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3.xml" ContentType="application/vnd.openxmlformats-officedocument.themeOverride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8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77" r:id="rId4"/>
    <p:sldId id="278" r:id="rId5"/>
    <p:sldId id="259" r:id="rId6"/>
    <p:sldId id="266" r:id="rId7"/>
    <p:sldId id="284" r:id="rId8"/>
    <p:sldId id="285" r:id="rId9"/>
    <p:sldId id="262" r:id="rId10"/>
    <p:sldId id="288" r:id="rId11"/>
    <p:sldId id="260" r:id="rId12"/>
    <p:sldId id="268" r:id="rId13"/>
    <p:sldId id="287" r:id="rId14"/>
    <p:sldId id="261" r:id="rId15"/>
    <p:sldId id="270" r:id="rId16"/>
    <p:sldId id="269" r:id="rId17"/>
    <p:sldId id="271" r:id="rId18"/>
    <p:sldId id="273" r:id="rId19"/>
    <p:sldId id="274" r:id="rId20"/>
    <p:sldId id="279" r:id="rId21"/>
    <p:sldId id="275" r:id="rId22"/>
    <p:sldId id="283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89"/>
    <a:srgbClr val="FF3B3B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OEE!$D$1</c:f>
              <c:strCache>
                <c:ptCount val="1"/>
                <c:pt idx="0">
                  <c:v>OEE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OEE!$D$2:$D$13</c:f>
              <c:numCache>
                <c:formatCode>0.0%</c:formatCode>
                <c:ptCount val="12"/>
                <c:pt idx="0">
                  <c:v>0.76878749999999985</c:v>
                </c:pt>
                <c:pt idx="1">
                  <c:v>0.67473000000000005</c:v>
                </c:pt>
                <c:pt idx="2">
                  <c:v>0.65894399999999997</c:v>
                </c:pt>
                <c:pt idx="3">
                  <c:v>0.65137500000000004</c:v>
                </c:pt>
                <c:pt idx="4">
                  <c:v>0.660914</c:v>
                </c:pt>
                <c:pt idx="5">
                  <c:v>0.67620000000000002</c:v>
                </c:pt>
                <c:pt idx="6">
                  <c:v>0.58519999999999994</c:v>
                </c:pt>
                <c:pt idx="7">
                  <c:v>0.559504</c:v>
                </c:pt>
                <c:pt idx="8">
                  <c:v>0.57283200000000001</c:v>
                </c:pt>
                <c:pt idx="9">
                  <c:v>0.5833176000000001</c:v>
                </c:pt>
                <c:pt idx="10">
                  <c:v>0.69965999999999995</c:v>
                </c:pt>
                <c:pt idx="11">
                  <c:v>0.6627075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0-457B-BE15-B1D570BC5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30"/>
        <c:axId val="690869695"/>
        <c:axId val="444335103"/>
      </c:barChart>
      <c:lineChart>
        <c:grouping val="standard"/>
        <c:varyColors val="0"/>
        <c:ser>
          <c:idx val="0"/>
          <c:order val="0"/>
          <c:tx>
            <c:strRef>
              <c:f>OEE!$A$1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OEE!$A$2:$A$13</c:f>
              <c:numCache>
                <c:formatCode>0.0%</c:formatCode>
                <c:ptCount val="12"/>
                <c:pt idx="0">
                  <c:v>0.95</c:v>
                </c:pt>
                <c:pt idx="1">
                  <c:v>0.9</c:v>
                </c:pt>
                <c:pt idx="2">
                  <c:v>0.88</c:v>
                </c:pt>
                <c:pt idx="3">
                  <c:v>0.9</c:v>
                </c:pt>
                <c:pt idx="4">
                  <c:v>0.89</c:v>
                </c:pt>
                <c:pt idx="5">
                  <c:v>0.92</c:v>
                </c:pt>
                <c:pt idx="6">
                  <c:v>0.8</c:v>
                </c:pt>
                <c:pt idx="7">
                  <c:v>0.85</c:v>
                </c:pt>
                <c:pt idx="8">
                  <c:v>0.85</c:v>
                </c:pt>
                <c:pt idx="9">
                  <c:v>0.87</c:v>
                </c:pt>
                <c:pt idx="10">
                  <c:v>0.92</c:v>
                </c:pt>
                <c:pt idx="11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30-457B-BE15-B1D570BC5BAB}"/>
            </c:ext>
          </c:extLst>
        </c:ser>
        <c:ser>
          <c:idx val="1"/>
          <c:order val="1"/>
          <c:tx>
            <c:strRef>
              <c:f>OEE!$B$1</c:f>
              <c:strCache>
                <c:ptCount val="1"/>
                <c:pt idx="0">
                  <c:v>Q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OEE!$B$2:$B$13</c:f>
              <c:numCache>
                <c:formatCode>0.0%</c:formatCode>
                <c:ptCount val="12"/>
                <c:pt idx="0">
                  <c:v>0.97499999999999998</c:v>
                </c:pt>
                <c:pt idx="1">
                  <c:v>0.98</c:v>
                </c:pt>
                <c:pt idx="2">
                  <c:v>0.96</c:v>
                </c:pt>
                <c:pt idx="3">
                  <c:v>0.96499999999999997</c:v>
                </c:pt>
                <c:pt idx="4">
                  <c:v>0.94</c:v>
                </c:pt>
                <c:pt idx="5">
                  <c:v>0.98</c:v>
                </c:pt>
                <c:pt idx="6">
                  <c:v>0.95</c:v>
                </c:pt>
                <c:pt idx="7">
                  <c:v>0.96799999999999997</c:v>
                </c:pt>
                <c:pt idx="8">
                  <c:v>0.93600000000000005</c:v>
                </c:pt>
                <c:pt idx="9">
                  <c:v>0.98599999999999999</c:v>
                </c:pt>
                <c:pt idx="10">
                  <c:v>0.97499999999999998</c:v>
                </c:pt>
                <c:pt idx="11">
                  <c:v>0.97099999999999997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30-457B-BE15-B1D570BC5BAB}"/>
            </c:ext>
          </c:extLst>
        </c:ser>
        <c:ser>
          <c:idx val="2"/>
          <c:order val="2"/>
          <c:tx>
            <c:strRef>
              <c:f>OEE!$C$1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OEE!$C$2:$C$13</c:f>
              <c:numCache>
                <c:formatCode>0%</c:formatCode>
                <c:ptCount val="12"/>
                <c:pt idx="0">
                  <c:v>0.83</c:v>
                </c:pt>
                <c:pt idx="1">
                  <c:v>0.76500000000000001</c:v>
                </c:pt>
                <c:pt idx="2">
                  <c:v>0.78</c:v>
                </c:pt>
                <c:pt idx="3">
                  <c:v>0.75</c:v>
                </c:pt>
                <c:pt idx="4">
                  <c:v>0.79</c:v>
                </c:pt>
                <c:pt idx="5">
                  <c:v>0.75</c:v>
                </c:pt>
                <c:pt idx="6">
                  <c:v>0.77</c:v>
                </c:pt>
                <c:pt idx="7">
                  <c:v>0.68</c:v>
                </c:pt>
                <c:pt idx="8">
                  <c:v>0.72</c:v>
                </c:pt>
                <c:pt idx="9">
                  <c:v>0.68</c:v>
                </c:pt>
                <c:pt idx="10">
                  <c:v>0.78</c:v>
                </c:pt>
                <c:pt idx="11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30-457B-BE15-B1D570BC5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869695"/>
        <c:axId val="444335103"/>
      </c:lineChart>
      <c:catAx>
        <c:axId val="6908696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335103"/>
        <c:crosses val="autoZero"/>
        <c:auto val="1"/>
        <c:lblAlgn val="ctr"/>
        <c:lblOffset val="100"/>
        <c:noMultiLvlLbl val="0"/>
      </c:catAx>
      <c:valAx>
        <c:axId val="444335103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69086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IRANSans" panose="020B0506030804020204" pitchFamily="34" charset="-78"/>
                <a:ea typeface="+mn-ea"/>
                <a:cs typeface="IRANSans" panose="020B0506030804020204" pitchFamily="34" charset="-78"/>
              </a:defRPr>
            </a:pPr>
            <a:r>
              <a:rPr lang="fa-IR">
                <a:solidFill>
                  <a:srgbClr val="00206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ضایعات</a:t>
            </a:r>
            <a:endParaRPr lang="en-US">
              <a:solidFill>
                <a:srgbClr val="00206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IRANSans" panose="020B0506030804020204" pitchFamily="34" charset="-78"/>
              <a:ea typeface="+mn-ea"/>
              <a:cs typeface="IRANSans" panose="020B0506030804020204" pitchFamily="34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313339430497467E-2"/>
          <c:y val="2.2910760802469982E-3"/>
          <c:w val="0.96737332113900509"/>
          <c:h val="0.885647091480789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0-51E8-4B30-BAE1-8035D5655D91}"/>
              </c:ext>
            </c:extLst>
          </c:dPt>
          <c:dPt>
            <c:idx val="1"/>
            <c:invertIfNegative val="0"/>
            <c:bubble3D val="0"/>
            <c:spPr>
              <a:solidFill>
                <a:srgbClr val="FF3B3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51E8-4B30-BAE1-8035D5655D91}"/>
              </c:ext>
            </c:extLst>
          </c:dPt>
          <c:dPt>
            <c:idx val="2"/>
            <c:invertIfNegative val="0"/>
            <c:bubble3D val="0"/>
            <c:spPr>
              <a:solidFill>
                <a:srgbClr val="FF898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51E8-4B30-BAE1-8035D5655D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waste2!$C$3:$C$15</c:f>
              <c:strCache>
                <c:ptCount val="13"/>
                <c:pt idx="0">
                  <c:v>روغنی خارجی</c:v>
                </c:pt>
                <c:pt idx="1">
                  <c:v>بادی کوتاه</c:v>
                </c:pt>
                <c:pt idx="2">
                  <c:v>روغنی داخلی</c:v>
                </c:pt>
                <c:pt idx="3">
                  <c:v>سوراخ</c:v>
                </c:pt>
                <c:pt idx="4">
                  <c:v>کات نشده</c:v>
                </c:pt>
                <c:pt idx="5">
                  <c:v>لب پر</c:v>
                </c:pt>
                <c:pt idx="6">
                  <c:v>وال نا مناسب</c:v>
                </c:pt>
                <c:pt idx="7">
                  <c:v>دام نا مناسب</c:v>
                </c:pt>
                <c:pt idx="8">
                  <c:v>خراش</c:v>
                </c:pt>
                <c:pt idx="9">
                  <c:v>شیار</c:v>
                </c:pt>
                <c:pt idx="10">
                  <c:v>نقطه روشن</c:v>
                </c:pt>
                <c:pt idx="11">
                  <c:v>لکه محصول قبل</c:v>
                </c:pt>
                <c:pt idx="12">
                  <c:v>حباب</c:v>
                </c:pt>
              </c:strCache>
            </c:strRef>
          </c:cat>
          <c:val>
            <c:numRef>
              <c:f>waste2!$E$3:$E$15</c:f>
              <c:numCache>
                <c:formatCode>0%</c:formatCode>
                <c:ptCount val="13"/>
                <c:pt idx="0">
                  <c:v>0.58933933933933935</c:v>
                </c:pt>
                <c:pt idx="1">
                  <c:v>0.27402402402402404</c:v>
                </c:pt>
                <c:pt idx="2">
                  <c:v>0.23348348348348349</c:v>
                </c:pt>
                <c:pt idx="3">
                  <c:v>0.15840840840840842</c:v>
                </c:pt>
                <c:pt idx="4">
                  <c:v>9.3843843843843838E-2</c:v>
                </c:pt>
                <c:pt idx="5">
                  <c:v>6.3063063063063057E-2</c:v>
                </c:pt>
                <c:pt idx="6">
                  <c:v>6.1561561561561562E-2</c:v>
                </c:pt>
                <c:pt idx="7">
                  <c:v>2.6276276276276277E-2</c:v>
                </c:pt>
                <c:pt idx="8">
                  <c:v>2.6276276276276277E-2</c:v>
                </c:pt>
                <c:pt idx="9">
                  <c:v>1.951951951951952E-2</c:v>
                </c:pt>
                <c:pt idx="10">
                  <c:v>1.8768768768768769E-2</c:v>
                </c:pt>
                <c:pt idx="11">
                  <c:v>1.6516516516516516E-2</c:v>
                </c:pt>
                <c:pt idx="12">
                  <c:v>8.2582582582582578E-3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1-4FF2-9CE2-977446425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27"/>
        <c:axId val="592425375"/>
        <c:axId val="688875503"/>
      </c:barChart>
      <c:catAx>
        <c:axId val="59242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IRANSans" panose="020B0506030804020204" pitchFamily="34" charset="-78"/>
                <a:ea typeface="+mn-ea"/>
                <a:cs typeface="IRANSans" panose="020B0506030804020204" pitchFamily="34" charset="-78"/>
              </a:defRPr>
            </a:pPr>
            <a:endParaRPr lang="en-US"/>
          </a:p>
        </c:txPr>
        <c:crossAx val="688875503"/>
        <c:crosses val="autoZero"/>
        <c:auto val="1"/>
        <c:lblAlgn val="ctr"/>
        <c:lblOffset val="100"/>
        <c:noMultiLvlLbl val="0"/>
      </c:catAx>
      <c:valAx>
        <c:axId val="68887550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242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Sheet1!$G$166:$G$181</c:f>
              <c:numCache>
                <c:formatCode>General</c:formatCode>
                <c:ptCount val="16"/>
                <c:pt idx="0">
                  <c:v>215</c:v>
                </c:pt>
                <c:pt idx="1">
                  <c:v>115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19</c:v>
                </c:pt>
                <c:pt idx="7">
                  <c:v>0</c:v>
                </c:pt>
                <c:pt idx="8">
                  <c:v>0</c:v>
                </c:pt>
                <c:pt idx="9">
                  <c:v>88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75</c:v>
                </c:pt>
                <c:pt idx="14">
                  <c:v>320</c:v>
                </c:pt>
                <c:pt idx="15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9-4F19-8D56-F0ABBA797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27"/>
        <c:axId val="201590031"/>
        <c:axId val="257742687"/>
      </c:barChart>
      <c:catAx>
        <c:axId val="20159003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742687"/>
        <c:crosses val="autoZero"/>
        <c:auto val="1"/>
        <c:lblAlgn val="ctr"/>
        <c:lblOffset val="100"/>
        <c:noMultiLvlLbl val="0"/>
      </c:catAx>
      <c:valAx>
        <c:axId val="2577426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59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7777777777780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9C-496D-ACCB-4F26491262CB}"/>
                </c:ext>
              </c:extLst>
            </c:dLbl>
            <c:dLbl>
              <c:idx val="1"/>
              <c:layout>
                <c:manualLayout>
                  <c:x val="-2.7777777777777804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9C-496D-ACCB-4F26491262CB}"/>
                </c:ext>
              </c:extLst>
            </c:dLbl>
            <c:dLbl>
              <c:idx val="2"/>
              <c:layout>
                <c:manualLayout>
                  <c:x val="-3.888888888888889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9C-496D-ACCB-4F26491262CB}"/>
                </c:ext>
              </c:extLst>
            </c:dLbl>
            <c:dLbl>
              <c:idx val="3"/>
              <c:layout>
                <c:manualLayout>
                  <c:x val="-2.6171151132220564E-2"/>
                  <c:y val="-0.10559123621206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9C-496D-ACCB-4F26491262CB}"/>
                </c:ext>
              </c:extLst>
            </c:dLbl>
            <c:dLbl>
              <c:idx val="4"/>
              <c:layout>
                <c:manualLayout>
                  <c:x val="-1.4950907263694893E-2"/>
                  <c:y val="-3.703713904005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9C-496D-ACCB-4F26491262CB}"/>
                </c:ext>
              </c:extLst>
            </c:dLbl>
            <c:dLbl>
              <c:idx val="5"/>
              <c:layout>
                <c:manualLayout>
                  <c:x val="-3.270690819554322E-2"/>
                  <c:y val="-6.62647042917603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736001749781272E-2"/>
                      <c:h val="0.12493073782443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29C-496D-ACCB-4F26491262CB}"/>
                </c:ext>
              </c:extLst>
            </c:dLbl>
            <c:dLbl>
              <c:idx val="6"/>
              <c:layout>
                <c:manualLayout>
                  <c:x val="-4.1584843259423417E-2"/>
                  <c:y val="-5.672556729072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9C-496D-ACCB-4F26491262CB}"/>
                </c:ext>
              </c:extLst>
            </c:dLbl>
            <c:dLbl>
              <c:idx val="7"/>
              <c:layout>
                <c:manualLayout>
                  <c:x val="-3.6683090863975393E-2"/>
                  <c:y val="2.805758133553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9C-496D-ACCB-4F26491262CB}"/>
                </c:ext>
              </c:extLst>
            </c:dLbl>
            <c:dLbl>
              <c:idx val="8"/>
              <c:layout>
                <c:manualLayout>
                  <c:x val="-4.1666666666666768E-2"/>
                  <c:y val="-2.314814814814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9C-496D-ACCB-4F26491262CB}"/>
                </c:ext>
              </c:extLst>
            </c:dLbl>
            <c:dLbl>
              <c:idx val="9"/>
              <c:layout>
                <c:manualLayout>
                  <c:x val="-3.3333333333333333E-2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9C-496D-ACCB-4F26491262CB}"/>
                </c:ext>
              </c:extLst>
            </c:dLbl>
            <c:dLbl>
              <c:idx val="10"/>
              <c:layout>
                <c:manualLayout>
                  <c:x val="-3.88888888888888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9C-496D-ACCB-4F26491262CB}"/>
                </c:ext>
              </c:extLst>
            </c:dLbl>
            <c:dLbl>
              <c:idx val="11"/>
              <c:layout>
                <c:manualLayout>
                  <c:x val="-2.5000000000000102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9C-496D-ACCB-4F2649126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p!$I$3:$I$14</c:f>
              <c:numCache>
                <c:formatCode>0.0%</c:formatCode>
                <c:ptCount val="12"/>
                <c:pt idx="0">
                  <c:v>2.5000000000000001E-2</c:v>
                </c:pt>
                <c:pt idx="1">
                  <c:v>2.5999999999999999E-2</c:v>
                </c:pt>
                <c:pt idx="2">
                  <c:v>0.03</c:v>
                </c:pt>
                <c:pt idx="3">
                  <c:v>1.7999999999999999E-2</c:v>
                </c:pt>
                <c:pt idx="4">
                  <c:v>2.5999999999999999E-2</c:v>
                </c:pt>
                <c:pt idx="5">
                  <c:v>2.5000000000000001E-2</c:v>
                </c:pt>
                <c:pt idx="6">
                  <c:v>2.5999999999999999E-2</c:v>
                </c:pt>
                <c:pt idx="7">
                  <c:v>2.4E-2</c:v>
                </c:pt>
                <c:pt idx="8">
                  <c:v>2.7E-2</c:v>
                </c:pt>
                <c:pt idx="9">
                  <c:v>1.7000000000000001E-2</c:v>
                </c:pt>
                <c:pt idx="10">
                  <c:v>2.4E-2</c:v>
                </c:pt>
                <c:pt idx="11">
                  <c:v>1.7999999999999999E-2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D29C-496D-ACCB-4F2649126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808895"/>
        <c:axId val="688873839"/>
      </c:lineChart>
      <c:catAx>
        <c:axId val="6908088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873839"/>
        <c:crosses val="autoZero"/>
        <c:auto val="1"/>
        <c:lblAlgn val="ctr"/>
        <c:lblOffset val="100"/>
        <c:noMultiLvlLbl val="0"/>
      </c:catAx>
      <c:valAx>
        <c:axId val="68887383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9080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Sheet1!$F$23:$F$34</c:f>
              <c:numCache>
                <c:formatCode>General</c:formatCode>
                <c:ptCount val="12"/>
                <c:pt idx="0">
                  <c:v>25800</c:v>
                </c:pt>
                <c:pt idx="1">
                  <c:v>29850</c:v>
                </c:pt>
                <c:pt idx="2">
                  <c:v>32120</c:v>
                </c:pt>
                <c:pt idx="3">
                  <c:v>17850</c:v>
                </c:pt>
                <c:pt idx="4">
                  <c:v>16980</c:v>
                </c:pt>
                <c:pt idx="5">
                  <c:v>22540</c:v>
                </c:pt>
                <c:pt idx="6">
                  <c:v>23500</c:v>
                </c:pt>
                <c:pt idx="7">
                  <c:v>29000</c:v>
                </c:pt>
                <c:pt idx="8">
                  <c:v>14000</c:v>
                </c:pt>
                <c:pt idx="9">
                  <c:v>15870</c:v>
                </c:pt>
                <c:pt idx="10">
                  <c:v>19850</c:v>
                </c:pt>
                <c:pt idx="11">
                  <c:v>18544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7-497E-AB52-F90969120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389341264"/>
        <c:axId val="1392680784"/>
      </c:barChart>
      <c:catAx>
        <c:axId val="13893412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680784"/>
        <c:crosses val="autoZero"/>
        <c:auto val="1"/>
        <c:lblAlgn val="ctr"/>
        <c:lblOffset val="100"/>
        <c:noMultiLvlLbl val="0"/>
      </c:catAx>
      <c:valAx>
        <c:axId val="139268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9341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0-5EE3-4B15-BC86-C0FB0A0D2A7B}"/>
              </c:ext>
            </c:extLst>
          </c:dPt>
          <c:dPt>
            <c:idx val="1"/>
            <c:invertIfNegative val="0"/>
            <c:bubble3D val="0"/>
            <c:spPr>
              <a:solidFill>
                <a:srgbClr val="FF3B3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5EE3-4B15-BC86-C0FB0A0D2A7B}"/>
              </c:ext>
            </c:extLst>
          </c:dPt>
          <c:dPt>
            <c:idx val="2"/>
            <c:invertIfNegative val="0"/>
            <c:bubble3D val="0"/>
            <c:spPr>
              <a:solidFill>
                <a:srgbClr val="FF898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5EE3-4B15-BC86-C0FB0A0D2A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IRANSans" panose="020B0506030804020204" pitchFamily="34" charset="-78"/>
                    <a:ea typeface="+mn-ea"/>
                    <a:cs typeface="IRANSans" panose="020B0506030804020204" pitchFamily="34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Sheet1!$E$6:$E$16</c:f>
              <c:strCache>
                <c:ptCount val="11"/>
                <c:pt idx="0">
                  <c:v>تغییر خط</c:v>
                </c:pt>
                <c:pt idx="1">
                  <c:v>سنتر بارپوشر</c:v>
                </c:pt>
                <c:pt idx="2">
                  <c:v>نظافت</c:v>
                </c:pt>
                <c:pt idx="3">
                  <c:v>تعویض گریسر</c:v>
                </c:pt>
                <c:pt idx="4">
                  <c:v>تنظیم رولر</c:v>
                </c:pt>
                <c:pt idx="5">
                  <c:v>تعویض استریپر</c:v>
                </c:pt>
                <c:pt idx="6">
                  <c:v>تعویض تاج خروسی</c:v>
                </c:pt>
                <c:pt idx="7">
                  <c:v>هواساز</c:v>
                </c:pt>
                <c:pt idx="8">
                  <c:v>بهم ریختن پین بار</c:v>
                </c:pt>
                <c:pt idx="9">
                  <c:v>تنظیم وج بار</c:v>
                </c:pt>
                <c:pt idx="10">
                  <c:v>سایر</c:v>
                </c:pt>
              </c:strCache>
            </c:strRef>
          </c:cat>
          <c:val>
            <c:numRef>
              <c:f>Sheet1!$G$6:$G$16</c:f>
              <c:numCache>
                <c:formatCode>0%</c:formatCode>
                <c:ptCount val="11"/>
                <c:pt idx="0">
                  <c:v>0.33498664631819919</c:v>
                </c:pt>
                <c:pt idx="1">
                  <c:v>0.21175123998473866</c:v>
                </c:pt>
                <c:pt idx="2">
                  <c:v>0.12323540633346051</c:v>
                </c:pt>
                <c:pt idx="3">
                  <c:v>9.6909576497520036E-2</c:v>
                </c:pt>
                <c:pt idx="4">
                  <c:v>6.2953071346814188E-2</c:v>
                </c:pt>
                <c:pt idx="5">
                  <c:v>5.0743990843189625E-2</c:v>
                </c:pt>
                <c:pt idx="6">
                  <c:v>4.2350247996947733E-2</c:v>
                </c:pt>
                <c:pt idx="7">
                  <c:v>3.4338038916444102E-2</c:v>
                </c:pt>
                <c:pt idx="8">
                  <c:v>2.4799694772987411E-2</c:v>
                </c:pt>
                <c:pt idx="9">
                  <c:v>1.2209080503624571E-2</c:v>
                </c:pt>
                <c:pt idx="10">
                  <c:v>5.7230064860740179E-3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9-4CEF-8EE1-3676D80F7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90944848"/>
        <c:axId val="254906448"/>
      </c:barChart>
      <c:catAx>
        <c:axId val="39094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IRANSans" panose="020B0506030804020204" pitchFamily="34" charset="-78"/>
                <a:ea typeface="+mn-ea"/>
                <a:cs typeface="IRANSans" panose="020B0506030804020204" pitchFamily="34" charset="-78"/>
              </a:defRPr>
            </a:pPr>
            <a:endParaRPr lang="en-US"/>
          </a:p>
        </c:txPr>
        <c:crossAx val="254906448"/>
        <c:crosses val="autoZero"/>
        <c:auto val="1"/>
        <c:lblAlgn val="ctr"/>
        <c:lblOffset val="100"/>
        <c:noMultiLvlLbl val="0"/>
      </c:catAx>
      <c:valAx>
        <c:axId val="2549064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094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IRANSans" panose="020B0506030804020204" pitchFamily="34" charset="-78"/>
          <a:cs typeface="IRANSans" panose="020B0506030804020204" pitchFamily="34" charset="-78"/>
        </a:defRPr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Sheet1!$E$38:$E$49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Sheet1!$F$38:$F$49</c:f>
              <c:numCache>
                <c:formatCode>0%</c:formatCode>
                <c:ptCount val="12"/>
                <c:pt idx="0">
                  <c:v>0.93</c:v>
                </c:pt>
                <c:pt idx="1">
                  <c:v>0.92</c:v>
                </c:pt>
                <c:pt idx="2">
                  <c:v>0.89</c:v>
                </c:pt>
                <c:pt idx="3">
                  <c:v>0.96</c:v>
                </c:pt>
                <c:pt idx="4">
                  <c:v>0.89</c:v>
                </c:pt>
                <c:pt idx="5">
                  <c:v>0.91</c:v>
                </c:pt>
                <c:pt idx="6">
                  <c:v>0.88</c:v>
                </c:pt>
                <c:pt idx="7">
                  <c:v>0.95</c:v>
                </c:pt>
                <c:pt idx="8">
                  <c:v>0.9</c:v>
                </c:pt>
                <c:pt idx="9">
                  <c:v>0.88</c:v>
                </c:pt>
                <c:pt idx="10">
                  <c:v>0.79</c:v>
                </c:pt>
                <c:pt idx="1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3-4D05-B719-16514E71D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32618655"/>
        <c:axId val="32441263"/>
      </c:barChart>
      <c:catAx>
        <c:axId val="32618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IRANSans" panose="020B0506030804020204" pitchFamily="34" charset="-78"/>
                <a:ea typeface="+mn-ea"/>
                <a:cs typeface="IRANSans" panose="020B0506030804020204" pitchFamily="34" charset="-78"/>
              </a:defRPr>
            </a:pPr>
            <a:endParaRPr lang="en-US"/>
          </a:p>
        </c:txPr>
        <c:crossAx val="32441263"/>
        <c:crosses val="autoZero"/>
        <c:auto val="1"/>
        <c:lblAlgn val="ctr"/>
        <c:lblOffset val="100"/>
        <c:noMultiLvlLbl val="0"/>
      </c:catAx>
      <c:valAx>
        <c:axId val="324412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2618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Sheet1!$F$58:$F$69</c:f>
              <c:numCache>
                <c:formatCode>0.0%</c:formatCode>
                <c:ptCount val="12"/>
                <c:pt idx="0">
                  <c:v>0.01</c:v>
                </c:pt>
                <c:pt idx="1">
                  <c:v>2E-3</c:v>
                </c:pt>
                <c:pt idx="2">
                  <c:v>0.01</c:v>
                </c:pt>
                <c:pt idx="3">
                  <c:v>-5.0000000000000001E-3</c:v>
                </c:pt>
                <c:pt idx="4">
                  <c:v>0.01</c:v>
                </c:pt>
                <c:pt idx="5">
                  <c:v>7.0000000000000001E-3</c:v>
                </c:pt>
                <c:pt idx="6">
                  <c:v>3.0000000000000001E-3</c:v>
                </c:pt>
                <c:pt idx="7">
                  <c:v>2E-3</c:v>
                </c:pt>
                <c:pt idx="8">
                  <c:v>8.0000000000000002E-3</c:v>
                </c:pt>
                <c:pt idx="9">
                  <c:v>-1.2E-2</c:v>
                </c:pt>
                <c:pt idx="10">
                  <c:v>6.0000000000000001E-3</c:v>
                </c:pt>
                <c:pt idx="11">
                  <c:v>-5.0000000000000001E-3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7-4AED-82FE-506E27CB6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8671455"/>
        <c:axId val="32449583"/>
      </c:barChart>
      <c:catAx>
        <c:axId val="38671455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49583"/>
        <c:crosses val="autoZero"/>
        <c:auto val="1"/>
        <c:lblAlgn val="ctr"/>
        <c:lblOffset val="100"/>
        <c:noMultiLvlLbl val="0"/>
      </c:catAx>
      <c:valAx>
        <c:axId val="32449583"/>
        <c:scaling>
          <c:orientation val="minMax"/>
          <c:max val="3.0000000000000006E-2"/>
          <c:min val="-3.0000000000000006E-2"/>
        </c:scaling>
        <c:delete val="1"/>
        <c:axPos val="b"/>
        <c:numFmt formatCode="0.0%" sourceLinked="1"/>
        <c:majorTickMark val="out"/>
        <c:minorTickMark val="none"/>
        <c:tickLblPos val="nextTo"/>
        <c:crossAx val="3867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26490509623575E-2"/>
          <c:y val="2.457607156157977E-2"/>
          <c:w val="0.95779006178158177"/>
          <c:h val="0.90235946119821808"/>
        </c:manualLayout>
      </c:layout>
      <c:lineChart>
        <c:grouping val="standard"/>
        <c:varyColors val="0"/>
        <c:ser>
          <c:idx val="0"/>
          <c:order val="0"/>
          <c:tx>
            <c:strRef>
              <c:f>Sheet1!$F$74</c:f>
              <c:strCache>
                <c:ptCount val="1"/>
                <c:pt idx="0">
                  <c:v>قبل از سورت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Sheet1!$E$75:$E$86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Sheet1!$F$75:$F$86</c:f>
              <c:numCache>
                <c:formatCode>0.0%</c:formatCode>
                <c:ptCount val="12"/>
                <c:pt idx="0">
                  <c:v>0.98199999999999998</c:v>
                </c:pt>
                <c:pt idx="1">
                  <c:v>0.97299999999999998</c:v>
                </c:pt>
                <c:pt idx="2">
                  <c:v>0.98499999999999999</c:v>
                </c:pt>
                <c:pt idx="3">
                  <c:v>0.96299999999999997</c:v>
                </c:pt>
                <c:pt idx="4">
                  <c:v>0.98099999999999998</c:v>
                </c:pt>
                <c:pt idx="5">
                  <c:v>0.97599999999999998</c:v>
                </c:pt>
                <c:pt idx="6">
                  <c:v>0.97299999999999998</c:v>
                </c:pt>
                <c:pt idx="7">
                  <c:v>0.98199999999999998</c:v>
                </c:pt>
                <c:pt idx="8">
                  <c:v>0.97399999999999998</c:v>
                </c:pt>
                <c:pt idx="9">
                  <c:v>0.96899999999999997</c:v>
                </c:pt>
                <c:pt idx="10">
                  <c:v>0.99</c:v>
                </c:pt>
                <c:pt idx="11">
                  <c:v>0.98099999999999998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696-44D5-BDB7-39DC0EB8F344}"/>
            </c:ext>
          </c:extLst>
        </c:ser>
        <c:ser>
          <c:idx val="1"/>
          <c:order val="1"/>
          <c:tx>
            <c:strRef>
              <c:f>Sheet1!$G$74</c:f>
              <c:strCache>
                <c:ptCount val="1"/>
                <c:pt idx="0">
                  <c:v>بعد از سورت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Sheet1!$E$75:$E$86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Sheet1!$G$75:$G$86</c:f>
              <c:numCache>
                <c:formatCode>0.0%</c:formatCode>
                <c:ptCount val="12"/>
                <c:pt idx="0">
                  <c:v>0.97299999999999998</c:v>
                </c:pt>
                <c:pt idx="1">
                  <c:v>0.96499999999999997</c:v>
                </c:pt>
                <c:pt idx="2">
                  <c:v>0.98</c:v>
                </c:pt>
                <c:pt idx="3">
                  <c:v>0.95</c:v>
                </c:pt>
                <c:pt idx="4">
                  <c:v>0.97199999999999998</c:v>
                </c:pt>
                <c:pt idx="5">
                  <c:v>0.96799999999999997</c:v>
                </c:pt>
                <c:pt idx="6">
                  <c:v>0.96</c:v>
                </c:pt>
                <c:pt idx="7">
                  <c:v>0.96599999999999997</c:v>
                </c:pt>
                <c:pt idx="8">
                  <c:v>0.97</c:v>
                </c:pt>
                <c:pt idx="9">
                  <c:v>0.96</c:v>
                </c:pt>
                <c:pt idx="10">
                  <c:v>0.97799999999999998</c:v>
                </c:pt>
                <c:pt idx="11">
                  <c:v>0.97799999999999998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696-44D5-BDB7-39DC0EB8F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14383"/>
        <c:axId val="1924661039"/>
      </c:lineChart>
      <c:catAx>
        <c:axId val="3591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661039"/>
        <c:crosses val="autoZero"/>
        <c:auto val="1"/>
        <c:lblAlgn val="ctr"/>
        <c:lblOffset val="100"/>
        <c:noMultiLvlLbl val="0"/>
      </c:catAx>
      <c:valAx>
        <c:axId val="192466103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5914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67123190732385"/>
          <c:y val="0.83311563191202009"/>
          <c:w val="0.32205200363551323"/>
          <c:h val="6.1877516870320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IRANSans" panose="020B0506030804020204" pitchFamily="34" charset="-78"/>
              <a:ea typeface="+mn-ea"/>
              <a:cs typeface="IRANSans" panose="020B0506030804020204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OEE!$D$1</c:f>
              <c:strCache>
                <c:ptCount val="1"/>
                <c:pt idx="0">
                  <c:v>OEE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OEE!$D$2:$D$13</c:f>
              <c:numCache>
                <c:formatCode>0.0%</c:formatCode>
                <c:ptCount val="12"/>
                <c:pt idx="0">
                  <c:v>1.4999999999999999E-2</c:v>
                </c:pt>
                <c:pt idx="1">
                  <c:v>1.7999999999999999E-2</c:v>
                </c:pt>
                <c:pt idx="2">
                  <c:v>0.02</c:v>
                </c:pt>
                <c:pt idx="3">
                  <c:v>1.9E-2</c:v>
                </c:pt>
                <c:pt idx="4">
                  <c:v>0.03</c:v>
                </c:pt>
                <c:pt idx="5">
                  <c:v>1.4999999999999999E-2</c:v>
                </c:pt>
                <c:pt idx="6">
                  <c:v>8.0000000000000002E-3</c:v>
                </c:pt>
                <c:pt idx="7">
                  <c:v>3.5000000000000003E-2</c:v>
                </c:pt>
                <c:pt idx="8">
                  <c:v>3.1E-2</c:v>
                </c:pt>
                <c:pt idx="9">
                  <c:v>0.02</c:v>
                </c:pt>
                <c:pt idx="10">
                  <c:v>1.9E-2</c:v>
                </c:pt>
                <c:pt idx="11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3-4BB8-B437-4C22AE093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30"/>
        <c:axId val="690869695"/>
        <c:axId val="444335103"/>
      </c:barChart>
      <c:lineChart>
        <c:grouping val="standard"/>
        <c:varyColors val="0"/>
        <c:ser>
          <c:idx val="0"/>
          <c:order val="0"/>
          <c:tx>
            <c:strRef>
              <c:f>OEE!$A$1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OEE!$A$2:$A$13</c:f>
            </c:numRef>
          </c:val>
          <c:smooth val="0"/>
          <c:extLst>
            <c:ext xmlns:c16="http://schemas.microsoft.com/office/drawing/2014/chart" uri="{C3380CC4-5D6E-409C-BE32-E72D297353CC}">
              <c16:uniqueId val="{00000001-DC73-4BB8-B437-4C22AE0932B3}"/>
            </c:ext>
          </c:extLst>
        </c:ser>
        <c:ser>
          <c:idx val="1"/>
          <c:order val="1"/>
          <c:tx>
            <c:strRef>
              <c:f>OEE!$B$1</c:f>
              <c:strCache>
                <c:ptCount val="1"/>
                <c:pt idx="0">
                  <c:v>Q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OEE!$B$2:$B$13</c:f>
            </c:numRef>
          </c:val>
          <c:smooth val="0"/>
          <c:extLst>
            <c:ext xmlns:c16="http://schemas.microsoft.com/office/drawing/2014/chart" uri="{C3380CC4-5D6E-409C-BE32-E72D297353CC}">
              <c16:uniqueId val="{00000002-DC73-4BB8-B437-4C22AE0932B3}"/>
            </c:ext>
          </c:extLst>
        </c:ser>
        <c:ser>
          <c:idx val="2"/>
          <c:order val="2"/>
          <c:tx>
            <c:strRef>
              <c:f>OEE!$C$1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OEE!$C$2:$C$13</c:f>
            </c:numRef>
          </c:val>
          <c:smooth val="0"/>
          <c:extLst>
            <c:ext xmlns:c16="http://schemas.microsoft.com/office/drawing/2014/chart" uri="{C3380CC4-5D6E-409C-BE32-E72D297353CC}">
              <c16:uniqueId val="{00000003-DC73-4BB8-B437-4C22AE093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869695"/>
        <c:axId val="444335103"/>
      </c:lineChart>
      <c:catAx>
        <c:axId val="6908696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335103"/>
        <c:crosses val="autoZero"/>
        <c:auto val="1"/>
        <c:lblAlgn val="ctr"/>
        <c:lblOffset val="100"/>
        <c:noMultiLvlLbl val="0"/>
      </c:catAx>
      <c:valAx>
        <c:axId val="444335103"/>
        <c:scaling>
          <c:orientation val="minMax"/>
          <c:max val="5.000000000000001E-2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69695"/>
        <c:crosses val="autoZero"/>
        <c:crossBetween val="between"/>
      </c:valAx>
      <c:spPr>
        <a:solidFill>
          <a:srgbClr val="002060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022804913002592E-2"/>
          <c:y val="6.8448444921210883E-2"/>
          <c:w val="0.96795439017399476"/>
          <c:h val="0.878307474205920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Sheet1!$E$91:$E$102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Sheet1!$F$91:$F$102</c:f>
              <c:numCache>
                <c:formatCode>General</c:formatCode>
                <c:ptCount val="12"/>
                <c:pt idx="0">
                  <c:v>121</c:v>
                </c:pt>
                <c:pt idx="1">
                  <c:v>118</c:v>
                </c:pt>
                <c:pt idx="2">
                  <c:v>135</c:v>
                </c:pt>
                <c:pt idx="3">
                  <c:v>116</c:v>
                </c:pt>
                <c:pt idx="4">
                  <c:v>112</c:v>
                </c:pt>
                <c:pt idx="5">
                  <c:v>126</c:v>
                </c:pt>
                <c:pt idx="6">
                  <c:v>145</c:v>
                </c:pt>
                <c:pt idx="7">
                  <c:v>125</c:v>
                </c:pt>
                <c:pt idx="8">
                  <c:v>128</c:v>
                </c:pt>
                <c:pt idx="9">
                  <c:v>116</c:v>
                </c:pt>
                <c:pt idx="10">
                  <c:v>98</c:v>
                </c:pt>
                <c:pt idx="11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2-42A9-B4B9-5D4D95FE9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46321103"/>
        <c:axId val="2010105183"/>
      </c:barChart>
      <c:catAx>
        <c:axId val="4632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105183"/>
        <c:crosses val="autoZero"/>
        <c:auto val="1"/>
        <c:lblAlgn val="ctr"/>
        <c:lblOffset val="100"/>
        <c:noMultiLvlLbl val="0"/>
      </c:catAx>
      <c:valAx>
        <c:axId val="20101051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3211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OEE!$D$1</c:f>
              <c:strCache>
                <c:ptCount val="1"/>
                <c:pt idx="0">
                  <c:v>OEE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OEE!$D$2:$D$13</c:f>
              <c:numCache>
                <c:formatCode>0.0%</c:formatCode>
                <c:ptCount val="12"/>
                <c:pt idx="0">
                  <c:v>0.82</c:v>
                </c:pt>
                <c:pt idx="1">
                  <c:v>0.83</c:v>
                </c:pt>
                <c:pt idx="2">
                  <c:v>0.76</c:v>
                </c:pt>
                <c:pt idx="3">
                  <c:v>0.85</c:v>
                </c:pt>
                <c:pt idx="4">
                  <c:v>0.89</c:v>
                </c:pt>
                <c:pt idx="5">
                  <c:v>0.84</c:v>
                </c:pt>
                <c:pt idx="6">
                  <c:v>0.87</c:v>
                </c:pt>
                <c:pt idx="7">
                  <c:v>0.89</c:v>
                </c:pt>
                <c:pt idx="8">
                  <c:v>0.85</c:v>
                </c:pt>
                <c:pt idx="9">
                  <c:v>0.94</c:v>
                </c:pt>
                <c:pt idx="10">
                  <c:v>0.85</c:v>
                </c:pt>
                <c:pt idx="1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8-41E3-A2FC-571631015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30"/>
        <c:axId val="690869695"/>
        <c:axId val="444335103"/>
      </c:barChart>
      <c:lineChart>
        <c:grouping val="standard"/>
        <c:varyColors val="0"/>
        <c:ser>
          <c:idx val="0"/>
          <c:order val="0"/>
          <c:tx>
            <c:strRef>
              <c:f>OEE!$A$1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OEE!$A$2:$A$13</c:f>
            </c:numRef>
          </c:val>
          <c:smooth val="0"/>
          <c:extLst>
            <c:ext xmlns:c16="http://schemas.microsoft.com/office/drawing/2014/chart" uri="{C3380CC4-5D6E-409C-BE32-E72D297353CC}">
              <c16:uniqueId val="{00000001-DEB8-41E3-A2FC-571631015574}"/>
            </c:ext>
          </c:extLst>
        </c:ser>
        <c:ser>
          <c:idx val="1"/>
          <c:order val="1"/>
          <c:tx>
            <c:strRef>
              <c:f>OEE!$B$1</c:f>
              <c:strCache>
                <c:ptCount val="1"/>
                <c:pt idx="0">
                  <c:v>Q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OEE!$B$2:$B$13</c:f>
            </c:numRef>
          </c:val>
          <c:smooth val="0"/>
          <c:extLst>
            <c:ext xmlns:c16="http://schemas.microsoft.com/office/drawing/2014/chart" uri="{C3380CC4-5D6E-409C-BE32-E72D297353CC}">
              <c16:uniqueId val="{00000002-DEB8-41E3-A2FC-571631015574}"/>
            </c:ext>
          </c:extLst>
        </c:ser>
        <c:ser>
          <c:idx val="2"/>
          <c:order val="2"/>
          <c:tx>
            <c:strRef>
              <c:f>OEE!$C$1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OEE!$C$2:$C$13</c:f>
            </c:numRef>
          </c:val>
          <c:smooth val="0"/>
          <c:extLst>
            <c:ext xmlns:c16="http://schemas.microsoft.com/office/drawing/2014/chart" uri="{C3380CC4-5D6E-409C-BE32-E72D297353CC}">
              <c16:uniqueId val="{00000003-DEB8-41E3-A2FC-571631015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869695"/>
        <c:axId val="444335103"/>
      </c:lineChart>
      <c:catAx>
        <c:axId val="6908696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335103"/>
        <c:crosses val="autoZero"/>
        <c:auto val="1"/>
        <c:lblAlgn val="ctr"/>
        <c:lblOffset val="100"/>
        <c:noMultiLvlLbl val="0"/>
      </c:catAx>
      <c:valAx>
        <c:axId val="444335103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690869695"/>
        <c:crosses val="autoZero"/>
        <c:crossBetween val="between"/>
      </c:valAx>
      <c:spPr>
        <a:solidFill>
          <a:srgbClr val="002060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022804913002592E-2"/>
          <c:y val="6.8448444921210883E-2"/>
          <c:w val="0.96795439017399476"/>
          <c:h val="0.878307474205920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Sheet1!$E$91:$E$102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Sheet1!$F$91:$F$102</c:f>
              <c:numCache>
                <c:formatCode>General</c:formatCode>
                <c:ptCount val="12"/>
                <c:pt idx="0">
                  <c:v>89</c:v>
                </c:pt>
                <c:pt idx="1">
                  <c:v>102</c:v>
                </c:pt>
                <c:pt idx="2">
                  <c:v>88</c:v>
                </c:pt>
                <c:pt idx="3">
                  <c:v>82</c:v>
                </c:pt>
                <c:pt idx="4">
                  <c:v>93</c:v>
                </c:pt>
                <c:pt idx="5">
                  <c:v>105</c:v>
                </c:pt>
                <c:pt idx="6">
                  <c:v>87</c:v>
                </c:pt>
                <c:pt idx="7">
                  <c:v>99</c:v>
                </c:pt>
                <c:pt idx="8">
                  <c:v>95</c:v>
                </c:pt>
                <c:pt idx="9">
                  <c:v>100</c:v>
                </c:pt>
                <c:pt idx="10">
                  <c:v>85</c:v>
                </c:pt>
                <c:pt idx="1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2-42A9-B4B9-5D4D95FE9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46321103"/>
        <c:axId val="2010105183"/>
      </c:barChart>
      <c:catAx>
        <c:axId val="4632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105183"/>
        <c:crosses val="autoZero"/>
        <c:auto val="1"/>
        <c:lblAlgn val="ctr"/>
        <c:lblOffset val="100"/>
        <c:noMultiLvlLbl val="0"/>
      </c:catAx>
      <c:valAx>
        <c:axId val="20101051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3211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Sheet1!$F$108</c:f>
              <c:strCache>
                <c:ptCount val="1"/>
                <c:pt idx="0">
                  <c:v>بازیافت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Sheet1!$E$109:$E$120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Sheet1!$F$109:$F$120</c:f>
              <c:numCache>
                <c:formatCode>0%</c:formatCode>
                <c:ptCount val="12"/>
                <c:pt idx="0">
                  <c:v>0.22</c:v>
                </c:pt>
                <c:pt idx="1">
                  <c:v>0.28999999999999998</c:v>
                </c:pt>
                <c:pt idx="2">
                  <c:v>0.25</c:v>
                </c:pt>
                <c:pt idx="3">
                  <c:v>0.35</c:v>
                </c:pt>
                <c:pt idx="4">
                  <c:v>0.24</c:v>
                </c:pt>
                <c:pt idx="5">
                  <c:v>0.28000000000000003</c:v>
                </c:pt>
                <c:pt idx="6">
                  <c:v>0.33</c:v>
                </c:pt>
                <c:pt idx="7">
                  <c:v>0.19</c:v>
                </c:pt>
                <c:pt idx="8">
                  <c:v>0.35</c:v>
                </c:pt>
                <c:pt idx="9">
                  <c:v>0.25</c:v>
                </c:pt>
                <c:pt idx="10">
                  <c:v>0.36</c:v>
                </c:pt>
                <c:pt idx="1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C-40D9-95BC-B8CDCB922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129259503"/>
        <c:axId val="184828063"/>
      </c:barChart>
      <c:lineChart>
        <c:grouping val="standard"/>
        <c:varyColors val="0"/>
        <c:ser>
          <c:idx val="1"/>
          <c:order val="1"/>
          <c:tx>
            <c:strRef>
              <c:f>Sheet1!$G$108</c:f>
              <c:strCache>
                <c:ptCount val="1"/>
                <c:pt idx="0">
                  <c:v>ضایعات</c:v>
                </c:pt>
              </c:strCache>
            </c:strRef>
          </c:tx>
          <c:spPr>
            <a:ln w="539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EFBC-40D9-95BC-B8CDCB92225C}"/>
              </c:ext>
            </c:extLst>
          </c:dPt>
          <c:val>
            <c:numRef>
              <c:f>Sheet1!$G$109:$G$120</c:f>
              <c:numCache>
                <c:formatCode>0%</c:formatCode>
                <c:ptCount val="12"/>
                <c:pt idx="0">
                  <c:v>2.1999999999999999E-2</c:v>
                </c:pt>
                <c:pt idx="1">
                  <c:v>2.9000000000000001E-2</c:v>
                </c:pt>
                <c:pt idx="2">
                  <c:v>2.5000000000000001E-2</c:v>
                </c:pt>
                <c:pt idx="3">
                  <c:v>3.4000000000000002E-2</c:v>
                </c:pt>
                <c:pt idx="4">
                  <c:v>2.3E-2</c:v>
                </c:pt>
                <c:pt idx="5">
                  <c:v>2.5000000000000001E-2</c:v>
                </c:pt>
                <c:pt idx="6">
                  <c:v>2.9000000000000001E-2</c:v>
                </c:pt>
                <c:pt idx="7">
                  <c:v>0.02</c:v>
                </c:pt>
                <c:pt idx="8">
                  <c:v>2.8000000000000001E-2</c:v>
                </c:pt>
                <c:pt idx="9">
                  <c:v>2.1000000000000001E-2</c:v>
                </c:pt>
                <c:pt idx="10">
                  <c:v>0.03</c:v>
                </c:pt>
                <c:pt idx="11">
                  <c:v>2.8000000000000001E-2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FBC-40D9-95BC-B8CDCB922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57103"/>
        <c:axId val="184818911"/>
      </c:lineChart>
      <c:catAx>
        <c:axId val="12925710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18911"/>
        <c:crosses val="autoZero"/>
        <c:auto val="1"/>
        <c:lblAlgn val="ctr"/>
        <c:lblOffset val="100"/>
        <c:noMultiLvlLbl val="0"/>
      </c:catAx>
      <c:valAx>
        <c:axId val="184818911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57103"/>
        <c:crosses val="autoZero"/>
        <c:crossBetween val="between"/>
      </c:valAx>
      <c:valAx>
        <c:axId val="184828063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59503"/>
        <c:crosses val="max"/>
        <c:crossBetween val="between"/>
      </c:valAx>
      <c:catAx>
        <c:axId val="1292595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8280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Sheet1!$F$108</c:f>
              <c:strCache>
                <c:ptCount val="1"/>
                <c:pt idx="0">
                  <c:v>SLS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Sheet1!$E$109:$E$120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Sheet1!$F$109:$F$120</c:f>
              <c:numCache>
                <c:formatCode>0.00%</c:formatCode>
                <c:ptCount val="12"/>
                <c:pt idx="0">
                  <c:v>1.5E-3</c:v>
                </c:pt>
                <c:pt idx="1">
                  <c:v>1.6000000000000001E-3</c:v>
                </c:pt>
                <c:pt idx="2">
                  <c:v>1.6999999999999999E-3</c:v>
                </c:pt>
                <c:pt idx="3">
                  <c:v>1.9E-3</c:v>
                </c:pt>
                <c:pt idx="4">
                  <c:v>1.1999999999999999E-3</c:v>
                </c:pt>
                <c:pt idx="5">
                  <c:v>1.2999999999999999E-3</c:v>
                </c:pt>
                <c:pt idx="6">
                  <c:v>1.5E-3</c:v>
                </c:pt>
                <c:pt idx="7">
                  <c:v>1.5E-3</c:v>
                </c:pt>
                <c:pt idx="8">
                  <c:v>1.8E-3</c:v>
                </c:pt>
                <c:pt idx="9">
                  <c:v>1.9E-3</c:v>
                </c:pt>
                <c:pt idx="10">
                  <c:v>1.9E-3</c:v>
                </c:pt>
                <c:pt idx="11">
                  <c:v>1.6000000000000001E-3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C-40D9-95BC-B8CDCB922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129259503"/>
        <c:axId val="184828063"/>
      </c:barChart>
      <c:lineChart>
        <c:grouping val="standard"/>
        <c:varyColors val="0"/>
        <c:ser>
          <c:idx val="1"/>
          <c:order val="1"/>
          <c:tx>
            <c:strRef>
              <c:f>Sheet1!$G$108</c:f>
              <c:strCache>
                <c:ptCount val="1"/>
                <c:pt idx="0">
                  <c:v>نقطه روشن</c:v>
                </c:pt>
              </c:strCache>
            </c:strRef>
          </c:tx>
          <c:spPr>
            <a:ln w="539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EFBC-40D9-95BC-B8CDCB92225C}"/>
              </c:ext>
            </c:extLst>
          </c:dPt>
          <c:cat>
            <c:strRef>
              <c:f>Sheet1!$E$109:$E$120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Sheet1!$G$109:$G$120</c:f>
              <c:numCache>
                <c:formatCode>0.00%</c:formatCode>
                <c:ptCount val="12"/>
                <c:pt idx="0">
                  <c:v>0.01</c:v>
                </c:pt>
                <c:pt idx="1">
                  <c:v>1.0999999999999999E-2</c:v>
                </c:pt>
                <c:pt idx="2">
                  <c:v>7.0000000000000001E-3</c:v>
                </c:pt>
                <c:pt idx="3">
                  <c:v>6.0000000000000001E-3</c:v>
                </c:pt>
                <c:pt idx="4">
                  <c:v>0.01</c:v>
                </c:pt>
                <c:pt idx="5">
                  <c:v>0.01</c:v>
                </c:pt>
                <c:pt idx="6">
                  <c:v>8.9999999999999993E-3</c:v>
                </c:pt>
                <c:pt idx="7">
                  <c:v>8.0000000000000002E-3</c:v>
                </c:pt>
                <c:pt idx="8">
                  <c:v>5.0000000000000001E-3</c:v>
                </c:pt>
                <c:pt idx="9">
                  <c:v>1E-3</c:v>
                </c:pt>
                <c:pt idx="10">
                  <c:v>2E-3</c:v>
                </c:pt>
                <c:pt idx="11">
                  <c:v>3.0000000000000001E-3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FBC-40D9-95BC-B8CDCB92225C}"/>
            </c:ext>
          </c:extLst>
        </c:ser>
        <c:ser>
          <c:idx val="2"/>
          <c:order val="2"/>
          <c:tx>
            <c:strRef>
              <c:f>Sheet1!$H$108</c:f>
              <c:strCache>
                <c:ptCount val="1"/>
                <c:pt idx="0">
                  <c:v>پانچ</c:v>
                </c:pt>
              </c:strCache>
            </c:strRef>
          </c:tx>
          <c:spPr>
            <a:ln w="508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Sheet1!$E$109:$E$120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Sheet1!$H$109:$H$120</c:f>
              <c:numCache>
                <c:formatCode>0.00%</c:formatCode>
                <c:ptCount val="12"/>
                <c:pt idx="0">
                  <c:v>0.01</c:v>
                </c:pt>
                <c:pt idx="1">
                  <c:v>1.0999999999999999E-2</c:v>
                </c:pt>
                <c:pt idx="2">
                  <c:v>1.12E-2</c:v>
                </c:pt>
                <c:pt idx="3">
                  <c:v>1.0200000000000001E-2</c:v>
                </c:pt>
                <c:pt idx="4">
                  <c:v>0.01</c:v>
                </c:pt>
                <c:pt idx="5">
                  <c:v>1.0999999999999999E-2</c:v>
                </c:pt>
                <c:pt idx="6">
                  <c:v>1.0500000000000001E-2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8.9999999999999993E-3</c:v>
                </c:pt>
                <c:pt idx="11">
                  <c:v>0.01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876-4B65-8B98-73CA31C3A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57103"/>
        <c:axId val="184818911"/>
      </c:lineChart>
      <c:catAx>
        <c:axId val="12925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18911"/>
        <c:crosses val="autoZero"/>
        <c:auto val="1"/>
        <c:lblAlgn val="ctr"/>
        <c:lblOffset val="100"/>
        <c:noMultiLvlLbl val="0"/>
      </c:catAx>
      <c:valAx>
        <c:axId val="184818911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57103"/>
        <c:crosses val="autoZero"/>
        <c:crossBetween val="between"/>
      </c:valAx>
      <c:valAx>
        <c:axId val="184828063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59503"/>
        <c:crosses val="max"/>
        <c:crossBetween val="between"/>
      </c:valAx>
      <c:catAx>
        <c:axId val="1292595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8280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10351487023882"/>
          <c:y val="0.90717316676986492"/>
          <c:w val="0.39627739567608522"/>
          <c:h val="7.768975627120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IRANSans" panose="020B0506030804020204" pitchFamily="34" charset="-78"/>
              <a:ea typeface="+mn-ea"/>
              <a:cs typeface="IRANSans" panose="020B0506030804020204" pitchFamily="34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a-IR" sz="1400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تولید ماه (میلیون)</a:t>
            </a:r>
            <a:endParaRPr lang="en-US" sz="1400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34984865746655E-2"/>
          <c:y val="0.16512006130888024"/>
          <c:w val="0.98565015134253342"/>
          <c:h val="0.72088764946048411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956968123181088E-2"/>
                  <c:y val="-9.259259259259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4-4E79-B796-301F0C31EE32}"/>
                </c:ext>
              </c:extLst>
            </c:dLbl>
            <c:dLbl>
              <c:idx val="1"/>
              <c:layout>
                <c:manualLayout>
                  <c:x val="-2.6956968123181099E-2"/>
                  <c:y val="-5.920339818486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4-4E79-B796-301F0C31EE32}"/>
                </c:ext>
              </c:extLst>
            </c:dLbl>
            <c:dLbl>
              <c:idx val="2"/>
              <c:layout>
                <c:manualLayout>
                  <c:x val="-2.0736129325523961E-2"/>
                  <c:y val="-5.724010078738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34-4E79-B796-301F0C31EE32}"/>
                </c:ext>
              </c:extLst>
            </c:dLbl>
            <c:dLbl>
              <c:idx val="3"/>
              <c:layout>
                <c:manualLayout>
                  <c:x val="-2.0736129325523923E-2"/>
                  <c:y val="-6.38331607967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4-4E79-B796-301F0C31EE32}"/>
                </c:ext>
              </c:extLst>
            </c:dLbl>
            <c:dLbl>
              <c:idx val="4"/>
              <c:layout>
                <c:manualLayout>
                  <c:x val="-2.2809742258076315E-2"/>
                  <c:y val="-6.018519050447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34-4E79-B796-301F0C31EE32}"/>
                </c:ext>
              </c:extLst>
            </c:dLbl>
            <c:dLbl>
              <c:idx val="5"/>
              <c:layout>
                <c:manualLayout>
                  <c:x val="-2.6956968123181175E-2"/>
                  <c:y val="-5.55554278925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34-4E79-B796-301F0C31EE32}"/>
                </c:ext>
              </c:extLst>
            </c:dLbl>
            <c:dLbl>
              <c:idx val="6"/>
              <c:layout>
                <c:manualLayout>
                  <c:x val="-3.1104193988285882E-2"/>
                  <c:y val="-4.3775643507704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34-4E79-B796-301F0C31EE32}"/>
                </c:ext>
              </c:extLst>
            </c:dLbl>
            <c:dLbl>
              <c:idx val="7"/>
              <c:layout>
                <c:manualLayout>
                  <c:x val="-2.2809742258076315E-2"/>
                  <c:y val="-4.236959511551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34-4E79-B796-301F0C31EE32}"/>
                </c:ext>
              </c:extLst>
            </c:dLbl>
            <c:dLbl>
              <c:idx val="8"/>
              <c:layout>
                <c:manualLayout>
                  <c:x val="-2.6956968123181099E-2"/>
                  <c:y val="-4.9944160202769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34-4E79-B796-301F0C31EE32}"/>
                </c:ext>
              </c:extLst>
            </c:dLbl>
            <c:dLbl>
              <c:idx val="9"/>
              <c:layout>
                <c:manualLayout>
                  <c:x val="-2.9030581055733643E-2"/>
                  <c:y val="-4.1666714540292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34-4E79-B796-301F0C31EE32}"/>
                </c:ext>
              </c:extLst>
            </c:dLbl>
            <c:dLbl>
              <c:idx val="10"/>
              <c:layout>
                <c:manualLayout>
                  <c:x val="-4.1472258651047846E-2"/>
                  <c:y val="-5.0925952522384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34-4E79-B796-301F0C31EE32}"/>
                </c:ext>
              </c:extLst>
            </c:dLbl>
            <c:dLbl>
              <c:idx val="11"/>
              <c:layout>
                <c:manualLayout>
                  <c:x val="-2.4883355190628707E-2"/>
                  <c:y val="-3.647970292308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34-4E79-B796-301F0C31E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p!$H$3:$H$14</c:f>
              <c:numCache>
                <c:formatCode>0</c:formatCode>
                <c:ptCount val="12"/>
                <c:pt idx="0">
                  <c:v>535.625</c:v>
                </c:pt>
                <c:pt idx="1">
                  <c:v>555.21500000000003</c:v>
                </c:pt>
                <c:pt idx="2">
                  <c:v>512.00019999999995</c:v>
                </c:pt>
                <c:pt idx="3">
                  <c:v>498.25</c:v>
                </c:pt>
                <c:pt idx="4">
                  <c:v>525</c:v>
                </c:pt>
                <c:pt idx="5">
                  <c:v>560</c:v>
                </c:pt>
                <c:pt idx="6">
                  <c:v>586.95000000000005</c:v>
                </c:pt>
                <c:pt idx="7">
                  <c:v>545.65</c:v>
                </c:pt>
                <c:pt idx="8">
                  <c:v>512.452</c:v>
                </c:pt>
                <c:pt idx="9">
                  <c:v>532.54499999999996</c:v>
                </c:pt>
                <c:pt idx="10">
                  <c:v>510.2</c:v>
                </c:pt>
                <c:pt idx="11">
                  <c:v>589.66600000000005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2934-4E79-B796-301F0C31E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2426975"/>
        <c:axId val="691524239"/>
      </c:lineChart>
      <c:catAx>
        <c:axId val="59242697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524239"/>
        <c:crosses val="autoZero"/>
        <c:auto val="1"/>
        <c:lblAlgn val="ctr"/>
        <c:lblOffset val="100"/>
        <c:noMultiLvlLbl val="0"/>
      </c:catAx>
      <c:valAx>
        <c:axId val="691524239"/>
        <c:scaling>
          <c:orientation val="minMax"/>
          <c:min val="300"/>
        </c:scaling>
        <c:delete val="1"/>
        <c:axPos val="l"/>
        <c:numFmt formatCode="0" sourceLinked="1"/>
        <c:majorTickMark val="none"/>
        <c:minorTickMark val="none"/>
        <c:tickLblPos val="nextTo"/>
        <c:crossAx val="59242697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>
                <a:lumMod val="75000"/>
              </a:srgbClr>
            </a:solidFill>
            <a:ln>
              <a:solidFill>
                <a:srgbClr val="4472C4">
                  <a:lumMod val="50000"/>
                </a:srgb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Waste!$D$14:$D$37</c:f>
              <c:numCache>
                <c:formatCode>General</c:formatCode>
                <c:ptCount val="24"/>
                <c:pt idx="0">
                  <c:v>140301</c:v>
                </c:pt>
                <c:pt idx="1">
                  <c:v>140302</c:v>
                </c:pt>
                <c:pt idx="2">
                  <c:v>140303</c:v>
                </c:pt>
                <c:pt idx="3">
                  <c:v>140304</c:v>
                </c:pt>
                <c:pt idx="4">
                  <c:v>140305</c:v>
                </c:pt>
                <c:pt idx="5">
                  <c:v>140306</c:v>
                </c:pt>
                <c:pt idx="6">
                  <c:v>140307</c:v>
                </c:pt>
                <c:pt idx="7">
                  <c:v>140308</c:v>
                </c:pt>
                <c:pt idx="8">
                  <c:v>140309</c:v>
                </c:pt>
                <c:pt idx="9">
                  <c:v>140310</c:v>
                </c:pt>
                <c:pt idx="10">
                  <c:v>140311</c:v>
                </c:pt>
                <c:pt idx="11">
                  <c:v>140312</c:v>
                </c:pt>
                <c:pt idx="12">
                  <c:v>140401</c:v>
                </c:pt>
                <c:pt idx="13">
                  <c:v>140402</c:v>
                </c:pt>
                <c:pt idx="14">
                  <c:v>140403</c:v>
                </c:pt>
                <c:pt idx="15">
                  <c:v>140404</c:v>
                </c:pt>
                <c:pt idx="16">
                  <c:v>140405</c:v>
                </c:pt>
                <c:pt idx="17">
                  <c:v>140406</c:v>
                </c:pt>
                <c:pt idx="18">
                  <c:v>140407</c:v>
                </c:pt>
                <c:pt idx="19">
                  <c:v>140408</c:v>
                </c:pt>
                <c:pt idx="20">
                  <c:v>140409</c:v>
                </c:pt>
                <c:pt idx="21">
                  <c:v>140410</c:v>
                </c:pt>
                <c:pt idx="22">
                  <c:v>140411</c:v>
                </c:pt>
                <c:pt idx="23">
                  <c:v>140412</c:v>
                </c:pt>
              </c:numCache>
            </c:numRef>
          </c:cat>
          <c:val>
            <c:numRef>
              <c:f>Waste!$E$14:$E$37</c:f>
              <c:numCache>
                <c:formatCode>General</c:formatCode>
                <c:ptCount val="24"/>
                <c:pt idx="0">
                  <c:v>428</c:v>
                </c:pt>
                <c:pt idx="1">
                  <c:v>435</c:v>
                </c:pt>
                <c:pt idx="2">
                  <c:v>428</c:v>
                </c:pt>
                <c:pt idx="3">
                  <c:v>436</c:v>
                </c:pt>
                <c:pt idx="4">
                  <c:v>450</c:v>
                </c:pt>
                <c:pt idx="5">
                  <c:v>460</c:v>
                </c:pt>
                <c:pt idx="6">
                  <c:v>465</c:v>
                </c:pt>
                <c:pt idx="7">
                  <c:v>480</c:v>
                </c:pt>
                <c:pt idx="8">
                  <c:v>470</c:v>
                </c:pt>
                <c:pt idx="9">
                  <c:v>455</c:v>
                </c:pt>
                <c:pt idx="10">
                  <c:v>465</c:v>
                </c:pt>
                <c:pt idx="11">
                  <c:v>490</c:v>
                </c:pt>
                <c:pt idx="12">
                  <c:v>450</c:v>
                </c:pt>
                <c:pt idx="13">
                  <c:v>460</c:v>
                </c:pt>
                <c:pt idx="14">
                  <c:v>480</c:v>
                </c:pt>
                <c:pt idx="15">
                  <c:v>490</c:v>
                </c:pt>
                <c:pt idx="16">
                  <c:v>500</c:v>
                </c:pt>
                <c:pt idx="17">
                  <c:v>505</c:v>
                </c:pt>
                <c:pt idx="18">
                  <c:v>495</c:v>
                </c:pt>
                <c:pt idx="19">
                  <c:v>510</c:v>
                </c:pt>
                <c:pt idx="20">
                  <c:v>520</c:v>
                </c:pt>
                <c:pt idx="21">
                  <c:v>530</c:v>
                </c:pt>
                <c:pt idx="22">
                  <c:v>510</c:v>
                </c:pt>
                <c:pt idx="23">
                  <c:v>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B3-4142-A270-9C59217C5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1246763295"/>
        <c:axId val="681034399"/>
      </c:barChart>
      <c:catAx>
        <c:axId val="124676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034399"/>
        <c:crosses val="autoZero"/>
        <c:auto val="1"/>
        <c:lblAlgn val="ctr"/>
        <c:lblOffset val="100"/>
        <c:noMultiLvlLbl val="0"/>
      </c:catAx>
      <c:valAx>
        <c:axId val="6810343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4676329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Sheet1!$E$141:$E$152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Sheet1!$F$141:$F$152</c:f>
              <c:numCache>
                <c:formatCode>General</c:formatCode>
                <c:ptCount val="12"/>
                <c:pt idx="0">
                  <c:v>125</c:v>
                </c:pt>
                <c:pt idx="1">
                  <c:v>135</c:v>
                </c:pt>
                <c:pt idx="2">
                  <c:v>127</c:v>
                </c:pt>
                <c:pt idx="3">
                  <c:v>135</c:v>
                </c:pt>
                <c:pt idx="4">
                  <c:v>144</c:v>
                </c:pt>
                <c:pt idx="5">
                  <c:v>132</c:v>
                </c:pt>
                <c:pt idx="6">
                  <c:v>155</c:v>
                </c:pt>
                <c:pt idx="7">
                  <c:v>160</c:v>
                </c:pt>
                <c:pt idx="8">
                  <c:v>140</c:v>
                </c:pt>
                <c:pt idx="9">
                  <c:v>132</c:v>
                </c:pt>
                <c:pt idx="10">
                  <c:v>125</c:v>
                </c:pt>
                <c:pt idx="11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1-43D3-8A79-749BCCE2F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1438888208"/>
        <c:axId val="1439256448"/>
      </c:barChart>
      <c:catAx>
        <c:axId val="143888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256448"/>
        <c:crosses val="autoZero"/>
        <c:auto val="1"/>
        <c:lblAlgn val="ctr"/>
        <c:lblOffset val="100"/>
        <c:noMultiLvlLbl val="0"/>
      </c:catAx>
      <c:valAx>
        <c:axId val="143925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88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Sheet1!$F$157:$F$162</c:f>
              <c:strCache>
                <c:ptCount val="6"/>
                <c:pt idx="0">
                  <c:v>00</c:v>
                </c:pt>
                <c:pt idx="1">
                  <c:v>0E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strCache>
            </c:strRef>
          </c:cat>
          <c:val>
            <c:numRef>
              <c:f>Sheet1!$G$157:$G$162</c:f>
              <c:numCache>
                <c:formatCode>General</c:formatCode>
                <c:ptCount val="6"/>
                <c:pt idx="0">
                  <c:v>1240</c:v>
                </c:pt>
                <c:pt idx="1">
                  <c:v>2550</c:v>
                </c:pt>
                <c:pt idx="2">
                  <c:v>1100</c:v>
                </c:pt>
                <c:pt idx="3">
                  <c:v>550</c:v>
                </c:pt>
                <c:pt idx="4">
                  <c:v>1550</c:v>
                </c:pt>
                <c:pt idx="5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C-4D3B-93E6-40A7FC2F4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451241376"/>
        <c:axId val="1439258528"/>
      </c:barChart>
      <c:catAx>
        <c:axId val="145124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258528"/>
        <c:crosses val="autoZero"/>
        <c:auto val="1"/>
        <c:lblAlgn val="ctr"/>
        <c:lblOffset val="100"/>
        <c:noMultiLvlLbl val="0"/>
      </c:catAx>
      <c:valAx>
        <c:axId val="1439258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124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روند تولید</a:t>
            </a:r>
            <a:r>
              <a:rPr lang="en-US" sz="1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1800" b="1" baseline="0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تجمعی</a:t>
            </a:r>
            <a:r>
              <a:rPr lang="fa-IR" sz="1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1800" b="1" baseline="0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(بهمن)</a:t>
            </a:r>
            <a:endParaRPr lang="en-US" sz="1800" b="1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045557941142851E-2"/>
          <c:y val="0.12202319037056389"/>
          <c:w val="0.85838887473946046"/>
          <c:h val="0.83295917679650122"/>
        </c:manualLayout>
      </c:layout>
      <c:lineChart>
        <c:grouping val="standard"/>
        <c:varyColors val="0"/>
        <c:ser>
          <c:idx val="2"/>
          <c:order val="0"/>
          <c:spPr>
            <a:ln w="44450" cap="rnd">
              <a:solidFill>
                <a:srgbClr val="00A2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200"/>
              </a:solidFill>
              <a:ln w="25400">
                <a:solidFill>
                  <a:srgbClr val="00A200"/>
                </a:solidFill>
              </a:ln>
              <a:effectLst/>
            </c:spPr>
          </c:marker>
          <c:trendline>
            <c:spPr>
              <a:ln w="19050" cap="rnd">
                <a:solidFill>
                  <a:sysClr val="window" lastClr="FFFFFF"/>
                </a:solidFill>
                <a:prstDash val="dash"/>
                <a:tailEnd type="stealth"/>
              </a:ln>
              <a:effectLst/>
            </c:spPr>
            <c:trendlineType val="linear"/>
            <c:dispRSqr val="0"/>
            <c:dispEq val="0"/>
          </c:trendline>
          <c:val>
            <c:numRef>
              <c:f>'B2C (2)'!$G$2:$G$31</c:f>
              <c:numCache>
                <c:formatCode>General</c:formatCode>
                <c:ptCount val="30"/>
                <c:pt idx="0">
                  <c:v>20100000</c:v>
                </c:pt>
                <c:pt idx="1">
                  <c:v>39990000</c:v>
                </c:pt>
                <c:pt idx="2">
                  <c:v>60990000</c:v>
                </c:pt>
                <c:pt idx="3">
                  <c:v>72990000</c:v>
                </c:pt>
                <c:pt idx="4">
                  <c:v>80990000</c:v>
                </c:pt>
                <c:pt idx="5">
                  <c:v>88990000</c:v>
                </c:pt>
                <c:pt idx="6">
                  <c:v>96990000</c:v>
                </c:pt>
                <c:pt idx="7">
                  <c:v>119990000</c:v>
                </c:pt>
                <c:pt idx="8">
                  <c:v>140990000</c:v>
                </c:pt>
                <c:pt idx="9">
                  <c:v>159890000</c:v>
                </c:pt>
                <c:pt idx="10">
                  <c:v>179390000</c:v>
                </c:pt>
                <c:pt idx="11">
                  <c:v>198290000</c:v>
                </c:pt>
                <c:pt idx="12">
                  <c:v>219290000</c:v>
                </c:pt>
                <c:pt idx="13">
                  <c:v>239140000</c:v>
                </c:pt>
                <c:pt idx="14">
                  <c:v>260140000</c:v>
                </c:pt>
                <c:pt idx="15">
                  <c:v>279040000</c:v>
                </c:pt>
                <c:pt idx="16">
                  <c:v>298540000</c:v>
                </c:pt>
                <c:pt idx="17">
                  <c:v>317440000</c:v>
                </c:pt>
                <c:pt idx="18">
                  <c:v>338440000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AD-4640-A58F-66387B607B3D}"/>
            </c:ext>
          </c:extLst>
        </c:ser>
        <c:ser>
          <c:idx val="3"/>
          <c:order val="1"/>
          <c:spPr>
            <a:ln w="57150" cap="rnd">
              <a:solidFill>
                <a:sysClr val="window" lastClr="FFFFFF">
                  <a:alpha val="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2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29"/>
            <c:marker>
              <c:symbol val="circle"/>
              <c:size val="5"/>
              <c:spPr>
                <a:solidFill>
                  <a:sysClr val="window" lastClr="FFFFFF"/>
                </a:solidFill>
                <a:ln w="44450">
                  <a:solidFill>
                    <a:sysClr val="window" lastClr="FFFFFF">
                      <a:alpha val="0"/>
                    </a:sysClr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ysClr val="window" lastClr="FFFFFF">
                    <a:alpha val="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AD-4640-A58F-66387B607B3D}"/>
              </c:ext>
            </c:extLst>
          </c:dPt>
          <c:dLbls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D-4640-A58F-66387B607B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'B2C (2)'!$O$2:$O$31</c:f>
              <c:numCache>
                <c:formatCode>General</c:formatCode>
                <c:ptCount val="30"/>
                <c:pt idx="29">
                  <c:v>625000000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0AD-4640-A58F-66387B607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320384"/>
        <c:axId val="1605320000"/>
      </c:lineChart>
      <c:catAx>
        <c:axId val="160732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320000"/>
        <c:crosses val="autoZero"/>
        <c:auto val="1"/>
        <c:lblAlgn val="ctr"/>
        <c:lblOffset val="100"/>
        <c:noMultiLvlLbl val="0"/>
      </c:catAx>
      <c:valAx>
        <c:axId val="1605320000"/>
        <c:scaling>
          <c:orientation val="minMax"/>
          <c:max val="650000000"/>
        </c:scaling>
        <c:delete val="1"/>
        <c:axPos val="l"/>
        <c:numFmt formatCode="General" sourceLinked="1"/>
        <c:majorTickMark val="none"/>
        <c:minorTickMark val="none"/>
        <c:tickLblPos val="nextTo"/>
        <c:crossAx val="1607320384"/>
        <c:crosses val="autoZero"/>
        <c:crossBetween val="between"/>
      </c:valAx>
      <c:spPr>
        <a:solidFill>
          <a:srgbClr val="002060"/>
        </a:solidFill>
        <a:ln w="25400">
          <a:solidFill>
            <a:srgbClr val="00206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B-408B-B2BD-6CF404E93E9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B-408B-B2BD-6CF404E93E9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DB-408B-B2BD-6CF404E93E9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B-408B-B2BD-6CF404E93E9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DB-408B-B2BD-6CF404E93E9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DB-408B-B2BD-6CF404E93E9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DB-408B-B2BD-6CF404E93E9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DB-408B-B2BD-6CF404E93E95}"/>
                </c:ext>
              </c:extLst>
            </c:dLbl>
            <c:dLbl>
              <c:idx val="8"/>
              <c:layout>
                <c:manualLayout>
                  <c:x val="-4.8944444444444547E-2"/>
                  <c:y val="-4.6296296296296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DB-408B-B2BD-6CF404E93E9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B05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Sheet1!$E$189:$E$200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Sheet1!$G$189:$G$200</c:f>
              <c:numCache>
                <c:formatCode>General</c:formatCode>
                <c:ptCount val="12"/>
                <c:pt idx="0">
                  <c:v>550</c:v>
                </c:pt>
                <c:pt idx="1">
                  <c:v>1127</c:v>
                </c:pt>
                <c:pt idx="2">
                  <c:v>1705</c:v>
                </c:pt>
                <c:pt idx="3">
                  <c:v>2270</c:v>
                </c:pt>
                <c:pt idx="4">
                  <c:v>2845</c:v>
                </c:pt>
                <c:pt idx="5">
                  <c:v>3423</c:v>
                </c:pt>
                <c:pt idx="6">
                  <c:v>3991</c:v>
                </c:pt>
                <c:pt idx="7">
                  <c:v>4571</c:v>
                </c:pt>
                <c:pt idx="8">
                  <c:v>5141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5DB-408B-B2BD-6CF404E93E9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1"/>
            <c:marker>
              <c:symbol val="circle"/>
              <c:size val="5"/>
              <c:spPr>
                <a:solidFill>
                  <a:srgbClr val="FF0000"/>
                </a:solidFill>
                <a:ln w="476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DB-408B-B2BD-6CF404E93E95}"/>
              </c:ext>
            </c:extLst>
          </c:dPt>
          <c:dLbls>
            <c:dLbl>
              <c:idx val="11"/>
              <c:layout>
                <c:manualLayout>
                  <c:x val="-2.4784114759599903E-2"/>
                  <c:y val="-4.84981449672569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DB-408B-B2BD-6CF404E93E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Sheet1!$E$189:$E$200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 </c:v>
                </c:pt>
                <c:pt idx="7">
                  <c:v>آبان</c:v>
                </c:pt>
                <c:pt idx="8">
                  <c:v>آذر</c:v>
                </c:pt>
                <c:pt idx="9">
                  <c:v>دی 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Sheet1!$H$189:$H$200</c:f>
              <c:numCache>
                <c:formatCode>General</c:formatCode>
                <c:ptCount val="12"/>
                <c:pt idx="11">
                  <c:v>7050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5DB-408B-B2BD-6CF404E93E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0080512"/>
        <c:axId val="537933776"/>
      </c:lineChart>
      <c:catAx>
        <c:axId val="6500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IRANSans" panose="020B0506030804020204" pitchFamily="34" charset="-78"/>
                <a:ea typeface="+mn-ea"/>
                <a:cs typeface="IRANSans" panose="020B0506030804020204" pitchFamily="34" charset="-78"/>
              </a:defRPr>
            </a:pPr>
            <a:endParaRPr lang="en-US"/>
          </a:p>
        </c:txPr>
        <c:crossAx val="537933776"/>
        <c:crosses val="autoZero"/>
        <c:auto val="1"/>
        <c:lblAlgn val="ctr"/>
        <c:lblOffset val="100"/>
        <c:noMultiLvlLbl val="0"/>
      </c:catAx>
      <c:valAx>
        <c:axId val="537933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08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7777777777780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9C-496D-ACCB-4F26491262CB}"/>
                </c:ext>
              </c:extLst>
            </c:dLbl>
            <c:dLbl>
              <c:idx val="1"/>
              <c:layout>
                <c:manualLayout>
                  <c:x val="-2.7777777777777804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9C-496D-ACCB-4F26491262CB}"/>
                </c:ext>
              </c:extLst>
            </c:dLbl>
            <c:dLbl>
              <c:idx val="2"/>
              <c:layout>
                <c:manualLayout>
                  <c:x val="-3.888888888888889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9C-496D-ACCB-4F26491262CB}"/>
                </c:ext>
              </c:extLst>
            </c:dLbl>
            <c:dLbl>
              <c:idx val="3"/>
              <c:layout>
                <c:manualLayout>
                  <c:x val="-2.6171151132220564E-2"/>
                  <c:y val="-0.10559123621206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9C-496D-ACCB-4F26491262CB}"/>
                </c:ext>
              </c:extLst>
            </c:dLbl>
            <c:dLbl>
              <c:idx val="4"/>
              <c:layout>
                <c:manualLayout>
                  <c:x val="-1.4950907263694893E-2"/>
                  <c:y val="-3.703713904005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9C-496D-ACCB-4F26491262CB}"/>
                </c:ext>
              </c:extLst>
            </c:dLbl>
            <c:dLbl>
              <c:idx val="5"/>
              <c:layout>
                <c:manualLayout>
                  <c:x val="-3.270690819554322E-2"/>
                  <c:y val="-6.62647042917603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736001749781272E-2"/>
                      <c:h val="0.12493073782443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29C-496D-ACCB-4F26491262CB}"/>
                </c:ext>
              </c:extLst>
            </c:dLbl>
            <c:dLbl>
              <c:idx val="6"/>
              <c:layout>
                <c:manualLayout>
                  <c:x val="-4.1584843259423417E-2"/>
                  <c:y val="-5.672556729072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9C-496D-ACCB-4F26491262CB}"/>
                </c:ext>
              </c:extLst>
            </c:dLbl>
            <c:dLbl>
              <c:idx val="7"/>
              <c:layout>
                <c:manualLayout>
                  <c:x val="-3.6683090863975393E-2"/>
                  <c:y val="2.805758133553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9C-496D-ACCB-4F26491262CB}"/>
                </c:ext>
              </c:extLst>
            </c:dLbl>
            <c:dLbl>
              <c:idx val="8"/>
              <c:layout>
                <c:manualLayout>
                  <c:x val="-4.1666666666666768E-2"/>
                  <c:y val="-2.314814814814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9C-496D-ACCB-4F26491262CB}"/>
                </c:ext>
              </c:extLst>
            </c:dLbl>
            <c:dLbl>
              <c:idx val="9"/>
              <c:layout>
                <c:manualLayout>
                  <c:x val="-3.3333333333333333E-2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9C-496D-ACCB-4F26491262CB}"/>
                </c:ext>
              </c:extLst>
            </c:dLbl>
            <c:dLbl>
              <c:idx val="10"/>
              <c:layout>
                <c:manualLayout>
                  <c:x val="-3.88888888888888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9C-496D-ACCB-4F26491262CB}"/>
                </c:ext>
              </c:extLst>
            </c:dLbl>
            <c:dLbl>
              <c:idx val="11"/>
              <c:layout>
                <c:manualLayout>
                  <c:x val="-2.5000000000000102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9C-496D-ACCB-4F2649126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p!$I$3:$I$14</c:f>
              <c:numCache>
                <c:formatCode>0.0%</c:formatCode>
                <c:ptCount val="12"/>
                <c:pt idx="0">
                  <c:v>2.5000000000000001E-2</c:v>
                </c:pt>
                <c:pt idx="1">
                  <c:v>2.5999999999999999E-2</c:v>
                </c:pt>
                <c:pt idx="2">
                  <c:v>0.03</c:v>
                </c:pt>
                <c:pt idx="3">
                  <c:v>1.7999999999999999E-2</c:v>
                </c:pt>
                <c:pt idx="4">
                  <c:v>2.5999999999999999E-2</c:v>
                </c:pt>
                <c:pt idx="5">
                  <c:v>2.5000000000000001E-2</c:v>
                </c:pt>
                <c:pt idx="6">
                  <c:v>2.5999999999999999E-2</c:v>
                </c:pt>
                <c:pt idx="7">
                  <c:v>2.4E-2</c:v>
                </c:pt>
                <c:pt idx="8">
                  <c:v>3.5999999999999997E-2</c:v>
                </c:pt>
                <c:pt idx="9">
                  <c:v>1.7000000000000001E-2</c:v>
                </c:pt>
                <c:pt idx="10">
                  <c:v>2.4E-2</c:v>
                </c:pt>
                <c:pt idx="11">
                  <c:v>1.7999999999999999E-2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D29C-496D-ACCB-4F2649126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808895"/>
        <c:axId val="688873839"/>
      </c:lineChart>
      <c:catAx>
        <c:axId val="6908088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873839"/>
        <c:crosses val="autoZero"/>
        <c:auto val="1"/>
        <c:lblAlgn val="ctr"/>
        <c:lblOffset val="100"/>
        <c:noMultiLvlLbl val="0"/>
      </c:catAx>
      <c:valAx>
        <c:axId val="68887383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9080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0.72993</cdr:x>
      <cdr:y>0.03708</cdr:y>
    </cdr:from>
    <cdr:to>
      <cdr:x>0.98347</cdr:x>
      <cdr:y>0.12939</cdr:y>
    </cdr:to>
    <cdr:sp macro="" textlink="">
      <cdr:nvSpPr>
        <cdr:cNvPr id="8" name="TextBox 4">
          <a:extLst xmlns:a="http://schemas.openxmlformats.org/drawingml/2006/main">
            <a:ext uri="{FF2B5EF4-FFF2-40B4-BE49-F238E27FC236}">
              <a16:creationId xmlns:a16="http://schemas.microsoft.com/office/drawing/2014/main" id="{AA7FE8DD-70DF-42DE-987E-B2003E372A87}"/>
            </a:ext>
          </a:extLst>
        </cdr:cNvPr>
        <cdr:cNvSpPr txBox="1"/>
      </cdr:nvSpPr>
      <cdr:spPr>
        <a:xfrm xmlns:a="http://schemas.openxmlformats.org/drawingml/2006/main">
          <a:off x="6477466" y="183940"/>
          <a:ext cx="2249906" cy="45789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1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1"/>
          <a:r>
            <a:rPr lang="en-US" sz="2000" b="1" i="0" u="none" strike="noStrike" dirty="0">
              <a:solidFill>
                <a:schemeClr val="bg1"/>
              </a:solidFill>
              <a:latin typeface="Calibri"/>
              <a:cs typeface="Calibri"/>
            </a:rPr>
            <a:t>6</a:t>
          </a:r>
          <a:r>
            <a:rPr lang="en-US" sz="2000" b="1" dirty="0">
              <a:solidFill>
                <a:schemeClr val="bg1"/>
              </a:solidFill>
              <a:latin typeface="Calibri"/>
              <a:cs typeface="Calibri"/>
            </a:rPr>
            <a:t>08</a:t>
          </a:r>
          <a:r>
            <a:rPr lang="en-US" sz="2000" b="1" i="0" u="none" strike="noStrike" dirty="0">
              <a:solidFill>
                <a:schemeClr val="bg1"/>
              </a:solidFill>
              <a:latin typeface="Calibri"/>
              <a:cs typeface="Calibri"/>
            </a:rPr>
            <a:t>,000,000</a:t>
          </a:r>
          <a:r>
            <a:rPr lang="fa-IR" sz="2000" b="1" i="0" u="none" strike="noStrike" dirty="0">
              <a:solidFill>
                <a:schemeClr val="bg1"/>
              </a:solidFill>
              <a:latin typeface="Calibri"/>
              <a:cs typeface="Calibri"/>
            </a:rPr>
            <a:t> = تارگت</a:t>
          </a:r>
          <a:endParaRPr lang="fa-IR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0.1019</cdr:x>
      <cdr:y>0.14997</cdr:y>
    </cdr:from>
    <cdr:to>
      <cdr:x>0.47957</cdr:x>
      <cdr:y>0.34508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AADEAB38-8EC2-4C3E-BB17-8E3462993F06}"/>
            </a:ext>
          </a:extLst>
        </cdr:cNvPr>
        <cdr:cNvSpPr/>
      </cdr:nvSpPr>
      <cdr:spPr>
        <a:xfrm xmlns:a="http://schemas.openxmlformats.org/drawingml/2006/main">
          <a:off x="800389" y="743895"/>
          <a:ext cx="2966358" cy="96781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2D"/>
        </a:solidFill>
        <a:ln xmlns:a="http://schemas.openxmlformats.org/drawingml/2006/main" cap="rnd">
          <a:solidFill>
            <a:schemeClr val="tx1">
              <a:lumMod val="65000"/>
              <a:lumOff val="35000"/>
            </a:schemeClr>
          </a:solidFill>
          <a:round/>
        </a:ln>
        <a:effectLst xmlns:a="http://schemas.openxmlformats.org/drawingml/2006/main">
          <a:reflection blurRad="6350" stA="52000" endA="300" endPos="35000" dir="5400000" sy="-100000" algn="bl" rotWithShape="0"/>
        </a:effectLst>
        <a:scene3d xmlns:a="http://schemas.openxmlformats.org/drawingml/2006/main">
          <a:camera prst="obliqueTopLeft"/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1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1"/>
          <a:r>
            <a:rPr lang="fa-IR" sz="2000" b="1" dirty="0">
              <a:solidFill>
                <a:schemeClr val="tx1"/>
              </a:solidFill>
              <a:latin typeface="IRANSans" panose="020B0506030804020204" pitchFamily="34" charset="-78"/>
              <a:cs typeface="IRANSans" panose="020B0506030804020204" pitchFamily="34" charset="-78"/>
            </a:rPr>
            <a:t>= انحراف</a:t>
          </a:r>
        </a:p>
      </cdr:txBody>
    </cdr:sp>
  </cdr:relSizeAnchor>
  <cdr:relSizeAnchor xmlns:cdr="http://schemas.openxmlformats.org/drawingml/2006/chartDrawing">
    <cdr:from>
      <cdr:x>0.20908</cdr:x>
      <cdr:y>0.19401</cdr:y>
    </cdr:from>
    <cdr:to>
      <cdr:x>0.46375</cdr:x>
      <cdr:y>0.27905</cdr:y>
    </cdr:to>
    <cdr:sp macro="" textlink="">
      <cdr:nvSpPr>
        <cdr:cNvPr id="4" name="TextBox 10">
          <a:extLst xmlns:a="http://schemas.openxmlformats.org/drawingml/2006/main">
            <a:ext uri="{FF2B5EF4-FFF2-40B4-BE49-F238E27FC236}">
              <a16:creationId xmlns:a16="http://schemas.microsoft.com/office/drawing/2014/main" id="{31114CA5-B4A0-452A-9C2E-BD3BB77F7D6B}"/>
            </a:ext>
          </a:extLst>
        </cdr:cNvPr>
        <cdr:cNvSpPr txBox="1"/>
      </cdr:nvSpPr>
      <cdr:spPr>
        <a:xfrm xmlns:a="http://schemas.openxmlformats.org/drawingml/2006/main">
          <a:off x="1855376" y="962369"/>
          <a:ext cx="2259928" cy="421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800" b="1" i="0" u="none" strike="noStrike" dirty="0">
              <a:solidFill>
                <a:schemeClr val="tx1"/>
              </a:solidFill>
              <a:latin typeface="Calibri"/>
              <a:cs typeface="Calibri"/>
            </a:rPr>
            <a:t>-70,321,210</a:t>
          </a:r>
          <a:endParaRPr 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0.47957</cdr:x>
      <cdr:y>0.35749</cdr:y>
    </cdr:from>
    <cdr:to>
      <cdr:x>0.65975</cdr:x>
      <cdr:y>0.46242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A7FE8DD-70DF-42DE-987E-B2003E372A87}"/>
            </a:ext>
          </a:extLst>
        </cdr:cNvPr>
        <cdr:cNvSpPr txBox="1"/>
      </cdr:nvSpPr>
      <cdr:spPr>
        <a:xfrm xmlns:a="http://schemas.openxmlformats.org/drawingml/2006/main">
          <a:off x="3766747" y="1773289"/>
          <a:ext cx="1415143" cy="5204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1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ACC7C1D-FE08-4A66-8E38-8BB966DA8336}" type="TxLink">
            <a:rPr lang="en-US" sz="2000" b="1" i="0" u="none" strike="noStrike">
              <a:solidFill>
                <a:schemeClr val="bg1"/>
              </a:solidFill>
              <a:latin typeface="Calibri"/>
              <a:cs typeface="Calibri"/>
            </a:rPr>
            <a:pPr/>
            <a:t>377590000</a:t>
          </a:fld>
          <a:endParaRPr lang="fa-IR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0.20284</cdr:x>
      <cdr:y>0.47956</cdr:y>
    </cdr:from>
    <cdr:to>
      <cdr:x>0.23613</cdr:x>
      <cdr:y>0.73383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92647BBC-A651-4747-AD28-53A9EC3678BF}"/>
            </a:ext>
          </a:extLst>
        </cdr:cNvPr>
        <cdr:cNvSpPr/>
      </cdr:nvSpPr>
      <cdr:spPr>
        <a:xfrm xmlns:a="http://schemas.openxmlformats.org/drawingml/2006/main">
          <a:off x="1800000" y="2378807"/>
          <a:ext cx="295422" cy="126127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0.44328</cdr:x>
      <cdr:y>0.02895</cdr:y>
    </cdr:from>
    <cdr:to>
      <cdr:x>0.75108</cdr:x>
      <cdr:y>0.20822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A5BCC676-4F82-4D6B-AD6B-6CCBD8D1ADE9}"/>
            </a:ext>
          </a:extLst>
        </cdr:cNvPr>
        <cdr:cNvSpPr/>
      </cdr:nvSpPr>
      <cdr:spPr>
        <a:xfrm xmlns:a="http://schemas.openxmlformats.org/drawingml/2006/main">
          <a:off x="3896648" y="156294"/>
          <a:ext cx="2705784" cy="96781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2D"/>
        </a:solidFill>
        <a:ln xmlns:a="http://schemas.openxmlformats.org/drawingml/2006/main" cap="rnd">
          <a:solidFill>
            <a:schemeClr val="tx1">
              <a:lumMod val="65000"/>
              <a:lumOff val="35000"/>
            </a:schemeClr>
          </a:solidFill>
          <a:round/>
        </a:ln>
        <a:effectLst xmlns:a="http://schemas.openxmlformats.org/drawingml/2006/main">
          <a:reflection blurRad="6350" stA="52000" endA="300" endPos="35000" dir="5400000" sy="-100000" algn="bl" rotWithShape="0"/>
        </a:effectLst>
        <a:scene3d xmlns:a="http://schemas.openxmlformats.org/drawingml/2006/main">
          <a:camera prst="obliqueTopLeft"/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1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en-US" sz="2000" b="1" dirty="0">
              <a:solidFill>
                <a:schemeClr val="tx1"/>
              </a:solidFill>
              <a:latin typeface="IRANSans" panose="020B0506030804020204" pitchFamily="34" charset="-78"/>
              <a:cs typeface="IRANSans" panose="020B0506030804020204" pitchFamily="34" charset="-78"/>
            </a:rPr>
            <a:t> -89,555,210</a:t>
          </a:r>
          <a:r>
            <a:rPr lang="fa-IR" sz="2000" b="1" dirty="0">
              <a:solidFill>
                <a:schemeClr val="tx1"/>
              </a:solidFill>
              <a:latin typeface="IRANSans" panose="020B0506030804020204" pitchFamily="34" charset="-78"/>
              <a:cs typeface="IRANSans" panose="020B0506030804020204" pitchFamily="34" charset="-78"/>
            </a:rPr>
            <a:t>= انحراف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0.38831</cdr:x>
      <cdr:y>0</cdr:y>
    </cdr:from>
    <cdr:to>
      <cdr:x>0.64685</cdr:x>
      <cdr:y>0.18558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A0758401-D52A-41AA-8C45-DCF92BEE4D7B}"/>
            </a:ext>
          </a:extLst>
        </cdr:cNvPr>
        <cdr:cNvSpPr/>
      </cdr:nvSpPr>
      <cdr:spPr>
        <a:xfrm xmlns:a="http://schemas.openxmlformats.org/drawingml/2006/main">
          <a:off x="3325296" y="-1034716"/>
          <a:ext cx="2214012" cy="94133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reflection blurRad="6350" stA="52000" endA="300" endPos="35000" dir="5400000" sy="-100000" algn="bl" rotWithShape="0"/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400" b="1" dirty="0">
              <a:solidFill>
                <a:schemeClr val="tx1"/>
              </a:solidFill>
            </a:rPr>
            <a:t>1928 Kg</a:t>
          </a:r>
          <a:endParaRPr lang="en-US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0.39532</cdr:x>
      <cdr:y>0.00489</cdr:y>
    </cdr:from>
    <cdr:to>
      <cdr:x>0.64605</cdr:x>
      <cdr:y>0.17581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A0758401-D52A-41AA-8C45-DCF92BEE4D7B}"/>
            </a:ext>
          </a:extLst>
        </cdr:cNvPr>
        <cdr:cNvSpPr/>
      </cdr:nvSpPr>
      <cdr:spPr>
        <a:xfrm xmlns:a="http://schemas.openxmlformats.org/drawingml/2006/main">
          <a:off x="3490769" y="26939"/>
          <a:ext cx="2214012" cy="94133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reflection blurRad="6350" stA="52000" endA="300" endPos="35000" dir="5400000" sy="-100000" algn="bl" rotWithShape="0"/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400" b="1" dirty="0">
              <a:solidFill>
                <a:schemeClr val="tx1"/>
              </a:solidFill>
            </a:rPr>
            <a:t>3255</a:t>
          </a:r>
          <a:endParaRPr lang="en-US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0.39397</cdr:x>
      <cdr:y>0</cdr:y>
    </cdr:from>
    <cdr:to>
      <cdr:x>0.65828</cdr:x>
      <cdr:y>0.18682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A0758401-D52A-41AA-8C45-DCF92BEE4D7B}"/>
            </a:ext>
          </a:extLst>
        </cdr:cNvPr>
        <cdr:cNvSpPr/>
      </cdr:nvSpPr>
      <cdr:spPr>
        <a:xfrm xmlns:a="http://schemas.openxmlformats.org/drawingml/2006/main">
          <a:off x="3300191" y="0"/>
          <a:ext cx="2214082" cy="94131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reflection blurRad="6350" stA="52000" endA="300" endPos="35000" dir="5400000" sy="-100000" algn="bl" rotWithShape="0"/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b="1" dirty="0">
              <a:solidFill>
                <a:schemeClr val="tx1"/>
              </a:solidFill>
            </a:rPr>
            <a:t>2315 min</a:t>
          </a:r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0.00599</cdr:x>
      <cdr:y>0.00954</cdr:y>
    </cdr:from>
    <cdr:to>
      <cdr:x>0.26697</cdr:x>
      <cdr:y>0.18636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EFF7C688-B35A-4FC4-800F-A0FD5D1709CB}"/>
            </a:ext>
          </a:extLst>
        </cdr:cNvPr>
        <cdr:cNvSpPr/>
      </cdr:nvSpPr>
      <cdr:spPr>
        <a:xfrm xmlns:a="http://schemas.openxmlformats.org/drawingml/2006/main">
          <a:off x="50800" y="50800"/>
          <a:ext cx="2214082" cy="94131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reflection blurRad="6350" stA="52000" endA="300" endPos="35000" dir="5400000" sy="-100000" algn="bl" rotWithShape="0"/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b="1" dirty="0">
              <a:solidFill>
                <a:schemeClr val="tx1"/>
              </a:solidFill>
            </a:rPr>
            <a:t>0.67%</a:t>
          </a:r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E53E-E11A-401A-9AF4-E29FDEBF2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084FC-57DA-42DC-B1A6-EF7096D7A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7E281-2809-4494-A035-67CA2999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9AA9F-BB85-4C96-9D9B-F2A1D405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2C803-42A9-445D-B5C5-8FD6FA4A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9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C643-84F4-4F8E-9DA4-6271BD76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90E22-2DCB-4ACC-A77A-9C5E65A2D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81575-7CD5-462F-ACC3-9DEDB57C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31F9-A52D-42A2-ABAF-16F33E8B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03732-DEE2-4893-AB10-305AB883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3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9C55D-EB3A-4F3A-A22B-91C7EB50A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75646-D26E-45AE-85C8-C4FD1D78C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6ADCD-402D-4851-A9E8-C0DA607D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75774-27E8-471F-9B23-42C9FA71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A27EE-03F5-4FDE-96A1-FA71DE24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B173-8B6C-45FA-B36F-1551A480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C743A-587F-45EB-8A13-EC8860828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F1B80-B757-468B-AEAB-34944AB9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B5EC9-0D90-48F1-83AB-3BE73BBE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11C9-1F09-4D7B-8C84-7AAB25D0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8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55A4-5B16-4799-9BFD-1DC9E420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EC923-4C26-4821-AAC0-20BC5B736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7A2F9-409D-4F4E-A7EB-5D3F60C5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AF96-C73D-4744-99F4-68266191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9077F-5391-482D-8FAE-8BDE95A0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8D4D-2533-4A37-B0DC-D70833F4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85CF6-D1D0-43DE-8456-075F102EF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F2CA8-1162-4991-86C7-9AD8917E1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CE559-2AA1-440B-9EF9-E94DCFF0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D880D-3165-4EC0-A3FC-28E7B82E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351E9-F1A4-4B3C-8B24-97CCD945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2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FE3C-BC6E-4ED1-B73E-E33542CC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2115A-F395-491B-97EF-534C714D9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9455B-8120-433A-AE18-F2C2086DB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AD214-8555-4600-B01D-7BEB9AC8C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B5978-F038-46D7-9FEC-501254CD6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1D2689-6191-412E-9BC4-8B9EF0AA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4BEF3-2471-4837-982C-BD9840EC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BBD38-4B75-45C8-820B-B192493B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7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3C77-0692-4B7E-A2A9-9795863C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EB37E-9462-4FF5-B2F3-97F1FD0E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8FA60-E4B0-4D25-913B-AC36182B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FEF0A-2FFE-4A5C-9966-F76B5A8A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6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D0F11-0E1A-4390-95C4-AAEFC609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0FEBB-2636-4971-8962-3A9DD326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658CB-772D-4092-9AD7-48302748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4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42FB-F444-47A4-8B8E-BC2A0B948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9895-CEA5-4E4E-A98D-16D233FB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7C6E9-C23C-442F-B321-5265F5D2E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A62AC-C9F3-40B7-8A97-B84A85F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3A124-B898-4C3D-AC07-6B720547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22149-AB52-4E5D-9BA1-834E956D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A4E1-FB9A-47B6-BE86-C74425D9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CB5A5C-226A-430F-B1CD-39848291F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83C07-B2B4-45B6-B09F-80A7CF486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C7657-073E-4098-8CFF-BD14F1C6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F96A5-4C92-4508-8E04-B32B97AD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89567-8C8B-4155-88FF-BCC500A3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2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D8726-1191-4C1E-88E4-7666DB85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CFDDB-1F38-44A9-AD94-FEFCA66A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28121-6219-4735-9024-DED6177CF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3791-4BEB-4E4A-BB18-837CEA713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146B1-A6DA-4072-8A1F-EDEE6BF2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C4C6C-E35A-48C4-8245-0BC202D9A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B67C-2F42-4175-8B5B-08DCB31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6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83FF60-380B-40C6-BA23-BAD5EBBD5D2F}"/>
              </a:ext>
            </a:extLst>
          </p:cNvPr>
          <p:cNvSpPr/>
          <p:nvPr/>
        </p:nvSpPr>
        <p:spPr>
          <a:xfrm>
            <a:off x="494752" y="1507196"/>
            <a:ext cx="3861167" cy="934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atte"/>
          </a:bodyPr>
          <a:lstStyle/>
          <a:p>
            <a:pPr algn="ctr"/>
            <a:r>
              <a:rPr lang="en-US" sz="48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21,452,000</a:t>
            </a:r>
            <a:endParaRPr lang="en-US" sz="54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1E5A9-CE26-4F1E-B99A-B3166B0E7795}"/>
              </a:ext>
            </a:extLst>
          </p:cNvPr>
          <p:cNvSpPr txBox="1"/>
          <p:nvPr/>
        </p:nvSpPr>
        <p:spPr>
          <a:xfrm>
            <a:off x="2119597" y="1117502"/>
            <a:ext cx="1105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تولید</a:t>
            </a:r>
            <a:endParaRPr lang="en-US" sz="2800" b="1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B62CC-5E53-4B28-9923-7E3194F9865D}"/>
              </a:ext>
            </a:extLst>
          </p:cNvPr>
          <p:cNvSpPr txBox="1"/>
          <p:nvPr/>
        </p:nvSpPr>
        <p:spPr>
          <a:xfrm>
            <a:off x="1951715" y="2603647"/>
            <a:ext cx="100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ضایعات</a:t>
            </a:r>
            <a:endParaRPr lang="en-US" sz="2000" b="1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255836-91F6-4124-8D04-CA2A6376B76A}"/>
              </a:ext>
            </a:extLst>
          </p:cNvPr>
          <p:cNvSpPr/>
          <p:nvPr/>
        </p:nvSpPr>
        <p:spPr>
          <a:xfrm>
            <a:off x="494751" y="2998788"/>
            <a:ext cx="2575323" cy="8012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40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235,452</a:t>
            </a:r>
            <a:endParaRPr lang="fa-IR" sz="48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7A211-0AB8-4624-8C71-AD467B9A936A}"/>
              </a:ext>
            </a:extLst>
          </p:cNvPr>
          <p:cNvSpPr txBox="1"/>
          <p:nvPr/>
        </p:nvSpPr>
        <p:spPr>
          <a:xfrm>
            <a:off x="1816366" y="5101209"/>
            <a:ext cx="1766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توقفات</a:t>
            </a:r>
            <a:r>
              <a:rPr lang="fa-IR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(دقیقه)</a:t>
            </a:r>
            <a:endParaRPr lang="en-US" sz="2800" b="1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81055-CC40-4BA3-B407-93FE56BBE35F}"/>
              </a:ext>
            </a:extLst>
          </p:cNvPr>
          <p:cNvSpPr/>
          <p:nvPr/>
        </p:nvSpPr>
        <p:spPr>
          <a:xfrm>
            <a:off x="3150784" y="2987976"/>
            <a:ext cx="1205135" cy="80121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32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0.9%</a:t>
            </a:r>
            <a:endParaRPr lang="fa-IR" sz="32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07A2E-8994-45FF-8A0C-4B2E531B2D43}"/>
              </a:ext>
            </a:extLst>
          </p:cNvPr>
          <p:cNvSpPr/>
          <p:nvPr/>
        </p:nvSpPr>
        <p:spPr>
          <a:xfrm>
            <a:off x="534446" y="5485391"/>
            <a:ext cx="2563837" cy="754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40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1920</a:t>
            </a:r>
            <a:endParaRPr lang="fa-IR" sz="40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0E565F-05BF-4DBD-8EA5-8092A1CC82A7}"/>
              </a:ext>
            </a:extLst>
          </p:cNvPr>
          <p:cNvSpPr/>
          <p:nvPr/>
        </p:nvSpPr>
        <p:spPr>
          <a:xfrm>
            <a:off x="3185299" y="5480833"/>
            <a:ext cx="1205135" cy="7588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32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5.1%</a:t>
            </a:r>
            <a:endParaRPr lang="fa-IR" sz="32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1056111"/>
            <a:ext cx="4355128" cy="54017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2949627" y="471026"/>
            <a:ext cx="66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روز</a:t>
            </a:r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A4D3D6-C03B-4F7B-A804-B5383F4093C9}"/>
              </a:ext>
            </a:extLst>
          </p:cNvPr>
          <p:cNvSpPr/>
          <p:nvPr/>
        </p:nvSpPr>
        <p:spPr>
          <a:xfrm>
            <a:off x="4859735" y="1518418"/>
            <a:ext cx="4134220" cy="922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48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1</a:t>
            </a:r>
            <a:r>
              <a:rPr lang="en-US" sz="4800" b="1" dirty="0">
                <a:ln w="22225">
                  <a:noFill/>
                </a:ln>
                <a:solidFill>
                  <a:schemeClr val="tx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1</a:t>
            </a:r>
            <a:r>
              <a:rPr lang="en-US" sz="48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8,452,000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C5D2DC-4418-4B12-830F-FA225CA4CA2F}"/>
              </a:ext>
            </a:extLst>
          </p:cNvPr>
          <p:cNvSpPr txBox="1"/>
          <p:nvPr/>
        </p:nvSpPr>
        <p:spPr>
          <a:xfrm>
            <a:off x="5567015" y="1131537"/>
            <a:ext cx="253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تولید(بسته بندی شده)</a:t>
            </a:r>
            <a:endParaRPr lang="en-US" sz="2800" b="1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381F3C-0648-449A-98B5-63A89ACEB623}"/>
              </a:ext>
            </a:extLst>
          </p:cNvPr>
          <p:cNvSpPr txBox="1"/>
          <p:nvPr/>
        </p:nvSpPr>
        <p:spPr>
          <a:xfrm>
            <a:off x="6451615" y="2591949"/>
            <a:ext cx="95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ضایعات</a:t>
            </a:r>
            <a:endParaRPr lang="en-US" b="1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5393E7-C720-41C0-BCEF-13B42D97FD65}"/>
              </a:ext>
            </a:extLst>
          </p:cNvPr>
          <p:cNvSpPr/>
          <p:nvPr/>
        </p:nvSpPr>
        <p:spPr>
          <a:xfrm>
            <a:off x="4866681" y="2961281"/>
            <a:ext cx="2738536" cy="8279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40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2,065,452</a:t>
            </a:r>
            <a:endParaRPr lang="fa-IR" sz="48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3E3B62-D938-4548-B351-6BC521B16F4F}"/>
              </a:ext>
            </a:extLst>
          </p:cNvPr>
          <p:cNvSpPr txBox="1"/>
          <p:nvPr/>
        </p:nvSpPr>
        <p:spPr>
          <a:xfrm>
            <a:off x="6224173" y="5127742"/>
            <a:ext cx="1742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توقفات</a:t>
            </a:r>
            <a:r>
              <a:rPr lang="fa-IR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(دقیقه)</a:t>
            </a:r>
            <a:endParaRPr lang="en-US" sz="2800" b="1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6E436C-0F2D-44F3-ACF4-A338B8479917}"/>
              </a:ext>
            </a:extLst>
          </p:cNvPr>
          <p:cNvSpPr/>
          <p:nvPr/>
        </p:nvSpPr>
        <p:spPr>
          <a:xfrm>
            <a:off x="7685927" y="2961281"/>
            <a:ext cx="1285413" cy="8387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32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1.2%</a:t>
            </a:r>
            <a:endParaRPr lang="fa-IR" sz="32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3247A0-CC83-4607-B591-314049956CCA}"/>
              </a:ext>
            </a:extLst>
          </p:cNvPr>
          <p:cNvSpPr/>
          <p:nvPr/>
        </p:nvSpPr>
        <p:spPr>
          <a:xfrm>
            <a:off x="4902609" y="5501319"/>
            <a:ext cx="2710754" cy="7384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40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12520</a:t>
            </a:r>
            <a:endParaRPr lang="fa-IR" sz="40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746866-3EDD-4E0F-B9E7-023F61AEE17D}"/>
              </a:ext>
            </a:extLst>
          </p:cNvPr>
          <p:cNvSpPr/>
          <p:nvPr/>
        </p:nvSpPr>
        <p:spPr>
          <a:xfrm>
            <a:off x="7713704" y="5501319"/>
            <a:ext cx="1261484" cy="7384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3200" b="1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4.6</a:t>
            </a:r>
            <a:r>
              <a:rPr lang="en-US" sz="32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%</a:t>
            </a:r>
            <a:endParaRPr lang="fa-IR" sz="32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EF026-47CC-4261-A1D9-0F18D8ADCE5D}"/>
              </a:ext>
            </a:extLst>
          </p:cNvPr>
          <p:cNvSpPr/>
          <p:nvPr/>
        </p:nvSpPr>
        <p:spPr>
          <a:xfrm>
            <a:off x="4759217" y="1049863"/>
            <a:ext cx="4355128" cy="54017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2BD220-7921-486A-A6D1-B1E5C194E685}"/>
              </a:ext>
            </a:extLst>
          </p:cNvPr>
          <p:cNvSpPr txBox="1"/>
          <p:nvPr/>
        </p:nvSpPr>
        <p:spPr>
          <a:xfrm>
            <a:off x="7144240" y="481917"/>
            <a:ext cx="174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ماه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762510-BDA6-46CC-A4B1-93FF49F110CE}"/>
              </a:ext>
            </a:extLst>
          </p:cNvPr>
          <p:cNvSpPr txBox="1"/>
          <p:nvPr/>
        </p:nvSpPr>
        <p:spPr>
          <a:xfrm>
            <a:off x="9309864" y="546959"/>
            <a:ext cx="244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انحراف از هدف</a:t>
            </a:r>
            <a:endParaRPr lang="en-US" sz="2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254BF9-3311-4AD0-BF1E-1DAD53CE562A}"/>
              </a:ext>
            </a:extLst>
          </p:cNvPr>
          <p:cNvSpPr/>
          <p:nvPr/>
        </p:nvSpPr>
        <p:spPr>
          <a:xfrm>
            <a:off x="9246604" y="1043939"/>
            <a:ext cx="2651445" cy="54017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098B79-2B9E-4272-B0D1-EC46089A711A}"/>
              </a:ext>
            </a:extLst>
          </p:cNvPr>
          <p:cNvSpPr/>
          <p:nvPr/>
        </p:nvSpPr>
        <p:spPr>
          <a:xfrm>
            <a:off x="9507149" y="1605890"/>
            <a:ext cx="2068950" cy="746056"/>
          </a:xfrm>
          <a:prstGeom prst="rect">
            <a:avLst/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-4.6%</a:t>
            </a:r>
            <a:endParaRPr lang="fa-IR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5DFC73-EBC8-4FCA-AB8B-F0AEEE98A24A}"/>
              </a:ext>
            </a:extLst>
          </p:cNvPr>
          <p:cNvSpPr txBox="1"/>
          <p:nvPr/>
        </p:nvSpPr>
        <p:spPr>
          <a:xfrm>
            <a:off x="9507149" y="1110665"/>
            <a:ext cx="2219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608,000,000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096AD3-BF18-47FE-8938-462CE9F15005}"/>
              </a:ext>
            </a:extLst>
          </p:cNvPr>
          <p:cNvSpPr txBox="1"/>
          <p:nvPr/>
        </p:nvSpPr>
        <p:spPr>
          <a:xfrm>
            <a:off x="9199943" y="5637341"/>
            <a:ext cx="110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D281C4-4654-4A01-A613-6B711EA87CA8}"/>
              </a:ext>
            </a:extLst>
          </p:cNvPr>
          <p:cNvSpPr/>
          <p:nvPr/>
        </p:nvSpPr>
        <p:spPr>
          <a:xfrm>
            <a:off x="5598942" y="442938"/>
            <a:ext cx="147952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b="1" dirty="0">
                <a:latin typeface="IRANSans" panose="020B0506030804020204" pitchFamily="34" charset="-78"/>
                <a:cs typeface="IRANSans" panose="020B0506030804020204" pitchFamily="34" charset="-78"/>
              </a:rPr>
              <a:t>بهمن</a:t>
            </a:r>
            <a:endParaRPr lang="en-US" sz="32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8589BDA-6BA1-4A9F-9221-F7F838B2EB75}"/>
              </a:ext>
            </a:extLst>
          </p:cNvPr>
          <p:cNvSpPr/>
          <p:nvPr/>
        </p:nvSpPr>
        <p:spPr>
          <a:xfrm flipV="1">
            <a:off x="5703760" y="553361"/>
            <a:ext cx="299684" cy="322474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3CF37A-86A8-48DB-8274-FAC8288DE952}"/>
              </a:ext>
            </a:extLst>
          </p:cNvPr>
          <p:cNvSpPr/>
          <p:nvPr/>
        </p:nvSpPr>
        <p:spPr>
          <a:xfrm>
            <a:off x="1874603" y="428045"/>
            <a:ext cx="104213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rtl="1"/>
            <a:r>
              <a:rPr lang="en-US" sz="3200" b="1" dirty="0">
                <a:latin typeface="IRANSans" panose="020B0506030804020204" pitchFamily="34" charset="-78"/>
                <a:cs typeface="IRANSans" panose="020B0506030804020204" pitchFamily="34" charset="-78"/>
              </a:rPr>
              <a:t>06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CCBCE7A4-67A3-4DFC-A40B-D7077B01FA20}"/>
              </a:ext>
            </a:extLst>
          </p:cNvPr>
          <p:cNvSpPr/>
          <p:nvPr/>
        </p:nvSpPr>
        <p:spPr>
          <a:xfrm flipV="1">
            <a:off x="2003361" y="543311"/>
            <a:ext cx="299684" cy="322474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E46E1D-035E-4787-832E-C8CD9C3B29C9}"/>
              </a:ext>
            </a:extLst>
          </p:cNvPr>
          <p:cNvSpPr txBox="1"/>
          <p:nvPr/>
        </p:nvSpPr>
        <p:spPr>
          <a:xfrm>
            <a:off x="1643428" y="3810770"/>
            <a:ext cx="176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ضایعات</a:t>
            </a:r>
            <a:r>
              <a:rPr lang="en-US" sz="20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0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سورت</a:t>
            </a:r>
            <a:endParaRPr lang="en-US" sz="2000" b="1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6E9C06-CA70-4022-80D1-CF3DB23185C1}"/>
              </a:ext>
            </a:extLst>
          </p:cNvPr>
          <p:cNvSpPr/>
          <p:nvPr/>
        </p:nvSpPr>
        <p:spPr>
          <a:xfrm>
            <a:off x="534447" y="4206738"/>
            <a:ext cx="2563837" cy="8012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 rtl="1"/>
            <a:r>
              <a:rPr lang="en-US" sz="40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452,332</a:t>
            </a:r>
            <a:endParaRPr lang="fa-IR" sz="48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C2FFEE-2773-4D85-AE8A-C4215C22D414}"/>
              </a:ext>
            </a:extLst>
          </p:cNvPr>
          <p:cNvSpPr/>
          <p:nvPr/>
        </p:nvSpPr>
        <p:spPr>
          <a:xfrm>
            <a:off x="3169458" y="4205748"/>
            <a:ext cx="1205594" cy="81350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32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2.1%</a:t>
            </a:r>
            <a:endParaRPr lang="fa-IR" sz="32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14AE17-ED28-4314-A61E-30A3B0A480DA}"/>
              </a:ext>
            </a:extLst>
          </p:cNvPr>
          <p:cNvSpPr txBox="1"/>
          <p:nvPr/>
        </p:nvSpPr>
        <p:spPr>
          <a:xfrm>
            <a:off x="6003444" y="3823573"/>
            <a:ext cx="176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ضایعات</a:t>
            </a:r>
            <a:r>
              <a:rPr lang="en-US" sz="20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0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سورت</a:t>
            </a:r>
            <a:endParaRPr lang="en-US" sz="2000" b="1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0EB8EF-3914-4344-8D91-367734693832}"/>
              </a:ext>
            </a:extLst>
          </p:cNvPr>
          <p:cNvSpPr/>
          <p:nvPr/>
        </p:nvSpPr>
        <p:spPr>
          <a:xfrm>
            <a:off x="4894463" y="4219541"/>
            <a:ext cx="2710754" cy="8012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40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3,553,600</a:t>
            </a:r>
            <a:endParaRPr lang="fa-IR" sz="48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F48F41-1FB3-483C-B01F-DBC91B0ABAED}"/>
              </a:ext>
            </a:extLst>
          </p:cNvPr>
          <p:cNvSpPr/>
          <p:nvPr/>
        </p:nvSpPr>
        <p:spPr>
          <a:xfrm>
            <a:off x="7674963" y="4219541"/>
            <a:ext cx="1296377" cy="784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reflection blurRad="228600" stA="21000" endPos="4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/>
            <a:r>
              <a:rPr lang="en-US" sz="3200" b="1" dirty="0">
                <a:ln w="22225">
                  <a:noFill/>
                </a:ln>
                <a:solidFill>
                  <a:schemeClr val="tx1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3.6%</a:t>
            </a:r>
            <a:endParaRPr lang="fa-IR" sz="3200" b="1" dirty="0">
              <a:ln w="22225">
                <a:noFill/>
              </a:ln>
              <a:solidFill>
                <a:schemeClr val="tx1"/>
              </a:solidFill>
              <a:effectLst/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75E607-BD15-4466-96C6-DC23388CBEFF}"/>
              </a:ext>
            </a:extLst>
          </p:cNvPr>
          <p:cNvSpPr txBox="1"/>
          <p:nvPr/>
        </p:nvSpPr>
        <p:spPr>
          <a:xfrm>
            <a:off x="9142599" y="4338004"/>
            <a:ext cx="110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2.5%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6FA174-7E08-4EC0-89E3-E8FFA98AE675}"/>
              </a:ext>
            </a:extLst>
          </p:cNvPr>
          <p:cNvSpPr txBox="1"/>
          <p:nvPr/>
        </p:nvSpPr>
        <p:spPr>
          <a:xfrm>
            <a:off x="9185994" y="3083365"/>
            <a:ext cx="104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3B1F12-3686-454F-BD2F-BF7F6C939F1D}"/>
              </a:ext>
            </a:extLst>
          </p:cNvPr>
          <p:cNvSpPr txBox="1"/>
          <p:nvPr/>
        </p:nvSpPr>
        <p:spPr>
          <a:xfrm>
            <a:off x="9576441" y="2275029"/>
            <a:ext cx="2219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-28,000,000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36F769F-D2B9-4C9D-909C-A74497FA8A41}"/>
              </a:ext>
            </a:extLst>
          </p:cNvPr>
          <p:cNvSpPr>
            <a:spLocks noChangeAspect="1"/>
          </p:cNvSpPr>
          <p:nvPr/>
        </p:nvSpPr>
        <p:spPr>
          <a:xfrm>
            <a:off x="10153645" y="2876712"/>
            <a:ext cx="1152000" cy="11520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-0.2%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79E3A3E-6DA2-4BCC-B25A-3AF9BE573F96}"/>
              </a:ext>
            </a:extLst>
          </p:cNvPr>
          <p:cNvSpPr>
            <a:spLocks noChangeAspect="1"/>
          </p:cNvSpPr>
          <p:nvPr/>
        </p:nvSpPr>
        <p:spPr>
          <a:xfrm>
            <a:off x="10153645" y="4059752"/>
            <a:ext cx="1152000" cy="1152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-1.1%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6A037C4-303E-487B-91B0-5894D1E79928}"/>
              </a:ext>
            </a:extLst>
          </p:cNvPr>
          <p:cNvSpPr>
            <a:spLocks noChangeAspect="1"/>
          </p:cNvSpPr>
          <p:nvPr/>
        </p:nvSpPr>
        <p:spPr>
          <a:xfrm>
            <a:off x="10153645" y="5238061"/>
            <a:ext cx="1152000" cy="115200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0.4%</a:t>
            </a:r>
          </a:p>
        </p:txBody>
      </p:sp>
    </p:spTree>
    <p:extLst>
      <p:ext uri="{BB962C8B-B14F-4D97-AF65-F5344CB8AC3E}">
        <p14:creationId xmlns:p14="http://schemas.microsoft.com/office/powerpoint/2010/main" val="135012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9089022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3896066" y="157459"/>
            <a:ext cx="419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پیش بینی تولید سالیانه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13990"/>
              </p:ext>
            </p:extLst>
          </p:nvPr>
        </p:nvGraphicFramePr>
        <p:xfrm>
          <a:off x="10405400" y="931904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162986" y="139911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162986" y="1742349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162986" y="209149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480883" y="700204"/>
            <a:ext cx="2321907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BBF149C6-697C-4741-8A4E-B9B398C2E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564149"/>
              </p:ext>
            </p:extLst>
          </p:nvPr>
        </p:nvGraphicFramePr>
        <p:xfrm>
          <a:off x="389210" y="931904"/>
          <a:ext cx="8790550" cy="539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696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5" y="680679"/>
            <a:ext cx="910371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203510" y="157459"/>
            <a:ext cx="150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ضایعات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11134"/>
              </p:ext>
            </p:extLst>
          </p:nvPr>
        </p:nvGraphicFramePr>
        <p:xfrm>
          <a:off x="11092076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849662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849662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849662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48373"/>
              </p:ext>
            </p:extLst>
          </p:nvPr>
        </p:nvGraphicFramePr>
        <p:xfrm>
          <a:off x="11092076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925568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925568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925568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925568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925568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925359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925568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925568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925568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925568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925568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928861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62057"/>
              </p:ext>
            </p:extLst>
          </p:nvPr>
        </p:nvGraphicFramePr>
        <p:xfrm>
          <a:off x="11120211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925359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925359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925359" y="5531466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925359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925359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925150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480883" y="700204"/>
            <a:ext cx="2321907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58401-D52A-41AA-8C45-DCF92BEE4D7B}"/>
              </a:ext>
            </a:extLst>
          </p:cNvPr>
          <p:cNvSpPr/>
          <p:nvPr/>
        </p:nvSpPr>
        <p:spPr>
          <a:xfrm>
            <a:off x="3365349" y="787526"/>
            <a:ext cx="2214012" cy="941335"/>
          </a:xfrm>
          <a:prstGeom prst="rect">
            <a:avLst/>
          </a:prstGeom>
          <a:solidFill>
            <a:srgbClr val="FFFF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2.7%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11967"/>
              </p:ext>
            </p:extLst>
          </p:nvPr>
        </p:nvGraphicFramePr>
        <p:xfrm>
          <a:off x="9780290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661192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661192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661192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661192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661192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660983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661192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661192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661192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661192" y="3412705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661192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664485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659416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659416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659416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659416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659416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659207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BC5E27B1-5569-461F-B542-55A6706BC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665377"/>
              </p:ext>
            </p:extLst>
          </p:nvPr>
        </p:nvGraphicFramePr>
        <p:xfrm>
          <a:off x="434053" y="2057400"/>
          <a:ext cx="8807266" cy="399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74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5" y="680679"/>
            <a:ext cx="910371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203510" y="157459"/>
            <a:ext cx="150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ضایعات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/>
        </p:nvGraphicFramePr>
        <p:xfrm>
          <a:off x="11092076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849662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849662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849662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/>
        </p:nvGraphicFramePr>
        <p:xfrm>
          <a:off x="11092076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925568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925568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925568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925568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925568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925359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925568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925568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925568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925568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925568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928861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/>
        </p:nvGraphicFramePr>
        <p:xfrm>
          <a:off x="11120211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925359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925359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925359" y="55314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925359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925359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925150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480883" y="700204"/>
            <a:ext cx="2321907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/>
        </p:nvGraphicFramePr>
        <p:xfrm>
          <a:off x="9780290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661192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661192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661192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661192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661192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660983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661192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661192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661192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661192" y="341270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661192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664485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659416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659416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659416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659416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659416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659207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77E04668-7619-49D2-9562-890AAD98D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336889"/>
              </p:ext>
            </p:extLst>
          </p:nvPr>
        </p:nvGraphicFramePr>
        <p:xfrm>
          <a:off x="556692" y="1034716"/>
          <a:ext cx="8563544" cy="543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669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5" y="680679"/>
            <a:ext cx="910371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203510" y="157459"/>
            <a:ext cx="150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ضایعات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/>
        </p:nvGraphicFramePr>
        <p:xfrm>
          <a:off x="11092076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849662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849662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849662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/>
        </p:nvGraphicFramePr>
        <p:xfrm>
          <a:off x="11092076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925568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925568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925568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925568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925568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925359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925568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925568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925568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925568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925568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928861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/>
        </p:nvGraphicFramePr>
        <p:xfrm>
          <a:off x="11120211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925359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925359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925359" y="55314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925359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925359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925150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480883" y="700204"/>
            <a:ext cx="2321907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53567"/>
              </p:ext>
            </p:extLst>
          </p:nvPr>
        </p:nvGraphicFramePr>
        <p:xfrm>
          <a:off x="9780289" y="1287859"/>
          <a:ext cx="968257" cy="4119346"/>
        </p:xfrm>
        <a:graphic>
          <a:graphicData uri="http://schemas.openxmlformats.org/drawingml/2006/table">
            <a:tbl>
              <a:tblPr/>
              <a:tblGrid>
                <a:gridCol w="968257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ضایعات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روغنی خارجی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روغنی داخلی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بادی کوتاه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کپ کوتاه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کات نشده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شیار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سوراخ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شکاف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خراش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پانچ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نقطه روشن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...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...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...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...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661192" y="1658791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661192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661192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661192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661192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660983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661192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661192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661192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661192" y="341270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661192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664485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659416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659416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659416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659416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659416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659207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563256CA-9A84-413B-864A-6DF54D32D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471492"/>
              </p:ext>
            </p:extLst>
          </p:nvPr>
        </p:nvGraphicFramePr>
        <p:xfrm>
          <a:off x="490324" y="787525"/>
          <a:ext cx="8830194" cy="550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64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82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203510" y="157459"/>
            <a:ext cx="150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توقفات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36906"/>
              </p:ext>
            </p:extLst>
          </p:nvPr>
        </p:nvGraphicFramePr>
        <p:xfrm>
          <a:off x="11000674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58260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58260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58260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76423"/>
              </p:ext>
            </p:extLst>
          </p:nvPr>
        </p:nvGraphicFramePr>
        <p:xfrm>
          <a:off x="11000674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34166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34166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34166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34166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34166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33957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34166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34166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34166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34166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34166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37459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387620"/>
              </p:ext>
            </p:extLst>
          </p:nvPr>
        </p:nvGraphicFramePr>
        <p:xfrm>
          <a:off x="11028809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33957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33957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33957" y="5531466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33957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33957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33748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60567" y="700204"/>
            <a:ext cx="244222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58401-D52A-41AA-8C45-DCF92BEE4D7B}"/>
              </a:ext>
            </a:extLst>
          </p:cNvPr>
          <p:cNvSpPr/>
          <p:nvPr/>
        </p:nvSpPr>
        <p:spPr>
          <a:xfrm>
            <a:off x="3496239" y="849517"/>
            <a:ext cx="2214012" cy="941335"/>
          </a:xfrm>
          <a:prstGeom prst="rect">
            <a:avLst/>
          </a:prstGeom>
          <a:solidFill>
            <a:srgbClr val="FFFF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2.7%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89843"/>
              </p:ext>
            </p:extLst>
          </p:nvPr>
        </p:nvGraphicFramePr>
        <p:xfrm>
          <a:off x="9688888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69790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69790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69790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69790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69790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69581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69790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69790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69790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69790" y="3412705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69790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73083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68014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68014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68014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68014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68014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67805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BC5E27B1-5569-461F-B542-55A6706BC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419198"/>
              </p:ext>
            </p:extLst>
          </p:nvPr>
        </p:nvGraphicFramePr>
        <p:xfrm>
          <a:off x="389210" y="2057400"/>
          <a:ext cx="8718823" cy="399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39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82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203510" y="157459"/>
            <a:ext cx="150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توقفات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00674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58260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58260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58260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00674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34166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34166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34166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34166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34166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33957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34166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34166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34166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34166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34166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37459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28809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33957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33957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33957" y="55314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33957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33957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33748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60567" y="700204"/>
            <a:ext cx="244222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58401-D52A-41AA-8C45-DCF92BEE4D7B}"/>
              </a:ext>
            </a:extLst>
          </p:cNvPr>
          <p:cNvSpPr/>
          <p:nvPr/>
        </p:nvSpPr>
        <p:spPr>
          <a:xfrm>
            <a:off x="3496238" y="849517"/>
            <a:ext cx="3199983" cy="941335"/>
          </a:xfrm>
          <a:prstGeom prst="rect">
            <a:avLst/>
          </a:prstGeom>
          <a:solidFill>
            <a:srgbClr val="FFFF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265840 min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88888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69790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69790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69790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69790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69790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69581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69790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69790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69790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69790" y="341270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69790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73083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68014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68014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68014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68014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68014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67805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EC9BF464-2736-4EA2-8025-F3467BBD2D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958870"/>
              </p:ext>
            </p:extLst>
          </p:nvPr>
        </p:nvGraphicFramePr>
        <p:xfrm>
          <a:off x="525455" y="2057400"/>
          <a:ext cx="8461247" cy="418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448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82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203510" y="157459"/>
            <a:ext cx="150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توقفات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58260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58260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58260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34166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34166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34166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34166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34166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33957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34166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34166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34166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34166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34166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37459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/>
        </p:nvGraphicFramePr>
        <p:xfrm>
          <a:off x="11028809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33957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33957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33957" y="55314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33957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33957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33748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60567" y="700204"/>
            <a:ext cx="244222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/>
        </p:nvGraphicFramePr>
        <p:xfrm>
          <a:off x="9688888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69790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69790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69790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69790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69790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69581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69790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69790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69790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69790" y="3412705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69790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73083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68014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68014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68014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68014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68014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67805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6" name="Chart 95">
            <a:extLst>
              <a:ext uri="{FF2B5EF4-FFF2-40B4-BE49-F238E27FC236}">
                <a16:creationId xmlns:a16="http://schemas.microsoft.com/office/drawing/2014/main" id="{083EAF49-0D9A-4792-9482-7E9863B7AD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945762"/>
              </p:ext>
            </p:extLst>
          </p:nvPr>
        </p:nvGraphicFramePr>
        <p:xfrm>
          <a:off x="581727" y="787525"/>
          <a:ext cx="8376840" cy="568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02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82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569270" y="176984"/>
            <a:ext cx="10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OTD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58260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58260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58260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34166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34166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34166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34166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34166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33957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34166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34166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34166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34166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34166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37459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/>
        </p:nvGraphicFramePr>
        <p:xfrm>
          <a:off x="11028809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33957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33957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33957" y="55314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33957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33957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33748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60567" y="700204"/>
            <a:ext cx="244222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/>
        </p:nvGraphicFramePr>
        <p:xfrm>
          <a:off x="9688888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69790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69790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69790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69790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69790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69581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69790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69790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69790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69790" y="3412705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69790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73083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68014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68014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68014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68014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68014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67805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CD8F22AE-8010-4983-AEBF-8AE30E22DC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00093"/>
              </p:ext>
            </p:extLst>
          </p:nvPr>
        </p:nvGraphicFramePr>
        <p:xfrm>
          <a:off x="581726" y="998806"/>
          <a:ext cx="8404976" cy="523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3850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82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107766" y="157459"/>
            <a:ext cx="244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انحراف وزنی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58260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58260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58260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34166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34166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34166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34166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34166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33957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34166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34166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34166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34166" y="430785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34166" y="4499065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37459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/>
        </p:nvGraphicFramePr>
        <p:xfrm>
          <a:off x="11028809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33957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33957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33957" y="55314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33957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33957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33748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60567" y="700204"/>
            <a:ext cx="244222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/>
        </p:nvGraphicFramePr>
        <p:xfrm>
          <a:off x="9688888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69790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69790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69790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69790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69790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69581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69790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69790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69790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69790" y="341270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69790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73083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68014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68014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68014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68014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68014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67805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9CAF1324-E489-47FC-A0BD-F9ABC1A7A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831810"/>
              </p:ext>
            </p:extLst>
          </p:nvPr>
        </p:nvGraphicFramePr>
        <p:xfrm>
          <a:off x="553591" y="914400"/>
          <a:ext cx="8483814" cy="532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745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82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107766" y="157459"/>
            <a:ext cx="244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ضایعات سورت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58260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58260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58260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34166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34166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34166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34166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34166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33957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34166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34166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34166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34166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34166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37459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/>
        </p:nvGraphicFramePr>
        <p:xfrm>
          <a:off x="11028809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33957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33957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33957" y="55314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33957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33957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33748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60567" y="700204"/>
            <a:ext cx="244222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/>
        </p:nvGraphicFramePr>
        <p:xfrm>
          <a:off x="9688888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69790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69790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69790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69790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69790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69581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69790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69790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69790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69790" y="3412705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69790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73083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68014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68014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68014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68014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68014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67805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3F193648-05B1-418E-AAAC-17263A440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003671"/>
              </p:ext>
            </p:extLst>
          </p:nvPr>
        </p:nvGraphicFramePr>
        <p:xfrm>
          <a:off x="276056" y="787525"/>
          <a:ext cx="8761349" cy="568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49EB257-C958-4779-99D9-B2B8B23A3C0F}"/>
              </a:ext>
            </a:extLst>
          </p:cNvPr>
          <p:cNvSpPr/>
          <p:nvPr/>
        </p:nvSpPr>
        <p:spPr>
          <a:xfrm>
            <a:off x="914400" y="787525"/>
            <a:ext cx="1885071" cy="810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0.6%</a:t>
            </a:r>
          </a:p>
        </p:txBody>
      </p:sp>
    </p:spTree>
    <p:extLst>
      <p:ext uri="{BB962C8B-B14F-4D97-AF65-F5344CB8AC3E}">
        <p14:creationId xmlns:p14="http://schemas.microsoft.com/office/powerpoint/2010/main" val="123412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90453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323954" y="157459"/>
            <a:ext cx="94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تولید</a:t>
            </a:r>
            <a:endParaRPr lang="en-US" sz="28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47EACA-9603-4C29-A407-FD4D90192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27010"/>
              </p:ext>
            </p:extLst>
          </p:nvPr>
        </p:nvGraphicFramePr>
        <p:xfrm>
          <a:off x="389208" y="815924"/>
          <a:ext cx="8413598" cy="5291080"/>
        </p:xfrm>
        <a:graphic>
          <a:graphicData uri="http://schemas.openxmlformats.org/drawingml/2006/table">
            <a:tbl>
              <a:tblPr/>
              <a:tblGrid>
                <a:gridCol w="865152">
                  <a:extLst>
                    <a:ext uri="{9D8B030D-6E8A-4147-A177-3AD203B41FA5}">
                      <a16:colId xmlns:a16="http://schemas.microsoft.com/office/drawing/2014/main" val="3839544170"/>
                    </a:ext>
                  </a:extLst>
                </a:gridCol>
                <a:gridCol w="1254470">
                  <a:extLst>
                    <a:ext uri="{9D8B030D-6E8A-4147-A177-3AD203B41FA5}">
                      <a16:colId xmlns:a16="http://schemas.microsoft.com/office/drawing/2014/main" val="2775922131"/>
                    </a:ext>
                  </a:extLst>
                </a:gridCol>
                <a:gridCol w="1038181">
                  <a:extLst>
                    <a:ext uri="{9D8B030D-6E8A-4147-A177-3AD203B41FA5}">
                      <a16:colId xmlns:a16="http://schemas.microsoft.com/office/drawing/2014/main" val="295503652"/>
                    </a:ext>
                  </a:extLst>
                </a:gridCol>
                <a:gridCol w="1492386">
                  <a:extLst>
                    <a:ext uri="{9D8B030D-6E8A-4147-A177-3AD203B41FA5}">
                      <a16:colId xmlns:a16="http://schemas.microsoft.com/office/drawing/2014/main" val="4078243871"/>
                    </a:ext>
                  </a:extLst>
                </a:gridCol>
                <a:gridCol w="1038181">
                  <a:extLst>
                    <a:ext uri="{9D8B030D-6E8A-4147-A177-3AD203B41FA5}">
                      <a16:colId xmlns:a16="http://schemas.microsoft.com/office/drawing/2014/main" val="1099281081"/>
                    </a:ext>
                  </a:extLst>
                </a:gridCol>
                <a:gridCol w="1362614">
                  <a:extLst>
                    <a:ext uri="{9D8B030D-6E8A-4147-A177-3AD203B41FA5}">
                      <a16:colId xmlns:a16="http://schemas.microsoft.com/office/drawing/2014/main" val="3915664615"/>
                    </a:ext>
                  </a:extLst>
                </a:gridCol>
                <a:gridCol w="1362614">
                  <a:extLst>
                    <a:ext uri="{9D8B030D-6E8A-4147-A177-3AD203B41FA5}">
                      <a16:colId xmlns:a16="http://schemas.microsoft.com/office/drawing/2014/main" val="2291158719"/>
                    </a:ext>
                  </a:extLst>
                </a:gridCol>
              </a:tblGrid>
              <a:tr h="5291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تولید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ضایعات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درصد ضایعات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توقفات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درصد توقفات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درصد کاتینگ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843932"/>
                  </a:ext>
                </a:extLst>
              </a:tr>
              <a:tr h="529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1325615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52154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338460"/>
                  </a:ext>
                </a:extLst>
              </a:tr>
              <a:tr h="529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1254154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62001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212873"/>
                  </a:ext>
                </a:extLst>
              </a:tr>
              <a:tr h="529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1188457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898501"/>
                  </a:ext>
                </a:extLst>
              </a:tr>
              <a:tr h="529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1200514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329078"/>
                  </a:ext>
                </a:extLst>
              </a:tr>
              <a:tr h="529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1352621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322512"/>
                  </a:ext>
                </a:extLst>
              </a:tr>
              <a:tr h="529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1256485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52410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736264"/>
                  </a:ext>
                </a:extLst>
              </a:tr>
              <a:tr h="529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1115454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62354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985106"/>
                  </a:ext>
                </a:extLst>
              </a:tr>
              <a:tr h="529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1254546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647303"/>
                  </a:ext>
                </a:extLst>
              </a:tr>
              <a:tr h="52910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جمع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9947846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295129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8658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372790"/>
              </p:ext>
            </p:extLst>
          </p:nvPr>
        </p:nvGraphicFramePr>
        <p:xfrm>
          <a:off x="10519411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276997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276997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276997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45940"/>
              </p:ext>
            </p:extLst>
          </p:nvPr>
        </p:nvGraphicFramePr>
        <p:xfrm>
          <a:off x="10519411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352903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352903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352903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352903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352903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352694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352903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352903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352903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352903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352903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356196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51318"/>
              </p:ext>
            </p:extLst>
          </p:nvPr>
        </p:nvGraphicFramePr>
        <p:xfrm>
          <a:off x="10547546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352694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352694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352694" y="5531466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352694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352694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352485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490981" y="700204"/>
            <a:ext cx="2311810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805BFA5-7657-47BA-A98F-0927F0D8D0F7}"/>
              </a:ext>
            </a:extLst>
          </p:cNvPr>
          <p:cNvSpPr/>
          <p:nvPr/>
        </p:nvSpPr>
        <p:spPr>
          <a:xfrm>
            <a:off x="389208" y="5662356"/>
            <a:ext cx="8413598" cy="5149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47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82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107766" y="157459"/>
            <a:ext cx="244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ضایعات سورت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58260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58260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58260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34166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34166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34166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34166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34166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33957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34166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34166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34166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34166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34166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37459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/>
        </p:nvGraphicFramePr>
        <p:xfrm>
          <a:off x="11028809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33957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33957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33957" y="55314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33957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33957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33748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60567" y="700204"/>
            <a:ext cx="244222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/>
        </p:nvGraphicFramePr>
        <p:xfrm>
          <a:off x="9688888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69790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69790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69790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69790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69790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69581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69790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69790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69790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69790" y="3412705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69790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73083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68014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68014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68014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68014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68014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67805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9EB257-C958-4779-99D9-B2B8B23A3C0F}"/>
              </a:ext>
            </a:extLst>
          </p:cNvPr>
          <p:cNvSpPr/>
          <p:nvPr/>
        </p:nvSpPr>
        <p:spPr>
          <a:xfrm>
            <a:off x="914400" y="787525"/>
            <a:ext cx="1885071" cy="810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1.3%</a:t>
            </a:r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A863855F-07B3-4595-9CC4-C2398CC918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955543"/>
              </p:ext>
            </p:extLst>
          </p:nvPr>
        </p:nvGraphicFramePr>
        <p:xfrm>
          <a:off x="389210" y="1728861"/>
          <a:ext cx="8703480" cy="444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4006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82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107766" y="157459"/>
            <a:ext cx="244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تعداد تغییر خط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58260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58260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58260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34166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34166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34166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34166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34166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33957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34166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34166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34166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34166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34166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37459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/>
        </p:nvGraphicFramePr>
        <p:xfrm>
          <a:off x="11028809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33957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33957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33957" y="55314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33957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33957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33748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60567" y="686136"/>
            <a:ext cx="244222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/>
        </p:nvGraphicFramePr>
        <p:xfrm>
          <a:off x="9688888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69790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69790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69790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69790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69790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69581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69790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69790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69790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69790" y="3412705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69790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73083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68014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68014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68014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68014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68014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67805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9EB257-C958-4779-99D9-B2B8B23A3C0F}"/>
              </a:ext>
            </a:extLst>
          </p:cNvPr>
          <p:cNvSpPr/>
          <p:nvPr/>
        </p:nvSpPr>
        <p:spPr>
          <a:xfrm>
            <a:off x="364595" y="705812"/>
            <a:ext cx="1885071" cy="810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16</a:t>
            </a:r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332958C8-2A06-4A44-BE6D-0FE5C9158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011407"/>
              </p:ext>
            </p:extLst>
          </p:nvPr>
        </p:nvGraphicFramePr>
        <p:xfrm>
          <a:off x="523802" y="1287859"/>
          <a:ext cx="8718823" cy="500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13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82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107766" y="157459"/>
            <a:ext cx="244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زمان تغییر خط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58260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58260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58260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34166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34166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34166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34166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34166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33957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34166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34166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34166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34166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34166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37459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/>
        </p:nvGraphicFramePr>
        <p:xfrm>
          <a:off x="11028809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33957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33957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33957" y="55314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33957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33957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33748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60567" y="686136"/>
            <a:ext cx="244222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/>
        </p:nvGraphicFramePr>
        <p:xfrm>
          <a:off x="9688888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69790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69790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69790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69790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69790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69581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69790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69790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69790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69790" y="3412705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69790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73083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68014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68014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68014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68014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68014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67805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9EB257-C958-4779-99D9-B2B8B23A3C0F}"/>
              </a:ext>
            </a:extLst>
          </p:cNvPr>
          <p:cNvSpPr/>
          <p:nvPr/>
        </p:nvSpPr>
        <p:spPr>
          <a:xfrm>
            <a:off x="364595" y="705812"/>
            <a:ext cx="1885071" cy="810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102</a:t>
            </a:r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332958C8-2A06-4A44-BE6D-0FE5C9158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055501"/>
              </p:ext>
            </p:extLst>
          </p:nvPr>
        </p:nvGraphicFramePr>
        <p:xfrm>
          <a:off x="523802" y="1287859"/>
          <a:ext cx="8718823" cy="500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17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82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3245815" y="111291"/>
            <a:ext cx="471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ارتباط مصرف کاتینگ با ضایعات</a:t>
            </a:r>
            <a:r>
              <a:rPr lang="en-US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58260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58260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58260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34166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34166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34166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34166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34166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33957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34166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34166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34166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34166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34166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37459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/>
        </p:nvGraphicFramePr>
        <p:xfrm>
          <a:off x="11028809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33957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33957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33957" y="5531466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33957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33957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33748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60567" y="686136"/>
            <a:ext cx="244222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/>
        </p:nvGraphicFramePr>
        <p:xfrm>
          <a:off x="9688888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69790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69790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69790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69790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69790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69581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69790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69790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69790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69790" y="341270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69790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73083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68014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68014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68014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68014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68014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67805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9EB257-C958-4779-99D9-B2B8B23A3C0F}"/>
              </a:ext>
            </a:extLst>
          </p:cNvPr>
          <p:cNvSpPr/>
          <p:nvPr/>
        </p:nvSpPr>
        <p:spPr>
          <a:xfrm>
            <a:off x="364595" y="705812"/>
            <a:ext cx="1885071" cy="810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56Kg</a:t>
            </a:r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9D4C203A-77DB-43D7-BE79-2C4D18443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104906"/>
              </p:ext>
            </p:extLst>
          </p:nvPr>
        </p:nvGraphicFramePr>
        <p:xfrm>
          <a:off x="581726" y="1203899"/>
          <a:ext cx="8404976" cy="5033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191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82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2249666" y="144893"/>
            <a:ext cx="541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ارتباط مصرف </a:t>
            </a:r>
            <a:r>
              <a:rPr lang="en-US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SLS</a:t>
            </a:r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با نقطه روشن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58260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58260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58260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/>
        </p:nvGraphicFramePr>
        <p:xfrm>
          <a:off x="11000674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34166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34166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34166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34166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34166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33957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34166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34166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34166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34166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34166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37459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/>
        </p:nvGraphicFramePr>
        <p:xfrm>
          <a:off x="11028809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33957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33957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33957" y="5531466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33957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33957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33748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60567" y="686136"/>
            <a:ext cx="2442223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/>
        </p:nvGraphicFramePr>
        <p:xfrm>
          <a:off x="9688888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69790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69790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69790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69790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69790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69581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69790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69790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69790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69790" y="341270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69790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73083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68014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68014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68014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68014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68014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67805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9EB257-C958-4779-99D9-B2B8B23A3C0F}"/>
              </a:ext>
            </a:extLst>
          </p:cNvPr>
          <p:cNvSpPr/>
          <p:nvPr/>
        </p:nvSpPr>
        <p:spPr>
          <a:xfrm>
            <a:off x="364595" y="705812"/>
            <a:ext cx="1295393" cy="5489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88</a:t>
            </a:r>
            <a:r>
              <a:rPr lang="en-US" sz="3600" b="1" dirty="0">
                <a:solidFill>
                  <a:schemeClr val="tx1"/>
                </a:solidFill>
              </a:rPr>
              <a:t>-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32</a:t>
            </a:r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9D4C203A-77DB-43D7-BE79-2C4D18443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84290"/>
              </p:ext>
            </p:extLst>
          </p:nvPr>
        </p:nvGraphicFramePr>
        <p:xfrm>
          <a:off x="581726" y="1203899"/>
          <a:ext cx="8404976" cy="526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267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90453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323954" y="157459"/>
            <a:ext cx="94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OEE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19411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276997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276997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276997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58340"/>
              </p:ext>
            </p:extLst>
          </p:nvPr>
        </p:nvGraphicFramePr>
        <p:xfrm>
          <a:off x="11079166" y="2694008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912658" y="292181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912658" y="31297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912658" y="33227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912658" y="352539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912658" y="371182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912449" y="389824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912658" y="410093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912658" y="429387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912658" y="448451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912658" y="467572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912658" y="486693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915951" y="50581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01598"/>
              </p:ext>
            </p:extLst>
          </p:nvPr>
        </p:nvGraphicFramePr>
        <p:xfrm>
          <a:off x="10547546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490981" y="700204"/>
            <a:ext cx="2311810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AC95713B-4E7F-46C6-A8D8-AE08E0791A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448791"/>
              </p:ext>
            </p:extLst>
          </p:nvPr>
        </p:nvGraphicFramePr>
        <p:xfrm>
          <a:off x="389209" y="1728861"/>
          <a:ext cx="8726656" cy="474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A29EE0C-2887-48E9-89D9-A97491584B2D}"/>
              </a:ext>
            </a:extLst>
          </p:cNvPr>
          <p:cNvSpPr/>
          <p:nvPr/>
        </p:nvSpPr>
        <p:spPr>
          <a:xfrm>
            <a:off x="839014" y="1241323"/>
            <a:ext cx="1567670" cy="556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62.3</a:t>
            </a:r>
            <a:r>
              <a:rPr lang="en-US" sz="28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1BC2E8-FEC5-4A69-A42E-227AC100D43A}"/>
              </a:ext>
            </a:extLst>
          </p:cNvPr>
          <p:cNvSpPr txBox="1"/>
          <p:nvPr/>
        </p:nvSpPr>
        <p:spPr>
          <a:xfrm>
            <a:off x="1148065" y="787526"/>
            <a:ext cx="94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OEE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336FC4-8C48-4A20-B698-27DCF783F351}"/>
              </a:ext>
            </a:extLst>
          </p:cNvPr>
          <p:cNvSpPr txBox="1"/>
          <p:nvPr/>
        </p:nvSpPr>
        <p:spPr>
          <a:xfrm>
            <a:off x="2750905" y="796965"/>
            <a:ext cx="1930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Availibility</a:t>
            </a:r>
            <a:endParaRPr 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A23E5-F366-4EAA-ABBC-13A0404512D0}"/>
              </a:ext>
            </a:extLst>
          </p:cNvPr>
          <p:cNvSpPr txBox="1"/>
          <p:nvPr/>
        </p:nvSpPr>
        <p:spPr>
          <a:xfrm>
            <a:off x="5072073" y="787526"/>
            <a:ext cx="1320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Quality</a:t>
            </a:r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075708-06B8-4BC2-8231-89C0312A2DF4}"/>
              </a:ext>
            </a:extLst>
          </p:cNvPr>
          <p:cNvSpPr txBox="1"/>
          <p:nvPr/>
        </p:nvSpPr>
        <p:spPr>
          <a:xfrm>
            <a:off x="6713039" y="757822"/>
            <a:ext cx="2290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Performance</a:t>
            </a:r>
            <a:endParaRPr lang="en-US" sz="28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D65D5B-D888-418A-9AE9-CAF62DC3C5CB}"/>
              </a:ext>
            </a:extLst>
          </p:cNvPr>
          <p:cNvSpPr/>
          <p:nvPr/>
        </p:nvSpPr>
        <p:spPr>
          <a:xfrm>
            <a:off x="2912013" y="1266196"/>
            <a:ext cx="1561858" cy="556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83%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E1CDA5-5A8F-4BE5-ADED-154C6743E67D}"/>
              </a:ext>
            </a:extLst>
          </p:cNvPr>
          <p:cNvSpPr/>
          <p:nvPr/>
        </p:nvSpPr>
        <p:spPr>
          <a:xfrm>
            <a:off x="5011881" y="1266196"/>
            <a:ext cx="1567670" cy="556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96.2%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EEEF0C-BC2F-4C1C-867A-A57D6B2CD8FA}"/>
              </a:ext>
            </a:extLst>
          </p:cNvPr>
          <p:cNvSpPr/>
          <p:nvPr/>
        </p:nvSpPr>
        <p:spPr>
          <a:xfrm>
            <a:off x="7010184" y="1266196"/>
            <a:ext cx="1567670" cy="556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78</a:t>
            </a:r>
            <a:r>
              <a:rPr lang="en-US" sz="3600" b="1" dirty="0">
                <a:solidFill>
                  <a:schemeClr val="tx1"/>
                </a:solidFill>
              </a:rPr>
              <a:t>%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CB589DD9-E88D-4AA1-B20F-4AECEA91B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43660"/>
              </p:ext>
            </p:extLst>
          </p:nvPr>
        </p:nvGraphicFramePr>
        <p:xfrm>
          <a:off x="9810793" y="2450871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B74E1F17-DAE0-44C5-B4B9-C8A2EFD04EAD}"/>
              </a:ext>
            </a:extLst>
          </p:cNvPr>
          <p:cNvSpPr/>
          <p:nvPr/>
        </p:nvSpPr>
        <p:spPr>
          <a:xfrm>
            <a:off x="9691695" y="2821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F8B701-62A2-460F-8D0D-29A3664D2EE4}"/>
              </a:ext>
            </a:extLst>
          </p:cNvPr>
          <p:cNvSpPr/>
          <p:nvPr/>
        </p:nvSpPr>
        <p:spPr>
          <a:xfrm>
            <a:off x="9691695" y="30297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DB83A3-9549-4BF2-B80A-270256638386}"/>
              </a:ext>
            </a:extLst>
          </p:cNvPr>
          <p:cNvSpPr/>
          <p:nvPr/>
        </p:nvSpPr>
        <p:spPr>
          <a:xfrm>
            <a:off x="9691695" y="32226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31C10D-FDF9-46CC-8189-2AE872BF7810}"/>
              </a:ext>
            </a:extLst>
          </p:cNvPr>
          <p:cNvSpPr/>
          <p:nvPr/>
        </p:nvSpPr>
        <p:spPr>
          <a:xfrm>
            <a:off x="9691695" y="34253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525702F-A3EE-4B89-AC66-63C420EAF736}"/>
              </a:ext>
            </a:extLst>
          </p:cNvPr>
          <p:cNvSpPr/>
          <p:nvPr/>
        </p:nvSpPr>
        <p:spPr>
          <a:xfrm>
            <a:off x="9691695" y="361181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75333B-B01D-4D30-B5A6-B01FE6E02DF9}"/>
              </a:ext>
            </a:extLst>
          </p:cNvPr>
          <p:cNvSpPr/>
          <p:nvPr/>
        </p:nvSpPr>
        <p:spPr>
          <a:xfrm>
            <a:off x="9691486" y="37982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BC8898-3553-4763-A16B-7AFDE10B74C5}"/>
              </a:ext>
            </a:extLst>
          </p:cNvPr>
          <p:cNvSpPr/>
          <p:nvPr/>
        </p:nvSpPr>
        <p:spPr>
          <a:xfrm>
            <a:off x="9691695" y="40009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E57590-16F5-46D1-BD63-07C455E7E110}"/>
              </a:ext>
            </a:extLst>
          </p:cNvPr>
          <p:cNvSpPr/>
          <p:nvPr/>
        </p:nvSpPr>
        <p:spPr>
          <a:xfrm>
            <a:off x="9691695" y="41938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41135D-3F91-499F-8204-0326A81E8CA2}"/>
              </a:ext>
            </a:extLst>
          </p:cNvPr>
          <p:cNvSpPr/>
          <p:nvPr/>
        </p:nvSpPr>
        <p:spPr>
          <a:xfrm>
            <a:off x="9691695" y="438450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3039D6-3251-47FB-ADEA-4C4D874D0916}"/>
              </a:ext>
            </a:extLst>
          </p:cNvPr>
          <p:cNvSpPr/>
          <p:nvPr/>
        </p:nvSpPr>
        <p:spPr>
          <a:xfrm>
            <a:off x="9691695" y="457571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1A0937C-49E2-4000-BAF0-D619E77161DC}"/>
              </a:ext>
            </a:extLst>
          </p:cNvPr>
          <p:cNvSpPr/>
          <p:nvPr/>
        </p:nvSpPr>
        <p:spPr>
          <a:xfrm>
            <a:off x="9691695" y="476692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47A14A-09AE-4115-AA32-FC7E9FE65F4D}"/>
              </a:ext>
            </a:extLst>
          </p:cNvPr>
          <p:cNvSpPr/>
          <p:nvPr/>
        </p:nvSpPr>
        <p:spPr>
          <a:xfrm>
            <a:off x="9694988" y="495813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2F4D33-3602-40B9-819A-43CAD7CA1D10}"/>
              </a:ext>
            </a:extLst>
          </p:cNvPr>
          <p:cNvSpPr/>
          <p:nvPr/>
        </p:nvSpPr>
        <p:spPr>
          <a:xfrm>
            <a:off x="9689919" y="5181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43CD5E8-7368-49F7-A510-772966B8C63F}"/>
              </a:ext>
            </a:extLst>
          </p:cNvPr>
          <p:cNvSpPr/>
          <p:nvPr/>
        </p:nvSpPr>
        <p:spPr>
          <a:xfrm>
            <a:off x="9689919" y="538931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4B7DC86-A58A-4670-86DA-4E19C9347078}"/>
              </a:ext>
            </a:extLst>
          </p:cNvPr>
          <p:cNvSpPr/>
          <p:nvPr/>
        </p:nvSpPr>
        <p:spPr>
          <a:xfrm>
            <a:off x="9689919" y="558225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ABA611B-6BEC-42BE-BDB5-B1C452821C5B}"/>
              </a:ext>
            </a:extLst>
          </p:cNvPr>
          <p:cNvSpPr/>
          <p:nvPr/>
        </p:nvSpPr>
        <p:spPr>
          <a:xfrm>
            <a:off x="9689919" y="57849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5E2E566-FD9A-4B81-88E7-9A0B6AD6102D}"/>
              </a:ext>
            </a:extLst>
          </p:cNvPr>
          <p:cNvSpPr/>
          <p:nvPr/>
        </p:nvSpPr>
        <p:spPr>
          <a:xfrm>
            <a:off x="9689919" y="597137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931CD6-9DE4-47EB-81C1-9795756A10F7}"/>
              </a:ext>
            </a:extLst>
          </p:cNvPr>
          <p:cNvSpPr/>
          <p:nvPr/>
        </p:nvSpPr>
        <p:spPr>
          <a:xfrm>
            <a:off x="9689710" y="615779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904536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323954" y="157459"/>
            <a:ext cx="1930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Efficiency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19411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276997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276997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276997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79166" y="2694008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912658" y="292181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912658" y="31297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912658" y="33227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912658" y="352539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912658" y="371182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912449" y="389824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912658" y="410093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912658" y="429387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912658" y="448451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912658" y="467572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912658" y="486693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915951" y="50581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47546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IRANSans" panose="020B0506030804020204" pitchFamily="34" charset="-78"/>
                        <a:cs typeface="IRANSans" panose="020B0506030804020204" pitchFamily="34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490981" y="700204"/>
            <a:ext cx="2311810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CB589DD9-E88D-4AA1-B20F-4AECEA91BA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10793" y="2450871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B74E1F17-DAE0-44C5-B4B9-C8A2EFD04EAD}"/>
              </a:ext>
            </a:extLst>
          </p:cNvPr>
          <p:cNvSpPr/>
          <p:nvPr/>
        </p:nvSpPr>
        <p:spPr>
          <a:xfrm>
            <a:off x="9691695" y="2821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F8B701-62A2-460F-8D0D-29A3664D2EE4}"/>
              </a:ext>
            </a:extLst>
          </p:cNvPr>
          <p:cNvSpPr/>
          <p:nvPr/>
        </p:nvSpPr>
        <p:spPr>
          <a:xfrm>
            <a:off x="9691695" y="30297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DB83A3-9549-4BF2-B80A-270256638386}"/>
              </a:ext>
            </a:extLst>
          </p:cNvPr>
          <p:cNvSpPr/>
          <p:nvPr/>
        </p:nvSpPr>
        <p:spPr>
          <a:xfrm>
            <a:off x="9691695" y="32226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31C10D-FDF9-46CC-8189-2AE872BF7810}"/>
              </a:ext>
            </a:extLst>
          </p:cNvPr>
          <p:cNvSpPr/>
          <p:nvPr/>
        </p:nvSpPr>
        <p:spPr>
          <a:xfrm>
            <a:off x="9691695" y="34253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525702F-A3EE-4B89-AC66-63C420EAF736}"/>
              </a:ext>
            </a:extLst>
          </p:cNvPr>
          <p:cNvSpPr/>
          <p:nvPr/>
        </p:nvSpPr>
        <p:spPr>
          <a:xfrm>
            <a:off x="9691695" y="361181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75333B-B01D-4D30-B5A6-B01FE6E02DF9}"/>
              </a:ext>
            </a:extLst>
          </p:cNvPr>
          <p:cNvSpPr/>
          <p:nvPr/>
        </p:nvSpPr>
        <p:spPr>
          <a:xfrm>
            <a:off x="9691486" y="37982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BC8898-3553-4763-A16B-7AFDE10B74C5}"/>
              </a:ext>
            </a:extLst>
          </p:cNvPr>
          <p:cNvSpPr/>
          <p:nvPr/>
        </p:nvSpPr>
        <p:spPr>
          <a:xfrm>
            <a:off x="9691695" y="40009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E57590-16F5-46D1-BD63-07C455E7E110}"/>
              </a:ext>
            </a:extLst>
          </p:cNvPr>
          <p:cNvSpPr/>
          <p:nvPr/>
        </p:nvSpPr>
        <p:spPr>
          <a:xfrm>
            <a:off x="9691695" y="41938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41135D-3F91-499F-8204-0326A81E8CA2}"/>
              </a:ext>
            </a:extLst>
          </p:cNvPr>
          <p:cNvSpPr/>
          <p:nvPr/>
        </p:nvSpPr>
        <p:spPr>
          <a:xfrm>
            <a:off x="9691695" y="438450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3039D6-3251-47FB-ADEA-4C4D874D0916}"/>
              </a:ext>
            </a:extLst>
          </p:cNvPr>
          <p:cNvSpPr/>
          <p:nvPr/>
        </p:nvSpPr>
        <p:spPr>
          <a:xfrm>
            <a:off x="9691695" y="457571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1A0937C-49E2-4000-BAF0-D619E77161DC}"/>
              </a:ext>
            </a:extLst>
          </p:cNvPr>
          <p:cNvSpPr/>
          <p:nvPr/>
        </p:nvSpPr>
        <p:spPr>
          <a:xfrm>
            <a:off x="9691695" y="476692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47A14A-09AE-4115-AA32-FC7E9FE65F4D}"/>
              </a:ext>
            </a:extLst>
          </p:cNvPr>
          <p:cNvSpPr/>
          <p:nvPr/>
        </p:nvSpPr>
        <p:spPr>
          <a:xfrm>
            <a:off x="9694988" y="495813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2F4D33-3602-40B9-819A-43CAD7CA1D10}"/>
              </a:ext>
            </a:extLst>
          </p:cNvPr>
          <p:cNvSpPr/>
          <p:nvPr/>
        </p:nvSpPr>
        <p:spPr>
          <a:xfrm>
            <a:off x="9689919" y="5181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43CD5E8-7368-49F7-A510-772966B8C63F}"/>
              </a:ext>
            </a:extLst>
          </p:cNvPr>
          <p:cNvSpPr/>
          <p:nvPr/>
        </p:nvSpPr>
        <p:spPr>
          <a:xfrm>
            <a:off x="9689919" y="538931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4B7DC86-A58A-4670-86DA-4E19C9347078}"/>
              </a:ext>
            </a:extLst>
          </p:cNvPr>
          <p:cNvSpPr/>
          <p:nvPr/>
        </p:nvSpPr>
        <p:spPr>
          <a:xfrm>
            <a:off x="9689919" y="558225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ABA611B-6BEC-42BE-BDB5-B1C452821C5B}"/>
              </a:ext>
            </a:extLst>
          </p:cNvPr>
          <p:cNvSpPr/>
          <p:nvPr/>
        </p:nvSpPr>
        <p:spPr>
          <a:xfrm>
            <a:off x="9689919" y="57849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5E2E566-FD9A-4B81-88E7-9A0B6AD6102D}"/>
              </a:ext>
            </a:extLst>
          </p:cNvPr>
          <p:cNvSpPr/>
          <p:nvPr/>
        </p:nvSpPr>
        <p:spPr>
          <a:xfrm>
            <a:off x="9689919" y="597137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931CD6-9DE4-47EB-81C1-9795756A10F7}"/>
              </a:ext>
            </a:extLst>
          </p:cNvPr>
          <p:cNvSpPr/>
          <p:nvPr/>
        </p:nvSpPr>
        <p:spPr>
          <a:xfrm>
            <a:off x="9689710" y="615779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AC95713B-4E7F-46C6-A8D8-AE08E0791A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809704"/>
              </p:ext>
            </p:extLst>
          </p:nvPr>
        </p:nvGraphicFramePr>
        <p:xfrm>
          <a:off x="389210" y="1728861"/>
          <a:ext cx="8703480" cy="444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6E0FA5CC-E013-4654-9B50-4F7529AA0DF9}"/>
              </a:ext>
            </a:extLst>
          </p:cNvPr>
          <p:cNvSpPr/>
          <p:nvPr/>
        </p:nvSpPr>
        <p:spPr>
          <a:xfrm>
            <a:off x="616036" y="849517"/>
            <a:ext cx="1930204" cy="941335"/>
          </a:xfrm>
          <a:prstGeom prst="rect">
            <a:avLst/>
          </a:prstGeom>
          <a:solidFill>
            <a:srgbClr val="FFFF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83.6%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7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7492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829676" y="108920"/>
            <a:ext cx="94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تولید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76027"/>
              </p:ext>
            </p:extLst>
          </p:nvPr>
        </p:nvGraphicFramePr>
        <p:xfrm>
          <a:off x="11020076" y="831330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77662" y="12985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77662" y="164177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77662" y="1990921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96273"/>
              </p:ext>
            </p:extLst>
          </p:nvPr>
        </p:nvGraphicFramePr>
        <p:xfrm>
          <a:off x="11020076" y="2369945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53568" y="2597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53568" y="28057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53568" y="29986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53568" y="320133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53568" y="33877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53359" y="357418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53568" y="377687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53568" y="396981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53568" y="416045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53568" y="435166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53568" y="454286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56861" y="473407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066718"/>
              </p:ext>
            </p:extLst>
          </p:nvPr>
        </p:nvGraphicFramePr>
        <p:xfrm>
          <a:off x="11048211" y="4942532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53359" y="517437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53359" y="538233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53359" y="55752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53359" y="577796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53359" y="596438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53150" y="615081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96663" y="700204"/>
            <a:ext cx="2406128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2FFB73AB-449C-4C35-B728-079367F27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688830"/>
              </p:ext>
            </p:extLst>
          </p:nvPr>
        </p:nvGraphicFramePr>
        <p:xfrm>
          <a:off x="506053" y="2263098"/>
          <a:ext cx="8542183" cy="374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0758401-D52A-41AA-8C45-DCF92BEE4D7B}"/>
              </a:ext>
            </a:extLst>
          </p:cNvPr>
          <p:cNvSpPr/>
          <p:nvPr/>
        </p:nvSpPr>
        <p:spPr>
          <a:xfrm>
            <a:off x="3373303" y="831330"/>
            <a:ext cx="3862316" cy="941335"/>
          </a:xfrm>
          <a:prstGeom prst="rect">
            <a:avLst/>
          </a:prstGeom>
          <a:solidFill>
            <a:srgbClr val="FFFF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6,752,021,000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55498"/>
              </p:ext>
            </p:extLst>
          </p:nvPr>
        </p:nvGraphicFramePr>
        <p:xfrm>
          <a:off x="9708290" y="1331663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589192" y="170259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589192" y="191055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589192" y="21034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589192" y="230618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589192" y="249260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588983" y="26790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589192" y="288172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589192" y="307466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589192" y="326530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589192" y="345650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589192" y="364771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592485" y="383892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87416" y="406215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87416" y="427010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87416" y="44630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87416" y="4665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87416" y="485216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87207" y="503858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5" y="680679"/>
            <a:ext cx="9027121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323954" y="157459"/>
            <a:ext cx="94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تولید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12423"/>
              </p:ext>
            </p:extLst>
          </p:nvPr>
        </p:nvGraphicFramePr>
        <p:xfrm>
          <a:off x="11031402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88988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88988" y="1597971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88988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29622"/>
              </p:ext>
            </p:extLst>
          </p:nvPr>
        </p:nvGraphicFramePr>
        <p:xfrm>
          <a:off x="11031402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64894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64894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64894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64894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64894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64685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64894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64894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64894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64894" y="430785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64894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68187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85376"/>
              </p:ext>
            </p:extLst>
          </p:nvPr>
        </p:nvGraphicFramePr>
        <p:xfrm>
          <a:off x="11059537" y="4898728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64685" y="51305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64685" y="533852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64685" y="553146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64685" y="573415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64685" y="59205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64476" y="61070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408695" y="700204"/>
            <a:ext cx="2394096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58401-D52A-41AA-8C45-DCF92BEE4D7B}"/>
              </a:ext>
            </a:extLst>
          </p:cNvPr>
          <p:cNvSpPr/>
          <p:nvPr/>
        </p:nvSpPr>
        <p:spPr>
          <a:xfrm>
            <a:off x="2685534" y="787526"/>
            <a:ext cx="3862316" cy="941335"/>
          </a:xfrm>
          <a:prstGeom prst="rect">
            <a:avLst/>
          </a:prstGeom>
          <a:solidFill>
            <a:srgbClr val="FFFF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13,152,021,000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7188"/>
              </p:ext>
            </p:extLst>
          </p:nvPr>
        </p:nvGraphicFramePr>
        <p:xfrm>
          <a:off x="9719616" y="1287859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600518" y="16587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600518" y="1866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600518" y="20596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600518" y="2262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600518" y="24488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600309" y="26352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600518" y="283791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600518" y="30308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600518" y="322149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600518" y="341270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600518" y="36039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603811" y="379512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598742" y="401834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598742" y="422630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598742" y="44192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598742" y="462193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598742" y="480836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598533" y="499478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A0330887-642D-41FC-B379-62BB15D33F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268914"/>
              </p:ext>
            </p:extLst>
          </p:nvPr>
        </p:nvGraphicFramePr>
        <p:xfrm>
          <a:off x="276055" y="1835708"/>
          <a:ext cx="8862706" cy="445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55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7492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829676" y="108920"/>
            <a:ext cx="94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تولید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20076" y="831330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77662" y="12985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77662" y="164177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77662" y="1990921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20076" y="2369945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53568" y="2597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53568" y="28057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53568" y="29986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53568" y="320133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53568" y="33877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53359" y="357418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53568" y="377687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53568" y="396981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53568" y="4160453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53568" y="435166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53568" y="454286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56861" y="473407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1185"/>
              </p:ext>
            </p:extLst>
          </p:nvPr>
        </p:nvGraphicFramePr>
        <p:xfrm>
          <a:off x="11048211" y="4942532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53359" y="517437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53359" y="538233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53359" y="55752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53359" y="577796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53359" y="596438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53150" y="615081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96663" y="700204"/>
            <a:ext cx="2406128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58401-D52A-41AA-8C45-DCF92BEE4D7B}"/>
              </a:ext>
            </a:extLst>
          </p:cNvPr>
          <p:cNvSpPr/>
          <p:nvPr/>
        </p:nvSpPr>
        <p:spPr>
          <a:xfrm>
            <a:off x="3373303" y="831330"/>
            <a:ext cx="3862316" cy="941335"/>
          </a:xfrm>
          <a:prstGeom prst="rect">
            <a:avLst/>
          </a:prstGeom>
          <a:solidFill>
            <a:srgbClr val="FFFF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1,5254,210,000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2650"/>
              </p:ext>
            </p:extLst>
          </p:nvPr>
        </p:nvGraphicFramePr>
        <p:xfrm>
          <a:off x="9819635" y="896262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700537" y="126719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700537" y="147515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700537" y="166809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700537" y="18707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700537" y="20572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700328" y="224363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700537" y="244632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700537" y="263926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700537" y="282990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700537" y="302110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700537" y="321231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703830" y="340352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698761" y="362675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698761" y="383470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698761" y="40276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698761" y="42303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698761" y="441676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698552" y="46031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9D5E57A3-43EF-4B45-9009-5BF5E17B5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18637"/>
              </p:ext>
            </p:extLst>
          </p:nvPr>
        </p:nvGraphicFramePr>
        <p:xfrm>
          <a:off x="9807287" y="4928219"/>
          <a:ext cx="609601" cy="1396365"/>
        </p:xfrm>
        <a:graphic>
          <a:graphicData uri="http://schemas.openxmlformats.org/drawingml/2006/table">
            <a:tbl>
              <a:tblPr/>
              <a:tblGrid>
                <a:gridCol w="609601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4052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سایز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0E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CD359656-F656-446D-87D2-C4FC4A70AD57}"/>
              </a:ext>
            </a:extLst>
          </p:cNvPr>
          <p:cNvSpPr/>
          <p:nvPr/>
        </p:nvSpPr>
        <p:spPr>
          <a:xfrm>
            <a:off x="9659375" y="517017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875E0EB-B3E9-473B-A0D1-339D27ACCA60}"/>
              </a:ext>
            </a:extLst>
          </p:cNvPr>
          <p:cNvSpPr/>
          <p:nvPr/>
        </p:nvSpPr>
        <p:spPr>
          <a:xfrm>
            <a:off x="9659375" y="537813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03B882-69FA-49DE-A6B5-6F7E9F8FC731}"/>
              </a:ext>
            </a:extLst>
          </p:cNvPr>
          <p:cNvSpPr/>
          <p:nvPr/>
        </p:nvSpPr>
        <p:spPr>
          <a:xfrm>
            <a:off x="9659375" y="55710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98171D8-F291-4B16-AC64-458D734318AB}"/>
              </a:ext>
            </a:extLst>
          </p:cNvPr>
          <p:cNvSpPr/>
          <p:nvPr/>
        </p:nvSpPr>
        <p:spPr>
          <a:xfrm>
            <a:off x="9659375" y="5773765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7DCAF1F-277F-47BB-9C3A-E5807FBF1F3D}"/>
              </a:ext>
            </a:extLst>
          </p:cNvPr>
          <p:cNvSpPr/>
          <p:nvPr/>
        </p:nvSpPr>
        <p:spPr>
          <a:xfrm>
            <a:off x="9659375" y="596018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2AF55AB-8C46-410E-84A9-BEF11D46E460}"/>
              </a:ext>
            </a:extLst>
          </p:cNvPr>
          <p:cNvSpPr/>
          <p:nvPr/>
        </p:nvSpPr>
        <p:spPr>
          <a:xfrm>
            <a:off x="9659166" y="614661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01D8FAE2-D72E-47A8-A075-7C774DBA5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609333"/>
              </p:ext>
            </p:extLst>
          </p:nvPr>
        </p:nvGraphicFramePr>
        <p:xfrm>
          <a:off x="389209" y="1798979"/>
          <a:ext cx="8786755" cy="453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35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8947492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4829676" y="108920"/>
            <a:ext cx="94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تولید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20076" y="831330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777662" y="129854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777662" y="164177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777662" y="1990921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20076" y="2369945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853568" y="25977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853568" y="28057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853568" y="29986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853568" y="320133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853568" y="338775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853359" y="3574183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853568" y="377687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853568" y="396981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853568" y="416045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853568" y="435166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853568" y="454286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856861" y="473407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BC893E-9D32-46F8-9C69-0AEDF62F7B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48211" y="4942532"/>
          <a:ext cx="609600" cy="1396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روز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5176585F-C0CD-410A-AED3-3D6F4F702589}"/>
              </a:ext>
            </a:extLst>
          </p:cNvPr>
          <p:cNvSpPr/>
          <p:nvPr/>
        </p:nvSpPr>
        <p:spPr>
          <a:xfrm>
            <a:off x="10853359" y="517437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C0A14F-6F73-45EB-AA81-374B5A5A62F1}"/>
              </a:ext>
            </a:extLst>
          </p:cNvPr>
          <p:cNvSpPr/>
          <p:nvPr/>
        </p:nvSpPr>
        <p:spPr>
          <a:xfrm>
            <a:off x="10853359" y="538233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5596C-2F93-4671-B7A9-A212F4243981}"/>
              </a:ext>
            </a:extLst>
          </p:cNvPr>
          <p:cNvSpPr/>
          <p:nvPr/>
        </p:nvSpPr>
        <p:spPr>
          <a:xfrm>
            <a:off x="10853359" y="557527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8C1ED64-0119-4264-A98E-E1922701C153}"/>
              </a:ext>
            </a:extLst>
          </p:cNvPr>
          <p:cNvSpPr/>
          <p:nvPr/>
        </p:nvSpPr>
        <p:spPr>
          <a:xfrm>
            <a:off x="10853359" y="577796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213DE5-4EF2-4439-BC65-326058368C1C}"/>
              </a:ext>
            </a:extLst>
          </p:cNvPr>
          <p:cNvSpPr/>
          <p:nvPr/>
        </p:nvSpPr>
        <p:spPr>
          <a:xfrm>
            <a:off x="10853359" y="596438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5230565-B018-40F5-9CD7-F54A9DB58CBE}"/>
              </a:ext>
            </a:extLst>
          </p:cNvPr>
          <p:cNvSpPr/>
          <p:nvPr/>
        </p:nvSpPr>
        <p:spPr>
          <a:xfrm>
            <a:off x="10853150" y="615081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396663" y="700204"/>
            <a:ext cx="2406128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58401-D52A-41AA-8C45-DCF92BEE4D7B}"/>
              </a:ext>
            </a:extLst>
          </p:cNvPr>
          <p:cNvSpPr/>
          <p:nvPr/>
        </p:nvSpPr>
        <p:spPr>
          <a:xfrm>
            <a:off x="3373303" y="831330"/>
            <a:ext cx="3862316" cy="941335"/>
          </a:xfrm>
          <a:prstGeom prst="rect">
            <a:avLst/>
          </a:prstGeom>
          <a:solidFill>
            <a:srgbClr val="FFFF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122,000,000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9D5E57A3-43EF-4B45-9009-5BF5E17B5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340893"/>
              </p:ext>
            </p:extLst>
          </p:nvPr>
        </p:nvGraphicFramePr>
        <p:xfrm>
          <a:off x="9838651" y="866733"/>
          <a:ext cx="609601" cy="1396365"/>
        </p:xfrm>
        <a:graphic>
          <a:graphicData uri="http://schemas.openxmlformats.org/drawingml/2006/table">
            <a:tbl>
              <a:tblPr/>
              <a:tblGrid>
                <a:gridCol w="609601">
                  <a:extLst>
                    <a:ext uri="{9D8B030D-6E8A-4147-A177-3AD203B41FA5}">
                      <a16:colId xmlns:a16="http://schemas.microsoft.com/office/drawing/2014/main" val="375163066"/>
                    </a:ext>
                  </a:extLst>
                </a:gridCol>
              </a:tblGrid>
              <a:tr h="4052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سایز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8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47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2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9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90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0E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34197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CD359656-F656-446D-87D2-C4FC4A70AD57}"/>
              </a:ext>
            </a:extLst>
          </p:cNvPr>
          <p:cNvSpPr/>
          <p:nvPr/>
        </p:nvSpPr>
        <p:spPr>
          <a:xfrm>
            <a:off x="9690739" y="110869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875E0EB-B3E9-473B-A0D1-339D27ACCA60}"/>
              </a:ext>
            </a:extLst>
          </p:cNvPr>
          <p:cNvSpPr/>
          <p:nvPr/>
        </p:nvSpPr>
        <p:spPr>
          <a:xfrm>
            <a:off x="9690739" y="13166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03B882-69FA-49DE-A6B5-6F7E9F8FC731}"/>
              </a:ext>
            </a:extLst>
          </p:cNvPr>
          <p:cNvSpPr/>
          <p:nvPr/>
        </p:nvSpPr>
        <p:spPr>
          <a:xfrm>
            <a:off x="9690739" y="15095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98171D8-F291-4B16-AC64-458D734318AB}"/>
              </a:ext>
            </a:extLst>
          </p:cNvPr>
          <p:cNvSpPr/>
          <p:nvPr/>
        </p:nvSpPr>
        <p:spPr>
          <a:xfrm>
            <a:off x="9690739" y="1712279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7DCAF1F-277F-47BB-9C3A-E5807FBF1F3D}"/>
              </a:ext>
            </a:extLst>
          </p:cNvPr>
          <p:cNvSpPr/>
          <p:nvPr/>
        </p:nvSpPr>
        <p:spPr>
          <a:xfrm>
            <a:off x="9690739" y="189870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2AF55AB-8C46-410E-84A9-BEF11D46E460}"/>
              </a:ext>
            </a:extLst>
          </p:cNvPr>
          <p:cNvSpPr/>
          <p:nvPr/>
        </p:nvSpPr>
        <p:spPr>
          <a:xfrm>
            <a:off x="9690530" y="208512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8DB9818A-8FF1-41AD-AA7D-BA7210FF0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635316"/>
              </p:ext>
            </p:extLst>
          </p:nvPr>
        </p:nvGraphicFramePr>
        <p:xfrm>
          <a:off x="844062" y="1772665"/>
          <a:ext cx="8116130" cy="450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1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A4785E-AEB4-4E63-9F57-9D7D9E4308A4}"/>
              </a:ext>
            </a:extLst>
          </p:cNvPr>
          <p:cNvSpPr/>
          <p:nvPr/>
        </p:nvSpPr>
        <p:spPr>
          <a:xfrm>
            <a:off x="276056" y="680679"/>
            <a:ext cx="9137098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946F3-CD36-43E1-87CF-3283ED3933AD}"/>
              </a:ext>
            </a:extLst>
          </p:cNvPr>
          <p:cNvSpPr txBox="1"/>
          <p:nvPr/>
        </p:nvSpPr>
        <p:spPr>
          <a:xfrm>
            <a:off x="3930556" y="124473"/>
            <a:ext cx="260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تولید ماه جاری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C53DF4-1101-4817-A78B-E25E8E799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95829"/>
              </p:ext>
            </p:extLst>
          </p:nvPr>
        </p:nvGraphicFramePr>
        <p:xfrm>
          <a:off x="11089366" y="787526"/>
          <a:ext cx="665871" cy="1431768"/>
        </p:xfrm>
        <a:graphic>
          <a:graphicData uri="http://schemas.openxmlformats.org/drawingml/2006/table">
            <a:tbl>
              <a:tblPr/>
              <a:tblGrid>
                <a:gridCol w="665871">
                  <a:extLst>
                    <a:ext uri="{9D8B030D-6E8A-4147-A177-3AD203B41FA5}">
                      <a16:colId xmlns:a16="http://schemas.microsoft.com/office/drawing/2014/main" val="1035617314"/>
                    </a:ext>
                  </a:extLst>
                </a:gridCol>
              </a:tblGrid>
              <a:tr h="3579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سال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74252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14906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8168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79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825CD1C-DB4D-445A-B3F7-02D50619DA3E}"/>
              </a:ext>
            </a:extLst>
          </p:cNvPr>
          <p:cNvSpPr/>
          <p:nvPr/>
        </p:nvSpPr>
        <p:spPr>
          <a:xfrm>
            <a:off x="10846952" y="125474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5251CF-7306-4B8B-8C60-B6B15B206961}"/>
              </a:ext>
            </a:extLst>
          </p:cNvPr>
          <p:cNvSpPr/>
          <p:nvPr/>
        </p:nvSpPr>
        <p:spPr>
          <a:xfrm>
            <a:off x="10846952" y="15979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02346C-09DD-419E-B47C-FD9FA3144571}"/>
              </a:ext>
            </a:extLst>
          </p:cNvPr>
          <p:cNvSpPr/>
          <p:nvPr/>
        </p:nvSpPr>
        <p:spPr>
          <a:xfrm>
            <a:off x="10846952" y="194711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41B7447-2272-4C47-A69D-10D0C6FC0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77638"/>
              </p:ext>
            </p:extLst>
          </p:nvPr>
        </p:nvGraphicFramePr>
        <p:xfrm>
          <a:off x="11089366" y="2326141"/>
          <a:ext cx="609600" cy="253936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25045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ماه</a:t>
                      </a:r>
                      <a:r>
                        <a:rPr lang="fa-I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0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0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5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0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3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2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8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347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ADA4C29-E2DE-4A37-BCBD-AAEA581B2E7D}"/>
              </a:ext>
            </a:extLst>
          </p:cNvPr>
          <p:cNvSpPr/>
          <p:nvPr/>
        </p:nvSpPr>
        <p:spPr>
          <a:xfrm>
            <a:off x="10922858" y="255394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0F7888-E38B-483E-95B0-05AAA2206D0F}"/>
              </a:ext>
            </a:extLst>
          </p:cNvPr>
          <p:cNvSpPr/>
          <p:nvPr/>
        </p:nvSpPr>
        <p:spPr>
          <a:xfrm>
            <a:off x="10922858" y="276189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285B33-71A5-4F2F-B83A-CFFD90256F35}"/>
              </a:ext>
            </a:extLst>
          </p:cNvPr>
          <p:cNvSpPr/>
          <p:nvPr/>
        </p:nvSpPr>
        <p:spPr>
          <a:xfrm>
            <a:off x="10922858" y="29548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14431E-5FC1-4EE8-A006-072641FDFE97}"/>
              </a:ext>
            </a:extLst>
          </p:cNvPr>
          <p:cNvSpPr/>
          <p:nvPr/>
        </p:nvSpPr>
        <p:spPr>
          <a:xfrm>
            <a:off x="10922858" y="315753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8F8BE0-23F4-49CA-83CA-33194532188B}"/>
              </a:ext>
            </a:extLst>
          </p:cNvPr>
          <p:cNvSpPr/>
          <p:nvPr/>
        </p:nvSpPr>
        <p:spPr>
          <a:xfrm>
            <a:off x="10922858" y="334395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6EDC46-FF82-49E6-A6A9-2446D547B291}"/>
              </a:ext>
            </a:extLst>
          </p:cNvPr>
          <p:cNvSpPr/>
          <p:nvPr/>
        </p:nvSpPr>
        <p:spPr>
          <a:xfrm>
            <a:off x="10922649" y="353037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99A7310-2A5E-4D1E-8C69-2591A85C77F5}"/>
              </a:ext>
            </a:extLst>
          </p:cNvPr>
          <p:cNvSpPr/>
          <p:nvPr/>
        </p:nvSpPr>
        <p:spPr>
          <a:xfrm>
            <a:off x="10922858" y="373307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D6C2CF-1844-42A1-A7A9-F0B1C887543F}"/>
              </a:ext>
            </a:extLst>
          </p:cNvPr>
          <p:cNvSpPr/>
          <p:nvPr/>
        </p:nvSpPr>
        <p:spPr>
          <a:xfrm>
            <a:off x="10922858" y="392601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ECAD47-9175-41AF-8D5F-79FB452F8EF4}"/>
              </a:ext>
            </a:extLst>
          </p:cNvPr>
          <p:cNvSpPr/>
          <p:nvPr/>
        </p:nvSpPr>
        <p:spPr>
          <a:xfrm>
            <a:off x="10922858" y="411664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CDB8E-808F-40C9-A77B-F2F4C68AB4D0}"/>
              </a:ext>
            </a:extLst>
          </p:cNvPr>
          <p:cNvSpPr/>
          <p:nvPr/>
        </p:nvSpPr>
        <p:spPr>
          <a:xfrm>
            <a:off x="10922858" y="4307857"/>
            <a:ext cx="126609" cy="1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AA1C3F-7438-460E-8D82-480DA0B3DCD1}"/>
              </a:ext>
            </a:extLst>
          </p:cNvPr>
          <p:cNvSpPr/>
          <p:nvPr/>
        </p:nvSpPr>
        <p:spPr>
          <a:xfrm>
            <a:off x="10922858" y="4499065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FABB3F-2E9F-4AEF-95D5-3540BEC812D0}"/>
              </a:ext>
            </a:extLst>
          </p:cNvPr>
          <p:cNvSpPr/>
          <p:nvPr/>
        </p:nvSpPr>
        <p:spPr>
          <a:xfrm>
            <a:off x="10926151" y="469027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15199F-EAF0-4C7A-8278-BA0637D90452}"/>
              </a:ext>
            </a:extLst>
          </p:cNvPr>
          <p:cNvSpPr/>
          <p:nvPr/>
        </p:nvSpPr>
        <p:spPr>
          <a:xfrm flipH="1">
            <a:off x="9516979" y="700204"/>
            <a:ext cx="2285812" cy="579123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8A1C9-B525-43BB-B894-84BC44F5B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65041"/>
              </p:ext>
            </p:extLst>
          </p:nvPr>
        </p:nvGraphicFramePr>
        <p:xfrm>
          <a:off x="9774078" y="954162"/>
          <a:ext cx="609600" cy="3911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71942910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IRANSans" panose="020B0506030804020204" pitchFamily="34" charset="-78"/>
                          <a:cs typeface="IRANSans" panose="020B0506030804020204" pitchFamily="34" charset="-78"/>
                        </a:rPr>
                        <a:t>ماشین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529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8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606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1799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007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65802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479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443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819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496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5744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0093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83005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18731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5294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7753"/>
                  </a:ext>
                </a:extLst>
              </a:tr>
              <a:tr h="228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9959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9B67527E-2781-44EE-8C11-CD7EF5D94ED3}"/>
              </a:ext>
            </a:extLst>
          </p:cNvPr>
          <p:cNvSpPr/>
          <p:nvPr/>
        </p:nvSpPr>
        <p:spPr>
          <a:xfrm>
            <a:off x="9654980" y="132509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0B50BC-3693-443B-AFC9-5DAE2BBED81E}"/>
              </a:ext>
            </a:extLst>
          </p:cNvPr>
          <p:cNvSpPr/>
          <p:nvPr/>
        </p:nvSpPr>
        <p:spPr>
          <a:xfrm>
            <a:off x="9654980" y="153305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5B5207-6814-439B-A2C3-9DCC42521FA6}"/>
              </a:ext>
            </a:extLst>
          </p:cNvPr>
          <p:cNvSpPr/>
          <p:nvPr/>
        </p:nvSpPr>
        <p:spPr>
          <a:xfrm>
            <a:off x="9654980" y="172599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D9C09C-ADAD-4247-AC46-854910C77E06}"/>
              </a:ext>
            </a:extLst>
          </p:cNvPr>
          <p:cNvSpPr/>
          <p:nvPr/>
        </p:nvSpPr>
        <p:spPr>
          <a:xfrm>
            <a:off x="9654980" y="192868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5AC26-D363-41A9-BCE4-8F71BE5E4B57}"/>
              </a:ext>
            </a:extLst>
          </p:cNvPr>
          <p:cNvSpPr/>
          <p:nvPr/>
        </p:nvSpPr>
        <p:spPr>
          <a:xfrm>
            <a:off x="9654980" y="211510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62AE73-E2AF-4659-AC23-21B22120760F}"/>
              </a:ext>
            </a:extLst>
          </p:cNvPr>
          <p:cNvSpPr/>
          <p:nvPr/>
        </p:nvSpPr>
        <p:spPr>
          <a:xfrm>
            <a:off x="9654771" y="230153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B901C-327D-4C86-844F-346360992CEB}"/>
              </a:ext>
            </a:extLst>
          </p:cNvPr>
          <p:cNvSpPr/>
          <p:nvPr/>
        </p:nvSpPr>
        <p:spPr>
          <a:xfrm>
            <a:off x="9654980" y="250422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BD3D1-9030-4219-A6E5-7EB5F7B3C805}"/>
              </a:ext>
            </a:extLst>
          </p:cNvPr>
          <p:cNvSpPr/>
          <p:nvPr/>
        </p:nvSpPr>
        <p:spPr>
          <a:xfrm>
            <a:off x="9654980" y="2697162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1569A-ED50-4A3D-A7C8-678843E03BF3}"/>
              </a:ext>
            </a:extLst>
          </p:cNvPr>
          <p:cNvSpPr/>
          <p:nvPr/>
        </p:nvSpPr>
        <p:spPr>
          <a:xfrm>
            <a:off x="9654980" y="2887800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7FC595-6319-4AC3-B09E-0CA5B75F4CC1}"/>
              </a:ext>
            </a:extLst>
          </p:cNvPr>
          <p:cNvSpPr/>
          <p:nvPr/>
        </p:nvSpPr>
        <p:spPr>
          <a:xfrm>
            <a:off x="9654980" y="3079008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502E90-1CA7-4557-A54E-4EB2E2BB01D3}"/>
              </a:ext>
            </a:extLst>
          </p:cNvPr>
          <p:cNvSpPr/>
          <p:nvPr/>
        </p:nvSpPr>
        <p:spPr>
          <a:xfrm>
            <a:off x="9654980" y="3270216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2B50DF-DC09-4022-A465-584CB2A5D126}"/>
              </a:ext>
            </a:extLst>
          </p:cNvPr>
          <p:cNvSpPr/>
          <p:nvPr/>
        </p:nvSpPr>
        <p:spPr>
          <a:xfrm>
            <a:off x="9658273" y="3461424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7FD00-FE07-42CF-A70E-A15FB2D50305}"/>
              </a:ext>
            </a:extLst>
          </p:cNvPr>
          <p:cNvSpPr/>
          <p:nvPr/>
        </p:nvSpPr>
        <p:spPr>
          <a:xfrm>
            <a:off x="9653204" y="3684651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35A25D-F6F5-4BF7-B63B-211F19F7096F}"/>
              </a:ext>
            </a:extLst>
          </p:cNvPr>
          <p:cNvSpPr/>
          <p:nvPr/>
        </p:nvSpPr>
        <p:spPr>
          <a:xfrm>
            <a:off x="9653204" y="389260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711C99-C060-4530-B404-F51B3AEA864E}"/>
              </a:ext>
            </a:extLst>
          </p:cNvPr>
          <p:cNvSpPr/>
          <p:nvPr/>
        </p:nvSpPr>
        <p:spPr>
          <a:xfrm>
            <a:off x="9653204" y="408554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BE864A-36C4-476E-AE5D-AF5B5C4D658A}"/>
              </a:ext>
            </a:extLst>
          </p:cNvPr>
          <p:cNvSpPr/>
          <p:nvPr/>
        </p:nvSpPr>
        <p:spPr>
          <a:xfrm>
            <a:off x="9653204" y="4288239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BDC66-6061-4FB1-A69D-863286062231}"/>
              </a:ext>
            </a:extLst>
          </p:cNvPr>
          <p:cNvSpPr/>
          <p:nvPr/>
        </p:nvSpPr>
        <p:spPr>
          <a:xfrm>
            <a:off x="9653204" y="4474663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4E8CE-241B-4E8E-A5EB-86E516991E78}"/>
              </a:ext>
            </a:extLst>
          </p:cNvPr>
          <p:cNvSpPr/>
          <p:nvPr/>
        </p:nvSpPr>
        <p:spPr>
          <a:xfrm>
            <a:off x="9652995" y="4661087"/>
            <a:ext cx="126609" cy="130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FD707A05-F1FB-4788-BA4F-F8BC1A1542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311117"/>
              </p:ext>
            </p:extLst>
          </p:nvPr>
        </p:nvGraphicFramePr>
        <p:xfrm>
          <a:off x="436763" y="1050193"/>
          <a:ext cx="8874041" cy="49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A4AED8-3FF7-4A46-BD06-26719FF5FFF2}"/>
              </a:ext>
            </a:extLst>
          </p:cNvPr>
          <p:cNvCxnSpPr/>
          <p:nvPr/>
        </p:nvCxnSpPr>
        <p:spPr>
          <a:xfrm>
            <a:off x="8510954" y="1827336"/>
            <a:ext cx="0" cy="57554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4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1185</Words>
  <Application>Microsoft Office PowerPoint</Application>
  <PresentationFormat>Widescreen</PresentationFormat>
  <Paragraphs>1066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IRANSans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محسن محمدی حدادان</dc:creator>
  <cp:lastModifiedBy>محسن محمدی حدادان</cp:lastModifiedBy>
  <cp:revision>148</cp:revision>
  <dcterms:created xsi:type="dcterms:W3CDTF">2026-01-24T13:54:56Z</dcterms:created>
  <dcterms:modified xsi:type="dcterms:W3CDTF">2026-02-03T07:14:06Z</dcterms:modified>
</cp:coreProperties>
</file>