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26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45E1-1AAD-4EED-A8EB-A07BE5E31826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85B3-FAA3-44C2-AF0B-05D7E7696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435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45E1-1AAD-4EED-A8EB-A07BE5E31826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85B3-FAA3-44C2-AF0B-05D7E7696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692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45E1-1AAD-4EED-A8EB-A07BE5E31826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85B3-FAA3-44C2-AF0B-05D7E7696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8310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45E1-1AAD-4EED-A8EB-A07BE5E31826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85B3-FAA3-44C2-AF0B-05D7E7696A5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664324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45E1-1AAD-4EED-A8EB-A07BE5E31826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85B3-FAA3-44C2-AF0B-05D7E7696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033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45E1-1AAD-4EED-A8EB-A07BE5E31826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85B3-FAA3-44C2-AF0B-05D7E7696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4178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45E1-1AAD-4EED-A8EB-A07BE5E31826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85B3-FAA3-44C2-AF0B-05D7E7696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3859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45E1-1AAD-4EED-A8EB-A07BE5E31826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85B3-FAA3-44C2-AF0B-05D7E7696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4520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45E1-1AAD-4EED-A8EB-A07BE5E31826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85B3-FAA3-44C2-AF0B-05D7E7696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197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45E1-1AAD-4EED-A8EB-A07BE5E31826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85B3-FAA3-44C2-AF0B-05D7E7696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58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45E1-1AAD-4EED-A8EB-A07BE5E31826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85B3-FAA3-44C2-AF0B-05D7E7696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65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45E1-1AAD-4EED-A8EB-A07BE5E31826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85B3-FAA3-44C2-AF0B-05D7E7696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703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45E1-1AAD-4EED-A8EB-A07BE5E31826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85B3-FAA3-44C2-AF0B-05D7E7696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226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45E1-1AAD-4EED-A8EB-A07BE5E31826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85B3-FAA3-44C2-AF0B-05D7E7696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008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45E1-1AAD-4EED-A8EB-A07BE5E31826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85B3-FAA3-44C2-AF0B-05D7E7696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054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45E1-1AAD-4EED-A8EB-A07BE5E31826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85B3-FAA3-44C2-AF0B-05D7E7696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754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45E1-1AAD-4EED-A8EB-A07BE5E31826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85B3-FAA3-44C2-AF0B-05D7E7696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128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90745E1-1AAD-4EED-A8EB-A07BE5E31826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385B3-FAA3-44C2-AF0B-05D7E7696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8982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fa-IR" dirty="0" smtClean="0"/>
              <a:t>سناریو ویلا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fa-IR" dirty="0" smtClean="0"/>
              <a:t>باران عابدی </a:t>
            </a:r>
          </a:p>
          <a:p>
            <a:pPr algn="r"/>
            <a:r>
              <a:rPr lang="fa-IR" dirty="0" smtClean="0"/>
              <a:t>طرح2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727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کارفرما: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3360" y="1853248"/>
            <a:ext cx="8946541" cy="4195481"/>
          </a:xfrm>
        </p:spPr>
        <p:txBody>
          <a:bodyPr/>
          <a:lstStyle/>
          <a:p>
            <a:pPr marL="0" indent="0" algn="r">
              <a:buNone/>
            </a:pPr>
            <a:r>
              <a:rPr lang="fa-IR" dirty="0" smtClean="0"/>
              <a:t>خانواده 7 نفره :</a:t>
            </a:r>
          </a:p>
          <a:p>
            <a:pPr marL="0" indent="0" algn="r">
              <a:buNone/>
            </a:pPr>
            <a:r>
              <a:rPr lang="fa-IR" dirty="0" smtClean="0"/>
              <a:t>1:پدر48 ساله                   معمار</a:t>
            </a:r>
          </a:p>
          <a:p>
            <a:pPr marL="0" indent="0" algn="r">
              <a:buNone/>
            </a:pPr>
            <a:r>
              <a:rPr lang="fa-IR" dirty="0" smtClean="0"/>
              <a:t>2:مادر 45 ساله                  شغل قبلی معمار درحال حاظر خانه دار</a:t>
            </a:r>
          </a:p>
          <a:p>
            <a:pPr marL="0" indent="0" algn="r">
              <a:buNone/>
            </a:pPr>
            <a:r>
              <a:rPr lang="fa-IR" dirty="0"/>
              <a:t>3:دختر 20 ساله                  </a:t>
            </a:r>
            <a:r>
              <a:rPr lang="fa-IR" dirty="0" smtClean="0"/>
              <a:t>دانشجو</a:t>
            </a:r>
          </a:p>
          <a:p>
            <a:pPr marL="0" indent="0" algn="r">
              <a:buNone/>
            </a:pPr>
            <a:r>
              <a:rPr lang="fa-IR" dirty="0" smtClean="0"/>
              <a:t>4:پسر 14 ساله              معلول </a:t>
            </a:r>
          </a:p>
          <a:p>
            <a:pPr marL="0" indent="0" algn="r">
              <a:buNone/>
            </a:pPr>
            <a:r>
              <a:rPr lang="fa-IR" dirty="0" smtClean="0"/>
              <a:t>5:دختر 5ساله </a:t>
            </a:r>
          </a:p>
          <a:p>
            <a:pPr marL="0" indent="0" algn="r">
              <a:buNone/>
            </a:pPr>
            <a:r>
              <a:rPr lang="fa-IR" dirty="0" smtClean="0"/>
              <a:t>6:پدر بزرگ </a:t>
            </a:r>
          </a:p>
          <a:p>
            <a:pPr marL="0" indent="0" algn="r">
              <a:buNone/>
            </a:pPr>
            <a:r>
              <a:rPr lang="fa-IR" dirty="0" smtClean="0"/>
              <a:t>7: مادر بزرگ</a:t>
            </a:r>
          </a:p>
          <a:p>
            <a:pPr marL="0" indent="0" algn="r">
              <a:buNone/>
            </a:pPr>
            <a:endParaRPr lang="fa-IR" dirty="0" smtClean="0"/>
          </a:p>
          <a:p>
            <a:pPr marL="0" indent="0" algn="r">
              <a:buNone/>
            </a:pPr>
            <a:endParaRPr lang="fa-IR" dirty="0" smtClean="0"/>
          </a:p>
          <a:p>
            <a:pPr marL="0" indent="0" algn="r">
              <a:buNone/>
            </a:pPr>
            <a:endParaRPr lang="fa-IR" dirty="0" smtClean="0"/>
          </a:p>
        </p:txBody>
      </p:sp>
      <p:cxnSp>
        <p:nvCxnSpPr>
          <p:cNvPr id="18" name="Straight Arrow Connector 17"/>
          <p:cNvCxnSpPr/>
          <p:nvPr/>
        </p:nvCxnSpPr>
        <p:spPr>
          <a:xfrm flipH="1" flipV="1">
            <a:off x="8321654" y="2509997"/>
            <a:ext cx="895989" cy="122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 flipV="1">
            <a:off x="8235737" y="2939581"/>
            <a:ext cx="828483" cy="61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 flipV="1">
            <a:off x="8174368" y="3392645"/>
            <a:ext cx="834621" cy="80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 flipV="1">
            <a:off x="8407570" y="3828300"/>
            <a:ext cx="760978" cy="11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1846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/>
              <a:t>مخاطرات شغلی: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542" y="1386941"/>
            <a:ext cx="10911431" cy="4977037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fa-IR" b="1" dirty="0" smtClean="0"/>
              <a:t>معمار:</a:t>
            </a:r>
          </a:p>
          <a:p>
            <a:pPr marL="0" indent="0" algn="ctr">
              <a:buNone/>
            </a:pPr>
            <a:r>
              <a:rPr lang="fa-IR" sz="1400" dirty="0"/>
              <a:t>ین شغل مناسب افرادی اهل تخیل و در عین حال قاطع، بلندپرواز و کنجکاو است که انرژی خود را بیهوده هدر نمی دهند. این افراد باوردارند که با تالش، هوش و مالحظه هیچ</a:t>
            </a:r>
          </a:p>
          <a:p>
            <a:pPr marL="0" indent="0" algn="ctr">
              <a:buNone/>
            </a:pPr>
            <a:r>
              <a:rPr lang="fa-IR" sz="1400" dirty="0"/>
              <a:t>چیزی غیرممکن نیست. معماران همواره می کوشند که منطقی بمانند. افراد شاغل در این حوزه درگیر فشار زمانی کار، رقابت و مسئولیت زیاد در قبال ایمنی افراد هستند و به</a:t>
            </a:r>
          </a:p>
          <a:p>
            <a:pPr marL="0" indent="0" algn="ctr">
              <a:buNone/>
            </a:pPr>
            <a:r>
              <a:rPr lang="fa-IR" sz="1400" dirty="0"/>
              <a:t>همین دالیل تحت فشار هستند و استرس زیادی را تحمل می کنند.</a:t>
            </a:r>
            <a:endParaRPr lang="fa-IR" sz="1400" dirty="0" smtClean="0"/>
          </a:p>
          <a:p>
            <a:pPr algn="ctr"/>
            <a:r>
              <a:rPr lang="fa-IR" b="1" dirty="0"/>
              <a:t>کودک 5 </a:t>
            </a:r>
            <a:r>
              <a:rPr lang="fa-IR" b="1" dirty="0" smtClean="0"/>
              <a:t>ساله:</a:t>
            </a:r>
          </a:p>
          <a:p>
            <a:pPr algn="ctr"/>
            <a:r>
              <a:rPr lang="fa-IR" sz="1600" dirty="0"/>
              <a:t>عموال کودکان در این سن پراز انرژی و خالق هستند. آزادی انتخاب دارند و بیشتر کارها را به تنهایی انجام می دهند. دوست دارند نقش بازی کنند، برقصند و آواز بخوانند.</a:t>
            </a:r>
          </a:p>
          <a:p>
            <a:pPr algn="ctr"/>
            <a:r>
              <a:rPr lang="fa-IR" sz="1600" dirty="0"/>
              <a:t>کودکان در سن 5 سالگی، با دیگر بچه ها همکاری خیلی خوبی دارند. آن ها در این سن از با هم بودن لذت می برند و نسبت به یکدیگر، می توانند مهربان و همدل باشند. آن ها</a:t>
            </a:r>
          </a:p>
          <a:p>
            <a:pPr algn="ctr"/>
            <a:r>
              <a:rPr lang="fa-IR" sz="1600" dirty="0"/>
              <a:t>متوجه می شوند که زورگویی و قدرت را نسبت به دیگران قبول نکنند و نپذیرند.فکر کردن و خیال پردازی در این سن افزایش می یابد ، و کودکان چیزهای وحشتناک و ترسناکی</a:t>
            </a:r>
          </a:p>
          <a:p>
            <a:pPr algn="ctr"/>
            <a:r>
              <a:rPr lang="fa-IR" sz="1600" dirty="0"/>
              <a:t>را می توانند در ذهن خود تصور کنند و تمایزی بین واقعیت و خیال پردازی قائل شوند.کودکان مهارت های اجتماعی و روش هایی را در جهت نشان دادن هیجانات از طریق</a:t>
            </a:r>
          </a:p>
          <a:p>
            <a:pPr algn="ctr"/>
            <a:r>
              <a:rPr lang="fa-IR" sz="1600" dirty="0"/>
              <a:t>مشاهده کردن کودکان و بزرگساالن دیگر یاد می گیرند.کودکان می توانند در میان قرار دادهای اجتماعی، قوانین اخالقی و قوانین فردی تمایز قائل شوند.آن ها کم کم قانون</a:t>
            </a:r>
          </a:p>
          <a:p>
            <a:pPr algn="ctr"/>
            <a:r>
              <a:rPr lang="fa-IR" sz="1600" dirty="0"/>
              <a:t>های محیط های متفاوت را درک می کنند.در حالی که کودکان بسیار مستعد برنامه ریزی و استدالل کردن می شوند؛ همچنین آن ها بسیار آماده فهمیدن و درونی کردن قوانین</a:t>
            </a:r>
          </a:p>
          <a:p>
            <a:pPr algn="ctr"/>
            <a:r>
              <a:rPr lang="fa-IR" sz="1600" dirty="0"/>
              <a:t>اجتماعی می باشند و مطابق با آن ها رفتار و عمل می کنند.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379285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کارکتر عمومی :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6271394"/>
              </p:ext>
            </p:extLst>
          </p:nvPr>
        </p:nvGraphicFramePr>
        <p:xfrm>
          <a:off x="846896" y="2135647"/>
          <a:ext cx="10039988" cy="3811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4284">
                  <a:extLst>
                    <a:ext uri="{9D8B030D-6E8A-4147-A177-3AD203B41FA5}">
                      <a16:colId xmlns:a16="http://schemas.microsoft.com/office/drawing/2014/main" val="3991899080"/>
                    </a:ext>
                  </a:extLst>
                </a:gridCol>
                <a:gridCol w="1434284">
                  <a:extLst>
                    <a:ext uri="{9D8B030D-6E8A-4147-A177-3AD203B41FA5}">
                      <a16:colId xmlns:a16="http://schemas.microsoft.com/office/drawing/2014/main" val="3075428626"/>
                    </a:ext>
                  </a:extLst>
                </a:gridCol>
                <a:gridCol w="1434284">
                  <a:extLst>
                    <a:ext uri="{9D8B030D-6E8A-4147-A177-3AD203B41FA5}">
                      <a16:colId xmlns:a16="http://schemas.microsoft.com/office/drawing/2014/main" val="3754625143"/>
                    </a:ext>
                  </a:extLst>
                </a:gridCol>
                <a:gridCol w="1434284">
                  <a:extLst>
                    <a:ext uri="{9D8B030D-6E8A-4147-A177-3AD203B41FA5}">
                      <a16:colId xmlns:a16="http://schemas.microsoft.com/office/drawing/2014/main" val="2922819960"/>
                    </a:ext>
                  </a:extLst>
                </a:gridCol>
                <a:gridCol w="1434284">
                  <a:extLst>
                    <a:ext uri="{9D8B030D-6E8A-4147-A177-3AD203B41FA5}">
                      <a16:colId xmlns:a16="http://schemas.microsoft.com/office/drawing/2014/main" val="3666874655"/>
                    </a:ext>
                  </a:extLst>
                </a:gridCol>
                <a:gridCol w="1434284">
                  <a:extLst>
                    <a:ext uri="{9D8B030D-6E8A-4147-A177-3AD203B41FA5}">
                      <a16:colId xmlns:a16="http://schemas.microsoft.com/office/drawing/2014/main" val="2966824507"/>
                    </a:ext>
                  </a:extLst>
                </a:gridCol>
                <a:gridCol w="1434284">
                  <a:extLst>
                    <a:ext uri="{9D8B030D-6E8A-4147-A177-3AD203B41FA5}">
                      <a16:colId xmlns:a16="http://schemas.microsoft.com/office/drawing/2014/main" val="3045625182"/>
                    </a:ext>
                  </a:extLst>
                </a:gridCol>
              </a:tblGrid>
              <a:tr h="724155"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مادر بزرگ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پدر</a:t>
                      </a:r>
                      <a:r>
                        <a:rPr lang="fa-IR" baseline="0" dirty="0" smtClean="0"/>
                        <a:t> بزرگ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دختر</a:t>
                      </a:r>
                      <a:r>
                        <a:rPr lang="fa-IR" baseline="0" dirty="0" smtClean="0"/>
                        <a:t> کوچک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پسر</a:t>
                      </a:r>
                      <a:r>
                        <a:rPr lang="fa-IR" baseline="0" dirty="0" smtClean="0"/>
                        <a:t> معلول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دختر</a:t>
                      </a:r>
                      <a:r>
                        <a:rPr lang="fa-IR" baseline="0" dirty="0" smtClean="0"/>
                        <a:t> بزرگ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مادر</a:t>
                      </a:r>
                      <a:r>
                        <a:rPr lang="fa-IR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پدر</a:t>
                      </a:r>
                      <a:r>
                        <a:rPr lang="fa-IR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992265"/>
                  </a:ext>
                </a:extLst>
              </a:tr>
              <a:tr h="724155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کنجکاو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کنجکاو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خیال پرداز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 اجتماعی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کنجکاو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اهل تخیل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واقع</a:t>
                      </a:r>
                      <a:r>
                        <a:rPr lang="fa-IR" baseline="0" dirty="0" smtClean="0"/>
                        <a:t> گرا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7738765"/>
                  </a:ext>
                </a:extLst>
              </a:tr>
              <a:tr h="724155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دلسوز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دلسوز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خلاق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بلندپرواز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پرکار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بلندپرواز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پرکار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2521727"/>
                  </a:ext>
                </a:extLst>
              </a:tr>
              <a:tr h="724155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اجتماعی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قاطع 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دارای مهارت های جدید اجتماعی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دلسوز</a:t>
                      </a:r>
                      <a:r>
                        <a:rPr lang="fa-IR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پرانرژی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قاطع</a:t>
                      </a:r>
                      <a:r>
                        <a:rPr lang="fa-IR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برنامه ریز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803986"/>
                  </a:ext>
                </a:extLst>
              </a:tr>
              <a:tr h="724155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واقع گرا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واقع گرا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حس استقلال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 برنامه ریز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دلسوز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دلسوز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دقت عمل باا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63625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9329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/>
              <a:t>کارکتر </a:t>
            </a:r>
            <a:r>
              <a:rPr lang="fa-IR" dirty="0" smtClean="0"/>
              <a:t>فردی  :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6195475"/>
              </p:ext>
            </p:extLst>
          </p:nvPr>
        </p:nvGraphicFramePr>
        <p:xfrm>
          <a:off x="895989" y="2052638"/>
          <a:ext cx="10248644" cy="40394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4092">
                  <a:extLst>
                    <a:ext uri="{9D8B030D-6E8A-4147-A177-3AD203B41FA5}">
                      <a16:colId xmlns:a16="http://schemas.microsoft.com/office/drawing/2014/main" val="572317526"/>
                    </a:ext>
                  </a:extLst>
                </a:gridCol>
                <a:gridCol w="1464092">
                  <a:extLst>
                    <a:ext uri="{9D8B030D-6E8A-4147-A177-3AD203B41FA5}">
                      <a16:colId xmlns:a16="http://schemas.microsoft.com/office/drawing/2014/main" val="1760429096"/>
                    </a:ext>
                  </a:extLst>
                </a:gridCol>
                <a:gridCol w="1464092">
                  <a:extLst>
                    <a:ext uri="{9D8B030D-6E8A-4147-A177-3AD203B41FA5}">
                      <a16:colId xmlns:a16="http://schemas.microsoft.com/office/drawing/2014/main" val="1403219781"/>
                    </a:ext>
                  </a:extLst>
                </a:gridCol>
                <a:gridCol w="1464092">
                  <a:extLst>
                    <a:ext uri="{9D8B030D-6E8A-4147-A177-3AD203B41FA5}">
                      <a16:colId xmlns:a16="http://schemas.microsoft.com/office/drawing/2014/main" val="4283904130"/>
                    </a:ext>
                  </a:extLst>
                </a:gridCol>
                <a:gridCol w="1464092">
                  <a:extLst>
                    <a:ext uri="{9D8B030D-6E8A-4147-A177-3AD203B41FA5}">
                      <a16:colId xmlns:a16="http://schemas.microsoft.com/office/drawing/2014/main" val="774017477"/>
                    </a:ext>
                  </a:extLst>
                </a:gridCol>
                <a:gridCol w="1464092">
                  <a:extLst>
                    <a:ext uri="{9D8B030D-6E8A-4147-A177-3AD203B41FA5}">
                      <a16:colId xmlns:a16="http://schemas.microsoft.com/office/drawing/2014/main" val="1049316099"/>
                    </a:ext>
                  </a:extLst>
                </a:gridCol>
                <a:gridCol w="1464092">
                  <a:extLst>
                    <a:ext uri="{9D8B030D-6E8A-4147-A177-3AD203B41FA5}">
                      <a16:colId xmlns:a16="http://schemas.microsoft.com/office/drawing/2014/main" val="4230554316"/>
                    </a:ext>
                  </a:extLst>
                </a:gridCol>
              </a:tblGrid>
              <a:tr h="781261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مادر بزرگ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پدر بزرگ 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دختر کوچک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پسر معلول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دختر بزرگ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مادر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پدر 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7671282"/>
                  </a:ext>
                </a:extLst>
              </a:tr>
              <a:tr h="781261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عالقه مند به گل و گیاه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مقرراتی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عاشق نقاشی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عالقه مند به مطالعه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اهل هنر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مهمان دوست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منطقی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7163238"/>
                  </a:ext>
                </a:extLst>
              </a:tr>
              <a:tr h="781261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عالقه مند به مطالعه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آینده نگر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هوش هیجانی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صبور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تجمالتی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مقرراتی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اهل خانواده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4727135"/>
                  </a:ext>
                </a:extLst>
              </a:tr>
              <a:tr h="781261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تجمالتی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برونگرا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شلخته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برونگرا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عالقه مند به گل و گیاه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آینده نگر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صبور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1063045"/>
                  </a:ext>
                </a:extLst>
              </a:tr>
              <a:tr h="781261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صبور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صبور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عالقه مند به نقش آفرینی مشاغل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شجاع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اهل ورزش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همیت به خانواده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کم حرف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80549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5447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نیاز های فضایی :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8758955"/>
              </p:ext>
            </p:extLst>
          </p:nvPr>
        </p:nvGraphicFramePr>
        <p:xfrm>
          <a:off x="1103313" y="2052638"/>
          <a:ext cx="8947148" cy="2574488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278164">
                  <a:extLst>
                    <a:ext uri="{9D8B030D-6E8A-4147-A177-3AD203B41FA5}">
                      <a16:colId xmlns:a16="http://schemas.microsoft.com/office/drawing/2014/main" val="2232157268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1162568528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3329779834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522978971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699483941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818126532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1670434073"/>
                    </a:ext>
                  </a:extLst>
                </a:gridCol>
              </a:tblGrid>
              <a:tr h="745688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مادر بزرگ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پدر بزرگ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دختر کوچک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پسر معلول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دختر بزرگ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مادر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پدر 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9492536"/>
                  </a:ext>
                </a:extLst>
              </a:tr>
              <a:tr h="745688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گلخونه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حیاط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اتاق بازی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کتابخانه</a:t>
                      </a:r>
                      <a:r>
                        <a:rPr lang="fa-IR" baseline="0" dirty="0" smtClean="0"/>
                        <a:t> </a:t>
                      </a:r>
                    </a:p>
                    <a:p>
                      <a:pPr algn="ctr"/>
                      <a:endParaRPr lang="fa-IR" baseline="0" dirty="0" smtClean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اتاق خواب</a:t>
                      </a:r>
                      <a:r>
                        <a:rPr lang="fa-IR" baseline="0" dirty="0" smtClean="0"/>
                        <a:t>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باشگاه ورزشی خانگی/استخر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اتاق کار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481685"/>
                  </a:ext>
                </a:extLst>
              </a:tr>
              <a:tr h="745688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اتاق خواب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اتاق خواب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اتاق خواب کودک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اتاق مجهز</a:t>
                      </a:r>
                      <a:r>
                        <a:rPr lang="fa-IR" baseline="0" dirty="0" smtClean="0"/>
                        <a:t> به مراقبت های پزشکی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باشگاه ورزشی خانگی/استخر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اشپزخانه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باشگاه ورزشی خانگی/استخر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01541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59996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76</TotalTime>
  <Words>526</Words>
  <Application>Microsoft Office PowerPoint</Application>
  <PresentationFormat>Widescreen</PresentationFormat>
  <Paragraphs>120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Times New Roman</vt:lpstr>
      <vt:lpstr>Wingdings 3</vt:lpstr>
      <vt:lpstr>Ion</vt:lpstr>
      <vt:lpstr>سناریو ویلا</vt:lpstr>
      <vt:lpstr>کارفرما:</vt:lpstr>
      <vt:lpstr>مخاطرات شغلی:</vt:lpstr>
      <vt:lpstr>کارکتر عمومی :</vt:lpstr>
      <vt:lpstr>کارکتر فردی  :</vt:lpstr>
      <vt:lpstr>نیاز های فضایی :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سناریو ویلا</dc:title>
  <dc:creator>RePack by Diakov</dc:creator>
  <cp:lastModifiedBy>RePack by Diakov</cp:lastModifiedBy>
  <cp:revision>8</cp:revision>
  <dcterms:created xsi:type="dcterms:W3CDTF">2025-03-13T16:39:38Z</dcterms:created>
  <dcterms:modified xsi:type="dcterms:W3CDTF">2025-03-13T17:56:01Z</dcterms:modified>
</cp:coreProperties>
</file>