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65" r:id="rId3"/>
    <p:sldId id="263" r:id="rId4"/>
    <p:sldId id="262" r:id="rId5"/>
    <p:sldId id="261" r:id="rId6"/>
    <p:sldId id="266" r:id="rId7"/>
    <p:sldId id="257" r:id="rId8"/>
    <p:sldId id="264" r:id="rId9"/>
    <p:sldId id="258" r:id="rId10"/>
    <p:sldId id="267" r:id="rId11"/>
    <p:sldId id="270" r:id="rId12"/>
    <p:sldId id="269" r:id="rId13"/>
    <p:sldId id="268" r:id="rId14"/>
    <p:sldId id="260"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8" d="100"/>
          <a:sy n="68" d="100"/>
        </p:scale>
        <p:origin x="90" y="1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ECD19FB2-3AAB-4D03-B13A-2960828C78E3}" type="datetimeFigureOut">
              <a:rPr lang="en-US" dirty="0"/>
              <a:t>11/18/2025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B80C674-7DFC-42FE-B9CD-82963CDB1557}" type="datetimeFigureOut">
              <a:rPr lang="en-US" dirty="0"/>
              <a:t>11/18/2025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076456F-F47D-4F25-8053-2A695DA0CA7D}" type="datetimeFigureOut">
              <a:rPr lang="en-US" dirty="0"/>
              <a:t>11/18/2025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D6C7379-69CC-4837-9905-BEBA22830C8A}" type="datetimeFigureOut">
              <a:rPr lang="en-US" dirty="0"/>
              <a:t>11/18/2025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smtClean="0"/>
              <a:t>Click to edit Master title style</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9EB8B7E-8AEE-4F10-BFEE-C999AD004D36}" type="datetimeFigureOut">
              <a:rPr lang="en-US" dirty="0"/>
              <a:t>11/18/2025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8668F3F9-58BC-440B-B37B-805B9055EF92}" type="datetimeFigureOut">
              <a:rPr lang="en-US" dirty="0"/>
              <a:t>11/18/2025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0D5A53AF-48EA-489D-8260-9DCAB666386A}" type="datetimeFigureOut">
              <a:rPr lang="en-US" dirty="0"/>
              <a:t>11/18/2025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DED02AE-B9A4-47BD-AF8E-97E16144138B}" type="datetimeFigureOut">
              <a:rPr lang="en-US" dirty="0"/>
              <a:t>11/18/2025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F0FD78B-DB02-4362-BCDC-98A55456977C}" type="datetimeFigureOut">
              <a:rPr lang="en-US" dirty="0"/>
              <a:t>11/18/2025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9916976-5D93-46E4-A98A-FAD63E4D0EA8}" type="datetimeFigureOut">
              <a:rPr lang="en-US" dirty="0"/>
              <a:t>11/18/2025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F39F4F5-F4D2-4D2A-AB60-88D37ADCB869}" type="datetimeFigureOut">
              <a:rPr lang="en-US" dirty="0"/>
              <a:t>11/18/2025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23BC6CE-6D1E-47E5-8859-F31AC5380EB2}" type="datetimeFigureOut">
              <a:rPr lang="en-US" dirty="0"/>
              <a:t>11/18/2025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1B4E7C4-4DA4-404D-9965-B13F2DD7D8BF}" type="datetimeFigureOut">
              <a:rPr lang="en-US" dirty="0"/>
              <a:t>11/18/2025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76FB7AA-4A53-424F-AD41-70827B6504BA}" type="datetimeFigureOut">
              <a:rPr lang="en-US" dirty="0"/>
              <a:t>11/18/2025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884882-FB12-4BC8-9960-9AD8104D7FAE}" type="datetimeFigureOut">
              <a:rPr lang="en-US" dirty="0"/>
              <a:t>11/18/2025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7D1BD23-6E54-4D9D-AD88-A2813C73CC25}" type="datetimeFigureOut">
              <a:rPr lang="en-US" dirty="0"/>
              <a:t>11/18/2025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471A834-4F3C-4AF9-9C74-05EC35A0F292}" type="datetimeFigureOut">
              <a:rPr lang="en-US" dirty="0"/>
              <a:t>11/18/2025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1CF1133-3259-4C45-BABA-5B62D9C6F78D}" type="datetimeFigureOut">
              <a:rPr lang="en-US" dirty="0"/>
              <a:t>11/18/2025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s://fa.wikipedia.org/wiki/%D9%85%D8%B9%D9%85%D8%A7%D8%B1%DB%8C_%D8%A7%DB%8C%D8%B1%D8%A7%D9%86%DB%8C" TargetMode="External"/><Relationship Id="rId13" Type="http://schemas.openxmlformats.org/officeDocument/2006/relationships/hyperlink" Target="https://fa.wikipedia.org/wiki/%D8%B1%D9%88%D9%84%D8%A7%D9%86_%D8%AF%D9%88%D8%A8%D8%B1%D9%88%D9%84#cite_note-26" TargetMode="External"/><Relationship Id="rId18" Type="http://schemas.openxmlformats.org/officeDocument/2006/relationships/hyperlink" Target="https://fa.wikipedia.org/wiki/%D8%A8%D9%86%D8%AF%D8%B1_%D9%84%D9%86%DA%AF%D9%87" TargetMode="External"/><Relationship Id="rId26" Type="http://schemas.openxmlformats.org/officeDocument/2006/relationships/hyperlink" Target="https://fa.wikipedia.org/wiki/%D8%B1%D9%88%D9%84%D8%A7%D9%86_%D8%AF%D9%88%D8%A8%D8%B1%D9%88%D9%84#cite_note-:13-17" TargetMode="External"/><Relationship Id="rId3" Type="http://schemas.openxmlformats.org/officeDocument/2006/relationships/hyperlink" Target="https://fa.wikipedia.org/wiki/%DA%AF%D8%A7%D8%A8%D8%B1%DB%8C%D9%84_%DA%AF%D9%88%D8%B1%DA%A9%DB%8C%D8%A7%D9%86" TargetMode="External"/><Relationship Id="rId21" Type="http://schemas.openxmlformats.org/officeDocument/2006/relationships/hyperlink" Target="https://fa.wikipedia.org/wiki/%D8%B1%D9%88%D9%84%D8%A7%D9%86_%D8%AF%D9%88%D8%A8%D8%B1%D9%88%D9%84#cite_note-:9-29" TargetMode="External"/><Relationship Id="rId34" Type="http://schemas.openxmlformats.org/officeDocument/2006/relationships/hyperlink" Target="https://fa.wikipedia.org/wiki/%D8%AF%D8%A7%D9%86%D8%B4%DA%A9%D8%AF%D9%87%D9%94_%D9%81%D9%86%DB%8C" TargetMode="External"/><Relationship Id="rId7" Type="http://schemas.openxmlformats.org/officeDocument/2006/relationships/hyperlink" Target="https://fa.wikipedia.org/wiki/%D9%85%D8%A7%DA%A9%D8%B3%DB%8C%D9%85_%D8%B3%DB%8C%D8%B1%D9%88" TargetMode="External"/><Relationship Id="rId12" Type="http://schemas.openxmlformats.org/officeDocument/2006/relationships/hyperlink" Target="https://fa.wikipedia.org/wiki/%D8%B1%D9%88%D9%84%D8%A7%D9%86_%D8%AF%D9%88%D8%A8%D8%B1%D9%88%D9%84#cite_note-:6-25" TargetMode="External"/><Relationship Id="rId17" Type="http://schemas.openxmlformats.org/officeDocument/2006/relationships/hyperlink" Target="https://fa.wikipedia.org/wiki/%D8%A8%D9%86%D8%AF%D8%B1%DA%AF%D8%B2" TargetMode="External"/><Relationship Id="rId25" Type="http://schemas.openxmlformats.org/officeDocument/2006/relationships/hyperlink" Target="https://fa.wikipedia.org/wiki/%D8%B1%D9%88%D9%84%D8%A7%D9%86_%D8%AF%D9%88%D8%A8%D8%B1%D9%88%D9%84#cite_note-:3-11" TargetMode="External"/><Relationship Id="rId33" Type="http://schemas.openxmlformats.org/officeDocument/2006/relationships/hyperlink" Target="https://fa.wikipedia.org/wiki/%D8%B1%D9%88%D9%84%D8%A7%D9%86_%D8%AF%D9%88%D8%A8%D8%B1%D9%88%D9%84#cite_note-34" TargetMode="External"/><Relationship Id="rId2" Type="http://schemas.openxmlformats.org/officeDocument/2006/relationships/hyperlink" Target="https://fa.wikipedia.org/w/index.php?title=%D8%B4%D8%B1%DA%A9%D8%AA_%D8%B3%D8%A7%D8%AE%D8%AA%D9%85%D8%A7%D9%86_%D8%A7%DB%8C%D8%B1%D8%A7%D9%86&amp;action=edit&amp;redlink=1" TargetMode="External"/><Relationship Id="rId16" Type="http://schemas.openxmlformats.org/officeDocument/2006/relationships/hyperlink" Target="https://fa.wikipedia.org/wiki/%D8%AE%D8%A7%D8%B1%DA%AF" TargetMode="External"/><Relationship Id="rId20" Type="http://schemas.openxmlformats.org/officeDocument/2006/relationships/hyperlink" Target="https://fa.wikipedia.org/wiki/%D8%B1%D9%88%D9%84%D8%A7%D9%86_%D8%AF%D9%88%D8%A8%D8%B1%D9%88%D9%84#cite_note-:8-28" TargetMode="External"/><Relationship Id="rId29" Type="http://schemas.openxmlformats.org/officeDocument/2006/relationships/hyperlink" Target="https://fa.wikipedia.org/wiki/%D8%B1%D9%88%D9%84%D8%A7%D9%86_%D8%AF%D9%88%D8%A8%D8%B1%D9%88%D9%84#cite_note-33" TargetMode="External"/><Relationship Id="rId1" Type="http://schemas.openxmlformats.org/officeDocument/2006/relationships/slideLayout" Target="../slideLayouts/slideLayout2.xml"/><Relationship Id="rId6" Type="http://schemas.openxmlformats.org/officeDocument/2006/relationships/hyperlink" Target="https://fa.wikipedia.org/wiki/%D9%85%D8%AD%D8%B3%D9%86_%D9%81%D8%B1%D9%88%D8%BA%DB%8C" TargetMode="External"/><Relationship Id="rId11" Type="http://schemas.openxmlformats.org/officeDocument/2006/relationships/hyperlink" Target="https://fa.wikipedia.org/wiki/%D8%B1%D9%88%D9%84%D8%A7%D9%86_%D8%AF%D9%88%D8%A8%D8%B1%D9%88%D9%84#cite_note-:0-2" TargetMode="External"/><Relationship Id="rId24" Type="http://schemas.openxmlformats.org/officeDocument/2006/relationships/hyperlink" Target="https://fa.wikipedia.org/wiki/%D8%AF%D8%A7%D9%86%D8%B4%DA%A9%D8%AF%D9%87_%D8%AD%D9%82%D9%88%D9%82_%D9%88_%D8%B9%D9%84%D9%88%D9%85_%D8%B3%DB%8C%D8%A7%D8%B3%DB%8C_%D8%AF%D8%A7%D9%86%D8%B4%DA%AF%D8%A7%D9%87_%D8%AA%D9%87%D8%B1%D8%A7%D9%86" TargetMode="External"/><Relationship Id="rId32" Type="http://schemas.openxmlformats.org/officeDocument/2006/relationships/hyperlink" Target="https://fa.wikipedia.org/wiki/%D8%A2%D9%86%D8%AF%D8%B1%D9%87_%DA%AF%D8%AF%D8%A7%D8%B1" TargetMode="External"/><Relationship Id="rId5" Type="http://schemas.openxmlformats.org/officeDocument/2006/relationships/hyperlink" Target="https://fa.wikipedia.org/w/index.php?title=%D8%AF%D9%81%D8%AA%D8%B1_%D9%81%D9%86%DB%8C_%D9%88%D8%B2%D8%A7%D8%B1%D8%AA_%D9%85%D8%B9%D8%A7%D8%B1%D9%81&amp;action=edit&amp;redlink=1" TargetMode="External"/><Relationship Id="rId15" Type="http://schemas.openxmlformats.org/officeDocument/2006/relationships/hyperlink" Target="https://fa.wikipedia.org/wiki/%D8%B1%D9%88%D9%84%D8%A7%D9%86_%D8%AF%D9%88%D8%A8%D8%B1%D9%88%D9%84#cite_note-27" TargetMode="External"/><Relationship Id="rId23" Type="http://schemas.openxmlformats.org/officeDocument/2006/relationships/hyperlink" Target="https://fa.wikipedia.org/wiki/%D8%B1%D9%88%D9%84%D8%A7%D9%86_%D8%AF%D9%88%D8%A8%D8%B1%D9%88%D9%84#cite_note-:4-14" TargetMode="External"/><Relationship Id="rId28" Type="http://schemas.openxmlformats.org/officeDocument/2006/relationships/hyperlink" Target="https://fa.wikipedia.org/wiki/%D8%B1%D9%88%D9%84%D8%A7%D9%86_%D8%AF%D9%88%D8%A8%D8%B1%D9%88%D9%84#cite_note-:10-32" TargetMode="External"/><Relationship Id="rId10" Type="http://schemas.openxmlformats.org/officeDocument/2006/relationships/hyperlink" Target="https://fa.wikipedia.org/wiki/%D8%B1%D9%88%D9%84%D8%A7%D9%86_%D8%AF%D9%88%D8%A8%D8%B1%D9%88%D9%84#cite_note-:7-19" TargetMode="External"/><Relationship Id="rId19" Type="http://schemas.openxmlformats.org/officeDocument/2006/relationships/hyperlink" Target="https://fa.wikipedia.org/wiki/%DA%A9%D8%A7%D8%AE_%D8%AF%D8%A7%D8%AF%DA%AF%D8%B3%D8%AA%D8%B1%DB%8C_%D8%AA%D9%87%D8%B1%D8%A7%D9%86" TargetMode="External"/><Relationship Id="rId31" Type="http://schemas.openxmlformats.org/officeDocument/2006/relationships/hyperlink" Target="https://fa.wikipedia.org/wiki/%D8%AF%D8%A7%D9%86%D8%B4%DA%A9%D8%AF%D9%87%D9%94_%D9%87%D9%86%D8%B1%D9%87%D8%A7%DB%8C_%D8%B2%DB%8C%D8%A8%D8%A7%DB%8C_%D8%AF%D8%A7%D9%86%D8%B4%DA%AF%D8%A7%D9%87_%D8%AA%D9%87%D8%B1%D8%A7%D9%86" TargetMode="External"/><Relationship Id="rId4" Type="http://schemas.openxmlformats.org/officeDocument/2006/relationships/hyperlink" Target="https://fa.wikipedia.org/wiki/%D8%B1%D9%88%D9%84%D8%A7%D9%86_%D8%AF%D9%88%D8%A8%D8%B1%D9%88%D9%84#cite_note-18" TargetMode="External"/><Relationship Id="rId9" Type="http://schemas.openxmlformats.org/officeDocument/2006/relationships/hyperlink" Target="https://fa.wikipedia.org/wiki/%D8%B1%D9%88%D9%84%D8%A7%D9%86_%D8%AF%D9%88%D8%A8%D8%B1%D9%88%D9%84#cite_note-:5-15" TargetMode="External"/><Relationship Id="rId14" Type="http://schemas.openxmlformats.org/officeDocument/2006/relationships/hyperlink" Target="https://fa.wikipedia.org/wiki/%D8%B1%D9%88%D9%84%D8%A7%D9%86_%D8%AF%D9%88%D8%A8%D8%B1%D9%88%D9%84#cite_note-:2-13" TargetMode="External"/><Relationship Id="rId22" Type="http://schemas.openxmlformats.org/officeDocument/2006/relationships/hyperlink" Target="https://fa.wikipedia.org/wiki/%D8%B1%D9%88%D9%84%D8%A7%D9%86_%D8%AF%D9%88%D8%A8%D8%B1%D9%88%D9%84#cite_note-30" TargetMode="External"/><Relationship Id="rId27" Type="http://schemas.openxmlformats.org/officeDocument/2006/relationships/hyperlink" Target="https://fa.wikipedia.org/wiki/%D8%B1%D9%88%D9%84%D8%A7%D9%86_%D8%AF%D9%88%D8%A8%D8%B1%D9%88%D9%84#cite_note-31" TargetMode="External"/><Relationship Id="rId30" Type="http://schemas.openxmlformats.org/officeDocument/2006/relationships/hyperlink" Target="https://fa.wikipedia.org/wiki/%D9%88%D8%B1%D8%B2%D8%B4%DA%AF%D8%A7%D9%87_%D8%A7%D9%85%D8%AC%D8%AF%DB%8C%D9%87" TargetMode="External"/><Relationship Id="rId35" Type="http://schemas.openxmlformats.org/officeDocument/2006/relationships/hyperlink" Target="https://fa.wikipedia.org/wiki/%D8%B1%D9%88%D9%84%D8%A7%D9%86_%D8%AF%D9%88%D8%A8%D8%B1%D9%88%D9%84#cite_note-35"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7" Type="http://schemas.openxmlformats.org/officeDocument/2006/relationships/image" Target="../media/image15.jpg"/><Relationship Id="rId2" Type="http://schemas.openxmlformats.org/officeDocument/2006/relationships/image" Target="../media/image10.jpg"/><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2.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05575" y="177856"/>
            <a:ext cx="9284677" cy="707886"/>
          </a:xfrm>
          <a:prstGeom prst="rect">
            <a:avLst/>
          </a:prstGeom>
          <a:noFill/>
        </p:spPr>
        <p:txBody>
          <a:bodyPr wrap="square" rtlCol="0">
            <a:spAutoFit/>
          </a:bodyPr>
          <a:lstStyle/>
          <a:p>
            <a:pPr algn="r"/>
            <a:r>
              <a:rPr lang="fa-IR" sz="4000" dirty="0" smtClean="0">
                <a:cs typeface="2  Elham" panose="00000400000000000000" pitchFamily="2" charset="-78"/>
              </a:rPr>
              <a:t>تحليل و بررسي هنرستان تاريخي حافظ بازار بزرگ تهران</a:t>
            </a:r>
            <a:endParaRPr lang="en-US" sz="4000" dirty="0">
              <a:cs typeface="2  Elham" panose="00000400000000000000" pitchFamily="2" charset="-78"/>
            </a:endParaRPr>
          </a:p>
        </p:txBody>
      </p:sp>
      <p:pic>
        <p:nvPicPr>
          <p:cNvPr id="5" name="Picture 4"/>
          <p:cNvPicPr>
            <a:picLocks noChangeAspect="1"/>
          </p:cNvPicPr>
          <p:nvPr/>
        </p:nvPicPr>
        <p:blipFill rotWithShape="1">
          <a:blip r:embed="rId2">
            <a:extLst>
              <a:ext uri="{BEBA8EAE-BF5A-486C-A8C5-ECC9F3942E4B}">
                <a14:imgProps xmlns:a14="http://schemas.microsoft.com/office/drawing/2010/main">
                  <a14:imgLayer r:embed="rId3">
                    <a14:imgEffect>
                      <a14:artisticFilmGrain/>
                    </a14:imgEffect>
                    <a14:imgEffect>
                      <a14:saturation sat="0"/>
                    </a14:imgEffect>
                    <a14:imgEffect>
                      <a14:brightnessContrast bright="40000"/>
                    </a14:imgEffect>
                  </a14:imgLayer>
                </a14:imgProps>
              </a:ext>
              <a:ext uri="{28A0092B-C50C-407E-A947-70E740481C1C}">
                <a14:useLocalDpi xmlns:a14="http://schemas.microsoft.com/office/drawing/2010/main" val="0"/>
              </a:ext>
            </a:extLst>
          </a:blip>
          <a:srcRect b="24940"/>
          <a:stretch/>
        </p:blipFill>
        <p:spPr>
          <a:xfrm>
            <a:off x="759655" y="1639033"/>
            <a:ext cx="8886825" cy="4339737"/>
          </a:xfrm>
          <a:prstGeom prst="rect">
            <a:avLst/>
          </a:prstGeom>
        </p:spPr>
      </p:pic>
    </p:spTree>
    <p:extLst>
      <p:ext uri="{BB962C8B-B14F-4D97-AF65-F5344CB8AC3E}">
        <p14:creationId xmlns:p14="http://schemas.microsoft.com/office/powerpoint/2010/main" val="10918753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9511" y="1420836"/>
            <a:ext cx="7430939" cy="4800307"/>
          </a:xfrm>
          <a:prstGeom prst="rect">
            <a:avLst/>
          </a:prstGeom>
        </p:spPr>
      </p:pic>
      <p:sp>
        <p:nvSpPr>
          <p:cNvPr id="5" name="TextBox 4"/>
          <p:cNvSpPr txBox="1"/>
          <p:nvPr/>
        </p:nvSpPr>
        <p:spPr>
          <a:xfrm>
            <a:off x="9054904" y="521508"/>
            <a:ext cx="3137096" cy="830997"/>
          </a:xfrm>
          <a:prstGeom prst="rect">
            <a:avLst/>
          </a:prstGeom>
          <a:noFill/>
        </p:spPr>
        <p:txBody>
          <a:bodyPr wrap="square" rtlCol="0">
            <a:spAutoFit/>
          </a:bodyPr>
          <a:lstStyle/>
          <a:p>
            <a:r>
              <a:rPr lang="fa-IR" sz="4800" dirty="0" smtClean="0">
                <a:cs typeface="2  Elham" panose="00000400000000000000" pitchFamily="2" charset="-78"/>
              </a:rPr>
              <a:t>ديد و منظر</a:t>
            </a:r>
            <a:endParaRPr lang="en-US" sz="4800" dirty="0">
              <a:cs typeface="2  Elham" panose="00000400000000000000" pitchFamily="2" charset="-78"/>
            </a:endParaRPr>
          </a:p>
        </p:txBody>
      </p:sp>
      <p:grpSp>
        <p:nvGrpSpPr>
          <p:cNvPr id="6" name="Group 5">
            <a:extLst>
              <a:ext uri="{FF2B5EF4-FFF2-40B4-BE49-F238E27FC236}">
                <a16:creationId xmlns:a16="http://schemas.microsoft.com/office/drawing/2014/main" id="{8587C969-FA8E-C888-BB6D-E727F74F9581}"/>
              </a:ext>
            </a:extLst>
          </p:cNvPr>
          <p:cNvGrpSpPr/>
          <p:nvPr/>
        </p:nvGrpSpPr>
        <p:grpSpPr>
          <a:xfrm rot="10800000">
            <a:off x="3659563" y="4784956"/>
            <a:ext cx="771761" cy="1236016"/>
            <a:chOff x="4782741" y="1610144"/>
            <a:chExt cx="433619" cy="688657"/>
          </a:xfrm>
          <a:noFill/>
        </p:grpSpPr>
        <p:sp>
          <p:nvSpPr>
            <p:cNvPr id="7" name="Freeform: Shape 41">
              <a:extLst>
                <a:ext uri="{FF2B5EF4-FFF2-40B4-BE49-F238E27FC236}">
                  <a16:creationId xmlns:a16="http://schemas.microsoft.com/office/drawing/2014/main" id="{9E0E4D7C-0795-42AF-19EC-6F353D596558}"/>
                </a:ext>
              </a:extLst>
            </p:cNvPr>
            <p:cNvSpPr/>
            <p:nvPr/>
          </p:nvSpPr>
          <p:spPr>
            <a:xfrm rot="19631318">
              <a:off x="4861897" y="1829886"/>
              <a:ext cx="288671" cy="258622"/>
            </a:xfrm>
            <a:custGeom>
              <a:avLst/>
              <a:gdLst>
                <a:gd name="connsiteX0" fmla="*/ 132168 w 288671"/>
                <a:gd name="connsiteY0" fmla="*/ 232180 h 258622"/>
                <a:gd name="connsiteX1" fmla="*/ 124865 w 288671"/>
                <a:gd name="connsiteY1" fmla="*/ 258622 h 258622"/>
                <a:gd name="connsiteX2" fmla="*/ 0 w 288671"/>
                <a:gd name="connsiteY2" fmla="*/ 224138 h 258622"/>
                <a:gd name="connsiteX3" fmla="*/ 7302 w 288671"/>
                <a:gd name="connsiteY3" fmla="*/ 197696 h 258622"/>
                <a:gd name="connsiteX4" fmla="*/ 144756 w 288671"/>
                <a:gd name="connsiteY4" fmla="*/ 202944 h 258622"/>
                <a:gd name="connsiteX5" fmla="*/ 132942 w 288671"/>
                <a:gd name="connsiteY5" fmla="*/ 227702 h 258622"/>
                <a:gd name="connsiteX6" fmla="*/ 16029 w 288671"/>
                <a:gd name="connsiteY6" fmla="*/ 171917 h 258622"/>
                <a:gd name="connsiteX7" fmla="*/ 27843 w 288671"/>
                <a:gd name="connsiteY7" fmla="*/ 147160 h 258622"/>
                <a:gd name="connsiteX8" fmla="*/ 65411 w 288671"/>
                <a:gd name="connsiteY8" fmla="*/ 95278 h 258622"/>
                <a:gd name="connsiteX9" fmla="*/ 164550 w 288671"/>
                <a:gd name="connsiteY9" fmla="*/ 178658 h 258622"/>
                <a:gd name="connsiteX10" fmla="*/ 146894 w 288671"/>
                <a:gd name="connsiteY10" fmla="*/ 199652 h 258622"/>
                <a:gd name="connsiteX11" fmla="*/ 47755 w 288671"/>
                <a:gd name="connsiteY11" fmla="*/ 116273 h 258622"/>
                <a:gd name="connsiteX12" fmla="*/ 109484 w 288671"/>
                <a:gd name="connsiteY12" fmla="*/ 52230 h 258622"/>
                <a:gd name="connsiteX13" fmla="*/ 188421 w 288671"/>
                <a:gd name="connsiteY13" fmla="*/ 154941 h 258622"/>
                <a:gd name="connsiteX14" fmla="*/ 166670 w 288671"/>
                <a:gd name="connsiteY14" fmla="*/ 171657 h 258622"/>
                <a:gd name="connsiteX15" fmla="*/ 87734 w 288671"/>
                <a:gd name="connsiteY15" fmla="*/ 68946 h 258622"/>
                <a:gd name="connsiteX16" fmla="*/ 160858 w 288671"/>
                <a:gd name="connsiteY16" fmla="*/ 21601 h 258622"/>
                <a:gd name="connsiteX17" fmla="*/ 219882 w 288671"/>
                <a:gd name="connsiteY17" fmla="*/ 136914 h 258622"/>
                <a:gd name="connsiteX18" fmla="*/ 195463 w 288671"/>
                <a:gd name="connsiteY18" fmla="*/ 149412 h 258622"/>
                <a:gd name="connsiteX19" fmla="*/ 136439 w 288671"/>
                <a:gd name="connsiteY19" fmla="*/ 34100 h 258622"/>
                <a:gd name="connsiteX20" fmla="*/ 230245 w 288671"/>
                <a:gd name="connsiteY20" fmla="*/ 1212 h 258622"/>
                <a:gd name="connsiteX21" fmla="*/ 254496 w 288671"/>
                <a:gd name="connsiteY21" fmla="*/ 128462 h 258622"/>
                <a:gd name="connsiteX22" fmla="*/ 227549 w 288671"/>
                <a:gd name="connsiteY22" fmla="*/ 133597 h 258622"/>
                <a:gd name="connsiteX23" fmla="*/ 203298 w 288671"/>
                <a:gd name="connsiteY23" fmla="*/ 6348 h 258622"/>
                <a:gd name="connsiteX24" fmla="*/ 288671 w 288671"/>
                <a:gd name="connsiteY24" fmla="*/ 0 h 258622"/>
                <a:gd name="connsiteX25" fmla="*/ 288671 w 288671"/>
                <a:gd name="connsiteY25" fmla="*/ 129540 h 258622"/>
                <a:gd name="connsiteX26" fmla="*/ 261239 w 288671"/>
                <a:gd name="connsiteY26" fmla="*/ 129540 h 258622"/>
                <a:gd name="connsiteX27" fmla="*/ 261239 w 288671"/>
                <a:gd name="connsiteY27" fmla="*/ 0 h 258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8671" h="258622">
                  <a:moveTo>
                    <a:pt x="132168" y="232180"/>
                  </a:moveTo>
                  <a:lnTo>
                    <a:pt x="124865" y="258622"/>
                  </a:lnTo>
                  <a:lnTo>
                    <a:pt x="0" y="224138"/>
                  </a:lnTo>
                  <a:lnTo>
                    <a:pt x="7302" y="197696"/>
                  </a:lnTo>
                  <a:close/>
                  <a:moveTo>
                    <a:pt x="144756" y="202944"/>
                  </a:moveTo>
                  <a:lnTo>
                    <a:pt x="132942" y="227702"/>
                  </a:lnTo>
                  <a:lnTo>
                    <a:pt x="16029" y="171917"/>
                  </a:lnTo>
                  <a:lnTo>
                    <a:pt x="27843" y="147160"/>
                  </a:lnTo>
                  <a:close/>
                  <a:moveTo>
                    <a:pt x="65411" y="95278"/>
                  </a:moveTo>
                  <a:lnTo>
                    <a:pt x="164550" y="178658"/>
                  </a:lnTo>
                  <a:lnTo>
                    <a:pt x="146894" y="199652"/>
                  </a:lnTo>
                  <a:lnTo>
                    <a:pt x="47755" y="116273"/>
                  </a:lnTo>
                  <a:close/>
                  <a:moveTo>
                    <a:pt x="109484" y="52230"/>
                  </a:moveTo>
                  <a:lnTo>
                    <a:pt x="188421" y="154941"/>
                  </a:lnTo>
                  <a:lnTo>
                    <a:pt x="166670" y="171657"/>
                  </a:lnTo>
                  <a:lnTo>
                    <a:pt x="87734" y="68946"/>
                  </a:lnTo>
                  <a:close/>
                  <a:moveTo>
                    <a:pt x="160858" y="21601"/>
                  </a:moveTo>
                  <a:lnTo>
                    <a:pt x="219882" y="136914"/>
                  </a:lnTo>
                  <a:lnTo>
                    <a:pt x="195463" y="149412"/>
                  </a:lnTo>
                  <a:lnTo>
                    <a:pt x="136439" y="34100"/>
                  </a:lnTo>
                  <a:close/>
                  <a:moveTo>
                    <a:pt x="230245" y="1212"/>
                  </a:moveTo>
                  <a:lnTo>
                    <a:pt x="254496" y="128462"/>
                  </a:lnTo>
                  <a:lnTo>
                    <a:pt x="227549" y="133597"/>
                  </a:lnTo>
                  <a:lnTo>
                    <a:pt x="203298" y="6348"/>
                  </a:lnTo>
                  <a:close/>
                  <a:moveTo>
                    <a:pt x="288671" y="0"/>
                  </a:moveTo>
                  <a:lnTo>
                    <a:pt x="288671" y="129540"/>
                  </a:lnTo>
                  <a:lnTo>
                    <a:pt x="261239" y="129540"/>
                  </a:lnTo>
                  <a:lnTo>
                    <a:pt x="261239" y="0"/>
                  </a:lnTo>
                  <a:close/>
                </a:path>
              </a:pathLst>
            </a:custGeom>
            <a:grpFill/>
            <a:ln w="3175">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1"/>
            </a:p>
          </p:txBody>
        </p:sp>
        <p:sp>
          <p:nvSpPr>
            <p:cNvPr id="8" name="Freeform: Shape 42">
              <a:extLst>
                <a:ext uri="{FF2B5EF4-FFF2-40B4-BE49-F238E27FC236}">
                  <a16:creationId xmlns:a16="http://schemas.microsoft.com/office/drawing/2014/main" id="{559AC793-672A-F411-FA3E-4AC9E29A5C58}"/>
                </a:ext>
              </a:extLst>
            </p:cNvPr>
            <p:cNvSpPr/>
            <p:nvPr/>
          </p:nvSpPr>
          <p:spPr>
            <a:xfrm>
              <a:off x="4842980" y="1659674"/>
              <a:ext cx="373380" cy="523875"/>
            </a:xfrm>
            <a:custGeom>
              <a:avLst/>
              <a:gdLst>
                <a:gd name="connsiteX0" fmla="*/ 177165 w 373380"/>
                <a:gd name="connsiteY0" fmla="*/ 0 h 523875"/>
                <a:gd name="connsiteX1" fmla="*/ 373380 w 373380"/>
                <a:gd name="connsiteY1" fmla="*/ 363855 h 523875"/>
                <a:gd name="connsiteX2" fmla="*/ 0 w 373380"/>
                <a:gd name="connsiteY2" fmla="*/ 523875 h 523875"/>
              </a:gdLst>
              <a:ahLst/>
              <a:cxnLst>
                <a:cxn ang="0">
                  <a:pos x="connsiteX0" y="connsiteY0"/>
                </a:cxn>
                <a:cxn ang="0">
                  <a:pos x="connsiteX1" y="connsiteY1"/>
                </a:cxn>
                <a:cxn ang="0">
                  <a:pos x="connsiteX2" y="connsiteY2"/>
                </a:cxn>
              </a:cxnLst>
              <a:rect l="l" t="t" r="r" b="b"/>
              <a:pathLst>
                <a:path w="373380" h="523875">
                  <a:moveTo>
                    <a:pt x="177165" y="0"/>
                  </a:moveTo>
                  <a:lnTo>
                    <a:pt x="373380" y="363855"/>
                  </a:lnTo>
                  <a:lnTo>
                    <a:pt x="0" y="523875"/>
                  </a:lnTo>
                </a:path>
              </a:pathLst>
            </a:custGeom>
            <a:grpFill/>
            <a:ln w="9525">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9" name="Freeform: Shape 45">
              <a:extLst>
                <a:ext uri="{FF2B5EF4-FFF2-40B4-BE49-F238E27FC236}">
                  <a16:creationId xmlns:a16="http://schemas.microsoft.com/office/drawing/2014/main" id="{95DD50A1-C2F4-9408-C3C0-4D1262779D2D}"/>
                </a:ext>
              </a:extLst>
            </p:cNvPr>
            <p:cNvSpPr/>
            <p:nvPr/>
          </p:nvSpPr>
          <p:spPr>
            <a:xfrm>
              <a:off x="4909655" y="1610144"/>
              <a:ext cx="230505" cy="135255"/>
            </a:xfrm>
            <a:custGeom>
              <a:avLst/>
              <a:gdLst>
                <a:gd name="connsiteX0" fmla="*/ 0 w 234315"/>
                <a:gd name="connsiteY0" fmla="*/ 108585 h 108585"/>
                <a:gd name="connsiteX1" fmla="*/ 102870 w 234315"/>
                <a:gd name="connsiteY1" fmla="*/ 32385 h 108585"/>
                <a:gd name="connsiteX2" fmla="*/ 224790 w 234315"/>
                <a:gd name="connsiteY2" fmla="*/ 0 h 108585"/>
                <a:gd name="connsiteX3" fmla="*/ 234315 w 234315"/>
                <a:gd name="connsiteY3" fmla="*/ 28575 h 108585"/>
                <a:gd name="connsiteX4" fmla="*/ 114300 w 234315"/>
                <a:gd name="connsiteY4" fmla="*/ 55245 h 108585"/>
                <a:gd name="connsiteX5" fmla="*/ 0 w 234315"/>
                <a:gd name="connsiteY5" fmla="*/ 108585 h 108585"/>
                <a:gd name="connsiteX0" fmla="*/ 0 w 234315"/>
                <a:gd name="connsiteY0" fmla="*/ 108585 h 108585"/>
                <a:gd name="connsiteX1" fmla="*/ 102870 w 234315"/>
                <a:gd name="connsiteY1" fmla="*/ 32385 h 108585"/>
                <a:gd name="connsiteX2" fmla="*/ 224790 w 234315"/>
                <a:gd name="connsiteY2" fmla="*/ 0 h 108585"/>
                <a:gd name="connsiteX3" fmla="*/ 234315 w 234315"/>
                <a:gd name="connsiteY3" fmla="*/ 28575 h 108585"/>
                <a:gd name="connsiteX4" fmla="*/ 114300 w 234315"/>
                <a:gd name="connsiteY4" fmla="*/ 55245 h 108585"/>
                <a:gd name="connsiteX5" fmla="*/ 32385 w 234315"/>
                <a:gd name="connsiteY5" fmla="*/ 95250 h 108585"/>
                <a:gd name="connsiteX6" fmla="*/ 0 w 234315"/>
                <a:gd name="connsiteY6" fmla="*/ 108585 h 108585"/>
                <a:gd name="connsiteX0" fmla="*/ 0 w 234315"/>
                <a:gd name="connsiteY0" fmla="*/ 108585 h 133350"/>
                <a:gd name="connsiteX1" fmla="*/ 102870 w 234315"/>
                <a:gd name="connsiteY1" fmla="*/ 32385 h 133350"/>
                <a:gd name="connsiteX2" fmla="*/ 224790 w 234315"/>
                <a:gd name="connsiteY2" fmla="*/ 0 h 133350"/>
                <a:gd name="connsiteX3" fmla="*/ 234315 w 234315"/>
                <a:gd name="connsiteY3" fmla="*/ 28575 h 133350"/>
                <a:gd name="connsiteX4" fmla="*/ 114300 w 234315"/>
                <a:gd name="connsiteY4" fmla="*/ 55245 h 133350"/>
                <a:gd name="connsiteX5" fmla="*/ 19050 w 234315"/>
                <a:gd name="connsiteY5" fmla="*/ 133350 h 133350"/>
                <a:gd name="connsiteX6" fmla="*/ 0 w 234315"/>
                <a:gd name="connsiteY6" fmla="*/ 108585 h 133350"/>
                <a:gd name="connsiteX0" fmla="*/ 0 w 234315"/>
                <a:gd name="connsiteY0" fmla="*/ 110490 h 135255"/>
                <a:gd name="connsiteX1" fmla="*/ 102870 w 234315"/>
                <a:gd name="connsiteY1" fmla="*/ 34290 h 135255"/>
                <a:gd name="connsiteX2" fmla="*/ 222885 w 234315"/>
                <a:gd name="connsiteY2" fmla="*/ 0 h 135255"/>
                <a:gd name="connsiteX3" fmla="*/ 234315 w 234315"/>
                <a:gd name="connsiteY3" fmla="*/ 30480 h 135255"/>
                <a:gd name="connsiteX4" fmla="*/ 114300 w 234315"/>
                <a:gd name="connsiteY4" fmla="*/ 57150 h 135255"/>
                <a:gd name="connsiteX5" fmla="*/ 19050 w 234315"/>
                <a:gd name="connsiteY5" fmla="*/ 135255 h 135255"/>
                <a:gd name="connsiteX6" fmla="*/ 0 w 234315"/>
                <a:gd name="connsiteY6" fmla="*/ 110490 h 135255"/>
                <a:gd name="connsiteX0" fmla="*/ 0 w 230505"/>
                <a:gd name="connsiteY0" fmla="*/ 110490 h 135255"/>
                <a:gd name="connsiteX1" fmla="*/ 102870 w 230505"/>
                <a:gd name="connsiteY1" fmla="*/ 34290 h 135255"/>
                <a:gd name="connsiteX2" fmla="*/ 222885 w 230505"/>
                <a:gd name="connsiteY2" fmla="*/ 0 h 135255"/>
                <a:gd name="connsiteX3" fmla="*/ 230505 w 230505"/>
                <a:gd name="connsiteY3" fmla="*/ 20955 h 135255"/>
                <a:gd name="connsiteX4" fmla="*/ 114300 w 230505"/>
                <a:gd name="connsiteY4" fmla="*/ 57150 h 135255"/>
                <a:gd name="connsiteX5" fmla="*/ 19050 w 230505"/>
                <a:gd name="connsiteY5" fmla="*/ 135255 h 135255"/>
                <a:gd name="connsiteX6" fmla="*/ 0 w 230505"/>
                <a:gd name="connsiteY6" fmla="*/ 110490 h 135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505" h="135255">
                  <a:moveTo>
                    <a:pt x="0" y="110490"/>
                  </a:moveTo>
                  <a:lnTo>
                    <a:pt x="102870" y="34290"/>
                  </a:lnTo>
                  <a:lnTo>
                    <a:pt x="222885" y="0"/>
                  </a:lnTo>
                  <a:lnTo>
                    <a:pt x="230505" y="20955"/>
                  </a:lnTo>
                  <a:lnTo>
                    <a:pt x="114300" y="57150"/>
                  </a:lnTo>
                  <a:lnTo>
                    <a:pt x="19050" y="135255"/>
                  </a:lnTo>
                  <a:lnTo>
                    <a:pt x="0" y="110490"/>
                  </a:lnTo>
                  <a:close/>
                </a:path>
              </a:pathLst>
            </a:custGeom>
            <a:grpFill/>
            <a:ln w="3175">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0" name="Freeform: Shape 46">
              <a:extLst>
                <a:ext uri="{FF2B5EF4-FFF2-40B4-BE49-F238E27FC236}">
                  <a16:creationId xmlns:a16="http://schemas.microsoft.com/office/drawing/2014/main" id="{BFF9079B-876F-4D6C-B427-AB90E7F0EEA4}"/>
                </a:ext>
              </a:extLst>
            </p:cNvPr>
            <p:cNvSpPr/>
            <p:nvPr/>
          </p:nvSpPr>
          <p:spPr>
            <a:xfrm rot="16200000">
              <a:off x="4735116" y="2115921"/>
              <a:ext cx="230505" cy="135255"/>
            </a:xfrm>
            <a:custGeom>
              <a:avLst/>
              <a:gdLst>
                <a:gd name="connsiteX0" fmla="*/ 0 w 234315"/>
                <a:gd name="connsiteY0" fmla="*/ 108585 h 108585"/>
                <a:gd name="connsiteX1" fmla="*/ 102870 w 234315"/>
                <a:gd name="connsiteY1" fmla="*/ 32385 h 108585"/>
                <a:gd name="connsiteX2" fmla="*/ 224790 w 234315"/>
                <a:gd name="connsiteY2" fmla="*/ 0 h 108585"/>
                <a:gd name="connsiteX3" fmla="*/ 234315 w 234315"/>
                <a:gd name="connsiteY3" fmla="*/ 28575 h 108585"/>
                <a:gd name="connsiteX4" fmla="*/ 114300 w 234315"/>
                <a:gd name="connsiteY4" fmla="*/ 55245 h 108585"/>
                <a:gd name="connsiteX5" fmla="*/ 0 w 234315"/>
                <a:gd name="connsiteY5" fmla="*/ 108585 h 108585"/>
                <a:gd name="connsiteX0" fmla="*/ 0 w 234315"/>
                <a:gd name="connsiteY0" fmla="*/ 108585 h 108585"/>
                <a:gd name="connsiteX1" fmla="*/ 102870 w 234315"/>
                <a:gd name="connsiteY1" fmla="*/ 32385 h 108585"/>
                <a:gd name="connsiteX2" fmla="*/ 224790 w 234315"/>
                <a:gd name="connsiteY2" fmla="*/ 0 h 108585"/>
                <a:gd name="connsiteX3" fmla="*/ 234315 w 234315"/>
                <a:gd name="connsiteY3" fmla="*/ 28575 h 108585"/>
                <a:gd name="connsiteX4" fmla="*/ 114300 w 234315"/>
                <a:gd name="connsiteY4" fmla="*/ 55245 h 108585"/>
                <a:gd name="connsiteX5" fmla="*/ 32385 w 234315"/>
                <a:gd name="connsiteY5" fmla="*/ 95250 h 108585"/>
                <a:gd name="connsiteX6" fmla="*/ 0 w 234315"/>
                <a:gd name="connsiteY6" fmla="*/ 108585 h 108585"/>
                <a:gd name="connsiteX0" fmla="*/ 0 w 234315"/>
                <a:gd name="connsiteY0" fmla="*/ 108585 h 133350"/>
                <a:gd name="connsiteX1" fmla="*/ 102870 w 234315"/>
                <a:gd name="connsiteY1" fmla="*/ 32385 h 133350"/>
                <a:gd name="connsiteX2" fmla="*/ 224790 w 234315"/>
                <a:gd name="connsiteY2" fmla="*/ 0 h 133350"/>
                <a:gd name="connsiteX3" fmla="*/ 234315 w 234315"/>
                <a:gd name="connsiteY3" fmla="*/ 28575 h 133350"/>
                <a:gd name="connsiteX4" fmla="*/ 114300 w 234315"/>
                <a:gd name="connsiteY4" fmla="*/ 55245 h 133350"/>
                <a:gd name="connsiteX5" fmla="*/ 19050 w 234315"/>
                <a:gd name="connsiteY5" fmla="*/ 133350 h 133350"/>
                <a:gd name="connsiteX6" fmla="*/ 0 w 234315"/>
                <a:gd name="connsiteY6" fmla="*/ 108585 h 133350"/>
                <a:gd name="connsiteX0" fmla="*/ 0 w 234315"/>
                <a:gd name="connsiteY0" fmla="*/ 110490 h 135255"/>
                <a:gd name="connsiteX1" fmla="*/ 102870 w 234315"/>
                <a:gd name="connsiteY1" fmla="*/ 34290 h 135255"/>
                <a:gd name="connsiteX2" fmla="*/ 222885 w 234315"/>
                <a:gd name="connsiteY2" fmla="*/ 0 h 135255"/>
                <a:gd name="connsiteX3" fmla="*/ 234315 w 234315"/>
                <a:gd name="connsiteY3" fmla="*/ 30480 h 135255"/>
                <a:gd name="connsiteX4" fmla="*/ 114300 w 234315"/>
                <a:gd name="connsiteY4" fmla="*/ 57150 h 135255"/>
                <a:gd name="connsiteX5" fmla="*/ 19050 w 234315"/>
                <a:gd name="connsiteY5" fmla="*/ 135255 h 135255"/>
                <a:gd name="connsiteX6" fmla="*/ 0 w 234315"/>
                <a:gd name="connsiteY6" fmla="*/ 110490 h 135255"/>
                <a:gd name="connsiteX0" fmla="*/ 0 w 230505"/>
                <a:gd name="connsiteY0" fmla="*/ 110490 h 135255"/>
                <a:gd name="connsiteX1" fmla="*/ 102870 w 230505"/>
                <a:gd name="connsiteY1" fmla="*/ 34290 h 135255"/>
                <a:gd name="connsiteX2" fmla="*/ 222885 w 230505"/>
                <a:gd name="connsiteY2" fmla="*/ 0 h 135255"/>
                <a:gd name="connsiteX3" fmla="*/ 230505 w 230505"/>
                <a:gd name="connsiteY3" fmla="*/ 20955 h 135255"/>
                <a:gd name="connsiteX4" fmla="*/ 114300 w 230505"/>
                <a:gd name="connsiteY4" fmla="*/ 57150 h 135255"/>
                <a:gd name="connsiteX5" fmla="*/ 19050 w 230505"/>
                <a:gd name="connsiteY5" fmla="*/ 135255 h 135255"/>
                <a:gd name="connsiteX6" fmla="*/ 0 w 230505"/>
                <a:gd name="connsiteY6" fmla="*/ 110490 h 135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505" h="135255">
                  <a:moveTo>
                    <a:pt x="0" y="110490"/>
                  </a:moveTo>
                  <a:lnTo>
                    <a:pt x="102870" y="34290"/>
                  </a:lnTo>
                  <a:lnTo>
                    <a:pt x="222885" y="0"/>
                  </a:lnTo>
                  <a:lnTo>
                    <a:pt x="230505" y="20955"/>
                  </a:lnTo>
                  <a:lnTo>
                    <a:pt x="114300" y="57150"/>
                  </a:lnTo>
                  <a:lnTo>
                    <a:pt x="19050" y="135255"/>
                  </a:lnTo>
                  <a:lnTo>
                    <a:pt x="0" y="110490"/>
                  </a:lnTo>
                  <a:close/>
                </a:path>
              </a:pathLst>
            </a:custGeom>
            <a:grpFill/>
            <a:ln w="3175">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grpSp>
      <p:sp>
        <p:nvSpPr>
          <p:cNvPr id="11" name="Oval 10"/>
          <p:cNvSpPr/>
          <p:nvPr/>
        </p:nvSpPr>
        <p:spPr>
          <a:xfrm>
            <a:off x="1885071" y="1659988"/>
            <a:ext cx="4797083" cy="2102496"/>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388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54904" y="521508"/>
            <a:ext cx="3137096" cy="830997"/>
          </a:xfrm>
          <a:prstGeom prst="rect">
            <a:avLst/>
          </a:prstGeom>
          <a:noFill/>
        </p:spPr>
        <p:txBody>
          <a:bodyPr wrap="square" rtlCol="0">
            <a:spAutoFit/>
          </a:bodyPr>
          <a:lstStyle/>
          <a:p>
            <a:r>
              <a:rPr lang="fa-IR" sz="4800" dirty="0" smtClean="0">
                <a:cs typeface="2  Elham" panose="00000400000000000000" pitchFamily="2" charset="-78"/>
              </a:rPr>
              <a:t>ديد و منظر</a:t>
            </a:r>
            <a:endParaRPr lang="en-US" sz="4800" dirty="0">
              <a:cs typeface="2  Elham" panose="000004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8191880" cy="500809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4500" y="2143970"/>
            <a:ext cx="7055242" cy="4587421"/>
          </a:xfrm>
          <a:prstGeom prst="rect">
            <a:avLst/>
          </a:prstGeom>
        </p:spPr>
      </p:pic>
    </p:spTree>
    <p:extLst>
      <p:ext uri="{BB962C8B-B14F-4D97-AF65-F5344CB8AC3E}">
        <p14:creationId xmlns:p14="http://schemas.microsoft.com/office/powerpoint/2010/main" val="18325153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223" y="931544"/>
            <a:ext cx="8886825" cy="5743575"/>
          </a:xfrm>
          <a:prstGeom prst="rect">
            <a:avLst/>
          </a:prstGeom>
        </p:spPr>
      </p:pic>
      <p:sp>
        <p:nvSpPr>
          <p:cNvPr id="4" name="TextBox 3"/>
          <p:cNvSpPr txBox="1"/>
          <p:nvPr/>
        </p:nvSpPr>
        <p:spPr>
          <a:xfrm>
            <a:off x="9589476" y="816930"/>
            <a:ext cx="3137096" cy="830997"/>
          </a:xfrm>
          <a:prstGeom prst="rect">
            <a:avLst/>
          </a:prstGeom>
          <a:noFill/>
        </p:spPr>
        <p:txBody>
          <a:bodyPr wrap="square" rtlCol="0">
            <a:spAutoFit/>
          </a:bodyPr>
          <a:lstStyle/>
          <a:p>
            <a:r>
              <a:rPr lang="fa-IR" sz="4800" dirty="0" smtClean="0">
                <a:cs typeface="2  Elham" panose="00000400000000000000" pitchFamily="2" charset="-78"/>
              </a:rPr>
              <a:t>ديد و منظر</a:t>
            </a:r>
            <a:endParaRPr lang="en-US" sz="4800" dirty="0">
              <a:cs typeface="2  Elham" panose="00000400000000000000" pitchFamily="2" charset="-78"/>
            </a:endParaRPr>
          </a:p>
        </p:txBody>
      </p:sp>
    </p:spTree>
    <p:extLst>
      <p:ext uri="{BB962C8B-B14F-4D97-AF65-F5344CB8AC3E}">
        <p14:creationId xmlns:p14="http://schemas.microsoft.com/office/powerpoint/2010/main" val="7099793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07984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4287" y="610067"/>
            <a:ext cx="6830232" cy="4443677"/>
          </a:xfrm>
          <a:prstGeom prst="rect">
            <a:avLst/>
          </a:prstGeom>
        </p:spPr>
      </p:pic>
    </p:spTree>
    <p:extLst>
      <p:ext uri="{BB962C8B-B14F-4D97-AF65-F5344CB8AC3E}">
        <p14:creationId xmlns:p14="http://schemas.microsoft.com/office/powerpoint/2010/main" val="26978279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622" y="1805940"/>
            <a:ext cx="6553200" cy="4343400"/>
          </a:xfrm>
          <a:prstGeom prst="rect">
            <a:avLst/>
          </a:prstGeom>
        </p:spPr>
      </p:pic>
      <p:sp>
        <p:nvSpPr>
          <p:cNvPr id="5" name="TextBox 4"/>
          <p:cNvSpPr txBox="1"/>
          <p:nvPr/>
        </p:nvSpPr>
        <p:spPr>
          <a:xfrm>
            <a:off x="7807569" y="436098"/>
            <a:ext cx="3910819" cy="830997"/>
          </a:xfrm>
          <a:prstGeom prst="rect">
            <a:avLst/>
          </a:prstGeom>
          <a:noFill/>
        </p:spPr>
        <p:txBody>
          <a:bodyPr wrap="square" rtlCol="0">
            <a:spAutoFit/>
          </a:bodyPr>
          <a:lstStyle/>
          <a:p>
            <a:pPr algn="r" rtl="1"/>
            <a:r>
              <a:rPr lang="fa-IR" sz="4800" dirty="0" smtClean="0">
                <a:cs typeface="2  Elham" panose="00000400000000000000" pitchFamily="2" charset="-78"/>
              </a:rPr>
              <a:t>معرفي:</a:t>
            </a:r>
            <a:endParaRPr lang="en-US" sz="4800" dirty="0">
              <a:cs typeface="2  Elham" panose="00000400000000000000" pitchFamily="2" charset="-78"/>
            </a:endParaRPr>
          </a:p>
        </p:txBody>
      </p:sp>
      <p:sp>
        <p:nvSpPr>
          <p:cNvPr id="6" name="TextBox 5"/>
          <p:cNvSpPr txBox="1"/>
          <p:nvPr/>
        </p:nvSpPr>
        <p:spPr>
          <a:xfrm>
            <a:off x="6924822" y="1805940"/>
            <a:ext cx="5267178" cy="4708981"/>
          </a:xfrm>
          <a:prstGeom prst="rect">
            <a:avLst/>
          </a:prstGeom>
          <a:noFill/>
        </p:spPr>
        <p:txBody>
          <a:bodyPr wrap="square" rtlCol="0">
            <a:spAutoFit/>
          </a:bodyPr>
          <a:lstStyle/>
          <a:p>
            <a:pPr algn="just" rtl="1"/>
            <a:r>
              <a:rPr lang="fa-IR" sz="2400" dirty="0">
                <a:cs typeface="2  Zar" panose="00000400000000000000" pitchFamily="2" charset="-78"/>
              </a:rPr>
              <a:t>محدوده این دبستان در طول زمان‌های مختلف براساس مصوبه دولت‌های وقت، از ۳۵۰ مترمربع به ۸هزار مترمربع رسید و به همین‌خاطر بخش‌هایی از موقوفات امامزاده، مانند غسالخانه، قبرستان، حجرات طلاب، آشپزخانه و تکیه امامزاده زید، نیز به این محدوده اضافه شد که با تخریب آنها دبستان حافظ را ساختند. ساختمان دبستان حافظ توسط «</a:t>
            </a:r>
            <a:r>
              <a:rPr lang="fa-IR" sz="3000" dirty="0">
                <a:solidFill>
                  <a:srgbClr val="FF0000"/>
                </a:solidFill>
                <a:cs typeface="2  Zar" panose="00000400000000000000" pitchFamily="2" charset="-78"/>
              </a:rPr>
              <a:t>رولان دوبرول</a:t>
            </a:r>
            <a:r>
              <a:rPr lang="fa-IR" sz="2400" dirty="0">
                <a:cs typeface="2  Zar" panose="00000400000000000000" pitchFamily="2" charset="-78"/>
              </a:rPr>
              <a:t>» فرانسوی، مهندس، معمار و شهرساز بین‌المللی که بناهای زیادی به شیوه معماری مدرن در تهران و برخی از شهرهای ایران طراحی کرده، بنا شد. همچنین نام این مدرسه کهن در ۹ بهمن ۱۳۸۴ به شماره ۱۴۲۶۰ در فهرست آثار ملی ثبت شد ولی با وجود این، اکنون متروکه و به حال خود رها شده است.</a:t>
            </a:r>
            <a:endParaRPr lang="en-US" sz="2400" dirty="0">
              <a:cs typeface="2  Zar" panose="00000400000000000000" pitchFamily="2" charset="-78"/>
            </a:endParaRPr>
          </a:p>
        </p:txBody>
      </p:sp>
    </p:spTree>
    <p:extLst>
      <p:ext uri="{BB962C8B-B14F-4D97-AF65-F5344CB8AC3E}">
        <p14:creationId xmlns:p14="http://schemas.microsoft.com/office/powerpoint/2010/main" val="2619531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738425" y="436098"/>
            <a:ext cx="4979963" cy="830997"/>
          </a:xfrm>
          <a:prstGeom prst="rect">
            <a:avLst/>
          </a:prstGeom>
          <a:noFill/>
        </p:spPr>
        <p:txBody>
          <a:bodyPr wrap="square" rtlCol="0">
            <a:spAutoFit/>
          </a:bodyPr>
          <a:lstStyle/>
          <a:p>
            <a:pPr algn="r" rtl="1"/>
            <a:r>
              <a:rPr lang="fa-IR" sz="4800" dirty="0" smtClean="0">
                <a:cs typeface="2  Elham" panose="00000400000000000000" pitchFamily="2" charset="-78"/>
              </a:rPr>
              <a:t>معرفي معمار پروژه:</a:t>
            </a:r>
            <a:endParaRPr lang="en-US" sz="4800" dirty="0">
              <a:cs typeface="2  Elham" panose="00000400000000000000" pitchFamily="2" charset="-78"/>
            </a:endParaRPr>
          </a:p>
        </p:txBody>
      </p:sp>
      <p:sp>
        <p:nvSpPr>
          <p:cNvPr id="3" name="TextBox 2"/>
          <p:cNvSpPr txBox="1"/>
          <p:nvPr/>
        </p:nvSpPr>
        <p:spPr>
          <a:xfrm>
            <a:off x="3481754" y="2502608"/>
            <a:ext cx="8236634" cy="2862322"/>
          </a:xfrm>
          <a:prstGeom prst="rect">
            <a:avLst/>
          </a:prstGeom>
          <a:noFill/>
        </p:spPr>
        <p:txBody>
          <a:bodyPr wrap="square" rtlCol="0">
            <a:spAutoFit/>
          </a:bodyPr>
          <a:lstStyle/>
          <a:p>
            <a:pPr algn="just" rtl="1"/>
            <a:r>
              <a:rPr lang="fa-IR" dirty="0">
                <a:cs typeface="2  Zar" panose="00000400000000000000" pitchFamily="2" charset="-78"/>
              </a:rPr>
              <a:t>دوبرول نخست در شرکت باتینیول مشغول به کار شد که از شرکت‌های ساختمانی خارجی فعال در طرح‌های جدید دوران رضاشاه بود. سپس در ۱۳۱۵ به شرکت ساختمان </a:t>
            </a:r>
            <a:r>
              <a:rPr lang="fa-IR" dirty="0" smtClean="0">
                <a:cs typeface="2  Zar" panose="00000400000000000000" pitchFamily="2" charset="-78"/>
              </a:rPr>
              <a:t>ایران</a:t>
            </a:r>
            <a:r>
              <a:rPr lang="fa-IR" baseline="30000" dirty="0">
                <a:cs typeface="2  Zar" panose="00000400000000000000" pitchFamily="2" charset="-78"/>
              </a:rPr>
              <a:t> </a:t>
            </a:r>
            <a:r>
              <a:rPr lang="fa-IR" dirty="0" smtClean="0">
                <a:cs typeface="2  Zar" panose="00000400000000000000" pitchFamily="2" charset="-78"/>
              </a:rPr>
              <a:t>پیوست </a:t>
            </a:r>
            <a:r>
              <a:rPr lang="fa-IR" dirty="0">
                <a:cs typeface="2  Zar" panose="00000400000000000000" pitchFamily="2" charset="-78"/>
              </a:rPr>
              <a:t>که سرپرستی‌اش بر </a:t>
            </a:r>
            <a:r>
              <a:rPr lang="fa-IR" dirty="0" smtClean="0">
                <a:cs typeface="2  Zar" panose="00000400000000000000" pitchFamily="2" charset="-78"/>
              </a:rPr>
              <a:t>عهده</a:t>
            </a:r>
            <a:r>
              <a:rPr lang="fa-IR" dirty="0">
                <a:cs typeface="2  Zar" panose="00000400000000000000" pitchFamily="2" charset="-78"/>
              </a:rPr>
              <a:t> گابریل گورکیان بود. در ۱۳۱۶ همکاری‌اش را با وزارت معارف آغاز کرد و در سال ۱۳۱۷ به سمت سرمهندس آن وزارتخانه منصوب شد. دفتر خود را نیز به اتفاق محسن فروغی در همین سال تأسیس کرد</a:t>
            </a:r>
            <a:r>
              <a:rPr lang="fa-IR" dirty="0" smtClean="0">
                <a:cs typeface="2  Zar" panose="00000400000000000000" pitchFamily="2" charset="-78"/>
              </a:rPr>
              <a:t>؛</a:t>
            </a:r>
            <a:r>
              <a:rPr lang="fa-IR" baseline="30000" dirty="0" smtClean="0">
                <a:cs typeface="2  Zar" panose="00000400000000000000" pitchFamily="2" charset="-78"/>
              </a:rPr>
              <a:t> </a:t>
            </a:r>
            <a:r>
              <a:rPr lang="fa-IR" dirty="0">
                <a:cs typeface="2  Zar" panose="00000400000000000000" pitchFamily="2" charset="-78"/>
              </a:rPr>
              <a:t> دفتری که پس از چندی به دفتر فنی دانشگاه تهران بدل شد و بناهای دانشگاه تهران در آن طراحی و سپس بدست شرکت </a:t>
            </a:r>
            <a:r>
              <a:rPr lang="fa-IR" dirty="0" smtClean="0">
                <a:cs typeface="2  Zar" panose="00000400000000000000" pitchFamily="2" charset="-78"/>
              </a:rPr>
              <a:t>سنتاب</a:t>
            </a:r>
            <a:r>
              <a:rPr lang="fa-IR" dirty="0">
                <a:cs typeface="2  Zar" panose="00000400000000000000" pitchFamily="2" charset="-78"/>
              </a:rPr>
              <a:t> اجرا </a:t>
            </a:r>
            <a:r>
              <a:rPr lang="fa-IR" dirty="0" smtClean="0">
                <a:cs typeface="2  Zar" panose="00000400000000000000" pitchFamily="2" charset="-78"/>
              </a:rPr>
              <a:t>می‌شد.</a:t>
            </a:r>
            <a:r>
              <a:rPr lang="fa-IR" dirty="0">
                <a:cs typeface="2  Zar" panose="00000400000000000000" pitchFamily="2" charset="-78"/>
              </a:rPr>
              <a:t> از سوی دیگر، به دعوت وزارت پیشه و هنر به تدریس در </a:t>
            </a:r>
            <a:r>
              <a:rPr lang="fa-IR" dirty="0" smtClean="0">
                <a:cs typeface="2  Zar" panose="00000400000000000000" pitchFamily="2" charset="-78"/>
              </a:rPr>
              <a:t>مدرسه </a:t>
            </a:r>
            <a:r>
              <a:rPr lang="fa-IR" dirty="0">
                <a:cs typeface="2  Zar" panose="00000400000000000000" pitchFamily="2" charset="-78"/>
              </a:rPr>
              <a:t>عالی معماری </a:t>
            </a:r>
            <a:r>
              <a:rPr lang="fa-IR" dirty="0" smtClean="0">
                <a:cs typeface="2  Zar" panose="00000400000000000000" pitchFamily="2" charset="-78"/>
              </a:rPr>
              <a:t>پرداخت.</a:t>
            </a:r>
            <a:r>
              <a:rPr lang="fa-IR" dirty="0">
                <a:cs typeface="2  Zar" panose="00000400000000000000" pitchFamily="2" charset="-78"/>
              </a:rPr>
              <a:t> دوبرول با شروع جنگ جهانی دوم، در اواخر ۱۹۳۹ (۱۳۱۸) داوطلبانه به نیروی هوایی فرانسه در بیروت پیوست و مسئول </a:t>
            </a:r>
            <a:r>
              <a:rPr lang="fa-IR" dirty="0" smtClean="0">
                <a:cs typeface="2  Zar" panose="00000400000000000000" pitchFamily="2" charset="-78"/>
              </a:rPr>
              <a:t>تهیه </a:t>
            </a:r>
            <a:r>
              <a:rPr lang="fa-IR" dirty="0">
                <a:cs typeface="2  Zar" panose="00000400000000000000" pitchFamily="2" charset="-78"/>
              </a:rPr>
              <a:t>عکس‌های هوایی از ترکیه </a:t>
            </a:r>
            <a:r>
              <a:rPr lang="fa-IR" dirty="0" smtClean="0">
                <a:cs typeface="2  Zar" panose="00000400000000000000" pitchFamily="2" charset="-78"/>
              </a:rPr>
              <a:t>بود.</a:t>
            </a:r>
            <a:r>
              <a:rPr lang="fa-IR" dirty="0">
                <a:cs typeface="2  Zar" panose="00000400000000000000" pitchFamily="2" charset="-78"/>
              </a:rPr>
              <a:t> پس از پنج ماه دوباره به ایران بازگشت و بابت </a:t>
            </a:r>
            <a:r>
              <a:rPr lang="fa-IR" dirty="0" smtClean="0">
                <a:cs typeface="2  Zar" panose="00000400000000000000" pitchFamily="2" charset="-78"/>
              </a:rPr>
              <a:t>پروژه </a:t>
            </a:r>
            <a:r>
              <a:rPr lang="fa-IR" dirty="0">
                <a:cs typeface="2  Zar" panose="00000400000000000000" pitchFamily="2" charset="-78"/>
              </a:rPr>
              <a:t>احداث دوازده </a:t>
            </a:r>
            <a:r>
              <a:rPr lang="fa-IR" dirty="0" smtClean="0">
                <a:cs typeface="2  Zar" panose="00000400000000000000" pitchFamily="2" charset="-78"/>
              </a:rPr>
              <a:t>مدرسه </a:t>
            </a:r>
            <a:r>
              <a:rPr lang="fa-IR" dirty="0">
                <a:cs typeface="2  Zar" panose="00000400000000000000" pitchFamily="2" charset="-78"/>
              </a:rPr>
              <a:t>ابتدایی در تهران به مدیریت دفتر فنی وزارت معارف منصوب </a:t>
            </a:r>
            <a:r>
              <a:rPr lang="fa-IR" dirty="0" smtClean="0">
                <a:cs typeface="2  Zar" panose="00000400000000000000" pitchFamily="2" charset="-78"/>
              </a:rPr>
              <a:t>شد.</a:t>
            </a:r>
            <a:r>
              <a:rPr lang="fa-IR" dirty="0">
                <a:cs typeface="2  Zar" panose="00000400000000000000" pitchFamily="2" charset="-78"/>
              </a:rPr>
              <a:t> در مهر ۱۳۱۹ با منحل شدن </a:t>
            </a:r>
            <a:r>
              <a:rPr lang="fa-IR" dirty="0" smtClean="0">
                <a:cs typeface="2  Zar" panose="00000400000000000000" pitchFamily="2" charset="-78"/>
              </a:rPr>
              <a:t>مدرسه </a:t>
            </a:r>
            <a:r>
              <a:rPr lang="fa-IR" dirty="0">
                <a:cs typeface="2  Zar" panose="00000400000000000000" pitchFamily="2" charset="-78"/>
              </a:rPr>
              <a:t>عالی معماری تدریس را در </a:t>
            </a:r>
            <a:r>
              <a:rPr lang="fa-IR" dirty="0" smtClean="0">
                <a:cs typeface="2  Zar" panose="00000400000000000000" pitchFamily="2" charset="-78"/>
              </a:rPr>
              <a:t>دانشکده </a:t>
            </a:r>
            <a:r>
              <a:rPr lang="fa-IR" dirty="0">
                <a:cs typeface="2  Zar" panose="00000400000000000000" pitchFamily="2" charset="-78"/>
              </a:rPr>
              <a:t>هنرهای زیبا پی گرفت و تا پایان اقامتش در سمت ریاست کارگاه معماری باقی </a:t>
            </a:r>
            <a:r>
              <a:rPr lang="fa-IR" dirty="0" smtClean="0">
                <a:cs typeface="2  Zar" panose="00000400000000000000" pitchFamily="2" charset="-78"/>
              </a:rPr>
              <a:t>ماند.</a:t>
            </a:r>
            <a:endParaRPr lang="en-US" dirty="0">
              <a:cs typeface="2  Zar"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9575" y="714319"/>
            <a:ext cx="2381250" cy="3219450"/>
          </a:xfrm>
          <a:prstGeom prst="rect">
            <a:avLst/>
          </a:prstGeom>
        </p:spPr>
      </p:pic>
    </p:spTree>
    <p:extLst>
      <p:ext uri="{BB962C8B-B14F-4D97-AF65-F5344CB8AC3E}">
        <p14:creationId xmlns:p14="http://schemas.microsoft.com/office/powerpoint/2010/main" val="36683778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950635" y="436098"/>
            <a:ext cx="5767754" cy="830997"/>
          </a:xfrm>
          <a:prstGeom prst="rect">
            <a:avLst/>
          </a:prstGeom>
          <a:noFill/>
        </p:spPr>
        <p:txBody>
          <a:bodyPr wrap="square" rtlCol="0">
            <a:spAutoFit/>
          </a:bodyPr>
          <a:lstStyle/>
          <a:p>
            <a:pPr algn="r" rtl="1"/>
            <a:r>
              <a:rPr lang="fa-IR" sz="4800" dirty="0" smtClean="0">
                <a:cs typeface="2  Elham" panose="00000400000000000000" pitchFamily="2" charset="-78"/>
              </a:rPr>
              <a:t>پروژه هاي دوبرول در ايران:</a:t>
            </a:r>
            <a:endParaRPr lang="en-US" sz="4800" dirty="0">
              <a:cs typeface="2  Elham" panose="00000400000000000000" pitchFamily="2" charset="-78"/>
            </a:endParaRPr>
          </a:p>
        </p:txBody>
      </p:sp>
      <p:sp>
        <p:nvSpPr>
          <p:cNvPr id="3" name="TextBox 2"/>
          <p:cNvSpPr txBox="1"/>
          <p:nvPr/>
        </p:nvSpPr>
        <p:spPr>
          <a:xfrm>
            <a:off x="239153" y="1267095"/>
            <a:ext cx="11816862" cy="1754326"/>
          </a:xfrm>
          <a:prstGeom prst="rect">
            <a:avLst/>
          </a:prstGeom>
          <a:noFill/>
        </p:spPr>
        <p:txBody>
          <a:bodyPr wrap="square" rtlCol="0">
            <a:spAutoFit/>
          </a:bodyPr>
          <a:lstStyle/>
          <a:p>
            <a:pPr algn="just" rtl="1"/>
            <a:r>
              <a:rPr lang="fa-IR" dirty="0">
                <a:cs typeface="2  Zar" panose="00000400000000000000" pitchFamily="2" charset="-78"/>
              </a:rPr>
              <a:t>عمدهٔ آثار دوبرول بناهای عمومی با کاربری‌های اداری یا آموزشی است. او در این عرصه، همهٔ مراتب را از خرد تا کلان، از طراحی مدرسه و ساختمان اداری در جزیره‌ای دورافتاده تا دانشکده و وزارتخانه در پایتخت آزموده‌است؛ اما در فهرست آثارش ورزشگاه و بیمارستان و زندان هم به چشم می‌خورد. در هفت سال فعالیت او در ایران دو دوره از هم متمایز است: دورهٔ نخست، فعالیت در «</a:t>
            </a:r>
            <a:r>
              <a:rPr lang="fa-IR" dirty="0">
                <a:cs typeface="2  Zar" panose="00000400000000000000" pitchFamily="2" charset="-78"/>
                <a:hlinkClick r:id="rId2" tooltip="شرکت ساختمان ایران (صفحه وجود ندارد)"/>
              </a:rPr>
              <a:t>شرکت ساختمان</a:t>
            </a:r>
            <a:r>
              <a:rPr lang="fa-IR" dirty="0">
                <a:cs typeface="2  Zar" panose="00000400000000000000" pitchFamily="2" charset="-78"/>
              </a:rPr>
              <a:t>» به سرپرستی </a:t>
            </a:r>
            <a:r>
              <a:rPr lang="fa-IR" dirty="0">
                <a:cs typeface="2  Zar" panose="00000400000000000000" pitchFamily="2" charset="-78"/>
                <a:hlinkClick r:id="rId3" tooltip="گابریل گورکیان"/>
              </a:rPr>
              <a:t>گابریل گورکیان</a:t>
            </a:r>
            <a:r>
              <a:rPr lang="fa-IR" dirty="0">
                <a:cs typeface="2  Zar" panose="00000400000000000000" pitchFamily="2" charset="-78"/>
              </a:rPr>
              <a:t>،</a:t>
            </a:r>
            <a:r>
              <a:rPr lang="fa-IR" baseline="30000" dirty="0">
                <a:cs typeface="2  Zar" panose="00000400000000000000" pitchFamily="2" charset="-78"/>
                <a:hlinkClick r:id="rId4"/>
              </a:rPr>
              <a:t>[۱۸]</a:t>
            </a:r>
            <a:r>
              <a:rPr lang="fa-IR" dirty="0">
                <a:cs typeface="2  Zar" panose="00000400000000000000" pitchFamily="2" charset="-78"/>
              </a:rPr>
              <a:t> و دورهٔ دوم، خدمت در </a:t>
            </a:r>
            <a:r>
              <a:rPr lang="fa-IR" dirty="0">
                <a:cs typeface="2  Zar" panose="00000400000000000000" pitchFamily="2" charset="-78"/>
                <a:hlinkClick r:id="rId5" tooltip="دفتر فنی وزارت معارف (صفحه وجود ندارد)"/>
              </a:rPr>
              <a:t>دفتر فنی وزارت معارف</a:t>
            </a:r>
            <a:r>
              <a:rPr lang="fa-IR" dirty="0">
                <a:cs typeface="2  Zar" panose="00000400000000000000" pitchFamily="2" charset="-78"/>
              </a:rPr>
              <a:t> و همکاری با کسانی چون </a:t>
            </a:r>
            <a:r>
              <a:rPr lang="fa-IR" dirty="0">
                <a:cs typeface="2  Zar" panose="00000400000000000000" pitchFamily="2" charset="-78"/>
                <a:hlinkClick r:id="rId6" tooltip="محسن فروغی"/>
              </a:rPr>
              <a:t>محسن فروغی</a:t>
            </a:r>
            <a:r>
              <a:rPr lang="fa-IR" dirty="0">
                <a:cs typeface="2  Zar" panose="00000400000000000000" pitchFamily="2" charset="-78"/>
              </a:rPr>
              <a:t> و </a:t>
            </a:r>
            <a:r>
              <a:rPr lang="fa-IR" dirty="0">
                <a:cs typeface="2  Zar" panose="00000400000000000000" pitchFamily="2" charset="-78"/>
                <a:hlinkClick r:id="rId7" tooltip="ماکسیم سیرو"/>
              </a:rPr>
              <a:t>ماکسیم سیرو</a:t>
            </a:r>
            <a:r>
              <a:rPr lang="fa-IR" dirty="0">
                <a:cs typeface="2  Zar" panose="00000400000000000000" pitchFamily="2" charset="-78"/>
              </a:rPr>
              <a:t>. آثار دورهٔ اول در سرتاسر ایران، از گرگان تا بندر لنگه پراکنده‌است، اما بناهای دورهٔ دوم عمدتاً در تهران است. در برخی از آثار دورهٔ اول، از جمله در بناهای گرگان اشاره‌هایی به </a:t>
            </a:r>
            <a:r>
              <a:rPr lang="fa-IR" dirty="0">
                <a:cs typeface="2  Zar" panose="00000400000000000000" pitchFamily="2" charset="-78"/>
                <a:hlinkClick r:id="rId8" tooltip="معماری ایرانی"/>
              </a:rPr>
              <a:t>معماری ایران</a:t>
            </a:r>
            <a:r>
              <a:rPr lang="fa-IR" dirty="0">
                <a:cs typeface="2  Zar" panose="00000400000000000000" pitchFamily="2" charset="-78"/>
              </a:rPr>
              <a:t> می‌توان یافت،</a:t>
            </a:r>
            <a:r>
              <a:rPr lang="fa-IR" baseline="30000" dirty="0">
                <a:cs typeface="2  Zar" panose="00000400000000000000" pitchFamily="2" charset="-78"/>
                <a:hlinkClick r:id="rId9"/>
              </a:rPr>
              <a:t>[۱۵]</a:t>
            </a:r>
            <a:r>
              <a:rPr lang="fa-IR" dirty="0">
                <a:cs typeface="2  Zar" panose="00000400000000000000" pitchFamily="2" charset="-78"/>
              </a:rPr>
              <a:t> اما آثار بعدی او همگی «با آگاهی کامل از اهمیت این بناها و نقش آنها در مدرنیزاسیون»، و بدون هرگونه ارجاع به معماری تاریخی ایران ساخته شده‌است.</a:t>
            </a:r>
            <a:r>
              <a:rPr lang="fa-IR" baseline="30000" dirty="0">
                <a:cs typeface="2  Zar" panose="00000400000000000000" pitchFamily="2" charset="-78"/>
                <a:hlinkClick r:id="rId10"/>
              </a:rPr>
              <a:t>[۱۹]</a:t>
            </a:r>
            <a:endParaRPr lang="en-US" dirty="0">
              <a:cs typeface="2  Zar" panose="00000400000000000000" pitchFamily="2" charset="-78"/>
            </a:endParaRPr>
          </a:p>
        </p:txBody>
      </p:sp>
      <p:sp>
        <p:nvSpPr>
          <p:cNvPr id="4" name="TextBox 3"/>
          <p:cNvSpPr txBox="1"/>
          <p:nvPr/>
        </p:nvSpPr>
        <p:spPr>
          <a:xfrm>
            <a:off x="239153" y="2917590"/>
            <a:ext cx="11816862" cy="3970318"/>
          </a:xfrm>
          <a:prstGeom prst="rect">
            <a:avLst/>
          </a:prstGeom>
          <a:noFill/>
        </p:spPr>
        <p:txBody>
          <a:bodyPr wrap="square" rtlCol="0">
            <a:spAutoFit/>
          </a:bodyPr>
          <a:lstStyle/>
          <a:p>
            <a:pPr algn="just" rtl="1"/>
            <a:r>
              <a:rPr lang="fa-IR" dirty="0">
                <a:cs typeface="2  Zar" panose="00000400000000000000" pitchFamily="2" charset="-78"/>
              </a:rPr>
              <a:t>فعالیت‌های معماری رولان دوبرول عبارتند از: مشارکت در تدوین طرح جامع دانشگاه تهران (۱۳۱۳)؛</a:t>
            </a:r>
            <a:r>
              <a:rPr lang="fa-IR" baseline="30000" dirty="0">
                <a:cs typeface="2  Zar" panose="00000400000000000000" pitchFamily="2" charset="-78"/>
              </a:rPr>
              <a:t>[۲۴]</a:t>
            </a:r>
            <a:r>
              <a:rPr lang="fa-IR" dirty="0">
                <a:cs typeface="2  Zar" panose="00000400000000000000" pitchFamily="2" charset="-78"/>
              </a:rPr>
              <a:t> طرح بازار بورس سهام تهران (۱۳۱۴)؛</a:t>
            </a:r>
            <a:r>
              <a:rPr lang="fa-IR" baseline="30000" dirty="0">
                <a:cs typeface="2  Zar" panose="00000400000000000000" pitchFamily="2" charset="-78"/>
                <a:hlinkClick r:id="rId9"/>
              </a:rPr>
              <a:t>[۱۵]</a:t>
            </a:r>
            <a:r>
              <a:rPr lang="fa-IR" dirty="0">
                <a:cs typeface="2  Zar" panose="00000400000000000000" pitchFamily="2" charset="-78"/>
              </a:rPr>
              <a:t> کازینوی رامسر در شرکت باتینیول (۱۳۱۵–۱۳۱۹)؛</a:t>
            </a:r>
            <a:r>
              <a:rPr lang="fa-IR" baseline="30000" dirty="0">
                <a:cs typeface="2  Zar" panose="00000400000000000000" pitchFamily="2" charset="-78"/>
                <a:hlinkClick r:id="rId11"/>
              </a:rPr>
              <a:t>[۲]</a:t>
            </a:r>
            <a:r>
              <a:rPr lang="fa-IR" baseline="30000" dirty="0">
                <a:cs typeface="2  Zar" panose="00000400000000000000" pitchFamily="2" charset="-78"/>
                <a:hlinkClick r:id="rId12"/>
              </a:rPr>
              <a:t>[۲۵]</a:t>
            </a:r>
            <a:r>
              <a:rPr lang="fa-IR" baseline="30000" dirty="0">
                <a:cs typeface="2  Zar" panose="00000400000000000000" pitchFamily="2" charset="-78"/>
                <a:hlinkClick r:id="rId13"/>
              </a:rPr>
              <a:t>[۲۶]</a:t>
            </a:r>
            <a:r>
              <a:rPr lang="fa-IR" dirty="0">
                <a:cs typeface="2  Zar" panose="00000400000000000000" pitchFamily="2" charset="-78"/>
              </a:rPr>
              <a:t> طرح مدرسه در فریمان در شرکت ساختمان ایران (۱۳۱۵)؛</a:t>
            </a:r>
            <a:r>
              <a:rPr lang="fa-IR" baseline="30000" dirty="0">
                <a:cs typeface="2  Zar" panose="00000400000000000000" pitchFamily="2" charset="-78"/>
                <a:hlinkClick r:id="rId14"/>
              </a:rPr>
              <a:t>[۱۳]</a:t>
            </a:r>
            <a:r>
              <a:rPr lang="fa-IR" baseline="30000" dirty="0">
                <a:cs typeface="2  Zar" panose="00000400000000000000" pitchFamily="2" charset="-78"/>
                <a:hlinkClick r:id="rId15"/>
              </a:rPr>
              <a:t>[۲۷]</a:t>
            </a:r>
            <a:r>
              <a:rPr lang="fa-IR" dirty="0">
                <a:cs typeface="2  Zar" panose="00000400000000000000" pitchFamily="2" charset="-78"/>
              </a:rPr>
              <a:t> دفاتر گمرک محمودآباد در شرکت ساختمان ایران (۱۳۱۶)؛</a:t>
            </a:r>
            <a:r>
              <a:rPr lang="fa-IR" baseline="30000" dirty="0">
                <a:cs typeface="2  Zar" panose="00000400000000000000" pitchFamily="2" charset="-78"/>
                <a:hlinkClick r:id="rId14"/>
              </a:rPr>
              <a:t>[۱۳]</a:t>
            </a:r>
            <a:r>
              <a:rPr lang="fa-IR" dirty="0">
                <a:cs typeface="2  Zar" panose="00000400000000000000" pitchFamily="2" charset="-78"/>
              </a:rPr>
              <a:t> طرح مدارس تیپ، شهرداری گرگان، ادارهٔ پلیس گرگان، و زندان گرگان، هنرستان اصفهان، هنرستان و خوابگاه در </a:t>
            </a:r>
            <a:r>
              <a:rPr lang="fa-IR" dirty="0">
                <a:cs typeface="2  Zar" panose="00000400000000000000" pitchFamily="2" charset="-78"/>
                <a:hlinkClick r:id="rId16" tooltip="خارگ"/>
              </a:rPr>
              <a:t>خارگ</a:t>
            </a:r>
            <a:r>
              <a:rPr lang="fa-IR" dirty="0">
                <a:cs typeface="2  Zar" panose="00000400000000000000" pitchFamily="2" charset="-78"/>
              </a:rPr>
              <a:t>، مرکز کشاوری </a:t>
            </a:r>
            <a:r>
              <a:rPr lang="fa-IR" dirty="0">
                <a:cs typeface="2  Zar" panose="00000400000000000000" pitchFamily="2" charset="-78"/>
                <a:hlinkClick r:id="rId17" tooltip="بندرگز"/>
              </a:rPr>
              <a:t>بندر گز</a:t>
            </a:r>
            <a:r>
              <a:rPr lang="fa-IR" dirty="0">
                <a:cs typeface="2  Zar" panose="00000400000000000000" pitchFamily="2" charset="-78"/>
              </a:rPr>
              <a:t>، خانه‌های مسکونی گمرک در </a:t>
            </a:r>
            <a:r>
              <a:rPr lang="fa-IR" dirty="0">
                <a:cs typeface="2  Zar" panose="00000400000000000000" pitchFamily="2" charset="-78"/>
                <a:hlinkClick r:id="rId18" tooltip="بندر لنگه"/>
              </a:rPr>
              <a:t>بندر لنگه</a:t>
            </a:r>
            <a:r>
              <a:rPr lang="fa-IR" dirty="0">
                <a:cs typeface="2  Zar" panose="00000400000000000000" pitchFamily="2" charset="-78"/>
              </a:rPr>
              <a:t>، همگی در شرکت ساختمان ایران و احتمالاً بین ۱۳۱۵ و ۱۳۱۶؛</a:t>
            </a:r>
            <a:r>
              <a:rPr lang="fa-IR" baseline="30000" dirty="0">
                <a:cs typeface="2  Zar" panose="00000400000000000000" pitchFamily="2" charset="-78"/>
                <a:hlinkClick r:id="rId14"/>
              </a:rPr>
              <a:t>[۱۳]</a:t>
            </a:r>
            <a:r>
              <a:rPr lang="fa-IR" dirty="0">
                <a:cs typeface="2  Zar" panose="00000400000000000000" pitchFamily="2" charset="-78"/>
              </a:rPr>
              <a:t> طرح </a:t>
            </a:r>
            <a:r>
              <a:rPr lang="fa-IR" dirty="0">
                <a:cs typeface="2  Zar" panose="00000400000000000000" pitchFamily="2" charset="-78"/>
                <a:hlinkClick r:id="rId19" tooltip="کاخ دادگستری تهران"/>
              </a:rPr>
              <a:t>کاخ دادگستری تهران</a:t>
            </a:r>
            <a:r>
              <a:rPr lang="fa-IR" dirty="0">
                <a:cs typeface="2  Zar" panose="00000400000000000000" pitchFamily="2" charset="-78"/>
              </a:rPr>
              <a:t> با همکاری </a:t>
            </a:r>
            <a:r>
              <a:rPr lang="fa-IR" dirty="0">
                <a:cs typeface="2  Zar" panose="00000400000000000000" pitchFamily="2" charset="-78"/>
                <a:hlinkClick r:id="rId3" tooltip="گابریل گورکیان"/>
              </a:rPr>
              <a:t>گابریل گورکیان</a:t>
            </a:r>
            <a:r>
              <a:rPr lang="fa-IR" dirty="0">
                <a:cs typeface="2  Zar" panose="00000400000000000000" pitchFamily="2" charset="-78"/>
              </a:rPr>
              <a:t> در شرکت ساختمان ایران (۱۳۱۶–۱۳۲۵)؛</a:t>
            </a:r>
            <a:r>
              <a:rPr lang="fa-IR" baseline="30000" dirty="0">
                <a:cs typeface="2  Zar" panose="00000400000000000000" pitchFamily="2" charset="-78"/>
                <a:hlinkClick r:id="rId20"/>
              </a:rPr>
              <a:t>[۲۸]</a:t>
            </a:r>
            <a:r>
              <a:rPr lang="fa-IR" baseline="30000" dirty="0">
                <a:cs typeface="2  Zar" panose="00000400000000000000" pitchFamily="2" charset="-78"/>
                <a:hlinkClick r:id="rId21"/>
              </a:rPr>
              <a:t>[۲۹]</a:t>
            </a:r>
            <a:r>
              <a:rPr lang="fa-IR" baseline="30000" dirty="0">
                <a:cs typeface="2  Zar" panose="00000400000000000000" pitchFamily="2" charset="-78"/>
                <a:hlinkClick r:id="rId22"/>
              </a:rPr>
              <a:t>[۳۰]</a:t>
            </a:r>
            <a:r>
              <a:rPr lang="fa-IR" dirty="0">
                <a:cs typeface="2  Zar" panose="00000400000000000000" pitchFamily="2" charset="-78"/>
              </a:rPr>
              <a:t> ورزشگاه ۳۰۰۰ نفرهٔ منظریه برای وزارت معارف؛</a:t>
            </a:r>
            <a:r>
              <a:rPr lang="fa-IR" baseline="30000" dirty="0">
                <a:cs typeface="2  Zar" panose="00000400000000000000" pitchFamily="2" charset="-78"/>
                <a:hlinkClick r:id="rId11"/>
              </a:rPr>
              <a:t>[۲]</a:t>
            </a:r>
            <a:r>
              <a:rPr lang="fa-IR" dirty="0">
                <a:cs typeface="2  Zar" panose="00000400000000000000" pitchFamily="2" charset="-78"/>
              </a:rPr>
              <a:t> ویلای ابتهاج (۱۳۱۷)؛</a:t>
            </a:r>
            <a:r>
              <a:rPr lang="fa-IR" baseline="30000" dirty="0">
                <a:cs typeface="2  Zar" panose="00000400000000000000" pitchFamily="2" charset="-78"/>
                <a:hlinkClick r:id="rId14"/>
              </a:rPr>
              <a:t>[۱۳]</a:t>
            </a:r>
            <a:r>
              <a:rPr lang="fa-IR" baseline="30000" dirty="0">
                <a:cs typeface="2  Zar" panose="00000400000000000000" pitchFamily="2" charset="-78"/>
                <a:hlinkClick r:id="rId23"/>
              </a:rPr>
              <a:t>[۱۴]</a:t>
            </a:r>
            <a:r>
              <a:rPr lang="fa-IR" dirty="0">
                <a:cs typeface="2  Zar" panose="00000400000000000000" pitchFamily="2" charset="-78"/>
              </a:rPr>
              <a:t> ویلای فرمانده حسین‌خان (۱۳۱۷)؛</a:t>
            </a:r>
            <a:r>
              <a:rPr lang="fa-IR" baseline="30000" dirty="0">
                <a:cs typeface="2  Zar" panose="00000400000000000000" pitchFamily="2" charset="-78"/>
                <a:hlinkClick r:id="rId14"/>
              </a:rPr>
              <a:t>[۱۳]</a:t>
            </a:r>
            <a:r>
              <a:rPr lang="fa-IR" dirty="0">
                <a:cs typeface="2  Zar" panose="00000400000000000000" pitchFamily="2" charset="-78"/>
              </a:rPr>
              <a:t> تکمیل کارهای اجرایی و تهیهٔ مبلمان ساختمان جدید وزارت امور خارجه (۱۳۱۷)؛</a:t>
            </a:r>
            <a:r>
              <a:rPr lang="fa-IR" baseline="30000" dirty="0">
                <a:cs typeface="2  Zar" panose="00000400000000000000" pitchFamily="2" charset="-78"/>
                <a:hlinkClick r:id="rId11"/>
              </a:rPr>
              <a:t>[۲]</a:t>
            </a:r>
            <a:r>
              <a:rPr lang="fa-IR" dirty="0">
                <a:cs typeface="2  Zar" panose="00000400000000000000" pitchFamily="2" charset="-78"/>
              </a:rPr>
              <a:t> ساختمان قماش در ضلع شمال غربی میدان راه‌آهن (۱۳۱۷–۱۳۱۸)؛</a:t>
            </a:r>
            <a:r>
              <a:rPr lang="fa-IR" baseline="30000" dirty="0">
                <a:cs typeface="2  Zar" panose="00000400000000000000" pitchFamily="2" charset="-78"/>
                <a:hlinkClick r:id="rId9"/>
              </a:rPr>
              <a:t>[۱۵]</a:t>
            </a:r>
            <a:r>
              <a:rPr lang="fa-IR" dirty="0">
                <a:cs typeface="2  Zar" panose="00000400000000000000" pitchFamily="2" charset="-78"/>
              </a:rPr>
              <a:t> نظارت بر اجرای بنای </a:t>
            </a:r>
            <a:r>
              <a:rPr lang="fa-IR" dirty="0">
                <a:cs typeface="2  Zar" panose="00000400000000000000" pitchFamily="2" charset="-78"/>
                <a:hlinkClick r:id="rId24" tooltip="دانشکده حقوق و علوم سیاسی دانشگاه تهران"/>
              </a:rPr>
              <a:t>دانشکدهٔ حقوق</a:t>
            </a:r>
            <a:r>
              <a:rPr lang="fa-IR" dirty="0">
                <a:cs typeface="2  Zar" panose="00000400000000000000" pitchFamily="2" charset="-78"/>
              </a:rPr>
              <a:t> به طراحی </a:t>
            </a:r>
            <a:r>
              <a:rPr lang="fa-IR" dirty="0">
                <a:cs typeface="2  Zar" panose="00000400000000000000" pitchFamily="2" charset="-78"/>
                <a:hlinkClick r:id="rId6" tooltip="محسن فروغی"/>
              </a:rPr>
              <a:t>محسن فروغی</a:t>
            </a:r>
            <a:r>
              <a:rPr lang="fa-IR" dirty="0">
                <a:cs typeface="2  Zar" panose="00000400000000000000" pitchFamily="2" charset="-78"/>
              </a:rPr>
              <a:t> (۱۳۱۷–۱۳۱۹)؛</a:t>
            </a:r>
            <a:r>
              <a:rPr lang="fa-IR" baseline="30000" dirty="0">
                <a:cs typeface="2  Zar" panose="00000400000000000000" pitchFamily="2" charset="-78"/>
                <a:hlinkClick r:id="rId25"/>
              </a:rPr>
              <a:t>[۱۱]</a:t>
            </a:r>
            <a:r>
              <a:rPr lang="fa-IR" dirty="0">
                <a:cs typeface="2  Zar" panose="00000400000000000000" pitchFamily="2" charset="-78"/>
              </a:rPr>
              <a:t> باشگاه دانشجویان دانشگاه تهران با همکاری </a:t>
            </a:r>
            <a:r>
              <a:rPr lang="fa-IR" dirty="0">
                <a:cs typeface="2  Zar" panose="00000400000000000000" pitchFamily="2" charset="-78"/>
                <a:hlinkClick r:id="rId7" tooltip="ماکسیم سیرو"/>
              </a:rPr>
              <a:t>ماکسیم سیرو</a:t>
            </a:r>
            <a:r>
              <a:rPr lang="fa-IR" dirty="0">
                <a:cs typeface="2  Zar" panose="00000400000000000000" pitchFamily="2" charset="-78"/>
              </a:rPr>
              <a:t> و محسن فروغی (۱۳۱۷–۱۳۲۰)؛</a:t>
            </a:r>
            <a:r>
              <a:rPr lang="fa-IR" baseline="30000" dirty="0">
                <a:cs typeface="2  Zar" panose="00000400000000000000" pitchFamily="2" charset="-78"/>
                <a:hlinkClick r:id="rId26"/>
              </a:rPr>
              <a:t>[۱۷]</a:t>
            </a:r>
            <a:r>
              <a:rPr lang="fa-IR" dirty="0">
                <a:cs typeface="2  Zar" panose="00000400000000000000" pitchFamily="2" charset="-78"/>
              </a:rPr>
              <a:t> طرح کاخ وزارت دارایی (۱۳۱۷–۱۳۳۸)؛</a:t>
            </a:r>
            <a:r>
              <a:rPr lang="fa-IR" baseline="30000" dirty="0">
                <a:cs typeface="2  Zar" panose="00000400000000000000" pitchFamily="2" charset="-78"/>
                <a:hlinkClick r:id="rId9"/>
              </a:rPr>
              <a:t>[۱۵]</a:t>
            </a:r>
            <a:r>
              <a:rPr lang="fa-IR" baseline="30000" dirty="0">
                <a:cs typeface="2  Zar" panose="00000400000000000000" pitchFamily="2" charset="-78"/>
                <a:hlinkClick r:id="rId27"/>
              </a:rPr>
              <a:t>[۳۱]</a:t>
            </a:r>
            <a:r>
              <a:rPr lang="fa-IR" baseline="30000" dirty="0">
                <a:cs typeface="2  Zar" panose="00000400000000000000" pitchFamily="2" charset="-78"/>
                <a:hlinkClick r:id="rId28"/>
              </a:rPr>
              <a:t>[۳۲]</a:t>
            </a:r>
            <a:r>
              <a:rPr lang="fa-IR" dirty="0">
                <a:cs typeface="2  Zar" panose="00000400000000000000" pitchFamily="2" charset="-78"/>
              </a:rPr>
              <a:t> بانک ملی ساری (۱۳۱۸)؛</a:t>
            </a:r>
            <a:r>
              <a:rPr lang="fa-IR" baseline="30000" dirty="0">
                <a:cs typeface="2  Zar" panose="00000400000000000000" pitchFamily="2" charset="-78"/>
                <a:hlinkClick r:id="rId14"/>
              </a:rPr>
              <a:t>[۱۳]</a:t>
            </a:r>
            <a:r>
              <a:rPr lang="fa-IR" dirty="0">
                <a:cs typeface="2  Zar" panose="00000400000000000000" pitchFamily="2" charset="-78"/>
              </a:rPr>
              <a:t> ویلای پناهی در شمیران (۱۳۱۷)؛</a:t>
            </a:r>
            <a:r>
              <a:rPr lang="fa-IR" baseline="30000" dirty="0">
                <a:cs typeface="2  Zar" panose="00000400000000000000" pitchFamily="2" charset="-78"/>
                <a:hlinkClick r:id="rId29"/>
              </a:rPr>
              <a:t>[۳۳]</a:t>
            </a:r>
            <a:r>
              <a:rPr lang="fa-IR" baseline="30000" dirty="0">
                <a:cs typeface="2  Zar" panose="00000400000000000000" pitchFamily="2" charset="-78"/>
                <a:hlinkClick r:id="rId23"/>
              </a:rPr>
              <a:t>[۱۴]</a:t>
            </a:r>
            <a:r>
              <a:rPr lang="fa-IR" dirty="0">
                <a:cs typeface="2  Zar" panose="00000400000000000000" pitchFamily="2" charset="-78"/>
              </a:rPr>
              <a:t> خانهٔ ایزدی (۱۳۱۸–۱۳۱۹)؛</a:t>
            </a:r>
            <a:r>
              <a:rPr lang="fa-IR" baseline="30000" dirty="0">
                <a:cs typeface="2  Zar" panose="00000400000000000000" pitchFamily="2" charset="-78"/>
                <a:hlinkClick r:id="rId10"/>
              </a:rPr>
              <a:t>[۱۹]</a:t>
            </a:r>
            <a:r>
              <a:rPr lang="fa-IR" baseline="30000" dirty="0">
                <a:cs typeface="2  Zar" panose="00000400000000000000" pitchFamily="2" charset="-78"/>
                <a:hlinkClick r:id="rId23"/>
              </a:rPr>
              <a:t>[۱۴]</a:t>
            </a:r>
            <a:r>
              <a:rPr lang="fa-IR" dirty="0">
                <a:cs typeface="2  Zar" panose="00000400000000000000" pitchFamily="2" charset="-78"/>
              </a:rPr>
              <a:t> طرح توسعهٔ </a:t>
            </a:r>
            <a:r>
              <a:rPr lang="fa-IR" dirty="0">
                <a:cs typeface="2  Zar" panose="00000400000000000000" pitchFamily="2" charset="-78"/>
                <a:hlinkClick r:id="rId30" tooltip="ورزشگاه امجدیه"/>
              </a:rPr>
              <a:t>ورزشگاه نمرهٔ یک (امجدیه)</a:t>
            </a:r>
            <a:r>
              <a:rPr lang="fa-IR" dirty="0">
                <a:cs typeface="2  Zar" panose="00000400000000000000" pitchFamily="2" charset="-78"/>
              </a:rPr>
              <a:t> برای وزارت معارف (۱۳۱۹)؛</a:t>
            </a:r>
            <a:r>
              <a:rPr lang="fa-IR" baseline="30000" dirty="0">
                <a:cs typeface="2  Zar" panose="00000400000000000000" pitchFamily="2" charset="-78"/>
                <a:hlinkClick r:id="rId25"/>
              </a:rPr>
              <a:t>[۱۱]</a:t>
            </a:r>
            <a:r>
              <a:rPr lang="fa-IR" dirty="0">
                <a:cs typeface="2  Zar" panose="00000400000000000000" pitchFamily="2" charset="-78"/>
              </a:rPr>
              <a:t> طرح </a:t>
            </a:r>
            <a:r>
              <a:rPr lang="fa-IR" dirty="0">
                <a:cs typeface="2  Zar" panose="00000400000000000000" pitchFamily="2" charset="-78"/>
                <a:hlinkClick r:id="rId31" tooltip="دانشکدهٔ هنرهای زیبای دانشگاه تهران"/>
              </a:rPr>
              <a:t>دانشکدهٔ هنرهای زیبای دانشگاه تهران</a:t>
            </a:r>
            <a:r>
              <a:rPr lang="fa-IR" dirty="0">
                <a:cs typeface="2  Zar" panose="00000400000000000000" pitchFamily="2" charset="-78"/>
              </a:rPr>
              <a:t> زیر نظر </a:t>
            </a:r>
            <a:r>
              <a:rPr lang="fa-IR" dirty="0">
                <a:cs typeface="2  Zar" panose="00000400000000000000" pitchFamily="2" charset="-78"/>
                <a:hlinkClick r:id="rId32" tooltip="آندره گدار"/>
              </a:rPr>
              <a:t>آندره گدار</a:t>
            </a:r>
            <a:r>
              <a:rPr lang="fa-IR" dirty="0">
                <a:cs typeface="2  Zar" panose="00000400000000000000" pitchFamily="2" charset="-78"/>
              </a:rPr>
              <a:t> و با همکاری ماکسیم سیرو (۱۳۱۹–۱۳۲۸)؛</a:t>
            </a:r>
            <a:r>
              <a:rPr lang="fa-IR" baseline="30000" dirty="0">
                <a:cs typeface="2  Zar" panose="00000400000000000000" pitchFamily="2" charset="-78"/>
                <a:hlinkClick r:id="rId25"/>
              </a:rPr>
              <a:t>[۱۱]</a:t>
            </a:r>
            <a:r>
              <a:rPr lang="fa-IR" baseline="30000" dirty="0">
                <a:cs typeface="2  Zar" panose="00000400000000000000" pitchFamily="2" charset="-78"/>
                <a:hlinkClick r:id="rId33"/>
              </a:rPr>
              <a:t>[۳۴]</a:t>
            </a:r>
            <a:r>
              <a:rPr lang="fa-IR" dirty="0">
                <a:cs typeface="2  Zar" panose="00000400000000000000" pitchFamily="2" charset="-78"/>
              </a:rPr>
              <a:t> نظارت بر اجرای بنای </a:t>
            </a:r>
            <a:r>
              <a:rPr lang="fa-IR" dirty="0">
                <a:cs typeface="2  Zar" panose="00000400000000000000" pitchFamily="2" charset="-78"/>
                <a:hlinkClick r:id="rId34" tooltip="دانشکدهٔ فنی"/>
              </a:rPr>
              <a:t>دانشکدهٔ فنی</a:t>
            </a:r>
            <a:r>
              <a:rPr lang="fa-IR" dirty="0">
                <a:cs typeface="2  Zar" panose="00000400000000000000" pitchFamily="2" charset="-78"/>
              </a:rPr>
              <a:t> به طراحی گدار و سیرو (۱۳۲۰)؛</a:t>
            </a:r>
            <a:r>
              <a:rPr lang="fa-IR" baseline="30000" dirty="0">
                <a:cs typeface="2  Zar" panose="00000400000000000000" pitchFamily="2" charset="-78"/>
                <a:hlinkClick r:id="rId25"/>
              </a:rPr>
              <a:t>[۱۱]</a:t>
            </a:r>
            <a:r>
              <a:rPr lang="fa-IR" baseline="30000" dirty="0">
                <a:cs typeface="2  Zar" panose="00000400000000000000" pitchFamily="2" charset="-78"/>
                <a:hlinkClick r:id="rId35"/>
              </a:rPr>
              <a:t>[۳۵]</a:t>
            </a:r>
            <a:r>
              <a:rPr lang="fa-IR" dirty="0">
                <a:cs typeface="2  Zar" panose="00000400000000000000" pitchFamily="2" charset="-78"/>
              </a:rPr>
              <a:t> طرح بازار بورس سهام (۱۳۲۰)؛</a:t>
            </a:r>
            <a:r>
              <a:rPr lang="fa-IR" baseline="30000" dirty="0">
                <a:cs typeface="2  Zar" panose="00000400000000000000" pitchFamily="2" charset="-78"/>
                <a:hlinkClick r:id="rId9"/>
              </a:rPr>
              <a:t>[۱۵]</a:t>
            </a:r>
            <a:r>
              <a:rPr lang="fa-IR" dirty="0">
                <a:cs typeface="2  Zar" panose="00000400000000000000" pitchFamily="2" charset="-78"/>
              </a:rPr>
              <a:t> احداث مرکز چشم‌پزشکی (۱۳۲۰).</a:t>
            </a:r>
            <a:r>
              <a:rPr lang="fa-IR" baseline="30000" dirty="0">
                <a:cs typeface="2  Zar" panose="00000400000000000000" pitchFamily="2" charset="-78"/>
                <a:hlinkClick r:id="rId14"/>
              </a:rPr>
              <a:t>[۱۳]</a:t>
            </a:r>
            <a:endParaRPr lang="fa-IR" dirty="0">
              <a:cs typeface="2  Zar" panose="00000400000000000000" pitchFamily="2" charset="-78"/>
            </a:endParaRPr>
          </a:p>
          <a:p>
            <a:pPr algn="just" rtl="1"/>
            <a:r>
              <a:rPr lang="fa-IR" dirty="0">
                <a:cs typeface="2  Zar" panose="00000400000000000000" pitchFamily="2" charset="-78"/>
              </a:rPr>
              <a:t>در فهرست آثار و فعالیت‌های دوبرول به این موارد نیز اشاره کرده‌اند: ویلای آقای عدل در تهران؛ ویلای صفیان؛ ویلای کلنکل درخشان در شمیران؛ ویلای بینا؛ ساختمان مسکونی پناهی؛ ساختمان شرکت آنتروپریز؛</a:t>
            </a:r>
            <a:r>
              <a:rPr lang="fa-IR" baseline="30000" dirty="0">
                <a:cs typeface="2  Zar" panose="00000400000000000000" pitchFamily="2" charset="-78"/>
                <a:hlinkClick r:id="rId14"/>
              </a:rPr>
              <a:t>[۱۳]</a:t>
            </a:r>
            <a:r>
              <a:rPr lang="fa-IR" dirty="0">
                <a:cs typeface="2  Zar" panose="00000400000000000000" pitchFamily="2" charset="-78"/>
              </a:rPr>
              <a:t> طرح جامع محلهٔ وزارتخانه‌ها؛</a:t>
            </a:r>
            <a:r>
              <a:rPr lang="fa-IR" baseline="30000" dirty="0">
                <a:cs typeface="2  Zar" panose="00000400000000000000" pitchFamily="2" charset="-78"/>
                <a:hlinkClick r:id="rId25"/>
              </a:rPr>
              <a:t>[۱۱]</a:t>
            </a:r>
            <a:r>
              <a:rPr lang="fa-IR" dirty="0">
                <a:cs typeface="2  Zar" panose="00000400000000000000" pitchFamily="2" charset="-78"/>
              </a:rPr>
              <a:t> </a:t>
            </a:r>
            <a:r>
              <a:rPr lang="fa-IR" dirty="0">
                <a:solidFill>
                  <a:srgbClr val="FF0000"/>
                </a:solidFill>
                <a:cs typeface="2  Zar" panose="00000400000000000000" pitchFamily="2" charset="-78"/>
              </a:rPr>
              <a:t>دبستان (یا هنرستان) حافظ در مجاورت </a:t>
            </a:r>
            <a:r>
              <a:rPr lang="fa-IR" dirty="0">
                <a:solidFill>
                  <a:srgbClr val="C00000"/>
                </a:solidFill>
                <a:cs typeface="2  Zar" panose="00000400000000000000" pitchFamily="2" charset="-78"/>
              </a:rPr>
              <a:t>امامزاده زید</a:t>
            </a:r>
            <a:r>
              <a:rPr lang="fa-IR" dirty="0">
                <a:solidFill>
                  <a:srgbClr val="FF0000"/>
                </a:solidFill>
                <a:cs typeface="2  Zar" panose="00000400000000000000" pitchFamily="2" charset="-78"/>
              </a:rPr>
              <a:t> تهران</a:t>
            </a:r>
            <a:r>
              <a:rPr lang="fa-IR" dirty="0" smtClean="0">
                <a:cs typeface="2  Zar" panose="00000400000000000000" pitchFamily="2" charset="-78"/>
              </a:rPr>
              <a:t>؛</a:t>
            </a:r>
            <a:r>
              <a:rPr lang="fa-IR" dirty="0">
                <a:cs typeface="2  Zar" panose="00000400000000000000" pitchFamily="2" charset="-78"/>
              </a:rPr>
              <a:t> سالن </a:t>
            </a:r>
            <a:r>
              <a:rPr lang="fa-IR" dirty="0" smtClean="0">
                <a:cs typeface="2  Zar" panose="00000400000000000000" pitchFamily="2" charset="-78"/>
              </a:rPr>
              <a:t>اپرا،</a:t>
            </a:r>
            <a:r>
              <a:rPr lang="fa-IR" dirty="0">
                <a:cs typeface="2  Zar" panose="00000400000000000000" pitchFamily="2" charset="-78"/>
              </a:rPr>
              <a:t> انبار پنبه؛</a:t>
            </a:r>
            <a:r>
              <a:rPr lang="fa-IR" baseline="30000" dirty="0">
                <a:cs typeface="2  Zar" panose="00000400000000000000" pitchFamily="2" charset="-78"/>
                <a:hlinkClick r:id="rId10"/>
              </a:rPr>
              <a:t>[۱۹]</a:t>
            </a:r>
            <a:r>
              <a:rPr lang="fa-IR" dirty="0">
                <a:cs typeface="2  Zar" panose="00000400000000000000" pitchFamily="2" charset="-78"/>
              </a:rPr>
              <a:t> نظارت بر اجرای بیمارستان وزارت دارایی؛</a:t>
            </a:r>
            <a:r>
              <a:rPr lang="fa-IR" baseline="30000" dirty="0">
                <a:cs typeface="2  Zar" panose="00000400000000000000" pitchFamily="2" charset="-78"/>
                <a:hlinkClick r:id="rId11"/>
              </a:rPr>
              <a:t>[۲]</a:t>
            </a:r>
            <a:r>
              <a:rPr lang="fa-IR" dirty="0">
                <a:cs typeface="2  Zar" panose="00000400000000000000" pitchFamily="2" charset="-78"/>
              </a:rPr>
              <a:t> و طرح بیمارستان ۲۲۵ تختخوابی برای شهرداری.</a:t>
            </a:r>
            <a:r>
              <a:rPr lang="fa-IR" baseline="30000" dirty="0">
                <a:cs typeface="2  Zar" panose="00000400000000000000" pitchFamily="2" charset="-78"/>
                <a:hlinkClick r:id="rId14"/>
              </a:rPr>
              <a:t>[۱۳</a:t>
            </a:r>
            <a:endParaRPr lang="fa-IR" dirty="0">
              <a:cs typeface="2  Zar" panose="00000400000000000000" pitchFamily="2" charset="-78"/>
            </a:endParaRPr>
          </a:p>
          <a:p>
            <a:pPr algn="just" rtl="1"/>
            <a:endParaRPr lang="en-US" dirty="0">
              <a:cs typeface="2  Zar" panose="00000400000000000000" pitchFamily="2" charset="-78"/>
            </a:endParaRPr>
          </a:p>
        </p:txBody>
      </p:sp>
    </p:spTree>
    <p:extLst>
      <p:ext uri="{BB962C8B-B14F-4D97-AF65-F5344CB8AC3E}">
        <p14:creationId xmlns:p14="http://schemas.microsoft.com/office/powerpoint/2010/main" val="27251891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46055" y="1298357"/>
            <a:ext cx="5514535" cy="461665"/>
          </a:xfrm>
          <a:prstGeom prst="rect">
            <a:avLst/>
          </a:prstGeom>
          <a:noFill/>
        </p:spPr>
        <p:txBody>
          <a:bodyPr wrap="square" rtlCol="0">
            <a:spAutoFit/>
          </a:bodyPr>
          <a:lstStyle/>
          <a:p>
            <a:pPr algn="r" rtl="1"/>
            <a:r>
              <a:rPr lang="fa-IR" sz="2400" dirty="0" smtClean="0">
                <a:cs typeface="2  Zar" panose="00000400000000000000" pitchFamily="2" charset="-78"/>
              </a:rPr>
              <a:t>ساختمان كاخ دادگستري تهران به همراه گابريل گروكيان</a:t>
            </a:r>
            <a:endParaRPr lang="en-US" sz="2400" dirty="0">
              <a:cs typeface="2  Zar" panose="000004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857" y="210870"/>
            <a:ext cx="2745852" cy="1829424"/>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9723" y="210870"/>
            <a:ext cx="2665828" cy="1829424"/>
          </a:xfrm>
          <a:prstGeom prst="rect">
            <a:avLst/>
          </a:prstGeom>
        </p:spPr>
      </p:pic>
      <p:sp>
        <p:nvSpPr>
          <p:cNvPr id="5" name="TextBox 4"/>
          <p:cNvSpPr txBox="1"/>
          <p:nvPr/>
        </p:nvSpPr>
        <p:spPr>
          <a:xfrm>
            <a:off x="6246055" y="3147199"/>
            <a:ext cx="5514535" cy="461665"/>
          </a:xfrm>
          <a:prstGeom prst="rect">
            <a:avLst/>
          </a:prstGeom>
          <a:noFill/>
        </p:spPr>
        <p:txBody>
          <a:bodyPr wrap="square" rtlCol="0">
            <a:spAutoFit/>
          </a:bodyPr>
          <a:lstStyle/>
          <a:p>
            <a:pPr algn="r" rtl="1"/>
            <a:r>
              <a:rPr lang="fa-IR" sz="2400" dirty="0" smtClean="0">
                <a:cs typeface="2  Zar" panose="00000400000000000000" pitchFamily="2" charset="-78"/>
              </a:rPr>
              <a:t>طرح توسعه ورزشگاه امجديه</a:t>
            </a:r>
            <a:endParaRPr lang="en-US" sz="2400" dirty="0">
              <a:cs typeface="2  Zar" panose="00000400000000000000" pitchFamily="2" charset="-78"/>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0559" y="2167676"/>
            <a:ext cx="2938328" cy="2155998"/>
          </a:xfrm>
          <a:prstGeom prst="rect">
            <a:avLst/>
          </a:prstGeom>
        </p:spPr>
      </p:pic>
      <p:sp>
        <p:nvSpPr>
          <p:cNvPr id="7" name="TextBox 6"/>
          <p:cNvSpPr txBox="1"/>
          <p:nvPr/>
        </p:nvSpPr>
        <p:spPr>
          <a:xfrm>
            <a:off x="6246055" y="5226873"/>
            <a:ext cx="5514535" cy="461665"/>
          </a:xfrm>
          <a:prstGeom prst="rect">
            <a:avLst/>
          </a:prstGeom>
          <a:noFill/>
        </p:spPr>
        <p:txBody>
          <a:bodyPr wrap="square" rtlCol="0">
            <a:spAutoFit/>
          </a:bodyPr>
          <a:lstStyle/>
          <a:p>
            <a:pPr algn="r" rtl="1"/>
            <a:r>
              <a:rPr lang="fa-IR" sz="2400" dirty="0" smtClean="0">
                <a:cs typeface="2  Zar" panose="00000400000000000000" pitchFamily="2" charset="-78"/>
              </a:rPr>
              <a:t>ساختمان دانشجويان دانشگاه تهران</a:t>
            </a:r>
            <a:endParaRPr lang="en-US" sz="2400" dirty="0">
              <a:cs typeface="2  Zar" panose="00000400000000000000" pitchFamily="2" charset="-78"/>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857" y="4434280"/>
            <a:ext cx="2745852" cy="2235709"/>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59723" y="4451056"/>
            <a:ext cx="3889717" cy="2269002"/>
          </a:xfrm>
          <a:prstGeom prst="rect">
            <a:avLst/>
          </a:prstGeom>
        </p:spPr>
      </p:pic>
      <p:sp>
        <p:nvSpPr>
          <p:cNvPr id="10" name="TextBox 9"/>
          <p:cNvSpPr txBox="1"/>
          <p:nvPr/>
        </p:nvSpPr>
        <p:spPr>
          <a:xfrm>
            <a:off x="6246055" y="109919"/>
            <a:ext cx="5767754" cy="830997"/>
          </a:xfrm>
          <a:prstGeom prst="rect">
            <a:avLst/>
          </a:prstGeom>
          <a:noFill/>
        </p:spPr>
        <p:txBody>
          <a:bodyPr wrap="square" rtlCol="0">
            <a:spAutoFit/>
          </a:bodyPr>
          <a:lstStyle/>
          <a:p>
            <a:pPr algn="r" rtl="1"/>
            <a:r>
              <a:rPr lang="fa-IR" sz="4800" dirty="0" smtClean="0">
                <a:cs typeface="2  Elham" panose="00000400000000000000" pitchFamily="2" charset="-78"/>
              </a:rPr>
              <a:t>نمونه آثار دوبرول در ايران</a:t>
            </a:r>
            <a:endParaRPr lang="en-US" sz="4800" dirty="0">
              <a:cs typeface="2  Elham" panose="00000400000000000000" pitchFamily="2" charset="-78"/>
            </a:endParaRPr>
          </a:p>
        </p:txBody>
      </p:sp>
    </p:spTree>
    <p:extLst>
      <p:ext uri="{BB962C8B-B14F-4D97-AF65-F5344CB8AC3E}">
        <p14:creationId xmlns:p14="http://schemas.microsoft.com/office/powerpoint/2010/main" val="12270922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246055" y="109919"/>
            <a:ext cx="5767754" cy="830997"/>
          </a:xfrm>
          <a:prstGeom prst="rect">
            <a:avLst/>
          </a:prstGeom>
          <a:noFill/>
        </p:spPr>
        <p:txBody>
          <a:bodyPr wrap="square" rtlCol="0">
            <a:spAutoFit/>
          </a:bodyPr>
          <a:lstStyle/>
          <a:p>
            <a:pPr algn="r" rtl="1"/>
            <a:r>
              <a:rPr lang="fa-IR" sz="4800" dirty="0" smtClean="0">
                <a:cs typeface="2  Elham" panose="00000400000000000000" pitchFamily="2" charset="-78"/>
              </a:rPr>
              <a:t>نمونه آثار دوبرول در ايران</a:t>
            </a:r>
            <a:endParaRPr lang="en-US" sz="4800" dirty="0">
              <a:cs typeface="2  Elham" panose="00000400000000000000" pitchFamily="2" charset="-78"/>
            </a:endParaRPr>
          </a:p>
        </p:txBody>
      </p:sp>
      <p:sp>
        <p:nvSpPr>
          <p:cNvPr id="5" name="TextBox 4"/>
          <p:cNvSpPr txBox="1"/>
          <p:nvPr/>
        </p:nvSpPr>
        <p:spPr>
          <a:xfrm>
            <a:off x="4022188" y="976797"/>
            <a:ext cx="7652824" cy="461665"/>
          </a:xfrm>
          <a:prstGeom prst="rect">
            <a:avLst/>
          </a:prstGeom>
          <a:noFill/>
        </p:spPr>
        <p:txBody>
          <a:bodyPr wrap="square" rtlCol="0">
            <a:spAutoFit/>
          </a:bodyPr>
          <a:lstStyle/>
          <a:p>
            <a:pPr algn="r" rtl="1"/>
            <a:r>
              <a:rPr lang="fa-IR" sz="2400" dirty="0" smtClean="0">
                <a:cs typeface="2  Zar" panose="00000400000000000000" pitchFamily="2" charset="-78"/>
              </a:rPr>
              <a:t>دانشكده هنرهاي زيبا دانشگاه تهران به همراه ماكسيم سيرو زير نظر آندره گدار</a:t>
            </a:r>
            <a:endParaRPr lang="en-US" sz="2400" dirty="0">
              <a:cs typeface="2  Zar" panose="00000400000000000000"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8911" y="1494160"/>
            <a:ext cx="3352214" cy="2234809"/>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4159" y="1494161"/>
            <a:ext cx="3506500" cy="2234809"/>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3693" y="1494160"/>
            <a:ext cx="3352214" cy="2234809"/>
          </a:xfrm>
          <a:prstGeom prst="rect">
            <a:avLst/>
          </a:prstGeom>
        </p:spPr>
      </p:pic>
      <p:sp>
        <p:nvSpPr>
          <p:cNvPr id="9" name="TextBox 8"/>
          <p:cNvSpPr txBox="1"/>
          <p:nvPr/>
        </p:nvSpPr>
        <p:spPr>
          <a:xfrm>
            <a:off x="3857280" y="3854721"/>
            <a:ext cx="7652824" cy="461665"/>
          </a:xfrm>
          <a:prstGeom prst="rect">
            <a:avLst/>
          </a:prstGeom>
          <a:noFill/>
        </p:spPr>
        <p:txBody>
          <a:bodyPr wrap="square" rtlCol="0">
            <a:spAutoFit/>
          </a:bodyPr>
          <a:lstStyle/>
          <a:p>
            <a:pPr algn="r" rtl="1"/>
            <a:r>
              <a:rPr lang="fa-IR" sz="2400" dirty="0" smtClean="0">
                <a:cs typeface="2  Zar" panose="00000400000000000000" pitchFamily="2" charset="-78"/>
              </a:rPr>
              <a:t>ساختمان قماش </a:t>
            </a:r>
            <a:endParaRPr lang="en-US" sz="2400" dirty="0">
              <a:cs typeface="2  Zar" panose="00000400000000000000" pitchFamily="2" charset="-78"/>
            </a:endParaRPr>
          </a:p>
        </p:txBody>
      </p:sp>
      <p:pic>
        <p:nvPicPr>
          <p:cNvPr id="10" name="Picture 9"/>
          <p:cNvPicPr>
            <a:picLocks noChangeAspect="1"/>
          </p:cNvPicPr>
          <p:nvPr/>
        </p:nvPicPr>
        <p:blipFill rotWithShape="1">
          <a:blip r:embed="rId5">
            <a:extLst>
              <a:ext uri="{28A0092B-C50C-407E-A947-70E740481C1C}">
                <a14:useLocalDpi xmlns:a14="http://schemas.microsoft.com/office/drawing/2010/main" val="0"/>
              </a:ext>
            </a:extLst>
          </a:blip>
          <a:srcRect t="12512" b="14461"/>
          <a:stretch/>
        </p:blipFill>
        <p:spPr>
          <a:xfrm>
            <a:off x="377612" y="4285199"/>
            <a:ext cx="3352214" cy="2447976"/>
          </a:xfrm>
          <a:prstGeom prst="rect">
            <a:avLst/>
          </a:prstGeom>
        </p:spPr>
      </p:pic>
      <p:pic>
        <p:nvPicPr>
          <p:cNvPr id="11" name="Picture 10"/>
          <p:cNvPicPr>
            <a:picLocks noChangeAspect="1"/>
          </p:cNvPicPr>
          <p:nvPr/>
        </p:nvPicPr>
        <p:blipFill rotWithShape="1">
          <a:blip r:embed="rId6">
            <a:extLst>
              <a:ext uri="{28A0092B-C50C-407E-A947-70E740481C1C}">
                <a14:useLocalDpi xmlns:a14="http://schemas.microsoft.com/office/drawing/2010/main" val="0"/>
              </a:ext>
            </a:extLst>
          </a:blip>
          <a:srcRect t="15795" b="15282"/>
          <a:stretch/>
        </p:blipFill>
        <p:spPr>
          <a:xfrm>
            <a:off x="3964159" y="4316387"/>
            <a:ext cx="3506500" cy="2416788"/>
          </a:xfrm>
          <a:prstGeom prst="rect">
            <a:avLst/>
          </a:prstGeom>
        </p:spPr>
      </p:pic>
      <p:pic>
        <p:nvPicPr>
          <p:cNvPr id="12" name="Picture 11"/>
          <p:cNvPicPr>
            <a:picLocks noChangeAspect="1"/>
          </p:cNvPicPr>
          <p:nvPr/>
        </p:nvPicPr>
        <p:blipFill rotWithShape="1">
          <a:blip r:embed="rId7">
            <a:extLst>
              <a:ext uri="{28A0092B-C50C-407E-A947-70E740481C1C}">
                <a14:useLocalDpi xmlns:a14="http://schemas.microsoft.com/office/drawing/2010/main" val="0"/>
              </a:ext>
            </a:extLst>
          </a:blip>
          <a:srcRect r="11545"/>
          <a:stretch/>
        </p:blipFill>
        <p:spPr>
          <a:xfrm>
            <a:off x="7683692" y="4316387"/>
            <a:ext cx="3653773" cy="2416788"/>
          </a:xfrm>
          <a:prstGeom prst="rect">
            <a:avLst/>
          </a:prstGeom>
        </p:spPr>
      </p:pic>
    </p:spTree>
    <p:extLst>
      <p:ext uri="{BB962C8B-B14F-4D97-AF65-F5344CB8AC3E}">
        <p14:creationId xmlns:p14="http://schemas.microsoft.com/office/powerpoint/2010/main" val="23292984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114670" y="787791"/>
            <a:ext cx="7258930" cy="646331"/>
          </a:xfrm>
          <a:prstGeom prst="rect">
            <a:avLst/>
          </a:prstGeom>
          <a:noFill/>
        </p:spPr>
        <p:txBody>
          <a:bodyPr wrap="square" rtlCol="0">
            <a:spAutoFit/>
          </a:bodyPr>
          <a:lstStyle/>
          <a:p>
            <a:r>
              <a:rPr lang="fa-IR" sz="3600" dirty="0" smtClean="0">
                <a:cs typeface="2  Elham" panose="00000400000000000000" pitchFamily="2" charset="-78"/>
              </a:rPr>
              <a:t>دسترسي ها</a:t>
            </a:r>
            <a:endParaRPr lang="en-US" sz="3600" dirty="0">
              <a:cs typeface="2  Elham" panose="00000400000000000000" pitchFamily="2" charset="-78"/>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9248" b="8424"/>
          <a:stretch/>
        </p:blipFill>
        <p:spPr>
          <a:xfrm>
            <a:off x="278934" y="3538409"/>
            <a:ext cx="5995257" cy="3224986"/>
          </a:xfrm>
          <a:prstGeom prst="rect">
            <a:avLst/>
          </a:prstGeom>
        </p:spPr>
      </p:pic>
      <p:sp>
        <p:nvSpPr>
          <p:cNvPr id="7" name="Left-Right Arrow 6"/>
          <p:cNvSpPr/>
          <p:nvPr/>
        </p:nvSpPr>
        <p:spPr>
          <a:xfrm rot="1394640">
            <a:off x="1986836" y="5944094"/>
            <a:ext cx="2307032" cy="471387"/>
          </a:xfrm>
          <a:prstGeom prst="lef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2  Elham" panose="00000400000000000000" pitchFamily="2" charset="-78"/>
              </a:rPr>
              <a:t>بازار خياط ها</a:t>
            </a:r>
            <a:endParaRPr lang="en-US" dirty="0">
              <a:cs typeface="2  Elham" panose="00000400000000000000" pitchFamily="2" charset="-78"/>
            </a:endParaRPr>
          </a:p>
        </p:txBody>
      </p:sp>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2899932" y="0"/>
            <a:ext cx="6874577" cy="4146804"/>
          </a:xfrm>
          <a:prstGeom prst="rect">
            <a:avLst/>
          </a:prstGeom>
        </p:spPr>
      </p:pic>
      <p:sp>
        <p:nvSpPr>
          <p:cNvPr id="9" name="Left-Right Arrow 8"/>
          <p:cNvSpPr/>
          <p:nvPr/>
        </p:nvSpPr>
        <p:spPr>
          <a:xfrm rot="16770950">
            <a:off x="1386112" y="4365774"/>
            <a:ext cx="2148888" cy="471387"/>
          </a:xfrm>
          <a:prstGeom prst="lef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2  Elham" panose="00000400000000000000" pitchFamily="2" charset="-78"/>
              </a:rPr>
              <a:t>بازار كفاش ها</a:t>
            </a:r>
            <a:endParaRPr lang="en-US" dirty="0">
              <a:cs typeface="2  Elham" panose="00000400000000000000" pitchFamily="2" charset="-78"/>
            </a:endParaRPr>
          </a:p>
        </p:txBody>
      </p:sp>
      <p:sp>
        <p:nvSpPr>
          <p:cNvPr id="10" name="Left-Right Arrow 9"/>
          <p:cNvSpPr/>
          <p:nvPr/>
        </p:nvSpPr>
        <p:spPr>
          <a:xfrm rot="17568873">
            <a:off x="3486027" y="5540532"/>
            <a:ext cx="2148888" cy="471387"/>
          </a:xfrm>
          <a:prstGeom prst="lef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2  Elham" panose="00000400000000000000" pitchFamily="2" charset="-78"/>
              </a:rPr>
              <a:t>عباس آباد</a:t>
            </a:r>
            <a:endParaRPr lang="en-US" dirty="0">
              <a:cs typeface="2  Elham" panose="00000400000000000000" pitchFamily="2" charset="-78"/>
            </a:endParaRPr>
          </a:p>
        </p:txBody>
      </p:sp>
      <p:sp>
        <p:nvSpPr>
          <p:cNvPr id="12" name="Left-Right Arrow 11"/>
          <p:cNvSpPr/>
          <p:nvPr/>
        </p:nvSpPr>
        <p:spPr>
          <a:xfrm rot="2067885">
            <a:off x="2432728" y="4645239"/>
            <a:ext cx="2405545" cy="407984"/>
          </a:xfrm>
          <a:prstGeom prst="lef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2  Elham" panose="00000400000000000000" pitchFamily="2" charset="-78"/>
              </a:rPr>
              <a:t>بازار زيد</a:t>
            </a:r>
            <a:endParaRPr lang="en-US" dirty="0">
              <a:cs typeface="2  Elham" panose="00000400000000000000" pitchFamily="2" charset="-78"/>
            </a:endParaRPr>
          </a:p>
        </p:txBody>
      </p:sp>
      <p:sp>
        <p:nvSpPr>
          <p:cNvPr id="14" name="Rectangle 13"/>
          <p:cNvSpPr/>
          <p:nvPr/>
        </p:nvSpPr>
        <p:spPr>
          <a:xfrm rot="2087239">
            <a:off x="5373127" y="1437142"/>
            <a:ext cx="2250340" cy="2072706"/>
          </a:xfrm>
          <a:custGeom>
            <a:avLst/>
            <a:gdLst>
              <a:gd name="connsiteX0" fmla="*/ 0 w 2252027"/>
              <a:gd name="connsiteY0" fmla="*/ 0 h 2067950"/>
              <a:gd name="connsiteX1" fmla="*/ 2252027 w 2252027"/>
              <a:gd name="connsiteY1" fmla="*/ 0 h 2067950"/>
              <a:gd name="connsiteX2" fmla="*/ 2252027 w 2252027"/>
              <a:gd name="connsiteY2" fmla="*/ 2067950 h 2067950"/>
              <a:gd name="connsiteX3" fmla="*/ 0 w 2252027"/>
              <a:gd name="connsiteY3" fmla="*/ 2067950 h 2067950"/>
              <a:gd name="connsiteX4" fmla="*/ 0 w 2252027"/>
              <a:gd name="connsiteY4" fmla="*/ 0 h 2067950"/>
              <a:gd name="connsiteX0" fmla="*/ 0 w 2252027"/>
              <a:gd name="connsiteY0" fmla="*/ 0 h 2067950"/>
              <a:gd name="connsiteX1" fmla="*/ 2252027 w 2252027"/>
              <a:gd name="connsiteY1" fmla="*/ 0 h 2067950"/>
              <a:gd name="connsiteX2" fmla="*/ 2190018 w 2252027"/>
              <a:gd name="connsiteY2" fmla="*/ 1682800 h 2067950"/>
              <a:gd name="connsiteX3" fmla="*/ 0 w 2252027"/>
              <a:gd name="connsiteY3" fmla="*/ 2067950 h 2067950"/>
              <a:gd name="connsiteX4" fmla="*/ 0 w 2252027"/>
              <a:gd name="connsiteY4" fmla="*/ 0 h 2067950"/>
              <a:gd name="connsiteX0" fmla="*/ 0 w 2252027"/>
              <a:gd name="connsiteY0" fmla="*/ 0 h 2086200"/>
              <a:gd name="connsiteX1" fmla="*/ 2252027 w 2252027"/>
              <a:gd name="connsiteY1" fmla="*/ 0 h 2086200"/>
              <a:gd name="connsiteX2" fmla="*/ 2190018 w 2252027"/>
              <a:gd name="connsiteY2" fmla="*/ 1682800 h 2086200"/>
              <a:gd name="connsiteX3" fmla="*/ 269615 w 2252027"/>
              <a:gd name="connsiteY3" fmla="*/ 2086200 h 2086200"/>
              <a:gd name="connsiteX4" fmla="*/ 0 w 2252027"/>
              <a:gd name="connsiteY4" fmla="*/ 0 h 2086200"/>
              <a:gd name="connsiteX0" fmla="*/ 0 w 2302996"/>
              <a:gd name="connsiteY0" fmla="*/ 0 h 2086200"/>
              <a:gd name="connsiteX1" fmla="*/ 2252027 w 2302996"/>
              <a:gd name="connsiteY1" fmla="*/ 0 h 2086200"/>
              <a:gd name="connsiteX2" fmla="*/ 2302996 w 2302996"/>
              <a:gd name="connsiteY2" fmla="*/ 1672832 h 2086200"/>
              <a:gd name="connsiteX3" fmla="*/ 269615 w 2302996"/>
              <a:gd name="connsiteY3" fmla="*/ 2086200 h 2086200"/>
              <a:gd name="connsiteX4" fmla="*/ 0 w 2302996"/>
              <a:gd name="connsiteY4" fmla="*/ 0 h 2086200"/>
              <a:gd name="connsiteX0" fmla="*/ 0 w 2302996"/>
              <a:gd name="connsiteY0" fmla="*/ 0 h 2086200"/>
              <a:gd name="connsiteX1" fmla="*/ 2187205 w 2302996"/>
              <a:gd name="connsiteY1" fmla="*/ 79288 h 2086200"/>
              <a:gd name="connsiteX2" fmla="*/ 2302996 w 2302996"/>
              <a:gd name="connsiteY2" fmla="*/ 1672832 h 2086200"/>
              <a:gd name="connsiteX3" fmla="*/ 269615 w 2302996"/>
              <a:gd name="connsiteY3" fmla="*/ 2086200 h 2086200"/>
              <a:gd name="connsiteX4" fmla="*/ 0 w 2302996"/>
              <a:gd name="connsiteY4" fmla="*/ 0 h 2086200"/>
              <a:gd name="connsiteX0" fmla="*/ 0 w 2260923"/>
              <a:gd name="connsiteY0" fmla="*/ 79906 h 2006912"/>
              <a:gd name="connsiteX1" fmla="*/ 2145132 w 2260923"/>
              <a:gd name="connsiteY1" fmla="*/ 0 h 2006912"/>
              <a:gd name="connsiteX2" fmla="*/ 2260923 w 2260923"/>
              <a:gd name="connsiteY2" fmla="*/ 1593544 h 2006912"/>
              <a:gd name="connsiteX3" fmla="*/ 227542 w 2260923"/>
              <a:gd name="connsiteY3" fmla="*/ 2006912 h 2006912"/>
              <a:gd name="connsiteX4" fmla="*/ 0 w 2260923"/>
              <a:gd name="connsiteY4" fmla="*/ 79906 h 2006912"/>
              <a:gd name="connsiteX0" fmla="*/ 0 w 2260923"/>
              <a:gd name="connsiteY0" fmla="*/ 79906 h 2006912"/>
              <a:gd name="connsiteX1" fmla="*/ 2145132 w 2260923"/>
              <a:gd name="connsiteY1" fmla="*/ 0 h 2006912"/>
              <a:gd name="connsiteX2" fmla="*/ 2260923 w 2260923"/>
              <a:gd name="connsiteY2" fmla="*/ 1593544 h 2006912"/>
              <a:gd name="connsiteX3" fmla="*/ 227542 w 2260923"/>
              <a:gd name="connsiteY3" fmla="*/ 2006912 h 2006912"/>
              <a:gd name="connsiteX4" fmla="*/ 0 w 2260923"/>
              <a:gd name="connsiteY4" fmla="*/ 79906 h 2006912"/>
              <a:gd name="connsiteX0" fmla="*/ 0 w 2260923"/>
              <a:gd name="connsiteY0" fmla="*/ 145700 h 2072706"/>
              <a:gd name="connsiteX1" fmla="*/ 2116556 w 2260923"/>
              <a:gd name="connsiteY1" fmla="*/ 0 h 2072706"/>
              <a:gd name="connsiteX2" fmla="*/ 2260923 w 2260923"/>
              <a:gd name="connsiteY2" fmla="*/ 1659338 h 2072706"/>
              <a:gd name="connsiteX3" fmla="*/ 227542 w 2260923"/>
              <a:gd name="connsiteY3" fmla="*/ 2072706 h 2072706"/>
              <a:gd name="connsiteX4" fmla="*/ 0 w 2260923"/>
              <a:gd name="connsiteY4" fmla="*/ 145700 h 2072706"/>
              <a:gd name="connsiteX0" fmla="*/ 0 w 2250340"/>
              <a:gd name="connsiteY0" fmla="*/ 86962 h 2072706"/>
              <a:gd name="connsiteX1" fmla="*/ 2105973 w 2250340"/>
              <a:gd name="connsiteY1" fmla="*/ 0 h 2072706"/>
              <a:gd name="connsiteX2" fmla="*/ 2250340 w 2250340"/>
              <a:gd name="connsiteY2" fmla="*/ 1659338 h 2072706"/>
              <a:gd name="connsiteX3" fmla="*/ 216959 w 2250340"/>
              <a:gd name="connsiteY3" fmla="*/ 2072706 h 2072706"/>
              <a:gd name="connsiteX4" fmla="*/ 0 w 2250340"/>
              <a:gd name="connsiteY4" fmla="*/ 86962 h 2072706"/>
              <a:gd name="connsiteX0" fmla="*/ 0 w 2250340"/>
              <a:gd name="connsiteY0" fmla="*/ 86962 h 2072706"/>
              <a:gd name="connsiteX1" fmla="*/ 2105973 w 2250340"/>
              <a:gd name="connsiteY1" fmla="*/ 0 h 2072706"/>
              <a:gd name="connsiteX2" fmla="*/ 2250340 w 2250340"/>
              <a:gd name="connsiteY2" fmla="*/ 1659338 h 2072706"/>
              <a:gd name="connsiteX3" fmla="*/ 216959 w 2250340"/>
              <a:gd name="connsiteY3" fmla="*/ 2072706 h 2072706"/>
              <a:gd name="connsiteX4" fmla="*/ 47565 w 2250340"/>
              <a:gd name="connsiteY4" fmla="*/ 691639 h 2072706"/>
              <a:gd name="connsiteX5" fmla="*/ 0 w 2250340"/>
              <a:gd name="connsiteY5" fmla="*/ 86962 h 2072706"/>
              <a:gd name="connsiteX0" fmla="*/ 0 w 2250340"/>
              <a:gd name="connsiteY0" fmla="*/ 86962 h 2072706"/>
              <a:gd name="connsiteX1" fmla="*/ 2105973 w 2250340"/>
              <a:gd name="connsiteY1" fmla="*/ 0 h 2072706"/>
              <a:gd name="connsiteX2" fmla="*/ 2250340 w 2250340"/>
              <a:gd name="connsiteY2" fmla="*/ 1659338 h 2072706"/>
              <a:gd name="connsiteX3" fmla="*/ 216959 w 2250340"/>
              <a:gd name="connsiteY3" fmla="*/ 2072706 h 2072706"/>
              <a:gd name="connsiteX4" fmla="*/ 47565 w 2250340"/>
              <a:gd name="connsiteY4" fmla="*/ 691639 h 2072706"/>
              <a:gd name="connsiteX5" fmla="*/ 0 w 2250340"/>
              <a:gd name="connsiteY5" fmla="*/ 86962 h 2072706"/>
              <a:gd name="connsiteX0" fmla="*/ 0 w 2250340"/>
              <a:gd name="connsiteY0" fmla="*/ 86962 h 2072706"/>
              <a:gd name="connsiteX1" fmla="*/ 2105973 w 2250340"/>
              <a:gd name="connsiteY1" fmla="*/ 0 h 2072706"/>
              <a:gd name="connsiteX2" fmla="*/ 2250340 w 2250340"/>
              <a:gd name="connsiteY2" fmla="*/ 1659338 h 2072706"/>
              <a:gd name="connsiteX3" fmla="*/ 216959 w 2250340"/>
              <a:gd name="connsiteY3" fmla="*/ 2072706 h 2072706"/>
              <a:gd name="connsiteX4" fmla="*/ 47565 w 2250340"/>
              <a:gd name="connsiteY4" fmla="*/ 691639 h 2072706"/>
              <a:gd name="connsiteX5" fmla="*/ 0 w 2250340"/>
              <a:gd name="connsiteY5" fmla="*/ 86962 h 2072706"/>
              <a:gd name="connsiteX0" fmla="*/ 0 w 2250340"/>
              <a:gd name="connsiteY0" fmla="*/ 86962 h 2072706"/>
              <a:gd name="connsiteX1" fmla="*/ 2105973 w 2250340"/>
              <a:gd name="connsiteY1" fmla="*/ 0 h 2072706"/>
              <a:gd name="connsiteX2" fmla="*/ 2250340 w 2250340"/>
              <a:gd name="connsiteY2" fmla="*/ 1659338 h 2072706"/>
              <a:gd name="connsiteX3" fmla="*/ 216959 w 2250340"/>
              <a:gd name="connsiteY3" fmla="*/ 2072706 h 2072706"/>
              <a:gd name="connsiteX4" fmla="*/ 78699 w 2250340"/>
              <a:gd name="connsiteY4" fmla="*/ 687140 h 2072706"/>
              <a:gd name="connsiteX5" fmla="*/ 0 w 2250340"/>
              <a:gd name="connsiteY5" fmla="*/ 86962 h 2072706"/>
              <a:gd name="connsiteX0" fmla="*/ 0 w 2250340"/>
              <a:gd name="connsiteY0" fmla="*/ 86962 h 2072706"/>
              <a:gd name="connsiteX1" fmla="*/ 2105973 w 2250340"/>
              <a:gd name="connsiteY1" fmla="*/ 0 h 2072706"/>
              <a:gd name="connsiteX2" fmla="*/ 2250340 w 2250340"/>
              <a:gd name="connsiteY2" fmla="*/ 1659338 h 2072706"/>
              <a:gd name="connsiteX3" fmla="*/ 216959 w 2250340"/>
              <a:gd name="connsiteY3" fmla="*/ 2072706 h 2072706"/>
              <a:gd name="connsiteX4" fmla="*/ 78699 w 2250340"/>
              <a:gd name="connsiteY4" fmla="*/ 687140 h 2072706"/>
              <a:gd name="connsiteX5" fmla="*/ 0 w 2250340"/>
              <a:gd name="connsiteY5" fmla="*/ 86962 h 2072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0340" h="2072706">
                <a:moveTo>
                  <a:pt x="0" y="86962"/>
                </a:moveTo>
                <a:cubicBezTo>
                  <a:pt x="722099" y="21169"/>
                  <a:pt x="1390929" y="26635"/>
                  <a:pt x="2105973" y="0"/>
                </a:cubicBezTo>
                <a:lnTo>
                  <a:pt x="2250340" y="1659338"/>
                </a:lnTo>
                <a:lnTo>
                  <a:pt x="216959" y="2072706"/>
                </a:lnTo>
                <a:lnTo>
                  <a:pt x="78699" y="687140"/>
                </a:lnTo>
                <a:cubicBezTo>
                  <a:pt x="52261" y="544319"/>
                  <a:pt x="15855" y="288521"/>
                  <a:pt x="0" y="86962"/>
                </a:cubicBezTo>
                <a:close/>
              </a:path>
            </a:pathLst>
          </a:cu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52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114670" y="787791"/>
            <a:ext cx="2077330" cy="646331"/>
          </a:xfrm>
          <a:prstGeom prst="rect">
            <a:avLst/>
          </a:prstGeom>
          <a:noFill/>
        </p:spPr>
        <p:txBody>
          <a:bodyPr wrap="square" rtlCol="0">
            <a:spAutoFit/>
          </a:bodyPr>
          <a:lstStyle/>
          <a:p>
            <a:r>
              <a:rPr lang="fa-IR" sz="3600" dirty="0" smtClean="0">
                <a:cs typeface="2  Elham" panose="00000400000000000000" pitchFamily="2" charset="-78"/>
              </a:rPr>
              <a:t>ورودي</a:t>
            </a:r>
            <a:endParaRPr lang="en-US" sz="3600" dirty="0">
              <a:cs typeface="2  Elham" panose="000004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9915" y="787791"/>
            <a:ext cx="7587081" cy="4799990"/>
          </a:xfrm>
          <a:prstGeom prst="rect">
            <a:avLst/>
          </a:prstGeom>
        </p:spPr>
      </p:pic>
      <p:sp>
        <p:nvSpPr>
          <p:cNvPr id="4" name="Up Arrow 3"/>
          <p:cNvSpPr/>
          <p:nvPr/>
        </p:nvSpPr>
        <p:spPr>
          <a:xfrm rot="1482523">
            <a:off x="3221501" y="4107766"/>
            <a:ext cx="520504" cy="647114"/>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8595360" y="1983545"/>
            <a:ext cx="3165231" cy="646331"/>
          </a:xfrm>
          <a:prstGeom prst="rect">
            <a:avLst/>
          </a:prstGeom>
          <a:noFill/>
        </p:spPr>
        <p:txBody>
          <a:bodyPr wrap="square" rtlCol="0">
            <a:spAutoFit/>
          </a:bodyPr>
          <a:lstStyle/>
          <a:p>
            <a:pPr algn="just" rtl="1"/>
            <a:r>
              <a:rPr lang="fa-IR" dirty="0" smtClean="0">
                <a:cs typeface="2  Zar" panose="00000400000000000000" pitchFamily="2" charset="-78"/>
              </a:rPr>
              <a:t>تنها مسير دسترسي فعلي از سمت بازار خياط ها و ورودي امامزاده زيد مي باشد</a:t>
            </a:r>
            <a:endParaRPr lang="en-US" dirty="0">
              <a:cs typeface="2  Zar" panose="00000400000000000000" pitchFamily="2" charset="-78"/>
            </a:endParaRPr>
          </a:p>
        </p:txBody>
      </p:sp>
    </p:spTree>
    <p:extLst>
      <p:ext uri="{BB962C8B-B14F-4D97-AF65-F5344CB8AC3E}">
        <p14:creationId xmlns:p14="http://schemas.microsoft.com/office/powerpoint/2010/main" val="38407500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054904" y="521508"/>
            <a:ext cx="3137096" cy="830997"/>
          </a:xfrm>
          <a:prstGeom prst="rect">
            <a:avLst/>
          </a:prstGeom>
          <a:noFill/>
        </p:spPr>
        <p:txBody>
          <a:bodyPr wrap="square" rtlCol="0">
            <a:spAutoFit/>
          </a:bodyPr>
          <a:lstStyle/>
          <a:p>
            <a:r>
              <a:rPr lang="fa-IR" sz="4800" dirty="0" smtClean="0">
                <a:cs typeface="2  Elham" panose="00000400000000000000" pitchFamily="2" charset="-78"/>
              </a:rPr>
              <a:t>ديد و منظر</a:t>
            </a:r>
            <a:endParaRPr lang="en-US" sz="4800" dirty="0">
              <a:cs typeface="2  Elham"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9915" y="1379637"/>
            <a:ext cx="7803261" cy="4936757"/>
          </a:xfrm>
          <a:prstGeom prst="rect">
            <a:avLst/>
          </a:prstGeom>
        </p:spPr>
      </p:pic>
      <p:sp>
        <p:nvSpPr>
          <p:cNvPr id="6" name="Oval 5"/>
          <p:cNvSpPr/>
          <p:nvPr/>
        </p:nvSpPr>
        <p:spPr>
          <a:xfrm>
            <a:off x="3713872" y="1772529"/>
            <a:ext cx="1294226" cy="1266093"/>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8587C969-FA8E-C888-BB6D-E727F74F9581}"/>
              </a:ext>
            </a:extLst>
          </p:cNvPr>
          <p:cNvGrpSpPr/>
          <p:nvPr/>
        </p:nvGrpSpPr>
        <p:grpSpPr>
          <a:xfrm rot="7573499">
            <a:off x="3406862" y="3939316"/>
            <a:ext cx="893888" cy="1422119"/>
            <a:chOff x="4782741" y="1610144"/>
            <a:chExt cx="433619" cy="688657"/>
          </a:xfrm>
          <a:noFill/>
        </p:grpSpPr>
        <p:sp>
          <p:nvSpPr>
            <p:cNvPr id="8" name="Freeform: Shape 41">
              <a:extLst>
                <a:ext uri="{FF2B5EF4-FFF2-40B4-BE49-F238E27FC236}">
                  <a16:creationId xmlns:a16="http://schemas.microsoft.com/office/drawing/2014/main" id="{9E0E4D7C-0795-42AF-19EC-6F353D596558}"/>
                </a:ext>
              </a:extLst>
            </p:cNvPr>
            <p:cNvSpPr/>
            <p:nvPr/>
          </p:nvSpPr>
          <p:spPr>
            <a:xfrm rot="19631318">
              <a:off x="4861897" y="1829886"/>
              <a:ext cx="288671" cy="258622"/>
            </a:xfrm>
            <a:custGeom>
              <a:avLst/>
              <a:gdLst>
                <a:gd name="connsiteX0" fmla="*/ 132168 w 288671"/>
                <a:gd name="connsiteY0" fmla="*/ 232180 h 258622"/>
                <a:gd name="connsiteX1" fmla="*/ 124865 w 288671"/>
                <a:gd name="connsiteY1" fmla="*/ 258622 h 258622"/>
                <a:gd name="connsiteX2" fmla="*/ 0 w 288671"/>
                <a:gd name="connsiteY2" fmla="*/ 224138 h 258622"/>
                <a:gd name="connsiteX3" fmla="*/ 7302 w 288671"/>
                <a:gd name="connsiteY3" fmla="*/ 197696 h 258622"/>
                <a:gd name="connsiteX4" fmla="*/ 144756 w 288671"/>
                <a:gd name="connsiteY4" fmla="*/ 202944 h 258622"/>
                <a:gd name="connsiteX5" fmla="*/ 132942 w 288671"/>
                <a:gd name="connsiteY5" fmla="*/ 227702 h 258622"/>
                <a:gd name="connsiteX6" fmla="*/ 16029 w 288671"/>
                <a:gd name="connsiteY6" fmla="*/ 171917 h 258622"/>
                <a:gd name="connsiteX7" fmla="*/ 27843 w 288671"/>
                <a:gd name="connsiteY7" fmla="*/ 147160 h 258622"/>
                <a:gd name="connsiteX8" fmla="*/ 65411 w 288671"/>
                <a:gd name="connsiteY8" fmla="*/ 95278 h 258622"/>
                <a:gd name="connsiteX9" fmla="*/ 164550 w 288671"/>
                <a:gd name="connsiteY9" fmla="*/ 178658 h 258622"/>
                <a:gd name="connsiteX10" fmla="*/ 146894 w 288671"/>
                <a:gd name="connsiteY10" fmla="*/ 199652 h 258622"/>
                <a:gd name="connsiteX11" fmla="*/ 47755 w 288671"/>
                <a:gd name="connsiteY11" fmla="*/ 116273 h 258622"/>
                <a:gd name="connsiteX12" fmla="*/ 109484 w 288671"/>
                <a:gd name="connsiteY12" fmla="*/ 52230 h 258622"/>
                <a:gd name="connsiteX13" fmla="*/ 188421 w 288671"/>
                <a:gd name="connsiteY13" fmla="*/ 154941 h 258622"/>
                <a:gd name="connsiteX14" fmla="*/ 166670 w 288671"/>
                <a:gd name="connsiteY14" fmla="*/ 171657 h 258622"/>
                <a:gd name="connsiteX15" fmla="*/ 87734 w 288671"/>
                <a:gd name="connsiteY15" fmla="*/ 68946 h 258622"/>
                <a:gd name="connsiteX16" fmla="*/ 160858 w 288671"/>
                <a:gd name="connsiteY16" fmla="*/ 21601 h 258622"/>
                <a:gd name="connsiteX17" fmla="*/ 219882 w 288671"/>
                <a:gd name="connsiteY17" fmla="*/ 136914 h 258622"/>
                <a:gd name="connsiteX18" fmla="*/ 195463 w 288671"/>
                <a:gd name="connsiteY18" fmla="*/ 149412 h 258622"/>
                <a:gd name="connsiteX19" fmla="*/ 136439 w 288671"/>
                <a:gd name="connsiteY19" fmla="*/ 34100 h 258622"/>
                <a:gd name="connsiteX20" fmla="*/ 230245 w 288671"/>
                <a:gd name="connsiteY20" fmla="*/ 1212 h 258622"/>
                <a:gd name="connsiteX21" fmla="*/ 254496 w 288671"/>
                <a:gd name="connsiteY21" fmla="*/ 128462 h 258622"/>
                <a:gd name="connsiteX22" fmla="*/ 227549 w 288671"/>
                <a:gd name="connsiteY22" fmla="*/ 133597 h 258622"/>
                <a:gd name="connsiteX23" fmla="*/ 203298 w 288671"/>
                <a:gd name="connsiteY23" fmla="*/ 6348 h 258622"/>
                <a:gd name="connsiteX24" fmla="*/ 288671 w 288671"/>
                <a:gd name="connsiteY24" fmla="*/ 0 h 258622"/>
                <a:gd name="connsiteX25" fmla="*/ 288671 w 288671"/>
                <a:gd name="connsiteY25" fmla="*/ 129540 h 258622"/>
                <a:gd name="connsiteX26" fmla="*/ 261239 w 288671"/>
                <a:gd name="connsiteY26" fmla="*/ 129540 h 258622"/>
                <a:gd name="connsiteX27" fmla="*/ 261239 w 288671"/>
                <a:gd name="connsiteY27" fmla="*/ 0 h 258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8671" h="258622">
                  <a:moveTo>
                    <a:pt x="132168" y="232180"/>
                  </a:moveTo>
                  <a:lnTo>
                    <a:pt x="124865" y="258622"/>
                  </a:lnTo>
                  <a:lnTo>
                    <a:pt x="0" y="224138"/>
                  </a:lnTo>
                  <a:lnTo>
                    <a:pt x="7302" y="197696"/>
                  </a:lnTo>
                  <a:close/>
                  <a:moveTo>
                    <a:pt x="144756" y="202944"/>
                  </a:moveTo>
                  <a:lnTo>
                    <a:pt x="132942" y="227702"/>
                  </a:lnTo>
                  <a:lnTo>
                    <a:pt x="16029" y="171917"/>
                  </a:lnTo>
                  <a:lnTo>
                    <a:pt x="27843" y="147160"/>
                  </a:lnTo>
                  <a:close/>
                  <a:moveTo>
                    <a:pt x="65411" y="95278"/>
                  </a:moveTo>
                  <a:lnTo>
                    <a:pt x="164550" y="178658"/>
                  </a:lnTo>
                  <a:lnTo>
                    <a:pt x="146894" y="199652"/>
                  </a:lnTo>
                  <a:lnTo>
                    <a:pt x="47755" y="116273"/>
                  </a:lnTo>
                  <a:close/>
                  <a:moveTo>
                    <a:pt x="109484" y="52230"/>
                  </a:moveTo>
                  <a:lnTo>
                    <a:pt x="188421" y="154941"/>
                  </a:lnTo>
                  <a:lnTo>
                    <a:pt x="166670" y="171657"/>
                  </a:lnTo>
                  <a:lnTo>
                    <a:pt x="87734" y="68946"/>
                  </a:lnTo>
                  <a:close/>
                  <a:moveTo>
                    <a:pt x="160858" y="21601"/>
                  </a:moveTo>
                  <a:lnTo>
                    <a:pt x="219882" y="136914"/>
                  </a:lnTo>
                  <a:lnTo>
                    <a:pt x="195463" y="149412"/>
                  </a:lnTo>
                  <a:lnTo>
                    <a:pt x="136439" y="34100"/>
                  </a:lnTo>
                  <a:close/>
                  <a:moveTo>
                    <a:pt x="230245" y="1212"/>
                  </a:moveTo>
                  <a:lnTo>
                    <a:pt x="254496" y="128462"/>
                  </a:lnTo>
                  <a:lnTo>
                    <a:pt x="227549" y="133597"/>
                  </a:lnTo>
                  <a:lnTo>
                    <a:pt x="203298" y="6348"/>
                  </a:lnTo>
                  <a:close/>
                  <a:moveTo>
                    <a:pt x="288671" y="0"/>
                  </a:moveTo>
                  <a:lnTo>
                    <a:pt x="288671" y="129540"/>
                  </a:lnTo>
                  <a:lnTo>
                    <a:pt x="261239" y="129540"/>
                  </a:lnTo>
                  <a:lnTo>
                    <a:pt x="261239" y="0"/>
                  </a:lnTo>
                  <a:close/>
                </a:path>
              </a:pathLst>
            </a:custGeom>
            <a:grpFill/>
            <a:ln w="3175">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1"/>
            </a:p>
          </p:txBody>
        </p:sp>
        <p:sp>
          <p:nvSpPr>
            <p:cNvPr id="9" name="Freeform: Shape 42">
              <a:extLst>
                <a:ext uri="{FF2B5EF4-FFF2-40B4-BE49-F238E27FC236}">
                  <a16:creationId xmlns:a16="http://schemas.microsoft.com/office/drawing/2014/main" id="{559AC793-672A-F411-FA3E-4AC9E29A5C58}"/>
                </a:ext>
              </a:extLst>
            </p:cNvPr>
            <p:cNvSpPr/>
            <p:nvPr/>
          </p:nvSpPr>
          <p:spPr>
            <a:xfrm>
              <a:off x="4842980" y="1659674"/>
              <a:ext cx="373380" cy="523875"/>
            </a:xfrm>
            <a:custGeom>
              <a:avLst/>
              <a:gdLst>
                <a:gd name="connsiteX0" fmla="*/ 177165 w 373380"/>
                <a:gd name="connsiteY0" fmla="*/ 0 h 523875"/>
                <a:gd name="connsiteX1" fmla="*/ 373380 w 373380"/>
                <a:gd name="connsiteY1" fmla="*/ 363855 h 523875"/>
                <a:gd name="connsiteX2" fmla="*/ 0 w 373380"/>
                <a:gd name="connsiteY2" fmla="*/ 523875 h 523875"/>
              </a:gdLst>
              <a:ahLst/>
              <a:cxnLst>
                <a:cxn ang="0">
                  <a:pos x="connsiteX0" y="connsiteY0"/>
                </a:cxn>
                <a:cxn ang="0">
                  <a:pos x="connsiteX1" y="connsiteY1"/>
                </a:cxn>
                <a:cxn ang="0">
                  <a:pos x="connsiteX2" y="connsiteY2"/>
                </a:cxn>
              </a:cxnLst>
              <a:rect l="l" t="t" r="r" b="b"/>
              <a:pathLst>
                <a:path w="373380" h="523875">
                  <a:moveTo>
                    <a:pt x="177165" y="0"/>
                  </a:moveTo>
                  <a:lnTo>
                    <a:pt x="373380" y="363855"/>
                  </a:lnTo>
                  <a:lnTo>
                    <a:pt x="0" y="523875"/>
                  </a:lnTo>
                </a:path>
              </a:pathLst>
            </a:custGeom>
            <a:grpFill/>
            <a:ln w="9525">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0" name="Freeform: Shape 45">
              <a:extLst>
                <a:ext uri="{FF2B5EF4-FFF2-40B4-BE49-F238E27FC236}">
                  <a16:creationId xmlns:a16="http://schemas.microsoft.com/office/drawing/2014/main" id="{95DD50A1-C2F4-9408-C3C0-4D1262779D2D}"/>
                </a:ext>
              </a:extLst>
            </p:cNvPr>
            <p:cNvSpPr/>
            <p:nvPr/>
          </p:nvSpPr>
          <p:spPr>
            <a:xfrm>
              <a:off x="4909655" y="1610144"/>
              <a:ext cx="230505" cy="135255"/>
            </a:xfrm>
            <a:custGeom>
              <a:avLst/>
              <a:gdLst>
                <a:gd name="connsiteX0" fmla="*/ 0 w 234315"/>
                <a:gd name="connsiteY0" fmla="*/ 108585 h 108585"/>
                <a:gd name="connsiteX1" fmla="*/ 102870 w 234315"/>
                <a:gd name="connsiteY1" fmla="*/ 32385 h 108585"/>
                <a:gd name="connsiteX2" fmla="*/ 224790 w 234315"/>
                <a:gd name="connsiteY2" fmla="*/ 0 h 108585"/>
                <a:gd name="connsiteX3" fmla="*/ 234315 w 234315"/>
                <a:gd name="connsiteY3" fmla="*/ 28575 h 108585"/>
                <a:gd name="connsiteX4" fmla="*/ 114300 w 234315"/>
                <a:gd name="connsiteY4" fmla="*/ 55245 h 108585"/>
                <a:gd name="connsiteX5" fmla="*/ 0 w 234315"/>
                <a:gd name="connsiteY5" fmla="*/ 108585 h 108585"/>
                <a:gd name="connsiteX0" fmla="*/ 0 w 234315"/>
                <a:gd name="connsiteY0" fmla="*/ 108585 h 108585"/>
                <a:gd name="connsiteX1" fmla="*/ 102870 w 234315"/>
                <a:gd name="connsiteY1" fmla="*/ 32385 h 108585"/>
                <a:gd name="connsiteX2" fmla="*/ 224790 w 234315"/>
                <a:gd name="connsiteY2" fmla="*/ 0 h 108585"/>
                <a:gd name="connsiteX3" fmla="*/ 234315 w 234315"/>
                <a:gd name="connsiteY3" fmla="*/ 28575 h 108585"/>
                <a:gd name="connsiteX4" fmla="*/ 114300 w 234315"/>
                <a:gd name="connsiteY4" fmla="*/ 55245 h 108585"/>
                <a:gd name="connsiteX5" fmla="*/ 32385 w 234315"/>
                <a:gd name="connsiteY5" fmla="*/ 95250 h 108585"/>
                <a:gd name="connsiteX6" fmla="*/ 0 w 234315"/>
                <a:gd name="connsiteY6" fmla="*/ 108585 h 108585"/>
                <a:gd name="connsiteX0" fmla="*/ 0 w 234315"/>
                <a:gd name="connsiteY0" fmla="*/ 108585 h 133350"/>
                <a:gd name="connsiteX1" fmla="*/ 102870 w 234315"/>
                <a:gd name="connsiteY1" fmla="*/ 32385 h 133350"/>
                <a:gd name="connsiteX2" fmla="*/ 224790 w 234315"/>
                <a:gd name="connsiteY2" fmla="*/ 0 h 133350"/>
                <a:gd name="connsiteX3" fmla="*/ 234315 w 234315"/>
                <a:gd name="connsiteY3" fmla="*/ 28575 h 133350"/>
                <a:gd name="connsiteX4" fmla="*/ 114300 w 234315"/>
                <a:gd name="connsiteY4" fmla="*/ 55245 h 133350"/>
                <a:gd name="connsiteX5" fmla="*/ 19050 w 234315"/>
                <a:gd name="connsiteY5" fmla="*/ 133350 h 133350"/>
                <a:gd name="connsiteX6" fmla="*/ 0 w 234315"/>
                <a:gd name="connsiteY6" fmla="*/ 108585 h 133350"/>
                <a:gd name="connsiteX0" fmla="*/ 0 w 234315"/>
                <a:gd name="connsiteY0" fmla="*/ 110490 h 135255"/>
                <a:gd name="connsiteX1" fmla="*/ 102870 w 234315"/>
                <a:gd name="connsiteY1" fmla="*/ 34290 h 135255"/>
                <a:gd name="connsiteX2" fmla="*/ 222885 w 234315"/>
                <a:gd name="connsiteY2" fmla="*/ 0 h 135255"/>
                <a:gd name="connsiteX3" fmla="*/ 234315 w 234315"/>
                <a:gd name="connsiteY3" fmla="*/ 30480 h 135255"/>
                <a:gd name="connsiteX4" fmla="*/ 114300 w 234315"/>
                <a:gd name="connsiteY4" fmla="*/ 57150 h 135255"/>
                <a:gd name="connsiteX5" fmla="*/ 19050 w 234315"/>
                <a:gd name="connsiteY5" fmla="*/ 135255 h 135255"/>
                <a:gd name="connsiteX6" fmla="*/ 0 w 234315"/>
                <a:gd name="connsiteY6" fmla="*/ 110490 h 135255"/>
                <a:gd name="connsiteX0" fmla="*/ 0 w 230505"/>
                <a:gd name="connsiteY0" fmla="*/ 110490 h 135255"/>
                <a:gd name="connsiteX1" fmla="*/ 102870 w 230505"/>
                <a:gd name="connsiteY1" fmla="*/ 34290 h 135255"/>
                <a:gd name="connsiteX2" fmla="*/ 222885 w 230505"/>
                <a:gd name="connsiteY2" fmla="*/ 0 h 135255"/>
                <a:gd name="connsiteX3" fmla="*/ 230505 w 230505"/>
                <a:gd name="connsiteY3" fmla="*/ 20955 h 135255"/>
                <a:gd name="connsiteX4" fmla="*/ 114300 w 230505"/>
                <a:gd name="connsiteY4" fmla="*/ 57150 h 135255"/>
                <a:gd name="connsiteX5" fmla="*/ 19050 w 230505"/>
                <a:gd name="connsiteY5" fmla="*/ 135255 h 135255"/>
                <a:gd name="connsiteX6" fmla="*/ 0 w 230505"/>
                <a:gd name="connsiteY6" fmla="*/ 110490 h 135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505" h="135255">
                  <a:moveTo>
                    <a:pt x="0" y="110490"/>
                  </a:moveTo>
                  <a:lnTo>
                    <a:pt x="102870" y="34290"/>
                  </a:lnTo>
                  <a:lnTo>
                    <a:pt x="222885" y="0"/>
                  </a:lnTo>
                  <a:lnTo>
                    <a:pt x="230505" y="20955"/>
                  </a:lnTo>
                  <a:lnTo>
                    <a:pt x="114300" y="57150"/>
                  </a:lnTo>
                  <a:lnTo>
                    <a:pt x="19050" y="135255"/>
                  </a:lnTo>
                  <a:lnTo>
                    <a:pt x="0" y="110490"/>
                  </a:lnTo>
                  <a:close/>
                </a:path>
              </a:pathLst>
            </a:custGeom>
            <a:grpFill/>
            <a:ln w="3175">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1" name="Freeform: Shape 46">
              <a:extLst>
                <a:ext uri="{FF2B5EF4-FFF2-40B4-BE49-F238E27FC236}">
                  <a16:creationId xmlns:a16="http://schemas.microsoft.com/office/drawing/2014/main" id="{BFF9079B-876F-4D6C-B427-AB90E7F0EEA4}"/>
                </a:ext>
              </a:extLst>
            </p:cNvPr>
            <p:cNvSpPr/>
            <p:nvPr/>
          </p:nvSpPr>
          <p:spPr>
            <a:xfrm rot="16200000">
              <a:off x="4735116" y="2115921"/>
              <a:ext cx="230505" cy="135255"/>
            </a:xfrm>
            <a:custGeom>
              <a:avLst/>
              <a:gdLst>
                <a:gd name="connsiteX0" fmla="*/ 0 w 234315"/>
                <a:gd name="connsiteY0" fmla="*/ 108585 h 108585"/>
                <a:gd name="connsiteX1" fmla="*/ 102870 w 234315"/>
                <a:gd name="connsiteY1" fmla="*/ 32385 h 108585"/>
                <a:gd name="connsiteX2" fmla="*/ 224790 w 234315"/>
                <a:gd name="connsiteY2" fmla="*/ 0 h 108585"/>
                <a:gd name="connsiteX3" fmla="*/ 234315 w 234315"/>
                <a:gd name="connsiteY3" fmla="*/ 28575 h 108585"/>
                <a:gd name="connsiteX4" fmla="*/ 114300 w 234315"/>
                <a:gd name="connsiteY4" fmla="*/ 55245 h 108585"/>
                <a:gd name="connsiteX5" fmla="*/ 0 w 234315"/>
                <a:gd name="connsiteY5" fmla="*/ 108585 h 108585"/>
                <a:gd name="connsiteX0" fmla="*/ 0 w 234315"/>
                <a:gd name="connsiteY0" fmla="*/ 108585 h 108585"/>
                <a:gd name="connsiteX1" fmla="*/ 102870 w 234315"/>
                <a:gd name="connsiteY1" fmla="*/ 32385 h 108585"/>
                <a:gd name="connsiteX2" fmla="*/ 224790 w 234315"/>
                <a:gd name="connsiteY2" fmla="*/ 0 h 108585"/>
                <a:gd name="connsiteX3" fmla="*/ 234315 w 234315"/>
                <a:gd name="connsiteY3" fmla="*/ 28575 h 108585"/>
                <a:gd name="connsiteX4" fmla="*/ 114300 w 234315"/>
                <a:gd name="connsiteY4" fmla="*/ 55245 h 108585"/>
                <a:gd name="connsiteX5" fmla="*/ 32385 w 234315"/>
                <a:gd name="connsiteY5" fmla="*/ 95250 h 108585"/>
                <a:gd name="connsiteX6" fmla="*/ 0 w 234315"/>
                <a:gd name="connsiteY6" fmla="*/ 108585 h 108585"/>
                <a:gd name="connsiteX0" fmla="*/ 0 w 234315"/>
                <a:gd name="connsiteY0" fmla="*/ 108585 h 133350"/>
                <a:gd name="connsiteX1" fmla="*/ 102870 w 234315"/>
                <a:gd name="connsiteY1" fmla="*/ 32385 h 133350"/>
                <a:gd name="connsiteX2" fmla="*/ 224790 w 234315"/>
                <a:gd name="connsiteY2" fmla="*/ 0 h 133350"/>
                <a:gd name="connsiteX3" fmla="*/ 234315 w 234315"/>
                <a:gd name="connsiteY3" fmla="*/ 28575 h 133350"/>
                <a:gd name="connsiteX4" fmla="*/ 114300 w 234315"/>
                <a:gd name="connsiteY4" fmla="*/ 55245 h 133350"/>
                <a:gd name="connsiteX5" fmla="*/ 19050 w 234315"/>
                <a:gd name="connsiteY5" fmla="*/ 133350 h 133350"/>
                <a:gd name="connsiteX6" fmla="*/ 0 w 234315"/>
                <a:gd name="connsiteY6" fmla="*/ 108585 h 133350"/>
                <a:gd name="connsiteX0" fmla="*/ 0 w 234315"/>
                <a:gd name="connsiteY0" fmla="*/ 110490 h 135255"/>
                <a:gd name="connsiteX1" fmla="*/ 102870 w 234315"/>
                <a:gd name="connsiteY1" fmla="*/ 34290 h 135255"/>
                <a:gd name="connsiteX2" fmla="*/ 222885 w 234315"/>
                <a:gd name="connsiteY2" fmla="*/ 0 h 135255"/>
                <a:gd name="connsiteX3" fmla="*/ 234315 w 234315"/>
                <a:gd name="connsiteY3" fmla="*/ 30480 h 135255"/>
                <a:gd name="connsiteX4" fmla="*/ 114300 w 234315"/>
                <a:gd name="connsiteY4" fmla="*/ 57150 h 135255"/>
                <a:gd name="connsiteX5" fmla="*/ 19050 w 234315"/>
                <a:gd name="connsiteY5" fmla="*/ 135255 h 135255"/>
                <a:gd name="connsiteX6" fmla="*/ 0 w 234315"/>
                <a:gd name="connsiteY6" fmla="*/ 110490 h 135255"/>
                <a:gd name="connsiteX0" fmla="*/ 0 w 230505"/>
                <a:gd name="connsiteY0" fmla="*/ 110490 h 135255"/>
                <a:gd name="connsiteX1" fmla="*/ 102870 w 230505"/>
                <a:gd name="connsiteY1" fmla="*/ 34290 h 135255"/>
                <a:gd name="connsiteX2" fmla="*/ 222885 w 230505"/>
                <a:gd name="connsiteY2" fmla="*/ 0 h 135255"/>
                <a:gd name="connsiteX3" fmla="*/ 230505 w 230505"/>
                <a:gd name="connsiteY3" fmla="*/ 20955 h 135255"/>
                <a:gd name="connsiteX4" fmla="*/ 114300 w 230505"/>
                <a:gd name="connsiteY4" fmla="*/ 57150 h 135255"/>
                <a:gd name="connsiteX5" fmla="*/ 19050 w 230505"/>
                <a:gd name="connsiteY5" fmla="*/ 135255 h 135255"/>
                <a:gd name="connsiteX6" fmla="*/ 0 w 230505"/>
                <a:gd name="connsiteY6" fmla="*/ 110490 h 135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505" h="135255">
                  <a:moveTo>
                    <a:pt x="0" y="110490"/>
                  </a:moveTo>
                  <a:lnTo>
                    <a:pt x="102870" y="34290"/>
                  </a:lnTo>
                  <a:lnTo>
                    <a:pt x="222885" y="0"/>
                  </a:lnTo>
                  <a:lnTo>
                    <a:pt x="230505" y="20955"/>
                  </a:lnTo>
                  <a:lnTo>
                    <a:pt x="114300" y="57150"/>
                  </a:lnTo>
                  <a:lnTo>
                    <a:pt x="19050" y="135255"/>
                  </a:lnTo>
                  <a:lnTo>
                    <a:pt x="0" y="110490"/>
                  </a:lnTo>
                  <a:close/>
                </a:path>
              </a:pathLst>
            </a:custGeom>
            <a:grpFill/>
            <a:ln w="3175">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grpSp>
    </p:spTree>
    <p:extLst>
      <p:ext uri="{BB962C8B-B14F-4D97-AF65-F5344CB8AC3E}">
        <p14:creationId xmlns:p14="http://schemas.microsoft.com/office/powerpoint/2010/main" val="3871314106"/>
      </p:ext>
    </p:extLst>
  </p:cSld>
  <p:clrMapOvr>
    <a:masterClrMapping/>
  </p:clrMapOvr>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docProps/app.xml><?xml version="1.0" encoding="utf-8"?>
<Properties xmlns="http://schemas.openxmlformats.org/officeDocument/2006/extended-properties" xmlns:vt="http://schemas.openxmlformats.org/officeDocument/2006/docPropsVTypes">
  <Template>TM04033923[[fn=Depth]]</Template>
  <TotalTime>150</TotalTime>
  <Words>330</Words>
  <Application>Microsoft Office PowerPoint</Application>
  <PresentationFormat>Widescreen</PresentationFormat>
  <Paragraphs>27</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2  Elham</vt:lpstr>
      <vt:lpstr>2  Zar</vt:lpstr>
      <vt:lpstr>Arial</vt:lpstr>
      <vt:lpstr>Corbel</vt:lpstr>
      <vt:lpstr>Depth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abc</dc:creator>
  <cp:lastModifiedBy>abc</cp:lastModifiedBy>
  <cp:revision>16</cp:revision>
  <dcterms:created xsi:type="dcterms:W3CDTF">2025-11-18T08:33:08Z</dcterms:created>
  <dcterms:modified xsi:type="dcterms:W3CDTF">2025-11-18T11:03:26Z</dcterms:modified>
</cp:coreProperties>
</file>