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1" r:id="rId4"/>
    <p:sldId id="292" r:id="rId5"/>
    <p:sldId id="314" r:id="rId6"/>
    <p:sldId id="315" r:id="rId7"/>
    <p:sldId id="293" r:id="rId8"/>
    <p:sldId id="294" r:id="rId9"/>
    <p:sldId id="295" r:id="rId10"/>
    <p:sldId id="296" r:id="rId11"/>
    <p:sldId id="316" r:id="rId12"/>
    <p:sldId id="297" r:id="rId13"/>
    <p:sldId id="318" r:id="rId14"/>
    <p:sldId id="417" r:id="rId15"/>
    <p:sldId id="418" r:id="rId16"/>
    <p:sldId id="317" r:id="rId17"/>
    <p:sldId id="319" r:id="rId18"/>
    <p:sldId id="320" r:id="rId19"/>
    <p:sldId id="321" r:id="rId20"/>
    <p:sldId id="329" r:id="rId21"/>
    <p:sldId id="330" r:id="rId22"/>
    <p:sldId id="322" r:id="rId23"/>
    <p:sldId id="419" r:id="rId24"/>
    <p:sldId id="331" r:id="rId25"/>
    <p:sldId id="332" r:id="rId26"/>
    <p:sldId id="334" r:id="rId27"/>
    <p:sldId id="333" r:id="rId28"/>
    <p:sldId id="335" r:id="rId29"/>
    <p:sldId id="336" r:id="rId30"/>
    <p:sldId id="339" r:id="rId31"/>
    <p:sldId id="338" r:id="rId32"/>
    <p:sldId id="420" r:id="rId33"/>
    <p:sldId id="340" r:id="rId34"/>
    <p:sldId id="341" r:id="rId35"/>
    <p:sldId id="342" r:id="rId36"/>
    <p:sldId id="343" r:id="rId37"/>
    <p:sldId id="337" r:id="rId38"/>
    <p:sldId id="349" r:id="rId39"/>
    <p:sldId id="344" r:id="rId40"/>
    <p:sldId id="345" r:id="rId41"/>
    <p:sldId id="346" r:id="rId42"/>
    <p:sldId id="347" r:id="rId43"/>
    <p:sldId id="421" r:id="rId44"/>
    <p:sldId id="350" r:id="rId45"/>
    <p:sldId id="351" r:id="rId46"/>
    <p:sldId id="352" r:id="rId47"/>
    <p:sldId id="356" r:id="rId48"/>
    <p:sldId id="359" r:id="rId49"/>
    <p:sldId id="357" r:id="rId50"/>
    <p:sldId id="416" r:id="rId51"/>
    <p:sldId id="354" r:id="rId52"/>
    <p:sldId id="363" r:id="rId53"/>
    <p:sldId id="364" r:id="rId54"/>
    <p:sldId id="365" r:id="rId55"/>
    <p:sldId id="368" r:id="rId56"/>
    <p:sldId id="369" r:id="rId57"/>
    <p:sldId id="370" r:id="rId58"/>
    <p:sldId id="374" r:id="rId59"/>
    <p:sldId id="372" r:id="rId60"/>
    <p:sldId id="373" r:id="rId61"/>
    <p:sldId id="348" r:id="rId62"/>
    <p:sldId id="422" r:id="rId63"/>
    <p:sldId id="376" r:id="rId64"/>
    <p:sldId id="379" r:id="rId65"/>
    <p:sldId id="380" r:id="rId66"/>
    <p:sldId id="381" r:id="rId67"/>
    <p:sldId id="383" r:id="rId68"/>
    <p:sldId id="394" r:id="rId69"/>
    <p:sldId id="395" r:id="rId70"/>
    <p:sldId id="396" r:id="rId71"/>
    <p:sldId id="397" r:id="rId72"/>
    <p:sldId id="398" r:id="rId73"/>
    <p:sldId id="399" r:id="rId74"/>
    <p:sldId id="400" r:id="rId75"/>
    <p:sldId id="402" r:id="rId76"/>
    <p:sldId id="401" r:id="rId77"/>
    <p:sldId id="403" r:id="rId78"/>
    <p:sldId id="404" r:id="rId79"/>
    <p:sldId id="405" r:id="rId80"/>
    <p:sldId id="407" r:id="rId81"/>
    <p:sldId id="408" r:id="rId82"/>
    <p:sldId id="409" r:id="rId83"/>
    <p:sldId id="410" r:id="rId84"/>
    <p:sldId id="411" r:id="rId85"/>
    <p:sldId id="412" r:id="rId86"/>
    <p:sldId id="413" r:id="rId87"/>
    <p:sldId id="382" r:id="rId88"/>
    <p:sldId id="414" r:id="rId89"/>
    <p:sldId id="415"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5" autoAdjust="0"/>
    <p:restoredTop sz="94660"/>
  </p:normalViewPr>
  <p:slideViewPr>
    <p:cSldViewPr snapToGrid="0">
      <p:cViewPr varScale="1">
        <p:scale>
          <a:sx n="69" d="100"/>
          <a:sy n="69" d="100"/>
        </p:scale>
        <p:origin x="129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FA07A4-7A83-49D7-9853-5977F267A47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260157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FA07A4-7A83-49D7-9853-5977F267A47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269107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FA07A4-7A83-49D7-9853-5977F267A47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336063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FA07A4-7A83-49D7-9853-5977F267A47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42504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A07A4-7A83-49D7-9853-5977F267A47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263634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A07A4-7A83-49D7-9853-5977F267A47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198789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FA07A4-7A83-49D7-9853-5977F267A479}"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47269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FA07A4-7A83-49D7-9853-5977F267A479}"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35121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A07A4-7A83-49D7-9853-5977F267A479}"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98678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A07A4-7A83-49D7-9853-5977F267A47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222847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A07A4-7A83-49D7-9853-5977F267A47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806ED-B7DA-4F72-8F8D-011550DFC7A7}" type="slidenum">
              <a:rPr lang="en-US" smtClean="0"/>
              <a:t>‹#›</a:t>
            </a:fld>
            <a:endParaRPr lang="en-US"/>
          </a:p>
        </p:txBody>
      </p:sp>
    </p:spTree>
    <p:extLst>
      <p:ext uri="{BB962C8B-B14F-4D97-AF65-F5344CB8AC3E}">
        <p14:creationId xmlns:p14="http://schemas.microsoft.com/office/powerpoint/2010/main" val="356155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A07A4-7A83-49D7-9853-5977F267A479}" type="datetimeFigureOut">
              <a:rPr lang="en-US" smtClean="0"/>
              <a:t>11/6/2024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806ED-B7DA-4F72-8F8D-011550DFC7A7}" type="slidenum">
              <a:rPr lang="en-US" smtClean="0"/>
              <a:t>‹#›</a:t>
            </a:fld>
            <a:endParaRPr lang="en-US"/>
          </a:p>
        </p:txBody>
      </p:sp>
    </p:spTree>
    <p:extLst>
      <p:ext uri="{BB962C8B-B14F-4D97-AF65-F5344CB8AC3E}">
        <p14:creationId xmlns:p14="http://schemas.microsoft.com/office/powerpoint/2010/main" val="2162366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cs typeface="B Titr" panose="00000700000000000000" pitchFamily="2" charset="-78"/>
              </a:rPr>
              <a:t>کاربرد مقدماتی</a:t>
            </a:r>
            <a:br>
              <a:rPr lang="fa-IR" dirty="0" smtClean="0">
                <a:cs typeface="B Titr" panose="00000700000000000000" pitchFamily="2" charset="-78"/>
              </a:rPr>
            </a:br>
            <a:r>
              <a:rPr lang="fa-IR" dirty="0" smtClean="0">
                <a:cs typeface="B Titr" panose="00000700000000000000" pitchFamily="2" charset="-78"/>
              </a:rPr>
              <a:t>روشهای تشخیص بالینی</a:t>
            </a:r>
            <a:endParaRPr lang="en-US" dirty="0">
              <a:cs typeface="B Titr" panose="00000700000000000000" pitchFamily="2" charset="-78"/>
            </a:endParaRPr>
          </a:p>
        </p:txBody>
      </p:sp>
      <p:sp>
        <p:nvSpPr>
          <p:cNvPr id="3" name="Subtitle 2"/>
          <p:cNvSpPr>
            <a:spLocks noGrp="1"/>
          </p:cNvSpPr>
          <p:nvPr>
            <p:ph type="subTitle" idx="1"/>
          </p:nvPr>
        </p:nvSpPr>
        <p:spPr/>
        <p:txBody>
          <a:bodyPr/>
          <a:lstStyle/>
          <a:p>
            <a:pPr rtl="1"/>
            <a:r>
              <a:rPr lang="fa-IR" b="1" dirty="0" smtClean="0">
                <a:cs typeface="B Roya" panose="00000400000000000000" pitchFamily="2" charset="-78"/>
              </a:rPr>
              <a:t>دکترمصطفی زارعان</a:t>
            </a:r>
          </a:p>
          <a:p>
            <a:pPr rtl="1"/>
            <a:r>
              <a:rPr lang="fa-IR" b="1" dirty="0" smtClean="0">
                <a:cs typeface="B Roya" panose="00000400000000000000" pitchFamily="2" charset="-78"/>
              </a:rPr>
              <a:t>دانشگاه تبریز</a:t>
            </a:r>
          </a:p>
          <a:p>
            <a:pPr rtl="1"/>
            <a:r>
              <a:rPr lang="fa-IR" b="1" dirty="0" smtClean="0">
                <a:cs typeface="B Roya" panose="00000400000000000000" pitchFamily="2" charset="-78"/>
              </a:rPr>
              <a:t>بهمن 98</a:t>
            </a:r>
            <a:endParaRPr lang="en-US" b="1" dirty="0">
              <a:cs typeface="B Roya" panose="00000400000000000000" pitchFamily="2" charset="-78"/>
            </a:endParaRPr>
          </a:p>
        </p:txBody>
      </p:sp>
    </p:spTree>
    <p:extLst>
      <p:ext uri="{BB962C8B-B14F-4D97-AF65-F5344CB8AC3E}">
        <p14:creationId xmlns:p14="http://schemas.microsoft.com/office/powerpoint/2010/main" val="159587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خرده آزمون های وکسلر کودکان چهار</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600" b="1" dirty="0" smtClean="0">
                <a:solidFill>
                  <a:srgbClr val="FF0000"/>
                </a:solidFill>
                <a:cs typeface="B Roya" panose="00000400000000000000" pitchFamily="2" charset="-78"/>
              </a:rPr>
              <a:t>خرده آزمون های اصلی</a:t>
            </a:r>
          </a:p>
        </p:txBody>
      </p:sp>
      <p:sp>
        <p:nvSpPr>
          <p:cNvPr id="4" name="Content Placeholder 2"/>
          <p:cNvSpPr txBox="1">
            <a:spLocks/>
          </p:cNvSpPr>
          <p:nvPr/>
        </p:nvSpPr>
        <p:spPr>
          <a:xfrm>
            <a:off x="4667534" y="2538483"/>
            <a:ext cx="3847816" cy="364075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gn="r" rtl="1" fontAlgn="base">
              <a:lnSpc>
                <a:spcPct val="120000"/>
              </a:lnSpc>
              <a:buFont typeface="+mj-lt"/>
              <a:buAutoNum type="arabicPeriod"/>
            </a:pPr>
            <a:r>
              <a:rPr lang="fa-IR" sz="3200" b="1" dirty="0" smtClean="0">
                <a:cs typeface="B Roya" panose="00000400000000000000" pitchFamily="2" charset="-78"/>
              </a:rPr>
              <a:t>طراحی با مکعب ها</a:t>
            </a:r>
          </a:p>
          <a:p>
            <a:pPr marL="914400" lvl="1" indent="-457200" algn="r" rtl="1" fontAlgn="base">
              <a:lnSpc>
                <a:spcPct val="120000"/>
              </a:lnSpc>
              <a:buFont typeface="+mj-lt"/>
              <a:buAutoNum type="arabicPeriod"/>
            </a:pPr>
            <a:r>
              <a:rPr lang="fa-IR" sz="3200" b="1" dirty="0" smtClean="0">
                <a:solidFill>
                  <a:srgbClr val="FF0000"/>
                </a:solidFill>
                <a:cs typeface="B Roya" panose="00000400000000000000" pitchFamily="2" charset="-78"/>
              </a:rPr>
              <a:t>شباهت ها</a:t>
            </a:r>
          </a:p>
          <a:p>
            <a:pPr marL="914400" lvl="1" indent="-457200" algn="r" rtl="1" fontAlgn="base">
              <a:lnSpc>
                <a:spcPct val="120000"/>
              </a:lnSpc>
              <a:buFont typeface="+mj-lt"/>
              <a:buAutoNum type="arabicPeriod"/>
            </a:pPr>
            <a:r>
              <a:rPr lang="fa-IR" sz="3200" b="1" dirty="0" smtClean="0">
                <a:solidFill>
                  <a:srgbClr val="FF0000"/>
                </a:solidFill>
                <a:cs typeface="B Roya" panose="00000400000000000000" pitchFamily="2" charset="-78"/>
              </a:rPr>
              <a:t>فراخنای ارقام</a:t>
            </a:r>
          </a:p>
          <a:p>
            <a:pPr marL="914400" lvl="1" indent="-457200" algn="r" rtl="1" fontAlgn="base">
              <a:lnSpc>
                <a:spcPct val="120000"/>
              </a:lnSpc>
              <a:buFont typeface="+mj-lt"/>
              <a:buAutoNum type="arabicPeriod"/>
            </a:pPr>
            <a:r>
              <a:rPr lang="fa-IR" sz="3200" b="1" dirty="0" smtClean="0">
                <a:cs typeface="B Roya" panose="00000400000000000000" pitchFamily="2" charset="-78"/>
              </a:rPr>
              <a:t>مفاهیم تصویری</a:t>
            </a:r>
          </a:p>
          <a:p>
            <a:pPr marL="914400" lvl="1" indent="-457200" algn="r" rtl="1" fontAlgn="base">
              <a:lnSpc>
                <a:spcPct val="120000"/>
              </a:lnSpc>
              <a:buFont typeface="+mj-lt"/>
              <a:buAutoNum type="arabicPeriod"/>
            </a:pPr>
            <a:r>
              <a:rPr lang="fa-IR" sz="3200" b="1" dirty="0" smtClean="0">
                <a:cs typeface="B Roya" panose="00000400000000000000" pitchFamily="2" charset="-78"/>
              </a:rPr>
              <a:t>رمزنویسی</a:t>
            </a:r>
          </a:p>
        </p:txBody>
      </p:sp>
      <p:sp>
        <p:nvSpPr>
          <p:cNvPr id="5" name="Content Placeholder 2"/>
          <p:cNvSpPr txBox="1">
            <a:spLocks/>
          </p:cNvSpPr>
          <p:nvPr/>
        </p:nvSpPr>
        <p:spPr>
          <a:xfrm>
            <a:off x="630922" y="2540755"/>
            <a:ext cx="4036612" cy="364075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lgn="r" rtl="1" fontAlgn="base">
              <a:lnSpc>
                <a:spcPct val="120000"/>
              </a:lnSpc>
              <a:buFont typeface="+mj-lt"/>
              <a:buAutoNum type="arabicPeriod" startAt="6"/>
            </a:pPr>
            <a:r>
              <a:rPr lang="fa-IR" sz="3200" b="1" dirty="0" smtClean="0">
                <a:cs typeface="B Roya" panose="00000400000000000000" pitchFamily="2" charset="-78"/>
              </a:rPr>
              <a:t>واژگان</a:t>
            </a:r>
          </a:p>
          <a:p>
            <a:pPr marL="971550" lvl="1" indent="-514350" algn="r" rtl="1" fontAlgn="base">
              <a:lnSpc>
                <a:spcPct val="120000"/>
              </a:lnSpc>
              <a:buFont typeface="+mj-lt"/>
              <a:buAutoNum type="arabicPeriod" startAt="6"/>
            </a:pPr>
            <a:r>
              <a:rPr lang="fa-IR" sz="3200" b="1" dirty="0" smtClean="0">
                <a:solidFill>
                  <a:srgbClr val="FF0000"/>
                </a:solidFill>
                <a:cs typeface="B Roya" panose="00000400000000000000" pitchFamily="2" charset="-78"/>
              </a:rPr>
              <a:t>توالی حرف و عدد</a:t>
            </a:r>
          </a:p>
          <a:p>
            <a:pPr marL="971550" lvl="1" indent="-514350" algn="r" rtl="1" fontAlgn="base">
              <a:lnSpc>
                <a:spcPct val="120000"/>
              </a:lnSpc>
              <a:buFont typeface="+mj-lt"/>
              <a:buAutoNum type="arabicPeriod" startAt="6"/>
            </a:pPr>
            <a:r>
              <a:rPr lang="fa-IR" sz="3200" b="1" dirty="0" smtClean="0">
                <a:cs typeface="B Roya" panose="00000400000000000000" pitchFamily="2" charset="-78"/>
              </a:rPr>
              <a:t>استدلال تصویری</a:t>
            </a:r>
          </a:p>
          <a:p>
            <a:pPr marL="971550" lvl="1" indent="-514350" algn="r" rtl="1" fontAlgn="base">
              <a:lnSpc>
                <a:spcPct val="120000"/>
              </a:lnSpc>
              <a:buFont typeface="+mj-lt"/>
              <a:buAutoNum type="arabicPeriod" startAt="6"/>
            </a:pPr>
            <a:r>
              <a:rPr lang="fa-IR" sz="3200" b="1" dirty="0" smtClean="0">
                <a:solidFill>
                  <a:srgbClr val="FF0000"/>
                </a:solidFill>
                <a:cs typeface="B Roya" panose="00000400000000000000" pitchFamily="2" charset="-78"/>
              </a:rPr>
              <a:t>درک مطلب</a:t>
            </a:r>
          </a:p>
          <a:p>
            <a:pPr marL="971550" lvl="1" indent="-514350" algn="r" rtl="1" fontAlgn="base">
              <a:lnSpc>
                <a:spcPct val="120000"/>
              </a:lnSpc>
              <a:buFont typeface="+mj-lt"/>
              <a:buAutoNum type="arabicPeriod" startAt="6"/>
            </a:pPr>
            <a:r>
              <a:rPr lang="fa-IR" sz="3200" b="1" dirty="0" smtClean="0">
                <a:cs typeface="B Roya" panose="00000400000000000000" pitchFamily="2" charset="-78"/>
              </a:rPr>
              <a:t>نمادیابی</a:t>
            </a:r>
          </a:p>
        </p:txBody>
      </p:sp>
    </p:spTree>
    <p:extLst>
      <p:ext uri="{BB962C8B-B14F-4D97-AF65-F5344CB8AC3E}">
        <p14:creationId xmlns:p14="http://schemas.microsoft.com/office/powerpoint/2010/main" val="3210085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خرده آزمون های وکسلر کودکان چهار</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600" b="1" dirty="0" smtClean="0">
                <a:solidFill>
                  <a:srgbClr val="FF0000"/>
                </a:solidFill>
                <a:cs typeface="B Roya" panose="00000400000000000000" pitchFamily="2" charset="-78"/>
              </a:rPr>
              <a:t>خرده آزمون های اختیاری</a:t>
            </a:r>
          </a:p>
          <a:p>
            <a:pPr marL="971550" lvl="1" indent="-514350" algn="r" rtl="1" fontAlgn="base">
              <a:lnSpc>
                <a:spcPct val="120000"/>
              </a:lnSpc>
              <a:buFont typeface="+mj-lt"/>
              <a:buAutoNum type="arabicPeriod" startAt="11"/>
            </a:pPr>
            <a:r>
              <a:rPr lang="fa-IR" sz="3200" b="1" dirty="0">
                <a:cs typeface="B Roya" panose="00000400000000000000" pitchFamily="2" charset="-78"/>
              </a:rPr>
              <a:t>تکمیل تصویرها</a:t>
            </a:r>
          </a:p>
          <a:p>
            <a:pPr marL="971550" lvl="1" indent="-514350" algn="r" rtl="1" fontAlgn="base">
              <a:lnSpc>
                <a:spcPct val="120000"/>
              </a:lnSpc>
              <a:buFont typeface="+mj-lt"/>
              <a:buAutoNum type="arabicPeriod" startAt="11"/>
            </a:pPr>
            <a:r>
              <a:rPr lang="fa-IR" sz="3200" b="1" dirty="0">
                <a:cs typeface="B Roya" panose="00000400000000000000" pitchFamily="2" charset="-78"/>
              </a:rPr>
              <a:t>خط زنی</a:t>
            </a:r>
          </a:p>
          <a:p>
            <a:pPr marL="971550" lvl="1" indent="-514350" algn="r" rtl="1" fontAlgn="base">
              <a:lnSpc>
                <a:spcPct val="120000"/>
              </a:lnSpc>
              <a:buFont typeface="+mj-lt"/>
              <a:buAutoNum type="arabicPeriod" startAt="11"/>
            </a:pPr>
            <a:r>
              <a:rPr lang="fa-IR" sz="3200" b="1" dirty="0">
                <a:cs typeface="B Roya" panose="00000400000000000000" pitchFamily="2" charset="-78"/>
              </a:rPr>
              <a:t>اطلاعات عمومی</a:t>
            </a:r>
          </a:p>
          <a:p>
            <a:pPr marL="971550" lvl="1" indent="-514350" algn="r" rtl="1" fontAlgn="base">
              <a:lnSpc>
                <a:spcPct val="120000"/>
              </a:lnSpc>
              <a:buFont typeface="+mj-lt"/>
              <a:buAutoNum type="arabicPeriod" startAt="11"/>
            </a:pPr>
            <a:r>
              <a:rPr lang="fa-IR" sz="3200" b="1" dirty="0">
                <a:cs typeface="B Roya" panose="00000400000000000000" pitchFamily="2" charset="-78"/>
              </a:rPr>
              <a:t>حساب</a:t>
            </a:r>
          </a:p>
          <a:p>
            <a:pPr marL="971550" lvl="1" indent="-514350" algn="r" rtl="1" fontAlgn="base">
              <a:lnSpc>
                <a:spcPct val="120000"/>
              </a:lnSpc>
              <a:buFont typeface="+mj-lt"/>
              <a:buAutoNum type="arabicPeriod" startAt="11"/>
            </a:pPr>
            <a:r>
              <a:rPr lang="fa-IR" sz="3200" b="1" dirty="0">
                <a:cs typeface="B Roya" panose="00000400000000000000" pitchFamily="2" charset="-78"/>
              </a:rPr>
              <a:t>استدلال </a:t>
            </a:r>
            <a:r>
              <a:rPr lang="fa-IR" sz="3200" b="1" dirty="0" smtClean="0">
                <a:cs typeface="B Roya" panose="00000400000000000000" pitchFamily="2" charset="-78"/>
              </a:rPr>
              <a:t>کلامی</a:t>
            </a:r>
            <a:endParaRPr lang="fa-IR" sz="3200" b="1" dirty="0">
              <a:cs typeface="B Roya" panose="00000400000000000000" pitchFamily="2" charset="-78"/>
            </a:endParaRPr>
          </a:p>
        </p:txBody>
      </p:sp>
    </p:spTree>
    <p:extLst>
      <p:ext uri="{BB962C8B-B14F-4D97-AF65-F5344CB8AC3E}">
        <p14:creationId xmlns:p14="http://schemas.microsoft.com/office/powerpoint/2010/main" val="206529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 طراحی با مکعب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200" b="1" dirty="0" smtClean="0">
                <a:cs typeface="B Roya" panose="00000400000000000000" pitchFamily="2" charset="-78"/>
              </a:rPr>
              <a:t>بازسازی الگو با استفاده از مکعب های قرمز و سفید</a:t>
            </a:r>
          </a:p>
          <a:p>
            <a:pPr algn="r" rtl="1" fontAlgn="base">
              <a:lnSpc>
                <a:spcPct val="120000"/>
              </a:lnSpc>
            </a:pPr>
            <a:r>
              <a:rPr lang="fa-IR" sz="3200" b="1" dirty="0" smtClean="0">
                <a:cs typeface="B Roya" panose="00000400000000000000" pitchFamily="2" charset="-78"/>
              </a:rPr>
              <a:t>مواد آزمون</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717"/>
          <a:stretch/>
        </p:blipFill>
        <p:spPr>
          <a:xfrm>
            <a:off x="1138573" y="3283257"/>
            <a:ext cx="6866854" cy="3125722"/>
          </a:xfrm>
          <a:prstGeom prst="rect">
            <a:avLst/>
          </a:prstGeom>
        </p:spPr>
      </p:pic>
    </p:spTree>
    <p:extLst>
      <p:ext uri="{BB962C8B-B14F-4D97-AF65-F5344CB8AC3E}">
        <p14:creationId xmlns:p14="http://schemas.microsoft.com/office/powerpoint/2010/main" val="1970821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 طراحی با مکعب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6-7 سال/ احتمال مشکل هوشی: سؤال یک</a:t>
            </a:r>
          </a:p>
          <a:p>
            <a:pPr lvl="1" algn="r" rtl="1" fontAlgn="base">
              <a:lnSpc>
                <a:spcPct val="120000"/>
              </a:lnSpc>
            </a:pPr>
            <a:r>
              <a:rPr lang="fa-IR" b="1" dirty="0" smtClean="0">
                <a:cs typeface="B Roya" panose="00000400000000000000" pitchFamily="2" charset="-78"/>
              </a:rPr>
              <a:t>8-16 سال: سؤال سه</a:t>
            </a:r>
          </a:p>
          <a:p>
            <a:pPr algn="r" rtl="1" fontAlgn="base">
              <a:lnSpc>
                <a:spcPct val="120000"/>
              </a:lnSpc>
            </a:pPr>
            <a:r>
              <a:rPr lang="fa-IR" sz="3200" b="1" dirty="0" smtClean="0">
                <a:cs typeface="B Roya" panose="00000400000000000000" pitchFamily="2" charset="-78"/>
              </a:rPr>
              <a:t>اجرای معکوس (قاعده برگشت)</a:t>
            </a:r>
          </a:p>
          <a:p>
            <a:pPr lvl="1" algn="r" rtl="1" fontAlgn="base">
              <a:lnSpc>
                <a:spcPct val="120000"/>
              </a:lnSpc>
            </a:pPr>
            <a:r>
              <a:rPr lang="fa-IR" b="1" dirty="0" smtClean="0">
                <a:cs typeface="B Roya" panose="00000400000000000000" pitchFamily="2" charset="-78"/>
              </a:rPr>
              <a:t>عدم موفقیت در سؤال اول و دوم رده سنی خود (8 تا16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کسب سه نمره صفر </a:t>
            </a:r>
            <a:r>
              <a:rPr lang="fa-IR" b="1" u="sng" dirty="0" smtClean="0">
                <a:cs typeface="B Roya" panose="00000400000000000000" pitchFamily="2" charset="-78"/>
              </a:rPr>
              <a:t>متوالی</a:t>
            </a:r>
          </a:p>
        </p:txBody>
      </p:sp>
    </p:spTree>
    <p:extLst>
      <p:ext uri="{BB962C8B-B14F-4D97-AF65-F5344CB8AC3E}">
        <p14:creationId xmlns:p14="http://schemas.microsoft.com/office/powerpoint/2010/main" val="1422524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sp>
        <p:nvSpPr>
          <p:cNvPr id="3" name="Content Placeholder 2"/>
          <p:cNvSpPr>
            <a:spLocks noGrp="1"/>
          </p:cNvSpPr>
          <p:nvPr>
            <p:ph idx="1"/>
          </p:nvPr>
        </p:nvSpPr>
        <p:spPr/>
        <p:txBody>
          <a:bodyPr/>
          <a:lstStyle/>
          <a:p>
            <a:r>
              <a:rPr lang="en-US" dirty="0" smtClean="0"/>
              <a:t>6-7			1-2</a:t>
            </a:r>
          </a:p>
          <a:p>
            <a:r>
              <a:rPr lang="en-US" dirty="0" smtClean="0"/>
              <a:t>8-10			3-4-5</a:t>
            </a:r>
          </a:p>
          <a:p>
            <a:r>
              <a:rPr lang="en-US" dirty="0" smtClean="0"/>
              <a:t>10-12		6-7-8-9</a:t>
            </a:r>
          </a:p>
          <a:p>
            <a:r>
              <a:rPr lang="en-US" dirty="0" smtClean="0"/>
              <a:t>12-16		10-11-12-13-14</a:t>
            </a:r>
            <a:r>
              <a:rPr lang="fa-IR" dirty="0"/>
              <a:t>-</a:t>
            </a:r>
            <a:r>
              <a:rPr lang="en-US" dirty="0" smtClean="0"/>
              <a:t>15-16-17-18</a:t>
            </a:r>
          </a:p>
          <a:p>
            <a:endParaRPr lang="en-US" dirty="0"/>
          </a:p>
        </p:txBody>
      </p:sp>
    </p:spTree>
    <p:extLst>
      <p:ext uri="{BB962C8B-B14F-4D97-AF65-F5344CB8AC3E}">
        <p14:creationId xmlns:p14="http://schemas.microsoft.com/office/powerpoint/2010/main" val="3711298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کسب 4 نمره صفر در 5 سوال متوالی</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1841933"/>
              </p:ext>
            </p:extLst>
          </p:nvPr>
        </p:nvGraphicFramePr>
        <p:xfrm>
          <a:off x="628650" y="1825625"/>
          <a:ext cx="6572250" cy="425032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456310976"/>
                    </a:ext>
                  </a:extLst>
                </a:gridCol>
                <a:gridCol w="1314450">
                  <a:extLst>
                    <a:ext uri="{9D8B030D-6E8A-4147-A177-3AD203B41FA5}">
                      <a16:colId xmlns:a16="http://schemas.microsoft.com/office/drawing/2014/main" val="3480864433"/>
                    </a:ext>
                  </a:extLst>
                </a:gridCol>
                <a:gridCol w="1314450">
                  <a:extLst>
                    <a:ext uri="{9D8B030D-6E8A-4147-A177-3AD203B41FA5}">
                      <a16:colId xmlns:a16="http://schemas.microsoft.com/office/drawing/2014/main" val="1716140263"/>
                    </a:ext>
                  </a:extLst>
                </a:gridCol>
                <a:gridCol w="1314450">
                  <a:extLst>
                    <a:ext uri="{9D8B030D-6E8A-4147-A177-3AD203B41FA5}">
                      <a16:colId xmlns:a16="http://schemas.microsoft.com/office/drawing/2014/main" val="126474411"/>
                    </a:ext>
                  </a:extLst>
                </a:gridCol>
                <a:gridCol w="1314450">
                  <a:extLst>
                    <a:ext uri="{9D8B030D-6E8A-4147-A177-3AD203B41FA5}">
                      <a16:colId xmlns:a16="http://schemas.microsoft.com/office/drawing/2014/main" val="2426657627"/>
                    </a:ext>
                  </a:extLst>
                </a:gridCol>
              </a:tblGrid>
              <a:tr h="708387">
                <a:tc>
                  <a:txBody>
                    <a:bodyPr/>
                    <a:lstStyle/>
                    <a:p>
                      <a:pPr algn="ctr"/>
                      <a:endParaRPr lang="en-US" sz="3200" dirty="0">
                        <a:cs typeface="B Titr" panose="00000700000000000000" pitchFamily="2" charset="-78"/>
                      </a:endParaRPr>
                    </a:p>
                  </a:txBody>
                  <a:tcPr anchor="ctr"/>
                </a:tc>
                <a:tc>
                  <a:txBody>
                    <a:bodyPr/>
                    <a:lstStyle/>
                    <a:p>
                      <a:pPr algn="ctr"/>
                      <a:endParaRPr lang="en-US" sz="3200" dirty="0">
                        <a:cs typeface="B Titr" panose="00000700000000000000" pitchFamily="2" charset="-78"/>
                      </a:endParaRPr>
                    </a:p>
                  </a:txBody>
                  <a:tcPr anchor="ctr"/>
                </a:tc>
                <a:tc>
                  <a:txBody>
                    <a:bodyPr/>
                    <a:lstStyle/>
                    <a:p>
                      <a:pPr algn="ctr"/>
                      <a:endParaRPr lang="en-US" sz="3200" dirty="0">
                        <a:cs typeface="B Titr" panose="00000700000000000000" pitchFamily="2" charset="-78"/>
                      </a:endParaRPr>
                    </a:p>
                  </a:txBody>
                  <a:tcPr anchor="ctr"/>
                </a:tc>
                <a:tc>
                  <a:txBody>
                    <a:bodyPr/>
                    <a:lstStyle/>
                    <a:p>
                      <a:pPr algn="ctr"/>
                      <a:endParaRPr lang="en-US" sz="3200" dirty="0">
                        <a:cs typeface="B Titr" panose="00000700000000000000" pitchFamily="2" charset="-78"/>
                      </a:endParaRPr>
                    </a:p>
                  </a:txBody>
                  <a:tcPr anchor="ctr"/>
                </a:tc>
                <a:tc>
                  <a:txBody>
                    <a:bodyPr/>
                    <a:lstStyle/>
                    <a:p>
                      <a:pPr algn="ctr"/>
                      <a:endParaRPr lang="en-US" sz="3200" dirty="0">
                        <a:cs typeface="B Titr" panose="00000700000000000000" pitchFamily="2" charset="-78"/>
                      </a:endParaRPr>
                    </a:p>
                  </a:txBody>
                  <a:tcPr anchor="ctr"/>
                </a:tc>
                <a:extLst>
                  <a:ext uri="{0D108BD9-81ED-4DB2-BD59-A6C34878D82A}">
                    <a16:rowId xmlns:a16="http://schemas.microsoft.com/office/drawing/2014/main" val="3995931674"/>
                  </a:ext>
                </a:extLst>
              </a:tr>
              <a:tr h="708387">
                <a:tc>
                  <a:txBody>
                    <a:bodyPr/>
                    <a:lstStyle/>
                    <a:p>
                      <a:pPr algn="ctr"/>
                      <a:r>
                        <a:rPr lang="fa-IR" sz="3200" dirty="0" smtClean="0">
                          <a:cs typeface="B Titr" panose="00000700000000000000" pitchFamily="2" charset="-78"/>
                        </a:rPr>
                        <a:t>د</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extLst>
                  <a:ext uri="{0D108BD9-81ED-4DB2-BD59-A6C34878D82A}">
                    <a16:rowId xmlns:a16="http://schemas.microsoft.com/office/drawing/2014/main" val="641445505"/>
                  </a:ext>
                </a:extLst>
              </a:tr>
              <a:tr h="708387">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د</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extLst>
                  <a:ext uri="{0D108BD9-81ED-4DB2-BD59-A6C34878D82A}">
                    <a16:rowId xmlns:a16="http://schemas.microsoft.com/office/drawing/2014/main" val="789738544"/>
                  </a:ext>
                </a:extLst>
              </a:tr>
              <a:tr h="708387">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د</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extLst>
                  <a:ext uri="{0D108BD9-81ED-4DB2-BD59-A6C34878D82A}">
                    <a16:rowId xmlns:a16="http://schemas.microsoft.com/office/drawing/2014/main" val="2503210446"/>
                  </a:ext>
                </a:extLst>
              </a:tr>
              <a:tr h="708387">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د</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extLst>
                  <a:ext uri="{0D108BD9-81ED-4DB2-BD59-A6C34878D82A}">
                    <a16:rowId xmlns:a16="http://schemas.microsoft.com/office/drawing/2014/main" val="3782338054"/>
                  </a:ext>
                </a:extLst>
              </a:tr>
              <a:tr h="708387">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غ</a:t>
                      </a:r>
                      <a:endParaRPr lang="en-US" sz="3200" dirty="0">
                        <a:cs typeface="B Titr" panose="00000700000000000000" pitchFamily="2" charset="-78"/>
                      </a:endParaRPr>
                    </a:p>
                  </a:txBody>
                  <a:tcPr anchor="ctr"/>
                </a:tc>
                <a:tc>
                  <a:txBody>
                    <a:bodyPr/>
                    <a:lstStyle/>
                    <a:p>
                      <a:pPr algn="ctr"/>
                      <a:r>
                        <a:rPr lang="fa-IR" sz="3200" dirty="0" smtClean="0">
                          <a:cs typeface="B Titr" panose="00000700000000000000" pitchFamily="2" charset="-78"/>
                        </a:rPr>
                        <a:t>-</a:t>
                      </a:r>
                      <a:endParaRPr lang="en-US" sz="3200" dirty="0">
                        <a:cs typeface="B Titr" panose="00000700000000000000" pitchFamily="2" charset="-78"/>
                      </a:endParaRPr>
                    </a:p>
                  </a:txBody>
                  <a:tcPr anchor="ctr"/>
                </a:tc>
                <a:extLst>
                  <a:ext uri="{0D108BD9-81ED-4DB2-BD59-A6C34878D82A}">
                    <a16:rowId xmlns:a16="http://schemas.microsoft.com/office/drawing/2014/main" val="2307105443"/>
                  </a:ext>
                </a:extLst>
              </a:tr>
            </a:tbl>
          </a:graphicData>
        </a:graphic>
      </p:graphicFrame>
    </p:spTree>
    <p:extLst>
      <p:ext uri="{BB962C8B-B14F-4D97-AF65-F5344CB8AC3E}">
        <p14:creationId xmlns:p14="http://schemas.microsoft.com/office/powerpoint/2010/main" val="302295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 طراحی با مکعب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زمان گیری</a:t>
            </a:r>
          </a:p>
          <a:p>
            <a:pPr lvl="1" algn="r" rtl="1" fontAlgn="base">
              <a:lnSpc>
                <a:spcPct val="120000"/>
              </a:lnSpc>
            </a:pPr>
            <a:r>
              <a:rPr lang="fa-IR" b="1" dirty="0" smtClean="0">
                <a:cs typeface="B Roya" panose="00000400000000000000" pitchFamily="2" charset="-78"/>
              </a:rPr>
              <a:t>از اتمام ادای آخرین کلمه سؤال</a:t>
            </a:r>
          </a:p>
          <a:p>
            <a:pPr lvl="1" algn="r" rtl="1" fontAlgn="base">
              <a:lnSpc>
                <a:spcPct val="120000"/>
              </a:lnSpc>
            </a:pPr>
            <a:r>
              <a:rPr lang="fa-IR" b="1" dirty="0" smtClean="0">
                <a:cs typeface="B Roya" panose="00000400000000000000" pitchFamily="2" charset="-78"/>
              </a:rPr>
              <a:t>تا پایان کار آزمودنی</a:t>
            </a:r>
          </a:p>
          <a:p>
            <a:pPr algn="r" rtl="1" fontAlgn="base">
              <a:lnSpc>
                <a:spcPct val="120000"/>
              </a:lnSpc>
            </a:pPr>
            <a:r>
              <a:rPr lang="fa-IR" sz="3200" b="1" dirty="0" smtClean="0">
                <a:cs typeface="B Roya" panose="00000400000000000000" pitchFamily="2" charset="-78"/>
              </a:rPr>
              <a:t>شیوه نشستن</a:t>
            </a:r>
            <a:r>
              <a:rPr lang="fa-IR" sz="2400" dirty="0" smtClean="0">
                <a:cs typeface="B Roya" panose="00000400000000000000" pitchFamily="2" charset="-78"/>
              </a:rPr>
              <a:t>     راست دست</a:t>
            </a:r>
            <a:r>
              <a:rPr lang="fa-IR" sz="2400" dirty="0">
                <a:cs typeface="B Roya" panose="00000400000000000000" pitchFamily="2" charset="-78"/>
              </a:rPr>
              <a:t> </a:t>
            </a:r>
            <a:r>
              <a:rPr lang="fa-IR" sz="2400" dirty="0" smtClean="0">
                <a:cs typeface="B Roya" panose="00000400000000000000" pitchFamily="2" charset="-78"/>
              </a:rPr>
              <a:t>                      چپ دست</a:t>
            </a:r>
          </a:p>
        </p:txBody>
      </p:sp>
      <p:grpSp>
        <p:nvGrpSpPr>
          <p:cNvPr id="6" name="Group 5"/>
          <p:cNvGrpSpPr/>
          <p:nvPr/>
        </p:nvGrpSpPr>
        <p:grpSpPr>
          <a:xfrm>
            <a:off x="1719618" y="4408226"/>
            <a:ext cx="1746913" cy="1460310"/>
            <a:chOff x="1719618" y="4476466"/>
            <a:chExt cx="1746913" cy="1460310"/>
          </a:xfrm>
        </p:grpSpPr>
        <p:sp>
          <p:nvSpPr>
            <p:cNvPr id="4" name="Rectangle 3"/>
            <p:cNvSpPr/>
            <p:nvPr/>
          </p:nvSpPr>
          <p:spPr>
            <a:xfrm>
              <a:off x="1719618" y="4476466"/>
              <a:ext cx="1746913" cy="146031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88108" y="5049671"/>
              <a:ext cx="382138" cy="65509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65347" y="4410498"/>
            <a:ext cx="1746913" cy="1460310"/>
            <a:chOff x="4765347" y="4478738"/>
            <a:chExt cx="1746913" cy="1460310"/>
          </a:xfrm>
        </p:grpSpPr>
        <p:sp>
          <p:nvSpPr>
            <p:cNvPr id="8" name="Rectangle 7"/>
            <p:cNvSpPr/>
            <p:nvPr/>
          </p:nvSpPr>
          <p:spPr>
            <a:xfrm>
              <a:off x="4765347" y="4478738"/>
              <a:ext cx="1746913" cy="146031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16223" y="5051943"/>
              <a:ext cx="382138" cy="65509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339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 طراحی با مکعب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معرفی دو مکعب</a:t>
            </a:r>
          </a:p>
          <a:p>
            <a:pPr lvl="1" algn="r" rtl="1" fontAlgn="base">
              <a:lnSpc>
                <a:spcPct val="120000"/>
              </a:lnSpc>
            </a:pPr>
            <a:r>
              <a:rPr lang="fa-IR" b="1" dirty="0" smtClean="0">
                <a:cs typeface="B Roya" panose="00000400000000000000" pitchFamily="2" charset="-78"/>
              </a:rPr>
              <a:t>اجرای تمرین یک و دو و سه از سوی آزمونگر</a:t>
            </a:r>
          </a:p>
          <a:p>
            <a:pPr lvl="1" algn="r" rtl="1" fontAlgn="base">
              <a:lnSpc>
                <a:spcPct val="120000"/>
              </a:lnSpc>
            </a:pPr>
            <a:r>
              <a:rPr lang="fa-IR" b="1" dirty="0" smtClean="0">
                <a:cs typeface="B Roya" panose="00000400000000000000" pitchFamily="2" charset="-78"/>
              </a:rPr>
              <a:t>تعداد مکعب ها:</a:t>
            </a:r>
          </a:p>
          <a:p>
            <a:pPr lvl="2" algn="r" rtl="1" fontAlgn="base">
              <a:lnSpc>
                <a:spcPct val="120000"/>
              </a:lnSpc>
            </a:pPr>
            <a:r>
              <a:rPr lang="fa-IR" b="1" dirty="0" smtClean="0">
                <a:cs typeface="B Roya" panose="00000400000000000000" pitchFamily="2" charset="-78"/>
              </a:rPr>
              <a:t>سؤال 1: 2 مکعب</a:t>
            </a:r>
          </a:p>
          <a:p>
            <a:pPr lvl="2" algn="r" rtl="1" fontAlgn="base">
              <a:lnSpc>
                <a:spcPct val="120000"/>
              </a:lnSpc>
            </a:pPr>
            <a:r>
              <a:rPr lang="fa-IR" b="1" dirty="0" smtClean="0">
                <a:cs typeface="B Roya" panose="00000400000000000000" pitchFamily="2" charset="-78"/>
              </a:rPr>
              <a:t>سؤال 2 تا 10: 4 مکعب</a:t>
            </a:r>
          </a:p>
          <a:p>
            <a:pPr lvl="2" algn="r" rtl="1" fontAlgn="base">
              <a:lnSpc>
                <a:spcPct val="120000"/>
              </a:lnSpc>
            </a:pPr>
            <a:r>
              <a:rPr lang="fa-IR" b="1" dirty="0" smtClean="0">
                <a:cs typeface="B Roya" panose="00000400000000000000" pitchFamily="2" charset="-78"/>
              </a:rPr>
              <a:t>سؤال 11 تا 14: 9 مکعب</a:t>
            </a:r>
          </a:p>
          <a:p>
            <a:pPr lvl="1" algn="r" rtl="1" fontAlgn="base">
              <a:lnSpc>
                <a:spcPct val="120000"/>
              </a:lnSpc>
            </a:pPr>
            <a:r>
              <a:rPr lang="fa-IR" b="1" dirty="0" smtClean="0">
                <a:cs typeface="B Roya" panose="00000400000000000000" pitchFamily="2" charset="-78"/>
              </a:rPr>
              <a:t>چرخش دفترچه و مکعب ها ممنوع است.</a:t>
            </a:r>
          </a:p>
          <a:p>
            <a:pPr lvl="1" algn="r" rtl="1" fontAlgn="base">
              <a:lnSpc>
                <a:spcPct val="120000"/>
              </a:lnSpc>
            </a:pPr>
            <a:r>
              <a:rPr lang="fa-IR" b="1" dirty="0" smtClean="0">
                <a:cs typeface="B Roya" panose="00000400000000000000" pitchFamily="2" charset="-78"/>
              </a:rPr>
              <a:t>روی مکعب ها الگو است نه کناره های آن ها.</a:t>
            </a:r>
          </a:p>
        </p:txBody>
      </p:sp>
    </p:spTree>
    <p:extLst>
      <p:ext uri="{BB962C8B-B14F-4D97-AF65-F5344CB8AC3E}">
        <p14:creationId xmlns:p14="http://schemas.microsoft.com/office/powerpoint/2010/main" val="2305269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 طراحی با مکعب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a:t>
            </a:r>
            <a:r>
              <a:rPr lang="fa-IR" sz="3200" b="1" smtClean="0">
                <a:cs typeface="B Roya" panose="00000400000000000000" pitchFamily="2" charset="-78"/>
              </a:rPr>
              <a:t>نمره گذاری (جمع بندی انواع نمره گذاری ها)</a:t>
            </a:r>
            <a:endParaRPr lang="fa-IR" sz="3200" b="1" dirty="0" smtClean="0">
              <a:cs typeface="B Roya" panose="00000400000000000000" pitchFamily="2" charset="-78"/>
            </a:endParaRPr>
          </a:p>
          <a:p>
            <a:pPr lvl="1" algn="r" rtl="1" fontAlgn="base">
              <a:lnSpc>
                <a:spcPct val="120000"/>
              </a:lnSpc>
            </a:pPr>
            <a:r>
              <a:rPr lang="fa-IR" b="1" dirty="0" smtClean="0">
                <a:cs typeface="B Roya" panose="00000400000000000000" pitchFamily="2" charset="-78"/>
              </a:rPr>
              <a:t>نمره 0 : طرح غلط / چرخش ≥ 30 درجه / خارج از زمان</a:t>
            </a:r>
          </a:p>
          <a:p>
            <a:pPr lvl="1" algn="r" rtl="1" fontAlgn="base">
              <a:lnSpc>
                <a:spcPct val="120000"/>
              </a:lnSpc>
            </a:pPr>
            <a:r>
              <a:rPr lang="fa-IR" b="1" dirty="0">
                <a:cs typeface="B Roya" panose="00000400000000000000" pitchFamily="2" charset="-78"/>
              </a:rPr>
              <a:t>نمره </a:t>
            </a:r>
            <a:r>
              <a:rPr lang="fa-IR" b="1" dirty="0" smtClean="0">
                <a:cs typeface="B Roya" panose="00000400000000000000" pitchFamily="2" charset="-78"/>
              </a:rPr>
              <a:t>1 : بار دوم در سؤال های 1 تا 3</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نمره </a:t>
            </a:r>
            <a:r>
              <a:rPr lang="fa-IR" b="1" dirty="0" smtClean="0">
                <a:cs typeface="B Roya" panose="00000400000000000000" pitchFamily="2" charset="-78"/>
              </a:rPr>
              <a:t>2 : </a:t>
            </a:r>
            <a:r>
              <a:rPr lang="fa-IR" b="1" dirty="0">
                <a:cs typeface="B Roya" panose="00000400000000000000" pitchFamily="2" charset="-78"/>
              </a:rPr>
              <a:t>بار </a:t>
            </a:r>
            <a:r>
              <a:rPr lang="fa-IR" b="1" dirty="0" smtClean="0">
                <a:cs typeface="B Roya" panose="00000400000000000000" pitchFamily="2" charset="-78"/>
              </a:rPr>
              <a:t>اول در </a:t>
            </a:r>
            <a:r>
              <a:rPr lang="fa-IR" b="1" dirty="0">
                <a:cs typeface="B Roya" panose="00000400000000000000" pitchFamily="2" charset="-78"/>
              </a:rPr>
              <a:t>سؤال های </a:t>
            </a:r>
            <a:r>
              <a:rPr lang="fa-IR" b="1" dirty="0" smtClean="0">
                <a:cs typeface="B Roya" panose="00000400000000000000" pitchFamily="2" charset="-78"/>
              </a:rPr>
              <a:t>1 تا 3</a:t>
            </a:r>
            <a:endParaRPr lang="fa-IR"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نمره 4 : سؤال های 4 تا 8</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نمره </a:t>
            </a:r>
            <a:r>
              <a:rPr lang="fa-IR" b="1" dirty="0" smtClean="0">
                <a:cs typeface="B Roya" panose="00000400000000000000" pitchFamily="2" charset="-78"/>
              </a:rPr>
              <a:t>5-6-7 : سؤال های 9 تا 14 با توجه به زمان</a:t>
            </a:r>
          </a:p>
          <a:p>
            <a:pPr algn="r" rtl="1" fontAlgn="base">
              <a:lnSpc>
                <a:spcPct val="120000"/>
              </a:lnSpc>
            </a:pPr>
            <a:r>
              <a:rPr lang="fa-IR" b="1" dirty="0" smtClean="0">
                <a:cs typeface="B Roya" panose="00000400000000000000" pitchFamily="2" charset="-78"/>
              </a:rPr>
              <a:t>حداکثر نمره این خرده آزمون 68 است.</a:t>
            </a:r>
            <a:endParaRPr lang="fa-IR" b="1" dirty="0">
              <a:cs typeface="B Roya" panose="00000400000000000000" pitchFamily="2" charset="-78"/>
            </a:endParaRPr>
          </a:p>
        </p:txBody>
      </p:sp>
    </p:spTree>
    <p:extLst>
      <p:ext uri="{BB962C8B-B14F-4D97-AF65-F5344CB8AC3E}">
        <p14:creationId xmlns:p14="http://schemas.microsoft.com/office/powerpoint/2010/main" val="3479724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2- شباهت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70000" lnSpcReduction="20000"/>
          </a:bodyPr>
          <a:lstStyle/>
          <a:p>
            <a:pPr marL="0" indent="0" algn="ctr" rtl="1" fontAlgn="base">
              <a:lnSpc>
                <a:spcPct val="120000"/>
              </a:lnSpc>
              <a:buNone/>
            </a:pPr>
            <a:r>
              <a:rPr lang="fa-IR" b="1" dirty="0" smtClean="0">
                <a:cs typeface="B Roya" panose="00000400000000000000" pitchFamily="2" charset="-78"/>
              </a:rPr>
              <a:t>دو کلمه از چه نظر به هم شبیه اند؟ برای مثال: مداد-خودکار ؛ نمک-آب ؛ فضا-زمان ؛ و ...</a:t>
            </a:r>
          </a:p>
          <a:p>
            <a:pPr algn="r" rtl="1" fontAlgn="base">
              <a:lnSpc>
                <a:spcPct val="120000"/>
              </a:lnSpc>
            </a:pPr>
            <a:r>
              <a:rPr lang="fa-IR" sz="3200" b="1" dirty="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کودکان 6 تا 8 سال: سؤال نمونه – شروع از سؤال یک</a:t>
            </a:r>
          </a:p>
          <a:p>
            <a:pPr lvl="1" algn="r" rtl="1" fontAlgn="base">
              <a:lnSpc>
                <a:spcPct val="120000"/>
              </a:lnSpc>
            </a:pPr>
            <a:r>
              <a:rPr lang="fa-IR" b="1" dirty="0" smtClean="0">
                <a:cs typeface="B Roya" panose="00000400000000000000" pitchFamily="2" charset="-78"/>
              </a:rPr>
              <a:t>کودکان با احتمال مشکل هوشی: </a:t>
            </a:r>
            <a:r>
              <a:rPr lang="fa-IR" b="1" dirty="0">
                <a:cs typeface="B Roya" panose="00000400000000000000" pitchFamily="2" charset="-78"/>
              </a:rPr>
              <a:t>سؤال نمونه – شروع از سؤال یک</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9 تا 11 سال</a:t>
            </a:r>
            <a:r>
              <a:rPr lang="fa-IR" b="1" dirty="0">
                <a:cs typeface="B Roya" panose="00000400000000000000" pitchFamily="2" charset="-78"/>
              </a:rPr>
              <a:t>: سؤال نمونه – شروع از سؤال </a:t>
            </a:r>
            <a:r>
              <a:rPr lang="fa-IR" b="1" dirty="0" smtClean="0">
                <a:cs typeface="B Roya" panose="00000400000000000000" pitchFamily="2" charset="-78"/>
              </a:rPr>
              <a:t>سه</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12 تا 16 سال</a:t>
            </a:r>
            <a:r>
              <a:rPr lang="fa-IR" b="1" dirty="0">
                <a:cs typeface="B Roya" panose="00000400000000000000" pitchFamily="2" charset="-78"/>
              </a:rPr>
              <a:t>: سؤال نمونه – شروع از سؤال </a:t>
            </a:r>
            <a:r>
              <a:rPr lang="fa-IR" b="1" dirty="0" smtClean="0">
                <a:cs typeface="B Roya" panose="00000400000000000000" pitchFamily="2" charset="-78"/>
              </a:rPr>
              <a:t>پنج</a:t>
            </a:r>
            <a:endParaRPr lang="fa-IR" b="1" dirty="0">
              <a:cs typeface="B Roya" panose="00000400000000000000" pitchFamily="2" charset="-78"/>
            </a:endParaRP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smtClean="0">
                <a:cs typeface="B Roya" panose="00000400000000000000" pitchFamily="2" charset="-78"/>
              </a:rPr>
              <a:t>عدم موفقیت در سؤال 1 و 2 (6 تا 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کسب پنج نمره صفر متوالی</a:t>
            </a:r>
          </a:p>
        </p:txBody>
      </p:sp>
    </p:spTree>
    <p:extLst>
      <p:ext uri="{BB962C8B-B14F-4D97-AF65-F5344CB8AC3E}">
        <p14:creationId xmlns:p14="http://schemas.microsoft.com/office/powerpoint/2010/main" val="334502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جلسه چهارم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200000"/>
              </a:lnSpc>
              <a:spcBef>
                <a:spcPts val="0"/>
              </a:spcBef>
              <a:buNone/>
            </a:pPr>
            <a:r>
              <a:rPr lang="fa-IR" sz="3200" b="1" dirty="0" smtClean="0">
                <a:cs typeface="B Roya" panose="00000400000000000000" pitchFamily="2" charset="-78"/>
              </a:rPr>
              <a:t>آشنایی با مقیاس هوشی وکسلر کودکان چهار</a:t>
            </a:r>
          </a:p>
          <a:p>
            <a:pPr marL="0" lvl="1" indent="0" algn="ctr" rtl="1" fontAlgn="base">
              <a:lnSpc>
                <a:spcPct val="200000"/>
              </a:lnSpc>
              <a:spcBef>
                <a:spcPts val="0"/>
              </a:spcBef>
              <a:buNone/>
            </a:pPr>
            <a:r>
              <a:rPr lang="fa-IR" b="1" dirty="0" smtClean="0">
                <a:cs typeface="B Roya" panose="00000400000000000000" pitchFamily="2" charset="-78"/>
              </a:rPr>
              <a:t>برپایه کتاب:</a:t>
            </a:r>
          </a:p>
          <a:p>
            <a:pPr marL="0" lvl="1" indent="0" algn="ctr" rtl="1" fontAlgn="base">
              <a:lnSpc>
                <a:spcPct val="200000"/>
              </a:lnSpc>
              <a:spcBef>
                <a:spcPts val="0"/>
              </a:spcBef>
              <a:buNone/>
            </a:pPr>
            <a:r>
              <a:rPr lang="fa-IR" b="1" dirty="0" smtClean="0">
                <a:cs typeface="B Roya" panose="00000400000000000000" pitchFamily="2" charset="-78"/>
              </a:rPr>
              <a:t>راهنمای اجرا و نمره گذاری مقیاس هوشی وکسلر کودکان چهار</a:t>
            </a:r>
          </a:p>
          <a:p>
            <a:pPr marL="0" lvl="1" indent="0" algn="ctr" rtl="1" fontAlgn="base">
              <a:lnSpc>
                <a:spcPct val="200000"/>
              </a:lnSpc>
              <a:spcBef>
                <a:spcPts val="0"/>
              </a:spcBef>
              <a:buNone/>
            </a:pPr>
            <a:r>
              <a:rPr lang="fa-IR" b="1" dirty="0" smtClean="0">
                <a:cs typeface="B Roya" panose="00000400000000000000" pitchFamily="2" charset="-78"/>
              </a:rPr>
              <a:t>نویسنده: دیوید وکسلر</a:t>
            </a:r>
          </a:p>
          <a:p>
            <a:pPr marL="0" lvl="1" indent="0" algn="ctr" rtl="1" fontAlgn="base">
              <a:lnSpc>
                <a:spcPct val="200000"/>
              </a:lnSpc>
              <a:spcBef>
                <a:spcPts val="0"/>
              </a:spcBef>
              <a:buNone/>
            </a:pPr>
            <a:r>
              <a:rPr lang="fa-IR" b="1" dirty="0" smtClean="0">
                <a:cs typeface="B Roya" panose="00000400000000000000" pitchFamily="2" charset="-78"/>
              </a:rPr>
              <a:t>ترجمه، انطباق و هنجاریابی: محمدرضا عابدی، احمد صادقی و محمد ربیعی</a:t>
            </a:r>
          </a:p>
        </p:txBody>
      </p:sp>
    </p:spTree>
    <p:extLst>
      <p:ext uri="{BB962C8B-B14F-4D97-AF65-F5344CB8AC3E}">
        <p14:creationId xmlns:p14="http://schemas.microsoft.com/office/powerpoint/2010/main" val="3273183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2- شباهت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از چه نظر ... و ... </a:t>
            </a:r>
            <a:r>
              <a:rPr lang="fa-IR" b="1" dirty="0" smtClean="0">
                <a:solidFill>
                  <a:schemeClr val="accent2">
                    <a:lumMod val="75000"/>
                  </a:schemeClr>
                </a:solidFill>
                <a:cs typeface="B Roya" panose="00000400000000000000" pitchFamily="2" charset="-78"/>
              </a:rPr>
              <a:t>(به هم شبیه اند یا)</a:t>
            </a:r>
            <a:r>
              <a:rPr lang="fa-IR" b="1" dirty="0" smtClean="0">
                <a:cs typeface="B Roya" panose="00000400000000000000" pitchFamily="2" charset="-78"/>
              </a:rPr>
              <a:t> مثل هم اند؟</a:t>
            </a:r>
          </a:p>
          <a:p>
            <a:pPr lvl="1" algn="r" rtl="1" fontAlgn="base">
              <a:lnSpc>
                <a:spcPct val="120000"/>
              </a:lnSpc>
            </a:pPr>
            <a:r>
              <a:rPr lang="fa-IR" b="1" dirty="0" smtClean="0">
                <a:cs typeface="B Roya" panose="00000400000000000000" pitchFamily="2" charset="-78"/>
              </a:rPr>
              <a:t>منظورت چیست؟ در این مورد بیشتر برایم بگو؟</a:t>
            </a:r>
          </a:p>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حالا من به تو دو کلمه می گویم، تو باید به من بگویی این دو از چه نظر به هم شبیه اند.</a:t>
            </a:r>
          </a:p>
          <a:p>
            <a:pPr lvl="1" algn="r" rtl="1" fontAlgn="base">
              <a:lnSpc>
                <a:spcPct val="120000"/>
              </a:lnSpc>
            </a:pPr>
            <a:r>
              <a:rPr lang="fa-IR" b="1" dirty="0" smtClean="0">
                <a:cs typeface="B Roya" panose="00000400000000000000" pitchFamily="2" charset="-78"/>
              </a:rPr>
              <a:t>نمونه: از چه نظر قرمز و آبی به هم شبیه اند؟ از چه نظر مثل هم اند؟</a:t>
            </a:r>
          </a:p>
          <a:p>
            <a:pPr lvl="1" algn="r" rtl="1" fontAlgn="base">
              <a:lnSpc>
                <a:spcPct val="120000"/>
              </a:lnSpc>
            </a:pPr>
            <a:r>
              <a:rPr lang="fa-IR" b="1" dirty="0">
                <a:cs typeface="B Roya" panose="00000400000000000000" pitchFamily="2" charset="-78"/>
              </a:rPr>
              <a:t>هر دو رنگ اند.</a:t>
            </a:r>
          </a:p>
          <a:p>
            <a:pPr lvl="1" algn="r" rtl="1" fontAlgn="base">
              <a:lnSpc>
                <a:spcPct val="120000"/>
              </a:lnSpc>
            </a:pPr>
            <a:r>
              <a:rPr lang="fa-IR" b="1" dirty="0" smtClean="0">
                <a:cs typeface="B Roya" panose="00000400000000000000" pitchFamily="2" charset="-78"/>
              </a:rPr>
              <a:t>خوب است، برویم سراغ بعدی.</a:t>
            </a:r>
          </a:p>
        </p:txBody>
      </p:sp>
    </p:spTree>
    <p:extLst>
      <p:ext uri="{BB962C8B-B14F-4D97-AF65-F5344CB8AC3E}">
        <p14:creationId xmlns:p14="http://schemas.microsoft.com/office/powerpoint/2010/main" val="140368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2- شباهت ها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ارائه چند پاسخ به یک سؤال:</a:t>
            </a:r>
          </a:p>
          <a:p>
            <a:pPr lvl="2" algn="r" rtl="1" fontAlgn="base">
              <a:lnSpc>
                <a:spcPct val="120000"/>
              </a:lnSpc>
            </a:pPr>
            <a:r>
              <a:rPr lang="fa-IR" b="1" dirty="0" smtClean="0">
                <a:cs typeface="B Roya" panose="00000400000000000000" pitchFamily="2" charset="-78"/>
              </a:rPr>
              <a:t>پاسخ اصلی تحت تأثیر قرار نمی گیرد: نادیده می گیریم!</a:t>
            </a:r>
          </a:p>
          <a:p>
            <a:pPr lvl="2" algn="r" rtl="1" fontAlgn="base">
              <a:lnSpc>
                <a:spcPct val="120000"/>
              </a:lnSpc>
            </a:pPr>
            <a:r>
              <a:rPr lang="fa-IR" b="1" dirty="0" smtClean="0">
                <a:cs typeface="B Roya" panose="00000400000000000000" pitchFamily="2" charset="-78"/>
              </a:rPr>
              <a:t>پاسخ های دیگر نشانه عدم فهم مطلب است: نمره صفر!</a:t>
            </a:r>
          </a:p>
          <a:p>
            <a:pPr lvl="2" algn="r" rtl="1" fontAlgn="base">
              <a:lnSpc>
                <a:spcPct val="120000"/>
              </a:lnSpc>
            </a:pPr>
            <a:r>
              <a:rPr lang="fa-IR" b="1" dirty="0" smtClean="0">
                <a:cs typeface="B Roya" panose="00000400000000000000" pitchFamily="2" charset="-78"/>
              </a:rPr>
              <a:t>پاسخ های با کیفیت متفاوت: انتخاب بهترین پاسخ!</a:t>
            </a:r>
          </a:p>
          <a:p>
            <a:pPr lvl="1" algn="r" rtl="1" fontAlgn="base">
              <a:lnSpc>
                <a:spcPct val="120000"/>
              </a:lnSpc>
            </a:pPr>
            <a:r>
              <a:rPr lang="fa-IR" b="1" dirty="0" smtClean="0">
                <a:cs typeface="B Roya" panose="00000400000000000000" pitchFamily="2" charset="-78"/>
              </a:rPr>
              <a:t>نمره سؤال یک و دو: صفر – یک</a:t>
            </a:r>
          </a:p>
          <a:p>
            <a:pPr lvl="1" algn="r" rtl="1" fontAlgn="base">
              <a:lnSpc>
                <a:spcPct val="120000"/>
              </a:lnSpc>
            </a:pPr>
            <a:r>
              <a:rPr lang="fa-IR" b="1" dirty="0" smtClean="0">
                <a:cs typeface="B Roya" panose="00000400000000000000" pitchFamily="2" charset="-78"/>
              </a:rPr>
              <a:t>نمره باقی سؤال ها: صفر – یک – دو</a:t>
            </a:r>
          </a:p>
          <a:p>
            <a:pPr algn="r" rtl="1" fontAlgn="base">
              <a:lnSpc>
                <a:spcPct val="120000"/>
              </a:lnSpc>
            </a:pPr>
            <a:r>
              <a:rPr lang="fa-IR" b="1" dirty="0">
                <a:cs typeface="B Roya" panose="00000400000000000000" pitchFamily="2" charset="-78"/>
              </a:rPr>
              <a:t>حداکثر نمره این خرده آزمون </a:t>
            </a:r>
            <a:r>
              <a:rPr lang="fa-IR" b="1" dirty="0" smtClean="0">
                <a:cs typeface="B Roya" panose="00000400000000000000" pitchFamily="2" charset="-78"/>
              </a:rPr>
              <a:t>44 است.</a:t>
            </a:r>
            <a:endParaRPr lang="fa-IR" b="1" dirty="0">
              <a:cs typeface="B Roya" panose="00000400000000000000" pitchFamily="2" charset="-78"/>
            </a:endParaRPr>
          </a:p>
        </p:txBody>
      </p:sp>
    </p:spTree>
    <p:extLst>
      <p:ext uri="{BB962C8B-B14F-4D97-AF65-F5344CB8AC3E}">
        <p14:creationId xmlns:p14="http://schemas.microsoft.com/office/powerpoint/2010/main" val="325085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3- فراخنای عددی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77500" lnSpcReduction="20000"/>
          </a:bodyPr>
          <a:lstStyle/>
          <a:p>
            <a:pPr algn="r" rtl="1" fontAlgn="base">
              <a:lnSpc>
                <a:spcPct val="120000"/>
              </a:lnSpc>
            </a:pPr>
            <a:r>
              <a:rPr lang="fa-IR" sz="3200" b="1" dirty="0" smtClean="0">
                <a:cs typeface="B Roya" panose="00000400000000000000" pitchFamily="2" charset="-78"/>
              </a:rPr>
              <a:t>در فراخنای ارقام رو به جلو (مستقیم)، آزمودنی اعداد را به همان شکلی که توسط آزمونگر خوانده می شود، تکرار می کند.</a:t>
            </a:r>
          </a:p>
          <a:p>
            <a:pPr algn="r" rtl="1" fontAlgn="base">
              <a:lnSpc>
                <a:spcPct val="120000"/>
              </a:lnSpc>
            </a:pPr>
            <a:r>
              <a:rPr lang="fa-IR" sz="3200" b="1" dirty="0" smtClean="0">
                <a:cs typeface="B Roya" panose="00000400000000000000" pitchFamily="2" charset="-78"/>
              </a:rPr>
              <a:t>در فراخنای ارقام معکوس، آزمودنی اعداد را به صورت وارونه تکرار می کند.</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رو به جلو (مستقیم): سؤال یک</a:t>
            </a:r>
          </a:p>
          <a:p>
            <a:pPr lvl="1" algn="r" rtl="1" fontAlgn="base">
              <a:lnSpc>
                <a:spcPct val="120000"/>
              </a:lnSpc>
            </a:pPr>
            <a:r>
              <a:rPr lang="fa-IR" b="1" dirty="0" smtClean="0">
                <a:cs typeface="B Roya" panose="00000400000000000000" pitchFamily="2" charset="-78"/>
              </a:rPr>
              <a:t>معکوس: </a:t>
            </a:r>
            <a:r>
              <a:rPr lang="fa-IR" b="1" dirty="0" smtClean="0">
                <a:solidFill>
                  <a:srgbClr val="FF0000"/>
                </a:solidFill>
                <a:cs typeface="B Roya" panose="00000400000000000000" pitchFamily="2" charset="-78"/>
              </a:rPr>
              <a:t>ارائه نمونه</a:t>
            </a:r>
            <a:r>
              <a:rPr lang="fa-IR" b="1" dirty="0" smtClean="0">
                <a:cs typeface="B Roya" panose="00000400000000000000" pitchFamily="2" charset="-78"/>
              </a:rPr>
              <a:t>، بعد سؤال یک</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رو به جلو (مستقیم) و معکوس: کسب دو نمره صفر متوالی در دو کوشش یک سؤال!</a:t>
            </a:r>
          </a:p>
        </p:txBody>
      </p:sp>
    </p:spTree>
    <p:extLst>
      <p:ext uri="{BB962C8B-B14F-4D97-AF65-F5344CB8AC3E}">
        <p14:creationId xmlns:p14="http://schemas.microsoft.com/office/powerpoint/2010/main" val="3168123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2701932"/>
              </p:ext>
            </p:extLst>
          </p:nvPr>
        </p:nvGraphicFramePr>
        <p:xfrm>
          <a:off x="628650" y="1825625"/>
          <a:ext cx="7886700" cy="4262352"/>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3686838793"/>
                    </a:ext>
                  </a:extLst>
                </a:gridCol>
                <a:gridCol w="1577340">
                  <a:extLst>
                    <a:ext uri="{9D8B030D-6E8A-4147-A177-3AD203B41FA5}">
                      <a16:colId xmlns:a16="http://schemas.microsoft.com/office/drawing/2014/main" val="1994568854"/>
                    </a:ext>
                  </a:extLst>
                </a:gridCol>
                <a:gridCol w="1577340">
                  <a:extLst>
                    <a:ext uri="{9D8B030D-6E8A-4147-A177-3AD203B41FA5}">
                      <a16:colId xmlns:a16="http://schemas.microsoft.com/office/drawing/2014/main" val="1486921108"/>
                    </a:ext>
                  </a:extLst>
                </a:gridCol>
                <a:gridCol w="1577340">
                  <a:extLst>
                    <a:ext uri="{9D8B030D-6E8A-4147-A177-3AD203B41FA5}">
                      <a16:colId xmlns:a16="http://schemas.microsoft.com/office/drawing/2014/main" val="4003635940"/>
                    </a:ext>
                  </a:extLst>
                </a:gridCol>
                <a:gridCol w="1577340">
                  <a:extLst>
                    <a:ext uri="{9D8B030D-6E8A-4147-A177-3AD203B41FA5}">
                      <a16:colId xmlns:a16="http://schemas.microsoft.com/office/drawing/2014/main" val="980201801"/>
                    </a:ext>
                  </a:extLst>
                </a:gridCol>
              </a:tblGrid>
              <a:tr h="532794">
                <a:tc>
                  <a:txBody>
                    <a:bodyPr/>
                    <a:lstStyle/>
                    <a:p>
                      <a:pPr algn="ctr"/>
                      <a:r>
                        <a:rPr lang="fa-IR" dirty="0" smtClean="0">
                          <a:cs typeface="B Titr" panose="00000700000000000000" pitchFamily="2" charset="-78"/>
                        </a:rPr>
                        <a:t>سوال</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تعداد</a:t>
                      </a:r>
                      <a:r>
                        <a:rPr lang="fa-IR" baseline="0" dirty="0" smtClean="0">
                          <a:cs typeface="B Titr" panose="00000700000000000000" pitchFamily="2" charset="-78"/>
                        </a:rPr>
                        <a:t> رقم</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کوشش</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نتیجه</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ادامه/توقف</a:t>
                      </a:r>
                      <a:endParaRPr lang="en-US" dirty="0">
                        <a:cs typeface="B Titr" panose="00000700000000000000" pitchFamily="2" charset="-78"/>
                      </a:endParaRPr>
                    </a:p>
                  </a:txBody>
                  <a:tcPr/>
                </a:tc>
                <a:extLst>
                  <a:ext uri="{0D108BD9-81ED-4DB2-BD59-A6C34878D82A}">
                    <a16:rowId xmlns:a16="http://schemas.microsoft.com/office/drawing/2014/main" val="806892332"/>
                  </a:ext>
                </a:extLst>
              </a:tr>
              <a:tr h="532794">
                <a:tc>
                  <a:txBody>
                    <a:bodyPr/>
                    <a:lstStyle/>
                    <a:p>
                      <a:pPr algn="ctr"/>
                      <a:r>
                        <a:rPr lang="fa-IR" dirty="0" smtClean="0">
                          <a:cs typeface="B Titr" panose="00000700000000000000" pitchFamily="2" charset="-78"/>
                        </a:rPr>
                        <a:t>1</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د / د</a:t>
                      </a:r>
                      <a:endParaRPr lang="en-US" dirty="0">
                        <a:cs typeface="B Titr" panose="00000700000000000000" pitchFamily="2" charset="-78"/>
                      </a:endParaRPr>
                    </a:p>
                  </a:txBody>
                  <a:tcPr/>
                </a:tc>
                <a:tc>
                  <a:txBody>
                    <a:bodyPr/>
                    <a:lstStyle/>
                    <a:p>
                      <a:pPr algn="ctr"/>
                      <a:endParaRPr lang="en-US">
                        <a:cs typeface="B Titr" panose="00000700000000000000" pitchFamily="2" charset="-78"/>
                      </a:endParaRPr>
                    </a:p>
                  </a:txBody>
                  <a:tcPr/>
                </a:tc>
                <a:extLst>
                  <a:ext uri="{0D108BD9-81ED-4DB2-BD59-A6C34878D82A}">
                    <a16:rowId xmlns:a16="http://schemas.microsoft.com/office/drawing/2014/main" val="881215793"/>
                  </a:ext>
                </a:extLst>
              </a:tr>
              <a:tr h="532794">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د / د</a:t>
                      </a: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2219601211"/>
                  </a:ext>
                </a:extLst>
              </a:tr>
              <a:tr h="532794">
                <a:tc>
                  <a:txBody>
                    <a:bodyPr/>
                    <a:lstStyle/>
                    <a:p>
                      <a:pPr algn="ctr"/>
                      <a:r>
                        <a:rPr lang="fa-IR" dirty="0" smtClean="0">
                          <a:cs typeface="B Titr" panose="00000700000000000000" pitchFamily="2" charset="-78"/>
                        </a:rPr>
                        <a:t>3</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3</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د / غ</a:t>
                      </a: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2312164611"/>
                  </a:ext>
                </a:extLst>
              </a:tr>
              <a:tr h="532794">
                <a:tc>
                  <a:txBody>
                    <a:bodyPr/>
                    <a:lstStyle/>
                    <a:p>
                      <a:pPr algn="ctr"/>
                      <a:r>
                        <a:rPr lang="fa-IR" dirty="0" smtClean="0">
                          <a:cs typeface="B Titr" panose="00000700000000000000" pitchFamily="2" charset="-78"/>
                        </a:rPr>
                        <a:t>4</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4</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د / غ</a:t>
                      </a: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3523721116"/>
                  </a:ext>
                </a:extLst>
              </a:tr>
              <a:tr h="532794">
                <a:tc>
                  <a:txBody>
                    <a:bodyPr/>
                    <a:lstStyle/>
                    <a:p>
                      <a:pPr algn="ctr"/>
                      <a:r>
                        <a:rPr lang="fa-IR" dirty="0" smtClean="0">
                          <a:cs typeface="B Titr" panose="00000700000000000000" pitchFamily="2" charset="-78"/>
                        </a:rPr>
                        <a:t>5</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5</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د / غ</a:t>
                      </a: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3838467212"/>
                  </a:ext>
                </a:extLst>
              </a:tr>
              <a:tr h="532794">
                <a:tc>
                  <a:txBody>
                    <a:bodyPr/>
                    <a:lstStyle/>
                    <a:p>
                      <a:pPr algn="ctr"/>
                      <a:r>
                        <a:rPr lang="fa-IR" dirty="0" smtClean="0">
                          <a:solidFill>
                            <a:srgbClr val="FF0000"/>
                          </a:solidFill>
                          <a:cs typeface="B Titr" panose="00000700000000000000" pitchFamily="2" charset="-78"/>
                        </a:rPr>
                        <a:t>6</a:t>
                      </a:r>
                      <a:endParaRPr lang="en-US" dirty="0">
                        <a:solidFill>
                          <a:srgbClr val="FF0000"/>
                        </a:solidFill>
                        <a:cs typeface="B Titr" panose="00000700000000000000" pitchFamily="2" charset="-78"/>
                      </a:endParaRPr>
                    </a:p>
                  </a:txBody>
                  <a:tcPr/>
                </a:tc>
                <a:tc>
                  <a:txBody>
                    <a:bodyPr/>
                    <a:lstStyle/>
                    <a:p>
                      <a:pPr algn="ctr"/>
                      <a:r>
                        <a:rPr lang="fa-IR" dirty="0" smtClean="0">
                          <a:solidFill>
                            <a:srgbClr val="FF0000"/>
                          </a:solidFill>
                          <a:cs typeface="B Titr" panose="00000700000000000000" pitchFamily="2" charset="-78"/>
                        </a:rPr>
                        <a:t>6</a:t>
                      </a:r>
                      <a:endParaRPr lang="en-US" dirty="0">
                        <a:solidFill>
                          <a:srgbClr val="FF0000"/>
                        </a:solidFill>
                        <a:cs typeface="B Titr" panose="00000700000000000000" pitchFamily="2" charset="-78"/>
                      </a:endParaRPr>
                    </a:p>
                  </a:txBody>
                  <a:tcPr/>
                </a:tc>
                <a:tc>
                  <a:txBody>
                    <a:bodyPr/>
                    <a:lstStyle/>
                    <a:p>
                      <a:pPr algn="ctr"/>
                      <a:r>
                        <a:rPr lang="fa-IR" dirty="0" smtClean="0">
                          <a:solidFill>
                            <a:srgbClr val="FF0000"/>
                          </a:solidFill>
                          <a:cs typeface="B Titr" panose="00000700000000000000" pitchFamily="2" charset="-78"/>
                        </a:rPr>
                        <a:t>2</a:t>
                      </a:r>
                      <a:endParaRPr lang="en-US" dirty="0">
                        <a:solidFill>
                          <a:srgbClr val="FF0000"/>
                        </a:solidFill>
                        <a:cs typeface="B Titr" panose="00000700000000000000" pitchFamily="2" charset="-78"/>
                      </a:endParaRPr>
                    </a:p>
                  </a:txBody>
                  <a:tcPr/>
                </a:tc>
                <a:tc>
                  <a:txBody>
                    <a:bodyPr/>
                    <a:lstStyle/>
                    <a:p>
                      <a:pPr algn="ctr"/>
                      <a:r>
                        <a:rPr lang="fa-IR" dirty="0" smtClean="0">
                          <a:solidFill>
                            <a:srgbClr val="FF0000"/>
                          </a:solidFill>
                          <a:cs typeface="B Titr" panose="00000700000000000000" pitchFamily="2" charset="-78"/>
                        </a:rPr>
                        <a:t>غ / غ</a:t>
                      </a:r>
                      <a:endParaRPr lang="en-US" dirty="0">
                        <a:solidFill>
                          <a:srgbClr val="FF0000"/>
                        </a:solidFill>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3050236542"/>
                  </a:ext>
                </a:extLst>
              </a:tr>
              <a:tr h="532794">
                <a:tc>
                  <a:txBody>
                    <a:bodyPr/>
                    <a:lstStyle/>
                    <a:p>
                      <a:pPr algn="ctr"/>
                      <a:r>
                        <a:rPr lang="fa-IR" dirty="0" smtClean="0">
                          <a:cs typeface="B Titr" panose="00000700000000000000" pitchFamily="2" charset="-78"/>
                        </a:rPr>
                        <a:t>7</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7</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a:t>
                      </a: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2141453639"/>
                  </a:ext>
                </a:extLst>
              </a:tr>
            </a:tbl>
          </a:graphicData>
        </a:graphic>
      </p:graphicFrame>
    </p:spTree>
    <p:extLst>
      <p:ext uri="{BB962C8B-B14F-4D97-AF65-F5344CB8AC3E}">
        <p14:creationId xmlns:p14="http://schemas.microsoft.com/office/powerpoint/2010/main" val="2395037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3- فراخنای ارقام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مستقل بودن دو بخش</a:t>
            </a:r>
          </a:p>
          <a:p>
            <a:pPr lvl="1" algn="r" rtl="1" fontAlgn="base">
              <a:lnSpc>
                <a:spcPct val="120000"/>
              </a:lnSpc>
            </a:pPr>
            <a:r>
              <a:rPr lang="fa-IR" b="1" dirty="0" smtClean="0">
                <a:cs typeface="B Roya" panose="00000400000000000000" pitchFamily="2" charset="-78"/>
              </a:rPr>
              <a:t>هر سؤال دو کوشش دارد که باید اجرا شوند.</a:t>
            </a:r>
          </a:p>
          <a:p>
            <a:pPr lvl="1" algn="r" rtl="1" fontAlgn="base">
              <a:lnSpc>
                <a:spcPct val="120000"/>
              </a:lnSpc>
            </a:pPr>
            <a:r>
              <a:rPr lang="fa-IR" b="1" dirty="0" smtClean="0">
                <a:cs typeface="B Roya" panose="00000400000000000000" pitchFamily="2" charset="-78"/>
              </a:rPr>
              <a:t>سرعت خواندن: </a:t>
            </a:r>
            <a:r>
              <a:rPr lang="fa-IR" b="1" dirty="0" smtClean="0">
                <a:solidFill>
                  <a:srgbClr val="FF0000"/>
                </a:solidFill>
                <a:cs typeface="B Roya" panose="00000400000000000000" pitchFamily="2" charset="-78"/>
              </a:rPr>
              <a:t>یک رقم در ثانیه</a:t>
            </a:r>
            <a:r>
              <a:rPr lang="fa-IR" b="1" dirty="0" smtClean="0">
                <a:cs typeface="B Roya" panose="00000400000000000000" pitchFamily="2" charset="-78"/>
              </a:rPr>
              <a:t>/ آهنگ افتان</a:t>
            </a:r>
          </a:p>
          <a:p>
            <a:pPr lvl="1" algn="r" rtl="1" fontAlgn="base">
              <a:lnSpc>
                <a:spcPct val="120000"/>
              </a:lnSpc>
            </a:pPr>
            <a:r>
              <a:rPr lang="fa-IR" b="1" dirty="0" smtClean="0">
                <a:cs typeface="B Roya" panose="00000400000000000000" pitchFamily="2" charset="-78"/>
              </a:rPr>
              <a:t>نکته: اعداد از سمت چپ خوانده می شوند.</a:t>
            </a:r>
          </a:p>
          <a:p>
            <a:pPr lvl="1" algn="r" rtl="1" fontAlgn="base">
              <a:lnSpc>
                <a:spcPct val="120000"/>
              </a:lnSpc>
            </a:pPr>
            <a:r>
              <a:rPr lang="fa-IR" b="1" dirty="0" smtClean="0">
                <a:cs typeface="B Roya" panose="00000400000000000000" pitchFamily="2" charset="-78"/>
              </a:rPr>
              <a:t>تکرار خواندن کوشش ها ممنوع است.</a:t>
            </a:r>
          </a:p>
          <a:p>
            <a:pPr lvl="1" algn="r" rtl="1" fontAlgn="base">
              <a:lnSpc>
                <a:spcPct val="120000"/>
              </a:lnSpc>
            </a:pPr>
            <a:r>
              <a:rPr lang="fa-IR" b="1" dirty="0" smtClean="0">
                <a:cs typeface="B Roya" panose="00000400000000000000" pitchFamily="2" charset="-78"/>
              </a:rPr>
              <a:t>فقط در اجرای معکوس، تمرین وجود دارد.</a:t>
            </a:r>
          </a:p>
        </p:txBody>
      </p:sp>
    </p:spTree>
    <p:extLst>
      <p:ext uri="{BB962C8B-B14F-4D97-AF65-F5344CB8AC3E}">
        <p14:creationId xmlns:p14="http://schemas.microsoft.com/office/powerpoint/2010/main" val="400411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3- فراخنای ارقام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628650" y="1825625"/>
            <a:ext cx="7886700" cy="4799462"/>
          </a:xfrm>
        </p:spPr>
        <p:txBody>
          <a:bodyPr>
            <a:normAutofit fontScale="85000" lnSpcReduction="20000"/>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رو به جلو (مستقیم): من چند عدد برای شما می خوانم، به دقت گوش دهید و وقتی گفتن من تمام شد، آنچه من گفته ام را به همان ترتیب تکرار کنید.</a:t>
            </a:r>
          </a:p>
          <a:p>
            <a:pPr lvl="1" algn="r" rtl="1" fontAlgn="base">
              <a:lnSpc>
                <a:spcPct val="120000"/>
              </a:lnSpc>
            </a:pPr>
            <a:r>
              <a:rPr lang="fa-IR" b="1" dirty="0" smtClean="0">
                <a:cs typeface="B Roya" panose="00000400000000000000" pitchFamily="2" charset="-78"/>
              </a:rPr>
              <a:t>معکوس: من چند عدد را برای شما می خوانم، ولی این بار وقتی گفتن من تمام شد، تو وارونه تکرار کن. مثلاً اگر من گفتم 2-8 تو چه باید بگویی؟</a:t>
            </a:r>
          </a:p>
          <a:p>
            <a:pPr lvl="2" algn="r" rtl="1" fontAlgn="base">
              <a:lnSpc>
                <a:spcPct val="120000"/>
              </a:lnSpc>
            </a:pPr>
            <a:r>
              <a:rPr lang="fa-IR" b="1" dirty="0" smtClean="0">
                <a:cs typeface="B Roya" panose="00000400000000000000" pitchFamily="2" charset="-78"/>
              </a:rPr>
              <a:t>پاسخ درست: خوب است.</a:t>
            </a:r>
          </a:p>
          <a:p>
            <a:pPr lvl="2" algn="r" rtl="1" fontAlgn="base">
              <a:lnSpc>
                <a:spcPct val="120000"/>
              </a:lnSpc>
            </a:pPr>
            <a:r>
              <a:rPr lang="fa-IR" b="1" dirty="0" smtClean="0">
                <a:cs typeface="B Roya" panose="00000400000000000000" pitchFamily="2" charset="-78"/>
              </a:rPr>
              <a:t>پاسخ غلط: این کاملاً درست نیست. وقتی من می گویم 2-8 تو باید وارونه بگویی یعنی بگویی 8-2 خوب دوباره تمرین کنیم 2-8.</a:t>
            </a:r>
          </a:p>
          <a:p>
            <a:pPr lvl="2" algn="r" rtl="1" fontAlgn="base">
              <a:lnSpc>
                <a:spcPct val="120000"/>
              </a:lnSpc>
            </a:pPr>
            <a:r>
              <a:rPr lang="fa-IR" b="1" dirty="0" smtClean="0">
                <a:cs typeface="B Roya" panose="00000400000000000000" pitchFamily="2" charset="-78"/>
              </a:rPr>
              <a:t>پاسخ درست: ادامه</a:t>
            </a:r>
          </a:p>
          <a:p>
            <a:pPr lvl="2" algn="r" rtl="1" fontAlgn="base">
              <a:lnSpc>
                <a:spcPct val="120000"/>
              </a:lnSpc>
            </a:pPr>
            <a:r>
              <a:rPr lang="fa-IR" b="1" dirty="0" smtClean="0">
                <a:cs typeface="B Roya" panose="00000400000000000000" pitchFamily="2" charset="-78"/>
              </a:rPr>
              <a:t>پاسخ غلط: این کاملاً درست نیست. وقتی من می گویم 2-8 تو باید بگویی 8-2.</a:t>
            </a:r>
          </a:p>
          <a:p>
            <a:pPr lvl="1" algn="r" rtl="1" fontAlgn="base">
              <a:lnSpc>
                <a:spcPct val="120000"/>
              </a:lnSpc>
            </a:pPr>
            <a:r>
              <a:rPr lang="fa-IR" b="1" dirty="0" smtClean="0">
                <a:cs typeface="B Roya" panose="00000400000000000000" pitchFamily="2" charset="-78"/>
              </a:rPr>
              <a:t>حالا دو عدد دیگر می گویم تو وارونه بگو 6-5</a:t>
            </a:r>
          </a:p>
          <a:p>
            <a:pPr lvl="2" algn="r" rtl="1" fontAlgn="base">
              <a:lnSpc>
                <a:spcPct val="120000"/>
              </a:lnSpc>
            </a:pPr>
            <a:r>
              <a:rPr lang="fa-IR" b="1" dirty="0" smtClean="0">
                <a:cs typeface="B Roya" panose="00000400000000000000" pitchFamily="2" charset="-78"/>
              </a:rPr>
              <a:t>پاسخ درست: شروع کوشش اول سؤال اول</a:t>
            </a:r>
          </a:p>
          <a:p>
            <a:pPr lvl="2" algn="r" rtl="1" fontAlgn="base">
              <a:lnSpc>
                <a:spcPct val="120000"/>
              </a:lnSpc>
            </a:pPr>
            <a:r>
              <a:rPr lang="fa-IR" b="1" dirty="0" smtClean="0">
                <a:cs typeface="B Roya" panose="00000400000000000000" pitchFamily="2" charset="-78"/>
              </a:rPr>
              <a:t>پاسخ غلط: پاسخت کاملاً درست نیست هر وقت می گویم 6-5 تو باید وارونه بگویی 5-6. </a:t>
            </a:r>
            <a:r>
              <a:rPr lang="fa-IR" b="1" dirty="0">
                <a:cs typeface="B Roya" panose="00000400000000000000" pitchFamily="2" charset="-78"/>
              </a:rPr>
              <a:t>شروع کوشش اول سؤال </a:t>
            </a:r>
            <a:r>
              <a:rPr lang="fa-IR" b="1" dirty="0" smtClean="0">
                <a:cs typeface="B Roya" panose="00000400000000000000" pitchFamily="2" charset="-78"/>
              </a:rPr>
              <a:t>اول</a:t>
            </a:r>
            <a:endParaRPr lang="fa-IR" b="1" dirty="0">
              <a:cs typeface="B Roya" panose="00000400000000000000" pitchFamily="2" charset="-78"/>
            </a:endParaRPr>
          </a:p>
        </p:txBody>
      </p:sp>
    </p:spTree>
    <p:extLst>
      <p:ext uri="{BB962C8B-B14F-4D97-AF65-F5344CB8AC3E}">
        <p14:creationId xmlns:p14="http://schemas.microsoft.com/office/powerpoint/2010/main" val="3672866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3- فراخنای ارقام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هر کوشش صحیح، یک نمره</a:t>
            </a:r>
          </a:p>
          <a:p>
            <a:pPr lvl="1" algn="r" rtl="1" fontAlgn="base">
              <a:lnSpc>
                <a:spcPct val="120000"/>
              </a:lnSpc>
            </a:pPr>
            <a:r>
              <a:rPr lang="fa-IR" b="1" dirty="0">
                <a:cs typeface="B Roya" panose="00000400000000000000" pitchFamily="2" charset="-78"/>
              </a:rPr>
              <a:t>حداکثر نمره </a:t>
            </a:r>
            <a:r>
              <a:rPr lang="fa-IR" b="1" dirty="0" smtClean="0">
                <a:cs typeface="B Roya" panose="00000400000000000000" pitchFamily="2" charset="-78"/>
              </a:rPr>
              <a:t>خرده آزمون رو به جلو (مستقیم) 16 است</a:t>
            </a:r>
            <a:r>
              <a:rPr lang="fa-IR" b="1" dirty="0">
                <a:cs typeface="B Roya" panose="00000400000000000000" pitchFamily="2" charset="-78"/>
              </a:rPr>
              <a:t>.</a:t>
            </a:r>
          </a:p>
          <a:p>
            <a:pPr lvl="1" algn="r" rtl="1" fontAlgn="base">
              <a:lnSpc>
                <a:spcPct val="120000"/>
              </a:lnSpc>
            </a:pPr>
            <a:r>
              <a:rPr lang="fa-IR" b="1" dirty="0">
                <a:cs typeface="B Roya" panose="00000400000000000000" pitchFamily="2" charset="-78"/>
              </a:rPr>
              <a:t>حداکثر نمره </a:t>
            </a:r>
            <a:r>
              <a:rPr lang="fa-IR" b="1" dirty="0" smtClean="0">
                <a:cs typeface="B Roya" panose="00000400000000000000" pitchFamily="2" charset="-78"/>
              </a:rPr>
              <a:t>خرده آزمون معکوس 16 است</a:t>
            </a:r>
            <a:r>
              <a:rPr lang="fa-IR" b="1" dirty="0">
                <a:cs typeface="B Roya" panose="00000400000000000000" pitchFamily="2" charset="-78"/>
              </a:rPr>
              <a:t>.</a:t>
            </a:r>
          </a:p>
          <a:p>
            <a:pPr algn="r" rtl="1" fontAlgn="base">
              <a:lnSpc>
                <a:spcPct val="120000"/>
              </a:lnSpc>
            </a:pPr>
            <a:r>
              <a:rPr lang="fa-IR" b="1" dirty="0">
                <a:cs typeface="B Roya" panose="00000400000000000000" pitchFamily="2" charset="-78"/>
              </a:rPr>
              <a:t>حداکثر نمره این خرده آزمون </a:t>
            </a:r>
            <a:r>
              <a:rPr lang="fa-IR" b="1" dirty="0" smtClean="0">
                <a:cs typeface="B Roya" panose="00000400000000000000" pitchFamily="2" charset="-78"/>
              </a:rPr>
              <a:t>32 است.</a:t>
            </a:r>
            <a:endParaRPr lang="fa-IR" b="1" dirty="0">
              <a:cs typeface="B Roya" panose="00000400000000000000" pitchFamily="2" charset="-78"/>
            </a:endParaRPr>
          </a:p>
        </p:txBody>
      </p:sp>
    </p:spTree>
    <p:extLst>
      <p:ext uri="{BB962C8B-B14F-4D97-AF65-F5344CB8AC3E}">
        <p14:creationId xmlns:p14="http://schemas.microsoft.com/office/powerpoint/2010/main" val="679213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4- مفاهیم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fontAlgn="base">
              <a:lnSpc>
                <a:spcPct val="120000"/>
              </a:lnSpc>
              <a:buNone/>
            </a:pPr>
            <a:r>
              <a:rPr lang="fa-IR" sz="2400" b="1" dirty="0">
                <a:cs typeface="B Roya" panose="00000400000000000000" pitchFamily="2" charset="-78"/>
              </a:rPr>
              <a:t>به آزمودنی دو یا سه ردیف تصویر ارائه و از او خواسته می شود که از هر ردیف یک تصویر انتخاب کند که با تصاویر انتخاب شده از ردیف های بعد گروهی را تشکیل دهند که دارای یک خصوصیت مشترک باشند.</a:t>
            </a:r>
          </a:p>
          <a:p>
            <a:pPr algn="justLow" rtl="1" fontAlgn="base">
              <a:lnSpc>
                <a:spcPct val="120000"/>
              </a:lnSpc>
            </a:pPr>
            <a:r>
              <a:rPr lang="fa-IR" sz="3200" b="1" dirty="0" smtClean="0">
                <a:cs typeface="B Roya" panose="00000400000000000000" pitchFamily="2" charset="-78"/>
              </a:rPr>
              <a:t>مواد آزمون</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317230"/>
            <a:ext cx="5212592" cy="3350952"/>
          </a:xfrm>
          <a:prstGeom prst="rect">
            <a:avLst/>
          </a:prstGeom>
        </p:spPr>
      </p:pic>
    </p:spTree>
    <p:extLst>
      <p:ext uri="{BB962C8B-B14F-4D97-AF65-F5344CB8AC3E}">
        <p14:creationId xmlns:p14="http://schemas.microsoft.com/office/powerpoint/2010/main" val="179442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4- مفاهیم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Low" rtl="1" fontAlgn="base">
              <a:lnSpc>
                <a:spcPct val="120000"/>
              </a:lnSpc>
            </a:pPr>
            <a:r>
              <a:rPr lang="fa-IR" sz="3200" b="1" dirty="0" smtClean="0">
                <a:cs typeface="B Roya" panose="00000400000000000000" pitchFamily="2" charset="-78"/>
              </a:rPr>
              <a:t>قاعده شروع</a:t>
            </a:r>
          </a:p>
          <a:p>
            <a:pPr lvl="1" algn="justLow" rtl="1" fontAlgn="base">
              <a:lnSpc>
                <a:spcPct val="120000"/>
              </a:lnSpc>
            </a:pPr>
            <a:r>
              <a:rPr lang="fa-IR" b="1" dirty="0" smtClean="0">
                <a:cs typeface="B Roya" panose="00000400000000000000" pitchFamily="2" charset="-78"/>
              </a:rPr>
              <a:t>کودکان 6 تا 8 سال: نمونه های الف و ب، سؤال یک</a:t>
            </a:r>
          </a:p>
          <a:p>
            <a:pPr lvl="1" algn="justLow"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با احتمال مشکل هوشی: </a:t>
            </a:r>
            <a:r>
              <a:rPr lang="fa-IR" b="1" dirty="0">
                <a:cs typeface="B Roya" panose="00000400000000000000" pitchFamily="2" charset="-78"/>
              </a:rPr>
              <a:t>نمونه های الف و ب، سؤال یک</a:t>
            </a:r>
          </a:p>
          <a:p>
            <a:pPr lvl="1" algn="justLow" rtl="1" fontAlgn="base">
              <a:lnSpc>
                <a:spcPct val="120000"/>
              </a:lnSpc>
            </a:pPr>
            <a:r>
              <a:rPr lang="fa-IR" b="1" dirty="0" smtClean="0">
                <a:cs typeface="B Roya" panose="00000400000000000000" pitchFamily="2" charset="-78"/>
              </a:rPr>
              <a:t>کودکان 9 </a:t>
            </a:r>
            <a:r>
              <a:rPr lang="fa-IR" b="1" dirty="0">
                <a:cs typeface="B Roya" panose="00000400000000000000" pitchFamily="2" charset="-78"/>
              </a:rPr>
              <a:t>تا </a:t>
            </a:r>
            <a:r>
              <a:rPr lang="fa-IR" b="1" dirty="0" smtClean="0">
                <a:cs typeface="B Roya" panose="00000400000000000000" pitchFamily="2" charset="-78"/>
              </a:rPr>
              <a:t>11 </a:t>
            </a:r>
            <a:r>
              <a:rPr lang="fa-IR" b="1" dirty="0">
                <a:cs typeface="B Roya" panose="00000400000000000000" pitchFamily="2" charset="-78"/>
              </a:rPr>
              <a:t>سال: نمونه های الف و ب، سؤال </a:t>
            </a:r>
            <a:r>
              <a:rPr lang="fa-IR" b="1" dirty="0" smtClean="0">
                <a:cs typeface="B Roya" panose="00000400000000000000" pitchFamily="2" charset="-78"/>
              </a:rPr>
              <a:t>پنج</a:t>
            </a:r>
            <a:endParaRPr lang="fa-IR" b="1" dirty="0">
              <a:cs typeface="B Roya" panose="00000400000000000000" pitchFamily="2" charset="-78"/>
            </a:endParaRPr>
          </a:p>
          <a:p>
            <a:pPr lvl="1" algn="justLow"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12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نمونه های الف و ب، سؤال </a:t>
            </a:r>
            <a:r>
              <a:rPr lang="fa-IR" b="1" dirty="0" smtClean="0">
                <a:cs typeface="B Roya" panose="00000400000000000000" pitchFamily="2" charset="-78"/>
              </a:rPr>
              <a:t>هفت</a:t>
            </a:r>
            <a:endParaRPr lang="fa-IR" b="1" dirty="0">
              <a:cs typeface="B Roya" panose="00000400000000000000" pitchFamily="2" charset="-78"/>
            </a:endParaRPr>
          </a:p>
          <a:p>
            <a:pPr algn="justLow" rtl="1" fontAlgn="base">
              <a:lnSpc>
                <a:spcPct val="120000"/>
              </a:lnSpc>
            </a:pPr>
            <a:r>
              <a:rPr lang="fa-IR" sz="3200" b="1" dirty="0" smtClean="0">
                <a:cs typeface="B Roya" panose="00000400000000000000" pitchFamily="2" charset="-78"/>
              </a:rPr>
              <a:t>اجرای معکوس</a:t>
            </a:r>
          </a:p>
          <a:p>
            <a:pPr lvl="1" algn="justLow" rtl="1" fontAlgn="base">
              <a:lnSpc>
                <a:spcPct val="120000"/>
              </a:lnSpc>
            </a:pPr>
            <a:r>
              <a:rPr lang="fa-IR" b="1" dirty="0" smtClean="0">
                <a:cs typeface="B Roya" panose="00000400000000000000" pitchFamily="2" charset="-78"/>
              </a:rPr>
              <a:t>عدم موفقیت در سؤال یک و دو (9 تا 16 سال)</a:t>
            </a:r>
          </a:p>
          <a:p>
            <a:pPr algn="justLow" rtl="1" fontAlgn="base">
              <a:lnSpc>
                <a:spcPct val="120000"/>
              </a:lnSpc>
            </a:pPr>
            <a:r>
              <a:rPr lang="fa-IR" sz="3200" b="1" dirty="0" smtClean="0">
                <a:cs typeface="B Roya" panose="00000400000000000000" pitchFamily="2" charset="-78"/>
              </a:rPr>
              <a:t>قاعده توقف</a:t>
            </a:r>
          </a:p>
          <a:p>
            <a:pPr lvl="1" algn="justLow" rtl="1" fontAlgn="base">
              <a:lnSpc>
                <a:spcPct val="120000"/>
              </a:lnSpc>
            </a:pPr>
            <a:r>
              <a:rPr lang="fa-IR" b="1" dirty="0" smtClean="0">
                <a:cs typeface="B Roya" panose="00000400000000000000" pitchFamily="2" charset="-78"/>
              </a:rPr>
              <a:t>کسب پنج نمره صفر متوالی</a:t>
            </a:r>
          </a:p>
        </p:txBody>
      </p:sp>
    </p:spTree>
    <p:extLst>
      <p:ext uri="{BB962C8B-B14F-4D97-AF65-F5344CB8AC3E}">
        <p14:creationId xmlns:p14="http://schemas.microsoft.com/office/powerpoint/2010/main" val="26144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4- مفاهیم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کمک کردن فقط در تمرین (به جز گفتن نام تصویر)</a:t>
            </a:r>
          </a:p>
          <a:p>
            <a:pPr lvl="1" algn="r" rtl="1" fontAlgn="base">
              <a:lnSpc>
                <a:spcPct val="120000"/>
              </a:lnSpc>
            </a:pPr>
            <a:r>
              <a:rPr lang="fa-IR" b="1" dirty="0" smtClean="0">
                <a:cs typeface="B Roya" panose="00000400000000000000" pitchFamily="2" charset="-78"/>
              </a:rPr>
              <a:t>اشاره به جای شماره های تصویر یا نام آن</a:t>
            </a:r>
          </a:p>
          <a:p>
            <a:pPr lvl="1" algn="r" rtl="1" fontAlgn="base">
              <a:lnSpc>
                <a:spcPct val="120000"/>
              </a:lnSpc>
            </a:pPr>
            <a:r>
              <a:rPr lang="fa-IR" b="1" dirty="0" smtClean="0">
                <a:cs typeface="B Roya" panose="00000400000000000000" pitchFamily="2" charset="-78"/>
              </a:rPr>
              <a:t>تذکر و راهنمایی در صورت انتخاب بیش از یک مورد یا عدم انتخاب از یک ردیف</a:t>
            </a:r>
          </a:p>
          <a:p>
            <a:pPr algn="r" rtl="1" fontAlgn="base">
              <a:lnSpc>
                <a:spcPct val="120000"/>
              </a:lnSpc>
            </a:pPr>
            <a:r>
              <a:rPr lang="fa-IR" sz="3200" b="1" dirty="0">
                <a:cs typeface="B Roya" panose="00000400000000000000" pitchFamily="2" charset="-78"/>
              </a:rPr>
              <a:t>شیوه نمره گذاری</a:t>
            </a:r>
          </a:p>
          <a:p>
            <a:pPr lvl="1" algn="r" rtl="1" fontAlgn="base">
              <a:lnSpc>
                <a:spcPct val="120000"/>
              </a:lnSpc>
            </a:pPr>
            <a:r>
              <a:rPr lang="fa-IR" b="1" dirty="0">
                <a:cs typeface="B Roya" panose="00000400000000000000" pitchFamily="2" charset="-78"/>
              </a:rPr>
              <a:t>پاسخ صحیح یک نمره و پاسخ غلط صفر نمره</a:t>
            </a:r>
          </a:p>
          <a:p>
            <a:pPr algn="r" rtl="1" fontAlgn="base">
              <a:lnSpc>
                <a:spcPct val="120000"/>
              </a:lnSpc>
            </a:pPr>
            <a:r>
              <a:rPr lang="fa-IR" sz="3200" b="1" dirty="0">
                <a:cs typeface="B Roya" panose="00000400000000000000" pitchFamily="2" charset="-78"/>
              </a:rPr>
              <a:t>حداکثر نمره این خرده آزمون 32 است</a:t>
            </a:r>
            <a:r>
              <a:rPr lang="fa-IR" sz="3200" b="1" dirty="0" smtClean="0">
                <a:cs typeface="B Roya" panose="00000400000000000000" pitchFamily="2" charset="-78"/>
              </a:rPr>
              <a:t>.</a:t>
            </a:r>
            <a:endParaRPr lang="fa-IR" sz="3200" b="1" dirty="0">
              <a:cs typeface="B Roya" panose="00000400000000000000" pitchFamily="2" charset="-78"/>
            </a:endParaRPr>
          </a:p>
        </p:txBody>
      </p:sp>
    </p:spTree>
    <p:extLst>
      <p:ext uri="{BB962C8B-B14F-4D97-AF65-F5344CB8AC3E}">
        <p14:creationId xmlns:p14="http://schemas.microsoft.com/office/powerpoint/2010/main" val="208911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50000"/>
              </a:lnSpc>
            </a:pPr>
            <a:r>
              <a:rPr lang="fa-IR" sz="3200" dirty="0" smtClean="0">
                <a:cs typeface="B Roya" panose="00000400000000000000" pitchFamily="2" charset="-78"/>
              </a:rPr>
              <a:t>مقیاس های هوشی وکسلر برای سه گروه سنی زیر:</a:t>
            </a:r>
          </a:p>
          <a:p>
            <a:pPr lvl="1" algn="r" rtl="1" fontAlgn="base">
              <a:lnSpc>
                <a:spcPct val="150000"/>
              </a:lnSpc>
            </a:pPr>
            <a:r>
              <a:rPr lang="fa-IR" dirty="0" smtClean="0">
                <a:cs typeface="B Roya" panose="00000400000000000000" pitchFamily="2" charset="-78"/>
              </a:rPr>
              <a:t>پیش دبستانی (3 تا 7 ساله)</a:t>
            </a:r>
          </a:p>
          <a:p>
            <a:pPr lvl="1" algn="r" rtl="1" fontAlgn="base">
              <a:lnSpc>
                <a:spcPct val="150000"/>
              </a:lnSpc>
            </a:pPr>
            <a:r>
              <a:rPr lang="fa-IR" dirty="0" smtClean="0">
                <a:cs typeface="B Roya" panose="00000400000000000000" pitchFamily="2" charset="-78"/>
              </a:rPr>
              <a:t>کودکان (6 تا 16 ساله)</a:t>
            </a:r>
          </a:p>
          <a:p>
            <a:pPr lvl="1" algn="r" rtl="1" fontAlgn="base">
              <a:lnSpc>
                <a:spcPct val="150000"/>
              </a:lnSpc>
            </a:pPr>
            <a:r>
              <a:rPr lang="fa-IR" dirty="0" smtClean="0">
                <a:cs typeface="B Roya" panose="00000400000000000000" pitchFamily="2" charset="-78"/>
              </a:rPr>
              <a:t>بزرگسالان (17 ساله و بالاتر)</a:t>
            </a:r>
          </a:p>
          <a:p>
            <a:pPr algn="r" rtl="1" fontAlgn="base">
              <a:lnSpc>
                <a:spcPct val="150000"/>
              </a:lnSpc>
            </a:pPr>
            <a:endParaRPr lang="fa-IR" sz="3200" dirty="0" smtClean="0">
              <a:cs typeface="B Roya" panose="00000400000000000000" pitchFamily="2" charset="-78"/>
            </a:endParaRPr>
          </a:p>
        </p:txBody>
      </p:sp>
    </p:spTree>
    <p:extLst>
      <p:ext uri="{BB962C8B-B14F-4D97-AF65-F5344CB8AC3E}">
        <p14:creationId xmlns:p14="http://schemas.microsoft.com/office/powerpoint/2010/main" val="2065049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4- مفاهیم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628650" y="1825624"/>
            <a:ext cx="7886700" cy="5032375"/>
          </a:xfrm>
        </p:spPr>
        <p:txBody>
          <a:bodyPr>
            <a:normAutofit fontScale="70000" lnSpcReduction="20000"/>
          </a:bodyPr>
          <a:lstStyle/>
          <a:p>
            <a:pPr algn="r" rtl="1" fontAlgn="base">
              <a:lnSpc>
                <a:spcPct val="120000"/>
              </a:lnSpc>
            </a:pPr>
            <a:r>
              <a:rPr lang="fa-IR" sz="3200" b="1" dirty="0" smtClean="0">
                <a:cs typeface="B Roya" panose="00000400000000000000" pitchFamily="2" charset="-78"/>
              </a:rPr>
              <a:t>شیوه اجرا</a:t>
            </a:r>
          </a:p>
          <a:p>
            <a:pPr algn="r" rtl="1" fontAlgn="base">
              <a:lnSpc>
                <a:spcPct val="120000"/>
              </a:lnSpc>
            </a:pPr>
            <a:r>
              <a:rPr lang="fa-IR" sz="3200" b="1" dirty="0" smtClean="0">
                <a:cs typeface="B Roya" panose="00000400000000000000" pitchFamily="2" charset="-78"/>
              </a:rPr>
              <a:t>اجرای نمونه الف: (با اشاره به اولین ردیف) به اینجا نگاه کن، (با اشاره به دومین ردیف) به اینجا نگاه کن. یکی از اینجا بردار (اشاره </a:t>
            </a:r>
            <a:r>
              <a:rPr lang="fa-IR" sz="3200" b="1" dirty="0">
                <a:cs typeface="B Roya" panose="00000400000000000000" pitchFamily="2" charset="-78"/>
              </a:rPr>
              <a:t>به </a:t>
            </a:r>
            <a:r>
              <a:rPr lang="fa-IR" sz="3200" b="1" dirty="0" smtClean="0">
                <a:cs typeface="B Roya" panose="00000400000000000000" pitchFamily="2" charset="-78"/>
              </a:rPr>
              <a:t>ردیف یک) که می تواند با یکی از اینجا بیاید (اشاره به ردیف دوم).</a:t>
            </a:r>
          </a:p>
          <a:p>
            <a:pPr lvl="1" algn="r" rtl="1" fontAlgn="base">
              <a:lnSpc>
                <a:spcPct val="120000"/>
              </a:lnSpc>
            </a:pPr>
            <a:r>
              <a:rPr lang="fa-IR" b="1" dirty="0" smtClean="0">
                <a:cs typeface="B Roya" panose="00000400000000000000" pitchFamily="2" charset="-78"/>
              </a:rPr>
              <a:t>پاسخ درست: چرا اینها باهم آمدند؟ اینها باهم آمدند چون هر دو درخت اند.</a:t>
            </a:r>
          </a:p>
          <a:p>
            <a:pPr lvl="1" algn="r" rtl="1" fontAlgn="base">
              <a:lnSpc>
                <a:spcPct val="120000"/>
              </a:lnSpc>
            </a:pPr>
            <a:r>
              <a:rPr lang="fa-IR" b="1" dirty="0" smtClean="0">
                <a:cs typeface="B Roya" panose="00000400000000000000" pitchFamily="2" charset="-78"/>
              </a:rPr>
              <a:t>پاسخ غلط: </a:t>
            </a:r>
            <a:r>
              <a:rPr lang="fa-IR" b="1" dirty="0">
                <a:cs typeface="B Roya" panose="00000400000000000000" pitchFamily="2" charset="-78"/>
              </a:rPr>
              <a:t>چرا اینها باهم آمدند؟ </a:t>
            </a:r>
            <a:r>
              <a:rPr lang="fa-IR" b="1" dirty="0" smtClean="0">
                <a:cs typeface="B Roya" panose="00000400000000000000" pitchFamily="2" charset="-78"/>
              </a:rPr>
              <a:t>این سنجاب آمده است چون هر دو حیوان اند، بیایید برویم سراغ بعدی.</a:t>
            </a:r>
          </a:p>
          <a:p>
            <a:pPr lvl="1" algn="r" rtl="1" fontAlgn="base">
              <a:lnSpc>
                <a:spcPct val="120000"/>
              </a:lnSpc>
            </a:pPr>
            <a:r>
              <a:rPr lang="fa-IR" b="1" dirty="0" smtClean="0">
                <a:cs typeface="B Roya" panose="00000400000000000000" pitchFamily="2" charset="-78"/>
              </a:rPr>
              <a:t>این سنجاب (اشاره به پاسخ یک) با این پرنده (اشاره با پاسخ سه) باهم آمده اند چون هر دو حیوان اند. بیایید برویم سراغ بعدی.</a:t>
            </a:r>
          </a:p>
          <a:p>
            <a:pPr algn="r" rtl="1" fontAlgn="base">
              <a:lnSpc>
                <a:spcPct val="120000"/>
              </a:lnSpc>
            </a:pPr>
            <a:r>
              <a:rPr lang="fa-IR" sz="3200" b="1" dirty="0" smtClean="0">
                <a:cs typeface="B Roya" panose="00000400000000000000" pitchFamily="2" charset="-78"/>
              </a:rPr>
              <a:t>سؤال های دو ردیفی</a:t>
            </a:r>
          </a:p>
          <a:p>
            <a:pPr lvl="1" algn="r" rtl="1" fontAlgn="base">
              <a:lnSpc>
                <a:spcPct val="120000"/>
              </a:lnSpc>
            </a:pPr>
            <a:r>
              <a:rPr lang="fa-IR" b="1" dirty="0" smtClean="0">
                <a:cs typeface="B Roya" panose="00000400000000000000" pitchFamily="2" charset="-78"/>
              </a:rPr>
              <a:t>یکی از اینجا بردار (اشاره به اولین ردیف) که با یکی از اینجا بیاید (اشاره به ردیف دوم).</a:t>
            </a:r>
          </a:p>
          <a:p>
            <a:pPr algn="r" rtl="1" fontAlgn="base">
              <a:lnSpc>
                <a:spcPct val="120000"/>
              </a:lnSpc>
            </a:pPr>
            <a:r>
              <a:rPr lang="fa-IR" sz="3200" b="1" dirty="0" smtClean="0">
                <a:cs typeface="B Roya" panose="00000400000000000000" pitchFamily="2" charset="-78"/>
              </a:rPr>
              <a:t>سؤال های سه ردیفی</a:t>
            </a:r>
          </a:p>
          <a:p>
            <a:pPr lvl="1" algn="r" rtl="1" fontAlgn="base">
              <a:lnSpc>
                <a:spcPct val="120000"/>
              </a:lnSpc>
            </a:pPr>
            <a:r>
              <a:rPr lang="fa-IR" b="1" dirty="0">
                <a:cs typeface="B Roya" panose="00000400000000000000" pitchFamily="2" charset="-78"/>
              </a:rPr>
              <a:t>یکی از </a:t>
            </a:r>
            <a:r>
              <a:rPr lang="fa-IR" b="1" dirty="0" smtClean="0">
                <a:cs typeface="B Roya" panose="00000400000000000000" pitchFamily="2" charset="-78"/>
              </a:rPr>
              <a:t>این </a:t>
            </a:r>
            <a:r>
              <a:rPr lang="fa-IR" b="1" dirty="0">
                <a:cs typeface="B Roya" panose="00000400000000000000" pitchFamily="2" charset="-78"/>
              </a:rPr>
              <a:t>بردار (اشاره </a:t>
            </a:r>
            <a:r>
              <a:rPr lang="fa-IR" b="1" dirty="0" smtClean="0">
                <a:cs typeface="B Roya" panose="00000400000000000000" pitchFamily="2" charset="-78"/>
              </a:rPr>
              <a:t>به ردیف اول) </a:t>
            </a:r>
            <a:r>
              <a:rPr lang="fa-IR" b="1" dirty="0">
                <a:cs typeface="B Roya" panose="00000400000000000000" pitchFamily="2" charset="-78"/>
              </a:rPr>
              <a:t>که با یکی از اینجا </a:t>
            </a:r>
            <a:r>
              <a:rPr lang="fa-IR" b="1" dirty="0" smtClean="0">
                <a:cs typeface="B Roya" panose="00000400000000000000" pitchFamily="2" charset="-78"/>
              </a:rPr>
              <a:t>(</a:t>
            </a:r>
            <a:r>
              <a:rPr lang="fa-IR" b="1" dirty="0">
                <a:cs typeface="B Roya" panose="00000400000000000000" pitchFamily="2" charset="-78"/>
              </a:rPr>
              <a:t>اشاره به ردیف دوم</a:t>
            </a:r>
            <a:r>
              <a:rPr lang="fa-IR" b="1" dirty="0" smtClean="0">
                <a:cs typeface="B Roya" panose="00000400000000000000" pitchFamily="2" charset="-78"/>
              </a:rPr>
              <a:t>) و یکی </a:t>
            </a:r>
            <a:r>
              <a:rPr lang="fa-IR" b="1" dirty="0">
                <a:cs typeface="B Roya" panose="00000400000000000000" pitchFamily="2" charset="-78"/>
              </a:rPr>
              <a:t>از اینجا (اشاره به ردیف </a:t>
            </a:r>
            <a:r>
              <a:rPr lang="fa-IR" b="1" dirty="0" smtClean="0">
                <a:cs typeface="B Roya" panose="00000400000000000000" pitchFamily="2" charset="-78"/>
              </a:rPr>
              <a:t>سوم) باهم بیایند.</a:t>
            </a:r>
            <a:endParaRPr lang="fa-IR" b="1" dirty="0">
              <a:cs typeface="B Roya" panose="00000400000000000000" pitchFamily="2" charset="-78"/>
            </a:endParaRPr>
          </a:p>
        </p:txBody>
      </p:sp>
    </p:spTree>
    <p:extLst>
      <p:ext uri="{BB962C8B-B14F-4D97-AF65-F5344CB8AC3E}">
        <p14:creationId xmlns:p14="http://schemas.microsoft.com/office/powerpoint/2010/main" val="4086135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5- رمزنویسی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ctr" rtl="1" fontAlgn="base">
              <a:lnSpc>
                <a:spcPct val="120000"/>
              </a:lnSpc>
              <a:buNone/>
            </a:pPr>
            <a:r>
              <a:rPr lang="fa-IR" sz="3200" b="1" dirty="0" smtClean="0">
                <a:cs typeface="B Roya" panose="00000400000000000000" pitchFamily="2" charset="-78"/>
              </a:rPr>
              <a:t>رونویسی از نمادها همراه با اشکال هندسی ساده یا ارقام</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کودکان 6 تا 7 سال: رمزنویسی </a:t>
            </a:r>
            <a:r>
              <a:rPr lang="en-US" b="1" dirty="0" smtClean="0">
                <a:cs typeface="B Roya" panose="00000400000000000000" pitchFamily="2" charset="-78"/>
              </a:rPr>
              <a:t>A</a:t>
            </a:r>
            <a:r>
              <a:rPr lang="fa-IR" b="1" dirty="0" smtClean="0">
                <a:cs typeface="B Roya" panose="00000400000000000000" pitchFamily="2" charset="-78"/>
              </a:rPr>
              <a:t> : نمونه – سؤال ها</a:t>
            </a:r>
          </a:p>
          <a:p>
            <a:pPr lvl="1" algn="r" rtl="1" fontAlgn="base">
              <a:lnSpc>
                <a:spcPct val="120000"/>
              </a:lnSpc>
            </a:pPr>
            <a:r>
              <a:rPr lang="fa-IR" b="1" dirty="0" smtClean="0">
                <a:cs typeface="B Roya" panose="00000400000000000000" pitchFamily="2" charset="-78"/>
              </a:rPr>
              <a:t>کودکان با احتمال مشکل هوشی: سؤال های متناسب با سن تقویمی آن ها</a:t>
            </a:r>
            <a:endParaRPr lang="fa-IR"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کودکان 8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رمزنویسی </a:t>
            </a:r>
            <a:r>
              <a:rPr lang="en-US" b="1" dirty="0" smtClean="0">
                <a:cs typeface="B Roya" panose="00000400000000000000" pitchFamily="2" charset="-78"/>
              </a:rPr>
              <a:t>B</a:t>
            </a:r>
            <a:r>
              <a:rPr lang="fa-IR" b="1" dirty="0" smtClean="0">
                <a:cs typeface="B Roya" panose="00000400000000000000" pitchFamily="2" charset="-78"/>
              </a:rPr>
              <a:t> </a:t>
            </a:r>
            <a:r>
              <a:rPr lang="fa-IR" b="1" dirty="0">
                <a:cs typeface="B Roya" panose="00000400000000000000" pitchFamily="2" charset="-78"/>
              </a:rPr>
              <a:t>: نمونه – سؤال ها</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پس از 120 ثانیه</a:t>
            </a:r>
          </a:p>
        </p:txBody>
      </p:sp>
    </p:spTree>
    <p:extLst>
      <p:ext uri="{BB962C8B-B14F-4D97-AF65-F5344CB8AC3E}">
        <p14:creationId xmlns:p14="http://schemas.microsoft.com/office/powerpoint/2010/main" val="1577723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0196469"/>
              </p:ext>
            </p:extLst>
          </p:nvPr>
        </p:nvGraphicFramePr>
        <p:xfrm>
          <a:off x="628650" y="1825625"/>
          <a:ext cx="7886700" cy="273252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3239771941"/>
                    </a:ext>
                  </a:extLst>
                </a:gridCol>
                <a:gridCol w="1577340">
                  <a:extLst>
                    <a:ext uri="{9D8B030D-6E8A-4147-A177-3AD203B41FA5}">
                      <a16:colId xmlns:a16="http://schemas.microsoft.com/office/drawing/2014/main" val="1684955246"/>
                    </a:ext>
                  </a:extLst>
                </a:gridCol>
                <a:gridCol w="1577340">
                  <a:extLst>
                    <a:ext uri="{9D8B030D-6E8A-4147-A177-3AD203B41FA5}">
                      <a16:colId xmlns:a16="http://schemas.microsoft.com/office/drawing/2014/main" val="2742777313"/>
                    </a:ext>
                  </a:extLst>
                </a:gridCol>
                <a:gridCol w="1577340">
                  <a:extLst>
                    <a:ext uri="{9D8B030D-6E8A-4147-A177-3AD203B41FA5}">
                      <a16:colId xmlns:a16="http://schemas.microsoft.com/office/drawing/2014/main" val="1486890915"/>
                    </a:ext>
                  </a:extLst>
                </a:gridCol>
                <a:gridCol w="1577340">
                  <a:extLst>
                    <a:ext uri="{9D8B030D-6E8A-4147-A177-3AD203B41FA5}">
                      <a16:colId xmlns:a16="http://schemas.microsoft.com/office/drawing/2014/main" val="3229334249"/>
                    </a:ext>
                  </a:extLst>
                </a:gridCol>
              </a:tblGrid>
              <a:tr h="1366260">
                <a:tc>
                  <a:txBody>
                    <a:bodyPr/>
                    <a:lstStyle/>
                    <a:p>
                      <a:pPr algn="ctr"/>
                      <a:r>
                        <a:rPr lang="fa-IR" sz="4000" b="1" dirty="0" smtClean="0"/>
                        <a:t>1</a:t>
                      </a:r>
                      <a:endParaRPr lang="en-US" sz="4000" b="1" dirty="0"/>
                    </a:p>
                  </a:txBody>
                  <a:tcPr/>
                </a:tc>
                <a:tc>
                  <a:txBody>
                    <a:bodyPr/>
                    <a:lstStyle/>
                    <a:p>
                      <a:pPr algn="ctr"/>
                      <a:r>
                        <a:rPr lang="fa-IR" sz="4000" b="1" dirty="0" smtClean="0"/>
                        <a:t>2</a:t>
                      </a:r>
                      <a:endParaRPr lang="en-US" sz="4000" b="1" dirty="0"/>
                    </a:p>
                  </a:txBody>
                  <a:tcPr/>
                </a:tc>
                <a:tc>
                  <a:txBody>
                    <a:bodyPr/>
                    <a:lstStyle/>
                    <a:p>
                      <a:pPr algn="ctr"/>
                      <a:r>
                        <a:rPr lang="fa-IR" sz="4000" b="1" dirty="0" smtClean="0"/>
                        <a:t>3</a:t>
                      </a:r>
                      <a:endParaRPr lang="en-US" sz="4000" b="1" dirty="0"/>
                    </a:p>
                  </a:txBody>
                  <a:tcPr/>
                </a:tc>
                <a:tc>
                  <a:txBody>
                    <a:bodyPr/>
                    <a:lstStyle/>
                    <a:p>
                      <a:pPr algn="ctr"/>
                      <a:r>
                        <a:rPr lang="fa-IR" sz="4000" b="1" dirty="0" smtClean="0"/>
                        <a:t>4</a:t>
                      </a:r>
                      <a:endParaRPr lang="en-US" sz="4000" b="1" dirty="0"/>
                    </a:p>
                  </a:txBody>
                  <a:tcPr/>
                </a:tc>
                <a:tc>
                  <a:txBody>
                    <a:bodyPr/>
                    <a:lstStyle/>
                    <a:p>
                      <a:pPr algn="ctr"/>
                      <a:r>
                        <a:rPr lang="fa-IR" sz="4000" b="1" dirty="0" smtClean="0"/>
                        <a:t>5</a:t>
                      </a:r>
                      <a:endParaRPr lang="en-US" sz="4000" b="1" dirty="0"/>
                    </a:p>
                  </a:txBody>
                  <a:tcPr/>
                </a:tc>
                <a:extLst>
                  <a:ext uri="{0D108BD9-81ED-4DB2-BD59-A6C34878D82A}">
                    <a16:rowId xmlns:a16="http://schemas.microsoft.com/office/drawing/2014/main" val="2005556623"/>
                  </a:ext>
                </a:extLst>
              </a:tr>
              <a:tr h="1366260">
                <a:tc>
                  <a:txBody>
                    <a:bodyPr/>
                    <a:lstStyle/>
                    <a:p>
                      <a:pPr algn="ctr"/>
                      <a:r>
                        <a:rPr lang="fa-IR" sz="4000" b="1" dirty="0" smtClean="0"/>
                        <a:t>+</a:t>
                      </a:r>
                      <a:endParaRPr lang="en-US" sz="4000" b="1" dirty="0"/>
                    </a:p>
                  </a:txBody>
                  <a:tcPr/>
                </a:tc>
                <a:tc>
                  <a:txBody>
                    <a:bodyPr/>
                    <a:lstStyle/>
                    <a:p>
                      <a:pPr algn="ctr"/>
                      <a:r>
                        <a:rPr lang="fa-IR" sz="4000" b="1" dirty="0" smtClean="0"/>
                        <a:t>=</a:t>
                      </a:r>
                      <a:endParaRPr lang="en-US" sz="4000" b="1" dirty="0"/>
                    </a:p>
                  </a:txBody>
                  <a:tcPr/>
                </a:tc>
                <a:tc>
                  <a:txBody>
                    <a:bodyPr/>
                    <a:lstStyle/>
                    <a:p>
                      <a:pPr algn="ctr"/>
                      <a:r>
                        <a:rPr lang="fa-IR" sz="4000" b="1" dirty="0" smtClean="0"/>
                        <a:t>@</a:t>
                      </a:r>
                      <a:endParaRPr lang="en-US" sz="4000" b="1" dirty="0"/>
                    </a:p>
                  </a:txBody>
                  <a:tcPr/>
                </a:tc>
                <a:tc>
                  <a:txBody>
                    <a:bodyPr/>
                    <a:lstStyle/>
                    <a:p>
                      <a:pPr algn="ctr"/>
                      <a:r>
                        <a:rPr lang="en-US" sz="4000" b="1" dirty="0" smtClean="0"/>
                        <a:t>%</a:t>
                      </a:r>
                      <a:endParaRPr lang="en-US" sz="4000" b="1" dirty="0"/>
                    </a:p>
                  </a:txBody>
                  <a:tcPr/>
                </a:tc>
                <a:tc>
                  <a:txBody>
                    <a:bodyPr/>
                    <a:lstStyle/>
                    <a:p>
                      <a:pPr algn="ctr"/>
                      <a:r>
                        <a:rPr lang="en-US" sz="4000" b="1" dirty="0" smtClean="0"/>
                        <a:t>&amp;</a:t>
                      </a:r>
                      <a:endParaRPr lang="en-US" sz="4000" b="1" dirty="0"/>
                    </a:p>
                  </a:txBody>
                  <a:tcPr/>
                </a:tc>
                <a:extLst>
                  <a:ext uri="{0D108BD9-81ED-4DB2-BD59-A6C34878D82A}">
                    <a16:rowId xmlns:a16="http://schemas.microsoft.com/office/drawing/2014/main" val="1215571096"/>
                  </a:ext>
                </a:extLst>
              </a:tr>
            </a:tbl>
          </a:graphicData>
        </a:graphic>
      </p:graphicFrame>
    </p:spTree>
    <p:extLst>
      <p:ext uri="{BB962C8B-B14F-4D97-AF65-F5344CB8AC3E}">
        <p14:creationId xmlns:p14="http://schemas.microsoft.com/office/powerpoint/2010/main" val="774966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5- رمزنویسی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gn="r" rtl="1" fontAlgn="base">
              <a:lnSpc>
                <a:spcPct val="120000"/>
              </a:lnSpc>
            </a:pPr>
            <a:r>
              <a:rPr lang="fa-IR" sz="3200" b="1" dirty="0" smtClean="0">
                <a:cs typeface="B Roya" panose="00000400000000000000" pitchFamily="2" charset="-78"/>
              </a:rPr>
              <a:t>زمان گیری</a:t>
            </a:r>
          </a:p>
          <a:p>
            <a:pPr lvl="1" algn="r" rtl="1" fontAlgn="base">
              <a:lnSpc>
                <a:spcPct val="120000"/>
              </a:lnSpc>
            </a:pPr>
            <a:r>
              <a:rPr lang="fa-IR" b="1" dirty="0">
                <a:cs typeface="B Roya" panose="00000400000000000000" pitchFamily="2" charset="-78"/>
              </a:rPr>
              <a:t>از اتمام </a:t>
            </a:r>
            <a:r>
              <a:rPr lang="fa-IR" b="1" dirty="0" smtClean="0">
                <a:cs typeface="B Roya" panose="00000400000000000000" pitchFamily="2" charset="-78"/>
              </a:rPr>
              <a:t>گفتن آخرین </a:t>
            </a:r>
            <a:r>
              <a:rPr lang="fa-IR" b="1" dirty="0">
                <a:cs typeface="B Roya" panose="00000400000000000000" pitchFamily="2" charset="-78"/>
              </a:rPr>
              <a:t>کلمه </a:t>
            </a:r>
            <a:r>
              <a:rPr lang="fa-IR" b="1" dirty="0" smtClean="0">
                <a:cs typeface="B Roya" panose="00000400000000000000" pitchFamily="2" charset="-78"/>
              </a:rPr>
              <a:t>راهنمایی</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تا پایان </a:t>
            </a:r>
            <a:r>
              <a:rPr lang="fa-IR" b="1" dirty="0" smtClean="0">
                <a:cs typeface="B Roya" panose="00000400000000000000" pitchFamily="2" charset="-78"/>
              </a:rPr>
              <a:t>تکمیل فرم آزمودنی / پس از 120 ثانیه</a:t>
            </a:r>
            <a:endParaRPr lang="fa-IR" b="1" dirty="0">
              <a:cs typeface="B Roya" panose="00000400000000000000" pitchFamily="2" charset="-78"/>
            </a:endParaRPr>
          </a:p>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دو فرم برای سنین 6 تا 7 سال و 8 تا 16 سال</a:t>
            </a:r>
          </a:p>
          <a:p>
            <a:pPr lvl="1" algn="r" rtl="1" fontAlgn="base">
              <a:lnSpc>
                <a:spcPct val="120000"/>
              </a:lnSpc>
            </a:pPr>
            <a:r>
              <a:rPr lang="fa-IR" b="1" dirty="0" smtClean="0">
                <a:cs typeface="B Roya" panose="00000400000000000000" pitchFamily="2" charset="-78"/>
              </a:rPr>
              <a:t>پاک کن ممنوع: هر چه می نویسید خوب است فقط سعی کنید هر چه سریع پاسخ دهید.</a:t>
            </a:r>
          </a:p>
          <a:p>
            <a:pPr lvl="1" algn="r" rtl="1" fontAlgn="base">
              <a:lnSpc>
                <a:spcPct val="120000"/>
              </a:lnSpc>
            </a:pPr>
            <a:r>
              <a:rPr lang="fa-IR" b="1" dirty="0" smtClean="0">
                <a:cs typeface="B Roya" panose="00000400000000000000" pitchFamily="2" charset="-78"/>
              </a:rPr>
              <a:t>حذف ردیف یا معکوس: به ترتیب انجام دهید، هیچ کدام را جا نگذارید.</a:t>
            </a:r>
          </a:p>
        </p:txBody>
      </p:sp>
    </p:spTree>
    <p:extLst>
      <p:ext uri="{BB962C8B-B14F-4D97-AF65-F5344CB8AC3E}">
        <p14:creationId xmlns:p14="http://schemas.microsoft.com/office/powerpoint/2010/main" val="2676525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5- رمزنویسی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یادداشت زمان اتمام تکلیف پیش از 120 ثانیه</a:t>
            </a:r>
          </a:p>
          <a:p>
            <a:pPr lvl="1" algn="r" rtl="1" fontAlgn="base">
              <a:lnSpc>
                <a:spcPct val="120000"/>
              </a:lnSpc>
            </a:pPr>
            <a:r>
              <a:rPr lang="fa-IR" b="1" dirty="0" smtClean="0">
                <a:cs typeface="B Roya" panose="00000400000000000000" pitchFamily="2" charset="-78"/>
              </a:rPr>
              <a:t>هر نماد صحیح یک نمره</a:t>
            </a:r>
          </a:p>
          <a:p>
            <a:pPr lvl="1" algn="r" rtl="1" fontAlgn="base">
              <a:lnSpc>
                <a:spcPct val="120000"/>
              </a:lnSpc>
            </a:pPr>
            <a:r>
              <a:rPr lang="fa-IR" b="1" dirty="0" smtClean="0">
                <a:cs typeface="B Roya" panose="00000400000000000000" pitchFamily="2" charset="-78"/>
              </a:rPr>
              <a:t>سؤال های نمونه نمره ندارند.</a:t>
            </a:r>
          </a:p>
          <a:p>
            <a:pPr lvl="1" algn="r" rtl="1" fontAlgn="base">
              <a:lnSpc>
                <a:spcPct val="120000"/>
              </a:lnSpc>
            </a:pPr>
            <a:r>
              <a:rPr lang="fa-IR" b="1" dirty="0" smtClean="0">
                <a:cs typeface="B Roya" panose="00000400000000000000" pitchFamily="2" charset="-78"/>
              </a:rPr>
              <a:t>نمره صفر برای عدم ترسیم نماد</a:t>
            </a:r>
          </a:p>
          <a:p>
            <a:pPr lvl="1" algn="r" rtl="1" fontAlgn="base">
              <a:lnSpc>
                <a:spcPct val="120000"/>
              </a:lnSpc>
            </a:pPr>
            <a:r>
              <a:rPr lang="fa-IR" b="1" dirty="0" smtClean="0">
                <a:cs typeface="B Roya" panose="00000400000000000000" pitchFamily="2" charset="-78"/>
              </a:rPr>
              <a:t>رمزنویسی </a:t>
            </a:r>
            <a:r>
              <a:rPr lang="en-US" b="1" dirty="0" smtClean="0">
                <a:cs typeface="B Roya" panose="00000400000000000000" pitchFamily="2" charset="-78"/>
              </a:rPr>
              <a:t>A</a:t>
            </a:r>
            <a:r>
              <a:rPr lang="fa-IR" b="1" dirty="0" smtClean="0">
                <a:cs typeface="B Roya" panose="00000400000000000000" pitchFamily="2" charset="-78"/>
              </a:rPr>
              <a:t> در زمان کمتر نمره اضافی دارد:</a:t>
            </a:r>
          </a:p>
          <a:p>
            <a:pPr lvl="1" algn="r" rtl="1" fontAlgn="base">
              <a:lnSpc>
                <a:spcPct val="120000"/>
              </a:lnSpc>
            </a:pPr>
            <a:r>
              <a:rPr lang="fa-IR" b="1" dirty="0" smtClean="0">
                <a:cs typeface="B Roya" panose="00000400000000000000" pitchFamily="2" charset="-78"/>
              </a:rPr>
              <a:t>نمره کل این خرده آزمون 59 + 6 = 65 است.</a:t>
            </a:r>
          </a:p>
          <a:p>
            <a:pPr lvl="1" algn="r" rtl="1" fontAlgn="base">
              <a:lnSpc>
                <a:spcPct val="120000"/>
              </a:lnSpc>
            </a:pPr>
            <a:r>
              <a:rPr lang="fa-IR" b="1" dirty="0">
                <a:cs typeface="B Roya" panose="00000400000000000000" pitchFamily="2" charset="-78"/>
              </a:rPr>
              <a:t>رمزنویسی </a:t>
            </a:r>
            <a:r>
              <a:rPr lang="en-US" b="1" dirty="0" smtClean="0">
                <a:cs typeface="B Roya" panose="00000400000000000000" pitchFamily="2" charset="-78"/>
              </a:rPr>
              <a:t>B</a:t>
            </a:r>
            <a:r>
              <a:rPr lang="fa-IR" b="1" dirty="0" smtClean="0">
                <a:cs typeface="B Roya" panose="00000400000000000000" pitchFamily="2" charset="-78"/>
              </a:rPr>
              <a:t> در </a:t>
            </a:r>
            <a:r>
              <a:rPr lang="fa-IR" b="1" dirty="0">
                <a:cs typeface="B Roya" panose="00000400000000000000" pitchFamily="2" charset="-78"/>
              </a:rPr>
              <a:t>زمان کمتر نمره اضافی </a:t>
            </a:r>
            <a:r>
              <a:rPr lang="fa-IR" b="1" dirty="0" smtClean="0">
                <a:cs typeface="B Roya" panose="00000400000000000000" pitchFamily="2" charset="-78"/>
              </a:rPr>
              <a:t>ندارد:</a:t>
            </a:r>
          </a:p>
          <a:p>
            <a:pPr lvl="1" algn="r" rtl="1" fontAlgn="base">
              <a:lnSpc>
                <a:spcPct val="120000"/>
              </a:lnSpc>
            </a:pPr>
            <a:r>
              <a:rPr lang="fa-IR" b="1" dirty="0" smtClean="0">
                <a:cs typeface="B Roya" panose="00000400000000000000" pitchFamily="2" charset="-78"/>
              </a:rPr>
              <a:t>نمره کل این خرده آزمون 119 است.</a:t>
            </a:r>
            <a:endParaRPr lang="fa-IR" b="1" dirty="0">
              <a:cs typeface="B Roya" panose="00000400000000000000" pitchFamily="2" charset="-78"/>
            </a:endParaRPr>
          </a:p>
        </p:txBody>
      </p:sp>
    </p:spTree>
    <p:extLst>
      <p:ext uri="{BB962C8B-B14F-4D97-AF65-F5344CB8AC3E}">
        <p14:creationId xmlns:p14="http://schemas.microsoft.com/office/powerpoint/2010/main" val="2069437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5- رمزنویسی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628650" y="1825624"/>
            <a:ext cx="7886700" cy="4384107"/>
          </a:xfrm>
        </p:spPr>
        <p:txBody>
          <a:bodyPr>
            <a:normAutofit fontScale="70000" lnSpcReduction="20000"/>
          </a:bodyPr>
          <a:lstStyle/>
          <a:p>
            <a:pPr algn="justLow" rtl="1" fontAlgn="base">
              <a:lnSpc>
                <a:spcPct val="120000"/>
              </a:lnSpc>
            </a:pPr>
            <a:r>
              <a:rPr lang="fa-IR" sz="3200" b="1" dirty="0" smtClean="0">
                <a:cs typeface="B Roya" panose="00000400000000000000" pitchFamily="2" charset="-78"/>
              </a:rPr>
              <a:t>شیوه اجرا (رمزنویسی </a:t>
            </a:r>
            <a:r>
              <a:rPr lang="en-US" sz="3200" b="1" dirty="0" smtClean="0">
                <a:cs typeface="B Roya" panose="00000400000000000000" pitchFamily="2" charset="-78"/>
              </a:rPr>
              <a:t>A</a:t>
            </a:r>
            <a:r>
              <a:rPr lang="fa-IR" sz="3200" b="1" dirty="0" smtClean="0">
                <a:cs typeface="B Roya" panose="00000400000000000000" pitchFamily="2" charset="-78"/>
              </a:rPr>
              <a:t>)</a:t>
            </a:r>
          </a:p>
          <a:p>
            <a:pPr lvl="1" algn="justLow" rtl="1" fontAlgn="base">
              <a:lnSpc>
                <a:spcPct val="120000"/>
              </a:lnSpc>
            </a:pPr>
            <a:r>
              <a:rPr lang="fa-IR" b="1" dirty="0" smtClean="0">
                <a:cs typeface="B Roya" panose="00000400000000000000" pitchFamily="2" charset="-78"/>
              </a:rPr>
              <a:t>در این جا چند شکل وجود دارد که دارای یک علامت است (به شکل ها و علامت های مخصوص شان اشاره کنید).</a:t>
            </a:r>
          </a:p>
          <a:p>
            <a:pPr lvl="1" algn="justLow" rtl="1" fontAlgn="base">
              <a:lnSpc>
                <a:spcPct val="120000"/>
              </a:lnSpc>
            </a:pPr>
            <a:r>
              <a:rPr lang="fa-IR" b="1" dirty="0" smtClean="0">
                <a:cs typeface="B Roya" panose="00000400000000000000" pitchFamily="2" charset="-78"/>
              </a:rPr>
              <a:t>در این جا چند شکل خالی وجود دارد، شما باید این ها را کامل کنید (سؤال های نمونه).</a:t>
            </a:r>
          </a:p>
          <a:p>
            <a:pPr lvl="2" algn="justLow" rtl="1" fontAlgn="base">
              <a:lnSpc>
                <a:spcPct val="120000"/>
              </a:lnSpc>
            </a:pPr>
            <a:r>
              <a:rPr lang="fa-IR" b="1" dirty="0" smtClean="0">
                <a:cs typeface="B Roya" panose="00000400000000000000" pitchFamily="2" charset="-78"/>
              </a:rPr>
              <a:t>این یک گردی است در بالا درون گردی دو خط است من هم در این گردی دو خط می گذارم.</a:t>
            </a:r>
          </a:p>
          <a:p>
            <a:pPr lvl="2" algn="justLow" rtl="1" fontAlgn="base">
              <a:lnSpc>
                <a:spcPct val="120000"/>
              </a:lnSpc>
            </a:pPr>
            <a:r>
              <a:rPr lang="fa-IR" b="1" dirty="0" smtClean="0">
                <a:cs typeface="B Roya" panose="00000400000000000000" pitchFamily="2" charset="-78"/>
              </a:rPr>
              <a:t>این یک ستاره است. در این ستاره در بالا یک خط وجود دارد من هم در آن یک خط می گذارم.</a:t>
            </a:r>
          </a:p>
          <a:p>
            <a:pPr lvl="1" algn="justLow" rtl="1" fontAlgn="base">
              <a:lnSpc>
                <a:spcPct val="120000"/>
              </a:lnSpc>
            </a:pPr>
            <a:r>
              <a:rPr lang="fa-IR" b="1" dirty="0" smtClean="0">
                <a:cs typeface="B Roya" panose="00000400000000000000" pitchFamily="2" charset="-78"/>
              </a:rPr>
              <a:t>حالا تو این کار را انجام بده تا وقتی که به این خط رسیدی (خط پایان سؤال های نمونه را نشان بدهید).</a:t>
            </a:r>
          </a:p>
          <a:p>
            <a:pPr lvl="2" algn="justLow" rtl="1" fontAlgn="base">
              <a:lnSpc>
                <a:spcPct val="120000"/>
              </a:lnSpc>
            </a:pPr>
            <a:r>
              <a:rPr lang="fa-IR" b="1" dirty="0" smtClean="0">
                <a:cs typeface="B Roya" panose="00000400000000000000" pitchFamily="2" charset="-78"/>
              </a:rPr>
              <a:t>خوب است آفرین. حالا تو می دانی چه باید بکنی.</a:t>
            </a:r>
          </a:p>
          <a:p>
            <a:pPr lvl="2" algn="justLow" rtl="1" fontAlgn="base">
              <a:lnSpc>
                <a:spcPct val="120000"/>
              </a:lnSpc>
            </a:pPr>
            <a:r>
              <a:rPr lang="fa-IR" b="1" dirty="0" smtClean="0">
                <a:cs typeface="B Roya" panose="00000400000000000000" pitchFamily="2" charset="-78"/>
              </a:rPr>
              <a:t>نگاه کن این جا یک صلیب است، داخل آن یک گردی کوچک قرار بده و این یکی یک سه گوش است داخل آن یک خط بگذار.</a:t>
            </a:r>
          </a:p>
          <a:p>
            <a:pPr algn="justLow" rtl="1" fontAlgn="base">
              <a:lnSpc>
                <a:spcPct val="120000"/>
              </a:lnSpc>
            </a:pPr>
            <a:r>
              <a:rPr lang="fa-IR" b="1" dirty="0" smtClean="0">
                <a:cs typeface="B Roya" panose="00000400000000000000" pitchFamily="2" charset="-78"/>
              </a:rPr>
              <a:t>وقتی گفتم برو، این قسمت ها را مثل همان که انجام دادیم، انجام بده. از این جا شروع کن (به اولین سؤال اشاره کنید). به ترتیب برو، پرش نکن، یعنی خانه ای را جا نگذار، تا آنجا که می توانی به سرعت و بدون اشتباه کار کن تا وقتی که من بگویم بس است. آماده ای؟</a:t>
            </a:r>
          </a:p>
        </p:txBody>
      </p:sp>
    </p:spTree>
    <p:extLst>
      <p:ext uri="{BB962C8B-B14F-4D97-AF65-F5344CB8AC3E}">
        <p14:creationId xmlns:p14="http://schemas.microsoft.com/office/powerpoint/2010/main" val="3188112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5- رمزنویسی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628650" y="1825624"/>
            <a:ext cx="7886700" cy="4848131"/>
          </a:xfrm>
        </p:spPr>
        <p:txBody>
          <a:bodyPr>
            <a:normAutofit fontScale="85000" lnSpcReduction="10000"/>
          </a:bodyPr>
          <a:lstStyle/>
          <a:p>
            <a:pPr algn="justLow" rtl="1" fontAlgn="base">
              <a:lnSpc>
                <a:spcPct val="120000"/>
              </a:lnSpc>
            </a:pPr>
            <a:r>
              <a:rPr lang="fa-IR" sz="3200" b="1" dirty="0" smtClean="0">
                <a:cs typeface="B Roya" panose="00000400000000000000" pitchFamily="2" charset="-78"/>
              </a:rPr>
              <a:t>شیوه اجرا (رمزنویسی </a:t>
            </a:r>
            <a:r>
              <a:rPr lang="en-US" sz="3200" b="1" dirty="0">
                <a:cs typeface="B Roya" panose="00000400000000000000" pitchFamily="2" charset="-78"/>
              </a:rPr>
              <a:t>B</a:t>
            </a:r>
            <a:r>
              <a:rPr lang="fa-IR" sz="3200" b="1" dirty="0" smtClean="0">
                <a:cs typeface="B Roya" panose="00000400000000000000" pitchFamily="2" charset="-78"/>
              </a:rPr>
              <a:t>)</a:t>
            </a:r>
          </a:p>
          <a:p>
            <a:pPr lvl="1" algn="justLow" rtl="1" fontAlgn="base">
              <a:lnSpc>
                <a:spcPct val="120000"/>
              </a:lnSpc>
            </a:pPr>
            <a:r>
              <a:rPr lang="fa-IR" b="1" dirty="0" smtClean="0">
                <a:cs typeface="B Roya" panose="00000400000000000000" pitchFamily="2" charset="-78"/>
              </a:rPr>
              <a:t>در این جا چند جعبه وجود دارد که در هر کدام یک عدد قرار دارد (شماره 1 تا 9 را نشان دهید). در زیر هر عدد، یک علامت وجود دارد، (نمادها را با دستتان نشان دهید) هر عدد یک علامت دارد (به عدد یک و علامت اش و به عدد دو و علامت اش اشاره کنید).</a:t>
            </a:r>
          </a:p>
          <a:p>
            <a:pPr lvl="1" algn="justLow" rtl="1" fontAlgn="base">
              <a:lnSpc>
                <a:spcPct val="120000"/>
              </a:lnSpc>
            </a:pPr>
            <a:r>
              <a:rPr lang="fa-IR" b="1" dirty="0" smtClean="0">
                <a:cs typeface="B Roya" panose="00000400000000000000" pitchFamily="2" charset="-78"/>
              </a:rPr>
              <a:t>در زیر جعبه هایی وجود دارد که در بالای آن عددهایی نوشته شده </a:t>
            </a:r>
            <a:r>
              <a:rPr lang="fa-IR" b="1" dirty="0">
                <a:cs typeface="B Roya" panose="00000400000000000000" pitchFamily="2" charset="-78"/>
              </a:rPr>
              <a:t>(سؤال های نمونه)</a:t>
            </a:r>
            <a:r>
              <a:rPr lang="fa-IR" b="1" dirty="0" smtClean="0">
                <a:cs typeface="B Roya" panose="00000400000000000000" pitchFamily="2" charset="-78"/>
              </a:rPr>
              <a:t> ولی علامت های هر عدد در آن نیست، تو باید با توجه به جعبه های بالا علامت مربوط به هر عدد را بنویسی. مانند این.</a:t>
            </a:r>
          </a:p>
          <a:p>
            <a:pPr lvl="2" algn="justLow" rtl="1" fontAlgn="base">
              <a:lnSpc>
                <a:spcPct val="120000"/>
              </a:lnSpc>
            </a:pPr>
            <a:r>
              <a:rPr lang="fa-IR" b="1" dirty="0" smtClean="0">
                <a:cs typeface="B Roya" panose="00000400000000000000" pitchFamily="2" charset="-78"/>
              </a:rPr>
              <a:t>من علامت مخصوص آن را در جعبه آن می نویسم.</a:t>
            </a:r>
          </a:p>
          <a:p>
            <a:pPr lvl="1" algn="justLow" rtl="1" fontAlgn="base">
              <a:lnSpc>
                <a:spcPct val="120000"/>
              </a:lnSpc>
            </a:pPr>
            <a:r>
              <a:rPr lang="fa-IR" b="1" dirty="0" smtClean="0">
                <a:cs typeface="B Roya" panose="00000400000000000000" pitchFamily="2" charset="-78"/>
              </a:rPr>
              <a:t>حالا تو این کار را انجام بده تا وقتی که به این خط رسیدی (به خط پایان اشاره کنید).</a:t>
            </a:r>
          </a:p>
          <a:p>
            <a:pPr lvl="2" algn="justLow" rtl="1" fontAlgn="base">
              <a:lnSpc>
                <a:spcPct val="120000"/>
              </a:lnSpc>
            </a:pPr>
            <a:r>
              <a:rPr lang="fa-IR" b="1" dirty="0" smtClean="0">
                <a:cs typeface="B Roya" panose="00000400000000000000" pitchFamily="2" charset="-78"/>
              </a:rPr>
              <a:t>خوب است آفرین. حالا تو می دانی چه باید بکنی.</a:t>
            </a:r>
          </a:p>
          <a:p>
            <a:pPr lvl="2" algn="justLow" rtl="1" fontAlgn="base">
              <a:lnSpc>
                <a:spcPct val="120000"/>
              </a:lnSpc>
            </a:pPr>
            <a:r>
              <a:rPr lang="fa-IR" b="1" dirty="0" smtClean="0">
                <a:cs typeface="B Roya" panose="00000400000000000000" pitchFamily="2" charset="-78"/>
              </a:rPr>
              <a:t>همان طور که می بینی 6 نوشته است علامت شش چیست؟ من آن علامت را در این جعبه می کشم.</a:t>
            </a:r>
          </a:p>
        </p:txBody>
      </p:sp>
    </p:spTree>
    <p:extLst>
      <p:ext uri="{BB962C8B-B14F-4D97-AF65-F5344CB8AC3E}">
        <p14:creationId xmlns:p14="http://schemas.microsoft.com/office/powerpoint/2010/main" val="3667061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6- واژگان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00000"/>
              </a:lnSpc>
              <a:buNone/>
            </a:pPr>
            <a:r>
              <a:rPr lang="fa-IR" sz="3200" b="1" dirty="0" smtClean="0">
                <a:cs typeface="B Roya" panose="00000400000000000000" pitchFamily="2" charset="-78"/>
              </a:rPr>
              <a:t>بردن نام 4 تصویر و تعریف واژه های دیگر</a:t>
            </a:r>
          </a:p>
          <a:p>
            <a:pPr marL="0" indent="0" algn="ctr" rtl="1" fontAlgn="base">
              <a:lnSpc>
                <a:spcPct val="100000"/>
              </a:lnSpc>
              <a:buNone/>
            </a:pPr>
            <a:r>
              <a:rPr lang="fa-IR" sz="3200" b="1" dirty="0" smtClean="0">
                <a:cs typeface="B Roya" panose="00000400000000000000" pitchFamily="2" charset="-78"/>
              </a:rPr>
              <a:t>برای مثال: چتر، گاو، قرن، مسامحه و ...</a:t>
            </a:r>
          </a:p>
          <a:p>
            <a:pPr algn="r" rtl="1" fontAlgn="base">
              <a:lnSpc>
                <a:spcPct val="100000"/>
              </a:lnSpc>
            </a:pPr>
            <a:r>
              <a:rPr lang="fa-IR" sz="3200" b="1" dirty="0" smtClean="0">
                <a:cs typeface="B Roya" panose="00000400000000000000" pitchFamily="2" charset="-78"/>
              </a:rPr>
              <a:t>مواد آزمون</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98" y="3074154"/>
            <a:ext cx="4735773" cy="3551830"/>
          </a:xfrm>
          <a:prstGeom prst="rect">
            <a:avLst/>
          </a:prstGeom>
          <a:ln>
            <a:noFill/>
          </a:ln>
          <a:effectLst>
            <a:softEdge rad="112500"/>
          </a:effectLst>
        </p:spPr>
      </p:pic>
    </p:spTree>
    <p:extLst>
      <p:ext uri="{BB962C8B-B14F-4D97-AF65-F5344CB8AC3E}">
        <p14:creationId xmlns:p14="http://schemas.microsoft.com/office/powerpoint/2010/main" val="3828154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6- واژگان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کودکان 6 تا 8 سال: سؤال 5</a:t>
            </a:r>
          </a:p>
          <a:p>
            <a:pPr lvl="1" algn="r" rtl="1" fontAlgn="base">
              <a:lnSpc>
                <a:spcPct val="120000"/>
              </a:lnSpc>
            </a:pPr>
            <a:r>
              <a:rPr lang="fa-IR" b="1" dirty="0" smtClean="0">
                <a:cs typeface="B Roya" panose="00000400000000000000" pitchFamily="2" charset="-78"/>
              </a:rPr>
              <a:t>کودکان با احتمال مشکل هوشی: سؤال 5</a:t>
            </a:r>
          </a:p>
          <a:p>
            <a:pPr lvl="1" algn="r" rtl="1" fontAlgn="base">
              <a:lnSpc>
                <a:spcPct val="120000"/>
              </a:lnSpc>
            </a:pPr>
            <a:r>
              <a:rPr lang="fa-IR" b="1" dirty="0" smtClean="0">
                <a:cs typeface="B Roya" panose="00000400000000000000" pitchFamily="2" charset="-78"/>
              </a:rPr>
              <a:t>کودکان 9 تا 11 سال: سؤال 7</a:t>
            </a:r>
          </a:p>
          <a:p>
            <a:pPr lvl="1" algn="r" rtl="1" fontAlgn="base">
              <a:lnSpc>
                <a:spcPct val="120000"/>
              </a:lnSpc>
            </a:pPr>
            <a:r>
              <a:rPr lang="fa-IR" b="1" dirty="0" smtClean="0">
                <a:cs typeface="B Roya" panose="00000400000000000000" pitchFamily="2" charset="-78"/>
              </a:rPr>
              <a:t>کودکان 12 تا 16 سال: سؤال 9</a:t>
            </a: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smtClean="0">
                <a:cs typeface="B Roya" panose="00000400000000000000" pitchFamily="2" charset="-78"/>
              </a:rPr>
              <a:t>عدم موفقیت در سؤال یک و دو (6 تا 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کسب پنج نمره صفر متوالی</a:t>
            </a:r>
          </a:p>
        </p:txBody>
      </p:sp>
    </p:spTree>
    <p:extLst>
      <p:ext uri="{BB962C8B-B14F-4D97-AF65-F5344CB8AC3E}">
        <p14:creationId xmlns:p14="http://schemas.microsoft.com/office/powerpoint/2010/main" val="4160214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6- واژگان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fontAlgn="base">
              <a:lnSpc>
                <a:spcPct val="120000"/>
              </a:lnSpc>
            </a:pPr>
            <a:r>
              <a:rPr lang="fa-IR" sz="3200" b="1" dirty="0" smtClean="0">
                <a:cs typeface="B Roya" panose="00000400000000000000" pitchFamily="2" charset="-78"/>
              </a:rPr>
              <a:t>اصول کلی</a:t>
            </a:r>
            <a:endParaRPr lang="en-US" sz="3200" b="1" dirty="0" smtClean="0">
              <a:cs typeface="B Roya" panose="00000400000000000000" pitchFamily="2" charset="-78"/>
            </a:endParaRPr>
          </a:p>
          <a:p>
            <a:pPr lvl="1" algn="r" rtl="1" fontAlgn="base">
              <a:lnSpc>
                <a:spcPct val="120000"/>
              </a:lnSpc>
            </a:pPr>
            <a:r>
              <a:rPr lang="fa-IR" b="1" dirty="0" smtClean="0">
                <a:cs typeface="B Roya" panose="00000400000000000000" pitchFamily="2" charset="-78"/>
              </a:rPr>
              <a:t>چهار نوع پاسخ به این آزمون:</a:t>
            </a:r>
          </a:p>
          <a:p>
            <a:pPr lvl="2" algn="r" rtl="1" fontAlgn="base">
              <a:lnSpc>
                <a:spcPct val="120000"/>
              </a:lnSpc>
            </a:pPr>
            <a:r>
              <a:rPr lang="fa-IR" b="1" dirty="0" smtClean="0">
                <a:cs typeface="B Roya" panose="00000400000000000000" pitchFamily="2" charset="-78"/>
              </a:rPr>
              <a:t>پاسخ های حاشیه ای (نام بردن اجزای وسیله)</a:t>
            </a:r>
          </a:p>
          <a:p>
            <a:pPr lvl="2" algn="r" rtl="1" fontAlgn="base">
              <a:lnSpc>
                <a:spcPct val="120000"/>
              </a:lnSpc>
            </a:pPr>
            <a:r>
              <a:rPr lang="fa-IR" b="1" dirty="0" smtClean="0">
                <a:cs typeface="B Roya" panose="00000400000000000000" pitchFamily="2" charset="-78"/>
              </a:rPr>
              <a:t>پاسخ های کلی (اشاره به طبقه عام تر موضوع)</a:t>
            </a:r>
          </a:p>
          <a:p>
            <a:pPr lvl="2" algn="r" rtl="1" fontAlgn="base">
              <a:lnSpc>
                <a:spcPct val="120000"/>
              </a:lnSpc>
            </a:pPr>
            <a:r>
              <a:rPr lang="fa-IR" b="1" dirty="0" smtClean="0">
                <a:cs typeface="B Roya" panose="00000400000000000000" pitchFamily="2" charset="-78"/>
              </a:rPr>
              <a:t>پاسخ های عملکردی (گفتن کاری که آن موضوع انجام می دهد)</a:t>
            </a:r>
          </a:p>
          <a:p>
            <a:pPr lvl="2" algn="r" rtl="1" fontAlgn="base">
              <a:lnSpc>
                <a:spcPct val="120000"/>
              </a:lnSpc>
            </a:pPr>
            <a:r>
              <a:rPr lang="fa-IR" b="1" dirty="0" smtClean="0">
                <a:cs typeface="B Roya" panose="00000400000000000000" pitchFamily="2" charset="-78"/>
              </a:rPr>
              <a:t>پاسخ های ژستی (نمایش با حرکات بدن)</a:t>
            </a:r>
          </a:p>
          <a:p>
            <a:pPr lvl="1" algn="r" rtl="1" fontAlgn="base">
              <a:lnSpc>
                <a:spcPct val="120000"/>
              </a:lnSpc>
            </a:pPr>
            <a:r>
              <a:rPr lang="fa-IR" b="1" dirty="0" smtClean="0">
                <a:cs typeface="B Roya" panose="00000400000000000000" pitchFamily="2" charset="-78"/>
              </a:rPr>
              <a:t>تکرار واژه مانعی ندارد اما مجاز به تغییر واژه نیستیم.</a:t>
            </a:r>
          </a:p>
          <a:p>
            <a:pPr lvl="1" algn="r" rtl="1" fontAlgn="base">
              <a:lnSpc>
                <a:spcPct val="120000"/>
              </a:lnSpc>
            </a:pPr>
            <a:r>
              <a:rPr lang="fa-IR" b="1" dirty="0" smtClean="0">
                <a:cs typeface="B Roya" panose="00000400000000000000" pitchFamily="2" charset="-78"/>
              </a:rPr>
              <a:t>عدم استفاده از کتابچه در کودکان 6 تا 8 سال</a:t>
            </a:r>
          </a:p>
          <a:p>
            <a:pPr lvl="1" algn="r" rtl="1" fontAlgn="base">
              <a:lnSpc>
                <a:spcPct val="120000"/>
              </a:lnSpc>
            </a:pPr>
            <a:r>
              <a:rPr lang="fa-IR" b="1" dirty="0" smtClean="0">
                <a:cs typeface="B Roya" panose="00000400000000000000" pitchFamily="2" charset="-78"/>
              </a:rPr>
              <a:t>اشاره به اشیاء صحیح نیست.</a:t>
            </a:r>
          </a:p>
          <a:p>
            <a:pPr lvl="1" algn="r" rtl="1" fontAlgn="base">
              <a:lnSpc>
                <a:spcPct val="120000"/>
              </a:lnSpc>
            </a:pPr>
            <a:r>
              <a:rPr lang="fa-IR" b="1" dirty="0" smtClean="0">
                <a:solidFill>
                  <a:srgbClr val="FF0000"/>
                </a:solidFill>
                <a:cs typeface="B Roya" panose="00000400000000000000" pitchFamily="2" charset="-78"/>
              </a:rPr>
              <a:t>سؤال 5 و 6 آموزشی هستند.</a:t>
            </a:r>
          </a:p>
        </p:txBody>
      </p:sp>
    </p:spTree>
    <p:extLst>
      <p:ext uri="{BB962C8B-B14F-4D97-AF65-F5344CB8AC3E}">
        <p14:creationId xmlns:p14="http://schemas.microsoft.com/office/powerpoint/2010/main" val="250295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مقیاس پیش دبستانی</a:t>
            </a:r>
          </a:p>
          <a:p>
            <a:pPr lvl="1" algn="r" rtl="1" fontAlgn="base">
              <a:lnSpc>
                <a:spcPct val="120000"/>
              </a:lnSpc>
            </a:pPr>
            <a:r>
              <a:rPr lang="fa-IR" dirty="0" smtClean="0">
                <a:cs typeface="B Roya" panose="00000400000000000000" pitchFamily="2" charset="-78"/>
              </a:rPr>
              <a:t>مقیاس </a:t>
            </a:r>
            <a:r>
              <a:rPr lang="fa-IR" dirty="0">
                <a:cs typeface="B Roya" panose="00000400000000000000" pitchFamily="2" charset="-78"/>
              </a:rPr>
              <a:t>هوشی </a:t>
            </a:r>
            <a:r>
              <a:rPr lang="fa-IR" dirty="0" smtClean="0">
                <a:cs typeface="B Roya" panose="00000400000000000000" pitchFamily="2" charset="-78"/>
              </a:rPr>
              <a:t>وکسلر برای دوره پیش دبستانی یک (1976)</a:t>
            </a:r>
          </a:p>
          <a:p>
            <a:pPr lvl="1" algn="r" rtl="1" fontAlgn="base">
              <a:lnSpc>
                <a:spcPct val="120000"/>
              </a:lnSpc>
            </a:pPr>
            <a:r>
              <a:rPr lang="fa-IR" dirty="0">
                <a:cs typeface="B Roya" panose="00000400000000000000" pitchFamily="2" charset="-78"/>
              </a:rPr>
              <a:t>مقیاس هوشی وکسلر برای دوره پیش </a:t>
            </a:r>
            <a:r>
              <a:rPr lang="fa-IR" dirty="0" smtClean="0">
                <a:cs typeface="B Roya" panose="00000400000000000000" pitchFamily="2" charset="-78"/>
              </a:rPr>
              <a:t>دبستانی دو (3 تا 7 سال)</a:t>
            </a:r>
          </a:p>
          <a:p>
            <a:pPr lvl="1" algn="r" rtl="1" fontAlgn="base">
              <a:lnSpc>
                <a:spcPct val="120000"/>
              </a:lnSpc>
            </a:pPr>
            <a:r>
              <a:rPr lang="fa-IR" dirty="0">
                <a:cs typeface="B Roya" panose="00000400000000000000" pitchFamily="2" charset="-78"/>
              </a:rPr>
              <a:t>مقیاس هوشی وکسلر برای دوره پیش </a:t>
            </a:r>
            <a:r>
              <a:rPr lang="fa-IR" dirty="0" smtClean="0">
                <a:cs typeface="B Roya" panose="00000400000000000000" pitchFamily="2" charset="-78"/>
              </a:rPr>
              <a:t>دبستانی سه (2002)</a:t>
            </a:r>
            <a:endParaRPr lang="fa-IR" dirty="0">
              <a:cs typeface="B Roya" panose="00000400000000000000" pitchFamily="2" charset="-78"/>
            </a:endParaRPr>
          </a:p>
        </p:txBody>
      </p:sp>
    </p:spTree>
    <p:extLst>
      <p:ext uri="{BB962C8B-B14F-4D97-AF65-F5344CB8AC3E}">
        <p14:creationId xmlns:p14="http://schemas.microsoft.com/office/powerpoint/2010/main" val="3085235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6- واژگان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50000"/>
              </a:lnSpc>
            </a:pPr>
            <a:r>
              <a:rPr lang="fa-IR" sz="3200" b="1" dirty="0" smtClean="0">
                <a:cs typeface="B Roya" panose="00000400000000000000" pitchFamily="2" charset="-78"/>
              </a:rPr>
              <a:t>شیوه اجرا</a:t>
            </a:r>
          </a:p>
          <a:p>
            <a:pPr lvl="1" algn="r" rtl="1" fontAlgn="base">
              <a:lnSpc>
                <a:spcPct val="150000"/>
              </a:lnSpc>
            </a:pPr>
            <a:r>
              <a:rPr lang="fa-IR" b="1" dirty="0" smtClean="0">
                <a:cs typeface="B Roya" panose="00000400000000000000" pitchFamily="2" charset="-78"/>
              </a:rPr>
              <a:t>سؤال های تصویری (1 تا 4)</a:t>
            </a:r>
          </a:p>
          <a:p>
            <a:pPr lvl="2" algn="r" rtl="1" fontAlgn="base">
              <a:lnSpc>
                <a:spcPct val="150000"/>
              </a:lnSpc>
            </a:pPr>
            <a:r>
              <a:rPr lang="fa-IR" b="1" dirty="0" smtClean="0">
                <a:cs typeface="B Roya" panose="00000400000000000000" pitchFamily="2" charset="-78"/>
              </a:rPr>
              <a:t>به تصویر اشاره کنید و بگویید: این چیست؟</a:t>
            </a:r>
          </a:p>
          <a:p>
            <a:pPr lvl="1" algn="r" rtl="1" fontAlgn="base">
              <a:lnSpc>
                <a:spcPct val="150000"/>
              </a:lnSpc>
            </a:pPr>
            <a:r>
              <a:rPr lang="fa-IR" b="1" dirty="0" smtClean="0">
                <a:cs typeface="B Roya" panose="00000400000000000000" pitchFamily="2" charset="-78"/>
              </a:rPr>
              <a:t>سؤال های کلامی (5 تا 36)</a:t>
            </a:r>
            <a:endParaRPr lang="fa-IR" b="1" dirty="0">
              <a:cs typeface="B Roya" panose="00000400000000000000" pitchFamily="2" charset="-78"/>
            </a:endParaRPr>
          </a:p>
          <a:p>
            <a:pPr lvl="2" algn="r" rtl="1" fontAlgn="base">
              <a:lnSpc>
                <a:spcPct val="150000"/>
              </a:lnSpc>
            </a:pPr>
            <a:r>
              <a:rPr lang="fa-IR" b="1" dirty="0" smtClean="0">
                <a:cs typeface="B Roya" panose="00000400000000000000" pitchFamily="2" charset="-78"/>
              </a:rPr>
              <a:t>من تعدادی کلمه برای شما می خوانم، خوب گوش بده و به من بگو هر کلمه به چه معنا است.</a:t>
            </a:r>
          </a:p>
        </p:txBody>
      </p:sp>
    </p:spTree>
    <p:extLst>
      <p:ext uri="{BB962C8B-B14F-4D97-AF65-F5344CB8AC3E}">
        <p14:creationId xmlns:p14="http://schemas.microsoft.com/office/powerpoint/2010/main" val="780735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6- واژگان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بر اساس دفترچه راهنمای آزمون</a:t>
            </a:r>
          </a:p>
          <a:p>
            <a:pPr lvl="1" algn="r" rtl="1" fontAlgn="base">
              <a:lnSpc>
                <a:spcPct val="120000"/>
              </a:lnSpc>
            </a:pPr>
            <a:r>
              <a:rPr lang="fa-IR" b="1" dirty="0" smtClean="0">
                <a:cs typeface="B Roya" panose="00000400000000000000" pitchFamily="2" charset="-78"/>
              </a:rPr>
              <a:t>نمره دو</a:t>
            </a:r>
          </a:p>
          <a:p>
            <a:pPr lvl="1" algn="r" rtl="1" fontAlgn="base">
              <a:lnSpc>
                <a:spcPct val="120000"/>
              </a:lnSpc>
            </a:pPr>
            <a:r>
              <a:rPr lang="fa-IR" b="1" dirty="0" smtClean="0">
                <a:cs typeface="B Roya" panose="00000400000000000000" pitchFamily="2" charset="-78"/>
              </a:rPr>
              <a:t>نمره یک</a:t>
            </a:r>
          </a:p>
          <a:p>
            <a:pPr lvl="1" algn="r" rtl="1" fontAlgn="base">
              <a:lnSpc>
                <a:spcPct val="120000"/>
              </a:lnSpc>
            </a:pPr>
            <a:r>
              <a:rPr lang="fa-IR" b="1" dirty="0" smtClean="0">
                <a:cs typeface="B Roya" panose="00000400000000000000" pitchFamily="2" charset="-78"/>
              </a:rPr>
              <a:t>نمره صفر</a:t>
            </a:r>
          </a:p>
          <a:p>
            <a:pPr algn="r" rtl="1" fontAlgn="base">
              <a:lnSpc>
                <a:spcPct val="120000"/>
              </a:lnSpc>
            </a:pPr>
            <a:r>
              <a:rPr lang="fa-IR" sz="3200" b="1" dirty="0">
                <a:cs typeface="B Roya" panose="00000400000000000000" pitchFamily="2" charset="-78"/>
              </a:rPr>
              <a:t>نمره کل این خرده آزمون </a:t>
            </a:r>
            <a:r>
              <a:rPr lang="fa-IR" sz="3200" b="1" dirty="0" smtClean="0">
                <a:cs typeface="B Roya" panose="00000400000000000000" pitchFamily="2" charset="-78"/>
              </a:rPr>
              <a:t>68 است.</a:t>
            </a:r>
            <a:endParaRPr lang="fa-IR" sz="3200" b="1" dirty="0">
              <a:cs typeface="B Roya" panose="00000400000000000000" pitchFamily="2" charset="-78"/>
            </a:endParaRPr>
          </a:p>
        </p:txBody>
      </p:sp>
    </p:spTree>
    <p:extLst>
      <p:ext uri="{BB962C8B-B14F-4D97-AF65-F5344CB8AC3E}">
        <p14:creationId xmlns:p14="http://schemas.microsoft.com/office/powerpoint/2010/main" val="735986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ctr" rtl="1" fontAlgn="base">
              <a:lnSpc>
                <a:spcPct val="120000"/>
              </a:lnSpc>
              <a:buNone/>
            </a:pPr>
            <a:r>
              <a:rPr lang="fa-IR" sz="3200" b="1" dirty="0" smtClean="0">
                <a:cs typeface="B Roya" panose="00000400000000000000" pitchFamily="2" charset="-78"/>
              </a:rPr>
              <a:t>تکرار اعداد با نظم صعودی و حروف با نظم الفبایی</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کودکان 6 تا 7 سال: سؤال </a:t>
            </a:r>
            <a:r>
              <a:rPr lang="fa-IR" b="1" dirty="0" smtClean="0">
                <a:solidFill>
                  <a:srgbClr val="FF0000"/>
                </a:solidFill>
                <a:cs typeface="B Roya" panose="00000400000000000000" pitchFamily="2" charset="-78"/>
              </a:rPr>
              <a:t>تشخیصی</a:t>
            </a:r>
            <a:r>
              <a:rPr lang="fa-IR" b="1" dirty="0" smtClean="0">
                <a:cs typeface="B Roya" panose="00000400000000000000" pitchFamily="2" charset="-78"/>
              </a:rPr>
              <a:t>، سؤال نمونه، سؤال یک</a:t>
            </a:r>
          </a:p>
          <a:p>
            <a:pPr lvl="1" algn="r" rtl="1" fontAlgn="base">
              <a:lnSpc>
                <a:spcPct val="120000"/>
              </a:lnSpc>
            </a:pPr>
            <a:r>
              <a:rPr lang="fa-IR" b="1" dirty="0" smtClean="0">
                <a:cs typeface="B Roya" panose="00000400000000000000" pitchFamily="2" charset="-78"/>
              </a:rPr>
              <a:t>کودکان با احتمال مشکل هوشی: </a:t>
            </a:r>
            <a:r>
              <a:rPr lang="fa-IR" b="1" dirty="0">
                <a:cs typeface="B Roya" panose="00000400000000000000" pitchFamily="2" charset="-78"/>
              </a:rPr>
              <a:t>سؤال </a:t>
            </a:r>
            <a:r>
              <a:rPr lang="fa-IR" b="1" dirty="0">
                <a:solidFill>
                  <a:srgbClr val="FF0000"/>
                </a:solidFill>
                <a:cs typeface="B Roya" panose="00000400000000000000" pitchFamily="2" charset="-78"/>
              </a:rPr>
              <a:t>تشخیصی</a:t>
            </a:r>
            <a:r>
              <a:rPr lang="fa-IR" b="1" dirty="0">
                <a:cs typeface="B Roya" panose="00000400000000000000" pitchFamily="2" charset="-78"/>
              </a:rPr>
              <a:t>، سؤال نمونه، سؤال یک</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8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سؤال </a:t>
            </a:r>
            <a:r>
              <a:rPr lang="fa-IR" b="1" dirty="0" smtClean="0">
                <a:cs typeface="B Roya" panose="00000400000000000000" pitchFamily="2" charset="-78"/>
              </a:rPr>
              <a:t>نمونه</a:t>
            </a:r>
            <a:r>
              <a:rPr lang="fa-IR" b="1" dirty="0">
                <a:cs typeface="B Roya" panose="00000400000000000000" pitchFamily="2" charset="-78"/>
              </a:rPr>
              <a:t>، سؤال یک</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عدم موفقیت در سؤال های تشخیصی (کمتر از 3 مورد)</a:t>
            </a:r>
          </a:p>
          <a:p>
            <a:pPr lvl="1" algn="r" rtl="1" fontAlgn="base">
              <a:lnSpc>
                <a:spcPct val="120000"/>
              </a:lnSpc>
            </a:pPr>
            <a:r>
              <a:rPr lang="fa-IR" b="1" dirty="0" smtClean="0">
                <a:cs typeface="B Roya" panose="00000400000000000000" pitchFamily="2" charset="-78"/>
              </a:rPr>
              <a:t>نمره صفر در هر سه کوشش یک سؤال</a:t>
            </a:r>
          </a:p>
        </p:txBody>
      </p:sp>
    </p:spTree>
    <p:extLst>
      <p:ext uri="{BB962C8B-B14F-4D97-AF65-F5344CB8AC3E}">
        <p14:creationId xmlns:p14="http://schemas.microsoft.com/office/powerpoint/2010/main" val="3222397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4292107"/>
              </p:ext>
            </p:extLst>
          </p:nvPr>
        </p:nvGraphicFramePr>
        <p:xfrm>
          <a:off x="628650" y="1825623"/>
          <a:ext cx="7886700" cy="316132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00530903"/>
                    </a:ext>
                  </a:extLst>
                </a:gridCol>
                <a:gridCol w="2628900">
                  <a:extLst>
                    <a:ext uri="{9D8B030D-6E8A-4147-A177-3AD203B41FA5}">
                      <a16:colId xmlns:a16="http://schemas.microsoft.com/office/drawing/2014/main" val="2699376581"/>
                    </a:ext>
                  </a:extLst>
                </a:gridCol>
                <a:gridCol w="2628900">
                  <a:extLst>
                    <a:ext uri="{9D8B030D-6E8A-4147-A177-3AD203B41FA5}">
                      <a16:colId xmlns:a16="http://schemas.microsoft.com/office/drawing/2014/main" val="1957599114"/>
                    </a:ext>
                  </a:extLst>
                </a:gridCol>
              </a:tblGrid>
              <a:tr h="1053775">
                <a:tc>
                  <a:txBody>
                    <a:bodyPr/>
                    <a:lstStyle/>
                    <a:p>
                      <a:pPr algn="ctr"/>
                      <a:r>
                        <a:rPr lang="fa-IR" dirty="0" smtClean="0">
                          <a:cs typeface="B Titr" panose="00000700000000000000" pitchFamily="2" charset="-78"/>
                        </a:rPr>
                        <a:t>سوال</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عدد</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حرف</a:t>
                      </a:r>
                      <a:endParaRPr lang="en-US" dirty="0">
                        <a:cs typeface="B Titr" panose="00000700000000000000" pitchFamily="2" charset="-78"/>
                      </a:endParaRPr>
                    </a:p>
                  </a:txBody>
                  <a:tcPr/>
                </a:tc>
                <a:extLst>
                  <a:ext uri="{0D108BD9-81ED-4DB2-BD59-A6C34878D82A}">
                    <a16:rowId xmlns:a16="http://schemas.microsoft.com/office/drawing/2014/main" val="3554391250"/>
                  </a:ext>
                </a:extLst>
              </a:tr>
              <a:tr h="1053775">
                <a:tc>
                  <a:txBody>
                    <a:bodyPr/>
                    <a:lstStyle/>
                    <a:p>
                      <a:pPr algn="ctr"/>
                      <a:r>
                        <a:rPr lang="fa-IR" dirty="0" smtClean="0">
                          <a:cs typeface="B Titr" panose="00000700000000000000" pitchFamily="2" charset="-78"/>
                        </a:rPr>
                        <a:t>7-ش-5-ژ-4-گ</a:t>
                      </a: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tc>
                  <a:txBody>
                    <a:bodyPr/>
                    <a:lstStyle/>
                    <a:p>
                      <a:pPr algn="ctr"/>
                      <a:endParaRPr lang="en-US" dirty="0">
                        <a:cs typeface="B Titr" panose="00000700000000000000" pitchFamily="2" charset="-78"/>
                      </a:endParaRPr>
                    </a:p>
                  </a:txBody>
                  <a:tcPr/>
                </a:tc>
                <a:extLst>
                  <a:ext uri="{0D108BD9-81ED-4DB2-BD59-A6C34878D82A}">
                    <a16:rowId xmlns:a16="http://schemas.microsoft.com/office/drawing/2014/main" val="3438863808"/>
                  </a:ext>
                </a:extLst>
              </a:tr>
              <a:tr h="1053775">
                <a:tc>
                  <a:txBody>
                    <a:bodyPr/>
                    <a:lstStyle/>
                    <a:p>
                      <a:pPr algn="ctr"/>
                      <a:r>
                        <a:rPr lang="fa-IR" dirty="0" smtClean="0">
                          <a:cs typeface="B Titr" panose="00000700000000000000" pitchFamily="2" charset="-78"/>
                        </a:rPr>
                        <a:t>س</a:t>
                      </a:r>
                      <a:r>
                        <a:rPr lang="fa-IR" baseline="0" dirty="0" smtClean="0">
                          <a:cs typeface="B Titr" panose="00000700000000000000" pitchFamily="2" charset="-78"/>
                        </a:rPr>
                        <a:t> – 5 – ب – 2 – 9 – ن – 6</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2 – 5 – 6 - 9</a:t>
                      </a:r>
                      <a:endParaRPr lang="en-US" dirty="0">
                        <a:cs typeface="B Titr" panose="00000700000000000000" pitchFamily="2" charset="-78"/>
                      </a:endParaRPr>
                    </a:p>
                  </a:txBody>
                  <a:tcPr/>
                </a:tc>
                <a:tc>
                  <a:txBody>
                    <a:bodyPr/>
                    <a:lstStyle/>
                    <a:p>
                      <a:pPr algn="ctr"/>
                      <a:r>
                        <a:rPr lang="fa-IR" dirty="0" smtClean="0">
                          <a:cs typeface="B Titr" panose="00000700000000000000" pitchFamily="2" charset="-78"/>
                        </a:rPr>
                        <a:t>ب – س - ن</a:t>
                      </a:r>
                      <a:endParaRPr lang="en-US" dirty="0">
                        <a:cs typeface="B Titr" panose="00000700000000000000" pitchFamily="2" charset="-78"/>
                      </a:endParaRPr>
                    </a:p>
                  </a:txBody>
                  <a:tcPr/>
                </a:tc>
                <a:extLst>
                  <a:ext uri="{0D108BD9-81ED-4DB2-BD59-A6C34878D82A}">
                    <a16:rowId xmlns:a16="http://schemas.microsoft.com/office/drawing/2014/main" val="1502424528"/>
                  </a:ext>
                </a:extLst>
              </a:tr>
            </a:tbl>
          </a:graphicData>
        </a:graphic>
      </p:graphicFrame>
    </p:spTree>
    <p:extLst>
      <p:ext uri="{BB962C8B-B14F-4D97-AF65-F5344CB8AC3E}">
        <p14:creationId xmlns:p14="http://schemas.microsoft.com/office/powerpoint/2010/main" val="487956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عدم اجرا در صورت عدم موفقیت در سؤال تشخیصی</a:t>
            </a:r>
          </a:p>
          <a:p>
            <a:pPr lvl="1" algn="r" rtl="1" fontAlgn="base">
              <a:lnSpc>
                <a:spcPct val="120000"/>
              </a:lnSpc>
            </a:pPr>
            <a:r>
              <a:rPr lang="fa-IR" b="1" dirty="0" smtClean="0">
                <a:cs typeface="B Roya" panose="00000400000000000000" pitchFamily="2" charset="-78"/>
              </a:rPr>
              <a:t>اجرا در صورت عدم موفقیت در سؤال نمونه</a:t>
            </a:r>
          </a:p>
          <a:p>
            <a:pPr lvl="1" algn="r" rtl="1" fontAlgn="base">
              <a:lnSpc>
                <a:spcPct val="120000"/>
              </a:lnSpc>
            </a:pPr>
            <a:r>
              <a:rPr lang="fa-IR" b="1" dirty="0" smtClean="0">
                <a:cs typeface="B Roya" panose="00000400000000000000" pitchFamily="2" charset="-78"/>
              </a:rPr>
              <a:t>در سؤال های 1، 4 و 5 نیاز به تقویت آزمودنی است.</a:t>
            </a:r>
          </a:p>
          <a:p>
            <a:pPr lvl="1" algn="r" rtl="1" fontAlgn="base">
              <a:lnSpc>
                <a:spcPct val="120000"/>
              </a:lnSpc>
            </a:pPr>
            <a:r>
              <a:rPr lang="fa-IR" b="1" dirty="0" smtClean="0">
                <a:cs typeface="B Roya" panose="00000400000000000000" pitchFamily="2" charset="-78"/>
              </a:rPr>
              <a:t>هر سؤال سه کوشش دارد که باید اجرا شوند.</a:t>
            </a:r>
          </a:p>
          <a:p>
            <a:pPr lvl="1" algn="r" rtl="1" fontAlgn="base">
              <a:lnSpc>
                <a:spcPct val="120000"/>
              </a:lnSpc>
            </a:pPr>
            <a:r>
              <a:rPr lang="fa-IR" b="1" dirty="0" smtClean="0">
                <a:cs typeface="B Roya" panose="00000400000000000000" pitchFamily="2" charset="-78"/>
              </a:rPr>
              <a:t>هر حرف یا عدد در یک ثانیه، آهنگ افتان</a:t>
            </a:r>
          </a:p>
          <a:p>
            <a:pPr lvl="1" algn="r" rtl="1" fontAlgn="base">
              <a:lnSpc>
                <a:spcPct val="120000"/>
              </a:lnSpc>
            </a:pPr>
            <a:r>
              <a:rPr lang="fa-IR" b="1" dirty="0" smtClean="0">
                <a:cs typeface="B Roya" panose="00000400000000000000" pitchFamily="2" charset="-78"/>
              </a:rPr>
              <a:t>تکرار مجاز نیست: بهترین حدست را بگو.</a:t>
            </a:r>
          </a:p>
        </p:txBody>
      </p:sp>
    </p:spTree>
    <p:extLst>
      <p:ext uri="{BB962C8B-B14F-4D97-AF65-F5344CB8AC3E}">
        <p14:creationId xmlns:p14="http://schemas.microsoft.com/office/powerpoint/2010/main" val="2870855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سؤال های تشخیصی: کشیدن دایره دور بله یا خیر</a:t>
            </a:r>
          </a:p>
          <a:p>
            <a:pPr lvl="1" algn="r" rtl="1" fontAlgn="base">
              <a:lnSpc>
                <a:spcPct val="120000"/>
              </a:lnSpc>
            </a:pPr>
            <a:r>
              <a:rPr lang="fa-IR" b="1" dirty="0" smtClean="0">
                <a:cs typeface="B Roya" panose="00000400000000000000" pitchFamily="2" charset="-78"/>
              </a:rPr>
              <a:t>سؤال های 1، 4 و 5: نوشتن حرف «ت» برای تقویت</a:t>
            </a:r>
          </a:p>
          <a:p>
            <a:pPr lvl="1" algn="r" rtl="1" fontAlgn="base">
              <a:lnSpc>
                <a:spcPct val="120000"/>
              </a:lnSpc>
            </a:pPr>
            <a:r>
              <a:rPr lang="fa-IR" b="1" dirty="0" smtClean="0">
                <a:cs typeface="B Roya" panose="00000400000000000000" pitchFamily="2" charset="-78"/>
              </a:rPr>
              <a:t>به ترتیب گفتن اعداد و کلمات یک نمره دارد.</a:t>
            </a:r>
          </a:p>
          <a:p>
            <a:pPr lvl="1" algn="r" rtl="1" fontAlgn="base">
              <a:lnSpc>
                <a:spcPct val="120000"/>
              </a:lnSpc>
            </a:pPr>
            <a:r>
              <a:rPr lang="fa-IR" b="1" dirty="0">
                <a:cs typeface="B Roya" panose="00000400000000000000" pitchFamily="2" charset="-78"/>
              </a:rPr>
              <a:t>نمره کل این خرده آزمون </a:t>
            </a:r>
            <a:r>
              <a:rPr lang="fa-IR" b="1" dirty="0" smtClean="0">
                <a:cs typeface="B Roya" panose="00000400000000000000" pitchFamily="2" charset="-78"/>
              </a:rPr>
              <a:t>30 است.</a:t>
            </a:r>
            <a:endParaRPr lang="fa-IR" b="1" dirty="0">
              <a:cs typeface="B Roya" panose="00000400000000000000" pitchFamily="2" charset="-78"/>
            </a:endParaRPr>
          </a:p>
        </p:txBody>
      </p:sp>
    </p:spTree>
    <p:extLst>
      <p:ext uri="{BB962C8B-B14F-4D97-AF65-F5344CB8AC3E}">
        <p14:creationId xmlns:p14="http://schemas.microsoft.com/office/powerpoint/2010/main" val="1844817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تشخیصی</a:t>
            </a:r>
          </a:p>
          <a:p>
            <a:pPr lvl="1" algn="r" rtl="1" fontAlgn="base">
              <a:lnSpc>
                <a:spcPct val="120000"/>
              </a:lnSpc>
            </a:pPr>
            <a:r>
              <a:rPr lang="fa-IR" b="1" dirty="0" smtClean="0">
                <a:cs typeface="B Roya" panose="00000400000000000000" pitchFamily="2" charset="-78"/>
              </a:rPr>
              <a:t>شمارش</a:t>
            </a:r>
          </a:p>
          <a:p>
            <a:pPr lvl="2" algn="r" rtl="1" fontAlgn="base">
              <a:lnSpc>
                <a:spcPct val="120000"/>
              </a:lnSpc>
            </a:pPr>
            <a:r>
              <a:rPr lang="fa-IR" b="1" dirty="0" smtClean="0">
                <a:cs typeface="B Roya" panose="00000400000000000000" pitchFamily="2" charset="-78"/>
              </a:rPr>
              <a:t>بیایید کار دیگری انجام دهیم، برایم </a:t>
            </a:r>
            <a:r>
              <a:rPr lang="fa-IR" b="1" smtClean="0">
                <a:cs typeface="B Roya" panose="00000400000000000000" pitchFamily="2" charset="-78"/>
              </a:rPr>
              <a:t>تا 3 </a:t>
            </a:r>
            <a:r>
              <a:rPr lang="fa-IR" b="1" dirty="0" smtClean="0">
                <a:cs typeface="B Roya" panose="00000400000000000000" pitchFamily="2" charset="-78"/>
              </a:rPr>
              <a:t>را بلند بشمار.</a:t>
            </a:r>
          </a:p>
          <a:p>
            <a:pPr lvl="2" algn="r" rtl="1" fontAlgn="base">
              <a:lnSpc>
                <a:spcPct val="120000"/>
              </a:lnSpc>
            </a:pPr>
            <a:r>
              <a:rPr lang="fa-IR" b="1" dirty="0" smtClean="0">
                <a:cs typeface="B Roya" panose="00000400000000000000" pitchFamily="2" charset="-78"/>
              </a:rPr>
              <a:t>بشمار، مثلاً 1 و 2 و ...</a:t>
            </a:r>
          </a:p>
          <a:p>
            <a:pPr lvl="2" algn="r" rtl="1" fontAlgn="base">
              <a:lnSpc>
                <a:spcPct val="120000"/>
              </a:lnSpc>
            </a:pPr>
            <a:r>
              <a:rPr lang="fa-IR" b="1" dirty="0" smtClean="0">
                <a:cs typeface="B Roya" panose="00000400000000000000" pitchFamily="2" charset="-78"/>
              </a:rPr>
              <a:t>درست (تا 3): الفبا * غلط: توقف</a:t>
            </a:r>
          </a:p>
          <a:p>
            <a:pPr lvl="1" algn="r" rtl="1" fontAlgn="base">
              <a:lnSpc>
                <a:spcPct val="120000"/>
              </a:lnSpc>
            </a:pPr>
            <a:r>
              <a:rPr lang="fa-IR" b="1" dirty="0" smtClean="0">
                <a:cs typeface="B Roya" panose="00000400000000000000" pitchFamily="2" charset="-78"/>
              </a:rPr>
              <a:t>الفبا</a:t>
            </a:r>
          </a:p>
          <a:p>
            <a:pPr lvl="2" algn="r" rtl="1" fontAlgn="base">
              <a:lnSpc>
                <a:spcPct val="120000"/>
              </a:lnSpc>
            </a:pPr>
            <a:r>
              <a:rPr lang="fa-IR" b="1" dirty="0" smtClean="0">
                <a:cs typeface="B Roya" panose="00000400000000000000" pitchFamily="2" charset="-78"/>
              </a:rPr>
              <a:t>خوب، حالا حروف الفبا را برایم بگو.</a:t>
            </a:r>
          </a:p>
          <a:p>
            <a:pPr lvl="2" algn="r" rtl="1" fontAlgn="base">
              <a:lnSpc>
                <a:spcPct val="120000"/>
              </a:lnSpc>
            </a:pPr>
            <a:r>
              <a:rPr lang="fa-IR" b="1" dirty="0" smtClean="0">
                <a:cs typeface="B Roya" panose="00000400000000000000" pitchFamily="2" charset="-78"/>
              </a:rPr>
              <a:t>الف، ب، ... خوب بگو.</a:t>
            </a:r>
          </a:p>
          <a:p>
            <a:pPr lvl="2" algn="r" rtl="1" fontAlgn="base">
              <a:lnSpc>
                <a:spcPct val="120000"/>
              </a:lnSpc>
            </a:pPr>
            <a:r>
              <a:rPr lang="fa-IR" b="1" dirty="0" smtClean="0">
                <a:cs typeface="B Roya" panose="00000400000000000000" pitchFamily="2" charset="-78"/>
              </a:rPr>
              <a:t>درست (تا پ): سؤال نمونه * غلط: توقف</a:t>
            </a:r>
          </a:p>
        </p:txBody>
      </p:sp>
    </p:spTree>
    <p:extLst>
      <p:ext uri="{BB962C8B-B14F-4D97-AF65-F5344CB8AC3E}">
        <p14:creationId xmlns:p14="http://schemas.microsoft.com/office/powerpoint/2010/main" val="3198738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نمونه</a:t>
            </a:r>
          </a:p>
          <a:p>
            <a:pPr lvl="1" algn="r" rtl="1" fontAlgn="base">
              <a:lnSpc>
                <a:spcPct val="120000"/>
              </a:lnSpc>
            </a:pPr>
            <a:r>
              <a:rPr lang="fa-IR" b="1" dirty="0" smtClean="0">
                <a:cs typeface="B Roya" panose="00000400000000000000" pitchFamily="2" charset="-78"/>
              </a:rPr>
              <a:t>کوشش اول</a:t>
            </a:r>
          </a:p>
          <a:p>
            <a:pPr lvl="2" algn="r" rtl="1" fontAlgn="base">
              <a:lnSpc>
                <a:spcPct val="120000"/>
              </a:lnSpc>
            </a:pPr>
            <a:r>
              <a:rPr lang="fa-IR" b="1" dirty="0" smtClean="0">
                <a:cs typeface="B Roya" panose="00000400000000000000" pitchFamily="2" charset="-78"/>
              </a:rPr>
              <a:t>حالا من تعدادی عدد و حروف می خوانم، بعد از من، شما اول اعداد را به ترتیب بگو و سپس حروف را به ترتیب الفبایی. مثلاً اگر من گفتم الف-1 تو بگو 1-الف، اول اعداد می آیند بعد حروف. بیایید تمرین کنیم (الف-2)</a:t>
            </a:r>
          </a:p>
          <a:p>
            <a:pPr lvl="2" algn="r" rtl="1" fontAlgn="base">
              <a:lnSpc>
                <a:spcPct val="120000"/>
              </a:lnSpc>
            </a:pPr>
            <a:r>
              <a:rPr lang="fa-IR" b="1" dirty="0" smtClean="0">
                <a:cs typeface="B Roya" panose="00000400000000000000" pitchFamily="2" charset="-78"/>
              </a:rPr>
              <a:t>درست: کوشش دوم * غلط: این کاملاً درست نیست. من گفتم الف-2، اول اعداد می آید و سپس حروف، بیایید دوباره تمرین کنیم (الف-2).</a:t>
            </a:r>
          </a:p>
          <a:p>
            <a:pPr lvl="2" algn="r" rtl="1" fontAlgn="base">
              <a:lnSpc>
                <a:spcPct val="120000"/>
              </a:lnSpc>
            </a:pPr>
            <a:r>
              <a:rPr lang="fa-IR" b="1" dirty="0" smtClean="0">
                <a:cs typeface="B Roya" panose="00000400000000000000" pitchFamily="2" charset="-78"/>
              </a:rPr>
              <a:t>بدون توجه به پاسخ آزمودنی، سراغ کوشش دوم می رویم.</a:t>
            </a:r>
          </a:p>
        </p:txBody>
      </p:sp>
    </p:spTree>
    <p:extLst>
      <p:ext uri="{BB962C8B-B14F-4D97-AF65-F5344CB8AC3E}">
        <p14:creationId xmlns:p14="http://schemas.microsoft.com/office/powerpoint/2010/main" val="1597019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نمونه</a:t>
            </a:r>
          </a:p>
          <a:p>
            <a:pPr lvl="1" algn="r" rtl="1" fontAlgn="base">
              <a:lnSpc>
                <a:spcPct val="120000"/>
              </a:lnSpc>
            </a:pPr>
            <a:r>
              <a:rPr lang="fa-IR" b="1" dirty="0" smtClean="0">
                <a:cs typeface="B Roya" panose="00000400000000000000" pitchFamily="2" charset="-78"/>
              </a:rPr>
              <a:t>کوشش دوم</a:t>
            </a:r>
          </a:p>
          <a:p>
            <a:pPr lvl="2" algn="r" rtl="1" fontAlgn="base">
              <a:lnSpc>
                <a:spcPct val="120000"/>
              </a:lnSpc>
            </a:pPr>
            <a:r>
              <a:rPr lang="fa-IR" b="1" dirty="0" smtClean="0">
                <a:cs typeface="B Roya" panose="00000400000000000000" pitchFamily="2" charset="-78"/>
              </a:rPr>
              <a:t>بیایید یکی دیگر انجام دهیم (ب-4).</a:t>
            </a:r>
          </a:p>
          <a:p>
            <a:pPr lvl="2" algn="r" rtl="1" fontAlgn="base">
              <a:lnSpc>
                <a:spcPct val="120000"/>
              </a:lnSpc>
            </a:pPr>
            <a:r>
              <a:rPr lang="fa-IR" b="1" dirty="0" smtClean="0">
                <a:cs typeface="B Roya" panose="00000400000000000000" pitchFamily="2" charset="-78"/>
              </a:rPr>
              <a:t>درست: سؤال یک * غلط: نه این کاملاً درست نیست، من می گویم ب-4، تو باید بگویی 4-ب. اول اعداد می آید بعد حروف، بیایید دوباره تمرین کنیم (ب-4).</a:t>
            </a:r>
          </a:p>
          <a:p>
            <a:pPr lvl="2" algn="r" rtl="1" fontAlgn="base">
              <a:lnSpc>
                <a:spcPct val="120000"/>
              </a:lnSpc>
            </a:pPr>
            <a:r>
              <a:rPr lang="fa-IR" b="1" dirty="0">
                <a:cs typeface="B Roya" panose="00000400000000000000" pitchFamily="2" charset="-78"/>
              </a:rPr>
              <a:t>بدون توجه به پاسخ آزمودنی، سراغ </a:t>
            </a:r>
            <a:r>
              <a:rPr lang="fa-IR" b="1" dirty="0" smtClean="0">
                <a:cs typeface="B Roya" panose="00000400000000000000" pitchFamily="2" charset="-78"/>
              </a:rPr>
              <a:t>سؤال یک می </a:t>
            </a:r>
            <a:r>
              <a:rPr lang="fa-IR" b="1" dirty="0">
                <a:cs typeface="B Roya" panose="00000400000000000000" pitchFamily="2" charset="-78"/>
              </a:rPr>
              <a:t>رویم</a:t>
            </a:r>
            <a:r>
              <a:rPr lang="fa-IR" b="1" dirty="0" smtClean="0">
                <a:cs typeface="B Roya" panose="00000400000000000000" pitchFamily="2" charset="-78"/>
              </a:rPr>
              <a:t>.</a:t>
            </a:r>
            <a:endParaRPr lang="fa-IR" b="1" dirty="0">
              <a:cs typeface="B Roya" panose="00000400000000000000" pitchFamily="2" charset="-78"/>
            </a:endParaRPr>
          </a:p>
        </p:txBody>
      </p:sp>
    </p:spTree>
    <p:extLst>
      <p:ext uri="{BB962C8B-B14F-4D97-AF65-F5344CB8AC3E}">
        <p14:creationId xmlns:p14="http://schemas.microsoft.com/office/powerpoint/2010/main" val="4112065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7- توالی حرف و عدد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های یک و دو</a:t>
            </a:r>
          </a:p>
          <a:p>
            <a:pPr lvl="2" algn="r" rtl="1" fontAlgn="base">
              <a:lnSpc>
                <a:spcPct val="120000"/>
              </a:lnSpc>
            </a:pPr>
            <a:r>
              <a:rPr lang="fa-IR" b="1" dirty="0" smtClean="0">
                <a:cs typeface="B Roya" panose="00000400000000000000" pitchFamily="2" charset="-78"/>
              </a:rPr>
              <a:t>حالا که تمرین کردیم بیایید چند تای دیگر هم انجام دهیم. اول اعداد را به ترتیب بگو بعد حروف را به ترتیب الفبا بگو.</a:t>
            </a:r>
          </a:p>
          <a:p>
            <a:pPr lvl="1" algn="r" rtl="1" fontAlgn="base">
              <a:lnSpc>
                <a:spcPct val="120000"/>
              </a:lnSpc>
            </a:pPr>
            <a:r>
              <a:rPr lang="fa-IR" b="1" dirty="0" smtClean="0">
                <a:cs typeface="B Roya" panose="00000400000000000000" pitchFamily="2" charset="-78"/>
              </a:rPr>
              <a:t>سؤال های 3 تا 10</a:t>
            </a:r>
          </a:p>
          <a:p>
            <a:pPr lvl="2" algn="r" rtl="1" fontAlgn="base">
              <a:lnSpc>
                <a:spcPct val="120000"/>
              </a:lnSpc>
            </a:pPr>
            <a:r>
              <a:rPr lang="fa-IR" b="1" dirty="0" smtClean="0">
                <a:cs typeface="B Roya" panose="00000400000000000000" pitchFamily="2" charset="-78"/>
              </a:rPr>
              <a:t>در اینجا با تعداد بیشتری از اعداد و حروف کار می کنیم، اگر من گفتم 2-پ-4 تو باید بگویی 2-4-پ. اول اعداد را به ترتیب بگو بعد حروف را به ترتیب الفبایی.</a:t>
            </a:r>
          </a:p>
        </p:txBody>
      </p:sp>
    </p:spTree>
    <p:extLst>
      <p:ext uri="{BB962C8B-B14F-4D97-AF65-F5344CB8AC3E}">
        <p14:creationId xmlns:p14="http://schemas.microsoft.com/office/powerpoint/2010/main" val="2389706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مقیاس کودکان</a:t>
            </a:r>
          </a:p>
          <a:p>
            <a:pPr lvl="1" algn="r" rtl="1" fontAlgn="base">
              <a:lnSpc>
                <a:spcPct val="120000"/>
              </a:lnSpc>
            </a:pPr>
            <a:r>
              <a:rPr lang="fa-IR" dirty="0" smtClean="0">
                <a:cs typeface="B Roya" panose="00000400000000000000" pitchFamily="2" charset="-78"/>
              </a:rPr>
              <a:t>مقیاس </a:t>
            </a:r>
            <a:r>
              <a:rPr lang="fa-IR" dirty="0">
                <a:cs typeface="B Roya" panose="00000400000000000000" pitchFamily="2" charset="-78"/>
              </a:rPr>
              <a:t>هوشی </a:t>
            </a:r>
            <a:r>
              <a:rPr lang="fa-IR" dirty="0" smtClean="0">
                <a:cs typeface="B Roya" panose="00000400000000000000" pitchFamily="2" charset="-78"/>
              </a:rPr>
              <a:t>وکسلر برای کودکان یک (1945)</a:t>
            </a:r>
          </a:p>
          <a:p>
            <a:pPr lvl="1" algn="r" rtl="1" fontAlgn="base">
              <a:lnSpc>
                <a:spcPct val="120000"/>
              </a:lnSpc>
            </a:pPr>
            <a:r>
              <a:rPr lang="fa-IR" dirty="0">
                <a:cs typeface="B Roya" panose="00000400000000000000" pitchFamily="2" charset="-78"/>
              </a:rPr>
              <a:t>مقیاس هوشی وکسلر برای </a:t>
            </a:r>
            <a:r>
              <a:rPr lang="fa-IR" dirty="0" smtClean="0">
                <a:cs typeface="B Roya" panose="00000400000000000000" pitchFamily="2" charset="-78"/>
              </a:rPr>
              <a:t>کودکان دو </a:t>
            </a:r>
            <a:r>
              <a:rPr lang="fa-IR" dirty="0">
                <a:cs typeface="B Roya" panose="00000400000000000000" pitchFamily="2" charset="-78"/>
              </a:rPr>
              <a:t>(</a:t>
            </a:r>
            <a:r>
              <a:rPr lang="fa-IR" dirty="0" smtClean="0">
                <a:cs typeface="B Roya" panose="00000400000000000000" pitchFamily="2" charset="-78"/>
              </a:rPr>
              <a:t>1974) (6 تا 16 ساله)</a:t>
            </a:r>
          </a:p>
          <a:p>
            <a:pPr lvl="1" algn="r" rtl="1" fontAlgn="base">
              <a:lnSpc>
                <a:spcPct val="120000"/>
              </a:lnSpc>
            </a:pPr>
            <a:r>
              <a:rPr lang="fa-IR" dirty="0" smtClean="0">
                <a:cs typeface="B Roya" panose="00000400000000000000" pitchFamily="2" charset="-78"/>
              </a:rPr>
              <a:t>مقیاس </a:t>
            </a:r>
            <a:r>
              <a:rPr lang="fa-IR" dirty="0">
                <a:cs typeface="B Roya" panose="00000400000000000000" pitchFamily="2" charset="-78"/>
              </a:rPr>
              <a:t>هوشی وکسلر برای کودکان </a:t>
            </a:r>
            <a:r>
              <a:rPr lang="fa-IR" dirty="0" smtClean="0">
                <a:cs typeface="B Roya" panose="00000400000000000000" pitchFamily="2" charset="-78"/>
              </a:rPr>
              <a:t>سه (1991)</a:t>
            </a:r>
            <a:endParaRPr lang="fa-IR" dirty="0">
              <a:cs typeface="B Roya" panose="00000400000000000000" pitchFamily="2" charset="-78"/>
            </a:endParaRPr>
          </a:p>
          <a:p>
            <a:pPr lvl="1" algn="r" rtl="1" fontAlgn="base">
              <a:lnSpc>
                <a:spcPct val="120000"/>
              </a:lnSpc>
            </a:pPr>
            <a:r>
              <a:rPr lang="fa-IR" dirty="0">
                <a:solidFill>
                  <a:srgbClr val="FF0000"/>
                </a:solidFill>
                <a:cs typeface="B Roya" panose="00000400000000000000" pitchFamily="2" charset="-78"/>
              </a:rPr>
              <a:t>مقیاس هوشی وکسلر برای کودکان </a:t>
            </a:r>
            <a:r>
              <a:rPr lang="fa-IR" dirty="0" smtClean="0">
                <a:solidFill>
                  <a:srgbClr val="FF0000"/>
                </a:solidFill>
                <a:cs typeface="B Roya" panose="00000400000000000000" pitchFamily="2" charset="-78"/>
              </a:rPr>
              <a:t>چهار (2003)</a:t>
            </a:r>
            <a:endParaRPr lang="fa-IR" dirty="0">
              <a:solidFill>
                <a:srgbClr val="FF0000"/>
              </a:solidFill>
              <a:cs typeface="B Roya" panose="00000400000000000000" pitchFamily="2" charset="-78"/>
            </a:endParaRPr>
          </a:p>
          <a:p>
            <a:pPr lvl="1" algn="r" rtl="1" fontAlgn="base">
              <a:lnSpc>
                <a:spcPct val="120000"/>
              </a:lnSpc>
            </a:pPr>
            <a:r>
              <a:rPr lang="fa-IR" dirty="0">
                <a:cs typeface="B Roya" panose="00000400000000000000" pitchFamily="2" charset="-78"/>
              </a:rPr>
              <a:t>مقیاس هوشی وکسلر برای کودکان </a:t>
            </a:r>
            <a:r>
              <a:rPr lang="fa-IR" dirty="0" smtClean="0">
                <a:cs typeface="B Roya" panose="00000400000000000000" pitchFamily="2" charset="-78"/>
              </a:rPr>
              <a:t>پنج (2014)</a:t>
            </a:r>
          </a:p>
        </p:txBody>
      </p:sp>
    </p:spTree>
    <p:extLst>
      <p:ext uri="{BB962C8B-B14F-4D97-AF65-F5344CB8AC3E}">
        <p14:creationId xmlns:p14="http://schemas.microsoft.com/office/powerpoint/2010/main" val="1623488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trike="sngStrike" dirty="0" smtClean="0">
                <a:cs typeface="B Titr" panose="00000700000000000000" pitchFamily="2" charset="-78"/>
              </a:rPr>
              <a:t>7- توالی حرف و عدد (</a:t>
            </a:r>
            <a:r>
              <a:rPr lang="fa-IR" strike="sngStrike" dirty="0" smtClean="0">
                <a:solidFill>
                  <a:srgbClr val="FF0000"/>
                </a:solidFill>
                <a:cs typeface="B Titr" panose="00000700000000000000" pitchFamily="2" charset="-78"/>
              </a:rPr>
              <a:t>اصلی</a:t>
            </a:r>
            <a:r>
              <a:rPr lang="fa-IR" strike="sngStrike" dirty="0" smtClean="0">
                <a:cs typeface="B Titr" panose="00000700000000000000" pitchFamily="2" charset="-78"/>
              </a:rPr>
              <a:t>) </a:t>
            </a:r>
            <a:r>
              <a:rPr lang="fa-IR" sz="2400" strike="sngStrike" dirty="0" smtClean="0">
                <a:solidFill>
                  <a:srgbClr val="0070C0"/>
                </a:solidFill>
                <a:cs typeface="B Titr" panose="00000700000000000000" pitchFamily="2" charset="-78"/>
              </a:rPr>
              <a:t>ویرایش دوم</a:t>
            </a:r>
            <a:endParaRPr lang="en-US" strike="sngStrike" dirty="0">
              <a:solidFill>
                <a:srgbClr val="0070C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strike="sngStrike" dirty="0" smtClean="0">
                <a:cs typeface="B Roya" panose="00000400000000000000" pitchFamily="2" charset="-78"/>
              </a:rPr>
              <a:t>شیوه اجرا</a:t>
            </a:r>
          </a:p>
          <a:p>
            <a:pPr lvl="1" algn="r" rtl="1" fontAlgn="base">
              <a:lnSpc>
                <a:spcPct val="120000"/>
              </a:lnSpc>
            </a:pPr>
            <a:r>
              <a:rPr lang="fa-IR" b="1" strike="sngStrike" dirty="0" smtClean="0">
                <a:cs typeface="B Roya" panose="00000400000000000000" pitchFamily="2" charset="-78"/>
              </a:rPr>
              <a:t>تعدادی عدد و حرف را برای تو می خوانم. باید آن ها را دو بار مرتب کنی و بگویی! یک بار اول اعداد را بگویی بعد حروف؛ یک بار دیگر اول حروف و بعد اعداد را بگویی.</a:t>
            </a:r>
          </a:p>
          <a:p>
            <a:pPr lvl="2" algn="r" rtl="1" fontAlgn="base">
              <a:lnSpc>
                <a:spcPct val="120000"/>
              </a:lnSpc>
            </a:pPr>
            <a:r>
              <a:rPr lang="fa-IR" b="1" strike="sngStrike" dirty="0" smtClean="0">
                <a:cs typeface="B Roya" panose="00000400000000000000" pitchFamily="2" charset="-78"/>
              </a:rPr>
              <a:t>من می گویم الف-1، تو باید بگویی 1-الف و بعد الف-1.</a:t>
            </a:r>
          </a:p>
          <a:p>
            <a:pPr lvl="2" algn="r" rtl="1" fontAlgn="base">
              <a:lnSpc>
                <a:spcPct val="120000"/>
              </a:lnSpc>
            </a:pPr>
            <a:r>
              <a:rPr lang="fa-IR" b="1" strike="sngStrike" dirty="0" smtClean="0">
                <a:cs typeface="B Roya" panose="00000400000000000000" pitchFamily="2" charset="-78"/>
              </a:rPr>
              <a:t>بیا امتحان کنیم: الف-2.</a:t>
            </a:r>
          </a:p>
          <a:p>
            <a:pPr lvl="2" algn="r" rtl="1" fontAlgn="base">
              <a:lnSpc>
                <a:spcPct val="120000"/>
              </a:lnSpc>
            </a:pPr>
            <a:r>
              <a:rPr lang="fa-IR" b="1" strike="sngStrike" dirty="0" smtClean="0">
                <a:cs typeface="B Roya" panose="00000400000000000000" pitchFamily="2" charset="-78"/>
              </a:rPr>
              <a:t>غلط: من گفتم الف-2، پس تو باید بگویی 2-الف و بعد الف-2.</a:t>
            </a:r>
          </a:p>
          <a:p>
            <a:pPr lvl="1" algn="r" rtl="1" fontAlgn="base">
              <a:lnSpc>
                <a:spcPct val="120000"/>
              </a:lnSpc>
            </a:pPr>
            <a:r>
              <a:rPr lang="fa-IR" b="1" strike="sngStrike" dirty="0" smtClean="0">
                <a:cs typeface="B Roya" panose="00000400000000000000" pitchFamily="2" charset="-78"/>
              </a:rPr>
              <a:t>بیا یک بار دیگر امتحان کنیم. ب-3.</a:t>
            </a:r>
          </a:p>
          <a:p>
            <a:pPr lvl="2" algn="r" rtl="1" fontAlgn="base">
              <a:lnSpc>
                <a:spcPct val="120000"/>
              </a:lnSpc>
            </a:pPr>
            <a:r>
              <a:rPr lang="fa-IR" b="1" strike="sngStrike" dirty="0" smtClean="0">
                <a:cs typeface="B Roya" panose="00000400000000000000" pitchFamily="2" charset="-78"/>
              </a:rPr>
              <a:t>غلط: من گفتم ب-3، پس تو باید بگویی 3-ب، بعد ب-3.</a:t>
            </a:r>
          </a:p>
        </p:txBody>
      </p:sp>
    </p:spTree>
    <p:extLst>
      <p:ext uri="{BB962C8B-B14F-4D97-AF65-F5344CB8AC3E}">
        <p14:creationId xmlns:p14="http://schemas.microsoft.com/office/powerpoint/2010/main" val="3507446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8- استدلال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200" b="1" dirty="0" smtClean="0">
                <a:cs typeface="B Roya" panose="00000400000000000000" pitchFamily="2" charset="-78"/>
              </a:rPr>
              <a:t>تکمیل جدول های ناکامل با استفاده از پنج پاسخ موجود</a:t>
            </a:r>
          </a:p>
          <a:p>
            <a:pPr algn="r" rtl="1" fontAlgn="base">
              <a:lnSpc>
                <a:spcPct val="120000"/>
              </a:lnSpc>
            </a:pPr>
            <a:r>
              <a:rPr lang="fa-IR" sz="3200" b="1" dirty="0" smtClean="0">
                <a:cs typeface="B Roya" panose="00000400000000000000" pitchFamily="2" charset="-78"/>
              </a:rPr>
              <a:t>مواد آزمون</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648" t="5307" r="8869" b="7879"/>
          <a:stretch/>
        </p:blipFill>
        <p:spPr>
          <a:xfrm>
            <a:off x="628650" y="2743204"/>
            <a:ext cx="5595583" cy="3903260"/>
          </a:xfrm>
          <a:prstGeom prst="rect">
            <a:avLst/>
          </a:prstGeom>
        </p:spPr>
      </p:pic>
    </p:spTree>
    <p:extLst>
      <p:ext uri="{BB962C8B-B14F-4D97-AF65-F5344CB8AC3E}">
        <p14:creationId xmlns:p14="http://schemas.microsoft.com/office/powerpoint/2010/main" val="1489290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8- استدلال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کودکان 6 تا 8 سال: نمونه الف-ب-پ؛ سؤال 4</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9 </a:t>
            </a:r>
            <a:r>
              <a:rPr lang="fa-IR" b="1" dirty="0">
                <a:cs typeface="B Roya" panose="00000400000000000000" pitchFamily="2" charset="-78"/>
              </a:rPr>
              <a:t>تا </a:t>
            </a:r>
            <a:r>
              <a:rPr lang="fa-IR" b="1" dirty="0" smtClean="0">
                <a:cs typeface="B Roya" panose="00000400000000000000" pitchFamily="2" charset="-78"/>
              </a:rPr>
              <a:t>11 </a:t>
            </a:r>
            <a:r>
              <a:rPr lang="fa-IR" b="1" dirty="0">
                <a:cs typeface="B Roya" panose="00000400000000000000" pitchFamily="2" charset="-78"/>
              </a:rPr>
              <a:t>سال: نمونه الف-ب-پ؛ سؤال </a:t>
            </a:r>
            <a:r>
              <a:rPr lang="fa-IR" b="1" dirty="0" smtClean="0">
                <a:cs typeface="B Roya" panose="00000400000000000000" pitchFamily="2" charset="-78"/>
              </a:rPr>
              <a:t>7</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12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نمونه الف-ب-پ؛ سؤال </a:t>
            </a:r>
            <a:r>
              <a:rPr lang="fa-IR" b="1" dirty="0" smtClean="0">
                <a:cs typeface="B Roya" panose="00000400000000000000" pitchFamily="2" charset="-78"/>
              </a:rPr>
              <a:t>11</a:t>
            </a:r>
            <a:endParaRPr lang="fa-IR" b="1" dirty="0">
              <a:cs typeface="B Roya" panose="00000400000000000000" pitchFamily="2" charset="-78"/>
            </a:endParaRP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smtClean="0">
                <a:cs typeface="B Roya" panose="00000400000000000000" pitchFamily="2" charset="-78"/>
              </a:rPr>
              <a:t>عدم موفقیت در سؤال 1 و 2 (9 تا 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کسب چهار نمره صفر متوالی</a:t>
            </a:r>
          </a:p>
          <a:p>
            <a:pPr lvl="1" algn="r" rtl="1" fontAlgn="base">
              <a:lnSpc>
                <a:spcPct val="120000"/>
              </a:lnSpc>
            </a:pPr>
            <a:r>
              <a:rPr lang="fa-IR" b="1" dirty="0" smtClean="0">
                <a:cs typeface="B Roya" panose="00000400000000000000" pitchFamily="2" charset="-78"/>
              </a:rPr>
              <a:t>کسب چهار نمره صفر در پنج سؤال متوالی</a:t>
            </a:r>
          </a:p>
        </p:txBody>
      </p:sp>
    </p:spTree>
    <p:extLst>
      <p:ext uri="{BB962C8B-B14F-4D97-AF65-F5344CB8AC3E}">
        <p14:creationId xmlns:p14="http://schemas.microsoft.com/office/powerpoint/2010/main" val="42284102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8- استدلال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آزمونگر و آزمودنی باید به شکل ها</a:t>
            </a:r>
            <a:r>
              <a:rPr lang="fa-IR" b="1" dirty="0">
                <a:cs typeface="B Roya" panose="00000400000000000000" pitchFamily="2" charset="-78"/>
              </a:rPr>
              <a:t> اشاره </a:t>
            </a:r>
            <a:r>
              <a:rPr lang="fa-IR" b="1" dirty="0" smtClean="0">
                <a:cs typeface="B Roya" panose="00000400000000000000" pitchFamily="2" charset="-78"/>
              </a:rPr>
              <a:t>کنند.</a:t>
            </a:r>
          </a:p>
          <a:p>
            <a:pPr lvl="1" algn="r" rtl="1" fontAlgn="base">
              <a:lnSpc>
                <a:spcPct val="120000"/>
              </a:lnSpc>
            </a:pPr>
            <a:r>
              <a:rPr lang="fa-IR" b="1" dirty="0" smtClean="0">
                <a:cs typeface="B Roya" panose="00000400000000000000" pitchFamily="2" charset="-78"/>
              </a:rPr>
              <a:t>بیش از یک پاسخ تذکر داده می شود.</a:t>
            </a:r>
          </a:p>
          <a:p>
            <a:pPr lvl="1" algn="r" rtl="1" fontAlgn="base">
              <a:lnSpc>
                <a:spcPct val="120000"/>
              </a:lnSpc>
            </a:pPr>
            <a:r>
              <a:rPr lang="fa-IR" b="1" dirty="0" smtClean="0">
                <a:cs typeface="B Roya" panose="00000400000000000000" pitchFamily="2" charset="-78"/>
              </a:rPr>
              <a:t>کمک کردن فقط در نمونه های الف-ب-پ است.</a:t>
            </a:r>
          </a:p>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پاسخ درست 1 نمره * غلط صفر * نمی دانم علامت «ن»</a:t>
            </a:r>
          </a:p>
          <a:p>
            <a:pPr lvl="1" algn="r" rtl="1" fontAlgn="base">
              <a:lnSpc>
                <a:spcPct val="120000"/>
              </a:lnSpc>
            </a:pPr>
            <a:r>
              <a:rPr lang="fa-IR" b="1" dirty="0">
                <a:cs typeface="B Roya" panose="00000400000000000000" pitchFamily="2" charset="-78"/>
              </a:rPr>
              <a:t>نمره کل این خرده آزمون </a:t>
            </a:r>
            <a:r>
              <a:rPr lang="fa-IR" b="1" dirty="0" smtClean="0">
                <a:cs typeface="B Roya" panose="00000400000000000000" pitchFamily="2" charset="-78"/>
              </a:rPr>
              <a:t>35 است.</a:t>
            </a:r>
            <a:endParaRPr lang="fa-IR" b="1" dirty="0">
              <a:cs typeface="B Roya" panose="00000400000000000000" pitchFamily="2" charset="-78"/>
            </a:endParaRPr>
          </a:p>
        </p:txBody>
      </p:sp>
    </p:spTree>
    <p:extLst>
      <p:ext uri="{BB962C8B-B14F-4D97-AF65-F5344CB8AC3E}">
        <p14:creationId xmlns:p14="http://schemas.microsoft.com/office/powerpoint/2010/main" val="2606231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8- استدلال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نمونه الف (پروانه)</a:t>
            </a:r>
          </a:p>
          <a:p>
            <a:pPr lvl="2" algn="r" rtl="1" fontAlgn="base">
              <a:lnSpc>
                <a:spcPct val="120000"/>
              </a:lnSpc>
            </a:pPr>
            <a:r>
              <a:rPr lang="fa-IR" b="1" dirty="0" smtClean="0">
                <a:cs typeface="B Roya" panose="00000400000000000000" pitchFamily="2" charset="-78"/>
              </a:rPr>
              <a:t>به این تصویرها نگاه کن، یکی از این ها (به پاسخ ها اشاره کنید) باید بیاید این جا (به جدول اشاره کنید).</a:t>
            </a:r>
          </a:p>
          <a:p>
            <a:pPr lvl="2" algn="r" rtl="1" fontAlgn="base">
              <a:lnSpc>
                <a:spcPct val="120000"/>
              </a:lnSpc>
            </a:pPr>
            <a:r>
              <a:rPr lang="fa-IR" b="1" dirty="0" smtClean="0">
                <a:cs typeface="B Roya" panose="00000400000000000000" pitchFamily="2" charset="-78"/>
              </a:rPr>
              <a:t>درست: خوب است. نمونه ب.</a:t>
            </a:r>
          </a:p>
          <a:p>
            <a:pPr lvl="2" algn="r" rtl="1" fontAlgn="base">
              <a:lnSpc>
                <a:spcPct val="120000"/>
              </a:lnSpc>
            </a:pPr>
            <a:r>
              <a:rPr lang="fa-IR" b="1" dirty="0" smtClean="0">
                <a:cs typeface="B Roya" panose="00000400000000000000" pitchFamily="2" charset="-78"/>
              </a:rPr>
              <a:t>غلط: بیا باهم دوباره شکل را ببینیم. همه این پروانه ها آبی اند (به پروانه ها اشاره کنید)، این یکی (اشاره به پاسخ یک) هم آبی است پس می آید این جا (اشاره به جدول) بیایید یکی دیگر انجام دهیم. نمونه ب.</a:t>
            </a:r>
          </a:p>
        </p:txBody>
      </p:sp>
    </p:spTree>
    <p:extLst>
      <p:ext uri="{BB962C8B-B14F-4D97-AF65-F5344CB8AC3E}">
        <p14:creationId xmlns:p14="http://schemas.microsoft.com/office/powerpoint/2010/main" val="2856271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8- استدلال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نمونه ب (لامپ)</a:t>
            </a:r>
          </a:p>
          <a:p>
            <a:pPr lvl="2" algn="r" rtl="1" fontAlgn="base">
              <a:lnSpc>
                <a:spcPct val="120000"/>
              </a:lnSpc>
            </a:pPr>
            <a:r>
              <a:rPr lang="fa-IR" b="1" dirty="0" smtClean="0">
                <a:cs typeface="B Roya" panose="00000400000000000000" pitchFamily="2" charset="-78"/>
              </a:rPr>
              <a:t>کدام یک از این ها (به پاسخ ها اشاره کنید) می آید این جا (به جدول اشاره کنید)؟</a:t>
            </a:r>
          </a:p>
          <a:p>
            <a:pPr lvl="2" algn="r" rtl="1" fontAlgn="base">
              <a:lnSpc>
                <a:spcPct val="120000"/>
              </a:lnSpc>
            </a:pPr>
            <a:r>
              <a:rPr lang="fa-IR" b="1" dirty="0" smtClean="0">
                <a:cs typeface="B Roya" panose="00000400000000000000" pitchFamily="2" charset="-78"/>
              </a:rPr>
              <a:t>درست: بیایید یکی دیگر انجام دهیم. نمونه پ.</a:t>
            </a:r>
          </a:p>
          <a:p>
            <a:pPr lvl="2" algn="r" rtl="1" fontAlgn="base">
              <a:lnSpc>
                <a:spcPct val="120000"/>
              </a:lnSpc>
            </a:pPr>
            <a:r>
              <a:rPr lang="fa-IR" b="1" dirty="0" smtClean="0">
                <a:cs typeface="B Roya" panose="00000400000000000000" pitchFamily="2" charset="-78"/>
              </a:rPr>
              <a:t>غلط: بیایید دوباره نگاه کنیم. این لامپ ها زرد هستند (به شکل اشاره کنید) ما به یک لامپ سبز دیگر همانند این لامپ نیاز داریم (به پاسخ شماره پنج اشاره کنید). اگر این بیاید این جا (به جدول</a:t>
            </a:r>
            <a:r>
              <a:rPr lang="fa-IR" b="1" dirty="0">
                <a:cs typeface="B Roya" panose="00000400000000000000" pitchFamily="2" charset="-78"/>
              </a:rPr>
              <a:t> اشاره </a:t>
            </a:r>
            <a:r>
              <a:rPr lang="fa-IR" b="1" dirty="0" smtClean="0">
                <a:cs typeface="B Roya" panose="00000400000000000000" pitchFamily="2" charset="-78"/>
              </a:rPr>
              <a:t>کنید) درست می شود. بیایید یکی دیگر انجام دهیم. نمونه پ.</a:t>
            </a:r>
          </a:p>
        </p:txBody>
      </p:sp>
    </p:spTree>
    <p:extLst>
      <p:ext uri="{BB962C8B-B14F-4D97-AF65-F5344CB8AC3E}">
        <p14:creationId xmlns:p14="http://schemas.microsoft.com/office/powerpoint/2010/main" val="2088211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8- استدلال تصویری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نمونه پ (جعبه ها)</a:t>
            </a:r>
          </a:p>
          <a:p>
            <a:pPr lvl="2" algn="r" rtl="1" fontAlgn="base">
              <a:lnSpc>
                <a:spcPct val="120000"/>
              </a:lnSpc>
            </a:pPr>
            <a:r>
              <a:rPr lang="fa-IR" b="1" dirty="0" smtClean="0">
                <a:cs typeface="B Roya" panose="00000400000000000000" pitchFamily="2" charset="-78"/>
              </a:rPr>
              <a:t>کدام یک از این ها (به پاسخ ها اشاره کنید) می آید این جا (به جدول اشاره کنید)؟</a:t>
            </a:r>
          </a:p>
          <a:p>
            <a:pPr lvl="2" algn="r" rtl="1" fontAlgn="base">
              <a:lnSpc>
                <a:spcPct val="120000"/>
              </a:lnSpc>
            </a:pPr>
            <a:r>
              <a:rPr lang="fa-IR" b="1" dirty="0" smtClean="0">
                <a:cs typeface="B Roya" panose="00000400000000000000" pitchFamily="2" charset="-78"/>
              </a:rPr>
              <a:t>درست: بیایید یکی دیگر انجام دهیم. سؤال اصلی.</a:t>
            </a:r>
          </a:p>
          <a:p>
            <a:pPr lvl="2" algn="r" rtl="1" fontAlgn="base">
              <a:lnSpc>
                <a:spcPct val="120000"/>
              </a:lnSpc>
            </a:pPr>
            <a:r>
              <a:rPr lang="fa-IR" b="1" dirty="0" smtClean="0">
                <a:cs typeface="B Roya" panose="00000400000000000000" pitchFamily="2" charset="-78"/>
              </a:rPr>
              <a:t>غلط: بیایید دوباره نگاه کنیم، همه این جعبه ها آبی اند و یک خط دارند (به جعبه ها اشاره کنید). این یکی (به شماره چهار اشاره کنید) هم آبی است و هم یک خط دارد. پس این می آید این جا، درست است؟ بیایید یکی دیگر انجام دهیم. </a:t>
            </a:r>
            <a:r>
              <a:rPr lang="fa-IR" b="1" dirty="0">
                <a:cs typeface="B Roya" panose="00000400000000000000" pitchFamily="2" charset="-78"/>
              </a:rPr>
              <a:t>سؤال اصلی</a:t>
            </a:r>
            <a:r>
              <a:rPr lang="fa-IR" b="1" dirty="0" smtClean="0">
                <a:cs typeface="B Roya" panose="00000400000000000000" pitchFamily="2" charset="-78"/>
              </a:rPr>
              <a:t>.</a:t>
            </a:r>
          </a:p>
          <a:p>
            <a:pPr lvl="1" algn="r" rtl="1" fontAlgn="base">
              <a:lnSpc>
                <a:spcPct val="120000"/>
              </a:lnSpc>
            </a:pPr>
            <a:r>
              <a:rPr lang="fa-IR" b="1" dirty="0">
                <a:cs typeface="B Roya" panose="00000400000000000000" pitchFamily="2" charset="-78"/>
              </a:rPr>
              <a:t>سؤال های 1 تا 35</a:t>
            </a:r>
          </a:p>
          <a:p>
            <a:pPr lvl="2" algn="r" rtl="1" fontAlgn="base">
              <a:lnSpc>
                <a:spcPct val="120000"/>
              </a:lnSpc>
            </a:pPr>
            <a:r>
              <a:rPr lang="fa-IR" b="1" dirty="0" smtClean="0">
                <a:cs typeface="B Roya" panose="00000400000000000000" pitchFamily="2" charset="-78"/>
              </a:rPr>
              <a:t>کدام یک از این ها (اشاره به پاسخ ها) می آید این جا؟</a:t>
            </a:r>
          </a:p>
        </p:txBody>
      </p:sp>
    </p:spTree>
    <p:extLst>
      <p:ext uri="{BB962C8B-B14F-4D97-AF65-F5344CB8AC3E}">
        <p14:creationId xmlns:p14="http://schemas.microsoft.com/office/powerpoint/2010/main" val="30480763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9- درک مطلب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ctr" rtl="1" fontAlgn="base">
              <a:lnSpc>
                <a:spcPct val="120000"/>
              </a:lnSpc>
              <a:buNone/>
            </a:pPr>
            <a:r>
              <a:rPr lang="fa-IR" sz="3200" b="1" dirty="0" smtClean="0">
                <a:cs typeface="B Roya" panose="00000400000000000000" pitchFamily="2" charset="-78"/>
              </a:rPr>
              <a:t>پاسخ به سؤال برپایه درک و فهم از قوانین کلی یا موقعیت های اجتماعی</a:t>
            </a:r>
          </a:p>
          <a:p>
            <a:pPr algn="r" rtl="1" fontAlgn="base">
              <a:lnSpc>
                <a:spcPct val="120000"/>
              </a:lnSpc>
            </a:pPr>
            <a:r>
              <a:rPr lang="fa-IR" sz="3200" b="1" dirty="0" smtClean="0">
                <a:cs typeface="B Roya" panose="00000400000000000000" pitchFamily="2" charset="-78"/>
              </a:rPr>
              <a:t>مواد </a:t>
            </a:r>
            <a:r>
              <a:rPr lang="fa-IR" sz="3200" b="1" dirty="0">
                <a:cs typeface="B Roya" panose="00000400000000000000" pitchFamily="2" charset="-78"/>
              </a:rPr>
              <a:t>آزمون</a:t>
            </a:r>
          </a:p>
          <a:p>
            <a:pPr algn="r" rtl="1" fontAlgn="base">
              <a:lnSpc>
                <a:spcPct val="120000"/>
              </a:lnSpc>
            </a:pPr>
            <a:r>
              <a:rPr lang="fa-IR" sz="3200" b="1" dirty="0">
                <a:cs typeface="B Roya" panose="00000400000000000000" pitchFamily="2" charset="-78"/>
              </a:rPr>
              <a:t>قاعده </a:t>
            </a:r>
            <a:r>
              <a:rPr lang="fa-IR" sz="3200" b="1" dirty="0" smtClean="0">
                <a:cs typeface="B Roya" panose="00000400000000000000" pitchFamily="2" charset="-78"/>
              </a:rPr>
              <a:t>شروع</a:t>
            </a:r>
          </a:p>
          <a:p>
            <a:pPr lvl="1" algn="r" rtl="1" fontAlgn="base">
              <a:lnSpc>
                <a:spcPct val="120000"/>
              </a:lnSpc>
            </a:pPr>
            <a:r>
              <a:rPr lang="fa-IR" b="1" dirty="0" smtClean="0">
                <a:cs typeface="B Roya" panose="00000400000000000000" pitchFamily="2" charset="-78"/>
              </a:rPr>
              <a:t>کودکان 6 تا 8 سال: سؤال 1</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با احتمال مشکل هوشی: </a:t>
            </a:r>
            <a:r>
              <a:rPr lang="fa-IR" b="1" dirty="0">
                <a:cs typeface="B Roya" panose="00000400000000000000" pitchFamily="2" charset="-78"/>
              </a:rPr>
              <a:t>سؤال 1</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9 </a:t>
            </a:r>
            <a:r>
              <a:rPr lang="fa-IR" b="1" dirty="0">
                <a:cs typeface="B Roya" panose="00000400000000000000" pitchFamily="2" charset="-78"/>
              </a:rPr>
              <a:t>تا </a:t>
            </a:r>
            <a:r>
              <a:rPr lang="fa-IR" b="1" dirty="0" smtClean="0">
                <a:cs typeface="B Roya" panose="00000400000000000000" pitchFamily="2" charset="-78"/>
              </a:rPr>
              <a:t>11 </a:t>
            </a:r>
            <a:r>
              <a:rPr lang="fa-IR" b="1" dirty="0">
                <a:cs typeface="B Roya" panose="00000400000000000000" pitchFamily="2" charset="-78"/>
              </a:rPr>
              <a:t>سال: سؤال </a:t>
            </a:r>
            <a:r>
              <a:rPr lang="fa-IR" b="1" dirty="0" smtClean="0">
                <a:cs typeface="B Roya" panose="00000400000000000000" pitchFamily="2" charset="-78"/>
              </a:rPr>
              <a:t>3</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12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سؤال </a:t>
            </a:r>
            <a:r>
              <a:rPr lang="fa-IR" b="1" dirty="0" smtClean="0">
                <a:cs typeface="B Roya" panose="00000400000000000000" pitchFamily="2" charset="-78"/>
              </a:rPr>
              <a:t>5</a:t>
            </a:r>
            <a:endParaRPr lang="fa-IR" b="1" dirty="0">
              <a:cs typeface="B Roya" panose="00000400000000000000" pitchFamily="2" charset="-78"/>
            </a:endParaRPr>
          </a:p>
        </p:txBody>
      </p:sp>
    </p:spTree>
    <p:extLst>
      <p:ext uri="{BB962C8B-B14F-4D97-AF65-F5344CB8AC3E}">
        <p14:creationId xmlns:p14="http://schemas.microsoft.com/office/powerpoint/2010/main" val="3805882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9- درک مطلب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a:cs typeface="B Roya" panose="00000400000000000000" pitchFamily="2" charset="-78"/>
              </a:rPr>
              <a:t>عدم موفقیت در سؤال 1 و 2 </a:t>
            </a:r>
            <a:r>
              <a:rPr lang="fa-IR" b="1" dirty="0" smtClean="0">
                <a:cs typeface="B Roya" panose="00000400000000000000" pitchFamily="2" charset="-78"/>
              </a:rPr>
              <a:t>(9 </a:t>
            </a:r>
            <a:r>
              <a:rPr lang="fa-IR" b="1" dirty="0">
                <a:cs typeface="B Roya" panose="00000400000000000000" pitchFamily="2" charset="-78"/>
              </a:rPr>
              <a:t>تا 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کسب چهار نمره صفر متوالی</a:t>
            </a:r>
          </a:p>
          <a:p>
            <a:pPr algn="r" rtl="1" fontAlgn="base">
              <a:lnSpc>
                <a:spcPct val="120000"/>
              </a:lnSpc>
            </a:pPr>
            <a:r>
              <a:rPr lang="fa-IR" b="1" dirty="0">
                <a:cs typeface="B Roya" panose="00000400000000000000" pitchFamily="2" charset="-78"/>
              </a:rPr>
              <a:t>اصول کلی</a:t>
            </a:r>
          </a:p>
          <a:p>
            <a:pPr lvl="1" algn="r" rtl="1" fontAlgn="base">
              <a:lnSpc>
                <a:spcPct val="120000"/>
              </a:lnSpc>
            </a:pPr>
            <a:r>
              <a:rPr lang="fa-IR" b="1" dirty="0">
                <a:cs typeface="B Roya" panose="00000400000000000000" pitchFamily="2" charset="-78"/>
              </a:rPr>
              <a:t>کلمه به کلمه، تکرار مجاز، تغییر ممنوع!</a:t>
            </a:r>
          </a:p>
          <a:p>
            <a:pPr lvl="1" algn="r" rtl="1" fontAlgn="base">
              <a:lnSpc>
                <a:spcPct val="120000"/>
              </a:lnSpc>
            </a:pPr>
            <a:r>
              <a:rPr lang="fa-IR" b="1" dirty="0">
                <a:cs typeface="B Roya" panose="00000400000000000000" pitchFamily="2" charset="-78"/>
              </a:rPr>
              <a:t>منظورت چیست؟ یا بیشتر برایم بگو.</a:t>
            </a:r>
          </a:p>
          <a:p>
            <a:pPr lvl="1" algn="r" rtl="1" fontAlgn="base">
              <a:lnSpc>
                <a:spcPct val="120000"/>
              </a:lnSpc>
            </a:pPr>
            <a:r>
              <a:rPr lang="fa-IR" b="1" dirty="0">
                <a:cs typeface="B Roya" panose="00000400000000000000" pitchFamily="2" charset="-78"/>
              </a:rPr>
              <a:t>جنبه آموزشی </a:t>
            </a:r>
            <a:r>
              <a:rPr lang="fa-IR" b="1" dirty="0" smtClean="0">
                <a:cs typeface="B Roya" panose="00000400000000000000" pitchFamily="2" charset="-78"/>
              </a:rPr>
              <a:t>سؤال</a:t>
            </a:r>
            <a:endParaRPr lang="fa-IR" b="1" dirty="0">
              <a:cs typeface="B Roya" panose="00000400000000000000" pitchFamily="2" charset="-78"/>
            </a:endParaRPr>
          </a:p>
        </p:txBody>
      </p:sp>
    </p:spTree>
    <p:extLst>
      <p:ext uri="{BB962C8B-B14F-4D97-AF65-F5344CB8AC3E}">
        <p14:creationId xmlns:p14="http://schemas.microsoft.com/office/powerpoint/2010/main" val="2396502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9- درک مطلب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a:t>
            </a:r>
            <a:r>
              <a:rPr lang="fa-IR" sz="3200" b="1" dirty="0">
                <a:cs typeface="B Roya" panose="00000400000000000000" pitchFamily="2" charset="-78"/>
              </a:rPr>
              <a:t>نمره </a:t>
            </a:r>
            <a:r>
              <a:rPr lang="fa-IR" sz="3200" b="1" dirty="0" smtClean="0">
                <a:cs typeface="B Roya" panose="00000400000000000000" pitchFamily="2" charset="-78"/>
              </a:rPr>
              <a:t>گذاری</a:t>
            </a:r>
          </a:p>
          <a:p>
            <a:pPr lvl="1" algn="r" rtl="1" fontAlgn="base">
              <a:lnSpc>
                <a:spcPct val="120000"/>
              </a:lnSpc>
            </a:pPr>
            <a:r>
              <a:rPr lang="fa-IR" b="1" dirty="0" smtClean="0">
                <a:cs typeface="B Roya" panose="00000400000000000000" pitchFamily="2" charset="-78"/>
              </a:rPr>
              <a:t>نمره بر اساس میزان تعمیم و هماهنگی با معیارهای عمومی نمره گذاری باشد.</a:t>
            </a:r>
          </a:p>
          <a:p>
            <a:pPr lvl="1" algn="r" rtl="1" fontAlgn="base">
              <a:lnSpc>
                <a:spcPct val="120000"/>
              </a:lnSpc>
            </a:pPr>
            <a:r>
              <a:rPr lang="fa-IR" b="1" dirty="0" smtClean="0">
                <a:cs typeface="B Roya" panose="00000400000000000000" pitchFamily="2" charset="-78"/>
              </a:rPr>
              <a:t>پاسخ بازنمایی کننده مفهوم واحد سؤال باشد.</a:t>
            </a:r>
          </a:p>
          <a:p>
            <a:pPr lvl="1" algn="r" rtl="1" fontAlgn="base">
              <a:lnSpc>
                <a:spcPct val="120000"/>
              </a:lnSpc>
            </a:pPr>
            <a:r>
              <a:rPr lang="fa-IR" b="1" dirty="0" smtClean="0">
                <a:cs typeface="B Roya" panose="00000400000000000000" pitchFamily="2" charset="-78"/>
              </a:rPr>
              <a:t>پاسخ بازنمایی کننده دو مفهوم از چند مفهوم مورد نظر باشد.</a:t>
            </a:r>
          </a:p>
          <a:p>
            <a:pPr algn="r" rtl="1" fontAlgn="base">
              <a:lnSpc>
                <a:spcPct val="120000"/>
              </a:lnSpc>
            </a:pPr>
            <a:r>
              <a:rPr lang="fa-IR" b="1" dirty="0">
                <a:cs typeface="B Roya" panose="00000400000000000000" pitchFamily="2" charset="-78"/>
              </a:rPr>
              <a:t>نمره کل این خرده آزمون </a:t>
            </a:r>
            <a:r>
              <a:rPr lang="fa-IR" b="1" dirty="0" smtClean="0">
                <a:cs typeface="B Roya" panose="00000400000000000000" pitchFamily="2" charset="-78"/>
              </a:rPr>
              <a:t>42 است.</a:t>
            </a:r>
            <a:endParaRPr lang="fa-IR" b="1" dirty="0">
              <a:cs typeface="B Roya" panose="00000400000000000000" pitchFamily="2" charset="-78"/>
            </a:endParaRPr>
          </a:p>
        </p:txBody>
      </p:sp>
    </p:spTree>
    <p:extLst>
      <p:ext uri="{BB962C8B-B14F-4D97-AF65-F5344CB8AC3E}">
        <p14:creationId xmlns:p14="http://schemas.microsoft.com/office/powerpoint/2010/main" val="3492056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مقیاس بزرگسالان</a:t>
            </a:r>
          </a:p>
          <a:p>
            <a:pPr lvl="1" algn="r" rtl="1" fontAlgn="base">
              <a:lnSpc>
                <a:spcPct val="120000"/>
              </a:lnSpc>
            </a:pPr>
            <a:r>
              <a:rPr lang="fa-IR" dirty="0" smtClean="0">
                <a:cs typeface="B Roya" panose="00000400000000000000" pitchFamily="2" charset="-78"/>
              </a:rPr>
              <a:t>مقیاس </a:t>
            </a:r>
            <a:r>
              <a:rPr lang="fa-IR" dirty="0">
                <a:cs typeface="B Roya" panose="00000400000000000000" pitchFamily="2" charset="-78"/>
              </a:rPr>
              <a:t>هوشی وکسلر-بلویو (1939</a:t>
            </a:r>
            <a:r>
              <a:rPr lang="fa-IR" dirty="0" smtClean="0">
                <a:cs typeface="B Roya" panose="00000400000000000000" pitchFamily="2" charset="-78"/>
              </a:rPr>
              <a:t>)</a:t>
            </a:r>
          </a:p>
          <a:p>
            <a:pPr lvl="1" algn="r" rtl="1" fontAlgn="base">
              <a:lnSpc>
                <a:spcPct val="120000"/>
              </a:lnSpc>
            </a:pPr>
            <a:r>
              <a:rPr lang="fa-IR" dirty="0">
                <a:cs typeface="B Roya" panose="00000400000000000000" pitchFamily="2" charset="-78"/>
              </a:rPr>
              <a:t>مقیاس هوشی </a:t>
            </a:r>
            <a:r>
              <a:rPr lang="fa-IR" dirty="0" smtClean="0">
                <a:cs typeface="B Roya" panose="00000400000000000000" pitchFamily="2" charset="-78"/>
              </a:rPr>
              <a:t>وکسلر برای بزرگسالان یک (1955)</a:t>
            </a:r>
          </a:p>
          <a:p>
            <a:pPr lvl="1" algn="r" rtl="1" fontAlgn="base">
              <a:lnSpc>
                <a:spcPct val="120000"/>
              </a:lnSpc>
            </a:pPr>
            <a:r>
              <a:rPr lang="fa-IR" dirty="0" smtClean="0">
                <a:cs typeface="B Roya" panose="00000400000000000000" pitchFamily="2" charset="-78"/>
              </a:rPr>
              <a:t>مقیاس </a:t>
            </a:r>
            <a:r>
              <a:rPr lang="fa-IR" dirty="0">
                <a:cs typeface="B Roya" panose="00000400000000000000" pitchFamily="2" charset="-78"/>
              </a:rPr>
              <a:t>هوشی وکسلر برای </a:t>
            </a:r>
            <a:r>
              <a:rPr lang="fa-IR" dirty="0" smtClean="0">
                <a:cs typeface="B Roya" panose="00000400000000000000" pitchFamily="2" charset="-78"/>
              </a:rPr>
              <a:t>بزرگسالان دو (1981)</a:t>
            </a:r>
          </a:p>
          <a:p>
            <a:pPr lvl="1" algn="r" rtl="1" fontAlgn="base">
              <a:lnSpc>
                <a:spcPct val="120000"/>
              </a:lnSpc>
            </a:pPr>
            <a:r>
              <a:rPr lang="fa-IR" dirty="0">
                <a:cs typeface="B Roya" panose="00000400000000000000" pitchFamily="2" charset="-78"/>
              </a:rPr>
              <a:t>مقیاس هوشی وکسلر برای بزرگسالان </a:t>
            </a:r>
            <a:r>
              <a:rPr lang="fa-IR" dirty="0" smtClean="0">
                <a:cs typeface="B Roya" panose="00000400000000000000" pitchFamily="2" charset="-78"/>
              </a:rPr>
              <a:t>سه (1997)</a:t>
            </a:r>
            <a:endParaRPr lang="fa-IR" dirty="0">
              <a:cs typeface="B Roya" panose="00000400000000000000" pitchFamily="2" charset="-78"/>
            </a:endParaRPr>
          </a:p>
        </p:txBody>
      </p:sp>
    </p:spTree>
    <p:extLst>
      <p:ext uri="{BB962C8B-B14F-4D97-AF65-F5344CB8AC3E}">
        <p14:creationId xmlns:p14="http://schemas.microsoft.com/office/powerpoint/2010/main" val="4113103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9- درک مطلب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50000"/>
              </a:lnSpc>
            </a:pPr>
            <a:r>
              <a:rPr lang="fa-IR" sz="3200" b="1" dirty="0" smtClean="0">
                <a:cs typeface="B Roya" panose="00000400000000000000" pitchFamily="2" charset="-78"/>
              </a:rPr>
              <a:t>شیوه اجرا</a:t>
            </a:r>
          </a:p>
          <a:p>
            <a:pPr lvl="1" algn="r" rtl="1" fontAlgn="base">
              <a:lnSpc>
                <a:spcPct val="150000"/>
              </a:lnSpc>
            </a:pPr>
            <a:r>
              <a:rPr lang="fa-IR" b="1" dirty="0" smtClean="0">
                <a:cs typeface="B Roya" panose="00000400000000000000" pitchFamily="2" charset="-78"/>
              </a:rPr>
              <a:t>حالا من از تو سؤال هایی دارم و می خواهم به آن ها پاسخ دهی.</a:t>
            </a:r>
          </a:p>
          <a:p>
            <a:pPr lvl="2" algn="r" rtl="1" fontAlgn="base">
              <a:lnSpc>
                <a:spcPct val="150000"/>
              </a:lnSpc>
            </a:pPr>
            <a:r>
              <a:rPr lang="fa-IR" b="1" dirty="0" smtClean="0">
                <a:cs typeface="B Roya" panose="00000400000000000000" pitchFamily="2" charset="-78"/>
              </a:rPr>
              <a:t>مثال:</a:t>
            </a:r>
          </a:p>
          <a:p>
            <a:pPr lvl="3" algn="r" rtl="1" fontAlgn="base">
              <a:lnSpc>
                <a:spcPct val="150000"/>
              </a:lnSpc>
            </a:pPr>
            <a:r>
              <a:rPr lang="fa-IR" b="1" dirty="0" smtClean="0">
                <a:cs typeface="B Roya" panose="00000400000000000000" pitchFamily="2" charset="-78"/>
              </a:rPr>
              <a:t>چرا مردم دندان های شان را مسواک می زنند؟</a:t>
            </a:r>
          </a:p>
          <a:p>
            <a:pPr lvl="3" algn="r" rtl="1" fontAlgn="base">
              <a:lnSpc>
                <a:spcPct val="150000"/>
              </a:lnSpc>
            </a:pPr>
            <a:r>
              <a:rPr lang="fa-IR" b="1" dirty="0" smtClean="0">
                <a:cs typeface="B Roya" panose="00000400000000000000" pitchFamily="2" charset="-78"/>
              </a:rPr>
              <a:t>چرا باید وقتی کسی را اذیت می کنید، از او عذرخواهی کنید؟</a:t>
            </a:r>
          </a:p>
          <a:p>
            <a:pPr lvl="3" algn="r" rtl="1" fontAlgn="base">
              <a:lnSpc>
                <a:spcPct val="150000"/>
              </a:lnSpc>
            </a:pPr>
            <a:r>
              <a:rPr lang="fa-IR" b="1" dirty="0" smtClean="0">
                <a:cs typeface="B Roya" panose="00000400000000000000" pitchFamily="2" charset="-78"/>
              </a:rPr>
              <a:t>چرا باید روی پاکت نامه تمبر چسباند؟</a:t>
            </a:r>
            <a:endParaRPr lang="fa-IR" b="1" dirty="0">
              <a:cs typeface="B Roya" panose="00000400000000000000" pitchFamily="2" charset="-78"/>
            </a:endParaRPr>
          </a:p>
        </p:txBody>
      </p:sp>
    </p:spTree>
    <p:extLst>
      <p:ext uri="{BB962C8B-B14F-4D97-AF65-F5344CB8AC3E}">
        <p14:creationId xmlns:p14="http://schemas.microsoft.com/office/powerpoint/2010/main" val="103354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10- نمادیابی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ctr" rtl="1" fontAlgn="base">
              <a:lnSpc>
                <a:spcPct val="120000"/>
              </a:lnSpc>
              <a:buNone/>
            </a:pPr>
            <a:r>
              <a:rPr lang="fa-IR" sz="3200" b="1" dirty="0" smtClean="0">
                <a:cs typeface="B Roya" panose="00000400000000000000" pitchFamily="2" charset="-78"/>
              </a:rPr>
              <a:t>یافتن نماد هدف در میان تعدادی نماد دیگر</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a:cs typeface="B Roya" panose="00000400000000000000" pitchFamily="2" charset="-78"/>
              </a:rPr>
              <a:t>کودکان 6 تا </a:t>
            </a:r>
            <a:r>
              <a:rPr lang="fa-IR" b="1" dirty="0" smtClean="0">
                <a:cs typeface="B Roya" panose="00000400000000000000" pitchFamily="2" charset="-78"/>
              </a:rPr>
              <a:t>7 </a:t>
            </a:r>
            <a:r>
              <a:rPr lang="fa-IR" b="1" dirty="0">
                <a:cs typeface="B Roya" panose="00000400000000000000" pitchFamily="2" charset="-78"/>
              </a:rPr>
              <a:t>سال: </a:t>
            </a:r>
            <a:r>
              <a:rPr lang="fa-IR" b="1" dirty="0" smtClean="0">
                <a:cs typeface="B Roya" panose="00000400000000000000" pitchFamily="2" charset="-78"/>
              </a:rPr>
              <a:t>نمونه </a:t>
            </a:r>
            <a:r>
              <a:rPr lang="en-US" b="1" dirty="0" smtClean="0">
                <a:cs typeface="B Roya" panose="00000400000000000000" pitchFamily="2" charset="-78"/>
              </a:rPr>
              <a:t>A</a:t>
            </a:r>
            <a:r>
              <a:rPr lang="fa-IR" b="1" dirty="0">
                <a:cs typeface="B Roya" panose="00000400000000000000" pitchFamily="2" charset="-78"/>
              </a:rPr>
              <a:t> </a:t>
            </a:r>
            <a:r>
              <a:rPr lang="fa-IR" b="1" dirty="0" smtClean="0">
                <a:cs typeface="B Roya" panose="00000400000000000000" pitchFamily="2" charset="-78"/>
              </a:rPr>
              <a:t>؛ سؤال های تمرینی ؛ سؤال های آزمون</a:t>
            </a:r>
          </a:p>
          <a:p>
            <a:pPr lvl="1" algn="r" rtl="1" fontAlgn="base">
              <a:lnSpc>
                <a:spcPct val="120000"/>
              </a:lnSpc>
            </a:pPr>
            <a:r>
              <a:rPr lang="fa-IR" b="1" dirty="0" smtClean="0">
                <a:cs typeface="B Roya" panose="00000400000000000000" pitchFamily="2" charset="-78"/>
              </a:rPr>
              <a:t>کودکان </a:t>
            </a:r>
            <a:r>
              <a:rPr lang="fa-IR" b="1" dirty="0">
                <a:cs typeface="B Roya" panose="00000400000000000000" pitchFamily="2" charset="-78"/>
              </a:rPr>
              <a:t>با احتمال مشکل هوشی: </a:t>
            </a:r>
            <a:r>
              <a:rPr lang="fa-IR" b="1" dirty="0" smtClean="0">
                <a:cs typeface="B Roya" panose="00000400000000000000" pitchFamily="2" charset="-78"/>
              </a:rPr>
              <a:t>شروع با سؤال های متناسب با سن تقویمی</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8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نمونه </a:t>
            </a:r>
            <a:r>
              <a:rPr lang="en-US" b="1" dirty="0" smtClean="0">
                <a:cs typeface="B Roya" panose="00000400000000000000" pitchFamily="2" charset="-78"/>
              </a:rPr>
              <a:t>B</a:t>
            </a:r>
            <a:r>
              <a:rPr lang="fa-IR" b="1" dirty="0" smtClean="0">
                <a:cs typeface="B Roya" panose="00000400000000000000" pitchFamily="2" charset="-78"/>
              </a:rPr>
              <a:t> ؛ </a:t>
            </a:r>
            <a:r>
              <a:rPr lang="fa-IR" b="1" dirty="0">
                <a:cs typeface="B Roya" panose="00000400000000000000" pitchFamily="2" charset="-78"/>
              </a:rPr>
              <a:t>سؤال های تمرینی ؛ سؤال های آزمون</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پایان یافتن زمان آزمون 120 ثانیه</a:t>
            </a:r>
          </a:p>
        </p:txBody>
      </p:sp>
    </p:spTree>
    <p:extLst>
      <p:ext uri="{BB962C8B-B14F-4D97-AF65-F5344CB8AC3E}">
        <p14:creationId xmlns:p14="http://schemas.microsoft.com/office/powerpoint/2010/main" val="21324211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9814149"/>
              </p:ext>
            </p:extLst>
          </p:nvPr>
        </p:nvGraphicFramePr>
        <p:xfrm>
          <a:off x="628650" y="1825625"/>
          <a:ext cx="7886700" cy="1664133"/>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3162872064"/>
                    </a:ext>
                  </a:extLst>
                </a:gridCol>
                <a:gridCol w="1577340">
                  <a:extLst>
                    <a:ext uri="{9D8B030D-6E8A-4147-A177-3AD203B41FA5}">
                      <a16:colId xmlns:a16="http://schemas.microsoft.com/office/drawing/2014/main" val="1095895438"/>
                    </a:ext>
                  </a:extLst>
                </a:gridCol>
                <a:gridCol w="1577340">
                  <a:extLst>
                    <a:ext uri="{9D8B030D-6E8A-4147-A177-3AD203B41FA5}">
                      <a16:colId xmlns:a16="http://schemas.microsoft.com/office/drawing/2014/main" val="674963181"/>
                    </a:ext>
                  </a:extLst>
                </a:gridCol>
                <a:gridCol w="1577340">
                  <a:extLst>
                    <a:ext uri="{9D8B030D-6E8A-4147-A177-3AD203B41FA5}">
                      <a16:colId xmlns:a16="http://schemas.microsoft.com/office/drawing/2014/main" val="1235232557"/>
                    </a:ext>
                  </a:extLst>
                </a:gridCol>
                <a:gridCol w="1577340">
                  <a:extLst>
                    <a:ext uri="{9D8B030D-6E8A-4147-A177-3AD203B41FA5}">
                      <a16:colId xmlns:a16="http://schemas.microsoft.com/office/drawing/2014/main" val="886998726"/>
                    </a:ext>
                  </a:extLst>
                </a:gridCol>
              </a:tblGrid>
              <a:tr h="1664133">
                <a:tc>
                  <a:txBody>
                    <a:bodyPr/>
                    <a:lstStyle/>
                    <a:p>
                      <a:pPr algn="ctr"/>
                      <a:r>
                        <a:rPr lang="fa-IR" sz="4000" b="1" dirty="0" smtClean="0"/>
                        <a:t>+ </a:t>
                      </a:r>
                      <a:r>
                        <a:rPr lang="en-US" sz="4000" b="1" dirty="0" smtClean="0"/>
                        <a:t>    /</a:t>
                      </a:r>
                      <a:endParaRPr lang="en-US" sz="4000" b="1" dirty="0"/>
                    </a:p>
                  </a:txBody>
                  <a:tcPr/>
                </a:tc>
                <a:tc>
                  <a:txBody>
                    <a:bodyPr/>
                    <a:lstStyle/>
                    <a:p>
                      <a:pPr algn="ctr"/>
                      <a:r>
                        <a:rPr lang="fa-IR" sz="4000" b="1" dirty="0" smtClean="0"/>
                        <a:t>=</a:t>
                      </a:r>
                      <a:endParaRPr lang="en-US" sz="4000" b="1" dirty="0"/>
                    </a:p>
                  </a:txBody>
                  <a:tcPr/>
                </a:tc>
                <a:tc>
                  <a:txBody>
                    <a:bodyPr/>
                    <a:lstStyle/>
                    <a:p>
                      <a:pPr algn="ctr"/>
                      <a:r>
                        <a:rPr lang="en-US" sz="4000" b="1" dirty="0" smtClean="0"/>
                        <a:t>+</a:t>
                      </a:r>
                      <a:endParaRPr lang="en-US" sz="4000" b="1" dirty="0"/>
                    </a:p>
                  </a:txBody>
                  <a:tcPr/>
                </a:tc>
                <a:tc>
                  <a:txBody>
                    <a:bodyPr/>
                    <a:lstStyle/>
                    <a:p>
                      <a:pPr algn="ctr"/>
                      <a:r>
                        <a:rPr lang="en-US" sz="4000" b="1" dirty="0" smtClean="0"/>
                        <a:t>|</a:t>
                      </a:r>
                      <a:endParaRPr lang="en-US" sz="4000" b="1" dirty="0"/>
                    </a:p>
                  </a:txBody>
                  <a:tcPr/>
                </a:tc>
                <a:tc>
                  <a:txBody>
                    <a:bodyPr/>
                    <a:lstStyle/>
                    <a:p>
                      <a:pPr algn="ctr"/>
                      <a:r>
                        <a:rPr lang="en-US" sz="4000" b="1" dirty="0" smtClean="0"/>
                        <a:t>O</a:t>
                      </a:r>
                      <a:endParaRPr lang="en-US" sz="4000" b="1" dirty="0"/>
                    </a:p>
                  </a:txBody>
                  <a:tcPr/>
                </a:tc>
                <a:extLst>
                  <a:ext uri="{0D108BD9-81ED-4DB2-BD59-A6C34878D82A}">
                    <a16:rowId xmlns:a16="http://schemas.microsoft.com/office/drawing/2014/main" val="3878825274"/>
                  </a:ext>
                </a:extLst>
              </a:tr>
            </a:tbl>
          </a:graphicData>
        </a:graphic>
      </p:graphicFrame>
    </p:spTree>
    <p:extLst>
      <p:ext uri="{BB962C8B-B14F-4D97-AF65-F5344CB8AC3E}">
        <p14:creationId xmlns:p14="http://schemas.microsoft.com/office/powerpoint/2010/main" val="722342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10- نمادیابی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زمان گیری</a:t>
            </a:r>
          </a:p>
          <a:p>
            <a:pPr lvl="1" algn="r" rtl="1" fontAlgn="base">
              <a:lnSpc>
                <a:spcPct val="120000"/>
              </a:lnSpc>
            </a:pPr>
            <a:r>
              <a:rPr lang="fa-IR" b="1" dirty="0">
                <a:cs typeface="B Roya" panose="00000400000000000000" pitchFamily="2" charset="-78"/>
              </a:rPr>
              <a:t>شروع از گفتن آخرین کلمه دستورالعمل</a:t>
            </a:r>
          </a:p>
          <a:p>
            <a:pPr lvl="1" algn="r" rtl="1" fontAlgn="base">
              <a:lnSpc>
                <a:spcPct val="120000"/>
              </a:lnSpc>
            </a:pPr>
            <a:r>
              <a:rPr lang="fa-IR" b="1" dirty="0">
                <a:cs typeface="B Roya" panose="00000400000000000000" pitchFamily="2" charset="-78"/>
              </a:rPr>
              <a:t>اتمام با پایان یافتن کار </a:t>
            </a:r>
            <a:r>
              <a:rPr lang="fa-IR" b="1" dirty="0" smtClean="0">
                <a:cs typeface="B Roya" panose="00000400000000000000" pitchFamily="2" charset="-78"/>
              </a:rPr>
              <a:t>آزمودنی </a:t>
            </a:r>
            <a:r>
              <a:rPr lang="fa-IR" b="1" dirty="0">
                <a:cs typeface="B Roya" panose="00000400000000000000" pitchFamily="2" charset="-78"/>
              </a:rPr>
              <a:t>یا اتمام زمان 120 ثانیه</a:t>
            </a:r>
          </a:p>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فرم </a:t>
            </a:r>
            <a:r>
              <a:rPr lang="en-US" b="1" dirty="0" smtClean="0">
                <a:cs typeface="B Roya" panose="00000400000000000000" pitchFamily="2" charset="-78"/>
              </a:rPr>
              <a:t>A</a:t>
            </a:r>
            <a:r>
              <a:rPr lang="fa-IR" b="1" dirty="0" smtClean="0">
                <a:cs typeface="B Roya" panose="00000400000000000000" pitchFamily="2" charset="-78"/>
              </a:rPr>
              <a:t> و </a:t>
            </a:r>
            <a:r>
              <a:rPr lang="en-US" b="1" dirty="0" smtClean="0">
                <a:cs typeface="B Roya" panose="00000400000000000000" pitchFamily="2" charset="-78"/>
              </a:rPr>
              <a:t>B</a:t>
            </a:r>
            <a:r>
              <a:rPr lang="fa-IR" b="1" dirty="0" smtClean="0">
                <a:cs typeface="B Roya" panose="00000400000000000000" pitchFamily="2" charset="-78"/>
              </a:rPr>
              <a:t> را متناسب با شرایط آزمودنی انتخاب کنید.</a:t>
            </a:r>
          </a:p>
          <a:p>
            <a:pPr lvl="1" algn="r" rtl="1" fontAlgn="base">
              <a:lnSpc>
                <a:spcPct val="120000"/>
              </a:lnSpc>
            </a:pPr>
            <a:r>
              <a:rPr lang="fa-IR" b="1" dirty="0" smtClean="0">
                <a:cs typeface="B Roya" panose="00000400000000000000" pitchFamily="2" charset="-78"/>
              </a:rPr>
              <a:t>پاک کن ممنوع: همین خوب است. تو باید هر چه تندتر کارت را دنبال کنی.</a:t>
            </a:r>
          </a:p>
          <a:p>
            <a:pPr lvl="1" algn="r" rtl="1" fontAlgn="base">
              <a:lnSpc>
                <a:spcPct val="120000"/>
              </a:lnSpc>
            </a:pPr>
            <a:r>
              <a:rPr lang="fa-IR" b="1" dirty="0" smtClean="0">
                <a:cs typeface="B Roya" panose="00000400000000000000" pitchFamily="2" charset="-78"/>
              </a:rPr>
              <a:t>حذف، معکوس: به ترتیب انجام بده، چیزی را جا نگذار.</a:t>
            </a:r>
          </a:p>
        </p:txBody>
      </p:sp>
    </p:spTree>
    <p:extLst>
      <p:ext uri="{BB962C8B-B14F-4D97-AF65-F5344CB8AC3E}">
        <p14:creationId xmlns:p14="http://schemas.microsoft.com/office/powerpoint/2010/main" val="5144348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10- نمادیابی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نمره گذاری</a:t>
            </a:r>
          </a:p>
          <a:p>
            <a:pPr lvl="1" algn="r" rtl="1" fontAlgn="base">
              <a:lnSpc>
                <a:spcPct val="120000"/>
              </a:lnSpc>
            </a:pPr>
            <a:r>
              <a:rPr lang="fa-IR" b="1" dirty="0" smtClean="0">
                <a:cs typeface="B Roya" panose="00000400000000000000" pitchFamily="2" charset="-78"/>
              </a:rPr>
              <a:t>تعداد پاسخ های صحیح منهای تعداد پاسخ های غلط</a:t>
            </a:r>
          </a:p>
          <a:p>
            <a:pPr lvl="1" algn="r" rtl="1" fontAlgn="base">
              <a:lnSpc>
                <a:spcPct val="120000"/>
              </a:lnSpc>
            </a:pPr>
            <a:r>
              <a:rPr lang="fa-IR" b="1" dirty="0" smtClean="0">
                <a:cs typeface="B Roya" panose="00000400000000000000" pitchFamily="2" charset="-78"/>
              </a:rPr>
              <a:t>اگر مساوی بودند یا پاسخ های غلط بیشتر بود: نمره صفر</a:t>
            </a:r>
          </a:p>
          <a:p>
            <a:pPr lvl="1" algn="r" rtl="1" fontAlgn="base">
              <a:lnSpc>
                <a:spcPct val="120000"/>
              </a:lnSpc>
            </a:pPr>
            <a:r>
              <a:rPr lang="fa-IR" b="1" dirty="0" smtClean="0">
                <a:cs typeface="B Roya" panose="00000400000000000000" pitchFamily="2" charset="-78"/>
              </a:rPr>
              <a:t>اگر پاسخ های مثبت بیشتر بود: نمره تعداد پاسخ های صحیح</a:t>
            </a:r>
          </a:p>
          <a:p>
            <a:pPr algn="r" rtl="1" fontAlgn="base">
              <a:lnSpc>
                <a:spcPct val="120000"/>
              </a:lnSpc>
            </a:pPr>
            <a:r>
              <a:rPr lang="fa-IR" b="1" dirty="0">
                <a:cs typeface="B Roya" panose="00000400000000000000" pitchFamily="2" charset="-78"/>
              </a:rPr>
              <a:t>نمره کل </a:t>
            </a:r>
            <a:r>
              <a:rPr lang="fa-IR" b="1" dirty="0" smtClean="0">
                <a:cs typeface="B Roya" panose="00000400000000000000" pitchFamily="2" charset="-78"/>
              </a:rPr>
              <a:t>خرده آزمون </a:t>
            </a:r>
            <a:r>
              <a:rPr lang="en-US" b="1" dirty="0" smtClean="0">
                <a:cs typeface="B Roya" panose="00000400000000000000" pitchFamily="2" charset="-78"/>
              </a:rPr>
              <a:t>A</a:t>
            </a:r>
            <a:r>
              <a:rPr lang="fa-IR" b="1" dirty="0" smtClean="0">
                <a:cs typeface="B Roya" panose="00000400000000000000" pitchFamily="2" charset="-78"/>
              </a:rPr>
              <a:t> برابر با 45 است.</a:t>
            </a:r>
          </a:p>
          <a:p>
            <a:pPr algn="r" rtl="1" fontAlgn="base">
              <a:lnSpc>
                <a:spcPct val="120000"/>
              </a:lnSpc>
            </a:pPr>
            <a:r>
              <a:rPr lang="fa-IR" b="1" dirty="0">
                <a:cs typeface="B Roya" panose="00000400000000000000" pitchFamily="2" charset="-78"/>
              </a:rPr>
              <a:t>نمره کل </a:t>
            </a:r>
            <a:r>
              <a:rPr lang="fa-IR" b="1" dirty="0" smtClean="0">
                <a:cs typeface="B Roya" panose="00000400000000000000" pitchFamily="2" charset="-78"/>
              </a:rPr>
              <a:t>خرده آزمون </a:t>
            </a:r>
            <a:r>
              <a:rPr lang="en-US" b="1" dirty="0" smtClean="0">
                <a:cs typeface="B Roya" panose="00000400000000000000" pitchFamily="2" charset="-78"/>
              </a:rPr>
              <a:t>B</a:t>
            </a:r>
            <a:r>
              <a:rPr lang="fa-IR" b="1" dirty="0" smtClean="0">
                <a:cs typeface="B Roya" panose="00000400000000000000" pitchFamily="2" charset="-78"/>
              </a:rPr>
              <a:t> برابر با 60 است.</a:t>
            </a:r>
            <a:endParaRPr lang="fa-IR" b="1" dirty="0">
              <a:cs typeface="B Roya" panose="00000400000000000000" pitchFamily="2" charset="-78"/>
            </a:endParaRPr>
          </a:p>
        </p:txBody>
      </p:sp>
    </p:spTree>
    <p:extLst>
      <p:ext uri="{BB962C8B-B14F-4D97-AF65-F5344CB8AC3E}">
        <p14:creationId xmlns:p14="http://schemas.microsoft.com/office/powerpoint/2010/main" val="2394085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10- نمادیابی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های نمونه</a:t>
            </a:r>
          </a:p>
          <a:p>
            <a:pPr lvl="2" algn="r" rtl="1" fontAlgn="base">
              <a:lnSpc>
                <a:spcPct val="120000"/>
              </a:lnSpc>
            </a:pPr>
            <a:r>
              <a:rPr lang="fa-IR" b="1" dirty="0" smtClean="0">
                <a:cs typeface="B Roya" panose="00000400000000000000" pitchFamily="2" charset="-78"/>
              </a:rPr>
              <a:t>به این شکل ها نگاه کن (اشاره کنید به اولین سؤال) این شکل (اشاره کنید به نماد هدف) همانند این شکل است (به نماد مشابه آن در پاسخ ها اشاره کنید) پس من دور بله خط می کشم (این کار را بکنید).</a:t>
            </a:r>
          </a:p>
          <a:p>
            <a:pPr lvl="2" algn="r" rtl="1" fontAlgn="base">
              <a:lnSpc>
                <a:spcPct val="120000"/>
              </a:lnSpc>
            </a:pPr>
            <a:r>
              <a:rPr lang="fa-IR" b="1" dirty="0" smtClean="0">
                <a:cs typeface="B Roya" panose="00000400000000000000" pitchFamily="2" charset="-78"/>
              </a:rPr>
              <a:t>حالا به </a:t>
            </a:r>
            <a:r>
              <a:rPr lang="fa-IR" b="1" dirty="0">
                <a:cs typeface="B Roya" panose="00000400000000000000" pitchFamily="2" charset="-78"/>
              </a:rPr>
              <a:t>این شکل ها نگاه </a:t>
            </a:r>
            <a:r>
              <a:rPr lang="fa-IR" b="1" dirty="0" smtClean="0">
                <a:cs typeface="B Roya" panose="00000400000000000000" pitchFamily="2" charset="-78"/>
              </a:rPr>
              <a:t>کن، این </a:t>
            </a:r>
            <a:r>
              <a:rPr lang="fa-IR" b="1" dirty="0">
                <a:cs typeface="B Roya" panose="00000400000000000000" pitchFamily="2" charset="-78"/>
              </a:rPr>
              <a:t>شکل </a:t>
            </a:r>
            <a:r>
              <a:rPr lang="fa-IR" b="1" dirty="0" smtClean="0">
                <a:cs typeface="B Roya" panose="00000400000000000000" pitchFamily="2" charset="-78"/>
              </a:rPr>
              <a:t>(به </a:t>
            </a:r>
            <a:r>
              <a:rPr lang="fa-IR" b="1" dirty="0">
                <a:cs typeface="B Roya" panose="00000400000000000000" pitchFamily="2" charset="-78"/>
              </a:rPr>
              <a:t>نماد </a:t>
            </a:r>
            <a:r>
              <a:rPr lang="fa-IR" b="1" dirty="0" smtClean="0">
                <a:cs typeface="B Roya" panose="00000400000000000000" pitchFamily="2" charset="-78"/>
              </a:rPr>
              <a:t>هدف اشاره کنید) در این ها نیست </a:t>
            </a:r>
            <a:r>
              <a:rPr lang="fa-IR" b="1" dirty="0">
                <a:cs typeface="B Roya" panose="00000400000000000000" pitchFamily="2" charset="-78"/>
              </a:rPr>
              <a:t>(به </a:t>
            </a:r>
            <a:r>
              <a:rPr lang="fa-IR" b="1" dirty="0" smtClean="0">
                <a:cs typeface="B Roya" panose="00000400000000000000" pitchFamily="2" charset="-78"/>
              </a:rPr>
              <a:t>پاسخ اشاره </a:t>
            </a:r>
            <a:r>
              <a:rPr lang="fa-IR" b="1" dirty="0">
                <a:cs typeface="B Roya" panose="00000400000000000000" pitchFamily="2" charset="-78"/>
              </a:rPr>
              <a:t>کنید) پس من دور </a:t>
            </a:r>
            <a:r>
              <a:rPr lang="fa-IR" b="1" dirty="0" smtClean="0">
                <a:cs typeface="B Roya" panose="00000400000000000000" pitchFamily="2" charset="-78"/>
              </a:rPr>
              <a:t>خیر (نه) </a:t>
            </a:r>
            <a:r>
              <a:rPr lang="fa-IR" b="1" dirty="0">
                <a:cs typeface="B Roya" panose="00000400000000000000" pitchFamily="2" charset="-78"/>
              </a:rPr>
              <a:t>خط می </a:t>
            </a:r>
            <a:r>
              <a:rPr lang="fa-IR" b="1" dirty="0" smtClean="0">
                <a:cs typeface="B Roya" panose="00000400000000000000" pitchFamily="2" charset="-78"/>
              </a:rPr>
              <a:t>کشم.</a:t>
            </a:r>
            <a:endParaRPr lang="fa-IR" b="1" dirty="0">
              <a:cs typeface="B Roya" panose="00000400000000000000" pitchFamily="2" charset="-78"/>
            </a:endParaRPr>
          </a:p>
          <a:p>
            <a:pPr lvl="2" algn="r" rtl="1" fontAlgn="base">
              <a:lnSpc>
                <a:spcPct val="120000"/>
              </a:lnSpc>
            </a:pPr>
            <a:r>
              <a:rPr lang="fa-IR" b="1" dirty="0" smtClean="0">
                <a:cs typeface="B Roya" panose="00000400000000000000" pitchFamily="2" charset="-78"/>
              </a:rPr>
              <a:t>در سؤال های دیگر، اگر این نمادها در قسمت روبرو بود، دور بله و اگر نبود دور خیر را باید خط بکشیم، متوجه شدید!</a:t>
            </a:r>
          </a:p>
        </p:txBody>
      </p:sp>
    </p:spTree>
    <p:extLst>
      <p:ext uri="{BB962C8B-B14F-4D97-AF65-F5344CB8AC3E}">
        <p14:creationId xmlns:p14="http://schemas.microsoft.com/office/powerpoint/2010/main" val="38015763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10- نمادیابی (</a:t>
            </a:r>
            <a:r>
              <a:rPr lang="fa-IR" dirty="0" smtClean="0">
                <a:solidFill>
                  <a:srgbClr val="FF0000"/>
                </a:solidFill>
                <a:cs typeface="B Titr" panose="00000700000000000000" pitchFamily="2" charset="-78"/>
              </a:rPr>
              <a:t>اصلی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های تمرینی</a:t>
            </a:r>
          </a:p>
          <a:p>
            <a:pPr lvl="2" algn="r" rtl="1" fontAlgn="base">
              <a:lnSpc>
                <a:spcPct val="120000"/>
              </a:lnSpc>
            </a:pPr>
            <a:r>
              <a:rPr lang="fa-IR" b="1" dirty="0" smtClean="0">
                <a:cs typeface="B Roya" panose="00000400000000000000" pitchFamily="2" charset="-78"/>
              </a:rPr>
              <a:t>حالا </a:t>
            </a:r>
            <a:r>
              <a:rPr lang="fa-IR" b="1" smtClean="0">
                <a:cs typeface="B Roya" panose="00000400000000000000" pitchFamily="2" charset="-78"/>
              </a:rPr>
              <a:t>تو باید این </a:t>
            </a:r>
            <a:r>
              <a:rPr lang="fa-IR" b="1" dirty="0" smtClean="0">
                <a:cs typeface="B Roya" panose="00000400000000000000" pitchFamily="2" charset="-78"/>
              </a:rPr>
              <a:t>ها را انجام دهی، شروع کن.</a:t>
            </a:r>
          </a:p>
          <a:p>
            <a:pPr lvl="2" algn="r" rtl="1" fontAlgn="base">
              <a:lnSpc>
                <a:spcPct val="120000"/>
              </a:lnSpc>
            </a:pPr>
            <a:r>
              <a:rPr lang="fa-IR" b="1" dirty="0" smtClean="0">
                <a:cs typeface="B Roya" panose="00000400000000000000" pitchFamily="2" charset="-78"/>
              </a:rPr>
              <a:t>درست: خوب است، آفرین. سؤال یک.</a:t>
            </a:r>
          </a:p>
          <a:p>
            <a:pPr lvl="2" algn="r" rtl="1" fontAlgn="base">
              <a:lnSpc>
                <a:spcPct val="120000"/>
              </a:lnSpc>
            </a:pPr>
            <a:r>
              <a:rPr lang="fa-IR" b="1" dirty="0" smtClean="0">
                <a:cs typeface="B Roya" panose="00000400000000000000" pitchFamily="2" charset="-78"/>
              </a:rPr>
              <a:t>غلط: توضیح. سؤال یک.</a:t>
            </a:r>
          </a:p>
          <a:p>
            <a:pPr lvl="2" algn="r" rtl="1" fontAlgn="base">
              <a:lnSpc>
                <a:spcPct val="120000"/>
              </a:lnSpc>
            </a:pPr>
            <a:r>
              <a:rPr lang="fa-IR" b="1" dirty="0" smtClean="0">
                <a:cs typeface="B Roya" panose="00000400000000000000" pitchFamily="2" charset="-78"/>
              </a:rPr>
              <a:t>وقتی گفتم شروع کن شروع کن، به ترتیب انجام بده، هیچ کدام را جا نینداز، تا آنجا که می توانی تند برو ولی سعی کن اشتباه نکنی، وقتی صفحه اول تمام شد سراغ صفحه دوم برو و بعد هم صفحه سوم. آیا آماده هستی؟</a:t>
            </a:r>
          </a:p>
        </p:txBody>
      </p:sp>
    </p:spTree>
    <p:extLst>
      <p:ext uri="{BB962C8B-B14F-4D97-AF65-F5344CB8AC3E}">
        <p14:creationId xmlns:p14="http://schemas.microsoft.com/office/powerpoint/2010/main" val="10743918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11- تکمیل تصویرها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200" b="1" dirty="0">
                <a:cs typeface="B Roya" panose="00000400000000000000" pitchFamily="2" charset="-78"/>
              </a:rPr>
              <a:t>یافتن </a:t>
            </a:r>
            <a:r>
              <a:rPr lang="fa-IR" sz="3200" b="1" dirty="0" smtClean="0">
                <a:cs typeface="B Roya" panose="00000400000000000000" pitchFamily="2" charset="-78"/>
              </a:rPr>
              <a:t>یک قسمت مهم جا افتاده از تصویر</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endParaRPr lang="fa-IR" sz="3200" b="1" dirty="0">
              <a:cs typeface="B Roya" panose="00000400000000000000" pitchFamily="2" charset="-7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231" t="52139" r="18578" b="4080"/>
          <a:stretch/>
        </p:blipFill>
        <p:spPr>
          <a:xfrm>
            <a:off x="2006220" y="3174454"/>
            <a:ext cx="3507475" cy="3002509"/>
          </a:xfrm>
          <a:prstGeom prst="rect">
            <a:avLst/>
          </a:prstGeom>
        </p:spPr>
      </p:pic>
    </p:spTree>
    <p:extLst>
      <p:ext uri="{BB962C8B-B14F-4D97-AF65-F5344CB8AC3E}">
        <p14:creationId xmlns:p14="http://schemas.microsoft.com/office/powerpoint/2010/main" val="498316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11- تکمیل تصویرها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قاعده </a:t>
            </a:r>
            <a:r>
              <a:rPr lang="fa-IR" sz="3200" b="1" dirty="0">
                <a:cs typeface="B Roya" panose="00000400000000000000" pitchFamily="2" charset="-78"/>
              </a:rPr>
              <a:t>شروع</a:t>
            </a:r>
          </a:p>
          <a:p>
            <a:pPr lvl="1" algn="r" rtl="1" fontAlgn="base">
              <a:lnSpc>
                <a:spcPct val="120000"/>
              </a:lnSpc>
            </a:pPr>
            <a:r>
              <a:rPr lang="fa-IR" b="1" dirty="0">
                <a:cs typeface="B Roya" panose="00000400000000000000" pitchFamily="2" charset="-78"/>
              </a:rPr>
              <a:t>کودکان 6 تا </a:t>
            </a:r>
            <a:r>
              <a:rPr lang="fa-IR" b="1" dirty="0" smtClean="0">
                <a:cs typeface="B Roya" panose="00000400000000000000" pitchFamily="2" charset="-78"/>
              </a:rPr>
              <a:t>8 سال</a:t>
            </a:r>
            <a:r>
              <a:rPr lang="fa-IR" b="1" dirty="0">
                <a:cs typeface="B Roya" panose="00000400000000000000" pitchFamily="2" charset="-78"/>
              </a:rPr>
              <a:t>: نمونه؛ سؤال یک</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9 تا 11 سال</a:t>
            </a:r>
            <a:r>
              <a:rPr lang="fa-IR" b="1" dirty="0">
                <a:cs typeface="B Roya" panose="00000400000000000000" pitchFamily="2" charset="-78"/>
              </a:rPr>
              <a:t>: نمونه؛ سؤال </a:t>
            </a:r>
            <a:r>
              <a:rPr lang="fa-IR" b="1" dirty="0" smtClean="0">
                <a:cs typeface="B Roya" panose="00000400000000000000" pitchFamily="2" charset="-78"/>
              </a:rPr>
              <a:t>پنج</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12 تا 16 سال</a:t>
            </a:r>
            <a:r>
              <a:rPr lang="fa-IR" b="1" dirty="0">
                <a:cs typeface="B Roya" panose="00000400000000000000" pitchFamily="2" charset="-78"/>
              </a:rPr>
              <a:t>: نمونه؛ سؤال </a:t>
            </a:r>
            <a:r>
              <a:rPr lang="fa-IR" b="1" dirty="0" smtClean="0">
                <a:cs typeface="B Roya" panose="00000400000000000000" pitchFamily="2" charset="-78"/>
              </a:rPr>
              <a:t>ده</a:t>
            </a:r>
            <a:endParaRPr lang="fa-IR" b="1" dirty="0">
              <a:cs typeface="B Roya" panose="00000400000000000000" pitchFamily="2" charset="-78"/>
            </a:endParaRP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a:cs typeface="B Roya" panose="00000400000000000000" pitchFamily="2" charset="-78"/>
              </a:rPr>
              <a:t>عدم موفقیت در سؤال 1 و 2 (9 تا 16 سال).</a:t>
            </a:r>
          </a:p>
          <a:p>
            <a:pPr algn="r" rtl="1" fontAlgn="base">
              <a:lnSpc>
                <a:spcPct val="120000"/>
              </a:lnSpc>
            </a:pPr>
            <a:r>
              <a:rPr lang="fa-IR" sz="3200" b="1" dirty="0" smtClean="0">
                <a:cs typeface="B Roya" panose="00000400000000000000" pitchFamily="2" charset="-78"/>
              </a:rPr>
              <a:t>قاعده </a:t>
            </a:r>
            <a:r>
              <a:rPr lang="fa-IR" sz="3200" b="1" dirty="0">
                <a:cs typeface="B Roya" panose="00000400000000000000" pitchFamily="2" charset="-78"/>
              </a:rPr>
              <a:t>توقف</a:t>
            </a:r>
          </a:p>
          <a:p>
            <a:pPr lvl="1" algn="r" rtl="1" fontAlgn="base">
              <a:lnSpc>
                <a:spcPct val="120000"/>
              </a:lnSpc>
            </a:pPr>
            <a:r>
              <a:rPr lang="fa-IR" b="1" dirty="0">
                <a:cs typeface="B Roya" panose="00000400000000000000" pitchFamily="2" charset="-78"/>
              </a:rPr>
              <a:t>کسب </a:t>
            </a:r>
            <a:r>
              <a:rPr lang="fa-IR" b="1" dirty="0" smtClean="0">
                <a:cs typeface="B Roya" panose="00000400000000000000" pitchFamily="2" charset="-78"/>
              </a:rPr>
              <a:t>شش نمره </a:t>
            </a:r>
            <a:r>
              <a:rPr lang="fa-IR" b="1" dirty="0">
                <a:cs typeface="B Roya" panose="00000400000000000000" pitchFamily="2" charset="-78"/>
              </a:rPr>
              <a:t>صفر متوالی</a:t>
            </a:r>
          </a:p>
        </p:txBody>
      </p:sp>
    </p:spTree>
    <p:extLst>
      <p:ext uri="{BB962C8B-B14F-4D97-AF65-F5344CB8AC3E}">
        <p14:creationId xmlns:p14="http://schemas.microsoft.com/office/powerpoint/2010/main" val="1642651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11- تکمیل تصویرها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fontAlgn="base">
              <a:lnSpc>
                <a:spcPct val="120000"/>
              </a:lnSpc>
            </a:pPr>
            <a:r>
              <a:rPr lang="fa-IR" sz="3200" b="1" dirty="0" smtClean="0">
                <a:cs typeface="B Roya" panose="00000400000000000000" pitchFamily="2" charset="-78"/>
              </a:rPr>
              <a:t>زمان گیری</a:t>
            </a:r>
            <a:endParaRPr lang="fa-IR" sz="3200"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هر کارت 20 ثانیه وقت دارد.</a:t>
            </a:r>
          </a:p>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اگر پاسخ مبهم بود، نشان دادن قسمت جا افتاده</a:t>
            </a:r>
          </a:p>
          <a:p>
            <a:pPr lvl="1" algn="r" rtl="1" fontAlgn="base">
              <a:lnSpc>
                <a:spcPct val="120000"/>
              </a:lnSpc>
            </a:pPr>
            <a:r>
              <a:rPr lang="fa-IR" b="1" dirty="0" smtClean="0">
                <a:cs typeface="B Roya" panose="00000400000000000000" pitchFamily="2" charset="-78"/>
              </a:rPr>
              <a:t>تقویت فقط یک بار در طول آزمون</a:t>
            </a:r>
          </a:p>
          <a:p>
            <a:pPr lvl="1" algn="r" rtl="1" fontAlgn="base">
              <a:lnSpc>
                <a:spcPct val="120000"/>
              </a:lnSpc>
            </a:pPr>
            <a:r>
              <a:rPr lang="fa-IR" b="1" dirty="0" smtClean="0">
                <a:cs typeface="B Roya" panose="00000400000000000000" pitchFamily="2" charset="-78"/>
              </a:rPr>
              <a:t>سه نوع تقویت وجود دارد:</a:t>
            </a:r>
          </a:p>
          <a:p>
            <a:pPr marL="1371600" lvl="2" indent="-457200" algn="r" rtl="1" fontAlgn="base">
              <a:lnSpc>
                <a:spcPct val="120000"/>
              </a:lnSpc>
              <a:buFont typeface="+mj-lt"/>
              <a:buAutoNum type="arabicPeriod"/>
            </a:pPr>
            <a:r>
              <a:rPr lang="fa-IR" b="1" dirty="0" smtClean="0">
                <a:cs typeface="B Roya" panose="00000400000000000000" pitchFamily="2" charset="-78"/>
              </a:rPr>
              <a:t>نام بردن بدون نشان دادن (بله، ولی چه قسمت مهمی از تصویر افتاده است؟)</a:t>
            </a:r>
          </a:p>
          <a:p>
            <a:pPr marL="1371600" lvl="2" indent="-457200" algn="r" rtl="1" fontAlgn="base">
              <a:lnSpc>
                <a:spcPct val="120000"/>
              </a:lnSpc>
              <a:buFont typeface="+mj-lt"/>
              <a:buAutoNum type="arabicPeriod"/>
            </a:pPr>
            <a:r>
              <a:rPr lang="fa-IR" b="1" dirty="0" smtClean="0">
                <a:cs typeface="B Roya" panose="00000400000000000000" pitchFamily="2" charset="-78"/>
              </a:rPr>
              <a:t>اشاره به قسمت کلی (به تصویر نگاه کن یک قسمت افتاده از تصویر را بگو.)</a:t>
            </a:r>
          </a:p>
          <a:p>
            <a:pPr marL="1371600" lvl="2" indent="-457200" algn="r" rtl="1" fontAlgn="base">
              <a:lnSpc>
                <a:spcPct val="120000"/>
              </a:lnSpc>
              <a:buFont typeface="+mj-lt"/>
              <a:buAutoNum type="arabicPeriod"/>
            </a:pPr>
            <a:r>
              <a:rPr lang="fa-IR" b="1" dirty="0" smtClean="0">
                <a:cs typeface="B Roya" panose="00000400000000000000" pitchFamily="2" charset="-78"/>
              </a:rPr>
              <a:t>اشاره به قسمت جزئی (بله ولی یک قسمت مهم جا افتاده است.)</a:t>
            </a:r>
          </a:p>
        </p:txBody>
      </p:sp>
    </p:spTree>
    <p:extLst>
      <p:ext uri="{BB962C8B-B14F-4D97-AF65-F5344CB8AC3E}">
        <p14:creationId xmlns:p14="http://schemas.microsoft.com/office/powerpoint/2010/main" val="3523532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تفاوت مقیاس هوشی وکسلر کودکان چهار با سه</a:t>
            </a:r>
          </a:p>
          <a:p>
            <a:pPr marL="914400" lvl="1" indent="-457200" algn="r" rtl="1" fontAlgn="base">
              <a:lnSpc>
                <a:spcPct val="120000"/>
              </a:lnSpc>
              <a:buFont typeface="+mj-lt"/>
              <a:buAutoNum type="arabicPeriod"/>
            </a:pPr>
            <a:r>
              <a:rPr lang="fa-IR" dirty="0" smtClean="0">
                <a:cs typeface="B Roya" panose="00000400000000000000" pitchFamily="2" charset="-78"/>
              </a:rPr>
              <a:t>حذف سه خرده آزمون: تنظیم تصاویر، الحاق قطعات، مازها</a:t>
            </a:r>
          </a:p>
          <a:p>
            <a:pPr marL="914400" lvl="1" indent="-457200" algn="r" rtl="1" fontAlgn="base">
              <a:lnSpc>
                <a:spcPct val="120000"/>
              </a:lnSpc>
              <a:buFont typeface="+mj-lt"/>
              <a:buAutoNum type="arabicPeriod"/>
            </a:pPr>
            <a:r>
              <a:rPr lang="fa-IR" dirty="0" smtClean="0">
                <a:cs typeface="B Roya" panose="00000400000000000000" pitchFamily="2" charset="-78"/>
              </a:rPr>
              <a:t>اضافه شدن پنج خرده آزمون: مفاهیم تصویری، توالی حرف و عدد، استدلال تصویری، خط زنی، استدلال کلامی</a:t>
            </a:r>
          </a:p>
          <a:p>
            <a:pPr marL="914400" lvl="1" indent="-457200" algn="r" rtl="1" fontAlgn="base">
              <a:lnSpc>
                <a:spcPct val="120000"/>
              </a:lnSpc>
              <a:buFont typeface="+mj-lt"/>
              <a:buAutoNum type="arabicPeriod"/>
            </a:pPr>
            <a:r>
              <a:rPr lang="fa-IR" dirty="0" smtClean="0">
                <a:cs typeface="B Roya" panose="00000400000000000000" pitchFamily="2" charset="-78"/>
              </a:rPr>
              <a:t>تغییر ماده ها: طراحی با مکعب ها، شباهت ها، واژگان، درک مطلب، نمادیابی، تکمیل تصاویر، اطلاعات عمومی، حساب</a:t>
            </a:r>
          </a:p>
          <a:p>
            <a:pPr marL="914400" lvl="1" indent="-457200" algn="r" rtl="1" fontAlgn="base">
              <a:lnSpc>
                <a:spcPct val="120000"/>
              </a:lnSpc>
              <a:buFont typeface="+mj-lt"/>
              <a:buAutoNum type="arabicPeriod"/>
            </a:pPr>
            <a:r>
              <a:rPr lang="fa-IR" dirty="0" smtClean="0">
                <a:cs typeface="B Roya" panose="00000400000000000000" pitchFamily="2" charset="-78"/>
              </a:rPr>
              <a:t>ارائه پنج نمره هوشبهر: درک مطلب کلامی، استدلال ادراکی، حافظه فعال، سرعت پردازش</a:t>
            </a:r>
            <a:r>
              <a:rPr lang="fa-IR" smtClean="0">
                <a:cs typeface="B Roya" panose="00000400000000000000" pitchFamily="2" charset="-78"/>
              </a:rPr>
              <a:t>، نمره کل</a:t>
            </a:r>
            <a:endParaRPr lang="fa-IR" dirty="0" smtClean="0">
              <a:cs typeface="B Roya" panose="00000400000000000000" pitchFamily="2" charset="-78"/>
            </a:endParaRPr>
          </a:p>
        </p:txBody>
      </p:sp>
    </p:spTree>
    <p:extLst>
      <p:ext uri="{BB962C8B-B14F-4D97-AF65-F5344CB8AC3E}">
        <p14:creationId xmlns:p14="http://schemas.microsoft.com/office/powerpoint/2010/main" val="1050875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11- تکمیل تصویرها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نمره گذاری</a:t>
            </a:r>
            <a:endParaRPr lang="fa-IR" sz="3200"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پاسخ صحیح در 20 ثانیه: یک نمره؛ بعد از زمان 20 ثانیه: صفر نمره</a:t>
            </a:r>
          </a:p>
          <a:p>
            <a:pPr lvl="1" algn="r" rtl="1" fontAlgn="base">
              <a:lnSpc>
                <a:spcPct val="120000"/>
              </a:lnSpc>
            </a:pPr>
            <a:r>
              <a:rPr lang="fa-IR" b="1" dirty="0" smtClean="0">
                <a:cs typeface="B Roya" panose="00000400000000000000" pitchFamily="2" charset="-78"/>
              </a:rPr>
              <a:t>اشاره صحیح: «د» ؛ اشاره غلط: «ن»</a:t>
            </a:r>
          </a:p>
          <a:p>
            <a:pPr lvl="1" algn="r" rtl="1" fontAlgn="base">
              <a:lnSpc>
                <a:spcPct val="120000"/>
              </a:lnSpc>
            </a:pPr>
            <a:r>
              <a:rPr lang="fa-IR" b="1" dirty="0" smtClean="0">
                <a:cs typeface="B Roya" panose="00000400000000000000" pitchFamily="2" charset="-78"/>
              </a:rPr>
              <a:t>اشاره صحیح اما نام بردن اشتباه: صفر نمره</a:t>
            </a:r>
          </a:p>
          <a:p>
            <a:pPr algn="r" rtl="1" fontAlgn="base">
              <a:lnSpc>
                <a:spcPct val="120000"/>
              </a:lnSpc>
            </a:pPr>
            <a:r>
              <a:rPr lang="fa-IR" b="1" dirty="0">
                <a:cs typeface="B Roya" panose="00000400000000000000" pitchFamily="2" charset="-78"/>
              </a:rPr>
              <a:t>نمره کل </a:t>
            </a:r>
            <a:r>
              <a:rPr lang="fa-IR" b="1" dirty="0" smtClean="0">
                <a:cs typeface="B Roya" panose="00000400000000000000" pitchFamily="2" charset="-78"/>
              </a:rPr>
              <a:t>این خرده آزمون</a:t>
            </a:r>
            <a:r>
              <a:rPr lang="en-US" b="1" dirty="0" smtClean="0">
                <a:cs typeface="B Roya" panose="00000400000000000000" pitchFamily="2" charset="-78"/>
              </a:rPr>
              <a:t> </a:t>
            </a:r>
            <a:r>
              <a:rPr lang="fa-IR" b="1" dirty="0">
                <a:cs typeface="B Roya" panose="00000400000000000000" pitchFamily="2" charset="-78"/>
              </a:rPr>
              <a:t>برابر با </a:t>
            </a:r>
            <a:r>
              <a:rPr lang="fa-IR" b="1" dirty="0" smtClean="0">
                <a:cs typeface="B Roya" panose="00000400000000000000" pitchFamily="2" charset="-78"/>
              </a:rPr>
              <a:t>38 </a:t>
            </a:r>
            <a:r>
              <a:rPr lang="fa-IR" b="1" dirty="0">
                <a:cs typeface="B Roya" panose="00000400000000000000" pitchFamily="2" charset="-78"/>
              </a:rPr>
              <a:t>است</a:t>
            </a:r>
            <a:r>
              <a:rPr lang="fa-IR" b="1" dirty="0" smtClean="0">
                <a:cs typeface="B Roya" panose="00000400000000000000" pitchFamily="2" charset="-78"/>
              </a:rPr>
              <a:t>.</a:t>
            </a:r>
            <a:endParaRPr lang="fa-IR" b="1" dirty="0">
              <a:cs typeface="B Roya" panose="00000400000000000000" pitchFamily="2" charset="-78"/>
            </a:endParaRPr>
          </a:p>
        </p:txBody>
      </p:sp>
    </p:spTree>
    <p:extLst>
      <p:ext uri="{BB962C8B-B14F-4D97-AF65-F5344CB8AC3E}">
        <p14:creationId xmlns:p14="http://schemas.microsoft.com/office/powerpoint/2010/main" val="30249808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11- تکمیل تصویرها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endParaRPr lang="fa-IR" sz="3200"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من می خواهم به تو تصویرهایی نشان دهم، در هر تصویر یک قسمت مهمی جا افتاده است. به هر تصویر به دقت نگاه کن و به من بگو چه قسمت مهمی جا افتاده است.</a:t>
            </a:r>
          </a:p>
          <a:p>
            <a:pPr algn="r" rtl="1" fontAlgn="base">
              <a:lnSpc>
                <a:spcPct val="120000"/>
              </a:lnSpc>
            </a:pPr>
            <a:r>
              <a:rPr lang="fa-IR" b="1" dirty="0" smtClean="0">
                <a:cs typeface="B Roya" panose="00000400000000000000" pitchFamily="2" charset="-78"/>
              </a:rPr>
              <a:t>سؤال نمونه (مداد، 6 تا 16 سال):</a:t>
            </a:r>
          </a:p>
          <a:p>
            <a:pPr lvl="1" algn="r" rtl="1" fontAlgn="base">
              <a:lnSpc>
                <a:spcPct val="120000"/>
              </a:lnSpc>
            </a:pPr>
            <a:r>
              <a:rPr lang="fa-IR" b="1" dirty="0" smtClean="0">
                <a:cs typeface="B Roya" panose="00000400000000000000" pitchFamily="2" charset="-78"/>
              </a:rPr>
              <a:t>در این تصویر چه قسمت مهمی جا افتاده است؟</a:t>
            </a:r>
          </a:p>
          <a:p>
            <a:pPr lvl="1" algn="r" rtl="1" fontAlgn="base">
              <a:lnSpc>
                <a:spcPct val="120000"/>
              </a:lnSpc>
            </a:pPr>
            <a:r>
              <a:rPr lang="fa-IR" b="1" dirty="0" smtClean="0">
                <a:cs typeface="B Roya" panose="00000400000000000000" pitchFamily="2" charset="-78"/>
              </a:rPr>
              <a:t>درست: درست است (مغزش افتاده است).</a:t>
            </a:r>
          </a:p>
          <a:p>
            <a:pPr lvl="1" algn="r" rtl="1" fontAlgn="base">
              <a:lnSpc>
                <a:spcPct val="120000"/>
              </a:lnSpc>
            </a:pPr>
            <a:r>
              <a:rPr lang="fa-IR" b="1" dirty="0" smtClean="0">
                <a:cs typeface="B Roya" panose="00000400000000000000" pitchFamily="2" charset="-78"/>
              </a:rPr>
              <a:t>غلط: نگاه کن این مداد مغز ندارد.</a:t>
            </a:r>
          </a:p>
        </p:txBody>
      </p:sp>
    </p:spTree>
    <p:extLst>
      <p:ext uri="{BB962C8B-B14F-4D97-AF65-F5344CB8AC3E}">
        <p14:creationId xmlns:p14="http://schemas.microsoft.com/office/powerpoint/2010/main" val="3108043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12- خط زنی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ctr" rtl="1" fontAlgn="base">
              <a:lnSpc>
                <a:spcPct val="120000"/>
              </a:lnSpc>
              <a:buNone/>
            </a:pPr>
            <a:r>
              <a:rPr lang="fa-IR" sz="3200" b="1" dirty="0" smtClean="0">
                <a:cs typeface="B Roya" panose="00000400000000000000" pitchFamily="2" charset="-78"/>
              </a:rPr>
              <a:t>خط زدن تصویر هدف در یک بازه زمانی محدود</a:t>
            </a:r>
          </a:p>
          <a:p>
            <a:pPr algn="r" rtl="1" fontAlgn="base">
              <a:lnSpc>
                <a:spcPct val="120000"/>
              </a:lnSpc>
            </a:pPr>
            <a:r>
              <a:rPr lang="fa-IR" sz="3200" b="1" dirty="0" smtClean="0">
                <a:cs typeface="B Roya" panose="00000400000000000000" pitchFamily="2" charset="-78"/>
              </a:rPr>
              <a:t>مواد آزمون</a:t>
            </a:r>
            <a:endParaRPr lang="fa-IR" sz="3200"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دفترچه آزمون شماره 2</a:t>
            </a:r>
          </a:p>
          <a:p>
            <a:pPr lvl="1" algn="r" rtl="1" fontAlgn="base">
              <a:lnSpc>
                <a:spcPct val="120000"/>
              </a:lnSpc>
            </a:pPr>
            <a:r>
              <a:rPr lang="fa-IR" b="1" dirty="0" smtClean="0">
                <a:cs typeface="B Roya" panose="00000400000000000000" pitchFamily="2" charset="-78"/>
              </a:rPr>
              <a:t>مداد قرمز بدون پاک کن</a:t>
            </a:r>
          </a:p>
          <a:p>
            <a:pPr lvl="1" algn="r" rtl="1" fontAlgn="base">
              <a:lnSpc>
                <a:spcPct val="120000"/>
              </a:lnSpc>
            </a:pPr>
            <a:r>
              <a:rPr lang="fa-IR" b="1" dirty="0" smtClean="0">
                <a:cs typeface="B Roya" panose="00000400000000000000" pitchFamily="2" charset="-78"/>
              </a:rPr>
              <a:t>زمان سنج</a:t>
            </a:r>
          </a:p>
          <a:p>
            <a:pPr algn="r" rtl="1" fontAlgn="base">
              <a:lnSpc>
                <a:spcPct val="120000"/>
              </a:lnSpc>
            </a:pPr>
            <a:r>
              <a:rPr lang="fa-IR" b="1" dirty="0" smtClean="0">
                <a:cs typeface="B Roya" panose="00000400000000000000" pitchFamily="2" charset="-78"/>
              </a:rPr>
              <a:t>قاعده شروع</a:t>
            </a:r>
          </a:p>
          <a:p>
            <a:pPr lvl="1" algn="r" rtl="1" fontAlgn="base">
              <a:lnSpc>
                <a:spcPct val="120000"/>
              </a:lnSpc>
            </a:pPr>
            <a:r>
              <a:rPr lang="fa-IR" b="1" dirty="0" smtClean="0">
                <a:cs typeface="B Roya" panose="00000400000000000000" pitchFamily="2" charset="-78"/>
              </a:rPr>
              <a:t>کودکان 6 تا 16 سال: نمونه، تمرین، آزمون اصلی.</a:t>
            </a:r>
          </a:p>
          <a:p>
            <a:pPr algn="r" rtl="1" fontAlgn="base">
              <a:lnSpc>
                <a:spcPct val="120000"/>
              </a:lnSpc>
            </a:pPr>
            <a:r>
              <a:rPr lang="fa-IR"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پس از گذشت 45 ثانیه (چه تصادفی، چه منظم)</a:t>
            </a:r>
          </a:p>
        </p:txBody>
      </p:sp>
    </p:spTree>
    <p:extLst>
      <p:ext uri="{BB962C8B-B14F-4D97-AF65-F5344CB8AC3E}">
        <p14:creationId xmlns:p14="http://schemas.microsoft.com/office/powerpoint/2010/main" val="40247091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12- خط زنی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اصول کلی</a:t>
            </a:r>
            <a:endParaRPr lang="fa-IR" sz="3200"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هر دو تصاویر منظم و تصادفی اجرا می شود.</a:t>
            </a:r>
          </a:p>
          <a:p>
            <a:pPr lvl="1" algn="r" rtl="1" fontAlgn="base">
              <a:lnSpc>
                <a:spcPct val="120000"/>
              </a:lnSpc>
            </a:pPr>
            <a:r>
              <a:rPr lang="fa-IR" b="1" dirty="0" smtClean="0">
                <a:cs typeface="B Roya" panose="00000400000000000000" pitchFamily="2" charset="-78"/>
              </a:rPr>
              <a:t>پاک کن ممنوع: خوب است، هر چه سریع تر ادامه بده.</a:t>
            </a:r>
          </a:p>
          <a:p>
            <a:pPr algn="r" rtl="1" fontAlgn="base">
              <a:lnSpc>
                <a:spcPct val="120000"/>
              </a:lnSpc>
            </a:pPr>
            <a:r>
              <a:rPr lang="fa-IR" b="1" dirty="0" smtClean="0">
                <a:cs typeface="B Roya" panose="00000400000000000000" pitchFamily="2" charset="-78"/>
              </a:rPr>
              <a:t>نمره گذاری</a:t>
            </a:r>
          </a:p>
          <a:p>
            <a:pPr lvl="1" algn="r" rtl="1" fontAlgn="base">
              <a:lnSpc>
                <a:spcPct val="120000"/>
              </a:lnSpc>
            </a:pPr>
            <a:r>
              <a:rPr lang="fa-IR" b="1" dirty="0" smtClean="0">
                <a:cs typeface="B Roya" panose="00000400000000000000" pitchFamily="2" charset="-78"/>
              </a:rPr>
              <a:t>اتمام تکلیف در کمتر از 45 ثانیه نمره اضافی دارد.</a:t>
            </a:r>
          </a:p>
          <a:p>
            <a:pPr lvl="1" algn="r" rtl="1" fontAlgn="base">
              <a:lnSpc>
                <a:spcPct val="120000"/>
              </a:lnSpc>
            </a:pPr>
            <a:r>
              <a:rPr lang="fa-IR" b="1" dirty="0" smtClean="0">
                <a:cs typeface="B Roya" panose="00000400000000000000" pitchFamily="2" charset="-78"/>
              </a:rPr>
              <a:t>پاسخ های صحیح منهای غلط = نمره آزمودنی</a:t>
            </a:r>
          </a:p>
          <a:p>
            <a:pPr lvl="1" algn="r" rtl="1" fontAlgn="base">
              <a:lnSpc>
                <a:spcPct val="120000"/>
              </a:lnSpc>
            </a:pPr>
            <a:r>
              <a:rPr lang="fa-IR" b="1" dirty="0" smtClean="0">
                <a:cs typeface="B Roya" panose="00000400000000000000" pitchFamily="2" charset="-78"/>
              </a:rPr>
              <a:t>نمره کل (136) = نمره خام منظم (68) + تصادفی (68)</a:t>
            </a:r>
          </a:p>
          <a:p>
            <a:pPr algn="r" rtl="1" fontAlgn="base">
              <a:lnSpc>
                <a:spcPct val="120000"/>
              </a:lnSpc>
            </a:pPr>
            <a:r>
              <a:rPr lang="fa-IR" b="1" dirty="0">
                <a:cs typeface="B Roya" panose="00000400000000000000" pitchFamily="2" charset="-78"/>
              </a:rPr>
              <a:t>نمره کل این خرده آزمون برابر با </a:t>
            </a:r>
            <a:r>
              <a:rPr lang="fa-IR" b="1" dirty="0" smtClean="0">
                <a:cs typeface="B Roya" panose="00000400000000000000" pitchFamily="2" charset="-78"/>
              </a:rPr>
              <a:t>136است</a:t>
            </a:r>
            <a:r>
              <a:rPr lang="fa-IR" b="1" dirty="0">
                <a:cs typeface="B Roya" panose="00000400000000000000" pitchFamily="2" charset="-78"/>
              </a:rPr>
              <a:t>.</a:t>
            </a:r>
          </a:p>
        </p:txBody>
      </p:sp>
    </p:spTree>
    <p:extLst>
      <p:ext uri="{BB962C8B-B14F-4D97-AF65-F5344CB8AC3E}">
        <p14:creationId xmlns:p14="http://schemas.microsoft.com/office/powerpoint/2010/main" val="31684529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12- خط زنی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سؤال </a:t>
            </a:r>
            <a:r>
              <a:rPr lang="fa-IR" b="1" dirty="0">
                <a:cs typeface="B Roya" panose="00000400000000000000" pitchFamily="2" charset="-78"/>
              </a:rPr>
              <a:t>نمونه (6 تا 16 ساله)</a:t>
            </a:r>
            <a:endParaRPr lang="fa-IR" b="1" dirty="0" smtClean="0">
              <a:cs typeface="B Roya" panose="00000400000000000000" pitchFamily="2" charset="-78"/>
            </a:endParaRPr>
          </a:p>
          <a:p>
            <a:pPr lvl="2" algn="r" rtl="1" fontAlgn="base">
              <a:lnSpc>
                <a:spcPct val="120000"/>
              </a:lnSpc>
            </a:pPr>
            <a:r>
              <a:rPr lang="fa-IR" b="1" dirty="0" smtClean="0">
                <a:cs typeface="B Roya" panose="00000400000000000000" pitchFamily="2" charset="-78"/>
              </a:rPr>
              <a:t>به این ردیف نگاه کن در این ردیف هم حیوان است، هم اشیاء دیگر. من یک خط روی هر حیوان می کشم ولی روی هیچ چیز دیگر خط نمی کشم.</a:t>
            </a:r>
          </a:p>
          <a:p>
            <a:pPr lvl="1" algn="r" rtl="1" fontAlgn="base">
              <a:lnSpc>
                <a:spcPct val="120000"/>
              </a:lnSpc>
            </a:pPr>
            <a:r>
              <a:rPr lang="fa-IR" b="1" dirty="0" smtClean="0">
                <a:cs typeface="B Roya" panose="00000400000000000000" pitchFamily="2" charset="-78"/>
              </a:rPr>
              <a:t>سؤال تمرین</a:t>
            </a:r>
          </a:p>
          <a:p>
            <a:pPr lvl="2" algn="r" rtl="1" fontAlgn="base">
              <a:lnSpc>
                <a:spcPct val="120000"/>
              </a:lnSpc>
            </a:pPr>
            <a:r>
              <a:rPr lang="fa-IR" b="1" dirty="0" smtClean="0">
                <a:cs typeface="B Roya" panose="00000400000000000000" pitchFamily="2" charset="-78"/>
              </a:rPr>
              <a:t>حالا این ها را انجام بده، روی حیوانات خط بکش و روی چیز دیگری خط نکش.</a:t>
            </a:r>
          </a:p>
          <a:p>
            <a:pPr lvl="2" algn="r" rtl="1" fontAlgn="base">
              <a:lnSpc>
                <a:spcPct val="120000"/>
              </a:lnSpc>
            </a:pPr>
            <a:r>
              <a:rPr lang="fa-IR" b="1" dirty="0" smtClean="0">
                <a:cs typeface="B Roya" panose="00000400000000000000" pitchFamily="2" charset="-78"/>
              </a:rPr>
              <a:t>صحیح: آفرین حالا فهمیدی چکار کنی!</a:t>
            </a:r>
          </a:p>
          <a:p>
            <a:pPr lvl="2" algn="r" rtl="1" fontAlgn="base">
              <a:lnSpc>
                <a:spcPct val="120000"/>
              </a:lnSpc>
            </a:pPr>
            <a:r>
              <a:rPr lang="fa-IR" b="1" dirty="0" smtClean="0">
                <a:cs typeface="B Roya" panose="00000400000000000000" pitchFamily="2" charset="-78"/>
              </a:rPr>
              <a:t>غلط: این درست نیست اینجا یک حیوان است باید روی حیوان خط بزنیم.</a:t>
            </a:r>
          </a:p>
          <a:p>
            <a:pPr lvl="2" algn="r" rtl="1" fontAlgn="base">
              <a:lnSpc>
                <a:spcPct val="120000"/>
              </a:lnSpc>
            </a:pPr>
            <a:r>
              <a:rPr lang="fa-IR" b="1" dirty="0">
                <a:cs typeface="B Roya" panose="00000400000000000000" pitchFamily="2" charset="-78"/>
              </a:rPr>
              <a:t>غلط</a:t>
            </a:r>
            <a:r>
              <a:rPr lang="fa-IR" b="1" dirty="0" smtClean="0">
                <a:cs typeface="B Roya" panose="00000400000000000000" pitchFamily="2" charset="-78"/>
              </a:rPr>
              <a:t>: کاملاً درست نیست، به این نگاه کنید (اشاره به اشتباه آزمودنی) این حیوان نیست تو باید فقط حیوانات را خط بزنی، چیز دیگر را خط نزن.</a:t>
            </a:r>
          </a:p>
        </p:txBody>
      </p:sp>
    </p:spTree>
    <p:extLst>
      <p:ext uri="{BB962C8B-B14F-4D97-AF65-F5344CB8AC3E}">
        <p14:creationId xmlns:p14="http://schemas.microsoft.com/office/powerpoint/2010/main" val="22711917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12- خط زنی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آزمون اصلی</a:t>
            </a:r>
          </a:p>
          <a:p>
            <a:pPr lvl="2" algn="r" rtl="1" fontAlgn="base">
              <a:lnSpc>
                <a:spcPct val="120000"/>
              </a:lnSpc>
            </a:pPr>
            <a:r>
              <a:rPr lang="fa-IR" b="1" dirty="0" smtClean="0">
                <a:cs typeface="B Roya" panose="00000400000000000000" pitchFamily="2" charset="-78"/>
              </a:rPr>
              <a:t>اگر مشخص شد که کودک نمی تواند دستورالعمل را بفهمد آزمون را متوقف می کنیم.</a:t>
            </a:r>
          </a:p>
          <a:p>
            <a:pPr lvl="1" algn="r" rtl="1" fontAlgn="base">
              <a:lnSpc>
                <a:spcPct val="120000"/>
              </a:lnSpc>
            </a:pPr>
            <a:r>
              <a:rPr lang="fa-IR" b="1" dirty="0" smtClean="0">
                <a:cs typeface="B Roya" panose="00000400000000000000" pitchFamily="2" charset="-78"/>
              </a:rPr>
              <a:t>آزمون اصلی اول: تصادفی (بی نظم)</a:t>
            </a:r>
          </a:p>
          <a:p>
            <a:pPr lvl="2" algn="r" rtl="1" fontAlgn="base">
              <a:lnSpc>
                <a:spcPct val="120000"/>
              </a:lnSpc>
            </a:pPr>
            <a:r>
              <a:rPr lang="fa-IR" b="1" dirty="0" smtClean="0">
                <a:cs typeface="B Roya" panose="00000400000000000000" pitchFamily="2" charset="-78"/>
              </a:rPr>
              <a:t>وقتی که من گفتم برو، روی هر حیوان خط بزن، تا آنجا که می توانی سریع و بدون اشتباه کار کن اگر تمام شدی به من بگو. آماده ای، برو.</a:t>
            </a:r>
          </a:p>
          <a:p>
            <a:pPr lvl="1" algn="r" rtl="1" fontAlgn="base">
              <a:lnSpc>
                <a:spcPct val="120000"/>
              </a:lnSpc>
            </a:pPr>
            <a:r>
              <a:rPr lang="fa-IR" b="1" dirty="0" smtClean="0">
                <a:cs typeface="B Roya" panose="00000400000000000000" pitchFamily="2" charset="-78"/>
              </a:rPr>
              <a:t>آزمون اصلی دوم: منظم</a:t>
            </a:r>
          </a:p>
          <a:p>
            <a:pPr lvl="2" algn="r" rtl="1" fontAlgn="base">
              <a:lnSpc>
                <a:spcPct val="120000"/>
              </a:lnSpc>
            </a:pPr>
            <a:r>
              <a:rPr lang="fa-IR" b="1" dirty="0" smtClean="0">
                <a:cs typeface="B Roya" panose="00000400000000000000" pitchFamily="2" charset="-78"/>
              </a:rPr>
              <a:t>وقتی که من گفتم برو، روی هر حیوان خط بزن، تا آنجا که می توانی سریع تر و بدون اشتباه کار کن، اگر تمام شدی به من بگو. آماده ای، برو.</a:t>
            </a:r>
          </a:p>
        </p:txBody>
      </p:sp>
    </p:spTree>
    <p:extLst>
      <p:ext uri="{BB962C8B-B14F-4D97-AF65-F5344CB8AC3E}">
        <p14:creationId xmlns:p14="http://schemas.microsoft.com/office/powerpoint/2010/main" val="15510679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13- اطلاعات عمومی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lgn="ctr" rtl="1" fontAlgn="base">
              <a:lnSpc>
                <a:spcPct val="120000"/>
              </a:lnSpc>
              <a:buNone/>
            </a:pPr>
            <a:r>
              <a:rPr lang="fa-IR" sz="3200" b="1" dirty="0" smtClean="0">
                <a:cs typeface="B Roya" panose="00000400000000000000" pitchFamily="2" charset="-78"/>
              </a:rPr>
              <a:t>پاسخ به سؤال هایی در حیطه دانش عمومی</a:t>
            </a:r>
          </a:p>
          <a:p>
            <a:pPr marL="0" indent="0" algn="ctr" rtl="1" fontAlgn="base">
              <a:lnSpc>
                <a:spcPct val="120000"/>
              </a:lnSpc>
              <a:buNone/>
            </a:pPr>
            <a:r>
              <a:rPr lang="fa-IR" sz="3200" b="1" dirty="0" smtClean="0">
                <a:cs typeface="B Roya" panose="00000400000000000000" pitchFamily="2" charset="-78"/>
              </a:rPr>
              <a:t>(فسیل، دوجین، لایه ازن و ...)</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a:cs typeface="B Roya" panose="00000400000000000000" pitchFamily="2" charset="-78"/>
              </a:rPr>
              <a:t>کودکان 6 تا 8 سال: از سؤال 5</a:t>
            </a: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9 </a:t>
            </a:r>
            <a:r>
              <a:rPr lang="fa-IR" b="1" dirty="0">
                <a:cs typeface="B Roya" panose="00000400000000000000" pitchFamily="2" charset="-78"/>
              </a:rPr>
              <a:t>تا </a:t>
            </a:r>
            <a:r>
              <a:rPr lang="fa-IR" b="1" dirty="0" smtClean="0">
                <a:cs typeface="B Roya" panose="00000400000000000000" pitchFamily="2" charset="-78"/>
              </a:rPr>
              <a:t>11 </a:t>
            </a:r>
            <a:r>
              <a:rPr lang="fa-IR" b="1" dirty="0">
                <a:cs typeface="B Roya" panose="00000400000000000000" pitchFamily="2" charset="-78"/>
              </a:rPr>
              <a:t>سال: از سؤال </a:t>
            </a:r>
            <a:r>
              <a:rPr lang="fa-IR" b="1" dirty="0" smtClean="0">
                <a:cs typeface="B Roya" panose="00000400000000000000" pitchFamily="2" charset="-78"/>
              </a:rPr>
              <a:t>10</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12 </a:t>
            </a:r>
            <a:r>
              <a:rPr lang="fa-IR" b="1" dirty="0">
                <a:cs typeface="B Roya" panose="00000400000000000000" pitchFamily="2" charset="-78"/>
              </a:rPr>
              <a:t>تا </a:t>
            </a:r>
            <a:r>
              <a:rPr lang="fa-IR" b="1" dirty="0" smtClean="0">
                <a:cs typeface="B Roya" panose="00000400000000000000" pitchFamily="2" charset="-78"/>
              </a:rPr>
              <a:t>16 </a:t>
            </a:r>
            <a:r>
              <a:rPr lang="fa-IR" b="1" dirty="0">
                <a:cs typeface="B Roya" panose="00000400000000000000" pitchFamily="2" charset="-78"/>
              </a:rPr>
              <a:t>سال: از سؤال </a:t>
            </a:r>
            <a:r>
              <a:rPr lang="fa-IR" b="1" dirty="0" smtClean="0">
                <a:cs typeface="B Roya" panose="00000400000000000000" pitchFamily="2" charset="-78"/>
              </a:rPr>
              <a:t>12</a:t>
            </a:r>
            <a:endParaRPr lang="fa-IR" b="1" dirty="0">
              <a:cs typeface="B Roya" panose="00000400000000000000" pitchFamily="2" charset="-78"/>
            </a:endParaRP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a:cs typeface="B Roya" panose="00000400000000000000" pitchFamily="2" charset="-78"/>
              </a:rPr>
              <a:t>عدم موفقیت در سؤال 1 و 2 </a:t>
            </a:r>
            <a:r>
              <a:rPr lang="fa-IR" b="1" dirty="0" smtClean="0">
                <a:cs typeface="B Roya" panose="00000400000000000000" pitchFamily="2" charset="-78"/>
              </a:rPr>
              <a:t>(6 </a:t>
            </a:r>
            <a:r>
              <a:rPr lang="fa-IR" b="1" dirty="0">
                <a:cs typeface="B Roya" panose="00000400000000000000" pitchFamily="2" charset="-78"/>
              </a:rPr>
              <a:t>تا 16 سال</a:t>
            </a:r>
            <a:r>
              <a:rPr lang="fa-IR" b="1" dirty="0" smtClean="0">
                <a:cs typeface="B Roya" panose="00000400000000000000" pitchFamily="2" charset="-78"/>
              </a:rPr>
              <a:t>).</a:t>
            </a:r>
            <a:endParaRPr lang="fa-IR" b="1" dirty="0">
              <a:cs typeface="B Roya" panose="00000400000000000000" pitchFamily="2" charset="-78"/>
            </a:endParaRPr>
          </a:p>
        </p:txBody>
      </p:sp>
    </p:spTree>
    <p:extLst>
      <p:ext uri="{BB962C8B-B14F-4D97-AF65-F5344CB8AC3E}">
        <p14:creationId xmlns:p14="http://schemas.microsoft.com/office/powerpoint/2010/main" val="38109058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13- اطلاعات عمومی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fontAlgn="base">
              <a:lnSpc>
                <a:spcPct val="120000"/>
              </a:lnSpc>
            </a:pPr>
            <a:r>
              <a:rPr lang="fa-IR" sz="3200" b="1" dirty="0">
                <a:cs typeface="B Roya" panose="00000400000000000000" pitchFamily="2" charset="-78"/>
              </a:rPr>
              <a:t>قاعده توقف</a:t>
            </a:r>
          </a:p>
          <a:p>
            <a:pPr lvl="1" algn="r" rtl="1" fontAlgn="base">
              <a:lnSpc>
                <a:spcPct val="120000"/>
              </a:lnSpc>
            </a:pPr>
            <a:r>
              <a:rPr lang="fa-IR" b="1" dirty="0">
                <a:cs typeface="B Roya" panose="00000400000000000000" pitchFamily="2" charset="-78"/>
              </a:rPr>
              <a:t>کسب پنج نمره صفر متوالی</a:t>
            </a:r>
          </a:p>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شمرده خواندن، تکرار، عدم تغییر واژه</a:t>
            </a:r>
          </a:p>
          <a:p>
            <a:pPr lvl="1" algn="r" rtl="1" fontAlgn="base">
              <a:lnSpc>
                <a:spcPct val="120000"/>
              </a:lnSpc>
            </a:pPr>
            <a:r>
              <a:rPr lang="fa-IR" b="1" dirty="0" smtClean="0">
                <a:cs typeface="B Roya" panose="00000400000000000000" pitchFamily="2" charset="-78"/>
              </a:rPr>
              <a:t>لزوم شفاف توضیح دادن آزمودنی:</a:t>
            </a:r>
          </a:p>
          <a:p>
            <a:pPr lvl="2" algn="r" rtl="1" fontAlgn="base">
              <a:lnSpc>
                <a:spcPct val="120000"/>
              </a:lnSpc>
            </a:pPr>
            <a:r>
              <a:rPr lang="fa-IR" b="1" dirty="0" smtClean="0">
                <a:cs typeface="B Roya" panose="00000400000000000000" pitchFamily="2" charset="-78"/>
              </a:rPr>
              <a:t>وقتی زبان کلامی با غیرکلامی تضاد دارد.</a:t>
            </a:r>
          </a:p>
          <a:p>
            <a:pPr lvl="2" algn="r" rtl="1" fontAlgn="base">
              <a:lnSpc>
                <a:spcPct val="120000"/>
              </a:lnSpc>
            </a:pPr>
            <a:r>
              <a:rPr lang="fa-IR" b="1" dirty="0" smtClean="0">
                <a:cs typeface="B Roya" panose="00000400000000000000" pitchFamily="2" charset="-78"/>
              </a:rPr>
              <a:t>منظورت چیست؟ بیشتر در مورد آن توضیح بده.</a:t>
            </a:r>
          </a:p>
          <a:p>
            <a:pPr lvl="1" algn="r" rtl="1" fontAlgn="base">
              <a:lnSpc>
                <a:spcPct val="120000"/>
              </a:lnSpc>
            </a:pPr>
            <a:r>
              <a:rPr lang="fa-IR" b="1" dirty="0" smtClean="0">
                <a:cs typeface="B Roya" panose="00000400000000000000" pitchFamily="2" charset="-78"/>
              </a:rPr>
              <a:t>اگر اشتباه شنید، مجدداً تکرار واژه اصلی</a:t>
            </a:r>
          </a:p>
          <a:p>
            <a:pPr lvl="1" algn="r" rtl="1" fontAlgn="base">
              <a:lnSpc>
                <a:spcPct val="120000"/>
              </a:lnSpc>
            </a:pPr>
            <a:r>
              <a:rPr lang="fa-IR" b="1" dirty="0" smtClean="0">
                <a:cs typeface="B Roya" panose="00000400000000000000" pitchFamily="2" charset="-78"/>
              </a:rPr>
              <a:t>کمک در سؤال یک و دو وجود دارد.</a:t>
            </a:r>
          </a:p>
        </p:txBody>
      </p:sp>
    </p:spTree>
    <p:extLst>
      <p:ext uri="{BB962C8B-B14F-4D97-AF65-F5344CB8AC3E}">
        <p14:creationId xmlns:p14="http://schemas.microsoft.com/office/powerpoint/2010/main" val="4952254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13- اطلاعات عمومی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a:cs typeface="B Roya" panose="00000400000000000000" pitchFamily="2" charset="-78"/>
              </a:rPr>
              <a:t>نمره گذاری</a:t>
            </a:r>
          </a:p>
          <a:p>
            <a:pPr lvl="1" algn="r" rtl="1" fontAlgn="base">
              <a:lnSpc>
                <a:spcPct val="120000"/>
              </a:lnSpc>
            </a:pPr>
            <a:r>
              <a:rPr lang="fa-IR" b="1" dirty="0">
                <a:cs typeface="B Roya" panose="00000400000000000000" pitchFamily="2" charset="-78"/>
              </a:rPr>
              <a:t>هر پاسخ صحیح یک نمره؛ پاسخ غلط/ بدون پاسخ: صفر نمره</a:t>
            </a:r>
          </a:p>
          <a:p>
            <a:pPr lvl="1" algn="r" rtl="1" fontAlgn="base">
              <a:lnSpc>
                <a:spcPct val="120000"/>
              </a:lnSpc>
            </a:pPr>
            <a:r>
              <a:rPr lang="fa-IR" b="1" dirty="0">
                <a:cs typeface="B Roya" panose="00000400000000000000" pitchFamily="2" charset="-78"/>
              </a:rPr>
              <a:t>پاسخ نامناسب پس از پاسخ صحیح = صفر نمره</a:t>
            </a:r>
          </a:p>
          <a:p>
            <a:pPr lvl="1" algn="r" rtl="1" fontAlgn="base">
              <a:lnSpc>
                <a:spcPct val="120000"/>
              </a:lnSpc>
            </a:pPr>
            <a:r>
              <a:rPr lang="fa-IR" b="1" dirty="0">
                <a:cs typeface="B Roya" panose="00000400000000000000" pitchFamily="2" charset="-78"/>
              </a:rPr>
              <a:t>پاسخ های متعدد: به بهترین پاسخ نمره می دهیم.</a:t>
            </a:r>
          </a:p>
          <a:p>
            <a:pPr algn="r" rtl="1" fontAlgn="base">
              <a:lnSpc>
                <a:spcPct val="120000"/>
              </a:lnSpc>
            </a:pPr>
            <a:r>
              <a:rPr lang="fa-IR" sz="3200" b="1" dirty="0">
                <a:cs typeface="B Roya" panose="00000400000000000000" pitchFamily="2" charset="-78"/>
              </a:rPr>
              <a:t>نمره کل این خرده آزمون برابر با 38 است.</a:t>
            </a:r>
          </a:p>
          <a:p>
            <a:pPr algn="r" rtl="1" fontAlgn="base">
              <a:lnSpc>
                <a:spcPct val="120000"/>
              </a:lnSpc>
            </a:pPr>
            <a:r>
              <a:rPr lang="fa-IR" sz="3200" b="1" dirty="0" smtClean="0">
                <a:cs typeface="B Roya" panose="00000400000000000000" pitchFamily="2" charset="-78"/>
              </a:rPr>
              <a:t>شیوه اجرا</a:t>
            </a:r>
            <a:endParaRPr lang="fa-IR" sz="3200"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از تو می خواهم چند سؤال بپرسم که به من پاسخ دهی.</a:t>
            </a:r>
          </a:p>
        </p:txBody>
      </p:sp>
    </p:spTree>
    <p:extLst>
      <p:ext uri="{BB962C8B-B14F-4D97-AF65-F5344CB8AC3E}">
        <p14:creationId xmlns:p14="http://schemas.microsoft.com/office/powerpoint/2010/main" val="39893624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14- حساب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200" b="1" dirty="0" smtClean="0">
                <a:cs typeface="B Roya" panose="00000400000000000000" pitchFamily="2" charset="-78"/>
              </a:rPr>
              <a:t>حل کردن مسایل حساب به طور ذهنی</a:t>
            </a:r>
          </a:p>
          <a:p>
            <a:pPr algn="r" rtl="1" fontAlgn="base">
              <a:lnSpc>
                <a:spcPct val="120000"/>
              </a:lnSpc>
            </a:pPr>
            <a:r>
              <a:rPr lang="fa-IR" sz="3200" b="1" dirty="0" smtClean="0">
                <a:cs typeface="B Roya" panose="00000400000000000000" pitchFamily="2" charset="-78"/>
              </a:rPr>
              <a:t>مواد آزمون</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59" y="2934269"/>
            <a:ext cx="5217983" cy="3502002"/>
          </a:xfrm>
          <a:prstGeom prst="rect">
            <a:avLst/>
          </a:prstGeom>
        </p:spPr>
      </p:pic>
    </p:spTree>
    <p:extLst>
      <p:ext uri="{BB962C8B-B14F-4D97-AF65-F5344CB8AC3E}">
        <p14:creationId xmlns:p14="http://schemas.microsoft.com/office/powerpoint/2010/main" val="847498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اجرا</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fontAlgn="base">
              <a:lnSpc>
                <a:spcPct val="120000"/>
              </a:lnSpc>
            </a:pPr>
            <a:r>
              <a:rPr lang="fa-IR" sz="3200" dirty="0" smtClean="0">
                <a:cs typeface="B Roya" panose="00000400000000000000" pitchFamily="2" charset="-78"/>
              </a:rPr>
              <a:t>آماده بودن آزمونگر برای اجرا</a:t>
            </a:r>
          </a:p>
          <a:p>
            <a:pPr algn="r" rtl="1" fontAlgn="base">
              <a:lnSpc>
                <a:spcPct val="120000"/>
              </a:lnSpc>
            </a:pPr>
            <a:r>
              <a:rPr lang="fa-IR" sz="3200" dirty="0" smtClean="0">
                <a:cs typeface="B Roya" panose="00000400000000000000" pitchFamily="2" charset="-78"/>
              </a:rPr>
              <a:t>آماده بودن مواد آزمون برای اجرا</a:t>
            </a:r>
          </a:p>
          <a:p>
            <a:pPr lvl="1" algn="r" rtl="1" fontAlgn="base">
              <a:lnSpc>
                <a:spcPct val="120000"/>
              </a:lnSpc>
            </a:pPr>
            <a:r>
              <a:rPr lang="fa-IR" dirty="0" smtClean="0">
                <a:cs typeface="B Roya" panose="00000400000000000000" pitchFamily="2" charset="-78"/>
              </a:rPr>
              <a:t>ده خرده آزمون اصلی</a:t>
            </a:r>
          </a:p>
          <a:p>
            <a:pPr lvl="1" algn="r" rtl="1" fontAlgn="base">
              <a:lnSpc>
                <a:spcPct val="120000"/>
              </a:lnSpc>
            </a:pPr>
            <a:r>
              <a:rPr lang="fa-IR" dirty="0" smtClean="0">
                <a:cs typeface="B Roya" panose="00000400000000000000" pitchFamily="2" charset="-78"/>
              </a:rPr>
              <a:t>پنج خرده آزمون اختیاری</a:t>
            </a:r>
          </a:p>
          <a:p>
            <a:pPr algn="r" rtl="1" fontAlgn="base">
              <a:lnSpc>
                <a:spcPct val="120000"/>
              </a:lnSpc>
            </a:pPr>
            <a:r>
              <a:rPr lang="fa-IR" sz="3200" dirty="0" smtClean="0">
                <a:cs typeface="B Roya" panose="00000400000000000000" pitchFamily="2" charset="-78"/>
              </a:rPr>
              <a:t>مناسب بودن شرایط محیطی اجرا</a:t>
            </a:r>
          </a:p>
          <a:p>
            <a:pPr algn="r" rtl="1" fontAlgn="base">
              <a:lnSpc>
                <a:spcPct val="120000"/>
              </a:lnSpc>
            </a:pPr>
            <a:r>
              <a:rPr lang="fa-IR" sz="3200" dirty="0" smtClean="0">
                <a:cs typeface="B Roya" panose="00000400000000000000" pitchFamily="2" charset="-78"/>
              </a:rPr>
              <a:t>مناسب بودن شرایط آزمودنی برای اجرا</a:t>
            </a:r>
          </a:p>
          <a:p>
            <a:pPr lvl="1" algn="r" rtl="1" fontAlgn="base">
              <a:lnSpc>
                <a:spcPct val="120000"/>
              </a:lnSpc>
            </a:pPr>
            <a:r>
              <a:rPr lang="fa-IR" dirty="0" smtClean="0">
                <a:cs typeface="B Roya" panose="00000400000000000000" pitchFamily="2" charset="-78"/>
              </a:rPr>
              <a:t>حقوق فردی آزمودنی (استراحت، انصراف، سؤال و ...)</a:t>
            </a:r>
          </a:p>
          <a:p>
            <a:pPr algn="r" rtl="1" fontAlgn="base">
              <a:lnSpc>
                <a:spcPct val="120000"/>
              </a:lnSpc>
            </a:pPr>
            <a:r>
              <a:rPr lang="fa-IR" sz="3200" dirty="0" smtClean="0">
                <a:cs typeface="B Roya" panose="00000400000000000000" pitchFamily="2" charset="-78"/>
              </a:rPr>
              <a:t>مناسب بودن رابطه درمانی برای اجرا</a:t>
            </a:r>
          </a:p>
        </p:txBody>
      </p:sp>
    </p:spTree>
    <p:extLst>
      <p:ext uri="{BB962C8B-B14F-4D97-AF65-F5344CB8AC3E}">
        <p14:creationId xmlns:p14="http://schemas.microsoft.com/office/powerpoint/2010/main" val="2767730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14- حساب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a:cs typeface="B Roya" panose="00000400000000000000" pitchFamily="2" charset="-78"/>
              </a:rPr>
              <a:t>کودکان 6 تا </a:t>
            </a:r>
            <a:r>
              <a:rPr lang="fa-IR" b="1" dirty="0" smtClean="0">
                <a:cs typeface="B Roya" panose="00000400000000000000" pitchFamily="2" charset="-78"/>
              </a:rPr>
              <a:t>7 سال</a:t>
            </a:r>
            <a:r>
              <a:rPr lang="fa-IR" b="1" dirty="0">
                <a:cs typeface="B Roya" panose="00000400000000000000" pitchFamily="2" charset="-78"/>
              </a:rPr>
              <a:t>: از سؤال </a:t>
            </a:r>
            <a:r>
              <a:rPr lang="fa-IR" b="1" dirty="0" smtClean="0">
                <a:cs typeface="B Roya" panose="00000400000000000000" pitchFamily="2" charset="-78"/>
              </a:rPr>
              <a:t>3</a:t>
            </a:r>
          </a:p>
          <a:p>
            <a:pPr lvl="1" algn="r" rtl="1" fontAlgn="base">
              <a:lnSpc>
                <a:spcPct val="120000"/>
              </a:lnSpc>
            </a:pPr>
            <a:r>
              <a:rPr lang="fa-IR" b="1" dirty="0" smtClean="0">
                <a:cs typeface="B Roya" panose="00000400000000000000" pitchFamily="2" charset="-78"/>
              </a:rPr>
              <a:t>کودکان با احتمال مشکل هوشی: از سؤال 3</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8 </a:t>
            </a:r>
            <a:r>
              <a:rPr lang="fa-IR" b="1" dirty="0">
                <a:cs typeface="B Roya" panose="00000400000000000000" pitchFamily="2" charset="-78"/>
              </a:rPr>
              <a:t>تا </a:t>
            </a:r>
            <a:r>
              <a:rPr lang="fa-IR" b="1" dirty="0" smtClean="0">
                <a:cs typeface="B Roya" panose="00000400000000000000" pitchFamily="2" charset="-78"/>
              </a:rPr>
              <a:t>9 </a:t>
            </a:r>
            <a:r>
              <a:rPr lang="fa-IR" b="1" dirty="0">
                <a:cs typeface="B Roya" panose="00000400000000000000" pitchFamily="2" charset="-78"/>
              </a:rPr>
              <a:t>سال: از سؤال </a:t>
            </a:r>
            <a:r>
              <a:rPr lang="fa-IR" b="1" dirty="0" smtClean="0">
                <a:cs typeface="B Roya" panose="00000400000000000000" pitchFamily="2" charset="-78"/>
              </a:rPr>
              <a:t>9</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a:t>
            </a:r>
            <a:r>
              <a:rPr lang="fa-IR" b="1" dirty="0" smtClean="0">
                <a:cs typeface="B Roya" panose="00000400000000000000" pitchFamily="2" charset="-78"/>
              </a:rPr>
              <a:t>10 </a:t>
            </a:r>
            <a:r>
              <a:rPr lang="fa-IR" b="1" dirty="0">
                <a:cs typeface="B Roya" panose="00000400000000000000" pitchFamily="2" charset="-78"/>
              </a:rPr>
              <a:t>تا 16 سال: از سؤال 12</a:t>
            </a: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a:cs typeface="B Roya" panose="00000400000000000000" pitchFamily="2" charset="-78"/>
              </a:rPr>
              <a:t>عدم موفقیت در سؤال 1 و 2 (6 تا 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smtClean="0">
                <a:cs typeface="B Roya" panose="00000400000000000000" pitchFamily="2" charset="-78"/>
              </a:rPr>
              <a:t>کسب چهار نمره صفر متوالی</a:t>
            </a:r>
            <a:endParaRPr lang="fa-IR" b="1" dirty="0">
              <a:cs typeface="B Roya" panose="00000400000000000000" pitchFamily="2" charset="-78"/>
            </a:endParaRPr>
          </a:p>
        </p:txBody>
      </p:sp>
    </p:spTree>
    <p:extLst>
      <p:ext uri="{BB962C8B-B14F-4D97-AF65-F5344CB8AC3E}">
        <p14:creationId xmlns:p14="http://schemas.microsoft.com/office/powerpoint/2010/main" val="19738609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14- حساب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هر سؤال یک بار تکرار به درخواست آزمودنی</a:t>
            </a:r>
          </a:p>
          <a:p>
            <a:pPr lvl="1" algn="r" rtl="1" fontAlgn="base">
              <a:lnSpc>
                <a:spcPct val="120000"/>
              </a:lnSpc>
            </a:pPr>
            <a:r>
              <a:rPr lang="fa-IR" b="1" dirty="0" smtClean="0">
                <a:cs typeface="B Roya" panose="00000400000000000000" pitchFamily="2" charset="-78"/>
              </a:rPr>
              <a:t>سؤال 1 تا 5 تصویری؛ سؤال 6 تا 34 کلامی.</a:t>
            </a:r>
          </a:p>
          <a:p>
            <a:pPr lvl="1" algn="r" rtl="1" fontAlgn="base">
              <a:lnSpc>
                <a:spcPct val="120000"/>
              </a:lnSpc>
            </a:pPr>
            <a:r>
              <a:rPr lang="fa-IR" b="1" dirty="0" smtClean="0">
                <a:cs typeface="B Roya" panose="00000400000000000000" pitchFamily="2" charset="-78"/>
              </a:rPr>
              <a:t>مداد و کاغذ ممنوع!</a:t>
            </a:r>
          </a:p>
          <a:p>
            <a:pPr lvl="1" algn="r" rtl="1" fontAlgn="base">
              <a:lnSpc>
                <a:spcPct val="120000"/>
              </a:lnSpc>
            </a:pPr>
            <a:r>
              <a:rPr lang="fa-IR" b="1" dirty="0" smtClean="0">
                <a:cs typeface="B Roya" panose="00000400000000000000" pitchFamily="2" charset="-78"/>
              </a:rPr>
              <a:t>تغییر پاسخ: آخرین پاسخ را حساب می کنیم.</a:t>
            </a:r>
          </a:p>
          <a:p>
            <a:pPr lvl="1" algn="r" rtl="1" fontAlgn="base">
              <a:lnSpc>
                <a:spcPct val="120000"/>
              </a:lnSpc>
            </a:pPr>
            <a:r>
              <a:rPr lang="fa-IR" b="1" dirty="0" smtClean="0">
                <a:cs typeface="B Roya" panose="00000400000000000000" pitchFamily="2" charset="-78"/>
              </a:rPr>
              <a:t>ارائه چند پاسخ: منظورت کدام پاسخ است؟</a:t>
            </a:r>
          </a:p>
          <a:p>
            <a:pPr lvl="1" algn="r" rtl="1" fontAlgn="base">
              <a:lnSpc>
                <a:spcPct val="120000"/>
              </a:lnSpc>
            </a:pPr>
            <a:r>
              <a:rPr lang="fa-IR" b="1" dirty="0" smtClean="0">
                <a:cs typeface="B Roya" panose="00000400000000000000" pitchFamily="2" charset="-78"/>
              </a:rPr>
              <a:t>سؤال 1 تا 3 آموزشی است.</a:t>
            </a:r>
          </a:p>
        </p:txBody>
      </p:sp>
    </p:spTree>
    <p:extLst>
      <p:ext uri="{BB962C8B-B14F-4D97-AF65-F5344CB8AC3E}">
        <p14:creationId xmlns:p14="http://schemas.microsoft.com/office/powerpoint/2010/main" val="32717462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14- حساب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نمره گذاری</a:t>
            </a:r>
          </a:p>
          <a:p>
            <a:pPr lvl="1" algn="r" rtl="1" fontAlgn="base">
              <a:lnSpc>
                <a:spcPct val="120000"/>
              </a:lnSpc>
            </a:pPr>
            <a:r>
              <a:rPr lang="fa-IR" b="1" dirty="0" smtClean="0">
                <a:cs typeface="B Roya" panose="00000400000000000000" pitchFamily="2" charset="-78"/>
              </a:rPr>
              <a:t>پاسخ صحیح = عدد محاسبه شده + واحد</a:t>
            </a:r>
          </a:p>
          <a:p>
            <a:pPr lvl="1" algn="r" rtl="1" fontAlgn="base">
              <a:lnSpc>
                <a:spcPct val="120000"/>
              </a:lnSpc>
            </a:pPr>
            <a:r>
              <a:rPr lang="fa-IR" b="1" dirty="0" smtClean="0">
                <a:cs typeface="B Roya" panose="00000400000000000000" pitchFamily="2" charset="-78"/>
              </a:rPr>
              <a:t>هر پاسخ صحیح یک نمره</a:t>
            </a:r>
          </a:p>
          <a:p>
            <a:pPr algn="r" rtl="1" fontAlgn="base">
              <a:lnSpc>
                <a:spcPct val="120000"/>
              </a:lnSpc>
            </a:pPr>
            <a:r>
              <a:rPr lang="fa-IR" b="1" dirty="0">
                <a:cs typeface="B Roya" panose="00000400000000000000" pitchFamily="2" charset="-78"/>
              </a:rPr>
              <a:t>نمره کل این خرده آزمون برابر با </a:t>
            </a:r>
            <a:r>
              <a:rPr lang="fa-IR" b="1" dirty="0" smtClean="0">
                <a:cs typeface="B Roya" panose="00000400000000000000" pitchFamily="2" charset="-78"/>
              </a:rPr>
              <a:t>34 است.</a:t>
            </a:r>
            <a:endParaRPr lang="fa-IR" b="1" dirty="0">
              <a:cs typeface="B Roya" panose="00000400000000000000" pitchFamily="2" charset="-78"/>
            </a:endParaRPr>
          </a:p>
        </p:txBody>
      </p:sp>
    </p:spTree>
    <p:extLst>
      <p:ext uri="{BB962C8B-B14F-4D97-AF65-F5344CB8AC3E}">
        <p14:creationId xmlns:p14="http://schemas.microsoft.com/office/powerpoint/2010/main" val="1142522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14- حساب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من می خواهم از تو چند مسأله بپرسم.</a:t>
            </a:r>
          </a:p>
          <a:p>
            <a:pPr algn="r" rtl="1" fontAlgn="base">
              <a:lnSpc>
                <a:spcPct val="120000"/>
              </a:lnSpc>
            </a:pPr>
            <a:r>
              <a:rPr lang="fa-IR" sz="3200" b="1" dirty="0" smtClean="0">
                <a:cs typeface="B Roya" panose="00000400000000000000" pitchFamily="2" charset="-78"/>
              </a:rPr>
              <a:t>سؤال یک. پرندگان</a:t>
            </a:r>
          </a:p>
          <a:p>
            <a:pPr lvl="1" algn="r" rtl="1" fontAlgn="base">
              <a:lnSpc>
                <a:spcPct val="120000"/>
              </a:lnSpc>
            </a:pPr>
            <a:r>
              <a:rPr lang="fa-IR" b="1" dirty="0" smtClean="0">
                <a:cs typeface="B Roya" panose="00000400000000000000" pitchFamily="2" charset="-78"/>
              </a:rPr>
              <a:t>این پرندگان را با دستت بشمار ولی بلند که من بشنوم.</a:t>
            </a:r>
          </a:p>
          <a:p>
            <a:pPr lvl="1" algn="r" rtl="1" fontAlgn="base">
              <a:lnSpc>
                <a:spcPct val="120000"/>
              </a:lnSpc>
            </a:pPr>
            <a:r>
              <a:rPr lang="fa-IR" b="1" dirty="0" smtClean="0">
                <a:cs typeface="B Roya" panose="00000400000000000000" pitchFamily="2" charset="-78"/>
              </a:rPr>
              <a:t>هر سؤال 30 ثانیه فرصت دارد.</a:t>
            </a:r>
          </a:p>
          <a:p>
            <a:pPr lvl="1" algn="r" rtl="1" fontAlgn="base">
              <a:lnSpc>
                <a:spcPct val="120000"/>
              </a:lnSpc>
            </a:pPr>
            <a:r>
              <a:rPr lang="fa-IR" b="1" dirty="0" smtClean="0">
                <a:cs typeface="B Roya" panose="00000400000000000000" pitchFamily="2" charset="-78"/>
              </a:rPr>
              <a:t>صحیح: برویم سراغ بعدی</a:t>
            </a:r>
          </a:p>
          <a:p>
            <a:pPr lvl="1" algn="r" rtl="1" fontAlgn="base">
              <a:lnSpc>
                <a:spcPct val="120000"/>
              </a:lnSpc>
            </a:pPr>
            <a:r>
              <a:rPr lang="fa-IR" b="1" dirty="0" smtClean="0">
                <a:cs typeface="B Roya" panose="00000400000000000000" pitchFamily="2" charset="-78"/>
              </a:rPr>
              <a:t>غلط: پاسخ تو کاملاً صحیح نبود، به من نگاه کن و به دقت گوش بده. این ها سه پرنده اند، بیایید یکی دیگر انجام دهیم.</a:t>
            </a:r>
          </a:p>
        </p:txBody>
      </p:sp>
    </p:spTree>
    <p:extLst>
      <p:ext uri="{BB962C8B-B14F-4D97-AF65-F5344CB8AC3E}">
        <p14:creationId xmlns:p14="http://schemas.microsoft.com/office/powerpoint/2010/main" val="41661778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15- استدلال کلامی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77500" lnSpcReduction="20000"/>
          </a:bodyPr>
          <a:lstStyle/>
          <a:p>
            <a:pPr marL="0" indent="0" algn="ctr" rtl="1" fontAlgn="base">
              <a:lnSpc>
                <a:spcPct val="120000"/>
              </a:lnSpc>
              <a:buNone/>
            </a:pPr>
            <a:r>
              <a:rPr lang="fa-IR" sz="3200" b="1" dirty="0" smtClean="0">
                <a:cs typeface="B Roya" panose="00000400000000000000" pitchFamily="2" charset="-78"/>
              </a:rPr>
              <a:t>شناسایی مفاهیم مشترک با استفاده از سرنخ</a:t>
            </a:r>
          </a:p>
          <a:p>
            <a:pPr algn="r" rtl="1" fontAlgn="base">
              <a:lnSpc>
                <a:spcPct val="120000"/>
              </a:lnSpc>
            </a:pPr>
            <a:r>
              <a:rPr lang="fa-IR" sz="3200" b="1" dirty="0" smtClean="0">
                <a:cs typeface="B Roya" panose="00000400000000000000" pitchFamily="2" charset="-78"/>
              </a:rPr>
              <a:t>مواد آزمون</a:t>
            </a:r>
          </a:p>
          <a:p>
            <a:pPr algn="r" rtl="1" fontAlgn="base">
              <a:lnSpc>
                <a:spcPct val="120000"/>
              </a:lnSpc>
            </a:pPr>
            <a:r>
              <a:rPr lang="fa-IR" sz="3200" b="1" dirty="0" smtClean="0">
                <a:cs typeface="B Roya" panose="00000400000000000000" pitchFamily="2" charset="-78"/>
              </a:rPr>
              <a:t>قاعده شروع</a:t>
            </a:r>
          </a:p>
          <a:p>
            <a:pPr lvl="1" algn="r" rtl="1" fontAlgn="base">
              <a:lnSpc>
                <a:spcPct val="120000"/>
              </a:lnSpc>
            </a:pPr>
            <a:r>
              <a:rPr lang="fa-IR" b="1" dirty="0">
                <a:cs typeface="B Roya" panose="00000400000000000000" pitchFamily="2" charset="-78"/>
              </a:rPr>
              <a:t>کودکان 6 تا </a:t>
            </a:r>
            <a:r>
              <a:rPr lang="fa-IR" b="1" dirty="0" smtClean="0">
                <a:cs typeface="B Roya" panose="00000400000000000000" pitchFamily="2" charset="-78"/>
              </a:rPr>
              <a:t>9 </a:t>
            </a:r>
            <a:r>
              <a:rPr lang="fa-IR" b="1" dirty="0">
                <a:cs typeface="B Roya" panose="00000400000000000000" pitchFamily="2" charset="-78"/>
              </a:rPr>
              <a:t>سال</a:t>
            </a:r>
            <a:r>
              <a:rPr lang="fa-IR" b="1" dirty="0" smtClean="0">
                <a:cs typeface="B Roya" panose="00000400000000000000" pitchFamily="2" charset="-78"/>
              </a:rPr>
              <a:t>: نمونه الف و ب؛ از سؤال 1</a:t>
            </a:r>
            <a:endParaRPr lang="fa-IR" b="1" dirty="0">
              <a:cs typeface="B Roya" panose="00000400000000000000" pitchFamily="2" charset="-78"/>
            </a:endParaRPr>
          </a:p>
          <a:p>
            <a:pPr lvl="1" algn="r" rtl="1" fontAlgn="base">
              <a:lnSpc>
                <a:spcPct val="120000"/>
              </a:lnSpc>
            </a:pPr>
            <a:r>
              <a:rPr lang="fa-IR" b="1" dirty="0">
                <a:cs typeface="B Roya" panose="00000400000000000000" pitchFamily="2" charset="-78"/>
              </a:rPr>
              <a:t>کودکان با احتمال مشکل هوشی: از سؤال </a:t>
            </a:r>
            <a:r>
              <a:rPr lang="fa-IR" b="1" dirty="0" smtClean="0">
                <a:cs typeface="B Roya" panose="00000400000000000000" pitchFamily="2" charset="-78"/>
              </a:rPr>
              <a:t>1</a:t>
            </a:r>
            <a:endParaRPr lang="fa-IR" b="1" dirty="0">
              <a:cs typeface="B Roya" panose="00000400000000000000" pitchFamily="2" charset="-78"/>
            </a:endParaRPr>
          </a:p>
          <a:p>
            <a:pPr lvl="1" algn="r" rtl="1" fontAlgn="base">
              <a:lnSpc>
                <a:spcPct val="120000"/>
              </a:lnSpc>
            </a:pPr>
            <a:r>
              <a:rPr lang="fa-IR" b="1" dirty="0" smtClean="0">
                <a:cs typeface="B Roya" panose="00000400000000000000" pitchFamily="2" charset="-78"/>
              </a:rPr>
              <a:t>کودکان </a:t>
            </a:r>
            <a:r>
              <a:rPr lang="fa-IR" b="1" dirty="0">
                <a:cs typeface="B Roya" panose="00000400000000000000" pitchFamily="2" charset="-78"/>
              </a:rPr>
              <a:t>10 تا 16 سال: نمونه الف و ب؛ </a:t>
            </a:r>
            <a:r>
              <a:rPr lang="fa-IR" b="1" dirty="0" smtClean="0">
                <a:cs typeface="B Roya" panose="00000400000000000000" pitchFamily="2" charset="-78"/>
              </a:rPr>
              <a:t>از </a:t>
            </a:r>
            <a:r>
              <a:rPr lang="fa-IR" b="1" dirty="0">
                <a:cs typeface="B Roya" panose="00000400000000000000" pitchFamily="2" charset="-78"/>
              </a:rPr>
              <a:t>سؤال </a:t>
            </a:r>
            <a:r>
              <a:rPr lang="fa-IR" b="1" dirty="0" smtClean="0">
                <a:cs typeface="B Roya" panose="00000400000000000000" pitchFamily="2" charset="-78"/>
              </a:rPr>
              <a:t>5</a:t>
            </a:r>
          </a:p>
          <a:p>
            <a:pPr algn="r" rtl="1" fontAlgn="base">
              <a:lnSpc>
                <a:spcPct val="120000"/>
              </a:lnSpc>
            </a:pPr>
            <a:r>
              <a:rPr lang="fa-IR" sz="3200" b="1" dirty="0" smtClean="0">
                <a:cs typeface="B Roya" panose="00000400000000000000" pitchFamily="2" charset="-78"/>
              </a:rPr>
              <a:t>اجرای معکوس</a:t>
            </a:r>
          </a:p>
          <a:p>
            <a:pPr lvl="1" algn="r" rtl="1" fontAlgn="base">
              <a:lnSpc>
                <a:spcPct val="120000"/>
              </a:lnSpc>
            </a:pPr>
            <a:r>
              <a:rPr lang="fa-IR" b="1" dirty="0">
                <a:cs typeface="B Roya" panose="00000400000000000000" pitchFamily="2" charset="-78"/>
              </a:rPr>
              <a:t>عدم موفقیت در سؤال 1 و 2 </a:t>
            </a:r>
            <a:r>
              <a:rPr lang="fa-IR" b="1" dirty="0" smtClean="0">
                <a:cs typeface="B Roya" panose="00000400000000000000" pitchFamily="2" charset="-78"/>
              </a:rPr>
              <a:t>(10 تا </a:t>
            </a:r>
            <a:r>
              <a:rPr lang="fa-IR" b="1" dirty="0">
                <a:cs typeface="B Roya" panose="00000400000000000000" pitchFamily="2" charset="-78"/>
              </a:rPr>
              <a:t>16 سال).</a:t>
            </a:r>
          </a:p>
          <a:p>
            <a:pPr algn="r" rtl="1" fontAlgn="base">
              <a:lnSpc>
                <a:spcPct val="120000"/>
              </a:lnSpc>
            </a:pPr>
            <a:r>
              <a:rPr lang="fa-IR" sz="3200" b="1" dirty="0" smtClean="0">
                <a:cs typeface="B Roya" panose="00000400000000000000" pitchFamily="2" charset="-78"/>
              </a:rPr>
              <a:t>قاعده توقف</a:t>
            </a:r>
          </a:p>
          <a:p>
            <a:pPr lvl="1" algn="r" rtl="1" fontAlgn="base">
              <a:lnSpc>
                <a:spcPct val="120000"/>
              </a:lnSpc>
            </a:pPr>
            <a:r>
              <a:rPr lang="fa-IR" b="1" dirty="0">
                <a:cs typeface="B Roya" panose="00000400000000000000" pitchFamily="2" charset="-78"/>
              </a:rPr>
              <a:t>کسب </a:t>
            </a:r>
            <a:r>
              <a:rPr lang="fa-IR" b="1" dirty="0" smtClean="0">
                <a:cs typeface="B Roya" panose="00000400000000000000" pitchFamily="2" charset="-78"/>
              </a:rPr>
              <a:t>پنج نمره </a:t>
            </a:r>
            <a:r>
              <a:rPr lang="fa-IR" b="1" dirty="0">
                <a:cs typeface="B Roya" panose="00000400000000000000" pitchFamily="2" charset="-78"/>
              </a:rPr>
              <a:t>صفر </a:t>
            </a:r>
            <a:r>
              <a:rPr lang="fa-IR" b="1" dirty="0" smtClean="0">
                <a:cs typeface="B Roya" panose="00000400000000000000" pitchFamily="2" charset="-78"/>
              </a:rPr>
              <a:t>متوالی</a:t>
            </a:r>
            <a:endParaRPr lang="fa-IR" b="1" dirty="0">
              <a:cs typeface="B Roya" panose="00000400000000000000" pitchFamily="2" charset="-78"/>
            </a:endParaRPr>
          </a:p>
        </p:txBody>
      </p:sp>
    </p:spTree>
    <p:extLst>
      <p:ext uri="{BB962C8B-B14F-4D97-AF65-F5344CB8AC3E}">
        <p14:creationId xmlns:p14="http://schemas.microsoft.com/office/powerpoint/2010/main" val="34603767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15- استدلال کلامی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اصول کلی</a:t>
            </a:r>
          </a:p>
          <a:p>
            <a:pPr lvl="1" algn="r" rtl="1" fontAlgn="base">
              <a:lnSpc>
                <a:spcPct val="120000"/>
              </a:lnSpc>
            </a:pPr>
            <a:r>
              <a:rPr lang="fa-IR" b="1" dirty="0" smtClean="0">
                <a:cs typeface="B Roya" panose="00000400000000000000" pitchFamily="2" charset="-78"/>
              </a:rPr>
              <a:t>پنج ثانیه فرصت برای هر سرنخ</a:t>
            </a:r>
          </a:p>
          <a:p>
            <a:pPr lvl="1" algn="r" rtl="1" fontAlgn="base">
              <a:lnSpc>
                <a:spcPct val="120000"/>
              </a:lnSpc>
            </a:pPr>
            <a:r>
              <a:rPr lang="fa-IR" b="1" dirty="0" smtClean="0">
                <a:cs typeface="B Roya" panose="00000400000000000000" pitchFamily="2" charset="-78"/>
              </a:rPr>
              <a:t>تکرار: به درخواست آزمودنی؛ یا پس از اتمام 5 ثانیه</a:t>
            </a:r>
          </a:p>
          <a:p>
            <a:pPr algn="r" rtl="1" fontAlgn="base">
              <a:lnSpc>
                <a:spcPct val="120000"/>
              </a:lnSpc>
            </a:pPr>
            <a:r>
              <a:rPr lang="fa-IR" sz="3200" b="1" dirty="0" smtClean="0">
                <a:cs typeface="B Roya" panose="00000400000000000000" pitchFamily="2" charset="-78"/>
              </a:rPr>
              <a:t>نمره گذاری</a:t>
            </a:r>
          </a:p>
          <a:p>
            <a:pPr lvl="1" algn="r" rtl="1" fontAlgn="base">
              <a:lnSpc>
                <a:spcPct val="120000"/>
              </a:lnSpc>
            </a:pPr>
            <a:r>
              <a:rPr lang="fa-IR" b="1" dirty="0" smtClean="0">
                <a:cs typeface="B Roya" panose="00000400000000000000" pitchFamily="2" charset="-78"/>
              </a:rPr>
              <a:t>پاسخ صحیح: یک نمره؛ پاسخ غلط: صفر نمره</a:t>
            </a:r>
          </a:p>
          <a:p>
            <a:pPr algn="r" rtl="1" fontAlgn="base">
              <a:lnSpc>
                <a:spcPct val="120000"/>
              </a:lnSpc>
            </a:pPr>
            <a:r>
              <a:rPr lang="fa-IR" sz="3200" b="1" dirty="0">
                <a:cs typeface="B Roya" panose="00000400000000000000" pitchFamily="2" charset="-78"/>
              </a:rPr>
              <a:t>نمره کل این خرده آزمون برابر با </a:t>
            </a:r>
            <a:r>
              <a:rPr lang="fa-IR" sz="3200" b="1" dirty="0" smtClean="0">
                <a:cs typeface="B Roya" panose="00000400000000000000" pitchFamily="2" charset="-78"/>
              </a:rPr>
              <a:t>24 است.</a:t>
            </a:r>
            <a:endParaRPr lang="fa-IR" sz="3200" b="1" dirty="0">
              <a:cs typeface="B Roya" panose="00000400000000000000" pitchFamily="2" charset="-78"/>
            </a:endParaRPr>
          </a:p>
        </p:txBody>
      </p:sp>
    </p:spTree>
    <p:extLst>
      <p:ext uri="{BB962C8B-B14F-4D97-AF65-F5344CB8AC3E}">
        <p14:creationId xmlns:p14="http://schemas.microsoft.com/office/powerpoint/2010/main" val="1243960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15- استدلال کلامی (</a:t>
            </a:r>
            <a:r>
              <a:rPr lang="fa-IR" dirty="0" smtClean="0">
                <a:solidFill>
                  <a:srgbClr val="FF0000"/>
                </a:solidFill>
                <a:cs typeface="B Titr" panose="00000700000000000000" pitchFamily="2" charset="-78"/>
              </a:rPr>
              <a:t>اختیاری</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r>
              <a:rPr lang="fa-IR" sz="3200" b="1" dirty="0" smtClean="0">
                <a:cs typeface="B Roya" panose="00000400000000000000" pitchFamily="2" charset="-78"/>
              </a:rPr>
              <a:t>شیوه اجرا</a:t>
            </a:r>
          </a:p>
          <a:p>
            <a:pPr lvl="1" algn="r" rtl="1" fontAlgn="base">
              <a:lnSpc>
                <a:spcPct val="120000"/>
              </a:lnSpc>
            </a:pPr>
            <a:r>
              <a:rPr lang="fa-IR" b="1" dirty="0" smtClean="0">
                <a:cs typeface="B Roya" panose="00000400000000000000" pitchFamily="2" charset="-78"/>
              </a:rPr>
              <a:t>نمونه الف: سگ</a:t>
            </a:r>
          </a:p>
          <a:p>
            <a:pPr lvl="2" algn="r" rtl="1" fontAlgn="base">
              <a:lnSpc>
                <a:spcPct val="120000"/>
              </a:lnSpc>
            </a:pPr>
            <a:r>
              <a:rPr lang="fa-IR" b="1" dirty="0" smtClean="0">
                <a:cs typeface="B Roya" panose="00000400000000000000" pitchFamily="2" charset="-78"/>
              </a:rPr>
              <a:t>می خواهیم بازی حدسی انجام دهیم. به من بگو در ذهن من چیست. این حیوانی است که هاپ هاپ می کند.</a:t>
            </a:r>
          </a:p>
          <a:p>
            <a:pPr lvl="2" algn="r" rtl="1" fontAlgn="base">
              <a:lnSpc>
                <a:spcPct val="120000"/>
              </a:lnSpc>
            </a:pPr>
            <a:r>
              <a:rPr lang="fa-IR" b="1" dirty="0" smtClean="0">
                <a:cs typeface="B Roya" panose="00000400000000000000" pitchFamily="2" charset="-78"/>
              </a:rPr>
              <a:t>صحیح: خوب است، برویم سراغ بعدی.</a:t>
            </a:r>
          </a:p>
          <a:p>
            <a:pPr lvl="2" algn="r" rtl="1" fontAlgn="base">
              <a:lnSpc>
                <a:spcPct val="120000"/>
              </a:lnSpc>
            </a:pPr>
            <a:r>
              <a:rPr lang="fa-IR" b="1" dirty="0" smtClean="0">
                <a:cs typeface="B Roya" panose="00000400000000000000" pitchFamily="2" charset="-78"/>
              </a:rPr>
              <a:t>غلط: این سگ است که هاپ هاپ می کند.</a:t>
            </a:r>
          </a:p>
        </p:txBody>
      </p:sp>
    </p:spTree>
    <p:extLst>
      <p:ext uri="{BB962C8B-B14F-4D97-AF65-F5344CB8AC3E}">
        <p14:creationId xmlns:p14="http://schemas.microsoft.com/office/powerpoint/2010/main" val="15268895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خلاصه و جمع بندی</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20000"/>
              </a:lnSpc>
            </a:pPr>
            <a:endParaRPr lang="fa-IR" sz="3200" b="1" dirty="0">
              <a:cs typeface="B Roya" panose="00000400000000000000" pitchFamily="2" charset="-78"/>
            </a:endParaRPr>
          </a:p>
        </p:txBody>
      </p:sp>
    </p:spTree>
    <p:extLst>
      <p:ext uri="{BB962C8B-B14F-4D97-AF65-F5344CB8AC3E}">
        <p14:creationId xmlns:p14="http://schemas.microsoft.com/office/powerpoint/2010/main" val="4525844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خرده آزمون های وکسلر کودکان چهار</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600" b="1" dirty="0" smtClean="0">
                <a:solidFill>
                  <a:srgbClr val="FF0000"/>
                </a:solidFill>
                <a:cs typeface="B Roya" panose="00000400000000000000" pitchFamily="2" charset="-78"/>
              </a:rPr>
              <a:t>خرده آزمون های اصلی</a:t>
            </a:r>
          </a:p>
        </p:txBody>
      </p:sp>
      <p:sp>
        <p:nvSpPr>
          <p:cNvPr id="4" name="Content Placeholder 2"/>
          <p:cNvSpPr txBox="1">
            <a:spLocks/>
          </p:cNvSpPr>
          <p:nvPr/>
        </p:nvSpPr>
        <p:spPr>
          <a:xfrm>
            <a:off x="4667534" y="2538483"/>
            <a:ext cx="3847816" cy="364075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gn="r" rtl="1" fontAlgn="base">
              <a:lnSpc>
                <a:spcPct val="120000"/>
              </a:lnSpc>
              <a:buFont typeface="+mj-lt"/>
              <a:buAutoNum type="arabicPeriod"/>
            </a:pPr>
            <a:r>
              <a:rPr lang="fa-IR" sz="3200" b="1" dirty="0" smtClean="0">
                <a:cs typeface="B Roya" panose="00000400000000000000" pitchFamily="2" charset="-78"/>
              </a:rPr>
              <a:t>طراحی با مکعب ها</a:t>
            </a:r>
          </a:p>
          <a:p>
            <a:pPr marL="914400" lvl="1" indent="-457200" algn="r" rtl="1" fontAlgn="base">
              <a:lnSpc>
                <a:spcPct val="120000"/>
              </a:lnSpc>
              <a:buFont typeface="+mj-lt"/>
              <a:buAutoNum type="arabicPeriod"/>
            </a:pPr>
            <a:r>
              <a:rPr lang="fa-IR" sz="3200" b="1" dirty="0" smtClean="0">
                <a:cs typeface="B Roya" panose="00000400000000000000" pitchFamily="2" charset="-78"/>
              </a:rPr>
              <a:t>شباهت ها</a:t>
            </a:r>
          </a:p>
          <a:p>
            <a:pPr marL="914400" lvl="1" indent="-457200" algn="r" rtl="1" fontAlgn="base">
              <a:lnSpc>
                <a:spcPct val="120000"/>
              </a:lnSpc>
              <a:buFont typeface="+mj-lt"/>
              <a:buAutoNum type="arabicPeriod"/>
            </a:pPr>
            <a:r>
              <a:rPr lang="fa-IR" sz="3200" b="1" dirty="0" smtClean="0">
                <a:cs typeface="B Roya" panose="00000400000000000000" pitchFamily="2" charset="-78"/>
              </a:rPr>
              <a:t>فراخنای ارقام</a:t>
            </a:r>
          </a:p>
          <a:p>
            <a:pPr marL="914400" lvl="1" indent="-457200" algn="r" rtl="1" fontAlgn="base">
              <a:lnSpc>
                <a:spcPct val="120000"/>
              </a:lnSpc>
              <a:buFont typeface="+mj-lt"/>
              <a:buAutoNum type="arabicPeriod"/>
            </a:pPr>
            <a:r>
              <a:rPr lang="fa-IR" sz="3200" b="1" dirty="0" smtClean="0">
                <a:cs typeface="B Roya" panose="00000400000000000000" pitchFamily="2" charset="-78"/>
              </a:rPr>
              <a:t>مفاهیم تصویری</a:t>
            </a:r>
          </a:p>
          <a:p>
            <a:pPr marL="914400" lvl="1" indent="-457200" algn="r" rtl="1" fontAlgn="base">
              <a:lnSpc>
                <a:spcPct val="120000"/>
              </a:lnSpc>
              <a:buFont typeface="+mj-lt"/>
              <a:buAutoNum type="arabicPeriod"/>
            </a:pPr>
            <a:r>
              <a:rPr lang="fa-IR" sz="3200" b="1" dirty="0" smtClean="0">
                <a:cs typeface="B Roya" panose="00000400000000000000" pitchFamily="2" charset="-78"/>
              </a:rPr>
              <a:t>رمزنویسی</a:t>
            </a:r>
          </a:p>
        </p:txBody>
      </p:sp>
      <p:sp>
        <p:nvSpPr>
          <p:cNvPr id="5" name="Content Placeholder 2"/>
          <p:cNvSpPr txBox="1">
            <a:spLocks/>
          </p:cNvSpPr>
          <p:nvPr/>
        </p:nvSpPr>
        <p:spPr>
          <a:xfrm>
            <a:off x="630922" y="2540755"/>
            <a:ext cx="4036612" cy="364075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lgn="r" rtl="1" fontAlgn="base">
              <a:lnSpc>
                <a:spcPct val="120000"/>
              </a:lnSpc>
              <a:buFont typeface="+mj-lt"/>
              <a:buAutoNum type="arabicPeriod" startAt="6"/>
            </a:pPr>
            <a:r>
              <a:rPr lang="fa-IR" sz="3200" b="1" dirty="0" smtClean="0">
                <a:cs typeface="B Roya" panose="00000400000000000000" pitchFamily="2" charset="-78"/>
              </a:rPr>
              <a:t>واژگان</a:t>
            </a:r>
          </a:p>
          <a:p>
            <a:pPr marL="971550" lvl="1" indent="-514350" algn="r" rtl="1" fontAlgn="base">
              <a:lnSpc>
                <a:spcPct val="120000"/>
              </a:lnSpc>
              <a:buFont typeface="+mj-lt"/>
              <a:buAutoNum type="arabicPeriod" startAt="6"/>
            </a:pPr>
            <a:r>
              <a:rPr lang="fa-IR" sz="3200" b="1" dirty="0" smtClean="0">
                <a:cs typeface="B Roya" panose="00000400000000000000" pitchFamily="2" charset="-78"/>
              </a:rPr>
              <a:t>توالی حرف و عدد</a:t>
            </a:r>
          </a:p>
          <a:p>
            <a:pPr marL="971550" lvl="1" indent="-514350" algn="r" rtl="1" fontAlgn="base">
              <a:lnSpc>
                <a:spcPct val="120000"/>
              </a:lnSpc>
              <a:buFont typeface="+mj-lt"/>
              <a:buAutoNum type="arabicPeriod" startAt="6"/>
            </a:pPr>
            <a:r>
              <a:rPr lang="fa-IR" sz="3200" b="1" dirty="0" smtClean="0">
                <a:cs typeface="B Roya" panose="00000400000000000000" pitchFamily="2" charset="-78"/>
              </a:rPr>
              <a:t>استدلال تصویری</a:t>
            </a:r>
          </a:p>
          <a:p>
            <a:pPr marL="971550" lvl="1" indent="-514350" algn="r" rtl="1" fontAlgn="base">
              <a:lnSpc>
                <a:spcPct val="120000"/>
              </a:lnSpc>
              <a:buFont typeface="+mj-lt"/>
              <a:buAutoNum type="arabicPeriod" startAt="6"/>
            </a:pPr>
            <a:r>
              <a:rPr lang="fa-IR" sz="3200" b="1" dirty="0" smtClean="0">
                <a:cs typeface="B Roya" panose="00000400000000000000" pitchFamily="2" charset="-78"/>
              </a:rPr>
              <a:t>درک مطلب</a:t>
            </a:r>
          </a:p>
          <a:p>
            <a:pPr marL="971550" lvl="1" indent="-514350" algn="r" rtl="1" fontAlgn="base">
              <a:lnSpc>
                <a:spcPct val="120000"/>
              </a:lnSpc>
              <a:buFont typeface="+mj-lt"/>
              <a:buAutoNum type="arabicPeriod" startAt="6"/>
            </a:pPr>
            <a:r>
              <a:rPr lang="fa-IR" sz="3200" b="1" dirty="0" smtClean="0">
                <a:cs typeface="B Roya" panose="00000400000000000000" pitchFamily="2" charset="-78"/>
              </a:rPr>
              <a:t>نمادیابی</a:t>
            </a:r>
          </a:p>
        </p:txBody>
      </p:sp>
    </p:spTree>
    <p:extLst>
      <p:ext uri="{BB962C8B-B14F-4D97-AF65-F5344CB8AC3E}">
        <p14:creationId xmlns:p14="http://schemas.microsoft.com/office/powerpoint/2010/main" val="33299850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خرده آزمون های وکسلر کودکان چهار</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fontAlgn="base">
              <a:lnSpc>
                <a:spcPct val="120000"/>
              </a:lnSpc>
              <a:buNone/>
            </a:pPr>
            <a:r>
              <a:rPr lang="fa-IR" sz="3600" b="1" dirty="0" smtClean="0">
                <a:solidFill>
                  <a:srgbClr val="FF0000"/>
                </a:solidFill>
                <a:cs typeface="B Roya" panose="00000400000000000000" pitchFamily="2" charset="-78"/>
              </a:rPr>
              <a:t>خرده آزمون های اختیاری</a:t>
            </a:r>
          </a:p>
          <a:p>
            <a:pPr marL="971550" lvl="1" indent="-514350" algn="r" rtl="1" fontAlgn="base">
              <a:lnSpc>
                <a:spcPct val="120000"/>
              </a:lnSpc>
              <a:buFont typeface="+mj-lt"/>
              <a:buAutoNum type="arabicPeriod" startAt="11"/>
            </a:pPr>
            <a:r>
              <a:rPr lang="fa-IR" sz="3200" b="1" dirty="0">
                <a:cs typeface="B Roya" panose="00000400000000000000" pitchFamily="2" charset="-78"/>
              </a:rPr>
              <a:t>تکمیل تصویرها</a:t>
            </a:r>
          </a:p>
          <a:p>
            <a:pPr marL="971550" lvl="1" indent="-514350" algn="r" rtl="1" fontAlgn="base">
              <a:lnSpc>
                <a:spcPct val="120000"/>
              </a:lnSpc>
              <a:buFont typeface="+mj-lt"/>
              <a:buAutoNum type="arabicPeriod" startAt="11"/>
            </a:pPr>
            <a:r>
              <a:rPr lang="fa-IR" sz="3200" b="1" dirty="0">
                <a:cs typeface="B Roya" panose="00000400000000000000" pitchFamily="2" charset="-78"/>
              </a:rPr>
              <a:t>خط زنی</a:t>
            </a:r>
          </a:p>
          <a:p>
            <a:pPr marL="971550" lvl="1" indent="-514350" algn="r" rtl="1" fontAlgn="base">
              <a:lnSpc>
                <a:spcPct val="120000"/>
              </a:lnSpc>
              <a:buFont typeface="+mj-lt"/>
              <a:buAutoNum type="arabicPeriod" startAt="11"/>
            </a:pPr>
            <a:r>
              <a:rPr lang="fa-IR" sz="3200" b="1" dirty="0">
                <a:cs typeface="B Roya" panose="00000400000000000000" pitchFamily="2" charset="-78"/>
              </a:rPr>
              <a:t>اطلاعات عمومی</a:t>
            </a:r>
          </a:p>
          <a:p>
            <a:pPr marL="971550" lvl="1" indent="-514350" algn="r" rtl="1" fontAlgn="base">
              <a:lnSpc>
                <a:spcPct val="120000"/>
              </a:lnSpc>
              <a:buFont typeface="+mj-lt"/>
              <a:buAutoNum type="arabicPeriod" startAt="11"/>
            </a:pPr>
            <a:r>
              <a:rPr lang="fa-IR" sz="3200" b="1" dirty="0">
                <a:cs typeface="B Roya" panose="00000400000000000000" pitchFamily="2" charset="-78"/>
              </a:rPr>
              <a:t>حساب</a:t>
            </a:r>
          </a:p>
          <a:p>
            <a:pPr marL="971550" lvl="1" indent="-514350" algn="r" rtl="1" fontAlgn="base">
              <a:lnSpc>
                <a:spcPct val="120000"/>
              </a:lnSpc>
              <a:buFont typeface="+mj-lt"/>
              <a:buAutoNum type="arabicPeriod" startAt="11"/>
            </a:pPr>
            <a:r>
              <a:rPr lang="fa-IR" sz="3200" b="1" dirty="0">
                <a:cs typeface="B Roya" panose="00000400000000000000" pitchFamily="2" charset="-78"/>
              </a:rPr>
              <a:t>استدلال </a:t>
            </a:r>
            <a:r>
              <a:rPr lang="fa-IR" sz="3200" b="1" dirty="0" smtClean="0">
                <a:cs typeface="B Roya" panose="00000400000000000000" pitchFamily="2" charset="-78"/>
              </a:rPr>
              <a:t>کلامی</a:t>
            </a:r>
            <a:endParaRPr lang="fa-IR" sz="3200" b="1" dirty="0">
              <a:cs typeface="B Roya" panose="00000400000000000000" pitchFamily="2" charset="-78"/>
            </a:endParaRPr>
          </a:p>
        </p:txBody>
      </p:sp>
    </p:spTree>
    <p:extLst>
      <p:ext uri="{BB962C8B-B14F-4D97-AF65-F5344CB8AC3E}">
        <p14:creationId xmlns:p14="http://schemas.microsoft.com/office/powerpoint/2010/main" val="3651433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معرفی آزمون</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fontAlgn="base">
              <a:lnSpc>
                <a:spcPct val="120000"/>
              </a:lnSpc>
              <a:buNone/>
            </a:pPr>
            <a:r>
              <a:rPr lang="fa-IR" sz="3200" b="1" dirty="0" smtClean="0">
                <a:cs typeface="B Roya" panose="00000400000000000000" pitchFamily="2" charset="-78"/>
              </a:rPr>
              <a:t>من از تو می خواهم </a:t>
            </a:r>
            <a:r>
              <a:rPr lang="fa-IR" sz="3200" b="1" u="sng" dirty="0" smtClean="0">
                <a:cs typeface="B Roya" panose="00000400000000000000" pitchFamily="2" charset="-78"/>
              </a:rPr>
              <a:t>کارهای زیادی </a:t>
            </a:r>
            <a:r>
              <a:rPr lang="fa-IR" sz="3200" b="1" dirty="0" smtClean="0">
                <a:cs typeface="B Roya" panose="00000400000000000000" pitchFamily="2" charset="-78"/>
              </a:rPr>
              <a:t>انجام دهی. مثلاً از تو </a:t>
            </a:r>
            <a:r>
              <a:rPr lang="fa-IR" sz="3200" b="1" u="sng" dirty="0" smtClean="0">
                <a:cs typeface="B Roya" panose="00000400000000000000" pitchFamily="2" charset="-78"/>
              </a:rPr>
              <a:t>سؤال هایی </a:t>
            </a:r>
            <a:r>
              <a:rPr lang="fa-IR" sz="3200" b="1" dirty="0" smtClean="0">
                <a:cs typeface="B Roya" panose="00000400000000000000" pitchFamily="2" charset="-78"/>
              </a:rPr>
              <a:t>می پرسم و یا می خواهم </a:t>
            </a:r>
            <a:r>
              <a:rPr lang="fa-IR" sz="3200" b="1" u="sng" dirty="0" smtClean="0">
                <a:cs typeface="B Roya" panose="00000400000000000000" pitchFamily="2" charset="-78"/>
              </a:rPr>
              <a:t>با مکعب ها کار کنی</a:t>
            </a:r>
            <a:r>
              <a:rPr lang="fa-IR" sz="3200" b="1" dirty="0" smtClean="0">
                <a:cs typeface="B Roya" panose="00000400000000000000" pitchFamily="2" charset="-78"/>
              </a:rPr>
              <a:t>. برخی از این کارها واقعاً </a:t>
            </a:r>
            <a:r>
              <a:rPr lang="fa-IR" sz="3200" b="1" u="sng" dirty="0" smtClean="0">
                <a:cs typeface="B Roya" panose="00000400000000000000" pitchFamily="2" charset="-78"/>
              </a:rPr>
              <a:t>آسان</a:t>
            </a:r>
            <a:r>
              <a:rPr lang="fa-IR" sz="3200" b="1" dirty="0" smtClean="0">
                <a:cs typeface="B Roya" panose="00000400000000000000" pitchFamily="2" charset="-78"/>
              </a:rPr>
              <a:t> است ولی برخی نیز ممکن است </a:t>
            </a:r>
            <a:r>
              <a:rPr lang="fa-IR" sz="3200" b="1" u="sng" dirty="0" smtClean="0">
                <a:cs typeface="B Roya" panose="00000400000000000000" pitchFamily="2" charset="-78"/>
              </a:rPr>
              <a:t>سخت</a:t>
            </a:r>
            <a:r>
              <a:rPr lang="fa-IR" sz="3200" b="1" dirty="0" smtClean="0">
                <a:cs typeface="B Roya" panose="00000400000000000000" pitchFamily="2" charset="-78"/>
              </a:rPr>
              <a:t> باشد. بیشتر افراد به همه سؤال ها </a:t>
            </a:r>
            <a:r>
              <a:rPr lang="fa-IR" sz="3200" b="1" u="sng" dirty="0" smtClean="0">
                <a:cs typeface="B Roya" panose="00000400000000000000" pitchFamily="2" charset="-78"/>
              </a:rPr>
              <a:t>پاسخ</a:t>
            </a:r>
            <a:r>
              <a:rPr lang="fa-IR" sz="3200" b="1" dirty="0" smtClean="0">
                <a:cs typeface="B Roya" panose="00000400000000000000" pitchFamily="2" charset="-78"/>
              </a:rPr>
              <a:t> </a:t>
            </a:r>
            <a:r>
              <a:rPr lang="fa-IR" sz="3200" b="1" u="sng" dirty="0" smtClean="0">
                <a:cs typeface="B Roya" panose="00000400000000000000" pitchFamily="2" charset="-78"/>
              </a:rPr>
              <a:t>درست نمی دهند </a:t>
            </a:r>
            <a:r>
              <a:rPr lang="fa-IR" sz="3200" b="1" dirty="0" smtClean="0">
                <a:cs typeface="B Roya" panose="00000400000000000000" pitchFamily="2" charset="-78"/>
              </a:rPr>
              <a:t>و یا همه تکالیف را </a:t>
            </a:r>
            <a:r>
              <a:rPr lang="fa-IR" sz="3200" b="1" u="sng" dirty="0" smtClean="0">
                <a:cs typeface="B Roya" panose="00000400000000000000" pitchFamily="2" charset="-78"/>
              </a:rPr>
              <a:t>تمام نمی کنند </a:t>
            </a:r>
            <a:r>
              <a:rPr lang="fa-IR" sz="3200" b="1" dirty="0" smtClean="0">
                <a:cs typeface="B Roya" panose="00000400000000000000" pitchFamily="2" charset="-78"/>
              </a:rPr>
              <a:t>ولی من از تو خواهش می کنم در همه موارد </a:t>
            </a:r>
            <a:r>
              <a:rPr lang="fa-IR" sz="3200" b="1" u="sng" dirty="0" smtClean="0">
                <a:cs typeface="B Roya" panose="00000400000000000000" pitchFamily="2" charset="-78"/>
              </a:rPr>
              <a:t>تمام سعی </a:t>
            </a:r>
            <a:r>
              <a:rPr lang="fa-IR" sz="3200" b="1" dirty="0" smtClean="0">
                <a:cs typeface="B Roya" panose="00000400000000000000" pitchFamily="2" charset="-78"/>
              </a:rPr>
              <a:t>و تلاش خودت را بکنی، آیا </a:t>
            </a:r>
            <a:r>
              <a:rPr lang="fa-IR" sz="3200" b="1" u="sng" dirty="0" smtClean="0">
                <a:cs typeface="B Roya" panose="00000400000000000000" pitchFamily="2" charset="-78"/>
              </a:rPr>
              <a:t>سؤالی</a:t>
            </a:r>
            <a:r>
              <a:rPr lang="fa-IR" sz="3200" b="1" dirty="0" smtClean="0">
                <a:cs typeface="B Roya" panose="00000400000000000000" pitchFamily="2" charset="-78"/>
              </a:rPr>
              <a:t> داری؟</a:t>
            </a:r>
          </a:p>
        </p:txBody>
      </p:sp>
    </p:spTree>
    <p:extLst>
      <p:ext uri="{BB962C8B-B14F-4D97-AF65-F5344CB8AC3E}">
        <p14:creationId xmlns:p14="http://schemas.microsoft.com/office/powerpoint/2010/main" val="114149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2956</TotalTime>
  <Words>5900</Words>
  <Application>Microsoft Office PowerPoint</Application>
  <PresentationFormat>On-screen Show (4:3)</PresentationFormat>
  <Paragraphs>715</Paragraphs>
  <Slides>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B Roya</vt:lpstr>
      <vt:lpstr>B Titr</vt:lpstr>
      <vt:lpstr>Calibri</vt:lpstr>
      <vt:lpstr>Calibri Light</vt:lpstr>
      <vt:lpstr>Times New Roman</vt:lpstr>
      <vt:lpstr>Office Theme</vt:lpstr>
      <vt:lpstr>کاربرد مقدماتی روشهای تشخیص بالینی</vt:lpstr>
      <vt:lpstr>جلسه چهارم</vt:lpstr>
      <vt:lpstr>مقدمه</vt:lpstr>
      <vt:lpstr>مقدمه</vt:lpstr>
      <vt:lpstr>مقدمه</vt:lpstr>
      <vt:lpstr>مقدمه</vt:lpstr>
      <vt:lpstr>مقدمه</vt:lpstr>
      <vt:lpstr>اجرا</vt:lpstr>
      <vt:lpstr>معرفی آزمون</vt:lpstr>
      <vt:lpstr>خرده آزمون های وکسلر کودکان چهار</vt:lpstr>
      <vt:lpstr>خرده آزمون های وکسلر کودکان چهار</vt:lpstr>
      <vt:lpstr>1- طراحی با مکعب ها (اصلی)</vt:lpstr>
      <vt:lpstr>1- طراحی با مکعب ها (اصلی)</vt:lpstr>
      <vt:lpstr>مثال</vt:lpstr>
      <vt:lpstr>کسب 4 نمره صفر در 5 سوال متوالی</vt:lpstr>
      <vt:lpstr>1- طراحی با مکعب ها (اصلی)</vt:lpstr>
      <vt:lpstr>1- طراحی با مکعب ها (اصلی)</vt:lpstr>
      <vt:lpstr>1- طراحی با مکعب ها (اصلی)</vt:lpstr>
      <vt:lpstr>2- شباهت ها (اصلی)</vt:lpstr>
      <vt:lpstr>2- شباهت ها (اصلی)</vt:lpstr>
      <vt:lpstr>2- شباهت ها (اصلی)</vt:lpstr>
      <vt:lpstr>3- فراخنای عددی (اصلی)</vt:lpstr>
      <vt:lpstr>PowerPoint Presentation</vt:lpstr>
      <vt:lpstr>3- فراخنای ارقام (اصلی)</vt:lpstr>
      <vt:lpstr>3- فراخنای ارقام (اصلی)</vt:lpstr>
      <vt:lpstr>3- فراخنای ارقام (اصلی)</vt:lpstr>
      <vt:lpstr>4- مفاهیم تصویری (اصلی)</vt:lpstr>
      <vt:lpstr>4- مفاهیم تصویری (اصلی)</vt:lpstr>
      <vt:lpstr>4- مفاهیم تصویری (اصلی)</vt:lpstr>
      <vt:lpstr>4- مفاهیم تصویری (اصلی)</vt:lpstr>
      <vt:lpstr>5- رمزنویسی (اصلی)</vt:lpstr>
      <vt:lpstr>PowerPoint Presentation</vt:lpstr>
      <vt:lpstr>5- رمزنویسی (اصلی)</vt:lpstr>
      <vt:lpstr>5- رمزنویسی (اصلی)</vt:lpstr>
      <vt:lpstr>5- رمزنویسی (اصلی)</vt:lpstr>
      <vt:lpstr>5- رمزنویسی (اصلی)</vt:lpstr>
      <vt:lpstr>6- واژگان (اصلی)</vt:lpstr>
      <vt:lpstr>6- واژگان (اصلی)</vt:lpstr>
      <vt:lpstr>6- واژگان (اصلی)</vt:lpstr>
      <vt:lpstr>6- واژگان (اصلی)</vt:lpstr>
      <vt:lpstr>6- واژگان (اصلی)</vt:lpstr>
      <vt:lpstr>7- توالی حرف و عدد (اصلی)</vt:lpstr>
      <vt:lpstr>PowerPoint Presentation</vt:lpstr>
      <vt:lpstr>7- توالی حرف و عدد (اصلی)</vt:lpstr>
      <vt:lpstr>7- توالی حرف و عدد (اصلی)</vt:lpstr>
      <vt:lpstr>7- توالی حرف و عدد (اصلی)</vt:lpstr>
      <vt:lpstr>7- توالی حرف و عدد (اصلی)</vt:lpstr>
      <vt:lpstr>7- توالی حرف و عدد (اصلی)</vt:lpstr>
      <vt:lpstr>7- توالی حرف و عدد (اصلی)</vt:lpstr>
      <vt:lpstr>7- توالی حرف و عدد (اصلی) ویرایش دوم</vt:lpstr>
      <vt:lpstr>8- استدلال تصویری (اصلی)</vt:lpstr>
      <vt:lpstr>8- استدلال تصویری (اصلی)</vt:lpstr>
      <vt:lpstr>8- استدلال تصویری (اصلی)</vt:lpstr>
      <vt:lpstr>8- استدلال تصویری (اصلی)</vt:lpstr>
      <vt:lpstr>8- استدلال تصویری (اصلی)</vt:lpstr>
      <vt:lpstr>8- استدلال تصویری (اصلی)</vt:lpstr>
      <vt:lpstr>9- درک مطلب (اصلی)</vt:lpstr>
      <vt:lpstr>9- درک مطلب (اصلی)</vt:lpstr>
      <vt:lpstr>9- درک مطلب (اصلی)</vt:lpstr>
      <vt:lpstr>9- درک مطلب (اصلی)</vt:lpstr>
      <vt:lpstr>10- نمادیابی (اصلی)</vt:lpstr>
      <vt:lpstr>PowerPoint Presentation</vt:lpstr>
      <vt:lpstr>10- نمادیابی (اصلی)</vt:lpstr>
      <vt:lpstr>10- نمادیابی (اصلی)</vt:lpstr>
      <vt:lpstr>10- نمادیابی (اصلی)</vt:lpstr>
      <vt:lpstr>10- نمادیابی (اصلی)</vt:lpstr>
      <vt:lpstr>11- تکمیل تصویرها (اختیاری)</vt:lpstr>
      <vt:lpstr>11- تکمیل تصویرها (اختیاری)</vt:lpstr>
      <vt:lpstr>11- تکمیل تصویرها (اختیاری)</vt:lpstr>
      <vt:lpstr>11- تکمیل تصویرها (اختیاری)</vt:lpstr>
      <vt:lpstr>11- تکمیل تصویرها (اختیاری)</vt:lpstr>
      <vt:lpstr>12- خط زنی (اختیاری)</vt:lpstr>
      <vt:lpstr>12- خط زنی (اختیاری)</vt:lpstr>
      <vt:lpstr>12- خط زنی (اختیاری)</vt:lpstr>
      <vt:lpstr>12- خط زنی (اختیاری)</vt:lpstr>
      <vt:lpstr>13- اطلاعات عمومی (اختیاری)</vt:lpstr>
      <vt:lpstr>13- اطلاعات عمومی (اختیاری)</vt:lpstr>
      <vt:lpstr>13- اطلاعات عمومی (اختیاری)</vt:lpstr>
      <vt:lpstr>14- حساب (اختیاری)</vt:lpstr>
      <vt:lpstr>14- حساب (اختیاری)</vt:lpstr>
      <vt:lpstr>14- حساب (اختیاری)</vt:lpstr>
      <vt:lpstr>14- حساب (اختیاری)</vt:lpstr>
      <vt:lpstr>14- حساب (اختیاری)</vt:lpstr>
      <vt:lpstr>15- استدلال کلامی (اختیاری)</vt:lpstr>
      <vt:lpstr>15- استدلال کلامی (اختیاری)</vt:lpstr>
      <vt:lpstr>15- استدلال کلامی (اختیاری)</vt:lpstr>
      <vt:lpstr>خلاصه و جمع بندی</vt:lpstr>
      <vt:lpstr>خرده آزمون های وکسلر کودکان چهار</vt:lpstr>
      <vt:lpstr>خرده آزمون های وکسلر کودکان چهار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Ravis</cp:lastModifiedBy>
  <cp:revision>446</cp:revision>
  <dcterms:created xsi:type="dcterms:W3CDTF">2016-02-05T19:25:27Z</dcterms:created>
  <dcterms:modified xsi:type="dcterms:W3CDTF">2024-11-06T05:54:13Z</dcterms:modified>
</cp:coreProperties>
</file>