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3"/>
  </p:notesMasterIdLst>
  <p:sldIdLst>
    <p:sldId id="256" r:id="rId2"/>
    <p:sldId id="257" r:id="rId3"/>
    <p:sldId id="258" r:id="rId4"/>
    <p:sldId id="259" r:id="rId5"/>
    <p:sldId id="260" r:id="rId6"/>
    <p:sldId id="261" r:id="rId7"/>
    <p:sldId id="262" r:id="rId8"/>
    <p:sldId id="269" r:id="rId9"/>
    <p:sldId id="263" r:id="rId10"/>
    <p:sldId id="270" r:id="rId11"/>
    <p:sldId id="268" r:id="rId12"/>
    <p:sldId id="271" r:id="rId13"/>
    <p:sldId id="264" r:id="rId14"/>
    <p:sldId id="273" r:id="rId15"/>
    <p:sldId id="272" r:id="rId16"/>
    <p:sldId id="265" r:id="rId17"/>
    <p:sldId id="266" r:id="rId18"/>
    <p:sldId id="267"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8E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63" d="100"/>
          <a:sy n="63" d="100"/>
        </p:scale>
        <p:origin x="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946D5-4CBF-4184-9E4F-1B56550A9FE0}"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DB36-DCEF-4CC2-A773-4718C80EEB24}" type="slidenum">
              <a:rPr lang="en-US" smtClean="0"/>
              <a:t>‹#›</a:t>
            </a:fld>
            <a:endParaRPr lang="en-US"/>
          </a:p>
        </p:txBody>
      </p:sp>
    </p:spTree>
    <p:extLst>
      <p:ext uri="{BB962C8B-B14F-4D97-AF65-F5344CB8AC3E}">
        <p14:creationId xmlns:p14="http://schemas.microsoft.com/office/powerpoint/2010/main" val="283046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6DB36-DCEF-4CC2-A773-4718C80EEB24}" type="slidenum">
              <a:rPr lang="en-US" smtClean="0"/>
              <a:t>6</a:t>
            </a:fld>
            <a:endParaRPr lang="en-US"/>
          </a:p>
        </p:txBody>
      </p:sp>
    </p:spTree>
    <p:extLst>
      <p:ext uri="{BB962C8B-B14F-4D97-AF65-F5344CB8AC3E}">
        <p14:creationId xmlns:p14="http://schemas.microsoft.com/office/powerpoint/2010/main" val="1072698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87466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25148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84788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556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93295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2CDBC7-B292-4DE8-B8D7-0326A2FD6FC1}"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89299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2CDBC7-B292-4DE8-B8D7-0326A2FD6FC1}"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99694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70477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21950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40AA-5CEF-3EC9-5ACA-F542618A1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73AB4-E6AE-F212-0B56-6D6842B07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400D9-9CA2-9E03-6F05-DA7C17307DDF}"/>
              </a:ext>
            </a:extLst>
          </p:cNvPr>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a:extLst>
              <a:ext uri="{FF2B5EF4-FFF2-40B4-BE49-F238E27FC236}">
                <a16:creationId xmlns:a16="http://schemas.microsoft.com/office/drawing/2014/main" id="{7E8EFAED-7CE8-220A-B332-B29C2B6B9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2B4CA-59A1-A65B-E8C9-4FD62A66718C}"/>
              </a:ext>
            </a:extLst>
          </p:cNvPr>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190596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692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CDBC7-B292-4DE8-B8D7-0326A2FD6FC1}"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82990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131015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2CDBC7-B292-4DE8-B8D7-0326A2FD6FC1}"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2796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2CDBC7-B292-4DE8-B8D7-0326A2FD6FC1}"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174422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22CDBC7-B292-4DE8-B8D7-0326A2FD6FC1}"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119231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35468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CDBC7-B292-4DE8-B8D7-0326A2FD6FC1}"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223DB-B4FE-4573-B714-279A63A694AF}" type="slidenum">
              <a:rPr lang="en-US" smtClean="0"/>
              <a:t>‹#›</a:t>
            </a:fld>
            <a:endParaRPr lang="en-US"/>
          </a:p>
        </p:txBody>
      </p:sp>
    </p:spTree>
    <p:extLst>
      <p:ext uri="{BB962C8B-B14F-4D97-AF65-F5344CB8AC3E}">
        <p14:creationId xmlns:p14="http://schemas.microsoft.com/office/powerpoint/2010/main" val="368973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2CDBC7-B292-4DE8-B8D7-0326A2FD6FC1}" type="datetimeFigureOut">
              <a:rPr lang="en-US" smtClean="0"/>
              <a:t>10/28/2025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C4223DB-B4FE-4573-B714-279A63A694AF}" type="slidenum">
              <a:rPr lang="en-US" smtClean="0"/>
              <a:t>‹#›</a:t>
            </a:fld>
            <a:endParaRPr lang="en-US"/>
          </a:p>
        </p:txBody>
      </p:sp>
    </p:spTree>
    <p:extLst>
      <p:ext uri="{BB962C8B-B14F-4D97-AF65-F5344CB8AC3E}">
        <p14:creationId xmlns:p14="http://schemas.microsoft.com/office/powerpoint/2010/main" val="127853238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7446-71DC-142F-0FC8-51247FD309A0}"/>
              </a:ext>
            </a:extLst>
          </p:cNvPr>
          <p:cNvSpPr>
            <a:spLocks noGrp="1"/>
          </p:cNvSpPr>
          <p:nvPr>
            <p:ph type="ctrTitle"/>
          </p:nvPr>
        </p:nvSpPr>
        <p:spPr>
          <a:xfrm>
            <a:off x="772160" y="629920"/>
            <a:ext cx="10749280" cy="5750560"/>
          </a:xfrm>
        </p:spPr>
        <p:txBody>
          <a:bodyPr>
            <a:noAutofit/>
          </a:bodyPr>
          <a:lstStyle/>
          <a:p>
            <a:pPr algn="ctr"/>
            <a:r>
              <a:rPr lang="en-US" sz="37200" dirty="0">
                <a:solidFill>
                  <a:schemeClr val="tx1"/>
                </a:solidFill>
                <a:latin typeface="110_Besmellah_1(MRT)" pitchFamily="2" charset="0"/>
              </a:rPr>
              <a:t>l</a:t>
            </a:r>
          </a:p>
        </p:txBody>
      </p:sp>
    </p:spTree>
    <p:extLst>
      <p:ext uri="{BB962C8B-B14F-4D97-AF65-F5344CB8AC3E}">
        <p14:creationId xmlns:p14="http://schemas.microsoft.com/office/powerpoint/2010/main" val="240759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FA5ED-2D65-FCDC-E5F0-2791249D6B03}"/>
              </a:ext>
            </a:extLst>
          </p:cNvPr>
          <p:cNvSpPr>
            <a:spLocks noGrp="1"/>
          </p:cNvSpPr>
          <p:nvPr>
            <p:ph idx="1"/>
          </p:nvPr>
        </p:nvSpPr>
        <p:spPr>
          <a:xfrm>
            <a:off x="1064694" y="1335465"/>
            <a:ext cx="10715973" cy="4708124"/>
          </a:xfrm>
        </p:spPr>
        <p:txBody>
          <a:bodyPr/>
          <a:lstStyle/>
          <a:p>
            <a:pPr marL="0" indent="0" algn="r" rtl="1">
              <a:buNone/>
            </a:pPr>
            <a:r>
              <a:rPr lang="ar-SA" dirty="0">
                <a:cs typeface="B Nazanin" panose="00000400000000000000" pitchFamily="2" charset="-78"/>
              </a:rPr>
              <a:t>به همین دلیل، نتیجه‌گیری اصلی این پروژه بر اساس یافته‌های این متاآنالیز بنا شده است؛ زیرا این مطالعه به‌عنوان استاندارد طلایی</a:t>
            </a:r>
            <a:r>
              <a:rPr lang="fa-IR" dirty="0">
                <a:cs typeface="B Nazanin" panose="00000400000000000000" pitchFamily="2" charset="-78"/>
              </a:rPr>
              <a:t>       </a:t>
            </a:r>
            <a:r>
              <a:rPr lang="ar-SA"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Gold Standard</a:t>
            </a:r>
            <a:r>
              <a:rPr lang="fa-IR" dirty="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در ارزیابی علمی، تصویری واقعی‌تر و قابل استناد از اثرات نگهداری گروهی در گوساله‌های شیری ارائه می‌کند.</a:t>
            </a:r>
            <a:r>
              <a:rPr lang="fa-IR" dirty="0">
                <a:cs typeface="B Nazanin" panose="00000400000000000000" pitchFamily="2" charset="-78"/>
              </a:rPr>
              <a:t> </a:t>
            </a:r>
          </a:p>
          <a:p>
            <a:pPr marL="0" indent="0" algn="r" rtl="1">
              <a:buNone/>
            </a:pPr>
            <a:r>
              <a:rPr lang="ar-SA" dirty="0">
                <a:cs typeface="B Nazanin" panose="00000400000000000000" pitchFamily="2" charset="-78"/>
              </a:rPr>
              <a:t>علاوه بر این، در این متاآنالیز با بررسی اختلافات میان شرایط مدیریتی و بهداشتی مزارع مختلف (مانند نوع بستر، تراکم گوساله‌ها و کیفیت تهویه)، تلاش شده است تا عوامل مداخله‌گر که ممکن است بر نتایج سلامت و عملکرد گوساله‌ها اثرگذار باشند، کنترل شوند. بنابراین این مقاله نه‌تنها میانگین نتایج مطالعات را نشان می‌دهد، بلکه به شناسایی عوامل مؤثر بر موفقیت نگهداری گروهی نیز کمک کرده است. نوآوری مهم این پژوهش، تمرکز بر دوره بسیار حساس پیش‌نشخوارکنندگی است؛ زمانی که نحوهٔ اجتماعی‌شدن و رشد رفتاری می‌تواند تأثیرات بلندمدتی بر آیندهٔ تولید و رفاه دام داشته باشد. با توجه به جدیدبودن، جامعیت و دقت آماری بالا، تکیه بر نتایج این متاآنالیز برای اتخاذ تصمیمات مدیریتی در صنعت گاو شیری، کاملاً علمی و منطقی است.</a:t>
            </a:r>
            <a:endParaRPr lang="en-US" dirty="0">
              <a:cs typeface="B Nazanin" panose="00000400000000000000" pitchFamily="2" charset="-78"/>
            </a:endParaRPr>
          </a:p>
        </p:txBody>
      </p:sp>
      <p:sp>
        <p:nvSpPr>
          <p:cNvPr id="4" name="Oval 3">
            <a:extLst>
              <a:ext uri="{FF2B5EF4-FFF2-40B4-BE49-F238E27FC236}">
                <a16:creationId xmlns:a16="http://schemas.microsoft.com/office/drawing/2014/main" id="{48C5B79C-E62F-CD00-55F7-6AD8DC1A4603}"/>
              </a:ext>
            </a:extLst>
          </p:cNvPr>
          <p:cNvSpPr/>
          <p:nvPr/>
        </p:nvSpPr>
        <p:spPr>
          <a:xfrm>
            <a:off x="9454718" y="204186"/>
            <a:ext cx="1997476" cy="5948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نتایج</a:t>
            </a:r>
            <a:endParaRPr lang="en-US" sz="2000" b="1" dirty="0"/>
          </a:p>
        </p:txBody>
      </p:sp>
      <p:pic>
        <p:nvPicPr>
          <p:cNvPr id="5" name="Content Placeholder 4">
            <a:extLst>
              <a:ext uri="{FF2B5EF4-FFF2-40B4-BE49-F238E27FC236}">
                <a16:creationId xmlns:a16="http://schemas.microsoft.com/office/drawing/2014/main" id="{797EF349-085E-A59C-04CD-B4E110C59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6" name="TextBox 5">
            <a:extLst>
              <a:ext uri="{FF2B5EF4-FFF2-40B4-BE49-F238E27FC236}">
                <a16:creationId xmlns:a16="http://schemas.microsoft.com/office/drawing/2014/main" id="{60308DE4-D9E0-422D-99EC-23262F921B55}"/>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257485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670DCD-81B7-7559-BE28-550DC0F511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80" y="1165194"/>
            <a:ext cx="10164932" cy="4527611"/>
          </a:xfrm>
        </p:spPr>
      </p:pic>
      <p:sp>
        <p:nvSpPr>
          <p:cNvPr id="6" name="Scroll: Horizontal 5">
            <a:extLst>
              <a:ext uri="{FF2B5EF4-FFF2-40B4-BE49-F238E27FC236}">
                <a16:creationId xmlns:a16="http://schemas.microsoft.com/office/drawing/2014/main" id="{B9D5B243-1947-6EC4-70F3-B90049D14331}"/>
              </a:ext>
            </a:extLst>
          </p:cNvPr>
          <p:cNvSpPr/>
          <p:nvPr/>
        </p:nvSpPr>
        <p:spPr>
          <a:xfrm>
            <a:off x="9509760" y="71120"/>
            <a:ext cx="2560320" cy="90424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000" b="1" dirty="0">
                <a:cs typeface="B Nazanin" panose="00000400000000000000" pitchFamily="2" charset="-78"/>
              </a:rPr>
              <a:t>رشد و عملکرد جسمانی</a:t>
            </a:r>
            <a:endParaRPr lang="en-US" sz="2000" b="1" dirty="0">
              <a:cs typeface="B Nazanin" panose="00000400000000000000" pitchFamily="2" charset="-78"/>
            </a:endParaRPr>
          </a:p>
        </p:txBody>
      </p:sp>
      <p:pic>
        <p:nvPicPr>
          <p:cNvPr id="7" name="Content Placeholder 4">
            <a:extLst>
              <a:ext uri="{FF2B5EF4-FFF2-40B4-BE49-F238E27FC236}">
                <a16:creationId xmlns:a16="http://schemas.microsoft.com/office/drawing/2014/main" id="{C4A49221-D6F7-40BC-ED9B-424CA2834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8" name="TextBox 7">
            <a:extLst>
              <a:ext uri="{FF2B5EF4-FFF2-40B4-BE49-F238E27FC236}">
                <a16:creationId xmlns:a16="http://schemas.microsoft.com/office/drawing/2014/main" id="{7BE99BBD-8F43-D01C-C044-8477B668A68C}"/>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10" name="TextBox 9">
            <a:extLst>
              <a:ext uri="{FF2B5EF4-FFF2-40B4-BE49-F238E27FC236}">
                <a16:creationId xmlns:a16="http://schemas.microsoft.com/office/drawing/2014/main" id="{D61143E9-6957-9AFD-E4AC-6ECB234C6D66}"/>
              </a:ext>
            </a:extLst>
          </p:cNvPr>
          <p:cNvSpPr txBox="1"/>
          <p:nvPr/>
        </p:nvSpPr>
        <p:spPr>
          <a:xfrm>
            <a:off x="9596761" y="6417548"/>
            <a:ext cx="6409678" cy="369332"/>
          </a:xfrm>
          <a:prstGeom prst="rect">
            <a:avLst/>
          </a:prstGeom>
          <a:noFill/>
        </p:spPr>
        <p:txBody>
          <a:bodyPr wrap="square">
            <a:spAutoFit/>
          </a:bodyPr>
          <a:lstStyle/>
          <a:p>
            <a:r>
              <a:rPr lang="en-US" dirty="0"/>
              <a:t>(Donadio et al., 2025)</a:t>
            </a:r>
          </a:p>
        </p:txBody>
      </p:sp>
    </p:spTree>
    <p:extLst>
      <p:ext uri="{BB962C8B-B14F-4D97-AF65-F5344CB8AC3E}">
        <p14:creationId xmlns:p14="http://schemas.microsoft.com/office/powerpoint/2010/main" val="43543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8946E-251A-42FB-B10A-6A68573F6CAF}"/>
              </a:ext>
            </a:extLst>
          </p:cNvPr>
          <p:cNvSpPr>
            <a:spLocks noGrp="1"/>
          </p:cNvSpPr>
          <p:nvPr>
            <p:ph idx="1"/>
          </p:nvPr>
        </p:nvSpPr>
        <p:spPr>
          <a:xfrm>
            <a:off x="1490824" y="1335465"/>
            <a:ext cx="10364452" cy="3424107"/>
          </a:xfrm>
        </p:spPr>
        <p:txBody>
          <a:bodyPr/>
          <a:lstStyle/>
          <a:p>
            <a:pPr marL="0" indent="0" algn="r" rtl="1">
              <a:buNone/>
            </a:pPr>
            <a:r>
              <a:rPr lang="ar-SA" dirty="0">
                <a:cs typeface="B Nazanin" panose="00000400000000000000" pitchFamily="2" charset="-78"/>
              </a:rPr>
              <a:t>نتایج نشان دادند که گوساله‌های نگهداری‌شده در سیستم گروهی (جفتی یا گروهی &gt;۲ گوساله) افزایش وزن روزانه (</a:t>
            </a:r>
            <a:r>
              <a:rPr lang="en-US" dirty="0">
                <a:cs typeface="B Nazanin" panose="00000400000000000000" pitchFamily="2" charset="-78"/>
              </a:rPr>
              <a:t>ADG) </a:t>
            </a:r>
            <a:r>
              <a:rPr lang="ar-SA" dirty="0">
                <a:cs typeface="B Nazanin" panose="00000400000000000000" pitchFamily="2" charset="-78"/>
              </a:rPr>
              <a:t>و مصرف خوراک خشک/کنستانتره بیشتری نسبت به گوساله‌های انفرادی داشتند. </a:t>
            </a:r>
            <a:br>
              <a:rPr lang="ar-SA" dirty="0">
                <a:cs typeface="B Nazanin" panose="00000400000000000000" pitchFamily="2" charset="-78"/>
              </a:rPr>
            </a:br>
            <a:r>
              <a:rPr lang="ar-SA" dirty="0">
                <a:cs typeface="B Nazanin" panose="00000400000000000000" pitchFamily="2" charset="-78"/>
              </a:rPr>
              <a:t>همچنین از طریق متا-رگرسیون مشخص شد که وقتی فضای هر گوساله در گروه کوچک باشد (&lt; ۱٫۵ متر مربع به ازای هر گوساله) اثر نگهداری گروهی بر </a:t>
            </a:r>
            <a:r>
              <a:rPr lang="en-US" dirty="0">
                <a:cs typeface="B Nazanin" panose="00000400000000000000" pitchFamily="2" charset="-78"/>
              </a:rPr>
              <a:t>ADG</a:t>
            </a:r>
            <a:r>
              <a:rPr lang="fa-IR" dirty="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بیشتر بوده است. </a:t>
            </a:r>
            <a:br>
              <a:rPr lang="ar-SA" dirty="0">
                <a:cs typeface="B Nazanin" panose="00000400000000000000" pitchFamily="2" charset="-78"/>
              </a:rPr>
            </a:br>
            <a:r>
              <a:rPr lang="ar-SA" dirty="0">
                <a:cs typeface="B Nazanin" panose="00000400000000000000" pitchFamily="2" charset="-78"/>
              </a:rPr>
              <a:t>اگرچه رشد و عملکرد بهبود یافته، اما برای شاخص‌های سلامت (مثلاً شیوع بیماری‌ها) داده‌های کافی و نتیجه‌گیری قطعی وجود نداشتند؛ نویسندگان گزارش کردند که تأثیر نگهداری گروهی بر سلامت «هنوز مبهم و اندک» است. </a:t>
            </a:r>
            <a:endParaRPr lang="en-US" dirty="0">
              <a:cs typeface="B Nazanin" panose="00000400000000000000" pitchFamily="2" charset="-78"/>
            </a:endParaRPr>
          </a:p>
        </p:txBody>
      </p:sp>
      <p:sp>
        <p:nvSpPr>
          <p:cNvPr id="4" name="Scroll: Horizontal 3">
            <a:extLst>
              <a:ext uri="{FF2B5EF4-FFF2-40B4-BE49-F238E27FC236}">
                <a16:creationId xmlns:a16="http://schemas.microsoft.com/office/drawing/2014/main" id="{333D46AD-A956-E0D1-13F6-93F02AE102CC}"/>
              </a:ext>
            </a:extLst>
          </p:cNvPr>
          <p:cNvSpPr/>
          <p:nvPr/>
        </p:nvSpPr>
        <p:spPr>
          <a:xfrm>
            <a:off x="9898602" y="71120"/>
            <a:ext cx="2171477" cy="58582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b="1" dirty="0">
                <a:cs typeface="B Nazanin" panose="00000400000000000000" pitchFamily="2" charset="-78"/>
              </a:rPr>
              <a:t>رشد و عملکرد جسمانی</a:t>
            </a:r>
            <a:endParaRPr lang="en-US" b="1" dirty="0">
              <a:cs typeface="B Nazanin" panose="00000400000000000000" pitchFamily="2" charset="-78"/>
            </a:endParaRPr>
          </a:p>
        </p:txBody>
      </p:sp>
      <p:pic>
        <p:nvPicPr>
          <p:cNvPr id="6" name="Content Placeholder 4">
            <a:extLst>
              <a:ext uri="{FF2B5EF4-FFF2-40B4-BE49-F238E27FC236}">
                <a16:creationId xmlns:a16="http://schemas.microsoft.com/office/drawing/2014/main" id="{8B6E1CF7-352A-5B3F-EA8D-FF206DD42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7" name="TextBox 6">
            <a:extLst>
              <a:ext uri="{FF2B5EF4-FFF2-40B4-BE49-F238E27FC236}">
                <a16:creationId xmlns:a16="http://schemas.microsoft.com/office/drawing/2014/main" id="{B0DD6C6D-73C6-7531-9429-87845FDFFE5B}"/>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4234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FE5E2D3F-3E31-BC5E-C6DF-F4776733AE27}"/>
              </a:ext>
            </a:extLst>
          </p:cNvPr>
          <p:cNvSpPr/>
          <p:nvPr/>
        </p:nvSpPr>
        <p:spPr>
          <a:xfrm>
            <a:off x="9438640" y="193040"/>
            <a:ext cx="2448560" cy="87376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000" b="1" dirty="0">
                <a:cs typeface="B Nazanin" panose="00000400000000000000" pitchFamily="2" charset="-78"/>
              </a:rPr>
              <a:t>رفتار و رفاه حیوان</a:t>
            </a:r>
            <a:endParaRPr lang="en-US" sz="2000" b="1" dirty="0">
              <a:cs typeface="B Nazanin" panose="00000400000000000000" pitchFamily="2" charset="-78"/>
            </a:endParaRPr>
          </a:p>
        </p:txBody>
      </p:sp>
      <p:pic>
        <p:nvPicPr>
          <p:cNvPr id="5" name="Content Placeholder 4">
            <a:extLst>
              <a:ext uri="{FF2B5EF4-FFF2-40B4-BE49-F238E27FC236}">
                <a16:creationId xmlns:a16="http://schemas.microsoft.com/office/drawing/2014/main" id="{D9F4F9DE-934D-C03B-BA10-FCD1D651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6" name="TextBox 5">
            <a:extLst>
              <a:ext uri="{FF2B5EF4-FFF2-40B4-BE49-F238E27FC236}">
                <a16:creationId xmlns:a16="http://schemas.microsoft.com/office/drawing/2014/main" id="{01DA83A7-64CB-14CF-9858-EA3B93A75B89}"/>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pic>
        <p:nvPicPr>
          <p:cNvPr id="20" name="Content Placeholder 19">
            <a:extLst>
              <a:ext uri="{FF2B5EF4-FFF2-40B4-BE49-F238E27FC236}">
                <a16:creationId xmlns:a16="http://schemas.microsoft.com/office/drawing/2014/main" id="{D7256F99-F3DC-3F13-29F7-2315A3262B40}"/>
              </a:ext>
            </a:extLst>
          </p:cNvPr>
          <p:cNvPicPr>
            <a:picLocks noGrp="1" noChangeAspect="1"/>
          </p:cNvPicPr>
          <p:nvPr>
            <p:ph idx="1"/>
          </p:nvPr>
        </p:nvPicPr>
        <p:blipFill>
          <a:blip r:embed="rId3"/>
          <a:stretch>
            <a:fillRect/>
          </a:stretch>
        </p:blipFill>
        <p:spPr>
          <a:xfrm>
            <a:off x="1520300" y="1752499"/>
            <a:ext cx="9955912" cy="4033421"/>
          </a:xfrm>
          <a:prstGeom prst="rect">
            <a:avLst/>
          </a:prstGeom>
        </p:spPr>
      </p:pic>
      <p:sp>
        <p:nvSpPr>
          <p:cNvPr id="22" name="TextBox 21">
            <a:extLst>
              <a:ext uri="{FF2B5EF4-FFF2-40B4-BE49-F238E27FC236}">
                <a16:creationId xmlns:a16="http://schemas.microsoft.com/office/drawing/2014/main" id="{835DB7F1-9DBE-863E-4E6D-5ACD899B3899}"/>
              </a:ext>
            </a:extLst>
          </p:cNvPr>
          <p:cNvSpPr txBox="1"/>
          <p:nvPr/>
        </p:nvSpPr>
        <p:spPr>
          <a:xfrm>
            <a:off x="9632272" y="6402363"/>
            <a:ext cx="6409678" cy="369332"/>
          </a:xfrm>
          <a:prstGeom prst="rect">
            <a:avLst/>
          </a:prstGeom>
          <a:noFill/>
        </p:spPr>
        <p:txBody>
          <a:bodyPr wrap="square">
            <a:spAutoFit/>
          </a:bodyPr>
          <a:lstStyle/>
          <a:p>
            <a:r>
              <a:rPr lang="en-US" dirty="0"/>
              <a:t>(Donadio et al., 2025)</a:t>
            </a:r>
          </a:p>
        </p:txBody>
      </p:sp>
    </p:spTree>
    <p:extLst>
      <p:ext uri="{BB962C8B-B14F-4D97-AF65-F5344CB8AC3E}">
        <p14:creationId xmlns:p14="http://schemas.microsoft.com/office/powerpoint/2010/main" val="25011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69A926-8D8A-E86B-A6C5-7F551D94CC72}"/>
              </a:ext>
            </a:extLst>
          </p:cNvPr>
          <p:cNvSpPr txBox="1"/>
          <p:nvPr/>
        </p:nvSpPr>
        <p:spPr>
          <a:xfrm>
            <a:off x="1256092" y="732039"/>
            <a:ext cx="10302240" cy="4708981"/>
          </a:xfrm>
          <a:prstGeom prst="rect">
            <a:avLst/>
          </a:prstGeom>
          <a:noFill/>
        </p:spPr>
        <p:txBody>
          <a:bodyPr wrap="square">
            <a:spAutoFit/>
          </a:bodyPr>
          <a:lstStyle/>
          <a:p>
            <a:pPr algn="r" rtl="1"/>
            <a:r>
              <a:rPr lang="ar-SA" sz="2000" dirty="0">
                <a:cs typeface="B Nazanin" panose="00000400000000000000" pitchFamily="2" charset="-78"/>
              </a:rPr>
              <a:t>. طبق مقاله‌</a:t>
            </a:r>
            <a:r>
              <a:rPr lang="fa-IR" sz="2000" dirty="0">
                <a:cs typeface="B Nazanin" panose="00000400000000000000" pitchFamily="2" charset="-78"/>
              </a:rPr>
              <a:t> </a:t>
            </a:r>
            <a:r>
              <a:rPr lang="ar-SA" sz="2000" dirty="0">
                <a:cs typeface="B Nazanin" panose="00000400000000000000" pitchFamily="2" charset="-78"/>
              </a:rPr>
              <a:t>نتایج مربوط به رفتار و رفاه گوساله‌ها به این صورت گزارش شده‌اند:</a:t>
            </a:r>
            <a:br>
              <a:rPr lang="ar-SA" sz="2000" dirty="0">
                <a:cs typeface="B Nazanin" panose="00000400000000000000" pitchFamily="2" charset="-78"/>
              </a:rPr>
            </a:br>
            <a:r>
              <a:rPr lang="ar-SA" sz="2000" dirty="0">
                <a:cs typeface="B Nazanin" panose="00000400000000000000" pitchFamily="2" charset="-78"/>
              </a:rPr>
              <a:t>یافته‌های رفتاری و رفاهی</a:t>
            </a:r>
            <a:br>
              <a:rPr lang="ar-SA" sz="2000" dirty="0">
                <a:cs typeface="B Nazanin" panose="00000400000000000000" pitchFamily="2" charset="-78"/>
              </a:rPr>
            </a:br>
            <a:r>
              <a:rPr lang="ar-SA" sz="2000" dirty="0">
                <a:cs typeface="B Nazanin" panose="00000400000000000000" pitchFamily="2" charset="-78"/>
              </a:rPr>
              <a:t>1. رفتارهای اجتماعی:</a:t>
            </a:r>
            <a:br>
              <a:rPr lang="ar-SA" sz="2000" dirty="0">
                <a:cs typeface="B Nazanin" panose="00000400000000000000" pitchFamily="2" charset="-78"/>
              </a:rPr>
            </a:br>
            <a:r>
              <a:rPr lang="ar-SA" sz="2000" dirty="0">
                <a:cs typeface="B Nazanin" panose="00000400000000000000" pitchFamily="2" charset="-78"/>
              </a:rPr>
              <a:t>گوساله‌های نگهداری‌شده به صورت گروهی یا جفتی، تعامل اجتماعی بیشتری نشان دادند، مانند بازی و تماس با همسالان.</a:t>
            </a:r>
            <a:br>
              <a:rPr lang="ar-SA" sz="2000" dirty="0">
                <a:cs typeface="B Nazanin" panose="00000400000000000000" pitchFamily="2" charset="-78"/>
              </a:rPr>
            </a:br>
            <a:r>
              <a:rPr lang="ar-SA" sz="2000" dirty="0">
                <a:cs typeface="B Nazanin" panose="00000400000000000000" pitchFamily="2" charset="-78"/>
              </a:rPr>
              <a:t>رفتارهای منفی مرتبط با استرس، مانند مکیدن وسایل غیرغذایی یا خودآراستن مکرر، در گوساله‌های گروهی کمتر دیده شد.</a:t>
            </a:r>
            <a:br>
              <a:rPr lang="ar-SA" sz="2000" dirty="0">
                <a:cs typeface="B Nazanin" panose="00000400000000000000" pitchFamily="2" charset="-78"/>
              </a:rPr>
            </a:b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2. رفتارهای تغذیه‌ای و کنجکاوی:</a:t>
            </a:r>
            <a:br>
              <a:rPr lang="ar-SA" sz="2000" dirty="0">
                <a:cs typeface="B Nazanin" panose="00000400000000000000" pitchFamily="2" charset="-78"/>
              </a:rPr>
            </a:br>
            <a:r>
              <a:rPr lang="ar-SA" sz="2000" dirty="0">
                <a:cs typeface="B Nazanin" panose="00000400000000000000" pitchFamily="2" charset="-78"/>
              </a:rPr>
              <a:t>گوساله‌های گروهی زودتر شروع به مصرف کنسانتره می‌کنند و زمان بیشتری را صرف کاوش محیط می‌کنند.</a:t>
            </a:r>
            <a:br>
              <a:rPr lang="ar-SA" sz="2000" dirty="0">
                <a:cs typeface="B Nazanin" panose="00000400000000000000" pitchFamily="2" charset="-78"/>
              </a:rPr>
            </a:br>
            <a:r>
              <a:rPr lang="ar-SA" sz="2000" dirty="0">
                <a:cs typeface="B Nazanin" panose="00000400000000000000" pitchFamily="2" charset="-78"/>
              </a:rPr>
              <a:t>این رفتارها نشان‌دهنده‌ی یادگیری سریع‌تر و رفاه بهتر در سیستم گروهی است.</a:t>
            </a:r>
            <a:br>
              <a:rPr lang="ar-SA" sz="2000" dirty="0">
                <a:cs typeface="B Nazanin" panose="00000400000000000000" pitchFamily="2" charset="-78"/>
              </a:rPr>
            </a:b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3. رفتار انفرادی:</a:t>
            </a:r>
            <a:br>
              <a:rPr lang="ar-SA" sz="2000" dirty="0">
                <a:cs typeface="B Nazanin" panose="00000400000000000000" pitchFamily="2" charset="-78"/>
              </a:rPr>
            </a:br>
            <a:r>
              <a:rPr lang="ar-SA" sz="2000" dirty="0">
                <a:cs typeface="B Nazanin" panose="00000400000000000000" pitchFamily="2" charset="-78"/>
              </a:rPr>
              <a:t>گوساله‌های نگهداری‌شده انفرادی بیشتر بی‌تحرکی نشان دادند و تعامل اجتماعی کمتری داشتند.</a:t>
            </a:r>
            <a:br>
              <a:rPr lang="ar-SA" sz="2000" dirty="0">
                <a:cs typeface="B Nazanin" panose="00000400000000000000" pitchFamily="2" charset="-78"/>
              </a:rPr>
            </a:br>
            <a:r>
              <a:rPr lang="ar-SA" sz="2000" dirty="0">
                <a:cs typeface="B Nazanin" panose="00000400000000000000" pitchFamily="2" charset="-78"/>
              </a:rPr>
              <a:t>رفتارهای استرس و اضطراب در این گوساله‌ها بالاتر بود، که می‌تواند نشان‌دهنده‌ی رفاه پایین‌تر باشد.</a:t>
            </a:r>
            <a:endParaRPr lang="en-US" sz="2000" dirty="0">
              <a:cs typeface="B Nazanin" panose="00000400000000000000" pitchFamily="2" charset="-78"/>
            </a:endParaRPr>
          </a:p>
        </p:txBody>
      </p:sp>
      <p:pic>
        <p:nvPicPr>
          <p:cNvPr id="10" name="Content Placeholder 4">
            <a:extLst>
              <a:ext uri="{FF2B5EF4-FFF2-40B4-BE49-F238E27FC236}">
                <a16:creationId xmlns:a16="http://schemas.microsoft.com/office/drawing/2014/main" id="{2EB9F7F2-6AE9-B5FB-C6FF-1B05577D5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11" name="TextBox 10">
            <a:extLst>
              <a:ext uri="{FF2B5EF4-FFF2-40B4-BE49-F238E27FC236}">
                <a16:creationId xmlns:a16="http://schemas.microsoft.com/office/drawing/2014/main" id="{CB1A3E4A-7288-660D-D399-E432D6A56880}"/>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123978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B19DBE9A-6F32-451C-06B0-252E171EBC42}"/>
              </a:ext>
            </a:extLst>
          </p:cNvPr>
          <p:cNvSpPr/>
          <p:nvPr/>
        </p:nvSpPr>
        <p:spPr>
          <a:xfrm>
            <a:off x="10209320" y="193040"/>
            <a:ext cx="1677880" cy="579317"/>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b="1" dirty="0">
                <a:cs typeface="B Nazanin" panose="00000400000000000000" pitchFamily="2" charset="-78"/>
              </a:rPr>
              <a:t>رفتار و رفاه حیوان</a:t>
            </a:r>
            <a:endParaRPr lang="en-US" b="1" dirty="0">
              <a:cs typeface="B Nazanin" panose="00000400000000000000" pitchFamily="2" charset="-78"/>
            </a:endParaRPr>
          </a:p>
        </p:txBody>
      </p:sp>
      <p:graphicFrame>
        <p:nvGraphicFramePr>
          <p:cNvPr id="5" name="Table 4">
            <a:extLst>
              <a:ext uri="{FF2B5EF4-FFF2-40B4-BE49-F238E27FC236}">
                <a16:creationId xmlns:a16="http://schemas.microsoft.com/office/drawing/2014/main" id="{5A5FBB19-79AA-F3ED-FAF9-7D974824A875}"/>
              </a:ext>
            </a:extLst>
          </p:cNvPr>
          <p:cNvGraphicFramePr>
            <a:graphicFrameLocks noGrp="1"/>
          </p:cNvGraphicFramePr>
          <p:nvPr>
            <p:extLst>
              <p:ext uri="{D42A27DB-BD31-4B8C-83A1-F6EECF244321}">
                <p14:modId xmlns:p14="http://schemas.microsoft.com/office/powerpoint/2010/main" val="3553247475"/>
              </p:ext>
            </p:extLst>
          </p:nvPr>
        </p:nvGraphicFramePr>
        <p:xfrm>
          <a:off x="1215501" y="1887968"/>
          <a:ext cx="10346924" cy="3918455"/>
        </p:xfrm>
        <a:graphic>
          <a:graphicData uri="http://schemas.openxmlformats.org/drawingml/2006/table">
            <a:tbl>
              <a:tblPr firstRow="1" bandRow="1">
                <a:tableStyleId>{00A15C55-8517-42AA-B614-E9B94910E393}</a:tableStyleId>
              </a:tblPr>
              <a:tblGrid>
                <a:gridCol w="2586731">
                  <a:extLst>
                    <a:ext uri="{9D8B030D-6E8A-4147-A177-3AD203B41FA5}">
                      <a16:colId xmlns:a16="http://schemas.microsoft.com/office/drawing/2014/main" val="1647136971"/>
                    </a:ext>
                  </a:extLst>
                </a:gridCol>
                <a:gridCol w="2586731">
                  <a:extLst>
                    <a:ext uri="{9D8B030D-6E8A-4147-A177-3AD203B41FA5}">
                      <a16:colId xmlns:a16="http://schemas.microsoft.com/office/drawing/2014/main" val="3665036503"/>
                    </a:ext>
                  </a:extLst>
                </a:gridCol>
                <a:gridCol w="2586731">
                  <a:extLst>
                    <a:ext uri="{9D8B030D-6E8A-4147-A177-3AD203B41FA5}">
                      <a16:colId xmlns:a16="http://schemas.microsoft.com/office/drawing/2014/main" val="4067478403"/>
                    </a:ext>
                  </a:extLst>
                </a:gridCol>
                <a:gridCol w="2586731">
                  <a:extLst>
                    <a:ext uri="{9D8B030D-6E8A-4147-A177-3AD203B41FA5}">
                      <a16:colId xmlns:a16="http://schemas.microsoft.com/office/drawing/2014/main" val="2512176611"/>
                    </a:ext>
                  </a:extLst>
                </a:gridCol>
              </a:tblGrid>
              <a:tr h="406895">
                <a:tc>
                  <a:txBody>
                    <a:bodyPr/>
                    <a:lstStyle/>
                    <a:p>
                      <a:pPr algn="ctr" rtl="1"/>
                      <a:r>
                        <a:rPr lang="fa-IR" dirty="0">
                          <a:cs typeface="B Nazanin" panose="00000400000000000000" pitchFamily="2" charset="-78"/>
                        </a:rPr>
                        <a:t>شاخص رفتاری / رفاهی</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گوساله های گروهی یا جفتی</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گوساله های انفرادی</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نتیجه گیری</a:t>
                      </a:r>
                      <a:endParaRPr lang="en-US" dirty="0">
                        <a:cs typeface="B Nazanin" panose="00000400000000000000" pitchFamily="2" charset="-78"/>
                      </a:endParaRPr>
                    </a:p>
                  </a:txBody>
                  <a:tcPr/>
                </a:tc>
                <a:extLst>
                  <a:ext uri="{0D108BD9-81ED-4DB2-BD59-A6C34878D82A}">
                    <a16:rowId xmlns:a16="http://schemas.microsoft.com/office/drawing/2014/main" val="881215287"/>
                  </a:ext>
                </a:extLst>
              </a:tr>
              <a:tr h="702312">
                <a:tc>
                  <a:txBody>
                    <a:bodyPr/>
                    <a:lstStyle/>
                    <a:p>
                      <a:pPr algn="ctr" rtl="1"/>
                      <a:r>
                        <a:rPr lang="fa-IR" b="1" dirty="0">
                          <a:solidFill>
                            <a:schemeClr val="bg1"/>
                          </a:solidFill>
                          <a:cs typeface="B Nazanin" panose="00000400000000000000" pitchFamily="2" charset="-78"/>
                        </a:rPr>
                        <a:t>تعامل اجتماعی</a:t>
                      </a:r>
                      <a:endParaRPr lang="en-US" b="1" dirty="0">
                        <a:solidFill>
                          <a:schemeClr val="bg1"/>
                        </a:solidFill>
                        <a:cs typeface="B Nazanin" panose="00000400000000000000" pitchFamily="2" charset="-78"/>
                      </a:endParaRPr>
                    </a:p>
                  </a:txBody>
                  <a:tcPr>
                    <a:solidFill>
                      <a:srgbClr val="CB8E05"/>
                    </a:solidFill>
                  </a:tcPr>
                </a:tc>
                <a:tc>
                  <a:txBody>
                    <a:bodyPr/>
                    <a:lstStyle/>
                    <a:p>
                      <a:pPr algn="ctr" rtl="1"/>
                      <a:r>
                        <a:rPr lang="fa-IR" dirty="0">
                          <a:cs typeface="B Nazanin" panose="00000400000000000000" pitchFamily="2" charset="-78"/>
                        </a:rPr>
                        <a:t>زیاد</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کم</a:t>
                      </a:r>
                      <a:endParaRPr lang="en-US" dirty="0">
                        <a:cs typeface="B Nazanin" panose="00000400000000000000" pitchFamily="2" charset="-78"/>
                      </a:endParaRPr>
                    </a:p>
                  </a:txBody>
                  <a:tcPr/>
                </a:tc>
                <a:tc>
                  <a:txBody>
                    <a:bodyPr/>
                    <a:lstStyle/>
                    <a:p>
                      <a:pPr algn="ctr" rtl="1"/>
                      <a:r>
                        <a:rPr lang="ar-SA" dirty="0"/>
                        <a:t>نگهداری گروهی رفاه اجتماعی را افزایش می‌دهد</a:t>
                      </a:r>
                      <a:endParaRPr lang="en-US" dirty="0">
                        <a:cs typeface="B Nazanin" panose="00000400000000000000" pitchFamily="2" charset="-78"/>
                      </a:endParaRPr>
                    </a:p>
                  </a:txBody>
                  <a:tcPr/>
                </a:tc>
                <a:extLst>
                  <a:ext uri="{0D108BD9-81ED-4DB2-BD59-A6C34878D82A}">
                    <a16:rowId xmlns:a16="http://schemas.microsoft.com/office/drawing/2014/main" val="2605992639"/>
                  </a:ext>
                </a:extLst>
              </a:tr>
              <a:tr h="702312">
                <a:tc>
                  <a:txBody>
                    <a:bodyPr/>
                    <a:lstStyle/>
                    <a:p>
                      <a:pPr algn="ctr" rtl="1"/>
                      <a:r>
                        <a:rPr lang="fa-IR" b="1" dirty="0">
                          <a:solidFill>
                            <a:schemeClr val="bg1"/>
                          </a:solidFill>
                          <a:cs typeface="B Nazanin" panose="00000400000000000000" pitchFamily="2" charset="-78"/>
                        </a:rPr>
                        <a:t>رفتار های استرسی</a:t>
                      </a:r>
                      <a:endParaRPr lang="en-US" b="1" dirty="0">
                        <a:solidFill>
                          <a:schemeClr val="bg1"/>
                        </a:solidFill>
                        <a:cs typeface="B Nazanin" panose="00000400000000000000" pitchFamily="2" charset="-78"/>
                      </a:endParaRPr>
                    </a:p>
                  </a:txBody>
                  <a:tcPr>
                    <a:solidFill>
                      <a:srgbClr val="CB8E05"/>
                    </a:solidFill>
                  </a:tcPr>
                </a:tc>
                <a:tc>
                  <a:txBody>
                    <a:bodyPr/>
                    <a:lstStyle/>
                    <a:p>
                      <a:pPr algn="ctr" rtl="1"/>
                      <a:r>
                        <a:rPr lang="fa-IR" dirty="0">
                          <a:cs typeface="B Nazanin" panose="00000400000000000000" pitchFamily="2" charset="-78"/>
                        </a:rPr>
                        <a:t>کم(کمتر خود آراستن ومکیدن وسایل غیر غذایی)</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زیاد</a:t>
                      </a:r>
                      <a:endParaRPr lang="en-US" dirty="0">
                        <a:cs typeface="B Nazanin" panose="00000400000000000000" pitchFamily="2" charset="-78"/>
                      </a:endParaRPr>
                    </a:p>
                  </a:txBody>
                  <a:tcPr/>
                </a:tc>
                <a:tc>
                  <a:txBody>
                    <a:bodyPr/>
                    <a:lstStyle/>
                    <a:p>
                      <a:pPr algn="ctr" rtl="1"/>
                      <a:r>
                        <a:rPr lang="ar-SA" dirty="0"/>
                        <a:t>نگهداری انفرادی باعث افزایش رفتارهای استرس می‌شود</a:t>
                      </a:r>
                      <a:endParaRPr lang="en-US" dirty="0">
                        <a:cs typeface="B Nazanin" panose="00000400000000000000" pitchFamily="2" charset="-78"/>
                      </a:endParaRPr>
                    </a:p>
                  </a:txBody>
                  <a:tcPr/>
                </a:tc>
                <a:extLst>
                  <a:ext uri="{0D108BD9-81ED-4DB2-BD59-A6C34878D82A}">
                    <a16:rowId xmlns:a16="http://schemas.microsoft.com/office/drawing/2014/main" val="3901820149"/>
                  </a:ext>
                </a:extLst>
              </a:tr>
              <a:tr h="702312">
                <a:tc>
                  <a:txBody>
                    <a:bodyPr/>
                    <a:lstStyle/>
                    <a:p>
                      <a:pPr algn="ctr" rtl="1"/>
                      <a:r>
                        <a:rPr lang="fa-IR" b="1" dirty="0">
                          <a:solidFill>
                            <a:schemeClr val="bg1"/>
                          </a:solidFill>
                          <a:cs typeface="B Nazanin" panose="00000400000000000000" pitchFamily="2" charset="-78"/>
                        </a:rPr>
                        <a:t>شروع مصرف استارتر</a:t>
                      </a:r>
                      <a:endParaRPr lang="en-US" b="1" dirty="0">
                        <a:solidFill>
                          <a:schemeClr val="bg1"/>
                        </a:solidFill>
                        <a:cs typeface="B Nazanin" panose="00000400000000000000" pitchFamily="2" charset="-78"/>
                      </a:endParaRPr>
                    </a:p>
                  </a:txBody>
                  <a:tcPr>
                    <a:solidFill>
                      <a:srgbClr val="CB8E05"/>
                    </a:solidFill>
                  </a:tcPr>
                </a:tc>
                <a:tc>
                  <a:txBody>
                    <a:bodyPr/>
                    <a:lstStyle/>
                    <a:p>
                      <a:pPr algn="ctr" rtl="1"/>
                      <a:r>
                        <a:rPr lang="fa-IR" dirty="0">
                          <a:cs typeface="B Nazanin" panose="00000400000000000000" pitchFamily="2" charset="-78"/>
                        </a:rPr>
                        <a:t>زودتر و فعال تر</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دیر تر وکمتر</a:t>
                      </a:r>
                      <a:endParaRPr lang="en-US" dirty="0">
                        <a:cs typeface="B Nazanin" panose="00000400000000000000" pitchFamily="2" charset="-78"/>
                      </a:endParaRPr>
                    </a:p>
                  </a:txBody>
                  <a:tcPr/>
                </a:tc>
                <a:tc>
                  <a:txBody>
                    <a:bodyPr/>
                    <a:lstStyle/>
                    <a:p>
                      <a:pPr algn="ctr" rtl="1"/>
                      <a:r>
                        <a:rPr lang="ar-SA" dirty="0"/>
                        <a:t>نگهداری گروهی انگیزه تغذیه‌ای را بالا می‌برد</a:t>
                      </a:r>
                      <a:endParaRPr lang="en-US" dirty="0">
                        <a:cs typeface="B Nazanin" panose="00000400000000000000" pitchFamily="2" charset="-78"/>
                      </a:endParaRPr>
                    </a:p>
                  </a:txBody>
                  <a:tcPr/>
                </a:tc>
                <a:extLst>
                  <a:ext uri="{0D108BD9-81ED-4DB2-BD59-A6C34878D82A}">
                    <a16:rowId xmlns:a16="http://schemas.microsoft.com/office/drawing/2014/main" val="3346588277"/>
                  </a:ext>
                </a:extLst>
              </a:tr>
              <a:tr h="702312">
                <a:tc>
                  <a:txBody>
                    <a:bodyPr/>
                    <a:lstStyle/>
                    <a:p>
                      <a:pPr algn="ctr" rtl="1"/>
                      <a:r>
                        <a:rPr lang="fa-IR" b="1" dirty="0">
                          <a:solidFill>
                            <a:schemeClr val="bg1"/>
                          </a:solidFill>
                          <a:cs typeface="B Nazanin" panose="00000400000000000000" pitchFamily="2" charset="-78"/>
                        </a:rPr>
                        <a:t>کنجکاوی</a:t>
                      </a:r>
                      <a:endParaRPr lang="en-US" b="1" dirty="0">
                        <a:solidFill>
                          <a:schemeClr val="bg1"/>
                        </a:solidFill>
                        <a:cs typeface="B Nazanin" panose="00000400000000000000" pitchFamily="2" charset="-78"/>
                      </a:endParaRPr>
                    </a:p>
                  </a:txBody>
                  <a:tcPr>
                    <a:solidFill>
                      <a:srgbClr val="CB8E05"/>
                    </a:solidFill>
                  </a:tcPr>
                </a:tc>
                <a:tc>
                  <a:txBody>
                    <a:bodyPr/>
                    <a:lstStyle/>
                    <a:p>
                      <a:pPr algn="ctr" rtl="1"/>
                      <a:r>
                        <a:rPr lang="fa-IR" dirty="0">
                          <a:cs typeface="B Nazanin" panose="00000400000000000000" pitchFamily="2" charset="-78"/>
                        </a:rPr>
                        <a:t>بیشتر</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کمتر</a:t>
                      </a:r>
                      <a:endParaRPr lang="en-US" dirty="0">
                        <a:cs typeface="B Nazanin" panose="00000400000000000000" pitchFamily="2" charset="-78"/>
                      </a:endParaRPr>
                    </a:p>
                  </a:txBody>
                  <a:tcPr/>
                </a:tc>
                <a:tc>
                  <a:txBody>
                    <a:bodyPr/>
                    <a:lstStyle/>
                    <a:p>
                      <a:pPr algn="ctr" rtl="1"/>
                      <a:r>
                        <a:rPr lang="ar-SA" dirty="0"/>
                        <a:t>نگهداری گروهی رفاه شناختی و انگیزه طبیعی را تقویت می‌کند</a:t>
                      </a:r>
                      <a:endParaRPr lang="en-US" dirty="0">
                        <a:cs typeface="B Nazanin" panose="00000400000000000000" pitchFamily="2" charset="-78"/>
                      </a:endParaRPr>
                    </a:p>
                  </a:txBody>
                  <a:tcPr/>
                </a:tc>
                <a:extLst>
                  <a:ext uri="{0D108BD9-81ED-4DB2-BD59-A6C34878D82A}">
                    <a16:rowId xmlns:a16="http://schemas.microsoft.com/office/drawing/2014/main" val="1592269645"/>
                  </a:ext>
                </a:extLst>
              </a:tr>
              <a:tr h="702312">
                <a:tc>
                  <a:txBody>
                    <a:bodyPr/>
                    <a:lstStyle/>
                    <a:p>
                      <a:pPr algn="ctr" rtl="1"/>
                      <a:r>
                        <a:rPr lang="fa-IR" b="1" dirty="0">
                          <a:solidFill>
                            <a:schemeClr val="bg1"/>
                          </a:solidFill>
                          <a:cs typeface="B Nazanin" panose="00000400000000000000" pitchFamily="2" charset="-78"/>
                        </a:rPr>
                        <a:t>یاد گیری اجتماعی</a:t>
                      </a:r>
                      <a:endParaRPr lang="en-US" b="1" dirty="0">
                        <a:solidFill>
                          <a:schemeClr val="bg1"/>
                        </a:solidFill>
                        <a:cs typeface="B Nazanin" panose="00000400000000000000" pitchFamily="2" charset="-78"/>
                      </a:endParaRPr>
                    </a:p>
                  </a:txBody>
                  <a:tcPr>
                    <a:solidFill>
                      <a:srgbClr val="CB8E05"/>
                    </a:solidFill>
                  </a:tcPr>
                </a:tc>
                <a:tc>
                  <a:txBody>
                    <a:bodyPr/>
                    <a:lstStyle/>
                    <a:p>
                      <a:pPr algn="ctr" rtl="1"/>
                      <a:r>
                        <a:rPr lang="fa-IR" dirty="0">
                          <a:cs typeface="B Nazanin" panose="00000400000000000000" pitchFamily="2" charset="-78"/>
                        </a:rPr>
                        <a:t>سریع تر</a:t>
                      </a:r>
                      <a:endParaRPr lang="en-US" dirty="0">
                        <a:cs typeface="B Nazanin" panose="00000400000000000000" pitchFamily="2" charset="-78"/>
                      </a:endParaRPr>
                    </a:p>
                  </a:txBody>
                  <a:tcPr/>
                </a:tc>
                <a:tc>
                  <a:txBody>
                    <a:bodyPr/>
                    <a:lstStyle/>
                    <a:p>
                      <a:pPr algn="ctr" rtl="1"/>
                      <a:r>
                        <a:rPr lang="fa-IR" dirty="0">
                          <a:cs typeface="B Nazanin" panose="00000400000000000000" pitchFamily="2" charset="-78"/>
                        </a:rPr>
                        <a:t>کند تر</a:t>
                      </a:r>
                      <a:endParaRPr lang="en-US" dirty="0">
                        <a:cs typeface="B Nazanin" panose="00000400000000000000" pitchFamily="2" charset="-78"/>
                      </a:endParaRPr>
                    </a:p>
                  </a:txBody>
                  <a:tcPr/>
                </a:tc>
                <a:tc>
                  <a:txBody>
                    <a:bodyPr/>
                    <a:lstStyle/>
                    <a:p>
                      <a:pPr algn="ctr" rtl="1"/>
                      <a:r>
                        <a:rPr lang="ar-SA" dirty="0"/>
                        <a:t>گوساله‌های گروهی توانایی یادگیری سریع‌تر دارند</a:t>
                      </a:r>
                      <a:endParaRPr lang="en-US" dirty="0">
                        <a:cs typeface="B Nazanin" panose="00000400000000000000" pitchFamily="2" charset="-78"/>
                      </a:endParaRPr>
                    </a:p>
                  </a:txBody>
                  <a:tcPr/>
                </a:tc>
                <a:extLst>
                  <a:ext uri="{0D108BD9-81ED-4DB2-BD59-A6C34878D82A}">
                    <a16:rowId xmlns:a16="http://schemas.microsoft.com/office/drawing/2014/main" val="2215974368"/>
                  </a:ext>
                </a:extLst>
              </a:tr>
            </a:tbl>
          </a:graphicData>
        </a:graphic>
      </p:graphicFrame>
      <p:pic>
        <p:nvPicPr>
          <p:cNvPr id="6" name="Content Placeholder 4">
            <a:extLst>
              <a:ext uri="{FF2B5EF4-FFF2-40B4-BE49-F238E27FC236}">
                <a16:creationId xmlns:a16="http://schemas.microsoft.com/office/drawing/2014/main" id="{66A99616-338F-0173-6048-2FD14B7B1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7" name="TextBox 6">
            <a:extLst>
              <a:ext uri="{FF2B5EF4-FFF2-40B4-BE49-F238E27FC236}">
                <a16:creationId xmlns:a16="http://schemas.microsoft.com/office/drawing/2014/main" id="{5E575B6C-48AF-681C-6182-1620734607BD}"/>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269131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extLst>
              <a:ext uri="{FF2B5EF4-FFF2-40B4-BE49-F238E27FC236}">
                <a16:creationId xmlns:a16="http://schemas.microsoft.com/office/drawing/2014/main" id="{1E7EEA3C-1EE4-A483-5E00-9C5BA2C9D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15" name="TextBox 14">
            <a:extLst>
              <a:ext uri="{FF2B5EF4-FFF2-40B4-BE49-F238E27FC236}">
                <a16:creationId xmlns:a16="http://schemas.microsoft.com/office/drawing/2014/main" id="{22E37FFC-F7E2-C78F-69A4-C9787C6BA1E1}"/>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16" name="Cloud 15">
            <a:extLst>
              <a:ext uri="{FF2B5EF4-FFF2-40B4-BE49-F238E27FC236}">
                <a16:creationId xmlns:a16="http://schemas.microsoft.com/office/drawing/2014/main" id="{FDD4093E-81C6-889D-F855-F5D313C9B7C1}"/>
              </a:ext>
            </a:extLst>
          </p:cNvPr>
          <p:cNvSpPr/>
          <p:nvPr/>
        </p:nvSpPr>
        <p:spPr>
          <a:xfrm>
            <a:off x="9925235" y="284085"/>
            <a:ext cx="1793289" cy="941033"/>
          </a:xfrm>
          <a:prstGeom prst="cloud">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ar-SA" sz="2000" dirty="0">
                <a:solidFill>
                  <a:schemeClr val="tx1"/>
                </a:solidFill>
                <a:cs typeface="B Nazanin" panose="00000400000000000000" pitchFamily="2" charset="-78"/>
              </a:rPr>
              <a:t>سلامت و بروز بیماری</a:t>
            </a:r>
            <a:endParaRPr lang="en-US" sz="2000" dirty="0">
              <a:solidFill>
                <a:schemeClr val="tx1"/>
              </a:solidFill>
              <a:cs typeface="B Nazanin" panose="00000400000000000000" pitchFamily="2" charset="-78"/>
            </a:endParaRPr>
          </a:p>
        </p:txBody>
      </p:sp>
      <p:sp>
        <p:nvSpPr>
          <p:cNvPr id="22" name="Rectangle 5">
            <a:extLst>
              <a:ext uri="{FF2B5EF4-FFF2-40B4-BE49-F238E27FC236}">
                <a16:creationId xmlns:a16="http://schemas.microsoft.com/office/drawing/2014/main" id="{974E5E7E-D8CC-4FFA-B81E-C92C49A67EB6}"/>
              </a:ext>
            </a:extLst>
          </p:cNvPr>
          <p:cNvSpPr>
            <a:spLocks noChangeArrowheads="1"/>
          </p:cNvSpPr>
          <p:nvPr/>
        </p:nvSpPr>
        <p:spPr bwMode="auto">
          <a:xfrm>
            <a:off x="-191503" y="1645784"/>
            <a:ext cx="117532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a:t>
            </a: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طبق مقاله‌</a:t>
            </a:r>
            <a:r>
              <a:rPr kumimoji="0" lang="fa-IR"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ن</a:t>
            </a: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تایج مرتبط با سلامت و بروز بیماری‌ها به شرح زیر اس</a:t>
            </a:r>
            <a:r>
              <a:rPr kumimoji="0" lang="fa-IR"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ت:</a:t>
            </a:r>
            <a:endParaRPr lang="fa-IR" altLang="en-US" sz="4000" dirty="0">
              <a:latin typeface="Arial" panose="020B060402020202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یافته‌های سلامت و بیماریشیوع بیماری تنفسی</a:t>
            </a:r>
            <a: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(BRD)</a:t>
            </a:r>
            <a:b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b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گوساله‌های گروهی یا جفتی:</a:t>
            </a:r>
            <a:endParaRPr kumimoji="0" lang="fa-IR"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میزان شیوع کمی بیشتر گزارش شده است، اما تفاوت معنی‌دار آماری نبود</a:t>
            </a:r>
            <a: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a:t>
            </a:r>
            <a:b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b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گوساله‌های انفرادی: موارد</a:t>
            </a:r>
            <a: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BRD </a:t>
            </a: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کمی کمتر بودند</a:t>
            </a:r>
            <a: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a:t>
            </a:r>
            <a:b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b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توضیح: </a:t>
            </a:r>
            <a:endParaRPr kumimoji="0" lang="fa-IR"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تماس نزدیک در گروه‌ها ممکن است انتقال پاتوژن‌ها را افزایش دهد، اما مدیریت مناسب بهداشتی و تهویه مناسب این خطر را کاهش می‌دهد</a:t>
            </a:r>
            <a:r>
              <a:rPr kumimoji="0" lang="en-US" altLang="en-US" sz="20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a:t>
            </a:r>
          </a:p>
        </p:txBody>
      </p:sp>
      <p:pic>
        <p:nvPicPr>
          <p:cNvPr id="1030" name="Picture 6" descr="🧪">
            <a:extLst>
              <a:ext uri="{FF2B5EF4-FFF2-40B4-BE49-F238E27FC236}">
                <a16:creationId xmlns:a16="http://schemas.microsoft.com/office/drawing/2014/main" id="{757EE6B7-19FA-4C3B-8364-F64D377B2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535" y="1794142"/>
            <a:ext cx="252195" cy="25219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9932568-6058-8C8F-C6DF-C018201226EE}"/>
              </a:ext>
            </a:extLst>
          </p:cNvPr>
          <p:cNvSpPr txBox="1"/>
          <p:nvPr/>
        </p:nvSpPr>
        <p:spPr>
          <a:xfrm>
            <a:off x="1193229" y="4187251"/>
            <a:ext cx="10368501" cy="2246769"/>
          </a:xfrm>
          <a:prstGeom prst="rect">
            <a:avLst/>
          </a:prstGeom>
          <a:noFill/>
        </p:spPr>
        <p:txBody>
          <a:bodyPr wrap="square">
            <a:spAutoFit/>
          </a:bodyPr>
          <a:lstStyle/>
          <a:p>
            <a:pPr algn="r" rtl="1"/>
            <a:r>
              <a:rPr lang="ar-SA" sz="2000" dirty="0">
                <a:cs typeface="B Nazanin" panose="00000400000000000000" pitchFamily="2" charset="-78"/>
              </a:rPr>
              <a:t>شیوع اسهال</a:t>
            </a:r>
            <a:br>
              <a:rPr lang="ar-SA" sz="2000" dirty="0">
                <a:cs typeface="B Nazanin" panose="00000400000000000000" pitchFamily="2" charset="-78"/>
              </a:rPr>
            </a:br>
            <a:r>
              <a:rPr lang="ar-SA" sz="2000" dirty="0">
                <a:cs typeface="B Nazanin" panose="00000400000000000000" pitchFamily="2" charset="-78"/>
              </a:rPr>
              <a:t>گوساله‌های گروهی: تقریباً برابر با گوساله‌های انفرادی بود، اختلاف معنی‌داری مشاهده نشد.</a:t>
            </a:r>
            <a:br>
              <a:rPr lang="ar-SA" sz="2000" dirty="0">
                <a:cs typeface="B Nazanin" panose="00000400000000000000" pitchFamily="2" charset="-78"/>
              </a:rPr>
            </a:br>
            <a:r>
              <a:rPr lang="ar-SA" sz="2000" dirty="0">
                <a:cs typeface="B Nazanin" panose="00000400000000000000" pitchFamily="2" charset="-78"/>
              </a:rPr>
              <a:t>گوساله‌های انفرادی: درصد کمی پایین‌تر، اما قابل چشم‌پوشی.</a:t>
            </a:r>
            <a:br>
              <a:rPr lang="ar-SA" sz="2000" dirty="0">
                <a:cs typeface="B Nazanin" panose="00000400000000000000" pitchFamily="2" charset="-78"/>
              </a:rPr>
            </a:br>
            <a:r>
              <a:rPr lang="ar-SA" sz="2000" dirty="0">
                <a:cs typeface="B Nazanin" panose="00000400000000000000" pitchFamily="2" charset="-78"/>
              </a:rPr>
              <a:t>توضیح: اسهال بیشتر تحت تأثیر تغذیه، کیفیت شیر و بهداشت محیط است تا سیستم نگهداری.</a:t>
            </a:r>
            <a:br>
              <a:rPr lang="ar-SA" sz="2000" dirty="0">
                <a:cs typeface="B Nazanin" panose="00000400000000000000" pitchFamily="2" charset="-78"/>
              </a:rPr>
            </a:br>
            <a:r>
              <a:rPr lang="ar-SA" sz="2000" dirty="0">
                <a:cs typeface="B Nazanin" panose="00000400000000000000" pitchFamily="2" charset="-78"/>
              </a:rPr>
              <a:t>استفاده از آنتی‌بیوتیک‌ها و درمان‌ها</a:t>
            </a:r>
            <a:br>
              <a:rPr lang="ar-SA" sz="2000" dirty="0">
                <a:cs typeface="B Nazanin" panose="00000400000000000000" pitchFamily="2" charset="-78"/>
              </a:rPr>
            </a:br>
            <a:r>
              <a:rPr lang="ar-SA" sz="2000" dirty="0">
                <a:cs typeface="B Nazanin" panose="00000400000000000000" pitchFamily="2" charset="-78"/>
              </a:rPr>
              <a:t>گوساله‌های گروهی: کمی بیشتر از انفرادی مصرف کردند (در مواردی که بیماری رخ داده بود).</a:t>
            </a:r>
            <a:br>
              <a:rPr lang="ar-SA" sz="2000" dirty="0">
                <a:cs typeface="B Nazanin" panose="00000400000000000000" pitchFamily="2" charset="-78"/>
              </a:rPr>
            </a:br>
            <a:r>
              <a:rPr lang="ar-SA" sz="2000" dirty="0">
                <a:cs typeface="B Nazanin" panose="00000400000000000000" pitchFamily="2" charset="-78"/>
              </a:rPr>
              <a:t>اما این افزایش زیاد نبود و نشان‌دهنده‌ی کنترل موفق بیماری با مدیریت مناسب است.</a:t>
            </a:r>
            <a:endParaRPr lang="en-US" sz="2000" dirty="0">
              <a:cs typeface="B Nazanin" panose="00000400000000000000" pitchFamily="2" charset="-78"/>
            </a:endParaRPr>
          </a:p>
        </p:txBody>
      </p:sp>
    </p:spTree>
    <p:extLst>
      <p:ext uri="{BB962C8B-B14F-4D97-AF65-F5344CB8AC3E}">
        <p14:creationId xmlns:p14="http://schemas.microsoft.com/office/powerpoint/2010/main" val="421187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50A07AE-7F97-0FA0-AEFD-2B4E14075FB7}"/>
              </a:ext>
            </a:extLst>
          </p:cNvPr>
          <p:cNvSpPr/>
          <p:nvPr/>
        </p:nvSpPr>
        <p:spPr>
          <a:xfrm>
            <a:off x="9667782" y="461639"/>
            <a:ext cx="1802167" cy="7546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000" b="1" dirty="0">
                <a:cs typeface="B Nazanin" panose="00000400000000000000" pitchFamily="2" charset="-78"/>
              </a:rPr>
              <a:t>جمع بندی سلامت</a:t>
            </a:r>
            <a:endParaRPr lang="en-US" sz="2000" b="1" dirty="0">
              <a:cs typeface="B Nazanin" panose="00000400000000000000" pitchFamily="2" charset="-78"/>
            </a:endParaRPr>
          </a:p>
        </p:txBody>
      </p:sp>
      <p:sp>
        <p:nvSpPr>
          <p:cNvPr id="6" name="TextBox 5">
            <a:extLst>
              <a:ext uri="{FF2B5EF4-FFF2-40B4-BE49-F238E27FC236}">
                <a16:creationId xmlns:a16="http://schemas.microsoft.com/office/drawing/2014/main" id="{6534B0B0-6B94-1824-CC13-71E773D56ECE}"/>
              </a:ext>
            </a:extLst>
          </p:cNvPr>
          <p:cNvSpPr txBox="1"/>
          <p:nvPr/>
        </p:nvSpPr>
        <p:spPr>
          <a:xfrm>
            <a:off x="2228295" y="1983237"/>
            <a:ext cx="8265111" cy="2308324"/>
          </a:xfrm>
          <a:prstGeom prst="rect">
            <a:avLst/>
          </a:prstGeom>
          <a:noFill/>
        </p:spPr>
        <p:txBody>
          <a:bodyPr wrap="square">
            <a:spAutoFit/>
          </a:bodyPr>
          <a:lstStyle/>
          <a:p>
            <a:pPr algn="r" rtl="1"/>
            <a:r>
              <a:rPr lang="fa-IR" sz="2000" dirty="0">
                <a:cs typeface="B Nazanin" panose="00000400000000000000" pitchFamily="2" charset="-78"/>
              </a:rPr>
              <a:t>ن</a:t>
            </a:r>
            <a:r>
              <a:rPr lang="ar-SA" sz="2000" dirty="0">
                <a:cs typeface="B Nazanin" panose="00000400000000000000" pitchFamily="2" charset="-78"/>
              </a:rPr>
              <a:t>گهداری گروهی مزایای رفتاری و رشد دارد، اما با خطر کمی در بروز بیماری تنفسی همراه است.</a:t>
            </a:r>
            <a:br>
              <a:rPr lang="ar-SA" sz="2000" dirty="0">
                <a:cs typeface="B Nazanin" panose="00000400000000000000" pitchFamily="2" charset="-78"/>
              </a:rPr>
            </a:br>
            <a:r>
              <a:rPr lang="ar-SA" sz="2000" dirty="0">
                <a:cs typeface="B Nazanin" panose="00000400000000000000" pitchFamily="2" charset="-78"/>
              </a:rPr>
              <a:t>با رعایت تهویه، تراکم مناسب و کنترل بهداشتی، نگهداری گروهی خطری برای سلامت کلی ایجاد نمی‌کند.</a:t>
            </a:r>
            <a:br>
              <a:rPr lang="ar-SA" sz="2000" dirty="0">
                <a:cs typeface="B Nazanin" panose="00000400000000000000" pitchFamily="2" charset="-78"/>
              </a:rPr>
            </a:br>
            <a:r>
              <a:rPr lang="ar-SA" sz="2400" b="1" dirty="0">
                <a:cs typeface="B Nazanin" panose="00000400000000000000" pitchFamily="2" charset="-78"/>
              </a:rPr>
              <a:t>توصیه مهم</a:t>
            </a:r>
            <a:r>
              <a:rPr lang="ar-SA" sz="2400" dirty="0">
                <a:cs typeface="B Nazanin" panose="00000400000000000000" pitchFamily="2" charset="-78"/>
              </a:rPr>
              <a:t>:</a:t>
            </a:r>
            <a:r>
              <a:rPr lang="ar-SA" sz="2000" dirty="0">
                <a:cs typeface="B Nazanin" panose="00000400000000000000" pitchFamily="2" charset="-78"/>
              </a:rPr>
              <a:t> </a:t>
            </a:r>
            <a:r>
              <a:rPr lang="ar-SA" sz="2000" u="sng" dirty="0">
                <a:cs typeface="B Nazanin" panose="00000400000000000000" pitchFamily="2" charset="-78"/>
              </a:rPr>
              <a:t>لازم به ذکر است که نتایج مربوط به سلامت و رفاه گوساله‌ها تحت تأثیر نگهداری گروهی، تا حد زیادی به شرایط مدیریتی، تراکم گوساله‌ها، کیفیت تهویه و بهداشت محیط وابسته است و بنابراین قابل تعمیم و اجرا در همه مزرعه‌ها نیست؛ خواننده باید هنگام اعمال این نتایج مراقبت‌های مدیریتی لازم را رعایت کند.</a:t>
            </a:r>
            <a:endParaRPr lang="en-US" sz="2000" u="sng" dirty="0">
              <a:cs typeface="B Nazanin" panose="00000400000000000000" pitchFamily="2" charset="-78"/>
            </a:endParaRPr>
          </a:p>
        </p:txBody>
      </p:sp>
      <p:pic>
        <p:nvPicPr>
          <p:cNvPr id="7" name="Content Placeholder 4">
            <a:extLst>
              <a:ext uri="{FF2B5EF4-FFF2-40B4-BE49-F238E27FC236}">
                <a16:creationId xmlns:a16="http://schemas.microsoft.com/office/drawing/2014/main" id="{4D94D75C-7A86-541B-7D73-AB35B8553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8" name="TextBox 7">
            <a:extLst>
              <a:ext uri="{FF2B5EF4-FFF2-40B4-BE49-F238E27FC236}">
                <a16:creationId xmlns:a16="http://schemas.microsoft.com/office/drawing/2014/main" id="{19F1E2DA-BE1D-B521-1D9B-EBE928B6131A}"/>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129241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6095120A-BBFE-5C1D-E75C-2C29922D02F0}"/>
              </a:ext>
            </a:extLst>
          </p:cNvPr>
          <p:cNvSpPr/>
          <p:nvPr/>
        </p:nvSpPr>
        <p:spPr>
          <a:xfrm>
            <a:off x="9818703" y="248575"/>
            <a:ext cx="2130641" cy="745724"/>
          </a:xfrm>
          <a:prstGeom prst="doubleWav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b="1" dirty="0"/>
              <a:t>بحث ،نتیجه گیری و پیشنهادات </a:t>
            </a:r>
            <a:endParaRPr lang="en-US" sz="2000" b="1" dirty="0"/>
          </a:p>
        </p:txBody>
      </p:sp>
      <p:sp>
        <p:nvSpPr>
          <p:cNvPr id="6" name="TextBox 5">
            <a:extLst>
              <a:ext uri="{FF2B5EF4-FFF2-40B4-BE49-F238E27FC236}">
                <a16:creationId xmlns:a16="http://schemas.microsoft.com/office/drawing/2014/main" id="{591E8467-CCE8-667A-FC0E-061D98ACF35D}"/>
              </a:ext>
            </a:extLst>
          </p:cNvPr>
          <p:cNvSpPr txBox="1"/>
          <p:nvPr/>
        </p:nvSpPr>
        <p:spPr>
          <a:xfrm>
            <a:off x="1358285" y="1335465"/>
            <a:ext cx="10395752" cy="4770537"/>
          </a:xfrm>
          <a:prstGeom prst="rect">
            <a:avLst/>
          </a:prstGeom>
          <a:noFill/>
        </p:spPr>
        <p:txBody>
          <a:bodyPr wrap="square">
            <a:spAutoFit/>
          </a:bodyPr>
          <a:lstStyle/>
          <a:p>
            <a:pPr algn="r" rtl="1"/>
            <a:r>
              <a:rPr lang="fa-IR" sz="2000" dirty="0">
                <a:cs typeface="B Nazanin" panose="00000400000000000000" pitchFamily="2" charset="-78"/>
              </a:rPr>
              <a:t>ب</a:t>
            </a:r>
            <a:r>
              <a:rPr lang="ar-SA" sz="2000" dirty="0">
                <a:cs typeface="B Nazanin" panose="00000400000000000000" pitchFamily="2" charset="-78"/>
              </a:rPr>
              <a:t>ر اساس یافته‌های حاصل از متاآنالیز </a:t>
            </a:r>
            <a:r>
              <a:rPr lang="en-US" sz="2000" dirty="0">
                <a:cs typeface="B Nazanin" panose="00000400000000000000" pitchFamily="2" charset="-78"/>
              </a:rPr>
              <a:t>Donadio et al., 2025</a:t>
            </a:r>
            <a:r>
              <a:rPr lang="fa-IR" sz="2000" dirty="0">
                <a:cs typeface="B Nazanin" panose="00000400000000000000" pitchFamily="2" charset="-78"/>
              </a:rPr>
              <a:t> </a:t>
            </a:r>
            <a:r>
              <a:rPr lang="en-US" sz="2000" dirty="0">
                <a:cs typeface="B Nazanin" panose="00000400000000000000" pitchFamily="2" charset="-78"/>
              </a:rPr>
              <a:t> </a:t>
            </a:r>
            <a:r>
              <a:rPr lang="ar-SA" sz="2000" dirty="0">
                <a:cs typeface="B Nazanin" panose="00000400000000000000" pitchFamily="2" charset="-78"/>
              </a:rPr>
              <a:t>و سایر مقالات مروری و تجربی، مشخص شد که نگهداری</a:t>
            </a:r>
            <a:endParaRPr lang="fa-IR" sz="2000" dirty="0">
              <a:cs typeface="B Nazanin" panose="00000400000000000000" pitchFamily="2" charset="-78"/>
            </a:endParaRPr>
          </a:p>
          <a:p>
            <a:pPr algn="r" rtl="1"/>
            <a:r>
              <a:rPr lang="ar-SA" sz="2000" dirty="0">
                <a:cs typeface="B Nazanin" panose="00000400000000000000" pitchFamily="2" charset="-78"/>
              </a:rPr>
              <a:t> گروهی یا جفتی گوساله‌ها در دوره پیش‌ازشیرگیری، تأثیر قابل توجهی بر رشد و رفاه رفتاری دارد.</a:t>
            </a:r>
            <a:br>
              <a:rPr lang="ar-SA" sz="2000" dirty="0">
                <a:cs typeface="B Nazanin" panose="00000400000000000000" pitchFamily="2" charset="-78"/>
              </a:rPr>
            </a:br>
            <a:r>
              <a:rPr lang="ar-SA" sz="2000" dirty="0">
                <a:cs typeface="B Nazanin" panose="00000400000000000000" pitchFamily="2" charset="-78"/>
              </a:rPr>
              <a:t>گوساله‌های گروهی نسبت به گوساله‌های انفرادی:</a:t>
            </a:r>
            <a:br>
              <a:rPr lang="ar-SA" sz="2000" dirty="0">
                <a:cs typeface="B Nazanin" panose="00000400000000000000" pitchFamily="2" charset="-78"/>
              </a:rPr>
            </a:br>
            <a:r>
              <a:rPr lang="ar-SA" sz="2000" dirty="0">
                <a:cs typeface="B Nazanin" panose="00000400000000000000" pitchFamily="2" charset="-78"/>
              </a:rPr>
              <a:t>مصرف خوراک خشک و کنسانتره بالاتری داشتند،</a:t>
            </a:r>
            <a:br>
              <a:rPr lang="ar-SA" sz="2000" dirty="0">
                <a:cs typeface="B Nazanin" panose="00000400000000000000" pitchFamily="2" charset="-78"/>
              </a:rPr>
            </a:br>
            <a:r>
              <a:rPr lang="ar-SA" sz="2000" dirty="0">
                <a:cs typeface="B Nazanin" panose="00000400000000000000" pitchFamily="2" charset="-78"/>
              </a:rPr>
              <a:t>افزایش وزن روزانه (</a:t>
            </a:r>
            <a:r>
              <a:rPr lang="en-US" sz="2000" dirty="0">
                <a:cs typeface="B Nazanin" panose="00000400000000000000" pitchFamily="2" charset="-78"/>
              </a:rPr>
              <a:t>ADG) </a:t>
            </a:r>
            <a:r>
              <a:rPr lang="ar-SA" sz="2000" dirty="0">
                <a:cs typeface="B Nazanin" panose="00000400000000000000" pitchFamily="2" charset="-78"/>
              </a:rPr>
              <a:t>مطلوب‌تری نشان دادند،</a:t>
            </a:r>
            <a:br>
              <a:rPr lang="ar-SA" sz="2000" dirty="0">
                <a:cs typeface="B Nazanin" panose="00000400000000000000" pitchFamily="2" charset="-78"/>
              </a:rPr>
            </a:br>
            <a:r>
              <a:rPr lang="ar-SA" sz="2000" dirty="0">
                <a:cs typeface="B Nazanin" panose="00000400000000000000" pitchFamily="2" charset="-78"/>
              </a:rPr>
              <a:t>رفتارهای اجتماعی و کنجکاوی بیشتری داشتند و</a:t>
            </a:r>
            <a:br>
              <a:rPr lang="ar-SA" sz="2000" dirty="0">
                <a:cs typeface="B Nazanin" panose="00000400000000000000" pitchFamily="2" charset="-78"/>
              </a:rPr>
            </a:br>
            <a:r>
              <a:rPr lang="ar-SA" sz="2000" dirty="0">
                <a:cs typeface="B Nazanin" panose="00000400000000000000" pitchFamily="2" charset="-78"/>
              </a:rPr>
              <a:t>رفتارهای استرس مانند خودآراستن یا مکیدن وسایل غیرغذایی کمتر مشاهده شد.</a:t>
            </a:r>
            <a:br>
              <a:rPr lang="ar-SA" sz="2000" dirty="0">
                <a:cs typeface="B Nazanin" panose="00000400000000000000" pitchFamily="2" charset="-78"/>
              </a:rPr>
            </a:br>
            <a:r>
              <a:rPr lang="fa-IR" sz="2000" dirty="0">
                <a:cs typeface="B Nazanin" panose="00000400000000000000" pitchFamily="2" charset="-78"/>
              </a:rPr>
              <a:t>  </a:t>
            </a:r>
            <a:r>
              <a:rPr lang="ar-SA" sz="2000" dirty="0">
                <a:cs typeface="B Nazanin" panose="00000400000000000000" pitchFamily="2" charset="-78"/>
              </a:rPr>
              <a:t>در عین حال، شاخص‌های سلامت کمی حساس‌تر بودند:</a:t>
            </a:r>
            <a:br>
              <a:rPr lang="ar-SA" sz="2000" dirty="0">
                <a:cs typeface="B Nazanin" panose="00000400000000000000" pitchFamily="2" charset="-78"/>
              </a:rPr>
            </a:br>
            <a:r>
              <a:rPr lang="ar-SA" sz="2000" dirty="0">
                <a:cs typeface="B Nazanin" panose="00000400000000000000" pitchFamily="2" charset="-78"/>
              </a:rPr>
              <a:t>شیوع بیماری تنفسی (</a:t>
            </a:r>
            <a:r>
              <a:rPr lang="en-US" sz="2000" dirty="0">
                <a:cs typeface="B Nazanin" panose="00000400000000000000" pitchFamily="2" charset="-78"/>
              </a:rPr>
              <a:t>BRD) </a:t>
            </a:r>
            <a:r>
              <a:rPr lang="ar-SA" sz="2000" dirty="0">
                <a:cs typeface="B Nazanin" panose="00000400000000000000" pitchFamily="2" charset="-78"/>
              </a:rPr>
              <a:t>در گروه‌های </a:t>
            </a:r>
            <a:r>
              <a:rPr lang="ar-SA" sz="2400" dirty="0">
                <a:cs typeface="B Nazanin" panose="00000400000000000000" pitchFamily="2" charset="-78"/>
              </a:rPr>
              <a:t>نگهداری</a:t>
            </a:r>
            <a:r>
              <a:rPr lang="ar-SA" sz="2000" dirty="0">
                <a:cs typeface="B Nazanin" panose="00000400000000000000" pitchFamily="2" charset="-78"/>
              </a:rPr>
              <a:t> شده کمی بیشتر بود،</a:t>
            </a:r>
            <a:br>
              <a:rPr lang="ar-SA" sz="2000" dirty="0">
                <a:cs typeface="B Nazanin" panose="00000400000000000000" pitchFamily="2" charset="-78"/>
              </a:rPr>
            </a:br>
            <a:r>
              <a:rPr lang="ar-SA" sz="2000" dirty="0">
                <a:cs typeface="B Nazanin" panose="00000400000000000000" pitchFamily="2" charset="-78"/>
              </a:rPr>
              <a:t>شیوع اسهال تفاوت معنی‌داری نشان نداد،</a:t>
            </a:r>
            <a:br>
              <a:rPr lang="ar-SA" sz="2000" dirty="0">
                <a:cs typeface="B Nazanin" panose="00000400000000000000" pitchFamily="2" charset="-78"/>
              </a:rPr>
            </a:br>
            <a:r>
              <a:rPr lang="ar-SA" sz="2000" dirty="0">
                <a:cs typeface="B Nazanin" panose="00000400000000000000" pitchFamily="2" charset="-78"/>
              </a:rPr>
              <a:t>مصرف آنتی‌بیوتیک کمی بیشتر بود.</a:t>
            </a:r>
            <a:br>
              <a:rPr lang="ar-SA" sz="2000" dirty="0">
                <a:cs typeface="B Nazanin" panose="00000400000000000000" pitchFamily="2" charset="-78"/>
              </a:rPr>
            </a:br>
            <a:r>
              <a:rPr lang="fa-IR" sz="2000" dirty="0">
                <a:cs typeface="B Nazanin" panose="00000400000000000000" pitchFamily="2" charset="-78"/>
              </a:rPr>
              <a:t> </a:t>
            </a:r>
            <a:r>
              <a:rPr lang="ar-SA" sz="2000" dirty="0">
                <a:cs typeface="B Nazanin" panose="00000400000000000000" pitchFamily="2" charset="-78"/>
              </a:rPr>
              <a:t>این یافته‌ها نشان می‌دهند که مزایای رفاهی و رشدی نگهداری گروهی، می‌توانند با رعایت دقیق بهداشت و مدیریت مناسب، بدون افزایش جدی خطرات سلامتی حاصل شوند.</a:t>
            </a:r>
            <a:br>
              <a:rPr lang="ar-SA" sz="2000" dirty="0">
                <a:cs typeface="B Nazanin" panose="00000400000000000000" pitchFamily="2" charset="-78"/>
              </a:rPr>
            </a:br>
            <a:r>
              <a:rPr lang="ar-SA" sz="2000" dirty="0">
                <a:cs typeface="B Nazanin" panose="00000400000000000000" pitchFamily="2" charset="-78"/>
              </a:rPr>
              <a:t>همچنین لازم به ذکر است که نتایج متأثر از شرایط مدیریتی، تراکم گوساله‌ها، کیفیت تهویه و بهداشت محیط هستند و بنابراین قابل تعمیم به همه مزرعه‌ها نیست؛ خواننده باید هنگام اجرای این سیستم‌ها مراقبت‌های مدیریتی لازم را رعایت کند.</a:t>
            </a:r>
            <a:endParaRPr lang="en-US" sz="2000" dirty="0">
              <a:cs typeface="B Nazanin" panose="00000400000000000000" pitchFamily="2" charset="-78"/>
            </a:endParaRPr>
          </a:p>
        </p:txBody>
      </p:sp>
      <p:pic>
        <p:nvPicPr>
          <p:cNvPr id="7" name="Content Placeholder 4">
            <a:extLst>
              <a:ext uri="{FF2B5EF4-FFF2-40B4-BE49-F238E27FC236}">
                <a16:creationId xmlns:a16="http://schemas.microsoft.com/office/drawing/2014/main" id="{D1B012A2-86AD-3381-9900-76D446DA6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8" name="TextBox 7">
            <a:extLst>
              <a:ext uri="{FF2B5EF4-FFF2-40B4-BE49-F238E27FC236}">
                <a16:creationId xmlns:a16="http://schemas.microsoft.com/office/drawing/2014/main" id="{051CF151-282E-48A2-B5D6-14150426891F}"/>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397021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30818-ECF4-7D0B-22F8-7868815B5230}"/>
              </a:ext>
            </a:extLst>
          </p:cNvPr>
          <p:cNvSpPr>
            <a:spLocks noGrp="1"/>
          </p:cNvSpPr>
          <p:nvPr>
            <p:ph idx="1"/>
          </p:nvPr>
        </p:nvSpPr>
        <p:spPr>
          <a:xfrm>
            <a:off x="913774" y="1099805"/>
            <a:ext cx="10364452" cy="1911944"/>
          </a:xfrm>
        </p:spPr>
        <p:txBody>
          <a:bodyPr>
            <a:normAutofit lnSpcReduction="10000"/>
          </a:bodyPr>
          <a:lstStyle/>
          <a:p>
            <a:pPr marL="0" indent="0" algn="r" rtl="1">
              <a:buNone/>
            </a:pPr>
            <a:r>
              <a:rPr lang="ar-SA" dirty="0">
                <a:cs typeface="B Nazanin" panose="00000400000000000000" pitchFamily="2" charset="-78"/>
              </a:rPr>
              <a:t>نگهداری گروهی یا جفتی گوساله‌ها در دوره پیش‌ازشیرگیری، بهبود رفاه رفتاری و رشد را به همراه دارد.</a:t>
            </a:r>
            <a:br>
              <a:rPr lang="ar-SA" dirty="0">
                <a:cs typeface="B Nazanin" panose="00000400000000000000" pitchFamily="2" charset="-78"/>
              </a:rPr>
            </a:br>
            <a:r>
              <a:rPr lang="ar-SA" dirty="0">
                <a:cs typeface="B Nazanin" panose="00000400000000000000" pitchFamily="2" charset="-78"/>
              </a:rPr>
              <a:t>سلامت گوساله‌ها با مدیریت مناسب و رعایت بهداشت حفظ می‌شود.</a:t>
            </a:r>
            <a:br>
              <a:rPr lang="ar-SA" dirty="0">
                <a:cs typeface="B Nazanin" panose="00000400000000000000" pitchFamily="2" charset="-78"/>
              </a:rPr>
            </a:br>
            <a:r>
              <a:rPr lang="ar-SA" dirty="0">
                <a:cs typeface="B Nazanin" panose="00000400000000000000" pitchFamily="2" charset="-78"/>
              </a:rPr>
              <a:t>سیستم نگهداری گروهی به‌خصوص زمانی که فضای کافی، تهویه مناسب و تراکم کم برقرار باشد، گزینه‌ای منطقی و عملیاتی برای مزرعه‌داران محسوب می‌شود.</a:t>
            </a:r>
            <a:br>
              <a:rPr lang="ar-SA" dirty="0">
                <a:cs typeface="B Nazanin" panose="00000400000000000000" pitchFamily="2" charset="-78"/>
              </a:rPr>
            </a:br>
            <a:r>
              <a:rPr lang="ar-SA" dirty="0">
                <a:cs typeface="B Nazanin" panose="00000400000000000000" pitchFamily="2" charset="-78"/>
              </a:rPr>
              <a:t>با توجه به محدودیت‌های داده‌های موجود، نتایج باید با احتیاط در شرایط مختلف مزرعه اعمال شوند</a:t>
            </a:r>
            <a:r>
              <a:rPr lang="ar-SA" sz="2400" dirty="0"/>
              <a:t>.</a:t>
            </a:r>
            <a:endParaRPr lang="en-US" sz="2400" dirty="0"/>
          </a:p>
        </p:txBody>
      </p:sp>
      <p:sp>
        <p:nvSpPr>
          <p:cNvPr id="4" name="Cloud 3">
            <a:extLst>
              <a:ext uri="{FF2B5EF4-FFF2-40B4-BE49-F238E27FC236}">
                <a16:creationId xmlns:a16="http://schemas.microsoft.com/office/drawing/2014/main" id="{4DFF4196-BACC-BC22-A329-AFF9CE8EAEE6}"/>
              </a:ext>
            </a:extLst>
          </p:cNvPr>
          <p:cNvSpPr/>
          <p:nvPr/>
        </p:nvSpPr>
        <p:spPr>
          <a:xfrm>
            <a:off x="9529326" y="225840"/>
            <a:ext cx="2041864" cy="834501"/>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000" b="1" dirty="0">
                <a:cs typeface="B Nazanin" panose="00000400000000000000" pitchFamily="2" charset="-78"/>
              </a:rPr>
              <a:t>نتیجه گیری</a:t>
            </a:r>
            <a:endParaRPr lang="en-US" sz="2000" b="1" dirty="0">
              <a:cs typeface="B Nazanin" panose="00000400000000000000" pitchFamily="2" charset="-78"/>
            </a:endParaRPr>
          </a:p>
        </p:txBody>
      </p:sp>
      <p:sp>
        <p:nvSpPr>
          <p:cNvPr id="5" name="Cloud 4">
            <a:extLst>
              <a:ext uri="{FF2B5EF4-FFF2-40B4-BE49-F238E27FC236}">
                <a16:creationId xmlns:a16="http://schemas.microsoft.com/office/drawing/2014/main" id="{38D349F9-0EC1-206F-B474-D9EA74859C63}"/>
              </a:ext>
            </a:extLst>
          </p:cNvPr>
          <p:cNvSpPr/>
          <p:nvPr/>
        </p:nvSpPr>
        <p:spPr>
          <a:xfrm>
            <a:off x="8913180" y="3011749"/>
            <a:ext cx="2956264" cy="83450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b="1" dirty="0">
                <a:solidFill>
                  <a:schemeClr val="tx1"/>
                </a:solidFill>
                <a:cs typeface="B Nazanin" panose="00000400000000000000" pitchFamily="2" charset="-78"/>
              </a:rPr>
              <a:t>پیشنهادات کاربردی برای </a:t>
            </a:r>
            <a:r>
              <a:rPr lang="fa-IR" sz="2000" b="1" dirty="0">
                <a:solidFill>
                  <a:schemeClr val="tx1"/>
                </a:solidFill>
                <a:cs typeface="B Nazanin" panose="00000400000000000000" pitchFamily="2" charset="-78"/>
              </a:rPr>
              <a:t>گاودارن </a:t>
            </a:r>
            <a:endParaRPr lang="en-US" sz="2000" b="1" dirty="0">
              <a:solidFill>
                <a:schemeClr val="tx1"/>
              </a:solidFill>
              <a:cs typeface="B Nazanin" panose="00000400000000000000" pitchFamily="2" charset="-78"/>
            </a:endParaRPr>
          </a:p>
        </p:txBody>
      </p:sp>
      <p:sp>
        <p:nvSpPr>
          <p:cNvPr id="7" name="TextBox 6">
            <a:extLst>
              <a:ext uri="{FF2B5EF4-FFF2-40B4-BE49-F238E27FC236}">
                <a16:creationId xmlns:a16="http://schemas.microsoft.com/office/drawing/2014/main" id="{89C31D70-2F2A-D34F-73B8-3828ABF3A870}"/>
              </a:ext>
            </a:extLst>
          </p:cNvPr>
          <p:cNvSpPr txBox="1"/>
          <p:nvPr/>
        </p:nvSpPr>
        <p:spPr>
          <a:xfrm>
            <a:off x="-830375" y="3654609"/>
            <a:ext cx="11487705" cy="3170099"/>
          </a:xfrm>
          <a:prstGeom prst="rect">
            <a:avLst/>
          </a:prstGeom>
          <a:noFill/>
        </p:spPr>
        <p:txBody>
          <a:bodyPr wrap="square">
            <a:spAutoFit/>
          </a:bodyPr>
          <a:lstStyle/>
          <a:p>
            <a:pPr algn="r" rtl="1"/>
            <a:br>
              <a:rPr lang="ar-SA" sz="2000" dirty="0">
                <a:cs typeface="B Nazanin" panose="00000400000000000000" pitchFamily="2" charset="-78"/>
              </a:rPr>
            </a:br>
            <a:r>
              <a:rPr lang="ar-SA" sz="2000" dirty="0">
                <a:cs typeface="B Nazanin" panose="00000400000000000000" pitchFamily="2" charset="-78"/>
              </a:rPr>
              <a:t>1. فضای کافی و تهویه مناسب برای گوساله‌ها در سیستم گروهی فراهم شود (حداقل 1.5 متر مربع به ازای هر گوساله).</a:t>
            </a: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2. کنترل دقیق بهداشتی و واکسیناسیون گوساله‌ها الزامی است تا ریسک بیماری‌ها کاهش یابد.</a:t>
            </a: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3. نظارت مستمر بر رفتار و سلامت گوساله‌ها توسط کارکنان آموزش‌دیده انجام شود.</a:t>
            </a: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4. تشویق مصرف خوراک خشک و کنسانتره با طراحی مناسب محل تغذیه و ارائه خوراک جذاب.</a:t>
            </a:r>
            <a:br>
              <a:rPr lang="ar-SA" sz="2000" dirty="0">
                <a:cs typeface="B Nazanin" panose="00000400000000000000" pitchFamily="2" charset="-78"/>
              </a:rPr>
            </a:br>
            <a:br>
              <a:rPr lang="ar-SA" sz="2000" dirty="0">
                <a:cs typeface="B Nazanin" panose="00000400000000000000" pitchFamily="2" charset="-78"/>
              </a:rPr>
            </a:br>
            <a:r>
              <a:rPr lang="ar-SA" sz="2000" dirty="0">
                <a:cs typeface="B Nazanin" panose="00000400000000000000" pitchFamily="2" charset="-78"/>
              </a:rPr>
              <a:t>5. مستندسازی دقیق از وزن، رشد و سلامت گوساله‌ها برای پایش بلندمدت عملکرد و رفاه توصیه می‌شود.</a:t>
            </a:r>
            <a:endParaRPr lang="en-US" sz="2000" dirty="0">
              <a:cs typeface="B Nazanin" panose="00000400000000000000" pitchFamily="2" charset="-78"/>
            </a:endParaRPr>
          </a:p>
        </p:txBody>
      </p:sp>
      <p:pic>
        <p:nvPicPr>
          <p:cNvPr id="8" name="Content Placeholder 4">
            <a:extLst>
              <a:ext uri="{FF2B5EF4-FFF2-40B4-BE49-F238E27FC236}">
                <a16:creationId xmlns:a16="http://schemas.microsoft.com/office/drawing/2014/main" id="{95761887-2709-5A75-F1A1-577ED9FFF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9" name="TextBox 8">
            <a:extLst>
              <a:ext uri="{FF2B5EF4-FFF2-40B4-BE49-F238E27FC236}">
                <a16:creationId xmlns:a16="http://schemas.microsoft.com/office/drawing/2014/main" id="{290C8626-7102-A01C-12CC-41B4E4741F4F}"/>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323798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E1AD8D-BC67-480A-F845-DBA3BEEEA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064" y="-513505"/>
            <a:ext cx="2836094" cy="2433745"/>
          </a:xfrm>
        </p:spPr>
      </p:pic>
      <p:sp>
        <p:nvSpPr>
          <p:cNvPr id="7" name="TextBox 6">
            <a:extLst>
              <a:ext uri="{FF2B5EF4-FFF2-40B4-BE49-F238E27FC236}">
                <a16:creationId xmlns:a16="http://schemas.microsoft.com/office/drawing/2014/main" id="{8124422A-AA57-BCD5-D660-28AB7D2C7508}"/>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8" name="TextBox 7">
            <a:extLst>
              <a:ext uri="{FF2B5EF4-FFF2-40B4-BE49-F238E27FC236}">
                <a16:creationId xmlns:a16="http://schemas.microsoft.com/office/drawing/2014/main" id="{A140C290-89F6-8B13-A1BC-55BB47223942}"/>
              </a:ext>
            </a:extLst>
          </p:cNvPr>
          <p:cNvSpPr txBox="1"/>
          <p:nvPr/>
        </p:nvSpPr>
        <p:spPr>
          <a:xfrm>
            <a:off x="2232030" y="963285"/>
            <a:ext cx="7511410" cy="1446550"/>
          </a:xfrm>
          <a:prstGeom prst="rect">
            <a:avLst/>
          </a:prstGeom>
          <a:noFill/>
        </p:spPr>
        <p:txBody>
          <a:bodyPr wrap="square" rtlCol="0">
            <a:spAutoFit/>
          </a:bodyPr>
          <a:lstStyle/>
          <a:p>
            <a:pPr algn="ctr"/>
            <a:r>
              <a:rPr lang="fa-IR" sz="4400" b="1" dirty="0">
                <a:cs typeface="B Nazanin" panose="00000400000000000000" pitchFamily="2" charset="-78"/>
              </a:rPr>
              <a:t>مقایسه‌ی نگهداری گروهی وانفرادی </a:t>
            </a:r>
          </a:p>
          <a:p>
            <a:pPr algn="ctr"/>
            <a:r>
              <a:rPr lang="fa-IR" sz="4400" b="1" dirty="0">
                <a:cs typeface="B Nazanin" panose="00000400000000000000" pitchFamily="2" charset="-78"/>
              </a:rPr>
              <a:t>بر رشد و سلامتی در گوساله‌های شیری</a:t>
            </a:r>
            <a:endParaRPr lang="en-US" sz="4400" b="1" dirty="0">
              <a:cs typeface="B Nazanin" panose="00000400000000000000" pitchFamily="2" charset="-78"/>
            </a:endParaRPr>
          </a:p>
        </p:txBody>
      </p:sp>
      <p:sp>
        <p:nvSpPr>
          <p:cNvPr id="9" name="TextBox 8">
            <a:extLst>
              <a:ext uri="{FF2B5EF4-FFF2-40B4-BE49-F238E27FC236}">
                <a16:creationId xmlns:a16="http://schemas.microsoft.com/office/drawing/2014/main" id="{E8D95F7F-30A3-3415-E0F0-5894B433BD7A}"/>
              </a:ext>
            </a:extLst>
          </p:cNvPr>
          <p:cNvSpPr txBox="1"/>
          <p:nvPr/>
        </p:nvSpPr>
        <p:spPr>
          <a:xfrm>
            <a:off x="6469" y="2794080"/>
            <a:ext cx="12104251" cy="3970318"/>
          </a:xfrm>
          <a:prstGeom prst="rect">
            <a:avLst/>
          </a:prstGeom>
          <a:noFill/>
        </p:spPr>
        <p:txBody>
          <a:bodyPr wrap="square" rtlCol="0">
            <a:spAutoFit/>
          </a:bodyPr>
          <a:lstStyle/>
          <a:p>
            <a:pPr algn="r"/>
            <a:r>
              <a:rPr lang="fa-IR" sz="3600" dirty="0">
                <a:cs typeface="B Nazanin" panose="00000400000000000000" pitchFamily="2" charset="-78"/>
              </a:rPr>
              <a:t>ارائه دهنده :</a:t>
            </a:r>
          </a:p>
          <a:p>
            <a:pPr algn="r"/>
            <a:r>
              <a:rPr lang="fa-IR" sz="3600" dirty="0">
                <a:cs typeface="B Nazanin" panose="00000400000000000000" pitchFamily="2" charset="-78"/>
              </a:rPr>
              <a:t>           محمدمهدی طیبی</a:t>
            </a:r>
          </a:p>
          <a:p>
            <a:pPr algn="r"/>
            <a:r>
              <a:rPr lang="fa-IR" sz="3600" dirty="0">
                <a:cs typeface="B Nazanin" panose="00000400000000000000" pitchFamily="2" charset="-78"/>
              </a:rPr>
              <a:t>                              استاد درس :  </a:t>
            </a:r>
          </a:p>
          <a:p>
            <a:pPr algn="r"/>
            <a:r>
              <a:rPr lang="fa-IR" sz="3600" dirty="0">
                <a:cs typeface="B Nazanin" panose="00000400000000000000" pitchFamily="2" charset="-78"/>
              </a:rPr>
              <a:t>                                         دکتر سید مهدی قریشی </a:t>
            </a:r>
          </a:p>
          <a:p>
            <a:pPr algn="r"/>
            <a:r>
              <a:rPr lang="fa-IR" sz="3600" dirty="0">
                <a:cs typeface="B Nazanin" panose="00000400000000000000" pitchFamily="2" charset="-78"/>
              </a:rPr>
              <a:t>                                                                    اساتید راهنما: </a:t>
            </a:r>
          </a:p>
          <a:p>
            <a:pPr algn="r"/>
            <a:r>
              <a:rPr lang="fa-IR" sz="3600" dirty="0">
                <a:cs typeface="B Nazanin" panose="00000400000000000000" pitchFamily="2" charset="-78"/>
              </a:rPr>
              <a:t>                                                                       دکتر غلامرضا قربانی خراجی</a:t>
            </a:r>
          </a:p>
          <a:p>
            <a:pPr algn="r"/>
            <a:r>
              <a:rPr lang="fa-IR" sz="3600" dirty="0">
                <a:cs typeface="B Nazanin" panose="00000400000000000000" pitchFamily="2" charset="-78"/>
              </a:rPr>
              <a:t>                                              </a:t>
            </a:r>
            <a:r>
              <a:rPr lang="fa-IR" sz="2000" dirty="0">
                <a:cs typeface="B Nazanin" panose="00000400000000000000" pitchFamily="2" charset="-78"/>
              </a:rPr>
              <a:t>پاییز1404</a:t>
            </a:r>
            <a:r>
              <a:rPr lang="fa-IR" sz="3600" dirty="0">
                <a:cs typeface="B Nazanin" panose="00000400000000000000" pitchFamily="2" charset="-78"/>
              </a:rPr>
              <a:t>                 دکتر عباس رجایی راد</a:t>
            </a:r>
            <a:endParaRPr lang="en-US" sz="3600" dirty="0">
              <a:cs typeface="B Nazanin" panose="00000400000000000000" pitchFamily="2" charset="-78"/>
            </a:endParaRPr>
          </a:p>
        </p:txBody>
      </p:sp>
    </p:spTree>
    <p:extLst>
      <p:ext uri="{BB962C8B-B14F-4D97-AF65-F5344CB8AC3E}">
        <p14:creationId xmlns:p14="http://schemas.microsoft.com/office/powerpoint/2010/main" val="253395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F6C3771B-65EF-F8A0-053D-81F9D92069A7}"/>
              </a:ext>
            </a:extLst>
          </p:cNvPr>
          <p:cNvSpPr/>
          <p:nvPr/>
        </p:nvSpPr>
        <p:spPr>
          <a:xfrm>
            <a:off x="8735628" y="390617"/>
            <a:ext cx="2840854" cy="1100832"/>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400" b="1" dirty="0">
                <a:solidFill>
                  <a:schemeClr val="bg1"/>
                </a:solidFill>
                <a:cs typeface="B Nazanin" panose="00000400000000000000" pitchFamily="2" charset="-78"/>
              </a:rPr>
              <a:t>پیشنهاد برای مطالعات آینده</a:t>
            </a:r>
            <a:endParaRPr lang="en-US" sz="2400" b="1"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79EAD040-FB54-5E03-B358-4D98DC80F74F}"/>
              </a:ext>
            </a:extLst>
          </p:cNvPr>
          <p:cNvSpPr txBox="1"/>
          <p:nvPr/>
        </p:nvSpPr>
        <p:spPr>
          <a:xfrm>
            <a:off x="2283780" y="2063993"/>
            <a:ext cx="8333913" cy="2246769"/>
          </a:xfrm>
          <a:prstGeom prst="rect">
            <a:avLst/>
          </a:prstGeom>
          <a:noFill/>
        </p:spPr>
        <p:txBody>
          <a:bodyPr wrap="square">
            <a:spAutoFit/>
          </a:bodyPr>
          <a:lstStyle/>
          <a:p>
            <a:pPr algn="r" rtl="1"/>
            <a:r>
              <a:rPr lang="ar-SA" sz="2000" dirty="0">
                <a:cs typeface="B Nazanin" panose="00000400000000000000" pitchFamily="2" charset="-78"/>
              </a:rPr>
              <a:t>داده‌های متاآنالیز محدود به مناطق و شرایط خاص بود و ممکن است همه محیط‌ها و تراکم‌ها را پوشش ندهد.</a:t>
            </a:r>
            <a:br>
              <a:rPr lang="ar-SA" sz="2000" dirty="0">
                <a:cs typeface="B Nazanin" panose="00000400000000000000" pitchFamily="2" charset="-78"/>
              </a:rPr>
            </a:br>
            <a:r>
              <a:rPr lang="ar-SA" sz="2000" dirty="0">
                <a:cs typeface="B Nazanin" panose="00000400000000000000" pitchFamily="2" charset="-78"/>
              </a:rPr>
              <a:t>اثرات بلندمدت نگهداری گروهی بر تولید شیر آینده و سلامت مزرعه هنوز به‌طور کامل بررسی نشده است.</a:t>
            </a:r>
            <a:br>
              <a:rPr lang="ar-SA" sz="2000" dirty="0">
                <a:cs typeface="B Nazanin" panose="00000400000000000000" pitchFamily="2" charset="-78"/>
              </a:rPr>
            </a:br>
            <a:r>
              <a:rPr lang="ar-SA" sz="2000" dirty="0">
                <a:cs typeface="B Nazanin" panose="00000400000000000000" pitchFamily="2" charset="-78"/>
              </a:rPr>
              <a:t>مطالعات آینده باید تأثیر تراکم‌ها و شرایط مدیریتی مختلف بر رشد، رفاه و سلامت گوساله‌ها را بررسی کنند.</a:t>
            </a:r>
            <a:br>
              <a:rPr lang="ar-SA" sz="2000" dirty="0">
                <a:cs typeface="B Nazanin" panose="00000400000000000000" pitchFamily="2" charset="-78"/>
              </a:rPr>
            </a:br>
            <a:r>
              <a:rPr lang="ar-SA" sz="2000" dirty="0">
                <a:cs typeface="B Nazanin" panose="00000400000000000000" pitchFamily="2" charset="-78"/>
              </a:rPr>
              <a:t>بررسی تعامل رفتار اجتماعی و یادگیری با سلامت فیزیولوژیکی گوساله‌ها می‌تواند به طراحی سیستم‌های نگهداری بهینه کمک کند.</a:t>
            </a:r>
            <a:endParaRPr lang="en-US" sz="2000" dirty="0">
              <a:cs typeface="B Nazanin" panose="00000400000000000000" pitchFamily="2" charset="-78"/>
            </a:endParaRPr>
          </a:p>
        </p:txBody>
      </p:sp>
      <p:pic>
        <p:nvPicPr>
          <p:cNvPr id="7" name="Content Placeholder 4">
            <a:extLst>
              <a:ext uri="{FF2B5EF4-FFF2-40B4-BE49-F238E27FC236}">
                <a16:creationId xmlns:a16="http://schemas.microsoft.com/office/drawing/2014/main" id="{2B9E810D-8ADF-6B72-60E9-26E54C477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8" name="TextBox 7">
            <a:extLst>
              <a:ext uri="{FF2B5EF4-FFF2-40B4-BE49-F238E27FC236}">
                <a16:creationId xmlns:a16="http://schemas.microsoft.com/office/drawing/2014/main" id="{5272F049-B3B9-CAD4-FAA3-58276A0956C6}"/>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133836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EE666-B8D8-30C5-CA53-DAB0792BACCC}"/>
              </a:ext>
            </a:extLst>
          </p:cNvPr>
          <p:cNvSpPr>
            <a:spLocks noGrp="1"/>
          </p:cNvSpPr>
          <p:nvPr>
            <p:ph idx="1"/>
          </p:nvPr>
        </p:nvSpPr>
        <p:spPr>
          <a:xfrm>
            <a:off x="150920" y="1627852"/>
            <a:ext cx="11567604" cy="3749336"/>
          </a:xfrm>
        </p:spPr>
        <p:txBody>
          <a:bodyPr>
            <a:noAutofit/>
          </a:bodyPr>
          <a:lstStyle/>
          <a:p>
            <a:pPr marL="0" indent="0" rtl="1">
              <a:buNone/>
            </a:pP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Abdelfattah, E. M., Aly, S. S., Lehenbauer, T. W., &amp; Karle, B. M. (2024). Effects of simplified group </a:t>
            </a:r>
            <a:r>
              <a:rPr lang="fa-I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housing on behavior, welfare, growth performance, and health of </a:t>
            </a:r>
            <a:r>
              <a:rPr lang="en-US" sz="1400" dirty="0" err="1">
                <a:latin typeface="Times New Roman" panose="02020603050405020304" pitchFamily="18" charset="0"/>
                <a:cs typeface="Times New Roman" panose="02020603050405020304" pitchFamily="18" charset="0"/>
              </a:rPr>
              <a:t>preweaned</a:t>
            </a:r>
            <a:r>
              <a:rPr lang="en-US" sz="1400" dirty="0">
                <a:latin typeface="Times New Roman" panose="02020603050405020304" pitchFamily="18" charset="0"/>
                <a:cs typeface="Times New Roman" panose="02020603050405020304" pitchFamily="18" charset="0"/>
              </a:rPr>
              <a:t> dairy calves on a California dairy. Journal of Dairy Science, 107(5), 3456–3472. </a:t>
            </a:r>
            <a:endParaRPr lang="fa-IR" sz="1400" dirty="0">
              <a:latin typeface="Times New Roman" panose="02020603050405020304" pitchFamily="18" charset="0"/>
              <a:cs typeface="Times New Roman" panose="02020603050405020304" pitchFamily="18" charset="0"/>
            </a:endParaRPr>
          </a:p>
          <a:p>
            <a:pPr marL="0" indent="0" rtl="1">
              <a:buNone/>
            </a:pPr>
            <a:r>
              <a:rPr lang="en-US" sz="1400" dirty="0">
                <a:latin typeface="Times New Roman" panose="02020603050405020304" pitchFamily="18" charset="0"/>
                <a:cs typeface="Times New Roman" panose="02020603050405020304" pitchFamily="18" charset="0"/>
              </a:rPr>
              <a:t>2. </a:t>
            </a:r>
            <a:r>
              <a:rPr lang="en-US" sz="1400" dirty="0" err="1">
                <a:latin typeface="Times New Roman" panose="02020603050405020304" pitchFamily="18" charset="0"/>
                <a:cs typeface="Times New Roman" panose="02020603050405020304" pitchFamily="18" charset="0"/>
              </a:rPr>
              <a:t>Bučková</a:t>
            </a:r>
            <a:r>
              <a:rPr lang="en-US" sz="1400" dirty="0">
                <a:latin typeface="Times New Roman" panose="02020603050405020304" pitchFamily="18" charset="0"/>
                <a:cs typeface="Times New Roman" panose="02020603050405020304" pitchFamily="18" charset="0"/>
              </a:rPr>
              <a:t>, K., </a:t>
            </a:r>
            <a:r>
              <a:rPr lang="en-US" sz="1400" dirty="0" err="1">
                <a:latin typeface="Times New Roman" panose="02020603050405020304" pitchFamily="18" charset="0"/>
                <a:cs typeface="Times New Roman" panose="02020603050405020304" pitchFamily="18" charset="0"/>
              </a:rPr>
              <a:t>Moravcsíková</a:t>
            </a:r>
            <a:r>
              <a:rPr lang="en-US" sz="1400" dirty="0">
                <a:latin typeface="Times New Roman" panose="02020603050405020304" pitchFamily="18" charset="0"/>
                <a:cs typeface="Times New Roman" panose="02020603050405020304" pitchFamily="18" charset="0"/>
              </a:rPr>
              <a:t>, Á., &amp; </a:t>
            </a:r>
            <a:r>
              <a:rPr lang="en-US" sz="1400" dirty="0" err="1">
                <a:latin typeface="Times New Roman" panose="02020603050405020304" pitchFamily="18" charset="0"/>
                <a:cs typeface="Times New Roman" panose="02020603050405020304" pitchFamily="18" charset="0"/>
              </a:rPr>
              <a:t>Šárová</a:t>
            </a:r>
            <a:r>
              <a:rPr lang="en-US" sz="1400" dirty="0">
                <a:latin typeface="Times New Roman" panose="02020603050405020304" pitchFamily="18" charset="0"/>
                <a:cs typeface="Times New Roman" panose="02020603050405020304" pitchFamily="18" charset="0"/>
              </a:rPr>
              <a:t>, R. (2025). A systematic review of the effects of pair housing on dairy calf welfare and productivity. Animals, 15(3), 145–160. </a:t>
            </a:r>
            <a:endParaRPr lang="fa-IR" sz="1400" dirty="0">
              <a:latin typeface="Times New Roman" panose="02020603050405020304" pitchFamily="18" charset="0"/>
              <a:cs typeface="Times New Roman" panose="02020603050405020304" pitchFamily="18" charset="0"/>
            </a:endParaRPr>
          </a:p>
          <a:p>
            <a:pPr marL="0" indent="0" rtl="1">
              <a:buNone/>
            </a:pPr>
            <a:r>
              <a:rPr lang="en-US" sz="1400" dirty="0">
                <a:latin typeface="Times New Roman" panose="02020603050405020304" pitchFamily="18" charset="0"/>
                <a:cs typeface="Times New Roman" panose="02020603050405020304" pitchFamily="18" charset="0"/>
              </a:rPr>
              <a:t>3. Donadio, J. P., </a:t>
            </a:r>
            <a:r>
              <a:rPr lang="en-US" sz="1400" dirty="0" err="1">
                <a:latin typeface="Times New Roman" panose="02020603050405020304" pitchFamily="18" charset="0"/>
                <a:cs typeface="Times New Roman" panose="02020603050405020304" pitchFamily="18" charset="0"/>
              </a:rPr>
              <a:t>Tenffen</a:t>
            </a:r>
            <a:r>
              <a:rPr lang="en-US" sz="1400" dirty="0">
                <a:latin typeface="Times New Roman" panose="02020603050405020304" pitchFamily="18" charset="0"/>
                <a:cs typeface="Times New Roman" panose="02020603050405020304" pitchFamily="18" charset="0"/>
              </a:rPr>
              <a:t> De-Sousa, K., Santos Torres, R. de N., Alves, T. C., </a:t>
            </a:r>
            <a:r>
              <a:rPr lang="en-US" sz="1400" dirty="0" err="1">
                <a:latin typeface="Times New Roman" panose="02020603050405020304" pitchFamily="18" charset="0"/>
                <a:cs typeface="Times New Roman" panose="02020603050405020304" pitchFamily="18" charset="0"/>
              </a:rPr>
              <a:t>Hötzel</a:t>
            </a:r>
            <a:r>
              <a:rPr lang="en-US" sz="1400" dirty="0">
                <a:latin typeface="Times New Roman" panose="02020603050405020304" pitchFamily="18" charset="0"/>
                <a:cs typeface="Times New Roman" panose="02020603050405020304" pitchFamily="18" charset="0"/>
              </a:rPr>
              <a:t>, M. J., &amp; Deniz, M. (2025). A meta-analysis approach to evaluate the effects of early group housing on calf performance, health, and behavior during the preweaning period. Journal of Dairy Science, 108(2), 1125–1145. </a:t>
            </a:r>
            <a:endParaRPr lang="fa-IR" sz="1400" dirty="0">
              <a:latin typeface="Times New Roman" panose="02020603050405020304" pitchFamily="18" charset="0"/>
              <a:cs typeface="Times New Roman" panose="02020603050405020304" pitchFamily="18" charset="0"/>
            </a:endParaRPr>
          </a:p>
          <a:p>
            <a:pPr marL="0" indent="0" rtl="1">
              <a:buNone/>
            </a:pPr>
            <a:r>
              <a:rPr lang="en-US" sz="1400" dirty="0">
                <a:latin typeface="Times New Roman" panose="02020603050405020304" pitchFamily="18" charset="0"/>
                <a:cs typeface="Times New Roman" panose="02020603050405020304" pitchFamily="18" charset="0"/>
              </a:rPr>
              <a:t>4. Doyle, S. B., Wickens, C. L., Van </a:t>
            </a:r>
            <a:r>
              <a:rPr lang="en-US" sz="1400" dirty="0" err="1">
                <a:latin typeface="Times New Roman" panose="02020603050405020304" pitchFamily="18" charset="0"/>
                <a:cs typeface="Times New Roman" panose="02020603050405020304" pitchFamily="18" charset="0"/>
              </a:rPr>
              <a:t>Os</a:t>
            </a:r>
            <a:r>
              <a:rPr lang="en-US" sz="1400" dirty="0">
                <a:latin typeface="Times New Roman" panose="02020603050405020304" pitchFamily="18" charset="0"/>
                <a:cs typeface="Times New Roman" panose="02020603050405020304" pitchFamily="18" charset="0"/>
              </a:rPr>
              <a:t>, J. M. C., &amp; Miller-Cushon, E. K. (2023). Producer perceptions of dairy calf management, behavior, and welfare. University of Florida, Department of Animal Sciences.</a:t>
            </a:r>
            <a:endParaRPr lang="fa-IR" sz="1400" dirty="0">
              <a:latin typeface="Times New Roman" panose="02020603050405020304" pitchFamily="18" charset="0"/>
              <a:cs typeface="Times New Roman" panose="02020603050405020304" pitchFamily="18" charset="0"/>
            </a:endParaRPr>
          </a:p>
          <a:p>
            <a:pPr marL="0" indent="0" rtl="1">
              <a:buNone/>
            </a:pPr>
            <a:r>
              <a:rPr lang="en-US" sz="1400" dirty="0">
                <a:latin typeface="Times New Roman" panose="02020603050405020304" pitchFamily="18" charset="0"/>
                <a:cs typeface="Times New Roman" panose="02020603050405020304" pitchFamily="18" charset="0"/>
              </a:rPr>
              <a:t>5. McFarland, D. S., McFarland, L. M., Shaw, D. J., &amp; Macrae, A. I. (2023). Calf management: Individual or paired housing affects dairy calf health and welfare. Journal of Dairy Research, 90(2), 125–136. </a:t>
            </a:r>
          </a:p>
        </p:txBody>
      </p:sp>
      <p:sp>
        <p:nvSpPr>
          <p:cNvPr id="4" name="Double Wave 3">
            <a:extLst>
              <a:ext uri="{FF2B5EF4-FFF2-40B4-BE49-F238E27FC236}">
                <a16:creationId xmlns:a16="http://schemas.microsoft.com/office/drawing/2014/main" id="{69A1A7E8-EE81-727B-4110-A056DE177B61}"/>
              </a:ext>
            </a:extLst>
          </p:cNvPr>
          <p:cNvSpPr/>
          <p:nvPr/>
        </p:nvSpPr>
        <p:spPr>
          <a:xfrm>
            <a:off x="9046346" y="778275"/>
            <a:ext cx="2849732" cy="665825"/>
          </a:xfrm>
          <a:prstGeom prst="doubleWave">
            <a:avLst/>
          </a:prstGeom>
        </p:spPr>
        <p:style>
          <a:lnRef idx="1">
            <a:schemeClr val="accent4"/>
          </a:lnRef>
          <a:fillRef idx="3">
            <a:schemeClr val="accent4"/>
          </a:fillRef>
          <a:effectRef idx="2">
            <a:schemeClr val="accent4"/>
          </a:effectRef>
          <a:fontRef idx="minor">
            <a:schemeClr val="lt1"/>
          </a:fontRef>
        </p:style>
        <p:txBody>
          <a:bodyPr rtlCol="0" anchor="ctr"/>
          <a:lstStyle/>
          <a:p>
            <a:pPr algn="r" rtl="1"/>
            <a:r>
              <a:rPr lang="fa-IR" b="1" dirty="0">
                <a:latin typeface="Baskerville Old Face" panose="02020602080505020303" pitchFamily="18" charset="0"/>
              </a:rPr>
              <a:t>ف</a:t>
            </a:r>
            <a:r>
              <a:rPr lang="ar-SA" b="1" dirty="0">
                <a:latin typeface="Baskerville Old Face" panose="02020602080505020303" pitchFamily="18" charset="0"/>
              </a:rPr>
              <a:t>هرست منابع کامل</a:t>
            </a:r>
            <a:r>
              <a:rPr lang="fa-IR" b="1" dirty="0">
                <a:latin typeface="Baskerville Old Face" panose="02020602080505020303" pitchFamily="18" charset="0"/>
              </a:rPr>
              <a:t>(</a:t>
            </a:r>
            <a:r>
              <a:rPr lang="en-US" b="1" dirty="0">
                <a:latin typeface="Baskerville Old Face" panose="02020602080505020303" pitchFamily="18" charset="0"/>
              </a:rPr>
              <a:t>References</a:t>
            </a:r>
            <a:r>
              <a:rPr lang="fa-IR" b="1" dirty="0">
                <a:latin typeface="Baskerville Old Face" panose="02020602080505020303" pitchFamily="18" charset="0"/>
              </a:rPr>
              <a:t>)</a:t>
            </a:r>
            <a:endParaRPr lang="en-US" b="1" dirty="0">
              <a:latin typeface="Baskerville Old Face" panose="02020602080505020303" pitchFamily="18" charset="0"/>
            </a:endParaRPr>
          </a:p>
        </p:txBody>
      </p:sp>
      <p:pic>
        <p:nvPicPr>
          <p:cNvPr id="5" name="Content Placeholder 4">
            <a:extLst>
              <a:ext uri="{FF2B5EF4-FFF2-40B4-BE49-F238E27FC236}">
                <a16:creationId xmlns:a16="http://schemas.microsoft.com/office/drawing/2014/main" id="{9A704F3A-53A6-94A2-7681-A1E9F691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6" name="TextBox 5">
            <a:extLst>
              <a:ext uri="{FF2B5EF4-FFF2-40B4-BE49-F238E27FC236}">
                <a16:creationId xmlns:a16="http://schemas.microsoft.com/office/drawing/2014/main" id="{B3F1F95F-344E-0C0C-E082-07242E566C5A}"/>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81330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77B3-D385-0AF3-4A86-6C6DC8D77F94}"/>
              </a:ext>
            </a:extLst>
          </p:cNvPr>
          <p:cNvSpPr>
            <a:spLocks noGrp="1"/>
          </p:cNvSpPr>
          <p:nvPr>
            <p:ph type="title"/>
          </p:nvPr>
        </p:nvSpPr>
        <p:spPr>
          <a:xfrm>
            <a:off x="10575308" y="0"/>
            <a:ext cx="1616692" cy="1596177"/>
          </a:xfrm>
        </p:spPr>
        <p:txBody>
          <a:bodyPr/>
          <a:lstStyle/>
          <a:p>
            <a:r>
              <a:rPr lang="fa-IR" dirty="0"/>
              <a:t>مقدمه </a:t>
            </a:r>
            <a:endParaRPr lang="en-US" dirty="0"/>
          </a:p>
        </p:txBody>
      </p:sp>
      <p:sp>
        <p:nvSpPr>
          <p:cNvPr id="3" name="Content Placeholder 2">
            <a:extLst>
              <a:ext uri="{FF2B5EF4-FFF2-40B4-BE49-F238E27FC236}">
                <a16:creationId xmlns:a16="http://schemas.microsoft.com/office/drawing/2014/main" id="{77A55917-949F-7562-5AA9-AF5973C72674}"/>
              </a:ext>
            </a:extLst>
          </p:cNvPr>
          <p:cNvSpPr>
            <a:spLocks noGrp="1"/>
          </p:cNvSpPr>
          <p:nvPr>
            <p:ph idx="1"/>
          </p:nvPr>
        </p:nvSpPr>
        <p:spPr>
          <a:xfrm>
            <a:off x="863600" y="1596177"/>
            <a:ext cx="10520054" cy="4085564"/>
          </a:xfrm>
        </p:spPr>
        <p:txBody>
          <a:bodyPr>
            <a:normAutofit/>
          </a:bodyPr>
          <a:lstStyle/>
          <a:p>
            <a:pPr marL="0" indent="0" algn="r">
              <a:buNone/>
            </a:pPr>
            <a:r>
              <a:rPr lang="ar-SA" sz="2400" dirty="0">
                <a:cs typeface="B Nazanin" panose="00000400000000000000" pitchFamily="2" charset="-78"/>
              </a:rPr>
              <a:t>در سال‌های اخیر، توجه به رفاه و سلامت گوساله‌های شیری به‌عنوان یکی از شاخص‌های کلیدی در پایداری</a:t>
            </a:r>
            <a:br>
              <a:rPr lang="fa-IR" sz="2400" dirty="0">
                <a:cs typeface="B Nazanin" panose="00000400000000000000" pitchFamily="2" charset="-78"/>
              </a:rPr>
            </a:br>
            <a:r>
              <a:rPr lang="ar-SA" sz="2400" dirty="0">
                <a:cs typeface="B Nazanin" panose="00000400000000000000" pitchFamily="2" charset="-78"/>
              </a:rPr>
              <a:t>تولید لبنیات افزایش یافته است. نوع سیستم نگهداری، از مهم‌ترین عوامل تأثیرگذار بر رشد، رفتار و میزان بروزبیماری در گوساله‌ها محسوب می‌شود. در این پژوهش</a:t>
            </a:r>
            <a:r>
              <a:rPr lang="fa-IR" sz="2400" dirty="0">
                <a:cs typeface="B Nazanin" panose="00000400000000000000" pitchFamily="2" charset="-78"/>
              </a:rPr>
              <a:t> میخواهیم </a:t>
            </a:r>
            <a:r>
              <a:rPr lang="ar-SA" sz="2400" dirty="0">
                <a:cs typeface="B Nazanin" panose="00000400000000000000" pitchFamily="2" charset="-78"/>
              </a:rPr>
              <a:t>، با مرور و تحلیل داده‌های واقعی از مقالات</a:t>
            </a:r>
            <a:endParaRPr lang="fa-IR" sz="2400" dirty="0">
              <a:cs typeface="B Nazanin" panose="00000400000000000000" pitchFamily="2" charset="-78"/>
            </a:endParaRPr>
          </a:p>
          <a:p>
            <a:pPr marL="0" indent="0" algn="r">
              <a:buNone/>
            </a:pPr>
            <a:r>
              <a:rPr lang="ar-SA" sz="2400" dirty="0">
                <a:cs typeface="B Nazanin" panose="00000400000000000000" pitchFamily="2" charset="-78"/>
              </a:rPr>
              <a:t>منتشرشده</a:t>
            </a:r>
            <a:r>
              <a:rPr lang="fa-IR" sz="2400" dirty="0">
                <a:cs typeface="B Nazanin" panose="00000400000000000000" pitchFamily="2" charset="-78"/>
              </a:rPr>
              <a:t> ، </a:t>
            </a:r>
            <a:r>
              <a:rPr lang="ar-SA" sz="2400" dirty="0">
                <a:cs typeface="B Nazanin" panose="00000400000000000000" pitchFamily="2" charset="-78"/>
              </a:rPr>
              <a:t>تأثیر دو سیستم نگهداری گروهی و انفرادی بر شاخص‌های عملکردی و بهداشتی گوساله‌ها در </a:t>
            </a:r>
            <a:endParaRPr lang="fa-IR" sz="2400" dirty="0">
              <a:cs typeface="B Nazanin" panose="00000400000000000000" pitchFamily="2" charset="-78"/>
            </a:endParaRPr>
          </a:p>
          <a:p>
            <a:pPr marL="0" indent="0" algn="r">
              <a:buNone/>
            </a:pPr>
            <a:r>
              <a:rPr lang="ar-SA" sz="2400" dirty="0">
                <a:cs typeface="B Nazanin" panose="00000400000000000000" pitchFamily="2" charset="-78"/>
              </a:rPr>
              <a:t>دوره پیش‌ازشیرگیری</a:t>
            </a:r>
            <a:r>
              <a:rPr lang="fa-IR" sz="2400" dirty="0">
                <a:cs typeface="B Nazanin" panose="00000400000000000000" pitchFamily="2" charset="-78"/>
              </a:rPr>
              <a:t> را</a:t>
            </a:r>
            <a:r>
              <a:rPr lang="ar-SA" sz="2400" dirty="0">
                <a:cs typeface="B Nazanin" panose="00000400000000000000" pitchFamily="2" charset="-78"/>
              </a:rPr>
              <a:t> بررسی</a:t>
            </a:r>
            <a:r>
              <a:rPr lang="fa-IR" sz="2400" dirty="0">
                <a:cs typeface="B Nazanin" panose="00000400000000000000" pitchFamily="2" charset="-78"/>
              </a:rPr>
              <a:t> کنیم</a:t>
            </a:r>
            <a:r>
              <a:rPr lang="ar-SA" sz="2400" dirty="0">
                <a:cs typeface="B Nazanin" panose="00000400000000000000" pitchFamily="2" charset="-78"/>
              </a:rPr>
              <a:t>.</a:t>
            </a:r>
            <a:r>
              <a:rPr lang="fa-IR" sz="2400" dirty="0">
                <a:cs typeface="B Nazanin" panose="00000400000000000000" pitchFamily="2" charset="-78"/>
              </a:rPr>
              <a:t> </a:t>
            </a:r>
          </a:p>
          <a:p>
            <a:pPr marL="0" indent="0" algn="r">
              <a:buNone/>
            </a:pPr>
            <a:r>
              <a:rPr lang="fa-IR" sz="2400" b="1" dirty="0">
                <a:cs typeface="B Nazanin" panose="00000400000000000000" pitchFamily="2" charset="-78"/>
              </a:rPr>
              <a:t>به نظر شما نگهداری انفرادی بهتر است یا گروهی ؟؟؟</a:t>
            </a:r>
          </a:p>
          <a:p>
            <a:pPr marL="0" indent="0" algn="r">
              <a:buNone/>
            </a:pPr>
            <a:r>
              <a:rPr lang="fa-IR" sz="2400" b="1" dirty="0">
                <a:cs typeface="B Nazanin" panose="00000400000000000000" pitchFamily="2" charset="-78"/>
              </a:rPr>
              <a:t> </a:t>
            </a:r>
            <a:endParaRPr lang="en-US" sz="2400" b="1" dirty="0">
              <a:cs typeface="B Nazanin" panose="00000400000000000000" pitchFamily="2" charset="-78"/>
            </a:endParaRPr>
          </a:p>
        </p:txBody>
      </p:sp>
      <p:pic>
        <p:nvPicPr>
          <p:cNvPr id="4" name="Content Placeholder 4">
            <a:extLst>
              <a:ext uri="{FF2B5EF4-FFF2-40B4-BE49-F238E27FC236}">
                <a16:creationId xmlns:a16="http://schemas.microsoft.com/office/drawing/2014/main" id="{AFB40B84-CF06-A2D6-CCFC-5C982451C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18" y="-513506"/>
            <a:ext cx="2836094" cy="2433745"/>
          </a:xfrm>
          <a:prstGeom prst="rect">
            <a:avLst/>
          </a:prstGeom>
        </p:spPr>
      </p:pic>
      <p:sp>
        <p:nvSpPr>
          <p:cNvPr id="5" name="TextBox 4">
            <a:extLst>
              <a:ext uri="{FF2B5EF4-FFF2-40B4-BE49-F238E27FC236}">
                <a16:creationId xmlns:a16="http://schemas.microsoft.com/office/drawing/2014/main" id="{D4308A15-EF16-7E1F-AFCD-CAEB675AD5CB}"/>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184952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7DDC1-F779-3B3A-7E49-DCA35A2B2F79}"/>
              </a:ext>
            </a:extLst>
          </p:cNvPr>
          <p:cNvSpPr>
            <a:spLocks noGrp="1"/>
          </p:cNvSpPr>
          <p:nvPr>
            <p:ph idx="1"/>
          </p:nvPr>
        </p:nvSpPr>
        <p:spPr>
          <a:xfrm>
            <a:off x="2293402" y="762000"/>
            <a:ext cx="9228038" cy="5489119"/>
          </a:xfrm>
        </p:spPr>
        <p:txBody>
          <a:bodyPr>
            <a:normAutofit/>
          </a:bodyPr>
          <a:lstStyle/>
          <a:p>
            <a:pPr marL="0" indent="0" algn="r" rtl="1">
              <a:buNone/>
            </a:pPr>
            <a:r>
              <a:rPr lang="en-US" sz="2400" dirty="0">
                <a:cs typeface="B Nazanin" panose="00000400000000000000" pitchFamily="2" charset="-78"/>
              </a:rPr>
              <a:t>  </a:t>
            </a:r>
            <a:r>
              <a:rPr lang="ar-SA" sz="2400" dirty="0">
                <a:cs typeface="B Nazanin" panose="00000400000000000000" pitchFamily="2" charset="-78"/>
              </a:rPr>
              <a:t>گوساله‌های شیری بخش زیربنایی هر واحد دامداری شیری محسوب می‌شوند و کیفیت مدیریت </a:t>
            </a:r>
            <a:r>
              <a:rPr lang="en-US" sz="2400" dirty="0">
                <a:cs typeface="B Nazanin" panose="00000400000000000000" pitchFamily="2" charset="-78"/>
              </a:rPr>
              <a:t> </a:t>
            </a:r>
            <a:r>
              <a:rPr lang="ar-SA" sz="2400" dirty="0">
                <a:cs typeface="B Nazanin" panose="00000400000000000000" pitchFamily="2" charset="-78"/>
              </a:rPr>
              <a:t>آن‌ها اثر مستقیم بر آینده تولید گاوهای مولد دارد. یکی از مهم‌ترین جنبه‌های مدیریتی در پرورش گوساله، نحوه‌ی نگهداری و شرایط محیطی است که حیوان در آن رشد می‌کند.تا مدت‌ها در دامداری‌ها، گوساله‌ها به‌صورت انفرادی نگهداری می‌شدند تا خطر انتقال بیماری کاهش یابد و کنترل تغذیه آسان‌تر باشد. اما تحقیقات جدید نشان داده‌اند که نگهداری گروهی یا جفتی می‌تواند به رشد رفتاری</a:t>
            </a:r>
            <a:r>
              <a:rPr lang="fa-IR" sz="2400" dirty="0">
                <a:cs typeface="B Nazanin" panose="00000400000000000000" pitchFamily="2" charset="-78"/>
              </a:rPr>
              <a:t> </a:t>
            </a:r>
            <a:r>
              <a:rPr lang="ar-SA" sz="2400" dirty="0">
                <a:cs typeface="B Nazanin" panose="00000400000000000000" pitchFamily="2" charset="-78"/>
              </a:rPr>
              <a:t> و جسمی بهتر منجر شود، زیرا گوساله‌ها امکان تعامل اجتماعی و یادگیری تغذیه‌ای بیشتری دارند.</a:t>
            </a:r>
            <a:r>
              <a:rPr lang="en-US" sz="2400" dirty="0">
                <a:cs typeface="B Nazanin" panose="00000400000000000000" pitchFamily="2" charset="-78"/>
              </a:rPr>
              <a:t>*</a:t>
            </a:r>
          </a:p>
          <a:p>
            <a:pPr marL="0" indent="0" algn="r" rtl="1">
              <a:buNone/>
            </a:pPr>
            <a:r>
              <a:rPr lang="en-US" sz="2400" dirty="0"/>
              <a:t> </a:t>
            </a:r>
            <a:r>
              <a:rPr lang="ar-SA" sz="2400" dirty="0">
                <a:cs typeface="B Nazanin" panose="00000400000000000000" pitchFamily="2" charset="-78"/>
              </a:rPr>
              <a:t>از سوی دیگرگزارش کردند که بسیاری از تولیدکنندگان هنوز نسبت به نگهداری گروهی تردید دارند، زیرا تصور می‌کنند این روش با افزایش بیماری و تلفات همراه است. بنابراین، نیاز به بررسی دقیق‌تر و علمی در این زمینه احساس می‌شود تا بتوان براساس شواهد، بهترین سیستم نگهداری را پیشنهاد کرد.</a:t>
            </a:r>
            <a:endParaRPr lang="en-US" sz="2400" dirty="0">
              <a:cs typeface="B Nazanin" panose="00000400000000000000" pitchFamily="2" charset="-78"/>
            </a:endParaRPr>
          </a:p>
        </p:txBody>
      </p:sp>
      <p:sp>
        <p:nvSpPr>
          <p:cNvPr id="4" name="TextBox 3">
            <a:extLst>
              <a:ext uri="{FF2B5EF4-FFF2-40B4-BE49-F238E27FC236}">
                <a16:creationId xmlns:a16="http://schemas.microsoft.com/office/drawing/2014/main" id="{73626F3B-0E35-F666-9A3E-D12E5A805381}"/>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pic>
        <p:nvPicPr>
          <p:cNvPr id="5" name="Content Placeholder 4">
            <a:extLst>
              <a:ext uri="{FF2B5EF4-FFF2-40B4-BE49-F238E27FC236}">
                <a16:creationId xmlns:a16="http://schemas.microsoft.com/office/drawing/2014/main" id="{F8F20EF5-3B11-939F-F30C-7F57B8D2C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6" name="TextBox 5">
            <a:extLst>
              <a:ext uri="{FF2B5EF4-FFF2-40B4-BE49-F238E27FC236}">
                <a16:creationId xmlns:a16="http://schemas.microsoft.com/office/drawing/2014/main" id="{84A1402F-53C6-60BB-B3BC-CDD0364BB0CF}"/>
              </a:ext>
            </a:extLst>
          </p:cNvPr>
          <p:cNvSpPr txBox="1"/>
          <p:nvPr/>
        </p:nvSpPr>
        <p:spPr>
          <a:xfrm>
            <a:off x="224908" y="6002774"/>
            <a:ext cx="6907412" cy="369332"/>
          </a:xfrm>
          <a:prstGeom prst="rect">
            <a:avLst/>
          </a:prstGeom>
          <a:noFill/>
        </p:spPr>
        <p:txBody>
          <a:bodyPr wrap="square" rtlCol="0">
            <a:spAutoFit/>
          </a:bodyPr>
          <a:lstStyle/>
          <a:p>
            <a:r>
              <a:rPr lang="en-US" dirty="0"/>
              <a:t>*Abdelfattah et al(2024)-</a:t>
            </a:r>
            <a:r>
              <a:rPr lang="en-US" dirty="0" err="1"/>
              <a:t>Bučková</a:t>
            </a:r>
            <a:r>
              <a:rPr lang="en-US" dirty="0"/>
              <a:t> et al</a:t>
            </a:r>
            <a:r>
              <a:rPr lang="fa-IR" dirty="0"/>
              <a:t> (2024)</a:t>
            </a:r>
            <a:endParaRPr lang="en-US" dirty="0"/>
          </a:p>
        </p:txBody>
      </p:sp>
    </p:spTree>
    <p:extLst>
      <p:ext uri="{BB962C8B-B14F-4D97-AF65-F5344CB8AC3E}">
        <p14:creationId xmlns:p14="http://schemas.microsoft.com/office/powerpoint/2010/main" val="368677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40DCFF3-02BE-E296-A9FC-CC3AC8A43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5" name="TextBox 4">
            <a:extLst>
              <a:ext uri="{FF2B5EF4-FFF2-40B4-BE49-F238E27FC236}">
                <a16:creationId xmlns:a16="http://schemas.microsoft.com/office/drawing/2014/main" id="{DEE75F48-536B-6E3D-B1E8-13EFAC221726}"/>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6" name="Content Placeholder 5">
            <a:extLst>
              <a:ext uri="{FF2B5EF4-FFF2-40B4-BE49-F238E27FC236}">
                <a16:creationId xmlns:a16="http://schemas.microsoft.com/office/drawing/2014/main" id="{2370C18E-EF25-FCD5-71DF-6C1EA989A819}"/>
              </a:ext>
            </a:extLst>
          </p:cNvPr>
          <p:cNvSpPr txBox="1">
            <a:spLocks noGrp="1"/>
          </p:cNvSpPr>
          <p:nvPr>
            <p:ph idx="1"/>
          </p:nvPr>
        </p:nvSpPr>
        <p:spPr>
          <a:xfrm>
            <a:off x="1483360" y="1211367"/>
            <a:ext cx="9906000" cy="2895152"/>
          </a:xfrm>
          <a:prstGeom prst="rect">
            <a:avLst/>
          </a:prstGeom>
          <a:noFill/>
        </p:spPr>
        <p:txBody>
          <a:bodyPr wrap="square" rtlCol="0">
            <a:spAutoFit/>
          </a:bodyPr>
          <a:lstStyle/>
          <a:p>
            <a:pPr marL="0" indent="0" algn="r" rtl="1">
              <a:buNone/>
            </a:pPr>
            <a:r>
              <a:rPr lang="en-US" sz="2400" b="1" dirty="0">
                <a:cs typeface="B Nazanin" panose="00000400000000000000" pitchFamily="2" charset="-78"/>
              </a:rPr>
              <a:t>  </a:t>
            </a:r>
            <a:r>
              <a:rPr lang="ar-SA" sz="2400" b="1" dirty="0">
                <a:cs typeface="B Nazanin" panose="00000400000000000000" pitchFamily="2" charset="-78"/>
              </a:rPr>
              <a:t>اهداف پژوهش</a:t>
            </a:r>
            <a:r>
              <a:rPr lang="en-US" sz="2400" b="1" dirty="0">
                <a:cs typeface="B Nazanin" panose="00000400000000000000" pitchFamily="2" charset="-78"/>
              </a:rPr>
              <a:t>   </a:t>
            </a:r>
          </a:p>
          <a:p>
            <a:pPr marL="0" indent="0" algn="r" rtl="1">
              <a:buNone/>
            </a:pPr>
            <a:br>
              <a:rPr lang="ar-SA" dirty="0">
                <a:cs typeface="B Nazanin" panose="00000400000000000000" pitchFamily="2" charset="-78"/>
              </a:rPr>
            </a:br>
            <a:r>
              <a:rPr lang="ar-SA" dirty="0">
                <a:cs typeface="B Nazanin" panose="00000400000000000000" pitchFamily="2" charset="-78"/>
              </a:rPr>
              <a:t>۱. بررسی و مقایسه‌ی رشد روزانه، وزن نهایی و میزان مصرف خوراک در گوساله‌های نگهداری‌شده به‌صورت گروهی و انفرادی</a:t>
            </a:r>
            <a:endParaRPr lang="en-US" dirty="0">
              <a:cs typeface="B Nazanin" panose="00000400000000000000" pitchFamily="2" charset="-78"/>
            </a:endParaRPr>
          </a:p>
          <a:p>
            <a:pPr marL="0" indent="0" algn="r" rtl="1">
              <a:buNone/>
            </a:pPr>
            <a:r>
              <a:rPr lang="ar-SA" dirty="0">
                <a:cs typeface="B Nazanin" panose="00000400000000000000" pitchFamily="2" charset="-78"/>
              </a:rPr>
              <a:t>۲. تحلیل رفتارهای اجتماعی، بازی، خواب و استرس در دو سیستم نگهداری</a:t>
            </a:r>
            <a:endParaRPr lang="en-US" dirty="0">
              <a:cs typeface="B Nazanin" panose="00000400000000000000" pitchFamily="2" charset="-78"/>
            </a:endParaRPr>
          </a:p>
          <a:p>
            <a:pPr marL="0" indent="0" algn="r" rtl="1">
              <a:buNone/>
            </a:pPr>
            <a:r>
              <a:rPr lang="ar-SA" dirty="0">
                <a:cs typeface="B Nazanin" panose="00000400000000000000" pitchFamily="2" charset="-78"/>
              </a:rPr>
              <a:t>۳. ارزیابی میزان بروز بیماری‌های تنفسی و گوارشی در هر سیستم</a:t>
            </a:r>
            <a:endParaRPr lang="en-US" dirty="0">
              <a:cs typeface="B Nazanin" panose="00000400000000000000" pitchFamily="2" charset="-78"/>
            </a:endParaRPr>
          </a:p>
          <a:p>
            <a:pPr marL="0" indent="0" algn="r" rtl="1">
              <a:buNone/>
            </a:pPr>
            <a:r>
              <a:rPr lang="ar-SA" dirty="0">
                <a:cs typeface="B Nazanin" panose="00000400000000000000" pitchFamily="2" charset="-78"/>
              </a:rPr>
              <a:t>۴. ارائه‌ی نتیجه‌گیری کاربردی برای انتخاب بهترین روش نگهداری در دامداری‌های شیری ایران</a:t>
            </a:r>
            <a:endParaRPr lang="fa-IR" b="1" dirty="0">
              <a:cs typeface="B Nazanin" panose="00000400000000000000" pitchFamily="2" charset="-78"/>
            </a:endParaRPr>
          </a:p>
        </p:txBody>
      </p:sp>
    </p:spTree>
    <p:extLst>
      <p:ext uri="{BB962C8B-B14F-4D97-AF65-F5344CB8AC3E}">
        <p14:creationId xmlns:p14="http://schemas.microsoft.com/office/powerpoint/2010/main" val="26362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F688E725-2DD3-2CD0-4E2E-AC846CF6F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16" name="TextBox 15">
            <a:extLst>
              <a:ext uri="{FF2B5EF4-FFF2-40B4-BE49-F238E27FC236}">
                <a16:creationId xmlns:a16="http://schemas.microsoft.com/office/drawing/2014/main" id="{BBAE3D57-8C9F-EEC5-B632-B5C160228866}"/>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18" name="TextBox 17">
            <a:extLst>
              <a:ext uri="{FF2B5EF4-FFF2-40B4-BE49-F238E27FC236}">
                <a16:creationId xmlns:a16="http://schemas.microsoft.com/office/drawing/2014/main" id="{704C9D02-BDB7-893C-B9C9-4238F82ECD5F}"/>
              </a:ext>
            </a:extLst>
          </p:cNvPr>
          <p:cNvSpPr txBox="1"/>
          <p:nvPr/>
        </p:nvSpPr>
        <p:spPr>
          <a:xfrm>
            <a:off x="497839" y="2851316"/>
            <a:ext cx="11694161" cy="1631216"/>
          </a:xfrm>
          <a:prstGeom prst="rect">
            <a:avLst/>
          </a:prstGeom>
          <a:noFill/>
        </p:spPr>
        <p:txBody>
          <a:bodyPr wrap="square">
            <a:spAutoFit/>
          </a:bodyPr>
          <a:lstStyle/>
          <a:p>
            <a:pPr algn="r" rtl="1"/>
            <a:r>
              <a:rPr lang="en-US" sz="2000" dirty="0">
                <a:cs typeface="B Nazanin" panose="00000400000000000000" pitchFamily="2" charset="-78"/>
              </a:rPr>
              <a:t> </a:t>
            </a:r>
            <a:r>
              <a:rPr lang="fa-IR" sz="2000" dirty="0">
                <a:cs typeface="B Nazanin" panose="00000400000000000000" pitchFamily="2" charset="-78"/>
              </a:rPr>
              <a:t>دراین مطاله </a:t>
            </a:r>
            <a:r>
              <a:rPr lang="ar-SA" sz="2000" dirty="0">
                <a:cs typeface="B Nazanin" panose="00000400000000000000" pitchFamily="2" charset="-78"/>
              </a:rPr>
              <a:t>نشان داد که نگهداری گروهی در گروه‌های سه‌تایی از سن حدود ۶-۱۰ روزه تا حدود ۷۰ روزگی، رشد روزانه معادل ۰٫۶۴ ± ۰٫۰۲ کیلوگرم داشت در حالی که نگهداری انفرادی معادل ۰٫۶۵ ± ۰٫۰۲ کیلوگرم بود. البته بروز بیماری تنفسی (</a:t>
            </a:r>
            <a:r>
              <a:rPr lang="en-US" sz="2000" dirty="0">
                <a:cs typeface="B Nazanin" panose="00000400000000000000" pitchFamily="2" charset="-78"/>
              </a:rPr>
              <a:t>BRD) </a:t>
            </a:r>
            <a:r>
              <a:rPr lang="ar-SA" sz="2000" dirty="0">
                <a:cs typeface="B Nazanin" panose="00000400000000000000" pitchFamily="2" charset="-78"/>
              </a:rPr>
              <a:t>در گروهی کمی بیشتر بود (نسبت خطر ≈ 1.14) و کل شیوع اسهال نیز هم‌گروه تقریباً ۱۰۰٪ گزارش شد. </a:t>
            </a:r>
            <a:r>
              <a:rPr lang="fa-IR" sz="2000" dirty="0">
                <a:cs typeface="B Nazanin" panose="00000400000000000000" pitchFamily="2" charset="-78"/>
              </a:rPr>
              <a:t>از سوی دیگر در مطالعه زیر</a:t>
            </a:r>
            <a:r>
              <a:rPr lang="ar-SA" sz="2000" dirty="0">
                <a:cs typeface="B Nazanin" panose="00000400000000000000" pitchFamily="2" charset="-78"/>
              </a:rPr>
              <a:t>نشان داد که بین نگهداری جفتی و انفرادی تفاوت معناداری در سلامت، مصرف خوراک شروع کننده یا رشد متوسط روزانه (</a:t>
            </a:r>
            <a:r>
              <a:rPr lang="en-US" sz="2000" dirty="0">
                <a:cs typeface="B Nazanin" panose="00000400000000000000" pitchFamily="2" charset="-78"/>
              </a:rPr>
              <a:t>ADG) </a:t>
            </a:r>
            <a:r>
              <a:rPr lang="ar-SA" sz="2000" dirty="0">
                <a:cs typeface="B Nazanin" panose="00000400000000000000" pitchFamily="2" charset="-78"/>
              </a:rPr>
              <a:t>مشاهده نشد. با این حال، کودکان (گوساله‌ها) نگهداری‌شده به‌صورت جفتی در آزمون وضعیت عاطفی نتایج مثبت‌تر داشتند (</a:t>
            </a:r>
            <a:r>
              <a:rPr lang="en-US" sz="2000" dirty="0">
                <a:cs typeface="B Nazanin" panose="00000400000000000000" pitchFamily="2" charset="-78"/>
              </a:rPr>
              <a:t>pair-housed responded more positively </a:t>
            </a:r>
            <a:r>
              <a:rPr lang="fa-IR" sz="2000" dirty="0">
                <a:cs typeface="B Nazanin" panose="00000400000000000000" pitchFamily="2" charset="-78"/>
              </a:rPr>
              <a:t> )</a:t>
            </a:r>
            <a:r>
              <a:rPr lang="ar-SA" sz="2000" dirty="0">
                <a:cs typeface="B Nazanin" panose="00000400000000000000" pitchFamily="2" charset="-78"/>
              </a:rPr>
              <a:t>که به بهبود رفاه رفتاری اشاره دارد. </a:t>
            </a:r>
            <a:endParaRPr lang="en-US" sz="2000" dirty="0">
              <a:cs typeface="B Nazanin" panose="00000400000000000000" pitchFamily="2" charset="-78"/>
            </a:endParaRPr>
          </a:p>
        </p:txBody>
      </p:sp>
      <p:pic>
        <p:nvPicPr>
          <p:cNvPr id="39" name="Content Placeholder 38">
            <a:extLst>
              <a:ext uri="{FF2B5EF4-FFF2-40B4-BE49-F238E27FC236}">
                <a16:creationId xmlns:a16="http://schemas.microsoft.com/office/drawing/2014/main" id="{86F66075-132E-3C49-1573-DEF33878377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43829" y="643443"/>
            <a:ext cx="10448170" cy="2124075"/>
          </a:xfrm>
        </p:spPr>
      </p:pic>
      <p:sp>
        <p:nvSpPr>
          <p:cNvPr id="40" name="Cloud 39">
            <a:extLst>
              <a:ext uri="{FF2B5EF4-FFF2-40B4-BE49-F238E27FC236}">
                <a16:creationId xmlns:a16="http://schemas.microsoft.com/office/drawing/2014/main" id="{BCE03D90-2539-33F4-A9AB-7AB512BDBCFD}"/>
              </a:ext>
            </a:extLst>
          </p:cNvPr>
          <p:cNvSpPr/>
          <p:nvPr/>
        </p:nvSpPr>
        <p:spPr>
          <a:xfrm>
            <a:off x="8453120" y="-2902"/>
            <a:ext cx="3830320" cy="1338367"/>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b="1" dirty="0"/>
              <a:t>مرور مطلاعات انجام شده </a:t>
            </a:r>
            <a:endParaRPr lang="en-US" b="1" dirty="0"/>
          </a:p>
        </p:txBody>
      </p:sp>
      <p:pic>
        <p:nvPicPr>
          <p:cNvPr id="44" name="Picture 43">
            <a:extLst>
              <a:ext uri="{FF2B5EF4-FFF2-40B4-BE49-F238E27FC236}">
                <a16:creationId xmlns:a16="http://schemas.microsoft.com/office/drawing/2014/main" id="{6C8BEB7F-5F8E-19A6-1E8B-111A90E9B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57132"/>
            <a:ext cx="12283440" cy="2300867"/>
          </a:xfrm>
          <a:prstGeom prst="rect">
            <a:avLst/>
          </a:prstGeom>
        </p:spPr>
      </p:pic>
    </p:spTree>
    <p:extLst>
      <p:ext uri="{BB962C8B-B14F-4D97-AF65-F5344CB8AC3E}">
        <p14:creationId xmlns:p14="http://schemas.microsoft.com/office/powerpoint/2010/main" val="47822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DAA1E922-9CCF-48A7-2530-231A8B76347E}"/>
              </a:ext>
            </a:extLst>
          </p:cNvPr>
          <p:cNvGraphicFramePr>
            <a:graphicFrameLocks noGrp="1"/>
          </p:cNvGraphicFramePr>
          <p:nvPr>
            <p:ph idx="1"/>
            <p:extLst>
              <p:ext uri="{D42A27DB-BD31-4B8C-83A1-F6EECF244321}">
                <p14:modId xmlns:p14="http://schemas.microsoft.com/office/powerpoint/2010/main" val="1563737463"/>
              </p:ext>
            </p:extLst>
          </p:nvPr>
        </p:nvGraphicFramePr>
        <p:xfrm>
          <a:off x="175260" y="1869777"/>
          <a:ext cx="11904980" cy="3891280"/>
        </p:xfrm>
        <a:graphic>
          <a:graphicData uri="http://schemas.openxmlformats.org/drawingml/2006/table">
            <a:tbl>
              <a:tblPr firstRow="1" bandRow="1">
                <a:tableStyleId>{69C7853C-536D-4A76-A0AE-DD22124D55A5}</a:tableStyleId>
              </a:tblPr>
              <a:tblGrid>
                <a:gridCol w="1224608">
                  <a:extLst>
                    <a:ext uri="{9D8B030D-6E8A-4147-A177-3AD203B41FA5}">
                      <a16:colId xmlns:a16="http://schemas.microsoft.com/office/drawing/2014/main" val="903423410"/>
                    </a:ext>
                  </a:extLst>
                </a:gridCol>
                <a:gridCol w="2727632">
                  <a:extLst>
                    <a:ext uri="{9D8B030D-6E8A-4147-A177-3AD203B41FA5}">
                      <a16:colId xmlns:a16="http://schemas.microsoft.com/office/drawing/2014/main" val="2128856495"/>
                    </a:ext>
                  </a:extLst>
                </a:gridCol>
                <a:gridCol w="782320">
                  <a:extLst>
                    <a:ext uri="{9D8B030D-6E8A-4147-A177-3AD203B41FA5}">
                      <a16:colId xmlns:a16="http://schemas.microsoft.com/office/drawing/2014/main" val="272304061"/>
                    </a:ext>
                  </a:extLst>
                </a:gridCol>
                <a:gridCol w="2514600">
                  <a:extLst>
                    <a:ext uri="{9D8B030D-6E8A-4147-A177-3AD203B41FA5}">
                      <a16:colId xmlns:a16="http://schemas.microsoft.com/office/drawing/2014/main" val="1570193405"/>
                    </a:ext>
                  </a:extLst>
                </a:gridCol>
                <a:gridCol w="2529840">
                  <a:extLst>
                    <a:ext uri="{9D8B030D-6E8A-4147-A177-3AD203B41FA5}">
                      <a16:colId xmlns:a16="http://schemas.microsoft.com/office/drawing/2014/main" val="815245357"/>
                    </a:ext>
                  </a:extLst>
                </a:gridCol>
                <a:gridCol w="2125980">
                  <a:extLst>
                    <a:ext uri="{9D8B030D-6E8A-4147-A177-3AD203B41FA5}">
                      <a16:colId xmlns:a16="http://schemas.microsoft.com/office/drawing/2014/main" val="3702129533"/>
                    </a:ext>
                  </a:extLst>
                </a:gridCol>
              </a:tblGrid>
              <a:tr h="599440">
                <a:tc>
                  <a:txBody>
                    <a:bodyPr/>
                    <a:lstStyle/>
                    <a:p>
                      <a:pPr algn="ctr"/>
                      <a:r>
                        <a:rPr lang="fa-IR" sz="2000" dirty="0">
                          <a:solidFill>
                            <a:schemeClr val="bg1"/>
                          </a:solidFill>
                        </a:rPr>
                        <a:t>شماره</a:t>
                      </a:r>
                      <a:endParaRPr lang="en-US" sz="2000" dirty="0">
                        <a:solidFill>
                          <a:schemeClr val="bg1"/>
                        </a:solidFill>
                      </a:endParaRPr>
                    </a:p>
                  </a:txBody>
                  <a:tcPr/>
                </a:tc>
                <a:tc>
                  <a:txBody>
                    <a:bodyPr/>
                    <a:lstStyle/>
                    <a:p>
                      <a:pPr algn="ctr"/>
                      <a:r>
                        <a:rPr lang="fa-IR" sz="2000" dirty="0"/>
                        <a:t>مقاله</a:t>
                      </a:r>
                      <a:endParaRPr lang="en-US" sz="2000" dirty="0"/>
                    </a:p>
                  </a:txBody>
                  <a:tcPr/>
                </a:tc>
                <a:tc>
                  <a:txBody>
                    <a:bodyPr/>
                    <a:lstStyle/>
                    <a:p>
                      <a:pPr algn="ctr"/>
                      <a:r>
                        <a:rPr lang="fa-IR" sz="2000" dirty="0"/>
                        <a:t>سال</a:t>
                      </a:r>
                      <a:endParaRPr lang="en-US" sz="2000" dirty="0"/>
                    </a:p>
                  </a:txBody>
                  <a:tcPr/>
                </a:tc>
                <a:tc>
                  <a:txBody>
                    <a:bodyPr/>
                    <a:lstStyle/>
                    <a:p>
                      <a:pPr algn="ctr"/>
                      <a:r>
                        <a:rPr lang="fa-IR" sz="2000" dirty="0"/>
                        <a:t>نوع نگهداری مقایسه شده</a:t>
                      </a:r>
                      <a:endParaRPr lang="en-US" sz="2000" dirty="0"/>
                    </a:p>
                  </a:txBody>
                  <a:tcPr/>
                </a:tc>
                <a:tc>
                  <a:txBody>
                    <a:bodyPr/>
                    <a:lstStyle/>
                    <a:p>
                      <a:pPr algn="ctr"/>
                      <a:r>
                        <a:rPr lang="fa-IR" sz="2000" dirty="0"/>
                        <a:t>متغیر های اصلی برسی شده</a:t>
                      </a:r>
                      <a:endParaRPr lang="en-US" sz="2000" dirty="0"/>
                    </a:p>
                  </a:txBody>
                  <a:tcPr/>
                </a:tc>
                <a:tc>
                  <a:txBody>
                    <a:bodyPr/>
                    <a:lstStyle/>
                    <a:p>
                      <a:pPr algn="ctr"/>
                      <a:r>
                        <a:rPr lang="fa-IR" dirty="0"/>
                        <a:t>نتیجه کلیدی</a:t>
                      </a:r>
                      <a:endParaRPr lang="en-US" dirty="0"/>
                    </a:p>
                  </a:txBody>
                  <a:tcPr/>
                </a:tc>
                <a:extLst>
                  <a:ext uri="{0D108BD9-81ED-4DB2-BD59-A6C34878D82A}">
                    <a16:rowId xmlns:a16="http://schemas.microsoft.com/office/drawing/2014/main" val="2949789735"/>
                  </a:ext>
                </a:extLst>
              </a:tr>
              <a:tr h="378229">
                <a:tc>
                  <a:txBody>
                    <a:bodyPr/>
                    <a:lstStyle/>
                    <a:p>
                      <a:pPr algn="ctr"/>
                      <a:r>
                        <a:rPr lang="fa-IR" dirty="0"/>
                        <a:t>1</a:t>
                      </a:r>
                      <a:endParaRPr lang="en-US" dirty="0"/>
                    </a:p>
                  </a:txBody>
                  <a:tcPr/>
                </a:tc>
                <a:tc>
                  <a:txBody>
                    <a:bodyPr/>
                    <a:lstStyle/>
                    <a:p>
                      <a:r>
                        <a:rPr lang="en-US" dirty="0"/>
                        <a:t>Abdelfattah et al. “Effects of simplified group housing …” 2024</a:t>
                      </a:r>
                    </a:p>
                  </a:txBody>
                  <a:tcPr/>
                </a:tc>
                <a:tc>
                  <a:txBody>
                    <a:bodyPr/>
                    <a:lstStyle/>
                    <a:p>
                      <a:r>
                        <a:rPr lang="fa-IR" dirty="0"/>
                        <a:t>2024</a:t>
                      </a:r>
                      <a:endParaRPr lang="en-US" dirty="0"/>
                    </a:p>
                  </a:txBody>
                  <a:tcPr/>
                </a:tc>
                <a:tc>
                  <a:txBody>
                    <a:bodyPr/>
                    <a:lstStyle/>
                    <a:p>
                      <a:pPr algn="ctr"/>
                      <a:r>
                        <a:rPr lang="fa-IR" dirty="0"/>
                        <a:t>گروهی (3گوساله) وانفرادی</a:t>
                      </a:r>
                      <a:endParaRPr lang="en-US" dirty="0"/>
                    </a:p>
                  </a:txBody>
                  <a:tcPr/>
                </a:tc>
                <a:tc>
                  <a:txBody>
                    <a:bodyPr/>
                    <a:lstStyle/>
                    <a:p>
                      <a:pPr algn="ctr" rtl="1"/>
                      <a:r>
                        <a:rPr lang="fa-IR" dirty="0"/>
                        <a:t>رشد</a:t>
                      </a:r>
                      <a:r>
                        <a:rPr lang="en-US" dirty="0"/>
                        <a:t>(ADG)</a:t>
                      </a:r>
                      <a:r>
                        <a:rPr lang="fa-IR" dirty="0"/>
                        <a:t>،</a:t>
                      </a:r>
                      <a:r>
                        <a:rPr lang="en-US" dirty="0"/>
                        <a:t>BRD</a:t>
                      </a:r>
                      <a:r>
                        <a:rPr lang="fa-IR" dirty="0"/>
                        <a:t>،اسهال، </a:t>
                      </a:r>
                    </a:p>
                    <a:p>
                      <a:pPr algn="ctr" rtl="1"/>
                      <a:r>
                        <a:rPr lang="fa-IR" dirty="0"/>
                        <a:t>رفتار اجتماعی</a:t>
                      </a:r>
                      <a:endParaRPr lang="en-US" dirty="0"/>
                    </a:p>
                  </a:txBody>
                  <a:tcPr/>
                </a:tc>
                <a:tc>
                  <a:txBody>
                    <a:bodyPr/>
                    <a:lstStyle/>
                    <a:p>
                      <a:pPr algn="ctr" rtl="1"/>
                      <a:r>
                        <a:rPr lang="ar-SA" dirty="0"/>
                        <a:t>رشد گروهی ≈ انفرادی؛ </a:t>
                      </a:r>
                      <a:r>
                        <a:rPr lang="en-US" dirty="0"/>
                        <a:t>BRD </a:t>
                      </a:r>
                      <a:r>
                        <a:rPr lang="ar-SA" dirty="0"/>
                        <a:t>کمی بیشتر در گروهی. </a:t>
                      </a:r>
                      <a:endParaRPr lang="en-US" dirty="0"/>
                    </a:p>
                  </a:txBody>
                  <a:tcPr/>
                </a:tc>
                <a:extLst>
                  <a:ext uri="{0D108BD9-81ED-4DB2-BD59-A6C34878D82A}">
                    <a16:rowId xmlns:a16="http://schemas.microsoft.com/office/drawing/2014/main" val="3305210911"/>
                  </a:ext>
                </a:extLst>
              </a:tr>
              <a:tr h="378229">
                <a:tc>
                  <a:txBody>
                    <a:bodyPr/>
                    <a:lstStyle/>
                    <a:p>
                      <a:pPr algn="ctr"/>
                      <a:r>
                        <a:rPr lang="fa-IR" dirty="0"/>
                        <a:t>2</a:t>
                      </a:r>
                      <a:endParaRPr lang="en-US" dirty="0"/>
                    </a:p>
                  </a:txBody>
                  <a:tcPr/>
                </a:tc>
                <a:tc>
                  <a:txBody>
                    <a:bodyPr/>
                    <a:lstStyle/>
                    <a:p>
                      <a:r>
                        <a:rPr lang="en-US" dirty="0" err="1"/>
                        <a:t>Bučková</a:t>
                      </a:r>
                      <a:r>
                        <a:rPr lang="en-US" dirty="0"/>
                        <a:t> et al. “The effect of pair housing on dairy calf health, performance, and behavior” 2021</a:t>
                      </a:r>
                    </a:p>
                  </a:txBody>
                  <a:tcPr/>
                </a:tc>
                <a:tc>
                  <a:txBody>
                    <a:bodyPr/>
                    <a:lstStyle/>
                    <a:p>
                      <a:r>
                        <a:rPr lang="fa-IR" dirty="0"/>
                        <a:t>2021</a:t>
                      </a:r>
                      <a:endParaRPr lang="en-US" dirty="0"/>
                    </a:p>
                  </a:txBody>
                  <a:tcPr/>
                </a:tc>
                <a:tc>
                  <a:txBody>
                    <a:bodyPr/>
                    <a:lstStyle/>
                    <a:p>
                      <a:pPr algn="ctr"/>
                      <a:r>
                        <a:rPr lang="fa-IR" dirty="0"/>
                        <a:t>جفتی و انفرادی</a:t>
                      </a:r>
                      <a:endParaRPr lang="en-US" dirty="0"/>
                    </a:p>
                  </a:txBody>
                  <a:tcPr/>
                </a:tc>
                <a:tc>
                  <a:txBody>
                    <a:bodyPr/>
                    <a:lstStyle/>
                    <a:p>
                      <a:pPr algn="ctr" rtl="1"/>
                      <a:r>
                        <a:rPr lang="fa-IR" dirty="0"/>
                        <a:t>سلامت،</a:t>
                      </a:r>
                      <a:r>
                        <a:rPr lang="en-US" dirty="0"/>
                        <a:t>ADG</a:t>
                      </a:r>
                      <a:r>
                        <a:rPr lang="fa-IR" dirty="0"/>
                        <a:t> ، رفتار</a:t>
                      </a:r>
                      <a:endParaRPr lang="en-US" dirty="0"/>
                    </a:p>
                  </a:txBody>
                  <a:tcPr/>
                </a:tc>
                <a:tc>
                  <a:txBody>
                    <a:bodyPr/>
                    <a:lstStyle/>
                    <a:p>
                      <a:pPr algn="ctr"/>
                      <a:r>
                        <a:rPr lang="ar-SA" dirty="0"/>
                        <a:t>تفاوت معنی‌دار در رشد و سلامت نبود؛ رفتار جفتی بهتر. </a:t>
                      </a:r>
                      <a:endParaRPr lang="en-US" dirty="0"/>
                    </a:p>
                  </a:txBody>
                  <a:tcPr/>
                </a:tc>
                <a:extLst>
                  <a:ext uri="{0D108BD9-81ED-4DB2-BD59-A6C34878D82A}">
                    <a16:rowId xmlns:a16="http://schemas.microsoft.com/office/drawing/2014/main" val="1778258811"/>
                  </a:ext>
                </a:extLst>
              </a:tr>
              <a:tr h="195686">
                <a:tc>
                  <a:txBody>
                    <a:bodyPr/>
                    <a:lstStyle/>
                    <a:p>
                      <a:pPr algn="ctr"/>
                      <a:r>
                        <a:rPr lang="fa-IR" dirty="0"/>
                        <a:t>3</a:t>
                      </a:r>
                      <a:endParaRPr lang="en-US" dirty="0"/>
                    </a:p>
                  </a:txBody>
                  <a:tcPr/>
                </a:tc>
                <a:tc>
                  <a:txBody>
                    <a:bodyPr/>
                    <a:lstStyle/>
                    <a:p>
                      <a:r>
                        <a:rPr lang="en-US" dirty="0" err="1"/>
                        <a:t>Bučková</a:t>
                      </a:r>
                      <a:r>
                        <a:rPr lang="en-US" dirty="0"/>
                        <a:t> et al. “Invited review: A systematic review of the effects of pair housing …” 2024</a:t>
                      </a:r>
                    </a:p>
                  </a:txBody>
                  <a:tcPr/>
                </a:tc>
                <a:tc>
                  <a:txBody>
                    <a:bodyPr/>
                    <a:lstStyle/>
                    <a:p>
                      <a:r>
                        <a:rPr lang="fa-IR" dirty="0"/>
                        <a:t>2024</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dirty="0"/>
                        <a:t>جفتی و انفرادی</a:t>
                      </a:r>
                      <a:endParaRPr lang="en-US" dirty="0"/>
                    </a:p>
                    <a:p>
                      <a:pPr algn="ctr"/>
                      <a:endParaRPr lang="en-US" dirty="0"/>
                    </a:p>
                  </a:txBody>
                  <a:tcPr/>
                </a:tc>
                <a:tc>
                  <a:txBody>
                    <a:bodyPr/>
                    <a:lstStyle/>
                    <a:p>
                      <a:pPr algn="ctr"/>
                      <a:r>
                        <a:rPr lang="fa-IR" dirty="0"/>
                        <a:t>رفاه ، عملکرد ، سلامت</a:t>
                      </a:r>
                      <a:endParaRPr lang="en-US" dirty="0"/>
                    </a:p>
                  </a:txBody>
                  <a:tcPr/>
                </a:tc>
                <a:tc>
                  <a:txBody>
                    <a:bodyPr/>
                    <a:lstStyle/>
                    <a:p>
                      <a:pPr algn="ctr"/>
                      <a:r>
                        <a:rPr lang="ar-SA" dirty="0"/>
                        <a:t>شواهد قطعی کم؛ جفتی در رفاه برتری دارد. </a:t>
                      </a:r>
                      <a:endParaRPr lang="en-US" dirty="0"/>
                    </a:p>
                  </a:txBody>
                  <a:tcPr/>
                </a:tc>
                <a:extLst>
                  <a:ext uri="{0D108BD9-81ED-4DB2-BD59-A6C34878D82A}">
                    <a16:rowId xmlns:a16="http://schemas.microsoft.com/office/drawing/2014/main" val="1639403313"/>
                  </a:ext>
                </a:extLst>
              </a:tr>
            </a:tbl>
          </a:graphicData>
        </a:graphic>
      </p:graphicFrame>
      <p:sp>
        <p:nvSpPr>
          <p:cNvPr id="6" name="TextBox 5">
            <a:extLst>
              <a:ext uri="{FF2B5EF4-FFF2-40B4-BE49-F238E27FC236}">
                <a16:creationId xmlns:a16="http://schemas.microsoft.com/office/drawing/2014/main" id="{930F04A0-4AAE-29AF-570B-B5D4A733CF68}"/>
              </a:ext>
            </a:extLst>
          </p:cNvPr>
          <p:cNvSpPr txBox="1"/>
          <p:nvPr/>
        </p:nvSpPr>
        <p:spPr>
          <a:xfrm>
            <a:off x="219075" y="671065"/>
            <a:ext cx="11753850" cy="1015663"/>
          </a:xfrm>
          <a:prstGeom prst="rect">
            <a:avLst/>
          </a:prstGeom>
          <a:noFill/>
        </p:spPr>
        <p:txBody>
          <a:bodyPr wrap="square" rtlCol="0">
            <a:spAutoFit/>
          </a:bodyPr>
          <a:lstStyle/>
          <a:p>
            <a:pPr algn="r" rtl="1"/>
            <a:r>
              <a:rPr lang="fa-IR" sz="2000" dirty="0">
                <a:cs typeface="B Nazanin" panose="00000400000000000000" pitchFamily="2" charset="-78"/>
              </a:rPr>
              <a:t> </a:t>
            </a:r>
            <a:r>
              <a:rPr lang="ar-SA" sz="2000" dirty="0">
                <a:cs typeface="B Nazanin" panose="00000400000000000000" pitchFamily="2" charset="-78"/>
              </a:rPr>
              <a:t>در مجموع، شواهد نشان می‌دهند که سیستم‌های گروهی یا جفتی می‌توانند در شرایط مناسب مزیت‌هایی</a:t>
            </a:r>
            <a:r>
              <a:rPr lang="en-US" sz="2000" dirty="0">
                <a:cs typeface="B Nazanin" panose="00000400000000000000" pitchFamily="2" charset="-78"/>
              </a:rPr>
              <a:t> </a:t>
            </a:r>
            <a:r>
              <a:rPr lang="ar-SA" sz="2000" dirty="0">
                <a:cs typeface="B Nazanin" panose="00000400000000000000" pitchFamily="2" charset="-78"/>
              </a:rPr>
              <a:t>از لحاظ رفتاراجتماعی و رفاه</a:t>
            </a:r>
            <a:endParaRPr lang="en-US" sz="2000" dirty="0">
              <a:cs typeface="B Nazanin" panose="00000400000000000000" pitchFamily="2" charset="-78"/>
            </a:endParaRPr>
          </a:p>
          <a:p>
            <a:pPr algn="r" rtl="1"/>
            <a:r>
              <a:rPr lang="ar-SA" sz="2000" dirty="0">
                <a:cs typeface="B Nazanin" panose="00000400000000000000" pitchFamily="2" charset="-78"/>
              </a:rPr>
              <a:t> نسبت ب</a:t>
            </a:r>
            <a:r>
              <a:rPr lang="fa-IR" sz="2000" dirty="0">
                <a:cs typeface="B Nazanin" panose="00000400000000000000" pitchFamily="2" charset="-78"/>
              </a:rPr>
              <a:t>ه </a:t>
            </a:r>
            <a:r>
              <a:rPr lang="ar-SA" sz="2000" dirty="0">
                <a:cs typeface="B Nazanin" panose="00000400000000000000" pitchFamily="2" charset="-78"/>
              </a:rPr>
              <a:t>نگهداری انفرادی داشته باشند، گرچه از لحاظ رشد و سلامت نتایج قطعی و یک‌دست نیستند و</a:t>
            </a:r>
            <a:r>
              <a:rPr lang="en-US" sz="2000" dirty="0">
                <a:cs typeface="B Nazanin" panose="00000400000000000000" pitchFamily="2" charset="-78"/>
              </a:rPr>
              <a:t> </a:t>
            </a:r>
            <a:r>
              <a:rPr lang="ar-SA" sz="2000" dirty="0">
                <a:cs typeface="B Nazanin" panose="00000400000000000000" pitchFamily="2" charset="-78"/>
              </a:rPr>
              <a:t>چالش‌هایی همچون بیماری‌های</a:t>
            </a:r>
            <a:endParaRPr lang="en-US" sz="2000" dirty="0">
              <a:cs typeface="B Nazanin" panose="00000400000000000000" pitchFamily="2" charset="-78"/>
            </a:endParaRPr>
          </a:p>
          <a:p>
            <a:pPr algn="r" rtl="1"/>
            <a:r>
              <a:rPr lang="ar-SA" sz="2000" dirty="0">
                <a:cs typeface="B Nazanin" panose="00000400000000000000" pitchFamily="2" charset="-78"/>
              </a:rPr>
              <a:t> تنفسی و انتقال میان گوساله‌ها مطرح‌اند.</a:t>
            </a:r>
            <a:endParaRPr lang="en-US" sz="2000" dirty="0">
              <a:cs typeface="B Nazanin" panose="00000400000000000000" pitchFamily="2" charset="-78"/>
            </a:endParaRPr>
          </a:p>
        </p:txBody>
      </p:sp>
      <p:sp>
        <p:nvSpPr>
          <p:cNvPr id="9" name="Rectangle: Rounded Corners 8">
            <a:extLst>
              <a:ext uri="{FF2B5EF4-FFF2-40B4-BE49-F238E27FC236}">
                <a16:creationId xmlns:a16="http://schemas.microsoft.com/office/drawing/2014/main" id="{68AC72BC-D6AE-44AF-9371-4AFFAEFB4899}"/>
              </a:ext>
            </a:extLst>
          </p:cNvPr>
          <p:cNvSpPr/>
          <p:nvPr/>
        </p:nvSpPr>
        <p:spPr>
          <a:xfrm>
            <a:off x="9662160" y="81280"/>
            <a:ext cx="2418080" cy="5294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cs typeface="B Nazanin" panose="00000400000000000000" pitchFamily="2" charset="-78"/>
              </a:rPr>
              <a:t>مرور مطلاعات انجام شده </a:t>
            </a: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id="{6A46408F-EAD7-48A1-5491-28AB0360FCBE}"/>
              </a:ext>
            </a:extLst>
          </p:cNvPr>
          <p:cNvSpPr txBox="1"/>
          <p:nvPr/>
        </p:nvSpPr>
        <p:spPr>
          <a:xfrm>
            <a:off x="438150" y="5761057"/>
            <a:ext cx="11642090" cy="1015663"/>
          </a:xfrm>
          <a:prstGeom prst="rect">
            <a:avLst/>
          </a:prstGeom>
          <a:noFill/>
        </p:spPr>
        <p:txBody>
          <a:bodyPr wrap="square">
            <a:spAutoFit/>
          </a:bodyPr>
          <a:lstStyle/>
          <a:p>
            <a:pPr marL="0" indent="0" algn="r">
              <a:buNone/>
            </a:pPr>
            <a:r>
              <a:rPr lang="ar-SA" sz="2000" dirty="0">
                <a:cs typeface="B Nazanin" panose="00000400000000000000" pitchFamily="2" charset="-78"/>
              </a:rPr>
              <a:t>با وجود نتایج متنوع، نکته مشترک آن است که نگهداری اجتماعی‌تر (جفتی یا گروهی) به بهبود رفتار اجتماعی و رفاه گوساله‌ها کمک می‌کند، امّا از نظر رشد و سلامت، مزیت مطلق و بدون ریسک هنوز قطعی نشده است. لذا شرایط مزرعه، مدیریت بهداشتی، تهویه، خوراک و تعداد گوساله‌ها همگی نقش مؤثری دارند.</a:t>
            </a:r>
            <a:endParaRPr lang="en-US" sz="2000" dirty="0">
              <a:cs typeface="B Nazanin" panose="00000400000000000000" pitchFamily="2" charset="-78"/>
            </a:endParaRPr>
          </a:p>
        </p:txBody>
      </p:sp>
      <p:pic>
        <p:nvPicPr>
          <p:cNvPr id="14" name="Content Placeholder 4">
            <a:extLst>
              <a:ext uri="{FF2B5EF4-FFF2-40B4-BE49-F238E27FC236}">
                <a16:creationId xmlns:a16="http://schemas.microsoft.com/office/drawing/2014/main" id="{CD0B763B-0353-DBD0-AF34-892EFB942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15" name="TextBox 14">
            <a:extLst>
              <a:ext uri="{FF2B5EF4-FFF2-40B4-BE49-F238E27FC236}">
                <a16:creationId xmlns:a16="http://schemas.microsoft.com/office/drawing/2014/main" id="{E2171C0B-2A2A-23AC-8A2B-2FF9F96BD507}"/>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
        <p:nvSpPr>
          <p:cNvPr id="17" name="TextBox 16">
            <a:extLst>
              <a:ext uri="{FF2B5EF4-FFF2-40B4-BE49-F238E27FC236}">
                <a16:creationId xmlns:a16="http://schemas.microsoft.com/office/drawing/2014/main" id="{084A7008-5706-DE1D-0B50-201D6140BB92}"/>
              </a:ext>
            </a:extLst>
          </p:cNvPr>
          <p:cNvSpPr txBox="1"/>
          <p:nvPr/>
        </p:nvSpPr>
        <p:spPr>
          <a:xfrm>
            <a:off x="2507942" y="2709454"/>
            <a:ext cx="6454066" cy="369332"/>
          </a:xfrm>
          <a:prstGeom prst="rect">
            <a:avLst/>
          </a:prstGeom>
          <a:noFill/>
        </p:spPr>
        <p:txBody>
          <a:bodyPr wrap="square">
            <a:spAutoFit/>
          </a:bodyPr>
          <a:lstStyle/>
          <a:p>
            <a:pPr marL="0" indent="0" algn="r" rtl="1">
              <a:buNone/>
            </a:pPr>
            <a:r>
              <a:rPr lang="fa-IR" sz="1800" b="1" dirty="0">
                <a:latin typeface="Baskerville Old Face" panose="02020602080505020303" pitchFamily="18" charset="0"/>
              </a:rPr>
              <a:t>ف</a:t>
            </a:r>
            <a:r>
              <a:rPr lang="ar-SA" sz="1800" b="1" dirty="0">
                <a:latin typeface="Baskerville Old Face" panose="02020602080505020303" pitchFamily="18" charset="0"/>
              </a:rPr>
              <a:t>هرست منابع کامل</a:t>
            </a:r>
            <a:r>
              <a:rPr lang="fa-IR" sz="1800" b="1" dirty="0">
                <a:latin typeface="Baskerville Old Face" panose="02020602080505020303" pitchFamily="18" charset="0"/>
              </a:rPr>
              <a:t>(</a:t>
            </a:r>
            <a:r>
              <a:rPr lang="en-US" sz="1800" b="1" dirty="0">
                <a:latin typeface="Baskerville Old Face" panose="02020602080505020303" pitchFamily="18" charset="0"/>
              </a:rPr>
              <a:t>References</a:t>
            </a:r>
            <a:r>
              <a:rPr lang="fa-IR" sz="1800" b="1" dirty="0">
                <a:latin typeface="Baskerville Old Face" panose="02020602080505020303" pitchFamily="18" charset="0"/>
              </a:rPr>
              <a:t>)</a:t>
            </a:r>
            <a:endParaRPr lang="en-US" sz="1800" b="1" dirty="0">
              <a:latin typeface="Baskerville Old Face" panose="02020602080505020303" pitchFamily="18" charset="0"/>
            </a:endParaRPr>
          </a:p>
        </p:txBody>
      </p:sp>
    </p:spTree>
    <p:extLst>
      <p:ext uri="{BB962C8B-B14F-4D97-AF65-F5344CB8AC3E}">
        <p14:creationId xmlns:p14="http://schemas.microsoft.com/office/powerpoint/2010/main" val="349450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D54E5-F1C2-00DE-5851-B2B441577EAB}"/>
              </a:ext>
            </a:extLst>
          </p:cNvPr>
          <p:cNvSpPr>
            <a:spLocks noGrp="1"/>
          </p:cNvSpPr>
          <p:nvPr>
            <p:ph idx="1"/>
          </p:nvPr>
        </p:nvSpPr>
        <p:spPr>
          <a:xfrm>
            <a:off x="745725" y="1526960"/>
            <a:ext cx="10505870" cy="3424107"/>
          </a:xfrm>
        </p:spPr>
        <p:txBody>
          <a:bodyPr>
            <a:noAutofit/>
          </a:bodyPr>
          <a:lstStyle/>
          <a:p>
            <a:pPr marL="0" indent="0" algn="r" rtl="1">
              <a:buNone/>
            </a:pPr>
            <a:br>
              <a:rPr lang="ar-SA" dirty="0">
                <a:cs typeface="B Nazanin" panose="00000400000000000000" pitchFamily="2" charset="-78"/>
              </a:rPr>
            </a:br>
            <a:r>
              <a:rPr lang="ar-SA" dirty="0">
                <a:cs typeface="B Nazanin" panose="00000400000000000000" pitchFamily="2" charset="-78"/>
              </a:rPr>
              <a:t>با توجه به اینکه نتایج مطالعات اولیه در زمینه نگهداری انفرادی و گروهی گوساله‌های شیری در بسیاری از موارد متفاوت و حتی متناقض گزارش شده‌اند، اتکا به یک یا چند مقاله مستقل نمی‌تواند تصویری دقیق از واقعیت ارائه دهد. به همین دلیل، متاآنالیز‌ها به‌عنوان قوی‌ترین سطح شواهد علمی شناخته می‌شوند؛ زیرا:</a:t>
            </a:r>
            <a:br>
              <a:rPr lang="ar-SA" dirty="0">
                <a:cs typeface="B Nazanin" panose="00000400000000000000" pitchFamily="2" charset="-78"/>
              </a:rPr>
            </a:br>
            <a:r>
              <a:rPr lang="en-US" dirty="0">
                <a:cs typeface="B Nazanin" panose="00000400000000000000" pitchFamily="2" charset="-78"/>
              </a:rPr>
              <a:t> </a:t>
            </a:r>
            <a:r>
              <a:rPr lang="fa-IR" dirty="0">
                <a:cs typeface="B Nazanin" panose="00000400000000000000" pitchFamily="2" charset="-78"/>
              </a:rPr>
              <a:t>1.</a:t>
            </a:r>
            <a:r>
              <a:rPr lang="en-US" dirty="0">
                <a:cs typeface="B Nazanin" panose="00000400000000000000" pitchFamily="2" charset="-78"/>
              </a:rPr>
              <a:t>  </a:t>
            </a:r>
            <a:r>
              <a:rPr lang="ar-SA" dirty="0">
                <a:cs typeface="B Nazanin" panose="00000400000000000000" pitchFamily="2" charset="-78"/>
              </a:rPr>
              <a:t>داده‌های چندین پژوهش را تجمیع می‌کنند</a:t>
            </a:r>
            <a:br>
              <a:rPr lang="ar-SA" dirty="0">
                <a:cs typeface="B Nazanin" panose="00000400000000000000" pitchFamily="2" charset="-78"/>
              </a:rPr>
            </a:br>
            <a:r>
              <a:rPr lang="en-US" dirty="0">
                <a:cs typeface="B Nazanin" panose="00000400000000000000" pitchFamily="2" charset="-78"/>
              </a:rPr>
              <a:t> </a:t>
            </a:r>
            <a:r>
              <a:rPr lang="fa-IR" dirty="0">
                <a:cs typeface="B Nazanin" panose="00000400000000000000" pitchFamily="2" charset="-78"/>
              </a:rPr>
              <a:t>2.</a:t>
            </a:r>
            <a:r>
              <a:rPr lang="en-US" dirty="0">
                <a:cs typeface="B Nazanin" panose="00000400000000000000" pitchFamily="2" charset="-78"/>
              </a:rPr>
              <a:t> </a:t>
            </a:r>
            <a:r>
              <a:rPr lang="ar-SA" dirty="0">
                <a:cs typeface="B Nazanin" panose="00000400000000000000" pitchFamily="2" charset="-78"/>
              </a:rPr>
              <a:t>تفاوت‌های طراحی مطالعات را در تحلیل لحاظ می‌کنند</a:t>
            </a:r>
            <a:r>
              <a:rPr lang="en-US" dirty="0">
                <a:cs typeface="B Nazanin" panose="00000400000000000000" pitchFamily="2" charset="-78"/>
              </a:rPr>
              <a:t>.</a:t>
            </a:r>
            <a:br>
              <a:rPr lang="ar-SA" dirty="0">
                <a:cs typeface="B Nazanin" panose="00000400000000000000" pitchFamily="2" charset="-78"/>
              </a:rPr>
            </a:br>
            <a:r>
              <a:rPr lang="en-US" dirty="0">
                <a:cs typeface="B Nazanin" panose="00000400000000000000" pitchFamily="2" charset="-78"/>
              </a:rPr>
              <a:t> </a:t>
            </a:r>
            <a:r>
              <a:rPr lang="fa-IR" dirty="0">
                <a:cs typeface="B Nazanin" panose="00000400000000000000" pitchFamily="2" charset="-78"/>
              </a:rPr>
              <a:t>3.</a:t>
            </a:r>
            <a:r>
              <a:rPr lang="en-US" dirty="0">
                <a:cs typeface="B Nazanin" panose="00000400000000000000" pitchFamily="2" charset="-78"/>
              </a:rPr>
              <a:t>  </a:t>
            </a:r>
            <a:r>
              <a:rPr lang="ar-SA" dirty="0">
                <a:cs typeface="B Nazanin" panose="00000400000000000000" pitchFamily="2" charset="-78"/>
              </a:rPr>
              <a:t>قدرت آماری را افزایش می‌دهند</a:t>
            </a:r>
            <a:r>
              <a:rPr lang="en-US" dirty="0">
                <a:cs typeface="B Nazanin" panose="00000400000000000000" pitchFamily="2" charset="-78"/>
              </a:rPr>
              <a:t>.</a:t>
            </a:r>
            <a:br>
              <a:rPr lang="ar-SA" dirty="0">
                <a:cs typeface="B Nazanin" panose="00000400000000000000" pitchFamily="2" charset="-78"/>
              </a:rPr>
            </a:br>
            <a:r>
              <a:rPr lang="en-US" dirty="0">
                <a:cs typeface="B Nazanin" panose="00000400000000000000" pitchFamily="2" charset="-78"/>
              </a:rPr>
              <a:t>  </a:t>
            </a:r>
            <a:r>
              <a:rPr lang="fa-IR" dirty="0">
                <a:cs typeface="B Nazanin" panose="00000400000000000000" pitchFamily="2" charset="-78"/>
              </a:rPr>
              <a:t>4.</a:t>
            </a:r>
            <a:r>
              <a:rPr lang="en-US" dirty="0">
                <a:cs typeface="B Nazanin" panose="00000400000000000000" pitchFamily="2" charset="-78"/>
              </a:rPr>
              <a:t> </a:t>
            </a:r>
            <a:r>
              <a:rPr lang="ar-SA" dirty="0">
                <a:cs typeface="B Nazanin" panose="00000400000000000000" pitchFamily="2" charset="-78"/>
              </a:rPr>
              <a:t>امکان ارائه</a:t>
            </a:r>
            <a:r>
              <a:rPr lang="en-US" dirty="0">
                <a:cs typeface="B Nazanin" panose="00000400000000000000" pitchFamily="2" charset="-78"/>
              </a:rPr>
              <a:t> </a:t>
            </a:r>
            <a:r>
              <a:rPr lang="ar-SA" dirty="0">
                <a:cs typeface="B Nazanin" panose="00000400000000000000" pitchFamily="2" charset="-78"/>
              </a:rPr>
              <a:t>نتیجه‌گیری کلی و دقیق‌تر را فراهم می‌سازند</a:t>
            </a:r>
            <a:r>
              <a:rPr lang="en-US" dirty="0">
                <a:cs typeface="B Nazanin" panose="00000400000000000000" pitchFamily="2" charset="-78"/>
              </a:rPr>
              <a:t>.</a:t>
            </a:r>
            <a:br>
              <a:rPr lang="ar-SA" dirty="0">
                <a:cs typeface="B Nazanin" panose="00000400000000000000" pitchFamily="2" charset="-78"/>
              </a:rPr>
            </a:br>
            <a:br>
              <a:rPr lang="ar-SA" dirty="0">
                <a:cs typeface="B Nazanin" panose="00000400000000000000" pitchFamily="2" charset="-78"/>
              </a:rPr>
            </a:br>
            <a:r>
              <a:rPr lang="ar-SA" dirty="0">
                <a:cs typeface="B Nazanin" panose="00000400000000000000" pitchFamily="2" charset="-78"/>
              </a:rPr>
              <a:t>بنابراین، بهترین قضاوت و نتیجه‌گیری در این حوزه زمانی به‌دست می‌آید که بر اساس نتایج متاآنالیزها و مطالعات مروری نظام‌مند باشد؛ چرا که این رویکرد می‌تواند نوسانات نتایج مطالعات جداگانه را کاهش دهد و تصمیم‌سازی علمی معتبرتر برای مدیریت گوساله‌های شیری ارائه نماید.</a:t>
            </a:r>
            <a:endParaRPr lang="en-US" dirty="0">
              <a:cs typeface="B Nazanin" panose="00000400000000000000" pitchFamily="2" charset="-78"/>
            </a:endParaRPr>
          </a:p>
        </p:txBody>
      </p:sp>
      <p:sp>
        <p:nvSpPr>
          <p:cNvPr id="4" name="Cloud 3">
            <a:extLst>
              <a:ext uri="{FF2B5EF4-FFF2-40B4-BE49-F238E27FC236}">
                <a16:creationId xmlns:a16="http://schemas.microsoft.com/office/drawing/2014/main" id="{D96605FB-3A47-290C-2BFC-0A48F11BF5B1}"/>
              </a:ext>
            </a:extLst>
          </p:cNvPr>
          <p:cNvSpPr/>
          <p:nvPr/>
        </p:nvSpPr>
        <p:spPr>
          <a:xfrm>
            <a:off x="3116062" y="204186"/>
            <a:ext cx="5175682" cy="180216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b="1" dirty="0">
                <a:cs typeface="B Nazanin" panose="00000400000000000000" pitchFamily="2" charset="-78"/>
              </a:rPr>
              <a:t>مقالات متاآنالیز </a:t>
            </a:r>
            <a:endParaRPr lang="en-US" sz="4000" dirty="0"/>
          </a:p>
        </p:txBody>
      </p:sp>
      <p:pic>
        <p:nvPicPr>
          <p:cNvPr id="7" name="Content Placeholder 4">
            <a:extLst>
              <a:ext uri="{FF2B5EF4-FFF2-40B4-BE49-F238E27FC236}">
                <a16:creationId xmlns:a16="http://schemas.microsoft.com/office/drawing/2014/main" id="{0EE6640C-37D8-DB25-7808-C0EB1F322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8" name="TextBox 7">
            <a:extLst>
              <a:ext uri="{FF2B5EF4-FFF2-40B4-BE49-F238E27FC236}">
                <a16:creationId xmlns:a16="http://schemas.microsoft.com/office/drawing/2014/main" id="{9442F826-C7E0-4834-6A63-B1BB99093762}"/>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spTree>
    <p:extLst>
      <p:ext uri="{BB962C8B-B14F-4D97-AF65-F5344CB8AC3E}">
        <p14:creationId xmlns:p14="http://schemas.microsoft.com/office/powerpoint/2010/main" val="399821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388BA9-FAAB-9846-52B5-CFCD69F4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29" y="1910841"/>
            <a:ext cx="11102535" cy="2113430"/>
          </a:xfrm>
          <a:prstGeom prst="rect">
            <a:avLst/>
          </a:prstGeom>
        </p:spPr>
      </p:pic>
      <p:sp>
        <p:nvSpPr>
          <p:cNvPr id="7" name="TextBox 6">
            <a:extLst>
              <a:ext uri="{FF2B5EF4-FFF2-40B4-BE49-F238E27FC236}">
                <a16:creationId xmlns:a16="http://schemas.microsoft.com/office/drawing/2014/main" id="{27763E00-36BC-55C9-B263-C92D77CA3D5A}"/>
              </a:ext>
            </a:extLst>
          </p:cNvPr>
          <p:cNvSpPr txBox="1"/>
          <p:nvPr/>
        </p:nvSpPr>
        <p:spPr>
          <a:xfrm>
            <a:off x="-84971" y="1335465"/>
            <a:ext cx="1828800" cy="584775"/>
          </a:xfrm>
          <a:prstGeom prst="rect">
            <a:avLst/>
          </a:prstGeom>
          <a:noFill/>
        </p:spPr>
        <p:txBody>
          <a:bodyPr wrap="square" rtlCol="0">
            <a:spAutoFit/>
          </a:bodyPr>
          <a:lstStyle/>
          <a:p>
            <a:pPr algn="ctr"/>
            <a:r>
              <a:rPr lang="fa-IR" sz="1600" b="1" dirty="0">
                <a:cs typeface="Nazanin" panose="00000400000000000000" pitchFamily="2" charset="-78"/>
              </a:rPr>
              <a:t>دانشکده کشاورزی</a:t>
            </a:r>
          </a:p>
          <a:p>
            <a:pPr algn="ctr"/>
            <a:r>
              <a:rPr lang="fa-IR" sz="1600" b="1" dirty="0">
                <a:cs typeface="Nazanin" panose="00000400000000000000" pitchFamily="2" charset="-78"/>
              </a:rPr>
              <a:t>گروه علوم دام </a:t>
            </a:r>
          </a:p>
        </p:txBody>
      </p:sp>
      <p:pic>
        <p:nvPicPr>
          <p:cNvPr id="8" name="Content Placeholder 4">
            <a:extLst>
              <a:ext uri="{FF2B5EF4-FFF2-40B4-BE49-F238E27FC236}">
                <a16:creationId xmlns:a16="http://schemas.microsoft.com/office/drawing/2014/main" id="{392BA4A0-451C-5B3F-7E56-8E1106BD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44" y="-513505"/>
            <a:ext cx="2836094" cy="2433745"/>
          </a:xfrm>
          <a:prstGeom prst="rect">
            <a:avLst/>
          </a:prstGeom>
        </p:spPr>
      </p:pic>
      <p:sp>
        <p:nvSpPr>
          <p:cNvPr id="14" name="Double Wave 13">
            <a:extLst>
              <a:ext uri="{FF2B5EF4-FFF2-40B4-BE49-F238E27FC236}">
                <a16:creationId xmlns:a16="http://schemas.microsoft.com/office/drawing/2014/main" id="{A032AD0D-9EA9-781C-0D09-96BD67E10EFA}"/>
              </a:ext>
            </a:extLst>
          </p:cNvPr>
          <p:cNvSpPr/>
          <p:nvPr/>
        </p:nvSpPr>
        <p:spPr>
          <a:xfrm>
            <a:off x="8389398" y="372862"/>
            <a:ext cx="2974019" cy="745724"/>
          </a:xfrm>
          <a:prstGeom prst="doubleWave">
            <a:avLst/>
          </a:prstGeom>
        </p:spPr>
        <p:style>
          <a:lnRef idx="2">
            <a:schemeClr val="accent1">
              <a:shade val="15000"/>
            </a:schemeClr>
          </a:lnRef>
          <a:fillRef idx="1003">
            <a:schemeClr val="dk2"/>
          </a:fillRef>
          <a:effectRef idx="0">
            <a:schemeClr val="accent1"/>
          </a:effectRef>
          <a:fontRef idx="minor">
            <a:schemeClr val="lt1"/>
          </a:fontRef>
        </p:style>
        <p:txBody>
          <a:bodyPr rtlCol="0" anchor="ctr"/>
          <a:lstStyle/>
          <a:p>
            <a:pPr algn="ctr"/>
            <a:r>
              <a:rPr lang="fa-IR" sz="2400" b="1" dirty="0"/>
              <a:t>نتایج ویافته ها</a:t>
            </a:r>
            <a:endParaRPr lang="en-US" sz="2400" b="1" dirty="0"/>
          </a:p>
        </p:txBody>
      </p:sp>
      <p:sp>
        <p:nvSpPr>
          <p:cNvPr id="16" name="TextBox 15">
            <a:extLst>
              <a:ext uri="{FF2B5EF4-FFF2-40B4-BE49-F238E27FC236}">
                <a16:creationId xmlns:a16="http://schemas.microsoft.com/office/drawing/2014/main" id="{A014455B-C248-1B65-89D8-10B53CE4C138}"/>
              </a:ext>
            </a:extLst>
          </p:cNvPr>
          <p:cNvSpPr txBox="1"/>
          <p:nvPr/>
        </p:nvSpPr>
        <p:spPr>
          <a:xfrm>
            <a:off x="629999" y="4121925"/>
            <a:ext cx="11301965" cy="2554545"/>
          </a:xfrm>
          <a:prstGeom prst="rect">
            <a:avLst/>
          </a:prstGeom>
          <a:noFill/>
        </p:spPr>
        <p:txBody>
          <a:bodyPr wrap="square">
            <a:spAutoFit/>
          </a:bodyPr>
          <a:lstStyle/>
          <a:p>
            <a:pPr algn="r"/>
            <a:r>
              <a:rPr lang="fa-IR" sz="2000" dirty="0">
                <a:cs typeface="B Nazanin" panose="00000400000000000000" pitchFamily="2" charset="-78"/>
              </a:rPr>
              <a:t> </a:t>
            </a:r>
            <a:r>
              <a:rPr lang="ar-SA" sz="2000" dirty="0">
                <a:cs typeface="B Nazanin" panose="00000400000000000000" pitchFamily="2" charset="-78"/>
              </a:rPr>
              <a:t>با توجه به اینکه مطالعات موجود در مورد تأثیر نگهداری گروهی در دوره پیش‌نشخوارکنندگی نتایج متفاوتی را گزارش کرده‌اند، در این پژوهش تلاش شد تا قضاوت نهایی بر پایهٔ معتبرترین و جامع‌ترین شواهد انجام شود.</a:t>
            </a:r>
            <a:endParaRPr lang="fa-IR" sz="2000" dirty="0">
              <a:cs typeface="B Nazanin" panose="00000400000000000000" pitchFamily="2" charset="-78"/>
            </a:endParaRPr>
          </a:p>
          <a:p>
            <a:pPr algn="r"/>
            <a:r>
              <a:rPr lang="fa-IR" sz="2000" dirty="0">
                <a:cs typeface="B Nazanin" panose="00000400000000000000" pitchFamily="2" charset="-78"/>
              </a:rPr>
              <a:t> این </a:t>
            </a:r>
            <a:r>
              <a:rPr lang="ar-SA" sz="2000" dirty="0">
                <a:cs typeface="B Nazanin" panose="00000400000000000000" pitchFamily="2" charset="-78"/>
              </a:rPr>
              <a:t>مقالهٔ متاآنالیز</a:t>
            </a:r>
            <a:r>
              <a:rPr lang="fa-IR" sz="2000" dirty="0">
                <a:cs typeface="B Nazanin" panose="00000400000000000000" pitchFamily="2" charset="-78"/>
              </a:rPr>
              <a:t> </a:t>
            </a:r>
            <a:r>
              <a:rPr lang="ar-SA" sz="2000" dirty="0">
                <a:cs typeface="B Nazanin" panose="00000400000000000000" pitchFamily="2" charset="-78"/>
              </a:rPr>
              <a:t>یکی از جدیدترین و کامل‌ترین پژوهش‌ها در این زمینه است که:</a:t>
            </a:r>
            <a:br>
              <a:rPr lang="ar-SA" sz="2000" dirty="0">
                <a:cs typeface="B Nazanin" panose="00000400000000000000" pitchFamily="2" charset="-78"/>
              </a:rPr>
            </a:br>
            <a:r>
              <a:rPr lang="ar-SA" sz="2000" dirty="0">
                <a:cs typeface="B Nazanin" panose="00000400000000000000" pitchFamily="2" charset="-78"/>
              </a:rPr>
              <a:t>داده‌های تعداد زیادی از مطالعات معتبر را گردآوری و تحلیل کرده است</a:t>
            </a:r>
            <a:br>
              <a:rPr lang="ar-SA" sz="2000" dirty="0">
                <a:cs typeface="B Nazanin" panose="00000400000000000000" pitchFamily="2" charset="-78"/>
              </a:rPr>
            </a:br>
            <a:r>
              <a:rPr lang="ar-SA" sz="2000" dirty="0">
                <a:cs typeface="B Nazanin" panose="00000400000000000000" pitchFamily="2" charset="-78"/>
              </a:rPr>
              <a:t>اثرات نگهداری گروهی را هم‌زمان بر رشد، رفتار و سلامت ارزیابی کرده است</a:t>
            </a:r>
            <a:br>
              <a:rPr lang="ar-SA" sz="2000" dirty="0">
                <a:cs typeface="B Nazanin" panose="00000400000000000000" pitchFamily="2" charset="-78"/>
              </a:rPr>
            </a:br>
            <a:r>
              <a:rPr lang="ar-SA" sz="2000" dirty="0">
                <a:cs typeface="B Nazanin" panose="00000400000000000000" pitchFamily="2" charset="-78"/>
              </a:rPr>
              <a:t>با استفاده از روش‌های آماری پیشرفته میزان واقعی تأثیر این سیستم را بر شاخص‌های تولیدی و رفاهی برآورد کرده است</a:t>
            </a:r>
            <a:r>
              <a:rPr lang="fa-IR" sz="2000" dirty="0">
                <a:cs typeface="B Nazanin" panose="00000400000000000000" pitchFamily="2" charset="-78"/>
              </a:rPr>
              <a:t> که</a:t>
            </a:r>
            <a:br>
              <a:rPr lang="ar-SA" sz="2000" dirty="0">
                <a:cs typeface="B Nazanin" panose="00000400000000000000" pitchFamily="2" charset="-78"/>
              </a:rPr>
            </a:br>
            <a:r>
              <a:rPr lang="ar-SA" sz="2000" dirty="0">
                <a:cs typeface="B Nazanin" panose="00000400000000000000" pitchFamily="2" charset="-78"/>
              </a:rPr>
              <a:t>امکان ارائه توصیه مدیریتی دقیق‌تر به مزرعه‌داران و صنعت دام را فراهم می‌سازد</a:t>
            </a:r>
            <a:r>
              <a:rPr lang="fa-IR" sz="2000" dirty="0">
                <a:cs typeface="B Nazanin" panose="00000400000000000000" pitchFamily="2" charset="-78"/>
              </a:rPr>
              <a:t>.</a:t>
            </a:r>
            <a:endParaRPr lang="en-US" sz="2000" dirty="0">
              <a:cs typeface="B Nazanin" panose="00000400000000000000" pitchFamily="2" charset="-78"/>
            </a:endParaRPr>
          </a:p>
          <a:p>
            <a:pPr algn="r"/>
            <a:endParaRPr lang="en-US" sz="2000" dirty="0">
              <a:cs typeface="B Nazanin" panose="00000400000000000000" pitchFamily="2" charset="-78"/>
            </a:endParaRPr>
          </a:p>
        </p:txBody>
      </p:sp>
    </p:spTree>
    <p:extLst>
      <p:ext uri="{BB962C8B-B14F-4D97-AF65-F5344CB8AC3E}">
        <p14:creationId xmlns:p14="http://schemas.microsoft.com/office/powerpoint/2010/main" val="180573647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1804</TotalTime>
  <Words>2776</Words>
  <Application>Microsoft Office PowerPoint</Application>
  <PresentationFormat>Widescreen</PresentationFormat>
  <Paragraphs>161</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110_Besmellah_1(MRT)</vt:lpstr>
      <vt:lpstr>Arial</vt:lpstr>
      <vt:lpstr>B Nazanin</vt:lpstr>
      <vt:lpstr>Baskerville Old Face</vt:lpstr>
      <vt:lpstr>Calibri</vt:lpstr>
      <vt:lpstr>Nazanin</vt:lpstr>
      <vt:lpstr>Times New Roman</vt:lpstr>
      <vt:lpstr>Tw Cen MT</vt:lpstr>
      <vt:lpstr>Droplet</vt:lpstr>
      <vt:lpstr>l</vt:lpstr>
      <vt:lpstr>PowerPoint Presentation</vt:lpstr>
      <vt:lpstr>مقدمه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PARADISE-2024</dc:creator>
  <cp:lastModifiedBy>PARADISE-2024</cp:lastModifiedBy>
  <cp:revision>2</cp:revision>
  <dcterms:created xsi:type="dcterms:W3CDTF">2025-10-26T19:34:50Z</dcterms:created>
  <dcterms:modified xsi:type="dcterms:W3CDTF">2025-10-28T01:43:45Z</dcterms:modified>
</cp:coreProperties>
</file>