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1"/>
  </p:sldMasterIdLst>
  <p:notesMasterIdLst>
    <p:notesMasterId r:id="rId32"/>
  </p:notesMasterIdLst>
  <p:sldIdLst>
    <p:sldId id="257" r:id="rId2"/>
    <p:sldId id="616" r:id="rId3"/>
    <p:sldId id="618" r:id="rId4"/>
    <p:sldId id="619" r:id="rId5"/>
    <p:sldId id="621" r:id="rId6"/>
    <p:sldId id="633" r:id="rId7"/>
    <p:sldId id="634" r:id="rId8"/>
    <p:sldId id="635" r:id="rId9"/>
    <p:sldId id="629" r:id="rId10"/>
    <p:sldId id="630" r:id="rId11"/>
    <p:sldId id="628" r:id="rId12"/>
    <p:sldId id="627" r:id="rId13"/>
    <p:sldId id="626" r:id="rId14"/>
    <p:sldId id="625" r:id="rId15"/>
    <p:sldId id="624" r:id="rId16"/>
    <p:sldId id="465" r:id="rId17"/>
    <p:sldId id="466" r:id="rId18"/>
    <p:sldId id="598" r:id="rId19"/>
    <p:sldId id="599" r:id="rId20"/>
    <p:sldId id="600" r:id="rId21"/>
    <p:sldId id="462" r:id="rId22"/>
    <p:sldId id="463" r:id="rId23"/>
    <p:sldId id="580" r:id="rId24"/>
    <p:sldId id="574" r:id="rId25"/>
    <p:sldId id="468" r:id="rId26"/>
    <p:sldId id="469" r:id="rId27"/>
    <p:sldId id="470" r:id="rId28"/>
    <p:sldId id="471" r:id="rId29"/>
    <p:sldId id="472" r:id="rId30"/>
    <p:sldId id="473"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26" y="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79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6-18T19:56:07.059"/>
    </inkml:context>
    <inkml:brush xml:id="br0">
      <inkml:brushProperty name="width" value="0.05292" units="cm"/>
      <inkml:brushProperty name="height" value="0.05292" units="cm"/>
      <inkml:brushProperty name="color" value="#FF0000"/>
    </inkml:brush>
  </inkml:definitions>
  <inkml:trace contextRef="#ctx0" brushRef="#br0">11606 9260 0,'-17'0'204,"-1"18"-158,0 17-14,18-17-1,-17 0-31,17-1 31,0 1-31,-18 0 16,18 17 31,0-18 0,0 1-16,0 0-16,0-1 1,-17 1 0,17 17 31,0-17-32,0 0 16,0 17-15,0-18 15,0 1-15,0 0 15,0-1-15,0 1-1,0 17 17,0-17-17,0 0 1,0 17 15,0-18 16,0 1-31,0 0-1,0-1 17</inkml:trace>
  <inkml:trace contextRef="#ctx0" brushRef="#br0" timeOffset="2207.962">11042 9525 0,'0'-18'47,"-35"18"109,-1 0-140,19 36 15,-1-36-16,0 0-15,1 17 47,-18 1-15,17-18-1,0 18-31,1-1 47,-1 1 0,18-1-32,-18 1 16,18 0 16,0 17 0,0-17-31,0-1 31,0 19-32,0-19 63,0 1-46,18-1-1,17 1 31,-17-18-46,-18 18 0,35-1-1,-17-17 17,17 18-17,-17 0 188,-1-18-187,1 0-16,0 0 31,-1 0-31,1-18 31,17 0 1,-35 1-1,18 17 0</inkml:trace>
  <inkml:trace contextRef="#ctx0" brushRef="#br0" timeOffset="6240.0271">11165 9701 0,'0'-17'250,"0"-1"-219,18 0 63,0 18 218,-1 0-296,1 0 31,0 0-16,-1 18 125,-17 0-124,18-1-1,0 1 16,-18 0-16,0-1 16,0 19 47,0-19-1,0 18-46,-18-17 16,0 0 15,18-1-31,-17-17-32,-1 0 32,0 36-47,1-36 31,-1 17-31,0-17 79,1 18-48,34-18 406,1 0-405,0 0-17,-1 0 63,1 0-62,0 0 0,17 0 30,-17 0 267,-1 0-282</inkml:trace>
  <inkml:trace contextRef="#ctx0" brushRef="#br0" timeOffset="8335.7489">11518 10583 0,'0'18'234,"0"0"-203,0 17 1,0-17-17,0-1 16,0 1 1,0-1-17,0 1 17,0 17-1,0-17-16,0 0 32,0-1-31,0 1 0,0 0-1,0-1-15,0 1 16,0-1 15,0 1-15,0 17 31,0-17-16,0 0-16,0-1 1,0 1 0,0 0-1</inkml:trace>
  <inkml:trace contextRef="#ctx0" brushRef="#br0" timeOffset="9863.7482">11518 11430 0,'0'-18'31,"-17"18"32,17 36-48,0-1 1,-18-35 0,18 18-16,0-1 15,0 1-15,0-1 16,0 1-1,0 0 1,0-1 0,0 1-16,0 0 31,0 17-15,0-17 15,0-1-16,0 1-15,0-1 32,0 1-17,0 17 17,0-17-17,0 0 16,0 35-31,0-36 16,0 19 0,0-1-1,0 0-15,0-17 32</inkml:trace>
  <inkml:trace contextRef="#ctx0" brushRef="#br0" timeOffset="11087.6795">11800 13123 0,'0'18'47,"0"17"-31,0-17-16,0 0 16,0 17-16,0-18 15,0 36-15,0-35 16,0 0-16,18 35 15,-18 17 1,0-35-16,18-17 16,-18 17-16,17-17 15,1 17-15,-18-17 16,0-1-16,0 1 16,0 0-16,0-1 15,0 19 1,0-19-16,18-17 15,-18 18-15,0 17 16,0-17 0,17 0-16,-17-1 15,0 1 1,0-1-16,18-17 16,-18 53 15,0-35 16</inkml:trace>
  <inkml:trace contextRef="#ctx0" brushRef="#br0" timeOffset="12335.6903">11977 14287 0,'0'18'47,"0"0"-47,0-1 16,0 19-16,0-19 15,0 1-15,0 53 16,0-19-1,0-34 1,0 35-16,0-18 16,17 1-16,-17-1 15,0 0 1,18-17-16,-18-1 16,0 19-1,0-19 1,18 1-16,-18 0 31,0-1-15,0 1-1,17 35 17,1-53 14</inkml:trace>
  <inkml:trace contextRef="#ctx0" brushRef="#br0" timeOffset="14336.0879">12136 12435 0,'0'36'94,"0"-19"-79,0 1-15,0 0 16,0-1-16,0 1 16,0 17-16,0-17 15,0-1 16,0 19-15,0-19 15,0 1-15,0 0 0,0-1-1,0 1 1,0 17 15,0-17-15,0-1-1,0 19 1,0-19 46,0 1-46</inkml:trace>
  <inkml:trace contextRef="#ctx0" brushRef="#br0" timeOffset="15735.8618">11589 12188 0,'17'0'94,"36"18"-94,-35 0 16,35 17-16,-36-35 15,1 18-15,17-18 16,18 53 0,-17-36-16,-19-17 31,19 0-31,-19 18 16,1-18-1,17 35-15,-17-17 16,17-18-1,-17 0 17,-1 0-17,1 17-15,0-17 78,-1 0-62</inkml:trace>
  <inkml:trace contextRef="#ctx0" brushRef="#br0" timeOffset="17295.405">12136 12965 0,'0'17'140,"-18"-17"-124,0 0-16,1 0 31,-1 0-15,0 0 0,1 0-1,-1 0 1,-17 0-1,17 0 1,1 0 0,-19 0-1,19 0 1,-1 0 0,0 0-1,1 0 1,-1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440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40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440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2F4EA1E-847A-400F-B33B-5116E1DDD742}" type="slidenum">
              <a:rPr lang="en-US" altLang="fa-IR"/>
              <a:pPr>
                <a:defRPr/>
              </a:pPr>
              <a:t>‹#›</a:t>
            </a:fld>
            <a:endParaRPr lang="en-US" altLang="fa-IR"/>
          </a:p>
        </p:txBody>
      </p:sp>
    </p:spTree>
    <p:extLst>
      <p:ext uri="{BB962C8B-B14F-4D97-AF65-F5344CB8AC3E}">
        <p14:creationId xmlns:p14="http://schemas.microsoft.com/office/powerpoint/2010/main" val="20774387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a-IR" altLang="fa-IR" smtClean="0">
              <a:cs typeface="Cordia New" pitchFamily="34" charset="-34"/>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20547D1-1257-42D1-97DD-B6117E42ED44}" type="slidenum">
              <a:rPr lang="en-US" altLang="fa-IR" smtClean="0">
                <a:ea typeface="MS PGothic" panose="020B0600070205080204" pitchFamily="34" charset="-128"/>
              </a:rPr>
              <a:pPr>
                <a:spcBef>
                  <a:spcPct val="0"/>
                </a:spcBef>
              </a:pPr>
              <a:t>2</a:t>
            </a:fld>
            <a:endParaRPr lang="en-US" altLang="fa-IR" smtClean="0">
              <a:ea typeface="MS PGothic" panose="020B0600070205080204" pitchFamily="34" charset="-128"/>
            </a:endParaRPr>
          </a:p>
        </p:txBody>
      </p:sp>
    </p:spTree>
    <p:extLst>
      <p:ext uri="{BB962C8B-B14F-4D97-AF65-F5344CB8AC3E}">
        <p14:creationId xmlns:p14="http://schemas.microsoft.com/office/powerpoint/2010/main" val="3524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fa-IR" smtClean="0"/>
              <a:t>cervical cord injury</a:t>
            </a: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Tree>
    <p:extLst>
      <p:ext uri="{BB962C8B-B14F-4D97-AF65-F5344CB8AC3E}">
        <p14:creationId xmlns:p14="http://schemas.microsoft.com/office/powerpoint/2010/main" val="297477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fa-IR" smtClean="0"/>
              <a:t>cervical cord injury</a:t>
            </a: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Tree>
    <p:extLst>
      <p:ext uri="{BB962C8B-B14F-4D97-AF65-F5344CB8AC3E}">
        <p14:creationId xmlns:p14="http://schemas.microsoft.com/office/powerpoint/2010/main" val="378750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fa-IR" smtClean="0"/>
              <a:t>cervical cord injury</a:t>
            </a: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a-IR" altLang="fa-IR" smtClean="0"/>
          </a:p>
        </p:txBody>
      </p:sp>
    </p:spTree>
    <p:extLst>
      <p:ext uri="{BB962C8B-B14F-4D97-AF65-F5344CB8AC3E}">
        <p14:creationId xmlns:p14="http://schemas.microsoft.com/office/powerpoint/2010/main" val="106485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Vasaghi PT</a:t>
            </a:r>
            <a:endParaRPr lang="en-US"/>
          </a:p>
        </p:txBody>
      </p:sp>
      <p:sp>
        <p:nvSpPr>
          <p:cNvPr id="6" name="Slide Number Placeholder 5"/>
          <p:cNvSpPr>
            <a:spLocks noGrp="1"/>
          </p:cNvSpPr>
          <p:nvPr>
            <p:ph type="sldNum" sz="quarter" idx="12"/>
          </p:nvPr>
        </p:nvSpPr>
        <p:spPr/>
        <p:txBody>
          <a:bodyPr/>
          <a:lstStyle/>
          <a:p>
            <a:pPr>
              <a:defRPr/>
            </a:pPr>
            <a:fld id="{7CF85F86-70D2-446F-BF58-12949777A6E1}" type="slidenum">
              <a:rPr lang="en-US" altLang="fa-IR" smtClean="0"/>
              <a:pPr>
                <a:defRPr/>
              </a:pPr>
              <a:t>‹#›</a:t>
            </a:fld>
            <a:endParaRPr lang="en-US" altLang="fa-IR"/>
          </a:p>
        </p:txBody>
      </p:sp>
      <p:sp>
        <p:nvSpPr>
          <p:cNvPr id="7" name="L-Shape 6"/>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L-Shape 7"/>
          <p:cNvSpPr/>
          <p:nvPr userDrawn="1"/>
        </p:nvSpPr>
        <p:spPr>
          <a:xfrm rot="10800000">
            <a:off x="8686800" y="8878"/>
            <a:ext cx="381000" cy="3733800"/>
          </a:xfrm>
          <a:prstGeom prst="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362884"/>
      </p:ext>
    </p:extLst>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8878"/>
            <a:ext cx="7886700" cy="1325563"/>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Vasaghi PT</a:t>
            </a:r>
            <a:endParaRPr lang="en-US"/>
          </a:p>
        </p:txBody>
      </p:sp>
      <p:sp>
        <p:nvSpPr>
          <p:cNvPr id="6" name="Slide Number Placeholder 5"/>
          <p:cNvSpPr>
            <a:spLocks noGrp="1"/>
          </p:cNvSpPr>
          <p:nvPr>
            <p:ph type="sldNum" sz="quarter" idx="12"/>
          </p:nvPr>
        </p:nvSpPr>
        <p:spPr/>
        <p:txBody>
          <a:bodyPr/>
          <a:lstStyle/>
          <a:p>
            <a:pPr>
              <a:defRPr/>
            </a:pPr>
            <a:fld id="{9F14DCD8-2BAB-4CE9-8DEE-052276BDD39C}" type="slidenum">
              <a:rPr lang="en-US" altLang="fa-IR" smtClean="0"/>
              <a:pPr>
                <a:defRPr/>
              </a:pPr>
              <a:t>‹#›</a:t>
            </a:fld>
            <a:endParaRPr lang="en-US" altLang="fa-IR"/>
          </a:p>
        </p:txBody>
      </p:sp>
      <p:sp>
        <p:nvSpPr>
          <p:cNvPr id="7" name="L-Shape 6"/>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L-Shape 7"/>
          <p:cNvSpPr/>
          <p:nvPr userDrawn="1"/>
        </p:nvSpPr>
        <p:spPr>
          <a:xfrm rot="10800000">
            <a:off x="8686800" y="8878"/>
            <a:ext cx="381000" cy="3733800"/>
          </a:xfrm>
          <a:prstGeom prst="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387207"/>
      </p:ext>
    </p:extLst>
  </p:cSld>
  <p:clrMapOvr>
    <a:masterClrMapping/>
  </p:clrMapOvr>
  <p:transition>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Vasaghi PT</a:t>
            </a:r>
            <a:endParaRPr lang="en-US"/>
          </a:p>
        </p:txBody>
      </p:sp>
      <p:sp>
        <p:nvSpPr>
          <p:cNvPr id="6" name="Slide Number Placeholder 5"/>
          <p:cNvSpPr>
            <a:spLocks noGrp="1"/>
          </p:cNvSpPr>
          <p:nvPr>
            <p:ph type="sldNum" sz="quarter" idx="12"/>
          </p:nvPr>
        </p:nvSpPr>
        <p:spPr/>
        <p:txBody>
          <a:bodyPr/>
          <a:lstStyle/>
          <a:p>
            <a:pPr>
              <a:defRPr/>
            </a:pPr>
            <a:fld id="{A5821C7A-E079-48B8-BCD2-4D8A61C36599}" type="slidenum">
              <a:rPr lang="en-US" altLang="fa-IR" smtClean="0"/>
              <a:pPr>
                <a:defRPr/>
              </a:pPr>
              <a:t>‹#›</a:t>
            </a:fld>
            <a:endParaRPr lang="en-US" altLang="fa-IR"/>
          </a:p>
        </p:txBody>
      </p:sp>
    </p:spTree>
    <p:extLst>
      <p:ext uri="{BB962C8B-B14F-4D97-AF65-F5344CB8AC3E}">
        <p14:creationId xmlns:p14="http://schemas.microsoft.com/office/powerpoint/2010/main" val="3853189330"/>
      </p:ext>
    </p:extLst>
  </p:cSld>
  <p:clrMapOvr>
    <a:masterClrMapping/>
  </p:clrMapOvr>
  <p:transition>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Vasaghi PT</a:t>
            </a:r>
            <a:endParaRPr lang="en-US"/>
          </a:p>
        </p:txBody>
      </p:sp>
      <p:sp>
        <p:nvSpPr>
          <p:cNvPr id="6" name="Slide Number Placeholder 5"/>
          <p:cNvSpPr>
            <a:spLocks noGrp="1"/>
          </p:cNvSpPr>
          <p:nvPr>
            <p:ph type="sldNum" sz="quarter" idx="12"/>
          </p:nvPr>
        </p:nvSpPr>
        <p:spPr/>
        <p:txBody>
          <a:bodyPr/>
          <a:lstStyle/>
          <a:p>
            <a:pPr>
              <a:defRPr/>
            </a:pPr>
            <a:fld id="{9BC79223-FE54-4531-BC9E-1681E403C099}" type="slidenum">
              <a:rPr lang="en-US" altLang="fa-IR" smtClean="0"/>
              <a:pPr>
                <a:defRPr/>
              </a:pPr>
              <a:t>‹#›</a:t>
            </a:fld>
            <a:endParaRPr lang="en-US" altLang="fa-IR"/>
          </a:p>
        </p:txBody>
      </p:sp>
    </p:spTree>
    <p:extLst>
      <p:ext uri="{BB962C8B-B14F-4D97-AF65-F5344CB8AC3E}">
        <p14:creationId xmlns:p14="http://schemas.microsoft.com/office/powerpoint/2010/main" val="138640267"/>
      </p:ext>
    </p:extLst>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Vasaghi PT</a:t>
            </a:r>
            <a:endParaRPr lang="en-US"/>
          </a:p>
        </p:txBody>
      </p:sp>
      <p:sp>
        <p:nvSpPr>
          <p:cNvPr id="6" name="Slide Number Placeholder 5"/>
          <p:cNvSpPr>
            <a:spLocks noGrp="1"/>
          </p:cNvSpPr>
          <p:nvPr>
            <p:ph type="sldNum" sz="quarter" idx="12"/>
          </p:nvPr>
        </p:nvSpPr>
        <p:spPr/>
        <p:txBody>
          <a:bodyPr/>
          <a:lstStyle/>
          <a:p>
            <a:pPr>
              <a:defRPr/>
            </a:pPr>
            <a:fld id="{36AAE49B-127C-4745-873F-1B524D4610FE}" type="slidenum">
              <a:rPr lang="en-US" altLang="fa-IR" smtClean="0"/>
              <a:pPr>
                <a:defRPr/>
              </a:pPr>
              <a:t>‹#›</a:t>
            </a:fld>
            <a:endParaRPr lang="en-US" altLang="fa-IR"/>
          </a:p>
        </p:txBody>
      </p:sp>
      <p:sp>
        <p:nvSpPr>
          <p:cNvPr id="7" name="L-Shape 6"/>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L-Shape 7"/>
          <p:cNvSpPr/>
          <p:nvPr userDrawn="1"/>
        </p:nvSpPr>
        <p:spPr>
          <a:xfrm rot="10800000">
            <a:off x="8686800" y="8878"/>
            <a:ext cx="381000" cy="3733800"/>
          </a:xfrm>
          <a:prstGeom prst="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860934"/>
      </p:ext>
    </p:extLst>
  </p:cSld>
  <p:clrMapOvr>
    <a:masterClrMapping/>
  </p:clrMapOvr>
  <p:transition>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Vasaghi PT</a:t>
            </a:r>
            <a:endParaRPr lang="en-US"/>
          </a:p>
        </p:txBody>
      </p:sp>
      <p:sp>
        <p:nvSpPr>
          <p:cNvPr id="7" name="Slide Number Placeholder 6"/>
          <p:cNvSpPr>
            <a:spLocks noGrp="1"/>
          </p:cNvSpPr>
          <p:nvPr>
            <p:ph type="sldNum" sz="quarter" idx="12"/>
          </p:nvPr>
        </p:nvSpPr>
        <p:spPr/>
        <p:txBody>
          <a:bodyPr/>
          <a:lstStyle/>
          <a:p>
            <a:pPr>
              <a:defRPr/>
            </a:pPr>
            <a:fld id="{C377779F-908F-4702-A0F6-E61F6E68DD0C}" type="slidenum">
              <a:rPr lang="en-US" altLang="fa-IR" smtClean="0"/>
              <a:pPr>
                <a:defRPr/>
              </a:pPr>
              <a:t>‹#›</a:t>
            </a:fld>
            <a:endParaRPr lang="en-US" altLang="fa-IR"/>
          </a:p>
        </p:txBody>
      </p:sp>
    </p:spTree>
    <p:extLst>
      <p:ext uri="{BB962C8B-B14F-4D97-AF65-F5344CB8AC3E}">
        <p14:creationId xmlns:p14="http://schemas.microsoft.com/office/powerpoint/2010/main" val="2866609084"/>
      </p:ext>
    </p:extLst>
  </p:cSld>
  <p:clrMapOvr>
    <a:masterClrMapping/>
  </p:clrMapOvr>
  <p:transition>
    <p:zo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Vasaghi PT</a:t>
            </a:r>
            <a:endParaRPr lang="en-US"/>
          </a:p>
        </p:txBody>
      </p:sp>
      <p:sp>
        <p:nvSpPr>
          <p:cNvPr id="9" name="Slide Number Placeholder 8"/>
          <p:cNvSpPr>
            <a:spLocks noGrp="1"/>
          </p:cNvSpPr>
          <p:nvPr>
            <p:ph type="sldNum" sz="quarter" idx="12"/>
          </p:nvPr>
        </p:nvSpPr>
        <p:spPr/>
        <p:txBody>
          <a:bodyPr/>
          <a:lstStyle/>
          <a:p>
            <a:pPr>
              <a:defRPr/>
            </a:pPr>
            <a:fld id="{C9196FE7-099F-41A1-A293-8537AB066D62}" type="slidenum">
              <a:rPr lang="en-US" altLang="fa-IR" smtClean="0"/>
              <a:pPr>
                <a:defRPr/>
              </a:pPr>
              <a:t>‹#›</a:t>
            </a:fld>
            <a:endParaRPr lang="en-US" altLang="fa-IR"/>
          </a:p>
        </p:txBody>
      </p:sp>
    </p:spTree>
    <p:extLst>
      <p:ext uri="{BB962C8B-B14F-4D97-AF65-F5344CB8AC3E}">
        <p14:creationId xmlns:p14="http://schemas.microsoft.com/office/powerpoint/2010/main" val="4087083435"/>
      </p:ext>
    </p:extLst>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652"/>
            <a:ext cx="7886700" cy="1325563"/>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Vasaghi PT</a:t>
            </a:r>
            <a:endParaRPr lang="en-US"/>
          </a:p>
        </p:txBody>
      </p:sp>
      <p:sp>
        <p:nvSpPr>
          <p:cNvPr id="5" name="Slide Number Placeholder 4"/>
          <p:cNvSpPr>
            <a:spLocks noGrp="1"/>
          </p:cNvSpPr>
          <p:nvPr>
            <p:ph type="sldNum" sz="quarter" idx="12"/>
          </p:nvPr>
        </p:nvSpPr>
        <p:spPr/>
        <p:txBody>
          <a:bodyPr/>
          <a:lstStyle/>
          <a:p>
            <a:pPr>
              <a:defRPr/>
            </a:pPr>
            <a:fld id="{DBFB5207-A9B8-49E2-B727-9B6FB8251CFD}" type="slidenum">
              <a:rPr lang="en-US" altLang="fa-IR" smtClean="0"/>
              <a:pPr>
                <a:defRPr/>
              </a:pPr>
              <a:t>‹#›</a:t>
            </a:fld>
            <a:endParaRPr lang="en-US" altLang="fa-IR"/>
          </a:p>
        </p:txBody>
      </p:sp>
      <p:sp>
        <p:nvSpPr>
          <p:cNvPr id="7" name="L-Shape 6"/>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616637"/>
      </p:ext>
    </p:extLst>
  </p:cSld>
  <p:clrMapOvr>
    <a:masterClrMapping/>
  </p:clrMapOvr>
  <p:transition>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Vasaghi PT</a:t>
            </a:r>
            <a:endParaRPr lang="en-US"/>
          </a:p>
        </p:txBody>
      </p:sp>
      <p:sp>
        <p:nvSpPr>
          <p:cNvPr id="4" name="Slide Number Placeholder 3"/>
          <p:cNvSpPr>
            <a:spLocks noGrp="1"/>
          </p:cNvSpPr>
          <p:nvPr>
            <p:ph type="sldNum" sz="quarter" idx="12"/>
          </p:nvPr>
        </p:nvSpPr>
        <p:spPr/>
        <p:txBody>
          <a:bodyPr/>
          <a:lstStyle/>
          <a:p>
            <a:pPr>
              <a:defRPr/>
            </a:pPr>
            <a:fld id="{DC9A0C5F-0DAA-47E5-AA81-506CC9DDFC31}" type="slidenum">
              <a:rPr lang="en-US" altLang="fa-IR" smtClean="0"/>
              <a:pPr>
                <a:defRPr/>
              </a:pPr>
              <a:t>‹#›</a:t>
            </a:fld>
            <a:endParaRPr lang="en-US" altLang="fa-IR"/>
          </a:p>
        </p:txBody>
      </p:sp>
      <p:sp>
        <p:nvSpPr>
          <p:cNvPr id="5" name="L-Shape 4"/>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L-Shape 5"/>
          <p:cNvSpPr/>
          <p:nvPr userDrawn="1"/>
        </p:nvSpPr>
        <p:spPr>
          <a:xfrm rot="10800000">
            <a:off x="8686800" y="0"/>
            <a:ext cx="381000" cy="3733800"/>
          </a:xfrm>
          <a:prstGeom prst="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117457"/>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Vasaghi PT</a:t>
            </a:r>
            <a:endParaRPr lang="en-US"/>
          </a:p>
        </p:txBody>
      </p:sp>
      <p:sp>
        <p:nvSpPr>
          <p:cNvPr id="7" name="Slide Number Placeholder 6"/>
          <p:cNvSpPr>
            <a:spLocks noGrp="1"/>
          </p:cNvSpPr>
          <p:nvPr>
            <p:ph type="sldNum" sz="quarter" idx="12"/>
          </p:nvPr>
        </p:nvSpPr>
        <p:spPr/>
        <p:txBody>
          <a:bodyPr/>
          <a:lstStyle/>
          <a:p>
            <a:pPr>
              <a:defRPr/>
            </a:pPr>
            <a:fld id="{DC70439F-D5DB-4A4F-A307-5A7772C32F82}" type="slidenum">
              <a:rPr lang="en-US" altLang="fa-IR" smtClean="0"/>
              <a:pPr>
                <a:defRPr/>
              </a:pPr>
              <a:t>‹#›</a:t>
            </a:fld>
            <a:endParaRPr lang="en-US" altLang="fa-IR"/>
          </a:p>
        </p:txBody>
      </p:sp>
    </p:spTree>
    <p:extLst>
      <p:ext uri="{BB962C8B-B14F-4D97-AF65-F5344CB8AC3E}">
        <p14:creationId xmlns:p14="http://schemas.microsoft.com/office/powerpoint/2010/main" val="576116362"/>
      </p:ext>
    </p:extLst>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Vasaghi PT</a:t>
            </a:r>
            <a:endParaRPr lang="en-US"/>
          </a:p>
        </p:txBody>
      </p:sp>
      <p:sp>
        <p:nvSpPr>
          <p:cNvPr id="7" name="Slide Number Placeholder 6"/>
          <p:cNvSpPr>
            <a:spLocks noGrp="1"/>
          </p:cNvSpPr>
          <p:nvPr>
            <p:ph type="sldNum" sz="quarter" idx="12"/>
          </p:nvPr>
        </p:nvSpPr>
        <p:spPr/>
        <p:txBody>
          <a:bodyPr/>
          <a:lstStyle/>
          <a:p>
            <a:pPr>
              <a:defRPr/>
            </a:pPr>
            <a:fld id="{DB6C1230-0D3B-4521-BE2C-2950BC6C0DE9}" type="slidenum">
              <a:rPr lang="en-US" altLang="fa-IR" smtClean="0"/>
              <a:pPr>
                <a:defRPr/>
              </a:pPr>
              <a:t>‹#›</a:t>
            </a:fld>
            <a:endParaRPr lang="en-US" altLang="fa-IR"/>
          </a:p>
        </p:txBody>
      </p:sp>
    </p:spTree>
    <p:extLst>
      <p:ext uri="{BB962C8B-B14F-4D97-AF65-F5344CB8AC3E}">
        <p14:creationId xmlns:p14="http://schemas.microsoft.com/office/powerpoint/2010/main" val="2790749528"/>
      </p:ext>
    </p:extLst>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653"/>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smtClean="0"/>
              <a:t>Vasaghi PT</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DF44A95-1EAA-48E2-82A5-805FA8F1C720}" type="slidenum">
              <a:rPr lang="en-US" altLang="fa-IR" smtClean="0"/>
              <a:pPr>
                <a:defRPr/>
              </a:pPr>
              <a:t>‹#›</a:t>
            </a:fld>
            <a:endParaRPr lang="en-US" altLang="fa-IR"/>
          </a:p>
        </p:txBody>
      </p:sp>
      <p:sp>
        <p:nvSpPr>
          <p:cNvPr id="7" name="L-Shape 6"/>
          <p:cNvSpPr/>
          <p:nvPr userDrawn="1"/>
        </p:nvSpPr>
        <p:spPr>
          <a:xfrm>
            <a:off x="95250" y="2987676"/>
            <a:ext cx="381000" cy="3733800"/>
          </a:xfrm>
          <a:prstGeom prst="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L-Shape 7"/>
          <p:cNvSpPr/>
          <p:nvPr userDrawn="1"/>
        </p:nvSpPr>
        <p:spPr>
          <a:xfrm rot="10800000">
            <a:off x="8686800" y="8878"/>
            <a:ext cx="381000" cy="3733800"/>
          </a:xfrm>
          <a:prstGeom prst="corne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1521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zoom/>
  </p:transition>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ustomXml" Target="../ink/ink1.xml"/><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00800"/>
          </a:xfrm>
          <a:prstGeom prst="rect">
            <a:avLst/>
          </a:prstGeom>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90650"/>
            <a:ext cx="553085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6875"/>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50938" y="442913"/>
            <a:ext cx="7793037" cy="1462087"/>
          </a:xfrm>
        </p:spPr>
        <p:txBody>
          <a:bodyPr>
            <a:normAutofit/>
          </a:bodyPr>
          <a:lstStyle/>
          <a:p>
            <a:pPr algn="ctr" eaLnBrk="1" hangingPunct="1"/>
            <a:r>
              <a:rPr lang="en-US" altLang="fa-IR" smtClean="0">
                <a:latin typeface="Times New Roman" panose="02020603050405020304" pitchFamily="18" charset="0"/>
                <a:cs typeface="Times New Roman" panose="02020603050405020304" pitchFamily="18" charset="0"/>
              </a:rPr>
              <a:t>Cervical spine</a:t>
            </a:r>
            <a:br>
              <a:rPr lang="en-US" altLang="fa-IR" smtClean="0">
                <a:latin typeface="Times New Roman" panose="02020603050405020304" pitchFamily="18" charset="0"/>
                <a:cs typeface="Times New Roman" panose="02020603050405020304" pitchFamily="18" charset="0"/>
              </a:rPr>
            </a:br>
            <a:r>
              <a:rPr lang="en-US" altLang="fa-IR" smtClean="0">
                <a:latin typeface="Times New Roman" panose="02020603050405020304" pitchFamily="18" charset="0"/>
                <a:cs typeface="Times New Roman" panose="02020603050405020304" pitchFamily="18" charset="0"/>
              </a:rPr>
              <a:t>Flexion/Extension lateral cervical</a:t>
            </a:r>
          </a:p>
        </p:txBody>
      </p:sp>
      <p:pic>
        <p:nvPicPr>
          <p:cNvPr id="75779" name="Picture 3"/>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b="8684"/>
          <a:stretch>
            <a:fillRect/>
          </a:stretch>
        </p:blipFill>
        <p:spPr bwMode="auto">
          <a:xfrm>
            <a:off x="4953000" y="2509838"/>
            <a:ext cx="38100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p:cNvPicPr>
            <a:picLocks noChangeAspect="1" noChangeArrowheads="1"/>
          </p:cNvPicPr>
          <p:nvPr/>
        </p:nvPicPr>
        <p:blipFill>
          <a:blip r:embed="rId5">
            <a:lum bright="-10000" contrast="14000"/>
            <a:extLst>
              <a:ext uri="{28A0092B-C50C-407E-A947-70E740481C1C}">
                <a14:useLocalDpi xmlns:a14="http://schemas.microsoft.com/office/drawing/2010/main" val="0"/>
              </a:ext>
            </a:extLst>
          </a:blip>
          <a:srcRect l="7382"/>
          <a:stretch>
            <a:fillRect/>
          </a:stretch>
        </p:blipFill>
        <p:spPr bwMode="auto">
          <a:xfrm>
            <a:off x="990600" y="2492375"/>
            <a:ext cx="382428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6360319"/>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22"/>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l="54007" t="29575" r="7852" b="6863"/>
          <a:stretch>
            <a:fillRect/>
          </a:stretch>
        </p:blipFill>
        <p:spPr bwMode="auto">
          <a:xfrm>
            <a:off x="6024563" y="2130425"/>
            <a:ext cx="30670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a:xfrm>
            <a:off x="1066800" y="609600"/>
            <a:ext cx="7543800" cy="1295400"/>
          </a:xfrm>
        </p:spPr>
        <p:txBody>
          <a:bodyPr/>
          <a:lstStyle/>
          <a:p>
            <a:pPr algn="ctr" eaLnBrk="1" hangingPunct="1"/>
            <a:r>
              <a:rPr lang="en-US" altLang="fa-IR" sz="4000" smtClean="0">
                <a:latin typeface="Times New Roman" panose="02020603050405020304" pitchFamily="18" charset="0"/>
                <a:cs typeface="Times New Roman" panose="02020603050405020304" pitchFamily="18" charset="0"/>
              </a:rPr>
              <a:t>Cervical spine</a:t>
            </a:r>
            <a:br>
              <a:rPr lang="en-US" altLang="fa-IR" sz="4000" smtClean="0">
                <a:latin typeface="Times New Roman" panose="02020603050405020304" pitchFamily="18" charset="0"/>
                <a:cs typeface="Times New Roman" panose="02020603050405020304" pitchFamily="18" charset="0"/>
              </a:rPr>
            </a:br>
            <a:r>
              <a:rPr lang="en-US" altLang="fa-IR" sz="4000" smtClean="0">
                <a:latin typeface="Times New Roman" panose="02020603050405020304" pitchFamily="18" charset="0"/>
                <a:cs typeface="Times New Roman" panose="02020603050405020304" pitchFamily="18" charset="0"/>
              </a:rPr>
              <a:t>Flexion/Extension lateral cervical</a:t>
            </a:r>
          </a:p>
        </p:txBody>
      </p:sp>
      <p:pic>
        <p:nvPicPr>
          <p:cNvPr id="76804" name="Picture 4" descr="22"/>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l="2403" t="16013" r="69872" b="71568"/>
          <a:stretch>
            <a:fillRect/>
          </a:stretch>
        </p:blipFill>
        <p:spPr bwMode="auto">
          <a:xfrm>
            <a:off x="71438" y="3055938"/>
            <a:ext cx="258921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22"/>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l="31250" t="14870" r="42949" b="75981"/>
          <a:stretch>
            <a:fillRect/>
          </a:stretch>
        </p:blipFill>
        <p:spPr bwMode="auto">
          <a:xfrm>
            <a:off x="77788" y="4095750"/>
            <a:ext cx="24368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6" descr="9-2"/>
          <p:cNvPicPr>
            <a:picLocks noChangeAspect="1" noChangeArrowheads="1"/>
          </p:cNvPicPr>
          <p:nvPr/>
        </p:nvPicPr>
        <p:blipFill>
          <a:blip r:embed="rId5">
            <a:lum bright="-10000" contrast="14000"/>
            <a:extLst>
              <a:ext uri="{28A0092B-C50C-407E-A947-70E740481C1C}">
                <a14:useLocalDpi xmlns:a14="http://schemas.microsoft.com/office/drawing/2010/main" val="0"/>
              </a:ext>
            </a:extLst>
          </a:blip>
          <a:srcRect l="587" t="2379" r="84158" b="93138"/>
          <a:stretch>
            <a:fillRect/>
          </a:stretch>
        </p:blipFill>
        <p:spPr bwMode="auto">
          <a:xfrm>
            <a:off x="152400" y="2362200"/>
            <a:ext cx="2209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22"/>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l="4327" t="47713" r="54167" b="6863"/>
          <a:stretch>
            <a:fillRect/>
          </a:stretch>
        </p:blipFill>
        <p:spPr bwMode="auto">
          <a:xfrm>
            <a:off x="2662238" y="2890838"/>
            <a:ext cx="3281362"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6637"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bansal2_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33413"/>
            <a:ext cx="658812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1"/>
          <p:cNvSpPr txBox="1">
            <a:spLocks noChangeArrowheads="1"/>
          </p:cNvSpPr>
          <p:nvPr/>
        </p:nvSpPr>
        <p:spPr bwMode="auto">
          <a:xfrm>
            <a:off x="1979613" y="5445125"/>
            <a:ext cx="518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fa-IR" sz="1800"/>
              <a:t>Sagittal T2 weighted image of  the Cervical spine demonstrating focal cord compression at fracture site and displaying cord T2 hyper intensity due to cord contusion. </a:t>
            </a:r>
            <a:endParaRPr lang="en-GB" altLang="fa-IR" sz="1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8537" y="6248400"/>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bansal2_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914400"/>
            <a:ext cx="5221288"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1"/>
          <p:cNvSpPr txBox="1">
            <a:spLocks noChangeArrowheads="1"/>
          </p:cNvSpPr>
          <p:nvPr/>
        </p:nvSpPr>
        <p:spPr bwMode="auto">
          <a:xfrm>
            <a:off x="1905000" y="5943600"/>
            <a:ext cx="5545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fa-IR" sz="1800"/>
              <a:t>Internal fixation  involving vertebrae above </a:t>
            </a:r>
          </a:p>
          <a:p>
            <a:pPr algn="ctr" eaLnBrk="1" hangingPunct="1">
              <a:spcBef>
                <a:spcPct val="0"/>
              </a:spcBef>
              <a:buClrTx/>
              <a:buSzTx/>
              <a:buFontTx/>
              <a:buNone/>
            </a:pPr>
            <a:r>
              <a:rPr lang="en-US" altLang="fa-IR" sz="1800"/>
              <a:t>and below site of fracture</a:t>
            </a:r>
            <a:endParaRPr lang="en-GB" altLang="fa-IR" sz="1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5687" y="6266656"/>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algn="ctr"/>
            <a:r>
              <a:rPr lang="en-US" altLang="fa-IR" sz="4400" dirty="0" smtClean="0"/>
              <a:t>MRI</a:t>
            </a:r>
          </a:p>
        </p:txBody>
      </p:sp>
      <p:pic>
        <p:nvPicPr>
          <p:cNvPr id="116741" name="Picture 6" descr="imagesCA5D09TO"/>
          <p:cNvPicPr>
            <a:picLocks noChangeAspect="1" noChangeArrowheads="1"/>
          </p:cNvPicPr>
          <p:nvPr/>
        </p:nvPicPr>
        <p:blipFill>
          <a:blip r:embed="rId5" cstate="print">
            <a:extLst/>
          </a:blip>
          <a:srcRect/>
          <a:stretch>
            <a:fillRect/>
          </a:stretch>
        </p:blipFill>
        <p:spPr bwMode="auto">
          <a:xfrm>
            <a:off x="1905000" y="1600200"/>
            <a:ext cx="5029200" cy="4900246"/>
          </a:xfrm>
          <a:prstGeom prst="rect">
            <a:avLst/>
          </a:prstGeom>
          <a:solidFill>
            <a:srgbClr val="FFFFFF">
              <a:shade val="85000"/>
            </a:srgbClr>
          </a:solidFill>
          <a:ln w="28575"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3879720" y="3333600"/>
              <a:ext cx="495720" cy="2051640"/>
            </p14:xfrm>
          </p:contentPart>
        </mc:Choice>
        <mc:Fallback xmlns="">
          <p:pic>
            <p:nvPicPr>
              <p:cNvPr id="3" name="Ink 2"/>
              <p:cNvPicPr/>
              <p:nvPr/>
            </p:nvPicPr>
            <p:blipFill>
              <a:blip r:embed="rId8"/>
              <a:stretch>
                <a:fillRect/>
              </a:stretch>
            </p:blipFill>
            <p:spPr>
              <a:xfrm>
                <a:off x="3870360" y="3324240"/>
                <a:ext cx="514440" cy="2070360"/>
              </a:xfrm>
              <a:prstGeom prst="rect">
                <a:avLst/>
              </a:prstGeom>
            </p:spPr>
          </p:pic>
        </mc:Fallback>
      </mc:AlternateContent>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3991"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bansal2_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814388"/>
            <a:ext cx="64008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1"/>
          <p:cNvSpPr txBox="1">
            <a:spLocks noChangeArrowheads="1"/>
          </p:cNvSpPr>
          <p:nvPr/>
        </p:nvSpPr>
        <p:spPr bwMode="auto">
          <a:xfrm>
            <a:off x="1600200" y="6248400"/>
            <a:ext cx="548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fa-IR" sz="1800"/>
              <a:t>Post traumatic posterior disc bulge Cv5-6</a:t>
            </a:r>
            <a:endParaRPr lang="en-GB" altLang="fa-IR" sz="1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248400"/>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381000"/>
            <a:ext cx="7543800" cy="1295400"/>
          </a:xfrm>
        </p:spPr>
        <p:txBody>
          <a:bodyPr>
            <a:normAutofit/>
          </a:bodyPr>
          <a:lstStyle/>
          <a:p>
            <a:pPr algn="ctr" eaLnBrk="1" hangingPunct="1"/>
            <a:r>
              <a:rPr lang="en-US" altLang="fa-IR" smtClean="0">
                <a:latin typeface="Times New Roman" panose="02020603050405020304" pitchFamily="18" charset="0"/>
                <a:cs typeface="Times New Roman" panose="02020603050405020304" pitchFamily="18" charset="0"/>
              </a:rPr>
              <a:t>Cervical spine</a:t>
            </a:r>
            <a:br>
              <a:rPr lang="en-US" altLang="fa-IR" smtClean="0">
                <a:latin typeface="Times New Roman" panose="02020603050405020304" pitchFamily="18" charset="0"/>
                <a:cs typeface="Times New Roman" panose="02020603050405020304" pitchFamily="18" charset="0"/>
              </a:rPr>
            </a:br>
            <a:r>
              <a:rPr lang="en-US" altLang="fa-IR" smtClean="0">
                <a:latin typeface="Times New Roman" panose="02020603050405020304" pitchFamily="18" charset="0"/>
                <a:cs typeface="Times New Roman" panose="02020603050405020304" pitchFamily="18" charset="0"/>
              </a:rPr>
              <a:t>Cervical obliques</a:t>
            </a:r>
          </a:p>
        </p:txBody>
      </p:sp>
      <p:pic>
        <p:nvPicPr>
          <p:cNvPr id="86019" name="Picture 3"/>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a:stretch>
            <a:fillRect/>
          </a:stretch>
        </p:blipFill>
        <p:spPr bwMode="auto">
          <a:xfrm>
            <a:off x="685800" y="1905000"/>
            <a:ext cx="3389313"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noChangeArrowheads="1"/>
          </p:cNvPicPr>
          <p:nvPr/>
        </p:nvPicPr>
        <p:blipFill>
          <a:blip r:embed="rId5">
            <a:lum bright="-10000" contrast="14000"/>
            <a:extLst>
              <a:ext uri="{28A0092B-C50C-407E-A947-70E740481C1C}">
                <a14:useLocalDpi xmlns:a14="http://schemas.microsoft.com/office/drawing/2010/main" val="0"/>
              </a:ext>
            </a:extLst>
          </a:blip>
          <a:srcRect/>
          <a:stretch>
            <a:fillRect/>
          </a:stretch>
        </p:blipFill>
        <p:spPr bwMode="auto">
          <a:xfrm>
            <a:off x="5081588" y="1905000"/>
            <a:ext cx="35290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8700"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20"/>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l="54167" t="3474" r="6667" b="13896"/>
          <a:stretch>
            <a:fillRect/>
          </a:stretch>
        </p:blipFill>
        <p:spPr bwMode="auto">
          <a:xfrm>
            <a:off x="5181600" y="1828800"/>
            <a:ext cx="350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1143000" y="457200"/>
            <a:ext cx="7543800" cy="1295400"/>
          </a:xfrm>
        </p:spPr>
        <p:txBody>
          <a:bodyPr>
            <a:normAutofit fontScale="90000"/>
          </a:bodyPr>
          <a:lstStyle/>
          <a:p>
            <a:pPr algn="ctr" eaLnBrk="1" hangingPunct="1"/>
            <a:r>
              <a:rPr lang="en-US" altLang="fa-IR" sz="4500" smtClean="0">
                <a:latin typeface="Times New Roman" panose="02020603050405020304" pitchFamily="18" charset="0"/>
                <a:cs typeface="Times New Roman" panose="02020603050405020304" pitchFamily="18" charset="0"/>
              </a:rPr>
              <a:t>Cervical spine</a:t>
            </a:r>
            <a:br>
              <a:rPr lang="en-US" altLang="fa-IR" sz="4500" smtClean="0">
                <a:latin typeface="Times New Roman" panose="02020603050405020304" pitchFamily="18" charset="0"/>
                <a:cs typeface="Times New Roman" panose="02020603050405020304" pitchFamily="18" charset="0"/>
              </a:rPr>
            </a:br>
            <a:r>
              <a:rPr lang="en-US" altLang="fa-IR" sz="4500" smtClean="0">
                <a:latin typeface="Times New Roman" panose="02020603050405020304" pitchFamily="18" charset="0"/>
                <a:cs typeface="Times New Roman" panose="02020603050405020304" pitchFamily="18" charset="0"/>
              </a:rPr>
              <a:t>Posterior Oblique Cervical</a:t>
            </a:r>
          </a:p>
        </p:txBody>
      </p:sp>
      <p:pic>
        <p:nvPicPr>
          <p:cNvPr id="87044" name="Picture 4" descr="20"/>
          <p:cNvPicPr>
            <a:picLocks noChangeAspect="1" noChangeArrowheads="1"/>
          </p:cNvPicPr>
          <p:nvPr/>
        </p:nvPicPr>
        <p:blipFill>
          <a:blip r:embed="rId4">
            <a:extLst>
              <a:ext uri="{28A0092B-C50C-407E-A947-70E740481C1C}">
                <a14:useLocalDpi xmlns:a14="http://schemas.microsoft.com/office/drawing/2010/main" val="0"/>
              </a:ext>
            </a:extLst>
          </a:blip>
          <a:srcRect t="5791" r="75000" b="67575"/>
          <a:stretch>
            <a:fillRect/>
          </a:stretch>
        </p:blipFill>
        <p:spPr bwMode="auto">
          <a:xfrm>
            <a:off x="762000" y="2590800"/>
            <a:ext cx="28194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20"/>
          <p:cNvPicPr>
            <a:picLocks noChangeAspect="1" noChangeArrowheads="1"/>
          </p:cNvPicPr>
          <p:nvPr/>
        </p:nvPicPr>
        <p:blipFill>
          <a:blip r:embed="rId4">
            <a:extLst>
              <a:ext uri="{28A0092B-C50C-407E-A947-70E740481C1C}">
                <a14:useLocalDpi xmlns:a14="http://schemas.microsoft.com/office/drawing/2010/main" val="0"/>
              </a:ext>
            </a:extLst>
          </a:blip>
          <a:srcRect l="27499" t="6949" r="48334" b="73364"/>
          <a:stretch>
            <a:fillRect/>
          </a:stretch>
        </p:blipFill>
        <p:spPr bwMode="auto">
          <a:xfrm>
            <a:off x="914400" y="4800600"/>
            <a:ext cx="25908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descr="9-2"/>
          <p:cNvPicPr>
            <a:picLocks noChangeAspect="1" noChangeArrowheads="1"/>
          </p:cNvPicPr>
          <p:nvPr/>
        </p:nvPicPr>
        <p:blipFill>
          <a:blip r:embed="rId5">
            <a:lum bright="-10000" contrast="14000"/>
            <a:extLst>
              <a:ext uri="{28A0092B-C50C-407E-A947-70E740481C1C}">
                <a14:useLocalDpi xmlns:a14="http://schemas.microsoft.com/office/drawing/2010/main" val="0"/>
              </a:ext>
            </a:extLst>
          </a:blip>
          <a:srcRect l="587" t="2379" r="84158" b="93138"/>
          <a:stretch>
            <a:fillRect/>
          </a:stretch>
        </p:blipFill>
        <p:spPr bwMode="auto">
          <a:xfrm>
            <a:off x="1143000" y="2209800"/>
            <a:ext cx="2209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8062" y="6319838"/>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title"/>
          </p:nvPr>
        </p:nvSpPr>
        <p:spPr>
          <a:xfrm>
            <a:off x="457200" y="457200"/>
            <a:ext cx="8229600" cy="990600"/>
          </a:xfrm>
        </p:spPr>
        <p:txBody>
          <a:bodyPr/>
          <a:lstStyle/>
          <a:p>
            <a:pPr eaLnBrk="1" hangingPunct="1"/>
            <a:r>
              <a:rPr lang="en-US" altLang="fa-IR" sz="3600" smtClean="0">
                <a:latin typeface="Times New Roman" panose="02020603050405020304" pitchFamily="18" charset="0"/>
                <a:cs typeface="Times New Roman" panose="02020603050405020304" pitchFamily="18" charset="0"/>
              </a:rPr>
              <a:t>Oblique Radiograph of the Cervical Spine</a:t>
            </a:r>
          </a:p>
        </p:txBody>
      </p:sp>
      <p:pic>
        <p:nvPicPr>
          <p:cNvPr id="88067" name="Picture 5" descr="scan0068"/>
          <p:cNvPicPr>
            <a:picLocks noChangeAspect="1" noChangeArrowheads="1"/>
          </p:cNvPicPr>
          <p:nvPr/>
        </p:nvPicPr>
        <p:blipFill>
          <a:blip r:embed="rId2">
            <a:lum bright="-4000" contrast="12000"/>
            <a:extLst>
              <a:ext uri="{28A0092B-C50C-407E-A947-70E740481C1C}">
                <a14:useLocalDpi xmlns:a14="http://schemas.microsoft.com/office/drawing/2010/main" val="0"/>
              </a:ext>
            </a:extLst>
          </a:blip>
          <a:srcRect l="29411" t="19914" r="6824" b="10257"/>
          <a:stretch>
            <a:fillRect/>
          </a:stretch>
        </p:blipFill>
        <p:spPr bwMode="auto">
          <a:xfrm>
            <a:off x="5175250" y="1447800"/>
            <a:ext cx="34369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scan0067"/>
          <p:cNvPicPr>
            <a:picLocks noChangeAspect="1" noChangeArrowheads="1"/>
          </p:cNvPicPr>
          <p:nvPr/>
        </p:nvPicPr>
        <p:blipFill>
          <a:blip r:embed="rId3">
            <a:lum bright="-6000" contrast="14000"/>
            <a:extLst>
              <a:ext uri="{28A0092B-C50C-407E-A947-70E740481C1C}">
                <a14:useLocalDpi xmlns:a14="http://schemas.microsoft.com/office/drawing/2010/main" val="0"/>
              </a:ext>
            </a:extLst>
          </a:blip>
          <a:srcRect l="5882" t="18547" r="13765" b="13504"/>
          <a:stretch>
            <a:fillRect/>
          </a:stretch>
        </p:blipFill>
        <p:spPr bwMode="auto">
          <a:xfrm>
            <a:off x="533400" y="1676400"/>
            <a:ext cx="41243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p:txBody>
          <a:bodyPr/>
          <a:lstStyle/>
          <a:p>
            <a:pPr algn="ctr" eaLnBrk="1" hangingPunct="1"/>
            <a:r>
              <a:rPr lang="en-US" altLang="fa-IR" sz="7500" smtClean="0">
                <a:latin typeface="Times New Roman" panose="02020603050405020304" pitchFamily="18" charset="0"/>
                <a:cs typeface="Times New Roman" panose="02020603050405020304" pitchFamily="18" charset="0"/>
              </a:rPr>
              <a:t>Measurements</a:t>
            </a: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457200"/>
            <a:ext cx="8229600" cy="914400"/>
          </a:xfrm>
        </p:spPr>
        <p:txBody>
          <a:bodyPr/>
          <a:lstStyle/>
          <a:p>
            <a:pPr algn="ctr" eaLnBrk="1" hangingPunct="1"/>
            <a:r>
              <a:rPr lang="en-US" altLang="fa-IR" smtClean="0">
                <a:latin typeface="Times New Roman" panose="02020603050405020304" pitchFamily="18" charset="0"/>
                <a:cs typeface="Times New Roman" panose="02020603050405020304" pitchFamily="18" charset="0"/>
              </a:rPr>
              <a:t>George’s line</a:t>
            </a:r>
          </a:p>
        </p:txBody>
      </p:sp>
      <p:pic>
        <p:nvPicPr>
          <p:cNvPr id="92163" name="Picture 3"/>
          <p:cNvPicPr>
            <a:picLocks noChangeAspect="1" noChangeArrowheads="1"/>
          </p:cNvPicPr>
          <p:nvPr/>
        </p:nvPicPr>
        <p:blipFill>
          <a:blip r:embed="rId4">
            <a:lum bright="-10000" contrast="16000"/>
            <a:extLst>
              <a:ext uri="{28A0092B-C50C-407E-A947-70E740481C1C}">
                <a14:useLocalDpi xmlns:a14="http://schemas.microsoft.com/office/drawing/2010/main" val="0"/>
              </a:ext>
            </a:extLst>
          </a:blip>
          <a:srcRect b="7083"/>
          <a:stretch>
            <a:fillRect/>
          </a:stretch>
        </p:blipFill>
        <p:spPr bwMode="auto">
          <a:xfrm>
            <a:off x="1981200" y="2209800"/>
            <a:ext cx="545782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5">
            <a:lum bright="-10000" contrast="14000"/>
            <a:extLst>
              <a:ext uri="{28A0092B-C50C-407E-A947-70E740481C1C}">
                <a14:useLocalDpi xmlns:a14="http://schemas.microsoft.com/office/drawing/2010/main" val="0"/>
              </a:ext>
            </a:extLst>
          </a:blip>
          <a:srcRect l="14285" t="6306"/>
          <a:stretch>
            <a:fillRect/>
          </a:stretch>
        </p:blipFill>
        <p:spPr bwMode="auto">
          <a:xfrm>
            <a:off x="2743200" y="6172200"/>
            <a:ext cx="914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p:cNvPicPr>
            <a:picLocks noChangeAspect="1" noChangeArrowheads="1"/>
          </p:cNvPicPr>
          <p:nvPr/>
        </p:nvPicPr>
        <p:blipFill>
          <a:blip r:embed="rId6">
            <a:lum bright="-10000" contrast="14000"/>
            <a:extLst>
              <a:ext uri="{28A0092B-C50C-407E-A947-70E740481C1C}">
                <a14:useLocalDpi xmlns:a14="http://schemas.microsoft.com/office/drawing/2010/main" val="0"/>
              </a:ext>
            </a:extLst>
          </a:blip>
          <a:srcRect l="9999" t="-6667"/>
          <a:stretch>
            <a:fillRect/>
          </a:stretch>
        </p:blipFill>
        <p:spPr bwMode="auto">
          <a:xfrm>
            <a:off x="5029200" y="60960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6"/>
          <p:cNvPicPr>
            <a:picLocks noChangeAspect="1" noChangeArrowheads="1"/>
          </p:cNvPicPr>
          <p:nvPr/>
        </p:nvPicPr>
        <p:blipFill>
          <a:blip r:embed="rId7">
            <a:lum bright="-10000" contrast="14000"/>
            <a:extLst>
              <a:ext uri="{28A0092B-C50C-407E-A947-70E740481C1C}">
                <a14:useLocalDpi xmlns:a14="http://schemas.microsoft.com/office/drawing/2010/main" val="0"/>
              </a:ext>
            </a:extLst>
          </a:blip>
          <a:srcRect r="88319" b="-69312"/>
          <a:stretch>
            <a:fillRect/>
          </a:stretch>
        </p:blipFill>
        <p:spPr bwMode="auto">
          <a:xfrm>
            <a:off x="6324600" y="6096000"/>
            <a:ext cx="333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
          <p:cNvPicPr>
            <a:picLocks noChangeAspect="1" noChangeArrowheads="1"/>
          </p:cNvPicPr>
          <p:nvPr/>
        </p:nvPicPr>
        <p:blipFill>
          <a:blip r:embed="rId8">
            <a:lum bright="-6000" contrast="14000"/>
            <a:extLst>
              <a:ext uri="{28A0092B-C50C-407E-A947-70E740481C1C}">
                <a14:useLocalDpi xmlns:a14="http://schemas.microsoft.com/office/drawing/2010/main" val="0"/>
              </a:ext>
            </a:extLst>
          </a:blip>
          <a:srcRect/>
          <a:stretch>
            <a:fillRect/>
          </a:stretch>
        </p:blipFill>
        <p:spPr bwMode="auto">
          <a:xfrm>
            <a:off x="695325" y="1393825"/>
            <a:ext cx="4343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8"/>
          <p:cNvPicPr>
            <a:picLocks noChangeAspect="1" noChangeArrowheads="1"/>
          </p:cNvPicPr>
          <p:nvPr/>
        </p:nvPicPr>
        <p:blipFill>
          <a:blip r:embed="rId7">
            <a:lum bright="-10000" contrast="14000"/>
            <a:extLst>
              <a:ext uri="{28A0092B-C50C-407E-A947-70E740481C1C}">
                <a14:useLocalDpi xmlns:a14="http://schemas.microsoft.com/office/drawing/2010/main" val="0"/>
              </a:ext>
            </a:extLst>
          </a:blip>
          <a:srcRect l="10425"/>
          <a:stretch>
            <a:fillRect/>
          </a:stretch>
        </p:blipFill>
        <p:spPr bwMode="auto">
          <a:xfrm>
            <a:off x="4800600" y="6248400"/>
            <a:ext cx="22098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3118" y="6315075"/>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609600"/>
            <a:ext cx="8229600" cy="914400"/>
          </a:xfrm>
        </p:spPr>
        <p:txBody>
          <a:bodyPr/>
          <a:lstStyle/>
          <a:p>
            <a:pPr algn="ctr" eaLnBrk="1" hangingPunct="1"/>
            <a:r>
              <a:rPr lang="en-US" altLang="fa-IR" smtClean="0">
                <a:latin typeface="Times New Roman" panose="02020603050405020304" pitchFamily="18" charset="0"/>
                <a:cs typeface="Times New Roman" panose="02020603050405020304" pitchFamily="18" charset="0"/>
              </a:rPr>
              <a:t>Posterior cervical line</a:t>
            </a:r>
          </a:p>
        </p:txBody>
      </p:sp>
      <p:pic>
        <p:nvPicPr>
          <p:cNvPr id="93187" name="Picture 3"/>
          <p:cNvPicPr>
            <a:picLocks noChangeAspect="1" noChangeArrowheads="1"/>
          </p:cNvPicPr>
          <p:nvPr/>
        </p:nvPicPr>
        <p:blipFill>
          <a:blip r:embed="rId4">
            <a:lum bright="-10000" contrast="16000"/>
            <a:extLst>
              <a:ext uri="{28A0092B-C50C-407E-A947-70E740481C1C}">
                <a14:useLocalDpi xmlns:a14="http://schemas.microsoft.com/office/drawing/2010/main" val="0"/>
              </a:ext>
            </a:extLst>
          </a:blip>
          <a:srcRect b="7097"/>
          <a:stretch>
            <a:fillRect/>
          </a:stretch>
        </p:blipFill>
        <p:spPr bwMode="auto">
          <a:xfrm>
            <a:off x="693738" y="1752600"/>
            <a:ext cx="753586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p:cNvPicPr>
            <a:picLocks noChangeAspect="1" noChangeArrowheads="1"/>
          </p:cNvPicPr>
          <p:nvPr/>
        </p:nvPicPr>
        <p:blipFill>
          <a:blip r:embed="rId5">
            <a:extLst>
              <a:ext uri="{28A0092B-C50C-407E-A947-70E740481C1C}">
                <a14:useLocalDpi xmlns:a14="http://schemas.microsoft.com/office/drawing/2010/main" val="0"/>
              </a:ext>
            </a:extLst>
          </a:blip>
          <a:srcRect l="7805" t="-26315"/>
          <a:stretch>
            <a:fillRect/>
          </a:stretch>
        </p:blipFill>
        <p:spPr bwMode="auto">
          <a:xfrm>
            <a:off x="1600200" y="6172200"/>
            <a:ext cx="1800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6172200"/>
            <a:ext cx="24765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p:cNvPicPr>
            <a:picLocks noChangeAspect="1" noChangeArrowheads="1"/>
          </p:cNvPicPr>
          <p:nvPr/>
        </p:nvPicPr>
        <p:blipFill>
          <a:blip r:embed="rId7">
            <a:lum bright="-10000" contrast="14000"/>
            <a:extLst>
              <a:ext uri="{28A0092B-C50C-407E-A947-70E740481C1C}">
                <a14:useLocalDpi xmlns:a14="http://schemas.microsoft.com/office/drawing/2010/main" val="0"/>
              </a:ext>
            </a:extLst>
          </a:blip>
          <a:srcRect/>
          <a:stretch>
            <a:fillRect/>
          </a:stretch>
        </p:blipFill>
        <p:spPr bwMode="auto">
          <a:xfrm>
            <a:off x="4267200" y="2162175"/>
            <a:ext cx="4500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3118" y="6248400"/>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ctr" eaLnBrk="1" hangingPunct="1"/>
            <a:r>
              <a:rPr lang="en-US" altLang="fa-IR" sz="4100" smtClean="0">
                <a:latin typeface="Times New Roman" panose="02020603050405020304" pitchFamily="18" charset="0"/>
                <a:cs typeface="Times New Roman" panose="02020603050405020304" pitchFamily="18" charset="0"/>
              </a:rPr>
              <a:t>Sagittal dimension of the</a:t>
            </a:r>
            <a:br>
              <a:rPr lang="en-US" altLang="fa-IR" sz="4100" smtClean="0">
                <a:latin typeface="Times New Roman" panose="02020603050405020304" pitchFamily="18" charset="0"/>
                <a:cs typeface="Times New Roman" panose="02020603050405020304" pitchFamily="18" charset="0"/>
              </a:rPr>
            </a:br>
            <a:r>
              <a:rPr lang="en-US" altLang="fa-IR" sz="4100" smtClean="0">
                <a:latin typeface="Times New Roman" panose="02020603050405020304" pitchFamily="18" charset="0"/>
                <a:cs typeface="Times New Roman" panose="02020603050405020304" pitchFamily="18" charset="0"/>
              </a:rPr>
              <a:t> cervical spine canal</a:t>
            </a:r>
          </a:p>
        </p:txBody>
      </p:sp>
      <p:pic>
        <p:nvPicPr>
          <p:cNvPr id="94211" name="Picture 3"/>
          <p:cNvPicPr>
            <a:picLocks noChangeAspect="1" noChangeArrowheads="1"/>
          </p:cNvPicPr>
          <p:nvPr/>
        </p:nvPicPr>
        <p:blipFill>
          <a:blip r:embed="rId4">
            <a:lum bright="-10000" contrast="16000"/>
            <a:extLst>
              <a:ext uri="{28A0092B-C50C-407E-A947-70E740481C1C}">
                <a14:useLocalDpi xmlns:a14="http://schemas.microsoft.com/office/drawing/2010/main" val="0"/>
              </a:ext>
            </a:extLst>
          </a:blip>
          <a:srcRect/>
          <a:stretch>
            <a:fillRect/>
          </a:stretch>
        </p:blipFill>
        <p:spPr bwMode="auto">
          <a:xfrm>
            <a:off x="4343400" y="1362215"/>
            <a:ext cx="4386262"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7"/>
          <p:cNvPicPr>
            <a:picLocks noChangeAspect="1" noChangeArrowheads="1"/>
          </p:cNvPicPr>
          <p:nvPr/>
        </p:nvPicPr>
        <p:blipFill>
          <a:blip r:embed="rId5">
            <a:lum bright="-6000" contrast="14000"/>
            <a:extLst>
              <a:ext uri="{28A0092B-C50C-407E-A947-70E740481C1C}">
                <a14:useLocalDpi xmlns:a14="http://schemas.microsoft.com/office/drawing/2010/main" val="0"/>
              </a:ext>
            </a:extLst>
          </a:blip>
          <a:srcRect/>
          <a:stretch>
            <a:fillRect/>
          </a:stretch>
        </p:blipFill>
        <p:spPr bwMode="auto">
          <a:xfrm>
            <a:off x="106363" y="3241675"/>
            <a:ext cx="4014787"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5038" y="6380162"/>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43000" y="228600"/>
            <a:ext cx="7793038" cy="1462088"/>
          </a:xfrm>
        </p:spPr>
        <p:txBody>
          <a:bodyPr/>
          <a:lstStyle/>
          <a:p>
            <a:pPr algn="ctr" eaLnBrk="1" hangingPunct="1"/>
            <a:r>
              <a:rPr lang="en-US" altLang="fa-IR" smtClean="0">
                <a:latin typeface="Times New Roman" panose="02020603050405020304" pitchFamily="18" charset="0"/>
                <a:cs typeface="Times New Roman" panose="02020603050405020304" pitchFamily="18" charset="0"/>
              </a:rPr>
              <a:t>Cervical lordosis</a:t>
            </a:r>
          </a:p>
        </p:txBody>
      </p:sp>
      <p:pic>
        <p:nvPicPr>
          <p:cNvPr id="95235" name="Picture 3"/>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a:stretch>
            <a:fillRect/>
          </a:stretch>
        </p:blipFill>
        <p:spPr bwMode="auto">
          <a:xfrm>
            <a:off x="700881" y="2954337"/>
            <a:ext cx="8031162"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171" y="6523038"/>
            <a:ext cx="1260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0517" y="6526213"/>
            <a:ext cx="126047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9384" y="6469062"/>
            <a:ext cx="17113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p:cNvPicPr>
            <a:picLocks noChangeAspect="1" noChangeArrowheads="1"/>
          </p:cNvPicPr>
          <p:nvPr/>
        </p:nvPicPr>
        <p:blipFill>
          <a:blip r:embed="rId8">
            <a:lum bright="-10000" contrast="14000"/>
            <a:extLst>
              <a:ext uri="{28A0092B-C50C-407E-A947-70E740481C1C}">
                <a14:useLocalDpi xmlns:a14="http://schemas.microsoft.com/office/drawing/2010/main" val="0"/>
              </a:ext>
            </a:extLst>
          </a:blip>
          <a:srcRect/>
          <a:stretch>
            <a:fillRect/>
          </a:stretch>
        </p:blipFill>
        <p:spPr bwMode="auto">
          <a:xfrm>
            <a:off x="0" y="3309938"/>
            <a:ext cx="27416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8"/>
          <p:cNvPicPr>
            <a:picLocks noChangeAspect="1" noChangeArrowheads="1"/>
          </p:cNvPicPr>
          <p:nvPr/>
        </p:nvPicPr>
        <p:blipFill>
          <a:blip r:embed="rId9">
            <a:lum bright="-10000" contrast="14000"/>
            <a:extLst>
              <a:ext uri="{28A0092B-C50C-407E-A947-70E740481C1C}">
                <a14:useLocalDpi xmlns:a14="http://schemas.microsoft.com/office/drawing/2010/main" val="0"/>
              </a:ext>
            </a:extLst>
          </a:blip>
          <a:srcRect/>
          <a:stretch>
            <a:fillRect/>
          </a:stretch>
        </p:blipFill>
        <p:spPr bwMode="auto">
          <a:xfrm>
            <a:off x="703659" y="6211887"/>
            <a:ext cx="23495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Line 9"/>
          <p:cNvSpPr>
            <a:spLocks noChangeShapeType="1"/>
          </p:cNvSpPr>
          <p:nvPr/>
        </p:nvSpPr>
        <p:spPr bwMode="auto">
          <a:xfrm>
            <a:off x="723105" y="3609182"/>
            <a:ext cx="1295400" cy="760413"/>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2" name="Line 10"/>
          <p:cNvSpPr>
            <a:spLocks noChangeShapeType="1"/>
          </p:cNvSpPr>
          <p:nvPr/>
        </p:nvSpPr>
        <p:spPr bwMode="auto">
          <a:xfrm flipV="1">
            <a:off x="1055687" y="5957888"/>
            <a:ext cx="630237" cy="180975"/>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5243" name="Picture 11"/>
          <p:cNvPicPr>
            <a:picLocks noChangeAspect="1" noChangeArrowheads="1"/>
          </p:cNvPicPr>
          <p:nvPr/>
        </p:nvPicPr>
        <p:blipFill>
          <a:blip r:embed="rId10">
            <a:lum bright="-10000" contrast="14000"/>
            <a:extLst>
              <a:ext uri="{28A0092B-C50C-407E-A947-70E740481C1C}">
                <a14:useLocalDpi xmlns:a14="http://schemas.microsoft.com/office/drawing/2010/main" val="0"/>
              </a:ext>
            </a:extLst>
          </a:blip>
          <a:srcRect/>
          <a:stretch>
            <a:fillRect/>
          </a:stretch>
        </p:blipFill>
        <p:spPr bwMode="auto">
          <a:xfrm>
            <a:off x="3186112" y="3413125"/>
            <a:ext cx="30607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2"/>
          <p:cNvPicPr>
            <a:picLocks noChangeAspect="1" noChangeArrowheads="1"/>
          </p:cNvPicPr>
          <p:nvPr/>
        </p:nvPicPr>
        <p:blipFill>
          <a:blip r:embed="rId11">
            <a:lum bright="-10000" contrast="14000"/>
            <a:extLst>
              <a:ext uri="{28A0092B-C50C-407E-A947-70E740481C1C}">
                <a14:useLocalDpi xmlns:a14="http://schemas.microsoft.com/office/drawing/2010/main" val="0"/>
              </a:ext>
            </a:extLst>
          </a:blip>
          <a:srcRect/>
          <a:stretch>
            <a:fillRect/>
          </a:stretch>
        </p:blipFill>
        <p:spPr bwMode="auto">
          <a:xfrm>
            <a:off x="3298824" y="6368255"/>
            <a:ext cx="28352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5" name="Line 13"/>
          <p:cNvSpPr>
            <a:spLocks noChangeShapeType="1"/>
          </p:cNvSpPr>
          <p:nvPr/>
        </p:nvSpPr>
        <p:spPr bwMode="auto">
          <a:xfrm>
            <a:off x="4716459" y="3580607"/>
            <a:ext cx="179387" cy="90011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6" name="Line 14"/>
          <p:cNvSpPr>
            <a:spLocks noChangeShapeType="1"/>
          </p:cNvSpPr>
          <p:nvPr/>
        </p:nvSpPr>
        <p:spPr bwMode="auto">
          <a:xfrm flipV="1">
            <a:off x="3960812" y="6172200"/>
            <a:ext cx="685800" cy="227013"/>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22224" name="Picture 16"/>
          <p:cNvPicPr>
            <a:picLocks noChangeAspect="1" noChangeArrowheads="1"/>
          </p:cNvPicPr>
          <p:nvPr/>
        </p:nvPicPr>
        <p:blipFill>
          <a:blip r:embed="rId12">
            <a:extLst>
              <a:ext uri="{28A0092B-C50C-407E-A947-70E740481C1C}">
                <a14:useLocalDpi xmlns:a14="http://schemas.microsoft.com/office/drawing/2010/main" val="0"/>
              </a:ext>
            </a:extLst>
          </a:blip>
          <a:srcRect r="28293" b="81265"/>
          <a:stretch>
            <a:fillRect/>
          </a:stretch>
        </p:blipFill>
        <p:spPr bwMode="auto">
          <a:xfrm>
            <a:off x="2743200" y="1458913"/>
            <a:ext cx="38623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6"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8793" y="1796257"/>
            <a:ext cx="5357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35994" y="6342855"/>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2224"/>
                                        </p:tgtEl>
                                        <p:attrNameLst>
                                          <p:attrName>style.visibility</p:attrName>
                                        </p:attrNameLst>
                                      </p:cBhvr>
                                      <p:to>
                                        <p:strVal val="visible"/>
                                      </p:to>
                                    </p:set>
                                    <p:animEffect transition="in" filter="fade">
                                      <p:cBhvr>
                                        <p:cTn id="7" dur="2000"/>
                                        <p:tgtEl>
                                          <p:spTgt spid="222224"/>
                                        </p:tgtEl>
                                      </p:cBhvr>
                                    </p:animEffect>
                                  </p:childTnLst>
                                </p:cTn>
                              </p:par>
                              <p:par>
                                <p:cTn id="8" presetID="10" presetClass="entr" presetSubtype="0" fill="hold" nodeType="withEffect">
                                  <p:stCondLst>
                                    <p:cond delay="0"/>
                                  </p:stCondLst>
                                  <p:childTnLst>
                                    <p:set>
                                      <p:cBhvr>
                                        <p:cTn id="9" dur="1" fill="hold">
                                          <p:stCondLst>
                                            <p:cond delay="0"/>
                                          </p:stCondLst>
                                        </p:cTn>
                                        <p:tgtEl>
                                          <p:spTgt spid="222226"/>
                                        </p:tgtEl>
                                        <p:attrNameLst>
                                          <p:attrName>style.visibility</p:attrName>
                                        </p:attrNameLst>
                                      </p:cBhvr>
                                      <p:to>
                                        <p:strVal val="visible"/>
                                      </p:to>
                                    </p:set>
                                    <p:animEffect transition="in" filter="fade">
                                      <p:cBhvr>
                                        <p:cTn id="10" dur="2000"/>
                                        <p:tgtEl>
                                          <p:spTgt spid="2222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0242"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609600"/>
            <a:ext cx="8229600" cy="827088"/>
          </a:xfrm>
        </p:spPr>
        <p:txBody>
          <a:bodyPr/>
          <a:lstStyle/>
          <a:p>
            <a:pPr algn="ctr" eaLnBrk="1" hangingPunct="1"/>
            <a:r>
              <a:rPr lang="en-US" altLang="fa-IR" smtClean="0">
                <a:latin typeface="Times New Roman" panose="02020603050405020304" pitchFamily="18" charset="0"/>
                <a:cs typeface="Times New Roman" panose="02020603050405020304" pitchFamily="18" charset="0"/>
              </a:rPr>
              <a:t>Stress line of the Cervical Spine</a:t>
            </a:r>
          </a:p>
        </p:txBody>
      </p:sp>
      <p:pic>
        <p:nvPicPr>
          <p:cNvPr id="96259" name="Picture 3"/>
          <p:cNvPicPr>
            <a:picLocks noChangeAspect="1" noChangeArrowheads="1"/>
          </p:cNvPicPr>
          <p:nvPr/>
        </p:nvPicPr>
        <p:blipFill>
          <a:blip r:embed="rId4">
            <a:lum bright="-10000" contrast="14000"/>
            <a:extLst>
              <a:ext uri="{28A0092B-C50C-407E-A947-70E740481C1C}">
                <a14:useLocalDpi xmlns:a14="http://schemas.microsoft.com/office/drawing/2010/main" val="0"/>
              </a:ext>
            </a:extLst>
          </a:blip>
          <a:srcRect/>
          <a:stretch>
            <a:fillRect/>
          </a:stretch>
        </p:blipFill>
        <p:spPr bwMode="auto">
          <a:xfrm>
            <a:off x="2228850" y="1591469"/>
            <a:ext cx="6580187" cy="469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noChangeArrowheads="1"/>
          </p:cNvPicPr>
          <p:nvPr/>
        </p:nvPicPr>
        <p:blipFill>
          <a:blip r:embed="rId5">
            <a:extLst>
              <a:ext uri="{28A0092B-C50C-407E-A947-70E740481C1C}">
                <a14:useLocalDpi xmlns:a14="http://schemas.microsoft.com/office/drawing/2010/main" val="0"/>
              </a:ext>
            </a:extLst>
          </a:blip>
          <a:srcRect l="22580" t="5882"/>
          <a:stretch>
            <a:fillRect/>
          </a:stretch>
        </p:blipFill>
        <p:spPr bwMode="auto">
          <a:xfrm>
            <a:off x="3190875" y="6057900"/>
            <a:ext cx="457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p:cNvPicPr>
            <a:picLocks noChangeAspect="1" noChangeArrowheads="1"/>
          </p:cNvPicPr>
          <p:nvPr/>
        </p:nvPicPr>
        <p:blipFill>
          <a:blip r:embed="rId6">
            <a:extLst>
              <a:ext uri="{28A0092B-C50C-407E-A947-70E740481C1C}">
                <a14:useLocalDpi xmlns:a14="http://schemas.microsoft.com/office/drawing/2010/main" val="0"/>
              </a:ext>
            </a:extLst>
          </a:blip>
          <a:srcRect l="23288"/>
          <a:stretch>
            <a:fillRect/>
          </a:stretch>
        </p:blipFill>
        <p:spPr bwMode="auto">
          <a:xfrm>
            <a:off x="6781800" y="60579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9"/>
          <p:cNvPicPr>
            <a:picLocks noChangeAspect="1" noChangeArrowheads="1"/>
          </p:cNvPicPr>
          <p:nvPr/>
        </p:nvPicPr>
        <p:blipFill>
          <a:blip r:embed="rId7">
            <a:lum bright="-6000" contrast="14000"/>
            <a:extLst>
              <a:ext uri="{28A0092B-C50C-407E-A947-70E740481C1C}">
                <a14:useLocalDpi xmlns:a14="http://schemas.microsoft.com/office/drawing/2010/main" val="0"/>
              </a:ext>
            </a:extLst>
          </a:blip>
          <a:srcRect/>
          <a:stretch>
            <a:fillRect/>
          </a:stretch>
        </p:blipFill>
        <p:spPr bwMode="auto">
          <a:xfrm>
            <a:off x="657225" y="2209800"/>
            <a:ext cx="3457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10"/>
          <p:cNvSpPr txBox="1">
            <a:spLocks noChangeArrowheads="1"/>
          </p:cNvSpPr>
          <p:nvPr/>
        </p:nvSpPr>
        <p:spPr bwMode="auto">
          <a:xfrm>
            <a:off x="2390775" y="2971800"/>
            <a:ext cx="2790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ClrTx/>
              <a:buSzTx/>
              <a:buFontTx/>
              <a:buNone/>
            </a:pPr>
            <a:r>
              <a:rPr lang="en-US" altLang="fa-IR" sz="1400" b="1">
                <a:solidFill>
                  <a:schemeClr val="tx2"/>
                </a:solidFill>
              </a:rPr>
              <a:t>Posterior surface of the axis</a:t>
            </a:r>
          </a:p>
        </p:txBody>
      </p:sp>
      <p:sp>
        <p:nvSpPr>
          <p:cNvPr id="96264" name="Text Box 11"/>
          <p:cNvSpPr txBox="1">
            <a:spLocks noChangeArrowheads="1"/>
          </p:cNvSpPr>
          <p:nvPr/>
        </p:nvSpPr>
        <p:spPr bwMode="auto">
          <a:xfrm>
            <a:off x="304800" y="5867400"/>
            <a:ext cx="1905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ClrTx/>
              <a:buSzTx/>
              <a:buFontTx/>
              <a:buNone/>
            </a:pPr>
            <a:r>
              <a:rPr lang="en-US" altLang="fa-IR" sz="1400" b="1">
                <a:solidFill>
                  <a:schemeClr val="tx2"/>
                </a:solidFill>
              </a:rPr>
              <a:t>Posterior surface of seventh</a:t>
            </a:r>
          </a:p>
          <a:p>
            <a:pPr algn="ctr">
              <a:spcBef>
                <a:spcPct val="50000"/>
              </a:spcBef>
              <a:buClrTx/>
              <a:buSzTx/>
              <a:buFontTx/>
              <a:buNone/>
            </a:pPr>
            <a:r>
              <a:rPr lang="en-US" altLang="fa-IR" sz="1400" b="1">
                <a:solidFill>
                  <a:schemeClr val="tx2"/>
                </a:solidFill>
              </a:rPr>
              <a:t> cervical body</a:t>
            </a:r>
          </a:p>
        </p:txBody>
      </p:sp>
      <p:sp>
        <p:nvSpPr>
          <p:cNvPr id="96265" name="Line 12"/>
          <p:cNvSpPr>
            <a:spLocks noChangeShapeType="1"/>
          </p:cNvSpPr>
          <p:nvPr/>
        </p:nvSpPr>
        <p:spPr bwMode="auto">
          <a:xfrm flipV="1">
            <a:off x="2057400" y="5791200"/>
            <a:ext cx="1447800" cy="457200"/>
          </a:xfrm>
          <a:prstGeom prst="line">
            <a:avLst/>
          </a:prstGeom>
          <a:noFill/>
          <a:ln w="190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6266" name="Line 13"/>
          <p:cNvSpPr>
            <a:spLocks noChangeShapeType="1"/>
          </p:cNvSpPr>
          <p:nvPr/>
        </p:nvSpPr>
        <p:spPr bwMode="auto">
          <a:xfrm>
            <a:off x="3886200" y="3276600"/>
            <a:ext cx="644525" cy="1295400"/>
          </a:xfrm>
          <a:prstGeom prst="line">
            <a:avLst/>
          </a:prstGeom>
          <a:noFill/>
          <a:ln w="1905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62987" y="6385718"/>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indexf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000"/>
            <a:ext cx="63246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182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endParaRPr lang="fa-IR" altLang="fa-IR" smtClean="0"/>
          </a:p>
        </p:txBody>
      </p:sp>
      <p:pic>
        <p:nvPicPr>
          <p:cNvPr id="97283" name="Picture 3" descr="ph01207j"/>
          <p:cNvPicPr>
            <a:picLocks noGrp="1" noChangeAspect="1" noChangeArrowheads="1"/>
          </p:cNvPicPr>
          <p:nvPr>
            <p:ph idx="1"/>
          </p:nvPr>
        </p:nvPicPr>
        <p:blipFill>
          <a:blip r:embed="rId4">
            <a:lum bright="-10000" contrast="14000"/>
            <a:extLst>
              <a:ext uri="{28A0092B-C50C-407E-A947-70E740481C1C}">
                <a14:useLocalDpi xmlns:a14="http://schemas.microsoft.com/office/drawing/2010/main" val="0"/>
              </a:ext>
            </a:extLst>
          </a:blip>
          <a:srcRect/>
          <a:stretch>
            <a:fillRect/>
          </a:stretch>
        </p:blipFill>
        <p:spPr>
          <a:xfrm>
            <a:off x="0" y="0"/>
            <a:ext cx="9144000" cy="6858000"/>
          </a:xfrm>
          <a:noFill/>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69066"/>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SpinalCordCompression_original_original_original_crop_ex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50" y="990600"/>
            <a:ext cx="8140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81000"/>
            <a:ext cx="7467600" cy="529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ChangeArrowheads="1"/>
          </p:cNvSpPr>
          <p:nvPr/>
        </p:nvSpPr>
        <p:spPr bwMode="auto">
          <a:xfrm>
            <a:off x="457200" y="5791200"/>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fa-IR" sz="2000" b="1" dirty="0"/>
              <a:t>Bilateral </a:t>
            </a:r>
            <a:r>
              <a:rPr lang="en-US" altLang="fa-IR" sz="2000" b="1" dirty="0" err="1"/>
              <a:t>interfacetal</a:t>
            </a:r>
            <a:r>
              <a:rPr lang="en-US" altLang="fa-IR" sz="2000" b="1" dirty="0"/>
              <a:t> dislocation. </a:t>
            </a:r>
            <a:r>
              <a:rPr lang="en-US" altLang="fa-IR" sz="2000" dirty="0"/>
              <a:t> </a:t>
            </a:r>
            <a:br>
              <a:rPr lang="en-US" altLang="fa-IR" sz="2000" dirty="0"/>
            </a:br>
            <a:r>
              <a:rPr lang="en-US" altLang="fa-IR" sz="2000" dirty="0"/>
              <a:t>The MRI-findings are: Soft tissue swelling anteriorly, Disruption of the </a:t>
            </a:r>
            <a:r>
              <a:rPr lang="en-US" altLang="fa-IR" sz="2000" dirty="0" smtClean="0"/>
              <a:t>disc</a:t>
            </a:r>
            <a:endParaRPr lang="en-US" altLang="fa-IR" sz="20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062" y="6350793"/>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152400"/>
            <a:ext cx="64389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ChangeArrowheads="1"/>
          </p:cNvSpPr>
          <p:nvPr/>
        </p:nvSpPr>
        <p:spPr bwMode="auto">
          <a:xfrm>
            <a:off x="152400" y="58674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a:solidFill>
                  <a:schemeClr val="tx2"/>
                </a:solidFill>
              </a:rPr>
              <a:t>Teardrop fracture of the cervical spine before and after treatment with metal fixation.</a:t>
            </a:r>
            <a:endParaRPr lang="fa-IR" altLang="en-US">
              <a:solidFill>
                <a:schemeClr val="tx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5662" y="6342062"/>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327150"/>
            <a:ext cx="48006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p:cNvSpPr>
            <a:spLocks noChangeArrowheads="1"/>
          </p:cNvSpPr>
          <p:nvPr/>
        </p:nvSpPr>
        <p:spPr bwMode="auto">
          <a:xfrm>
            <a:off x="285749" y="2362200"/>
            <a:ext cx="3795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2"/>
                </a:solidFill>
              </a:rPr>
              <a:t>55-year-old male with cervical spine spondylodiscitis. </a:t>
            </a:r>
            <a:endParaRPr lang="fa-IR" altLang="en-US" dirty="0">
              <a:solidFill>
                <a:schemeClr val="tx2"/>
              </a:solidFill>
            </a:endParaRPr>
          </a:p>
        </p:txBody>
      </p:sp>
      <p:sp>
        <p:nvSpPr>
          <p:cNvPr id="66564" name="Title 3"/>
          <p:cNvSpPr>
            <a:spLocks noGrp="1"/>
          </p:cNvSpPr>
          <p:nvPr>
            <p:ph type="title"/>
          </p:nvPr>
        </p:nvSpPr>
        <p:spPr>
          <a:xfrm>
            <a:off x="381000" y="152400"/>
            <a:ext cx="8229600" cy="1371600"/>
          </a:xfrm>
        </p:spPr>
        <p:txBody>
          <a:bodyPr/>
          <a:lstStyle/>
          <a:p>
            <a:pPr algn="ctr"/>
            <a:r>
              <a:rPr lang="en-US" altLang="en-US" sz="3600" smtClean="0"/>
              <a:t>Cervical spine spondylodiscitis mimicking teardrop fracture</a:t>
            </a:r>
            <a:endParaRPr lang="fa-IR" altLang="en-US" sz="3600" smtClean="0"/>
          </a:p>
        </p:txBody>
      </p:sp>
      <p:sp>
        <p:nvSpPr>
          <p:cNvPr id="66565" name="Rectangle 4"/>
          <p:cNvSpPr>
            <a:spLocks noChangeArrowheads="1"/>
          </p:cNvSpPr>
          <p:nvPr/>
        </p:nvSpPr>
        <p:spPr bwMode="auto">
          <a:xfrm>
            <a:off x="261937" y="5791200"/>
            <a:ext cx="8901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dirty="0">
                <a:solidFill>
                  <a:schemeClr val="tx2"/>
                </a:solidFill>
              </a:rPr>
              <a:t>Spondylodiscitis is a combination of discitis (inflammation of one or more intervertebral disc spaces) and spondylitis (inflammation of one or more vertebrae), the latter generally involving the areas adjacent to the intervertebral disc space.</a:t>
            </a:r>
            <a:endParaRPr lang="fa-IR" altLang="en-US" dirty="0">
              <a:solidFill>
                <a:schemeClr val="tx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3787"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71488"/>
            <a:ext cx="4702175"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2"/>
          <p:cNvSpPr>
            <a:spLocks noChangeArrowheads="1"/>
          </p:cNvSpPr>
          <p:nvPr/>
        </p:nvSpPr>
        <p:spPr bwMode="auto">
          <a:xfrm>
            <a:off x="0" y="188118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55-year-old male with cervical spine spondylodiscitis.</a:t>
            </a:r>
            <a:endParaRPr lang="fa-IR" altLang="en-US" dirty="0"/>
          </a:p>
        </p:txBody>
      </p:sp>
      <p:sp>
        <p:nvSpPr>
          <p:cNvPr id="67588" name="Title 3"/>
          <p:cNvSpPr>
            <a:spLocks noGrp="1"/>
          </p:cNvSpPr>
          <p:nvPr>
            <p:ph type="title"/>
          </p:nvPr>
        </p:nvSpPr>
        <p:spPr>
          <a:xfrm>
            <a:off x="152400" y="471488"/>
            <a:ext cx="8229600" cy="1371600"/>
          </a:xfrm>
        </p:spPr>
        <p:txBody>
          <a:bodyPr/>
          <a:lstStyle/>
          <a:p>
            <a:r>
              <a:rPr lang="en-US" altLang="en-US" b="1" dirty="0" smtClean="0"/>
              <a:t>spondylodiscitis</a:t>
            </a:r>
            <a:endParaRPr lang="fa-IR" altLang="en-US" b="1"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9000" y="6217443"/>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9838" y="1390650"/>
            <a:ext cx="41243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9838" y="1390650"/>
            <a:ext cx="41243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3"/>
          <p:cNvSpPr>
            <a:spLocks noChangeArrowheads="1"/>
          </p:cNvSpPr>
          <p:nvPr/>
        </p:nvSpPr>
        <p:spPr bwMode="auto">
          <a:xfrm>
            <a:off x="333375" y="5562600"/>
            <a:ext cx="8839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fa-IR" sz="1400" dirty="0">
                <a:solidFill>
                  <a:schemeClr val="tx2"/>
                </a:solidFill>
              </a:rPr>
              <a:t>In order to regain normal alignment, progressive weights are used to lengthen the spine until reduction is achieved. Scroll through the images on the left.  Notice, that with </a:t>
            </a:r>
            <a:r>
              <a:rPr lang="en-US" altLang="fa-IR" sz="1400" dirty="0" smtClean="0">
                <a:solidFill>
                  <a:schemeClr val="tx2"/>
                </a:solidFill>
              </a:rPr>
              <a:t>40 </a:t>
            </a:r>
            <a:r>
              <a:rPr lang="en-US" altLang="fa-IR" sz="1400" dirty="0">
                <a:solidFill>
                  <a:schemeClr val="tx2"/>
                </a:solidFill>
              </a:rPr>
              <a:t>pounds the facets start to move, but it finally takes about 110 pounds before the neck is reduced.</a:t>
            </a:r>
          </a:p>
          <a:p>
            <a:pPr eaLnBrk="1" hangingPunct="1">
              <a:spcBef>
                <a:spcPct val="0"/>
              </a:spcBef>
              <a:buClrTx/>
              <a:buSzTx/>
              <a:buFontTx/>
              <a:buNone/>
            </a:pPr>
            <a:r>
              <a:rPr lang="en-US" altLang="fa-IR" sz="1400" dirty="0">
                <a:solidFill>
                  <a:schemeClr val="tx2"/>
                </a:solidFill>
              </a:rPr>
              <a:t>Because someone is holding on to the neck while more weight is added, an actual 'clunk' can be felt in the neck indicating that reduction is achieved. </a:t>
            </a:r>
            <a:endParaRPr lang="fa-IR" altLang="fa-IR" sz="1400" dirty="0">
              <a:solidFill>
                <a:schemeClr val="tx2"/>
              </a:solidFill>
            </a:endParaRPr>
          </a:p>
        </p:txBody>
      </p:sp>
      <p:pic>
        <p:nvPicPr>
          <p:cNvPr id="6861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991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5212" y="6370637"/>
            <a:ext cx="487363" cy="487363"/>
          </a:xfrm>
          <a:prstGeom prst="rect">
            <a:avLst/>
          </a:prstGeom>
        </p:spPr>
      </p:pic>
    </p:spTree>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4003</TotalTime>
  <Words>258</Words>
  <Application>Microsoft Office PowerPoint</Application>
  <PresentationFormat>On-screen Show (4:3)</PresentationFormat>
  <Paragraphs>32</Paragraphs>
  <Slides>30</Slides>
  <Notes>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MS PGothic</vt:lpstr>
      <vt:lpstr>Arial</vt:lpstr>
      <vt:lpstr>Calibri</vt:lpstr>
      <vt:lpstr>Calibri Light</vt:lpstr>
      <vt:lpstr>Cordia New</vt:lpstr>
      <vt:lpstr>Times New Roman</vt:lpstr>
      <vt:lpstr>Office Theme</vt:lpstr>
      <vt:lpstr>PowerPoint Presentation</vt:lpstr>
      <vt:lpstr>MRI</vt:lpstr>
      <vt:lpstr>PowerPoint Presentation</vt:lpstr>
      <vt:lpstr>PowerPoint Presentation</vt:lpstr>
      <vt:lpstr>PowerPoint Presentation</vt:lpstr>
      <vt:lpstr>PowerPoint Presentation</vt:lpstr>
      <vt:lpstr>Cervical spine spondylodiscitis mimicking teardrop fracture</vt:lpstr>
      <vt:lpstr>spondylodiscitis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Cervical spine Flexion/Extension lateral cervical</vt:lpstr>
      <vt:lpstr>Cervical spine Flexion/Extension lateral cervical</vt:lpstr>
      <vt:lpstr>PowerPoint Presentation</vt:lpstr>
      <vt:lpstr>PowerPoint Presentation</vt:lpstr>
      <vt:lpstr>PowerPoint Presentation</vt:lpstr>
      <vt:lpstr>Cervical spine Cervical obliques</vt:lpstr>
      <vt:lpstr>Cervical spine Posterior Oblique Cervical</vt:lpstr>
      <vt:lpstr>Oblique Radiograph of the Cervical Spine</vt:lpstr>
      <vt:lpstr>Measurements</vt:lpstr>
      <vt:lpstr>George’s line</vt:lpstr>
      <vt:lpstr>Posterior cervical line</vt:lpstr>
      <vt:lpstr>Sagittal dimension of the  cervical spine canal</vt:lpstr>
      <vt:lpstr>Cervical lordosis</vt:lpstr>
      <vt:lpstr>Stress line of the Cervical Spine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Pishgam Rayaneh</dc:creator>
  <cp:lastModifiedBy>bvgco</cp:lastModifiedBy>
  <cp:revision>125</cp:revision>
  <dcterms:created xsi:type="dcterms:W3CDTF">2005-01-07T17:49:46Z</dcterms:created>
  <dcterms:modified xsi:type="dcterms:W3CDTF">2021-11-21T05:31:17Z</dcterms:modified>
</cp:coreProperties>
</file>