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6"/>
  </p:notesMasterIdLst>
  <p:handoutMasterIdLst>
    <p:handoutMasterId r:id="rId37"/>
  </p:handoutMasterIdLst>
  <p:sldIdLst>
    <p:sldId id="325" r:id="rId2"/>
    <p:sldId id="326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4" r:id="rId22"/>
    <p:sldId id="372" r:id="rId23"/>
    <p:sldId id="346" r:id="rId24"/>
    <p:sldId id="348" r:id="rId25"/>
    <p:sldId id="347" r:id="rId26"/>
    <p:sldId id="349" r:id="rId27"/>
    <p:sldId id="350" r:id="rId28"/>
    <p:sldId id="373" r:id="rId29"/>
    <p:sldId id="379" r:id="rId30"/>
    <p:sldId id="380" r:id="rId31"/>
    <p:sldId id="374" r:id="rId32"/>
    <p:sldId id="375" r:id="rId33"/>
    <p:sldId id="376" r:id="rId34"/>
    <p:sldId id="381" r:id="rId35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6600"/>
    <a:srgbClr val="BBC000"/>
    <a:srgbClr val="1954A6"/>
    <a:srgbClr val="000000"/>
    <a:srgbClr val="0033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8" autoAdjust="0"/>
    <p:restoredTop sz="91398" autoAdjust="0"/>
  </p:normalViewPr>
  <p:slideViewPr>
    <p:cSldViewPr>
      <p:cViewPr varScale="1">
        <p:scale>
          <a:sx n="79" d="100"/>
          <a:sy n="79" d="100"/>
        </p:scale>
        <p:origin x="989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49F4997-9EC3-4DCC-AD21-80523B5D80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69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9338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1E2808C-9117-45D2-9FF0-F69E28A7836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0878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55DCA3A-EE69-4736-AB68-AE76CA8A1B3F}" type="slidenum">
              <a:rPr lang="zh-CN" altLang="en-US" smtClean="0">
                <a:latin typeface="Times New Roman" pitchFamily="18" charset="0"/>
              </a:rPr>
              <a:pPr eaLnBrk="1" hangingPunct="1"/>
              <a:t>1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19250" y="188913"/>
            <a:ext cx="6019800" cy="762000"/>
          </a:xfrm>
        </p:spPr>
        <p:txBody>
          <a:bodyPr anchor="b">
            <a:spAutoFit/>
          </a:bodyPr>
          <a:lstStyle>
            <a:lvl1pPr>
              <a:defRPr sz="4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412875"/>
            <a:ext cx="7777162" cy="511175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1F2AD5-A405-4272-A876-071A97D359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403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6408D-CA08-45CB-ABCF-AD3FEDE3313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552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47675"/>
            <a:ext cx="1943100" cy="5861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47675"/>
            <a:ext cx="5676900" cy="5861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08F52-31D9-43BA-9E50-E870AC8F482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888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13" y="447675"/>
            <a:ext cx="56975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3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8763"/>
            <a:ext cx="3810000" cy="223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366D1-9A76-4A18-8485-A409A5D9A4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2488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13" y="447675"/>
            <a:ext cx="56975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6323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2FFEC-0769-44BE-B16F-10B941694F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127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13" y="447675"/>
            <a:ext cx="56975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3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8763"/>
            <a:ext cx="3810000" cy="223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673B2-6CB2-4305-A6E3-C28314984A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290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87513" y="447675"/>
            <a:ext cx="56975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76400"/>
            <a:ext cx="3810000" cy="223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2239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68763"/>
            <a:ext cx="3810000" cy="223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68763"/>
            <a:ext cx="3810000" cy="2239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65F1-AB9B-4542-ABD4-709084E53E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638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513" y="447675"/>
            <a:ext cx="5697537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76400"/>
            <a:ext cx="3810000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32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A9C28-9EC3-4A18-A788-141032CBF2A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547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8990-266C-4800-B8CF-63E4E73E74F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075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B2AC-BDBB-4664-8579-3895ACE8F7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862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D5CEF-266E-4B7F-8FB3-992F9FD9A1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61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9EF7-05D1-4ED9-9B3B-14AEDC6E80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160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95B19-9DD9-44A7-91E7-3FCA20D5F5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930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D75CC-1B83-4638-9649-62B7D83140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60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D1FA4-E7BB-415B-8F99-8B13CB0D16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177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5DC7A-DEC5-46BF-B177-6D7D3AAD2AF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4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5516563"/>
            <a:ext cx="9144000" cy="1152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1954A6"/>
          </a:solidFill>
          <a:ln w="9525">
            <a:solidFill>
              <a:srgbClr val="1954A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fa-IR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87513" y="447675"/>
            <a:ext cx="56975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07175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smtClean="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138D537E-E54C-4D96-8361-CA8BDE8CA26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2339975" y="6669088"/>
            <a:ext cx="4103688" cy="188912"/>
          </a:xfrm>
          <a:prstGeom prst="rect">
            <a:avLst/>
          </a:prstGeom>
          <a:solidFill>
            <a:srgbClr val="1954A6"/>
          </a:solidFill>
          <a:ln w="9525">
            <a:solidFill>
              <a:srgbClr val="1954A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200">
                <a:solidFill>
                  <a:schemeClr val="bg1"/>
                </a:solidFill>
              </a:rPr>
              <a:t>HSU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0" y="6597650"/>
            <a:ext cx="205105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1200">
                <a:solidFill>
                  <a:schemeClr val="bg1"/>
                </a:solidFill>
              </a:rPr>
              <a:t>©M.B. Nejad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6597650"/>
            <a:ext cx="205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l"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©M.B. </a:t>
            </a:r>
            <a:r>
              <a:rPr lang="en-US" sz="1200" dirty="0" err="1">
                <a:solidFill>
                  <a:schemeClr val="bg1"/>
                </a:solidFill>
              </a:rPr>
              <a:t>Nejad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954A6"/>
        </a:buClr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714625" y="2928938"/>
            <a:ext cx="366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/>
              <a:t>Analog IC Design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3606885" y="3571875"/>
            <a:ext cx="20842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Design Project</a:t>
            </a:r>
          </a:p>
          <a:p>
            <a:pPr eaLnBrk="1" hangingPunct="1"/>
            <a:r>
              <a:rPr lang="en-US" altLang="en-US" b="1" dirty="0"/>
              <a:t>8 bit SAR ADC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Quantization Noise</a:t>
            </a:r>
            <a:endParaRPr lang="en-US" altLang="en-US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500188"/>
            <a:ext cx="8010525" cy="4714875"/>
          </a:xfrm>
          <a:noFill/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022F450-A43B-43E2-B260-7E27BC337C84}" type="slidenum">
              <a:rPr lang="zh-CN" altLang="en-US">
                <a:solidFill>
                  <a:schemeClr val="bg1"/>
                </a:solidFill>
              </a:rPr>
              <a:pPr eaLnBrk="1" hangingPunct="1"/>
              <a:t>10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Quantization Noise</a:t>
            </a:r>
            <a:endParaRPr lang="en-US" altLang="en-US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500188"/>
            <a:ext cx="7358063" cy="4916487"/>
          </a:xfrm>
          <a:noFill/>
        </p:spPr>
      </p:pic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C0BCDD3-4D58-48A5-9C16-903E7308F112}" type="slidenum">
              <a:rPr lang="zh-CN" altLang="en-US">
                <a:solidFill>
                  <a:schemeClr val="bg1"/>
                </a:solidFill>
              </a:rPr>
              <a:pPr eaLnBrk="1" hangingPunct="1"/>
              <a:t>11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Performance Metrics</a:t>
            </a:r>
            <a:endParaRPr lang="en-US" altLang="en-US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/>
              <a:t>STATIC (time-independent)</a:t>
            </a:r>
          </a:p>
          <a:p>
            <a:pPr lvl="1">
              <a:buFontTx/>
              <a:buNone/>
            </a:pPr>
            <a:r>
              <a:rPr lang="en-US" altLang="en-US"/>
              <a:t>• Offset Error</a:t>
            </a:r>
          </a:p>
          <a:p>
            <a:pPr lvl="1">
              <a:buFontTx/>
              <a:buNone/>
            </a:pPr>
            <a:r>
              <a:rPr lang="en-US" altLang="en-US"/>
              <a:t>• Gain Error</a:t>
            </a:r>
          </a:p>
          <a:p>
            <a:pPr lvl="1">
              <a:buFontTx/>
              <a:buNone/>
            </a:pPr>
            <a:r>
              <a:rPr lang="en-US" altLang="en-US"/>
              <a:t>• Differential NonLinearity (DNL)</a:t>
            </a:r>
          </a:p>
          <a:p>
            <a:pPr lvl="1">
              <a:buFontTx/>
              <a:buNone/>
            </a:pPr>
            <a:r>
              <a:rPr lang="en-US" altLang="en-US"/>
              <a:t>• Integral NonLinearity (INL)</a:t>
            </a:r>
          </a:p>
          <a:p>
            <a:pPr>
              <a:buFontTx/>
              <a:buNone/>
            </a:pPr>
            <a:endParaRPr lang="en-US" altLang="en-US" b="1"/>
          </a:p>
          <a:p>
            <a:pPr>
              <a:buFontTx/>
              <a:buNone/>
            </a:pPr>
            <a:r>
              <a:rPr lang="en-US" altLang="en-US" sz="2400" b="1"/>
              <a:t>A common source of static errors is the component mismatch.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857092C-9AFB-4E32-934D-B5A5430DB607}" type="slidenum">
              <a:rPr lang="zh-CN" altLang="en-US">
                <a:solidFill>
                  <a:schemeClr val="bg1"/>
                </a:solidFill>
              </a:rPr>
              <a:pPr eaLnBrk="1" hangingPunct="1"/>
              <a:t>12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DAC and ADC Performance Metrics</a:t>
            </a:r>
            <a:endParaRPr lang="en-US" altLang="en-US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87997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b="1"/>
              <a:t>DYNAMIC (time-dependent)</a:t>
            </a:r>
          </a:p>
          <a:p>
            <a:pPr>
              <a:buFontTx/>
              <a:buNone/>
            </a:pPr>
            <a:r>
              <a:rPr lang="en-US" altLang="en-US" sz="1800"/>
              <a:t>• Conversion Time and Sampling rate</a:t>
            </a:r>
          </a:p>
          <a:p>
            <a:pPr>
              <a:buFontTx/>
              <a:buNone/>
            </a:pPr>
            <a:r>
              <a:rPr lang="en-US" altLang="en-US" sz="1800"/>
              <a:t>• D/A Settling Time and Sampling rate</a:t>
            </a:r>
          </a:p>
          <a:p>
            <a:pPr>
              <a:buFontTx/>
              <a:buNone/>
            </a:pPr>
            <a:r>
              <a:rPr lang="en-US" altLang="en-US" sz="1800"/>
              <a:t>• Sampling-time uncertainty (Aperture Jitter)</a:t>
            </a:r>
          </a:p>
          <a:p>
            <a:pPr>
              <a:buFontTx/>
              <a:buNone/>
            </a:pPr>
            <a:r>
              <a:rPr lang="en-US" altLang="en-US" sz="1800"/>
              <a:t>• Latency, Glitches,...</a:t>
            </a:r>
          </a:p>
          <a:p>
            <a:pPr>
              <a:buFontTx/>
              <a:buNone/>
            </a:pPr>
            <a:r>
              <a:rPr lang="en-US" altLang="en-US" sz="1800"/>
              <a:t>• Distortion</a:t>
            </a:r>
          </a:p>
          <a:p>
            <a:pPr>
              <a:buFontTx/>
              <a:buNone/>
            </a:pPr>
            <a:r>
              <a:rPr lang="en-US" altLang="en-US" sz="1800"/>
              <a:t>• Signal-to-Quantization Noise Ratio (SQNR)</a:t>
            </a:r>
          </a:p>
          <a:p>
            <a:pPr>
              <a:buFontTx/>
              <a:buNone/>
            </a:pPr>
            <a:r>
              <a:rPr lang="en-US" altLang="en-US" sz="1800"/>
              <a:t>• Signal-to-Noise Ratio (SNR)</a:t>
            </a:r>
          </a:p>
          <a:p>
            <a:pPr>
              <a:buFontTx/>
              <a:buNone/>
            </a:pPr>
            <a:r>
              <a:rPr lang="en-US" altLang="en-US" sz="1800"/>
              <a:t>• Signal-to-Noise+Distortion Ratio (SNDR)</a:t>
            </a:r>
          </a:p>
          <a:p>
            <a:pPr>
              <a:buFontTx/>
              <a:buNone/>
            </a:pPr>
            <a:r>
              <a:rPr lang="en-US" altLang="en-US" sz="1800"/>
              <a:t>• Dynamic Range (DR)</a:t>
            </a:r>
          </a:p>
          <a:p>
            <a:pPr>
              <a:buFontTx/>
              <a:buNone/>
            </a:pPr>
            <a:r>
              <a:rPr lang="en-US" altLang="en-US" sz="1800"/>
              <a:t>• Harmonic and Intermodulation Distortion</a:t>
            </a:r>
          </a:p>
          <a:p>
            <a:pPr>
              <a:buFontTx/>
              <a:buNone/>
            </a:pPr>
            <a:r>
              <a:rPr lang="en-US" altLang="en-US" sz="1800"/>
              <a:t>• Spurious Free Dynamic Range (SFDR)</a:t>
            </a:r>
          </a:p>
          <a:p>
            <a:pPr>
              <a:buFontTx/>
              <a:buNone/>
            </a:pPr>
            <a:r>
              <a:rPr lang="en-US" altLang="en-US" sz="1800" b="1"/>
              <a:t>The dynamic performance is determined by the signal-dependent errors as nonlinear slewing, clock feedthrough, glitches, settling errors,etc.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1DC957C-1412-4FE6-B4A0-1E5A4DBED6AF}" type="slidenum">
              <a:rPr lang="zh-CN" altLang="en-US">
                <a:solidFill>
                  <a:schemeClr val="bg1"/>
                </a:solidFill>
              </a:rPr>
              <a:pPr eaLnBrk="1" hangingPunct="1"/>
              <a:t>13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14500" y="2786063"/>
            <a:ext cx="5697538" cy="685800"/>
          </a:xfrm>
        </p:spPr>
        <p:txBody>
          <a:bodyPr/>
          <a:lstStyle/>
          <a:p>
            <a:r>
              <a:rPr lang="en-US" altLang="en-US" dirty="0"/>
              <a:t>Digital to Analog converter examples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50F7006-DB1F-475A-8877-1C1EF05E6E79}" type="slidenum">
              <a:rPr lang="zh-CN" altLang="en-US">
                <a:solidFill>
                  <a:schemeClr val="bg1"/>
                </a:solidFill>
              </a:rPr>
              <a:pPr eaLnBrk="1" hangingPunct="1"/>
              <a:t>14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Voltage Scaling DACs</a:t>
            </a:r>
            <a:endParaRPr lang="en-US" altLang="en-US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altLang="en-US" sz="2400" b="1"/>
              <a:t>Resistor-String DACs</a:t>
            </a:r>
          </a:p>
          <a:p>
            <a:pPr marL="514350" indent="-514350">
              <a:buFontTx/>
              <a:buAutoNum type="arabicPeriod"/>
            </a:pPr>
            <a:endParaRPr lang="en-US" altLang="en-US" sz="240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338A5BD9-A567-490F-B0D1-4DDF06BFEBF1}" type="slidenum">
              <a:rPr lang="zh-CN" altLang="en-US">
                <a:solidFill>
                  <a:schemeClr val="bg1"/>
                </a:solidFill>
              </a:rPr>
              <a:pPr eaLnBrk="1" hangingPunct="1"/>
              <a:t>15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571625"/>
            <a:ext cx="35147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14563"/>
            <a:ext cx="43815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Resistor-String DACs</a:t>
            </a:r>
            <a:endParaRPr lang="en-US" altLang="en-US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1571625"/>
            <a:ext cx="5143500" cy="4538663"/>
          </a:xfrm>
          <a:noFill/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57830A3-AF24-421F-A690-0792D70BBF76}" type="slidenum">
              <a:rPr lang="zh-CN" altLang="en-US">
                <a:solidFill>
                  <a:schemeClr val="bg1"/>
                </a:solidFill>
              </a:rPr>
              <a:pPr eaLnBrk="1" hangingPunct="1"/>
              <a:t>16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Resistor-String DACs</a:t>
            </a:r>
            <a:endParaRPr lang="en-US" altLang="en-US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1750" y="2033588"/>
            <a:ext cx="4000500" cy="3917950"/>
          </a:xfrm>
          <a:noFill/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11410536-D490-44AE-A852-B6C70978ED17}" type="slidenum">
              <a:rPr lang="zh-CN" altLang="en-US">
                <a:solidFill>
                  <a:schemeClr val="bg1"/>
                </a:solidFill>
              </a:rPr>
              <a:pPr eaLnBrk="1" hangingPunct="1"/>
              <a:t>17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Binary-weighted resistor D/A Converters</a:t>
            </a:r>
            <a:endParaRPr lang="en-US" altLang="en-U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4214813"/>
            <a:ext cx="7772400" cy="20939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/>
              <a:t>+Low numbers of resistors, switches</a:t>
            </a:r>
          </a:p>
          <a:p>
            <a:pPr>
              <a:buFontTx/>
              <a:buNone/>
            </a:pPr>
            <a:r>
              <a:rPr lang="en-US" altLang="en-US" sz="2000"/>
              <a:t>- Large resistor ratios (in order of 2</a:t>
            </a:r>
            <a:r>
              <a:rPr lang="en-US" altLang="en-US" sz="2000" baseline="30000"/>
              <a:t>N</a:t>
            </a:r>
            <a:r>
              <a:rPr lang="en-US" altLang="en-US" sz="2000"/>
              <a:t>), </a:t>
            </a:r>
          </a:p>
          <a:p>
            <a:pPr>
              <a:buFontTx/>
              <a:buNone/>
            </a:pPr>
            <a:r>
              <a:rPr lang="en-US" altLang="en-US" sz="2000"/>
              <a:t>- Very sensitive to mismatch errors</a:t>
            </a:r>
          </a:p>
          <a:p>
            <a:pPr>
              <a:buFontTx/>
              <a:buNone/>
            </a:pPr>
            <a:r>
              <a:rPr lang="en-US" altLang="en-US" sz="2000"/>
              <a:t>- ….</a:t>
            </a:r>
          </a:p>
          <a:p>
            <a:pPr>
              <a:buFontTx/>
              <a:buNone/>
            </a:pPr>
            <a:endParaRPr lang="en-US" altLang="en-US" sz="200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D28D103-9F4E-4585-A6EC-D73F5F765AE3}" type="slidenum">
              <a:rPr lang="zh-CN" altLang="en-US">
                <a:solidFill>
                  <a:schemeClr val="bg1"/>
                </a:solidFill>
              </a:rPr>
              <a:pPr eaLnBrk="1" hangingPunct="1"/>
              <a:t>18</a:t>
            </a:fld>
            <a:endParaRPr lang="en-US" altLang="zh-CN">
              <a:solidFill>
                <a:schemeClr val="bg1"/>
              </a:solidFill>
            </a:endParaRPr>
          </a:p>
        </p:txBody>
      </p:sp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642938" y="1714500"/>
            <a:ext cx="5286375" cy="2571750"/>
            <a:chOff x="642909" y="1714488"/>
            <a:chExt cx="5286413" cy="2571768"/>
          </a:xfrm>
        </p:grpSpPr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09" y="1714488"/>
              <a:ext cx="5021849" cy="250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Rectangle 5"/>
            <p:cNvSpPr>
              <a:spLocks noChangeArrowheads="1"/>
            </p:cNvSpPr>
            <p:nvPr/>
          </p:nvSpPr>
          <p:spPr bwMode="auto">
            <a:xfrm>
              <a:off x="5000628" y="2928934"/>
              <a:ext cx="928694" cy="13573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071813"/>
            <a:ext cx="32480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R-2R ladder D/A Converters</a:t>
            </a:r>
            <a:endParaRPr lang="en-US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5214938"/>
            <a:ext cx="7772400" cy="1093787"/>
          </a:xfrm>
        </p:spPr>
        <p:txBody>
          <a:bodyPr/>
          <a:lstStyle/>
          <a:p>
            <a:r>
              <a:rPr lang="en-US" altLang="en-US" sz="2400"/>
              <a:t>Smaller size</a:t>
            </a:r>
          </a:p>
          <a:p>
            <a:r>
              <a:rPr lang="en-US" altLang="en-US" sz="2400"/>
              <a:t>Better accuracy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140302A-5E31-43C1-999E-83C8FA418398}" type="slidenum">
              <a:rPr lang="zh-CN" altLang="en-US">
                <a:solidFill>
                  <a:schemeClr val="bg1"/>
                </a:solidFill>
              </a:rPr>
              <a:pPr eaLnBrk="1" hangingPunct="1"/>
              <a:t>19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85938"/>
            <a:ext cx="65341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converter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 b="1"/>
              <a:t>Outline</a:t>
            </a:r>
          </a:p>
          <a:p>
            <a:r>
              <a:rPr lang="en-US" altLang="en-US" sz="2400"/>
              <a:t>Data converter fundamentals</a:t>
            </a:r>
          </a:p>
          <a:p>
            <a:r>
              <a:rPr lang="en-US" altLang="en-US" sz="2400"/>
              <a:t>DAC/ADC Performance Metrics </a:t>
            </a:r>
          </a:p>
          <a:p>
            <a:r>
              <a:rPr lang="en-US" altLang="en-US" sz="2400"/>
              <a:t>DAC examples</a:t>
            </a:r>
          </a:p>
          <a:p>
            <a:r>
              <a:rPr lang="en-US" altLang="en-US" sz="2400"/>
              <a:t>ADC examples</a:t>
            </a: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DAD7F6-F1AF-42E7-8D8A-1FC3A588C381}" type="slidenum">
              <a:rPr lang="zh-CN" altLang="en-US">
                <a:solidFill>
                  <a:schemeClr val="bg1"/>
                </a:solidFill>
              </a:rPr>
              <a:pPr eaLnBrk="1" hangingPunct="1"/>
              <a:t>2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Current-Steering DAC</a:t>
            </a:r>
            <a:endParaRPr lang="en-US" altLang="en-US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357313"/>
            <a:ext cx="7772400" cy="4951412"/>
          </a:xfrm>
        </p:spPr>
        <p:txBody>
          <a:bodyPr/>
          <a:lstStyle/>
          <a:p>
            <a:r>
              <a:rPr lang="en-US" altLang="en-US" sz="2400" b="1"/>
              <a:t>Binary-weighed current-scaling DAC</a:t>
            </a:r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pPr>
              <a:buFontTx/>
              <a:buNone/>
            </a:pPr>
            <a:r>
              <a:rPr lang="en-US" altLang="en-US" sz="2000"/>
              <a:t>+ Very high power efficiency</a:t>
            </a:r>
          </a:p>
          <a:p>
            <a:pPr>
              <a:buFontTx/>
              <a:buNone/>
            </a:pPr>
            <a:r>
              <a:rPr lang="en-US" altLang="en-US" sz="2000"/>
              <a:t>+ Quite small for resolution less than 10bits</a:t>
            </a:r>
          </a:p>
          <a:p>
            <a:pPr>
              <a:buFontTx/>
              <a:buNone/>
            </a:pPr>
            <a:r>
              <a:rPr lang="en-US" altLang="en-US" sz="2000"/>
              <a:t>+ Very fast</a:t>
            </a:r>
          </a:p>
          <a:p>
            <a:pPr>
              <a:buFontTx/>
              <a:buNone/>
            </a:pPr>
            <a:r>
              <a:rPr lang="en-US" altLang="en-US" sz="2000"/>
              <a:t>- Sensitivity to devices mismatch</a:t>
            </a:r>
          </a:p>
          <a:p>
            <a:pPr>
              <a:buFontTx/>
              <a:buNone/>
            </a:pPr>
            <a:r>
              <a:rPr lang="en-US" altLang="en-US" sz="2000"/>
              <a:t>- Glitches are the major limitation during high-speed operation</a:t>
            </a:r>
          </a:p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0290A37-9F3F-413D-A6C8-1A7FF7F0360F}" type="slidenum">
              <a:rPr lang="zh-CN" altLang="en-US">
                <a:solidFill>
                  <a:schemeClr val="bg1"/>
                </a:solidFill>
              </a:rPr>
              <a:pPr eaLnBrk="1" hangingPunct="1"/>
              <a:t>20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714500"/>
            <a:ext cx="47148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A binary-array charge-redistribution DAC</a:t>
            </a:r>
            <a:endParaRPr lang="en-US" altLang="en-US" sz="280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C962EAAA-4A2E-43C3-8298-DED17FFC0BDE}" type="slidenum">
              <a:rPr lang="zh-CN" altLang="en-US">
                <a:solidFill>
                  <a:schemeClr val="bg1"/>
                </a:solidFill>
              </a:rPr>
              <a:pPr eaLnBrk="1" hangingPunct="1"/>
              <a:t>21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714500"/>
            <a:ext cx="70024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14500" y="2786063"/>
            <a:ext cx="5697538" cy="685800"/>
          </a:xfrm>
        </p:spPr>
        <p:txBody>
          <a:bodyPr/>
          <a:lstStyle/>
          <a:p>
            <a:r>
              <a:rPr lang="en-US" altLang="en-US" dirty="0"/>
              <a:t>Analog to Digital converter examples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F50F7006-DB1F-475A-8877-1C1EF05E6E79}" type="slidenum">
              <a:rPr lang="zh-CN" altLang="en-US">
                <a:solidFill>
                  <a:schemeClr val="bg1"/>
                </a:solidFill>
              </a:rPr>
              <a:pPr eaLnBrk="1" hangingPunct="1"/>
              <a:t>22</a:t>
            </a:fld>
            <a:endParaRPr lang="en-US" alt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9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Integrating ADCs</a:t>
            </a:r>
            <a:endParaRPr lang="en-US" alt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5000625"/>
            <a:ext cx="7772400" cy="1308100"/>
          </a:xfrm>
        </p:spPr>
        <p:txBody>
          <a:bodyPr/>
          <a:lstStyle/>
          <a:p>
            <a:r>
              <a:rPr lang="en-US" altLang="en-US" sz="2000"/>
              <a:t>It compares the integration of input signal with the integration of Vref by measuring the time the integrator takes to reach the reference.</a:t>
            </a:r>
          </a:p>
          <a:p>
            <a:endParaRPr lang="en-US" altLang="en-US" sz="200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074F9C9-25F0-4090-9183-3BC9FA3CC59C}" type="slidenum">
              <a:rPr lang="zh-CN" altLang="en-US">
                <a:solidFill>
                  <a:schemeClr val="bg1"/>
                </a:solidFill>
              </a:rPr>
              <a:pPr eaLnBrk="1" hangingPunct="1"/>
              <a:t>23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3063"/>
            <a:ext cx="6765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Integrating ADCs</a:t>
            </a:r>
            <a:endParaRPr lang="en-US" alt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/>
              <a:t>Phase I: variable slope depending on Vin, fixed integration period</a:t>
            </a:r>
          </a:p>
          <a:p>
            <a:r>
              <a:rPr lang="en-US" altLang="en-US" sz="2000"/>
              <a:t>Phase II: constant slope, variable integration period</a:t>
            </a:r>
          </a:p>
          <a:p>
            <a:endParaRPr lang="en-US" altLang="en-US" sz="20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7CFE80C-B4BC-4666-8019-30E88147D576}" type="slidenum">
              <a:rPr lang="zh-CN" altLang="en-US">
                <a:solidFill>
                  <a:schemeClr val="bg1"/>
                </a:solidFill>
              </a:rPr>
              <a:pPr eaLnBrk="1" hangingPunct="1"/>
              <a:t>24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28938"/>
            <a:ext cx="5461000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Integrating ADCs</a:t>
            </a:r>
            <a:endParaRPr lang="en-US" altLang="en-US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/>
              <a:t>+ High resolution and accuracy</a:t>
            </a:r>
          </a:p>
          <a:p>
            <a:pPr>
              <a:buFontTx/>
              <a:buNone/>
            </a:pPr>
            <a:r>
              <a:rPr lang="en-US" altLang="en-US" sz="2400"/>
              <a:t>+ Low offset</a:t>
            </a:r>
          </a:p>
          <a:p>
            <a:pPr>
              <a:buFontTx/>
              <a:buNone/>
            </a:pPr>
            <a:r>
              <a:rPr lang="en-US" altLang="en-US" sz="2400"/>
              <a:t>+ Low gain errors</a:t>
            </a:r>
          </a:p>
          <a:p>
            <a:pPr>
              <a:buFontTx/>
              <a:buNone/>
            </a:pPr>
            <a:r>
              <a:rPr lang="en-US" altLang="en-US" sz="2400"/>
              <a:t>+ High linearity</a:t>
            </a:r>
          </a:p>
          <a:p>
            <a:pPr>
              <a:buFontTx/>
              <a:buNone/>
            </a:pPr>
            <a:r>
              <a:rPr lang="en-US" altLang="en-US" sz="2400"/>
              <a:t>+ Good noise performance</a:t>
            </a:r>
          </a:p>
          <a:p>
            <a:pPr>
              <a:buFontTx/>
              <a:buNone/>
            </a:pPr>
            <a:r>
              <a:rPr lang="en-US" altLang="en-US" sz="2400"/>
              <a:t>+ Low power</a:t>
            </a:r>
          </a:p>
          <a:p>
            <a:pPr>
              <a:buFontTx/>
              <a:buNone/>
            </a:pPr>
            <a:r>
              <a:rPr lang="en-US" altLang="en-US" sz="2400"/>
              <a:t>+ Reduced complexity</a:t>
            </a:r>
          </a:p>
          <a:p>
            <a:pPr>
              <a:buFontTx/>
              <a:buNone/>
            </a:pPr>
            <a:r>
              <a:rPr lang="en-US" altLang="en-US" sz="2400"/>
              <a:t>- Slow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04A5D2F-C0C0-45B8-A0F9-BBC80E072B65}" type="slidenum">
              <a:rPr lang="zh-CN" altLang="en-US">
                <a:solidFill>
                  <a:schemeClr val="bg1"/>
                </a:solidFill>
              </a:rPr>
              <a:pPr eaLnBrk="1" hangingPunct="1"/>
              <a:t>25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Successive Approximation Register ADCs</a:t>
            </a:r>
            <a:endParaRPr lang="en-US" altLang="en-US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400"/>
              <a:t>Based on “binary” search algorithm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+Moderate circuit complexity</a:t>
            </a:r>
          </a:p>
          <a:p>
            <a:pPr>
              <a:buFontTx/>
              <a:buNone/>
            </a:pPr>
            <a:r>
              <a:rPr lang="en-US" altLang="en-US" sz="2400"/>
              <a:t>- Linearity limited by component matching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DB8DD6C9-F134-476E-9E80-E46123345756}" type="slidenum">
              <a:rPr lang="zh-CN" altLang="en-US">
                <a:solidFill>
                  <a:schemeClr val="bg1"/>
                </a:solidFill>
              </a:rPr>
              <a:pPr eaLnBrk="1" hangingPunct="1"/>
              <a:t>26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428875"/>
            <a:ext cx="6384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Flash ADCs</a:t>
            </a:r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285875"/>
            <a:ext cx="5214937" cy="4811713"/>
          </a:xfrm>
          <a:noFill/>
        </p:spPr>
      </p:pic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45B2B188-B435-45F7-81F5-C69A32DB3C20}" type="slidenum">
              <a:rPr lang="zh-CN" altLang="en-US">
                <a:solidFill>
                  <a:schemeClr val="bg1"/>
                </a:solidFill>
              </a:rPr>
              <a:pPr eaLnBrk="1" hangingPunct="1"/>
              <a:t>27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B8990-266C-4800-B8CF-63E4E73E74F3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9009255" y="5890738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Times New Roman" pitchFamily="18" charset="0"/>
              </a:defRPr>
            </a:lvl9pPr>
          </a:lstStyle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33163"/>
              </p:ext>
            </p:extLst>
          </p:nvPr>
        </p:nvGraphicFramePr>
        <p:xfrm>
          <a:off x="42675" y="1006482"/>
          <a:ext cx="8613718" cy="5762834"/>
        </p:xfrm>
        <a:graphic>
          <a:graphicData uri="http://schemas.openxmlformats.org/drawingml/2006/table">
            <a:tbl>
              <a:tblPr rtl="1" firstRow="1" firstCol="1" bandRow="1"/>
              <a:tblGrid>
                <a:gridCol w="96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3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0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Lotus"/>
                        </a:rPr>
                        <a:t>نوع مبدل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Lotus"/>
                        </a:rPr>
                        <a:t>مزایا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B Lotus"/>
                        </a:rPr>
                        <a:t>معایب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1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Flash 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موازی       سریع ترین 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700" kern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fa-IR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 مقایسه کننده       بیشترین حجم و مصرف توان تراشه </a:t>
                      </a:r>
                      <a:endParaRPr lang="en-US" sz="1700" dirty="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کمترین وضوح(هشت بیت به پایین) </a:t>
                      </a:r>
                      <a:endParaRPr lang="en-US" sz="17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1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Two Step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700" kern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N/2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 </a:t>
                      </a: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مقایسه کننده</a:t>
                      </a: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سطح</a:t>
                      </a: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تراشه و توان مصرفی کمتر نسبت به 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Flash </a:t>
                      </a:r>
                      <a:endParaRPr lang="en-US" sz="170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بارگذاری خازنی کمتر نسبت به 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Flash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B Lotus"/>
                          <a:ea typeface="Times New Roman"/>
                        </a:rPr>
                        <a:t> 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دقت کمتر نسبت به 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Flash</a:t>
                      </a:r>
                      <a:endParaRPr lang="en-US" sz="170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سطح تراشه و توان مصرفی بالا </a:t>
                      </a:r>
                      <a:endParaRPr lang="en-US" sz="170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تاخیر بیشتر نسبت به 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Flash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0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Folding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تعداد کل مقایسه کننده کمتر از 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Flash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B Lotus"/>
                          <a:ea typeface="Times New Roman"/>
                        </a:rPr>
                        <a:t> 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سرعت نمونه برداری کمتر از 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Flash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B Lotus"/>
                          <a:ea typeface="Times New Roman"/>
                        </a:rPr>
                        <a:t> 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1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Pipeline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سرعت متوسط به بالا</a:t>
                      </a:r>
                      <a:endParaRPr lang="en-US" sz="170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رزولوشن 8 تا 14 بیت</a:t>
                      </a:r>
                      <a:endParaRPr lang="en-US" sz="170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مصرف توان، حجم و قیمت کمتر نسبت به 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Flash</a:t>
                      </a:r>
                      <a:r>
                        <a:rPr lang="en-US" sz="1700" kern="1200">
                          <a:solidFill>
                            <a:srgbClr val="000000"/>
                          </a:solidFill>
                          <a:effectLst/>
                          <a:latin typeface="B Lotus"/>
                          <a:ea typeface="Times New Roman"/>
                        </a:rPr>
                        <a:t> 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افزایش سرعت به بهای افزایش تاخیر </a:t>
                      </a:r>
                      <a:endParaRPr lang="en-US" sz="17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71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Sigma Delta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بیشترین دقت</a:t>
                      </a:r>
                      <a:endParaRPr lang="en-US" sz="170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رزولوشن بالا</a:t>
                      </a:r>
                      <a:endParaRPr lang="en-US" sz="1700">
                        <a:effectLst/>
                        <a:latin typeface="Calibri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توان و هزینه مصرفی پایین 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7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B Lotus"/>
                        </a:rPr>
                        <a:t>سرعت پایین </a:t>
                      </a:r>
                      <a:endParaRPr lang="en-US" sz="1700" dirty="0">
                        <a:effectLst/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28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Arial"/>
                        </a:rPr>
                        <a:t>SAR 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700">
                          <a:effectLst/>
                          <a:latin typeface="Arial"/>
                          <a:ea typeface="Calibri"/>
                          <a:cs typeface="B Lotus"/>
                        </a:rPr>
                        <a:t>رزولوشن متوسط به بالا(8 تا 16 بیت)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700">
                          <a:effectLst/>
                          <a:latin typeface="Arial"/>
                          <a:ea typeface="Calibri"/>
                          <a:cs typeface="B Lotus"/>
                        </a:rPr>
                        <a:t>یک مقایسه کننده      توان مصرفی و سطح تراشه پایین</a:t>
                      </a:r>
                      <a:endParaRPr lang="en-US" sz="17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700" dirty="0">
                          <a:effectLst/>
                          <a:latin typeface="Arial"/>
                          <a:ea typeface="Calibri"/>
                          <a:cs typeface="B Lotus"/>
                        </a:rPr>
                        <a:t>سرعت پایین تا متوسط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6972751" y="1654554"/>
            <a:ext cx="1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489151" y="1582546"/>
            <a:ext cx="184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218844" y="6407082"/>
            <a:ext cx="1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18154" y="447675"/>
            <a:ext cx="33091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dirty="0">
                <a:cs typeface="B Lotus" panose="00000400000000000000" pitchFamily="2" charset="-78"/>
              </a:rPr>
              <a:t>مقایسه مبدل ها</a:t>
            </a:r>
          </a:p>
        </p:txBody>
      </p:sp>
    </p:spTree>
    <p:extLst>
      <p:ext uri="{BB962C8B-B14F-4D97-AF65-F5344CB8AC3E}">
        <p14:creationId xmlns:p14="http://schemas.microsoft.com/office/powerpoint/2010/main" val="40741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8746" y="188640"/>
            <a:ext cx="3757567" cy="126188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2800" b="1" dirty="0">
                <a:solidFill>
                  <a:schemeClr val="accent6"/>
                </a:solidFill>
                <a:cs typeface="B Lotus" panose="00000400000000000000" pitchFamily="2" charset="-78"/>
              </a:rPr>
              <a:t>دو معماری متفاوت مبدل </a:t>
            </a:r>
            <a:r>
              <a:rPr lang="en-US" sz="2400" b="1" dirty="0">
                <a:solidFill>
                  <a:schemeClr val="accent6"/>
                </a:solidFill>
                <a:cs typeface="B Lotus" panose="00000400000000000000" pitchFamily="2" charset="-78"/>
              </a:rPr>
              <a:t>SAR</a:t>
            </a:r>
          </a:p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Lotus" panose="00000400000000000000" pitchFamily="2" charset="-78"/>
              </a:rPr>
              <a:t>ساختار با مدار </a:t>
            </a:r>
            <a:r>
              <a:rPr lang="en-US" sz="2000" b="1" dirty="0">
                <a:cs typeface="B Lotus" panose="00000400000000000000" pitchFamily="2" charset="-78"/>
              </a:rPr>
              <a:t>DAC</a:t>
            </a:r>
            <a:r>
              <a:rPr lang="fa-IR" sz="2400" b="1" dirty="0">
                <a:cs typeface="B Lotus" panose="00000400000000000000" pitchFamily="2" charset="-78"/>
              </a:rPr>
              <a:t> و </a:t>
            </a:r>
            <a:r>
              <a:rPr lang="en-US" sz="2000" b="1" dirty="0">
                <a:cs typeface="B Lotus" panose="00000400000000000000" pitchFamily="2" charset="-78"/>
              </a:rPr>
              <a:t>S/H</a:t>
            </a:r>
            <a:r>
              <a:rPr lang="fa-IR" sz="2000" b="1" dirty="0">
                <a:cs typeface="B Lotus" panose="00000400000000000000" pitchFamily="2" charset="-78"/>
              </a:rPr>
              <a:t> </a:t>
            </a:r>
            <a:r>
              <a:rPr lang="fa-IR" sz="2400" b="1" dirty="0">
                <a:cs typeface="B Lotus" panose="00000400000000000000" pitchFamily="2" charset="-78"/>
              </a:rPr>
              <a:t>مجزا</a:t>
            </a:r>
            <a:endParaRPr lang="en-US" sz="2400" b="1" dirty="0">
              <a:cs typeface="B Lotus" panose="00000400000000000000" pitchFamily="2" charset="-78"/>
            </a:endParaRPr>
          </a:p>
          <a:p>
            <a:pPr algn="r"/>
            <a:endParaRPr lang="fa-IR" sz="2400" dirty="0"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420" y="1084094"/>
            <a:ext cx="5467350" cy="25908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-1" y="3642469"/>
            <a:ext cx="5476875" cy="32448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52525" y="3281914"/>
            <a:ext cx="3735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rtl="1">
              <a:buFont typeface="Wingdings" panose="05000000000000000000" pitchFamily="2" charset="2"/>
              <a:buChar char="v"/>
            </a:pPr>
            <a:r>
              <a:rPr lang="fa-IR" sz="2400" b="1" dirty="0">
                <a:cs typeface="B Lotus" panose="00000400000000000000" pitchFamily="2" charset="-78"/>
              </a:rPr>
              <a:t>ساختار </a:t>
            </a:r>
            <a:r>
              <a:rPr lang="en-US" sz="2000" b="1" dirty="0">
                <a:cs typeface="B Lotus" panose="00000400000000000000" pitchFamily="2" charset="-78"/>
              </a:rPr>
              <a:t>DAC</a:t>
            </a:r>
            <a:r>
              <a:rPr lang="en-US" sz="2400" b="1" dirty="0">
                <a:cs typeface="B Lotus" panose="00000400000000000000" pitchFamily="2" charset="-78"/>
              </a:rPr>
              <a:t> </a:t>
            </a:r>
            <a:r>
              <a:rPr lang="fa-IR" sz="2400" b="1" dirty="0">
                <a:cs typeface="B Lotus" panose="00000400000000000000" pitchFamily="2" charset="-78"/>
              </a:rPr>
              <a:t> خازنی با </a:t>
            </a:r>
            <a:r>
              <a:rPr lang="en-US" sz="2000" b="1" dirty="0">
                <a:cs typeface="B Lotus" panose="00000400000000000000" pitchFamily="2" charset="-78"/>
              </a:rPr>
              <a:t>S/H</a:t>
            </a:r>
            <a:r>
              <a:rPr lang="en-US" sz="2400" b="1" dirty="0">
                <a:cs typeface="B Lotus" panose="00000400000000000000" pitchFamily="2" charset="-78"/>
              </a:rPr>
              <a:t> </a:t>
            </a:r>
            <a:r>
              <a:rPr lang="fa-IR" sz="2400" b="1" dirty="0">
                <a:cs typeface="B Lotus" panose="00000400000000000000" pitchFamily="2" charset="-78"/>
              </a:rPr>
              <a:t>ذاتی</a:t>
            </a:r>
            <a:endParaRPr lang="en-US" sz="24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18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Ideal D/A Converter</a:t>
            </a:r>
            <a:endParaRPr lang="en-US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3500438"/>
            <a:ext cx="7008813" cy="2786062"/>
          </a:xfrm>
          <a:noFill/>
        </p:spPr>
      </p:pic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9AC469F7-1665-4B56-B64E-8EB9B844A792}" type="slidenum">
              <a:rPr lang="zh-CN" altLang="en-US">
                <a:solidFill>
                  <a:schemeClr val="bg1"/>
                </a:solidFill>
              </a:rPr>
              <a:pPr eaLnBrk="1" hangingPunct="1"/>
              <a:t>3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0"/>
            <a:ext cx="457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27584" y="692696"/>
            <a:ext cx="7020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>
                <a:solidFill>
                  <a:schemeClr val="accent6"/>
                </a:solidFill>
                <a:cs typeface="B Lotus" panose="00000400000000000000" pitchFamily="2" charset="-78"/>
              </a:rPr>
              <a:t>بلوک های سازنده مبدل </a:t>
            </a:r>
            <a:r>
              <a:rPr lang="en-US" sz="2800" b="1" dirty="0">
                <a:solidFill>
                  <a:schemeClr val="accent6"/>
                </a:solidFill>
                <a:cs typeface="B Lotus" panose="00000400000000000000" pitchFamily="2" charset="-78"/>
              </a:rPr>
              <a:t>SAR</a:t>
            </a:r>
            <a:endParaRPr lang="fa-IR" sz="2800" b="1" dirty="0">
              <a:solidFill>
                <a:schemeClr val="accent6"/>
              </a:solidFill>
              <a:cs typeface="B Lotus" panose="00000400000000000000" pitchFamily="2" charset="-78"/>
            </a:endParaRPr>
          </a:p>
          <a:p>
            <a:pPr algn="r" rtl="1"/>
            <a:endParaRPr lang="en-US" sz="2800" b="1" dirty="0">
              <a:solidFill>
                <a:schemeClr val="accent6"/>
              </a:solidFill>
              <a:cs typeface="B Lotus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Lotus" panose="00000400000000000000" pitchFamily="2" charset="-78"/>
              </a:rPr>
              <a:t>نمونه بردار و نگهدار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Lotus" panose="00000400000000000000" pitchFamily="2" charset="-78"/>
              </a:rPr>
              <a:t>مبدل دیجیتال به آنالوگ</a:t>
            </a:r>
            <a:endParaRPr lang="en-US" sz="2400" dirty="0">
              <a:cs typeface="B Lotus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Lotus" panose="00000400000000000000" pitchFamily="2" charset="-78"/>
              </a:rPr>
              <a:t>کنترل کننده </a:t>
            </a:r>
            <a:r>
              <a:rPr lang="en-US" sz="2400" dirty="0">
                <a:cs typeface="B Lotus" panose="00000400000000000000" pitchFamily="2" charset="-78"/>
              </a:rPr>
              <a:t>SAR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Lotus" panose="00000400000000000000" pitchFamily="2" charset="-78"/>
              </a:rPr>
              <a:t>مقایسه کننده</a:t>
            </a:r>
          </a:p>
          <a:p>
            <a:pPr marL="342900" indent="-342900" algn="r" rtl="1">
              <a:buFont typeface="Wingdings" panose="05000000000000000000" pitchFamily="2" charset="2"/>
              <a:buChar char="ü"/>
            </a:pPr>
            <a:r>
              <a:rPr lang="fa-IR" sz="2400" dirty="0">
                <a:cs typeface="B Lotus" panose="00000400000000000000" pitchFamily="2" charset="-78"/>
              </a:rPr>
              <a:t>مولد ولتاژ مرجع</a:t>
            </a:r>
            <a:endParaRPr lang="en-US" sz="2400" dirty="0">
              <a:cs typeface="B Lotus" panose="00000400000000000000" pitchFamily="2" charset="-78"/>
            </a:endParaRPr>
          </a:p>
          <a:p>
            <a:pPr algn="r" rtl="1"/>
            <a:endParaRPr lang="en-US" sz="2400" dirty="0">
              <a:cs typeface="B Lotus" panose="00000400000000000000" pitchFamily="2" charset="-78"/>
            </a:endParaRPr>
          </a:p>
          <a:p>
            <a:pPr algn="r" rtl="1"/>
            <a:endParaRPr lang="fa-IR" sz="2400" dirty="0">
              <a:cs typeface="B Lotus" panose="00000400000000000000" pitchFamily="2" charset="-78"/>
            </a:endParaRPr>
          </a:p>
          <a:p>
            <a:pPr algn="r" rtl="1"/>
            <a:endParaRPr lang="fa-IR" sz="2000" dirty="0">
              <a:cs typeface="B Lotus" panose="00000400000000000000" pitchFamily="2" charset="-78"/>
            </a:endParaRPr>
          </a:p>
          <a:p>
            <a:pPr algn="r" rtl="1"/>
            <a:endParaRPr lang="en-US" sz="20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3686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95936" y="538654"/>
            <a:ext cx="3672408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800" b="1" dirty="0">
                <a:solidFill>
                  <a:schemeClr val="accent6"/>
                </a:solidFill>
                <a:cs typeface="B Lotus" panose="00000400000000000000" pitchFamily="2" charset="-78"/>
              </a:rPr>
              <a:t>مبدل دیجیتال به آنالوگ</a:t>
            </a:r>
            <a:endParaRPr lang="en-US" sz="2800" b="1" dirty="0">
              <a:solidFill>
                <a:schemeClr val="accent6"/>
              </a:solidFill>
              <a:cs typeface="B Lotus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400" dirty="0">
                <a:cs typeface="B Lotus" panose="00000400000000000000" pitchFamily="2" charset="-78"/>
              </a:rPr>
              <a:t>آرایه خازنی وزن دار باینری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400" dirty="0">
                <a:cs typeface="B Lotus" panose="00000400000000000000" pitchFamily="2" charset="-78"/>
              </a:rPr>
              <a:t>آرایه خازنی وزن دار دو طبقه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400" dirty="0">
                <a:cs typeface="B Lotus" panose="00000400000000000000" pitchFamily="2" charset="-78"/>
              </a:rPr>
              <a:t>آرایه</a:t>
            </a:r>
            <a:r>
              <a:rPr lang="fa-IR" sz="2400" b="1" dirty="0">
                <a:cs typeface="B Lotus" panose="00000400000000000000" pitchFamily="2" charset="-78"/>
              </a:rPr>
              <a:t> </a:t>
            </a:r>
            <a:r>
              <a:rPr lang="fa-IR" sz="2400" dirty="0">
                <a:cs typeface="B Lotus" panose="00000400000000000000" pitchFamily="2" charset="-78"/>
              </a:rPr>
              <a:t>خازنی</a:t>
            </a:r>
            <a:r>
              <a:rPr lang="fa-IR" sz="2400" b="1" dirty="0">
                <a:cs typeface="B Lotus" panose="00000400000000000000" pitchFamily="2" charset="-78"/>
              </a:rPr>
              <a:t> </a:t>
            </a:r>
            <a:r>
              <a:rPr lang="en-US" sz="2400" dirty="0">
                <a:cs typeface="B Lotus" panose="00000400000000000000" pitchFamily="2" charset="-78"/>
              </a:rPr>
              <a:t>C-2C</a:t>
            </a:r>
            <a:endParaRPr lang="fa-IR" sz="2400" dirty="0">
              <a:cs typeface="B Lotus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29" y="2996952"/>
            <a:ext cx="57372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36" y="2636912"/>
            <a:ext cx="5992068" cy="358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37" y="2572309"/>
            <a:ext cx="5992068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47664" y="332656"/>
            <a:ext cx="597666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6"/>
                </a:solidFill>
                <a:cs typeface="B Lotus" panose="00000400000000000000" pitchFamily="2" charset="-78"/>
              </a:rPr>
              <a:t>کنترل کننده </a:t>
            </a:r>
            <a:r>
              <a:rPr lang="en-US" sz="2400" b="1" dirty="0">
                <a:solidFill>
                  <a:schemeClr val="accent6"/>
                </a:solidFill>
                <a:cs typeface="B Lotus" panose="00000400000000000000" pitchFamily="2" charset="-78"/>
              </a:rPr>
              <a:t>SAR</a:t>
            </a: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400" dirty="0">
                <a:cs typeface="B Lotus" panose="00000400000000000000" pitchFamily="2" charset="-78"/>
              </a:rPr>
              <a:t>کنترل کننده </a:t>
            </a:r>
            <a:r>
              <a:rPr lang="en-US" sz="2400" dirty="0">
                <a:cs typeface="B Lotus" panose="00000400000000000000" pitchFamily="2" charset="-78"/>
              </a:rPr>
              <a:t>SAR </a:t>
            </a:r>
          </a:p>
          <a:p>
            <a:endParaRPr lang="fa-I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2060848"/>
            <a:ext cx="6120680" cy="37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21951" y="548680"/>
            <a:ext cx="691276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6"/>
                </a:solidFill>
                <a:cs typeface="B Lotus" panose="00000400000000000000" pitchFamily="2" charset="-78"/>
              </a:rPr>
              <a:t>مقایسه کننده</a:t>
            </a:r>
            <a:endParaRPr lang="en-US" sz="2400" b="1" dirty="0">
              <a:solidFill>
                <a:schemeClr val="accent6"/>
              </a:solidFill>
              <a:cs typeface="B Lotus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400" dirty="0">
                <a:cs typeface="B Lotus" panose="00000400000000000000" pitchFamily="2" charset="-78"/>
              </a:rPr>
              <a:t>مقایسه کننده حلقه باز</a:t>
            </a:r>
          </a:p>
          <a:p>
            <a:endParaRPr lang="fa-I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39" y="2276872"/>
            <a:ext cx="5829795" cy="39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2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5576" y="260648"/>
            <a:ext cx="69127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6"/>
                </a:solidFill>
                <a:cs typeface="B Lotus" panose="00000400000000000000" pitchFamily="2" charset="-78"/>
              </a:rPr>
              <a:t>مقایسه کننده</a:t>
            </a:r>
            <a:endParaRPr lang="en-US" sz="2400" b="1" dirty="0">
              <a:solidFill>
                <a:schemeClr val="accent6"/>
              </a:solidFill>
              <a:cs typeface="B Lotus" panose="00000400000000000000" pitchFamily="2" charset="-78"/>
            </a:endParaRPr>
          </a:p>
          <a:p>
            <a:pPr marL="342900" indent="-342900" algn="r" rtl="1">
              <a:buFont typeface="Wingdings" panose="05000000000000000000" pitchFamily="2" charset="2"/>
              <a:buChar char="Ø"/>
            </a:pPr>
            <a:r>
              <a:rPr lang="fa-IR" sz="2400" dirty="0">
                <a:cs typeface="B Lotus" panose="00000400000000000000" pitchFamily="2" charset="-78"/>
              </a:rPr>
              <a:t>مقایسه کننده ترکیبی</a:t>
            </a:r>
            <a:endParaRPr lang="en-US" sz="2400" i="1" dirty="0">
              <a:cs typeface="B Lotus" panose="000004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2420888"/>
            <a:ext cx="4392488" cy="316835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8"/>
            <a:ext cx="3867945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558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Ideal D/A Converter</a:t>
            </a:r>
            <a:endParaRPr lang="en-US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Output voltage related to digital input and reference voltage by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Max V</a:t>
            </a:r>
            <a:r>
              <a:rPr lang="en-US" altLang="en-US" baseline="-25000"/>
              <a:t>out</a:t>
            </a:r>
            <a:r>
              <a:rPr lang="en-US" altLang="en-US"/>
              <a:t> is</a:t>
            </a:r>
          </a:p>
          <a:p>
            <a:endParaRPr lang="en-US" altLang="en-US"/>
          </a:p>
          <a:p>
            <a:r>
              <a:rPr lang="en-US" altLang="en-US"/>
              <a:t>Ideal DAC has </a:t>
            </a:r>
            <a:r>
              <a:rPr lang="en-US" altLang="en-US" b="1" i="1"/>
              <a:t>well-defined values</a:t>
            </a: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C346CC3-DC4F-46AE-935B-E62A44647B7F}" type="slidenum">
              <a:rPr lang="zh-CN" altLang="en-US">
                <a:solidFill>
                  <a:schemeClr val="bg1"/>
                </a:solidFill>
              </a:rPr>
              <a:pPr eaLnBrk="1" hangingPunct="1"/>
              <a:t>4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643188"/>
            <a:ext cx="41243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643313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Ideal D/A Converter</a:t>
            </a:r>
            <a:endParaRPr lang="en-US" altLang="en-US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428750"/>
            <a:ext cx="6929438" cy="4778375"/>
          </a:xfrm>
          <a:noFill/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AF80A19-3152-484A-BC79-24FE3A5A3DCC}" type="slidenum">
              <a:rPr lang="zh-CN" altLang="en-US">
                <a:solidFill>
                  <a:schemeClr val="bg1"/>
                </a:solidFill>
              </a:rPr>
              <a:pPr eaLnBrk="1" hangingPunct="1"/>
              <a:t>5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571625"/>
            <a:ext cx="7416800" cy="3714750"/>
          </a:xfrm>
          <a:noFill/>
        </p:spPr>
      </p:pic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B821DDBA-E50A-4B35-A64B-8D1ECF00ED55}" type="slidenum">
              <a:rPr lang="zh-CN" altLang="en-US">
                <a:solidFill>
                  <a:schemeClr val="bg1"/>
                </a:solidFill>
              </a:rPr>
              <a:pPr eaLnBrk="1" hangingPunct="1"/>
              <a:t>6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Ideal A/D Converter</a:t>
            </a:r>
            <a:endParaRPr lang="en-US" altLang="en-US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00188"/>
            <a:ext cx="6902450" cy="4643437"/>
          </a:xfrm>
          <a:noFill/>
        </p:spPr>
      </p:pic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38BE53A-B2EF-464D-8AC6-F9D906EB8034}" type="slidenum">
              <a:rPr lang="zh-CN" altLang="en-US">
                <a:solidFill>
                  <a:schemeClr val="bg1"/>
                </a:solidFill>
              </a:rPr>
              <a:pPr eaLnBrk="1" hangingPunct="1"/>
              <a:t>7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Ideal A/D Converter</a:t>
            </a:r>
            <a:endParaRPr lang="en-US" altLang="en-US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5357813"/>
            <a:ext cx="7772400" cy="950912"/>
          </a:xfrm>
        </p:spPr>
        <p:txBody>
          <a:bodyPr/>
          <a:lstStyle/>
          <a:p>
            <a:r>
              <a:rPr lang="en-US" altLang="en-US" sz="2000" b="1"/>
              <a:t>A range of valid input values produces same digital output word — </a:t>
            </a:r>
            <a:r>
              <a:rPr lang="en-US" altLang="en-US" sz="2000" b="1" i="1"/>
              <a:t>quantization error.</a:t>
            </a:r>
          </a:p>
          <a:p>
            <a:r>
              <a:rPr lang="en-US" altLang="en-US" sz="2000" b="1"/>
              <a:t>No quantization error in D/A converter case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E40CCB67-46D8-4E1E-ABB7-BB7F85922BA5}" type="slidenum">
              <a:rPr lang="zh-CN" altLang="en-US">
                <a:solidFill>
                  <a:schemeClr val="bg1"/>
                </a:solidFill>
              </a:rPr>
              <a:pPr eaLnBrk="1" hangingPunct="1"/>
              <a:t>8</a:t>
            </a:fld>
            <a:endParaRPr lang="en-US" altLang="zh-CN">
              <a:solidFill>
                <a:schemeClr val="bg1"/>
              </a:solidFill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428750"/>
            <a:ext cx="4857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Quantization Noise</a:t>
            </a:r>
            <a:endParaRPr lang="en-US" altLang="en-US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428750"/>
            <a:ext cx="7288212" cy="4572000"/>
          </a:xfrm>
          <a:noFill/>
        </p:spPr>
      </p:pic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fld id="{68ECC264-E28C-40DD-A773-E87B9157C1C4}" type="slidenum">
              <a:rPr lang="zh-CN" altLang="en-US">
                <a:solidFill>
                  <a:schemeClr val="bg1"/>
                </a:solidFill>
              </a:rPr>
              <a:pPr eaLnBrk="1" hangingPunct="1"/>
              <a:t>9</a:t>
            </a:fld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SU_2012_3">
  <a:themeElements>
    <a:clrScheme name="STTU_templat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STTU_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>
            <a:alpha val="53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>
            <a:alpha val="53000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TU_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TU_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TU_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TU_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TU_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TU_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HSU_2012_3</Template>
  <TotalTime>9512</TotalTime>
  <Words>690</Words>
  <Application>Microsoft Office PowerPoint</Application>
  <PresentationFormat>On-screen Show (4:3)</PresentationFormat>
  <Paragraphs>190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B Lotus</vt:lpstr>
      <vt:lpstr>Calibri</vt:lpstr>
      <vt:lpstr>Times New Roman</vt:lpstr>
      <vt:lpstr>Verdana</vt:lpstr>
      <vt:lpstr>Wingdings</vt:lpstr>
      <vt:lpstr>HSU_2012_3</vt:lpstr>
      <vt:lpstr>PowerPoint Presentation</vt:lpstr>
      <vt:lpstr>Data converter</vt:lpstr>
      <vt:lpstr>Ideal D/A Converter</vt:lpstr>
      <vt:lpstr>Ideal D/A Converter</vt:lpstr>
      <vt:lpstr>Ideal D/A Converter</vt:lpstr>
      <vt:lpstr>Example</vt:lpstr>
      <vt:lpstr>Ideal A/D Converter</vt:lpstr>
      <vt:lpstr>Ideal A/D Converter</vt:lpstr>
      <vt:lpstr>Quantization Noise</vt:lpstr>
      <vt:lpstr>Quantization Noise</vt:lpstr>
      <vt:lpstr>Quantization Noise</vt:lpstr>
      <vt:lpstr>Performance Metrics</vt:lpstr>
      <vt:lpstr>DAC and ADC Performance Metrics</vt:lpstr>
      <vt:lpstr>Digital to Analog converter examples</vt:lpstr>
      <vt:lpstr>Voltage Scaling DACs</vt:lpstr>
      <vt:lpstr>Resistor-String DACs</vt:lpstr>
      <vt:lpstr>Resistor-String DACs</vt:lpstr>
      <vt:lpstr>Binary-weighted resistor D/A Converters</vt:lpstr>
      <vt:lpstr>R-2R ladder D/A Converters</vt:lpstr>
      <vt:lpstr>Current-Steering DAC</vt:lpstr>
      <vt:lpstr>A binary-array charge-redistribution DAC</vt:lpstr>
      <vt:lpstr>Analog to Digital converter examples</vt:lpstr>
      <vt:lpstr>Integrating ADCs</vt:lpstr>
      <vt:lpstr>Integrating ADCs</vt:lpstr>
      <vt:lpstr>Integrating ADCs</vt:lpstr>
      <vt:lpstr>Successive Approximation Register ADCs</vt:lpstr>
      <vt:lpstr>Flash ADCs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M.B. Nejad</dc:creator>
  <cp:lastModifiedBy>s.rahimian95@gmail.com</cp:lastModifiedBy>
  <cp:revision>382</cp:revision>
  <cp:lastPrinted>2013-12-15T18:30:32Z</cp:lastPrinted>
  <dcterms:created xsi:type="dcterms:W3CDTF">2007-01-23T13:13:35Z</dcterms:created>
  <dcterms:modified xsi:type="dcterms:W3CDTF">2026-02-12T16:27:17Z</dcterms:modified>
</cp:coreProperties>
</file>