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8"/>
  </p:notesMasterIdLst>
  <p:sldIdLst>
    <p:sldId id="256" r:id="rId2"/>
    <p:sldId id="257" r:id="rId3"/>
    <p:sldId id="296" r:id="rId4"/>
    <p:sldId id="316" r:id="rId5"/>
    <p:sldId id="291" r:id="rId6"/>
    <p:sldId id="292" r:id="rId7"/>
    <p:sldId id="417" r:id="rId8"/>
    <p:sldId id="314" r:id="rId9"/>
    <p:sldId id="416" r:id="rId10"/>
    <p:sldId id="420" r:id="rId11"/>
    <p:sldId id="421" r:id="rId12"/>
    <p:sldId id="422" r:id="rId13"/>
    <p:sldId id="423" r:id="rId14"/>
    <p:sldId id="424" r:id="rId15"/>
    <p:sldId id="425" r:id="rId16"/>
    <p:sldId id="481" r:id="rId17"/>
    <p:sldId id="482" r:id="rId18"/>
    <p:sldId id="483" r:id="rId19"/>
    <p:sldId id="426" r:id="rId20"/>
    <p:sldId id="427" r:id="rId21"/>
    <p:sldId id="428" r:id="rId22"/>
    <p:sldId id="429" r:id="rId23"/>
    <p:sldId id="448" r:id="rId24"/>
    <p:sldId id="472" r:id="rId25"/>
    <p:sldId id="457" r:id="rId26"/>
    <p:sldId id="452" r:id="rId27"/>
    <p:sldId id="453" r:id="rId28"/>
    <p:sldId id="454" r:id="rId29"/>
    <p:sldId id="455" r:id="rId30"/>
    <p:sldId id="456" r:id="rId31"/>
    <p:sldId id="449" r:id="rId32"/>
    <p:sldId id="458" r:id="rId33"/>
    <p:sldId id="459" r:id="rId34"/>
    <p:sldId id="460" r:id="rId35"/>
    <p:sldId id="461" r:id="rId36"/>
    <p:sldId id="462" r:id="rId37"/>
    <p:sldId id="450" r:id="rId38"/>
    <p:sldId id="463" r:id="rId39"/>
    <p:sldId id="464" r:id="rId40"/>
    <p:sldId id="465" r:id="rId41"/>
    <p:sldId id="466" r:id="rId42"/>
    <p:sldId id="451" r:id="rId43"/>
    <p:sldId id="467" r:id="rId44"/>
    <p:sldId id="468" r:id="rId45"/>
    <p:sldId id="469" r:id="rId46"/>
    <p:sldId id="471" r:id="rId47"/>
    <p:sldId id="470" r:id="rId48"/>
    <p:sldId id="430" r:id="rId49"/>
    <p:sldId id="431" r:id="rId50"/>
    <p:sldId id="432" r:id="rId51"/>
    <p:sldId id="433" r:id="rId52"/>
    <p:sldId id="434" r:id="rId53"/>
    <p:sldId id="435" r:id="rId54"/>
    <p:sldId id="436" r:id="rId55"/>
    <p:sldId id="437" r:id="rId56"/>
    <p:sldId id="438" r:id="rId57"/>
    <p:sldId id="439" r:id="rId58"/>
    <p:sldId id="440" r:id="rId59"/>
    <p:sldId id="441" r:id="rId60"/>
    <p:sldId id="474" r:id="rId61"/>
    <p:sldId id="485" r:id="rId62"/>
    <p:sldId id="475" r:id="rId63"/>
    <p:sldId id="478" r:id="rId64"/>
    <p:sldId id="476" r:id="rId65"/>
    <p:sldId id="479" r:id="rId66"/>
    <p:sldId id="477" r:id="rId6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86" autoAdjust="0"/>
    <p:restoredTop sz="94660"/>
  </p:normalViewPr>
  <p:slideViewPr>
    <p:cSldViewPr snapToGrid="0">
      <p:cViewPr varScale="1">
        <p:scale>
          <a:sx n="69" d="100"/>
          <a:sy n="69" d="100"/>
        </p:scale>
        <p:origin x="147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F9BF57-AF3F-49B2-8B29-31AFA2032819}" type="datetimeFigureOut">
              <a:rPr lang="en-US" smtClean="0"/>
              <a:t>4/23/2024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EB988E-725E-4C00-95B5-880D284FD378}" type="slidenum">
              <a:rPr lang="en-US" smtClean="0"/>
              <a:t>‹#›</a:t>
            </a:fld>
            <a:endParaRPr lang="en-US"/>
          </a:p>
        </p:txBody>
      </p:sp>
    </p:spTree>
    <p:extLst>
      <p:ext uri="{BB962C8B-B14F-4D97-AF65-F5344CB8AC3E}">
        <p14:creationId xmlns:p14="http://schemas.microsoft.com/office/powerpoint/2010/main" val="3631872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EB988E-725E-4C00-95B5-880D284FD378}" type="slidenum">
              <a:rPr lang="en-US" smtClean="0"/>
              <a:t>15</a:t>
            </a:fld>
            <a:endParaRPr lang="en-US"/>
          </a:p>
        </p:txBody>
      </p:sp>
    </p:spTree>
    <p:extLst>
      <p:ext uri="{BB962C8B-B14F-4D97-AF65-F5344CB8AC3E}">
        <p14:creationId xmlns:p14="http://schemas.microsoft.com/office/powerpoint/2010/main" val="913375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EB988E-725E-4C00-95B5-880D284FD378}" type="slidenum">
              <a:rPr lang="en-US" smtClean="0"/>
              <a:t>16</a:t>
            </a:fld>
            <a:endParaRPr lang="en-US"/>
          </a:p>
        </p:txBody>
      </p:sp>
    </p:spTree>
    <p:extLst>
      <p:ext uri="{BB962C8B-B14F-4D97-AF65-F5344CB8AC3E}">
        <p14:creationId xmlns:p14="http://schemas.microsoft.com/office/powerpoint/2010/main" val="4062156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0FA07A4-7A83-49D7-9853-5977F267A479}" type="datetimeFigureOut">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806ED-B7DA-4F72-8F8D-011550DFC7A7}" type="slidenum">
              <a:rPr lang="en-US" smtClean="0"/>
              <a:t>‹#›</a:t>
            </a:fld>
            <a:endParaRPr lang="en-US"/>
          </a:p>
        </p:txBody>
      </p:sp>
    </p:spTree>
    <p:extLst>
      <p:ext uri="{BB962C8B-B14F-4D97-AF65-F5344CB8AC3E}">
        <p14:creationId xmlns:p14="http://schemas.microsoft.com/office/powerpoint/2010/main" val="2601575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FA07A4-7A83-49D7-9853-5977F267A479}" type="datetimeFigureOut">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806ED-B7DA-4F72-8F8D-011550DFC7A7}" type="slidenum">
              <a:rPr lang="en-US" smtClean="0"/>
              <a:t>‹#›</a:t>
            </a:fld>
            <a:endParaRPr lang="en-US"/>
          </a:p>
        </p:txBody>
      </p:sp>
    </p:spTree>
    <p:extLst>
      <p:ext uri="{BB962C8B-B14F-4D97-AF65-F5344CB8AC3E}">
        <p14:creationId xmlns:p14="http://schemas.microsoft.com/office/powerpoint/2010/main" val="2691073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FA07A4-7A83-49D7-9853-5977F267A479}" type="datetimeFigureOut">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806ED-B7DA-4F72-8F8D-011550DFC7A7}" type="slidenum">
              <a:rPr lang="en-US" smtClean="0"/>
              <a:t>‹#›</a:t>
            </a:fld>
            <a:endParaRPr lang="en-US"/>
          </a:p>
        </p:txBody>
      </p:sp>
    </p:spTree>
    <p:extLst>
      <p:ext uri="{BB962C8B-B14F-4D97-AF65-F5344CB8AC3E}">
        <p14:creationId xmlns:p14="http://schemas.microsoft.com/office/powerpoint/2010/main" val="3360633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FA07A4-7A83-49D7-9853-5977F267A479}" type="datetimeFigureOut">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806ED-B7DA-4F72-8F8D-011550DFC7A7}" type="slidenum">
              <a:rPr lang="en-US" smtClean="0"/>
              <a:t>‹#›</a:t>
            </a:fld>
            <a:endParaRPr lang="en-US"/>
          </a:p>
        </p:txBody>
      </p:sp>
    </p:spTree>
    <p:extLst>
      <p:ext uri="{BB962C8B-B14F-4D97-AF65-F5344CB8AC3E}">
        <p14:creationId xmlns:p14="http://schemas.microsoft.com/office/powerpoint/2010/main" val="425049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FA07A4-7A83-49D7-9853-5977F267A479}" type="datetimeFigureOut">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806ED-B7DA-4F72-8F8D-011550DFC7A7}" type="slidenum">
              <a:rPr lang="en-US" smtClean="0"/>
              <a:t>‹#›</a:t>
            </a:fld>
            <a:endParaRPr lang="en-US"/>
          </a:p>
        </p:txBody>
      </p:sp>
    </p:spTree>
    <p:extLst>
      <p:ext uri="{BB962C8B-B14F-4D97-AF65-F5344CB8AC3E}">
        <p14:creationId xmlns:p14="http://schemas.microsoft.com/office/powerpoint/2010/main" val="2636349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0FA07A4-7A83-49D7-9853-5977F267A479}" type="datetimeFigureOut">
              <a:rPr lang="en-US" smtClean="0"/>
              <a:t>4/23/2024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3806ED-B7DA-4F72-8F8D-011550DFC7A7}" type="slidenum">
              <a:rPr lang="en-US" smtClean="0"/>
              <a:t>‹#›</a:t>
            </a:fld>
            <a:endParaRPr lang="en-US"/>
          </a:p>
        </p:txBody>
      </p:sp>
    </p:spTree>
    <p:extLst>
      <p:ext uri="{BB962C8B-B14F-4D97-AF65-F5344CB8AC3E}">
        <p14:creationId xmlns:p14="http://schemas.microsoft.com/office/powerpoint/2010/main" val="1987893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0FA07A4-7A83-49D7-9853-5977F267A479}" type="datetimeFigureOut">
              <a:rPr lang="en-US" smtClean="0"/>
              <a:t>4/23/2024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3806ED-B7DA-4F72-8F8D-011550DFC7A7}" type="slidenum">
              <a:rPr lang="en-US" smtClean="0"/>
              <a:t>‹#›</a:t>
            </a:fld>
            <a:endParaRPr lang="en-US"/>
          </a:p>
        </p:txBody>
      </p:sp>
    </p:spTree>
    <p:extLst>
      <p:ext uri="{BB962C8B-B14F-4D97-AF65-F5344CB8AC3E}">
        <p14:creationId xmlns:p14="http://schemas.microsoft.com/office/powerpoint/2010/main" val="472692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0FA07A4-7A83-49D7-9853-5977F267A479}" type="datetimeFigureOut">
              <a:rPr lang="en-US" smtClean="0"/>
              <a:t>4/23/2024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3806ED-B7DA-4F72-8F8D-011550DFC7A7}" type="slidenum">
              <a:rPr lang="en-US" smtClean="0"/>
              <a:t>‹#›</a:t>
            </a:fld>
            <a:endParaRPr lang="en-US"/>
          </a:p>
        </p:txBody>
      </p:sp>
    </p:spTree>
    <p:extLst>
      <p:ext uri="{BB962C8B-B14F-4D97-AF65-F5344CB8AC3E}">
        <p14:creationId xmlns:p14="http://schemas.microsoft.com/office/powerpoint/2010/main" val="3512146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FA07A4-7A83-49D7-9853-5977F267A479}" type="datetimeFigureOut">
              <a:rPr lang="en-US" smtClean="0"/>
              <a:t>4/23/2024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3806ED-B7DA-4F72-8F8D-011550DFC7A7}" type="slidenum">
              <a:rPr lang="en-US" smtClean="0"/>
              <a:t>‹#›</a:t>
            </a:fld>
            <a:endParaRPr lang="en-US"/>
          </a:p>
        </p:txBody>
      </p:sp>
    </p:spTree>
    <p:extLst>
      <p:ext uri="{BB962C8B-B14F-4D97-AF65-F5344CB8AC3E}">
        <p14:creationId xmlns:p14="http://schemas.microsoft.com/office/powerpoint/2010/main" val="986787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FA07A4-7A83-49D7-9853-5977F267A479}" type="datetimeFigureOut">
              <a:rPr lang="en-US" smtClean="0"/>
              <a:t>4/23/2024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3806ED-B7DA-4F72-8F8D-011550DFC7A7}" type="slidenum">
              <a:rPr lang="en-US" smtClean="0"/>
              <a:t>‹#›</a:t>
            </a:fld>
            <a:endParaRPr lang="en-US"/>
          </a:p>
        </p:txBody>
      </p:sp>
    </p:spTree>
    <p:extLst>
      <p:ext uri="{BB962C8B-B14F-4D97-AF65-F5344CB8AC3E}">
        <p14:creationId xmlns:p14="http://schemas.microsoft.com/office/powerpoint/2010/main" val="2228478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FA07A4-7A83-49D7-9853-5977F267A479}" type="datetimeFigureOut">
              <a:rPr lang="en-US" smtClean="0"/>
              <a:t>4/23/2024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3806ED-B7DA-4F72-8F8D-011550DFC7A7}" type="slidenum">
              <a:rPr lang="en-US" smtClean="0"/>
              <a:t>‹#›</a:t>
            </a:fld>
            <a:endParaRPr lang="en-US"/>
          </a:p>
        </p:txBody>
      </p:sp>
    </p:spTree>
    <p:extLst>
      <p:ext uri="{BB962C8B-B14F-4D97-AF65-F5344CB8AC3E}">
        <p14:creationId xmlns:p14="http://schemas.microsoft.com/office/powerpoint/2010/main" val="3561556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A07A4-7A83-49D7-9853-5977F267A479}" type="datetimeFigureOut">
              <a:rPr lang="en-US" smtClean="0"/>
              <a:t>4/23/2024</a:t>
            </a:fld>
            <a:endParaRPr 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3806ED-B7DA-4F72-8F8D-011550DFC7A7}" type="slidenum">
              <a:rPr lang="en-US" smtClean="0"/>
              <a:t>‹#›</a:t>
            </a:fld>
            <a:endParaRPr lang="en-US"/>
          </a:p>
        </p:txBody>
      </p:sp>
    </p:spTree>
    <p:extLst>
      <p:ext uri="{BB962C8B-B14F-4D97-AF65-F5344CB8AC3E}">
        <p14:creationId xmlns:p14="http://schemas.microsoft.com/office/powerpoint/2010/main" val="21623666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rtl="1"/>
            <a:r>
              <a:rPr lang="fa-IR" dirty="0" smtClean="0">
                <a:cs typeface="B Titr" panose="00000700000000000000" pitchFamily="2" charset="-78"/>
              </a:rPr>
              <a:t>کاربرد مقدماتی</a:t>
            </a:r>
            <a:br>
              <a:rPr lang="fa-IR" dirty="0" smtClean="0">
                <a:cs typeface="B Titr" panose="00000700000000000000" pitchFamily="2" charset="-78"/>
              </a:rPr>
            </a:br>
            <a:r>
              <a:rPr lang="fa-IR" dirty="0" smtClean="0">
                <a:cs typeface="B Titr" panose="00000700000000000000" pitchFamily="2" charset="-78"/>
              </a:rPr>
              <a:t>روشهای تشخیص بالینی</a:t>
            </a:r>
            <a:endParaRPr lang="en-US" dirty="0">
              <a:cs typeface="B Titr" panose="00000700000000000000" pitchFamily="2" charset="-78"/>
            </a:endParaRPr>
          </a:p>
        </p:txBody>
      </p:sp>
      <p:sp>
        <p:nvSpPr>
          <p:cNvPr id="3" name="Subtitle 2"/>
          <p:cNvSpPr>
            <a:spLocks noGrp="1"/>
          </p:cNvSpPr>
          <p:nvPr>
            <p:ph type="subTitle" idx="1"/>
          </p:nvPr>
        </p:nvSpPr>
        <p:spPr/>
        <p:txBody>
          <a:bodyPr/>
          <a:lstStyle/>
          <a:p>
            <a:pPr rtl="1"/>
            <a:r>
              <a:rPr lang="fa-IR" b="1" dirty="0" smtClean="0">
                <a:cs typeface="B Roya" panose="00000400000000000000" pitchFamily="2" charset="-78"/>
              </a:rPr>
              <a:t>دکترمصطفی زارعان</a:t>
            </a:r>
          </a:p>
          <a:p>
            <a:pPr rtl="1"/>
            <a:r>
              <a:rPr lang="fa-IR" b="1" dirty="0" smtClean="0">
                <a:cs typeface="B Roya" panose="00000400000000000000" pitchFamily="2" charset="-78"/>
              </a:rPr>
              <a:t>دانشگاه تبریز</a:t>
            </a:r>
          </a:p>
          <a:p>
            <a:pPr rtl="1"/>
            <a:r>
              <a:rPr lang="fa-IR" b="1" smtClean="0">
                <a:cs typeface="B Roya" panose="00000400000000000000" pitchFamily="2" charset="-78"/>
              </a:rPr>
              <a:t>بهمن 98</a:t>
            </a:r>
            <a:endParaRPr lang="en-US" b="1" dirty="0">
              <a:cs typeface="B Roya" panose="00000400000000000000" pitchFamily="2" charset="-78"/>
            </a:endParaRPr>
          </a:p>
        </p:txBody>
      </p:sp>
    </p:spTree>
    <p:extLst>
      <p:ext uri="{BB962C8B-B14F-4D97-AF65-F5344CB8AC3E}">
        <p14:creationId xmlns:p14="http://schemas.microsoft.com/office/powerpoint/2010/main" val="1595878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شیوه تفسیر مرحله ای پیشرونده وکسلر</a:t>
            </a:r>
            <a:endParaRPr lang="en-US" dirty="0">
              <a:cs typeface="B Titr" panose="00000700000000000000" pitchFamily="2" charset="-78"/>
            </a:endParaRPr>
          </a:p>
        </p:txBody>
      </p:sp>
      <p:sp>
        <p:nvSpPr>
          <p:cNvPr id="3" name="Content Placeholder 2"/>
          <p:cNvSpPr>
            <a:spLocks noGrp="1"/>
          </p:cNvSpPr>
          <p:nvPr>
            <p:ph idx="1"/>
          </p:nvPr>
        </p:nvSpPr>
        <p:spPr>
          <a:xfrm>
            <a:off x="628650" y="1825624"/>
            <a:ext cx="7886700" cy="4339649"/>
          </a:xfrm>
        </p:spPr>
        <p:txBody>
          <a:bodyPr>
            <a:normAutofit/>
          </a:bodyPr>
          <a:lstStyle/>
          <a:p>
            <a:pPr algn="r" rtl="1" fontAlgn="base">
              <a:lnSpc>
                <a:spcPct val="120000"/>
              </a:lnSpc>
            </a:pPr>
            <a:r>
              <a:rPr lang="fa-IR" sz="3200" dirty="0" smtClean="0">
                <a:cs typeface="B Roya" panose="00000400000000000000" pitchFamily="2" charset="-78"/>
              </a:rPr>
              <a:t>مرحله 1. نمره کلی هوشبهر را تفسیر کنید.</a:t>
            </a:r>
          </a:p>
          <a:p>
            <a:pPr algn="r" rtl="1" fontAlgn="base">
              <a:lnSpc>
                <a:spcPct val="120000"/>
              </a:lnSpc>
            </a:pPr>
            <a:r>
              <a:rPr lang="fa-IR" sz="3200" dirty="0" smtClean="0">
                <a:cs typeface="B Roya" panose="00000400000000000000" pitchFamily="2" charset="-78"/>
              </a:rPr>
              <a:t>مرحله 2. نمرات شاخص و </a:t>
            </a:r>
            <a:r>
              <a:rPr lang="fa-IR" sz="3200" dirty="0" smtClean="0">
                <a:solidFill>
                  <a:srgbClr val="00B0F0"/>
                </a:solidFill>
                <a:cs typeface="B Roya" panose="00000400000000000000" pitchFamily="2" charset="-78"/>
              </a:rPr>
              <a:t>گروه بندی های کتل-هورن-کارول (</a:t>
            </a:r>
            <a:r>
              <a:rPr lang="en-US" sz="3200" dirty="0" smtClean="0">
                <a:solidFill>
                  <a:srgbClr val="00B0F0"/>
                </a:solidFill>
                <a:cs typeface="B Roya" panose="00000400000000000000" pitchFamily="2" charset="-78"/>
              </a:rPr>
              <a:t>CHC</a:t>
            </a:r>
            <a:r>
              <a:rPr lang="fa-IR" sz="3200" dirty="0" smtClean="0">
                <a:solidFill>
                  <a:srgbClr val="00B0F0"/>
                </a:solidFill>
                <a:cs typeface="B Roya" panose="00000400000000000000" pitchFamily="2" charset="-78"/>
              </a:rPr>
              <a:t>) </a:t>
            </a:r>
            <a:r>
              <a:rPr lang="fa-IR" sz="3200" dirty="0" smtClean="0">
                <a:cs typeface="B Roya" panose="00000400000000000000" pitchFamily="2" charset="-78"/>
              </a:rPr>
              <a:t>را تفسیر کنید.</a:t>
            </a:r>
            <a:endParaRPr lang="fa-IR" dirty="0">
              <a:cs typeface="B Roya" panose="00000400000000000000" pitchFamily="2" charset="-78"/>
            </a:endParaRPr>
          </a:p>
          <a:p>
            <a:pPr algn="r" rtl="1" fontAlgn="base">
              <a:lnSpc>
                <a:spcPct val="120000"/>
              </a:lnSpc>
            </a:pPr>
            <a:r>
              <a:rPr lang="fa-IR" sz="3200" dirty="0">
                <a:cs typeface="B Roya" panose="00000400000000000000" pitchFamily="2" charset="-78"/>
              </a:rPr>
              <a:t>مرحله 3. پراکندگی </a:t>
            </a:r>
            <a:r>
              <a:rPr lang="fa-IR" sz="3200" dirty="0" smtClean="0">
                <a:solidFill>
                  <a:srgbClr val="FF0000"/>
                </a:solidFill>
                <a:cs typeface="B Roya" panose="00000400000000000000" pitchFamily="2" charset="-78"/>
              </a:rPr>
              <a:t>بین</a:t>
            </a:r>
            <a:r>
              <a:rPr lang="fa-IR" sz="3200" dirty="0" smtClean="0">
                <a:cs typeface="B Roya" panose="00000400000000000000" pitchFamily="2" charset="-78"/>
              </a:rPr>
              <a:t> خرده </a:t>
            </a:r>
            <a:r>
              <a:rPr lang="fa-IR" sz="3200" dirty="0">
                <a:cs typeface="B Roya" panose="00000400000000000000" pitchFamily="2" charset="-78"/>
              </a:rPr>
              <a:t>آزمون ها را تفسیر کنید.</a:t>
            </a:r>
          </a:p>
          <a:p>
            <a:pPr algn="r" rtl="1" fontAlgn="base">
              <a:lnSpc>
                <a:spcPct val="120000"/>
              </a:lnSpc>
            </a:pPr>
            <a:r>
              <a:rPr lang="fa-IR" sz="3200" dirty="0">
                <a:cs typeface="B Roya" panose="00000400000000000000" pitchFamily="2" charset="-78"/>
              </a:rPr>
              <a:t>مرحله 4. تحلیل کیفی/فرآیندی</a:t>
            </a:r>
          </a:p>
          <a:p>
            <a:pPr algn="r" rtl="1" fontAlgn="base">
              <a:lnSpc>
                <a:spcPct val="120000"/>
              </a:lnSpc>
            </a:pPr>
            <a:r>
              <a:rPr lang="fa-IR" sz="3200" dirty="0">
                <a:cs typeface="B Roya" panose="00000400000000000000" pitchFamily="2" charset="-78"/>
              </a:rPr>
              <a:t>مرحله 5. پراکندگی </a:t>
            </a:r>
            <a:r>
              <a:rPr lang="fa-IR" sz="3200" dirty="0">
                <a:solidFill>
                  <a:srgbClr val="FF0000"/>
                </a:solidFill>
                <a:cs typeface="B Roya" panose="00000400000000000000" pitchFamily="2" charset="-78"/>
              </a:rPr>
              <a:t>درون</a:t>
            </a:r>
            <a:r>
              <a:rPr lang="fa-IR" sz="3200" dirty="0">
                <a:cs typeface="B Roya" panose="00000400000000000000" pitchFamily="2" charset="-78"/>
              </a:rPr>
              <a:t> خرده آزمون را تفسیر کنید</a:t>
            </a:r>
            <a:r>
              <a:rPr lang="fa-IR" sz="3200" dirty="0" smtClean="0">
                <a:cs typeface="B Roya" panose="00000400000000000000" pitchFamily="2" charset="-78"/>
              </a:rPr>
              <a:t>.</a:t>
            </a:r>
            <a:endParaRPr lang="fa-IR" sz="3200" dirty="0">
              <a:cs typeface="B Roya" panose="00000400000000000000" pitchFamily="2" charset="-78"/>
            </a:endParaRPr>
          </a:p>
        </p:txBody>
      </p:sp>
    </p:spTree>
    <p:extLst>
      <p:ext uri="{BB962C8B-B14F-4D97-AF65-F5344CB8AC3E}">
        <p14:creationId xmlns:p14="http://schemas.microsoft.com/office/powerpoint/2010/main" val="844810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dirty="0">
                <a:cs typeface="B Titr" panose="00000700000000000000" pitchFamily="2" charset="-78"/>
              </a:rPr>
              <a:t>جدول </a:t>
            </a:r>
            <a:r>
              <a:rPr lang="fa-IR" dirty="0" smtClean="0">
                <a:cs typeface="B Titr" panose="00000700000000000000" pitchFamily="2" charset="-78"/>
              </a:rPr>
              <a:t>تفسیر وکسلر</a:t>
            </a:r>
            <a:endParaRPr lang="en-US" dirty="0">
              <a:cs typeface="B Titr" panose="00000700000000000000" pitchFamily="2" charset="-78"/>
            </a:endParaRPr>
          </a:p>
        </p:txBody>
      </p:sp>
      <p:sp>
        <p:nvSpPr>
          <p:cNvPr id="3" name="Content Placeholder 2"/>
          <p:cNvSpPr>
            <a:spLocks noGrp="1"/>
          </p:cNvSpPr>
          <p:nvPr>
            <p:ph idx="1"/>
          </p:nvPr>
        </p:nvSpPr>
        <p:spPr>
          <a:xfrm>
            <a:off x="628650" y="1825624"/>
            <a:ext cx="7886700" cy="4861779"/>
          </a:xfrm>
        </p:spPr>
        <p:txBody>
          <a:bodyPr>
            <a:normAutofit fontScale="92500" lnSpcReduction="20000"/>
          </a:bodyPr>
          <a:lstStyle/>
          <a:p>
            <a:pPr algn="r" rtl="1" fontAlgn="base">
              <a:lnSpc>
                <a:spcPct val="120000"/>
              </a:lnSpc>
            </a:pPr>
            <a:r>
              <a:rPr lang="fa-IR" sz="3200" dirty="0" smtClean="0">
                <a:cs typeface="B Roya" panose="00000400000000000000" pitchFamily="2" charset="-78"/>
              </a:rPr>
              <a:t>مرحله 1. نمره کلی هوشبهر را تفسیر کنید.</a:t>
            </a:r>
          </a:p>
          <a:p>
            <a:pPr algn="r" rtl="1" fontAlgn="base">
              <a:lnSpc>
                <a:spcPct val="120000"/>
              </a:lnSpc>
            </a:pPr>
            <a:r>
              <a:rPr lang="fa-IR" sz="3200" dirty="0" smtClean="0">
                <a:cs typeface="B Roya" panose="00000400000000000000" pitchFamily="2" charset="-78"/>
              </a:rPr>
              <a:t>مرحله 2. نمرات شاخص و گروه بندی های کتل-هورن-کارول (</a:t>
            </a:r>
            <a:r>
              <a:rPr lang="en-US" sz="3200" dirty="0" smtClean="0">
                <a:cs typeface="B Roya" panose="00000400000000000000" pitchFamily="2" charset="-78"/>
              </a:rPr>
              <a:t>CHC</a:t>
            </a:r>
            <a:r>
              <a:rPr lang="fa-IR" sz="3200" dirty="0" smtClean="0">
                <a:cs typeface="B Roya" panose="00000400000000000000" pitchFamily="2" charset="-78"/>
              </a:rPr>
              <a:t>) را تفسیر کنید.</a:t>
            </a:r>
          </a:p>
          <a:p>
            <a:pPr lvl="1" algn="r" rtl="1" fontAlgn="base">
              <a:lnSpc>
                <a:spcPct val="120000"/>
              </a:lnSpc>
            </a:pPr>
            <a:r>
              <a:rPr lang="fa-IR" dirty="0" smtClean="0">
                <a:cs typeface="B Roya" panose="00000400000000000000" pitchFamily="2" charset="-78"/>
              </a:rPr>
              <a:t>نقاط قوت و ضعف شخص را تفسیر کنید (اجباری) برای آزمودنی اگر اختلافات قابل توجه ظاهر می شود بین خوشه های نمرات شاخص؛ تفسیرهای هنجاری همچنان انجام می شود اگر چنانچه تفاوت های فاحش ظاهر شود یا نه.</a:t>
            </a:r>
          </a:p>
          <a:p>
            <a:pPr lvl="2" algn="r" rtl="1" fontAlgn="base">
              <a:lnSpc>
                <a:spcPct val="120000"/>
              </a:lnSpc>
            </a:pPr>
            <a:r>
              <a:rPr lang="fa-IR" dirty="0" smtClean="0">
                <a:cs typeface="B Roya" panose="00000400000000000000" pitchFamily="2" charset="-78"/>
              </a:rPr>
              <a:t>آ. نمرات شاخص: ادراک کلامی، استدلال ادراکی، حافظه کاری، سرعت پردازش</a:t>
            </a:r>
          </a:p>
          <a:p>
            <a:pPr lvl="2" algn="r" rtl="1" fontAlgn="base">
              <a:lnSpc>
                <a:spcPct val="120000"/>
              </a:lnSpc>
            </a:pPr>
            <a:r>
              <a:rPr lang="fa-IR" dirty="0" smtClean="0">
                <a:cs typeface="B Roya" panose="00000400000000000000" pitchFamily="2" charset="-78"/>
              </a:rPr>
              <a:t>ب. گروه بندی های </a:t>
            </a:r>
            <a:r>
              <a:rPr lang="en-US" dirty="0" smtClean="0">
                <a:cs typeface="B Roya" panose="00000400000000000000" pitchFamily="2" charset="-78"/>
              </a:rPr>
              <a:t>CHC</a:t>
            </a:r>
            <a:r>
              <a:rPr lang="fa-IR" dirty="0" smtClean="0">
                <a:cs typeface="B Roya" panose="00000400000000000000" pitchFamily="2" charset="-78"/>
              </a:rPr>
              <a:t>: استدلال سیال، استدلال کلامی سیال، استدلال غیرکلامی سیال، دانش واژگان، اطلاعات عمومی، پردازش بصری، دستکاری ذهنی، سرعت حرکتی بصری، حل مسأله بدون سرعت حرکتی بصری، حافظه بلند مدت، حافظه کوتاه مدت (به یاد داشته باشید که همه خرده آزمون های اصلی و اختیاری برای محاسبه گروه بندی های </a:t>
            </a:r>
            <a:r>
              <a:rPr lang="en-US" dirty="0" smtClean="0">
                <a:cs typeface="B Roya" panose="00000400000000000000" pitchFamily="2" charset="-78"/>
              </a:rPr>
              <a:t>CHC</a:t>
            </a:r>
            <a:r>
              <a:rPr lang="fa-IR" dirty="0" smtClean="0">
                <a:cs typeface="B Roya" panose="00000400000000000000" pitchFamily="2" charset="-78"/>
              </a:rPr>
              <a:t> باید اجرا شوند)</a:t>
            </a:r>
          </a:p>
        </p:txBody>
      </p:sp>
    </p:spTree>
    <p:extLst>
      <p:ext uri="{BB962C8B-B14F-4D97-AF65-F5344CB8AC3E}">
        <p14:creationId xmlns:p14="http://schemas.microsoft.com/office/powerpoint/2010/main" val="32388691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dirty="0">
                <a:cs typeface="B Titr" panose="00000700000000000000" pitchFamily="2" charset="-78"/>
              </a:rPr>
              <a:t>جدول </a:t>
            </a:r>
            <a:r>
              <a:rPr lang="fa-IR" dirty="0" smtClean="0">
                <a:cs typeface="B Titr" panose="00000700000000000000" pitchFamily="2" charset="-78"/>
              </a:rPr>
              <a:t>تفسیر وکسلر</a:t>
            </a:r>
            <a:endParaRPr lang="en-US" dirty="0">
              <a:cs typeface="B Titr" panose="00000700000000000000" pitchFamily="2" charset="-78"/>
            </a:endParaRPr>
          </a:p>
        </p:txBody>
      </p:sp>
      <p:sp>
        <p:nvSpPr>
          <p:cNvPr id="3" name="Content Placeholder 2"/>
          <p:cNvSpPr>
            <a:spLocks noGrp="1"/>
          </p:cNvSpPr>
          <p:nvPr>
            <p:ph idx="1"/>
          </p:nvPr>
        </p:nvSpPr>
        <p:spPr>
          <a:xfrm>
            <a:off x="628650" y="1825624"/>
            <a:ext cx="7886700" cy="4861779"/>
          </a:xfrm>
        </p:spPr>
        <p:txBody>
          <a:bodyPr>
            <a:normAutofit/>
          </a:bodyPr>
          <a:lstStyle/>
          <a:p>
            <a:pPr algn="r" rtl="1" fontAlgn="base">
              <a:lnSpc>
                <a:spcPct val="120000"/>
              </a:lnSpc>
            </a:pPr>
            <a:r>
              <a:rPr lang="fa-IR" sz="3200" dirty="0" smtClean="0">
                <a:cs typeface="B Roya" panose="00000400000000000000" pitchFamily="2" charset="-78"/>
              </a:rPr>
              <a:t>مرحله 3. پراکندگی خرده آزمون ها را تفسیر کنید.</a:t>
            </a:r>
          </a:p>
          <a:p>
            <a:pPr algn="r" rtl="1" fontAlgn="base">
              <a:lnSpc>
                <a:spcPct val="120000"/>
              </a:lnSpc>
            </a:pPr>
            <a:r>
              <a:rPr lang="fa-IR" sz="3200" dirty="0" smtClean="0">
                <a:cs typeface="B Roya" panose="00000400000000000000" pitchFamily="2" charset="-78"/>
              </a:rPr>
              <a:t>مرحله 4. تحلیل کیفی/فرآیندی</a:t>
            </a:r>
          </a:p>
          <a:p>
            <a:pPr algn="r" rtl="1" fontAlgn="base">
              <a:lnSpc>
                <a:spcPct val="120000"/>
              </a:lnSpc>
            </a:pPr>
            <a:r>
              <a:rPr lang="fa-IR" sz="3200" dirty="0" smtClean="0">
                <a:cs typeface="B Roya" panose="00000400000000000000" pitchFamily="2" charset="-78"/>
              </a:rPr>
              <a:t>مرحله 5. پراکندگی درون خرده آزمون را تفسیر کنید.</a:t>
            </a:r>
          </a:p>
        </p:txBody>
      </p:sp>
    </p:spTree>
    <p:extLst>
      <p:ext uri="{BB962C8B-B14F-4D97-AF65-F5344CB8AC3E}">
        <p14:creationId xmlns:p14="http://schemas.microsoft.com/office/powerpoint/2010/main" val="18615458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پنج راهبرد مفید برای تفسیر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fontScale="92500"/>
          </a:bodyPr>
          <a:lstStyle/>
          <a:p>
            <a:pPr marL="514350" indent="-514350" algn="r" rtl="1" fontAlgn="base">
              <a:lnSpc>
                <a:spcPct val="150000"/>
              </a:lnSpc>
              <a:buFont typeface="+mj-lt"/>
              <a:buAutoNum type="arabicPeriod"/>
            </a:pPr>
            <a:r>
              <a:rPr lang="fa-IR" sz="3200" b="1" dirty="0" smtClean="0">
                <a:cs typeface="B Roya" panose="00000400000000000000" pitchFamily="2" charset="-78"/>
              </a:rPr>
              <a:t>شروع گزارش با ارائه یک اظهار کلی از توانمندی اصلی</a:t>
            </a:r>
          </a:p>
          <a:p>
            <a:pPr marL="514350" indent="-514350" algn="r" rtl="1" fontAlgn="base">
              <a:lnSpc>
                <a:spcPct val="150000"/>
              </a:lnSpc>
              <a:buFont typeface="+mj-lt"/>
              <a:buAutoNum type="arabicPeriod"/>
            </a:pPr>
            <a:r>
              <a:rPr lang="fa-IR" sz="3200" b="1" dirty="0" smtClean="0">
                <a:cs typeface="B Roya" panose="00000400000000000000" pitchFamily="2" charset="-78"/>
              </a:rPr>
              <a:t>توصیف دقیق لیستی از توانایی های خرده آزمون ها</a:t>
            </a:r>
          </a:p>
          <a:p>
            <a:pPr marL="514350" indent="-514350" algn="r" rtl="1" fontAlgn="base">
              <a:lnSpc>
                <a:spcPct val="150000"/>
              </a:lnSpc>
              <a:buFont typeface="+mj-lt"/>
              <a:buAutoNum type="arabicPeriod"/>
            </a:pPr>
            <a:r>
              <a:rPr lang="fa-IR" sz="3200" b="1" dirty="0" smtClean="0">
                <a:cs typeface="B Roya" panose="00000400000000000000" pitchFamily="2" charset="-78"/>
              </a:rPr>
              <a:t>ارائه توصیفی کیفی از پاسخ های آزمون</a:t>
            </a:r>
          </a:p>
          <a:p>
            <a:pPr marL="514350" indent="-514350" algn="r" rtl="1" fontAlgn="base">
              <a:lnSpc>
                <a:spcPct val="150000"/>
              </a:lnSpc>
              <a:buFont typeface="+mj-lt"/>
              <a:buAutoNum type="arabicPeriod"/>
            </a:pPr>
            <a:r>
              <a:rPr lang="fa-IR" sz="3200" b="1" dirty="0" smtClean="0">
                <a:cs typeface="B Roya" panose="00000400000000000000" pitchFamily="2" charset="-78"/>
              </a:rPr>
              <a:t>ارائه توصیفی کیفی از مشاهدات رفتاری/تاریخچه ای</a:t>
            </a:r>
          </a:p>
          <a:p>
            <a:pPr marL="514350" indent="-514350" algn="r" rtl="1" fontAlgn="base">
              <a:lnSpc>
                <a:spcPct val="150000"/>
              </a:lnSpc>
              <a:buFont typeface="+mj-lt"/>
              <a:buAutoNum type="arabicPeriod"/>
            </a:pPr>
            <a:r>
              <a:rPr lang="fa-IR" sz="3200" b="1" dirty="0" smtClean="0">
                <a:cs typeface="B Roya" panose="00000400000000000000" pitchFamily="2" charset="-78"/>
              </a:rPr>
              <a:t>فراهم کردن کاربردهایی برای زندگی روزمره</a:t>
            </a:r>
          </a:p>
        </p:txBody>
      </p:sp>
    </p:spTree>
    <p:extLst>
      <p:ext uri="{BB962C8B-B14F-4D97-AF65-F5344CB8AC3E}">
        <p14:creationId xmlns:p14="http://schemas.microsoft.com/office/powerpoint/2010/main" val="6834100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نکات مهم در تفسیر وکسلر</a:t>
            </a:r>
            <a:endParaRPr lang="en-US" dirty="0">
              <a:cs typeface="B Titr" panose="00000700000000000000" pitchFamily="2" charset="-78"/>
            </a:endParaRPr>
          </a:p>
        </p:txBody>
      </p:sp>
      <p:sp>
        <p:nvSpPr>
          <p:cNvPr id="3" name="Content Placeholder 2"/>
          <p:cNvSpPr>
            <a:spLocks noGrp="1"/>
          </p:cNvSpPr>
          <p:nvPr>
            <p:ph idx="1"/>
          </p:nvPr>
        </p:nvSpPr>
        <p:spPr>
          <a:xfrm>
            <a:off x="628650" y="1825625"/>
            <a:ext cx="7886700" cy="4783722"/>
          </a:xfrm>
        </p:spPr>
        <p:txBody>
          <a:bodyPr>
            <a:normAutofit fontScale="85000" lnSpcReduction="20000"/>
          </a:bodyPr>
          <a:lstStyle/>
          <a:p>
            <a:pPr algn="r" rtl="1" fontAlgn="base">
              <a:lnSpc>
                <a:spcPct val="120000"/>
              </a:lnSpc>
            </a:pPr>
            <a:r>
              <a:rPr lang="fa-IR" sz="3200" b="1" dirty="0" smtClean="0">
                <a:cs typeface="B Roya" panose="00000400000000000000" pitchFamily="2" charset="-78"/>
              </a:rPr>
              <a:t>شروع با گام های کلی (نمره کلی) و ادامه با جنبه های منحصربفرد (خرده آزمون، </a:t>
            </a:r>
            <a:r>
              <a:rPr lang="en-US" sz="3200" b="1" dirty="0" smtClean="0">
                <a:cs typeface="B Roya" panose="00000400000000000000" pitchFamily="2" charset="-78"/>
              </a:rPr>
              <a:t>CPC</a:t>
            </a:r>
            <a:r>
              <a:rPr lang="fa-IR" sz="3200" b="1" dirty="0" smtClean="0">
                <a:cs typeface="B Roya" panose="00000400000000000000" pitchFamily="2" charset="-78"/>
              </a:rPr>
              <a:t>، کیفی و ...)</a:t>
            </a:r>
          </a:p>
          <a:p>
            <a:pPr algn="r" rtl="1" fontAlgn="base">
              <a:lnSpc>
                <a:spcPct val="120000"/>
              </a:lnSpc>
            </a:pPr>
            <a:r>
              <a:rPr lang="fa-IR" sz="3200" b="1" dirty="0" smtClean="0">
                <a:cs typeface="B Roya" panose="00000400000000000000" pitchFamily="2" charset="-78"/>
              </a:rPr>
              <a:t>با افزایش پراکندگی در نمرات شاخص (23 و بالاتر)، تفسیر نمره کلی بی معناتر و تفسیر شاخص ها مهم تر می شود.</a:t>
            </a:r>
          </a:p>
          <a:p>
            <a:pPr algn="r" rtl="1" fontAlgn="base">
              <a:lnSpc>
                <a:spcPct val="120000"/>
              </a:lnSpc>
            </a:pPr>
            <a:r>
              <a:rPr lang="fa-IR" sz="3200" b="1" dirty="0" smtClean="0">
                <a:cs typeface="B Roya" panose="00000400000000000000" pitchFamily="2" charset="-78"/>
              </a:rPr>
              <a:t>سطح 0/05 برای معنادار بودن تفاوت ها مدنظر است.</a:t>
            </a:r>
          </a:p>
          <a:p>
            <a:pPr algn="r" rtl="1" fontAlgn="base">
              <a:lnSpc>
                <a:spcPct val="120000"/>
              </a:lnSpc>
            </a:pPr>
            <a:r>
              <a:rPr lang="fa-IR" sz="3200" b="1" dirty="0" smtClean="0">
                <a:cs typeface="B Roya" panose="00000400000000000000" pitchFamily="2" charset="-78"/>
              </a:rPr>
              <a:t>نوسان خرده آزمون ها بر اساس مقایسه با نمرات میانگین است (نمره مقیاسی هر خرده آزمون یا نمرات شاخصی)</a:t>
            </a:r>
          </a:p>
          <a:p>
            <a:pPr algn="r" rtl="1" fontAlgn="base">
              <a:lnSpc>
                <a:spcPct val="120000"/>
              </a:lnSpc>
            </a:pPr>
            <a:r>
              <a:rPr lang="fa-IR" sz="3200" b="1" dirty="0" smtClean="0">
                <a:cs typeface="B Roya" panose="00000400000000000000" pitchFamily="2" charset="-78"/>
              </a:rPr>
              <a:t>تفسیر در مراحل اختصاصی تر (3، 4، و 5) به عنوان فرضیه های قابل آزمون از طریق سایر منابع (مشاهدات رفتاری، سوابق آموزشگاهی، و ...) هستند.</a:t>
            </a:r>
          </a:p>
        </p:txBody>
      </p:sp>
    </p:spTree>
    <p:extLst>
      <p:ext uri="{BB962C8B-B14F-4D97-AF65-F5344CB8AC3E}">
        <p14:creationId xmlns:p14="http://schemas.microsoft.com/office/powerpoint/2010/main" val="13270135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dirty="0" smtClean="0">
                <a:cs typeface="B Titr" panose="00000700000000000000" pitchFamily="2" charset="-78"/>
              </a:rPr>
              <a:t>مرحله 1. مقیاس کلی هوشبهر</a:t>
            </a:r>
            <a:br>
              <a:rPr lang="fa-IR" dirty="0" smtClean="0">
                <a:cs typeface="B Titr" panose="00000700000000000000" pitchFamily="2" charset="-78"/>
              </a:rPr>
            </a:br>
            <a:r>
              <a:rPr lang="fa-IR" sz="2000" dirty="0" smtClean="0">
                <a:cs typeface="B Titr" panose="00000700000000000000" pitchFamily="2" charset="-78"/>
              </a:rPr>
              <a:t>(و شاخص توانایی عمومی)</a:t>
            </a:r>
            <a:endParaRPr lang="en-US" sz="2000" dirty="0">
              <a:cs typeface="B Titr" panose="00000700000000000000" pitchFamily="2" charset="-78"/>
            </a:endParaRPr>
          </a:p>
        </p:txBody>
      </p:sp>
      <p:sp>
        <p:nvSpPr>
          <p:cNvPr id="3" name="Content Placeholder 2"/>
          <p:cNvSpPr>
            <a:spLocks noGrp="1"/>
          </p:cNvSpPr>
          <p:nvPr>
            <p:ph idx="1"/>
          </p:nvPr>
        </p:nvSpPr>
        <p:spPr/>
        <p:txBody>
          <a:bodyPr>
            <a:normAutofit fontScale="92500" lnSpcReduction="10000"/>
          </a:bodyPr>
          <a:lstStyle/>
          <a:p>
            <a:pPr algn="r" rtl="1" fontAlgn="base">
              <a:lnSpc>
                <a:spcPct val="100000"/>
              </a:lnSpc>
            </a:pPr>
            <a:r>
              <a:rPr lang="fa-IR" sz="3200" b="1" dirty="0" smtClean="0">
                <a:cs typeface="B Roya" panose="00000400000000000000" pitchFamily="2" charset="-78"/>
              </a:rPr>
              <a:t>باید در مرحله نخست مورد توجه قرار گیرد.</a:t>
            </a:r>
          </a:p>
          <a:p>
            <a:pPr algn="r" rtl="1" fontAlgn="base">
              <a:lnSpc>
                <a:spcPct val="100000"/>
              </a:lnSpc>
            </a:pPr>
            <a:r>
              <a:rPr lang="fa-IR" sz="3200" b="1" dirty="0" smtClean="0">
                <a:cs typeface="B Roya" panose="00000400000000000000" pitchFamily="2" charset="-78"/>
              </a:rPr>
              <a:t>بیشترین اعتبار و روایی را دارد.</a:t>
            </a:r>
          </a:p>
          <a:p>
            <a:pPr algn="r" rtl="1" fontAlgn="base">
              <a:lnSpc>
                <a:spcPct val="100000"/>
              </a:lnSpc>
            </a:pPr>
            <a:r>
              <a:rPr lang="fa-IR" sz="3200" b="1" dirty="0" smtClean="0">
                <a:cs typeface="B Roya" panose="00000400000000000000" pitchFamily="2" charset="-78"/>
              </a:rPr>
              <a:t>موقعیت نسبی شخص در مقایسه با همسالان را نشان می دهد.</a:t>
            </a:r>
          </a:p>
          <a:p>
            <a:pPr algn="r" rtl="1" fontAlgn="base">
              <a:lnSpc>
                <a:spcPct val="100000"/>
              </a:lnSpc>
            </a:pPr>
            <a:r>
              <a:rPr lang="fa-IR" sz="3200" b="1" dirty="0" smtClean="0">
                <a:cs typeface="B Roya" panose="00000400000000000000" pitchFamily="2" charset="-78"/>
              </a:rPr>
              <a:t>برآورد کلی از توانایی ذهنی</a:t>
            </a:r>
          </a:p>
          <a:p>
            <a:pPr algn="r" rtl="1" fontAlgn="base">
              <a:lnSpc>
                <a:spcPct val="100000"/>
              </a:lnSpc>
            </a:pPr>
            <a:r>
              <a:rPr lang="fa-IR" sz="3200" b="1" dirty="0" smtClean="0">
                <a:cs typeface="B Roya" panose="00000400000000000000" pitchFamily="2" charset="-78"/>
              </a:rPr>
              <a:t>تفسیر «مرزی» و «عقب ماندگی ذهنی»</a:t>
            </a:r>
          </a:p>
          <a:p>
            <a:pPr algn="r" rtl="1" fontAlgn="base">
              <a:lnSpc>
                <a:spcPct val="100000"/>
              </a:lnSpc>
            </a:pPr>
            <a:r>
              <a:rPr lang="fa-IR" sz="3200" b="1" dirty="0" smtClean="0">
                <a:cs typeface="B Roya" panose="00000400000000000000" pitchFamily="2" charset="-78"/>
              </a:rPr>
              <a:t>شاخص توانایی عمومی (</a:t>
            </a:r>
            <a:r>
              <a:rPr lang="en-US" sz="3200" b="1" dirty="0" smtClean="0">
                <a:cs typeface="B Roya" panose="00000400000000000000" pitchFamily="2" charset="-78"/>
              </a:rPr>
              <a:t>GAI</a:t>
            </a:r>
            <a:r>
              <a:rPr lang="fa-IR" sz="3200" b="1" dirty="0" smtClean="0">
                <a:cs typeface="B Roya" panose="00000400000000000000" pitchFamily="2" charset="-78"/>
              </a:rPr>
              <a:t>) (بزرگسالان):</a:t>
            </a:r>
          </a:p>
          <a:p>
            <a:pPr lvl="1" algn="r" rtl="1" fontAlgn="base">
              <a:lnSpc>
                <a:spcPct val="100000"/>
              </a:lnSpc>
            </a:pPr>
            <a:r>
              <a:rPr lang="fa-IR" b="1" dirty="0" smtClean="0">
                <a:cs typeface="B Roya" panose="00000400000000000000" pitchFamily="2" charset="-78"/>
              </a:rPr>
              <a:t>ترکیب دو عامل ادراک کلامی و استدلال ادراکی</a:t>
            </a:r>
          </a:p>
          <a:p>
            <a:pPr lvl="1" algn="r" rtl="1" fontAlgn="base">
              <a:lnSpc>
                <a:spcPct val="100000"/>
              </a:lnSpc>
            </a:pPr>
            <a:r>
              <a:rPr lang="fa-IR" b="1" dirty="0" smtClean="0">
                <a:cs typeface="B Roya" panose="00000400000000000000" pitchFamily="2" charset="-78"/>
              </a:rPr>
              <a:t>حذف دو عامل حساس به زوال: حافظه کاری و سرعت پردازش</a:t>
            </a:r>
          </a:p>
        </p:txBody>
      </p:sp>
    </p:spTree>
    <p:extLst>
      <p:ext uri="{BB962C8B-B14F-4D97-AF65-F5344CB8AC3E}">
        <p14:creationId xmlns:p14="http://schemas.microsoft.com/office/powerpoint/2010/main" val="27040360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09710"/>
            <a:ext cx="7886700" cy="2253381"/>
          </a:xfrm>
        </p:spPr>
        <p:txBody>
          <a:bodyPr>
            <a:normAutofit/>
          </a:bodyPr>
          <a:lstStyle/>
          <a:p>
            <a:pPr algn="r" rtl="1"/>
            <a:r>
              <a:rPr lang="fa-IR" sz="3600" dirty="0" smtClean="0">
                <a:cs typeface="B Titr" panose="00000700000000000000" pitchFamily="2" charset="-78"/>
              </a:rPr>
              <a:t>1 نمره کلی وکسلر چهار: شاخص اصلی هوش</a:t>
            </a:r>
            <a:br>
              <a:rPr lang="fa-IR" sz="3600" dirty="0" smtClean="0">
                <a:cs typeface="B Titr" panose="00000700000000000000" pitchFamily="2" charset="-78"/>
              </a:rPr>
            </a:br>
            <a:r>
              <a:rPr lang="fa-IR" dirty="0" smtClean="0">
                <a:cs typeface="B Titr" panose="00000700000000000000" pitchFamily="2" charset="-78"/>
              </a:rPr>
              <a:t/>
            </a:r>
            <a:br>
              <a:rPr lang="fa-IR" dirty="0" smtClean="0">
                <a:cs typeface="B Titr" panose="00000700000000000000" pitchFamily="2" charset="-78"/>
              </a:rPr>
            </a:br>
            <a:r>
              <a:rPr lang="fa-IR" sz="2800" dirty="0" smtClean="0">
                <a:cs typeface="B Titr" panose="00000700000000000000" pitchFamily="2" charset="-78"/>
              </a:rPr>
              <a:t>شاخص 1                       2                              3                             4</a:t>
            </a:r>
            <a:endParaRPr lang="en-US" dirty="0">
              <a:cs typeface="B Titr" panose="00000700000000000000" pitchFamily="2" charset="-78"/>
            </a:endParaRPr>
          </a:p>
        </p:txBody>
      </p:sp>
      <p:sp>
        <p:nvSpPr>
          <p:cNvPr id="3" name="Content Placeholder 2"/>
          <p:cNvSpPr>
            <a:spLocks noGrp="1"/>
          </p:cNvSpPr>
          <p:nvPr>
            <p:ph idx="1"/>
          </p:nvPr>
        </p:nvSpPr>
        <p:spPr>
          <a:xfrm>
            <a:off x="6769298" y="2508013"/>
            <a:ext cx="2286000" cy="2992242"/>
          </a:xfrm>
        </p:spPr>
        <p:txBody>
          <a:bodyPr>
            <a:normAutofit/>
          </a:bodyPr>
          <a:lstStyle/>
          <a:p>
            <a:pPr algn="r" rtl="1" fontAlgn="base">
              <a:lnSpc>
                <a:spcPct val="150000"/>
              </a:lnSpc>
            </a:pPr>
            <a:r>
              <a:rPr lang="fa-IR" sz="2000" b="1" dirty="0" smtClean="0">
                <a:cs typeface="B Roya" panose="00000400000000000000" pitchFamily="2" charset="-78"/>
              </a:rPr>
              <a:t>درک مطلب کلامی</a:t>
            </a:r>
          </a:p>
          <a:p>
            <a:pPr lvl="1" algn="r" rtl="1" fontAlgn="base">
              <a:lnSpc>
                <a:spcPct val="150000"/>
              </a:lnSpc>
            </a:pPr>
            <a:r>
              <a:rPr lang="fa-IR" sz="1600" b="1" dirty="0" smtClean="0">
                <a:cs typeface="B Roya" panose="00000400000000000000" pitchFamily="2" charset="-78"/>
              </a:rPr>
              <a:t>شباهت ها</a:t>
            </a:r>
          </a:p>
          <a:p>
            <a:pPr lvl="1" algn="r" rtl="1" fontAlgn="base">
              <a:lnSpc>
                <a:spcPct val="150000"/>
              </a:lnSpc>
            </a:pPr>
            <a:r>
              <a:rPr lang="fa-IR" sz="1600" b="1" dirty="0" smtClean="0">
                <a:cs typeface="B Roya" panose="00000400000000000000" pitchFamily="2" charset="-78"/>
              </a:rPr>
              <a:t>واژگان</a:t>
            </a:r>
          </a:p>
          <a:p>
            <a:pPr lvl="1" algn="r" rtl="1" fontAlgn="base">
              <a:lnSpc>
                <a:spcPct val="150000"/>
              </a:lnSpc>
            </a:pPr>
            <a:r>
              <a:rPr lang="fa-IR" sz="1800" b="1" dirty="0" smtClean="0">
                <a:cs typeface="B Roya" panose="00000400000000000000" pitchFamily="2" charset="-78"/>
              </a:rPr>
              <a:t>درک </a:t>
            </a:r>
            <a:r>
              <a:rPr lang="fa-IR" sz="1800" b="1" dirty="0">
                <a:cs typeface="B Roya" panose="00000400000000000000" pitchFamily="2" charset="-78"/>
              </a:rPr>
              <a:t>مطلب</a:t>
            </a:r>
          </a:p>
          <a:p>
            <a:pPr lvl="2" algn="r" rtl="1" fontAlgn="base">
              <a:lnSpc>
                <a:spcPct val="150000"/>
              </a:lnSpc>
            </a:pPr>
            <a:r>
              <a:rPr lang="fa-IR" sz="1400" b="1" dirty="0" smtClean="0">
                <a:solidFill>
                  <a:srgbClr val="FF0000"/>
                </a:solidFill>
                <a:cs typeface="B Roya" panose="00000400000000000000" pitchFamily="2" charset="-78"/>
              </a:rPr>
              <a:t>طالاعات </a:t>
            </a:r>
            <a:r>
              <a:rPr lang="fa-IR" sz="1400" b="1" dirty="0" smtClean="0">
                <a:solidFill>
                  <a:srgbClr val="FF0000"/>
                </a:solidFill>
                <a:cs typeface="B Roya" panose="00000400000000000000" pitchFamily="2" charset="-78"/>
              </a:rPr>
              <a:t>عمومی</a:t>
            </a:r>
          </a:p>
          <a:p>
            <a:pPr lvl="2" algn="r" rtl="1" fontAlgn="base">
              <a:lnSpc>
                <a:spcPct val="150000"/>
              </a:lnSpc>
            </a:pPr>
            <a:r>
              <a:rPr lang="fa-IR" sz="1400" b="1" dirty="0" smtClean="0">
                <a:solidFill>
                  <a:srgbClr val="FF0000"/>
                </a:solidFill>
                <a:cs typeface="B Roya" panose="00000400000000000000" pitchFamily="2" charset="-78"/>
              </a:rPr>
              <a:t>استدلال </a:t>
            </a:r>
            <a:r>
              <a:rPr lang="fa-IR" sz="1400" b="1" dirty="0" smtClean="0">
                <a:solidFill>
                  <a:srgbClr val="FF0000"/>
                </a:solidFill>
                <a:cs typeface="B Roya" panose="00000400000000000000" pitchFamily="2" charset="-78"/>
              </a:rPr>
              <a:t>کلامی</a:t>
            </a:r>
          </a:p>
        </p:txBody>
      </p:sp>
      <p:sp>
        <p:nvSpPr>
          <p:cNvPr id="5" name="Content Placeholder 2"/>
          <p:cNvSpPr txBox="1">
            <a:spLocks/>
          </p:cNvSpPr>
          <p:nvPr/>
        </p:nvSpPr>
        <p:spPr>
          <a:xfrm>
            <a:off x="4408225" y="2520034"/>
            <a:ext cx="2286000" cy="36175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fontAlgn="base">
              <a:lnSpc>
                <a:spcPct val="150000"/>
              </a:lnSpc>
            </a:pPr>
            <a:r>
              <a:rPr lang="fa-IR" sz="2400" b="1" dirty="0" smtClean="0">
                <a:cs typeface="B Roya" panose="00000400000000000000" pitchFamily="2" charset="-78"/>
              </a:rPr>
              <a:t>استدلال ادراکی</a:t>
            </a:r>
          </a:p>
          <a:p>
            <a:pPr lvl="1" algn="r" rtl="1" fontAlgn="base">
              <a:lnSpc>
                <a:spcPct val="150000"/>
              </a:lnSpc>
            </a:pPr>
            <a:r>
              <a:rPr lang="fa-IR" sz="1800" b="1" dirty="0" smtClean="0">
                <a:cs typeface="B Roya" panose="00000400000000000000" pitchFamily="2" charset="-78"/>
              </a:rPr>
              <a:t>طراحی با مکعب ها</a:t>
            </a:r>
          </a:p>
          <a:p>
            <a:pPr lvl="1" algn="r" rtl="1" fontAlgn="base">
              <a:lnSpc>
                <a:spcPct val="150000"/>
              </a:lnSpc>
            </a:pPr>
            <a:r>
              <a:rPr lang="fa-IR" sz="1800" b="1" dirty="0" smtClean="0">
                <a:cs typeface="B Roya" panose="00000400000000000000" pitchFamily="2" charset="-78"/>
              </a:rPr>
              <a:t>مفاهیم تصویری</a:t>
            </a:r>
          </a:p>
          <a:p>
            <a:pPr lvl="1" algn="r" rtl="1" fontAlgn="base">
              <a:lnSpc>
                <a:spcPct val="150000"/>
              </a:lnSpc>
            </a:pPr>
            <a:r>
              <a:rPr lang="fa-IR" sz="1800" b="1" dirty="0" smtClean="0">
                <a:cs typeface="B Roya" panose="00000400000000000000" pitchFamily="2" charset="-78"/>
              </a:rPr>
              <a:t>استدلال تصویری</a:t>
            </a:r>
          </a:p>
          <a:p>
            <a:pPr lvl="2" algn="r" rtl="1" fontAlgn="base">
              <a:lnSpc>
                <a:spcPct val="150000"/>
              </a:lnSpc>
            </a:pPr>
            <a:r>
              <a:rPr lang="fa-IR" sz="1600" b="1" dirty="0" smtClean="0">
                <a:solidFill>
                  <a:srgbClr val="FF0000"/>
                </a:solidFill>
                <a:cs typeface="B Roya" panose="00000400000000000000" pitchFamily="2" charset="-78"/>
              </a:rPr>
              <a:t>تکمیل تصویرها</a:t>
            </a:r>
          </a:p>
        </p:txBody>
      </p:sp>
      <p:sp>
        <p:nvSpPr>
          <p:cNvPr id="7" name="Content Placeholder 2"/>
          <p:cNvSpPr txBox="1">
            <a:spLocks/>
          </p:cNvSpPr>
          <p:nvPr/>
        </p:nvSpPr>
        <p:spPr>
          <a:xfrm>
            <a:off x="2122221" y="2512053"/>
            <a:ext cx="2286000" cy="25310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fontAlgn="base">
              <a:lnSpc>
                <a:spcPct val="150000"/>
              </a:lnSpc>
            </a:pPr>
            <a:r>
              <a:rPr lang="fa-IR" sz="2400" b="1" dirty="0" smtClean="0">
                <a:cs typeface="B Roya" panose="00000400000000000000" pitchFamily="2" charset="-78"/>
              </a:rPr>
              <a:t>حافظه فعال</a:t>
            </a:r>
          </a:p>
          <a:p>
            <a:pPr lvl="1" algn="r" rtl="1" fontAlgn="base">
              <a:lnSpc>
                <a:spcPct val="150000"/>
              </a:lnSpc>
            </a:pPr>
            <a:r>
              <a:rPr lang="fa-IR" sz="1800" b="1" dirty="0" smtClean="0">
                <a:cs typeface="B Roya" panose="00000400000000000000" pitchFamily="2" charset="-78"/>
              </a:rPr>
              <a:t>فراخنای ارقام</a:t>
            </a:r>
          </a:p>
          <a:p>
            <a:pPr lvl="1" algn="r" rtl="1" fontAlgn="base">
              <a:lnSpc>
                <a:spcPct val="150000"/>
              </a:lnSpc>
            </a:pPr>
            <a:r>
              <a:rPr lang="fa-IR" sz="1800" b="1" dirty="0" smtClean="0">
                <a:cs typeface="B Roya" panose="00000400000000000000" pitchFamily="2" charset="-78"/>
              </a:rPr>
              <a:t>توالی حرف و عدد</a:t>
            </a:r>
          </a:p>
          <a:p>
            <a:pPr lvl="2" algn="r" rtl="1" fontAlgn="base">
              <a:lnSpc>
                <a:spcPct val="150000"/>
              </a:lnSpc>
            </a:pPr>
            <a:r>
              <a:rPr lang="fa-IR" sz="1600" b="1" dirty="0" smtClean="0">
                <a:cs typeface="B Roya" panose="00000400000000000000" pitchFamily="2" charset="-78"/>
              </a:rPr>
              <a:t>حساب</a:t>
            </a:r>
          </a:p>
        </p:txBody>
      </p:sp>
      <p:sp>
        <p:nvSpPr>
          <p:cNvPr id="8" name="Content Placeholder 2"/>
          <p:cNvSpPr txBox="1">
            <a:spLocks/>
          </p:cNvSpPr>
          <p:nvPr/>
        </p:nvSpPr>
        <p:spPr>
          <a:xfrm>
            <a:off x="-3419" y="2510424"/>
            <a:ext cx="2286000" cy="337775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fontAlgn="base">
              <a:lnSpc>
                <a:spcPct val="150000"/>
              </a:lnSpc>
            </a:pPr>
            <a:r>
              <a:rPr lang="fa-IR" sz="2400" b="1" dirty="0" smtClean="0">
                <a:cs typeface="B Roya" panose="00000400000000000000" pitchFamily="2" charset="-78"/>
              </a:rPr>
              <a:t>سرعت پردازش</a:t>
            </a:r>
          </a:p>
          <a:p>
            <a:pPr lvl="1" algn="r" rtl="1" fontAlgn="base">
              <a:lnSpc>
                <a:spcPct val="150000"/>
              </a:lnSpc>
            </a:pPr>
            <a:r>
              <a:rPr lang="fa-IR" sz="1800" b="1" dirty="0" smtClean="0">
                <a:cs typeface="B Roya" panose="00000400000000000000" pitchFamily="2" charset="-78"/>
              </a:rPr>
              <a:t>نمادیابی</a:t>
            </a:r>
          </a:p>
          <a:p>
            <a:pPr lvl="1" algn="r" rtl="1" fontAlgn="base">
              <a:lnSpc>
                <a:spcPct val="150000"/>
              </a:lnSpc>
            </a:pPr>
            <a:r>
              <a:rPr lang="fa-IR" sz="1800" b="1" dirty="0" smtClean="0">
                <a:cs typeface="B Roya" panose="00000400000000000000" pitchFamily="2" charset="-78"/>
              </a:rPr>
              <a:t>رمزنویسی</a:t>
            </a:r>
          </a:p>
          <a:p>
            <a:pPr lvl="2" algn="r" rtl="1" fontAlgn="base">
              <a:lnSpc>
                <a:spcPct val="150000"/>
              </a:lnSpc>
            </a:pPr>
            <a:r>
              <a:rPr lang="fa-IR" sz="1600" b="1" dirty="0" smtClean="0">
                <a:solidFill>
                  <a:srgbClr val="FF0000"/>
                </a:solidFill>
                <a:cs typeface="B Roya" panose="00000400000000000000" pitchFamily="2" charset="-78"/>
              </a:rPr>
              <a:t>خط زنی</a:t>
            </a:r>
          </a:p>
        </p:txBody>
      </p:sp>
    </p:spTree>
    <p:extLst>
      <p:ext uri="{BB962C8B-B14F-4D97-AF65-F5344CB8AC3E}">
        <p14:creationId xmlns:p14="http://schemas.microsoft.com/office/powerpoint/2010/main" val="36458793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8"/>
            <a:ext cx="7886700" cy="2253381"/>
          </a:xfrm>
        </p:spPr>
        <p:txBody>
          <a:bodyPr>
            <a:normAutofit/>
          </a:bodyPr>
          <a:lstStyle/>
          <a:p>
            <a:pPr algn="r" rtl="1"/>
            <a:r>
              <a:rPr lang="fa-IR" sz="3600" dirty="0" smtClean="0">
                <a:cs typeface="B Titr" panose="00000700000000000000" pitchFamily="2" charset="-78"/>
              </a:rPr>
              <a:t>1 نمره کلی وکسلر چهار: شاخص اصلی هوش</a:t>
            </a:r>
            <a:br>
              <a:rPr lang="fa-IR" sz="3600" dirty="0" smtClean="0">
                <a:cs typeface="B Titr" panose="00000700000000000000" pitchFamily="2" charset="-78"/>
              </a:rPr>
            </a:br>
            <a:r>
              <a:rPr lang="fa-IR" dirty="0" smtClean="0">
                <a:cs typeface="B Titr" panose="00000700000000000000" pitchFamily="2" charset="-78"/>
              </a:rPr>
              <a:t/>
            </a:r>
            <a:br>
              <a:rPr lang="fa-IR" dirty="0" smtClean="0">
                <a:cs typeface="B Titr" panose="00000700000000000000" pitchFamily="2" charset="-78"/>
              </a:rPr>
            </a:br>
            <a:r>
              <a:rPr lang="fa-IR" sz="2800" dirty="0" smtClean="0">
                <a:cs typeface="B Titr" panose="00000700000000000000" pitchFamily="2" charset="-78"/>
              </a:rPr>
              <a:t>شاخص 1                       2                              3                             4</a:t>
            </a:r>
            <a:endParaRPr lang="en-US" dirty="0">
              <a:cs typeface="B Titr" panose="00000700000000000000" pitchFamily="2" charset="-78"/>
            </a:endParaRPr>
          </a:p>
        </p:txBody>
      </p:sp>
      <p:sp>
        <p:nvSpPr>
          <p:cNvPr id="5" name="Content Placeholder 2"/>
          <p:cNvSpPr txBox="1">
            <a:spLocks/>
          </p:cNvSpPr>
          <p:nvPr/>
        </p:nvSpPr>
        <p:spPr>
          <a:xfrm>
            <a:off x="2382982" y="2520034"/>
            <a:ext cx="4311243" cy="31049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fontAlgn="base">
              <a:lnSpc>
                <a:spcPct val="150000"/>
              </a:lnSpc>
            </a:pPr>
            <a:r>
              <a:rPr lang="fa-IR" sz="2400" b="1" dirty="0" smtClean="0">
                <a:cs typeface="B Roya" panose="00000400000000000000" pitchFamily="2" charset="-78"/>
              </a:rPr>
              <a:t>استدلال ادراکی (توانایی یگانه)</a:t>
            </a:r>
          </a:p>
          <a:p>
            <a:pPr lvl="1" algn="r" rtl="1" fontAlgn="base">
              <a:lnSpc>
                <a:spcPct val="150000"/>
              </a:lnSpc>
            </a:pPr>
            <a:r>
              <a:rPr lang="fa-IR" sz="1800" b="1" dirty="0" smtClean="0">
                <a:cs typeface="B Roya" panose="00000400000000000000" pitchFamily="2" charset="-78"/>
              </a:rPr>
              <a:t>طراحی با مکعب ها                            19 </a:t>
            </a:r>
          </a:p>
          <a:p>
            <a:pPr lvl="1" algn="r" rtl="1" fontAlgn="base">
              <a:lnSpc>
                <a:spcPct val="150000"/>
              </a:lnSpc>
            </a:pPr>
            <a:r>
              <a:rPr lang="fa-IR" sz="1800" b="1" dirty="0" smtClean="0">
                <a:cs typeface="B Roya" panose="00000400000000000000" pitchFamily="2" charset="-78"/>
              </a:rPr>
              <a:t>مفاهیم تصویری                                 17</a:t>
            </a:r>
          </a:p>
          <a:p>
            <a:pPr lvl="1" algn="r" rtl="1" fontAlgn="base">
              <a:lnSpc>
                <a:spcPct val="150000"/>
              </a:lnSpc>
            </a:pPr>
            <a:r>
              <a:rPr lang="fa-IR" sz="1800" b="1" dirty="0" smtClean="0">
                <a:cs typeface="B Roya" panose="00000400000000000000" pitchFamily="2" charset="-78"/>
              </a:rPr>
              <a:t>استدلال تصویری                                15</a:t>
            </a:r>
          </a:p>
          <a:p>
            <a:pPr lvl="2" algn="r" rtl="1" fontAlgn="base">
              <a:lnSpc>
                <a:spcPct val="150000"/>
              </a:lnSpc>
            </a:pPr>
            <a:r>
              <a:rPr lang="fa-IR" sz="1600" b="1" dirty="0" smtClean="0">
                <a:solidFill>
                  <a:srgbClr val="FF0000"/>
                </a:solidFill>
                <a:cs typeface="B Roya" panose="00000400000000000000" pitchFamily="2" charset="-78"/>
              </a:rPr>
              <a:t>تکمیل تصویرها</a:t>
            </a:r>
          </a:p>
        </p:txBody>
      </p:sp>
    </p:spTree>
    <p:extLst>
      <p:ext uri="{BB962C8B-B14F-4D97-AF65-F5344CB8AC3E}">
        <p14:creationId xmlns:p14="http://schemas.microsoft.com/office/powerpoint/2010/main" val="29574071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nvPr>
        </p:nvGraphicFramePr>
        <p:xfrm>
          <a:off x="628650" y="1825625"/>
          <a:ext cx="7886700" cy="3993284"/>
        </p:xfrm>
        <a:graphic>
          <a:graphicData uri="http://schemas.openxmlformats.org/drawingml/2006/table">
            <a:tbl>
              <a:tblPr firstRow="1" bandRow="1">
                <a:tableStyleId>{5C22544A-7EE6-4342-B048-85BDC9FD1C3A}</a:tableStyleId>
              </a:tblPr>
              <a:tblGrid>
                <a:gridCol w="1577340">
                  <a:extLst>
                    <a:ext uri="{9D8B030D-6E8A-4147-A177-3AD203B41FA5}">
                      <a16:colId xmlns:a16="http://schemas.microsoft.com/office/drawing/2014/main" val="450678411"/>
                    </a:ext>
                  </a:extLst>
                </a:gridCol>
                <a:gridCol w="1577340">
                  <a:extLst>
                    <a:ext uri="{9D8B030D-6E8A-4147-A177-3AD203B41FA5}">
                      <a16:colId xmlns:a16="http://schemas.microsoft.com/office/drawing/2014/main" val="3643145126"/>
                    </a:ext>
                  </a:extLst>
                </a:gridCol>
                <a:gridCol w="1577340">
                  <a:extLst>
                    <a:ext uri="{9D8B030D-6E8A-4147-A177-3AD203B41FA5}">
                      <a16:colId xmlns:a16="http://schemas.microsoft.com/office/drawing/2014/main" val="1450962430"/>
                    </a:ext>
                  </a:extLst>
                </a:gridCol>
                <a:gridCol w="1577340">
                  <a:extLst>
                    <a:ext uri="{9D8B030D-6E8A-4147-A177-3AD203B41FA5}">
                      <a16:colId xmlns:a16="http://schemas.microsoft.com/office/drawing/2014/main" val="7170285"/>
                    </a:ext>
                  </a:extLst>
                </a:gridCol>
                <a:gridCol w="1577340">
                  <a:extLst>
                    <a:ext uri="{9D8B030D-6E8A-4147-A177-3AD203B41FA5}">
                      <a16:colId xmlns:a16="http://schemas.microsoft.com/office/drawing/2014/main" val="3721054814"/>
                    </a:ext>
                  </a:extLst>
                </a:gridCol>
              </a:tblGrid>
              <a:tr h="1996642">
                <a:tc>
                  <a:txBody>
                    <a:bodyPr/>
                    <a:lstStyle/>
                    <a:p>
                      <a:pPr algn="ctr"/>
                      <a:r>
                        <a:rPr lang="fa-IR" dirty="0" smtClean="0"/>
                        <a:t>کلی</a:t>
                      </a:r>
                      <a:endParaRPr lang="en-US" dirty="0"/>
                    </a:p>
                  </a:txBody>
                  <a:tcPr anchor="ctr"/>
                </a:tc>
                <a:tc>
                  <a:txBody>
                    <a:bodyPr/>
                    <a:lstStyle/>
                    <a:p>
                      <a:pPr algn="ctr"/>
                      <a:r>
                        <a:rPr lang="fa-IR" dirty="0" smtClean="0"/>
                        <a:t>1</a:t>
                      </a:r>
                      <a:endParaRPr lang="en-US" dirty="0"/>
                    </a:p>
                  </a:txBody>
                  <a:tcPr anchor="ctr"/>
                </a:tc>
                <a:tc>
                  <a:txBody>
                    <a:bodyPr/>
                    <a:lstStyle/>
                    <a:p>
                      <a:pPr algn="ctr"/>
                      <a:r>
                        <a:rPr lang="fa-IR" dirty="0" smtClean="0"/>
                        <a:t>2</a:t>
                      </a:r>
                      <a:endParaRPr lang="en-US" dirty="0"/>
                    </a:p>
                  </a:txBody>
                  <a:tcPr anchor="ctr"/>
                </a:tc>
                <a:tc>
                  <a:txBody>
                    <a:bodyPr/>
                    <a:lstStyle/>
                    <a:p>
                      <a:pPr algn="ctr"/>
                      <a:r>
                        <a:rPr lang="fa-IR" dirty="0" smtClean="0"/>
                        <a:t>3</a:t>
                      </a:r>
                      <a:endParaRPr lang="en-US" dirty="0"/>
                    </a:p>
                  </a:txBody>
                  <a:tcPr anchor="ctr"/>
                </a:tc>
                <a:tc>
                  <a:txBody>
                    <a:bodyPr/>
                    <a:lstStyle/>
                    <a:p>
                      <a:pPr algn="ctr"/>
                      <a:r>
                        <a:rPr lang="fa-IR" dirty="0" smtClean="0"/>
                        <a:t>4</a:t>
                      </a:r>
                      <a:endParaRPr lang="en-US" dirty="0"/>
                    </a:p>
                  </a:txBody>
                  <a:tcPr anchor="ctr"/>
                </a:tc>
                <a:extLst>
                  <a:ext uri="{0D108BD9-81ED-4DB2-BD59-A6C34878D82A}">
                    <a16:rowId xmlns:a16="http://schemas.microsoft.com/office/drawing/2014/main" val="3635249405"/>
                  </a:ext>
                </a:extLst>
              </a:tr>
              <a:tr h="1996642">
                <a:tc>
                  <a:txBody>
                    <a:bodyPr/>
                    <a:lstStyle/>
                    <a:p>
                      <a:pPr algn="ctr"/>
                      <a:r>
                        <a:rPr lang="fa-IR" dirty="0" smtClean="0"/>
                        <a:t>124</a:t>
                      </a:r>
                      <a:endParaRPr lang="en-US" dirty="0"/>
                    </a:p>
                  </a:txBody>
                  <a:tcPr anchor="ctr"/>
                </a:tc>
                <a:tc>
                  <a:txBody>
                    <a:bodyPr/>
                    <a:lstStyle/>
                    <a:p>
                      <a:pPr algn="ctr"/>
                      <a:r>
                        <a:rPr lang="fa-IR" dirty="0" smtClean="0"/>
                        <a:t>132</a:t>
                      </a:r>
                      <a:endParaRPr lang="en-US" dirty="0"/>
                    </a:p>
                  </a:txBody>
                  <a:tcPr anchor="ctr"/>
                </a:tc>
                <a:tc>
                  <a:txBody>
                    <a:bodyPr/>
                    <a:lstStyle/>
                    <a:p>
                      <a:pPr algn="ctr"/>
                      <a:r>
                        <a:rPr lang="fa-IR" dirty="0" smtClean="0"/>
                        <a:t>129</a:t>
                      </a:r>
                      <a:endParaRPr lang="en-US" dirty="0"/>
                    </a:p>
                  </a:txBody>
                  <a:tcPr anchor="ctr"/>
                </a:tc>
                <a:tc>
                  <a:txBody>
                    <a:bodyPr/>
                    <a:lstStyle/>
                    <a:p>
                      <a:pPr algn="ctr"/>
                      <a:r>
                        <a:rPr lang="fa-IR" dirty="0" smtClean="0"/>
                        <a:t>85</a:t>
                      </a:r>
                      <a:endParaRPr lang="en-US" dirty="0"/>
                    </a:p>
                  </a:txBody>
                  <a:tcPr anchor="ctr"/>
                </a:tc>
                <a:tc>
                  <a:txBody>
                    <a:bodyPr/>
                    <a:lstStyle/>
                    <a:p>
                      <a:pPr algn="ctr"/>
                      <a:r>
                        <a:rPr lang="fa-IR" dirty="0" smtClean="0"/>
                        <a:t>112</a:t>
                      </a:r>
                      <a:endParaRPr lang="en-US" dirty="0"/>
                    </a:p>
                  </a:txBody>
                  <a:tcPr anchor="ctr"/>
                </a:tc>
                <a:extLst>
                  <a:ext uri="{0D108BD9-81ED-4DB2-BD59-A6C34878D82A}">
                    <a16:rowId xmlns:a16="http://schemas.microsoft.com/office/drawing/2014/main" val="2847818151"/>
                  </a:ext>
                </a:extLst>
              </a:tr>
            </a:tbl>
          </a:graphicData>
        </a:graphic>
      </p:graphicFrame>
    </p:spTree>
    <p:extLst>
      <p:ext uri="{BB962C8B-B14F-4D97-AF65-F5344CB8AC3E}">
        <p14:creationId xmlns:p14="http://schemas.microsoft.com/office/powerpoint/2010/main" val="38817370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dirty="0" smtClean="0">
                <a:cs typeface="B Titr" panose="00000700000000000000" pitchFamily="2" charset="-78"/>
              </a:rPr>
              <a:t>مرحله 2. شاخص ها و </a:t>
            </a:r>
            <a:r>
              <a:rPr lang="fa-IR" dirty="0" smtClean="0">
                <a:solidFill>
                  <a:schemeClr val="accent1"/>
                </a:solidFill>
                <a:cs typeface="B Titr" panose="00000700000000000000" pitchFamily="2" charset="-78"/>
              </a:rPr>
              <a:t>گروه بندی ها</a:t>
            </a:r>
            <a:endParaRPr lang="en-US" sz="2000" dirty="0">
              <a:solidFill>
                <a:schemeClr val="accent1"/>
              </a:solidFill>
              <a:cs typeface="B Titr" panose="00000700000000000000" pitchFamily="2" charset="-78"/>
            </a:endParaRPr>
          </a:p>
        </p:txBody>
      </p:sp>
      <p:sp>
        <p:nvSpPr>
          <p:cNvPr id="3" name="Content Placeholder 2"/>
          <p:cNvSpPr>
            <a:spLocks noGrp="1"/>
          </p:cNvSpPr>
          <p:nvPr>
            <p:ph idx="1"/>
          </p:nvPr>
        </p:nvSpPr>
        <p:spPr>
          <a:xfrm>
            <a:off x="628650" y="1825624"/>
            <a:ext cx="7886700" cy="5032376"/>
          </a:xfrm>
        </p:spPr>
        <p:txBody>
          <a:bodyPr>
            <a:normAutofit/>
          </a:bodyPr>
          <a:lstStyle/>
          <a:p>
            <a:pPr algn="r" rtl="1" fontAlgn="base">
              <a:lnSpc>
                <a:spcPct val="150000"/>
              </a:lnSpc>
            </a:pPr>
            <a:r>
              <a:rPr lang="fa-IR" sz="3200" b="1" dirty="0" smtClean="0">
                <a:cs typeface="B Roya" panose="00000400000000000000" pitchFamily="2" charset="-78"/>
              </a:rPr>
              <a:t>گام 2-الف. نمرات شاخص</a:t>
            </a:r>
          </a:p>
          <a:p>
            <a:pPr lvl="1" algn="r" rtl="1" fontAlgn="base">
              <a:lnSpc>
                <a:spcPct val="150000"/>
              </a:lnSpc>
            </a:pPr>
            <a:r>
              <a:rPr lang="fa-IR" dirty="0" smtClean="0">
                <a:cs typeface="B Roya" panose="00000400000000000000" pitchFamily="2" charset="-78"/>
              </a:rPr>
              <a:t>مرحله بنیادین در تفسیر وکسلر، نمرات شاخص است.</a:t>
            </a:r>
          </a:p>
          <a:p>
            <a:pPr lvl="1" algn="r" rtl="1" fontAlgn="base">
              <a:lnSpc>
                <a:spcPct val="150000"/>
              </a:lnSpc>
            </a:pPr>
            <a:r>
              <a:rPr lang="fa-IR" dirty="0" smtClean="0">
                <a:cs typeface="B Roya" panose="00000400000000000000" pitchFamily="2" charset="-78"/>
              </a:rPr>
              <a:t>به طور بهینه و ویژه، نقاط قوت و ضعف فرد را نشان می دهد.</a:t>
            </a:r>
          </a:p>
          <a:p>
            <a:pPr lvl="1" algn="r" rtl="1" fontAlgn="base">
              <a:lnSpc>
                <a:spcPct val="150000"/>
              </a:lnSpc>
            </a:pPr>
            <a:r>
              <a:rPr lang="fa-IR" dirty="0" smtClean="0">
                <a:cs typeface="B Roya" panose="00000400000000000000" pitchFamily="2" charset="-78"/>
              </a:rPr>
              <a:t>به دلیل پایین بودن اعتبار و روایی خرده آزمون ها، از نمرات شاخص استفاده می شود.</a:t>
            </a:r>
          </a:p>
          <a:p>
            <a:pPr lvl="1" algn="r" rtl="1" fontAlgn="base">
              <a:lnSpc>
                <a:spcPct val="150000"/>
              </a:lnSpc>
            </a:pPr>
            <a:r>
              <a:rPr lang="fa-IR" dirty="0" smtClean="0">
                <a:cs typeface="B Roya" panose="00000400000000000000" pitchFamily="2" charset="-78"/>
              </a:rPr>
              <a:t>شاخص ها فقط وقتی تفسیر می شوند که </a:t>
            </a:r>
            <a:r>
              <a:rPr lang="fa-IR" b="1" dirty="0" smtClean="0">
                <a:cs typeface="B Roya" panose="00000400000000000000" pitchFamily="2" charset="-78"/>
              </a:rPr>
              <a:t>توانایی های یگانه ای </a:t>
            </a:r>
            <a:r>
              <a:rPr lang="fa-IR" dirty="0" smtClean="0">
                <a:cs typeface="B Roya" panose="00000400000000000000" pitchFamily="2" charset="-78"/>
              </a:rPr>
              <a:t>نشان دهند.</a:t>
            </a:r>
          </a:p>
          <a:p>
            <a:pPr lvl="2" algn="r" rtl="1" fontAlgn="base">
              <a:lnSpc>
                <a:spcPct val="150000"/>
              </a:lnSpc>
            </a:pPr>
            <a:r>
              <a:rPr lang="fa-IR" b="1" dirty="0" smtClean="0">
                <a:cs typeface="B Roya" panose="00000400000000000000" pitchFamily="2" charset="-78"/>
              </a:rPr>
              <a:t>توانایی یگانه: </a:t>
            </a:r>
            <a:r>
              <a:rPr lang="fa-IR" dirty="0" smtClean="0">
                <a:cs typeface="B Roya" panose="00000400000000000000" pitchFamily="2" charset="-78"/>
              </a:rPr>
              <a:t>تفاوت کمتر از 5 نمره مقیاسی میان خرده آزمون های یک شاخص</a:t>
            </a:r>
          </a:p>
        </p:txBody>
      </p:sp>
    </p:spTree>
    <p:extLst>
      <p:ext uri="{BB962C8B-B14F-4D97-AF65-F5344CB8AC3E}">
        <p14:creationId xmlns:p14="http://schemas.microsoft.com/office/powerpoint/2010/main" val="934207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جلسه هشتم</a:t>
            </a:r>
            <a:endParaRPr lang="en-US" dirty="0">
              <a:cs typeface="B Titr" panose="00000700000000000000" pitchFamily="2" charset="-78"/>
            </a:endParaRPr>
          </a:p>
        </p:txBody>
      </p:sp>
      <p:sp>
        <p:nvSpPr>
          <p:cNvPr id="3" name="Content Placeholder 2"/>
          <p:cNvSpPr>
            <a:spLocks noGrp="1"/>
          </p:cNvSpPr>
          <p:nvPr>
            <p:ph idx="1"/>
          </p:nvPr>
        </p:nvSpPr>
        <p:spPr/>
        <p:txBody>
          <a:bodyPr>
            <a:normAutofit fontScale="92500" lnSpcReduction="20000"/>
          </a:bodyPr>
          <a:lstStyle/>
          <a:p>
            <a:pPr marL="0" indent="0" algn="r" rtl="1" fontAlgn="base">
              <a:lnSpc>
                <a:spcPct val="200000"/>
              </a:lnSpc>
              <a:spcBef>
                <a:spcPts val="0"/>
              </a:spcBef>
              <a:buNone/>
            </a:pPr>
            <a:r>
              <a:rPr lang="fa-IR" sz="3200" b="1" dirty="0" smtClean="0">
                <a:cs typeface="B Roya" panose="00000400000000000000" pitchFamily="2" charset="-78"/>
              </a:rPr>
              <a:t>آشنایی با:</a:t>
            </a:r>
          </a:p>
          <a:p>
            <a:pPr marL="0" indent="0" algn="ctr" rtl="1" fontAlgn="base">
              <a:lnSpc>
                <a:spcPct val="200000"/>
              </a:lnSpc>
              <a:spcBef>
                <a:spcPts val="0"/>
              </a:spcBef>
              <a:buNone/>
            </a:pPr>
            <a:r>
              <a:rPr lang="fa-IR" sz="3200" b="1" dirty="0" smtClean="0">
                <a:cs typeface="B Roya" panose="00000400000000000000" pitchFamily="2" charset="-78"/>
              </a:rPr>
              <a:t>نمره گذاری،</a:t>
            </a:r>
          </a:p>
          <a:p>
            <a:pPr marL="0" indent="0" algn="ctr" rtl="1" fontAlgn="base">
              <a:lnSpc>
                <a:spcPct val="200000"/>
              </a:lnSpc>
              <a:spcBef>
                <a:spcPts val="0"/>
              </a:spcBef>
              <a:buNone/>
            </a:pPr>
            <a:r>
              <a:rPr lang="fa-IR" sz="3200" b="1" dirty="0" smtClean="0">
                <a:cs typeface="B Roya" panose="00000400000000000000" pitchFamily="2" charset="-78"/>
              </a:rPr>
              <a:t>تفسیر،</a:t>
            </a:r>
          </a:p>
          <a:p>
            <a:pPr marL="0" indent="0" algn="ctr" rtl="1" fontAlgn="base">
              <a:lnSpc>
                <a:spcPct val="200000"/>
              </a:lnSpc>
              <a:spcBef>
                <a:spcPts val="0"/>
              </a:spcBef>
              <a:buNone/>
            </a:pPr>
            <a:r>
              <a:rPr lang="fa-IR" sz="3200" b="1" dirty="0" smtClean="0">
                <a:cs typeface="B Roya" panose="00000400000000000000" pitchFamily="2" charset="-78"/>
              </a:rPr>
              <a:t>و گزارش نویسی</a:t>
            </a:r>
          </a:p>
          <a:p>
            <a:pPr marL="0" indent="0" algn="ctr" rtl="1" fontAlgn="base">
              <a:lnSpc>
                <a:spcPct val="200000"/>
              </a:lnSpc>
              <a:spcBef>
                <a:spcPts val="0"/>
              </a:spcBef>
              <a:buNone/>
            </a:pPr>
            <a:r>
              <a:rPr lang="fa-IR" sz="3200" b="1" dirty="0" smtClean="0">
                <a:cs typeface="B Roya" panose="00000400000000000000" pitchFamily="2" charset="-78"/>
              </a:rPr>
              <a:t>مقیاس هوشی وکسلر کودکان چهار</a:t>
            </a:r>
          </a:p>
        </p:txBody>
      </p:sp>
    </p:spTree>
    <p:extLst>
      <p:ext uri="{BB962C8B-B14F-4D97-AF65-F5344CB8AC3E}">
        <p14:creationId xmlns:p14="http://schemas.microsoft.com/office/powerpoint/2010/main" val="32731834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a:cs typeface="B Titr" panose="00000700000000000000" pitchFamily="2" charset="-78"/>
              </a:rPr>
              <a:t>مرحله 2. شاخص ها و گروه بندی ها</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fontAlgn="base">
              <a:lnSpc>
                <a:spcPct val="150000"/>
              </a:lnSpc>
            </a:pPr>
            <a:r>
              <a:rPr lang="fa-IR" sz="3200" b="1" dirty="0">
                <a:cs typeface="B Roya" panose="00000400000000000000" pitchFamily="2" charset="-78"/>
              </a:rPr>
              <a:t>گام 2-الف. نمرات </a:t>
            </a:r>
            <a:r>
              <a:rPr lang="fa-IR" sz="3200" b="1" dirty="0" smtClean="0">
                <a:cs typeface="B Roya" panose="00000400000000000000" pitchFamily="2" charset="-78"/>
              </a:rPr>
              <a:t>شاخص</a:t>
            </a:r>
          </a:p>
          <a:p>
            <a:pPr lvl="1" algn="r" rtl="1" fontAlgn="base">
              <a:lnSpc>
                <a:spcPct val="150000"/>
              </a:lnSpc>
            </a:pPr>
            <a:r>
              <a:rPr lang="fa-IR" dirty="0" smtClean="0">
                <a:cs typeface="B Roya" panose="00000400000000000000" pitchFamily="2" charset="-78"/>
              </a:rPr>
              <a:t>ضعف در شاخص چه هنگامی می تواند باعث نگرانی شود؟</a:t>
            </a:r>
          </a:p>
          <a:p>
            <a:pPr lvl="2" algn="r" rtl="1" fontAlgn="base">
              <a:lnSpc>
                <a:spcPct val="150000"/>
              </a:lnSpc>
            </a:pPr>
            <a:r>
              <a:rPr lang="fa-IR" dirty="0" smtClean="0">
                <a:cs typeface="B Roya" panose="00000400000000000000" pitchFamily="2" charset="-78"/>
              </a:rPr>
              <a:t>مقایسه نمرات خرده آزمون ها و شاخص ها در یک فرد</a:t>
            </a:r>
          </a:p>
          <a:p>
            <a:pPr lvl="2" algn="r" rtl="1" fontAlgn="base">
              <a:lnSpc>
                <a:spcPct val="150000"/>
              </a:lnSpc>
            </a:pPr>
            <a:r>
              <a:rPr lang="fa-IR" dirty="0" smtClean="0">
                <a:cs typeface="B Roya" panose="00000400000000000000" pitchFamily="2" charset="-78"/>
              </a:rPr>
              <a:t>مقایسه نمرات خرده آزمون ها و شاخص ها با جمعیت بهنجار</a:t>
            </a:r>
          </a:p>
          <a:p>
            <a:pPr lvl="2" algn="r" rtl="1" fontAlgn="base">
              <a:lnSpc>
                <a:spcPct val="150000"/>
              </a:lnSpc>
            </a:pPr>
            <a:r>
              <a:rPr lang="fa-IR" dirty="0" smtClean="0">
                <a:cs typeface="B Roya" panose="00000400000000000000" pitchFamily="2" charset="-78"/>
              </a:rPr>
              <a:t>به </a:t>
            </a:r>
            <a:r>
              <a:rPr lang="fa-IR" dirty="0">
                <a:cs typeface="B Roya" panose="00000400000000000000" pitchFamily="2" charset="-78"/>
              </a:rPr>
              <a:t>این بستگی دارد </a:t>
            </a:r>
            <a:r>
              <a:rPr lang="fa-IR" dirty="0" smtClean="0">
                <a:cs typeface="B Roya" panose="00000400000000000000" pitchFamily="2" charset="-78"/>
              </a:rPr>
              <a:t>که آزمودنی در </a:t>
            </a:r>
            <a:r>
              <a:rPr lang="fa-IR" dirty="0">
                <a:cs typeface="B Roya" panose="00000400000000000000" pitchFamily="2" charset="-78"/>
              </a:rPr>
              <a:t>مقایسه با بقیه جمعیت </a:t>
            </a:r>
            <a:r>
              <a:rPr lang="fa-IR" dirty="0" smtClean="0">
                <a:cs typeface="B Roya" panose="00000400000000000000" pitchFamily="2" charset="-78"/>
              </a:rPr>
              <a:t>چقدر پایین تر عمل کرده است.</a:t>
            </a:r>
          </a:p>
        </p:txBody>
      </p:sp>
    </p:spTree>
    <p:extLst>
      <p:ext uri="{BB962C8B-B14F-4D97-AF65-F5344CB8AC3E}">
        <p14:creationId xmlns:p14="http://schemas.microsoft.com/office/powerpoint/2010/main" val="23644643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a:cs typeface="B Titr" panose="00000700000000000000" pitchFamily="2" charset="-78"/>
              </a:rPr>
              <a:t>مرحله 2. شاخص ها و گروه بندی ها</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fontAlgn="base">
              <a:lnSpc>
                <a:spcPct val="150000"/>
              </a:lnSpc>
            </a:pPr>
            <a:r>
              <a:rPr lang="fa-IR" sz="3200" b="1" dirty="0">
                <a:cs typeface="B Roya" panose="00000400000000000000" pitchFamily="2" charset="-78"/>
              </a:rPr>
              <a:t>گام 2-الف. نمرات </a:t>
            </a:r>
            <a:r>
              <a:rPr lang="fa-IR" sz="3200" b="1" dirty="0" smtClean="0">
                <a:cs typeface="B Roya" panose="00000400000000000000" pitchFamily="2" charset="-78"/>
              </a:rPr>
              <a:t>شاخص</a:t>
            </a:r>
          </a:p>
          <a:p>
            <a:pPr lvl="1" algn="r" rtl="1" fontAlgn="base">
              <a:lnSpc>
                <a:spcPct val="150000"/>
              </a:lnSpc>
            </a:pPr>
            <a:r>
              <a:rPr lang="fa-IR" dirty="0" smtClean="0">
                <a:cs typeface="B Roya" panose="00000400000000000000" pitchFamily="2" charset="-78"/>
              </a:rPr>
              <a:t>جستجوی تفاوت های معنادار در جفت های مختلف (مقایسه نوسان ها)</a:t>
            </a:r>
          </a:p>
          <a:p>
            <a:pPr lvl="2" algn="r" rtl="1" fontAlgn="base">
              <a:lnSpc>
                <a:spcPct val="150000"/>
              </a:lnSpc>
            </a:pPr>
            <a:r>
              <a:rPr lang="fa-IR" dirty="0" smtClean="0">
                <a:cs typeface="B Roya" panose="00000400000000000000" pitchFamily="2" charset="-78"/>
              </a:rPr>
              <a:t>مثلاً اگر نمره شاخص استدلال ادراکی 15 نمره بالاتر از نمره شاخص سرعت پردازش باشد، از سطح 0/05 در تمام گروه های سنی بالاتر است و فقط در 15 درصد افراد بهنجار دیده می شود.</a:t>
            </a:r>
          </a:p>
          <a:p>
            <a:pPr lvl="1" algn="r" rtl="1" fontAlgn="base">
              <a:lnSpc>
                <a:spcPct val="150000"/>
              </a:lnSpc>
            </a:pPr>
            <a:r>
              <a:rPr lang="fa-IR" dirty="0" smtClean="0">
                <a:cs typeface="B Roya" panose="00000400000000000000" pitchFamily="2" charset="-78"/>
              </a:rPr>
              <a:t>تعیین اهمیت تفاوت ها در نمرات شاخص</a:t>
            </a:r>
          </a:p>
          <a:p>
            <a:pPr lvl="2" algn="r" rtl="1" fontAlgn="base">
              <a:lnSpc>
                <a:spcPct val="150000"/>
              </a:lnSpc>
            </a:pPr>
            <a:r>
              <a:rPr lang="fa-IR" dirty="0" smtClean="0">
                <a:cs typeface="B Roya" panose="00000400000000000000" pitchFamily="2" charset="-78"/>
              </a:rPr>
              <a:t>تفاوت های طبیعی در توانایی های افراد (به ویژه افراد سالم)</a:t>
            </a:r>
          </a:p>
          <a:p>
            <a:pPr lvl="1" algn="r" rtl="1" fontAlgn="base">
              <a:lnSpc>
                <a:spcPct val="150000"/>
              </a:lnSpc>
            </a:pPr>
            <a:endParaRPr lang="fa-IR" dirty="0" smtClean="0">
              <a:cs typeface="B Roya" panose="00000400000000000000" pitchFamily="2" charset="-78"/>
            </a:endParaRPr>
          </a:p>
        </p:txBody>
      </p:sp>
    </p:spTree>
    <p:extLst>
      <p:ext uri="{BB962C8B-B14F-4D97-AF65-F5344CB8AC3E}">
        <p14:creationId xmlns:p14="http://schemas.microsoft.com/office/powerpoint/2010/main" val="15864615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a:cs typeface="B Titr" panose="00000700000000000000" pitchFamily="2" charset="-78"/>
              </a:rPr>
              <a:t>مرحله 2. شاخص ها و گروه بندی ها</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fontAlgn="base">
              <a:lnSpc>
                <a:spcPct val="150000"/>
              </a:lnSpc>
            </a:pPr>
            <a:r>
              <a:rPr lang="fa-IR" sz="3200" b="1" dirty="0" smtClean="0">
                <a:cs typeface="B Roya" panose="00000400000000000000" pitchFamily="2" charset="-78"/>
              </a:rPr>
              <a:t>گام 2-ب. خوشه های اضافه شده</a:t>
            </a:r>
          </a:p>
          <a:p>
            <a:pPr lvl="1" algn="r" rtl="1" fontAlgn="base">
              <a:lnSpc>
                <a:spcPct val="150000"/>
              </a:lnSpc>
            </a:pPr>
            <a:r>
              <a:rPr lang="fa-IR" dirty="0" smtClean="0">
                <a:cs typeface="B Roya" panose="00000400000000000000" pitchFamily="2" charset="-78"/>
              </a:rPr>
              <a:t>برپایه مقیاس کلی هوشبهر و نمرات شاخص، نخست باید تصمیم بگیریم که آیا خوشه ها توانایی های یگانه را ارائه می کنند یا نه.</a:t>
            </a:r>
          </a:p>
          <a:p>
            <a:pPr lvl="1" algn="r" rtl="1" fontAlgn="base">
              <a:lnSpc>
                <a:spcPct val="150000"/>
              </a:lnSpc>
            </a:pPr>
            <a:r>
              <a:rPr lang="fa-IR" dirty="0" smtClean="0">
                <a:cs typeface="B Roya" panose="00000400000000000000" pitchFamily="2" charset="-78"/>
              </a:rPr>
              <a:t>این موضوع با داشتن کمتر از 5 نمره مقیاسی اختلاف بین خرده آزمون های تشکیل دهنده شاخص تعریف می شود.</a:t>
            </a:r>
          </a:p>
          <a:p>
            <a:pPr lvl="1" algn="r" rtl="1" fontAlgn="base">
              <a:lnSpc>
                <a:spcPct val="150000"/>
              </a:lnSpc>
            </a:pPr>
            <a:r>
              <a:rPr lang="fa-IR" dirty="0" smtClean="0">
                <a:cs typeface="B Roya" panose="00000400000000000000" pitchFamily="2" charset="-78"/>
              </a:rPr>
              <a:t>اگر نمره مقیاسی مساوی یا بالاتر از 5 بود تفسیر نمی کنیم.</a:t>
            </a:r>
          </a:p>
        </p:txBody>
      </p:sp>
    </p:spTree>
    <p:extLst>
      <p:ext uri="{BB962C8B-B14F-4D97-AF65-F5344CB8AC3E}">
        <p14:creationId xmlns:p14="http://schemas.microsoft.com/office/powerpoint/2010/main" val="15604845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ها و 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a:xfrm>
            <a:off x="6769298" y="2508013"/>
            <a:ext cx="2286000" cy="3255478"/>
          </a:xfrm>
        </p:spPr>
        <p:txBody>
          <a:bodyPr>
            <a:normAutofit/>
          </a:bodyPr>
          <a:lstStyle/>
          <a:p>
            <a:pPr algn="r" rtl="1" fontAlgn="base">
              <a:lnSpc>
                <a:spcPct val="150000"/>
              </a:lnSpc>
            </a:pPr>
            <a:r>
              <a:rPr lang="fa-IR" sz="2000" b="1" dirty="0" smtClean="0">
                <a:cs typeface="B Roya" panose="00000400000000000000" pitchFamily="2" charset="-78"/>
              </a:rPr>
              <a:t>درک مطلب کلامی</a:t>
            </a:r>
          </a:p>
          <a:p>
            <a:pPr lvl="1" algn="r" rtl="1" fontAlgn="base">
              <a:lnSpc>
                <a:spcPct val="150000"/>
              </a:lnSpc>
            </a:pPr>
            <a:r>
              <a:rPr lang="fa-IR" sz="1600" b="1" dirty="0" smtClean="0">
                <a:cs typeface="B Roya" panose="00000400000000000000" pitchFamily="2" charset="-78"/>
              </a:rPr>
              <a:t>شباهت ها</a:t>
            </a:r>
          </a:p>
          <a:p>
            <a:pPr lvl="1" algn="r" rtl="1" fontAlgn="base">
              <a:lnSpc>
                <a:spcPct val="150000"/>
              </a:lnSpc>
            </a:pPr>
            <a:r>
              <a:rPr lang="fa-IR" sz="1600" b="1" dirty="0">
                <a:cs typeface="B Roya" panose="00000400000000000000" pitchFamily="2" charset="-78"/>
              </a:rPr>
              <a:t>درک مطلب</a:t>
            </a:r>
          </a:p>
          <a:p>
            <a:pPr lvl="1" algn="r" rtl="1" fontAlgn="base">
              <a:lnSpc>
                <a:spcPct val="150000"/>
              </a:lnSpc>
            </a:pPr>
            <a:r>
              <a:rPr lang="fa-IR" sz="1600" b="1" dirty="0" smtClean="0">
                <a:cs typeface="B Roya" panose="00000400000000000000" pitchFamily="2" charset="-78"/>
              </a:rPr>
              <a:t>واژگان</a:t>
            </a:r>
          </a:p>
          <a:p>
            <a:pPr lvl="2" algn="r" rtl="1" fontAlgn="base">
              <a:lnSpc>
                <a:spcPct val="150000"/>
              </a:lnSpc>
            </a:pPr>
            <a:r>
              <a:rPr lang="fa-IR" sz="1400" b="1" dirty="0" smtClean="0">
                <a:solidFill>
                  <a:srgbClr val="FF0000"/>
                </a:solidFill>
                <a:cs typeface="B Roya" panose="00000400000000000000" pitchFamily="2" charset="-78"/>
              </a:rPr>
              <a:t>اطلاعات عمومی</a:t>
            </a:r>
          </a:p>
          <a:p>
            <a:pPr lvl="2" algn="r" rtl="1" fontAlgn="base">
              <a:lnSpc>
                <a:spcPct val="150000"/>
              </a:lnSpc>
            </a:pPr>
            <a:r>
              <a:rPr lang="fa-IR" sz="1400" b="1" dirty="0" smtClean="0">
                <a:solidFill>
                  <a:srgbClr val="FF0000"/>
                </a:solidFill>
                <a:cs typeface="B Roya" panose="00000400000000000000" pitchFamily="2" charset="-78"/>
              </a:rPr>
              <a:t>استدلال کلامی</a:t>
            </a:r>
          </a:p>
        </p:txBody>
      </p:sp>
      <p:sp>
        <p:nvSpPr>
          <p:cNvPr id="5" name="Content Placeholder 2"/>
          <p:cNvSpPr txBox="1">
            <a:spLocks/>
          </p:cNvSpPr>
          <p:nvPr/>
        </p:nvSpPr>
        <p:spPr>
          <a:xfrm>
            <a:off x="4408225" y="2520034"/>
            <a:ext cx="22860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fontAlgn="base">
              <a:lnSpc>
                <a:spcPct val="150000"/>
              </a:lnSpc>
            </a:pPr>
            <a:r>
              <a:rPr lang="fa-IR" sz="2400" b="1" dirty="0" smtClean="0">
                <a:cs typeface="B Roya" panose="00000400000000000000" pitchFamily="2" charset="-78"/>
              </a:rPr>
              <a:t>استدلال ادراکی</a:t>
            </a:r>
          </a:p>
          <a:p>
            <a:pPr lvl="1" algn="r" rtl="1" fontAlgn="base">
              <a:lnSpc>
                <a:spcPct val="150000"/>
              </a:lnSpc>
            </a:pPr>
            <a:r>
              <a:rPr lang="fa-IR" sz="1800" b="1" dirty="0" smtClean="0">
                <a:cs typeface="B Roya" panose="00000400000000000000" pitchFamily="2" charset="-78"/>
              </a:rPr>
              <a:t>طراحی با مکعب ها</a:t>
            </a:r>
          </a:p>
          <a:p>
            <a:pPr lvl="1" algn="r" rtl="1" fontAlgn="base">
              <a:lnSpc>
                <a:spcPct val="150000"/>
              </a:lnSpc>
            </a:pPr>
            <a:r>
              <a:rPr lang="fa-IR" sz="1800" b="1" dirty="0" smtClean="0">
                <a:cs typeface="B Roya" panose="00000400000000000000" pitchFamily="2" charset="-78"/>
              </a:rPr>
              <a:t>مفاهیم تصویری</a:t>
            </a:r>
          </a:p>
          <a:p>
            <a:pPr lvl="1" algn="r" rtl="1" fontAlgn="base">
              <a:lnSpc>
                <a:spcPct val="150000"/>
              </a:lnSpc>
            </a:pPr>
            <a:r>
              <a:rPr lang="fa-IR" sz="1800" b="1" dirty="0" smtClean="0">
                <a:cs typeface="B Roya" panose="00000400000000000000" pitchFamily="2" charset="-78"/>
              </a:rPr>
              <a:t>استدلال تصویری</a:t>
            </a:r>
          </a:p>
          <a:p>
            <a:pPr lvl="2" algn="r" rtl="1" fontAlgn="base">
              <a:lnSpc>
                <a:spcPct val="150000"/>
              </a:lnSpc>
            </a:pPr>
            <a:r>
              <a:rPr lang="fa-IR" sz="1600" b="1" dirty="0" smtClean="0">
                <a:solidFill>
                  <a:srgbClr val="FF0000"/>
                </a:solidFill>
                <a:cs typeface="B Roya" panose="00000400000000000000" pitchFamily="2" charset="-78"/>
              </a:rPr>
              <a:t>تکمیل تصویرها</a:t>
            </a:r>
          </a:p>
        </p:txBody>
      </p:sp>
      <p:sp>
        <p:nvSpPr>
          <p:cNvPr id="7" name="Content Placeholder 2"/>
          <p:cNvSpPr txBox="1">
            <a:spLocks/>
          </p:cNvSpPr>
          <p:nvPr/>
        </p:nvSpPr>
        <p:spPr>
          <a:xfrm>
            <a:off x="2122221" y="2512053"/>
            <a:ext cx="22860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fontAlgn="base">
              <a:lnSpc>
                <a:spcPct val="150000"/>
              </a:lnSpc>
            </a:pPr>
            <a:r>
              <a:rPr lang="fa-IR" sz="2400" b="1" dirty="0" smtClean="0">
                <a:cs typeface="B Roya" panose="00000400000000000000" pitchFamily="2" charset="-78"/>
              </a:rPr>
              <a:t>حافظه فعال</a:t>
            </a:r>
          </a:p>
          <a:p>
            <a:pPr lvl="1" algn="r" rtl="1" fontAlgn="base">
              <a:lnSpc>
                <a:spcPct val="150000"/>
              </a:lnSpc>
            </a:pPr>
            <a:r>
              <a:rPr lang="fa-IR" sz="1800" b="1" dirty="0" smtClean="0">
                <a:cs typeface="B Roya" panose="00000400000000000000" pitchFamily="2" charset="-78"/>
              </a:rPr>
              <a:t>فراخنای ارقام</a:t>
            </a:r>
          </a:p>
          <a:p>
            <a:pPr lvl="1" algn="r" rtl="1" fontAlgn="base">
              <a:lnSpc>
                <a:spcPct val="150000"/>
              </a:lnSpc>
            </a:pPr>
            <a:r>
              <a:rPr lang="fa-IR" sz="1800" b="1" dirty="0" smtClean="0">
                <a:cs typeface="B Roya" panose="00000400000000000000" pitchFamily="2" charset="-78"/>
              </a:rPr>
              <a:t>توالی حرف و عدد</a:t>
            </a:r>
          </a:p>
          <a:p>
            <a:pPr lvl="2" algn="r" rtl="1" fontAlgn="base">
              <a:lnSpc>
                <a:spcPct val="150000"/>
              </a:lnSpc>
            </a:pPr>
            <a:r>
              <a:rPr lang="fa-IR" sz="1400" b="1" dirty="0" smtClean="0">
                <a:cs typeface="B Roya" panose="00000400000000000000" pitchFamily="2" charset="-78"/>
              </a:rPr>
              <a:t>حساب</a:t>
            </a:r>
          </a:p>
        </p:txBody>
      </p:sp>
      <p:sp>
        <p:nvSpPr>
          <p:cNvPr id="8" name="Content Placeholder 2"/>
          <p:cNvSpPr txBox="1">
            <a:spLocks/>
          </p:cNvSpPr>
          <p:nvPr/>
        </p:nvSpPr>
        <p:spPr>
          <a:xfrm>
            <a:off x="-3419" y="2510424"/>
            <a:ext cx="22860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fontAlgn="base">
              <a:lnSpc>
                <a:spcPct val="150000"/>
              </a:lnSpc>
            </a:pPr>
            <a:r>
              <a:rPr lang="fa-IR" sz="2400" b="1" dirty="0" smtClean="0">
                <a:cs typeface="B Roya" panose="00000400000000000000" pitchFamily="2" charset="-78"/>
              </a:rPr>
              <a:t>سرعت پردازش</a:t>
            </a:r>
          </a:p>
          <a:p>
            <a:pPr lvl="1" algn="r" rtl="1" fontAlgn="base">
              <a:lnSpc>
                <a:spcPct val="150000"/>
              </a:lnSpc>
            </a:pPr>
            <a:r>
              <a:rPr lang="fa-IR" sz="1800" b="1" dirty="0" smtClean="0">
                <a:cs typeface="B Roya" panose="00000400000000000000" pitchFamily="2" charset="-78"/>
              </a:rPr>
              <a:t>نمادیابی</a:t>
            </a:r>
          </a:p>
          <a:p>
            <a:pPr lvl="1" algn="r" rtl="1" fontAlgn="base">
              <a:lnSpc>
                <a:spcPct val="150000"/>
              </a:lnSpc>
            </a:pPr>
            <a:r>
              <a:rPr lang="fa-IR" sz="1800" b="1" dirty="0" smtClean="0">
                <a:cs typeface="B Roya" panose="00000400000000000000" pitchFamily="2" charset="-78"/>
              </a:rPr>
              <a:t>رمزنویسی</a:t>
            </a:r>
          </a:p>
          <a:p>
            <a:pPr lvl="2" algn="r" rtl="1" fontAlgn="base">
              <a:lnSpc>
                <a:spcPct val="150000"/>
              </a:lnSpc>
            </a:pPr>
            <a:r>
              <a:rPr lang="fa-IR" sz="1600" b="1" dirty="0" smtClean="0">
                <a:solidFill>
                  <a:srgbClr val="FF0000"/>
                </a:solidFill>
                <a:cs typeface="B Roya" panose="00000400000000000000" pitchFamily="2" charset="-78"/>
              </a:rPr>
              <a:t>خط زنی</a:t>
            </a:r>
          </a:p>
        </p:txBody>
      </p:sp>
    </p:spTree>
    <p:extLst>
      <p:ext uri="{BB962C8B-B14F-4D97-AF65-F5344CB8AC3E}">
        <p14:creationId xmlns:p14="http://schemas.microsoft.com/office/powerpoint/2010/main" val="22796192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fontAlgn="base">
              <a:lnSpc>
                <a:spcPct val="150000"/>
              </a:lnSpc>
            </a:pPr>
            <a:r>
              <a:rPr lang="fa-IR" sz="3200" b="1" dirty="0" smtClean="0">
                <a:cs typeface="B Roya" panose="00000400000000000000" pitchFamily="2" charset="-78"/>
              </a:rPr>
              <a:t>درک مطلب کلامی</a:t>
            </a:r>
          </a:p>
          <a:p>
            <a:pPr lvl="1" algn="r" rtl="1" fontAlgn="base">
              <a:lnSpc>
                <a:spcPct val="150000"/>
              </a:lnSpc>
            </a:pPr>
            <a:r>
              <a:rPr lang="fa-IR" b="1" dirty="0" smtClean="0">
                <a:cs typeface="B Roya" panose="00000400000000000000" pitchFamily="2" charset="-78"/>
              </a:rPr>
              <a:t>شباهت ها</a:t>
            </a:r>
          </a:p>
          <a:p>
            <a:pPr lvl="1" algn="r" rtl="1" fontAlgn="base">
              <a:lnSpc>
                <a:spcPct val="150000"/>
              </a:lnSpc>
            </a:pPr>
            <a:r>
              <a:rPr lang="fa-IR" b="1" dirty="0" smtClean="0">
                <a:cs typeface="B Roya" panose="00000400000000000000" pitchFamily="2" charset="-78"/>
              </a:rPr>
              <a:t>واژگان</a:t>
            </a:r>
          </a:p>
          <a:p>
            <a:pPr lvl="2" algn="r" rtl="1" fontAlgn="base">
              <a:lnSpc>
                <a:spcPct val="150000"/>
              </a:lnSpc>
            </a:pPr>
            <a:r>
              <a:rPr lang="fa-IR" b="1" dirty="0" smtClean="0">
                <a:solidFill>
                  <a:srgbClr val="FF0000"/>
                </a:solidFill>
                <a:cs typeface="B Roya" panose="00000400000000000000" pitchFamily="2" charset="-78"/>
              </a:rPr>
              <a:t>اطلاعات عمومی</a:t>
            </a:r>
          </a:p>
          <a:p>
            <a:pPr lvl="2" algn="r" rtl="1" fontAlgn="base">
              <a:lnSpc>
                <a:spcPct val="150000"/>
              </a:lnSpc>
            </a:pPr>
            <a:r>
              <a:rPr lang="fa-IR" b="1" dirty="0" smtClean="0">
                <a:solidFill>
                  <a:srgbClr val="FF0000"/>
                </a:solidFill>
                <a:cs typeface="B Roya" panose="00000400000000000000" pitchFamily="2" charset="-78"/>
              </a:rPr>
              <a:t>درک مطلب</a:t>
            </a:r>
          </a:p>
          <a:p>
            <a:pPr lvl="2" algn="r" rtl="1" fontAlgn="base">
              <a:lnSpc>
                <a:spcPct val="150000"/>
              </a:lnSpc>
            </a:pPr>
            <a:r>
              <a:rPr lang="fa-IR" b="1" dirty="0" smtClean="0">
                <a:solidFill>
                  <a:srgbClr val="FF0000"/>
                </a:solidFill>
                <a:cs typeface="B Roya" panose="00000400000000000000" pitchFamily="2" charset="-78"/>
              </a:rPr>
              <a:t>استدلال کلامی</a:t>
            </a:r>
          </a:p>
        </p:txBody>
      </p:sp>
    </p:spTree>
    <p:extLst>
      <p:ext uri="{BB962C8B-B14F-4D97-AF65-F5344CB8AC3E}">
        <p14:creationId xmlns:p14="http://schemas.microsoft.com/office/powerpoint/2010/main" val="10332764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fontAlgn="base">
              <a:lnSpc>
                <a:spcPct val="150000"/>
              </a:lnSpc>
            </a:pPr>
            <a:r>
              <a:rPr lang="fa-IR" sz="3200" b="1" dirty="0" smtClean="0">
                <a:cs typeface="B Roya" panose="00000400000000000000" pitchFamily="2" charset="-78"/>
              </a:rPr>
              <a:t>درک مطلب کلامی</a:t>
            </a:r>
          </a:p>
          <a:p>
            <a:pPr lvl="1" algn="r" rtl="1" fontAlgn="base">
              <a:lnSpc>
                <a:spcPct val="150000"/>
              </a:lnSpc>
            </a:pPr>
            <a:r>
              <a:rPr lang="fa-IR" b="1" i="1" dirty="0" smtClean="0">
                <a:solidFill>
                  <a:schemeClr val="accent6">
                    <a:lumMod val="75000"/>
                  </a:schemeClr>
                </a:solidFill>
                <a:cs typeface="B Roya" panose="00000400000000000000" pitchFamily="2" charset="-78"/>
              </a:rPr>
              <a:t>توانایی کار با اطلاعات انتزاعی و مفهومی</a:t>
            </a:r>
          </a:p>
          <a:p>
            <a:pPr lvl="1" algn="r" rtl="1" fontAlgn="base">
              <a:lnSpc>
                <a:spcPct val="150000"/>
              </a:lnSpc>
            </a:pPr>
            <a:r>
              <a:rPr lang="fa-IR" b="1" i="1" dirty="0" smtClean="0">
                <a:solidFill>
                  <a:schemeClr val="accent6">
                    <a:lumMod val="75000"/>
                  </a:schemeClr>
                </a:solidFill>
                <a:cs typeface="B Roya" panose="00000400000000000000" pitchFamily="2" charset="-78"/>
              </a:rPr>
              <a:t>میزان و درجه منفعتی که فرد از زمینه تحصیلی خود دریافت کرده است.</a:t>
            </a:r>
          </a:p>
          <a:p>
            <a:pPr lvl="1" algn="r" rtl="1" fontAlgn="base">
              <a:lnSpc>
                <a:spcPct val="150000"/>
              </a:lnSpc>
            </a:pPr>
            <a:r>
              <a:rPr lang="fa-IR" b="1" i="1" dirty="0" smtClean="0">
                <a:solidFill>
                  <a:schemeClr val="accent6">
                    <a:lumMod val="75000"/>
                  </a:schemeClr>
                </a:solidFill>
                <a:cs typeface="B Roya" panose="00000400000000000000" pitchFamily="2" charset="-78"/>
              </a:rPr>
              <a:t>توانایی های حافظه کلامی</a:t>
            </a:r>
          </a:p>
          <a:p>
            <a:pPr lvl="1" algn="r" rtl="1" fontAlgn="base">
              <a:lnSpc>
                <a:spcPct val="150000"/>
              </a:lnSpc>
            </a:pPr>
            <a:r>
              <a:rPr lang="fa-IR" b="1" i="1" dirty="0" smtClean="0">
                <a:solidFill>
                  <a:schemeClr val="accent6">
                    <a:lumMod val="75000"/>
                  </a:schemeClr>
                </a:solidFill>
                <a:cs typeface="B Roya" panose="00000400000000000000" pitchFamily="2" charset="-78"/>
              </a:rPr>
              <a:t>سیالی کلامی</a:t>
            </a:r>
          </a:p>
        </p:txBody>
      </p:sp>
    </p:spTree>
    <p:extLst>
      <p:ext uri="{BB962C8B-B14F-4D97-AF65-F5344CB8AC3E}">
        <p14:creationId xmlns:p14="http://schemas.microsoft.com/office/powerpoint/2010/main" val="1525711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fontAlgn="base">
              <a:lnSpc>
                <a:spcPct val="150000"/>
              </a:lnSpc>
            </a:pPr>
            <a:r>
              <a:rPr lang="fa-IR" sz="3200" b="1" dirty="0" smtClean="0">
                <a:cs typeface="B Roya" panose="00000400000000000000" pitchFamily="2" charset="-78"/>
              </a:rPr>
              <a:t>شباهت ها</a:t>
            </a:r>
          </a:p>
          <a:p>
            <a:pPr lvl="1" algn="r" rtl="1" fontAlgn="base">
              <a:lnSpc>
                <a:spcPct val="150000"/>
              </a:lnSpc>
            </a:pPr>
            <a:r>
              <a:rPr lang="fa-IR" sz="2800" b="1" i="1" dirty="0" smtClean="0">
                <a:solidFill>
                  <a:schemeClr val="accent6">
                    <a:lumMod val="75000"/>
                  </a:schemeClr>
                </a:solidFill>
                <a:cs typeface="B Roya" panose="00000400000000000000" pitchFamily="2" charset="-78"/>
              </a:rPr>
              <a:t>استدلال انتزاعی منطقی</a:t>
            </a:r>
          </a:p>
          <a:p>
            <a:pPr lvl="1" algn="r" rtl="1" fontAlgn="base">
              <a:lnSpc>
                <a:spcPct val="150000"/>
              </a:lnSpc>
            </a:pPr>
            <a:r>
              <a:rPr lang="fa-IR" sz="2800" b="1" i="1" dirty="0" smtClean="0">
                <a:solidFill>
                  <a:schemeClr val="accent6">
                    <a:lumMod val="75000"/>
                  </a:schemeClr>
                </a:solidFill>
                <a:cs typeface="B Roya" panose="00000400000000000000" pitchFamily="2" charset="-78"/>
              </a:rPr>
              <a:t>مفهوم سازی کلامی یا تفکر مفهومی</a:t>
            </a:r>
          </a:p>
          <a:p>
            <a:pPr lvl="1" algn="r" rtl="1" fontAlgn="base">
              <a:lnSpc>
                <a:spcPct val="150000"/>
              </a:lnSpc>
            </a:pPr>
            <a:r>
              <a:rPr lang="fa-IR" sz="2800" b="1" i="1" dirty="0" smtClean="0">
                <a:solidFill>
                  <a:schemeClr val="accent6">
                    <a:lumMod val="75000"/>
                  </a:schemeClr>
                </a:solidFill>
                <a:cs typeface="B Roya" panose="00000400000000000000" pitchFamily="2" charset="-78"/>
              </a:rPr>
              <a:t>تمایز جزئیات ضروری از غیرضروری</a:t>
            </a:r>
          </a:p>
          <a:p>
            <a:pPr lvl="1" algn="r" rtl="1" fontAlgn="base">
              <a:lnSpc>
                <a:spcPct val="150000"/>
              </a:lnSpc>
            </a:pPr>
            <a:r>
              <a:rPr lang="fa-IR" sz="2800" b="1" i="1" dirty="0" smtClean="0">
                <a:solidFill>
                  <a:schemeClr val="accent6">
                    <a:lumMod val="75000"/>
                  </a:schemeClr>
                </a:solidFill>
                <a:cs typeface="B Roya" panose="00000400000000000000" pitchFamily="2" charset="-78"/>
              </a:rPr>
              <a:t>توانایی مشارکتی همراه با تسهیل زبان</a:t>
            </a:r>
          </a:p>
        </p:txBody>
      </p:sp>
    </p:spTree>
    <p:extLst>
      <p:ext uri="{BB962C8B-B14F-4D97-AF65-F5344CB8AC3E}">
        <p14:creationId xmlns:p14="http://schemas.microsoft.com/office/powerpoint/2010/main" val="3543655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fontScale="92500" lnSpcReduction="20000"/>
          </a:bodyPr>
          <a:lstStyle/>
          <a:p>
            <a:pPr algn="r" rtl="1" fontAlgn="base">
              <a:lnSpc>
                <a:spcPct val="150000"/>
              </a:lnSpc>
            </a:pPr>
            <a:r>
              <a:rPr lang="fa-IR" b="1" dirty="0" smtClean="0">
                <a:cs typeface="B Roya" panose="00000400000000000000" pitchFamily="2" charset="-78"/>
              </a:rPr>
              <a:t>واژگان</a:t>
            </a:r>
            <a:endParaRPr lang="fa-IR" b="1" dirty="0">
              <a:cs typeface="B Roya" panose="00000400000000000000" pitchFamily="2" charset="-78"/>
            </a:endParaRPr>
          </a:p>
          <a:p>
            <a:pPr lvl="1" algn="r" rtl="1" fontAlgn="base">
              <a:lnSpc>
                <a:spcPct val="150000"/>
              </a:lnSpc>
            </a:pPr>
            <a:r>
              <a:rPr lang="fa-IR" b="1" i="1" dirty="0" smtClean="0">
                <a:solidFill>
                  <a:schemeClr val="accent6">
                    <a:lumMod val="75000"/>
                  </a:schemeClr>
                </a:solidFill>
                <a:cs typeface="B Roya" panose="00000400000000000000" pitchFamily="2" charset="-78"/>
              </a:rPr>
              <a:t>تحول زبان</a:t>
            </a:r>
          </a:p>
          <a:p>
            <a:pPr lvl="1" algn="r" rtl="1" fontAlgn="base">
              <a:lnSpc>
                <a:spcPct val="150000"/>
              </a:lnSpc>
            </a:pPr>
            <a:r>
              <a:rPr lang="fa-IR" b="1" i="1" dirty="0" smtClean="0">
                <a:solidFill>
                  <a:schemeClr val="accent6">
                    <a:lumMod val="75000"/>
                  </a:schemeClr>
                </a:solidFill>
                <a:cs typeface="B Roya" panose="00000400000000000000" pitchFamily="2" charset="-78"/>
              </a:rPr>
              <a:t>دانش واژگانی</a:t>
            </a:r>
          </a:p>
          <a:p>
            <a:pPr lvl="1" algn="r" rtl="1" fontAlgn="base">
              <a:lnSpc>
                <a:spcPct val="150000"/>
              </a:lnSpc>
            </a:pPr>
            <a:r>
              <a:rPr lang="fa-IR" b="1" i="1" dirty="0" smtClean="0">
                <a:solidFill>
                  <a:schemeClr val="accent6">
                    <a:lumMod val="75000"/>
                  </a:schemeClr>
                </a:solidFill>
                <a:cs typeface="B Roya" panose="00000400000000000000" pitchFamily="2" charset="-78"/>
              </a:rPr>
              <a:t>هوش کلامی عمومی</a:t>
            </a:r>
          </a:p>
          <a:p>
            <a:pPr lvl="1" algn="r" rtl="1" fontAlgn="base">
              <a:lnSpc>
                <a:spcPct val="150000"/>
              </a:lnSpc>
            </a:pPr>
            <a:r>
              <a:rPr lang="fa-IR" b="1" i="1" dirty="0" smtClean="0">
                <a:solidFill>
                  <a:schemeClr val="accent6">
                    <a:lumMod val="75000"/>
                  </a:schemeClr>
                </a:solidFill>
                <a:cs typeface="B Roya" panose="00000400000000000000" pitchFamily="2" charset="-78"/>
              </a:rPr>
              <a:t>استفاده از زبان و توانایی یادگیری کلامی تراکمی</a:t>
            </a:r>
          </a:p>
          <a:p>
            <a:pPr lvl="1" algn="r" rtl="1" fontAlgn="base">
              <a:lnSpc>
                <a:spcPct val="150000"/>
              </a:lnSpc>
            </a:pPr>
            <a:r>
              <a:rPr lang="fa-IR" b="1" i="1" dirty="0" smtClean="0">
                <a:solidFill>
                  <a:schemeClr val="accent6">
                    <a:lumMod val="75000"/>
                  </a:schemeClr>
                </a:solidFill>
                <a:cs typeface="B Roya" panose="00000400000000000000" pitchFamily="2" charset="-78"/>
              </a:rPr>
              <a:t>اندازه حدودی توانایی هوشی بهینه فرد</a:t>
            </a:r>
          </a:p>
          <a:p>
            <a:pPr lvl="1" algn="r" rtl="1" fontAlgn="base">
              <a:lnSpc>
                <a:spcPct val="150000"/>
              </a:lnSpc>
            </a:pPr>
            <a:r>
              <a:rPr lang="fa-IR" b="1" i="1" dirty="0" smtClean="0">
                <a:solidFill>
                  <a:schemeClr val="accent6">
                    <a:lumMod val="75000"/>
                  </a:schemeClr>
                </a:solidFill>
                <a:cs typeface="B Roya" panose="00000400000000000000" pitchFamily="2" charset="-78"/>
              </a:rPr>
              <a:t>زمینه تحصیلی</a:t>
            </a:r>
          </a:p>
          <a:p>
            <a:pPr lvl="1" algn="r" rtl="1" fontAlgn="base">
              <a:lnSpc>
                <a:spcPct val="150000"/>
              </a:lnSpc>
            </a:pPr>
            <a:r>
              <a:rPr lang="fa-IR" b="1" i="1" dirty="0" smtClean="0">
                <a:solidFill>
                  <a:schemeClr val="accent6">
                    <a:lumMod val="75000"/>
                  </a:schemeClr>
                </a:solidFill>
                <a:cs typeface="B Roya" panose="00000400000000000000" pitchFamily="2" charset="-78"/>
              </a:rPr>
              <a:t>پهنه افکار، تجارب، یا علایق کسب شده از سوی فرد</a:t>
            </a:r>
          </a:p>
        </p:txBody>
      </p:sp>
    </p:spTree>
    <p:extLst>
      <p:ext uri="{BB962C8B-B14F-4D97-AF65-F5344CB8AC3E}">
        <p14:creationId xmlns:p14="http://schemas.microsoft.com/office/powerpoint/2010/main" val="28396518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fontAlgn="base">
              <a:lnSpc>
                <a:spcPct val="150000"/>
              </a:lnSpc>
            </a:pPr>
            <a:r>
              <a:rPr lang="fa-IR" sz="3200" b="1" dirty="0">
                <a:cs typeface="B Roya" panose="00000400000000000000" pitchFamily="2" charset="-78"/>
              </a:rPr>
              <a:t>اطلاعات </a:t>
            </a:r>
            <a:r>
              <a:rPr lang="fa-IR" sz="3200" b="1" dirty="0" smtClean="0">
                <a:cs typeface="B Roya" panose="00000400000000000000" pitchFamily="2" charset="-78"/>
              </a:rPr>
              <a:t>عمومی</a:t>
            </a:r>
          </a:p>
          <a:p>
            <a:pPr lvl="1" algn="r" rtl="1" fontAlgn="base">
              <a:lnSpc>
                <a:spcPct val="150000"/>
              </a:lnSpc>
            </a:pPr>
            <a:r>
              <a:rPr lang="fa-IR" b="1" i="1" dirty="0" smtClean="0">
                <a:solidFill>
                  <a:schemeClr val="accent6">
                    <a:lumMod val="75000"/>
                  </a:schemeClr>
                </a:solidFill>
                <a:cs typeface="B Roya" panose="00000400000000000000" pitchFamily="2" charset="-78"/>
              </a:rPr>
              <a:t>دامنه دانش واقعی عمومی</a:t>
            </a:r>
          </a:p>
          <a:p>
            <a:pPr lvl="1" algn="r" rtl="1" fontAlgn="base">
              <a:lnSpc>
                <a:spcPct val="150000"/>
              </a:lnSpc>
            </a:pPr>
            <a:r>
              <a:rPr lang="fa-IR" b="1" i="1" dirty="0" smtClean="0">
                <a:solidFill>
                  <a:schemeClr val="accent6">
                    <a:lumMod val="75000"/>
                  </a:schemeClr>
                </a:solidFill>
                <a:cs typeface="B Roya" panose="00000400000000000000" pitchFamily="2" charset="-78"/>
              </a:rPr>
              <a:t>آموخته های قدیمی یا مدرسه</a:t>
            </a:r>
          </a:p>
          <a:p>
            <a:pPr lvl="1" algn="r" rtl="1" fontAlgn="base">
              <a:lnSpc>
                <a:spcPct val="150000"/>
              </a:lnSpc>
            </a:pPr>
            <a:r>
              <a:rPr lang="fa-IR" b="1" i="1" dirty="0" smtClean="0">
                <a:solidFill>
                  <a:schemeClr val="accent6">
                    <a:lumMod val="75000"/>
                  </a:schemeClr>
                </a:solidFill>
                <a:cs typeface="B Roya" panose="00000400000000000000" pitchFamily="2" charset="-78"/>
              </a:rPr>
              <a:t>کنجکاوی عقلی یا اشتیاق به جمع آوری دانش</a:t>
            </a:r>
          </a:p>
          <a:p>
            <a:pPr lvl="1" algn="r" rtl="1" fontAlgn="base">
              <a:lnSpc>
                <a:spcPct val="150000"/>
              </a:lnSpc>
            </a:pPr>
            <a:r>
              <a:rPr lang="fa-IR" b="1" i="1" dirty="0" smtClean="0">
                <a:solidFill>
                  <a:schemeClr val="accent6">
                    <a:lumMod val="75000"/>
                  </a:schemeClr>
                </a:solidFill>
                <a:cs typeface="B Roya" panose="00000400000000000000" pitchFamily="2" charset="-78"/>
              </a:rPr>
              <a:t>هشیاری نسبت به دنیای روزمره</a:t>
            </a:r>
          </a:p>
          <a:p>
            <a:pPr lvl="1" algn="r" rtl="1" fontAlgn="base">
              <a:lnSpc>
                <a:spcPct val="150000"/>
              </a:lnSpc>
            </a:pPr>
            <a:r>
              <a:rPr lang="fa-IR" b="1" i="1" dirty="0" smtClean="0">
                <a:solidFill>
                  <a:schemeClr val="accent6">
                    <a:lumMod val="75000"/>
                  </a:schemeClr>
                </a:solidFill>
                <a:cs typeface="B Roya" panose="00000400000000000000" pitchFamily="2" charset="-78"/>
              </a:rPr>
              <a:t>حافظه بلند مدت</a:t>
            </a:r>
            <a:endParaRPr lang="fa-IR" b="1" i="1" dirty="0">
              <a:solidFill>
                <a:schemeClr val="accent6">
                  <a:lumMod val="75000"/>
                </a:schemeClr>
              </a:solidFill>
              <a:cs typeface="B Roya" panose="00000400000000000000" pitchFamily="2" charset="-78"/>
            </a:endParaRPr>
          </a:p>
        </p:txBody>
      </p:sp>
    </p:spTree>
    <p:extLst>
      <p:ext uri="{BB962C8B-B14F-4D97-AF65-F5344CB8AC3E}">
        <p14:creationId xmlns:p14="http://schemas.microsoft.com/office/powerpoint/2010/main" val="35899839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a:xfrm>
            <a:off x="628650" y="1825624"/>
            <a:ext cx="7886700" cy="4860925"/>
          </a:xfrm>
        </p:spPr>
        <p:txBody>
          <a:bodyPr>
            <a:normAutofit fontScale="77500" lnSpcReduction="20000"/>
          </a:bodyPr>
          <a:lstStyle/>
          <a:p>
            <a:pPr algn="r" rtl="1" fontAlgn="base">
              <a:lnSpc>
                <a:spcPct val="150000"/>
              </a:lnSpc>
            </a:pPr>
            <a:r>
              <a:rPr lang="fa-IR" sz="3200" b="1" dirty="0">
                <a:cs typeface="B Roya" panose="00000400000000000000" pitchFamily="2" charset="-78"/>
              </a:rPr>
              <a:t>درک </a:t>
            </a:r>
            <a:r>
              <a:rPr lang="fa-IR" sz="3200" b="1" dirty="0" smtClean="0">
                <a:cs typeface="B Roya" panose="00000400000000000000" pitchFamily="2" charset="-78"/>
              </a:rPr>
              <a:t>مطلب</a:t>
            </a:r>
          </a:p>
          <a:p>
            <a:pPr lvl="1" algn="r" rtl="1" fontAlgn="base">
              <a:lnSpc>
                <a:spcPct val="150000"/>
              </a:lnSpc>
            </a:pPr>
            <a:r>
              <a:rPr lang="fa-IR" b="1" i="1" dirty="0" smtClean="0">
                <a:solidFill>
                  <a:schemeClr val="accent6">
                    <a:lumMod val="75000"/>
                  </a:schemeClr>
                </a:solidFill>
                <a:cs typeface="B Roya" panose="00000400000000000000" pitchFamily="2" charset="-78"/>
              </a:rPr>
              <a:t>نشان دادن دانش کاربردی</a:t>
            </a:r>
          </a:p>
          <a:p>
            <a:pPr lvl="1" algn="r" rtl="1" fontAlgn="base">
              <a:lnSpc>
                <a:spcPct val="150000"/>
              </a:lnSpc>
            </a:pPr>
            <a:r>
              <a:rPr lang="fa-IR" b="1" i="1" dirty="0" smtClean="0">
                <a:solidFill>
                  <a:schemeClr val="accent6">
                    <a:lumMod val="75000"/>
                  </a:schemeClr>
                </a:solidFill>
                <a:cs typeface="B Roya" panose="00000400000000000000" pitchFamily="2" charset="-78"/>
              </a:rPr>
              <a:t>دانش استانداردهای سنتی رفتار</a:t>
            </a:r>
          </a:p>
          <a:p>
            <a:pPr lvl="1" algn="r" rtl="1" fontAlgn="base">
              <a:lnSpc>
                <a:spcPct val="150000"/>
              </a:lnSpc>
            </a:pPr>
            <a:r>
              <a:rPr lang="fa-IR" b="1" i="1" dirty="0" smtClean="0">
                <a:solidFill>
                  <a:schemeClr val="accent6">
                    <a:lumMod val="75000"/>
                  </a:schemeClr>
                </a:solidFill>
                <a:cs typeface="B Roya" panose="00000400000000000000" pitchFamily="2" charset="-78"/>
              </a:rPr>
              <a:t>توانایی ارزیابی تجارب گذشته؛ که شامل انتخاب، سازماندهی، و تأکید </a:t>
            </a:r>
            <a:r>
              <a:rPr lang="fa-IR" b="1" i="1" dirty="0">
                <a:solidFill>
                  <a:schemeClr val="accent6">
                    <a:lumMod val="75000"/>
                  </a:schemeClr>
                </a:solidFill>
                <a:cs typeface="B Roya" panose="00000400000000000000" pitchFamily="2" charset="-78"/>
              </a:rPr>
              <a:t>مناسب </a:t>
            </a:r>
            <a:r>
              <a:rPr lang="fa-IR" b="1" i="1" dirty="0" smtClean="0">
                <a:solidFill>
                  <a:schemeClr val="accent6">
                    <a:lumMod val="75000"/>
                  </a:schemeClr>
                </a:solidFill>
                <a:cs typeface="B Roya" panose="00000400000000000000" pitchFamily="2" charset="-78"/>
              </a:rPr>
              <a:t>بر حقایق و روابط می شود.</a:t>
            </a:r>
          </a:p>
          <a:p>
            <a:pPr lvl="1" algn="r" rtl="1" fontAlgn="base">
              <a:lnSpc>
                <a:spcPct val="150000"/>
              </a:lnSpc>
            </a:pPr>
            <a:r>
              <a:rPr lang="fa-IR" b="1" i="1" dirty="0" smtClean="0">
                <a:solidFill>
                  <a:schemeClr val="accent6">
                    <a:lumMod val="75000"/>
                  </a:schemeClr>
                </a:solidFill>
                <a:cs typeface="B Roya" panose="00000400000000000000" pitchFamily="2" charset="-78"/>
              </a:rPr>
              <a:t>تفکر انتزاعی و تعمیم یافته (صرفاً در ماده های پایانی)</a:t>
            </a:r>
          </a:p>
          <a:p>
            <a:pPr lvl="1" algn="r" rtl="1" fontAlgn="base">
              <a:lnSpc>
                <a:spcPct val="150000"/>
              </a:lnSpc>
            </a:pPr>
            <a:r>
              <a:rPr lang="fa-IR" b="1" i="1" dirty="0" smtClean="0">
                <a:solidFill>
                  <a:srgbClr val="FF0000"/>
                </a:solidFill>
                <a:cs typeface="B Roya" panose="00000400000000000000" pitchFamily="2" charset="-78"/>
              </a:rPr>
              <a:t>رسش اجتماعی</a:t>
            </a:r>
            <a:r>
              <a:rPr lang="fa-IR" b="1" i="1" dirty="0" smtClean="0">
                <a:solidFill>
                  <a:schemeClr val="accent6">
                    <a:lumMod val="75000"/>
                  </a:schemeClr>
                </a:solidFill>
                <a:cs typeface="B Roya" panose="00000400000000000000" pitchFamily="2" charset="-78"/>
              </a:rPr>
              <a:t>، قضاوت اجتماعی، عقل سلیم، یا قضاوت در موقعیت های اجتماعی کاربردی</a:t>
            </a:r>
          </a:p>
          <a:p>
            <a:pPr lvl="1" algn="r" rtl="1" fontAlgn="base">
              <a:lnSpc>
                <a:spcPct val="150000"/>
              </a:lnSpc>
            </a:pPr>
            <a:r>
              <a:rPr lang="fa-IR" b="1" i="1" dirty="0" smtClean="0">
                <a:solidFill>
                  <a:schemeClr val="accent6">
                    <a:lumMod val="75000"/>
                  </a:schemeClr>
                </a:solidFill>
                <a:cs typeface="B Roya" panose="00000400000000000000" pitchFamily="2" charset="-78"/>
              </a:rPr>
              <a:t>فهم محیط اجتماعی؛ برای مثال، اطلاعات و دانش درباره کدهای اخلاقی، قواعد اجتماعی، و مقررات</a:t>
            </a:r>
          </a:p>
          <a:p>
            <a:pPr lvl="1" algn="r" rtl="1" fontAlgn="base">
              <a:lnSpc>
                <a:spcPct val="150000"/>
              </a:lnSpc>
            </a:pPr>
            <a:r>
              <a:rPr lang="fa-IR" b="1" i="1" dirty="0" smtClean="0">
                <a:solidFill>
                  <a:schemeClr val="accent6">
                    <a:lumMod val="75000"/>
                  </a:schemeClr>
                </a:solidFill>
                <a:cs typeface="B Roya" panose="00000400000000000000" pitchFamily="2" charset="-78"/>
              </a:rPr>
              <a:t>آگاهی درباره واقعیت، فهم و هشیاری به دنیای روزمره</a:t>
            </a:r>
            <a:endParaRPr lang="fa-IR" b="1" i="1" dirty="0">
              <a:solidFill>
                <a:schemeClr val="accent6">
                  <a:lumMod val="75000"/>
                </a:schemeClr>
              </a:solidFill>
              <a:cs typeface="B Roya" panose="00000400000000000000" pitchFamily="2" charset="-78"/>
            </a:endParaRPr>
          </a:p>
        </p:txBody>
      </p:sp>
    </p:spTree>
    <p:extLst>
      <p:ext uri="{BB962C8B-B14F-4D97-AF65-F5344CB8AC3E}">
        <p14:creationId xmlns:p14="http://schemas.microsoft.com/office/powerpoint/2010/main" val="18548810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خرده آزمون های وکسلر کودکان چهار</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marL="0" indent="0" algn="ctr" rtl="1" fontAlgn="base">
              <a:lnSpc>
                <a:spcPct val="120000"/>
              </a:lnSpc>
              <a:buNone/>
            </a:pPr>
            <a:r>
              <a:rPr lang="fa-IR" sz="3600" b="1" dirty="0" smtClean="0">
                <a:solidFill>
                  <a:srgbClr val="FF0000"/>
                </a:solidFill>
                <a:cs typeface="B Roya" panose="00000400000000000000" pitchFamily="2" charset="-78"/>
              </a:rPr>
              <a:t>خرده آزمون های اصلی</a:t>
            </a:r>
          </a:p>
        </p:txBody>
      </p:sp>
      <p:sp>
        <p:nvSpPr>
          <p:cNvPr id="4" name="Content Placeholder 2"/>
          <p:cNvSpPr txBox="1">
            <a:spLocks/>
          </p:cNvSpPr>
          <p:nvPr/>
        </p:nvSpPr>
        <p:spPr>
          <a:xfrm>
            <a:off x="4667534" y="2538483"/>
            <a:ext cx="3847816" cy="3640751"/>
          </a:xfrm>
          <a:prstGeom prst="rect">
            <a:avLst/>
          </a:prstGeom>
        </p:spPr>
        <p:txBody>
          <a:bodyPr vert="horz" lIns="91440" tIns="45720" rIns="91440" bIns="45720" numCol="1"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1" indent="-457200" algn="r" rtl="1" fontAlgn="base">
              <a:lnSpc>
                <a:spcPct val="120000"/>
              </a:lnSpc>
              <a:buFont typeface="+mj-lt"/>
              <a:buAutoNum type="arabicPeriod"/>
            </a:pPr>
            <a:r>
              <a:rPr lang="fa-IR" sz="3200" b="1" dirty="0" smtClean="0">
                <a:cs typeface="B Roya" panose="00000400000000000000" pitchFamily="2" charset="-78"/>
              </a:rPr>
              <a:t>طراحی با مکعب ها</a:t>
            </a:r>
          </a:p>
          <a:p>
            <a:pPr marL="914400" lvl="1" indent="-457200" algn="r" rtl="1" fontAlgn="base">
              <a:lnSpc>
                <a:spcPct val="120000"/>
              </a:lnSpc>
              <a:buFont typeface="+mj-lt"/>
              <a:buAutoNum type="arabicPeriod"/>
            </a:pPr>
            <a:r>
              <a:rPr lang="fa-IR" sz="3200" b="1" dirty="0" smtClean="0">
                <a:solidFill>
                  <a:srgbClr val="0070C0"/>
                </a:solidFill>
                <a:cs typeface="B Roya" panose="00000400000000000000" pitchFamily="2" charset="-78"/>
              </a:rPr>
              <a:t>شباهت ها</a:t>
            </a:r>
          </a:p>
          <a:p>
            <a:pPr marL="914400" lvl="1" indent="-457200" algn="r" rtl="1" fontAlgn="base">
              <a:lnSpc>
                <a:spcPct val="120000"/>
              </a:lnSpc>
              <a:buFont typeface="+mj-lt"/>
              <a:buAutoNum type="arabicPeriod"/>
            </a:pPr>
            <a:r>
              <a:rPr lang="fa-IR" sz="3200" b="1" dirty="0" smtClean="0">
                <a:solidFill>
                  <a:srgbClr val="0070C0"/>
                </a:solidFill>
                <a:cs typeface="B Roya" panose="00000400000000000000" pitchFamily="2" charset="-78"/>
              </a:rPr>
              <a:t>فراخنای ارقام</a:t>
            </a:r>
          </a:p>
          <a:p>
            <a:pPr marL="914400" lvl="1" indent="-457200" algn="r" rtl="1" fontAlgn="base">
              <a:lnSpc>
                <a:spcPct val="120000"/>
              </a:lnSpc>
              <a:buFont typeface="+mj-lt"/>
              <a:buAutoNum type="arabicPeriod"/>
            </a:pPr>
            <a:r>
              <a:rPr lang="fa-IR" sz="3200" b="1" dirty="0" smtClean="0">
                <a:cs typeface="B Roya" panose="00000400000000000000" pitchFamily="2" charset="-78"/>
              </a:rPr>
              <a:t>مفاهیم تصویری</a:t>
            </a:r>
          </a:p>
          <a:p>
            <a:pPr marL="914400" lvl="1" indent="-457200" algn="r" rtl="1" fontAlgn="base">
              <a:lnSpc>
                <a:spcPct val="120000"/>
              </a:lnSpc>
              <a:buFont typeface="+mj-lt"/>
              <a:buAutoNum type="arabicPeriod"/>
            </a:pPr>
            <a:r>
              <a:rPr lang="fa-IR" sz="3200" b="1" dirty="0" smtClean="0">
                <a:cs typeface="B Roya" panose="00000400000000000000" pitchFamily="2" charset="-78"/>
              </a:rPr>
              <a:t>رمزنویسی</a:t>
            </a:r>
          </a:p>
        </p:txBody>
      </p:sp>
      <p:sp>
        <p:nvSpPr>
          <p:cNvPr id="5" name="Content Placeholder 2"/>
          <p:cNvSpPr txBox="1">
            <a:spLocks/>
          </p:cNvSpPr>
          <p:nvPr/>
        </p:nvSpPr>
        <p:spPr>
          <a:xfrm>
            <a:off x="630922" y="2540755"/>
            <a:ext cx="4036612" cy="3640751"/>
          </a:xfrm>
          <a:prstGeom prst="rect">
            <a:avLst/>
          </a:prstGeom>
        </p:spPr>
        <p:txBody>
          <a:bodyPr vert="horz" lIns="91440" tIns="45720" rIns="91440" bIns="45720" numCol="1"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71550" lvl="1" indent="-514350" algn="r" rtl="1" fontAlgn="base">
              <a:lnSpc>
                <a:spcPct val="120000"/>
              </a:lnSpc>
              <a:buFont typeface="+mj-lt"/>
              <a:buAutoNum type="arabicPeriod" startAt="6"/>
            </a:pPr>
            <a:r>
              <a:rPr lang="fa-IR" sz="3200" b="1" dirty="0" smtClean="0">
                <a:solidFill>
                  <a:srgbClr val="0070C0"/>
                </a:solidFill>
                <a:cs typeface="B Roya" panose="00000400000000000000" pitchFamily="2" charset="-78"/>
              </a:rPr>
              <a:t>واژگان</a:t>
            </a:r>
          </a:p>
          <a:p>
            <a:pPr marL="971550" lvl="1" indent="-514350" algn="r" rtl="1" fontAlgn="base">
              <a:lnSpc>
                <a:spcPct val="120000"/>
              </a:lnSpc>
              <a:buFont typeface="+mj-lt"/>
              <a:buAutoNum type="arabicPeriod" startAt="6"/>
            </a:pPr>
            <a:r>
              <a:rPr lang="fa-IR" sz="3200" b="1" dirty="0" smtClean="0">
                <a:cs typeface="B Roya" panose="00000400000000000000" pitchFamily="2" charset="-78"/>
              </a:rPr>
              <a:t>توالی حرف و عدد</a:t>
            </a:r>
          </a:p>
          <a:p>
            <a:pPr marL="971550" lvl="1" indent="-514350" algn="r" rtl="1" fontAlgn="base">
              <a:lnSpc>
                <a:spcPct val="120000"/>
              </a:lnSpc>
              <a:buFont typeface="+mj-lt"/>
              <a:buAutoNum type="arabicPeriod" startAt="6"/>
            </a:pPr>
            <a:r>
              <a:rPr lang="fa-IR" sz="3200" b="1" dirty="0" smtClean="0">
                <a:cs typeface="B Roya" panose="00000400000000000000" pitchFamily="2" charset="-78"/>
              </a:rPr>
              <a:t>استدلال تصویری</a:t>
            </a:r>
          </a:p>
          <a:p>
            <a:pPr marL="971550" lvl="1" indent="-514350" algn="r" rtl="1" fontAlgn="base">
              <a:lnSpc>
                <a:spcPct val="120000"/>
              </a:lnSpc>
              <a:buFont typeface="+mj-lt"/>
              <a:buAutoNum type="arabicPeriod" startAt="6"/>
            </a:pPr>
            <a:r>
              <a:rPr lang="fa-IR" sz="3200" b="1" dirty="0" smtClean="0">
                <a:cs typeface="B Roya" panose="00000400000000000000" pitchFamily="2" charset="-78"/>
              </a:rPr>
              <a:t>درک مطلب</a:t>
            </a:r>
          </a:p>
          <a:p>
            <a:pPr marL="971550" lvl="1" indent="-514350" algn="r" rtl="1" fontAlgn="base">
              <a:lnSpc>
                <a:spcPct val="120000"/>
              </a:lnSpc>
              <a:buFont typeface="+mj-lt"/>
              <a:buAutoNum type="arabicPeriod" startAt="6"/>
            </a:pPr>
            <a:r>
              <a:rPr lang="fa-IR" sz="3200" b="1" dirty="0" smtClean="0">
                <a:cs typeface="B Roya" panose="00000400000000000000" pitchFamily="2" charset="-78"/>
              </a:rPr>
              <a:t>نمادیابی</a:t>
            </a:r>
          </a:p>
        </p:txBody>
      </p:sp>
    </p:spTree>
    <p:extLst>
      <p:ext uri="{BB962C8B-B14F-4D97-AF65-F5344CB8AC3E}">
        <p14:creationId xmlns:p14="http://schemas.microsoft.com/office/powerpoint/2010/main" val="32100855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lnSpcReduction="10000"/>
          </a:bodyPr>
          <a:lstStyle/>
          <a:p>
            <a:pPr algn="r" rtl="1" fontAlgn="base">
              <a:lnSpc>
                <a:spcPct val="150000"/>
              </a:lnSpc>
            </a:pPr>
            <a:r>
              <a:rPr lang="fa-IR" sz="3200" b="1" dirty="0">
                <a:cs typeface="B Roya" panose="00000400000000000000" pitchFamily="2" charset="-78"/>
              </a:rPr>
              <a:t>استدلال </a:t>
            </a:r>
            <a:r>
              <a:rPr lang="fa-IR" sz="3200" b="1" dirty="0" smtClean="0">
                <a:cs typeface="B Roya" panose="00000400000000000000" pitchFamily="2" charset="-78"/>
              </a:rPr>
              <a:t>کلامی</a:t>
            </a:r>
          </a:p>
          <a:p>
            <a:pPr lvl="1" algn="r" rtl="1" fontAlgn="base">
              <a:lnSpc>
                <a:spcPct val="150000"/>
              </a:lnSpc>
            </a:pPr>
            <a:r>
              <a:rPr lang="fa-IR" b="1" i="1" dirty="0" smtClean="0">
                <a:solidFill>
                  <a:schemeClr val="accent6">
                    <a:lumMod val="75000"/>
                  </a:schemeClr>
                </a:solidFill>
                <a:cs typeface="B Roya" panose="00000400000000000000" pitchFamily="2" charset="-78"/>
              </a:rPr>
              <a:t>استدلال کلامی</a:t>
            </a:r>
          </a:p>
          <a:p>
            <a:pPr lvl="1" algn="r" rtl="1" fontAlgn="base">
              <a:lnSpc>
                <a:spcPct val="150000"/>
              </a:lnSpc>
            </a:pPr>
            <a:r>
              <a:rPr lang="fa-IR" b="1" i="1" dirty="0" smtClean="0">
                <a:solidFill>
                  <a:schemeClr val="accent6">
                    <a:lumMod val="75000"/>
                  </a:schemeClr>
                </a:solidFill>
                <a:cs typeface="B Roya" panose="00000400000000000000" pitchFamily="2" charset="-78"/>
              </a:rPr>
              <a:t>انتزاع کلامی</a:t>
            </a:r>
          </a:p>
          <a:p>
            <a:pPr lvl="1" algn="r" rtl="1" fontAlgn="base">
              <a:lnSpc>
                <a:spcPct val="150000"/>
              </a:lnSpc>
            </a:pPr>
            <a:r>
              <a:rPr lang="fa-IR" b="1" i="1" dirty="0" smtClean="0">
                <a:solidFill>
                  <a:schemeClr val="accent6">
                    <a:lumMod val="75000"/>
                  </a:schemeClr>
                </a:solidFill>
                <a:cs typeface="B Roya" panose="00000400000000000000" pitchFamily="2" charset="-78"/>
              </a:rPr>
              <a:t>استدلال استقرایی/قیاسی</a:t>
            </a:r>
          </a:p>
          <a:p>
            <a:pPr lvl="1" algn="r" rtl="1" fontAlgn="base">
              <a:lnSpc>
                <a:spcPct val="150000"/>
              </a:lnSpc>
            </a:pPr>
            <a:r>
              <a:rPr lang="fa-IR" b="1" i="1" dirty="0" smtClean="0">
                <a:solidFill>
                  <a:schemeClr val="accent6">
                    <a:lumMod val="75000"/>
                  </a:schemeClr>
                </a:solidFill>
                <a:cs typeface="B Roya" panose="00000400000000000000" pitchFamily="2" charset="-78"/>
              </a:rPr>
              <a:t>توانایی ایجاد مفاهیم جایگزین</a:t>
            </a:r>
          </a:p>
          <a:p>
            <a:pPr lvl="1" algn="r" rtl="1" fontAlgn="base">
              <a:lnSpc>
                <a:spcPct val="150000"/>
              </a:lnSpc>
            </a:pPr>
            <a:r>
              <a:rPr lang="fa-IR" b="1" i="1" dirty="0" smtClean="0">
                <a:solidFill>
                  <a:schemeClr val="accent6">
                    <a:lumMod val="75000"/>
                  </a:schemeClr>
                </a:solidFill>
                <a:cs typeface="B Roya" panose="00000400000000000000" pitchFamily="2" charset="-78"/>
              </a:rPr>
              <a:t>توانایی ترکیب</a:t>
            </a:r>
          </a:p>
          <a:p>
            <a:pPr lvl="1" algn="r" rtl="1" fontAlgn="base">
              <a:lnSpc>
                <a:spcPct val="150000"/>
              </a:lnSpc>
            </a:pPr>
            <a:r>
              <a:rPr lang="fa-IR" b="1" i="1" dirty="0" smtClean="0">
                <a:solidFill>
                  <a:schemeClr val="accent6">
                    <a:lumMod val="75000"/>
                  </a:schemeClr>
                </a:solidFill>
                <a:cs typeface="B Roya" panose="00000400000000000000" pitchFamily="2" charset="-78"/>
              </a:rPr>
              <a:t>ادراک کلامی</a:t>
            </a:r>
          </a:p>
          <a:p>
            <a:pPr algn="r" rtl="1" fontAlgn="base">
              <a:lnSpc>
                <a:spcPct val="150000"/>
              </a:lnSpc>
            </a:pPr>
            <a:endParaRPr lang="fa-IR" sz="3200" b="1" dirty="0">
              <a:cs typeface="B Roya" panose="00000400000000000000" pitchFamily="2" charset="-78"/>
            </a:endParaRPr>
          </a:p>
        </p:txBody>
      </p:sp>
    </p:spTree>
    <p:extLst>
      <p:ext uri="{BB962C8B-B14F-4D97-AF65-F5344CB8AC3E}">
        <p14:creationId xmlns:p14="http://schemas.microsoft.com/office/powerpoint/2010/main" val="40698829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fontAlgn="base">
              <a:lnSpc>
                <a:spcPct val="150000"/>
              </a:lnSpc>
            </a:pPr>
            <a:r>
              <a:rPr lang="fa-IR" sz="3200" b="1" dirty="0" smtClean="0">
                <a:cs typeface="B Roya" panose="00000400000000000000" pitchFamily="2" charset="-78"/>
              </a:rPr>
              <a:t>استدلال ادراکی</a:t>
            </a:r>
          </a:p>
          <a:p>
            <a:pPr lvl="1" algn="r" rtl="1" fontAlgn="base">
              <a:lnSpc>
                <a:spcPct val="150000"/>
              </a:lnSpc>
            </a:pPr>
            <a:r>
              <a:rPr lang="fa-IR" b="1" dirty="0" smtClean="0">
                <a:cs typeface="B Roya" panose="00000400000000000000" pitchFamily="2" charset="-78"/>
              </a:rPr>
              <a:t>طراحی با مکعب ها</a:t>
            </a:r>
          </a:p>
          <a:p>
            <a:pPr lvl="1" algn="r" rtl="1" fontAlgn="base">
              <a:lnSpc>
                <a:spcPct val="150000"/>
              </a:lnSpc>
            </a:pPr>
            <a:r>
              <a:rPr lang="fa-IR" b="1" dirty="0" smtClean="0">
                <a:cs typeface="B Roya" panose="00000400000000000000" pitchFamily="2" charset="-78"/>
              </a:rPr>
              <a:t>مفاهیم تصویری</a:t>
            </a:r>
          </a:p>
          <a:p>
            <a:pPr lvl="1" algn="r" rtl="1" fontAlgn="base">
              <a:lnSpc>
                <a:spcPct val="150000"/>
              </a:lnSpc>
            </a:pPr>
            <a:r>
              <a:rPr lang="fa-IR" b="1" dirty="0" smtClean="0">
                <a:cs typeface="B Roya" panose="00000400000000000000" pitchFamily="2" charset="-78"/>
              </a:rPr>
              <a:t>استدلال تصویری</a:t>
            </a:r>
          </a:p>
          <a:p>
            <a:pPr lvl="2" algn="r" rtl="1" fontAlgn="base">
              <a:lnSpc>
                <a:spcPct val="150000"/>
              </a:lnSpc>
            </a:pPr>
            <a:r>
              <a:rPr lang="fa-IR" b="1" dirty="0" smtClean="0">
                <a:solidFill>
                  <a:srgbClr val="FF0000"/>
                </a:solidFill>
                <a:cs typeface="B Roya" panose="00000400000000000000" pitchFamily="2" charset="-78"/>
              </a:rPr>
              <a:t>تکمیل تصویرها</a:t>
            </a:r>
          </a:p>
        </p:txBody>
      </p:sp>
    </p:spTree>
    <p:extLst>
      <p:ext uri="{BB962C8B-B14F-4D97-AF65-F5344CB8AC3E}">
        <p14:creationId xmlns:p14="http://schemas.microsoft.com/office/powerpoint/2010/main" val="42725972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fontAlgn="base">
              <a:lnSpc>
                <a:spcPct val="150000"/>
              </a:lnSpc>
            </a:pPr>
            <a:r>
              <a:rPr lang="fa-IR" sz="3200" b="1" dirty="0" smtClean="0">
                <a:cs typeface="B Roya" panose="00000400000000000000" pitchFamily="2" charset="-78"/>
              </a:rPr>
              <a:t>استدلال ادراکی</a:t>
            </a:r>
          </a:p>
          <a:p>
            <a:pPr lvl="1" algn="r" rtl="1" fontAlgn="base">
              <a:lnSpc>
                <a:spcPct val="150000"/>
              </a:lnSpc>
            </a:pPr>
            <a:r>
              <a:rPr lang="fa-IR" b="1" i="1" dirty="0" smtClean="0">
                <a:solidFill>
                  <a:schemeClr val="accent6">
                    <a:lumMod val="75000"/>
                  </a:schemeClr>
                </a:solidFill>
                <a:cs typeface="B Roya" panose="00000400000000000000" pitchFamily="2" charset="-78"/>
              </a:rPr>
              <a:t>درجه و توانایی تعامل غیرکلامی فرد با محیط</a:t>
            </a:r>
          </a:p>
          <a:p>
            <a:pPr lvl="1" algn="r" rtl="1" fontAlgn="base">
              <a:lnSpc>
                <a:spcPct val="150000"/>
              </a:lnSpc>
            </a:pPr>
            <a:r>
              <a:rPr lang="fa-IR" b="1" i="1" dirty="0" smtClean="0">
                <a:solidFill>
                  <a:schemeClr val="accent6">
                    <a:lumMod val="75000"/>
                  </a:schemeClr>
                </a:solidFill>
                <a:cs typeface="B Roya" panose="00000400000000000000" pitchFamily="2" charset="-78"/>
              </a:rPr>
              <a:t>توانایی یکپارچه سازی محرک های ادراکی با پاسخ های حرکتی مربوطه</a:t>
            </a:r>
          </a:p>
          <a:p>
            <a:pPr lvl="1" algn="r" rtl="1" fontAlgn="base">
              <a:lnSpc>
                <a:spcPct val="150000"/>
              </a:lnSpc>
            </a:pPr>
            <a:r>
              <a:rPr lang="fa-IR" b="1" i="1" dirty="0" smtClean="0">
                <a:solidFill>
                  <a:schemeClr val="accent6">
                    <a:lumMod val="75000"/>
                  </a:schemeClr>
                </a:solidFill>
                <a:cs typeface="B Roya" panose="00000400000000000000" pitchFamily="2" charset="-78"/>
              </a:rPr>
              <a:t>ظرفیت کار در موقعیت های عینی</a:t>
            </a:r>
          </a:p>
          <a:p>
            <a:pPr lvl="1" algn="r" rtl="1" fontAlgn="base">
              <a:lnSpc>
                <a:spcPct val="150000"/>
              </a:lnSpc>
            </a:pPr>
            <a:r>
              <a:rPr lang="fa-IR" b="1" i="1" dirty="0" smtClean="0">
                <a:solidFill>
                  <a:schemeClr val="accent6">
                    <a:lumMod val="75000"/>
                  </a:schemeClr>
                </a:solidFill>
                <a:cs typeface="B Roya" panose="00000400000000000000" pitchFamily="2" charset="-78"/>
              </a:rPr>
              <a:t>توانایی ارزیابی اطلاعات دیداری - فضایی</a:t>
            </a:r>
          </a:p>
        </p:txBody>
      </p:sp>
    </p:spTree>
    <p:extLst>
      <p:ext uri="{BB962C8B-B14F-4D97-AF65-F5344CB8AC3E}">
        <p14:creationId xmlns:p14="http://schemas.microsoft.com/office/powerpoint/2010/main" val="19115308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lnSpcReduction="10000"/>
          </a:bodyPr>
          <a:lstStyle/>
          <a:p>
            <a:pPr algn="r" rtl="1" fontAlgn="base">
              <a:lnSpc>
                <a:spcPct val="150000"/>
              </a:lnSpc>
            </a:pPr>
            <a:r>
              <a:rPr lang="fa-IR" sz="3200" b="1" dirty="0">
                <a:cs typeface="B Roya" panose="00000400000000000000" pitchFamily="2" charset="-78"/>
              </a:rPr>
              <a:t>طراحی با مکعب </a:t>
            </a:r>
            <a:r>
              <a:rPr lang="fa-IR" sz="3200" b="1" dirty="0" smtClean="0">
                <a:cs typeface="B Roya" panose="00000400000000000000" pitchFamily="2" charset="-78"/>
              </a:rPr>
              <a:t>ها</a:t>
            </a:r>
          </a:p>
          <a:p>
            <a:pPr lvl="1" algn="r" rtl="1" fontAlgn="base">
              <a:lnSpc>
                <a:spcPct val="150000"/>
              </a:lnSpc>
            </a:pPr>
            <a:r>
              <a:rPr lang="fa-IR" b="1" i="1" dirty="0" smtClean="0">
                <a:solidFill>
                  <a:schemeClr val="accent6">
                    <a:lumMod val="75000"/>
                  </a:schemeClr>
                </a:solidFill>
                <a:cs typeface="B Roya" panose="00000400000000000000" pitchFamily="2" charset="-78"/>
              </a:rPr>
              <a:t>تحلیل کل به اجزاء تشکیل دهنده</a:t>
            </a:r>
          </a:p>
          <a:p>
            <a:pPr lvl="1" algn="r" rtl="1" fontAlgn="base">
              <a:lnSpc>
                <a:spcPct val="150000"/>
              </a:lnSpc>
            </a:pPr>
            <a:r>
              <a:rPr lang="fa-IR" b="1" i="1" dirty="0" smtClean="0">
                <a:solidFill>
                  <a:schemeClr val="accent6">
                    <a:lumMod val="75000"/>
                  </a:schemeClr>
                </a:solidFill>
                <a:cs typeface="B Roya" panose="00000400000000000000" pitchFamily="2" charset="-78"/>
              </a:rPr>
              <a:t>تجسم فضایی</a:t>
            </a:r>
          </a:p>
          <a:p>
            <a:pPr lvl="1" algn="r" rtl="1" fontAlgn="base">
              <a:lnSpc>
                <a:spcPct val="150000"/>
              </a:lnSpc>
            </a:pPr>
            <a:r>
              <a:rPr lang="fa-IR" b="1" i="1" dirty="0" smtClean="0">
                <a:solidFill>
                  <a:schemeClr val="accent6">
                    <a:lumMod val="75000"/>
                  </a:schemeClr>
                </a:solidFill>
                <a:cs typeface="B Roya" panose="00000400000000000000" pitchFamily="2" charset="-78"/>
              </a:rPr>
              <a:t>تشکیل مفهوم غیرکلامی</a:t>
            </a:r>
          </a:p>
          <a:p>
            <a:pPr lvl="1" algn="r" rtl="1" fontAlgn="base">
              <a:lnSpc>
                <a:spcPct val="150000"/>
              </a:lnSpc>
            </a:pPr>
            <a:r>
              <a:rPr lang="fa-IR" b="1" i="1" dirty="0" smtClean="0">
                <a:solidFill>
                  <a:schemeClr val="accent6">
                    <a:lumMod val="75000"/>
                  </a:schemeClr>
                </a:solidFill>
                <a:cs typeface="B Roya" panose="00000400000000000000" pitchFamily="2" charset="-78"/>
              </a:rPr>
              <a:t>هماهنگی دیداری – حرکتی و سازمان ادراکی</a:t>
            </a:r>
          </a:p>
          <a:p>
            <a:pPr lvl="1" algn="r" rtl="1" fontAlgn="base">
              <a:lnSpc>
                <a:spcPct val="150000"/>
              </a:lnSpc>
            </a:pPr>
            <a:r>
              <a:rPr lang="fa-IR" b="1" i="1" dirty="0" smtClean="0">
                <a:solidFill>
                  <a:schemeClr val="accent6">
                    <a:lumMod val="75000"/>
                  </a:schemeClr>
                </a:solidFill>
                <a:cs typeface="B Roya" panose="00000400000000000000" pitchFamily="2" charset="-78"/>
              </a:rPr>
              <a:t>ظرفیت تلاش مستمر؛ تمرکز</a:t>
            </a:r>
          </a:p>
          <a:p>
            <a:pPr lvl="1" algn="r" rtl="1" fontAlgn="base">
              <a:lnSpc>
                <a:spcPct val="150000"/>
              </a:lnSpc>
            </a:pPr>
            <a:r>
              <a:rPr lang="fa-IR" b="1" i="1" dirty="0" smtClean="0">
                <a:solidFill>
                  <a:schemeClr val="accent6">
                    <a:lumMod val="75000"/>
                  </a:schemeClr>
                </a:solidFill>
                <a:cs typeface="B Roya" panose="00000400000000000000" pitchFamily="2" charset="-78"/>
              </a:rPr>
              <a:t>هماهنگی دیداری – حرکتی – فضایی؛ سرعت تحریف شده و ادراکی</a:t>
            </a:r>
            <a:endParaRPr lang="fa-IR" b="1" i="1" dirty="0">
              <a:solidFill>
                <a:schemeClr val="accent6">
                  <a:lumMod val="75000"/>
                </a:schemeClr>
              </a:solidFill>
              <a:cs typeface="B Roya" panose="00000400000000000000" pitchFamily="2" charset="-78"/>
            </a:endParaRPr>
          </a:p>
        </p:txBody>
      </p:sp>
    </p:spTree>
    <p:extLst>
      <p:ext uri="{BB962C8B-B14F-4D97-AF65-F5344CB8AC3E}">
        <p14:creationId xmlns:p14="http://schemas.microsoft.com/office/powerpoint/2010/main" val="18462000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fontAlgn="base">
              <a:lnSpc>
                <a:spcPct val="150000"/>
              </a:lnSpc>
            </a:pPr>
            <a:r>
              <a:rPr lang="fa-IR" sz="3200" b="1" dirty="0">
                <a:cs typeface="B Roya" panose="00000400000000000000" pitchFamily="2" charset="-78"/>
              </a:rPr>
              <a:t>مفاهیم </a:t>
            </a:r>
            <a:r>
              <a:rPr lang="fa-IR" sz="3200" b="1" dirty="0" smtClean="0">
                <a:cs typeface="B Roya" panose="00000400000000000000" pitchFamily="2" charset="-78"/>
              </a:rPr>
              <a:t>تصویری</a:t>
            </a:r>
          </a:p>
          <a:p>
            <a:pPr lvl="1" algn="r" rtl="1" fontAlgn="base">
              <a:lnSpc>
                <a:spcPct val="150000"/>
              </a:lnSpc>
            </a:pPr>
            <a:r>
              <a:rPr lang="fa-IR" b="1" i="1" dirty="0" smtClean="0">
                <a:solidFill>
                  <a:schemeClr val="accent6">
                    <a:lumMod val="75000"/>
                  </a:schemeClr>
                </a:solidFill>
                <a:cs typeface="B Roya" panose="00000400000000000000" pitchFamily="2" charset="-78"/>
              </a:rPr>
              <a:t>تشکیل مفهوم غیرکلامی</a:t>
            </a:r>
          </a:p>
          <a:p>
            <a:pPr lvl="1" algn="r" rtl="1" fontAlgn="base">
              <a:lnSpc>
                <a:spcPct val="150000"/>
              </a:lnSpc>
            </a:pPr>
            <a:r>
              <a:rPr lang="fa-IR" b="1" i="1" dirty="0" smtClean="0">
                <a:solidFill>
                  <a:schemeClr val="accent6">
                    <a:lumMod val="75000"/>
                  </a:schemeClr>
                </a:solidFill>
                <a:cs typeface="B Roya" panose="00000400000000000000" pitchFamily="2" charset="-78"/>
              </a:rPr>
              <a:t>بازشناسی ادراکی</a:t>
            </a:r>
          </a:p>
          <a:p>
            <a:pPr lvl="1" algn="r" rtl="1" fontAlgn="base">
              <a:lnSpc>
                <a:spcPct val="150000"/>
              </a:lnSpc>
            </a:pPr>
            <a:r>
              <a:rPr lang="fa-IR" b="1" i="1" dirty="0" smtClean="0">
                <a:solidFill>
                  <a:schemeClr val="accent6">
                    <a:lumMod val="75000"/>
                  </a:schemeClr>
                </a:solidFill>
                <a:cs typeface="B Roya" panose="00000400000000000000" pitchFamily="2" charset="-78"/>
              </a:rPr>
              <a:t>استدلال انتزاعی، مقوله ای</a:t>
            </a:r>
            <a:endParaRPr lang="fa-IR" b="1" i="1" dirty="0">
              <a:solidFill>
                <a:schemeClr val="accent6">
                  <a:lumMod val="75000"/>
                </a:schemeClr>
              </a:solidFill>
              <a:cs typeface="B Roya" panose="00000400000000000000" pitchFamily="2" charset="-78"/>
            </a:endParaRPr>
          </a:p>
        </p:txBody>
      </p:sp>
    </p:spTree>
    <p:extLst>
      <p:ext uri="{BB962C8B-B14F-4D97-AF65-F5344CB8AC3E}">
        <p14:creationId xmlns:p14="http://schemas.microsoft.com/office/powerpoint/2010/main" val="13139230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fontAlgn="base">
              <a:lnSpc>
                <a:spcPct val="150000"/>
              </a:lnSpc>
            </a:pPr>
            <a:r>
              <a:rPr lang="fa-IR" sz="3200" b="1" dirty="0">
                <a:cs typeface="B Roya" panose="00000400000000000000" pitchFamily="2" charset="-78"/>
              </a:rPr>
              <a:t>استدلال </a:t>
            </a:r>
            <a:r>
              <a:rPr lang="fa-IR" sz="3200" b="1" dirty="0" smtClean="0">
                <a:cs typeface="B Roya" panose="00000400000000000000" pitchFamily="2" charset="-78"/>
              </a:rPr>
              <a:t>تصویری</a:t>
            </a:r>
          </a:p>
          <a:p>
            <a:pPr lvl="1" algn="r" rtl="1" fontAlgn="base">
              <a:lnSpc>
                <a:spcPct val="150000"/>
              </a:lnSpc>
            </a:pPr>
            <a:r>
              <a:rPr lang="fa-IR" b="1" i="1" dirty="0" smtClean="0">
                <a:solidFill>
                  <a:schemeClr val="accent6">
                    <a:lumMod val="75000"/>
                  </a:schemeClr>
                </a:solidFill>
                <a:cs typeface="B Roya" panose="00000400000000000000" pitchFamily="2" charset="-78"/>
              </a:rPr>
              <a:t>استدلال دیداری – فضایی</a:t>
            </a:r>
          </a:p>
          <a:p>
            <a:pPr lvl="1" algn="r" rtl="1" fontAlgn="base">
              <a:lnSpc>
                <a:spcPct val="150000"/>
              </a:lnSpc>
            </a:pPr>
            <a:r>
              <a:rPr lang="fa-IR" b="1" i="1" dirty="0" smtClean="0">
                <a:solidFill>
                  <a:schemeClr val="accent6">
                    <a:lumMod val="75000"/>
                  </a:schemeClr>
                </a:solidFill>
                <a:cs typeface="B Roya" panose="00000400000000000000" pitchFamily="2" charset="-78"/>
              </a:rPr>
              <a:t>استدلال انتزاعی</a:t>
            </a:r>
          </a:p>
          <a:p>
            <a:pPr lvl="1" algn="r" rtl="1" fontAlgn="base">
              <a:lnSpc>
                <a:spcPct val="150000"/>
              </a:lnSpc>
            </a:pPr>
            <a:r>
              <a:rPr lang="fa-IR" b="1" i="1" dirty="0" smtClean="0">
                <a:solidFill>
                  <a:schemeClr val="accent6">
                    <a:lumMod val="75000"/>
                  </a:schemeClr>
                </a:solidFill>
                <a:cs typeface="B Roya" panose="00000400000000000000" pitchFamily="2" charset="-78"/>
              </a:rPr>
              <a:t>سازمان دیداری</a:t>
            </a:r>
          </a:p>
          <a:p>
            <a:pPr lvl="1" algn="r" rtl="1" fontAlgn="base">
              <a:lnSpc>
                <a:spcPct val="150000"/>
              </a:lnSpc>
            </a:pPr>
            <a:r>
              <a:rPr lang="fa-IR" b="1" i="1" dirty="0" smtClean="0">
                <a:solidFill>
                  <a:schemeClr val="accent6">
                    <a:lumMod val="75000"/>
                  </a:schemeClr>
                </a:solidFill>
                <a:cs typeface="B Roya" panose="00000400000000000000" pitchFamily="2" charset="-78"/>
              </a:rPr>
              <a:t>پردازش همزمان اطلاعات دیداری – فضایی</a:t>
            </a:r>
          </a:p>
          <a:p>
            <a:pPr lvl="1" algn="r" rtl="1" fontAlgn="base">
              <a:lnSpc>
                <a:spcPct val="150000"/>
              </a:lnSpc>
            </a:pPr>
            <a:r>
              <a:rPr lang="fa-IR" b="1" i="1" dirty="0" smtClean="0">
                <a:solidFill>
                  <a:schemeClr val="accent6">
                    <a:lumMod val="75000"/>
                  </a:schemeClr>
                </a:solidFill>
                <a:cs typeface="B Roya" panose="00000400000000000000" pitchFamily="2" charset="-78"/>
              </a:rPr>
              <a:t>تحلیل کل به اجزاء تشکیل دهنده</a:t>
            </a:r>
            <a:endParaRPr lang="fa-IR" b="1" i="1" dirty="0">
              <a:solidFill>
                <a:schemeClr val="accent6">
                  <a:lumMod val="75000"/>
                </a:schemeClr>
              </a:solidFill>
              <a:cs typeface="B Roya" panose="00000400000000000000" pitchFamily="2" charset="-78"/>
            </a:endParaRPr>
          </a:p>
        </p:txBody>
      </p:sp>
    </p:spTree>
    <p:extLst>
      <p:ext uri="{BB962C8B-B14F-4D97-AF65-F5344CB8AC3E}">
        <p14:creationId xmlns:p14="http://schemas.microsoft.com/office/powerpoint/2010/main" val="1724969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lnSpcReduction="10000"/>
          </a:bodyPr>
          <a:lstStyle/>
          <a:p>
            <a:pPr algn="r" rtl="1" fontAlgn="base">
              <a:lnSpc>
                <a:spcPct val="150000"/>
              </a:lnSpc>
            </a:pPr>
            <a:r>
              <a:rPr lang="fa-IR" sz="3200" b="1" dirty="0">
                <a:cs typeface="B Roya" panose="00000400000000000000" pitchFamily="2" charset="-78"/>
              </a:rPr>
              <a:t>تکمیل </a:t>
            </a:r>
            <a:r>
              <a:rPr lang="fa-IR" sz="3200" b="1" dirty="0" smtClean="0">
                <a:cs typeface="B Roya" panose="00000400000000000000" pitchFamily="2" charset="-78"/>
              </a:rPr>
              <a:t>تصویرها</a:t>
            </a:r>
          </a:p>
          <a:p>
            <a:pPr lvl="1" algn="r" rtl="1" fontAlgn="base">
              <a:lnSpc>
                <a:spcPct val="150000"/>
              </a:lnSpc>
            </a:pPr>
            <a:r>
              <a:rPr lang="fa-IR" b="1" i="1" dirty="0" smtClean="0">
                <a:solidFill>
                  <a:schemeClr val="accent6">
                    <a:lumMod val="75000"/>
                  </a:schemeClr>
                </a:solidFill>
                <a:cs typeface="B Roya" panose="00000400000000000000" pitchFamily="2" charset="-78"/>
              </a:rPr>
              <a:t>هشیاری دیداری</a:t>
            </a:r>
          </a:p>
          <a:p>
            <a:pPr lvl="1" algn="r" rtl="1" fontAlgn="base">
              <a:lnSpc>
                <a:spcPct val="150000"/>
              </a:lnSpc>
            </a:pPr>
            <a:r>
              <a:rPr lang="fa-IR" b="1" i="1" dirty="0" smtClean="0">
                <a:solidFill>
                  <a:schemeClr val="accent6">
                    <a:lumMod val="75000"/>
                  </a:schemeClr>
                </a:solidFill>
                <a:cs typeface="B Roya" panose="00000400000000000000" pitchFamily="2" charset="-78"/>
              </a:rPr>
              <a:t>بازشناسی و تشخیص دیداری (حافظه بلند مدت دیداری)</a:t>
            </a:r>
          </a:p>
          <a:p>
            <a:pPr lvl="1" algn="r" rtl="1" fontAlgn="base">
              <a:lnSpc>
                <a:spcPct val="150000"/>
              </a:lnSpc>
            </a:pPr>
            <a:r>
              <a:rPr lang="fa-IR" b="1" i="1" dirty="0" smtClean="0">
                <a:solidFill>
                  <a:schemeClr val="accent6">
                    <a:lumMod val="75000"/>
                  </a:schemeClr>
                </a:solidFill>
                <a:cs typeface="B Roya" panose="00000400000000000000" pitchFamily="2" charset="-78"/>
              </a:rPr>
              <a:t>آگاهی از جزئیات محیط؛ ارتباط با واقعیت</a:t>
            </a:r>
          </a:p>
          <a:p>
            <a:pPr lvl="1" algn="r" rtl="1" fontAlgn="base">
              <a:lnSpc>
                <a:spcPct val="150000"/>
              </a:lnSpc>
            </a:pPr>
            <a:r>
              <a:rPr lang="fa-IR" b="1" i="1" dirty="0" smtClean="0">
                <a:solidFill>
                  <a:schemeClr val="accent6">
                    <a:lumMod val="75000"/>
                  </a:schemeClr>
                </a:solidFill>
                <a:cs typeface="B Roya" panose="00000400000000000000" pitchFamily="2" charset="-78"/>
              </a:rPr>
              <a:t>ادراک کل در ارتباط با اجزایش؛ توانایی مفهومی دیداری</a:t>
            </a:r>
          </a:p>
          <a:p>
            <a:pPr lvl="1" algn="r" rtl="1" fontAlgn="base">
              <a:lnSpc>
                <a:spcPct val="150000"/>
              </a:lnSpc>
            </a:pPr>
            <a:r>
              <a:rPr lang="fa-IR" b="1" i="1" dirty="0" smtClean="0">
                <a:solidFill>
                  <a:schemeClr val="accent6">
                    <a:lumMod val="75000"/>
                  </a:schemeClr>
                </a:solidFill>
                <a:cs typeface="B Roya" panose="00000400000000000000" pitchFamily="2" charset="-78"/>
              </a:rPr>
              <a:t>توانایی تمایز اجزاء ضروری از غیرضروری</a:t>
            </a:r>
          </a:p>
          <a:p>
            <a:pPr lvl="1" algn="r" rtl="1" fontAlgn="base">
              <a:lnSpc>
                <a:spcPct val="150000"/>
              </a:lnSpc>
            </a:pPr>
            <a:r>
              <a:rPr lang="fa-IR" b="1" i="1" dirty="0" smtClean="0">
                <a:solidFill>
                  <a:schemeClr val="accent6">
                    <a:lumMod val="75000"/>
                  </a:schemeClr>
                </a:solidFill>
                <a:cs typeface="B Roya" panose="00000400000000000000" pitchFamily="2" charset="-78"/>
              </a:rPr>
              <a:t>تمرکز دیداری در ترکیب با توانایی سازماندهی دیداری اشیاء</a:t>
            </a:r>
            <a:endParaRPr lang="fa-IR" b="1" i="1" dirty="0">
              <a:solidFill>
                <a:schemeClr val="accent6">
                  <a:lumMod val="75000"/>
                </a:schemeClr>
              </a:solidFill>
              <a:cs typeface="B Roya" panose="00000400000000000000" pitchFamily="2" charset="-78"/>
            </a:endParaRPr>
          </a:p>
        </p:txBody>
      </p:sp>
    </p:spTree>
    <p:extLst>
      <p:ext uri="{BB962C8B-B14F-4D97-AF65-F5344CB8AC3E}">
        <p14:creationId xmlns:p14="http://schemas.microsoft.com/office/powerpoint/2010/main" val="30703951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fontAlgn="base">
              <a:lnSpc>
                <a:spcPct val="150000"/>
              </a:lnSpc>
            </a:pPr>
            <a:r>
              <a:rPr lang="fa-IR" sz="3200" b="1" dirty="0" smtClean="0">
                <a:cs typeface="B Roya" panose="00000400000000000000" pitchFamily="2" charset="-78"/>
              </a:rPr>
              <a:t>حافظه فعال</a:t>
            </a:r>
          </a:p>
          <a:p>
            <a:pPr lvl="1" algn="r" rtl="1" fontAlgn="base">
              <a:lnSpc>
                <a:spcPct val="150000"/>
              </a:lnSpc>
            </a:pPr>
            <a:r>
              <a:rPr lang="fa-IR" b="1" dirty="0" smtClean="0">
                <a:cs typeface="B Roya" panose="00000400000000000000" pitchFamily="2" charset="-78"/>
              </a:rPr>
              <a:t>فراخنای ارقام</a:t>
            </a:r>
          </a:p>
          <a:p>
            <a:pPr lvl="1" algn="r" rtl="1" fontAlgn="base">
              <a:lnSpc>
                <a:spcPct val="150000"/>
              </a:lnSpc>
            </a:pPr>
            <a:r>
              <a:rPr lang="fa-IR" b="1" dirty="0">
                <a:cs typeface="B Roya" panose="00000400000000000000" pitchFamily="2" charset="-78"/>
              </a:rPr>
              <a:t>توالی حرف و عدد</a:t>
            </a:r>
          </a:p>
          <a:p>
            <a:pPr lvl="1" algn="r" rtl="1" fontAlgn="base">
              <a:lnSpc>
                <a:spcPct val="150000"/>
              </a:lnSpc>
            </a:pPr>
            <a:r>
              <a:rPr lang="fa-IR" b="1" dirty="0" smtClean="0">
                <a:cs typeface="B Roya" panose="00000400000000000000" pitchFamily="2" charset="-78"/>
              </a:rPr>
              <a:t>حساب</a:t>
            </a:r>
          </a:p>
        </p:txBody>
      </p:sp>
    </p:spTree>
    <p:extLst>
      <p:ext uri="{BB962C8B-B14F-4D97-AF65-F5344CB8AC3E}">
        <p14:creationId xmlns:p14="http://schemas.microsoft.com/office/powerpoint/2010/main" val="10659715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fontScale="92500" lnSpcReduction="20000"/>
          </a:bodyPr>
          <a:lstStyle/>
          <a:p>
            <a:pPr algn="r" rtl="1" fontAlgn="base">
              <a:lnSpc>
                <a:spcPct val="150000"/>
              </a:lnSpc>
            </a:pPr>
            <a:r>
              <a:rPr lang="fa-IR" sz="3200" b="1" dirty="0" smtClean="0">
                <a:cs typeface="B Roya" panose="00000400000000000000" pitchFamily="2" charset="-78"/>
              </a:rPr>
              <a:t>حافظه فعال</a:t>
            </a:r>
          </a:p>
          <a:p>
            <a:pPr lvl="1" algn="r" rtl="1" fontAlgn="base">
              <a:lnSpc>
                <a:spcPct val="150000"/>
              </a:lnSpc>
            </a:pPr>
            <a:r>
              <a:rPr lang="fa-IR" b="1" i="1" dirty="0" smtClean="0">
                <a:solidFill>
                  <a:schemeClr val="accent6">
                    <a:lumMod val="75000"/>
                  </a:schemeClr>
                </a:solidFill>
                <a:cs typeface="B Roya" panose="00000400000000000000" pitchFamily="2" charset="-78"/>
              </a:rPr>
              <a:t>تمرکز و توجه</a:t>
            </a:r>
          </a:p>
          <a:p>
            <a:pPr lvl="1" algn="r" rtl="1" fontAlgn="base">
              <a:lnSpc>
                <a:spcPct val="150000"/>
              </a:lnSpc>
            </a:pPr>
            <a:r>
              <a:rPr lang="fa-IR" b="1" i="1" dirty="0" smtClean="0">
                <a:solidFill>
                  <a:schemeClr val="accent6">
                    <a:lumMod val="75000"/>
                  </a:schemeClr>
                </a:solidFill>
                <a:cs typeface="B Roya" panose="00000400000000000000" pitchFamily="2" charset="-78"/>
              </a:rPr>
              <a:t>توانایی نگهداری و دستکاری اطلاعات در حافظه کوتاه مدت</a:t>
            </a:r>
          </a:p>
          <a:p>
            <a:pPr lvl="1" algn="r" rtl="1" fontAlgn="base">
              <a:lnSpc>
                <a:spcPct val="150000"/>
              </a:lnSpc>
            </a:pPr>
            <a:r>
              <a:rPr lang="fa-IR" b="1" i="1" dirty="0" smtClean="0">
                <a:solidFill>
                  <a:schemeClr val="accent6">
                    <a:lumMod val="75000"/>
                  </a:schemeClr>
                </a:solidFill>
                <a:cs typeface="B Roya" panose="00000400000000000000" pitchFamily="2" charset="-78"/>
              </a:rPr>
              <a:t>حافظه کوتاه مدت</a:t>
            </a:r>
          </a:p>
          <a:p>
            <a:pPr lvl="1" algn="r" rtl="1" fontAlgn="base">
              <a:lnSpc>
                <a:spcPct val="150000"/>
              </a:lnSpc>
            </a:pPr>
            <a:r>
              <a:rPr lang="fa-IR" b="1" i="1" dirty="0" smtClean="0">
                <a:solidFill>
                  <a:schemeClr val="accent6">
                    <a:lumMod val="75000"/>
                  </a:schemeClr>
                </a:solidFill>
                <a:cs typeface="B Roya" panose="00000400000000000000" pitchFamily="2" charset="-78"/>
              </a:rPr>
              <a:t>توالی</a:t>
            </a:r>
          </a:p>
          <a:p>
            <a:pPr lvl="1" algn="r" rtl="1" fontAlgn="base">
              <a:lnSpc>
                <a:spcPct val="150000"/>
              </a:lnSpc>
            </a:pPr>
            <a:r>
              <a:rPr lang="fa-IR" b="1" i="1" dirty="0" smtClean="0">
                <a:solidFill>
                  <a:schemeClr val="accent6">
                    <a:lumMod val="75000"/>
                  </a:schemeClr>
                </a:solidFill>
                <a:cs typeface="B Roya" panose="00000400000000000000" pitchFamily="2" charset="-78"/>
              </a:rPr>
              <a:t>کار با اعداد</a:t>
            </a:r>
          </a:p>
          <a:p>
            <a:pPr lvl="1" algn="r" rtl="1" fontAlgn="base">
              <a:lnSpc>
                <a:spcPct val="150000"/>
              </a:lnSpc>
            </a:pPr>
            <a:r>
              <a:rPr lang="fa-IR" b="1" i="1" dirty="0" smtClean="0">
                <a:solidFill>
                  <a:schemeClr val="accent6">
                    <a:lumMod val="75000"/>
                  </a:schemeClr>
                </a:solidFill>
                <a:cs typeface="B Roya" panose="00000400000000000000" pitchFamily="2" charset="-78"/>
              </a:rPr>
              <a:t>انعطاف پذیری ذهنی (به ویژه در فراخنای اعداد وارونه، توالی فراخنای اعداد، و توالی عدد و حرف)</a:t>
            </a:r>
          </a:p>
          <a:p>
            <a:pPr algn="r" rtl="1" fontAlgn="base">
              <a:lnSpc>
                <a:spcPct val="150000"/>
              </a:lnSpc>
            </a:pPr>
            <a:endParaRPr lang="fa-IR" sz="3200" b="1" dirty="0" smtClean="0">
              <a:cs typeface="B Roya" panose="00000400000000000000" pitchFamily="2" charset="-78"/>
            </a:endParaRPr>
          </a:p>
        </p:txBody>
      </p:sp>
    </p:spTree>
    <p:extLst>
      <p:ext uri="{BB962C8B-B14F-4D97-AF65-F5344CB8AC3E}">
        <p14:creationId xmlns:p14="http://schemas.microsoft.com/office/powerpoint/2010/main" val="30360590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fontAlgn="base">
              <a:lnSpc>
                <a:spcPct val="150000"/>
              </a:lnSpc>
            </a:pPr>
            <a:r>
              <a:rPr lang="fa-IR" sz="3200" b="1" dirty="0">
                <a:cs typeface="B Roya" panose="00000400000000000000" pitchFamily="2" charset="-78"/>
              </a:rPr>
              <a:t>فراخنای </a:t>
            </a:r>
            <a:r>
              <a:rPr lang="fa-IR" sz="3200" b="1" dirty="0" smtClean="0">
                <a:cs typeface="B Roya" panose="00000400000000000000" pitchFamily="2" charset="-78"/>
              </a:rPr>
              <a:t>ارقام</a:t>
            </a:r>
          </a:p>
          <a:p>
            <a:pPr lvl="1" algn="r" rtl="1" fontAlgn="base">
              <a:lnSpc>
                <a:spcPct val="150000"/>
              </a:lnSpc>
            </a:pPr>
            <a:r>
              <a:rPr lang="fa-IR" b="1" i="1" dirty="0" smtClean="0">
                <a:solidFill>
                  <a:schemeClr val="accent6">
                    <a:lumMod val="75000"/>
                  </a:schemeClr>
                </a:solidFill>
                <a:cs typeface="B Roya" panose="00000400000000000000" pitchFamily="2" charset="-78"/>
              </a:rPr>
              <a:t>یادآوری فوری صوتی</a:t>
            </a:r>
          </a:p>
          <a:p>
            <a:pPr lvl="1" algn="r" rtl="1" fontAlgn="base">
              <a:lnSpc>
                <a:spcPct val="150000"/>
              </a:lnSpc>
            </a:pPr>
            <a:r>
              <a:rPr lang="fa-IR" b="1" i="1" dirty="0" smtClean="0">
                <a:solidFill>
                  <a:schemeClr val="accent6">
                    <a:lumMod val="75000"/>
                  </a:schemeClr>
                </a:solidFill>
                <a:cs typeface="B Roya" panose="00000400000000000000" pitchFamily="2" charset="-78"/>
              </a:rPr>
              <a:t>برگشت؛ توانایی تغییر الگوهای فکر (از ارقام مستقیم به ارقام معکوس)</a:t>
            </a:r>
          </a:p>
          <a:p>
            <a:pPr lvl="1" algn="r" rtl="1" fontAlgn="base">
              <a:lnSpc>
                <a:spcPct val="150000"/>
              </a:lnSpc>
            </a:pPr>
            <a:r>
              <a:rPr lang="fa-IR" b="1" i="1" dirty="0" smtClean="0">
                <a:solidFill>
                  <a:schemeClr val="accent6">
                    <a:lumMod val="75000"/>
                  </a:schemeClr>
                </a:solidFill>
                <a:cs typeface="B Roya" panose="00000400000000000000" pitchFamily="2" charset="-78"/>
              </a:rPr>
              <a:t>تمرکز و توجه</a:t>
            </a:r>
          </a:p>
          <a:p>
            <a:pPr lvl="1" algn="r" rtl="1" fontAlgn="base">
              <a:lnSpc>
                <a:spcPct val="150000"/>
              </a:lnSpc>
            </a:pPr>
            <a:r>
              <a:rPr lang="fa-IR" b="1" i="1" dirty="0" smtClean="0">
                <a:solidFill>
                  <a:schemeClr val="accent6">
                    <a:lumMod val="75000"/>
                  </a:schemeClr>
                </a:solidFill>
                <a:cs typeface="B Roya" panose="00000400000000000000" pitchFamily="2" charset="-78"/>
              </a:rPr>
              <a:t>توالی صوتی</a:t>
            </a:r>
          </a:p>
          <a:p>
            <a:pPr lvl="1" algn="r" rtl="1" fontAlgn="base">
              <a:lnSpc>
                <a:spcPct val="150000"/>
              </a:lnSpc>
            </a:pPr>
            <a:r>
              <a:rPr lang="fa-IR" b="1" i="1" dirty="0" smtClean="0">
                <a:solidFill>
                  <a:schemeClr val="accent6">
                    <a:lumMod val="75000"/>
                  </a:schemeClr>
                </a:solidFill>
                <a:cs typeface="B Roya" panose="00000400000000000000" pitchFamily="2" charset="-78"/>
              </a:rPr>
              <a:t>یادگیری صوتی</a:t>
            </a:r>
          </a:p>
        </p:txBody>
      </p:sp>
    </p:spTree>
    <p:extLst>
      <p:ext uri="{BB962C8B-B14F-4D97-AF65-F5344CB8AC3E}">
        <p14:creationId xmlns:p14="http://schemas.microsoft.com/office/powerpoint/2010/main" val="16128683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خرده آزمون های وکسلر کودکان چهار</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marL="0" indent="0" algn="ctr" rtl="1" fontAlgn="base">
              <a:lnSpc>
                <a:spcPct val="120000"/>
              </a:lnSpc>
              <a:buNone/>
            </a:pPr>
            <a:r>
              <a:rPr lang="fa-IR" sz="3600" b="1" dirty="0" smtClean="0">
                <a:solidFill>
                  <a:srgbClr val="FF0000"/>
                </a:solidFill>
                <a:cs typeface="B Roya" panose="00000400000000000000" pitchFamily="2" charset="-78"/>
              </a:rPr>
              <a:t>خرده آزمون های اختیاری</a:t>
            </a:r>
          </a:p>
          <a:p>
            <a:pPr marL="971550" lvl="1" indent="-514350" algn="r" rtl="1" fontAlgn="base">
              <a:lnSpc>
                <a:spcPct val="120000"/>
              </a:lnSpc>
              <a:buFont typeface="+mj-lt"/>
              <a:buAutoNum type="arabicPeriod" startAt="11"/>
            </a:pPr>
            <a:r>
              <a:rPr lang="fa-IR" sz="3200" b="1" dirty="0">
                <a:cs typeface="B Roya" panose="00000400000000000000" pitchFamily="2" charset="-78"/>
              </a:rPr>
              <a:t>تکمیل تصویرها</a:t>
            </a:r>
          </a:p>
          <a:p>
            <a:pPr marL="971550" lvl="1" indent="-514350" algn="r" rtl="1" fontAlgn="base">
              <a:lnSpc>
                <a:spcPct val="120000"/>
              </a:lnSpc>
              <a:buFont typeface="+mj-lt"/>
              <a:buAutoNum type="arabicPeriod" startAt="11"/>
            </a:pPr>
            <a:r>
              <a:rPr lang="fa-IR" sz="3200" b="1" dirty="0">
                <a:cs typeface="B Roya" panose="00000400000000000000" pitchFamily="2" charset="-78"/>
              </a:rPr>
              <a:t>خط زنی</a:t>
            </a:r>
          </a:p>
          <a:p>
            <a:pPr marL="971550" lvl="1" indent="-514350" algn="r" rtl="1" fontAlgn="base">
              <a:lnSpc>
                <a:spcPct val="120000"/>
              </a:lnSpc>
              <a:buFont typeface="+mj-lt"/>
              <a:buAutoNum type="arabicPeriod" startAt="11"/>
            </a:pPr>
            <a:r>
              <a:rPr lang="fa-IR" sz="3200" b="1" dirty="0">
                <a:cs typeface="B Roya" panose="00000400000000000000" pitchFamily="2" charset="-78"/>
              </a:rPr>
              <a:t>اطلاعات عمومی</a:t>
            </a:r>
          </a:p>
          <a:p>
            <a:pPr marL="971550" lvl="1" indent="-514350" algn="r" rtl="1" fontAlgn="base">
              <a:lnSpc>
                <a:spcPct val="120000"/>
              </a:lnSpc>
              <a:buFont typeface="+mj-lt"/>
              <a:buAutoNum type="arabicPeriod" startAt="11"/>
            </a:pPr>
            <a:r>
              <a:rPr lang="fa-IR" sz="3200" b="1" dirty="0">
                <a:cs typeface="B Roya" panose="00000400000000000000" pitchFamily="2" charset="-78"/>
              </a:rPr>
              <a:t>حساب</a:t>
            </a:r>
          </a:p>
          <a:p>
            <a:pPr marL="971550" lvl="1" indent="-514350" algn="r" rtl="1" fontAlgn="base">
              <a:lnSpc>
                <a:spcPct val="120000"/>
              </a:lnSpc>
              <a:buFont typeface="+mj-lt"/>
              <a:buAutoNum type="arabicPeriod" startAt="11"/>
            </a:pPr>
            <a:r>
              <a:rPr lang="fa-IR" sz="3200" b="1" dirty="0">
                <a:cs typeface="B Roya" panose="00000400000000000000" pitchFamily="2" charset="-78"/>
              </a:rPr>
              <a:t>استدلال </a:t>
            </a:r>
            <a:r>
              <a:rPr lang="fa-IR" sz="3200" b="1" dirty="0" smtClean="0">
                <a:cs typeface="B Roya" panose="00000400000000000000" pitchFamily="2" charset="-78"/>
              </a:rPr>
              <a:t>کلامی</a:t>
            </a:r>
            <a:endParaRPr lang="fa-IR" sz="3200" b="1" dirty="0">
              <a:cs typeface="B Roya" panose="00000400000000000000" pitchFamily="2" charset="-78"/>
            </a:endParaRPr>
          </a:p>
        </p:txBody>
      </p:sp>
    </p:spTree>
    <p:extLst>
      <p:ext uri="{BB962C8B-B14F-4D97-AF65-F5344CB8AC3E}">
        <p14:creationId xmlns:p14="http://schemas.microsoft.com/office/powerpoint/2010/main" val="20652906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fontAlgn="base">
              <a:lnSpc>
                <a:spcPct val="150000"/>
              </a:lnSpc>
            </a:pPr>
            <a:r>
              <a:rPr lang="fa-IR" sz="3200" b="1" dirty="0">
                <a:cs typeface="B Roya" panose="00000400000000000000" pitchFamily="2" charset="-78"/>
              </a:rPr>
              <a:t>توالی حرف و </a:t>
            </a:r>
            <a:r>
              <a:rPr lang="fa-IR" sz="3200" b="1" dirty="0" smtClean="0">
                <a:cs typeface="B Roya" panose="00000400000000000000" pitchFamily="2" charset="-78"/>
              </a:rPr>
              <a:t>عدد</a:t>
            </a:r>
          </a:p>
          <a:p>
            <a:pPr lvl="1" algn="r" rtl="1" fontAlgn="base">
              <a:lnSpc>
                <a:spcPct val="150000"/>
              </a:lnSpc>
            </a:pPr>
            <a:r>
              <a:rPr lang="fa-IR" b="1" i="1" dirty="0" smtClean="0">
                <a:solidFill>
                  <a:schemeClr val="accent6">
                    <a:lumMod val="75000"/>
                  </a:schemeClr>
                </a:solidFill>
                <a:cs typeface="B Roya" panose="00000400000000000000" pitchFamily="2" charset="-78"/>
              </a:rPr>
              <a:t>حافظه کوتاه مدت شنیداری</a:t>
            </a:r>
          </a:p>
          <a:p>
            <a:pPr lvl="1" algn="r" rtl="1" fontAlgn="base">
              <a:lnSpc>
                <a:spcPct val="150000"/>
              </a:lnSpc>
            </a:pPr>
            <a:r>
              <a:rPr lang="fa-IR" b="1" i="1" dirty="0" smtClean="0">
                <a:solidFill>
                  <a:schemeClr val="accent6">
                    <a:lumMod val="75000"/>
                  </a:schemeClr>
                </a:solidFill>
                <a:cs typeface="B Roya" panose="00000400000000000000" pitchFamily="2" charset="-78"/>
              </a:rPr>
              <a:t>توانایی توالی</a:t>
            </a:r>
          </a:p>
          <a:p>
            <a:pPr lvl="1" algn="r" rtl="1" fontAlgn="base">
              <a:lnSpc>
                <a:spcPct val="150000"/>
              </a:lnSpc>
            </a:pPr>
            <a:r>
              <a:rPr lang="fa-IR" b="1" i="1" dirty="0" smtClean="0">
                <a:solidFill>
                  <a:schemeClr val="accent6">
                    <a:lumMod val="75000"/>
                  </a:schemeClr>
                </a:solidFill>
                <a:cs typeface="B Roya" panose="00000400000000000000" pitchFamily="2" charset="-78"/>
              </a:rPr>
              <a:t>تمرکز و توجه</a:t>
            </a:r>
          </a:p>
        </p:txBody>
      </p:sp>
    </p:spTree>
    <p:extLst>
      <p:ext uri="{BB962C8B-B14F-4D97-AF65-F5344CB8AC3E}">
        <p14:creationId xmlns:p14="http://schemas.microsoft.com/office/powerpoint/2010/main" val="28599089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a:xfrm>
            <a:off x="628650" y="1825624"/>
            <a:ext cx="7886700" cy="5032375"/>
          </a:xfrm>
        </p:spPr>
        <p:txBody>
          <a:bodyPr>
            <a:normAutofit fontScale="92500" lnSpcReduction="10000"/>
          </a:bodyPr>
          <a:lstStyle/>
          <a:p>
            <a:pPr algn="r" rtl="1" fontAlgn="base">
              <a:lnSpc>
                <a:spcPct val="150000"/>
              </a:lnSpc>
            </a:pPr>
            <a:r>
              <a:rPr lang="fa-IR" sz="3200" b="1" dirty="0" smtClean="0">
                <a:cs typeface="B Roya" panose="00000400000000000000" pitchFamily="2" charset="-78"/>
              </a:rPr>
              <a:t>حساب</a:t>
            </a:r>
          </a:p>
          <a:p>
            <a:pPr lvl="1" algn="r" rtl="1" fontAlgn="base">
              <a:lnSpc>
                <a:spcPct val="150000"/>
              </a:lnSpc>
            </a:pPr>
            <a:r>
              <a:rPr lang="fa-IR" b="1" i="1" dirty="0" smtClean="0">
                <a:solidFill>
                  <a:schemeClr val="accent6">
                    <a:lumMod val="75000"/>
                  </a:schemeClr>
                </a:solidFill>
                <a:cs typeface="B Roya" panose="00000400000000000000" pitchFamily="2" charset="-78"/>
              </a:rPr>
              <a:t>مهارت محاسباتی</a:t>
            </a:r>
          </a:p>
          <a:p>
            <a:pPr lvl="1" algn="r" rtl="1" fontAlgn="base">
              <a:lnSpc>
                <a:spcPct val="150000"/>
              </a:lnSpc>
            </a:pPr>
            <a:r>
              <a:rPr lang="fa-IR" b="1" i="1" dirty="0" smtClean="0">
                <a:solidFill>
                  <a:schemeClr val="accent6">
                    <a:lumMod val="75000"/>
                  </a:schemeClr>
                </a:solidFill>
                <a:cs typeface="B Roya" panose="00000400000000000000" pitchFamily="2" charset="-78"/>
              </a:rPr>
              <a:t>حافظه کوتاه مدت شنیداری</a:t>
            </a:r>
          </a:p>
          <a:p>
            <a:pPr lvl="1" algn="r" rtl="1" fontAlgn="base">
              <a:lnSpc>
                <a:spcPct val="150000"/>
              </a:lnSpc>
            </a:pPr>
            <a:r>
              <a:rPr lang="fa-IR" b="1" i="1" dirty="0" smtClean="0">
                <a:solidFill>
                  <a:schemeClr val="accent6">
                    <a:lumMod val="75000"/>
                  </a:schemeClr>
                </a:solidFill>
                <a:cs typeface="B Roya" panose="00000400000000000000" pitchFamily="2" charset="-78"/>
              </a:rPr>
              <a:t>توانایی توالی</a:t>
            </a:r>
          </a:p>
          <a:p>
            <a:pPr lvl="1" algn="r" rtl="1" fontAlgn="base">
              <a:lnSpc>
                <a:spcPct val="150000"/>
              </a:lnSpc>
            </a:pPr>
            <a:r>
              <a:rPr lang="fa-IR" b="1" i="1" dirty="0" smtClean="0">
                <a:solidFill>
                  <a:schemeClr val="accent6">
                    <a:lumMod val="75000"/>
                  </a:schemeClr>
                </a:solidFill>
                <a:cs typeface="B Roya" panose="00000400000000000000" pitchFamily="2" charset="-78"/>
              </a:rPr>
              <a:t>استدلال عددی و سرعت دستکاری عددی</a:t>
            </a:r>
          </a:p>
          <a:p>
            <a:pPr lvl="1" algn="r" rtl="1" fontAlgn="base">
              <a:lnSpc>
                <a:spcPct val="150000"/>
              </a:lnSpc>
            </a:pPr>
            <a:r>
              <a:rPr lang="fa-IR" b="1" i="1" dirty="0" smtClean="0">
                <a:solidFill>
                  <a:schemeClr val="accent6">
                    <a:lumMod val="75000"/>
                  </a:schemeClr>
                </a:solidFill>
                <a:cs typeface="B Roya" panose="00000400000000000000" pitchFamily="2" charset="-78"/>
              </a:rPr>
              <a:t>تمرکز و توجه/ حواسپرتی پایین</a:t>
            </a:r>
          </a:p>
          <a:p>
            <a:pPr lvl="1" algn="r" rtl="1" fontAlgn="base">
              <a:lnSpc>
                <a:spcPct val="150000"/>
              </a:lnSpc>
            </a:pPr>
            <a:r>
              <a:rPr lang="fa-IR" b="1" i="1" dirty="0" smtClean="0">
                <a:solidFill>
                  <a:schemeClr val="accent6">
                    <a:lumMod val="75000"/>
                  </a:schemeClr>
                </a:solidFill>
                <a:cs typeface="B Roya" panose="00000400000000000000" pitchFamily="2" charset="-78"/>
              </a:rPr>
              <a:t>تعامل با واقعیت و هشیاری ذهنی (یعنی رابطه فعال با دنیای بیرون)</a:t>
            </a:r>
          </a:p>
          <a:p>
            <a:pPr lvl="1" algn="r" rtl="1" fontAlgn="base">
              <a:lnSpc>
                <a:spcPct val="150000"/>
              </a:lnSpc>
            </a:pPr>
            <a:r>
              <a:rPr lang="fa-IR" b="1" i="1" dirty="0" smtClean="0">
                <a:solidFill>
                  <a:schemeClr val="accent6">
                    <a:lumMod val="75000"/>
                  </a:schemeClr>
                </a:solidFill>
                <a:cs typeface="B Roya" panose="00000400000000000000" pitchFamily="2" charset="-78"/>
              </a:rPr>
              <a:t>یادگیری مدرسه ای (ماده های اولیه)/ دانش اکتسابی</a:t>
            </a:r>
          </a:p>
          <a:p>
            <a:pPr lvl="1" algn="r" rtl="1" fontAlgn="base">
              <a:lnSpc>
                <a:spcPct val="150000"/>
              </a:lnSpc>
            </a:pPr>
            <a:r>
              <a:rPr lang="fa-IR" b="1" i="1" dirty="0" smtClean="0">
                <a:solidFill>
                  <a:schemeClr val="accent6">
                    <a:lumMod val="75000"/>
                  </a:schemeClr>
                </a:solidFill>
                <a:cs typeface="B Roya" panose="00000400000000000000" pitchFamily="2" charset="-78"/>
              </a:rPr>
              <a:t>استدلال منطقی، انتزاع، و تحلیل مسایل عددی (ماده های پایانی)</a:t>
            </a:r>
          </a:p>
        </p:txBody>
      </p:sp>
    </p:spTree>
    <p:extLst>
      <p:ext uri="{BB962C8B-B14F-4D97-AF65-F5344CB8AC3E}">
        <p14:creationId xmlns:p14="http://schemas.microsoft.com/office/powerpoint/2010/main" val="8162278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fontAlgn="base">
              <a:lnSpc>
                <a:spcPct val="150000"/>
              </a:lnSpc>
            </a:pPr>
            <a:r>
              <a:rPr lang="fa-IR" sz="3200" b="1" dirty="0" smtClean="0">
                <a:cs typeface="B Roya" panose="00000400000000000000" pitchFamily="2" charset="-78"/>
              </a:rPr>
              <a:t>سرعت پردازش</a:t>
            </a:r>
          </a:p>
          <a:p>
            <a:pPr lvl="1" algn="r" rtl="1" fontAlgn="base">
              <a:lnSpc>
                <a:spcPct val="150000"/>
              </a:lnSpc>
            </a:pPr>
            <a:r>
              <a:rPr lang="fa-IR" b="1" dirty="0" smtClean="0">
                <a:cs typeface="B Roya" panose="00000400000000000000" pitchFamily="2" charset="-78"/>
              </a:rPr>
              <a:t>نمادیابی</a:t>
            </a:r>
          </a:p>
          <a:p>
            <a:pPr lvl="1" algn="r" rtl="1" fontAlgn="base">
              <a:lnSpc>
                <a:spcPct val="150000"/>
              </a:lnSpc>
            </a:pPr>
            <a:r>
              <a:rPr lang="fa-IR" b="1" dirty="0" smtClean="0">
                <a:cs typeface="B Roya" panose="00000400000000000000" pitchFamily="2" charset="-78"/>
              </a:rPr>
              <a:t>رمزنویسی</a:t>
            </a:r>
          </a:p>
          <a:p>
            <a:pPr lvl="2" algn="r" rtl="1" fontAlgn="base">
              <a:lnSpc>
                <a:spcPct val="150000"/>
              </a:lnSpc>
            </a:pPr>
            <a:r>
              <a:rPr lang="fa-IR" b="1" dirty="0" smtClean="0">
                <a:solidFill>
                  <a:srgbClr val="FF0000"/>
                </a:solidFill>
                <a:cs typeface="B Roya" panose="00000400000000000000" pitchFamily="2" charset="-78"/>
              </a:rPr>
              <a:t>خط زنی</a:t>
            </a:r>
          </a:p>
        </p:txBody>
      </p:sp>
    </p:spTree>
    <p:extLst>
      <p:ext uri="{BB962C8B-B14F-4D97-AF65-F5344CB8AC3E}">
        <p14:creationId xmlns:p14="http://schemas.microsoft.com/office/powerpoint/2010/main" val="25805270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fontAlgn="base">
              <a:lnSpc>
                <a:spcPct val="150000"/>
              </a:lnSpc>
            </a:pPr>
            <a:r>
              <a:rPr lang="fa-IR" sz="3200" b="1" dirty="0" smtClean="0">
                <a:cs typeface="B Roya" panose="00000400000000000000" pitchFamily="2" charset="-78"/>
              </a:rPr>
              <a:t>سرعت پردازش</a:t>
            </a:r>
          </a:p>
          <a:p>
            <a:pPr lvl="1" algn="r" rtl="1" fontAlgn="base">
              <a:lnSpc>
                <a:spcPct val="150000"/>
              </a:lnSpc>
            </a:pPr>
            <a:r>
              <a:rPr lang="fa-IR" b="1" i="1" dirty="0" smtClean="0">
                <a:solidFill>
                  <a:schemeClr val="accent6">
                    <a:lumMod val="75000"/>
                  </a:schemeClr>
                </a:solidFill>
                <a:cs typeface="B Roya" panose="00000400000000000000" pitchFamily="2" charset="-78"/>
              </a:rPr>
              <a:t>سرعت پردازش اطلاعات</a:t>
            </a:r>
          </a:p>
          <a:p>
            <a:pPr lvl="1" algn="r" rtl="1" fontAlgn="base">
              <a:lnSpc>
                <a:spcPct val="150000"/>
              </a:lnSpc>
            </a:pPr>
            <a:r>
              <a:rPr lang="fa-IR" b="1" i="1" dirty="0" smtClean="0">
                <a:solidFill>
                  <a:schemeClr val="accent6">
                    <a:lumMod val="75000"/>
                  </a:schemeClr>
                </a:solidFill>
                <a:cs typeface="B Roya" panose="00000400000000000000" pitchFamily="2" charset="-78"/>
              </a:rPr>
              <a:t>طرح ریزی و سازماندهی</a:t>
            </a:r>
          </a:p>
          <a:p>
            <a:pPr lvl="1" algn="r" rtl="1" fontAlgn="base">
              <a:lnSpc>
                <a:spcPct val="150000"/>
              </a:lnSpc>
            </a:pPr>
            <a:r>
              <a:rPr lang="fa-IR" b="1" i="1" dirty="0" smtClean="0">
                <a:solidFill>
                  <a:schemeClr val="accent6">
                    <a:lumMod val="75000"/>
                  </a:schemeClr>
                </a:solidFill>
                <a:cs typeface="B Roya" panose="00000400000000000000" pitchFamily="2" charset="-78"/>
              </a:rPr>
              <a:t>کنترل حرکتی</a:t>
            </a:r>
          </a:p>
          <a:p>
            <a:pPr lvl="1" algn="r" rtl="1" fontAlgn="base">
              <a:lnSpc>
                <a:spcPct val="150000"/>
              </a:lnSpc>
            </a:pPr>
            <a:r>
              <a:rPr lang="fa-IR" b="1" i="1" dirty="0" smtClean="0">
                <a:solidFill>
                  <a:schemeClr val="accent6">
                    <a:lumMod val="75000"/>
                  </a:schemeClr>
                </a:solidFill>
                <a:cs typeface="B Roya" panose="00000400000000000000" pitchFamily="2" charset="-78"/>
              </a:rPr>
              <a:t>انگیزه</a:t>
            </a:r>
          </a:p>
        </p:txBody>
      </p:sp>
    </p:spTree>
    <p:extLst>
      <p:ext uri="{BB962C8B-B14F-4D97-AF65-F5344CB8AC3E}">
        <p14:creationId xmlns:p14="http://schemas.microsoft.com/office/powerpoint/2010/main" val="259533755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lnSpcReduction="10000"/>
          </a:bodyPr>
          <a:lstStyle/>
          <a:p>
            <a:pPr algn="r" rtl="1" fontAlgn="base">
              <a:lnSpc>
                <a:spcPct val="150000"/>
              </a:lnSpc>
            </a:pPr>
            <a:r>
              <a:rPr lang="fa-IR" sz="3200" b="1" dirty="0" smtClean="0">
                <a:cs typeface="B Roya" panose="00000400000000000000" pitchFamily="2" charset="-78"/>
              </a:rPr>
              <a:t>نمادیابی</a:t>
            </a:r>
          </a:p>
          <a:p>
            <a:pPr lvl="1" algn="r" rtl="1" fontAlgn="base">
              <a:lnSpc>
                <a:spcPct val="150000"/>
              </a:lnSpc>
            </a:pPr>
            <a:r>
              <a:rPr lang="fa-IR" b="1" i="1" dirty="0" smtClean="0">
                <a:solidFill>
                  <a:schemeClr val="accent6">
                    <a:lumMod val="75000"/>
                  </a:schemeClr>
                </a:solidFill>
                <a:cs typeface="B Roya" panose="00000400000000000000" pitchFamily="2" charset="-78"/>
              </a:rPr>
              <a:t>سرعت جستجوی دیداری</a:t>
            </a:r>
          </a:p>
          <a:p>
            <a:pPr lvl="1" algn="r" rtl="1" fontAlgn="base">
              <a:lnSpc>
                <a:spcPct val="150000"/>
              </a:lnSpc>
            </a:pPr>
            <a:r>
              <a:rPr lang="fa-IR" b="1" i="1" dirty="0" smtClean="0">
                <a:solidFill>
                  <a:schemeClr val="accent6">
                    <a:lumMod val="75000"/>
                  </a:schemeClr>
                </a:solidFill>
                <a:cs typeface="B Roya" panose="00000400000000000000" pitchFamily="2" charset="-78"/>
              </a:rPr>
              <a:t>سرعت پردازش اطلاعات</a:t>
            </a:r>
          </a:p>
          <a:p>
            <a:pPr lvl="1" algn="r" rtl="1" fontAlgn="base">
              <a:lnSpc>
                <a:spcPct val="150000"/>
              </a:lnSpc>
            </a:pPr>
            <a:r>
              <a:rPr lang="fa-IR" b="1" i="1" dirty="0" smtClean="0">
                <a:solidFill>
                  <a:schemeClr val="accent6">
                    <a:lumMod val="75000"/>
                  </a:schemeClr>
                </a:solidFill>
                <a:cs typeface="B Roya" panose="00000400000000000000" pitchFamily="2" charset="-78"/>
              </a:rPr>
              <a:t>طرح ریزی</a:t>
            </a:r>
            <a:endParaRPr lang="fa-IR" b="1" i="1" dirty="0">
              <a:solidFill>
                <a:schemeClr val="accent6">
                  <a:lumMod val="75000"/>
                </a:schemeClr>
              </a:solidFill>
              <a:cs typeface="B Roya" panose="00000400000000000000" pitchFamily="2" charset="-78"/>
            </a:endParaRPr>
          </a:p>
          <a:p>
            <a:pPr lvl="1" algn="r" rtl="1" fontAlgn="base">
              <a:lnSpc>
                <a:spcPct val="150000"/>
              </a:lnSpc>
            </a:pPr>
            <a:r>
              <a:rPr lang="fa-IR" b="1" i="1" dirty="0" smtClean="0">
                <a:solidFill>
                  <a:schemeClr val="accent6">
                    <a:lumMod val="75000"/>
                  </a:schemeClr>
                </a:solidFill>
                <a:cs typeface="B Roya" panose="00000400000000000000" pitchFamily="2" charset="-78"/>
              </a:rPr>
              <a:t>رمزگردانی اطلاعات به منظور آماده سازی برای پردازش بعدی</a:t>
            </a:r>
          </a:p>
          <a:p>
            <a:pPr lvl="1" algn="r" rtl="1" fontAlgn="base">
              <a:lnSpc>
                <a:spcPct val="150000"/>
              </a:lnSpc>
            </a:pPr>
            <a:r>
              <a:rPr lang="fa-IR" b="1" i="1" dirty="0" smtClean="0">
                <a:solidFill>
                  <a:schemeClr val="accent6">
                    <a:lumMod val="75000"/>
                  </a:schemeClr>
                </a:solidFill>
                <a:cs typeface="B Roya" panose="00000400000000000000" pitchFamily="2" charset="-78"/>
              </a:rPr>
              <a:t>هماهنگی دیداری – حرکتی</a:t>
            </a:r>
          </a:p>
          <a:p>
            <a:pPr lvl="1" algn="r" rtl="1" fontAlgn="base">
              <a:lnSpc>
                <a:spcPct val="150000"/>
              </a:lnSpc>
            </a:pPr>
            <a:r>
              <a:rPr lang="fa-IR" b="1" i="1" dirty="0" smtClean="0">
                <a:solidFill>
                  <a:schemeClr val="accent6">
                    <a:lumMod val="75000"/>
                  </a:schemeClr>
                </a:solidFill>
                <a:cs typeface="B Roya" panose="00000400000000000000" pitchFamily="2" charset="-78"/>
              </a:rPr>
              <a:t>توانایی یادگیری</a:t>
            </a:r>
          </a:p>
        </p:txBody>
      </p:sp>
    </p:spTree>
    <p:extLst>
      <p:ext uri="{BB962C8B-B14F-4D97-AF65-F5344CB8AC3E}">
        <p14:creationId xmlns:p14="http://schemas.microsoft.com/office/powerpoint/2010/main" val="239954032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fontScale="92500" lnSpcReduction="20000"/>
          </a:bodyPr>
          <a:lstStyle/>
          <a:p>
            <a:pPr algn="r" rtl="1" fontAlgn="base">
              <a:lnSpc>
                <a:spcPct val="150000"/>
              </a:lnSpc>
            </a:pPr>
            <a:r>
              <a:rPr lang="fa-IR" sz="3200" b="1" dirty="0" smtClean="0">
                <a:cs typeface="B Roya" panose="00000400000000000000" pitchFamily="2" charset="-78"/>
              </a:rPr>
              <a:t>رمزنویسی</a:t>
            </a:r>
          </a:p>
          <a:p>
            <a:pPr lvl="1" algn="r" rtl="1" fontAlgn="base">
              <a:lnSpc>
                <a:spcPct val="150000"/>
              </a:lnSpc>
            </a:pPr>
            <a:r>
              <a:rPr lang="fa-IR" b="1" i="1" dirty="0" smtClean="0">
                <a:solidFill>
                  <a:schemeClr val="accent6">
                    <a:lumMod val="75000"/>
                  </a:schemeClr>
                </a:solidFill>
                <a:cs typeface="B Roya" panose="00000400000000000000" pitchFamily="2" charset="-78"/>
              </a:rPr>
              <a:t>سرعت روانی حرکتی</a:t>
            </a:r>
          </a:p>
          <a:p>
            <a:pPr lvl="1" algn="r" rtl="1" fontAlgn="base">
              <a:lnSpc>
                <a:spcPct val="150000"/>
              </a:lnSpc>
            </a:pPr>
            <a:r>
              <a:rPr lang="fa-IR" b="1" i="1" dirty="0" smtClean="0">
                <a:solidFill>
                  <a:schemeClr val="accent6">
                    <a:lumMod val="75000"/>
                  </a:schemeClr>
                </a:solidFill>
                <a:cs typeface="B Roya" panose="00000400000000000000" pitchFamily="2" charset="-78"/>
              </a:rPr>
              <a:t>توانایی پیگیری مسیر ها</a:t>
            </a:r>
          </a:p>
          <a:p>
            <a:pPr lvl="1" algn="r" rtl="1" fontAlgn="base">
              <a:lnSpc>
                <a:spcPct val="150000"/>
              </a:lnSpc>
            </a:pPr>
            <a:r>
              <a:rPr lang="fa-IR" b="1" i="1" dirty="0" smtClean="0">
                <a:solidFill>
                  <a:schemeClr val="accent6">
                    <a:lumMod val="75000"/>
                  </a:schemeClr>
                </a:solidFill>
                <a:cs typeface="B Roya" panose="00000400000000000000" pitchFamily="2" charset="-78"/>
              </a:rPr>
              <a:t>سرعت و دقت در کارهای دفتری</a:t>
            </a:r>
          </a:p>
          <a:p>
            <a:pPr lvl="1" algn="r" rtl="1" fontAlgn="base">
              <a:lnSpc>
                <a:spcPct val="150000"/>
              </a:lnSpc>
            </a:pPr>
            <a:r>
              <a:rPr lang="fa-IR" b="1" i="1" dirty="0" smtClean="0">
                <a:solidFill>
                  <a:schemeClr val="accent6">
                    <a:lumMod val="75000"/>
                  </a:schemeClr>
                </a:solidFill>
                <a:cs typeface="B Roya" panose="00000400000000000000" pitchFamily="2" charset="-78"/>
              </a:rPr>
              <a:t>حافظه کوتاه مدت دیداری</a:t>
            </a:r>
          </a:p>
          <a:p>
            <a:pPr lvl="1" algn="r" rtl="1" fontAlgn="base">
              <a:lnSpc>
                <a:spcPct val="150000"/>
              </a:lnSpc>
            </a:pPr>
            <a:r>
              <a:rPr lang="fa-IR" b="1" i="1" dirty="0" smtClean="0">
                <a:solidFill>
                  <a:schemeClr val="accent6">
                    <a:lumMod val="75000"/>
                  </a:schemeClr>
                </a:solidFill>
                <a:cs typeface="B Roya" panose="00000400000000000000" pitchFamily="2" charset="-78"/>
              </a:rPr>
              <a:t>مهارتهای مداد – پاک کنی</a:t>
            </a:r>
          </a:p>
          <a:p>
            <a:pPr lvl="1" algn="r" rtl="1" fontAlgn="base">
              <a:lnSpc>
                <a:spcPct val="150000"/>
              </a:lnSpc>
            </a:pPr>
            <a:r>
              <a:rPr lang="fa-IR" b="1" i="1" dirty="0" smtClean="0">
                <a:solidFill>
                  <a:schemeClr val="accent6">
                    <a:lumMod val="75000"/>
                  </a:schemeClr>
                </a:solidFill>
                <a:cs typeface="B Roya" panose="00000400000000000000" pitchFamily="2" charset="-78"/>
              </a:rPr>
              <a:t>توانایی یادگیری تکلیف ناآشنا؛ ظرفیت یادگیری و پاسخدهی به مواد دیداری جدید</a:t>
            </a:r>
          </a:p>
        </p:txBody>
      </p:sp>
    </p:spTree>
    <p:extLst>
      <p:ext uri="{BB962C8B-B14F-4D97-AF65-F5344CB8AC3E}">
        <p14:creationId xmlns:p14="http://schemas.microsoft.com/office/powerpoint/2010/main" val="391857850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fontAlgn="base">
              <a:lnSpc>
                <a:spcPct val="150000"/>
              </a:lnSpc>
            </a:pPr>
            <a:r>
              <a:rPr lang="fa-IR" sz="3200" b="1" dirty="0" smtClean="0">
                <a:cs typeface="B Roya" panose="00000400000000000000" pitchFamily="2" charset="-78"/>
              </a:rPr>
              <a:t>رمزنویسی</a:t>
            </a:r>
          </a:p>
          <a:p>
            <a:pPr lvl="1" algn="r" rtl="1" fontAlgn="base">
              <a:lnSpc>
                <a:spcPct val="150000"/>
              </a:lnSpc>
            </a:pPr>
            <a:r>
              <a:rPr lang="fa-IR" b="1" i="1" dirty="0" smtClean="0">
                <a:solidFill>
                  <a:schemeClr val="accent6">
                    <a:lumMod val="75000"/>
                  </a:schemeClr>
                </a:solidFill>
                <a:cs typeface="B Roya" panose="00000400000000000000" pitchFamily="2" charset="-78"/>
              </a:rPr>
              <a:t>تاحدودی انعطاف پذیری؛ توانایی تغییر آمایه ذهنی</a:t>
            </a:r>
          </a:p>
          <a:p>
            <a:pPr lvl="1" algn="r" rtl="1" fontAlgn="base">
              <a:lnSpc>
                <a:spcPct val="150000"/>
              </a:lnSpc>
            </a:pPr>
            <a:r>
              <a:rPr lang="fa-IR" b="1" i="1" dirty="0" smtClean="0">
                <a:solidFill>
                  <a:schemeClr val="accent6">
                    <a:lumMod val="75000"/>
                  </a:schemeClr>
                </a:solidFill>
                <a:cs typeface="B Roya" panose="00000400000000000000" pitchFamily="2" charset="-78"/>
              </a:rPr>
              <a:t>ظرفیت تلاش مستمر، توجه، تمرکز، و کفایت ذهنی</a:t>
            </a:r>
          </a:p>
          <a:p>
            <a:pPr lvl="1" algn="r" rtl="1" fontAlgn="base">
              <a:lnSpc>
                <a:spcPct val="150000"/>
              </a:lnSpc>
            </a:pPr>
            <a:r>
              <a:rPr lang="fa-IR" b="1" i="1" dirty="0" smtClean="0">
                <a:solidFill>
                  <a:schemeClr val="accent6">
                    <a:lumMod val="75000"/>
                  </a:schemeClr>
                </a:solidFill>
                <a:cs typeface="B Roya" panose="00000400000000000000" pitchFamily="2" charset="-78"/>
              </a:rPr>
              <a:t>یادگیری مشارکتی و توانایی تقلید از یادگیری های جدید در حوزه دیداری</a:t>
            </a:r>
          </a:p>
          <a:p>
            <a:pPr lvl="1" algn="r" rtl="1" fontAlgn="base">
              <a:lnSpc>
                <a:spcPct val="150000"/>
              </a:lnSpc>
            </a:pPr>
            <a:r>
              <a:rPr lang="fa-IR" b="1" i="1" dirty="0" smtClean="0">
                <a:solidFill>
                  <a:schemeClr val="accent6">
                    <a:lumMod val="75000"/>
                  </a:schemeClr>
                </a:solidFill>
                <a:cs typeface="B Roya" panose="00000400000000000000" pitchFamily="2" charset="-78"/>
              </a:rPr>
              <a:t>توانایی توالی</a:t>
            </a:r>
          </a:p>
        </p:txBody>
      </p:sp>
    </p:spTree>
    <p:extLst>
      <p:ext uri="{BB962C8B-B14F-4D97-AF65-F5344CB8AC3E}">
        <p14:creationId xmlns:p14="http://schemas.microsoft.com/office/powerpoint/2010/main" val="26354867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a:t>
            </a:r>
            <a:r>
              <a:rPr lang="fa-IR" dirty="0">
                <a:cs typeface="B Titr" panose="00000700000000000000" pitchFamily="2" charset="-78"/>
              </a:rPr>
              <a:t>ها و </a:t>
            </a:r>
            <a:r>
              <a:rPr lang="fa-IR" dirty="0" smtClean="0">
                <a:cs typeface="B Titr" panose="00000700000000000000" pitchFamily="2" charset="-78"/>
              </a:rPr>
              <a:t>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lnSpcReduction="10000"/>
          </a:bodyPr>
          <a:lstStyle/>
          <a:p>
            <a:pPr algn="r" rtl="1" fontAlgn="base">
              <a:lnSpc>
                <a:spcPct val="150000"/>
              </a:lnSpc>
            </a:pPr>
            <a:r>
              <a:rPr lang="fa-IR" sz="3200" b="1" dirty="0">
                <a:cs typeface="B Roya" panose="00000400000000000000" pitchFamily="2" charset="-78"/>
              </a:rPr>
              <a:t>خط </a:t>
            </a:r>
            <a:r>
              <a:rPr lang="fa-IR" sz="3200" b="1" dirty="0" smtClean="0">
                <a:cs typeface="B Roya" panose="00000400000000000000" pitchFamily="2" charset="-78"/>
              </a:rPr>
              <a:t>زنی</a:t>
            </a:r>
          </a:p>
          <a:p>
            <a:pPr lvl="1" algn="r" rtl="1" fontAlgn="base">
              <a:lnSpc>
                <a:spcPct val="150000"/>
              </a:lnSpc>
            </a:pPr>
            <a:r>
              <a:rPr lang="fa-IR" b="1" i="1" dirty="0" smtClean="0">
                <a:solidFill>
                  <a:schemeClr val="accent6">
                    <a:lumMod val="75000"/>
                  </a:schemeClr>
                </a:solidFill>
                <a:cs typeface="B Roya" panose="00000400000000000000" pitchFamily="2" charset="-78"/>
              </a:rPr>
              <a:t>بازشناسی ادراکی</a:t>
            </a:r>
          </a:p>
          <a:p>
            <a:pPr lvl="1" algn="r" rtl="1" fontAlgn="base">
              <a:lnSpc>
                <a:spcPct val="150000"/>
              </a:lnSpc>
            </a:pPr>
            <a:r>
              <a:rPr lang="fa-IR" b="1" i="1" dirty="0" smtClean="0">
                <a:solidFill>
                  <a:schemeClr val="accent6">
                    <a:lumMod val="75000"/>
                  </a:schemeClr>
                </a:solidFill>
                <a:cs typeface="B Roya" panose="00000400000000000000" pitchFamily="2" charset="-78"/>
              </a:rPr>
              <a:t>تمایز ادراکی</a:t>
            </a:r>
          </a:p>
          <a:p>
            <a:pPr lvl="1" algn="r" rtl="1" fontAlgn="base">
              <a:lnSpc>
                <a:spcPct val="150000"/>
              </a:lnSpc>
            </a:pPr>
            <a:r>
              <a:rPr lang="fa-IR" b="1" i="1" dirty="0" smtClean="0">
                <a:solidFill>
                  <a:schemeClr val="accent6">
                    <a:lumMod val="75000"/>
                  </a:schemeClr>
                </a:solidFill>
                <a:cs typeface="B Roya" panose="00000400000000000000" pitchFamily="2" charset="-78"/>
              </a:rPr>
              <a:t>توانایی اسکن ادراکی</a:t>
            </a:r>
          </a:p>
          <a:p>
            <a:pPr lvl="1" algn="r" rtl="1" fontAlgn="base">
              <a:lnSpc>
                <a:spcPct val="150000"/>
              </a:lnSpc>
            </a:pPr>
            <a:r>
              <a:rPr lang="fa-IR" b="1" i="1" dirty="0" smtClean="0">
                <a:solidFill>
                  <a:schemeClr val="accent6">
                    <a:lumMod val="75000"/>
                  </a:schemeClr>
                </a:solidFill>
                <a:cs typeface="B Roya" panose="00000400000000000000" pitchFamily="2" charset="-78"/>
              </a:rPr>
              <a:t>سرعت و دقت</a:t>
            </a:r>
          </a:p>
          <a:p>
            <a:pPr lvl="1" algn="r" rtl="1" fontAlgn="base">
              <a:lnSpc>
                <a:spcPct val="150000"/>
              </a:lnSpc>
            </a:pPr>
            <a:r>
              <a:rPr lang="fa-IR" b="1" i="1" dirty="0" smtClean="0">
                <a:solidFill>
                  <a:schemeClr val="accent6">
                    <a:lumMod val="75000"/>
                  </a:schemeClr>
                </a:solidFill>
                <a:cs typeface="B Roya" panose="00000400000000000000" pitchFamily="2" charset="-78"/>
              </a:rPr>
              <a:t>توجه و تمرکز</a:t>
            </a:r>
          </a:p>
          <a:p>
            <a:pPr lvl="1" algn="r" rtl="1" fontAlgn="base">
              <a:lnSpc>
                <a:spcPct val="150000"/>
              </a:lnSpc>
            </a:pPr>
            <a:r>
              <a:rPr lang="fa-IR" b="1" i="1" dirty="0" smtClean="0">
                <a:solidFill>
                  <a:schemeClr val="accent6">
                    <a:lumMod val="75000"/>
                  </a:schemeClr>
                </a:solidFill>
                <a:cs typeface="B Roya" panose="00000400000000000000" pitchFamily="2" charset="-78"/>
              </a:rPr>
              <a:t>هماهنگی دیداری - حرکتی</a:t>
            </a:r>
          </a:p>
        </p:txBody>
      </p:sp>
    </p:spTree>
    <p:extLst>
      <p:ext uri="{BB962C8B-B14F-4D97-AF65-F5344CB8AC3E}">
        <p14:creationId xmlns:p14="http://schemas.microsoft.com/office/powerpoint/2010/main" val="340836945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000" dirty="0" smtClean="0">
                <a:cs typeface="B Titr" panose="00000700000000000000" pitchFamily="2" charset="-78"/>
              </a:rPr>
              <a:t>خوشه </a:t>
            </a:r>
            <a:r>
              <a:rPr lang="fa-IR" sz="4000" dirty="0">
                <a:cs typeface="B Titr" panose="00000700000000000000" pitchFamily="2" charset="-78"/>
              </a:rPr>
              <a:t>های خرده آزمون </a:t>
            </a:r>
            <a:r>
              <a:rPr lang="en-US" sz="4000" dirty="0" smtClean="0">
                <a:cs typeface="B Titr" panose="00000700000000000000" pitchFamily="2" charset="-78"/>
              </a:rPr>
              <a:t>CHC/WISC-IV</a:t>
            </a:r>
            <a:endParaRPr lang="en-US" sz="4000" dirty="0">
              <a:cs typeface="B Titr" panose="00000700000000000000" pitchFamily="2" charset="-78"/>
            </a:endParaRPr>
          </a:p>
        </p:txBody>
      </p:sp>
      <p:sp>
        <p:nvSpPr>
          <p:cNvPr id="3" name="Content Placeholder 2"/>
          <p:cNvSpPr>
            <a:spLocks noGrp="1"/>
          </p:cNvSpPr>
          <p:nvPr>
            <p:ph idx="1"/>
          </p:nvPr>
        </p:nvSpPr>
        <p:spPr>
          <a:xfrm>
            <a:off x="628650" y="1825624"/>
            <a:ext cx="7886700" cy="5032375"/>
          </a:xfrm>
        </p:spPr>
        <p:txBody>
          <a:bodyPr>
            <a:normAutofit lnSpcReduction="10000"/>
          </a:bodyPr>
          <a:lstStyle/>
          <a:p>
            <a:pPr marL="514350" indent="-514350" algn="r" rtl="1" fontAlgn="base">
              <a:lnSpc>
                <a:spcPct val="100000"/>
              </a:lnSpc>
              <a:buFont typeface="+mj-lt"/>
              <a:buAutoNum type="arabicPeriod"/>
            </a:pPr>
            <a:r>
              <a:rPr lang="fa-IR" sz="3200" b="1" dirty="0" smtClean="0">
                <a:cs typeface="B Roya" panose="00000400000000000000" pitchFamily="2" charset="-78"/>
              </a:rPr>
              <a:t>استدلال سیال</a:t>
            </a:r>
          </a:p>
          <a:p>
            <a:pPr marL="514350" indent="-514350" algn="r" rtl="1" fontAlgn="base">
              <a:lnSpc>
                <a:spcPct val="100000"/>
              </a:lnSpc>
              <a:buFont typeface="+mj-lt"/>
              <a:buAutoNum type="arabicPeriod"/>
            </a:pPr>
            <a:r>
              <a:rPr lang="fa-IR" sz="3200" b="1" dirty="0" smtClean="0">
                <a:cs typeface="B Roya" panose="00000400000000000000" pitchFamily="2" charset="-78"/>
              </a:rPr>
              <a:t>استدلال سیال کلامی</a:t>
            </a:r>
          </a:p>
          <a:p>
            <a:pPr marL="514350" indent="-514350" algn="r" rtl="1" fontAlgn="base">
              <a:lnSpc>
                <a:spcPct val="100000"/>
              </a:lnSpc>
              <a:buFont typeface="+mj-lt"/>
              <a:buAutoNum type="arabicPeriod"/>
            </a:pPr>
            <a:r>
              <a:rPr lang="fa-IR" sz="3200" b="1" dirty="0" smtClean="0">
                <a:cs typeface="B Roya" panose="00000400000000000000" pitchFamily="2" charset="-78"/>
              </a:rPr>
              <a:t>استدلال سیال غیرکلامی</a:t>
            </a:r>
          </a:p>
          <a:p>
            <a:pPr marL="514350" indent="-514350" algn="r" rtl="1" fontAlgn="base">
              <a:lnSpc>
                <a:spcPct val="100000"/>
              </a:lnSpc>
              <a:buFont typeface="+mj-lt"/>
              <a:buAutoNum type="arabicPeriod"/>
            </a:pPr>
            <a:r>
              <a:rPr lang="fa-IR" sz="3200" b="1" dirty="0" smtClean="0">
                <a:cs typeface="B Roya" panose="00000400000000000000" pitchFamily="2" charset="-78"/>
              </a:rPr>
              <a:t>دانش واژگان</a:t>
            </a:r>
          </a:p>
          <a:p>
            <a:pPr marL="514350" indent="-514350" algn="r" rtl="1" fontAlgn="base">
              <a:lnSpc>
                <a:spcPct val="100000"/>
              </a:lnSpc>
              <a:buFont typeface="+mj-lt"/>
              <a:buAutoNum type="arabicPeriod"/>
            </a:pPr>
            <a:r>
              <a:rPr lang="fa-IR" sz="3200" b="1" dirty="0" smtClean="0">
                <a:cs typeface="B Roya" panose="00000400000000000000" pitchFamily="2" charset="-78"/>
              </a:rPr>
              <a:t>اطلاعات عمومی</a:t>
            </a:r>
          </a:p>
          <a:p>
            <a:pPr marL="514350" indent="-514350" algn="r" rtl="1" fontAlgn="base">
              <a:lnSpc>
                <a:spcPct val="100000"/>
              </a:lnSpc>
              <a:buFont typeface="+mj-lt"/>
              <a:buAutoNum type="arabicPeriod"/>
            </a:pPr>
            <a:r>
              <a:rPr lang="fa-IR" sz="3200" b="1" dirty="0" smtClean="0">
                <a:cs typeface="B Roya" panose="00000400000000000000" pitchFamily="2" charset="-78"/>
              </a:rPr>
              <a:t>پردازش بصری</a:t>
            </a:r>
          </a:p>
          <a:p>
            <a:pPr marL="514350" indent="-514350" algn="r" rtl="1" fontAlgn="base">
              <a:lnSpc>
                <a:spcPct val="100000"/>
              </a:lnSpc>
              <a:buFont typeface="+mj-lt"/>
              <a:buAutoNum type="arabicPeriod"/>
            </a:pPr>
            <a:r>
              <a:rPr lang="fa-IR" sz="3200" b="1" dirty="0" smtClean="0">
                <a:cs typeface="B Roya" panose="00000400000000000000" pitchFamily="2" charset="-78"/>
              </a:rPr>
              <a:t>حافظه بلند مدت</a:t>
            </a:r>
          </a:p>
          <a:p>
            <a:pPr marL="514350" indent="-514350" algn="r" rtl="1" fontAlgn="base">
              <a:lnSpc>
                <a:spcPct val="100000"/>
              </a:lnSpc>
              <a:buFont typeface="+mj-lt"/>
              <a:buAutoNum type="arabicPeriod"/>
            </a:pPr>
            <a:r>
              <a:rPr lang="fa-IR" sz="3200" b="1" dirty="0" smtClean="0">
                <a:cs typeface="B Roya" panose="00000400000000000000" pitchFamily="2" charset="-78"/>
              </a:rPr>
              <a:t>حافظه کوتاه مدت</a:t>
            </a:r>
          </a:p>
          <a:p>
            <a:pPr marL="0" indent="0" rtl="1" fontAlgn="base">
              <a:lnSpc>
                <a:spcPct val="100000"/>
              </a:lnSpc>
              <a:buNone/>
            </a:pPr>
            <a:r>
              <a:rPr lang="fa-IR" sz="1500" dirty="0" smtClean="0">
                <a:cs typeface="B Roya" panose="00000400000000000000" pitchFamily="2" charset="-78"/>
              </a:rPr>
              <a:t>فلاناگان و کافمن، 2004</a:t>
            </a:r>
          </a:p>
        </p:txBody>
      </p:sp>
    </p:spTree>
    <p:extLst>
      <p:ext uri="{BB962C8B-B14F-4D97-AF65-F5344CB8AC3E}">
        <p14:creationId xmlns:p14="http://schemas.microsoft.com/office/powerpoint/2010/main" val="24388959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000" dirty="0">
                <a:cs typeface="B Titr" panose="00000700000000000000" pitchFamily="2" charset="-78"/>
              </a:rPr>
              <a:t>استدلال </a:t>
            </a:r>
            <a:r>
              <a:rPr lang="fa-IR" sz="4000" dirty="0" smtClean="0">
                <a:cs typeface="B Titr" panose="00000700000000000000" pitchFamily="2" charset="-78"/>
              </a:rPr>
              <a:t>سیال</a:t>
            </a:r>
            <a:endParaRPr lang="en-US" sz="4000" dirty="0">
              <a:cs typeface="B Titr" panose="00000700000000000000" pitchFamily="2" charset="-78"/>
            </a:endParaRPr>
          </a:p>
        </p:txBody>
      </p:sp>
      <p:sp>
        <p:nvSpPr>
          <p:cNvPr id="3" name="Content Placeholder 2"/>
          <p:cNvSpPr>
            <a:spLocks noGrp="1"/>
          </p:cNvSpPr>
          <p:nvPr>
            <p:ph idx="1"/>
          </p:nvPr>
        </p:nvSpPr>
        <p:spPr/>
        <p:txBody>
          <a:bodyPr>
            <a:normAutofit lnSpcReduction="10000"/>
          </a:bodyPr>
          <a:lstStyle/>
          <a:p>
            <a:pPr marL="0" indent="0" algn="ctr" rtl="1" fontAlgn="base">
              <a:lnSpc>
                <a:spcPct val="100000"/>
              </a:lnSpc>
              <a:buNone/>
            </a:pPr>
            <a:r>
              <a:rPr lang="fa-IR" b="1" dirty="0" smtClean="0">
                <a:solidFill>
                  <a:srgbClr val="FF0000"/>
                </a:solidFill>
                <a:cs typeface="B Roya" panose="00000400000000000000" pitchFamily="2" charset="-78"/>
              </a:rPr>
              <a:t>استدلال سیال = استدلال تصویری + مفاهیم تصویری + حساب</a:t>
            </a:r>
          </a:p>
          <a:p>
            <a:pPr marL="0" indent="0" algn="ctr" rtl="1" fontAlgn="base">
              <a:lnSpc>
                <a:spcPct val="100000"/>
              </a:lnSpc>
              <a:buNone/>
            </a:pPr>
            <a:endParaRPr lang="fa-IR" b="1" dirty="0" smtClean="0">
              <a:cs typeface="B Roya" panose="00000400000000000000" pitchFamily="2" charset="-78"/>
            </a:endParaRPr>
          </a:p>
          <a:p>
            <a:pPr algn="r" rtl="1" fontAlgn="base">
              <a:lnSpc>
                <a:spcPct val="100000"/>
              </a:lnSpc>
            </a:pPr>
            <a:r>
              <a:rPr lang="fa-IR" sz="3600" b="1" dirty="0" smtClean="0">
                <a:cs typeface="B Roya" panose="00000400000000000000" pitchFamily="2" charset="-78"/>
              </a:rPr>
              <a:t>عملیات ذهنی مورد نیاز برای تکلیف تازه که به طور خودکار انجام نمی شود.</a:t>
            </a:r>
          </a:p>
          <a:p>
            <a:pPr algn="r" rtl="1" fontAlgn="base">
              <a:lnSpc>
                <a:spcPct val="100000"/>
              </a:lnSpc>
            </a:pPr>
            <a:r>
              <a:rPr lang="fa-IR" sz="3600" b="1" dirty="0" smtClean="0">
                <a:cs typeface="B Roya" panose="00000400000000000000" pitchFamily="2" charset="-78"/>
              </a:rPr>
              <a:t>مانند دریافت صحیح روابط بین الگوها، استنباط های ترسیمی، بازشناسی و شکل دادن به مفاهیم، حل مسایل، استنباط کردن، فهم معانی و پیامدها، سازماندهی مجدد و انتقال اطلاعات، تفکر قیاسی.</a:t>
            </a:r>
          </a:p>
        </p:txBody>
      </p:sp>
    </p:spTree>
    <p:extLst>
      <p:ext uri="{BB962C8B-B14F-4D97-AF65-F5344CB8AC3E}">
        <p14:creationId xmlns:p14="http://schemas.microsoft.com/office/powerpoint/2010/main" val="16688275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محاسن و محدودیت 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fontAlgn="base">
              <a:lnSpc>
                <a:spcPct val="150000"/>
              </a:lnSpc>
            </a:pPr>
            <a:r>
              <a:rPr lang="fa-IR" sz="3200" b="1" dirty="0" smtClean="0">
                <a:cs typeface="B Roya" panose="00000400000000000000" pitchFamily="2" charset="-78"/>
              </a:rPr>
              <a:t>پرکاربرد، آسان و دقیق</a:t>
            </a:r>
          </a:p>
          <a:p>
            <a:pPr algn="r" rtl="1" fontAlgn="base">
              <a:lnSpc>
                <a:spcPct val="150000"/>
              </a:lnSpc>
            </a:pPr>
            <a:r>
              <a:rPr lang="fa-IR" sz="3200" b="1" dirty="0" smtClean="0">
                <a:cs typeface="B Roya" panose="00000400000000000000" pitchFamily="2" charset="-78"/>
              </a:rPr>
              <a:t>شفاف سازی کارکردهای شناختی افراد</a:t>
            </a:r>
          </a:p>
          <a:p>
            <a:pPr algn="r" rtl="1" fontAlgn="base">
              <a:lnSpc>
                <a:spcPct val="150000"/>
              </a:lnSpc>
            </a:pPr>
            <a:r>
              <a:rPr lang="fa-IR" sz="3200" b="1" dirty="0" smtClean="0">
                <a:cs typeface="B Roya" panose="00000400000000000000" pitchFamily="2" charset="-78"/>
              </a:rPr>
              <a:t>فقدان داده های کافی درباره روایی</a:t>
            </a:r>
          </a:p>
          <a:p>
            <a:pPr algn="r" rtl="1" fontAlgn="base">
              <a:lnSpc>
                <a:spcPct val="150000"/>
              </a:lnSpc>
            </a:pPr>
            <a:r>
              <a:rPr lang="fa-IR" sz="3200" b="1" dirty="0" smtClean="0">
                <a:cs typeface="B Roya" panose="00000400000000000000" pitchFamily="2" charset="-78"/>
              </a:rPr>
              <a:t>عدم اندازه گیری دامنه های انتهایی هوش</a:t>
            </a:r>
          </a:p>
        </p:txBody>
      </p:sp>
    </p:spTree>
    <p:extLst>
      <p:ext uri="{BB962C8B-B14F-4D97-AF65-F5344CB8AC3E}">
        <p14:creationId xmlns:p14="http://schemas.microsoft.com/office/powerpoint/2010/main" val="206504961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000" dirty="0">
                <a:cs typeface="B Titr" panose="00000700000000000000" pitchFamily="2" charset="-78"/>
              </a:rPr>
              <a:t>استدلال سیال </a:t>
            </a:r>
            <a:r>
              <a:rPr lang="fa-IR" sz="4000" dirty="0" smtClean="0">
                <a:cs typeface="B Titr" panose="00000700000000000000" pitchFamily="2" charset="-78"/>
              </a:rPr>
              <a:t>کلامی</a:t>
            </a:r>
            <a:endParaRPr lang="en-US" sz="4000" dirty="0">
              <a:cs typeface="B Titr" panose="00000700000000000000" pitchFamily="2" charset="-78"/>
            </a:endParaRPr>
          </a:p>
        </p:txBody>
      </p:sp>
      <p:sp>
        <p:nvSpPr>
          <p:cNvPr id="3" name="Content Placeholder 2"/>
          <p:cNvSpPr>
            <a:spLocks noGrp="1"/>
          </p:cNvSpPr>
          <p:nvPr>
            <p:ph idx="1"/>
          </p:nvPr>
        </p:nvSpPr>
        <p:spPr/>
        <p:txBody>
          <a:bodyPr>
            <a:normAutofit/>
          </a:bodyPr>
          <a:lstStyle/>
          <a:p>
            <a:pPr marL="0" indent="0" algn="ctr" rtl="1" fontAlgn="base">
              <a:lnSpc>
                <a:spcPct val="100000"/>
              </a:lnSpc>
              <a:buNone/>
            </a:pPr>
            <a:r>
              <a:rPr lang="fa-IR" sz="3600" b="1" dirty="0" smtClean="0">
                <a:solidFill>
                  <a:srgbClr val="FF0000"/>
                </a:solidFill>
                <a:cs typeface="B Roya" panose="00000400000000000000" pitchFamily="2" charset="-78"/>
              </a:rPr>
              <a:t>استدلال سیال کلامی = شباهت ها + استدلال کلامی</a:t>
            </a:r>
          </a:p>
          <a:p>
            <a:pPr marL="0" indent="0" algn="ctr" rtl="1" fontAlgn="base">
              <a:lnSpc>
                <a:spcPct val="100000"/>
              </a:lnSpc>
              <a:buNone/>
            </a:pPr>
            <a:endParaRPr lang="fa-IR" sz="3600" b="1" dirty="0" smtClean="0">
              <a:cs typeface="B Roya" panose="00000400000000000000" pitchFamily="2" charset="-78"/>
            </a:endParaRPr>
          </a:p>
          <a:p>
            <a:pPr algn="r" rtl="1" fontAlgn="base">
              <a:lnSpc>
                <a:spcPct val="100000"/>
              </a:lnSpc>
            </a:pPr>
            <a:r>
              <a:rPr lang="fa-IR" sz="3600" b="1" dirty="0" smtClean="0">
                <a:cs typeface="B Roya" panose="00000400000000000000" pitchFamily="2" charset="-78"/>
              </a:rPr>
              <a:t>استدلال سیال ویژه ماده های کلامی</a:t>
            </a:r>
          </a:p>
          <a:p>
            <a:pPr algn="r" rtl="1" fontAlgn="base">
              <a:lnSpc>
                <a:spcPct val="100000"/>
              </a:lnSpc>
            </a:pPr>
            <a:r>
              <a:rPr lang="fa-IR" sz="3600" b="1" dirty="0" smtClean="0">
                <a:cs typeface="B Roya" panose="00000400000000000000" pitchFamily="2" charset="-78"/>
              </a:rPr>
              <a:t>شامل عمق و گستره دانش اکتسابی در طی تعامل با فرهنگ</a:t>
            </a:r>
          </a:p>
          <a:p>
            <a:pPr algn="r" rtl="1" fontAlgn="base">
              <a:lnSpc>
                <a:spcPct val="100000"/>
              </a:lnSpc>
            </a:pPr>
            <a:r>
              <a:rPr lang="fa-IR" sz="3600" b="1" dirty="0" smtClean="0">
                <a:cs typeface="B Roya" panose="00000400000000000000" pitchFamily="2" charset="-78"/>
              </a:rPr>
              <a:t>توانایی به کار بردن این دانش</a:t>
            </a:r>
          </a:p>
        </p:txBody>
      </p:sp>
    </p:spTree>
    <p:extLst>
      <p:ext uri="{BB962C8B-B14F-4D97-AF65-F5344CB8AC3E}">
        <p14:creationId xmlns:p14="http://schemas.microsoft.com/office/powerpoint/2010/main" val="362726415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000" dirty="0">
                <a:cs typeface="B Titr" panose="00000700000000000000" pitchFamily="2" charset="-78"/>
              </a:rPr>
              <a:t>استدلال سیال </a:t>
            </a:r>
            <a:r>
              <a:rPr lang="fa-IR" sz="4000" dirty="0" smtClean="0">
                <a:cs typeface="B Titr" panose="00000700000000000000" pitchFamily="2" charset="-78"/>
              </a:rPr>
              <a:t>غیرکلامی</a:t>
            </a:r>
            <a:endParaRPr lang="en-US" sz="4000" dirty="0">
              <a:cs typeface="B Titr" panose="00000700000000000000" pitchFamily="2" charset="-78"/>
            </a:endParaRPr>
          </a:p>
        </p:txBody>
      </p:sp>
      <p:sp>
        <p:nvSpPr>
          <p:cNvPr id="3" name="Content Placeholder 2"/>
          <p:cNvSpPr>
            <a:spLocks noGrp="1"/>
          </p:cNvSpPr>
          <p:nvPr>
            <p:ph idx="1"/>
          </p:nvPr>
        </p:nvSpPr>
        <p:spPr/>
        <p:txBody>
          <a:bodyPr>
            <a:normAutofit fontScale="92500"/>
          </a:bodyPr>
          <a:lstStyle/>
          <a:p>
            <a:pPr marL="0" indent="0" algn="ctr" rtl="1" fontAlgn="base">
              <a:lnSpc>
                <a:spcPct val="100000"/>
              </a:lnSpc>
              <a:buNone/>
            </a:pPr>
            <a:r>
              <a:rPr lang="fa-IR" sz="3200" b="1" dirty="0" smtClean="0">
                <a:solidFill>
                  <a:srgbClr val="FF0000"/>
                </a:solidFill>
                <a:cs typeface="B Roya" panose="00000400000000000000" pitchFamily="2" charset="-78"/>
              </a:rPr>
              <a:t>استدلال سیال غیرکلامی = استدلال تصویری + مفاهیم تصویری</a:t>
            </a:r>
          </a:p>
          <a:p>
            <a:pPr marL="0" indent="0" algn="ctr" rtl="1" fontAlgn="base">
              <a:lnSpc>
                <a:spcPct val="100000"/>
              </a:lnSpc>
              <a:buNone/>
            </a:pPr>
            <a:endParaRPr lang="fa-IR" sz="3200" b="1" dirty="0" smtClean="0">
              <a:cs typeface="B Roya" panose="00000400000000000000" pitchFamily="2" charset="-78"/>
            </a:endParaRPr>
          </a:p>
          <a:p>
            <a:pPr algn="r" rtl="1" fontAlgn="base">
              <a:lnSpc>
                <a:spcPct val="100000"/>
              </a:lnSpc>
            </a:pPr>
            <a:r>
              <a:rPr lang="fa-IR" sz="3200" b="1" dirty="0" smtClean="0">
                <a:cs typeface="B Roya" panose="00000400000000000000" pitchFamily="2" charset="-78"/>
              </a:rPr>
              <a:t>عملیات ذهنی مورد نیاز برای تکلیف غیرکلامی تازه</a:t>
            </a:r>
            <a:r>
              <a:rPr lang="fa-IR" sz="3200" b="1" dirty="0">
                <a:cs typeface="B Roya" panose="00000400000000000000" pitchFamily="2" charset="-78"/>
              </a:rPr>
              <a:t> </a:t>
            </a:r>
            <a:r>
              <a:rPr lang="fa-IR" sz="3200" b="1" dirty="0" smtClean="0">
                <a:cs typeface="B Roya" panose="00000400000000000000" pitchFamily="2" charset="-78"/>
              </a:rPr>
              <a:t>که به طور خودکار انجام نمی شود.</a:t>
            </a:r>
          </a:p>
          <a:p>
            <a:pPr algn="r" rtl="1" fontAlgn="base">
              <a:lnSpc>
                <a:spcPct val="100000"/>
              </a:lnSpc>
            </a:pPr>
            <a:r>
              <a:rPr lang="fa-IR" sz="3200" b="1" dirty="0" smtClean="0">
                <a:cs typeface="B Roya" panose="00000400000000000000" pitchFamily="2" charset="-78"/>
              </a:rPr>
              <a:t>مانند </a:t>
            </a:r>
            <a:r>
              <a:rPr lang="fa-IR" sz="3200" b="1" dirty="0">
                <a:cs typeface="B Roya" panose="00000400000000000000" pitchFamily="2" charset="-78"/>
              </a:rPr>
              <a:t>دریافت صحیح </a:t>
            </a:r>
            <a:r>
              <a:rPr lang="fa-IR" sz="3200" b="1" dirty="0" smtClean="0">
                <a:cs typeface="B Roya" panose="00000400000000000000" pitchFamily="2" charset="-78"/>
              </a:rPr>
              <a:t>روابط غیرکلامی </a:t>
            </a:r>
            <a:r>
              <a:rPr lang="fa-IR" sz="3200" b="1" dirty="0">
                <a:cs typeface="B Roya" panose="00000400000000000000" pitchFamily="2" charset="-78"/>
              </a:rPr>
              <a:t>بین الگوها، بازشناسی و شکل دادن به </a:t>
            </a:r>
            <a:r>
              <a:rPr lang="fa-IR" sz="3200" b="1" dirty="0" smtClean="0">
                <a:cs typeface="B Roya" panose="00000400000000000000" pitchFamily="2" charset="-78"/>
              </a:rPr>
              <a:t>مفاهیم غیرکلامی، </a:t>
            </a:r>
            <a:r>
              <a:rPr lang="fa-IR" sz="3200" b="1" dirty="0">
                <a:cs typeface="B Roya" panose="00000400000000000000" pitchFamily="2" charset="-78"/>
              </a:rPr>
              <a:t>حل </a:t>
            </a:r>
            <a:r>
              <a:rPr lang="fa-IR" sz="3200" b="1" dirty="0" smtClean="0">
                <a:cs typeface="B Roya" panose="00000400000000000000" pitchFamily="2" charset="-78"/>
              </a:rPr>
              <a:t>مسایل غیرکلامی، استنباط </a:t>
            </a:r>
            <a:r>
              <a:rPr lang="fa-IR" sz="3200" b="1" dirty="0">
                <a:cs typeface="B Roya" panose="00000400000000000000" pitchFamily="2" charset="-78"/>
              </a:rPr>
              <a:t>کردن، </a:t>
            </a:r>
            <a:r>
              <a:rPr lang="fa-IR" sz="3200" b="1" dirty="0" smtClean="0">
                <a:cs typeface="B Roya" panose="00000400000000000000" pitchFamily="2" charset="-78"/>
              </a:rPr>
              <a:t>سازماندهی </a:t>
            </a:r>
            <a:r>
              <a:rPr lang="fa-IR" sz="3200" b="1" dirty="0">
                <a:cs typeface="B Roya" panose="00000400000000000000" pitchFamily="2" charset="-78"/>
              </a:rPr>
              <a:t>مجدد و انتقال </a:t>
            </a:r>
            <a:r>
              <a:rPr lang="fa-IR" sz="3200" b="1" dirty="0" smtClean="0">
                <a:cs typeface="B Roya" panose="00000400000000000000" pitchFamily="2" charset="-78"/>
              </a:rPr>
              <a:t>اطلاعات </a:t>
            </a:r>
            <a:r>
              <a:rPr lang="fa-IR" sz="3200" b="1" dirty="0">
                <a:cs typeface="B Roya" panose="00000400000000000000" pitchFamily="2" charset="-78"/>
              </a:rPr>
              <a:t>غیرکلامی</a:t>
            </a:r>
            <a:r>
              <a:rPr lang="fa-IR" sz="3200" b="1" dirty="0" smtClean="0">
                <a:cs typeface="B Roya" panose="00000400000000000000" pitchFamily="2" charset="-78"/>
              </a:rPr>
              <a:t>، </a:t>
            </a:r>
            <a:r>
              <a:rPr lang="fa-IR" sz="3200" b="1" dirty="0">
                <a:cs typeface="B Roya" panose="00000400000000000000" pitchFamily="2" charset="-78"/>
              </a:rPr>
              <a:t>تفکر قیاسی</a:t>
            </a:r>
            <a:r>
              <a:rPr lang="fa-IR" sz="3200" b="1" dirty="0" smtClean="0">
                <a:cs typeface="B Roya" panose="00000400000000000000" pitchFamily="2" charset="-78"/>
              </a:rPr>
              <a:t>.</a:t>
            </a:r>
          </a:p>
        </p:txBody>
      </p:sp>
    </p:spTree>
    <p:extLst>
      <p:ext uri="{BB962C8B-B14F-4D97-AF65-F5344CB8AC3E}">
        <p14:creationId xmlns:p14="http://schemas.microsoft.com/office/powerpoint/2010/main" val="217085963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000" dirty="0">
                <a:cs typeface="B Titr" panose="00000700000000000000" pitchFamily="2" charset="-78"/>
              </a:rPr>
              <a:t>دانش واژگان</a:t>
            </a:r>
          </a:p>
        </p:txBody>
      </p:sp>
      <p:sp>
        <p:nvSpPr>
          <p:cNvPr id="3" name="Content Placeholder 2"/>
          <p:cNvSpPr>
            <a:spLocks noGrp="1"/>
          </p:cNvSpPr>
          <p:nvPr>
            <p:ph idx="1"/>
          </p:nvPr>
        </p:nvSpPr>
        <p:spPr/>
        <p:txBody>
          <a:bodyPr>
            <a:normAutofit/>
          </a:bodyPr>
          <a:lstStyle/>
          <a:p>
            <a:pPr marL="0" indent="0" algn="ctr" rtl="1" fontAlgn="base">
              <a:lnSpc>
                <a:spcPct val="100000"/>
              </a:lnSpc>
              <a:buNone/>
            </a:pPr>
            <a:r>
              <a:rPr lang="fa-IR" sz="3600" b="1" dirty="0" smtClean="0">
                <a:solidFill>
                  <a:srgbClr val="FF0000"/>
                </a:solidFill>
                <a:cs typeface="B Roya" panose="00000400000000000000" pitchFamily="2" charset="-78"/>
              </a:rPr>
              <a:t>دانش واژگان = استدلال کلامی + واژگان</a:t>
            </a:r>
          </a:p>
          <a:p>
            <a:pPr marL="0" indent="0" algn="ctr" rtl="1" fontAlgn="base">
              <a:lnSpc>
                <a:spcPct val="100000"/>
              </a:lnSpc>
              <a:buNone/>
            </a:pPr>
            <a:endParaRPr lang="fa-IR" sz="3600" b="1" dirty="0">
              <a:cs typeface="B Roya" panose="00000400000000000000" pitchFamily="2" charset="-78"/>
            </a:endParaRPr>
          </a:p>
          <a:p>
            <a:pPr algn="r" rtl="1" fontAlgn="base">
              <a:lnSpc>
                <a:spcPct val="100000"/>
              </a:lnSpc>
            </a:pPr>
            <a:r>
              <a:rPr lang="fa-IR" sz="3600" b="1" dirty="0" smtClean="0">
                <a:cs typeface="B Roya" panose="00000400000000000000" pitchFamily="2" charset="-78"/>
              </a:rPr>
              <a:t>گستره و عمق دانش تراکمی از فرهنگ و چگونگی به کار بردن این دانش</a:t>
            </a:r>
          </a:p>
          <a:p>
            <a:pPr algn="r" rtl="1" fontAlgn="base">
              <a:lnSpc>
                <a:spcPct val="100000"/>
              </a:lnSpc>
            </a:pPr>
            <a:r>
              <a:rPr lang="fa-IR" sz="3600" b="1" dirty="0" smtClean="0">
                <a:cs typeface="B Roya" panose="00000400000000000000" pitchFamily="2" charset="-78"/>
              </a:rPr>
              <a:t>به کار بردن دانش واژگان</a:t>
            </a:r>
          </a:p>
          <a:p>
            <a:pPr algn="r" rtl="1" fontAlgn="base">
              <a:lnSpc>
                <a:spcPct val="100000"/>
              </a:lnSpc>
            </a:pPr>
            <a:r>
              <a:rPr lang="fa-IR" sz="3600" b="1" dirty="0" smtClean="0">
                <a:cs typeface="B Roya" panose="00000400000000000000" pitchFamily="2" charset="-78"/>
              </a:rPr>
              <a:t>میزان فهمیدن و استفاده از واژگان</a:t>
            </a:r>
          </a:p>
        </p:txBody>
      </p:sp>
    </p:spTree>
    <p:extLst>
      <p:ext uri="{BB962C8B-B14F-4D97-AF65-F5344CB8AC3E}">
        <p14:creationId xmlns:p14="http://schemas.microsoft.com/office/powerpoint/2010/main" val="265312626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000" dirty="0">
                <a:cs typeface="B Titr" panose="00000700000000000000" pitchFamily="2" charset="-78"/>
              </a:rPr>
              <a:t>اطلاعات عمومی</a:t>
            </a:r>
          </a:p>
        </p:txBody>
      </p:sp>
      <p:sp>
        <p:nvSpPr>
          <p:cNvPr id="3" name="Content Placeholder 2"/>
          <p:cNvSpPr>
            <a:spLocks noGrp="1"/>
          </p:cNvSpPr>
          <p:nvPr>
            <p:ph idx="1"/>
          </p:nvPr>
        </p:nvSpPr>
        <p:spPr/>
        <p:txBody>
          <a:bodyPr>
            <a:normAutofit/>
          </a:bodyPr>
          <a:lstStyle/>
          <a:p>
            <a:pPr marL="0" indent="0" algn="ctr" rtl="1" fontAlgn="base">
              <a:lnSpc>
                <a:spcPct val="100000"/>
              </a:lnSpc>
              <a:buNone/>
            </a:pPr>
            <a:r>
              <a:rPr lang="fa-IR" sz="3600" b="1" dirty="0" smtClean="0">
                <a:solidFill>
                  <a:srgbClr val="FF0000"/>
                </a:solidFill>
                <a:cs typeface="B Roya" panose="00000400000000000000" pitchFamily="2" charset="-78"/>
              </a:rPr>
              <a:t>اطلاعات عمومی = درک مطلب + اطلاعات عمومی</a:t>
            </a:r>
          </a:p>
          <a:p>
            <a:pPr marL="0" indent="0" algn="ctr" rtl="1" fontAlgn="base">
              <a:lnSpc>
                <a:spcPct val="100000"/>
              </a:lnSpc>
              <a:buNone/>
            </a:pPr>
            <a:endParaRPr lang="fa-IR" sz="3600" b="1" dirty="0">
              <a:cs typeface="B Roya" panose="00000400000000000000" pitchFamily="2" charset="-78"/>
            </a:endParaRPr>
          </a:p>
          <a:p>
            <a:pPr algn="r" rtl="1" fontAlgn="base">
              <a:lnSpc>
                <a:spcPct val="100000"/>
              </a:lnSpc>
            </a:pPr>
            <a:r>
              <a:rPr lang="fa-IR" sz="3600" b="1" dirty="0" smtClean="0">
                <a:cs typeface="B Roya" panose="00000400000000000000" pitchFamily="2" charset="-78"/>
              </a:rPr>
              <a:t>دامنه اطلاعات عمومی را می سنجد.</a:t>
            </a:r>
          </a:p>
        </p:txBody>
      </p:sp>
    </p:spTree>
    <p:extLst>
      <p:ext uri="{BB962C8B-B14F-4D97-AF65-F5344CB8AC3E}">
        <p14:creationId xmlns:p14="http://schemas.microsoft.com/office/powerpoint/2010/main" val="2948339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000" dirty="0">
                <a:cs typeface="B Titr" panose="00000700000000000000" pitchFamily="2" charset="-78"/>
              </a:rPr>
              <a:t>پردازش بصری</a:t>
            </a:r>
          </a:p>
        </p:txBody>
      </p:sp>
      <p:sp>
        <p:nvSpPr>
          <p:cNvPr id="3" name="Content Placeholder 2"/>
          <p:cNvSpPr>
            <a:spLocks noGrp="1"/>
          </p:cNvSpPr>
          <p:nvPr>
            <p:ph idx="1"/>
          </p:nvPr>
        </p:nvSpPr>
        <p:spPr>
          <a:xfrm>
            <a:off x="628650" y="1825624"/>
            <a:ext cx="7886700" cy="4439709"/>
          </a:xfrm>
        </p:spPr>
        <p:txBody>
          <a:bodyPr>
            <a:normAutofit/>
          </a:bodyPr>
          <a:lstStyle/>
          <a:p>
            <a:pPr marL="0" indent="0" algn="ctr" rtl="1" fontAlgn="base">
              <a:lnSpc>
                <a:spcPct val="100000"/>
              </a:lnSpc>
              <a:buNone/>
            </a:pPr>
            <a:r>
              <a:rPr lang="fa-IR" sz="3200" b="1" dirty="0" smtClean="0">
                <a:solidFill>
                  <a:srgbClr val="FF0000"/>
                </a:solidFill>
                <a:cs typeface="B Roya" panose="00000400000000000000" pitchFamily="2" charset="-78"/>
              </a:rPr>
              <a:t>پردازش بصری = طراحی با مکعب ها + تکمیل تصویرها</a:t>
            </a:r>
          </a:p>
          <a:p>
            <a:pPr marL="0" indent="0" algn="ctr" rtl="1" fontAlgn="base">
              <a:lnSpc>
                <a:spcPct val="100000"/>
              </a:lnSpc>
              <a:buNone/>
            </a:pPr>
            <a:endParaRPr lang="fa-IR" sz="3200" b="1" dirty="0" smtClean="0">
              <a:cs typeface="B Roya" panose="00000400000000000000" pitchFamily="2" charset="-78"/>
            </a:endParaRPr>
          </a:p>
          <a:p>
            <a:pPr algn="r" rtl="1" fontAlgn="base">
              <a:lnSpc>
                <a:spcPct val="100000"/>
              </a:lnSpc>
            </a:pPr>
            <a:r>
              <a:rPr lang="fa-IR" sz="3200" b="1" dirty="0" smtClean="0">
                <a:cs typeface="B Roya" panose="00000400000000000000" pitchFamily="2" charset="-78"/>
              </a:rPr>
              <a:t>ادراک، تولید، ترکیب، تحریف یا دستکاری، انتقال، ذخیره، و بازیابی اطلاعات دیداری</a:t>
            </a:r>
          </a:p>
          <a:p>
            <a:pPr algn="r" rtl="1" fontAlgn="base">
              <a:lnSpc>
                <a:spcPct val="100000"/>
              </a:lnSpc>
            </a:pPr>
            <a:r>
              <a:rPr lang="fa-IR" sz="3200" b="1" dirty="0" smtClean="0">
                <a:cs typeface="B Roya" panose="00000400000000000000" pitchFamily="2" charset="-78"/>
              </a:rPr>
              <a:t>مانند دریافت و تحریف الگوهای فضایی، نگهداری جهت گیری فضایی، تفسیر این که چگونه چیزها با حرکت در فضا تغییر </a:t>
            </a:r>
            <a:r>
              <a:rPr lang="fa-IR" sz="3200" b="1" dirty="0">
                <a:cs typeface="B Roya" panose="00000400000000000000" pitchFamily="2" charset="-78"/>
              </a:rPr>
              <a:t>می </a:t>
            </a:r>
            <a:r>
              <a:rPr lang="fa-IR" sz="3200" b="1" dirty="0" smtClean="0">
                <a:cs typeface="B Roya" panose="00000400000000000000" pitchFamily="2" charset="-78"/>
              </a:rPr>
              <a:t>کنند، وارونه سازی و چرخاندن چیزها در ذهن.</a:t>
            </a:r>
          </a:p>
        </p:txBody>
      </p:sp>
    </p:spTree>
    <p:extLst>
      <p:ext uri="{BB962C8B-B14F-4D97-AF65-F5344CB8AC3E}">
        <p14:creationId xmlns:p14="http://schemas.microsoft.com/office/powerpoint/2010/main" val="241634763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000" dirty="0">
                <a:cs typeface="B Titr" panose="00000700000000000000" pitchFamily="2" charset="-78"/>
              </a:rPr>
              <a:t>حافظه بلند مدت</a:t>
            </a:r>
          </a:p>
        </p:txBody>
      </p:sp>
      <p:sp>
        <p:nvSpPr>
          <p:cNvPr id="3" name="Content Placeholder 2"/>
          <p:cNvSpPr>
            <a:spLocks noGrp="1"/>
          </p:cNvSpPr>
          <p:nvPr>
            <p:ph idx="1"/>
          </p:nvPr>
        </p:nvSpPr>
        <p:spPr/>
        <p:txBody>
          <a:bodyPr>
            <a:normAutofit/>
          </a:bodyPr>
          <a:lstStyle/>
          <a:p>
            <a:pPr marL="0" indent="0" algn="ctr" rtl="1" fontAlgn="base">
              <a:lnSpc>
                <a:spcPct val="100000"/>
              </a:lnSpc>
              <a:buNone/>
            </a:pPr>
            <a:r>
              <a:rPr lang="fa-IR" sz="4000" b="1" dirty="0" smtClean="0">
                <a:solidFill>
                  <a:srgbClr val="FF0000"/>
                </a:solidFill>
                <a:cs typeface="B Roya" panose="00000400000000000000" pitchFamily="2" charset="-78"/>
              </a:rPr>
              <a:t>حافظه بلند مدت = اطلاعات عمومی + واژگان</a:t>
            </a:r>
          </a:p>
          <a:p>
            <a:pPr marL="0" indent="0" algn="ctr" rtl="1" fontAlgn="base">
              <a:lnSpc>
                <a:spcPct val="100000"/>
              </a:lnSpc>
              <a:buNone/>
            </a:pPr>
            <a:endParaRPr lang="fa-IR" sz="4000" b="1" dirty="0" smtClean="0">
              <a:cs typeface="B Roya" panose="00000400000000000000" pitchFamily="2" charset="-78"/>
            </a:endParaRPr>
          </a:p>
          <a:p>
            <a:pPr algn="r" rtl="1" fontAlgn="base">
              <a:lnSpc>
                <a:spcPct val="100000"/>
              </a:lnSpc>
            </a:pPr>
            <a:r>
              <a:rPr lang="fa-IR" sz="4000" b="1" dirty="0" smtClean="0">
                <a:cs typeface="B Roya" panose="00000400000000000000" pitchFamily="2" charset="-78"/>
              </a:rPr>
              <a:t>دامنه اطلاعات عمومی در ترکیب با دانش واژگان هر دو در حافظه بلند مدت ذخیره می شوند.</a:t>
            </a:r>
          </a:p>
        </p:txBody>
      </p:sp>
    </p:spTree>
    <p:extLst>
      <p:ext uri="{BB962C8B-B14F-4D97-AF65-F5344CB8AC3E}">
        <p14:creationId xmlns:p14="http://schemas.microsoft.com/office/powerpoint/2010/main" val="45206930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000" dirty="0">
                <a:cs typeface="B Titr" panose="00000700000000000000" pitchFamily="2" charset="-78"/>
              </a:rPr>
              <a:t>حافظه کوتاه مدت</a:t>
            </a:r>
          </a:p>
        </p:txBody>
      </p:sp>
      <p:sp>
        <p:nvSpPr>
          <p:cNvPr id="3" name="Content Placeholder 2"/>
          <p:cNvSpPr>
            <a:spLocks noGrp="1"/>
          </p:cNvSpPr>
          <p:nvPr>
            <p:ph idx="1"/>
          </p:nvPr>
        </p:nvSpPr>
        <p:spPr/>
        <p:txBody>
          <a:bodyPr>
            <a:normAutofit/>
          </a:bodyPr>
          <a:lstStyle/>
          <a:p>
            <a:pPr marL="0" indent="0" algn="ctr" rtl="1" fontAlgn="base">
              <a:lnSpc>
                <a:spcPct val="100000"/>
              </a:lnSpc>
              <a:buNone/>
            </a:pPr>
            <a:r>
              <a:rPr lang="fa-IR" sz="3200" b="1" dirty="0" smtClean="0">
                <a:solidFill>
                  <a:srgbClr val="FF0000"/>
                </a:solidFill>
                <a:cs typeface="B Roya" panose="00000400000000000000" pitchFamily="2" charset="-78"/>
              </a:rPr>
              <a:t>حافظه کوتاه مدت = توالی حرف و عدد + فراخنای ارقام</a:t>
            </a:r>
          </a:p>
          <a:p>
            <a:pPr marL="0" indent="0" algn="ctr" rtl="1" fontAlgn="base">
              <a:lnSpc>
                <a:spcPct val="100000"/>
              </a:lnSpc>
              <a:buNone/>
            </a:pPr>
            <a:endParaRPr lang="fa-IR" sz="3200" b="1" dirty="0" smtClean="0">
              <a:solidFill>
                <a:srgbClr val="FF0000"/>
              </a:solidFill>
              <a:cs typeface="B Roya" panose="00000400000000000000" pitchFamily="2" charset="-78"/>
            </a:endParaRPr>
          </a:p>
          <a:p>
            <a:pPr algn="r" rtl="1" fontAlgn="base">
              <a:lnSpc>
                <a:spcPct val="100000"/>
              </a:lnSpc>
            </a:pPr>
            <a:r>
              <a:rPr lang="fa-IR" sz="3200" b="1" dirty="0" smtClean="0">
                <a:cs typeface="B Roya" panose="00000400000000000000" pitchFamily="2" charset="-78"/>
              </a:rPr>
              <a:t>نگهداری و به کار بردن اطلاعات در آگاهی فوری</a:t>
            </a:r>
          </a:p>
          <a:p>
            <a:pPr algn="r" rtl="1" fontAlgn="base">
              <a:lnSpc>
                <a:spcPct val="100000"/>
              </a:lnSpc>
            </a:pPr>
            <a:r>
              <a:rPr lang="fa-IR" sz="3200" b="1" dirty="0" smtClean="0">
                <a:cs typeface="B Roya" panose="00000400000000000000" pitchFamily="2" charset="-78"/>
              </a:rPr>
              <a:t>محدود به 2 ± 7 ماده از اطلاعات</a:t>
            </a:r>
          </a:p>
          <a:p>
            <a:pPr algn="r" rtl="1" fontAlgn="base">
              <a:lnSpc>
                <a:spcPct val="100000"/>
              </a:lnSpc>
            </a:pPr>
            <a:r>
              <a:rPr lang="fa-IR" sz="3200" b="1" dirty="0" smtClean="0">
                <a:cs typeface="B Roya" panose="00000400000000000000" pitchFamily="2" charset="-78"/>
              </a:rPr>
              <a:t>مانند به یاد سپاری شماره های تلفن، توانایی نگهداشتن دستورها در حافظه تا کامل کردن تکلیف.</a:t>
            </a:r>
          </a:p>
        </p:txBody>
      </p:sp>
    </p:spTree>
    <p:extLst>
      <p:ext uri="{BB962C8B-B14F-4D97-AF65-F5344CB8AC3E}">
        <p14:creationId xmlns:p14="http://schemas.microsoft.com/office/powerpoint/2010/main" val="134479841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a:cs typeface="B Titr" panose="00000700000000000000" pitchFamily="2" charset="-78"/>
              </a:rPr>
              <a:t>مرحله 2. </a:t>
            </a:r>
            <a:r>
              <a:rPr lang="fa-IR" dirty="0" smtClean="0">
                <a:cs typeface="B Titr" panose="00000700000000000000" pitchFamily="2" charset="-78"/>
              </a:rPr>
              <a:t>نکته ها</a:t>
            </a:r>
            <a:endParaRPr lang="en-US" dirty="0">
              <a:cs typeface="B Titr" panose="00000700000000000000" pitchFamily="2" charset="-78"/>
            </a:endParaRPr>
          </a:p>
        </p:txBody>
      </p:sp>
      <p:sp>
        <p:nvSpPr>
          <p:cNvPr id="3" name="Content Placeholder 2"/>
          <p:cNvSpPr>
            <a:spLocks noGrp="1"/>
          </p:cNvSpPr>
          <p:nvPr>
            <p:ph idx="1"/>
          </p:nvPr>
        </p:nvSpPr>
        <p:spPr/>
        <p:txBody>
          <a:bodyPr>
            <a:normAutofit fontScale="85000" lnSpcReduction="20000"/>
          </a:bodyPr>
          <a:lstStyle/>
          <a:p>
            <a:pPr algn="r" rtl="1" fontAlgn="base">
              <a:lnSpc>
                <a:spcPct val="150000"/>
              </a:lnSpc>
            </a:pPr>
            <a:r>
              <a:rPr lang="fa-IR" sz="3200" b="1" dirty="0" smtClean="0">
                <a:cs typeface="B Roya" panose="00000400000000000000" pitchFamily="2" charset="-78"/>
              </a:rPr>
              <a:t>نمره مقیاسی برای این هشت خوشه برابر است با مجموع نمره های مقیاسی خرده آزمون ها.</a:t>
            </a:r>
          </a:p>
          <a:p>
            <a:pPr algn="r" rtl="1" fontAlgn="base">
              <a:lnSpc>
                <a:spcPct val="150000"/>
              </a:lnSpc>
            </a:pPr>
            <a:r>
              <a:rPr lang="fa-IR" sz="3200" b="1" dirty="0" smtClean="0">
                <a:cs typeface="B Roya" panose="00000400000000000000" pitchFamily="2" charset="-78"/>
              </a:rPr>
              <a:t>تبدیل نمرات با مراجعه به جدول </a:t>
            </a:r>
            <a:r>
              <a:rPr lang="en-US" sz="3200" b="1" dirty="0" smtClean="0">
                <a:cs typeface="B Roya" panose="00000400000000000000" pitchFamily="2" charset="-78"/>
              </a:rPr>
              <a:t>WISC-IV</a:t>
            </a:r>
            <a:endParaRPr lang="fa-IR" sz="3200" b="1" dirty="0" smtClean="0">
              <a:cs typeface="B Roya" panose="00000400000000000000" pitchFamily="2" charset="-78"/>
            </a:endParaRPr>
          </a:p>
          <a:p>
            <a:pPr algn="r" rtl="1" fontAlgn="base">
              <a:lnSpc>
                <a:spcPct val="150000"/>
              </a:lnSpc>
            </a:pPr>
            <a:r>
              <a:rPr lang="fa-IR" sz="3200" b="1" dirty="0" smtClean="0">
                <a:cs typeface="B Roya" panose="00000400000000000000" pitchFamily="2" charset="-78"/>
              </a:rPr>
              <a:t>نمرات مقیاسی نهایی مشابه نمرات شاخص هستند (میانگین 100 و انجراف معیار 15)</a:t>
            </a:r>
          </a:p>
          <a:p>
            <a:pPr algn="r" rtl="1" fontAlgn="base">
              <a:lnSpc>
                <a:spcPct val="150000"/>
              </a:lnSpc>
            </a:pPr>
            <a:r>
              <a:rPr lang="fa-IR" sz="3200" b="1" dirty="0" smtClean="0">
                <a:cs typeface="B Roya" panose="00000400000000000000" pitchFamily="2" charset="-78"/>
              </a:rPr>
              <a:t>با نمرات مقیاسی خوشه، مقایسه های هنجاری امکان پذیر است.</a:t>
            </a:r>
          </a:p>
          <a:p>
            <a:pPr lvl="1" algn="r" rtl="1" fontAlgn="base">
              <a:lnSpc>
                <a:spcPct val="150000"/>
              </a:lnSpc>
            </a:pPr>
            <a:r>
              <a:rPr lang="fa-IR" b="1" dirty="0" smtClean="0">
                <a:cs typeface="B Roya" panose="00000400000000000000" pitchFamily="2" charset="-78"/>
              </a:rPr>
              <a:t>مثلاً نمره پردازش بصری 85 یک انحراف معیار پایین تر از همسانان سنی فرد است.</a:t>
            </a:r>
          </a:p>
        </p:txBody>
      </p:sp>
    </p:spTree>
    <p:extLst>
      <p:ext uri="{BB962C8B-B14F-4D97-AF65-F5344CB8AC3E}">
        <p14:creationId xmlns:p14="http://schemas.microsoft.com/office/powerpoint/2010/main" val="286231704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a:cs typeface="B Titr" panose="00000700000000000000" pitchFamily="2" charset="-78"/>
              </a:rPr>
              <a:t>مرحله 2. </a:t>
            </a:r>
            <a:r>
              <a:rPr lang="fa-IR" dirty="0" smtClean="0">
                <a:cs typeface="B Titr" panose="00000700000000000000" pitchFamily="2" charset="-78"/>
              </a:rPr>
              <a:t>نکته ها</a:t>
            </a:r>
            <a:endParaRPr lang="en-US" dirty="0">
              <a:cs typeface="B Titr" panose="00000700000000000000" pitchFamily="2" charset="-78"/>
            </a:endParaRPr>
          </a:p>
        </p:txBody>
      </p:sp>
      <p:sp>
        <p:nvSpPr>
          <p:cNvPr id="3" name="Content Placeholder 2"/>
          <p:cNvSpPr>
            <a:spLocks noGrp="1"/>
          </p:cNvSpPr>
          <p:nvPr>
            <p:ph idx="1"/>
          </p:nvPr>
        </p:nvSpPr>
        <p:spPr/>
        <p:txBody>
          <a:bodyPr>
            <a:normAutofit fontScale="85000" lnSpcReduction="20000"/>
          </a:bodyPr>
          <a:lstStyle/>
          <a:p>
            <a:pPr algn="r" rtl="1" fontAlgn="base">
              <a:lnSpc>
                <a:spcPct val="150000"/>
              </a:lnSpc>
            </a:pPr>
            <a:r>
              <a:rPr lang="fa-IR" sz="3200" b="1" dirty="0" smtClean="0">
                <a:cs typeface="B Roya" panose="00000400000000000000" pitchFamily="2" charset="-78"/>
              </a:rPr>
              <a:t>تفسیر مرحله دو شامل فهم نقاط قوت و ضعف فرد در مقایسه با عملکرد خودش است (مقایسه های درون فردی </a:t>
            </a:r>
            <a:r>
              <a:rPr lang="en-US" sz="3200" b="1" dirty="0" err="1" smtClean="0">
                <a:cs typeface="B Roya" panose="00000400000000000000" pitchFamily="2" charset="-78"/>
              </a:rPr>
              <a:t>ipsative</a:t>
            </a:r>
            <a:r>
              <a:rPr lang="en-US" sz="3200" b="1" dirty="0" smtClean="0">
                <a:cs typeface="B Roya" panose="00000400000000000000" pitchFamily="2" charset="-78"/>
              </a:rPr>
              <a:t> comparisons</a:t>
            </a:r>
            <a:r>
              <a:rPr lang="fa-IR" sz="3200" b="1" dirty="0" smtClean="0">
                <a:cs typeface="B Roya" panose="00000400000000000000" pitchFamily="2" charset="-78"/>
              </a:rPr>
              <a:t>).</a:t>
            </a:r>
          </a:p>
          <a:p>
            <a:pPr algn="r" rtl="1" fontAlgn="base">
              <a:lnSpc>
                <a:spcPct val="150000"/>
              </a:lnSpc>
            </a:pPr>
            <a:r>
              <a:rPr lang="fa-IR" sz="3200" b="1" dirty="0" smtClean="0">
                <a:cs typeface="B Roya" panose="00000400000000000000" pitchFamily="2" charset="-78"/>
              </a:rPr>
              <a:t>مقایسه درون فردی یعنی مقایسه جفت خوشه های مرتبط باهم (جدول زیر).</a:t>
            </a:r>
          </a:p>
          <a:p>
            <a:pPr algn="r" rtl="1" fontAlgn="base">
              <a:lnSpc>
                <a:spcPct val="150000"/>
              </a:lnSpc>
            </a:pPr>
            <a:r>
              <a:rPr lang="fa-IR" sz="3200" b="1" dirty="0" smtClean="0">
                <a:cs typeface="B Roya" panose="00000400000000000000" pitchFamily="2" charset="-78"/>
              </a:rPr>
              <a:t>تفاوت هایی قابل تفسیر است که مساوی یا بیشتر از میزان مشخص شده در ستون «میزان تفاوت» باشد.</a:t>
            </a:r>
          </a:p>
        </p:txBody>
      </p:sp>
    </p:spTree>
    <p:extLst>
      <p:ext uri="{BB962C8B-B14F-4D97-AF65-F5344CB8AC3E}">
        <p14:creationId xmlns:p14="http://schemas.microsoft.com/office/powerpoint/2010/main" val="53240217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cs typeface="B Titr" panose="00000700000000000000" pitchFamily="2" charset="-78"/>
              </a:rPr>
              <a:t>جدول مقایسه خوشه های وکسلر</a:t>
            </a:r>
            <a:endParaRPr lang="en-US" dirty="0">
              <a:cs typeface="B Titr" panose="00000700000000000000" pitchFamily="2" charset="-78"/>
            </a:endParaRPr>
          </a:p>
        </p:txBody>
      </p:sp>
      <p:graphicFrame>
        <p:nvGraphicFramePr>
          <p:cNvPr id="4" name="Content Placeholder 3"/>
          <p:cNvGraphicFramePr>
            <a:graphicFrameLocks noGrp="1"/>
          </p:cNvGraphicFramePr>
          <p:nvPr>
            <p:ph idx="1"/>
          </p:nvPr>
        </p:nvGraphicFramePr>
        <p:xfrm>
          <a:off x="685800" y="1743980"/>
          <a:ext cx="7772400" cy="4803778"/>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457200">
                  <a:extLst>
                    <a:ext uri="{9D8B030D-6E8A-4147-A177-3AD203B41FA5}">
                      <a16:colId xmlns:a16="http://schemas.microsoft.com/office/drawing/2014/main" val="20002"/>
                    </a:ext>
                  </a:extLst>
                </a:gridCol>
                <a:gridCol w="2743200">
                  <a:extLst>
                    <a:ext uri="{9D8B030D-6E8A-4147-A177-3AD203B41FA5}">
                      <a16:colId xmlns:a16="http://schemas.microsoft.com/office/drawing/2014/main" val="20003"/>
                    </a:ext>
                  </a:extLst>
                </a:gridCol>
              </a:tblGrid>
              <a:tr h="686254">
                <a:tc>
                  <a:txBody>
                    <a:bodyPr/>
                    <a:lstStyle/>
                    <a:p>
                      <a:pPr algn="ctr" rtl="1"/>
                      <a:r>
                        <a:rPr lang="fa-IR" sz="2400" dirty="0" smtClean="0">
                          <a:cs typeface="B Titr" panose="00000700000000000000" pitchFamily="2" charset="-78"/>
                        </a:rPr>
                        <a:t>میزان تفاوت</a:t>
                      </a:r>
                      <a:endParaRPr lang="en-US" sz="2400" dirty="0">
                        <a:cs typeface="B Titr" panose="00000700000000000000" pitchFamily="2" charset="-78"/>
                      </a:endParaRPr>
                    </a:p>
                  </a:txBody>
                  <a:tcPr anchor="ctr"/>
                </a:tc>
                <a:tc gridSpan="3">
                  <a:txBody>
                    <a:bodyPr/>
                    <a:lstStyle/>
                    <a:p>
                      <a:pPr algn="ctr" rtl="1"/>
                      <a:r>
                        <a:rPr lang="fa-IR" sz="2400" dirty="0" smtClean="0">
                          <a:cs typeface="B Titr" panose="00000700000000000000" pitchFamily="2" charset="-78"/>
                        </a:rPr>
                        <a:t>مقایسه خوشه ها</a:t>
                      </a:r>
                      <a:endParaRPr lang="en-US" sz="2400" dirty="0">
                        <a:cs typeface="B Titr" panose="00000700000000000000" pitchFamily="2" charset="-78"/>
                      </a:endParaRPr>
                    </a:p>
                  </a:txBody>
                  <a:tcPr anchor="ctr"/>
                </a:tc>
                <a:tc hMerge="1">
                  <a:txBody>
                    <a:bodyPr/>
                    <a:lstStyle/>
                    <a:p>
                      <a:pPr algn="ctr" rtl="1"/>
                      <a:endParaRPr lang="en-US" dirty="0">
                        <a:cs typeface="B Titr" panose="00000700000000000000" pitchFamily="2" charset="-78"/>
                      </a:endParaRPr>
                    </a:p>
                  </a:txBody>
                  <a:tcPr anchor="ctr"/>
                </a:tc>
                <a:tc hMerge="1">
                  <a:txBody>
                    <a:bodyPr/>
                    <a:lstStyle/>
                    <a:p>
                      <a:pPr algn="ctr" rtl="1"/>
                      <a:endParaRPr lang="en-US" dirty="0">
                        <a:cs typeface="B Titr" panose="00000700000000000000" pitchFamily="2" charset="-78"/>
                      </a:endParaRPr>
                    </a:p>
                  </a:txBody>
                  <a:tcPr anchor="ctr"/>
                </a:tc>
                <a:extLst>
                  <a:ext uri="{0D108BD9-81ED-4DB2-BD59-A6C34878D82A}">
                    <a16:rowId xmlns:a16="http://schemas.microsoft.com/office/drawing/2014/main" val="10000"/>
                  </a:ext>
                </a:extLst>
              </a:tr>
              <a:tr h="686254">
                <a:tc>
                  <a:txBody>
                    <a:bodyPr/>
                    <a:lstStyle/>
                    <a:p>
                      <a:pPr algn="ctr" rtl="1"/>
                      <a:r>
                        <a:rPr lang="fa-IR" sz="2400" dirty="0" smtClean="0">
                          <a:cs typeface="B Titr" panose="00000700000000000000" pitchFamily="2" charset="-78"/>
                        </a:rPr>
                        <a:t>21</a:t>
                      </a:r>
                      <a:endParaRPr lang="en-US" sz="2400" dirty="0">
                        <a:cs typeface="B Titr" panose="00000700000000000000" pitchFamily="2" charset="-78"/>
                      </a:endParaRPr>
                    </a:p>
                  </a:txBody>
                  <a:tcPr anchor="ctr"/>
                </a:tc>
                <a:tc>
                  <a:txBody>
                    <a:bodyPr/>
                    <a:lstStyle/>
                    <a:p>
                      <a:pPr algn="ctr" rtl="1"/>
                      <a:r>
                        <a:rPr lang="fa-IR" sz="2400" dirty="0" smtClean="0">
                          <a:cs typeface="B Titr" panose="00000700000000000000" pitchFamily="2" charset="-78"/>
                        </a:rPr>
                        <a:t>پردازش بصری</a:t>
                      </a:r>
                      <a:endParaRPr lang="en-US" sz="2400" dirty="0">
                        <a:cs typeface="B Titr" panose="00000700000000000000" pitchFamily="2" charset="-78"/>
                      </a:endParaRPr>
                    </a:p>
                  </a:txBody>
                  <a:tcPr anchor="ctr"/>
                </a:tc>
                <a:tc>
                  <a:txBody>
                    <a:bodyPr/>
                    <a:lstStyle/>
                    <a:p>
                      <a:pPr algn="ctr" rtl="1"/>
                      <a:r>
                        <a:rPr lang="fa-IR" sz="2400" dirty="0" smtClean="0">
                          <a:cs typeface="B Titr" panose="00000700000000000000" pitchFamily="2" charset="-78"/>
                        </a:rPr>
                        <a:t>با</a:t>
                      </a:r>
                      <a:endParaRPr lang="en-US" sz="2400" dirty="0">
                        <a:cs typeface="B Titr" panose="00000700000000000000" pitchFamily="2" charset="-78"/>
                      </a:endParaRPr>
                    </a:p>
                  </a:txBody>
                  <a:tcPr anchor="ctr"/>
                </a:tc>
                <a:tc>
                  <a:txBody>
                    <a:bodyPr/>
                    <a:lstStyle/>
                    <a:p>
                      <a:pPr algn="ctr" rtl="1"/>
                      <a:r>
                        <a:rPr lang="fa-IR" sz="2400" dirty="0" smtClean="0">
                          <a:cs typeface="B Titr" panose="00000700000000000000" pitchFamily="2" charset="-78"/>
                        </a:rPr>
                        <a:t>استدلال سیال</a:t>
                      </a:r>
                      <a:endParaRPr lang="en-US" sz="2400" dirty="0">
                        <a:cs typeface="B Titr" panose="00000700000000000000" pitchFamily="2" charset="-78"/>
                      </a:endParaRPr>
                    </a:p>
                  </a:txBody>
                  <a:tcPr anchor="ctr"/>
                </a:tc>
                <a:extLst>
                  <a:ext uri="{0D108BD9-81ED-4DB2-BD59-A6C34878D82A}">
                    <a16:rowId xmlns:a16="http://schemas.microsoft.com/office/drawing/2014/main" val="10001"/>
                  </a:ext>
                </a:extLst>
              </a:tr>
              <a:tr h="686254">
                <a:tc>
                  <a:txBody>
                    <a:bodyPr/>
                    <a:lstStyle/>
                    <a:p>
                      <a:pPr algn="ctr" rtl="1"/>
                      <a:r>
                        <a:rPr lang="fa-IR" sz="2400" dirty="0" smtClean="0">
                          <a:cs typeface="B Titr" panose="00000700000000000000" pitchFamily="2" charset="-78"/>
                        </a:rPr>
                        <a:t>24</a:t>
                      </a:r>
                      <a:endParaRPr lang="en-US" sz="2400" dirty="0">
                        <a:cs typeface="B Titr" panose="00000700000000000000" pitchFamily="2" charset="-78"/>
                      </a:endParaRP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2400" dirty="0" smtClean="0">
                          <a:cs typeface="B Titr" panose="00000700000000000000" pitchFamily="2" charset="-78"/>
                        </a:rPr>
                        <a:t>پردازش بصری</a:t>
                      </a:r>
                      <a:endParaRPr lang="en-US" sz="2400" dirty="0" smtClean="0">
                        <a:cs typeface="B Titr" panose="00000700000000000000" pitchFamily="2" charset="-78"/>
                      </a:endParaRPr>
                    </a:p>
                  </a:txBody>
                  <a:tcPr anchor="ctr"/>
                </a:tc>
                <a:tc>
                  <a:txBody>
                    <a:bodyPr/>
                    <a:lstStyle/>
                    <a:p>
                      <a:pPr algn="ctr" rtl="1"/>
                      <a:r>
                        <a:rPr lang="fa-IR" sz="2400" dirty="0" smtClean="0">
                          <a:cs typeface="B Titr" panose="00000700000000000000" pitchFamily="2" charset="-78"/>
                        </a:rPr>
                        <a:t>با</a:t>
                      </a:r>
                      <a:endParaRPr lang="en-US" sz="2400" dirty="0">
                        <a:cs typeface="B Titr" panose="00000700000000000000" pitchFamily="2" charset="-78"/>
                      </a:endParaRPr>
                    </a:p>
                  </a:txBody>
                  <a:tcPr anchor="ctr"/>
                </a:tc>
                <a:tc>
                  <a:txBody>
                    <a:bodyPr/>
                    <a:lstStyle/>
                    <a:p>
                      <a:pPr algn="ctr" rtl="1"/>
                      <a:r>
                        <a:rPr lang="fa-IR" sz="2400" dirty="0" smtClean="0">
                          <a:cs typeface="B Titr" panose="00000700000000000000" pitchFamily="2" charset="-78"/>
                        </a:rPr>
                        <a:t>استدلال سیال غیرکلامی</a:t>
                      </a:r>
                      <a:endParaRPr lang="en-US" sz="2400" dirty="0">
                        <a:cs typeface="B Titr" panose="00000700000000000000" pitchFamily="2" charset="-78"/>
                      </a:endParaRPr>
                    </a:p>
                  </a:txBody>
                  <a:tcPr anchor="ctr"/>
                </a:tc>
                <a:extLst>
                  <a:ext uri="{0D108BD9-81ED-4DB2-BD59-A6C34878D82A}">
                    <a16:rowId xmlns:a16="http://schemas.microsoft.com/office/drawing/2014/main" val="10002"/>
                  </a:ext>
                </a:extLst>
              </a:tr>
              <a:tr h="686254">
                <a:tc>
                  <a:txBody>
                    <a:bodyPr/>
                    <a:lstStyle/>
                    <a:p>
                      <a:pPr algn="ctr" rtl="1"/>
                      <a:r>
                        <a:rPr lang="fa-IR" sz="2400" dirty="0" smtClean="0">
                          <a:cs typeface="B Titr" panose="00000700000000000000" pitchFamily="2" charset="-78"/>
                        </a:rPr>
                        <a:t>24</a:t>
                      </a:r>
                      <a:endParaRPr lang="en-US" sz="2400" dirty="0">
                        <a:cs typeface="B Titr" panose="00000700000000000000" pitchFamily="2" charset="-78"/>
                      </a:endParaRP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2400" dirty="0" smtClean="0">
                          <a:cs typeface="B Titr" panose="00000700000000000000" pitchFamily="2" charset="-78"/>
                        </a:rPr>
                        <a:t>استدلال سیال غیرکلامی</a:t>
                      </a:r>
                      <a:endParaRPr lang="en-US" sz="2400" dirty="0" smtClean="0">
                        <a:cs typeface="B Titr" panose="00000700000000000000" pitchFamily="2" charset="-78"/>
                      </a:endParaRPr>
                    </a:p>
                  </a:txBody>
                  <a:tcPr anchor="ctr"/>
                </a:tc>
                <a:tc>
                  <a:txBody>
                    <a:bodyPr/>
                    <a:lstStyle/>
                    <a:p>
                      <a:pPr algn="ctr" rtl="1"/>
                      <a:r>
                        <a:rPr lang="fa-IR" sz="2400" dirty="0" smtClean="0">
                          <a:cs typeface="B Titr" panose="00000700000000000000" pitchFamily="2" charset="-78"/>
                        </a:rPr>
                        <a:t>با</a:t>
                      </a:r>
                      <a:endParaRPr lang="en-US" sz="2400" dirty="0">
                        <a:cs typeface="B Titr" panose="00000700000000000000" pitchFamily="2" charset="-78"/>
                      </a:endParaRPr>
                    </a:p>
                  </a:txBody>
                  <a:tcPr anchor="ctr"/>
                </a:tc>
                <a:tc>
                  <a:txBody>
                    <a:bodyPr/>
                    <a:lstStyle/>
                    <a:p>
                      <a:pPr algn="ctr" rtl="1"/>
                      <a:r>
                        <a:rPr lang="fa-IR" sz="2400" dirty="0" smtClean="0">
                          <a:cs typeface="B Titr" panose="00000700000000000000" pitchFamily="2" charset="-78"/>
                        </a:rPr>
                        <a:t>استدلال سیال کلامی</a:t>
                      </a:r>
                      <a:endParaRPr lang="en-US" sz="2400" dirty="0">
                        <a:cs typeface="B Titr" panose="00000700000000000000" pitchFamily="2" charset="-78"/>
                      </a:endParaRPr>
                    </a:p>
                  </a:txBody>
                  <a:tcPr anchor="ctr"/>
                </a:tc>
                <a:extLst>
                  <a:ext uri="{0D108BD9-81ED-4DB2-BD59-A6C34878D82A}">
                    <a16:rowId xmlns:a16="http://schemas.microsoft.com/office/drawing/2014/main" val="10003"/>
                  </a:ext>
                </a:extLst>
              </a:tr>
              <a:tr h="686254">
                <a:tc>
                  <a:txBody>
                    <a:bodyPr/>
                    <a:lstStyle/>
                    <a:p>
                      <a:pPr algn="ctr" rtl="1"/>
                      <a:r>
                        <a:rPr lang="fa-IR" sz="2400" dirty="0" smtClean="0">
                          <a:cs typeface="B Titr" panose="00000700000000000000" pitchFamily="2" charset="-78"/>
                        </a:rPr>
                        <a:t>17</a:t>
                      </a:r>
                      <a:endParaRPr lang="en-US" sz="2400" dirty="0">
                        <a:cs typeface="B Titr" panose="00000700000000000000" pitchFamily="2" charset="-78"/>
                      </a:endParaRPr>
                    </a:p>
                  </a:txBody>
                  <a:tcPr anchor="ctr"/>
                </a:tc>
                <a:tc>
                  <a:txBody>
                    <a:bodyPr/>
                    <a:lstStyle/>
                    <a:p>
                      <a:pPr algn="ctr" rtl="1"/>
                      <a:r>
                        <a:rPr lang="fa-IR" sz="2400" dirty="0" smtClean="0">
                          <a:cs typeface="B Titr" panose="00000700000000000000" pitchFamily="2" charset="-78"/>
                        </a:rPr>
                        <a:t>اطلاعات عمومی</a:t>
                      </a:r>
                      <a:endParaRPr lang="en-US" sz="2400" dirty="0">
                        <a:cs typeface="B Titr" panose="00000700000000000000" pitchFamily="2" charset="-78"/>
                      </a:endParaRPr>
                    </a:p>
                  </a:txBody>
                  <a:tcPr anchor="ctr"/>
                </a:tc>
                <a:tc>
                  <a:txBody>
                    <a:bodyPr/>
                    <a:lstStyle/>
                    <a:p>
                      <a:pPr algn="ctr" rtl="1"/>
                      <a:r>
                        <a:rPr lang="fa-IR" sz="2400" dirty="0" smtClean="0">
                          <a:cs typeface="B Titr" panose="00000700000000000000" pitchFamily="2" charset="-78"/>
                        </a:rPr>
                        <a:t>با</a:t>
                      </a:r>
                      <a:endParaRPr lang="en-US" sz="2400" dirty="0">
                        <a:cs typeface="B Titr" panose="00000700000000000000" pitchFamily="2" charset="-78"/>
                      </a:endParaRPr>
                    </a:p>
                  </a:txBody>
                  <a:tcPr anchor="ctr"/>
                </a:tc>
                <a:tc>
                  <a:txBody>
                    <a:bodyPr/>
                    <a:lstStyle/>
                    <a:p>
                      <a:pPr algn="ctr" rtl="1"/>
                      <a:r>
                        <a:rPr lang="fa-IR" sz="2400" dirty="0" smtClean="0">
                          <a:cs typeface="B Titr" panose="00000700000000000000" pitchFamily="2" charset="-78"/>
                        </a:rPr>
                        <a:t>دانش واژگان</a:t>
                      </a:r>
                      <a:endParaRPr lang="en-US" sz="2400" dirty="0">
                        <a:cs typeface="B Titr" panose="00000700000000000000" pitchFamily="2" charset="-78"/>
                      </a:endParaRPr>
                    </a:p>
                  </a:txBody>
                  <a:tcPr anchor="ctr"/>
                </a:tc>
                <a:extLst>
                  <a:ext uri="{0D108BD9-81ED-4DB2-BD59-A6C34878D82A}">
                    <a16:rowId xmlns:a16="http://schemas.microsoft.com/office/drawing/2014/main" val="10004"/>
                  </a:ext>
                </a:extLst>
              </a:tr>
              <a:tr h="686254">
                <a:tc>
                  <a:txBody>
                    <a:bodyPr/>
                    <a:lstStyle/>
                    <a:p>
                      <a:pPr algn="ctr" rtl="1"/>
                      <a:r>
                        <a:rPr lang="fa-IR" sz="2400" dirty="0" smtClean="0">
                          <a:cs typeface="B Titr" panose="00000700000000000000" pitchFamily="2" charset="-78"/>
                        </a:rPr>
                        <a:t>24</a:t>
                      </a:r>
                    </a:p>
                  </a:txBody>
                  <a:tcPr anchor="ctr"/>
                </a:tc>
                <a:tc>
                  <a:txBody>
                    <a:bodyPr/>
                    <a:lstStyle/>
                    <a:p>
                      <a:pPr algn="ctr" rtl="1"/>
                      <a:r>
                        <a:rPr lang="fa-IR" sz="2400" dirty="0" smtClean="0">
                          <a:cs typeface="B Titr" panose="00000700000000000000" pitchFamily="2" charset="-78"/>
                        </a:rPr>
                        <a:t>حافظه کوتاه مدت</a:t>
                      </a:r>
                      <a:endParaRPr lang="en-US" sz="2400" dirty="0">
                        <a:cs typeface="B Titr" panose="00000700000000000000" pitchFamily="2" charset="-78"/>
                      </a:endParaRPr>
                    </a:p>
                  </a:txBody>
                  <a:tcPr anchor="ctr"/>
                </a:tc>
                <a:tc>
                  <a:txBody>
                    <a:bodyPr/>
                    <a:lstStyle/>
                    <a:p>
                      <a:pPr algn="ctr" rtl="1"/>
                      <a:r>
                        <a:rPr lang="fa-IR" sz="2400" dirty="0" smtClean="0">
                          <a:cs typeface="B Titr" panose="00000700000000000000" pitchFamily="2" charset="-78"/>
                        </a:rPr>
                        <a:t>با</a:t>
                      </a:r>
                      <a:endParaRPr lang="en-US" sz="2400" dirty="0">
                        <a:cs typeface="B Titr" panose="00000700000000000000" pitchFamily="2" charset="-78"/>
                      </a:endParaRPr>
                    </a:p>
                  </a:txBody>
                  <a:tcPr anchor="ctr"/>
                </a:tc>
                <a:tc>
                  <a:txBody>
                    <a:bodyPr/>
                    <a:lstStyle/>
                    <a:p>
                      <a:pPr algn="ctr" rtl="1"/>
                      <a:r>
                        <a:rPr lang="fa-IR" sz="2400" dirty="0" smtClean="0">
                          <a:cs typeface="B Titr" panose="00000700000000000000" pitchFamily="2" charset="-78"/>
                        </a:rPr>
                        <a:t>حافظه بلند</a:t>
                      </a:r>
                      <a:r>
                        <a:rPr lang="fa-IR" sz="2400" baseline="0" dirty="0" smtClean="0">
                          <a:cs typeface="B Titr" panose="00000700000000000000" pitchFamily="2" charset="-78"/>
                        </a:rPr>
                        <a:t> مدت</a:t>
                      </a:r>
                      <a:endParaRPr lang="en-US" sz="2400" dirty="0">
                        <a:cs typeface="B Titr" panose="00000700000000000000" pitchFamily="2" charset="-78"/>
                      </a:endParaRPr>
                    </a:p>
                  </a:txBody>
                  <a:tcPr anchor="ctr"/>
                </a:tc>
                <a:extLst>
                  <a:ext uri="{0D108BD9-81ED-4DB2-BD59-A6C34878D82A}">
                    <a16:rowId xmlns:a16="http://schemas.microsoft.com/office/drawing/2014/main" val="10005"/>
                  </a:ext>
                </a:extLst>
              </a:tr>
              <a:tr h="686254">
                <a:tc>
                  <a:txBody>
                    <a:bodyPr/>
                    <a:lstStyle/>
                    <a:p>
                      <a:pPr algn="ctr" rtl="1"/>
                      <a:r>
                        <a:rPr lang="fa-IR" sz="2400" dirty="0" smtClean="0">
                          <a:cs typeface="B Titr" panose="00000700000000000000" pitchFamily="2" charset="-78"/>
                        </a:rPr>
                        <a:t>17</a:t>
                      </a: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2400" dirty="0" smtClean="0">
                          <a:cs typeface="B Titr" panose="00000700000000000000" pitchFamily="2" charset="-78"/>
                        </a:rPr>
                        <a:t>استدلال سیال کلامی</a:t>
                      </a:r>
                      <a:endParaRPr lang="en-US" sz="2400" dirty="0" smtClean="0">
                        <a:cs typeface="B Titr" panose="00000700000000000000" pitchFamily="2" charset="-78"/>
                      </a:endParaRPr>
                    </a:p>
                  </a:txBody>
                  <a:tcPr anchor="ctr"/>
                </a:tc>
                <a:tc>
                  <a:txBody>
                    <a:bodyPr/>
                    <a:lstStyle/>
                    <a:p>
                      <a:pPr algn="ctr" rtl="1"/>
                      <a:r>
                        <a:rPr lang="fa-IR" sz="2400" dirty="0" smtClean="0">
                          <a:cs typeface="B Titr" panose="00000700000000000000" pitchFamily="2" charset="-78"/>
                        </a:rPr>
                        <a:t>با</a:t>
                      </a:r>
                      <a:endParaRPr lang="en-US" sz="2400" dirty="0">
                        <a:cs typeface="B Titr" panose="00000700000000000000" pitchFamily="2" charset="-78"/>
                      </a:endParaRPr>
                    </a:p>
                  </a:txBody>
                  <a:tcPr anchor="ctr"/>
                </a:tc>
                <a:tc>
                  <a:txBody>
                    <a:bodyPr/>
                    <a:lstStyle/>
                    <a:p>
                      <a:pPr algn="ctr" rtl="1"/>
                      <a:r>
                        <a:rPr lang="fa-IR" sz="2400" dirty="0" smtClean="0">
                          <a:cs typeface="B Titr" panose="00000700000000000000" pitchFamily="2" charset="-78"/>
                        </a:rPr>
                        <a:t>حافظه بلند مدت</a:t>
                      </a:r>
                      <a:endParaRPr lang="en-US" sz="2400" dirty="0">
                        <a:cs typeface="B Titr" panose="00000700000000000000" pitchFamily="2" charset="-78"/>
                      </a:endParaRP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609319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سوءتفسیرهای وکسلر</a:t>
            </a:r>
            <a:endParaRPr lang="en-US" dirty="0">
              <a:cs typeface="B Titr" panose="00000700000000000000" pitchFamily="2" charset="-78"/>
            </a:endParaRPr>
          </a:p>
        </p:txBody>
      </p:sp>
      <p:sp>
        <p:nvSpPr>
          <p:cNvPr id="3" name="Content Placeholder 2"/>
          <p:cNvSpPr>
            <a:spLocks noGrp="1"/>
          </p:cNvSpPr>
          <p:nvPr>
            <p:ph idx="1"/>
          </p:nvPr>
        </p:nvSpPr>
        <p:spPr/>
        <p:txBody>
          <a:bodyPr>
            <a:normAutofit fontScale="92500"/>
          </a:bodyPr>
          <a:lstStyle/>
          <a:p>
            <a:pPr algn="r" rtl="1" fontAlgn="base">
              <a:lnSpc>
                <a:spcPct val="120000"/>
              </a:lnSpc>
            </a:pPr>
            <a:r>
              <a:rPr lang="fa-IR" b="1" dirty="0" smtClean="0">
                <a:cs typeface="B Roya" panose="00000400000000000000" pitchFamily="2" charset="-78"/>
              </a:rPr>
              <a:t>هوشبهر، ثابت، غیرقابل تغییر و مادرزادی است!</a:t>
            </a:r>
          </a:p>
          <a:p>
            <a:pPr algn="r" rtl="1" fontAlgn="base">
              <a:lnSpc>
                <a:spcPct val="120000"/>
              </a:lnSpc>
            </a:pPr>
            <a:r>
              <a:rPr lang="fa-IR" b="1" dirty="0" smtClean="0">
                <a:cs typeface="B Roya" panose="00000400000000000000" pitchFamily="2" charset="-78"/>
              </a:rPr>
              <a:t>نمره های هوشبهر اندازه های دقیق و کاملاً روشن هستند!</a:t>
            </a:r>
          </a:p>
          <a:p>
            <a:pPr algn="r" rtl="1" fontAlgn="base">
              <a:lnSpc>
                <a:spcPct val="120000"/>
              </a:lnSpc>
            </a:pPr>
            <a:r>
              <a:rPr lang="fa-IR" b="1" dirty="0" smtClean="0">
                <a:cs typeface="B Roya" panose="00000400000000000000" pitchFamily="2" charset="-78"/>
              </a:rPr>
              <a:t>آزمون های هوش تمام توانمندی های هوشی را می سنجند!</a:t>
            </a:r>
          </a:p>
          <a:p>
            <a:pPr algn="r" rtl="1" fontAlgn="base">
              <a:lnSpc>
                <a:spcPct val="120000"/>
              </a:lnSpc>
            </a:pPr>
            <a:r>
              <a:rPr lang="fa-IR" b="1" dirty="0" smtClean="0">
                <a:cs typeface="B Roya" panose="00000400000000000000" pitchFamily="2" charset="-78"/>
              </a:rPr>
              <a:t>هوشبهر توانایی کلی و ذاتی فرد را می سنجد!</a:t>
            </a:r>
          </a:p>
          <a:p>
            <a:pPr algn="r" rtl="1" fontAlgn="base">
              <a:lnSpc>
                <a:spcPct val="120000"/>
              </a:lnSpc>
            </a:pPr>
            <a:r>
              <a:rPr lang="fa-IR" b="1" dirty="0" smtClean="0">
                <a:cs typeface="B Roya" panose="00000400000000000000" pitchFamily="2" charset="-78"/>
              </a:rPr>
              <a:t>هوشبهر موفقیت را تضمین می کند!</a:t>
            </a:r>
          </a:p>
          <a:p>
            <a:pPr algn="r" rtl="1" fontAlgn="base">
              <a:lnSpc>
                <a:spcPct val="120000"/>
              </a:lnSpc>
            </a:pPr>
            <a:r>
              <a:rPr lang="fa-IR" b="1" dirty="0">
                <a:cs typeface="B Roya" panose="00000400000000000000" pitchFamily="2" charset="-78"/>
              </a:rPr>
              <a:t>پشتکار، سازگاری و کنجکاوی، ربطی به موفقیت ندارند!</a:t>
            </a:r>
          </a:p>
          <a:p>
            <a:pPr algn="r" rtl="1" fontAlgn="base">
              <a:lnSpc>
                <a:spcPct val="120000"/>
              </a:lnSpc>
            </a:pPr>
            <a:r>
              <a:rPr lang="fa-IR" b="1" dirty="0" smtClean="0">
                <a:cs typeface="B Roya" panose="00000400000000000000" pitchFamily="2" charset="-78"/>
              </a:rPr>
              <a:t>خطای اندازه گیری در آزمون هوش وجود ندارد! (2/68=</a:t>
            </a:r>
            <a:r>
              <a:rPr lang="en-US" b="1" dirty="0" smtClean="0">
                <a:cs typeface="B Roya" panose="00000400000000000000" pitchFamily="2" charset="-78"/>
              </a:rPr>
              <a:t>WISC-IV</a:t>
            </a:r>
            <a:r>
              <a:rPr lang="fa-IR" b="1" dirty="0" smtClean="0">
                <a:cs typeface="B Roya" panose="00000400000000000000" pitchFamily="2" charset="-78"/>
              </a:rPr>
              <a:t>)</a:t>
            </a:r>
          </a:p>
        </p:txBody>
      </p:sp>
    </p:spTree>
    <p:extLst>
      <p:ext uri="{BB962C8B-B14F-4D97-AF65-F5344CB8AC3E}">
        <p14:creationId xmlns:p14="http://schemas.microsoft.com/office/powerpoint/2010/main" val="308523521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شیوه تفسیر مرحله ای پیشرونده وکسلر</a:t>
            </a:r>
            <a:endParaRPr lang="en-US" dirty="0">
              <a:cs typeface="B Titr" panose="00000700000000000000" pitchFamily="2" charset="-78"/>
            </a:endParaRPr>
          </a:p>
        </p:txBody>
      </p:sp>
      <p:sp>
        <p:nvSpPr>
          <p:cNvPr id="3" name="Content Placeholder 2"/>
          <p:cNvSpPr>
            <a:spLocks noGrp="1"/>
          </p:cNvSpPr>
          <p:nvPr>
            <p:ph idx="1"/>
          </p:nvPr>
        </p:nvSpPr>
        <p:spPr>
          <a:xfrm>
            <a:off x="628650" y="1825624"/>
            <a:ext cx="7886700" cy="4861779"/>
          </a:xfrm>
        </p:spPr>
        <p:txBody>
          <a:bodyPr>
            <a:normAutofit/>
          </a:bodyPr>
          <a:lstStyle/>
          <a:p>
            <a:pPr algn="r" rtl="1" fontAlgn="base">
              <a:lnSpc>
                <a:spcPct val="120000"/>
              </a:lnSpc>
            </a:pPr>
            <a:r>
              <a:rPr lang="fa-IR" sz="3200" dirty="0" smtClean="0">
                <a:cs typeface="B Roya" panose="00000400000000000000" pitchFamily="2" charset="-78"/>
              </a:rPr>
              <a:t>مرحله 1. نمره کلی هوشبهر را تفسیر کنید.</a:t>
            </a:r>
          </a:p>
          <a:p>
            <a:pPr algn="r" rtl="1" fontAlgn="base">
              <a:lnSpc>
                <a:spcPct val="120000"/>
              </a:lnSpc>
            </a:pPr>
            <a:r>
              <a:rPr lang="fa-IR" sz="3200" dirty="0" smtClean="0">
                <a:cs typeface="B Roya" panose="00000400000000000000" pitchFamily="2" charset="-78"/>
              </a:rPr>
              <a:t>مرحله 2. نمرات شاخص و گروه بندی های کتل-هورن-کارول (</a:t>
            </a:r>
            <a:r>
              <a:rPr lang="en-US" sz="3200" dirty="0" smtClean="0">
                <a:cs typeface="B Roya" panose="00000400000000000000" pitchFamily="2" charset="-78"/>
              </a:rPr>
              <a:t>CHC</a:t>
            </a:r>
            <a:r>
              <a:rPr lang="fa-IR" sz="3200" dirty="0" smtClean="0">
                <a:cs typeface="B Roya" panose="00000400000000000000" pitchFamily="2" charset="-78"/>
              </a:rPr>
              <a:t>) را تفسیر کنید.</a:t>
            </a:r>
            <a:endParaRPr lang="fa-IR" dirty="0">
              <a:cs typeface="B Roya" panose="00000400000000000000" pitchFamily="2" charset="-78"/>
            </a:endParaRPr>
          </a:p>
          <a:p>
            <a:pPr algn="r" rtl="1" fontAlgn="base">
              <a:lnSpc>
                <a:spcPct val="120000"/>
              </a:lnSpc>
            </a:pPr>
            <a:r>
              <a:rPr lang="fa-IR" sz="3200" dirty="0">
                <a:cs typeface="B Roya" panose="00000400000000000000" pitchFamily="2" charset="-78"/>
              </a:rPr>
              <a:t>مرحله 3. پراکندگی </a:t>
            </a:r>
            <a:r>
              <a:rPr lang="fa-IR" sz="3200" dirty="0" smtClean="0">
                <a:solidFill>
                  <a:srgbClr val="FF0000"/>
                </a:solidFill>
                <a:cs typeface="B Roya" panose="00000400000000000000" pitchFamily="2" charset="-78"/>
              </a:rPr>
              <a:t>بین</a:t>
            </a:r>
            <a:r>
              <a:rPr lang="fa-IR" sz="3200" dirty="0" smtClean="0">
                <a:cs typeface="B Roya" panose="00000400000000000000" pitchFamily="2" charset="-78"/>
              </a:rPr>
              <a:t> خرده </a:t>
            </a:r>
            <a:r>
              <a:rPr lang="fa-IR" sz="3200" dirty="0">
                <a:cs typeface="B Roya" panose="00000400000000000000" pitchFamily="2" charset="-78"/>
              </a:rPr>
              <a:t>آزمون ها را تفسیر کنید.</a:t>
            </a:r>
          </a:p>
          <a:p>
            <a:pPr algn="r" rtl="1" fontAlgn="base">
              <a:lnSpc>
                <a:spcPct val="120000"/>
              </a:lnSpc>
            </a:pPr>
            <a:r>
              <a:rPr lang="fa-IR" sz="3200" dirty="0">
                <a:cs typeface="B Roya" panose="00000400000000000000" pitchFamily="2" charset="-78"/>
              </a:rPr>
              <a:t>مرحله 4. تحلیل کیفی/فرآیندی</a:t>
            </a:r>
          </a:p>
          <a:p>
            <a:pPr algn="r" rtl="1" fontAlgn="base">
              <a:lnSpc>
                <a:spcPct val="120000"/>
              </a:lnSpc>
            </a:pPr>
            <a:r>
              <a:rPr lang="fa-IR" sz="3200" dirty="0">
                <a:cs typeface="B Roya" panose="00000400000000000000" pitchFamily="2" charset="-78"/>
              </a:rPr>
              <a:t>مرحله 5. پراکندگی </a:t>
            </a:r>
            <a:r>
              <a:rPr lang="fa-IR" sz="3200" dirty="0">
                <a:solidFill>
                  <a:srgbClr val="FF0000"/>
                </a:solidFill>
                <a:cs typeface="B Roya" panose="00000400000000000000" pitchFamily="2" charset="-78"/>
              </a:rPr>
              <a:t>درون</a:t>
            </a:r>
            <a:r>
              <a:rPr lang="fa-IR" sz="3200" dirty="0">
                <a:cs typeface="B Roya" panose="00000400000000000000" pitchFamily="2" charset="-78"/>
              </a:rPr>
              <a:t> خرده آزمون را تفسیر کنید</a:t>
            </a:r>
            <a:r>
              <a:rPr lang="fa-IR" sz="3200" dirty="0" smtClean="0">
                <a:cs typeface="B Roya" panose="00000400000000000000" pitchFamily="2" charset="-78"/>
              </a:rPr>
              <a:t>.</a:t>
            </a:r>
            <a:endParaRPr lang="fa-IR" sz="3200" dirty="0">
              <a:cs typeface="B Roya" panose="00000400000000000000" pitchFamily="2" charset="-78"/>
            </a:endParaRPr>
          </a:p>
        </p:txBody>
      </p:sp>
    </p:spTree>
    <p:extLst>
      <p:ext uri="{BB962C8B-B14F-4D97-AF65-F5344CB8AC3E}">
        <p14:creationId xmlns:p14="http://schemas.microsoft.com/office/powerpoint/2010/main" val="234013534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شاخص ها و خرده آزمون های وکسلر</a:t>
            </a:r>
            <a:endParaRPr lang="en-US" dirty="0">
              <a:cs typeface="B Titr" panose="00000700000000000000" pitchFamily="2" charset="-78"/>
            </a:endParaRPr>
          </a:p>
        </p:txBody>
      </p:sp>
      <p:sp>
        <p:nvSpPr>
          <p:cNvPr id="3" name="Content Placeholder 2"/>
          <p:cNvSpPr>
            <a:spLocks noGrp="1"/>
          </p:cNvSpPr>
          <p:nvPr>
            <p:ph idx="1"/>
          </p:nvPr>
        </p:nvSpPr>
        <p:spPr>
          <a:xfrm>
            <a:off x="6769298" y="2508013"/>
            <a:ext cx="2286000" cy="4351338"/>
          </a:xfrm>
        </p:spPr>
        <p:txBody>
          <a:bodyPr>
            <a:normAutofit/>
          </a:bodyPr>
          <a:lstStyle/>
          <a:p>
            <a:pPr algn="r" rtl="1" fontAlgn="base">
              <a:lnSpc>
                <a:spcPct val="150000"/>
              </a:lnSpc>
            </a:pPr>
            <a:r>
              <a:rPr lang="fa-IR" sz="2000" b="1" dirty="0" smtClean="0">
                <a:cs typeface="B Roya" panose="00000400000000000000" pitchFamily="2" charset="-78"/>
              </a:rPr>
              <a:t>درک مطلب کلامی</a:t>
            </a:r>
          </a:p>
          <a:p>
            <a:pPr lvl="1" algn="r" rtl="1" fontAlgn="base">
              <a:lnSpc>
                <a:spcPct val="150000"/>
              </a:lnSpc>
            </a:pPr>
            <a:r>
              <a:rPr lang="fa-IR" sz="1600" b="1" dirty="0" smtClean="0">
                <a:cs typeface="B Roya" panose="00000400000000000000" pitchFamily="2" charset="-78"/>
              </a:rPr>
              <a:t>شباهت ها</a:t>
            </a:r>
          </a:p>
          <a:p>
            <a:pPr lvl="1" algn="r" rtl="1" fontAlgn="base">
              <a:lnSpc>
                <a:spcPct val="150000"/>
              </a:lnSpc>
            </a:pPr>
            <a:r>
              <a:rPr lang="fa-IR" sz="1600" b="1" dirty="0" smtClean="0">
                <a:cs typeface="B Roya" panose="00000400000000000000" pitchFamily="2" charset="-78"/>
              </a:rPr>
              <a:t>واژگان</a:t>
            </a:r>
          </a:p>
          <a:p>
            <a:pPr lvl="2" algn="r" rtl="1" fontAlgn="base">
              <a:lnSpc>
                <a:spcPct val="150000"/>
              </a:lnSpc>
            </a:pPr>
            <a:r>
              <a:rPr lang="fa-IR" sz="1400" b="1" dirty="0" smtClean="0">
                <a:solidFill>
                  <a:srgbClr val="FF0000"/>
                </a:solidFill>
                <a:cs typeface="B Roya" panose="00000400000000000000" pitchFamily="2" charset="-78"/>
              </a:rPr>
              <a:t>اطلاعات عمومی</a:t>
            </a:r>
          </a:p>
          <a:p>
            <a:pPr lvl="2" algn="r" rtl="1" fontAlgn="base">
              <a:lnSpc>
                <a:spcPct val="150000"/>
              </a:lnSpc>
            </a:pPr>
            <a:r>
              <a:rPr lang="fa-IR" sz="1400" b="1" dirty="0" smtClean="0">
                <a:solidFill>
                  <a:srgbClr val="FF0000"/>
                </a:solidFill>
                <a:cs typeface="B Roya" panose="00000400000000000000" pitchFamily="2" charset="-78"/>
              </a:rPr>
              <a:t>درک مطلب</a:t>
            </a:r>
          </a:p>
          <a:p>
            <a:pPr lvl="2" algn="r" rtl="1" fontAlgn="base">
              <a:lnSpc>
                <a:spcPct val="150000"/>
              </a:lnSpc>
            </a:pPr>
            <a:r>
              <a:rPr lang="fa-IR" sz="1400" b="1" dirty="0" smtClean="0">
                <a:solidFill>
                  <a:srgbClr val="FF0000"/>
                </a:solidFill>
                <a:cs typeface="B Roya" panose="00000400000000000000" pitchFamily="2" charset="-78"/>
              </a:rPr>
              <a:t>استدلال کلامی</a:t>
            </a:r>
          </a:p>
        </p:txBody>
      </p:sp>
      <p:sp>
        <p:nvSpPr>
          <p:cNvPr id="5" name="Content Placeholder 2"/>
          <p:cNvSpPr txBox="1">
            <a:spLocks/>
          </p:cNvSpPr>
          <p:nvPr/>
        </p:nvSpPr>
        <p:spPr>
          <a:xfrm>
            <a:off x="4408225" y="2520034"/>
            <a:ext cx="22860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fontAlgn="base">
              <a:lnSpc>
                <a:spcPct val="150000"/>
              </a:lnSpc>
            </a:pPr>
            <a:r>
              <a:rPr lang="fa-IR" sz="2400" b="1" dirty="0" smtClean="0">
                <a:cs typeface="B Roya" panose="00000400000000000000" pitchFamily="2" charset="-78"/>
              </a:rPr>
              <a:t>استدلال ادراکی</a:t>
            </a:r>
          </a:p>
          <a:p>
            <a:pPr lvl="1" algn="r" rtl="1" fontAlgn="base">
              <a:lnSpc>
                <a:spcPct val="150000"/>
              </a:lnSpc>
            </a:pPr>
            <a:r>
              <a:rPr lang="fa-IR" sz="1800" b="1" dirty="0" smtClean="0">
                <a:cs typeface="B Roya" panose="00000400000000000000" pitchFamily="2" charset="-78"/>
              </a:rPr>
              <a:t>طراحی با مکعب ها</a:t>
            </a:r>
          </a:p>
          <a:p>
            <a:pPr lvl="1" algn="r" rtl="1" fontAlgn="base">
              <a:lnSpc>
                <a:spcPct val="150000"/>
              </a:lnSpc>
            </a:pPr>
            <a:r>
              <a:rPr lang="fa-IR" sz="1800" b="1" dirty="0" smtClean="0">
                <a:cs typeface="B Roya" panose="00000400000000000000" pitchFamily="2" charset="-78"/>
              </a:rPr>
              <a:t>مفاهیم تصویری</a:t>
            </a:r>
          </a:p>
          <a:p>
            <a:pPr lvl="1" algn="r" rtl="1" fontAlgn="base">
              <a:lnSpc>
                <a:spcPct val="150000"/>
              </a:lnSpc>
            </a:pPr>
            <a:r>
              <a:rPr lang="fa-IR" sz="1800" b="1" dirty="0" smtClean="0">
                <a:cs typeface="B Roya" panose="00000400000000000000" pitchFamily="2" charset="-78"/>
              </a:rPr>
              <a:t>استدلال تصویری</a:t>
            </a:r>
          </a:p>
          <a:p>
            <a:pPr lvl="2" algn="r" rtl="1" fontAlgn="base">
              <a:lnSpc>
                <a:spcPct val="150000"/>
              </a:lnSpc>
            </a:pPr>
            <a:r>
              <a:rPr lang="fa-IR" sz="1600" b="1" dirty="0" smtClean="0">
                <a:solidFill>
                  <a:srgbClr val="FF0000"/>
                </a:solidFill>
                <a:cs typeface="B Roya" panose="00000400000000000000" pitchFamily="2" charset="-78"/>
              </a:rPr>
              <a:t>تکمیل تصویرها</a:t>
            </a:r>
          </a:p>
        </p:txBody>
      </p:sp>
      <p:sp>
        <p:nvSpPr>
          <p:cNvPr id="7" name="Content Placeholder 2"/>
          <p:cNvSpPr txBox="1">
            <a:spLocks/>
          </p:cNvSpPr>
          <p:nvPr/>
        </p:nvSpPr>
        <p:spPr>
          <a:xfrm>
            <a:off x="2122221" y="2512053"/>
            <a:ext cx="22860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fontAlgn="base">
              <a:lnSpc>
                <a:spcPct val="150000"/>
              </a:lnSpc>
            </a:pPr>
            <a:r>
              <a:rPr lang="fa-IR" sz="2400" b="1" dirty="0" smtClean="0">
                <a:cs typeface="B Roya" panose="00000400000000000000" pitchFamily="2" charset="-78"/>
              </a:rPr>
              <a:t>حافظه فعال</a:t>
            </a:r>
          </a:p>
          <a:p>
            <a:pPr lvl="1" algn="r" rtl="1" fontAlgn="base">
              <a:lnSpc>
                <a:spcPct val="150000"/>
              </a:lnSpc>
            </a:pPr>
            <a:r>
              <a:rPr lang="fa-IR" sz="1800" b="1" dirty="0" smtClean="0">
                <a:cs typeface="B Roya" panose="00000400000000000000" pitchFamily="2" charset="-78"/>
              </a:rPr>
              <a:t>فراخنای ارقام</a:t>
            </a:r>
          </a:p>
          <a:p>
            <a:pPr lvl="1" algn="r" rtl="1" fontAlgn="base">
              <a:lnSpc>
                <a:spcPct val="150000"/>
              </a:lnSpc>
            </a:pPr>
            <a:r>
              <a:rPr lang="fa-IR" sz="1800" b="1" dirty="0" smtClean="0">
                <a:cs typeface="B Roya" panose="00000400000000000000" pitchFamily="2" charset="-78"/>
              </a:rPr>
              <a:t>توالی حرف و عدد</a:t>
            </a:r>
          </a:p>
          <a:p>
            <a:pPr lvl="1" algn="r" rtl="1" fontAlgn="base">
              <a:lnSpc>
                <a:spcPct val="150000"/>
              </a:lnSpc>
            </a:pPr>
            <a:r>
              <a:rPr lang="fa-IR" sz="1800" b="1" dirty="0" smtClean="0">
                <a:cs typeface="B Roya" panose="00000400000000000000" pitchFamily="2" charset="-78"/>
              </a:rPr>
              <a:t>حساب</a:t>
            </a:r>
          </a:p>
        </p:txBody>
      </p:sp>
      <p:sp>
        <p:nvSpPr>
          <p:cNvPr id="8" name="Content Placeholder 2"/>
          <p:cNvSpPr txBox="1">
            <a:spLocks/>
          </p:cNvSpPr>
          <p:nvPr/>
        </p:nvSpPr>
        <p:spPr>
          <a:xfrm>
            <a:off x="-3419" y="2510424"/>
            <a:ext cx="22860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fontAlgn="base">
              <a:lnSpc>
                <a:spcPct val="150000"/>
              </a:lnSpc>
            </a:pPr>
            <a:r>
              <a:rPr lang="fa-IR" sz="2400" b="1" dirty="0" smtClean="0">
                <a:cs typeface="B Roya" panose="00000400000000000000" pitchFamily="2" charset="-78"/>
              </a:rPr>
              <a:t>سرعت پردازش</a:t>
            </a:r>
          </a:p>
          <a:p>
            <a:pPr lvl="1" algn="r" rtl="1" fontAlgn="base">
              <a:lnSpc>
                <a:spcPct val="150000"/>
              </a:lnSpc>
            </a:pPr>
            <a:r>
              <a:rPr lang="fa-IR" sz="1800" b="1" dirty="0" smtClean="0">
                <a:cs typeface="B Roya" panose="00000400000000000000" pitchFamily="2" charset="-78"/>
              </a:rPr>
              <a:t>نمادیابی</a:t>
            </a:r>
          </a:p>
          <a:p>
            <a:pPr lvl="1" algn="r" rtl="1" fontAlgn="base">
              <a:lnSpc>
                <a:spcPct val="150000"/>
              </a:lnSpc>
            </a:pPr>
            <a:r>
              <a:rPr lang="fa-IR" sz="1800" b="1" dirty="0" smtClean="0">
                <a:cs typeface="B Roya" panose="00000400000000000000" pitchFamily="2" charset="-78"/>
              </a:rPr>
              <a:t>رمزنویسی</a:t>
            </a:r>
          </a:p>
          <a:p>
            <a:pPr lvl="2" algn="r" rtl="1" fontAlgn="base">
              <a:lnSpc>
                <a:spcPct val="150000"/>
              </a:lnSpc>
            </a:pPr>
            <a:r>
              <a:rPr lang="fa-IR" sz="1600" b="1" dirty="0" smtClean="0">
                <a:solidFill>
                  <a:srgbClr val="FF0000"/>
                </a:solidFill>
                <a:cs typeface="B Roya" panose="00000400000000000000" pitchFamily="2" charset="-78"/>
              </a:rPr>
              <a:t>خط زنی</a:t>
            </a:r>
          </a:p>
        </p:txBody>
      </p:sp>
    </p:spTree>
    <p:extLst>
      <p:ext uri="{BB962C8B-B14F-4D97-AF65-F5344CB8AC3E}">
        <p14:creationId xmlns:p14="http://schemas.microsoft.com/office/powerpoint/2010/main" val="242698964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a:cs typeface="B Titr" panose="00000700000000000000" pitchFamily="2" charset="-78"/>
              </a:rPr>
              <a:t>مرحله 3. </a:t>
            </a:r>
            <a:r>
              <a:rPr lang="fa-IR" sz="4000" dirty="0" smtClean="0">
                <a:cs typeface="B Titr" panose="00000700000000000000" pitchFamily="2" charset="-78"/>
              </a:rPr>
              <a:t>تفسیر پراکندگی </a:t>
            </a:r>
            <a:r>
              <a:rPr lang="fa-IR" sz="4000" dirty="0">
                <a:cs typeface="B Titr" panose="00000700000000000000" pitchFamily="2" charset="-78"/>
              </a:rPr>
              <a:t>خرده آزمون </a:t>
            </a:r>
            <a:r>
              <a:rPr lang="fa-IR" sz="4000" dirty="0" smtClean="0">
                <a:cs typeface="B Titr" panose="00000700000000000000" pitchFamily="2" charset="-78"/>
              </a:rPr>
              <a:t>ها</a:t>
            </a:r>
            <a:endParaRPr lang="en-US" sz="4000" dirty="0">
              <a:cs typeface="B Titr" panose="00000700000000000000" pitchFamily="2" charset="-78"/>
            </a:endParaRPr>
          </a:p>
        </p:txBody>
      </p:sp>
      <p:sp>
        <p:nvSpPr>
          <p:cNvPr id="3" name="Content Placeholder 2"/>
          <p:cNvSpPr>
            <a:spLocks noGrp="1"/>
          </p:cNvSpPr>
          <p:nvPr>
            <p:ph idx="1"/>
          </p:nvPr>
        </p:nvSpPr>
        <p:spPr>
          <a:xfrm>
            <a:off x="628650" y="1825624"/>
            <a:ext cx="7886700" cy="4861779"/>
          </a:xfrm>
        </p:spPr>
        <p:txBody>
          <a:bodyPr>
            <a:normAutofit/>
          </a:bodyPr>
          <a:lstStyle/>
          <a:p>
            <a:pPr algn="r" rtl="1" fontAlgn="base">
              <a:lnSpc>
                <a:spcPct val="120000"/>
              </a:lnSpc>
            </a:pPr>
            <a:r>
              <a:rPr lang="fa-IR" sz="3200" dirty="0" smtClean="0">
                <a:cs typeface="B Roya" panose="00000400000000000000" pitchFamily="2" charset="-78"/>
              </a:rPr>
              <a:t>فاصله هر خرده آزمون از نمره کلی و نمرات شاخص</a:t>
            </a:r>
          </a:p>
          <a:p>
            <a:pPr algn="r" rtl="1" fontAlgn="base">
              <a:lnSpc>
                <a:spcPct val="120000"/>
              </a:lnSpc>
            </a:pPr>
            <a:r>
              <a:rPr lang="fa-IR" sz="3200" dirty="0" smtClean="0">
                <a:cs typeface="B Roya" panose="00000400000000000000" pitchFamily="2" charset="-78"/>
              </a:rPr>
              <a:t>توصیف نقاط قوت و ضعف شناختی فرد</a:t>
            </a:r>
          </a:p>
          <a:p>
            <a:pPr algn="r" rtl="1" fontAlgn="base">
              <a:lnSpc>
                <a:spcPct val="120000"/>
              </a:lnSpc>
            </a:pPr>
            <a:r>
              <a:rPr lang="fa-IR" sz="3200" dirty="0" smtClean="0">
                <a:cs typeface="B Roya" panose="00000400000000000000" pitchFamily="2" charset="-78"/>
              </a:rPr>
              <a:t>لزوم تفسیر در زمان پراکنده بودن نمرات خرده آزمون</a:t>
            </a:r>
          </a:p>
          <a:p>
            <a:pPr algn="r" rtl="1" fontAlgn="base">
              <a:lnSpc>
                <a:spcPct val="120000"/>
              </a:lnSpc>
            </a:pPr>
            <a:r>
              <a:rPr lang="fa-IR" sz="3200" dirty="0" smtClean="0">
                <a:cs typeface="B Roya" panose="00000400000000000000" pitchFamily="2" charset="-78"/>
              </a:rPr>
              <a:t>تأکید بر تفسیر شاخص ها و </a:t>
            </a:r>
            <a:r>
              <a:rPr lang="en-US" sz="3200" dirty="0" smtClean="0">
                <a:cs typeface="B Roya" panose="00000400000000000000" pitchFamily="2" charset="-78"/>
              </a:rPr>
              <a:t>CHC</a:t>
            </a:r>
            <a:r>
              <a:rPr lang="fa-IR" sz="3200" dirty="0" smtClean="0">
                <a:cs typeface="B Roya" panose="00000400000000000000" pitchFamily="2" charset="-78"/>
              </a:rPr>
              <a:t> ها</a:t>
            </a:r>
          </a:p>
        </p:txBody>
      </p:sp>
    </p:spTree>
    <p:extLst>
      <p:ext uri="{BB962C8B-B14F-4D97-AF65-F5344CB8AC3E}">
        <p14:creationId xmlns:p14="http://schemas.microsoft.com/office/powerpoint/2010/main" val="339640807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a:cs typeface="B Titr" panose="00000700000000000000" pitchFamily="2" charset="-78"/>
              </a:rPr>
              <a:t>مرحله 3. </a:t>
            </a:r>
            <a:r>
              <a:rPr lang="fa-IR" sz="4000" dirty="0" smtClean="0">
                <a:cs typeface="B Titr" panose="00000700000000000000" pitchFamily="2" charset="-78"/>
              </a:rPr>
              <a:t>تفسیر پراکندگی </a:t>
            </a:r>
            <a:r>
              <a:rPr lang="fa-IR" sz="4000" dirty="0">
                <a:cs typeface="B Titr" panose="00000700000000000000" pitchFamily="2" charset="-78"/>
              </a:rPr>
              <a:t>خرده آزمون </a:t>
            </a:r>
            <a:r>
              <a:rPr lang="fa-IR" sz="4000" dirty="0" smtClean="0">
                <a:cs typeface="B Titr" panose="00000700000000000000" pitchFamily="2" charset="-78"/>
              </a:rPr>
              <a:t>ها</a:t>
            </a:r>
            <a:endParaRPr lang="en-US" sz="4000" dirty="0">
              <a:cs typeface="B Titr" panose="00000700000000000000" pitchFamily="2" charset="-78"/>
            </a:endParaRPr>
          </a:p>
        </p:txBody>
      </p:sp>
      <p:sp>
        <p:nvSpPr>
          <p:cNvPr id="3" name="Content Placeholder 2"/>
          <p:cNvSpPr>
            <a:spLocks noGrp="1"/>
          </p:cNvSpPr>
          <p:nvPr>
            <p:ph idx="1"/>
          </p:nvPr>
        </p:nvSpPr>
        <p:spPr>
          <a:xfrm>
            <a:off x="628650" y="1825624"/>
            <a:ext cx="7886700" cy="4861779"/>
          </a:xfrm>
        </p:spPr>
        <p:txBody>
          <a:bodyPr>
            <a:normAutofit/>
          </a:bodyPr>
          <a:lstStyle/>
          <a:p>
            <a:pPr algn="r" rtl="1" fontAlgn="base">
              <a:lnSpc>
                <a:spcPct val="120000"/>
              </a:lnSpc>
            </a:pPr>
            <a:r>
              <a:rPr lang="fa-IR" sz="3200" dirty="0" smtClean="0">
                <a:cs typeface="B Roya" panose="00000400000000000000" pitchFamily="2" charset="-78"/>
              </a:rPr>
              <a:t>گام های تفسیر در مرحله سوم:</a:t>
            </a:r>
          </a:p>
          <a:p>
            <a:pPr lvl="1" algn="r" rtl="1" fontAlgn="base">
              <a:lnSpc>
                <a:spcPct val="120000"/>
              </a:lnSpc>
            </a:pPr>
            <a:r>
              <a:rPr lang="fa-IR" dirty="0" smtClean="0">
                <a:cs typeface="B Roya" panose="00000400000000000000" pitchFamily="2" charset="-78"/>
              </a:rPr>
              <a:t>تعیین این که نوسان های خرده آزمون ها معنادارند</a:t>
            </a:r>
          </a:p>
          <a:p>
            <a:pPr lvl="1" algn="r" rtl="1" fontAlgn="base">
              <a:lnSpc>
                <a:spcPct val="120000"/>
              </a:lnSpc>
            </a:pPr>
            <a:r>
              <a:rPr lang="fa-IR" dirty="0" smtClean="0">
                <a:cs typeface="B Roya" panose="00000400000000000000" pitchFamily="2" charset="-78"/>
              </a:rPr>
              <a:t>تدوین فرضیه هایی مرتبط با نمرات بالا/پایین</a:t>
            </a:r>
          </a:p>
          <a:p>
            <a:pPr lvl="1" algn="r" rtl="1" fontAlgn="base">
              <a:lnSpc>
                <a:spcPct val="120000"/>
              </a:lnSpc>
            </a:pPr>
            <a:r>
              <a:rPr lang="fa-IR" dirty="0" smtClean="0">
                <a:cs typeface="B Roya" panose="00000400000000000000" pitchFamily="2" charset="-78"/>
              </a:rPr>
              <a:t>یکپارچه کردن این فرضیه ها با اطلاعات مرتبط دیگر آزمودنی</a:t>
            </a:r>
          </a:p>
          <a:p>
            <a:pPr algn="r" rtl="1" fontAlgn="base">
              <a:lnSpc>
                <a:spcPct val="120000"/>
              </a:lnSpc>
            </a:pPr>
            <a:r>
              <a:rPr lang="fa-IR" dirty="0" smtClean="0">
                <a:cs typeface="B Roya" panose="00000400000000000000" pitchFamily="2" charset="-78"/>
              </a:rPr>
              <a:t>لیست کردن توانمندی ها برپایه نمرات بالا/پایین در خرده آزمون ها </a:t>
            </a:r>
            <a:r>
              <a:rPr lang="fa-IR" dirty="0" smtClean="0">
                <a:solidFill>
                  <a:srgbClr val="FF0000"/>
                </a:solidFill>
                <a:cs typeface="B Roya" panose="00000400000000000000" pitchFamily="2" charset="-78"/>
              </a:rPr>
              <a:t>اشتباهی است نابخشودنی!!!</a:t>
            </a:r>
            <a:endParaRPr lang="fa-IR" dirty="0" smtClean="0">
              <a:cs typeface="B Roya" panose="00000400000000000000" pitchFamily="2" charset="-78"/>
            </a:endParaRPr>
          </a:p>
          <a:p>
            <a:pPr algn="r" rtl="1" fontAlgn="base">
              <a:lnSpc>
                <a:spcPct val="120000"/>
              </a:lnSpc>
            </a:pPr>
            <a:r>
              <a:rPr lang="fa-IR" dirty="0" smtClean="0">
                <a:cs typeface="B Roya" panose="00000400000000000000" pitchFamily="2" charset="-78"/>
              </a:rPr>
              <a:t>داده های نظری و مشاهده در بستر قضاوت بالینی</a:t>
            </a:r>
          </a:p>
        </p:txBody>
      </p:sp>
    </p:spTree>
    <p:extLst>
      <p:ext uri="{BB962C8B-B14F-4D97-AF65-F5344CB8AC3E}">
        <p14:creationId xmlns:p14="http://schemas.microsoft.com/office/powerpoint/2010/main" val="242096111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Titr" panose="00000700000000000000" pitchFamily="2" charset="-78"/>
              </a:rPr>
              <a:t>مرحله 4. تحلیل </a:t>
            </a:r>
            <a:r>
              <a:rPr lang="fa-IR" dirty="0" smtClean="0">
                <a:cs typeface="B Titr" panose="00000700000000000000" pitchFamily="2" charset="-78"/>
              </a:rPr>
              <a:t>کیفی/فرآیندی</a:t>
            </a:r>
            <a:endParaRPr lang="en-US" dirty="0">
              <a:cs typeface="B Titr" panose="00000700000000000000" pitchFamily="2" charset="-78"/>
            </a:endParaRPr>
          </a:p>
        </p:txBody>
      </p:sp>
      <p:sp>
        <p:nvSpPr>
          <p:cNvPr id="3" name="Content Placeholder 2"/>
          <p:cNvSpPr>
            <a:spLocks noGrp="1"/>
          </p:cNvSpPr>
          <p:nvPr>
            <p:ph idx="1"/>
          </p:nvPr>
        </p:nvSpPr>
        <p:spPr>
          <a:xfrm>
            <a:off x="628650" y="1825625"/>
            <a:ext cx="7886700" cy="4057818"/>
          </a:xfrm>
        </p:spPr>
        <p:txBody>
          <a:bodyPr>
            <a:normAutofit/>
          </a:bodyPr>
          <a:lstStyle/>
          <a:p>
            <a:pPr algn="r" rtl="1" fontAlgn="base">
              <a:lnSpc>
                <a:spcPct val="120000"/>
              </a:lnSpc>
            </a:pPr>
            <a:r>
              <a:rPr lang="fa-IR" sz="3200" dirty="0" smtClean="0">
                <a:cs typeface="B Roya" panose="00000400000000000000" pitchFamily="2" charset="-78"/>
              </a:rPr>
              <a:t>دلایل مکنون برای نمرات بالا/پایین</a:t>
            </a:r>
          </a:p>
          <a:p>
            <a:pPr algn="r" rtl="1" fontAlgn="base">
              <a:lnSpc>
                <a:spcPct val="120000"/>
              </a:lnSpc>
            </a:pPr>
            <a:r>
              <a:rPr lang="fa-IR" sz="3200" dirty="0" smtClean="0">
                <a:cs typeface="B Roya" panose="00000400000000000000" pitchFamily="2" charset="-78"/>
              </a:rPr>
              <a:t>بررسی محتوای آیتم ها</a:t>
            </a:r>
          </a:p>
          <a:p>
            <a:pPr lvl="1" algn="r" rtl="1" fontAlgn="base">
              <a:lnSpc>
                <a:spcPct val="120000"/>
              </a:lnSpc>
            </a:pPr>
            <a:r>
              <a:rPr lang="fa-IR" dirty="0" smtClean="0">
                <a:cs typeface="B Roya" panose="00000400000000000000" pitchFamily="2" charset="-78"/>
              </a:rPr>
              <a:t>اطلاعات عمومی، واژگان، درک مطلب، شباهت ها</a:t>
            </a:r>
          </a:p>
          <a:p>
            <a:pPr algn="r" rtl="1" fontAlgn="base">
              <a:lnSpc>
                <a:spcPct val="120000"/>
              </a:lnSpc>
            </a:pPr>
            <a:r>
              <a:rPr lang="fa-IR" sz="3200" dirty="0" smtClean="0">
                <a:cs typeface="B Roya" panose="00000400000000000000" pitchFamily="2" charset="-78"/>
              </a:rPr>
              <a:t>پاسخ های منحصربفرد، بسیار شخصی، یا غیرمعمول بیانگر کارکرد عقلانی یا شخصیتی افراد است.</a:t>
            </a:r>
          </a:p>
        </p:txBody>
      </p:sp>
    </p:spTree>
    <p:extLst>
      <p:ext uri="{BB962C8B-B14F-4D97-AF65-F5344CB8AC3E}">
        <p14:creationId xmlns:p14="http://schemas.microsoft.com/office/powerpoint/2010/main" val="139034805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Titr" panose="00000700000000000000" pitchFamily="2" charset="-78"/>
              </a:rPr>
              <a:t>مرحله 4. تحلیل </a:t>
            </a:r>
            <a:r>
              <a:rPr lang="fa-IR" dirty="0" smtClean="0">
                <a:cs typeface="B Titr" panose="00000700000000000000" pitchFamily="2" charset="-78"/>
              </a:rPr>
              <a:t>کیفی/فرآیندی</a:t>
            </a:r>
            <a:endParaRPr lang="en-US" dirty="0">
              <a:cs typeface="B Titr" panose="00000700000000000000" pitchFamily="2" charset="-78"/>
            </a:endParaRPr>
          </a:p>
        </p:txBody>
      </p:sp>
      <p:sp>
        <p:nvSpPr>
          <p:cNvPr id="3" name="Content Placeholder 2"/>
          <p:cNvSpPr>
            <a:spLocks noGrp="1"/>
          </p:cNvSpPr>
          <p:nvPr>
            <p:ph idx="1"/>
          </p:nvPr>
        </p:nvSpPr>
        <p:spPr>
          <a:xfrm>
            <a:off x="628650" y="1825624"/>
            <a:ext cx="7886700" cy="4861779"/>
          </a:xfrm>
        </p:spPr>
        <p:txBody>
          <a:bodyPr>
            <a:normAutofit/>
          </a:bodyPr>
          <a:lstStyle/>
          <a:p>
            <a:pPr algn="r" rtl="1" fontAlgn="base">
              <a:lnSpc>
                <a:spcPct val="120000"/>
              </a:lnSpc>
            </a:pPr>
            <a:r>
              <a:rPr lang="fa-IR" sz="3200" dirty="0" smtClean="0">
                <a:cs typeface="B Roya" panose="00000400000000000000" pitchFamily="2" charset="-78"/>
              </a:rPr>
              <a:t>اجرای محدود/غیرمحدود به زمان</a:t>
            </a:r>
          </a:p>
          <a:p>
            <a:pPr lvl="1" algn="r" rtl="1" fontAlgn="base">
              <a:lnSpc>
                <a:spcPct val="120000"/>
              </a:lnSpc>
            </a:pPr>
            <a:r>
              <a:rPr lang="fa-IR" dirty="0" smtClean="0">
                <a:cs typeface="B Roya" panose="00000400000000000000" pitchFamily="2" charset="-78"/>
              </a:rPr>
              <a:t>طراحی با مکعب ها: سرعت در برابر دشواری</a:t>
            </a:r>
          </a:p>
          <a:p>
            <a:pPr lvl="2" algn="r" rtl="1" fontAlgn="base">
              <a:lnSpc>
                <a:spcPct val="120000"/>
              </a:lnSpc>
            </a:pPr>
            <a:r>
              <a:rPr lang="fa-IR" dirty="0" smtClean="0">
                <a:cs typeface="B Roya" panose="00000400000000000000" pitchFamily="2" charset="-78"/>
              </a:rPr>
              <a:t>توانایی دیداری ساختاری، سبک حل مسأله محتاطانه، پردازش شناختی آرام، ناتوانی های فیزیکی</a:t>
            </a:r>
          </a:p>
          <a:p>
            <a:pPr lvl="1" algn="r" rtl="1" fontAlgn="base">
              <a:lnSpc>
                <a:spcPct val="120000"/>
              </a:lnSpc>
            </a:pPr>
            <a:r>
              <a:rPr lang="fa-IR" dirty="0" smtClean="0">
                <a:cs typeface="B Roya" panose="00000400000000000000" pitchFamily="2" charset="-78"/>
              </a:rPr>
              <a:t>فراخنای ارقام:</a:t>
            </a:r>
          </a:p>
          <a:p>
            <a:pPr lvl="2" algn="r" rtl="1" fontAlgn="base">
              <a:lnSpc>
                <a:spcPct val="120000"/>
              </a:lnSpc>
            </a:pPr>
            <a:r>
              <a:rPr lang="fa-IR" dirty="0" smtClean="0">
                <a:cs typeface="B Roya" panose="00000400000000000000" pitchFamily="2" charset="-78"/>
              </a:rPr>
              <a:t>زوال شناختی، توجه و تمرکز، توانایی دستکاری اعداد، توالی، قطعه بندی، تجسم اعداد</a:t>
            </a:r>
          </a:p>
          <a:p>
            <a:pPr lvl="1" algn="r" rtl="1" fontAlgn="base">
              <a:lnSpc>
                <a:spcPct val="120000"/>
              </a:lnSpc>
            </a:pPr>
            <a:r>
              <a:rPr lang="fa-IR" dirty="0" smtClean="0">
                <a:cs typeface="B Roya" panose="00000400000000000000" pitchFamily="2" charset="-78"/>
              </a:rPr>
              <a:t>توالی عدد – حرف</a:t>
            </a:r>
          </a:p>
          <a:p>
            <a:pPr lvl="1" algn="r" rtl="1" fontAlgn="base">
              <a:lnSpc>
                <a:spcPct val="120000"/>
              </a:lnSpc>
            </a:pPr>
            <a:r>
              <a:rPr lang="fa-IR" dirty="0" smtClean="0">
                <a:cs typeface="B Roya" panose="00000400000000000000" pitchFamily="2" charset="-78"/>
              </a:rPr>
              <a:t>خط زنی</a:t>
            </a:r>
          </a:p>
        </p:txBody>
      </p:sp>
    </p:spTree>
    <p:extLst>
      <p:ext uri="{BB962C8B-B14F-4D97-AF65-F5344CB8AC3E}">
        <p14:creationId xmlns:p14="http://schemas.microsoft.com/office/powerpoint/2010/main" val="183254793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600" dirty="0">
                <a:cs typeface="B Titr" panose="00000700000000000000" pitchFamily="2" charset="-78"/>
              </a:rPr>
              <a:t>مرحله 5</a:t>
            </a:r>
            <a:r>
              <a:rPr lang="fa-IR" sz="3600" dirty="0" smtClean="0">
                <a:cs typeface="B Titr" panose="00000700000000000000" pitchFamily="2" charset="-78"/>
              </a:rPr>
              <a:t>. تفسیر </a:t>
            </a:r>
            <a:r>
              <a:rPr lang="fa-IR" sz="3600" dirty="0">
                <a:cs typeface="B Titr" panose="00000700000000000000" pitchFamily="2" charset="-78"/>
              </a:rPr>
              <a:t>پراکندگی </a:t>
            </a:r>
            <a:r>
              <a:rPr lang="fa-IR" sz="3600" dirty="0" smtClean="0">
                <a:cs typeface="B Titr" panose="00000700000000000000" pitchFamily="2" charset="-78"/>
              </a:rPr>
              <a:t>دَرون </a:t>
            </a:r>
            <a:r>
              <a:rPr lang="fa-IR" sz="3600" dirty="0">
                <a:cs typeface="B Titr" panose="00000700000000000000" pitchFamily="2" charset="-78"/>
              </a:rPr>
              <a:t>خرده </a:t>
            </a:r>
            <a:r>
              <a:rPr lang="fa-IR" sz="3600" dirty="0" smtClean="0">
                <a:cs typeface="B Titr" panose="00000700000000000000" pitchFamily="2" charset="-78"/>
              </a:rPr>
              <a:t>آزمون</a:t>
            </a:r>
            <a:endParaRPr lang="en-US" sz="3600" dirty="0">
              <a:cs typeface="B Titr" panose="00000700000000000000" pitchFamily="2" charset="-78"/>
            </a:endParaRPr>
          </a:p>
        </p:txBody>
      </p:sp>
      <p:sp>
        <p:nvSpPr>
          <p:cNvPr id="3" name="Content Placeholder 2"/>
          <p:cNvSpPr>
            <a:spLocks noGrp="1"/>
          </p:cNvSpPr>
          <p:nvPr>
            <p:ph idx="1"/>
          </p:nvPr>
        </p:nvSpPr>
        <p:spPr>
          <a:xfrm>
            <a:off x="628650" y="1825624"/>
            <a:ext cx="7886700" cy="4861779"/>
          </a:xfrm>
        </p:spPr>
        <p:txBody>
          <a:bodyPr>
            <a:normAutofit/>
          </a:bodyPr>
          <a:lstStyle/>
          <a:p>
            <a:pPr algn="r" rtl="1" fontAlgn="base">
              <a:lnSpc>
                <a:spcPct val="120000"/>
              </a:lnSpc>
            </a:pPr>
            <a:r>
              <a:rPr lang="fa-IR" sz="3200" dirty="0" smtClean="0">
                <a:cs typeface="B Roya" panose="00000400000000000000" pitchFamily="2" charset="-78"/>
              </a:rPr>
              <a:t>ارزیابی الگوی عملکرد در آیتم های هر خرده آزمون</a:t>
            </a:r>
          </a:p>
          <a:p>
            <a:pPr lvl="1" algn="r" rtl="1" fontAlgn="base">
              <a:lnSpc>
                <a:spcPct val="120000"/>
              </a:lnSpc>
            </a:pPr>
            <a:r>
              <a:rPr lang="fa-IR" dirty="0" smtClean="0">
                <a:cs typeface="B Roya" panose="00000400000000000000" pitchFamily="2" charset="-78"/>
              </a:rPr>
              <a:t>آسان به دشوار</a:t>
            </a:r>
          </a:p>
          <a:p>
            <a:pPr algn="r" rtl="1" fontAlgn="base">
              <a:lnSpc>
                <a:spcPct val="120000"/>
              </a:lnSpc>
            </a:pPr>
            <a:r>
              <a:rPr lang="fa-IR" sz="3200" dirty="0" smtClean="0">
                <a:cs typeface="B Roya" panose="00000400000000000000" pitchFamily="2" charset="-78"/>
              </a:rPr>
              <a:t>الگوی معمولی و شایع</a:t>
            </a:r>
          </a:p>
          <a:p>
            <a:pPr algn="r" rtl="1" fontAlgn="base">
              <a:lnSpc>
                <a:spcPct val="120000"/>
              </a:lnSpc>
            </a:pPr>
            <a:r>
              <a:rPr lang="fa-IR" sz="3200" dirty="0" smtClean="0">
                <a:cs typeface="B Roya" panose="00000400000000000000" pitchFamily="2" charset="-78"/>
              </a:rPr>
              <a:t>الگوی پراکنده (</a:t>
            </a:r>
            <a:r>
              <a:rPr lang="en-US" sz="3200" dirty="0" smtClean="0">
                <a:cs typeface="B Roya" panose="00000400000000000000" pitchFamily="2" charset="-78"/>
              </a:rPr>
              <a:t>Sporadic</a:t>
            </a:r>
            <a:r>
              <a:rPr lang="fa-IR" sz="3200" dirty="0" smtClean="0">
                <a:cs typeface="B Roya" panose="00000400000000000000" pitchFamily="2" charset="-78"/>
              </a:rPr>
              <a:t>)</a:t>
            </a:r>
          </a:p>
          <a:p>
            <a:pPr lvl="1" algn="r" rtl="1" fontAlgn="base">
              <a:lnSpc>
                <a:spcPct val="120000"/>
              </a:lnSpc>
            </a:pPr>
            <a:r>
              <a:rPr lang="fa-IR" dirty="0" smtClean="0">
                <a:cs typeface="B Roya" panose="00000400000000000000" pitchFamily="2" charset="-78"/>
              </a:rPr>
              <a:t>نقص توجه، فقدان حافظه (بازیابی)، آسیب مغزی</a:t>
            </a:r>
          </a:p>
          <a:p>
            <a:pPr algn="r" rtl="1" fontAlgn="base">
              <a:lnSpc>
                <a:spcPct val="120000"/>
              </a:lnSpc>
            </a:pPr>
            <a:endParaRPr lang="fa-IR" sz="3200" dirty="0">
              <a:cs typeface="B Roya" panose="00000400000000000000" pitchFamily="2" charset="-78"/>
            </a:endParaRPr>
          </a:p>
        </p:txBody>
      </p:sp>
    </p:spTree>
    <p:extLst>
      <p:ext uri="{BB962C8B-B14F-4D97-AF65-F5344CB8AC3E}">
        <p14:creationId xmlns:p14="http://schemas.microsoft.com/office/powerpoint/2010/main" val="4170690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طبقه بندی هوشی وکسلر</a:t>
            </a:r>
            <a:endParaRPr lang="en-US" dirty="0">
              <a:cs typeface="B Titr" panose="000007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98760383"/>
              </p:ext>
            </p:extLst>
          </p:nvPr>
        </p:nvGraphicFramePr>
        <p:xfrm>
          <a:off x="628650" y="1825625"/>
          <a:ext cx="7886700" cy="4506936"/>
        </p:xfrm>
        <a:graphic>
          <a:graphicData uri="http://schemas.openxmlformats.org/drawingml/2006/table">
            <a:tbl>
              <a:tblPr firstRow="1" bandRow="1">
                <a:tableStyleId>{5C22544A-7EE6-4342-B048-85BDC9FD1C3A}</a:tableStyleId>
              </a:tblPr>
              <a:tblGrid>
                <a:gridCol w="3943350">
                  <a:extLst>
                    <a:ext uri="{9D8B030D-6E8A-4147-A177-3AD203B41FA5}">
                      <a16:colId xmlns:a16="http://schemas.microsoft.com/office/drawing/2014/main" val="20000"/>
                    </a:ext>
                  </a:extLst>
                </a:gridCol>
                <a:gridCol w="3943350">
                  <a:extLst>
                    <a:ext uri="{9D8B030D-6E8A-4147-A177-3AD203B41FA5}">
                      <a16:colId xmlns:a16="http://schemas.microsoft.com/office/drawing/2014/main" val="20001"/>
                    </a:ext>
                  </a:extLst>
                </a:gridCol>
              </a:tblGrid>
              <a:tr h="563367">
                <a:tc>
                  <a:txBody>
                    <a:bodyPr/>
                    <a:lstStyle/>
                    <a:p>
                      <a:pPr algn="ctr" rtl="1"/>
                      <a:r>
                        <a:rPr lang="fa-IR" dirty="0" smtClean="0">
                          <a:cs typeface="B Titr" panose="00000700000000000000" pitchFamily="2" charset="-78"/>
                        </a:rPr>
                        <a:t>دامنه هوشبهر</a:t>
                      </a:r>
                      <a:endParaRPr lang="en-US" dirty="0">
                        <a:cs typeface="B Titr" panose="00000700000000000000" pitchFamily="2" charset="-78"/>
                      </a:endParaRPr>
                    </a:p>
                  </a:txBody>
                  <a:tcPr anchor="ctr"/>
                </a:tc>
                <a:tc>
                  <a:txBody>
                    <a:bodyPr/>
                    <a:lstStyle/>
                    <a:p>
                      <a:pPr algn="ctr" rtl="1"/>
                      <a:r>
                        <a:rPr lang="fa-IR" dirty="0" smtClean="0">
                          <a:cs typeface="B Titr" panose="00000700000000000000" pitchFamily="2" charset="-78"/>
                        </a:rPr>
                        <a:t>نام طبقه</a:t>
                      </a:r>
                      <a:endParaRPr lang="en-US" dirty="0">
                        <a:cs typeface="B Titr" panose="00000700000000000000" pitchFamily="2" charset="-78"/>
                      </a:endParaRPr>
                    </a:p>
                  </a:txBody>
                  <a:tcPr anchor="ctr"/>
                </a:tc>
                <a:extLst>
                  <a:ext uri="{0D108BD9-81ED-4DB2-BD59-A6C34878D82A}">
                    <a16:rowId xmlns:a16="http://schemas.microsoft.com/office/drawing/2014/main" val="10000"/>
                  </a:ext>
                </a:extLst>
              </a:tr>
              <a:tr h="563367">
                <a:tc>
                  <a:txBody>
                    <a:bodyPr/>
                    <a:lstStyle/>
                    <a:p>
                      <a:pPr algn="ctr" rtl="1"/>
                      <a:r>
                        <a:rPr lang="fa-IR" dirty="0" smtClean="0">
                          <a:cs typeface="B Titr" panose="00000700000000000000" pitchFamily="2" charset="-78"/>
                        </a:rPr>
                        <a:t>130 و بالاتر</a:t>
                      </a:r>
                      <a:endParaRPr lang="en-US" dirty="0">
                        <a:cs typeface="B Titr" panose="00000700000000000000" pitchFamily="2" charset="-78"/>
                      </a:endParaRPr>
                    </a:p>
                  </a:txBody>
                  <a:tcPr anchor="ctr"/>
                </a:tc>
                <a:tc>
                  <a:txBody>
                    <a:bodyPr/>
                    <a:lstStyle/>
                    <a:p>
                      <a:pPr algn="ctr" rtl="1"/>
                      <a:r>
                        <a:rPr lang="fa-IR" dirty="0" smtClean="0">
                          <a:cs typeface="B Titr" panose="00000700000000000000" pitchFamily="2" charset="-78"/>
                        </a:rPr>
                        <a:t>خیلی سرآمد</a:t>
                      </a:r>
                      <a:endParaRPr lang="en-US" dirty="0">
                        <a:cs typeface="B Titr" panose="00000700000000000000" pitchFamily="2" charset="-78"/>
                      </a:endParaRPr>
                    </a:p>
                  </a:txBody>
                  <a:tcPr anchor="ctr"/>
                </a:tc>
                <a:extLst>
                  <a:ext uri="{0D108BD9-81ED-4DB2-BD59-A6C34878D82A}">
                    <a16:rowId xmlns:a16="http://schemas.microsoft.com/office/drawing/2014/main" val="10001"/>
                  </a:ext>
                </a:extLst>
              </a:tr>
              <a:tr h="563367">
                <a:tc>
                  <a:txBody>
                    <a:bodyPr/>
                    <a:lstStyle/>
                    <a:p>
                      <a:pPr algn="ctr" rtl="1"/>
                      <a:r>
                        <a:rPr lang="fa-IR" dirty="0" smtClean="0">
                          <a:cs typeface="B Titr" panose="00000700000000000000" pitchFamily="2" charset="-78"/>
                        </a:rPr>
                        <a:t>129</a:t>
                      </a:r>
                      <a:r>
                        <a:rPr lang="fa-IR" baseline="0" dirty="0" smtClean="0">
                          <a:cs typeface="B Titr" panose="00000700000000000000" pitchFamily="2" charset="-78"/>
                        </a:rPr>
                        <a:t> – 120</a:t>
                      </a:r>
                      <a:endParaRPr lang="en-US" dirty="0">
                        <a:cs typeface="B Titr" panose="00000700000000000000" pitchFamily="2" charset="-78"/>
                      </a:endParaRPr>
                    </a:p>
                  </a:txBody>
                  <a:tcPr anchor="ctr"/>
                </a:tc>
                <a:tc>
                  <a:txBody>
                    <a:bodyPr/>
                    <a:lstStyle/>
                    <a:p>
                      <a:pPr algn="ctr" rtl="1"/>
                      <a:r>
                        <a:rPr lang="fa-IR" dirty="0" smtClean="0">
                          <a:cs typeface="B Titr" panose="00000700000000000000" pitchFamily="2" charset="-78"/>
                        </a:rPr>
                        <a:t>سرآمد</a:t>
                      </a:r>
                      <a:endParaRPr lang="en-US" dirty="0">
                        <a:cs typeface="B Titr" panose="00000700000000000000" pitchFamily="2" charset="-78"/>
                      </a:endParaRPr>
                    </a:p>
                  </a:txBody>
                  <a:tcPr anchor="ctr"/>
                </a:tc>
                <a:extLst>
                  <a:ext uri="{0D108BD9-81ED-4DB2-BD59-A6C34878D82A}">
                    <a16:rowId xmlns:a16="http://schemas.microsoft.com/office/drawing/2014/main" val="10002"/>
                  </a:ext>
                </a:extLst>
              </a:tr>
              <a:tr h="563367">
                <a:tc>
                  <a:txBody>
                    <a:bodyPr/>
                    <a:lstStyle/>
                    <a:p>
                      <a:pPr algn="ctr" rtl="1"/>
                      <a:r>
                        <a:rPr lang="fa-IR" dirty="0" smtClean="0">
                          <a:cs typeface="B Titr" panose="00000700000000000000" pitchFamily="2" charset="-78"/>
                        </a:rPr>
                        <a:t>119 – 110</a:t>
                      </a:r>
                      <a:endParaRPr lang="en-US" dirty="0">
                        <a:cs typeface="B Titr" panose="00000700000000000000" pitchFamily="2" charset="-78"/>
                      </a:endParaRPr>
                    </a:p>
                  </a:txBody>
                  <a:tcPr anchor="ctr"/>
                </a:tc>
                <a:tc>
                  <a:txBody>
                    <a:bodyPr/>
                    <a:lstStyle/>
                    <a:p>
                      <a:pPr algn="ctr" rtl="1"/>
                      <a:r>
                        <a:rPr lang="fa-IR" dirty="0" smtClean="0">
                          <a:cs typeface="B Titr" panose="00000700000000000000" pitchFamily="2" charset="-78"/>
                        </a:rPr>
                        <a:t>بهنجار یا متوسط بالا</a:t>
                      </a:r>
                    </a:p>
                  </a:txBody>
                  <a:tcPr anchor="ctr"/>
                </a:tc>
                <a:extLst>
                  <a:ext uri="{0D108BD9-81ED-4DB2-BD59-A6C34878D82A}">
                    <a16:rowId xmlns:a16="http://schemas.microsoft.com/office/drawing/2014/main" val="10003"/>
                  </a:ext>
                </a:extLst>
              </a:tr>
              <a:tr h="563367">
                <a:tc>
                  <a:txBody>
                    <a:bodyPr/>
                    <a:lstStyle/>
                    <a:p>
                      <a:pPr algn="ctr" rtl="1"/>
                      <a:r>
                        <a:rPr lang="fa-IR" dirty="0" smtClean="0">
                          <a:cs typeface="B Titr" panose="00000700000000000000" pitchFamily="2" charset="-78"/>
                        </a:rPr>
                        <a:t>109 – 90</a:t>
                      </a:r>
                      <a:endParaRPr lang="en-US" dirty="0">
                        <a:cs typeface="B Titr" panose="00000700000000000000" pitchFamily="2" charset="-78"/>
                      </a:endParaRPr>
                    </a:p>
                  </a:txBody>
                  <a:tcPr anchor="ctr"/>
                </a:tc>
                <a:tc>
                  <a:txBody>
                    <a:bodyPr/>
                    <a:lstStyle/>
                    <a:p>
                      <a:pPr algn="ctr" rtl="1"/>
                      <a:r>
                        <a:rPr lang="fa-IR" dirty="0" smtClean="0">
                          <a:cs typeface="B Titr" panose="00000700000000000000" pitchFamily="2" charset="-78"/>
                        </a:rPr>
                        <a:t>بهنجار یا متوسط</a:t>
                      </a:r>
                    </a:p>
                  </a:txBody>
                  <a:tcPr anchor="ctr"/>
                </a:tc>
                <a:extLst>
                  <a:ext uri="{0D108BD9-81ED-4DB2-BD59-A6C34878D82A}">
                    <a16:rowId xmlns:a16="http://schemas.microsoft.com/office/drawing/2014/main" val="10004"/>
                  </a:ext>
                </a:extLst>
              </a:tr>
              <a:tr h="563367">
                <a:tc>
                  <a:txBody>
                    <a:bodyPr/>
                    <a:lstStyle/>
                    <a:p>
                      <a:pPr algn="ctr" rtl="1"/>
                      <a:r>
                        <a:rPr lang="fa-IR" dirty="0" smtClean="0">
                          <a:cs typeface="B Titr" panose="00000700000000000000" pitchFamily="2" charset="-78"/>
                        </a:rPr>
                        <a:t>89 – 80</a:t>
                      </a:r>
                      <a:endParaRPr lang="en-US" dirty="0">
                        <a:cs typeface="B Titr" panose="00000700000000000000" pitchFamily="2" charset="-78"/>
                      </a:endParaRPr>
                    </a:p>
                  </a:txBody>
                  <a:tcPr anchor="ctr"/>
                </a:tc>
                <a:tc>
                  <a:txBody>
                    <a:bodyPr/>
                    <a:lstStyle/>
                    <a:p>
                      <a:pPr algn="ctr" rtl="1"/>
                      <a:r>
                        <a:rPr lang="fa-IR" dirty="0" smtClean="0">
                          <a:cs typeface="B Titr" panose="00000700000000000000" pitchFamily="2" charset="-78"/>
                        </a:rPr>
                        <a:t>بهنجار یا متوسط پایین</a:t>
                      </a:r>
                    </a:p>
                  </a:txBody>
                  <a:tcPr anchor="ctr"/>
                </a:tc>
                <a:extLst>
                  <a:ext uri="{0D108BD9-81ED-4DB2-BD59-A6C34878D82A}">
                    <a16:rowId xmlns:a16="http://schemas.microsoft.com/office/drawing/2014/main" val="10005"/>
                  </a:ext>
                </a:extLst>
              </a:tr>
              <a:tr h="563367">
                <a:tc>
                  <a:txBody>
                    <a:bodyPr/>
                    <a:lstStyle/>
                    <a:p>
                      <a:pPr algn="ctr" rtl="1"/>
                      <a:r>
                        <a:rPr lang="fa-IR" dirty="0" smtClean="0">
                          <a:cs typeface="B Titr" panose="00000700000000000000" pitchFamily="2" charset="-78"/>
                        </a:rPr>
                        <a:t>79 – 70</a:t>
                      </a:r>
                      <a:endParaRPr lang="en-US" dirty="0">
                        <a:cs typeface="B Titr" panose="00000700000000000000" pitchFamily="2" charset="-78"/>
                      </a:endParaRPr>
                    </a:p>
                  </a:txBody>
                  <a:tcPr anchor="ctr"/>
                </a:tc>
                <a:tc>
                  <a:txBody>
                    <a:bodyPr/>
                    <a:lstStyle/>
                    <a:p>
                      <a:pPr algn="ctr" rtl="1"/>
                      <a:r>
                        <a:rPr lang="fa-IR" dirty="0" smtClean="0">
                          <a:cs typeface="B Titr" panose="00000700000000000000" pitchFamily="2" charset="-78"/>
                        </a:rPr>
                        <a:t>مرزی</a:t>
                      </a:r>
                      <a:endParaRPr lang="en-US" dirty="0">
                        <a:cs typeface="B Titr" panose="00000700000000000000" pitchFamily="2" charset="-78"/>
                      </a:endParaRPr>
                    </a:p>
                  </a:txBody>
                  <a:tcPr anchor="ctr"/>
                </a:tc>
                <a:extLst>
                  <a:ext uri="{0D108BD9-81ED-4DB2-BD59-A6C34878D82A}">
                    <a16:rowId xmlns:a16="http://schemas.microsoft.com/office/drawing/2014/main" val="10006"/>
                  </a:ext>
                </a:extLst>
              </a:tr>
              <a:tr h="563367">
                <a:tc>
                  <a:txBody>
                    <a:bodyPr/>
                    <a:lstStyle/>
                    <a:p>
                      <a:pPr algn="ctr" rtl="1"/>
                      <a:r>
                        <a:rPr lang="fa-IR" dirty="0" smtClean="0">
                          <a:cs typeface="B Titr" panose="00000700000000000000" pitchFamily="2" charset="-78"/>
                        </a:rPr>
                        <a:t>69 و</a:t>
                      </a:r>
                      <a:r>
                        <a:rPr lang="fa-IR" baseline="0" dirty="0" smtClean="0">
                          <a:cs typeface="B Titr" panose="00000700000000000000" pitchFamily="2" charset="-78"/>
                        </a:rPr>
                        <a:t> پایین تر</a:t>
                      </a:r>
                      <a:endParaRPr lang="en-US" dirty="0">
                        <a:cs typeface="B Titr" panose="00000700000000000000" pitchFamily="2" charset="-78"/>
                      </a:endParaRPr>
                    </a:p>
                  </a:txBody>
                  <a:tcPr anchor="ctr"/>
                </a:tc>
                <a:tc>
                  <a:txBody>
                    <a:bodyPr/>
                    <a:lstStyle/>
                    <a:p>
                      <a:pPr algn="ctr" rtl="1"/>
                      <a:r>
                        <a:rPr lang="fa-IR" dirty="0" smtClean="0">
                          <a:cs typeface="B Titr" panose="00000700000000000000" pitchFamily="2" charset="-78"/>
                        </a:rPr>
                        <a:t>عقب مانده ذهنی</a:t>
                      </a:r>
                      <a:endParaRPr lang="en-US" dirty="0">
                        <a:cs typeface="B Titr" panose="00000700000000000000" pitchFamily="2" charset="-78"/>
                      </a:endParaRPr>
                    </a:p>
                  </a:txBody>
                  <a:tcPr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125879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خطاهای رایج در اجرای وکسلر</a:t>
            </a:r>
            <a:endParaRPr lang="en-US" dirty="0">
              <a:cs typeface="B Titr" panose="00000700000000000000" pitchFamily="2" charset="-78"/>
            </a:endParaRPr>
          </a:p>
        </p:txBody>
      </p:sp>
      <p:sp>
        <p:nvSpPr>
          <p:cNvPr id="3" name="Content Placeholder 2"/>
          <p:cNvSpPr>
            <a:spLocks noGrp="1"/>
          </p:cNvSpPr>
          <p:nvPr>
            <p:ph idx="1"/>
          </p:nvPr>
        </p:nvSpPr>
        <p:spPr>
          <a:xfrm>
            <a:off x="628650" y="1825624"/>
            <a:ext cx="7886700" cy="5032375"/>
          </a:xfrm>
        </p:spPr>
        <p:txBody>
          <a:bodyPr>
            <a:normAutofit fontScale="77500" lnSpcReduction="20000"/>
          </a:bodyPr>
          <a:lstStyle/>
          <a:p>
            <a:pPr marL="514350" indent="-514350" algn="r" rtl="1" fontAlgn="base">
              <a:lnSpc>
                <a:spcPct val="120000"/>
              </a:lnSpc>
              <a:buFont typeface="+mj-lt"/>
              <a:buAutoNum type="arabicPeriod"/>
            </a:pPr>
            <a:r>
              <a:rPr lang="fa-IR" b="1" dirty="0" smtClean="0">
                <a:cs typeface="B Roya" panose="00000400000000000000" pitchFamily="2" charset="-78"/>
              </a:rPr>
              <a:t>پرس و جو نکردن پاسخ های کلامی</a:t>
            </a:r>
          </a:p>
          <a:p>
            <a:pPr marL="514350" indent="-514350" algn="r" rtl="1" fontAlgn="base">
              <a:lnSpc>
                <a:spcPct val="120000"/>
              </a:lnSpc>
              <a:buFont typeface="+mj-lt"/>
              <a:buAutoNum type="arabicPeriod"/>
            </a:pPr>
            <a:r>
              <a:rPr lang="fa-IR" b="1" dirty="0" smtClean="0">
                <a:cs typeface="B Roya" panose="00000400000000000000" pitchFamily="2" charset="-78"/>
              </a:rPr>
              <a:t>خطا در اجرای صحیح آزمون (نمره گذاری)</a:t>
            </a:r>
          </a:p>
          <a:p>
            <a:pPr marL="514350" indent="-514350" algn="r" rtl="1" fontAlgn="base">
              <a:lnSpc>
                <a:spcPct val="120000"/>
              </a:lnSpc>
              <a:buFont typeface="+mj-lt"/>
              <a:buAutoNum type="arabicPeriod"/>
            </a:pPr>
            <a:r>
              <a:rPr lang="fa-IR" b="1" dirty="0" smtClean="0">
                <a:cs typeface="B Roya" panose="00000400000000000000" pitchFamily="2" charset="-78"/>
              </a:rPr>
              <a:t>نرمش و ارفاق در آزمونگر (نمره زیاد دادن)</a:t>
            </a:r>
          </a:p>
          <a:p>
            <a:pPr marL="514350" indent="-514350" algn="r" rtl="1" fontAlgn="base">
              <a:lnSpc>
                <a:spcPct val="120000"/>
              </a:lnSpc>
              <a:buFont typeface="+mj-lt"/>
              <a:buAutoNum type="arabicPeriod"/>
            </a:pPr>
            <a:r>
              <a:rPr lang="fa-IR" b="1" dirty="0" smtClean="0">
                <a:cs typeface="B Roya" panose="00000400000000000000" pitchFamily="2" charset="-78"/>
              </a:rPr>
              <a:t>ضعف در اجرای دستورالعمل های اجرای آزمون (فراموشی)</a:t>
            </a:r>
          </a:p>
          <a:p>
            <a:pPr marL="514350" indent="-514350" algn="r" rtl="1" fontAlgn="base">
              <a:lnSpc>
                <a:spcPct val="120000"/>
              </a:lnSpc>
              <a:buFont typeface="+mj-lt"/>
              <a:buAutoNum type="arabicPeriod"/>
            </a:pPr>
            <a:r>
              <a:rPr lang="fa-IR" b="1" dirty="0" smtClean="0">
                <a:cs typeface="B Roya" panose="00000400000000000000" pitchFamily="2" charset="-78"/>
              </a:rPr>
              <a:t>اجرای نادرست دستورالعمل (پرسش های اشتباه)</a:t>
            </a:r>
          </a:p>
          <a:p>
            <a:pPr marL="514350" indent="-514350" algn="r" rtl="1" fontAlgn="base">
              <a:lnSpc>
                <a:spcPct val="120000"/>
              </a:lnSpc>
              <a:buFont typeface="+mj-lt"/>
              <a:buAutoNum type="arabicPeriod"/>
            </a:pPr>
            <a:r>
              <a:rPr lang="fa-IR" b="1" dirty="0" smtClean="0">
                <a:cs typeface="B Roya" panose="00000400000000000000" pitchFamily="2" charset="-78"/>
              </a:rPr>
              <a:t>سخت گیری در آزمونگر (نمره کم دادن)</a:t>
            </a:r>
          </a:p>
          <a:p>
            <a:pPr marL="514350" indent="-514350" algn="r" rtl="1" fontAlgn="base">
              <a:lnSpc>
                <a:spcPct val="120000"/>
              </a:lnSpc>
              <a:buFont typeface="+mj-lt"/>
              <a:buAutoNum type="arabicPeriod"/>
            </a:pPr>
            <a:r>
              <a:rPr lang="fa-IR" b="1" dirty="0" smtClean="0">
                <a:cs typeface="B Roya" panose="00000400000000000000" pitchFamily="2" charset="-78"/>
              </a:rPr>
              <a:t>خطا در تبدیل نمرات خام به معیار</a:t>
            </a:r>
          </a:p>
          <a:p>
            <a:pPr marL="514350" indent="-514350" algn="r" rtl="1" fontAlgn="base">
              <a:lnSpc>
                <a:spcPct val="120000"/>
              </a:lnSpc>
              <a:buFont typeface="+mj-lt"/>
              <a:buAutoNum type="arabicPeriod"/>
            </a:pPr>
            <a:r>
              <a:rPr lang="fa-IR" b="1" dirty="0" smtClean="0">
                <a:cs typeface="B Roya" panose="00000400000000000000" pitchFamily="2" charset="-78"/>
              </a:rPr>
              <a:t>خطا در نمره گذاری آزمون های عملی</a:t>
            </a:r>
          </a:p>
          <a:p>
            <a:pPr marL="514350" indent="-514350" algn="r" rtl="1" fontAlgn="base">
              <a:lnSpc>
                <a:spcPct val="120000"/>
              </a:lnSpc>
              <a:buFont typeface="+mj-lt"/>
              <a:buAutoNum type="arabicPeriod"/>
            </a:pPr>
            <a:r>
              <a:rPr lang="fa-IR" b="1" dirty="0" smtClean="0">
                <a:cs typeface="B Roya" panose="00000400000000000000" pitchFamily="2" charset="-78"/>
              </a:rPr>
              <a:t>خطا در محاسبه مجموع نمرات</a:t>
            </a:r>
          </a:p>
          <a:p>
            <a:pPr marL="514350" indent="-514350" algn="r" rtl="1" fontAlgn="base">
              <a:lnSpc>
                <a:spcPct val="120000"/>
              </a:lnSpc>
              <a:buFont typeface="+mj-lt"/>
              <a:buAutoNum type="arabicPeriod"/>
            </a:pPr>
            <a:r>
              <a:rPr lang="fa-IR" b="1" dirty="0" smtClean="0">
                <a:cs typeface="B Roya" panose="00000400000000000000" pitchFamily="2" charset="-78"/>
              </a:rPr>
              <a:t>خطا در محاسبه سن زمانی</a:t>
            </a:r>
          </a:p>
          <a:p>
            <a:pPr marL="0" indent="0" rtl="1" fontAlgn="base">
              <a:lnSpc>
                <a:spcPct val="120000"/>
              </a:lnSpc>
              <a:buNone/>
            </a:pPr>
            <a:r>
              <a:rPr lang="fa-IR" sz="1800" dirty="0" smtClean="0">
                <a:cs typeface="B Roya" panose="00000400000000000000" pitchFamily="2" charset="-78"/>
              </a:rPr>
              <a:t>خطاها به ترتیب فراوانی است (لو، کادلوبک، مارکس، 2007؛ اسلیت، و هانیکات، 1988).</a:t>
            </a:r>
          </a:p>
        </p:txBody>
      </p:sp>
    </p:spTree>
    <p:extLst>
      <p:ext uri="{BB962C8B-B14F-4D97-AF65-F5344CB8AC3E}">
        <p14:creationId xmlns:p14="http://schemas.microsoft.com/office/powerpoint/2010/main" val="16234880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توصیه های رایج در اجرای وکسلر</a:t>
            </a:r>
            <a:endParaRPr lang="en-US" dirty="0">
              <a:cs typeface="B Titr" panose="00000700000000000000" pitchFamily="2" charset="-78"/>
            </a:endParaRPr>
          </a:p>
        </p:txBody>
      </p:sp>
      <p:sp>
        <p:nvSpPr>
          <p:cNvPr id="3" name="Content Placeholder 2"/>
          <p:cNvSpPr>
            <a:spLocks noGrp="1"/>
          </p:cNvSpPr>
          <p:nvPr>
            <p:ph idx="1"/>
          </p:nvPr>
        </p:nvSpPr>
        <p:spPr>
          <a:xfrm>
            <a:off x="628650" y="1825624"/>
            <a:ext cx="7886700" cy="5032375"/>
          </a:xfrm>
        </p:spPr>
        <p:txBody>
          <a:bodyPr>
            <a:normAutofit fontScale="92500" lnSpcReduction="10000"/>
          </a:bodyPr>
          <a:lstStyle/>
          <a:p>
            <a:pPr marL="514350" indent="-514350" algn="r" rtl="1" fontAlgn="base">
              <a:lnSpc>
                <a:spcPct val="120000"/>
              </a:lnSpc>
              <a:buFont typeface="+mj-lt"/>
              <a:buAutoNum type="arabicPeriod"/>
            </a:pPr>
            <a:r>
              <a:rPr lang="fa-IR" b="1" dirty="0" smtClean="0">
                <a:cs typeface="B Roya" panose="00000400000000000000" pitchFamily="2" charset="-78"/>
              </a:rPr>
              <a:t>تکرار رقم ها (فراخنا) و رقم ها و حرف ها (توالی) در یک ثانیه؛ آهنگ افتان</a:t>
            </a:r>
            <a:endParaRPr lang="fa-IR" b="1" dirty="0">
              <a:cs typeface="B Roya" panose="00000400000000000000" pitchFamily="2" charset="-78"/>
            </a:endParaRPr>
          </a:p>
          <a:p>
            <a:pPr marL="514350" indent="-514350" algn="r" rtl="1" fontAlgn="base">
              <a:lnSpc>
                <a:spcPct val="120000"/>
              </a:lnSpc>
              <a:buFont typeface="+mj-lt"/>
              <a:buAutoNum type="arabicPeriod"/>
            </a:pPr>
            <a:r>
              <a:rPr lang="fa-IR" b="1" dirty="0" smtClean="0">
                <a:cs typeface="B Roya" panose="00000400000000000000" pitchFamily="2" charset="-78"/>
              </a:rPr>
              <a:t>شروع آزمون با سؤالات آسان و اتمام با سؤالات دشوار</a:t>
            </a:r>
          </a:p>
          <a:p>
            <a:pPr marL="514350" indent="-514350" algn="r" rtl="1" fontAlgn="base">
              <a:lnSpc>
                <a:spcPct val="120000"/>
              </a:lnSpc>
              <a:buFont typeface="+mj-lt"/>
              <a:buAutoNum type="arabicPeriod"/>
            </a:pPr>
            <a:r>
              <a:rPr lang="fa-IR" b="1" dirty="0" smtClean="0">
                <a:cs typeface="B Roya" panose="00000400000000000000" pitchFamily="2" charset="-78"/>
              </a:rPr>
              <a:t>ثبت عینی و کلمه به کلمه پاسخ ها در واژگان</a:t>
            </a:r>
          </a:p>
          <a:p>
            <a:pPr marL="514350" indent="-514350" algn="r" rtl="1" fontAlgn="base">
              <a:lnSpc>
                <a:spcPct val="120000"/>
              </a:lnSpc>
              <a:buFont typeface="+mj-lt"/>
              <a:buAutoNum type="arabicPeriod"/>
            </a:pPr>
            <a:r>
              <a:rPr lang="fa-IR" b="1" dirty="0" smtClean="0">
                <a:cs typeface="B Roya" panose="00000400000000000000" pitchFamily="2" charset="-78"/>
              </a:rPr>
              <a:t>قرار دادن مکعب ها در مقابل آزمودنی وسط خط دید</a:t>
            </a:r>
          </a:p>
          <a:p>
            <a:pPr marL="514350" indent="-514350" algn="r" rtl="1" fontAlgn="base">
              <a:lnSpc>
                <a:spcPct val="120000"/>
              </a:lnSpc>
              <a:buFont typeface="+mj-lt"/>
              <a:buAutoNum type="arabicPeriod"/>
            </a:pPr>
            <a:r>
              <a:rPr lang="fa-IR" b="1" dirty="0" smtClean="0">
                <a:cs typeface="B Roya" panose="00000400000000000000" pitchFamily="2" charset="-78"/>
              </a:rPr>
              <a:t>راهنمایی در تکمیل تصویرها (مهم ترین بخش افتاده چیست؟)</a:t>
            </a:r>
          </a:p>
          <a:p>
            <a:pPr marL="514350" indent="-514350" algn="r" rtl="1" fontAlgn="base">
              <a:lnSpc>
                <a:spcPct val="120000"/>
              </a:lnSpc>
              <a:buFont typeface="+mj-lt"/>
              <a:buAutoNum type="arabicPeriod"/>
            </a:pPr>
            <a:r>
              <a:rPr lang="fa-IR" b="1" dirty="0" smtClean="0">
                <a:cs typeface="B Roya" panose="00000400000000000000" pitchFamily="2" charset="-78"/>
              </a:rPr>
              <a:t>اصلاح بدفهمی ها و ادراک نادرست آزمودنی</a:t>
            </a:r>
          </a:p>
          <a:p>
            <a:pPr marL="514350" indent="-514350" algn="r" rtl="1" fontAlgn="base">
              <a:lnSpc>
                <a:spcPct val="120000"/>
              </a:lnSpc>
              <a:buFont typeface="+mj-lt"/>
              <a:buAutoNum type="arabicPeriod"/>
            </a:pPr>
            <a:r>
              <a:rPr lang="fa-IR" b="1" dirty="0" smtClean="0">
                <a:cs typeface="B Roya" panose="00000400000000000000" pitchFamily="2" charset="-78"/>
              </a:rPr>
              <a:t>دقت در این که آزمودنی راحت باشد.</a:t>
            </a:r>
          </a:p>
          <a:p>
            <a:pPr marL="0" indent="0" rtl="1" fontAlgn="base">
              <a:lnSpc>
                <a:spcPct val="120000"/>
              </a:lnSpc>
              <a:buNone/>
            </a:pPr>
            <a:r>
              <a:rPr lang="fa-IR" sz="1500" dirty="0" smtClean="0">
                <a:cs typeface="B Roya" panose="00000400000000000000" pitchFamily="2" charset="-78"/>
              </a:rPr>
              <a:t>(مون، بلکی، گورسوچ، و فانتوزو، 1991)</a:t>
            </a:r>
          </a:p>
        </p:txBody>
      </p:sp>
    </p:spTree>
    <p:extLst>
      <p:ext uri="{BB962C8B-B14F-4D97-AF65-F5344CB8AC3E}">
        <p14:creationId xmlns:p14="http://schemas.microsoft.com/office/powerpoint/2010/main" val="15584742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2661</TotalTime>
  <Words>3135</Words>
  <Application>Microsoft Office PowerPoint</Application>
  <PresentationFormat>On-screen Show (4:3)</PresentationFormat>
  <Paragraphs>512</Paragraphs>
  <Slides>66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66</vt:i4>
      </vt:variant>
    </vt:vector>
  </HeadingPairs>
  <TitlesOfParts>
    <vt:vector size="72" baseType="lpstr">
      <vt:lpstr>Arial</vt:lpstr>
      <vt:lpstr>B Roya</vt:lpstr>
      <vt:lpstr>B Titr</vt:lpstr>
      <vt:lpstr>Calibri</vt:lpstr>
      <vt:lpstr>Calibri Light</vt:lpstr>
      <vt:lpstr>Office Theme</vt:lpstr>
      <vt:lpstr>کاربرد مقدماتی روشهای تشخیص بالینی</vt:lpstr>
      <vt:lpstr>جلسه هشتم</vt:lpstr>
      <vt:lpstr>خرده آزمون های وکسلر کودکان چهار</vt:lpstr>
      <vt:lpstr>خرده آزمون های وکسلر کودکان چهار</vt:lpstr>
      <vt:lpstr>محاسن و محدودیت های وکسلر</vt:lpstr>
      <vt:lpstr>سوءتفسیرهای وکسلر</vt:lpstr>
      <vt:lpstr>طبقه بندی هوشی وکسلر</vt:lpstr>
      <vt:lpstr>خطاهای رایج در اجرای وکسلر</vt:lpstr>
      <vt:lpstr>توصیه های رایج در اجرای وکسلر</vt:lpstr>
      <vt:lpstr>شیوه تفسیر مرحله ای پیشرونده وکسلر</vt:lpstr>
      <vt:lpstr>جدول تفسیر وکسلر</vt:lpstr>
      <vt:lpstr>جدول تفسیر وکسلر</vt:lpstr>
      <vt:lpstr>پنج راهبرد مفید برای تفسیر وکسلر</vt:lpstr>
      <vt:lpstr>نکات مهم در تفسیر وکسلر</vt:lpstr>
      <vt:lpstr>مرحله 1. مقیاس کلی هوشبهر (و شاخص توانایی عمومی)</vt:lpstr>
      <vt:lpstr>1 نمره کلی وکسلر چهار: شاخص اصلی هوش  شاخص 1                       2                              3                             4</vt:lpstr>
      <vt:lpstr>1 نمره کلی وکسلر چهار: شاخص اصلی هوش  شاخص 1                       2                              3                             4</vt:lpstr>
      <vt:lpstr>PowerPoint Presentation</vt:lpstr>
      <vt:lpstr>مرحله 2. شاخص ها و گروه بندی ها</vt:lpstr>
      <vt:lpstr>مرحله 2. شاخص ها و گروه بندی ها</vt:lpstr>
      <vt:lpstr>مرحله 2. شاخص ها و گروه بندی ها</vt:lpstr>
      <vt:lpstr>مرحله 2. شاخص ها و گروه بندی ها</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شاخص ها و خرده آزمون های وکسلر</vt:lpstr>
      <vt:lpstr>خوشه های خرده آزمون CHC/WISC-IV</vt:lpstr>
      <vt:lpstr>استدلال سیال</vt:lpstr>
      <vt:lpstr>استدلال سیال کلامی</vt:lpstr>
      <vt:lpstr>استدلال سیال غیرکلامی</vt:lpstr>
      <vt:lpstr>دانش واژگان</vt:lpstr>
      <vt:lpstr>اطلاعات عمومی</vt:lpstr>
      <vt:lpstr>پردازش بصری</vt:lpstr>
      <vt:lpstr>حافظه بلند مدت</vt:lpstr>
      <vt:lpstr>حافظه کوتاه مدت</vt:lpstr>
      <vt:lpstr>مرحله 2. نکته ها</vt:lpstr>
      <vt:lpstr>مرحله 2. نکته ها</vt:lpstr>
      <vt:lpstr>جدول مقایسه خوشه های وکسلر</vt:lpstr>
      <vt:lpstr>شیوه تفسیر مرحله ای پیشرونده وکسلر</vt:lpstr>
      <vt:lpstr>شاخص ها و خرده آزمون های وکسلر</vt:lpstr>
      <vt:lpstr>مرحله 3. تفسیر پراکندگی خرده آزمون ها</vt:lpstr>
      <vt:lpstr>مرحله 3. تفسیر پراکندگی خرده آزمون ها</vt:lpstr>
      <vt:lpstr>مرحله 4. تحلیل کیفی/فرآیندی</vt:lpstr>
      <vt:lpstr>مرحله 4. تحلیل کیفی/فرآیندی</vt:lpstr>
      <vt:lpstr>مرحله 5. تفسیر پراکندگی دَرون خرده آزمون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Ravis</cp:lastModifiedBy>
  <cp:revision>530</cp:revision>
  <dcterms:created xsi:type="dcterms:W3CDTF">2016-02-05T19:25:27Z</dcterms:created>
  <dcterms:modified xsi:type="dcterms:W3CDTF">2024-04-23T08:05:19Z</dcterms:modified>
</cp:coreProperties>
</file>