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70" r:id="rId3"/>
    <p:sldId id="269" r:id="rId4"/>
    <p:sldId id="271" r:id="rId5"/>
    <p:sldId id="275" r:id="rId6"/>
    <p:sldId id="272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F3D9"/>
    <a:srgbClr val="0DF3BC"/>
    <a:srgbClr val="FBE36B"/>
    <a:srgbClr val="FBD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74FB729-6AE3-4525-8E42-A198B88943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86E4DD6-94FD-4900-A346-008E3C4E3C4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37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توضیحات دارد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91062-0DD9-45DA-90B7-455A7775F89F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596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E4DD6-94FD-4900-A346-008E3C4E3C47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396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CA3F9-E9D2-4150-A694-459101B16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6264B-D5E7-4E73-90E7-EEA452C6E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6E578-5877-4C77-A7E3-B5E0F731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9FE43-137B-4CF1-A8B5-773EB651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AA732-FC6A-4E03-9DAC-24985F88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535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6AEA-2D1A-4429-86B2-BBFACBC0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44FA8-5169-4B64-B443-74022B989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52FE7-2F1A-4FC0-BCDB-2AC3431E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D81D8-D131-4377-81A7-DD256437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6CBE3-1957-418D-AA9A-DA23C2D7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078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B2B731-28C0-4D63-940D-EAFFA5767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ED0E6-640E-4304-A848-26F0AB308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EE79A-8104-47CE-A926-CDEF4153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A9C34-890A-4EC4-80A7-10C7A991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5FAE9-A7B3-4F36-912E-2762080E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915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6A9-75BA-432A-81D4-B4864F34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0C282-85C6-4106-ACB5-FF391A58E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AD9A5-1F5D-440D-8036-2085D23F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C8040-133E-4A1A-AB35-A73CBC39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25C3B-5585-414F-BAEA-8B0CEB81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57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C5B49-1952-4C22-B2F3-97F5A2CF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A4A6B-567E-4C9E-BCD9-64700D62C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FB7AC-226E-48D0-BB63-1C79E6664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058F1-2817-4044-940F-28132587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CDCBC-8893-4863-9055-3588D078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217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F9AB-3062-42B8-8037-9A935036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3145F-93C2-452E-B45F-81E529DAD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67393-0835-4EE9-A9AB-879D9A125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49DDA-9A23-4945-A6E1-31CCCA45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AF987-9A51-4747-9530-D570EB864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2D14B-B136-4B0E-933F-1B28C7CC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047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D63-D405-4A8D-AF9D-A31983FA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B264B-3961-4E7C-83A6-6BD538287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8919A-0748-4DB7-B495-BF5CA5A21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EB0401-3E9C-4C25-8EFC-0BE12ACE4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385C5-6064-48C3-B6A8-318713871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0B1A1A-7E44-4396-80AD-0DC591642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EC6755-34CE-4CD9-AEED-D5263420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BF8B-FB64-425B-A501-0947ECBE1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222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E887-9B71-4E86-AC00-A19F8FC5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D13383-8796-4BFF-BC2E-7C3192C25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B5EB-2AF3-4D2F-9ED0-D71408A1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F31D8-7387-4BD7-B03F-DF7060C4E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817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D8169-F6EB-46EC-AC19-C33BFFCD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74F438-9E27-4E60-B276-51BB4569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78C6B-067C-4638-92CB-8C62FD23E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692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751C-5EFE-4138-8265-E214266E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0ED3-DCF6-43F7-A007-5237842C7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C12FD-33E9-4191-B88B-27969A4CC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4B67E-530A-4D66-BDCC-159ED326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0C01B-8145-4FF5-A2F1-663213D6B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B2DF9-4763-48AA-9D09-E0245F933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284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BE450-C8D8-4A3B-AD15-E7F034378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AC079E-D19C-4571-857D-130A84056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43A09-CE0A-4D9B-BF0E-6C20E731D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D6C53-27E7-4014-9053-FC183FD6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9BC94-E09D-43CB-A3AB-BB14ECCB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2D054-3C4C-410D-9380-BEAF5813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511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78182-ACF1-4220-A925-CA681ED8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26D64-8ACD-4FA5-9581-18606EAD1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99112-9674-49FB-BDD2-1E233AFC4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E264-99F4-456C-8462-AD38D5A69729}" type="datetimeFigureOut">
              <a:rPr lang="fa-IR" smtClean="0"/>
              <a:t>03/06/1443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400FE-B5BF-421D-A0D0-AB047FD06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A1CB-8BDF-4613-A1D4-F4EADB061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C3B9-16CD-4E89-9BB0-19F5A15EBF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347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B53920-BB6C-44FB-A460-B381EE46CFBB}"/>
              </a:ext>
            </a:extLst>
          </p:cNvPr>
          <p:cNvSpPr txBox="1"/>
          <p:nvPr/>
        </p:nvSpPr>
        <p:spPr>
          <a:xfrm>
            <a:off x="550985" y="5649064"/>
            <a:ext cx="535577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آنچه کارکنان از سازمان می خواهند!</a:t>
            </a:r>
            <a:endParaRPr lang="fa-IR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A0D525-6B21-412E-84A7-4542F5D0FCFA}"/>
              </a:ext>
            </a:extLst>
          </p:cNvPr>
          <p:cNvSpPr txBox="1"/>
          <p:nvPr/>
        </p:nvSpPr>
        <p:spPr>
          <a:xfrm>
            <a:off x="5906756" y="5632939"/>
            <a:ext cx="535577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آنچه سازمان از کارکنان توقع دارد!</a:t>
            </a:r>
            <a:endParaRPr lang="fa-IR" sz="360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B2500B-7C61-45AA-8A1C-90054E7B3E2C}"/>
              </a:ext>
            </a:extLst>
          </p:cNvPr>
          <p:cNvGrpSpPr/>
          <p:nvPr/>
        </p:nvGrpSpPr>
        <p:grpSpPr>
          <a:xfrm>
            <a:off x="550985" y="5369169"/>
            <a:ext cx="10924233" cy="222740"/>
            <a:chOff x="550985" y="5369169"/>
            <a:chExt cx="10924233" cy="22274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96EA171-0888-495D-BE23-D6E2A6C8BC66}"/>
                </a:ext>
              </a:extLst>
            </p:cNvPr>
            <p:cNvCxnSpPr>
              <a:cxnSpLocks/>
            </p:cNvCxnSpPr>
            <p:nvPr/>
          </p:nvCxnSpPr>
          <p:spPr>
            <a:xfrm>
              <a:off x="550985" y="5486400"/>
              <a:ext cx="10900786" cy="11725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01BFC3-FD14-4C9E-8E5B-4F02E5FD7335}"/>
                </a:ext>
              </a:extLst>
            </p:cNvPr>
            <p:cNvCxnSpPr/>
            <p:nvPr/>
          </p:nvCxnSpPr>
          <p:spPr>
            <a:xfrm>
              <a:off x="550985" y="5369169"/>
              <a:ext cx="0" cy="211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382D0E-F45D-46FD-9DFA-B2127A691874}"/>
                </a:ext>
              </a:extLst>
            </p:cNvPr>
            <p:cNvCxnSpPr/>
            <p:nvPr/>
          </p:nvCxnSpPr>
          <p:spPr>
            <a:xfrm>
              <a:off x="6002216" y="5380893"/>
              <a:ext cx="0" cy="211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EB2C4E-EEDC-424E-A9DD-EF4F7D8B030E}"/>
                </a:ext>
              </a:extLst>
            </p:cNvPr>
            <p:cNvCxnSpPr/>
            <p:nvPr/>
          </p:nvCxnSpPr>
          <p:spPr>
            <a:xfrm>
              <a:off x="11475218" y="5369169"/>
              <a:ext cx="0" cy="211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15D8C9C-393D-4827-B3F4-01ED0A4EF833}"/>
              </a:ext>
            </a:extLst>
          </p:cNvPr>
          <p:cNvSpPr/>
          <p:nvPr/>
        </p:nvSpPr>
        <p:spPr>
          <a:xfrm>
            <a:off x="549316" y="459220"/>
            <a:ext cx="5451228" cy="50292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E61865-1F2D-4B92-AE96-75619A11B738}"/>
              </a:ext>
            </a:extLst>
          </p:cNvPr>
          <p:cNvSpPr/>
          <p:nvPr/>
        </p:nvSpPr>
        <p:spPr>
          <a:xfrm>
            <a:off x="6023990" y="4822278"/>
            <a:ext cx="5451228" cy="6681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Arrow: Up-Down 27">
            <a:extLst>
              <a:ext uri="{FF2B5EF4-FFF2-40B4-BE49-F238E27FC236}">
                <a16:creationId xmlns:a16="http://schemas.microsoft.com/office/drawing/2014/main" id="{D8A510B8-0954-4FA7-82E3-68A222B192EB}"/>
              </a:ext>
            </a:extLst>
          </p:cNvPr>
          <p:cNvSpPr/>
          <p:nvPr/>
        </p:nvSpPr>
        <p:spPr>
          <a:xfrm>
            <a:off x="6459415" y="457200"/>
            <a:ext cx="445477" cy="4361035"/>
          </a:xfrm>
          <a:prstGeom prst="upDownArrow">
            <a:avLst>
              <a:gd name="adj1" fmla="val 50000"/>
              <a:gd name="adj2" fmla="val 115368"/>
            </a:avLst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B85EC7-5B0D-48D9-8DAF-CC6E6DF7D7B5}"/>
              </a:ext>
            </a:extLst>
          </p:cNvPr>
          <p:cNvSpPr txBox="1"/>
          <p:nvPr/>
        </p:nvSpPr>
        <p:spPr>
          <a:xfrm rot="16200000">
            <a:off x="6074487" y="2337346"/>
            <a:ext cx="243025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400" dirty="0">
                <a:cs typeface="B Nazanin" panose="00000400000000000000" pitchFamily="2" charset="-78"/>
              </a:rPr>
              <a:t>دغدغه</a:t>
            </a:r>
            <a:endParaRPr lang="fa-IR" sz="3600" dirty="0">
              <a:cs typeface="B Nazanin" panose="00000400000000000000" pitchFamily="2" charset="-7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AF2C68-266F-45FA-BBAD-FE5402A3662E}"/>
              </a:ext>
            </a:extLst>
          </p:cNvPr>
          <p:cNvSpPr txBox="1"/>
          <p:nvPr/>
        </p:nvSpPr>
        <p:spPr>
          <a:xfrm>
            <a:off x="3346104" y="2075735"/>
            <a:ext cx="535577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آنچه کارکنان از سازمان می خواهند!</a:t>
            </a:r>
            <a:endParaRPr lang="fa-IR" sz="3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8E1D55-6CF0-4B3C-875A-F3D5AD7A9D27}"/>
              </a:ext>
            </a:extLst>
          </p:cNvPr>
          <p:cNvSpPr txBox="1"/>
          <p:nvPr/>
        </p:nvSpPr>
        <p:spPr>
          <a:xfrm>
            <a:off x="3334382" y="2117436"/>
            <a:ext cx="535577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آنچه سازمان از کارکنان توقع دارد!</a:t>
            </a:r>
            <a:endParaRPr lang="fa-IR" sz="3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394BFDE-BAF4-4EE3-92A8-168EA1D905F6}"/>
              </a:ext>
            </a:extLst>
          </p:cNvPr>
          <p:cNvSpPr txBox="1"/>
          <p:nvPr/>
        </p:nvSpPr>
        <p:spPr>
          <a:xfrm>
            <a:off x="2628300" y="2142417"/>
            <a:ext cx="595634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سرانه سود عملیاتی </a:t>
            </a:r>
            <a:r>
              <a:rPr lang="fa-IR" sz="3600">
                <a:cs typeface="B Nazanin" panose="00000400000000000000" pitchFamily="2" charset="-78"/>
              </a:rPr>
              <a:t>یک شرک </a:t>
            </a:r>
            <a:r>
              <a:rPr lang="fa-IR" sz="3600" dirty="0">
                <a:cs typeface="B Nazanin" panose="00000400000000000000" pitchFamily="2" charset="-78"/>
              </a:rPr>
              <a:t>آمریکایی 6000 میلیون ریال در ماه است</a:t>
            </a:r>
            <a:endParaRPr lang="fa-IR" sz="3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365195-485C-4772-A9A2-93218F7F237D}"/>
              </a:ext>
            </a:extLst>
          </p:cNvPr>
          <p:cNvSpPr txBox="1"/>
          <p:nvPr/>
        </p:nvSpPr>
        <p:spPr>
          <a:xfrm>
            <a:off x="3602451" y="1778232"/>
            <a:ext cx="555033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سرانه سود عملیاتی یکی از شرک های رقیب 2000 میلیون ریال در ماه بوده است</a:t>
            </a:r>
            <a:endParaRPr lang="fa-IR" sz="3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B6AF8D-7F48-4171-9D41-E44259779481}"/>
              </a:ext>
            </a:extLst>
          </p:cNvPr>
          <p:cNvSpPr txBox="1"/>
          <p:nvPr/>
        </p:nvSpPr>
        <p:spPr>
          <a:xfrm>
            <a:off x="2628300" y="2132713"/>
            <a:ext cx="651276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میانگین نمره عملکرد 9.5 از 10 در دوره عملکرد اول سال 99 بوده و این در حالی است که بهترین سازمان های دنیا براساس مدل های ارزیابی معتبر نمره 6.5 تا 7 از 10 را کسب کرده اند.</a:t>
            </a: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با این اوصاف سرانه سود عملیاتی هر نفر چه مقدار باید باشد؟</a:t>
            </a:r>
          </a:p>
        </p:txBody>
      </p:sp>
    </p:spTree>
    <p:extLst>
      <p:ext uri="{BB962C8B-B14F-4D97-AF65-F5344CB8AC3E}">
        <p14:creationId xmlns:p14="http://schemas.microsoft.com/office/powerpoint/2010/main" val="207662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7" grpId="0" animBg="1"/>
      <p:bldP spid="18" grpId="0" animBg="1"/>
      <p:bldP spid="28" grpId="0" animBg="1"/>
      <p:bldP spid="29" grpId="0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20" grpId="0"/>
      <p:bldP spid="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20A5-DA6B-4A4C-A38C-69362B19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3983" y="172829"/>
            <a:ext cx="3376124" cy="7172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 rtl="1"/>
            <a:r>
              <a:rPr lang="fa-IR" sz="1800" dirty="0">
                <a:cs typeface="B Nazanin" panose="00000400000000000000" pitchFamily="2" charset="-78"/>
              </a:rPr>
              <a:t>1</a:t>
            </a:r>
            <a:r>
              <a:rPr lang="fa-IR" sz="1600" dirty="0">
                <a:cs typeface="B Nazanin" panose="00000400000000000000" pitchFamily="2" charset="-78"/>
              </a:rPr>
              <a:t>. </a:t>
            </a:r>
            <a:r>
              <a:rPr lang="fa-IR" sz="1800" dirty="0">
                <a:cs typeface="B Nazanin" panose="00000400000000000000" pitchFamily="2" charset="-78"/>
              </a:rPr>
              <a:t>نبود امکان تخصیص نمره پایین یا نمرات متغیر به برخی از شاخص ها</a:t>
            </a:r>
            <a:r>
              <a:rPr lang="fa-IR" sz="1300" dirty="0">
                <a:cs typeface="B Nazanin" panose="00000400000000000000" pitchFamily="2" charset="-78"/>
              </a:rPr>
              <a:t>(شاخص هایی مانند دریافت وجه نقد یا پرداخت وجه نقد و ...)</a:t>
            </a:r>
            <a:endParaRPr lang="fa-IR" sz="1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388F484-E2A5-462B-831F-98954CA8F96B}"/>
              </a:ext>
            </a:extLst>
          </p:cNvPr>
          <p:cNvSpPr txBox="1">
            <a:spLocks/>
          </p:cNvSpPr>
          <p:nvPr/>
        </p:nvSpPr>
        <p:spPr>
          <a:xfrm>
            <a:off x="8684651" y="992690"/>
            <a:ext cx="3376124" cy="11442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900" dirty="0">
                <a:cs typeface="B Nazanin" panose="00000400000000000000" pitchFamily="2" charset="-78"/>
              </a:rPr>
              <a:t>2</a:t>
            </a:r>
            <a:r>
              <a:rPr lang="fa-IR" sz="1600" dirty="0">
                <a:cs typeface="B Nazanin" panose="00000400000000000000" pitchFamily="2" charset="-78"/>
              </a:rPr>
              <a:t>. </a:t>
            </a:r>
            <a:r>
              <a:rPr lang="fa-IR" sz="2400" dirty="0">
                <a:cs typeface="B Nazanin" panose="00000400000000000000" pitchFamily="2" charset="-78"/>
              </a:rPr>
              <a:t>تعداد زیاد شاخص ها که باعث کاهش دقت در پر کردن فرم ها شده بود </a:t>
            </a:r>
            <a:r>
              <a:rPr lang="fa-IR" sz="1800" dirty="0">
                <a:cs typeface="B Nazanin" panose="00000400000000000000" pitchFamily="2" charset="-78"/>
              </a:rPr>
              <a:t>(</a:t>
            </a:r>
            <a:r>
              <a:rPr lang="fa-IR" sz="1500" dirty="0">
                <a:cs typeface="B Nazanin" panose="00000400000000000000" pitchFamily="2" charset="-78"/>
              </a:rPr>
              <a:t>مهارت مدیریتی، هدایت و رهبری، مهارت راهبری، مدیریت اداره، ارتقاء بهره وری کارکنان و ... بعضاً به یک فرد تخصیص داده شده بود به طوری که بعضی افراد بالغ </a:t>
            </a:r>
            <a:r>
              <a:rPr lang="fa-IR" sz="1500">
                <a:cs typeface="B Nazanin" panose="00000400000000000000" pitchFamily="2" charset="-78"/>
              </a:rPr>
              <a:t>بر 85 </a:t>
            </a:r>
            <a:r>
              <a:rPr lang="fa-IR" sz="1500" dirty="0">
                <a:cs typeface="B Nazanin" panose="00000400000000000000" pitchFamily="2" charset="-78"/>
              </a:rPr>
              <a:t>شاخص داشتند!)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AC85EC0-9491-48C2-95E7-34C2F615837A}"/>
              </a:ext>
            </a:extLst>
          </p:cNvPr>
          <p:cNvSpPr txBox="1">
            <a:spLocks/>
          </p:cNvSpPr>
          <p:nvPr/>
        </p:nvSpPr>
        <p:spPr>
          <a:xfrm>
            <a:off x="8684651" y="3896710"/>
            <a:ext cx="3376124" cy="819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5. عدم ایفای نقش شاخص های مالی و عملکردی کلان شرک و شعبه محل خدمت در شاخص های ارزیابی کارکنان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DB9F729-2B9D-4223-9B82-1F685DC03112}"/>
              </a:ext>
            </a:extLst>
          </p:cNvPr>
          <p:cNvSpPr txBox="1">
            <a:spLocks/>
          </p:cNvSpPr>
          <p:nvPr/>
        </p:nvSpPr>
        <p:spPr>
          <a:xfrm>
            <a:off x="8684651" y="2239560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3. یکسان </a:t>
            </a:r>
            <a:r>
              <a:rPr lang="fa-IR" sz="1800" dirty="0">
                <a:cs typeface="B Nazanin" panose="00000400000000000000" pitchFamily="2" charset="-78"/>
              </a:rPr>
              <a:t>بودن ضرایب شاخص ها و در نظر نگرفتن درجه اهمیت آن ها</a:t>
            </a:r>
            <a:endParaRPr lang="fa-IR" sz="16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C60FC52-FF0D-4D17-A4D9-86F3F7D0455D}"/>
              </a:ext>
            </a:extLst>
          </p:cNvPr>
          <p:cNvSpPr txBox="1">
            <a:spLocks/>
          </p:cNvSpPr>
          <p:nvPr/>
        </p:nvSpPr>
        <p:spPr>
          <a:xfrm>
            <a:off x="8684651" y="3059421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4. </a:t>
            </a:r>
            <a:r>
              <a:rPr lang="fa-IR" sz="1800" dirty="0">
                <a:cs typeface="B Nazanin" panose="00000400000000000000" pitchFamily="2" charset="-78"/>
              </a:rPr>
              <a:t>عدم تفکیک شاخص ها به تفکیک ارزیابی کننده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2DE462-C349-443E-BDAA-5F9BB8597ED3}"/>
              </a:ext>
            </a:extLst>
          </p:cNvPr>
          <p:cNvSpPr txBox="1">
            <a:spLocks/>
          </p:cNvSpPr>
          <p:nvPr/>
        </p:nvSpPr>
        <p:spPr>
          <a:xfrm>
            <a:off x="8693983" y="5673925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7. </a:t>
            </a:r>
            <a:r>
              <a:rPr lang="fa-IR" sz="1800" dirty="0">
                <a:cs typeface="B Nazanin" panose="00000400000000000000" pitchFamily="2" charset="-78"/>
              </a:rPr>
              <a:t>شاخص ها تمام ابعاد عملکردی فرد را در بر نمی گرفتند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99CCCC-B6A9-4B3D-B72C-48B2E3758475}"/>
              </a:ext>
            </a:extLst>
          </p:cNvPr>
          <p:cNvSpPr txBox="1">
            <a:spLocks/>
          </p:cNvSpPr>
          <p:nvPr/>
        </p:nvSpPr>
        <p:spPr>
          <a:xfrm>
            <a:off x="8693983" y="4836636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6. </a:t>
            </a:r>
            <a:r>
              <a:rPr lang="fa-IR" sz="1800" dirty="0">
                <a:cs typeface="B Nazanin" panose="00000400000000000000" pitchFamily="2" charset="-78"/>
              </a:rPr>
              <a:t>سنجش شاخص با ابزارهای نامناسب</a:t>
            </a:r>
          </a:p>
        </p:txBody>
      </p:sp>
    </p:spTree>
    <p:extLst>
      <p:ext uri="{BB962C8B-B14F-4D97-AF65-F5344CB8AC3E}">
        <p14:creationId xmlns:p14="http://schemas.microsoft.com/office/powerpoint/2010/main" val="308233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20A5-DA6B-4A4C-A38C-69362B19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3983" y="172829"/>
            <a:ext cx="3376124" cy="7172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 rtl="1"/>
            <a:r>
              <a:rPr lang="fa-IR" sz="1800" dirty="0">
                <a:cs typeface="B Nazanin" panose="00000400000000000000" pitchFamily="2" charset="-78"/>
              </a:rPr>
              <a:t>1</a:t>
            </a:r>
            <a:r>
              <a:rPr lang="fa-IR" sz="1600" dirty="0">
                <a:cs typeface="B Nazanin" panose="00000400000000000000" pitchFamily="2" charset="-78"/>
              </a:rPr>
              <a:t>. </a:t>
            </a:r>
            <a:r>
              <a:rPr lang="fa-IR" sz="1800" dirty="0">
                <a:cs typeface="B Nazanin" panose="00000400000000000000" pitchFamily="2" charset="-78"/>
              </a:rPr>
              <a:t>نبود امکان تخصیص نمره پایین یا نمرات متغیر به برخی از شاخص ها</a:t>
            </a:r>
            <a:r>
              <a:rPr lang="fa-IR" sz="1300" dirty="0">
                <a:cs typeface="B Nazanin" panose="00000400000000000000" pitchFamily="2" charset="-78"/>
              </a:rPr>
              <a:t>(شاخص هایی مانند دریافت وجه نقد یا پرداخت وجه نقد و ...)</a:t>
            </a:r>
            <a:endParaRPr lang="fa-IR" sz="1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388F484-E2A5-462B-831F-98954CA8F96B}"/>
              </a:ext>
            </a:extLst>
          </p:cNvPr>
          <p:cNvSpPr txBox="1">
            <a:spLocks/>
          </p:cNvSpPr>
          <p:nvPr/>
        </p:nvSpPr>
        <p:spPr>
          <a:xfrm>
            <a:off x="8684651" y="992690"/>
            <a:ext cx="3376124" cy="11442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900" dirty="0">
                <a:cs typeface="B Nazanin" panose="00000400000000000000" pitchFamily="2" charset="-78"/>
              </a:rPr>
              <a:t>2</a:t>
            </a:r>
            <a:r>
              <a:rPr lang="fa-IR" sz="1600" dirty="0">
                <a:cs typeface="B Nazanin" panose="00000400000000000000" pitchFamily="2" charset="-78"/>
              </a:rPr>
              <a:t>. </a:t>
            </a:r>
            <a:r>
              <a:rPr lang="fa-IR" sz="2400" dirty="0">
                <a:cs typeface="B Nazanin" panose="00000400000000000000" pitchFamily="2" charset="-78"/>
              </a:rPr>
              <a:t>تعداد زیاد شاخص ها که باعث کاهش دقت در پر کردن فرم ها شده بود </a:t>
            </a:r>
            <a:r>
              <a:rPr lang="fa-IR" sz="1800" dirty="0">
                <a:cs typeface="B Nazanin" panose="00000400000000000000" pitchFamily="2" charset="-78"/>
              </a:rPr>
              <a:t>(</a:t>
            </a:r>
            <a:r>
              <a:rPr lang="fa-IR" sz="1500" dirty="0">
                <a:cs typeface="B Nazanin" panose="00000400000000000000" pitchFamily="2" charset="-78"/>
              </a:rPr>
              <a:t>مهارت مدیریتی، هدایت و رهبری، مهارت راهبری، مدیریت اداره، ارتقاء بهره وری کارکنان و ... بعضاً به یک فرد تخصیص داده شده بود به طوری که بعضی افراد بالغ </a:t>
            </a:r>
            <a:r>
              <a:rPr lang="fa-IR" sz="1500">
                <a:cs typeface="B Nazanin" panose="00000400000000000000" pitchFamily="2" charset="-78"/>
              </a:rPr>
              <a:t>بر 85 </a:t>
            </a:r>
            <a:r>
              <a:rPr lang="fa-IR" sz="1500" dirty="0">
                <a:cs typeface="B Nazanin" panose="00000400000000000000" pitchFamily="2" charset="-78"/>
              </a:rPr>
              <a:t>شاخص داشتند!)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AC85EC0-9491-48C2-95E7-34C2F615837A}"/>
              </a:ext>
            </a:extLst>
          </p:cNvPr>
          <p:cNvSpPr txBox="1">
            <a:spLocks/>
          </p:cNvSpPr>
          <p:nvPr/>
        </p:nvSpPr>
        <p:spPr>
          <a:xfrm>
            <a:off x="8684651" y="3896710"/>
            <a:ext cx="3376124" cy="819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5. عدم ایفای نقش شاخص های مالی و عملکردی کلان شرک و شعبه محل خدمت در شاخص های ارزیابی کارکنان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DB9F729-2B9D-4223-9B82-1F685DC03112}"/>
              </a:ext>
            </a:extLst>
          </p:cNvPr>
          <p:cNvSpPr txBox="1">
            <a:spLocks/>
          </p:cNvSpPr>
          <p:nvPr/>
        </p:nvSpPr>
        <p:spPr>
          <a:xfrm>
            <a:off x="8684651" y="2239560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3. یکسان </a:t>
            </a:r>
            <a:r>
              <a:rPr lang="fa-IR" sz="1800" dirty="0">
                <a:cs typeface="B Nazanin" panose="00000400000000000000" pitchFamily="2" charset="-78"/>
              </a:rPr>
              <a:t>بودن ضرایب شاخص ها و در نظر نگرفتن درجه اهمیت آن ها</a:t>
            </a:r>
            <a:endParaRPr lang="fa-IR" sz="16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C60FC52-FF0D-4D17-A4D9-86F3F7D0455D}"/>
              </a:ext>
            </a:extLst>
          </p:cNvPr>
          <p:cNvSpPr txBox="1">
            <a:spLocks/>
          </p:cNvSpPr>
          <p:nvPr/>
        </p:nvSpPr>
        <p:spPr>
          <a:xfrm>
            <a:off x="8684651" y="3059421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4. </a:t>
            </a:r>
            <a:r>
              <a:rPr lang="fa-IR" sz="1800" dirty="0">
                <a:cs typeface="B Nazanin" panose="00000400000000000000" pitchFamily="2" charset="-78"/>
              </a:rPr>
              <a:t>عدم تفکیک شاخص ها به تفکیک ارزیابی کننده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2DE462-C349-443E-BDAA-5F9BB8597ED3}"/>
              </a:ext>
            </a:extLst>
          </p:cNvPr>
          <p:cNvSpPr txBox="1">
            <a:spLocks/>
          </p:cNvSpPr>
          <p:nvPr/>
        </p:nvSpPr>
        <p:spPr>
          <a:xfrm>
            <a:off x="8693983" y="5673925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7. </a:t>
            </a:r>
            <a:r>
              <a:rPr lang="fa-IR" sz="1800" dirty="0">
                <a:cs typeface="B Nazanin" panose="00000400000000000000" pitchFamily="2" charset="-78"/>
              </a:rPr>
              <a:t>شاخص ها تمام ابعاد عملکردی فرد را در بر نمی گرفتند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99CCCC-B6A9-4B3D-B72C-48B2E3758475}"/>
              </a:ext>
            </a:extLst>
          </p:cNvPr>
          <p:cNvSpPr txBox="1">
            <a:spLocks/>
          </p:cNvSpPr>
          <p:nvPr/>
        </p:nvSpPr>
        <p:spPr>
          <a:xfrm>
            <a:off x="8693983" y="4836636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6. </a:t>
            </a:r>
            <a:r>
              <a:rPr lang="fa-IR" sz="1800" dirty="0">
                <a:cs typeface="B Nazanin" panose="00000400000000000000" pitchFamily="2" charset="-78"/>
              </a:rPr>
              <a:t>سنجش شاخص با ابزارهای نامناسب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CAF852DE-B2FF-4E72-94E0-8284EC41F35F}"/>
              </a:ext>
            </a:extLst>
          </p:cNvPr>
          <p:cNvSpPr/>
          <p:nvPr/>
        </p:nvSpPr>
        <p:spPr>
          <a:xfrm rot="10800000">
            <a:off x="3979146" y="1724757"/>
            <a:ext cx="492369" cy="3609454"/>
          </a:xfrm>
          <a:prstGeom prst="rightBrace">
            <a:avLst>
              <a:gd name="adj1" fmla="val 8333"/>
              <a:gd name="adj2" fmla="val 49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4B8997-957B-4BDC-8247-1B9F2802B68A}"/>
              </a:ext>
            </a:extLst>
          </p:cNvPr>
          <p:cNvSpPr/>
          <p:nvPr/>
        </p:nvSpPr>
        <p:spPr>
          <a:xfrm>
            <a:off x="914402" y="2773965"/>
            <a:ext cx="2351314" cy="15326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اول: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sz="2400" b="1" dirty="0">
                <a:cs typeface="B Nazanin" panose="00000400000000000000" pitchFamily="2" charset="-78"/>
              </a:rPr>
              <a:t>بازطراحی شاخص ها</a:t>
            </a:r>
          </a:p>
        </p:txBody>
      </p:sp>
    </p:spTree>
    <p:extLst>
      <p:ext uri="{BB962C8B-B14F-4D97-AF65-F5344CB8AC3E}">
        <p14:creationId xmlns:p14="http://schemas.microsoft.com/office/powerpoint/2010/main" val="298467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0.1513 3.7037E-6 C -0.21875 3.7037E-6 -0.30182 0.05694 -0.30182 0.10324 L -0.30182 0.20671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91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7.40741E-7 L -1.25E-6 0.10856 C -1.25E-6 0.15718 -0.08294 0.21805 -0.15013 0.21805 L -0.30026 0.21805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13" y="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06 7.40741E-7 L -0.29857 -0.002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2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2.5E-6 -0.05995 C -2.5E-6 -0.08681 -0.08255 -0.11944 -0.14922 -0.11944 L -0.29765 -0.11944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83" y="-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3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0C2DE462-C349-443E-BDAA-5F9BB8597ED3}"/>
              </a:ext>
            </a:extLst>
          </p:cNvPr>
          <p:cNvSpPr txBox="1">
            <a:spLocks/>
          </p:cNvSpPr>
          <p:nvPr/>
        </p:nvSpPr>
        <p:spPr>
          <a:xfrm>
            <a:off x="8693983" y="2256988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3. یکسان </a:t>
            </a:r>
            <a:r>
              <a:rPr lang="fa-IR" sz="1800" dirty="0">
                <a:cs typeface="B Nazanin" panose="00000400000000000000" pitchFamily="2" charset="-78"/>
              </a:rPr>
              <a:t>بودن ضرایب شاخص ها و در نظر نگرفتن درجه اهمیت آن ها</a:t>
            </a:r>
            <a:endParaRPr lang="fa-IR" sz="16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99CCCC-B6A9-4B3D-B72C-48B2E3758475}"/>
              </a:ext>
            </a:extLst>
          </p:cNvPr>
          <p:cNvSpPr txBox="1">
            <a:spLocks/>
          </p:cNvSpPr>
          <p:nvPr/>
        </p:nvSpPr>
        <p:spPr>
          <a:xfrm>
            <a:off x="8693983" y="4836636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6. </a:t>
            </a:r>
            <a:r>
              <a:rPr lang="fa-IR" sz="1800" dirty="0">
                <a:cs typeface="B Nazanin" panose="00000400000000000000" pitchFamily="2" charset="-78"/>
              </a:rPr>
              <a:t>سنجش شاخص با ابزارهای نامناسب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CAF852DE-B2FF-4E72-94E0-8284EC41F35F}"/>
              </a:ext>
            </a:extLst>
          </p:cNvPr>
          <p:cNvSpPr/>
          <p:nvPr/>
        </p:nvSpPr>
        <p:spPr>
          <a:xfrm rot="10800000">
            <a:off x="3979144" y="1724756"/>
            <a:ext cx="492369" cy="3604328"/>
          </a:xfrm>
          <a:prstGeom prst="rightBrace">
            <a:avLst>
              <a:gd name="adj1" fmla="val 8333"/>
              <a:gd name="adj2" fmla="val 49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4B8997-957B-4BDC-8247-1B9F2802B68A}"/>
              </a:ext>
            </a:extLst>
          </p:cNvPr>
          <p:cNvSpPr/>
          <p:nvPr/>
        </p:nvSpPr>
        <p:spPr>
          <a:xfrm>
            <a:off x="914402" y="2773965"/>
            <a:ext cx="2351314" cy="15326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دوم: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sz="2400" b="1" dirty="0">
                <a:cs typeface="B Nazanin" panose="00000400000000000000" pitchFamily="2" charset="-78"/>
              </a:rPr>
              <a:t>بازطراحی نرم افزار ارزیابی عملکرد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F24A579-36D9-4F1F-A623-6001482D8C99}"/>
              </a:ext>
            </a:extLst>
          </p:cNvPr>
          <p:cNvSpPr txBox="1">
            <a:spLocks/>
          </p:cNvSpPr>
          <p:nvPr/>
        </p:nvSpPr>
        <p:spPr>
          <a:xfrm>
            <a:off x="8698896" y="3059420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800" dirty="0">
                <a:cs typeface="B Nazanin" panose="00000400000000000000" pitchFamily="2" charset="-78"/>
              </a:rPr>
              <a:t>4. عدم تفکیک شاخص ها به تفکیک ارزیابی کننده</a:t>
            </a:r>
          </a:p>
        </p:txBody>
      </p:sp>
    </p:spTree>
    <p:extLst>
      <p:ext uri="{BB962C8B-B14F-4D97-AF65-F5344CB8AC3E}">
        <p14:creationId xmlns:p14="http://schemas.microsoft.com/office/powerpoint/2010/main" val="322433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-0.03287 C -2.5E-6 -0.04722 -0.08984 -0.06481 -0.16224 -0.06481 L -0.3233 -0.06481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72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L -0.32539 0.0016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7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32734 -0.0736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67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20A5-DA6B-4A4C-A38C-69362B19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3983" y="172829"/>
            <a:ext cx="3376124" cy="7172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8</a:t>
            </a: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. </a:t>
            </a: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اصلاح طیف های عملکرد</a:t>
            </a:r>
            <a:endParaRPr lang="fa-IR" sz="1600" dirty="0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DB9F729-2B9D-4223-9B82-1F685DC03112}"/>
              </a:ext>
            </a:extLst>
          </p:cNvPr>
          <p:cNvSpPr txBox="1">
            <a:spLocks/>
          </p:cNvSpPr>
          <p:nvPr/>
        </p:nvSpPr>
        <p:spPr>
          <a:xfrm>
            <a:off x="8693983" y="1069196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9. نبود حافظه طولانی مدت سیستمی که وقایع طول دوره ارزیابی را ثبت و در روز ارزیابی در اختیار ارزیابی کننده قرار دهد.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C60FC52-FF0D-4D17-A4D9-86F3F7D0455D}"/>
              </a:ext>
            </a:extLst>
          </p:cNvPr>
          <p:cNvSpPr txBox="1">
            <a:spLocks/>
          </p:cNvSpPr>
          <p:nvPr/>
        </p:nvSpPr>
        <p:spPr>
          <a:xfrm>
            <a:off x="8693983" y="1965564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10. </a:t>
            </a:r>
            <a:r>
              <a:rPr lang="fa-IR" sz="1800" dirty="0">
                <a:cs typeface="B Nazanin" panose="00000400000000000000" pitchFamily="2" charset="-78"/>
              </a:rPr>
              <a:t>نمره مستقیم به شاخص به جای انتخاب طیف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7BC6CFD-B9DF-49B8-BC30-162F9A3E5012}"/>
              </a:ext>
            </a:extLst>
          </p:cNvPr>
          <p:cNvSpPr txBox="1">
            <a:spLocks/>
          </p:cNvSpPr>
          <p:nvPr/>
        </p:nvSpPr>
        <p:spPr>
          <a:xfrm>
            <a:off x="8693983" y="2861932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11. </a:t>
            </a:r>
            <a:r>
              <a:rPr lang="fa-IR" sz="1800" dirty="0">
                <a:cs typeface="B Nazanin" panose="00000400000000000000" pitchFamily="2" charset="-78"/>
              </a:rPr>
              <a:t>عدم تعریف طیف های ارزیابی و کدهای رفتاری هر طیف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E65275B-C64C-4FB5-B113-2BDB18C86501}"/>
              </a:ext>
            </a:extLst>
          </p:cNvPr>
          <p:cNvSpPr txBox="1">
            <a:spLocks/>
          </p:cNvSpPr>
          <p:nvPr/>
        </p:nvSpPr>
        <p:spPr>
          <a:xfrm>
            <a:off x="8693983" y="4654668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13. </a:t>
            </a:r>
            <a:r>
              <a:rPr lang="fa-IR" sz="1800" dirty="0">
                <a:cs typeface="B Nazanin" panose="00000400000000000000" pitchFamily="2" charset="-78"/>
              </a:rPr>
              <a:t>حدود عملکردی شرک در طیف های تعریف شده مشخص نیست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30B20CA-926E-4530-BB1C-6565AE8CC77F}"/>
              </a:ext>
            </a:extLst>
          </p:cNvPr>
          <p:cNvSpPr txBox="1">
            <a:spLocks/>
          </p:cNvSpPr>
          <p:nvPr/>
        </p:nvSpPr>
        <p:spPr>
          <a:xfrm>
            <a:off x="8693983" y="3758300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12. </a:t>
            </a:r>
            <a:r>
              <a:rPr lang="fa-IR" sz="1800" dirty="0">
                <a:cs typeface="B Nazanin" panose="00000400000000000000" pitchFamily="2" charset="-78"/>
              </a:rPr>
              <a:t>خطاهای مختلف ارزیابی کننده از قبیل خطای هاله ای، خطای آخرین برخورد و ...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1404ED0-8017-47B2-B898-35926FA02068}"/>
              </a:ext>
            </a:extLst>
          </p:cNvPr>
          <p:cNvSpPr txBox="1">
            <a:spLocks/>
          </p:cNvSpPr>
          <p:nvPr/>
        </p:nvSpPr>
        <p:spPr>
          <a:xfrm>
            <a:off x="8693983" y="5551036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14. </a:t>
            </a:r>
            <a:r>
              <a:rPr lang="fa-IR" sz="1800" dirty="0">
                <a:cs typeface="B Nazanin" panose="00000400000000000000" pitchFamily="2" charset="-78"/>
              </a:rPr>
              <a:t>کارنامه ها به طور ساده بیانگر عملکرد فرد نیست</a:t>
            </a:r>
          </a:p>
        </p:txBody>
      </p:sp>
    </p:spTree>
    <p:extLst>
      <p:ext uri="{BB962C8B-B14F-4D97-AF65-F5344CB8AC3E}">
        <p14:creationId xmlns:p14="http://schemas.microsoft.com/office/powerpoint/2010/main" val="361068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9" grpId="0" animBg="1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20A5-DA6B-4A4C-A38C-69362B19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3983" y="172828"/>
            <a:ext cx="3376124" cy="7172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8</a:t>
            </a: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. </a:t>
            </a: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اصلاح طیف های عملکرد</a:t>
            </a:r>
            <a:endParaRPr lang="fa-IR" sz="1600" dirty="0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DB9F729-2B9D-4223-9B82-1F685DC03112}"/>
              </a:ext>
            </a:extLst>
          </p:cNvPr>
          <p:cNvSpPr txBox="1">
            <a:spLocks/>
          </p:cNvSpPr>
          <p:nvPr/>
        </p:nvSpPr>
        <p:spPr>
          <a:xfrm>
            <a:off x="8693983" y="1069196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9. نبود حافظه طولانی مدت سیستمی که وقایع طول دوره ارزیابی را ثبت و در روز ارزیابی در اختیار ارزیابی کننده قرار دهد.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C60FC52-FF0D-4D17-A4D9-86F3F7D0455D}"/>
              </a:ext>
            </a:extLst>
          </p:cNvPr>
          <p:cNvSpPr txBox="1">
            <a:spLocks/>
          </p:cNvSpPr>
          <p:nvPr/>
        </p:nvSpPr>
        <p:spPr>
          <a:xfrm>
            <a:off x="8693983" y="1965564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10. </a:t>
            </a:r>
            <a:r>
              <a:rPr lang="fa-IR" sz="1800" dirty="0">
                <a:cs typeface="B Nazanin" panose="00000400000000000000" pitchFamily="2" charset="-78"/>
              </a:rPr>
              <a:t>نمره مستقیم به شاخص به جای انتخاب طیف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7BC6CFD-B9DF-49B8-BC30-162F9A3E5012}"/>
              </a:ext>
            </a:extLst>
          </p:cNvPr>
          <p:cNvSpPr txBox="1">
            <a:spLocks/>
          </p:cNvSpPr>
          <p:nvPr/>
        </p:nvSpPr>
        <p:spPr>
          <a:xfrm>
            <a:off x="8693983" y="2861932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11. </a:t>
            </a:r>
            <a:r>
              <a:rPr lang="fa-IR" sz="1800" dirty="0">
                <a:cs typeface="B Nazanin" panose="00000400000000000000" pitchFamily="2" charset="-78"/>
              </a:rPr>
              <a:t>عدم تعریف طیف های ارزیابی و کدهای رفتاری هر طیف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E65275B-C64C-4FB5-B113-2BDB18C86501}"/>
              </a:ext>
            </a:extLst>
          </p:cNvPr>
          <p:cNvSpPr txBox="1">
            <a:spLocks/>
          </p:cNvSpPr>
          <p:nvPr/>
        </p:nvSpPr>
        <p:spPr>
          <a:xfrm>
            <a:off x="8693983" y="4654668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13. </a:t>
            </a:r>
            <a:r>
              <a:rPr lang="fa-IR" sz="1800" dirty="0">
                <a:cs typeface="B Nazanin" panose="00000400000000000000" pitchFamily="2" charset="-78"/>
              </a:rPr>
              <a:t>حدود عملکردی شرک در طیف های تعریف شده مشخص نیست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30B20CA-926E-4530-BB1C-6565AE8CC77F}"/>
              </a:ext>
            </a:extLst>
          </p:cNvPr>
          <p:cNvSpPr txBox="1">
            <a:spLocks/>
          </p:cNvSpPr>
          <p:nvPr/>
        </p:nvSpPr>
        <p:spPr>
          <a:xfrm>
            <a:off x="8693983" y="3758300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12. </a:t>
            </a:r>
            <a:r>
              <a:rPr lang="fa-IR" sz="1800" dirty="0">
                <a:cs typeface="B Nazanin" panose="00000400000000000000" pitchFamily="2" charset="-78"/>
              </a:rPr>
              <a:t>خطاهای مختلف ارزیابی کننده از قبیل خطای هاله ای، خطای آخرین برخورد و ...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1404ED0-8017-47B2-B898-35926FA02068}"/>
              </a:ext>
            </a:extLst>
          </p:cNvPr>
          <p:cNvSpPr txBox="1">
            <a:spLocks/>
          </p:cNvSpPr>
          <p:nvPr/>
        </p:nvSpPr>
        <p:spPr>
          <a:xfrm>
            <a:off x="8693983" y="5551036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14. </a:t>
            </a:r>
            <a:r>
              <a:rPr lang="fa-IR" sz="1800" dirty="0">
                <a:cs typeface="B Nazanin" panose="00000400000000000000" pitchFamily="2" charset="-78"/>
              </a:rPr>
              <a:t>کارنامه ها به طور ساده بیانگر عملکرد فرد نیست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9ECDA65E-4362-4F9A-8D9A-7A3BEE2B21D9}"/>
              </a:ext>
            </a:extLst>
          </p:cNvPr>
          <p:cNvSpPr/>
          <p:nvPr/>
        </p:nvSpPr>
        <p:spPr>
          <a:xfrm rot="10800000">
            <a:off x="3979143" y="1543665"/>
            <a:ext cx="492369" cy="3785419"/>
          </a:xfrm>
          <a:prstGeom prst="rightBrace">
            <a:avLst>
              <a:gd name="adj1" fmla="val 8333"/>
              <a:gd name="adj2" fmla="val 49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D9A0E3-A821-47BE-9E6F-7F240B3CD5CE}"/>
              </a:ext>
            </a:extLst>
          </p:cNvPr>
          <p:cNvSpPr/>
          <p:nvPr/>
        </p:nvSpPr>
        <p:spPr>
          <a:xfrm>
            <a:off x="914402" y="2773965"/>
            <a:ext cx="2351314" cy="153267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سوم: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sz="2400" b="1" dirty="0">
                <a:cs typeface="B Nazanin" panose="00000400000000000000" pitchFamily="2" charset="-78"/>
              </a:rPr>
              <a:t>افزایش دقت در متر ارزیابی</a:t>
            </a:r>
          </a:p>
        </p:txBody>
      </p:sp>
    </p:spTree>
    <p:extLst>
      <p:ext uri="{BB962C8B-B14F-4D97-AF65-F5344CB8AC3E}">
        <p14:creationId xmlns:p14="http://schemas.microsoft.com/office/powerpoint/2010/main" val="395174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5 -0.00047 L -0.17982 -0.00047 C -0.24557 -0.00047 -0.32578 0.03819 -0.32578 0.0706 L -0.32578 0.1418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96" y="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325 0.0266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32409 0.030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11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325 -0.1046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-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2.5E-6 -0.05255 C -2.5E-6 -0.07616 -0.08971 -0.10463 -0.16224 -0.10463 L -0.32409 -0.10463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11" y="-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9" grpId="0" animBg="1"/>
      <p:bldP spid="15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DB9F729-2B9D-4223-9B82-1F685DC03112}"/>
              </a:ext>
            </a:extLst>
          </p:cNvPr>
          <p:cNvSpPr txBox="1">
            <a:spLocks/>
          </p:cNvSpPr>
          <p:nvPr/>
        </p:nvSpPr>
        <p:spPr>
          <a:xfrm>
            <a:off x="8693983" y="1069196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9. نبود حافظه طولانی مدت سیستمی که وقایع طول دوره ارزیابی را ثبت و در روز ارزیابی در اختیار ارزیابی کننده قرار دهد.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30B20CA-926E-4530-BB1C-6565AE8CC77F}"/>
              </a:ext>
            </a:extLst>
          </p:cNvPr>
          <p:cNvSpPr txBox="1">
            <a:spLocks/>
          </p:cNvSpPr>
          <p:nvPr/>
        </p:nvSpPr>
        <p:spPr>
          <a:xfrm>
            <a:off x="8693983" y="3758300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1600" dirty="0">
                <a:cs typeface="B Nazanin" panose="00000400000000000000" pitchFamily="2" charset="-78"/>
              </a:rPr>
              <a:t>12. </a:t>
            </a:r>
            <a:r>
              <a:rPr lang="fa-IR" sz="1800" dirty="0">
                <a:cs typeface="B Nazanin" panose="00000400000000000000" pitchFamily="2" charset="-78"/>
              </a:rPr>
              <a:t>خطاهای مختلف ارزیابی کننده از قبیل خطای هاله ای، خطای آخرین برخورد و ...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9ECDA65E-4362-4F9A-8D9A-7A3BEE2B21D9}"/>
              </a:ext>
            </a:extLst>
          </p:cNvPr>
          <p:cNvSpPr/>
          <p:nvPr/>
        </p:nvSpPr>
        <p:spPr>
          <a:xfrm rot="10800000">
            <a:off x="4156122" y="1657667"/>
            <a:ext cx="492369" cy="3484603"/>
          </a:xfrm>
          <a:prstGeom prst="rightBrace">
            <a:avLst>
              <a:gd name="adj1" fmla="val 8333"/>
              <a:gd name="adj2" fmla="val 49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D9A0E3-A821-47BE-9E6F-7F240B3CD5CE}"/>
              </a:ext>
            </a:extLst>
          </p:cNvPr>
          <p:cNvSpPr/>
          <p:nvPr/>
        </p:nvSpPr>
        <p:spPr>
          <a:xfrm>
            <a:off x="717755" y="2773965"/>
            <a:ext cx="2547961" cy="17015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چهارم: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sz="2400" b="1" dirty="0">
                <a:cs typeface="B Nazanin" panose="00000400000000000000" pitchFamily="2" charset="-78"/>
              </a:rPr>
              <a:t>ارزیابی عملکرد مبتنی بر مدیریت عملکرد</a:t>
            </a:r>
          </a:p>
        </p:txBody>
      </p:sp>
    </p:spTree>
    <p:extLst>
      <p:ext uri="{BB962C8B-B14F-4D97-AF65-F5344CB8AC3E}">
        <p14:creationId xmlns:p14="http://schemas.microsoft.com/office/powerpoint/2010/main" val="261961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31849 0.144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24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31445 -0.0009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2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20A5-DA6B-4A4C-A38C-69362B19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3300" y="2237604"/>
            <a:ext cx="3376124" cy="7172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15</a:t>
            </a:r>
            <a:r>
              <a:rPr lang="fa-IR" sz="1800" b="1" dirty="0">
                <a:solidFill>
                  <a:schemeClr val="tx1"/>
                </a:solidFill>
                <a:cs typeface="B Nazanin" panose="00000400000000000000" pitchFamily="2" charset="-78"/>
              </a:rPr>
              <a:t>. </a:t>
            </a:r>
            <a:r>
              <a:rPr lang="fa-IR" sz="2000" b="1" dirty="0">
                <a:cs typeface="B Nazanin" panose="00000400000000000000" pitchFamily="2" charset="-78"/>
              </a:rPr>
              <a:t>فرهنگ تبانی در شرک</a:t>
            </a:r>
            <a:endParaRPr lang="fa-IR" sz="1800" b="1" dirty="0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DB9F729-2B9D-4223-9B82-1F685DC03112}"/>
              </a:ext>
            </a:extLst>
          </p:cNvPr>
          <p:cNvSpPr txBox="1">
            <a:spLocks/>
          </p:cNvSpPr>
          <p:nvPr/>
        </p:nvSpPr>
        <p:spPr>
          <a:xfrm>
            <a:off x="5803300" y="3544559"/>
            <a:ext cx="3376124" cy="717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fa-IR" sz="2000" b="1" dirty="0">
                <a:cs typeface="B Nazanin" panose="00000400000000000000" pitchFamily="2" charset="-78"/>
              </a:rPr>
              <a:t>16. فرهنگ رزومه سازی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361FC45-E7E1-4112-9B3A-A37C1F7C46EB}"/>
              </a:ext>
            </a:extLst>
          </p:cNvPr>
          <p:cNvSpPr/>
          <p:nvPr/>
        </p:nvSpPr>
        <p:spPr>
          <a:xfrm rot="10800000">
            <a:off x="4775557" y="1911053"/>
            <a:ext cx="425708" cy="2681810"/>
          </a:xfrm>
          <a:prstGeom prst="rightBrace">
            <a:avLst>
              <a:gd name="adj1" fmla="val 8333"/>
              <a:gd name="adj2" fmla="val 497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C68C34-150F-4D9C-A90A-77770E41FD67}"/>
              </a:ext>
            </a:extLst>
          </p:cNvPr>
          <p:cNvSpPr/>
          <p:nvPr/>
        </p:nvSpPr>
        <p:spPr>
          <a:xfrm>
            <a:off x="1625560" y="2237604"/>
            <a:ext cx="2547961" cy="17015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سنگ بنای پنجم: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sz="2400" b="1" dirty="0">
                <a:cs typeface="B Nazanin" panose="00000400000000000000" pitchFamily="2" charset="-78"/>
              </a:rPr>
              <a:t>فرهنگ ارزیابی</a:t>
            </a:r>
          </a:p>
        </p:txBody>
      </p:sp>
    </p:spTree>
    <p:extLst>
      <p:ext uri="{BB962C8B-B14F-4D97-AF65-F5344CB8AC3E}">
        <p14:creationId xmlns:p14="http://schemas.microsoft.com/office/powerpoint/2010/main" val="288540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C5F56A-CCB7-4BD2-8409-DA04B1DD7CAF}"/>
              </a:ext>
            </a:extLst>
          </p:cNvPr>
          <p:cNvSpPr/>
          <p:nvPr/>
        </p:nvSpPr>
        <p:spPr>
          <a:xfrm>
            <a:off x="167149" y="5978012"/>
            <a:ext cx="2862593" cy="8751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اول: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sz="2400" b="1" dirty="0">
                <a:cs typeface="B Nazanin" panose="00000400000000000000" pitchFamily="2" charset="-78"/>
              </a:rPr>
              <a:t>بازطراحی شاخص ها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DDDD44-C176-4C28-A1C1-1042C310594B}"/>
              </a:ext>
            </a:extLst>
          </p:cNvPr>
          <p:cNvSpPr/>
          <p:nvPr/>
        </p:nvSpPr>
        <p:spPr>
          <a:xfrm>
            <a:off x="344131" y="173944"/>
            <a:ext cx="11602064" cy="1022666"/>
          </a:xfrm>
          <a:prstGeom prst="rect">
            <a:avLst/>
          </a:prstGeom>
          <a:solidFill>
            <a:srgbClr val="14F3D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>
                <a:solidFill>
                  <a:schemeClr val="tx1"/>
                </a:solidFill>
                <a:cs typeface="B Nazanin" panose="00000400000000000000" pitchFamily="2" charset="-78"/>
              </a:rPr>
              <a:t>کارکنان شرک دی مزیت رقابتی شرک دی</a:t>
            </a:r>
            <a:endParaRPr lang="fa-IR" sz="4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A946AB-27D2-456B-AC5E-AC71BA6BA664}"/>
              </a:ext>
            </a:extLst>
          </p:cNvPr>
          <p:cNvSpPr/>
          <p:nvPr/>
        </p:nvSpPr>
        <p:spPr>
          <a:xfrm>
            <a:off x="1598445" y="5102831"/>
            <a:ext cx="2862593" cy="8751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دوم: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بازطراحی نرم افزار ارزیابی عملکرد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5EA098-048D-4AAD-8113-756B2BF516FD}"/>
              </a:ext>
            </a:extLst>
          </p:cNvPr>
          <p:cNvSpPr/>
          <p:nvPr/>
        </p:nvSpPr>
        <p:spPr>
          <a:xfrm>
            <a:off x="3029741" y="4227650"/>
            <a:ext cx="2862593" cy="8751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سوم: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افزایش دقت در متر ارزیابی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443557-AC48-4CF4-9A89-866D2F031C72}"/>
              </a:ext>
            </a:extLst>
          </p:cNvPr>
          <p:cNvSpPr/>
          <p:nvPr/>
        </p:nvSpPr>
        <p:spPr>
          <a:xfrm>
            <a:off x="4461037" y="3205037"/>
            <a:ext cx="2862593" cy="101266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چهارم: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ارزیابی عملکرد مبتنی بر مدیریت عملکرد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F5A44C-BD7B-4B98-AB6C-32B2D3127D30}"/>
              </a:ext>
            </a:extLst>
          </p:cNvPr>
          <p:cNvSpPr/>
          <p:nvPr/>
        </p:nvSpPr>
        <p:spPr>
          <a:xfrm>
            <a:off x="5892333" y="2329856"/>
            <a:ext cx="2862593" cy="8751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سنگ بنای پنجم: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sz="2400" b="1" dirty="0">
                <a:cs typeface="B Nazanin" panose="00000400000000000000" pitchFamily="2" charset="-78"/>
              </a:rPr>
              <a:t>فرهنگ ارزیابی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95D1D6-570D-4CF3-9859-85492E27EB39}"/>
              </a:ext>
            </a:extLst>
          </p:cNvPr>
          <p:cNvSpPr/>
          <p:nvPr/>
        </p:nvSpPr>
        <p:spPr>
          <a:xfrm>
            <a:off x="7323629" y="1317187"/>
            <a:ext cx="2862593" cy="1012669"/>
          </a:xfrm>
          <a:prstGeom prst="rect">
            <a:avLst/>
          </a:prstGeom>
          <a:solidFill>
            <a:srgbClr val="FBE36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سنگ بنای سنگ بنای ششم:</a:t>
            </a:r>
            <a:endParaRPr lang="en-US" dirty="0">
              <a:cs typeface="B Nazanin" panose="00000400000000000000" pitchFamily="2" charset="-78"/>
            </a:endParaRPr>
          </a:p>
          <a:p>
            <a:pPr algn="ctr"/>
            <a:endParaRPr lang="fa-IR" dirty="0">
              <a:cs typeface="B Nazanin" panose="00000400000000000000" pitchFamily="2" charset="-78"/>
            </a:endParaRPr>
          </a:p>
          <a:p>
            <a:pPr algn="ctr"/>
            <a:r>
              <a:rPr lang="fa-IR" sz="2400" b="1" dirty="0">
                <a:cs typeface="B Nazanin" panose="00000400000000000000" pitchFamily="2" charset="-78"/>
              </a:rPr>
              <a:t>برنامه توسعه فردی</a:t>
            </a:r>
          </a:p>
        </p:txBody>
      </p:sp>
    </p:spTree>
    <p:extLst>
      <p:ext uri="{BB962C8B-B14F-4D97-AF65-F5344CB8AC3E}">
        <p14:creationId xmlns:p14="http://schemas.microsoft.com/office/powerpoint/2010/main" val="25940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785</Words>
  <Application>Microsoft Office PowerPoint</Application>
  <PresentationFormat>Widescreen</PresentationFormat>
  <Paragraphs>81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1. نبود امکان تخصیص نمره پایین یا نمرات متغیر به برخی از شاخص ها(شاخص هایی مانند دریافت وجه نقد یا پرداخت وجه نقد و ...)</vt:lpstr>
      <vt:lpstr>1. نبود امکان تخصیص نمره پایین یا نمرات متغیر به برخی از شاخص ها(شاخص هایی مانند دریافت وجه نقد یا پرداخت وجه نقد و ...)</vt:lpstr>
      <vt:lpstr>PowerPoint Presentation</vt:lpstr>
      <vt:lpstr>8. اصلاح طیف های عملکرد</vt:lpstr>
      <vt:lpstr>8. اصلاح طیف های عملکرد</vt:lpstr>
      <vt:lpstr>PowerPoint Presentation</vt:lpstr>
      <vt:lpstr>15. فرهنگ تبانی در شرک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هدف اولیه: کاهش عمومی نمرات ارزیابی عملکرد() هدف ثانویه: بالابردن کیفیت ارزیابی ها</dc:title>
  <dc:creator>Mehdi Sharifiyan</dc:creator>
  <cp:lastModifiedBy>Mehdi Sharifiyan</cp:lastModifiedBy>
  <cp:revision>252</cp:revision>
  <cp:lastPrinted>2021-08-08T09:02:41Z</cp:lastPrinted>
  <dcterms:created xsi:type="dcterms:W3CDTF">2021-03-13T16:06:56Z</dcterms:created>
  <dcterms:modified xsi:type="dcterms:W3CDTF">2021-10-12T07:58:29Z</dcterms:modified>
</cp:coreProperties>
</file>