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6" r:id="rId2"/>
    <p:sldId id="257" r:id="rId3"/>
    <p:sldId id="258" r:id="rId4"/>
    <p:sldId id="267" r:id="rId5"/>
    <p:sldId id="264" r:id="rId6"/>
    <p:sldId id="266" r:id="rId7"/>
    <p:sldId id="259" r:id="rId8"/>
    <p:sldId id="265" r:id="rId9"/>
    <p:sldId id="275" r:id="rId10"/>
    <p:sldId id="269" r:id="rId11"/>
    <p:sldId id="274" r:id="rId12"/>
    <p:sldId id="270" r:id="rId13"/>
    <p:sldId id="271" r:id="rId14"/>
    <p:sldId id="281" r:id="rId15"/>
    <p:sldId id="272" r:id="rId16"/>
    <p:sldId id="276" r:id="rId17"/>
    <p:sldId id="277" r:id="rId18"/>
    <p:sldId id="278" r:id="rId19"/>
    <p:sldId id="279" r:id="rId20"/>
    <p:sldId id="282" r:id="rId21"/>
    <p:sldId id="280" r:id="rId22"/>
    <p:sldId id="287" r:id="rId23"/>
    <p:sldId id="293" r:id="rId24"/>
    <p:sldId id="288" r:id="rId25"/>
    <p:sldId id="289" r:id="rId26"/>
    <p:sldId id="294" r:id="rId27"/>
    <p:sldId id="295" r:id="rId28"/>
    <p:sldId id="301" r:id="rId29"/>
    <p:sldId id="302" r:id="rId30"/>
    <p:sldId id="284" r:id="rId31"/>
    <p:sldId id="298" r:id="rId32"/>
    <p:sldId id="297" r:id="rId33"/>
    <p:sldId id="307" r:id="rId34"/>
    <p:sldId id="303" r:id="rId35"/>
    <p:sldId id="309" r:id="rId36"/>
    <p:sldId id="308" r:id="rId37"/>
    <p:sldId id="306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101A01F-818E-464A-87B4-263E2CB80CD5}">
          <p14:sldIdLst/>
        </p14:section>
        <p14:section name="مقدمه" id="{C9AAA670-0825-4DED-B12C-61865E6A84EB}">
          <p14:sldIdLst>
            <p14:sldId id="256"/>
            <p14:sldId id="257"/>
            <p14:sldId id="258"/>
            <p14:sldId id="267"/>
          </p14:sldIdLst>
        </p14:section>
        <p14:section name="مرحله 1" id="{FFBE5078-E991-4C39-BC16-3F78B2E82004}">
          <p14:sldIdLst>
            <p14:sldId id="264"/>
            <p14:sldId id="266"/>
          </p14:sldIdLst>
        </p14:section>
        <p14:section name=" مرحله 2" id="{50C09938-5725-4F72-8DE6-CB7A21C31818}">
          <p14:sldIdLst>
            <p14:sldId id="259"/>
          </p14:sldIdLst>
        </p14:section>
        <p14:section name="مزحله 3" id="{0EEF0C05-7056-421D-8531-35216C98536F}">
          <p14:sldIdLst>
            <p14:sldId id="265"/>
            <p14:sldId id="275"/>
          </p14:sldIdLst>
        </p14:section>
        <p14:section name="مرحله 5" id="{AA36C964-0C61-4991-9777-B32EAF43622E}">
          <p14:sldIdLst>
            <p14:sldId id="269"/>
          </p14:sldIdLst>
        </p14:section>
        <p14:section name="مرحله 6" id="{2126C740-D5E5-4786-B5D0-F431A7C8E55A}">
          <p14:sldIdLst>
            <p14:sldId id="274"/>
            <p14:sldId id="270"/>
            <p14:sldId id="271"/>
            <p14:sldId id="281"/>
            <p14:sldId id="272"/>
            <p14:sldId id="276"/>
            <p14:sldId id="277"/>
            <p14:sldId id="278"/>
            <p14:sldId id="279"/>
            <p14:sldId id="282"/>
            <p14:sldId id="280"/>
          </p14:sldIdLst>
        </p14:section>
        <p14:section name="10000000" id="{C3EE909E-2E9B-4AC1-92BC-D9BE5BD92A62}">
          <p14:sldIdLst>
            <p14:sldId id="287"/>
            <p14:sldId id="293"/>
            <p14:sldId id="288"/>
            <p14:sldId id="289"/>
            <p14:sldId id="294"/>
            <p14:sldId id="295"/>
            <p14:sldId id="301"/>
            <p14:sldId id="302"/>
            <p14:sldId id="284"/>
            <p14:sldId id="298"/>
            <p14:sldId id="297"/>
            <p14:sldId id="307"/>
            <p14:sldId id="303"/>
            <p14:sldId id="309"/>
            <p14:sldId id="308"/>
            <p14:sldId id="306"/>
          </p14:sldIdLst>
        </p14:section>
        <p14:section name="444" id="{D8BAB57C-DA1B-4951-8AB5-C506ACAD033C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4E9A"/>
    <a:srgbClr val="0020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0980" autoAdjust="0"/>
  </p:normalViewPr>
  <p:slideViewPr>
    <p:cSldViewPr snapToGrid="0">
      <p:cViewPr varScale="1">
        <p:scale>
          <a:sx n="75" d="100"/>
          <a:sy n="75" d="100"/>
        </p:scale>
        <p:origin x="97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10T15:50:46.243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2597 0 0,'-2596'28'0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10T08:52:40.37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1948 1 0,'-1948'57'0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10T08:52:43.044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2823 0 0,'-2822'0'0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4-10T08:52:44.652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0,'2711'0,"-2686"0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4-10T08:52:46.98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1609 0 0,'-1608'0'0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260B54-13F6-44B2-8F65-26B448D875F9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5C20F-DC46-4F7C-9060-1343EFE29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799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A5C20F-DC46-4F7C-9060-1343EFE29B0B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571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271C5-C67E-5B1B-E7CE-A6C5AE95ED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DAD746-401C-7830-58BA-92FC524FE8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A57063-D992-0F4F-2237-DAFF8445A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CA65F-FA68-4382-8EDC-3D1B5E31634A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D0CB65-BDF1-A3D9-8767-0A3FB454E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44B29B-0BF4-AF6B-85AF-67B470F7E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BD29B-3855-4C77-9C50-1AC958EA3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673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F6D66-2644-614A-9D80-08DE93C7B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C9346F-97B4-EEBF-89E2-29EC6DA8BC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F9DA1B-75B7-CC54-6FB9-26317B0D9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CA65F-FA68-4382-8EDC-3D1B5E31634A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0DA012-30AE-227D-9F1D-9C754B90E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307A1-0ED4-059F-160C-296F9C870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BD29B-3855-4C77-9C50-1AC958EA3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68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6CFF35-7846-39FE-CD9D-8CEBBB3A8D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3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FE9338-FEAB-7908-8029-55E05B5FF5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363FA6-81A6-CAFE-3B99-3707C0DAE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CA65F-FA68-4382-8EDC-3D1B5E31634A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D0FE6E-EE38-AB1D-6896-446350C74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CA39F6-559B-9539-298E-56114AD23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BD29B-3855-4C77-9C50-1AC958EA3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961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C35B2-BF76-5025-2E64-6A5BFE51D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F44F89-AE7B-92FF-54AE-6A292AE19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87872-F5C5-1E15-C828-19F69903B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CA65F-FA68-4382-8EDC-3D1B5E31634A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C3B0B4-7467-82B9-A6C7-EB90FBBEA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8FD1A-5F1E-CC6E-98F3-B5DE6CD98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BD29B-3855-4C77-9C50-1AC958EA3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934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3249B-208C-5CAD-FD0F-1485A82C2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2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B3BF35-0545-D0AE-D1CF-51C8F0CA50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2" y="458946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110D9-202E-859B-6F4A-2BAB4BBAC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CA65F-FA68-4382-8EDC-3D1B5E31634A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41E7DE-BAC1-B77C-99EC-85B3FD6C2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DBABE7-AD06-3362-A477-D59F4D6AC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BD29B-3855-4C77-9C50-1AC958EA3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469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7B6D7-395C-4004-CD2C-B51863D7A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3B3661-FDC1-DF14-6AFD-244F4393F5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DCEDF1-001F-C641-3B17-156F250EEA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6A3F4F-7DD0-BF66-1A91-04CF3B509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CA65F-FA68-4382-8EDC-3D1B5E31634A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2441C2-CCA3-34A1-C77C-448F42224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9ED27-F53D-EB1E-D3EE-EE379B5E1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BD29B-3855-4C77-9C50-1AC958EA3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547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B35E9-353D-C36B-41A4-D988774F7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DF5874-08CA-2B2F-834C-A71F1AF24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1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E7217D-2F45-FA91-AA5F-16777E3EE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1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4D877E-8B34-6400-14A3-3757AD0414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3D901C-F385-56FC-ACBE-1ADFAD16A8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26A187-A99B-5607-347E-08D947EAF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CA65F-FA68-4382-8EDC-3D1B5E31634A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688B30-FE76-63AB-531C-470DBE37A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813D13-9E43-F34A-231D-AD0DEEF40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BD29B-3855-4C77-9C50-1AC958EA3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86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DF546-A729-A125-C832-0D42F9508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92665E-A4A0-148E-0024-DA40037DB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CA65F-FA68-4382-8EDC-3D1B5E31634A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2D0441-A4D3-3B60-D00C-A9C98FD42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961942-C671-157B-BB86-5CB019F5F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BD29B-3855-4C77-9C50-1AC958EA3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791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824D1E-E981-E30E-9F09-20638963F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CA65F-FA68-4382-8EDC-3D1B5E31634A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6B890F-4CE5-58CD-BA44-87335ACD3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25F6FD-3086-D27A-B2A6-11F3CB7BB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BD29B-3855-4C77-9C50-1AC958EA3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05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774B1-1BF2-7B8E-09B8-AEEFEA156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C1D67-3979-3561-7824-5D3A8F3A42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AB9796-32B6-5A3B-735C-387AB19DC0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0F5B9F-636B-8154-30E9-A44322B9A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CA65F-FA68-4382-8EDC-3D1B5E31634A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B451DE-8E36-3F46-3E9E-EA9830630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FD73E1-CFAE-6188-93BE-9B509457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BD29B-3855-4C77-9C50-1AC958EA3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24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2E546-B792-1540-8627-91410F894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7E2BD3-A934-978C-DFD3-4C108CCFA0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3A0C16-52DA-722D-AE7C-B2838760D2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34FF72-6E2A-9069-87A4-065DA758A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CA65F-FA68-4382-8EDC-3D1B5E31634A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4CBEA1-08AD-4A27-6A90-D53AFC555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C63891-5158-A01A-AC17-7D2433F84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BD29B-3855-4C77-9C50-1AC958EA3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990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1AA7091-A2D8-A09D-2BFB-957D7009EA6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A58A94-D4EE-1C44-B19E-07DFF9CE55A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737ADA-548E-80F0-5E1B-533E6ED68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2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FB2947-F995-903A-09BA-34629DD557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D673DF-2918-54BC-E84C-FCEF390570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ECA65F-FA68-4382-8EDC-3D1B5E31634A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ED7BA-1116-C9AE-B7A5-CD394BF37C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2" y="635635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72496B-1003-0B2E-1243-80E1258B30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DBD29B-3855-4C77-9C50-1AC958EA3023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A logo with a flower&#10;&#10;AI-generated content may be incorrect.">
            <a:extLst>
              <a:ext uri="{FF2B5EF4-FFF2-40B4-BE49-F238E27FC236}">
                <a16:creationId xmlns:a16="http://schemas.microsoft.com/office/drawing/2014/main" id="{BA3AC91E-40A8-37F6-7FE1-29A77C687BD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58"/>
            <a:ext cx="1091474" cy="94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5425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0" Type="http://schemas.openxmlformats.org/officeDocument/2006/relationships/customXml" Target="../ink/ink5.xml"/><Relationship Id="rId4" Type="http://schemas.openxmlformats.org/officeDocument/2006/relationships/customXml" Target="../ink/ink2.xml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package" Target="../embeddings/Microsoft_Excel_Worksheet3.xlsx"/><Relationship Id="rId5" Type="http://schemas.openxmlformats.org/officeDocument/2006/relationships/image" Target="../media/image36.emf"/><Relationship Id="rId4" Type="http://schemas.openxmlformats.org/officeDocument/2006/relationships/package" Target="../embeddings/Microsoft_Excel_Worksheet2.xlsx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Excel_Worksheet1.xls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0592BA-E72E-459A-372D-7FF81BE45A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467362"/>
            <a:ext cx="12192000" cy="5365881"/>
          </a:xfrm>
        </p:spPr>
        <p:txBody>
          <a:bodyPr>
            <a:noAutofit/>
          </a:bodyPr>
          <a:lstStyle/>
          <a:p>
            <a:r>
              <a:rPr lang="en-US" sz="34400" dirty="0">
                <a:latin typeface="Besmellah 3" pitchFamily="2" charset="0"/>
                <a:cs typeface="Old Antic Outline Shaded" panose="02010400000000000000" pitchFamily="2" charset="-78"/>
              </a:rPr>
              <a:t>j</a:t>
            </a:r>
          </a:p>
        </p:txBody>
      </p:sp>
    </p:spTree>
    <p:extLst>
      <p:ext uri="{BB962C8B-B14F-4D97-AF65-F5344CB8AC3E}">
        <p14:creationId xmlns:p14="http://schemas.microsoft.com/office/powerpoint/2010/main" val="2519611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DE300-64EE-40B4-C23F-D24606ECB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تعیین دوره طرح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B7A6683-EDF6-3A78-7E05-DB81AD1517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471432"/>
            <a:ext cx="5257799" cy="2773610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A0EB8A-C445-503C-BB5A-6DE7F23A35A9}"/>
              </a:ext>
            </a:extLst>
          </p:cNvPr>
          <p:cNvSpPr txBox="1"/>
          <p:nvPr/>
        </p:nvSpPr>
        <p:spPr>
          <a:xfrm>
            <a:off x="6350001" y="1373228"/>
            <a:ext cx="572114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fa-IR" sz="3200" b="1" dirty="0">
                <a:latin typeface="Dubai Medium" panose="020B0603030403030204" pitchFamily="34" charset="-78"/>
                <a:cs typeface="Dubai Medium" panose="020B0603030403030204" pitchFamily="34" charset="-78"/>
              </a:rPr>
              <a:t>1-3-1-2عوامل موثر در دوره طرح </a:t>
            </a:r>
          </a:p>
          <a:p>
            <a:pPr lvl="1" algn="r"/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محدوديتهاي منابع تامين آب و سرمايه</a:t>
            </a:r>
            <a:endParaRPr lang="fa-IR" sz="2400" b="1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lvl="1" algn="r"/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هزينه طرح و مسايل اقتصادي</a:t>
            </a:r>
          </a:p>
          <a:p>
            <a:pPr lvl="1" algn="r"/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ملاحظات فني و اجرايي </a:t>
            </a:r>
          </a:p>
          <a:p>
            <a:pPr lvl="1" algn="r"/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عمر مفيد اجزاي تاسيسات مورد طراحي</a:t>
            </a:r>
          </a:p>
          <a:p>
            <a:pPr lvl="1" algn="r"/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امكان توسعه تاسيسات</a:t>
            </a:r>
          </a:p>
          <a:p>
            <a:pPr lvl="1" algn="r"/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نرخ انتخاب شده براي رشد سالانه جمعيت</a:t>
            </a:r>
            <a:endParaRPr lang="en-US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174086-0F53-D97E-02D2-2A6A01218D41}"/>
              </a:ext>
            </a:extLst>
          </p:cNvPr>
          <p:cNvSpPr txBox="1"/>
          <p:nvPr/>
        </p:nvSpPr>
        <p:spPr>
          <a:xfrm>
            <a:off x="604519" y="4774458"/>
            <a:ext cx="109829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طبق بندهای نشریه 117.3 و جداول پیشنهادی دوره طرح پروژه</a:t>
            </a:r>
          </a:p>
          <a:p>
            <a:pPr algn="ctr"/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 برای  تاسیسات </a:t>
            </a:r>
            <a:r>
              <a:rPr lang="fa-IR" sz="36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شبکه توزیع </a:t>
            </a:r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آب شهری </a:t>
            </a:r>
            <a:r>
              <a:rPr lang="fa-IR" sz="36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۳۰ سال </a:t>
            </a:r>
            <a:endParaRPr lang="fa-IR" sz="36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ctr"/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و  برای </a:t>
            </a:r>
            <a:r>
              <a:rPr lang="fa-IR" sz="36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مخازن ۳۰ سال </a:t>
            </a:r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انتخاب شدند</a:t>
            </a:r>
            <a:endParaRPr lang="en-US" sz="36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4580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FAFFF-A9CE-9F52-8225-2EB151EBE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برآورد جمعيت 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38354F-BDFE-9663-3EFD-BA0DA59272A5}"/>
              </a:ext>
            </a:extLst>
          </p:cNvPr>
          <p:cNvSpPr txBox="1"/>
          <p:nvPr/>
        </p:nvSpPr>
        <p:spPr>
          <a:xfrm>
            <a:off x="3108958" y="1454466"/>
            <a:ext cx="5974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سرشماری نفوس و مسکن در سال 1390</a:t>
            </a:r>
            <a:endParaRPr lang="en-US" sz="28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0D8870-56E7-5EB3-A8A6-C6FDC60ABABF}"/>
              </a:ext>
            </a:extLst>
          </p:cNvPr>
          <p:cNvSpPr txBox="1"/>
          <p:nvPr/>
        </p:nvSpPr>
        <p:spPr>
          <a:xfrm>
            <a:off x="2843829" y="3977120"/>
            <a:ext cx="6829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 سرشماری نفوس و مسکن در سال 1395</a:t>
            </a:r>
            <a:endParaRPr lang="en-US" sz="28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8D025CD-655C-21C3-01B4-FB034B5C53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997" y="2100380"/>
            <a:ext cx="11441122" cy="14670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AB8EEB5-57E9-A09C-412C-3BBE0BFFC4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434" y="4500340"/>
            <a:ext cx="7544853" cy="209579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4A6103D6-0AB6-D9CE-00F3-C5CA66A659C8}"/>
                  </a:ext>
                </a:extLst>
              </p14:cNvPr>
              <p14:cNvContentPartPr/>
              <p14:nvPr/>
            </p14:nvContentPartPr>
            <p14:xfrm>
              <a:off x="1290080" y="2356400"/>
              <a:ext cx="701280" cy="2124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4A6103D6-0AB6-D9CE-00F3-C5CA66A659C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36108" y="2246538"/>
                <a:ext cx="808865" cy="2405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B670F1EB-CCD6-74E6-34EE-814E37F89359}"/>
                  </a:ext>
                </a:extLst>
              </p14:cNvPr>
              <p14:cNvContentPartPr/>
              <p14:nvPr/>
            </p14:nvContentPartPr>
            <p14:xfrm>
              <a:off x="2366840" y="5486240"/>
              <a:ext cx="1016280" cy="36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B670F1EB-CCD6-74E6-34EE-814E37F8935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312840" y="5378240"/>
                <a:ext cx="112392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8C36441D-7682-EBC7-7E18-FD3559D89EA6}"/>
                  </a:ext>
                </a:extLst>
              </p14:cNvPr>
              <p14:cNvContentPartPr/>
              <p14:nvPr/>
            </p14:nvContentPartPr>
            <p14:xfrm>
              <a:off x="2407880" y="5567600"/>
              <a:ext cx="9849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8C36441D-7682-EBC7-7E18-FD3559D89EA6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353900" y="5459600"/>
                <a:ext cx="1092561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3D762F6A-2243-8498-064A-9BEBA5741C21}"/>
                  </a:ext>
                </a:extLst>
              </p14:cNvPr>
              <p14:cNvContentPartPr/>
              <p14:nvPr/>
            </p14:nvContentPartPr>
            <p14:xfrm>
              <a:off x="1422200" y="2377280"/>
              <a:ext cx="57924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3D762F6A-2243-8498-064A-9BEBA5741C21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68200" y="2269280"/>
                <a:ext cx="686880" cy="21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01946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5CA27-DA07-447A-99A3-EFC781330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برآورد جمعيت 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5567A7-B810-991E-37A7-13CE7ACF6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6640" y="1825625"/>
            <a:ext cx="7757160" cy="435133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سال 1395: 304000 نفر                 سال 1390: 293800 نفر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برآورد جمعيت به روش هندسي از رابطه زير محاسبه ميشود:</a:t>
            </a:r>
          </a:p>
          <a:p>
            <a:pPr marL="0" indent="0" algn="ctr">
              <a:lnSpc>
                <a:spcPct val="100000"/>
              </a:lnSpc>
              <a:buNone/>
            </a:pPr>
            <a:endParaRPr lang="fa-IR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: R</a:t>
            </a:r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   که در ان </a:t>
            </a:r>
          </a:p>
          <a:p>
            <a:pPr marL="0" indent="0" algn="ctr">
              <a:lnSpc>
                <a:spcPct val="100000"/>
              </a:lnSpc>
              <a:buNone/>
            </a:pPr>
            <a:endParaRPr lang="fa-IR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:    </a:t>
            </a:r>
            <a:r>
              <a:rPr lang="en-US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A </a:t>
            </a:r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       و</a:t>
            </a:r>
          </a:p>
          <a:p>
            <a:pPr marL="0" indent="0" algn="ctr">
              <a:lnSpc>
                <a:spcPct val="100000"/>
              </a:lnSpc>
              <a:buNone/>
            </a:pPr>
            <a:endParaRPr lang="fa-IR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و طبق نتایج نرخ رشد سالانه جمعیت کاشان </a:t>
            </a:r>
            <a:r>
              <a:rPr lang="fa-IR" sz="24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0.69%</a:t>
            </a:r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است.</a:t>
            </a:r>
            <a:endParaRPr lang="en-US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97389D-CE1C-AA95-4BFE-34F163AAA1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701" y="1899072"/>
            <a:ext cx="1884121" cy="4556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46EE1D-D078-FDAF-5446-1D5E2604800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2220" b="-817"/>
          <a:stretch/>
        </p:blipFill>
        <p:spPr>
          <a:xfrm>
            <a:off x="1833901" y="4152766"/>
            <a:ext cx="1061720" cy="7011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F889064-87F4-868E-670D-D2741094EAC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8786"/>
          <a:stretch/>
        </p:blipFill>
        <p:spPr>
          <a:xfrm>
            <a:off x="1526950" y="3138198"/>
            <a:ext cx="1675621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709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8BA5A-84BE-2E84-4008-AAD6B0AC7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برآورد جمعيت 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EE5FF-1B35-27D6-2EE7-3FB62C839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680" y="1310640"/>
            <a:ext cx="11663680" cy="486632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  <a:defRPr/>
            </a:pPr>
            <a:r>
              <a:rPr lang="fa-IR" dirty="0">
                <a:solidFill>
                  <a:prstClr val="white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برای دوره طرح سی ساله اغاز از 1404</a:t>
            </a:r>
          </a:p>
          <a:p>
            <a:pPr marL="0" indent="0" algn="r">
              <a:buNone/>
            </a:pPr>
            <a:endParaRPr lang="fa-IR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جمعیت در ابتدای دوره طرح (1404) :                                                 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 323100 نفر  </a:t>
            </a: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جمعیت در انتهای دوره طرح  (1434):                                                   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395000 نفر </a:t>
            </a: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مساحت شهری کاشان (طرح جامع شهر) :                            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حدود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65 کیلومتر مربع </a:t>
            </a: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تراکم جمعیت کاشان 1404 :                                           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4970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نفر بر کیلومتر مربع  </a:t>
            </a: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تراکم جمعیت کاشان 1434 :                                             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6100 نفر بر کیلومتر مربع </a:t>
            </a: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مساحت تحت پروژه :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                                                                   909185 متر مربع</a:t>
            </a: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جمعیت تحت پروژه در انتهای دوره طرح (1404):                                   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45200 نفر</a:t>
            </a: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جمعیت تحت پروژه در انتهای دوره طرح (1434):                                    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55500 نفر  </a:t>
            </a:r>
            <a:endParaRPr lang="en-US" dirty="0">
              <a:solidFill>
                <a:srgbClr val="FF0000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782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1F626-4612-825B-72AD-808FF8DEA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براورد متوسط سرانه مصرف روزانه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BC0D24-AA97-C710-775F-DEE8CAB517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180" y="1825625"/>
            <a:ext cx="11089640" cy="435133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در شهر آب برای 5 مصرف(از شبکه توزیع آب)عمده زیر استفاده می‌شود</a:t>
            </a:r>
          </a:p>
          <a:p>
            <a:pPr algn="r">
              <a:buFont typeface="Wingdings" panose="05000000000000000000" pitchFamily="2" charset="2"/>
              <a:buChar char="ü"/>
            </a:pPr>
            <a:r>
              <a:rPr lang="fa-IR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.1 مصرف خانگی</a:t>
            </a:r>
          </a:p>
          <a:p>
            <a:pPr algn="r">
              <a:buFont typeface="Wingdings" panose="05000000000000000000" pitchFamily="2" charset="2"/>
              <a:buChar char="ü"/>
            </a:pPr>
            <a:r>
              <a:rPr lang="fa-IR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.2 مصرف عمومی</a:t>
            </a:r>
          </a:p>
          <a:p>
            <a:pPr algn="r">
              <a:buFont typeface="Wingdings" panose="05000000000000000000" pitchFamily="2" charset="2"/>
              <a:buChar char="ü"/>
            </a:pPr>
            <a:r>
              <a:rPr lang="fa-IR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.3 مصرف تجاری و صنعتی</a:t>
            </a:r>
          </a:p>
          <a:p>
            <a:pPr algn="r">
              <a:buFont typeface="Wingdings" panose="05000000000000000000" pitchFamily="2" charset="2"/>
              <a:buChar char="ü"/>
            </a:pPr>
            <a:r>
              <a:rPr lang="fa-IR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.4 مصرف فضای سبز عمومی</a:t>
            </a:r>
          </a:p>
          <a:p>
            <a:pPr algn="r">
              <a:buFont typeface="Wingdings" panose="05000000000000000000" pitchFamily="2" charset="2"/>
              <a:buChar char="ü"/>
            </a:pPr>
            <a:r>
              <a:rPr lang="fa-IR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.5 آب‌های به‌حساب نیامده</a:t>
            </a:r>
            <a:endParaRPr lang="en-US" sz="32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2432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21CC9-F386-F2E2-4CB3-BFE5F0123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براورد متوسط سرانه مصرف روزانه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1B297ED-4D39-C5F2-1731-3C9476EF8E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415" y="2494767"/>
            <a:ext cx="6505912" cy="2427579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F026879-D0B1-A7B2-240B-16E3AF8B8942}"/>
              </a:ext>
            </a:extLst>
          </p:cNvPr>
          <p:cNvSpPr txBox="1"/>
          <p:nvPr/>
        </p:nvSpPr>
        <p:spPr>
          <a:xfrm>
            <a:off x="6740449" y="1690692"/>
            <a:ext cx="510611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1. مصرف خانگی</a:t>
            </a:r>
          </a:p>
          <a:p>
            <a:pPr algn="r"/>
            <a:endParaRPr lang="fa-IR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r"/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جمعیت تحت پروژه در انتهای دوره طرح حدود ۵۵ هزار نفر است</a:t>
            </a:r>
          </a:p>
          <a:p>
            <a:pPr algn="r"/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که طبق اطلاعات جدول در دسته ۲۰ الی ۱۰۰ هزار نفر قرار می‌گیرد که متوسط مصرف در این بازه ۱۰۰ الی ۱۳۰ لیتر بر نفر بر روز است که ما </a:t>
            </a:r>
            <a:r>
              <a:rPr lang="fa-IR" sz="24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130</a:t>
            </a:r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لیتر را در نظر می‌گیریم</a:t>
            </a:r>
            <a:endParaRPr lang="en-US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078391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335A9-54CB-8D5E-C9D7-E212D3C48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2213"/>
            <a:ext cx="10515600" cy="1325563"/>
          </a:xfrm>
        </p:spPr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براورد متوسط سرانه مصرف روزانه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5DC684-2E63-7304-ABF7-E00BCA6C13E3}"/>
              </a:ext>
            </a:extLst>
          </p:cNvPr>
          <p:cNvSpPr txBox="1"/>
          <p:nvPr/>
        </p:nvSpPr>
        <p:spPr>
          <a:xfrm>
            <a:off x="5638802" y="1808482"/>
            <a:ext cx="6048943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مصرف عمومی</a:t>
            </a:r>
            <a:r>
              <a:rPr lang="en-US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 .2</a:t>
            </a:r>
          </a:p>
          <a:p>
            <a:pPr algn="r"/>
            <a:endParaRPr lang="fa-IR" sz="26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r"/>
            <a:r>
              <a:rPr lang="fa-IR" sz="2600" dirty="0">
                <a:latin typeface="Dubai Medium" panose="020B0603030403030204" pitchFamily="34" charset="-78"/>
                <a:cs typeface="Dubai Medium" panose="020B0603030403030204" pitchFamily="34" charset="-78"/>
              </a:rPr>
              <a:t>  متوسط مصرف سرانه عمومی توجه به بافت مختلف  شهرها می‌تواند متفاوت باشد که با توجه به آب و هوای گرم و خشک کاشان و</a:t>
            </a:r>
          </a:p>
          <a:p>
            <a:pPr algn="r"/>
            <a:r>
              <a:rPr lang="fa-IR" sz="2600" dirty="0">
                <a:latin typeface="Dubai Medium" panose="020B0603030403030204" pitchFamily="34" charset="-78"/>
                <a:cs typeface="Dubai Medium" panose="020B0603030403030204" pitchFamily="34" charset="-78"/>
              </a:rPr>
              <a:t> طبق نشریه‌117-3 متوسط مصرف عمومی می‌توانند ۵ الی ۱۵ درصد مصرف سرانه خانگی پیشبینی شود که ما </a:t>
            </a:r>
            <a:r>
              <a:rPr lang="fa-IR" sz="26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10% </a:t>
            </a:r>
            <a:r>
              <a:rPr lang="fa-IR" sz="2600" dirty="0">
                <a:latin typeface="Dubai Medium" panose="020B0603030403030204" pitchFamily="34" charset="-78"/>
                <a:cs typeface="Dubai Medium" panose="020B0603030403030204" pitchFamily="34" charset="-78"/>
              </a:rPr>
              <a:t>درصد در نظر می‌گیریم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474BDF-2DDC-E500-0735-8DD0C98033DD}"/>
              </a:ext>
            </a:extLst>
          </p:cNvPr>
          <p:cNvSpPr txBox="1"/>
          <p:nvPr/>
        </p:nvSpPr>
        <p:spPr>
          <a:xfrm>
            <a:off x="1452880" y="3285808"/>
            <a:ext cx="360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Dubai Medium" panose="020B0603030403030204" pitchFamily="34" charset="-78"/>
                <a:cs typeface="Dubai Medium" panose="020B0603030403030204" pitchFamily="34" charset="-78"/>
              </a:rPr>
              <a:t>130*0.1</a:t>
            </a:r>
            <a:r>
              <a:rPr lang="fa-IR" sz="4000" dirty="0">
                <a:latin typeface="Dubai Medium" panose="020B0603030403030204" pitchFamily="34" charset="-78"/>
                <a:cs typeface="Dubai Medium" panose="020B0603030403030204" pitchFamily="34" charset="-78"/>
              </a:rPr>
              <a:t>5</a:t>
            </a:r>
            <a:r>
              <a:rPr lang="en-US" sz="4000" dirty="0">
                <a:latin typeface="Dubai Medium" panose="020B0603030403030204" pitchFamily="34" charset="-78"/>
                <a:cs typeface="Dubai Medium" panose="020B0603030403030204" pitchFamily="34" charset="-78"/>
              </a:rPr>
              <a:t>= </a:t>
            </a:r>
            <a:r>
              <a:rPr lang="fa-IR" sz="40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19.5</a:t>
            </a:r>
            <a:endParaRPr lang="en-US" sz="4000" dirty="0">
              <a:solidFill>
                <a:srgbClr val="FFFF00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96960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194C9-6A00-89B0-729B-D16173D2F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براورد متوسط سرانه مصرف روزانه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B77131-E0E5-2184-678D-032DF0F0A9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9760" y="1825625"/>
            <a:ext cx="5654040" cy="435133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3. مصرف صنعتی و تجاری</a:t>
            </a:r>
          </a:p>
          <a:p>
            <a:pPr marL="0" indent="0" algn="r">
              <a:buNone/>
            </a:pPr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sz="2600" dirty="0">
                <a:latin typeface="Dubai Medium" panose="020B0603030403030204" pitchFamily="34" charset="-78"/>
                <a:cs typeface="Dubai Medium" panose="020B0603030403030204" pitchFamily="34" charset="-78"/>
              </a:rPr>
              <a:t>متوسط مصرف سرانه تجاری و صنعتی با توجه به درجه تجاری و صنعتی بودن منطقه در انتهای دوره طرح محاسبه می‌شود</a:t>
            </a:r>
          </a:p>
          <a:p>
            <a:pPr marL="0" indent="0" algn="r">
              <a:buNone/>
            </a:pPr>
            <a:r>
              <a:rPr lang="fa-IR" sz="2600" dirty="0">
                <a:latin typeface="Dubai Medium" panose="020B0603030403030204" pitchFamily="34" charset="-78"/>
                <a:cs typeface="Dubai Medium" panose="020B0603030403030204" pitchFamily="34" charset="-78"/>
              </a:rPr>
              <a:t>از نظر نشریه این مقدار برای ایران می‌تواند بین ۵ الی ۲۰ درصد مصرف خانگی در نظر گرفت</a:t>
            </a:r>
          </a:p>
          <a:p>
            <a:pPr marL="0" indent="0" algn="r">
              <a:buNone/>
            </a:pPr>
            <a:r>
              <a:rPr lang="fa-IR" sz="2600" dirty="0">
                <a:latin typeface="Dubai Medium" panose="020B0603030403030204" pitchFamily="34" charset="-78"/>
                <a:cs typeface="Dubai Medium" panose="020B0603030403030204" pitchFamily="34" charset="-78"/>
              </a:rPr>
              <a:t> طبق پیشنهاد نشریه با توجه به </a:t>
            </a:r>
            <a:r>
              <a:rPr lang="fa-IR" sz="2600" dirty="0">
                <a:solidFill>
                  <a:schemeClr val="accent2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بافت منطقه </a:t>
            </a:r>
            <a:r>
              <a:rPr lang="fa-IR" sz="2600" dirty="0">
                <a:latin typeface="Dubai Medium" panose="020B0603030403030204" pitchFamily="34" charset="-78"/>
                <a:cs typeface="Dubai Medium" panose="020B0603030403030204" pitchFamily="34" charset="-78"/>
              </a:rPr>
              <a:t>سرانه مصرف را </a:t>
            </a:r>
            <a:r>
              <a:rPr lang="fa-IR" sz="26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10 درصد </a:t>
            </a:r>
            <a:r>
              <a:rPr lang="fa-IR" sz="2600" dirty="0">
                <a:latin typeface="Dubai Medium" panose="020B0603030403030204" pitchFamily="34" charset="-78"/>
                <a:cs typeface="Dubai Medium" panose="020B0603030403030204" pitchFamily="34" charset="-78"/>
              </a:rPr>
              <a:t>مصرف خانگی در نظر می‌گیریم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4F1473-74B8-7F9E-9F31-08C3FD5BB9A1}"/>
              </a:ext>
            </a:extLst>
          </p:cNvPr>
          <p:cNvSpPr txBox="1"/>
          <p:nvPr/>
        </p:nvSpPr>
        <p:spPr>
          <a:xfrm>
            <a:off x="1452880" y="3285808"/>
            <a:ext cx="360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Dubai Medium" panose="020B0603030403030204" pitchFamily="34" charset="-78"/>
                <a:cs typeface="Dubai Medium" panose="020B0603030403030204" pitchFamily="34" charset="-78"/>
              </a:rPr>
              <a:t>130*0.1</a:t>
            </a:r>
            <a:r>
              <a:rPr lang="fa-IR" sz="4000" dirty="0">
                <a:latin typeface="Dubai Medium" panose="020B0603030403030204" pitchFamily="34" charset="-78"/>
                <a:cs typeface="Dubai Medium" panose="020B0603030403030204" pitchFamily="34" charset="-78"/>
              </a:rPr>
              <a:t>0</a:t>
            </a:r>
            <a:r>
              <a:rPr lang="en-US" sz="4000" dirty="0">
                <a:latin typeface="Dubai Medium" panose="020B0603030403030204" pitchFamily="34" charset="-78"/>
                <a:cs typeface="Dubai Medium" panose="020B0603030403030204" pitchFamily="34" charset="-78"/>
              </a:rPr>
              <a:t>= </a:t>
            </a:r>
            <a:r>
              <a:rPr lang="fa-IR" sz="40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13</a:t>
            </a:r>
            <a:endParaRPr lang="en-US" sz="4000" dirty="0">
              <a:solidFill>
                <a:srgbClr val="FFFF00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1321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66115-279D-0A04-99D4-6FD75228F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براورد متوسط سرانه مصرف روزانه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82A02-58D6-B992-70D7-E04835B67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2" y="1825625"/>
            <a:ext cx="5545131" cy="4351338"/>
          </a:xfrm>
        </p:spPr>
        <p:txBody>
          <a:bodyPr/>
          <a:lstStyle/>
          <a:p>
            <a:pPr marL="0" indent="0" algn="r">
              <a:buNone/>
            </a:pPr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4.   مصرف فضای سبز عمومی</a:t>
            </a:r>
          </a:p>
          <a:p>
            <a:pPr marL="0" indent="0" algn="r">
              <a:buNone/>
            </a:pPr>
            <a:endParaRPr lang="fa-IR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طبق نشریه 117-3مصرف آب لوله کشی تصفیه شده برای آبیاری فضای سبز مومی مجاز نمی‌باشد به این منظور ان را در سرانه در نظر 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نمی‌گیریم</a:t>
            </a:r>
          </a:p>
          <a:p>
            <a:pPr algn="r"/>
            <a:endParaRPr lang="fa-IR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endParaRPr lang="en-U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BACA4FAC-59E1-AFDB-8CDA-644CF2355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768" y="2044537"/>
            <a:ext cx="4667901" cy="18766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261F7ED-695D-808D-AA46-9B89EA78CA1A}"/>
              </a:ext>
            </a:extLst>
          </p:cNvPr>
          <p:cNvSpPr txBox="1"/>
          <p:nvPr/>
        </p:nvSpPr>
        <p:spPr>
          <a:xfrm>
            <a:off x="2865120" y="1313399"/>
            <a:ext cx="283464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900" dirty="0">
                <a:solidFill>
                  <a:srgbClr val="FF0000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7663152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27C74-0408-8A33-F148-F386D7B3A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براورد متوسط سرانه مصرف روزانه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F8499C-8C9B-1774-11A9-378649F236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6560" y="1825625"/>
            <a:ext cx="5857240" cy="4351338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5. آب‌های به حساب نیامده</a:t>
            </a:r>
          </a:p>
          <a:p>
            <a:pPr marL="0" indent="0" algn="r">
              <a:buNone/>
            </a:pPr>
            <a:endParaRPr lang="fa-IR" sz="36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 مقدار کل آب به حساب نیامده به</a:t>
            </a:r>
            <a:r>
              <a:rPr lang="fa-IR" dirty="0">
                <a:solidFill>
                  <a:schemeClr val="accent1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کیفیت مدیریت و بهره‌برداری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همچنین </a:t>
            </a:r>
            <a:r>
              <a:rPr lang="fa-IR" dirty="0">
                <a:solidFill>
                  <a:schemeClr val="accent1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نیروی کار ماهر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و </a:t>
            </a:r>
            <a:r>
              <a:rPr lang="fa-IR" dirty="0">
                <a:solidFill>
                  <a:schemeClr val="accent1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فناوری ساخت شبکه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بستگی دارد مقدار متوسط سرانه آب به حساب نیامده برای افق طرح نباید بیش از ۱۵ درصد مجموع مصارف خانگی عمومی تجاری صنعتی منظور  شود که ما آن را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15 درصد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در نظر می‌گیریم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5C29B7-0E60-A156-FFDA-6BB739056C71}"/>
              </a:ext>
            </a:extLst>
          </p:cNvPr>
          <p:cNvSpPr txBox="1"/>
          <p:nvPr/>
        </p:nvSpPr>
        <p:spPr>
          <a:xfrm>
            <a:off x="1452880" y="3285808"/>
            <a:ext cx="360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Dubai Medium" panose="020B0603030403030204" pitchFamily="34" charset="-78"/>
                <a:cs typeface="Dubai Medium" panose="020B0603030403030204" pitchFamily="34" charset="-78"/>
              </a:rPr>
              <a:t>130*0.1</a:t>
            </a:r>
            <a:r>
              <a:rPr lang="fa-IR" sz="4000" dirty="0">
                <a:latin typeface="Dubai Medium" panose="020B0603030403030204" pitchFamily="34" charset="-78"/>
                <a:cs typeface="Dubai Medium" panose="020B0603030403030204" pitchFamily="34" charset="-78"/>
              </a:rPr>
              <a:t>5</a:t>
            </a:r>
            <a:r>
              <a:rPr lang="en-US" sz="4000" dirty="0">
                <a:latin typeface="Dubai Medium" panose="020B0603030403030204" pitchFamily="34" charset="-78"/>
                <a:cs typeface="Dubai Medium" panose="020B0603030403030204" pitchFamily="34" charset="-78"/>
              </a:rPr>
              <a:t>= </a:t>
            </a:r>
            <a:r>
              <a:rPr lang="fa-IR" sz="40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19.5</a:t>
            </a:r>
            <a:endParaRPr lang="en-US" sz="4000" dirty="0">
              <a:solidFill>
                <a:srgbClr val="FFFF00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1252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DD503B5-2B61-387B-7279-5B4A0A2090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60641" y="0"/>
            <a:ext cx="4531360" cy="6788554"/>
          </a:xfrm>
          <a:prstGeom prst="rect">
            <a:avLst/>
          </a:prstGeom>
          <a:noFill/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32D244-CD31-513A-120B-C5D20654B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70268" y="4450080"/>
            <a:ext cx="5997892" cy="1764348"/>
          </a:xfrm>
          <a:solidFill>
            <a:srgbClr val="004E9A"/>
          </a:solidFill>
        </p:spPr>
        <p:txBody>
          <a:bodyPr>
            <a:normAutofit/>
          </a:bodyPr>
          <a:lstStyle/>
          <a:p>
            <a:pPr algn="r"/>
            <a:r>
              <a:rPr lang="fa-IR" sz="2800" b="1" dirty="0">
                <a:latin typeface="Dubai Medium" panose="020B0603030403030204" pitchFamily="34" charset="-78"/>
                <a:cs typeface="Dubai Medium" panose="020B0603030403030204" pitchFamily="34" charset="-78"/>
              </a:rPr>
              <a:t>استاد راهنما : </a:t>
            </a:r>
            <a:r>
              <a:rPr lang="fa-IR" sz="2400" b="1" dirty="0">
                <a:latin typeface="Dubai Medium" panose="020B0603030403030204" pitchFamily="34" charset="-78"/>
                <a:cs typeface="Dubai Medium" panose="020B0603030403030204" pitchFamily="34" charset="-78"/>
              </a:rPr>
              <a:t>دکتر اکبری</a:t>
            </a:r>
            <a:endParaRPr lang="fa-IR" sz="2800" b="1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r"/>
            <a:r>
              <a:rPr lang="en-US" sz="2800" b="1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پدیدآورندگان</a:t>
            </a:r>
            <a:r>
              <a:rPr lang="fa-IR" sz="2800" b="1" dirty="0">
                <a:latin typeface="Dubai Medium" panose="020B0603030403030204" pitchFamily="34" charset="-78"/>
                <a:cs typeface="Dubai Medium" panose="020B0603030403030204" pitchFamily="34" charset="-78"/>
              </a:rPr>
              <a:t>:</a:t>
            </a:r>
            <a:endParaRPr lang="en-US" sz="2800" b="1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r"/>
            <a:r>
              <a:rPr lang="en-US" sz="1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علی</a:t>
            </a:r>
            <a:r>
              <a:rPr lang="en-US" sz="1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1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مردان‌پور</a:t>
            </a:r>
            <a:r>
              <a:rPr lang="en-US" sz="1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sz="1800" dirty="0">
                <a:latin typeface="Dubai Medium" panose="020B0603030403030204" pitchFamily="34" charset="-78"/>
                <a:cs typeface="Dubai Medium" panose="020B0603030403030204" pitchFamily="34" charset="-78"/>
              </a:rPr>
              <a:t>-</a:t>
            </a:r>
            <a:r>
              <a:rPr lang="en-US" sz="1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1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علی</a:t>
            </a:r>
            <a:r>
              <a:rPr lang="en-US" sz="1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1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اصغر</a:t>
            </a:r>
            <a:r>
              <a:rPr lang="en-US" sz="1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1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محمدی‌فر</a:t>
            </a:r>
            <a:r>
              <a:rPr lang="en-US" sz="1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sz="1800" dirty="0">
                <a:latin typeface="Dubai Medium" panose="020B0603030403030204" pitchFamily="34" charset="-78"/>
                <a:cs typeface="Dubai Medium" panose="020B0603030403030204" pitchFamily="34" charset="-78"/>
              </a:rPr>
              <a:t>-</a:t>
            </a:r>
            <a:r>
              <a:rPr lang="en-US" sz="1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1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محمد</a:t>
            </a:r>
            <a:r>
              <a:rPr lang="en-US" sz="1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1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امین</a:t>
            </a:r>
            <a:r>
              <a:rPr lang="en-US" sz="1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1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نجفعلی</a:t>
            </a:r>
            <a:endParaRPr lang="en-US" sz="18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0374C1-9125-428C-A803-191CF170DBE9}"/>
              </a:ext>
            </a:extLst>
          </p:cNvPr>
          <p:cNvSpPr txBox="1"/>
          <p:nvPr/>
        </p:nvSpPr>
        <p:spPr>
          <a:xfrm>
            <a:off x="1463040" y="1371600"/>
            <a:ext cx="5151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latin typeface="Dubai Medium" panose="020B0603030403030204" pitchFamily="34" charset="-78"/>
                <a:cs typeface="Dubai Medium" panose="020B0603030403030204" pitchFamily="34" charset="-78"/>
              </a:rPr>
              <a:t>پروژه شبکه توزیع آب شهرستان کاشان</a:t>
            </a:r>
            <a:endParaRPr lang="en-US" sz="4400" b="1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52490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9E239D-84A8-590D-608F-DB5FAE0082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D1A55-6BF8-E19E-EBD1-7B1874F0E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براورد متوسط سرانه مصرف روزانه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A73295-2B46-821A-D11D-CE495A4088EC}"/>
              </a:ext>
            </a:extLst>
          </p:cNvPr>
          <p:cNvSpPr txBox="1"/>
          <p:nvPr/>
        </p:nvSpPr>
        <p:spPr>
          <a:xfrm>
            <a:off x="6838320" y="2044007"/>
            <a:ext cx="44469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ضریب حداکثر مصرف روزانه</a:t>
            </a:r>
          </a:p>
          <a:p>
            <a:pPr algn="ctr"/>
            <a:r>
              <a:rPr lang="fa-IR" sz="2000" dirty="0">
                <a:latin typeface="Dubai Medium" panose="020B0603030403030204" pitchFamily="34" charset="-78"/>
                <a:cs typeface="Dubai Medium" panose="020B0603030403030204" pitchFamily="34" charset="-78"/>
              </a:rPr>
              <a:t> که برای طرح ما با توجه به</a:t>
            </a:r>
            <a:r>
              <a:rPr lang="fa-IR" sz="2000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بیابانی </a:t>
            </a:r>
            <a:r>
              <a:rPr lang="fa-IR" sz="2000" dirty="0">
                <a:latin typeface="Dubai Medium" panose="020B0603030403030204" pitchFamily="34" charset="-78"/>
                <a:cs typeface="Dubai Medium" panose="020B0603030403030204" pitchFamily="34" charset="-78"/>
              </a:rPr>
              <a:t>بودن منطقه ۵ محسوب می‌شود که </a:t>
            </a:r>
            <a:r>
              <a:rPr lang="fa-IR" sz="20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ضریب1.9 </a:t>
            </a:r>
            <a:r>
              <a:rPr lang="fa-IR" sz="2000" dirty="0">
                <a:latin typeface="Dubai Medium" panose="020B0603030403030204" pitchFamily="34" charset="-78"/>
                <a:cs typeface="Dubai Medium" panose="020B0603030403030204" pitchFamily="34" charset="-78"/>
              </a:rPr>
              <a:t>را در نظر می‌گیریم</a:t>
            </a:r>
            <a:r>
              <a:rPr lang="en-US" sz="20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1D5F4B-5ABA-CA68-9E3B-9442C1616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8321" y="3782313"/>
            <a:ext cx="4446901" cy="213389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0BE6053-7641-B62F-ADB1-9C9E9B2CB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778" y="3782313"/>
            <a:ext cx="4446901" cy="213367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E7BD6B5-E295-DA9B-A9B9-63148BFFBD2A}"/>
              </a:ext>
            </a:extLst>
          </p:cNvPr>
          <p:cNvSpPr txBox="1"/>
          <p:nvPr/>
        </p:nvSpPr>
        <p:spPr>
          <a:xfrm>
            <a:off x="906779" y="2044005"/>
            <a:ext cx="45694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ضریب حداکثر ساعتی</a:t>
            </a:r>
            <a:endParaRPr lang="en-US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ctr"/>
            <a:r>
              <a:rPr lang="fa-IR" sz="2000" dirty="0">
                <a:latin typeface="Dubai Medium" panose="020B0603030403030204" pitchFamily="34" charset="-78"/>
                <a:cs typeface="Dubai Medium" panose="020B0603030403030204" pitchFamily="34" charset="-78"/>
              </a:rPr>
              <a:t>حدود </a:t>
            </a:r>
            <a:r>
              <a:rPr lang="fa-IR" sz="2000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50 هزار </a:t>
            </a:r>
            <a:r>
              <a:rPr lang="fa-IR" sz="2000" dirty="0">
                <a:latin typeface="Dubai Medium" panose="020B0603030403030204" pitchFamily="34" charset="-78"/>
                <a:cs typeface="Dubai Medium" panose="020B0603030403030204" pitchFamily="34" charset="-78"/>
              </a:rPr>
              <a:t>نفر تحت پوشش </a:t>
            </a:r>
            <a:r>
              <a:rPr lang="fa-IR" sz="2000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یک مخزن</a:t>
            </a:r>
            <a:r>
              <a:rPr lang="fa-IR" sz="2000" dirty="0">
                <a:latin typeface="Dubai Medium" panose="020B0603030403030204" pitchFamily="34" charset="-78"/>
                <a:cs typeface="Dubai Medium" panose="020B0603030403030204" pitchFamily="34" charset="-78"/>
              </a:rPr>
              <a:t> هستند و طبق پیشنهاد آیین نامه ضریب </a:t>
            </a:r>
            <a:r>
              <a:rPr lang="fa-IR" sz="20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1.8 </a:t>
            </a:r>
            <a:r>
              <a:rPr lang="fa-IR" sz="2000" dirty="0">
                <a:latin typeface="Dubai Medium" panose="020B0603030403030204" pitchFamily="34" charset="-78"/>
                <a:cs typeface="Dubai Medium" panose="020B0603030403030204" pitchFamily="34" charset="-78"/>
              </a:rPr>
              <a:t>را در نظر میگیریم</a:t>
            </a:r>
            <a:endParaRPr lang="en-US" sz="20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1843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F30D7-38B7-B0B0-B824-FB1694AE4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براورد متوسط سرانه مصرف روزانه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C1C147-95D6-CE25-C98B-7E643546B2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5725"/>
            <a:ext cx="10515600" cy="5847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متوسط مصرف روزانه به ازای هر فرد به شرح زیر می‌باشد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838283-38CB-3D31-D9B8-C0BB3341CCF8}"/>
              </a:ext>
            </a:extLst>
          </p:cNvPr>
          <p:cNvSpPr txBox="1"/>
          <p:nvPr/>
        </p:nvSpPr>
        <p:spPr>
          <a:xfrm>
            <a:off x="1838960" y="2245283"/>
            <a:ext cx="85140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2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130</a:t>
            </a:r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+</a:t>
            </a:r>
            <a:r>
              <a:rPr lang="en-US" sz="3200" dirty="0">
                <a:solidFill>
                  <a:schemeClr val="accent2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19.5</a:t>
            </a:r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+</a:t>
            </a:r>
            <a:r>
              <a:rPr lang="en-US" sz="3200" dirty="0">
                <a:solidFill>
                  <a:schemeClr val="accent2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13</a:t>
            </a:r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+</a:t>
            </a:r>
            <a:r>
              <a:rPr lang="en-US" sz="3200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0</a:t>
            </a:r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+</a:t>
            </a:r>
            <a:r>
              <a:rPr lang="en-US" sz="3200" dirty="0">
                <a:solidFill>
                  <a:schemeClr val="accent2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19.5</a:t>
            </a:r>
            <a:r>
              <a:rPr lang="en-US" sz="32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=182 LPCD</a:t>
            </a:r>
          </a:p>
          <a:p>
            <a:pPr algn="ctr"/>
            <a:r>
              <a:rPr lang="en-US" sz="3200" dirty="0">
                <a:solidFill>
                  <a:schemeClr val="accent1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182 </a:t>
            </a:r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*</a:t>
            </a:r>
            <a:r>
              <a:rPr lang="en-US" sz="3200" dirty="0">
                <a:solidFill>
                  <a:schemeClr val="accent1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55500 </a:t>
            </a:r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=</a:t>
            </a:r>
            <a:r>
              <a:rPr lang="en-US" sz="32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10101000~~10101 m3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226B94-24DA-5BC7-9CA2-B53B91B6E3D5}"/>
              </a:ext>
            </a:extLst>
          </p:cNvPr>
          <p:cNvSpPr txBox="1"/>
          <p:nvPr/>
        </p:nvSpPr>
        <p:spPr>
          <a:xfrm>
            <a:off x="0" y="3445883"/>
            <a:ext cx="1219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حداکثر</a:t>
            </a:r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32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مصرف</a:t>
            </a:r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32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روزانه</a:t>
            </a:r>
            <a:endParaRPr lang="fa-IR" sz="32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ctr"/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[(</a:t>
            </a:r>
            <a:r>
              <a:rPr lang="en-US" sz="3200" dirty="0">
                <a:solidFill>
                  <a:srgbClr val="00B0F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162.5</a:t>
            </a:r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*</a:t>
            </a:r>
            <a:r>
              <a:rPr lang="en-US" sz="3200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1.9</a:t>
            </a:r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)+</a:t>
            </a:r>
            <a:r>
              <a:rPr lang="en-US" sz="3200" dirty="0">
                <a:solidFill>
                  <a:srgbClr val="00B0F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19.5</a:t>
            </a:r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]*</a:t>
            </a:r>
            <a:r>
              <a:rPr lang="en-US" sz="3200" dirty="0">
                <a:solidFill>
                  <a:srgbClr val="00B0F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55500 </a:t>
            </a:r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= 18217875 ~~</a:t>
            </a:r>
            <a:r>
              <a:rPr lang="en-US" sz="32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18217 m3</a:t>
            </a:r>
            <a:endParaRPr lang="fa-IR" sz="3200" dirty="0">
              <a:solidFill>
                <a:srgbClr val="FFFF00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ctr"/>
            <a:endParaRPr lang="fa-IR" sz="3200" dirty="0">
              <a:solidFill>
                <a:srgbClr val="FFFF00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ctr"/>
            <a:r>
              <a:rPr lang="fa-IR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حداکثر مصرف ساعتی</a:t>
            </a:r>
            <a:endParaRPr lang="fa-IR" sz="3200" dirty="0">
              <a:solidFill>
                <a:srgbClr val="FFFF00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ctr"/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[(</a:t>
            </a:r>
            <a:r>
              <a:rPr lang="en-US" sz="3200" dirty="0">
                <a:solidFill>
                  <a:srgbClr val="00B0F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162.5</a:t>
            </a:r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*</a:t>
            </a:r>
            <a:r>
              <a:rPr lang="en-US" sz="3200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1.9*1.8</a:t>
            </a:r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)+</a:t>
            </a:r>
            <a:r>
              <a:rPr lang="en-US" sz="3200" dirty="0">
                <a:solidFill>
                  <a:srgbClr val="00B0F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19.5</a:t>
            </a:r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]*</a:t>
            </a:r>
            <a:r>
              <a:rPr lang="en-US" sz="3200" dirty="0">
                <a:solidFill>
                  <a:srgbClr val="00B0F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55500 </a:t>
            </a:r>
            <a:r>
              <a:rPr lang="en-US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= 31926375~~</a:t>
            </a:r>
            <a:r>
              <a:rPr lang="fa-IR" sz="32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3</a:t>
            </a:r>
            <a:r>
              <a:rPr lang="en-US" sz="32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1926m3/day</a:t>
            </a:r>
          </a:p>
          <a:p>
            <a:pPr algn="ctr"/>
            <a:r>
              <a:rPr lang="en-US" sz="32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1330265 L/H = 370 L/S</a:t>
            </a:r>
            <a:endParaRPr lang="en-US" sz="3200" dirty="0">
              <a:solidFill>
                <a:srgbClr val="00B0F0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34526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4733B-CD71-A312-6B60-CDF4C84F4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طراحی مخازن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008AAE-9494-6A05-2810-1862B6D4C9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r">
              <a:buNone/>
            </a:pP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حجم ذخیره تنظیمی یا متعادل کننده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∀a</a:t>
            </a:r>
          </a:p>
          <a:p>
            <a:pPr marL="0" indent="0" algn="r">
              <a:buNone/>
            </a:pP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حجم ذخیره آتش نشانی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 </a:t>
            </a:r>
            <a:r>
              <a:rPr lang="en-US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∀f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</a:p>
          <a:p>
            <a:pPr marL="0" indent="0" algn="r">
              <a:buNone/>
            </a:pP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حجم ذخیره اضطراری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∀c</a:t>
            </a:r>
          </a:p>
          <a:p>
            <a:pPr marL="0" indent="0" algn="r">
              <a:buNone/>
            </a:pP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4B44F4BA-1D9B-3C08-D406-DDD0F813E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5480" y="1825627"/>
            <a:ext cx="3314664" cy="6297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B74335-C60E-61F4-BDB8-9FD96BD94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" y="1579563"/>
            <a:ext cx="4438650" cy="4597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550315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B1F19-0FB5-6A98-2742-FF9520836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طراحی مخازن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6DC30-DC32-0B28-B5D3-B967484369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20800"/>
            <a:ext cx="11724640" cy="4439920"/>
          </a:xfrm>
        </p:spPr>
        <p:txBody>
          <a:bodyPr>
            <a:normAutofit/>
          </a:bodyPr>
          <a:lstStyle/>
          <a:p>
            <a:pPr marL="457200" lvl="1" indent="0" algn="r">
              <a:lnSpc>
                <a:spcPct val="110000"/>
              </a:lnSpc>
              <a:buNone/>
            </a:pPr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حجم ذخیره تنظیمی یا متعادل کننده</a:t>
            </a:r>
            <a:r>
              <a:rPr lang="en-US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3600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∀a</a:t>
            </a:r>
            <a:r>
              <a:rPr lang="fa-IR" sz="3600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   </a:t>
            </a:r>
            <a:endParaRPr lang="en-US" sz="3600" dirty="0">
              <a:solidFill>
                <a:srgbClr val="FF0000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457200" lvl="1" indent="0" algn="r">
              <a:lnSpc>
                <a:spcPct val="110000"/>
              </a:lnSpc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مخازن آب باید قادر باشند ما با تفاوت آب مورد نیاز شهر را در ساعات حداکثر مصرف ساعتی با توجه به حجم ورودی از تاسیسات انتقال و مصرف شبکه تامین کنند که حجم مورد نیاز برای این منظور باید با ترسیم منحنی تغییرات ساعت مصرفی تعیین شود اما طبق پیشنهاد نشریه حجم مورد نیاز برابر با 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10 تا 20 درصد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حداکثرمصرف روزانه شبکه توصیه می‌شود که ما آن را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15 درصد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درنظر می‌گیریم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520CAD-2E6E-8970-71CD-E1DA5F00C6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800" y="3776411"/>
            <a:ext cx="8280400" cy="2838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80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76434-850D-A5C5-2FBB-9A5CCA54E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طراحی مخازن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2FAA723-604F-8646-BEA7-1E32F6A192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4471" y="3657601"/>
            <a:ext cx="9483059" cy="2960886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020AC0-447C-BCF9-AEDA-86776E88AE10}"/>
              </a:ext>
            </a:extLst>
          </p:cNvPr>
          <p:cNvSpPr txBox="1"/>
          <p:nvPr/>
        </p:nvSpPr>
        <p:spPr>
          <a:xfrm>
            <a:off x="477520" y="1676905"/>
            <a:ext cx="109931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حجم ذخیره آتش نشانی</a:t>
            </a:r>
            <a:r>
              <a:rPr lang="en-US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  </a:t>
            </a:r>
            <a:r>
              <a:rPr lang="en-US" sz="3600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∀f</a:t>
            </a:r>
            <a:r>
              <a:rPr lang="en-US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</a:p>
          <a:p>
            <a:pPr algn="r"/>
            <a:endParaRPr lang="en-US" sz="28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r"/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با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توجه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به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بافت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قالب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منطقه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که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جزو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مسکونی</a:t>
            </a:r>
            <a:r>
              <a:rPr lang="en-US" sz="28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تا</a:t>
            </a:r>
            <a:r>
              <a:rPr lang="en-US" sz="28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چهار</a:t>
            </a:r>
            <a:r>
              <a:rPr lang="en-US" sz="28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طبقه</a:t>
            </a:r>
            <a:r>
              <a:rPr lang="en-US" sz="28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و </a:t>
            </a:r>
            <a:r>
              <a:rPr lang="en-US" sz="2800" dirty="0" err="1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تجاری</a:t>
            </a:r>
            <a:r>
              <a:rPr lang="en-US" sz="28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محسوب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می‌شود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برای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هر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مخزن</a:t>
            </a:r>
            <a:r>
              <a:rPr lang="en-US" sz="28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۴۵۰متر </a:t>
            </a:r>
            <a:r>
              <a:rPr lang="en-US" sz="2800" dirty="0" err="1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مکعب</a:t>
            </a:r>
            <a:r>
              <a:rPr lang="en-US" sz="28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 </a:t>
            </a:r>
            <a:r>
              <a:rPr lang="fa-IR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ح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جم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ذخیره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آتش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نشانی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در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نظر</a:t>
            </a:r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8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می‌گیریم</a:t>
            </a:r>
            <a:endParaRPr lang="en-US" sz="28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r"/>
            <a:endParaRPr lang="en-US" sz="3600" dirty="0"/>
          </a:p>
          <a:p>
            <a:pPr algn="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0808329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C8EFC-2888-2857-40DA-9F98E505C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طراحی مخازن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E19ABD-3FC1-8573-CEAF-9CC62E0217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893" y="1690692"/>
            <a:ext cx="10515600" cy="4351338"/>
          </a:xfrm>
        </p:spPr>
        <p:txBody>
          <a:bodyPr/>
          <a:lstStyle/>
          <a:p>
            <a:pPr marL="0" indent="0" algn="r">
              <a:buNone/>
            </a:pPr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حجم ذخیره اضطراری</a:t>
            </a:r>
            <a:r>
              <a:rPr lang="en-US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3600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∀c</a:t>
            </a:r>
            <a:endParaRPr lang="fa-IR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حجم مورد نیاز برای ذخیره اضطراری با توجه به عوامل داخل جدول تعیین می‌شود و این مقدار نباید از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۴۰ تا ۶۰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درصد حداکثر مصرف روزانه شبکه مزبور در پایان دوره کمتر باشد اما طبق پیشنهاد نشریه آن را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۵۰ درصد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حداکثر مصرف روزانه در نظر می‌گیریم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A2F0D1-4E9D-9ED8-FAA6-9BD8957A3E8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145" t="2306" r="19419" b="23777"/>
          <a:stretch/>
        </p:blipFill>
        <p:spPr>
          <a:xfrm>
            <a:off x="2981115" y="3984898"/>
            <a:ext cx="6229773" cy="266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6252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09693D-3B36-E9B8-5EBE-59C851427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6BCBA-4A8D-A6B7-7700-508E31675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طراحی مخازن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786F4-43B6-26B7-5D76-28B5487C6D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3360" y="1483362"/>
            <a:ext cx="6060440" cy="4693603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r">
              <a:buNone/>
            </a:pP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حجم ذخیره تنظیمی یا متعادل کننده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∀a</a:t>
            </a:r>
            <a:endParaRPr lang="fa-IR" dirty="0">
              <a:solidFill>
                <a:srgbClr val="FF0000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>
              <a:buNone/>
            </a:pP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18217 *0.15 = </a:t>
            </a:r>
            <a:r>
              <a:rPr lang="en-US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2733</a:t>
            </a: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حجم ذخیره آتش نشانی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 </a:t>
            </a:r>
            <a:r>
              <a:rPr lang="en-US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∀f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</a:p>
          <a:p>
            <a:pPr marL="0" indent="0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 طبق جدول  </a:t>
            </a:r>
            <a:r>
              <a:rPr lang="en-US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= </a:t>
            </a:r>
            <a:r>
              <a:rPr lang="en-US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  450</a:t>
            </a: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حجم ذخیره اضطراری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∀c</a:t>
            </a:r>
          </a:p>
          <a:p>
            <a:pPr marL="0" indent="0">
              <a:buNone/>
            </a:pP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18217 * 0.50 = </a:t>
            </a:r>
            <a:r>
              <a:rPr lang="en-US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9108</a:t>
            </a: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حجم کل مخزن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2733 + 450 + 9108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=12,291~~</a:t>
            </a:r>
            <a:r>
              <a:rPr lang="en-US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12300m3</a:t>
            </a: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77498251-9A9A-E06F-0016-365C47D5FD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2440" y="1579565"/>
            <a:ext cx="3314664" cy="6297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EBD4D5-EAD7-3D95-E95E-4143EB0AC9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" y="1579563"/>
            <a:ext cx="4438650" cy="4597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050121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3F3BE-659D-DEAC-BDED-B71323F9A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طراحی مخازن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CE39E35-1A0B-9B89-5D9C-3E24780434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703" y="1536174"/>
            <a:ext cx="6038112" cy="4385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125B3A7-E089-6C6C-46D4-CF0BF33872E4}"/>
              </a:ext>
            </a:extLst>
          </p:cNvPr>
          <p:cNvSpPr txBox="1"/>
          <p:nvPr/>
        </p:nvSpPr>
        <p:spPr>
          <a:xfrm>
            <a:off x="6441440" y="1536174"/>
            <a:ext cx="5384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محل جانمایی مخزن</a:t>
            </a:r>
          </a:p>
          <a:p>
            <a:pPr algn="r"/>
            <a:endParaRPr lang="fa-IR" sz="36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r"/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sz="2000" dirty="0">
                <a:latin typeface="Dubai Medium" panose="020B0603030403030204" pitchFamily="34" charset="-78"/>
                <a:cs typeface="Dubai Medium" panose="020B0603030403030204" pitchFamily="34" charset="-78"/>
              </a:rPr>
              <a:t>مخزن علاوه بر وظیفه </a:t>
            </a:r>
            <a:r>
              <a:rPr lang="fa-IR" sz="2000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ذخیره آب </a:t>
            </a:r>
            <a:r>
              <a:rPr lang="fa-IR" sz="2000" dirty="0">
                <a:latin typeface="Dubai Medium" panose="020B0603030403030204" pitchFamily="34" charset="-78"/>
                <a:cs typeface="Dubai Medium" panose="020B0603030403030204" pitchFamily="34" charset="-78"/>
              </a:rPr>
              <a:t>نقش تأمین </a:t>
            </a:r>
            <a:r>
              <a:rPr lang="fa-IR" sz="2000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فشار </a:t>
            </a:r>
            <a:r>
              <a:rPr lang="fa-IR" sz="2000" dirty="0">
                <a:latin typeface="Dubai Medium" panose="020B0603030403030204" pitchFamily="34" charset="-78"/>
                <a:cs typeface="Dubai Medium" panose="020B0603030403030204" pitchFamily="34" charset="-78"/>
              </a:rPr>
              <a:t>موردنیاز برای گره‌های مصرف را نیز دارد چون قرار است آب از مخزن به‌صورت ثقلی تحویل مصرف‌کنندگان شود بنابراین مخزن باید در مکان‌های مرتفع شهر ساخته شود.</a:t>
            </a:r>
          </a:p>
          <a:p>
            <a:pPr algn="r"/>
            <a:endParaRPr lang="fa-IR" sz="3600" dirty="0">
              <a:solidFill>
                <a:srgbClr val="FFFF00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r"/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مخزن واقع در قسمت </a:t>
            </a:r>
            <a:r>
              <a:rPr lang="fa-IR" sz="24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جنوب شرقی </a:t>
            </a:r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شبکه و با فاصله</a:t>
            </a:r>
            <a:r>
              <a:rPr lang="fa-IR" sz="24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120 متری </a:t>
            </a:r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شبکه و در ارتفاع </a:t>
            </a:r>
            <a:r>
              <a:rPr lang="fa-IR" sz="24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975 متری </a:t>
            </a:r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از سطح دریا واقع شده</a:t>
            </a:r>
          </a:p>
          <a:p>
            <a:pPr algn="r"/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</a:p>
          <a:p>
            <a:pPr algn="r"/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endParaRPr lang="en-US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17001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DE0E2-8976-B1C0-5488-BDB4838ED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طراحی مخازن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8F4AB8-9A1B-B996-D4A1-07D7214FF3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با توجه به شبکه توزیع محل جانمایی مخزن که از تمام نقاط شبکه حداقل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25  متر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بلندتر است و برای این منطقه حداقل فشار  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22متر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آب پشت کنتور نیاز است می‌توان زمینی هم طراحی شود</a:t>
            </a:r>
          </a:p>
          <a:p>
            <a:pPr marL="0" indent="0" algn="ctr">
              <a:lnSpc>
                <a:spcPct val="100000"/>
              </a:lnSpc>
              <a:buNone/>
            </a:pPr>
            <a:endParaRPr lang="fa-IR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همچنین برای حجم بیش از 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3000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متر مکعب پیشنهاد می‌شود که مخزن به صورت مکعبی ساخته شود</a:t>
            </a:r>
          </a:p>
          <a:p>
            <a:pPr marL="0" indent="0" algn="ctr">
              <a:lnSpc>
                <a:spcPct val="100000"/>
              </a:lnSpc>
              <a:buNone/>
            </a:pPr>
            <a:endParaRPr lang="fa-IR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که بدین منظور باید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مخزنی مکعبی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با حجم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12300 متر مکعب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بنا کرد که دارای ضوابط و قوانینی است که ابعاد طراحی آن به شرح زیر است</a:t>
            </a:r>
          </a:p>
          <a:p>
            <a:pPr marL="0" indent="0" algn="ctr">
              <a:lnSpc>
                <a:spcPct val="100000"/>
              </a:lnSpc>
              <a:buNone/>
            </a:pP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487881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563B7-38C1-2051-7C1B-325C42BDA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طراحی مخازن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7272416-109C-37C2-B374-B410AA557A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608" y="1690692"/>
            <a:ext cx="6115904" cy="1581371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7234E8C-7FD8-04F4-A65E-5FC2AD36FDEE}"/>
              </a:ext>
            </a:extLst>
          </p:cNvPr>
          <p:cNvSpPr txBox="1"/>
          <p:nvPr/>
        </p:nvSpPr>
        <p:spPr>
          <a:xfrm>
            <a:off x="914608" y="3585938"/>
            <a:ext cx="1043919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در صورتی که مخازن را مربعی در نظر بگیریم ابعاد مخزن به شرح زیر خواهد بود</a:t>
            </a:r>
            <a:r>
              <a:rPr lang="en-US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endParaRPr lang="en-US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endParaRPr lang="en-US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r>
              <a:rPr lang="en-US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12300 / </a:t>
            </a:r>
            <a:r>
              <a:rPr lang="en-US" sz="24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6.5</a:t>
            </a:r>
            <a:r>
              <a:rPr lang="en-US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=</a:t>
            </a:r>
            <a:r>
              <a:rPr lang="en-US" sz="24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1892</a:t>
            </a:r>
            <a:r>
              <a:rPr lang="en-US" sz="24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endParaRPr lang="fa-IR" sz="2400" dirty="0">
              <a:solidFill>
                <a:srgbClr val="FFFF00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endParaRPr lang="fa-IR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r>
              <a:rPr lang="en-US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A=B  &gt;&gt;&gt; A =  </a:t>
            </a:r>
            <a:r>
              <a:rPr lang="en-US" sz="24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44 M                              </a:t>
            </a:r>
            <a:r>
              <a:rPr lang="en-US" sz="36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A=44 , B=44 , H=6.5</a:t>
            </a:r>
            <a:endParaRPr lang="fa-IR" sz="3600" dirty="0">
              <a:solidFill>
                <a:srgbClr val="FFFF00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r"/>
            <a:endParaRPr lang="fa-IR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ctr"/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و طبق تبصره ها </a:t>
            </a:r>
            <a:r>
              <a:rPr lang="fa-IR" sz="2400">
                <a:latin typeface="Dubai Medium" panose="020B0603030403030204" pitchFamily="34" charset="-78"/>
                <a:cs typeface="Dubai Medium" panose="020B0603030403030204" pitchFamily="34" charset="-78"/>
              </a:rPr>
              <a:t>باید </a:t>
            </a:r>
            <a:r>
              <a:rPr lang="fa-IR" sz="240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حدقل </a:t>
            </a:r>
            <a:r>
              <a:rPr lang="fa-IR" sz="2400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دو مخزن </a:t>
            </a:r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بنا شود که میتوان ابعاد هر دو را مانند هم گرفت </a:t>
            </a:r>
            <a:endParaRPr lang="en-US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r"/>
            <a:endParaRPr lang="en-US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algn="r"/>
            <a:endParaRPr lang="en-US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741788-06BF-1670-CA0C-D6134DEBF273}"/>
              </a:ext>
            </a:extLst>
          </p:cNvPr>
          <p:cNvSpPr txBox="1"/>
          <p:nvPr/>
        </p:nvSpPr>
        <p:spPr>
          <a:xfrm>
            <a:off x="7538720" y="1763333"/>
            <a:ext cx="3815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حداکثر ارتفاع مخزن زمینی ما </a:t>
            </a:r>
            <a:r>
              <a:rPr lang="fa-IR" sz="24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6.5</a:t>
            </a:r>
            <a:r>
              <a:rPr lang="fa-IR" sz="2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متر در نظر گرفته میشود </a:t>
            </a:r>
            <a:endParaRPr lang="en-US" sz="2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30954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8630F25-AE0A-6F5F-199D-851951587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31"/>
            <a:ext cx="10515600" cy="1325563"/>
          </a:xfrm>
        </p:spPr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مقدمه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02002AB-3685-D7FC-13E0-2B554F7D7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0560" y="1825625"/>
            <a:ext cx="6217920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آب به عنوان یکی از حیاتی‌ترین منابع طبیعی، نقش تعیین‌کننده‌ای در توسعه پایدار، سلامت جامعه و رونق اقتصادی هر منطقه دارد.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ct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شهرستان کاشان، با توجه به موقعیت جغرافیایی خود در منطقه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فلات مرکزی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ایران و شرایط آب‌وهوایی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بیابانی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، همواره با چالش‌های جدی در زمینه تأمین و توزیع آب مواجه بوده است. </a:t>
            </a:r>
          </a:p>
          <a:p>
            <a:pPr marL="0" indent="0" algn="ct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منطقه کاشان از زمره مناطق خشک ایران بشمار میرود. میزان کل بارندگی در این منطقه بطور متوسط از 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150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میلیمتر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تجاوز نمیکند.</a:t>
            </a:r>
          </a:p>
          <a:p>
            <a:pPr marL="0" indent="0" algn="ctr">
              <a:buNone/>
            </a:pPr>
            <a:endParaRPr lang="fa-IR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E7C79F-51AB-6FFE-99E9-7A687C8EF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1690692"/>
            <a:ext cx="511635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3152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E368D3-BF7D-8B6F-4769-79E4B4CCD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تعیین دبی طراحی شبکه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317196-E9CF-8D6E-0F85-2B99EFCB07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3522"/>
            <a:ext cx="10515600" cy="468344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sz="3200" dirty="0">
                <a:latin typeface="Dubai Medium" panose="020B0603030403030204" pitchFamily="34" charset="-78"/>
                <a:cs typeface="Dubai Medium" panose="020B0603030403030204" pitchFamily="34" charset="-78"/>
              </a:rPr>
              <a:t> روش : استفاده از دبی های مصرفی هر لوله</a:t>
            </a:r>
            <a:endParaRPr lang="en-US" sz="32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DF1079-4479-98F0-FB4D-CDFC0AA09157}"/>
              </a:ext>
            </a:extLst>
          </p:cNvPr>
          <p:cNvSpPr txBox="1"/>
          <p:nvPr/>
        </p:nvSpPr>
        <p:spPr>
          <a:xfrm>
            <a:off x="9086038" y="2244691"/>
            <a:ext cx="2661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در این مرحله طول هر لوله در کسر زیر ضرب شده 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F28E284-EB9B-0375-79C9-DA1ED37F7E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6672" y="3022137"/>
            <a:ext cx="2297328" cy="117457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482E42B-7884-1F66-7CED-16830ACFAB11}"/>
              </a:ext>
            </a:extLst>
          </p:cNvPr>
          <p:cNvSpPr txBox="1"/>
          <p:nvPr/>
        </p:nvSpPr>
        <p:spPr>
          <a:xfrm>
            <a:off x="9149996" y="4358311"/>
            <a:ext cx="25340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dirty="0">
                <a:latin typeface="Dubai Medium" panose="020B0603030403030204" pitchFamily="34" charset="-78"/>
                <a:cs typeface="Dubai Medium" panose="020B0603030403030204" pitchFamily="34" charset="-78"/>
              </a:rPr>
              <a:t>که دبی طراحی :</a:t>
            </a:r>
          </a:p>
          <a:p>
            <a:pPr algn="r"/>
            <a:r>
              <a:rPr lang="fa-IR" sz="20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sz="20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حداکثر دبی ساعتیه</a:t>
            </a:r>
          </a:p>
          <a:p>
            <a:pPr algn="r"/>
            <a:r>
              <a:rPr lang="fa-IR" sz="20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پر مصرف ترین روزه</a:t>
            </a:r>
          </a:p>
          <a:p>
            <a:pPr algn="r"/>
            <a:r>
              <a:rPr lang="fa-IR" sz="20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پر جمعیت ترین سال</a:t>
            </a:r>
          </a:p>
          <a:p>
            <a:pPr algn="r"/>
            <a:r>
              <a:rPr lang="fa-IR" sz="2000" dirty="0">
                <a:latin typeface="Dubai Medium" panose="020B0603030403030204" pitchFamily="34" charset="-78"/>
                <a:cs typeface="Dubai Medium" panose="020B0603030403030204" pitchFamily="34" charset="-78"/>
              </a:rPr>
              <a:t> دوره طرح در نظر گرفته شده است برابر </a:t>
            </a:r>
            <a:r>
              <a:rPr lang="fa-IR" sz="2000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370 لیتر برثانیه</a:t>
            </a:r>
            <a:r>
              <a:rPr lang="fa-IR" sz="2000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sz="2000" dirty="0">
                <a:latin typeface="Dubai Medium" panose="020B0603030403030204" pitchFamily="34" charset="-78"/>
                <a:cs typeface="Dubai Medium" panose="020B0603030403030204" pitchFamily="34" charset="-78"/>
              </a:rPr>
              <a:t>در نظر گرفته شده </a:t>
            </a:r>
            <a:endParaRPr lang="en-US" sz="20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F4F76155-210A-3477-8A08-FE708B68A8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943659"/>
              </p:ext>
            </p:extLst>
          </p:nvPr>
        </p:nvGraphicFramePr>
        <p:xfrm>
          <a:off x="4729801" y="1948968"/>
          <a:ext cx="4356239" cy="476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4449938" imgH="4762508" progId="Excel.Sheet.12">
                  <p:embed/>
                </p:oleObj>
              </mc:Choice>
              <mc:Fallback>
                <p:oleObj name="Worksheet" r:id="rId4" imgW="4449938" imgH="476250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29801" y="1948968"/>
                        <a:ext cx="4356239" cy="476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E54D94A-246C-DE9E-BA6D-951CA5305C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688863"/>
              </p:ext>
            </p:extLst>
          </p:nvPr>
        </p:nvGraphicFramePr>
        <p:xfrm>
          <a:off x="156946" y="1938275"/>
          <a:ext cx="4449763" cy="476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6" imgW="4449938" imgH="4762508" progId="Excel.Sheet.12">
                  <p:embed/>
                </p:oleObj>
              </mc:Choice>
              <mc:Fallback>
                <p:oleObj name="Worksheet" r:id="rId6" imgW="4449938" imgH="476250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6946" y="1938275"/>
                        <a:ext cx="4449763" cy="476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84047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E9AD9-3218-FA01-B9F1-CBD4581F4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تخصیص دبی مصرفی لوله ها به گره های مصرف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5EEB94-457F-97EE-C9DF-1C8A7B0A73B8}"/>
              </a:ext>
            </a:extLst>
          </p:cNvPr>
          <p:cNvSpPr txBox="1"/>
          <p:nvPr/>
        </p:nvSpPr>
        <p:spPr>
          <a:xfrm>
            <a:off x="7045960" y="2286002"/>
            <a:ext cx="43078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در این مرحله با استفاده از دبی مصرفی هر لوله و تقسیم آن بین دو گره مجاور آن و همچنین جمع کردن دبی های مربوط به هر گره دبی مصرفی گره‌های مصرف را محاسبه کردیم که به شرح روبرو باشد</a:t>
            </a:r>
            <a:endParaRPr lang="en-US" sz="28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2877DE-F7AD-C451-5721-7CFFE679DB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9728"/>
          <a:stretch/>
        </p:blipFill>
        <p:spPr>
          <a:xfrm>
            <a:off x="-11339" y="1532573"/>
            <a:ext cx="3603307" cy="35474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B27F2F0E-4DD0-060D-FBCC-88B8A260D4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47005"/>
          <a:stretch/>
        </p:blipFill>
        <p:spPr>
          <a:xfrm>
            <a:off x="3821083" y="1532575"/>
            <a:ext cx="3418140" cy="35474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116568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1C1C9-3969-87F6-BC96-E0FAC8C70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تعیین معیارهای طراحی شبکه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C0CA4-CDD7-9BB9-0C10-3AC87ED738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720" y="1825624"/>
            <a:ext cx="11602720" cy="4951095"/>
          </a:xfrm>
        </p:spPr>
        <p:txBody>
          <a:bodyPr>
            <a:normAutofit fontScale="92500"/>
          </a:bodyPr>
          <a:lstStyle/>
          <a:p>
            <a:pPr marL="0" indent="0" algn="r">
              <a:buNone/>
            </a:pPr>
            <a:r>
              <a:rPr lang="fa-IR" sz="3900" dirty="0">
                <a:latin typeface="Dubai Medium" panose="020B0603030403030204" pitchFamily="34" charset="-78"/>
                <a:cs typeface="Dubai Medium" panose="020B0603030403030204" pitchFamily="34" charset="-78"/>
              </a:rPr>
              <a:t>محدودیتهای فشارآب در گره های مصرف</a:t>
            </a: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بافت قالب منطقه در انتهای دوره طرح سه طبقه پیش بینی می‌شود که برای این حالت حداقل فشار در هر گره برابر با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22 متر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آب می‌باشد و حداکثر فشار می‌تواند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50 متر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آب باشد</a:t>
            </a:r>
          </a:p>
          <a:p>
            <a:pPr marL="0" indent="0" algn="r">
              <a:buNone/>
            </a:pPr>
            <a:r>
              <a:rPr lang="fa-IR" sz="3900" dirty="0">
                <a:latin typeface="Dubai Medium" panose="020B0603030403030204" pitchFamily="34" charset="-78"/>
                <a:cs typeface="Dubai Medium" panose="020B0603030403030204" pitchFamily="34" charset="-78"/>
              </a:rPr>
              <a:t>محدودیتهای سرعت آب در لوله ها</a:t>
            </a: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سرعت آب در لوله‌ها می‌تواند حداقل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0.3 متر بر ثانیه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و حداکثر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2 متر بر ثانیه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باشد</a:t>
            </a:r>
          </a:p>
          <a:p>
            <a:pPr marL="0" indent="0" algn="r">
              <a:buNone/>
            </a:pPr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محدودیتهای قطر لوله ها</a:t>
            </a: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با توجه به بازار 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و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شرکت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مد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نظر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ما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برای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تامین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لوله‌ها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.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قطر لوله‌ها می‌تواند از بین موارد زیر تعیین گردد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r">
              <a:buNone/>
            </a:pP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75 , 110 , 160 , 200 , 250 , 315 , 400 , 500 , 600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پلی اتیلن          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r">
              <a:buNone/>
            </a:pP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300 , 400 , 500 , 600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فلزی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1093211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71F02-B0B7-4CA0-D2FD-98DDDC68F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بار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فوق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العاده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آتش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نشانی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0B486-30CD-DB19-40A3-F0770AAFC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2" y="1690692"/>
            <a:ext cx="10515600" cy="4486271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شبکه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پس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از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طراحی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برای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بار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فوق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العاده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آتش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نشانی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نیز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تحلیل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شد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که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طبق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جدول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آیین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نامه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برای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مناطق</a:t>
            </a:r>
            <a:r>
              <a:rPr lang="en-US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مسکونی</a:t>
            </a:r>
            <a:r>
              <a:rPr lang="en-US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تا</a:t>
            </a:r>
            <a:r>
              <a:rPr lang="en-US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چهار</a:t>
            </a:r>
            <a:r>
              <a:rPr lang="en-US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طبقه</a:t>
            </a:r>
            <a:r>
              <a:rPr lang="en-US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و </a:t>
            </a:r>
            <a:r>
              <a:rPr lang="en-US" dirty="0" err="1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تجاری</a:t>
            </a:r>
            <a:r>
              <a:rPr lang="en-US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به </a:t>
            </a:r>
          </a:p>
          <a:p>
            <a:pPr marL="0" indent="0" algn="ct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د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بی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آتش‌نشانی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 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۶۴لیتر </a:t>
            </a:r>
            <a:r>
              <a:rPr lang="en-US" dirty="0" err="1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بر</a:t>
            </a:r>
            <a:r>
              <a:rPr lang="en-US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ثانیه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 </a:t>
            </a:r>
            <a:r>
              <a:rPr lang="en-US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را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نیازمندیم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E0BBBD-14A3-29D6-5FA7-308497DE296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18" t="3458" b="1784"/>
          <a:stretch/>
        </p:blipFill>
        <p:spPr>
          <a:xfrm>
            <a:off x="2519680" y="3052787"/>
            <a:ext cx="6949440" cy="24355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D1C6E7B-495B-0479-8745-D3CB238D542E}"/>
              </a:ext>
            </a:extLst>
          </p:cNvPr>
          <p:cNvSpPr txBox="1"/>
          <p:nvPr/>
        </p:nvSpPr>
        <p:spPr>
          <a:xfrm>
            <a:off x="599802" y="5567182"/>
            <a:ext cx="10992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sz="2800" dirty="0">
                <a:latin typeface="Dubai Medium" panose="020B0603030403030204" pitchFamily="34" charset="-78"/>
                <a:cs typeface="Dubai Medium" panose="020B0603030403030204" pitchFamily="34" charset="-78"/>
              </a:rPr>
              <a:t>که نتیج تحلیل برنامه در ادامه خدمتتان  ارایه خواهد شد</a:t>
            </a:r>
            <a:endParaRPr lang="en-US" sz="28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83011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5AA18-8F7F-4536-D77F-25FA629B8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نتایج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3F738-822B-0D6C-28AB-025AA89E6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ctr">
              <a:buNone/>
            </a:pP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ctr">
              <a:buNone/>
            </a:pP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ctr">
              <a:buNone/>
            </a:pP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در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آخر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شرح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نتایج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تحلیل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و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طراحی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شبکه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آب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توسط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نرم افزار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واترجمز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به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شما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ارائه</a:t>
            </a:r>
            <a:r>
              <a:rPr lang="en-US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می‌گردد</a:t>
            </a:r>
            <a:endParaRPr lang="fa-IR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ctr">
              <a:buNone/>
            </a:pPr>
            <a:endParaRPr lang="fa-IR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43273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A403EEC-432E-8EBD-F7CC-8A8C676C1CF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8048680"/>
              </p:ext>
            </p:extLst>
          </p:nvPr>
        </p:nvGraphicFramePr>
        <p:xfrm>
          <a:off x="1432560" y="0"/>
          <a:ext cx="9387838" cy="6858020"/>
        </p:xfrm>
        <a:graphic>
          <a:graphicData uri="http://schemas.openxmlformats.org/drawingml/2006/table">
            <a:tbl>
              <a:tblPr/>
              <a:tblGrid>
                <a:gridCol w="906672">
                  <a:extLst>
                    <a:ext uri="{9D8B030D-6E8A-4147-A177-3AD203B41FA5}">
                      <a16:colId xmlns:a16="http://schemas.microsoft.com/office/drawing/2014/main" val="155548996"/>
                    </a:ext>
                  </a:extLst>
                </a:gridCol>
                <a:gridCol w="1284456">
                  <a:extLst>
                    <a:ext uri="{9D8B030D-6E8A-4147-A177-3AD203B41FA5}">
                      <a16:colId xmlns:a16="http://schemas.microsoft.com/office/drawing/2014/main" val="2282506386"/>
                    </a:ext>
                  </a:extLst>
                </a:gridCol>
                <a:gridCol w="906672">
                  <a:extLst>
                    <a:ext uri="{9D8B030D-6E8A-4147-A177-3AD203B41FA5}">
                      <a16:colId xmlns:a16="http://schemas.microsoft.com/office/drawing/2014/main" val="1633423212"/>
                    </a:ext>
                  </a:extLst>
                </a:gridCol>
                <a:gridCol w="906672">
                  <a:extLst>
                    <a:ext uri="{9D8B030D-6E8A-4147-A177-3AD203B41FA5}">
                      <a16:colId xmlns:a16="http://schemas.microsoft.com/office/drawing/2014/main" val="711123699"/>
                    </a:ext>
                  </a:extLst>
                </a:gridCol>
                <a:gridCol w="906672">
                  <a:extLst>
                    <a:ext uri="{9D8B030D-6E8A-4147-A177-3AD203B41FA5}">
                      <a16:colId xmlns:a16="http://schemas.microsoft.com/office/drawing/2014/main" val="3136336735"/>
                    </a:ext>
                  </a:extLst>
                </a:gridCol>
                <a:gridCol w="1227785">
                  <a:extLst>
                    <a:ext uri="{9D8B030D-6E8A-4147-A177-3AD203B41FA5}">
                      <a16:colId xmlns:a16="http://schemas.microsoft.com/office/drawing/2014/main" val="1073275201"/>
                    </a:ext>
                  </a:extLst>
                </a:gridCol>
                <a:gridCol w="1114452">
                  <a:extLst>
                    <a:ext uri="{9D8B030D-6E8A-4147-A177-3AD203B41FA5}">
                      <a16:colId xmlns:a16="http://schemas.microsoft.com/office/drawing/2014/main" val="637740998"/>
                    </a:ext>
                  </a:extLst>
                </a:gridCol>
                <a:gridCol w="1227785">
                  <a:extLst>
                    <a:ext uri="{9D8B030D-6E8A-4147-A177-3AD203B41FA5}">
                      <a16:colId xmlns:a16="http://schemas.microsoft.com/office/drawing/2014/main" val="3850051075"/>
                    </a:ext>
                  </a:extLst>
                </a:gridCol>
                <a:gridCol w="906672">
                  <a:extLst>
                    <a:ext uri="{9D8B030D-6E8A-4147-A177-3AD203B41FA5}">
                      <a16:colId xmlns:a16="http://schemas.microsoft.com/office/drawing/2014/main" val="2455098923"/>
                    </a:ext>
                  </a:extLst>
                </a:gridCol>
              </a:tblGrid>
              <a:tr h="131885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شماره لوله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قطر طراحی شده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از گره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تا گره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جنس لوله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hazen wiliams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دبی در لوله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سرعت در لوله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طول لوله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221427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-1.13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860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3287187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1.78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130488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11.03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0.14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7752181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1.22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123411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-5.82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0.61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695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55455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P-10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-6.5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210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033773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P-11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-1.02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8889770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P-12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J-14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-13.62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360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3180707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P-13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J-14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18.71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0820255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P-14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-11.3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0.36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4359053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P-15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-3.53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850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826897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P-16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-15.3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0.49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650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7386582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P-17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-8.99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820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4846856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P-18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-38.15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0.49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410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239508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P-19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-45.91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1.46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960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4836773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P-21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19.85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2.09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360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878725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P-22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-18.63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0.59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450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3862358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P-23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250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J-14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-39.11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435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01396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P-24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-4.2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0.95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780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5444495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P-25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-5.44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1.23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750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473655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P-26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-13.81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680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2678218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P-33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250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-17.3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0.35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420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3604516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P-34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-27.36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1.36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9349084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P-35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-40.91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0.52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770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582091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P-36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250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-87.35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1.78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1,050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031749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P-37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-20.5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0.65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720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4426295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P-38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-31.94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460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5257718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P-39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7.69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0.81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810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9785772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-1.61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0.36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790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1924533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P-41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-2.61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0.59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580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737856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P-42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-44.92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1.43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5333412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P-43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-23.96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1.19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099260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P-20(1)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J-34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-45.5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1.45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690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841510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P-20(2)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J-34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-50.89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0.65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2368480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P-44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J-34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5.97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0.63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765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4160028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P-45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-95.98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1.23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1588193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P-46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1.73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0.39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485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3470679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P-49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176.54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805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400877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P-50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153.81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0.78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1,130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0264754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P-47(1)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-5.56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1.26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770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428533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P-47(2)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-22.45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0.71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480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203783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P-51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-4.35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0.99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905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4383805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P-53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-16.39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1.73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575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766262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P-54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-36.51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1.16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6061914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P-55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J-41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9.02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965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14943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P-56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J-41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-109.16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1.4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485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925496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P-57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315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J-41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-109.5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1.41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912374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P-58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J-38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-8.65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0.43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485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4274726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P-48(1)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J-36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J-43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fulad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135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-70.82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0113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P-48(2)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J-43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poli atilen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298.57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1.52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790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8823925"/>
                  </a:ext>
                </a:extLst>
              </a:tr>
              <a:tr h="1318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P-60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600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R-1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J-43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C9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fulad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5E6A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369.39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1.31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CC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120</a:t>
                      </a:r>
                    </a:p>
                  </a:txBody>
                  <a:tcPr marL="3487" marR="3487" marT="34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0634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94756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9FE0174-6947-7D69-41E0-6DB4F61DFC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1334883"/>
              </p:ext>
            </p:extLst>
          </p:nvPr>
        </p:nvGraphicFramePr>
        <p:xfrm>
          <a:off x="3449320" y="0"/>
          <a:ext cx="5293359" cy="6858016"/>
        </p:xfrm>
        <a:graphic>
          <a:graphicData uri="http://schemas.openxmlformats.org/drawingml/2006/table">
            <a:tbl>
              <a:tblPr/>
              <a:tblGrid>
                <a:gridCol w="1099919">
                  <a:extLst>
                    <a:ext uri="{9D8B030D-6E8A-4147-A177-3AD203B41FA5}">
                      <a16:colId xmlns:a16="http://schemas.microsoft.com/office/drawing/2014/main" val="226505857"/>
                    </a:ext>
                  </a:extLst>
                </a:gridCol>
                <a:gridCol w="1283238">
                  <a:extLst>
                    <a:ext uri="{9D8B030D-6E8A-4147-A177-3AD203B41FA5}">
                      <a16:colId xmlns:a16="http://schemas.microsoft.com/office/drawing/2014/main" val="3013692787"/>
                    </a:ext>
                  </a:extLst>
                </a:gridCol>
                <a:gridCol w="1420729">
                  <a:extLst>
                    <a:ext uri="{9D8B030D-6E8A-4147-A177-3AD203B41FA5}">
                      <a16:colId xmlns:a16="http://schemas.microsoft.com/office/drawing/2014/main" val="1813392036"/>
                    </a:ext>
                  </a:extLst>
                </a:gridCol>
                <a:gridCol w="1489473">
                  <a:extLst>
                    <a:ext uri="{9D8B030D-6E8A-4147-A177-3AD203B41FA5}">
                      <a16:colId xmlns:a16="http://schemas.microsoft.com/office/drawing/2014/main" val="2636940887"/>
                    </a:ext>
                  </a:extLst>
                </a:gridCol>
              </a:tblGrid>
              <a:tr h="214313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شماره گره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کد ارتفاع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دبی مصرفی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فشار تامین شده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9775834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932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11.16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42.02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8756160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J-6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934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8.39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40.03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3049714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936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9.47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38.02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1534738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J-8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938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14.01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36.02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296051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J-9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944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12.47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29.98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546008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J-10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949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7.99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25.1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9636179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J-12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933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9.82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41.02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3963563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J-13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933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16.4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41.03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042851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J-14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936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6.77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38.04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457996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J-15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940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10.99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34.06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545894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J-16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938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13.14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36.07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0446979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936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13.57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38.08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0012351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J-18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941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19.36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33.44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236042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J-19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944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18.2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30.64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1216295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J-20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949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6.04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25.1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9527694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941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8.34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33.07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5720799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J-28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942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10.93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32.27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328666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J-29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941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22.27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33.29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2156439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J-30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942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18.34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32.71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5899004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J-31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946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14.13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28.76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0980461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J-32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948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18.2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26.77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0618205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J-33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946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9.3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28.57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7401583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J-34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945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11.36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29.62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853740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J-35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940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7.29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34.03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449793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J-36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946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11.86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28.87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710385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949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12.53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25.84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996785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J-38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951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14.07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23.81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81353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J-39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942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12.53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32.83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212504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J-40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947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11.1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27.8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8403528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J-41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950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9.36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24.78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9261593"/>
                  </a:ext>
                </a:extLst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J-43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950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83E28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4DC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24.93</a:t>
                      </a:r>
                    </a:p>
                  </a:txBody>
                  <a:tcPr marL="5666" marR="5666" marT="56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49E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55218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7581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FF28BC-7CED-54F1-70D9-807C2783A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6ECC99F-290B-8A46-A617-A770C7F018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E439488-1C37-9801-24D5-4DFF4211E3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875"/>
          <a:stretch/>
        </p:blipFill>
        <p:spPr>
          <a:xfrm>
            <a:off x="0" y="278104"/>
            <a:ext cx="12049760" cy="630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541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BEE17-4B9E-D86C-71FD-8623755BA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31"/>
            <a:ext cx="10515600" cy="1325563"/>
          </a:xfrm>
        </p:spPr>
        <p:txBody>
          <a:bodyPr anchor="ctr">
            <a:normAutofit/>
          </a:bodyPr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مقدمه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2C751B-27CD-7CEC-E745-EB5C0B192E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544320"/>
            <a:ext cx="9469120" cy="5075299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با توجه به رشد سریع جمعیت و توسعه شهری طراحی و بهینه‌سازی شبکه‌های توزیع آب به عنوان یکی از چالش‌های اصلی مهندسی آب و فاضلاب مطرح می‌شود. شهر کاشان نیز به عنوان یک منطقه در حال توسعه، نیازمند یک سیستم توزیع آب کارآمد و پایدار است که بتواند علاوه بر تأمین نیازهای کنونی، پاسخگوی 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تقاضای آینده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باشد. </a:t>
            </a: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  این پروژه با هدف طراحی و تحلیل هیدرولیکی شبکه توزیع آب شهر               کاشان با استفاده نرم افزار(               ) انجام شده است  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در این طرح، پارامترهای مختلفی از جمله نیاز آبی منطقه، 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مشخصات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هیدرولیکی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لوله‌ها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، و 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محل‌گذاری لوله ها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، 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گره ها 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و </a:t>
            </a:r>
            <a:r>
              <a:rPr lang="fa-IR" dirty="0">
                <a:solidFill>
                  <a:srgbClr val="FF00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مخازن ذخیره</a:t>
            </a: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مورد بررسی قرار گرفته‌اند.</a:t>
            </a:r>
          </a:p>
          <a:p>
            <a:pPr marL="0" indent="0" algn="r">
              <a:buNone/>
            </a:pPr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dirty="0">
                <a:solidFill>
                  <a:srgbClr val="FFFF00"/>
                </a:solidFill>
                <a:latin typeface="Dubai Medium" panose="020B0603030403030204" pitchFamily="34" charset="-78"/>
                <a:cs typeface="Dubai Medium" panose="020B0603030403030204" pitchFamily="34" charset="-78"/>
              </a:rPr>
              <a:t>درادامه این گزارش،جزئیات فنی وتحلیل نتایج به‌تفصیل ارائه خواهدشد.</a:t>
            </a:r>
            <a:endParaRPr lang="en-US" dirty="0">
              <a:solidFill>
                <a:srgbClr val="FFFF00"/>
              </a:solidFill>
              <a:latin typeface="Dubai Medium" panose="020B0603030403030204" pitchFamily="34" charset="-78"/>
              <a:cs typeface="Dubai Medium" panose="020B0603030403030204" pitchFamily="34" charset="-78"/>
            </a:endParaRPr>
          </a:p>
          <a:p>
            <a:pPr marL="0" indent="0" algn="r">
              <a:buNone/>
            </a:pP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B81F35-360C-24F8-F15C-1301552C56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6654" y="1792294"/>
            <a:ext cx="2817325" cy="2817325"/>
          </a:xfrm>
          <a:prstGeom prst="roundRect">
            <a:avLst>
              <a:gd name="adj" fmla="val 36189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51936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469B3-DD3D-26C9-F04B-E7DB06B3A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>
                <a:latin typeface="Dubai Medium" panose="020B0603030403030204" pitchFamily="34" charset="-78"/>
                <a:cs typeface="Dubai Medium" panose="020B0603030403030204" pitchFamily="34" charset="-78"/>
              </a:rPr>
              <a:t>موقعیت شبکه </a:t>
            </a:r>
            <a:endParaRPr lang="en-US" sz="40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4B09DC3-E5AB-ACC0-93E0-D825A1B197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554" t="15017" r="2362" b="18205"/>
          <a:stretch/>
        </p:blipFill>
        <p:spPr>
          <a:xfrm>
            <a:off x="60960" y="1578934"/>
            <a:ext cx="12070080" cy="46635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30697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E905C-65A3-DB5D-6707-A831475AF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تعیین جانمایی شبکه (بدون وجود مخازن)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68A30E8-A462-0BE9-F8ED-D0AA8A4F29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02560" y="1700500"/>
            <a:ext cx="6543040" cy="47797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11122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FFE30-D2E2-AF31-D342-DE5794C3E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9696132" cy="1076960"/>
          </a:xfrm>
        </p:spPr>
        <p:txBody>
          <a:bodyPr>
            <a:normAutofit/>
          </a:bodyPr>
          <a:lstStyle/>
          <a:p>
            <a:pPr algn="ctr"/>
            <a:r>
              <a:rPr lang="fa-IR" sz="4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en-US" sz="4400" dirty="0" err="1">
                <a:latin typeface="Dubai Medium" panose="020B0603030403030204" pitchFamily="34" charset="-78"/>
                <a:cs typeface="Dubai Medium" panose="020B0603030403030204" pitchFamily="34" charset="-78"/>
              </a:rPr>
              <a:t>watergems</a:t>
            </a:r>
            <a:r>
              <a:rPr lang="en-US" sz="4400" dirty="0">
                <a:latin typeface="Dubai Medium" panose="020B0603030403030204" pitchFamily="34" charset="-78"/>
                <a:cs typeface="Dubai Medium" panose="020B0603030403030204" pitchFamily="34" charset="-78"/>
              </a:rPr>
              <a:t> </a:t>
            </a:r>
            <a:r>
              <a:rPr lang="fa-IR" sz="4400" dirty="0">
                <a:latin typeface="Dubai Medium" panose="020B0603030403030204" pitchFamily="34" charset="-78"/>
                <a:cs typeface="Dubai Medium" panose="020B0603030403030204" pitchFamily="34" charset="-78"/>
              </a:rPr>
              <a:t>ترسیم شبکه در محیط نرم افزار</a:t>
            </a:r>
            <a:endParaRPr lang="en-US" sz="44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EA07FFF-0B69-6399-4860-4B2D706348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4540" y="1905000"/>
            <a:ext cx="7566660" cy="45757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40272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C856C-DA4B-C05F-C121-F52D2D1F7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600" dirty="0">
                <a:latin typeface="Dubai Medium" panose="020B0603030403030204" pitchFamily="34" charset="-78"/>
                <a:cs typeface="Dubai Medium" panose="020B0603030403030204" pitchFamily="34" charset="-78"/>
              </a:rPr>
              <a:t>طول لوله ها و تراز ارتفاعی گره های مصرف</a:t>
            </a:r>
            <a:endParaRPr lang="en-US" sz="3600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86DBBFC-65AA-8745-57AE-DEE13C91F4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176950"/>
              </p:ext>
            </p:extLst>
          </p:nvPr>
        </p:nvGraphicFramePr>
        <p:xfrm>
          <a:off x="6014702" y="1493520"/>
          <a:ext cx="2656879" cy="5185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3002209" imgH="5859646" progId="Excel.Sheet.12">
                  <p:embed/>
                </p:oleObj>
              </mc:Choice>
              <mc:Fallback>
                <p:oleObj name="Worksheet" r:id="rId2" imgW="3002209" imgH="585964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14702" y="1493520"/>
                        <a:ext cx="2656879" cy="5185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DD53A3F-E307-EE4D-E65A-8C9B0BCAB3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749065"/>
              </p:ext>
            </p:extLst>
          </p:nvPr>
        </p:nvGraphicFramePr>
        <p:xfrm>
          <a:off x="1274127" y="86666"/>
          <a:ext cx="2292031" cy="6684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2621138" imgH="9517341" progId="Excel.Sheet.12">
                  <p:embed/>
                </p:oleObj>
              </mc:Choice>
              <mc:Fallback>
                <p:oleObj name="Worksheet" r:id="rId4" imgW="2621138" imgH="951734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74127" y="86666"/>
                        <a:ext cx="2292031" cy="66846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9227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29ABB-AB27-39B6-BB08-68D08AF81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Dubai Medium" panose="020B0603030403030204" pitchFamily="34" charset="-78"/>
                <a:cs typeface="Dubai Medium" panose="020B0603030403030204" pitchFamily="34" charset="-78"/>
              </a:rPr>
              <a:t> تخمین مساحت منطقه با کمک سایت</a:t>
            </a:r>
            <a:endParaRPr lang="en-US" dirty="0">
              <a:latin typeface="Dubai Medium" panose="020B0603030403030204" pitchFamily="34" charset="-78"/>
              <a:cs typeface="Dubai Medium" panose="020B0603030403030204" pitchFamily="34" charset="-78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EB76972-1C0B-4C5E-9BEA-3DF1EFE925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80033"/>
            <a:ext cx="10515600" cy="40628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E292E99D-3908-C61E-039C-76986C09DC80}"/>
                  </a:ext>
                </a:extLst>
              </p14:cNvPr>
              <p14:cNvContentPartPr/>
              <p14:nvPr/>
            </p14:nvContentPartPr>
            <p14:xfrm>
              <a:off x="8412080" y="4216160"/>
              <a:ext cx="934920" cy="104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E292E99D-3908-C61E-039C-76986C09DC8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58080" y="4108160"/>
                <a:ext cx="1042560" cy="226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94672689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me1" id="{17502E29-C38A-4021-852C-296072B52B4C}" vid="{622B89D2-4F56-4081-8B56-2A4B25196F5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965</TotalTime>
  <Words>2431</Words>
  <Application>Microsoft Office PowerPoint</Application>
  <PresentationFormat>Widescreen</PresentationFormat>
  <Paragraphs>780</Paragraphs>
  <Slides>37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Aptos</vt:lpstr>
      <vt:lpstr>Aptos Display</vt:lpstr>
      <vt:lpstr>Aptos Narrow</vt:lpstr>
      <vt:lpstr>Arial</vt:lpstr>
      <vt:lpstr>Besmellah 3</vt:lpstr>
      <vt:lpstr>Dubai Medium</vt:lpstr>
      <vt:lpstr>Wingdings</vt:lpstr>
      <vt:lpstr>Theme1</vt:lpstr>
      <vt:lpstr>Worksheet</vt:lpstr>
      <vt:lpstr>j</vt:lpstr>
      <vt:lpstr>PowerPoint Presentation</vt:lpstr>
      <vt:lpstr>مقدمه</vt:lpstr>
      <vt:lpstr>مقدمه</vt:lpstr>
      <vt:lpstr>موقعیت شبکه </vt:lpstr>
      <vt:lpstr>تعیین جانمایی شبکه (بدون وجود مخازن)</vt:lpstr>
      <vt:lpstr> watergems ترسیم شبکه در محیط نرم افزار</vt:lpstr>
      <vt:lpstr>طول لوله ها و تراز ارتفاعی گره های مصرف</vt:lpstr>
      <vt:lpstr> تخمین مساحت منطقه با کمک سایت</vt:lpstr>
      <vt:lpstr>تعیین دوره طرح</vt:lpstr>
      <vt:lpstr>برآورد جمعيت </vt:lpstr>
      <vt:lpstr>برآورد جمعيت </vt:lpstr>
      <vt:lpstr>برآورد جمعيت </vt:lpstr>
      <vt:lpstr>براورد متوسط سرانه مصرف روزانه</vt:lpstr>
      <vt:lpstr>براورد متوسط سرانه مصرف روزانه</vt:lpstr>
      <vt:lpstr>براورد متوسط سرانه مصرف روزانه</vt:lpstr>
      <vt:lpstr>براورد متوسط سرانه مصرف روزانه</vt:lpstr>
      <vt:lpstr>براورد متوسط سرانه مصرف روزانه</vt:lpstr>
      <vt:lpstr>براورد متوسط سرانه مصرف روزانه</vt:lpstr>
      <vt:lpstr>براورد متوسط سرانه مصرف روزانه</vt:lpstr>
      <vt:lpstr>براورد متوسط سرانه مصرف روزانه</vt:lpstr>
      <vt:lpstr>طراحی مخازن</vt:lpstr>
      <vt:lpstr>طراحی مخازن</vt:lpstr>
      <vt:lpstr>طراحی مخازن</vt:lpstr>
      <vt:lpstr>طراحی مخازن</vt:lpstr>
      <vt:lpstr>طراحی مخازن</vt:lpstr>
      <vt:lpstr>طراحی مخازن</vt:lpstr>
      <vt:lpstr>طراحی مخازن</vt:lpstr>
      <vt:lpstr>طراحی مخازن</vt:lpstr>
      <vt:lpstr> تعیین دبی طراحی شبکه</vt:lpstr>
      <vt:lpstr>تخصیص دبی مصرفی لوله ها به گره های مصرف</vt:lpstr>
      <vt:lpstr>تعیین معیارهای طراحی شبکه</vt:lpstr>
      <vt:lpstr> بار فوق العاده آتش نشانی</vt:lpstr>
      <vt:lpstr>نتایج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ali</dc:creator>
  <cp:lastModifiedBy>ali</cp:lastModifiedBy>
  <cp:revision>35</cp:revision>
  <cp:lastPrinted>2025-05-01T13:56:36Z</cp:lastPrinted>
  <dcterms:created xsi:type="dcterms:W3CDTF">2025-04-08T18:17:10Z</dcterms:created>
  <dcterms:modified xsi:type="dcterms:W3CDTF">2025-05-06T05:34:32Z</dcterms:modified>
</cp:coreProperties>
</file>