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3gpp" ContentType="video/3gpp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3" r:id="rId3"/>
    <p:sldId id="285" r:id="rId4"/>
    <p:sldId id="278" r:id="rId5"/>
    <p:sldId id="293" r:id="rId6"/>
    <p:sldId id="286" r:id="rId7"/>
    <p:sldId id="294" r:id="rId8"/>
    <p:sldId id="295" r:id="rId9"/>
    <p:sldId id="296" r:id="rId10"/>
    <p:sldId id="297" r:id="rId11"/>
    <p:sldId id="298" r:id="rId12"/>
    <p:sldId id="279" r:id="rId13"/>
    <p:sldId id="299" r:id="rId14"/>
    <p:sldId id="300" r:id="rId15"/>
    <p:sldId id="280" r:id="rId16"/>
    <p:sldId id="287" r:id="rId17"/>
    <p:sldId id="288" r:id="rId18"/>
    <p:sldId id="289" r:id="rId19"/>
    <p:sldId id="304" r:id="rId20"/>
    <p:sldId id="291" r:id="rId21"/>
    <p:sldId id="292" r:id="rId22"/>
    <p:sldId id="282" r:id="rId23"/>
    <p:sldId id="301" r:id="rId24"/>
    <p:sldId id="302" r:id="rId25"/>
    <p:sldId id="303" r:id="rId26"/>
    <p:sldId id="283" r:id="rId27"/>
    <p:sldId id="290" r:id="rId28"/>
    <p:sldId id="28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70E"/>
    <a:srgbClr val="19A008"/>
    <a:srgbClr val="FA0707"/>
    <a:srgbClr val="FAFA07"/>
    <a:srgbClr val="0798CC"/>
    <a:srgbClr val="E75816"/>
    <a:srgbClr val="D30662"/>
    <a:srgbClr val="FF9609"/>
    <a:srgbClr val="C80051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B5013-64FB-49D7-A3A6-D6779E34A5B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78BA9-8DA5-45FA-8262-10DBAB63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8BA9-8DA5-45FA-8262-10DBAB6359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EC9B-22A1-4E83-AC84-744EA96A630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05EF-ECC6-446F-AB7C-89BC670E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p"/><Relationship Id="rId1" Type="http://schemas.microsoft.com/office/2007/relationships/media" Target="../media/media1.3gp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4D3600"/>
              </a:clrFrom>
              <a:clrTo>
                <a:srgbClr val="4D36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12284"/>
            <a:ext cx="12192000" cy="6870284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3" t="34129" r="19011" b="35269"/>
          <a:stretch/>
        </p:blipFill>
        <p:spPr>
          <a:xfrm>
            <a:off x="5009881" y="270456"/>
            <a:ext cx="2253803" cy="157122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6687057" y="1352550"/>
            <a:ext cx="5486907" cy="19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40" y="413068"/>
            <a:ext cx="3049348" cy="81665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0782" y="2532714"/>
            <a:ext cx="12133182" cy="19571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7" t="10409" r="8911" b="66622"/>
          <a:stretch/>
        </p:blipFill>
        <p:spPr>
          <a:xfrm>
            <a:off x="7843236" y="4736806"/>
            <a:ext cx="1455314" cy="834190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 flipV="1">
            <a:off x="2859112" y="5592245"/>
            <a:ext cx="6305923" cy="64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45217" r="6155" b="30000"/>
          <a:stretch/>
        </p:blipFill>
        <p:spPr>
          <a:xfrm>
            <a:off x="7894752" y="5592245"/>
            <a:ext cx="1493949" cy="10951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5" r="56270" b="10311"/>
          <a:stretch/>
        </p:blipFill>
        <p:spPr>
          <a:xfrm>
            <a:off x="18228" y="6004008"/>
            <a:ext cx="1898350" cy="761583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-67541" y="394018"/>
            <a:ext cx="6722609" cy="19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 b="32238"/>
          <a:stretch/>
        </p:blipFill>
        <p:spPr>
          <a:xfrm>
            <a:off x="10198799" y="1527620"/>
            <a:ext cx="1923162" cy="884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88" y="4600027"/>
            <a:ext cx="3247329" cy="3247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2" b="22759"/>
          <a:stretch/>
        </p:blipFill>
        <p:spPr>
          <a:xfrm>
            <a:off x="8674086" y="1455313"/>
            <a:ext cx="1933428" cy="1133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4" r="46352" b="35330"/>
          <a:stretch/>
        </p:blipFill>
        <p:spPr>
          <a:xfrm>
            <a:off x="5342825" y="4650224"/>
            <a:ext cx="2694349" cy="991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44316" b="36195"/>
          <a:stretch/>
        </p:blipFill>
        <p:spPr>
          <a:xfrm>
            <a:off x="2950535" y="4619898"/>
            <a:ext cx="2383180" cy="97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5" b="46126"/>
          <a:stretch/>
        </p:blipFill>
        <p:spPr>
          <a:xfrm>
            <a:off x="424578" y="2479357"/>
            <a:ext cx="10282197" cy="1281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b="34035"/>
          <a:stretch/>
        </p:blipFill>
        <p:spPr>
          <a:xfrm>
            <a:off x="1281047" y="3211653"/>
            <a:ext cx="10083691" cy="1344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99" y="2137041"/>
            <a:ext cx="2136940" cy="21369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 r="87684" b="32238"/>
          <a:stretch/>
        </p:blipFill>
        <p:spPr>
          <a:xfrm>
            <a:off x="10452490" y="2275700"/>
            <a:ext cx="362052" cy="13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WhatsApp Video 2021-01-23 at 01.41.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819" y="1627569"/>
            <a:ext cx="9298546" cy="523043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6200000">
            <a:off x="6466624" y="1134202"/>
            <a:ext cx="6877315" cy="4608907"/>
          </a:xfrm>
          <a:prstGeom prst="rect">
            <a:avLst/>
          </a:prstGeom>
          <a:gradFill>
            <a:gsLst>
              <a:gs pos="83856">
                <a:schemeClr val="tx1"/>
              </a:gs>
              <a:gs pos="32000">
                <a:schemeClr val="tx1">
                  <a:shade val="30000"/>
                  <a:satMod val="115000"/>
                  <a:lumMod val="38000"/>
                  <a:alpha val="0"/>
                </a:schemeClr>
              </a:gs>
              <a:gs pos="66000">
                <a:schemeClr val="tx1"/>
              </a:gs>
              <a:gs pos="98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-1145453" y="1119716"/>
            <a:ext cx="6848345" cy="4608907"/>
          </a:xfrm>
          <a:prstGeom prst="rect">
            <a:avLst/>
          </a:prstGeom>
          <a:gradFill>
            <a:gsLst>
              <a:gs pos="83856">
                <a:schemeClr val="tx1"/>
              </a:gs>
              <a:gs pos="32000">
                <a:schemeClr val="tx1">
                  <a:shade val="30000"/>
                  <a:satMod val="115000"/>
                  <a:lumMod val="38000"/>
                  <a:alpha val="0"/>
                </a:schemeClr>
              </a:gs>
              <a:gs pos="66000">
                <a:schemeClr val="tx1"/>
              </a:gs>
              <a:gs pos="98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entagon 50"/>
          <p:cNvSpPr/>
          <p:nvPr/>
        </p:nvSpPr>
        <p:spPr>
          <a:xfrm rot="10800000">
            <a:off x="687738" y="1394306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Manual Operation 51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کردن با امواج مایکروویو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26" name="Flowchart: Stored Data 25"/>
          <p:cNvSpPr/>
          <p:nvPr/>
        </p:nvSpPr>
        <p:spPr>
          <a:xfrm>
            <a:off x="687738" y="389530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84" y="584795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3" name="Flowchart: Stored Data 32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Stored Data 33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Stored Data 34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Stored Data 35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Stored Data 53"/>
          <p:cNvSpPr/>
          <p:nvPr/>
        </p:nvSpPr>
        <p:spPr>
          <a:xfrm flipH="1">
            <a:off x="3433036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40313" y="6390647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Pentagon 121"/>
          <p:cNvSpPr/>
          <p:nvPr/>
        </p:nvSpPr>
        <p:spPr>
          <a:xfrm rot="10800000">
            <a:off x="687738" y="1394306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lowchart: Manual Operation 122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016037" y="1500651"/>
            <a:ext cx="594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مزایای روش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کردن مایکروویو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25" name="Teardrop 124"/>
          <p:cNvSpPr/>
          <p:nvPr/>
        </p:nvSpPr>
        <p:spPr>
          <a:xfrm>
            <a:off x="9416578" y="3010343"/>
            <a:ext cx="734443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272950" y="3010343"/>
            <a:ext cx="3113133" cy="6695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ardrop 126"/>
          <p:cNvSpPr/>
          <p:nvPr/>
        </p:nvSpPr>
        <p:spPr>
          <a:xfrm>
            <a:off x="9380429" y="3859099"/>
            <a:ext cx="734443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6272950" y="3859099"/>
            <a:ext cx="3076984" cy="6695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ardrop 128"/>
          <p:cNvSpPr/>
          <p:nvPr/>
        </p:nvSpPr>
        <p:spPr>
          <a:xfrm>
            <a:off x="8222651" y="4707855"/>
            <a:ext cx="734443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3943552" y="4707855"/>
            <a:ext cx="4221654" cy="6695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2885175" y="2997123"/>
            <a:ext cx="3131616" cy="6695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ounded Rectangle 131"/>
          <p:cNvSpPr/>
          <p:nvPr/>
        </p:nvSpPr>
        <p:spPr>
          <a:xfrm>
            <a:off x="2885175" y="3866949"/>
            <a:ext cx="3131616" cy="6695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Teardrop 132"/>
          <p:cNvSpPr/>
          <p:nvPr/>
        </p:nvSpPr>
        <p:spPr>
          <a:xfrm flipH="1">
            <a:off x="2117592" y="3866949"/>
            <a:ext cx="730051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ardrop 133"/>
          <p:cNvSpPr/>
          <p:nvPr/>
        </p:nvSpPr>
        <p:spPr>
          <a:xfrm flipH="1">
            <a:off x="2118457" y="2997123"/>
            <a:ext cx="730051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ardrop 134"/>
          <p:cNvSpPr/>
          <p:nvPr/>
        </p:nvSpPr>
        <p:spPr>
          <a:xfrm flipH="1">
            <a:off x="3156056" y="4709293"/>
            <a:ext cx="730051" cy="669578"/>
          </a:xfrm>
          <a:prstGeom prst="teardrop">
            <a:avLst/>
          </a:prstGeom>
          <a:gradFill flip="none" rotWithShape="1">
            <a:gsLst>
              <a:gs pos="0">
                <a:srgbClr val="00BDFC">
                  <a:shade val="30000"/>
                  <a:satMod val="115000"/>
                </a:srgbClr>
              </a:gs>
              <a:gs pos="50000">
                <a:srgbClr val="00BDFC">
                  <a:shade val="67500"/>
                  <a:satMod val="115000"/>
                </a:srgbClr>
              </a:gs>
              <a:gs pos="100000">
                <a:srgbClr val="00BDF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6605700" y="3109004"/>
            <a:ext cx="280029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بالا بودن سرعت فرایند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677127" y="3970905"/>
            <a:ext cx="24272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راندمان انرژی مطلوب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41334" y="3129434"/>
            <a:ext cx="346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حرارت دهی یکنواخت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193914" y="3958830"/>
            <a:ext cx="23743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حرارت دهی گزینشی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297925" y="4822286"/>
            <a:ext cx="350608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بالا بودن کیفیت مواد خشک شده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9" name="Flowchart: Stored Data 38"/>
          <p:cNvSpPr/>
          <p:nvPr/>
        </p:nvSpPr>
        <p:spPr>
          <a:xfrm>
            <a:off x="687738" y="389530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75084" y="584795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1" name="Flowchart: Stored Data 40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Stored Data 41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Stored Data 42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Stored Data 43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3433036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11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Stored Data 3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" name="Flowchart: Stored Data 5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Stored Data 6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1994" y="1149388"/>
            <a:ext cx="687738" cy="12195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Manual Operation 37"/>
          <p:cNvSpPr/>
          <p:nvPr/>
        </p:nvSpPr>
        <p:spPr>
          <a:xfrm rot="5400000">
            <a:off x="10648523" y="1480885"/>
            <a:ext cx="1219584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ضرورت استفاده از پوشش‌ها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6200000">
            <a:off x="8116863" y="-246540"/>
            <a:ext cx="617490" cy="676339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FE82C"/>
              </a:gs>
              <a:gs pos="89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 Diagonal Corner Rectangle 33"/>
          <p:cNvSpPr/>
          <p:nvPr/>
        </p:nvSpPr>
        <p:spPr>
          <a:xfrm>
            <a:off x="11154199" y="2657265"/>
            <a:ext cx="891851" cy="9342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59990" y="2889240"/>
            <a:ext cx="6060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کاهش جذب مواد اسمزی بدون تاثیر جدی در خروج آب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1" t="1882" r="1912" b="65370"/>
          <a:stretch/>
        </p:blipFill>
        <p:spPr>
          <a:xfrm>
            <a:off x="2991503" y="2860874"/>
            <a:ext cx="1785787" cy="113657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1442" r="62033" b="63765"/>
          <a:stretch/>
        </p:blipFill>
        <p:spPr>
          <a:xfrm>
            <a:off x="446654" y="2829846"/>
            <a:ext cx="1769969" cy="116249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ight Arrow 22"/>
          <p:cNvSpPr/>
          <p:nvPr/>
        </p:nvSpPr>
        <p:spPr>
          <a:xfrm>
            <a:off x="2348289" y="3172482"/>
            <a:ext cx="581849" cy="513358"/>
          </a:xfrm>
          <a:prstGeom prst="rightArrow">
            <a:avLst/>
          </a:prstGeom>
          <a:ln>
            <a:solidFill>
              <a:srgbClr val="52FF1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5400000">
            <a:off x="3626526" y="4131011"/>
            <a:ext cx="581849" cy="513358"/>
          </a:xfrm>
          <a:prstGeom prst="rightArrow">
            <a:avLst/>
          </a:prstGeom>
          <a:ln>
            <a:solidFill>
              <a:srgbClr val="52FF1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5400000">
            <a:off x="1014414" y="4131011"/>
            <a:ext cx="581849" cy="513358"/>
          </a:xfrm>
          <a:prstGeom prst="rightArrow">
            <a:avLst/>
          </a:prstGeom>
          <a:ln>
            <a:solidFill>
              <a:srgbClr val="52FF1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58246" r="63772" b="11579"/>
          <a:stretch/>
        </p:blipFill>
        <p:spPr>
          <a:xfrm>
            <a:off x="446654" y="4794103"/>
            <a:ext cx="1769969" cy="107700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t="58480" r="1468" b="11813"/>
          <a:stretch/>
        </p:blipFill>
        <p:spPr>
          <a:xfrm>
            <a:off x="2985581" y="4782199"/>
            <a:ext cx="1826382" cy="110306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ound Same Side Corner Rectangle 39"/>
          <p:cNvSpPr/>
          <p:nvPr/>
        </p:nvSpPr>
        <p:spPr>
          <a:xfrm rot="16200000">
            <a:off x="8053968" y="766947"/>
            <a:ext cx="617490" cy="676339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FE82C"/>
              </a:gs>
              <a:gs pos="89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41"/>
          <p:cNvSpPr/>
          <p:nvPr/>
        </p:nvSpPr>
        <p:spPr>
          <a:xfrm>
            <a:off x="11091304" y="3670752"/>
            <a:ext cx="891851" cy="9342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Same Side Corner Rectangle 42"/>
          <p:cNvSpPr/>
          <p:nvPr/>
        </p:nvSpPr>
        <p:spPr>
          <a:xfrm rot="16200000">
            <a:off x="8281910" y="2393450"/>
            <a:ext cx="617490" cy="556311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FE82C"/>
              </a:gs>
              <a:gs pos="89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 Diagonal Corner Rectangle 45"/>
          <p:cNvSpPr/>
          <p:nvPr/>
        </p:nvSpPr>
        <p:spPr>
          <a:xfrm>
            <a:off x="11095132" y="4684238"/>
            <a:ext cx="891851" cy="9342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 Same Side Corner Rectangle 48"/>
          <p:cNvSpPr/>
          <p:nvPr/>
        </p:nvSpPr>
        <p:spPr>
          <a:xfrm rot="16200000">
            <a:off x="9588302" y="4678830"/>
            <a:ext cx="617490" cy="290321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FE82C"/>
              </a:gs>
              <a:gs pos="89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 Diagonal Corner Rectangle 50"/>
          <p:cNvSpPr/>
          <p:nvPr/>
        </p:nvSpPr>
        <p:spPr>
          <a:xfrm>
            <a:off x="11091304" y="5652549"/>
            <a:ext cx="891851" cy="9342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46926" y="3901915"/>
            <a:ext cx="6060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کاهش خروج مواد جامد به صورت محلول درآب فراصوت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0097" y="4936106"/>
            <a:ext cx="512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لایه حفاظتی در برابر تغییرات فیزیکی و شیمیایی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956467" y="5863924"/>
            <a:ext cx="235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بهبود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ظاهر محصول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41" grpId="0"/>
      <p:bldP spid="23" grpId="0" animBg="1"/>
      <p:bldP spid="64" grpId="0" animBg="1"/>
      <p:bldP spid="65" grpId="0" animBg="1"/>
      <p:bldP spid="40" grpId="0" animBg="1"/>
      <p:bldP spid="42" grpId="0" animBg="1"/>
      <p:bldP spid="43" grpId="0" animBg="1"/>
      <p:bldP spid="46" grpId="0" animBg="1"/>
      <p:bldP spid="49" grpId="0" animBg="1"/>
      <p:bldP spid="51" grpId="0" animBg="1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1521994" y="1149388"/>
            <a:ext cx="687738" cy="12195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Pentagon 65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Manual Operation 66"/>
          <p:cNvSpPr/>
          <p:nvPr/>
        </p:nvSpPr>
        <p:spPr>
          <a:xfrm rot="5400000">
            <a:off x="10648523" y="1480885"/>
            <a:ext cx="1219584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فواید استفاده از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پیش‌تیمارها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15160" y="3583549"/>
            <a:ext cx="2664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entagon 69"/>
          <p:cNvSpPr/>
          <p:nvPr/>
        </p:nvSpPr>
        <p:spPr>
          <a:xfrm rot="10800000">
            <a:off x="2814600" y="3338710"/>
            <a:ext cx="1077146" cy="501555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353173" y="3202658"/>
            <a:ext cx="5299684" cy="77365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311781" y="3123758"/>
            <a:ext cx="929733" cy="9314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3465283" y="3281559"/>
            <a:ext cx="622727" cy="615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721024" y="3323269"/>
            <a:ext cx="369013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کاهش زمان خشک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کردن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9516429" y="5155316"/>
            <a:ext cx="2664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entagon 75"/>
          <p:cNvSpPr/>
          <p:nvPr/>
        </p:nvSpPr>
        <p:spPr>
          <a:xfrm>
            <a:off x="8286054" y="4911517"/>
            <a:ext cx="1077146" cy="501555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603008" y="4720352"/>
            <a:ext cx="5023839" cy="77365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7871888" y="4672778"/>
            <a:ext cx="929733" cy="93145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8025390" y="4830579"/>
            <a:ext cx="622727" cy="615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179617" y="4933565"/>
            <a:ext cx="369013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fa-IR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40281" y="4889955"/>
            <a:ext cx="369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حفظ کیفیت بیشتر مواد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غذایی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lowchart: Stored Data 35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8" name="Flowchart: Stored Data 37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Stored Data 38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Stored Data 49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Stored Data 5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/>
      <p:bldP spid="76" grpId="0" animBg="1"/>
      <p:bldP spid="77" grpId="0" animBg="1"/>
      <p:bldP spid="78" grpId="0" animBg="1"/>
      <p:bldP spid="79" grpId="0" animBg="1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521994" y="1149388"/>
            <a:ext cx="687738" cy="12195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entagon 67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Manual Operation 68"/>
          <p:cNvSpPr/>
          <p:nvPr/>
        </p:nvSpPr>
        <p:spPr>
          <a:xfrm rot="5400000">
            <a:off x="10648523" y="1480885"/>
            <a:ext cx="1219584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 بیان کلیات مسئله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7649568" y="2824541"/>
            <a:ext cx="4560164" cy="1026133"/>
          </a:xfrm>
          <a:prstGeom prst="rightArrow">
            <a:avLst/>
          </a:prstGeom>
          <a:gradFill flip="none" rotWithShape="1">
            <a:gsLst>
              <a:gs pos="50000">
                <a:srgbClr val="FFC000"/>
              </a:gs>
              <a:gs pos="83000">
                <a:srgbClr val="0070C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5586200" y="2804386"/>
            <a:ext cx="3557223" cy="1045196"/>
          </a:xfrm>
          <a:prstGeom prst="rightArrow">
            <a:avLst/>
          </a:prstGeom>
          <a:gradFill flip="none" rotWithShape="1">
            <a:gsLst>
              <a:gs pos="0">
                <a:srgbClr val="FA570E"/>
              </a:gs>
              <a:gs pos="7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2828418" y="2782209"/>
            <a:ext cx="3467250" cy="1095126"/>
          </a:xfrm>
          <a:prstGeom prst="rightArrow">
            <a:avLst/>
          </a:prstGeom>
          <a:gradFill flip="none" rotWithShape="1">
            <a:gsLst>
              <a:gs pos="0">
                <a:srgbClr val="F739C5"/>
              </a:gs>
              <a:gs pos="86000">
                <a:srgbClr val="FA570E">
                  <a:shade val="67500"/>
                  <a:satMod val="115000"/>
                </a:srgbClr>
              </a:gs>
              <a:gs pos="100000">
                <a:srgbClr val="FA570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>
            <a:off x="0" y="2780513"/>
            <a:ext cx="3330054" cy="1045196"/>
          </a:xfrm>
          <a:prstGeom prst="rightArrow">
            <a:avLst/>
          </a:prstGeom>
          <a:gradFill flip="none" rotWithShape="1">
            <a:gsLst>
              <a:gs pos="0">
                <a:srgbClr val="DE0064">
                  <a:shade val="30000"/>
                  <a:satMod val="115000"/>
                </a:srgbClr>
              </a:gs>
              <a:gs pos="50000">
                <a:srgbClr val="DE0064">
                  <a:shade val="67500"/>
                  <a:satMod val="115000"/>
                </a:srgbClr>
              </a:gs>
              <a:gs pos="100000">
                <a:srgbClr val="F739C5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1558069" y="3585500"/>
            <a:ext cx="0" cy="140400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01669" y="3611258"/>
            <a:ext cx="0" cy="140400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422296" y="3585500"/>
            <a:ext cx="0" cy="140400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395720" y="3611258"/>
            <a:ext cx="0" cy="140400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9227953" y="5033069"/>
            <a:ext cx="2385701" cy="91515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6255770" y="5019421"/>
            <a:ext cx="2385701" cy="91515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3307988" y="5031762"/>
            <a:ext cx="2385701" cy="91515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448304" y="4994713"/>
            <a:ext cx="2385701" cy="91515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535115" y="5089294"/>
            <a:ext cx="2210792" cy="725988"/>
          </a:xfrm>
          <a:prstGeom prst="roundRect">
            <a:avLst/>
          </a:prstGeom>
          <a:gradFill flip="none" rotWithShape="1">
            <a:gsLst>
              <a:gs pos="0">
                <a:srgbClr val="95003A"/>
              </a:gs>
              <a:gs pos="40000">
                <a:srgbClr val="C80051"/>
              </a:gs>
              <a:gs pos="100000">
                <a:srgbClr val="F739C5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3392090" y="5114002"/>
            <a:ext cx="2210792" cy="725988"/>
          </a:xfrm>
          <a:prstGeom prst="roundRect">
            <a:avLst/>
          </a:prstGeom>
          <a:gradFill flip="none" rotWithShape="1">
            <a:gsLst>
              <a:gs pos="0">
                <a:srgbClr val="F739C5"/>
              </a:gs>
              <a:gs pos="72000">
                <a:srgbClr val="FA570E">
                  <a:shade val="67500"/>
                  <a:satMod val="115000"/>
                </a:srgbClr>
              </a:gs>
              <a:gs pos="100000">
                <a:srgbClr val="FA570E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6342052" y="5114002"/>
            <a:ext cx="2210792" cy="725988"/>
          </a:xfrm>
          <a:prstGeom prst="roundRect">
            <a:avLst/>
          </a:prstGeom>
          <a:gradFill flip="none" rotWithShape="1">
            <a:gsLst>
              <a:gs pos="0">
                <a:srgbClr val="FA570E"/>
              </a:gs>
              <a:gs pos="57000">
                <a:srgbClr val="FF9609">
                  <a:shade val="67500"/>
                  <a:satMod val="115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 w="28575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9311202" y="5130658"/>
            <a:ext cx="2210792" cy="725988"/>
          </a:xfrm>
          <a:prstGeom prst="roundRect">
            <a:avLst/>
          </a:prstGeom>
          <a:gradFill flip="none" rotWithShape="1">
            <a:gsLst>
              <a:gs pos="6000">
                <a:srgbClr val="FFC000"/>
              </a:gs>
              <a:gs pos="76000">
                <a:srgbClr val="0070C0"/>
              </a:gs>
            </a:gsLst>
            <a:lin ang="0" scaled="1"/>
            <a:tileRect/>
          </a:gradFill>
          <a:ln w="28575"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998937" y="5189332"/>
            <a:ext cx="1447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Kiwi fruit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17794" y="5222836"/>
            <a:ext cx="1177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coating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35442" y="5189331"/>
            <a:ext cx="1636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pretreatment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304996" y="5236844"/>
            <a:ext cx="2308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it-IT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crowave drying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lowchart: Stored Data 49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0" name="Flowchart: Stored Data 79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lowchart: Stored Data 80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lowchart: Stored Data 81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lowchart: Stored Data 88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Flowchart: Stored Data 89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lowchart: Stored Data 94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/>
      <p:bldP spid="99" grpId="0"/>
      <p:bldP spid="104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11572" y="0"/>
            <a:ext cx="12203571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Stored Data 49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Stored Data 5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entagon 58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lowchart: Manual Operation 59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998233" y="1500651"/>
            <a:ext cx="696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کردن با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 اولتراسونیک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4" name="Flowchart: Stored Data 63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4174" y="2517746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91272" y="2765680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2017</a:t>
            </a:r>
            <a:endParaRPr lang="en-US" sz="2000" b="1" dirty="0"/>
          </a:p>
        </p:txBody>
      </p:sp>
      <p:sp>
        <p:nvSpPr>
          <p:cNvPr id="69" name="Oval 68"/>
          <p:cNvSpPr/>
          <p:nvPr/>
        </p:nvSpPr>
        <p:spPr>
          <a:xfrm>
            <a:off x="450374" y="2296825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5892" y="2627847"/>
            <a:ext cx="2124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horuz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551905" y="3113169"/>
            <a:ext cx="1512000" cy="50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58208" y="3091985"/>
            <a:ext cx="6743636" cy="207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863454" y="2634206"/>
            <a:ext cx="735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گوجه فرنگی با روش ترکیبی مایکروویو و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24170" y="3249010"/>
            <a:ext cx="268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افزایش توان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مایکروویو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70348" y="3263753"/>
            <a:ext cx="662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قابل ملاحظه زمان خشک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شدن  ( حدود 46 % )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  <a:p>
            <a:pPr algn="r"/>
            <a:endParaRPr lang="en-US" sz="240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0375" y="3915910"/>
            <a:ext cx="11422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زمان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خشک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کردن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در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توان 120 وات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مایکروویو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و 40 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دقیقه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پیش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‌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تیمار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نسبت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به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حالت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بدون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پیش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‌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تیمار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با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توان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مشابه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 ( 7/38 % 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7" name="Pentagon 76"/>
          <p:cNvSpPr/>
          <p:nvPr/>
        </p:nvSpPr>
        <p:spPr>
          <a:xfrm rot="10800000">
            <a:off x="9121381" y="3231385"/>
            <a:ext cx="2744765" cy="515929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8416" y="4911702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65514" y="5159636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</a:t>
            </a:r>
            <a:r>
              <a:rPr lang="en-US" sz="2000" b="1" dirty="0"/>
              <a:t>9</a:t>
            </a:r>
          </a:p>
        </p:txBody>
      </p:sp>
      <p:sp>
        <p:nvSpPr>
          <p:cNvPr id="80" name="Oval 79"/>
          <p:cNvSpPr/>
          <p:nvPr/>
        </p:nvSpPr>
        <p:spPr>
          <a:xfrm>
            <a:off x="424616" y="4690781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554428" y="5059875"/>
            <a:ext cx="2124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554428" y="5507994"/>
            <a:ext cx="1440000" cy="83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375266" y="5515726"/>
            <a:ext cx="5340491" cy="43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34386" y="5054061"/>
            <a:ext cx="542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برش‌های کیوی با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86080" y="5689285"/>
            <a:ext cx="542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کاهش زمان خشک کردن (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16/67-25 % )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63863" y="6167883"/>
            <a:ext cx="944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ایده‌آل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نبودن روش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به خاطر از دست دادن مواد مغزی محلول در آب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 animBg="1"/>
      <p:bldP spid="70" grpId="0"/>
      <p:bldP spid="73" grpId="0"/>
      <p:bldP spid="74" grpId="0"/>
      <p:bldP spid="75" grpId="0"/>
      <p:bldP spid="76" grpId="0" build="p"/>
      <p:bldP spid="77" grpId="0" animBg="1"/>
      <p:bldP spid="78" grpId="0" animBg="1"/>
      <p:bldP spid="79" grpId="0"/>
      <p:bldP spid="80" grpId="0" animBg="1"/>
      <p:bldP spid="81" grpId="0"/>
      <p:bldP spid="84" grpId="0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1571" y="0"/>
            <a:ext cx="12203572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entagon 6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Manual Operation 67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اسمزی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51538" y="2737614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028636" y="2985548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</a:t>
            </a:r>
            <a:r>
              <a:rPr lang="en-US" sz="2000" b="1" dirty="0"/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687738" y="2516693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824361" y="2846840"/>
            <a:ext cx="2508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Correa </a:t>
            </a:r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1789268" y="3329721"/>
            <a:ext cx="1656000" cy="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795480" y="3314599"/>
            <a:ext cx="5050840" cy="99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795480" y="2829296"/>
            <a:ext cx="47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آناناس با روش مایکروویو-خلا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0" name="Pentagon 79"/>
          <p:cNvSpPr/>
          <p:nvPr/>
        </p:nvSpPr>
        <p:spPr>
          <a:xfrm rot="10800000">
            <a:off x="7716799" y="3938783"/>
            <a:ext cx="3201181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716801" y="3981734"/>
            <a:ext cx="314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استفاده از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88657" y="3959755"/>
            <a:ext cx="504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 چروکیدگی و ظرفیت جذب مجدد آب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3" name="Pentagon 82"/>
          <p:cNvSpPr/>
          <p:nvPr/>
        </p:nvSpPr>
        <p:spPr>
          <a:xfrm rot="10800000">
            <a:off x="6261487" y="5263722"/>
            <a:ext cx="4680801" cy="46166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261490" y="5263723"/>
            <a:ext cx="462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افزایش غلظت محلول و زمان غوطه وری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5839" y="5079056"/>
            <a:ext cx="496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 رطوبت و افزایش از دست رفتن آب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وزن و جذب مواد جامد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35" name="Flowchart: Stored Data 34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Stored Data 35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Stored Data 36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Stored Data 37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Stored Data 38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Stored Data 39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47" name="Flowchart: Stored Data 46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 animBg="1"/>
      <p:bldP spid="76" grpId="0"/>
      <p:bldP spid="79" grpId="0"/>
      <p:bldP spid="80" grpId="0" animBg="1"/>
      <p:bldP spid="81" grpId="0"/>
      <p:bldP spid="82" grpId="0"/>
      <p:bldP spid="83" grpId="0" animBg="1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1572" y="0"/>
            <a:ext cx="12203571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Pentagon 77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lowchart: Manual Operation 78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340181" y="1500651"/>
            <a:ext cx="662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اولتراسونیک-اسمزی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4" name="Oval 83"/>
          <p:cNvSpPr/>
          <p:nvPr/>
        </p:nvSpPr>
        <p:spPr>
          <a:xfrm flipH="1">
            <a:off x="10030552" y="2280071"/>
            <a:ext cx="1148110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8223261" y="3168722"/>
            <a:ext cx="172800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184908" y="2707056"/>
            <a:ext cx="168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شاکر و جوادی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7" name="Oval 86"/>
          <p:cNvSpPr/>
          <p:nvPr/>
        </p:nvSpPr>
        <p:spPr>
          <a:xfrm flipH="1">
            <a:off x="10059562" y="2532405"/>
            <a:ext cx="852664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0133999" y="2775589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2019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758843" y="2692519"/>
            <a:ext cx="4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سیب با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4014662" y="3168721"/>
            <a:ext cx="392400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entagon 90"/>
          <p:cNvSpPr/>
          <p:nvPr/>
        </p:nvSpPr>
        <p:spPr>
          <a:xfrm rot="10800000" flipH="1">
            <a:off x="798105" y="3468990"/>
            <a:ext cx="4573265" cy="52027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-145083" y="3513946"/>
            <a:ext cx="538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استفاده از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اسمزی-اولتراسونیک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83485" y="3468990"/>
            <a:ext cx="639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بهبود رنگ و چروکیدگی و کاهش نسبت جذب مجدد آب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80326" y="4541578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157424" y="4789512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2020</a:t>
            </a:r>
            <a:endParaRPr lang="en-US" sz="2000" b="1" dirty="0"/>
          </a:p>
        </p:txBody>
      </p:sp>
      <p:sp>
        <p:nvSpPr>
          <p:cNvPr id="96" name="Oval 95"/>
          <p:cNvSpPr/>
          <p:nvPr/>
        </p:nvSpPr>
        <p:spPr>
          <a:xfrm>
            <a:off x="816526" y="4320657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962043" y="4651679"/>
            <a:ext cx="2508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Rayman et al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1918057" y="5133685"/>
            <a:ext cx="1656000" cy="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887631" y="5142842"/>
            <a:ext cx="4284000" cy="99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864050" y="4632297"/>
            <a:ext cx="42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خرمالو با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123016" y="5424736"/>
            <a:ext cx="815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کاهش قابل توجه زمان خشک کردن برای نمونه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شده ( 46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%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2" name="Pentagon 101"/>
          <p:cNvSpPr/>
          <p:nvPr/>
        </p:nvSpPr>
        <p:spPr>
          <a:xfrm rot="10800000">
            <a:off x="7096258" y="5976314"/>
            <a:ext cx="4162055" cy="620313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931551" y="6065318"/>
            <a:ext cx="42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افزایش زمان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اولتراسونیک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12337" y="6055638"/>
            <a:ext cx="496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افزایش نرخ خشک کردن(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32/76 % )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3" name="Flowchart: Stored Data 42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Stored Data 49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7" name="Flowchart: Stored Data 56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 animBg="1"/>
      <p:bldP spid="88" grpId="0"/>
      <p:bldP spid="89" grpId="0"/>
      <p:bldP spid="91" grpId="0" animBg="1"/>
      <p:bldP spid="92" grpId="0"/>
      <p:bldP spid="93" grpId="0"/>
      <p:bldP spid="94" grpId="0" animBg="1"/>
      <p:bldP spid="95" grpId="0"/>
      <p:bldP spid="96" grpId="0" animBg="1"/>
      <p:bldP spid="97" grpId="0"/>
      <p:bldP spid="100" grpId="0"/>
      <p:bldP spid="101" grpId="0"/>
      <p:bldP spid="102" grpId="0" animBg="1"/>
      <p:bldP spid="103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11572" y="0"/>
            <a:ext cx="12203571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Pentagon 49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Manual Operation 50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649617" y="1500651"/>
            <a:ext cx="731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کردن مواد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پوشش‌دار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با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اسمزی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11887" y="2984231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88985" y="3232165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2018</a:t>
            </a:r>
            <a:endParaRPr lang="en-US" sz="2000" b="1" dirty="0"/>
          </a:p>
        </p:txBody>
      </p:sp>
      <p:sp>
        <p:nvSpPr>
          <p:cNvPr id="58" name="Oval 57"/>
          <p:cNvSpPr/>
          <p:nvPr/>
        </p:nvSpPr>
        <p:spPr>
          <a:xfrm>
            <a:off x="748087" y="2763310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893604" y="3094332"/>
            <a:ext cx="2703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Gamboa </a:t>
            </a:r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849617" y="3576338"/>
            <a:ext cx="1800000" cy="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27317" y="3588795"/>
            <a:ext cx="4755122" cy="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27317" y="3093526"/>
            <a:ext cx="47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توت فرنگی به روش مایکروویو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3" name="Pentagon 62"/>
          <p:cNvSpPr/>
          <p:nvPr/>
        </p:nvSpPr>
        <p:spPr>
          <a:xfrm rot="10800000">
            <a:off x="9374653" y="5013799"/>
            <a:ext cx="2379967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374654" y="5056750"/>
            <a:ext cx="231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استفاده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از پوشش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5661" y="5019983"/>
            <a:ext cx="906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روش کارآمد برای کاهش قابل توجه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جذب مواد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جامد بدون تأثیر در از دست دادن آب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97951" y="5782724"/>
            <a:ext cx="1009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عدم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اثرگذاری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نرخ خشک کردن در مایکروویو به واسطه پوشش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27317" y="3631764"/>
            <a:ext cx="47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ماده پوشش: سدیم آلژینات و لاکتات کلسیم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35" name="Flowchart: Stored Data 34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Stored Data 36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Stored Data 67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Stored Data 68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owchart: Stored Data 69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lowchart: Stored Data 7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78" name="Flowchart: Stored Data 77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 animBg="1"/>
      <p:bldP spid="59" grpId="0"/>
      <p:bldP spid="62" grpId="0"/>
      <p:bldP spid="63" grpId="0" animBg="1"/>
      <p:bldP spid="64" grpId="0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72" y="0"/>
            <a:ext cx="12203571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entagon 3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Operation 4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6079" y="1500651"/>
            <a:ext cx="820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کردن مواد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پوشش‌دار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با پیش‌تیمار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اسمزی-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اولتراسونیک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Stored Data 10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tored Data 11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lowchart: Stored Data 18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10216314" y="2265696"/>
            <a:ext cx="1148110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12364" y="3168882"/>
            <a:ext cx="194400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82672" y="2692681"/>
            <a:ext cx="217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سکوئی و همکاران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10245324" y="2518030"/>
            <a:ext cx="852664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319761" y="2761214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2020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56623" y="2662413"/>
            <a:ext cx="523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زردالو به روش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56963" y="3168883"/>
            <a:ext cx="687600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4755" y="3226022"/>
            <a:ext cx="733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مواد پوشش: پکتین، پکتین+سیتریک اسید، پکتین+آسکوربیک اسید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6" name="Pentagon 35"/>
          <p:cNvSpPr/>
          <p:nvPr/>
        </p:nvSpPr>
        <p:spPr>
          <a:xfrm rot="10800000">
            <a:off x="7667610" y="3947592"/>
            <a:ext cx="3542562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7611" y="3940032"/>
            <a:ext cx="35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اولتراسونیک-اسمزی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38" name="Pentagon 37"/>
          <p:cNvSpPr/>
          <p:nvPr/>
        </p:nvSpPr>
        <p:spPr>
          <a:xfrm rot="10800000">
            <a:off x="9052500" y="4617012"/>
            <a:ext cx="2158273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066149" y="4609452"/>
            <a:ext cx="213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0" name="Pentagon 39"/>
          <p:cNvSpPr/>
          <p:nvPr/>
        </p:nvSpPr>
        <p:spPr>
          <a:xfrm rot="10800000">
            <a:off x="7669583" y="5273241"/>
            <a:ext cx="3542562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82847" y="5279109"/>
            <a:ext cx="35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 پکتین+اسکوربیک اسید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2" name="Pentagon 41"/>
          <p:cNvSpPr/>
          <p:nvPr/>
        </p:nvSpPr>
        <p:spPr>
          <a:xfrm rot="10800000">
            <a:off x="5628258" y="5933150"/>
            <a:ext cx="5598137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69202" y="5925590"/>
            <a:ext cx="557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 های حاوی اسکوربیک اسید و سیتریک اسید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75309" y="3940032"/>
            <a:ext cx="567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محتوی بالاترظرفیت آنتی اکسیدانی و بتاکاروتن نمونه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03209" y="4623565"/>
            <a:ext cx="734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بهبود پارامترهای رنگی و حفظ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مطلوب‌تر ترکیبات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محصول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4779" y="5294716"/>
            <a:ext cx="734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افزایش محتوی فنولی،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ویتامین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    و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آنتی اکسیدانی نمونه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5309" y="5963903"/>
            <a:ext cx="367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حفظ بهتر محتوی بتاکاروتن نمونه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2231" y="5290207"/>
            <a:ext cx="40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C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7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30" grpId="0"/>
      <p:bldP spid="31" grpId="0"/>
      <p:bldP spid="33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32" y="0"/>
            <a:ext cx="12171498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Block Arc 38"/>
          <p:cNvSpPr/>
          <p:nvPr/>
        </p:nvSpPr>
        <p:spPr>
          <a:xfrm>
            <a:off x="753978" y="1149284"/>
            <a:ext cx="2422361" cy="2273968"/>
          </a:xfrm>
          <a:prstGeom prst="blockArc">
            <a:avLst>
              <a:gd name="adj1" fmla="val 10820000"/>
              <a:gd name="adj2" fmla="val 56773"/>
              <a:gd name="adj3" fmla="val 151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 rot="352245">
            <a:off x="2867529" y="1132742"/>
            <a:ext cx="2422361" cy="2273968"/>
          </a:xfrm>
          <a:prstGeom prst="blockArc">
            <a:avLst>
              <a:gd name="adj1" fmla="val 10119361"/>
              <a:gd name="adj2" fmla="val 21409395"/>
              <a:gd name="adj3" fmla="val 13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10800000">
            <a:off x="753978" y="1149283"/>
            <a:ext cx="2422361" cy="2273968"/>
          </a:xfrm>
          <a:prstGeom prst="blockArc">
            <a:avLst>
              <a:gd name="adj1" fmla="val 10530867"/>
              <a:gd name="adj2" fmla="val 116089"/>
              <a:gd name="adj3" fmla="val 13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1054766" y="1389914"/>
            <a:ext cx="1840752" cy="1761624"/>
          </a:xfrm>
          <a:prstGeom prst="flowChartConnector">
            <a:avLst/>
          </a:prstGeom>
          <a:solidFill>
            <a:srgbClr val="E848A3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02117" y="2007308"/>
            <a:ext cx="9586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</a:t>
            </a:r>
            <a:r>
              <a:rPr lang="fa-IR" sz="24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24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44" name="Block Arc 43"/>
          <p:cNvSpPr/>
          <p:nvPr/>
        </p:nvSpPr>
        <p:spPr>
          <a:xfrm rot="20155842">
            <a:off x="7088956" y="1164326"/>
            <a:ext cx="2422361" cy="2273968"/>
          </a:xfrm>
          <a:prstGeom prst="blockArc">
            <a:avLst>
              <a:gd name="adj1" fmla="val 12233891"/>
              <a:gd name="adj2" fmla="val 2158994"/>
              <a:gd name="adj3" fmla="val 1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Block Arc 44"/>
          <p:cNvSpPr/>
          <p:nvPr/>
        </p:nvSpPr>
        <p:spPr>
          <a:xfrm rot="10800000">
            <a:off x="4991447" y="1180867"/>
            <a:ext cx="2422361" cy="2273968"/>
          </a:xfrm>
          <a:prstGeom prst="blockArc">
            <a:avLst>
              <a:gd name="adj1" fmla="val 10530867"/>
              <a:gd name="adj2" fmla="val 116089"/>
              <a:gd name="adj3" fmla="val 13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289058" y="1389913"/>
            <a:ext cx="1851951" cy="182744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3168317" y="1389914"/>
            <a:ext cx="1816773" cy="17616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Block Arc 49"/>
          <p:cNvSpPr/>
          <p:nvPr/>
        </p:nvSpPr>
        <p:spPr>
          <a:xfrm rot="10800000">
            <a:off x="2380246" y="3690680"/>
            <a:ext cx="2422361" cy="2273968"/>
          </a:xfrm>
          <a:prstGeom prst="blockArc">
            <a:avLst>
              <a:gd name="adj1" fmla="val 10820000"/>
              <a:gd name="adj2" fmla="val 56773"/>
              <a:gd name="adj3" fmla="val 151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lock Arc 50"/>
          <p:cNvSpPr/>
          <p:nvPr/>
        </p:nvSpPr>
        <p:spPr>
          <a:xfrm rot="11152245">
            <a:off x="4493797" y="3674138"/>
            <a:ext cx="2422361" cy="2273968"/>
          </a:xfrm>
          <a:prstGeom prst="blockArc">
            <a:avLst>
              <a:gd name="adj1" fmla="val 10119361"/>
              <a:gd name="adj2" fmla="val 21409395"/>
              <a:gd name="adj3" fmla="val 13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Block Arc 51"/>
          <p:cNvSpPr/>
          <p:nvPr/>
        </p:nvSpPr>
        <p:spPr>
          <a:xfrm>
            <a:off x="2380246" y="3690679"/>
            <a:ext cx="2422361" cy="2273968"/>
          </a:xfrm>
          <a:prstGeom prst="blockArc">
            <a:avLst>
              <a:gd name="adj1" fmla="val 10530867"/>
              <a:gd name="adj2" fmla="val 116089"/>
              <a:gd name="adj3" fmla="val 13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 rot="10800000">
            <a:off x="2681034" y="3931310"/>
            <a:ext cx="1816773" cy="1761624"/>
          </a:xfrm>
          <a:prstGeom prst="flowChartConnector">
            <a:avLst/>
          </a:prstGeom>
          <a:solidFill>
            <a:srgbClr val="05CEE3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Block Arc 53"/>
          <p:cNvSpPr/>
          <p:nvPr/>
        </p:nvSpPr>
        <p:spPr>
          <a:xfrm rot="11152245">
            <a:off x="8715224" y="3705722"/>
            <a:ext cx="2422361" cy="2273968"/>
          </a:xfrm>
          <a:prstGeom prst="blockArc">
            <a:avLst>
              <a:gd name="adj1" fmla="val 4874718"/>
              <a:gd name="adj2" fmla="val 21409395"/>
              <a:gd name="adj3" fmla="val 13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Block Arc 54"/>
          <p:cNvSpPr/>
          <p:nvPr/>
        </p:nvSpPr>
        <p:spPr>
          <a:xfrm>
            <a:off x="6617715" y="3722263"/>
            <a:ext cx="2422361" cy="2273968"/>
          </a:xfrm>
          <a:prstGeom prst="blockArc">
            <a:avLst>
              <a:gd name="adj1" fmla="val 10530867"/>
              <a:gd name="adj2" fmla="val 116089"/>
              <a:gd name="adj3" fmla="val 13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>
          <a:xfrm rot="10800000">
            <a:off x="6915326" y="3931310"/>
            <a:ext cx="1816773" cy="1761624"/>
          </a:xfrm>
          <a:prstGeom prst="flowChartConnector">
            <a:avLst/>
          </a:prstGeom>
          <a:solidFill>
            <a:srgbClr val="B65FD1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 rot="10800000">
            <a:off x="4794584" y="3899726"/>
            <a:ext cx="1836828" cy="179320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Block Arc 57"/>
          <p:cNvSpPr/>
          <p:nvPr/>
        </p:nvSpPr>
        <p:spPr>
          <a:xfrm rot="12714054">
            <a:off x="8996751" y="1604934"/>
            <a:ext cx="2662155" cy="2545261"/>
          </a:xfrm>
          <a:prstGeom prst="blockArc">
            <a:avLst>
              <a:gd name="adj1" fmla="val 14590521"/>
              <a:gd name="adj2" fmla="val 21160418"/>
              <a:gd name="adj3" fmla="val 15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lowchart: Connector 58"/>
          <p:cNvSpPr/>
          <p:nvPr/>
        </p:nvSpPr>
        <p:spPr>
          <a:xfrm rot="10800000">
            <a:off x="9016012" y="3962894"/>
            <a:ext cx="1816773" cy="17616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7391749" y="1405455"/>
            <a:ext cx="1816773" cy="1761624"/>
          </a:xfrm>
          <a:prstGeom prst="flowChartConnector">
            <a:avLst/>
          </a:prstGeom>
          <a:solidFill>
            <a:srgbClr val="FF9933"/>
          </a:solidFill>
          <a:ln>
            <a:noFill/>
          </a:ln>
          <a:effectLst>
            <a:outerShdw blurRad="266700" dir="16500000" sx="114000" sy="114000" algn="ctr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61960" y="2020187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24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24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10641" y="2075435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73276" y="4564496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82180" y="4548905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57466" y="2062985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</a:t>
            </a:r>
            <a:r>
              <a:rPr lang="fa-IR" sz="24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24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46462" y="4487319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2106" y="4474444"/>
            <a:ext cx="266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8" name="Right Arrow 67"/>
          <p:cNvSpPr/>
          <p:nvPr/>
        </p:nvSpPr>
        <p:spPr>
          <a:xfrm rot="10800000">
            <a:off x="10688206" y="5750454"/>
            <a:ext cx="1511135" cy="101958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0" y="169241"/>
            <a:ext cx="1511135" cy="101958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56" y="-842070"/>
            <a:ext cx="2847474" cy="2847474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5094" y="639756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91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-11572" y="0"/>
            <a:ext cx="12203571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521994" y="1149389"/>
            <a:ext cx="687738" cy="121958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entagon 67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Manual Operation 68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340181" y="1500651"/>
            <a:ext cx="662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کردن کیوی همراه با پوشش خوراکی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24097" y="2480236"/>
            <a:ext cx="824852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01195" y="2728170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2017</a:t>
            </a:r>
            <a:endParaRPr lang="en-US" sz="2000" b="1" dirty="0"/>
          </a:p>
        </p:txBody>
      </p:sp>
      <p:sp>
        <p:nvSpPr>
          <p:cNvPr id="76" name="Oval 75"/>
          <p:cNvSpPr/>
          <p:nvPr/>
        </p:nvSpPr>
        <p:spPr>
          <a:xfrm>
            <a:off x="460297" y="2259315"/>
            <a:ext cx="1110661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05814" y="2590337"/>
            <a:ext cx="2703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Oliveira and Silva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561827" y="3072343"/>
            <a:ext cx="2376000" cy="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58234" y="3066956"/>
            <a:ext cx="7416000" cy="4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91157" y="2536341"/>
            <a:ext cx="47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کیوی با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1" name="Pentagon 80"/>
          <p:cNvSpPr/>
          <p:nvPr/>
        </p:nvSpPr>
        <p:spPr>
          <a:xfrm rot="10800000">
            <a:off x="7548972" y="3755813"/>
            <a:ext cx="4153793" cy="50461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600130" y="3798764"/>
            <a:ext cx="404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خوراکی مبتنی بر پکتین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255" y="3618023"/>
            <a:ext cx="667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حفظ مواد مغذی و عدم افزایش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مقاو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م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ت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در برابر انتقال جرم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    در 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زمان خشک شدن با هوای داغ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8328" y="3087013"/>
            <a:ext cx="707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ماده پوشش: پروتئین سویا و پکتین(همراه با گلیسرول و بدون آن)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5" name="Oval 84"/>
          <p:cNvSpPr/>
          <p:nvPr/>
        </p:nvSpPr>
        <p:spPr>
          <a:xfrm flipH="1">
            <a:off x="10601288" y="4459353"/>
            <a:ext cx="1148110" cy="11518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8332407" y="5307632"/>
            <a:ext cx="2268000" cy="69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208481" y="4860504"/>
            <a:ext cx="221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اسدی و همکاران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8" name="Oval 87"/>
          <p:cNvSpPr/>
          <p:nvPr/>
        </p:nvSpPr>
        <p:spPr>
          <a:xfrm flipH="1">
            <a:off x="10630298" y="4711687"/>
            <a:ext cx="852664" cy="8466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0704735" y="4954871"/>
            <a:ext cx="140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1399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09229" y="4871288"/>
            <a:ext cx="4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 کیوی با جریان هوای داغ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622493" y="5322169"/>
            <a:ext cx="7516103" cy="971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entagon 91"/>
          <p:cNvSpPr/>
          <p:nvPr/>
        </p:nvSpPr>
        <p:spPr>
          <a:xfrm rot="10800000" flipH="1">
            <a:off x="832975" y="5870532"/>
            <a:ext cx="5316040" cy="520276"/>
          </a:xfrm>
          <a:prstGeom prst="homePlat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17737" y="5923243"/>
            <a:ext cx="544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ترکیب کیتوزان، ژلاتین و اسپیرولینا پلاتنسیس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1%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-301320" y="5374649"/>
            <a:ext cx="835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ماده پوشش: محلول های حاوي اسپیرولینا پلاتنسیس، کیتوزان و ژلاتین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01565" y="5903019"/>
            <a:ext cx="583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ارائه محصول جدید کیوي با بهبود خصوصیات تغذیه اي و میکروبی به بازار مصرف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4" name="Flowchart: Stored Data 43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98" name="Flowchart: Stored Data 97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 animBg="1"/>
      <p:bldP spid="77" grpId="0"/>
      <p:bldP spid="80" grpId="0"/>
      <p:bldP spid="81" grpId="0" animBg="1"/>
      <p:bldP spid="82" grpId="0"/>
      <p:bldP spid="83" grpId="0"/>
      <p:bldP spid="84" grpId="0"/>
      <p:bldP spid="85" grpId="0" animBg="1"/>
      <p:bldP spid="87" grpId="0"/>
      <p:bldP spid="88" grpId="0" animBg="1"/>
      <p:bldP spid="89" grpId="0"/>
      <p:bldP spid="90" grpId="0"/>
      <p:bldP spid="92" grpId="0" animBg="1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Stored Data 33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6" name="Flowchart: Stored Data 35"/>
          <p:cNvSpPr/>
          <p:nvPr/>
        </p:nvSpPr>
        <p:spPr>
          <a:xfrm flipH="1">
            <a:off x="9842976" y="392455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Stored Data 36"/>
          <p:cNvSpPr/>
          <p:nvPr/>
        </p:nvSpPr>
        <p:spPr>
          <a:xfrm flipH="1">
            <a:off x="8561364" y="38356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Stored Data 39"/>
          <p:cNvSpPr/>
          <p:nvPr/>
        </p:nvSpPr>
        <p:spPr>
          <a:xfrm flipH="1">
            <a:off x="7379155" y="386930"/>
            <a:ext cx="1503283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Stored Data 4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76604" y="589460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3423" y="59758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95720" y="594985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2052" y="568458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entagon 4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Manual Operation 47"/>
          <p:cNvSpPr/>
          <p:nvPr/>
        </p:nvSpPr>
        <p:spPr>
          <a:xfrm rot="5400000">
            <a:off x="10638716" y="1471078"/>
            <a:ext cx="1239198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40181" y="1500651"/>
            <a:ext cx="662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نوآوری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1" name="Flowchart: Stored Data 50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Flowchart: Stored Data 52"/>
          <p:cNvSpPr/>
          <p:nvPr/>
        </p:nvSpPr>
        <p:spPr>
          <a:xfrm>
            <a:off x="4858058" y="374910"/>
            <a:ext cx="1557946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02845" y="56215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66071" y="3486963"/>
            <a:ext cx="305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استفاده از سه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پیش‌تیمار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57434" y="3493317"/>
            <a:ext cx="45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برای کیوی با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خوراکی مختلف </a:t>
            </a:r>
            <a:endParaRPr lang="fa-IR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57" name="Flowchart: Terminator 56"/>
          <p:cNvSpPr/>
          <p:nvPr/>
        </p:nvSpPr>
        <p:spPr>
          <a:xfrm>
            <a:off x="5745687" y="4310145"/>
            <a:ext cx="2429348" cy="577190"/>
          </a:xfrm>
          <a:prstGeom prst="flowChartTermina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73299" y="4363308"/>
            <a:ext cx="232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اولتراسونیک-اسمزی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59" name="Flowchart: Terminator 58"/>
          <p:cNvSpPr/>
          <p:nvPr/>
        </p:nvSpPr>
        <p:spPr>
          <a:xfrm>
            <a:off x="5786325" y="3623672"/>
            <a:ext cx="2429348" cy="577190"/>
          </a:xfrm>
          <a:prstGeom prst="flowChartTermina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9B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515589" y="3641596"/>
            <a:ext cx="97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اسمزی</a:t>
            </a:r>
            <a:endParaRPr lang="en-US" sz="2400" dirty="0"/>
          </a:p>
        </p:txBody>
      </p:sp>
      <p:sp>
        <p:nvSpPr>
          <p:cNvPr id="61" name="Flowchart: Terminator 60"/>
          <p:cNvSpPr/>
          <p:nvPr/>
        </p:nvSpPr>
        <p:spPr>
          <a:xfrm>
            <a:off x="5765798" y="2920746"/>
            <a:ext cx="2429348" cy="577190"/>
          </a:xfrm>
          <a:prstGeom prst="flowChartTermina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E11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198026" y="3002028"/>
            <a:ext cx="197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اولتراسونیک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35837" y="5338027"/>
            <a:ext cx="94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استفاده از روش خشک کردن نهایی مایکروویو برای کیوی با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های خوراکی مختلف</a:t>
            </a:r>
            <a:endParaRPr lang="fa-IR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828393" y="3670193"/>
            <a:ext cx="185462" cy="192113"/>
          </a:xfrm>
          <a:prstGeom prst="ellipse">
            <a:avLst/>
          </a:prstGeom>
          <a:solidFill>
            <a:srgbClr val="09B9FF"/>
          </a:solidFill>
          <a:ln>
            <a:solidFill>
              <a:srgbClr val="09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0821807" y="5472802"/>
            <a:ext cx="185462" cy="192113"/>
          </a:xfrm>
          <a:prstGeom prst="ellipse">
            <a:avLst/>
          </a:prstGeom>
          <a:solidFill>
            <a:srgbClr val="09B9FF"/>
          </a:solidFill>
          <a:ln>
            <a:solidFill>
              <a:srgbClr val="09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Stored Data 49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9" name="Flowchart: Stored Data 58"/>
          <p:cNvSpPr/>
          <p:nvPr/>
        </p:nvSpPr>
        <p:spPr>
          <a:xfrm flipH="1">
            <a:off x="9842976" y="40533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lowchart: Stored Data 59"/>
          <p:cNvSpPr/>
          <p:nvPr/>
        </p:nvSpPr>
        <p:spPr>
          <a:xfrm flipH="1">
            <a:off x="8561364" y="39644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lowchart: Stored Data 60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576604" y="602339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395720" y="607864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6" name="Flowchart: Stored Data 65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8" name="Flowchart: Stored Data 67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0" name="Flowchart: Stored Data 69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Pentagon 72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lowchart: Manual Operation 73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نمونه شاهد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9888" y="4343468"/>
            <a:ext cx="18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خشک کردن</a:t>
            </a:r>
            <a:endParaRPr lang="en-US" sz="2400" dirty="0"/>
          </a:p>
        </p:txBody>
      </p:sp>
      <p:sp>
        <p:nvSpPr>
          <p:cNvPr id="77" name="Pentagon 76"/>
          <p:cNvSpPr/>
          <p:nvPr/>
        </p:nvSpPr>
        <p:spPr>
          <a:xfrm>
            <a:off x="1837128" y="4181587"/>
            <a:ext cx="2396856" cy="785428"/>
          </a:xfrm>
          <a:prstGeom prst="homePlate">
            <a:avLst/>
          </a:prstGeom>
          <a:noFill/>
          <a:ln w="38100">
            <a:solidFill>
              <a:srgbClr val="FA570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ardrop 77"/>
          <p:cNvSpPr/>
          <p:nvPr/>
        </p:nvSpPr>
        <p:spPr>
          <a:xfrm>
            <a:off x="784380" y="3969333"/>
            <a:ext cx="1368191" cy="1351129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115928" y="4301909"/>
            <a:ext cx="99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کیوی</a:t>
            </a:r>
            <a:endParaRPr lang="en-US" sz="2400" dirty="0"/>
          </a:p>
        </p:txBody>
      </p:sp>
      <p:sp>
        <p:nvSpPr>
          <p:cNvPr id="80" name="Pentagon 79"/>
          <p:cNvSpPr/>
          <p:nvPr/>
        </p:nvSpPr>
        <p:spPr>
          <a:xfrm>
            <a:off x="5416391" y="4138823"/>
            <a:ext cx="2396856" cy="785428"/>
          </a:xfrm>
          <a:prstGeom prst="homePlate">
            <a:avLst/>
          </a:prstGeom>
          <a:noFill/>
          <a:ln w="38100">
            <a:solidFill>
              <a:srgbClr val="FA570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ardrop 80"/>
          <p:cNvSpPr/>
          <p:nvPr/>
        </p:nvSpPr>
        <p:spPr>
          <a:xfrm>
            <a:off x="4363643" y="3926569"/>
            <a:ext cx="1368191" cy="1351129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945580" y="4287260"/>
            <a:ext cx="18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نمونه شاهد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4443851" y="4291762"/>
            <a:ext cx="162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مایکروویو</a:t>
            </a:r>
            <a:endParaRPr lang="en-US" sz="2400" dirty="0"/>
          </a:p>
        </p:txBody>
      </p:sp>
      <p:sp>
        <p:nvSpPr>
          <p:cNvPr id="84" name="Teardrop 83"/>
          <p:cNvSpPr/>
          <p:nvPr/>
        </p:nvSpPr>
        <p:spPr>
          <a:xfrm>
            <a:off x="7886749" y="5563070"/>
            <a:ext cx="862319" cy="853861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ardrop 84"/>
          <p:cNvSpPr/>
          <p:nvPr/>
        </p:nvSpPr>
        <p:spPr>
          <a:xfrm>
            <a:off x="7848602" y="2563736"/>
            <a:ext cx="862319" cy="853861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ardrop 85"/>
          <p:cNvSpPr/>
          <p:nvPr/>
        </p:nvSpPr>
        <p:spPr>
          <a:xfrm>
            <a:off x="7846988" y="3562913"/>
            <a:ext cx="862319" cy="853861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ardrop 86"/>
          <p:cNvSpPr/>
          <p:nvPr/>
        </p:nvSpPr>
        <p:spPr>
          <a:xfrm>
            <a:off x="7873376" y="4559369"/>
            <a:ext cx="862319" cy="853861"/>
          </a:xfrm>
          <a:prstGeom prst="teardrop">
            <a:avLst/>
          </a:prstGeom>
          <a:gradFill flip="none" rotWithShape="1">
            <a:gsLst>
              <a:gs pos="0">
                <a:srgbClr val="FA570E"/>
              </a:gs>
              <a:gs pos="100000">
                <a:srgbClr val="C8005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8071503" y="2673010"/>
            <a:ext cx="2744379" cy="616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8068554" y="3662801"/>
            <a:ext cx="2744379" cy="616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8068554" y="4661282"/>
            <a:ext cx="2744379" cy="616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8102103" y="5656979"/>
            <a:ext cx="2744379" cy="616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826492" y="2689629"/>
            <a:ext cx="18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چروکیدگی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8540505" y="3727430"/>
            <a:ext cx="262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پارامترهای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رنگ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8895449" y="4727887"/>
            <a:ext cx="18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C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ویتامین 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8349725" y="5681340"/>
            <a:ext cx="287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خواص آنتی اکسیدانی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Stored Data 37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0" name="Flowchart: Stored Data 39"/>
          <p:cNvSpPr/>
          <p:nvPr/>
        </p:nvSpPr>
        <p:spPr>
          <a:xfrm flipH="1">
            <a:off x="9842976" y="40533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8561364" y="39644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76604" y="602339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95720" y="607864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5" name="Flowchart: Stored Data 54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Flowchart: Stored Data 56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9" name="Flowchart: Stored Data 58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entagon 6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Manual Operation 67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متغیرهای آزمایش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0" name="Round Diagonal Corner Rectangle 69"/>
          <p:cNvSpPr/>
          <p:nvPr/>
        </p:nvSpPr>
        <p:spPr>
          <a:xfrm>
            <a:off x="960484" y="2589078"/>
            <a:ext cx="1190069" cy="119411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 Diagonal Corner Rectangle 70"/>
          <p:cNvSpPr/>
          <p:nvPr/>
        </p:nvSpPr>
        <p:spPr>
          <a:xfrm>
            <a:off x="962880" y="2801963"/>
            <a:ext cx="4646350" cy="81309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 Diagonal Corner Rectangle 71"/>
          <p:cNvSpPr/>
          <p:nvPr/>
        </p:nvSpPr>
        <p:spPr>
          <a:xfrm>
            <a:off x="960483" y="3943910"/>
            <a:ext cx="1190069" cy="119411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 Diagonal Corner Rectangle 72"/>
          <p:cNvSpPr/>
          <p:nvPr/>
        </p:nvSpPr>
        <p:spPr>
          <a:xfrm>
            <a:off x="954983" y="5298742"/>
            <a:ext cx="1190069" cy="119411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Diagonal Corner Rectangle 73"/>
          <p:cNvSpPr/>
          <p:nvPr/>
        </p:nvSpPr>
        <p:spPr>
          <a:xfrm>
            <a:off x="962880" y="4151812"/>
            <a:ext cx="4646350" cy="81309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 Diagonal Corner Rectangle 74"/>
          <p:cNvSpPr/>
          <p:nvPr/>
        </p:nvSpPr>
        <p:spPr>
          <a:xfrm>
            <a:off x="960484" y="5501661"/>
            <a:ext cx="4610320" cy="81309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919861" y="2933770"/>
            <a:ext cx="69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زمان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5056" y="4327526"/>
            <a:ext cx="456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غلظت‌های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متفاوت محلول 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6316" y="5647579"/>
            <a:ext cx="456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طول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موج‌های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متفاوت امواج فراصوت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9" name="Right Brace 78"/>
          <p:cNvSpPr/>
          <p:nvPr/>
        </p:nvSpPr>
        <p:spPr>
          <a:xfrm>
            <a:off x="5532146" y="2376798"/>
            <a:ext cx="1674518" cy="4123887"/>
          </a:xfrm>
          <a:prstGeom prst="rightBrace">
            <a:avLst>
              <a:gd name="adj1" fmla="val 6156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 Diagonal Corner Rectangle 79"/>
          <p:cNvSpPr/>
          <p:nvPr/>
        </p:nvSpPr>
        <p:spPr>
          <a:xfrm>
            <a:off x="10160707" y="3888146"/>
            <a:ext cx="1190069" cy="119411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Diagonal Corner Rectangle 80"/>
          <p:cNvSpPr/>
          <p:nvPr/>
        </p:nvSpPr>
        <p:spPr>
          <a:xfrm flipH="1">
            <a:off x="8067406" y="3888146"/>
            <a:ext cx="1214436" cy="119411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8314145" y="3949751"/>
            <a:ext cx="2837471" cy="105398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653712" y="4175845"/>
            <a:ext cx="1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طراحی آزمایش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6867889" y="4050486"/>
            <a:ext cx="785518" cy="776510"/>
          </a:xfrm>
          <a:prstGeom prst="chevron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7" name="Flowchart: Stored Data 46"/>
          <p:cNvSpPr/>
          <p:nvPr/>
        </p:nvSpPr>
        <p:spPr>
          <a:xfrm flipH="1">
            <a:off x="9842976" y="40533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8561364" y="39644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76604" y="602339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95720" y="607864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4" name="Flowchart: Stored Data 53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Flowchart: Stored Data 55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8" name="Flowchart: Stored Data 57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Pentagon 60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owchart: Manual Operation 61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انجام آزمایش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1238428" y="4075859"/>
            <a:ext cx="2261165" cy="39219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492" y="3562510"/>
            <a:ext cx="1322173" cy="1327310"/>
          </a:xfrm>
          <a:prstGeom prst="ellipse">
            <a:avLst/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57929" y="3993354"/>
            <a:ext cx="76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نمونه</a:t>
            </a:r>
            <a:endParaRPr lang="en-US" sz="2400" dirty="0"/>
          </a:p>
        </p:txBody>
      </p:sp>
      <p:sp>
        <p:nvSpPr>
          <p:cNvPr id="68" name="Pentagon 67"/>
          <p:cNvSpPr/>
          <p:nvPr/>
        </p:nvSpPr>
        <p:spPr>
          <a:xfrm>
            <a:off x="5394465" y="4087634"/>
            <a:ext cx="1459460" cy="39219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631968" y="4025809"/>
            <a:ext cx="1636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pretreatment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8861002" y="4060675"/>
            <a:ext cx="1610619" cy="39219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487897" y="3350651"/>
            <a:ext cx="2226723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3527560" y="3980525"/>
            <a:ext cx="2187060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499515" y="4625094"/>
            <a:ext cx="2215105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787720" y="4041124"/>
            <a:ext cx="12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27560" y="4675814"/>
            <a:ext cx="198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فراصوت_اسمزی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41971" y="3386714"/>
            <a:ext cx="115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فراصوت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27347" y="4010721"/>
            <a:ext cx="1030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522773" y="3565193"/>
            <a:ext cx="1426750" cy="1324627"/>
          </a:xfrm>
          <a:prstGeom prst="ellipse">
            <a:avLst/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653003" y="3956022"/>
            <a:ext cx="140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مایکروویو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5691414" y="4037168"/>
            <a:ext cx="1020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coating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901096" y="3337448"/>
            <a:ext cx="2522377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870594" y="3973229"/>
            <a:ext cx="2540916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6889133" y="4609684"/>
            <a:ext cx="2522377" cy="560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0000">
                <a:srgbClr val="95003A">
                  <a:shade val="67500"/>
                  <a:satMod val="115000"/>
                </a:srgbClr>
              </a:gs>
              <a:gs pos="100000">
                <a:srgbClr val="95003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913135" y="4025940"/>
            <a:ext cx="218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پکتین+ گلیسرول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17874" y="4638545"/>
            <a:ext cx="260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کربوکسی متیل سلولز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44582" y="3373135"/>
            <a:ext cx="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پکتین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68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Stored Data 42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5" name="Flowchart: Stored Data 44"/>
          <p:cNvSpPr/>
          <p:nvPr/>
        </p:nvSpPr>
        <p:spPr>
          <a:xfrm flipH="1">
            <a:off x="9842976" y="40533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8561364" y="39644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76604" y="602339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95720" y="607864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0" name="Flowchart: Stored Data 59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2" name="Flowchart: Stored Data 61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4" name="Flowchart: Stored Data 63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entagon 6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Manual Operation 67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998233" y="1500651"/>
            <a:ext cx="696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سنجش خواص ماده خشک شده و پارامترهای عددی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83031" y="2441484"/>
            <a:ext cx="4666780" cy="928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1000">
                <a:srgbClr val="95003A">
                  <a:shade val="67500"/>
                  <a:satMod val="115000"/>
                </a:srgbClr>
              </a:gs>
              <a:gs pos="100000">
                <a:srgbClr val="FA570E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323100" y="2622844"/>
            <a:ext cx="3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        پارامترهای عددی        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409912" y="3653585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696514" y="3709355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سینتیک خشک کردن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409912" y="4393109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517677" y="4441147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زمان خشک کردن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09912" y="5087414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335019" y="5143184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انرژی مصرفی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409912" y="5810545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696514" y="5866315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سرعت خشک کردن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342052" y="2441484"/>
            <a:ext cx="4666780" cy="928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/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352470" y="2625318"/>
            <a:ext cx="423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      خواص فیزیکی و شیمیایی      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135756" y="3675686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913135" y="3726181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چروکیدگی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135756" y="4415210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222504" y="4470980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پارامترهای رنگی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135756" y="5109515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828765" y="5165285"/>
            <a:ext cx="150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C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ویتامین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135756" y="5832646"/>
            <a:ext cx="3259964" cy="5732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509681" y="5888416"/>
            <a:ext cx="24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خواص آنتی‌‌ اکسیدانی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Stored Data 30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3" name="Flowchart: Stored Data 32"/>
          <p:cNvSpPr/>
          <p:nvPr/>
        </p:nvSpPr>
        <p:spPr>
          <a:xfrm flipH="1">
            <a:off x="9842976" y="37803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Stored Data 33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143423" y="596814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95720" y="580568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8" name="Flowchart: Stored Data 37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0" name="Flowchart: Stored Data 39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6" name="Flowchart: Stored Data 45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9" name="Flowchart: Stored Data 58"/>
          <p:cNvSpPr/>
          <p:nvPr/>
        </p:nvSpPr>
        <p:spPr>
          <a:xfrm>
            <a:off x="7508397" y="369914"/>
            <a:ext cx="1635026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576604" y="588691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entagon 61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lowchart: Manual Operation 62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نتیجه گیری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269872" y="4818077"/>
            <a:ext cx="5324011" cy="14317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1000">
                <a:srgbClr val="95003A">
                  <a:shade val="67500"/>
                  <a:satMod val="115000"/>
                </a:srgbClr>
              </a:gs>
              <a:gs pos="100000">
                <a:srgbClr val="FA570E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516958" y="2712933"/>
            <a:ext cx="6829844" cy="15660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5003A">
                  <a:shade val="30000"/>
                  <a:satMod val="115000"/>
                </a:srgbClr>
              </a:gs>
              <a:gs pos="51000">
                <a:srgbClr val="95003A">
                  <a:shade val="67500"/>
                  <a:satMod val="115000"/>
                </a:srgbClr>
              </a:gs>
              <a:gs pos="100000">
                <a:srgbClr val="FA570E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465086" y="5014305"/>
            <a:ext cx="4940489" cy="107337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Notched Right Arrow 67"/>
          <p:cNvSpPr/>
          <p:nvPr/>
        </p:nvSpPr>
        <p:spPr>
          <a:xfrm rot="5400000">
            <a:off x="4922681" y="3507903"/>
            <a:ext cx="2018390" cy="1542197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720334" y="2900742"/>
            <a:ext cx="6423089" cy="11904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0" name="TextBox 69"/>
          <p:cNvSpPr txBox="1"/>
          <p:nvPr/>
        </p:nvSpPr>
        <p:spPr>
          <a:xfrm>
            <a:off x="2817916" y="3198167"/>
            <a:ext cx="548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مقایسه نتایج آزمایشات با متغیرهای مختلف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34908" y="5320157"/>
            <a:ext cx="548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یافتن شرایط عملیاتی بهینه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Stored Data 34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7" name="Flowchart: Stored Data 36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395720" y="594216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40" name="Flowchart: Stored Data 39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2" name="Flowchart: Stored Data 41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4" name="Flowchart: Stored Data 43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6" name="Flowchart: Stored Data 45"/>
          <p:cNvSpPr/>
          <p:nvPr/>
        </p:nvSpPr>
        <p:spPr>
          <a:xfrm>
            <a:off x="7508397" y="369914"/>
            <a:ext cx="1635026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576604" y="588691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8" name="Flowchart: Stored Data 47"/>
          <p:cNvSpPr/>
          <p:nvPr/>
        </p:nvSpPr>
        <p:spPr>
          <a:xfrm>
            <a:off x="8828715" y="370683"/>
            <a:ext cx="15610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Moon 49"/>
          <p:cNvSpPr/>
          <p:nvPr/>
        </p:nvSpPr>
        <p:spPr>
          <a:xfrm rot="10800000">
            <a:off x="10952196" y="313890"/>
            <a:ext cx="451263" cy="851145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anual Operation 52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3826" y="2139360"/>
            <a:ext cx="1029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Bozkir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Ergün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R. (2020). Effect of sonication and osmotic dehydration applications on the hot air drying kinetics and quality of persimmon. LWT, 109704.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4644" y="2924260"/>
            <a:ext cx="11175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Gamboa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-Santos, J.,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Campañone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A. (2019). Application of osmotic dehydration and microwave drying to strawberries coated with edible films. Drying Technology, 37(8), 1002-1012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4642" y="3735860"/>
            <a:ext cx="11160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Silva, K. D. S. Effect of Protein and Polysaccharide-Based Edible Coatings on Quality of Kiwifruit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Actinidia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During Drying. International Journal of Food Engineering, 13(12)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4643" y="5373509"/>
            <a:ext cx="11160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Asadi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Z.,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Beigmohammadi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Mirmajidi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Hashtjin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(2020). The Effect of Edible Coating Containing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Spirulina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platensis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Chitosan and Gelatin on Physicochemical, Sensory and Nutritional Properties of Dried Kiwifruit. Food Science and Technology, 17(102), 53-67</a:t>
            </a:r>
          </a:p>
        </p:txBody>
      </p:sp>
      <p:sp>
        <p:nvSpPr>
          <p:cNvPr id="59" name="Oval 58"/>
          <p:cNvSpPr/>
          <p:nvPr/>
        </p:nvSpPr>
        <p:spPr>
          <a:xfrm>
            <a:off x="488364" y="2273205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59180" y="3079395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2605" y="3860902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59180" y="5520605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4643" y="4610894"/>
            <a:ext cx="1029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Horuz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Jaafar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J.,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(2017).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pretreatment for drying of tomato slices in a hot air–microwave hybrid oven. Drying Technology, 35(7), 849-859.</a:t>
            </a:r>
          </a:p>
        </p:txBody>
      </p:sp>
      <p:sp>
        <p:nvSpPr>
          <p:cNvPr id="32" name="Oval 31"/>
          <p:cNvSpPr/>
          <p:nvPr/>
        </p:nvSpPr>
        <p:spPr>
          <a:xfrm>
            <a:off x="459180" y="4735936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Stored Data 33"/>
          <p:cNvSpPr/>
          <p:nvPr/>
        </p:nvSpPr>
        <p:spPr>
          <a:xfrm>
            <a:off x="687738" y="375882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84" y="571147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6" name="Flowchart: Stored Data 35"/>
          <p:cNvSpPr/>
          <p:nvPr/>
        </p:nvSpPr>
        <p:spPr>
          <a:xfrm>
            <a:off x="1934908" y="374141"/>
            <a:ext cx="206332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395720" y="594216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</a:t>
            </a:r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9" name="Flowchart: Stored Data 38"/>
          <p:cNvSpPr/>
          <p:nvPr/>
        </p:nvSpPr>
        <p:spPr>
          <a:xfrm>
            <a:off x="3562052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3" name="Flowchart: Stored Data 42"/>
          <p:cNvSpPr/>
          <p:nvPr/>
        </p:nvSpPr>
        <p:spPr>
          <a:xfrm>
            <a:off x="4843103" y="369914"/>
            <a:ext cx="1704611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8" name="Flowchart: Stored Data 57"/>
          <p:cNvSpPr/>
          <p:nvPr/>
        </p:nvSpPr>
        <p:spPr>
          <a:xfrm>
            <a:off x="6232600" y="378806"/>
            <a:ext cx="15961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342052" y="581337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1" name="Flowchart: Stored Data 60"/>
          <p:cNvSpPr/>
          <p:nvPr/>
        </p:nvSpPr>
        <p:spPr>
          <a:xfrm>
            <a:off x="7508397" y="369914"/>
            <a:ext cx="1635026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576604" y="588691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Flowchart: Stored Data 62"/>
          <p:cNvSpPr/>
          <p:nvPr/>
        </p:nvSpPr>
        <p:spPr>
          <a:xfrm>
            <a:off x="8828715" y="370683"/>
            <a:ext cx="156106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143423" y="610462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5" name="Moon 64"/>
          <p:cNvSpPr/>
          <p:nvPr/>
        </p:nvSpPr>
        <p:spPr>
          <a:xfrm rot="10800000">
            <a:off x="10952196" y="313890"/>
            <a:ext cx="451263" cy="851145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1521994" y="1149390"/>
            <a:ext cx="687738" cy="12195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entagon 66"/>
          <p:cNvSpPr/>
          <p:nvPr/>
        </p:nvSpPr>
        <p:spPr>
          <a:xfrm rot="10800000">
            <a:off x="687738" y="1394307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Manual Operation 67"/>
          <p:cNvSpPr/>
          <p:nvPr/>
        </p:nvSpPr>
        <p:spPr>
          <a:xfrm rot="5400000">
            <a:off x="10648524" y="1480886"/>
            <a:ext cx="1219582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7539" y="2276511"/>
            <a:ext cx="1025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J., Xiao, H. W., Ye, J. H., Wang, J.,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Raghavan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(2019). Ultrasound pretreatment to enhance drying kinetics of Kiwifruit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Actinidia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slices: Pros and cons. Food and bioprocess technology, 12(5), 865-876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5748" y="3407188"/>
            <a:ext cx="10848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Corrêa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L. G., Dev, S. R. S.,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Gariepy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Raghavan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S. V. (2011). Drying of pineapple by microwave-vacuum with osmotic pretreatment. Drying Technology, 29(13), 1556-1561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95748" y="4197567"/>
            <a:ext cx="11160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Shekar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Javadi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(2019). The Effect of Ultrasound-Assisted Osmotic Dehydration Pretreatment on the Convective Drying of Apple Slices (var.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Golab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Journal of Food Biosciences and Technology, 9(2), 83-94.</a:t>
            </a:r>
          </a:p>
        </p:txBody>
      </p:sp>
      <p:sp>
        <p:nvSpPr>
          <p:cNvPr id="74" name="Oval 73"/>
          <p:cNvSpPr/>
          <p:nvPr/>
        </p:nvSpPr>
        <p:spPr>
          <a:xfrm>
            <a:off x="514254" y="2382592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02276" y="3541828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1075" y="4315959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4254" y="5482156"/>
            <a:ext cx="185462" cy="1921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93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1097" y="5347439"/>
            <a:ext cx="11160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Sakooei-Vayghan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Peighambardoust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H.,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Hesari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J.,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Peressini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(2020). Effects of osmotic dehydration (with and without sonication) and pectin-based coating pretreatments on functional properties and color of hot-air dried apricot cubes. Food chemistry, 311, 125978.</a:t>
            </a:r>
          </a:p>
        </p:txBody>
      </p:sp>
    </p:spTree>
    <p:extLst>
      <p:ext uri="{BB962C8B-B14F-4D97-AF65-F5344CB8AC3E}">
        <p14:creationId xmlns:p14="http://schemas.microsoft.com/office/powerpoint/2010/main" val="41934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7"/>
            <a:ext cx="12192001" cy="6860807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0" y="0"/>
            <a:ext cx="12192000" cy="6860807"/>
          </a:xfrm>
          <a:prstGeom prst="rect">
            <a:avLst/>
          </a:prstGeom>
          <a:solidFill>
            <a:schemeClr val="dk1">
              <a:alpha val="5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06" y="875467"/>
            <a:ext cx="4792768" cy="4792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0" b="61990"/>
          <a:stretch/>
        </p:blipFill>
        <p:spPr>
          <a:xfrm>
            <a:off x="1293429" y="897336"/>
            <a:ext cx="9342321" cy="17332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0" b="61990"/>
          <a:stretch/>
        </p:blipFill>
        <p:spPr>
          <a:xfrm rot="10800000">
            <a:off x="1605142" y="3934969"/>
            <a:ext cx="9342321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21716"/>
            <a:ext cx="12192000" cy="689903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7"/>
          <a:stretch/>
        </p:blipFill>
        <p:spPr>
          <a:xfrm>
            <a:off x="1238511" y="1906073"/>
            <a:ext cx="9270524" cy="4971245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 rot="16200000">
            <a:off x="5148416" y="-184001"/>
            <a:ext cx="6877319" cy="7245316"/>
          </a:xfrm>
          <a:prstGeom prst="rect">
            <a:avLst/>
          </a:prstGeom>
          <a:gradFill>
            <a:gsLst>
              <a:gs pos="32000">
                <a:schemeClr val="tx1">
                  <a:shade val="30000"/>
                  <a:satMod val="115000"/>
                  <a:lumMod val="38000"/>
                  <a:alpha val="0"/>
                </a:schemeClr>
              </a:gs>
              <a:gs pos="66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98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rot="5400000">
            <a:off x="-323513" y="331829"/>
            <a:ext cx="6920747" cy="6213658"/>
          </a:xfrm>
          <a:prstGeom prst="rect">
            <a:avLst/>
          </a:prstGeom>
          <a:gradFill>
            <a:gsLst>
              <a:gs pos="32000">
                <a:schemeClr val="tx1">
                  <a:shade val="30000"/>
                  <a:satMod val="115000"/>
                  <a:lumMod val="38000"/>
                  <a:alpha val="0"/>
                </a:schemeClr>
              </a:gs>
              <a:gs pos="66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98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entagon 67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Manual Operation 68"/>
          <p:cNvSpPr/>
          <p:nvPr/>
        </p:nvSpPr>
        <p:spPr>
          <a:xfrm rot="5400000">
            <a:off x="10641009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362941" y="1500651"/>
            <a:ext cx="159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کیوی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46265" y="4397122"/>
            <a:ext cx="3278836" cy="5286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ardrop 37"/>
          <p:cNvSpPr/>
          <p:nvPr/>
        </p:nvSpPr>
        <p:spPr>
          <a:xfrm>
            <a:off x="11287226" y="4337382"/>
            <a:ext cx="667176" cy="605307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55469" y="4440453"/>
            <a:ext cx="365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نام علمی: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اکتینیدا دلیسیوسا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604678" y="5180293"/>
            <a:ext cx="2620423" cy="52868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ardrop 43"/>
          <p:cNvSpPr/>
          <p:nvPr/>
        </p:nvSpPr>
        <p:spPr>
          <a:xfrm>
            <a:off x="11287226" y="5120553"/>
            <a:ext cx="667176" cy="605307"/>
          </a:xfrm>
          <a:prstGeom prst="teardrop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119789" y="5192373"/>
            <a:ext cx="18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بالا بودن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ویتامین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35227" y="5255437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200" dirty="0"/>
          </a:p>
        </p:txBody>
      </p:sp>
      <p:sp>
        <p:nvSpPr>
          <p:cNvPr id="50" name="Rounded Rectangle 49"/>
          <p:cNvSpPr/>
          <p:nvPr/>
        </p:nvSpPr>
        <p:spPr>
          <a:xfrm>
            <a:off x="7333306" y="5963464"/>
            <a:ext cx="3876656" cy="52868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ardrop 70"/>
          <p:cNvSpPr/>
          <p:nvPr/>
        </p:nvSpPr>
        <p:spPr>
          <a:xfrm>
            <a:off x="11272087" y="5903724"/>
            <a:ext cx="667176" cy="605307"/>
          </a:xfrm>
          <a:prstGeom prst="teardrop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594999" y="6008247"/>
            <a:ext cx="349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بالا بودن ترکیبات آنتی اکسیدانی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37" name="Flowchart: Stored Data 36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Stored Data 39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Stored Data 40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Stored Data 41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8" name="Moon 77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lowchart: Stored Data 78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524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9" grpId="0"/>
      <p:bldP spid="43" grpId="0" animBg="1"/>
      <p:bldP spid="44" grpId="0" animBg="1"/>
      <p:bldP spid="45" grpId="0"/>
      <p:bldP spid="46" grpId="0"/>
      <p:bldP spid="50" grpId="0" animBg="1"/>
      <p:bldP spid="71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236"/>
            <a:ext cx="1218429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950"/>
            <a:ext cx="12209732" cy="4910095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 rot="10800000">
            <a:off x="10024" y="-20517"/>
            <a:ext cx="12199708" cy="6832242"/>
          </a:xfrm>
          <a:prstGeom prst="rect">
            <a:avLst/>
          </a:prstGeom>
          <a:gradFill>
            <a:gsLst>
              <a:gs pos="32000">
                <a:schemeClr val="tx1">
                  <a:shade val="30000"/>
                  <a:satMod val="115000"/>
                  <a:lumMod val="38000"/>
                  <a:alpha val="0"/>
                </a:schemeClr>
              </a:gs>
              <a:gs pos="66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98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Pentagon 49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Manual Operation 50"/>
          <p:cNvSpPr/>
          <p:nvPr/>
        </p:nvSpPr>
        <p:spPr>
          <a:xfrm rot="5400000">
            <a:off x="10641010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خشک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کردن مواد غذایی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38" name="Flowchart: Data 137"/>
          <p:cNvSpPr/>
          <p:nvPr/>
        </p:nvSpPr>
        <p:spPr>
          <a:xfrm>
            <a:off x="5839193" y="3360090"/>
            <a:ext cx="5235385" cy="636002"/>
          </a:xfrm>
          <a:prstGeom prst="flowChartInputOutp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lowchart: Data 139"/>
          <p:cNvSpPr/>
          <p:nvPr/>
        </p:nvSpPr>
        <p:spPr>
          <a:xfrm>
            <a:off x="1502700" y="3088259"/>
            <a:ext cx="5235385" cy="636002"/>
          </a:xfrm>
          <a:prstGeom prst="flowChartInputOutp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Flowchart: Data 140"/>
          <p:cNvSpPr/>
          <p:nvPr/>
        </p:nvSpPr>
        <p:spPr>
          <a:xfrm>
            <a:off x="5747498" y="4399342"/>
            <a:ext cx="5235385" cy="636002"/>
          </a:xfrm>
          <a:prstGeom prst="flowChartInputOutp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lowchart: Data 141"/>
          <p:cNvSpPr/>
          <p:nvPr/>
        </p:nvSpPr>
        <p:spPr>
          <a:xfrm>
            <a:off x="1555383" y="4127511"/>
            <a:ext cx="5235385" cy="636002"/>
          </a:xfrm>
          <a:prstGeom prst="flowChartInputOutp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lowchart: Data 144"/>
          <p:cNvSpPr/>
          <p:nvPr/>
        </p:nvSpPr>
        <p:spPr>
          <a:xfrm>
            <a:off x="1459132" y="5177688"/>
            <a:ext cx="5433334" cy="636002"/>
          </a:xfrm>
          <a:prstGeom prst="flowChartInputOutp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Block Arc 145"/>
          <p:cNvSpPr/>
          <p:nvPr/>
        </p:nvSpPr>
        <p:spPr>
          <a:xfrm rot="7634997">
            <a:off x="5618914" y="2906969"/>
            <a:ext cx="1261086" cy="1263007"/>
          </a:xfrm>
          <a:prstGeom prst="blockArc">
            <a:avLst>
              <a:gd name="adj1" fmla="val 19325037"/>
              <a:gd name="adj2" fmla="val 8666783"/>
              <a:gd name="adj3" fmla="val 273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Block Arc 146"/>
          <p:cNvSpPr/>
          <p:nvPr/>
        </p:nvSpPr>
        <p:spPr>
          <a:xfrm rot="18401400">
            <a:off x="5648489" y="3825184"/>
            <a:ext cx="1261086" cy="1263007"/>
          </a:xfrm>
          <a:prstGeom prst="blockArc">
            <a:avLst>
              <a:gd name="adj1" fmla="val 19325037"/>
              <a:gd name="adj2" fmla="val 8666783"/>
              <a:gd name="adj3" fmla="val 273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Block Arc 147"/>
          <p:cNvSpPr/>
          <p:nvPr/>
        </p:nvSpPr>
        <p:spPr>
          <a:xfrm rot="18542432">
            <a:off x="5634551" y="2904951"/>
            <a:ext cx="1261086" cy="1263007"/>
          </a:xfrm>
          <a:prstGeom prst="blockArc">
            <a:avLst>
              <a:gd name="adj1" fmla="val 19132797"/>
              <a:gd name="adj2" fmla="val 8666783"/>
              <a:gd name="adj3" fmla="val 27337"/>
            </a:avLst>
          </a:prstGeom>
          <a:solidFill>
            <a:srgbClr val="FF1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Block Arc 148"/>
          <p:cNvSpPr/>
          <p:nvPr/>
        </p:nvSpPr>
        <p:spPr>
          <a:xfrm rot="7455740">
            <a:off x="5634157" y="4748331"/>
            <a:ext cx="1261086" cy="1263007"/>
          </a:xfrm>
          <a:prstGeom prst="blockArc">
            <a:avLst>
              <a:gd name="adj1" fmla="val 19325037"/>
              <a:gd name="adj2" fmla="val 9425067"/>
              <a:gd name="adj3" fmla="val 267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Block Arc 151"/>
          <p:cNvSpPr/>
          <p:nvPr/>
        </p:nvSpPr>
        <p:spPr>
          <a:xfrm rot="18345425">
            <a:off x="5649794" y="4746313"/>
            <a:ext cx="1261086" cy="1263007"/>
          </a:xfrm>
          <a:prstGeom prst="blockArc">
            <a:avLst>
              <a:gd name="adj1" fmla="val 19811954"/>
              <a:gd name="adj2" fmla="val 8666783"/>
              <a:gd name="adj3" fmla="val 27337"/>
            </a:avLst>
          </a:prstGeom>
          <a:solidFill>
            <a:srgbClr val="FF1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Block Arc 152"/>
          <p:cNvSpPr/>
          <p:nvPr/>
        </p:nvSpPr>
        <p:spPr>
          <a:xfrm rot="7708835">
            <a:off x="5664126" y="3823166"/>
            <a:ext cx="1261086" cy="1263007"/>
          </a:xfrm>
          <a:prstGeom prst="blockArc">
            <a:avLst>
              <a:gd name="adj1" fmla="val 18867348"/>
              <a:gd name="adj2" fmla="val 8666783"/>
              <a:gd name="adj3" fmla="val 27337"/>
            </a:avLst>
          </a:prstGeom>
          <a:solidFill>
            <a:srgbClr val="FF1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572861" y="3164630"/>
            <a:ext cx="299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کاهش امکان فساد میکروبی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260510" y="4201722"/>
            <a:ext cx="33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کاهش میزان جرم و حجم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447820" y="4453987"/>
            <a:ext cx="371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کاهش هزینه انتقال و انبار داری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607419" y="5291851"/>
            <a:ext cx="403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تولید فرآورده با مصرف راحت تر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72916" y="3454444"/>
            <a:ext cx="33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افزایش مدت زمان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مان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د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گاری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89876" y="3131688"/>
            <a:ext cx="700322" cy="7194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946068" y="4089053"/>
            <a:ext cx="700322" cy="7194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5881459" y="5015795"/>
            <a:ext cx="700322" cy="7194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Flowchart: Stored Data 53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lowchart: Stored Data 54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lowchart: Stored Data 55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lowchart: Stored Data 56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lowchart: Stored Data 57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owchart: Stored Data 58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6" name="Moon 65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Stored Data 66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1524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0" grpId="0" animBg="1"/>
      <p:bldP spid="141" grpId="0" animBg="1"/>
      <p:bldP spid="142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  <p:bldP spid="26" grpId="0" animBg="1"/>
      <p:bldP spid="159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Pentagon 122"/>
          <p:cNvSpPr/>
          <p:nvPr/>
        </p:nvSpPr>
        <p:spPr>
          <a:xfrm rot="10800000">
            <a:off x="6020205" y="2291709"/>
            <a:ext cx="4959811" cy="893468"/>
          </a:xfrm>
          <a:prstGeom prst="homePlate">
            <a:avLst>
              <a:gd name="adj" fmla="val 61532"/>
            </a:avLst>
          </a:prstGeom>
          <a:solidFill>
            <a:srgbClr val="FE4300"/>
          </a:solidFill>
          <a:ln>
            <a:noFill/>
          </a:ln>
          <a:effectLst>
            <a:outerShdw blurRad="241300" dist="228600" dir="16860000" sx="102000" sy="102000" algn="ctr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Pentagon 123"/>
          <p:cNvSpPr/>
          <p:nvPr/>
        </p:nvSpPr>
        <p:spPr>
          <a:xfrm>
            <a:off x="6581104" y="2700411"/>
            <a:ext cx="4446784" cy="484767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C4B04">
                  <a:shade val="30000"/>
                  <a:satMod val="115000"/>
                </a:srgbClr>
              </a:gs>
              <a:gs pos="50000">
                <a:srgbClr val="FC4B04">
                  <a:shade val="67500"/>
                  <a:satMod val="115000"/>
                </a:srgbClr>
              </a:gs>
              <a:gs pos="100000">
                <a:srgbClr val="FC4B0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Parallelogram 124"/>
          <p:cNvSpPr/>
          <p:nvPr/>
        </p:nvSpPr>
        <p:spPr>
          <a:xfrm rot="5400000">
            <a:off x="10647171" y="2594880"/>
            <a:ext cx="1183804" cy="547022"/>
          </a:xfrm>
          <a:prstGeom prst="parallelogram">
            <a:avLst>
              <a:gd name="adj" fmla="val 53882"/>
            </a:avLst>
          </a:prstGeom>
          <a:gradFill flip="none" rotWithShape="1">
            <a:gsLst>
              <a:gs pos="0">
                <a:srgbClr val="FC4B04">
                  <a:shade val="30000"/>
                  <a:satMod val="115000"/>
                </a:srgbClr>
              </a:gs>
              <a:gs pos="50000">
                <a:srgbClr val="FC4B04">
                  <a:shade val="67500"/>
                  <a:satMod val="115000"/>
                </a:srgbClr>
              </a:gs>
              <a:gs pos="100000">
                <a:srgbClr val="FC4B0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82600" dist="88900" dir="9300000" sx="78000" sy="78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11500717" y="2568032"/>
            <a:ext cx="703074" cy="892262"/>
          </a:xfrm>
          <a:prstGeom prst="rect">
            <a:avLst/>
          </a:prstGeom>
          <a:solidFill>
            <a:srgbClr val="FC4B04"/>
          </a:solidFill>
          <a:ln>
            <a:noFill/>
          </a:ln>
          <a:effectLst>
            <a:outerShdw blurRad="127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7" name="Pentagon 126"/>
          <p:cNvSpPr/>
          <p:nvPr/>
        </p:nvSpPr>
        <p:spPr>
          <a:xfrm rot="10800000">
            <a:off x="6723590" y="3336585"/>
            <a:ext cx="4230180" cy="893468"/>
          </a:xfrm>
          <a:prstGeom prst="homePlate">
            <a:avLst>
              <a:gd name="adj" fmla="val 61532"/>
            </a:avLst>
          </a:prstGeom>
          <a:solidFill>
            <a:srgbClr val="01FF2B"/>
          </a:solidFill>
          <a:ln>
            <a:noFill/>
          </a:ln>
          <a:effectLst>
            <a:outerShdw blurRad="406400" dist="203200" dir="6480000" sx="105000" sy="105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Pentagon 127"/>
          <p:cNvSpPr/>
          <p:nvPr/>
        </p:nvSpPr>
        <p:spPr>
          <a:xfrm rot="10800000">
            <a:off x="7073110" y="3847096"/>
            <a:ext cx="3906907" cy="393051"/>
          </a:xfrm>
          <a:prstGeom prst="homePlate">
            <a:avLst/>
          </a:prstGeom>
          <a:gradFill flip="none" rotWithShape="1">
            <a:gsLst>
              <a:gs pos="0">
                <a:srgbClr val="01FF2B">
                  <a:shade val="30000"/>
                  <a:satMod val="115000"/>
                </a:srgbClr>
              </a:gs>
              <a:gs pos="50000">
                <a:srgbClr val="01FF2B">
                  <a:shade val="67500"/>
                  <a:satMod val="115000"/>
                </a:srgbClr>
              </a:gs>
              <a:gs pos="100000">
                <a:srgbClr val="01FF2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Parallelogram 128"/>
          <p:cNvSpPr/>
          <p:nvPr/>
        </p:nvSpPr>
        <p:spPr>
          <a:xfrm rot="5400000">
            <a:off x="10611513" y="3651698"/>
            <a:ext cx="1207684" cy="547022"/>
          </a:xfrm>
          <a:prstGeom prst="parallelogram">
            <a:avLst>
              <a:gd name="adj" fmla="val 53882"/>
            </a:avLst>
          </a:prstGeom>
          <a:gradFill flip="none" rotWithShape="1">
            <a:gsLst>
              <a:gs pos="0">
                <a:srgbClr val="01FF2B">
                  <a:shade val="30000"/>
                  <a:satMod val="115000"/>
                </a:srgbClr>
              </a:gs>
              <a:gs pos="50000">
                <a:srgbClr val="01FF2B">
                  <a:shade val="67500"/>
                  <a:satMod val="115000"/>
                </a:srgbClr>
              </a:gs>
              <a:gs pos="100000">
                <a:srgbClr val="01FF2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20700" dist="88900" dir="930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11477000" y="3621691"/>
            <a:ext cx="721894" cy="909573"/>
          </a:xfrm>
          <a:prstGeom prst="rect">
            <a:avLst/>
          </a:prstGeom>
          <a:solidFill>
            <a:srgbClr val="01FF2B"/>
          </a:solidFill>
          <a:ln>
            <a:noFill/>
          </a:ln>
          <a:effectLst>
            <a:outerShdw blurRad="127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1" name="Pentagon 130"/>
          <p:cNvSpPr/>
          <p:nvPr/>
        </p:nvSpPr>
        <p:spPr>
          <a:xfrm rot="10800000">
            <a:off x="7426725" y="4406198"/>
            <a:ext cx="3511258" cy="885731"/>
          </a:xfrm>
          <a:prstGeom prst="homePlate">
            <a:avLst/>
          </a:prstGeom>
          <a:solidFill>
            <a:srgbClr val="00BDFC"/>
          </a:solidFill>
          <a:ln>
            <a:noFill/>
          </a:ln>
          <a:effectLst>
            <a:outerShdw blurRad="444500" dist="241300" dir="5280000" sx="106000" sy="1060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Pentagon 131"/>
          <p:cNvSpPr/>
          <p:nvPr/>
        </p:nvSpPr>
        <p:spPr>
          <a:xfrm rot="10800000">
            <a:off x="7791717" y="4894353"/>
            <a:ext cx="3236167" cy="408703"/>
          </a:xfrm>
          <a:prstGeom prst="homePlate">
            <a:avLst>
              <a:gd name="adj" fmla="val 22058"/>
            </a:avLst>
          </a:prstGeom>
          <a:gradFill flip="none" rotWithShape="1">
            <a:gsLst>
              <a:gs pos="0">
                <a:srgbClr val="09B9FF">
                  <a:shade val="30000"/>
                  <a:satMod val="115000"/>
                </a:srgbClr>
              </a:gs>
              <a:gs pos="50000">
                <a:srgbClr val="09B9FF">
                  <a:shade val="67500"/>
                  <a:satMod val="115000"/>
                </a:srgbClr>
              </a:gs>
              <a:gs pos="100000">
                <a:srgbClr val="09B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Parallelogram 132"/>
          <p:cNvSpPr/>
          <p:nvPr/>
        </p:nvSpPr>
        <p:spPr>
          <a:xfrm rot="5400000">
            <a:off x="10606265" y="4725990"/>
            <a:ext cx="1186606" cy="547022"/>
          </a:xfrm>
          <a:prstGeom prst="parallelogram">
            <a:avLst>
              <a:gd name="adj" fmla="val 53882"/>
            </a:avLst>
          </a:prstGeom>
          <a:gradFill flip="none" rotWithShape="1">
            <a:gsLst>
              <a:gs pos="0">
                <a:srgbClr val="09B9FF">
                  <a:shade val="30000"/>
                  <a:satMod val="115000"/>
                </a:srgbClr>
              </a:gs>
              <a:gs pos="50000">
                <a:srgbClr val="09B9FF">
                  <a:shade val="67500"/>
                  <a:satMod val="115000"/>
                </a:srgbClr>
              </a:gs>
              <a:gs pos="100000">
                <a:srgbClr val="09B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20700" dist="88900" dir="930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11474093" y="4698701"/>
            <a:ext cx="703072" cy="894103"/>
          </a:xfrm>
          <a:prstGeom prst="rect">
            <a:avLst/>
          </a:prstGeom>
          <a:solidFill>
            <a:srgbClr val="09B9FF"/>
          </a:solidFill>
          <a:ln>
            <a:noFill/>
          </a:ln>
          <a:effectLst>
            <a:outerShdw blurRad="127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5" name="Pentagon 134"/>
          <p:cNvSpPr/>
          <p:nvPr/>
        </p:nvSpPr>
        <p:spPr>
          <a:xfrm rot="10800000">
            <a:off x="8062173" y="5469109"/>
            <a:ext cx="2891595" cy="893468"/>
          </a:xfrm>
          <a:prstGeom prst="homePlate">
            <a:avLst/>
          </a:prstGeom>
          <a:solidFill>
            <a:srgbClr val="A024FC"/>
          </a:solidFill>
          <a:ln>
            <a:noFill/>
          </a:ln>
          <a:effectLst>
            <a:outerShdw blurRad="241300" dist="139700" dir="5400000" sx="106000" sy="106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Pentagon 135"/>
          <p:cNvSpPr/>
          <p:nvPr/>
        </p:nvSpPr>
        <p:spPr>
          <a:xfrm rot="10800000">
            <a:off x="8384145" y="5956205"/>
            <a:ext cx="2731967" cy="408703"/>
          </a:xfrm>
          <a:prstGeom prst="homePlate">
            <a:avLst>
              <a:gd name="adj" fmla="val 56720"/>
            </a:avLst>
          </a:prstGeom>
          <a:gradFill flip="none" rotWithShape="1">
            <a:gsLst>
              <a:gs pos="0">
                <a:srgbClr val="A234FC">
                  <a:shade val="30000"/>
                  <a:satMod val="115000"/>
                </a:srgbClr>
              </a:gs>
              <a:gs pos="50000">
                <a:srgbClr val="A234FC">
                  <a:shade val="67500"/>
                  <a:satMod val="115000"/>
                </a:srgbClr>
              </a:gs>
              <a:gs pos="100000">
                <a:srgbClr val="A234F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Parallelogram 136"/>
          <p:cNvSpPr/>
          <p:nvPr/>
        </p:nvSpPr>
        <p:spPr>
          <a:xfrm rot="5400000">
            <a:off x="10623452" y="5772280"/>
            <a:ext cx="1183804" cy="547022"/>
          </a:xfrm>
          <a:prstGeom prst="parallelogram">
            <a:avLst>
              <a:gd name="adj" fmla="val 53882"/>
            </a:avLst>
          </a:prstGeom>
          <a:gradFill flip="none" rotWithShape="1">
            <a:gsLst>
              <a:gs pos="0">
                <a:srgbClr val="A234FC">
                  <a:shade val="30000"/>
                  <a:satMod val="115000"/>
                </a:srgbClr>
              </a:gs>
              <a:gs pos="50000">
                <a:srgbClr val="A234FC">
                  <a:shade val="67500"/>
                  <a:satMod val="115000"/>
                </a:srgbClr>
              </a:gs>
              <a:gs pos="100000">
                <a:srgbClr val="A234F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88900" dir="930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1489879" y="5729004"/>
            <a:ext cx="703072" cy="909334"/>
          </a:xfrm>
          <a:prstGeom prst="rect">
            <a:avLst/>
          </a:prstGeom>
          <a:solidFill>
            <a:srgbClr val="A234FC"/>
          </a:solidFill>
          <a:ln>
            <a:noFill/>
          </a:ln>
          <a:effectLst>
            <a:outerShdw blurRad="127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80509" y="2478848"/>
            <a:ext cx="312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پلی ساکاریدی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40083" y="3515195"/>
            <a:ext cx="238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>پروتئینی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509891" y="4648314"/>
            <a:ext cx="229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لیپیدی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438108" y="5671246"/>
            <a:ext cx="237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پوشش‌های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Koodak" panose="00000700000000000000" pitchFamily="2" charset="-78"/>
              </a:rPr>
              <a:t>مرکب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Pentagon 143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lowchart: Manual Operation 144"/>
          <p:cNvSpPr/>
          <p:nvPr/>
        </p:nvSpPr>
        <p:spPr>
          <a:xfrm rot="5400000">
            <a:off x="10641010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پوشش‌های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خوراکی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4" name="Flowchart: Stored Data 43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Moon 55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lowchart: Stored Data 56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1524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871" r="68320" b="52722"/>
          <a:stretch/>
        </p:blipFill>
        <p:spPr>
          <a:xfrm>
            <a:off x="400007" y="2598467"/>
            <a:ext cx="1693752" cy="178948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r="36646" b="53103"/>
          <a:stretch/>
        </p:blipFill>
        <p:spPr>
          <a:xfrm>
            <a:off x="2294603" y="3344951"/>
            <a:ext cx="1830037" cy="179039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4" b="53867"/>
          <a:stretch/>
        </p:blipFill>
        <p:spPr>
          <a:xfrm>
            <a:off x="4305889" y="4027460"/>
            <a:ext cx="2105210" cy="17972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7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/>
      <p:bldP spid="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11571" y="-6068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Pentagon 83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lowchart: Manual Operation 84"/>
          <p:cNvSpPr/>
          <p:nvPr/>
        </p:nvSpPr>
        <p:spPr>
          <a:xfrm rot="5400000">
            <a:off x="10641010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پوشش‌های پلی ساکاریدی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13858" y="3431802"/>
            <a:ext cx="603955" cy="2132990"/>
          </a:xfrm>
          <a:prstGeom prst="rect">
            <a:avLst/>
          </a:prstGeom>
          <a:solidFill>
            <a:srgbClr val="D306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764061" y="2626947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063655" y="3431802"/>
            <a:ext cx="603955" cy="2132990"/>
          </a:xfrm>
          <a:prstGeom prst="rect">
            <a:avLst/>
          </a:prstGeom>
          <a:solidFill>
            <a:srgbClr val="E758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2913858" y="4626036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DE006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186600" y="3398740"/>
            <a:ext cx="603955" cy="2132990"/>
          </a:xfrm>
          <a:prstGeom prst="rect">
            <a:avLst/>
          </a:prstGeom>
          <a:solidFill>
            <a:srgbClr val="0798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036803" y="2593885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A570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6336397" y="3398740"/>
            <a:ext cx="603955" cy="2132990"/>
          </a:xfrm>
          <a:prstGeom prst="rect">
            <a:avLst/>
          </a:prstGeom>
          <a:solidFill>
            <a:srgbClr val="FAFA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5186600" y="4592974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00BDF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7486194" y="3391812"/>
            <a:ext cx="603955" cy="2132990"/>
          </a:xfrm>
          <a:prstGeom prst="rect">
            <a:avLst/>
          </a:prstGeom>
          <a:solidFill>
            <a:srgbClr val="FA07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336397" y="2586957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8635991" y="3391812"/>
            <a:ext cx="603955" cy="2132990"/>
          </a:xfrm>
          <a:prstGeom prst="rect">
            <a:avLst/>
          </a:prstGeom>
          <a:solidFill>
            <a:srgbClr val="19A00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7486194" y="4586046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8624710" y="2628307"/>
            <a:ext cx="1765033" cy="167583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03CD08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027796" y="3200968"/>
            <a:ext cx="120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  <a:t> آلژينات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08942" y="5193129"/>
            <a:ext cx="120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 پكتين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340876" y="3200967"/>
            <a:ext cx="120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 </a:t>
            </a:r>
            <a: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  <a:t>كاراگينان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97635" y="5187254"/>
            <a:ext cx="120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 نشاسته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55273" y="3194040"/>
            <a:ext cx="164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 دكسترين‌ها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59342" y="5184322"/>
            <a:ext cx="185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 </a:t>
            </a:r>
            <a: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  <a:t> مشتقات سلولز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368710" y="3085545"/>
            <a:ext cx="221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صمغ‌هاي </a:t>
            </a:r>
          </a:p>
          <a:p>
            <a:pPr algn="ctr"/>
            <a:r>
              <a:rPr lang="fa-IR" sz="2400" dirty="0" smtClean="0">
                <a:solidFill>
                  <a:schemeClr val="bg1"/>
                </a:solidFill>
                <a:cs typeface="2  Koodak" panose="00000700000000000000" pitchFamily="2" charset="-78"/>
              </a:rPr>
              <a:t>ميكروبي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5" name="Flowchart: Stored Data 44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Stored Data 48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Stored Data 49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Moon 56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lowchart: Stored Data 57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5172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0" name="Flowchart: Stored Data 39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Stored Data 40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Stored Data 41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Stored Data 42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Stored Data 43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Moon 51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lowchart: Stored Data 52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Pentagon 57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owchart: Manual Operation 58"/>
          <p:cNvSpPr/>
          <p:nvPr/>
        </p:nvSpPr>
        <p:spPr>
          <a:xfrm rot="5400000">
            <a:off x="10641010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پوشش‌های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پروتئینی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41559" y="2560610"/>
            <a:ext cx="2387667" cy="637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 Diagonal Corner Rectangle 62"/>
          <p:cNvSpPr/>
          <p:nvPr/>
        </p:nvSpPr>
        <p:spPr>
          <a:xfrm>
            <a:off x="6264077" y="2427873"/>
            <a:ext cx="954965" cy="99215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262587" y="2607947"/>
            <a:ext cx="2387667" cy="637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 rot="16200000">
            <a:off x="5191364" y="2430488"/>
            <a:ext cx="954965" cy="99215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6741559" y="3660839"/>
            <a:ext cx="2387667" cy="637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 Diagonal Corner Rectangle 66"/>
          <p:cNvSpPr/>
          <p:nvPr/>
        </p:nvSpPr>
        <p:spPr>
          <a:xfrm rot="5400000">
            <a:off x="6264077" y="3528102"/>
            <a:ext cx="954965" cy="99215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3262587" y="3708176"/>
            <a:ext cx="2387667" cy="637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 Diagonal Corner Rectangle 69"/>
          <p:cNvSpPr/>
          <p:nvPr/>
        </p:nvSpPr>
        <p:spPr>
          <a:xfrm>
            <a:off x="5191364" y="3530717"/>
            <a:ext cx="954965" cy="99215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 Diagonal Corner Rectangle 70"/>
          <p:cNvSpPr/>
          <p:nvPr/>
        </p:nvSpPr>
        <p:spPr>
          <a:xfrm rot="8023507">
            <a:off x="5749408" y="4489941"/>
            <a:ext cx="954965" cy="99215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4472241" y="5702217"/>
            <a:ext cx="3509297" cy="637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696524" y="2597892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bigtheme-BBaran"/>
                <a:cs typeface="2  Koodak" panose="00000700000000000000" pitchFamily="2" charset="-78"/>
              </a:rPr>
              <a:t>زئين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3849700" y="2649647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bigtheme-BBaran"/>
                <a:cs typeface="2  Koodak" panose="00000700000000000000" pitchFamily="2" charset="-78"/>
              </a:rPr>
              <a:t>گلوتن</a:t>
            </a:r>
            <a:endParaRPr lang="en-US" sz="2400" dirty="0"/>
          </a:p>
        </p:txBody>
      </p:sp>
      <p:sp>
        <p:nvSpPr>
          <p:cNvPr id="77" name="Rectangle 76"/>
          <p:cNvSpPr/>
          <p:nvPr/>
        </p:nvSpPr>
        <p:spPr>
          <a:xfrm>
            <a:off x="7705992" y="3720124"/>
            <a:ext cx="912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bigtheme-BBaran"/>
                <a:cs typeface="2  Koodak" panose="00000700000000000000" pitchFamily="2" charset="-78"/>
              </a:rPr>
              <a:t>كازئين</a:t>
            </a:r>
            <a: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</a:b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844879" y="3769664"/>
            <a:ext cx="101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bigtheme-BBaran"/>
                <a:cs typeface="2  Koodak" panose="00000700000000000000" pitchFamily="2" charset="-78"/>
              </a:rPr>
              <a:t>ژلاتين</a:t>
            </a:r>
            <a: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cs typeface="2  Koodak" panose="00000700000000000000" pitchFamily="2" charset="-78"/>
              </a:rPr>
            </a:br>
            <a:endParaRPr lang="en-US" sz="2400" dirty="0"/>
          </a:p>
        </p:txBody>
      </p:sp>
      <p:sp>
        <p:nvSpPr>
          <p:cNvPr id="80" name="Rectangle 79"/>
          <p:cNvSpPr/>
          <p:nvPr/>
        </p:nvSpPr>
        <p:spPr>
          <a:xfrm>
            <a:off x="5048339" y="5770547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bigtheme-BBaran"/>
                <a:cs typeface="2  Koodak" panose="00000700000000000000" pitchFamily="2" charset="-78"/>
              </a:rPr>
              <a:t>پروتئين هاي آب پنير</a:t>
            </a:r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21524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3" grpId="0" animBg="1"/>
      <p:bldP spid="74" grpId="0"/>
      <p:bldP spid="76" grpId="0"/>
      <p:bldP spid="77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1521994" y="1134362"/>
            <a:ext cx="687738" cy="12346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entagon 50"/>
          <p:cNvSpPr/>
          <p:nvPr/>
        </p:nvSpPr>
        <p:spPr>
          <a:xfrm rot="10800000">
            <a:off x="661002" y="1394306"/>
            <a:ext cx="10490614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Manual Operation 51"/>
          <p:cNvSpPr/>
          <p:nvPr/>
        </p:nvSpPr>
        <p:spPr>
          <a:xfrm rot="5400000">
            <a:off x="10641010" y="1473372"/>
            <a:ext cx="1234610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پوشش‌های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لیپیدی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Koodak" panose="00000700000000000000" pitchFamily="2" charset="-78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70026" y="2269526"/>
            <a:ext cx="2987506" cy="2931827"/>
          </a:xfrm>
          <a:prstGeom prst="ellipse">
            <a:avLst/>
          </a:prstGeom>
          <a:solidFill>
            <a:srgbClr val="FA570E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57785" y="3273907"/>
            <a:ext cx="281198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تركيبات فعال كننده سطح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>
            <a:off x="4991911" y="3801894"/>
            <a:ext cx="2525921" cy="2575775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267260" y="4772849"/>
            <a:ext cx="197522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استو گليسيريد ها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13061" y="4947384"/>
            <a:ext cx="1791992" cy="1719588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46875" y="5531617"/>
            <a:ext cx="89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موم‌ها</a:t>
            </a:r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oodak" panose="00000700000000000000" pitchFamily="2" charset="-78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61998" y="4947384"/>
            <a:ext cx="849903" cy="848016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887979" y="5551614"/>
            <a:ext cx="512575" cy="511128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8355153" y="4241386"/>
            <a:ext cx="849903" cy="848016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8686916" y="3787406"/>
            <a:ext cx="512575" cy="511128"/>
          </a:xfrm>
          <a:prstGeom prst="ellipse">
            <a:avLst/>
          </a:prstGeom>
          <a:solidFill>
            <a:srgbClr val="F45913"/>
          </a:solidFill>
          <a:ln>
            <a:noFill/>
          </a:ln>
          <a:effectLst>
            <a:outerShdw blurRad="342900" dist="27940" dir="120000" sx="102000" sy="102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69107" y="569770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3" name="Flowchart: Stored Data 62"/>
          <p:cNvSpPr/>
          <p:nvPr/>
        </p:nvSpPr>
        <p:spPr>
          <a:xfrm flipH="1">
            <a:off x="9836999" y="3758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lowchart: Stored Data 64"/>
          <p:cNvSpPr/>
          <p:nvPr/>
        </p:nvSpPr>
        <p:spPr>
          <a:xfrm flipH="1">
            <a:off x="8555387" y="38064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Stored Data 66"/>
          <p:cNvSpPr/>
          <p:nvPr/>
        </p:nvSpPr>
        <p:spPr>
          <a:xfrm flipH="1">
            <a:off x="7301818" y="37036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Stored Data 67"/>
          <p:cNvSpPr/>
          <p:nvPr/>
        </p:nvSpPr>
        <p:spPr>
          <a:xfrm flipH="1">
            <a:off x="6020206" y="37450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Stored Data 68"/>
          <p:cNvSpPr/>
          <p:nvPr/>
        </p:nvSpPr>
        <p:spPr>
          <a:xfrm flipH="1">
            <a:off x="4715047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owchart: Stored Data 69"/>
          <p:cNvSpPr/>
          <p:nvPr/>
        </p:nvSpPr>
        <p:spPr>
          <a:xfrm flipH="1">
            <a:off x="3427059" y="374504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58074" y="560787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70627" y="572897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10059" y="569770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37446" y="594668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389743" y="578422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36075" y="552664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77" name="Moon 76"/>
          <p:cNvSpPr/>
          <p:nvPr/>
        </p:nvSpPr>
        <p:spPr>
          <a:xfrm>
            <a:off x="661002" y="371136"/>
            <a:ext cx="451263" cy="746974"/>
          </a:xfrm>
          <a:prstGeom prst="moon">
            <a:avLst>
              <a:gd name="adj" fmla="val 30022"/>
            </a:avLst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lowchart: Stored Data 77"/>
          <p:cNvSpPr/>
          <p:nvPr/>
        </p:nvSpPr>
        <p:spPr>
          <a:xfrm flipH="1">
            <a:off x="1923321" y="374502"/>
            <a:ext cx="1929317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72743" y="585159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524" y="6392611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1571" y="0"/>
            <a:ext cx="12192000" cy="685800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tx1">
                <a:lumMod val="65000"/>
                <a:lumOff val="3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78720" y="600184"/>
            <a:ext cx="194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cs typeface="2  Titr" panose="00000700000000000000" pitchFamily="2" charset="-78"/>
              </a:rPr>
              <a:t>اهمیت موضوع </a:t>
            </a:r>
            <a:endParaRPr lang="en-US" sz="1600" u="sng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2" name="Flowchart: Stored Data 31"/>
          <p:cNvSpPr/>
          <p:nvPr/>
        </p:nvSpPr>
        <p:spPr>
          <a:xfrm>
            <a:off x="687738" y="389530"/>
            <a:ext cx="1661375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75084" y="584795"/>
            <a:ext cx="95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مقدمه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3" name="Flowchart: Stored Data 42"/>
          <p:cNvSpPr/>
          <p:nvPr/>
        </p:nvSpPr>
        <p:spPr>
          <a:xfrm flipH="1">
            <a:off x="9842976" y="390917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Stored Data 43"/>
          <p:cNvSpPr/>
          <p:nvPr/>
        </p:nvSpPr>
        <p:spPr>
          <a:xfrm flipH="1">
            <a:off x="8561364" y="395673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tored Data 44"/>
          <p:cNvSpPr/>
          <p:nvPr/>
        </p:nvSpPr>
        <p:spPr>
          <a:xfrm flipH="1">
            <a:off x="7307795" y="385392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Stored Data 45"/>
          <p:cNvSpPr/>
          <p:nvPr/>
        </p:nvSpPr>
        <p:spPr>
          <a:xfrm flipH="1">
            <a:off x="6026183" y="389528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Stored Data 46"/>
          <p:cNvSpPr/>
          <p:nvPr/>
        </p:nvSpPr>
        <p:spPr>
          <a:xfrm flipH="1">
            <a:off x="4721024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Stored Data 47"/>
          <p:cNvSpPr/>
          <p:nvPr/>
        </p:nvSpPr>
        <p:spPr>
          <a:xfrm flipH="1">
            <a:off x="3433036" y="389529"/>
            <a:ext cx="1574644" cy="759861"/>
          </a:xfrm>
          <a:prstGeom prst="flowChartOnlineStorage">
            <a:avLst/>
          </a:prstGeom>
          <a:gradFill flip="none" rotWithShape="1">
            <a:gsLst>
              <a:gs pos="0">
                <a:srgbClr val="FF9609">
                  <a:shade val="30000"/>
                  <a:satMod val="115000"/>
                </a:srgbClr>
              </a:gs>
              <a:gs pos="50000">
                <a:srgbClr val="FF9609">
                  <a:shade val="67500"/>
                  <a:satMod val="115000"/>
                </a:srgbClr>
              </a:gs>
              <a:gs pos="100000">
                <a:srgbClr val="FF960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64051" y="575812"/>
            <a:ext cx="103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بیان مساله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6604" y="587922"/>
            <a:ext cx="145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روش انجام کار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6036" y="584795"/>
            <a:ext cx="124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پیشینه پژوهش 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3423" y="609693"/>
            <a:ext cx="69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نتایج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95720" y="593447"/>
            <a:ext cx="82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مراجع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42052" y="567689"/>
            <a:ext cx="11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نوآوری طرح</a:t>
            </a:r>
            <a:endParaRPr lang="en-US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521994" y="1146022"/>
            <a:ext cx="687738" cy="12229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entagon 56"/>
          <p:cNvSpPr/>
          <p:nvPr/>
        </p:nvSpPr>
        <p:spPr>
          <a:xfrm rot="10800000">
            <a:off x="687738" y="1394306"/>
            <a:ext cx="10463878" cy="707353"/>
          </a:xfrm>
          <a:prstGeom prst="homePlate">
            <a:avLst>
              <a:gd name="adj" fmla="val 49783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lowchart: Manual Operation 57"/>
          <p:cNvSpPr/>
          <p:nvPr/>
        </p:nvSpPr>
        <p:spPr>
          <a:xfrm rot="5400000">
            <a:off x="10646839" y="1479202"/>
            <a:ext cx="1222951" cy="556591"/>
          </a:xfrm>
          <a:prstGeom prst="flowChartManualOperati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84429" y="1500651"/>
            <a:ext cx="48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پیش‌تیمارها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61" name="Teardrop 60"/>
          <p:cNvSpPr/>
          <p:nvPr/>
        </p:nvSpPr>
        <p:spPr>
          <a:xfrm rot="10800000">
            <a:off x="8451134" y="2388538"/>
            <a:ext cx="1182075" cy="1197736"/>
          </a:xfrm>
          <a:prstGeom prst="teardrop">
            <a:avLst>
              <a:gd name="adj" fmla="val 100542"/>
            </a:avLst>
          </a:prstGeom>
          <a:solidFill>
            <a:srgbClr val="DE00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 Diagonal Corner Rectangle 62"/>
          <p:cNvSpPr/>
          <p:nvPr/>
        </p:nvSpPr>
        <p:spPr>
          <a:xfrm>
            <a:off x="6121324" y="2900561"/>
            <a:ext cx="2278078" cy="1159099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ardrop 63"/>
          <p:cNvSpPr/>
          <p:nvPr/>
        </p:nvSpPr>
        <p:spPr>
          <a:xfrm rot="10800000" flipH="1">
            <a:off x="2442372" y="2374927"/>
            <a:ext cx="1153809" cy="1197736"/>
          </a:xfrm>
          <a:prstGeom prst="teardrop">
            <a:avLst>
              <a:gd name="adj" fmla="val 100542"/>
            </a:avLst>
          </a:prstGeom>
          <a:solidFill>
            <a:srgbClr val="DE00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 flipH="1">
            <a:off x="3622047" y="2910133"/>
            <a:ext cx="2329810" cy="1159099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4158670" y="4195984"/>
            <a:ext cx="3715719" cy="94015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698707" y="3214825"/>
            <a:ext cx="106952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فراصوت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05072" y="3214824"/>
            <a:ext cx="90441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اسمزی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33713" y="4414811"/>
            <a:ext cx="197522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theme-BBaran"/>
                <a:cs typeface="2  Koodak" panose="00000700000000000000" pitchFamily="2" charset="-78"/>
              </a:rPr>
              <a:t>فراصوت-اسمزی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150" y="6384908"/>
            <a:ext cx="399666" cy="394639"/>
          </a:xfrm>
          <a:prstGeom prst="ellipse">
            <a:avLst/>
          </a:prstGeom>
          <a:ln w="3175" cmpd="dbl">
            <a:solidFill>
              <a:srgbClr val="FFC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6721" y="6395576"/>
            <a:ext cx="4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23" y="3875968"/>
            <a:ext cx="2853960" cy="230991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>
          <a:xfrm>
            <a:off x="424033" y="3875968"/>
            <a:ext cx="3072913" cy="230991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1526</Words>
  <Application>Microsoft Office PowerPoint</Application>
  <PresentationFormat>Widescreen</PresentationFormat>
  <Paragraphs>429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2  Koodak</vt:lpstr>
      <vt:lpstr>2  Titr</vt:lpstr>
      <vt:lpstr>Arial</vt:lpstr>
      <vt:lpstr>bigtheme-BBaran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Mohammad</cp:lastModifiedBy>
  <cp:revision>382</cp:revision>
  <dcterms:created xsi:type="dcterms:W3CDTF">2021-01-14T21:57:23Z</dcterms:created>
  <dcterms:modified xsi:type="dcterms:W3CDTF">2021-01-27T05:32:14Z</dcterms:modified>
</cp:coreProperties>
</file>