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7" r:id="rId4"/>
    <p:sldId id="259" r:id="rId5"/>
    <p:sldId id="271" r:id="rId6"/>
    <p:sldId id="261" r:id="rId7"/>
    <p:sldId id="260" r:id="rId8"/>
    <p:sldId id="262" r:id="rId9"/>
    <p:sldId id="267" r:id="rId10"/>
    <p:sldId id="282" r:id="rId11"/>
    <p:sldId id="283" r:id="rId12"/>
    <p:sldId id="263" r:id="rId13"/>
    <p:sldId id="264" r:id="rId14"/>
    <p:sldId id="265" r:id="rId15"/>
    <p:sldId id="266" r:id="rId16"/>
    <p:sldId id="270" r:id="rId17"/>
    <p:sldId id="268" r:id="rId18"/>
    <p:sldId id="272" r:id="rId19"/>
    <p:sldId id="273" r:id="rId20"/>
    <p:sldId id="279" r:id="rId21"/>
    <p:sldId id="274" r:id="rId22"/>
    <p:sldId id="276" r:id="rId23"/>
    <p:sldId id="277" r:id="rId24"/>
    <p:sldId id="278" r:id="rId25"/>
    <p:sldId id="280" r:id="rId26"/>
    <p:sldId id="281" r:id="rId27"/>
    <p:sldId id="28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5DFE00-19D8-4E30-B9E7-506EB62FEB17}" type="datetimeFigureOut">
              <a:rPr lang="en-US" smtClean="0"/>
              <a:t>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1622304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5DFE00-19D8-4E30-B9E7-506EB62FEB17}" type="datetimeFigureOut">
              <a:rPr lang="en-US" smtClean="0"/>
              <a:t>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851181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5DFE00-19D8-4E30-B9E7-506EB62FEB17}" type="datetimeFigureOut">
              <a:rPr lang="en-US" smtClean="0"/>
              <a:t>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3914850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5DFE00-19D8-4E30-B9E7-506EB62FEB17}" type="datetimeFigureOut">
              <a:rPr lang="en-US" smtClean="0"/>
              <a:t>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161551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5DFE00-19D8-4E30-B9E7-506EB62FEB17}" type="datetimeFigureOut">
              <a:rPr lang="en-US" smtClean="0"/>
              <a:t>2/10/2023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3589174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5DFE00-19D8-4E30-B9E7-506EB62FEB17}" type="datetimeFigureOut">
              <a:rPr lang="en-US" smtClean="0"/>
              <a:t>2/10/2023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335063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DFE00-19D8-4E30-B9E7-506EB62FEB17}" type="datetimeFigureOut">
              <a:rPr lang="en-US" smtClean="0"/>
              <a:t>2/10/2023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2832716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5DFE00-19D8-4E30-B9E7-506EB62FEB17}" type="datetimeFigureOut">
              <a:rPr lang="en-US" smtClean="0"/>
              <a:t>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423458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5DFE00-19D8-4E30-B9E7-506EB62FEB17}" type="datetimeFigureOut">
              <a:rPr lang="en-US" smtClean="0"/>
              <a:t>2/10/2023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3739758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5DFE00-19D8-4E30-B9E7-506EB62FEB17}" type="datetimeFigureOut">
              <a:rPr lang="en-US" smtClean="0"/>
              <a:t>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2168567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5DFE00-19D8-4E30-B9E7-506EB62FEB17}" type="datetimeFigureOut">
              <a:rPr lang="en-US" smtClean="0"/>
              <a:t>2/10/2023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78EA7-C750-4CC7-9BB5-82182F267628}" type="slidenum">
              <a:rPr lang="en-US" smtClean="0"/>
              <a:t>‹#›</a:t>
            </a:fld>
            <a:endParaRPr lang="en-US"/>
          </a:p>
        </p:txBody>
      </p:sp>
    </p:spTree>
    <p:extLst>
      <p:ext uri="{BB962C8B-B14F-4D97-AF65-F5344CB8AC3E}">
        <p14:creationId xmlns:p14="http://schemas.microsoft.com/office/powerpoint/2010/main" val="1356240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DFE00-19D8-4E30-B9E7-506EB62FEB17}" type="datetimeFigureOut">
              <a:rPr lang="en-US" smtClean="0"/>
              <a:t>2/10/2023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78EA7-C750-4CC7-9BB5-82182F267628}" type="slidenum">
              <a:rPr lang="en-US" smtClean="0"/>
              <a:t>‹#›</a:t>
            </a:fld>
            <a:endParaRPr lang="en-US"/>
          </a:p>
        </p:txBody>
      </p:sp>
    </p:spTree>
    <p:extLst>
      <p:ext uri="{BB962C8B-B14F-4D97-AF65-F5344CB8AC3E}">
        <p14:creationId xmlns:p14="http://schemas.microsoft.com/office/powerpoint/2010/main" val="2268699305"/>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fa.wikipedia.org/wiki/%DA%86%D9%87%D8%A7%D8%B1%D8%B3%D9%88%D9%82_%DA%AF%D9%86%D8%AC%D8%B9%D9%84%DB%8C_%D8%AE%D8%A7%D9%86" TargetMode="Externa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0.jf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9.jfif"/><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0200" y="832264"/>
            <a:ext cx="8991600" cy="1645920"/>
          </a:xfrm>
        </p:spPr>
        <p:txBody>
          <a:bodyPr>
            <a:normAutofit fontScale="90000"/>
          </a:bodyPr>
          <a:lstStyle/>
          <a:p>
            <a:r>
              <a:rPr lang="fa-IR" dirty="0">
                <a:latin typeface="Iranian Sans" panose="01000500000000020002" pitchFamily="2" charset="-78"/>
                <a:cs typeface="Iranian Sans" panose="01000500000000020002" pitchFamily="2" charset="-78"/>
              </a:rPr>
              <a:t>تحلیل فضای شهری:</a:t>
            </a:r>
            <a:br>
              <a:rPr lang="fa-IR" dirty="0">
                <a:latin typeface="Iranian Sans" panose="01000500000000020002" pitchFamily="2" charset="-78"/>
                <a:cs typeface="Iranian Sans" panose="01000500000000020002" pitchFamily="2" charset="-78"/>
              </a:rPr>
            </a:br>
            <a:br>
              <a:rPr lang="fa-IR" dirty="0">
                <a:latin typeface="Iranian Sans" panose="01000500000000020002" pitchFamily="2" charset="-78"/>
                <a:cs typeface="Iranian Sans" panose="01000500000000020002" pitchFamily="2" charset="-78"/>
              </a:rPr>
            </a:br>
            <a:r>
              <a:rPr lang="fa-IR" dirty="0">
                <a:latin typeface="Iranian Sans" panose="01000500000000020002" pitchFamily="2" charset="-78"/>
                <a:cs typeface="Iranian Sans" panose="01000500000000020002" pitchFamily="2" charset="-78"/>
              </a:rPr>
              <a:t>(میدان گنجعلی خان کرمان)</a:t>
            </a:r>
            <a:endParaRPr lang="en-US" dirty="0">
              <a:latin typeface="Iranian Sans" panose="01000500000000020002" pitchFamily="2" charset="-78"/>
              <a:cs typeface="Iranian Sans" panose="01000500000000020002" pitchFamily="2" charset="-78"/>
            </a:endParaRPr>
          </a:p>
        </p:txBody>
      </p:sp>
      <p:sp>
        <p:nvSpPr>
          <p:cNvPr id="3" name="Subtitle 2"/>
          <p:cNvSpPr>
            <a:spLocks noGrp="1"/>
          </p:cNvSpPr>
          <p:nvPr>
            <p:ph type="subTitle" idx="1"/>
          </p:nvPr>
        </p:nvSpPr>
        <p:spPr>
          <a:xfrm>
            <a:off x="2695194" y="3777777"/>
            <a:ext cx="6801612" cy="2478643"/>
          </a:xfrm>
        </p:spPr>
        <p:txBody>
          <a:bodyPr>
            <a:normAutofit/>
          </a:bodyPr>
          <a:lstStyle/>
          <a:p>
            <a:r>
              <a:rPr lang="fa-IR" sz="3200" dirty="0">
                <a:latin typeface="Iranian Sans" panose="01000500000000020002" pitchFamily="2" charset="-78"/>
                <a:cs typeface="Iranian Sans" panose="01000500000000020002" pitchFamily="2" charset="-78"/>
              </a:rPr>
              <a:t>استاد :مهندس</a:t>
            </a:r>
          </a:p>
          <a:p>
            <a:endParaRPr lang="fa-IR" sz="3200" dirty="0">
              <a:latin typeface="Iranian Sans" panose="01000500000000020002" pitchFamily="2" charset="-78"/>
              <a:cs typeface="Iranian Sans" panose="01000500000000020002" pitchFamily="2" charset="-78"/>
            </a:endParaRPr>
          </a:p>
          <a:p>
            <a:r>
              <a:rPr lang="fa-IR" sz="3200" dirty="0">
                <a:latin typeface="Iranian Sans" panose="01000500000000020002" pitchFamily="2" charset="-78"/>
                <a:cs typeface="Iranian Sans" panose="01000500000000020002" pitchFamily="2" charset="-78"/>
              </a:rPr>
              <a:t>دانشجو:</a:t>
            </a:r>
          </a:p>
          <a:p>
            <a:endParaRPr lang="fa-IR" sz="3200" dirty="0">
              <a:latin typeface="Iranian Sans" panose="01000500000000020002" pitchFamily="2" charset="-78"/>
              <a:cs typeface="Iranian Sans" panose="01000500000000020002" pitchFamily="2" charset="-78"/>
            </a:endParaRPr>
          </a:p>
          <a:p>
            <a:endParaRPr lang="fa-IR" sz="3200" dirty="0">
              <a:latin typeface="Iranian Sans" panose="01000500000000020002" pitchFamily="2" charset="-78"/>
              <a:cs typeface="Iranian Sans" panose="01000500000000020002" pitchFamily="2" charset="-78"/>
            </a:endParaRPr>
          </a:p>
          <a:p>
            <a:endParaRPr lang="en-US" sz="3200" dirty="0">
              <a:latin typeface="Iranian Sans" panose="01000500000000020002" pitchFamily="2" charset="-78"/>
              <a:cs typeface="Iranian Sans" panose="01000500000000020002" pitchFamily="2" charset="-78"/>
            </a:endParaRPr>
          </a:p>
        </p:txBody>
      </p:sp>
    </p:spTree>
    <p:extLst>
      <p:ext uri="{BB962C8B-B14F-4D97-AF65-F5344CB8AC3E}">
        <p14:creationId xmlns:p14="http://schemas.microsoft.com/office/powerpoint/2010/main" val="4083559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19161" y="657725"/>
            <a:ext cx="9138438" cy="4383595"/>
          </a:xfrm>
          <a:prstGeom prst="rect">
            <a:avLst/>
          </a:prstGeom>
        </p:spPr>
      </p:pic>
    </p:spTree>
    <p:extLst>
      <p:ext uri="{BB962C8B-B14F-4D97-AF65-F5344CB8AC3E}">
        <p14:creationId xmlns:p14="http://schemas.microsoft.com/office/powerpoint/2010/main" val="216477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9019" y="75955"/>
            <a:ext cx="3086422" cy="564972"/>
          </a:xfrm>
        </p:spPr>
        <p:txBody>
          <a:bodyPr>
            <a:noAutofit/>
          </a:bodyPr>
          <a:lstStyle/>
          <a:p>
            <a:r>
              <a:rPr lang="fa-IR" sz="2400" dirty="0">
                <a:latin typeface="Iranian Sans" panose="01000500000000020002" pitchFamily="2" charset="-78"/>
                <a:cs typeface="Iranian Sans" panose="01000500000000020002" pitchFamily="2" charset="-78"/>
              </a:rPr>
              <a:t>فهرست</a:t>
            </a:r>
            <a:endParaRPr lang="en-US" sz="2400" dirty="0">
              <a:latin typeface="Iranian Sans" panose="01000500000000020002" pitchFamily="2" charset="-78"/>
              <a:cs typeface="Iranian Sans" panose="01000500000000020002" pitchFamily="2" charset="-78"/>
            </a:endParaRPr>
          </a:p>
        </p:txBody>
      </p:sp>
      <p:sp>
        <p:nvSpPr>
          <p:cNvPr id="7" name="Rectangle 6"/>
          <p:cNvSpPr/>
          <p:nvPr/>
        </p:nvSpPr>
        <p:spPr>
          <a:xfrm>
            <a:off x="724914" y="615686"/>
            <a:ext cx="10724411"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t>مقدمه............................................................................................................................................................</a:t>
            </a:r>
            <a:endParaRPr lang="en-US" i="1" dirty="0"/>
          </a:p>
        </p:txBody>
      </p:sp>
      <p:sp>
        <p:nvSpPr>
          <p:cNvPr id="8" name="Rectangle 7"/>
          <p:cNvSpPr/>
          <p:nvPr/>
        </p:nvSpPr>
        <p:spPr>
          <a:xfrm>
            <a:off x="743979" y="1541020"/>
            <a:ext cx="10775576"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a-IR" i="1" dirty="0"/>
              <a:t>معرفی شهر کرمان...........................................................................................................................................</a:t>
            </a:r>
            <a:r>
              <a:rPr lang="en-US" i="1" dirty="0"/>
              <a:t> </a:t>
            </a:r>
            <a:endParaRPr lang="fa-IR" i="1" dirty="0"/>
          </a:p>
          <a:p>
            <a:pPr algn="r"/>
            <a:endParaRPr lang="en-US" i="1" dirty="0"/>
          </a:p>
        </p:txBody>
      </p:sp>
      <p:sp>
        <p:nvSpPr>
          <p:cNvPr id="10" name="Rectangle 9"/>
          <p:cNvSpPr/>
          <p:nvPr/>
        </p:nvSpPr>
        <p:spPr>
          <a:xfrm>
            <a:off x="710186" y="2021189"/>
            <a:ext cx="10809369"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latin typeface="IRANSans"/>
              </a:rPr>
              <a:t>معرفی و تاریخچه میدان.......................................................................................................................................</a:t>
            </a:r>
            <a:endParaRPr lang="en-US" i="1" dirty="0"/>
          </a:p>
        </p:txBody>
      </p:sp>
      <p:sp>
        <p:nvSpPr>
          <p:cNvPr id="12" name="Rectangle 11"/>
          <p:cNvSpPr/>
          <p:nvPr/>
        </p:nvSpPr>
        <p:spPr>
          <a:xfrm>
            <a:off x="743979" y="3795836"/>
            <a:ext cx="10423046"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err="1">
                <a:solidFill>
                  <a:schemeClr val="tx1">
                    <a:lumMod val="95000"/>
                    <a:lumOff val="5000"/>
                  </a:schemeClr>
                </a:solidFill>
                <a:latin typeface="IRANSans"/>
              </a:rPr>
              <a:t>سیرکولاسیون</a:t>
            </a:r>
            <a:r>
              <a:rPr lang="fa-IR" i="1" dirty="0">
                <a:solidFill>
                  <a:schemeClr val="tx1">
                    <a:lumMod val="95000"/>
                    <a:lumOff val="5000"/>
                  </a:schemeClr>
                </a:solidFill>
                <a:latin typeface="IRANSans"/>
              </a:rPr>
              <a:t>.................................................................................................................................................</a:t>
            </a:r>
            <a:endParaRPr lang="en-US" dirty="0">
              <a:solidFill>
                <a:schemeClr val="tx1">
                  <a:lumMod val="95000"/>
                  <a:lumOff val="5000"/>
                </a:schemeClr>
              </a:solidFill>
            </a:endParaRPr>
          </a:p>
        </p:txBody>
      </p:sp>
      <p:sp>
        <p:nvSpPr>
          <p:cNvPr id="16" name="Rectangle 15"/>
          <p:cNvSpPr/>
          <p:nvPr/>
        </p:nvSpPr>
        <p:spPr>
          <a:xfrm>
            <a:off x="633405" y="4973654"/>
            <a:ext cx="10676594"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solidFill>
                  <a:schemeClr val="tx1">
                    <a:lumMod val="95000"/>
                    <a:lumOff val="5000"/>
                  </a:schemeClr>
                </a:solidFill>
                <a:latin typeface="IRANSans"/>
              </a:rPr>
              <a:t>کف.............................................................................................................................................................</a:t>
            </a:r>
            <a:endParaRPr lang="en-US" dirty="0">
              <a:solidFill>
                <a:schemeClr val="tx1">
                  <a:lumMod val="95000"/>
                  <a:lumOff val="5000"/>
                </a:schemeClr>
              </a:solidFill>
            </a:endParaRPr>
          </a:p>
        </p:txBody>
      </p:sp>
      <p:sp>
        <p:nvSpPr>
          <p:cNvPr id="17" name="Rectangle 16"/>
          <p:cNvSpPr/>
          <p:nvPr/>
        </p:nvSpPr>
        <p:spPr>
          <a:xfrm>
            <a:off x="677541" y="5359570"/>
            <a:ext cx="10932976"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solidFill>
                  <a:schemeClr val="tx1">
                    <a:lumMod val="95000"/>
                    <a:lumOff val="5000"/>
                  </a:schemeClr>
                </a:solidFill>
                <a:latin typeface="IRANSans"/>
              </a:rPr>
              <a:t>سقف............................................................................................................................................................</a:t>
            </a:r>
            <a:endParaRPr lang="en-US" dirty="0">
              <a:solidFill>
                <a:schemeClr val="tx1">
                  <a:lumMod val="95000"/>
                  <a:lumOff val="5000"/>
                </a:schemeClr>
              </a:solidFill>
            </a:endParaRPr>
          </a:p>
        </p:txBody>
      </p:sp>
      <p:sp>
        <p:nvSpPr>
          <p:cNvPr id="21" name="Rectangle 20"/>
          <p:cNvSpPr/>
          <p:nvPr/>
        </p:nvSpPr>
        <p:spPr>
          <a:xfrm>
            <a:off x="677541" y="3343594"/>
            <a:ext cx="10756471"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solidFill>
                  <a:schemeClr val="tx1">
                    <a:lumMod val="95000"/>
                    <a:lumOff val="5000"/>
                  </a:schemeClr>
                </a:solidFill>
                <a:latin typeface="IRANSans"/>
              </a:rPr>
              <a:t>توده و فضا....................................................................................................................................................</a:t>
            </a:r>
            <a:endParaRPr lang="en-US" dirty="0">
              <a:solidFill>
                <a:schemeClr val="tx1">
                  <a:lumMod val="95000"/>
                  <a:lumOff val="5000"/>
                </a:schemeClr>
              </a:solidFill>
            </a:endParaRPr>
          </a:p>
        </p:txBody>
      </p:sp>
      <p:sp>
        <p:nvSpPr>
          <p:cNvPr id="23" name="Rectangle 22"/>
          <p:cNvSpPr/>
          <p:nvPr/>
        </p:nvSpPr>
        <p:spPr>
          <a:xfrm>
            <a:off x="743979" y="2499918"/>
            <a:ext cx="10924786"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solidFill>
                  <a:schemeClr val="tx1">
                    <a:lumMod val="95000"/>
                    <a:lumOff val="5000"/>
                  </a:schemeClr>
                </a:solidFill>
                <a:latin typeface="IRANSans"/>
              </a:rPr>
              <a:t>معرفی فضاهای کالبدی.......................................................................................................................................</a:t>
            </a:r>
            <a:endParaRPr lang="en-US" dirty="0">
              <a:solidFill>
                <a:schemeClr val="tx1">
                  <a:lumMod val="95000"/>
                  <a:lumOff val="5000"/>
                </a:schemeClr>
              </a:solidFill>
            </a:endParaRPr>
          </a:p>
        </p:txBody>
      </p:sp>
      <p:sp>
        <p:nvSpPr>
          <p:cNvPr id="24" name="Subtitle 3"/>
          <p:cNvSpPr txBox="1">
            <a:spLocks/>
          </p:cNvSpPr>
          <p:nvPr/>
        </p:nvSpPr>
        <p:spPr>
          <a:xfrm>
            <a:off x="10132215" y="985018"/>
            <a:ext cx="2603593" cy="660119"/>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800" dirty="0"/>
              <a:t>فصل اول</a:t>
            </a:r>
          </a:p>
          <a:p>
            <a:endParaRPr lang="en-US" sz="2800" dirty="0"/>
          </a:p>
        </p:txBody>
      </p:sp>
      <p:sp>
        <p:nvSpPr>
          <p:cNvPr id="25" name="Subtitle 3"/>
          <p:cNvSpPr txBox="1">
            <a:spLocks/>
          </p:cNvSpPr>
          <p:nvPr/>
        </p:nvSpPr>
        <p:spPr>
          <a:xfrm>
            <a:off x="10424373" y="2772624"/>
            <a:ext cx="1771253" cy="62152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800" dirty="0"/>
              <a:t>فصل دوم</a:t>
            </a:r>
            <a:endParaRPr lang="en-US" sz="2800" dirty="0"/>
          </a:p>
        </p:txBody>
      </p:sp>
      <p:sp>
        <p:nvSpPr>
          <p:cNvPr id="26" name="Subtitle 3"/>
          <p:cNvSpPr txBox="1">
            <a:spLocks/>
          </p:cNvSpPr>
          <p:nvPr/>
        </p:nvSpPr>
        <p:spPr>
          <a:xfrm>
            <a:off x="10661686" y="4108240"/>
            <a:ext cx="1458729" cy="66416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800" dirty="0"/>
              <a:t>فصل سوم</a:t>
            </a:r>
            <a:endParaRPr lang="en-US" sz="2800" dirty="0"/>
          </a:p>
        </p:txBody>
      </p:sp>
      <p:sp>
        <p:nvSpPr>
          <p:cNvPr id="28" name="Rectangle 27"/>
          <p:cNvSpPr/>
          <p:nvPr/>
        </p:nvSpPr>
        <p:spPr>
          <a:xfrm>
            <a:off x="951568" y="4635192"/>
            <a:ext cx="10509608" cy="36933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solidFill>
                  <a:schemeClr val="tx1">
                    <a:lumMod val="95000"/>
                    <a:lumOff val="5000"/>
                  </a:schemeClr>
                </a:solidFill>
                <a:latin typeface="IRANSans"/>
              </a:rPr>
              <a:t>عناصر تشکیل دهنده فضای شهری.....................................................................................................................</a:t>
            </a:r>
            <a:endParaRPr lang="en-US" dirty="0">
              <a:solidFill>
                <a:schemeClr val="tx1">
                  <a:lumMod val="95000"/>
                  <a:lumOff val="5000"/>
                </a:schemeClr>
              </a:solidFill>
            </a:endParaRPr>
          </a:p>
        </p:txBody>
      </p:sp>
      <p:sp>
        <p:nvSpPr>
          <p:cNvPr id="29" name="Rectangle 28"/>
          <p:cNvSpPr/>
          <p:nvPr/>
        </p:nvSpPr>
        <p:spPr>
          <a:xfrm>
            <a:off x="743979" y="5717650"/>
            <a:ext cx="10932976"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a-IR" i="1" dirty="0">
                <a:solidFill>
                  <a:schemeClr val="tx1">
                    <a:lumMod val="95000"/>
                    <a:lumOff val="5000"/>
                  </a:schemeClr>
                </a:solidFill>
                <a:latin typeface="IRANSans"/>
              </a:rPr>
              <a:t>بدنه............................................................................................................................................................</a:t>
            </a:r>
            <a:endParaRPr lang="en-US" dirty="0">
              <a:solidFill>
                <a:schemeClr val="tx1">
                  <a:lumMod val="95000"/>
                  <a:lumOff val="5000"/>
                </a:schemeClr>
              </a:solidFill>
            </a:endParaRPr>
          </a:p>
        </p:txBody>
      </p:sp>
    </p:spTree>
    <p:extLst>
      <p:ext uri="{BB962C8B-B14F-4D97-AF65-F5344CB8AC3E}">
        <p14:creationId xmlns:p14="http://schemas.microsoft.com/office/powerpoint/2010/main" val="363350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700329" y="117429"/>
            <a:ext cx="6801612" cy="1239894"/>
          </a:xfrm>
        </p:spPr>
        <p:txBody>
          <a:bodyPr>
            <a:normAutofit/>
          </a:bodyPr>
          <a:lstStyle/>
          <a:p>
            <a:r>
              <a:rPr lang="fa-IR" sz="2800" dirty="0"/>
              <a:t>مقدمه:</a:t>
            </a:r>
            <a:endParaRPr lang="en-US" sz="2800" dirty="0"/>
          </a:p>
        </p:txBody>
      </p:sp>
      <p:sp>
        <p:nvSpPr>
          <p:cNvPr id="5" name="Subtitle 2"/>
          <p:cNvSpPr txBox="1">
            <a:spLocks/>
          </p:cNvSpPr>
          <p:nvPr/>
        </p:nvSpPr>
        <p:spPr>
          <a:xfrm>
            <a:off x="176464" y="1036481"/>
            <a:ext cx="11554383" cy="2328993"/>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2400" dirty="0"/>
              <a:t>فضاهای شهری از جمله مهمترین موضوعات در تاریخ شهرسازی میباشد که همواره نقشی تاثیرگذار در زندگی انسانها داشته است. از میان فضاهای شهری, میادین شهری از جمله فضاهایی است که بیشترین تأثیر را در زندگی اجتماعی مردم در دورانهای مختلف داشته است. </a:t>
            </a:r>
          </a:p>
          <a:p>
            <a:pPr algn="r" rtl="1"/>
            <a:endParaRPr lang="fa-IR" sz="2400" dirty="0"/>
          </a:p>
          <a:p>
            <a:pPr algn="r" rtl="1"/>
            <a:r>
              <a:rPr lang="fa-IR" sz="2400" dirty="0"/>
              <a:t>     مجموعه های شهری در شهرهای سنّتی ایران نمونه بارز میادینی است که نقش و عملکرد خود را در</a:t>
            </a:r>
          </a:p>
          <a:p>
            <a:pPr algn="r" rtl="1"/>
            <a:r>
              <a:rPr lang="fa-IR" sz="2400" dirty="0"/>
              <a:t> تعاملات اجتماعی, اقتصادی, سیاسی, فرهنگی, مذهبی و ; به خوبی ایفا کرده است. حال در اینجا قصد بر شاختن و معرفی بهتر یکی ازاین میادین شهری عصر صفوی در شهر کرمان یعنی میدان گنجعلی خان داریم </a:t>
            </a:r>
            <a:endParaRPr lang="en-US" sz="2400"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3649" y="4158290"/>
            <a:ext cx="4150647" cy="2402570"/>
          </a:xfrm>
          <a:prstGeom prst="rect">
            <a:avLst/>
          </a:prstGeom>
        </p:spPr>
      </p:pic>
      <p:sp>
        <p:nvSpPr>
          <p:cNvPr id="7" name="Subtitle 2"/>
          <p:cNvSpPr txBox="1">
            <a:spLocks/>
          </p:cNvSpPr>
          <p:nvPr/>
        </p:nvSpPr>
        <p:spPr>
          <a:xfrm>
            <a:off x="-220712" y="6560860"/>
            <a:ext cx="5253671" cy="596445"/>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1600" dirty="0"/>
              <a:t>تصویر1:میدان گنجعلی خان کرمان</a:t>
            </a:r>
            <a:endParaRPr lang="en-US" sz="1600" dirty="0"/>
          </a:p>
        </p:txBody>
      </p:sp>
    </p:spTree>
    <p:extLst>
      <p:ext uri="{BB962C8B-B14F-4D97-AF65-F5344CB8AC3E}">
        <p14:creationId xmlns:p14="http://schemas.microsoft.com/office/powerpoint/2010/main" val="146683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462944"/>
            <a:ext cx="8991600" cy="1645920"/>
          </a:xfrm>
        </p:spPr>
        <p:txBody>
          <a:bodyPr/>
          <a:lstStyle/>
          <a:p>
            <a:r>
              <a:rPr lang="fa-IR" dirty="0"/>
              <a:t>فصل اول</a:t>
            </a:r>
            <a:endParaRPr lang="en-US" dirty="0"/>
          </a:p>
        </p:txBody>
      </p:sp>
    </p:spTree>
    <p:extLst>
      <p:ext uri="{BB962C8B-B14F-4D97-AF65-F5344CB8AC3E}">
        <p14:creationId xmlns:p14="http://schemas.microsoft.com/office/powerpoint/2010/main" val="1531354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4589" y="958087"/>
            <a:ext cx="11710737" cy="2426796"/>
          </a:xfrm>
        </p:spPr>
        <p:txBody>
          <a:bodyPr>
            <a:noAutofit/>
          </a:bodyPr>
          <a:lstStyle/>
          <a:p>
            <a:pPr algn="r" rtl="1">
              <a:lnSpc>
                <a:spcPct val="150000"/>
              </a:lnSpc>
            </a:pPr>
            <a:r>
              <a:rPr lang="fa-IR" sz="2400" dirty="0"/>
              <a:t>کرمان </a:t>
            </a:r>
            <a:r>
              <a:rPr lang="ar-SA" sz="2400" dirty="0"/>
              <a:t>نام منطقه‌ای در</a:t>
            </a:r>
            <a:r>
              <a:rPr lang="fa-IR" sz="2400" dirty="0"/>
              <a:t>پارسی باستان</a:t>
            </a:r>
            <a:r>
              <a:rPr lang="en-US" sz="2400" dirty="0"/>
              <a:t>:</a:t>
            </a:r>
            <a:r>
              <a:rPr lang="fa-IR" sz="2400" dirty="0"/>
              <a:t>(</a:t>
            </a:r>
            <a:r>
              <a:rPr lang="en-US" sz="2400" dirty="0"/>
              <a:t> </a:t>
            </a:r>
            <a:r>
              <a:rPr lang="ar-SA" sz="2400" b="1" dirty="0"/>
              <a:t>کارمانیا</a:t>
            </a:r>
            <a:r>
              <a:rPr lang="ar-SA" sz="2400" dirty="0"/>
              <a:t>) یکی از </a:t>
            </a:r>
            <a:r>
              <a:rPr lang="fa-IR" sz="2400" dirty="0"/>
              <a:t>کلان شهر های ایران</a:t>
            </a:r>
            <a:r>
              <a:rPr lang="en-US" sz="2400" dirty="0"/>
              <a:t> </a:t>
            </a:r>
            <a:r>
              <a:rPr lang="ar-SA" sz="2400" dirty="0"/>
              <a:t>و مرکز </a:t>
            </a:r>
            <a:r>
              <a:rPr lang="fa-IR" sz="2400" dirty="0"/>
              <a:t>استان کرمان و </a:t>
            </a:r>
            <a:r>
              <a:rPr lang="ar-SA" sz="2400" dirty="0"/>
              <a:t>پهناورترین استان </a:t>
            </a:r>
            <a:r>
              <a:rPr lang="fa-IR" sz="2400" dirty="0"/>
              <a:t>ایران</a:t>
            </a:r>
            <a:r>
              <a:rPr lang="en-US" sz="2400" dirty="0"/>
              <a:t> </a:t>
            </a:r>
            <a:r>
              <a:rPr lang="ar-SA" sz="2400" dirty="0"/>
              <a:t>در جنوب شرقی این کشور واقع است.</a:t>
            </a:r>
            <a:endParaRPr lang="fa-IR" sz="2400" dirty="0"/>
          </a:p>
          <a:p>
            <a:pPr algn="r" rtl="1">
              <a:lnSpc>
                <a:spcPct val="150000"/>
              </a:lnSpc>
            </a:pPr>
            <a:r>
              <a:rPr lang="ar-SA" sz="2400" dirty="0"/>
              <a:t> جمعیت این شهر طبق </a:t>
            </a:r>
            <a:r>
              <a:rPr lang="fa-IR" sz="2400" dirty="0"/>
              <a:t>سرشماری</a:t>
            </a:r>
            <a:r>
              <a:rPr lang="en-US" sz="2400" dirty="0"/>
              <a:t> </a:t>
            </a:r>
            <a:r>
              <a:rPr lang="ar-SA" sz="2400" dirty="0"/>
              <a:t>بر اساس آمار سال </a:t>
            </a:r>
            <a:r>
              <a:rPr lang="fa-IR" sz="2400" dirty="0"/>
              <a:t>۹۵</a:t>
            </a:r>
            <a:r>
              <a:rPr lang="ar-SA" sz="2400" dirty="0"/>
              <a:t> معادل </a:t>
            </a:r>
            <a:r>
              <a:rPr lang="fa-IR" sz="2400" dirty="0"/>
              <a:t>۷۳۸</a:t>
            </a:r>
            <a:r>
              <a:rPr lang="ar-SA" sz="2400" dirty="0"/>
              <a:t>٬</a:t>
            </a:r>
            <a:r>
              <a:rPr lang="fa-IR" sz="2400" dirty="0"/>
              <a:t>۷۲۴</a:t>
            </a:r>
            <a:r>
              <a:rPr lang="ar-SA" sz="2400" dirty="0"/>
              <a:t> نفر بوده‌است. کرمان یکی از پنج شهر تاریخی ایران است</a:t>
            </a:r>
            <a:r>
              <a:rPr lang="fa-IR" sz="2400" dirty="0"/>
              <a:t>.</a:t>
            </a:r>
            <a:r>
              <a:rPr lang="en-US" sz="2400" dirty="0"/>
              <a:t> </a:t>
            </a:r>
            <a:r>
              <a:rPr lang="ar-SA" sz="2400" dirty="0"/>
              <a:t>کرمان یکی از قطبهای عمل های سخت پیوند اعضا در ایران است</a:t>
            </a:r>
            <a:r>
              <a:rPr lang="fa-IR" sz="2400" dirty="0"/>
              <a:t>.</a:t>
            </a:r>
            <a:r>
              <a:rPr lang="en-US" sz="2400" dirty="0"/>
              <a:t> </a:t>
            </a:r>
            <a:r>
              <a:rPr lang="ar-SA" sz="2400" dirty="0"/>
              <a:t>وسعت شهر کرمان حدود </a:t>
            </a:r>
            <a:r>
              <a:rPr lang="fa-IR" sz="2400" dirty="0"/>
              <a:t>۲۴۰</a:t>
            </a:r>
            <a:r>
              <a:rPr lang="ar-SA" sz="2400" dirty="0"/>
              <a:t> کیلومتر مربع است و به دلیل وسعت شهری و جمعیت، این شهر جزو کلان‌شهرهای ایران طبقه‌بندی شده‌است. حاشیه‌نشینی مهم‌ترین مشکل کلانشهر کرمان است</a:t>
            </a:r>
            <a:r>
              <a:rPr lang="fa-IR" sz="2400" dirty="0"/>
              <a:t> .</a:t>
            </a:r>
            <a:r>
              <a:rPr lang="ar-SA" sz="2400" dirty="0"/>
              <a:t>کرمان به عنوان پایلوت </a:t>
            </a:r>
            <a:r>
              <a:rPr lang="fa-IR" sz="2400" dirty="0"/>
              <a:t>دولت الکترونیک</a:t>
            </a:r>
            <a:r>
              <a:rPr lang="en-US" sz="2400" dirty="0"/>
              <a:t> </a:t>
            </a:r>
            <a:r>
              <a:rPr lang="ar-SA" sz="2400" dirty="0"/>
              <a:t>انتخاب شده‌است و در برنامه‌های توسعه کشور باید به شهری الکترونیکی تبدیل شود</a:t>
            </a:r>
            <a:r>
              <a:rPr lang="fa-IR" sz="2400" dirty="0"/>
              <a:t>. </a:t>
            </a:r>
            <a:r>
              <a:rPr lang="ar-SA" sz="2400" dirty="0"/>
              <a:t>شهر کرمان با </a:t>
            </a:r>
            <a:r>
              <a:rPr lang="fa-IR" sz="2400" dirty="0"/>
              <a:t>۱۷۶۰</a:t>
            </a:r>
            <a:r>
              <a:rPr lang="ar-SA" sz="2400" dirty="0"/>
              <a:t> متر ارتفاع از سطح دریا، چهارمین مرکز استان مرتفع ایران محسوب می‌شو</a:t>
            </a:r>
            <a:r>
              <a:rPr lang="fa-IR" sz="2400" u="sng" baseline="30000" dirty="0"/>
              <a:t>.</a:t>
            </a:r>
            <a:r>
              <a:rPr lang="fa-IR" sz="2400" u="sng" dirty="0"/>
              <a:t> </a:t>
            </a:r>
            <a:r>
              <a:rPr lang="ar-SA" sz="2400" dirty="0"/>
              <a:t>شهر کرمان </a:t>
            </a:r>
            <a:r>
              <a:rPr lang="fa-IR" sz="2400" dirty="0"/>
              <a:t>۵۶۱</a:t>
            </a:r>
            <a:r>
              <a:rPr lang="ar-SA" sz="2400" dirty="0"/>
              <a:t> متر مرتفع تر و بلندتر از شهر </a:t>
            </a:r>
            <a:r>
              <a:rPr lang="fa-IR" sz="2400" dirty="0"/>
              <a:t>تهران</a:t>
            </a:r>
            <a:r>
              <a:rPr lang="en-US" sz="2400" dirty="0"/>
              <a:t> </a:t>
            </a:r>
            <a:r>
              <a:rPr lang="ar-SA" sz="2400" dirty="0"/>
              <a:t>است و همین عامل ارتفاع این شهر باعث اعتدال اقلیم این شهر نسبت به سایر شهرهای با اقلیم نیمه کویری ایران و برخی شهرهای دیگر شده‌است. شهرداری کرمان به پنج منطقه شهرداری تقسیم شده‌است</a:t>
            </a:r>
            <a:r>
              <a:rPr lang="en-US" sz="2400" dirty="0"/>
              <a:t>.</a:t>
            </a:r>
          </a:p>
        </p:txBody>
      </p:sp>
      <p:sp>
        <p:nvSpPr>
          <p:cNvPr id="4" name="Subtitle 2"/>
          <p:cNvSpPr txBox="1">
            <a:spLocks/>
          </p:cNvSpPr>
          <p:nvPr/>
        </p:nvSpPr>
        <p:spPr>
          <a:xfrm>
            <a:off x="6449046" y="160421"/>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3200" dirty="0"/>
              <a:t>معرفی اجمالی شهر کرمان:</a:t>
            </a:r>
            <a:endParaRPr lang="en-US" sz="3200" dirty="0"/>
          </a:p>
        </p:txBody>
      </p:sp>
    </p:spTree>
    <p:extLst>
      <p:ext uri="{BB962C8B-B14F-4D97-AF65-F5344CB8AC3E}">
        <p14:creationId xmlns:p14="http://schemas.microsoft.com/office/powerpoint/2010/main" val="319398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31951" y="128337"/>
            <a:ext cx="6801612" cy="1239894"/>
          </a:xfrm>
        </p:spPr>
        <p:txBody>
          <a:bodyPr>
            <a:normAutofit/>
          </a:bodyPr>
          <a:lstStyle/>
          <a:p>
            <a:r>
              <a:rPr lang="fa-IR" sz="3200" dirty="0"/>
              <a:t>معرفی اجمالی میدان گنجعلی خان:</a:t>
            </a:r>
            <a:endParaRPr lang="en-US" sz="3200" dirty="0"/>
          </a:p>
        </p:txBody>
      </p:sp>
      <p:sp>
        <p:nvSpPr>
          <p:cNvPr id="4" name="Subtitle 2"/>
          <p:cNvSpPr txBox="1">
            <a:spLocks/>
          </p:cNvSpPr>
          <p:nvPr/>
        </p:nvSpPr>
        <p:spPr>
          <a:xfrm>
            <a:off x="214653" y="0"/>
            <a:ext cx="11634596" cy="4475748"/>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lnSpc>
                <a:spcPct val="170000"/>
              </a:lnSpc>
            </a:pPr>
            <a:r>
              <a:rPr lang="ar-SA" sz="2200" dirty="0">
                <a:solidFill>
                  <a:schemeClr val="tx1"/>
                </a:solidFill>
              </a:rPr>
              <a:t> </a:t>
            </a:r>
            <a:endParaRPr lang="fa-IR" sz="2200" dirty="0">
              <a:solidFill>
                <a:schemeClr val="tx1"/>
              </a:solidFill>
            </a:endParaRPr>
          </a:p>
          <a:p>
            <a:pPr algn="r" rtl="1">
              <a:lnSpc>
                <a:spcPct val="170000"/>
              </a:lnSpc>
            </a:pPr>
            <a:r>
              <a:rPr lang="ar-SA" sz="2200" dirty="0">
                <a:solidFill>
                  <a:schemeClr val="tx1"/>
                </a:solidFill>
              </a:rPr>
              <a:t>در مرکز تاریخی شهر</a:t>
            </a:r>
            <a:r>
              <a:rPr lang="fa-IR" sz="2200" dirty="0">
                <a:solidFill>
                  <a:schemeClr val="tx1"/>
                </a:solidFill>
              </a:rPr>
              <a:t>کرمان</a:t>
            </a:r>
            <a:r>
              <a:rPr lang="en-US" sz="2200" dirty="0">
                <a:solidFill>
                  <a:schemeClr val="tx1"/>
                </a:solidFill>
              </a:rPr>
              <a:t> </a:t>
            </a:r>
            <a:r>
              <a:rPr lang="ar-SA" sz="2200" dirty="0">
                <a:solidFill>
                  <a:schemeClr val="tx1"/>
                </a:solidFill>
              </a:rPr>
              <a:t>و در کنار بازار بزرگ کرمان قرار دارد</a:t>
            </a:r>
            <a:r>
              <a:rPr lang="en-US" sz="2200" dirty="0">
                <a:solidFill>
                  <a:schemeClr val="tx1"/>
                </a:solidFill>
              </a:rPr>
              <a:t>. </a:t>
            </a:r>
            <a:endParaRPr lang="fa-IR" sz="2200" dirty="0">
              <a:solidFill>
                <a:schemeClr val="tx1"/>
              </a:solidFill>
            </a:endParaRPr>
          </a:p>
          <a:p>
            <a:pPr algn="r" rtl="1">
              <a:lnSpc>
                <a:spcPct val="170000"/>
              </a:lnSpc>
            </a:pPr>
            <a:r>
              <a:rPr lang="fa-IR" sz="2200" dirty="0">
                <a:solidFill>
                  <a:schemeClr val="tx1"/>
                </a:solidFill>
              </a:rPr>
              <a:t>گنجعلی خان</a:t>
            </a:r>
            <a:r>
              <a:rPr lang="en-US" sz="2200" dirty="0">
                <a:solidFill>
                  <a:schemeClr val="tx1"/>
                </a:solidFill>
              </a:rPr>
              <a:t> </a:t>
            </a:r>
            <a:r>
              <a:rPr lang="ar-SA" sz="2200" dirty="0">
                <a:solidFill>
                  <a:schemeClr val="tx1"/>
                </a:solidFill>
              </a:rPr>
              <a:t>که از حاکمان مشهور زمان شاه عباس است از سال </a:t>
            </a:r>
            <a:r>
              <a:rPr lang="fa-IR" sz="2200" dirty="0">
                <a:solidFill>
                  <a:schemeClr val="tx1"/>
                </a:solidFill>
              </a:rPr>
              <a:t>۱۰۰۵</a:t>
            </a:r>
            <a:r>
              <a:rPr lang="ar-SA" sz="2200" dirty="0">
                <a:solidFill>
                  <a:schemeClr val="tx1"/>
                </a:solidFill>
              </a:rPr>
              <a:t> تا </a:t>
            </a:r>
            <a:r>
              <a:rPr lang="fa-IR" sz="2200" dirty="0">
                <a:solidFill>
                  <a:schemeClr val="tx1"/>
                </a:solidFill>
              </a:rPr>
              <a:t>۱۰۳۴</a:t>
            </a:r>
            <a:r>
              <a:rPr lang="ar-SA" sz="2200" dirty="0">
                <a:solidFill>
                  <a:schemeClr val="tx1"/>
                </a:solidFill>
              </a:rPr>
              <a:t> هجری قمری بر کرمان فرمان‌روایی کرد و آثار و بناهای زیادی بنا نمود و در آبادی این منطقه کوشش کرد</a:t>
            </a:r>
            <a:r>
              <a:rPr lang="en-US" sz="2200" dirty="0">
                <a:solidFill>
                  <a:schemeClr val="tx1"/>
                </a:solidFill>
              </a:rPr>
              <a:t>.</a:t>
            </a:r>
          </a:p>
          <a:p>
            <a:pPr algn="r" rtl="1">
              <a:lnSpc>
                <a:spcPct val="170000"/>
              </a:lnSpc>
            </a:pPr>
            <a:r>
              <a:rPr lang="fa-IR" sz="2200" dirty="0">
                <a:solidFill>
                  <a:schemeClr val="tx1"/>
                </a:solidFill>
              </a:rPr>
              <a:t>   </a:t>
            </a:r>
            <a:r>
              <a:rPr lang="ar-SA" sz="2200" dirty="0">
                <a:solidFill>
                  <a:schemeClr val="tx1"/>
                </a:solidFill>
              </a:rPr>
              <a:t>مساحت مجموعه گنجعلی</a:t>
            </a:r>
            <a:r>
              <a:rPr lang="fa-IR" sz="2200" dirty="0">
                <a:solidFill>
                  <a:schemeClr val="tx1"/>
                </a:solidFill>
              </a:rPr>
              <a:t> </a:t>
            </a:r>
            <a:r>
              <a:rPr lang="ar-SA" sz="2200" dirty="0">
                <a:solidFill>
                  <a:schemeClr val="tx1"/>
                </a:solidFill>
              </a:rPr>
              <a:t>خان </a:t>
            </a:r>
            <a:r>
              <a:rPr lang="fa-IR" sz="2200" dirty="0">
                <a:solidFill>
                  <a:schemeClr val="tx1"/>
                </a:solidFill>
              </a:rPr>
              <a:t>۱۱۰۰۰</a:t>
            </a:r>
            <a:r>
              <a:rPr lang="ar-SA" sz="2200" dirty="0">
                <a:solidFill>
                  <a:schemeClr val="tx1"/>
                </a:solidFill>
              </a:rPr>
              <a:t> مترمربع و عناصر مجموعه و سال ساخت آن‌ها عبارت‌اند از: میدان </a:t>
            </a:r>
            <a:r>
              <a:rPr lang="fa-IR" sz="2200" dirty="0">
                <a:solidFill>
                  <a:schemeClr val="tx1"/>
                </a:solidFill>
              </a:rPr>
              <a:t>۱۰۰۵</a:t>
            </a:r>
            <a:r>
              <a:rPr lang="ar-SA" sz="2200" dirty="0">
                <a:solidFill>
                  <a:schemeClr val="tx1"/>
                </a:solidFill>
              </a:rPr>
              <a:t> ه‍. ق، بازار </a:t>
            </a:r>
            <a:r>
              <a:rPr lang="fa-IR" sz="2200" dirty="0">
                <a:solidFill>
                  <a:schemeClr val="tx1"/>
                </a:solidFill>
              </a:rPr>
              <a:t>۱۰۰۵</a:t>
            </a:r>
            <a:r>
              <a:rPr lang="ar-SA" sz="2200" dirty="0">
                <a:solidFill>
                  <a:schemeClr val="tx1"/>
                </a:solidFill>
              </a:rPr>
              <a:t> ه‍. ق، در ضلع جنوبی حمام </a:t>
            </a:r>
            <a:r>
              <a:rPr lang="fa-IR" sz="2200" dirty="0">
                <a:solidFill>
                  <a:schemeClr val="tx1"/>
                </a:solidFill>
              </a:rPr>
              <a:t>۱۰۲۰</a:t>
            </a:r>
            <a:r>
              <a:rPr lang="ar-SA" sz="2200" dirty="0">
                <a:solidFill>
                  <a:schemeClr val="tx1"/>
                </a:solidFill>
              </a:rPr>
              <a:t> ه‍. ق، در ضلع شمالی ضرابخانه، در ضلع شرقی مدرسه </a:t>
            </a:r>
            <a:r>
              <a:rPr lang="fa-IR" sz="2200" dirty="0">
                <a:solidFill>
                  <a:schemeClr val="tx1"/>
                </a:solidFill>
              </a:rPr>
              <a:t>۱۰۰۷</a:t>
            </a:r>
            <a:r>
              <a:rPr lang="ar-SA" sz="2200" dirty="0">
                <a:solidFill>
                  <a:schemeClr val="tx1"/>
                </a:solidFill>
              </a:rPr>
              <a:t> ه‍.ق و کاروانسرا </a:t>
            </a:r>
            <a:r>
              <a:rPr lang="fa-IR" sz="2200" dirty="0">
                <a:solidFill>
                  <a:schemeClr val="tx1"/>
                </a:solidFill>
              </a:rPr>
              <a:t>۱۰۲۱</a:t>
            </a:r>
            <a:r>
              <a:rPr lang="ar-SA" sz="2200" dirty="0">
                <a:solidFill>
                  <a:schemeClr val="tx1"/>
                </a:solidFill>
              </a:rPr>
              <a:t> ه‍. ق، در ضلع غربی آب انبار </a:t>
            </a:r>
            <a:r>
              <a:rPr lang="fa-IR" sz="2200" dirty="0">
                <a:solidFill>
                  <a:schemeClr val="tx1"/>
                </a:solidFill>
              </a:rPr>
              <a:t>۱۰۲۱</a:t>
            </a:r>
            <a:r>
              <a:rPr lang="ar-SA" sz="2200" dirty="0">
                <a:solidFill>
                  <a:schemeClr val="tx1"/>
                </a:solidFill>
              </a:rPr>
              <a:t> ه‍. ق. در سه سمت میدان، بازارهای گنجعلیخان قرار دارد که بازار مسگرها و بخشی از راسته اصلی را تشکیل می‌دهد. معمار بخشی از مجموعه استاد </a:t>
            </a:r>
            <a:r>
              <a:rPr lang="fa-IR" sz="2200" dirty="0">
                <a:solidFill>
                  <a:schemeClr val="tx1"/>
                </a:solidFill>
              </a:rPr>
              <a:t>سلطان محمد معمار یزدی</a:t>
            </a:r>
            <a:r>
              <a:rPr lang="en-US" sz="2200" dirty="0">
                <a:solidFill>
                  <a:schemeClr val="tx1"/>
                </a:solidFill>
              </a:rPr>
              <a:t> </a:t>
            </a:r>
            <a:r>
              <a:rPr lang="ar-SA" sz="2200" dirty="0">
                <a:solidFill>
                  <a:schemeClr val="tx1"/>
                </a:solidFill>
              </a:rPr>
              <a:t>و بانی آن گنجعلیخان، حاکم کرمان در سال‌های </a:t>
            </a:r>
            <a:r>
              <a:rPr lang="fa-IR" sz="2200" dirty="0">
                <a:solidFill>
                  <a:schemeClr val="tx1"/>
                </a:solidFill>
              </a:rPr>
              <a:t>۱۰۰۵</a:t>
            </a:r>
            <a:r>
              <a:rPr lang="ar-SA" sz="2200" dirty="0">
                <a:solidFill>
                  <a:schemeClr val="tx1"/>
                </a:solidFill>
              </a:rPr>
              <a:t> تا </a:t>
            </a:r>
            <a:r>
              <a:rPr lang="fa-IR" sz="2200" dirty="0">
                <a:solidFill>
                  <a:schemeClr val="tx1"/>
                </a:solidFill>
              </a:rPr>
              <a:t>۱۰۲۹</a:t>
            </a:r>
            <a:r>
              <a:rPr lang="ar-SA" sz="2200" dirty="0">
                <a:solidFill>
                  <a:schemeClr val="tx1"/>
                </a:solidFill>
              </a:rPr>
              <a:t> ه‍.ق بوده‌است. چهار مسجد در چهار سمت میدان قرار داشته که سه باب آن باقی‌مانده و زیباترین آن‌ها مسجد ضلع شرقی در کنار کاروانسرا است که موزه‌ای از هنرهای تزئینی به شمار می‌آید</a:t>
            </a:r>
            <a:r>
              <a:rPr lang="en-US" sz="2200" dirty="0">
                <a:solidFill>
                  <a:schemeClr val="tx1"/>
                </a:solidFill>
              </a:rPr>
              <a:t>.</a:t>
            </a:r>
          </a:p>
          <a:p>
            <a:pPr algn="r" rtl="1">
              <a:lnSpc>
                <a:spcPct val="170000"/>
              </a:lnSpc>
            </a:pPr>
            <a:r>
              <a:rPr lang="ar-SA" sz="2200" dirty="0">
                <a:solidFill>
                  <a:schemeClr val="tx1"/>
                </a:solidFill>
              </a:rPr>
              <a:t>سبک معماری این بنا به </a:t>
            </a:r>
            <a:r>
              <a:rPr lang="fa-IR" sz="2200" u="sng" dirty="0">
                <a:solidFill>
                  <a:schemeClr val="tx1"/>
                </a:solidFill>
              </a:rPr>
              <a:t>شیوه اصفهانی</a:t>
            </a:r>
            <a:r>
              <a:rPr lang="en-US" sz="2200" dirty="0">
                <a:solidFill>
                  <a:schemeClr val="tx1"/>
                </a:solidFill>
              </a:rPr>
              <a:t> </a:t>
            </a:r>
            <a:r>
              <a:rPr lang="ar-SA" sz="2200" dirty="0">
                <a:solidFill>
                  <a:schemeClr val="tx1"/>
                </a:solidFill>
              </a:rPr>
              <a:t>است</a:t>
            </a:r>
            <a:r>
              <a:rPr lang="fa-IR" sz="2200" u="sng" baseline="30000" dirty="0">
                <a:solidFill>
                  <a:schemeClr val="tx1"/>
                </a:solidFill>
              </a:rPr>
              <a:t>.</a:t>
            </a:r>
            <a:endParaRPr lang="en-US" sz="2200" dirty="0">
              <a:solidFill>
                <a:schemeClr val="tx1"/>
              </a:solidFill>
            </a:endParaRPr>
          </a:p>
        </p:txBody>
      </p:sp>
    </p:spTree>
    <p:extLst>
      <p:ext uri="{BB962C8B-B14F-4D97-AF65-F5344CB8AC3E}">
        <p14:creationId xmlns:p14="http://schemas.microsoft.com/office/powerpoint/2010/main" val="3295227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0722" y="202967"/>
            <a:ext cx="11871278" cy="1200329"/>
          </a:xfrm>
          <a:prstGeom prst="rect">
            <a:avLst/>
          </a:prstGeom>
        </p:spPr>
        <p:txBody>
          <a:bodyPr wrap="square">
            <a:spAutoFit/>
          </a:bodyPr>
          <a:lstStyle/>
          <a:p>
            <a:pPr algn="r" rtl="1"/>
            <a:r>
              <a:rPr lang="ar-SA" sz="2400" dirty="0"/>
              <a:t>میدان گنجعلیخان، مستطیل شکل، به طول 101 و عرض 50 متر است که در حاشیه بازار بزرگ واقع شده است و همانند میدان‌های نقش جهان در اصفهان و یا میرچخماق در یزد، در اطراف خود بعضی از عناصر شهری را گردآورده است. در 3 ضلع میدان گنجعلی‌خان بازار واقع شده و در ضلع دیگرش سرای گنجعلی‌خان قرار دارد</a:t>
            </a:r>
            <a:r>
              <a:rPr lang="fa-IR" sz="2400" dirty="0"/>
              <a:t>ف</a:t>
            </a:r>
            <a:endParaRPr lang="en-US" sz="2400" dirty="0"/>
          </a:p>
        </p:txBody>
      </p:sp>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2385" y="1403296"/>
            <a:ext cx="6400920" cy="4900704"/>
          </a:xfrm>
          <a:prstGeom prst="rect">
            <a:avLst/>
          </a:prstGeom>
          <a:ln>
            <a:noFill/>
          </a:ln>
          <a:effectLst>
            <a:softEdge rad="112500"/>
          </a:effectLst>
        </p:spPr>
      </p:pic>
      <p:sp>
        <p:nvSpPr>
          <p:cNvPr id="15" name="Rectangle 14"/>
          <p:cNvSpPr/>
          <p:nvPr/>
        </p:nvSpPr>
        <p:spPr>
          <a:xfrm>
            <a:off x="-6430913" y="6304000"/>
            <a:ext cx="11871278" cy="830997"/>
          </a:xfrm>
          <a:prstGeom prst="rect">
            <a:avLst/>
          </a:prstGeom>
        </p:spPr>
        <p:txBody>
          <a:bodyPr wrap="square">
            <a:spAutoFit/>
          </a:bodyPr>
          <a:lstStyle/>
          <a:p>
            <a:pPr algn="r" rtl="1"/>
            <a:r>
              <a:rPr lang="fa-IR" sz="2400" dirty="0"/>
              <a:t>تصوی3:پلان مجموعه گنجعلی خان</a:t>
            </a:r>
          </a:p>
          <a:p>
            <a:pPr algn="r" rtl="1"/>
            <a:endParaRPr lang="en-US" sz="2400" dirty="0"/>
          </a:p>
        </p:txBody>
      </p:sp>
      <p:pic>
        <p:nvPicPr>
          <p:cNvPr id="16" name="Picture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93305" y="2381705"/>
            <a:ext cx="5371839" cy="3922295"/>
          </a:xfrm>
          <a:prstGeom prst="rect">
            <a:avLst/>
          </a:prstGeom>
          <a:ln>
            <a:noFill/>
          </a:ln>
          <a:effectLst>
            <a:softEdge rad="112500"/>
          </a:effectLst>
        </p:spPr>
      </p:pic>
      <p:sp>
        <p:nvSpPr>
          <p:cNvPr id="17" name="Rectangle 16"/>
          <p:cNvSpPr/>
          <p:nvPr/>
        </p:nvSpPr>
        <p:spPr>
          <a:xfrm>
            <a:off x="-200704" y="6304000"/>
            <a:ext cx="11871278" cy="830997"/>
          </a:xfrm>
          <a:prstGeom prst="rect">
            <a:avLst/>
          </a:prstGeom>
        </p:spPr>
        <p:txBody>
          <a:bodyPr wrap="square">
            <a:spAutoFit/>
          </a:bodyPr>
          <a:lstStyle/>
          <a:p>
            <a:pPr algn="r" rtl="1"/>
            <a:r>
              <a:rPr lang="fa-IR" sz="2400" dirty="0"/>
              <a:t>تصور2:پلان مجموعه گنجعلی خان</a:t>
            </a:r>
          </a:p>
          <a:p>
            <a:pPr algn="r" rtl="1"/>
            <a:endParaRPr lang="en-US" sz="2400" dirty="0"/>
          </a:p>
        </p:txBody>
      </p:sp>
      <p:sp>
        <p:nvSpPr>
          <p:cNvPr id="19" name="Rectangle 18"/>
          <p:cNvSpPr/>
          <p:nvPr/>
        </p:nvSpPr>
        <p:spPr>
          <a:xfrm>
            <a:off x="7563852" y="4362730"/>
            <a:ext cx="1003679" cy="606835"/>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764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942" y="6028722"/>
            <a:ext cx="6801612" cy="1265082"/>
          </a:xfrm>
        </p:spPr>
        <p:txBody>
          <a:bodyPr/>
          <a:lstStyle/>
          <a:p>
            <a:r>
              <a:rPr lang="fa-IR" dirty="0"/>
              <a:t>تصویر5:مجموعه گنجعلی خان کرمان</a:t>
            </a:r>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91404" y="2938710"/>
            <a:ext cx="6700596" cy="3722553"/>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78905"/>
            <a:ext cx="6142589" cy="3637722"/>
          </a:xfrm>
          <a:prstGeom prst="rect">
            <a:avLst/>
          </a:prstGeom>
        </p:spPr>
      </p:pic>
      <p:sp>
        <p:nvSpPr>
          <p:cNvPr id="9" name="Oval 8"/>
          <p:cNvSpPr/>
          <p:nvPr/>
        </p:nvSpPr>
        <p:spPr>
          <a:xfrm>
            <a:off x="2146852" y="1709530"/>
            <a:ext cx="1888435" cy="1649896"/>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18772880">
            <a:off x="4432955" y="2503655"/>
            <a:ext cx="1113183" cy="3162659"/>
          </a:xfrm>
          <a:prstGeom prst="downArrow">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p:cNvSpPr txBox="1">
            <a:spLocks/>
          </p:cNvSpPr>
          <p:nvPr/>
        </p:nvSpPr>
        <p:spPr>
          <a:xfrm>
            <a:off x="5795919" y="1997766"/>
            <a:ext cx="6801612" cy="1265082"/>
          </a:xfrm>
          <a:prstGeom prst="rect">
            <a:avLst/>
          </a:prstGeom>
        </p:spPr>
        <p:txBody>
          <a:bodyPr vert="horz" lIns="91440" tIns="45720" rIns="91440" bIns="45720" rtlCol="0" anchor="t" anchorCtr="1">
            <a:norm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tint val="75000"/>
                  </a:schemeClr>
                </a:solidFill>
                <a:latin typeface="+mn-lt"/>
                <a:ea typeface="+mn-ea"/>
                <a:cs typeface="+mn-cs"/>
              </a:defRPr>
            </a:lvl9pPr>
          </a:lstStyle>
          <a:p>
            <a:r>
              <a:rPr lang="fa-IR" sz="3200" dirty="0"/>
              <a:t>موقعیت قرار گیری مجموعه نسبت به شهر</a:t>
            </a:r>
            <a:endParaRPr lang="en-US" sz="3200" dirty="0"/>
          </a:p>
        </p:txBody>
      </p:sp>
      <p:cxnSp>
        <p:nvCxnSpPr>
          <p:cNvPr id="14" name="Straight Connector 13"/>
          <p:cNvCxnSpPr/>
          <p:nvPr/>
        </p:nvCxnSpPr>
        <p:spPr>
          <a:xfrm>
            <a:off x="6984240" y="2676440"/>
            <a:ext cx="4724056" cy="0"/>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sp>
        <p:nvSpPr>
          <p:cNvPr id="15" name="Text Placeholder 2"/>
          <p:cNvSpPr txBox="1">
            <a:spLocks/>
          </p:cNvSpPr>
          <p:nvPr/>
        </p:nvSpPr>
        <p:spPr>
          <a:xfrm>
            <a:off x="-1005693" y="3848713"/>
            <a:ext cx="6801612" cy="1265082"/>
          </a:xfrm>
          <a:prstGeom prst="rect">
            <a:avLst/>
          </a:prstGeom>
        </p:spPr>
        <p:txBody>
          <a:bodyPr vert="horz" lIns="91440" tIns="45720" rIns="91440" bIns="45720" rtlCol="0" anchor="t" anchorCtr="1">
            <a:normAutofit/>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tint val="75000"/>
                  </a:schemeClr>
                </a:solidFill>
                <a:latin typeface="+mn-lt"/>
                <a:ea typeface="+mn-ea"/>
                <a:cs typeface="+mn-cs"/>
              </a:defRPr>
            </a:lvl9pPr>
          </a:lstStyle>
          <a:p>
            <a:r>
              <a:rPr lang="fa-IR" dirty="0"/>
              <a:t>تصویر4:بخشی از نقشه کرمان</a:t>
            </a:r>
          </a:p>
          <a:p>
            <a:endParaRPr lang="en-US" dirty="0"/>
          </a:p>
        </p:txBody>
      </p:sp>
    </p:spTree>
    <p:extLst>
      <p:ext uri="{BB962C8B-B14F-4D97-AF65-F5344CB8AC3E}">
        <p14:creationId xmlns:p14="http://schemas.microsoft.com/office/powerpoint/2010/main" val="91287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06316" y="725007"/>
            <a:ext cx="8551888" cy="5344930"/>
          </a:xfrm>
          <a:prstGeom prst="rect">
            <a:avLst/>
          </a:prstGeom>
        </p:spPr>
      </p:pic>
      <p:sp>
        <p:nvSpPr>
          <p:cNvPr id="5" name="Subtitle 2"/>
          <p:cNvSpPr txBox="1">
            <a:spLocks/>
          </p:cNvSpPr>
          <p:nvPr/>
        </p:nvSpPr>
        <p:spPr>
          <a:xfrm>
            <a:off x="7498" y="5928893"/>
            <a:ext cx="1546486"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fa-IR" sz="2400" dirty="0"/>
              <a:t>نسبت ارتفاع انسان به بنا</a:t>
            </a:r>
            <a:endParaRPr lang="en-US" sz="2400" dirty="0"/>
          </a:p>
        </p:txBody>
      </p:sp>
      <p:cxnSp>
        <p:nvCxnSpPr>
          <p:cNvPr id="7" name="Straight Connector 6"/>
          <p:cNvCxnSpPr/>
          <p:nvPr/>
        </p:nvCxnSpPr>
        <p:spPr>
          <a:xfrm flipV="1">
            <a:off x="5336498" y="4010152"/>
            <a:ext cx="0" cy="204587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811843" y="989351"/>
            <a:ext cx="0" cy="508058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7975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90994" y="0"/>
            <a:ext cx="6801612" cy="1239894"/>
          </a:xfrm>
        </p:spPr>
        <p:txBody>
          <a:bodyPr>
            <a:normAutofit/>
          </a:bodyPr>
          <a:lstStyle/>
          <a:p>
            <a:r>
              <a:rPr lang="fa-IR" sz="3200" dirty="0"/>
              <a:t>پوشش گیاهی:</a:t>
            </a:r>
            <a:endParaRPr lang="en-US" sz="32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2972" y="50485"/>
            <a:ext cx="6257769" cy="417184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08412" y="2388638"/>
            <a:ext cx="5558825" cy="3217683"/>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239" y="3484262"/>
            <a:ext cx="4935970" cy="3084981"/>
          </a:xfrm>
          <a:prstGeom prst="rect">
            <a:avLst/>
          </a:prstGeom>
        </p:spPr>
      </p:pic>
    </p:spTree>
    <p:extLst>
      <p:ext uri="{BB962C8B-B14F-4D97-AF65-F5344CB8AC3E}">
        <p14:creationId xmlns:p14="http://schemas.microsoft.com/office/powerpoint/2010/main" val="4139002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77839" y="194007"/>
            <a:ext cx="6801612" cy="1239894"/>
          </a:xfrm>
        </p:spPr>
        <p:txBody>
          <a:bodyPr>
            <a:normAutofit/>
          </a:bodyPr>
          <a:lstStyle/>
          <a:p>
            <a:r>
              <a:rPr lang="fa-IR" sz="3200" dirty="0"/>
              <a:t>فضا های کالبدی:</a:t>
            </a:r>
            <a:endParaRPr lang="en-US" sz="3200" dirty="0"/>
          </a:p>
        </p:txBody>
      </p:sp>
      <p:sp>
        <p:nvSpPr>
          <p:cNvPr id="4" name="Rectangle 2"/>
          <p:cNvSpPr>
            <a:spLocks noChangeArrowheads="1"/>
          </p:cNvSpPr>
          <p:nvPr/>
        </p:nvSpPr>
        <p:spPr bwMode="auto">
          <a:xfrm>
            <a:off x="-23160272" y="2097323"/>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7" name="Subtitle 2"/>
          <p:cNvSpPr txBox="1">
            <a:spLocks/>
          </p:cNvSpPr>
          <p:nvPr/>
        </p:nvSpPr>
        <p:spPr>
          <a:xfrm>
            <a:off x="0" y="813954"/>
            <a:ext cx="11766383" cy="33111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ar-SA" sz="2800" b="1" dirty="0"/>
              <a:t>میدان</a:t>
            </a:r>
            <a:r>
              <a:rPr lang="fa-IR" sz="2800" b="1" dirty="0"/>
              <a:t>:</a:t>
            </a:r>
            <a:r>
              <a:rPr lang="fa-IR" sz="2400" b="1" dirty="0"/>
              <a:t> </a:t>
            </a:r>
            <a:r>
              <a:rPr lang="ar-SA" sz="2400" dirty="0"/>
              <a:t>از آثاری که از مجموعه گنجعلی خان بر جای مانده، میدانی در بخش مرکزی شهر کرمان است که در حاشیه بازار بزرگ واقع شده و همانند میدان‌های نقش جهان در اصفهان یا میرچخماق در یزد، در اطراف خود بعضی از عناصر شهری را گرد آورده‌است</a:t>
            </a:r>
            <a:r>
              <a:rPr lang="en-US" sz="2400" dirty="0"/>
              <a:t>.</a:t>
            </a:r>
          </a:p>
          <a:p>
            <a:pPr algn="r" rtl="1"/>
            <a:r>
              <a:rPr lang="ar-SA" sz="2400" dirty="0"/>
              <a:t>در </a:t>
            </a:r>
            <a:r>
              <a:rPr lang="fa-IR" sz="2400" dirty="0"/>
              <a:t>۳</a:t>
            </a:r>
            <a:r>
              <a:rPr lang="ar-SA" sz="2400" dirty="0"/>
              <a:t> ضلع میدان گنجعلی خان بازار واقع شده و در ضلع دیگرش سرای گنجعلی خان قرار دارد</a:t>
            </a:r>
            <a:r>
              <a:rPr lang="en-US" sz="2400" dirty="0"/>
              <a:t>.</a:t>
            </a:r>
          </a:p>
          <a:p>
            <a:pPr algn="r" rtl="1"/>
            <a:r>
              <a:rPr lang="ar-SA" sz="2400" dirty="0"/>
              <a:t>وجود حمام، آب انبار، ضرابخانه و همجواری با بازارها و چهار سوق، این مجموعه به هم تنیده را کامل کرده‌است. طاق نماهای آجری، کاشیکاری، فضای سبز، حوض آب و دیگر آثار دیدنی، بر زیبایی این میدان افزوده‌اند</a:t>
            </a:r>
            <a:r>
              <a:rPr lang="fa-IR" sz="2400" dirty="0"/>
              <a:t>.</a:t>
            </a:r>
            <a:endParaRPr lang="en-US" sz="2400" dirty="0"/>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9285" y="3464092"/>
            <a:ext cx="5173579" cy="3233487"/>
          </a:xfrm>
          <a:prstGeom prst="rect">
            <a:avLst/>
          </a:prstGeom>
        </p:spPr>
      </p:pic>
      <p:sp>
        <p:nvSpPr>
          <p:cNvPr id="10" name="Subtitle 2"/>
          <p:cNvSpPr txBox="1">
            <a:spLocks/>
          </p:cNvSpPr>
          <p:nvPr/>
        </p:nvSpPr>
        <p:spPr>
          <a:xfrm>
            <a:off x="-3336758" y="6296775"/>
            <a:ext cx="11766383" cy="33111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t>تصویر6:نمایی از میدان گنجعلی خان</a:t>
            </a:r>
            <a:endParaRPr lang="en-US" sz="1600" dirty="0"/>
          </a:p>
        </p:txBody>
      </p:sp>
    </p:spTree>
    <p:extLst>
      <p:ext uri="{BB962C8B-B14F-4D97-AF65-F5344CB8AC3E}">
        <p14:creationId xmlns:p14="http://schemas.microsoft.com/office/powerpoint/2010/main" val="1695400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165553"/>
            <a:ext cx="11903122" cy="3058909"/>
          </a:xfrm>
        </p:spPr>
        <p:txBody>
          <a:bodyPr>
            <a:normAutofit/>
          </a:bodyPr>
          <a:lstStyle/>
          <a:p>
            <a:pPr algn="r" rtl="1"/>
            <a:r>
              <a:rPr lang="ar-SA" sz="2400" b="1" dirty="0"/>
              <a:t>بازار مسگری</a:t>
            </a:r>
            <a:endParaRPr lang="en-US" sz="2400" dirty="0"/>
          </a:p>
          <a:p>
            <a:pPr algn="r" rtl="1"/>
            <a:r>
              <a:rPr lang="ar-SA" sz="2400" b="1" dirty="0"/>
              <a:t>بازار مسگری کرمان</a:t>
            </a:r>
            <a:r>
              <a:rPr lang="ar-SA" sz="2400" dirty="0"/>
              <a:t> قسمتی از مجموعه گنجعلیخان است که از عهد صفویه در </a:t>
            </a:r>
            <a:r>
              <a:rPr lang="fa-IR" sz="2400" dirty="0"/>
              <a:t>کرمان</a:t>
            </a:r>
            <a:r>
              <a:rPr lang="en-US" sz="2400" dirty="0"/>
              <a:t> </a:t>
            </a:r>
            <a:r>
              <a:rPr lang="ar-SA" sz="2400" dirty="0"/>
              <a:t>به یادگار مانده است. این بازار شامل دو قسمت شرقی-غربی و شمال-جنوبی است. قسمت شرقی-غربی آن از ورودی مجموعه گنجعلیخان تا ابتدای </a:t>
            </a:r>
            <a:r>
              <a:rPr lang="fa-IR" sz="2400" dirty="0"/>
              <a:t>بازارکلاه مالی</a:t>
            </a:r>
            <a:r>
              <a:rPr lang="en-US" sz="2400" dirty="0"/>
              <a:t> </a:t>
            </a:r>
            <a:r>
              <a:rPr lang="ar-SA" sz="2400" dirty="0"/>
              <a:t>ادامه دارد و</a:t>
            </a:r>
            <a:r>
              <a:rPr lang="fa-IR" sz="2400" dirty="0"/>
              <a:t>موزه ضرابخانه</a:t>
            </a:r>
            <a:r>
              <a:rPr lang="en-US" sz="2400" dirty="0"/>
              <a:t> </a:t>
            </a:r>
            <a:r>
              <a:rPr lang="ar-SA" sz="2400" dirty="0"/>
              <a:t>نیز داخل آن قرار دارد. قسنت شمال-جنوبی آن نیز از ورودی شمالی مجموعه گنجعلیخان شروع می شود و تا </a:t>
            </a:r>
            <a:r>
              <a:rPr lang="fa-IR" sz="2400" dirty="0"/>
              <a:t>چهار سوق</a:t>
            </a:r>
            <a:r>
              <a:rPr lang="ar-SA" sz="2400" u="sng" dirty="0">
                <a:hlinkClick r:id="rId2" tooltip="چهارسوق گنجعلی خان"/>
              </a:rPr>
              <a:t> </a:t>
            </a:r>
            <a:r>
              <a:rPr lang="fa-IR" sz="2400" u="sng" dirty="0"/>
              <a:t>گنجعلی خان</a:t>
            </a:r>
            <a:r>
              <a:rPr lang="en-US" sz="2400" dirty="0"/>
              <a:t> </a:t>
            </a:r>
            <a:r>
              <a:rPr lang="ar-SA" sz="2400" dirty="0"/>
              <a:t>ادامه دارد</a:t>
            </a:r>
            <a:r>
              <a:rPr lang="en-US" sz="2400" dirty="0"/>
              <a:t>. </a:t>
            </a:r>
            <a:r>
              <a:rPr lang="fa-IR" sz="2400" dirty="0"/>
              <a:t>اب انبار گنجعلی خان</a:t>
            </a:r>
            <a:r>
              <a:rPr lang="en-US" sz="2400" dirty="0"/>
              <a:t> </a:t>
            </a:r>
            <a:r>
              <a:rPr lang="ar-SA" sz="2400" dirty="0"/>
              <a:t>نیز در همین قسمت واقع شده است</a:t>
            </a:r>
            <a:endParaRPr lang="en-US" sz="2400"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79451" y="2616862"/>
            <a:ext cx="3653589" cy="3414967"/>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3040" y="2616862"/>
            <a:ext cx="5904553" cy="3938337"/>
          </a:xfrm>
          <a:prstGeom prst="rect">
            <a:avLst/>
          </a:prstGeom>
        </p:spPr>
      </p:pic>
      <p:sp>
        <p:nvSpPr>
          <p:cNvPr id="6" name="Subtitle 2"/>
          <p:cNvSpPr txBox="1">
            <a:spLocks/>
          </p:cNvSpPr>
          <p:nvPr/>
        </p:nvSpPr>
        <p:spPr>
          <a:xfrm>
            <a:off x="-9376663" y="3970975"/>
            <a:ext cx="11903122" cy="3058909"/>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t>تصویر7 و8:نمایی از بازار مسگرها </a:t>
            </a:r>
          </a:p>
          <a:p>
            <a:pPr algn="r" rtl="1"/>
            <a:r>
              <a:rPr lang="fa-IR" sz="1600" dirty="0"/>
              <a:t>مجموعه گنجعلی خان کرمان</a:t>
            </a:r>
            <a:endParaRPr lang="en-US" sz="1600" dirty="0"/>
          </a:p>
        </p:txBody>
      </p:sp>
      <p:sp>
        <p:nvSpPr>
          <p:cNvPr id="7" name="Subtitle 2"/>
          <p:cNvSpPr txBox="1">
            <a:spLocks/>
          </p:cNvSpPr>
          <p:nvPr/>
        </p:nvSpPr>
        <p:spPr>
          <a:xfrm>
            <a:off x="-6679879" y="6031829"/>
            <a:ext cx="11903122" cy="3058909"/>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t>تصویر8</a:t>
            </a:r>
            <a:endParaRPr lang="en-US" sz="1600" dirty="0"/>
          </a:p>
        </p:txBody>
      </p:sp>
      <p:sp>
        <p:nvSpPr>
          <p:cNvPr id="8" name="Subtitle 2"/>
          <p:cNvSpPr txBox="1">
            <a:spLocks/>
          </p:cNvSpPr>
          <p:nvPr/>
        </p:nvSpPr>
        <p:spPr>
          <a:xfrm>
            <a:off x="-2076710" y="6530857"/>
            <a:ext cx="11903122" cy="3058909"/>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t>تصویر7</a:t>
            </a:r>
            <a:endParaRPr lang="en-US" sz="1600" dirty="0"/>
          </a:p>
        </p:txBody>
      </p:sp>
    </p:spTree>
    <p:extLst>
      <p:ext uri="{BB962C8B-B14F-4D97-AF65-F5344CB8AC3E}">
        <p14:creationId xmlns:p14="http://schemas.microsoft.com/office/powerpoint/2010/main" val="4256665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1015" y="188548"/>
            <a:ext cx="11817975" cy="2681302"/>
          </a:xfrm>
        </p:spPr>
        <p:txBody>
          <a:bodyPr>
            <a:noAutofit/>
          </a:bodyPr>
          <a:lstStyle/>
          <a:p>
            <a:pPr algn="r" rtl="1"/>
            <a:r>
              <a:rPr lang="ar-SA" sz="2400" b="1" dirty="0"/>
              <a:t>بازار</a:t>
            </a:r>
            <a:endParaRPr lang="fa-IR" sz="2400" b="1" dirty="0"/>
          </a:p>
          <a:p>
            <a:pPr algn="r" rtl="1"/>
            <a:r>
              <a:rPr lang="ar-SA" sz="2400" dirty="0"/>
              <a:t>بازار بین چهارسوق و بازار اختیاری است؛ و در بخش جنوبی میدان گنجعلیخان قرار گرفته و در سمت راست این بازار حمام تاریخی و زیبای گنجعلی خان و هجده مغازه قرار دارند و در سمت چپ آن طاق نماهایی طراحی شده‌اند که منظره زیبایی را نشان می‌دهند در زیر این طاق نماها دستفروشان به کار مشغول هستند و جمعاً </a:t>
            </a:r>
            <a:r>
              <a:rPr lang="fa-IR" sz="2400" dirty="0"/>
              <a:t>۱۶</a:t>
            </a:r>
            <a:r>
              <a:rPr lang="ar-SA" sz="2400" dirty="0"/>
              <a:t> طاق‌نما این بازار را به میدان مربوط می‌سازند. طول این بازار نزدیک به </a:t>
            </a:r>
            <a:r>
              <a:rPr lang="fa-IR" sz="2400" dirty="0"/>
              <a:t>۹۳</a:t>
            </a:r>
            <a:r>
              <a:rPr lang="ar-SA" sz="2400" dirty="0"/>
              <a:t> متر و عرض آن </a:t>
            </a:r>
            <a:r>
              <a:rPr lang="fa-IR" sz="2400" dirty="0"/>
              <a:t>۷۵/۵</a:t>
            </a:r>
            <a:r>
              <a:rPr lang="ar-SA" sz="2400" dirty="0"/>
              <a:t> متر است و </a:t>
            </a:r>
            <a:r>
              <a:rPr lang="fa-IR" sz="2400" dirty="0"/>
              <a:t>۷۵/۵۳۴</a:t>
            </a:r>
            <a:r>
              <a:rPr lang="ar-SA" sz="2400" dirty="0"/>
              <a:t> متر مربع مساحت دارد. (در انتهای بازار گنجعلیخان بازار زرگری قرار دارد که به قیصریه معروف است)</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1015" y="2740820"/>
            <a:ext cx="4876800" cy="3648075"/>
          </a:xfrm>
          <a:prstGeom prst="rect">
            <a:avLst/>
          </a:prstGeom>
          <a:ln w="19050">
            <a:solidFill>
              <a:schemeClr val="tx1"/>
            </a:solidFill>
          </a:ln>
        </p:spPr>
      </p:pic>
      <p:sp>
        <p:nvSpPr>
          <p:cNvPr id="6" name="Oval 5"/>
          <p:cNvSpPr/>
          <p:nvPr/>
        </p:nvSpPr>
        <p:spPr>
          <a:xfrm>
            <a:off x="1617785" y="2925690"/>
            <a:ext cx="1248507" cy="1160585"/>
          </a:xfrm>
          <a:prstGeom prst="ellipse">
            <a:avLst/>
          </a:prstGeom>
          <a:noFill/>
          <a:ln w="28575">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stCxn id="6" idx="6"/>
          </p:cNvCxnSpPr>
          <p:nvPr/>
        </p:nvCxnSpPr>
        <p:spPr>
          <a:xfrm flipV="1">
            <a:off x="2866292" y="3505982"/>
            <a:ext cx="3692770" cy="1"/>
          </a:xfrm>
          <a:prstGeom prst="straightConnector1">
            <a:avLst/>
          </a:prstGeom>
          <a:ln w="57150">
            <a:solidFill>
              <a:srgbClr val="C80000"/>
            </a:solidFill>
            <a:tailEnd type="triangle"/>
          </a:ln>
        </p:spPr>
        <p:style>
          <a:lnRef idx="1">
            <a:schemeClr val="accent1"/>
          </a:lnRef>
          <a:fillRef idx="0">
            <a:schemeClr val="accent1"/>
          </a:fillRef>
          <a:effectRef idx="0">
            <a:schemeClr val="accent1"/>
          </a:effectRef>
          <a:fontRef idx="minor">
            <a:schemeClr val="tx1"/>
          </a:fontRef>
        </p:style>
      </p:cxnSp>
      <p:sp>
        <p:nvSpPr>
          <p:cNvPr id="9" name="Subtitle 2"/>
          <p:cNvSpPr txBox="1">
            <a:spLocks/>
          </p:cNvSpPr>
          <p:nvPr/>
        </p:nvSpPr>
        <p:spPr>
          <a:xfrm>
            <a:off x="6559062" y="3127164"/>
            <a:ext cx="3622986" cy="2681302"/>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2400" dirty="0">
                <a:solidFill>
                  <a:srgbClr val="FF0000"/>
                </a:solidFill>
              </a:rPr>
              <a:t>چهار سوق بازار گنجعلی خان</a:t>
            </a:r>
          </a:p>
          <a:p>
            <a:pPr algn="r" rtl="1"/>
            <a:endParaRPr lang="en-US" sz="2400" dirty="0">
              <a:solidFill>
                <a:srgbClr val="FF0000"/>
              </a:solidFill>
            </a:endParaRPr>
          </a:p>
        </p:txBody>
      </p:sp>
      <p:sp>
        <p:nvSpPr>
          <p:cNvPr id="10" name="Rounded Rectangle 9"/>
          <p:cNvSpPr/>
          <p:nvPr/>
        </p:nvSpPr>
        <p:spPr>
          <a:xfrm>
            <a:off x="246184" y="3610959"/>
            <a:ext cx="1283677" cy="861646"/>
          </a:xfrm>
          <a:prstGeom prst="roundRect">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859623" y="5687375"/>
            <a:ext cx="6328088" cy="121091"/>
          </a:xfrm>
          <a:prstGeom prst="straightConnector1">
            <a:avLst/>
          </a:prstGeom>
          <a:ln w="57150">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0" idx="2"/>
          </p:cNvCxnSpPr>
          <p:nvPr/>
        </p:nvCxnSpPr>
        <p:spPr>
          <a:xfrm flipH="1">
            <a:off x="888022" y="4472605"/>
            <a:ext cx="1" cy="1356585"/>
          </a:xfrm>
          <a:prstGeom prst="line">
            <a:avLst/>
          </a:prstGeom>
          <a:ln w="57150">
            <a:solidFill>
              <a:srgbClr val="C80000"/>
            </a:solidFill>
          </a:ln>
        </p:spPr>
        <p:style>
          <a:lnRef idx="1">
            <a:schemeClr val="accent1"/>
          </a:lnRef>
          <a:fillRef idx="0">
            <a:schemeClr val="accent1"/>
          </a:fillRef>
          <a:effectRef idx="0">
            <a:schemeClr val="accent1"/>
          </a:effectRef>
          <a:fontRef idx="minor">
            <a:schemeClr val="tx1"/>
          </a:fontRef>
        </p:style>
      </p:cxnSp>
      <p:sp>
        <p:nvSpPr>
          <p:cNvPr id="21" name="Subtitle 2"/>
          <p:cNvSpPr txBox="1">
            <a:spLocks/>
          </p:cNvSpPr>
          <p:nvPr/>
        </p:nvSpPr>
        <p:spPr>
          <a:xfrm>
            <a:off x="6936537" y="5341503"/>
            <a:ext cx="3243730" cy="2681302"/>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2400" dirty="0">
                <a:solidFill>
                  <a:srgbClr val="FF0000"/>
                </a:solidFill>
              </a:rPr>
              <a:t>طاق نماهای بازار کرمان </a:t>
            </a:r>
            <a:endParaRPr lang="en-US" sz="2400" dirty="0">
              <a:solidFill>
                <a:srgbClr val="FF0000"/>
              </a:solidFill>
            </a:endParaRPr>
          </a:p>
        </p:txBody>
      </p:sp>
      <p:sp>
        <p:nvSpPr>
          <p:cNvPr id="22" name="Subtitle 2"/>
          <p:cNvSpPr txBox="1">
            <a:spLocks/>
          </p:cNvSpPr>
          <p:nvPr/>
        </p:nvSpPr>
        <p:spPr>
          <a:xfrm>
            <a:off x="-7240114" y="6507393"/>
            <a:ext cx="11817975" cy="2681302"/>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solidFill>
                  <a:schemeClr val="tx1"/>
                </a:solidFill>
              </a:rPr>
              <a:t>تصویر9: ظلع جنوب و جنوب شرقی میدان گنجعلی خان</a:t>
            </a:r>
            <a:endParaRPr lang="en-US" sz="1600" dirty="0">
              <a:solidFill>
                <a:schemeClr val="tx1"/>
              </a:solidFill>
            </a:endParaRPr>
          </a:p>
        </p:txBody>
      </p:sp>
    </p:spTree>
    <p:extLst>
      <p:ext uri="{BB962C8B-B14F-4D97-AF65-F5344CB8AC3E}">
        <p14:creationId xmlns:p14="http://schemas.microsoft.com/office/powerpoint/2010/main" val="3955819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199961"/>
            <a:ext cx="12011406" cy="3244010"/>
          </a:xfrm>
        </p:spPr>
        <p:txBody>
          <a:bodyPr>
            <a:noAutofit/>
          </a:bodyPr>
          <a:lstStyle/>
          <a:p>
            <a:pPr algn="r" rtl="1"/>
            <a:r>
              <a:rPr lang="fa-IR" sz="3200" dirty="0"/>
              <a:t>حمام گنجعلی خان</a:t>
            </a:r>
          </a:p>
          <a:p>
            <a:pPr algn="r" rtl="1"/>
            <a:r>
              <a:rPr lang="fa-IR" sz="2400" dirty="0"/>
              <a:t>نمای بیرونی و سردر حمام این عمارت کهن، با مصالحی مانند آجر به رنگ نیلی و سنگ مرمر، نقاشی‌هایی که بر اساس مدارک موجود، توسط استاد چییره‌دست ،میرزا شکرالله، در آن زمان روی سقف ورودی حمام گنجعلی خان کشیده‌ و با مقرنس بندی تزئین شده است. به نظر می‌رسد در بالای درب ورودی حمام، نقاشی‌هایی از دوران صفویه وجود داشته که به تازگی توسط استادان و معماران، بازسازی شده‌اند. همچنین، کتیبه‌ای از جنس سنگ مرمر در حمام وجود دارد و شعری به خط نستعلیق بر روی آن حکاکی شده است. آخرین مصرع این شعر، سال به اتمام رسیدن ساخت حمام گنجعلی خان را با تبدیل کردن به حروف ابجد نشان می‌دهد.</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30535" y="3234561"/>
            <a:ext cx="4580872" cy="3055848"/>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671721"/>
            <a:ext cx="4893366" cy="3743425"/>
          </a:xfrm>
          <a:prstGeom prst="rect">
            <a:avLst/>
          </a:prstGeom>
        </p:spPr>
      </p:pic>
      <p:sp>
        <p:nvSpPr>
          <p:cNvPr id="13" name="Oval 12"/>
          <p:cNvSpPr/>
          <p:nvPr/>
        </p:nvSpPr>
        <p:spPr>
          <a:xfrm>
            <a:off x="0" y="3838146"/>
            <a:ext cx="1033669" cy="1848678"/>
          </a:xfrm>
          <a:prstGeom prst="ellipse">
            <a:avLst/>
          </a:prstGeom>
          <a:noFill/>
          <a:ln w="3810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516834" y="5686824"/>
            <a:ext cx="5088836" cy="1"/>
          </a:xfrm>
          <a:prstGeom prst="straightConnector1">
            <a:avLst/>
          </a:prstGeom>
          <a:ln w="38100">
            <a:solidFill>
              <a:srgbClr val="C80000"/>
            </a:solidFill>
            <a:tailEnd type="triangle"/>
          </a:ln>
        </p:spPr>
        <p:style>
          <a:lnRef idx="1">
            <a:schemeClr val="accent1"/>
          </a:lnRef>
          <a:fillRef idx="0">
            <a:schemeClr val="accent1"/>
          </a:fillRef>
          <a:effectRef idx="0">
            <a:schemeClr val="accent1"/>
          </a:effectRef>
          <a:fontRef idx="minor">
            <a:schemeClr val="tx1"/>
          </a:fontRef>
        </p:style>
      </p:cxnSp>
      <p:sp>
        <p:nvSpPr>
          <p:cNvPr id="20" name="Subtitle 2"/>
          <p:cNvSpPr txBox="1">
            <a:spLocks/>
          </p:cNvSpPr>
          <p:nvPr/>
        </p:nvSpPr>
        <p:spPr>
          <a:xfrm>
            <a:off x="5605670" y="5235995"/>
            <a:ext cx="1632176" cy="3244010"/>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2400" dirty="0"/>
              <a:t> موقعیت ورودی حمام</a:t>
            </a:r>
          </a:p>
          <a:p>
            <a:pPr algn="r" rtl="1"/>
            <a:r>
              <a:rPr lang="fa-IR" sz="2400" dirty="0"/>
              <a:t>نسبت به میدان </a:t>
            </a:r>
          </a:p>
        </p:txBody>
      </p:sp>
      <p:sp>
        <p:nvSpPr>
          <p:cNvPr id="21" name="Subtitle 2"/>
          <p:cNvSpPr txBox="1">
            <a:spLocks/>
          </p:cNvSpPr>
          <p:nvPr/>
        </p:nvSpPr>
        <p:spPr>
          <a:xfrm>
            <a:off x="6539948" y="6324633"/>
            <a:ext cx="4689496" cy="3244010"/>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800" dirty="0"/>
              <a:t>تصویر10:سر در ورودی حمام</a:t>
            </a:r>
          </a:p>
        </p:txBody>
      </p:sp>
      <p:sp>
        <p:nvSpPr>
          <p:cNvPr id="22" name="Subtitle 2"/>
          <p:cNvSpPr txBox="1">
            <a:spLocks/>
          </p:cNvSpPr>
          <p:nvPr/>
        </p:nvSpPr>
        <p:spPr>
          <a:xfrm>
            <a:off x="122735" y="6415146"/>
            <a:ext cx="3207409" cy="959689"/>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800" dirty="0"/>
              <a:t>تصویر 11:ورودی حمام </a:t>
            </a:r>
          </a:p>
        </p:txBody>
      </p:sp>
    </p:spTree>
    <p:extLst>
      <p:ext uri="{BB962C8B-B14F-4D97-AF65-F5344CB8AC3E}">
        <p14:creationId xmlns:p14="http://schemas.microsoft.com/office/powerpoint/2010/main" val="262785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501513"/>
            <a:ext cx="11061837" cy="1239894"/>
          </a:xfrm>
        </p:spPr>
        <p:txBody>
          <a:bodyPr>
            <a:noAutofit/>
          </a:bodyPr>
          <a:lstStyle/>
          <a:p>
            <a:pPr algn="r" rtl="1"/>
            <a:r>
              <a:rPr lang="fa-IR" sz="3200" dirty="0"/>
              <a:t>مدرسه و کاروانسرا</a:t>
            </a:r>
          </a:p>
          <a:p>
            <a:pPr algn="r" rtl="1"/>
            <a:r>
              <a:rPr lang="fa-IR" sz="2400" dirty="0"/>
              <a:t>مدرسه و کاروانسرای گنجعلی خان </a:t>
            </a:r>
            <a:r>
              <a:rPr lang="ar-SA" sz="2400" dirty="0"/>
              <a:t>یکی از حوزه‌های علمیه مشهور کرمان است. این بنا در ضلع شرقی میدان گنجعلی خان واقع شده و روزگاری مدرسه‌ای پر رونق بوده که بعدها به کاروانسرا تبدیل گردیده‌است. بر کاشی‌های کتیبه سر در آن تاریخ </a:t>
            </a:r>
            <a:r>
              <a:rPr lang="fa-IR" sz="2400" dirty="0"/>
              <a:t>۱۰۰۷</a:t>
            </a:r>
            <a:r>
              <a:rPr lang="ar-SA" sz="2400" dirty="0"/>
              <a:t> ه‍.ق مطابق با </a:t>
            </a:r>
            <a:r>
              <a:rPr lang="fa-IR" sz="2400" dirty="0"/>
              <a:t>۱۵۹۸</a:t>
            </a:r>
            <a:r>
              <a:rPr lang="ar-SA" sz="2400" dirty="0"/>
              <a:t> میلادی نقش بسته و معمار آن محمد سلطانی یزدی بوده‌است. بر اساس منابع موجود آقا محمدخان قاجار این مدرسه را تخریب کرده‌است</a:t>
            </a:r>
            <a:endParaRPr lang="en-US" sz="2400" dirty="0"/>
          </a:p>
          <a:p>
            <a:pPr algn="r" rtl="1"/>
            <a:endParaRPr lang="en-US" sz="24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23" y="2923441"/>
            <a:ext cx="5207228" cy="3358662"/>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7695" y="3156438"/>
            <a:ext cx="5688542" cy="3024554"/>
          </a:xfrm>
          <a:prstGeom prst="rect">
            <a:avLst/>
          </a:prstGeom>
        </p:spPr>
      </p:pic>
      <p:sp>
        <p:nvSpPr>
          <p:cNvPr id="6" name="Oval 5"/>
          <p:cNvSpPr/>
          <p:nvPr/>
        </p:nvSpPr>
        <p:spPr>
          <a:xfrm>
            <a:off x="8247184" y="3156438"/>
            <a:ext cx="3323493" cy="2892669"/>
          </a:xfrm>
          <a:prstGeom prst="ellipse">
            <a:avLst/>
          </a:prstGeom>
          <a:noFill/>
          <a:ln w="57150">
            <a:solidFill>
              <a:srgbClr val="C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p:cNvSpPr txBox="1">
            <a:spLocks/>
          </p:cNvSpPr>
          <p:nvPr/>
        </p:nvSpPr>
        <p:spPr>
          <a:xfrm>
            <a:off x="7367954" y="6356129"/>
            <a:ext cx="3974123" cy="1239894"/>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t>تصویر 12:کاروانسرای گنجعلی خان از نمای بالا</a:t>
            </a:r>
          </a:p>
          <a:p>
            <a:pPr algn="r" rtl="1"/>
            <a:endParaRPr lang="en-US" sz="1600" dirty="0"/>
          </a:p>
        </p:txBody>
      </p:sp>
      <p:sp>
        <p:nvSpPr>
          <p:cNvPr id="8" name="Subtitle 2"/>
          <p:cNvSpPr txBox="1">
            <a:spLocks/>
          </p:cNvSpPr>
          <p:nvPr/>
        </p:nvSpPr>
        <p:spPr>
          <a:xfrm>
            <a:off x="717275" y="6381796"/>
            <a:ext cx="3974123" cy="1239894"/>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rtl="1"/>
            <a:r>
              <a:rPr lang="fa-IR" sz="1600" dirty="0"/>
              <a:t>تصویر13: محوطه کاروانسرای و مدرسه گنجعلی خان</a:t>
            </a:r>
            <a:endParaRPr lang="en-US" sz="1600" dirty="0"/>
          </a:p>
        </p:txBody>
      </p:sp>
    </p:spTree>
    <p:extLst>
      <p:ext uri="{BB962C8B-B14F-4D97-AF65-F5344CB8AC3E}">
        <p14:creationId xmlns:p14="http://schemas.microsoft.com/office/powerpoint/2010/main" val="2867792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625868" y="52987"/>
            <a:ext cx="6801612" cy="1239894"/>
          </a:xfrm>
        </p:spPr>
        <p:txBody>
          <a:bodyPr>
            <a:normAutofit/>
          </a:bodyPr>
          <a:lstStyle/>
          <a:p>
            <a:r>
              <a:rPr lang="fa-IR" sz="3200" dirty="0"/>
              <a:t>موقعیت کلی قرار گیری فضا های کالبدی میدان :</a:t>
            </a:r>
            <a:endParaRPr lang="en-US" sz="32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5461" y="619947"/>
            <a:ext cx="5175733" cy="6095864"/>
          </a:xfrm>
          <a:prstGeom prst="rect">
            <a:avLst/>
          </a:prstGeom>
        </p:spPr>
      </p:pic>
      <p:sp>
        <p:nvSpPr>
          <p:cNvPr id="6" name="Oval 5"/>
          <p:cNvSpPr/>
          <p:nvPr/>
        </p:nvSpPr>
        <p:spPr>
          <a:xfrm>
            <a:off x="5390388" y="2300748"/>
            <a:ext cx="1039909" cy="1002891"/>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401084" y="5314335"/>
            <a:ext cx="1039909" cy="1002891"/>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751285" y="3443910"/>
            <a:ext cx="1039909" cy="1002891"/>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948409" y="3667879"/>
            <a:ext cx="1039909" cy="1002891"/>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6" idx="2"/>
          </p:cNvCxnSpPr>
          <p:nvPr/>
        </p:nvCxnSpPr>
        <p:spPr>
          <a:xfrm flipH="1" flipV="1">
            <a:off x="2979174" y="2802193"/>
            <a:ext cx="2411214" cy="1"/>
          </a:xfrm>
          <a:prstGeom prst="straightConnector1">
            <a:avLst/>
          </a:prstGeom>
          <a:ln w="76200">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1537195" y="4125079"/>
            <a:ext cx="2411214" cy="1"/>
          </a:xfrm>
          <a:prstGeom prst="straightConnector1">
            <a:avLst/>
          </a:prstGeom>
          <a:ln w="76200">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791194" y="3977852"/>
            <a:ext cx="1685344" cy="1"/>
          </a:xfrm>
          <a:prstGeom prst="straightConnector1">
            <a:avLst/>
          </a:prstGeom>
          <a:ln w="76200">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438652" y="5848276"/>
            <a:ext cx="1977657" cy="1"/>
          </a:xfrm>
          <a:prstGeom prst="straightConnector1">
            <a:avLst/>
          </a:prstGeom>
          <a:ln w="76200">
            <a:solidFill>
              <a:srgbClr val="C80000"/>
            </a:solidFill>
            <a:tailEnd type="triangle"/>
          </a:ln>
        </p:spPr>
        <p:style>
          <a:lnRef idx="1">
            <a:schemeClr val="accent1"/>
          </a:lnRef>
          <a:fillRef idx="0">
            <a:schemeClr val="accent1"/>
          </a:fillRef>
          <a:effectRef idx="0">
            <a:schemeClr val="accent1"/>
          </a:effectRef>
          <a:fontRef idx="minor">
            <a:schemeClr val="tx1"/>
          </a:fontRef>
        </p:style>
      </p:cxnSp>
      <p:sp>
        <p:nvSpPr>
          <p:cNvPr id="17" name="Subtitle 3"/>
          <p:cNvSpPr txBox="1">
            <a:spLocks/>
          </p:cNvSpPr>
          <p:nvPr/>
        </p:nvSpPr>
        <p:spPr>
          <a:xfrm>
            <a:off x="291972" y="2544036"/>
            <a:ext cx="3111384"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400" dirty="0"/>
              <a:t>مدرسه و کاروانسرا</a:t>
            </a:r>
            <a:endParaRPr lang="en-US" sz="2400" dirty="0"/>
          </a:p>
        </p:txBody>
      </p:sp>
      <p:sp>
        <p:nvSpPr>
          <p:cNvPr id="18" name="Subtitle 3"/>
          <p:cNvSpPr txBox="1">
            <a:spLocks/>
          </p:cNvSpPr>
          <p:nvPr/>
        </p:nvSpPr>
        <p:spPr>
          <a:xfrm>
            <a:off x="-2400028" y="3912391"/>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400" dirty="0"/>
              <a:t>آب انبار</a:t>
            </a:r>
            <a:endParaRPr lang="en-US" sz="2400" dirty="0"/>
          </a:p>
        </p:txBody>
      </p:sp>
      <p:sp>
        <p:nvSpPr>
          <p:cNvPr id="19" name="Subtitle 3"/>
          <p:cNvSpPr txBox="1">
            <a:spLocks/>
          </p:cNvSpPr>
          <p:nvPr/>
        </p:nvSpPr>
        <p:spPr>
          <a:xfrm>
            <a:off x="9619499" y="3702006"/>
            <a:ext cx="2497366"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400" dirty="0"/>
              <a:t>حمام</a:t>
            </a:r>
            <a:endParaRPr lang="en-US" sz="3200" dirty="0"/>
          </a:p>
        </p:txBody>
      </p:sp>
      <p:sp>
        <p:nvSpPr>
          <p:cNvPr id="20" name="Subtitle 3"/>
          <p:cNvSpPr txBox="1">
            <a:spLocks/>
          </p:cNvSpPr>
          <p:nvPr/>
        </p:nvSpPr>
        <p:spPr>
          <a:xfrm>
            <a:off x="7617725" y="5565119"/>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400" dirty="0"/>
              <a:t>چهارسوق</a:t>
            </a:r>
            <a:endParaRPr lang="en-US" sz="2400" dirty="0"/>
          </a:p>
        </p:txBody>
      </p:sp>
      <p:sp>
        <p:nvSpPr>
          <p:cNvPr id="21" name="Oval 20"/>
          <p:cNvSpPr/>
          <p:nvPr/>
        </p:nvSpPr>
        <p:spPr>
          <a:xfrm rot="4613722">
            <a:off x="6043665" y="3540420"/>
            <a:ext cx="2465057" cy="1002891"/>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838086" y="5419178"/>
            <a:ext cx="3558258" cy="1002891"/>
          </a:xfrm>
          <a:prstGeom prst="ellipse">
            <a:avLst/>
          </a:prstGeom>
          <a:noFill/>
          <a:ln w="5715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flipH="1" flipV="1">
            <a:off x="1989582" y="5920623"/>
            <a:ext cx="1868613" cy="2666"/>
          </a:xfrm>
          <a:prstGeom prst="straightConnector1">
            <a:avLst/>
          </a:prstGeom>
          <a:ln w="76200">
            <a:solidFill>
              <a:srgbClr val="C80000"/>
            </a:solidFill>
            <a:tailEnd type="triangle"/>
          </a:ln>
        </p:spPr>
        <p:style>
          <a:lnRef idx="1">
            <a:schemeClr val="accent1"/>
          </a:lnRef>
          <a:fillRef idx="0">
            <a:schemeClr val="accent1"/>
          </a:fillRef>
          <a:effectRef idx="0">
            <a:schemeClr val="accent1"/>
          </a:effectRef>
          <a:fontRef idx="minor">
            <a:schemeClr val="tx1"/>
          </a:fontRef>
        </p:style>
      </p:cxnSp>
      <p:sp>
        <p:nvSpPr>
          <p:cNvPr id="27" name="Subtitle 3"/>
          <p:cNvSpPr txBox="1">
            <a:spLocks/>
          </p:cNvSpPr>
          <p:nvPr/>
        </p:nvSpPr>
        <p:spPr>
          <a:xfrm>
            <a:off x="-1850449" y="5688597"/>
            <a:ext cx="6004038"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400" dirty="0"/>
              <a:t>بازارمسگر ها</a:t>
            </a:r>
            <a:endParaRPr lang="en-US" sz="2400" dirty="0"/>
          </a:p>
        </p:txBody>
      </p:sp>
      <p:cxnSp>
        <p:nvCxnSpPr>
          <p:cNvPr id="29" name="Straight Arrow Connector 28"/>
          <p:cNvCxnSpPr/>
          <p:nvPr/>
        </p:nvCxnSpPr>
        <p:spPr>
          <a:xfrm flipV="1">
            <a:off x="7362552" y="3064548"/>
            <a:ext cx="1685344" cy="1"/>
          </a:xfrm>
          <a:prstGeom prst="straightConnector1">
            <a:avLst/>
          </a:prstGeom>
          <a:ln w="76200">
            <a:solidFill>
              <a:srgbClr val="C80000"/>
            </a:solidFill>
            <a:tailEnd type="triangle"/>
          </a:ln>
        </p:spPr>
        <p:style>
          <a:lnRef idx="1">
            <a:schemeClr val="accent1"/>
          </a:lnRef>
          <a:fillRef idx="0">
            <a:schemeClr val="accent1"/>
          </a:fillRef>
          <a:effectRef idx="0">
            <a:schemeClr val="accent1"/>
          </a:effectRef>
          <a:fontRef idx="minor">
            <a:schemeClr val="tx1"/>
          </a:fontRef>
        </p:style>
      </p:cxnSp>
      <p:sp>
        <p:nvSpPr>
          <p:cNvPr id="30" name="Subtitle 3"/>
          <p:cNvSpPr txBox="1">
            <a:spLocks/>
          </p:cNvSpPr>
          <p:nvPr/>
        </p:nvSpPr>
        <p:spPr>
          <a:xfrm>
            <a:off x="6826245" y="2786253"/>
            <a:ext cx="6004038"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2400" dirty="0"/>
              <a:t>راسته بازار </a:t>
            </a:r>
            <a:endParaRPr lang="en-US" sz="2400" dirty="0"/>
          </a:p>
        </p:txBody>
      </p:sp>
    </p:spTree>
    <p:extLst>
      <p:ext uri="{BB962C8B-B14F-4D97-AF65-F5344CB8AC3E}">
        <p14:creationId xmlns:p14="http://schemas.microsoft.com/office/powerpoint/2010/main" val="3540925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فصل دوم</a:t>
            </a:r>
            <a:endParaRPr lang="en-US" dirty="0"/>
          </a:p>
        </p:txBody>
      </p:sp>
    </p:spTree>
    <p:extLst>
      <p:ext uri="{BB962C8B-B14F-4D97-AF65-F5344CB8AC3E}">
        <p14:creationId xmlns:p14="http://schemas.microsoft.com/office/powerpoint/2010/main" val="774263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368794" y="98044"/>
            <a:ext cx="6801612" cy="1239894"/>
          </a:xfrm>
        </p:spPr>
        <p:txBody>
          <a:bodyPr>
            <a:normAutofit/>
          </a:bodyPr>
          <a:lstStyle/>
          <a:p>
            <a:r>
              <a:rPr lang="fa-IR" sz="3200" dirty="0"/>
              <a:t>توده و فضا:</a:t>
            </a:r>
          </a:p>
          <a:p>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2100" y="620173"/>
            <a:ext cx="6934200" cy="44135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1600" y="2496747"/>
            <a:ext cx="5537200" cy="40430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99013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6418" y="434715"/>
            <a:ext cx="9459784" cy="5620145"/>
          </a:xfrm>
          <a:prstGeom prst="rect">
            <a:avLst/>
          </a:prstGeom>
        </p:spPr>
      </p:pic>
      <p:sp>
        <p:nvSpPr>
          <p:cNvPr id="5" name="Subtitle 2"/>
          <p:cNvSpPr txBox="1">
            <a:spLocks/>
          </p:cNvSpPr>
          <p:nvPr/>
        </p:nvSpPr>
        <p:spPr>
          <a:xfrm>
            <a:off x="7575949" y="5434913"/>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3200" dirty="0"/>
              <a:t>پلان سه بعدی </a:t>
            </a:r>
          </a:p>
          <a:p>
            <a:r>
              <a:rPr lang="fa-IR" sz="3200" dirty="0"/>
              <a:t>توده و فضا</a:t>
            </a:r>
            <a:endParaRPr lang="en-US" sz="3200" dirty="0"/>
          </a:p>
        </p:txBody>
      </p:sp>
    </p:spTree>
    <p:extLst>
      <p:ext uri="{BB962C8B-B14F-4D97-AF65-F5344CB8AC3E}">
        <p14:creationId xmlns:p14="http://schemas.microsoft.com/office/powerpoint/2010/main" val="298601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65200" y="502090"/>
            <a:ext cx="9474200" cy="60302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6" name="Straight Arrow Connector 5"/>
          <p:cNvCxnSpPr/>
          <p:nvPr/>
        </p:nvCxnSpPr>
        <p:spPr>
          <a:xfrm>
            <a:off x="6578600" y="4165600"/>
            <a:ext cx="1714500" cy="0"/>
          </a:xfrm>
          <a:prstGeom prst="straightConnector1">
            <a:avLst/>
          </a:prstGeom>
          <a:ln w="28575">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835400" y="4165600"/>
            <a:ext cx="1651000" cy="0"/>
          </a:xfrm>
          <a:prstGeom prst="straightConnector1">
            <a:avLst/>
          </a:prstGeom>
          <a:ln w="28575">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5956300" y="2932312"/>
            <a:ext cx="12700" cy="673100"/>
          </a:xfrm>
          <a:prstGeom prst="straightConnector1">
            <a:avLst/>
          </a:prstGeom>
          <a:ln w="28575">
            <a:solidFill>
              <a:srgbClr val="C8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969000" y="4610100"/>
            <a:ext cx="0" cy="673100"/>
          </a:xfrm>
          <a:prstGeom prst="straightConnector1">
            <a:avLst/>
          </a:prstGeom>
          <a:ln w="28575">
            <a:solidFill>
              <a:srgbClr val="C80000"/>
            </a:solidFill>
            <a:tailEnd type="triangle"/>
          </a:ln>
        </p:spPr>
        <p:style>
          <a:lnRef idx="1">
            <a:schemeClr val="accent1"/>
          </a:lnRef>
          <a:fillRef idx="0">
            <a:schemeClr val="accent1"/>
          </a:fillRef>
          <a:effectRef idx="0">
            <a:schemeClr val="accent1"/>
          </a:effectRef>
          <a:fontRef idx="minor">
            <a:schemeClr val="tx1"/>
          </a:fontRef>
        </p:style>
      </p:cxnSp>
      <p:sp>
        <p:nvSpPr>
          <p:cNvPr id="16" name="Subtitle 2"/>
          <p:cNvSpPr>
            <a:spLocks noGrp="1"/>
          </p:cNvSpPr>
          <p:nvPr>
            <p:ph type="subTitle" idx="1"/>
          </p:nvPr>
        </p:nvSpPr>
        <p:spPr>
          <a:xfrm>
            <a:off x="7698994" y="0"/>
            <a:ext cx="6801612" cy="1239894"/>
          </a:xfrm>
        </p:spPr>
        <p:txBody>
          <a:bodyPr>
            <a:normAutofit/>
          </a:bodyPr>
          <a:lstStyle/>
          <a:p>
            <a:r>
              <a:rPr lang="fa-IR" sz="3200" dirty="0"/>
              <a:t>سیرکولاسیون:</a:t>
            </a:r>
            <a:endParaRPr lang="en-US" sz="3200" dirty="0"/>
          </a:p>
        </p:txBody>
      </p:sp>
      <p:sp>
        <p:nvSpPr>
          <p:cNvPr id="17" name="Left-Right Arrow 16"/>
          <p:cNvSpPr/>
          <p:nvPr/>
        </p:nvSpPr>
        <p:spPr>
          <a:xfrm>
            <a:off x="1778000" y="2664224"/>
            <a:ext cx="6515100" cy="26808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Right Arrow 17"/>
          <p:cNvSpPr/>
          <p:nvPr/>
        </p:nvSpPr>
        <p:spPr>
          <a:xfrm>
            <a:off x="3670300" y="5283200"/>
            <a:ext cx="4775200" cy="26808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ircular Arrow 18"/>
          <p:cNvSpPr/>
          <p:nvPr/>
        </p:nvSpPr>
        <p:spPr>
          <a:xfrm>
            <a:off x="5381625" y="3493467"/>
            <a:ext cx="1301750" cy="1087492"/>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20" name="Circular Arrow 19"/>
          <p:cNvSpPr/>
          <p:nvPr/>
        </p:nvSpPr>
        <p:spPr>
          <a:xfrm rot="10987769">
            <a:off x="5381626" y="3715234"/>
            <a:ext cx="1301750" cy="1087492"/>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Left-Right Arrow 20"/>
          <p:cNvSpPr/>
          <p:nvPr/>
        </p:nvSpPr>
        <p:spPr>
          <a:xfrm rot="5400000">
            <a:off x="7780978" y="3970981"/>
            <a:ext cx="1854202" cy="36384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479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81150"/>
            <a:ext cx="12192000" cy="4381500"/>
          </a:xfrm>
          <a:prstGeom prst="rect">
            <a:avLst/>
          </a:prstGeom>
        </p:spPr>
      </p:pic>
      <p:sp>
        <p:nvSpPr>
          <p:cNvPr id="6" name="Left-Right Arrow 5"/>
          <p:cNvSpPr/>
          <p:nvPr/>
        </p:nvSpPr>
        <p:spPr>
          <a:xfrm rot="19515926">
            <a:off x="1431667" y="5078022"/>
            <a:ext cx="3269211" cy="43815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Right Arrow 6"/>
          <p:cNvSpPr/>
          <p:nvPr/>
        </p:nvSpPr>
        <p:spPr>
          <a:xfrm rot="12791886">
            <a:off x="7655183" y="5044951"/>
            <a:ext cx="3269211" cy="43815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rved Right Arrow 7"/>
          <p:cNvSpPr/>
          <p:nvPr/>
        </p:nvSpPr>
        <p:spPr>
          <a:xfrm>
            <a:off x="5076021" y="4903397"/>
            <a:ext cx="1092200" cy="9652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Left-Right Arrow 8"/>
          <p:cNvSpPr/>
          <p:nvPr/>
        </p:nvSpPr>
        <p:spPr>
          <a:xfrm>
            <a:off x="4497939" y="4103009"/>
            <a:ext cx="3269211" cy="43815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7972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فصل سوم</a:t>
            </a:r>
            <a:endParaRPr lang="en-US" dirty="0"/>
          </a:p>
        </p:txBody>
      </p:sp>
    </p:spTree>
    <p:extLst>
      <p:ext uri="{BB962C8B-B14F-4D97-AF65-F5344CB8AC3E}">
        <p14:creationId xmlns:p14="http://schemas.microsoft.com/office/powerpoint/2010/main" val="3769482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43194" y="148844"/>
            <a:ext cx="6801612" cy="1239894"/>
          </a:xfrm>
        </p:spPr>
        <p:txBody>
          <a:bodyPr>
            <a:normAutofit/>
          </a:bodyPr>
          <a:lstStyle/>
          <a:p>
            <a:r>
              <a:rPr lang="fa-IR" sz="3200" dirty="0"/>
              <a:t>اجزای کالبدی تشکیل دهنده فضای شهری:</a:t>
            </a:r>
            <a:endParaRPr lang="en-US" sz="3200" dirty="0"/>
          </a:p>
        </p:txBody>
      </p:sp>
      <p:sp>
        <p:nvSpPr>
          <p:cNvPr id="4" name="Subtitle 2"/>
          <p:cNvSpPr txBox="1">
            <a:spLocks/>
          </p:cNvSpPr>
          <p:nvPr/>
        </p:nvSpPr>
        <p:spPr>
          <a:xfrm>
            <a:off x="6136894" y="1241044"/>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3200" dirty="0"/>
              <a:t>شامل بدنه – کف – سقف میباشد </a:t>
            </a:r>
            <a:endParaRPr lang="en-US" sz="3200"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894" y="438150"/>
            <a:ext cx="4927600" cy="3079750"/>
          </a:xfrm>
          <a:prstGeom prst="rect">
            <a:avLst/>
          </a:prstGeom>
        </p:spPr>
      </p:pic>
      <p:cxnSp>
        <p:nvCxnSpPr>
          <p:cNvPr id="8" name="Straight Connector 7"/>
          <p:cNvCxnSpPr/>
          <p:nvPr/>
        </p:nvCxnSpPr>
        <p:spPr>
          <a:xfrm flipH="1">
            <a:off x="609600" y="2480938"/>
            <a:ext cx="4739894" cy="0"/>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09600" y="1562100"/>
            <a:ext cx="0" cy="918838"/>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09600" y="1574800"/>
            <a:ext cx="1638300" cy="0"/>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273300" y="1092200"/>
            <a:ext cx="0" cy="469900"/>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247900" y="1117600"/>
            <a:ext cx="1257300" cy="0"/>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520190" y="1092200"/>
            <a:ext cx="0" cy="482600"/>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05200" y="1562100"/>
            <a:ext cx="1844294" cy="0"/>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349494" y="1562100"/>
            <a:ext cx="0" cy="918838"/>
          </a:xfrm>
          <a:prstGeom prst="line">
            <a:avLst/>
          </a:prstGeom>
          <a:ln w="28575">
            <a:solidFill>
              <a:srgbClr val="C80000"/>
            </a:solidFill>
          </a:ln>
        </p:spPr>
        <p:style>
          <a:lnRef idx="1">
            <a:schemeClr val="accent1"/>
          </a:lnRef>
          <a:fillRef idx="0">
            <a:schemeClr val="accent1"/>
          </a:fillRef>
          <a:effectRef idx="0">
            <a:schemeClr val="accent1"/>
          </a:effectRef>
          <a:fontRef idx="minor">
            <a:schemeClr val="tx1"/>
          </a:fontRef>
        </p:style>
      </p:cxnSp>
      <p:sp>
        <p:nvSpPr>
          <p:cNvPr id="31" name="Subtitle 2"/>
          <p:cNvSpPr txBox="1">
            <a:spLocks/>
          </p:cNvSpPr>
          <p:nvPr/>
        </p:nvSpPr>
        <p:spPr>
          <a:xfrm>
            <a:off x="-664718" y="3579621"/>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1600" dirty="0"/>
              <a:t>نمایی از ورودی کاروانسرا گنجعلی خان</a:t>
            </a:r>
          </a:p>
          <a:p>
            <a:r>
              <a:rPr lang="fa-IR" sz="1600" dirty="0"/>
              <a:t>بدنه</a:t>
            </a:r>
          </a:p>
          <a:p>
            <a:endParaRPr lang="en-US" sz="1600" dirty="0"/>
          </a:p>
        </p:txBody>
      </p:sp>
      <p:pic>
        <p:nvPicPr>
          <p:cNvPr id="32" name="Picture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38066" y="1881533"/>
            <a:ext cx="4540058" cy="3396176"/>
          </a:xfrm>
          <a:prstGeom prst="rect">
            <a:avLst/>
          </a:prstGeom>
        </p:spPr>
      </p:pic>
      <p:sp>
        <p:nvSpPr>
          <p:cNvPr id="33" name="Oval 32"/>
          <p:cNvSpPr/>
          <p:nvPr/>
        </p:nvSpPr>
        <p:spPr>
          <a:xfrm>
            <a:off x="9353862" y="3579621"/>
            <a:ext cx="1169233" cy="1621966"/>
          </a:xfrm>
          <a:prstGeom prst="ellipse">
            <a:avLst/>
          </a:prstGeom>
          <a:noFill/>
          <a:ln w="3810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ubtitle 2"/>
          <p:cNvSpPr txBox="1">
            <a:spLocks/>
          </p:cNvSpPr>
          <p:nvPr/>
        </p:nvSpPr>
        <p:spPr>
          <a:xfrm>
            <a:off x="5195516" y="5401152"/>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1600" dirty="0"/>
              <a:t>نمایی از ضلع جنوبی میدان گنجعلی خان</a:t>
            </a:r>
          </a:p>
          <a:p>
            <a:r>
              <a:rPr lang="fa-IR" sz="1600" dirty="0"/>
              <a:t>کف</a:t>
            </a:r>
            <a:endParaRPr lang="en-US" sz="1600" dirty="0"/>
          </a:p>
        </p:txBody>
      </p:sp>
      <p:pic>
        <p:nvPicPr>
          <p:cNvPr id="36" name="Picture 3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8429" y="4242703"/>
            <a:ext cx="6103521" cy="2193453"/>
          </a:xfrm>
          <a:prstGeom prst="rect">
            <a:avLst/>
          </a:prstGeom>
        </p:spPr>
      </p:pic>
      <p:sp>
        <p:nvSpPr>
          <p:cNvPr id="37" name="Oval 36"/>
          <p:cNvSpPr/>
          <p:nvPr/>
        </p:nvSpPr>
        <p:spPr>
          <a:xfrm rot="20716392">
            <a:off x="571078" y="5228707"/>
            <a:ext cx="1204210" cy="613425"/>
          </a:xfrm>
          <a:prstGeom prst="ellipse">
            <a:avLst/>
          </a:prstGeom>
          <a:noFill/>
          <a:ln w="38100">
            <a:solidFill>
              <a:srgbClr val="C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ubtitle 2"/>
          <p:cNvSpPr txBox="1">
            <a:spLocks/>
          </p:cNvSpPr>
          <p:nvPr/>
        </p:nvSpPr>
        <p:spPr>
          <a:xfrm>
            <a:off x="-1152906" y="6390451"/>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3200" dirty="0"/>
              <a:t>سقف</a:t>
            </a:r>
            <a:endParaRPr lang="en-US" sz="3200" dirty="0"/>
          </a:p>
        </p:txBody>
      </p:sp>
    </p:spTree>
    <p:extLst>
      <p:ext uri="{BB962C8B-B14F-4D97-AF65-F5344CB8AC3E}">
        <p14:creationId xmlns:p14="http://schemas.microsoft.com/office/powerpoint/2010/main" val="3720448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57331" y="0"/>
            <a:ext cx="6801612" cy="1239894"/>
          </a:xfrm>
        </p:spPr>
        <p:txBody>
          <a:bodyPr>
            <a:normAutofit/>
          </a:bodyPr>
          <a:lstStyle/>
          <a:p>
            <a:r>
              <a:rPr lang="fa-IR" sz="3200" dirty="0"/>
              <a:t>کف:</a:t>
            </a:r>
            <a:endParaRPr lang="en-US" sz="3200" dirty="0"/>
          </a:p>
        </p:txBody>
      </p:sp>
      <p:sp>
        <p:nvSpPr>
          <p:cNvPr id="4" name="Subtitle 2"/>
          <p:cNvSpPr txBox="1">
            <a:spLocks/>
          </p:cNvSpPr>
          <p:nvPr/>
        </p:nvSpPr>
        <p:spPr>
          <a:xfrm>
            <a:off x="362766" y="836309"/>
            <a:ext cx="11829234" cy="1239894"/>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fa-IR" sz="2400" dirty="0"/>
              <a:t>کف در میدان گنجعلی خان امروزه از متریال سنگ فرش میباشد و در دوره های متمادی مورد مرمت و بازسازی قرار گرفته است اما انچه مشخص است این است که در گذشته بر طبق اصول کف از حاک کوبیده بوده است </a:t>
            </a:r>
            <a:endParaRPr lang="en-US" sz="24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2766" y="1791390"/>
            <a:ext cx="4770839" cy="3276912"/>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47765" y="1791390"/>
            <a:ext cx="5243059" cy="3276912"/>
          </a:xfrm>
          <a:prstGeom prst="rect">
            <a:avLst/>
          </a:prstGeom>
        </p:spPr>
      </p:pic>
      <p:sp>
        <p:nvSpPr>
          <p:cNvPr id="8" name="Subtitle 2"/>
          <p:cNvSpPr txBox="1">
            <a:spLocks/>
          </p:cNvSpPr>
          <p:nvPr/>
        </p:nvSpPr>
        <p:spPr>
          <a:xfrm>
            <a:off x="2497297" y="5403436"/>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3200" dirty="0"/>
              <a:t>میدان گنجعلی خان ضلع جنوبی </a:t>
            </a:r>
            <a:endParaRPr lang="en-US" sz="3200" dirty="0"/>
          </a:p>
        </p:txBody>
      </p:sp>
    </p:spTree>
    <p:extLst>
      <p:ext uri="{BB962C8B-B14F-4D97-AF65-F5344CB8AC3E}">
        <p14:creationId xmlns:p14="http://schemas.microsoft.com/office/powerpoint/2010/main" val="2836971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7635911" y="251694"/>
            <a:ext cx="6801612"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fa-IR" sz="3200" dirty="0"/>
              <a:t>بدنه:</a:t>
            </a:r>
            <a:endParaRPr lang="en-US" sz="3200" dirty="0"/>
          </a:p>
        </p:txBody>
      </p:sp>
      <p:sp>
        <p:nvSpPr>
          <p:cNvPr id="5" name="Subtitle 2"/>
          <p:cNvSpPr txBox="1">
            <a:spLocks/>
          </p:cNvSpPr>
          <p:nvPr/>
        </p:nvSpPr>
        <p:spPr>
          <a:xfrm>
            <a:off x="0" y="1076152"/>
            <a:ext cx="11709313" cy="1239894"/>
          </a:xfrm>
          <a:prstGeom prst="rect">
            <a:avLst/>
          </a:prstGeom>
          <a:noFill/>
        </p:spPr>
        <p:txBody>
          <a:bodyPr vert="horz" lIns="91440" tIns="45720" rIns="91440" bIns="45720" rtlCol="0">
            <a:normAutofit lnSpcReduction="10000"/>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fa-IR" sz="2400" dirty="0"/>
              <a:t>بدنه نیز شامل جداره و دیواره کالبدی میدان میباشد بدنه یا جداره عمده ترین قسمت از عنصر شهری میباشد که انسان به صورت بصری با ارتباط بر قرار میکند</a:t>
            </a:r>
          </a:p>
          <a:p>
            <a:pPr algn="r"/>
            <a:r>
              <a:rPr lang="fa-IR" sz="2400" dirty="0"/>
              <a:t>جداره ها باعث به وجود امدن خط اسمان میشوند </a:t>
            </a:r>
            <a:endParaRPr lang="en-US" sz="2400" dirty="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9968" y="1754315"/>
            <a:ext cx="5219075" cy="2197621"/>
          </a:xfrm>
          <a:prstGeom prst="rect">
            <a:avLst/>
          </a:prstGeom>
        </p:spPr>
      </p:pic>
      <p:cxnSp>
        <p:nvCxnSpPr>
          <p:cNvPr id="8" name="Straight Connector 7"/>
          <p:cNvCxnSpPr/>
          <p:nvPr/>
        </p:nvCxnSpPr>
        <p:spPr>
          <a:xfrm flipH="1" flipV="1">
            <a:off x="3726294" y="2443961"/>
            <a:ext cx="1109272" cy="10396"/>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2617022" y="2125768"/>
            <a:ext cx="1109272" cy="10396"/>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1507750" y="2454357"/>
            <a:ext cx="1109272" cy="10396"/>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10976" y="2316046"/>
            <a:ext cx="4498337" cy="2993439"/>
          </a:xfrm>
          <a:prstGeom prst="rect">
            <a:avLst/>
          </a:prstGeom>
        </p:spPr>
      </p:pic>
      <p:cxnSp>
        <p:nvCxnSpPr>
          <p:cNvPr id="13" name="Straight Connector 12"/>
          <p:cNvCxnSpPr/>
          <p:nvPr/>
        </p:nvCxnSpPr>
        <p:spPr>
          <a:xfrm flipH="1">
            <a:off x="7210976" y="3615900"/>
            <a:ext cx="1558270" cy="0"/>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8769246" y="3409658"/>
            <a:ext cx="1109272" cy="10396"/>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10482081" y="3586195"/>
            <a:ext cx="1109272" cy="10396"/>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0486037" y="2746197"/>
            <a:ext cx="0" cy="673857"/>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9864235" y="2811878"/>
            <a:ext cx="14283" cy="448883"/>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9626184" y="2647533"/>
            <a:ext cx="1109272" cy="10396"/>
          </a:xfrm>
          <a:prstGeom prst="line">
            <a:avLst/>
          </a:prstGeom>
          <a:ln>
            <a:solidFill>
              <a:srgbClr val="C80000"/>
            </a:solidFill>
          </a:ln>
        </p:spPr>
        <p:style>
          <a:lnRef idx="1">
            <a:schemeClr val="accent1"/>
          </a:lnRef>
          <a:fillRef idx="0">
            <a:schemeClr val="accent1"/>
          </a:fillRef>
          <a:effectRef idx="0">
            <a:schemeClr val="accent1"/>
          </a:effectRef>
          <a:fontRef idx="minor">
            <a:schemeClr val="tx1"/>
          </a:fontRef>
        </p:style>
      </p:cxnSp>
      <p:sp>
        <p:nvSpPr>
          <p:cNvPr id="23" name="Subtitle 2"/>
          <p:cNvSpPr txBox="1">
            <a:spLocks/>
          </p:cNvSpPr>
          <p:nvPr/>
        </p:nvSpPr>
        <p:spPr>
          <a:xfrm>
            <a:off x="9188970" y="5369445"/>
            <a:ext cx="1546486"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fa-IR" sz="2400" dirty="0"/>
              <a:t>جداره شرقی </a:t>
            </a:r>
            <a:endParaRPr lang="en-US" sz="2400" dirty="0"/>
          </a:p>
        </p:txBody>
      </p:sp>
      <p:sp>
        <p:nvSpPr>
          <p:cNvPr id="24" name="Subtitle 2"/>
          <p:cNvSpPr txBox="1">
            <a:spLocks/>
          </p:cNvSpPr>
          <p:nvPr/>
        </p:nvSpPr>
        <p:spPr>
          <a:xfrm>
            <a:off x="132017" y="4010152"/>
            <a:ext cx="1546486"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fa-IR" sz="2400" dirty="0"/>
              <a:t>جداره شمالی</a:t>
            </a:r>
            <a:endParaRPr lang="en-US" sz="2400" dirty="0"/>
          </a:p>
        </p:txBody>
      </p:sp>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62386" y="4236937"/>
            <a:ext cx="4270323" cy="2372402"/>
          </a:xfrm>
          <a:prstGeom prst="rect">
            <a:avLst/>
          </a:prstGeom>
        </p:spPr>
      </p:pic>
      <p:sp>
        <p:nvSpPr>
          <p:cNvPr id="26" name="Subtitle 2"/>
          <p:cNvSpPr txBox="1">
            <a:spLocks/>
          </p:cNvSpPr>
          <p:nvPr/>
        </p:nvSpPr>
        <p:spPr>
          <a:xfrm>
            <a:off x="365499" y="6238053"/>
            <a:ext cx="1546486" cy="1239894"/>
          </a:xfrm>
          <a:prstGeom prst="rect">
            <a:avLst/>
          </a:prstGeom>
          <a:noFill/>
        </p:spPr>
        <p:txBody>
          <a:bodyPr vert="horz" lIns="91440" tIns="45720" rIns="91440" bIns="45720" rtlCol="0">
            <a:norm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pPr algn="r"/>
            <a:r>
              <a:rPr lang="fa-IR" sz="2400" dirty="0"/>
              <a:t>جداره جنوبی</a:t>
            </a:r>
            <a:endParaRPr lang="en-US" sz="2400" dirty="0"/>
          </a:p>
        </p:txBody>
      </p:sp>
    </p:spTree>
    <p:extLst>
      <p:ext uri="{BB962C8B-B14F-4D97-AF65-F5344CB8AC3E}">
        <p14:creationId xmlns:p14="http://schemas.microsoft.com/office/powerpoint/2010/main" val="820503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پایان</a:t>
            </a:r>
            <a:endParaRPr lang="en-US" dirty="0"/>
          </a:p>
        </p:txBody>
      </p:sp>
    </p:spTree>
    <p:extLst>
      <p:ext uri="{BB962C8B-B14F-4D97-AF65-F5344CB8AC3E}">
        <p14:creationId xmlns:p14="http://schemas.microsoft.com/office/powerpoint/2010/main" val="23656350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TotalTime>
  <Words>1429</Words>
  <Application>Microsoft Office PowerPoint</Application>
  <PresentationFormat>Widescreen</PresentationFormat>
  <Paragraphs>99</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Iranian Sans</vt:lpstr>
      <vt:lpstr>IRANSans</vt:lpstr>
      <vt:lpstr>Office Theme</vt:lpstr>
      <vt:lpstr>تحلیل فضای شهری:  (میدان گنجعلی خان کرمان)</vt:lpstr>
      <vt:lpstr>PowerPoint Presentation</vt:lpstr>
      <vt:lpstr>فهرست</vt:lpstr>
      <vt:lpstr>PowerPoint Presentation</vt:lpstr>
      <vt:lpstr>فصل اول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فصل دوم</vt:lpstr>
      <vt:lpstr>PowerPoint Presentation</vt:lpstr>
      <vt:lpstr>PowerPoint Presentation</vt:lpstr>
      <vt:lpstr>PowerPoint Presentation</vt:lpstr>
      <vt:lpstr>PowerPoint Presentation</vt:lpstr>
      <vt:lpstr>فصل سوم</vt:lpstr>
      <vt:lpstr>PowerPoint Presentation</vt:lpstr>
      <vt:lpstr>PowerPoint Presentation</vt:lpstr>
      <vt:lpstr>PowerPoint Presentation</vt:lpstr>
      <vt:lpstr>پایان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تحلیل فضای شهری:  (میدان گنجعلی خان کرمان)</dc:title>
  <dc:creator>Reza</dc:creator>
  <cp:lastModifiedBy>Reza</cp:lastModifiedBy>
  <cp:revision>2</cp:revision>
  <dcterms:created xsi:type="dcterms:W3CDTF">2023-02-10T09:29:44Z</dcterms:created>
  <dcterms:modified xsi:type="dcterms:W3CDTF">2023-02-10T09:45:55Z</dcterms:modified>
</cp:coreProperties>
</file>