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F2B6E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whit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0800" y="457200"/>
            <a:ext cx="1143000" cy="835358"/>
          </a:xfrm>
          <a:prstGeom prst="rect">
            <a:avLst/>
          </a:prstGeom>
        </p:spPr>
      </p:pic>
      <p:pic>
        <p:nvPicPr>
          <p:cNvPr id="3" name="Picture 2" descr="su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2057400"/>
            <a:ext cx="2743200" cy="2743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38200" y="3581400"/>
            <a:ext cx="10210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0"/>
              </a:spcAft>
            </a:pPr>
            <a:r>
              <a:rPr sz="6600" b="1">
                <a:solidFill>
                  <a:srgbClr val="FFFFFF"/>
                </a:solidFill>
                <a:latin typeface="Ray"/>
                <a:ea typeface="Ray"/>
                <a:cs typeface="Ray"/>
              </a:rPr>
              <a:t>مهارت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8200" y="4617720"/>
            <a:ext cx="10210800" cy="533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5000"/>
              </a:lnSpc>
              <a:spcAft>
                <a:spcPts val="0"/>
              </a:spcAft>
            </a:pPr>
            <a:r>
              <a:rPr sz="3120" b="1">
                <a:solidFill>
                  <a:srgbClr val="C9BC86"/>
                </a:solidFill>
                <a:latin typeface="Ray"/>
                <a:ea typeface="Ray"/>
                <a:cs typeface="Ray"/>
              </a:rPr>
              <a:t>ایران در آوردگاه جهانی شانگهای ۲۰۲۶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8200" y="5334000"/>
            <a:ext cx="102108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60000"/>
              </a:lnSpc>
              <a:spcAft>
                <a:spcPts val="0"/>
              </a:spcAft>
            </a:pPr>
            <a:r>
              <a:rPr sz="1380" b="0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گزارش راهبردی عملکرد، آسیب‌شناسی فنی و الزامات اجرایی المپیاد ملی مهارت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8200" y="5943600"/>
            <a:ext cx="1021080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114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سازمان آموزش فنی و حرفه‌ای کشور  |  آبان ۱۴۰۵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فهرست مطالب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ساختار ارائه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از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گزارش شانگهای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تا </a:t>
            </a:r>
            <a:r>
              <a:rPr sz="1980" b="1">
                <a:solidFill>
                  <a:srgbClr val="E8503A"/>
                </a:solidFill>
                <a:latin typeface="Ray"/>
                <a:ea typeface="Ray"/>
                <a:cs typeface="Ray"/>
              </a:rPr>
              <a:t>تکلیف اصفهان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— چهار فصل، بیست‌وسه صفحه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71260" y="1174242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38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یک · آوردگاه شانگهای ۲۰۲۶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71260" y="1189482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1B2559"/>
                </a:solidFill>
                <a:latin typeface="Ray"/>
                <a:ea typeface="Ray"/>
                <a:cs typeface="Ray"/>
              </a:rPr>
              <a:t>۳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606540" y="1334262"/>
            <a:ext cx="254508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71260" y="1709166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چهل‌وهشتمین دوره در یک نگاه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71260" y="1724406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۴</a:t>
            </a:r>
          </a:p>
        </p:txBody>
      </p:sp>
      <p:cxnSp>
        <p:nvCxnSpPr>
          <p:cNvPr id="10" name="Connector 9"/>
          <p:cNvCxnSpPr/>
          <p:nvPr/>
        </p:nvCxnSpPr>
        <p:spPr>
          <a:xfrm>
            <a:off x="6606540" y="1869186"/>
            <a:ext cx="271272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271260" y="2244090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ترکیب تیم ملی مهارت ایران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71260" y="2259330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۵</a:t>
            </a:r>
          </a:p>
        </p:txBody>
      </p:sp>
      <p:cxnSp>
        <p:nvCxnSpPr>
          <p:cNvPr id="13" name="Connector 12"/>
          <p:cNvCxnSpPr/>
          <p:nvPr/>
        </p:nvCxnSpPr>
        <p:spPr>
          <a:xfrm>
            <a:off x="6606540" y="2404110"/>
            <a:ext cx="288036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271260" y="2779014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گسترش دامنه و تقویت زیرساخت تیم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71260" y="2794254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۶</a:t>
            </a:r>
          </a:p>
        </p:txBody>
      </p:sp>
      <p:cxnSp>
        <p:nvCxnSpPr>
          <p:cNvPr id="16" name="Connector 15"/>
          <p:cNvCxnSpPr/>
          <p:nvPr/>
        </p:nvCxnSpPr>
        <p:spPr>
          <a:xfrm>
            <a:off x="6606540" y="2939034"/>
            <a:ext cx="237744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271260" y="3313938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دورهٔ سرمایه‌گذاری: پایداری امتیاز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71260" y="3329178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۷</a:t>
            </a:r>
          </a:p>
        </p:txBody>
      </p:sp>
      <p:cxnSp>
        <p:nvCxnSpPr>
          <p:cNvPr id="19" name="Connector 18"/>
          <p:cNvCxnSpPr/>
          <p:nvPr/>
        </p:nvCxnSpPr>
        <p:spPr>
          <a:xfrm>
            <a:off x="6606540" y="3473958"/>
            <a:ext cx="212598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271260" y="3848862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سه نتیجه در یک قدمی سکو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71260" y="3864102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۸</a:t>
            </a:r>
          </a:p>
        </p:txBody>
      </p:sp>
      <p:cxnSp>
        <p:nvCxnSpPr>
          <p:cNvPr id="22" name="Connector 21"/>
          <p:cNvCxnSpPr/>
          <p:nvPr/>
        </p:nvCxnSpPr>
        <p:spPr>
          <a:xfrm>
            <a:off x="6606540" y="4008882"/>
            <a:ext cx="304800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271260" y="4383786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38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دو · دستاوردهای راهبردی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71260" y="4399026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1B2559"/>
                </a:solidFill>
                <a:latin typeface="Ray"/>
                <a:ea typeface="Ray"/>
                <a:cs typeface="Ray"/>
              </a:rPr>
              <a:t>۹</a:t>
            </a:r>
          </a:p>
        </p:txBody>
      </p:sp>
      <p:cxnSp>
        <p:nvCxnSpPr>
          <p:cNvPr id="25" name="Connector 24"/>
          <p:cNvCxnSpPr/>
          <p:nvPr/>
        </p:nvCxnSpPr>
        <p:spPr>
          <a:xfrm>
            <a:off x="6606540" y="4543806"/>
            <a:ext cx="271272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271260" y="4918710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دیپلماسی مهارت و اقتدار ملی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271260" y="4933950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۱۰</a:t>
            </a:r>
          </a:p>
        </p:txBody>
      </p:sp>
      <p:cxnSp>
        <p:nvCxnSpPr>
          <p:cNvPr id="28" name="Connector 27"/>
          <p:cNvCxnSpPr/>
          <p:nvPr/>
        </p:nvCxnSpPr>
        <p:spPr>
          <a:xfrm>
            <a:off x="6606540" y="5078730"/>
            <a:ext cx="271272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6271260" y="5453634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انتقال دانش به بدنهٔ آموزش کشور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271260" y="5468874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۱۱</a:t>
            </a:r>
          </a:p>
        </p:txBody>
      </p:sp>
      <p:cxnSp>
        <p:nvCxnSpPr>
          <p:cNvPr id="31" name="Connector 30"/>
          <p:cNvCxnSpPr/>
          <p:nvPr/>
        </p:nvCxnSpPr>
        <p:spPr>
          <a:xfrm>
            <a:off x="6606540" y="5613654"/>
            <a:ext cx="237744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271260" y="5988558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اثر اجتماعی، انگیزشی و فرهنگی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71260" y="6003798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۱۲</a:t>
            </a:r>
          </a:p>
        </p:txBody>
      </p:sp>
      <p:cxnSp>
        <p:nvCxnSpPr>
          <p:cNvPr id="34" name="Connector 33"/>
          <p:cNvCxnSpPr/>
          <p:nvPr/>
        </p:nvCxnSpPr>
        <p:spPr>
          <a:xfrm>
            <a:off x="6606540" y="6148578"/>
            <a:ext cx="254508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57200" y="1174242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38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سه · آسیب‌شناسی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57200" y="1189482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۱۳</a:t>
            </a:r>
          </a:p>
        </p:txBody>
      </p:sp>
      <p:cxnSp>
        <p:nvCxnSpPr>
          <p:cNvPr id="37" name="Connector 36"/>
          <p:cNvCxnSpPr/>
          <p:nvPr/>
        </p:nvCxnSpPr>
        <p:spPr>
          <a:xfrm>
            <a:off x="792480" y="1334262"/>
            <a:ext cx="338328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57200" y="1709166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شکاف اردوی آماده‌سازی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57200" y="1724406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۱۴</a:t>
            </a:r>
          </a:p>
        </p:txBody>
      </p:sp>
      <p:cxnSp>
        <p:nvCxnSpPr>
          <p:cNvPr id="40" name="Connector 39"/>
          <p:cNvCxnSpPr/>
          <p:nvPr/>
        </p:nvCxnSpPr>
        <p:spPr>
          <a:xfrm>
            <a:off x="792480" y="1869186"/>
            <a:ext cx="321564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57200" y="2244090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تحریم و تأمین تجهیزات های‌تک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57200" y="2259330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۱۵</a:t>
            </a:r>
          </a:p>
        </p:txBody>
      </p:sp>
      <p:cxnSp>
        <p:nvCxnSpPr>
          <p:cNvPr id="43" name="Connector 42"/>
          <p:cNvCxnSpPr/>
          <p:nvPr/>
        </p:nvCxnSpPr>
        <p:spPr>
          <a:xfrm>
            <a:off x="792480" y="2404110"/>
            <a:ext cx="262890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57200" y="2779014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زیرساخت انسانی، روانی و صنعت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57200" y="2794254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۱۶</a:t>
            </a:r>
          </a:p>
        </p:txBody>
      </p:sp>
      <p:cxnSp>
        <p:nvCxnSpPr>
          <p:cNvPr id="46" name="Connector 45"/>
          <p:cNvCxnSpPr/>
          <p:nvPr/>
        </p:nvCxnSpPr>
        <p:spPr>
          <a:xfrm>
            <a:off x="792480" y="2939034"/>
            <a:ext cx="262890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57200" y="3313938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38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چهار · المپیاد ملی اصفهان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57200" y="3329178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۱۷</a:t>
            </a:r>
          </a:p>
        </p:txBody>
      </p:sp>
      <p:cxnSp>
        <p:nvCxnSpPr>
          <p:cNvPr id="49" name="Connector 48"/>
          <p:cNvCxnSpPr/>
          <p:nvPr/>
        </p:nvCxnSpPr>
        <p:spPr>
          <a:xfrm>
            <a:off x="792480" y="3473958"/>
            <a:ext cx="254508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457200" y="3848862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مقیاس بیست‌وسومین دوره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57200" y="3864102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۱۸</a:t>
            </a:r>
          </a:p>
        </p:txBody>
      </p:sp>
      <p:cxnSp>
        <p:nvCxnSpPr>
          <p:cNvPr id="52" name="Connector 51"/>
          <p:cNvCxnSpPr/>
          <p:nvPr/>
        </p:nvCxnSpPr>
        <p:spPr>
          <a:xfrm>
            <a:off x="792480" y="4008882"/>
            <a:ext cx="313182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457200" y="4383786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الزامات کلان و زیرساختی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57200" y="4399026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۱۹</a:t>
            </a:r>
          </a:p>
        </p:txBody>
      </p:sp>
      <p:cxnSp>
        <p:nvCxnSpPr>
          <p:cNvPr id="55" name="Connector 54"/>
          <p:cNvCxnSpPr/>
          <p:nvPr/>
        </p:nvCxnSpPr>
        <p:spPr>
          <a:xfrm>
            <a:off x="792480" y="4543806"/>
            <a:ext cx="304800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457200" y="4918710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انتظارات از دستگاه‌های همکار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57200" y="4933950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۲۰</a:t>
            </a:r>
          </a:p>
        </p:txBody>
      </p:sp>
      <p:cxnSp>
        <p:nvCxnSpPr>
          <p:cNvPr id="58" name="Connector 57"/>
          <p:cNvCxnSpPr/>
          <p:nvPr/>
        </p:nvCxnSpPr>
        <p:spPr>
          <a:xfrm>
            <a:off x="792480" y="5078730"/>
            <a:ext cx="262890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57200" y="5453634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پیشنهاد راهبردی و نهادسازی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57200" y="5468874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۲۱</a:t>
            </a:r>
          </a:p>
        </p:txBody>
      </p:sp>
      <p:cxnSp>
        <p:nvCxnSpPr>
          <p:cNvPr id="61" name="Connector 60"/>
          <p:cNvCxnSpPr/>
          <p:nvPr/>
        </p:nvCxnSpPr>
        <p:spPr>
          <a:xfrm>
            <a:off x="792480" y="5613654"/>
            <a:ext cx="279654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457200" y="5988558"/>
            <a:ext cx="546354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جمع‌بندی و سخن پایانی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57200" y="6003798"/>
            <a:ext cx="25908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20000"/>
              </a:lnSpc>
              <a:spcAft>
                <a:spcPts val="0"/>
              </a:spcAft>
            </a:pPr>
            <a:r>
              <a:rPr sz="1200" b="1">
                <a:solidFill>
                  <a:srgbClr val="A0904F"/>
                </a:solidFill>
                <a:latin typeface="Ray"/>
                <a:ea typeface="Ray"/>
                <a:cs typeface="Ray"/>
              </a:rPr>
              <a:t>۲۲</a:t>
            </a:r>
          </a:p>
        </p:txBody>
      </p:sp>
      <p:cxnSp>
        <p:nvCxnSpPr>
          <p:cNvPr id="64" name="Connector 63"/>
          <p:cNvCxnSpPr/>
          <p:nvPr/>
        </p:nvCxnSpPr>
        <p:spPr>
          <a:xfrm>
            <a:off x="792480" y="6148578"/>
            <a:ext cx="3215640" cy="0"/>
          </a:xfrm>
          <a:prstGeom prst="line">
            <a:avLst/>
          </a:prstGeom>
          <a:ln w="13970">
            <a:solidFill>
              <a:srgbClr val="D5DBE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فهرست</a:t>
            </a:r>
          </a:p>
        </p:txBody>
      </p:sp>
      <p:sp>
        <p:nvSpPr>
          <p:cNvPr id="67" name="Oval 66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۲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F2B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305800" y="304800"/>
            <a:ext cx="3048000" cy="2438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90000"/>
              </a:lnSpc>
              <a:spcAft>
                <a:spcPts val="0"/>
              </a:spcAft>
            </a:pPr>
            <a:r>
              <a:rPr sz="20400" b="1">
                <a:solidFill>
                  <a:srgbClr val="C9BC86"/>
                </a:solidFill>
                <a:latin typeface="Ray"/>
                <a:ea typeface="Ray"/>
                <a:cs typeface="Ray"/>
              </a:rPr>
              <a:t>۱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8200" y="4724400"/>
            <a:ext cx="10210800" cy="838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5000"/>
              </a:lnSpc>
              <a:spcAft>
                <a:spcPts val="0"/>
              </a:spcAft>
            </a:pPr>
            <a:r>
              <a:rPr sz="4560" b="1">
                <a:solidFill>
                  <a:srgbClr val="FFFFFF"/>
                </a:solidFill>
                <a:latin typeface="Ray"/>
                <a:ea typeface="Ray"/>
                <a:cs typeface="Ray"/>
              </a:rPr>
              <a:t>آوردگاه شانگهای ۲۰۲۶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5760720"/>
            <a:ext cx="10210800" cy="3352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80000"/>
              </a:lnSpc>
              <a:spcAft>
                <a:spcPts val="0"/>
              </a:spcAft>
            </a:pPr>
            <a:r>
              <a:rPr sz="132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سیمای رویداد · ترکیب تیم ملی · نتایج و روایت‌های خاص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04800"/>
            <a:ext cx="1524000" cy="533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70000"/>
              </a:lnSpc>
              <a:spcAft>
                <a:spcPts val="0"/>
              </a:spcAft>
            </a:pPr>
            <a:r>
              <a:rPr sz="114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شانگهای، چین ۳۱ شهریور تا ۵ مهر ۱۴۰۵</a:t>
            </a:r>
          </a:p>
        </p:txBody>
      </p:sp>
      <p:sp>
        <p:nvSpPr>
          <p:cNvPr id="3" name="Oval 2"/>
          <p:cNvSpPr/>
          <p:nvPr/>
        </p:nvSpPr>
        <p:spPr>
          <a:xfrm>
            <a:off x="2255520" y="426720"/>
            <a:ext cx="114300" cy="114300"/>
          </a:xfrm>
          <a:prstGeom prst="ellipse">
            <a:avLst/>
          </a:prstGeom>
          <a:solidFill>
            <a:srgbClr val="4A74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2506980" y="304800"/>
            <a:ext cx="9227820" cy="4267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2039" b="1">
                <a:solidFill>
                  <a:srgbClr val="1B2559"/>
                </a:solidFill>
                <a:latin typeface="Ray"/>
                <a:ea typeface="Ray"/>
                <a:cs typeface="Ray"/>
              </a:rPr>
              <a:t>چهل‌وهشتمین مسابقات جهانی مهارت در یک نگاه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087360" y="147066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F7F8FA"/>
          </a:solidFill>
          <a:ln w="13970">
            <a:solidFill>
              <a:srgbClr val="EAEE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300720" y="165354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ورلداسکیلز شانگهای</a:t>
            </a:r>
          </a:p>
        </p:txBody>
      </p:sp>
      <p:sp>
        <p:nvSpPr>
          <p:cNvPr id="7" name="Oval 6"/>
          <p:cNvSpPr/>
          <p:nvPr/>
        </p:nvSpPr>
        <p:spPr>
          <a:xfrm>
            <a:off x="8117840" y="1684020"/>
            <a:ext cx="106680" cy="106680"/>
          </a:xfrm>
          <a:prstGeom prst="ellipse">
            <a:avLst/>
          </a:prstGeom>
          <a:solidFill>
            <a:srgbClr val="4A74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300720" y="186690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4A74DE"/>
                </a:solidFill>
                <a:latin typeface="Ray"/>
                <a:ea typeface="Ray"/>
                <a:cs typeface="Ray"/>
              </a:rPr>
              <a:t>۶۴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00720" y="253746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رشتهٔ مهارتی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00720" y="284226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دامنهٔ کامل رقابت جهانی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72280" y="147066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F7F8FA"/>
          </a:solidFill>
          <a:ln w="13970">
            <a:solidFill>
              <a:srgbClr val="EAEE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485640" y="165354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شبکهٔ جهانی مهارت</a:t>
            </a:r>
          </a:p>
        </p:txBody>
      </p:sp>
      <p:sp>
        <p:nvSpPr>
          <p:cNvPr id="13" name="Oval 12"/>
          <p:cNvSpPr/>
          <p:nvPr/>
        </p:nvSpPr>
        <p:spPr>
          <a:xfrm>
            <a:off x="4302760" y="1684020"/>
            <a:ext cx="106680" cy="106680"/>
          </a:xfrm>
          <a:prstGeom prst="ellipse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485640" y="186690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109AA6"/>
                </a:solidFill>
                <a:latin typeface="Ray"/>
                <a:ea typeface="Ray"/>
                <a:cs typeface="Ray"/>
              </a:rPr>
              <a:t>۷۰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85640" y="253746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کشور عضو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85640" y="284226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بزرگ‌ترین شبکهٔ مهارت جهان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57200" y="147066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F7F8FA"/>
          </a:solidFill>
          <a:ln w="13970">
            <a:solidFill>
              <a:srgbClr val="EAEE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70560" y="165354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حجم رقابت</a:t>
            </a:r>
          </a:p>
        </p:txBody>
      </p:sp>
      <p:sp>
        <p:nvSpPr>
          <p:cNvPr id="19" name="Oval 18"/>
          <p:cNvSpPr/>
          <p:nvPr/>
        </p:nvSpPr>
        <p:spPr>
          <a:xfrm>
            <a:off x="487680" y="1684020"/>
            <a:ext cx="106680" cy="106680"/>
          </a:xfrm>
          <a:prstGeom prst="ellipse">
            <a:avLst/>
          </a:prstGeom>
          <a:solidFill>
            <a:srgbClr val="8B5C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70560" y="186690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8B5CF6"/>
                </a:solidFill>
                <a:latin typeface="Ray"/>
                <a:ea typeface="Ray"/>
                <a:cs typeface="Ray"/>
              </a:rPr>
              <a:t>۱۴۰۰+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0560" y="253746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رقابت‌کننده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0560" y="284226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از سراسر جهان، در ۶ روز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087360" y="392430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F7F8FA"/>
          </a:solidFill>
          <a:ln w="13970">
            <a:solidFill>
              <a:srgbClr val="EAEE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300720" y="410718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حضور ایران</a:t>
            </a:r>
          </a:p>
        </p:txBody>
      </p:sp>
      <p:sp>
        <p:nvSpPr>
          <p:cNvPr id="25" name="Oval 24"/>
          <p:cNvSpPr/>
          <p:nvPr/>
        </p:nvSpPr>
        <p:spPr>
          <a:xfrm>
            <a:off x="8117840" y="4137660"/>
            <a:ext cx="106680" cy="106680"/>
          </a:xfrm>
          <a:prstGeom prst="ellipse">
            <a:avLst/>
          </a:prstGeom>
          <a:solidFill>
            <a:srgbClr val="3FAE8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300720" y="432054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3FAE8E"/>
                </a:solidFill>
                <a:latin typeface="Ray"/>
                <a:ea typeface="Ray"/>
                <a:cs typeface="Ray"/>
              </a:rPr>
              <a:t>۲۰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300720" y="499110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رشتهٔ اعزام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00720" y="529590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۲۲ رقابت‌کننده، ۲ رشتهٔ تیمی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272280" y="392430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F7F8FA"/>
          </a:solidFill>
          <a:ln w="13970">
            <a:solidFill>
              <a:srgbClr val="EAEE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4485640" y="410718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جدول نهایی</a:t>
            </a:r>
          </a:p>
        </p:txBody>
      </p:sp>
      <p:sp>
        <p:nvSpPr>
          <p:cNvPr id="31" name="Oval 30"/>
          <p:cNvSpPr/>
          <p:nvPr/>
        </p:nvSpPr>
        <p:spPr>
          <a:xfrm>
            <a:off x="4302760" y="4137660"/>
            <a:ext cx="106680" cy="106680"/>
          </a:xfrm>
          <a:prstGeom prst="ellipse">
            <a:avLst/>
          </a:prstGeom>
          <a:solidFill>
            <a:srgbClr val="F095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4485640" y="432054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F0953F"/>
                </a:solidFill>
                <a:latin typeface="Ray"/>
                <a:ea typeface="Ray"/>
                <a:cs typeface="Ray"/>
              </a:rPr>
              <a:t>۳۳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485640" y="499110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رتبهٔ ایران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485640" y="529590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در میان ۶۵ کشور حاضر در جدول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457200" y="392430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670560" y="410718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مدال‌آوری</a:t>
            </a:r>
          </a:p>
        </p:txBody>
      </p:sp>
      <p:sp>
        <p:nvSpPr>
          <p:cNvPr id="37" name="Oval 36"/>
          <p:cNvSpPr/>
          <p:nvPr/>
        </p:nvSpPr>
        <p:spPr>
          <a:xfrm>
            <a:off x="487680" y="4137660"/>
            <a:ext cx="106680" cy="10668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8" name="TextBox 37"/>
          <p:cNvSpPr txBox="1"/>
          <p:nvPr/>
        </p:nvSpPr>
        <p:spPr>
          <a:xfrm>
            <a:off x="670560" y="432054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C9BC86"/>
                </a:solidFill>
                <a:latin typeface="Ray"/>
                <a:ea typeface="Ray"/>
                <a:cs typeface="Ray"/>
              </a:rPr>
              <a:t>۸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70560" y="499110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مدالیون افتخار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70560" y="529590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در ۷ رشتهٔ مهارتی مختلف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یک</a:t>
            </a:r>
          </a:p>
        </p:txBody>
      </p:sp>
      <p:sp>
        <p:nvSpPr>
          <p:cNvPr id="43" name="Oval 42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۴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یک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ترکیب اعزام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کاروانی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۵۴ نفره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در ۲۰ رشته — گسترده‌ترین اعزام تاریخ تیم ملی مهارت</a:t>
            </a:r>
          </a:p>
        </p:txBody>
      </p:sp>
      <p:sp>
        <p:nvSpPr>
          <p:cNvPr id="5" name="Rectangle 4"/>
          <p:cNvSpPr/>
          <p:nvPr/>
        </p:nvSpPr>
        <p:spPr>
          <a:xfrm>
            <a:off x="7581900" y="1036320"/>
            <a:ext cx="4152900" cy="53492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581900" y="1036320"/>
            <a:ext cx="415290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825740" y="1249680"/>
            <a:ext cx="36652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99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ساختار کاروان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25740" y="1569720"/>
            <a:ext cx="3665220" cy="3749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تیم ملی مهارت ایران در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۲۰ رشته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و با ترکیب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۲۲ رقابت‌کننده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،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۲۰ کارشناس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و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۱۲ مترجم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به شانگهای اعزام شد. اختلاف عدد رشته و رقابت‌کننده از آن‌جاست که دو رشتهٔ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امنیت سایبری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و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رباتیک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تیمی‌اند.</a:t>
            </a:r>
          </a:p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نسبت یک کارشناس برای هر رشته و یک مترجم برای هر دو رشته، ساختاری است که داوری دقیق، ترجمهٔ فنی شرح ماژول‌ها و پشتیبانی میدانی رقابت‌کننده را در تمام شش روز رقابت پوشش می‌دهد.</a:t>
            </a:r>
          </a:p>
        </p:txBody>
      </p:sp>
      <p:sp>
        <p:nvSpPr>
          <p:cNvPr id="9" name="Rectangle 8"/>
          <p:cNvSpPr/>
          <p:nvPr/>
        </p:nvSpPr>
        <p:spPr>
          <a:xfrm>
            <a:off x="7825740" y="5440680"/>
            <a:ext cx="3665220" cy="731520"/>
          </a:xfrm>
          <a:prstGeom prst="rect">
            <a:avLst/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1430000" y="5440680"/>
            <a:ext cx="60960" cy="7315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993380" y="5554980"/>
            <a:ext cx="3268980" cy="502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5000"/>
              </a:lnSpc>
              <a:spcAft>
                <a:spcPts val="0"/>
              </a:spcAft>
            </a:pPr>
            <a:r>
              <a:rPr sz="117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برای نخستین بار هر رشته کارشناس اختصاصی و پشتیبانی ترجمهٔ فنی داشت.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57200" y="1036320"/>
            <a:ext cx="6941820" cy="4480560"/>
          </a:xfrm>
          <a:prstGeom prst="rect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3958590" y="1203960"/>
            <a:ext cx="3257550" cy="201168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3958590" y="1203960"/>
            <a:ext cx="3257550" cy="381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5" name="Oval 14"/>
          <p:cNvSpPr/>
          <p:nvPr/>
        </p:nvSpPr>
        <p:spPr>
          <a:xfrm>
            <a:off x="5412105" y="1356360"/>
            <a:ext cx="350520" cy="350520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6" name="Picture 15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5925" y="1440180"/>
            <a:ext cx="182880" cy="18288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065270" y="1767840"/>
            <a:ext cx="304419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۲۰ رشته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65270" y="2026920"/>
            <a:ext cx="3044190" cy="1082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از ۶۴ رشتهٔ رسمی مسابقات جهانی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40080" y="1203960"/>
            <a:ext cx="3257550" cy="20116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40080" y="1203960"/>
            <a:ext cx="3257550" cy="3810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1" name="Oval 20"/>
          <p:cNvSpPr/>
          <p:nvPr/>
        </p:nvSpPr>
        <p:spPr>
          <a:xfrm>
            <a:off x="2093595" y="135636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2" name="Picture 21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7415" y="1440180"/>
            <a:ext cx="182880" cy="1828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46760" y="1767840"/>
            <a:ext cx="304419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۲۲ رقابت‌کننده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46760" y="2026920"/>
            <a:ext cx="3044190" cy="1082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شامل دو تیم دونفرهٔ امنیت سایبری و رباتیک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958590" y="3337560"/>
            <a:ext cx="3257550" cy="20116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3958590" y="3337560"/>
            <a:ext cx="3257550" cy="381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7" name="Oval 26"/>
          <p:cNvSpPr/>
          <p:nvPr/>
        </p:nvSpPr>
        <p:spPr>
          <a:xfrm>
            <a:off x="5412105" y="348996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8" name="Picture 27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5925" y="3573780"/>
            <a:ext cx="182880" cy="18288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065270" y="3901440"/>
            <a:ext cx="304419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۲۰ کارشناس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065270" y="4160520"/>
            <a:ext cx="3044190" cy="1082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داوری، راهبری فنی و ارزیابی ماژول‌ها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40080" y="3337560"/>
            <a:ext cx="3257550" cy="20116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2" name="Rectangle 31"/>
          <p:cNvSpPr/>
          <p:nvPr/>
        </p:nvSpPr>
        <p:spPr>
          <a:xfrm>
            <a:off x="640080" y="3337560"/>
            <a:ext cx="3257550" cy="3810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3" name="Oval 32"/>
          <p:cNvSpPr/>
          <p:nvPr/>
        </p:nvSpPr>
        <p:spPr>
          <a:xfrm>
            <a:off x="2093595" y="348996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4" name="Picture 33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7415" y="3573780"/>
            <a:ext cx="182880" cy="18288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746760" y="3901440"/>
            <a:ext cx="304419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۱۲ مترجم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46760" y="4160520"/>
            <a:ext cx="3044190" cy="1082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ترجمهٔ فنی و ارتباط در سایت مسابقه</a:t>
            </a:r>
          </a:p>
        </p:txBody>
      </p:sp>
      <p:sp>
        <p:nvSpPr>
          <p:cNvPr id="37" name="Rectangle 36"/>
          <p:cNvSpPr/>
          <p:nvPr/>
        </p:nvSpPr>
        <p:spPr>
          <a:xfrm>
            <a:off x="5146040" y="5623560"/>
            <a:ext cx="2252980" cy="76200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8" name="TextBox 37"/>
          <p:cNvSpPr txBox="1"/>
          <p:nvPr/>
        </p:nvSpPr>
        <p:spPr>
          <a:xfrm>
            <a:off x="5267960" y="5715000"/>
            <a:ext cx="200914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FFFFFF"/>
                </a:solidFill>
                <a:latin typeface="Ray"/>
                <a:ea typeface="Ray"/>
                <a:cs typeface="Ray"/>
              </a:rPr>
              <a:t>۵۴</a:t>
            </a:r>
            <a:r>
              <a:rPr sz="90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 نفر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267960" y="6126480"/>
            <a:ext cx="20091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مجموع کاروان: ۲۲ + ۲۰ + ۱۲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801620" y="5623560"/>
            <a:ext cx="2252980" cy="76200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1" name="TextBox 40"/>
          <p:cNvSpPr txBox="1"/>
          <p:nvPr/>
        </p:nvSpPr>
        <p:spPr>
          <a:xfrm>
            <a:off x="2923540" y="5715000"/>
            <a:ext cx="200914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0E3540"/>
                </a:solidFill>
                <a:latin typeface="Ray"/>
                <a:ea typeface="Ray"/>
                <a:cs typeface="Ray"/>
              </a:rPr>
              <a:t>۲</a:t>
            </a:r>
            <a:r>
              <a:rPr sz="900" b="1">
                <a:solidFill>
                  <a:srgbClr val="0E3540"/>
                </a:solidFill>
                <a:latin typeface="IRANSans"/>
                <a:ea typeface="IRANSans"/>
                <a:cs typeface="IRANSans"/>
              </a:rPr>
              <a:t> رشتهٔ تیمی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923540" y="6126480"/>
            <a:ext cx="20091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0E3540"/>
                </a:solidFill>
                <a:latin typeface="IRANSans"/>
                <a:ea typeface="IRANSans"/>
                <a:cs typeface="IRANSans"/>
              </a:rPr>
              <a:t>امنیت سایبری و رباتیک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57200" y="5623560"/>
            <a:ext cx="2252980" cy="7620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4" name="TextBox 43"/>
          <p:cNvSpPr txBox="1"/>
          <p:nvPr/>
        </p:nvSpPr>
        <p:spPr>
          <a:xfrm>
            <a:off x="579120" y="5715000"/>
            <a:ext cx="200914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1B2559"/>
                </a:solidFill>
                <a:latin typeface="Ray"/>
                <a:ea typeface="Ray"/>
                <a:cs typeface="Ray"/>
              </a:rPr>
              <a:t>۶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 روز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79120" y="6126480"/>
            <a:ext cx="20091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مدت رقابت در شانگهای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یک</a:t>
            </a:r>
          </a:p>
        </p:txBody>
      </p:sp>
      <p:sp>
        <p:nvSpPr>
          <p:cNvPr id="48" name="Oval 47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۵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یک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مقایسه با دورهٔ پیشین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در یک دوره، دامنهٔ حضور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۳۳٪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و ظرفیت ترجمهٔ فنی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۱۰۰٪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رشد کرد</a:t>
            </a:r>
          </a:p>
        </p:txBody>
      </p:sp>
      <p:sp>
        <p:nvSpPr>
          <p:cNvPr id="5" name="Rectangle 4"/>
          <p:cNvSpPr/>
          <p:nvPr/>
        </p:nvSpPr>
        <p:spPr>
          <a:xfrm>
            <a:off x="7581900" y="1036320"/>
            <a:ext cx="4152900" cy="53492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581900" y="1036320"/>
            <a:ext cx="415290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825740" y="1249680"/>
            <a:ext cx="36652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99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گسترش و تعمیق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25740" y="1569720"/>
            <a:ext cx="3665220" cy="3749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حضور در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۲۰ رشته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به‌جای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۱۵ رشته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، ایران را در حوزه‌های مهارتی بیشتری صاحب تجربه کرد و پایه‌های اعزام دوره‌های آینده را محکم‌تر ساخت.</a:t>
            </a:r>
          </a:p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همزمان زیرساخت پشتیبانی تیم تقویت شد: مترجمان از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۶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به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۱۲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نفر و کارشناسان از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۱۵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به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۲۰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نفر رسیدند — یعنی توجه ویژه به کیفیت داوری، دقت ارتباط فنی و پشتیبانی بهتر از رقابت‌کنندگان.</a:t>
            </a:r>
          </a:p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در همین فاصله، تعداد کشورهای شرکت‌کننده از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۵۹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به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۶۵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کشور افزایش یافت و رقابت فشرده‌تر شد.</a:t>
            </a:r>
          </a:p>
        </p:txBody>
      </p:sp>
      <p:sp>
        <p:nvSpPr>
          <p:cNvPr id="9" name="Rectangle 8"/>
          <p:cNvSpPr/>
          <p:nvPr/>
        </p:nvSpPr>
        <p:spPr>
          <a:xfrm>
            <a:off x="7825740" y="5440680"/>
            <a:ext cx="3665220" cy="731520"/>
          </a:xfrm>
          <a:prstGeom prst="rect">
            <a:avLst/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1430000" y="5440680"/>
            <a:ext cx="60960" cy="7315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993380" y="5554980"/>
            <a:ext cx="3268980" cy="502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5000"/>
              </a:lnSpc>
              <a:spcAft>
                <a:spcPts val="0"/>
              </a:spcAft>
            </a:pPr>
            <a:r>
              <a:rPr sz="117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رتبهٔ ۳۳ در میان ۶۵ کشور، در دوره‌ای که تیم کامل بازسازی شد.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473444" y="3642360"/>
            <a:ext cx="694182" cy="16002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6134735" y="3383280"/>
            <a:ext cx="137160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34735" y="5318760"/>
            <a:ext cx="1371600" cy="350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50000"/>
              </a:lnSpc>
              <a:spcAft>
                <a:spcPts val="0"/>
              </a:spcAft>
            </a:pPr>
            <a:r>
              <a:rPr sz="840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رشتهٔ مهارتی ۱۴۰۳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316474" y="3108960"/>
            <a:ext cx="694182" cy="213360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4977765" y="2849880"/>
            <a:ext cx="137160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Ray"/>
                <a:ea typeface="Ray"/>
                <a:cs typeface="Ray"/>
              </a:rPr>
              <a:t>۲۰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977765" y="5318760"/>
            <a:ext cx="1371600" cy="350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50000"/>
              </a:lnSpc>
              <a:spcAft>
                <a:spcPts val="0"/>
              </a:spcAft>
            </a:pPr>
            <a:r>
              <a:rPr sz="840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رشتهٔ مهارتی ۱۴۰۵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159504" y="3642360"/>
            <a:ext cx="694182" cy="16002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3820795" y="3383280"/>
            <a:ext cx="137160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۱۵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20795" y="5318760"/>
            <a:ext cx="1371600" cy="350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50000"/>
              </a:lnSpc>
              <a:spcAft>
                <a:spcPts val="0"/>
              </a:spcAft>
            </a:pPr>
            <a:r>
              <a:rPr sz="840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کارشناس ۱۴۰۳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002534" y="3108960"/>
            <a:ext cx="694182" cy="213360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2663825" y="2849880"/>
            <a:ext cx="137160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Ray"/>
                <a:ea typeface="Ray"/>
                <a:cs typeface="Ray"/>
              </a:rPr>
              <a:t>۲۰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663825" y="5318760"/>
            <a:ext cx="1371600" cy="350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50000"/>
              </a:lnSpc>
              <a:spcAft>
                <a:spcPts val="0"/>
              </a:spcAft>
            </a:pPr>
            <a:r>
              <a:rPr sz="840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کارشناس ۱۴۰۵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845564" y="4602480"/>
            <a:ext cx="694182" cy="64008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1506855" y="4343400"/>
            <a:ext cx="137160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Ray"/>
                <a:ea typeface="Ray"/>
                <a:cs typeface="Ray"/>
              </a:rPr>
              <a:t>۶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506855" y="5318760"/>
            <a:ext cx="1371600" cy="350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50000"/>
              </a:lnSpc>
              <a:spcAft>
                <a:spcPts val="0"/>
              </a:spcAft>
            </a:pPr>
            <a:r>
              <a:rPr sz="840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مترجم ۱۴۰۳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88594" y="3962400"/>
            <a:ext cx="694182" cy="128016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349885" y="3703320"/>
            <a:ext cx="137160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1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۱۲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49885" y="5318760"/>
            <a:ext cx="1371600" cy="350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50000"/>
              </a:lnSpc>
              <a:spcAft>
                <a:spcPts val="0"/>
              </a:spcAft>
            </a:pPr>
            <a:r>
              <a:rPr sz="840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مترجم ۱۴۰۵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57200" y="5654040"/>
            <a:ext cx="6941820" cy="15240"/>
          </a:xfrm>
          <a:prstGeom prst="rect">
            <a:avLst/>
          </a:prstGeom>
          <a:solidFill>
            <a:srgbClr val="1B25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1" name="Rectangle 30"/>
          <p:cNvSpPr/>
          <p:nvPr/>
        </p:nvSpPr>
        <p:spPr>
          <a:xfrm>
            <a:off x="457200" y="5806440"/>
            <a:ext cx="6941820" cy="57912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6256020" y="5897880"/>
            <a:ext cx="103632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0"/>
              </a:spcAft>
            </a:pPr>
            <a:r>
              <a:rPr sz="1800" b="1">
                <a:solidFill>
                  <a:srgbClr val="FFFFFF"/>
                </a:solidFill>
                <a:latin typeface="Ray"/>
                <a:ea typeface="Ray"/>
                <a:cs typeface="Ray"/>
              </a:rPr>
              <a:t>۳۳٪ و ۱۰۰٪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94360" y="5913120"/>
            <a:ext cx="557022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60000"/>
              </a:lnSpc>
              <a:spcAft>
                <a:spcPts val="0"/>
              </a:spcAft>
            </a:pPr>
            <a:r>
              <a:rPr sz="930" b="0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رشد دامنهٔ رشته‌ها و کارشناسان ۳۳ درصد و رشد تعداد مترجمان ۱۰۰ درصد بوده است. ستون طلایی دورهٔ ۱۴۰۳ و ستون آبی دورهٔ ۱۴۰۵ است.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یک</a:t>
            </a:r>
          </a:p>
        </p:txBody>
      </p:sp>
      <p:sp>
        <p:nvSpPr>
          <p:cNvPr id="36" name="Oval 35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۶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یک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تحلیل امتیاز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میانگین امتیاز با وجود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۵ رشتهٔ تازه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، تنها </a:t>
            </a:r>
            <a:r>
              <a:rPr sz="1980" b="1">
                <a:solidFill>
                  <a:srgbClr val="E8503A"/>
                </a:solidFill>
                <a:latin typeface="Ray"/>
                <a:ea typeface="Ray"/>
                <a:cs typeface="Ray"/>
              </a:rPr>
              <a:t>۲.۷۷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امتیاز تغییر کرد</a:t>
            </a:r>
          </a:p>
        </p:txBody>
      </p:sp>
      <p:sp>
        <p:nvSpPr>
          <p:cNvPr id="5" name="Rectangle 4"/>
          <p:cNvSpPr/>
          <p:nvPr/>
        </p:nvSpPr>
        <p:spPr>
          <a:xfrm>
            <a:off x="7581900" y="1036320"/>
            <a:ext cx="4152900" cy="53492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581900" y="1036320"/>
            <a:ext cx="415290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825740" y="1249680"/>
            <a:ext cx="36652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99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دورهٔ سرمایه‌گذاری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25740" y="1569720"/>
            <a:ext cx="3665220" cy="3749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در مسابقات جهانی مهارت، حضور در رشته‌های بیشتر به معنای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سرمایه‌گذاری بلندمدت بر اکوسیستم مهارتی کشور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است، نه کسب امتیاز کوتاه‌مدت.</a:t>
            </a:r>
          </a:p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افت جزئی میانگین امتیاز — از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۶۹۲.۶۷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در ۱۴۰۳ به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۶۸۹.۹۰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در ۱۴۰۵ — در پی افزودن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۵ رشتهٔ تازه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با رقابت‌کنندگانی که نخستین حضورشان را تجربه می‌کردند، کاملاً طبیعی است.</a:t>
            </a:r>
          </a:p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این دوره را باید «دورهٔ سرمایه‌گذاری» خواند: پایداری کیفیت آموزش‌های پایه در سطح بالا حفظ شد و اندوختهٔ تجربه در رشته‌های جدید، سرمایهٔ مدال‌آوری دوره‌های بعد است.</a:t>
            </a:r>
          </a:p>
        </p:txBody>
      </p:sp>
      <p:sp>
        <p:nvSpPr>
          <p:cNvPr id="9" name="Rectangle 8"/>
          <p:cNvSpPr/>
          <p:nvPr/>
        </p:nvSpPr>
        <p:spPr>
          <a:xfrm>
            <a:off x="7825740" y="5440680"/>
            <a:ext cx="3665220" cy="731520"/>
          </a:xfrm>
          <a:prstGeom prst="rect">
            <a:avLst/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1430000" y="5440680"/>
            <a:ext cx="60960" cy="7315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993380" y="5554980"/>
            <a:ext cx="3268980" cy="502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5000"/>
              </a:lnSpc>
              <a:spcAft>
                <a:spcPts val="0"/>
              </a:spcAft>
            </a:pPr>
            <a:r>
              <a:rPr sz="117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پایداری امتیاز در شرایط گسترش، خودش یک دستاورد است.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57200" y="1036320"/>
            <a:ext cx="6941820" cy="4480560"/>
          </a:xfrm>
          <a:prstGeom prst="rect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4103370" y="1203960"/>
            <a:ext cx="3112770" cy="183642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4103370" y="1203960"/>
            <a:ext cx="3112770" cy="3810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5" name="Oval 14"/>
          <p:cNvSpPr/>
          <p:nvPr/>
        </p:nvSpPr>
        <p:spPr>
          <a:xfrm>
            <a:off x="5484495" y="135636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6" name="Picture 15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8315" y="1440180"/>
            <a:ext cx="182880" cy="18288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210050" y="1767840"/>
            <a:ext cx="289941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۵ رشتهٔ تازه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210050" y="2026920"/>
            <a:ext cx="2899410" cy="906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ورود به حوزه‌های مهارتی جدید</a:t>
            </a:r>
          </a:p>
        </p:txBody>
      </p:sp>
      <p:sp>
        <p:nvSpPr>
          <p:cNvPr id="19" name="Left Arrow 18"/>
          <p:cNvSpPr/>
          <p:nvPr/>
        </p:nvSpPr>
        <p:spPr>
          <a:xfrm>
            <a:off x="3813810" y="2007870"/>
            <a:ext cx="228600" cy="228600"/>
          </a:xfrm>
          <a:prstGeom prst="leftArrow">
            <a:avLst/>
          </a:prstGeom>
          <a:solidFill>
            <a:srgbClr val="9AA4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40080" y="1203960"/>
            <a:ext cx="3112770" cy="183642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40080" y="1203960"/>
            <a:ext cx="3112770" cy="3810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2" name="Oval 21"/>
          <p:cNvSpPr/>
          <p:nvPr/>
        </p:nvSpPr>
        <p:spPr>
          <a:xfrm>
            <a:off x="2021205" y="135636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3" name="Picture 22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5025" y="1440180"/>
            <a:ext cx="182880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46760" y="1767840"/>
            <a:ext cx="289941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رقابت‌کنندگان تازه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6760" y="2026920"/>
            <a:ext cx="2899410" cy="906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نخستین حضور در این رشته‌ها</a:t>
            </a:r>
          </a:p>
        </p:txBody>
      </p:sp>
      <p:sp>
        <p:nvSpPr>
          <p:cNvPr id="26" name="Down Arrow 25"/>
          <p:cNvSpPr/>
          <p:nvPr/>
        </p:nvSpPr>
        <p:spPr>
          <a:xfrm>
            <a:off x="3813810" y="3162300"/>
            <a:ext cx="228600" cy="228600"/>
          </a:xfrm>
          <a:prstGeom prst="downArrow">
            <a:avLst/>
          </a:prstGeom>
          <a:solidFill>
            <a:srgbClr val="9AA4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4103370" y="3512820"/>
            <a:ext cx="3112770" cy="1836420"/>
          </a:xfrm>
          <a:prstGeom prst="rect">
            <a:avLst/>
          </a:prstGeom>
          <a:solidFill>
            <a:srgbClr val="FCE6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4103370" y="3512820"/>
            <a:ext cx="3112770" cy="3810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9" name="Oval 28"/>
          <p:cNvSpPr/>
          <p:nvPr/>
        </p:nvSpPr>
        <p:spPr>
          <a:xfrm>
            <a:off x="5484495" y="366522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0" name="Picture 29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8315" y="3749040"/>
            <a:ext cx="182880" cy="18288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4210050" y="4076700"/>
            <a:ext cx="289941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B5321F"/>
                </a:solidFill>
                <a:latin typeface="IRANSans"/>
                <a:ea typeface="IRANSans"/>
                <a:cs typeface="IRANSans"/>
              </a:rPr>
              <a:t>افت ۲.۷۷ امتیاز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210050" y="4335780"/>
            <a:ext cx="2899410" cy="906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میانگین از ۶۹۲.۶۷ به ۶۸۹.۹۰</a:t>
            </a:r>
          </a:p>
        </p:txBody>
      </p:sp>
      <p:sp>
        <p:nvSpPr>
          <p:cNvPr id="33" name="Left Arrow 32"/>
          <p:cNvSpPr/>
          <p:nvPr/>
        </p:nvSpPr>
        <p:spPr>
          <a:xfrm>
            <a:off x="3813810" y="4316730"/>
            <a:ext cx="228600" cy="228600"/>
          </a:xfrm>
          <a:prstGeom prst="leftArrow">
            <a:avLst/>
          </a:prstGeom>
          <a:solidFill>
            <a:srgbClr val="9AA4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Rectangle 33"/>
          <p:cNvSpPr/>
          <p:nvPr/>
        </p:nvSpPr>
        <p:spPr>
          <a:xfrm>
            <a:off x="640080" y="3512820"/>
            <a:ext cx="3112770" cy="183642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5" name="Rectangle 34"/>
          <p:cNvSpPr/>
          <p:nvPr/>
        </p:nvSpPr>
        <p:spPr>
          <a:xfrm>
            <a:off x="640080" y="3512820"/>
            <a:ext cx="3112770" cy="381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6" name="Oval 35"/>
          <p:cNvSpPr/>
          <p:nvPr/>
        </p:nvSpPr>
        <p:spPr>
          <a:xfrm>
            <a:off x="2021205" y="3665220"/>
            <a:ext cx="350520" cy="350520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7" name="Picture 36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5025" y="3749040"/>
            <a:ext cx="182880" cy="18288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746760" y="4076700"/>
            <a:ext cx="289941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اندوختهٔ تجربه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6760" y="4335780"/>
            <a:ext cx="2899410" cy="906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پایهٔ مدال‌آوری دوره‌های بعد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146040" y="5623560"/>
            <a:ext cx="2252980" cy="7620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1" name="TextBox 40"/>
          <p:cNvSpPr txBox="1"/>
          <p:nvPr/>
        </p:nvSpPr>
        <p:spPr>
          <a:xfrm>
            <a:off x="5267960" y="5715000"/>
            <a:ext cx="200914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1B2559"/>
                </a:solidFill>
                <a:latin typeface="Ray"/>
                <a:ea typeface="Ray"/>
                <a:cs typeface="Ray"/>
              </a:rPr>
              <a:t>۶۹۲.۶۷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267960" y="6126480"/>
            <a:ext cx="20091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میانگین امتیاز دورهٔ ۱۴۰۳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801620" y="5623560"/>
            <a:ext cx="2252980" cy="76200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4" name="TextBox 43"/>
          <p:cNvSpPr txBox="1"/>
          <p:nvPr/>
        </p:nvSpPr>
        <p:spPr>
          <a:xfrm>
            <a:off x="2923540" y="5715000"/>
            <a:ext cx="200914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FFFFFF"/>
                </a:solidFill>
                <a:latin typeface="Ray"/>
                <a:ea typeface="Ray"/>
                <a:cs typeface="Ray"/>
              </a:rPr>
              <a:t>۶۸۹.۹۰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923540" y="6126480"/>
            <a:ext cx="20091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میانگین امتیاز دورهٔ ۱۴۰۵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57200" y="5623560"/>
            <a:ext cx="2252980" cy="76200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7" name="TextBox 46"/>
          <p:cNvSpPr txBox="1"/>
          <p:nvPr/>
        </p:nvSpPr>
        <p:spPr>
          <a:xfrm>
            <a:off x="579120" y="5715000"/>
            <a:ext cx="200914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0E3540"/>
                </a:solidFill>
                <a:latin typeface="Ray"/>
                <a:ea typeface="Ray"/>
                <a:cs typeface="Ray"/>
              </a:rPr>
              <a:t>۲.۷۷</a:t>
            </a:r>
            <a:r>
              <a:rPr sz="900" b="1">
                <a:solidFill>
                  <a:srgbClr val="0E3540"/>
                </a:solidFill>
                <a:latin typeface="IRANSans"/>
                <a:ea typeface="IRANSans"/>
                <a:cs typeface="IRANSans"/>
              </a:rPr>
              <a:t> امتیاز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79120" y="6126480"/>
            <a:ext cx="20091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0E3540"/>
                </a:solidFill>
                <a:latin typeface="IRANSans"/>
                <a:ea typeface="IRANSans"/>
                <a:cs typeface="IRANSans"/>
              </a:rPr>
              <a:t>کل افت میانگین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یک</a:t>
            </a:r>
          </a:p>
        </p:txBody>
      </p:sp>
      <p:sp>
        <p:nvSpPr>
          <p:cNvPr id="51" name="Oval 50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۷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E8503A"/>
                </a:solidFill>
                <a:latin typeface="IRANSans"/>
                <a:ea typeface="IRANSans"/>
                <a:cs typeface="IRANSans"/>
              </a:rPr>
              <a:t>فصل یک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روایت‌های خاص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سه نتیجه که زیر </a:t>
            </a:r>
            <a:r>
              <a:rPr sz="1980" b="1">
                <a:solidFill>
                  <a:srgbClr val="E8503A"/>
                </a:solidFill>
                <a:latin typeface="Ray"/>
                <a:ea typeface="Ray"/>
                <a:cs typeface="Ray"/>
              </a:rPr>
              <a:t>سنگین‌ترین محدودیت‌ها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به دست آمد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1036320"/>
            <a:ext cx="11277600" cy="5181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1681460" y="1036320"/>
            <a:ext cx="53340" cy="51816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5320" y="1135380"/>
            <a:ext cx="1082802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0"/>
              </a:spcAft>
            </a:pPr>
            <a:r>
              <a:rPr sz="123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۸ مدالیون افتخار در ۷ رشته کسب شد. سه نتیجهٔ زیر از این جهت شاخص‌اند که </a:t>
            </a:r>
            <a:r>
              <a:rPr sz="123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با نبود دسترسی به تجهیزات و اکانت‌های تمرینی</a:t>
            </a:r>
            <a:r>
              <a:rPr sz="123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و با فاصله‌ای ناچیز از سکو رقم خورده‌اند.</a:t>
            </a:r>
          </a:p>
        </p:txBody>
      </p:sp>
      <p:sp>
        <p:nvSpPr>
          <p:cNvPr id="8" name="Rectangle 7"/>
          <p:cNvSpPr/>
          <p:nvPr/>
        </p:nvSpPr>
        <p:spPr>
          <a:xfrm>
            <a:off x="8056880" y="1676400"/>
            <a:ext cx="3677920" cy="417576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8056880" y="1676400"/>
            <a:ext cx="367792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178800" y="17068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3B489B"/>
                </a:solidFill>
                <a:latin typeface="Ray"/>
                <a:ea typeface="Ray"/>
                <a:cs typeface="Ray"/>
              </a:rPr>
              <a:t>۱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049000" y="1874520"/>
            <a:ext cx="472440" cy="472440"/>
          </a:xfrm>
          <a:prstGeom prst="rect">
            <a:avLst/>
          </a:prstGeom>
          <a:solidFill>
            <a:srgbClr val="3B48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2" name="Picture 11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5680" y="1981200"/>
            <a:ext cx="259080" cy="25908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270240" y="243840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پردازش ابری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70240" y="2819400"/>
            <a:ext cx="3251200" cy="2560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مدالیون افتخار</a:t>
            </a:r>
            <a:r>
              <a:rPr sz="1170" b="0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 در شرایطی که سنگین‌ترین تحریم‌های فناورانه و انسداد دسترسی اعمال شده بود و اکانت‌های تمرینی تنها </a:t>
            </a:r>
            <a:r>
              <a:rPr sz="117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یک هفته</a:t>
            </a:r>
            <a:r>
              <a:rPr sz="1170" b="0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 پیش از مسابقه در اختیار تیم قرار گرفت.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این موفقیت اثبات کرد که هوش و استعداد رقابت‌کنندهٔ ایرانی، موانع سخت‌افزاری و نرم‌افزاری را دور می‌زند.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270240" y="5410200"/>
            <a:ext cx="1428750" cy="25908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70240" y="5471160"/>
            <a:ext cx="142875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مدالیون زیر تحریم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257040" y="1676400"/>
            <a:ext cx="3677920" cy="41757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4257040" y="1676400"/>
            <a:ext cx="3677920" cy="4572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378960" y="17068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۲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249160" y="1874520"/>
            <a:ext cx="472440" cy="4724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1" name="Picture 20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5840" y="1981200"/>
            <a:ext cx="259080" cy="2590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470400" y="243840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توسعهٔ نرم‌افزارهای موبایل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470400" y="2819400"/>
            <a:ext cx="3251200" cy="2560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رتبهٔ چهارم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با اختلاف تنها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۴ امتیاز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از سکو؛ امتیاز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۹۹٪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در اکثر آیتم‌های فنی و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رتبهٔ ۱ در روز پایانی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مسابقه.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این نتیجه علی‌رغم چالش‌های روادید و اختلال در روند آماده‌سازی تیم به دست آمد.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470400" y="5410200"/>
            <a:ext cx="1356360" cy="25908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4470400" y="5471160"/>
            <a:ext cx="135636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۴ امتیاز تا مدال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57200" y="1676400"/>
            <a:ext cx="3677920" cy="41757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457200" y="1676400"/>
            <a:ext cx="3677920" cy="4572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579120" y="17068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۳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449320" y="1874520"/>
            <a:ext cx="472440" cy="4724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0" name="Picture 29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00" y="1981200"/>
            <a:ext cx="259080" cy="25908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70560" y="243840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امنیت سایبری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70560" y="2819400"/>
            <a:ext cx="3251200" cy="2560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رتبهٔ چهارم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در رشته‌ای بسیار حیاتی و مؤثر، در حالی که رقابت‌کنندگان ایرانی به تجهیزات و اکانت‌های تمرینی دسترسی نداشتند.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فاصلهٔ امتیاز تا مدال بسیار اندک بود — شکافی که با تمرین روی تجهیزات واقعی پر می‌شد.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70560" y="5410200"/>
            <a:ext cx="1501140" cy="25908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670560" y="5471160"/>
            <a:ext cx="150114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بدون دسترسی تمرینی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7200" y="5974080"/>
            <a:ext cx="11277600" cy="411480"/>
          </a:xfrm>
          <a:prstGeom prst="rect">
            <a:avLst/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624840" y="6088380"/>
            <a:ext cx="10942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08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هر سه نتیجه در رشته‌های فناوری‌محور است — جایی که تحریم شدیدترین اثر را دارد و استعداد ایرانی بیشترین جبران را کرده است.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یک</a:t>
            </a:r>
          </a:p>
        </p:txBody>
      </p:sp>
      <p:sp>
        <p:nvSpPr>
          <p:cNvPr id="39" name="Oval 38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۸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F2B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305800" y="304800"/>
            <a:ext cx="3048000" cy="2438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90000"/>
              </a:lnSpc>
              <a:spcAft>
                <a:spcPts val="0"/>
              </a:spcAft>
            </a:pPr>
            <a:r>
              <a:rPr sz="20400" b="1">
                <a:solidFill>
                  <a:srgbClr val="C9BC86"/>
                </a:solidFill>
                <a:latin typeface="Ray"/>
                <a:ea typeface="Ray"/>
                <a:cs typeface="Ray"/>
              </a:rPr>
              <a:t>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8200" y="4724400"/>
            <a:ext cx="10210800" cy="838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5000"/>
              </a:lnSpc>
              <a:spcAft>
                <a:spcPts val="0"/>
              </a:spcAft>
            </a:pPr>
            <a:r>
              <a:rPr sz="4560" b="1">
                <a:solidFill>
                  <a:srgbClr val="FFFFFF"/>
                </a:solidFill>
                <a:latin typeface="Ray"/>
                <a:ea typeface="Ray"/>
                <a:cs typeface="Ray"/>
              </a:rPr>
              <a:t>دستاوردهای راهبردی حضور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5760720"/>
            <a:ext cx="10210800" cy="3352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80000"/>
              </a:lnSpc>
              <a:spcAft>
                <a:spcPts val="0"/>
              </a:spcAft>
            </a:pPr>
            <a:r>
              <a:rPr sz="132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دیپلماسی مهارت · انتقال دانش و فناوری · اثر اجتماعی و فرهنگی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دو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دیپلماسی و اقتدار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حضور در میادین جهانی مهارت، نمایش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قدرت نرم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است، نه فقط یک رقابت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1036320"/>
            <a:ext cx="11277600" cy="5181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1681460" y="1036320"/>
            <a:ext cx="53340" cy="51816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5320" y="1135380"/>
            <a:ext cx="1082802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0"/>
              </a:spcAft>
            </a:pPr>
            <a:r>
              <a:rPr sz="123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«حضور در میادین جهانی مهارت، فراتر از یک رقابت ورزشی است؛ این حضور، نمایش قدرت نرم، توانمندی نیروی انسانی و مسیر توسعهٔ اقتصادی کشور است.»</a:t>
            </a:r>
          </a:p>
        </p:txBody>
      </p:sp>
      <p:sp>
        <p:nvSpPr>
          <p:cNvPr id="8" name="Rectangle 7"/>
          <p:cNvSpPr/>
          <p:nvPr/>
        </p:nvSpPr>
        <p:spPr>
          <a:xfrm>
            <a:off x="8056880" y="1676400"/>
            <a:ext cx="3677920" cy="41757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8056880" y="1676400"/>
            <a:ext cx="3677920" cy="4572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178800" y="17068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۱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049000" y="1874520"/>
            <a:ext cx="472440" cy="4724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2" name="Picture 11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5680" y="1981200"/>
            <a:ext cx="259080" cy="25908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270240" y="243840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دیپلماسی مهارت و اقتدار ملی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70240" y="2819400"/>
            <a:ext cx="3251200" cy="2560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حضور فعال ایران در این رویداد بین‌المللی، فرصتی بی‌نظیر برای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دیپلماسی مهارت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فراهم کرد. کارشناسان ایرانی با تعامل با همتایان خود از چین، کرهٔ جنوبی، آلمان و تایوان، تصویری مثبت و حرفه‌ای از توانمندی جوانان ایرانی ارائه دادند.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این تعاملات، زمینه‌ساز همکاری‌های فنی و آموزشی آینده و تقویت جایگاه ایران در مجامع جهانی مهارت است.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270240" y="5410200"/>
            <a:ext cx="1718310" cy="25908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270240" y="5471160"/>
            <a:ext cx="171831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جایگاه در مجامع جهانی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257040" y="1676400"/>
            <a:ext cx="3677920" cy="41757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4257040" y="1676400"/>
            <a:ext cx="367792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378960" y="17068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۲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249160" y="1874520"/>
            <a:ext cx="472440" cy="4724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1" name="Picture 20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5840" y="1981200"/>
            <a:ext cx="259080" cy="2590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470400" y="243840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حضور در زمان جنگ و اثبات پویایی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470400" y="2819400"/>
            <a:ext cx="3251200" cy="2560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اعزام تیم ملی به شانگهای همزمان با شرایط سخت جنگ و تنش‌های منطقه‌ای بود و برخی کشورها انتظار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عدم حضور ایران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را داشتند.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این حضور ثابت کرد که ایران با اتکا به توان داخلی و ارادهٔ جوانانش، هیچ‌گاه از میدان رقابت جهانی عقب نمی‌نشیند و همواره در مسیر پیشرفت گام برمی‌دارد.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470400" y="5410200"/>
            <a:ext cx="1356360" cy="25908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4470400" y="5471160"/>
            <a:ext cx="135636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اثبات پویایی ملی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57200" y="1676400"/>
            <a:ext cx="3677920" cy="41757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457200" y="1676400"/>
            <a:ext cx="3677920" cy="4572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579120" y="17068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۳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449320" y="1874520"/>
            <a:ext cx="472440" cy="4724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0" name="Picture 29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00" y="1981200"/>
            <a:ext cx="259080" cy="25908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70560" y="243840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روحیه‌بخشی و امیدآفرینی در جامعه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70560" y="2819400"/>
            <a:ext cx="3251200" cy="2560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کسب مدالیون‌های افتخار در رشته‌های مختلف، به‌ویژه در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رشته‌های فناوری‌محور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، روحیه و امیدواری قابل توجهی به جامعهٔ ایران — به‌ویژه جوانان و خانواده‌ها — تزریق کرد.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این موفقیت‌ها نشان داد که با تلاش و پشتکار، جوان ایرانی می‌تواند در بالاترین سطوح جهانی بدرخشد.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70560" y="5410200"/>
            <a:ext cx="1283970" cy="25908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670560" y="5471160"/>
            <a:ext cx="128397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0B2C35"/>
                </a:solidFill>
                <a:latin typeface="IRANSans"/>
                <a:ea typeface="IRANSans"/>
                <a:cs typeface="IRANSans"/>
              </a:rPr>
              <a:t>سرمایهٔ اجتماعی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7200" y="5974080"/>
            <a:ext cx="11277600" cy="411480"/>
          </a:xfrm>
          <a:prstGeom prst="rect">
            <a:avLst/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624840" y="6088380"/>
            <a:ext cx="10942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08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هر سه دستاورد، بازده‌ای فراتر از جدول مدال دارد و در حوزهٔ سیاست خارجی، انسجام ملی و سرمایهٔ اجتماعی اثر می‌گذارد.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دو</a:t>
            </a:r>
          </a:p>
        </p:txBody>
      </p:sp>
      <p:sp>
        <p:nvSpPr>
          <p:cNvPr id="39" name="Oval 38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۱۰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دو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انتقال دانش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تجربهٔ شانگهای در کارشناس نمی‌ماند؛ به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بدنهٔ آموزش کشور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منتقل می‌شود</a:t>
            </a:r>
          </a:p>
        </p:txBody>
      </p:sp>
      <p:sp>
        <p:nvSpPr>
          <p:cNvPr id="5" name="Rectangle 4"/>
          <p:cNvSpPr/>
          <p:nvPr/>
        </p:nvSpPr>
        <p:spPr>
          <a:xfrm>
            <a:off x="7581900" y="1036320"/>
            <a:ext cx="4152900" cy="53492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581900" y="1036320"/>
            <a:ext cx="415290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825740" y="1249680"/>
            <a:ext cx="36652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99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زنجیرهٔ انتقال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25740" y="1569720"/>
            <a:ext cx="3665220" cy="3749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حضور کارشناسان، مربیان و رقابت‌کنندگان فرصت آشنایی مستقیم با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جدیدترین استانداردها، تجهیزات و فناوری‌های روز دنیا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را فراهم کرد: کار با سیستم‌های کنترل زیمنس، پرینترهای سه‌بعدی صنعتی و پلتفرم‌های ابری، و درک عمیق از شرح فنی و معیارهای دقیق داوری جهانی.</a:t>
            </a:r>
          </a:p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این دانش از سه مسیر به بدنهٔ آموزش فنی و حرفه‌ای منتقل می‌شود: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به‌روزرسانی سرفصل‌های آموزشی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بر اساس استانداردهای جهانی،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برگزاری کارگاه برای مربیان و هنرجویان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در مراکز استان‌ها، و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تألیف منابع و تولید محتوای آموزشی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مبتنی بر تجارب مسابقات.</a:t>
            </a:r>
          </a:p>
        </p:txBody>
      </p:sp>
      <p:sp>
        <p:nvSpPr>
          <p:cNvPr id="9" name="Rectangle 8"/>
          <p:cNvSpPr/>
          <p:nvPr/>
        </p:nvSpPr>
        <p:spPr>
          <a:xfrm>
            <a:off x="7825740" y="5440680"/>
            <a:ext cx="3665220" cy="731520"/>
          </a:xfrm>
          <a:prstGeom prst="rect">
            <a:avLst/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1430000" y="5440680"/>
            <a:ext cx="60960" cy="7315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993380" y="5554980"/>
            <a:ext cx="3268980" cy="502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5000"/>
              </a:lnSpc>
              <a:spcAft>
                <a:spcPts val="0"/>
              </a:spcAft>
            </a:pPr>
            <a:r>
              <a:rPr sz="117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مسابقات جهانی برای نظام آموزشی کشور نقش معیار سنجش (Benchmark) دارد.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57200" y="1036320"/>
            <a:ext cx="6941820" cy="4480560"/>
          </a:xfrm>
          <a:prstGeom prst="rect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4072890" y="1203960"/>
            <a:ext cx="3143250" cy="11480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4072890" y="1203960"/>
            <a:ext cx="3143250" cy="3810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5" name="Oval 14"/>
          <p:cNvSpPr/>
          <p:nvPr/>
        </p:nvSpPr>
        <p:spPr>
          <a:xfrm>
            <a:off x="5469255" y="135636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6" name="Picture 15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3075" y="1440180"/>
            <a:ext cx="182880" cy="18288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179570" y="1767840"/>
            <a:ext cx="292989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استاندارد جهانی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79570" y="2026920"/>
            <a:ext cx="2929890" cy="2184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شرح فنی و معیارهای داوری</a:t>
            </a:r>
          </a:p>
        </p:txBody>
      </p:sp>
      <p:sp>
        <p:nvSpPr>
          <p:cNvPr id="19" name="Left Arrow 18"/>
          <p:cNvSpPr/>
          <p:nvPr/>
        </p:nvSpPr>
        <p:spPr>
          <a:xfrm>
            <a:off x="3813810" y="1663700"/>
            <a:ext cx="228600" cy="228600"/>
          </a:xfrm>
          <a:prstGeom prst="leftArrow">
            <a:avLst/>
          </a:prstGeom>
          <a:solidFill>
            <a:srgbClr val="9AA4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40080" y="1203960"/>
            <a:ext cx="3143250" cy="11480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40080" y="1203960"/>
            <a:ext cx="3143250" cy="381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2" name="Oval 21"/>
          <p:cNvSpPr/>
          <p:nvPr/>
        </p:nvSpPr>
        <p:spPr>
          <a:xfrm>
            <a:off x="2036445" y="135636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3" name="Picture 22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265" y="1440180"/>
            <a:ext cx="182880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46760" y="1767840"/>
            <a:ext cx="292989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تجربهٔ کارشناس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6760" y="2026920"/>
            <a:ext cx="2929890" cy="2184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مواجههٔ مستقیم با فناوری روز</a:t>
            </a:r>
          </a:p>
        </p:txBody>
      </p:sp>
      <p:sp>
        <p:nvSpPr>
          <p:cNvPr id="26" name="Down Arrow 25"/>
          <p:cNvSpPr/>
          <p:nvPr/>
        </p:nvSpPr>
        <p:spPr>
          <a:xfrm>
            <a:off x="3813810" y="2367280"/>
            <a:ext cx="228600" cy="198120"/>
          </a:xfrm>
          <a:prstGeom prst="downArrow">
            <a:avLst/>
          </a:prstGeom>
          <a:solidFill>
            <a:srgbClr val="9AA4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5064760" y="2580640"/>
            <a:ext cx="2151380" cy="11480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5064760" y="2580640"/>
            <a:ext cx="2151380" cy="3810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9" name="Oval 28"/>
          <p:cNvSpPr/>
          <p:nvPr/>
        </p:nvSpPr>
        <p:spPr>
          <a:xfrm>
            <a:off x="5988050" y="2733040"/>
            <a:ext cx="304800" cy="30480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0" name="Picture 29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1870" y="2816860"/>
            <a:ext cx="137160" cy="13716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171440" y="3098800"/>
            <a:ext cx="193802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سرفصل و منابع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171440" y="3357880"/>
            <a:ext cx="1938020" cy="264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بازنگری محتوای آموزشی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852420" y="2580640"/>
            <a:ext cx="2151380" cy="11480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4" name="Rectangle 33"/>
          <p:cNvSpPr/>
          <p:nvPr/>
        </p:nvSpPr>
        <p:spPr>
          <a:xfrm>
            <a:off x="2852420" y="2580640"/>
            <a:ext cx="2151380" cy="3810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5" name="Oval 34"/>
          <p:cNvSpPr/>
          <p:nvPr/>
        </p:nvSpPr>
        <p:spPr>
          <a:xfrm>
            <a:off x="3775710" y="2733040"/>
            <a:ext cx="304800" cy="30480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6" name="Picture 35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530" y="2816860"/>
            <a:ext cx="137160" cy="13716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2959100" y="3098800"/>
            <a:ext cx="193802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کارگاه مربیان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959100" y="3357880"/>
            <a:ext cx="1938020" cy="264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در مراکز استان‌ها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40080" y="2580640"/>
            <a:ext cx="2151380" cy="11480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0" name="Rectangle 39"/>
          <p:cNvSpPr/>
          <p:nvPr/>
        </p:nvSpPr>
        <p:spPr>
          <a:xfrm>
            <a:off x="640080" y="2580640"/>
            <a:ext cx="2151380" cy="3810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1" name="Oval 40"/>
          <p:cNvSpPr/>
          <p:nvPr/>
        </p:nvSpPr>
        <p:spPr>
          <a:xfrm>
            <a:off x="1563370" y="2733040"/>
            <a:ext cx="304800" cy="30480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42" name="Picture 41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7190" y="2816860"/>
            <a:ext cx="137160" cy="13716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746760" y="3098800"/>
            <a:ext cx="193802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آزمون ملی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46760" y="3357880"/>
            <a:ext cx="1938020" cy="264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هم‌سطح با استاندارد جهانی</a:t>
            </a:r>
          </a:p>
        </p:txBody>
      </p:sp>
      <p:sp>
        <p:nvSpPr>
          <p:cNvPr id="45" name="Down Arrow 44"/>
          <p:cNvSpPr/>
          <p:nvPr/>
        </p:nvSpPr>
        <p:spPr>
          <a:xfrm>
            <a:off x="3813810" y="3743960"/>
            <a:ext cx="228600" cy="198120"/>
          </a:xfrm>
          <a:prstGeom prst="downArrow">
            <a:avLst/>
          </a:prstGeom>
          <a:solidFill>
            <a:srgbClr val="9AA4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6" name="Rectangle 45"/>
          <p:cNvSpPr/>
          <p:nvPr/>
        </p:nvSpPr>
        <p:spPr>
          <a:xfrm>
            <a:off x="640080" y="3957320"/>
            <a:ext cx="6576060" cy="114808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7" name="Rectangle 46"/>
          <p:cNvSpPr/>
          <p:nvPr/>
        </p:nvSpPr>
        <p:spPr>
          <a:xfrm>
            <a:off x="640080" y="3957320"/>
            <a:ext cx="6576060" cy="381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8" name="Oval 47"/>
          <p:cNvSpPr/>
          <p:nvPr/>
        </p:nvSpPr>
        <p:spPr>
          <a:xfrm>
            <a:off x="3775710" y="4109720"/>
            <a:ext cx="304800" cy="304800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49" name="Picture 48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530" y="4193540"/>
            <a:ext cx="137160" cy="137160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746760" y="4475480"/>
            <a:ext cx="636270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ارتقای تجهیز کارگاه‌ها و کیفیت آموزش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46760" y="4734560"/>
            <a:ext cx="6362700" cy="264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از هنرستان تا مراکز تخصصی، در تمام سطوح</a:t>
            </a:r>
          </a:p>
        </p:txBody>
      </p:sp>
      <p:sp>
        <p:nvSpPr>
          <p:cNvPr id="52" name="Rectangle 51"/>
          <p:cNvSpPr/>
          <p:nvPr/>
        </p:nvSpPr>
        <p:spPr>
          <a:xfrm>
            <a:off x="3973830" y="5623560"/>
            <a:ext cx="3425190" cy="76200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53" name="TextBox 52"/>
          <p:cNvSpPr txBox="1"/>
          <p:nvPr/>
        </p:nvSpPr>
        <p:spPr>
          <a:xfrm>
            <a:off x="4095750" y="5715000"/>
            <a:ext cx="318135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FFFFFF"/>
                </a:solidFill>
                <a:latin typeface="Ray"/>
                <a:ea typeface="Ray"/>
                <a:cs typeface="Ray"/>
              </a:rPr>
              <a:t>۳</a:t>
            </a:r>
            <a:r>
              <a:rPr sz="90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 مسیر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095750" y="6126480"/>
            <a:ext cx="318135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انتقال دانش به بدنهٔ آموزش</a:t>
            </a:r>
          </a:p>
        </p:txBody>
      </p:sp>
      <p:sp>
        <p:nvSpPr>
          <p:cNvPr id="55" name="Rectangle 54"/>
          <p:cNvSpPr/>
          <p:nvPr/>
        </p:nvSpPr>
        <p:spPr>
          <a:xfrm>
            <a:off x="457200" y="5623560"/>
            <a:ext cx="3425190" cy="7620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56" name="TextBox 55"/>
          <p:cNvSpPr txBox="1"/>
          <p:nvPr/>
        </p:nvSpPr>
        <p:spPr>
          <a:xfrm>
            <a:off x="579120" y="5715000"/>
            <a:ext cx="318135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1B2559"/>
                </a:solidFill>
                <a:latin typeface="Ray"/>
                <a:ea typeface="Ray"/>
                <a:cs typeface="Ray"/>
              </a:rPr>
              <a:t>۲۰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 کارشناس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79120" y="6126480"/>
            <a:ext cx="318135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حامل تجربهٔ استاندارد جهانی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دو</a:t>
            </a:r>
          </a:p>
        </p:txBody>
      </p:sp>
      <p:sp>
        <p:nvSpPr>
          <p:cNvPr id="60" name="Oval 59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۱۱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دو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اثر اجتماعی و فرهنگی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چهار دستاورد که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بعد از پایان مسابقات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اثرشان ادامه دارد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1036320"/>
            <a:ext cx="11277600" cy="5181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1681460" y="1036320"/>
            <a:ext cx="53340" cy="51816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5320" y="1135380"/>
            <a:ext cx="1082802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0"/>
              </a:spcAft>
            </a:pPr>
            <a:r>
              <a:rPr sz="123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دستاوردهای این دوره در روز پایان مسابقات تمام نمی‌شود؛ چهار اثر زیر در ماه‌ها و سال‌های پیش‌رو در بدنهٔ آموزش فنی و حرفه‌ای کشور بازتاب می‌یابد.</a:t>
            </a:r>
          </a:p>
        </p:txBody>
      </p:sp>
      <p:sp>
        <p:nvSpPr>
          <p:cNvPr id="8" name="Rectangle 7"/>
          <p:cNvSpPr/>
          <p:nvPr/>
        </p:nvSpPr>
        <p:spPr>
          <a:xfrm>
            <a:off x="9006840" y="1676400"/>
            <a:ext cx="2727960" cy="47091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9006840" y="1676400"/>
            <a:ext cx="2727960" cy="4572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28760" y="17068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۱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049000" y="1874520"/>
            <a:ext cx="472440" cy="4724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2" name="Picture 11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5680" y="1981200"/>
            <a:ext cx="259080" cy="25908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220200" y="2438400"/>
            <a:ext cx="230124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شبکه‌سازی بین‌المللی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220200" y="2819400"/>
            <a:ext cx="2301240" cy="30937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کارشناسان ایرانی با ایجاد ارتباطات حرفه‌ای با کارشناسان سایر کشورها موفق به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شبکه‌سازی فنی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شدند.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این ارتباطات به تبادل منابع آموزشی، دعوت به مسابقات دوستانه و فراهم شدن فرصت‌های یادگیری مشترک انجامید.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220200" y="5943600"/>
            <a:ext cx="994410" cy="25908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220200" y="6004560"/>
            <a:ext cx="99441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تبادل تجربه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56960" y="1676400"/>
            <a:ext cx="2727960" cy="47091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6156960" y="1676400"/>
            <a:ext cx="2727960" cy="4572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278880" y="17068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۲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199120" y="1874520"/>
            <a:ext cx="472440" cy="4724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1" name="Picture 20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5800" y="1981200"/>
            <a:ext cx="259080" cy="2590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370320" y="2438400"/>
            <a:ext cx="230124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انگیزه‌بخشی به کارآموزان و مربیان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70320" y="2819400"/>
            <a:ext cx="2301240" cy="30937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موفقیت‌های تیم ملی، انگیزه‌ای مضاعف برای کارآموزان و مربیان مراکز آموزش فنی و حرفه‌ای ایجاد می‌کند.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دیدن مسیر پیشرفت هم‌سالان در میادین جهانی، کارآموزان را جدی‌تر و مربیان را در تربیت نیروی متخصص با انگیزه‌تر می‌کند.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370320" y="5943600"/>
            <a:ext cx="1356360" cy="25908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370320" y="6004560"/>
            <a:ext cx="135636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0B2C35"/>
                </a:solidFill>
                <a:latin typeface="IRANSans"/>
                <a:ea typeface="IRANSans"/>
                <a:cs typeface="IRANSans"/>
              </a:rPr>
              <a:t>نیروی محرک درونی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307080" y="1676400"/>
            <a:ext cx="2727960" cy="47091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3307080" y="1676400"/>
            <a:ext cx="2727960" cy="4572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3429000" y="17068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۳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349240" y="1874520"/>
            <a:ext cx="472440" cy="4724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0" name="Picture 29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5920" y="1981200"/>
            <a:ext cx="259080" cy="25908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3520440" y="2438400"/>
            <a:ext cx="230124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شناسایی شکاف‌ها و برنامه‌ریزی آینده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520440" y="2819400"/>
            <a:ext cx="2301240" cy="30937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حضور در مسابقات، فرصتی برای آسیب‌شناسی دقیق و شناسایی نقاط ضعف فراهم کرد: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کمبود تجهیزات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،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ضعف زبان انگلیسی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و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عدم آمادگی روانی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همین شناسایی، مبنای برنامه‌ریزی هدفمند دوره‌های آتی است.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520440" y="5943600"/>
            <a:ext cx="1066800" cy="25908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3520440" y="6004560"/>
            <a:ext cx="106680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ورودی فصل سه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7200" y="1676400"/>
            <a:ext cx="2727960" cy="47091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6" name="Rectangle 35"/>
          <p:cNvSpPr/>
          <p:nvPr/>
        </p:nvSpPr>
        <p:spPr>
          <a:xfrm>
            <a:off x="457200" y="1676400"/>
            <a:ext cx="272796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579120" y="17068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۴</a:t>
            </a:r>
          </a:p>
        </p:txBody>
      </p:sp>
      <p:sp>
        <p:nvSpPr>
          <p:cNvPr id="38" name="Rectangle 37"/>
          <p:cNvSpPr/>
          <p:nvPr/>
        </p:nvSpPr>
        <p:spPr>
          <a:xfrm>
            <a:off x="2499360" y="1874520"/>
            <a:ext cx="472440" cy="4724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9" name="Picture 38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6040" y="1981200"/>
            <a:ext cx="259080" cy="25908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670560" y="2438400"/>
            <a:ext cx="230124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ترویج فرهنگ مهارت‌آموزی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70560" y="2819400"/>
            <a:ext cx="2301240" cy="30937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پوشش خبری و بازتاب موفقیت‌های تیم ملی در رسانه‌ها، به ترویج فرهنگ مهارت‌آموزی و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تغییر نگرش جامعه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نسبت به آموزش‌های فنی و حرفه‌ای کمک می‌کند.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نتیجهٔ آن، جذب بیشتر جوانان به سمت مهارت‌های فنی و کاهش نرخ بیکاری است.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70560" y="5943600"/>
            <a:ext cx="1283970" cy="25908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3" name="TextBox 42"/>
          <p:cNvSpPr txBox="1"/>
          <p:nvPr/>
        </p:nvSpPr>
        <p:spPr>
          <a:xfrm>
            <a:off x="670560" y="6004560"/>
            <a:ext cx="128397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اثر ملی بلندمدت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دو</a:t>
            </a:r>
          </a:p>
        </p:txBody>
      </p:sp>
      <p:sp>
        <p:nvSpPr>
          <p:cNvPr id="46" name="Oval 45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۱۲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F2B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305800" y="304800"/>
            <a:ext cx="3048000" cy="2438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90000"/>
              </a:lnSpc>
              <a:spcAft>
                <a:spcPts val="0"/>
              </a:spcAft>
            </a:pPr>
            <a:r>
              <a:rPr sz="20400" b="1">
                <a:solidFill>
                  <a:srgbClr val="C9BC86"/>
                </a:solidFill>
                <a:latin typeface="Ray"/>
                <a:ea typeface="Ray"/>
                <a:cs typeface="Ray"/>
              </a:rPr>
              <a:t>۳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8200" y="4724400"/>
            <a:ext cx="10210800" cy="838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5000"/>
              </a:lnSpc>
              <a:spcAft>
                <a:spcPts val="0"/>
              </a:spcAft>
            </a:pPr>
            <a:r>
              <a:rPr sz="4560" b="1">
                <a:solidFill>
                  <a:srgbClr val="FFFFFF"/>
                </a:solidFill>
                <a:latin typeface="Ray"/>
                <a:ea typeface="Ray"/>
                <a:cs typeface="Ray"/>
              </a:rPr>
              <a:t>آسیب‌شناسی علمی، فنی و مدیریتی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5760720"/>
            <a:ext cx="10210800" cy="3352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80000"/>
              </a:lnSpc>
              <a:spcAft>
                <a:spcPts val="0"/>
              </a:spcAft>
            </a:pPr>
            <a:r>
              <a:rPr sz="132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مضیقهٔ اعتباری و ژئوپلیتیک · شکاف اردوی آماده‌سازی · زیرساخت انسانی و روانی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E8503A"/>
                </a:solidFill>
                <a:latin typeface="IRANSans"/>
                <a:ea typeface="IRANSans"/>
                <a:cs typeface="IRANSans"/>
              </a:rPr>
              <a:t>فصل سه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گلوگاه یکم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اردوی ایران </a:t>
            </a:r>
            <a:r>
              <a:rPr sz="1980" b="1">
                <a:solidFill>
                  <a:srgbClr val="E8503A"/>
                </a:solidFill>
                <a:latin typeface="Ray"/>
                <a:ea typeface="Ray"/>
                <a:cs typeface="Ray"/>
              </a:rPr>
              <a:t>۲ تا ۳ ماه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بود؛ رقبای مدال‌آور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۶ ماه تا ۲ سال</a:t>
            </a:r>
          </a:p>
        </p:txBody>
      </p:sp>
      <p:sp>
        <p:nvSpPr>
          <p:cNvPr id="5" name="Rectangle 4"/>
          <p:cNvSpPr/>
          <p:nvPr/>
        </p:nvSpPr>
        <p:spPr>
          <a:xfrm>
            <a:off x="7467600" y="1036320"/>
            <a:ext cx="4267200" cy="53492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467600" y="1036320"/>
            <a:ext cx="426720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711440" y="1249680"/>
            <a:ext cx="37795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99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ریشهٔ شکاف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11440" y="1569720"/>
            <a:ext cx="3779520" cy="3627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کوتاهی اردوها: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محدودیت‌های بودجه‌ای و اعتباری مانع استمرار اردوهای بلندمدت شد. فرصت کافی برای تسلط بر ماژول‌های نوین و «ملکهٔ ذهن» کردن مهارت‌ها وجود نداشت.</a:t>
            </a:r>
          </a:p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لغو مسابقات دوستانه برون‌مرزی: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سایهٔ جنگ، تنش‌های منطقه‌ای و مضیقهٔ ارزی مانع اعزام به مسابقات تدارکاتی بین‌المللی شد. رقبای خارجی در رویدادهایی مانند مسابقات آسیایی مهارت حاضر بودند؛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تیم ایران در هیچ‌یک حضور نداشت.</a:t>
            </a:r>
          </a:p>
        </p:txBody>
      </p:sp>
      <p:sp>
        <p:nvSpPr>
          <p:cNvPr id="9" name="Rectangle 8"/>
          <p:cNvSpPr/>
          <p:nvPr/>
        </p:nvSpPr>
        <p:spPr>
          <a:xfrm>
            <a:off x="7711440" y="5318760"/>
            <a:ext cx="3779520" cy="853440"/>
          </a:xfrm>
          <a:prstGeom prst="rect">
            <a:avLst/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1430000" y="5318760"/>
            <a:ext cx="60960" cy="8534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879080" y="5433060"/>
            <a:ext cx="3383280" cy="624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5000"/>
              </a:lnSpc>
              <a:spcAft>
                <a:spcPts val="0"/>
              </a:spcAft>
            </a:pPr>
            <a:r>
              <a:rPr sz="117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رقابت‌کنندهٔ ایرانی پیش از آوردگاه جهانی، در شرایط واقعی مسابقه قرار نگرفت.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57200" y="1036320"/>
            <a:ext cx="6827520" cy="3794760"/>
          </a:xfrm>
          <a:prstGeom prst="rect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5349240" y="2179320"/>
            <a:ext cx="175260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8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اردوی آماده‌سازی تیم ایران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89760" y="2103120"/>
            <a:ext cx="3352800" cy="3352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4823460" y="2103120"/>
            <a:ext cx="419100" cy="33528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0080" y="2118360"/>
            <a:ext cx="11430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10000"/>
              </a:lnSpc>
              <a:spcAft>
                <a:spcPts val="0"/>
              </a:spcAft>
            </a:pPr>
            <a:r>
              <a:rPr sz="2160" b="1">
                <a:solidFill>
                  <a:srgbClr val="1B2559"/>
                </a:solidFill>
                <a:latin typeface="Ray"/>
                <a:ea typeface="Ray"/>
                <a:cs typeface="Ray"/>
              </a:rPr>
              <a:t>۳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 ماه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49240" y="2621280"/>
            <a:ext cx="175260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8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کف اردوی رقبای مدال‌آور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889760" y="2545080"/>
            <a:ext cx="3352800" cy="3352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4404360" y="2545080"/>
            <a:ext cx="838200" cy="33528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40080" y="2560320"/>
            <a:ext cx="11430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10000"/>
              </a:lnSpc>
              <a:spcAft>
                <a:spcPts val="0"/>
              </a:spcAft>
            </a:pPr>
            <a:r>
              <a:rPr sz="2160" b="1">
                <a:solidFill>
                  <a:srgbClr val="1B2559"/>
                </a:solidFill>
                <a:latin typeface="Ray"/>
                <a:ea typeface="Ray"/>
                <a:cs typeface="Ray"/>
              </a:rPr>
              <a:t>۶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 ماه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349240" y="3063240"/>
            <a:ext cx="175260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8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سقف اردوی رقبای مدال‌آور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889760" y="2987040"/>
            <a:ext cx="3352800" cy="3352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1889760" y="2987040"/>
            <a:ext cx="3352800" cy="33528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40080" y="3002280"/>
            <a:ext cx="11430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10000"/>
              </a:lnSpc>
              <a:spcAft>
                <a:spcPts val="0"/>
              </a:spcAft>
            </a:pPr>
            <a:r>
              <a:rPr sz="2160" b="1">
                <a:solidFill>
                  <a:srgbClr val="1B2559"/>
                </a:solidFill>
                <a:latin typeface="Ray"/>
                <a:ea typeface="Ray"/>
                <a:cs typeface="Ray"/>
              </a:rPr>
              <a:t>۲۴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 ماه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49240" y="3505200"/>
            <a:ext cx="175260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8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مسابقهٔ تدارکاتی برون‌مرزی ایران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889760" y="3429000"/>
            <a:ext cx="3352800" cy="3352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40080" y="3444240"/>
            <a:ext cx="11430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10000"/>
              </a:lnSpc>
              <a:spcAft>
                <a:spcPts val="0"/>
              </a:spcAft>
            </a:pPr>
            <a:r>
              <a:rPr sz="2160" b="1">
                <a:solidFill>
                  <a:srgbClr val="1B2559"/>
                </a:solidFill>
                <a:latin typeface="Ray"/>
                <a:ea typeface="Ray"/>
                <a:cs typeface="Ray"/>
              </a:rPr>
              <a:t>۰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 دوره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069840" y="4937760"/>
            <a:ext cx="2214880" cy="76200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5191760" y="5029200"/>
            <a:ext cx="197104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FFFFFF"/>
                </a:solidFill>
                <a:latin typeface="Ray"/>
                <a:ea typeface="Ray"/>
                <a:cs typeface="Ray"/>
              </a:rPr>
              <a:t>۲ تا ۳</a:t>
            </a:r>
            <a:r>
              <a:rPr sz="90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 ماه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91760" y="5440680"/>
            <a:ext cx="1971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طول اردوی آماده‌سازی تیم ایران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763520" y="4937760"/>
            <a:ext cx="2214880" cy="76200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2885440" y="5029200"/>
            <a:ext cx="197104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FFFFFF"/>
                </a:solidFill>
                <a:latin typeface="Ray"/>
                <a:ea typeface="Ray"/>
                <a:cs typeface="Ray"/>
              </a:rPr>
              <a:t>۶ تا ۲۴</a:t>
            </a:r>
            <a:r>
              <a:rPr sz="90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 ماه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885440" y="5440680"/>
            <a:ext cx="1971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طول اردوی رقبای مدال‌آور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7200" y="4937760"/>
            <a:ext cx="2214880" cy="7620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579120" y="5029200"/>
            <a:ext cx="197104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1B2559"/>
                </a:solidFill>
                <a:latin typeface="Ray"/>
                <a:ea typeface="Ray"/>
                <a:cs typeface="Ray"/>
              </a:rPr>
              <a:t>۰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 دوره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79120" y="5440680"/>
            <a:ext cx="1971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حضور ایران در مسابقات تدارکاتی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57200" y="5806440"/>
            <a:ext cx="6827520" cy="57912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8" name="TextBox 37"/>
          <p:cNvSpPr txBox="1"/>
          <p:nvPr/>
        </p:nvSpPr>
        <p:spPr>
          <a:xfrm>
            <a:off x="6141720" y="5897880"/>
            <a:ext cx="103632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0000"/>
              </a:lnSpc>
              <a:spcAft>
                <a:spcPts val="0"/>
              </a:spcAft>
            </a:pPr>
            <a:r>
              <a:rPr sz="1800" b="1">
                <a:solidFill>
                  <a:srgbClr val="FFFFFF"/>
                </a:solidFill>
                <a:latin typeface="Ray"/>
                <a:ea typeface="Ray"/>
                <a:cs typeface="Ray"/>
              </a:rPr>
              <a:t>۸ برابر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94360" y="5913120"/>
            <a:ext cx="545592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60000"/>
              </a:lnSpc>
              <a:spcAft>
                <a:spcPts val="0"/>
              </a:spcAft>
            </a:pPr>
            <a:r>
              <a:rPr sz="930" b="0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در بدترین حالت مقایسه، زمان آماده‌سازی رقیب مدال‌آور تا هشت برابر تیم ایران است. طول میله نسبت واقعی ماه‌ها را نشان می‌دهد.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سه</a:t>
            </a:r>
          </a:p>
        </p:txBody>
      </p:sp>
      <p:sp>
        <p:nvSpPr>
          <p:cNvPr id="42" name="Oval 41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۱۴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E8503A"/>
                </a:solidFill>
                <a:latin typeface="IRANSans"/>
                <a:ea typeface="IRANSans"/>
                <a:cs typeface="IRANSans"/>
              </a:rPr>
              <a:t>فصل سه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گلوگاه دوم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در پنج رشته، </a:t>
            </a:r>
            <a:r>
              <a:rPr sz="1980" b="1">
                <a:solidFill>
                  <a:srgbClr val="E8503A"/>
                </a:solidFill>
                <a:latin typeface="Ray"/>
                <a:ea typeface="Ray"/>
                <a:cs typeface="Ray"/>
              </a:rPr>
              <a:t>مواجههٔ بار اول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با تجهیزات در خودِ سایت مسابقه رخ داد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1036320"/>
            <a:ext cx="11277600" cy="7010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1681460" y="1036320"/>
            <a:ext cx="53340" cy="701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5320" y="1135380"/>
            <a:ext cx="10828020" cy="502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0"/>
              </a:spcAft>
            </a:pPr>
            <a:r>
              <a:rPr sz="123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به دلیل تحریم و پیچیدگی‌های تأمین و گمرک، بخشی از تجهیزات پیشرفته پیش از مسابقه در کشور موجود نبود و رقابت‌کنندگان برای نخستین بار در شانگهای با آن‌ها مواجه شدند.</a:t>
            </a:r>
          </a:p>
        </p:txBody>
      </p:sp>
      <p:sp>
        <p:nvSpPr>
          <p:cNvPr id="8" name="Rectangle 7"/>
          <p:cNvSpPr/>
          <p:nvPr/>
        </p:nvSpPr>
        <p:spPr>
          <a:xfrm>
            <a:off x="9576816" y="1859280"/>
            <a:ext cx="2157984" cy="399288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9576816" y="1859280"/>
            <a:ext cx="2157984" cy="4572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698736" y="188976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۱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125200" y="2057400"/>
            <a:ext cx="396240" cy="3962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2" name="Picture 11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1880" y="2164080"/>
            <a:ext cx="182880" cy="18288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790176" y="2545080"/>
            <a:ext cx="1731264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رباتیک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90176" y="2926080"/>
            <a:ext cx="1731264" cy="2453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عدم دسترسی به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رباتِ مورد استفاده در مسابقات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رقابت‌کننده نخستین بار در سایت شانگهای با سخت‌افزار واقعی مسابقه کار کرد.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790176" y="5410200"/>
            <a:ext cx="922020" cy="25908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790176" y="5471160"/>
            <a:ext cx="92202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تجهیز اصلی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296912" y="1859280"/>
            <a:ext cx="2157984" cy="399288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7296912" y="1859280"/>
            <a:ext cx="2157984" cy="4572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418832" y="188976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۲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845296" y="2057400"/>
            <a:ext cx="396240" cy="3962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1" name="Picture 20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1976" y="2164080"/>
            <a:ext cx="182880" cy="1828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510272" y="2545080"/>
            <a:ext cx="1731264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الکترونیک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10272" y="2926080"/>
            <a:ext cx="1731264" cy="2453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عدم دسترسی به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نرم‌افزار طراحی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به دلیل تحریم.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تمرین با نسخهٔ جایگزین، تسلط بر محیط واقعی آزمون را ممکن نمی‌کند.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510272" y="5410200"/>
            <a:ext cx="849630" cy="25908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7510272" y="5471160"/>
            <a:ext cx="84963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نرم‌افزار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017008" y="1859280"/>
            <a:ext cx="2157984" cy="399288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5017008" y="1859280"/>
            <a:ext cx="2157984" cy="4572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5138928" y="188976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۳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565392" y="2057400"/>
            <a:ext cx="396240" cy="3962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0" name="Picture 29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2072" y="2164080"/>
            <a:ext cx="182880" cy="18288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230368" y="2545080"/>
            <a:ext cx="1731264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کنترل صنعتی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230368" y="2926080"/>
            <a:ext cx="1731264" cy="2453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عدم تأمین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۴۰٪ تجهیزات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: سروو درایو و کنترلر زیمنس، به دلیل تحریم و محدودیت بودجه.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نزدیک به نیمی از ایستگاه کاری در اردو قابل بازسازی نبود.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230368" y="5410200"/>
            <a:ext cx="994410" cy="25908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5230368" y="5471160"/>
            <a:ext cx="99441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۴۰٪ تجهیزات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737104" y="1859280"/>
            <a:ext cx="2157984" cy="399288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6" name="Rectangle 35"/>
          <p:cNvSpPr/>
          <p:nvPr/>
        </p:nvSpPr>
        <p:spPr>
          <a:xfrm>
            <a:off x="2737104" y="1859280"/>
            <a:ext cx="2157984" cy="4572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2859024" y="188976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۴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285488" y="2057400"/>
            <a:ext cx="396240" cy="3962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9" name="Picture 38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2168" y="2164080"/>
            <a:ext cx="182880" cy="18288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2950464" y="2545080"/>
            <a:ext cx="1731264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طراحی مکانیک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950464" y="2926080"/>
            <a:ext cx="1731264" cy="2453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عدم دسترسی دائم به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اسکنر و پرینتر سه‌بعدی صنعتی جدید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دسترسی مقطعی، تکرار و سرعت لازم برای ماژول‌های زمان‌دار را فراهم نمی‌کند.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950464" y="5410200"/>
            <a:ext cx="1283970" cy="25908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3" name="TextBox 42"/>
          <p:cNvSpPr txBox="1"/>
          <p:nvPr/>
        </p:nvSpPr>
        <p:spPr>
          <a:xfrm>
            <a:off x="2950464" y="5471160"/>
            <a:ext cx="128397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دسترسی ناپایدار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57200" y="1859280"/>
            <a:ext cx="2157984" cy="399288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5" name="Rectangle 44"/>
          <p:cNvSpPr/>
          <p:nvPr/>
        </p:nvSpPr>
        <p:spPr>
          <a:xfrm>
            <a:off x="457200" y="1859280"/>
            <a:ext cx="2157984" cy="4572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6" name="TextBox 45"/>
          <p:cNvSpPr txBox="1"/>
          <p:nvPr/>
        </p:nvSpPr>
        <p:spPr>
          <a:xfrm>
            <a:off x="579120" y="188976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۵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005584" y="2057400"/>
            <a:ext cx="396240" cy="3962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48" name="Picture 47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2264" y="2164080"/>
            <a:ext cx="182880" cy="182880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670560" y="2545080"/>
            <a:ext cx="1731264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نقاشی خودرو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70560" y="2926080"/>
            <a:ext cx="1731264" cy="2453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عدم تأمین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رنگ‌های واتربیس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و پیستوله‌های مورد نیاز.</a:t>
            </a:r>
          </a:p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مادهٔ مصرفی متفاوت، نتیجهٔ کار را در معیارهای داوری جهانی تغییر می‌دهد.</a:t>
            </a:r>
          </a:p>
        </p:txBody>
      </p:sp>
      <p:sp>
        <p:nvSpPr>
          <p:cNvPr id="51" name="Rectangle 50"/>
          <p:cNvSpPr/>
          <p:nvPr/>
        </p:nvSpPr>
        <p:spPr>
          <a:xfrm>
            <a:off x="670560" y="5410200"/>
            <a:ext cx="994410" cy="25908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52" name="TextBox 51"/>
          <p:cNvSpPr txBox="1"/>
          <p:nvPr/>
        </p:nvSpPr>
        <p:spPr>
          <a:xfrm>
            <a:off x="670560" y="5471160"/>
            <a:ext cx="99441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مادهٔ مصرفی</a:t>
            </a:r>
          </a:p>
        </p:txBody>
      </p:sp>
      <p:sp>
        <p:nvSpPr>
          <p:cNvPr id="53" name="Rectangle 52"/>
          <p:cNvSpPr/>
          <p:nvPr/>
        </p:nvSpPr>
        <p:spPr>
          <a:xfrm>
            <a:off x="457200" y="5974080"/>
            <a:ext cx="11277600" cy="411480"/>
          </a:xfrm>
          <a:prstGeom prst="rect">
            <a:avLst/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54" name="TextBox 53"/>
          <p:cNvSpPr txBox="1"/>
          <p:nvPr/>
        </p:nvSpPr>
        <p:spPr>
          <a:xfrm>
            <a:off x="624840" y="6088380"/>
            <a:ext cx="10942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08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این شکاف با غیرت ملی و هوش سرشار رقابت‌کنندگان تا حد زیادی جبران شد — اما جبرانِ فردی، جایگزین تأمین سیستمی نمی‌شود.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سه</a:t>
            </a:r>
          </a:p>
        </p:txBody>
      </p:sp>
      <p:sp>
        <p:nvSpPr>
          <p:cNvPr id="57" name="Oval 56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۱۵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E8503A"/>
                </a:solidFill>
                <a:latin typeface="IRANSans"/>
                <a:ea typeface="IRANSans"/>
                <a:cs typeface="IRANSans"/>
              </a:rPr>
              <a:t>فصل سه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خلأهای ساختاری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دو خلأ که </a:t>
            </a:r>
            <a:r>
              <a:rPr sz="1980" b="1">
                <a:solidFill>
                  <a:srgbClr val="E8503A"/>
                </a:solidFill>
                <a:latin typeface="Ray"/>
                <a:ea typeface="Ray"/>
                <a:cs typeface="Ray"/>
              </a:rPr>
              <a:t>با بودجهٔ اندک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قابل رفع است و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اثر بزرگ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دارد</a:t>
            </a:r>
          </a:p>
        </p:txBody>
      </p:sp>
      <p:sp>
        <p:nvSpPr>
          <p:cNvPr id="5" name="Rectangle 4"/>
          <p:cNvSpPr/>
          <p:nvPr/>
        </p:nvSpPr>
        <p:spPr>
          <a:xfrm>
            <a:off x="6210300" y="1036320"/>
            <a:ext cx="5524500" cy="48158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8420" y="1203960"/>
            <a:ext cx="512826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خلأ یکم — روان‌شناس مهارتی متخصص</a:t>
            </a:r>
          </a:p>
        </p:txBody>
      </p:sp>
      <p:sp>
        <p:nvSpPr>
          <p:cNvPr id="7" name="Rectangle 6"/>
          <p:cNvSpPr/>
          <p:nvPr/>
        </p:nvSpPr>
        <p:spPr>
          <a:xfrm>
            <a:off x="6408420" y="1493520"/>
            <a:ext cx="5128260" cy="13360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11490960" y="1493520"/>
            <a:ext cx="45720" cy="1336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11094720" y="2024380"/>
            <a:ext cx="274320" cy="27432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0" name="Picture 9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5680" y="2085340"/>
            <a:ext cx="152400" cy="1524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560820" y="1630680"/>
            <a:ext cx="44272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نبود همراهِ متخصص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60820" y="1844040"/>
            <a:ext cx="4427220" cy="878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هیچ روان‌شناس آشنا به فضای سنگین مسابقات جهانی و ملی در کنار تیم‌ها حاضر نبود.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08420" y="2921000"/>
            <a:ext cx="5128260" cy="13360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11490960" y="2921000"/>
            <a:ext cx="45720" cy="1336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5" name="Oval 14"/>
          <p:cNvSpPr/>
          <p:nvPr/>
        </p:nvSpPr>
        <p:spPr>
          <a:xfrm>
            <a:off x="11094720" y="3451860"/>
            <a:ext cx="274320" cy="27432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6" name="Picture 15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5680" y="3512820"/>
            <a:ext cx="152400" cy="1524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560820" y="3058160"/>
            <a:ext cx="44272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فشار روانی مدیریت‌نشده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60820" y="3271520"/>
            <a:ext cx="4427220" cy="878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استرس مسابقه، یکی از مهم‌ترین خلأهای شناسایی‌شده در گزارش کارشناسان است.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408420" y="4348480"/>
            <a:ext cx="5128260" cy="13360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11490960" y="4348480"/>
            <a:ext cx="45720" cy="1336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1" name="Oval 20"/>
          <p:cNvSpPr/>
          <p:nvPr/>
        </p:nvSpPr>
        <p:spPr>
          <a:xfrm>
            <a:off x="11094720" y="4879340"/>
            <a:ext cx="274320" cy="27432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2" name="Picture 21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5680" y="4940300"/>
            <a:ext cx="152400" cy="1524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560820" y="4485640"/>
            <a:ext cx="44272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راهکار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60820" y="4699000"/>
            <a:ext cx="4427220" cy="878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حضور روان‌شناس مهارتی متخصص در ترکیب کاروان، از مرحلهٔ اردو تا روز رقابت.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57200" y="1036320"/>
            <a:ext cx="5524500" cy="48158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55320" y="1203960"/>
            <a:ext cx="512826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1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خلأ دوم — غیبت صنعت در تأمین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55320" y="1493520"/>
            <a:ext cx="5128260" cy="13360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5737860" y="1493520"/>
            <a:ext cx="45720" cy="1336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9" name="Oval 28"/>
          <p:cNvSpPr/>
          <p:nvPr/>
        </p:nvSpPr>
        <p:spPr>
          <a:xfrm>
            <a:off x="5341620" y="2024380"/>
            <a:ext cx="274320" cy="27432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0" name="Picture 29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2580" y="2085340"/>
            <a:ext cx="152400" cy="15240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807720" y="1630680"/>
            <a:ext cx="44272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فراتر از توان سازمان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07720" y="1844040"/>
            <a:ext cx="4427220" cy="878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برخی رشته‌ها به تجهیزات و مواد مصرفی خاص نیاز دارند که تأمین آن عملاً برای سازمان ممکن نیست.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55320" y="2921000"/>
            <a:ext cx="5128260" cy="13360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4" name="Rectangle 33"/>
          <p:cNvSpPr/>
          <p:nvPr/>
        </p:nvSpPr>
        <p:spPr>
          <a:xfrm>
            <a:off x="5737860" y="2921000"/>
            <a:ext cx="45720" cy="1336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5" name="Oval 34"/>
          <p:cNvSpPr/>
          <p:nvPr/>
        </p:nvSpPr>
        <p:spPr>
          <a:xfrm>
            <a:off x="5341620" y="3451860"/>
            <a:ext cx="274320" cy="27432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6" name="Picture 35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2580" y="3512820"/>
            <a:ext cx="152400" cy="15240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807720" y="3058160"/>
            <a:ext cx="44272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ظرفیت بلااستفاده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07720" y="3271520"/>
            <a:ext cx="4427220" cy="878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صنایع و شرکت‌های بزرگ، ظرفیت تأمین همین تجهیزات را در اختیار دارند.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55320" y="4348480"/>
            <a:ext cx="5128260" cy="13360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0" name="Rectangle 39"/>
          <p:cNvSpPr/>
          <p:nvPr/>
        </p:nvSpPr>
        <p:spPr>
          <a:xfrm>
            <a:off x="5737860" y="4348480"/>
            <a:ext cx="45720" cy="1336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1" name="Oval 40"/>
          <p:cNvSpPr/>
          <p:nvPr/>
        </p:nvSpPr>
        <p:spPr>
          <a:xfrm>
            <a:off x="5341620" y="4879340"/>
            <a:ext cx="274320" cy="27432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42" name="Picture 41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2580" y="4940300"/>
            <a:ext cx="152400" cy="1524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807720" y="4485640"/>
            <a:ext cx="44272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راهکار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07720" y="4699000"/>
            <a:ext cx="4427220" cy="878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جلب مشارکت صنایع و اسپانسری تخصصی به‌تفکیک رشته، به‌عنوان راهکار پیشنهادی کارشناسان.</a:t>
            </a:r>
          </a:p>
        </p:txBody>
      </p:sp>
      <p:sp>
        <p:nvSpPr>
          <p:cNvPr id="45" name="Rectangle 44"/>
          <p:cNvSpPr/>
          <p:nvPr/>
        </p:nvSpPr>
        <p:spPr>
          <a:xfrm>
            <a:off x="457200" y="5974080"/>
            <a:ext cx="11277600" cy="411480"/>
          </a:xfrm>
          <a:prstGeom prst="rect">
            <a:avLst/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6" name="TextBox 45"/>
          <p:cNvSpPr txBox="1"/>
          <p:nvPr/>
        </p:nvSpPr>
        <p:spPr>
          <a:xfrm>
            <a:off x="624840" y="6088380"/>
            <a:ext cx="1094232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08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هر دو خلأ درون اختیار سازمان و قابل رفع پیش از المپیاد ملی اصفهان است.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سه</a:t>
            </a:r>
          </a:p>
        </p:txBody>
      </p:sp>
      <p:sp>
        <p:nvSpPr>
          <p:cNvPr id="49" name="Oval 48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۱۶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F2B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305800" y="304800"/>
            <a:ext cx="3048000" cy="2438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90000"/>
              </a:lnSpc>
              <a:spcAft>
                <a:spcPts val="0"/>
              </a:spcAft>
            </a:pPr>
            <a:r>
              <a:rPr sz="20400" b="1">
                <a:solidFill>
                  <a:srgbClr val="C9BC86"/>
                </a:solidFill>
                <a:latin typeface="Ray"/>
                <a:ea typeface="Ray"/>
                <a:cs typeface="Ray"/>
              </a:rPr>
              <a:t>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8200" y="4724400"/>
            <a:ext cx="10210800" cy="838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5000"/>
              </a:lnSpc>
              <a:spcAft>
                <a:spcPts val="0"/>
              </a:spcAft>
            </a:pPr>
            <a:r>
              <a:rPr sz="4560" b="1">
                <a:solidFill>
                  <a:srgbClr val="FFFFFF"/>
                </a:solidFill>
                <a:latin typeface="Ray"/>
                <a:ea typeface="Ray"/>
                <a:cs typeface="Ray"/>
              </a:rPr>
              <a:t>المپیاد ملی مهارت — اصفهان، اردیبهشت ۱۴۰۶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5760720"/>
            <a:ext cx="10210800" cy="3352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80000"/>
              </a:lnSpc>
              <a:spcAft>
                <a:spcPts val="0"/>
              </a:spcAft>
            </a:pPr>
            <a:r>
              <a:rPr sz="132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مقیاس بیست‌وسومین دوره · الزامات زیرساختی · انتظارات از دستگاه‌ها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304800"/>
            <a:ext cx="1524000" cy="533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70000"/>
              </a:lnSpc>
              <a:spcAft>
                <a:spcPts val="0"/>
              </a:spcAft>
            </a:pPr>
            <a:r>
              <a:rPr sz="114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اصفهان اردیبهشت ۱۴۰۶</a:t>
            </a:r>
          </a:p>
        </p:txBody>
      </p:sp>
      <p:sp>
        <p:nvSpPr>
          <p:cNvPr id="3" name="Oval 2"/>
          <p:cNvSpPr/>
          <p:nvPr/>
        </p:nvSpPr>
        <p:spPr>
          <a:xfrm>
            <a:off x="2255520" y="426720"/>
            <a:ext cx="114300" cy="114300"/>
          </a:xfrm>
          <a:prstGeom prst="ellipse">
            <a:avLst/>
          </a:prstGeom>
          <a:solidFill>
            <a:srgbClr val="4A74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2506980" y="304800"/>
            <a:ext cx="9227820" cy="4267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2039" b="1">
                <a:solidFill>
                  <a:srgbClr val="1B2559"/>
                </a:solidFill>
                <a:latin typeface="Ray"/>
                <a:ea typeface="Ray"/>
                <a:cs typeface="Ray"/>
              </a:rPr>
              <a:t>مقیاس بیست‌وسومین المپیاد ملی مهارت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087360" y="147066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F7F8FA"/>
          </a:solidFill>
          <a:ln w="13970">
            <a:solidFill>
              <a:srgbClr val="EAEE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300720" y="165354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جمعیت رویداد</a:t>
            </a:r>
          </a:p>
        </p:txBody>
      </p:sp>
      <p:sp>
        <p:nvSpPr>
          <p:cNvPr id="7" name="Oval 6"/>
          <p:cNvSpPr/>
          <p:nvPr/>
        </p:nvSpPr>
        <p:spPr>
          <a:xfrm>
            <a:off x="8117840" y="1684020"/>
            <a:ext cx="106680" cy="106680"/>
          </a:xfrm>
          <a:prstGeom prst="ellipse">
            <a:avLst/>
          </a:prstGeom>
          <a:solidFill>
            <a:srgbClr val="4A74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300720" y="186690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4A74DE"/>
                </a:solidFill>
                <a:latin typeface="Ray"/>
                <a:ea typeface="Ray"/>
                <a:cs typeface="Ray"/>
              </a:rPr>
              <a:t>۱۶۰۰+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00720" y="253746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رقابت‌کننده و کارشناس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00720" y="284226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از سراسر استان‌های کشور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72280" y="147066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F7F8FA"/>
          </a:solidFill>
          <a:ln w="13970">
            <a:solidFill>
              <a:srgbClr val="EAEE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485640" y="165354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ستاد اجرایی</a:t>
            </a:r>
          </a:p>
        </p:txBody>
      </p:sp>
      <p:sp>
        <p:nvSpPr>
          <p:cNvPr id="13" name="Oval 12"/>
          <p:cNvSpPr/>
          <p:nvPr/>
        </p:nvSpPr>
        <p:spPr>
          <a:xfrm>
            <a:off x="4302760" y="1684020"/>
            <a:ext cx="106680" cy="106680"/>
          </a:xfrm>
          <a:prstGeom prst="ellipse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485640" y="186690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109AA6"/>
                </a:solidFill>
                <a:latin typeface="Ray"/>
                <a:ea typeface="Ray"/>
                <a:cs typeface="Ray"/>
              </a:rPr>
              <a:t>۱۵۰+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85640" y="253746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نفر عوامل اجرایی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85640" y="284226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اجرا، داوری و پشتیبانی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57200" y="147066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F7F8FA"/>
          </a:solidFill>
          <a:ln w="13970">
            <a:solidFill>
              <a:srgbClr val="EAEE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70560" y="165354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فضای مسقف</a:t>
            </a:r>
          </a:p>
        </p:txBody>
      </p:sp>
      <p:sp>
        <p:nvSpPr>
          <p:cNvPr id="19" name="Oval 18"/>
          <p:cNvSpPr/>
          <p:nvPr/>
        </p:nvSpPr>
        <p:spPr>
          <a:xfrm>
            <a:off x="487680" y="1684020"/>
            <a:ext cx="106680" cy="106680"/>
          </a:xfrm>
          <a:prstGeom prst="ellipse">
            <a:avLst/>
          </a:prstGeom>
          <a:solidFill>
            <a:srgbClr val="8B5C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70560" y="186690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8B5CF6"/>
                </a:solidFill>
                <a:latin typeface="Ray"/>
                <a:ea typeface="Ray"/>
                <a:cs typeface="Ray"/>
              </a:rPr>
              <a:t>۴۵٬۰۰۰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0560" y="253746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مترمربع نمایشگاهی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0560" y="284226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به‌علاوهٔ سالن همایش ۲۰۰۰ نفره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087360" y="392430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F7F8FA"/>
          </a:solidFill>
          <a:ln w="13970">
            <a:solidFill>
              <a:srgbClr val="EAEE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300720" y="410718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دامنهٔ رقابت</a:t>
            </a:r>
          </a:p>
        </p:txBody>
      </p:sp>
      <p:sp>
        <p:nvSpPr>
          <p:cNvPr id="25" name="Oval 24"/>
          <p:cNvSpPr/>
          <p:nvPr/>
        </p:nvSpPr>
        <p:spPr>
          <a:xfrm>
            <a:off x="8117840" y="4137660"/>
            <a:ext cx="106680" cy="106680"/>
          </a:xfrm>
          <a:prstGeom prst="ellipse">
            <a:avLst/>
          </a:prstGeom>
          <a:solidFill>
            <a:srgbClr val="3FAE8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300720" y="432054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3FAE8E"/>
                </a:solidFill>
                <a:latin typeface="Ray"/>
                <a:ea typeface="Ray"/>
                <a:cs typeface="Ray"/>
              </a:rPr>
              <a:t>۴۰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300720" y="499110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رشتهٔ مهارتی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00720" y="529590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نیازمند تجهیز بر پایهٔ فناوری روز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272280" y="392430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F7F8FA"/>
          </a:solidFill>
          <a:ln w="13970">
            <a:solidFill>
              <a:srgbClr val="EAEE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4485640" y="410718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ترابری</a:t>
            </a:r>
          </a:p>
        </p:txBody>
      </p:sp>
      <p:sp>
        <p:nvSpPr>
          <p:cNvPr id="31" name="Oval 30"/>
          <p:cNvSpPr/>
          <p:nvPr/>
        </p:nvSpPr>
        <p:spPr>
          <a:xfrm>
            <a:off x="4302760" y="4137660"/>
            <a:ext cx="106680" cy="106680"/>
          </a:xfrm>
          <a:prstGeom prst="ellipse">
            <a:avLst/>
          </a:prstGeom>
          <a:solidFill>
            <a:srgbClr val="F095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4485640" y="432054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F0953F"/>
                </a:solidFill>
                <a:latin typeface="Ray"/>
                <a:ea typeface="Ray"/>
                <a:cs typeface="Ray"/>
              </a:rPr>
              <a:t>۴۴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485640" y="499110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دستگاه اتوبوس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485640" y="529590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جابه‌جایی هیئت‌ها، اسکان ۱۰ روزه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457200" y="3924300"/>
            <a:ext cx="3647440" cy="1905000"/>
          </a:xfrm>
          <a:prstGeom prst="roundRect">
            <a:avLst>
              <a:gd name="adj" fmla="val 10000"/>
            </a:avLst>
          </a:prstGeom>
          <a:solidFill>
            <a:srgbClr val="F7F8FA"/>
          </a:solidFill>
          <a:ln w="13970">
            <a:solidFill>
              <a:srgbClr val="EAEEF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670560" y="4107180"/>
            <a:ext cx="311404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019" b="1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برآورد مالی</a:t>
            </a:r>
          </a:p>
        </p:txBody>
      </p:sp>
      <p:sp>
        <p:nvSpPr>
          <p:cNvPr id="37" name="Oval 36"/>
          <p:cNvSpPr/>
          <p:nvPr/>
        </p:nvSpPr>
        <p:spPr>
          <a:xfrm>
            <a:off x="487680" y="4137660"/>
            <a:ext cx="106680" cy="106680"/>
          </a:xfrm>
          <a:prstGeom prst="ellipse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8" name="TextBox 37"/>
          <p:cNvSpPr txBox="1"/>
          <p:nvPr/>
        </p:nvSpPr>
        <p:spPr>
          <a:xfrm>
            <a:off x="670560" y="4320540"/>
            <a:ext cx="3220720" cy="579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15000"/>
              </a:lnSpc>
              <a:spcAft>
                <a:spcPts val="0"/>
              </a:spcAft>
            </a:pPr>
            <a:r>
              <a:rPr sz="3600" b="1">
                <a:solidFill>
                  <a:srgbClr val="E8503A"/>
                </a:solidFill>
                <a:latin typeface="Ray"/>
                <a:ea typeface="Ray"/>
                <a:cs typeface="Ray"/>
              </a:rPr>
              <a:t>۵۰۰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70560" y="4991100"/>
            <a:ext cx="3220720" cy="289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0000"/>
              </a:lnSpc>
              <a:spcAft>
                <a:spcPts val="0"/>
              </a:spcAft>
            </a:pPr>
            <a:r>
              <a:rPr sz="144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میلیارد تومان اعتبار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70560" y="5295900"/>
            <a:ext cx="322072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0000"/>
              </a:lnSpc>
              <a:spcAft>
                <a:spcPts val="0"/>
              </a:spcAft>
            </a:pPr>
            <a:r>
              <a:rPr sz="1019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از منابع قانونی و مسئولیت اجتماعی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چهار</a:t>
            </a:r>
          </a:p>
        </p:txBody>
      </p:sp>
      <p:sp>
        <p:nvSpPr>
          <p:cNvPr id="43" name="Oval 42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۱۸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چهار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الزامات زیرساختی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شش الزام کلان که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پیش از اردیبهشت ۱۴۰۶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باید تعیین تکلیف شود</a:t>
            </a:r>
          </a:p>
        </p:txBody>
      </p:sp>
      <p:sp>
        <p:nvSpPr>
          <p:cNvPr id="5" name="Rectangle 4"/>
          <p:cNvSpPr/>
          <p:nvPr/>
        </p:nvSpPr>
        <p:spPr>
          <a:xfrm>
            <a:off x="8056880" y="1036320"/>
            <a:ext cx="3677920" cy="26136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056880" y="1036320"/>
            <a:ext cx="3677920" cy="4572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178800" y="106680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۱</a:t>
            </a:r>
          </a:p>
        </p:txBody>
      </p:sp>
      <p:sp>
        <p:nvSpPr>
          <p:cNvPr id="8" name="Rectangle 7"/>
          <p:cNvSpPr/>
          <p:nvPr/>
        </p:nvSpPr>
        <p:spPr>
          <a:xfrm>
            <a:off x="11109960" y="1234440"/>
            <a:ext cx="411480" cy="4114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9" name="Picture 8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6640" y="1341120"/>
            <a:ext cx="198120" cy="19812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270240" y="173736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فضای نمایشگاهی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70240" y="2118360"/>
            <a:ext cx="3251200" cy="1059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تأمین حداقل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۴۵ هزار مترمربع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فضای مسقف و سالن همایش بین‌المللی با ظرفیت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۲۰۰۰ نفر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270240" y="3208020"/>
            <a:ext cx="415290" cy="25908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70240" y="3268980"/>
            <a:ext cx="41529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فضا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257040" y="1036320"/>
            <a:ext cx="3677920" cy="26136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4257040" y="1036320"/>
            <a:ext cx="3677920" cy="4572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4378960" y="106680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۲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310120" y="1234440"/>
            <a:ext cx="411480" cy="4114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8" name="Picture 17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6800" y="1341120"/>
            <a:ext cx="198120" cy="19812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470400" y="173736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حمل‌ونقل و اسکان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70400" y="2118360"/>
            <a:ext cx="3251200" cy="1059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تأمین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۴۴ دستگاه اتوبوس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برای جابه‌جایی هیئت‌ها و رعایت استاندارد اسکان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۱۰ روزه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470400" y="3208020"/>
            <a:ext cx="632460" cy="25908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4470400" y="3268980"/>
            <a:ext cx="63246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لجستیک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57200" y="1036320"/>
            <a:ext cx="3677920" cy="26136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457200" y="1036320"/>
            <a:ext cx="3677920" cy="4572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579120" y="106680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۳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510280" y="1234440"/>
            <a:ext cx="411480" cy="4114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7" name="Picture 26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6960" y="1341120"/>
            <a:ext cx="198120" cy="19812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670560" y="173736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مجوزها و سلامت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0560" y="2118360"/>
            <a:ext cx="3251200" cy="1059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صدور مجوزهای ملی و استانی، استقرار رایگان اورژانس، ایمنی و آتش‌نشانی در تمام مدت رویداد.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70560" y="3208020"/>
            <a:ext cx="704850" cy="25908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670560" y="3268980"/>
            <a:ext cx="70485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0B2C35"/>
                </a:solidFill>
                <a:latin typeface="IRANSans"/>
                <a:ea typeface="IRANSans"/>
                <a:cs typeface="IRANSans"/>
              </a:rPr>
              <a:t>حاکمیتی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056880" y="3771900"/>
            <a:ext cx="3677920" cy="26136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3" name="Rectangle 32"/>
          <p:cNvSpPr/>
          <p:nvPr/>
        </p:nvSpPr>
        <p:spPr>
          <a:xfrm>
            <a:off x="8056880" y="3771900"/>
            <a:ext cx="3677920" cy="4572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8178800" y="38023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۴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1109960" y="3970020"/>
            <a:ext cx="411480" cy="4114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6" name="Picture 35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6640" y="4076700"/>
            <a:ext cx="198120" cy="19812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8270240" y="447294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تجهیزات و مواد مصرفی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270240" y="4853940"/>
            <a:ext cx="3251200" cy="1059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تأمین و تکمیل ماشین‌آلات تخصصی، ابزار کارگاهی و مواد مصرفی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۴۰ رشتهٔ مهارتی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بر پایهٔ آخرین فناوری‌ها.</a:t>
            </a:r>
          </a:p>
        </p:txBody>
      </p:sp>
      <p:sp>
        <p:nvSpPr>
          <p:cNvPr id="39" name="Rectangle 38"/>
          <p:cNvSpPr/>
          <p:nvPr/>
        </p:nvSpPr>
        <p:spPr>
          <a:xfrm>
            <a:off x="8270240" y="5943600"/>
            <a:ext cx="415290" cy="25908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0" name="TextBox 39"/>
          <p:cNvSpPr txBox="1"/>
          <p:nvPr/>
        </p:nvSpPr>
        <p:spPr>
          <a:xfrm>
            <a:off x="8270240" y="6004560"/>
            <a:ext cx="41529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0B2C35"/>
                </a:solidFill>
                <a:latin typeface="IRANSans"/>
                <a:ea typeface="IRANSans"/>
                <a:cs typeface="IRANSans"/>
              </a:rPr>
              <a:t>فنی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257040" y="3771900"/>
            <a:ext cx="3677920" cy="26136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2" name="Rectangle 41"/>
          <p:cNvSpPr/>
          <p:nvPr/>
        </p:nvSpPr>
        <p:spPr>
          <a:xfrm>
            <a:off x="4257040" y="3771900"/>
            <a:ext cx="367792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3" name="TextBox 42"/>
          <p:cNvSpPr txBox="1"/>
          <p:nvPr/>
        </p:nvSpPr>
        <p:spPr>
          <a:xfrm>
            <a:off x="4378960" y="38023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۵</a:t>
            </a:r>
          </a:p>
        </p:txBody>
      </p:sp>
      <p:sp>
        <p:nvSpPr>
          <p:cNvPr id="44" name="Rectangle 43"/>
          <p:cNvSpPr/>
          <p:nvPr/>
        </p:nvSpPr>
        <p:spPr>
          <a:xfrm>
            <a:off x="7310120" y="3970020"/>
            <a:ext cx="411480" cy="4114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45" name="Picture 44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6800" y="4076700"/>
            <a:ext cx="198120" cy="198120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4470400" y="447294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پوشش رسانه‌ای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470400" y="4853940"/>
            <a:ext cx="3251200" cy="1059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استفاده از ظرفیت رسانهٔ ملی و فضای تبلیغاتی شهری برای جریان‌سازی فرهنگ مهارت‌آموزی.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470400" y="5943600"/>
            <a:ext cx="632460" cy="25908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9" name="TextBox 48"/>
          <p:cNvSpPr txBox="1"/>
          <p:nvPr/>
        </p:nvSpPr>
        <p:spPr>
          <a:xfrm>
            <a:off x="4470400" y="6004560"/>
            <a:ext cx="63246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فرهنگی</a:t>
            </a:r>
          </a:p>
        </p:txBody>
      </p:sp>
      <p:sp>
        <p:nvSpPr>
          <p:cNvPr id="50" name="Rectangle 49"/>
          <p:cNvSpPr/>
          <p:nvPr/>
        </p:nvSpPr>
        <p:spPr>
          <a:xfrm>
            <a:off x="457200" y="3771900"/>
            <a:ext cx="3677920" cy="26136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51" name="Rectangle 50"/>
          <p:cNvSpPr/>
          <p:nvPr/>
        </p:nvSpPr>
        <p:spPr>
          <a:xfrm>
            <a:off x="457200" y="3771900"/>
            <a:ext cx="367792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52" name="TextBox 51"/>
          <p:cNvSpPr txBox="1"/>
          <p:nvPr/>
        </p:nvSpPr>
        <p:spPr>
          <a:xfrm>
            <a:off x="579120" y="38023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۶</a:t>
            </a:r>
          </a:p>
        </p:txBody>
      </p:sp>
      <p:sp>
        <p:nvSpPr>
          <p:cNvPr id="53" name="Rectangle 52"/>
          <p:cNvSpPr/>
          <p:nvPr/>
        </p:nvSpPr>
        <p:spPr>
          <a:xfrm>
            <a:off x="3510280" y="3970020"/>
            <a:ext cx="411480" cy="4114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54" name="Picture 53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6960" y="4076700"/>
            <a:ext cx="198120" cy="198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670560" y="4472940"/>
            <a:ext cx="325120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برآورد مالی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70560" y="4853940"/>
            <a:ext cx="3251200" cy="1059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تأمین اعتبار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۵۰۰ میلیارد تومان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از منابع قانونی و محل مسئولیت اجتماعی شرکت‌ها.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70560" y="5943600"/>
            <a:ext cx="487680" cy="25908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58" name="TextBox 57"/>
          <p:cNvSpPr txBox="1"/>
          <p:nvPr/>
        </p:nvSpPr>
        <p:spPr>
          <a:xfrm>
            <a:off x="670560" y="6004560"/>
            <a:ext cx="48768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مالی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چهار</a:t>
            </a:r>
          </a:p>
        </p:txBody>
      </p:sp>
      <p:sp>
        <p:nvSpPr>
          <p:cNvPr id="61" name="Oval 60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۱۹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چهار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انتظارات از همکاران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چهار شریک، چهار تکلیف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مشخص و قابل پیگیری</a:t>
            </a:r>
          </a:p>
        </p:txBody>
      </p:sp>
      <p:sp>
        <p:nvSpPr>
          <p:cNvPr id="5" name="Rectangle 4"/>
          <p:cNvSpPr/>
          <p:nvPr/>
        </p:nvSpPr>
        <p:spPr>
          <a:xfrm>
            <a:off x="6156960" y="1036320"/>
            <a:ext cx="5577840" cy="26136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156960" y="1036320"/>
            <a:ext cx="5577840" cy="4572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278880" y="106680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۱</a:t>
            </a:r>
          </a:p>
        </p:txBody>
      </p:sp>
      <p:sp>
        <p:nvSpPr>
          <p:cNvPr id="8" name="Rectangle 7"/>
          <p:cNvSpPr/>
          <p:nvPr/>
        </p:nvSpPr>
        <p:spPr>
          <a:xfrm>
            <a:off x="11109960" y="1234440"/>
            <a:ext cx="411480" cy="4114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9" name="Picture 8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6640" y="1341120"/>
            <a:ext cx="198120" cy="19812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370320" y="1737360"/>
            <a:ext cx="515112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استانداری و شهرداری اصفهان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320" y="2118360"/>
            <a:ext cx="5151120" cy="1059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دیپلماسی شهری، تبلیغات و ترابری: اجرای کمپین قدرتمند تبلیغات محیطی (بیلبوردهای شهری، فضاسازی فرودگاهی و شهری) برای معرفی «تیم ملی مهارت»، و تأمین ناوگان اختصاصی ایاب و ذهاب برای جابجایی منظم و ایمن رقابت‌کنندگان، داوران و مهمانان میان هتل‌ها، اردوگاه و سایت‌های مسابقه.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370320" y="3208020"/>
            <a:ext cx="1790700" cy="25908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6370320" y="3268980"/>
            <a:ext cx="179070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تبلیغات محیطی + ناوگان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7200" y="1036320"/>
            <a:ext cx="5577840" cy="26136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457200" y="1036320"/>
            <a:ext cx="5577840" cy="4572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79120" y="106680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۲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410200" y="1234440"/>
            <a:ext cx="411480" cy="4114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8" name="Picture 17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6880" y="1341120"/>
            <a:ext cx="198120" cy="19812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70560" y="1737360"/>
            <a:ext cx="515112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وزارت آموزش و پرورش و اداره کل استان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0560" y="2118360"/>
            <a:ext cx="5151120" cy="1059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اسکان و زیرساخت اقامتی: تجهیز کامل، رفع نواقص و بازسازی استاندارد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اردوگاه شهید بهشتی ابریشم اصفهان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با همکاری و اعتبارات آموزش و پرورش، به منظور تأمین اقامت آرام، مجهز و بی‌دغدغه برای تیم‌های استانی.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70560" y="3208020"/>
            <a:ext cx="2007870" cy="25908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70560" y="3268980"/>
            <a:ext cx="200787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0B2C35"/>
                </a:solidFill>
                <a:latin typeface="IRANSans"/>
                <a:ea typeface="IRANSans"/>
                <a:cs typeface="IRANSans"/>
              </a:rPr>
              <a:t>اردوگاه شهید بهشتی ابریشم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56960" y="3771900"/>
            <a:ext cx="5577840" cy="26136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156960" y="3771900"/>
            <a:ext cx="557784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278880" y="38023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۳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1109960" y="3970020"/>
            <a:ext cx="411480" cy="4114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7" name="Picture 26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6640" y="4076700"/>
            <a:ext cx="198120" cy="19812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6370320" y="4472940"/>
            <a:ext cx="515112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صنایع بزرگ، بانک‌ها و بخش خصوصی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370320" y="4853940"/>
            <a:ext cx="5151120" cy="1059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تأمین مالی از محل مسئولیت اجتماعی (CSR): تقبل هزینهٔ اجارهٔ سالن اجلاس و سالن‌های نمایشگاهی توسط هلدینگ‌های صنعتی مادر (نظیر فولاد مبارکه) و بانک‌های عامل؛ غرفه‌آرایی تخصصی مهارتی؛ و مدیریت جامع تغذیه، پذیرایی و میان‌وعده‌ها برای کل جمعیت حاضر در تمام روزهای مسابقه.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370320" y="5943600"/>
            <a:ext cx="1573530" cy="25908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6370320" y="6004560"/>
            <a:ext cx="157353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سالن + غرفه + تغذیه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57200" y="3771900"/>
            <a:ext cx="5577840" cy="261366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3" name="Rectangle 32"/>
          <p:cNvSpPr/>
          <p:nvPr/>
        </p:nvSpPr>
        <p:spPr>
          <a:xfrm>
            <a:off x="457200" y="3771900"/>
            <a:ext cx="5577840" cy="4572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579120" y="3802380"/>
            <a:ext cx="1066800" cy="990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95000"/>
              </a:lnSpc>
              <a:spcAft>
                <a:spcPts val="0"/>
              </a:spcAft>
            </a:pPr>
            <a:r>
              <a:rPr sz="10200" b="1">
                <a:solidFill>
                  <a:srgbClr val="DFE2EA"/>
                </a:solidFill>
                <a:latin typeface="Ray"/>
                <a:ea typeface="Ray"/>
                <a:cs typeface="Ray"/>
              </a:rPr>
              <a:t>۴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410200" y="3970020"/>
            <a:ext cx="411480" cy="41148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6" name="Picture 35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6880" y="4076700"/>
            <a:ext cx="198120" cy="19812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670560" y="4472940"/>
            <a:ext cx="5151120" cy="320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45000"/>
              </a:lnSpc>
              <a:spcAft>
                <a:spcPts val="0"/>
              </a:spcAft>
            </a:pPr>
            <a:r>
              <a:rPr sz="15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بنیاد ملی بازی‌های رایانه‌ای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70560" y="4853940"/>
            <a:ext cx="5151120" cy="1059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720"/>
              </a:spcAft>
            </a:pP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هم‌افزایی محتوایی: گام عملیاتی برای گنجاندن رسمی </a:t>
            </a:r>
            <a:r>
              <a:rPr sz="117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بازی‌های رایانه‌ای و بازی‌سازی (Game Development)</a:t>
            </a:r>
            <a:r>
              <a:rPr sz="117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 در بخش مسابقات رسمی ملی اصفهان، با همکاری مستقیم بنیاد ملی بازی‌های رایانه‌ای.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70560" y="5943600"/>
            <a:ext cx="1428750" cy="25908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0" name="TextBox 39"/>
          <p:cNvSpPr txBox="1"/>
          <p:nvPr/>
        </p:nvSpPr>
        <p:spPr>
          <a:xfrm>
            <a:off x="670560" y="6004560"/>
            <a:ext cx="1428750" cy="152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20000"/>
              </a:lnSpc>
              <a:spcAft>
                <a:spcPts val="0"/>
              </a:spcAft>
            </a:pPr>
            <a:r>
              <a:rPr sz="9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افزودن رشتهٔ تازه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چهار</a:t>
            </a:r>
          </a:p>
        </p:txBody>
      </p:sp>
      <p:sp>
        <p:nvSpPr>
          <p:cNvPr id="43" name="Oval 42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۲۰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فصل چهار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پیشنهاد راهبردی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تأمین تجهیزات های‌تک از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مسیر نهادهای بین‌المللی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، همراه با نهادسازی پایدار</a:t>
            </a:r>
          </a:p>
        </p:txBody>
      </p:sp>
      <p:sp>
        <p:nvSpPr>
          <p:cNvPr id="5" name="Rectangle 4"/>
          <p:cNvSpPr/>
          <p:nvPr/>
        </p:nvSpPr>
        <p:spPr>
          <a:xfrm>
            <a:off x="7581900" y="1036320"/>
            <a:ext cx="4152900" cy="53492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581900" y="1036320"/>
            <a:ext cx="4152900" cy="457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825740" y="1249680"/>
            <a:ext cx="366522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990" b="1">
                <a:solidFill>
                  <a:srgbClr val="A0904F"/>
                </a:solidFill>
                <a:latin typeface="IRANSans"/>
                <a:ea typeface="IRANSans"/>
                <a:cs typeface="IRANSans"/>
              </a:rPr>
              <a:t>دو پیشنهاد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25740" y="1569720"/>
            <a:ext cx="3665220" cy="37490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مسیر بین‌المللی برای تجهیزات: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تأمین تجهیزات های‌تک مورد نیاز مسابقات و دوره‌های آتی از طریق پروژه‌های مشترک و مسیر نهادهای بین‌المللی —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UNIDO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،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UNDP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و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ILO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. این مسیر همان گلوگاه دوم فصل سه (مواجههٔ بار اول با تجهیزات) را از ریشه هدف می‌گیرد.</a:t>
            </a:r>
          </a:p>
          <a:p>
            <a:pPr algn="r" rtl="1">
              <a:lnSpc>
                <a:spcPct val="200000"/>
              </a:lnSpc>
              <a:spcAft>
                <a:spcPts val="96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نهادسازی پایدار: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ایجاد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«بنیاد ملی مسابقات مهارت»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و </a:t>
            </a: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«فدراسیون‌های مهارتی»</a:t>
            </a:r>
            <a:r>
              <a:rPr sz="1260" b="0">
                <a:solidFill>
                  <a:srgbClr val="1A1F36"/>
                </a:solidFill>
                <a:latin typeface="IRANSans"/>
                <a:ea typeface="IRANSans"/>
                <a:cs typeface="IRANSans"/>
              </a:rPr>
              <a:t> تا آماده‌سازی تیم ملی از یک پروژهٔ دوره‌ای به یک نهاد دائمی با بودجه، اردوی مستمر و حافظهٔ سازمانی تبدیل شود.</a:t>
            </a:r>
          </a:p>
        </p:txBody>
      </p:sp>
      <p:sp>
        <p:nvSpPr>
          <p:cNvPr id="9" name="Rectangle 8"/>
          <p:cNvSpPr/>
          <p:nvPr/>
        </p:nvSpPr>
        <p:spPr>
          <a:xfrm>
            <a:off x="7825740" y="5440680"/>
            <a:ext cx="3665220" cy="731520"/>
          </a:xfrm>
          <a:prstGeom prst="rect">
            <a:avLst/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1430000" y="5440680"/>
            <a:ext cx="60960" cy="73152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7993380" y="5554980"/>
            <a:ext cx="3268980" cy="502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75000"/>
              </a:lnSpc>
              <a:spcAft>
                <a:spcPts val="0"/>
              </a:spcAft>
            </a:pPr>
            <a:r>
              <a:rPr sz="117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بدون نهاد دائمی، هر دوره از صفر آغاز می‌شود.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57200" y="1036320"/>
            <a:ext cx="6941820" cy="4480560"/>
          </a:xfrm>
          <a:prstGeom prst="rect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5176520" y="1203960"/>
            <a:ext cx="2039620" cy="1897380"/>
          </a:xfrm>
          <a:prstGeom prst="rect">
            <a:avLst/>
          </a:prstGeom>
          <a:solidFill>
            <a:srgbClr val="FCE6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5176520" y="1203960"/>
            <a:ext cx="2039620" cy="38100"/>
          </a:xfrm>
          <a:prstGeom prst="rect">
            <a:avLst/>
          </a:prstGeom>
          <a:solidFill>
            <a:srgbClr val="E850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5" name="Oval 14"/>
          <p:cNvSpPr/>
          <p:nvPr/>
        </p:nvSpPr>
        <p:spPr>
          <a:xfrm>
            <a:off x="6021070" y="135636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6" name="Picture 15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4890" y="1440180"/>
            <a:ext cx="182880" cy="18288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83200" y="1767840"/>
            <a:ext cx="182626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B5321F"/>
                </a:solidFill>
                <a:latin typeface="IRANSans"/>
                <a:ea typeface="IRANSans"/>
                <a:cs typeface="IRANSans"/>
              </a:rPr>
              <a:t>تحریم تجهیزات های‌تک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83200" y="2026920"/>
            <a:ext cx="1826260" cy="9677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4A5070"/>
                </a:solidFill>
                <a:latin typeface="IRANSans"/>
                <a:ea typeface="IRANSans"/>
                <a:cs typeface="IRANSans"/>
              </a:rPr>
              <a:t>گلوگاه دوم فصل سه</a:t>
            </a:r>
          </a:p>
        </p:txBody>
      </p:sp>
      <p:sp>
        <p:nvSpPr>
          <p:cNvPr id="19" name="Left Arrow 18"/>
          <p:cNvSpPr/>
          <p:nvPr/>
        </p:nvSpPr>
        <p:spPr>
          <a:xfrm>
            <a:off x="4947920" y="2038350"/>
            <a:ext cx="228600" cy="228600"/>
          </a:xfrm>
          <a:prstGeom prst="leftArrow">
            <a:avLst/>
          </a:prstGeom>
          <a:solidFill>
            <a:srgbClr val="9AA4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2908300" y="1203960"/>
            <a:ext cx="2039620" cy="189738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2908300" y="1203960"/>
            <a:ext cx="2039620" cy="3810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2" name="Oval 21"/>
          <p:cNvSpPr/>
          <p:nvPr/>
        </p:nvSpPr>
        <p:spPr>
          <a:xfrm>
            <a:off x="3752850" y="135636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3" name="Picture 22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6670" y="1440180"/>
            <a:ext cx="182880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014980" y="1767840"/>
            <a:ext cx="182626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پروژهٔ مشترک بین‌المللی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14980" y="2026920"/>
            <a:ext cx="1826260" cy="9677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2B3050"/>
                </a:solidFill>
                <a:latin typeface="IRANSans"/>
                <a:ea typeface="IRANSans"/>
                <a:cs typeface="IRANSans"/>
              </a:rPr>
              <a:t>UNIDO · UNDP · ILO</a:t>
            </a:r>
          </a:p>
        </p:txBody>
      </p:sp>
      <p:sp>
        <p:nvSpPr>
          <p:cNvPr id="26" name="Left Arrow 25"/>
          <p:cNvSpPr/>
          <p:nvPr/>
        </p:nvSpPr>
        <p:spPr>
          <a:xfrm>
            <a:off x="2679700" y="2038350"/>
            <a:ext cx="228600" cy="228600"/>
          </a:xfrm>
          <a:prstGeom prst="leftArrow">
            <a:avLst/>
          </a:prstGeom>
          <a:solidFill>
            <a:srgbClr val="9AA4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40080" y="1203960"/>
            <a:ext cx="2039620" cy="189738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640080" y="1203960"/>
            <a:ext cx="2039620" cy="381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9" name="Oval 28"/>
          <p:cNvSpPr/>
          <p:nvPr/>
        </p:nvSpPr>
        <p:spPr>
          <a:xfrm>
            <a:off x="1484630" y="1356360"/>
            <a:ext cx="350520" cy="350520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0" name="Picture 29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8450" y="1440180"/>
            <a:ext cx="182880" cy="18288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746760" y="1767840"/>
            <a:ext cx="182626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تأمین تجهیزات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46760" y="2026920"/>
            <a:ext cx="1826260" cy="9677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برای مسابقات و دوره‌های آتی</a:t>
            </a:r>
          </a:p>
        </p:txBody>
      </p:sp>
      <p:sp>
        <p:nvSpPr>
          <p:cNvPr id="33" name="Down Arrow 32"/>
          <p:cNvSpPr/>
          <p:nvPr/>
        </p:nvSpPr>
        <p:spPr>
          <a:xfrm>
            <a:off x="3813810" y="3162300"/>
            <a:ext cx="228600" cy="228600"/>
          </a:xfrm>
          <a:prstGeom prst="downArrow">
            <a:avLst/>
          </a:prstGeom>
          <a:solidFill>
            <a:srgbClr val="9AA4A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Rectangle 33"/>
          <p:cNvSpPr/>
          <p:nvPr/>
        </p:nvSpPr>
        <p:spPr>
          <a:xfrm>
            <a:off x="3958590" y="3451860"/>
            <a:ext cx="3257550" cy="189738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5" name="Rectangle 34"/>
          <p:cNvSpPr/>
          <p:nvPr/>
        </p:nvSpPr>
        <p:spPr>
          <a:xfrm>
            <a:off x="3958590" y="3451860"/>
            <a:ext cx="3257550" cy="38100"/>
          </a:xfrm>
          <a:prstGeom prst="rect">
            <a:avLst/>
          </a:prstGeom>
          <a:solidFill>
            <a:srgbClr val="1B25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6" name="Oval 35"/>
          <p:cNvSpPr/>
          <p:nvPr/>
        </p:nvSpPr>
        <p:spPr>
          <a:xfrm>
            <a:off x="5412105" y="360426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7" name="Picture 36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5925" y="3688080"/>
            <a:ext cx="182880" cy="18288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065270" y="4015740"/>
            <a:ext cx="304419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0B2C35"/>
                </a:solidFill>
                <a:latin typeface="IRANSans"/>
                <a:ea typeface="IRANSans"/>
                <a:cs typeface="IRANSans"/>
              </a:rPr>
              <a:t>بنیاد ملی مسابقات مهارت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065270" y="4274820"/>
            <a:ext cx="3044190" cy="9677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0B2C35"/>
                </a:solidFill>
                <a:latin typeface="IRANSans"/>
                <a:ea typeface="IRANSans"/>
                <a:cs typeface="IRANSans"/>
              </a:rPr>
              <a:t>بودجه و حافظهٔ سازمانی دائمی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40080" y="3451860"/>
            <a:ext cx="3257550" cy="1897380"/>
          </a:xfrm>
          <a:prstGeom prst="rect">
            <a:avLst/>
          </a:prstGeom>
          <a:solidFill>
            <a:srgbClr val="17B8C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1" name="Rectangle 40"/>
          <p:cNvSpPr/>
          <p:nvPr/>
        </p:nvSpPr>
        <p:spPr>
          <a:xfrm>
            <a:off x="640080" y="3451860"/>
            <a:ext cx="3257550" cy="38100"/>
          </a:xfrm>
          <a:prstGeom prst="rect">
            <a:avLst/>
          </a:prstGeom>
          <a:solidFill>
            <a:srgbClr val="1B25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2" name="Oval 41"/>
          <p:cNvSpPr/>
          <p:nvPr/>
        </p:nvSpPr>
        <p:spPr>
          <a:xfrm>
            <a:off x="2093595" y="3604260"/>
            <a:ext cx="350520" cy="350520"/>
          </a:xfrm>
          <a:prstGeom prst="ellipse">
            <a:avLst/>
          </a:prstGeom>
          <a:solidFill>
            <a:srgbClr val="EEF2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43" name="Picture 42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7415" y="3688080"/>
            <a:ext cx="182880" cy="18288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746760" y="4015740"/>
            <a:ext cx="3044190" cy="2438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40000"/>
              </a:lnSpc>
              <a:spcAft>
                <a:spcPts val="0"/>
              </a:spcAft>
            </a:pPr>
            <a:r>
              <a:rPr sz="1260" b="1">
                <a:solidFill>
                  <a:srgbClr val="0B2C35"/>
                </a:solidFill>
                <a:latin typeface="IRANSans"/>
                <a:ea typeface="IRANSans"/>
                <a:cs typeface="IRANSans"/>
              </a:rPr>
              <a:t>فدراسیون‌های مهارتی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6760" y="4274820"/>
            <a:ext cx="3044190" cy="9677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60000"/>
              </a:lnSpc>
              <a:spcAft>
                <a:spcPts val="0"/>
              </a:spcAft>
            </a:pPr>
            <a:r>
              <a:rPr sz="990" b="0">
                <a:solidFill>
                  <a:srgbClr val="0B2C35"/>
                </a:solidFill>
                <a:latin typeface="IRANSans"/>
                <a:ea typeface="IRANSans"/>
                <a:cs typeface="IRANSans"/>
              </a:rPr>
              <a:t>اردوی مستمر و استعدادیابی رشته‌ای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973830" y="5623560"/>
            <a:ext cx="3425190" cy="762000"/>
          </a:xfrm>
          <a:prstGeom prst="rect">
            <a:avLst/>
          </a:prstGeom>
          <a:solidFill>
            <a:srgbClr val="2B399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7" name="TextBox 46"/>
          <p:cNvSpPr txBox="1"/>
          <p:nvPr/>
        </p:nvSpPr>
        <p:spPr>
          <a:xfrm>
            <a:off x="4095750" y="5715000"/>
            <a:ext cx="318135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FFFFFF"/>
                </a:solidFill>
                <a:latin typeface="Ray"/>
                <a:ea typeface="Ray"/>
                <a:cs typeface="Ray"/>
              </a:rPr>
              <a:t>۳</a:t>
            </a:r>
            <a:r>
              <a:rPr sz="900" b="1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 نهاد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095750" y="6126480"/>
            <a:ext cx="318135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UNIDO · UNDP · ILO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57200" y="5623560"/>
            <a:ext cx="3425190" cy="76200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50" name="TextBox 49"/>
          <p:cNvSpPr txBox="1"/>
          <p:nvPr/>
        </p:nvSpPr>
        <p:spPr>
          <a:xfrm>
            <a:off x="579120" y="5715000"/>
            <a:ext cx="3181350" cy="3810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5000"/>
              </a:lnSpc>
              <a:spcAft>
                <a:spcPts val="0"/>
              </a:spcAft>
            </a:pPr>
            <a:r>
              <a:rPr sz="2520" b="1">
                <a:solidFill>
                  <a:srgbClr val="1B2559"/>
                </a:solidFill>
                <a:latin typeface="Ray"/>
                <a:ea typeface="Ray"/>
                <a:cs typeface="Ray"/>
              </a:rPr>
              <a:t>۲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 سازهٔ تازه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79120" y="6126480"/>
            <a:ext cx="3181350" cy="1981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50000"/>
              </a:lnSpc>
              <a:spcAft>
                <a:spcPts val="0"/>
              </a:spcAft>
            </a:pPr>
            <a:r>
              <a:rPr sz="900" b="0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بنیاد ملی و فدراسیون‌های مهارتی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فصل چهار</a:t>
            </a:r>
          </a:p>
        </p:txBody>
      </p:sp>
      <p:sp>
        <p:nvSpPr>
          <p:cNvPr id="54" name="Oval 53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۲۱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251460"/>
            <a:ext cx="11277600" cy="1828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20000"/>
              </a:lnSpc>
              <a:spcAft>
                <a:spcPts val="0"/>
              </a:spcAft>
            </a:pP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| </a:t>
            </a:r>
            <a:r>
              <a:rPr sz="90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جمع‌بندی</a:t>
            </a:r>
            <a:r>
              <a:rPr sz="90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   | </a:t>
            </a:r>
            <a:r>
              <a:rPr sz="900" b="1">
                <a:solidFill>
                  <a:srgbClr val="17B8C6"/>
                </a:solidFill>
                <a:latin typeface="IRANSans"/>
                <a:ea typeface="IRANSans"/>
                <a:cs typeface="IRANSans"/>
              </a:rPr>
              <a:t>سخن پایانی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472440"/>
            <a:ext cx="11277600" cy="11430"/>
          </a:xfrm>
          <a:prstGeom prst="rect">
            <a:avLst/>
          </a:prstGeom>
          <a:solidFill>
            <a:srgbClr val="D5DB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"/>
            <a:ext cx="11277600" cy="3962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شانگهای نشان داد استعداد هست؛ </a:t>
            </a:r>
            <a:r>
              <a:rPr sz="1980" b="1">
                <a:solidFill>
                  <a:srgbClr val="17B8C6"/>
                </a:solidFill>
                <a:latin typeface="Ray"/>
                <a:ea typeface="Ray"/>
                <a:cs typeface="Ray"/>
              </a:rPr>
              <a:t>اصفهان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آزمون آن است که </a:t>
            </a:r>
            <a:r>
              <a:rPr sz="1980" b="1">
                <a:solidFill>
                  <a:srgbClr val="E8503A"/>
                </a:solidFill>
                <a:latin typeface="Ray"/>
                <a:ea typeface="Ray"/>
                <a:cs typeface="Ray"/>
              </a:rPr>
              <a:t>زیرساخت</a:t>
            </a:r>
            <a:r>
              <a:rPr sz="1980" b="1">
                <a:solidFill>
                  <a:srgbClr val="1B2559"/>
                </a:solidFill>
                <a:latin typeface="Ray"/>
                <a:ea typeface="Ray"/>
                <a:cs typeface="Ray"/>
              </a:rPr>
              <a:t> هم باشد</a:t>
            </a:r>
          </a:p>
        </p:txBody>
      </p:sp>
      <p:sp>
        <p:nvSpPr>
          <p:cNvPr id="5" name="Rectangle 4"/>
          <p:cNvSpPr/>
          <p:nvPr/>
        </p:nvSpPr>
        <p:spPr>
          <a:xfrm>
            <a:off x="6652470" y="1036320"/>
            <a:ext cx="5082330" cy="5349240"/>
          </a:xfrm>
          <a:prstGeom prst="rect">
            <a:avLst/>
          </a:prstGeom>
          <a:solidFill>
            <a:srgbClr val="1F2B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81070" y="1219200"/>
            <a:ext cx="462513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0000"/>
              </a:lnSpc>
              <a:spcAft>
                <a:spcPts val="0"/>
              </a:spcAft>
            </a:pPr>
            <a:r>
              <a:rPr sz="5520" b="1">
                <a:solidFill>
                  <a:srgbClr val="C9BC86"/>
                </a:solidFill>
                <a:latin typeface="Ray"/>
                <a:ea typeface="Ray"/>
                <a:cs typeface="Ray"/>
              </a:rPr>
              <a:t>۸</a:t>
            </a:r>
            <a:r>
              <a:rPr sz="1320" b="0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 مدالیون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81070" y="2072640"/>
            <a:ext cx="4625130" cy="16078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0"/>
              </a:spcAft>
            </a:pPr>
            <a:r>
              <a:rPr sz="1140" b="0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دستاورد شانگهای: ۸ مدالیون افتخار در ۷ رشته، رتبهٔ ۳۳ در میان ۶۵ کشور، در دوره‌ای که دامنهٔ حضور ۳۳٪ گسترده‌تر شد.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81070" y="3893820"/>
            <a:ext cx="462513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00000"/>
              </a:lnSpc>
              <a:spcAft>
                <a:spcPts val="0"/>
              </a:spcAft>
            </a:pPr>
            <a:r>
              <a:rPr sz="5520" b="1">
                <a:solidFill>
                  <a:srgbClr val="C9BC86"/>
                </a:solidFill>
                <a:latin typeface="Ray"/>
                <a:ea typeface="Ray"/>
                <a:cs typeface="Ray"/>
              </a:rPr>
              <a:t>۶</a:t>
            </a:r>
            <a:r>
              <a:rPr sz="1320" b="0">
                <a:solidFill>
                  <a:srgbClr val="FFFFFF"/>
                </a:solidFill>
                <a:latin typeface="IRANSans"/>
                <a:ea typeface="IRANSans"/>
                <a:cs typeface="IRANSans"/>
              </a:rPr>
              <a:t> ماه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81070" y="4747260"/>
            <a:ext cx="4625130" cy="16078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90000"/>
              </a:lnSpc>
              <a:spcAft>
                <a:spcPts val="0"/>
              </a:spcAft>
            </a:pPr>
            <a:r>
              <a:rPr sz="1140" b="0">
                <a:solidFill>
                  <a:srgbClr val="D5DAF2"/>
                </a:solidFill>
                <a:latin typeface="IRANSans"/>
                <a:ea typeface="IRANSans"/>
                <a:cs typeface="IRANSans"/>
              </a:rPr>
              <a:t>تا بیست‌وسومین المپیاد ملی مهارت در اصفهان. پنجرهٔ تصمیم برای تأمین فضا، اعتبار و تجهیزات، همین امروز است.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57200" y="1036320"/>
            <a:ext cx="5997150" cy="8280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408630" y="1036320"/>
            <a:ext cx="45720" cy="828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5951430" y="1297940"/>
            <a:ext cx="304800" cy="3048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3" name="Picture 12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0010" y="1366520"/>
            <a:ext cx="167640" cy="16764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9600" y="1236980"/>
            <a:ext cx="523515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اردوی بلندمدت و مسابقهٔ تدارکاتی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465580"/>
            <a:ext cx="523515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6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رفع گلوگاه یکم: از ۲ تا ۳ ماه به استاندارد رقبای مدال‌آور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57200" y="1940560"/>
            <a:ext cx="5997150" cy="8280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408630" y="1940560"/>
            <a:ext cx="45720" cy="828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5951430" y="2202180"/>
            <a:ext cx="304800" cy="3048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19" name="Picture 18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0010" y="2270760"/>
            <a:ext cx="167640" cy="16764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09600" y="2141220"/>
            <a:ext cx="523515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تأمین تجهیزات های‌تک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09600" y="2369820"/>
            <a:ext cx="523515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6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از مسیر UNIDO، UNDP و ILO و مشارکت صنایع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57200" y="2844800"/>
            <a:ext cx="5997150" cy="8280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408630" y="2844800"/>
            <a:ext cx="45720" cy="828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4" name="Oval 23"/>
          <p:cNvSpPr/>
          <p:nvPr/>
        </p:nvSpPr>
        <p:spPr>
          <a:xfrm>
            <a:off x="5951430" y="3106420"/>
            <a:ext cx="304800" cy="3048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25" name="Picture 24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0010" y="3175000"/>
            <a:ext cx="167640" cy="16764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09600" y="3045460"/>
            <a:ext cx="523515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روان‌شناس مهارتی در ترکیب کاروان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9600" y="3274060"/>
            <a:ext cx="523515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6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خلأ شناسایی‌شدهٔ گزارش‌های کارشناسان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57200" y="3749040"/>
            <a:ext cx="5997150" cy="8280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6408630" y="3749040"/>
            <a:ext cx="45720" cy="828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0" name="Oval 29"/>
          <p:cNvSpPr/>
          <p:nvPr/>
        </p:nvSpPr>
        <p:spPr>
          <a:xfrm>
            <a:off x="5951430" y="4010660"/>
            <a:ext cx="304800" cy="3048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1" name="Picture 30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0010" y="4079240"/>
            <a:ext cx="167640" cy="16764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609600" y="3949700"/>
            <a:ext cx="523515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فضا، اسکان و ترابری اصفهان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9600" y="4178300"/>
            <a:ext cx="523515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6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استانداری، شهرداری و آموزش و پرورش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7200" y="4653280"/>
            <a:ext cx="5997150" cy="8280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5" name="Rectangle 34"/>
          <p:cNvSpPr/>
          <p:nvPr/>
        </p:nvSpPr>
        <p:spPr>
          <a:xfrm>
            <a:off x="6408630" y="4653280"/>
            <a:ext cx="45720" cy="828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36" name="Oval 35"/>
          <p:cNvSpPr/>
          <p:nvPr/>
        </p:nvSpPr>
        <p:spPr>
          <a:xfrm>
            <a:off x="5951430" y="4914900"/>
            <a:ext cx="304800" cy="3048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37" name="Picture 36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0010" y="4983480"/>
            <a:ext cx="167640" cy="16764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09600" y="4853940"/>
            <a:ext cx="523515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اعتبار ۵۰۰ میلیارد تومانی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09600" y="5082540"/>
            <a:ext cx="523515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6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منابع قانونی به‌علاوهٔ CSR صنایع مادر و بانک‌ها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57200" y="5557520"/>
            <a:ext cx="5997150" cy="82804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1" name="Rectangle 40"/>
          <p:cNvSpPr/>
          <p:nvPr/>
        </p:nvSpPr>
        <p:spPr>
          <a:xfrm>
            <a:off x="6408630" y="5557520"/>
            <a:ext cx="45720" cy="828040"/>
          </a:xfrm>
          <a:prstGeom prst="rect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sp>
        <p:nvSpPr>
          <p:cNvPr id="42" name="Oval 41"/>
          <p:cNvSpPr/>
          <p:nvPr/>
        </p:nvSpPr>
        <p:spPr>
          <a:xfrm>
            <a:off x="5951430" y="5819140"/>
            <a:ext cx="304800" cy="3048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</a:p>
        </p:txBody>
      </p:sp>
      <p:pic>
        <p:nvPicPr>
          <p:cNvPr id="43" name="Picture 42" descr="target-bl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0010" y="5887720"/>
            <a:ext cx="167640" cy="16764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609600" y="5758180"/>
            <a:ext cx="5235150" cy="213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1260" b="1">
                <a:solidFill>
                  <a:srgbClr val="1B2559"/>
                </a:solidFill>
                <a:latin typeface="IRANSans"/>
                <a:ea typeface="IRANSans"/>
                <a:cs typeface="IRANSans"/>
              </a:rPr>
              <a:t>بنیاد ملی مسابقات مهارت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09600" y="5986780"/>
            <a:ext cx="5235150" cy="228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60000"/>
              </a:lnSpc>
              <a:spcAft>
                <a:spcPts val="0"/>
              </a:spcAft>
            </a:pPr>
            <a:r>
              <a:rPr sz="1050" b="0">
                <a:solidFill>
                  <a:srgbClr val="3C4260"/>
                </a:solidFill>
                <a:latin typeface="IRANSans"/>
                <a:ea typeface="IRANSans"/>
                <a:cs typeface="IRANSans"/>
              </a:rPr>
              <a:t>تبدیل پروژهٔ دوره‌ای به نهاد دائمی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57200" y="6484620"/>
            <a:ext cx="685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382000" y="6484620"/>
            <a:ext cx="3048000" cy="167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 rtl="1">
              <a:lnSpc>
                <a:spcPct val="130000"/>
              </a:lnSpc>
              <a:spcAft>
                <a:spcPts val="0"/>
              </a:spcAft>
            </a:pPr>
            <a:r>
              <a:rPr sz="750" b="0">
                <a:solidFill>
                  <a:srgbClr val="6B7088"/>
                </a:solidFill>
                <a:latin typeface="IRANSans"/>
                <a:ea typeface="IRANSans"/>
                <a:cs typeface="IRANSans"/>
              </a:rPr>
              <a:t>جمع‌بندی</a:t>
            </a:r>
          </a:p>
        </p:txBody>
      </p:sp>
      <p:sp>
        <p:nvSpPr>
          <p:cNvPr id="48" name="Oval 47"/>
          <p:cNvSpPr/>
          <p:nvPr/>
        </p:nvSpPr>
        <p:spPr>
          <a:xfrm>
            <a:off x="457200" y="6446520"/>
            <a:ext cx="228600" cy="228600"/>
          </a:xfrm>
          <a:prstGeom prst="ellipse">
            <a:avLst/>
          </a:prstGeom>
          <a:solidFill>
            <a:srgbClr val="C9BC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0" rIns="0" tIns="0" bIns="0"/>
          <a:lstStyle/>
          <a:p>
            <a:pPr algn="ctr" rtl="1"/>
            <a:r>
              <a:rPr sz="900" b="1">
                <a:solidFill>
                  <a:srgbClr val="1B2559"/>
                </a:solidFill>
                <a:latin typeface="Ray"/>
                <a:ea typeface="Ray"/>
                <a:cs typeface="Ray"/>
              </a:rPr>
              <a:t>۲۲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F2B6E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-whit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8300" y="2362200"/>
            <a:ext cx="1295400" cy="94673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566160"/>
            <a:ext cx="1219200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30000"/>
              </a:lnSpc>
              <a:spcAft>
                <a:spcPts val="0"/>
              </a:spcAft>
            </a:pPr>
            <a:r>
              <a:rPr sz="2400" b="1">
                <a:solidFill>
                  <a:srgbClr val="FFFFFF"/>
                </a:solidFill>
                <a:latin typeface="Ray"/>
                <a:ea typeface="Ray"/>
                <a:cs typeface="Ray"/>
              </a:rPr>
              <a:t>سازمان آموزش فنی و حرفه‌ای کشور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114800"/>
            <a:ext cx="121920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 rtl="1">
              <a:lnSpc>
                <a:spcPct val="150000"/>
              </a:lnSpc>
              <a:spcAft>
                <a:spcPts val="0"/>
              </a:spcAft>
            </a:pPr>
            <a:r>
              <a:rPr sz="1320" b="0">
                <a:solidFill>
                  <a:srgbClr val="C9BC86"/>
                </a:solidFill>
                <a:latin typeface="IRANSans"/>
                <a:ea typeface="IRANSans"/>
                <a:cs typeface="IRANSans"/>
              </a:rPr>
              <a:t>تیم ملی مهارت — گزارش شانگهای ۲۰۲۶ و الزامات المپیاد ملی اصفهان  |  آبان ۱۴۰۵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