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371612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393185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78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79511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415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396783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133929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290242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261791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CBB4B-728E-4384-8668-2C0EFA155B9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148001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CBB4B-728E-4384-8668-2C0EFA155B9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420860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CBB4B-728E-4384-8668-2C0EFA155B9A}"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23039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CBB4B-728E-4384-8668-2C0EFA155B9A}"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400589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CBB4B-728E-4384-8668-2C0EFA155B9A}"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233400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7CBB4B-728E-4384-8668-2C0EFA155B9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328565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7CBB4B-728E-4384-8668-2C0EFA155B9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2E71-7039-46F0-9CF9-CB6CEA0F0BEE}" type="slidenum">
              <a:rPr lang="en-US" smtClean="0"/>
              <a:t>‹#›</a:t>
            </a:fld>
            <a:endParaRPr lang="en-US"/>
          </a:p>
        </p:txBody>
      </p:sp>
    </p:spTree>
    <p:extLst>
      <p:ext uri="{BB962C8B-B14F-4D97-AF65-F5344CB8AC3E}">
        <p14:creationId xmlns:p14="http://schemas.microsoft.com/office/powerpoint/2010/main" val="322459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7CBB4B-728E-4384-8668-2C0EFA155B9A}" type="datetimeFigureOut">
              <a:rPr lang="en-US" smtClean="0"/>
              <a:t>12/11/2025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0C2E71-7039-46F0-9CF9-CB6CEA0F0BEE}" type="slidenum">
              <a:rPr lang="en-US" smtClean="0"/>
              <a:t>‹#›</a:t>
            </a:fld>
            <a:endParaRPr lang="en-US"/>
          </a:p>
        </p:txBody>
      </p:sp>
    </p:spTree>
    <p:extLst>
      <p:ext uri="{BB962C8B-B14F-4D97-AF65-F5344CB8AC3E}">
        <p14:creationId xmlns:p14="http://schemas.microsoft.com/office/powerpoint/2010/main" val="1415412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75B3-EBAB-4727-8645-3D87F71015FA}"/>
              </a:ext>
            </a:extLst>
          </p:cNvPr>
          <p:cNvSpPr>
            <a:spLocks noGrp="1"/>
          </p:cNvSpPr>
          <p:nvPr>
            <p:ph type="ctrTitle"/>
          </p:nvPr>
        </p:nvSpPr>
        <p:spPr/>
        <p:txBody>
          <a:bodyPr/>
          <a:lstStyle/>
          <a:p>
            <a:pPr algn="ctr"/>
            <a:r>
              <a:rPr lang="fa-IR" sz="9600" dirty="0">
                <a:cs typeface="B Nazanin" panose="00000400000000000000" pitchFamily="2" charset="-78"/>
              </a:rPr>
              <a:t>بسم تعالی</a:t>
            </a:r>
            <a:endParaRPr lang="en-US" sz="9600" dirty="0">
              <a:cs typeface="B Nazanin" panose="00000400000000000000" pitchFamily="2" charset="-78"/>
            </a:endParaRPr>
          </a:p>
        </p:txBody>
      </p:sp>
    </p:spTree>
    <p:extLst>
      <p:ext uri="{BB962C8B-B14F-4D97-AF65-F5344CB8AC3E}">
        <p14:creationId xmlns:p14="http://schemas.microsoft.com/office/powerpoint/2010/main" val="398856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en-US" sz="4800" b="1" dirty="0">
                <a:solidFill>
                  <a:schemeClr val="accent6">
                    <a:lumMod val="75000"/>
                  </a:schemeClr>
                </a:solidFill>
                <a:cs typeface="B Nazanin" panose="00000400000000000000" pitchFamily="2" charset="-78"/>
              </a:rPr>
              <a:t>CHARM</a:t>
            </a: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346663"/>
            <a:ext cx="8596668" cy="4686428"/>
          </a:xfrm>
        </p:spPr>
        <p:txBody>
          <a:bodyPr anchor="t" anchorCtr="0">
            <a:normAutofit/>
          </a:bodyPr>
          <a:lstStyle/>
          <a:p>
            <a:pPr algn="r" rtl="1"/>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CHARM</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نرم افزاری است که امکان محاسبه انتقال هوا، انفجار های ابر بخار، انفجار های ناشی از انبساط مایع در حال جوش و .... را فراهم می کند.</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به دلیل سهولت استفاده این نرم افزار به دو بخش مختلف تقسیم شده است که بخش اول برای یک منبع در زمین های مسطح و بخش دیگر برای چند منبع در زمین های ناهموار مورد استفاده قرار می گیرد.</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مشکلاتی که به کمک نرم افزار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CHARM </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قابل حل شدن است عبارتند از:</a:t>
            </a:r>
          </a:p>
          <a:p>
            <a:pPr lvl="1" indent="-342900" algn="r" rtl="1">
              <a:buFont typeface="+mj-lt"/>
              <a:buAutoNum type="arabicPeriod"/>
            </a:pPr>
            <a:r>
              <a:rPr lang="ar-SA"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محاسبه حرکت و غلظت ستون‌های هوای ناشی از مواد شیمیایی آزاد شده</a:t>
            </a:r>
            <a:endParaRPr lang="en-US" dirty="0">
              <a:solidFill>
                <a:srgbClr val="6D6440"/>
              </a:solidFill>
              <a:effectLst/>
              <a:latin typeface="Times New Roman" panose="02020603050405020304" pitchFamily="18" charset="0"/>
              <a:ea typeface="Times New Roman" panose="02020603050405020304" pitchFamily="18" charset="0"/>
            </a:endParaRPr>
          </a:p>
          <a:p>
            <a:pPr lvl="1" indent="-342900" algn="r" rtl="1">
              <a:buFont typeface="+mj-lt"/>
              <a:buAutoNum type="arabicPeriod"/>
            </a:pPr>
            <a:r>
              <a:rPr lang="ar-SA"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محاسبه فشار بیش از حد مکانیکی ناشی از مخازن تحت فشار و انفجار ناشی از احتراق ابر بخار</a:t>
            </a:r>
            <a:endParaRPr lang="en-US" dirty="0">
              <a:solidFill>
                <a:srgbClr val="6D6440"/>
              </a:solidFill>
              <a:effectLst/>
              <a:latin typeface="Times New Roman" panose="02020603050405020304" pitchFamily="18" charset="0"/>
              <a:ea typeface="Times New Roman" panose="02020603050405020304" pitchFamily="18" charset="0"/>
            </a:endParaRPr>
          </a:p>
          <a:p>
            <a:pPr lvl="1" indent="-342900" algn="r" rtl="1">
              <a:buFont typeface="+mj-lt"/>
              <a:buAutoNum type="arabicPeriod"/>
            </a:pPr>
            <a:r>
              <a:rPr lang="ar-SA"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محاسبه اثرات تشعشعات حرارتی مرتبط با آتش‌های فواره‌ای، آتش‌های حوضچه‌ای و</a:t>
            </a:r>
            <a:r>
              <a:rPr lang="en-US"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 BLEVE</a:t>
            </a:r>
            <a:r>
              <a:rPr lang="ar-SA"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ها</a:t>
            </a:r>
            <a:endParaRPr lang="en-US" dirty="0">
              <a:solidFill>
                <a:srgbClr val="6D6440"/>
              </a:solidFill>
              <a:effectLst/>
              <a:latin typeface="Times New Roman" panose="02020603050405020304" pitchFamily="18" charset="0"/>
              <a:ea typeface="Times New Roman" panose="02020603050405020304" pitchFamily="18" charset="0"/>
            </a:endParaRPr>
          </a:p>
          <a:p>
            <a:pPr lvl="1" indent="-342900" algn="r" rtl="1">
              <a:buFont typeface="+mj-lt"/>
              <a:buAutoNum type="arabicPeriod"/>
            </a:pPr>
            <a:r>
              <a:rPr lang="ar-SA" dirty="0">
                <a:solidFill>
                  <a:srgbClr val="6D6440"/>
                </a:solidFill>
                <a:effectLst/>
                <a:latin typeface="Segoe UI" panose="020B0502040204020203" pitchFamily="34" charset="0"/>
                <a:ea typeface="Times New Roman" panose="02020603050405020304" pitchFamily="18" charset="0"/>
                <a:cs typeface="B Nazanin" panose="00000400000000000000" pitchFamily="2" charset="-78"/>
              </a:rPr>
              <a:t>محاسبه اثرات بر جمعیت مرتبط با هر یک از اثرات ذکر شده در بالا.</a:t>
            </a:r>
            <a:r>
              <a:rPr lang="ar-SA" dirty="0">
                <a:solidFill>
                  <a:srgbClr val="6D6440"/>
                </a:solidFill>
                <a:effectLst/>
                <a:latin typeface="Times New Roman" panose="02020603050405020304" pitchFamily="18" charset="0"/>
                <a:ea typeface="Times New Roman" panose="02020603050405020304" pitchFamily="18" charset="0"/>
                <a:cs typeface="Segoe UI" panose="020B0502040204020203" pitchFamily="34" charset="0"/>
              </a:rPr>
              <a:t> </a:t>
            </a:r>
            <a:endParaRPr lang="en-US" dirty="0">
              <a:solidFill>
                <a:srgbClr val="6D644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33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Autofit/>
          </a:bodyPr>
          <a:lstStyle/>
          <a:p>
            <a:pPr algn="r" rtl="1">
              <a:buClr>
                <a:schemeClr val="accent2"/>
              </a:buClr>
            </a:pPr>
            <a:r>
              <a:rPr lang="fa-IR" b="1" dirty="0">
                <a:solidFill>
                  <a:schemeClr val="accent6">
                    <a:lumMod val="75000"/>
                  </a:schemeClr>
                </a:solidFill>
                <a:cs typeface="B Nazanin" panose="00000400000000000000" pitchFamily="2" charset="-78"/>
              </a:rPr>
              <a:t>تصویر سازی </a:t>
            </a:r>
            <a:r>
              <a:rPr lang="en-US" b="1" dirty="0">
                <a:solidFill>
                  <a:schemeClr val="accent6">
                    <a:lumMod val="75000"/>
                  </a:schemeClr>
                </a:solidFill>
                <a:cs typeface="B Nazanin" panose="00000400000000000000" pitchFamily="2" charset="-78"/>
              </a:rPr>
              <a:t>CHARM</a:t>
            </a:r>
            <a:r>
              <a:rPr lang="fa-IR" b="1" dirty="0">
                <a:solidFill>
                  <a:schemeClr val="accent6">
                    <a:lumMod val="75000"/>
                  </a:schemeClr>
                </a:solidFill>
                <a:cs typeface="B Nazanin" panose="00000400000000000000" pitchFamily="2" charset="-78"/>
              </a:rPr>
              <a:t> در دو نسخه زمین مسطح و پیچیده</a:t>
            </a:r>
            <a:endParaRPr lang="en-US" b="1" dirty="0">
              <a:solidFill>
                <a:schemeClr val="accent6">
                  <a:lumMod val="75000"/>
                </a:schemeClr>
              </a:solidFill>
              <a:cs typeface="B Nazanin" panose="00000400000000000000" pitchFamily="2" charset="-78"/>
            </a:endParaRPr>
          </a:p>
        </p:txBody>
      </p:sp>
      <p:pic>
        <p:nvPicPr>
          <p:cNvPr id="4" name="Picture 3">
            <a:extLst>
              <a:ext uri="{FF2B5EF4-FFF2-40B4-BE49-F238E27FC236}">
                <a16:creationId xmlns:a16="http://schemas.microsoft.com/office/drawing/2014/main" id="{42D8B9EB-73E4-4042-9306-9D0439AD229D}"/>
              </a:ext>
            </a:extLst>
          </p:cNvPr>
          <p:cNvPicPr>
            <a:picLocks noChangeAspect="1"/>
          </p:cNvPicPr>
          <p:nvPr/>
        </p:nvPicPr>
        <p:blipFill rotWithShape="1">
          <a:blip r:embed="rId2">
            <a:extLst>
              <a:ext uri="{28A0092B-C50C-407E-A947-70E740481C1C}">
                <a14:useLocalDpi xmlns:a14="http://schemas.microsoft.com/office/drawing/2010/main" val="0"/>
              </a:ext>
            </a:extLst>
          </a:blip>
          <a:srcRect t="-453" r="26669"/>
          <a:stretch/>
        </p:blipFill>
        <p:spPr bwMode="auto">
          <a:xfrm>
            <a:off x="386390" y="1996440"/>
            <a:ext cx="4437446" cy="2865119"/>
          </a:xfrm>
          <a:prstGeom prst="rect">
            <a:avLst/>
          </a:prstGeom>
          <a:noFill/>
          <a:ln>
            <a:noFill/>
          </a:ln>
        </p:spPr>
      </p:pic>
      <p:pic>
        <p:nvPicPr>
          <p:cNvPr id="5" name="Picture 4">
            <a:extLst>
              <a:ext uri="{FF2B5EF4-FFF2-40B4-BE49-F238E27FC236}">
                <a16:creationId xmlns:a16="http://schemas.microsoft.com/office/drawing/2014/main" id="{0A7D0D04-60E1-4F13-BAB1-8C34250C2B55}"/>
              </a:ext>
            </a:extLst>
          </p:cNvPr>
          <p:cNvPicPr>
            <a:picLocks noChangeAspect="1"/>
          </p:cNvPicPr>
          <p:nvPr/>
        </p:nvPicPr>
        <p:blipFill rotWithShape="1">
          <a:blip r:embed="rId3"/>
          <a:srcRect t="1313" r="11094"/>
          <a:stretch/>
        </p:blipFill>
        <p:spPr>
          <a:xfrm>
            <a:off x="5098474" y="1996440"/>
            <a:ext cx="4437446" cy="2865119"/>
          </a:xfrm>
          <a:prstGeom prst="rect">
            <a:avLst/>
          </a:prstGeom>
        </p:spPr>
      </p:pic>
    </p:spTree>
    <p:extLst>
      <p:ext uri="{BB962C8B-B14F-4D97-AF65-F5344CB8AC3E}">
        <p14:creationId xmlns:p14="http://schemas.microsoft.com/office/powerpoint/2010/main" val="198164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en-US" sz="4800" b="1" dirty="0">
                <a:solidFill>
                  <a:schemeClr val="accent6">
                    <a:lumMod val="75000"/>
                  </a:schemeClr>
                </a:solidFill>
                <a:cs typeface="B Nazanin" panose="00000400000000000000" pitchFamily="2" charset="-78"/>
              </a:rPr>
              <a:t>CANARY</a:t>
            </a: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346663"/>
            <a:ext cx="8596668" cy="4686428"/>
          </a:xfrm>
        </p:spPr>
        <p:txBody>
          <a:bodyPr anchor="t" anchorCtr="0">
            <a:normAutofit/>
          </a:bodyPr>
          <a:lstStyle/>
          <a:p>
            <a:pPr algn="r" rtl="1"/>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این نرم افزار توسط شرکت آمریکایی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QUEST</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طراحی شده است و برای ارزیابی پیامد های احتمالی انتشار مایعات خطرناک طراحی شده است.</a:t>
            </a:r>
            <a:endPar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این نرم افزار مدل های خاصی را برای پراکندگی بخار، تشعشع آتش و انفجار های ابر بخار ارائه می دهد. علاوه بر آن محاسبات ترمودینامیکی مواد مخلوط با حداکثر 10 ترکیب مختلف را انجام می دهد.</a:t>
            </a:r>
          </a:p>
          <a:p>
            <a:pPr algn="r" rtl="1"/>
            <a:r>
              <a:rPr lang="ar-SA" sz="2400" dirty="0">
                <a:solidFill>
                  <a:srgbClr val="6D6440"/>
                </a:solidFill>
                <a:effectLst/>
                <a:latin typeface="Calibri" panose="020F0502020204030204" pitchFamily="34" charset="0"/>
                <a:ea typeface="Calibri" panose="020F0502020204030204" pitchFamily="34" charset="0"/>
                <a:cs typeface="B Nazanin" panose="00000400000000000000" pitchFamily="2" charset="-78"/>
              </a:rPr>
              <a:t>کاناری</a:t>
            </a:r>
            <a:r>
              <a:rPr lang="ar-SA" sz="2400" dirty="0">
                <a:solidFill>
                  <a:srgbClr val="6D6440"/>
                </a:solidFill>
                <a:effectLst/>
                <a:ea typeface="Calibri" panose="020F0502020204030204" pitchFamily="34" charset="0"/>
                <a:cs typeface="Calibri" panose="020F0502020204030204" pitchFamily="34" charset="0"/>
              </a:rPr>
              <a:t> </a:t>
            </a:r>
            <a:r>
              <a:rPr lang="ar-SA" sz="2400" dirty="0">
                <a:solidFill>
                  <a:srgbClr val="6D6440"/>
                </a:solidFill>
                <a:effectLst/>
                <a:latin typeface="Calibri" panose="020F0502020204030204" pitchFamily="34" charset="0"/>
                <a:ea typeface="Calibri" panose="020F0502020204030204" pitchFamily="34" charset="0"/>
                <a:cs typeface="B Nazanin" panose="00000400000000000000" pitchFamily="2" charset="-78"/>
              </a:rPr>
              <a:t>ترمودینامیک چند جزئی را در شبیه ‌سازی‌های انتشار سیالِ متغیر با زمان ادغام می‌کند. این شبیه‌سازی‌ها جریان دو فازی، تبخیر ناگهانی، تشکیل آئروسل و باران مایع را در نظر می‌گیرند. علاوه بر این، تبخیر از حوضچه‌های مایع</a:t>
            </a:r>
            <a:r>
              <a:rPr lang="fa-IR" sz="2400" dirty="0">
                <a:solidFill>
                  <a:srgbClr val="6D6440"/>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6D6440"/>
                </a:solidFill>
                <a:effectLst/>
                <a:latin typeface="Calibri" panose="020F0502020204030204" pitchFamily="34" charset="0"/>
                <a:ea typeface="Calibri" panose="020F0502020204030204" pitchFamily="34" charset="0"/>
                <a:cs typeface="B Nazanin" panose="00000400000000000000" pitchFamily="2" charset="-78"/>
              </a:rPr>
              <a:t>و خنثی‌ سازی را در نظر می‌گیرد. </a:t>
            </a:r>
            <a:endParaRPr lang="fa-IR" sz="2400" dirty="0">
              <a:solidFill>
                <a:srgbClr val="6D6440"/>
              </a:solidFill>
              <a:latin typeface="Calibri" panose="020F0502020204030204" pitchFamily="34" charset="0"/>
              <a:ea typeface="Calibri" panose="020F0502020204030204" pitchFamily="34" charset="0"/>
              <a:cs typeface="B Nazanin" panose="00000400000000000000" pitchFamily="2" charset="-78"/>
            </a:endParaRPr>
          </a:p>
          <a:p>
            <a:pPr algn="r" rtl="1"/>
            <a:endPar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a:p>
            <a:pPr algn="r" rtl="1"/>
            <a:endParaRPr lang="en-US" dirty="0">
              <a:solidFill>
                <a:srgbClr val="6D644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72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fa-IR" sz="4800" b="1" dirty="0">
                <a:solidFill>
                  <a:schemeClr val="accent6">
                    <a:lumMod val="75000"/>
                  </a:schemeClr>
                </a:solidFill>
                <a:cs typeface="B Nazanin" panose="00000400000000000000" pitchFamily="2" charset="-78"/>
              </a:rPr>
              <a:t>نمونه ای از مدل سازی در </a:t>
            </a:r>
            <a:r>
              <a:rPr lang="en-US" sz="4800" b="1" dirty="0">
                <a:solidFill>
                  <a:schemeClr val="accent6">
                    <a:lumMod val="75000"/>
                  </a:schemeClr>
                </a:solidFill>
                <a:cs typeface="B Nazanin" panose="00000400000000000000" pitchFamily="2" charset="-78"/>
              </a:rPr>
              <a:t>CANARY</a:t>
            </a:r>
          </a:p>
        </p:txBody>
      </p:sp>
      <p:pic>
        <p:nvPicPr>
          <p:cNvPr id="4" name="Picture 3">
            <a:extLst>
              <a:ext uri="{FF2B5EF4-FFF2-40B4-BE49-F238E27FC236}">
                <a16:creationId xmlns:a16="http://schemas.microsoft.com/office/drawing/2014/main" id="{96DC2935-9F38-401B-AE1A-BDB9146B2C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3288" y="1298290"/>
            <a:ext cx="7198821" cy="4913923"/>
          </a:xfrm>
          <a:prstGeom prst="rect">
            <a:avLst/>
          </a:prstGeom>
          <a:noFill/>
          <a:ln>
            <a:noFill/>
          </a:ln>
        </p:spPr>
      </p:pic>
    </p:spTree>
    <p:extLst>
      <p:ext uri="{BB962C8B-B14F-4D97-AF65-F5344CB8AC3E}">
        <p14:creationId xmlns:p14="http://schemas.microsoft.com/office/powerpoint/2010/main" val="415336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p:txBody>
          <a:bodyPr anchor="ctr" anchorCtr="0"/>
          <a:lstStyle/>
          <a:p>
            <a:pPr algn="ctr" rtl="1"/>
            <a:r>
              <a:rPr lang="fa-IR" dirty="0">
                <a:solidFill>
                  <a:schemeClr val="accent6">
                    <a:lumMod val="75000"/>
                  </a:schemeClr>
                </a:solidFill>
                <a:cs typeface="B Nazanin" panose="00000400000000000000" pitchFamily="2" charset="-78"/>
              </a:rPr>
              <a:t>کاربرد نرم افزار های </a:t>
            </a:r>
            <a:r>
              <a:rPr lang="en-US" dirty="0">
                <a:solidFill>
                  <a:schemeClr val="accent6">
                    <a:lumMod val="75000"/>
                  </a:schemeClr>
                </a:solidFill>
                <a:cs typeface="B Nazanin" panose="00000400000000000000" pitchFamily="2" charset="-78"/>
              </a:rPr>
              <a:t>HSE</a:t>
            </a:r>
            <a:r>
              <a:rPr lang="fa-IR" dirty="0">
                <a:solidFill>
                  <a:schemeClr val="accent6">
                    <a:lumMod val="75000"/>
                  </a:schemeClr>
                </a:solidFill>
                <a:cs typeface="B Nazanin" panose="00000400000000000000" pitchFamily="2" charset="-78"/>
              </a:rPr>
              <a:t> در صنعت و ساختمان</a:t>
            </a:r>
            <a:endParaRPr lang="en-US" dirty="0">
              <a:solidFill>
                <a:schemeClr val="accent6">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851172"/>
            <a:ext cx="8596668" cy="3076429"/>
          </a:xfrm>
        </p:spPr>
        <p:txBody>
          <a:bodyPr anchor="ctr" anchorCtr="0">
            <a:normAutofit/>
          </a:bodyPr>
          <a:lstStyle/>
          <a:p>
            <a:pPr marL="0" indent="0" algn="ctr" rtl="1">
              <a:buNone/>
            </a:pPr>
            <a:r>
              <a:rPr lang="fa-IR" sz="3200" dirty="0">
                <a:solidFill>
                  <a:schemeClr val="accent6">
                    <a:lumMod val="75000"/>
                  </a:schemeClr>
                </a:solidFill>
                <a:cs typeface="B Nazanin" panose="00000400000000000000" pitchFamily="2" charset="-78"/>
              </a:rPr>
              <a:t>گرد آورنده: محمد مرادی</a:t>
            </a:r>
          </a:p>
          <a:p>
            <a:pPr marL="0" indent="0" algn="ctr" rtl="1">
              <a:buNone/>
            </a:pPr>
            <a:r>
              <a:rPr lang="fa-IR" sz="3200" dirty="0">
                <a:solidFill>
                  <a:schemeClr val="accent6">
                    <a:lumMod val="75000"/>
                  </a:schemeClr>
                </a:solidFill>
                <a:cs typeface="B Nazanin" panose="00000400000000000000" pitchFamily="2" charset="-78"/>
              </a:rPr>
              <a:t>نام استاد: استاد میرزا حسینی</a:t>
            </a:r>
          </a:p>
          <a:p>
            <a:pPr marL="0" indent="0" algn="ctr" rtl="1">
              <a:buNone/>
            </a:pPr>
            <a:r>
              <a:rPr lang="fa-IR" sz="3200" dirty="0">
                <a:solidFill>
                  <a:schemeClr val="accent6">
                    <a:lumMod val="75000"/>
                  </a:schemeClr>
                </a:solidFill>
                <a:cs typeface="B Nazanin" panose="00000400000000000000" pitchFamily="2" charset="-78"/>
              </a:rPr>
              <a:t>نام دانشکده: دانشکده علوم کشاورزی و منابع طبیعی</a:t>
            </a:r>
            <a:endParaRPr lang="en-US" sz="3200"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145104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p:txBody>
          <a:bodyPr anchor="ctr" anchorCtr="0">
            <a:normAutofit/>
          </a:bodyPr>
          <a:lstStyle/>
          <a:p>
            <a:pPr algn="r" rtl="1">
              <a:buClr>
                <a:schemeClr val="accent2"/>
              </a:buClr>
            </a:pPr>
            <a:r>
              <a:rPr lang="fa-IR" sz="4800" b="1" dirty="0">
                <a:solidFill>
                  <a:schemeClr val="accent6">
                    <a:lumMod val="75000"/>
                  </a:schemeClr>
                </a:solidFill>
                <a:cs typeface="B Nazanin" panose="00000400000000000000" pitchFamily="2" charset="-78"/>
              </a:rPr>
              <a:t>مقدمه</a:t>
            </a:r>
            <a:endParaRPr lang="en-US" sz="4800" b="1" dirty="0">
              <a:solidFill>
                <a:schemeClr val="accent6">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851172"/>
            <a:ext cx="8596668" cy="3076429"/>
          </a:xfrm>
        </p:spPr>
        <p:txBody>
          <a:bodyPr anchor="t" anchorCtr="0">
            <a:normAutofit fontScale="92500" lnSpcReduction="10000"/>
          </a:bodyPr>
          <a:lstStyle/>
          <a:p>
            <a:pPr algn="r" rtl="1"/>
            <a:r>
              <a:rPr lang="fa-IR" sz="2400" dirty="0">
                <a:solidFill>
                  <a:schemeClr val="accent6">
                    <a:lumMod val="75000"/>
                  </a:schemeClr>
                </a:solidFill>
                <a:cs typeface="B Nazanin" panose="00000400000000000000" pitchFamily="2" charset="-78"/>
              </a:rPr>
              <a:t>در دنیای امروز پیشرفت روزانه یا حتی لحظه ای تکنولوژی و بروز آوری های مختلف در هر زمینه ای انسان را مجاب به حرکت در جهت پیشرفت و به اصطلاحی بروز ماندن کرده است. در مورد موضوعات مهمی مانند ایمنی، بهداشت و محیط زیست نیز این قاعده مستثنی نبوده و جهت حفظ منابع طبیعی و نیروی کار، استفاده از تکنولوژی را به بیشترین حد ممکن رسیده است؛ بنابراین نرم افزار های بسیار متنوعی با ویژگی های بسیار ساخته شده که هر کدام پاسخ گوی نیاز های مهم و ضروری در حوزه ایمنی، بهداشت و محیط زیست می باشند</a:t>
            </a:r>
          </a:p>
          <a:p>
            <a:pPr algn="r" rtl="1"/>
            <a:r>
              <a:rPr lang="fa-IR" sz="2400" dirty="0">
                <a:solidFill>
                  <a:schemeClr val="accent6">
                    <a:lumMod val="75000"/>
                  </a:schemeClr>
                </a:solidFill>
                <a:cs typeface="B Nazanin" panose="00000400000000000000" pitchFamily="2" charset="-78"/>
              </a:rPr>
              <a:t>در این ارائه تلاش شده است تا بعضی از مهم ترین نرم افزار های </a:t>
            </a: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HSE</a:t>
            </a:r>
            <a:r>
              <a:rPr lang="fa-IR"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fa-IR" sz="2400" dirty="0">
                <a:solidFill>
                  <a:schemeClr val="accent6">
                    <a:lumMod val="75000"/>
                  </a:schemeClr>
                </a:solidFill>
                <a:cs typeface="B Nazanin" panose="00000400000000000000" pitchFamily="2" charset="-78"/>
              </a:rPr>
              <a:t>در صنعت و ساختمان مورد بررسی قرار گیرد و نقش آن ها در تحلیل ریسک، ایمنی فرایند، ارزیابی پیامد ها و مدیریت خطرات را توضیح می دهد.</a:t>
            </a:r>
          </a:p>
          <a:p>
            <a:pPr marL="0" indent="0" algn="r" rtl="1">
              <a:buNone/>
            </a:pPr>
            <a:endParaRPr lang="en-US" sz="3200"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188336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p:txBody>
          <a:bodyPr anchor="ctr" anchorCtr="0">
            <a:normAutofit/>
          </a:bodyPr>
          <a:lstStyle/>
          <a:p>
            <a:pPr algn="r" rtl="1">
              <a:buClr>
                <a:schemeClr val="accent2"/>
              </a:buClr>
            </a:pPr>
            <a:r>
              <a:rPr lang="fa-IR" sz="4800" b="1" dirty="0">
                <a:solidFill>
                  <a:schemeClr val="accent6">
                    <a:lumMod val="75000"/>
                  </a:schemeClr>
                </a:solidFill>
                <a:cs typeface="B Nazanin" panose="00000400000000000000" pitchFamily="2" charset="-78"/>
              </a:rPr>
              <a:t>نقش نرم افزار ها در مدیریت</a:t>
            </a:r>
            <a:endParaRPr lang="en-US" sz="4800" b="1" dirty="0">
              <a:solidFill>
                <a:schemeClr val="accent6">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851172"/>
            <a:ext cx="8596668" cy="3076429"/>
          </a:xfrm>
        </p:spPr>
        <p:txBody>
          <a:bodyPr anchor="t" anchorCtr="0">
            <a:normAutofit/>
          </a:bodyPr>
          <a:lstStyle/>
          <a:p>
            <a:pPr algn="r" rtl="1"/>
            <a:r>
              <a:rPr lang="fa-IR" sz="2400" dirty="0">
                <a:solidFill>
                  <a:schemeClr val="accent6">
                    <a:lumMod val="75000"/>
                  </a:schemeClr>
                </a:solidFill>
                <a:cs typeface="B Nazanin" panose="00000400000000000000" pitchFamily="2" charset="-78"/>
              </a:rPr>
              <a:t>بر اساس تحلیل خطرات، مدل سازی پیامد حوادث، پایش شرایط خطر و تصمیم گیری دقیق استفاده می شوند. در صنایع بزرگ مانند نفت، گاز، پتروشیمی و .... این نرم افزار ها جزو کلیدی مدیربت ریسک هستند.</a:t>
            </a:r>
          </a:p>
          <a:p>
            <a:pPr algn="r" rtl="1"/>
            <a:r>
              <a:rPr lang="fa-IR" sz="2400" dirty="0">
                <a:solidFill>
                  <a:schemeClr val="accent6">
                    <a:lumMod val="75000"/>
                  </a:schemeClr>
                </a:solidFill>
                <a:cs typeface="B Nazanin" panose="00000400000000000000" pitchFamily="2" charset="-78"/>
              </a:rPr>
              <a:t>همچنین در صنایع و ساختمان همیشه شرایط اضطراری وجود دارد و راه حل موثر برای انجام بهترین کار ممکن در این شرایط استفاده از نرم افزار های مهندسی مناسب جهت اخذ سریع تصمیمات مدیریتی در تمام مراحل می باشد.</a:t>
            </a:r>
            <a:endParaRPr lang="en-US" sz="2400"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70188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fa-IR" sz="4800" b="1" dirty="0">
                <a:solidFill>
                  <a:schemeClr val="accent6">
                    <a:lumMod val="75000"/>
                  </a:schemeClr>
                </a:solidFill>
                <a:cs typeface="B Nazanin" panose="00000400000000000000" pitchFamily="2" charset="-78"/>
              </a:rPr>
              <a:t>معرفی نرم افزار های </a:t>
            </a:r>
            <a:r>
              <a:rPr lang="en-US" sz="4800" b="1" dirty="0">
                <a:solidFill>
                  <a:schemeClr val="accent6">
                    <a:lumMod val="75000"/>
                  </a:schemeClr>
                </a:solidFill>
                <a:cs typeface="B Nazanin" panose="00000400000000000000" pitchFamily="2" charset="-78"/>
              </a:rPr>
              <a:t>HSE</a:t>
            </a:r>
            <a:r>
              <a:rPr lang="fa-IR" sz="4800" b="1" dirty="0">
                <a:solidFill>
                  <a:schemeClr val="accent6">
                    <a:lumMod val="75000"/>
                  </a:schemeClr>
                </a:solidFill>
                <a:cs typeface="B Nazanin" panose="00000400000000000000" pitchFamily="2" charset="-78"/>
              </a:rPr>
              <a:t> در صنعت</a:t>
            </a:r>
            <a:endParaRPr lang="en-US" sz="4800" b="1" dirty="0">
              <a:solidFill>
                <a:schemeClr val="accent6">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346663"/>
            <a:ext cx="8596668" cy="4686428"/>
          </a:xfrm>
        </p:spPr>
        <p:txBody>
          <a:bodyPr anchor="t" anchorCtr="0">
            <a:normAutofit lnSpcReduction="10000"/>
          </a:bodyPr>
          <a:lstStyle/>
          <a:p>
            <a:pPr algn="r" rtl="1"/>
            <a:r>
              <a:rPr lang="fa-IR" sz="2400" dirty="0">
                <a:solidFill>
                  <a:schemeClr val="accent6">
                    <a:lumMod val="75000"/>
                  </a:schemeClr>
                </a:solidFill>
                <a:cs typeface="B Nazanin" panose="00000400000000000000" pitchFamily="2" charset="-78"/>
              </a:rPr>
              <a:t>نرم افزار های بسیار زیادی در زمینه ایمنی، بهداشت و محیط زیست ساخته شده اند که هر کدام کاربرد مخصوص به خود را دارند. با این حال چند مدل از معروف ترین و شناخته شده ترین نرم افزار های حال حاضر</a:t>
            </a:r>
            <a:r>
              <a:rPr lang="en-US" sz="2400" dirty="0">
                <a:solidFill>
                  <a:schemeClr val="accent6">
                    <a:lumMod val="75000"/>
                  </a:schemeClr>
                </a:solidFill>
                <a:cs typeface="B Nazanin" panose="00000400000000000000" pitchFamily="2" charset="-78"/>
              </a:rPr>
              <a:t> </a:t>
            </a:r>
            <a:r>
              <a:rPr lang="fa-IR" sz="2400" dirty="0">
                <a:solidFill>
                  <a:schemeClr val="accent6">
                    <a:lumMod val="75000"/>
                  </a:schemeClr>
                </a:solidFill>
                <a:cs typeface="B Nazanin" panose="00000400000000000000" pitchFamily="2" charset="-78"/>
              </a:rPr>
              <a:t>در صنعت که در کل دنیا مورد استفاده قرار میگیرد معرفی میشوند.</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ALOHA</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PHAST</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CHARM</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CANARY</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EFFECTS</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ARCHIE</a:t>
            </a:r>
          </a:p>
          <a:p>
            <a:pPr marL="457200" indent="-457200" algn="r" rtl="1">
              <a:buFont typeface="+mj-lt"/>
              <a:buAutoNum type="arabicPeriod"/>
            </a:pPr>
            <a:r>
              <a:rPr lang="en-US"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FLACS</a:t>
            </a:r>
          </a:p>
        </p:txBody>
      </p:sp>
    </p:spTree>
    <p:extLst>
      <p:ext uri="{BB962C8B-B14F-4D97-AF65-F5344CB8AC3E}">
        <p14:creationId xmlns:p14="http://schemas.microsoft.com/office/powerpoint/2010/main" val="151257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en-US" sz="4800" b="1" dirty="0">
                <a:solidFill>
                  <a:schemeClr val="accent6">
                    <a:lumMod val="75000"/>
                  </a:schemeClr>
                </a:solidFill>
                <a:cs typeface="B Nazanin" panose="00000400000000000000" pitchFamily="2" charset="-78"/>
              </a:rPr>
              <a:t>ALOHA</a:t>
            </a: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346663"/>
            <a:ext cx="8596668" cy="4686428"/>
          </a:xfrm>
        </p:spPr>
        <p:txBody>
          <a:bodyPr anchor="t" anchorCtr="0">
            <a:normAutofit/>
          </a:bodyPr>
          <a:lstStyle/>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نرم افزار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ALOHA</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به طور خاص برای استفاده نیرو های امدادی و به منظور آموزش و برنامه ریزی اضطراری طراحی شده است و به صورت کلی خطرات حیاتی را مدل سازی می کند.</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خطرات ذکر شده به 3 دسته انفجار، انتشار گاز سمی و آتش سوزی تقسیم می شوند.</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همچنین امکان مدل سازی انتشار مواد شیمیایی از 4 منبع مستقیم، لوله گاز، مخزن و نشت را فراهم می کند.</a:t>
            </a:r>
          </a:p>
          <a:p>
            <a:pPr algn="r" rtl="1"/>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ALOHA</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در کتابخانه خود اطلاعات خواص فیزیکی بالغ بر 1000 ماده خطرناک که در صنعت رایج است را دارا می باشد. </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علاوه بر موارد ذکر شده رابط کاربری آسانی دارد و بر روی سیستم های کوچک که حمل و نقل ان ها ساده است به راحتی نصب می شود و نیازی به سیستم های پیشرفته با هزینه گزاف جهت اجرا ندارد.</a:t>
            </a:r>
            <a:endPar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389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fa-IR" sz="4800" b="1" dirty="0">
                <a:solidFill>
                  <a:schemeClr val="accent6">
                    <a:lumMod val="75000"/>
                  </a:schemeClr>
                </a:solidFill>
                <a:cs typeface="B Nazanin" panose="00000400000000000000" pitchFamily="2" charset="-78"/>
              </a:rPr>
              <a:t>نمونه ای از سناریو نویسی </a:t>
            </a:r>
            <a:r>
              <a:rPr lang="en-US" sz="4800" b="1" dirty="0">
                <a:solidFill>
                  <a:schemeClr val="accent6">
                    <a:lumMod val="75000"/>
                  </a:schemeClr>
                </a:solidFill>
                <a:cs typeface="B Nazanin" panose="00000400000000000000" pitchFamily="2" charset="-78"/>
              </a:rPr>
              <a:t>ALOHA</a:t>
            </a:r>
          </a:p>
        </p:txBody>
      </p:sp>
      <p:graphicFrame>
        <p:nvGraphicFramePr>
          <p:cNvPr id="4" name="Content Placeholder 3">
            <a:extLst>
              <a:ext uri="{FF2B5EF4-FFF2-40B4-BE49-F238E27FC236}">
                <a16:creationId xmlns:a16="http://schemas.microsoft.com/office/drawing/2014/main" id="{CD4C7C6F-AE15-437E-8DB0-48271741F871}"/>
              </a:ext>
            </a:extLst>
          </p:cNvPr>
          <p:cNvGraphicFramePr>
            <a:graphicFrameLocks noGrp="1"/>
          </p:cNvGraphicFramePr>
          <p:nvPr>
            <p:ph idx="1"/>
            <p:extLst>
              <p:ext uri="{D42A27DB-BD31-4B8C-83A1-F6EECF244321}">
                <p14:modId xmlns:p14="http://schemas.microsoft.com/office/powerpoint/2010/main" val="2470752405"/>
              </p:ext>
            </p:extLst>
          </p:nvPr>
        </p:nvGraphicFramePr>
        <p:xfrm>
          <a:off x="1488715" y="1242273"/>
          <a:ext cx="6973905" cy="5451217"/>
        </p:xfrm>
        <a:graphic>
          <a:graphicData uri="http://schemas.openxmlformats.org/drawingml/2006/table">
            <a:tbl>
              <a:tblPr rtl="1" firstRow="1" firstCol="1" bandRow="1">
                <a:tableStyleId>{5C22544A-7EE6-4342-B048-85BDC9FD1C3A}</a:tableStyleId>
              </a:tblPr>
              <a:tblGrid>
                <a:gridCol w="1809802">
                  <a:extLst>
                    <a:ext uri="{9D8B030D-6E8A-4147-A177-3AD203B41FA5}">
                      <a16:colId xmlns:a16="http://schemas.microsoft.com/office/drawing/2014/main" val="4074992349"/>
                    </a:ext>
                  </a:extLst>
                </a:gridCol>
                <a:gridCol w="1464598">
                  <a:extLst>
                    <a:ext uri="{9D8B030D-6E8A-4147-A177-3AD203B41FA5}">
                      <a16:colId xmlns:a16="http://schemas.microsoft.com/office/drawing/2014/main" val="217217430"/>
                    </a:ext>
                  </a:extLst>
                </a:gridCol>
                <a:gridCol w="2096050">
                  <a:extLst>
                    <a:ext uri="{9D8B030D-6E8A-4147-A177-3AD203B41FA5}">
                      <a16:colId xmlns:a16="http://schemas.microsoft.com/office/drawing/2014/main" val="507488755"/>
                    </a:ext>
                  </a:extLst>
                </a:gridCol>
                <a:gridCol w="1603455">
                  <a:extLst>
                    <a:ext uri="{9D8B030D-6E8A-4147-A177-3AD203B41FA5}">
                      <a16:colId xmlns:a16="http://schemas.microsoft.com/office/drawing/2014/main" val="182089923"/>
                    </a:ext>
                  </a:extLst>
                </a:gridCol>
              </a:tblGrid>
              <a:tr h="462741">
                <a:tc>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منبع </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fa-IR" sz="1400" b="1" dirty="0">
                          <a:effectLst/>
                          <a:cs typeface="B Nazanin" panose="00000400000000000000" pitchFamily="2" charset="-78"/>
                        </a:rPr>
                        <a:t>سناریو های مسمومیت</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effectLst/>
                          <a:cs typeface="B Nazanin" panose="00000400000000000000" pitchFamily="2" charset="-78"/>
                        </a:rPr>
                        <a:t>سناریو آتش سوزی</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effectLst/>
                          <a:cs typeface="B Nazanin" panose="00000400000000000000" pitchFamily="2" charset="-78"/>
                        </a:rPr>
                        <a:t>سناریو های انفجار</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623094123"/>
                  </a:ext>
                </a:extLst>
              </a:tr>
              <a:tr h="251531">
                <a:tc gridSpan="4">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مسیر</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6469711"/>
                  </a:ext>
                </a:extLst>
              </a:tr>
              <a:tr h="399633">
                <a:tc>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مسیر انتشار</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ابری از بخار سمی</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منطقه قایل اشتعال(شعله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انفجار ایر بخار</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633304320"/>
                  </a:ext>
                </a:extLst>
              </a:tr>
              <a:tr h="251531">
                <a:tc gridSpan="4">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ریختن یا نشتی</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2786967"/>
                  </a:ext>
                </a:extLst>
              </a:tr>
              <a:tr h="517381">
                <a:tc>
                  <a:txBody>
                    <a:bodyPr/>
                    <a:lstStyle/>
                    <a:p>
                      <a:pPr marL="0" marR="0" algn="ctr" rtl="1">
                        <a:lnSpc>
                          <a:spcPct val="107000"/>
                        </a:lnSpc>
                        <a:spcBef>
                          <a:spcPts val="0"/>
                        </a:spcBef>
                        <a:spcAft>
                          <a:spcPts val="800"/>
                        </a:spcAft>
                      </a:pPr>
                      <a:r>
                        <a:rPr lang="ar-SA" sz="1400" b="1">
                          <a:effectLst/>
                          <a:cs typeface="B Nazanin" panose="00000400000000000000" pitchFamily="2" charset="-78"/>
                        </a:rPr>
                        <a:t>تبخیر</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ابری از بخار سمی</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منطقه قایل اشتعال(شعله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solidFill>
                            <a:srgbClr val="6D6440"/>
                          </a:solidFill>
                          <a:effectLst/>
                          <a:cs typeface="B Nazanin" panose="00000400000000000000" pitchFamily="2" charset="-78"/>
                        </a:rPr>
                        <a:t>انفجار ایر بخار</a:t>
                      </a:r>
                      <a:endParaRPr lang="en-US" sz="1200" b="1">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14276269"/>
                  </a:ext>
                </a:extLst>
              </a:tr>
              <a:tr h="517381">
                <a:tc>
                  <a:txBody>
                    <a:bodyPr/>
                    <a:lstStyle/>
                    <a:p>
                      <a:pPr marL="0" marR="0" algn="ctr" rtl="1">
                        <a:lnSpc>
                          <a:spcPct val="107000"/>
                        </a:lnSpc>
                        <a:spcBef>
                          <a:spcPts val="0"/>
                        </a:spcBef>
                        <a:spcAft>
                          <a:spcPts val="800"/>
                        </a:spcAft>
                      </a:pPr>
                      <a:r>
                        <a:rPr lang="ar-SA" sz="1400" b="1">
                          <a:effectLst/>
                          <a:cs typeface="B Nazanin" panose="00000400000000000000" pitchFamily="2" charset="-78"/>
                        </a:rPr>
                        <a:t>سوختن (آتش ریختن)</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 </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آتش ریختن</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 </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66788342"/>
                  </a:ext>
                </a:extLst>
              </a:tr>
              <a:tr h="251531">
                <a:tc gridSpan="4">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مخزن</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489359"/>
                  </a:ext>
                </a:extLst>
              </a:tr>
              <a:tr h="517381">
                <a:tc>
                  <a:txBody>
                    <a:bodyPr/>
                    <a:lstStyle/>
                    <a:p>
                      <a:pPr marL="0" marR="0" algn="ctr" rtl="1">
                        <a:lnSpc>
                          <a:spcPct val="107000"/>
                        </a:lnSpc>
                        <a:spcBef>
                          <a:spcPts val="0"/>
                        </a:spcBef>
                        <a:spcAft>
                          <a:spcPts val="800"/>
                        </a:spcAft>
                      </a:pPr>
                      <a:r>
                        <a:rPr lang="ar-SA" sz="1400" b="1">
                          <a:effectLst/>
                          <a:cs typeface="B Nazanin" panose="00000400000000000000" pitchFamily="2" charset="-78"/>
                        </a:rPr>
                        <a:t>غیر قابل اشتعال</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ابری از بخار سمی</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منطقه قایل اشتعال(شعله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solidFill>
                            <a:srgbClr val="6D6440"/>
                          </a:solidFill>
                          <a:effectLst/>
                          <a:cs typeface="B Nazanin" panose="00000400000000000000" pitchFamily="2" charset="-78"/>
                        </a:rPr>
                        <a:t>انفجار ایر بخار</a:t>
                      </a:r>
                      <a:endParaRPr lang="en-US" sz="1200" b="1">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573735881"/>
                  </a:ext>
                </a:extLst>
              </a:tr>
              <a:tr h="355486">
                <a:tc>
                  <a:txBody>
                    <a:bodyPr/>
                    <a:lstStyle/>
                    <a:p>
                      <a:pPr marL="0" marR="0" algn="ctr" rtl="1">
                        <a:lnSpc>
                          <a:spcPct val="107000"/>
                        </a:lnSpc>
                        <a:spcBef>
                          <a:spcPts val="0"/>
                        </a:spcBef>
                        <a:spcAft>
                          <a:spcPts val="800"/>
                        </a:spcAft>
                      </a:pPr>
                      <a:r>
                        <a:rPr lang="ar-SA" sz="1400" b="1">
                          <a:effectLst/>
                          <a:cs typeface="B Nazanin" panose="00000400000000000000" pitchFamily="2" charset="-78"/>
                        </a:rPr>
                        <a:t>احتراق</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solidFill>
                            <a:srgbClr val="6D6440"/>
                          </a:solidFill>
                          <a:effectLst/>
                          <a:cs typeface="B Nazanin" panose="00000400000000000000" pitchFamily="2" charset="-78"/>
                        </a:rPr>
                        <a:t> </a:t>
                      </a:r>
                      <a:endParaRPr lang="en-US" sz="1200" b="1">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آتش فورانی، نشت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solidFill>
                            <a:srgbClr val="6D6440"/>
                          </a:solidFill>
                          <a:effectLst/>
                          <a:cs typeface="B Nazanin" panose="00000400000000000000" pitchFamily="2" charset="-78"/>
                        </a:rPr>
                        <a:t> </a:t>
                      </a:r>
                      <a:endParaRPr lang="en-US" sz="1200" b="1">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961968069"/>
                  </a:ext>
                </a:extLst>
              </a:tr>
              <a:tr h="665858">
                <a:tc>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انفجار مایع جوشان و در حال انبساط</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 </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انفجار مایع جوشان و در حال انبساط( توپ آتشین، نشت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 </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787814946"/>
                  </a:ext>
                </a:extLst>
              </a:tr>
              <a:tr h="251531">
                <a:tc gridSpan="4">
                  <a:txBody>
                    <a:bodyPr/>
                    <a:lstStyle/>
                    <a:p>
                      <a:pPr marL="0" marR="0" algn="ctr" rtl="1">
                        <a:lnSpc>
                          <a:spcPct val="107000"/>
                        </a:lnSpc>
                        <a:spcBef>
                          <a:spcPts val="0"/>
                        </a:spcBef>
                        <a:spcAft>
                          <a:spcPts val="800"/>
                        </a:spcAft>
                      </a:pPr>
                      <a:r>
                        <a:rPr lang="ar-SA" sz="1400" b="1" dirty="0">
                          <a:effectLst/>
                          <a:cs typeface="B Nazanin" panose="00000400000000000000" pitchFamily="2" charset="-78"/>
                        </a:rPr>
                        <a:t>لوله گاز</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6436095"/>
                  </a:ext>
                </a:extLst>
              </a:tr>
              <a:tr h="542725">
                <a:tc>
                  <a:txBody>
                    <a:bodyPr/>
                    <a:lstStyle/>
                    <a:p>
                      <a:pPr marL="0" marR="0" algn="ctr" rtl="1">
                        <a:lnSpc>
                          <a:spcPct val="107000"/>
                        </a:lnSpc>
                        <a:spcBef>
                          <a:spcPts val="0"/>
                        </a:spcBef>
                        <a:spcAft>
                          <a:spcPts val="800"/>
                        </a:spcAft>
                      </a:pPr>
                      <a:r>
                        <a:rPr lang="ar-SA" sz="1400" b="1">
                          <a:effectLst/>
                          <a:cs typeface="B Nazanin" panose="00000400000000000000" pitchFamily="2" charset="-78"/>
                        </a:rPr>
                        <a:t>غیر قابل اشتعال</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ابری از بخار سمی</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منطقه قایل اشتعال(شعله آتش)</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انفجار ایر بخار</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76083234"/>
                  </a:ext>
                </a:extLst>
              </a:tr>
              <a:tr h="466507">
                <a:tc>
                  <a:txBody>
                    <a:bodyPr/>
                    <a:lstStyle/>
                    <a:p>
                      <a:pPr marL="0" marR="0" algn="ctr" rtl="1">
                        <a:lnSpc>
                          <a:spcPct val="107000"/>
                        </a:lnSpc>
                        <a:spcBef>
                          <a:spcPts val="0"/>
                        </a:spcBef>
                        <a:spcAft>
                          <a:spcPts val="800"/>
                        </a:spcAft>
                      </a:pPr>
                      <a:r>
                        <a:rPr lang="ar-SA" sz="1400" b="1">
                          <a:effectLst/>
                          <a:cs typeface="B Nazanin" panose="00000400000000000000" pitchFamily="2" charset="-78"/>
                        </a:rPr>
                        <a:t>احتراق</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a:solidFill>
                            <a:srgbClr val="6D6440"/>
                          </a:solidFill>
                          <a:effectLst/>
                          <a:cs typeface="B Nazanin" panose="00000400000000000000" pitchFamily="2" charset="-78"/>
                        </a:rPr>
                        <a:t> </a:t>
                      </a:r>
                      <a:endParaRPr lang="en-US" sz="1200" b="1">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آتش فورانی</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ar-SA" sz="1400" b="1" dirty="0">
                          <a:solidFill>
                            <a:srgbClr val="6D6440"/>
                          </a:solidFill>
                          <a:effectLst/>
                          <a:cs typeface="B Nazanin" panose="00000400000000000000" pitchFamily="2" charset="-78"/>
                        </a:rPr>
                        <a:t> </a:t>
                      </a:r>
                      <a:endParaRPr lang="en-US" sz="1200" b="1" dirty="0">
                        <a:solidFill>
                          <a:srgbClr val="6D644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224811445"/>
                  </a:ext>
                </a:extLst>
              </a:tr>
            </a:tbl>
          </a:graphicData>
        </a:graphic>
      </p:graphicFrame>
    </p:spTree>
    <p:extLst>
      <p:ext uri="{BB962C8B-B14F-4D97-AF65-F5344CB8AC3E}">
        <p14:creationId xmlns:p14="http://schemas.microsoft.com/office/powerpoint/2010/main" val="223306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a:bodyPr>
          <a:lstStyle/>
          <a:p>
            <a:pPr algn="r" rtl="1">
              <a:buClr>
                <a:schemeClr val="accent2"/>
              </a:buClr>
            </a:pPr>
            <a:r>
              <a:rPr lang="en-US" sz="4800" b="1" dirty="0">
                <a:solidFill>
                  <a:schemeClr val="accent6">
                    <a:lumMod val="75000"/>
                  </a:schemeClr>
                </a:solidFill>
                <a:cs typeface="B Nazanin" panose="00000400000000000000" pitchFamily="2" charset="-78"/>
              </a:rPr>
              <a:t>PHAST</a:t>
            </a:r>
          </a:p>
        </p:txBody>
      </p:sp>
      <p:sp>
        <p:nvSpPr>
          <p:cNvPr id="3" name="Content Placeholder 2">
            <a:extLst>
              <a:ext uri="{FF2B5EF4-FFF2-40B4-BE49-F238E27FC236}">
                <a16:creationId xmlns:a16="http://schemas.microsoft.com/office/drawing/2014/main" id="{1B856D82-23B0-4022-A5CD-4291B58CBA3C}"/>
              </a:ext>
            </a:extLst>
          </p:cNvPr>
          <p:cNvSpPr>
            <a:spLocks noGrp="1"/>
          </p:cNvSpPr>
          <p:nvPr>
            <p:ph idx="1"/>
          </p:nvPr>
        </p:nvSpPr>
        <p:spPr>
          <a:xfrm>
            <a:off x="677334" y="1346663"/>
            <a:ext cx="8596668" cy="4686428"/>
          </a:xfrm>
        </p:spPr>
        <p:txBody>
          <a:bodyPr anchor="t" anchorCtr="0">
            <a:normAutofit/>
          </a:bodyPr>
          <a:lstStyle/>
          <a:p>
            <a:pPr algn="r" rtl="1"/>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PHAST</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یک نرم افزار جامع تحلیل خطر برای تمام مراحل طراحی فرآیند و بهره برداری است.</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مدل های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PHAST</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برای تحلیل خطر هایی مانند آتش سوزی حوضچه ای، گردباد های آتشین و خطرات انتشار مواد سمی توسعه یافته اند.</a:t>
            </a:r>
            <a:endPar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a:p>
            <a:pPr algn="r" rtl="1"/>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PHAST</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از سیستم اطلاعات جغرافیایی یا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GIS</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برای نمایش نتیجه پیامد ها بر روی نقشه ها و طرح های سایت استفاده می کند و می تواند تحقیقات لازم برای کاهش خطر در قسمت های طراحی، عملیاتی و واکنش ها را انجام دهد.</a:t>
            </a:r>
          </a:p>
          <a:p>
            <a:pPr algn="r" rtl="1"/>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علاوه بر بحث سهولت استفاده برای کاربران، نتایج </a:t>
            </a:r>
            <a:r>
              <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PHAST</a:t>
            </a:r>
            <a:r>
              <a:rPr lang="fa-IR"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 دقت بسیار بالایی دارد و گزارشات و نمودار های جامعی برای نمایش به کاربر ارائه می دهد.</a:t>
            </a:r>
          </a:p>
          <a:p>
            <a:pPr algn="r" rtl="1"/>
            <a:endParaRPr lang="en-US" sz="2400"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5545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B18-D788-4C6E-9056-FEB85ECACC46}"/>
              </a:ext>
            </a:extLst>
          </p:cNvPr>
          <p:cNvSpPr>
            <a:spLocks noGrp="1"/>
          </p:cNvSpPr>
          <p:nvPr>
            <p:ph type="title"/>
          </p:nvPr>
        </p:nvSpPr>
        <p:spPr>
          <a:xfrm>
            <a:off x="677334" y="164510"/>
            <a:ext cx="8596668" cy="1320800"/>
          </a:xfrm>
        </p:spPr>
        <p:txBody>
          <a:bodyPr anchor="ctr" anchorCtr="0">
            <a:normAutofit fontScale="90000"/>
          </a:bodyPr>
          <a:lstStyle/>
          <a:p>
            <a:pPr algn="r" rtl="1">
              <a:buClr>
                <a:schemeClr val="accent2"/>
              </a:buClr>
            </a:pPr>
            <a:r>
              <a:rPr lang="fa-IR" sz="4800" b="1" dirty="0">
                <a:solidFill>
                  <a:schemeClr val="accent6">
                    <a:lumMod val="75000"/>
                  </a:schemeClr>
                </a:solidFill>
                <a:cs typeface="B Nazanin" panose="00000400000000000000" pitchFamily="2" charset="-78"/>
              </a:rPr>
              <a:t>خطوط تشعشع حرارتی در نرم افزار </a:t>
            </a:r>
            <a:r>
              <a:rPr lang="en-US" sz="4800" b="1" dirty="0">
                <a:solidFill>
                  <a:schemeClr val="accent6">
                    <a:lumMod val="75000"/>
                  </a:schemeClr>
                </a:solidFill>
                <a:cs typeface="B Nazanin" panose="00000400000000000000" pitchFamily="2" charset="-78"/>
              </a:rPr>
              <a:t>PHAST</a:t>
            </a:r>
          </a:p>
        </p:txBody>
      </p:sp>
      <p:pic>
        <p:nvPicPr>
          <p:cNvPr id="4" name="Picture 3">
            <a:extLst>
              <a:ext uri="{FF2B5EF4-FFF2-40B4-BE49-F238E27FC236}">
                <a16:creationId xmlns:a16="http://schemas.microsoft.com/office/drawing/2014/main" id="{23DD6B67-8449-45BB-859F-DB218F13B7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9657" y="1836568"/>
            <a:ext cx="7240270" cy="3886307"/>
          </a:xfrm>
          <a:prstGeom prst="rect">
            <a:avLst/>
          </a:prstGeom>
          <a:noFill/>
          <a:ln>
            <a:noFill/>
          </a:ln>
        </p:spPr>
      </p:pic>
    </p:spTree>
    <p:extLst>
      <p:ext uri="{BB962C8B-B14F-4D97-AF65-F5344CB8AC3E}">
        <p14:creationId xmlns:p14="http://schemas.microsoft.com/office/powerpoint/2010/main" val="21347378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425</TotalTime>
  <Words>1010</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 Nazanin</vt:lpstr>
      <vt:lpstr>Calibri</vt:lpstr>
      <vt:lpstr>Segoe UI</vt:lpstr>
      <vt:lpstr>Times New Roman</vt:lpstr>
      <vt:lpstr>Trebuchet MS</vt:lpstr>
      <vt:lpstr>Wingdings 3</vt:lpstr>
      <vt:lpstr>Facet</vt:lpstr>
      <vt:lpstr>بسم تعالی</vt:lpstr>
      <vt:lpstr>کاربرد نرم افزار های HSE در صنعت و ساختمان</vt:lpstr>
      <vt:lpstr>مقدمه</vt:lpstr>
      <vt:lpstr>نقش نرم افزار ها در مدیریت</vt:lpstr>
      <vt:lpstr>معرفی نرم افزار های HSE در صنعت</vt:lpstr>
      <vt:lpstr>ALOHA</vt:lpstr>
      <vt:lpstr>نمونه ای از سناریو نویسی ALOHA</vt:lpstr>
      <vt:lpstr>PHAST</vt:lpstr>
      <vt:lpstr>خطوط تشعشع حرارتی در نرم افزار PHAST</vt:lpstr>
      <vt:lpstr>CHARM</vt:lpstr>
      <vt:lpstr>تصویر سازی CHARM در دو نسخه زمین مسطح و پیچیده</vt:lpstr>
      <vt:lpstr>CANARY</vt:lpstr>
      <vt:lpstr>نمونه ای از مدل سازی در CANARY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تعالی</dc:title>
  <dc:creator>User</dc:creator>
  <cp:lastModifiedBy>User</cp:lastModifiedBy>
  <cp:revision>16</cp:revision>
  <dcterms:created xsi:type="dcterms:W3CDTF">2025-11-30T15:57:30Z</dcterms:created>
  <dcterms:modified xsi:type="dcterms:W3CDTF">2025-12-11T16:39:37Z</dcterms:modified>
</cp:coreProperties>
</file>