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3" r:id="rId6"/>
    <p:sldId id="265" r:id="rId7"/>
    <p:sldId id="266" r:id="rId8"/>
    <p:sldId id="267" r:id="rId9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5732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25446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40052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6291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4789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3070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85637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27060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5260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8075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43970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FE2A3-8826-45C9-94DA-ADC9925CE8CE}" type="datetimeFigureOut">
              <a:rPr lang="fa-IR" smtClean="0"/>
              <a:t>12/06/1446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D17CB-F984-47B1-AF40-27991CD1F05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9006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7200" b="1" dirty="0" smtClean="0">
                <a:solidFill>
                  <a:srgbClr val="FF0000"/>
                </a:solidFill>
              </a:rPr>
              <a:t>Exercise #2</a:t>
            </a:r>
            <a:endParaRPr lang="fa-IR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064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8231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fr-FR" dirty="0" smtClean="0"/>
              <a:t>RUNSPEC </a:t>
            </a:r>
            <a:r>
              <a:rPr lang="fr-FR" dirty="0" smtClean="0"/>
              <a:t>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/>
              <a:t>Purpose: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Create </a:t>
            </a:r>
            <a:r>
              <a:rPr lang="en-US" dirty="0"/>
              <a:t>a RUNSPEC section from scratch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 smtClean="0"/>
              <a:t>Grid </a:t>
            </a:r>
            <a:r>
              <a:rPr lang="en-US" dirty="0"/>
              <a:t>Dimensions - 24 x 25 x 12 </a:t>
            </a:r>
          </a:p>
          <a:p>
            <a:pPr algn="l" rtl="0"/>
            <a:r>
              <a:rPr lang="en-US" dirty="0" smtClean="0"/>
              <a:t>Oil </a:t>
            </a:r>
            <a:r>
              <a:rPr lang="en-US" dirty="0"/>
              <a:t>field - initially </a:t>
            </a:r>
            <a:r>
              <a:rPr lang="en-US" dirty="0" smtClean="0"/>
              <a:t>under-saturated.</a:t>
            </a:r>
            <a:endParaRPr lang="en-US" dirty="0"/>
          </a:p>
          <a:p>
            <a:pPr algn="l" rtl="0"/>
            <a:r>
              <a:rPr lang="en-US" dirty="0" smtClean="0"/>
              <a:t>Aquifer </a:t>
            </a:r>
            <a:r>
              <a:rPr lang="en-US" dirty="0"/>
              <a:t>support suspected </a:t>
            </a:r>
            <a:r>
              <a:rPr lang="en-US" dirty="0" smtClean="0"/>
              <a:t>(you should use </a:t>
            </a:r>
            <a:r>
              <a:rPr lang="en-US" dirty="0"/>
              <a:t>a </a:t>
            </a:r>
            <a:r>
              <a:rPr lang="en-US" dirty="0" err="1"/>
              <a:t>Fetkovich</a:t>
            </a:r>
            <a:r>
              <a:rPr lang="en-US" dirty="0"/>
              <a:t> aquifer). </a:t>
            </a:r>
          </a:p>
          <a:p>
            <a:pPr algn="l" rtl="0"/>
            <a:r>
              <a:rPr lang="en-US" dirty="0" smtClean="0"/>
              <a:t>Production </a:t>
            </a:r>
            <a:r>
              <a:rPr lang="en-US" dirty="0"/>
              <a:t>from 1-January-1998. </a:t>
            </a:r>
          </a:p>
          <a:p>
            <a:pPr algn="l" rtl="0"/>
            <a:r>
              <a:rPr lang="en-US" dirty="0" smtClean="0"/>
              <a:t>5 </a:t>
            </a:r>
            <a:r>
              <a:rPr lang="en-US" dirty="0" smtClean="0"/>
              <a:t>producers; </a:t>
            </a:r>
            <a:r>
              <a:rPr lang="en-US" dirty="0"/>
              <a:t>As many as 2 wells may be drilled in the future. </a:t>
            </a:r>
          </a:p>
          <a:p>
            <a:pPr algn="l" rtl="0"/>
            <a:r>
              <a:rPr lang="en-US" dirty="0" smtClean="0"/>
              <a:t>Request </a:t>
            </a:r>
            <a:r>
              <a:rPr lang="en-US" dirty="0"/>
              <a:t>unified input and output files. </a:t>
            </a:r>
            <a:endParaRPr lang="en-US" dirty="0" smtClean="0"/>
          </a:p>
          <a:p>
            <a:pPr algn="l" rtl="0"/>
            <a:r>
              <a:rPr lang="en-US" dirty="0" smtClean="0"/>
              <a:t>Use </a:t>
            </a:r>
            <a:r>
              <a:rPr lang="en-US" dirty="0"/>
              <a:t>field units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5A27-0AA9-4C55-A46A-666F46FFEBE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756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fr-FR" dirty="0" smtClean="0"/>
              <a:t>GRID </a:t>
            </a:r>
            <a:r>
              <a:rPr lang="fr-FR" dirty="0" smtClean="0"/>
              <a:t>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4187" y="2000924"/>
            <a:ext cx="5877260" cy="3508977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/>
              <a:t>Purpose: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Specify </a:t>
            </a:r>
            <a:r>
              <a:rPr lang="en-US" dirty="0"/>
              <a:t>reservoir geometry and basic rock properties. Data: </a:t>
            </a:r>
          </a:p>
          <a:p>
            <a:pPr lvl="2" algn="l" rtl="0">
              <a:buFont typeface="Arial" pitchFamily="34" charset="0"/>
              <a:buChar char="•"/>
            </a:pPr>
            <a:r>
              <a:rPr lang="en-US" dirty="0" smtClean="0"/>
              <a:t>Porosity </a:t>
            </a:r>
            <a:r>
              <a:rPr lang="en-US" dirty="0"/>
              <a:t>and Permeability obtained from wells drilled throughout </a:t>
            </a:r>
            <a:r>
              <a:rPr lang="en-US" dirty="0" smtClean="0"/>
              <a:t>reservoir </a:t>
            </a:r>
            <a:r>
              <a:rPr lang="en-US" dirty="0"/>
              <a:t>(table). </a:t>
            </a:r>
          </a:p>
          <a:p>
            <a:pPr lvl="2" algn="l" rtl="0">
              <a:buFont typeface="Arial" pitchFamily="34" charset="0"/>
              <a:buChar char="•"/>
            </a:pPr>
            <a:r>
              <a:rPr lang="en-US" dirty="0" err="1" smtClean="0"/>
              <a:t>Kz</a:t>
            </a:r>
            <a:r>
              <a:rPr lang="en-US" dirty="0" smtClean="0"/>
              <a:t>/</a:t>
            </a:r>
            <a:r>
              <a:rPr lang="en-US" dirty="0" err="1" smtClean="0"/>
              <a:t>Kx</a:t>
            </a:r>
            <a:r>
              <a:rPr lang="en-US" dirty="0" smtClean="0"/>
              <a:t> </a:t>
            </a:r>
            <a:r>
              <a:rPr lang="en-US" dirty="0"/>
              <a:t>= 0.1 </a:t>
            </a:r>
          </a:p>
          <a:p>
            <a:pPr lvl="2" algn="l" rtl="0">
              <a:buFont typeface="Arial" pitchFamily="34" charset="0"/>
              <a:buChar char="•"/>
            </a:pPr>
            <a:r>
              <a:rPr lang="en-US" dirty="0" smtClean="0"/>
              <a:t>Corner </a:t>
            </a:r>
            <a:r>
              <a:rPr lang="en-US" dirty="0"/>
              <a:t>point geometry created previously in Petrel - </a:t>
            </a:r>
            <a:r>
              <a:rPr lang="en-US" dirty="0" err="1" smtClean="0"/>
              <a:t>Field</a:t>
            </a:r>
            <a:r>
              <a:rPr lang="en-US" dirty="0" err="1" smtClean="0"/>
              <a:t>.GRDECL</a:t>
            </a:r>
            <a:r>
              <a:rPr lang="en-US" dirty="0" smtClean="0"/>
              <a:t> </a:t>
            </a:r>
            <a:endParaRPr lang="en-US" dirty="0"/>
          </a:p>
          <a:p>
            <a:pPr algn="l" rtl="0"/>
            <a:r>
              <a:rPr lang="en-US" dirty="0" smtClean="0"/>
              <a:t>Request </a:t>
            </a:r>
            <a:r>
              <a:rPr lang="en-US" dirty="0"/>
              <a:t>the following output: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EGRID </a:t>
            </a:r>
            <a:r>
              <a:rPr lang="en-US" dirty="0"/>
              <a:t>and </a:t>
            </a:r>
            <a:r>
              <a:rPr lang="en-US" dirty="0" smtClean="0"/>
              <a:t>INIT </a:t>
            </a:r>
            <a:r>
              <a:rPr lang="en-US" dirty="0"/>
              <a:t>file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Transmissibility </a:t>
            </a:r>
            <a:r>
              <a:rPr lang="en-US" dirty="0"/>
              <a:t>and NNCs to PRT </a:t>
            </a:r>
            <a:r>
              <a:rPr lang="en-US" dirty="0" smtClean="0"/>
              <a:t>file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5A27-0AA9-4C55-A46A-666F46FFEBEA}" type="slidenum">
              <a:rPr lang="en-US" smtClean="0"/>
              <a:t>3</a:t>
            </a:fld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246" y="2034990"/>
            <a:ext cx="2612167" cy="395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5180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76335"/>
            <a:ext cx="7924800" cy="1143000"/>
          </a:xfrm>
        </p:spPr>
        <p:txBody>
          <a:bodyPr>
            <a:noAutofit/>
          </a:bodyPr>
          <a:lstStyle/>
          <a:p>
            <a:pPr algn="l" rtl="0"/>
            <a:r>
              <a:rPr lang="en-US" dirty="0"/>
              <a:t>PROPS </a:t>
            </a:r>
            <a:r>
              <a:rPr lang="en-US" dirty="0"/>
              <a:t>and REGIONS </a:t>
            </a:r>
            <a:r>
              <a:rPr lang="en-US" dirty="0"/>
              <a:t>Sections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2054712"/>
            <a:ext cx="10860742" cy="4009912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Purpose: </a:t>
            </a:r>
          </a:p>
          <a:p>
            <a:pPr marL="901700" lvl="1" indent="-444500" algn="l" rtl="0">
              <a:buFont typeface="Wingdings" pitchFamily="2" charset="2"/>
              <a:buChar char="Ø"/>
            </a:pPr>
            <a:r>
              <a:rPr lang="en-US" dirty="0" smtClean="0"/>
              <a:t>Supply </a:t>
            </a:r>
            <a:r>
              <a:rPr lang="en-US" dirty="0"/>
              <a:t>and verify reservoir fluid PVT properties. </a:t>
            </a:r>
            <a:endParaRPr lang="en-US" dirty="0"/>
          </a:p>
          <a:p>
            <a:pPr marL="901700" lvl="1" indent="-444500" algn="l" rtl="0">
              <a:buFont typeface="Wingdings" pitchFamily="2" charset="2"/>
              <a:buChar char="Ø"/>
            </a:pPr>
            <a:r>
              <a:rPr lang="en-US" dirty="0" smtClean="0"/>
              <a:t>Supply </a:t>
            </a:r>
            <a:r>
              <a:rPr lang="en-US" dirty="0"/>
              <a:t>and verify relative permeability &amp; capillary pressure data. </a:t>
            </a:r>
            <a:endParaRPr lang="en-US" dirty="0" smtClean="0"/>
          </a:p>
          <a:p>
            <a:pPr marL="901700" lvl="1" indent="-444500" algn="l" rtl="0">
              <a:buFont typeface="Wingdings" pitchFamily="2" charset="2"/>
              <a:buChar char="Ø"/>
            </a:pPr>
            <a:r>
              <a:rPr lang="en-US" dirty="0" smtClean="0"/>
              <a:t>Define </a:t>
            </a:r>
            <a:r>
              <a:rPr lang="en-US" dirty="0"/>
              <a:t>distinct reservoir regions. </a:t>
            </a:r>
            <a:endParaRPr lang="en-US" dirty="0" smtClean="0"/>
          </a:p>
          <a:p>
            <a:pPr algn="l" rtl="0"/>
            <a:r>
              <a:rPr lang="en-US" dirty="0" smtClean="0"/>
              <a:t>Relevant </a:t>
            </a:r>
            <a:r>
              <a:rPr lang="en-US" dirty="0"/>
              <a:t>Data: </a:t>
            </a:r>
            <a:endParaRPr lang="en-US" dirty="0" smtClean="0"/>
          </a:p>
          <a:p>
            <a:pPr marL="941388" indent="-457200" algn="l" rtl="0">
              <a:buFont typeface="Wingdings" panose="05000000000000000000" pitchFamily="2" charset="2"/>
              <a:buChar char="Ø"/>
            </a:pPr>
            <a:r>
              <a:rPr lang="en-US" sz="2400" dirty="0" smtClean="0"/>
              <a:t>Surface </a:t>
            </a:r>
            <a:r>
              <a:rPr lang="en-US" sz="2400" dirty="0"/>
              <a:t>Densities (</a:t>
            </a:r>
            <a:r>
              <a:rPr lang="en-US" sz="2400" dirty="0" err="1" smtClean="0"/>
              <a:t>Ib</a:t>
            </a:r>
            <a:r>
              <a:rPr lang="en-US" sz="2400" dirty="0" smtClean="0"/>
              <a:t>/ft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) </a:t>
            </a:r>
            <a:r>
              <a:rPr lang="en-US" sz="2400" dirty="0"/>
              <a:t>- Oil 42.28; Water 62.43; Gas 0.0971. </a:t>
            </a:r>
          </a:p>
          <a:p>
            <a:pPr marL="941388" indent="-457200" algn="l" rtl="0">
              <a:buFont typeface="Wingdings" panose="05000000000000000000" pitchFamily="2" charset="2"/>
              <a:buChar char="Ø"/>
            </a:pPr>
            <a:r>
              <a:rPr lang="en-US" sz="2400" dirty="0" err="1" smtClean="0"/>
              <a:t>B</a:t>
            </a:r>
            <a:r>
              <a:rPr lang="en-US" sz="2400" baseline="-25000" dirty="0" err="1" smtClean="0"/>
              <a:t>w</a:t>
            </a:r>
            <a:r>
              <a:rPr lang="en-US" sz="2400" dirty="0" smtClean="0"/>
              <a:t> </a:t>
            </a:r>
            <a:r>
              <a:rPr lang="en-US" sz="2400" dirty="0"/>
              <a:t>is 1.013 </a:t>
            </a:r>
            <a:r>
              <a:rPr lang="en-US" sz="2400" dirty="0" err="1"/>
              <a:t>rb</a:t>
            </a:r>
            <a:r>
              <a:rPr lang="en-US" sz="2400" dirty="0"/>
              <a:t>/</a:t>
            </a:r>
            <a:r>
              <a:rPr lang="en-US" sz="2400" dirty="0" err="1"/>
              <a:t>stb</a:t>
            </a:r>
            <a:r>
              <a:rPr lang="en-US" sz="2400" dirty="0"/>
              <a:t> at 3118 </a:t>
            </a:r>
            <a:r>
              <a:rPr lang="en-US" sz="2400" dirty="0" err="1" smtClean="0"/>
              <a:t>psia</a:t>
            </a:r>
            <a:r>
              <a:rPr lang="en-US" sz="2400" dirty="0" smtClean="0"/>
              <a:t>, </a:t>
            </a:r>
            <a:r>
              <a:rPr lang="el-GR" sz="2400" dirty="0" smtClean="0">
                <a:latin typeface="Times New Roman"/>
                <a:cs typeface="Times New Roman"/>
              </a:rPr>
              <a:t>μ</a:t>
            </a:r>
            <a:r>
              <a:rPr lang="en-US" sz="2400" baseline="-25000" dirty="0" smtClean="0">
                <a:latin typeface="Times New Roman"/>
                <a:cs typeface="Times New Roman"/>
              </a:rPr>
              <a:t>w</a:t>
            </a:r>
            <a:r>
              <a:rPr lang="en-US" sz="2400" dirty="0" smtClean="0">
                <a:latin typeface="Times New Roman"/>
                <a:cs typeface="Times New Roman"/>
              </a:rPr>
              <a:t> </a:t>
            </a:r>
            <a:r>
              <a:rPr lang="en-US" sz="2400" dirty="0" smtClean="0"/>
              <a:t>is </a:t>
            </a:r>
            <a:r>
              <a:rPr lang="en-US" sz="2400" dirty="0"/>
              <a:t>0.4 </a:t>
            </a:r>
            <a:r>
              <a:rPr lang="en-US" sz="2400" dirty="0" err="1"/>
              <a:t>cP</a:t>
            </a:r>
            <a:r>
              <a:rPr lang="en-US" sz="2400" dirty="0"/>
              <a:t> and </a:t>
            </a:r>
            <a:r>
              <a:rPr lang="en-US" sz="2400" dirty="0" err="1" smtClean="0"/>
              <a:t>C</a:t>
            </a:r>
            <a:r>
              <a:rPr lang="en-US" sz="2400" baseline="-25000" dirty="0" err="1" smtClean="0"/>
              <a:t>w</a:t>
            </a:r>
            <a:r>
              <a:rPr lang="en-US" sz="2400" dirty="0" smtClean="0"/>
              <a:t> </a:t>
            </a:r>
            <a:r>
              <a:rPr lang="en-US" sz="2400" dirty="0"/>
              <a:t>2.74x10</a:t>
            </a:r>
            <a:r>
              <a:rPr lang="en-US" sz="2400" baseline="30000" dirty="0"/>
              <a:t>-6</a:t>
            </a:r>
            <a:r>
              <a:rPr lang="en-US" sz="2400" dirty="0"/>
              <a:t> (psi</a:t>
            </a:r>
            <a:r>
              <a:rPr lang="en-US" sz="2400" dirty="0" smtClean="0"/>
              <a:t>)</a:t>
            </a:r>
            <a:r>
              <a:rPr lang="en-US" sz="2400" baseline="30000" dirty="0" smtClean="0"/>
              <a:t>-1</a:t>
            </a:r>
            <a:r>
              <a:rPr lang="en-US" sz="2400" dirty="0" smtClean="0"/>
              <a:t> </a:t>
            </a:r>
            <a:endParaRPr lang="en-US" sz="2400" dirty="0"/>
          </a:p>
          <a:p>
            <a:pPr marL="941388" indent="-457200" algn="l" rtl="0">
              <a:buFont typeface="Wingdings" panose="05000000000000000000" pitchFamily="2" charset="2"/>
              <a:buChar char="Ø"/>
            </a:pPr>
            <a:r>
              <a:rPr lang="en-US" sz="2400" dirty="0" smtClean="0"/>
              <a:t>C</a:t>
            </a:r>
            <a:r>
              <a:rPr lang="en-US" sz="2400" baseline="-25000" dirty="0" smtClean="0"/>
              <a:t>r</a:t>
            </a:r>
            <a:r>
              <a:rPr lang="en-US" sz="2400" dirty="0" smtClean="0"/>
              <a:t> </a:t>
            </a:r>
            <a:r>
              <a:rPr lang="en-US" sz="2400" dirty="0"/>
              <a:t>is 2.8x10</a:t>
            </a:r>
            <a:r>
              <a:rPr lang="en-US" sz="2400" baseline="30000" dirty="0"/>
              <a:t>-6</a:t>
            </a:r>
            <a:r>
              <a:rPr lang="en-US" sz="2400" dirty="0"/>
              <a:t> (</a:t>
            </a:r>
            <a:r>
              <a:rPr lang="en-US" sz="2400" dirty="0" err="1"/>
              <a:t>psia</a:t>
            </a:r>
            <a:r>
              <a:rPr lang="en-US" sz="2400" dirty="0" smtClean="0"/>
              <a:t>)</a:t>
            </a:r>
            <a:r>
              <a:rPr lang="en-US" sz="2400" baseline="30000" dirty="0" smtClean="0"/>
              <a:t>-1</a:t>
            </a:r>
            <a:r>
              <a:rPr lang="en-US" sz="2400" dirty="0" smtClean="0"/>
              <a:t> </a:t>
            </a:r>
            <a:r>
              <a:rPr lang="en-US" sz="2400" dirty="0"/>
              <a:t>at P</a:t>
            </a:r>
            <a:r>
              <a:rPr lang="en-US" sz="2400" baseline="-25000" dirty="0"/>
              <a:t>i</a:t>
            </a:r>
            <a:r>
              <a:rPr lang="en-US" sz="2400" dirty="0"/>
              <a:t> </a:t>
            </a:r>
          </a:p>
          <a:p>
            <a:pPr marL="941388" indent="-457200" algn="l" rtl="0">
              <a:buFont typeface="Wingdings" panose="05000000000000000000" pitchFamily="2" charset="2"/>
              <a:buChar char="Ø"/>
            </a:pPr>
            <a:r>
              <a:rPr lang="en-US" sz="2400" dirty="0" smtClean="0"/>
              <a:t>PVT </a:t>
            </a:r>
            <a:r>
              <a:rPr lang="en-US" sz="2400" dirty="0"/>
              <a:t>and Saturation tables are supplied in 'PROPS_Data.xls' </a:t>
            </a:r>
            <a:r>
              <a:rPr lang="en-US" sz="2400" dirty="0" smtClean="0"/>
              <a:t>spreadsheet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5A27-0AA9-4C55-A46A-666F46FFEBE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015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Initialization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5A27-0AA9-4C55-A46A-666F46FFEBEA}" type="slidenum">
              <a:rPr lang="en-US" smtClean="0"/>
              <a:t>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954740" y="2245660"/>
            <a:ext cx="7256929" cy="352043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rtl="0"/>
            <a:r>
              <a:rPr lang="en-US" dirty="0"/>
              <a:t>Purpose: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Supply </a:t>
            </a:r>
            <a:r>
              <a:rPr lang="en-US" dirty="0"/>
              <a:t>initial conditions &amp; define the aquifer </a:t>
            </a:r>
          </a:p>
          <a:p>
            <a:pPr algn="l" rtl="0"/>
            <a:r>
              <a:rPr lang="en-US" dirty="0" smtClean="0"/>
              <a:t>Data</a:t>
            </a:r>
            <a:r>
              <a:rPr lang="en-US" dirty="0"/>
              <a:t>: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Bubble </a:t>
            </a:r>
            <a:r>
              <a:rPr lang="en-US" dirty="0"/>
              <a:t>point pressure is </a:t>
            </a:r>
            <a:r>
              <a:rPr lang="en-US" dirty="0" smtClean="0"/>
              <a:t>1062.2 </a:t>
            </a:r>
            <a:r>
              <a:rPr lang="en-US" dirty="0" err="1"/>
              <a:t>psia</a:t>
            </a:r>
            <a:r>
              <a:rPr lang="en-US" dirty="0"/>
              <a:t>, </a:t>
            </a:r>
            <a:r>
              <a:rPr lang="en-US" dirty="0" smtClean="0"/>
              <a:t>GOR </a:t>
            </a:r>
            <a:r>
              <a:rPr lang="en-US" dirty="0"/>
              <a:t>is 973 </a:t>
            </a:r>
            <a:r>
              <a:rPr lang="en-US" dirty="0" err="1"/>
              <a:t>scf</a:t>
            </a:r>
            <a:r>
              <a:rPr lang="en-US" dirty="0"/>
              <a:t>/</a:t>
            </a:r>
            <a:r>
              <a:rPr lang="en-US" dirty="0" err="1"/>
              <a:t>stb</a:t>
            </a:r>
            <a:r>
              <a:rPr lang="en-US" dirty="0"/>
              <a:t>.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Oil-Water </a:t>
            </a:r>
            <a:r>
              <a:rPr lang="en-US" dirty="0"/>
              <a:t>Contact: </a:t>
            </a:r>
            <a:r>
              <a:rPr lang="en-US" dirty="0" smtClean="0"/>
              <a:t>8200 </a:t>
            </a:r>
            <a:r>
              <a:rPr lang="en-US" dirty="0" err="1"/>
              <a:t>ft</a:t>
            </a:r>
            <a:r>
              <a:rPr lang="en-US" dirty="0"/>
              <a:t> (free water </a:t>
            </a:r>
            <a:r>
              <a:rPr lang="en-US" dirty="0" smtClean="0"/>
              <a:t>level)</a:t>
            </a:r>
            <a:endParaRPr lang="en-US" dirty="0"/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Pressure</a:t>
            </a:r>
            <a:r>
              <a:rPr lang="en-US" dirty="0"/>
              <a:t>: </a:t>
            </a:r>
            <a:r>
              <a:rPr lang="en-US" dirty="0" smtClean="0"/>
              <a:t>3035.7 </a:t>
            </a:r>
            <a:r>
              <a:rPr lang="en-US" dirty="0" err="1"/>
              <a:t>psia</a:t>
            </a:r>
            <a:r>
              <a:rPr lang="en-US" dirty="0"/>
              <a:t> at </a:t>
            </a:r>
            <a:r>
              <a:rPr lang="en-US" dirty="0" smtClean="0"/>
              <a:t>7000 </a:t>
            </a:r>
            <a:r>
              <a:rPr lang="en-US" dirty="0" err="1"/>
              <a:t>ft</a:t>
            </a:r>
            <a:r>
              <a:rPr lang="en-US" dirty="0"/>
              <a:t>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Aquifer </a:t>
            </a:r>
            <a:r>
              <a:rPr lang="en-US" dirty="0"/>
              <a:t>support: Volume </a:t>
            </a:r>
            <a:r>
              <a:rPr lang="en-US" dirty="0" smtClean="0"/>
              <a:t>1x10</a:t>
            </a:r>
            <a:r>
              <a:rPr lang="en-US" baseline="30000" dirty="0" smtClean="0"/>
              <a:t>7</a:t>
            </a:r>
            <a:r>
              <a:rPr lang="en-US" dirty="0" smtClean="0"/>
              <a:t> </a:t>
            </a:r>
            <a:r>
              <a:rPr lang="en-US" dirty="0" err="1"/>
              <a:t>stb</a:t>
            </a:r>
            <a:r>
              <a:rPr lang="en-US" dirty="0"/>
              <a:t>; PI 5 </a:t>
            </a:r>
            <a:r>
              <a:rPr lang="en-US" dirty="0" err="1" smtClean="0"/>
              <a:t>bbl</a:t>
            </a:r>
            <a:r>
              <a:rPr lang="en-US" dirty="0" smtClean="0"/>
              <a:t>/day/psi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140" y="2312895"/>
            <a:ext cx="3236286" cy="3204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0153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History </a:t>
            </a:r>
            <a:r>
              <a:rPr lang="en-US" dirty="0" smtClean="0"/>
              <a:t>Match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56088"/>
            <a:ext cx="7404847" cy="2303536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/>
              <a:t>Purpose: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Adjust </a:t>
            </a:r>
            <a:r>
              <a:rPr lang="en-US" dirty="0"/>
              <a:t>properties to match measured </a:t>
            </a:r>
            <a:r>
              <a:rPr lang="en-US" dirty="0" smtClean="0"/>
              <a:t>production.</a:t>
            </a:r>
          </a:p>
          <a:p>
            <a:pPr algn="l" rtl="0"/>
            <a:r>
              <a:rPr lang="en-US" dirty="0" smtClean="0"/>
              <a:t>Well </a:t>
            </a:r>
            <a:r>
              <a:rPr lang="en-US" dirty="0"/>
              <a:t>data: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All </a:t>
            </a:r>
            <a:r>
              <a:rPr lang="en-US" dirty="0"/>
              <a:t>wells have an internal diameter of 0.625 feet and skin of 7.5.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Well </a:t>
            </a:r>
            <a:r>
              <a:rPr lang="en-US" dirty="0"/>
              <a:t>production history is in HIST.SCH file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5A27-0AA9-4C55-A46A-666F46FFEBEA}" type="slidenum">
              <a:rPr lang="en-US" smtClean="0"/>
              <a:t>6</a:t>
            </a:fld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212" y="1856088"/>
            <a:ext cx="2822777" cy="2694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646" y="4309456"/>
            <a:ext cx="4284238" cy="189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9899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History </a:t>
            </a:r>
            <a:r>
              <a:rPr lang="en-US" dirty="0"/>
              <a:t>Match (</a:t>
            </a:r>
            <a:r>
              <a:rPr lang="en-US" dirty="0" smtClean="0"/>
              <a:t>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81765" cy="4351338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Process: </a:t>
            </a:r>
          </a:p>
          <a:p>
            <a:pPr marL="712788" indent="-444500" algn="l" rtl="0">
              <a:buFont typeface="Wingdings" panose="05000000000000000000" pitchFamily="2" charset="2"/>
              <a:buChar char="Ø"/>
            </a:pPr>
            <a:r>
              <a:rPr lang="en-US" sz="2400" dirty="0"/>
              <a:t>Complete the field dataset </a:t>
            </a:r>
            <a:r>
              <a:rPr lang="en-US" sz="2400" dirty="0"/>
              <a:t>by supplying well definitions and production history. </a:t>
            </a:r>
          </a:p>
          <a:p>
            <a:pPr algn="l" rtl="0"/>
            <a:r>
              <a:rPr lang="en-US" dirty="0" smtClean="0"/>
              <a:t>Run </a:t>
            </a:r>
            <a:r>
              <a:rPr lang="en-US" dirty="0"/>
              <a:t>sensitivities on </a:t>
            </a:r>
          </a:p>
          <a:p>
            <a:pPr marL="712788" lvl="1" indent="-444500" algn="l" rtl="0">
              <a:buFont typeface="Wingdings" pitchFamily="2" charset="2"/>
              <a:buChar char="Ø"/>
            </a:pPr>
            <a:r>
              <a:rPr lang="en-US" dirty="0" smtClean="0"/>
              <a:t>Fault </a:t>
            </a:r>
            <a:r>
              <a:rPr lang="en-US" dirty="0" smtClean="0"/>
              <a:t>transmissibility</a:t>
            </a:r>
          </a:p>
          <a:p>
            <a:pPr marL="712788" lvl="1" indent="-444500" algn="l" rtl="0">
              <a:buFont typeface="Wingdings" pitchFamily="2" charset="2"/>
              <a:buChar char="Ø"/>
            </a:pPr>
            <a:r>
              <a:rPr lang="en-US" dirty="0" smtClean="0"/>
              <a:t>Aquifer </a:t>
            </a:r>
            <a:r>
              <a:rPr lang="en-US" dirty="0"/>
              <a:t>volume and deliverability (Productivity Index) </a:t>
            </a:r>
          </a:p>
          <a:p>
            <a:pPr algn="l" rtl="0"/>
            <a:r>
              <a:rPr lang="en-US" dirty="0" smtClean="0"/>
              <a:t>Complete </a:t>
            </a:r>
            <a:r>
              <a:rPr lang="en-US" dirty="0"/>
              <a:t>history match for pressure. </a:t>
            </a:r>
          </a:p>
          <a:p>
            <a:pPr algn="l" rtl="0"/>
            <a:r>
              <a:rPr lang="en-US" dirty="0" smtClean="0"/>
              <a:t>(</a:t>
            </a:r>
            <a:r>
              <a:rPr lang="en-US" dirty="0"/>
              <a:t>Optional) Use oil rate control and match water production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5A27-0AA9-4C55-A46A-666F46FFEBE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82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Recovery</a:t>
            </a:r>
            <a:r>
              <a:rPr lang="en-US" sz="3200" dirty="0" smtClean="0"/>
              <a:t> </a:t>
            </a:r>
            <a:r>
              <a:rPr lang="en-US" dirty="0"/>
              <a:t>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Purpose: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Create </a:t>
            </a:r>
            <a:r>
              <a:rPr lang="en-US" dirty="0"/>
              <a:t>restart run.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Use </a:t>
            </a:r>
            <a:r>
              <a:rPr lang="en-US" dirty="0"/>
              <a:t>various group production / injection controls to optimize recovery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/>
              <a:t>Process: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Create </a:t>
            </a:r>
            <a:r>
              <a:rPr lang="en-US" dirty="0"/>
              <a:t>restart run with current production rates.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Compare </a:t>
            </a:r>
            <a:r>
              <a:rPr lang="en-US" dirty="0"/>
              <a:t>with group production control.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Compare </a:t>
            </a:r>
            <a:r>
              <a:rPr lang="en-US" dirty="0"/>
              <a:t>constant water injection to </a:t>
            </a:r>
            <a:r>
              <a:rPr lang="en-US" dirty="0" err="1"/>
              <a:t>voidage</a:t>
            </a:r>
            <a:r>
              <a:rPr lang="en-US" dirty="0"/>
              <a:t> replacement and production balancing.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Investigate </a:t>
            </a:r>
            <a:r>
              <a:rPr lang="en-US" dirty="0"/>
              <a:t>gas reinjection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5A27-0AA9-4C55-A46A-666F46FFEBE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045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402</Words>
  <Application>Microsoft Office PowerPoint</Application>
  <PresentationFormat>Widescreen</PresentationFormat>
  <Paragraphs>68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Wingdings</vt:lpstr>
      <vt:lpstr>Office Theme</vt:lpstr>
      <vt:lpstr>Exercise #2</vt:lpstr>
      <vt:lpstr>RUNSPEC Section</vt:lpstr>
      <vt:lpstr>GRID Section</vt:lpstr>
      <vt:lpstr>PROPS and REGIONS Sections</vt:lpstr>
      <vt:lpstr>Initialization</vt:lpstr>
      <vt:lpstr>History Match</vt:lpstr>
      <vt:lpstr>History Match (cont.)</vt:lpstr>
      <vt:lpstr>Recovery Optimization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Exercise #2</dc:title>
  <dc:creator>arshida</dc:creator>
  <cp:lastModifiedBy>arshida</cp:lastModifiedBy>
  <cp:revision>3</cp:revision>
  <dcterms:created xsi:type="dcterms:W3CDTF">2024-12-13T16:00:04Z</dcterms:created>
  <dcterms:modified xsi:type="dcterms:W3CDTF">2024-12-13T16:13:00Z</dcterms:modified>
</cp:coreProperties>
</file>