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88" r:id="rId2"/>
    <p:sldId id="351" r:id="rId3"/>
    <p:sldId id="300" r:id="rId4"/>
    <p:sldId id="305" r:id="rId5"/>
    <p:sldId id="306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03" r:id="rId16"/>
    <p:sldId id="301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53" r:id="rId3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00"/>
    <a:srgbClr val="000099"/>
    <a:srgbClr val="0000CC"/>
    <a:srgbClr val="006600"/>
    <a:srgbClr val="C9C903"/>
    <a:srgbClr val="542804"/>
    <a:srgbClr val="5C2C04"/>
    <a:srgbClr val="F5F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 showGuide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38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3B95BF-FEF1-4D2D-8791-A206CF849872}" type="datetimeFigureOut">
              <a:rPr lang="fa-IR" smtClean="0"/>
              <a:t>02/08/1446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664549-649A-4D0B-8A85-C2B804D94B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482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3B95BF-FEF1-4D2D-8791-A206CF849872}" type="datetimeFigureOut">
              <a:rPr lang="fa-IR" smtClean="0"/>
              <a:t>02/08/1446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664549-649A-4D0B-8A85-C2B804D94B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335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3B95BF-FEF1-4D2D-8791-A206CF849872}" type="datetimeFigureOut">
              <a:rPr lang="fa-IR" smtClean="0"/>
              <a:t>02/08/1446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664549-649A-4D0B-8A85-C2B804D94B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006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3B95BF-FEF1-4D2D-8791-A206CF849872}" type="datetimeFigureOut">
              <a:rPr lang="fa-IR" smtClean="0"/>
              <a:t>02/08/1446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664549-649A-4D0B-8A85-C2B804D94B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74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3B95BF-FEF1-4D2D-8791-A206CF849872}" type="datetimeFigureOut">
              <a:rPr lang="fa-IR" smtClean="0"/>
              <a:t>02/08/1446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664549-649A-4D0B-8A85-C2B804D94B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959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3B95BF-FEF1-4D2D-8791-A206CF849872}" type="datetimeFigureOut">
              <a:rPr lang="fa-IR" smtClean="0"/>
              <a:t>02/08/1446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664549-649A-4D0B-8A85-C2B804D94B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728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3B95BF-FEF1-4D2D-8791-A206CF849872}" type="datetimeFigureOut">
              <a:rPr lang="fa-IR" smtClean="0"/>
              <a:t>02/08/1446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664549-649A-4D0B-8A85-C2B804D94B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609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3B95BF-FEF1-4D2D-8791-A206CF849872}" type="datetimeFigureOut">
              <a:rPr lang="fa-IR" smtClean="0"/>
              <a:t>02/08/1446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664549-649A-4D0B-8A85-C2B804D94BE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564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444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8" name="Rounded Rectangle 7"/>
          <p:cNvSpPr/>
          <p:nvPr userDrawn="1"/>
        </p:nvSpPr>
        <p:spPr>
          <a:xfrm>
            <a:off x="107504" y="116632"/>
            <a:ext cx="8928992" cy="6643710"/>
          </a:xfrm>
          <a:prstGeom prst="roundRect">
            <a:avLst/>
          </a:prstGeom>
          <a:solidFill>
            <a:schemeClr val="bg1"/>
          </a:solidFill>
          <a:ln w="50800" cmpd="thinThick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9" y="142180"/>
            <a:ext cx="171429" cy="1904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9" y="6525344"/>
            <a:ext cx="171429" cy="190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142180"/>
            <a:ext cx="171429" cy="1904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72" y="6525344"/>
            <a:ext cx="17142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7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9E23-3E99-4A1A-A1E4-4504B7A3C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به نام خدا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F31F9-8D9C-455F-B1BB-F9B5DFDB5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fa-IR" sz="2400" dirty="0"/>
              <a:t>موضوع: پاورپوینت آموزشی هدیه های پایه سوم درس19</a:t>
            </a:r>
          </a:p>
          <a:p>
            <a:endParaRPr lang="fa-IR" sz="2400" dirty="0"/>
          </a:p>
          <a:p>
            <a:r>
              <a:rPr lang="fa-IR" sz="2400" dirty="0"/>
              <a:t>استاد مربوطه: جناب آقای عباس اسد آبادی</a:t>
            </a:r>
          </a:p>
          <a:p>
            <a:endParaRPr lang="fa-IR" sz="2400" dirty="0"/>
          </a:p>
          <a:p>
            <a:r>
              <a:rPr lang="fa-IR" sz="2400" dirty="0"/>
              <a:t>درس: آموزش وطراحی واحد یادگیری قران ودینی</a:t>
            </a:r>
          </a:p>
          <a:p>
            <a:endParaRPr lang="fa-IR" sz="2400" dirty="0"/>
          </a:p>
          <a:p>
            <a:r>
              <a:rPr lang="fa-IR" sz="2400" dirty="0"/>
              <a:t>تهیه کننده: زهرا ملک پور  (گروه کلاسی 207)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4780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1700808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معلم از بچّه‌ها پرسید: شما چه کارهای خوب یا بدی را می‌شناسید که اگر کسی آن‌ها را انجام دهد، نتیجه‌اش را می‌بیند!؟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536" y="5229200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500" b="1" dirty="0">
                <a:solidFill>
                  <a:srgbClr val="005800"/>
                </a:solidFill>
                <a:cs typeface="B Nazanin" panose="00000400000000000000" pitchFamily="2" charset="-78"/>
              </a:rPr>
              <a:t>رضا ادامه داد و گفت: مثلاً ...</a:t>
            </a:r>
          </a:p>
          <a:p>
            <a:pPr algn="just"/>
            <a:endParaRPr lang="fa-IR" altLang="fa-IR" sz="25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800100" lvl="1" indent="-342900" algn="just">
              <a:buFont typeface="Courier New" pitchFamily="49" charset="0"/>
              <a:buChar char="o"/>
            </a:pPr>
            <a:r>
              <a:rPr lang="fa-IR" altLang="fa-IR" sz="2500" b="1" dirty="0">
                <a:cs typeface="B Nazanin" panose="00000400000000000000" pitchFamily="2" charset="-78"/>
              </a:rPr>
              <a:t>پرسش: </a:t>
            </a:r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فکر می کنید رضا چه مثالی می خواست بیان کند.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80584" y="3645024"/>
            <a:ext cx="52487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علی گفت: </a:t>
            </a:r>
            <a:r>
              <a:rPr lang="fa-IR" altLang="fa-IR" sz="2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کار کردن. هر کس کار کند، مزد آن را می‌گیرد.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302433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79997" cy="9517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7370" y="476672"/>
            <a:ext cx="176073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3000" b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482600" dist="215900" dir="5400000" sx="1000" sy="1000" algn="ctr" rotWithShape="0">
                    <a:srgbClr val="FFFF00"/>
                  </a:outerShdw>
                </a:effectLst>
                <a:cs typeface="B Titr" panose="00000700000000000000" pitchFamily="2" charset="-78"/>
              </a:rPr>
              <a:t>نکات درس</a:t>
            </a:r>
          </a:p>
        </p:txBody>
      </p:sp>
    </p:spTree>
    <p:extLst>
      <p:ext uri="{BB962C8B-B14F-4D97-AF65-F5344CB8AC3E}">
        <p14:creationId xmlns:p14="http://schemas.microsoft.com/office/powerpoint/2010/main" val="233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1700808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کاظم دست خود را بالا برد و گفت: تنبلی، هر کس تنبلی کند نمی‌تواند کارهایش را به موقع انجام دهد.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536" y="5229200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500" b="1" dirty="0">
                <a:cs typeface="B Nazanin" panose="00000400000000000000" pitchFamily="2" charset="-78"/>
              </a:rPr>
              <a:t>یوسف گفت: </a:t>
            </a:r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جهان آخرت؟! آقای معلّم گفت: بله، جهان آخرت. پس از این دنیا وارد جهانی می‌شویم که به آن جهان آخرت می‌گویند.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3928" y="3645024"/>
            <a:ext cx="48054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معلّم ادامه داد: </a:t>
            </a:r>
            <a:r>
              <a:rPr lang="fa-IR" altLang="fa-IR" sz="2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کاملا درست است، هر کس در دنیا کار خوب یا بدی انجام دهد، دیر یا زود، نتیجه‌اش را می‌بیند. در این دنیا و جهان آخرت.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18" y="2924944"/>
            <a:ext cx="3194486" cy="2255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79997" cy="9517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7370" y="476672"/>
            <a:ext cx="176073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3000" b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482600" dist="215900" dir="5400000" sx="1000" sy="1000" algn="ctr" rotWithShape="0">
                    <a:srgbClr val="FFFF00"/>
                  </a:outerShdw>
                </a:effectLst>
                <a:cs typeface="B Titr" panose="00000700000000000000" pitchFamily="2" charset="-78"/>
              </a:rPr>
              <a:t>نکات درس</a:t>
            </a:r>
          </a:p>
        </p:txBody>
      </p:sp>
    </p:spTree>
    <p:extLst>
      <p:ext uri="{BB962C8B-B14F-4D97-AF65-F5344CB8AC3E}">
        <p14:creationId xmlns:p14="http://schemas.microsoft.com/office/powerpoint/2010/main" val="233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1700808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 آنجا(جهان آخرت) بعضی از انسان‌ها شادمان و بعضی دیگر ناراحت و نگران هستند.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5712" y="5229200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بهشت هدیه‌ای از سوی خدا به همه‌ی کسانی است که ایمان می‌آورند و کارهای خوب انجام می‌دهند. مردم در بهشت به همه‌ی آرزوهایشان می‌رسند.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51920" y="3573016"/>
            <a:ext cx="48054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این نتیجه‌ی کارهایی است که در این دنیا انجام داده‌اند.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317747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79997" cy="9517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7370" y="476672"/>
            <a:ext cx="176073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3000" b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482600" dist="215900" dir="5400000" sx="1000" sy="1000" algn="ctr" rotWithShape="0">
                    <a:srgbClr val="FFFF00"/>
                  </a:outerShdw>
                </a:effectLst>
                <a:cs typeface="B Titr" panose="00000700000000000000" pitchFamily="2" charset="-78"/>
              </a:rPr>
              <a:t>نکات درس</a:t>
            </a:r>
          </a:p>
        </p:txBody>
      </p:sp>
    </p:spTree>
    <p:extLst>
      <p:ext uri="{BB962C8B-B14F-4D97-AF65-F5344CB8AC3E}">
        <p14:creationId xmlns:p14="http://schemas.microsoft.com/office/powerpoint/2010/main" val="233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1700808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رسول خدا صلّی اللّه علیه و آله می‌فرماید: </a:t>
            </a:r>
            <a:r>
              <a:rPr lang="fa-IR" altLang="fa-IR" sz="2700" b="1" dirty="0">
                <a:solidFill>
                  <a:srgbClr val="000099"/>
                </a:solidFill>
                <a:effectLst>
                  <a:glow rad="5715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اَلدُّنیا مَزرَعَةُ الآخِرَه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536" y="5229200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یک کشاوز هر چیزی را که می‌کارد به اندازه‌ای که تلاش می‌کند محصول برداشت می‌کند. انسان هم به اندازه‌ی کارهای خوب و بدش در این دنیا نتیجه‌اش را در جهان آخرت می‌بیند.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3928" y="3573016"/>
            <a:ext cx="480543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به نظر شما چه شباهتی میان کارهای ما در این دنیا و کار یک کشاورز در مزرعه وجود دارد؟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r="4350"/>
          <a:stretch/>
        </p:blipFill>
        <p:spPr>
          <a:xfrm>
            <a:off x="297131" y="3197126"/>
            <a:ext cx="3482781" cy="181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79997" cy="9517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7370" y="476672"/>
            <a:ext cx="176073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3000" b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482600" dist="215900" dir="5400000" sx="1000" sy="1000" algn="ctr" rotWithShape="0">
                    <a:srgbClr val="FFFF00"/>
                  </a:outerShdw>
                </a:effectLst>
                <a:cs typeface="B Titr" panose="00000700000000000000" pitchFamily="2" charset="-78"/>
              </a:rPr>
              <a:t>بیندیشیم</a:t>
            </a:r>
          </a:p>
        </p:txBody>
      </p:sp>
    </p:spTree>
    <p:extLst>
      <p:ext uri="{BB962C8B-B14F-4D97-AF65-F5344CB8AC3E}">
        <p14:creationId xmlns:p14="http://schemas.microsoft.com/office/powerpoint/2010/main" val="233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1700808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دو تصویر زیر به دقت توجه کنید. ابتدا بگوئید در این تصویرها چه چیزی می بینید؟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63888" y="5229200"/>
            <a:ext cx="453650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ü"/>
            </a:pPr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گرفتن پاداش از خداوند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fa-IR" altLang="fa-IR" sz="25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افتادن و خوردن روی زمین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31840" y="3645024"/>
            <a:ext cx="559752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اینک فکر کرده و بگوئید نتیجه‌ی هر یک از این تصویرها چیست؟ </a:t>
            </a:r>
          </a:p>
          <a:p>
            <a:pPr algn="just"/>
            <a:endParaRPr lang="fa-IR" altLang="fa-IR" sz="2600" b="1" dirty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238732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79997" cy="9517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7370" y="476672"/>
            <a:ext cx="176073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3000" b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482600" dist="215900" dir="5400000" sx="1000" sy="1000" algn="ctr" rotWithShape="0">
                    <a:srgbClr val="FFFF00"/>
                  </a:outerShdw>
                </a:effectLst>
                <a:cs typeface="B Titr" panose="00000700000000000000" pitchFamily="2" charset="-78"/>
              </a:rPr>
              <a:t>ببین و بگو</a:t>
            </a:r>
          </a:p>
        </p:txBody>
      </p:sp>
    </p:spTree>
    <p:extLst>
      <p:ext uri="{BB962C8B-B14F-4D97-AF65-F5344CB8AC3E}">
        <p14:creationId xmlns:p14="http://schemas.microsoft.com/office/powerpoint/2010/main" val="233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8680"/>
            <a:ext cx="8229600" cy="2911221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520" y="3140968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a-IR" sz="2400" b="1" dirty="0">
                <a:solidFill>
                  <a:srgbClr val="0000CC"/>
                </a:solidFill>
                <a:cs typeface="B Nazanin" panose="00000400000000000000" pitchFamily="2" charset="-78"/>
              </a:rPr>
              <a:t>در هر سوال، با کلیک روی گزینه </a:t>
            </a:r>
            <a:r>
              <a:rPr lang="fa-IR" sz="2400" b="1" dirty="0">
                <a:solidFill>
                  <a:srgbClr val="005800"/>
                </a:solidFill>
                <a:cs typeface="B Nazanin" panose="00000400000000000000" pitchFamily="2" charset="-78"/>
              </a:rPr>
              <a:t>مشاهده جواب</a:t>
            </a:r>
            <a:r>
              <a:rPr lang="fa-IR" sz="2400" b="1" dirty="0">
                <a:solidFill>
                  <a:srgbClr val="0000CC"/>
                </a:solidFill>
                <a:cs typeface="B Nazanin" panose="00000400000000000000" pitchFamily="2" charset="-78"/>
              </a:rPr>
              <a:t>، </a:t>
            </a: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پاسخ ظاهر </a:t>
            </a:r>
            <a:r>
              <a:rPr lang="fa-IR" sz="2400" b="1" dirty="0">
                <a:solidFill>
                  <a:srgbClr val="0000CC"/>
                </a:solidFill>
                <a:cs typeface="B Nazanin" panose="00000400000000000000" pitchFamily="2" charset="-78"/>
              </a:rPr>
              <a:t>می شود.</a:t>
            </a:r>
          </a:p>
        </p:txBody>
      </p:sp>
      <p:pic>
        <p:nvPicPr>
          <p:cNvPr id="6" name="Picture 5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103" y="4692352"/>
            <a:ext cx="1905000" cy="1905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47864" y="5913276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34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4000">
        <p14:ripple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خداوند چه هدیه‌ای به کسانی که کارهای خوب انجام می‌دهند، می‌دهد؟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بهشت، مردم در بهشت به همه آرزوهای خود می‌رسند.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1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64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پیامبر (ص) فرمودند «اَلدُّنیا مَزرَعَةُ الآخِرِه» این حدیث را معنی کنید.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یعنی دنیا مزرعه آخرت است و هر چه در این دنیا بکاریم در جهان آخرت برداشت می‌کنیم.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2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گندم از گندم بروید جو ز جو، یعنی چه؟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یعنی هر کاری نتیجه‌ی مخصوص به خود را دارد، چه کارهای خوب و چه کارهای بد.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3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اگر کسی کار خوبی یا بدی انجام دهد، چه نتیجه‌ای دارد؟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اگر کار خوبی انجام دهد، حتما نتیجه‌ی خوبی در انتظار اوست و اگر کار بدی انجام دهد، حتما نتیجه‌ی بدی می‌گیرد.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4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-18365" y="-44802"/>
            <a:ext cx="8928992" cy="6643710"/>
          </a:xfrm>
          <a:prstGeom prst="roundRect">
            <a:avLst/>
          </a:prstGeom>
          <a:ln w="50800" cmpd="thinThick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64659"/>
            <a:ext cx="7632848" cy="47894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7704" y="764995"/>
            <a:ext cx="5292221" cy="647781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800" b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پاورپوینتـ </a:t>
            </a:r>
            <a:r>
              <a:rPr lang="fa-IR" sz="3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آموزشی</a:t>
            </a:r>
            <a:endParaRPr lang="en-US" sz="38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15616" y="4509119"/>
            <a:ext cx="1261294" cy="105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fa-IR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درس 19</a:t>
            </a:r>
            <a:endParaRPr lang="en-US" altLang="fa-IR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2051720" y="3140968"/>
            <a:ext cx="4995648" cy="607131"/>
          </a:xfrm>
          <a:prstGeom prst="flowChartAlternateProcess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56941" y="1920217"/>
            <a:ext cx="6039395" cy="87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fa-IR" sz="3400" b="1" dirty="0">
                <a:ln w="15875" cmpd="sng">
                  <a:solidFill>
                    <a:schemeClr val="tx1"/>
                  </a:solidFill>
                </a:ln>
                <a:solidFill>
                  <a:srgbClr val="FFFF00"/>
                </a:solidFill>
                <a:cs typeface="B Titr" pitchFamily="2" charset="-78"/>
              </a:rPr>
              <a:t>هدیـه های آسمان سوم دبستان</a:t>
            </a:r>
            <a:endParaRPr lang="en-US" altLang="fa-IR" sz="3400" b="1" dirty="0">
              <a:ln w="15875" cmpd="sng">
                <a:solidFill>
                  <a:schemeClr val="tx1"/>
                </a:solidFill>
              </a:ln>
              <a:solidFill>
                <a:srgbClr val="FFFF00"/>
              </a:solidFill>
              <a:cs typeface="B Titr" pitchFamily="2" charset="-78"/>
            </a:endParaRPr>
          </a:p>
          <a:p>
            <a:pPr algn="ctr" rtl="1"/>
            <a:endParaRPr lang="en-US" altLang="fa-IR" sz="3400" b="1" dirty="0">
              <a:solidFill>
                <a:srgbClr val="FFFF00"/>
              </a:solidFill>
              <a:effectLst/>
              <a:cs typeface="B Titr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7704" y="3161584"/>
            <a:ext cx="5292221" cy="555448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3200" b="1" dirty="0">
                <a:ln w="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گندم از گندم بروید</a:t>
            </a:r>
            <a:endParaRPr lang="en-US" sz="3200" b="1" dirty="0">
              <a:ln w="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04048" y="2780928"/>
            <a:ext cx="900000" cy="177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211960" y="6525344"/>
            <a:ext cx="539960" cy="7356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47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6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6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7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7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7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 animBg="1"/>
      <p:bldP spid="22" grpId="0"/>
      <p:bldP spid="23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هر کس در دنیا کار خوب یا بدی انجام دهد، نتیجه‌اش را در کجا می‌بیند؟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نتیجه‌اش را هم در این دنیا و هم در جهان آخرت می‌بیند.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5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جهان آخرت کجاست؟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پس از این دنیا وارد جهانی می‌شویم که به آن جهان آخرت می‌گویند.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6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در جهان آخرت انسان‌ها چند دسته‌اند؟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8744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دو دسته، بعضی شادمان و گروهی ناراحت و نگران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7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چرا بعضی افراد در جهان آخرت نگران و ناراحت هستند؟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چون کار خوب انجام نداده‌اند و حالا نتیجه‌ی آن را می‌بینند.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8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بهشت چیست؟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بهشت هدیه‌ای است از سوی خداوند به همه‌ی کسانی که ایمان آورده‌اند و کارهای خوب انجام داده‌اند.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9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به نظر شما چه کارهایی باعث می‌شود که در دنیا و آخرت خوشبخت شویم؟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انجام کارهای خوب مثل نماز خواندن، احترام به بزرگترها، درس خواندن، رعایت ادب و اخلاق، قرآن خواندن و عمل به دستورهای آن.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10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947" y="141277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به نظر شما چه شباهتی میان کارهای ما در این دنیا و یک کار کشاورز در مزرعه وجود دارد؟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همانطور که یک کشاورز تلاش می‌کند و دانه‌ها را می‌کارد، در فصل برداشت به دلیل تلاشی که انجام داده، محصول خوب برداشت می‌کند و برعکس اگر خوب روی زمین کار نکند، محصول خوبی نخواهد داشت.</a:t>
            </a:r>
          </a:p>
          <a:p>
            <a:pPr algn="just"/>
            <a:endParaRPr lang="fa-IR" altLang="fa-IR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همه‌ی انسان‌ها نیز وقتی کار خوب انجام دهند، در دنیا شاد و خوشحال هستند و در آخرت به بهشت می‌روند و اگر کار خوب انجام نداده باشند در این دنیا نتیجه‌ی خوبی نمی‌گیرند و ناراحت و نگران هستند.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11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چرا قبل از انجام هر کار باید به نتیجه‌ی آن فکر کنیم؟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2614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زیرا با فکر و اندیشه‌ی خوب می‌توان نتیجه‌ی کارها تشخیص داد و کارهای خوب و شایسته انجام داد.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12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این سخن از کیست و یعنی چه؟ اَلدُّنیا مَزرَعَةُ الآخِرِه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از رسول اکرم(ص)، دنیا مزرعه‌ی آخرت است.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13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به نظر شما انجام چه کارهایی باعث می‌شود در دنیا و آخرت خوشبخت شویم؟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انجام تکالیف دینی، احترام به بزرگترها به خصوص پدر و مادر کمک به دیگران.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14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1560" y="2687285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Courier New" pitchFamily="49" charset="0"/>
              <a:buChar char="o"/>
            </a:pPr>
            <a:r>
              <a:rPr lang="fa-IR" altLang="fa-IR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برخی اعمال خوب و صالح‌اند و برخی اعمال بد و ناصالح، ولی نتیجه تمام کارها اعم از خوبی‌ها و بدی‌ها به خود انسان بازگشت می‌کند.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536" y="5229200"/>
            <a:ext cx="83338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Courier New" pitchFamily="49" charset="0"/>
              <a:buChar char="o"/>
            </a:pPr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در این درس تلاش شده تا دانش آموزان ضمن درک تناسب عمل و نتیجه در زندگی، با جهان آخرت به عنوان محل پاداش و جزا آشنا شوند.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4077072"/>
            <a:ext cx="83338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Courier New" pitchFamily="49" charset="0"/>
              <a:buChar char="o"/>
            </a:pPr>
            <a:r>
              <a:rPr lang="fa-IR" altLang="fa-IR" sz="25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با توجه به اینکه انسان‌ها بر اساس باورهایی که دارند، عمل می‌کنند، این نکته مهم تربیتی می‌تواند آثار بسیار مهمی در رفتار و اعمال ما داشته باشد.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5"/>
          <a:stretch/>
        </p:blipFill>
        <p:spPr>
          <a:xfrm>
            <a:off x="2051720" y="1549935"/>
            <a:ext cx="5056335" cy="108697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79997" cy="9517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7370" y="476672"/>
            <a:ext cx="176073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2600" b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482600" dist="215900" dir="5400000" sx="1000" sy="1000" algn="ctr" rotWithShape="0">
                    <a:srgbClr val="FFFF00"/>
                  </a:outerShdw>
                </a:effectLst>
                <a:cs typeface="B Titr" panose="00000700000000000000" pitchFamily="2" charset="-78"/>
              </a:rPr>
              <a:t>چکیده درس</a:t>
            </a:r>
          </a:p>
        </p:txBody>
      </p:sp>
    </p:spTree>
    <p:extLst>
      <p:ext uri="{BB962C8B-B14F-4D97-AF65-F5344CB8AC3E}">
        <p14:creationId xmlns:p14="http://schemas.microsoft.com/office/powerpoint/2010/main" val="306647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25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7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520" y="17551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cs typeface="B Titr" pitchFamily="2" charset="-78"/>
              </a:rPr>
              <a:t>دوست دارم قبل از انجام هر کار به نتیجه‌ی آن فکر کنم زیرا </a:t>
            </a:r>
            <a:r>
              <a:rPr lang="fa-IR" sz="1500" b="1" dirty="0">
                <a:cs typeface="B Titr" pitchFamily="2" charset="-78"/>
              </a:rPr>
              <a:t>...............</a:t>
            </a:r>
            <a:r>
              <a:rPr lang="fa-IR" sz="2600" b="1" dirty="0">
                <a:cs typeface="B Titr" pitchFamily="2" charset="-78"/>
              </a:rPr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520" y="3922606"/>
            <a:ext cx="651349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زیرا باید نتیجه کارم خوب باشد تا در جهان آخرت وارد بهشت شوم.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116632"/>
            <a:ext cx="3600398" cy="10801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6016" y="620688"/>
            <a:ext cx="4081882" cy="463115"/>
          </a:xfrm>
          <a:prstGeom prst="rect">
            <a:avLst/>
          </a:prstGeom>
          <a:noFill/>
        </p:spPr>
        <p:txBody>
          <a:bodyPr wrap="square" lIns="62394" tIns="31198" rIns="62394" bIns="31198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600" b="1" dirty="0">
                <a:ln w="15875" cmpd="sng">
                  <a:solidFill>
                    <a:srgbClr val="542804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سوال 15</a:t>
            </a:r>
            <a:endParaRPr lang="en-US" sz="2600" b="1" dirty="0">
              <a:ln w="15875" cmpd="sng">
                <a:solidFill>
                  <a:srgbClr val="54280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>
            <a:hlinkHover r:id="" action="ppaction://noaction">
              <a:snd r:embed="rId3" name="click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471" y="3324200"/>
            <a:ext cx="1905000" cy="190500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60232" y="4545124"/>
            <a:ext cx="2016224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altLang="fa-IR" sz="2300" b="1" dirty="0">
                <a:solidFill>
                  <a:srgbClr val="002060"/>
                </a:solidFill>
                <a:cs typeface="Mj_Beirut" pitchFamily="2" charset="-78"/>
              </a:rPr>
              <a:t>مشاهده جواب</a:t>
            </a:r>
            <a:endParaRPr lang="en-US" altLang="fa-IR" sz="2300" b="1" dirty="0">
              <a:solidFill>
                <a:srgbClr val="002060"/>
              </a:solidFill>
              <a:cs typeface="Mj_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50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529" y="2348880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400" b="1" dirty="0">
                <a:solidFill>
                  <a:srgbClr val="0000CC"/>
                </a:solidFill>
                <a:cs typeface="B Nazanin" panose="00000400000000000000" pitchFamily="2" charset="-78"/>
              </a:rPr>
              <a:t>در ابتدای این پاورپوینت، خلاصه درس و نکات مهم آن به نمایش در آمده است. هر اسلاید شامل سه پاراگراف و یک عکس می باشد. پاراگراف اول و عکس مربوطه به طور خودکار اجرا می شود ولی برای اجرای پاراگراف دوم و سوم باید کلیک کرد تا متن نمایش داده شود.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528" y="4293096"/>
            <a:ext cx="856895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cs typeface="B Nazanin" panose="00000400000000000000" pitchFamily="2" charset="-78"/>
              </a:rPr>
              <a:t>در قسمت سوالات، ابتدا سوال نمایش داده شده و به فراگیر فرصت پاسخگویی داده می شود. با کلیک روی آیکون مشاهده جواب، پاسخ ظاهر می شود.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79516"/>
            <a:ext cx="2044632" cy="705268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9592" y="5589240"/>
            <a:ext cx="1800199" cy="9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sz="2600" b="1" dirty="0">
                <a:solidFill>
                  <a:srgbClr val="005800"/>
                </a:solidFill>
                <a:effectLst>
                  <a:glow rad="584200">
                    <a:srgbClr val="FFFF00">
                      <a:alpha val="40000"/>
                    </a:srgbClr>
                  </a:glow>
                </a:effectLst>
                <a:cs typeface="B Nazanin" panose="00000400000000000000" pitchFamily="2" charset="-78"/>
              </a:rPr>
              <a:t>موفق باشید...</a:t>
            </a:r>
          </a:p>
        </p:txBody>
      </p:sp>
      <p:pic>
        <p:nvPicPr>
          <p:cNvPr id="3" name="۲۲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8988547" y="6693419"/>
            <a:ext cx="119957" cy="11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8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554" y="1700808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fa-IR" altLang="fa-IR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آشنایی با تناسب عمل و نتیجه آن در زندگی.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1562" y="5085184"/>
            <a:ext cx="820891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ü"/>
            </a:pPr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توجه به نیکی و بدی اعمال و نتیجه آنها در جهان آخرت.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95135" y="3501008"/>
            <a:ext cx="529734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ü"/>
            </a:pPr>
            <a:r>
              <a:rPr lang="fa-IR" altLang="fa-IR" sz="2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آشنایی با جهان آخرت به عنوان محل پاداش و جزا با مصداق‌های دنیایی.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3" y="2986431"/>
            <a:ext cx="3343615" cy="224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79997" cy="9517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7370" y="476672"/>
            <a:ext cx="176073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2800" b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482600" dist="215900" dir="5400000" sx="1000" sy="1000" algn="ctr" rotWithShape="0">
                    <a:srgbClr val="FFFF00"/>
                  </a:outerShdw>
                </a:effectLst>
                <a:cs typeface="B Titr" panose="00000700000000000000" pitchFamily="2" charset="-78"/>
              </a:rPr>
              <a:t>اهداف درس</a:t>
            </a:r>
          </a:p>
        </p:txBody>
      </p:sp>
    </p:spTree>
    <p:extLst>
      <p:ext uri="{BB962C8B-B14F-4D97-AF65-F5344CB8AC3E}">
        <p14:creationId xmlns:p14="http://schemas.microsoft.com/office/powerpoint/2010/main" val="10345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2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25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1700808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معلّم با خطّی زیبا روی تابلو نوشت: </a:t>
            </a:r>
            <a:r>
              <a:rPr lang="fa-IR" altLang="fa-IR" sz="2700" b="1" dirty="0">
                <a:solidFill>
                  <a:srgbClr val="000099"/>
                </a:solidFill>
                <a:effectLst>
                  <a:glow rad="5715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گندم از گندم بروید، جو ز جو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51520" y="5229200"/>
            <a:ext cx="849694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500" b="1" dirty="0">
                <a:cs typeface="B Nazanin" panose="00000400000000000000" pitchFamily="2" charset="-78"/>
              </a:rPr>
              <a:t>پرسش: </a:t>
            </a:r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تا به حال این ضرب‌المثل را شنیده اید؟ به مفهوم آن فکر کرده اید؟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80584" y="3645024"/>
            <a:ext cx="52487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سپس رو به بچّه‌ها کرد و پرسید: چه کسی معنای این ضرب‌المثل را می‌داند؟ </a:t>
            </a:r>
          </a:p>
          <a:p>
            <a:pPr algn="just"/>
            <a:endParaRPr lang="fa-IR" altLang="fa-IR" sz="2600" b="1" dirty="0">
              <a:solidFill>
                <a:srgbClr val="005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40750"/>
            <a:ext cx="2938945" cy="201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79997" cy="9517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7370" y="476672"/>
            <a:ext cx="176073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3000" b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482600" dist="215900" dir="5400000" sx="1000" sy="1000" algn="ctr" rotWithShape="0">
                    <a:srgbClr val="FFFF00"/>
                  </a:outerShdw>
                </a:effectLst>
                <a:cs typeface="B Titr" panose="00000700000000000000" pitchFamily="2" charset="-78"/>
              </a:rPr>
              <a:t>نکات درس</a:t>
            </a:r>
          </a:p>
        </p:txBody>
      </p:sp>
    </p:spTree>
    <p:extLst>
      <p:ext uri="{BB962C8B-B14F-4D97-AF65-F5344CB8AC3E}">
        <p14:creationId xmlns:p14="http://schemas.microsoft.com/office/powerpoint/2010/main" val="10345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1700808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وقتی معلم این سوال را پرسید، دست‌ها بالا رفت و بچه‌ها می خواستند به سوال معلم پاسخ دهند.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87624" y="5373216"/>
            <a:ext cx="669674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500" b="1" dirty="0">
                <a:cs typeface="B Nazanin" panose="00000400000000000000" pitchFamily="2" charset="-78"/>
              </a:rPr>
              <a:t>حسن گفت: </a:t>
            </a:r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یعنی هر گیاهی از دانه‌ی خودش به وجود می‌آید.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80584" y="3645024"/>
            <a:ext cx="52487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رضا گفت: </a:t>
            </a:r>
            <a:r>
              <a:rPr lang="fa-IR" altLang="fa-IR" sz="2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یعنی اینکه اگر ما در زمین گندم بکاریم، گندم سبز می‌شود و اگر جو بکاریم، جو سبز می‌ شود.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3121410" cy="207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79997" cy="9517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7370" y="476672"/>
            <a:ext cx="176073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3000" b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482600" dist="215900" dir="5400000" sx="1000" sy="1000" algn="ctr" rotWithShape="0">
                    <a:srgbClr val="FFFF00"/>
                  </a:outerShdw>
                </a:effectLst>
                <a:cs typeface="B Titr" panose="00000700000000000000" pitchFamily="2" charset="-78"/>
              </a:rPr>
              <a:t>نکات درس</a:t>
            </a:r>
          </a:p>
        </p:txBody>
      </p:sp>
    </p:spTree>
    <p:extLst>
      <p:ext uri="{BB962C8B-B14F-4D97-AF65-F5344CB8AC3E}">
        <p14:creationId xmlns:p14="http://schemas.microsoft.com/office/powerpoint/2010/main" val="233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1700808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معلّم گفت: </a:t>
            </a:r>
            <a:r>
              <a:rPr lang="fa-IR" altLang="fa-IR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بله؛ امّا این ضر‌ب‌المثل، معنای دقیق‌تری هم دارد.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536" y="5229200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500" b="1" dirty="0">
                <a:cs typeface="B Nazanin" panose="00000400000000000000" pitchFamily="2" charset="-78"/>
              </a:rPr>
              <a:t>آقای معلّم ادامه داد: </a:t>
            </a:r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بچّه‌ها، تا حالا شنیده‌اید کسی گندم بکارد و جو برداشت کند؟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80584" y="3429000"/>
            <a:ext cx="52487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fa-IR" altLang="fa-IR" sz="2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چه کسی معنای دقیق آن را می‌داند؟</a:t>
            </a:r>
          </a:p>
          <a:p>
            <a:pPr marL="1371600" lvl="2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fa-IR" altLang="fa-I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همه‌ی بچّه‌ها به فکر فرو رفتند.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36528"/>
            <a:ext cx="2704411" cy="2292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79997" cy="9517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7370" y="476672"/>
            <a:ext cx="176073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3000" b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482600" dist="215900" dir="5400000" sx="1000" sy="1000" algn="ctr" rotWithShape="0">
                    <a:srgbClr val="FFFF00"/>
                  </a:outerShdw>
                </a:effectLst>
                <a:cs typeface="B Titr" panose="00000700000000000000" pitchFamily="2" charset="-78"/>
              </a:rPr>
              <a:t>نکات درس</a:t>
            </a:r>
          </a:p>
        </p:txBody>
      </p:sp>
    </p:spTree>
    <p:extLst>
      <p:ext uri="{BB962C8B-B14F-4D97-AF65-F5344CB8AC3E}">
        <p14:creationId xmlns:p14="http://schemas.microsoft.com/office/powerpoint/2010/main" val="233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1700808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صادق گفت: </a:t>
            </a:r>
            <a:r>
              <a:rPr lang="fa-IR" altLang="fa-IR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معلوم است که هر کس گندم بکارد، نتیجه‌ی کار او برداشت گندم و هر کس جو بکارد، نتیجه‌ی کارش برداشت جو خواهد بود.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5536" y="5229200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500" b="1" dirty="0">
                <a:cs typeface="B Nazanin" panose="00000400000000000000" pitchFamily="2" charset="-78"/>
              </a:rPr>
              <a:t>معلّم گفت: </a:t>
            </a:r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درست است. هر کاری نتیجه‌ی مخصوص به خود را دارد.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80584" y="3645024"/>
            <a:ext cx="52487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صادق سپس ادامه داد و گفت: </a:t>
            </a:r>
            <a:r>
              <a:rPr lang="fa-IR" altLang="fa-IR" sz="2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کسی نمی‌تواند جو بکارد و انتظار داشته باشد گندم برداشت کند!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 b="17709"/>
          <a:stretch/>
        </p:blipFill>
        <p:spPr>
          <a:xfrm>
            <a:off x="242960" y="3236184"/>
            <a:ext cx="3104904" cy="206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79997" cy="9517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7370" y="476672"/>
            <a:ext cx="176073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3000" b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482600" dist="215900" dir="5400000" sx="1000" sy="1000" algn="ctr" rotWithShape="0">
                    <a:srgbClr val="FFFF00"/>
                  </a:outerShdw>
                </a:effectLst>
                <a:cs typeface="B Titr" panose="00000700000000000000" pitchFamily="2" charset="-78"/>
              </a:rPr>
              <a:t>نکات درس</a:t>
            </a:r>
          </a:p>
        </p:txBody>
      </p:sp>
    </p:spTree>
    <p:extLst>
      <p:ext uri="{BB962C8B-B14F-4D97-AF65-F5344CB8AC3E}">
        <p14:creationId xmlns:p14="http://schemas.microsoft.com/office/powerpoint/2010/main" val="233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5536" y="1700808"/>
            <a:ext cx="835292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همه‌ی کارهایی که انجام می‌دهیم، این‌گونه هستند. چه کارهای خوب و چه کارهای بد! </a:t>
            </a:r>
          </a:p>
          <a:p>
            <a:pPr algn="just"/>
            <a:endParaRPr lang="fa-IR" altLang="fa-IR" sz="27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59632" y="5229200"/>
            <a:ext cx="669674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500" b="1" dirty="0">
                <a:solidFill>
                  <a:srgbClr val="FF0000"/>
                </a:solidFill>
                <a:cs typeface="B Nazanin" panose="00000400000000000000" pitchFamily="2" charset="-78"/>
              </a:rPr>
              <a:t>همچنین اگر کار بدی انجام دهد، نتیجه‌ی بدی هم می‌گیرد.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80584" y="3573016"/>
            <a:ext cx="52487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a-IR" altLang="fa-IR" sz="2600" b="1" dirty="0">
                <a:solidFill>
                  <a:srgbClr val="005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اگر کسی کار خوبی انجام دهد، حتماً نتیجه‌ی خوبی در انتظار اوست.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r="13492"/>
          <a:stretch/>
        </p:blipFill>
        <p:spPr>
          <a:xfrm>
            <a:off x="251520" y="2852936"/>
            <a:ext cx="324629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2679997" cy="95177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7370" y="476672"/>
            <a:ext cx="1760731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altLang="fa-IR" sz="3000" b="1" dirty="0"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482600" dist="215900" dir="5400000" sx="1000" sy="1000" algn="ctr" rotWithShape="0">
                    <a:srgbClr val="FFFF00"/>
                  </a:outerShdw>
                </a:effectLst>
                <a:cs typeface="B Titr" panose="00000700000000000000" pitchFamily="2" charset="-78"/>
              </a:rPr>
              <a:t>نکات درس</a:t>
            </a:r>
          </a:p>
        </p:txBody>
      </p:sp>
    </p:spTree>
    <p:extLst>
      <p:ext uri="{BB962C8B-B14F-4D97-AF65-F5344CB8AC3E}">
        <p14:creationId xmlns:p14="http://schemas.microsoft.com/office/powerpoint/2010/main" val="233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8" presetClass="entr" presetSubtype="0" accel="5000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1423</Words>
  <Application>Microsoft Office PowerPoint</Application>
  <PresentationFormat>On-screen Show (4:3)</PresentationFormat>
  <Paragraphs>132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</vt:lpstr>
      <vt:lpstr>Office Theme</vt:lpstr>
      <vt:lpstr>به نام خدا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KOWSAR Rayaneh</cp:lastModifiedBy>
  <cp:revision>610</cp:revision>
  <dcterms:created xsi:type="dcterms:W3CDTF">2020-01-25T05:45:36Z</dcterms:created>
  <dcterms:modified xsi:type="dcterms:W3CDTF">2025-01-31T12:09:08Z</dcterms:modified>
</cp:coreProperties>
</file>