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1" r:id="rId4"/>
    <p:sldId id="258" r:id="rId5"/>
    <p:sldId id="262" r:id="rId6"/>
    <p:sldId id="267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59" r:id="rId28"/>
    <p:sldId id="284" r:id="rId29"/>
    <p:sldId id="285" r:id="rId30"/>
    <p:sldId id="260" r:id="rId31"/>
    <p:sldId id="286" r:id="rId32"/>
    <p:sldId id="288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90CF-C3F0-4CB1-A7EA-F899CBD31B3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2202-180C-43C9-A46F-D4018E6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05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2F5B5-56E9-4989-9FDA-1EDFAA8647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062B-B62D-4A58-8FA6-B1619F71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F0A3-11DC-4A10-A821-49165F82A27B}" type="datetime1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2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941-127E-4614-B3DE-7C5B68E67CA6}" type="datetime1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8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C8D9-F962-447B-ADF3-414A8355D054}" type="datetime1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9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80" y="365126"/>
            <a:ext cx="11625942" cy="1161596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80" y="1698171"/>
            <a:ext cx="11625942" cy="5023304"/>
          </a:xfrm>
        </p:spPr>
        <p:txBody>
          <a:bodyPr/>
          <a:lstStyle>
            <a:lvl1pPr>
              <a:lnSpc>
                <a:spcPct val="85000"/>
              </a:lnSpc>
              <a:defRPr b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defRPr>
            </a:lvl2pPr>
            <a:lvl3pPr>
              <a:lnSpc>
                <a:spcPct val="85000"/>
              </a:lnSpc>
              <a:defRPr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defRPr>
            </a:lvl3pPr>
            <a:lvl4pPr>
              <a:lnSpc>
                <a:spcPct val="85000"/>
              </a:lnSpc>
              <a:defRPr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defRPr>
            </a:lvl4pPr>
            <a:lvl5pPr>
              <a:lnSpc>
                <a:spcPct val="85000"/>
              </a:lnSpc>
              <a:defRPr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CCB6-BB76-4931-AAC9-BF75FF16DF18}" type="datetime1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98580" y="1625859"/>
            <a:ext cx="1162594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8B51-35F7-445B-9D7D-9C86B996D4F6}" type="datetime1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3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E132-6168-4E17-A347-55371C44B9D8}" type="datetime1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6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37D4-CA66-4F90-A5B2-7A5D234C39D6}" type="datetime1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2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1B4A-5476-49CC-BB25-6566E97896CB}" type="datetime1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8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8EE7-EAB2-43BF-9838-DD4855C4FC04}" type="datetime1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4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F1E-ED2A-4EC2-AB2E-8D94E3717306}" type="datetime1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5E32-FF68-4B99-9EBC-F6F1BC17D138}" type="datetime1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8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B7E26-13DC-459A-A533-C2473AE3EDFA}" type="datetime1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AC6B7-EBAD-4925-A9C2-6AEF488B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12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12043"/>
            <a:ext cx="12192000" cy="1590553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Chapter 10</a:t>
            </a:r>
            <a:br>
              <a:rPr lang="en-US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AVR Timer Programming in Assembly and C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The AVR Microcontroller and Embedded Systems: Using Assembly and C 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M. A. </a:t>
            </a:r>
            <a:r>
              <a:rPr lang="en-US" sz="1300" b="1" dirty="0" err="1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Mazidi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10184"/>
            <a:ext cx="12192000" cy="537522"/>
          </a:xfrm>
        </p:spPr>
        <p:txBody>
          <a:bodyPr anchor="b">
            <a:norm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Dr. Seyyed Javad Seyyed Mahdavi</a:t>
            </a:r>
          </a:p>
        </p:txBody>
      </p:sp>
    </p:spTree>
    <p:extLst>
      <p:ext uri="{BB962C8B-B14F-4D97-AF65-F5344CB8AC3E}">
        <p14:creationId xmlns:p14="http://schemas.microsoft.com/office/powerpoint/2010/main" val="376588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0A01-7B8F-45EE-A72F-4B546B3D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13D1B8-F601-472A-9C6A-1815C7847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052" y="1698625"/>
            <a:ext cx="9251646" cy="50228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B30F6-A516-4B62-82FC-61B31F2B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0A01-7B8F-45EE-A72F-4B546B3D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B30F6-A516-4B62-82FC-61B31F2B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D44DB8-BFD3-4D7A-98DA-CD6F34BAD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mode</a:t>
            </a:r>
          </a:p>
          <a:p>
            <a:pPr lvl="1"/>
            <a:r>
              <a:rPr lang="en-US" dirty="0"/>
              <a:t>When it rolls over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xFF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dirty="0"/>
              <a:t>, it sets high a flag bit called TOV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.</a:t>
            </a:r>
          </a:p>
          <a:p>
            <a:r>
              <a:rPr lang="en-US" dirty="0"/>
              <a:t>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Load the TCNT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register with the initial count value.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Load the value into the TCCR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register which starts the timer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Keep monitoring the timer overflow flag (TOV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) to see if it is raised. </a:t>
            </a:r>
          </a:p>
          <a:p>
            <a:pPr lvl="2"/>
            <a:r>
              <a:rPr lang="en-US" dirty="0"/>
              <a:t>Get out of the loop when TOV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becomes high.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Stop the timer by disconnecting the clock source (following Instructions:)</a:t>
            </a:r>
          </a:p>
          <a:p>
            <a:pPr marL="914400" lvl="1" indent="-457200">
              <a:buFont typeface="+mj-lt"/>
              <a:buAutoNum type="arabicPeriod"/>
            </a:pPr>
            <a:endParaRPr lang="en-US" sz="40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Clear the TOV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flag for the next round.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 back to Step 1 to load TCNT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again.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D087DF-287E-434C-BAB8-EEE8F1D8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356" y="198937"/>
            <a:ext cx="4827270" cy="1413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7B5992-6A1A-444D-AB8B-8505C9E4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319" y="5159829"/>
            <a:ext cx="5986463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9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7C6A63-B7D9-4F64-8CAD-D7BF7D15A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499" y="1698625"/>
            <a:ext cx="9526751" cy="50228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C182A7-CF51-4DB9-B6C7-9164E083F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974" y="1698625"/>
            <a:ext cx="9701801" cy="5022850"/>
          </a:xfrm>
        </p:spPr>
      </p:pic>
    </p:spTree>
    <p:extLst>
      <p:ext uri="{BB962C8B-B14F-4D97-AF65-F5344CB8AC3E}">
        <p14:creationId xmlns:p14="http://schemas.microsoft.com/office/powerpoint/2010/main" val="398248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8C6DC7-D01E-4905-8DBC-2D7560015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1813543"/>
            <a:ext cx="11626850" cy="4793014"/>
          </a:xfrm>
        </p:spPr>
      </p:pic>
    </p:spTree>
    <p:extLst>
      <p:ext uri="{BB962C8B-B14F-4D97-AF65-F5344CB8AC3E}">
        <p14:creationId xmlns:p14="http://schemas.microsoft.com/office/powerpoint/2010/main" val="1210324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15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D54D21-4251-41FF-B37B-4CCC8B3EC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924" y="730821"/>
            <a:ext cx="7787069" cy="5990654"/>
          </a:xfrm>
        </p:spPr>
      </p:pic>
    </p:spTree>
    <p:extLst>
      <p:ext uri="{BB962C8B-B14F-4D97-AF65-F5344CB8AC3E}">
        <p14:creationId xmlns:p14="http://schemas.microsoft.com/office/powerpoint/2010/main" val="325286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16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CF2319-C8A6-40CA-B8E6-F53DB0E70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240" y="1698625"/>
            <a:ext cx="6493269" cy="5022850"/>
          </a:xfrm>
        </p:spPr>
      </p:pic>
    </p:spTree>
    <p:extLst>
      <p:ext uri="{BB962C8B-B14F-4D97-AF65-F5344CB8AC3E}">
        <p14:creationId xmlns:p14="http://schemas.microsoft.com/office/powerpoint/2010/main" val="101363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17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00963E-EA4E-48D4-B0BC-01E43BA75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728" y="500419"/>
            <a:ext cx="7224522" cy="6261735"/>
          </a:xfrm>
        </p:spPr>
      </p:pic>
    </p:spTree>
    <p:extLst>
      <p:ext uri="{BB962C8B-B14F-4D97-AF65-F5344CB8AC3E}">
        <p14:creationId xmlns:p14="http://schemas.microsoft.com/office/powerpoint/2010/main" val="1897112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18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BEC22-4ABA-4301-BCED-05FD45A7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698171"/>
            <a:ext cx="4002832" cy="5023304"/>
          </a:xfrm>
        </p:spPr>
        <p:txBody>
          <a:bodyPr/>
          <a:lstStyle/>
          <a:p>
            <a:r>
              <a:rPr lang="en-US" dirty="0"/>
              <a:t>Maximum delay in normal mode without </a:t>
            </a:r>
            <a:r>
              <a:rPr lang="en-US" dirty="0" err="1"/>
              <a:t>Prescalar</a:t>
            </a:r>
            <a:endParaRPr lang="en-US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B4D8D03-5579-4EAF-82DA-AE1902B6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292" y="304476"/>
            <a:ext cx="7239000" cy="649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90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19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BEC22-4ABA-4301-BCED-05FD45A7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698171"/>
            <a:ext cx="11625942" cy="5023304"/>
          </a:xfrm>
        </p:spPr>
        <p:txBody>
          <a:bodyPr/>
          <a:lstStyle/>
          <a:p>
            <a:r>
              <a:rPr lang="en-US" dirty="0"/>
              <a:t>Maximum delay in normal mode without </a:t>
            </a:r>
            <a:r>
              <a:rPr lang="en-US" dirty="0" err="1"/>
              <a:t>Prescalar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15E42-35BB-4C99-AA5A-74A2708D6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78074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9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80" y="1698170"/>
            <a:ext cx="11625942" cy="5023305"/>
          </a:xfrm>
        </p:spPr>
        <p:txBody>
          <a:bodyPr>
            <a:normAutofit/>
          </a:bodyPr>
          <a:lstStyle/>
          <a:p>
            <a:r>
              <a:rPr lang="en-US" altLang="en-US" dirty="0"/>
              <a:t>Programming Timers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/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/>
              <a:t>, and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en-US" dirty="0"/>
              <a:t>Counter Programming</a:t>
            </a:r>
          </a:p>
          <a:p>
            <a:r>
              <a:rPr lang="en-US" altLang="en-US" dirty="0"/>
              <a:t>Programming Timers in 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184F2-BA3A-4D50-9BE4-435F2245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12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20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BEC22-4ABA-4301-BCED-05FD45A7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698171"/>
            <a:ext cx="11625942" cy="5023304"/>
          </a:xfrm>
        </p:spPr>
        <p:txBody>
          <a:bodyPr/>
          <a:lstStyle/>
          <a:p>
            <a:r>
              <a:rPr lang="en-US" dirty="0"/>
              <a:t>Maximum delay in normal mode without </a:t>
            </a:r>
            <a:r>
              <a:rPr lang="en-US" dirty="0" err="1"/>
              <a:t>Prescalar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B31D1-06AB-4ECA-AD8F-0D5B37BA8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01" y="2238057"/>
            <a:ext cx="8572500" cy="44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21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BEC22-4ABA-4301-BCED-05FD45A7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698171"/>
            <a:ext cx="3890865" cy="5023304"/>
          </a:xfrm>
        </p:spPr>
        <p:txBody>
          <a:bodyPr/>
          <a:lstStyle/>
          <a:p>
            <a:r>
              <a:rPr lang="en-US" dirty="0"/>
              <a:t>Maximum delay in normal mode without </a:t>
            </a:r>
            <a:r>
              <a:rPr lang="en-US" dirty="0" err="1"/>
              <a:t>Prescalar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157E8-A7DB-4AC5-93C8-42CEE6C5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578" y="1698171"/>
            <a:ext cx="7620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39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22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BEC22-4ABA-4301-BCED-05FD45A7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698171"/>
            <a:ext cx="11625942" cy="5023304"/>
          </a:xfrm>
        </p:spPr>
        <p:txBody>
          <a:bodyPr/>
          <a:lstStyle/>
          <a:p>
            <a:r>
              <a:rPr lang="en-US" dirty="0"/>
              <a:t>Clear Timer0 on compare match (CTC) mode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C353D-A8AE-43C9-9836-673D09B2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511" y="2288409"/>
            <a:ext cx="5212080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2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23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BEC22-4ABA-4301-BCED-05FD45A7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698171"/>
            <a:ext cx="3825551" cy="5023304"/>
          </a:xfrm>
        </p:spPr>
        <p:txBody>
          <a:bodyPr/>
          <a:lstStyle/>
          <a:p>
            <a:r>
              <a:rPr lang="en-US" dirty="0"/>
              <a:t>Clear Timer0 on compare match (CTC) mode programming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179A9-FC25-4ED8-9F15-AB1D35337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18160"/>
            <a:ext cx="762000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91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24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BEC22-4ABA-4301-BCED-05FD45A7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698171"/>
            <a:ext cx="3825551" cy="5023304"/>
          </a:xfrm>
        </p:spPr>
        <p:txBody>
          <a:bodyPr/>
          <a:lstStyle/>
          <a:p>
            <a:r>
              <a:rPr lang="en-US" dirty="0"/>
              <a:t>Clear Timer0 on compare match (CTC) mode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D530A-3CF0-4C6A-B5FF-8BA70636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669" y="248038"/>
            <a:ext cx="7620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8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25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BEC22-4ABA-4301-BCED-05FD45A7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55" y="1698171"/>
            <a:ext cx="5556673" cy="5023304"/>
          </a:xfrm>
        </p:spPr>
        <p:txBody>
          <a:bodyPr/>
          <a:lstStyle/>
          <a:p>
            <a:r>
              <a:rPr lang="en-US" dirty="0"/>
              <a:t>Timer 0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ADA4EE1-7EB8-4398-99C9-7D14A7DF4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82" y="2456124"/>
            <a:ext cx="4386263" cy="2795587"/>
          </a:xfrm>
          <a:prstGeom prst="rect">
            <a:avLst/>
          </a:prstGeom>
          <a:solidFill>
            <a:srgbClr val="FEFC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/>
              <a:t>CS02 CS01 CS00</a:t>
            </a:r>
            <a:r>
              <a:rPr lang="en-US" altLang="en-US"/>
              <a:t>   </a:t>
            </a:r>
            <a:r>
              <a:rPr lang="en-US" altLang="en-US" b="1"/>
              <a:t>Comment</a:t>
            </a:r>
          </a:p>
          <a:p>
            <a:r>
              <a:rPr lang="en-US" altLang="en-US"/>
              <a:t>    0      0       0  	Timer/Counter stopped</a:t>
            </a:r>
          </a:p>
          <a:p>
            <a:r>
              <a:rPr lang="en-US" altLang="en-US"/>
              <a:t>    0      0       1   	clk (No Prescaling)</a:t>
            </a:r>
          </a:p>
          <a:p>
            <a:r>
              <a:rPr lang="en-US" altLang="en-US"/>
              <a:t>    0      1       0	clk / 8</a:t>
            </a:r>
          </a:p>
          <a:p>
            <a:r>
              <a:rPr lang="en-US" altLang="en-US"/>
              <a:t>    0      1       1  	clk / 64</a:t>
            </a:r>
          </a:p>
          <a:p>
            <a:r>
              <a:rPr lang="en-US" altLang="en-US"/>
              <a:t>    1      0       0  	clk / 256</a:t>
            </a:r>
          </a:p>
          <a:p>
            <a:r>
              <a:rPr lang="en-US" altLang="en-US"/>
              <a:t>    1      0       1  	clk / 1024</a:t>
            </a:r>
          </a:p>
          <a:p>
            <a:r>
              <a:rPr lang="en-US" altLang="en-US"/>
              <a:t>    1      1       0 	</a:t>
            </a:r>
            <a:r>
              <a:rPr lang="en-US" altLang="en-US" sz="1600"/>
              <a:t>External clock</a:t>
            </a:r>
            <a:r>
              <a:rPr lang="en-US" altLang="en-US" sz="1400"/>
              <a:t> (falling edge)</a:t>
            </a:r>
          </a:p>
          <a:p>
            <a:r>
              <a:rPr lang="en-US" altLang="en-US"/>
              <a:t>    1      1       1 	</a:t>
            </a:r>
            <a:r>
              <a:rPr lang="en-US" altLang="en-US" sz="1600"/>
              <a:t>External clock</a:t>
            </a:r>
            <a:r>
              <a:rPr lang="en-US" altLang="en-US" sz="1400"/>
              <a:t> (rising edge)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B8DF1552-EA48-48DF-BA58-393381D3AB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757" y="2870461"/>
            <a:ext cx="42814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7BB3CF8-DC29-44D5-8804-D7B6EFF2F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07" y="3699136"/>
            <a:ext cx="4230688" cy="1379538"/>
          </a:xfrm>
          <a:prstGeom prst="rect">
            <a:avLst/>
          </a:prstGeom>
          <a:solidFill>
            <a:srgbClr val="F24522">
              <a:alpha val="23921"/>
            </a:srgbClr>
          </a:solidFill>
          <a:ln w="9525">
            <a:solidFill>
              <a:srgbClr val="F2452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F347493D-67BB-4F27-953B-F35416405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6657" y="2624399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EE85593E-5663-49C5-8532-C85A17F4D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57" y="2449968"/>
            <a:ext cx="4386262" cy="2808287"/>
          </a:xfrm>
          <a:prstGeom prst="rect">
            <a:avLst/>
          </a:prstGeom>
          <a:solidFill>
            <a:srgbClr val="FEFC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/>
              <a:t>CS22 CS21 CS20</a:t>
            </a:r>
            <a:r>
              <a:rPr lang="en-US" altLang="en-US"/>
              <a:t>   </a:t>
            </a:r>
            <a:r>
              <a:rPr lang="en-US" altLang="en-US" b="1"/>
              <a:t>Comment</a:t>
            </a:r>
          </a:p>
          <a:p>
            <a:r>
              <a:rPr lang="en-US" altLang="en-US"/>
              <a:t>    0      0       0  	Timer/Counter stopped</a:t>
            </a:r>
          </a:p>
          <a:p>
            <a:r>
              <a:rPr lang="en-US" altLang="en-US"/>
              <a:t>    0      0       1   	clk (No Prescaling)</a:t>
            </a:r>
          </a:p>
          <a:p>
            <a:r>
              <a:rPr lang="en-US" altLang="en-US"/>
              <a:t>    0      1       0	clk / 8</a:t>
            </a:r>
          </a:p>
          <a:p>
            <a:r>
              <a:rPr lang="en-US" altLang="en-US"/>
              <a:t>    0      1       1  	clk / 32</a:t>
            </a:r>
          </a:p>
          <a:p>
            <a:r>
              <a:rPr lang="en-US" altLang="en-US"/>
              <a:t>    1      0       0  	clk / 64</a:t>
            </a:r>
          </a:p>
          <a:p>
            <a:r>
              <a:rPr lang="en-US" altLang="en-US"/>
              <a:t>    1      0       1  	clk / 128</a:t>
            </a:r>
          </a:p>
          <a:p>
            <a:r>
              <a:rPr lang="en-US" altLang="en-US"/>
              <a:t>    1      1       0 	clk / 256</a:t>
            </a:r>
          </a:p>
          <a:p>
            <a:r>
              <a:rPr lang="en-US" altLang="en-US"/>
              <a:t>    1      1       1 	clk / 1024</a:t>
            </a: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B3875C58-5FA1-45BB-853F-AA76521992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6432" y="2862718"/>
            <a:ext cx="42814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54E6E35-B427-46FC-9679-99B2414F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907" y="3719968"/>
            <a:ext cx="4230687" cy="1379537"/>
          </a:xfrm>
          <a:prstGeom prst="rect">
            <a:avLst/>
          </a:prstGeom>
          <a:solidFill>
            <a:srgbClr val="F24522">
              <a:alpha val="23921"/>
            </a:srgbClr>
          </a:solidFill>
          <a:ln w="9525">
            <a:solidFill>
              <a:srgbClr val="F2452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005BC214-8970-4722-84CC-9324839C6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6332" y="2630943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9D0BC628-7A89-4262-A20C-20988334A15A}"/>
              </a:ext>
            </a:extLst>
          </p:cNvPr>
          <p:cNvSpPr txBox="1">
            <a:spLocks/>
          </p:cNvSpPr>
          <p:nvPr/>
        </p:nvSpPr>
        <p:spPr>
          <a:xfrm>
            <a:off x="5832263" y="1698171"/>
            <a:ext cx="5556673" cy="502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Nirmala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Nirmala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Nirmala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Nirmala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Nirmala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Timer 2</a:t>
            </a:r>
          </a:p>
        </p:txBody>
      </p:sp>
    </p:spTree>
    <p:extLst>
      <p:ext uri="{BB962C8B-B14F-4D97-AF65-F5344CB8AC3E}">
        <p14:creationId xmlns:p14="http://schemas.microsoft.com/office/powerpoint/2010/main" val="1870606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900-3996-4C26-8DE2-930A8D3C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6444-8229-4F5A-93CC-81AEAC1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26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BEC22-4ABA-4301-BCED-05FD45A7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698171"/>
            <a:ext cx="11625942" cy="50233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complicated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9C26F-F7BA-436A-962A-D2E6A953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76" y="1815700"/>
            <a:ext cx="6610350" cy="19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16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C17A-6161-4061-BE83-874EBEB5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Counter 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4AAEC-5364-4890-AD18-32769BB1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698171"/>
            <a:ext cx="8619801" cy="5023304"/>
          </a:xfrm>
        </p:spPr>
        <p:txBody>
          <a:bodyPr/>
          <a:lstStyle/>
          <a:p>
            <a:r>
              <a:rPr lang="en-US" dirty="0"/>
              <a:t>For Timer 0</a:t>
            </a:r>
          </a:p>
          <a:p>
            <a:pPr lvl="1"/>
            <a:r>
              <a:rPr lang="en-US" dirty="0"/>
              <a:t>when CS02:00 is 6 or 7, </a:t>
            </a:r>
          </a:p>
          <a:p>
            <a:pPr lvl="1"/>
            <a:r>
              <a:rPr lang="en-US" dirty="0"/>
              <a:t>the TCNT0 counter counts up as pulses are fed from pin T0</a:t>
            </a:r>
          </a:p>
          <a:p>
            <a:r>
              <a:rPr lang="en-US" dirty="0"/>
              <a:t>For Timer 1</a:t>
            </a:r>
          </a:p>
          <a:p>
            <a:pPr lvl="1"/>
            <a:r>
              <a:rPr lang="en-US" dirty="0"/>
              <a:t>when CS12:10 is 6 or 7, the clock pulse coming in from pin T1 makes the TCNT1 counter count up.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6, the counter counts up on the negative (falling) edge. </a:t>
            </a:r>
          </a:p>
          <a:p>
            <a:pPr lvl="1"/>
            <a:r>
              <a:rPr lang="en-US" dirty="0"/>
              <a:t>7, the counter counts up on the positive (rising)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BDD0B-3959-4F07-8602-67F55D22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EB659A2C-B370-4E5B-9318-9A7FF73F6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657" y="3703316"/>
            <a:ext cx="2776537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1">
            <a:extLst>
              <a:ext uri="{FF2B5EF4-FFF2-40B4-BE49-F238E27FC236}">
                <a16:creationId xmlns:a16="http://schemas.microsoft.com/office/drawing/2014/main" id="{C20CABB9-630D-463E-B734-0C6A0F0C3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775" y="3787453"/>
            <a:ext cx="54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F63D2A"/>
                </a:solidFill>
              </a:rPr>
              <a:t>T0</a:t>
            </a:r>
          </a:p>
        </p:txBody>
      </p:sp>
    </p:spTree>
    <p:extLst>
      <p:ext uri="{BB962C8B-B14F-4D97-AF65-F5344CB8AC3E}">
        <p14:creationId xmlns:p14="http://schemas.microsoft.com/office/powerpoint/2010/main" val="9090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C17A-6161-4061-BE83-874EBEB5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0" y="365126"/>
            <a:ext cx="11625942" cy="116159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Counter Programming</a:t>
            </a:r>
            <a:endParaRPr lang="en-US" sz="28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797AF4-F942-4204-9522-6707C82B4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1862" y="420328"/>
            <a:ext cx="7620000" cy="63855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BDD0B-3959-4F07-8602-67F55D22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CAC6B7-EBAD-4925-A9C2-6AEF488B5FE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20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C17A-6161-4061-BE83-874EBEB5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0" y="365126"/>
            <a:ext cx="11625942" cy="116159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Counter Programming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BDD0B-3959-4F07-8602-67F55D22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CAC6B7-EBAD-4925-A9C2-6AEF488B5FE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9342CC-4C28-47C0-91C6-80A7A9886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2011" y="327020"/>
            <a:ext cx="7048500" cy="6449378"/>
          </a:xfrm>
        </p:spPr>
      </p:pic>
    </p:spTree>
    <p:extLst>
      <p:ext uri="{BB962C8B-B14F-4D97-AF65-F5344CB8AC3E}">
        <p14:creationId xmlns:p14="http://schemas.microsoft.com/office/powerpoint/2010/main" val="134906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CBFB-C28B-4908-A533-DB3521E1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View of Counters and Timers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522E07-F909-49F4-9AF8-DA5A28F18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2767861"/>
            <a:ext cx="11626850" cy="28843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C387F-9141-452A-B42F-43122473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9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7BC4-FAE3-4948-B905-89587423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</a:t>
            </a:r>
            <a:br>
              <a:rPr lang="en-US" altLang="en-US" dirty="0"/>
            </a:br>
            <a:r>
              <a:rPr lang="en-US" altLang="en-US" dirty="0"/>
              <a:t> Timers in C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9CA074-B2AD-43AD-8DA7-601424DCB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6179" y="465750"/>
            <a:ext cx="8390382" cy="62278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B95EE-920B-42C0-869B-F1921342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83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7BC4-FAE3-4948-B905-89587423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</a:t>
            </a:r>
            <a:br>
              <a:rPr lang="en-US" altLang="en-US" dirty="0"/>
            </a:br>
            <a:r>
              <a:rPr lang="en-US" altLang="en-US" dirty="0"/>
              <a:t> Timers in 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B95EE-920B-42C0-869B-F1921342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31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85B74-41A2-499F-83F2-4CD0469FC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6B41E-F3F8-40F5-B696-A33B0A73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776" y="0"/>
            <a:ext cx="7761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02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7BC4-FAE3-4948-B905-89587423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</a:t>
            </a:r>
            <a:br>
              <a:rPr lang="en-US" altLang="en-US" dirty="0"/>
            </a:br>
            <a:r>
              <a:rPr lang="en-US" altLang="en-US" dirty="0"/>
              <a:t> Timers in 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B95EE-920B-42C0-869B-F1921342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85B74-41A2-499F-83F2-4CD0469FC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7F1DE5-81D2-4A79-B1E7-CD23E29C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391" y="0"/>
            <a:ext cx="7644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BCBD-EDB9-4A97-9235-80253C45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F7EBD-DD73-47A2-996A-AC7DB5419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E1F09-89EC-4114-B8F1-EF6B3AE2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33CA-9869-4716-A69A-B0C86922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Timers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/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/>
              <a:t>, and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9F7D-F5F9-4FA9-975C-AF6BCDEAA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ATmega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dirty="0"/>
              <a:t>, there are three timers: </a:t>
            </a:r>
          </a:p>
          <a:p>
            <a:pPr lvl="1"/>
            <a:r>
              <a:rPr lang="en-US" dirty="0"/>
              <a:t>Timer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, Timer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 and Timer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Timer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and Timer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/>
              <a:t>-bit, while Timer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/>
              <a:t>-bit.</a:t>
            </a:r>
          </a:p>
          <a:p>
            <a:r>
              <a:rPr lang="en-US" dirty="0"/>
              <a:t>Basic registers of timers</a:t>
            </a:r>
          </a:p>
          <a:p>
            <a:pPr lvl="1"/>
            <a:r>
              <a:rPr lang="en-US" dirty="0" err="1"/>
              <a:t>TCNTn</a:t>
            </a:r>
            <a:r>
              <a:rPr lang="en-US" dirty="0"/>
              <a:t> (Timer/Counter register)</a:t>
            </a:r>
          </a:p>
          <a:p>
            <a:pPr lvl="1"/>
            <a:r>
              <a:rPr lang="en-US" dirty="0" err="1"/>
              <a:t>TOVn</a:t>
            </a:r>
            <a:r>
              <a:rPr lang="en-US" dirty="0"/>
              <a:t> (Timer Overflow flag)</a:t>
            </a:r>
          </a:p>
          <a:p>
            <a:pPr lvl="1"/>
            <a:r>
              <a:rPr lang="en-US" dirty="0" err="1"/>
              <a:t>TCCRn</a:t>
            </a:r>
            <a:r>
              <a:rPr lang="en-US" dirty="0"/>
              <a:t> (Timer Counter control register)</a:t>
            </a:r>
          </a:p>
          <a:p>
            <a:pPr lvl="1"/>
            <a:r>
              <a:rPr lang="en-US" dirty="0" err="1"/>
              <a:t>OCRn</a:t>
            </a:r>
            <a:r>
              <a:rPr lang="en-US" dirty="0"/>
              <a:t> (output compare register)</a:t>
            </a:r>
          </a:p>
          <a:p>
            <a:pPr lvl="1"/>
            <a:r>
              <a:rPr lang="en-US" dirty="0" err="1"/>
              <a:t>OCFn</a:t>
            </a:r>
            <a:r>
              <a:rPr lang="en-US" dirty="0"/>
              <a:t> (output compare match flag)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of the timer registers are byte-addressable I/O registers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E0BF8-7A1B-4C92-8DDA-4BC58265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16568-4E3B-45C4-A7C7-7BFF6A774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529" y="3906326"/>
            <a:ext cx="2971800" cy="457200"/>
          </a:xfrm>
          <a:prstGeom prst="rect">
            <a:avLst/>
          </a:prstGeom>
          <a:solidFill>
            <a:srgbClr val="FCFC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TCNTn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5ADCD45-9421-4268-B9E2-D8487F2FC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129" y="3144326"/>
            <a:ext cx="1676400" cy="457200"/>
          </a:xfrm>
          <a:prstGeom prst="rect">
            <a:avLst/>
          </a:prstGeom>
          <a:solidFill>
            <a:srgbClr val="2515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accent2"/>
                </a:solidFill>
              </a:rPr>
              <a:t>TCCRn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0D0A9B-5E36-4556-A119-381066999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329" y="4592126"/>
            <a:ext cx="533400" cy="457200"/>
          </a:xfrm>
          <a:prstGeom prst="rect">
            <a:avLst/>
          </a:prstGeom>
          <a:solidFill>
            <a:srgbClr val="2CF22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TOVn</a:t>
            </a:r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42CCC30A-2794-49F9-98FF-F675E785A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7129" y="436352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ECC694E-AF43-48FB-B4F6-5ADE30B52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529" y="5658926"/>
            <a:ext cx="2971800" cy="457200"/>
          </a:xfrm>
          <a:prstGeom prst="rect">
            <a:avLst/>
          </a:prstGeom>
          <a:solidFill>
            <a:srgbClr val="EAC3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OCRn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19CA541-8661-4BAC-B5D1-B43D78182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7729" y="4744526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=</a:t>
            </a:r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C7948C11-1F8B-4C60-9D8F-461B16531F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2529" y="436352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>
            <a:extLst>
              <a:ext uri="{FF2B5EF4-FFF2-40B4-BE49-F238E27FC236}">
                <a16:creationId xmlns:a16="http://schemas.microsoft.com/office/drawing/2014/main" id="{7D3157FF-4C88-461A-98E6-F1D14CB5E5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2529" y="512552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E387A820-4AAF-4695-89C0-818686368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7329" y="497312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ADEBA138-7E4A-4383-99C1-D9B672D2D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3129" y="4744526"/>
            <a:ext cx="533400" cy="457200"/>
          </a:xfrm>
          <a:prstGeom prst="rect">
            <a:avLst/>
          </a:prstGeom>
          <a:solidFill>
            <a:srgbClr val="1AFA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OCFn</a:t>
            </a:r>
          </a:p>
        </p:txBody>
      </p:sp>
    </p:spTree>
    <p:extLst>
      <p:ext uri="{BB962C8B-B14F-4D97-AF65-F5344CB8AC3E}">
        <p14:creationId xmlns:p14="http://schemas.microsoft.com/office/powerpoint/2010/main" val="41676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FE65-3654-4AB3-858E-98C85B55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Programming Timers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dirty="0"/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/>
              <a:t>, and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Basic registers of timers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88AF9-5112-4F13-B2E5-B6DD56F8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Basic registers of timers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TCNTn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 (Timer/Counter register)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TOVn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 (Timer Overflow flag)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TCCRn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 (Timer Counter control register)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OCRn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 (output compare register)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OCFn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 (output compare match flag)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3845C-D0E9-43AE-A58A-D174A22C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21BA9-F5AB-4920-B667-337F65A83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6" y="4550327"/>
            <a:ext cx="11733467" cy="21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8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FE65-3654-4AB3-858E-98C85B55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Programming Timers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dirty="0"/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/>
              <a:t>, and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Basic registers of timers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88AF9-5112-4F13-B2E5-B6DD56F8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Nirmala UI" panose="020B0502040204020203" pitchFamily="34" charset="0"/>
              </a:rPr>
              <a:t>TIFR (Timer/counter Interrupt Flag Register) 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3845C-D0E9-43AE-A58A-D174A22C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CBD8D-2F24-45C9-933F-7A294AE36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23" y="2204861"/>
            <a:ext cx="7991856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0A01-7B8F-45EE-A72F-4B546B3D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CA6D8-C95D-40DB-BCA3-008DA95F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TCCR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(Timer/Counter Control Register) 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B30F6-A516-4B62-82FC-61B31F2B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7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FF5CD9-7DCF-48E2-A621-6319B8B1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54" y="2208956"/>
            <a:ext cx="992219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6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0A01-7B8F-45EE-A72F-4B546B3D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CA6D8-C95D-40DB-BCA3-008DA95F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TCCR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(Timer/Counter Control Register) 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B30F6-A516-4B62-82FC-61B31F2B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9822A-5C60-4614-AEB8-E4895010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921" y="2263510"/>
            <a:ext cx="8118158" cy="44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0A01-7B8F-45EE-A72F-4B546B3D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 Timers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,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b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Timers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CA6D8-C95D-40DB-BCA3-008DA95F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TCCR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(Timer/Counter Control Register) 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B30F6-A516-4B62-82FC-61B31F2B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C6B7-EBAD-4925-A9C2-6AEF488B5FE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9822A-5C60-4614-AEB8-E4895010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921" y="2263510"/>
            <a:ext cx="8118158" cy="44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37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3724</TotalTime>
  <Words>929</Words>
  <Application>Microsoft Office PowerPoint</Application>
  <PresentationFormat>Widescreen</PresentationFormat>
  <Paragraphs>149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Candara</vt:lpstr>
      <vt:lpstr>Nirmala UI</vt:lpstr>
      <vt:lpstr>Times New Roman</vt:lpstr>
      <vt:lpstr>Office Theme</vt:lpstr>
      <vt:lpstr>Chapter 10 AVR Timer Programming in Assembly and C The AVR Microcontroller and Embedded Systems: Using Assembly and C  M. A. Mazidi</vt:lpstr>
      <vt:lpstr>Contents</vt:lpstr>
      <vt:lpstr>A General View of Counters and Timers</vt:lpstr>
      <vt:lpstr>Programming Timers 0, 1, and 2</vt:lpstr>
      <vt:lpstr>Programming Timers 0, 1, and 2 Basic registers of timers</vt:lpstr>
      <vt:lpstr>Programming Timers 0, 1, and 2 Basic registers of timers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0 Programming</vt:lpstr>
      <vt:lpstr>Programming Timers 0, 1, and 2 Timers 2 Programming</vt:lpstr>
      <vt:lpstr>Programming Timers 0, 1, and 2 Timers 1 Programming</vt:lpstr>
      <vt:lpstr>Counter Programming</vt:lpstr>
      <vt:lpstr>Counter Programming</vt:lpstr>
      <vt:lpstr>Counter Programming</vt:lpstr>
      <vt:lpstr>Programming  Timers in C</vt:lpstr>
      <vt:lpstr>Programming  Timers in C</vt:lpstr>
      <vt:lpstr>Programming  Timers in C</vt:lpstr>
      <vt:lpstr>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Javad Mahdavi</dc:creator>
  <cp:lastModifiedBy>Javad Mahdavi</cp:lastModifiedBy>
  <cp:revision>208</cp:revision>
  <dcterms:created xsi:type="dcterms:W3CDTF">2018-02-11T10:32:06Z</dcterms:created>
  <dcterms:modified xsi:type="dcterms:W3CDTF">2021-08-26T06:31:39Z</dcterms:modified>
</cp:coreProperties>
</file>