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1"/>
  </p:sldMasterIdLst>
  <p:notesMasterIdLst>
    <p:notesMasterId r:id="rId61"/>
  </p:notesMasterIdLst>
  <p:sldIdLst>
    <p:sldId id="378" r:id="rId2"/>
    <p:sldId id="342" r:id="rId3"/>
    <p:sldId id="376" r:id="rId4"/>
    <p:sldId id="377" r:id="rId5"/>
    <p:sldId id="375" r:id="rId6"/>
    <p:sldId id="347" r:id="rId7"/>
    <p:sldId id="369" r:id="rId8"/>
    <p:sldId id="351" r:id="rId9"/>
    <p:sldId id="349" r:id="rId10"/>
    <p:sldId id="338" r:id="rId11"/>
    <p:sldId id="340" r:id="rId12"/>
    <p:sldId id="355" r:id="rId13"/>
    <p:sldId id="352" r:id="rId14"/>
    <p:sldId id="353" r:id="rId15"/>
    <p:sldId id="354" r:id="rId16"/>
    <p:sldId id="356" r:id="rId17"/>
    <p:sldId id="372" r:id="rId18"/>
    <p:sldId id="373" r:id="rId19"/>
    <p:sldId id="264" r:id="rId20"/>
    <p:sldId id="266" r:id="rId21"/>
    <p:sldId id="267" r:id="rId22"/>
    <p:sldId id="268" r:id="rId23"/>
    <p:sldId id="270" r:id="rId24"/>
    <p:sldId id="271" r:id="rId25"/>
    <p:sldId id="272" r:id="rId26"/>
    <p:sldId id="277" r:id="rId27"/>
    <p:sldId id="368" r:id="rId28"/>
    <p:sldId id="278" r:id="rId29"/>
    <p:sldId id="357" r:id="rId30"/>
    <p:sldId id="358" r:id="rId31"/>
    <p:sldId id="359" r:id="rId32"/>
    <p:sldId id="360" r:id="rId33"/>
    <p:sldId id="361" r:id="rId34"/>
    <p:sldId id="284" r:id="rId35"/>
    <p:sldId id="285" r:id="rId36"/>
    <p:sldId id="289" r:id="rId37"/>
    <p:sldId id="292" r:id="rId38"/>
    <p:sldId id="294" r:id="rId39"/>
    <p:sldId id="301" r:id="rId40"/>
    <p:sldId id="307" r:id="rId41"/>
    <p:sldId id="313" r:id="rId42"/>
    <p:sldId id="316" r:id="rId43"/>
    <p:sldId id="370" r:id="rId44"/>
    <p:sldId id="350" r:id="rId45"/>
    <p:sldId id="327" r:id="rId46"/>
    <p:sldId id="374" r:id="rId47"/>
    <p:sldId id="362" r:id="rId48"/>
    <p:sldId id="329" r:id="rId49"/>
    <p:sldId id="324" r:id="rId50"/>
    <p:sldId id="322" r:id="rId51"/>
    <p:sldId id="323" r:id="rId52"/>
    <p:sldId id="331" r:id="rId53"/>
    <p:sldId id="336" r:id="rId54"/>
    <p:sldId id="333" r:id="rId55"/>
    <p:sldId id="334" r:id="rId56"/>
    <p:sldId id="335" r:id="rId57"/>
    <p:sldId id="275" r:id="rId58"/>
    <p:sldId id="276" r:id="rId59"/>
    <p:sldId id="37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68" d="100"/>
          <a:sy n="68" d="100"/>
        </p:scale>
        <p:origin x="1446" y="60"/>
      </p:cViewPr>
      <p:guideLst>
        <p:guide orient="horz" pos="2160"/>
        <p:guide pos="2880"/>
      </p:guideLst>
    </p:cSldViewPr>
  </p:slideViewPr>
  <p:outlineViewPr>
    <p:cViewPr>
      <p:scale>
        <a:sx n="33" d="100"/>
        <a:sy n="33" d="100"/>
      </p:scale>
      <p:origin x="0" y="297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7143F9E-7FAE-485A-B3A4-1E73FAC273E9}" type="datetimeFigureOut">
              <a:rPr lang="en-US"/>
              <a:pPr>
                <a:defRPr/>
              </a:pPr>
              <a:t>3/4/2025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735F815-87D5-4811-A70A-8A9E9F9534BF}" type="slidenum">
              <a:rPr lang="en-US"/>
              <a:pPr>
                <a:defRPr/>
              </a:pPr>
              <a:t>‹#›</a:t>
            </a:fld>
            <a:endParaRPr lang="en-US"/>
          </a:p>
        </p:txBody>
      </p:sp>
    </p:spTree>
    <p:extLst>
      <p:ext uri="{BB962C8B-B14F-4D97-AF65-F5344CB8AC3E}">
        <p14:creationId xmlns:p14="http://schemas.microsoft.com/office/powerpoint/2010/main" val="566098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pPr>
              <a:defRPr/>
            </a:pPr>
            <a:fld id="{1735F815-87D5-4811-A70A-8A9E9F9534BF}" type="slidenum">
              <a:rPr lang="en-US" smtClean="0"/>
              <a:pPr>
                <a:defRPr/>
              </a:pPr>
              <a:t>4</a:t>
            </a:fld>
            <a:endParaRPr lang="en-US"/>
          </a:p>
        </p:txBody>
      </p:sp>
    </p:spTree>
    <p:extLst>
      <p:ext uri="{BB962C8B-B14F-4D97-AF65-F5344CB8AC3E}">
        <p14:creationId xmlns:p14="http://schemas.microsoft.com/office/powerpoint/2010/main" val="313795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C7A083F6-3FDB-4628-8FCC-4E4E81B0EDF8}" type="slidenum">
              <a:rPr lang="en-US" smtClean="0"/>
              <a:pPr>
                <a:defRPr/>
              </a:pPr>
              <a:t>17</a:t>
            </a:fld>
            <a:endParaRPr lang="en-US"/>
          </a:p>
        </p:txBody>
      </p:sp>
    </p:spTree>
    <p:extLst>
      <p:ext uri="{BB962C8B-B14F-4D97-AF65-F5344CB8AC3E}">
        <p14:creationId xmlns:p14="http://schemas.microsoft.com/office/powerpoint/2010/main" val="125403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5FC73B-5D52-4B2F-962F-77B56C8132DD}" type="slidenum">
              <a:rPr lang="en-US" smtClean="0"/>
              <a:pPr fontAlgn="base">
                <a:spcBef>
                  <a:spcPct val="0"/>
                </a:spcBef>
                <a:spcAft>
                  <a:spcPct val="0"/>
                </a:spcAft>
                <a:defRPr/>
              </a:pPr>
              <a:t>18</a:t>
            </a:fld>
            <a:endParaRPr lang="en-US"/>
          </a:p>
        </p:txBody>
      </p:sp>
    </p:spTree>
    <p:extLst>
      <p:ext uri="{BB962C8B-B14F-4D97-AF65-F5344CB8AC3E}">
        <p14:creationId xmlns:p14="http://schemas.microsoft.com/office/powerpoint/2010/main" val="55723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3200" b="1">
                <a:solidFill>
                  <a:srgbClr val="C00000"/>
                </a:solidFill>
                <a:cs typeface="2  Nazanin" pitchFamily="2" charset="-78"/>
              </a:rPr>
              <a:t>Niche koh</a:t>
            </a:r>
          </a:p>
          <a:p>
            <a:endParaRPr lang="en-US" sz="3200" b="1">
              <a:solidFill>
                <a:srgbClr val="C00000"/>
              </a:solidFill>
              <a:cs typeface="2  Nazanin" pitchFamily="2" charset="-78"/>
            </a:endParaRPr>
          </a:p>
        </p:txBody>
      </p:sp>
      <p:sp>
        <p:nvSpPr>
          <p:cNvPr id="4" name="Slide Number Placeholder 3"/>
          <p:cNvSpPr>
            <a:spLocks noGrp="1"/>
          </p:cNvSpPr>
          <p:nvPr>
            <p:ph type="sldNum" sz="quarter" idx="5"/>
          </p:nvPr>
        </p:nvSpPr>
        <p:spPr/>
        <p:txBody>
          <a:bodyPr/>
          <a:lstStyle/>
          <a:p>
            <a:pPr>
              <a:defRPr/>
            </a:pPr>
            <a:fld id="{D4FC156E-8147-4576-BDD6-98C1051808D8}" type="slidenum">
              <a:rPr lang="en-US" smtClean="0"/>
              <a:pPr>
                <a:defRPr/>
              </a:pPr>
              <a:t>21</a:t>
            </a:fld>
            <a:endParaRPr lang="en-US"/>
          </a:p>
        </p:txBody>
      </p:sp>
    </p:spTree>
    <p:extLst>
      <p:ext uri="{BB962C8B-B14F-4D97-AF65-F5344CB8AC3E}">
        <p14:creationId xmlns:p14="http://schemas.microsoft.com/office/powerpoint/2010/main" val="203939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22475C7-3AB7-4DD7-99F3-236103BEF90F}"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74A33AE-7BC1-4D26-BE36-3E9788B776BD}" type="slidenum">
              <a:rPr lang="en-US" smtClean="0"/>
              <a:pPr>
                <a:defRPr/>
              </a:pPr>
              <a:t>‹#›</a:t>
            </a:fld>
            <a:endParaRPr lang="en-US"/>
          </a:p>
        </p:txBody>
      </p:sp>
    </p:spTree>
    <p:extLst>
      <p:ext uri="{BB962C8B-B14F-4D97-AF65-F5344CB8AC3E}">
        <p14:creationId xmlns:p14="http://schemas.microsoft.com/office/powerpoint/2010/main" val="409995221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234312218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14036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346641717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695337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17701191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230015067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150474591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967BA2C-D773-4EB2-A700-433CA67358C1}"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52A2D1-EF4B-459C-9905-D76DF598A804}" type="slidenum">
              <a:rPr lang="en-US" smtClean="0"/>
              <a:pPr>
                <a:defRPr/>
              </a:pPr>
              <a:t>‹#›</a:t>
            </a:fld>
            <a:endParaRPr lang="en-US"/>
          </a:p>
        </p:txBody>
      </p:sp>
    </p:spTree>
    <p:extLst>
      <p:ext uri="{BB962C8B-B14F-4D97-AF65-F5344CB8AC3E}">
        <p14:creationId xmlns:p14="http://schemas.microsoft.com/office/powerpoint/2010/main" val="206915576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AC80439-03D1-4DBF-B57C-E784FF72D2D8}" type="datetime1">
              <a:rPr lang="en-US" smtClean="0"/>
              <a:pPr>
                <a:defRPr/>
              </a:pPr>
              <a:t>3/4/2025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4EA193-293F-404A-B6BD-EC6A0F9C2C18}" type="slidenum">
              <a:rPr lang="en-US" smtClean="0"/>
              <a:pPr>
                <a:defRPr/>
              </a:pPr>
              <a:t>‹#›</a:t>
            </a:fld>
            <a:endParaRPr lang="en-US"/>
          </a:p>
        </p:txBody>
      </p:sp>
    </p:spTree>
    <p:extLst>
      <p:ext uri="{BB962C8B-B14F-4D97-AF65-F5344CB8AC3E}">
        <p14:creationId xmlns:p14="http://schemas.microsoft.com/office/powerpoint/2010/main" val="308225834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FC8A7EF-34B5-40DA-A9E6-9193E5F23A2B}" type="datetime1">
              <a:rPr lang="en-US" smtClean="0"/>
              <a:pPr>
                <a:defRPr/>
              </a:pPr>
              <a:t>3/4/2025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DA31708-DF14-430E-B4A8-0496BA2F3141}" type="slidenum">
              <a:rPr lang="en-US" smtClean="0"/>
              <a:pPr>
                <a:defRPr/>
              </a:pPr>
              <a:t>‹#›</a:t>
            </a:fld>
            <a:endParaRPr lang="en-US"/>
          </a:p>
        </p:txBody>
      </p:sp>
    </p:spTree>
    <p:extLst>
      <p:ext uri="{BB962C8B-B14F-4D97-AF65-F5344CB8AC3E}">
        <p14:creationId xmlns:p14="http://schemas.microsoft.com/office/powerpoint/2010/main" val="372644825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1880294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403183E-9E39-4F8D-8FA2-895F41CCAC14}" type="datetime1">
              <a:rPr lang="en-US" smtClean="0"/>
              <a:pPr>
                <a:defRPr/>
              </a:pPr>
              <a:t>3/4/2025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C569041-5AE6-497C-AAED-C0FDF7B5880B}" type="slidenum">
              <a:rPr lang="en-US" smtClean="0"/>
              <a:pPr>
                <a:defRPr/>
              </a:pPr>
              <a:t>‹#›</a:t>
            </a:fld>
            <a:endParaRPr lang="en-US"/>
          </a:p>
        </p:txBody>
      </p:sp>
    </p:spTree>
    <p:extLst>
      <p:ext uri="{BB962C8B-B14F-4D97-AF65-F5344CB8AC3E}">
        <p14:creationId xmlns:p14="http://schemas.microsoft.com/office/powerpoint/2010/main" val="70511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481A3E5-F8E6-461C-807B-E43FE391641C}" type="datetime1">
              <a:rPr lang="en-US" smtClean="0"/>
              <a:pPr>
                <a:defRPr/>
              </a:pPr>
              <a:t>3/4/2025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289E3D8-B11D-4118-AA3E-C92C9AF8AE2A}" type="slidenum">
              <a:rPr lang="en-US" smtClean="0"/>
              <a:pPr>
                <a:defRPr/>
              </a:pPr>
              <a:t>‹#›</a:t>
            </a:fld>
            <a:endParaRPr lang="en-US"/>
          </a:p>
        </p:txBody>
      </p:sp>
    </p:spTree>
    <p:extLst>
      <p:ext uri="{BB962C8B-B14F-4D97-AF65-F5344CB8AC3E}">
        <p14:creationId xmlns:p14="http://schemas.microsoft.com/office/powerpoint/2010/main" val="348288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54746075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D0AA25B-E5FB-46F3-A4A0-3313B66805F7}" type="datetime1">
              <a:rPr lang="en-US" smtClean="0"/>
              <a:pPr>
                <a:defRPr/>
              </a:pPr>
              <a:t>3/4/2025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345998502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D0AA25B-E5FB-46F3-A4A0-3313B66805F7}" type="datetime1">
              <a:rPr lang="en-US" smtClean="0"/>
              <a:pPr>
                <a:defRPr/>
              </a:pPr>
              <a:t>3/4/2025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4A2008A-6920-4022-A4FA-4EC4F3A46213}" type="slidenum">
              <a:rPr lang="en-US" smtClean="0"/>
              <a:pPr>
                <a:defRPr/>
              </a:pPr>
              <a:t>‹#›</a:t>
            </a:fld>
            <a:endParaRPr lang="en-US"/>
          </a:p>
        </p:txBody>
      </p:sp>
    </p:spTree>
    <p:extLst>
      <p:ext uri="{BB962C8B-B14F-4D97-AF65-F5344CB8AC3E}">
        <p14:creationId xmlns:p14="http://schemas.microsoft.com/office/powerpoint/2010/main" val="2144914958"/>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Lst>
  <p:hf hdr="0" ftr="0" dt="0"/>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hyperlink" Target="https://fa.wikipedia.org/wiki/%D8%B3%D8%B1%D8%B4%D9%85%D8%A7%D8%B1%DB%8C_%D8%B9%D9%85%D9%88%D9%85%DB%8C_%D9%86%D9%81%D9%88%D8%B3_%D9%88_%D9%85%D8%B3%DA%A9%D9%86_(%DB%B1%DB%B3%DB%B8%DB%B5)" TargetMode="External"/><Relationship Id="rId2" Type="http://schemas.openxmlformats.org/officeDocument/2006/relationships/hyperlink" Target="https://fa.wikipedia.org/wiki/%D8%B3%D8%B1%D8%B4%D9%85%D8%A7%D8%B1%DB%8C_%D8%B9%D9%85%D9%88%D9%85%DB%8C_%D9%86%D9%81%D9%88%D8%B3_%D9%88_%D9%85%D8%B3%DA%A9%D9%86_%D8%A7%DB%8C%D8%B1%D8%A7%D9%86"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4052-2D8A-43EC-8F5E-299051B10A2D}"/>
              </a:ext>
            </a:extLst>
          </p:cNvPr>
          <p:cNvSpPr>
            <a:spLocks noGrp="1"/>
          </p:cNvSpPr>
          <p:nvPr>
            <p:ph type="ctrTitle"/>
          </p:nvPr>
        </p:nvSpPr>
        <p:spPr>
          <a:xfrm>
            <a:off x="1130595" y="2334053"/>
            <a:ext cx="5826719" cy="1646302"/>
          </a:xfrm>
        </p:spPr>
        <p:txBody>
          <a:bodyPr/>
          <a:lstStyle/>
          <a:p>
            <a:r>
              <a:rPr lang="fa-IR" sz="4400" dirty="0"/>
              <a:t>به نام خدای رنگین کمان</a:t>
            </a:r>
          </a:p>
        </p:txBody>
      </p:sp>
      <p:sp>
        <p:nvSpPr>
          <p:cNvPr id="3" name="Subtitle 2">
            <a:extLst>
              <a:ext uri="{FF2B5EF4-FFF2-40B4-BE49-F238E27FC236}">
                <a16:creationId xmlns:a16="http://schemas.microsoft.com/office/drawing/2014/main" id="{0F78E14A-CA7A-4503-9745-32C6B7929781}"/>
              </a:ext>
            </a:extLst>
          </p:cNvPr>
          <p:cNvSpPr>
            <a:spLocks noGrp="1"/>
          </p:cNvSpPr>
          <p:nvPr>
            <p:ph type="subTitle" idx="1"/>
          </p:nvPr>
        </p:nvSpPr>
        <p:spPr/>
        <p:txBody>
          <a:bodyPr>
            <a:normAutofit lnSpcReduction="10000"/>
          </a:bodyPr>
          <a:lstStyle/>
          <a:p>
            <a:r>
              <a:rPr lang="fa-IR" dirty="0"/>
              <a:t>نام استاد :مریم صادق ابربکوه</a:t>
            </a:r>
          </a:p>
          <a:p>
            <a:r>
              <a:rPr lang="fa-IR" dirty="0"/>
              <a:t>موضوع اریه: روستای نیچکوه </a:t>
            </a:r>
          </a:p>
          <a:p>
            <a:r>
              <a:rPr lang="fa-IR" dirty="0"/>
              <a:t>نام اعضای گروه :نگار دماندی پریا تهرانی </a:t>
            </a:r>
          </a:p>
        </p:txBody>
      </p:sp>
      <p:sp>
        <p:nvSpPr>
          <p:cNvPr id="4" name="Slide Number Placeholder 3">
            <a:extLst>
              <a:ext uri="{FF2B5EF4-FFF2-40B4-BE49-F238E27FC236}">
                <a16:creationId xmlns:a16="http://schemas.microsoft.com/office/drawing/2014/main" id="{1D54BA28-E18D-43E6-9A84-C31412004625}"/>
              </a:ext>
            </a:extLst>
          </p:cNvPr>
          <p:cNvSpPr>
            <a:spLocks noGrp="1"/>
          </p:cNvSpPr>
          <p:nvPr>
            <p:ph type="sldNum" sz="quarter" idx="12"/>
          </p:nvPr>
        </p:nvSpPr>
        <p:spPr/>
        <p:txBody>
          <a:bodyPr/>
          <a:lstStyle/>
          <a:p>
            <a:pPr>
              <a:defRPr/>
            </a:pPr>
            <a:fld id="{A74A33AE-7BC1-4D26-BE36-3E9788B776BD}" type="slidenum">
              <a:rPr lang="en-US" smtClean="0"/>
              <a:pPr>
                <a:defRPr/>
              </a:pPr>
              <a:t>1</a:t>
            </a:fld>
            <a:endParaRPr lang="en-US"/>
          </a:p>
        </p:txBody>
      </p:sp>
    </p:spTree>
    <p:extLst>
      <p:ext uri="{BB962C8B-B14F-4D97-AF65-F5344CB8AC3E}">
        <p14:creationId xmlns:p14="http://schemas.microsoft.com/office/powerpoint/2010/main" val="2288487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66CCB7-2459-4A8A-AC56-5A7C9772F5E1}" type="slidenum">
              <a:rPr lang="en-US"/>
              <a:pPr>
                <a:defRPr/>
              </a:pPr>
              <a:t>10</a:t>
            </a:fld>
            <a:endParaRPr lang="en-US"/>
          </a:p>
        </p:txBody>
      </p:sp>
      <p:graphicFrame>
        <p:nvGraphicFramePr>
          <p:cNvPr id="5" name="Table 4"/>
          <p:cNvGraphicFramePr>
            <a:graphicFrameLocks noGrp="1"/>
          </p:cNvGraphicFramePr>
          <p:nvPr/>
        </p:nvGraphicFramePr>
        <p:xfrm>
          <a:off x="946150" y="990600"/>
          <a:ext cx="6932613" cy="5410200"/>
        </p:xfrm>
        <a:graphic>
          <a:graphicData uri="http://schemas.openxmlformats.org/drawingml/2006/table">
            <a:tbl>
              <a:tblPr rtl="1"/>
              <a:tblGrid>
                <a:gridCol w="617588">
                  <a:extLst>
                    <a:ext uri="{9D8B030D-6E8A-4147-A177-3AD203B41FA5}">
                      <a16:colId xmlns:a16="http://schemas.microsoft.com/office/drawing/2014/main" val="20000"/>
                    </a:ext>
                  </a:extLst>
                </a:gridCol>
                <a:gridCol w="1499625">
                  <a:extLst>
                    <a:ext uri="{9D8B030D-6E8A-4147-A177-3AD203B41FA5}">
                      <a16:colId xmlns:a16="http://schemas.microsoft.com/office/drawing/2014/main" val="20001"/>
                    </a:ext>
                  </a:extLst>
                </a:gridCol>
                <a:gridCol w="1384082">
                  <a:extLst>
                    <a:ext uri="{9D8B030D-6E8A-4147-A177-3AD203B41FA5}">
                      <a16:colId xmlns:a16="http://schemas.microsoft.com/office/drawing/2014/main" val="20002"/>
                    </a:ext>
                  </a:extLst>
                </a:gridCol>
                <a:gridCol w="576904">
                  <a:extLst>
                    <a:ext uri="{9D8B030D-6E8A-4147-A177-3AD203B41FA5}">
                      <a16:colId xmlns:a16="http://schemas.microsoft.com/office/drawing/2014/main" val="20003"/>
                    </a:ext>
                  </a:extLst>
                </a:gridCol>
                <a:gridCol w="1614355">
                  <a:extLst>
                    <a:ext uri="{9D8B030D-6E8A-4147-A177-3AD203B41FA5}">
                      <a16:colId xmlns:a16="http://schemas.microsoft.com/office/drawing/2014/main" val="20004"/>
                    </a:ext>
                  </a:extLst>
                </a:gridCol>
                <a:gridCol w="1240059">
                  <a:extLst>
                    <a:ext uri="{9D8B030D-6E8A-4147-A177-3AD203B41FA5}">
                      <a16:colId xmlns:a16="http://schemas.microsoft.com/office/drawing/2014/main" val="20005"/>
                    </a:ext>
                  </a:extLst>
                </a:gridCol>
              </a:tblGrid>
              <a:tr h="416169">
                <a:tc>
                  <a:txBody>
                    <a:bodyPr/>
                    <a:lstStyle/>
                    <a:p>
                      <a:pPr marL="0" marR="0" algn="ctr" rtl="1">
                        <a:spcBef>
                          <a:spcPts val="0"/>
                        </a:spcBef>
                        <a:spcAft>
                          <a:spcPts val="0"/>
                        </a:spcAft>
                      </a:pPr>
                      <a:r>
                        <a:rPr lang="fa-IR" sz="1400" dirty="0">
                          <a:latin typeface="IPT Fantezy"/>
                          <a:ea typeface="Times New Roman"/>
                          <a:cs typeface="B Davat"/>
                        </a:rPr>
                        <a:t>رديف</a:t>
                      </a:r>
                      <a:endParaRPr lang="en-US" sz="1000" dirty="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نوع كاربري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سطح بمتر مربع</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رديف</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نوع كاربري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سطح بمتر مربع</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6169">
                <a:tc>
                  <a:txBody>
                    <a:bodyPr/>
                    <a:lstStyle/>
                    <a:p>
                      <a:pPr marL="0" marR="0" algn="ctr" rtl="1">
                        <a:spcBef>
                          <a:spcPts val="0"/>
                        </a:spcBef>
                        <a:spcAft>
                          <a:spcPts val="0"/>
                        </a:spcAft>
                      </a:pPr>
                      <a:r>
                        <a:rPr lang="fa-IR" sz="1400">
                          <a:latin typeface="IPT Fantezy"/>
                          <a:ea typeface="Times New Roman"/>
                          <a:cs typeface="B Davat"/>
                        </a:rPr>
                        <a:t>1</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مسكوني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68430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12</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تفریحی و توریستی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6169">
                <a:tc>
                  <a:txBody>
                    <a:bodyPr/>
                    <a:lstStyle/>
                    <a:p>
                      <a:pPr marL="0" marR="0" algn="ctr" rtl="1">
                        <a:spcBef>
                          <a:spcPts val="0"/>
                        </a:spcBef>
                        <a:spcAft>
                          <a:spcPts val="0"/>
                        </a:spcAft>
                      </a:pPr>
                      <a:r>
                        <a:rPr lang="fa-IR" sz="1400">
                          <a:latin typeface="IPT Fantezy"/>
                          <a:ea typeface="Times New Roman"/>
                          <a:cs typeface="B Davat"/>
                        </a:rPr>
                        <a:t>2</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تجاري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229</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13</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صنايع كارگاهي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6169">
                <a:tc>
                  <a:txBody>
                    <a:bodyPr/>
                    <a:lstStyle/>
                    <a:p>
                      <a:pPr marL="0" marR="0" algn="ctr" rtl="1">
                        <a:spcBef>
                          <a:spcPts val="0"/>
                        </a:spcBef>
                        <a:spcAft>
                          <a:spcPts val="0"/>
                        </a:spcAft>
                      </a:pPr>
                      <a:r>
                        <a:rPr lang="fa-IR" sz="1400">
                          <a:latin typeface="IPT Fantezy"/>
                          <a:ea typeface="Times New Roman"/>
                          <a:cs typeface="B Davat"/>
                        </a:rPr>
                        <a:t>3</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آموزشي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892</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14</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تاسیسات و تجهیزات</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6135</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6169">
                <a:tc>
                  <a:txBody>
                    <a:bodyPr/>
                    <a:lstStyle/>
                    <a:p>
                      <a:pPr marL="0" marR="0" algn="ctr" rtl="1">
                        <a:spcBef>
                          <a:spcPts val="0"/>
                        </a:spcBef>
                        <a:spcAft>
                          <a:spcPts val="0"/>
                        </a:spcAft>
                      </a:pPr>
                      <a:r>
                        <a:rPr lang="fa-IR" sz="1400">
                          <a:latin typeface="IPT Fantezy"/>
                          <a:ea typeface="Times New Roman"/>
                          <a:cs typeface="B Davat"/>
                        </a:rPr>
                        <a:t>4</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بهداشتي درماني</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452</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15</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جمع خالص كاربريها</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88869</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6169">
                <a:tc>
                  <a:txBody>
                    <a:bodyPr/>
                    <a:lstStyle/>
                    <a:p>
                      <a:pPr marL="0" marR="0" algn="ctr" rtl="1">
                        <a:spcBef>
                          <a:spcPts val="0"/>
                        </a:spcBef>
                        <a:spcAft>
                          <a:spcPts val="0"/>
                        </a:spcAft>
                      </a:pPr>
                      <a:r>
                        <a:rPr lang="fa-IR" sz="1400">
                          <a:latin typeface="IPT Fantezy"/>
                          <a:ea typeface="Times New Roman"/>
                          <a:cs typeface="B Davat"/>
                        </a:rPr>
                        <a:t>5</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شبكه معابر</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11940</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16</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نهر و رودخانه</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199</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6169">
                <a:tc>
                  <a:txBody>
                    <a:bodyPr/>
                    <a:lstStyle/>
                    <a:p>
                      <a:pPr marL="0" marR="0" algn="ctr" rtl="1">
                        <a:spcBef>
                          <a:spcPts val="0"/>
                        </a:spcBef>
                        <a:spcAft>
                          <a:spcPts val="0"/>
                        </a:spcAft>
                      </a:pPr>
                      <a:r>
                        <a:rPr lang="fa-IR" sz="1400">
                          <a:latin typeface="IPT Fantezy"/>
                          <a:ea typeface="Times New Roman"/>
                          <a:cs typeface="B Davat"/>
                        </a:rPr>
                        <a:t>6</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فرهنگي</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0</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17</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باغات</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9743</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6169">
                <a:tc>
                  <a:txBody>
                    <a:bodyPr/>
                    <a:lstStyle/>
                    <a:p>
                      <a:pPr marL="0" marR="0" algn="ctr" rtl="1">
                        <a:spcBef>
                          <a:spcPts val="0"/>
                        </a:spcBef>
                        <a:spcAft>
                          <a:spcPts val="0"/>
                        </a:spcAft>
                      </a:pPr>
                      <a:r>
                        <a:rPr lang="fa-IR" sz="1400">
                          <a:latin typeface="IPT Fantezy"/>
                          <a:ea typeface="Times New Roman"/>
                          <a:cs typeface="B Davat"/>
                        </a:rPr>
                        <a:t>7</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مذهبی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465</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18</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اراضی زراعی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36747</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6169">
                <a:tc>
                  <a:txBody>
                    <a:bodyPr/>
                    <a:lstStyle/>
                    <a:p>
                      <a:pPr marL="0" marR="0" algn="ctr" rtl="1">
                        <a:spcBef>
                          <a:spcPts val="0"/>
                        </a:spcBef>
                        <a:spcAft>
                          <a:spcPts val="0"/>
                        </a:spcAft>
                      </a:pPr>
                      <a:r>
                        <a:rPr lang="fa-IR" sz="1400">
                          <a:latin typeface="IPT Fantezy"/>
                          <a:ea typeface="Times New Roman"/>
                          <a:cs typeface="B Davat"/>
                        </a:rPr>
                        <a:t>8</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اداري و انتظامی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326</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19</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بایر</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6169">
                <a:tc>
                  <a:txBody>
                    <a:bodyPr/>
                    <a:lstStyle/>
                    <a:p>
                      <a:pPr marL="0" marR="0" algn="ctr" rtl="1">
                        <a:spcBef>
                          <a:spcPts val="0"/>
                        </a:spcBef>
                        <a:spcAft>
                          <a:spcPts val="0"/>
                        </a:spcAft>
                      </a:pPr>
                      <a:r>
                        <a:rPr lang="fa-IR" sz="1400">
                          <a:latin typeface="IPT Fantezy"/>
                          <a:ea typeface="Times New Roman"/>
                          <a:cs typeface="B Davat"/>
                        </a:rPr>
                        <a:t>9</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ورزشی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20</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سایر</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832339">
                <a:tc>
                  <a:txBody>
                    <a:bodyPr/>
                    <a:lstStyle/>
                    <a:p>
                      <a:pPr marL="0" marR="0" algn="ctr" rtl="1">
                        <a:spcBef>
                          <a:spcPts val="0"/>
                        </a:spcBef>
                        <a:spcAft>
                          <a:spcPts val="0"/>
                        </a:spcAft>
                      </a:pPr>
                      <a:r>
                        <a:rPr lang="fa-IR" sz="1400">
                          <a:latin typeface="IPT Fantezy"/>
                          <a:ea typeface="Times New Roman"/>
                          <a:cs typeface="B Davat"/>
                        </a:rPr>
                        <a:t>10</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پارک  تجهیز شده</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21</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جمع ناخالص کاربریها</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46689</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6171">
                <a:tc>
                  <a:txBody>
                    <a:bodyPr/>
                    <a:lstStyle/>
                    <a:p>
                      <a:pPr marL="0" marR="0" algn="ctr" rtl="1">
                        <a:spcBef>
                          <a:spcPts val="0"/>
                        </a:spcBef>
                        <a:spcAft>
                          <a:spcPts val="0"/>
                        </a:spcAft>
                      </a:pPr>
                      <a:r>
                        <a:rPr lang="fa-IR" sz="1400">
                          <a:latin typeface="IPT Fantezy"/>
                          <a:ea typeface="Times New Roman"/>
                          <a:cs typeface="B Davat"/>
                        </a:rPr>
                        <a:t>11</a:t>
                      </a:r>
                      <a:endParaRPr lang="en-US" sz="1000">
                        <a:latin typeface="Times New Roman"/>
                        <a:ea typeface="Times New Roman"/>
                        <a:cs typeface="Koodak"/>
                      </a:endParaRPr>
                    </a:p>
                  </a:txBody>
                  <a:tcPr marL="68564" marR="68564"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فضای سبز عمومی</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0</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a:latin typeface="IPT Fantezy"/>
                          <a:ea typeface="Times New Roman"/>
                          <a:cs typeface="B Davat"/>
                        </a:rPr>
                        <a:t>22</a:t>
                      </a:r>
                      <a:endParaRPr lang="en-US" sz="100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جمع كل كاربريها</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fa-IR" sz="1400" dirty="0">
                          <a:latin typeface="IPT Fantezy"/>
                          <a:ea typeface="Times New Roman"/>
                          <a:cs typeface="B Davat"/>
                        </a:rPr>
                        <a:t>135508</a:t>
                      </a:r>
                      <a:endParaRPr lang="en-US" sz="1000" dirty="0">
                        <a:latin typeface="Times New Roman"/>
                        <a:ea typeface="Times New Roman"/>
                        <a:cs typeface="Koodak"/>
                      </a:endParaRPr>
                    </a:p>
                  </a:txBody>
                  <a:tcPr marL="68564" marR="68564"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432" name="Rectangle 1"/>
          <p:cNvSpPr>
            <a:spLocks noChangeArrowheads="1"/>
          </p:cNvSpPr>
          <p:nvPr/>
        </p:nvSpPr>
        <p:spPr bwMode="auto">
          <a:xfrm>
            <a:off x="1752600" y="334963"/>
            <a:ext cx="5319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rtl="1"/>
            <a:r>
              <a:rPr lang="fa-IR" sz="2400" b="1">
                <a:solidFill>
                  <a:srgbClr val="FFFF00"/>
                </a:solidFill>
              </a:rPr>
              <a:t>خدمات موجودروستا همراه با مساحت هريك از آنها</a:t>
            </a:r>
            <a:endParaRPr lang="en-US" sz="2400" b="1">
              <a:solidFill>
                <a:srgbClr val="FFFF00"/>
              </a:solidFill>
              <a:latin typeface="Constantia"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E3AB8BF-5EDB-4F54-8649-759EEE2F3DD0}" type="slidenum">
              <a:rPr lang="en-US"/>
              <a:pPr>
                <a:defRPr/>
              </a:pPr>
              <a:t>11</a:t>
            </a:fld>
            <a:endParaRPr lang="en-US"/>
          </a:p>
        </p:txBody>
      </p:sp>
      <p:sp>
        <p:nvSpPr>
          <p:cNvPr id="15363" name="Content Placeholder 1"/>
          <p:cNvSpPr>
            <a:spLocks noGrp="1"/>
          </p:cNvSpPr>
          <p:nvPr>
            <p:ph idx="4294967295"/>
          </p:nvPr>
        </p:nvSpPr>
        <p:spPr>
          <a:xfrm>
            <a:off x="914400" y="685800"/>
            <a:ext cx="8229600" cy="2819400"/>
          </a:xfrm>
        </p:spPr>
        <p:txBody>
          <a:bodyPr>
            <a:normAutofit fontScale="92500" lnSpcReduction="20000"/>
          </a:bodyPr>
          <a:lstStyle/>
          <a:p>
            <a:pPr algn="just" rtl="1" eaLnBrk="1" hangingPunct="1">
              <a:lnSpc>
                <a:spcPct val="150000"/>
              </a:lnSpc>
            </a:pPr>
            <a:r>
              <a:rPr lang="fa-IR" sz="2400" b="1" dirty="0"/>
              <a:t>مرکز اصلی روستا  نیچکوه همان مکانی است که مسجد ، حمام عمومی ، فضای اداری و همچنین تعدادی واحد های تجاری ساخته شده است. بافت اصلی روستا نیز در همین قسمت است . و در سالهای اخیر گرایش به ساخت و ساز در قسمت جنوبی روستا بیشر شده است و تعدادی از کاربریها عمومی نیز در این قسمت ساخته شده اند </a:t>
            </a:r>
            <a:endParaRPr lang="en-US" sz="2400" b="1" dirty="0"/>
          </a:p>
        </p:txBody>
      </p:sp>
      <p:pic>
        <p:nvPicPr>
          <p:cNvPr id="15364" name="Picture 5" descr="E:\نیچکوه\New folder\1384086979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67150"/>
            <a:ext cx="4343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E:\نیچکوه\New folder\13840869473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67150"/>
            <a:ext cx="353853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76200" y="-457200"/>
            <a:ext cx="8229600" cy="1524000"/>
          </a:xfrm>
        </p:spPr>
        <p:txBody>
          <a:bodyPr/>
          <a:lstStyle/>
          <a:p>
            <a:pPr algn="r" eaLnBrk="1" hangingPunct="1"/>
            <a:r>
              <a:rPr lang="fa-IR" b="1">
                <a:solidFill>
                  <a:srgbClr val="FFFF00"/>
                </a:solidFill>
              </a:rPr>
              <a:t>معابرروستا</a:t>
            </a:r>
            <a:endParaRPr lang="en-US" b="1">
              <a:solidFill>
                <a:srgbClr val="FFFF00"/>
              </a:solidFill>
            </a:endParaRPr>
          </a:p>
        </p:txBody>
      </p:sp>
      <p:sp>
        <p:nvSpPr>
          <p:cNvPr id="4" name="Slide Number Placeholder 3"/>
          <p:cNvSpPr>
            <a:spLocks noGrp="1"/>
          </p:cNvSpPr>
          <p:nvPr>
            <p:ph type="sldNum" sz="quarter" idx="12"/>
          </p:nvPr>
        </p:nvSpPr>
        <p:spPr/>
        <p:txBody>
          <a:bodyPr/>
          <a:lstStyle/>
          <a:p>
            <a:pPr>
              <a:defRPr/>
            </a:pPr>
            <a:fld id="{7238274E-4F7C-4654-BDF0-2CB821F5FA70}" type="slidenum">
              <a:rPr lang="en-US"/>
              <a:pPr>
                <a:defRPr/>
              </a:pPr>
              <a:t>12</a:t>
            </a:fld>
            <a:endParaRPr lang="en-US"/>
          </a:p>
        </p:txBody>
      </p:sp>
      <p:pic>
        <p:nvPicPr>
          <p:cNvPr id="16388" name="Picture 2" descr="E:\نیچکوه\New folder\13840897113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004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E:\نیچکوه\New folder\13840841415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108325"/>
            <a:ext cx="34718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descr="E:\نیچکوه\New folder\13840839631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108325"/>
            <a:ext cx="2895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E:\نیچکوه\New folder\13840854248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647700"/>
            <a:ext cx="5243512"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E:\نیچکوه\New folder\13840873704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108325"/>
            <a:ext cx="27432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نیچکوه\New folder\138408699444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334000" cy="2314575"/>
          </a:xfrm>
          <a:noFill/>
        </p:spPr>
      </p:pic>
      <p:sp>
        <p:nvSpPr>
          <p:cNvPr id="4" name="Slide Number Placeholder 3"/>
          <p:cNvSpPr>
            <a:spLocks noGrp="1"/>
          </p:cNvSpPr>
          <p:nvPr>
            <p:ph type="sldNum" sz="quarter" idx="12"/>
          </p:nvPr>
        </p:nvSpPr>
        <p:spPr/>
        <p:txBody>
          <a:bodyPr/>
          <a:lstStyle/>
          <a:p>
            <a:pPr>
              <a:defRPr/>
            </a:pPr>
            <a:fld id="{CDAA82D5-176B-496F-AE0B-84C70DC2F51F}" type="slidenum">
              <a:rPr lang="en-US"/>
              <a:pPr>
                <a:defRPr/>
              </a:pPr>
              <a:t>13</a:t>
            </a:fld>
            <a:endParaRPr lang="en-US"/>
          </a:p>
        </p:txBody>
      </p:sp>
      <p:pic>
        <p:nvPicPr>
          <p:cNvPr id="17412" name="Picture 3" descr="E:\نیچکوه\New folder\13840870605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8700"/>
            <a:ext cx="5334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E:\نیچکوه\New folder\13840870387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3425"/>
            <a:ext cx="4572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E:\نیچکوه\New folder\13840870334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514850"/>
            <a:ext cx="45116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E:\نیچکوه\New folder\13840870677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0"/>
            <a:ext cx="37496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8B359C-08F6-4096-BE5A-F7336D760094}" type="slidenum">
              <a:rPr lang="en-US"/>
              <a:pPr>
                <a:defRPr/>
              </a:pPr>
              <a:t>14</a:t>
            </a:fld>
            <a:endParaRPr lang="en-US"/>
          </a:p>
        </p:txBody>
      </p:sp>
      <p:pic>
        <p:nvPicPr>
          <p:cNvPr id="18435" name="Picture 2" descr="E:\نیچکوه\New folder\1384087832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400"/>
            <a:ext cx="426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E:\نیچکوه\New folder\13840876255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E:\نیچکوه\New folder\13840876194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2314575"/>
            <a:ext cx="488791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E:\نیچکوه\New folder\13840876719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314575"/>
            <a:ext cx="4267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E:\نیچکوه\New folder\138408779608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463" y="4629150"/>
            <a:ext cx="430053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E:\نیچکوه\New folder\13840877291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3" y="4619625"/>
            <a:ext cx="4854576"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F1484AE-7856-4889-AFF8-F92F77EAB8FE}" type="slidenum">
              <a:rPr lang="en-US"/>
              <a:pPr>
                <a:defRPr/>
              </a:pPr>
              <a:t>15</a:t>
            </a:fld>
            <a:endParaRPr lang="en-US"/>
          </a:p>
        </p:txBody>
      </p:sp>
      <p:pic>
        <p:nvPicPr>
          <p:cNvPr id="19459" name="Picture 2" descr="E:\نیچکوه\New folder\13840909634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370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E:\نیچکوه\New folder\13840909908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E:\نیچکوه\New folder\13840910236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14575"/>
            <a:ext cx="44735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E:\نیچکوه\New folder\13840910309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14575"/>
            <a:ext cx="46370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E:\نیچکوه\New folder\13840910394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7263"/>
            <a:ext cx="44958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descr="E:\نیچکوه\New folder\138409105773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6913" y="4800600"/>
            <a:ext cx="46370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C22E87-BE71-4339-9D11-3B65DEB68D4A}" type="slidenum">
              <a:rPr lang="en-US"/>
              <a:pPr>
                <a:defRPr/>
              </a:pPr>
              <a:t>16</a:t>
            </a:fld>
            <a:endParaRPr lang="en-US"/>
          </a:p>
        </p:txBody>
      </p:sp>
      <p:pic>
        <p:nvPicPr>
          <p:cNvPr id="20483" name="Picture 2" descr="E:\نیچکوه\New folder\1384086607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E:\نیچکوه\New folder\13840866285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E:\نیچکوه\New folder\13840825909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4333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E:\نیچکوه\New folder\13840827974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75088"/>
            <a:ext cx="36576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7164CB6-F8D9-4DEC-95A3-185526CC8B30}" type="slidenum">
              <a:rPr lang="en-US"/>
              <a:pPr>
                <a:defRPr/>
              </a:pPr>
              <a:t>17</a:t>
            </a:fld>
            <a:endParaRPr lang="en-US"/>
          </a:p>
        </p:txBody>
      </p:sp>
      <p:pic>
        <p:nvPicPr>
          <p:cNvPr id="21507" name="Picture 97" descr="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4" y="417074"/>
            <a:ext cx="81105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0" y="1866900"/>
            <a:ext cx="1295400" cy="1143000"/>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fa-IR" sz="4000" b="1" dirty="0"/>
              <a:t>مزار</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6667500" y="5638800"/>
            <a:ext cx="1143000" cy="7429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fa-IR" sz="1600" b="1" dirty="0"/>
              <a:t>خانه بهداشت ومدرسه</a:t>
            </a:r>
          </a:p>
        </p:txBody>
      </p:sp>
      <p:sp>
        <p:nvSpPr>
          <p:cNvPr id="6" name="Rectangle 5"/>
          <p:cNvSpPr/>
          <p:nvPr/>
        </p:nvSpPr>
        <p:spPr>
          <a:xfrm>
            <a:off x="7296150" y="2695575"/>
            <a:ext cx="10668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fa-IR" sz="2400" dirty="0"/>
              <a:t>امامزاده سید احمد</a:t>
            </a:r>
            <a:endParaRPr lang="en-US" sz="2400" dirty="0"/>
          </a:p>
        </p:txBody>
      </p:sp>
      <p:cxnSp>
        <p:nvCxnSpPr>
          <p:cNvPr id="8" name="Straight Arrow Connector 7"/>
          <p:cNvCxnSpPr/>
          <p:nvPr/>
        </p:nvCxnSpPr>
        <p:spPr>
          <a:xfrm>
            <a:off x="1285875" y="2971800"/>
            <a:ext cx="390525" cy="1143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6962775" y="5019675"/>
            <a:ext cx="9525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5324475" y="3200400"/>
            <a:ext cx="2057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V="1">
            <a:off x="7239000" y="5029200"/>
            <a:ext cx="1143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2122488" y="4876800"/>
            <a:ext cx="9144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fa-IR" sz="3200" dirty="0"/>
              <a:t>مسجد</a:t>
            </a:r>
            <a:endParaRPr lang="en-US" sz="3200" dirty="0"/>
          </a:p>
        </p:txBody>
      </p:sp>
      <p:sp>
        <p:nvSpPr>
          <p:cNvPr id="29" name="Rectangle 28"/>
          <p:cNvSpPr/>
          <p:nvPr/>
        </p:nvSpPr>
        <p:spPr>
          <a:xfrm>
            <a:off x="4791075" y="4876800"/>
            <a:ext cx="9144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fa-IR" sz="2000" b="1" dirty="0"/>
              <a:t>مخابرات</a:t>
            </a:r>
            <a:endParaRPr lang="en-US" sz="2000" b="1" dirty="0"/>
          </a:p>
        </p:txBody>
      </p:sp>
      <p:sp>
        <p:nvSpPr>
          <p:cNvPr id="30" name="Rectangle 29"/>
          <p:cNvSpPr/>
          <p:nvPr/>
        </p:nvSpPr>
        <p:spPr>
          <a:xfrm>
            <a:off x="3675063" y="4914900"/>
            <a:ext cx="9144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fa-IR" sz="2400" b="1" dirty="0"/>
              <a:t>گرمابه</a:t>
            </a:r>
            <a:endParaRPr lang="en-US" sz="2400" b="1" dirty="0"/>
          </a:p>
        </p:txBody>
      </p:sp>
      <p:cxnSp>
        <p:nvCxnSpPr>
          <p:cNvPr id="32" name="Straight Arrow Connector 31"/>
          <p:cNvCxnSpPr/>
          <p:nvPr/>
        </p:nvCxnSpPr>
        <p:spPr>
          <a:xfrm flipV="1">
            <a:off x="4038600" y="4114800"/>
            <a:ext cx="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flipV="1">
            <a:off x="4267200" y="3962400"/>
            <a:ext cx="8382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V="1">
            <a:off x="3008313" y="4572000"/>
            <a:ext cx="66675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3" name="Rectangle 42"/>
          <p:cNvSpPr/>
          <p:nvPr/>
        </p:nvSpPr>
        <p:spPr>
          <a:xfrm>
            <a:off x="6553200" y="1447800"/>
            <a:ext cx="9144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fa-IR" sz="2400" b="1" dirty="0"/>
              <a:t>مدرسه</a:t>
            </a:r>
          </a:p>
        </p:txBody>
      </p:sp>
      <p:cxnSp>
        <p:nvCxnSpPr>
          <p:cNvPr id="45" name="Straight Arrow Connector 44"/>
          <p:cNvCxnSpPr/>
          <p:nvPr/>
        </p:nvCxnSpPr>
        <p:spPr>
          <a:xfrm flipH="1">
            <a:off x="5486400" y="1905000"/>
            <a:ext cx="106680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Oval 12"/>
          <p:cNvSpPr/>
          <p:nvPr/>
        </p:nvSpPr>
        <p:spPr>
          <a:xfrm>
            <a:off x="7143756" y="417074"/>
            <a:ext cx="1371599" cy="807599"/>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fa-IR" b="1" dirty="0"/>
              <a:t>نشانه ها</a:t>
            </a:r>
            <a:endParaRPr lang="en-US" b="1" dirty="0"/>
          </a:p>
        </p:txBody>
      </p:sp>
      <p:sp>
        <p:nvSpPr>
          <p:cNvPr id="14" name="Rectangle 13"/>
          <p:cNvSpPr/>
          <p:nvPr/>
        </p:nvSpPr>
        <p:spPr>
          <a:xfrm>
            <a:off x="685800" y="4791075"/>
            <a:ext cx="9144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fa-IR" sz="1400" b="1" dirty="0"/>
              <a:t>مرده شور خونه</a:t>
            </a:r>
            <a:endParaRPr lang="en-US" sz="1400" b="1" dirty="0"/>
          </a:p>
        </p:txBody>
      </p:sp>
      <p:cxnSp>
        <p:nvCxnSpPr>
          <p:cNvPr id="18" name="Straight Arrow Connector 17"/>
          <p:cNvCxnSpPr/>
          <p:nvPr/>
        </p:nvCxnSpPr>
        <p:spPr>
          <a:xfrm flipV="1">
            <a:off x="1638300" y="4486275"/>
            <a:ext cx="8382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826315" y="135791"/>
            <a:ext cx="5491369"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r" rtl="1">
              <a:buFontTx/>
              <a:buChar char="•"/>
            </a:pPr>
            <a:r>
              <a:rPr lang="fa-IR" sz="2800" b="1" dirty="0">
                <a:solidFill>
                  <a:srgbClr val="FFFF00"/>
                </a:solidFill>
                <a:ea typeface="Times New Roman" pitchFamily="18" charset="0"/>
                <a:cs typeface="2  Titr" pitchFamily="2" charset="-78"/>
              </a:rPr>
              <a:t>بررسی معماری روستای نیچکوه:</a:t>
            </a:r>
            <a:endParaRPr lang="en-US" sz="2800" b="1" dirty="0">
              <a:solidFill>
                <a:srgbClr val="FFFF00"/>
              </a:solidFill>
              <a:ea typeface="Times New Roman" pitchFamily="18" charset="0"/>
              <a:cs typeface="2  Titr" pitchFamily="2" charset="-78"/>
            </a:endParaRPr>
          </a:p>
          <a:p>
            <a:pPr algn="just" rtl="1">
              <a:lnSpc>
                <a:spcPct val="150000"/>
              </a:lnSpc>
            </a:pPr>
            <a:r>
              <a:rPr lang="fa-IR" b="1" dirty="0">
                <a:latin typeface="Constantia" pitchFamily="18" charset="0"/>
                <a:cs typeface="Times New Roman" pitchFamily="18" charset="0"/>
              </a:rPr>
              <a:t>روستاي نیچکوه، يكي از بافت‌هاي كوهستاني و تقريباً بكر مازندران است كه پاي وسيله‌ي نقليه كمتر بدان بازشده و تنها راه ورودي به آن وتقریبا تا مركز محله ی آن قابل استفاده براي وسايل نقليه بوده و بقيه مسيرها آدم‌رو و مالرو است. لذا سيما‌ي كلي بافت كمتر دستخوش تغيير و تحولات ناشي از استفاده از مصالح  مدرن شده و بيشتر حالت بومي و سنتي خود را حفظ نموده است.</a:t>
            </a:r>
            <a:endParaRPr lang="en-US" b="1" dirty="0">
              <a:latin typeface="Constantia" pitchFamily="18" charset="0"/>
            </a:endParaRPr>
          </a:p>
          <a:p>
            <a:pPr algn="r" eaLnBrk="0" hangingPunct="0"/>
            <a:endParaRPr lang="en-US" dirty="0"/>
          </a:p>
        </p:txBody>
      </p:sp>
      <p:pic>
        <p:nvPicPr>
          <p:cNvPr id="22531" name="Picture 5" descr="IMG_112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3276600"/>
            <a:ext cx="4202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lide Number Placeholder 6"/>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9E1CD616-3B7B-4A41-9FD9-CF157FEA12EC}" type="slidenum">
              <a:rPr lang="en-US"/>
              <a:pPr>
                <a:defRPr/>
              </a:pPr>
              <a:t>18</a:t>
            </a:fld>
            <a:endParaRPr lang="en-US"/>
          </a:p>
        </p:txBody>
      </p:sp>
      <p:pic>
        <p:nvPicPr>
          <p:cNvPr id="22533" name="Picture 6" descr="E:\نیچکوه\nichkuh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867400" y="261938"/>
            <a:ext cx="3429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rtl="1"/>
            <a:r>
              <a:rPr lang="fa-IR" sz="2400" b="1">
                <a:solidFill>
                  <a:srgbClr val="FFFF00"/>
                </a:solidFill>
                <a:ea typeface="Times New Roman" pitchFamily="18" charset="0"/>
                <a:cs typeface="2  Titr" pitchFamily="2" charset="-78"/>
              </a:rPr>
              <a:t>- استقرار و مکان یابی روستا:</a:t>
            </a:r>
            <a:endParaRPr lang="en-US" sz="2400">
              <a:solidFill>
                <a:srgbClr val="FFFF00"/>
              </a:solidFill>
              <a:ea typeface="Times New Roman" pitchFamily="18" charset="0"/>
              <a:cs typeface="2  Titr" pitchFamily="2" charset="-78"/>
            </a:endParaRPr>
          </a:p>
          <a:p>
            <a:pPr indent="360363" eaLnBrk="0" hangingPunct="0"/>
            <a:endParaRPr lang="en-US">
              <a:cs typeface="Times New Roman" pitchFamily="18" charset="0"/>
            </a:endParaRPr>
          </a:p>
        </p:txBody>
      </p:sp>
      <p:pic>
        <p:nvPicPr>
          <p:cNvPr id="23555" name="Picture 97" descr="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447800"/>
            <a:ext cx="4529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ChangeArrowheads="1"/>
          </p:cNvSpPr>
          <p:nvPr/>
        </p:nvSpPr>
        <p:spPr bwMode="auto">
          <a:xfrm>
            <a:off x="414338" y="799306"/>
            <a:ext cx="838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 rtl="1"/>
            <a:r>
              <a:rPr lang="fa-IR" sz="2000" b="1">
                <a:ea typeface="Times New Roman" pitchFamily="18" charset="0"/>
                <a:cs typeface="2  Titr" pitchFamily="2" charset="-78"/>
              </a:rPr>
              <a:t>شكل كلي بافت اين روستا به صورت يك </a:t>
            </a:r>
            <a:r>
              <a:rPr lang="en-US" sz="2000" b="1" dirty="0">
                <a:ea typeface="Times New Roman" pitchFamily="18" charset="0"/>
                <a:cs typeface="2  Titr" pitchFamily="2" charset="-78"/>
              </a:rPr>
              <a:t>v</a:t>
            </a:r>
            <a:r>
              <a:rPr lang="fa-IR" sz="2000" b="1" dirty="0">
                <a:ea typeface="Times New Roman" pitchFamily="18" charset="0"/>
                <a:cs typeface="2  Titr" pitchFamily="2" charset="-78"/>
              </a:rPr>
              <a:t> (وي) مي‌‌باشد كه تراكم بافت در يك بال آن بيشتر و در بال ديگر كمتر است.</a:t>
            </a:r>
            <a:endParaRPr lang="fa-IR" sz="2000" b="1" dirty="0">
              <a:cs typeface="2  Titr" pitchFamily="2" charset="-78"/>
            </a:endParaRPr>
          </a:p>
        </p:txBody>
      </p:sp>
      <p:sp>
        <p:nvSpPr>
          <p:cNvPr id="13317" name="Slide Number Placeholder 4"/>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B2B80502-16B6-4E4E-87F1-3BAD657C4EBC}" type="slidenum">
              <a:rPr lang="en-US"/>
              <a:pPr>
                <a:defRPr/>
              </a:pPr>
              <a:t>19</a:t>
            </a:fld>
            <a:endParaRPr lang="en-US"/>
          </a:p>
        </p:txBody>
      </p:sp>
      <p:pic>
        <p:nvPicPr>
          <p:cNvPr id="235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396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C63D5A-245B-4576-ABC6-E7AB58A9BD08}" type="slidenum">
              <a:rPr lang="en-US"/>
              <a:pPr>
                <a:defRPr/>
              </a:pPr>
              <a:t>2</a:t>
            </a:fld>
            <a:endParaRPr lang="en-US"/>
          </a:p>
        </p:txBody>
      </p:sp>
      <p:sp>
        <p:nvSpPr>
          <p:cNvPr id="9219" name="Title 4"/>
          <p:cNvSpPr>
            <a:spLocks noGrp="1"/>
          </p:cNvSpPr>
          <p:nvPr>
            <p:ph type="ctrTitle" idx="4294967295"/>
          </p:nvPr>
        </p:nvSpPr>
        <p:spPr>
          <a:xfrm>
            <a:off x="3657600" y="76200"/>
            <a:ext cx="5486400" cy="2438400"/>
          </a:xfrm>
        </p:spPr>
        <p:txBody>
          <a:bodyPr>
            <a:normAutofit fontScale="90000"/>
          </a:bodyPr>
          <a:lstStyle/>
          <a:p>
            <a:pPr eaLnBrk="1" hangingPunct="1"/>
            <a:r>
              <a:rPr lang="fa-IR" sz="6000" b="1" i="1" dirty="0"/>
              <a:t>روستای نیچکوه</a:t>
            </a:r>
            <a:br>
              <a:rPr lang="fa-IR" sz="6000" b="1" i="1" dirty="0"/>
            </a:br>
            <a:endParaRPr lang="en-US" sz="6000" b="1" i="1" dirty="0"/>
          </a:p>
        </p:txBody>
      </p:sp>
      <p:pic>
        <p:nvPicPr>
          <p:cNvPr id="6" name="Picture 5" descr="IMG_1043.JPG"/>
          <p:cNvPicPr>
            <a:picLocks noChangeAspect="1" noChangeArrowheads="1"/>
          </p:cNvPicPr>
          <p:nvPr/>
        </p:nvPicPr>
        <p:blipFill>
          <a:blip r:embed="rId2"/>
          <a:srcRect/>
          <a:stretch>
            <a:fillRect/>
          </a:stretch>
        </p:blipFill>
        <p:spPr bwMode="auto">
          <a:xfrm>
            <a:off x="381000" y="2133600"/>
            <a:ext cx="8433262" cy="3632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k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1295400"/>
            <a:ext cx="56070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p:cNvSpPr>
            <a:spLocks noChangeArrowheads="1"/>
          </p:cNvSpPr>
          <p:nvPr/>
        </p:nvSpPr>
        <p:spPr bwMode="auto">
          <a:xfrm>
            <a:off x="3733800" y="685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b="1">
                <a:cs typeface="Times New Roman" pitchFamily="18" charset="0"/>
              </a:rPr>
              <a:t>کاربری اراضی و نحوه چیدمان مسکونی و مزارع و باغات</a:t>
            </a:r>
          </a:p>
        </p:txBody>
      </p:sp>
      <p:sp>
        <p:nvSpPr>
          <p:cNvPr id="15364"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D9158A95-C45F-4FB9-A8F8-9AFBF20720BD}" type="slidenum">
              <a:rPr lang="en-US"/>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338138" y="914400"/>
            <a:ext cx="83058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 rtl="1" eaLnBrk="0" hangingPunct="0">
              <a:lnSpc>
                <a:spcPct val="150000"/>
              </a:lnSpc>
            </a:pPr>
            <a:r>
              <a:rPr lang="fa-IR" sz="2400" b="1">
                <a:solidFill>
                  <a:srgbClr val="FFFF00"/>
                </a:solidFill>
                <a:latin typeface="2  Nazanin" pitchFamily="2" charset="-78"/>
                <a:cs typeface="B Nazanin" pitchFamily="2" charset="-78"/>
              </a:rPr>
              <a:t>جهات توسعه روستا:</a:t>
            </a:r>
            <a:endParaRPr lang="en-US" sz="2400" b="1">
              <a:solidFill>
                <a:srgbClr val="FFFF00"/>
              </a:solidFill>
              <a:latin typeface="2  Nazanin" pitchFamily="2" charset="-78"/>
            </a:endParaRPr>
          </a:p>
          <a:p>
            <a:pPr indent="360363" algn="just" rtl="1" eaLnBrk="0" hangingPunct="0">
              <a:lnSpc>
                <a:spcPct val="150000"/>
              </a:lnSpc>
            </a:pPr>
            <a:r>
              <a:rPr lang="fa-IR" sz="2400" b="1">
                <a:latin typeface="2  Nazanin" pitchFamily="2" charset="-78"/>
                <a:cs typeface="B Nazanin" pitchFamily="2" charset="-78"/>
              </a:rPr>
              <a:t>جهت های مناسب برای توسعه بافت،روی خطوط هم تراز دامنه بوده که نسبت به سایر نقاط شیب ملایمتری دارد و به حالت وی ( </a:t>
            </a:r>
            <a:r>
              <a:rPr lang="en-US" sz="2400" b="1">
                <a:latin typeface="2  Nazanin" pitchFamily="2" charset="-78"/>
                <a:cs typeface="B Nazanin" pitchFamily="2" charset="-78"/>
              </a:rPr>
              <a:t>v</a:t>
            </a:r>
            <a:r>
              <a:rPr lang="fa-IR" sz="2400" b="1">
                <a:latin typeface="2  Nazanin" pitchFamily="2" charset="-78"/>
                <a:cs typeface="B Nazanin" pitchFamily="2" charset="-78"/>
              </a:rPr>
              <a:t>) می باشد</a:t>
            </a:r>
          </a:p>
          <a:p>
            <a:pPr indent="360363" algn="just" rtl="1" eaLnBrk="0" hangingPunct="0">
              <a:lnSpc>
                <a:spcPct val="150000"/>
              </a:lnSpc>
            </a:pPr>
            <a:r>
              <a:rPr lang="fa-IR" sz="2400" b="1">
                <a:solidFill>
                  <a:srgbClr val="FFFF00"/>
                </a:solidFill>
                <a:latin typeface="2  Nazanin" pitchFamily="2" charset="-78"/>
                <a:cs typeface="B Nazanin" pitchFamily="2" charset="-78"/>
              </a:rPr>
              <a:t>موانع توسعه روستا:</a:t>
            </a:r>
            <a:endParaRPr lang="fa-IR" sz="2400" b="1">
              <a:latin typeface="2  Nazanin" pitchFamily="2" charset="-78"/>
              <a:cs typeface="B Nazanin" pitchFamily="2" charset="-78"/>
            </a:endParaRPr>
          </a:p>
          <a:p>
            <a:pPr indent="360363" algn="just" rtl="1" eaLnBrk="0" hangingPunct="0">
              <a:lnSpc>
                <a:spcPct val="150000"/>
              </a:lnSpc>
            </a:pPr>
            <a:r>
              <a:rPr lang="fa-IR" sz="2400" b="1">
                <a:latin typeface="2  Nazanin" pitchFamily="2" charset="-78"/>
                <a:cs typeface="B Nazanin" pitchFamily="2" charset="-78"/>
              </a:rPr>
              <a:t>1- از جمله جهت های موانع، شیب تند دره زیر بافت می باشد</a:t>
            </a:r>
          </a:p>
          <a:p>
            <a:pPr indent="360363" algn="just" rtl="1" eaLnBrk="0" hangingPunct="0">
              <a:lnSpc>
                <a:spcPct val="150000"/>
              </a:lnSpc>
            </a:pPr>
            <a:r>
              <a:rPr lang="fa-IR" sz="2400" b="1">
                <a:latin typeface="2  Nazanin" pitchFamily="2" charset="-78"/>
                <a:cs typeface="B Nazanin" pitchFamily="2" charset="-78"/>
              </a:rPr>
              <a:t>2- رشته کوه های شمالی و شرقی و غربی دارای شیب نود درصد است و امکان ساخت و ساز را غیر ممکن کرده و همچنین توجه به این نکته که در مناطق دره ای به علت خطر سیل گیر بودن ساخت و ساز صورت نمی گیرد.و از موانع توسعه بالای بافت نیز شیب زیاد و هوای سرد و مه آلود بودن هوا می باشد</a:t>
            </a:r>
            <a:r>
              <a:rPr lang="fa-IR" sz="2000" b="1">
                <a:cs typeface="B Nazanin" pitchFamily="2" charset="-78"/>
              </a:rPr>
              <a:t>.</a:t>
            </a:r>
            <a:endParaRPr lang="fa-IR" sz="2000" b="1"/>
          </a:p>
        </p:txBody>
      </p:sp>
      <p:sp>
        <p:nvSpPr>
          <p:cNvPr id="16387" name="Slide Number Placeholder 2"/>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12B78F9E-51CE-47BD-B045-A6D0916D12D4}" type="slidenum">
              <a:rPr lang="en-US"/>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1066800"/>
            <a:ext cx="564197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p:cNvSpPr>
            <a:spLocks noChangeArrowheads="1"/>
          </p:cNvSpPr>
          <p:nvPr/>
        </p:nvSpPr>
        <p:spPr bwMode="auto">
          <a:xfrm>
            <a:off x="2438400" y="5729288"/>
            <a:ext cx="914400" cy="623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lnSpc>
                <a:spcPct val="150000"/>
              </a:lnSpc>
            </a:pPr>
            <a:r>
              <a:rPr lang="fa-IR" sz="1200" b="1">
                <a:solidFill>
                  <a:srgbClr val="EBE7F2"/>
                </a:solidFill>
                <a:cs typeface="Times New Roman" pitchFamily="18" charset="0"/>
              </a:rPr>
              <a:t>موانع توسع</a:t>
            </a:r>
            <a:endParaRPr lang="en-US" sz="1100" b="1">
              <a:solidFill>
                <a:srgbClr val="EBE7F2"/>
              </a:solidFill>
            </a:endParaRPr>
          </a:p>
          <a:p>
            <a:pPr algn="r" rtl="1" eaLnBrk="0" hangingPunct="0">
              <a:lnSpc>
                <a:spcPct val="150000"/>
              </a:lnSpc>
            </a:pPr>
            <a:r>
              <a:rPr lang="fa-IR" sz="1200" b="1">
                <a:solidFill>
                  <a:srgbClr val="C00000"/>
                </a:solidFill>
                <a:ea typeface="Times New Roman" pitchFamily="18" charset="0"/>
                <a:cs typeface="2  Titr" pitchFamily="2" charset="-78"/>
              </a:rPr>
              <a:t>جهات توسعه</a:t>
            </a:r>
            <a:endParaRPr lang="fa-IR" b="1">
              <a:solidFill>
                <a:srgbClr val="C00000"/>
              </a:solidFill>
              <a:cs typeface="2  Titr" pitchFamily="2" charset="-78"/>
            </a:endParaRPr>
          </a:p>
        </p:txBody>
      </p:sp>
      <p:sp>
        <p:nvSpPr>
          <p:cNvPr id="26628" name="Rectangle 2"/>
          <p:cNvSpPr>
            <a:spLocks noChangeArrowheads="1"/>
          </p:cNvSpPr>
          <p:nvPr/>
        </p:nvSpPr>
        <p:spPr bwMode="auto">
          <a:xfrm>
            <a:off x="219075" y="4572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sz="2400" b="1">
                <a:ea typeface="Times New Roman" pitchFamily="18" charset="0"/>
                <a:cs typeface="2  Titr" pitchFamily="2" charset="-78"/>
              </a:rPr>
              <a:t>هسته اولیه و  جهات توسعه (دامنه کوه)و موانع توسعه(شیب تند دره  در پائین و شیب ارتفاعات در بالای بافت)</a:t>
            </a:r>
          </a:p>
        </p:txBody>
      </p:sp>
      <p:sp>
        <p:nvSpPr>
          <p:cNvPr id="17413" name="Slide Number Placeholder 4"/>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500FCCE7-8803-45DA-A4E3-531EB9372D4E}" type="slidenum">
              <a:rPr lang="en-US"/>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4217988" y="-42863"/>
            <a:ext cx="4697412"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r" rtl="1">
              <a:lnSpc>
                <a:spcPct val="150000"/>
              </a:lnSpc>
            </a:pPr>
            <a:r>
              <a:rPr lang="fa-IR" sz="2400" b="1">
                <a:solidFill>
                  <a:srgbClr val="FFFF00"/>
                </a:solidFill>
                <a:ea typeface="Times New Roman" pitchFamily="18" charset="0"/>
                <a:cs typeface="B Nazanin" pitchFamily="2" charset="-78"/>
              </a:rPr>
              <a:t>د</a:t>
            </a:r>
            <a:r>
              <a:rPr lang="fa-IR" sz="1600" b="1">
                <a:solidFill>
                  <a:srgbClr val="FFFF00"/>
                </a:solidFill>
                <a:ea typeface="Times New Roman" pitchFamily="18" charset="0"/>
                <a:cs typeface="B Titr" pitchFamily="2" charset="-78"/>
              </a:rPr>
              <a:t>لايل شكل‌گيري بافت به صورت فعلي:</a:t>
            </a:r>
            <a:endParaRPr lang="en-US" sz="1100">
              <a:solidFill>
                <a:srgbClr val="FFFF00"/>
              </a:solidFill>
              <a:cs typeface="B Titr" pitchFamily="2" charset="-78"/>
            </a:endParaRPr>
          </a:p>
          <a:p>
            <a:pPr indent="360363" algn="just" rtl="1" eaLnBrk="0" hangingPunct="0">
              <a:lnSpc>
                <a:spcPct val="150000"/>
              </a:lnSpc>
            </a:pPr>
            <a:r>
              <a:rPr lang="fa-IR" sz="2000" b="1">
                <a:solidFill>
                  <a:srgbClr val="FFFF00"/>
                </a:solidFill>
                <a:cs typeface="B Nazanin" pitchFamily="2" charset="-78"/>
              </a:rPr>
              <a:t>1-جغرافياي منطقه</a:t>
            </a:r>
            <a:r>
              <a:rPr lang="fa-IR" b="1">
                <a:cs typeface="B Nazanin" pitchFamily="2" charset="-78"/>
              </a:rPr>
              <a:t>: </a:t>
            </a:r>
            <a:r>
              <a:rPr lang="fa-IR" sz="2000" b="1">
                <a:cs typeface="B Nazanin" pitchFamily="2" charset="-78"/>
              </a:rPr>
              <a:t>وجود رشته‌اي از كوه‌ها در دورتادور بافت كه اتصال اين رشته‌ها در جهات شمال و غرب و شرق بيشتر بوده و در ضلع جنوبي ضعيفتر شده موجب گرديده كه بافت بر روي دامنه‌ي اين كوه‌ها كه يك مسير وي‌شكل را ساخته‌اند و تقريباً در يك محدوده‌ي ارتفاعي هستند توسعه يابد. وجود دره‌ي عميق با شيب تند در ضلع غربی و گستردگي و گشودگي فضايي در اين ضلع موجب شده چهره بافت بسمت جنوب شكل بگيرد.</a:t>
            </a:r>
            <a:endParaRPr lang="en-US" sz="2000" b="1"/>
          </a:p>
          <a:p>
            <a:pPr indent="360363" algn="just" rtl="1" eaLnBrk="0" hangingPunct="0">
              <a:lnSpc>
                <a:spcPct val="150000"/>
              </a:lnSpc>
            </a:pPr>
            <a:r>
              <a:rPr lang="fa-IR" sz="2000" b="1">
                <a:solidFill>
                  <a:srgbClr val="FFFF00"/>
                </a:solidFill>
                <a:cs typeface="B Nazanin" pitchFamily="2" charset="-78"/>
              </a:rPr>
              <a:t>2-آفتاب: </a:t>
            </a:r>
            <a:r>
              <a:rPr lang="fa-IR" sz="2000" b="1">
                <a:cs typeface="B Nazanin" pitchFamily="2" charset="-78"/>
              </a:rPr>
              <a:t>يكي ديگر از دلايل اصلي رويكرد بافت به سمت جنوب استفاده از آفتاب جنوب و آفتابگير بودن بناست چراكه منطقه كوهستاني بوده و قراردادن نماي اصلي و ورودي و طول بيشتر بنا به سمت جنوب يك مزيت محسوب مي‌شود.</a:t>
            </a:r>
            <a:endParaRPr lang="fa-IR" sz="2000" b="1"/>
          </a:p>
        </p:txBody>
      </p:sp>
      <p:pic>
        <p:nvPicPr>
          <p:cNvPr id="27651" name="Picture 4" descr="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4217988"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5"/>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53A77FFD-7DFE-48BB-9F2F-7735D4791100}" type="slidenum">
              <a:rPr lang="en-US"/>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5791200" y="990600"/>
            <a:ext cx="2514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rtl="1">
              <a:lnSpc>
                <a:spcPct val="150000"/>
              </a:lnSpc>
            </a:pPr>
            <a:r>
              <a:rPr lang="fa-IR" sz="2000" b="1">
                <a:solidFill>
                  <a:srgbClr val="FFFF00"/>
                </a:solidFill>
                <a:ea typeface="Times New Roman" pitchFamily="18" charset="0"/>
                <a:cs typeface="B Titr" pitchFamily="2" charset="-78"/>
              </a:rPr>
              <a:t>3-باد:</a:t>
            </a:r>
            <a:r>
              <a:rPr lang="fa-IR" sz="2000">
                <a:solidFill>
                  <a:srgbClr val="FFFF00"/>
                </a:solidFill>
                <a:ea typeface="Times New Roman" pitchFamily="18" charset="0"/>
                <a:cs typeface="B Titr" pitchFamily="2" charset="-78"/>
              </a:rPr>
              <a:t> </a:t>
            </a:r>
          </a:p>
          <a:p>
            <a:pPr algn="justLow" rtl="1">
              <a:lnSpc>
                <a:spcPct val="150000"/>
              </a:lnSpc>
            </a:pPr>
            <a:r>
              <a:rPr lang="fa-IR" sz="2000" b="1">
                <a:ea typeface="Times New Roman" pitchFamily="18" charset="0"/>
                <a:cs typeface="B Nazanin" pitchFamily="2" charset="-78"/>
              </a:rPr>
              <a:t>يكي ديگر از دلايل اصلی گستردگي بناها و رويكرد چهره‌ي بافت به سمت جنوب اين است كه باد مطلوب از سمت جنوب وجنوب غربی مي‌وزد و بادهاي سرد نامطلوب از سمت شمال وشمال شرقی از سوي ارتفاعات مي‌وزند.</a:t>
            </a:r>
            <a:endParaRPr lang="fa-IR" sz="2000" b="1"/>
          </a:p>
        </p:txBody>
      </p:sp>
      <p:pic>
        <p:nvPicPr>
          <p:cNvPr id="28675" name="Picture 2" descr="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13" y="838200"/>
            <a:ext cx="4992687"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C6C78066-5E0A-447B-9541-1D21616E97ED}" type="slidenum">
              <a:rPr lang="en-US"/>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219200" y="457200"/>
            <a:ext cx="6858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Low" rtl="1" eaLnBrk="0" hangingPunct="0">
              <a:lnSpc>
                <a:spcPct val="150000"/>
              </a:lnSpc>
            </a:pPr>
            <a:r>
              <a:rPr lang="fa-IR" sz="1600" b="1">
                <a:solidFill>
                  <a:srgbClr val="FFFF00"/>
                </a:solidFill>
                <a:ea typeface="Times New Roman" pitchFamily="18" charset="0"/>
                <a:cs typeface="B Titr" pitchFamily="2" charset="-78"/>
              </a:rPr>
              <a:t>4-مذهب و اعتقادات ديني: </a:t>
            </a:r>
          </a:p>
          <a:p>
            <a:pPr indent="360363" algn="just" rtl="1" eaLnBrk="0" hangingPunct="0">
              <a:lnSpc>
                <a:spcPct val="200000"/>
              </a:lnSpc>
            </a:pPr>
            <a:r>
              <a:rPr lang="fa-IR" sz="2400" b="1">
                <a:ea typeface="Times New Roman" pitchFamily="18" charset="0"/>
                <a:cs typeface="B Nazanin" pitchFamily="2" charset="-78"/>
              </a:rPr>
              <a:t>احترام به جهات مقدس (قبله و مرقد امام رضا) يكي ديگر از عوامل تأثيرگذار در جهت‌يابي بناهاي روستا مي‌باشد اكثر خانه‌ها رو به قبله (جنوب غربي) و يا مرقد مطهر امام رضا (شمال شرقي) مي‌باشد. </a:t>
            </a:r>
          </a:p>
          <a:p>
            <a:pPr indent="360363" algn="just" rtl="1" eaLnBrk="0" hangingPunct="0">
              <a:lnSpc>
                <a:spcPct val="200000"/>
              </a:lnSpc>
            </a:pPr>
            <a:r>
              <a:rPr lang="fa-IR" sz="2400" b="1">
                <a:cs typeface="B Nazanin" pitchFamily="2" charset="-78"/>
              </a:rPr>
              <a:t>در محدوده بافت ، دوقبرستان ديده مي‌شود كه يكي  بزرگتر و عمومي‌تر است كه در حاشيه بافت و در كنار گذر قرار گرفته و ديگري كه در اطراف امامزاده قرار گرفته و كوچكتر است و ظاهراً محل دفن افراد خاص مثل  انسان‌هاي برجسته و خاص و شهدا بوده و عموميت ندارد </a:t>
            </a:r>
          </a:p>
        </p:txBody>
      </p:sp>
      <p:sp>
        <p:nvSpPr>
          <p:cNvPr id="20483" name="Slide Number Placeholder 2"/>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5EF5A1B7-5703-4FE3-88AB-22CA9F1C3BD4}" type="slidenum">
              <a:rPr lang="en-US"/>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791200" y="352425"/>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r" rtl="1"/>
            <a:r>
              <a:rPr lang="fa-IR" b="1">
                <a:solidFill>
                  <a:srgbClr val="FFFF00"/>
                </a:solidFill>
                <a:latin typeface="B Nazanin" pitchFamily="2" charset="-78"/>
                <a:ea typeface="Times New Roman" pitchFamily="18" charset="0"/>
                <a:cs typeface="B Titr" pitchFamily="2" charset="-78"/>
              </a:rPr>
              <a:t>مصالح و مواد اوليه</a:t>
            </a:r>
            <a:endParaRPr lang="en-US">
              <a:solidFill>
                <a:srgbClr val="FFFF00"/>
              </a:solidFill>
              <a:ea typeface="Times New Roman" pitchFamily="18" charset="0"/>
              <a:cs typeface="B Titr" pitchFamily="2" charset="-78"/>
            </a:endParaRPr>
          </a:p>
          <a:p>
            <a:pPr indent="360363" algn="r" eaLnBrk="0" hangingPunct="0"/>
            <a:endParaRPr lang="en-US">
              <a:cs typeface="Times New Roman" pitchFamily="18" charset="0"/>
            </a:endParaRPr>
          </a:p>
        </p:txBody>
      </p:sp>
      <p:pic>
        <p:nvPicPr>
          <p:cNvPr id="30723" name="Picture 20" descr="IMG_1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432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ChangeArrowheads="1"/>
          </p:cNvSpPr>
          <p:nvPr/>
        </p:nvSpPr>
        <p:spPr bwMode="auto">
          <a:xfrm>
            <a:off x="1371600" y="914400"/>
            <a:ext cx="68580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 rtl="1">
              <a:lnSpc>
                <a:spcPct val="150000"/>
              </a:lnSpc>
            </a:pPr>
            <a:r>
              <a:rPr lang="fa-IR" b="1">
                <a:latin typeface="B Nazanin" pitchFamily="2" charset="-78"/>
                <a:ea typeface="Times New Roman" pitchFamily="18" charset="0"/>
                <a:cs typeface="2  Nazanin" pitchFamily="2" charset="-78"/>
              </a:rPr>
              <a:t>ساختار كلي بناها را سقف‌هاي لته پوش و ديوارهاي سنگي با ملات كاهگل تشكيل داده است  كه همه‌ي آنها از مصالح بومی باشد به گونه‌اي كه هنگام ساختن بنا زير خانه را می کند ندو از خاك آن براي ساختن ملات كاهگل و از سنگ‌هاي آنجا براي ديوار چيني و از درختان منطقه براي سازه سقف و در و پنجره و... استفاده مي‌كردند.</a:t>
            </a:r>
            <a:endParaRPr lang="fa-IR" b="1">
              <a:ea typeface="Times New Roman" pitchFamily="18" charset="0"/>
              <a:cs typeface="2  Nazanin" pitchFamily="2" charset="-78"/>
            </a:endParaRPr>
          </a:p>
        </p:txBody>
      </p:sp>
      <p:sp>
        <p:nvSpPr>
          <p:cNvPr id="30725" name="Rectangle 4"/>
          <p:cNvSpPr>
            <a:spLocks noChangeArrowheads="1"/>
          </p:cNvSpPr>
          <p:nvPr/>
        </p:nvSpPr>
        <p:spPr bwMode="auto">
          <a:xfrm>
            <a:off x="381000" y="55626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b="1">
                <a:solidFill>
                  <a:srgbClr val="FFFF00"/>
                </a:solidFill>
                <a:cs typeface="Times New Roman" pitchFamily="18" charset="0"/>
              </a:rPr>
              <a:t>دیوار سنگی با ملات کاهگل و کش بستهای چوبی و سقف حلبی که به جای سقف لته نشسته است</a:t>
            </a:r>
            <a:r>
              <a:rPr lang="fa-IR">
                <a:cs typeface="Times New Roman" pitchFamily="18" charset="0"/>
              </a:rPr>
              <a:t>.</a:t>
            </a:r>
          </a:p>
        </p:txBody>
      </p:sp>
      <p:sp>
        <p:nvSpPr>
          <p:cNvPr id="25606" name="Slide Number Placeholder 5"/>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4313EC67-FBCD-4801-AB12-47AC8B2207F2}" type="slidenum">
              <a:rPr lang="en-US"/>
              <a:pPr>
                <a:defRPr/>
              </a:pPr>
              <a:t>26</a:t>
            </a:fld>
            <a:endParaRPr lang="en-US"/>
          </a:p>
        </p:txBody>
      </p:sp>
      <p:pic>
        <p:nvPicPr>
          <p:cNvPr id="30727" name="Picture 7" descr="E:\نیچکوه\New folder\13840829608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27338"/>
            <a:ext cx="33909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7BBE7A-E0CF-40E1-8905-5CDCF27739E8}" type="slidenum">
              <a:rPr lang="en-US"/>
              <a:pPr>
                <a:defRPr/>
              </a:pPr>
              <a:t>27</a:t>
            </a:fld>
            <a:endParaRPr lang="en-US"/>
          </a:p>
        </p:txBody>
      </p:sp>
      <p:pic>
        <p:nvPicPr>
          <p:cNvPr id="31747" name="Picture 2" descr="F:\علم\fail powerpoint\پروژه کا مل روستا\niche kho\aks\1384083514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F:\علم\fail powerpoint\پروژه کا مل روستا\niche kho\aks\1384083430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03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F:\علم\fail powerpoint\پروژه کا مل روستا\niche kho\aks\13840835044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403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F:\علم\fail powerpoint\پروژه کا مل روستا\niche kho\aks\13840835559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25" y="152400"/>
            <a:ext cx="40274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914400" y="981075"/>
            <a:ext cx="73152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Low" rtl="1">
              <a:lnSpc>
                <a:spcPct val="200000"/>
              </a:lnSpc>
            </a:pPr>
            <a:r>
              <a:rPr lang="fa-IR" sz="2000" b="1">
                <a:solidFill>
                  <a:srgbClr val="FFFF00"/>
                </a:solidFill>
                <a:latin typeface="B Nazanin" pitchFamily="2" charset="-78"/>
                <a:cs typeface="Times New Roman" pitchFamily="18" charset="0"/>
              </a:rPr>
              <a:t>از مزيت‌هاي اينگونه معماري كردن مي‌توان به موارد زير اشاره كرد:</a:t>
            </a:r>
          </a:p>
          <a:p>
            <a:pPr indent="360363" algn="justLow" rtl="1">
              <a:lnSpc>
                <a:spcPct val="200000"/>
              </a:lnSpc>
            </a:pPr>
            <a:endParaRPr lang="en-US" sz="1600" b="1"/>
          </a:p>
          <a:p>
            <a:pPr indent="360363" algn="r" rtl="1" eaLnBrk="0" hangingPunct="0">
              <a:lnSpc>
                <a:spcPct val="200000"/>
              </a:lnSpc>
            </a:pPr>
            <a:r>
              <a:rPr lang="fa-IR" b="1">
                <a:latin typeface="B Nazanin" pitchFamily="2" charset="-78"/>
                <a:cs typeface="Times New Roman" pitchFamily="18" charset="0"/>
              </a:rPr>
              <a:t>1- هماهنگي و همخواني با محيط و بستر بنا</a:t>
            </a:r>
            <a:endParaRPr lang="en-US" b="1"/>
          </a:p>
          <a:p>
            <a:pPr indent="360363" algn="r" rtl="1" eaLnBrk="0" hangingPunct="0">
              <a:lnSpc>
                <a:spcPct val="200000"/>
              </a:lnSpc>
            </a:pPr>
            <a:r>
              <a:rPr lang="fa-IR" b="1">
                <a:latin typeface="B Nazanin" pitchFamily="2" charset="-78"/>
                <a:cs typeface="Times New Roman" pitchFamily="18" charset="0"/>
              </a:rPr>
              <a:t>2- اقتصادي بودن ساخت و ساز به دليل ارزان‌تر بودن و گاهي رايگان بودن اين مصالح و كاهش مسير حمل و نقل مصالح به محل ساخت</a:t>
            </a:r>
            <a:endParaRPr lang="en-US" b="1"/>
          </a:p>
          <a:p>
            <a:pPr indent="360363" algn="r" rtl="1" eaLnBrk="0" hangingPunct="0">
              <a:lnSpc>
                <a:spcPct val="200000"/>
              </a:lnSpc>
            </a:pPr>
            <a:r>
              <a:rPr lang="fa-IR" b="1">
                <a:latin typeface="B Nazanin" pitchFamily="2" charset="-78"/>
                <a:cs typeface="Times New Roman" pitchFamily="18" charset="0"/>
              </a:rPr>
              <a:t>3-تعمير و مرمت آسان به علت وفور مصالح استفاده شده در منطقه</a:t>
            </a:r>
            <a:endParaRPr lang="fa-IR" b="1"/>
          </a:p>
        </p:txBody>
      </p:sp>
      <p:sp>
        <p:nvSpPr>
          <p:cNvPr id="26627" name="Slide Number Placeholder 2"/>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D2C89EE6-2F4D-4D43-8F3F-806A154AD16D}" type="slidenum">
              <a:rPr lang="en-US"/>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495F2FC-CA10-418B-BEB7-B290F6AA361F}" type="slidenum">
              <a:rPr lang="en-US"/>
              <a:pPr>
                <a:defRPr/>
              </a:pPr>
              <a:t>29</a:t>
            </a:fld>
            <a:endParaRPr lang="en-US"/>
          </a:p>
        </p:txBody>
      </p:sp>
      <p:pic>
        <p:nvPicPr>
          <p:cNvPr id="33795" name="Picture 2" descr="E:\نیچکوه\New folder\13840840205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304800"/>
            <a:ext cx="35052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E:\نیچکوه\New folder\1384084045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7025"/>
            <a:ext cx="3581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E:\نیچکوه\New folder\1384084127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3" y="3581400"/>
            <a:ext cx="3429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descr="E:\نیچکوه\New folder\13840865076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688" y="3810000"/>
            <a:ext cx="3733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990820-ACAA-4347-B88F-AF809E713991}"/>
              </a:ext>
            </a:extLst>
          </p:cNvPr>
          <p:cNvSpPr>
            <a:spLocks noGrp="1"/>
          </p:cNvSpPr>
          <p:nvPr>
            <p:ph type="sldNum" sz="quarter" idx="12"/>
          </p:nvPr>
        </p:nvSpPr>
        <p:spPr/>
        <p:txBody>
          <a:bodyPr/>
          <a:lstStyle/>
          <a:p>
            <a:pPr>
              <a:defRPr/>
            </a:pPr>
            <a:fld id="{1289E3D8-B11D-4118-AA3E-C92C9AF8AE2A}" type="slidenum">
              <a:rPr lang="en-US" smtClean="0"/>
              <a:pPr>
                <a:defRPr/>
              </a:pPr>
              <a:t>3</a:t>
            </a:fld>
            <a:endParaRPr lang="en-US"/>
          </a:p>
        </p:txBody>
      </p:sp>
      <p:sp>
        <p:nvSpPr>
          <p:cNvPr id="3" name="TextBox 2">
            <a:extLst>
              <a:ext uri="{FF2B5EF4-FFF2-40B4-BE49-F238E27FC236}">
                <a16:creationId xmlns:a16="http://schemas.microsoft.com/office/drawing/2014/main" id="{BD8B7A97-611E-4E95-9564-99B6C53C1041}"/>
              </a:ext>
            </a:extLst>
          </p:cNvPr>
          <p:cNvSpPr txBox="1"/>
          <p:nvPr/>
        </p:nvSpPr>
        <p:spPr>
          <a:xfrm>
            <a:off x="4384099" y="738208"/>
            <a:ext cx="2573215" cy="461665"/>
          </a:xfrm>
          <a:prstGeom prst="rect">
            <a:avLst/>
          </a:prstGeom>
          <a:solidFill>
            <a:schemeClr val="bg1"/>
          </a:solidFill>
          <a:ln>
            <a:solidFill>
              <a:schemeClr val="accent1"/>
            </a:solidFill>
          </a:ln>
        </p:spPr>
        <p:txBody>
          <a:bodyPr wrap="square" rtlCol="1">
            <a:spAutoFit/>
          </a:bodyPr>
          <a:lstStyle/>
          <a:p>
            <a:pPr algn="ctr"/>
            <a:r>
              <a:rPr lang="fa-IR" sz="2400" dirty="0"/>
              <a:t>تاریخچه</a:t>
            </a:r>
          </a:p>
        </p:txBody>
      </p:sp>
      <p:sp>
        <p:nvSpPr>
          <p:cNvPr id="4" name="TextBox 3">
            <a:extLst>
              <a:ext uri="{FF2B5EF4-FFF2-40B4-BE49-F238E27FC236}">
                <a16:creationId xmlns:a16="http://schemas.microsoft.com/office/drawing/2014/main" id="{8C079A17-D20C-4008-AA0F-EC0356935BFD}"/>
              </a:ext>
            </a:extLst>
          </p:cNvPr>
          <p:cNvSpPr txBox="1"/>
          <p:nvPr/>
        </p:nvSpPr>
        <p:spPr>
          <a:xfrm>
            <a:off x="1219200" y="1447800"/>
            <a:ext cx="5972907" cy="2031325"/>
          </a:xfrm>
          <a:prstGeom prst="rect">
            <a:avLst/>
          </a:prstGeom>
          <a:noFill/>
        </p:spPr>
        <p:txBody>
          <a:bodyPr wrap="square" rtlCol="1">
            <a:spAutoFit/>
          </a:bodyPr>
          <a:lstStyle/>
          <a:p>
            <a:pPr algn="r"/>
            <a:r>
              <a:rPr lang="fa-IR" dirty="0"/>
              <a:t>استان مازندران پیش از اسلام تپورستان نامیده می‌شد که برگرفته از نام قوم تپوری (به یونانی: می‌باشد که پس از اسلام قوم طبری نام گرفتند و سرزمینشان طبرستان نامیده شد</a:t>
            </a:r>
            <a:endParaRPr lang="en-US" dirty="0"/>
          </a:p>
          <a:p>
            <a:pPr algn="r"/>
            <a:endParaRPr lang="en-US" dirty="0"/>
          </a:p>
          <a:p>
            <a:pPr algn="r"/>
            <a:r>
              <a:rPr lang="fa-IR" b="0" i="0" dirty="0">
                <a:solidFill>
                  <a:srgbClr val="202122"/>
                </a:solidFill>
                <a:effectLst/>
                <a:latin typeface="system-ui"/>
              </a:rPr>
              <a:t>تپورستان در اصل ناحیه‌ای در غرب مازندران و شرق گیلان بود و این ناحیه به کل مازندران گفته می‌شد</a:t>
            </a:r>
            <a:endParaRPr lang="fa-IR" dirty="0"/>
          </a:p>
        </p:txBody>
      </p:sp>
      <p:sp>
        <p:nvSpPr>
          <p:cNvPr id="5" name="TextBox 4">
            <a:extLst>
              <a:ext uri="{FF2B5EF4-FFF2-40B4-BE49-F238E27FC236}">
                <a16:creationId xmlns:a16="http://schemas.microsoft.com/office/drawing/2014/main" id="{0BC1EF95-8EFF-41FA-B2A1-33EB90575CBC}"/>
              </a:ext>
            </a:extLst>
          </p:cNvPr>
          <p:cNvSpPr txBox="1"/>
          <p:nvPr/>
        </p:nvSpPr>
        <p:spPr>
          <a:xfrm>
            <a:off x="1204546" y="3626802"/>
            <a:ext cx="5972907" cy="2031325"/>
          </a:xfrm>
          <a:prstGeom prst="rect">
            <a:avLst/>
          </a:prstGeom>
          <a:noFill/>
        </p:spPr>
        <p:txBody>
          <a:bodyPr wrap="square" rtlCol="1">
            <a:spAutoFit/>
          </a:bodyPr>
          <a:lstStyle/>
          <a:p>
            <a:pPr algn="r"/>
            <a:r>
              <a:rPr lang="fa-IR" b="0" i="0" dirty="0">
                <a:solidFill>
                  <a:srgbClr val="202122"/>
                </a:solidFill>
                <a:effectLst/>
                <a:latin typeface="system-ui"/>
              </a:rPr>
              <a:t>به گفته </a:t>
            </a:r>
            <a:r>
              <a:rPr lang="fa-IR" dirty="0">
                <a:latin typeface="system-ui"/>
              </a:rPr>
              <a:t>واسیلی بارتلد</a:t>
            </a:r>
            <a:r>
              <a:rPr lang="fa-IR" b="0" i="0" dirty="0">
                <a:solidFill>
                  <a:srgbClr val="202122"/>
                </a:solidFill>
                <a:effectLst/>
                <a:latin typeface="system-ui"/>
              </a:rPr>
              <a:t> </a:t>
            </a:r>
            <a:r>
              <a:rPr lang="fa-IR" dirty="0">
                <a:latin typeface="system-ui"/>
              </a:rPr>
              <a:t>تپوری‌ها </a:t>
            </a:r>
            <a:r>
              <a:rPr lang="fa-IR" b="0" i="0" dirty="0">
                <a:solidFill>
                  <a:srgbClr val="202122"/>
                </a:solidFill>
                <a:effectLst/>
                <a:latin typeface="system-ui"/>
              </a:rPr>
              <a:t>در قسمت جنوب شرقی ولایت سکونت داشتند و در قید اطاعت هخامنشیان درآمده بودند و آماردها مغلوب </a:t>
            </a:r>
            <a:r>
              <a:rPr lang="fa-IR" dirty="0">
                <a:latin typeface="system-ui"/>
              </a:rPr>
              <a:t>اسکندر مقدونی</a:t>
            </a:r>
            <a:r>
              <a:rPr lang="fa-IR" b="0" i="0" dirty="0">
                <a:solidFill>
                  <a:srgbClr val="202122"/>
                </a:solidFill>
                <a:effectLst/>
                <a:latin typeface="system-ui"/>
              </a:rPr>
              <a:t> شدند و اشکانیان در قرن دوم ق. م آنها را در حوالی ری سکونت دادند و اراضی سابق آماردها به تصرف تپوری‌ها درآمد و بطلمیوس در شرح دیلم یعنی قسمت شرقی گیلان در ساحل بحر خزر فقط از </a:t>
            </a:r>
            <a:r>
              <a:rPr lang="fa-IR" dirty="0">
                <a:latin typeface="system-ui"/>
              </a:rPr>
              <a:t>تپوری‌ها</a:t>
            </a:r>
            <a:r>
              <a:rPr lang="fa-IR" b="0" i="0" dirty="0">
                <a:solidFill>
                  <a:srgbClr val="202122"/>
                </a:solidFill>
                <a:effectLst/>
                <a:latin typeface="system-ui"/>
              </a:rPr>
              <a:t> نام می‌برد</a:t>
            </a:r>
            <a:endParaRPr lang="fa-IR" dirty="0"/>
          </a:p>
        </p:txBody>
      </p:sp>
    </p:spTree>
    <p:extLst>
      <p:ext uri="{BB962C8B-B14F-4D97-AF65-F5344CB8AC3E}">
        <p14:creationId xmlns:p14="http://schemas.microsoft.com/office/powerpoint/2010/main" val="1544042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211F847-63A8-440B-ABE8-294B2885F296}" type="slidenum">
              <a:rPr lang="en-US"/>
              <a:pPr>
                <a:defRPr/>
              </a:pPr>
              <a:t>30</a:t>
            </a:fld>
            <a:endParaRPr lang="en-US"/>
          </a:p>
        </p:txBody>
      </p:sp>
      <p:pic>
        <p:nvPicPr>
          <p:cNvPr id="34819" name="Picture 5" descr="E:\نیچکوه\New folder\13840871448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25" y="3505200"/>
            <a:ext cx="37766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E:\نیچکوه\New folder\13840854996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388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E:\نیچکوه\New folder\13840857968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247650"/>
            <a:ext cx="3886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نیچکوه\New folder\13840855756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50520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5F500A6-5502-4F00-AF20-70827DA5ED4A}" type="slidenum">
              <a:rPr lang="en-US"/>
              <a:pPr>
                <a:defRPr/>
              </a:pPr>
              <a:t>31</a:t>
            </a:fld>
            <a:endParaRPr lang="en-US"/>
          </a:p>
        </p:txBody>
      </p:sp>
      <p:pic>
        <p:nvPicPr>
          <p:cNvPr id="35843" name="Picture 2" descr="E:\نیچکوه\New folder\1384086725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E:\نیچکوه\New folder\1384086669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67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E:\نیچکوه\New folder\13840867928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3641725"/>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E:\نیچکوه\New folder\13840855424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3641725"/>
            <a:ext cx="43434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FE3BFF7-DF4D-43F4-B27D-38D581549917}" type="slidenum">
              <a:rPr lang="en-US"/>
              <a:pPr>
                <a:defRPr/>
              </a:pPr>
              <a:t>32</a:t>
            </a:fld>
            <a:endParaRPr lang="en-US"/>
          </a:p>
        </p:txBody>
      </p:sp>
      <p:pic>
        <p:nvPicPr>
          <p:cNvPr id="36867" name="Picture 2" descr="E:\نیچکوه\New folder\13840874692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descr="E:\نیچکوه\New folder\1384088001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3810000"/>
            <a:ext cx="3984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E:\نیچکوه\New folder\13840879929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4191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descr="E:\نیچکوه\New folder\138408728578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57200"/>
            <a:ext cx="388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3FE8768-C64C-458A-8BA3-76C92FA0FE68}" type="slidenum">
              <a:rPr lang="en-US"/>
              <a:pPr>
                <a:defRPr/>
              </a:pPr>
              <a:t>33</a:t>
            </a:fld>
            <a:endParaRPr lang="en-US"/>
          </a:p>
        </p:txBody>
      </p:sp>
      <p:pic>
        <p:nvPicPr>
          <p:cNvPr id="37891" name="Picture 2" descr="E:\نیچکوه\New folder\1384085265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3417887"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E:\نیچکوه\New folder\1384085303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33338"/>
            <a:ext cx="28416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E:\نیچکوه\New folder\13840853169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28733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E:\نیچکوه\New folder\13840854731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75" y="3309938"/>
            <a:ext cx="2841625"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E:\نیچکوه\New folder\13840854548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309938"/>
            <a:ext cx="2873375"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7" descr="E:\نیچکوه\New folder\138408540905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3" y="3276600"/>
            <a:ext cx="34178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8C0A5BA6-3C3A-47A7-999A-EABC6A8CB96C}" type="slidenum">
              <a:rPr lang="en-US"/>
              <a:pPr>
                <a:defRPr/>
              </a:pPr>
              <a:t>34</a:t>
            </a:fld>
            <a:endParaRPr lang="en-US"/>
          </a:p>
        </p:txBody>
      </p:sp>
      <p:pic>
        <p:nvPicPr>
          <p:cNvPr id="38915" name="Picture 39" desc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3146425"/>
            <a:ext cx="28194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ChangeArrowheads="1"/>
          </p:cNvSpPr>
          <p:nvPr/>
        </p:nvSpPr>
        <p:spPr bwMode="auto">
          <a:xfrm>
            <a:off x="76200" y="152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onstantia" pitchFamily="18" charset="0"/>
            </a:endParaRPr>
          </a:p>
        </p:txBody>
      </p:sp>
      <p:sp>
        <p:nvSpPr>
          <p:cNvPr id="38917" name="Rectangle 4"/>
          <p:cNvSpPr>
            <a:spLocks noChangeArrowheads="1"/>
          </p:cNvSpPr>
          <p:nvPr/>
        </p:nvSpPr>
        <p:spPr bwMode="auto">
          <a:xfrm>
            <a:off x="900113" y="838200"/>
            <a:ext cx="70104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lnSpc>
                <a:spcPct val="150000"/>
              </a:lnSpc>
            </a:pPr>
            <a:r>
              <a:rPr lang="ar-SA" sz="1600" b="1">
                <a:solidFill>
                  <a:srgbClr val="FFFF00"/>
                </a:solidFill>
                <a:ea typeface="Times New Roman" pitchFamily="18" charset="0"/>
                <a:cs typeface="B Titr" pitchFamily="2" charset="-78"/>
              </a:rPr>
              <a:t>1</a:t>
            </a:r>
            <a:r>
              <a:rPr lang="fa-IR" sz="1600" b="1">
                <a:solidFill>
                  <a:srgbClr val="FFFF00"/>
                </a:solidFill>
                <a:ea typeface="Times New Roman" pitchFamily="18" charset="0"/>
                <a:cs typeface="B Titr" pitchFamily="2" charset="-78"/>
              </a:rPr>
              <a:t>-</a:t>
            </a:r>
            <a:r>
              <a:rPr lang="ar-SA" sz="1600" b="1">
                <a:solidFill>
                  <a:srgbClr val="FFFF00"/>
                </a:solidFill>
                <a:ea typeface="Times New Roman" pitchFamily="18" charset="0"/>
                <a:cs typeface="B Titr" pitchFamily="2" charset="-78"/>
              </a:rPr>
              <a:t>یک اطاقی با ایوان</a:t>
            </a:r>
            <a:r>
              <a:rPr lang="ar-SA" sz="1600">
                <a:solidFill>
                  <a:srgbClr val="FFFF00"/>
                </a:solidFill>
                <a:ea typeface="Times New Roman" pitchFamily="18" charset="0"/>
                <a:cs typeface="B Titr" pitchFamily="2" charset="-78"/>
              </a:rPr>
              <a:t>: </a:t>
            </a:r>
            <a:endParaRPr lang="fa-IR" sz="1600">
              <a:solidFill>
                <a:srgbClr val="FFFF00"/>
              </a:solidFill>
              <a:ea typeface="Times New Roman" pitchFamily="18" charset="0"/>
              <a:cs typeface="B Titr" pitchFamily="2" charset="-78"/>
            </a:endParaRPr>
          </a:p>
          <a:p>
            <a:pPr algn="just" rtl="1">
              <a:lnSpc>
                <a:spcPct val="150000"/>
              </a:lnSpc>
            </a:pPr>
            <a:r>
              <a:rPr lang="ar-SA" sz="2000" b="1">
                <a:ea typeface="Times New Roman" pitchFamily="18" charset="0"/>
                <a:cs typeface="B Nazanin" pitchFamily="2" charset="-78"/>
              </a:rPr>
              <a:t>معمولا این بناها از دو طبقه تشکیل شده اند که طبقه همکف آنها دو اطاق و طبقه بالای آن یک اطاق و یک ایوان دارد که این دو طبقه هر کدام متعلق به مالک جداگانه ایست که معمولا با هم برادرند و به احتمال زیادهر دو طبقه آن قبلا متعلق به پدر خانواده بوده که با گذر زمان وازدواج و استقلال فرزندان بین آنها تقسیم شده است.</a:t>
            </a:r>
            <a:endParaRPr lang="en-US"/>
          </a:p>
        </p:txBody>
      </p:sp>
      <p:pic>
        <p:nvPicPr>
          <p:cNvPr id="38918" name="Picture 8" desc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05200"/>
            <a:ext cx="1341438" cy="203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8919" name="Text Box 7"/>
          <p:cNvSpPr txBox="1">
            <a:spLocks noChangeArrowheads="1"/>
          </p:cNvSpPr>
          <p:nvPr/>
        </p:nvSpPr>
        <p:spPr bwMode="auto">
          <a:xfrm>
            <a:off x="3379788" y="5751513"/>
            <a:ext cx="2362200"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Aft>
                <a:spcPts val="1000"/>
              </a:spcAft>
              <a:defRPr/>
            </a:pPr>
            <a:r>
              <a:rPr lang="fa-IR" sz="1400" b="1" dirty="0">
                <a:solidFill>
                  <a:srgbClr val="FFFF00"/>
                </a:solidFill>
                <a:ea typeface="Arial" charset="0"/>
                <a:cs typeface="B Titr" pitchFamily="2" charset="-78"/>
              </a:rPr>
              <a:t>نحوه دسترسی به فضا های داخل</a:t>
            </a:r>
            <a:endParaRPr lang="en-US" sz="1400" b="1" dirty="0">
              <a:solidFill>
                <a:srgbClr val="FFFF00"/>
              </a:solidFill>
              <a:ea typeface="Arial" charset="0"/>
              <a:cs typeface="B Titr" pitchFamily="2" charset="-78"/>
            </a:endParaRPr>
          </a:p>
        </p:txBody>
      </p:sp>
      <p:pic>
        <p:nvPicPr>
          <p:cNvPr id="38920" name="Picture 11" descr="E:\نیچکوه\New folder\1384085444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251200"/>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1"/>
          <p:cNvSpPr>
            <a:spLocks noChangeArrowheads="1"/>
          </p:cNvSpPr>
          <p:nvPr/>
        </p:nvSpPr>
        <p:spPr bwMode="auto">
          <a:xfrm>
            <a:off x="3657600" y="352425"/>
            <a:ext cx="5386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a-IR" sz="2000" b="1">
                <a:solidFill>
                  <a:srgbClr val="FFFF00"/>
                </a:solidFill>
                <a:ea typeface="Times New Roman" pitchFamily="18" charset="0"/>
                <a:cs typeface="B Titr" pitchFamily="2" charset="-78"/>
              </a:rPr>
              <a:t>بررسی خانه های نیچکوه از لحاظ طراحی معماری</a:t>
            </a:r>
            <a:endParaRPr lang="en-US" sz="2000">
              <a:solidFill>
                <a:srgbClr val="FFFF00"/>
              </a:solidFill>
              <a:ea typeface="Times New Roman" pitchFamily="18" charset="0"/>
              <a:cs typeface="B Titr" pitchFamily="2" charset="-7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C6410ACC-C01C-4635-BB2F-D7AC4D7ADA40}" type="slidenum">
              <a:rPr lang="en-US"/>
              <a:pPr>
                <a:defRPr/>
              </a:pPr>
              <a:t>35</a:t>
            </a:fld>
            <a:endParaRPr lang="en-US"/>
          </a:p>
        </p:txBody>
      </p:sp>
      <p:pic>
        <p:nvPicPr>
          <p:cNvPr id="39939" name="Picture 2" desc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858838"/>
            <a:ext cx="23431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1"/>
          <p:cNvSpPr txBox="1">
            <a:spLocks noChangeArrowheads="1"/>
          </p:cNvSpPr>
          <p:nvPr/>
        </p:nvSpPr>
        <p:spPr bwMode="auto">
          <a:xfrm>
            <a:off x="3352800" y="4800600"/>
            <a:ext cx="1600200" cy="5334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Aft>
                <a:spcPts val="1000"/>
              </a:spcAft>
              <a:defRPr/>
            </a:pPr>
            <a:r>
              <a:rPr lang="fa-IR" b="1" dirty="0">
                <a:solidFill>
                  <a:srgbClr val="FFFF00"/>
                </a:solidFill>
              </a:rPr>
              <a:t>یک اطاقی با ایوان</a:t>
            </a:r>
            <a:endParaRPr lang="en-US" b="1" dirty="0">
              <a:solidFill>
                <a:srgbClr val="FFFF00"/>
              </a:solidFill>
            </a:endParaRPr>
          </a:p>
        </p:txBody>
      </p:sp>
      <p:pic>
        <p:nvPicPr>
          <p:cNvPr id="39941" name="Picture 39" desc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858838"/>
            <a:ext cx="472440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BE11DDB1-8685-4BD0-9711-4C674BD9A637}" type="slidenum">
              <a:rPr lang="en-US"/>
              <a:pPr>
                <a:defRPr/>
              </a:pPr>
              <a:t>36</a:t>
            </a:fld>
            <a:endParaRPr lang="en-US"/>
          </a:p>
        </p:txBody>
      </p:sp>
      <p:sp>
        <p:nvSpPr>
          <p:cNvPr id="40963"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onstantia" pitchFamily="18" charset="0"/>
            </a:endParaRPr>
          </a:p>
        </p:txBody>
      </p:sp>
      <p:pic>
        <p:nvPicPr>
          <p:cNvPr id="40964" name="Picture 49" descr="IMG_15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97050"/>
            <a:ext cx="3429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3"/>
          <p:cNvSpPr>
            <a:spLocks noChangeArrowheads="1"/>
          </p:cNvSpPr>
          <p:nvPr/>
        </p:nvSpPr>
        <p:spPr bwMode="auto">
          <a:xfrm>
            <a:off x="1181100" y="685800"/>
            <a:ext cx="678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lnSpc>
                <a:spcPct val="150000"/>
              </a:lnSpc>
            </a:pPr>
            <a:r>
              <a:rPr lang="fa-IR" sz="1600" b="1">
                <a:solidFill>
                  <a:srgbClr val="FFFF00"/>
                </a:solidFill>
                <a:ea typeface="Times New Roman" pitchFamily="18" charset="0"/>
                <a:cs typeface="B Titr" pitchFamily="2" charset="-78"/>
              </a:rPr>
              <a:t>2-</a:t>
            </a:r>
            <a:r>
              <a:rPr lang="ar-SA" sz="1600" b="1">
                <a:solidFill>
                  <a:srgbClr val="FFFF00"/>
                </a:solidFill>
                <a:ea typeface="Times New Roman" pitchFamily="18" charset="0"/>
                <a:cs typeface="B Titr" pitchFamily="2" charset="-78"/>
              </a:rPr>
              <a:t>دو اطاقی با ایوان</a:t>
            </a:r>
            <a:r>
              <a:rPr lang="fa-IR" sz="1600" b="1">
                <a:solidFill>
                  <a:srgbClr val="FFFF00"/>
                </a:solidFill>
                <a:ea typeface="Times New Roman" pitchFamily="18" charset="0"/>
                <a:cs typeface="B Titr" pitchFamily="2" charset="-78"/>
              </a:rPr>
              <a:t> واتاق متقارن</a:t>
            </a:r>
            <a:endParaRPr lang="en-US" sz="1600" b="1">
              <a:solidFill>
                <a:srgbClr val="FFFF00"/>
              </a:solidFill>
              <a:ea typeface="Times New Roman" pitchFamily="18" charset="0"/>
              <a:cs typeface="B Titr" pitchFamily="2" charset="-78"/>
            </a:endParaRPr>
          </a:p>
        </p:txBody>
      </p:sp>
      <p:sp>
        <p:nvSpPr>
          <p:cNvPr id="40966" name="Text Box 5"/>
          <p:cNvSpPr txBox="1">
            <a:spLocks noChangeArrowheads="1"/>
          </p:cNvSpPr>
          <p:nvPr/>
        </p:nvSpPr>
        <p:spPr bwMode="auto">
          <a:xfrm>
            <a:off x="2952750" y="5715000"/>
            <a:ext cx="2425700" cy="384175"/>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نحوه دسترسی به فضای داخل</a:t>
            </a:r>
            <a:endParaRPr lang="en-US" sz="1400" b="1" dirty="0">
              <a:solidFill>
                <a:srgbClr val="FFFF00"/>
              </a:solidFill>
            </a:endParaRPr>
          </a:p>
        </p:txBody>
      </p:sp>
      <p:pic>
        <p:nvPicPr>
          <p:cNvPr id="40967" name="Picture 2" desc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1714500"/>
            <a:ext cx="3819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6CA98A53-5B86-4EA6-9035-214A3B53A785}" type="slidenum">
              <a:rPr lang="en-US"/>
              <a:pPr>
                <a:defRPr/>
              </a:pPr>
              <a:t>37</a:t>
            </a:fld>
            <a:endParaRPr lang="en-US"/>
          </a:p>
        </p:txBody>
      </p:sp>
      <p:sp>
        <p:nvSpPr>
          <p:cNvPr id="41987" name="Rectangle 1"/>
          <p:cNvSpPr>
            <a:spLocks noChangeArrowheads="1"/>
          </p:cNvSpPr>
          <p:nvPr/>
        </p:nvSpPr>
        <p:spPr bwMode="auto">
          <a:xfrm>
            <a:off x="1371600" y="520700"/>
            <a:ext cx="7010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lnSpc>
                <a:spcPct val="150000"/>
              </a:lnSpc>
            </a:pPr>
            <a:r>
              <a:rPr lang="fa-IR" sz="1600" b="1">
                <a:solidFill>
                  <a:srgbClr val="FFFF00"/>
                </a:solidFill>
                <a:ea typeface="Times New Roman" pitchFamily="18" charset="0"/>
                <a:cs typeface="B Titr" pitchFamily="2" charset="-78"/>
              </a:rPr>
              <a:t>3</a:t>
            </a:r>
            <a:r>
              <a:rPr lang="ar-SA" sz="1600" b="1">
                <a:solidFill>
                  <a:srgbClr val="FFFF00"/>
                </a:solidFill>
                <a:ea typeface="Times New Roman" pitchFamily="18" charset="0"/>
                <a:cs typeface="B Titr" pitchFamily="2" charset="-78"/>
              </a:rPr>
              <a:t>- دو اطاق</a:t>
            </a:r>
            <a:r>
              <a:rPr lang="fa-IR" sz="1600" b="1">
                <a:solidFill>
                  <a:srgbClr val="FFFF00"/>
                </a:solidFill>
                <a:ea typeface="Times New Roman" pitchFamily="18" charset="0"/>
                <a:cs typeface="B Titr" pitchFamily="2" charset="-78"/>
              </a:rPr>
              <a:t>ی بااطاق های</a:t>
            </a:r>
            <a:r>
              <a:rPr lang="ar-SA" sz="1600" b="1">
                <a:solidFill>
                  <a:srgbClr val="FFFF00"/>
                </a:solidFill>
                <a:ea typeface="Times New Roman" pitchFamily="18" charset="0"/>
                <a:cs typeface="B Titr" pitchFamily="2" charset="-78"/>
              </a:rPr>
              <a:t> نامتقارن :</a:t>
            </a:r>
            <a:endParaRPr lang="en-US" sz="1600" b="1">
              <a:solidFill>
                <a:srgbClr val="FFFF00"/>
              </a:solidFill>
              <a:ea typeface="Times New Roman" pitchFamily="18" charset="0"/>
              <a:cs typeface="B Titr" pitchFamily="2" charset="-78"/>
            </a:endParaRPr>
          </a:p>
          <a:p>
            <a:pPr algn="just" rtl="1" eaLnBrk="0" hangingPunct="0">
              <a:lnSpc>
                <a:spcPct val="150000"/>
              </a:lnSpc>
            </a:pPr>
            <a:r>
              <a:rPr lang="ar-SA" sz="1600" b="1">
                <a:cs typeface="Times New Roman" pitchFamily="18" charset="0"/>
              </a:rPr>
              <a:t>از کنار هم قرار گرفتن دو اتاق نامتقارن و یک ایوان، شکل گرفته است که این ایوان موازی با یکی از اتاقهاست</a:t>
            </a:r>
            <a:r>
              <a:rPr lang="fa-IR" sz="1600" b="1">
                <a:cs typeface="Times New Roman" pitchFamily="18" charset="0"/>
              </a:rPr>
              <a:t> می باشد</a:t>
            </a:r>
            <a:endParaRPr lang="ar-SA" sz="1600" b="1"/>
          </a:p>
        </p:txBody>
      </p:sp>
      <p:sp>
        <p:nvSpPr>
          <p:cNvPr id="40964" name="Text Box 3"/>
          <p:cNvSpPr txBox="1">
            <a:spLocks noChangeArrowheads="1"/>
          </p:cNvSpPr>
          <p:nvPr/>
        </p:nvSpPr>
        <p:spPr bwMode="auto">
          <a:xfrm>
            <a:off x="5638800" y="5867400"/>
            <a:ext cx="2209800"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نحوه دسترسی به فضای داخل</a:t>
            </a:r>
            <a:endParaRPr lang="en-US" sz="1400" b="1" dirty="0">
              <a:solidFill>
                <a:srgbClr val="FFFF00"/>
              </a:solidFill>
            </a:endParaRPr>
          </a:p>
        </p:txBody>
      </p:sp>
      <p:pic>
        <p:nvPicPr>
          <p:cNvPr id="41989" name="Picture 5" descr="IMG_1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3937000"/>
            <a:ext cx="3886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835400" cy="3149600"/>
          </a:xfrm>
          <a:prstGeom prst="rect">
            <a:avLst/>
          </a:prstGeom>
          <a:ln w="34925">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pic>
      <p:pic>
        <p:nvPicPr>
          <p:cNvPr id="41991" name="Picture 2" descr="IMG_1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765300"/>
            <a:ext cx="38671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1"/>
          <p:cNvSpPr txBox="1">
            <a:spLocks noChangeArrowheads="1"/>
          </p:cNvSpPr>
          <p:nvPr/>
        </p:nvSpPr>
        <p:spPr bwMode="auto">
          <a:xfrm>
            <a:off x="465138" y="3556000"/>
            <a:ext cx="1371600" cy="3810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نمای شرقی</a:t>
            </a:r>
            <a:endParaRPr lang="en-US" sz="1400" b="1" dirty="0">
              <a:solidFill>
                <a:srgbClr val="FFFF00"/>
              </a:solidFill>
            </a:endParaRPr>
          </a:p>
        </p:txBody>
      </p:sp>
      <p:sp>
        <p:nvSpPr>
          <p:cNvPr id="40969" name="Text Box 1"/>
          <p:cNvSpPr txBox="1">
            <a:spLocks noChangeArrowheads="1"/>
          </p:cNvSpPr>
          <p:nvPr/>
        </p:nvSpPr>
        <p:spPr bwMode="auto">
          <a:xfrm>
            <a:off x="471488" y="6197600"/>
            <a:ext cx="1360487"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نمای جنوبی</a:t>
            </a:r>
            <a:endParaRPr lang="en-US" sz="1400" b="1" dirty="0">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4D8A68F9-6684-4EAE-A075-C667F920AC5F}" type="slidenum">
              <a:rPr lang="en-US"/>
              <a:pPr>
                <a:defRPr/>
              </a:pPr>
              <a:t>38</a:t>
            </a:fld>
            <a:endParaRPr lang="en-US"/>
          </a:p>
        </p:txBody>
      </p:sp>
      <p:sp>
        <p:nvSpPr>
          <p:cNvPr id="43011" name="Rectangle 2"/>
          <p:cNvSpPr>
            <a:spLocks noChangeArrowheads="1"/>
          </p:cNvSpPr>
          <p:nvPr/>
        </p:nvSpPr>
        <p:spPr bwMode="auto">
          <a:xfrm>
            <a:off x="5280025" y="422275"/>
            <a:ext cx="3200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sz="2000" b="1">
                <a:solidFill>
                  <a:srgbClr val="FFFF00"/>
                </a:solidFill>
                <a:ea typeface="Times New Roman" pitchFamily="18" charset="0"/>
                <a:cs typeface="B Titr" pitchFamily="2" charset="-78"/>
              </a:rPr>
              <a:t>4</a:t>
            </a:r>
            <a:r>
              <a:rPr lang="ar-SA" sz="2000" b="1">
                <a:solidFill>
                  <a:srgbClr val="FFFF00"/>
                </a:solidFill>
                <a:ea typeface="Times New Roman" pitchFamily="18" charset="0"/>
                <a:cs typeface="B Titr" pitchFamily="2" charset="-78"/>
              </a:rPr>
              <a:t>-سه اطاقی</a:t>
            </a:r>
            <a:r>
              <a:rPr lang="fa-IR" sz="2000" b="1">
                <a:solidFill>
                  <a:srgbClr val="FFFF00"/>
                </a:solidFill>
                <a:ea typeface="Times New Roman" pitchFamily="18" charset="0"/>
                <a:cs typeface="B Titr" pitchFamily="2" charset="-78"/>
              </a:rPr>
              <a:t> بدون ایوان</a:t>
            </a:r>
            <a:endParaRPr lang="en-US" sz="2000">
              <a:solidFill>
                <a:srgbClr val="FFFF00"/>
              </a:solidFill>
              <a:ea typeface="Times New Roman" pitchFamily="18" charset="0"/>
              <a:cs typeface="B Titr" pitchFamily="2" charset="-78"/>
            </a:endParaRPr>
          </a:p>
          <a:p>
            <a:pPr algn="r" eaLnBrk="0" hangingPunct="0"/>
            <a:endParaRPr lang="en-US"/>
          </a:p>
        </p:txBody>
      </p:sp>
      <p:sp>
        <p:nvSpPr>
          <p:cNvPr id="43012" name="Rectangle 3"/>
          <p:cNvSpPr>
            <a:spLocks noChangeArrowheads="1"/>
          </p:cNvSpPr>
          <p:nvPr/>
        </p:nvSpPr>
        <p:spPr bwMode="auto">
          <a:xfrm>
            <a:off x="1295400" y="1219200"/>
            <a:ext cx="73152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rtl="1">
              <a:lnSpc>
                <a:spcPct val="150000"/>
              </a:lnSpc>
            </a:pPr>
            <a:r>
              <a:rPr lang="ar-SA" sz="1600" b="1">
                <a:cs typeface="Times New Roman" pitchFamily="18" charset="0"/>
              </a:rPr>
              <a:t>. دو اطاق در طرفین اطاق وسطی قرار می گیرد و دسترسی به این دو فضا از طریق فضای وسط می باشد</a:t>
            </a:r>
            <a:r>
              <a:rPr lang="en-US" sz="1600" b="1">
                <a:cs typeface="Times New Roman" pitchFamily="18" charset="0"/>
              </a:rPr>
              <a:t> </a:t>
            </a:r>
            <a:r>
              <a:rPr lang="ar-SA" sz="1600" b="1">
                <a:cs typeface="Times New Roman" pitchFamily="18" charset="0"/>
              </a:rPr>
              <a:t>و در واقع نقش فضای تقسیم را دارد ،مزیت چنین طرحی  در اقلیم سرد کوهستانی کاهش تبادل انرژی و اتلا</a:t>
            </a:r>
            <a:r>
              <a:rPr lang="fa-IR" sz="1600" b="1">
                <a:cs typeface="Times New Roman" pitchFamily="18" charset="0"/>
              </a:rPr>
              <a:t> ف</a:t>
            </a:r>
            <a:r>
              <a:rPr lang="ar-SA" sz="1600" b="1">
                <a:cs typeface="Times New Roman" pitchFamily="18" charset="0"/>
              </a:rPr>
              <a:t> آن</a:t>
            </a:r>
            <a:r>
              <a:rPr lang="fa-IR" sz="1600" b="1">
                <a:cs typeface="Times New Roman" pitchFamily="18" charset="0"/>
              </a:rPr>
              <a:t> می شود.</a:t>
            </a:r>
            <a:endParaRPr lang="ar-SA" sz="1600" b="1">
              <a:cs typeface="Times New Roman" pitchFamily="18" charset="0"/>
            </a:endParaRPr>
          </a:p>
        </p:txBody>
      </p:sp>
      <p:sp>
        <p:nvSpPr>
          <p:cNvPr id="43013" name="Text Box 5"/>
          <p:cNvSpPr txBox="1">
            <a:spLocks noChangeArrowheads="1"/>
          </p:cNvSpPr>
          <p:nvPr/>
        </p:nvSpPr>
        <p:spPr bwMode="auto">
          <a:xfrm>
            <a:off x="5486400" y="6138863"/>
            <a:ext cx="2590800"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نحوه دسترسی به فضای داخل</a:t>
            </a:r>
            <a:endParaRPr lang="en-US" sz="1400" b="1" dirty="0">
              <a:solidFill>
                <a:srgbClr val="FFFF00"/>
              </a:solidFill>
            </a:endParaRPr>
          </a:p>
        </p:txBody>
      </p:sp>
      <p:pic>
        <p:nvPicPr>
          <p:cNvPr id="43014" name="Picture 4" descr="IMG_1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48025"/>
            <a:ext cx="41910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4" descr="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3195638"/>
            <a:ext cx="4038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AC20554A-E4A1-4E08-9B3A-7341D833A01B}" type="slidenum">
              <a:rPr lang="en-US"/>
              <a:pPr>
                <a:defRPr/>
              </a:pPr>
              <a:t>39</a:t>
            </a:fld>
            <a:endParaRPr lang="en-US"/>
          </a:p>
        </p:txBody>
      </p:sp>
      <p:sp>
        <p:nvSpPr>
          <p:cNvPr id="44035" name="Rectangle 2"/>
          <p:cNvSpPr>
            <a:spLocks noChangeArrowheads="1"/>
          </p:cNvSpPr>
          <p:nvPr/>
        </p:nvSpPr>
        <p:spPr bwMode="auto">
          <a:xfrm>
            <a:off x="4241800" y="609600"/>
            <a:ext cx="4216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sz="2000" b="1">
                <a:solidFill>
                  <a:srgbClr val="FFFF00"/>
                </a:solidFill>
                <a:ea typeface="Times New Roman" pitchFamily="18" charset="0"/>
                <a:cs typeface="B Titr" pitchFamily="2" charset="-78"/>
              </a:rPr>
              <a:t>5</a:t>
            </a:r>
            <a:r>
              <a:rPr lang="ar-SA" sz="2000" b="1">
                <a:solidFill>
                  <a:srgbClr val="FFFF00"/>
                </a:solidFill>
                <a:ea typeface="Times New Roman" pitchFamily="18" charset="0"/>
                <a:cs typeface="B Titr" pitchFamily="2" charset="-78"/>
              </a:rPr>
              <a:t>-سه اطاقی</a:t>
            </a:r>
            <a:r>
              <a:rPr lang="fa-IR" sz="2000" b="1">
                <a:solidFill>
                  <a:srgbClr val="FFFF00"/>
                </a:solidFill>
                <a:ea typeface="Times New Roman" pitchFamily="18" charset="0"/>
                <a:cs typeface="B Titr" pitchFamily="2" charset="-78"/>
              </a:rPr>
              <a:t> با ایوان</a:t>
            </a:r>
            <a:endParaRPr lang="en-US" sz="2000">
              <a:solidFill>
                <a:srgbClr val="FFFF00"/>
              </a:solidFill>
              <a:ea typeface="Times New Roman" pitchFamily="18" charset="0"/>
              <a:cs typeface="B Titr" pitchFamily="2" charset="-78"/>
            </a:endParaRPr>
          </a:p>
          <a:p>
            <a:pPr algn="r" eaLnBrk="0" hangingPunct="0"/>
            <a:endParaRPr lang="en-US"/>
          </a:p>
        </p:txBody>
      </p:sp>
      <p:sp>
        <p:nvSpPr>
          <p:cNvPr id="44036" name="Rectangle 3"/>
          <p:cNvSpPr>
            <a:spLocks noChangeArrowheads="1"/>
          </p:cNvSpPr>
          <p:nvPr/>
        </p:nvSpPr>
        <p:spPr bwMode="auto">
          <a:xfrm rot="10800000" flipV="1">
            <a:off x="762000" y="1281113"/>
            <a:ext cx="7239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rtl="1">
              <a:lnSpc>
                <a:spcPct val="150000"/>
              </a:lnSpc>
            </a:pPr>
            <a:r>
              <a:rPr lang="ar-SA" sz="1600" b="1">
                <a:latin typeface="2  Nazanin" pitchFamily="2" charset="-78"/>
                <a:cs typeface="Times New Roman" pitchFamily="18" charset="0"/>
              </a:rPr>
              <a:t>از ق</a:t>
            </a:r>
            <a:r>
              <a:rPr lang="fa-IR" sz="1600" b="1">
                <a:latin typeface="2  Nazanin" pitchFamily="2" charset="-78"/>
                <a:cs typeface="Times New Roman" pitchFamily="18" charset="0"/>
              </a:rPr>
              <a:t>ر</a:t>
            </a:r>
            <a:r>
              <a:rPr lang="ar-SA" sz="1600" b="1">
                <a:latin typeface="2  Nazanin" pitchFamily="2" charset="-78"/>
                <a:cs typeface="Times New Roman" pitchFamily="18" charset="0"/>
              </a:rPr>
              <a:t>ار گیری سه اطاق در کنار یک ایوان شکل گرفته است . و دسترسی به اطاقها از طریق این ایوان صورت می گیرد </a:t>
            </a:r>
            <a:r>
              <a:rPr lang="fa-IR" sz="1600" b="1">
                <a:latin typeface="2  Nazanin" pitchFamily="2" charset="-78"/>
                <a:cs typeface="Times New Roman" pitchFamily="18" charset="0"/>
              </a:rPr>
              <a:t>.</a:t>
            </a:r>
            <a:r>
              <a:rPr lang="ar-SA" sz="1600" b="1">
                <a:latin typeface="2  Nazanin" pitchFamily="2" charset="-78"/>
                <a:cs typeface="Times New Roman" pitchFamily="18" charset="0"/>
              </a:rPr>
              <a:t>ایوان وسط در داخل حجم و در نمای ورودی گشودگی </a:t>
            </a:r>
            <a:r>
              <a:rPr lang="ar-SA" sz="1600">
                <a:latin typeface="2  Nazanin" pitchFamily="2" charset="-78"/>
                <a:cs typeface="Times New Roman" pitchFamily="18" charset="0"/>
              </a:rPr>
              <a:t>ای</a:t>
            </a:r>
            <a:r>
              <a:rPr lang="ar-SA" sz="1600" b="1">
                <a:latin typeface="2  Nazanin" pitchFamily="2" charset="-78"/>
                <a:cs typeface="Times New Roman" pitchFamily="18" charset="0"/>
              </a:rPr>
              <a:t> ایجاد کرده که بر دعوت کنندگی ورودی تاکید می نماید.چیدمان خطی فضاها موجب شده که پلان فرم مستطیل شکل به خود بگیرد</a:t>
            </a:r>
            <a:endParaRPr lang="fa-IR" sz="1600" b="1">
              <a:latin typeface="2  Nazanin" pitchFamily="2" charset="-78"/>
              <a:cs typeface="Times New Roman" pitchFamily="18" charset="0"/>
            </a:endParaRPr>
          </a:p>
        </p:txBody>
      </p:sp>
      <p:sp>
        <p:nvSpPr>
          <p:cNvPr id="44037" name="Text Box 5"/>
          <p:cNvSpPr txBox="1">
            <a:spLocks noChangeArrowheads="1"/>
          </p:cNvSpPr>
          <p:nvPr/>
        </p:nvSpPr>
        <p:spPr bwMode="auto">
          <a:xfrm>
            <a:off x="1371600" y="6096000"/>
            <a:ext cx="2133600"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نحوه دسترسی به فضای داخل</a:t>
            </a:r>
            <a:endParaRPr lang="en-US" sz="1400" b="1" dirty="0">
              <a:solidFill>
                <a:srgbClr val="FFFF00"/>
              </a:solidFill>
            </a:endParaRPr>
          </a:p>
        </p:txBody>
      </p:sp>
      <p:pic>
        <p:nvPicPr>
          <p:cNvPr id="41990" name="Picture 2" descr="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171825"/>
            <a:ext cx="4597400" cy="26590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IMG_1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3116263"/>
            <a:ext cx="3032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
          <p:cNvSpPr txBox="1">
            <a:spLocks noChangeArrowheads="1"/>
          </p:cNvSpPr>
          <p:nvPr/>
        </p:nvSpPr>
        <p:spPr bwMode="auto">
          <a:xfrm>
            <a:off x="6096000" y="6062663"/>
            <a:ext cx="1360488"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نمای جنوبی</a:t>
            </a:r>
            <a:endParaRPr lang="en-US" sz="1400" b="1"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B15AF-D9FB-462B-A42B-CA88A3DD40B5}"/>
              </a:ext>
            </a:extLst>
          </p:cNvPr>
          <p:cNvSpPr>
            <a:spLocks noGrp="1"/>
          </p:cNvSpPr>
          <p:nvPr>
            <p:ph type="sldNum" sz="quarter" idx="12"/>
          </p:nvPr>
        </p:nvSpPr>
        <p:spPr/>
        <p:txBody>
          <a:bodyPr/>
          <a:lstStyle/>
          <a:p>
            <a:pPr>
              <a:defRPr/>
            </a:pPr>
            <a:fld id="{1289E3D8-B11D-4118-AA3E-C92C9AF8AE2A}" type="slidenum">
              <a:rPr lang="en-US" smtClean="0"/>
              <a:pPr>
                <a:defRPr/>
              </a:pPr>
              <a:t>4</a:t>
            </a:fld>
            <a:endParaRPr lang="en-US"/>
          </a:p>
        </p:txBody>
      </p:sp>
      <p:sp>
        <p:nvSpPr>
          <p:cNvPr id="3" name="TextBox 2">
            <a:extLst>
              <a:ext uri="{FF2B5EF4-FFF2-40B4-BE49-F238E27FC236}">
                <a16:creationId xmlns:a16="http://schemas.microsoft.com/office/drawing/2014/main" id="{38A2A766-E19C-49F2-8517-3B691BA0D554}"/>
              </a:ext>
            </a:extLst>
          </p:cNvPr>
          <p:cNvSpPr txBox="1"/>
          <p:nvPr/>
        </p:nvSpPr>
        <p:spPr>
          <a:xfrm>
            <a:off x="838200" y="2274838"/>
            <a:ext cx="6346538" cy="2308324"/>
          </a:xfrm>
          <a:prstGeom prst="rect">
            <a:avLst/>
          </a:prstGeom>
          <a:noFill/>
        </p:spPr>
        <p:txBody>
          <a:bodyPr wrap="square" rtlCol="1">
            <a:spAutoFit/>
          </a:bodyPr>
          <a:lstStyle/>
          <a:p>
            <a:pPr algn="r"/>
            <a:r>
              <a:rPr lang="fa-IR" b="0" i="0" dirty="0">
                <a:solidFill>
                  <a:srgbClr val="202122"/>
                </a:solidFill>
                <a:effectLst/>
                <a:latin typeface="system-ui"/>
              </a:rPr>
              <a:t>به گفته </a:t>
            </a:r>
            <a:r>
              <a:rPr lang="fa-IR" dirty="0">
                <a:latin typeface="system-ui"/>
              </a:rPr>
              <a:t>مجتبی مینوی</a:t>
            </a:r>
            <a:r>
              <a:rPr lang="fa-IR" b="0" i="0" dirty="0">
                <a:solidFill>
                  <a:srgbClr val="202122"/>
                </a:solidFill>
                <a:effectLst/>
                <a:latin typeface="system-ui"/>
              </a:rPr>
              <a:t> قوم آمارد و </a:t>
            </a:r>
            <a:r>
              <a:rPr lang="fa-IR" dirty="0">
                <a:latin typeface="system-ui"/>
              </a:rPr>
              <a:t>قوم تپوری</a:t>
            </a:r>
            <a:r>
              <a:rPr lang="fa-IR" b="0" i="0" dirty="0">
                <a:solidFill>
                  <a:srgbClr val="202122"/>
                </a:solidFill>
                <a:effectLst/>
                <a:latin typeface="system-ui"/>
              </a:rPr>
              <a:t> در سرزمین </a:t>
            </a:r>
            <a:r>
              <a:rPr lang="fa-IR" dirty="0">
                <a:latin typeface="system-ui"/>
              </a:rPr>
              <a:t>مازندران</a:t>
            </a:r>
            <a:r>
              <a:rPr lang="fa-IR" b="0" i="0" dirty="0">
                <a:solidFill>
                  <a:srgbClr val="202122"/>
                </a:solidFill>
                <a:effectLst/>
                <a:latin typeface="system-ui"/>
              </a:rPr>
              <a:t> می‌زیستند و تپوری‌ها در ناحیه کوهستانی مازندران و آماردها در ناحیه جلگه‌ای مازندران سکونت داشتند. در سال ۱۷۶ ق. م </a:t>
            </a:r>
            <a:r>
              <a:rPr lang="fa-IR" dirty="0">
                <a:latin typeface="system-ui"/>
              </a:rPr>
              <a:t>فرهاد اول اشکانی</a:t>
            </a:r>
            <a:r>
              <a:rPr lang="fa-IR" b="0" i="0" dirty="0">
                <a:solidFill>
                  <a:srgbClr val="202122"/>
                </a:solidFill>
                <a:effectLst/>
                <a:latin typeface="system-ui"/>
              </a:rPr>
              <a:t> قوم آمارد را به ناحیه خوار کوچاند و تپوری‌ها تمام ناحیه مازندران را فرو گرفتند و تمام ولایت به اسم ایشان تپورستان نامیده شد.شهرهای آمل، چالوس، کلار، سعیدآباد و رویان جزئی از سرزمین </a:t>
            </a:r>
            <a:r>
              <a:rPr lang="fa-IR" dirty="0">
                <a:latin typeface="system-ui"/>
              </a:rPr>
              <a:t>قوم تپوری</a:t>
            </a:r>
            <a:r>
              <a:rPr lang="fa-IR" dirty="0">
                <a:solidFill>
                  <a:srgbClr val="202122"/>
                </a:solidFill>
                <a:latin typeface="system-ui"/>
              </a:rPr>
              <a:t> </a:t>
            </a:r>
            <a:r>
              <a:rPr lang="fa-IR" b="0" i="0" dirty="0">
                <a:solidFill>
                  <a:srgbClr val="202122"/>
                </a:solidFill>
                <a:effectLst/>
                <a:latin typeface="system-ui"/>
              </a:rPr>
              <a:t>بودند</a:t>
            </a:r>
          </a:p>
          <a:p>
            <a:pPr algn="r"/>
            <a:r>
              <a:rPr lang="fa-IR" b="0" i="0" dirty="0">
                <a:solidFill>
                  <a:srgbClr val="202122"/>
                </a:solidFill>
                <a:effectLst/>
                <a:latin typeface="system-ui"/>
              </a:rPr>
              <a:t>سرزمین لنگا و تنکابن بخشی از سرزمین دو قوم تپوری و آمارد بود</a:t>
            </a:r>
            <a:endParaRPr lang="fa-IR" dirty="0"/>
          </a:p>
        </p:txBody>
      </p:sp>
      <p:sp>
        <p:nvSpPr>
          <p:cNvPr id="6" name="TextBox 5">
            <a:extLst>
              <a:ext uri="{FF2B5EF4-FFF2-40B4-BE49-F238E27FC236}">
                <a16:creationId xmlns:a16="http://schemas.microsoft.com/office/drawing/2014/main" id="{C514CE77-DB82-4A35-99C7-A43324E49A4E}"/>
              </a:ext>
            </a:extLst>
          </p:cNvPr>
          <p:cNvSpPr txBox="1"/>
          <p:nvPr/>
        </p:nvSpPr>
        <p:spPr>
          <a:xfrm>
            <a:off x="3201238" y="1447800"/>
            <a:ext cx="3983500" cy="461665"/>
          </a:xfrm>
          <a:prstGeom prst="rect">
            <a:avLst/>
          </a:prstGeom>
          <a:solidFill>
            <a:schemeClr val="bg1"/>
          </a:solidFill>
          <a:ln>
            <a:solidFill>
              <a:schemeClr val="accent1"/>
            </a:solidFill>
          </a:ln>
        </p:spPr>
        <p:txBody>
          <a:bodyPr wrap="square">
            <a:spAutoFit/>
          </a:bodyPr>
          <a:lstStyle/>
          <a:p>
            <a:pPr algn="ctr"/>
            <a:r>
              <a:rPr lang="fa-IR" sz="2400" dirty="0"/>
              <a:t> ادامه تاریخچه</a:t>
            </a:r>
          </a:p>
        </p:txBody>
      </p:sp>
    </p:spTree>
    <p:extLst>
      <p:ext uri="{BB962C8B-B14F-4D97-AF65-F5344CB8AC3E}">
        <p14:creationId xmlns:p14="http://schemas.microsoft.com/office/powerpoint/2010/main" val="3705559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677384C1-CBF8-4933-948E-173AC69CBE91}" type="slidenum">
              <a:rPr lang="en-US"/>
              <a:pPr>
                <a:defRPr/>
              </a:pPr>
              <a:t>40</a:t>
            </a:fld>
            <a:endParaRPr lang="en-US"/>
          </a:p>
        </p:txBody>
      </p:sp>
      <p:sp>
        <p:nvSpPr>
          <p:cNvPr id="45059" name="Rectangle 1"/>
          <p:cNvSpPr>
            <a:spLocks noChangeArrowheads="1"/>
          </p:cNvSpPr>
          <p:nvPr/>
        </p:nvSpPr>
        <p:spPr bwMode="auto">
          <a:xfrm>
            <a:off x="1676400" y="517525"/>
            <a:ext cx="662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fa-IR" sz="2000" b="1">
                <a:solidFill>
                  <a:srgbClr val="FFFF00"/>
                </a:solidFill>
                <a:ea typeface="Times New Roman" pitchFamily="18" charset="0"/>
                <a:cs typeface="B Titr" pitchFamily="2" charset="-78"/>
              </a:rPr>
              <a:t>6</a:t>
            </a:r>
            <a:r>
              <a:rPr lang="ar-SA" sz="2000" b="1">
                <a:solidFill>
                  <a:srgbClr val="FFFF00"/>
                </a:solidFill>
                <a:ea typeface="Times New Roman" pitchFamily="18" charset="0"/>
                <a:cs typeface="B Titr" pitchFamily="2" charset="-78"/>
              </a:rPr>
              <a:t>- چهار اطاقی</a:t>
            </a:r>
            <a:endParaRPr lang="en-US" sz="2000" b="1">
              <a:solidFill>
                <a:srgbClr val="FFFF00"/>
              </a:solidFill>
              <a:ea typeface="Times New Roman" pitchFamily="18" charset="0"/>
              <a:cs typeface="B Titr" pitchFamily="2" charset="-78"/>
            </a:endParaRPr>
          </a:p>
        </p:txBody>
      </p:sp>
      <p:sp>
        <p:nvSpPr>
          <p:cNvPr id="45060" name="Rectangle 1"/>
          <p:cNvSpPr>
            <a:spLocks noChangeArrowheads="1"/>
          </p:cNvSpPr>
          <p:nvPr/>
        </p:nvSpPr>
        <p:spPr bwMode="auto">
          <a:xfrm>
            <a:off x="658813" y="1143000"/>
            <a:ext cx="7772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lnSpc>
                <a:spcPct val="150000"/>
              </a:lnSpc>
            </a:pPr>
            <a:r>
              <a:rPr lang="ar-SA" b="1"/>
              <a:t>سازماندهی فضایی در این طرح به گونه ایست که ارتباط  سه تا از اطاقها با هم به صورت تو در تو می باشد و اتاق چهارم ورودی جداگانه ای داشته و مستقیما به بیرون راه دارد</a:t>
            </a:r>
            <a:endParaRPr lang="en-US"/>
          </a:p>
        </p:txBody>
      </p:sp>
      <p:sp>
        <p:nvSpPr>
          <p:cNvPr id="45061" name="Rectangle 2"/>
          <p:cNvSpPr>
            <a:spLocks noChangeArrowheads="1"/>
          </p:cNvSpPr>
          <p:nvPr/>
        </p:nvSpPr>
        <p:spPr bwMode="auto">
          <a:xfrm>
            <a:off x="5345113" y="487363"/>
            <a:ext cx="1449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a-IR" sz="2400" b="1">
                <a:solidFill>
                  <a:srgbClr val="FFFF00"/>
                </a:solidFill>
                <a:cs typeface="Times New Roman" pitchFamily="18" charset="0"/>
              </a:rPr>
              <a:t>(</a:t>
            </a:r>
            <a:r>
              <a:rPr lang="ar-SA" sz="2400" b="1">
                <a:solidFill>
                  <a:srgbClr val="FFFF00"/>
                </a:solidFill>
                <a:cs typeface="Times New Roman" pitchFamily="18" charset="0"/>
              </a:rPr>
              <a:t>مربع شکل</a:t>
            </a:r>
            <a:r>
              <a:rPr lang="fa-IR" sz="2400" b="1">
                <a:solidFill>
                  <a:srgbClr val="FFFF00"/>
                </a:solidFill>
                <a:cs typeface="Times New Roman" pitchFamily="18" charset="0"/>
              </a:rPr>
              <a:t>)</a:t>
            </a:r>
            <a:endParaRPr lang="en-US" sz="2400">
              <a:solidFill>
                <a:srgbClr val="FFFF00"/>
              </a:solidFill>
            </a:endParaRPr>
          </a:p>
        </p:txBody>
      </p:sp>
      <p:pic>
        <p:nvPicPr>
          <p:cNvPr id="43014" name="Picture 5" descr="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4562475" cy="2590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5"/>
          <p:cNvSpPr txBox="1">
            <a:spLocks noChangeArrowheads="1"/>
          </p:cNvSpPr>
          <p:nvPr/>
        </p:nvSpPr>
        <p:spPr bwMode="auto">
          <a:xfrm>
            <a:off x="1371600" y="5697538"/>
            <a:ext cx="2514600" cy="3556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600" b="1" dirty="0">
                <a:solidFill>
                  <a:srgbClr val="FFFF00"/>
                </a:solidFill>
              </a:rPr>
              <a:t>نحوه دسترسی به فضای داخل</a:t>
            </a:r>
            <a:endParaRPr lang="en-US" sz="1600" b="1" dirty="0">
              <a:solidFill>
                <a:srgbClr val="FFFF00"/>
              </a:solidFill>
            </a:endParaRPr>
          </a:p>
        </p:txBody>
      </p:sp>
      <p:pic>
        <p:nvPicPr>
          <p:cNvPr id="45064" name="Picture 7" descr="E:\نیچکوه\New folder\13840865462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13" y="2933700"/>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CAE13B0D-7BD8-4681-9C21-62F8CC5D4E84}" type="slidenum">
              <a:rPr lang="en-US"/>
              <a:pPr>
                <a:defRPr/>
              </a:pPr>
              <a:t>41</a:t>
            </a:fld>
            <a:endParaRPr lang="en-US"/>
          </a:p>
        </p:txBody>
      </p:sp>
      <p:sp>
        <p:nvSpPr>
          <p:cNvPr id="46083" name="Rectangle 1"/>
          <p:cNvSpPr>
            <a:spLocks noChangeArrowheads="1"/>
          </p:cNvSpPr>
          <p:nvPr/>
        </p:nvSpPr>
        <p:spPr bwMode="auto">
          <a:xfrm>
            <a:off x="838200" y="762000"/>
            <a:ext cx="7467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lnSpc>
                <a:spcPct val="150000"/>
              </a:lnSpc>
            </a:pPr>
            <a:r>
              <a:rPr lang="fa-IR" sz="2400" b="1">
                <a:solidFill>
                  <a:srgbClr val="FFFF00"/>
                </a:solidFill>
                <a:cs typeface="Times New Roman" pitchFamily="18" charset="0"/>
              </a:rPr>
              <a:t>7-</a:t>
            </a:r>
            <a:r>
              <a:rPr lang="ar-SA" sz="2400" b="1">
                <a:solidFill>
                  <a:srgbClr val="FFFF00"/>
                </a:solidFill>
                <a:cs typeface="Times New Roman" pitchFamily="18" charset="0"/>
              </a:rPr>
              <a:t>ال شکل</a:t>
            </a:r>
            <a:endParaRPr lang="fa-IR" sz="2400" b="1">
              <a:solidFill>
                <a:srgbClr val="FFFF00"/>
              </a:solidFill>
              <a:cs typeface="Times New Roman" pitchFamily="18" charset="0"/>
            </a:endParaRPr>
          </a:p>
          <a:p>
            <a:pPr algn="r" rtl="1">
              <a:lnSpc>
                <a:spcPct val="150000"/>
              </a:lnSpc>
            </a:pPr>
            <a:r>
              <a:rPr lang="ar-SA" sz="1600" b="1"/>
              <a:t>بال کوچکتر ال معمولا به فضای آشپزخانه و یا انبار اخصاص می یابد و راه ارتباطی آن نیز به طور جداگانه و از بیرون می باشد در صورتیکه ارتباط سه اطاق دیگر به صورت تودر تو و از طریق اطاق وسطی صورت می گیرد.</a:t>
            </a:r>
          </a:p>
        </p:txBody>
      </p:sp>
      <p:pic>
        <p:nvPicPr>
          <p:cNvPr id="44036" name="Picture 4" descr="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879725"/>
            <a:ext cx="2657475" cy="2387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1"/>
          <p:cNvSpPr txBox="1">
            <a:spLocks noChangeArrowheads="1"/>
          </p:cNvSpPr>
          <p:nvPr/>
        </p:nvSpPr>
        <p:spPr bwMode="auto">
          <a:xfrm>
            <a:off x="5638800" y="5440363"/>
            <a:ext cx="2286000" cy="3810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1" eaLnBrk="1" hangingPunct="1">
              <a:spcAft>
                <a:spcPts val="1000"/>
              </a:spcAft>
              <a:defRPr/>
            </a:pPr>
            <a:r>
              <a:rPr lang="fa-IR" sz="1400" b="1" dirty="0">
                <a:solidFill>
                  <a:srgbClr val="FFFF00"/>
                </a:solidFill>
              </a:rPr>
              <a:t>نحوه دسترسی به فضای داخل</a:t>
            </a:r>
            <a:endParaRPr lang="en-US" sz="1400" b="1" dirty="0">
              <a:solidFill>
                <a:srgbClr val="FFFF00"/>
              </a:solidFill>
            </a:endParaRPr>
          </a:p>
        </p:txBody>
      </p:sp>
      <p:pic>
        <p:nvPicPr>
          <p:cNvPr id="46086" name="Picture 4" descr="IMG_1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5600"/>
            <a:ext cx="41021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E06BA03D-C913-4099-95DA-1AD913705F72}" type="slidenum">
              <a:rPr lang="en-US"/>
              <a:pPr>
                <a:defRPr/>
              </a:pPr>
              <a:t>42</a:t>
            </a:fld>
            <a:endParaRPr lang="en-US"/>
          </a:p>
        </p:txBody>
      </p:sp>
      <p:sp>
        <p:nvSpPr>
          <p:cNvPr id="47107" name="Rectangle 1"/>
          <p:cNvSpPr>
            <a:spLocks noChangeArrowheads="1"/>
          </p:cNvSpPr>
          <p:nvPr/>
        </p:nvSpPr>
        <p:spPr bwMode="auto">
          <a:xfrm>
            <a:off x="1143000" y="3754"/>
            <a:ext cx="7086600" cy="676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Low" rtl="1">
              <a:lnSpc>
                <a:spcPct val="200000"/>
              </a:lnSpc>
            </a:pPr>
            <a:r>
              <a:rPr lang="fa-IR" sz="2000" b="1" dirty="0">
                <a:solidFill>
                  <a:srgbClr val="FFFF00"/>
                </a:solidFill>
                <a:ea typeface="Times New Roman" pitchFamily="18" charset="0"/>
                <a:cs typeface="B Titr" pitchFamily="2" charset="-78"/>
              </a:rPr>
              <a:t>روش های ساخت در خانه‌هاي نیچكوه:</a:t>
            </a:r>
            <a:endParaRPr lang="en-US" sz="2000" dirty="0">
              <a:solidFill>
                <a:srgbClr val="FFFF00"/>
              </a:solidFill>
              <a:ea typeface="Times New Roman" pitchFamily="18" charset="0"/>
              <a:cs typeface="B Titr" pitchFamily="2" charset="-78"/>
            </a:endParaRPr>
          </a:p>
          <a:p>
            <a:pPr indent="360363" algn="just" rtl="1" eaLnBrk="0" hangingPunct="0">
              <a:lnSpc>
                <a:spcPct val="200000"/>
              </a:lnSpc>
            </a:pPr>
            <a:r>
              <a:rPr lang="fa-IR" sz="2000" b="1" dirty="0">
                <a:latin typeface="2  Nazanin" pitchFamily="2" charset="-78"/>
                <a:ea typeface="Times New Roman" pitchFamily="18" charset="0"/>
                <a:cs typeface="+mn-cs"/>
              </a:rPr>
              <a:t>خانه‌هاي ساخته شده در اين روستا اكثرا با روش ديوار سنگي و برخي نيز با ديوار خشتي و تعداد معدودي به صورت كله چوساخته شده‌اند.</a:t>
            </a:r>
            <a:endParaRPr lang="en-US" sz="2000" b="1" dirty="0">
              <a:latin typeface="2  Nazanin" pitchFamily="2" charset="-78"/>
              <a:cs typeface="+mn-cs"/>
            </a:endParaRPr>
          </a:p>
          <a:p>
            <a:pPr indent="360363" algn="just" rtl="1" eaLnBrk="0" hangingPunct="0">
              <a:lnSpc>
                <a:spcPct val="200000"/>
              </a:lnSpc>
            </a:pPr>
            <a:r>
              <a:rPr lang="fa-IR" sz="2000" b="1" dirty="0">
                <a:latin typeface="2  Nazanin" pitchFamily="2" charset="-78"/>
                <a:cs typeface="+mn-cs"/>
              </a:rPr>
              <a:t>در عمل خانه‌هايي كه با خشت ساخته مي‌شوند بهتر و مناسبت ترند چرا كه در برابر گرما و سرما عايق بهتري بوده، ضخامت ديوار خشتي كمتر از ديوار سنگي است و سطح صاف و يكدست‌تري دارد. و وزن كمتري نيز نسبت به ديوار سنگي دارد. ولي دليل اينكه با تمامي اين محاسن ديوارها سنگي ساخته مي‌شوند اين است كه براي ساختن خشت ما به هواي مناسب و آفتابي احتياج داريم و اين در صورتي است كه هوا در اين منطقه اغلب سرد و مه گرفته است و روند خشك شدن خشت بسيار طولاني مي‌شوند لذا براي سرعت بخشيدن به عمل ساخت و ساز در اين شرايط نامساعد آب و هوايي از سنگ استفاده مي‌شود.</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E491958-0B6A-465F-91B6-76657E0DD564}" type="slidenum">
              <a:rPr lang="en-US"/>
              <a:pPr>
                <a:defRPr/>
              </a:pPr>
              <a:t>43</a:t>
            </a:fld>
            <a:endParaRPr lang="en-US"/>
          </a:p>
        </p:txBody>
      </p:sp>
      <p:sp>
        <p:nvSpPr>
          <p:cNvPr id="48131" name="Rectangle 2"/>
          <p:cNvSpPr>
            <a:spLocks noChangeArrowheads="1"/>
          </p:cNvSpPr>
          <p:nvPr/>
        </p:nvSpPr>
        <p:spPr bwMode="auto">
          <a:xfrm>
            <a:off x="1154113" y="762000"/>
            <a:ext cx="6553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60363" algn="just" rtl="1">
              <a:lnSpc>
                <a:spcPct val="200000"/>
              </a:lnSpc>
            </a:pPr>
            <a:r>
              <a:rPr lang="fa-IR" sz="2400" b="1">
                <a:solidFill>
                  <a:srgbClr val="FFFF00"/>
                </a:solidFill>
                <a:ea typeface="Times New Roman" pitchFamily="18" charset="0"/>
                <a:cs typeface="B Nazanin" pitchFamily="2" charset="-78"/>
              </a:rPr>
              <a:t>روش كار به اين صورت است كه :</a:t>
            </a:r>
            <a:endParaRPr lang="en-US" sz="2400" b="1">
              <a:solidFill>
                <a:srgbClr val="FFFF00"/>
              </a:solidFill>
              <a:ea typeface="Times New Roman" pitchFamily="18" charset="0"/>
              <a:cs typeface="B Nazanin" pitchFamily="2" charset="-78"/>
            </a:endParaRPr>
          </a:p>
          <a:p>
            <a:pPr indent="360363" algn="just" rtl="1" eaLnBrk="0" hangingPunct="0">
              <a:lnSpc>
                <a:spcPct val="200000"/>
              </a:lnSpc>
            </a:pPr>
            <a:r>
              <a:rPr lang="fa-IR" sz="2000" b="1">
                <a:ea typeface="Times New Roman" pitchFamily="18" charset="0"/>
                <a:cs typeface="B Nazanin" pitchFamily="2" charset="-78"/>
              </a:rPr>
              <a:t>ابتدا جهت بنا را با سليقه‌ي صاحب‌خانه يا به سمت قبله (جنوب غربي) و يا سمت مرقد مطهر امام رضا (ع) (شمال شرقی) انتخاب مي‌كنند. سپس نقشه‌ي بنا را با استفاده از خاك سفيد يا خاكستر پياده مي‌كنند.</a:t>
            </a:r>
            <a:endParaRPr lang="en-US" sz="2000" b="1"/>
          </a:p>
          <a:p>
            <a:pPr indent="360363" algn="just" rtl="1" eaLnBrk="0" hangingPunct="0">
              <a:lnSpc>
                <a:spcPct val="200000"/>
              </a:lnSpc>
            </a:pPr>
            <a:r>
              <a:rPr lang="fa-IR" sz="2000" b="1">
                <a:cs typeface="B Nazanin" pitchFamily="2" charset="-78"/>
              </a:rPr>
              <a:t>واحد اندازه‌گيري آنها نيز دسته‌ي تبر است كه در اصطلاح محلي بدان</a:t>
            </a:r>
            <a:r>
              <a:rPr lang="fa-IR" sz="2000" b="1"/>
              <a:t>"</a:t>
            </a:r>
            <a:r>
              <a:rPr lang="fa-IR" sz="2000" b="1">
                <a:cs typeface="B Nazanin" pitchFamily="2" charset="-78"/>
              </a:rPr>
              <a:t> تورِدَم</a:t>
            </a:r>
            <a:r>
              <a:rPr lang="fa-IR" sz="2000" b="1"/>
              <a:t>"</a:t>
            </a:r>
            <a:r>
              <a:rPr lang="fa-IR" sz="2000" b="1">
                <a:cs typeface="B Nazanin" pitchFamily="2" charset="-78"/>
              </a:rPr>
              <a:t> مي‌گويند كه تقريباً معادل يك متر است براي گونيا كردن از قضيه فيثاغورث استفاده مي‌كنند بدين ترتيب كه اگر يكي از ديوارها به اندازه‌ي 3 تورِدَم باشد و ديوار ديگر به اندازه 4 تورِدَم باشد بايد وتر آن به اندازه‌ي 5 تُورِدَم شود.</a:t>
            </a:r>
            <a:endParaRPr lang="fa-IR" sz="20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836ACFD-64E2-400A-9178-AF2510A99622}" type="slidenum">
              <a:rPr lang="en-US"/>
              <a:pPr>
                <a:defRPr/>
              </a:pPr>
              <a:t>44</a:t>
            </a:fld>
            <a:endParaRPr lang="en-US"/>
          </a:p>
        </p:txBody>
      </p:sp>
      <p:pic>
        <p:nvPicPr>
          <p:cNvPr id="49155" name="Picture 3" descr="E:\نیچکوه\New folder\13840840814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3581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F:\علم\fail powerpoint\پروژه کا مل روستا\niche kho\aks\13840879406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40386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IMG_256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4064000"/>
            <a:ext cx="56546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068BE090-4CED-4826-AA3B-E613860A41E5}" type="slidenum">
              <a:rPr lang="en-US"/>
              <a:pPr>
                <a:defRPr/>
              </a:pPr>
              <a:t>45</a:t>
            </a:fld>
            <a:endParaRPr lang="en-US"/>
          </a:p>
        </p:txBody>
      </p:sp>
      <p:sp>
        <p:nvSpPr>
          <p:cNvPr id="50179"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onstantia" pitchFamily="18" charset="0"/>
            </a:endParaRPr>
          </a:p>
        </p:txBody>
      </p:sp>
      <p:pic>
        <p:nvPicPr>
          <p:cNvPr id="50180" name="Picture 71" descr="0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0188"/>
            <a:ext cx="297180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3"/>
          <p:cNvSpPr>
            <a:spLocks noChangeArrowheads="1"/>
          </p:cNvSpPr>
          <p:nvPr/>
        </p:nvSpPr>
        <p:spPr bwMode="auto">
          <a:xfrm>
            <a:off x="3429000" y="554038"/>
            <a:ext cx="55626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60363" algn="justLow" rtl="1"/>
            <a:r>
              <a:rPr lang="fa-IR" sz="1600" b="1">
                <a:ea typeface="Times New Roman" pitchFamily="18" charset="0"/>
                <a:cs typeface="B Nazanin" pitchFamily="2" charset="-78"/>
              </a:rPr>
              <a:t>-</a:t>
            </a:r>
            <a:r>
              <a:rPr lang="fa-IR" b="1">
                <a:solidFill>
                  <a:srgbClr val="FFFF00"/>
                </a:solidFill>
                <a:ea typeface="Times New Roman" pitchFamily="18" charset="0"/>
                <a:cs typeface="B Titr" pitchFamily="2" charset="-78"/>
              </a:rPr>
              <a:t>نحوه ساختن سقف:</a:t>
            </a:r>
            <a:endParaRPr lang="en-US">
              <a:solidFill>
                <a:srgbClr val="FFFF00"/>
              </a:solidFill>
              <a:ea typeface="Times New Roman" pitchFamily="18" charset="0"/>
              <a:cs typeface="B Titr" pitchFamily="2" charset="-78"/>
            </a:endParaRPr>
          </a:p>
          <a:p>
            <a:pPr indent="360363" algn="just" rtl="1" eaLnBrk="0" hangingPunct="0">
              <a:lnSpc>
                <a:spcPct val="200000"/>
              </a:lnSpc>
            </a:pPr>
            <a:r>
              <a:rPr lang="fa-IR" sz="2400" b="1">
                <a:ea typeface="Times New Roman" pitchFamily="18" charset="0"/>
                <a:cs typeface="B Nazanin" pitchFamily="2" charset="-78"/>
              </a:rPr>
              <a:t>ابتدا ميزان شيب سقف را باتوجه به میزان بارش برف و باران و بزرگی فضاي زير آن(تا قابل استفاده جهت انبار وسايل مورد نظرشان باشد) تعيين مي‌كنند اين كار را با قرار دادن ستونهاي (دوهاله يعني چوبي كه دوسر دارد، هال= شاخه) در وسط عرض بنا و بستن ريسمان به بالاي چوب و لبه‌ي بام انجام مي‌دهند. و هرچه عرض بنا بيشتر باشد اين ستون دوهله بلندتر خواهد بود.</a:t>
            </a:r>
          </a:p>
          <a:p>
            <a:pPr indent="360363" algn="just" rtl="1" eaLnBrk="0" hangingPunct="0">
              <a:lnSpc>
                <a:spcPct val="150000"/>
              </a:lnSpc>
            </a:pPr>
            <a:endParaRPr lang="en-US" sz="2000" b="1"/>
          </a:p>
        </p:txBody>
      </p:sp>
      <p:sp>
        <p:nvSpPr>
          <p:cNvPr id="49158" name="Text Box 4"/>
          <p:cNvSpPr txBox="1">
            <a:spLocks noChangeArrowheads="1"/>
          </p:cNvSpPr>
          <p:nvPr/>
        </p:nvSpPr>
        <p:spPr bwMode="auto">
          <a:xfrm>
            <a:off x="736600" y="6013450"/>
            <a:ext cx="2260600" cy="3429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تصویردوهله (عناصر عمودی)</a:t>
            </a:r>
            <a:r>
              <a:rPr lang="en-US" sz="1100" dirty="0"/>
              <a:t>)</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ABFDD9E-61F4-4F5B-9289-3CC2073CFC57}" type="slidenum">
              <a:rPr lang="en-US" smtClean="0"/>
              <a:pPr>
                <a:defRPr/>
              </a:pPr>
              <a:t>46</a:t>
            </a:fld>
            <a:endParaRPr lang="en-US"/>
          </a:p>
        </p:txBody>
      </p:sp>
      <p:pic>
        <p:nvPicPr>
          <p:cNvPr id="51203" name="Picture 2" descr="IMAGE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6325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2"/>
          <p:cNvSpPr txBox="1">
            <a:spLocks noChangeArrowheads="1"/>
          </p:cNvSpPr>
          <p:nvPr/>
        </p:nvSpPr>
        <p:spPr bwMode="auto">
          <a:xfrm>
            <a:off x="2057400" y="1905000"/>
            <a:ext cx="482600" cy="304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جِتَک</a:t>
            </a:r>
            <a:endParaRPr lang="en-US" sz="1100"/>
          </a:p>
          <a:p>
            <a:pPr eaLnBrk="1" hangingPunct="1"/>
            <a:endParaRPr lang="en-US"/>
          </a:p>
        </p:txBody>
      </p:sp>
      <p:sp>
        <p:nvSpPr>
          <p:cNvPr id="51205" name="Text Box 1"/>
          <p:cNvSpPr txBox="1">
            <a:spLocks noChangeArrowheads="1"/>
          </p:cNvSpPr>
          <p:nvPr/>
        </p:nvSpPr>
        <p:spPr bwMode="auto">
          <a:xfrm>
            <a:off x="3657600" y="1676400"/>
            <a:ext cx="609600" cy="304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جِتَک</a:t>
            </a:r>
            <a:endParaRPr lang="en-US"/>
          </a:p>
        </p:txBody>
      </p:sp>
      <p:sp>
        <p:nvSpPr>
          <p:cNvPr id="51206" name="Text Box 4"/>
          <p:cNvSpPr txBox="1">
            <a:spLocks noChangeArrowheads="1"/>
          </p:cNvSpPr>
          <p:nvPr/>
        </p:nvSpPr>
        <p:spPr bwMode="auto">
          <a:xfrm>
            <a:off x="5026025" y="1828800"/>
            <a:ext cx="635000" cy="29845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سَر انگَل</a:t>
            </a:r>
            <a:endParaRPr lang="en-US"/>
          </a:p>
        </p:txBody>
      </p:sp>
      <p:sp>
        <p:nvSpPr>
          <p:cNvPr id="51207" name="Text Box 3"/>
          <p:cNvSpPr txBox="1">
            <a:spLocks noChangeArrowheads="1"/>
          </p:cNvSpPr>
          <p:nvPr/>
        </p:nvSpPr>
        <p:spPr bwMode="auto">
          <a:xfrm>
            <a:off x="5486400" y="2101850"/>
            <a:ext cx="571500" cy="304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داهله</a:t>
            </a:r>
            <a:endParaRPr lang="en-US"/>
          </a:p>
        </p:txBody>
      </p:sp>
      <p:sp>
        <p:nvSpPr>
          <p:cNvPr id="51208" name="Text Box 7"/>
          <p:cNvSpPr txBox="1">
            <a:spLocks noChangeArrowheads="1"/>
          </p:cNvSpPr>
          <p:nvPr/>
        </p:nvSpPr>
        <p:spPr bwMode="auto">
          <a:xfrm>
            <a:off x="6629400" y="2209800"/>
            <a:ext cx="546100" cy="3937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خر هِلا</a:t>
            </a:r>
            <a:endParaRPr lang="en-US"/>
          </a:p>
        </p:txBody>
      </p:sp>
      <p:sp>
        <p:nvSpPr>
          <p:cNvPr id="51209" name="Text Box 6"/>
          <p:cNvSpPr txBox="1">
            <a:spLocks noChangeArrowheads="1"/>
          </p:cNvSpPr>
          <p:nvPr/>
        </p:nvSpPr>
        <p:spPr bwMode="auto">
          <a:xfrm>
            <a:off x="7105650" y="2603500"/>
            <a:ext cx="596900" cy="317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شیش</a:t>
            </a:r>
            <a:endParaRPr lang="en-US"/>
          </a:p>
        </p:txBody>
      </p:sp>
      <p:sp>
        <p:nvSpPr>
          <p:cNvPr id="51210" name="Text Box 2"/>
          <p:cNvSpPr txBox="1">
            <a:spLocks noChangeArrowheads="1"/>
          </p:cNvSpPr>
          <p:nvPr/>
        </p:nvSpPr>
        <p:spPr bwMode="auto">
          <a:xfrm>
            <a:off x="4784725" y="1400175"/>
            <a:ext cx="482600" cy="304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fa-IR" sz="1100"/>
              <a:t>جِتَک</a:t>
            </a:r>
            <a:endParaRPr lang="en-US" sz="1100"/>
          </a:p>
          <a:p>
            <a:pPr eaLnBrk="1" hangingPunct="1"/>
            <a:endParaRPr lang="en-US"/>
          </a:p>
        </p:txBody>
      </p:sp>
      <p:sp>
        <p:nvSpPr>
          <p:cNvPr id="51211" name="Rectangle 13"/>
          <p:cNvSpPr>
            <a:spLocks noChangeArrowheads="1"/>
          </p:cNvSpPr>
          <p:nvPr/>
        </p:nvSpPr>
        <p:spPr bwMode="auto">
          <a:xfrm>
            <a:off x="4891088" y="304800"/>
            <a:ext cx="364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a-IR" sz="2400" b="1">
                <a:latin typeface="Constantia" pitchFamily="18" charset="0"/>
                <a:cs typeface="B Titr" pitchFamily="2" charset="-78"/>
              </a:rPr>
              <a:t>اجزا و عناصر تشکیل دهنده سقف</a:t>
            </a:r>
            <a:endParaRPr lang="en-US" sz="2400" b="1">
              <a:latin typeface="Constantia" pitchFamily="18" charset="0"/>
              <a:cs typeface="B Titr"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05B7F-A8BE-4614-8015-831CA276B030}" type="slidenum">
              <a:rPr lang="en-US"/>
              <a:pPr>
                <a:defRPr/>
              </a:pPr>
              <a:t>47</a:t>
            </a:fld>
            <a:endParaRPr lang="en-US"/>
          </a:p>
        </p:txBody>
      </p:sp>
      <p:pic>
        <p:nvPicPr>
          <p:cNvPr id="52227" name="Picture 11" descr="0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8AF770E8-1333-405D-8E83-1BD7943EBC36}" type="slidenum">
              <a:rPr lang="en-US"/>
              <a:pPr>
                <a:defRPr/>
              </a:pPr>
              <a:t>48</a:t>
            </a:fld>
            <a:endParaRPr lang="en-US"/>
          </a:p>
        </p:txBody>
      </p:sp>
      <p:pic>
        <p:nvPicPr>
          <p:cNvPr id="53251" name="Picture 2" descr="0 (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5568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0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76600"/>
            <a:ext cx="57213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5"/>
          <p:cNvSpPr txBox="1">
            <a:spLocks noChangeArrowheads="1"/>
          </p:cNvSpPr>
          <p:nvPr/>
        </p:nvSpPr>
        <p:spPr bwMode="auto">
          <a:xfrm>
            <a:off x="7119938" y="164465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a-IR" sz="2400" b="1">
                <a:solidFill>
                  <a:srgbClr val="FFFF00"/>
                </a:solidFill>
                <a:latin typeface="Constantia" pitchFamily="18" charset="0"/>
                <a:cs typeface="Times New Roman" pitchFamily="18" charset="0"/>
              </a:rPr>
              <a:t>سازه سقف</a:t>
            </a:r>
            <a:endParaRPr lang="en-US" sz="2400" b="1">
              <a:solidFill>
                <a:srgbClr val="FFFF00"/>
              </a:solidFill>
              <a:latin typeface="Constantia" pitchFamily="18" charset="0"/>
            </a:endParaRPr>
          </a:p>
        </p:txBody>
      </p:sp>
      <p:sp>
        <p:nvSpPr>
          <p:cNvPr id="51206" name="TextBox 6"/>
          <p:cNvSpPr txBox="1">
            <a:spLocks noChangeArrowheads="1"/>
          </p:cNvSpPr>
          <p:nvPr/>
        </p:nvSpPr>
        <p:spPr bwMode="auto">
          <a:xfrm>
            <a:off x="1676400" y="6286500"/>
            <a:ext cx="4532313" cy="4000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a-IR" sz="2000" b="1" dirty="0">
                <a:solidFill>
                  <a:srgbClr val="FFFF00"/>
                </a:solidFill>
                <a:latin typeface="Constantia" pitchFamily="18" charset="0"/>
                <a:cs typeface="Times New Roman" pitchFamily="18" charset="0"/>
              </a:rPr>
              <a:t>زیر سازی با شبکه ”شیش“ برای قرار دادن لَتِه ها</a:t>
            </a:r>
            <a:endParaRPr lang="en-US" sz="2000" b="1" dirty="0">
              <a:solidFill>
                <a:srgbClr val="FFFF00"/>
              </a:solidFill>
              <a:latin typeface="Constantia"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E05C37BF-8A5F-4EA9-93E6-3F1DC6CF54A4}" type="slidenum">
              <a:rPr lang="en-US"/>
              <a:pPr>
                <a:defRPr/>
              </a:pPr>
              <a:t>49</a:t>
            </a:fld>
            <a:endParaRPr lang="en-US"/>
          </a:p>
        </p:txBody>
      </p:sp>
      <p:sp>
        <p:nvSpPr>
          <p:cNvPr id="54275" name="Rectangle 1"/>
          <p:cNvSpPr>
            <a:spLocks noChangeArrowheads="1"/>
          </p:cNvSpPr>
          <p:nvPr/>
        </p:nvSpPr>
        <p:spPr bwMode="auto">
          <a:xfrm>
            <a:off x="990600" y="792163"/>
            <a:ext cx="7391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rtl="1">
              <a:lnSpc>
                <a:spcPct val="150000"/>
              </a:lnSpc>
            </a:pPr>
            <a:r>
              <a:rPr lang="fa-IR" sz="2000" b="1">
                <a:latin typeface="2  Titr" pitchFamily="2" charset="-78"/>
                <a:ea typeface="Times New Roman" pitchFamily="18" charset="0"/>
                <a:cs typeface="B Nazanin" pitchFamily="2" charset="-78"/>
              </a:rPr>
              <a:t>پس از چيدن پلورها روي آنها را با شاخه‌ي درختان با تخته‌هاي نازك مي‌پوشانند كه به آنها پردي گفته مي‌شود. در صورتي كه بين پلورها را با شاخه‌ي درختان پركنند بين آنها حفره‌هايي باقي مي‌ماند كه آنها را با كاهگل و سنگهاي ريز پر مي‌كنند سطح بالايي پردي را جهت كف‌سازي با ملات كاهگل به ضخامت 5 تا 10 سانتي‌متر مي‌پوشانند.</a:t>
            </a:r>
          </a:p>
        </p:txBody>
      </p:sp>
      <p:pic>
        <p:nvPicPr>
          <p:cNvPr id="54276" name="Picture 4" descr="0 (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2384425"/>
            <a:ext cx="3429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0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2270125"/>
            <a:ext cx="3505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E:\نیچکوه\New folder\13840853376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67200"/>
            <a:ext cx="32766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E:\نیچکوه\New folder\1384085782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4343400"/>
            <a:ext cx="3429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972DD-6984-4358-A288-6C545084CBCC}"/>
              </a:ext>
            </a:extLst>
          </p:cNvPr>
          <p:cNvSpPr>
            <a:spLocks noGrp="1"/>
          </p:cNvSpPr>
          <p:nvPr>
            <p:ph type="sldNum" sz="quarter" idx="12"/>
          </p:nvPr>
        </p:nvSpPr>
        <p:spPr/>
        <p:txBody>
          <a:bodyPr/>
          <a:lstStyle/>
          <a:p>
            <a:pPr>
              <a:defRPr/>
            </a:pPr>
            <a:fld id="{1289E3D8-B11D-4118-AA3E-C92C9AF8AE2A}" type="slidenum">
              <a:rPr lang="en-US" smtClean="0"/>
              <a:pPr>
                <a:defRPr/>
              </a:pPr>
              <a:t>5</a:t>
            </a:fld>
            <a:endParaRPr lang="en-US"/>
          </a:p>
        </p:txBody>
      </p:sp>
      <p:sp>
        <p:nvSpPr>
          <p:cNvPr id="3" name="TextBox 2">
            <a:extLst>
              <a:ext uri="{FF2B5EF4-FFF2-40B4-BE49-F238E27FC236}">
                <a16:creationId xmlns:a16="http://schemas.microsoft.com/office/drawing/2014/main" id="{0DA14270-05D1-47F8-BD28-C11246E8507E}"/>
              </a:ext>
            </a:extLst>
          </p:cNvPr>
          <p:cNvSpPr txBox="1"/>
          <p:nvPr/>
        </p:nvSpPr>
        <p:spPr>
          <a:xfrm>
            <a:off x="1676400" y="2667000"/>
            <a:ext cx="5105400" cy="2031325"/>
          </a:xfrm>
          <a:prstGeom prst="rect">
            <a:avLst/>
          </a:prstGeom>
          <a:noFill/>
        </p:spPr>
        <p:txBody>
          <a:bodyPr wrap="square" rtlCol="1">
            <a:spAutoFit/>
          </a:bodyPr>
          <a:lstStyle/>
          <a:p>
            <a:pPr algn="r"/>
            <a:r>
              <a:rPr lang="fa-IR" b="0" i="0" dirty="0">
                <a:solidFill>
                  <a:srgbClr val="202122"/>
                </a:solidFill>
                <a:effectLst/>
                <a:latin typeface="system-ui"/>
              </a:rPr>
              <a:t>این روستا در </a:t>
            </a:r>
            <a:r>
              <a:rPr lang="fa-IR" dirty="0">
                <a:latin typeface="system-ui"/>
              </a:rPr>
              <a:t>دهستان زانوس‌رستاق</a:t>
            </a:r>
            <a:r>
              <a:rPr lang="fa-IR" b="0" i="0" dirty="0">
                <a:solidFill>
                  <a:srgbClr val="202122"/>
                </a:solidFill>
                <a:effectLst/>
                <a:latin typeface="system-ui"/>
              </a:rPr>
              <a:t> قرار دارد و براساس </a:t>
            </a:r>
            <a:r>
              <a:rPr lang="fa-IR" b="0" i="0" u="none" strike="noStrike" dirty="0">
                <a:effectLst/>
                <a:latin typeface="system-ui"/>
                <a:hlinkClick r:id="rId2" tooltip="سرشماری عمومی نفوس و مسکن ایران"/>
              </a:rPr>
              <a:t>سرشماری مرکز آمار ایران</a:t>
            </a:r>
            <a:r>
              <a:rPr lang="fa-IR" b="0" i="0" dirty="0">
                <a:solidFill>
                  <a:srgbClr val="202122"/>
                </a:solidFill>
                <a:effectLst/>
                <a:latin typeface="system-ui"/>
              </a:rPr>
              <a:t> </a:t>
            </a:r>
            <a:r>
              <a:rPr lang="fa-IR" dirty="0">
                <a:solidFill>
                  <a:srgbClr val="202122"/>
                </a:solidFill>
                <a:latin typeface="system-ui"/>
              </a:rPr>
              <a:t>در</a:t>
            </a:r>
            <a:r>
              <a:rPr lang="fa-IR" b="0" i="0" u="none" strike="noStrike" dirty="0">
                <a:effectLst/>
                <a:latin typeface="system-ui"/>
                <a:hlinkClick r:id="rId3" tooltip="سرشماری عمومی نفوس و مسکن (۱۳۸۵)"/>
              </a:rPr>
              <a:t> </a:t>
            </a:r>
            <a:r>
              <a:rPr lang="fa-IR" dirty="0">
                <a:latin typeface="system-ui"/>
              </a:rPr>
              <a:t>سال</a:t>
            </a:r>
            <a:r>
              <a:rPr lang="fa-IR" b="0" i="0" u="none" strike="noStrike" dirty="0">
                <a:effectLst/>
                <a:latin typeface="system-ui"/>
                <a:hlinkClick r:id="rId3" tooltip="سرشماری عمومی نفوس و مسکن (۱۳۸۵)"/>
              </a:rPr>
              <a:t>۱۳۸۵</a:t>
            </a:r>
            <a:r>
              <a:rPr lang="fa-IR" b="0" i="0" dirty="0">
                <a:solidFill>
                  <a:srgbClr val="202122"/>
                </a:solidFill>
                <a:effectLst/>
                <a:latin typeface="system-ui"/>
              </a:rPr>
              <a:t>، جمعیت آن ۳۸۹ نفر (۱۰۹خانوار) بوده است مردم نیچ‌کوه از </a:t>
            </a:r>
            <a:r>
              <a:rPr lang="fa-IR" dirty="0">
                <a:latin typeface="system-ui"/>
              </a:rPr>
              <a:t>قومیت طبری</a:t>
            </a:r>
            <a:r>
              <a:rPr lang="fa-IR" dirty="0">
                <a:solidFill>
                  <a:srgbClr val="202122"/>
                </a:solidFill>
                <a:latin typeface="system-ui"/>
              </a:rPr>
              <a:t> </a:t>
            </a:r>
            <a:r>
              <a:rPr lang="fa-IR" b="0" i="0" dirty="0">
                <a:solidFill>
                  <a:srgbClr val="202122"/>
                </a:solidFill>
                <a:effectLst/>
                <a:latin typeface="system-ui"/>
              </a:rPr>
              <a:t>هستندو به </a:t>
            </a:r>
            <a:r>
              <a:rPr lang="fa-IR" dirty="0">
                <a:latin typeface="system-ui"/>
              </a:rPr>
              <a:t>زبان طبری </a:t>
            </a:r>
            <a:r>
              <a:rPr lang="fa-IR" b="0" i="0" dirty="0">
                <a:solidFill>
                  <a:srgbClr val="202122"/>
                </a:solidFill>
                <a:effectLst/>
                <a:latin typeface="system-ui"/>
              </a:rPr>
              <a:t>به </a:t>
            </a:r>
            <a:r>
              <a:rPr lang="fa-IR" dirty="0">
                <a:latin typeface="system-ui"/>
              </a:rPr>
              <a:t>گویش کجوری</a:t>
            </a:r>
            <a:r>
              <a:rPr lang="fa-IR" dirty="0">
                <a:solidFill>
                  <a:srgbClr val="202122"/>
                </a:solidFill>
                <a:latin typeface="system-ui"/>
              </a:rPr>
              <a:t> </a:t>
            </a:r>
            <a:r>
              <a:rPr lang="fa-IR" b="0" i="0" dirty="0">
                <a:solidFill>
                  <a:srgbClr val="202122"/>
                </a:solidFill>
                <a:effectLst/>
                <a:latin typeface="system-ui"/>
              </a:rPr>
              <a:t>که به گویش مردم شهرستان </a:t>
            </a:r>
            <a:r>
              <a:rPr lang="fa-IR" dirty="0">
                <a:latin typeface="system-ui"/>
              </a:rPr>
              <a:t>نور</a:t>
            </a:r>
            <a:r>
              <a:rPr lang="fa-IR" dirty="0">
                <a:solidFill>
                  <a:srgbClr val="202122"/>
                </a:solidFill>
                <a:latin typeface="system-ui"/>
              </a:rPr>
              <a:t> </a:t>
            </a:r>
            <a:r>
              <a:rPr lang="fa-IR" b="0" i="0" dirty="0">
                <a:solidFill>
                  <a:srgbClr val="202122"/>
                </a:solidFill>
                <a:effectLst/>
                <a:latin typeface="system-ui"/>
              </a:rPr>
              <a:t>و </a:t>
            </a:r>
            <a:r>
              <a:rPr lang="fa-IR" dirty="0">
                <a:latin typeface="system-ui"/>
              </a:rPr>
              <a:t>چالوس</a:t>
            </a:r>
            <a:r>
              <a:rPr lang="fa-IR" b="0" i="0" dirty="0">
                <a:solidFill>
                  <a:srgbClr val="202122"/>
                </a:solidFill>
                <a:effectLst/>
                <a:latin typeface="system-ui"/>
              </a:rPr>
              <a:t> شباهت دارد صحبت می‌کنند.</a:t>
            </a:r>
            <a:r>
              <a:rPr lang="fa-IR" b="0" i="0" u="none" strike="noStrike" baseline="30000" dirty="0">
                <a:solidFill>
                  <a:srgbClr val="202122"/>
                </a:solidFill>
                <a:effectLst/>
                <a:latin typeface="system-ui"/>
              </a:rPr>
              <a:t> </a:t>
            </a:r>
            <a:r>
              <a:rPr lang="fa-IR" b="0" i="0" dirty="0">
                <a:solidFill>
                  <a:srgbClr val="202122"/>
                </a:solidFill>
                <a:effectLst/>
                <a:latin typeface="system-ui"/>
              </a:rPr>
              <a:t>طایفه لهراسبی از طوایف طبری نیچ‌کوه می‌باشد.</a:t>
            </a:r>
            <a:endParaRPr lang="fa-IR" dirty="0"/>
          </a:p>
        </p:txBody>
      </p:sp>
      <p:sp>
        <p:nvSpPr>
          <p:cNvPr id="4" name="TextBox 3">
            <a:extLst>
              <a:ext uri="{FF2B5EF4-FFF2-40B4-BE49-F238E27FC236}">
                <a16:creationId xmlns:a16="http://schemas.microsoft.com/office/drawing/2014/main" id="{56003A26-6CC4-48C8-AB91-C48898F35CDF}"/>
              </a:ext>
            </a:extLst>
          </p:cNvPr>
          <p:cNvSpPr txBox="1"/>
          <p:nvPr/>
        </p:nvSpPr>
        <p:spPr>
          <a:xfrm>
            <a:off x="4065903" y="1764649"/>
            <a:ext cx="2863276" cy="369332"/>
          </a:xfrm>
          <a:prstGeom prst="rect">
            <a:avLst/>
          </a:prstGeom>
          <a:noFill/>
          <a:ln>
            <a:solidFill>
              <a:schemeClr val="accent1"/>
            </a:solidFill>
          </a:ln>
        </p:spPr>
        <p:txBody>
          <a:bodyPr wrap="square" rtlCol="1">
            <a:spAutoFit/>
          </a:bodyPr>
          <a:lstStyle/>
          <a:p>
            <a:pPr algn="ctr"/>
            <a:r>
              <a:rPr lang="fa-IR" dirty="0"/>
              <a:t>جمیعت </a:t>
            </a:r>
          </a:p>
        </p:txBody>
      </p:sp>
    </p:spTree>
    <p:extLst>
      <p:ext uri="{BB962C8B-B14F-4D97-AF65-F5344CB8AC3E}">
        <p14:creationId xmlns:p14="http://schemas.microsoft.com/office/powerpoint/2010/main" val="2679755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841C1261-0C97-440A-8FF8-5A466BE95C69}" type="slidenum">
              <a:rPr lang="en-US"/>
              <a:pPr>
                <a:defRPr/>
              </a:pPr>
              <a:t>50</a:t>
            </a:fld>
            <a:endParaRPr lang="en-US"/>
          </a:p>
        </p:txBody>
      </p:sp>
      <p:sp>
        <p:nvSpPr>
          <p:cNvPr id="55299" name="Rectangle 1"/>
          <p:cNvSpPr>
            <a:spLocks noChangeArrowheads="1"/>
          </p:cNvSpPr>
          <p:nvPr/>
        </p:nvSpPr>
        <p:spPr bwMode="auto">
          <a:xfrm>
            <a:off x="392113" y="860425"/>
            <a:ext cx="8001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rtl="1">
              <a:lnSpc>
                <a:spcPct val="150000"/>
              </a:lnSpc>
            </a:pPr>
            <a:r>
              <a:rPr lang="fa-IR" sz="2000" b="1">
                <a:ea typeface="Times New Roman" pitchFamily="18" charset="0"/>
                <a:cs typeface="B Nazanin" pitchFamily="2" charset="-78"/>
              </a:rPr>
              <a:t>تير و ستوني كه در وسط دهانه قرار گرفته‌اند جهت جلوگيري از شكم دادن وسط دهانه پلورها تعبيه شده است</a:t>
            </a:r>
            <a:r>
              <a:rPr lang="fa-IR" sz="1600" b="1">
                <a:ea typeface="Times New Roman" pitchFamily="18" charset="0"/>
                <a:cs typeface="B Nazanin" pitchFamily="2" charset="-78"/>
              </a:rPr>
              <a:t>.</a:t>
            </a:r>
          </a:p>
        </p:txBody>
      </p:sp>
      <p:pic>
        <p:nvPicPr>
          <p:cNvPr id="55300" name="Picture 4" descr="IMG_14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1200"/>
            <a:ext cx="7391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A1D0A69B-25A9-4E92-BDB6-34753FD97E55}" type="slidenum">
              <a:rPr lang="en-US"/>
              <a:pPr>
                <a:defRPr/>
              </a:pPr>
              <a:t>51</a:t>
            </a:fld>
            <a:endParaRPr lang="en-US"/>
          </a:p>
        </p:txBody>
      </p:sp>
      <p:pic>
        <p:nvPicPr>
          <p:cNvPr id="56323" name="Picture 2" descr="IMG_1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3400"/>
            <a:ext cx="6400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1"/>
          <p:cNvSpPr txBox="1">
            <a:spLocks noChangeArrowheads="1"/>
          </p:cNvSpPr>
          <p:nvPr/>
        </p:nvSpPr>
        <p:spPr bwMode="auto">
          <a:xfrm>
            <a:off x="2514600" y="5867400"/>
            <a:ext cx="3810000" cy="4699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defRPr/>
            </a:pPr>
            <a:r>
              <a:rPr lang="fa-IR" sz="1400" b="1" dirty="0">
                <a:solidFill>
                  <a:srgbClr val="FFFF00"/>
                </a:solidFill>
              </a:rPr>
              <a:t>تصویر شمع- اشکمیر(تیر و ستون کمکی در وسط دهانه)</a:t>
            </a:r>
            <a:endParaRPr lang="en-US" dirty="0">
              <a:solidFill>
                <a:srgbClr val="FF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844E2C91-091B-44A9-A3BD-A1C7091B48B6}" type="slidenum">
              <a:rPr lang="en-US"/>
              <a:pPr>
                <a:defRPr/>
              </a:pPr>
              <a:t>52</a:t>
            </a:fld>
            <a:endParaRPr lang="en-US"/>
          </a:p>
        </p:txBody>
      </p:sp>
      <p:sp>
        <p:nvSpPr>
          <p:cNvPr id="57347" name="Rectangle 1"/>
          <p:cNvSpPr>
            <a:spLocks noChangeArrowheads="1"/>
          </p:cNvSpPr>
          <p:nvPr/>
        </p:nvSpPr>
        <p:spPr bwMode="auto">
          <a:xfrm>
            <a:off x="5181600" y="1004888"/>
            <a:ext cx="30480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a:r>
              <a:rPr lang="ar-SA" sz="2000" b="1">
                <a:solidFill>
                  <a:srgbClr val="FFFF00"/>
                </a:solidFill>
                <a:ea typeface="Times New Roman" pitchFamily="18" charset="0"/>
                <a:cs typeface="B Titr" pitchFamily="2" charset="-78"/>
              </a:rPr>
              <a:t>شیب:</a:t>
            </a:r>
            <a:endParaRPr lang="en-US" sz="2000">
              <a:solidFill>
                <a:srgbClr val="FFFF00"/>
              </a:solidFill>
              <a:ea typeface="Times New Roman" pitchFamily="18" charset="0"/>
              <a:cs typeface="B Titr" pitchFamily="2" charset="-78"/>
            </a:endParaRPr>
          </a:p>
          <a:p>
            <a:pPr algn="just" rtl="1" eaLnBrk="0" hangingPunct="0">
              <a:lnSpc>
                <a:spcPct val="150000"/>
              </a:lnSpc>
            </a:pPr>
            <a:r>
              <a:rPr lang="ar-SA" sz="1400">
                <a:cs typeface="Times New Roman" pitchFamily="18" charset="0"/>
              </a:rPr>
              <a:t>-</a:t>
            </a:r>
            <a:r>
              <a:rPr lang="ar-SA" sz="1600" b="1">
                <a:cs typeface="Times New Roman" pitchFamily="18" charset="0"/>
              </a:rPr>
              <a:t>یکی از نکات قابل ملاحظه در این بافت که بر روی شیب قرار گرفته حل کردن شیب در شبکه معابر و حتی در کف حیاط خانه ها و ورودی بناهاست تا رفت و آمد و حرکت انسان را دچار اختلال نکند.</a:t>
            </a:r>
            <a:endParaRPr lang="en-US" sz="1600" b="1"/>
          </a:p>
          <a:p>
            <a:pPr algn="just" rtl="1" eaLnBrk="0" hangingPunct="0">
              <a:lnSpc>
                <a:spcPct val="150000"/>
              </a:lnSpc>
            </a:pPr>
            <a:r>
              <a:rPr lang="ar-SA" sz="1600" b="1"/>
              <a:t>این مساله در شبکه معابر اصلی با منطبق شدن معابر بر خطوط توپوگرافی تا اندازهای  حل شده است ولی درمسیر ورود از معبر عمومی به حیاط نیز این مساله  وجود دارد که با پلکانی کردن مسیر توسط چوب یا سنگ این شیب تند کاهش یافته است</a:t>
            </a:r>
            <a:r>
              <a:rPr lang="ar-SA" sz="1400"/>
              <a:t>.</a:t>
            </a:r>
            <a:endParaRPr lang="ar-SA"/>
          </a:p>
        </p:txBody>
      </p:sp>
      <p:pic>
        <p:nvPicPr>
          <p:cNvPr id="57348" name="Picture 5" descr="shabake-Mod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30300"/>
            <a:ext cx="47053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FE4BA3A4-CEBF-4C94-B2FD-6FAD2F835006}" type="slidenum">
              <a:rPr lang="en-US"/>
              <a:pPr>
                <a:defRPr/>
              </a:pPr>
              <a:t>53</a:t>
            </a:fld>
            <a:endParaRPr lang="en-US"/>
          </a:p>
        </p:txBody>
      </p:sp>
      <p:pic>
        <p:nvPicPr>
          <p:cNvPr id="58371" name="Picture 4" descr="IMG_1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762000"/>
            <a:ext cx="47847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2"/>
          <p:cNvSpPr txBox="1">
            <a:spLocks noChangeArrowheads="1"/>
          </p:cNvSpPr>
          <p:nvPr/>
        </p:nvSpPr>
        <p:spPr bwMode="auto">
          <a:xfrm>
            <a:off x="533400" y="5553075"/>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fa-IR" sz="2400" b="1"/>
              <a:t>حل کردن شیب با پلکانی کردن مسیر به وسیله چوبهای افقی بلند و تیرکهای چوبی عمودی کوتاه</a:t>
            </a:r>
            <a:endParaRPr lang="en-US" sz="2400" b="1"/>
          </a:p>
        </p:txBody>
      </p:sp>
      <p:pic>
        <p:nvPicPr>
          <p:cNvPr id="58373" name="Picture 2" descr="IMG_1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48425923-FED9-4813-B2E5-0B32F3BA81AF}" type="slidenum">
              <a:rPr lang="en-US"/>
              <a:pPr>
                <a:defRPr/>
              </a:pPr>
              <a:t>54</a:t>
            </a:fld>
            <a:endParaRPr lang="en-US"/>
          </a:p>
        </p:txBody>
      </p:sp>
      <p:pic>
        <p:nvPicPr>
          <p:cNvPr id="59395" name="Picture 2" descr="IMG_1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45910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1"/>
          <p:cNvSpPr>
            <a:spLocks noChangeArrowheads="1"/>
          </p:cNvSpPr>
          <p:nvPr/>
        </p:nvSpPr>
        <p:spPr bwMode="auto">
          <a:xfrm>
            <a:off x="5476875" y="2362200"/>
            <a:ext cx="263683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rtl="1">
              <a:lnSpc>
                <a:spcPct val="150000"/>
              </a:lnSpc>
            </a:pPr>
            <a:r>
              <a:rPr lang="fa-IR" b="1">
                <a:cs typeface="Times New Roman" pitchFamily="18" charset="0"/>
              </a:rPr>
              <a:t>حل کردن شیب با پلکانی کردن مسیر به وسیله سنگ چینی به صورت خشکه چین</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FD1066F7-6035-4BD3-B507-F0E941433363}" type="slidenum">
              <a:rPr lang="en-US"/>
              <a:pPr>
                <a:defRPr/>
              </a:pPr>
              <a:t>55</a:t>
            </a:fld>
            <a:endParaRPr lang="en-US"/>
          </a:p>
        </p:txBody>
      </p:sp>
      <p:pic>
        <p:nvPicPr>
          <p:cNvPr id="60419" name="Picture 2" descr="IMG_1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934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8AA90CB1-7229-4DFC-A080-D1DFC4506804}" type="slidenum">
              <a:rPr lang="en-US"/>
              <a:pPr>
                <a:defRPr/>
              </a:pPr>
              <a:t>56</a:t>
            </a:fld>
            <a:endParaRPr lang="en-US"/>
          </a:p>
        </p:txBody>
      </p:sp>
      <p:pic>
        <p:nvPicPr>
          <p:cNvPr id="61443" name="Picture 4" descr="IMG_1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48768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IMG_1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657600"/>
            <a:ext cx="47244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6"/>
          <p:cNvSpPr>
            <a:spLocks noChangeArrowheads="1"/>
          </p:cNvSpPr>
          <p:nvPr/>
        </p:nvSpPr>
        <p:spPr bwMode="auto">
          <a:xfrm>
            <a:off x="5486400" y="1535113"/>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A" b="1" i="1">
                <a:latin typeface="Constantia" pitchFamily="18" charset="0"/>
                <a:cs typeface="Times New Roman" pitchFamily="18" charset="0"/>
              </a:rPr>
              <a:t>استفاده از شیب جهت دسترسی آسان به فضای بام بدون استفاده از نردبان</a:t>
            </a:r>
            <a:endParaRPr lang="en-US" b="1" i="1">
              <a:latin typeface="Constantia"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IMG_15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36639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2822575" y="698500"/>
            <a:ext cx="525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a-IR" sz="1600">
                <a:latin typeface="Constantia" pitchFamily="18" charset="0"/>
                <a:cs typeface="B Titr" pitchFamily="2" charset="-78"/>
              </a:rPr>
              <a:t>حل کردن مساله شیب و ساختن سطح مسطح با ساختن انبار در پائین شیب</a:t>
            </a:r>
            <a:endParaRPr lang="en-US" sz="1600">
              <a:latin typeface="Constantia" pitchFamily="18" charset="0"/>
              <a:cs typeface="B Titr" pitchFamily="2" charset="-78"/>
            </a:endParaRPr>
          </a:p>
        </p:txBody>
      </p:sp>
      <p:sp>
        <p:nvSpPr>
          <p:cNvPr id="23557" name="Slide Number Placeholder 4"/>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B2BE7A24-DB75-4DCA-8F2D-6A2431F2C6B8}" type="slidenum">
              <a:rPr lang="en-US"/>
              <a:pPr>
                <a:defRPr/>
              </a:pPr>
              <a:t>57</a:t>
            </a:fld>
            <a:endParaRPr lang="en-US"/>
          </a:p>
        </p:txBody>
      </p:sp>
      <p:pic>
        <p:nvPicPr>
          <p:cNvPr id="59397" name="Picture 2" descr="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813" y="1625600"/>
            <a:ext cx="2514600" cy="26797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1"/>
          <p:cNvSpPr>
            <a:spLocks noChangeArrowheads="1"/>
          </p:cNvSpPr>
          <p:nvPr/>
        </p:nvSpPr>
        <p:spPr bwMode="auto">
          <a:xfrm>
            <a:off x="2057400" y="4953000"/>
            <a:ext cx="4572000" cy="647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p>
            <a:pPr algn="just" rtl="1">
              <a:defRPr/>
            </a:pPr>
            <a:r>
              <a:rPr lang="fa-IR" dirty="0">
                <a:solidFill>
                  <a:srgbClr val="FFFF00"/>
                </a:solidFill>
                <a:ea typeface="Times New Roman" pitchFamily="18" charset="0"/>
                <a:cs typeface="B Titr" pitchFamily="2" charset="-78"/>
              </a:rPr>
              <a:t>شیب به گونه است که مساحت طبقه همکف کمتر از طبقه بالا در آمده –که در اکثر نمونه ها به این صورت است.</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57300"/>
            <a:ext cx="24384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1"/>
          <p:cNvSpPr txBox="1">
            <a:spLocks noChangeArrowheads="1"/>
          </p:cNvSpPr>
          <p:nvPr/>
        </p:nvSpPr>
        <p:spPr bwMode="auto">
          <a:xfrm>
            <a:off x="1943100" y="4918075"/>
            <a:ext cx="3429000" cy="720725"/>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rtl="1" eaLnBrk="1" hangingPunct="1">
              <a:spcAft>
                <a:spcPts val="1000"/>
              </a:spcAft>
              <a:defRPr/>
            </a:pPr>
            <a:r>
              <a:rPr lang="fa-IR" sz="1400" b="1" dirty="0">
                <a:solidFill>
                  <a:srgbClr val="FFFF00"/>
                </a:solidFill>
                <a:ea typeface="Arial" charset="0"/>
                <a:cs typeface="B Titr" pitchFamily="2" charset="-78"/>
              </a:rPr>
              <a:t>شیب به گونه است که مساحت طبقه همکف برابر طبقه بالا در آمده افتد.</a:t>
            </a:r>
            <a:r>
              <a:rPr lang="en-US" sz="1400" b="1" dirty="0">
                <a:solidFill>
                  <a:srgbClr val="FFFF00"/>
                </a:solidFill>
                <a:ea typeface="Arial" charset="0"/>
                <a:cs typeface="B Titr" pitchFamily="2" charset="-78"/>
              </a:rPr>
              <a:t>.</a:t>
            </a:r>
            <a:r>
              <a:rPr lang="fa-IR" sz="1400" b="1" dirty="0">
                <a:solidFill>
                  <a:srgbClr val="FFFF00"/>
                </a:solidFill>
                <a:ea typeface="Arial" charset="0"/>
                <a:cs typeface="B Titr" pitchFamily="2" charset="-78"/>
              </a:rPr>
              <a:t>که در نمونه ها خیلی کم می باشد</a:t>
            </a:r>
            <a:endParaRPr lang="en-US" sz="1400" b="1" dirty="0">
              <a:solidFill>
                <a:srgbClr val="FFFF00"/>
              </a:solidFill>
              <a:ea typeface="Arial" charset="0"/>
              <a:cs typeface="B Titr" pitchFamily="2" charset="-78"/>
            </a:endParaRPr>
          </a:p>
          <a:p>
            <a:pPr eaLnBrk="1" hangingPunct="1">
              <a:defRPr/>
            </a:pPr>
            <a:endParaRPr lang="en-US" sz="1400" dirty="0"/>
          </a:p>
        </p:txBody>
      </p:sp>
      <p:sp>
        <p:nvSpPr>
          <p:cNvPr id="24582" name="Slide Number Placeholder 5"/>
          <p:cNvSpPr>
            <a:spLocks noGrp="1"/>
          </p:cNvSpPr>
          <p:nvPr>
            <p:ph type="sldNum" sz="quarter" idx="12"/>
          </p:nvPr>
        </p:nvSpPr>
        <p:spPr bwMode="auto">
          <a:ln>
            <a:miter lim="800000"/>
            <a:headEnd/>
            <a:tailEnd/>
          </a:ln>
        </p:spPr>
        <p:txBody>
          <a:bodyPr wrap="square" numCol="1" compatLnSpc="1">
            <a:prstTxWarp prst="textNoShape">
              <a:avLst/>
            </a:prstTxWarp>
          </a:bodyPr>
          <a:lstStyle/>
          <a:p>
            <a:pPr>
              <a:defRPr/>
            </a:pPr>
            <a:fld id="{B8F99ADA-B39D-424E-9F9D-3185300EF83A}" type="slidenum">
              <a:rPr lang="en-US"/>
              <a:pPr>
                <a:defRPr/>
              </a:pPr>
              <a:t>58</a:t>
            </a:fld>
            <a:endParaRPr lang="en-US"/>
          </a:p>
        </p:txBody>
      </p:sp>
      <p:pic>
        <p:nvPicPr>
          <p:cNvPr id="63493" name="Picture 2" descr="IMG_1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37782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4769F7A-6C0D-4DFB-B86C-026A24E3EC18}" type="slidenum">
              <a:rPr lang="en-US"/>
              <a:pPr>
                <a:defRPr/>
              </a:pPr>
              <a:t>59</a:t>
            </a:fld>
            <a:endParaRPr lang="en-US"/>
          </a:p>
        </p:txBody>
      </p:sp>
      <p:sp>
        <p:nvSpPr>
          <p:cNvPr id="68612" name="Rectangle 3"/>
          <p:cNvSpPr>
            <a:spLocks noChangeArrowheads="1"/>
          </p:cNvSpPr>
          <p:nvPr/>
        </p:nvSpPr>
        <p:spPr bwMode="auto">
          <a:xfrm>
            <a:off x="3505200" y="4191000"/>
            <a:ext cx="373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a-IR" sz="9600"/>
              <a:t>پایان</a:t>
            </a:r>
            <a:endParaRPr lang="en-US" sz="9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0E32823-E0C5-4A6E-A31A-942C0B1AEC8B}" type="slidenum">
              <a:rPr lang="en-US"/>
              <a:pPr>
                <a:defRPr/>
              </a:pPr>
              <a:t>6</a:t>
            </a:fld>
            <a:endParaRPr lang="en-US"/>
          </a:p>
        </p:txBody>
      </p:sp>
      <p:pic>
        <p:nvPicPr>
          <p:cNvPr id="10243" name="Picture 2" descr="E:\نیچکوه\nichkuh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E:\نیچکوه\New folder\13840823801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23145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599BA91-09C8-4D9D-9D89-E1C066005FE4}" type="slidenum">
              <a:rPr lang="en-US"/>
              <a:pPr>
                <a:defRPr/>
              </a:pPr>
              <a:t>7</a:t>
            </a:fld>
            <a:endParaRPr lang="en-US"/>
          </a:p>
        </p:txBody>
      </p:sp>
      <p:sp>
        <p:nvSpPr>
          <p:cNvPr id="11267" name="Rectangle 2"/>
          <p:cNvSpPr>
            <a:spLocks noChangeArrowheads="1"/>
          </p:cNvSpPr>
          <p:nvPr/>
        </p:nvSpPr>
        <p:spPr bwMode="auto">
          <a:xfrm>
            <a:off x="914400" y="228600"/>
            <a:ext cx="71628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lnSpc>
                <a:spcPct val="150000"/>
              </a:lnSpc>
            </a:pPr>
            <a:r>
              <a:rPr lang="fa-IR" sz="2000" b="1" dirty="0">
                <a:solidFill>
                  <a:srgbClr val="FFFF00"/>
                </a:solidFill>
              </a:rPr>
              <a:t>معرفي روستا به لحاظ موقعيت جغرافيائي </a:t>
            </a:r>
          </a:p>
          <a:p>
            <a:pPr algn="just" rtl="1">
              <a:lnSpc>
                <a:spcPct val="150000"/>
              </a:lnSpc>
            </a:pPr>
            <a:r>
              <a:rPr lang="fa-IR" sz="2000" dirty="0"/>
              <a:t>روستای نیچکوه از نظر موقعيت مكاني در بخش کوهستانی  و در جنوب روستای پول ( مرکز بخش و  دهستان ) و در 75کیلومتر ی شهرستان نوشهر قرا گرفته   است . روستاي نیچکوه از تمام جهات  اراضی ملی  محاط می باشد و اراضی کشاورزی روستا نیز بیشتر در قسمت شرق واقع شده است . در قسمت غرب آن دره وجود دارد که مانع گسترش روستا می باشد . </a:t>
            </a:r>
            <a:r>
              <a:rPr lang="fa-IR" sz="2000" dirty="0">
                <a:solidFill>
                  <a:srgbClr val="FFFF00"/>
                </a:solidFill>
              </a:rPr>
              <a:t>مساحت روستا برابر است با </a:t>
            </a:r>
            <a:r>
              <a:rPr lang="fa-IR" sz="2000" dirty="0">
                <a:solidFill>
                  <a:srgbClr val="FFFF00"/>
                </a:solidFill>
                <a:latin typeface="IPT Fantezy" pitchFamily="2" charset="2"/>
                <a:ea typeface="Times New Roman" pitchFamily="18" charset="0"/>
                <a:cs typeface="B Davat" pitchFamily="2" charset="-78"/>
              </a:rPr>
              <a:t>135508 مترمربع</a:t>
            </a:r>
          </a:p>
          <a:p>
            <a:pPr algn="just" rtl="1">
              <a:lnSpc>
                <a:spcPct val="150000"/>
              </a:lnSpc>
            </a:pPr>
            <a:endParaRPr lang="fa-IR" dirty="0">
              <a:solidFill>
                <a:srgbClr val="FFFF00"/>
              </a:solidFill>
              <a:latin typeface="IPT Fantezy" pitchFamily="2" charset="2"/>
              <a:cs typeface="B Davat" pitchFamily="2" charset="-78"/>
            </a:endParaRPr>
          </a:p>
          <a:p>
            <a:pPr algn="r" rtl="1">
              <a:lnSpc>
                <a:spcPct val="150000"/>
              </a:lnSpc>
            </a:pPr>
            <a:r>
              <a:rPr lang="fa-IR" sz="2000" dirty="0">
                <a:latin typeface="2  Titr" pitchFamily="2" charset="-78"/>
              </a:rPr>
              <a:t>این روستا</a:t>
            </a:r>
            <a:r>
              <a:rPr lang="ar-SA" sz="2000" dirty="0">
                <a:latin typeface="2  Titr" pitchFamily="2" charset="-78"/>
              </a:rPr>
              <a:t>ازشمال به جنگل ترمک و لیمن کوه  از جنوب به گردونه تاریک نو ( مرز روستای میناک یکی از روستاهای بخش ییلاقی نور ) از مشرق به کوه دایجک واز مغرب به اس.پی.او(سپیدآب) ختم می شود.</a:t>
            </a:r>
            <a:endParaRPr lang="fa-IR" sz="2000" dirty="0">
              <a:latin typeface="2  Titr" pitchFamily="2" charset="-78"/>
            </a:endParaRPr>
          </a:p>
          <a:p>
            <a:pPr algn="r" rtl="1">
              <a:lnSpc>
                <a:spcPct val="150000"/>
              </a:lnSpc>
            </a:pPr>
            <a:endParaRPr lang="fa-IR" sz="2000" dirty="0">
              <a:latin typeface="2  Titr" pitchFamily="2" charset="-78"/>
            </a:endParaRPr>
          </a:p>
          <a:p>
            <a:pPr algn="r" rtl="1"/>
            <a:endParaRPr lang="fa-IR" dirty="0">
              <a:latin typeface="2  Titr" pitchFamily="2" charset="-78"/>
            </a:endParaRPr>
          </a:p>
          <a:p>
            <a:pPr algn="r" rtl="1"/>
            <a:endParaRPr lang="en-US" dirty="0">
              <a:latin typeface="2  Tit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1AA3F94-B73A-4EC8-A0A3-D81401924319}" type="slidenum">
              <a:rPr lang="en-US"/>
              <a:pPr>
                <a:defRPr/>
              </a:pPr>
              <a:t>8</a:t>
            </a:fld>
            <a:endParaRPr lang="en-US"/>
          </a:p>
        </p:txBody>
      </p:sp>
      <p:sp>
        <p:nvSpPr>
          <p:cNvPr id="12291" name="Title 2"/>
          <p:cNvSpPr>
            <a:spLocks noGrp="1"/>
          </p:cNvSpPr>
          <p:nvPr>
            <p:ph type="title" idx="4294967295"/>
          </p:nvPr>
        </p:nvSpPr>
        <p:spPr>
          <a:xfrm>
            <a:off x="914400" y="-152400"/>
            <a:ext cx="8229600" cy="1219200"/>
          </a:xfrm>
        </p:spPr>
        <p:txBody>
          <a:bodyPr/>
          <a:lstStyle/>
          <a:p>
            <a:pPr algn="r" eaLnBrk="1" hangingPunct="1"/>
            <a:r>
              <a:rPr lang="fa-IR" sz="2800" b="1"/>
              <a:t>جاده منتهی به روستا وورودی روستا</a:t>
            </a:r>
            <a:endParaRPr lang="en-US" sz="2800" b="1"/>
          </a:p>
        </p:txBody>
      </p:sp>
      <p:pic>
        <p:nvPicPr>
          <p:cNvPr id="12292" name="Picture 2" descr="E:\نیچکوه\nichkuh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4775"/>
            <a:ext cx="44196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888" y="844550"/>
            <a:ext cx="46990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descr="E:\نیچکوه\New folder\13840833129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4048125"/>
            <a:ext cx="2314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rot="17865976">
            <a:off x="4622007" y="2647156"/>
            <a:ext cx="427038" cy="7143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6" name="Rectangle 4"/>
          <p:cNvSpPr>
            <a:spLocks noChangeArrowheads="1"/>
          </p:cNvSpPr>
          <p:nvPr/>
        </p:nvSpPr>
        <p:spPr bwMode="auto">
          <a:xfrm rot="1650679">
            <a:off x="4578350" y="2460625"/>
            <a:ext cx="71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a-IR" b="1">
                <a:solidFill>
                  <a:srgbClr val="FFFF00"/>
                </a:solidFill>
              </a:rPr>
              <a:t>ورودی</a:t>
            </a:r>
            <a:endParaRPr lang="en-US"/>
          </a:p>
        </p:txBody>
      </p:sp>
      <p:pic>
        <p:nvPicPr>
          <p:cNvPr id="12297" name="Picture 5" descr="E:\نیچکوه\New folder\13840833444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4054475"/>
            <a:ext cx="23145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6" descr="E:\نیچکوه\New folder\13840831386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4196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E5264F-59D0-4F4E-BE70-C015D12A9907}" type="slidenum">
              <a:rPr lang="en-US"/>
              <a:pPr>
                <a:defRPr/>
              </a:pPr>
              <a:t>9</a:t>
            </a:fld>
            <a:endParaRPr lang="en-US"/>
          </a:p>
        </p:txBody>
      </p:sp>
      <p:sp>
        <p:nvSpPr>
          <p:cNvPr id="13315" name="Title 2"/>
          <p:cNvSpPr>
            <a:spLocks noGrp="1"/>
          </p:cNvSpPr>
          <p:nvPr>
            <p:ph type="title" idx="4294967295"/>
          </p:nvPr>
        </p:nvSpPr>
        <p:spPr>
          <a:xfrm>
            <a:off x="-1066800" y="228600"/>
            <a:ext cx="8229600" cy="1219200"/>
          </a:xfrm>
        </p:spPr>
        <p:txBody>
          <a:bodyPr/>
          <a:lstStyle/>
          <a:p>
            <a:pPr algn="r" eaLnBrk="1" hangingPunct="1"/>
            <a:r>
              <a:rPr lang="fa-IR" b="1" dirty="0">
                <a:solidFill>
                  <a:srgbClr val="FFFF00"/>
                </a:solidFill>
              </a:rPr>
              <a:t>ویژگی روستا</a:t>
            </a:r>
            <a:endParaRPr lang="en-US" b="1" dirty="0">
              <a:solidFill>
                <a:srgbClr val="FFFF00"/>
              </a:solidFill>
            </a:endParaRPr>
          </a:p>
        </p:txBody>
      </p:sp>
      <p:sp>
        <p:nvSpPr>
          <p:cNvPr id="2" name="Content Placeholder 1"/>
          <p:cNvSpPr>
            <a:spLocks noGrp="1"/>
          </p:cNvSpPr>
          <p:nvPr>
            <p:ph idx="4294967295"/>
          </p:nvPr>
        </p:nvSpPr>
        <p:spPr>
          <a:xfrm>
            <a:off x="0" y="1186519"/>
            <a:ext cx="7926388" cy="5029200"/>
          </a:xfrm>
        </p:spPr>
        <p:txBody>
          <a:bodyPr rtlCol="0">
            <a:normAutofit fontScale="85000" lnSpcReduction="10000"/>
          </a:bodyPr>
          <a:lstStyle/>
          <a:p>
            <a:pPr algn="r" eaLnBrk="1" fontAlgn="auto" hangingPunct="1">
              <a:spcAft>
                <a:spcPts val="0"/>
              </a:spcAft>
              <a:buFont typeface="Arial" pitchFamily="34" charset="0"/>
              <a:buChar char="•"/>
              <a:defRPr/>
            </a:pPr>
            <a:r>
              <a:rPr lang="fa-IR" sz="1800" dirty="0">
                <a:latin typeface="2  Titr"/>
              </a:rPr>
              <a:t>1-روستای نیچکوه دارای قدمتی 700ساله می باشد</a:t>
            </a:r>
          </a:p>
          <a:p>
            <a:pPr algn="r" eaLnBrk="1" fontAlgn="auto" hangingPunct="1">
              <a:spcAft>
                <a:spcPts val="0"/>
              </a:spcAft>
              <a:buFont typeface="Arial" pitchFamily="34" charset="0"/>
              <a:buChar char="•"/>
              <a:defRPr/>
            </a:pPr>
            <a:r>
              <a:rPr lang="fa-IR" sz="1800" dirty="0">
                <a:latin typeface="2  Titr"/>
              </a:rPr>
              <a:t>2-مردمان این روستا از طایفه لهراسب وگشتاب می باشندکه از لرستان به این منطقه مهاجرت کردند </a:t>
            </a:r>
          </a:p>
          <a:p>
            <a:pPr algn="r" eaLnBrk="1" fontAlgn="auto" hangingPunct="1">
              <a:spcAft>
                <a:spcPts val="0"/>
              </a:spcAft>
              <a:buFont typeface="Arial" pitchFamily="34" charset="0"/>
              <a:buChar char="•"/>
              <a:defRPr/>
            </a:pPr>
            <a:r>
              <a:rPr lang="fa-IR" sz="1800" dirty="0">
                <a:latin typeface="2  Titr"/>
              </a:rPr>
              <a:t>3-نام نیچکوه نیز بر گرفته از موقعیت مکانی آن یعنی قرار گرفتن در بالای کوه  می باشد . </a:t>
            </a:r>
            <a:endParaRPr lang="en-US" sz="1800" dirty="0">
              <a:latin typeface="2  Titr"/>
            </a:endParaRPr>
          </a:p>
          <a:p>
            <a:pPr algn="r" eaLnBrk="1" fontAlgn="auto" hangingPunct="1">
              <a:spcAft>
                <a:spcPts val="0"/>
              </a:spcAft>
              <a:buFont typeface="Arial" pitchFamily="34" charset="0"/>
              <a:buChar char="•"/>
              <a:defRPr/>
            </a:pPr>
            <a:r>
              <a:rPr lang="fa-IR" sz="1800" dirty="0">
                <a:latin typeface="2  Titr"/>
              </a:rPr>
              <a:t>4-روستاي نیچکوه داراي جمعيتي </a:t>
            </a:r>
            <a:r>
              <a:rPr lang="fa-IR" sz="1800" dirty="0">
                <a:solidFill>
                  <a:srgbClr val="FFFF00"/>
                </a:solidFill>
                <a:latin typeface="2  Titr"/>
              </a:rPr>
              <a:t>بالغ به 467نفردر</a:t>
            </a:r>
            <a:r>
              <a:rPr lang="fa-IR" sz="1800" dirty="0">
                <a:solidFill>
                  <a:srgbClr val="C00000"/>
                </a:solidFill>
                <a:latin typeface="2  Titr"/>
              </a:rPr>
              <a:t> </a:t>
            </a:r>
            <a:r>
              <a:rPr lang="fa-IR" sz="1800" dirty="0">
                <a:latin typeface="2  Titr"/>
              </a:rPr>
              <a:t>قالب </a:t>
            </a:r>
            <a:r>
              <a:rPr lang="fa-IR" sz="1800" dirty="0">
                <a:solidFill>
                  <a:srgbClr val="FFFF00"/>
                </a:solidFill>
                <a:latin typeface="2  Titr"/>
              </a:rPr>
              <a:t>97</a:t>
            </a:r>
            <a:r>
              <a:rPr lang="fa-IR" sz="1800" dirty="0">
                <a:latin typeface="2  Titr"/>
              </a:rPr>
              <a:t> خانوار سرشماري شده است كه از اين تعداد حدود </a:t>
            </a:r>
            <a:r>
              <a:rPr lang="fa-IR" sz="1800" dirty="0">
                <a:solidFill>
                  <a:srgbClr val="FFFF00"/>
                </a:solidFill>
                <a:latin typeface="2  Titr"/>
              </a:rPr>
              <a:t>187</a:t>
            </a:r>
            <a:r>
              <a:rPr lang="fa-IR" sz="1800" dirty="0">
                <a:latin typeface="2  Titr"/>
              </a:rPr>
              <a:t> نفر مرد و </a:t>
            </a:r>
            <a:r>
              <a:rPr lang="fa-IR" sz="1800" dirty="0">
                <a:solidFill>
                  <a:srgbClr val="FFFF00"/>
                </a:solidFill>
                <a:latin typeface="2  Titr"/>
              </a:rPr>
              <a:t>280</a:t>
            </a:r>
            <a:r>
              <a:rPr lang="fa-IR" sz="1800" dirty="0">
                <a:latin typeface="2  Titr"/>
              </a:rPr>
              <a:t> نفر زن بوده است</a:t>
            </a:r>
          </a:p>
          <a:p>
            <a:pPr algn="r" eaLnBrk="1" fontAlgn="auto" hangingPunct="1">
              <a:spcAft>
                <a:spcPts val="0"/>
              </a:spcAft>
              <a:buFont typeface="Arial" pitchFamily="34" charset="0"/>
              <a:buChar char="•"/>
              <a:defRPr/>
            </a:pPr>
            <a:r>
              <a:rPr lang="fa-IR" sz="1800" dirty="0">
                <a:latin typeface="2  Titr"/>
              </a:rPr>
              <a:t>5-</a:t>
            </a:r>
            <a:r>
              <a:rPr lang="ar-SA" sz="1800" dirty="0">
                <a:latin typeface="2  Titr"/>
              </a:rPr>
              <a:t>لهجه مردم روستای نیچکوه مازندراني محسوب می شود </a:t>
            </a:r>
            <a:r>
              <a:rPr lang="fa-IR" sz="1800" dirty="0">
                <a:latin typeface="2  Titr"/>
              </a:rPr>
              <a:t> </a:t>
            </a:r>
          </a:p>
          <a:p>
            <a:pPr marL="0" indent="0" algn="r" eaLnBrk="1" fontAlgn="auto" hangingPunct="1">
              <a:spcAft>
                <a:spcPts val="0"/>
              </a:spcAft>
              <a:buFont typeface="Wingdings 2" pitchFamily="18" charset="2"/>
              <a:buNone/>
              <a:defRPr/>
            </a:pPr>
            <a:r>
              <a:rPr lang="fa-IR" sz="2000" dirty="0"/>
              <a:t>6-در</a:t>
            </a:r>
            <a:r>
              <a:rPr lang="ar-SA" sz="2000" dirty="0"/>
              <a:t>روستای نیچکوه خانه بهداشت، مخابرات، دبستان، مسجد، حمام عمومی ساخته شده</a:t>
            </a:r>
            <a:r>
              <a:rPr lang="fa-IR" sz="2000" dirty="0"/>
              <a:t> است</a:t>
            </a:r>
            <a:r>
              <a:rPr lang="ar-SA" sz="2400" b="1" dirty="0"/>
              <a:t> </a:t>
            </a:r>
            <a:endParaRPr lang="fa-IR" sz="2400" b="1" dirty="0"/>
          </a:p>
          <a:p>
            <a:pPr marL="0" indent="0" algn="r" eaLnBrk="1" fontAlgn="auto" hangingPunct="1">
              <a:spcAft>
                <a:spcPts val="0"/>
              </a:spcAft>
              <a:buFont typeface="Wingdings 2" pitchFamily="18" charset="2"/>
              <a:buNone/>
              <a:defRPr/>
            </a:pPr>
            <a:r>
              <a:rPr lang="fa-IR" sz="1800" dirty="0"/>
              <a:t>7-</a:t>
            </a:r>
            <a:r>
              <a:rPr lang="ar-SA" sz="1800" dirty="0"/>
              <a:t>هوا در بیشتر مواقع نظم فصلی ندارد و به همین علت نمی‌توان آن را به وضوح در یکی از گروه‌های فصلی قرار داد. زمستان‌های این روستا بسیار سرد و با بارش برف همراه است و دارای تابستان‌هایی خنک و نیمه مرطوب است. </a:t>
            </a:r>
            <a:endParaRPr lang="en-US" sz="1800" dirty="0"/>
          </a:p>
          <a:p>
            <a:pPr marL="0" indent="0" algn="r" eaLnBrk="1" fontAlgn="auto" hangingPunct="1">
              <a:spcAft>
                <a:spcPts val="0"/>
              </a:spcAft>
              <a:buFont typeface="Wingdings 2" pitchFamily="18" charset="2"/>
              <a:buNone/>
              <a:defRPr/>
            </a:pPr>
            <a:r>
              <a:rPr lang="fa-IR" sz="1800" dirty="0"/>
              <a:t>8-کار </a:t>
            </a:r>
            <a:r>
              <a:rPr lang="ar-SA" sz="1800" dirty="0"/>
              <a:t>مردم روستا کشاورزی</a:t>
            </a:r>
            <a:r>
              <a:rPr lang="fa-IR" sz="1800" dirty="0"/>
              <a:t>-</a:t>
            </a:r>
            <a:r>
              <a:rPr lang="ar-SA" sz="1800" dirty="0"/>
              <a:t> باغداری </a:t>
            </a:r>
            <a:r>
              <a:rPr lang="fa-IR" sz="1800" dirty="0"/>
              <a:t>-دامداری ونمدمالی می باشد</a:t>
            </a:r>
            <a:r>
              <a:rPr lang="ar-SA" sz="1800" dirty="0"/>
              <a:t>.</a:t>
            </a:r>
            <a:endParaRPr lang="fa-IR" sz="1800" dirty="0"/>
          </a:p>
          <a:p>
            <a:pPr marL="0" indent="0" algn="r" eaLnBrk="1" fontAlgn="auto" hangingPunct="1">
              <a:spcAft>
                <a:spcPts val="0"/>
              </a:spcAft>
              <a:buFont typeface="Wingdings 2" pitchFamily="18" charset="2"/>
              <a:buNone/>
              <a:defRPr/>
            </a:pPr>
            <a:r>
              <a:rPr lang="fa-IR" sz="1800" dirty="0"/>
              <a:t>9-</a:t>
            </a:r>
            <a:r>
              <a:rPr lang="ar-SA" sz="1800" dirty="0"/>
              <a:t>مردم روستا به خصوص بومیان آن سفید پوست در بعضی موارد بور و چشم آبی هستند</a:t>
            </a:r>
            <a:endParaRPr lang="fa-IR" sz="1800" dirty="0"/>
          </a:p>
          <a:p>
            <a:pPr marL="0" indent="0" algn="r" eaLnBrk="1" fontAlgn="auto" hangingPunct="1">
              <a:spcAft>
                <a:spcPts val="0"/>
              </a:spcAft>
              <a:buFont typeface="Wingdings 2" pitchFamily="18" charset="2"/>
              <a:buNone/>
              <a:defRPr/>
            </a:pPr>
            <a:r>
              <a:rPr lang="fa-IR" sz="1800" dirty="0"/>
              <a:t>10-</a:t>
            </a:r>
            <a:r>
              <a:rPr lang="ar-SA" sz="1800" dirty="0"/>
              <a:t>این روستا به علت داشتن آب و هوای معتدل و مرطوب و پوشش گیاهی و جنگلی انبوه و دارا بودن دشت های مرتفع و علفزارها، دارای جانوران متنوعی می باشد که بسیاری از آن ها کمیاب یا حتی نایاب در اکثر نقاط کشور می باشد </a:t>
            </a:r>
            <a:r>
              <a:rPr lang="fa-IR" sz="1800" dirty="0"/>
              <a:t>(</a:t>
            </a:r>
            <a:r>
              <a:rPr lang="ar-SA" sz="1800" dirty="0"/>
              <a:t>پلنگ)</a:t>
            </a:r>
            <a:endParaRPr lang="en-US" sz="1800" dirty="0">
              <a:latin typeface="2  Titr"/>
            </a:endParaRP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2171</TotalTime>
  <Words>2651</Words>
  <Application>Microsoft Office PowerPoint</Application>
  <PresentationFormat>On-screen Show (4:3)</PresentationFormat>
  <Paragraphs>268</Paragraphs>
  <Slides>59</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2  Nazanin</vt:lpstr>
      <vt:lpstr>2  Titr</vt:lpstr>
      <vt:lpstr>Arial</vt:lpstr>
      <vt:lpstr>B Nazanin</vt:lpstr>
      <vt:lpstr>Calibri</vt:lpstr>
      <vt:lpstr>Constantia</vt:lpstr>
      <vt:lpstr>IPT Fantezy</vt:lpstr>
      <vt:lpstr>system-ui</vt:lpstr>
      <vt:lpstr>Times New Roman</vt:lpstr>
      <vt:lpstr>Trebuchet MS</vt:lpstr>
      <vt:lpstr>Wingdings 2</vt:lpstr>
      <vt:lpstr>Wingdings 3</vt:lpstr>
      <vt:lpstr>Facet</vt:lpstr>
      <vt:lpstr>به نام خدای رنگین کمان</vt:lpstr>
      <vt:lpstr>روستای نیچکوه </vt:lpstr>
      <vt:lpstr>PowerPoint Presentation</vt:lpstr>
      <vt:lpstr>PowerPoint Presentation</vt:lpstr>
      <vt:lpstr>PowerPoint Presentation</vt:lpstr>
      <vt:lpstr>PowerPoint Presentation</vt:lpstr>
      <vt:lpstr>PowerPoint Presentation</vt:lpstr>
      <vt:lpstr>جاده منتهی به روستا وورودی روستا</vt:lpstr>
      <vt:lpstr>ویژگی روستا</vt:lpstr>
      <vt:lpstr>PowerPoint Presentation</vt:lpstr>
      <vt:lpstr>PowerPoint Presentation</vt:lpstr>
      <vt:lpstr>معابرروستا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Rayakhazar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hoda</dc:creator>
  <cp:lastModifiedBy>10</cp:lastModifiedBy>
  <cp:revision>171</cp:revision>
  <dcterms:created xsi:type="dcterms:W3CDTF">2009-08-30T07:55:20Z</dcterms:created>
  <dcterms:modified xsi:type="dcterms:W3CDTF">2025-03-04T18:11:09Z</dcterms:modified>
</cp:coreProperties>
</file>