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Lst>
  <p:notesMasterIdLst>
    <p:notesMasterId r:id="rId15"/>
  </p:notesMasterIdLst>
  <p:handoutMasterIdLst>
    <p:handoutMasterId r:id="rId16"/>
  </p:handoutMasterIdLst>
  <p:sldIdLst>
    <p:sldId id="522" r:id="rId4"/>
    <p:sldId id="542" r:id="rId5"/>
    <p:sldId id="295" r:id="rId6"/>
    <p:sldId id="550" r:id="rId7"/>
    <p:sldId id="545" r:id="rId8"/>
    <p:sldId id="544" r:id="rId9"/>
    <p:sldId id="282" r:id="rId10"/>
    <p:sldId id="533" r:id="rId11"/>
    <p:sldId id="536" r:id="rId12"/>
    <p:sldId id="543" r:id="rId13"/>
    <p:sldId id="54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B2A602-8B04-4D73-B373-A605D9903813}">
          <p14:sldIdLst>
            <p14:sldId id="522"/>
            <p14:sldId id="542"/>
            <p14:sldId id="295"/>
            <p14:sldId id="550"/>
            <p14:sldId id="545"/>
            <p14:sldId id="544"/>
            <p14:sldId id="282"/>
            <p14:sldId id="533"/>
            <p14:sldId id="536"/>
            <p14:sldId id="543"/>
            <p14:sldId id="546"/>
          </p14:sldIdLst>
        </p14:section>
        <p14:section name="Untitled Section" id="{C7079A90-2986-475F-8D68-B87A4C4CC7FA}">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3792" autoAdjust="0"/>
  </p:normalViewPr>
  <p:slideViewPr>
    <p:cSldViewPr>
      <p:cViewPr varScale="1">
        <p:scale>
          <a:sx n="112" d="100"/>
          <a:sy n="112" d="100"/>
        </p:scale>
        <p:origin x="1656" y="96"/>
      </p:cViewPr>
      <p:guideLst>
        <p:guide orient="horz" pos="2160"/>
        <p:guide pos="2880"/>
      </p:guideLst>
    </p:cSldViewPr>
  </p:slideViewPr>
  <p:outlineViewPr>
    <p:cViewPr>
      <p:scale>
        <a:sx n="33" d="100"/>
        <a:sy n="33" d="100"/>
      </p:scale>
      <p:origin x="0" y="19459"/>
    </p:cViewPr>
  </p:outlineViewPr>
  <p:notesTextViewPr>
    <p:cViewPr>
      <p:scale>
        <a:sx n="1" d="1"/>
        <a:sy n="1" d="1"/>
      </p:scale>
      <p:origin x="0" y="0"/>
    </p:cViewPr>
  </p:notesTextViewPr>
  <p:notesViewPr>
    <p:cSldViewPr>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F4206B-89CF-444C-8391-A2F706C9480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567D1CAD-77A8-4CBB-95D8-BE1087407B00}">
      <dgm:prSet/>
      <dgm:spPr/>
      <dgm:t>
        <a:bodyPr/>
        <a:lstStyle/>
        <a:p>
          <a:pPr>
            <a:lnSpc>
              <a:spcPct val="100000"/>
            </a:lnSpc>
            <a:defRPr b="1"/>
          </a:pPr>
          <a:r>
            <a:rPr lang="en-GB" b="1" i="1" dirty="0"/>
            <a:t>Include:</a:t>
          </a:r>
          <a:endParaRPr lang="en-US" dirty="0"/>
        </a:p>
      </dgm:t>
    </dgm:pt>
    <dgm:pt modelId="{2407EAE7-BABB-474F-9192-9116F8CA2F46}" type="parTrans" cxnId="{3A72BE1F-E35B-4F33-A2AD-4D2015C0CBD6}">
      <dgm:prSet/>
      <dgm:spPr/>
      <dgm:t>
        <a:bodyPr/>
        <a:lstStyle/>
        <a:p>
          <a:endParaRPr lang="en-US"/>
        </a:p>
      </dgm:t>
    </dgm:pt>
    <dgm:pt modelId="{6A1498EE-0AF2-4DF5-9F9F-801F3ECA1C53}" type="sibTrans" cxnId="{3A72BE1F-E35B-4F33-A2AD-4D2015C0CBD6}">
      <dgm:prSet/>
      <dgm:spPr/>
      <dgm:t>
        <a:bodyPr/>
        <a:lstStyle/>
        <a:p>
          <a:endParaRPr lang="en-US"/>
        </a:p>
      </dgm:t>
    </dgm:pt>
    <dgm:pt modelId="{E2C20462-6975-4A79-914A-BE8160A89FBD}">
      <dgm:prSet custT="1"/>
      <dgm:spPr/>
      <dgm:t>
        <a:bodyPr/>
        <a:lstStyle/>
        <a:p>
          <a:pPr>
            <a:lnSpc>
              <a:spcPct val="100000"/>
            </a:lnSpc>
          </a:pPr>
          <a:r>
            <a:rPr lang="en-GB" sz="2000" i="1" dirty="0"/>
            <a:t>Cover page</a:t>
          </a:r>
          <a:endParaRPr lang="en-US" sz="2000" dirty="0"/>
        </a:p>
      </dgm:t>
    </dgm:pt>
    <dgm:pt modelId="{375BAF9C-A663-41B1-ADD3-C8CCE4AB2B4A}" type="parTrans" cxnId="{A95D448A-4DDF-42CC-91C4-4F5D5166DF9E}">
      <dgm:prSet/>
      <dgm:spPr/>
      <dgm:t>
        <a:bodyPr/>
        <a:lstStyle/>
        <a:p>
          <a:endParaRPr lang="en-US"/>
        </a:p>
      </dgm:t>
    </dgm:pt>
    <dgm:pt modelId="{ECF6CB49-7E83-438E-B54E-C0F26A521518}" type="sibTrans" cxnId="{A95D448A-4DDF-42CC-91C4-4F5D5166DF9E}">
      <dgm:prSet/>
      <dgm:spPr/>
      <dgm:t>
        <a:bodyPr/>
        <a:lstStyle/>
        <a:p>
          <a:endParaRPr lang="en-US"/>
        </a:p>
      </dgm:t>
    </dgm:pt>
    <dgm:pt modelId="{66983B3F-3A87-4C92-92CB-2014730CCEB1}">
      <dgm:prSet custT="1"/>
      <dgm:spPr/>
      <dgm:t>
        <a:bodyPr/>
        <a:lstStyle/>
        <a:p>
          <a:pPr>
            <a:lnSpc>
              <a:spcPct val="100000"/>
            </a:lnSpc>
          </a:pPr>
          <a:r>
            <a:rPr lang="en-GB" sz="2000" i="1" dirty="0"/>
            <a:t>Table of contents </a:t>
          </a:r>
          <a:r>
            <a:rPr lang="en-GB" sz="2000" i="1" dirty="0">
              <a:solidFill>
                <a:srgbClr val="FF0000"/>
              </a:solidFill>
            </a:rPr>
            <a:t>[do it automatically]</a:t>
          </a:r>
          <a:endParaRPr lang="en-US" sz="2000" dirty="0">
            <a:solidFill>
              <a:srgbClr val="FF0000"/>
            </a:solidFill>
          </a:endParaRPr>
        </a:p>
      </dgm:t>
    </dgm:pt>
    <dgm:pt modelId="{B35F2925-0CD8-4AA0-B729-7B7F10A2CBAF}" type="parTrans" cxnId="{8521261B-3A85-405B-8375-586CA7A3AB5A}">
      <dgm:prSet/>
      <dgm:spPr/>
      <dgm:t>
        <a:bodyPr/>
        <a:lstStyle/>
        <a:p>
          <a:endParaRPr lang="en-US"/>
        </a:p>
      </dgm:t>
    </dgm:pt>
    <dgm:pt modelId="{589F39B1-F0E7-4CEB-B340-7B8BA22E3468}" type="sibTrans" cxnId="{8521261B-3A85-405B-8375-586CA7A3AB5A}">
      <dgm:prSet/>
      <dgm:spPr/>
      <dgm:t>
        <a:bodyPr/>
        <a:lstStyle/>
        <a:p>
          <a:endParaRPr lang="en-US"/>
        </a:p>
      </dgm:t>
    </dgm:pt>
    <dgm:pt modelId="{48907ECA-5889-4FCA-A14F-1803958609A3}">
      <dgm:prSet custT="1"/>
      <dgm:spPr/>
      <dgm:t>
        <a:bodyPr/>
        <a:lstStyle/>
        <a:p>
          <a:pPr>
            <a:lnSpc>
              <a:spcPct val="100000"/>
            </a:lnSpc>
          </a:pPr>
          <a:r>
            <a:rPr lang="en-GB" sz="2000" i="1" dirty="0"/>
            <a:t>1.0- Introduction</a:t>
          </a:r>
          <a:endParaRPr lang="en-US" sz="2000" dirty="0"/>
        </a:p>
      </dgm:t>
    </dgm:pt>
    <dgm:pt modelId="{2C3DE66D-168E-40E9-AA66-8A96184B3BD5}" type="parTrans" cxnId="{F5C8696A-8E0D-4C62-9FAA-C7F632375F6E}">
      <dgm:prSet/>
      <dgm:spPr/>
      <dgm:t>
        <a:bodyPr/>
        <a:lstStyle/>
        <a:p>
          <a:endParaRPr lang="en-US"/>
        </a:p>
      </dgm:t>
    </dgm:pt>
    <dgm:pt modelId="{ED2879A0-D741-4735-9F24-591AD0C91F3F}" type="sibTrans" cxnId="{F5C8696A-8E0D-4C62-9FAA-C7F632375F6E}">
      <dgm:prSet/>
      <dgm:spPr/>
      <dgm:t>
        <a:bodyPr/>
        <a:lstStyle/>
        <a:p>
          <a:endParaRPr lang="en-US"/>
        </a:p>
      </dgm:t>
    </dgm:pt>
    <dgm:pt modelId="{B39BDD6D-4BB6-42D9-A640-7426713D0818}">
      <dgm:prSet custT="1"/>
      <dgm:spPr/>
      <dgm:t>
        <a:bodyPr/>
        <a:lstStyle/>
        <a:p>
          <a:r>
            <a:rPr lang="en-GB" sz="2000" i="1" dirty="0"/>
            <a:t>The general structure should follow the brief:</a:t>
          </a:r>
          <a:endParaRPr lang="en-US" sz="2000" dirty="0"/>
        </a:p>
      </dgm:t>
    </dgm:pt>
    <dgm:pt modelId="{7A4165BE-5222-47A7-A114-E6E7F8360D6B}" type="parTrans" cxnId="{C641CBCE-7585-4507-BC67-94880B8C8CA9}">
      <dgm:prSet/>
      <dgm:spPr/>
      <dgm:t>
        <a:bodyPr/>
        <a:lstStyle/>
        <a:p>
          <a:endParaRPr lang="en-US"/>
        </a:p>
      </dgm:t>
    </dgm:pt>
    <dgm:pt modelId="{5ECB4FBA-8E84-4820-8634-EA1A633A57E5}" type="sibTrans" cxnId="{C641CBCE-7585-4507-BC67-94880B8C8CA9}">
      <dgm:prSet/>
      <dgm:spPr/>
      <dgm:t>
        <a:bodyPr/>
        <a:lstStyle/>
        <a:p>
          <a:endParaRPr lang="en-US"/>
        </a:p>
      </dgm:t>
    </dgm:pt>
    <dgm:pt modelId="{7FE1A03C-9875-4136-AD97-002D5CBEF3E0}">
      <dgm:prSet/>
      <dgm:spPr/>
      <dgm:t>
        <a:bodyPr/>
        <a:lstStyle/>
        <a:p>
          <a:endParaRPr lang="en-US" sz="1700" dirty="0"/>
        </a:p>
      </dgm:t>
    </dgm:pt>
    <dgm:pt modelId="{7653784F-92A7-49A0-8231-C2B1FDB68777}" type="parTrans" cxnId="{1DE2174F-3822-4884-8AAA-F4B3061EFEA7}">
      <dgm:prSet/>
      <dgm:spPr/>
      <dgm:t>
        <a:bodyPr/>
        <a:lstStyle/>
        <a:p>
          <a:endParaRPr lang="en-GB"/>
        </a:p>
      </dgm:t>
    </dgm:pt>
    <dgm:pt modelId="{939FF40A-B643-42F3-9D12-23AAB5E94BA5}" type="sibTrans" cxnId="{1DE2174F-3822-4884-8AAA-F4B3061EFEA7}">
      <dgm:prSet/>
      <dgm:spPr/>
      <dgm:t>
        <a:bodyPr/>
        <a:lstStyle/>
        <a:p>
          <a:endParaRPr lang="en-GB"/>
        </a:p>
      </dgm:t>
    </dgm:pt>
    <dgm:pt modelId="{7AEFFAD7-D15E-4580-843D-A44AE4FCC2CB}">
      <dgm:prSet/>
      <dgm:spPr/>
      <dgm:t>
        <a:bodyPr/>
        <a:lstStyle/>
        <a:p>
          <a:pPr>
            <a:lnSpc>
              <a:spcPct val="100000"/>
            </a:lnSpc>
          </a:pPr>
          <a:r>
            <a:rPr lang="en-GB" sz="1700" i="1" dirty="0"/>
            <a:t> </a:t>
          </a:r>
          <a:endParaRPr lang="en-US" sz="1700" dirty="0"/>
        </a:p>
      </dgm:t>
    </dgm:pt>
    <dgm:pt modelId="{1045D1BC-AE62-4BD1-AE6B-7D7A72BDEC1A}" type="parTrans" cxnId="{7C3620B0-E0CD-4242-82F9-150C9FBFEE6E}">
      <dgm:prSet/>
      <dgm:spPr/>
      <dgm:t>
        <a:bodyPr/>
        <a:lstStyle/>
        <a:p>
          <a:endParaRPr lang="en-GB"/>
        </a:p>
      </dgm:t>
    </dgm:pt>
    <dgm:pt modelId="{03AAA2D7-14E8-4183-8A40-6C91983AEC6F}" type="sibTrans" cxnId="{7C3620B0-E0CD-4242-82F9-150C9FBFEE6E}">
      <dgm:prSet/>
      <dgm:spPr/>
      <dgm:t>
        <a:bodyPr/>
        <a:lstStyle/>
        <a:p>
          <a:endParaRPr lang="en-GB"/>
        </a:p>
      </dgm:t>
    </dgm:pt>
    <dgm:pt modelId="{72DB4C9A-0361-412F-977F-786011ECBD50}">
      <dgm:prSet custT="1"/>
      <dgm:spPr/>
      <dgm:t>
        <a:bodyPr/>
        <a:lstStyle/>
        <a:p>
          <a:endParaRPr lang="en-US" sz="2000" dirty="0"/>
        </a:p>
      </dgm:t>
    </dgm:pt>
    <dgm:pt modelId="{A54CCC54-2B11-4A69-9790-7F18CCC05B73}" type="parTrans" cxnId="{9687D98F-116C-4ABF-8059-0EBCF20D464B}">
      <dgm:prSet/>
      <dgm:spPr/>
      <dgm:t>
        <a:bodyPr/>
        <a:lstStyle/>
        <a:p>
          <a:endParaRPr lang="en-GB"/>
        </a:p>
      </dgm:t>
    </dgm:pt>
    <dgm:pt modelId="{08C56860-57EC-45D5-A284-AAFA765928A1}" type="sibTrans" cxnId="{9687D98F-116C-4ABF-8059-0EBCF20D464B}">
      <dgm:prSet/>
      <dgm:spPr/>
      <dgm:t>
        <a:bodyPr/>
        <a:lstStyle/>
        <a:p>
          <a:endParaRPr lang="en-GB"/>
        </a:p>
      </dgm:t>
    </dgm:pt>
    <dgm:pt modelId="{9A48E65C-2A78-4E2E-9064-2DEDA60EEB92}" type="pres">
      <dgm:prSet presAssocID="{F5F4206B-89CF-444C-8391-A2F706C94803}" presName="root" presStyleCnt="0">
        <dgm:presLayoutVars>
          <dgm:dir/>
          <dgm:resizeHandles val="exact"/>
        </dgm:presLayoutVars>
      </dgm:prSet>
      <dgm:spPr/>
    </dgm:pt>
    <dgm:pt modelId="{B5D183AF-7A50-452E-9158-865DEC650AD0}" type="pres">
      <dgm:prSet presAssocID="{567D1CAD-77A8-4CBB-95D8-BE1087407B00}" presName="compNode" presStyleCnt="0"/>
      <dgm:spPr/>
    </dgm:pt>
    <dgm:pt modelId="{11D9958A-593A-44E7-AADC-7120C8D72AD7}" type="pres">
      <dgm:prSet presAssocID="{567D1CAD-77A8-4CBB-95D8-BE1087407B00}"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aperclip"/>
        </a:ext>
      </dgm:extLst>
    </dgm:pt>
    <dgm:pt modelId="{788163B2-D858-4FAE-8A49-486283B87EC9}" type="pres">
      <dgm:prSet presAssocID="{567D1CAD-77A8-4CBB-95D8-BE1087407B00}" presName="iconSpace" presStyleCnt="0"/>
      <dgm:spPr/>
    </dgm:pt>
    <dgm:pt modelId="{17838017-0625-4B75-BC57-E3815704C066}" type="pres">
      <dgm:prSet presAssocID="{567D1CAD-77A8-4CBB-95D8-BE1087407B00}" presName="parTx" presStyleLbl="revTx" presStyleIdx="0" presStyleCnt="2">
        <dgm:presLayoutVars>
          <dgm:chMax val="0"/>
          <dgm:chPref val="0"/>
        </dgm:presLayoutVars>
      </dgm:prSet>
      <dgm:spPr/>
    </dgm:pt>
    <dgm:pt modelId="{801D6BC1-8F88-455F-A385-406CA25666A9}" type="pres">
      <dgm:prSet presAssocID="{567D1CAD-77A8-4CBB-95D8-BE1087407B00}" presName="txSpace" presStyleCnt="0"/>
      <dgm:spPr/>
    </dgm:pt>
    <dgm:pt modelId="{5320FFA9-E331-428B-87BF-0EDFE2FE2D07}" type="pres">
      <dgm:prSet presAssocID="{567D1CAD-77A8-4CBB-95D8-BE1087407B00}" presName="desTx" presStyleLbl="revTx" presStyleIdx="1" presStyleCnt="2">
        <dgm:presLayoutVars/>
      </dgm:prSet>
      <dgm:spPr/>
    </dgm:pt>
  </dgm:ptLst>
  <dgm:cxnLst>
    <dgm:cxn modelId="{1D735D00-2FC1-46F1-A098-CC49E3A39041}" type="presOf" srcId="{66983B3F-3A87-4C92-92CB-2014730CCEB1}" destId="{5320FFA9-E331-428B-87BF-0EDFE2FE2D07}" srcOrd="0" destOrd="1" presId="urn:microsoft.com/office/officeart/2018/2/layout/IconLabelDescriptionList"/>
    <dgm:cxn modelId="{35ED9A04-9643-44BB-BD8D-0DC5A655F5B9}" type="presOf" srcId="{7AEFFAD7-D15E-4580-843D-A44AE4FCC2CB}" destId="{5320FFA9-E331-428B-87BF-0EDFE2FE2D07}" srcOrd="0" destOrd="6" presId="urn:microsoft.com/office/officeart/2018/2/layout/IconLabelDescriptionList"/>
    <dgm:cxn modelId="{5813BD18-B3E2-4022-B1BB-B2E44ABB98D8}" type="presOf" srcId="{B39BDD6D-4BB6-42D9-A640-7426713D0818}" destId="{5320FFA9-E331-428B-87BF-0EDFE2FE2D07}" srcOrd="0" destOrd="4" presId="urn:microsoft.com/office/officeart/2018/2/layout/IconLabelDescriptionList"/>
    <dgm:cxn modelId="{8521261B-3A85-405B-8375-586CA7A3AB5A}" srcId="{567D1CAD-77A8-4CBB-95D8-BE1087407B00}" destId="{66983B3F-3A87-4C92-92CB-2014730CCEB1}" srcOrd="1" destOrd="0" parTransId="{B35F2925-0CD8-4AA0-B729-7B7F10A2CBAF}" sibTransId="{589F39B1-F0E7-4CEB-B340-7B8BA22E3468}"/>
    <dgm:cxn modelId="{3A72BE1F-E35B-4F33-A2AD-4D2015C0CBD6}" srcId="{F5F4206B-89CF-444C-8391-A2F706C94803}" destId="{567D1CAD-77A8-4CBB-95D8-BE1087407B00}" srcOrd="0" destOrd="0" parTransId="{2407EAE7-BABB-474F-9192-9116F8CA2F46}" sibTransId="{6A1498EE-0AF2-4DF5-9F9F-801F3ECA1C53}"/>
    <dgm:cxn modelId="{C090C538-23BA-43C8-8B79-9125D4662598}" type="presOf" srcId="{72DB4C9A-0361-412F-977F-786011ECBD50}" destId="{5320FFA9-E331-428B-87BF-0EDFE2FE2D07}" srcOrd="0" destOrd="3" presId="urn:microsoft.com/office/officeart/2018/2/layout/IconLabelDescriptionList"/>
    <dgm:cxn modelId="{F5C8696A-8E0D-4C62-9FAA-C7F632375F6E}" srcId="{567D1CAD-77A8-4CBB-95D8-BE1087407B00}" destId="{48907ECA-5889-4FCA-A14F-1803958609A3}" srcOrd="2" destOrd="0" parTransId="{2C3DE66D-168E-40E9-AA66-8A96184B3BD5}" sibTransId="{ED2879A0-D741-4735-9F24-591AD0C91F3F}"/>
    <dgm:cxn modelId="{1DE2174F-3822-4884-8AAA-F4B3061EFEA7}" srcId="{48907ECA-5889-4FCA-A14F-1803958609A3}" destId="{7FE1A03C-9875-4136-AD97-002D5CBEF3E0}" srcOrd="2" destOrd="0" parTransId="{7653784F-92A7-49A0-8231-C2B1FDB68777}" sibTransId="{939FF40A-B643-42F3-9D12-23AAB5E94BA5}"/>
    <dgm:cxn modelId="{E1D2BB7F-54DF-4B19-8041-5A207B84682E}" type="presOf" srcId="{F5F4206B-89CF-444C-8391-A2F706C94803}" destId="{9A48E65C-2A78-4E2E-9064-2DEDA60EEB92}" srcOrd="0" destOrd="0" presId="urn:microsoft.com/office/officeart/2018/2/layout/IconLabelDescriptionList"/>
    <dgm:cxn modelId="{A95D448A-4DDF-42CC-91C4-4F5D5166DF9E}" srcId="{567D1CAD-77A8-4CBB-95D8-BE1087407B00}" destId="{E2C20462-6975-4A79-914A-BE8160A89FBD}" srcOrd="0" destOrd="0" parTransId="{375BAF9C-A663-41B1-ADD3-C8CCE4AB2B4A}" sibTransId="{ECF6CB49-7E83-438E-B54E-C0F26A521518}"/>
    <dgm:cxn modelId="{9687D98F-116C-4ABF-8059-0EBCF20D464B}" srcId="{48907ECA-5889-4FCA-A14F-1803958609A3}" destId="{72DB4C9A-0361-412F-977F-786011ECBD50}" srcOrd="0" destOrd="0" parTransId="{A54CCC54-2B11-4A69-9790-7F18CCC05B73}" sibTransId="{08C56860-57EC-45D5-A284-AAFA765928A1}"/>
    <dgm:cxn modelId="{7C3620B0-E0CD-4242-82F9-150C9FBFEE6E}" srcId="{567D1CAD-77A8-4CBB-95D8-BE1087407B00}" destId="{7AEFFAD7-D15E-4580-843D-A44AE4FCC2CB}" srcOrd="3" destOrd="0" parTransId="{1045D1BC-AE62-4BD1-AE6B-7D7A72BDEC1A}" sibTransId="{03AAA2D7-14E8-4183-8A40-6C91983AEC6F}"/>
    <dgm:cxn modelId="{89E396BB-8738-4A26-B339-4EE51DACF9F7}" type="presOf" srcId="{7FE1A03C-9875-4136-AD97-002D5CBEF3E0}" destId="{5320FFA9-E331-428B-87BF-0EDFE2FE2D07}" srcOrd="0" destOrd="5" presId="urn:microsoft.com/office/officeart/2018/2/layout/IconLabelDescriptionList"/>
    <dgm:cxn modelId="{BB8034C4-1D56-4F6C-81F9-7ED5174F66FC}" type="presOf" srcId="{48907ECA-5889-4FCA-A14F-1803958609A3}" destId="{5320FFA9-E331-428B-87BF-0EDFE2FE2D07}" srcOrd="0" destOrd="2" presId="urn:microsoft.com/office/officeart/2018/2/layout/IconLabelDescriptionList"/>
    <dgm:cxn modelId="{C641CBCE-7585-4507-BC67-94880B8C8CA9}" srcId="{48907ECA-5889-4FCA-A14F-1803958609A3}" destId="{B39BDD6D-4BB6-42D9-A640-7426713D0818}" srcOrd="1" destOrd="0" parTransId="{7A4165BE-5222-47A7-A114-E6E7F8360D6B}" sibTransId="{5ECB4FBA-8E84-4820-8634-EA1A633A57E5}"/>
    <dgm:cxn modelId="{2CC9C8EF-0955-41C9-91C4-89287CF6C04E}" type="presOf" srcId="{567D1CAD-77A8-4CBB-95D8-BE1087407B00}" destId="{17838017-0625-4B75-BC57-E3815704C066}" srcOrd="0" destOrd="0" presId="urn:microsoft.com/office/officeart/2018/2/layout/IconLabelDescriptionList"/>
    <dgm:cxn modelId="{95A610FC-D9B4-4B41-9D17-3D8D25EC0676}" type="presOf" srcId="{E2C20462-6975-4A79-914A-BE8160A89FBD}" destId="{5320FFA9-E331-428B-87BF-0EDFE2FE2D07}" srcOrd="0" destOrd="0" presId="urn:microsoft.com/office/officeart/2018/2/layout/IconLabelDescriptionList"/>
    <dgm:cxn modelId="{1FC8883B-3FC4-4B16-8826-15DC97755192}" type="presParOf" srcId="{9A48E65C-2A78-4E2E-9064-2DEDA60EEB92}" destId="{B5D183AF-7A50-452E-9158-865DEC650AD0}" srcOrd="0" destOrd="0" presId="urn:microsoft.com/office/officeart/2018/2/layout/IconLabelDescriptionList"/>
    <dgm:cxn modelId="{86B96605-AF93-4C0E-9441-9A6CB61D2434}" type="presParOf" srcId="{B5D183AF-7A50-452E-9158-865DEC650AD0}" destId="{11D9958A-593A-44E7-AADC-7120C8D72AD7}" srcOrd="0" destOrd="0" presId="urn:microsoft.com/office/officeart/2018/2/layout/IconLabelDescriptionList"/>
    <dgm:cxn modelId="{72AFD297-99C0-42F8-BD84-1B2CDA7E5BDF}" type="presParOf" srcId="{B5D183AF-7A50-452E-9158-865DEC650AD0}" destId="{788163B2-D858-4FAE-8A49-486283B87EC9}" srcOrd="1" destOrd="0" presId="urn:microsoft.com/office/officeart/2018/2/layout/IconLabelDescriptionList"/>
    <dgm:cxn modelId="{32AEA72F-510B-484E-B509-32E9953309A2}" type="presParOf" srcId="{B5D183AF-7A50-452E-9158-865DEC650AD0}" destId="{17838017-0625-4B75-BC57-E3815704C066}" srcOrd="2" destOrd="0" presId="urn:microsoft.com/office/officeart/2018/2/layout/IconLabelDescriptionList"/>
    <dgm:cxn modelId="{0CD6C5EC-AA01-4FB0-94F1-92EFB5B0D401}" type="presParOf" srcId="{B5D183AF-7A50-452E-9158-865DEC650AD0}" destId="{801D6BC1-8F88-455F-A385-406CA25666A9}" srcOrd="3" destOrd="0" presId="urn:microsoft.com/office/officeart/2018/2/layout/IconLabelDescriptionList"/>
    <dgm:cxn modelId="{D33E3759-843D-48BD-B973-970D8E9A18DC}" type="presParOf" srcId="{B5D183AF-7A50-452E-9158-865DEC650AD0}" destId="{5320FFA9-E331-428B-87BF-0EDFE2FE2D07}"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D9D10-BD51-4B2C-B55D-0B126D0A546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EB55A3-8E99-4F1B-8ADA-F71F01263D7D}">
      <dgm:prSet/>
      <dgm:spPr/>
      <dgm:t>
        <a:bodyPr/>
        <a:lstStyle/>
        <a:p>
          <a:r>
            <a:rPr lang="en-GB"/>
            <a:t>Include a brief Introduction: Not more than 100 words.</a:t>
          </a:r>
          <a:endParaRPr lang="en-US"/>
        </a:p>
      </dgm:t>
    </dgm:pt>
    <dgm:pt modelId="{1A9707B0-69D1-4F9A-8C13-3DA44BCDA6F2}" type="parTrans" cxnId="{246CD7C6-693D-44A0-B190-E30237C5C73B}">
      <dgm:prSet/>
      <dgm:spPr/>
      <dgm:t>
        <a:bodyPr/>
        <a:lstStyle/>
        <a:p>
          <a:endParaRPr lang="en-US"/>
        </a:p>
      </dgm:t>
    </dgm:pt>
    <dgm:pt modelId="{09F607C0-7DBD-4C2C-83BF-D8FDF30B6773}" type="sibTrans" cxnId="{246CD7C6-693D-44A0-B190-E30237C5C73B}">
      <dgm:prSet/>
      <dgm:spPr/>
      <dgm:t>
        <a:bodyPr/>
        <a:lstStyle/>
        <a:p>
          <a:endParaRPr lang="en-US"/>
        </a:p>
      </dgm:t>
    </dgm:pt>
    <dgm:pt modelId="{D60D761C-C926-4843-9466-C4B5CD608956}">
      <dgm:prSet/>
      <dgm:spPr/>
      <dgm:t>
        <a:bodyPr/>
        <a:lstStyle/>
        <a:p>
          <a:r>
            <a:rPr lang="en-GB"/>
            <a:t>You should also </a:t>
          </a:r>
          <a:r>
            <a:rPr lang="en-GB" b="1"/>
            <a:t>indicate clearly what is the scope of your audit. </a:t>
          </a:r>
          <a:endParaRPr lang="en-US"/>
        </a:p>
      </dgm:t>
    </dgm:pt>
    <dgm:pt modelId="{8B783516-FE07-4858-95F9-7BF16FAEB82C}" type="parTrans" cxnId="{9F5073F4-329A-4639-AFAB-A6C3432C6A2C}">
      <dgm:prSet/>
      <dgm:spPr/>
      <dgm:t>
        <a:bodyPr/>
        <a:lstStyle/>
        <a:p>
          <a:endParaRPr lang="en-US"/>
        </a:p>
      </dgm:t>
    </dgm:pt>
    <dgm:pt modelId="{02940E56-5156-4026-B2A2-E88EFCBAE206}" type="sibTrans" cxnId="{9F5073F4-329A-4639-AFAB-A6C3432C6A2C}">
      <dgm:prSet/>
      <dgm:spPr/>
      <dgm:t>
        <a:bodyPr/>
        <a:lstStyle/>
        <a:p>
          <a:endParaRPr lang="en-US"/>
        </a:p>
      </dgm:t>
    </dgm:pt>
    <dgm:pt modelId="{27901C3F-B6BC-4458-AF19-437466806D60}">
      <dgm:prSet/>
      <dgm:spPr/>
      <dgm:t>
        <a:bodyPr/>
        <a:lstStyle/>
        <a:p>
          <a:r>
            <a:rPr lang="en-GB"/>
            <a:t>Is it Global, </a:t>
          </a:r>
          <a:endParaRPr lang="en-US"/>
        </a:p>
      </dgm:t>
    </dgm:pt>
    <dgm:pt modelId="{A4F35ACF-BB44-40FA-B674-EFE3086F428F}" type="parTrans" cxnId="{C1D04EF6-F857-462E-8397-DAD38D774F42}">
      <dgm:prSet/>
      <dgm:spPr/>
      <dgm:t>
        <a:bodyPr/>
        <a:lstStyle/>
        <a:p>
          <a:endParaRPr lang="en-US"/>
        </a:p>
      </dgm:t>
    </dgm:pt>
    <dgm:pt modelId="{EBAF4038-615A-4D14-ACFA-60F49BF146A6}" type="sibTrans" cxnId="{C1D04EF6-F857-462E-8397-DAD38D774F42}">
      <dgm:prSet/>
      <dgm:spPr/>
      <dgm:t>
        <a:bodyPr/>
        <a:lstStyle/>
        <a:p>
          <a:endParaRPr lang="en-US"/>
        </a:p>
      </dgm:t>
    </dgm:pt>
    <dgm:pt modelId="{D692A764-FAB8-45B4-887E-2BE7B2879D5F}">
      <dgm:prSet/>
      <dgm:spPr/>
      <dgm:t>
        <a:bodyPr/>
        <a:lstStyle/>
        <a:p>
          <a:r>
            <a:rPr lang="en-GB" dirty="0"/>
            <a:t>or are you looking at 1 or 2 specific countries</a:t>
          </a:r>
          <a:endParaRPr lang="en-US" dirty="0"/>
        </a:p>
      </dgm:t>
    </dgm:pt>
    <dgm:pt modelId="{5D11756D-71DE-40ED-A343-1CAD4B4BBA1E}" type="parTrans" cxnId="{E30BBA89-2849-4DBE-93B1-C51404AF4283}">
      <dgm:prSet/>
      <dgm:spPr/>
      <dgm:t>
        <a:bodyPr/>
        <a:lstStyle/>
        <a:p>
          <a:endParaRPr lang="en-US"/>
        </a:p>
      </dgm:t>
    </dgm:pt>
    <dgm:pt modelId="{F14782B1-36FC-4407-823A-522FD1280606}" type="sibTrans" cxnId="{E30BBA89-2849-4DBE-93B1-C51404AF4283}">
      <dgm:prSet/>
      <dgm:spPr/>
      <dgm:t>
        <a:bodyPr/>
        <a:lstStyle/>
        <a:p>
          <a:endParaRPr lang="en-US"/>
        </a:p>
      </dgm:t>
    </dgm:pt>
    <dgm:pt modelId="{80FC268C-FF42-4590-8C1D-3768B3A92B98}">
      <dgm:prSet/>
      <dgm:spPr/>
      <dgm:t>
        <a:bodyPr/>
        <a:lstStyle/>
        <a:p>
          <a:r>
            <a:rPr lang="en-GB"/>
            <a:t>If so, please </a:t>
          </a:r>
          <a:r>
            <a:rPr lang="en-GB" b="1"/>
            <a:t>identify</a:t>
          </a:r>
          <a:r>
            <a:rPr lang="en-GB"/>
            <a:t> these as your audit[especially the External audit] should focus on issues that ‘specifically’ concern these countries/markets.</a:t>
          </a:r>
          <a:endParaRPr lang="en-US"/>
        </a:p>
      </dgm:t>
    </dgm:pt>
    <dgm:pt modelId="{E88C4755-CFD0-402A-AD53-75BE7E2B0F63}" type="parTrans" cxnId="{318154B3-2BA5-4718-A57C-68E292B7CCC9}">
      <dgm:prSet/>
      <dgm:spPr/>
      <dgm:t>
        <a:bodyPr/>
        <a:lstStyle/>
        <a:p>
          <a:endParaRPr lang="en-US"/>
        </a:p>
      </dgm:t>
    </dgm:pt>
    <dgm:pt modelId="{8282D166-1EFC-4EBB-9F8E-36526A2B25AC}" type="sibTrans" cxnId="{318154B3-2BA5-4718-A57C-68E292B7CCC9}">
      <dgm:prSet/>
      <dgm:spPr/>
      <dgm:t>
        <a:bodyPr/>
        <a:lstStyle/>
        <a:p>
          <a:endParaRPr lang="en-US"/>
        </a:p>
      </dgm:t>
    </dgm:pt>
    <dgm:pt modelId="{434B5B3C-DB8E-4E2A-9578-236A6E1BF778}" type="pres">
      <dgm:prSet presAssocID="{928D9D10-BD51-4B2C-B55D-0B126D0A546C}" presName="linear" presStyleCnt="0">
        <dgm:presLayoutVars>
          <dgm:animLvl val="lvl"/>
          <dgm:resizeHandles val="exact"/>
        </dgm:presLayoutVars>
      </dgm:prSet>
      <dgm:spPr/>
    </dgm:pt>
    <dgm:pt modelId="{C10028DA-3590-4C54-98CF-A30CC7F9E55E}" type="pres">
      <dgm:prSet presAssocID="{A7EB55A3-8E99-4F1B-8ADA-F71F01263D7D}" presName="parentText" presStyleLbl="node1" presStyleIdx="0" presStyleCnt="2">
        <dgm:presLayoutVars>
          <dgm:chMax val="0"/>
          <dgm:bulletEnabled val="1"/>
        </dgm:presLayoutVars>
      </dgm:prSet>
      <dgm:spPr/>
    </dgm:pt>
    <dgm:pt modelId="{840C91CD-F3DB-4BD1-97E3-F4EBE44DDBB5}" type="pres">
      <dgm:prSet presAssocID="{09F607C0-7DBD-4C2C-83BF-D8FDF30B6773}" presName="spacer" presStyleCnt="0"/>
      <dgm:spPr/>
    </dgm:pt>
    <dgm:pt modelId="{49327A24-990B-44E5-955A-ADDFC36A33B2}" type="pres">
      <dgm:prSet presAssocID="{D60D761C-C926-4843-9466-C4B5CD608956}" presName="parentText" presStyleLbl="node1" presStyleIdx="1" presStyleCnt="2">
        <dgm:presLayoutVars>
          <dgm:chMax val="0"/>
          <dgm:bulletEnabled val="1"/>
        </dgm:presLayoutVars>
      </dgm:prSet>
      <dgm:spPr/>
    </dgm:pt>
    <dgm:pt modelId="{DD3C6F77-D358-47F5-9617-0CD117B2E5C3}" type="pres">
      <dgm:prSet presAssocID="{D60D761C-C926-4843-9466-C4B5CD608956}" presName="childText" presStyleLbl="revTx" presStyleIdx="0" presStyleCnt="1">
        <dgm:presLayoutVars>
          <dgm:bulletEnabled val="1"/>
        </dgm:presLayoutVars>
      </dgm:prSet>
      <dgm:spPr/>
    </dgm:pt>
  </dgm:ptLst>
  <dgm:cxnLst>
    <dgm:cxn modelId="{5390B119-2248-4403-BD02-A9C61625C116}" type="presOf" srcId="{80FC268C-FF42-4590-8C1D-3768B3A92B98}" destId="{DD3C6F77-D358-47F5-9617-0CD117B2E5C3}" srcOrd="0" destOrd="2" presId="urn:microsoft.com/office/officeart/2005/8/layout/vList2"/>
    <dgm:cxn modelId="{33A3352E-6A29-4965-BC28-552DC1A643E3}" type="presOf" srcId="{A7EB55A3-8E99-4F1B-8ADA-F71F01263D7D}" destId="{C10028DA-3590-4C54-98CF-A30CC7F9E55E}" srcOrd="0" destOrd="0" presId="urn:microsoft.com/office/officeart/2005/8/layout/vList2"/>
    <dgm:cxn modelId="{1451A837-CAF4-4313-A9CB-0761214BA116}" type="presOf" srcId="{D692A764-FAB8-45B4-887E-2BE7B2879D5F}" destId="{DD3C6F77-D358-47F5-9617-0CD117B2E5C3}" srcOrd="0" destOrd="1" presId="urn:microsoft.com/office/officeart/2005/8/layout/vList2"/>
    <dgm:cxn modelId="{2991805B-77C2-48CE-9280-8560C7D37A27}" type="presOf" srcId="{D60D761C-C926-4843-9466-C4B5CD608956}" destId="{49327A24-990B-44E5-955A-ADDFC36A33B2}" srcOrd="0" destOrd="0" presId="urn:microsoft.com/office/officeart/2005/8/layout/vList2"/>
    <dgm:cxn modelId="{430BCE55-AFA5-4ECC-BA03-791DF6817EEE}" type="presOf" srcId="{928D9D10-BD51-4B2C-B55D-0B126D0A546C}" destId="{434B5B3C-DB8E-4E2A-9578-236A6E1BF778}" srcOrd="0" destOrd="0" presId="urn:microsoft.com/office/officeart/2005/8/layout/vList2"/>
    <dgm:cxn modelId="{E30BBA89-2849-4DBE-93B1-C51404AF4283}" srcId="{D60D761C-C926-4843-9466-C4B5CD608956}" destId="{D692A764-FAB8-45B4-887E-2BE7B2879D5F}" srcOrd="1" destOrd="0" parTransId="{5D11756D-71DE-40ED-A343-1CAD4B4BBA1E}" sibTransId="{F14782B1-36FC-4407-823A-522FD1280606}"/>
    <dgm:cxn modelId="{318154B3-2BA5-4718-A57C-68E292B7CCC9}" srcId="{D692A764-FAB8-45B4-887E-2BE7B2879D5F}" destId="{80FC268C-FF42-4590-8C1D-3768B3A92B98}" srcOrd="0" destOrd="0" parTransId="{E88C4755-CFD0-402A-AD53-75BE7E2B0F63}" sibTransId="{8282D166-1EFC-4EBB-9F8E-36526A2B25AC}"/>
    <dgm:cxn modelId="{246CD7C6-693D-44A0-B190-E30237C5C73B}" srcId="{928D9D10-BD51-4B2C-B55D-0B126D0A546C}" destId="{A7EB55A3-8E99-4F1B-8ADA-F71F01263D7D}" srcOrd="0" destOrd="0" parTransId="{1A9707B0-69D1-4F9A-8C13-3DA44BCDA6F2}" sibTransId="{09F607C0-7DBD-4C2C-83BF-D8FDF30B6773}"/>
    <dgm:cxn modelId="{204E37E1-258B-4D60-885A-5C13CD10571C}" type="presOf" srcId="{27901C3F-B6BC-4458-AF19-437466806D60}" destId="{DD3C6F77-D358-47F5-9617-0CD117B2E5C3}" srcOrd="0" destOrd="0" presId="urn:microsoft.com/office/officeart/2005/8/layout/vList2"/>
    <dgm:cxn modelId="{9F5073F4-329A-4639-AFAB-A6C3432C6A2C}" srcId="{928D9D10-BD51-4B2C-B55D-0B126D0A546C}" destId="{D60D761C-C926-4843-9466-C4B5CD608956}" srcOrd="1" destOrd="0" parTransId="{8B783516-FE07-4858-95F9-7BF16FAEB82C}" sibTransId="{02940E56-5156-4026-B2A2-E88EFCBAE206}"/>
    <dgm:cxn modelId="{C1D04EF6-F857-462E-8397-DAD38D774F42}" srcId="{D60D761C-C926-4843-9466-C4B5CD608956}" destId="{27901C3F-B6BC-4458-AF19-437466806D60}" srcOrd="0" destOrd="0" parTransId="{A4F35ACF-BB44-40FA-B674-EFE3086F428F}" sibTransId="{EBAF4038-615A-4D14-ACFA-60F49BF146A6}"/>
    <dgm:cxn modelId="{DA367AD4-D94D-429A-9B64-46A69C29AA7F}" type="presParOf" srcId="{434B5B3C-DB8E-4E2A-9578-236A6E1BF778}" destId="{C10028DA-3590-4C54-98CF-A30CC7F9E55E}" srcOrd="0" destOrd="0" presId="urn:microsoft.com/office/officeart/2005/8/layout/vList2"/>
    <dgm:cxn modelId="{7010AE4B-6947-42EE-99AD-837DDFABD589}" type="presParOf" srcId="{434B5B3C-DB8E-4E2A-9578-236A6E1BF778}" destId="{840C91CD-F3DB-4BD1-97E3-F4EBE44DDBB5}" srcOrd="1" destOrd="0" presId="urn:microsoft.com/office/officeart/2005/8/layout/vList2"/>
    <dgm:cxn modelId="{65FDB390-E319-4C0D-B92D-A57B44467C05}" type="presParOf" srcId="{434B5B3C-DB8E-4E2A-9578-236A6E1BF778}" destId="{49327A24-990B-44E5-955A-ADDFC36A33B2}" srcOrd="2" destOrd="0" presId="urn:microsoft.com/office/officeart/2005/8/layout/vList2"/>
    <dgm:cxn modelId="{51ADB4DC-EB4E-45AE-8A99-11254EB906AD}" type="presParOf" srcId="{434B5B3C-DB8E-4E2A-9578-236A6E1BF778}" destId="{DD3C6F77-D358-47F5-9617-0CD117B2E5C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9958A-593A-44E7-AADC-7120C8D72AD7}">
      <dsp:nvSpPr>
        <dsp:cNvPr id="0" name=""/>
        <dsp:cNvSpPr/>
      </dsp:nvSpPr>
      <dsp:spPr>
        <a:xfrm>
          <a:off x="41663" y="145899"/>
          <a:ext cx="1510523" cy="14214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38017-0625-4B75-BC57-E3815704C066}">
      <dsp:nvSpPr>
        <dsp:cNvPr id="0" name=""/>
        <dsp:cNvSpPr/>
      </dsp:nvSpPr>
      <dsp:spPr>
        <a:xfrm>
          <a:off x="41663" y="1767704"/>
          <a:ext cx="4315781" cy="609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100000"/>
            </a:lnSpc>
            <a:spcBef>
              <a:spcPct val="0"/>
            </a:spcBef>
            <a:spcAft>
              <a:spcPct val="35000"/>
            </a:spcAft>
            <a:buNone/>
            <a:defRPr b="1"/>
          </a:pPr>
          <a:r>
            <a:rPr lang="en-GB" sz="3600" b="1" i="1" kern="1200" dirty="0"/>
            <a:t>Include:</a:t>
          </a:r>
          <a:endParaRPr lang="en-US" sz="3600" kern="1200" dirty="0"/>
        </a:p>
      </dsp:txBody>
      <dsp:txXfrm>
        <a:off x="41663" y="1767704"/>
        <a:ext cx="4315781" cy="609208"/>
      </dsp:txXfrm>
    </dsp:sp>
    <dsp:sp modelId="{5320FFA9-E331-428B-87BF-0EDFE2FE2D07}">
      <dsp:nvSpPr>
        <dsp:cNvPr id="0" name=""/>
        <dsp:cNvSpPr/>
      </dsp:nvSpPr>
      <dsp:spPr>
        <a:xfrm>
          <a:off x="41663" y="2470084"/>
          <a:ext cx="4315781" cy="2334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pPr>
          <a:r>
            <a:rPr lang="en-GB" sz="2000" i="1" kern="1200" dirty="0"/>
            <a:t>Cover page</a:t>
          </a:r>
          <a:endParaRPr lang="en-US" sz="2000" kern="1200" dirty="0"/>
        </a:p>
        <a:p>
          <a:pPr marL="0" lvl="0" indent="0" algn="l" defTabSz="889000">
            <a:lnSpc>
              <a:spcPct val="100000"/>
            </a:lnSpc>
            <a:spcBef>
              <a:spcPct val="0"/>
            </a:spcBef>
            <a:spcAft>
              <a:spcPct val="35000"/>
            </a:spcAft>
            <a:buNone/>
          </a:pPr>
          <a:r>
            <a:rPr lang="en-GB" sz="2000" i="1" kern="1200" dirty="0"/>
            <a:t>Table of contents </a:t>
          </a:r>
          <a:r>
            <a:rPr lang="en-GB" sz="2000" i="1" kern="1200" dirty="0">
              <a:solidFill>
                <a:srgbClr val="FF0000"/>
              </a:solidFill>
            </a:rPr>
            <a:t>[do it automatically]</a:t>
          </a:r>
          <a:endParaRPr lang="en-US" sz="2000" kern="1200" dirty="0">
            <a:solidFill>
              <a:srgbClr val="FF0000"/>
            </a:solidFill>
          </a:endParaRPr>
        </a:p>
        <a:p>
          <a:pPr marL="0" lvl="0" indent="0" algn="l" defTabSz="889000">
            <a:lnSpc>
              <a:spcPct val="100000"/>
            </a:lnSpc>
            <a:spcBef>
              <a:spcPct val="0"/>
            </a:spcBef>
            <a:spcAft>
              <a:spcPct val="35000"/>
            </a:spcAft>
            <a:buNone/>
          </a:pPr>
          <a:r>
            <a:rPr lang="en-GB" sz="2000" i="1" kern="1200" dirty="0"/>
            <a:t>1.0- Introduction</a:t>
          </a: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GB" sz="2000" i="1" kern="1200" dirty="0"/>
            <a:t>The general structure should follow the brief:</a:t>
          </a:r>
          <a:endParaRPr lang="en-US" sz="2000" kern="1200" dirty="0"/>
        </a:p>
        <a:p>
          <a:pPr marL="171450" lvl="1" indent="-171450" algn="l" defTabSz="755650">
            <a:lnSpc>
              <a:spcPct val="90000"/>
            </a:lnSpc>
            <a:spcBef>
              <a:spcPct val="0"/>
            </a:spcBef>
            <a:spcAft>
              <a:spcPct val="15000"/>
            </a:spcAft>
            <a:buChar char="•"/>
          </a:pPr>
          <a:endParaRPr lang="en-US" sz="1700" kern="1200" dirty="0"/>
        </a:p>
        <a:p>
          <a:pPr marL="0" lvl="0" indent="0" algn="l" defTabSz="755650">
            <a:lnSpc>
              <a:spcPct val="100000"/>
            </a:lnSpc>
            <a:spcBef>
              <a:spcPct val="0"/>
            </a:spcBef>
            <a:spcAft>
              <a:spcPct val="35000"/>
            </a:spcAft>
            <a:buNone/>
          </a:pPr>
          <a:r>
            <a:rPr lang="en-GB" sz="1700" i="1" kern="1200" dirty="0"/>
            <a:t> </a:t>
          </a:r>
          <a:endParaRPr lang="en-US" sz="1700" kern="1200" dirty="0"/>
        </a:p>
      </dsp:txBody>
      <dsp:txXfrm>
        <a:off x="41663" y="2470084"/>
        <a:ext cx="4315781" cy="2334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028DA-3590-4C54-98CF-A30CC7F9E55E}">
      <dsp:nvSpPr>
        <dsp:cNvPr id="0" name=""/>
        <dsp:cNvSpPr/>
      </dsp:nvSpPr>
      <dsp:spPr>
        <a:xfrm>
          <a:off x="0" y="22611"/>
          <a:ext cx="8229600" cy="1233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Include a brief Introduction: Not more than 100 words.</a:t>
          </a:r>
          <a:endParaRPr lang="en-US" sz="3100" kern="1200"/>
        </a:p>
      </dsp:txBody>
      <dsp:txXfrm>
        <a:off x="60199" y="82810"/>
        <a:ext cx="8109202" cy="1112781"/>
      </dsp:txXfrm>
    </dsp:sp>
    <dsp:sp modelId="{49327A24-990B-44E5-955A-ADDFC36A33B2}">
      <dsp:nvSpPr>
        <dsp:cNvPr id="0" name=""/>
        <dsp:cNvSpPr/>
      </dsp:nvSpPr>
      <dsp:spPr>
        <a:xfrm>
          <a:off x="0" y="1345071"/>
          <a:ext cx="8229600" cy="1233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You should also </a:t>
          </a:r>
          <a:r>
            <a:rPr lang="en-GB" sz="3100" b="1" kern="1200"/>
            <a:t>indicate clearly what is the scope of your audit. </a:t>
          </a:r>
          <a:endParaRPr lang="en-US" sz="3100" kern="1200"/>
        </a:p>
      </dsp:txBody>
      <dsp:txXfrm>
        <a:off x="60199" y="1405270"/>
        <a:ext cx="8109202" cy="1112781"/>
      </dsp:txXfrm>
    </dsp:sp>
    <dsp:sp modelId="{DD3C6F77-D358-47F5-9617-0CD117B2E5C3}">
      <dsp:nvSpPr>
        <dsp:cNvPr id="0" name=""/>
        <dsp:cNvSpPr/>
      </dsp:nvSpPr>
      <dsp:spPr>
        <a:xfrm>
          <a:off x="0" y="2578251"/>
          <a:ext cx="8229600" cy="1925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kern="1200"/>
            <a:t>Is it Global, </a:t>
          </a:r>
          <a:endParaRPr lang="en-US" sz="2400" kern="1200"/>
        </a:p>
        <a:p>
          <a:pPr marL="228600" lvl="1" indent="-228600" algn="l" defTabSz="1066800">
            <a:lnSpc>
              <a:spcPct val="90000"/>
            </a:lnSpc>
            <a:spcBef>
              <a:spcPct val="0"/>
            </a:spcBef>
            <a:spcAft>
              <a:spcPct val="20000"/>
            </a:spcAft>
            <a:buChar char="•"/>
          </a:pPr>
          <a:r>
            <a:rPr lang="en-GB" sz="2400" kern="1200" dirty="0"/>
            <a:t>or are you looking at 1 or 2 specific countries</a:t>
          </a:r>
          <a:endParaRPr lang="en-US" sz="2400" kern="1200" dirty="0"/>
        </a:p>
        <a:p>
          <a:pPr marL="457200" lvl="2" indent="-228600" algn="l" defTabSz="1066800">
            <a:lnSpc>
              <a:spcPct val="90000"/>
            </a:lnSpc>
            <a:spcBef>
              <a:spcPct val="0"/>
            </a:spcBef>
            <a:spcAft>
              <a:spcPct val="20000"/>
            </a:spcAft>
            <a:buChar char="•"/>
          </a:pPr>
          <a:r>
            <a:rPr lang="en-GB" sz="2400" kern="1200"/>
            <a:t>If so, please </a:t>
          </a:r>
          <a:r>
            <a:rPr lang="en-GB" sz="2400" b="1" kern="1200"/>
            <a:t>identify</a:t>
          </a:r>
          <a:r>
            <a:rPr lang="en-GB" sz="2400" kern="1200"/>
            <a:t> these as your audit[especially the External audit] should focus on issues that ‘specifically’ concern these countries/markets.</a:t>
          </a:r>
          <a:endParaRPr lang="en-US" sz="2400" kern="1200"/>
        </a:p>
      </dsp:txBody>
      <dsp:txXfrm>
        <a:off x="0" y="2578251"/>
        <a:ext cx="8229600" cy="19251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9047B6-1F05-4937-8936-C667FB6809A9}" type="datetimeFigureOut">
              <a:rPr lang="en-GB" smtClean="0"/>
              <a:t>09/03/2023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9B68EA-A010-471C-A1FF-61C398FBED1A}" type="slidenum">
              <a:rPr lang="en-GB" smtClean="0"/>
              <a:t>‹#›</a:t>
            </a:fld>
            <a:endParaRPr lang="en-GB" dirty="0"/>
          </a:p>
        </p:txBody>
      </p:sp>
    </p:spTree>
    <p:extLst>
      <p:ext uri="{BB962C8B-B14F-4D97-AF65-F5344CB8AC3E}">
        <p14:creationId xmlns:p14="http://schemas.microsoft.com/office/powerpoint/2010/main" val="609839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FFB29-8D47-48D7-B8E1-554125D39E38}" type="datetimeFigureOut">
              <a:rPr lang="en-GB" smtClean="0"/>
              <a:t>09/03/2023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347E8-2576-4C61-90BC-C1945A2E9A6A}" type="slidenum">
              <a:rPr lang="en-GB" smtClean="0"/>
              <a:t>‹#›</a:t>
            </a:fld>
            <a:endParaRPr lang="en-GB" dirty="0"/>
          </a:p>
        </p:txBody>
      </p:sp>
    </p:spTree>
    <p:extLst>
      <p:ext uri="{BB962C8B-B14F-4D97-AF65-F5344CB8AC3E}">
        <p14:creationId xmlns:p14="http://schemas.microsoft.com/office/powerpoint/2010/main" val="974398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F347E8-2576-4C61-90BC-C1945A2E9A6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4372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dirty="0"/>
          </a:p>
        </p:txBody>
      </p:sp>
    </p:spTree>
    <p:extLst>
      <p:ext uri="{BB962C8B-B14F-4D97-AF65-F5344CB8AC3E}">
        <p14:creationId xmlns:p14="http://schemas.microsoft.com/office/powerpoint/2010/main" val="863681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marL="0" marR="0" lvl="0" indent="0" algn="r" defTabSz="762000" rtl="0" eaLnBrk="1" fontAlgn="auto" latinLnBrk="0" hangingPunct="1">
              <a:lnSpc>
                <a:spcPct val="100000"/>
              </a:lnSpc>
              <a:spcBef>
                <a:spcPts val="0"/>
              </a:spcBef>
              <a:spcAft>
                <a:spcPts val="0"/>
              </a:spcAft>
              <a:buClrTx/>
              <a:buSzTx/>
              <a:buFontTx/>
              <a:buNone/>
              <a:tabLst/>
              <a:defRPr/>
            </a:pPr>
            <a:fld id="{4F8E130C-4AE1-44D7-A99B-9D2878DC3303}" type="slidenum">
              <a:rPr kumimoji="0" lang="en-GB" altLang="en-US" sz="1000" b="0" i="0" u="none" strike="noStrike" kern="1200" cap="none" spc="0" normalizeH="0" baseline="0" noProof="0">
                <a:ln>
                  <a:noFill/>
                </a:ln>
                <a:solidFill>
                  <a:prstClr val="black"/>
                </a:solidFill>
                <a:effectLst/>
                <a:uLnTx/>
                <a:uFillTx/>
                <a:latin typeface="Times New Roman" pitchFamily="18" charset="0"/>
                <a:ea typeface="+mn-ea"/>
                <a:cs typeface="+mn-cs"/>
              </a:rPr>
              <a:pPr marL="0" marR="0" lvl="0" indent="0" algn="r" defTabSz="762000" rtl="0" eaLnBrk="1" fontAlgn="auto" latinLnBrk="0" hangingPunct="1">
                <a:lnSpc>
                  <a:spcPct val="100000"/>
                </a:lnSpc>
                <a:spcBef>
                  <a:spcPts val="0"/>
                </a:spcBef>
                <a:spcAft>
                  <a:spcPts val="0"/>
                </a:spcAft>
                <a:buClrTx/>
                <a:buSzTx/>
                <a:buFontTx/>
                <a:buNone/>
                <a:tabLst/>
                <a:defRPr/>
              </a:pPr>
              <a:t>3</a:t>
            </a:fld>
            <a:endParaRPr kumimoji="0" lang="en-GB" altLang="en-US" sz="10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94211" name="Rectangle 2"/>
          <p:cNvSpPr>
            <a:spLocks noGrp="1" noRot="1" noChangeAspect="1" noChangeArrowheads="1" noTextEdit="1"/>
          </p:cNvSpPr>
          <p:nvPr>
            <p:ph type="sldImg"/>
          </p:nvPr>
        </p:nvSpPr>
        <p:spPr>
          <a:xfrm>
            <a:off x="381000" y="685800"/>
            <a:ext cx="6096000" cy="3429000"/>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6109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The internal audit will look at various aspects such as:</a:t>
            </a:r>
          </a:p>
          <a:p>
            <a:endParaRPr lang="en-GB" dirty="0"/>
          </a:p>
          <a:p>
            <a:r>
              <a:rPr lang="en-GB" b="1" i="1" dirty="0"/>
              <a:t>Company issues might include the following:</a:t>
            </a:r>
          </a:p>
          <a:p>
            <a:pPr marL="171450" indent="-171450">
              <a:buFont typeface="Arial" panose="020B0604020202020204" pitchFamily="34" charset="0"/>
              <a:buChar char="•"/>
            </a:pPr>
            <a:r>
              <a:rPr lang="en-GB" dirty="0"/>
              <a:t>Sales [total by geographical location, by industry type, by customer, by product, </a:t>
            </a:r>
          </a:p>
          <a:p>
            <a:pPr marL="171450" indent="-171450">
              <a:buFont typeface="Arial" panose="020B0604020202020204" pitchFamily="34" charset="0"/>
              <a:buChar char="•"/>
            </a:pPr>
            <a:r>
              <a:rPr lang="en-GB" dirty="0"/>
              <a:t>Market share,</a:t>
            </a:r>
          </a:p>
          <a:p>
            <a:pPr marL="171450" indent="-171450">
              <a:buFont typeface="Arial" panose="020B0604020202020204" pitchFamily="34" charset="0"/>
              <a:buChar char="•"/>
            </a:pPr>
            <a:r>
              <a:rPr lang="en-GB" dirty="0"/>
              <a:t>Profit margins,</a:t>
            </a:r>
          </a:p>
          <a:p>
            <a:pPr marL="171450" indent="-171450">
              <a:buFont typeface="Arial" panose="020B0604020202020204" pitchFamily="34" charset="0"/>
              <a:buChar char="•"/>
            </a:pPr>
            <a:r>
              <a:rPr lang="en-GB" dirty="0"/>
              <a:t>Marketing procedure, organisation,  and sales/marketing control information. </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i="1" dirty="0"/>
              <a:t>Marketing mix variable to consider </a:t>
            </a:r>
            <a:r>
              <a:rPr lang="en-GB" b="0" i="1" dirty="0"/>
              <a:t>[current]:</a:t>
            </a:r>
          </a:p>
          <a:p>
            <a:pPr marL="171450" indent="-171450">
              <a:buFont typeface="Arial" panose="020B0604020202020204" pitchFamily="34" charset="0"/>
              <a:buChar char="•"/>
            </a:pPr>
            <a:r>
              <a:rPr lang="en-GB" dirty="0"/>
              <a:t>Market research,		</a:t>
            </a:r>
          </a:p>
          <a:p>
            <a:pPr marL="171450" indent="-171450">
              <a:buFont typeface="Arial" panose="020B0604020202020204" pitchFamily="34" charset="0"/>
              <a:buChar char="•"/>
            </a:pPr>
            <a:r>
              <a:rPr lang="en-GB" dirty="0"/>
              <a:t>Product development, range and quality,</a:t>
            </a:r>
          </a:p>
          <a:p>
            <a:pPr marL="171450" indent="-171450">
              <a:buFont typeface="Arial" panose="020B0604020202020204" pitchFamily="34" charset="0"/>
              <a:buChar char="•"/>
            </a:pPr>
            <a:r>
              <a:rPr lang="en-GB" dirty="0"/>
              <a:t>Unit sales, stock levels</a:t>
            </a:r>
          </a:p>
          <a:p>
            <a:pPr marL="171450" indent="-171450">
              <a:buFont typeface="Arial" panose="020B0604020202020204" pitchFamily="34" charset="0"/>
              <a:buChar char="•"/>
            </a:pPr>
            <a:r>
              <a:rPr lang="en-GB" dirty="0"/>
              <a:t>Distribution, dealer support,</a:t>
            </a:r>
          </a:p>
          <a:p>
            <a:pPr marL="171450" indent="-171450">
              <a:buFont typeface="Arial" panose="020B0604020202020204" pitchFamily="34" charset="0"/>
              <a:buChar char="•"/>
            </a:pPr>
            <a:r>
              <a:rPr lang="en-GB" dirty="0"/>
              <a:t>Pricing, discount, credit. </a:t>
            </a:r>
          </a:p>
          <a:p>
            <a:pPr marL="171450" indent="-171450">
              <a:buFont typeface="Arial" panose="020B0604020202020204" pitchFamily="34" charset="0"/>
              <a:buChar char="•"/>
            </a:pPr>
            <a:r>
              <a:rPr lang="en-GB" dirty="0"/>
              <a:t>Promotion [Digital &amp; traditional]: Including packaging, samples, exhibitions, selling, sales aids, point-of -ale, advertising,  sales promotion, PR, after sales service &amp; training. </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b="1" i="1" dirty="0"/>
              <a:t>Operations &amp; resources[Current]- </a:t>
            </a:r>
            <a:r>
              <a:rPr lang="en-GB" dirty="0"/>
              <a:t>you might consider some of these question where possible, and where relevant:</a:t>
            </a:r>
          </a:p>
          <a:p>
            <a:pPr marL="228600" indent="-228600">
              <a:buFont typeface="+mj-lt"/>
              <a:buAutoNum type="arabicPeriod"/>
            </a:pPr>
            <a:r>
              <a:rPr lang="en-GB" dirty="0"/>
              <a:t>Marketing objectives: Are they clearly stated and consistent with marketing &amp; corporate objectives?</a:t>
            </a:r>
          </a:p>
          <a:p>
            <a:pPr marL="228600" indent="-228600">
              <a:buFont typeface="+mj-lt"/>
              <a:buAutoNum type="arabicPeriod"/>
            </a:pPr>
            <a:r>
              <a:rPr lang="en-GB" dirty="0"/>
              <a:t>Marketing Strategy:  What is the current marketing strategy and are there sufficient resources to meet these objectives across the marketing mix?</a:t>
            </a:r>
          </a:p>
          <a:p>
            <a:pPr marL="228600" indent="-228600">
              <a:buFont typeface="+mj-lt"/>
              <a:buAutoNum type="arabicPeriod"/>
            </a:pPr>
            <a:r>
              <a:rPr lang="en-GB" dirty="0"/>
              <a:t>Structure: How is the marketing function structured:  along functional, product,  end user or territorial lines?</a:t>
            </a:r>
          </a:p>
          <a:p>
            <a:pPr marL="228600" indent="-228600">
              <a:buFont typeface="+mj-lt"/>
              <a:buAutoNum type="arabicPeriod"/>
            </a:pPr>
            <a:r>
              <a:rPr lang="en-GB" dirty="0"/>
              <a:t>Information System: Is the marketing intelligence system producing accurate and timely intelligence in the marketplace?</a:t>
            </a:r>
          </a:p>
          <a:p>
            <a:pPr marL="228600" indent="-228600">
              <a:buFont typeface="+mj-lt"/>
              <a:buAutoNum type="arabicPeriod"/>
            </a:pPr>
            <a:r>
              <a:rPr lang="en-GB" dirty="0"/>
              <a:t>Planning system: Is the marketing planning system well conceived and effective?</a:t>
            </a:r>
          </a:p>
          <a:p>
            <a:pPr marL="228600" indent="-228600">
              <a:buFont typeface="+mj-lt"/>
              <a:buAutoNum type="arabicPeriod"/>
            </a:pPr>
            <a:r>
              <a:rPr lang="en-GB" dirty="0" err="1"/>
              <a:t>Interfunctional</a:t>
            </a:r>
            <a:r>
              <a:rPr lang="en-GB" dirty="0"/>
              <a:t> efficiency?:  Are there any problem between marketing and other corporate functions? Is there a question of ‘centralised versus decentralised’ marketing in the company?</a:t>
            </a:r>
          </a:p>
          <a:p>
            <a:pPr marL="228600" indent="-228600">
              <a:buFont typeface="+mj-lt"/>
              <a:buAutoNum type="arabicPeriod"/>
            </a:pPr>
            <a:r>
              <a:rPr lang="en-GB" dirty="0"/>
              <a:t>Profitability analysis: Is the profitability monitored by product, served markets, etc to assess where the best profits and the biggest costs of the operation are located?</a:t>
            </a:r>
          </a:p>
          <a:p>
            <a:pPr marL="228600" indent="-228600">
              <a:buFont typeface="+mj-lt"/>
              <a:buAutoNum type="arabicPeriod"/>
            </a:pPr>
            <a:r>
              <a:rPr lang="en-GB" dirty="0"/>
              <a:t>Cost- effectiveness analysis: Do any current marketing activities seem to have excess costs? Are these valid or could they be reduced?</a:t>
            </a:r>
          </a:p>
          <a:p>
            <a:pPr marL="228600" indent="-228600">
              <a:buFont typeface="+mj-lt"/>
              <a:buAutoNum type="arabicPeriod"/>
            </a:pPr>
            <a:endParaRPr lang="en-GB"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dirty="0"/>
              <a:t>There are many paradigms which can be used here, but some of the most useful insights will come from the PLC &amp;  portfolio matrix. This  should help you identify how the portfolio will change in the future. [Don’t forget that that there are other  tools which we have explored and which will also deliver some insights. </a:t>
            </a:r>
          </a:p>
          <a:p>
            <a:pPr marL="228600" indent="-228600">
              <a:buFont typeface="+mj-lt"/>
              <a:buAutoNum type="arabicPeriod"/>
            </a:pPr>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401655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r>
              <a:rPr lang="en-GB" dirty="0"/>
              <a:t>As you carry out your marketing audit, you should be concerned only with the issues that affect your business/markets.  </a:t>
            </a:r>
          </a:p>
          <a:p>
            <a:endParaRPr lang="en-GB" dirty="0"/>
          </a:p>
          <a:p>
            <a:pPr marL="228600" indent="-228600">
              <a:buFont typeface="+mj-lt"/>
              <a:buAutoNum type="arabicPeriod"/>
            </a:pPr>
            <a:r>
              <a:rPr lang="en-GB" b="1" i="1" dirty="0"/>
              <a:t>Macro Environment: </a:t>
            </a:r>
            <a:r>
              <a:rPr lang="en-GB" dirty="0"/>
              <a:t>Firstly to examine the macro environment, you should be guided by the PEST framework, but I advise against explicitly using it: Too often, students follow this through religiously and therefore waste time and valuable wordcount identifying insignificant or largely irrelevant issues.  You should only be concerned with aspects that are ‘or are likely ‘ to affect the business environment now or in the future. </a:t>
            </a:r>
          </a:p>
          <a:p>
            <a:pPr marL="228600" indent="-228600">
              <a:buFont typeface="+mj-lt"/>
              <a:buAutoNum type="arabicPeriod"/>
            </a:pPr>
            <a:endParaRPr lang="en-GB" dirty="0"/>
          </a:p>
          <a:p>
            <a:pPr marL="228600" indent="-228600">
              <a:buFont typeface="+mj-lt"/>
              <a:buAutoNum type="arabicPeriod"/>
            </a:pPr>
            <a:r>
              <a:rPr lang="en-GB" b="1" i="1" dirty="0"/>
              <a:t>Market/market potential: </a:t>
            </a:r>
            <a:r>
              <a:rPr lang="en-GB" dirty="0"/>
              <a:t>You should look at the market[or potential market], its size, growth and trends &amp;, characteristics. Included in this, you might look at products, prices, physical distribution, channels, customers/consumers, communication and industry practices. </a:t>
            </a:r>
          </a:p>
          <a:p>
            <a:pPr marL="228600" indent="-228600">
              <a:buFont typeface="+mj-lt"/>
              <a:buAutoNum type="arabicPeriod"/>
            </a:pPr>
            <a:endParaRPr lang="en-GB" dirty="0"/>
          </a:p>
          <a:p>
            <a:pPr marL="228600" indent="-228600">
              <a:buFont typeface="+mj-lt"/>
              <a:buAutoNum type="arabicPeriod"/>
            </a:pPr>
            <a:r>
              <a:rPr lang="en-GB" b="1" i="1" dirty="0"/>
              <a:t>The competitive environment</a:t>
            </a:r>
            <a:r>
              <a:rPr lang="en-GB" dirty="0"/>
              <a:t>: Consider such things as:  Industry profitability, the major competitors [&amp; perhaps rapidly growing new entrants], size, market share, market standing/reputation, production capabilities, distribution policies, marketing methods, extent of diversification, international links, profitability and key strengths and weaknesses. </a:t>
            </a:r>
          </a:p>
        </p:txBody>
      </p:sp>
    </p:spTree>
    <p:extLst>
      <p:ext uri="{BB962C8B-B14F-4D97-AF65-F5344CB8AC3E}">
        <p14:creationId xmlns:p14="http://schemas.microsoft.com/office/powerpoint/2010/main" val="110240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Tree>
    <p:extLst>
      <p:ext uri="{BB962C8B-B14F-4D97-AF65-F5344CB8AC3E}">
        <p14:creationId xmlns:p14="http://schemas.microsoft.com/office/powerpoint/2010/main" val="1634604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Once you have completed the audit, the next task is to summarise it in a cogent and interesting analysis of each major segment. </a:t>
            </a:r>
          </a:p>
          <a:p>
            <a:endParaRPr lang="en-GB" dirty="0"/>
          </a:p>
          <a:p>
            <a:r>
              <a:rPr lang="en-GB" dirty="0"/>
              <a:t>In simple terms, you should be able to identify:</a:t>
            </a:r>
          </a:p>
          <a:p>
            <a:pPr marL="228600" indent="-228600">
              <a:buFont typeface="+mj-lt"/>
              <a:buAutoNum type="arabicPeriod"/>
            </a:pPr>
            <a:r>
              <a:rPr lang="en-GB" dirty="0"/>
              <a:t>Your company’s differential strengths vis-à-vis your competitors</a:t>
            </a:r>
          </a:p>
          <a:p>
            <a:pPr marL="228600" indent="-228600">
              <a:buFont typeface="+mj-lt"/>
              <a:buAutoNum type="arabicPeriod"/>
            </a:pPr>
            <a:r>
              <a:rPr lang="en-GB" dirty="0"/>
              <a:t>Where the best opportunities exist, i.e. market segments.</a:t>
            </a:r>
          </a:p>
          <a:p>
            <a:pPr marL="228600" indent="-228600">
              <a:buFont typeface="+mj-lt"/>
              <a:buAutoNum type="arabicPeriod"/>
            </a:pPr>
            <a:r>
              <a:rPr lang="en-GB" dirty="0"/>
              <a:t>The present and future threats in these market segments. </a:t>
            </a:r>
          </a:p>
          <a:p>
            <a:pPr marL="0" indent="0">
              <a:buFont typeface="+mj-lt"/>
              <a:buNone/>
            </a:pPr>
            <a:r>
              <a:rPr lang="en-GB" dirty="0"/>
              <a:t>Some of the most useful insights will come from the PLC &amp;  portfolio matrix which should help you identify how the portfolio will change. </a:t>
            </a:r>
          </a:p>
          <a:p>
            <a:endParaRPr lang="en-GB" dirty="0"/>
          </a:p>
          <a:p>
            <a:r>
              <a:rPr lang="en-GB" b="1" i="1" noProof="0" dirty="0"/>
              <a:t>Some</a:t>
            </a:r>
            <a:r>
              <a:rPr lang="en-GB" b="1" i="1" dirty="0"/>
              <a:t> guidelines for creating a </a:t>
            </a:r>
            <a:r>
              <a:rPr lang="en-GB" b="1" i="1" noProof="0" dirty="0"/>
              <a:t>meaningful</a:t>
            </a:r>
            <a:r>
              <a:rPr lang="en-GB" b="1" i="1" dirty="0"/>
              <a:t> SWOT: ensure that:</a:t>
            </a:r>
          </a:p>
          <a:p>
            <a:pPr marL="171450" indent="-171450">
              <a:buFont typeface="Arial" panose="020B0604020202020204" pitchFamily="34" charset="0"/>
              <a:buChar char="•"/>
            </a:pPr>
            <a:r>
              <a:rPr lang="en-GB" dirty="0"/>
              <a:t>Strengths should create value for the organisation/customer and should be unique, inimitable and lasting.</a:t>
            </a:r>
          </a:p>
          <a:p>
            <a:pPr marL="171450" indent="-171450">
              <a:buFont typeface="Arial" panose="020B0604020202020204" pitchFamily="34" charset="0"/>
              <a:buChar char="•"/>
            </a:pPr>
            <a:r>
              <a:rPr lang="en-GB" dirty="0"/>
              <a:t>Weaknesses should be meaningful to customers, unique and difficult to fix. </a:t>
            </a:r>
          </a:p>
          <a:p>
            <a:pPr marL="171450" indent="-171450">
              <a:buFont typeface="Arial" panose="020B0604020202020204" pitchFamily="34" charset="0"/>
              <a:buChar char="•"/>
            </a:pPr>
            <a:r>
              <a:rPr lang="en-GB" dirty="0"/>
              <a:t>Opportunities should be large, accessible and lasting. </a:t>
            </a:r>
          </a:p>
          <a:p>
            <a:pPr marL="171450" indent="-171450">
              <a:buFont typeface="Arial" panose="020B0604020202020204" pitchFamily="34" charset="0"/>
              <a:buChar char="•"/>
            </a:pPr>
            <a:r>
              <a:rPr lang="en-GB" dirty="0"/>
              <a:t>Threats should be significant and lasting. </a:t>
            </a:r>
          </a:p>
          <a:p>
            <a:endParaRPr lang="en-GB" dirty="0"/>
          </a:p>
          <a:p>
            <a:r>
              <a:rPr lang="en-GB" b="1" i="1" dirty="0"/>
              <a:t>Assumptions: </a:t>
            </a:r>
          </a:p>
          <a:p>
            <a:r>
              <a:rPr lang="en-GB" dirty="0"/>
              <a:t>It is important to include underlying assumptions [or educated guesses]  about some of the factors that will actually affect the business. , e.g. about market growth rates, about government economic policy &amp; legislation, about the activities of our competitors. Most of these will deal with the environment or market trends and are therefor critical to the fulfilment of planned marketing objectives. </a:t>
            </a:r>
          </a:p>
        </p:txBody>
      </p:sp>
    </p:spTree>
    <p:extLst>
      <p:ext uri="{BB962C8B-B14F-4D97-AF65-F5344CB8AC3E}">
        <p14:creationId xmlns:p14="http://schemas.microsoft.com/office/powerpoint/2010/main" val="4270757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b="1" i="1" dirty="0"/>
              <a:t>Marketing Objectives </a:t>
            </a:r>
            <a:r>
              <a:rPr lang="en-GB" dirty="0"/>
              <a:t>are about product and markets only.  And so, they are about 4 key categories: [Ansoff, 1957]</a:t>
            </a:r>
          </a:p>
          <a:p>
            <a:endParaRPr lang="en-GB" dirty="0"/>
          </a:p>
          <a:p>
            <a:pPr marL="228600" indent="-228600">
              <a:buFont typeface="+mj-lt"/>
              <a:buAutoNum type="arabicPeriod"/>
            </a:pPr>
            <a:r>
              <a:rPr lang="en-GB" dirty="0"/>
              <a:t>Existing products in existing markets</a:t>
            </a:r>
          </a:p>
          <a:p>
            <a:pPr marL="228600" indent="-228600">
              <a:buFont typeface="+mj-lt"/>
              <a:buAutoNum type="arabicPeriod"/>
            </a:pPr>
            <a:r>
              <a:rPr lang="en-GB" dirty="0"/>
              <a:t>New products in existing markets</a:t>
            </a:r>
          </a:p>
          <a:p>
            <a:pPr marL="228600" indent="-228600">
              <a:buFont typeface="+mj-lt"/>
              <a:buAutoNum type="arabicPeriod"/>
            </a:pPr>
            <a:r>
              <a:rPr lang="en-GB" dirty="0"/>
              <a:t>Existing products in new markets</a:t>
            </a:r>
          </a:p>
          <a:p>
            <a:pPr marL="228600" indent="-228600">
              <a:buFont typeface="+mj-lt"/>
              <a:buAutoNum type="arabicPeriod"/>
            </a:pPr>
            <a:r>
              <a:rPr lang="en-GB" dirty="0"/>
              <a:t>New products in new markets</a:t>
            </a:r>
          </a:p>
          <a:p>
            <a:endParaRPr lang="en-GB" dirty="0"/>
          </a:p>
          <a:p>
            <a:r>
              <a:rPr lang="en-GB" dirty="0"/>
              <a:t>The general marketing direction leading to these 4 MO areas  is of course the PLC and Portfolio analysis [e.g. BCG &amp; GE, etc.] which you will have conducted in the AUDIT and revolve around the following logical decisions:</a:t>
            </a:r>
          </a:p>
          <a:p>
            <a:r>
              <a:rPr lang="en-GB" b="1" i="1" dirty="0"/>
              <a:t>‘Maintain</a:t>
            </a:r>
            <a:r>
              <a:rPr lang="en-GB" dirty="0"/>
              <a:t>’	this usually refers to a ‘cash cow’ type of product/market and reflect a desire to maintain competitive positions. </a:t>
            </a:r>
          </a:p>
          <a:p>
            <a:r>
              <a:rPr lang="en-GB" b="1" i="1" dirty="0"/>
              <a:t>‘Improve’ </a:t>
            </a:r>
            <a:r>
              <a:rPr lang="en-GB" dirty="0"/>
              <a:t>	This usually refers to ‘star’ type  products/markets and reflect the desire to improve the competitive position in attractive markets. </a:t>
            </a:r>
          </a:p>
          <a:p>
            <a:r>
              <a:rPr lang="en-GB" dirty="0"/>
              <a:t>‘</a:t>
            </a:r>
            <a:r>
              <a:rPr lang="en-GB" b="1" i="0" dirty="0"/>
              <a:t>Harvest’ </a:t>
            </a:r>
            <a:r>
              <a:rPr lang="en-GB" dirty="0"/>
              <a:t>	This usually refers to ‘dog’ type products/markets and reflect the desire to relinquish competitive position in favour of profit &amp; cash flow, unless there are sound reasons not to. </a:t>
            </a:r>
          </a:p>
          <a:p>
            <a:r>
              <a:rPr lang="en-GB" b="1" i="1" dirty="0"/>
              <a:t>‘Exit’ </a:t>
            </a:r>
            <a:r>
              <a:rPr lang="en-GB" dirty="0"/>
              <a:t>	This also refers to ‘dog’ type products/markets, and sometimes ‘question marks’. This reflects a desire to divest because of weak competitive position, or the risk or cost of staying is too high.</a:t>
            </a:r>
          </a:p>
          <a:p>
            <a:r>
              <a:rPr lang="en-GB" b="1" i="1" dirty="0"/>
              <a:t>‘Enter’ </a:t>
            </a:r>
            <a:r>
              <a:rPr lang="en-GB" dirty="0"/>
              <a:t>	This usually refers to a new business area. </a:t>
            </a:r>
          </a:p>
          <a:p>
            <a:endParaRPr lang="en-GB" dirty="0"/>
          </a:p>
          <a:p>
            <a:endParaRPr lang="en-GB" dirty="0"/>
          </a:p>
          <a:p>
            <a:r>
              <a:rPr lang="en-GB" dirty="0"/>
              <a:t>See Chapter 6  for further information on setting objectives. in your recommended reading  ‘Marketing Plans’ by McDonald &amp; Wilson.</a:t>
            </a:r>
          </a:p>
          <a:p>
            <a:endParaRPr lang="en-GB" dirty="0"/>
          </a:p>
        </p:txBody>
      </p:sp>
    </p:spTree>
    <p:extLst>
      <p:ext uri="{BB962C8B-B14F-4D97-AF65-F5344CB8AC3E}">
        <p14:creationId xmlns:p14="http://schemas.microsoft.com/office/powerpoint/2010/main" val="382444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a:defRPr>
                <a:solidFill>
                  <a:schemeClr val="tx1"/>
                </a:solidFill>
                <a:latin typeface="Arial" charset="0"/>
                <a:cs typeface="Tahoma" pitchFamily="34" charset="0"/>
              </a:defRPr>
            </a:lvl1pPr>
            <a:lvl2pPr marL="685817" indent="-263776" defTabSz="914423">
              <a:defRPr>
                <a:solidFill>
                  <a:schemeClr val="tx1"/>
                </a:solidFill>
                <a:latin typeface="Arial" charset="0"/>
                <a:cs typeface="Tahoma" pitchFamily="34" charset="0"/>
              </a:defRPr>
            </a:lvl2pPr>
            <a:lvl3pPr marL="1055103" indent="-211021" defTabSz="914423">
              <a:defRPr>
                <a:solidFill>
                  <a:schemeClr val="tx1"/>
                </a:solidFill>
                <a:latin typeface="Arial" charset="0"/>
                <a:cs typeface="Tahoma" pitchFamily="34" charset="0"/>
              </a:defRPr>
            </a:lvl3pPr>
            <a:lvl4pPr marL="1477145" indent="-211021" defTabSz="914423">
              <a:defRPr>
                <a:solidFill>
                  <a:schemeClr val="tx1"/>
                </a:solidFill>
                <a:latin typeface="Arial" charset="0"/>
                <a:cs typeface="Tahoma" pitchFamily="34" charset="0"/>
              </a:defRPr>
            </a:lvl4pPr>
            <a:lvl5pPr marL="1899186" indent="-211021" defTabSz="914423">
              <a:defRPr>
                <a:solidFill>
                  <a:schemeClr val="tx1"/>
                </a:solidFill>
                <a:latin typeface="Arial" charset="0"/>
                <a:cs typeface="Tahoma" pitchFamily="34" charset="0"/>
              </a:defRPr>
            </a:lvl5pPr>
            <a:lvl6pPr marL="2321227" indent="-211021" defTabSz="914423" eaLnBrk="0" fontAlgn="base" hangingPunct="0">
              <a:spcBef>
                <a:spcPct val="0"/>
              </a:spcBef>
              <a:spcAft>
                <a:spcPct val="0"/>
              </a:spcAft>
              <a:defRPr>
                <a:solidFill>
                  <a:schemeClr val="tx1"/>
                </a:solidFill>
                <a:latin typeface="Arial" charset="0"/>
                <a:cs typeface="Tahoma" pitchFamily="34" charset="0"/>
              </a:defRPr>
            </a:lvl6pPr>
            <a:lvl7pPr marL="2743269" indent="-211021" defTabSz="914423" eaLnBrk="0" fontAlgn="base" hangingPunct="0">
              <a:spcBef>
                <a:spcPct val="0"/>
              </a:spcBef>
              <a:spcAft>
                <a:spcPct val="0"/>
              </a:spcAft>
              <a:defRPr>
                <a:solidFill>
                  <a:schemeClr val="tx1"/>
                </a:solidFill>
                <a:latin typeface="Arial" charset="0"/>
                <a:cs typeface="Tahoma" pitchFamily="34" charset="0"/>
              </a:defRPr>
            </a:lvl7pPr>
            <a:lvl8pPr marL="3165310" indent="-211021" defTabSz="914423" eaLnBrk="0" fontAlgn="base" hangingPunct="0">
              <a:spcBef>
                <a:spcPct val="0"/>
              </a:spcBef>
              <a:spcAft>
                <a:spcPct val="0"/>
              </a:spcAft>
              <a:defRPr>
                <a:solidFill>
                  <a:schemeClr val="tx1"/>
                </a:solidFill>
                <a:latin typeface="Arial" charset="0"/>
                <a:cs typeface="Tahoma" pitchFamily="34" charset="0"/>
              </a:defRPr>
            </a:lvl8pPr>
            <a:lvl9pPr marL="3587351" indent="-211021" defTabSz="914423"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23" rtl="0" eaLnBrk="1" fontAlgn="auto" latinLnBrk="0" hangingPunct="1">
              <a:lnSpc>
                <a:spcPct val="100000"/>
              </a:lnSpc>
              <a:spcBef>
                <a:spcPts val="0"/>
              </a:spcBef>
              <a:spcAft>
                <a:spcPts val="0"/>
              </a:spcAft>
              <a:buClrTx/>
              <a:buSzTx/>
              <a:buFontTx/>
              <a:buNone/>
              <a:tabLst/>
              <a:defRPr/>
            </a:pPr>
            <a:fld id="{5DA67773-5D4F-4ED2-B747-D8CAE80C5D0D}" type="slidenum">
              <a:rPr kumimoji="0" lang="en-GB" sz="1200" b="0" i="0" u="none" strike="noStrike" kern="1200" cap="none" spc="0" normalizeH="0" baseline="0" noProof="0" smtClean="0">
                <a:ln>
                  <a:noFill/>
                </a:ln>
                <a:solidFill>
                  <a:prstClr val="black"/>
                </a:solidFill>
                <a:effectLst/>
                <a:uLnTx/>
                <a:uFillTx/>
                <a:latin typeface="Times New Roman" pitchFamily="18" charset="0"/>
                <a:ea typeface="+mn-ea"/>
                <a:cs typeface="Tahoma" pitchFamily="34" charset="0"/>
              </a:rPr>
              <a:pPr marL="0" marR="0" lvl="0" indent="0" algn="r" defTabSz="914423"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Times New Roman" pitchFamily="18" charset="0"/>
              <a:ea typeface="+mn-ea"/>
              <a:cs typeface="Tahoma" pitchFamily="34" charset="0"/>
            </a:endParaRPr>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Once you have determined what the company must achieve vis the marketing objectives,  you now must decide how this must be done by your marketing strategies.  However, where there are only 4 key types of marketing objectives, there  are a multitude of possible marketing strategies which can be used either singly or in a combination with others. </a:t>
            </a:r>
          </a:p>
          <a:p>
            <a:endParaRPr lang="en-GB" dirty="0"/>
          </a:p>
          <a:p>
            <a:r>
              <a:rPr lang="en-GB" b="1" i="1" dirty="0"/>
              <a:t>Some possible strategies to consider:</a:t>
            </a:r>
          </a:p>
          <a:p>
            <a:pPr marL="171450" indent="-171450">
              <a:buFont typeface="Arial" panose="020B0604020202020204" pitchFamily="34" charset="0"/>
              <a:buChar char="•"/>
            </a:pPr>
            <a:r>
              <a:rPr lang="en-GB" dirty="0"/>
              <a:t>Change product performance, quality or features of product, advertising, promotion, pricing, delivery arrangements, distinction channels, or service levels, etc..</a:t>
            </a:r>
          </a:p>
          <a:p>
            <a:pPr marL="171450" indent="-171450">
              <a:buFont typeface="Arial" panose="020B0604020202020204" pitchFamily="34" charset="0"/>
              <a:buChar char="•"/>
            </a:pPr>
            <a:r>
              <a:rPr lang="en-GB" dirty="0"/>
              <a:t>Improve operational, marketing or administrative  efficiency.</a:t>
            </a:r>
          </a:p>
          <a:p>
            <a:pPr marL="171450" indent="-171450">
              <a:buFont typeface="Arial" panose="020B0604020202020204" pitchFamily="34" charset="0"/>
              <a:buChar char="•"/>
            </a:pPr>
            <a:r>
              <a:rPr lang="en-GB" dirty="0"/>
              <a:t>Change the degree  of forward or backward integration,</a:t>
            </a:r>
          </a:p>
          <a:p>
            <a:pPr marL="171450" indent="-171450">
              <a:buFont typeface="Arial" panose="020B0604020202020204" pitchFamily="34" charset="0"/>
              <a:buChar char="•"/>
            </a:pPr>
            <a:r>
              <a:rPr lang="en-GB" dirty="0"/>
              <a:t>Rationalise product range or withdraw from certain markets. </a:t>
            </a:r>
          </a:p>
          <a:p>
            <a:pPr marL="171450" indent="-171450">
              <a:buFont typeface="Arial" panose="020B0604020202020204" pitchFamily="34" charset="0"/>
              <a:buChar char="•"/>
            </a:pPr>
            <a:r>
              <a:rPr lang="en-GB" dirty="0"/>
              <a:t>Standardise design or specialise in certain products/markets. </a:t>
            </a:r>
          </a:p>
          <a:p>
            <a:pPr marL="171450" indent="-171450">
              <a:buFont typeface="Arial" panose="020B0604020202020204" pitchFamily="34" charset="0"/>
              <a:buChar char="•"/>
            </a:pPr>
            <a:r>
              <a:rPr lang="en-GB" dirty="0"/>
              <a:t>Change sourcing</a:t>
            </a:r>
          </a:p>
          <a:p>
            <a:pPr marL="171450" indent="-171450">
              <a:buFont typeface="Arial" panose="020B0604020202020204" pitchFamily="34" charset="0"/>
              <a:buChar char="•"/>
            </a:pPr>
            <a:r>
              <a:rPr lang="en-GB" dirty="0"/>
              <a:t>Buy into new markets or acquire new/different facilities.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Promotion/Integrated Marketing Communications [Digital &amp; traditional]: Including packaging, samples, exhibitions, selling, sales aids, point-of -ale, advertising,  sales promotion, PR, after sales service &amp; training, social media.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dirty="0"/>
              <a:t>This is just a basic selection of possible strategies but it is by no means exhaustive.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Your report should conclude with some consideration of </a:t>
            </a:r>
            <a:r>
              <a:rPr lang="en-GB" b="1" i="1" dirty="0"/>
              <a:t>contingencies. </a:t>
            </a:r>
          </a:p>
          <a:p>
            <a:pPr marL="0" indent="0">
              <a:buFont typeface="Arial" panose="020B0604020202020204" pitchFamily="34" charset="0"/>
              <a:buNone/>
            </a:pPr>
            <a:endParaRPr lang="en-GB" dirty="0"/>
          </a:p>
          <a:p>
            <a:pPr marL="0" indent="0">
              <a:buFont typeface="Arial" panose="020B0604020202020204" pitchFamily="34" charset="0"/>
              <a:buNone/>
            </a:pPr>
            <a:r>
              <a:rPr lang="en-GB" b="1" i="1" dirty="0"/>
              <a:t>NOTE</a:t>
            </a:r>
            <a:r>
              <a:rPr lang="en-GB" dirty="0"/>
              <a:t>: Please see CORE text for help on general  content and structure.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1839067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555354"/>
            <a:ext cx="6400800" cy="1330846"/>
          </a:xfrm>
          <a:solidFill>
            <a:schemeClr val="tx1"/>
          </a:solidFill>
        </p:spPr>
        <p:txBody>
          <a:bodyPr>
            <a:normAutofit/>
          </a:bodyPr>
          <a:lstStyle>
            <a:lvl1pPr>
              <a:defRPr sz="3200">
                <a:latin typeface="Selawik Semibold" panose="020B070204020402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a:xfrm>
            <a:off x="2895600" y="6356350"/>
            <a:ext cx="3124200" cy="365125"/>
          </a:xfrm>
        </p:spPr>
        <p:txBody>
          <a:bodyPr/>
          <a:lstStyle>
            <a:lvl1pPr>
              <a:defRPr/>
            </a:lvl1pPr>
          </a:lstStyle>
          <a:p>
            <a:r>
              <a:rPr lang="en-GB" dirty="0"/>
              <a:t>International Business Strategy:7BUSS008W</a:t>
            </a:r>
          </a:p>
        </p:txBody>
      </p:sp>
      <p:sp>
        <p:nvSpPr>
          <p:cNvPr id="6" name="Slide Number Placeholder 5"/>
          <p:cNvSpPr>
            <a:spLocks noGrp="1"/>
          </p:cNvSpPr>
          <p:nvPr>
            <p:ph type="sldNum" sz="quarter" idx="12"/>
          </p:nvPr>
        </p:nvSpPr>
        <p:spPr/>
        <p:txBody>
          <a:body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365251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19917E-9EB4-4E20-A7B5-84E517E019E5}" type="datetime1">
              <a:rPr lang="en-GB" smtClean="0"/>
              <a:t>09/03/2023</a:t>
            </a:fld>
            <a:endParaRPr lang="en-GB" dirty="0"/>
          </a:p>
        </p:txBody>
      </p:sp>
      <p:sp>
        <p:nvSpPr>
          <p:cNvPr id="6" name="Footer Placeholder 5"/>
          <p:cNvSpPr>
            <a:spLocks noGrp="1"/>
          </p:cNvSpPr>
          <p:nvPr>
            <p:ph type="ftr" sz="quarter" idx="11"/>
          </p:nvPr>
        </p:nvSpPr>
        <p:spPr/>
        <p:txBody>
          <a:bodyPr/>
          <a:lstStyle/>
          <a:p>
            <a:r>
              <a:rPr lang="en-GB" dirty="0"/>
              <a:t>International Business Strategy:7BUSS008W</a:t>
            </a:r>
          </a:p>
        </p:txBody>
      </p:sp>
      <p:sp>
        <p:nvSpPr>
          <p:cNvPr id="7" name="Slide Number Placeholder 6"/>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113004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4EE42-E36D-43BF-8A04-975986303E51}"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t>International Business Strategy:7BUSS008W</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45348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C44589-14CE-4EC5-8243-524BC37BA29A}"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t>International Business Strategy:7BUSS008W</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506329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6375" y="138113"/>
            <a:ext cx="7343775" cy="846137"/>
          </a:xfrm>
        </p:spPr>
        <p:txBody>
          <a:bodyPr/>
          <a:lstStyle/>
          <a:p>
            <a:r>
              <a:rPr lang="en-US"/>
              <a:t>Click to edit Master title style</a:t>
            </a:r>
            <a:endParaRPr lang="en-GB"/>
          </a:p>
        </p:txBody>
      </p:sp>
      <p:sp>
        <p:nvSpPr>
          <p:cNvPr id="3" name="Text Placeholder 2"/>
          <p:cNvSpPr>
            <a:spLocks noGrp="1"/>
          </p:cNvSpPr>
          <p:nvPr>
            <p:ph type="body" sz="half" idx="1"/>
          </p:nvPr>
        </p:nvSpPr>
        <p:spPr>
          <a:xfrm>
            <a:off x="179388" y="1628775"/>
            <a:ext cx="4316412"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4316413"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723B187-8D22-4625-88B9-07403C41B4A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E0505C9-126C-4D90-B7A0-949F46DB73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3D2B6FA-B50F-42D6-9019-30FC2029A878}"/>
              </a:ext>
            </a:extLst>
          </p:cNvPr>
          <p:cNvSpPr>
            <a:spLocks noGrp="1" noChangeArrowheads="1"/>
          </p:cNvSpPr>
          <p:nvPr>
            <p:ph type="sldNum" sz="quarter" idx="12"/>
          </p:nvPr>
        </p:nvSpPr>
        <p:spPr>
          <a:ln/>
        </p:spPr>
        <p:txBody>
          <a:bodyPr/>
          <a:lstStyle>
            <a:lvl1pPr>
              <a:defRPr/>
            </a:lvl1pPr>
          </a:lstStyle>
          <a:p>
            <a:pPr>
              <a:defRPr/>
            </a:pPr>
            <a:r>
              <a:rPr lang="en-US" altLang="en-US"/>
              <a:t>5-</a:t>
            </a:r>
            <a:fld id="{A7059C25-4398-4E22-A107-A30BB0FD5E05}" type="slidenum">
              <a:rPr lang="en-US" altLang="en-US"/>
              <a:pPr>
                <a:defRPr/>
              </a:pPr>
              <a:t>‹#›</a:t>
            </a:fld>
            <a:endParaRPr lang="en-US" altLang="en-US"/>
          </a:p>
        </p:txBody>
      </p:sp>
    </p:spTree>
    <p:extLst>
      <p:ext uri="{BB962C8B-B14F-4D97-AF65-F5344CB8AC3E}">
        <p14:creationId xmlns:p14="http://schemas.microsoft.com/office/powerpoint/2010/main" val="66071107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a:xfrm>
            <a:off x="2895600" y="6356350"/>
            <a:ext cx="3124200" cy="365125"/>
          </a:xfrm>
        </p:spPr>
        <p:txBody>
          <a:bodyPr/>
          <a:lstStyle>
            <a:lvl1pPr>
              <a:defRPr/>
            </a:lvl1pPr>
          </a:lstStyle>
          <a:p>
            <a:r>
              <a:rPr lang="en-GB" dirty="0"/>
              <a:t>International Business Strategy:7BUSS008W</a:t>
            </a:r>
          </a:p>
        </p:txBody>
      </p:sp>
      <p:sp>
        <p:nvSpPr>
          <p:cNvPr id="6" name="Slide Number Placeholder 5"/>
          <p:cNvSpPr>
            <a:spLocks noGrp="1"/>
          </p:cNvSpPr>
          <p:nvPr>
            <p:ph type="sldNum" sz="quarter" idx="12"/>
          </p:nvPr>
        </p:nvSpPr>
        <p:spPr/>
        <p:txBody>
          <a:body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159635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lumMod val="60000"/>
                    <a:lumOff val="40000"/>
                  </a:schemeClr>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2DF085-F059-45E6-88D7-D47B007CF5F2}"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solidFill>
                  <a:prstClr val="black">
                    <a:tint val="75000"/>
                  </a:prstClr>
                </a:solidFill>
              </a:rPr>
              <a:t>International Business Strategy:7BUSS008W</a:t>
            </a:r>
          </a:p>
        </p:txBody>
      </p:sp>
      <p:sp>
        <p:nvSpPr>
          <p:cNvPr id="6" name="Slide Number Placeholder 5"/>
          <p:cNvSpPr>
            <a:spLocks noGrp="1"/>
          </p:cNvSpPr>
          <p:nvPr>
            <p:ph type="sldNum" sz="quarter" idx="12"/>
          </p:nvPr>
        </p:nvSpPr>
        <p:spPr/>
        <p:txBody>
          <a:bodyPr/>
          <a:lstStyle>
            <a:lvl1pPr>
              <a:defRPr sz="1800" b="1" i="1">
                <a:solidFill>
                  <a:schemeClr val="accent1"/>
                </a:solidFill>
              </a:defRPr>
            </a:lvl1p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51868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EEACFD-BA7E-43E2-ABFF-1B5777C50D95}"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t>Business Practice for Marketing 2</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364950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DC1F9E92-6CA4-476D-8703-21FB783A497B}" type="datetime1">
              <a:rPr lang="en-GB" smtClean="0"/>
              <a:t>09/03/2023</a:t>
            </a:fld>
            <a:endParaRPr lang="en-GB" dirty="0"/>
          </a:p>
        </p:txBody>
      </p:sp>
      <p:sp>
        <p:nvSpPr>
          <p:cNvPr id="6" name="Footer Placeholder 5"/>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GB" dirty="0">
                <a:solidFill>
                  <a:prstClr val="black">
                    <a:tint val="75000"/>
                  </a:prstClr>
                </a:solidFill>
              </a:rPr>
              <a:t>International Business Strategy:7BUSS008W</a:t>
            </a:r>
          </a:p>
        </p:txBody>
      </p:sp>
      <p:sp>
        <p:nvSpPr>
          <p:cNvPr id="7" name="Slide Number Placeholder 6"/>
          <p:cNvSpPr>
            <a:spLocks noGrp="1"/>
          </p:cNvSpPr>
          <p:nvPr>
            <p:ph type="sldNum" sz="quarter" idx="12"/>
          </p:nvPr>
        </p:nvSpPr>
        <p:spPr/>
        <p:txBody>
          <a:bodyPr/>
          <a:lstStyle>
            <a:lvl1pPr>
              <a:defRPr sz="1800" b="1" i="1">
                <a:solidFill>
                  <a:schemeClr val="accent1"/>
                </a:solidFill>
              </a:defRPr>
            </a:lvl1p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1496849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AFDE2C-68C5-4CD1-90A0-5943FE47BF6E}" type="datetime1">
              <a:rPr lang="en-GB" smtClean="0"/>
              <a:t>09/03/2023</a:t>
            </a:fld>
            <a:endParaRPr lang="en-GB" dirty="0"/>
          </a:p>
        </p:txBody>
      </p:sp>
      <p:sp>
        <p:nvSpPr>
          <p:cNvPr id="8" name="Footer Placeholder 7"/>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GB" dirty="0">
                <a:solidFill>
                  <a:prstClr val="black">
                    <a:tint val="75000"/>
                  </a:prstClr>
                </a:solidFill>
              </a:rPr>
              <a:t>International Business Strategy:7BUSS008W</a:t>
            </a:r>
          </a:p>
        </p:txBody>
      </p:sp>
      <p:sp>
        <p:nvSpPr>
          <p:cNvPr id="9" name="Slide Number Placeholder 8"/>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1581111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417CBA-DFB6-48B4-9DB9-4AEC58A1A6E0}" type="datetime1">
              <a:rPr lang="en-GB" smtClean="0"/>
              <a:t>09/03/2023</a:t>
            </a:fld>
            <a:endParaRPr lang="en-GB" dirty="0"/>
          </a:p>
        </p:txBody>
      </p:sp>
      <p:sp>
        <p:nvSpPr>
          <p:cNvPr id="4" name="Footer Placeholder 3"/>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GB" dirty="0">
                <a:solidFill>
                  <a:prstClr val="black">
                    <a:tint val="75000"/>
                  </a:prstClr>
                </a:solidFill>
              </a:rPr>
              <a:t>International Business Strategy:7BUSS008W</a:t>
            </a:r>
          </a:p>
        </p:txBody>
      </p:sp>
      <p:sp>
        <p:nvSpPr>
          <p:cNvPr id="5" name="Slide Number Placeholder 4"/>
          <p:cNvSpPr>
            <a:spLocks noGrp="1"/>
          </p:cNvSpPr>
          <p:nvPr>
            <p:ph type="sldNum" sz="quarter" idx="12"/>
          </p:nvPr>
        </p:nvSpPr>
        <p:spPr/>
        <p:txBody>
          <a:bodyPr/>
          <a:lstStyle>
            <a:lvl1pPr>
              <a:defRPr sz="1800" b="1" i="1">
                <a:solidFill>
                  <a:schemeClr val="accent1"/>
                </a:solidFill>
              </a:defRPr>
            </a:lvl1p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3784656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72110"/>
          </a:xfrm>
          <a:solidFill>
            <a:schemeClr val="bg2">
              <a:lumMod val="10000"/>
            </a:schemeClr>
          </a:solidFill>
        </p:spPr>
        <p:txBody>
          <a:bodyPr>
            <a:noAutofit/>
          </a:bodyPr>
          <a:lstStyle>
            <a:lvl1pPr>
              <a:defRPr sz="3200" b="1">
                <a:solidFill>
                  <a:schemeClr val="bg1"/>
                </a:solidFill>
                <a:latin typeface="Selawik Semibold"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6764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r>
              <a:rPr lang="en-GB" dirty="0"/>
              <a:t>Kevin Heffernan</a:t>
            </a:r>
          </a:p>
        </p:txBody>
      </p:sp>
      <p:sp>
        <p:nvSpPr>
          <p:cNvPr id="5" name="Footer Placeholder 4"/>
          <p:cNvSpPr>
            <a:spLocks noGrp="1"/>
          </p:cNvSpPr>
          <p:nvPr>
            <p:ph type="ftr" sz="quarter" idx="11"/>
          </p:nvPr>
        </p:nvSpPr>
        <p:spPr/>
        <p:txBody>
          <a:bodyPr/>
          <a:lstStyle>
            <a:lvl1pPr>
              <a:defRPr>
                <a:solidFill>
                  <a:schemeClr val="tx2">
                    <a:lumMod val="60000"/>
                    <a:lumOff val="40000"/>
                  </a:schemeClr>
                </a:solidFill>
              </a:defRPr>
            </a:lvl1pPr>
          </a:lstStyle>
          <a:p>
            <a:r>
              <a:rPr lang="en-GB" dirty="0"/>
              <a:t>Global Markets [5mark001w]</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1732764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6C486-2070-4420-A851-601806A929BE}" type="datetime1">
              <a:rPr lang="en-GB" smtClean="0"/>
              <a:t>09/03/2023</a:t>
            </a:fld>
            <a:endParaRPr lang="en-GB" dirty="0"/>
          </a:p>
        </p:txBody>
      </p:sp>
      <p:sp>
        <p:nvSpPr>
          <p:cNvPr id="3" name="Footer Placeholder 2"/>
          <p:cNvSpPr>
            <a:spLocks noGrp="1"/>
          </p:cNvSpPr>
          <p:nvPr>
            <p:ph type="ftr" sz="quarter" idx="11"/>
          </p:nvPr>
        </p:nvSpPr>
        <p:spPr/>
        <p:txBody>
          <a:bodyPr/>
          <a:lstStyle/>
          <a:p>
            <a:r>
              <a:rPr lang="en-GB" dirty="0"/>
              <a:t>Business Practice for Marketing 2</a:t>
            </a:r>
          </a:p>
        </p:txBody>
      </p:sp>
      <p:sp>
        <p:nvSpPr>
          <p:cNvPr id="4" name="Slide Number Placeholder 3"/>
          <p:cNvSpPr>
            <a:spLocks noGrp="1"/>
          </p:cNvSpPr>
          <p:nvPr>
            <p:ph type="sldNum" sz="quarter" idx="12"/>
          </p:nvPr>
        </p:nvSpPr>
        <p:spPr/>
        <p:txBody>
          <a:bodyPr/>
          <a:lstStyle>
            <a:lvl1pPr>
              <a:defRPr sz="1800" b="1" i="1">
                <a:solidFill>
                  <a:schemeClr val="accent1"/>
                </a:solidFill>
              </a:defRPr>
            </a:lvl1pPr>
          </a:lstStyle>
          <a:p>
            <a:fld id="{76CA4018-B66D-4B6C-A05E-5745A240459F}" type="slidenum">
              <a:rPr lang="en-GB" smtClean="0"/>
              <a:pPr/>
              <a:t>‹#›</a:t>
            </a:fld>
            <a:endParaRPr lang="en-GB" dirty="0"/>
          </a:p>
        </p:txBody>
      </p:sp>
    </p:spTree>
    <p:extLst>
      <p:ext uri="{BB962C8B-B14F-4D97-AF65-F5344CB8AC3E}">
        <p14:creationId xmlns:p14="http://schemas.microsoft.com/office/powerpoint/2010/main" val="2527345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8CD19E-6FD3-436D-AB00-8EBCFB5A3BD1}" type="datetime1">
              <a:rPr lang="en-GB" smtClean="0"/>
              <a:t>09/03/2023</a:t>
            </a:fld>
            <a:endParaRPr lang="en-GB" dirty="0"/>
          </a:p>
        </p:txBody>
      </p:sp>
      <p:sp>
        <p:nvSpPr>
          <p:cNvPr id="6" name="Footer Placeholder 5"/>
          <p:cNvSpPr>
            <a:spLocks noGrp="1"/>
          </p:cNvSpPr>
          <p:nvPr>
            <p:ph type="ftr" sz="quarter" idx="11"/>
          </p:nvPr>
        </p:nvSpPr>
        <p:spPr/>
        <p:txBody>
          <a:bodyPr/>
          <a:lstStyle/>
          <a:p>
            <a:r>
              <a:rPr lang="en-GB" dirty="0">
                <a:solidFill>
                  <a:prstClr val="black">
                    <a:tint val="75000"/>
                  </a:prstClr>
                </a:solidFill>
              </a:rPr>
              <a:t>International Business Strategy:7BUSS008W</a:t>
            </a:r>
          </a:p>
        </p:txBody>
      </p:sp>
      <p:sp>
        <p:nvSpPr>
          <p:cNvPr id="7" name="Slide Number Placeholder 6"/>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682383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19917E-9EB4-4E20-A7B5-84E517E019E5}" type="datetime1">
              <a:rPr lang="en-GB" smtClean="0"/>
              <a:t>09/03/2023</a:t>
            </a:fld>
            <a:endParaRPr lang="en-GB" dirty="0"/>
          </a:p>
        </p:txBody>
      </p:sp>
      <p:sp>
        <p:nvSpPr>
          <p:cNvPr id="6" name="Footer Placeholder 5"/>
          <p:cNvSpPr>
            <a:spLocks noGrp="1"/>
          </p:cNvSpPr>
          <p:nvPr>
            <p:ph type="ftr" sz="quarter" idx="11"/>
          </p:nvPr>
        </p:nvSpPr>
        <p:spPr/>
        <p:txBody>
          <a:bodyPr/>
          <a:lstStyle/>
          <a:p>
            <a:r>
              <a:rPr lang="en-GB" dirty="0"/>
              <a:t>Business Practice for Marketing 2</a:t>
            </a:r>
          </a:p>
        </p:txBody>
      </p:sp>
      <p:sp>
        <p:nvSpPr>
          <p:cNvPr id="7" name="Slide Number Placeholder 6"/>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315797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4EE42-E36D-43BF-8A04-975986303E51}"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t>Business Practice for Marketing 2</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8456475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C44589-14CE-4EC5-8243-524BC37BA29A}" type="datetime1">
              <a:rPr lang="en-GB" smtClean="0"/>
              <a:t>09/03/2023</a:t>
            </a:fld>
            <a:endParaRPr lang="en-GB" dirty="0"/>
          </a:p>
        </p:txBody>
      </p:sp>
      <p:sp>
        <p:nvSpPr>
          <p:cNvPr id="5" name="Footer Placeholder 4"/>
          <p:cNvSpPr>
            <a:spLocks noGrp="1"/>
          </p:cNvSpPr>
          <p:nvPr>
            <p:ph type="ftr" sz="quarter" idx="11"/>
          </p:nvPr>
        </p:nvSpPr>
        <p:spPr/>
        <p:txBody>
          <a:bodyPr/>
          <a:lstStyle/>
          <a:p>
            <a:r>
              <a:rPr lang="en-GB" dirty="0"/>
              <a:t>Business Practice for Marketing 2</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25170906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06375" y="138113"/>
            <a:ext cx="7343775" cy="846137"/>
          </a:xfrm>
        </p:spPr>
        <p:txBody>
          <a:bodyPr/>
          <a:lstStyle/>
          <a:p>
            <a:r>
              <a:rPr lang="en-US"/>
              <a:t>Click to edit Master title style</a:t>
            </a:r>
            <a:endParaRPr lang="en-GB"/>
          </a:p>
        </p:txBody>
      </p:sp>
      <p:sp>
        <p:nvSpPr>
          <p:cNvPr id="3" name="Text Placeholder 2"/>
          <p:cNvSpPr>
            <a:spLocks noGrp="1"/>
          </p:cNvSpPr>
          <p:nvPr>
            <p:ph type="body" sz="half" idx="1"/>
          </p:nvPr>
        </p:nvSpPr>
        <p:spPr>
          <a:xfrm>
            <a:off x="179388" y="1628775"/>
            <a:ext cx="4316412"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28775"/>
            <a:ext cx="4316413" cy="212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908425"/>
            <a:ext cx="4316413" cy="212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r>
              <a:rPr lang="en-US" altLang="en-US"/>
              <a:t>5-</a:t>
            </a:r>
            <a:fld id="{053487DE-77BB-4B28-B687-98F902DAAE11}" type="slidenum">
              <a:rPr lang="en-US" altLang="en-US"/>
              <a:pPr/>
              <a:t>‹#›</a:t>
            </a:fld>
            <a:endParaRPr lang="en-US" altLang="en-US"/>
          </a:p>
        </p:txBody>
      </p:sp>
    </p:spTree>
    <p:extLst>
      <p:ext uri="{BB962C8B-B14F-4D97-AF65-F5344CB8AC3E}">
        <p14:creationId xmlns:p14="http://schemas.microsoft.com/office/powerpoint/2010/main" val="3325927478"/>
      </p:ext>
    </p:extLst>
  </p:cSld>
  <p:clrMapOvr>
    <a:masterClrMapping/>
  </p:clrMapOvr>
  <p:transition>
    <p:wedg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274858182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383375305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168176326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403744916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3C3AE-C41C-4A26-8081-BA79505260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68777D-DBB5-450E-BACA-1F8E9E228C3F}"/>
              </a:ext>
            </a:extLst>
          </p:cNvPr>
          <p:cNvSpPr>
            <a:spLocks noGrp="1"/>
          </p:cNvSpPr>
          <p:nvPr>
            <p:ph type="dt" sz="half" idx="10"/>
          </p:nvPr>
        </p:nvSpPr>
        <p:spPr/>
        <p:txBody>
          <a:bodyPr/>
          <a:lstStyle/>
          <a:p>
            <a:r>
              <a:rPr lang="en-GB"/>
              <a:t>Kevin Heffernan</a:t>
            </a:r>
            <a:endParaRPr lang="en-GB" dirty="0"/>
          </a:p>
        </p:txBody>
      </p:sp>
      <p:sp>
        <p:nvSpPr>
          <p:cNvPr id="4" name="Footer Placeholder 3">
            <a:extLst>
              <a:ext uri="{FF2B5EF4-FFF2-40B4-BE49-F238E27FC236}">
                <a16:creationId xmlns:a16="http://schemas.microsoft.com/office/drawing/2014/main" id="{FDAE3972-CD25-4234-81D5-C8AC99431057}"/>
              </a:ext>
            </a:extLst>
          </p:cNvPr>
          <p:cNvSpPr>
            <a:spLocks noGrp="1"/>
          </p:cNvSpPr>
          <p:nvPr>
            <p:ph type="ftr" sz="quarter" idx="11"/>
          </p:nvPr>
        </p:nvSpPr>
        <p:spPr/>
        <p:txBody>
          <a:bodyPr/>
          <a:lstStyle/>
          <a:p>
            <a:r>
              <a:rPr lang="en-GB"/>
              <a:t>Global Markets</a:t>
            </a:r>
            <a:endParaRPr lang="en-GB" dirty="0"/>
          </a:p>
        </p:txBody>
      </p:sp>
      <p:sp>
        <p:nvSpPr>
          <p:cNvPr id="5" name="Slide Number Placeholder 4">
            <a:extLst>
              <a:ext uri="{FF2B5EF4-FFF2-40B4-BE49-F238E27FC236}">
                <a16:creationId xmlns:a16="http://schemas.microsoft.com/office/drawing/2014/main" id="{D278E0D7-E9C5-4B14-939C-9D80BA782770}"/>
              </a:ext>
            </a:extLst>
          </p:cNvPr>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690694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15502446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398478820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266117006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3532803059"/>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395155424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126615453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281CCF-A32A-45EC-AA6E-9CFD4169DCD3}" type="datetimeFigureOut">
              <a:rPr lang="en-GB" smtClean="0"/>
              <a:t>09/03/2023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EA3237-C7E6-4750-B551-A203EB37F021}" type="slidenum">
              <a:rPr lang="en-GB" smtClean="0"/>
              <a:t>‹#›</a:t>
            </a:fld>
            <a:endParaRPr lang="en-GB" dirty="0"/>
          </a:p>
        </p:txBody>
      </p:sp>
    </p:spTree>
    <p:extLst>
      <p:ext uri="{BB962C8B-B14F-4D97-AF65-F5344CB8AC3E}">
        <p14:creationId xmlns:p14="http://schemas.microsoft.com/office/powerpoint/2010/main" val="267876294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409577"/>
            <a:ext cx="6705600" cy="733425"/>
          </a:xfrm>
        </p:spPr>
        <p:txBody>
          <a:bodyPr/>
          <a:lstStyle>
            <a:lvl1pPr algn="r">
              <a:defRPr/>
            </a:lvl1pPr>
          </a:lstStyle>
          <a:p>
            <a:r>
              <a:rPr lang="en-US" dirty="0"/>
              <a:t>Click to edit Master title </a:t>
            </a:r>
            <a:r>
              <a:rPr lang="en-US" dirty="0" err="1"/>
              <a:t>st</a:t>
            </a:r>
            <a:endParaRPr lang="en-GB" dirty="0"/>
          </a:p>
        </p:txBody>
      </p:sp>
      <p:sp>
        <p:nvSpPr>
          <p:cNvPr id="3" name="Text Placeholder 2"/>
          <p:cNvSpPr>
            <a:spLocks noGrp="1"/>
          </p:cNvSpPr>
          <p:nvPr>
            <p:ph type="body" sz="half" idx="1"/>
          </p:nvPr>
        </p:nvSpPr>
        <p:spPr>
          <a:xfrm>
            <a:off x="762000" y="1773240"/>
            <a:ext cx="3771900" cy="475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86300" y="1773240"/>
            <a:ext cx="3771900" cy="4751387"/>
          </a:xfrm>
        </p:spPr>
        <p:txBody>
          <a:bodyPr/>
          <a:lstStyle/>
          <a:p>
            <a:pPr lvl="0"/>
            <a:endParaRPr lang="en-GB" noProof="0" dirty="0"/>
          </a:p>
        </p:txBody>
      </p:sp>
    </p:spTree>
    <p:extLst>
      <p:ext uri="{BB962C8B-B14F-4D97-AF65-F5344CB8AC3E}">
        <p14:creationId xmlns:p14="http://schemas.microsoft.com/office/powerpoint/2010/main" val="359653582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4543"/>
            <a:ext cx="91440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lvl1pPr>
              <a:defRPr/>
            </a:lvl1pPr>
          </a:lstStyle>
          <a:p>
            <a:r>
              <a:rPr lang="en-GB" dirty="0"/>
              <a:t>Global Markets [5MARK001W]</a:t>
            </a:r>
          </a:p>
        </p:txBody>
      </p:sp>
      <p:sp>
        <p:nvSpPr>
          <p:cNvPr id="6" name="Slide Number Placeholder 5"/>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66310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74175"/>
          </a:xfrm>
          <a:solidFill>
            <a:schemeClr val="tx1"/>
          </a:solidFill>
        </p:spPr>
        <p:txBody>
          <a:bodyPr/>
          <a:lstStyle>
            <a:lvl1pPr>
              <a:defRPr sz="3600">
                <a:solidFill>
                  <a:schemeClr val="bg1"/>
                </a:solidFill>
                <a:latin typeface="Segoe UI Semibold" panose="020B0702040204020203" pitchFamily="34" charset="0"/>
                <a:cs typeface="Segoe UI Semibold" panose="020B0702040204020203"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lvl1pPr>
              <a:defRPr/>
            </a:lvl1pPr>
          </a:lstStyle>
          <a:p>
            <a:r>
              <a:rPr lang="en-GB" dirty="0"/>
              <a:t>Kevin Heffernan</a:t>
            </a:r>
          </a:p>
        </p:txBody>
      </p:sp>
      <p:sp>
        <p:nvSpPr>
          <p:cNvPr id="6" name="Footer Placeholder 5"/>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solidFill>
                  <a:schemeClr val="tx2">
                    <a:lumMod val="60000"/>
                    <a:lumOff val="40000"/>
                  </a:schemeClr>
                </a:solidFill>
              </a:defRPr>
            </a:lvl1pPr>
          </a:lstStyle>
          <a:p>
            <a:r>
              <a:rPr lang="en-GB" dirty="0"/>
              <a:t>Global Markets</a:t>
            </a:r>
          </a:p>
        </p:txBody>
      </p:sp>
      <p:sp>
        <p:nvSpPr>
          <p:cNvPr id="7" name="Slide Number Placeholder 6"/>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102106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2187"/>
          </a:xfrm>
          <a:solidFill>
            <a:schemeClr val="tx1"/>
          </a:solidFill>
        </p:spPr>
        <p:txBody>
          <a:bodyPr>
            <a:noAutofit/>
          </a:bodyPr>
          <a:lstStyle>
            <a:lvl1pPr>
              <a:defRPr sz="3200">
                <a:solidFill>
                  <a:schemeClr val="bg1"/>
                </a:solidFill>
                <a:latin typeface="Selawik Semibold" panose="020B0702040204020203"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AFDE2C-68C5-4CD1-90A0-5943FE47BF6E}" type="datetime1">
              <a:rPr lang="en-GB" smtClean="0"/>
              <a:t>09/03/2023</a:t>
            </a:fld>
            <a:endParaRPr lang="en-GB" dirty="0"/>
          </a:p>
        </p:txBody>
      </p:sp>
      <p:sp>
        <p:nvSpPr>
          <p:cNvPr id="8" name="Footer Placeholder 7"/>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solidFill>
                  <a:schemeClr val="tx2">
                    <a:lumMod val="60000"/>
                    <a:lumOff val="40000"/>
                  </a:schemeClr>
                </a:solidFill>
              </a:defRPr>
            </a:lvl1pPr>
          </a:lstStyle>
          <a:p>
            <a:r>
              <a:rPr lang="en-GB" dirty="0"/>
              <a:t>International Business Strategy:7BUSS008W</a:t>
            </a:r>
          </a:p>
        </p:txBody>
      </p:sp>
      <p:sp>
        <p:nvSpPr>
          <p:cNvPr id="9" name="Slide Number Placeholder 8"/>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293321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74174"/>
          </a:xfrm>
          <a:solidFill>
            <a:schemeClr val="tx1"/>
          </a:solidFill>
        </p:spPr>
        <p:txBody>
          <a:bodyPr>
            <a:noAutofit/>
          </a:bodyPr>
          <a:lstStyle>
            <a:lvl1pPr>
              <a:defRPr sz="3200">
                <a:solidFill>
                  <a:schemeClr val="bg1"/>
                </a:solidFill>
                <a:latin typeface="Selawik Semibold" panose="020B0702040204020203"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472126" y="6356350"/>
            <a:ext cx="2133600" cy="365125"/>
          </a:xfrm>
        </p:spPr>
        <p:txBody>
          <a:bodyPr/>
          <a:lstStyle/>
          <a:p>
            <a:r>
              <a:rPr lang="en-GB" dirty="0"/>
              <a:t>Kevin Heffernan</a:t>
            </a:r>
          </a:p>
        </p:txBody>
      </p:sp>
      <p:sp>
        <p:nvSpPr>
          <p:cNvPr id="4" name="Footer Placeholder 3"/>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solidFill>
                  <a:schemeClr val="tx2">
                    <a:lumMod val="60000"/>
                    <a:lumOff val="40000"/>
                  </a:schemeClr>
                </a:solidFill>
              </a:defRPr>
            </a:lvl1pPr>
          </a:lstStyle>
          <a:p>
            <a:r>
              <a:rPr lang="en-GB" dirty="0"/>
              <a:t>Global Markets [5MARK001W]</a:t>
            </a:r>
          </a:p>
        </p:txBody>
      </p:sp>
      <p:sp>
        <p:nvSpPr>
          <p:cNvPr id="5" name="Slide Number Placeholder 4"/>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277772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Global Markets [5MARK001W]</a:t>
            </a:r>
          </a:p>
        </p:txBody>
      </p:sp>
      <p:sp>
        <p:nvSpPr>
          <p:cNvPr id="4" name="Slide Number Placeholder 3"/>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64881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GB" dirty="0"/>
              <a:t>Kevin Heffernan</a:t>
            </a:r>
          </a:p>
        </p:txBody>
      </p:sp>
      <p:sp>
        <p:nvSpPr>
          <p:cNvPr id="6" name="Footer Placeholder 5"/>
          <p:cNvSpPr>
            <a:spLocks noGrp="1"/>
          </p:cNvSpPr>
          <p:nvPr>
            <p:ph type="ftr" sz="quarter" idx="11"/>
          </p:nvPr>
        </p:nvSpPr>
        <p:spPr/>
        <p:txBody>
          <a:bodyPr/>
          <a:lstStyle>
            <a:lvl1pPr>
              <a:defRPr>
                <a:solidFill>
                  <a:schemeClr val="tx2">
                    <a:lumMod val="60000"/>
                    <a:lumOff val="40000"/>
                  </a:schemeClr>
                </a:solidFill>
              </a:defRPr>
            </a:lvl1pPr>
          </a:lstStyle>
          <a:p>
            <a:r>
              <a:rPr lang="en-GB" dirty="0"/>
              <a:t>Global Markets [5MARK001W]</a:t>
            </a:r>
          </a:p>
        </p:txBody>
      </p:sp>
      <p:sp>
        <p:nvSpPr>
          <p:cNvPr id="7" name="Slide Number Placeholder 6"/>
          <p:cNvSpPr>
            <a:spLocks noGrp="1"/>
          </p:cNvSpPr>
          <p:nvPr>
            <p:ph type="sldNum" sz="quarter" idx="12"/>
          </p:nvPr>
        </p:nvSpPr>
        <p:spPr/>
        <p:txBody>
          <a:bodyPr/>
          <a:lstStyle/>
          <a:p>
            <a:fld id="{76CA4018-B66D-4B6C-A05E-5745A240459F}" type="slidenum">
              <a:rPr lang="en-GB" smtClean="0"/>
              <a:t>‹#›</a:t>
            </a:fld>
            <a:endParaRPr lang="en-GB" dirty="0"/>
          </a:p>
        </p:txBody>
      </p:sp>
    </p:spTree>
    <p:extLst>
      <p:ext uri="{BB962C8B-B14F-4D97-AF65-F5344CB8AC3E}">
        <p14:creationId xmlns:p14="http://schemas.microsoft.com/office/powerpoint/2010/main" val="375825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220200" cy="1274174"/>
          </a:xfrm>
          <a:prstGeom prst="rect">
            <a:avLst/>
          </a:prstGeom>
          <a:solidFill>
            <a:schemeClr val="tx1"/>
          </a:solidFill>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Kevin Heffernan</a:t>
            </a:r>
          </a:p>
        </p:txBody>
      </p:sp>
      <p:sp>
        <p:nvSpPr>
          <p:cNvPr id="5" name="Footer Placeholder 4"/>
          <p:cNvSpPr>
            <a:spLocks noGrp="1"/>
          </p:cNvSpPr>
          <p:nvPr>
            <p:ph type="ftr" sz="quarter" idx="3"/>
          </p:nvPr>
        </p:nvSpPr>
        <p:spPr>
          <a:xfrm>
            <a:off x="3048000" y="6356350"/>
            <a:ext cx="2971800" cy="365125"/>
          </a:xfrm>
          <a:prstGeom prst="rect">
            <a:avLst/>
          </a:prstGeom>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200" i="1">
                <a:solidFill>
                  <a:schemeClr val="tx2">
                    <a:lumMod val="60000"/>
                    <a:lumOff val="40000"/>
                  </a:schemeClr>
                </a:solidFill>
              </a:defRPr>
            </a:lvl1pPr>
          </a:lstStyle>
          <a:p>
            <a:r>
              <a:rPr lang="en-GB" dirty="0"/>
              <a:t>Global Markets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A4018-B66D-4B6C-A05E-5745A240459F}" type="slidenum">
              <a:rPr lang="en-GB" smtClean="0"/>
              <a:t>‹#›</a:t>
            </a:fld>
            <a:endParaRPr lang="en-GB" dirty="0"/>
          </a:p>
        </p:txBody>
      </p:sp>
    </p:spTree>
    <p:extLst>
      <p:ext uri="{BB962C8B-B14F-4D97-AF65-F5344CB8AC3E}">
        <p14:creationId xmlns:p14="http://schemas.microsoft.com/office/powerpoint/2010/main" val="3670025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spcBef>
          <a:spcPct val="0"/>
        </a:spcBef>
        <a:buNone/>
        <a:defRPr sz="3200" kern="1200">
          <a:solidFill>
            <a:schemeClr val="tx1"/>
          </a:solidFill>
          <a:latin typeface="Selawik Semibold" panose="020B070204020402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E5C99-3C58-4C7D-88B2-5DF030D21FB7}" type="datetime1">
              <a:rPr lang="en-GB" smtClean="0"/>
              <a:t>09/03/2023</a:t>
            </a:fld>
            <a:endParaRPr lang="en-GB" dirty="0"/>
          </a:p>
        </p:txBody>
      </p:sp>
      <p:sp>
        <p:nvSpPr>
          <p:cNvPr id="5" name="Footer Placeholder 4"/>
          <p:cNvSpPr>
            <a:spLocks noGrp="1"/>
          </p:cNvSpPr>
          <p:nvPr>
            <p:ph type="ftr" sz="quarter" idx="3"/>
          </p:nvPr>
        </p:nvSpPr>
        <p:spPr>
          <a:xfrm>
            <a:off x="3048000" y="6356350"/>
            <a:ext cx="2971800" cy="365125"/>
          </a:xfrm>
          <a:prstGeom prst="rect">
            <a:avLst/>
          </a:prstGeom>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a:solidFill>
                  <a:prstClr val="black">
                    <a:tint val="75000"/>
                  </a:prstClr>
                </a:solidFill>
              </a:rPr>
              <a:t>International Business Strategy:7BUSS008W</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A4018-B66D-4B6C-A05E-5745A240459F}" type="slidenum">
              <a:rPr lang="en-GB" smtClean="0"/>
              <a:t>‹#›</a:t>
            </a:fld>
            <a:endParaRPr lang="en-GB" dirty="0"/>
          </a:p>
        </p:txBody>
      </p:sp>
    </p:spTree>
    <p:extLst>
      <p:ext uri="{BB962C8B-B14F-4D97-AF65-F5344CB8AC3E}">
        <p14:creationId xmlns:p14="http://schemas.microsoft.com/office/powerpoint/2010/main" val="34405023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281CCF-A32A-45EC-AA6E-9CFD4169DCD3}" type="datetimeFigureOut">
              <a:rPr lang="en-GB" smtClean="0"/>
              <a:t>09/03/2023</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EA3237-C7E6-4750-B551-A203EB37F021}" type="slidenum">
              <a:rPr lang="en-GB" smtClean="0"/>
              <a:t>‹#›</a:t>
            </a:fld>
            <a:endParaRPr lang="en-GB" dirty="0"/>
          </a:p>
        </p:txBody>
      </p:sp>
    </p:spTree>
    <p:extLst>
      <p:ext uri="{BB962C8B-B14F-4D97-AF65-F5344CB8AC3E}">
        <p14:creationId xmlns:p14="http://schemas.microsoft.com/office/powerpoint/2010/main" val="34638156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01">
            <a:extLst>
              <a:ext uri="{FF2B5EF4-FFF2-40B4-BE49-F238E27FC236}">
                <a16:creationId xmlns:a16="http://schemas.microsoft.com/office/drawing/2014/main" id="{726D3CBF-1D48-413A-86DA-BED534942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59458" y="484632"/>
            <a:ext cx="3142435" cy="5852642"/>
          </a:xfrm>
          <a:prstGeom prst="rect">
            <a:avLst/>
          </a:prstGeom>
          <a:solidFill>
            <a:schemeClr val="bg2"/>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28650" y="4629234"/>
            <a:ext cx="2697991" cy="1485319"/>
          </a:xfrm>
          <a:noFill/>
        </p:spPr>
        <p:txBody>
          <a:bodyPr vert="horz" lIns="91440" tIns="45720" rIns="91440" bIns="45720" rtlCol="0">
            <a:normAutofit/>
          </a:bodyPr>
          <a:lstStyle/>
          <a:p>
            <a:pPr algn="l">
              <a:lnSpc>
                <a:spcPct val="90000"/>
              </a:lnSpc>
              <a:spcBef>
                <a:spcPts val="1000"/>
              </a:spcBef>
            </a:pPr>
            <a:r>
              <a:rPr lang="en-US" sz="2200">
                <a:solidFill>
                  <a:schemeClr val="tx1"/>
                </a:solidFill>
              </a:rPr>
              <a:t>Strategic Marketing Management in an International Context. [7mark020w]</a:t>
            </a:r>
          </a:p>
        </p:txBody>
      </p:sp>
      <p:cxnSp>
        <p:nvCxnSpPr>
          <p:cNvPr id="104" name="Straight Connector 103">
            <a:extLst>
              <a:ext uri="{FF2B5EF4-FFF2-40B4-BE49-F238E27FC236}">
                <a16:creationId xmlns:a16="http://schemas.microsoft.com/office/drawing/2014/main" id="{F02A64E5-C20B-47CF-8CCC-D62830964E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8650" y="4524316"/>
            <a:ext cx="1940092" cy="0"/>
          </a:xfrm>
          <a:prstGeom prst="line">
            <a:avLst/>
          </a:prstGeom>
          <a:ln w="22225">
            <a:solidFill>
              <a:srgbClr val="2573CD"/>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62BDBD90-A8B4-43BA-89DF-969ED9998200}"/>
              </a:ext>
            </a:extLst>
          </p:cNvPr>
          <p:cNvPicPr>
            <a:picLocks noChangeAspect="1"/>
          </p:cNvPicPr>
          <p:nvPr/>
        </p:nvPicPr>
        <p:blipFill rotWithShape="1">
          <a:blip r:embed="rId3"/>
          <a:srcRect l="14844" r="22664" b="-1"/>
          <a:stretch/>
        </p:blipFill>
        <p:spPr>
          <a:xfrm>
            <a:off x="3877880" y="484633"/>
            <a:ext cx="4906661" cy="5888736"/>
          </a:xfrm>
          <a:prstGeom prst="rect">
            <a:avLst/>
          </a:prstGeom>
        </p:spPr>
      </p:pic>
      <p:sp>
        <p:nvSpPr>
          <p:cNvPr id="7" name="Rectangle 6">
            <a:extLst>
              <a:ext uri="{FF2B5EF4-FFF2-40B4-BE49-F238E27FC236}">
                <a16:creationId xmlns:a16="http://schemas.microsoft.com/office/drawing/2014/main" id="{08AFAC45-8EC3-43CE-A7C9-1D5136DB7816}"/>
              </a:ext>
            </a:extLst>
          </p:cNvPr>
          <p:cNvSpPr/>
          <p:nvPr/>
        </p:nvSpPr>
        <p:spPr>
          <a:xfrm>
            <a:off x="3877880" y="4724400"/>
            <a:ext cx="4906661" cy="50902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CW2- Final Assignment Debrief </a:t>
            </a:r>
            <a:endParaRPr kumimoji="0" lang="en-US" sz="2800" b="0" i="0" u="none" strike="noStrike" kern="1200" cap="none" spc="0" normalizeH="0" baseline="0" noProof="0" dirty="0">
              <a:ln>
                <a:noFill/>
              </a:ln>
              <a:solidFill>
                <a:srgbClr val="4472C4"/>
              </a:solidFill>
              <a:effectLst/>
              <a:uLnTx/>
              <a:uFillTx/>
              <a:latin typeface="Calibri"/>
              <a:ea typeface="+mn-ea"/>
              <a:cs typeface="+mn-cs"/>
            </a:endParaRPr>
          </a:p>
        </p:txBody>
      </p:sp>
    </p:spTree>
    <p:extLst>
      <p:ext uri="{BB962C8B-B14F-4D97-AF65-F5344CB8AC3E}">
        <p14:creationId xmlns:p14="http://schemas.microsoft.com/office/powerpoint/2010/main" val="1426278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kumimoji="0" lang="en-GB" sz="28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t>(5) Marketing Objectives</a:t>
            </a:r>
            <a:br>
              <a:rPr kumimoji="0" lang="en-GB" sz="20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20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1600" b="0"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1600" b="0"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lang="en-GB" sz="1600" b="0" dirty="0"/>
            </a:br>
            <a:br>
              <a:rPr lang="en-GB" sz="1600" b="0" dirty="0"/>
            </a:br>
            <a:br>
              <a:rPr lang="en-GB" sz="1600" b="0" dirty="0"/>
            </a:br>
            <a:br>
              <a:rPr lang="en-GB" sz="1600" b="0" dirty="0"/>
            </a:br>
            <a:br>
              <a:rPr lang="en-GB" sz="1600" b="0" dirty="0"/>
            </a:br>
            <a:br>
              <a:rPr lang="en-GB" sz="1600" b="0" dirty="0"/>
            </a:br>
            <a:endParaRPr lang="en-GB" sz="1600" dirty="0"/>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33796" name="Rectangle 3"/>
          <p:cNvSpPr>
            <a:spLocks noGrp="1" noChangeArrowheads="1"/>
          </p:cNvSpPr>
          <p:nvPr>
            <p:ph type="body" idx="1"/>
          </p:nvPr>
        </p:nvSpPr>
        <p:spPr>
          <a:xfrm>
            <a:off x="4239524" y="533400"/>
            <a:ext cx="4459772" cy="6096000"/>
          </a:xfrm>
        </p:spPr>
        <p:txBody>
          <a:bodyPr anchor="ctr">
            <a:normAutofit fontScale="85000" lnSpcReduction="10000"/>
          </a:bodyPr>
          <a:lstStyle/>
          <a:p>
            <a:pPr marL="590550">
              <a:lnSpc>
                <a:spcPct val="90000"/>
              </a:lnSpc>
            </a:pPr>
            <a:r>
              <a:rPr lang="en-GB" sz="2400" b="1" i="1" dirty="0">
                <a:ea typeface="SimSun" panose="02010600030101010101" pitchFamily="2" charset="-122"/>
                <a:cs typeface="Arial" panose="020B0604020202020204" pitchFamily="34" charset="0"/>
              </a:rPr>
              <a:t>objectives should </a:t>
            </a:r>
            <a:r>
              <a:rPr lang="en-GB" sz="1800" b="1" i="1" dirty="0">
                <a:solidFill>
                  <a:srgbClr val="FF0000"/>
                </a:solidFill>
                <a:ea typeface="SimSun" panose="02010600030101010101" pitchFamily="2" charset="-122"/>
                <a:cs typeface="Arial" panose="020B0604020202020204" pitchFamily="34" charset="0"/>
              </a:rPr>
              <a:t>flow naturally</a:t>
            </a:r>
            <a:r>
              <a:rPr lang="en-GB" sz="1800" i="1" dirty="0">
                <a:ea typeface="SimSun" panose="02010600030101010101" pitchFamily="2" charset="-122"/>
                <a:cs typeface="Arial" panose="020B0604020202020204" pitchFamily="34" charset="0"/>
              </a:rPr>
              <a:t> </a:t>
            </a:r>
            <a:r>
              <a:rPr lang="en-GB" sz="1800" b="1" i="1" dirty="0">
                <a:solidFill>
                  <a:srgbClr val="FF0000"/>
                </a:solidFill>
                <a:ea typeface="SimSun" panose="02010600030101010101" pitchFamily="2" charset="-122"/>
                <a:cs typeface="Arial" panose="020B0604020202020204" pitchFamily="34" charset="0"/>
              </a:rPr>
              <a:t>from the earlier sections. </a:t>
            </a:r>
          </a:p>
          <a:p>
            <a:pPr marL="590550">
              <a:lnSpc>
                <a:spcPct val="90000"/>
              </a:lnSpc>
            </a:pPr>
            <a:endParaRPr lang="en-GB" sz="1800" b="1" i="1" dirty="0">
              <a:solidFill>
                <a:srgbClr val="FF0000"/>
              </a:solidFill>
              <a:ea typeface="SimSun" panose="02010600030101010101" pitchFamily="2" charset="-122"/>
              <a:cs typeface="Arial" panose="020B0604020202020204" pitchFamily="34" charset="0"/>
            </a:endParaRPr>
          </a:p>
          <a:p>
            <a:pPr marL="590550">
              <a:lnSpc>
                <a:spcPct val="90000"/>
              </a:lnSpc>
            </a:pPr>
            <a:r>
              <a:rPr lang="en-GB" sz="2000" b="1" i="1" dirty="0">
                <a:ea typeface="SimSun" panose="02010600030101010101" pitchFamily="2" charset="-122"/>
                <a:cs typeface="Arial" panose="020B0604020202020204" pitchFamily="34" charset="0"/>
              </a:rPr>
              <a:t>Objectives are presented as a clear sentence  and should be SMART,  [including]: </a:t>
            </a:r>
          </a:p>
          <a:p>
            <a:pPr marL="990600" lvl="1">
              <a:lnSpc>
                <a:spcPct val="90000"/>
              </a:lnSpc>
            </a:pPr>
            <a:r>
              <a:rPr lang="en-GB" sz="1800" i="1" dirty="0">
                <a:ea typeface="SimSun" panose="02010600030101010101" pitchFamily="2" charset="-122"/>
                <a:cs typeface="Arial" panose="020B0604020202020204" pitchFamily="34" charset="0"/>
              </a:rPr>
              <a:t>about particular products,</a:t>
            </a:r>
          </a:p>
          <a:p>
            <a:pPr marL="990600" lvl="1">
              <a:lnSpc>
                <a:spcPct val="90000"/>
              </a:lnSpc>
            </a:pPr>
            <a:r>
              <a:rPr lang="en-GB" sz="1800" i="1" dirty="0">
                <a:ea typeface="SimSun" panose="02010600030101010101" pitchFamily="2" charset="-122"/>
                <a:cs typeface="Arial" panose="020B0604020202020204" pitchFamily="34" charset="0"/>
              </a:rPr>
              <a:t>in particular markets, </a:t>
            </a:r>
          </a:p>
          <a:p>
            <a:pPr marL="990600" lvl="1">
              <a:lnSpc>
                <a:spcPct val="90000"/>
              </a:lnSpc>
            </a:pPr>
            <a:r>
              <a:rPr lang="en-GB" sz="1800" i="1" dirty="0">
                <a:ea typeface="SimSun" panose="02010600030101010101" pitchFamily="2" charset="-122"/>
                <a:cs typeface="Arial" panose="020B0604020202020204" pitchFamily="34" charset="0"/>
              </a:rPr>
              <a:t>in a stated timeframe, and </a:t>
            </a:r>
          </a:p>
          <a:p>
            <a:pPr marL="990600" lvl="1">
              <a:lnSpc>
                <a:spcPct val="90000"/>
              </a:lnSpc>
            </a:pPr>
            <a:r>
              <a:rPr lang="en-GB" sz="1800" i="1" dirty="0">
                <a:ea typeface="SimSun" panose="02010600030101010101" pitchFamily="2" charset="-122"/>
                <a:cs typeface="Arial" panose="020B0604020202020204" pitchFamily="34" charset="0"/>
              </a:rPr>
              <a:t>are quantified and measurable.</a:t>
            </a:r>
          </a:p>
          <a:p>
            <a:pPr marL="990600" lvl="1">
              <a:lnSpc>
                <a:spcPct val="90000"/>
              </a:lnSpc>
            </a:pPr>
            <a:r>
              <a:rPr lang="en-GB" sz="1800" i="1" dirty="0">
                <a:ea typeface="SimSun" panose="02010600030101010101" pitchFamily="2" charset="-122"/>
                <a:cs typeface="Arial" panose="020B0604020202020204" pitchFamily="34" charset="0"/>
              </a:rPr>
              <a:t>Expressed clearly and succinctly, giving the reader a very clear idea what the plan is designed to achieve. </a:t>
            </a:r>
          </a:p>
          <a:p>
            <a:pPr marL="990600" lvl="1">
              <a:lnSpc>
                <a:spcPct val="90000"/>
              </a:lnSpc>
            </a:pPr>
            <a:r>
              <a:rPr lang="en-GB" sz="1800" i="1" dirty="0">
                <a:ea typeface="SimSun" panose="02010600030101010101" pitchFamily="2" charset="-122"/>
                <a:cs typeface="Arial" panose="020B0604020202020204" pitchFamily="34" charset="0"/>
              </a:rPr>
              <a:t>The objectives are sensible, realistic and appropriate, given the situation analysis.</a:t>
            </a:r>
          </a:p>
          <a:p>
            <a:pPr marL="990600" lvl="1">
              <a:lnSpc>
                <a:spcPct val="90000"/>
              </a:lnSpc>
            </a:pPr>
            <a:r>
              <a:rPr lang="en-GB" sz="1800" i="1" dirty="0">
                <a:ea typeface="SimSun" panose="02010600030101010101" pitchFamily="2" charset="-122"/>
                <a:cs typeface="Arial" panose="020B0604020202020204" pitchFamily="34" charset="0"/>
              </a:rPr>
              <a:t>Much of the mark is given arbitrarily for having clear objectives. There should be some justification also. </a:t>
            </a:r>
          </a:p>
          <a:p>
            <a:pPr marL="990600" lvl="1">
              <a:lnSpc>
                <a:spcPct val="90000"/>
              </a:lnSpc>
            </a:pPr>
            <a:r>
              <a:rPr lang="en-GB" sz="1800" i="1" dirty="0">
                <a:ea typeface="SimSun" panose="02010600030101010101" pitchFamily="2" charset="-122"/>
                <a:cs typeface="Arial" panose="020B0604020202020204" pitchFamily="34" charset="0"/>
              </a:rPr>
              <a:t>DO NOT explain the SMART aspect of the objectives. This is implicit in the objective statements.</a:t>
            </a:r>
          </a:p>
          <a:p>
            <a:pPr marL="990600" lvl="1">
              <a:lnSpc>
                <a:spcPct val="90000"/>
              </a:lnSpc>
            </a:pPr>
            <a:r>
              <a:rPr lang="en-GB" sz="1800" i="1" dirty="0">
                <a:ea typeface="SimSun" panose="02010600030101010101" pitchFamily="2" charset="-122"/>
                <a:cs typeface="Arial" panose="020B0604020202020204" pitchFamily="34" charset="0"/>
              </a:rPr>
              <a:t>You will not write much in this section, but it should demonstrate a logical trajectory from the earlier parts. </a:t>
            </a:r>
          </a:p>
          <a:p>
            <a:pPr marL="990600" lvl="1">
              <a:lnSpc>
                <a:spcPct val="90000"/>
              </a:lnSpc>
            </a:pPr>
            <a:r>
              <a:rPr lang="en-GB" sz="1800" i="1" dirty="0">
                <a:ea typeface="SimSun" panose="02010600030101010101" pitchFamily="2" charset="-122"/>
                <a:cs typeface="Arial" panose="020B0604020202020204" pitchFamily="34" charset="0"/>
              </a:rPr>
              <a:t>You might want to summarise your justification after each objective in 2-3 sentences max.</a:t>
            </a: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4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algn="r" defTabSz="914400" rtl="0" eaLnBrk="1" fontAlgn="auto" latinLnBrk="0" hangingPunct="1">
                <a:lnSpc>
                  <a:spcPct val="90000"/>
                </a:lnSpc>
                <a:spcBef>
                  <a:spcPts val="0"/>
                </a:spcBef>
                <a:spcAft>
                  <a:spcPts val="600"/>
                </a:spcAft>
                <a:buClrTx/>
                <a:buSzTx/>
                <a:buFontTx/>
                <a:buNone/>
                <a:tabLst/>
                <a:defRPr/>
              </a:pPr>
              <a:t>10</a:t>
            </a:fld>
            <a:endParaRPr kumimoji="0" lang="en-US" sz="14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1432565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kumimoji="0" lang="en-GB" sz="28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t>(6) Marketing Strategy </a:t>
            </a:r>
            <a:br>
              <a:rPr kumimoji="0" lang="en-GB" sz="20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2000" b="1" i="0" u="none" strike="noStrike" kern="1200" cap="none" spc="0" normalizeH="0" baseline="0" noProof="0" dirty="0">
                <a:ln>
                  <a:noFill/>
                </a:ln>
                <a:solidFill>
                  <a:srgbClr val="1F497D">
                    <a:lumMod val="60000"/>
                    <a:lumOff val="40000"/>
                  </a:srgbClr>
                </a:solidFill>
                <a:effectLst/>
                <a:uLnTx/>
                <a:uFillTx/>
                <a:latin typeface="Calibri"/>
                <a:ea typeface="+mj-ea"/>
                <a:cs typeface="+mj-cs"/>
              </a:rPr>
            </a:br>
            <a:r>
              <a:rPr kumimoji="0" lang="en-GB" sz="2000" b="0" i="1" u="none" strike="noStrike" kern="1200" cap="none" spc="0" normalizeH="0" baseline="0" noProof="0" dirty="0">
                <a:ln>
                  <a:noFill/>
                </a:ln>
                <a:solidFill>
                  <a:prstClr val="black"/>
                </a:solidFill>
                <a:effectLst/>
                <a:uLnTx/>
                <a:uFillTx/>
                <a:latin typeface="Calibri"/>
                <a:ea typeface="+mj-ea"/>
                <a:cs typeface="+mj-cs"/>
              </a:rPr>
              <a:t>[650-800 words]</a:t>
            </a:r>
            <a:br>
              <a:rPr kumimoji="0" lang="en-GB" sz="1600" b="0"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1600" b="0"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kumimoji="0" lang="en-GB" sz="1600" b="0" i="0" u="none" strike="noStrike" kern="1200" cap="none" spc="0" normalizeH="0" baseline="0" noProof="0" dirty="0">
                <a:ln>
                  <a:noFill/>
                </a:ln>
                <a:solidFill>
                  <a:srgbClr val="1F497D">
                    <a:lumMod val="60000"/>
                    <a:lumOff val="40000"/>
                  </a:srgbClr>
                </a:solidFill>
                <a:effectLst/>
                <a:uLnTx/>
                <a:uFillTx/>
                <a:latin typeface="Calibri"/>
                <a:ea typeface="+mj-ea"/>
                <a:cs typeface="+mj-cs"/>
              </a:rPr>
            </a:br>
            <a:br>
              <a:rPr lang="en-GB" sz="1600" b="0" dirty="0"/>
            </a:br>
            <a:br>
              <a:rPr lang="en-GB" sz="1600" b="0" dirty="0"/>
            </a:br>
            <a:br>
              <a:rPr lang="en-GB" sz="1600" b="0" dirty="0"/>
            </a:br>
            <a:endParaRPr lang="en-GB" sz="1600" dirty="0"/>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33796" name="Rectangle 3"/>
          <p:cNvSpPr>
            <a:spLocks noGrp="1" noChangeArrowheads="1"/>
          </p:cNvSpPr>
          <p:nvPr>
            <p:ph type="body" idx="1"/>
          </p:nvPr>
        </p:nvSpPr>
        <p:spPr>
          <a:xfrm>
            <a:off x="4672300" y="750307"/>
            <a:ext cx="4026995" cy="5357387"/>
          </a:xfrm>
        </p:spPr>
        <p:txBody>
          <a:bodyPr anchor="ctr">
            <a:normAutofit fontScale="92500" lnSpcReduction="20000"/>
          </a:bodyPr>
          <a:lstStyle/>
          <a:p>
            <a:pPr marL="59055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r>
              <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This should be a strategy for the 3 year period. </a:t>
            </a:r>
          </a:p>
          <a:p>
            <a:pPr marL="59055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a:pPr>
            <a:endPar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endParaRPr>
          </a:p>
          <a:p>
            <a:pPr marL="704850" marR="0" lvl="0" indent="-457200" algn="l" defTabSz="914400" rtl="0" eaLnBrk="1" fontAlgn="auto" latinLnBrk="0" hangingPunct="1">
              <a:lnSpc>
                <a:spcPct val="90000"/>
              </a:lnSpc>
              <a:spcBef>
                <a:spcPct val="20000"/>
              </a:spcBef>
              <a:spcAft>
                <a:spcPts val="0"/>
              </a:spcAft>
              <a:buClrTx/>
              <a:buSzTx/>
              <a:buFont typeface="+mj-lt"/>
              <a:buAutoNum type="arabicPeriod"/>
              <a:tabLst/>
              <a:defRPr/>
            </a:pPr>
            <a:r>
              <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Explains clearly and succinctly how the market is segmented, and convincingly justifies the choice of </a:t>
            </a:r>
            <a:r>
              <a:rPr kumimoji="0" lang="en-GB" sz="2000" b="1" i="1" u="sng"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segment(s) to be targeted.</a:t>
            </a:r>
            <a:endPar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endParaRPr>
          </a:p>
          <a:p>
            <a:pPr marL="704850" marR="0" lvl="0" indent="-457200" algn="l" defTabSz="914400" rtl="0" eaLnBrk="1" fontAlgn="auto" latinLnBrk="0" hangingPunct="1">
              <a:lnSpc>
                <a:spcPct val="90000"/>
              </a:lnSpc>
              <a:spcBef>
                <a:spcPct val="20000"/>
              </a:spcBef>
              <a:spcAft>
                <a:spcPts val="0"/>
              </a:spcAft>
              <a:buClrTx/>
              <a:buSzTx/>
              <a:buFont typeface="+mj-lt"/>
              <a:buAutoNum type="arabicPeriod"/>
              <a:tabLst/>
              <a:defRPr/>
            </a:pPr>
            <a:r>
              <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Explains in broad but adequate terms the planned </a:t>
            </a:r>
            <a:r>
              <a:rPr kumimoji="0" lang="en-GB" sz="2000" b="1" i="0"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marketing mix</a:t>
            </a:r>
            <a:r>
              <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 for the 3 years that has been designed to appeal to this target, and which is likely to achieve the stated marketing objectives.</a:t>
            </a:r>
          </a:p>
          <a:p>
            <a:pPr marL="1104900" lvl="1" indent="-457200">
              <a:lnSpc>
                <a:spcPct val="90000"/>
              </a:lnSpc>
              <a:defRPr/>
            </a:pPr>
            <a:r>
              <a:rPr lang="en-GB" sz="1600" i="1" dirty="0">
                <a:solidFill>
                  <a:prstClr val="black"/>
                </a:solidFill>
                <a:latin typeface="Calibri"/>
                <a:ea typeface="SimSun" panose="02010600030101010101" pitchFamily="2" charset="-122"/>
                <a:cs typeface="Arial" panose="020B0604020202020204" pitchFamily="34" charset="0"/>
              </a:rPr>
              <a:t>Include the 4/7 P’s</a:t>
            </a:r>
            <a:endParaRPr kumimoji="0" lang="en-GB" sz="16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endParaRPr>
          </a:p>
          <a:p>
            <a:pPr marL="704850" marR="0" lvl="0" indent="-457200" algn="l" defTabSz="914400" rtl="0" eaLnBrk="1" fontAlgn="auto" latinLnBrk="0" hangingPunct="1">
              <a:lnSpc>
                <a:spcPct val="90000"/>
              </a:lnSpc>
              <a:spcBef>
                <a:spcPct val="20000"/>
              </a:spcBef>
              <a:spcAft>
                <a:spcPts val="0"/>
              </a:spcAft>
              <a:buClrTx/>
              <a:buSzTx/>
              <a:buFont typeface="+mj-lt"/>
              <a:buAutoNum type="arabicPeriod"/>
              <a:tabLst/>
              <a:defRPr/>
            </a:pPr>
            <a:r>
              <a:rPr lang="en-GB" sz="2000" i="1" dirty="0">
                <a:solidFill>
                  <a:prstClr val="black"/>
                </a:solidFill>
                <a:latin typeface="Calibri"/>
                <a:ea typeface="SimSun" panose="02010600030101010101" pitchFamily="2" charset="-122"/>
                <a:cs typeface="Arial" panose="020B0604020202020204" pitchFamily="34" charset="0"/>
              </a:rPr>
              <a:t>Consider summarising your Plan in brief tabular form. </a:t>
            </a:r>
            <a:endPar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endParaRPr>
          </a:p>
          <a:p>
            <a:pPr marL="704850" marR="0" lvl="0" indent="-457200" algn="l" defTabSz="914400" rtl="0" eaLnBrk="1" fontAlgn="auto" latinLnBrk="0" hangingPunct="1">
              <a:lnSpc>
                <a:spcPct val="90000"/>
              </a:lnSpc>
              <a:spcBef>
                <a:spcPct val="20000"/>
              </a:spcBef>
              <a:spcAft>
                <a:spcPts val="0"/>
              </a:spcAft>
              <a:buClrTx/>
              <a:buSzTx/>
              <a:buFont typeface="+mj-lt"/>
              <a:buAutoNum type="arabicPeriod"/>
              <a:tabLst/>
              <a:defRPr/>
            </a:pPr>
            <a:r>
              <a:rPr lang="en-GB" sz="2000" i="1" dirty="0">
                <a:solidFill>
                  <a:prstClr val="black"/>
                </a:solidFill>
                <a:latin typeface="Calibri"/>
                <a:ea typeface="SimSun" panose="02010600030101010101" pitchFamily="2" charset="-122"/>
                <a:cs typeface="Arial" panose="020B0604020202020204" pitchFamily="34" charset="0"/>
              </a:rPr>
              <a:t>Make sure you include a ‘brief‘ table with some figures for your 3 year plan. </a:t>
            </a:r>
          </a:p>
          <a:p>
            <a:pPr marL="704850" marR="0" lvl="0" indent="-457200" algn="l" defTabSz="914400" rtl="0" eaLnBrk="1" fontAlgn="auto" latinLnBrk="0" hangingPunct="1">
              <a:lnSpc>
                <a:spcPct val="90000"/>
              </a:lnSpc>
              <a:spcBef>
                <a:spcPct val="20000"/>
              </a:spcBef>
              <a:spcAft>
                <a:spcPts val="0"/>
              </a:spcAft>
              <a:buClrTx/>
              <a:buSzTx/>
              <a:buFont typeface="+mj-lt"/>
              <a:buAutoNum type="arabicPeriod"/>
              <a:tabLst/>
              <a:defRPr/>
            </a:pPr>
            <a:r>
              <a:rPr kumimoji="0" lang="en-GB" sz="2000" b="0" i="1" u="none" strike="noStrike" kern="1200" cap="none" spc="0" normalizeH="0" baseline="0" noProof="0" dirty="0">
                <a:ln>
                  <a:noFill/>
                </a:ln>
                <a:solidFill>
                  <a:prstClr val="black"/>
                </a:solidFill>
                <a:effectLst/>
                <a:uLnTx/>
                <a:uFillTx/>
                <a:latin typeface="Calibri"/>
                <a:ea typeface="SimSun" panose="02010600030101010101" pitchFamily="2" charset="-122"/>
                <a:cs typeface="Arial" panose="020B0604020202020204" pitchFamily="34" charset="0"/>
              </a:rPr>
              <a:t>Make sure you ‘briefly’ address possible contingencies. </a:t>
            </a:r>
          </a:p>
          <a:p>
            <a:pPr marL="990600" lvl="1">
              <a:lnSpc>
                <a:spcPct val="90000"/>
              </a:lnSpc>
            </a:pPr>
            <a:endParaRPr lang="en-GB" sz="1800" i="1" dirty="0">
              <a:ea typeface="SimSun" panose="02010600030101010101" pitchFamily="2" charset="-122"/>
              <a:cs typeface="Arial" panose="020B0604020202020204" pitchFamily="34" charset="0"/>
            </a:endParaRP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7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algn="r" defTabSz="914400" rtl="0" eaLnBrk="1" fontAlgn="auto" latinLnBrk="0" hangingPunct="1">
                <a:lnSpc>
                  <a:spcPct val="90000"/>
                </a:lnSpc>
                <a:spcBef>
                  <a:spcPts val="0"/>
                </a:spcBef>
                <a:spcAft>
                  <a:spcPts val="600"/>
                </a:spcAft>
                <a:buClrTx/>
                <a:buSzTx/>
                <a:buFontTx/>
                <a:buNone/>
                <a:tabLst/>
                <a:defRPr/>
              </a:pPr>
              <a:t>11</a:t>
            </a:fld>
            <a:endParaRPr kumimoji="0" lang="en-US" sz="12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25525077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5" name="Rectangle 2"/>
          <p:cNvSpPr>
            <a:spLocks noGrp="1" noChangeArrowheads="1"/>
          </p:cNvSpPr>
          <p:nvPr>
            <p:ph type="title"/>
          </p:nvPr>
        </p:nvSpPr>
        <p:spPr>
          <a:xfrm>
            <a:off x="852297" y="502020"/>
            <a:ext cx="3992787" cy="488580"/>
          </a:xfrm>
        </p:spPr>
        <p:txBody>
          <a:bodyPr anchor="b">
            <a:normAutofit/>
          </a:bodyPr>
          <a:lstStyle/>
          <a:p>
            <a:pPr>
              <a:lnSpc>
                <a:spcPct val="90000"/>
              </a:lnSpc>
            </a:pPr>
            <a:r>
              <a:rPr lang="en-GB" sz="2700" dirty="0">
                <a:ea typeface="+mn-ea"/>
                <a:cs typeface="+mn-cs"/>
              </a:rPr>
              <a:t>(Layout]:</a:t>
            </a:r>
            <a:endParaRPr lang="en-GB" sz="2700" i="1" dirty="0"/>
          </a:p>
        </p:txBody>
      </p:sp>
      <p:sp>
        <p:nvSpPr>
          <p:cNvPr id="193" name="Rectangle 19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5"/>
            <a:ext cx="306939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19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
            <a:ext cx="306939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ectangle 19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2"/>
            <a:ext cx="3051501"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0"/>
            <a:ext cx="2708601"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94" name="Slide Number Placeholder 5"/>
          <p:cNvSpPr>
            <a:spLocks noGrp="1"/>
          </p:cNvSpPr>
          <p:nvPr>
            <p:ph type="sldNum" sz="quarter" idx="12"/>
          </p:nvPr>
        </p:nvSpPr>
        <p:spPr>
          <a:xfrm>
            <a:off x="8001000" y="6172200"/>
            <a:ext cx="1113282" cy="652303"/>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u="none" strike="noStrike" kern="1200" cap="none" spc="0" normalizeH="0" baseline="0" noProof="0" smtClean="0">
                <a:ln>
                  <a:noFill/>
                </a:ln>
                <a:solidFill>
                  <a:schemeClr val="bg1"/>
                </a:solidFill>
                <a:effectLst/>
                <a:uLnTx/>
                <a:uFillTx/>
                <a:latin typeface="Arial" charset="0"/>
                <a:ea typeface="+mn-ea"/>
                <a:cs typeface="Tahoma" pitchFamily="34" charset="0"/>
              </a:rPr>
              <a:pPr marL="0" marR="0" lvl="0" indent="0" defTabSz="914400" rtl="0" eaLnBrk="1" fontAlgn="auto" latinLnBrk="0" hangingPunct="1">
                <a:lnSpc>
                  <a:spcPct val="90000"/>
                </a:lnSpc>
                <a:spcBef>
                  <a:spcPts val="0"/>
                </a:spcBef>
                <a:spcAft>
                  <a:spcPts val="600"/>
                </a:spcAft>
                <a:buClrTx/>
                <a:buSzTx/>
                <a:buFontTx/>
                <a:buNone/>
                <a:tabLst/>
                <a:defRPr/>
              </a:pPr>
              <a:t>2</a:t>
            </a:fld>
            <a:endParaRPr kumimoji="0" lang="en-US" u="none" strike="noStrike" kern="1200" cap="none" spc="0" normalizeH="0" baseline="0" noProof="0" dirty="0">
              <a:ln>
                <a:noFill/>
              </a:ln>
              <a:solidFill>
                <a:schemeClr val="bg1"/>
              </a:solidFill>
              <a:effectLst/>
              <a:uLnTx/>
              <a:uFillTx/>
              <a:latin typeface="Arial" charset="0"/>
              <a:ea typeface="+mn-ea"/>
              <a:cs typeface="Tahoma" pitchFamily="34" charset="0"/>
            </a:endParaRPr>
          </a:p>
        </p:txBody>
      </p:sp>
      <p:sp>
        <p:nvSpPr>
          <p:cNvPr id="3" name="Footer Placeholder 2">
            <a:extLst>
              <a:ext uri="{FF2B5EF4-FFF2-40B4-BE49-F238E27FC236}">
                <a16:creationId xmlns:a16="http://schemas.microsoft.com/office/drawing/2014/main" id="{BB6039C5-2569-439E-B15C-5BA5DE7184BD}"/>
              </a:ext>
            </a:extLst>
          </p:cNvPr>
          <p:cNvSpPr>
            <a:spLocks noGrp="1"/>
          </p:cNvSpPr>
          <p:nvPr>
            <p:ph type="ftr" sz="quarter" idx="11"/>
          </p:nvPr>
        </p:nvSpPr>
        <p:spPr/>
        <p:txBody>
          <a:bodyPr/>
          <a:lstStyle/>
          <a:p>
            <a:r>
              <a:rPr lang="en-GB" dirty="0">
                <a:solidFill>
                  <a:prstClr val="black">
                    <a:tint val="75000"/>
                  </a:prstClr>
                </a:solidFill>
              </a:rPr>
              <a:t>International Business Strategy:7BUSS008W</a:t>
            </a:r>
          </a:p>
        </p:txBody>
      </p:sp>
      <p:graphicFrame>
        <p:nvGraphicFramePr>
          <p:cNvPr id="33798" name="Rectangle 3">
            <a:extLst>
              <a:ext uri="{FF2B5EF4-FFF2-40B4-BE49-F238E27FC236}">
                <a16:creationId xmlns:a16="http://schemas.microsoft.com/office/drawing/2014/main" id="{05544F02-5728-44E8-A6BA-AD537D4C7C3F}"/>
              </a:ext>
            </a:extLst>
          </p:cNvPr>
          <p:cNvGraphicFramePr/>
          <p:nvPr>
            <p:extLst>
              <p:ext uri="{D42A27DB-BD31-4B8C-83A1-F6EECF244321}">
                <p14:modId xmlns:p14="http://schemas.microsoft.com/office/powerpoint/2010/main" val="466790117"/>
              </p:ext>
            </p:extLst>
          </p:nvPr>
        </p:nvGraphicFramePr>
        <p:xfrm>
          <a:off x="858692" y="990600"/>
          <a:ext cx="4399108" cy="49503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a:extLst>
              <a:ext uri="{FF2B5EF4-FFF2-40B4-BE49-F238E27FC236}">
                <a16:creationId xmlns:a16="http://schemas.microsoft.com/office/drawing/2014/main" id="{9419BE47-8922-42A9-941D-6ADC81EEBC08}"/>
              </a:ext>
            </a:extLst>
          </p:cNvPr>
          <p:cNvGraphicFramePr>
            <a:graphicFrameLocks noGrp="1"/>
          </p:cNvGraphicFramePr>
          <p:nvPr>
            <p:extLst>
              <p:ext uri="{D42A27DB-BD31-4B8C-83A1-F6EECF244321}">
                <p14:modId xmlns:p14="http://schemas.microsoft.com/office/powerpoint/2010/main" val="3686018154"/>
              </p:ext>
            </p:extLst>
          </p:nvPr>
        </p:nvGraphicFramePr>
        <p:xfrm>
          <a:off x="5029200" y="1905000"/>
          <a:ext cx="3326853" cy="2590801"/>
        </p:xfrm>
        <a:graphic>
          <a:graphicData uri="http://schemas.openxmlformats.org/drawingml/2006/table">
            <a:tbl>
              <a:tblPr firstRow="1" firstCol="1" bandRow="1">
                <a:tableStyleId>{5C22544A-7EE6-4342-B048-85BDC9FD1C3A}</a:tableStyleId>
              </a:tblPr>
              <a:tblGrid>
                <a:gridCol w="3326853">
                  <a:extLst>
                    <a:ext uri="{9D8B030D-6E8A-4147-A177-3AD203B41FA5}">
                      <a16:colId xmlns:a16="http://schemas.microsoft.com/office/drawing/2014/main" val="1940408667"/>
                    </a:ext>
                  </a:extLst>
                </a:gridCol>
              </a:tblGrid>
              <a:tr h="327266">
                <a:tc>
                  <a:txBody>
                    <a:bodyPr/>
                    <a:lstStyle/>
                    <a:p>
                      <a:pPr algn="l">
                        <a:lnSpc>
                          <a:spcPct val="107000"/>
                        </a:lnSpc>
                        <a:spcAft>
                          <a:spcPts val="800"/>
                        </a:spcAft>
                      </a:pPr>
                      <a:r>
                        <a:rPr lang="en-GB" sz="1600" b="0" dirty="0">
                          <a:solidFill>
                            <a:schemeClr val="tx1"/>
                          </a:solidFill>
                          <a:effectLst/>
                        </a:rPr>
                        <a:t>Part A: Audit</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761778200"/>
                  </a:ext>
                </a:extLst>
              </a:tr>
              <a:tr h="327266">
                <a:tc>
                  <a:txBody>
                    <a:bodyPr/>
                    <a:lstStyle/>
                    <a:p>
                      <a:pPr algn="l">
                        <a:lnSpc>
                          <a:spcPct val="107000"/>
                        </a:lnSpc>
                        <a:spcAft>
                          <a:spcPts val="800"/>
                        </a:spcAft>
                      </a:pPr>
                      <a:r>
                        <a:rPr lang="en-GB" sz="1600" b="0" dirty="0">
                          <a:solidFill>
                            <a:schemeClr val="tx1"/>
                          </a:solidFill>
                          <a:effectLst/>
                        </a:rPr>
                        <a:t>Internal</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567160398"/>
                  </a:ext>
                </a:extLst>
              </a:tr>
              <a:tr h="327266">
                <a:tc>
                  <a:txBody>
                    <a:bodyPr/>
                    <a:lstStyle/>
                    <a:p>
                      <a:pPr algn="l">
                        <a:lnSpc>
                          <a:spcPct val="107000"/>
                        </a:lnSpc>
                        <a:spcAft>
                          <a:spcPts val="800"/>
                        </a:spcAft>
                      </a:pPr>
                      <a:r>
                        <a:rPr lang="en-GB" sz="1600" b="0" dirty="0">
                          <a:solidFill>
                            <a:schemeClr val="tx1"/>
                          </a:solidFill>
                          <a:effectLst/>
                        </a:rPr>
                        <a:t>External</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536346731"/>
                  </a:ext>
                </a:extLst>
              </a:tr>
              <a:tr h="327266">
                <a:tc>
                  <a:txBody>
                    <a:bodyPr/>
                    <a:lstStyle/>
                    <a:p>
                      <a:pPr algn="l">
                        <a:lnSpc>
                          <a:spcPct val="107000"/>
                        </a:lnSpc>
                        <a:spcAft>
                          <a:spcPts val="800"/>
                        </a:spcAft>
                      </a:pPr>
                      <a:r>
                        <a:rPr lang="en-GB" sz="1600" b="0" dirty="0">
                          <a:solidFill>
                            <a:schemeClr val="tx1"/>
                          </a:solidFill>
                          <a:effectLst/>
                        </a:rPr>
                        <a:t>Part B: Strategic Mktg Plan</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260832589"/>
                  </a:ext>
                </a:extLst>
              </a:tr>
              <a:tr h="327266">
                <a:tc>
                  <a:txBody>
                    <a:bodyPr/>
                    <a:lstStyle/>
                    <a:p>
                      <a:pPr algn="l">
                        <a:lnSpc>
                          <a:spcPct val="107000"/>
                        </a:lnSpc>
                        <a:spcAft>
                          <a:spcPts val="800"/>
                        </a:spcAft>
                      </a:pPr>
                      <a:r>
                        <a:rPr lang="en-GB" sz="1600" b="0" dirty="0">
                          <a:solidFill>
                            <a:schemeClr val="tx1"/>
                          </a:solidFill>
                          <a:effectLst/>
                        </a:rPr>
                        <a:t>Executive Summary</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533607845"/>
                  </a:ext>
                </a:extLst>
              </a:tr>
              <a:tr h="327266">
                <a:tc>
                  <a:txBody>
                    <a:bodyPr/>
                    <a:lstStyle/>
                    <a:p>
                      <a:pPr algn="l">
                        <a:lnSpc>
                          <a:spcPct val="107000"/>
                        </a:lnSpc>
                        <a:spcAft>
                          <a:spcPts val="800"/>
                        </a:spcAft>
                      </a:pPr>
                      <a:r>
                        <a:rPr lang="en-GB" sz="1600" b="0" dirty="0">
                          <a:solidFill>
                            <a:schemeClr val="tx1"/>
                          </a:solidFill>
                          <a:effectLst/>
                        </a:rPr>
                        <a:t>SWOT</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478099836"/>
                  </a:ext>
                </a:extLst>
              </a:tr>
              <a:tr h="327266">
                <a:tc>
                  <a:txBody>
                    <a:bodyPr/>
                    <a:lstStyle/>
                    <a:p>
                      <a:pPr algn="l">
                        <a:lnSpc>
                          <a:spcPct val="107000"/>
                        </a:lnSpc>
                        <a:spcAft>
                          <a:spcPts val="800"/>
                        </a:spcAft>
                      </a:pPr>
                      <a:r>
                        <a:rPr lang="en-GB" sz="1600" b="0" dirty="0">
                          <a:solidFill>
                            <a:schemeClr val="tx1"/>
                          </a:solidFill>
                          <a:effectLst/>
                        </a:rPr>
                        <a:t>Marketing Objectives</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281116200"/>
                  </a:ext>
                </a:extLst>
              </a:tr>
              <a:tr h="299939">
                <a:tc>
                  <a:txBody>
                    <a:bodyPr/>
                    <a:lstStyle/>
                    <a:p>
                      <a:pPr algn="l">
                        <a:lnSpc>
                          <a:spcPct val="107000"/>
                        </a:lnSpc>
                        <a:spcAft>
                          <a:spcPts val="800"/>
                        </a:spcAft>
                      </a:pPr>
                      <a:r>
                        <a:rPr lang="en-GB" sz="1400" b="0" dirty="0">
                          <a:solidFill>
                            <a:schemeClr val="tx1"/>
                          </a:solidFill>
                          <a:effectLst/>
                        </a:rPr>
                        <a:t>Marketing Strategy</a:t>
                      </a:r>
                      <a:endParaRPr lang="en-GB"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57473598"/>
                  </a:ext>
                </a:extLst>
              </a:tr>
            </a:tbl>
          </a:graphicData>
        </a:graphic>
      </p:graphicFrame>
    </p:spTree>
    <p:extLst>
      <p:ext uri="{BB962C8B-B14F-4D97-AF65-F5344CB8AC3E}">
        <p14:creationId xmlns:p14="http://schemas.microsoft.com/office/powerpoint/2010/main" val="10027823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8000">
              <a:schemeClr val="tx1"/>
            </a:gs>
            <a:gs pos="10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4819" name="AutoShape 2"/>
          <p:cNvSpPr>
            <a:spLocks noChangeArrowheads="1"/>
          </p:cNvSpPr>
          <p:nvPr/>
        </p:nvSpPr>
        <p:spPr bwMode="auto">
          <a:xfrm>
            <a:off x="6392523" y="3150991"/>
            <a:ext cx="295275" cy="305990"/>
          </a:xfrm>
          <a:prstGeom prst="rightArrow">
            <a:avLst>
              <a:gd name="adj1" fmla="val 37500"/>
              <a:gd name="adj2" fmla="val 5208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20" name="AutoShape 3"/>
          <p:cNvSpPr>
            <a:spLocks noChangeArrowheads="1"/>
          </p:cNvSpPr>
          <p:nvPr/>
        </p:nvSpPr>
        <p:spPr bwMode="auto">
          <a:xfrm>
            <a:off x="4952660" y="3150991"/>
            <a:ext cx="254000" cy="305990"/>
          </a:xfrm>
          <a:prstGeom prst="rightArrow">
            <a:avLst>
              <a:gd name="adj1" fmla="val 37500"/>
              <a:gd name="adj2" fmla="val 5208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21" name="Text Box 14"/>
          <p:cNvSpPr txBox="1">
            <a:spLocks noChangeArrowheads="1"/>
          </p:cNvSpPr>
          <p:nvPr/>
        </p:nvSpPr>
        <p:spPr bwMode="auto">
          <a:xfrm>
            <a:off x="4233522" y="3200111"/>
            <a:ext cx="762000" cy="369332"/>
          </a:xfrm>
          <a:prstGeom prst="rect">
            <a:avLst/>
          </a:prstGeom>
          <a:solidFill>
            <a:srgbClr val="FFFFCC"/>
          </a:solidFill>
          <a:ln w="38100">
            <a:solidFill>
              <a:srgbClr val="FF0066"/>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defTabSz="685800">
              <a:spcBef>
                <a:spcPct val="50000"/>
              </a:spcBef>
            </a:pPr>
            <a:r>
              <a:rPr lang="en-GB" altLang="en-US" sz="900" b="1" dirty="0">
                <a:solidFill>
                  <a:prstClr val="black"/>
                </a:solidFill>
                <a:latin typeface="Arial" pitchFamily="34" charset="0"/>
              </a:rPr>
              <a:t>Key Issues</a:t>
            </a:r>
          </a:p>
        </p:txBody>
      </p:sp>
      <p:sp>
        <p:nvSpPr>
          <p:cNvPr id="34823" name="Text Box 16"/>
          <p:cNvSpPr txBox="1">
            <a:spLocks noChangeArrowheads="1"/>
          </p:cNvSpPr>
          <p:nvPr/>
        </p:nvSpPr>
        <p:spPr bwMode="auto">
          <a:xfrm>
            <a:off x="5249523" y="3130861"/>
            <a:ext cx="1184275" cy="369332"/>
          </a:xfrm>
          <a:prstGeom prst="rect">
            <a:avLst/>
          </a:prstGeom>
          <a:solidFill>
            <a:srgbClr val="FFFFCC"/>
          </a:solidFill>
          <a:ln w="76200">
            <a:solidFill>
              <a:srgbClr val="FFFF66"/>
            </a:solidFill>
            <a:miter lim="800000"/>
            <a:headEnd/>
            <a:tailEnd/>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defTabSz="685800">
              <a:spcBef>
                <a:spcPct val="50000"/>
              </a:spcBef>
            </a:pPr>
            <a:r>
              <a:rPr lang="en-GB" altLang="en-US" sz="900" b="1">
                <a:solidFill>
                  <a:prstClr val="black"/>
                </a:solidFill>
                <a:latin typeface="Arial" pitchFamily="34" charset="0"/>
              </a:rPr>
              <a:t>Marketing Objectives</a:t>
            </a:r>
          </a:p>
        </p:txBody>
      </p:sp>
      <p:sp>
        <p:nvSpPr>
          <p:cNvPr id="34824" name="AutoShape 17"/>
          <p:cNvSpPr>
            <a:spLocks noChangeArrowheads="1"/>
          </p:cNvSpPr>
          <p:nvPr/>
        </p:nvSpPr>
        <p:spPr bwMode="auto">
          <a:xfrm>
            <a:off x="3893798" y="3150991"/>
            <a:ext cx="296862" cy="305990"/>
          </a:xfrm>
          <a:prstGeom prst="rightArrow">
            <a:avLst>
              <a:gd name="adj1" fmla="val 37500"/>
              <a:gd name="adj2" fmla="val 52083"/>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25" name="Text Box 18"/>
          <p:cNvSpPr txBox="1">
            <a:spLocks noChangeArrowheads="1"/>
          </p:cNvSpPr>
          <p:nvPr/>
        </p:nvSpPr>
        <p:spPr bwMode="auto">
          <a:xfrm>
            <a:off x="6695772" y="3052491"/>
            <a:ext cx="1058862" cy="519373"/>
          </a:xfrm>
          <a:prstGeom prst="rect">
            <a:avLst/>
          </a:prstGeom>
          <a:solidFill>
            <a:srgbClr val="FFFFCC"/>
          </a:solidFill>
          <a:ln w="38100">
            <a:solidFill>
              <a:schemeClr val="bg1"/>
            </a:solidFill>
            <a:miter lim="800000"/>
            <a:headEnd type="none" w="sm" len="sm"/>
            <a:tailEnd type="none" w="sm" len="sm"/>
          </a:ln>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algn="ctr" defTabSz="571500">
              <a:spcBef>
                <a:spcPct val="50000"/>
              </a:spcBef>
            </a:pPr>
            <a:r>
              <a:rPr lang="en-GB" altLang="en-US" sz="750" b="1" u="sng" dirty="0">
                <a:solidFill>
                  <a:prstClr val="black"/>
                </a:solidFill>
                <a:latin typeface="Arial" pitchFamily="34" charset="0"/>
              </a:rPr>
              <a:t>Marketing </a:t>
            </a:r>
            <a:r>
              <a:rPr lang="en-GB" altLang="en-US" sz="900" b="1" u="sng" dirty="0">
                <a:solidFill>
                  <a:prstClr val="black"/>
                </a:solidFill>
                <a:latin typeface="Arial" pitchFamily="34" charset="0"/>
              </a:rPr>
              <a:t>Strategy</a:t>
            </a:r>
            <a:endParaRPr lang="en-GB" altLang="en-US" sz="900" b="1" dirty="0">
              <a:solidFill>
                <a:prstClr val="black"/>
              </a:solidFill>
              <a:latin typeface="Arial" pitchFamily="34" charset="0"/>
            </a:endParaRPr>
          </a:p>
          <a:p>
            <a:pPr algn="ctr" defTabSz="571500">
              <a:spcBef>
                <a:spcPct val="50000"/>
              </a:spcBef>
            </a:pPr>
            <a:r>
              <a:rPr lang="en-GB" altLang="en-US" sz="750" b="1" dirty="0">
                <a:solidFill>
                  <a:prstClr val="black"/>
                </a:solidFill>
                <a:latin typeface="Arial" pitchFamily="34" charset="0"/>
              </a:rPr>
              <a:t>STP/</a:t>
            </a:r>
            <a:endParaRPr lang="en-GB" altLang="en-US" sz="900" b="1" dirty="0">
              <a:solidFill>
                <a:prstClr val="black"/>
              </a:solidFill>
              <a:latin typeface="Arial" pitchFamily="34" charset="0"/>
            </a:endParaRPr>
          </a:p>
        </p:txBody>
      </p:sp>
      <p:sp>
        <p:nvSpPr>
          <p:cNvPr id="34844" name="Text Box 28"/>
          <p:cNvSpPr txBox="1">
            <a:spLocks noChangeArrowheads="1"/>
          </p:cNvSpPr>
          <p:nvPr/>
        </p:nvSpPr>
        <p:spPr bwMode="auto">
          <a:xfrm>
            <a:off x="1850462" y="3846932"/>
            <a:ext cx="791753" cy="369332"/>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defTabSz="685800"/>
            <a:r>
              <a:rPr lang="en-GB" altLang="en-US" sz="900" b="1">
                <a:solidFill>
                  <a:prstClr val="black"/>
                </a:solidFill>
                <a:latin typeface="Arial" pitchFamily="34" charset="0"/>
              </a:rPr>
              <a:t>External</a:t>
            </a:r>
          </a:p>
          <a:p>
            <a:pPr algn="ctr" defTabSz="685800"/>
            <a:r>
              <a:rPr lang="en-GB" altLang="en-US" sz="900" b="1">
                <a:solidFill>
                  <a:prstClr val="black"/>
                </a:solidFill>
                <a:latin typeface="Arial" pitchFamily="34" charset="0"/>
              </a:rPr>
              <a:t>Audit</a:t>
            </a:r>
          </a:p>
        </p:txBody>
      </p:sp>
      <p:sp>
        <p:nvSpPr>
          <p:cNvPr id="34842" name="Text Box 31"/>
          <p:cNvSpPr txBox="1">
            <a:spLocks noChangeArrowheads="1"/>
          </p:cNvSpPr>
          <p:nvPr/>
        </p:nvSpPr>
        <p:spPr bwMode="auto">
          <a:xfrm>
            <a:off x="1850462" y="2388710"/>
            <a:ext cx="822722" cy="369332"/>
          </a:xfrm>
          <a:prstGeom prst="rect">
            <a:avLst/>
          </a:prstGeom>
          <a:solidFill>
            <a:srgbClr val="FF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defTabSz="685800"/>
            <a:r>
              <a:rPr lang="en-GB" altLang="en-US" sz="900" b="1">
                <a:solidFill>
                  <a:prstClr val="black"/>
                </a:solidFill>
                <a:latin typeface="Arial" pitchFamily="34" charset="0"/>
              </a:rPr>
              <a:t>Internal</a:t>
            </a:r>
          </a:p>
          <a:p>
            <a:pPr algn="ctr" defTabSz="685800"/>
            <a:r>
              <a:rPr lang="en-GB" altLang="en-US" sz="900" b="1">
                <a:solidFill>
                  <a:prstClr val="black"/>
                </a:solidFill>
                <a:latin typeface="Arial" pitchFamily="34" charset="0"/>
              </a:rPr>
              <a:t>Audit</a:t>
            </a:r>
          </a:p>
        </p:txBody>
      </p:sp>
      <p:sp>
        <p:nvSpPr>
          <p:cNvPr id="34831" name="AutoShape 35"/>
          <p:cNvSpPr>
            <a:spLocks noChangeArrowheads="1"/>
          </p:cNvSpPr>
          <p:nvPr/>
        </p:nvSpPr>
        <p:spPr bwMode="auto">
          <a:xfrm rot="20883196">
            <a:off x="1156305" y="3979714"/>
            <a:ext cx="688566" cy="155702"/>
          </a:xfrm>
          <a:prstGeom prst="rightArrow">
            <a:avLst>
              <a:gd name="adj1" fmla="val 50000"/>
              <a:gd name="adj2" fmla="val 94036"/>
            </a:avLst>
          </a:prstGeom>
          <a:solidFill>
            <a:schemeClr val="accent1"/>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32" name="AutoShape 36"/>
          <p:cNvSpPr>
            <a:spLocks noChangeArrowheads="1"/>
          </p:cNvSpPr>
          <p:nvPr/>
        </p:nvSpPr>
        <p:spPr bwMode="auto">
          <a:xfrm rot="1027972">
            <a:off x="1158164" y="2331014"/>
            <a:ext cx="709938" cy="180994"/>
          </a:xfrm>
          <a:prstGeom prst="rightArrow">
            <a:avLst>
              <a:gd name="adj1" fmla="val 50000"/>
              <a:gd name="adj2" fmla="val 83406"/>
            </a:avLst>
          </a:prstGeom>
          <a:solidFill>
            <a:schemeClr val="accent1"/>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grpSp>
        <p:nvGrpSpPr>
          <p:cNvPr id="8" name="Group 7"/>
          <p:cNvGrpSpPr/>
          <p:nvPr/>
        </p:nvGrpSpPr>
        <p:grpSpPr>
          <a:xfrm>
            <a:off x="2926882" y="2909561"/>
            <a:ext cx="1041677" cy="758750"/>
            <a:chOff x="4721250" y="2736414"/>
            <a:chExt cx="1388902" cy="1011667"/>
          </a:xfrm>
        </p:grpSpPr>
        <p:grpSp>
          <p:nvGrpSpPr>
            <p:cNvPr id="34833" name="Group 37"/>
            <p:cNvGrpSpPr>
              <a:grpSpLocks/>
            </p:cNvGrpSpPr>
            <p:nvPr/>
          </p:nvGrpSpPr>
          <p:grpSpPr bwMode="auto">
            <a:xfrm>
              <a:off x="4721250" y="2736414"/>
              <a:ext cx="1308368" cy="1011667"/>
              <a:chOff x="1200" y="1680"/>
              <a:chExt cx="1056" cy="960"/>
            </a:xfrm>
          </p:grpSpPr>
          <p:sp>
            <p:nvSpPr>
              <p:cNvPr id="34838" name="Rectangle 38"/>
              <p:cNvSpPr>
                <a:spLocks noChangeArrowheads="1"/>
              </p:cNvSpPr>
              <p:nvPr/>
            </p:nvSpPr>
            <p:spPr bwMode="auto">
              <a:xfrm>
                <a:off x="1728" y="2160"/>
                <a:ext cx="528" cy="480"/>
              </a:xfrm>
              <a:prstGeom prst="rect">
                <a:avLst/>
              </a:prstGeom>
              <a:solidFill>
                <a:srgbClr val="F7F7FB"/>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39" name="Rectangle 39"/>
              <p:cNvSpPr>
                <a:spLocks noChangeArrowheads="1"/>
              </p:cNvSpPr>
              <p:nvPr/>
            </p:nvSpPr>
            <p:spPr bwMode="auto">
              <a:xfrm>
                <a:off x="1728" y="1680"/>
                <a:ext cx="528" cy="480"/>
              </a:xfrm>
              <a:prstGeom prst="rect">
                <a:avLst/>
              </a:prstGeom>
              <a:solidFill>
                <a:srgbClr val="F7F7FB"/>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40" name="Rectangle 40"/>
              <p:cNvSpPr>
                <a:spLocks noChangeArrowheads="1"/>
              </p:cNvSpPr>
              <p:nvPr/>
            </p:nvSpPr>
            <p:spPr bwMode="auto">
              <a:xfrm>
                <a:off x="1200" y="1680"/>
                <a:ext cx="528" cy="480"/>
              </a:xfrm>
              <a:prstGeom prst="rect">
                <a:avLst/>
              </a:prstGeom>
              <a:solidFill>
                <a:srgbClr val="F7F7FB"/>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sp>
            <p:nvSpPr>
              <p:cNvPr id="34841" name="Rectangle 41"/>
              <p:cNvSpPr>
                <a:spLocks noChangeArrowheads="1"/>
              </p:cNvSpPr>
              <p:nvPr/>
            </p:nvSpPr>
            <p:spPr bwMode="auto">
              <a:xfrm>
                <a:off x="1200" y="2160"/>
                <a:ext cx="528" cy="480"/>
              </a:xfrm>
              <a:prstGeom prst="rect">
                <a:avLst/>
              </a:prstGeom>
              <a:solidFill>
                <a:srgbClr val="F7F7FB"/>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defTabSz="685800"/>
                <a:endParaRPr lang="en-US" altLang="en-US" sz="1800">
                  <a:solidFill>
                    <a:prstClr val="black"/>
                  </a:solidFill>
                </a:endParaRPr>
              </a:p>
            </p:txBody>
          </p:sp>
        </p:grpSp>
        <p:sp>
          <p:nvSpPr>
            <p:cNvPr id="34834" name="Text Box 42"/>
            <p:cNvSpPr txBox="1">
              <a:spLocks noChangeArrowheads="1"/>
            </p:cNvSpPr>
            <p:nvPr/>
          </p:nvSpPr>
          <p:spPr bwMode="auto">
            <a:xfrm>
              <a:off x="4836477" y="2836527"/>
              <a:ext cx="56002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altLang="en-US" sz="1800" b="1" dirty="0">
                  <a:solidFill>
                    <a:prstClr val="black"/>
                  </a:solidFill>
                  <a:latin typeface="Arial" pitchFamily="34" charset="0"/>
                </a:rPr>
                <a:t>S</a:t>
              </a:r>
            </a:p>
          </p:txBody>
        </p:sp>
        <p:sp>
          <p:nvSpPr>
            <p:cNvPr id="34835" name="Text Box 43"/>
            <p:cNvSpPr txBox="1">
              <a:spLocks noChangeArrowheads="1"/>
            </p:cNvSpPr>
            <p:nvPr/>
          </p:nvSpPr>
          <p:spPr bwMode="auto">
            <a:xfrm>
              <a:off x="5396496" y="2836527"/>
              <a:ext cx="71365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altLang="en-US" sz="1800" b="1">
                  <a:solidFill>
                    <a:prstClr val="black"/>
                  </a:solidFill>
                  <a:latin typeface="Arial" pitchFamily="34" charset="0"/>
                </a:rPr>
                <a:t>W</a:t>
              </a:r>
            </a:p>
          </p:txBody>
        </p:sp>
        <p:sp>
          <p:nvSpPr>
            <p:cNvPr id="34836" name="Text Box 44"/>
            <p:cNvSpPr txBox="1">
              <a:spLocks noChangeArrowheads="1"/>
            </p:cNvSpPr>
            <p:nvPr/>
          </p:nvSpPr>
          <p:spPr bwMode="auto">
            <a:xfrm>
              <a:off x="4814174" y="3242247"/>
              <a:ext cx="62073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altLang="en-US" sz="1800" b="1" dirty="0">
                  <a:solidFill>
                    <a:prstClr val="black"/>
                  </a:solidFill>
                  <a:latin typeface="Arial" pitchFamily="34" charset="0"/>
                </a:rPr>
                <a:t>O</a:t>
              </a:r>
            </a:p>
          </p:txBody>
        </p:sp>
        <p:sp>
          <p:nvSpPr>
            <p:cNvPr id="34837" name="Text Box 45"/>
            <p:cNvSpPr txBox="1">
              <a:spLocks noChangeArrowheads="1"/>
            </p:cNvSpPr>
            <p:nvPr/>
          </p:nvSpPr>
          <p:spPr bwMode="auto">
            <a:xfrm>
              <a:off x="5468358" y="3242247"/>
              <a:ext cx="52780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altLang="en-US" sz="1800" b="1">
                  <a:solidFill>
                    <a:prstClr val="black"/>
                  </a:solidFill>
                  <a:latin typeface="Arial" pitchFamily="34" charset="0"/>
                </a:rPr>
                <a:t>T</a:t>
              </a:r>
            </a:p>
          </p:txBody>
        </p:sp>
      </p:grpSp>
      <p:cxnSp>
        <p:nvCxnSpPr>
          <p:cNvPr id="30" name="Straight Connector 29"/>
          <p:cNvCxnSpPr/>
          <p:nvPr/>
        </p:nvCxnSpPr>
        <p:spPr>
          <a:xfrm flipH="1">
            <a:off x="5007062" y="928643"/>
            <a:ext cx="3175" cy="51435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a:off x="298630" y="1243593"/>
            <a:ext cx="1910285"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3140897" y="1241384"/>
            <a:ext cx="1871097"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6464167" y="928643"/>
            <a:ext cx="3473" cy="5143500"/>
          </a:xfrm>
          <a:prstGeom prst="line">
            <a:avLst/>
          </a:prstGeom>
          <a:ln>
            <a:solidFill>
              <a:srgbClr val="FFC000"/>
            </a:solidFill>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5035397" y="895136"/>
            <a:ext cx="1438275" cy="1292662"/>
          </a:xfrm>
          <a:prstGeom prst="rect">
            <a:avLst/>
          </a:prstGeom>
          <a:noFill/>
        </p:spPr>
        <p:txBody>
          <a:bodyPr wrap="square" rtlCol="0">
            <a:spAutoFit/>
          </a:bodyPr>
          <a:lstStyle/>
          <a:p>
            <a:pPr algn="ctr" defTabSz="685800"/>
            <a:r>
              <a:rPr lang="en-GB" b="1" dirty="0">
                <a:solidFill>
                  <a:srgbClr val="FFC000"/>
                </a:solidFill>
                <a:latin typeface="Calibri" panose="020F0502020204030204"/>
              </a:rPr>
              <a:t>Where do we want to be</a:t>
            </a:r>
          </a:p>
          <a:p>
            <a:pPr algn="ctr" defTabSz="685800"/>
            <a:r>
              <a:rPr lang="en-GB" sz="2400" b="1" dirty="0">
                <a:solidFill>
                  <a:srgbClr val="FFC000"/>
                </a:solidFill>
                <a:latin typeface="Calibri" panose="020F0502020204030204"/>
              </a:rPr>
              <a:t>?</a:t>
            </a:r>
          </a:p>
        </p:txBody>
      </p:sp>
      <p:cxnSp>
        <p:nvCxnSpPr>
          <p:cNvPr id="36" name="Straight Connector 35"/>
          <p:cNvCxnSpPr/>
          <p:nvPr/>
        </p:nvCxnSpPr>
        <p:spPr>
          <a:xfrm flipH="1">
            <a:off x="9104797" y="836712"/>
            <a:ext cx="3473" cy="5143500"/>
          </a:xfrm>
          <a:prstGeom prst="line">
            <a:avLst/>
          </a:prstGeom>
          <a:ln>
            <a:solidFill>
              <a:srgbClr val="00FF00"/>
            </a:solidFill>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077445" y="895136"/>
            <a:ext cx="1312862" cy="1015663"/>
          </a:xfrm>
          <a:prstGeom prst="rect">
            <a:avLst/>
          </a:prstGeom>
          <a:noFill/>
        </p:spPr>
        <p:txBody>
          <a:bodyPr wrap="square" rtlCol="0">
            <a:spAutoFit/>
          </a:bodyPr>
          <a:lstStyle/>
          <a:p>
            <a:pPr algn="ctr" defTabSz="685800"/>
            <a:r>
              <a:rPr lang="en-GB" b="1" dirty="0">
                <a:solidFill>
                  <a:srgbClr val="00FF00"/>
                </a:solidFill>
                <a:latin typeface="Calibri" panose="020F0502020204030204"/>
              </a:rPr>
              <a:t>How do we get there</a:t>
            </a:r>
          </a:p>
          <a:p>
            <a:pPr algn="ctr" defTabSz="685800"/>
            <a:r>
              <a:rPr lang="en-GB" sz="2400" b="1" dirty="0">
                <a:solidFill>
                  <a:srgbClr val="00FF00"/>
                </a:solidFill>
                <a:latin typeface="Calibri" panose="020F0502020204030204"/>
              </a:rPr>
              <a:t>?</a:t>
            </a:r>
          </a:p>
        </p:txBody>
      </p:sp>
      <p:sp>
        <p:nvSpPr>
          <p:cNvPr id="37" name="Text Box 18"/>
          <p:cNvSpPr txBox="1">
            <a:spLocks noChangeArrowheads="1"/>
          </p:cNvSpPr>
          <p:nvPr/>
        </p:nvSpPr>
        <p:spPr bwMode="auto">
          <a:xfrm>
            <a:off x="0" y="1867721"/>
            <a:ext cx="1539377"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sz="1050" dirty="0">
                <a:solidFill>
                  <a:prstClr val="white"/>
                </a:solidFill>
                <a:latin typeface="Calibri" panose="020F0502020204030204"/>
              </a:rPr>
              <a:t>What do we do well, or badly, </a:t>
            </a:r>
            <a:r>
              <a:rPr lang="en-GB" sz="1050" u="sng" dirty="0">
                <a:solidFill>
                  <a:prstClr val="white"/>
                </a:solidFill>
                <a:latin typeface="Calibri" panose="020F0502020204030204"/>
              </a:rPr>
              <a:t>compared to our competitors</a:t>
            </a:r>
            <a:r>
              <a:rPr lang="en-GB" sz="1050" dirty="0">
                <a:solidFill>
                  <a:prstClr val="white"/>
                </a:solidFill>
                <a:latin typeface="Calibri" panose="020F0502020204030204"/>
              </a:rPr>
              <a:t>?</a:t>
            </a:r>
          </a:p>
        </p:txBody>
      </p:sp>
      <p:sp>
        <p:nvSpPr>
          <p:cNvPr id="38" name="Text Box 19"/>
          <p:cNvSpPr txBox="1">
            <a:spLocks noChangeArrowheads="1"/>
          </p:cNvSpPr>
          <p:nvPr/>
        </p:nvSpPr>
        <p:spPr bwMode="auto">
          <a:xfrm>
            <a:off x="23925" y="3509647"/>
            <a:ext cx="1379915"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eaLnBrk="0" fontAlgn="base" hangingPunct="0">
              <a:spcBef>
                <a:spcPct val="0"/>
              </a:spcBef>
              <a:spcAft>
                <a:spcPct val="0"/>
              </a:spcAft>
              <a:defRPr sz="2400">
                <a:solidFill>
                  <a:schemeClr val="tx1"/>
                </a:solidFill>
                <a:latin typeface="Times New Roman" pitchFamily="18" charset="0"/>
              </a:defRPr>
            </a:lvl6pPr>
            <a:lvl7pPr marL="2971800" indent="-228600" defTabSz="762000" eaLnBrk="0" fontAlgn="base" hangingPunct="0">
              <a:spcBef>
                <a:spcPct val="0"/>
              </a:spcBef>
              <a:spcAft>
                <a:spcPct val="0"/>
              </a:spcAft>
              <a:defRPr sz="2400">
                <a:solidFill>
                  <a:schemeClr val="tx1"/>
                </a:solidFill>
                <a:latin typeface="Times New Roman" pitchFamily="18" charset="0"/>
              </a:defRPr>
            </a:lvl7pPr>
            <a:lvl8pPr marL="3429000" indent="-228600" defTabSz="762000" eaLnBrk="0" fontAlgn="base" hangingPunct="0">
              <a:spcBef>
                <a:spcPct val="0"/>
              </a:spcBef>
              <a:spcAft>
                <a:spcPct val="0"/>
              </a:spcAft>
              <a:defRPr sz="2400">
                <a:solidFill>
                  <a:schemeClr val="tx1"/>
                </a:solidFill>
                <a:latin typeface="Times New Roman" pitchFamily="18" charset="0"/>
              </a:defRPr>
            </a:lvl8pPr>
            <a:lvl9pPr marL="3886200" indent="-228600" defTabSz="762000" eaLnBrk="0" fontAlgn="base" hangingPunct="0">
              <a:spcBef>
                <a:spcPct val="0"/>
              </a:spcBef>
              <a:spcAft>
                <a:spcPct val="0"/>
              </a:spcAft>
              <a:defRPr sz="2400">
                <a:solidFill>
                  <a:schemeClr val="tx1"/>
                </a:solidFill>
                <a:latin typeface="Times New Roman" pitchFamily="18" charset="0"/>
              </a:defRPr>
            </a:lvl9pPr>
          </a:lstStyle>
          <a:p>
            <a:pPr defTabSz="571500"/>
            <a:r>
              <a:rPr lang="en-GB" sz="1050" dirty="0">
                <a:solidFill>
                  <a:prstClr val="white"/>
                </a:solidFill>
                <a:latin typeface="Calibri" panose="020F0502020204030204"/>
              </a:rPr>
              <a:t>What, in the </a:t>
            </a:r>
            <a:r>
              <a:rPr lang="en-GB" sz="1050" u="sng" dirty="0">
                <a:solidFill>
                  <a:prstClr val="white"/>
                </a:solidFill>
                <a:latin typeface="Calibri" panose="020F0502020204030204"/>
              </a:rPr>
              <a:t>external business or global environment</a:t>
            </a:r>
            <a:r>
              <a:rPr lang="en-GB" sz="1050" dirty="0">
                <a:solidFill>
                  <a:prstClr val="white"/>
                </a:solidFill>
                <a:latin typeface="Calibri" panose="020F0502020204030204"/>
              </a:rPr>
              <a:t>, might make it easier or harder for us to achieve our objectives?</a:t>
            </a:r>
          </a:p>
        </p:txBody>
      </p:sp>
      <p:sp>
        <p:nvSpPr>
          <p:cNvPr id="39" name="TextBox 38"/>
          <p:cNvSpPr txBox="1"/>
          <p:nvPr/>
        </p:nvSpPr>
        <p:spPr>
          <a:xfrm>
            <a:off x="8228309" y="2526205"/>
            <a:ext cx="885884" cy="1792222"/>
          </a:xfrm>
          <a:prstGeom prst="rect">
            <a:avLst/>
          </a:prstGeom>
          <a:noFill/>
        </p:spPr>
        <p:txBody>
          <a:bodyPr wrap="none" rtlCol="0">
            <a:spAutoFit/>
          </a:bodyPr>
          <a:lstStyle/>
          <a:p>
            <a:pPr defTabSz="685800">
              <a:lnSpc>
                <a:spcPts val="1350"/>
              </a:lnSpc>
            </a:pPr>
            <a:r>
              <a:rPr lang="en-GB" sz="1200" dirty="0">
                <a:solidFill>
                  <a:prstClr val="white"/>
                </a:solidFill>
                <a:latin typeface="Calibri" panose="020F0502020204030204"/>
              </a:rPr>
              <a:t>Product </a:t>
            </a:r>
          </a:p>
          <a:p>
            <a:pPr defTabSz="685800">
              <a:lnSpc>
                <a:spcPts val="1350"/>
              </a:lnSpc>
            </a:pPr>
            <a:r>
              <a:rPr lang="en-GB" sz="1200" dirty="0">
                <a:solidFill>
                  <a:prstClr val="white"/>
                </a:solidFill>
                <a:latin typeface="Calibri" panose="020F0502020204030204"/>
              </a:rPr>
              <a:t>strategy</a:t>
            </a:r>
          </a:p>
          <a:p>
            <a:pPr defTabSz="685800"/>
            <a:endParaRPr lang="en-GB" sz="788" dirty="0">
              <a:solidFill>
                <a:prstClr val="white"/>
              </a:solidFill>
              <a:latin typeface="Calibri" panose="020F0502020204030204"/>
            </a:endParaRPr>
          </a:p>
          <a:p>
            <a:pPr defTabSz="685800">
              <a:lnSpc>
                <a:spcPts val="1275"/>
              </a:lnSpc>
            </a:pPr>
            <a:r>
              <a:rPr lang="en-GB" sz="1200" dirty="0">
                <a:solidFill>
                  <a:prstClr val="white"/>
                </a:solidFill>
                <a:latin typeface="Calibri" panose="020F0502020204030204"/>
              </a:rPr>
              <a:t>Price </a:t>
            </a:r>
          </a:p>
          <a:p>
            <a:pPr defTabSz="685800">
              <a:lnSpc>
                <a:spcPts val="1275"/>
              </a:lnSpc>
            </a:pPr>
            <a:r>
              <a:rPr lang="en-GB" sz="1200" dirty="0">
                <a:solidFill>
                  <a:prstClr val="white"/>
                </a:solidFill>
                <a:latin typeface="Calibri" panose="020F0502020204030204"/>
              </a:rPr>
              <a:t>strategy</a:t>
            </a:r>
          </a:p>
          <a:p>
            <a:pPr defTabSz="685800"/>
            <a:endParaRPr lang="en-GB" sz="675" dirty="0">
              <a:solidFill>
                <a:prstClr val="white"/>
              </a:solidFill>
              <a:latin typeface="Calibri" panose="020F0502020204030204"/>
            </a:endParaRPr>
          </a:p>
          <a:p>
            <a:pPr defTabSz="685800">
              <a:lnSpc>
                <a:spcPts val="1275"/>
              </a:lnSpc>
            </a:pPr>
            <a:r>
              <a:rPr lang="en-GB" sz="1200" dirty="0">
                <a:solidFill>
                  <a:prstClr val="white"/>
                </a:solidFill>
                <a:latin typeface="Calibri" panose="020F0502020204030204"/>
              </a:rPr>
              <a:t>Promotion </a:t>
            </a:r>
          </a:p>
          <a:p>
            <a:pPr defTabSz="685800">
              <a:lnSpc>
                <a:spcPts val="1275"/>
              </a:lnSpc>
            </a:pPr>
            <a:r>
              <a:rPr lang="en-GB" sz="1200" dirty="0">
                <a:solidFill>
                  <a:prstClr val="white"/>
                </a:solidFill>
                <a:latin typeface="Calibri" panose="020F0502020204030204"/>
              </a:rPr>
              <a:t>strategy</a:t>
            </a:r>
          </a:p>
          <a:p>
            <a:pPr defTabSz="685800"/>
            <a:endParaRPr lang="en-GB" sz="750" dirty="0">
              <a:solidFill>
                <a:prstClr val="white"/>
              </a:solidFill>
              <a:latin typeface="Calibri" panose="020F0502020204030204"/>
            </a:endParaRPr>
          </a:p>
          <a:p>
            <a:pPr defTabSz="685800">
              <a:lnSpc>
                <a:spcPts val="1275"/>
              </a:lnSpc>
            </a:pPr>
            <a:r>
              <a:rPr lang="en-GB" sz="1200" dirty="0">
                <a:solidFill>
                  <a:prstClr val="white"/>
                </a:solidFill>
                <a:latin typeface="Calibri" panose="020F0502020204030204"/>
              </a:rPr>
              <a:t>Place </a:t>
            </a:r>
          </a:p>
          <a:p>
            <a:pPr defTabSz="685800">
              <a:lnSpc>
                <a:spcPts val="1275"/>
              </a:lnSpc>
            </a:pPr>
            <a:r>
              <a:rPr lang="en-GB" sz="1200" dirty="0">
                <a:solidFill>
                  <a:prstClr val="white"/>
                </a:solidFill>
                <a:latin typeface="Calibri" panose="020F0502020204030204"/>
              </a:rPr>
              <a:t>strategy</a:t>
            </a:r>
          </a:p>
        </p:txBody>
      </p:sp>
      <p:grpSp>
        <p:nvGrpSpPr>
          <p:cNvPr id="7" name="Group 6"/>
          <p:cNvGrpSpPr/>
          <p:nvPr/>
        </p:nvGrpSpPr>
        <p:grpSpPr>
          <a:xfrm>
            <a:off x="7773749" y="2729544"/>
            <a:ext cx="479811" cy="1179422"/>
            <a:chOff x="7255016" y="4605040"/>
            <a:chExt cx="914400" cy="1572562"/>
          </a:xfrm>
        </p:grpSpPr>
        <p:cxnSp>
          <p:nvCxnSpPr>
            <p:cNvPr id="40" name="Straight Arrow Connector 39"/>
            <p:cNvCxnSpPr/>
            <p:nvPr/>
          </p:nvCxnSpPr>
          <p:spPr>
            <a:xfrm flipV="1">
              <a:off x="7255016" y="4605040"/>
              <a:ext cx="914400" cy="772986"/>
            </a:xfrm>
            <a:prstGeom prst="straightConnector1">
              <a:avLst/>
            </a:prstGeom>
            <a:ln w="25400">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41" name="Straight Arrow Connector 40"/>
            <p:cNvCxnSpPr/>
            <p:nvPr/>
          </p:nvCxnSpPr>
          <p:spPr>
            <a:xfrm flipV="1">
              <a:off x="7255016" y="5114374"/>
              <a:ext cx="914400" cy="263652"/>
            </a:xfrm>
            <a:prstGeom prst="straightConnector1">
              <a:avLst/>
            </a:prstGeom>
            <a:ln w="25400">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42" name="Straight Arrow Connector 41"/>
            <p:cNvCxnSpPr/>
            <p:nvPr/>
          </p:nvCxnSpPr>
          <p:spPr>
            <a:xfrm>
              <a:off x="7255016" y="5378026"/>
              <a:ext cx="914400" cy="241967"/>
            </a:xfrm>
            <a:prstGeom prst="straightConnector1">
              <a:avLst/>
            </a:prstGeom>
            <a:ln w="25400">
              <a:solidFill>
                <a:schemeClr val="bg1"/>
              </a:solidFill>
              <a:tailEnd type="arrow"/>
            </a:ln>
          </p:spPr>
          <p:style>
            <a:lnRef idx="2">
              <a:schemeClr val="accent3"/>
            </a:lnRef>
            <a:fillRef idx="0">
              <a:schemeClr val="accent3"/>
            </a:fillRef>
            <a:effectRef idx="1">
              <a:schemeClr val="accent3"/>
            </a:effectRef>
            <a:fontRef idx="minor">
              <a:schemeClr val="tx1"/>
            </a:fontRef>
          </p:style>
        </p:cxnSp>
        <p:cxnSp>
          <p:nvCxnSpPr>
            <p:cNvPr id="43" name="Straight Arrow Connector 42"/>
            <p:cNvCxnSpPr/>
            <p:nvPr/>
          </p:nvCxnSpPr>
          <p:spPr>
            <a:xfrm>
              <a:off x="7255016" y="5378026"/>
              <a:ext cx="914400" cy="799576"/>
            </a:xfrm>
            <a:prstGeom prst="straightConnector1">
              <a:avLst/>
            </a:prstGeom>
            <a:ln w="25400">
              <a:solidFill>
                <a:schemeClr val="bg1"/>
              </a:solidFill>
              <a:tailEnd type="arrow"/>
            </a:ln>
          </p:spPr>
          <p:style>
            <a:lnRef idx="2">
              <a:schemeClr val="accent3"/>
            </a:lnRef>
            <a:fillRef idx="0">
              <a:schemeClr val="accent3"/>
            </a:fillRef>
            <a:effectRef idx="1">
              <a:schemeClr val="accent3"/>
            </a:effectRef>
            <a:fontRef idx="minor">
              <a:schemeClr val="tx1"/>
            </a:fontRef>
          </p:style>
        </p:cxnSp>
      </p:grpSp>
      <p:sp>
        <p:nvSpPr>
          <p:cNvPr id="9" name="Right Arrow 8"/>
          <p:cNvSpPr/>
          <p:nvPr/>
        </p:nvSpPr>
        <p:spPr>
          <a:xfrm rot="19808187">
            <a:off x="2586392" y="3692234"/>
            <a:ext cx="397624" cy="178622"/>
          </a:xfrm>
          <a:prstGeom prst="righ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2" name="Right Arrow 51"/>
          <p:cNvSpPr/>
          <p:nvPr/>
        </p:nvSpPr>
        <p:spPr>
          <a:xfrm rot="1967639">
            <a:off x="2579724" y="2699293"/>
            <a:ext cx="397624" cy="178622"/>
          </a:xfrm>
          <a:prstGeom prst="righ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1" name="TextBox 30"/>
          <p:cNvSpPr txBox="1"/>
          <p:nvPr/>
        </p:nvSpPr>
        <p:spPr>
          <a:xfrm>
            <a:off x="1834787" y="959599"/>
            <a:ext cx="1641050" cy="738664"/>
          </a:xfrm>
          <a:prstGeom prst="rect">
            <a:avLst/>
          </a:prstGeom>
          <a:solidFill>
            <a:schemeClr val="tx1"/>
          </a:solidFill>
          <a:ln>
            <a:noFill/>
          </a:ln>
        </p:spPr>
        <p:txBody>
          <a:bodyPr wrap="square" rtlCol="0">
            <a:spAutoFit/>
          </a:bodyPr>
          <a:lstStyle/>
          <a:p>
            <a:pPr algn="ctr" defTabSz="685800"/>
            <a:r>
              <a:rPr lang="en-GB" b="1" dirty="0">
                <a:solidFill>
                  <a:srgbClr val="FF0000"/>
                </a:solidFill>
                <a:latin typeface="Calibri" panose="020F0502020204030204"/>
              </a:rPr>
              <a:t>Where are we</a:t>
            </a:r>
          </a:p>
          <a:p>
            <a:pPr algn="ctr" defTabSz="685800"/>
            <a:r>
              <a:rPr lang="en-GB" sz="2400" b="1" dirty="0">
                <a:solidFill>
                  <a:srgbClr val="FF0000"/>
                </a:solidFill>
                <a:latin typeface="Calibri" panose="020F0502020204030204"/>
              </a:rPr>
              <a:t>?</a:t>
            </a:r>
          </a:p>
        </p:txBody>
      </p:sp>
    </p:spTree>
    <p:extLst>
      <p:ext uri="{BB962C8B-B14F-4D97-AF65-F5344CB8AC3E}">
        <p14:creationId xmlns:p14="http://schemas.microsoft.com/office/powerpoint/2010/main" val="7112489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000"/>
                                  </p:stCondLst>
                                  <p:childTnLst>
                                    <p:set>
                                      <p:cBhvr>
                                        <p:cTn id="6" dur="1" fill="hold">
                                          <p:stCondLst>
                                            <p:cond delay="0"/>
                                          </p:stCondLst>
                                        </p:cTn>
                                        <p:tgtEl>
                                          <p:spTgt spid="30"/>
                                        </p:tgtEl>
                                        <p:attrNameLst>
                                          <p:attrName>style.visibility</p:attrName>
                                        </p:attrNameLst>
                                      </p:cBhvr>
                                      <p:to>
                                        <p:strVal val="visible"/>
                                      </p:to>
                                    </p:set>
                                    <p:animEffect transition="in" filter="circle(in)">
                                      <p:cBhvr>
                                        <p:cTn id="7" dur="2000"/>
                                        <p:tgtEl>
                                          <p:spTgt spid="30"/>
                                        </p:tgtEl>
                                      </p:cBhvr>
                                    </p:animEffect>
                                  </p:childTnLst>
                                </p:cTn>
                              </p:par>
                            </p:childTnLst>
                          </p:cTn>
                        </p:par>
                        <p:par>
                          <p:cTn id="8" fill="hold">
                            <p:stCondLst>
                              <p:cond delay="3000"/>
                            </p:stCondLst>
                            <p:childTnLst>
                              <p:par>
                                <p:cTn id="9" presetID="6" presetClass="entr" presetSubtype="16"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circle(in)">
                                      <p:cBhvr>
                                        <p:cTn id="11" dur="2000"/>
                                        <p:tgtEl>
                                          <p:spTgt spid="31"/>
                                        </p:tgtEl>
                                      </p:cBhvr>
                                    </p:animEffect>
                                  </p:childTnLst>
                                </p:cTn>
                              </p:par>
                              <p:par>
                                <p:cTn id="12" presetID="6" presetClass="entr" presetSubtype="16"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circle(in)">
                                      <p:cBhvr>
                                        <p:cTn id="14" dur="2000"/>
                                        <p:tgtEl>
                                          <p:spTgt spid="32"/>
                                        </p:tgtEl>
                                      </p:cBhvr>
                                    </p:animEffect>
                                  </p:childTnLst>
                                </p:cTn>
                              </p:par>
                              <p:par>
                                <p:cTn id="15" presetID="6" presetClass="entr" presetSubtype="16"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circle(in)">
                                      <p:cBhvr>
                                        <p:cTn id="17" dur="2000"/>
                                        <p:tgtEl>
                                          <p:spTgt spid="33"/>
                                        </p:tgtEl>
                                      </p:cBhvr>
                                    </p:animEffect>
                                  </p:childTnLst>
                                </p:cTn>
                              </p:par>
                            </p:childTnLst>
                          </p:cTn>
                        </p:par>
                        <p:par>
                          <p:cTn id="18" fill="hold">
                            <p:stCondLst>
                              <p:cond delay="5000"/>
                            </p:stCondLst>
                            <p:childTnLst>
                              <p:par>
                                <p:cTn id="19" presetID="6" presetClass="entr" presetSubtype="16" fill="hold" nodeType="afterEffect">
                                  <p:stCondLst>
                                    <p:cond delay="1000"/>
                                  </p:stCondLst>
                                  <p:childTnLst>
                                    <p:set>
                                      <p:cBhvr>
                                        <p:cTn id="20" dur="1" fill="hold">
                                          <p:stCondLst>
                                            <p:cond delay="0"/>
                                          </p:stCondLst>
                                        </p:cTn>
                                        <p:tgtEl>
                                          <p:spTgt spid="34"/>
                                        </p:tgtEl>
                                        <p:attrNameLst>
                                          <p:attrName>style.visibility</p:attrName>
                                        </p:attrNameLst>
                                      </p:cBhvr>
                                      <p:to>
                                        <p:strVal val="visible"/>
                                      </p:to>
                                    </p:set>
                                    <p:animEffect transition="in" filter="circle(in)">
                                      <p:cBhvr>
                                        <p:cTn id="21" dur="2000"/>
                                        <p:tgtEl>
                                          <p:spTgt spid="34"/>
                                        </p:tgtEl>
                                      </p:cBhvr>
                                    </p:animEffect>
                                  </p:childTnLst>
                                </p:cTn>
                              </p:par>
                            </p:childTnLst>
                          </p:cTn>
                        </p:par>
                        <p:par>
                          <p:cTn id="22" fill="hold">
                            <p:stCondLst>
                              <p:cond delay="8000"/>
                            </p:stCondLst>
                            <p:childTnLst>
                              <p:par>
                                <p:cTn id="23" presetID="10" presetClass="entr" presetSubtype="0"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8500"/>
                            </p:stCondLst>
                            <p:childTnLst>
                              <p:par>
                                <p:cTn id="27" presetID="6" presetClass="entr" presetSubtype="16" fill="hold" nodeType="afterEffect">
                                  <p:stCondLst>
                                    <p:cond delay="500"/>
                                  </p:stCondLst>
                                  <p:childTnLst>
                                    <p:set>
                                      <p:cBhvr>
                                        <p:cTn id="28" dur="1" fill="hold">
                                          <p:stCondLst>
                                            <p:cond delay="0"/>
                                          </p:stCondLst>
                                        </p:cTn>
                                        <p:tgtEl>
                                          <p:spTgt spid="36"/>
                                        </p:tgtEl>
                                        <p:attrNameLst>
                                          <p:attrName>style.visibility</p:attrName>
                                        </p:attrNameLst>
                                      </p:cBhvr>
                                      <p:to>
                                        <p:strVal val="visible"/>
                                      </p:to>
                                    </p:set>
                                    <p:animEffect transition="in" filter="circle(in)">
                                      <p:cBhvr>
                                        <p:cTn id="29" dur="2000"/>
                                        <p:tgtEl>
                                          <p:spTgt spid="36"/>
                                        </p:tgtEl>
                                      </p:cBhvr>
                                    </p:animEffect>
                                  </p:childTnLst>
                                </p:cTn>
                              </p:par>
                            </p:childTnLst>
                          </p:cTn>
                        </p:par>
                        <p:par>
                          <p:cTn id="30" fill="hold">
                            <p:stCondLst>
                              <p:cond delay="11000"/>
                            </p:stCondLst>
                            <p:childTnLst>
                              <p:par>
                                <p:cTn id="31" presetID="10" presetClass="entr" presetSubtype="0" fill="hold" grpId="0"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44" grpId="0"/>
      <p:bldP spid="3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4F5B6-6AF5-4B51-956F-A7E9F57DF8B1}"/>
              </a:ext>
            </a:extLst>
          </p:cNvPr>
          <p:cNvSpPr>
            <a:spLocks noGrp="1"/>
          </p:cNvSpPr>
          <p:nvPr>
            <p:ph type="title"/>
          </p:nvPr>
        </p:nvSpPr>
        <p:spPr/>
        <p:txBody>
          <a:bodyPr/>
          <a:lstStyle/>
          <a:p>
            <a:r>
              <a:rPr lang="en-GB" dirty="0"/>
              <a:t>Introduction</a:t>
            </a:r>
          </a:p>
        </p:txBody>
      </p:sp>
      <p:graphicFrame>
        <p:nvGraphicFramePr>
          <p:cNvPr id="7" name="Content Placeholder 2">
            <a:extLst>
              <a:ext uri="{FF2B5EF4-FFF2-40B4-BE49-F238E27FC236}">
                <a16:creationId xmlns:a16="http://schemas.microsoft.com/office/drawing/2014/main" id="{EB71E191-4D07-420E-84E6-25A2C207C89E}"/>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F7555D16-BAFF-48EE-A82B-689FD47E59D5}"/>
              </a:ext>
            </a:extLst>
          </p:cNvPr>
          <p:cNvSpPr>
            <a:spLocks noGrp="1"/>
          </p:cNvSpPr>
          <p:nvPr>
            <p:ph type="sldNum" sz="quarter" idx="12"/>
          </p:nvPr>
        </p:nvSpPr>
        <p:spPr/>
        <p:txBody>
          <a:bodyPr/>
          <a:lstStyle/>
          <a:p>
            <a:fld id="{76CA4018-B66D-4B6C-A05E-5745A240459F}" type="slidenum">
              <a:rPr lang="en-GB" smtClean="0"/>
              <a:pPr/>
              <a:t>4</a:t>
            </a:fld>
            <a:endParaRPr lang="en-GB" dirty="0"/>
          </a:p>
        </p:txBody>
      </p:sp>
    </p:spTree>
    <p:extLst>
      <p:ext uri="{BB962C8B-B14F-4D97-AF65-F5344CB8AC3E}">
        <p14:creationId xmlns:p14="http://schemas.microsoft.com/office/powerpoint/2010/main" val="193902853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kumimoji="0" lang="en-GB" sz="28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t>[</a:t>
            </a:r>
            <a:r>
              <a:rPr kumimoji="0" lang="en-GB" sz="32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t>1] Internal Audit</a:t>
            </a:r>
            <a:br>
              <a:rPr kumimoji="0" lang="en-GB" sz="20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br>
            <a:br>
              <a:rPr kumimoji="0" lang="en-GB" sz="20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br>
            <a:br>
              <a:rPr lang="en-GB" sz="1600" b="0" dirty="0"/>
            </a:br>
            <a:br>
              <a:rPr lang="en-GB" sz="1600" b="0" dirty="0"/>
            </a:br>
            <a:endParaRPr lang="en-GB" sz="1600" dirty="0"/>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33796" name="Rectangle 3"/>
          <p:cNvSpPr>
            <a:spLocks noGrp="1" noChangeArrowheads="1"/>
          </p:cNvSpPr>
          <p:nvPr>
            <p:ph type="body" idx="1"/>
          </p:nvPr>
        </p:nvSpPr>
        <p:spPr>
          <a:xfrm>
            <a:off x="4672300" y="750307"/>
            <a:ext cx="4026995" cy="5357387"/>
          </a:xfrm>
        </p:spPr>
        <p:txBody>
          <a:bodyPr anchor="ctr">
            <a:normAutofit fontScale="85000" lnSpcReduction="10000"/>
          </a:bodyPr>
          <a:lstStyle/>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use various theories and tools  to examine key areas such as:</a:t>
            </a:r>
          </a:p>
          <a:p>
            <a:pPr marL="533400" indent="-285750">
              <a:lnSpc>
                <a:spcPct val="90000"/>
              </a:lnSpc>
            </a:pPr>
            <a:endParaRPr lang="en-GB" sz="1800" i="1" dirty="0">
              <a:latin typeface="Calibri" panose="020F0502020204030204" pitchFamily="34" charset="0"/>
              <a:ea typeface="SimSun" panose="02010600030101010101" pitchFamily="2" charset="-122"/>
              <a:cs typeface="Arial" panose="020B0604020202020204" pitchFamily="34" charset="0"/>
            </a:endParaRP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Include general company issues such as finance[including trends over several years], quality of managers, other staff, HR issues,, tech capability, reputation, </a:t>
            </a:r>
          </a:p>
          <a:p>
            <a:pPr marL="533400" indent="-285750">
              <a:lnSpc>
                <a:spcPct val="90000"/>
              </a:lnSpc>
            </a:pPr>
            <a:endParaRPr lang="en-GB" sz="1800" i="1" dirty="0">
              <a:latin typeface="Calibri" panose="020F0502020204030204" pitchFamily="34" charset="0"/>
              <a:ea typeface="SimSun" panose="02010600030101010101" pitchFamily="2" charset="-122"/>
              <a:cs typeface="Arial" panose="020B0604020202020204" pitchFamily="34" charset="0"/>
            </a:endParaRP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Ultimately it’s about the marketing mix [dedicate the most word count to this]. </a:t>
            </a: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Which includes such things as product portfolio &amp; PLC’s, brand name, brand equity, pricing, promotion and distribution. Don’t forget to include service related issues if these are relevant. </a:t>
            </a: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Draw key significant comparisons with competitors marketing mix.</a:t>
            </a:r>
          </a:p>
          <a:p>
            <a:pPr marL="533400" indent="-285750">
              <a:lnSpc>
                <a:spcPct val="90000"/>
              </a:lnSpc>
            </a:pPr>
            <a:endParaRPr lang="en-GB" sz="1800" i="1" dirty="0">
              <a:latin typeface="Calibri" panose="020F0502020204030204" pitchFamily="34" charset="0"/>
              <a:ea typeface="SimSun" panose="02010600030101010101" pitchFamily="2" charset="-122"/>
              <a:cs typeface="Arial" panose="020B0604020202020204" pitchFamily="34" charset="0"/>
            </a:endParaRP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Support your situational analysis with strong research sources where possible.</a:t>
            </a:r>
          </a:p>
          <a:p>
            <a:pPr marL="533400" indent="-285750">
              <a:lnSpc>
                <a:spcPct val="90000"/>
              </a:lnSpc>
            </a:pPr>
            <a:endParaRPr lang="en-GB" sz="1800" i="1" dirty="0">
              <a:latin typeface="Calibri" panose="020F0502020204030204" pitchFamily="34" charset="0"/>
              <a:ea typeface="SimSun" panose="02010600030101010101" pitchFamily="2" charset="-122"/>
              <a:cs typeface="Arial" panose="020B0604020202020204" pitchFamily="34" charset="0"/>
            </a:endParaRP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Include some financials on competitors- establishing trends here will help identify gaps and ‘what you can, and cannot do’ </a:t>
            </a:r>
          </a:p>
          <a:p>
            <a:pPr marL="933450" lvl="1">
              <a:lnSpc>
                <a:spcPct val="90000"/>
              </a:lnSpc>
            </a:pPr>
            <a:endParaRPr lang="en-GB" sz="1400" i="1" dirty="0">
              <a:latin typeface="Calibri" panose="020F0502020204030204" pitchFamily="34" charset="0"/>
              <a:ea typeface="SimSun" panose="02010600030101010101" pitchFamily="2" charset="-122"/>
              <a:cs typeface="Arial" panose="020B0604020202020204" pitchFamily="34" charset="0"/>
            </a:endParaRP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4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algn="r" defTabSz="914400" rtl="0" eaLnBrk="1" fontAlgn="auto" latinLnBrk="0" hangingPunct="1">
                <a:lnSpc>
                  <a:spcPct val="90000"/>
                </a:lnSpc>
                <a:spcBef>
                  <a:spcPts val="0"/>
                </a:spcBef>
                <a:spcAft>
                  <a:spcPts val="600"/>
                </a:spcAft>
                <a:buClrTx/>
                <a:buSzTx/>
                <a:buFontTx/>
                <a:buNone/>
                <a:tabLst/>
                <a:defRPr/>
              </a:pPr>
              <a:t>5</a:t>
            </a:fld>
            <a:endParaRPr kumimoji="0" lang="en-US" sz="14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33442974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kumimoji="0" lang="en-GB" sz="28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t>[2] External Audit. </a:t>
            </a:r>
            <a:br>
              <a:rPr kumimoji="0" lang="en-GB" sz="18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br>
            <a:br>
              <a:rPr kumimoji="0" lang="en-GB" sz="1800" b="1" i="0" u="none" strike="noStrike" kern="1200" cap="none" spc="0" normalizeH="0" baseline="0" noProof="0" dirty="0">
                <a:ln>
                  <a:noFill/>
                </a:ln>
                <a:solidFill>
                  <a:srgbClr val="1F497D">
                    <a:lumMod val="60000"/>
                    <a:lumOff val="40000"/>
                  </a:srgbClr>
                </a:solidFill>
                <a:effectLst/>
                <a:uLnTx/>
                <a:uFillTx/>
                <a:latin typeface="Calibri" panose="020F0502020204030204" pitchFamily="34" charset="0"/>
                <a:ea typeface="SimSun" panose="02010600030101010101" pitchFamily="2" charset="-122"/>
                <a:cs typeface="Arial" panose="020B0604020202020204" pitchFamily="34" charset="0"/>
              </a:rPr>
            </a:br>
            <a:br>
              <a:rPr lang="en-GB" sz="1600" b="0" dirty="0"/>
            </a:br>
            <a:br>
              <a:rPr lang="en-GB" sz="1600" b="0" dirty="0"/>
            </a:br>
            <a:br>
              <a:rPr lang="en-GB" sz="1600" b="0" dirty="0"/>
            </a:br>
            <a:br>
              <a:rPr lang="en-GB" sz="1600" b="0" dirty="0"/>
            </a:br>
            <a:endParaRPr lang="en-GB" sz="1600" dirty="0"/>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33796" name="Rectangle 3"/>
          <p:cNvSpPr>
            <a:spLocks noGrp="1" noChangeArrowheads="1"/>
          </p:cNvSpPr>
          <p:nvPr>
            <p:ph type="body" idx="1"/>
          </p:nvPr>
        </p:nvSpPr>
        <p:spPr>
          <a:xfrm>
            <a:off x="3907500" y="304800"/>
            <a:ext cx="4875598" cy="6188075"/>
          </a:xfrm>
        </p:spPr>
        <p:txBody>
          <a:bodyPr anchor="ctr">
            <a:normAutofit lnSpcReduction="10000"/>
          </a:bodyPr>
          <a:lstStyle/>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The main focus here is on Macro &amp; Micro issues:</a:t>
            </a: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MACRO:</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You should </a:t>
            </a:r>
            <a:r>
              <a:rPr lang="en-GB" sz="1400" b="1" i="1" dirty="0">
                <a:latin typeface="Calibri" panose="020F0502020204030204" pitchFamily="34" charset="0"/>
                <a:ea typeface="SimSun" panose="02010600030101010101" pitchFamily="2" charset="-122"/>
                <a:cs typeface="Arial" panose="020B0604020202020204" pitchFamily="34" charset="0"/>
              </a:rPr>
              <a:t>NOT</a:t>
            </a:r>
            <a:r>
              <a:rPr lang="en-GB" sz="1400" i="1" dirty="0">
                <a:latin typeface="Calibri" panose="020F0502020204030204" pitchFamily="34" charset="0"/>
                <a:ea typeface="SimSun" panose="02010600030101010101" pitchFamily="2" charset="-122"/>
                <a:cs typeface="Arial" panose="020B0604020202020204" pitchFamily="34" charset="0"/>
              </a:rPr>
              <a:t> be talking about the company under study at all, but instead focus on the issues affecting the INDUSTRY in which they operate.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This is a market-centred analysis.</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What you are searching for here are ‘unmet customers needs and wants’</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It’s preferable not to explicitly use PEST although many of the issues will fall under the various categories.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Identify only the main issues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Include data and evidence</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Frame the conclusions of ‘each issue’ as an opportunity or a threat:</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Identify what the likely impact on the industry will be.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Try to prioritise these: there will be many issues, but what are the ‘most important’? Can you rank them in order of importance or opportunity? </a:t>
            </a:r>
          </a:p>
          <a:p>
            <a:pPr marL="533400" indent="-28575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Micro</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Should also include key industry trend[s][micro issues] </a:t>
            </a:r>
            <a:r>
              <a:rPr lang="en-GB" sz="1400" i="1" dirty="0" err="1">
                <a:latin typeface="Calibri" panose="020F0502020204030204" pitchFamily="34" charset="0"/>
                <a:ea typeface="SimSun" panose="02010600030101010101" pitchFamily="2" charset="-122"/>
                <a:cs typeface="Arial" panose="020B0604020202020204" pitchFamily="34" charset="0"/>
              </a:rPr>
              <a:t>eg</a:t>
            </a:r>
            <a:r>
              <a:rPr lang="en-GB" sz="1400" i="1" dirty="0">
                <a:latin typeface="Calibri" panose="020F0502020204030204" pitchFamily="34" charset="0"/>
                <a:ea typeface="SimSun" panose="02010600030101010101" pitchFamily="2" charset="-122"/>
                <a:cs typeface="Arial" panose="020B0604020202020204" pitchFamily="34" charset="0"/>
              </a:rPr>
              <a:t>; changes in industry structure.</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Key competitors and trends </a:t>
            </a:r>
            <a:r>
              <a:rPr lang="en-GB" sz="1400" i="1" dirty="0" err="1">
                <a:latin typeface="Calibri" panose="020F0502020204030204" pitchFamily="34" charset="0"/>
                <a:ea typeface="SimSun" panose="02010600030101010101" pitchFamily="2" charset="-122"/>
                <a:cs typeface="Arial" panose="020B0604020202020204" pitchFamily="34" charset="0"/>
              </a:rPr>
              <a:t>eg</a:t>
            </a:r>
            <a:r>
              <a:rPr lang="en-GB" sz="1400" i="1" dirty="0">
                <a:latin typeface="Calibri" panose="020F0502020204030204" pitchFamily="34" charset="0"/>
                <a:ea typeface="SimSun" panose="02010600030101010101" pitchFamily="2" charset="-122"/>
                <a:cs typeface="Arial" panose="020B0604020202020204" pitchFamily="34" charset="0"/>
              </a:rPr>
              <a:t>: in growth, etc</a:t>
            </a:r>
          </a:p>
          <a:p>
            <a:pPr marL="533400">
              <a:lnSpc>
                <a:spcPct val="90000"/>
              </a:lnSpc>
            </a:pPr>
            <a:r>
              <a:rPr lang="en-GB" sz="1800" i="1" dirty="0">
                <a:latin typeface="Calibri" panose="020F0502020204030204" pitchFamily="34" charset="0"/>
                <a:ea typeface="SimSun" panose="02010600030101010101" pitchFamily="2" charset="-122"/>
                <a:cs typeface="Arial" panose="020B0604020202020204" pitchFamily="34" charset="0"/>
              </a:rPr>
              <a:t>Look at opportunities to expand: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look at gaps and possible market opportunities. </a:t>
            </a:r>
          </a:p>
          <a:p>
            <a:pPr marL="933450" lvl="1">
              <a:lnSpc>
                <a:spcPct val="90000"/>
              </a:lnSpc>
            </a:pPr>
            <a:r>
              <a:rPr lang="en-GB" sz="1400" i="1" dirty="0">
                <a:latin typeface="Calibri" panose="020F0502020204030204" pitchFamily="34" charset="0"/>
                <a:ea typeface="SimSun" panose="02010600030101010101" pitchFamily="2" charset="-122"/>
                <a:cs typeface="Arial" panose="020B0604020202020204" pitchFamily="34" charset="0"/>
              </a:rPr>
              <a:t>May be country or regions </a:t>
            </a: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algn="r"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4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algn="r" defTabSz="914400" rtl="0" eaLnBrk="1" fontAlgn="auto" latinLnBrk="0" hangingPunct="1">
                <a:lnSpc>
                  <a:spcPct val="90000"/>
                </a:lnSpc>
                <a:spcBef>
                  <a:spcPts val="0"/>
                </a:spcBef>
                <a:spcAft>
                  <a:spcPts val="600"/>
                </a:spcAft>
                <a:buClrTx/>
                <a:buSzTx/>
                <a:buFontTx/>
                <a:buNone/>
                <a:tabLst/>
                <a:defRPr/>
              </a:pPr>
              <a:t>6</a:t>
            </a:fld>
            <a:endParaRPr kumimoji="0" lang="en-US" sz="14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490298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5555"/>
          </a:xfrm>
          <a:solidFill>
            <a:schemeClr val="tx1">
              <a:lumMod val="75000"/>
              <a:lumOff val="25000"/>
            </a:schemeClr>
          </a:solidFill>
        </p:spPr>
        <p:txBody>
          <a:bodyPr>
            <a:normAutofit fontScale="90000"/>
          </a:bodyPr>
          <a:lstStyle/>
          <a:p>
            <a:r>
              <a:rPr lang="en-GB" sz="3200" dirty="0">
                <a:solidFill>
                  <a:schemeClr val="bg1"/>
                </a:solidFill>
              </a:rPr>
              <a:t>Trend &amp; Emerging Issues </a:t>
            </a:r>
            <a:r>
              <a:rPr lang="en-GB" sz="2000" dirty="0">
                <a:solidFill>
                  <a:schemeClr val="bg1"/>
                </a:solidFill>
              </a:rPr>
              <a:t>[example London Taxi MACRO Environment: 2019]</a:t>
            </a:r>
            <a:br>
              <a:rPr lang="en-GB" sz="2000" dirty="0">
                <a:solidFill>
                  <a:schemeClr val="bg1"/>
                </a:solidFill>
              </a:rPr>
            </a:br>
            <a:r>
              <a:rPr lang="en-GB" sz="1600" b="0" i="1" dirty="0">
                <a:solidFill>
                  <a:schemeClr val="bg1"/>
                </a:solidFill>
              </a:rPr>
              <a:t>This is a way of visualising the Macro Environment: Key sub-headings have been used which are not PEST headings…although they  generally do fall under these areas. It is NOT an expectation to produce a table like this, although you can if you wish, but you still need to include a normal narrative, and this table should NOT replace that</a:t>
            </a:r>
            <a:r>
              <a:rPr lang="en-GB" sz="1800" b="0" i="1" dirty="0">
                <a:solidFill>
                  <a:schemeClr val="bg1"/>
                </a:solidFill>
              </a:rPr>
              <a:t>:  As you can see, below , there are 6 core sub-headings which summarise the </a:t>
            </a:r>
            <a:r>
              <a:rPr lang="en-GB" sz="1600" b="0" i="1" dirty="0">
                <a:solidFill>
                  <a:schemeClr val="bg1"/>
                </a:solidFill>
              </a:rPr>
              <a:t>macro audit. </a:t>
            </a:r>
            <a:endParaRPr lang="en-GB" sz="1600" b="0"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03410169"/>
              </p:ext>
            </p:extLst>
          </p:nvPr>
        </p:nvGraphicFramePr>
        <p:xfrm>
          <a:off x="152400" y="1296194"/>
          <a:ext cx="8839199" cy="545592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2924596">
                  <a:extLst>
                    <a:ext uri="{9D8B030D-6E8A-4147-A177-3AD203B41FA5}">
                      <a16:colId xmlns:a16="http://schemas.microsoft.com/office/drawing/2014/main" val="20001"/>
                    </a:ext>
                  </a:extLst>
                </a:gridCol>
                <a:gridCol w="3128920">
                  <a:extLst>
                    <a:ext uri="{9D8B030D-6E8A-4147-A177-3AD203B41FA5}">
                      <a16:colId xmlns:a16="http://schemas.microsoft.com/office/drawing/2014/main" val="20002"/>
                    </a:ext>
                  </a:extLst>
                </a:gridCol>
                <a:gridCol w="1642683">
                  <a:extLst>
                    <a:ext uri="{9D8B030D-6E8A-4147-A177-3AD203B41FA5}">
                      <a16:colId xmlns:a16="http://schemas.microsoft.com/office/drawing/2014/main" val="20003"/>
                    </a:ext>
                  </a:extLst>
                </a:gridCol>
              </a:tblGrid>
              <a:tr h="370840">
                <a:tc>
                  <a:txBody>
                    <a:bodyPr/>
                    <a:lstStyle/>
                    <a:p>
                      <a:r>
                        <a:rPr lang="en-GB" sz="1600" dirty="0"/>
                        <a:t>Emerging Issue</a:t>
                      </a:r>
                    </a:p>
                  </a:txBody>
                  <a:tcPr>
                    <a:solidFill>
                      <a:schemeClr val="bg1">
                        <a:lumMod val="50000"/>
                      </a:schemeClr>
                    </a:solidFill>
                  </a:tcPr>
                </a:tc>
                <a:tc>
                  <a:txBody>
                    <a:bodyPr/>
                    <a:lstStyle/>
                    <a:p>
                      <a:r>
                        <a:rPr lang="en-GB" sz="1600" b="0" dirty="0"/>
                        <a:t>Fact</a:t>
                      </a:r>
                    </a:p>
                  </a:txBody>
                  <a:tcPr>
                    <a:solidFill>
                      <a:schemeClr val="bg1">
                        <a:lumMod val="50000"/>
                      </a:schemeClr>
                    </a:solidFill>
                  </a:tcPr>
                </a:tc>
                <a:tc>
                  <a:txBody>
                    <a:bodyPr/>
                    <a:lstStyle/>
                    <a:p>
                      <a:r>
                        <a:rPr lang="en-GB" sz="1600" dirty="0"/>
                        <a:t>Implication</a:t>
                      </a:r>
                      <a:r>
                        <a:rPr lang="en-GB" sz="1400" b="0" i="1" dirty="0"/>
                        <a:t>[Effect]</a:t>
                      </a:r>
                      <a:endParaRPr lang="en-GB" sz="1600" b="0" i="1" dirty="0"/>
                    </a:p>
                  </a:txBody>
                  <a:tcPr>
                    <a:solidFill>
                      <a:schemeClr val="bg1">
                        <a:lumMod val="50000"/>
                      </a:schemeClr>
                    </a:solidFill>
                  </a:tcPr>
                </a:tc>
                <a:tc>
                  <a:txBody>
                    <a:bodyPr/>
                    <a:lstStyle/>
                    <a:p>
                      <a:r>
                        <a:rPr lang="en-GB" sz="1600" dirty="0"/>
                        <a:t>Opportunity </a:t>
                      </a:r>
                      <a:r>
                        <a:rPr lang="en-GB" sz="1200" dirty="0"/>
                        <a:t>[+5 to +1</a:t>
                      </a:r>
                      <a:r>
                        <a:rPr lang="en-GB" sz="1200" b="0" i="1" dirty="0"/>
                        <a:t>] (Positive/plus)</a:t>
                      </a:r>
                    </a:p>
                    <a:p>
                      <a:r>
                        <a:rPr lang="en-GB" sz="1600" dirty="0"/>
                        <a:t>Threat </a:t>
                      </a:r>
                      <a:r>
                        <a:rPr lang="en-GB" sz="1200" dirty="0"/>
                        <a:t>[-5 to-1] </a:t>
                      </a:r>
                      <a:r>
                        <a:rPr lang="en-GB" sz="1200" b="0" i="1" dirty="0"/>
                        <a:t>(Minus/Negative)</a:t>
                      </a:r>
                    </a:p>
                  </a:txBody>
                  <a:tcPr>
                    <a:solidFill>
                      <a:schemeClr val="bg1">
                        <a:lumMod val="50000"/>
                      </a:schemeClr>
                    </a:solidFill>
                  </a:tcPr>
                </a:tc>
                <a:extLst>
                  <a:ext uri="{0D108BD9-81ED-4DB2-BD59-A6C34878D82A}">
                    <a16:rowId xmlns:a16="http://schemas.microsoft.com/office/drawing/2014/main" val="10000"/>
                  </a:ext>
                </a:extLst>
              </a:tr>
              <a:tr h="370840">
                <a:tc>
                  <a:txBody>
                    <a:bodyPr/>
                    <a:lstStyle/>
                    <a:p>
                      <a:r>
                        <a:rPr lang="en-GB" sz="1400" b="1" dirty="0"/>
                        <a:t>Increased disposable income</a:t>
                      </a:r>
                    </a:p>
                    <a:p>
                      <a:endParaRPr lang="en-GB" sz="1400" b="1" dirty="0"/>
                    </a:p>
                    <a:p>
                      <a:r>
                        <a:rPr lang="en-GB" sz="1400" b="1" dirty="0"/>
                        <a:t>Urbanisation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Couples</a:t>
                      </a:r>
                      <a:r>
                        <a:rPr lang="en-GB" sz="1400" baseline="0"/>
                        <a:t> getting married later, Declining birth-rate(1.8 per couple)</a:t>
                      </a:r>
                    </a:p>
                    <a:p>
                      <a:r>
                        <a:rPr lang="en-GB" sz="1400" baseline="0"/>
                        <a:t> </a:t>
                      </a:r>
                      <a:r>
                        <a:rPr lang="en-GB" sz="1050" baseline="0">
                          <a:solidFill>
                            <a:srgbClr val="FF0000"/>
                          </a:solidFill>
                        </a:rPr>
                        <a:t>(Mintel, 2017)</a:t>
                      </a:r>
                    </a:p>
                    <a:p>
                      <a:r>
                        <a:rPr lang="en-GB" sz="1400" baseline="0">
                          <a:solidFill>
                            <a:schemeClr val="tx1"/>
                          </a:solidFill>
                        </a:rPr>
                        <a:t>82.84 percent of the total population in the United Kingdom lived in cities</a:t>
                      </a:r>
                      <a:r>
                        <a:rPr lang="en-GB" sz="1000" baseline="0">
                          <a:solidFill>
                            <a:srgbClr val="FF0000"/>
                          </a:solidFill>
                        </a:rPr>
                        <a:t> (Statista, 2018)</a:t>
                      </a:r>
                      <a:endParaRPr lang="en-GB" sz="1000" baseline="0" dirty="0">
                        <a:solidFill>
                          <a:srgbClr val="FF0000"/>
                        </a:solidFill>
                      </a:endParaRPr>
                    </a:p>
                  </a:txBody>
                  <a:tcPr/>
                </a:tc>
                <a:tc>
                  <a:txBody>
                    <a:bodyPr/>
                    <a:lstStyle/>
                    <a:p>
                      <a:r>
                        <a:rPr lang="en-GB" sz="1400"/>
                        <a:t>Higher</a:t>
                      </a:r>
                      <a:r>
                        <a:rPr lang="en-GB" sz="1400" baseline="0"/>
                        <a:t> discretionary income for socialising and comfort travel.</a:t>
                      </a:r>
                    </a:p>
                    <a:p>
                      <a:endParaRPr lang="en-GB" sz="1400" baseline="0"/>
                    </a:p>
                    <a:p>
                      <a:endParaRPr lang="en-GB" sz="1400" baseline="0"/>
                    </a:p>
                    <a:p>
                      <a:r>
                        <a:rPr lang="en-GB" sz="1400" baseline="0"/>
                        <a:t>Growing urban market which is suited to taxi business. </a:t>
                      </a:r>
                      <a:endParaRPr lang="en-GB" sz="1400" dirty="0"/>
                    </a:p>
                  </a:txBody>
                  <a:tcPr/>
                </a:tc>
                <a:tc>
                  <a:txBody>
                    <a:bodyPr/>
                    <a:lstStyle/>
                    <a:p>
                      <a:r>
                        <a:rPr lang="en-GB" sz="2400" b="1" dirty="0"/>
                        <a:t>+4</a:t>
                      </a:r>
                    </a:p>
                    <a:p>
                      <a:endParaRPr lang="en-GB" sz="2400" b="1" dirty="0"/>
                    </a:p>
                    <a:p>
                      <a:r>
                        <a:rPr lang="en-GB" sz="2400" b="1" dirty="0"/>
                        <a:t>+3 </a:t>
                      </a:r>
                      <a:r>
                        <a:rPr lang="en-GB" sz="1100" b="0" i="1" dirty="0"/>
                        <a:t>[but higher in more congested cities]</a:t>
                      </a:r>
                      <a:endParaRPr lang="en-GB" sz="1200" b="0" i="1" dirty="0"/>
                    </a:p>
                  </a:txBody>
                  <a:tcPr/>
                </a:tc>
                <a:extLst>
                  <a:ext uri="{0D108BD9-81ED-4DB2-BD59-A6C34878D82A}">
                    <a16:rowId xmlns:a16="http://schemas.microsoft.com/office/drawing/2014/main" val="10003"/>
                  </a:ext>
                </a:extLst>
              </a:tr>
              <a:tr h="370840">
                <a:tc>
                  <a:txBody>
                    <a:bodyPr/>
                    <a:lstStyle/>
                    <a:p>
                      <a:r>
                        <a:rPr lang="en-GB" sz="1400" b="1" dirty="0"/>
                        <a:t>Disruptive Technologies</a:t>
                      </a:r>
                    </a:p>
                  </a:txBody>
                  <a:tcPr/>
                </a:tc>
                <a:tc>
                  <a:txBody>
                    <a:bodyPr/>
                    <a:lstStyle/>
                    <a:p>
                      <a:r>
                        <a:rPr lang="en-GB" sz="1400"/>
                        <a:t>Development</a:t>
                      </a:r>
                      <a:r>
                        <a:rPr lang="en-GB" sz="1400" baseline="0"/>
                        <a:t> of smart: technology integrating GPS; payment security; safety systems </a:t>
                      </a:r>
                      <a:r>
                        <a:rPr lang="en-GB" sz="1000" baseline="0">
                          <a:solidFill>
                            <a:srgbClr val="FF0000"/>
                          </a:solidFill>
                        </a:rPr>
                        <a:t>(TechTarget, 2017)</a:t>
                      </a:r>
                      <a:endParaRPr lang="en-GB" sz="1000" dirty="0">
                        <a:solidFill>
                          <a:srgbClr val="FF0000"/>
                        </a:solidFill>
                      </a:endParaRPr>
                    </a:p>
                  </a:txBody>
                  <a:tcPr/>
                </a:tc>
                <a:tc>
                  <a:txBody>
                    <a:bodyPr/>
                    <a:lstStyle/>
                    <a:p>
                      <a:r>
                        <a:rPr lang="en-GB" sz="1400"/>
                        <a:t>Allowing for easy tracking &amp; payment of trips, greater sense of safety by passengers(Females)</a:t>
                      </a:r>
                      <a:endParaRPr lang="en-GB" sz="1400" dirty="0"/>
                    </a:p>
                  </a:txBody>
                  <a:tcPr/>
                </a:tc>
                <a:tc>
                  <a:txBody>
                    <a:bodyPr/>
                    <a:lstStyle/>
                    <a:p>
                      <a:r>
                        <a:rPr lang="en-GB" sz="2400" b="1" dirty="0"/>
                        <a:t>+4</a:t>
                      </a:r>
                    </a:p>
                  </a:txBody>
                  <a:tcPr/>
                </a:tc>
                <a:extLst>
                  <a:ext uri="{0D108BD9-81ED-4DB2-BD59-A6C34878D82A}">
                    <a16:rowId xmlns:a16="http://schemas.microsoft.com/office/drawing/2014/main" val="10004"/>
                  </a:ext>
                </a:extLst>
              </a:tr>
              <a:tr h="370840">
                <a:tc>
                  <a:txBody>
                    <a:bodyPr/>
                    <a:lstStyle/>
                    <a:p>
                      <a:r>
                        <a:rPr lang="en-GB" sz="1400" b="1"/>
                        <a:t>Regulation:</a:t>
                      </a:r>
                      <a:endParaRPr lang="en-GB" sz="1400" b="1" dirty="0"/>
                    </a:p>
                  </a:txBody>
                  <a:tcPr/>
                </a:tc>
                <a:tc>
                  <a:txBody>
                    <a:bodyPr/>
                    <a:lstStyle/>
                    <a:p>
                      <a:r>
                        <a:rPr lang="en-GB" sz="1400" dirty="0"/>
                        <a:t>TFL</a:t>
                      </a:r>
                      <a:r>
                        <a:rPr lang="en-GB" sz="1400" baseline="0" dirty="0"/>
                        <a:t> stepping up on regulating taxi business. </a:t>
                      </a:r>
                      <a:r>
                        <a:rPr lang="en-GB" sz="1000" baseline="0" dirty="0">
                          <a:solidFill>
                            <a:srgbClr val="FF0000"/>
                          </a:solidFill>
                        </a:rPr>
                        <a:t>(The Economist, 2018)</a:t>
                      </a:r>
                      <a:endParaRPr lang="en-GB" sz="1000" dirty="0">
                        <a:solidFill>
                          <a:srgbClr val="FF0000"/>
                        </a:solidFill>
                      </a:endParaRPr>
                    </a:p>
                  </a:txBody>
                  <a:tcPr/>
                </a:tc>
                <a:tc>
                  <a:txBody>
                    <a:bodyPr/>
                    <a:lstStyle/>
                    <a:p>
                      <a:r>
                        <a:rPr lang="en-GB" sz="1400"/>
                        <a:t>Devastating for business: Business</a:t>
                      </a:r>
                      <a:r>
                        <a:rPr lang="en-GB" sz="1400" baseline="0"/>
                        <a:t> licences may be withdrawn</a:t>
                      </a:r>
                      <a:endParaRPr lang="en-GB" sz="1400" dirty="0"/>
                    </a:p>
                  </a:txBody>
                  <a:tcPr/>
                </a:tc>
                <a:tc>
                  <a:txBody>
                    <a:bodyPr/>
                    <a:lstStyle/>
                    <a:p>
                      <a:r>
                        <a:rPr lang="en-GB" sz="2400" b="1" dirty="0"/>
                        <a:t>-5</a:t>
                      </a:r>
                    </a:p>
                  </a:txBody>
                  <a:tcPr/>
                </a:tc>
                <a:extLst>
                  <a:ext uri="{0D108BD9-81ED-4DB2-BD59-A6C34878D82A}">
                    <a16:rowId xmlns:a16="http://schemas.microsoft.com/office/drawing/2014/main" val="26661743"/>
                  </a:ext>
                </a:extLst>
              </a:tr>
              <a:tr h="370840">
                <a:tc>
                  <a:txBody>
                    <a:bodyPr/>
                    <a:lstStyle/>
                    <a:p>
                      <a:r>
                        <a:rPr lang="en-GB" sz="1400" b="1"/>
                        <a:t>CO-2</a:t>
                      </a:r>
                      <a:endParaRPr lang="en-GB" sz="1400" b="1" dirty="0"/>
                    </a:p>
                  </a:txBody>
                  <a:tcPr/>
                </a:tc>
                <a:tc>
                  <a:txBody>
                    <a:bodyPr/>
                    <a:lstStyle/>
                    <a:p>
                      <a:r>
                        <a:rPr lang="en-GB" sz="1400"/>
                        <a:t>Increased</a:t>
                      </a:r>
                      <a:r>
                        <a:rPr lang="en-GB" sz="1400" baseline="0"/>
                        <a:t> concern regarding the environment. </a:t>
                      </a:r>
                      <a:r>
                        <a:rPr lang="en-GB" sz="1000" baseline="0">
                          <a:solidFill>
                            <a:srgbClr val="FF0000"/>
                          </a:solidFill>
                        </a:rPr>
                        <a:t>(Gov.UK, 2018)</a:t>
                      </a:r>
                      <a:endParaRPr lang="en-GB" sz="1000" dirty="0">
                        <a:solidFill>
                          <a:srgbClr val="FF0000"/>
                        </a:solidFill>
                      </a:endParaRPr>
                    </a:p>
                  </a:txBody>
                  <a:tcPr/>
                </a:tc>
                <a:tc>
                  <a:txBody>
                    <a:bodyPr/>
                    <a:lstStyle/>
                    <a:p>
                      <a:r>
                        <a:rPr lang="en-GB" sz="1400"/>
                        <a:t>Resulting in restrictions on # of taxis:</a:t>
                      </a:r>
                      <a:r>
                        <a:rPr lang="en-GB" sz="1400" baseline="0"/>
                        <a:t> traffic curtailment </a:t>
                      </a:r>
                      <a:r>
                        <a:rPr lang="en-GB" sz="1400"/>
                        <a:t> exercises in London/other cities. Likely to result in increased fares &amp; resulting decline of market. </a:t>
                      </a:r>
                      <a:endParaRPr lang="en-GB" sz="1400" dirty="0"/>
                    </a:p>
                  </a:txBody>
                  <a:tcPr/>
                </a:tc>
                <a:tc>
                  <a:txBody>
                    <a:bodyPr/>
                    <a:lstStyle/>
                    <a:p>
                      <a:r>
                        <a:rPr lang="en-GB" sz="2400" b="1" dirty="0"/>
                        <a:t>-3</a:t>
                      </a:r>
                    </a:p>
                  </a:txBody>
                  <a:tcPr/>
                </a:tc>
                <a:extLst>
                  <a:ext uri="{0D108BD9-81ED-4DB2-BD59-A6C34878D82A}">
                    <a16:rowId xmlns:a16="http://schemas.microsoft.com/office/drawing/2014/main" val="10005"/>
                  </a:ext>
                </a:extLst>
              </a:tr>
              <a:tr h="370840">
                <a:tc>
                  <a:txBody>
                    <a:bodyPr/>
                    <a:lstStyle/>
                    <a:p>
                      <a:r>
                        <a:rPr lang="en-GB" sz="1400" b="1" dirty="0"/>
                        <a:t>Brexit</a:t>
                      </a:r>
                    </a:p>
                  </a:txBody>
                  <a:tcPr/>
                </a:tc>
                <a:tc>
                  <a:txBody>
                    <a:bodyPr/>
                    <a:lstStyle/>
                    <a:p>
                      <a:r>
                        <a:rPr lang="en-GB" sz="1400" baseline="0" dirty="0"/>
                        <a:t>Growing GDP </a:t>
                      </a:r>
                      <a:r>
                        <a:rPr lang="en-GB" sz="1050" baseline="0" dirty="0">
                          <a:solidFill>
                            <a:srgbClr val="FF0000"/>
                          </a:solidFill>
                        </a:rPr>
                        <a:t>(ONS, 2018), </a:t>
                      </a:r>
                      <a:r>
                        <a:rPr lang="en-GB" sz="1400" baseline="0" dirty="0">
                          <a:solidFill>
                            <a:schemeClr val="tx1"/>
                          </a:solidFill>
                        </a:rPr>
                        <a:t>but storm clouds arising from BREXIT: Inflation outpacing wage increases. </a:t>
                      </a:r>
                    </a:p>
                  </a:txBody>
                  <a:tcPr/>
                </a:tc>
                <a:tc>
                  <a:txBody>
                    <a:bodyPr/>
                    <a:lstStyle/>
                    <a:p>
                      <a:r>
                        <a:rPr lang="en-GB" sz="1400" dirty="0"/>
                        <a:t>Impacting</a:t>
                      </a:r>
                      <a:r>
                        <a:rPr lang="en-GB" sz="1400" baseline="0" dirty="0"/>
                        <a:t> negatively on discretionary incomes: taxi trips are likely to take the first hit. </a:t>
                      </a:r>
                      <a:endParaRPr lang="en-GB" sz="1400" dirty="0"/>
                    </a:p>
                  </a:txBody>
                  <a:tcPr/>
                </a:tc>
                <a:tc>
                  <a:txBody>
                    <a:bodyPr/>
                    <a:lstStyle/>
                    <a:p>
                      <a:r>
                        <a:rPr lang="en-GB" sz="2400" b="1" dirty="0"/>
                        <a:t>-2</a:t>
                      </a:r>
                    </a:p>
                  </a:txBody>
                  <a:tcPr/>
                </a:tc>
                <a:extLst>
                  <a:ext uri="{0D108BD9-81ED-4DB2-BD59-A6C34878D82A}">
                    <a16:rowId xmlns:a16="http://schemas.microsoft.com/office/drawing/2014/main" val="3728709746"/>
                  </a:ext>
                </a:extLst>
              </a:tr>
            </a:tbl>
          </a:graphicData>
        </a:graphic>
      </p:graphicFrame>
      <p:sp>
        <p:nvSpPr>
          <p:cNvPr id="5" name="Slide Number Placeholder 4"/>
          <p:cNvSpPr>
            <a:spLocks noGrp="1"/>
          </p:cNvSpPr>
          <p:nvPr>
            <p:ph type="sldNum" sz="quarter" idx="12"/>
          </p:nvPr>
        </p:nvSpPr>
        <p:spPr>
          <a:xfrm>
            <a:off x="6553200" y="6356350"/>
            <a:ext cx="2133600" cy="365125"/>
          </a:xfrm>
        </p:spPr>
        <p:txBody>
          <a:bodyPr/>
          <a:lstStyle/>
          <a:p>
            <a:fld id="{76CA4018-B66D-4B6C-A05E-5745A240459F}" type="slidenum">
              <a:rPr lang="en-GB" smtClean="0"/>
              <a:t>7</a:t>
            </a:fld>
            <a:endParaRPr lang="en-GB" dirty="0"/>
          </a:p>
        </p:txBody>
      </p:sp>
    </p:spTree>
    <p:extLst>
      <p:ext uri="{BB962C8B-B14F-4D97-AF65-F5344CB8AC3E}">
        <p14:creationId xmlns:p14="http://schemas.microsoft.com/office/powerpoint/2010/main" val="2714162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lang="en-GB" sz="2800" dirty="0">
                <a:ea typeface="+mn-ea"/>
                <a:cs typeface="+mn-cs"/>
              </a:rPr>
              <a:t>(3) The Executive Summary</a:t>
            </a:r>
            <a:br>
              <a:rPr lang="en-GB" sz="1300" dirty="0">
                <a:ea typeface="+mn-ea"/>
                <a:cs typeface="+mn-cs"/>
              </a:rPr>
            </a:br>
            <a:br>
              <a:rPr lang="en-GB" sz="1300" b="0" dirty="0">
                <a:ea typeface="+mn-ea"/>
                <a:cs typeface="+mn-cs"/>
              </a:rPr>
            </a:br>
            <a:endParaRPr lang="en-GB" sz="1300" i="1" dirty="0">
              <a:solidFill>
                <a:schemeClr val="tx1"/>
              </a:solidFill>
            </a:endParaRPr>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796" name="Rectangle 3"/>
          <p:cNvSpPr>
            <a:spLocks noGrp="1" noChangeArrowheads="1"/>
          </p:cNvSpPr>
          <p:nvPr>
            <p:ph type="body" idx="1"/>
          </p:nvPr>
        </p:nvSpPr>
        <p:spPr>
          <a:xfrm>
            <a:off x="4672300" y="750307"/>
            <a:ext cx="4026995" cy="5357387"/>
          </a:xfrm>
        </p:spPr>
        <p:txBody>
          <a:bodyPr anchor="ctr">
            <a:normAutofit fontScale="92500" lnSpcReduction="20000"/>
          </a:bodyPr>
          <a:lstStyle/>
          <a:p>
            <a:pPr marL="533400" indent="-285750">
              <a:lnSpc>
                <a:spcPct val="90000"/>
              </a:lnSpc>
            </a:pPr>
            <a:r>
              <a:rPr lang="en-GB" sz="2400" b="0" dirty="0">
                <a:latin typeface="Calibri" panose="020F0502020204030204" pitchFamily="34" charset="0"/>
                <a:ea typeface="Times New Roman" panose="02020603050405020304" pitchFamily="18" charset="0"/>
                <a:cs typeface="Arial" panose="020B0604020202020204" pitchFamily="34" charset="0"/>
              </a:rPr>
              <a:t>This should be the last thing that you will write.</a:t>
            </a:r>
          </a:p>
          <a:p>
            <a:pPr marL="533400" indent="-285750">
              <a:lnSpc>
                <a:spcPct val="90000"/>
              </a:lnSpc>
            </a:pPr>
            <a:endParaRPr lang="en-GB" sz="2400" b="0" dirty="0">
              <a:latin typeface="Calibri" panose="020F0502020204030204" pitchFamily="34" charset="0"/>
              <a:ea typeface="Times New Roman" panose="02020603050405020304" pitchFamily="18" charset="0"/>
              <a:cs typeface="Arial" panose="020B0604020202020204" pitchFamily="34" charset="0"/>
            </a:endParaRPr>
          </a:p>
          <a:p>
            <a:pPr marL="247650" indent="0">
              <a:lnSpc>
                <a:spcPct val="90000"/>
              </a:lnSpc>
              <a:buNone/>
            </a:pPr>
            <a:r>
              <a:rPr lang="en-GB" sz="2400" b="1" u="sng" dirty="0">
                <a:latin typeface="Calibri" panose="020F0502020204030204" pitchFamily="34" charset="0"/>
                <a:ea typeface="Times New Roman" panose="02020603050405020304" pitchFamily="18" charset="0"/>
                <a:cs typeface="Arial" panose="020B0604020202020204" pitchFamily="34" charset="0"/>
              </a:rPr>
              <a:t>Note</a:t>
            </a:r>
          </a:p>
          <a:p>
            <a:pPr marL="533400" indent="-285750">
              <a:lnSpc>
                <a:spcPct val="90000"/>
              </a:lnSpc>
            </a:pPr>
            <a:r>
              <a:rPr lang="en-GB" sz="2400" dirty="0">
                <a:latin typeface="Calibri" panose="020F0502020204030204" pitchFamily="34" charset="0"/>
                <a:ea typeface="Times New Roman" panose="02020603050405020304" pitchFamily="18" charset="0"/>
                <a:cs typeface="Arial" panose="020B0604020202020204" pitchFamily="34" charset="0"/>
              </a:rPr>
              <a:t> it is </a:t>
            </a:r>
            <a:r>
              <a:rPr lang="en-GB" sz="2400" b="1" i="1" dirty="0">
                <a:latin typeface="Calibri" panose="020F0502020204030204" pitchFamily="34" charset="0"/>
                <a:ea typeface="Times New Roman" panose="02020603050405020304" pitchFamily="18" charset="0"/>
                <a:cs typeface="Arial" panose="020B0604020202020204" pitchFamily="34" charset="0"/>
              </a:rPr>
              <a:t>not</a:t>
            </a:r>
            <a:r>
              <a:rPr lang="en-GB" sz="2400" dirty="0">
                <a:latin typeface="Calibri" panose="020F0502020204030204" pitchFamily="34" charset="0"/>
                <a:ea typeface="Times New Roman" panose="02020603050405020304" pitchFamily="18" charset="0"/>
                <a:cs typeface="Arial" panose="020B0604020202020204" pitchFamily="34" charset="0"/>
              </a:rPr>
              <a:t> positioned at the start of your report!!!!</a:t>
            </a:r>
            <a:endParaRPr lang="en-GB" sz="2400" b="0" dirty="0">
              <a:latin typeface="Calibri" panose="020F0502020204030204" pitchFamily="34" charset="0"/>
              <a:ea typeface="Times New Roman" panose="02020603050405020304" pitchFamily="18" charset="0"/>
              <a:cs typeface="Arial" panose="020B0604020202020204" pitchFamily="34" charset="0"/>
            </a:endParaRPr>
          </a:p>
          <a:p>
            <a:pPr marL="533400" indent="-285750">
              <a:lnSpc>
                <a:spcPct val="90000"/>
              </a:lnSpc>
            </a:pPr>
            <a:endParaRPr lang="en-GB" sz="2400" b="0" dirty="0">
              <a:latin typeface="Calibri" panose="020F0502020204030204" pitchFamily="34" charset="0"/>
              <a:ea typeface="Times New Roman" panose="02020603050405020304" pitchFamily="18" charset="0"/>
              <a:cs typeface="Arial" panose="020B0604020202020204" pitchFamily="34" charset="0"/>
            </a:endParaRPr>
          </a:p>
          <a:p>
            <a:pPr marL="533400" indent="-285750">
              <a:lnSpc>
                <a:spcPct val="90000"/>
              </a:lnSpc>
            </a:pPr>
            <a:r>
              <a:rPr lang="en-GB" sz="2400" i="1" dirty="0">
                <a:ea typeface="SimSun" panose="02010600030101010101" pitchFamily="2" charset="-122"/>
                <a:cs typeface="Arial" panose="020B0604020202020204" pitchFamily="34" charset="0"/>
              </a:rPr>
              <a:t>Needs to be concise yet comprehensive and persuasive.</a:t>
            </a:r>
          </a:p>
          <a:p>
            <a:pPr marL="533400" indent="-285750">
              <a:lnSpc>
                <a:spcPct val="90000"/>
              </a:lnSpc>
            </a:pPr>
            <a:endParaRPr lang="en-GB" sz="2400" i="1" dirty="0">
              <a:ea typeface="SimSun" panose="02010600030101010101" pitchFamily="2" charset="-122"/>
              <a:cs typeface="Arial" panose="020B0604020202020204" pitchFamily="34" charset="0"/>
            </a:endParaRPr>
          </a:p>
          <a:p>
            <a:pPr marL="533400" indent="-285750">
              <a:lnSpc>
                <a:spcPct val="90000"/>
              </a:lnSpc>
            </a:pPr>
            <a:r>
              <a:rPr lang="en-GB" sz="2400" i="1" dirty="0">
                <a:ea typeface="SimSun" panose="02010600030101010101" pitchFamily="2" charset="-122"/>
                <a:cs typeface="Arial" panose="020B0604020202020204" pitchFamily="34" charset="0"/>
              </a:rPr>
              <a:t>Should explain:</a:t>
            </a:r>
          </a:p>
          <a:p>
            <a:pPr marL="933450" lvl="1">
              <a:lnSpc>
                <a:spcPct val="90000"/>
              </a:lnSpc>
            </a:pPr>
            <a:r>
              <a:rPr lang="en-GB" sz="1800" i="1" dirty="0">
                <a:ea typeface="SimSun" panose="02010600030101010101" pitchFamily="2" charset="-122"/>
                <a:cs typeface="Arial" panose="020B0604020202020204" pitchFamily="34" charset="0"/>
              </a:rPr>
              <a:t>what needs to be achieved, </a:t>
            </a:r>
          </a:p>
          <a:p>
            <a:pPr marL="933450" lvl="1">
              <a:lnSpc>
                <a:spcPct val="90000"/>
              </a:lnSpc>
            </a:pPr>
            <a:r>
              <a:rPr lang="en-GB" sz="1800" i="1" dirty="0">
                <a:ea typeface="SimSun" panose="02010600030101010101" pitchFamily="2" charset="-122"/>
                <a:cs typeface="Arial" panose="020B0604020202020204" pitchFamily="34" charset="0"/>
              </a:rPr>
              <a:t>how it will be achieved, and at what cost; </a:t>
            </a:r>
          </a:p>
          <a:p>
            <a:pPr marL="933450" lvl="1">
              <a:lnSpc>
                <a:spcPct val="90000"/>
              </a:lnSpc>
            </a:pPr>
            <a:r>
              <a:rPr lang="en-GB" sz="1800" i="1" dirty="0">
                <a:ea typeface="SimSun" panose="02010600030101010101" pitchFamily="2" charset="-122"/>
                <a:cs typeface="Arial" panose="020B0604020202020204" pitchFamily="34" charset="0"/>
              </a:rPr>
              <a:t>what obstacles there may be and how they will be overcome.</a:t>
            </a:r>
          </a:p>
          <a:p>
            <a:pPr marL="533400">
              <a:lnSpc>
                <a:spcPct val="90000"/>
              </a:lnSpc>
            </a:pPr>
            <a:r>
              <a:rPr lang="en-GB" sz="2200" i="1" dirty="0">
                <a:ea typeface="SimSun" panose="02010600030101010101" pitchFamily="2" charset="-122"/>
                <a:cs typeface="Arial" panose="020B0604020202020204" pitchFamily="34" charset="0"/>
              </a:rPr>
              <a:t>Break it down into 3-4 paragraphs</a:t>
            </a: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6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defTabSz="914400" rtl="0" eaLnBrk="1" fontAlgn="auto" latinLnBrk="0" hangingPunct="1">
                <a:lnSpc>
                  <a:spcPct val="90000"/>
                </a:lnSpc>
                <a:spcBef>
                  <a:spcPts val="0"/>
                </a:spcBef>
                <a:spcAft>
                  <a:spcPts val="600"/>
                </a:spcAft>
                <a:buClrTx/>
                <a:buSzTx/>
                <a:buFontTx/>
                <a:buNone/>
                <a:tabLst/>
                <a:defRPr/>
              </a:pPr>
              <a:t>8</a:t>
            </a:fld>
            <a:endParaRPr kumimoji="0" lang="en-US" sz="16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38736089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3337098"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2530" y="702944"/>
            <a:ext cx="4026994"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95" name="Rectangle 2"/>
          <p:cNvSpPr>
            <a:spLocks noGrp="1" noChangeArrowheads="1"/>
          </p:cNvSpPr>
          <p:nvPr>
            <p:ph type="title"/>
          </p:nvPr>
        </p:nvSpPr>
        <p:spPr>
          <a:xfrm>
            <a:off x="762603" y="1345958"/>
            <a:ext cx="3144897" cy="4166085"/>
          </a:xfrm>
        </p:spPr>
        <p:txBody>
          <a:bodyPr>
            <a:normAutofit/>
          </a:bodyPr>
          <a:lstStyle/>
          <a:p>
            <a:pPr>
              <a:lnSpc>
                <a:spcPct val="90000"/>
              </a:lnSpc>
              <a:spcBef>
                <a:spcPct val="20000"/>
              </a:spcBef>
              <a:buClr>
                <a:srgbClr val="8496B0"/>
              </a:buClr>
            </a:pPr>
            <a:r>
              <a:rPr lang="en-GB" sz="3200" dirty="0"/>
              <a:t>(4) SWOT</a:t>
            </a:r>
            <a:br>
              <a:rPr lang="en-GB" sz="2000" dirty="0"/>
            </a:br>
            <a:br>
              <a:rPr lang="en-GB" sz="2000" dirty="0"/>
            </a:br>
            <a:br>
              <a:rPr lang="en-GB" sz="1600" b="0" dirty="0"/>
            </a:br>
            <a:br>
              <a:rPr lang="en-GB" sz="1600" b="0" dirty="0"/>
            </a:br>
            <a:br>
              <a:rPr lang="en-GB" sz="1600" b="0" dirty="0"/>
            </a:br>
            <a:br>
              <a:rPr lang="en-GB" sz="1600" b="0" dirty="0"/>
            </a:br>
            <a:br>
              <a:rPr lang="en-GB" sz="1600" b="0" dirty="0"/>
            </a:br>
            <a:br>
              <a:rPr lang="en-GB" sz="1600" b="0" dirty="0"/>
            </a:br>
            <a:br>
              <a:rPr lang="en-GB" sz="1600" b="0" dirty="0"/>
            </a:br>
            <a:endParaRPr lang="en-GB" sz="1600" dirty="0"/>
          </a:p>
        </p:txBody>
      </p:sp>
      <p:grpSp>
        <p:nvGrpSpPr>
          <p:cNvPr id="143" name="Group 142">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147" y="3048506"/>
            <a:ext cx="472714" cy="765242"/>
            <a:chOff x="45711" y="3048506"/>
            <a:chExt cx="630289" cy="765242"/>
          </a:xfrm>
        </p:grpSpPr>
        <p:sp>
          <p:nvSpPr>
            <p:cNvPr id="144"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796" name="Rectangle 3"/>
          <p:cNvSpPr>
            <a:spLocks noGrp="1" noChangeArrowheads="1"/>
          </p:cNvSpPr>
          <p:nvPr>
            <p:ph type="body" idx="1"/>
          </p:nvPr>
        </p:nvSpPr>
        <p:spPr>
          <a:xfrm>
            <a:off x="4299732" y="533400"/>
            <a:ext cx="4399563" cy="5803891"/>
          </a:xfrm>
        </p:spPr>
        <p:txBody>
          <a:bodyPr anchor="ctr">
            <a:normAutofit fontScale="77500" lnSpcReduction="20000"/>
          </a:bodyPr>
          <a:lstStyle/>
          <a:p>
            <a:pPr marL="590550">
              <a:lnSpc>
                <a:spcPct val="90000"/>
              </a:lnSpc>
            </a:pPr>
            <a:r>
              <a:rPr lang="en-GB" sz="2000" i="1" dirty="0">
                <a:ea typeface="SimSun" panose="02010600030101010101" pitchFamily="2" charset="-122"/>
                <a:cs typeface="Arial" panose="020B0604020202020204" pitchFamily="34" charset="0"/>
              </a:rPr>
              <a:t>Based on both audits </a:t>
            </a:r>
          </a:p>
          <a:p>
            <a:pPr marL="990600" lvl="1">
              <a:lnSpc>
                <a:spcPct val="90000"/>
              </a:lnSpc>
            </a:pPr>
            <a:r>
              <a:rPr lang="en-GB" sz="1600" b="1" i="1" dirty="0">
                <a:solidFill>
                  <a:schemeClr val="accent1"/>
                </a:solidFill>
                <a:ea typeface="SimSun" panose="02010600030101010101" pitchFamily="2" charset="-122"/>
                <a:cs typeface="Arial" panose="020B0604020202020204" pitchFamily="34" charset="0"/>
              </a:rPr>
              <a:t>O+T:</a:t>
            </a:r>
            <a:r>
              <a:rPr lang="en-GB" sz="1600" i="1" dirty="0">
                <a:ea typeface="SimSun" panose="02010600030101010101" pitchFamily="2" charset="-122"/>
                <a:cs typeface="Arial" panose="020B0604020202020204" pitchFamily="34" charset="0"/>
              </a:rPr>
              <a:t> External-identifying macro &amp; micro points which will have identified possible gaps or opportunities/threats to consider</a:t>
            </a:r>
          </a:p>
          <a:p>
            <a:pPr marL="990600" lvl="1">
              <a:lnSpc>
                <a:spcPct val="90000"/>
              </a:lnSpc>
            </a:pPr>
            <a:r>
              <a:rPr lang="en-GB" sz="1600" b="1" i="1" dirty="0">
                <a:solidFill>
                  <a:schemeClr val="accent1"/>
                </a:solidFill>
                <a:ea typeface="SimSun" panose="02010600030101010101" pitchFamily="2" charset="-122"/>
                <a:cs typeface="Arial" panose="020B0604020202020204" pitchFamily="34" charset="0"/>
              </a:rPr>
              <a:t>S+W:</a:t>
            </a:r>
            <a:r>
              <a:rPr lang="en-GB" sz="1600" i="1" dirty="0">
                <a:ea typeface="SimSun" panose="02010600030101010101" pitchFamily="2" charset="-122"/>
                <a:cs typeface="Arial" panose="020B0604020202020204" pitchFamily="34" charset="0"/>
              </a:rPr>
              <a:t> Internal-aspects of the company and its marketing mix. </a:t>
            </a:r>
          </a:p>
          <a:p>
            <a:pPr marL="590550">
              <a:lnSpc>
                <a:spcPct val="90000"/>
              </a:lnSpc>
            </a:pPr>
            <a:r>
              <a:rPr lang="en-GB" sz="2000" i="1" dirty="0">
                <a:ea typeface="SimSun" panose="02010600030101010101" pitchFamily="2" charset="-122"/>
                <a:cs typeface="Arial" panose="020B0604020202020204" pitchFamily="34" charset="0"/>
              </a:rPr>
              <a:t>Firstly, start by summarising the key bullet points in a SWOT table: [bullet points only]</a:t>
            </a:r>
          </a:p>
          <a:p>
            <a:pPr marL="990600" lvl="1">
              <a:lnSpc>
                <a:spcPct val="90000"/>
              </a:lnSpc>
            </a:pPr>
            <a:r>
              <a:rPr lang="en-GB" sz="1600" i="1" dirty="0">
                <a:ea typeface="SimSun" panose="02010600030101010101" pitchFamily="2" charset="-122"/>
                <a:cs typeface="Arial" panose="020B0604020202020204" pitchFamily="34" charset="0"/>
              </a:rPr>
              <a:t>it is  usual not to have more than 3 points for each S-W-O-T, so think very carefully about this. </a:t>
            </a:r>
          </a:p>
          <a:p>
            <a:pPr marL="990600" lvl="1">
              <a:lnSpc>
                <a:spcPct val="90000"/>
              </a:lnSpc>
            </a:pPr>
            <a:r>
              <a:rPr lang="en-GB" sz="1600" i="1" dirty="0">
                <a:ea typeface="SimSun" panose="02010600030101010101" pitchFamily="2" charset="-122"/>
                <a:cs typeface="Arial" panose="020B0604020202020204" pitchFamily="34" charset="0"/>
              </a:rPr>
              <a:t>You need to prioritise.  </a:t>
            </a:r>
          </a:p>
          <a:p>
            <a:pPr marL="990600" lvl="1">
              <a:lnSpc>
                <a:spcPct val="90000"/>
              </a:lnSpc>
            </a:pPr>
            <a:r>
              <a:rPr lang="en-GB" sz="1600" i="1" dirty="0">
                <a:ea typeface="SimSun" panose="02010600030101010101" pitchFamily="2" charset="-122"/>
                <a:cs typeface="Arial" panose="020B0604020202020204" pitchFamily="34" charset="0"/>
              </a:rPr>
              <a:t>It should cover all points with no extraneous material under any of the four SWOT headings.</a:t>
            </a:r>
          </a:p>
          <a:p>
            <a:pPr marL="590550">
              <a:lnSpc>
                <a:spcPct val="90000"/>
              </a:lnSpc>
            </a:pPr>
            <a:endParaRPr lang="en-GB" sz="2000" i="1" dirty="0">
              <a:ea typeface="SimSun" panose="02010600030101010101" pitchFamily="2" charset="-122"/>
              <a:cs typeface="Arial" panose="020B0604020202020204" pitchFamily="34" charset="0"/>
            </a:endParaRPr>
          </a:p>
          <a:p>
            <a:pPr marL="590550">
              <a:lnSpc>
                <a:spcPct val="90000"/>
              </a:lnSpc>
            </a:pPr>
            <a:r>
              <a:rPr lang="en-GB" sz="2000" i="1" dirty="0">
                <a:ea typeface="SimSun" panose="02010600030101010101" pitchFamily="2" charset="-122"/>
                <a:cs typeface="Arial" panose="020B0604020202020204" pitchFamily="34" charset="0"/>
              </a:rPr>
              <a:t>Secondly, [and after the above], you should  summarise clearly the key issues that need to be addressed which you will have drawn from both the external and internal audits. These are NOT all the issues, but the issue your organisation should plan to address. </a:t>
            </a:r>
          </a:p>
          <a:p>
            <a:pPr marL="590550">
              <a:lnSpc>
                <a:spcPct val="90000"/>
              </a:lnSpc>
            </a:pPr>
            <a:r>
              <a:rPr lang="en-GB" sz="2000" i="1" dirty="0">
                <a:ea typeface="SimSun" panose="02010600030101010101" pitchFamily="2" charset="-122"/>
                <a:cs typeface="Arial" panose="020B0604020202020204" pitchFamily="34" charset="0"/>
              </a:rPr>
              <a:t>This should flow naturally from the external &amp; Internal audit.  If this is not the case, you need to return to your audits and update them. </a:t>
            </a:r>
          </a:p>
          <a:p>
            <a:pPr marL="590550">
              <a:lnSpc>
                <a:spcPct val="90000"/>
              </a:lnSpc>
            </a:pPr>
            <a:r>
              <a:rPr lang="en-GB" sz="2000" i="1" dirty="0">
                <a:ea typeface="SimSun" panose="02010600030101010101" pitchFamily="2" charset="-122"/>
                <a:cs typeface="Arial" panose="020B0604020202020204" pitchFamily="34" charset="0"/>
              </a:rPr>
              <a:t>NO new research should appear in the SWOT: You have done all your research that will help form objectives in  the audits. </a:t>
            </a:r>
          </a:p>
          <a:p>
            <a:pPr marL="590550">
              <a:lnSpc>
                <a:spcPct val="90000"/>
              </a:lnSpc>
            </a:pPr>
            <a:endParaRPr lang="en-GB" sz="2000" i="1" dirty="0">
              <a:ea typeface="SimSun" panose="02010600030101010101" pitchFamily="2" charset="-122"/>
              <a:cs typeface="Arial" panose="020B0604020202020204" pitchFamily="34" charset="0"/>
            </a:endParaRPr>
          </a:p>
          <a:p>
            <a:pPr marL="990600" lvl="1">
              <a:lnSpc>
                <a:spcPct val="90000"/>
              </a:lnSpc>
            </a:pPr>
            <a:r>
              <a:rPr lang="en-GB" sz="2000" i="1" dirty="0">
                <a:ea typeface="SimSun" panose="02010600030101010101" pitchFamily="2" charset="-122"/>
                <a:cs typeface="Arial" panose="020B0604020202020204" pitchFamily="34" charset="0"/>
              </a:rPr>
              <a:t> These should lead into the objectives which you will identify in the next part. </a:t>
            </a:r>
          </a:p>
        </p:txBody>
      </p:sp>
      <p:sp>
        <p:nvSpPr>
          <p:cNvPr id="33794" name="Slide Number Placeholder 5"/>
          <p:cNvSpPr>
            <a:spLocks noGrp="1"/>
          </p:cNvSpPr>
          <p:nvPr>
            <p:ph type="sldNum" sz="quarter" idx="12"/>
          </p:nvPr>
        </p:nvSpPr>
        <p:spPr>
          <a:xfrm>
            <a:off x="7552660" y="6492875"/>
            <a:ext cx="962690" cy="365125"/>
          </a:xfrm>
          <a:prstGeom prst="ellipse">
            <a:avLst/>
          </a:prstGeom>
          <a:extLs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Arial" charset="0"/>
                <a:cs typeface="Tahoma" pitchFamily="34" charset="0"/>
              </a:defRPr>
            </a:lvl1pPr>
            <a:lvl2pPr marL="742950" indent="-285750">
              <a:defRPr>
                <a:solidFill>
                  <a:schemeClr val="tx1"/>
                </a:solidFill>
                <a:latin typeface="Arial" charset="0"/>
                <a:cs typeface="Tahoma" pitchFamily="34" charset="0"/>
              </a:defRPr>
            </a:lvl2pPr>
            <a:lvl3pPr marL="1143000" indent="-228600">
              <a:defRPr>
                <a:solidFill>
                  <a:schemeClr val="tx1"/>
                </a:solidFill>
                <a:latin typeface="Arial" charset="0"/>
                <a:cs typeface="Tahoma" pitchFamily="34" charset="0"/>
              </a:defRPr>
            </a:lvl3pPr>
            <a:lvl4pPr marL="1600200" indent="-228600">
              <a:defRPr>
                <a:solidFill>
                  <a:schemeClr val="tx1"/>
                </a:solidFill>
                <a:latin typeface="Arial" charset="0"/>
                <a:cs typeface="Tahoma" pitchFamily="34" charset="0"/>
              </a:defRPr>
            </a:lvl4pPr>
            <a:lvl5pPr marL="2057400" indent="-228600">
              <a:defRPr>
                <a:solidFill>
                  <a:schemeClr val="tx1"/>
                </a:solidFill>
                <a:latin typeface="Arial" charset="0"/>
                <a:cs typeface="Tahoma" pitchFamily="34" charset="0"/>
              </a:defRPr>
            </a:lvl5pPr>
            <a:lvl6pPr marL="2514600" indent="-228600" eaLnBrk="0" fontAlgn="base" hangingPunct="0">
              <a:spcBef>
                <a:spcPct val="0"/>
              </a:spcBef>
              <a:spcAft>
                <a:spcPct val="0"/>
              </a:spcAft>
              <a:defRPr>
                <a:solidFill>
                  <a:schemeClr val="tx1"/>
                </a:solidFill>
                <a:latin typeface="Arial" charset="0"/>
                <a:cs typeface="Tahoma" pitchFamily="34" charset="0"/>
              </a:defRPr>
            </a:lvl6pPr>
            <a:lvl7pPr marL="2971800" indent="-228600" eaLnBrk="0" fontAlgn="base" hangingPunct="0">
              <a:spcBef>
                <a:spcPct val="0"/>
              </a:spcBef>
              <a:spcAft>
                <a:spcPct val="0"/>
              </a:spcAft>
              <a:defRPr>
                <a:solidFill>
                  <a:schemeClr val="tx1"/>
                </a:solidFill>
                <a:latin typeface="Arial" charset="0"/>
                <a:cs typeface="Tahoma" pitchFamily="34" charset="0"/>
              </a:defRPr>
            </a:lvl7pPr>
            <a:lvl8pPr marL="3429000" indent="-228600" eaLnBrk="0" fontAlgn="base" hangingPunct="0">
              <a:spcBef>
                <a:spcPct val="0"/>
              </a:spcBef>
              <a:spcAft>
                <a:spcPct val="0"/>
              </a:spcAft>
              <a:defRPr>
                <a:solidFill>
                  <a:schemeClr val="tx1"/>
                </a:solidFill>
                <a:latin typeface="Arial" charset="0"/>
                <a:cs typeface="Tahoma" pitchFamily="34" charset="0"/>
              </a:defRPr>
            </a:lvl8pPr>
            <a:lvl9pPr marL="3886200" indent="-228600" eaLnBrk="0" fontAlgn="base" hangingPunct="0">
              <a:spcBef>
                <a:spcPct val="0"/>
              </a:spcBef>
              <a:spcAft>
                <a:spcPct val="0"/>
              </a:spcAft>
              <a:defRPr>
                <a:solidFill>
                  <a:schemeClr val="tx1"/>
                </a:solidFill>
                <a:latin typeface="Arial" charset="0"/>
                <a:cs typeface="Tahoma" pitchFamily="34" charset="0"/>
              </a:defRPr>
            </a:lvl9pPr>
          </a:lstStyle>
          <a:p>
            <a:pPr marL="0" marR="0" lvl="0" indent="0" defTabSz="914400" rtl="0" eaLnBrk="1" fontAlgn="auto" latinLnBrk="0" hangingPunct="1">
              <a:lnSpc>
                <a:spcPct val="90000"/>
              </a:lnSpc>
              <a:spcBef>
                <a:spcPts val="0"/>
              </a:spcBef>
              <a:spcAft>
                <a:spcPts val="600"/>
              </a:spcAft>
              <a:buClrTx/>
              <a:buSzTx/>
              <a:buFontTx/>
              <a:buNone/>
              <a:tabLst/>
              <a:defRPr/>
            </a:pPr>
            <a:fld id="{9209112C-309A-45C1-95DA-477864BE5892}" type="slidenum">
              <a:rPr kumimoji="0" lang="en-US" sz="1600" u="none" strike="noStrike" kern="1200" cap="none" spc="0" normalizeH="0" baseline="0" noProof="0" smtClean="0">
                <a:ln>
                  <a:noFill/>
                </a:ln>
                <a:solidFill>
                  <a:schemeClr val="accent1"/>
                </a:solidFill>
                <a:effectLst/>
                <a:uLnTx/>
                <a:uFillTx/>
                <a:latin typeface="Arial" charset="0"/>
                <a:ea typeface="+mn-ea"/>
                <a:cs typeface="Tahoma" pitchFamily="34" charset="0"/>
              </a:rPr>
              <a:pPr marL="0" marR="0" lvl="0" indent="0" defTabSz="914400" rtl="0" eaLnBrk="1" fontAlgn="auto" latinLnBrk="0" hangingPunct="1">
                <a:lnSpc>
                  <a:spcPct val="90000"/>
                </a:lnSpc>
                <a:spcBef>
                  <a:spcPts val="0"/>
                </a:spcBef>
                <a:spcAft>
                  <a:spcPts val="600"/>
                </a:spcAft>
                <a:buClrTx/>
                <a:buSzTx/>
                <a:buFontTx/>
                <a:buNone/>
                <a:tabLst/>
                <a:defRPr/>
              </a:pPr>
              <a:t>9</a:t>
            </a:fld>
            <a:endParaRPr kumimoji="0" lang="en-US" sz="1600" u="none" strike="noStrike" kern="1200" cap="none" spc="0" normalizeH="0" baseline="0" noProof="0" dirty="0">
              <a:ln>
                <a:noFill/>
              </a:ln>
              <a:solidFill>
                <a:schemeClr val="accent1"/>
              </a:solidFill>
              <a:effectLst/>
              <a:uLnTx/>
              <a:uFillTx/>
              <a:latin typeface="Arial" charset="0"/>
              <a:ea typeface="+mn-ea"/>
              <a:cs typeface="Tahoma" pitchFamily="34" charset="0"/>
            </a:endParaRPr>
          </a:p>
        </p:txBody>
      </p:sp>
    </p:spTree>
    <p:extLst>
      <p:ext uri="{BB962C8B-B14F-4D97-AF65-F5344CB8AC3E}">
        <p14:creationId xmlns:p14="http://schemas.microsoft.com/office/powerpoint/2010/main" val="40938733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7337</TotalTime>
  <Words>2821</Words>
  <Application>Microsoft Office PowerPoint</Application>
  <PresentationFormat>On-screen Show (4:3)</PresentationFormat>
  <Paragraphs>277</Paragraphs>
  <Slides>11</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Segoe UI Semibold</vt:lpstr>
      <vt:lpstr>Selawik Semibold</vt:lpstr>
      <vt:lpstr>Times New Roman</vt:lpstr>
      <vt:lpstr>3_Office Theme</vt:lpstr>
      <vt:lpstr>1_Office Theme</vt:lpstr>
      <vt:lpstr>2_Office Theme</vt:lpstr>
      <vt:lpstr>PowerPoint Presentation</vt:lpstr>
      <vt:lpstr>(Layout]:</vt:lpstr>
      <vt:lpstr>PowerPoint Presentation</vt:lpstr>
      <vt:lpstr>Introduction</vt:lpstr>
      <vt:lpstr>[1] Internal Audit    </vt:lpstr>
      <vt:lpstr>[2] External Audit.       </vt:lpstr>
      <vt:lpstr>Trend &amp; Emerging Issues [example London Taxi MACRO Environment: 2019] This is a way of visualising the Macro Environment: Key sub-headings have been used which are not PEST headings…although they  generally do fall under these areas. It is NOT an expectation to produce a table like this, although you can if you wish, but you still need to include a normal narrative, and this table should NOT replace that:  As you can see, below , there are 6 core sub-headings which summarise the macro audit. </vt:lpstr>
      <vt:lpstr>(3) The Executive Summary  </vt:lpstr>
      <vt:lpstr>(4) SWOT         </vt:lpstr>
      <vt:lpstr>(5) Marketing Objectives          </vt:lpstr>
      <vt:lpstr>(6) Marketing Strategy   [650-800 words]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Heffernan</dc:creator>
  <cp:lastModifiedBy>Kazemi, Erfan</cp:lastModifiedBy>
  <cp:revision>89</cp:revision>
  <dcterms:created xsi:type="dcterms:W3CDTF">2021-03-22T11:57:12Z</dcterms:created>
  <dcterms:modified xsi:type="dcterms:W3CDTF">2023-03-09T11:08:07Z</dcterms:modified>
</cp:coreProperties>
</file>