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3" r:id="rId1"/>
  </p:sldMasterIdLst>
  <p:notesMasterIdLst>
    <p:notesMasterId r:id="rId27"/>
  </p:notesMasterIdLst>
  <p:handoutMasterIdLst>
    <p:handoutMasterId r:id="rId28"/>
  </p:handoutMasterIdLst>
  <p:sldIdLst>
    <p:sldId id="295" r:id="rId2"/>
    <p:sldId id="319"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Lst>
  <p:sldSz cx="10972800" cy="10972800"/>
  <p:notesSz cx="6858000" cy="9144000"/>
  <p:embeddedFontLst>
    <p:embeddedFont>
      <p:font typeface="Traffic" panose="00000400000000000000" pitchFamily="2" charset="-78"/>
      <p:regular r:id="rId29"/>
      <p:bold r:id="rId30"/>
    </p:embeddedFont>
    <p:embeddedFont>
      <p:font typeface="Shabnam" panose="020B0604020202020204" charset="-78"/>
      <p:regular r:id="rId31"/>
      <p:bold r:id="rId32"/>
    </p:embeddedFont>
    <p:embeddedFont>
      <p:font typeface="Vazir" panose="020B0604020202020204" charset="-78"/>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E54"/>
    <a:srgbClr val="AAD2DA"/>
    <a:srgbClr val="E6EAF0"/>
    <a:srgbClr val="A5CBD4"/>
    <a:srgbClr val="A0CBDB"/>
    <a:srgbClr val="E8ECF1"/>
    <a:srgbClr val="C8AD86"/>
    <a:srgbClr val="303030"/>
    <a:srgbClr val="BE9F71"/>
    <a:srgbClr val="002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E53C9E2F-3DAA-4003-87F1-974DB3C962D2}">
  <a:tblStyle styleId="{E53C9E2F-3DAA-4003-87F1-974DB3C962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8" autoAdjust="0"/>
    <p:restoredTop sz="95033" autoAdjust="0"/>
  </p:normalViewPr>
  <p:slideViewPr>
    <p:cSldViewPr snapToGrid="0">
      <p:cViewPr varScale="1">
        <p:scale>
          <a:sx n="46" d="100"/>
          <a:sy n="46" d="100"/>
        </p:scale>
        <p:origin x="-1566" y="-102"/>
      </p:cViewPr>
      <p:guideLst>
        <p:guide orient="horz" pos="3456"/>
        <p:guide pos="3456"/>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34F621C-0CA1-B1FD-F850-5EEE9B967E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BC43895B-F576-F5AE-1FAB-4D1ECE5CA1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36E34A-AFA3-4395-BAD1-60B09A0A1BF1}" type="datetimeFigureOut">
              <a:rPr lang="en-US" smtClean="0"/>
              <a:t>11/10/2025</a:t>
            </a:fld>
            <a:endParaRPr lang="en-US"/>
          </a:p>
        </p:txBody>
      </p:sp>
      <p:sp>
        <p:nvSpPr>
          <p:cNvPr id="4" name="Footer Placeholder 3">
            <a:extLst>
              <a:ext uri="{FF2B5EF4-FFF2-40B4-BE49-F238E27FC236}">
                <a16:creationId xmlns="" xmlns:a16="http://schemas.microsoft.com/office/drawing/2014/main" id="{B75F73F7-BBBE-192F-3907-36BAB381E8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A9C4120E-9898-ECDE-8E7E-BB7F079449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9A2F5A-2FF7-42B4-9D04-1CC58DAF4851}" type="slidenum">
              <a:rPr lang="en-US" smtClean="0"/>
              <a:t>‹#›</a:t>
            </a:fld>
            <a:endParaRPr lang="en-US"/>
          </a:p>
        </p:txBody>
      </p:sp>
    </p:spTree>
    <p:extLst>
      <p:ext uri="{BB962C8B-B14F-4D97-AF65-F5344CB8AC3E}">
        <p14:creationId xmlns:p14="http://schemas.microsoft.com/office/powerpoint/2010/main" val="3134142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008502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84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Google Shape;22;p2">
            <a:extLst>
              <a:ext uri="{FF2B5EF4-FFF2-40B4-BE49-F238E27FC236}">
                <a16:creationId xmlns="" xmlns:a16="http://schemas.microsoft.com/office/drawing/2014/main" id="{22833D37-8E2C-2585-038A-A94E5AE4220F}"/>
              </a:ext>
            </a:extLst>
          </p:cNvPr>
          <p:cNvSpPr txBox="1">
            <a:spLocks noGrp="1"/>
          </p:cNvSpPr>
          <p:nvPr>
            <p:ph type="subTitle" idx="1" hasCustomPrompt="1"/>
          </p:nvPr>
        </p:nvSpPr>
        <p:spPr>
          <a:xfrm>
            <a:off x="4221480" y="8708676"/>
            <a:ext cx="5859221" cy="1521174"/>
          </a:xfrm>
          <a:prstGeom prst="rect">
            <a:avLst/>
          </a:prstGeom>
        </p:spPr>
        <p:txBody>
          <a:bodyPr spcFirstLastPara="1" wrap="square" lIns="91425" tIns="91425" rIns="91425" bIns="91425" anchor="t" anchorCtr="0">
            <a:noAutofit/>
          </a:bodyPr>
          <a:lstStyle>
            <a:lvl1pPr marL="0" lvl="0" algn="r" rtl="1">
              <a:lnSpc>
                <a:spcPct val="120000"/>
              </a:lnSpc>
              <a:spcBef>
                <a:spcPts val="0"/>
              </a:spcBef>
              <a:spcAft>
                <a:spcPts val="0"/>
              </a:spcAft>
              <a:buSzPts val="5400"/>
              <a:buNone/>
              <a:defRPr sz="3200" b="0">
                <a:solidFill>
                  <a:srgbClr val="303030"/>
                </a:solidFill>
                <a:latin typeface="Shabnam" panose="020B0603030804020204" pitchFamily="34" charset="-78"/>
                <a:ea typeface="Shabnam" panose="020B0603030804020204" pitchFamily="34" charset="-78"/>
                <a:cs typeface="Shabnam" panose="020B0603030804020204" pitchFamily="34" charset="-78"/>
                <a:sym typeface="Gantari"/>
              </a:defRPr>
            </a:lvl1pPr>
            <a:lvl2pPr lvl="1" algn="ctr">
              <a:lnSpc>
                <a:spcPct val="100000"/>
              </a:lnSpc>
              <a:spcBef>
                <a:spcPts val="0"/>
              </a:spcBef>
              <a:spcAft>
                <a:spcPts val="0"/>
              </a:spcAft>
              <a:buSzPts val="5400"/>
              <a:buNone/>
              <a:defRPr sz="3240"/>
            </a:lvl2pPr>
            <a:lvl3pPr lvl="2" algn="ctr">
              <a:lnSpc>
                <a:spcPct val="100000"/>
              </a:lnSpc>
              <a:spcBef>
                <a:spcPts val="0"/>
              </a:spcBef>
              <a:spcAft>
                <a:spcPts val="0"/>
              </a:spcAft>
              <a:buSzPts val="5400"/>
              <a:buNone/>
              <a:defRPr sz="3240"/>
            </a:lvl3pPr>
            <a:lvl4pPr lvl="3" algn="ctr">
              <a:lnSpc>
                <a:spcPct val="100000"/>
              </a:lnSpc>
              <a:spcBef>
                <a:spcPts val="0"/>
              </a:spcBef>
              <a:spcAft>
                <a:spcPts val="0"/>
              </a:spcAft>
              <a:buSzPts val="5400"/>
              <a:buNone/>
              <a:defRPr sz="3240"/>
            </a:lvl4pPr>
            <a:lvl5pPr lvl="4" algn="ctr">
              <a:lnSpc>
                <a:spcPct val="100000"/>
              </a:lnSpc>
              <a:spcBef>
                <a:spcPts val="0"/>
              </a:spcBef>
              <a:spcAft>
                <a:spcPts val="0"/>
              </a:spcAft>
              <a:buSzPts val="5400"/>
              <a:buNone/>
              <a:defRPr sz="3240"/>
            </a:lvl5pPr>
            <a:lvl6pPr lvl="5" algn="ctr">
              <a:lnSpc>
                <a:spcPct val="100000"/>
              </a:lnSpc>
              <a:spcBef>
                <a:spcPts val="0"/>
              </a:spcBef>
              <a:spcAft>
                <a:spcPts val="0"/>
              </a:spcAft>
              <a:buSzPts val="5400"/>
              <a:buNone/>
              <a:defRPr sz="3240"/>
            </a:lvl6pPr>
            <a:lvl7pPr lvl="6" algn="ctr">
              <a:lnSpc>
                <a:spcPct val="100000"/>
              </a:lnSpc>
              <a:spcBef>
                <a:spcPts val="0"/>
              </a:spcBef>
              <a:spcAft>
                <a:spcPts val="0"/>
              </a:spcAft>
              <a:buSzPts val="5400"/>
              <a:buNone/>
              <a:defRPr sz="3240"/>
            </a:lvl7pPr>
            <a:lvl8pPr lvl="7" algn="ctr">
              <a:lnSpc>
                <a:spcPct val="100000"/>
              </a:lnSpc>
              <a:spcBef>
                <a:spcPts val="0"/>
              </a:spcBef>
              <a:spcAft>
                <a:spcPts val="0"/>
              </a:spcAft>
              <a:buSzPts val="5400"/>
              <a:buNone/>
              <a:defRPr sz="3240"/>
            </a:lvl8pPr>
            <a:lvl9pPr lvl="8" algn="ctr">
              <a:lnSpc>
                <a:spcPct val="100000"/>
              </a:lnSpc>
              <a:spcBef>
                <a:spcPts val="0"/>
              </a:spcBef>
              <a:spcAft>
                <a:spcPts val="0"/>
              </a:spcAft>
              <a:buSzPts val="5400"/>
              <a:buNone/>
              <a:defRPr sz="3240"/>
            </a:lvl9pPr>
          </a:lstStyle>
          <a:p>
            <a:r>
              <a:rPr lang="fa-IR" dirty="0"/>
              <a:t>متن دلخواه شما</a:t>
            </a:r>
            <a:endParaRPr dirty="0"/>
          </a:p>
        </p:txBody>
      </p:sp>
      <p:sp>
        <p:nvSpPr>
          <p:cNvPr id="6" name="Google Shape;21;p2">
            <a:extLst>
              <a:ext uri="{FF2B5EF4-FFF2-40B4-BE49-F238E27FC236}">
                <a16:creationId xmlns="" xmlns:a16="http://schemas.microsoft.com/office/drawing/2014/main" id="{C733EFF7-2D93-4D9B-93B3-FB74F1BAEE1A}"/>
              </a:ext>
            </a:extLst>
          </p:cNvPr>
          <p:cNvSpPr txBox="1">
            <a:spLocks noGrp="1"/>
          </p:cNvSpPr>
          <p:nvPr>
            <p:ph type="ctrTitle" hasCustomPrompt="1"/>
          </p:nvPr>
        </p:nvSpPr>
        <p:spPr>
          <a:xfrm>
            <a:off x="892100" y="1141020"/>
            <a:ext cx="9188601" cy="1049730"/>
          </a:xfrm>
          <a:prstGeom prst="rect">
            <a:avLst/>
          </a:prstGeom>
        </p:spPr>
        <p:txBody>
          <a:bodyPr spcFirstLastPara="1" wrap="square" lIns="91425" tIns="91425" rIns="91425" bIns="91425" anchor="t" anchorCtr="0">
            <a:noAutofit/>
          </a:bodyPr>
          <a:lstStyle>
            <a:lvl1pPr lvl="0" algn="ctr" rtl="1">
              <a:lnSpc>
                <a:spcPct val="100000"/>
              </a:lnSpc>
              <a:spcBef>
                <a:spcPts val="0"/>
              </a:spcBef>
              <a:spcAft>
                <a:spcPts val="0"/>
              </a:spcAft>
              <a:buSzPts val="10100"/>
              <a:buNone/>
              <a:defRPr sz="8000" b="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r>
              <a:rPr lang="fa-IR" dirty="0"/>
              <a:t>عنوان دلخواه بنویسید</a:t>
            </a:r>
            <a:endParaRPr dirty="0"/>
          </a:p>
        </p:txBody>
      </p:sp>
      <p:sp>
        <p:nvSpPr>
          <p:cNvPr id="4" name="Picture Placeholder 3">
            <a:extLst>
              <a:ext uri="{FF2B5EF4-FFF2-40B4-BE49-F238E27FC236}">
                <a16:creationId xmlns="" xmlns:a16="http://schemas.microsoft.com/office/drawing/2014/main" id="{22CF7641-579A-DF38-BB34-84D5996B5216}"/>
              </a:ext>
            </a:extLst>
          </p:cNvPr>
          <p:cNvSpPr>
            <a:spLocks noGrp="1"/>
          </p:cNvSpPr>
          <p:nvPr>
            <p:ph type="pic" sz="quarter" idx="10"/>
          </p:nvPr>
        </p:nvSpPr>
        <p:spPr>
          <a:xfrm>
            <a:off x="790575" y="3019425"/>
            <a:ext cx="9391650" cy="4933950"/>
          </a:xfrm>
          <a:prstGeom prst="roundRect">
            <a:avLst>
              <a:gd name="adj" fmla="val 50000"/>
            </a:avLst>
          </a:prstGeom>
          <a:solidFill>
            <a:schemeClr val="bg1">
              <a:lumMod val="95000"/>
            </a:schemeClr>
          </a:solidFill>
          <a:ln w="76200">
            <a:solidFill>
              <a:schemeClr val="bg1"/>
            </a:solidFill>
          </a:ln>
        </p:spPr>
        <p:txBody>
          <a:bodyPr/>
          <a:lstStyle/>
          <a:p>
            <a:endParaRPr lang="en-US"/>
          </a:p>
        </p:txBody>
      </p:sp>
    </p:spTree>
    <p:extLst>
      <p:ext uri="{BB962C8B-B14F-4D97-AF65-F5344CB8AC3E}">
        <p14:creationId xmlns:p14="http://schemas.microsoft.com/office/powerpoint/2010/main" val="163192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Google Shape;22;p2">
            <a:extLst>
              <a:ext uri="{FF2B5EF4-FFF2-40B4-BE49-F238E27FC236}">
                <a16:creationId xmlns="" xmlns:a16="http://schemas.microsoft.com/office/drawing/2014/main" id="{32637E61-62B8-4B6C-D453-B8E92D0543A2}"/>
              </a:ext>
            </a:extLst>
          </p:cNvPr>
          <p:cNvSpPr txBox="1">
            <a:spLocks noGrp="1"/>
          </p:cNvSpPr>
          <p:nvPr>
            <p:ph type="subTitle" idx="1" hasCustomPrompt="1"/>
          </p:nvPr>
        </p:nvSpPr>
        <p:spPr>
          <a:xfrm>
            <a:off x="653974" y="6204622"/>
            <a:ext cx="3619728" cy="4025228"/>
          </a:xfrm>
          <a:prstGeom prst="rect">
            <a:avLst/>
          </a:prstGeom>
        </p:spPr>
        <p:txBody>
          <a:bodyPr spcFirstLastPara="1" wrap="square" lIns="91425" tIns="91425" rIns="91425" bIns="91425" anchor="t" anchorCtr="0">
            <a:noAutofit/>
          </a:bodyPr>
          <a:lstStyle>
            <a:lvl1pPr marL="0" lvl="0" algn="r" rtl="1">
              <a:lnSpc>
                <a:spcPct val="120000"/>
              </a:lnSpc>
              <a:spcBef>
                <a:spcPts val="0"/>
              </a:spcBef>
              <a:spcAft>
                <a:spcPts val="0"/>
              </a:spcAft>
              <a:buSzPts val="5400"/>
              <a:buNone/>
              <a:defRPr sz="3200" b="0">
                <a:solidFill>
                  <a:srgbClr val="303030"/>
                </a:solidFill>
                <a:latin typeface="Shabnam" panose="020B0603030804020204" pitchFamily="34" charset="-78"/>
                <a:ea typeface="Shabnam" panose="020B0603030804020204" pitchFamily="34" charset="-78"/>
                <a:cs typeface="Shabnam" panose="020B0603030804020204" pitchFamily="34" charset="-78"/>
                <a:sym typeface="Gantari"/>
              </a:defRPr>
            </a:lvl1pPr>
            <a:lvl2pPr lvl="1" algn="ctr">
              <a:lnSpc>
                <a:spcPct val="100000"/>
              </a:lnSpc>
              <a:spcBef>
                <a:spcPts val="0"/>
              </a:spcBef>
              <a:spcAft>
                <a:spcPts val="0"/>
              </a:spcAft>
              <a:buSzPts val="5400"/>
              <a:buNone/>
              <a:defRPr sz="3240"/>
            </a:lvl2pPr>
            <a:lvl3pPr lvl="2" algn="ctr">
              <a:lnSpc>
                <a:spcPct val="100000"/>
              </a:lnSpc>
              <a:spcBef>
                <a:spcPts val="0"/>
              </a:spcBef>
              <a:spcAft>
                <a:spcPts val="0"/>
              </a:spcAft>
              <a:buSzPts val="5400"/>
              <a:buNone/>
              <a:defRPr sz="3240"/>
            </a:lvl3pPr>
            <a:lvl4pPr lvl="3" algn="ctr">
              <a:lnSpc>
                <a:spcPct val="100000"/>
              </a:lnSpc>
              <a:spcBef>
                <a:spcPts val="0"/>
              </a:spcBef>
              <a:spcAft>
                <a:spcPts val="0"/>
              </a:spcAft>
              <a:buSzPts val="5400"/>
              <a:buNone/>
              <a:defRPr sz="3240"/>
            </a:lvl4pPr>
            <a:lvl5pPr lvl="4" algn="ctr">
              <a:lnSpc>
                <a:spcPct val="100000"/>
              </a:lnSpc>
              <a:spcBef>
                <a:spcPts val="0"/>
              </a:spcBef>
              <a:spcAft>
                <a:spcPts val="0"/>
              </a:spcAft>
              <a:buSzPts val="5400"/>
              <a:buNone/>
              <a:defRPr sz="3240"/>
            </a:lvl5pPr>
            <a:lvl6pPr lvl="5" algn="ctr">
              <a:lnSpc>
                <a:spcPct val="100000"/>
              </a:lnSpc>
              <a:spcBef>
                <a:spcPts val="0"/>
              </a:spcBef>
              <a:spcAft>
                <a:spcPts val="0"/>
              </a:spcAft>
              <a:buSzPts val="5400"/>
              <a:buNone/>
              <a:defRPr sz="3240"/>
            </a:lvl6pPr>
            <a:lvl7pPr lvl="6" algn="ctr">
              <a:lnSpc>
                <a:spcPct val="100000"/>
              </a:lnSpc>
              <a:spcBef>
                <a:spcPts val="0"/>
              </a:spcBef>
              <a:spcAft>
                <a:spcPts val="0"/>
              </a:spcAft>
              <a:buSzPts val="5400"/>
              <a:buNone/>
              <a:defRPr sz="3240"/>
            </a:lvl7pPr>
            <a:lvl8pPr lvl="7" algn="ctr">
              <a:lnSpc>
                <a:spcPct val="100000"/>
              </a:lnSpc>
              <a:spcBef>
                <a:spcPts val="0"/>
              </a:spcBef>
              <a:spcAft>
                <a:spcPts val="0"/>
              </a:spcAft>
              <a:buSzPts val="5400"/>
              <a:buNone/>
              <a:defRPr sz="3240"/>
            </a:lvl8pPr>
            <a:lvl9pPr lvl="8" algn="ctr">
              <a:lnSpc>
                <a:spcPct val="100000"/>
              </a:lnSpc>
              <a:spcBef>
                <a:spcPts val="0"/>
              </a:spcBef>
              <a:spcAft>
                <a:spcPts val="0"/>
              </a:spcAft>
              <a:buSzPts val="5400"/>
              <a:buNone/>
              <a:defRPr sz="3240"/>
            </a:lvl9pPr>
          </a:lstStyle>
          <a:p>
            <a:r>
              <a:rPr lang="fa-IR" dirty="0"/>
              <a:t>متن دلخواه شما</a:t>
            </a:r>
            <a:endParaRPr dirty="0"/>
          </a:p>
        </p:txBody>
      </p:sp>
      <p:sp>
        <p:nvSpPr>
          <p:cNvPr id="7" name="Google Shape;21;p2">
            <a:extLst>
              <a:ext uri="{FF2B5EF4-FFF2-40B4-BE49-F238E27FC236}">
                <a16:creationId xmlns="" xmlns:a16="http://schemas.microsoft.com/office/drawing/2014/main" id="{9693707B-BD62-A924-382D-567E94E04538}"/>
              </a:ext>
            </a:extLst>
          </p:cNvPr>
          <p:cNvSpPr txBox="1">
            <a:spLocks noGrp="1"/>
          </p:cNvSpPr>
          <p:nvPr>
            <p:ph type="ctrTitle" hasCustomPrompt="1"/>
          </p:nvPr>
        </p:nvSpPr>
        <p:spPr>
          <a:xfrm>
            <a:off x="653975" y="1733550"/>
            <a:ext cx="4076928" cy="2856828"/>
          </a:xfrm>
          <a:prstGeom prst="rect">
            <a:avLst/>
          </a:prstGeom>
        </p:spPr>
        <p:txBody>
          <a:bodyPr spcFirstLastPara="1" wrap="square" lIns="91425" tIns="91425" rIns="91425" bIns="91425" anchor="t" anchorCtr="0">
            <a:noAutofit/>
          </a:bodyPr>
          <a:lstStyle>
            <a:lvl1pPr lvl="0" algn="r" rtl="1">
              <a:lnSpc>
                <a:spcPct val="100000"/>
              </a:lnSpc>
              <a:spcBef>
                <a:spcPts val="0"/>
              </a:spcBef>
              <a:spcAft>
                <a:spcPts val="0"/>
              </a:spcAft>
              <a:buSzPts val="10100"/>
              <a:buNone/>
              <a:defRPr sz="8000" b="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r>
              <a:rPr lang="fa-IR" dirty="0"/>
              <a:t>عنوان را بنویسید</a:t>
            </a:r>
            <a:endParaRPr dirty="0"/>
          </a:p>
        </p:txBody>
      </p:sp>
      <p:sp>
        <p:nvSpPr>
          <p:cNvPr id="12" name="Picture Placeholder 11">
            <a:extLst>
              <a:ext uri="{FF2B5EF4-FFF2-40B4-BE49-F238E27FC236}">
                <a16:creationId xmlns="" xmlns:a16="http://schemas.microsoft.com/office/drawing/2014/main" id="{70164172-9CE5-1C37-86E6-7C5177C20884}"/>
              </a:ext>
            </a:extLst>
          </p:cNvPr>
          <p:cNvSpPr>
            <a:spLocks noGrp="1"/>
          </p:cNvSpPr>
          <p:nvPr>
            <p:ph type="pic" sz="quarter" idx="11"/>
          </p:nvPr>
        </p:nvSpPr>
        <p:spPr>
          <a:xfrm>
            <a:off x="5150279" y="838200"/>
            <a:ext cx="4933950" cy="9391650"/>
          </a:xfrm>
          <a:custGeom>
            <a:avLst/>
            <a:gdLst>
              <a:gd name="connsiteX0" fmla="*/ 2466975 w 4933950"/>
              <a:gd name="connsiteY0" fmla="*/ 0 h 9391650"/>
              <a:gd name="connsiteX1" fmla="*/ 4933950 w 4933950"/>
              <a:gd name="connsiteY1" fmla="*/ 2466975 h 9391650"/>
              <a:gd name="connsiteX2" fmla="*/ 4933950 w 4933950"/>
              <a:gd name="connsiteY2" fmla="*/ 6924675 h 9391650"/>
              <a:gd name="connsiteX3" fmla="*/ 2466975 w 4933950"/>
              <a:gd name="connsiteY3" fmla="*/ 9391650 h 9391650"/>
              <a:gd name="connsiteX4" fmla="*/ 0 w 4933950"/>
              <a:gd name="connsiteY4" fmla="*/ 6924675 h 9391650"/>
              <a:gd name="connsiteX5" fmla="*/ 0 w 4933950"/>
              <a:gd name="connsiteY5" fmla="*/ 2466975 h 9391650"/>
              <a:gd name="connsiteX6" fmla="*/ 2466975 w 4933950"/>
              <a:gd name="connsiteY6" fmla="*/ 0 h 93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3950" h="9391650">
                <a:moveTo>
                  <a:pt x="2466975" y="0"/>
                </a:moveTo>
                <a:cubicBezTo>
                  <a:pt x="3829448" y="0"/>
                  <a:pt x="4933950" y="1104502"/>
                  <a:pt x="4933950" y="2466975"/>
                </a:cubicBezTo>
                <a:lnTo>
                  <a:pt x="4933950" y="6924675"/>
                </a:lnTo>
                <a:cubicBezTo>
                  <a:pt x="4933950" y="8287148"/>
                  <a:pt x="3829448" y="9391650"/>
                  <a:pt x="2466975" y="9391650"/>
                </a:cubicBezTo>
                <a:cubicBezTo>
                  <a:pt x="1104502" y="9391650"/>
                  <a:pt x="0" y="8287148"/>
                  <a:pt x="0" y="6924675"/>
                </a:cubicBezTo>
                <a:lnTo>
                  <a:pt x="0" y="2466975"/>
                </a:lnTo>
                <a:cubicBezTo>
                  <a:pt x="0" y="1104502"/>
                  <a:pt x="1104502" y="0"/>
                  <a:pt x="2466975" y="0"/>
                </a:cubicBezTo>
                <a:close/>
              </a:path>
            </a:pathLst>
          </a:custGeom>
          <a:solidFill>
            <a:schemeClr val="bg1">
              <a:lumMod val="95000"/>
            </a:schemeClr>
          </a:solidFill>
          <a:ln w="76200">
            <a:solidFill>
              <a:schemeClr val="bg1"/>
            </a:solidFill>
          </a:ln>
        </p:spPr>
        <p:txBody>
          <a:bodyPr wrap="square">
            <a:noAutofit/>
          </a:bodyPr>
          <a:lstStyle/>
          <a:p>
            <a:endParaRPr lang="en-US"/>
          </a:p>
        </p:txBody>
      </p:sp>
    </p:spTree>
    <p:extLst>
      <p:ext uri="{BB962C8B-B14F-4D97-AF65-F5344CB8AC3E}">
        <p14:creationId xmlns:p14="http://schemas.microsoft.com/office/powerpoint/2010/main" val="413991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22;p2">
            <a:extLst>
              <a:ext uri="{FF2B5EF4-FFF2-40B4-BE49-F238E27FC236}">
                <a16:creationId xmlns="" xmlns:a16="http://schemas.microsoft.com/office/drawing/2014/main" id="{72600878-876E-BF41-A7DD-AB75A8DDF512}"/>
              </a:ext>
            </a:extLst>
          </p:cNvPr>
          <p:cNvSpPr txBox="1">
            <a:spLocks noGrp="1"/>
          </p:cNvSpPr>
          <p:nvPr>
            <p:ph type="subTitle" idx="1" hasCustomPrompt="1"/>
          </p:nvPr>
        </p:nvSpPr>
        <p:spPr>
          <a:xfrm>
            <a:off x="6521144" y="6204622"/>
            <a:ext cx="3658058" cy="4025228"/>
          </a:xfrm>
          <a:prstGeom prst="rect">
            <a:avLst/>
          </a:prstGeom>
        </p:spPr>
        <p:txBody>
          <a:bodyPr spcFirstLastPara="1" wrap="square" lIns="91425" tIns="91425" rIns="91425" bIns="91425" anchor="t" anchorCtr="0">
            <a:noAutofit/>
          </a:bodyPr>
          <a:lstStyle>
            <a:lvl1pPr marL="0" lvl="0" algn="r" rtl="1">
              <a:lnSpc>
                <a:spcPct val="120000"/>
              </a:lnSpc>
              <a:spcBef>
                <a:spcPts val="0"/>
              </a:spcBef>
              <a:spcAft>
                <a:spcPts val="0"/>
              </a:spcAft>
              <a:buSzPts val="5400"/>
              <a:buNone/>
              <a:defRPr sz="3200" b="0">
                <a:solidFill>
                  <a:srgbClr val="303030"/>
                </a:solidFill>
                <a:latin typeface="Shabnam" panose="020B0603030804020204" pitchFamily="34" charset="-78"/>
                <a:ea typeface="Shabnam" panose="020B0603030804020204" pitchFamily="34" charset="-78"/>
                <a:cs typeface="Shabnam" panose="020B0603030804020204" pitchFamily="34" charset="-78"/>
                <a:sym typeface="Gantari"/>
              </a:defRPr>
            </a:lvl1pPr>
            <a:lvl2pPr lvl="1" algn="ctr">
              <a:lnSpc>
                <a:spcPct val="100000"/>
              </a:lnSpc>
              <a:spcBef>
                <a:spcPts val="0"/>
              </a:spcBef>
              <a:spcAft>
                <a:spcPts val="0"/>
              </a:spcAft>
              <a:buSzPts val="5400"/>
              <a:buNone/>
              <a:defRPr sz="3240"/>
            </a:lvl2pPr>
            <a:lvl3pPr lvl="2" algn="ctr">
              <a:lnSpc>
                <a:spcPct val="100000"/>
              </a:lnSpc>
              <a:spcBef>
                <a:spcPts val="0"/>
              </a:spcBef>
              <a:spcAft>
                <a:spcPts val="0"/>
              </a:spcAft>
              <a:buSzPts val="5400"/>
              <a:buNone/>
              <a:defRPr sz="3240"/>
            </a:lvl3pPr>
            <a:lvl4pPr lvl="3" algn="ctr">
              <a:lnSpc>
                <a:spcPct val="100000"/>
              </a:lnSpc>
              <a:spcBef>
                <a:spcPts val="0"/>
              </a:spcBef>
              <a:spcAft>
                <a:spcPts val="0"/>
              </a:spcAft>
              <a:buSzPts val="5400"/>
              <a:buNone/>
              <a:defRPr sz="3240"/>
            </a:lvl4pPr>
            <a:lvl5pPr lvl="4" algn="ctr">
              <a:lnSpc>
                <a:spcPct val="100000"/>
              </a:lnSpc>
              <a:spcBef>
                <a:spcPts val="0"/>
              </a:spcBef>
              <a:spcAft>
                <a:spcPts val="0"/>
              </a:spcAft>
              <a:buSzPts val="5400"/>
              <a:buNone/>
              <a:defRPr sz="3240"/>
            </a:lvl5pPr>
            <a:lvl6pPr lvl="5" algn="ctr">
              <a:lnSpc>
                <a:spcPct val="100000"/>
              </a:lnSpc>
              <a:spcBef>
                <a:spcPts val="0"/>
              </a:spcBef>
              <a:spcAft>
                <a:spcPts val="0"/>
              </a:spcAft>
              <a:buSzPts val="5400"/>
              <a:buNone/>
              <a:defRPr sz="3240"/>
            </a:lvl6pPr>
            <a:lvl7pPr lvl="6" algn="ctr">
              <a:lnSpc>
                <a:spcPct val="100000"/>
              </a:lnSpc>
              <a:spcBef>
                <a:spcPts val="0"/>
              </a:spcBef>
              <a:spcAft>
                <a:spcPts val="0"/>
              </a:spcAft>
              <a:buSzPts val="5400"/>
              <a:buNone/>
              <a:defRPr sz="3240"/>
            </a:lvl7pPr>
            <a:lvl8pPr lvl="7" algn="ctr">
              <a:lnSpc>
                <a:spcPct val="100000"/>
              </a:lnSpc>
              <a:spcBef>
                <a:spcPts val="0"/>
              </a:spcBef>
              <a:spcAft>
                <a:spcPts val="0"/>
              </a:spcAft>
              <a:buSzPts val="5400"/>
              <a:buNone/>
              <a:defRPr sz="3240"/>
            </a:lvl8pPr>
            <a:lvl9pPr lvl="8" algn="ctr">
              <a:lnSpc>
                <a:spcPct val="100000"/>
              </a:lnSpc>
              <a:spcBef>
                <a:spcPts val="0"/>
              </a:spcBef>
              <a:spcAft>
                <a:spcPts val="0"/>
              </a:spcAft>
              <a:buSzPts val="5400"/>
              <a:buNone/>
              <a:defRPr sz="3240"/>
            </a:lvl9pPr>
          </a:lstStyle>
          <a:p>
            <a:r>
              <a:rPr lang="fa-IR" dirty="0"/>
              <a:t>متن دلخواه شما</a:t>
            </a:r>
            <a:endParaRPr dirty="0"/>
          </a:p>
        </p:txBody>
      </p:sp>
      <p:sp>
        <p:nvSpPr>
          <p:cNvPr id="7" name="Google Shape;21;p2">
            <a:extLst>
              <a:ext uri="{FF2B5EF4-FFF2-40B4-BE49-F238E27FC236}">
                <a16:creationId xmlns="" xmlns:a16="http://schemas.microsoft.com/office/drawing/2014/main" id="{0B029658-2FD8-9472-C66C-0AE5D5DE49CE}"/>
              </a:ext>
            </a:extLst>
          </p:cNvPr>
          <p:cNvSpPr txBox="1">
            <a:spLocks noGrp="1"/>
          </p:cNvSpPr>
          <p:nvPr>
            <p:ph type="ctrTitle" hasCustomPrompt="1"/>
          </p:nvPr>
        </p:nvSpPr>
        <p:spPr>
          <a:xfrm>
            <a:off x="6102275" y="1733550"/>
            <a:ext cx="4076928" cy="2856828"/>
          </a:xfrm>
          <a:prstGeom prst="rect">
            <a:avLst/>
          </a:prstGeom>
        </p:spPr>
        <p:txBody>
          <a:bodyPr spcFirstLastPara="1" wrap="square" lIns="91425" tIns="91425" rIns="91425" bIns="91425" anchor="t" anchorCtr="0">
            <a:noAutofit/>
          </a:bodyPr>
          <a:lstStyle>
            <a:lvl1pPr lvl="0" algn="r" rtl="1">
              <a:lnSpc>
                <a:spcPct val="100000"/>
              </a:lnSpc>
              <a:spcBef>
                <a:spcPts val="0"/>
              </a:spcBef>
              <a:spcAft>
                <a:spcPts val="0"/>
              </a:spcAft>
              <a:buSzPts val="10100"/>
              <a:buNone/>
              <a:defRPr sz="8000" b="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r>
              <a:rPr lang="fa-IR" dirty="0"/>
              <a:t>عنوان را بنویسید</a:t>
            </a:r>
            <a:endParaRPr dirty="0"/>
          </a:p>
        </p:txBody>
      </p:sp>
      <p:sp>
        <p:nvSpPr>
          <p:cNvPr id="10" name="Picture Placeholder 9">
            <a:extLst>
              <a:ext uri="{FF2B5EF4-FFF2-40B4-BE49-F238E27FC236}">
                <a16:creationId xmlns="" xmlns:a16="http://schemas.microsoft.com/office/drawing/2014/main" id="{375BFD96-290B-2060-47A2-F20BA816D9A6}"/>
              </a:ext>
            </a:extLst>
          </p:cNvPr>
          <p:cNvSpPr>
            <a:spLocks noGrp="1"/>
          </p:cNvSpPr>
          <p:nvPr>
            <p:ph type="pic" sz="quarter" idx="11"/>
          </p:nvPr>
        </p:nvSpPr>
        <p:spPr>
          <a:xfrm>
            <a:off x="787600" y="841375"/>
            <a:ext cx="4933950" cy="9391650"/>
          </a:xfrm>
          <a:custGeom>
            <a:avLst/>
            <a:gdLst>
              <a:gd name="connsiteX0" fmla="*/ 2466975 w 4933950"/>
              <a:gd name="connsiteY0" fmla="*/ 0 h 9391650"/>
              <a:gd name="connsiteX1" fmla="*/ 4933950 w 4933950"/>
              <a:gd name="connsiteY1" fmla="*/ 2466975 h 9391650"/>
              <a:gd name="connsiteX2" fmla="*/ 4933950 w 4933950"/>
              <a:gd name="connsiteY2" fmla="*/ 6924675 h 9391650"/>
              <a:gd name="connsiteX3" fmla="*/ 2466975 w 4933950"/>
              <a:gd name="connsiteY3" fmla="*/ 9391650 h 9391650"/>
              <a:gd name="connsiteX4" fmla="*/ 0 w 4933950"/>
              <a:gd name="connsiteY4" fmla="*/ 6924675 h 9391650"/>
              <a:gd name="connsiteX5" fmla="*/ 0 w 4933950"/>
              <a:gd name="connsiteY5" fmla="*/ 2466975 h 9391650"/>
              <a:gd name="connsiteX6" fmla="*/ 2466975 w 4933950"/>
              <a:gd name="connsiteY6" fmla="*/ 0 h 93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3950" h="9391650">
                <a:moveTo>
                  <a:pt x="2466975" y="0"/>
                </a:moveTo>
                <a:cubicBezTo>
                  <a:pt x="3829448" y="0"/>
                  <a:pt x="4933950" y="1104502"/>
                  <a:pt x="4933950" y="2466975"/>
                </a:cubicBezTo>
                <a:lnTo>
                  <a:pt x="4933950" y="6924675"/>
                </a:lnTo>
                <a:cubicBezTo>
                  <a:pt x="4933950" y="8287148"/>
                  <a:pt x="3829448" y="9391650"/>
                  <a:pt x="2466975" y="9391650"/>
                </a:cubicBezTo>
                <a:cubicBezTo>
                  <a:pt x="1104502" y="9391650"/>
                  <a:pt x="0" y="8287148"/>
                  <a:pt x="0" y="6924675"/>
                </a:cubicBezTo>
                <a:lnTo>
                  <a:pt x="0" y="2466975"/>
                </a:lnTo>
                <a:cubicBezTo>
                  <a:pt x="0" y="1104502"/>
                  <a:pt x="1104502" y="0"/>
                  <a:pt x="2466975" y="0"/>
                </a:cubicBezTo>
                <a:close/>
              </a:path>
            </a:pathLst>
          </a:custGeom>
          <a:solidFill>
            <a:schemeClr val="bg1">
              <a:lumMod val="95000"/>
            </a:schemeClr>
          </a:solidFill>
          <a:ln w="76200">
            <a:solidFill>
              <a:schemeClr val="bg1"/>
            </a:solidFill>
          </a:ln>
        </p:spPr>
        <p:txBody>
          <a:bodyPr wrap="square">
            <a:noAutofit/>
          </a:bodyPr>
          <a:lstStyle/>
          <a:p>
            <a:endParaRPr lang="en-US" dirty="0"/>
          </a:p>
        </p:txBody>
      </p:sp>
    </p:spTree>
    <p:extLst>
      <p:ext uri="{BB962C8B-B14F-4D97-AF65-F5344CB8AC3E}">
        <p14:creationId xmlns:p14="http://schemas.microsoft.com/office/powerpoint/2010/main" val="156754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Google Shape;22;p2">
            <a:extLst>
              <a:ext uri="{FF2B5EF4-FFF2-40B4-BE49-F238E27FC236}">
                <a16:creationId xmlns="" xmlns:a16="http://schemas.microsoft.com/office/drawing/2014/main" id="{22833D37-8E2C-2585-038A-A94E5AE4220F}"/>
              </a:ext>
            </a:extLst>
          </p:cNvPr>
          <p:cNvSpPr txBox="1">
            <a:spLocks noGrp="1"/>
          </p:cNvSpPr>
          <p:nvPr userDrawn="1">
            <p:ph type="subTitle" idx="1" hasCustomPrompt="1"/>
          </p:nvPr>
        </p:nvSpPr>
        <p:spPr>
          <a:xfrm>
            <a:off x="3916680" y="8708676"/>
            <a:ext cx="6164021" cy="1521174"/>
          </a:xfrm>
          <a:prstGeom prst="rect">
            <a:avLst/>
          </a:prstGeom>
        </p:spPr>
        <p:txBody>
          <a:bodyPr spcFirstLastPara="1" wrap="square" lIns="91425" tIns="91425" rIns="91425" bIns="91425" anchor="t" anchorCtr="0">
            <a:noAutofit/>
          </a:bodyPr>
          <a:lstStyle>
            <a:lvl1pPr marL="0" lvl="0" algn="r" rtl="1">
              <a:lnSpc>
                <a:spcPct val="120000"/>
              </a:lnSpc>
              <a:spcBef>
                <a:spcPts val="0"/>
              </a:spcBef>
              <a:spcAft>
                <a:spcPts val="0"/>
              </a:spcAft>
              <a:buSzPts val="5400"/>
              <a:buNone/>
              <a:defRPr sz="3200" b="0">
                <a:solidFill>
                  <a:schemeClr val="bg1"/>
                </a:solidFill>
                <a:latin typeface="Shabnam" panose="020B0603030804020204" pitchFamily="34" charset="-78"/>
                <a:ea typeface="Shabnam" panose="020B0603030804020204" pitchFamily="34" charset="-78"/>
                <a:cs typeface="Shabnam" panose="020B0603030804020204" pitchFamily="34" charset="-78"/>
                <a:sym typeface="Gantari"/>
              </a:defRPr>
            </a:lvl1pPr>
            <a:lvl2pPr lvl="1" algn="ctr">
              <a:lnSpc>
                <a:spcPct val="100000"/>
              </a:lnSpc>
              <a:spcBef>
                <a:spcPts val="0"/>
              </a:spcBef>
              <a:spcAft>
                <a:spcPts val="0"/>
              </a:spcAft>
              <a:buSzPts val="5400"/>
              <a:buNone/>
              <a:defRPr sz="3240"/>
            </a:lvl2pPr>
            <a:lvl3pPr lvl="2" algn="ctr">
              <a:lnSpc>
                <a:spcPct val="100000"/>
              </a:lnSpc>
              <a:spcBef>
                <a:spcPts val="0"/>
              </a:spcBef>
              <a:spcAft>
                <a:spcPts val="0"/>
              </a:spcAft>
              <a:buSzPts val="5400"/>
              <a:buNone/>
              <a:defRPr sz="3240"/>
            </a:lvl3pPr>
            <a:lvl4pPr lvl="3" algn="ctr">
              <a:lnSpc>
                <a:spcPct val="100000"/>
              </a:lnSpc>
              <a:spcBef>
                <a:spcPts val="0"/>
              </a:spcBef>
              <a:spcAft>
                <a:spcPts val="0"/>
              </a:spcAft>
              <a:buSzPts val="5400"/>
              <a:buNone/>
              <a:defRPr sz="3240"/>
            </a:lvl4pPr>
            <a:lvl5pPr lvl="4" algn="ctr">
              <a:lnSpc>
                <a:spcPct val="100000"/>
              </a:lnSpc>
              <a:spcBef>
                <a:spcPts val="0"/>
              </a:spcBef>
              <a:spcAft>
                <a:spcPts val="0"/>
              </a:spcAft>
              <a:buSzPts val="5400"/>
              <a:buNone/>
              <a:defRPr sz="3240"/>
            </a:lvl5pPr>
            <a:lvl6pPr lvl="5" algn="ctr">
              <a:lnSpc>
                <a:spcPct val="100000"/>
              </a:lnSpc>
              <a:spcBef>
                <a:spcPts val="0"/>
              </a:spcBef>
              <a:spcAft>
                <a:spcPts val="0"/>
              </a:spcAft>
              <a:buSzPts val="5400"/>
              <a:buNone/>
              <a:defRPr sz="3240"/>
            </a:lvl6pPr>
            <a:lvl7pPr lvl="6" algn="ctr">
              <a:lnSpc>
                <a:spcPct val="100000"/>
              </a:lnSpc>
              <a:spcBef>
                <a:spcPts val="0"/>
              </a:spcBef>
              <a:spcAft>
                <a:spcPts val="0"/>
              </a:spcAft>
              <a:buSzPts val="5400"/>
              <a:buNone/>
              <a:defRPr sz="3240"/>
            </a:lvl7pPr>
            <a:lvl8pPr lvl="7" algn="ctr">
              <a:lnSpc>
                <a:spcPct val="100000"/>
              </a:lnSpc>
              <a:spcBef>
                <a:spcPts val="0"/>
              </a:spcBef>
              <a:spcAft>
                <a:spcPts val="0"/>
              </a:spcAft>
              <a:buSzPts val="5400"/>
              <a:buNone/>
              <a:defRPr sz="3240"/>
            </a:lvl8pPr>
            <a:lvl9pPr lvl="8" algn="ctr">
              <a:lnSpc>
                <a:spcPct val="100000"/>
              </a:lnSpc>
              <a:spcBef>
                <a:spcPts val="0"/>
              </a:spcBef>
              <a:spcAft>
                <a:spcPts val="0"/>
              </a:spcAft>
              <a:buSzPts val="5400"/>
              <a:buNone/>
              <a:defRPr sz="3240"/>
            </a:lvl9pPr>
          </a:lstStyle>
          <a:p>
            <a:r>
              <a:rPr lang="fa-IR" dirty="0"/>
              <a:t>متن دلخواه شما</a:t>
            </a:r>
            <a:endParaRPr dirty="0"/>
          </a:p>
        </p:txBody>
      </p:sp>
      <p:sp>
        <p:nvSpPr>
          <p:cNvPr id="6" name="Google Shape;21;p2">
            <a:extLst>
              <a:ext uri="{FF2B5EF4-FFF2-40B4-BE49-F238E27FC236}">
                <a16:creationId xmlns="" xmlns:a16="http://schemas.microsoft.com/office/drawing/2014/main" id="{C733EFF7-2D93-4D9B-93B3-FB74F1BAEE1A}"/>
              </a:ext>
            </a:extLst>
          </p:cNvPr>
          <p:cNvSpPr txBox="1">
            <a:spLocks noGrp="1"/>
          </p:cNvSpPr>
          <p:nvPr userDrawn="1">
            <p:ph type="ctrTitle" hasCustomPrompt="1"/>
          </p:nvPr>
        </p:nvSpPr>
        <p:spPr>
          <a:xfrm>
            <a:off x="892100" y="1141020"/>
            <a:ext cx="9188601" cy="1049730"/>
          </a:xfrm>
          <a:prstGeom prst="rect">
            <a:avLst/>
          </a:prstGeom>
        </p:spPr>
        <p:txBody>
          <a:bodyPr spcFirstLastPara="1" wrap="square" lIns="91425" tIns="91425" rIns="91425" bIns="91425" anchor="t" anchorCtr="0">
            <a:noAutofit/>
          </a:bodyPr>
          <a:lstStyle>
            <a:lvl1pPr lvl="0" algn="ctr" rtl="1">
              <a:lnSpc>
                <a:spcPct val="100000"/>
              </a:lnSpc>
              <a:spcBef>
                <a:spcPts val="0"/>
              </a:spcBef>
              <a:spcAft>
                <a:spcPts val="0"/>
              </a:spcAft>
              <a:buSzPts val="10100"/>
              <a:buNone/>
              <a:defRPr sz="8000" b="0" spc="0">
                <a:solidFill>
                  <a:srgbClr val="0A3E54"/>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r>
              <a:rPr lang="fa-IR" dirty="0"/>
              <a:t>عنوان دلخواه بنویسید</a:t>
            </a:r>
            <a:endParaRPr dirty="0"/>
          </a:p>
        </p:txBody>
      </p:sp>
      <p:sp>
        <p:nvSpPr>
          <p:cNvPr id="4" name="Picture Placeholder 3">
            <a:extLst>
              <a:ext uri="{FF2B5EF4-FFF2-40B4-BE49-F238E27FC236}">
                <a16:creationId xmlns="" xmlns:a16="http://schemas.microsoft.com/office/drawing/2014/main" id="{22CF7641-579A-DF38-BB34-84D5996B5216}"/>
              </a:ext>
            </a:extLst>
          </p:cNvPr>
          <p:cNvSpPr>
            <a:spLocks noGrp="1"/>
          </p:cNvSpPr>
          <p:nvPr userDrawn="1">
            <p:ph type="pic" sz="quarter" idx="10"/>
          </p:nvPr>
        </p:nvSpPr>
        <p:spPr>
          <a:xfrm>
            <a:off x="790575" y="3019425"/>
            <a:ext cx="9391650" cy="4933950"/>
          </a:xfrm>
          <a:prstGeom prst="roundRect">
            <a:avLst>
              <a:gd name="adj" fmla="val 50000"/>
            </a:avLst>
          </a:prstGeom>
          <a:solidFill>
            <a:schemeClr val="bg1">
              <a:lumMod val="95000"/>
            </a:schemeClr>
          </a:solidFill>
          <a:ln w="76200">
            <a:solidFill>
              <a:schemeClr val="bg1"/>
            </a:solidFill>
          </a:ln>
        </p:spPr>
        <p:txBody>
          <a:bodyPr/>
          <a:lstStyle/>
          <a:p>
            <a:endParaRPr lang="en-US"/>
          </a:p>
        </p:txBody>
      </p:sp>
    </p:spTree>
    <p:extLst>
      <p:ext uri="{BB962C8B-B14F-4D97-AF65-F5344CB8AC3E}">
        <p14:creationId xmlns:p14="http://schemas.microsoft.com/office/powerpoint/2010/main" val="225010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Google Shape;22;p2">
            <a:extLst>
              <a:ext uri="{FF2B5EF4-FFF2-40B4-BE49-F238E27FC236}">
                <a16:creationId xmlns="" xmlns:a16="http://schemas.microsoft.com/office/drawing/2014/main" id="{32637E61-62B8-4B6C-D453-B8E92D0543A2}"/>
              </a:ext>
            </a:extLst>
          </p:cNvPr>
          <p:cNvSpPr txBox="1">
            <a:spLocks noGrp="1"/>
          </p:cNvSpPr>
          <p:nvPr>
            <p:ph type="subTitle" idx="1" hasCustomPrompt="1"/>
          </p:nvPr>
        </p:nvSpPr>
        <p:spPr>
          <a:xfrm>
            <a:off x="653974" y="6204622"/>
            <a:ext cx="3619728" cy="4025228"/>
          </a:xfrm>
          <a:prstGeom prst="rect">
            <a:avLst/>
          </a:prstGeom>
        </p:spPr>
        <p:txBody>
          <a:bodyPr spcFirstLastPara="1" wrap="square" lIns="91425" tIns="91425" rIns="91425" bIns="91425" anchor="t" anchorCtr="0">
            <a:noAutofit/>
          </a:bodyPr>
          <a:lstStyle>
            <a:lvl1pPr marL="0" lvl="0" algn="r" rtl="1">
              <a:lnSpc>
                <a:spcPct val="120000"/>
              </a:lnSpc>
              <a:spcBef>
                <a:spcPts val="0"/>
              </a:spcBef>
              <a:spcAft>
                <a:spcPts val="0"/>
              </a:spcAft>
              <a:buSzPts val="5400"/>
              <a:buNone/>
              <a:defRPr sz="3200" b="0">
                <a:solidFill>
                  <a:schemeClr val="bg1"/>
                </a:solidFill>
                <a:latin typeface="Shabnam" panose="020B0603030804020204" pitchFamily="34" charset="-78"/>
                <a:ea typeface="Shabnam" panose="020B0603030804020204" pitchFamily="34" charset="-78"/>
                <a:cs typeface="Shabnam" panose="020B0603030804020204" pitchFamily="34" charset="-78"/>
                <a:sym typeface="Gantari"/>
              </a:defRPr>
            </a:lvl1pPr>
            <a:lvl2pPr lvl="1" algn="ctr">
              <a:lnSpc>
                <a:spcPct val="100000"/>
              </a:lnSpc>
              <a:spcBef>
                <a:spcPts val="0"/>
              </a:spcBef>
              <a:spcAft>
                <a:spcPts val="0"/>
              </a:spcAft>
              <a:buSzPts val="5400"/>
              <a:buNone/>
              <a:defRPr sz="3240"/>
            </a:lvl2pPr>
            <a:lvl3pPr lvl="2" algn="ctr">
              <a:lnSpc>
                <a:spcPct val="100000"/>
              </a:lnSpc>
              <a:spcBef>
                <a:spcPts val="0"/>
              </a:spcBef>
              <a:spcAft>
                <a:spcPts val="0"/>
              </a:spcAft>
              <a:buSzPts val="5400"/>
              <a:buNone/>
              <a:defRPr sz="3240"/>
            </a:lvl3pPr>
            <a:lvl4pPr lvl="3" algn="ctr">
              <a:lnSpc>
                <a:spcPct val="100000"/>
              </a:lnSpc>
              <a:spcBef>
                <a:spcPts val="0"/>
              </a:spcBef>
              <a:spcAft>
                <a:spcPts val="0"/>
              </a:spcAft>
              <a:buSzPts val="5400"/>
              <a:buNone/>
              <a:defRPr sz="3240"/>
            </a:lvl4pPr>
            <a:lvl5pPr lvl="4" algn="ctr">
              <a:lnSpc>
                <a:spcPct val="100000"/>
              </a:lnSpc>
              <a:spcBef>
                <a:spcPts val="0"/>
              </a:spcBef>
              <a:spcAft>
                <a:spcPts val="0"/>
              </a:spcAft>
              <a:buSzPts val="5400"/>
              <a:buNone/>
              <a:defRPr sz="3240"/>
            </a:lvl5pPr>
            <a:lvl6pPr lvl="5" algn="ctr">
              <a:lnSpc>
                <a:spcPct val="100000"/>
              </a:lnSpc>
              <a:spcBef>
                <a:spcPts val="0"/>
              </a:spcBef>
              <a:spcAft>
                <a:spcPts val="0"/>
              </a:spcAft>
              <a:buSzPts val="5400"/>
              <a:buNone/>
              <a:defRPr sz="3240"/>
            </a:lvl6pPr>
            <a:lvl7pPr lvl="6" algn="ctr">
              <a:lnSpc>
                <a:spcPct val="100000"/>
              </a:lnSpc>
              <a:spcBef>
                <a:spcPts val="0"/>
              </a:spcBef>
              <a:spcAft>
                <a:spcPts val="0"/>
              </a:spcAft>
              <a:buSzPts val="5400"/>
              <a:buNone/>
              <a:defRPr sz="3240"/>
            </a:lvl7pPr>
            <a:lvl8pPr lvl="7" algn="ctr">
              <a:lnSpc>
                <a:spcPct val="100000"/>
              </a:lnSpc>
              <a:spcBef>
                <a:spcPts val="0"/>
              </a:spcBef>
              <a:spcAft>
                <a:spcPts val="0"/>
              </a:spcAft>
              <a:buSzPts val="5400"/>
              <a:buNone/>
              <a:defRPr sz="3240"/>
            </a:lvl8pPr>
            <a:lvl9pPr lvl="8" algn="ctr">
              <a:lnSpc>
                <a:spcPct val="100000"/>
              </a:lnSpc>
              <a:spcBef>
                <a:spcPts val="0"/>
              </a:spcBef>
              <a:spcAft>
                <a:spcPts val="0"/>
              </a:spcAft>
              <a:buSzPts val="5400"/>
              <a:buNone/>
              <a:defRPr sz="3240"/>
            </a:lvl9pPr>
          </a:lstStyle>
          <a:p>
            <a:r>
              <a:rPr lang="fa-IR" dirty="0"/>
              <a:t>متن دلخواه شما</a:t>
            </a:r>
            <a:endParaRPr dirty="0"/>
          </a:p>
        </p:txBody>
      </p:sp>
      <p:sp>
        <p:nvSpPr>
          <p:cNvPr id="7" name="Google Shape;21;p2">
            <a:extLst>
              <a:ext uri="{FF2B5EF4-FFF2-40B4-BE49-F238E27FC236}">
                <a16:creationId xmlns="" xmlns:a16="http://schemas.microsoft.com/office/drawing/2014/main" id="{9693707B-BD62-A924-382D-567E94E04538}"/>
              </a:ext>
            </a:extLst>
          </p:cNvPr>
          <p:cNvSpPr txBox="1">
            <a:spLocks noGrp="1"/>
          </p:cNvSpPr>
          <p:nvPr>
            <p:ph type="ctrTitle" hasCustomPrompt="1"/>
          </p:nvPr>
        </p:nvSpPr>
        <p:spPr>
          <a:xfrm>
            <a:off x="653975" y="1733550"/>
            <a:ext cx="3722033" cy="2856828"/>
          </a:xfrm>
          <a:prstGeom prst="rect">
            <a:avLst/>
          </a:prstGeom>
        </p:spPr>
        <p:txBody>
          <a:bodyPr spcFirstLastPara="1" wrap="square" lIns="91425" tIns="91425" rIns="91425" bIns="91425" anchor="t" anchorCtr="0">
            <a:noAutofit/>
          </a:bodyPr>
          <a:lstStyle>
            <a:lvl1pPr lvl="0" algn="r" rtl="1">
              <a:lnSpc>
                <a:spcPct val="100000"/>
              </a:lnSpc>
              <a:spcBef>
                <a:spcPts val="0"/>
              </a:spcBef>
              <a:spcAft>
                <a:spcPts val="0"/>
              </a:spcAft>
              <a:buSzPts val="10100"/>
              <a:buNone/>
              <a:defRPr sz="8000" b="0" spc="0">
                <a:solidFill>
                  <a:srgbClr val="0A3E54"/>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r>
              <a:rPr lang="fa-IR" dirty="0"/>
              <a:t>عنوان را بنویسید</a:t>
            </a:r>
            <a:endParaRPr dirty="0"/>
          </a:p>
        </p:txBody>
      </p:sp>
      <p:sp>
        <p:nvSpPr>
          <p:cNvPr id="12" name="Picture Placeholder 11">
            <a:extLst>
              <a:ext uri="{FF2B5EF4-FFF2-40B4-BE49-F238E27FC236}">
                <a16:creationId xmlns="" xmlns:a16="http://schemas.microsoft.com/office/drawing/2014/main" id="{70164172-9CE5-1C37-86E6-7C5177C20884}"/>
              </a:ext>
            </a:extLst>
          </p:cNvPr>
          <p:cNvSpPr>
            <a:spLocks noGrp="1"/>
          </p:cNvSpPr>
          <p:nvPr>
            <p:ph type="pic" sz="quarter" idx="11"/>
          </p:nvPr>
        </p:nvSpPr>
        <p:spPr>
          <a:xfrm>
            <a:off x="5207429" y="838200"/>
            <a:ext cx="4933950" cy="9391650"/>
          </a:xfrm>
          <a:custGeom>
            <a:avLst/>
            <a:gdLst>
              <a:gd name="connsiteX0" fmla="*/ 2466975 w 4933950"/>
              <a:gd name="connsiteY0" fmla="*/ 0 h 9391650"/>
              <a:gd name="connsiteX1" fmla="*/ 4933950 w 4933950"/>
              <a:gd name="connsiteY1" fmla="*/ 2466975 h 9391650"/>
              <a:gd name="connsiteX2" fmla="*/ 4933950 w 4933950"/>
              <a:gd name="connsiteY2" fmla="*/ 6924675 h 9391650"/>
              <a:gd name="connsiteX3" fmla="*/ 2466975 w 4933950"/>
              <a:gd name="connsiteY3" fmla="*/ 9391650 h 9391650"/>
              <a:gd name="connsiteX4" fmla="*/ 0 w 4933950"/>
              <a:gd name="connsiteY4" fmla="*/ 6924675 h 9391650"/>
              <a:gd name="connsiteX5" fmla="*/ 0 w 4933950"/>
              <a:gd name="connsiteY5" fmla="*/ 2466975 h 9391650"/>
              <a:gd name="connsiteX6" fmla="*/ 2466975 w 4933950"/>
              <a:gd name="connsiteY6" fmla="*/ 0 h 93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3950" h="9391650">
                <a:moveTo>
                  <a:pt x="2466975" y="0"/>
                </a:moveTo>
                <a:cubicBezTo>
                  <a:pt x="3829448" y="0"/>
                  <a:pt x="4933950" y="1104502"/>
                  <a:pt x="4933950" y="2466975"/>
                </a:cubicBezTo>
                <a:lnTo>
                  <a:pt x="4933950" y="6924675"/>
                </a:lnTo>
                <a:cubicBezTo>
                  <a:pt x="4933950" y="8287148"/>
                  <a:pt x="3829448" y="9391650"/>
                  <a:pt x="2466975" y="9391650"/>
                </a:cubicBezTo>
                <a:cubicBezTo>
                  <a:pt x="1104502" y="9391650"/>
                  <a:pt x="0" y="8287148"/>
                  <a:pt x="0" y="6924675"/>
                </a:cubicBezTo>
                <a:lnTo>
                  <a:pt x="0" y="2466975"/>
                </a:lnTo>
                <a:cubicBezTo>
                  <a:pt x="0" y="1104502"/>
                  <a:pt x="1104502" y="0"/>
                  <a:pt x="2466975" y="0"/>
                </a:cubicBezTo>
                <a:close/>
              </a:path>
            </a:pathLst>
          </a:custGeom>
          <a:solidFill>
            <a:schemeClr val="bg1">
              <a:lumMod val="95000"/>
            </a:schemeClr>
          </a:solidFill>
          <a:ln w="76200">
            <a:solidFill>
              <a:schemeClr val="bg1"/>
            </a:solidFill>
          </a:ln>
        </p:spPr>
        <p:txBody>
          <a:bodyPr wrap="square">
            <a:noAutofit/>
          </a:bodyPr>
          <a:lstStyle/>
          <a:p>
            <a:endParaRPr lang="en-US"/>
          </a:p>
        </p:txBody>
      </p:sp>
    </p:spTree>
    <p:extLst>
      <p:ext uri="{BB962C8B-B14F-4D97-AF65-F5344CB8AC3E}">
        <p14:creationId xmlns:p14="http://schemas.microsoft.com/office/powerpoint/2010/main" val="259873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Google Shape;22;p2">
            <a:extLst>
              <a:ext uri="{FF2B5EF4-FFF2-40B4-BE49-F238E27FC236}">
                <a16:creationId xmlns="" xmlns:a16="http://schemas.microsoft.com/office/drawing/2014/main" id="{72600878-876E-BF41-A7DD-AB75A8DDF512}"/>
              </a:ext>
            </a:extLst>
          </p:cNvPr>
          <p:cNvSpPr txBox="1">
            <a:spLocks noGrp="1"/>
          </p:cNvSpPr>
          <p:nvPr>
            <p:ph type="subTitle" idx="1" hasCustomPrompt="1"/>
          </p:nvPr>
        </p:nvSpPr>
        <p:spPr>
          <a:xfrm>
            <a:off x="6521144" y="6204622"/>
            <a:ext cx="3658058" cy="4025228"/>
          </a:xfrm>
          <a:prstGeom prst="rect">
            <a:avLst/>
          </a:prstGeom>
        </p:spPr>
        <p:txBody>
          <a:bodyPr spcFirstLastPara="1" wrap="square" lIns="91425" tIns="91425" rIns="91425" bIns="91425" anchor="t" anchorCtr="0">
            <a:noAutofit/>
          </a:bodyPr>
          <a:lstStyle>
            <a:lvl1pPr marL="0" lvl="0" algn="r" rtl="1">
              <a:lnSpc>
                <a:spcPct val="120000"/>
              </a:lnSpc>
              <a:spcBef>
                <a:spcPts val="0"/>
              </a:spcBef>
              <a:spcAft>
                <a:spcPts val="0"/>
              </a:spcAft>
              <a:buSzPts val="5400"/>
              <a:buNone/>
              <a:defRPr sz="3200" b="0">
                <a:solidFill>
                  <a:schemeClr val="bg1"/>
                </a:solidFill>
                <a:latin typeface="Shabnam" panose="020B0603030804020204" pitchFamily="34" charset="-78"/>
                <a:ea typeface="Shabnam" panose="020B0603030804020204" pitchFamily="34" charset="-78"/>
                <a:cs typeface="Shabnam" panose="020B0603030804020204" pitchFamily="34" charset="-78"/>
                <a:sym typeface="Gantari"/>
              </a:defRPr>
            </a:lvl1pPr>
            <a:lvl2pPr lvl="1" algn="ctr">
              <a:lnSpc>
                <a:spcPct val="100000"/>
              </a:lnSpc>
              <a:spcBef>
                <a:spcPts val="0"/>
              </a:spcBef>
              <a:spcAft>
                <a:spcPts val="0"/>
              </a:spcAft>
              <a:buSzPts val="5400"/>
              <a:buNone/>
              <a:defRPr sz="3240"/>
            </a:lvl2pPr>
            <a:lvl3pPr lvl="2" algn="ctr">
              <a:lnSpc>
                <a:spcPct val="100000"/>
              </a:lnSpc>
              <a:spcBef>
                <a:spcPts val="0"/>
              </a:spcBef>
              <a:spcAft>
                <a:spcPts val="0"/>
              </a:spcAft>
              <a:buSzPts val="5400"/>
              <a:buNone/>
              <a:defRPr sz="3240"/>
            </a:lvl3pPr>
            <a:lvl4pPr lvl="3" algn="ctr">
              <a:lnSpc>
                <a:spcPct val="100000"/>
              </a:lnSpc>
              <a:spcBef>
                <a:spcPts val="0"/>
              </a:spcBef>
              <a:spcAft>
                <a:spcPts val="0"/>
              </a:spcAft>
              <a:buSzPts val="5400"/>
              <a:buNone/>
              <a:defRPr sz="3240"/>
            </a:lvl4pPr>
            <a:lvl5pPr lvl="4" algn="ctr">
              <a:lnSpc>
                <a:spcPct val="100000"/>
              </a:lnSpc>
              <a:spcBef>
                <a:spcPts val="0"/>
              </a:spcBef>
              <a:spcAft>
                <a:spcPts val="0"/>
              </a:spcAft>
              <a:buSzPts val="5400"/>
              <a:buNone/>
              <a:defRPr sz="3240"/>
            </a:lvl5pPr>
            <a:lvl6pPr lvl="5" algn="ctr">
              <a:lnSpc>
                <a:spcPct val="100000"/>
              </a:lnSpc>
              <a:spcBef>
                <a:spcPts val="0"/>
              </a:spcBef>
              <a:spcAft>
                <a:spcPts val="0"/>
              </a:spcAft>
              <a:buSzPts val="5400"/>
              <a:buNone/>
              <a:defRPr sz="3240"/>
            </a:lvl6pPr>
            <a:lvl7pPr lvl="6" algn="ctr">
              <a:lnSpc>
                <a:spcPct val="100000"/>
              </a:lnSpc>
              <a:spcBef>
                <a:spcPts val="0"/>
              </a:spcBef>
              <a:spcAft>
                <a:spcPts val="0"/>
              </a:spcAft>
              <a:buSzPts val="5400"/>
              <a:buNone/>
              <a:defRPr sz="3240"/>
            </a:lvl7pPr>
            <a:lvl8pPr lvl="7" algn="ctr">
              <a:lnSpc>
                <a:spcPct val="100000"/>
              </a:lnSpc>
              <a:spcBef>
                <a:spcPts val="0"/>
              </a:spcBef>
              <a:spcAft>
                <a:spcPts val="0"/>
              </a:spcAft>
              <a:buSzPts val="5400"/>
              <a:buNone/>
              <a:defRPr sz="3240"/>
            </a:lvl8pPr>
            <a:lvl9pPr lvl="8" algn="ctr">
              <a:lnSpc>
                <a:spcPct val="100000"/>
              </a:lnSpc>
              <a:spcBef>
                <a:spcPts val="0"/>
              </a:spcBef>
              <a:spcAft>
                <a:spcPts val="0"/>
              </a:spcAft>
              <a:buSzPts val="5400"/>
              <a:buNone/>
              <a:defRPr sz="3240"/>
            </a:lvl9pPr>
          </a:lstStyle>
          <a:p>
            <a:r>
              <a:rPr lang="fa-IR" dirty="0"/>
              <a:t>متن دلخواه شما</a:t>
            </a:r>
            <a:endParaRPr dirty="0"/>
          </a:p>
        </p:txBody>
      </p:sp>
      <p:sp>
        <p:nvSpPr>
          <p:cNvPr id="7" name="Google Shape;21;p2">
            <a:extLst>
              <a:ext uri="{FF2B5EF4-FFF2-40B4-BE49-F238E27FC236}">
                <a16:creationId xmlns="" xmlns:a16="http://schemas.microsoft.com/office/drawing/2014/main" id="{0B029658-2FD8-9472-C66C-0AE5D5DE49CE}"/>
              </a:ext>
            </a:extLst>
          </p:cNvPr>
          <p:cNvSpPr txBox="1">
            <a:spLocks noGrp="1"/>
          </p:cNvSpPr>
          <p:nvPr>
            <p:ph type="ctrTitle" hasCustomPrompt="1"/>
          </p:nvPr>
        </p:nvSpPr>
        <p:spPr>
          <a:xfrm>
            <a:off x="6343649" y="1733550"/>
            <a:ext cx="3835553" cy="2856828"/>
          </a:xfrm>
          <a:prstGeom prst="rect">
            <a:avLst/>
          </a:prstGeom>
        </p:spPr>
        <p:txBody>
          <a:bodyPr spcFirstLastPara="1" wrap="square" lIns="91425" tIns="91425" rIns="91425" bIns="91425" anchor="t" anchorCtr="0">
            <a:noAutofit/>
          </a:bodyPr>
          <a:lstStyle>
            <a:lvl1pPr lvl="0" algn="r" rtl="1">
              <a:lnSpc>
                <a:spcPct val="100000"/>
              </a:lnSpc>
              <a:spcBef>
                <a:spcPts val="0"/>
              </a:spcBef>
              <a:spcAft>
                <a:spcPts val="0"/>
              </a:spcAft>
              <a:buSzPts val="10100"/>
              <a:buNone/>
              <a:defRPr sz="8000" b="0" spc="0">
                <a:solidFill>
                  <a:srgbClr val="0A3E54"/>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r>
              <a:rPr lang="fa-IR" dirty="0"/>
              <a:t>عنوان را بنویسید</a:t>
            </a:r>
            <a:endParaRPr dirty="0"/>
          </a:p>
        </p:txBody>
      </p:sp>
      <p:sp>
        <p:nvSpPr>
          <p:cNvPr id="10" name="Picture Placeholder 9">
            <a:extLst>
              <a:ext uri="{FF2B5EF4-FFF2-40B4-BE49-F238E27FC236}">
                <a16:creationId xmlns="" xmlns:a16="http://schemas.microsoft.com/office/drawing/2014/main" id="{375BFD96-290B-2060-47A2-F20BA816D9A6}"/>
              </a:ext>
            </a:extLst>
          </p:cNvPr>
          <p:cNvSpPr>
            <a:spLocks noGrp="1"/>
          </p:cNvSpPr>
          <p:nvPr>
            <p:ph type="pic" sz="quarter" idx="11"/>
          </p:nvPr>
        </p:nvSpPr>
        <p:spPr>
          <a:xfrm>
            <a:off x="787600" y="841375"/>
            <a:ext cx="4933950" cy="9391650"/>
          </a:xfrm>
          <a:custGeom>
            <a:avLst/>
            <a:gdLst>
              <a:gd name="connsiteX0" fmla="*/ 2466975 w 4933950"/>
              <a:gd name="connsiteY0" fmla="*/ 0 h 9391650"/>
              <a:gd name="connsiteX1" fmla="*/ 4933950 w 4933950"/>
              <a:gd name="connsiteY1" fmla="*/ 2466975 h 9391650"/>
              <a:gd name="connsiteX2" fmla="*/ 4933950 w 4933950"/>
              <a:gd name="connsiteY2" fmla="*/ 6924675 h 9391650"/>
              <a:gd name="connsiteX3" fmla="*/ 2466975 w 4933950"/>
              <a:gd name="connsiteY3" fmla="*/ 9391650 h 9391650"/>
              <a:gd name="connsiteX4" fmla="*/ 0 w 4933950"/>
              <a:gd name="connsiteY4" fmla="*/ 6924675 h 9391650"/>
              <a:gd name="connsiteX5" fmla="*/ 0 w 4933950"/>
              <a:gd name="connsiteY5" fmla="*/ 2466975 h 9391650"/>
              <a:gd name="connsiteX6" fmla="*/ 2466975 w 4933950"/>
              <a:gd name="connsiteY6" fmla="*/ 0 h 93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3950" h="9391650">
                <a:moveTo>
                  <a:pt x="2466975" y="0"/>
                </a:moveTo>
                <a:cubicBezTo>
                  <a:pt x="3829448" y="0"/>
                  <a:pt x="4933950" y="1104502"/>
                  <a:pt x="4933950" y="2466975"/>
                </a:cubicBezTo>
                <a:lnTo>
                  <a:pt x="4933950" y="6924675"/>
                </a:lnTo>
                <a:cubicBezTo>
                  <a:pt x="4933950" y="8287148"/>
                  <a:pt x="3829448" y="9391650"/>
                  <a:pt x="2466975" y="9391650"/>
                </a:cubicBezTo>
                <a:cubicBezTo>
                  <a:pt x="1104502" y="9391650"/>
                  <a:pt x="0" y="8287148"/>
                  <a:pt x="0" y="6924675"/>
                </a:cubicBezTo>
                <a:lnTo>
                  <a:pt x="0" y="2466975"/>
                </a:lnTo>
                <a:cubicBezTo>
                  <a:pt x="0" y="1104502"/>
                  <a:pt x="1104502" y="0"/>
                  <a:pt x="2466975" y="0"/>
                </a:cubicBezTo>
                <a:close/>
              </a:path>
            </a:pathLst>
          </a:custGeom>
          <a:solidFill>
            <a:schemeClr val="bg1">
              <a:lumMod val="95000"/>
            </a:schemeClr>
          </a:solidFill>
          <a:ln w="76200">
            <a:solidFill>
              <a:schemeClr val="bg1"/>
            </a:solidFill>
          </a:ln>
        </p:spPr>
        <p:txBody>
          <a:bodyPr wrap="square">
            <a:noAutofit/>
          </a:bodyPr>
          <a:lstStyle/>
          <a:p>
            <a:endParaRPr lang="en-US" dirty="0"/>
          </a:p>
        </p:txBody>
      </p:sp>
    </p:spTree>
    <p:extLst>
      <p:ext uri="{BB962C8B-B14F-4D97-AF65-F5344CB8AC3E}">
        <p14:creationId xmlns:p14="http://schemas.microsoft.com/office/powerpoint/2010/main" val="50221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26977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2701636"/>
            <a:ext cx="10972800" cy="8271164"/>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2389909"/>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475996"/>
            <a:ext cx="10079181" cy="1373586"/>
          </a:xfrm>
        </p:spPr>
        <p:txBody>
          <a:bodyPr/>
          <a:lstStyle/>
          <a:p>
            <a:r>
              <a:rPr lang="fa-IR" sz="6500" b="1" dirty="0" smtClean="0">
                <a:cs typeface="Traffic" panose="00000400000000000000" pitchFamily="2" charset="-78"/>
              </a:rPr>
              <a:t>بسم الله الرحمن الرحیم</a:t>
            </a:r>
            <a:endParaRPr lang="en-US" sz="6500" dirty="0">
              <a:cs typeface="Traffic" panose="00000400000000000000" pitchFamily="2" charset="-78"/>
            </a:endParaRP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0" y="3096491"/>
            <a:ext cx="10723417" cy="7304645"/>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pPr>
              <a:buClrTx/>
              <a:buFontTx/>
            </a:pPr>
            <a:r>
              <a:rPr lang="fa-IR" sz="4500" dirty="0" smtClean="0">
                <a:solidFill>
                  <a:srgbClr val="0A3E54"/>
                </a:solidFill>
                <a:cs typeface="Traffic" panose="00000400000000000000" pitchFamily="2" charset="-78"/>
              </a:rPr>
              <a:t>موضوع: </a:t>
            </a:r>
          </a:p>
          <a:p>
            <a:pPr>
              <a:buClrTx/>
            </a:pPr>
            <a:r>
              <a:rPr lang="ar-SA" sz="4500" b="1" dirty="0">
                <a:solidFill>
                  <a:srgbClr val="0A3E54"/>
                </a:solidFill>
                <a:cs typeface="Traffic" panose="00000400000000000000" pitchFamily="2" charset="-78"/>
              </a:rPr>
              <a:t>چشم‌انداز بازاریابی دیجیتال رویدادهای بزرگ ورزشی در قرن </a:t>
            </a:r>
            <a:r>
              <a:rPr lang="ar-SA" sz="4500" b="1" dirty="0" smtClean="0">
                <a:solidFill>
                  <a:srgbClr val="0A3E54"/>
                </a:solidFill>
                <a:cs typeface="Traffic" panose="00000400000000000000" pitchFamily="2" charset="-78"/>
              </a:rPr>
              <a:t>بیست‌ویکم</a:t>
            </a:r>
            <a:endParaRPr lang="fa-IR" sz="4500" b="1" dirty="0" smtClean="0">
              <a:solidFill>
                <a:srgbClr val="0A3E54"/>
              </a:solidFill>
              <a:cs typeface="Traffic" panose="00000400000000000000" pitchFamily="2" charset="-78"/>
            </a:endParaRPr>
          </a:p>
          <a:p>
            <a:pPr>
              <a:buClrTx/>
            </a:pPr>
            <a:endParaRPr lang="fa-IR" sz="4500" b="1" dirty="0" smtClean="0">
              <a:solidFill>
                <a:srgbClr val="0A3E54"/>
              </a:solidFill>
              <a:cs typeface="Traffic" panose="00000400000000000000" pitchFamily="2" charset="-78"/>
            </a:endParaRPr>
          </a:p>
          <a:p>
            <a:pPr>
              <a:buClrTx/>
            </a:pPr>
            <a:endParaRPr lang="fa-IR" sz="3200" b="1" dirty="0">
              <a:solidFill>
                <a:srgbClr val="0A3E54"/>
              </a:solidFill>
              <a:cs typeface="Traffic" panose="00000400000000000000" pitchFamily="2" charset="-78"/>
            </a:endParaRPr>
          </a:p>
          <a:p>
            <a:pPr>
              <a:buClrTx/>
            </a:pPr>
            <a:r>
              <a:rPr lang="fa-IR" sz="3200" b="1" dirty="0" smtClean="0">
                <a:solidFill>
                  <a:srgbClr val="0A3E54"/>
                </a:solidFill>
                <a:cs typeface="Traffic" panose="00000400000000000000" pitchFamily="2" charset="-78"/>
              </a:rPr>
              <a:t>ارائه دهنده: یوکابد خواجه پور</a:t>
            </a:r>
          </a:p>
          <a:p>
            <a:pPr>
              <a:buClrTx/>
            </a:pPr>
            <a:endParaRPr lang="fa-IR" sz="3200" b="1" dirty="0">
              <a:solidFill>
                <a:srgbClr val="0A3E54"/>
              </a:solidFill>
              <a:cs typeface="Traffic" panose="00000400000000000000" pitchFamily="2" charset="-78"/>
            </a:endParaRPr>
          </a:p>
          <a:p>
            <a:pPr>
              <a:buClrTx/>
            </a:pPr>
            <a:r>
              <a:rPr lang="fa-IR" sz="3200" b="1" dirty="0" smtClean="0">
                <a:solidFill>
                  <a:srgbClr val="0A3E54"/>
                </a:solidFill>
                <a:cs typeface="Traffic" panose="00000400000000000000" pitchFamily="2" charset="-78"/>
              </a:rPr>
              <a:t>استاد محترم: جناب دکتر موسوی</a:t>
            </a:r>
          </a:p>
          <a:p>
            <a:pPr>
              <a:buClrTx/>
            </a:pPr>
            <a:endParaRPr lang="fa-IR" sz="3200" b="1" dirty="0">
              <a:solidFill>
                <a:srgbClr val="0A3E54"/>
              </a:solidFill>
              <a:cs typeface="Traffic" panose="00000400000000000000" pitchFamily="2" charset="-78"/>
            </a:endParaRPr>
          </a:p>
          <a:p>
            <a:pPr>
              <a:buClrTx/>
            </a:pPr>
            <a:r>
              <a:rPr lang="fa-IR" sz="3200" b="1" dirty="0" smtClean="0">
                <a:solidFill>
                  <a:srgbClr val="0A3E54"/>
                </a:solidFill>
                <a:cs typeface="Traffic" panose="00000400000000000000" pitchFamily="2" charset="-78"/>
              </a:rPr>
              <a:t>دانشگاه آزاد آیت الله آملی</a:t>
            </a:r>
            <a:endParaRPr lang="en-US" sz="3200" dirty="0">
              <a:solidFill>
                <a:srgbClr val="0A3E54"/>
              </a:solidFill>
              <a:cs typeface="Traffic" panose="00000400000000000000" pitchFamily="2" charset="-78"/>
            </a:endParaRPr>
          </a:p>
          <a:p>
            <a:pPr>
              <a:buClrTx/>
              <a:buFontTx/>
            </a:pPr>
            <a:endParaRPr lang="en-US" sz="3000" dirty="0">
              <a:solidFill>
                <a:srgbClr val="0A3E54"/>
              </a:solidFill>
              <a:cs typeface="Traffic" panose="00000400000000000000" pitchFamily="2" charset="-78"/>
            </a:endParaRPr>
          </a:p>
        </p:txBody>
      </p:sp>
    </p:spTree>
    <p:extLst>
      <p:ext uri="{BB962C8B-B14F-4D97-AF65-F5344CB8AC3E}">
        <p14:creationId xmlns:p14="http://schemas.microsoft.com/office/powerpoint/2010/main" val="134489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109728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57" y="2867891"/>
            <a:ext cx="9981187" cy="4480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05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109728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2076210"/>
            <a:ext cx="10079181" cy="6880768"/>
          </a:xfrm>
        </p:spPr>
        <p:txBody>
          <a:bodyPr/>
          <a:lstStyle/>
          <a:p>
            <a:pPr algn="r"/>
            <a:r>
              <a:rPr lang="ar-SA" sz="3200" dirty="0">
                <a:cs typeface="Traffic" panose="00000400000000000000" pitchFamily="2" charset="-78"/>
              </a:rPr>
              <a:t>داده‌های ارائه‌شده در بالا، </a:t>
            </a:r>
            <a:r>
              <a:rPr lang="ar-SA" sz="3200" b="1" dirty="0">
                <a:cs typeface="Traffic" panose="00000400000000000000" pitchFamily="2" charset="-78"/>
              </a:rPr>
              <a:t>تسلط کامل رسانه‌های دیجیتال بر کانال‌های ارتباطی سنتی</a:t>
            </a:r>
            <a:r>
              <a:rPr lang="ar-SA" sz="3200" dirty="0">
                <a:cs typeface="Traffic" panose="00000400000000000000" pitchFamily="2" charset="-78"/>
              </a:rPr>
              <a:t> را در بخش تماشای رویدادهای بزرگ ورزشی در بازار ایالات متحده تأیید می‌کند. همچنین، برخی پژوهش‌ها نشان داده‌اند که </a:t>
            </a:r>
            <a:r>
              <a:rPr lang="ar-SA" sz="3200" b="1" dirty="0">
                <a:cs typeface="Traffic" panose="00000400000000000000" pitchFamily="2" charset="-78"/>
              </a:rPr>
              <a:t>سطح قابل‌توجهی از یکنواختی در رفتار مخاطبان ورزشی در رسانه‌های اجتماعی</a:t>
            </a:r>
            <a:r>
              <a:rPr lang="ar-SA" sz="3200" dirty="0">
                <a:cs typeface="Traffic" panose="00000400000000000000" pitchFamily="2" charset="-78"/>
              </a:rPr>
              <a:t> وجود دارد، بدون توجه به موقعیت جغرافیایی آن‌ها. این مسئله برای بازاریابی اهمیت ویژه‌ای دارد.</a:t>
            </a:r>
            <a:r>
              <a:rPr lang="en-US" sz="3200" dirty="0">
                <a:cs typeface="Traffic" panose="00000400000000000000" pitchFamily="2" charset="-78"/>
              </a:rPr>
              <a:t/>
            </a:r>
            <a:br>
              <a:rPr lang="en-US" sz="3200" dirty="0">
                <a:cs typeface="Traffic" panose="00000400000000000000" pitchFamily="2" charset="-78"/>
              </a:rPr>
            </a:br>
            <a:r>
              <a:rPr lang="ar-SA" sz="3200" dirty="0">
                <a:cs typeface="Traffic" panose="00000400000000000000" pitchFamily="2" charset="-78"/>
              </a:rPr>
              <a:t>هدف اصلی از پذیرش مفهوم </a:t>
            </a:r>
            <a:r>
              <a:rPr lang="ar-SA" sz="3200" b="1" dirty="0">
                <a:cs typeface="Traffic" panose="00000400000000000000" pitchFamily="2" charset="-78"/>
              </a:rPr>
              <a:t>جهانی‌شدن دیجیتال در بازاریابی رویدادهای بزرگ ورزشی</a:t>
            </a:r>
            <a:r>
              <a:rPr lang="ar-SA" sz="3200" dirty="0">
                <a:cs typeface="Traffic" panose="00000400000000000000" pitchFamily="2" charset="-78"/>
              </a:rPr>
              <a:t>، دستیابی به مجموعه‌ای از مزایا برای سازمان‌های ورزشی و برگزارکنندگان رویدادهاست که می‌توان آن‌ها را در بخش‌های زیر شناسایی کرد:</a:t>
            </a:r>
            <a:endParaRPr lang="en-US" sz="3200" dirty="0">
              <a:cs typeface="Traffic" panose="00000400000000000000" pitchFamily="2" charset="-78"/>
            </a:endParaRPr>
          </a:p>
        </p:txBody>
      </p:sp>
    </p:spTree>
    <p:extLst>
      <p:ext uri="{BB962C8B-B14F-4D97-AF65-F5344CB8AC3E}">
        <p14:creationId xmlns:p14="http://schemas.microsoft.com/office/powerpoint/2010/main" val="99605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11222182"/>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1993082"/>
            <a:ext cx="10079181" cy="8543313"/>
          </a:xfrm>
        </p:spPr>
        <p:txBody>
          <a:bodyPr/>
          <a:lstStyle/>
          <a:p>
            <a:pPr algn="r"/>
            <a:r>
              <a:rPr lang="fa-IR" sz="3200" dirty="0">
                <a:cs typeface="Traffic" panose="00000400000000000000" pitchFamily="2" charset="-78"/>
              </a:rPr>
              <a:t>۱</a:t>
            </a:r>
            <a:r>
              <a:rPr lang="en-US" sz="3200" dirty="0">
                <a:cs typeface="Traffic" panose="00000400000000000000" pitchFamily="2" charset="-78"/>
              </a:rPr>
              <a:t>. </a:t>
            </a:r>
            <a:r>
              <a:rPr lang="ar-SA" sz="3200" dirty="0">
                <a:cs typeface="Traffic" panose="00000400000000000000" pitchFamily="2" charset="-78"/>
              </a:rPr>
              <a:t>درک بهتر از هواداران ورزش به‌منظور ارائه محتوای شخصی‌سازی‌شده و غنی در چارچوب یک تجربه مشترک که در هر زمان و هر مکان در دسترس باشد</a:t>
            </a:r>
            <a:r>
              <a:rPr lang="en-US" sz="3200" dirty="0" smtClean="0">
                <a:cs typeface="Traffic" panose="00000400000000000000" pitchFamily="2" charset="-78"/>
              </a:rPr>
              <a:t>.</a:t>
            </a:r>
            <a:br>
              <a:rPr lang="en-US" sz="3200" dirty="0" smtClean="0">
                <a:cs typeface="Traffic" panose="00000400000000000000" pitchFamily="2" charset="-78"/>
              </a:rPr>
            </a:br>
            <a:r>
              <a:rPr lang="en-US" sz="3200" dirty="0">
                <a:cs typeface="Traffic" panose="00000400000000000000" pitchFamily="2" charset="-78"/>
              </a:rPr>
              <a:t/>
            </a:r>
            <a:br>
              <a:rPr lang="en-US" sz="3200" dirty="0">
                <a:cs typeface="Traffic" panose="00000400000000000000" pitchFamily="2" charset="-78"/>
              </a:rPr>
            </a:br>
            <a:r>
              <a:rPr lang="fa-IR" sz="3200" dirty="0">
                <a:cs typeface="Traffic" panose="00000400000000000000" pitchFamily="2" charset="-78"/>
              </a:rPr>
              <a:t>۲</a:t>
            </a:r>
            <a:r>
              <a:rPr lang="en-US" sz="3200" dirty="0">
                <a:cs typeface="Traffic" panose="00000400000000000000" pitchFamily="2" charset="-78"/>
              </a:rPr>
              <a:t>. </a:t>
            </a:r>
            <a:r>
              <a:rPr lang="ar-SA" sz="3200" dirty="0">
                <a:cs typeface="Traffic" panose="00000400000000000000" pitchFamily="2" charset="-78"/>
              </a:rPr>
              <a:t>تسهیل همکاری درون‌سازمانی، به‌اشتراک‌گذاری دانش، و افزایش بهره‌وری و کارایی</a:t>
            </a:r>
            <a:r>
              <a:rPr lang="en-US" sz="3200" dirty="0" smtClean="0">
                <a:cs typeface="Traffic" panose="00000400000000000000" pitchFamily="2" charset="-78"/>
              </a:rPr>
              <a:t>.</a:t>
            </a:r>
            <a:br>
              <a:rPr lang="en-US" sz="3200" dirty="0" smtClean="0">
                <a:cs typeface="Traffic" panose="00000400000000000000" pitchFamily="2" charset="-78"/>
              </a:rPr>
            </a:br>
            <a:r>
              <a:rPr lang="en-US" sz="3200" dirty="0">
                <a:cs typeface="Traffic" panose="00000400000000000000" pitchFamily="2" charset="-78"/>
              </a:rPr>
              <a:t/>
            </a:r>
            <a:br>
              <a:rPr lang="en-US" sz="3200" dirty="0">
                <a:cs typeface="Traffic" panose="00000400000000000000" pitchFamily="2" charset="-78"/>
              </a:rPr>
            </a:br>
            <a:r>
              <a:rPr lang="fa-IR" sz="3200" dirty="0">
                <a:cs typeface="Traffic" panose="00000400000000000000" pitchFamily="2" charset="-78"/>
              </a:rPr>
              <a:t>۳</a:t>
            </a:r>
            <a:r>
              <a:rPr lang="en-US" sz="3200" dirty="0">
                <a:cs typeface="Traffic" panose="00000400000000000000" pitchFamily="2" charset="-78"/>
              </a:rPr>
              <a:t>. </a:t>
            </a:r>
            <a:r>
              <a:rPr lang="ar-SA" sz="3200" dirty="0">
                <a:cs typeface="Traffic" panose="00000400000000000000" pitchFamily="2" charset="-78"/>
              </a:rPr>
              <a:t>بهینه‌سازی تمرینات و آماده‌سازی ورزشکاران توسط مربیان و تیم‌هایشان برای دستیابی به عملکرد و نتایج باکیفیت بالا</a:t>
            </a:r>
            <a:r>
              <a:rPr lang="en-US" sz="3200" dirty="0" smtClean="0">
                <a:cs typeface="Traffic" panose="00000400000000000000" pitchFamily="2" charset="-78"/>
              </a:rPr>
              <a:t>.</a:t>
            </a:r>
            <a:br>
              <a:rPr lang="en-US" sz="3200" dirty="0" smtClean="0">
                <a:cs typeface="Traffic" panose="00000400000000000000" pitchFamily="2" charset="-78"/>
              </a:rPr>
            </a:br>
            <a:r>
              <a:rPr lang="en-US" sz="3200" dirty="0">
                <a:cs typeface="Traffic" panose="00000400000000000000" pitchFamily="2" charset="-78"/>
              </a:rPr>
              <a:t/>
            </a:r>
            <a:br>
              <a:rPr lang="en-US" sz="3200" dirty="0">
                <a:cs typeface="Traffic" panose="00000400000000000000" pitchFamily="2" charset="-78"/>
              </a:rPr>
            </a:br>
            <a:r>
              <a:rPr lang="fa-IR" sz="3200" dirty="0">
                <a:cs typeface="Traffic" panose="00000400000000000000" pitchFamily="2" charset="-78"/>
              </a:rPr>
              <a:t>۴</a:t>
            </a:r>
            <a:r>
              <a:rPr lang="en-US" sz="3200" dirty="0">
                <a:cs typeface="Traffic" panose="00000400000000000000" pitchFamily="2" charset="-78"/>
              </a:rPr>
              <a:t>. </a:t>
            </a:r>
            <a:r>
              <a:rPr lang="ar-SA" sz="3200" dirty="0">
                <a:cs typeface="Traffic" panose="00000400000000000000" pitchFamily="2" charset="-78"/>
              </a:rPr>
              <a:t>بهبود هماهنگی در عملیات، جمع‌آوری و تحلیل داده‌ها درباره مخاطبان ورزشی و همچنین فرایندهای تجاری</a:t>
            </a:r>
            <a:r>
              <a:rPr lang="en-US" sz="3200" dirty="0" smtClean="0">
                <a:cs typeface="Traffic" panose="00000400000000000000" pitchFamily="2" charset="-78"/>
              </a:rPr>
              <a:t>.</a:t>
            </a:r>
            <a:br>
              <a:rPr lang="en-US" sz="3200" dirty="0" smtClean="0">
                <a:cs typeface="Traffic" panose="00000400000000000000" pitchFamily="2" charset="-78"/>
              </a:rPr>
            </a:br>
            <a:r>
              <a:rPr lang="en-US" sz="3200" dirty="0">
                <a:cs typeface="Traffic" panose="00000400000000000000" pitchFamily="2" charset="-78"/>
              </a:rPr>
              <a:t/>
            </a:r>
            <a:br>
              <a:rPr lang="en-US" sz="3200" dirty="0">
                <a:cs typeface="Traffic" panose="00000400000000000000" pitchFamily="2" charset="-78"/>
              </a:rPr>
            </a:br>
            <a:r>
              <a:rPr lang="fa-IR" sz="3200" dirty="0">
                <a:cs typeface="Traffic" panose="00000400000000000000" pitchFamily="2" charset="-78"/>
              </a:rPr>
              <a:t>۵</a:t>
            </a:r>
            <a:r>
              <a:rPr lang="en-US" sz="3200" dirty="0">
                <a:cs typeface="Traffic" panose="00000400000000000000" pitchFamily="2" charset="-78"/>
              </a:rPr>
              <a:t>. </a:t>
            </a:r>
            <a:r>
              <a:rPr lang="ar-SA" sz="3200" dirty="0">
                <a:cs typeface="Traffic" panose="00000400000000000000" pitchFamily="2" charset="-78"/>
              </a:rPr>
              <a:t>ارائه تجربه تماشای پیشرفته و خدمات نوآورانه در عرصه ورزش و خارج از آن، که موجب افزایش درآمدزایی از طریق مدل‌های جدید کسب‌وکار می‌شود</a:t>
            </a:r>
            <a:r>
              <a:rPr lang="en-US" sz="3200" dirty="0">
                <a:cs typeface="Traffic" panose="00000400000000000000" pitchFamily="2" charset="-78"/>
              </a:rPr>
              <a:t>.</a:t>
            </a:r>
          </a:p>
        </p:txBody>
      </p:sp>
    </p:spTree>
    <p:extLst>
      <p:ext uri="{BB962C8B-B14F-4D97-AF65-F5344CB8AC3E}">
        <p14:creationId xmlns:p14="http://schemas.microsoft.com/office/powerpoint/2010/main" val="99605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1140921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475996"/>
            <a:ext cx="10079181" cy="4832604"/>
          </a:xfrm>
        </p:spPr>
        <p:txBody>
          <a:bodyPr/>
          <a:lstStyle/>
          <a:p>
            <a:pPr algn="r"/>
            <a:r>
              <a:rPr lang="en-US" sz="2800" dirty="0">
                <a:cs typeface="Traffic" panose="00000400000000000000" pitchFamily="2" charset="-78"/>
              </a:rPr>
              <a:t>Xiao  </a:t>
            </a:r>
            <a:r>
              <a:rPr lang="ar-SA" sz="2800" dirty="0">
                <a:cs typeface="Traffic" panose="00000400000000000000" pitchFamily="2" charset="-78"/>
              </a:rPr>
              <a:t>و همکاران (</a:t>
            </a:r>
            <a:r>
              <a:rPr lang="fa-IR" sz="2800" dirty="0">
                <a:cs typeface="Traffic" panose="00000400000000000000" pitchFamily="2" charset="-78"/>
              </a:rPr>
              <a:t>۲۰۱۸) </a:t>
            </a:r>
            <a:r>
              <a:rPr lang="ar-SA" sz="2800" dirty="0">
                <a:cs typeface="Traffic" panose="00000400000000000000" pitchFamily="2" charset="-78"/>
              </a:rPr>
              <a:t>در پژوهش خود مروری بر برخی از مهم‌ترین اثرات ناشی از طیف دیجیتال در صنعت ورزش جهانی ارائه داده‌اند. این اثرات شامل مؤلفه‌های زیر هستند</a:t>
            </a:r>
            <a:r>
              <a:rPr lang="en-US" sz="2800" dirty="0" smtClean="0">
                <a:cs typeface="Traffic" panose="00000400000000000000" pitchFamily="2" charset="-78"/>
              </a:rPr>
              <a:t>:</a:t>
            </a:r>
            <a:br>
              <a:rPr lang="en-US" sz="2800" dirty="0" smtClean="0">
                <a:cs typeface="Traffic" panose="00000400000000000000" pitchFamily="2" charset="-78"/>
              </a:rPr>
            </a:br>
            <a:r>
              <a:rPr lang="en-US" sz="2800" dirty="0">
                <a:cs typeface="Traffic" panose="00000400000000000000" pitchFamily="2" charset="-78"/>
              </a:rPr>
              <a:t/>
            </a:r>
            <a:br>
              <a:rPr lang="en-US" sz="2800" dirty="0">
                <a:cs typeface="Traffic" panose="00000400000000000000" pitchFamily="2" charset="-78"/>
              </a:rPr>
            </a:br>
            <a:r>
              <a:rPr lang="ar-SA" sz="2800" b="1" dirty="0">
                <a:cs typeface="Traffic" panose="00000400000000000000" pitchFamily="2" charset="-78"/>
              </a:rPr>
              <a:t>مؤلفه سازمانی</a:t>
            </a:r>
            <a:r>
              <a:rPr lang="en-US" sz="2800" b="1" dirty="0">
                <a:cs typeface="Traffic" panose="00000400000000000000" pitchFamily="2" charset="-78"/>
              </a:rPr>
              <a:t>:</a:t>
            </a:r>
            <a:r>
              <a:rPr lang="en-US" sz="2800" dirty="0">
                <a:cs typeface="Traffic" panose="00000400000000000000" pitchFamily="2" charset="-78"/>
              </a:rPr>
              <a:t> </a:t>
            </a:r>
            <a:r>
              <a:rPr lang="ar-SA" sz="2800" dirty="0">
                <a:cs typeface="Traffic" panose="00000400000000000000" pitchFamily="2" charset="-78"/>
              </a:rPr>
              <a:t>حذف فرایندهای دستی و امکان دسترسی به داده‌ها در زمان واقعی؛ پخش زنده تلویزیونی و تفکیک حقوق تلویزیونی و دیجیتال برای پوشش رویدادهای ورزشی که ارزش جدیدی برای باشگاه‌ها، تماشاگران و اسپانسرها ایجاد می‌کند؛ ظهور ورزش‌های کاملاً جدید مبتنی بر مبانی دیجیتال (مانند ورزش‌های الکترونیکی) ؛ و استفاده از روندهای کلان تحول دیجیتال برای ایجاد روش‌های تازه تعامل با گروه‌های مختلف ورزشی و تجاری</a:t>
            </a:r>
            <a:r>
              <a:rPr lang="en-US" sz="2800" dirty="0" smtClean="0">
                <a:cs typeface="Traffic" panose="00000400000000000000" pitchFamily="2" charset="-78"/>
              </a:rPr>
              <a:t>.</a:t>
            </a:r>
            <a:br>
              <a:rPr lang="en-US" sz="2800" dirty="0" smtClean="0">
                <a:cs typeface="Traffic" panose="00000400000000000000" pitchFamily="2" charset="-78"/>
              </a:rPr>
            </a:br>
            <a:r>
              <a:rPr lang="en-US" sz="2800" dirty="0">
                <a:cs typeface="Traffic" panose="00000400000000000000" pitchFamily="2" charset="-78"/>
              </a:rPr>
              <a:t/>
            </a:r>
            <a:br>
              <a:rPr lang="en-US" sz="2800" dirty="0">
                <a:cs typeface="Traffic" panose="00000400000000000000" pitchFamily="2" charset="-78"/>
              </a:rPr>
            </a:br>
            <a:r>
              <a:rPr lang="ar-SA" sz="2800" b="1" dirty="0">
                <a:cs typeface="Traffic" panose="00000400000000000000" pitchFamily="2" charset="-78"/>
              </a:rPr>
              <a:t>مؤلفه فناوری</a:t>
            </a:r>
            <a:r>
              <a:rPr lang="en-US" sz="2800" b="1" dirty="0">
                <a:cs typeface="Traffic" panose="00000400000000000000" pitchFamily="2" charset="-78"/>
              </a:rPr>
              <a:t>:</a:t>
            </a:r>
            <a:r>
              <a:rPr lang="en-US" sz="2800" dirty="0">
                <a:cs typeface="Traffic" panose="00000400000000000000" pitchFamily="2" charset="-78"/>
              </a:rPr>
              <a:t> </a:t>
            </a:r>
            <a:r>
              <a:rPr lang="ar-SA" sz="2800" dirty="0">
                <a:cs typeface="Traffic" panose="00000400000000000000" pitchFamily="2" charset="-78"/>
              </a:rPr>
              <a:t>توسعه محصولات دیجیتال جدید، استفاده از اینترنت اشیا و داده‌های کلان و پلتفرم‌های دیجیتال</a:t>
            </a:r>
            <a:r>
              <a:rPr lang="en-US" sz="2800" dirty="0" smtClean="0">
                <a:cs typeface="Traffic" panose="00000400000000000000" pitchFamily="2" charset="-78"/>
              </a:rPr>
              <a:t>.</a:t>
            </a:r>
            <a:br>
              <a:rPr lang="en-US" sz="2800" dirty="0" smtClean="0">
                <a:cs typeface="Traffic" panose="00000400000000000000" pitchFamily="2" charset="-78"/>
              </a:rPr>
            </a:br>
            <a:r>
              <a:rPr lang="en-US" sz="2800" dirty="0">
                <a:cs typeface="Traffic" panose="00000400000000000000" pitchFamily="2" charset="-78"/>
              </a:rPr>
              <a:t/>
            </a:r>
            <a:br>
              <a:rPr lang="en-US" sz="2800" dirty="0">
                <a:cs typeface="Traffic" panose="00000400000000000000" pitchFamily="2" charset="-78"/>
              </a:rPr>
            </a:br>
            <a:r>
              <a:rPr lang="ar-SA" sz="2800" b="1" dirty="0">
                <a:cs typeface="Traffic" panose="00000400000000000000" pitchFamily="2" charset="-78"/>
              </a:rPr>
              <a:t>مؤلفه نمادین</a:t>
            </a:r>
            <a:r>
              <a:rPr lang="en-US" sz="2800" b="1" dirty="0">
                <a:cs typeface="Traffic" panose="00000400000000000000" pitchFamily="2" charset="-78"/>
              </a:rPr>
              <a:t>:</a:t>
            </a:r>
            <a:r>
              <a:rPr lang="en-US" sz="2800" dirty="0">
                <a:cs typeface="Traffic" panose="00000400000000000000" pitchFamily="2" charset="-78"/>
              </a:rPr>
              <a:t> </a:t>
            </a:r>
            <a:r>
              <a:rPr lang="ar-SA" sz="2800" dirty="0">
                <a:cs typeface="Traffic" panose="00000400000000000000" pitchFamily="2" charset="-78"/>
              </a:rPr>
              <a:t>ایجاد تعداد زیادی از کانال‌های ارتباطی مستقل که از طریق آن‌ها می‌توان آگاهی ایجاد کرد و مستقیماً بر تصویر و برند در صنعت ورزش جهانی تأثیر گذاشت؛ افزایش دسترسی عموم مردم به رویدادهای ورزشی؛ و کاهش فاصله میان تجربه فیزیکی و تجربه مجازی در رویدادهای ورزشی عظیم</a:t>
            </a:r>
            <a:r>
              <a:rPr lang="en-US" sz="2800" dirty="0" smtClean="0">
                <a:cs typeface="Traffic" panose="00000400000000000000" pitchFamily="2" charset="-78"/>
              </a:rPr>
              <a:t>.</a:t>
            </a:r>
            <a:br>
              <a:rPr lang="en-US" sz="2800" dirty="0" smtClean="0">
                <a:cs typeface="Traffic" panose="00000400000000000000" pitchFamily="2" charset="-78"/>
              </a:rPr>
            </a:br>
            <a:r>
              <a:rPr lang="en-US" sz="2800" dirty="0">
                <a:cs typeface="Traffic" panose="00000400000000000000" pitchFamily="2" charset="-78"/>
              </a:rPr>
              <a:t/>
            </a:r>
            <a:br>
              <a:rPr lang="en-US" sz="2800" dirty="0">
                <a:cs typeface="Traffic" panose="00000400000000000000" pitchFamily="2" charset="-78"/>
              </a:rPr>
            </a:br>
            <a:r>
              <a:rPr lang="ar-SA" sz="2800" b="1" dirty="0">
                <a:cs typeface="Traffic" panose="00000400000000000000" pitchFamily="2" charset="-78"/>
              </a:rPr>
              <a:t>مؤلفه آموزشی</a:t>
            </a:r>
            <a:r>
              <a:rPr lang="en-US" sz="2800" b="1" dirty="0">
                <a:cs typeface="Traffic" panose="00000400000000000000" pitchFamily="2" charset="-78"/>
              </a:rPr>
              <a:t>:</a:t>
            </a:r>
            <a:r>
              <a:rPr lang="en-US" sz="2800" dirty="0">
                <a:cs typeface="Traffic" panose="00000400000000000000" pitchFamily="2" charset="-78"/>
              </a:rPr>
              <a:t> </a:t>
            </a:r>
            <a:r>
              <a:rPr lang="ar-SA" sz="2800" dirty="0">
                <a:cs typeface="Traffic" panose="00000400000000000000" pitchFamily="2" charset="-78"/>
              </a:rPr>
              <a:t>افزایش استفاده از تحلیل داده برای نیازهای تمرینی، آماده‌سازی برای مسابقه و تحلیل پس از آن، که به‌طور چشمگیری باعث تغییر در روش کار مربیان می‌شود و نیازمند کسب مهارت‌های جدید و درک متفاوتی از داده‌های موجود است؛ همچنین امکان نوآوری در فرایند تمرین و جایگزینی تمرینات سنتی با اشکال مجازی (شبیه‌سازهای آموزشی دیجیتال)</a:t>
            </a:r>
            <a:endParaRPr lang="en-US" sz="2800" dirty="0">
              <a:cs typeface="Traffic" panose="00000400000000000000" pitchFamily="2" charset="-78"/>
            </a:endParaRPr>
          </a:p>
        </p:txBody>
      </p:sp>
    </p:spTree>
    <p:extLst>
      <p:ext uri="{BB962C8B-B14F-4D97-AF65-F5344CB8AC3E}">
        <p14:creationId xmlns:p14="http://schemas.microsoft.com/office/powerpoint/2010/main" val="996057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11159836"/>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228600" y="1909942"/>
            <a:ext cx="10079181" cy="4832604"/>
          </a:xfrm>
        </p:spPr>
        <p:txBody>
          <a:bodyPr/>
          <a:lstStyle/>
          <a:p>
            <a:pPr algn="r"/>
            <a:r>
              <a:rPr lang="ar-SA" sz="3200" dirty="0">
                <a:cs typeface="Traffic" panose="00000400000000000000" pitchFamily="2" charset="-78"/>
              </a:rPr>
              <a:t>با توجه به ساختار پیامدهای ارائه‌شده از جهانی‌سازی دیجیتال بر صنعت ورزش، می‌توان نتیجه گرفت که به‌دلیل این تغییرات ساختاری، اهمیت بازاریابی به‌عنوان یک وظیفه تجاری در ورزش جهانی رو به افزایش است. افزون بر این، بیشتر پیامدهای مطرح‌شده به‌صورت مستقیم یا غیرمستقیم با بازاریابی مرتبط‌اند؛ زیرا بازاریابی، با بهره‌گیری از ظرفیت‌های دیجیتال به‌کارگرفته‌شده، جایگاه خود را تغییر داده و فلسفه و اهمیت تجاری خود را در محیط مجازی دگرگون‌شده محقق می‌سازد</a:t>
            </a:r>
            <a:r>
              <a:rPr lang="en-US" sz="3200" dirty="0">
                <a:cs typeface="Traffic" panose="00000400000000000000" pitchFamily="2" charset="-78"/>
              </a:rPr>
              <a:t>.</a:t>
            </a:r>
            <a:br>
              <a:rPr lang="en-US" sz="3200" dirty="0">
                <a:cs typeface="Traffic" panose="00000400000000000000" pitchFamily="2" charset="-78"/>
              </a:rPr>
            </a:br>
            <a:endParaRPr lang="en-US" sz="3000" dirty="0">
              <a:cs typeface="Traffic" panose="00000400000000000000" pitchFamily="2" charset="-78"/>
            </a:endParaRPr>
          </a:p>
        </p:txBody>
      </p:sp>
    </p:spTree>
    <p:extLst>
      <p:ext uri="{BB962C8B-B14F-4D97-AF65-F5344CB8AC3E}">
        <p14:creationId xmlns:p14="http://schemas.microsoft.com/office/powerpoint/2010/main" val="996057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5537200"/>
            <a:ext cx="10972800" cy="54356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5486400"/>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B616F93-5541-C84E-61F5-84D2F7A5A39F}"/>
              </a:ext>
            </a:extLst>
          </p:cNvPr>
          <p:cNvSpPr/>
          <p:nvPr/>
        </p:nvSpPr>
        <p:spPr>
          <a:xfrm>
            <a:off x="0" y="5308600"/>
            <a:ext cx="10972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475996"/>
            <a:ext cx="10079181" cy="4832604"/>
          </a:xfrm>
        </p:spPr>
        <p:txBody>
          <a:bodyPr/>
          <a:lstStyle/>
          <a:p>
            <a:r>
              <a:rPr lang="ar-SA" sz="3000" b="1" dirty="0">
                <a:cs typeface="Traffic" panose="00000400000000000000" pitchFamily="2" charset="-78"/>
              </a:rPr>
              <a:t>چشم‌انداز بازاریابی دیجیتال رویدادهای بزرگ ورزشی در قرن بیست‌ویکم</a:t>
            </a:r>
            <a:r>
              <a:rPr lang="en-US" sz="3000" dirty="0">
                <a:cs typeface="Traffic" panose="00000400000000000000" pitchFamily="2" charset="-78"/>
              </a:rPr>
              <a:t/>
            </a:r>
            <a:br>
              <a:rPr lang="en-US" sz="3000" dirty="0">
                <a:cs typeface="Traffic" panose="00000400000000000000" pitchFamily="2" charset="-78"/>
              </a:rPr>
            </a:br>
            <a:r>
              <a:rPr lang="ar-SA" sz="3000" b="1" dirty="0">
                <a:cs typeface="Traffic" panose="00000400000000000000" pitchFamily="2" charset="-78"/>
              </a:rPr>
              <a:t>چکیده</a:t>
            </a:r>
            <a:r>
              <a:rPr lang="en-US" sz="3000" b="1" dirty="0">
                <a:cs typeface="Traffic" panose="00000400000000000000" pitchFamily="2" charset="-78"/>
              </a:rPr>
              <a:t>:</a:t>
            </a:r>
            <a:r>
              <a:rPr lang="en-US" sz="3000" dirty="0">
                <a:cs typeface="Traffic" panose="00000400000000000000" pitchFamily="2" charset="-78"/>
              </a:rPr>
              <a:t> </a:t>
            </a:r>
            <a:r>
              <a:rPr lang="ar-SA" sz="3000" dirty="0">
                <a:cs typeface="Traffic" panose="00000400000000000000" pitchFamily="2" charset="-78"/>
              </a:rPr>
              <a:t>به‌واسطه‌ی نوآوری‌های تکنولوژیکی که بر بازار جهانی امروز تسلط یافته‌اند و از منظر دگرگونی دیجیتال و ابر‌روندهای آن نگریسته می‌شوند، رویدادهای بزرگ ورزشی از آغاز قرن بیست‌ویکم به‌سرعت توسعه یافته و زیرساخت دیجیتالی قدرتمندی را در خود ادغام کرده‌اند که هم‌اکنون به‌عنوان پایه و اساس عملکرد سازمانی آن‌ها، و نیز به‌عنوان اصلی‌ترین کانال ارتباطی‌شان عمل می‌کند؛ کانالی که می‌توان آن را پلی دیجیتال، دقیقاً تعریف‌شده و راهبردی دانست که میان رویداد ورزشی و مخاطبان آن برقرار می‌شود</a:t>
            </a:r>
            <a:r>
              <a:rPr lang="en-US" sz="3000" dirty="0">
                <a:cs typeface="Traffic" panose="00000400000000000000" pitchFamily="2" charset="-78"/>
              </a:rPr>
              <a:t>.</a:t>
            </a:r>
            <a:br>
              <a:rPr lang="en-US" sz="3000" dirty="0">
                <a:cs typeface="Traffic" panose="00000400000000000000" pitchFamily="2" charset="-78"/>
              </a:rPr>
            </a:br>
            <a:endParaRPr lang="en-US" sz="3000" dirty="0">
              <a:cs typeface="Traffic" panose="00000400000000000000" pitchFamily="2" charset="-78"/>
            </a:endParaRP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0" y="5568532"/>
            <a:ext cx="10723417" cy="4832604"/>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pPr>
              <a:buClrTx/>
              <a:buFontTx/>
            </a:pPr>
            <a:r>
              <a:rPr lang="ar-SA" sz="3000" dirty="0">
                <a:solidFill>
                  <a:srgbClr val="0A3E54"/>
                </a:solidFill>
                <a:cs typeface="Traffic" panose="00000400000000000000" pitchFamily="2" charset="-78"/>
              </a:rPr>
              <a:t>در چنین مفهوم دیجیتال دقیقی، بازاریابی به‌عنوان کارکرد غالب کسب‌وکار ظاهر می‌شود. بزرگ‌ترین شرکت‌ها و شرکای رسمی ورزشی، واقعیت دیجیتال رویدادهای بزرگ ورزشی را به‌عنوان بستری بی‌همتا و ایده‌آل برای بازاریابی جهانی تشخیص می‌دهند که به آن‌ها اجازه می‌دهد بر بازار جهانی تسلط یابند. این شرکت‌ها با ادغام تمام عناصر صنعت ورزش، اما این‌بار در بستری دیجیتال، این موقعیت بازار را تثبیت می‌کنند. دقیقاً به همین دلیل، حفظ و بررسی چشم‌انداز بازاریابی دیجیتال رویدادهای بزرگ ورزشی، برای درک بهتر آینده‌ی ورزش جهان که با سرعت به‌سوی محیط دیجیتال و گزینه‌های مجازی پیش می‌رود، امری حیاتی است. هدف این مقاله، تعریف ظرفیت و پتانسیل بازاریابی ناشی از به‌کارگیری دیجیتالی‌سازی در رویدادهای بزرگ ورزشی است</a:t>
            </a:r>
            <a:r>
              <a:rPr lang="en-US" sz="3000" dirty="0">
                <a:solidFill>
                  <a:srgbClr val="0A3E54"/>
                </a:solidFill>
                <a:cs typeface="Traffic" panose="00000400000000000000" pitchFamily="2" charset="-78"/>
              </a:rPr>
              <a:t>.</a:t>
            </a:r>
            <a:br>
              <a:rPr lang="en-US" sz="3000" dirty="0">
                <a:solidFill>
                  <a:srgbClr val="0A3E54"/>
                </a:solidFill>
                <a:cs typeface="Traffic" panose="00000400000000000000" pitchFamily="2" charset="-78"/>
              </a:rPr>
            </a:br>
            <a:r>
              <a:rPr lang="ar-SA" sz="3000" b="1" dirty="0">
                <a:solidFill>
                  <a:srgbClr val="0A3E54"/>
                </a:solidFill>
                <a:cs typeface="Traffic" panose="00000400000000000000" pitchFamily="2" charset="-78"/>
              </a:rPr>
              <a:t>کلیدواژه‌ها</a:t>
            </a:r>
            <a:r>
              <a:rPr lang="en-US" sz="3000" b="1" dirty="0">
                <a:solidFill>
                  <a:srgbClr val="0A3E54"/>
                </a:solidFill>
                <a:cs typeface="Traffic" panose="00000400000000000000" pitchFamily="2" charset="-78"/>
              </a:rPr>
              <a:t>:</a:t>
            </a:r>
            <a:r>
              <a:rPr lang="en-US" sz="3000" dirty="0">
                <a:solidFill>
                  <a:srgbClr val="0A3E54"/>
                </a:solidFill>
                <a:cs typeface="Traffic" panose="00000400000000000000" pitchFamily="2" charset="-78"/>
              </a:rPr>
              <a:t> </a:t>
            </a:r>
            <a:r>
              <a:rPr lang="ar-SA" sz="3000" dirty="0">
                <a:solidFill>
                  <a:srgbClr val="0A3E54"/>
                </a:solidFill>
                <a:cs typeface="Traffic" panose="00000400000000000000" pitchFamily="2" charset="-78"/>
              </a:rPr>
              <a:t>دیجیتالی‌سازی، رویداد بزرگ ورزشی، بازاریابی، جهانی‌سازی</a:t>
            </a:r>
            <a:endParaRPr lang="en-US" sz="3000" dirty="0">
              <a:solidFill>
                <a:srgbClr val="0A3E54"/>
              </a:solidFill>
              <a:cs typeface="Traffic" panose="00000400000000000000" pitchFamily="2" charset="-78"/>
            </a:endParaRPr>
          </a:p>
        </p:txBody>
      </p:sp>
    </p:spTree>
    <p:extLst>
      <p:ext uri="{BB962C8B-B14F-4D97-AF65-F5344CB8AC3E}">
        <p14:creationId xmlns:p14="http://schemas.microsoft.com/office/powerpoint/2010/main" val="99605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0"/>
            <a:ext cx="10972800" cy="109728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124691" y="206823"/>
            <a:ext cx="10723417" cy="4832604"/>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r>
              <a:rPr lang="ar-SA" sz="3200" dirty="0">
                <a:solidFill>
                  <a:srgbClr val="0A3E54"/>
                </a:solidFill>
                <a:cs typeface="Traffic" panose="00000400000000000000" pitchFamily="2" charset="-78"/>
              </a:rPr>
              <a:t>دیدگاه بازاریابی رویدادهای ورزشی </a:t>
            </a:r>
            <a:r>
              <a:rPr lang="ar-SA" sz="3200" dirty="0" smtClean="0">
                <a:solidFill>
                  <a:srgbClr val="0A3E54"/>
                </a:solidFill>
                <a:cs typeface="Traffic" panose="00000400000000000000" pitchFamily="2" charset="-78"/>
              </a:rPr>
              <a:t>بزرگ</a:t>
            </a:r>
            <a:endParaRPr lang="en-US" sz="3200" dirty="0" smtClean="0">
              <a:solidFill>
                <a:srgbClr val="0A3E54"/>
              </a:solidFill>
              <a:cs typeface="Traffic" panose="00000400000000000000" pitchFamily="2" charset="-78"/>
            </a:endParaRPr>
          </a:p>
          <a:p>
            <a:pPr algn="r"/>
            <a:endParaRPr lang="en-US" sz="2800" dirty="0">
              <a:solidFill>
                <a:srgbClr val="0A3E54"/>
              </a:solidFill>
              <a:cs typeface="Traffic" panose="00000400000000000000" pitchFamily="2" charset="-78"/>
            </a:endParaRPr>
          </a:p>
          <a:p>
            <a:pPr algn="r"/>
            <a:r>
              <a:rPr lang="ar-SA" sz="2800" b="1" dirty="0">
                <a:solidFill>
                  <a:srgbClr val="0A3E54"/>
                </a:solidFill>
                <a:cs typeface="Traffic" panose="00000400000000000000" pitchFamily="2" charset="-78"/>
              </a:rPr>
              <a:t>قدرت تغییر دیجیتال که معتقدیم از دیدگاه یا سطوح استراتژیک باید به آن نگریسته شود</a:t>
            </a:r>
            <a:r>
              <a:rPr lang="ar-SA" sz="2800" b="1" dirty="0" smtClean="0">
                <a:solidFill>
                  <a:srgbClr val="0A3E54"/>
                </a:solidFill>
                <a:cs typeface="Traffic" panose="00000400000000000000" pitchFamily="2" charset="-78"/>
              </a:rPr>
              <a:t>:</a:t>
            </a:r>
            <a:endParaRPr lang="en-US" sz="2800" b="1" dirty="0" smtClean="0">
              <a:solidFill>
                <a:srgbClr val="0A3E54"/>
              </a:solidFill>
              <a:cs typeface="Traffic" panose="00000400000000000000" pitchFamily="2" charset="-78"/>
            </a:endParaRPr>
          </a:p>
          <a:p>
            <a:pPr algn="r"/>
            <a:endParaRPr lang="en-US" sz="2800" dirty="0">
              <a:solidFill>
                <a:srgbClr val="0A3E54"/>
              </a:solidFill>
              <a:cs typeface="Traffic" panose="00000400000000000000" pitchFamily="2" charset="-78"/>
            </a:endParaRPr>
          </a:p>
          <a:p>
            <a:pPr lvl="0" algn="r"/>
            <a:r>
              <a:rPr lang="fa-IR" sz="2800" dirty="0" smtClean="0">
                <a:solidFill>
                  <a:srgbClr val="0A3E54"/>
                </a:solidFill>
                <a:cs typeface="Traffic" panose="00000400000000000000" pitchFamily="2" charset="-78"/>
              </a:rPr>
              <a:t>1-</a:t>
            </a:r>
            <a:r>
              <a:rPr lang="ar-SA" sz="2800" dirty="0" smtClean="0">
                <a:solidFill>
                  <a:srgbClr val="0A3E54"/>
                </a:solidFill>
                <a:cs typeface="Traffic" panose="00000400000000000000" pitchFamily="2" charset="-78"/>
              </a:rPr>
              <a:t>مسیر </a:t>
            </a:r>
            <a:r>
              <a:rPr lang="ar-SA" sz="2800" dirty="0">
                <a:solidFill>
                  <a:srgbClr val="0A3E54"/>
                </a:solidFill>
                <a:cs typeface="Traffic" panose="00000400000000000000" pitchFamily="2" charset="-78"/>
              </a:rPr>
              <a:t>دیجیتال و تجربه دیجیتال کاربران رویداد بزرگ ورزشی گردید ه است آنها از طریق درک تمام ویژگیهای مفهوم بازاریابی و ارتقای اهمیت استراتژیک هویت دیجیتال به عنوان ارز دیجیتال قرن 21 به آن پرداخته شده است در بیشتر موارد مسیر دیجیتال به عنوان یک نمودار پویا و فضایی دیده می شود که مسیری را که کاربر در آن یک تجربه دیجیتال کسیب می کند  تشخیص می دهد در این زمینه نقشه راه کاربر را نشان می دهد و در نتیجه نهایی سطح و کیفیت و ساختار خاصی از تجربه دیجیتال را ارائه می دهد که برای موفقیت بازاریابی رویدادهای ورزشی بزرگ از اهمیت خاصی برخوردار است با توجه به موارد فوق سفر دیجیتال نمونه ای از یک مسیر دیجیتال متصل به یک موقعیت جغرافیایی و یک عرصه ورزشی را نشان می دهد. تجربه طرفدار با دریافت اخبار مربوط به تیم و رویدادهای آن آغاز می شود طرفداران همچنین از طریق معاشرت با هم تیمیها و سایر هواداران، شرکت در کنفرانسهای مطبوعاتی و دنبال کردن جلسات تمرینی تعامل دارند و این سفر همچنین علایق بازیکنان ، خدمات اجتماعیو ابتکارات مربوط به جوانان را برجسته می کند در روز بازی طرفداران به روزرسانیهای تیم را دریافت می کنند، بلیطها را به صورت آنلاین خریداری می کنند و محتوای اختصاصی پشت صحنه را به دست می آورند این سفر پس از مسابقه تا خرید کالا، بازیهای دیجیتال تعاملی و پیشنهادا مشخص سازی شده از تیمها، حامیان مالی و فروشندگان ادامه می یابد در نهایت از طریق فرصتهای سفر و گردشگری و همچنین ارتباط با دوستان و هواداران دیگر فراتر از ورزشگاه گسترش می یابد.</a:t>
            </a:r>
            <a:endParaRPr lang="en-US" sz="2800" dirty="0">
              <a:solidFill>
                <a:srgbClr val="0A3E54"/>
              </a:solidFill>
              <a:cs typeface="Traffic" panose="00000400000000000000" pitchFamily="2" charset="-78"/>
            </a:endParaRPr>
          </a:p>
        </p:txBody>
      </p:sp>
    </p:spTree>
    <p:extLst>
      <p:ext uri="{BB962C8B-B14F-4D97-AF65-F5344CB8AC3E}">
        <p14:creationId xmlns:p14="http://schemas.microsoft.com/office/powerpoint/2010/main" val="99605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0DB3297-4C56-605F-50C4-82084E6E4538}"/>
              </a:ext>
            </a:extLst>
          </p:cNvPr>
          <p:cNvSpPr/>
          <p:nvPr/>
        </p:nvSpPr>
        <p:spPr>
          <a:xfrm>
            <a:off x="0" y="-1"/>
            <a:ext cx="10972800" cy="11533909"/>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1016328"/>
            <a:ext cx="10079181" cy="10496804"/>
          </a:xfrm>
        </p:spPr>
        <p:txBody>
          <a:bodyPr/>
          <a:lstStyle/>
          <a:p>
            <a:pPr algn="r"/>
            <a:r>
              <a:rPr lang="ar-SA" sz="3200" dirty="0">
                <a:cs typeface="Traffic" panose="00000400000000000000" pitchFamily="2" charset="-78"/>
              </a:rPr>
              <a:t>جنبه‌های عملی همچون گزینه‌های حمل‌ونقل، راهنمایی مسیر و به‌روزرسانی‌های روز مسابقه از سوی تیم در تجربه دیجیتال ادغام میشوند. با ورود به محل برگزاری مسابقه، هواداران به غذاهای خاص، کالاهای ورزشی و خدمات استادیوم دسترسی پیدا می‌کنند و از کانال‌های دیجیتال برای تعامل و اجتماعی‌شدن با سایر هواداران بهره می‌برند. </a:t>
            </a:r>
            <a:r>
              <a:rPr lang="en-US" sz="3200" dirty="0" smtClean="0">
                <a:cs typeface="Traffic" panose="00000400000000000000" pitchFamily="2" charset="-78"/>
              </a:rPr>
              <a:t/>
            </a:r>
            <a:br>
              <a:rPr lang="en-US" sz="3200" dirty="0" smtClean="0">
                <a:cs typeface="Traffic" panose="00000400000000000000" pitchFamily="2" charset="-78"/>
              </a:rPr>
            </a:br>
            <a:r>
              <a:rPr lang="en-US" sz="3200" dirty="0" smtClean="0">
                <a:cs typeface="Traffic" panose="00000400000000000000" pitchFamily="2" charset="-78"/>
              </a:rPr>
              <a:t/>
            </a:r>
            <a:br>
              <a:rPr lang="en-US" sz="3200" dirty="0" smtClean="0">
                <a:cs typeface="Traffic" panose="00000400000000000000" pitchFamily="2" charset="-78"/>
              </a:rPr>
            </a:br>
            <a:r>
              <a:rPr lang="ar-SA" sz="3200" dirty="0" smtClean="0">
                <a:cs typeface="Traffic" panose="00000400000000000000" pitchFamily="2" charset="-78"/>
              </a:rPr>
              <a:t>پس </a:t>
            </a:r>
            <a:r>
              <a:rPr lang="ar-SA" sz="3200" dirty="0">
                <a:cs typeface="Traffic" panose="00000400000000000000" pitchFamily="2" charset="-78"/>
              </a:rPr>
              <a:t>از پایان مسابقه، آنان می‌توانند از رویدادهای پس از بازی مطلع شوند، نظرات خود را درباره نتیجه به اشتراک بگذارند و بار دیگر با پیشنهادهای شخصی‌سازی‌شده از سوی کسب‌وکارها و حامیان نزدیک درگیر شوند. این سفر در نهایت با ترتیب دادن حمل‌ونقل برای بازگشت، دیدار با دوستان جهت گفت‌وگو پس از بازی، و حفظ ارتباطات دیجیتالی مداوم با تیم‌ها و سایر هواداران به پایان می‌رسد</a:t>
            </a:r>
            <a:r>
              <a:rPr lang="en-US" sz="3200" dirty="0" smtClean="0">
                <a:cs typeface="Traffic" panose="00000400000000000000" pitchFamily="2" charset="-78"/>
              </a:rPr>
              <a:t>.</a:t>
            </a:r>
            <a:br>
              <a:rPr lang="en-US" sz="3200" dirty="0" smtClean="0">
                <a:cs typeface="Traffic" panose="00000400000000000000" pitchFamily="2" charset="-78"/>
              </a:rPr>
            </a:br>
            <a:r>
              <a:rPr lang="en-US" sz="3200" dirty="0">
                <a:cs typeface="Traffic" panose="00000400000000000000" pitchFamily="2" charset="-78"/>
              </a:rPr>
              <a:t/>
            </a:r>
            <a:br>
              <a:rPr lang="en-US" sz="3200" dirty="0">
                <a:cs typeface="Traffic" panose="00000400000000000000" pitchFamily="2" charset="-78"/>
              </a:rPr>
            </a:br>
            <a:r>
              <a:rPr lang="ar-SA" sz="3200" dirty="0">
                <a:cs typeface="Traffic" panose="00000400000000000000" pitchFamily="2" charset="-78"/>
              </a:rPr>
              <a:t>دوگانگی شناخته‌شده‌ی مسیر دیجیتال، مستقیماً بر سطح و ساختار تجربه‌ی دیجیتال، یعنی میزان رضایت تماشاگران ورزشی تأثیر می‌گذارد و یکی از شاخص‌های مهم موفقیت بازاریابی رویدادهای ورزشی عظیم به شمار می‌آید</a:t>
            </a:r>
            <a:r>
              <a:rPr lang="en-US" sz="3200" dirty="0">
                <a:cs typeface="Traffic" panose="00000400000000000000" pitchFamily="2" charset="-78"/>
              </a:rPr>
              <a:t>.</a:t>
            </a:r>
            <a:endParaRPr lang="en-US" sz="3000" dirty="0">
              <a:cs typeface="Traffic" panose="00000400000000000000" pitchFamily="2" charset="-78"/>
            </a:endParaRPr>
          </a:p>
        </p:txBody>
      </p:sp>
    </p:spTree>
    <p:extLst>
      <p:ext uri="{BB962C8B-B14F-4D97-AF65-F5344CB8AC3E}">
        <p14:creationId xmlns:p14="http://schemas.microsoft.com/office/powerpoint/2010/main" val="99605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5537200"/>
            <a:ext cx="10972800" cy="54356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5486400"/>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B616F93-5541-C84E-61F5-84D2F7A5A39F}"/>
              </a:ext>
            </a:extLst>
          </p:cNvPr>
          <p:cNvSpPr/>
          <p:nvPr/>
        </p:nvSpPr>
        <p:spPr>
          <a:xfrm>
            <a:off x="0" y="5308600"/>
            <a:ext cx="10972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475996"/>
            <a:ext cx="10079181" cy="4832604"/>
          </a:xfrm>
        </p:spPr>
        <p:txBody>
          <a:bodyPr/>
          <a:lstStyle/>
          <a:p>
            <a:pPr algn="r"/>
            <a:r>
              <a:rPr lang="ar-SA" sz="3200" dirty="0">
                <a:cs typeface="Traffic" panose="00000400000000000000" pitchFamily="2" charset="-78"/>
              </a:rPr>
              <a:t>ورزشکاران به‌عنوان خالقان محتوای دیجیتال، مفهومی است که می‌توان آن را تنها رویکرد اصیل و درست برای درک اهمیت رسانه‌های اجتماعی در بازاریابی رویدادهای ورزشی بزرگ دانست. در ادبیات علمی، اجماع وجود دارد که محبوبیت جهانی دستگاه‌های تلفن همراه و شبکه‌های اجتماعی، انقلاب بزرگی در شیوه‌ی مصرف محتوای ورزشی ایجاد کرده است و به‌تبع آن، مفهوم بازاریابی رویدادهای ورزشی عظیم نیز دگرگون شده است</a:t>
            </a:r>
            <a:endParaRPr lang="en-US" sz="3000" dirty="0">
              <a:cs typeface="Traffic" panose="00000400000000000000" pitchFamily="2" charset="-78"/>
            </a:endParaRP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0" y="5568532"/>
            <a:ext cx="10723417" cy="4832604"/>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pPr algn="r">
              <a:buClrTx/>
              <a:buFontTx/>
            </a:pPr>
            <a:r>
              <a:rPr lang="ar-SA" sz="3000" dirty="0">
                <a:solidFill>
                  <a:srgbClr val="0A3E54"/>
                </a:solidFill>
                <a:cs typeface="Traffic" panose="00000400000000000000" pitchFamily="2" charset="-78"/>
              </a:rPr>
              <a:t>ارزش اقتصادی ایجادشده توسط مخاطبان ورزشی در فضای دیجیتال (در پلتفرم‌هایی همچون </a:t>
            </a:r>
            <a:r>
              <a:rPr lang="ar-SA" sz="3000" b="1" dirty="0">
                <a:solidFill>
                  <a:srgbClr val="0A3E54"/>
                </a:solidFill>
                <a:cs typeface="Traffic" panose="00000400000000000000" pitchFamily="2" charset="-78"/>
              </a:rPr>
              <a:t>فیسبوک، اینستاگرام و ایکس</a:t>
            </a:r>
            <a:r>
              <a:rPr lang="en-US" sz="3000" dirty="0">
                <a:solidFill>
                  <a:srgbClr val="0A3E54"/>
                </a:solidFill>
                <a:cs typeface="Traffic" panose="00000400000000000000" pitchFamily="2" charset="-78"/>
              </a:rPr>
              <a:t>) </a:t>
            </a:r>
            <a:r>
              <a:rPr lang="ar-SA" sz="3000" dirty="0">
                <a:solidFill>
                  <a:srgbClr val="0A3E54"/>
                </a:solidFill>
                <a:cs typeface="Traffic" panose="00000400000000000000" pitchFamily="2" charset="-78"/>
              </a:rPr>
              <a:t>در سال </a:t>
            </a:r>
            <a:r>
              <a:rPr lang="fa-IR" sz="3000" dirty="0">
                <a:solidFill>
                  <a:srgbClr val="0A3E54"/>
                </a:solidFill>
                <a:cs typeface="Traffic" panose="00000400000000000000" pitchFamily="2" charset="-78"/>
              </a:rPr>
              <a:t>۲۰۲۱</a:t>
            </a:r>
            <a:r>
              <a:rPr lang="ar-SA" sz="3000" dirty="0">
                <a:solidFill>
                  <a:srgbClr val="0A3E54"/>
                </a:solidFill>
                <a:cs typeface="Traffic" panose="00000400000000000000" pitchFamily="2" charset="-78"/>
              </a:rPr>
              <a:t> حدود </a:t>
            </a:r>
            <a:r>
              <a:rPr lang="fa-IR" sz="3000" b="1" dirty="0">
                <a:solidFill>
                  <a:srgbClr val="0A3E54"/>
                </a:solidFill>
                <a:cs typeface="Traffic" panose="00000400000000000000" pitchFamily="2" charset="-78"/>
              </a:rPr>
              <a:t>۱.۱ </a:t>
            </a:r>
            <a:r>
              <a:rPr lang="ar-SA" sz="3000" b="1" dirty="0">
                <a:solidFill>
                  <a:srgbClr val="0A3E54"/>
                </a:solidFill>
                <a:cs typeface="Traffic" panose="00000400000000000000" pitchFamily="2" charset="-78"/>
              </a:rPr>
              <a:t>میلیارد یورو</a:t>
            </a:r>
            <a:r>
              <a:rPr lang="ar-SA" sz="3000" dirty="0">
                <a:solidFill>
                  <a:srgbClr val="0A3E54"/>
                </a:solidFill>
                <a:cs typeface="Traffic" panose="00000400000000000000" pitchFamily="2" charset="-78"/>
              </a:rPr>
              <a:t> برآورد شده است؛ رقمی هم‌تراز با ارزش برخی از معروف‌ترین لیگ‌های ورزشی جهان. همچنین در میان </a:t>
            </a:r>
            <a:r>
              <a:rPr lang="fa-IR" sz="3000" dirty="0">
                <a:solidFill>
                  <a:srgbClr val="0A3E54"/>
                </a:solidFill>
                <a:cs typeface="Traffic" panose="00000400000000000000" pitchFamily="2" charset="-78"/>
              </a:rPr>
              <a:t>۲۰</a:t>
            </a:r>
            <a:r>
              <a:rPr lang="ar-SA" sz="3000" dirty="0">
                <a:solidFill>
                  <a:srgbClr val="0A3E54"/>
                </a:solidFill>
                <a:cs typeface="Traffic" panose="00000400000000000000" pitchFamily="2" charset="-78"/>
              </a:rPr>
              <a:t> باشگاه قدرتمند ورزشی دنیا، این رقم به </a:t>
            </a:r>
            <a:r>
              <a:rPr lang="fa-IR" sz="3000" b="1" dirty="0">
                <a:solidFill>
                  <a:srgbClr val="0A3E54"/>
                </a:solidFill>
                <a:cs typeface="Traffic" panose="00000400000000000000" pitchFamily="2" charset="-78"/>
              </a:rPr>
              <a:t>۷۳۳ </a:t>
            </a:r>
            <a:r>
              <a:rPr lang="ar-SA" sz="3000" b="1" dirty="0">
                <a:solidFill>
                  <a:srgbClr val="0A3E54"/>
                </a:solidFill>
                <a:cs typeface="Traffic" panose="00000400000000000000" pitchFamily="2" charset="-78"/>
              </a:rPr>
              <a:t>میلیون یورو</a:t>
            </a:r>
            <a:r>
              <a:rPr lang="ar-SA" sz="3000" dirty="0">
                <a:solidFill>
                  <a:srgbClr val="0A3E54"/>
                </a:solidFill>
                <a:cs typeface="Traffic" panose="00000400000000000000" pitchFamily="2" charset="-78"/>
              </a:rPr>
              <a:t> می‌رسد. بر اساس گزارش </a:t>
            </a:r>
            <a:r>
              <a:rPr lang="en-US" sz="3000" b="1" dirty="0">
                <a:solidFill>
                  <a:srgbClr val="0A3E54"/>
                </a:solidFill>
                <a:cs typeface="Traffic" panose="00000400000000000000" pitchFamily="2" charset="-78"/>
              </a:rPr>
              <a:t>Nielsen Research</a:t>
            </a:r>
            <a:r>
              <a:rPr lang="ar-SA" sz="3000" dirty="0">
                <a:solidFill>
                  <a:srgbClr val="0A3E54"/>
                </a:solidFill>
                <a:cs typeface="Traffic" panose="00000400000000000000" pitchFamily="2" charset="-78"/>
              </a:rPr>
              <a:t>، ورزشکارانی که در سال </a:t>
            </a:r>
            <a:r>
              <a:rPr lang="fa-IR" sz="3000" dirty="0">
                <a:solidFill>
                  <a:srgbClr val="0A3E54"/>
                </a:solidFill>
                <a:cs typeface="Traffic" panose="00000400000000000000" pitchFamily="2" charset="-78"/>
              </a:rPr>
              <a:t>۲۰۲۰</a:t>
            </a:r>
            <a:r>
              <a:rPr lang="ar-SA" sz="3000" dirty="0">
                <a:solidFill>
                  <a:srgbClr val="0A3E54"/>
                </a:solidFill>
                <a:cs typeface="Traffic" panose="00000400000000000000" pitchFamily="2" charset="-78"/>
              </a:rPr>
              <a:t> بیش از </a:t>
            </a:r>
            <a:r>
              <a:rPr lang="fa-IR" sz="3000" b="1" dirty="0">
                <a:solidFill>
                  <a:srgbClr val="0A3E54"/>
                </a:solidFill>
                <a:cs typeface="Traffic" panose="00000400000000000000" pitchFamily="2" charset="-78"/>
              </a:rPr>
              <a:t>۵ </a:t>
            </a:r>
            <a:r>
              <a:rPr lang="ar-SA" sz="3000" b="1" dirty="0">
                <a:solidFill>
                  <a:srgbClr val="0A3E54"/>
                </a:solidFill>
                <a:cs typeface="Traffic" panose="00000400000000000000" pitchFamily="2" charset="-78"/>
              </a:rPr>
              <a:t>میلیون دنبال‌کننده در اینستاگرام</a:t>
            </a:r>
            <a:r>
              <a:rPr lang="ar-SA" sz="3000" dirty="0">
                <a:solidFill>
                  <a:srgbClr val="0A3E54"/>
                </a:solidFill>
                <a:cs typeface="Traffic" panose="00000400000000000000" pitchFamily="2" charset="-78"/>
              </a:rPr>
              <a:t> داشتند، مجموعاً </a:t>
            </a:r>
            <a:r>
              <a:rPr lang="fa-IR" sz="3000" b="1" dirty="0">
                <a:solidFill>
                  <a:srgbClr val="0A3E54"/>
                </a:solidFill>
                <a:cs typeface="Traffic" panose="00000400000000000000" pitchFamily="2" charset="-78"/>
              </a:rPr>
              <a:t>۳۱۴ </a:t>
            </a:r>
            <a:r>
              <a:rPr lang="ar-SA" sz="3000" b="1" dirty="0">
                <a:solidFill>
                  <a:srgbClr val="0A3E54"/>
                </a:solidFill>
                <a:cs typeface="Traffic" panose="00000400000000000000" pitchFamily="2" charset="-78"/>
              </a:rPr>
              <a:t>میلیون دلار ارزش رسانه‌ای</a:t>
            </a:r>
            <a:r>
              <a:rPr lang="ar-SA" sz="3000" dirty="0">
                <a:solidFill>
                  <a:srgbClr val="0A3E54"/>
                </a:solidFill>
                <a:cs typeface="Traffic" panose="00000400000000000000" pitchFamily="2" charset="-78"/>
              </a:rPr>
              <a:t> از طریق پست‌های خود ایجاد کردند که </a:t>
            </a:r>
            <a:r>
              <a:rPr lang="fa-IR" sz="3000" b="1" dirty="0">
                <a:solidFill>
                  <a:srgbClr val="0A3E54"/>
                </a:solidFill>
                <a:cs typeface="Traffic" panose="00000400000000000000" pitchFamily="2" charset="-78"/>
              </a:rPr>
              <a:t>۸۰ </a:t>
            </a:r>
            <a:r>
              <a:rPr lang="ar-SA" sz="3000" b="1" dirty="0">
                <a:solidFill>
                  <a:srgbClr val="0A3E54"/>
                </a:solidFill>
                <a:cs typeface="Traffic" panose="00000400000000000000" pitchFamily="2" charset="-78"/>
              </a:rPr>
              <a:t>درصد بیشتر از سال </a:t>
            </a:r>
            <a:r>
              <a:rPr lang="fa-IR" sz="3000" b="1" dirty="0">
                <a:solidFill>
                  <a:srgbClr val="0A3E54"/>
                </a:solidFill>
                <a:cs typeface="Traffic" panose="00000400000000000000" pitchFamily="2" charset="-78"/>
              </a:rPr>
              <a:t>۲۰۱۹</a:t>
            </a:r>
            <a:r>
              <a:rPr lang="ar-SA" sz="3000" dirty="0">
                <a:solidFill>
                  <a:srgbClr val="0A3E54"/>
                </a:solidFill>
                <a:cs typeface="Traffic" panose="00000400000000000000" pitchFamily="2" charset="-78"/>
              </a:rPr>
              <a:t> بود. افزون بر این، </a:t>
            </a:r>
            <a:r>
              <a:rPr lang="ar-SA" sz="3000" b="1" dirty="0">
                <a:solidFill>
                  <a:srgbClr val="0A3E54"/>
                </a:solidFill>
                <a:cs typeface="Traffic" panose="00000400000000000000" pitchFamily="2" charset="-78"/>
              </a:rPr>
              <a:t>تعداد هواداران ورزشی</a:t>
            </a:r>
            <a:r>
              <a:rPr lang="ar-SA" sz="3000" dirty="0">
                <a:solidFill>
                  <a:srgbClr val="0A3E54"/>
                </a:solidFill>
                <a:cs typeface="Traffic" panose="00000400000000000000" pitchFamily="2" charset="-78"/>
              </a:rPr>
              <a:t> که از رسانه‌های اجتماعی برای یافتن اطلاعات یا محتوا استفاده می‌کردند، در بازه‌ی </a:t>
            </a:r>
            <a:r>
              <a:rPr lang="ar-SA" sz="3000" b="1" dirty="0">
                <a:solidFill>
                  <a:srgbClr val="0A3E54"/>
                </a:solidFill>
                <a:cs typeface="Traffic" panose="00000400000000000000" pitchFamily="2" charset="-78"/>
              </a:rPr>
              <a:t>سپتامبر </a:t>
            </a:r>
            <a:r>
              <a:rPr lang="fa-IR" sz="3000" b="1" dirty="0">
                <a:solidFill>
                  <a:srgbClr val="0A3E54"/>
                </a:solidFill>
                <a:cs typeface="Traffic" panose="00000400000000000000" pitchFamily="2" charset="-78"/>
              </a:rPr>
              <a:t>۲۰۱۹</a:t>
            </a:r>
            <a:r>
              <a:rPr lang="ar-SA" sz="3000" b="1" dirty="0">
                <a:solidFill>
                  <a:srgbClr val="0A3E54"/>
                </a:solidFill>
                <a:cs typeface="Traffic" panose="00000400000000000000" pitchFamily="2" charset="-78"/>
              </a:rPr>
              <a:t> تا ژانویه </a:t>
            </a:r>
            <a:r>
              <a:rPr lang="fa-IR" sz="3000" b="1" dirty="0">
                <a:solidFill>
                  <a:srgbClr val="0A3E54"/>
                </a:solidFill>
                <a:cs typeface="Traffic" panose="00000400000000000000" pitchFamily="2" charset="-78"/>
              </a:rPr>
              <a:t>۲۰۲۱</a:t>
            </a:r>
            <a:r>
              <a:rPr lang="ar-SA" sz="3000" b="1" dirty="0">
                <a:solidFill>
                  <a:srgbClr val="0A3E54"/>
                </a:solidFill>
                <a:cs typeface="Traffic" panose="00000400000000000000" pitchFamily="2" charset="-78"/>
              </a:rPr>
              <a:t>، </a:t>
            </a:r>
            <a:r>
              <a:rPr lang="fa-IR" sz="3000" b="1" dirty="0">
                <a:solidFill>
                  <a:srgbClr val="0A3E54"/>
                </a:solidFill>
                <a:cs typeface="Traffic" panose="00000400000000000000" pitchFamily="2" charset="-78"/>
              </a:rPr>
              <a:t>۸۳</a:t>
            </a:r>
            <a:r>
              <a:rPr lang="ar-SA" sz="3000" b="1" dirty="0">
                <a:solidFill>
                  <a:srgbClr val="0A3E54"/>
                </a:solidFill>
                <a:cs typeface="Traffic" panose="00000400000000000000" pitchFamily="2" charset="-78"/>
              </a:rPr>
              <a:t> درصد رشد داشته است</a:t>
            </a:r>
            <a:r>
              <a:rPr lang="en-US" sz="3000" dirty="0">
                <a:solidFill>
                  <a:srgbClr val="0A3E54"/>
                </a:solidFill>
                <a:cs typeface="Traffic" panose="00000400000000000000" pitchFamily="2" charset="-78"/>
              </a:rPr>
              <a:t>.</a:t>
            </a:r>
            <a:endParaRPr lang="en-US" sz="3000" dirty="0">
              <a:solidFill>
                <a:srgbClr val="0A3E54"/>
              </a:solidFill>
              <a:cs typeface="Traffic" panose="00000400000000000000" pitchFamily="2" charset="-78"/>
            </a:endParaRPr>
          </a:p>
        </p:txBody>
      </p:sp>
    </p:spTree>
    <p:extLst>
      <p:ext uri="{BB962C8B-B14F-4D97-AF65-F5344CB8AC3E}">
        <p14:creationId xmlns:p14="http://schemas.microsoft.com/office/powerpoint/2010/main" val="99605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5537200"/>
            <a:ext cx="10972800" cy="54356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5486400"/>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B616F93-5541-C84E-61F5-84D2F7A5A39F}"/>
              </a:ext>
            </a:extLst>
          </p:cNvPr>
          <p:cNvSpPr/>
          <p:nvPr/>
        </p:nvSpPr>
        <p:spPr>
          <a:xfrm>
            <a:off x="0" y="5308600"/>
            <a:ext cx="10972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475996"/>
            <a:ext cx="10079181" cy="4832604"/>
          </a:xfrm>
        </p:spPr>
        <p:txBody>
          <a:bodyPr/>
          <a:lstStyle/>
          <a:p>
            <a:pPr algn="r"/>
            <a:r>
              <a:rPr lang="ar-SA" sz="3000" dirty="0">
                <a:cs typeface="Traffic" panose="00000400000000000000" pitchFamily="2" charset="-78"/>
              </a:rPr>
              <a:t>در نتیجه‌ی </a:t>
            </a:r>
            <a:r>
              <a:rPr lang="ar-SA" sz="3000" b="1" dirty="0">
                <a:cs typeface="Traffic" panose="00000400000000000000" pitchFamily="2" charset="-78"/>
              </a:rPr>
              <a:t>همه‌گیری کووید-</a:t>
            </a:r>
            <a:r>
              <a:rPr lang="fa-IR" sz="3000" b="1" dirty="0">
                <a:cs typeface="Traffic" panose="00000400000000000000" pitchFamily="2" charset="-78"/>
              </a:rPr>
              <a:t>۱۹</a:t>
            </a:r>
            <a:r>
              <a:rPr lang="ar-SA" sz="3000" dirty="0">
                <a:cs typeface="Traffic" panose="00000400000000000000" pitchFamily="2" charset="-78"/>
              </a:rPr>
              <a:t>، پلتفرم‌های دیجیتال، به‌ویژه شبکه‌های اجتماعی، به کانال‌های ارتباطی مؤثر برای برندهای جهانی تبدیل شدند تا از طریق حساب‌های کاربری ورزشکاران، </a:t>
            </a:r>
            <a:r>
              <a:rPr lang="ar-SA" sz="3000" b="1" dirty="0">
                <a:cs typeface="Traffic" panose="00000400000000000000" pitchFamily="2" charset="-78"/>
              </a:rPr>
              <a:t>محصولات جدید خود را معرفی کنند، آگاهی از برند را افزایش دهند، و حتی منجر به فروش نهایی شوند</a:t>
            </a:r>
            <a:r>
              <a:rPr lang="en-US" sz="3000" dirty="0">
                <a:cs typeface="Traffic" panose="00000400000000000000" pitchFamily="2" charset="-78"/>
              </a:rPr>
              <a:t>. </a:t>
            </a:r>
            <a:r>
              <a:rPr lang="ar-SA" sz="3000" dirty="0">
                <a:cs typeface="Traffic" panose="00000400000000000000" pitchFamily="2" charset="-78"/>
              </a:rPr>
              <a:t>در این شرایط، با توجه به علاقه‌ی شرکت‌ها به این نوع بازاریابی، ورزشکاران نیز </a:t>
            </a:r>
            <a:r>
              <a:rPr lang="ar-SA" sz="3000" b="1" dirty="0">
                <a:cs typeface="Traffic" panose="00000400000000000000" pitchFamily="2" charset="-78"/>
              </a:rPr>
              <a:t>تعداد پست‌هایی را که شامل معرفی برند خاصی هستند، افزایش داده‌اند</a:t>
            </a:r>
            <a:r>
              <a:rPr lang="ar-SA" sz="3000" dirty="0">
                <a:cs typeface="Traffic" panose="00000400000000000000" pitchFamily="2" charset="-78"/>
              </a:rPr>
              <a:t>؛ به‌گونه‌ای که بین </a:t>
            </a:r>
            <a:r>
              <a:rPr lang="ar-SA" sz="3000" b="1" dirty="0">
                <a:cs typeface="Traffic" panose="00000400000000000000" pitchFamily="2" charset="-78"/>
              </a:rPr>
              <a:t>جولای </a:t>
            </a:r>
            <a:r>
              <a:rPr lang="fa-IR" sz="3000" b="1" dirty="0">
                <a:cs typeface="Traffic" panose="00000400000000000000" pitchFamily="2" charset="-78"/>
              </a:rPr>
              <a:t>۲۰۱۹</a:t>
            </a:r>
            <a:r>
              <a:rPr lang="ar-SA" sz="3000" b="1" dirty="0">
                <a:cs typeface="Traffic" panose="00000400000000000000" pitchFamily="2" charset="-78"/>
              </a:rPr>
              <a:t> تا مارس </a:t>
            </a:r>
            <a:r>
              <a:rPr lang="fa-IR" sz="3000" b="1" dirty="0">
                <a:cs typeface="Traffic" panose="00000400000000000000" pitchFamily="2" charset="-78"/>
              </a:rPr>
              <a:t>۲۰۲۱</a:t>
            </a:r>
            <a:r>
              <a:rPr lang="ar-SA" sz="3000" dirty="0">
                <a:cs typeface="Traffic" panose="00000400000000000000" pitchFamily="2" charset="-78"/>
              </a:rPr>
              <a:t>، شمار حساب‌های اینستاگرامیِ </a:t>
            </a:r>
            <a:r>
              <a:rPr lang="fa-IR" sz="3000" b="1" dirty="0">
                <a:cs typeface="Traffic" panose="00000400000000000000" pitchFamily="2" charset="-78"/>
              </a:rPr>
              <a:t>۱۵,۰۰۰ </a:t>
            </a:r>
            <a:r>
              <a:rPr lang="ar-SA" sz="3000" b="1" dirty="0">
                <a:cs typeface="Traffic" panose="00000400000000000000" pitchFamily="2" charset="-78"/>
              </a:rPr>
              <a:t>ورزشکار</a:t>
            </a:r>
            <a:r>
              <a:rPr lang="ar-SA" sz="3000" dirty="0">
                <a:cs typeface="Traffic" panose="00000400000000000000" pitchFamily="2" charset="-78"/>
              </a:rPr>
              <a:t> که در آن‌ها اشاره‌ای به برندها وجود داشت، </a:t>
            </a:r>
            <a:r>
              <a:rPr lang="fa-IR" sz="3000" b="1" dirty="0">
                <a:cs typeface="Traffic" panose="00000400000000000000" pitchFamily="2" charset="-78"/>
              </a:rPr>
              <a:t>۵۸ </a:t>
            </a:r>
            <a:r>
              <a:rPr lang="ar-SA" sz="3000" b="1" dirty="0">
                <a:cs typeface="Traffic" panose="00000400000000000000" pitchFamily="2" charset="-78"/>
              </a:rPr>
              <a:t>درصد رشد داشته است</a:t>
            </a:r>
            <a:r>
              <a:rPr lang="ar-SA" sz="3000" dirty="0">
                <a:cs typeface="Traffic" panose="00000400000000000000" pitchFamily="2" charset="-78"/>
              </a:rPr>
              <a:t>.</a:t>
            </a:r>
            <a:endParaRPr lang="en-US" sz="3000" dirty="0">
              <a:cs typeface="Traffic" panose="00000400000000000000" pitchFamily="2" charset="-78"/>
            </a:endParaRP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0" y="6467266"/>
            <a:ext cx="10723417" cy="3575468"/>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pPr algn="r"/>
            <a:r>
              <a:rPr lang="ar-SA" sz="3200" dirty="0">
                <a:solidFill>
                  <a:srgbClr val="0A3E54"/>
                </a:solidFill>
                <a:cs typeface="Traffic" panose="00000400000000000000" pitchFamily="2" charset="-78"/>
              </a:rPr>
              <a:t>تمامی این موارد، نمونه‌ای عالی از </a:t>
            </a:r>
            <a:r>
              <a:rPr lang="ar-SA" sz="3200" b="1" dirty="0">
                <a:solidFill>
                  <a:srgbClr val="0A3E54"/>
                </a:solidFill>
                <a:cs typeface="Traffic" panose="00000400000000000000" pitchFamily="2" charset="-78"/>
              </a:rPr>
              <a:t>قدرت و وسعت تغییراتی است که جهانی‌شدن دیجیتال می‌تواند در کوتاه‌مدت برای بازاریابی ایجاد کند</a:t>
            </a:r>
            <a:r>
              <a:rPr lang="ar-SA" sz="3200" dirty="0">
                <a:solidFill>
                  <a:srgbClr val="0A3E54"/>
                </a:solidFill>
                <a:cs typeface="Traffic" panose="00000400000000000000" pitchFamily="2" charset="-78"/>
              </a:rPr>
              <a:t>. مفهوم جهانی‌سازی دیجیتال، تغییری بنیادین را نیز به همراه دارد</a:t>
            </a:r>
            <a:r>
              <a:rPr lang="en-US" sz="3200" dirty="0">
                <a:solidFill>
                  <a:srgbClr val="0A3E54"/>
                </a:solidFill>
                <a:cs typeface="Traffic" panose="00000400000000000000" pitchFamily="2" charset="-78"/>
              </a:rPr>
              <a:t>: </a:t>
            </a:r>
            <a:r>
              <a:rPr lang="ar-SA" sz="3200" b="1" dirty="0">
                <a:solidFill>
                  <a:srgbClr val="0A3E54"/>
                </a:solidFill>
                <a:cs typeface="Traffic" panose="00000400000000000000" pitchFamily="2" charset="-78"/>
              </a:rPr>
              <a:t>ورزشکاران به خالقان محتوا در محیط‌های مجازی تبدیل می‌شوند</a:t>
            </a:r>
            <a:r>
              <a:rPr lang="en-US" sz="3200" dirty="0">
                <a:solidFill>
                  <a:srgbClr val="0A3E54"/>
                </a:solidFill>
                <a:cs typeface="Traffic" panose="00000400000000000000" pitchFamily="2" charset="-78"/>
              </a:rPr>
              <a:t>. </a:t>
            </a:r>
            <a:r>
              <a:rPr lang="ar-SA" sz="3200" dirty="0">
                <a:solidFill>
                  <a:srgbClr val="0A3E54"/>
                </a:solidFill>
                <a:cs typeface="Traffic" panose="00000400000000000000" pitchFamily="2" charset="-78"/>
              </a:rPr>
              <a:t>این تحول، </a:t>
            </a:r>
            <a:r>
              <a:rPr lang="ar-SA" sz="3200" b="1" dirty="0">
                <a:solidFill>
                  <a:srgbClr val="0A3E54"/>
                </a:solidFill>
                <a:cs typeface="Traffic" panose="00000400000000000000" pitchFamily="2" charset="-78"/>
              </a:rPr>
              <a:t>الگوی تجاری سنتی ورزش جهانی</a:t>
            </a:r>
            <a:r>
              <a:rPr lang="ar-SA" sz="3200" dirty="0">
                <a:solidFill>
                  <a:srgbClr val="0A3E54"/>
                </a:solidFill>
                <a:cs typeface="Traffic" panose="00000400000000000000" pitchFamily="2" charset="-78"/>
              </a:rPr>
              <a:t> را برهم می‌زند و </a:t>
            </a:r>
            <a:r>
              <a:rPr lang="ar-SA" sz="3200" b="1" dirty="0">
                <a:solidFill>
                  <a:srgbClr val="0A3E54"/>
                </a:solidFill>
                <a:cs typeface="Traffic" panose="00000400000000000000" pitchFamily="2" charset="-78"/>
              </a:rPr>
              <a:t>پذیرش واقعیت جدید بازاریابی مبتنی بر هویت دیجیتال</a:t>
            </a:r>
            <a:r>
              <a:rPr lang="ar-SA" sz="3200" dirty="0">
                <a:solidFill>
                  <a:srgbClr val="0A3E54"/>
                </a:solidFill>
                <a:cs typeface="Traffic" panose="00000400000000000000" pitchFamily="2" charset="-78"/>
              </a:rPr>
              <a:t> را ضروری می‌سازد</a:t>
            </a:r>
            <a:r>
              <a:rPr lang="en-US" sz="3200" dirty="0">
                <a:solidFill>
                  <a:srgbClr val="0A3E54"/>
                </a:solidFill>
                <a:cs typeface="Traffic" panose="00000400000000000000" pitchFamily="2" charset="-78"/>
              </a:rPr>
              <a:t>.</a:t>
            </a:r>
          </a:p>
        </p:txBody>
      </p:sp>
    </p:spTree>
    <p:extLst>
      <p:ext uri="{BB962C8B-B14F-4D97-AF65-F5344CB8AC3E}">
        <p14:creationId xmlns:p14="http://schemas.microsoft.com/office/powerpoint/2010/main" val="99605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5537200"/>
            <a:ext cx="10972800" cy="54356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5486400"/>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B616F93-5541-C84E-61F5-84D2F7A5A39F}"/>
              </a:ext>
            </a:extLst>
          </p:cNvPr>
          <p:cNvSpPr/>
          <p:nvPr/>
        </p:nvSpPr>
        <p:spPr>
          <a:xfrm>
            <a:off x="0" y="5308600"/>
            <a:ext cx="10972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475996"/>
            <a:ext cx="10079181" cy="4832604"/>
          </a:xfrm>
        </p:spPr>
        <p:txBody>
          <a:bodyPr/>
          <a:lstStyle/>
          <a:p>
            <a:r>
              <a:rPr lang="ar-SA" sz="3000" b="1" dirty="0">
                <a:cs typeface="Traffic" panose="00000400000000000000" pitchFamily="2" charset="-78"/>
              </a:rPr>
              <a:t>چشم‌انداز بازاریابی دیجیتال رویدادهای بزرگ ورزشی در قرن بیست‌ویکم</a:t>
            </a:r>
            <a:r>
              <a:rPr lang="en-US" sz="3000" dirty="0">
                <a:cs typeface="Traffic" panose="00000400000000000000" pitchFamily="2" charset="-78"/>
              </a:rPr>
              <a:t/>
            </a:r>
            <a:br>
              <a:rPr lang="en-US" sz="3000" dirty="0">
                <a:cs typeface="Traffic" panose="00000400000000000000" pitchFamily="2" charset="-78"/>
              </a:rPr>
            </a:br>
            <a:r>
              <a:rPr lang="ar-SA" sz="3000" b="1" dirty="0">
                <a:cs typeface="Traffic" panose="00000400000000000000" pitchFamily="2" charset="-78"/>
              </a:rPr>
              <a:t>چکیده</a:t>
            </a:r>
            <a:r>
              <a:rPr lang="en-US" sz="3000" b="1" dirty="0">
                <a:cs typeface="Traffic" panose="00000400000000000000" pitchFamily="2" charset="-78"/>
              </a:rPr>
              <a:t>:</a:t>
            </a:r>
            <a:r>
              <a:rPr lang="en-US" sz="3000" dirty="0">
                <a:cs typeface="Traffic" panose="00000400000000000000" pitchFamily="2" charset="-78"/>
              </a:rPr>
              <a:t> </a:t>
            </a:r>
            <a:r>
              <a:rPr lang="ar-SA" sz="3000" dirty="0">
                <a:cs typeface="Traffic" panose="00000400000000000000" pitchFamily="2" charset="-78"/>
              </a:rPr>
              <a:t>به‌واسطه‌ی نوآوری‌های تکنولوژیکی که بر بازار جهانی امروز تسلط یافته‌اند و از منظر دگرگونی دیجیتال و ابر‌روندهای آن نگریسته می‌شوند، رویدادهای بزرگ ورزشی از آغاز قرن بیست‌ویکم به‌سرعت توسعه یافته و زیرساخت دیجیتالی قدرتمندی را در خود ادغام کرده‌اند که هم‌اکنون به‌عنوان پایه و اساس عملکرد سازمانی آن‌ها، و نیز به‌عنوان اصلی‌ترین کانال ارتباطی‌شان عمل می‌کند؛ کانالی که می‌توان آن را پلی دیجیتال، دقیقاً تعریف‌شده و راهبردی دانست که میان رویداد ورزشی و مخاطبان آن برقرار می‌شود</a:t>
            </a:r>
            <a:r>
              <a:rPr lang="en-US" sz="3000" dirty="0">
                <a:cs typeface="Traffic" panose="00000400000000000000" pitchFamily="2" charset="-78"/>
              </a:rPr>
              <a:t>.</a:t>
            </a:r>
            <a:br>
              <a:rPr lang="en-US" sz="3000" dirty="0">
                <a:cs typeface="Traffic" panose="00000400000000000000" pitchFamily="2" charset="-78"/>
              </a:rPr>
            </a:br>
            <a:endParaRPr lang="en-US" sz="3000" dirty="0">
              <a:cs typeface="Traffic" panose="00000400000000000000" pitchFamily="2" charset="-78"/>
            </a:endParaRP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0" y="5568532"/>
            <a:ext cx="10723417" cy="4832604"/>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pPr>
              <a:buClrTx/>
              <a:buFontTx/>
            </a:pPr>
            <a:r>
              <a:rPr lang="ar-SA" sz="3000" dirty="0">
                <a:solidFill>
                  <a:srgbClr val="0A3E54"/>
                </a:solidFill>
                <a:cs typeface="Traffic" panose="00000400000000000000" pitchFamily="2" charset="-78"/>
              </a:rPr>
              <a:t>در چنین مفهوم دیجیتال دقیقی، بازاریابی به‌عنوان کارکرد غالب کسب‌وکار ظاهر می‌شود. بزرگ‌ترین شرکت‌ها و شرکای رسمی ورزشی، واقعیت دیجیتال رویدادهای بزرگ ورزشی را به‌عنوان بستری بی‌همتا و ایده‌آل برای بازاریابی جهانی تشخیص می‌دهند که به آن‌ها اجازه می‌دهد بر بازار جهانی تسلط یابند. این شرکت‌ها با ادغام تمام عناصر صنعت ورزش، اما این‌بار در بستری دیجیتال، این موقعیت بازار را تثبیت می‌کنند. دقیقاً به همین دلیل، حفظ و بررسی چشم‌انداز بازاریابی دیجیتال رویدادهای بزرگ ورزشی، برای درک بهتر آینده‌ی ورزش جهان که با سرعت به‌سوی محیط دیجیتال و گزینه‌های مجازی پیش می‌رود، امری حیاتی است. هدف این مقاله، تعریف ظرفیت و پتانسیل بازاریابی ناشی از به‌کارگیری دیجیتالی‌سازی در رویدادهای بزرگ ورزشی است</a:t>
            </a:r>
            <a:r>
              <a:rPr lang="en-US" sz="3000" dirty="0">
                <a:solidFill>
                  <a:srgbClr val="0A3E54"/>
                </a:solidFill>
                <a:cs typeface="Traffic" panose="00000400000000000000" pitchFamily="2" charset="-78"/>
              </a:rPr>
              <a:t>.</a:t>
            </a:r>
            <a:br>
              <a:rPr lang="en-US" sz="3000" dirty="0">
                <a:solidFill>
                  <a:srgbClr val="0A3E54"/>
                </a:solidFill>
                <a:cs typeface="Traffic" panose="00000400000000000000" pitchFamily="2" charset="-78"/>
              </a:rPr>
            </a:br>
            <a:r>
              <a:rPr lang="ar-SA" sz="3000" b="1" dirty="0">
                <a:solidFill>
                  <a:srgbClr val="0A3E54"/>
                </a:solidFill>
                <a:cs typeface="Traffic" panose="00000400000000000000" pitchFamily="2" charset="-78"/>
              </a:rPr>
              <a:t>کلیدواژه‌ها</a:t>
            </a:r>
            <a:r>
              <a:rPr lang="en-US" sz="3000" b="1" dirty="0">
                <a:solidFill>
                  <a:srgbClr val="0A3E54"/>
                </a:solidFill>
                <a:cs typeface="Traffic" panose="00000400000000000000" pitchFamily="2" charset="-78"/>
              </a:rPr>
              <a:t>:</a:t>
            </a:r>
            <a:r>
              <a:rPr lang="en-US" sz="3000" dirty="0">
                <a:solidFill>
                  <a:srgbClr val="0A3E54"/>
                </a:solidFill>
                <a:cs typeface="Traffic" panose="00000400000000000000" pitchFamily="2" charset="-78"/>
              </a:rPr>
              <a:t> </a:t>
            </a:r>
            <a:r>
              <a:rPr lang="ar-SA" sz="3000" dirty="0">
                <a:solidFill>
                  <a:srgbClr val="0A3E54"/>
                </a:solidFill>
                <a:cs typeface="Traffic" panose="00000400000000000000" pitchFamily="2" charset="-78"/>
              </a:rPr>
              <a:t>دیجیتالی‌سازی، رویداد بزرگ ورزشی، بازاریابی، جهانی‌سازی</a:t>
            </a:r>
            <a:endParaRPr lang="en-US" sz="3000" dirty="0">
              <a:solidFill>
                <a:srgbClr val="0A3E54"/>
              </a:solidFill>
              <a:cs typeface="Traffic" panose="00000400000000000000" pitchFamily="2" charset="-78"/>
            </a:endParaRPr>
          </a:p>
        </p:txBody>
      </p:sp>
    </p:spTree>
    <p:extLst>
      <p:ext uri="{BB962C8B-B14F-4D97-AF65-F5344CB8AC3E}">
        <p14:creationId xmlns:p14="http://schemas.microsoft.com/office/powerpoint/2010/main" val="2388581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5537200"/>
            <a:ext cx="10972800" cy="54356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5486400"/>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B616F93-5541-C84E-61F5-84D2F7A5A39F}"/>
              </a:ext>
            </a:extLst>
          </p:cNvPr>
          <p:cNvSpPr/>
          <p:nvPr/>
        </p:nvSpPr>
        <p:spPr>
          <a:xfrm>
            <a:off x="0" y="5308600"/>
            <a:ext cx="10972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475996"/>
            <a:ext cx="10079181" cy="4832604"/>
          </a:xfrm>
        </p:spPr>
        <p:txBody>
          <a:bodyPr/>
          <a:lstStyle/>
          <a:p>
            <a:pPr algn="r"/>
            <a:r>
              <a:rPr lang="en-US" sz="3000" b="1" dirty="0">
                <a:cs typeface="Traffic" panose="00000400000000000000" pitchFamily="2" charset="-78"/>
              </a:rPr>
              <a:t> </a:t>
            </a:r>
            <a:r>
              <a:rPr lang="ar-SA" sz="3000" b="1" dirty="0">
                <a:cs typeface="Traffic" panose="00000400000000000000" pitchFamily="2" charset="-78"/>
              </a:rPr>
              <a:t>ورزشگاه‌ها به‌عنوان پلتفرم‌های دیجیتال مدرن</a:t>
            </a:r>
            <a:r>
              <a:rPr lang="ar-SA" sz="3000" dirty="0">
                <a:cs typeface="Traffic" panose="00000400000000000000" pitchFamily="2" charset="-78"/>
              </a:rPr>
              <a:t>، امروزه به واحدهایی مفهومی و فنی تبدیل شده‌اند که بر پایه‌ی </a:t>
            </a:r>
            <a:r>
              <a:rPr lang="ar-SA" sz="3000" b="1" dirty="0">
                <a:cs typeface="Traffic" panose="00000400000000000000" pitchFamily="2" charset="-78"/>
              </a:rPr>
              <a:t>ادغام محرک‌های جهانی‌سازی دیجیتال، ماهیت جهانی ورزش و انتظارات مخاطبان ورزشی</a:t>
            </a:r>
            <a:r>
              <a:rPr lang="ar-SA" sz="3000" dirty="0">
                <a:cs typeface="Traffic" panose="00000400000000000000" pitchFamily="2" charset="-78"/>
              </a:rPr>
              <a:t> تعریف می‌شوند. ورزشگاه‌ها اکنون به </a:t>
            </a:r>
            <a:r>
              <a:rPr lang="ar-SA" sz="3000" b="1" dirty="0">
                <a:cs typeface="Traffic" panose="00000400000000000000" pitchFamily="2" charset="-78"/>
              </a:rPr>
              <a:t>پلتفرم‌های تعاملی و فنی قدرتمند دیجیتال</a:t>
            </a:r>
            <a:r>
              <a:rPr lang="ar-SA" sz="3000" dirty="0">
                <a:cs typeface="Traffic" panose="00000400000000000000" pitchFamily="2" charset="-78"/>
              </a:rPr>
              <a:t> بدل شده‌اند که </a:t>
            </a:r>
            <a:r>
              <a:rPr lang="ar-SA" sz="3000" b="1" dirty="0">
                <a:cs typeface="Traffic" panose="00000400000000000000" pitchFamily="2" charset="-78"/>
              </a:rPr>
              <a:t>دامنه‌ی گسترده‌ای از خدمات نوآورانه و پیش‌تر غیرقابل تصور</a:t>
            </a:r>
            <a:r>
              <a:rPr lang="ar-SA" sz="3000" dirty="0">
                <a:cs typeface="Traffic" panose="00000400000000000000" pitchFamily="2" charset="-78"/>
              </a:rPr>
              <a:t> را در اختیار هواداران قرار می‌دهند. این امر، </a:t>
            </a:r>
            <a:r>
              <a:rPr lang="ar-SA" sz="3000" b="1" dirty="0">
                <a:cs typeface="Traffic" panose="00000400000000000000" pitchFamily="2" charset="-78"/>
              </a:rPr>
              <a:t>رابطه‌ی میان ورزشکاران و تماشاگران، چه در زمین مسابقه و چه خارج از آن</a:t>
            </a:r>
            <a:r>
              <a:rPr lang="ar-SA" sz="3000" dirty="0">
                <a:cs typeface="Traffic" panose="00000400000000000000" pitchFamily="2" charset="-78"/>
              </a:rPr>
              <a:t> را اساساً تغییر داده و </a:t>
            </a:r>
            <a:r>
              <a:rPr lang="ar-SA" sz="3000" b="1" dirty="0">
                <a:cs typeface="Traffic" panose="00000400000000000000" pitchFamily="2" charset="-78"/>
              </a:rPr>
              <a:t>درک سنتی از مکان</a:t>
            </a:r>
            <a:r>
              <a:rPr lang="ar-SA" sz="3000" dirty="0">
                <a:cs typeface="Traffic" panose="00000400000000000000" pitchFamily="2" charset="-78"/>
              </a:rPr>
              <a:t> را در آمیخته با </a:t>
            </a:r>
            <a:r>
              <a:rPr lang="ar-SA" sz="3000" b="1" dirty="0">
                <a:cs typeface="Traffic" panose="00000400000000000000" pitchFamily="2" charset="-78"/>
              </a:rPr>
              <a:t>عنصر ترفیع </a:t>
            </a:r>
            <a:r>
              <a:rPr lang="ar-SA" sz="3000" dirty="0">
                <a:cs typeface="Traffic" panose="00000400000000000000" pitchFamily="2" charset="-78"/>
              </a:rPr>
              <a:t>در آمیخته‌ی بازاریابی دگرگون کرده است</a:t>
            </a:r>
            <a:r>
              <a:rPr lang="en-US" sz="3000" dirty="0">
                <a:cs typeface="Traffic" panose="00000400000000000000" pitchFamily="2" charset="-78"/>
              </a:rPr>
              <a:t>.</a:t>
            </a: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0" y="6129646"/>
            <a:ext cx="10723417" cy="3305304"/>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pPr algn="r"/>
            <a:r>
              <a:rPr lang="ar-SA" sz="3000" dirty="0">
                <a:solidFill>
                  <a:srgbClr val="0A3E54"/>
                </a:solidFill>
                <a:cs typeface="Traffic" panose="00000400000000000000" pitchFamily="2" charset="-78"/>
              </a:rPr>
              <a:t>تمامی این تحولات، نشان‌دهنده‌ی </a:t>
            </a:r>
            <a:r>
              <a:rPr lang="ar-SA" sz="3000" b="1" dirty="0">
                <a:solidFill>
                  <a:srgbClr val="0A3E54"/>
                </a:solidFill>
                <a:cs typeface="Traffic" panose="00000400000000000000" pitchFamily="2" charset="-78"/>
              </a:rPr>
              <a:t>تبدیل ورزشگاه به پلتفرمی دیجیتال</a:t>
            </a:r>
            <a:r>
              <a:rPr lang="ar-SA" sz="3000" dirty="0">
                <a:solidFill>
                  <a:srgbClr val="0A3E54"/>
                </a:solidFill>
                <a:cs typeface="Traffic" panose="00000400000000000000" pitchFamily="2" charset="-78"/>
              </a:rPr>
              <a:t> است که در مسیر </a:t>
            </a:r>
            <a:r>
              <a:rPr lang="ar-SA" sz="3000" b="1" dirty="0">
                <a:solidFill>
                  <a:srgbClr val="0A3E54"/>
                </a:solidFill>
                <a:cs typeface="Traffic" panose="00000400000000000000" pitchFamily="2" charset="-78"/>
              </a:rPr>
              <a:t>واقعیت مجازی و اتصال حداکثری </a:t>
            </a:r>
            <a:r>
              <a:rPr lang="ar-SA" sz="3000" dirty="0">
                <a:solidFill>
                  <a:srgbClr val="0A3E54"/>
                </a:solidFill>
                <a:cs typeface="Traffic" panose="00000400000000000000" pitchFamily="2" charset="-78"/>
              </a:rPr>
              <a:t> حرکت می‌کند بدیهی است که این دگرگونی در حقیقت </a:t>
            </a:r>
            <a:r>
              <a:rPr lang="ar-SA" sz="3000" b="1" dirty="0">
                <a:solidFill>
                  <a:srgbClr val="0A3E54"/>
                </a:solidFill>
                <a:cs typeface="Traffic" panose="00000400000000000000" pitchFamily="2" charset="-78"/>
              </a:rPr>
              <a:t>پذیرش مفهوم مسیر دیجیتال و تجربه دیجیتال هواداران ورزشی</a:t>
            </a:r>
            <a:r>
              <a:rPr lang="ar-SA" sz="3000" dirty="0">
                <a:solidFill>
                  <a:srgbClr val="0A3E54"/>
                </a:solidFill>
                <a:cs typeface="Traffic" panose="00000400000000000000" pitchFamily="2" charset="-78"/>
              </a:rPr>
              <a:t> به‌عنوان تنها شاخص واقعی موفقیت در بازار ورزش دیجیتال است در این تحول، بخش قابل‌توجهی از </a:t>
            </a:r>
            <a:r>
              <a:rPr lang="ar-SA" sz="3000" b="1" dirty="0">
                <a:solidFill>
                  <a:srgbClr val="0A3E54"/>
                </a:solidFill>
                <a:cs typeface="Traffic" panose="00000400000000000000" pitchFamily="2" charset="-78"/>
              </a:rPr>
              <a:t>منافع تجاری و بازاریابی ورزشگاه‌ها</a:t>
            </a:r>
            <a:r>
              <a:rPr lang="ar-SA" sz="3000" dirty="0">
                <a:solidFill>
                  <a:srgbClr val="0A3E54"/>
                </a:solidFill>
                <a:cs typeface="Traffic" panose="00000400000000000000" pitchFamily="2" charset="-78"/>
              </a:rPr>
              <a:t> از </a:t>
            </a:r>
            <a:r>
              <a:rPr lang="ar-SA" sz="3000" b="1" dirty="0">
                <a:solidFill>
                  <a:srgbClr val="0A3E54"/>
                </a:solidFill>
                <a:cs typeface="Traffic" panose="00000400000000000000" pitchFamily="2" charset="-78"/>
              </a:rPr>
              <a:t>پذیرش مفهوم جهانی‌سازی دیجیتال</a:t>
            </a:r>
            <a:r>
              <a:rPr lang="ar-SA" sz="3000" dirty="0">
                <a:solidFill>
                  <a:srgbClr val="0A3E54"/>
                </a:solidFill>
                <a:cs typeface="Traffic" panose="00000400000000000000" pitchFamily="2" charset="-78"/>
              </a:rPr>
              <a:t> حاصل می‌شود</a:t>
            </a:r>
            <a:r>
              <a:rPr lang="en-US" sz="3000" dirty="0">
                <a:solidFill>
                  <a:srgbClr val="0A3E54"/>
                </a:solidFill>
                <a:cs typeface="Traffic" panose="00000400000000000000" pitchFamily="2" charset="-78"/>
              </a:rPr>
              <a:t>.</a:t>
            </a:r>
          </a:p>
        </p:txBody>
      </p:sp>
    </p:spTree>
    <p:extLst>
      <p:ext uri="{BB962C8B-B14F-4D97-AF65-F5344CB8AC3E}">
        <p14:creationId xmlns:p14="http://schemas.microsoft.com/office/powerpoint/2010/main" val="99605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2888673"/>
            <a:ext cx="10972800" cy="8084127"/>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2576945"/>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475996"/>
            <a:ext cx="10079181" cy="1664531"/>
          </a:xfrm>
        </p:spPr>
        <p:txBody>
          <a:bodyPr/>
          <a:lstStyle/>
          <a:p>
            <a:r>
              <a:rPr lang="ar-SA" sz="3200" b="1" dirty="0">
                <a:cs typeface="Traffic" panose="00000400000000000000" pitchFamily="2" charset="-78"/>
              </a:rPr>
              <a:t>اجزای دیجیتال در ورزش جهانی معاصر که رویکردهای تازه ای در بازاریابی رویدادهای ورزشی بزرگ ایجاد کرده است</a:t>
            </a:r>
            <a:r>
              <a:rPr lang="en-US" sz="3200" b="1" dirty="0">
                <a:cs typeface="Traffic" panose="00000400000000000000" pitchFamily="2" charset="-78"/>
              </a:rPr>
              <a:t/>
            </a:r>
            <a:br>
              <a:rPr lang="en-US" sz="3200" b="1" dirty="0">
                <a:cs typeface="Traffic" panose="00000400000000000000" pitchFamily="2" charset="-78"/>
              </a:rPr>
            </a:br>
            <a:endParaRPr lang="en-US" sz="3200" b="1" dirty="0">
              <a:cs typeface="Traffic" panose="00000400000000000000" pitchFamily="2" charset="-78"/>
            </a:endParaRP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0" y="3407223"/>
            <a:ext cx="10723417" cy="4832604"/>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pPr algn="r"/>
            <a:r>
              <a:rPr lang="fa-IR" sz="3200" dirty="0" smtClean="0">
                <a:solidFill>
                  <a:srgbClr val="0A3E54"/>
                </a:solidFill>
                <a:latin typeface="Tra\"/>
                <a:cs typeface="Traffic" panose="00000400000000000000" pitchFamily="2" charset="-78"/>
              </a:rPr>
              <a:t>1- </a:t>
            </a:r>
            <a:r>
              <a:rPr lang="fa-IR" sz="3200" b="1" dirty="0" smtClean="0">
                <a:solidFill>
                  <a:srgbClr val="0A3E54"/>
                </a:solidFill>
                <a:latin typeface="Tra\"/>
                <a:cs typeface="Traffic" panose="00000400000000000000" pitchFamily="2" charset="-78"/>
              </a:rPr>
              <a:t>پ</a:t>
            </a:r>
            <a:r>
              <a:rPr lang="ar-SA" sz="3200" b="1" dirty="0" smtClean="0">
                <a:solidFill>
                  <a:srgbClr val="0A3E54"/>
                </a:solidFill>
                <a:latin typeface="Tra\"/>
                <a:cs typeface="Traffic" panose="00000400000000000000" pitchFamily="2" charset="-78"/>
              </a:rPr>
              <a:t>یده‌ی </a:t>
            </a:r>
            <a:r>
              <a:rPr lang="ar-SA" sz="3200" b="1" dirty="0">
                <a:solidFill>
                  <a:srgbClr val="0A3E54"/>
                </a:solidFill>
                <a:latin typeface="Tra\"/>
                <a:cs typeface="Traffic" panose="00000400000000000000" pitchFamily="2" charset="-78"/>
              </a:rPr>
              <a:t>کلان‌داده‌ها: </a:t>
            </a:r>
            <a:r>
              <a:rPr lang="ar-SA" sz="3200" dirty="0">
                <a:solidFill>
                  <a:srgbClr val="0A3E54"/>
                </a:solidFill>
                <a:latin typeface="Tra\"/>
                <a:cs typeface="Traffic" panose="00000400000000000000" pitchFamily="2" charset="-78"/>
              </a:rPr>
              <a:t>این مفهوم در حجم عظیم داده‌هایی نمود می‌یابد که در نتیجه‌ی تعامل میان مشارکت‌کنندگان در بازار ورزش تولید می‌شود. به‌واسطه‌ی استفاده از روش‌های تحلیلی پیشرفته بر روی این حجم بی‌سابقه و متنوع از داده‌ها، </a:t>
            </a:r>
            <a:r>
              <a:rPr lang="ar-SA" sz="3200" b="1" dirty="0">
                <a:solidFill>
                  <a:srgbClr val="0A3E54"/>
                </a:solidFill>
                <a:latin typeface="Tra\"/>
                <a:cs typeface="Traffic" panose="00000400000000000000" pitchFamily="2" charset="-78"/>
              </a:rPr>
              <a:t>مدیران بازاریابی رویدادهای ورزشی بزرگ</a:t>
            </a:r>
            <a:r>
              <a:rPr lang="ar-SA" sz="3200" dirty="0">
                <a:solidFill>
                  <a:srgbClr val="0A3E54"/>
                </a:solidFill>
                <a:latin typeface="Tra\"/>
                <a:cs typeface="Traffic" panose="00000400000000000000" pitchFamily="2" charset="-78"/>
              </a:rPr>
              <a:t> به اطلاعات راهبردی و حیاتی دست می‌یابند که برای </a:t>
            </a:r>
            <a:r>
              <a:rPr lang="ar-SA" sz="3200" b="1" dirty="0">
                <a:solidFill>
                  <a:srgbClr val="0A3E54"/>
                </a:solidFill>
                <a:latin typeface="Tra\"/>
                <a:cs typeface="Traffic" panose="00000400000000000000" pitchFamily="2" charset="-78"/>
              </a:rPr>
              <a:t>ایجاد آمیخته‌ی بازاریابی مناسب</a:t>
            </a:r>
            <a:r>
              <a:rPr lang="ar-SA" sz="3200" dirty="0">
                <a:solidFill>
                  <a:srgbClr val="0A3E54"/>
                </a:solidFill>
                <a:latin typeface="Tra\"/>
                <a:cs typeface="Traffic" panose="00000400000000000000" pitchFamily="2" charset="-78"/>
              </a:rPr>
              <a:t> و به‌ویژه طراحی </a:t>
            </a:r>
            <a:r>
              <a:rPr lang="ar-SA" sz="3200" b="1" dirty="0">
                <a:solidFill>
                  <a:srgbClr val="0A3E54"/>
                </a:solidFill>
                <a:latin typeface="Tra\"/>
                <a:cs typeface="Traffic" panose="00000400000000000000" pitchFamily="2" charset="-78"/>
              </a:rPr>
              <a:t>عناصر ارتباطات بازاریابی یکپارچه</a:t>
            </a:r>
            <a:r>
              <a:rPr lang="ar-SA" sz="3200" dirty="0">
                <a:solidFill>
                  <a:srgbClr val="0A3E54"/>
                </a:solidFill>
                <a:latin typeface="Tra\"/>
                <a:cs typeface="Traffic" panose="00000400000000000000" pitchFamily="2" charset="-78"/>
              </a:rPr>
              <a:t> ضروری است. در واقع، </a:t>
            </a:r>
            <a:r>
              <a:rPr lang="ar-SA" sz="3200" b="1" dirty="0">
                <a:solidFill>
                  <a:srgbClr val="0A3E54"/>
                </a:solidFill>
                <a:latin typeface="Tra\"/>
                <a:cs typeface="Traffic" panose="00000400000000000000" pitchFamily="2" charset="-78"/>
              </a:rPr>
              <a:t>ساختار ذاتی یک رویداد ورزشی عظیم</a:t>
            </a:r>
            <a:r>
              <a:rPr lang="ar-SA" sz="3200" dirty="0">
                <a:solidFill>
                  <a:srgbClr val="0A3E54"/>
                </a:solidFill>
                <a:latin typeface="Tra\"/>
                <a:cs typeface="Traffic" panose="00000400000000000000" pitchFamily="2" charset="-78"/>
              </a:rPr>
              <a:t>، خود بستری ارتباطی گسترده‌تر و حجم بیشتری از داده‌های ناهمگون را فراهم می‌کند. بنابراین، این‌گونه رویدادها </a:t>
            </a:r>
            <a:r>
              <a:rPr lang="ar-SA" sz="3200" b="1" dirty="0">
                <a:solidFill>
                  <a:srgbClr val="0A3E54"/>
                </a:solidFill>
                <a:latin typeface="Tra\"/>
                <a:cs typeface="Traffic" panose="00000400000000000000" pitchFamily="2" charset="-78"/>
              </a:rPr>
              <a:t>به‌عنوان سکوی ارتباطی قدرتمند</a:t>
            </a:r>
            <a:r>
              <a:rPr lang="ar-SA" sz="3200" dirty="0">
                <a:solidFill>
                  <a:srgbClr val="0A3E54"/>
                </a:solidFill>
                <a:latin typeface="Tra\"/>
                <a:cs typeface="Traffic" panose="00000400000000000000" pitchFamily="2" charset="-78"/>
              </a:rPr>
              <a:t> شناخته می‌شوند که حجم عظیمی از داده‌های ارزشمند تولید می‌کنند و پس از تحلیل، </a:t>
            </a:r>
            <a:r>
              <a:rPr lang="ar-SA" sz="3200" b="1" dirty="0">
                <a:solidFill>
                  <a:srgbClr val="0A3E54"/>
                </a:solidFill>
                <a:latin typeface="Tra\"/>
                <a:cs typeface="Traffic" panose="00000400000000000000" pitchFamily="2" charset="-78"/>
              </a:rPr>
              <a:t>ارزش اقتصادی و بازاریابی بالایی برای شرکت‌ها</a:t>
            </a:r>
            <a:r>
              <a:rPr lang="ar-SA" sz="3200" dirty="0">
                <a:solidFill>
                  <a:srgbClr val="0A3E54"/>
                </a:solidFill>
                <a:latin typeface="Tra\"/>
                <a:cs typeface="Traffic" panose="00000400000000000000" pitchFamily="2" charset="-78"/>
              </a:rPr>
              <a:t> به همراه </a:t>
            </a:r>
            <a:r>
              <a:rPr lang="ar-SA" sz="3200" dirty="0" smtClean="0">
                <a:solidFill>
                  <a:srgbClr val="0A3E54"/>
                </a:solidFill>
                <a:latin typeface="Tra\"/>
                <a:cs typeface="Traffic" panose="00000400000000000000" pitchFamily="2" charset="-78"/>
              </a:rPr>
              <a:t>دارند</a:t>
            </a:r>
            <a:endParaRPr lang="en-US" sz="3200" dirty="0">
              <a:solidFill>
                <a:srgbClr val="0A3E54"/>
              </a:solidFill>
              <a:latin typeface="Tra\"/>
              <a:cs typeface="Traffic" panose="00000400000000000000" pitchFamily="2" charset="-78"/>
            </a:endParaRPr>
          </a:p>
        </p:txBody>
      </p:sp>
    </p:spTree>
    <p:extLst>
      <p:ext uri="{BB962C8B-B14F-4D97-AF65-F5344CB8AC3E}">
        <p14:creationId xmlns:p14="http://schemas.microsoft.com/office/powerpoint/2010/main" val="996057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5537200"/>
            <a:ext cx="10972800" cy="54356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5486400"/>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B616F93-5541-C84E-61F5-84D2F7A5A39F}"/>
              </a:ext>
            </a:extLst>
          </p:cNvPr>
          <p:cNvSpPr/>
          <p:nvPr/>
        </p:nvSpPr>
        <p:spPr>
          <a:xfrm>
            <a:off x="0" y="5308600"/>
            <a:ext cx="10972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475996"/>
            <a:ext cx="10079181" cy="4832604"/>
          </a:xfrm>
        </p:spPr>
        <p:txBody>
          <a:bodyPr/>
          <a:lstStyle/>
          <a:p>
            <a:pPr algn="r"/>
            <a:r>
              <a:rPr lang="fa-IR" sz="3200" dirty="0">
                <a:cs typeface="Traffic" panose="00000400000000000000" pitchFamily="2" charset="-78"/>
              </a:rPr>
              <a:t>۲</a:t>
            </a:r>
            <a:r>
              <a:rPr lang="en-US" sz="3200" dirty="0">
                <a:cs typeface="Traffic" panose="00000400000000000000" pitchFamily="2" charset="-78"/>
              </a:rPr>
              <a:t>. </a:t>
            </a:r>
            <a:r>
              <a:rPr lang="ar-SA" sz="3200" b="1" dirty="0">
                <a:cs typeface="Traffic" panose="00000400000000000000" pitchFamily="2" charset="-78"/>
              </a:rPr>
              <a:t>تأثیر نسل‌های دیجیتال</a:t>
            </a:r>
            <a:r>
              <a:rPr lang="en-US" sz="3200" b="1" dirty="0">
                <a:cs typeface="Traffic" panose="00000400000000000000" pitchFamily="2" charset="-78"/>
              </a:rPr>
              <a:t> Z </a:t>
            </a:r>
            <a:r>
              <a:rPr lang="ar-SA" sz="3200" b="1" dirty="0">
                <a:cs typeface="Traffic" panose="00000400000000000000" pitchFamily="2" charset="-78"/>
              </a:rPr>
              <a:t>(متولدین </a:t>
            </a:r>
            <a:r>
              <a:rPr lang="fa-IR" sz="3200" b="1" dirty="0">
                <a:cs typeface="Traffic" panose="00000400000000000000" pitchFamily="2" charset="-78"/>
              </a:rPr>
              <a:t>۱۹۹۷</a:t>
            </a:r>
            <a:r>
              <a:rPr lang="ar-SA" sz="3200" b="1" dirty="0">
                <a:cs typeface="Traffic" panose="00000400000000000000" pitchFamily="2" charset="-78"/>
              </a:rPr>
              <a:t> تا </a:t>
            </a:r>
            <a:r>
              <a:rPr lang="fa-IR" sz="3200" b="1" dirty="0">
                <a:cs typeface="Traffic" panose="00000400000000000000" pitchFamily="2" charset="-78"/>
              </a:rPr>
              <a:t>۲۰۰۹) </a:t>
            </a:r>
            <a:r>
              <a:rPr lang="ar-SA" sz="3200" b="1" dirty="0" smtClean="0">
                <a:cs typeface="Traffic" panose="00000400000000000000" pitchFamily="2" charset="-78"/>
              </a:rPr>
              <a:t>و</a:t>
            </a:r>
            <a:r>
              <a:rPr lang="en-US" sz="3200" b="1" dirty="0" smtClean="0">
                <a:cs typeface="Traffic" panose="00000400000000000000" pitchFamily="2" charset="-78"/>
              </a:rPr>
              <a:t/>
            </a:r>
            <a:br>
              <a:rPr lang="en-US" sz="3200" b="1" dirty="0" smtClean="0">
                <a:cs typeface="Traffic" panose="00000400000000000000" pitchFamily="2" charset="-78"/>
              </a:rPr>
            </a:br>
            <a:r>
              <a:rPr lang="en-US" sz="3200" b="1" dirty="0" smtClean="0">
                <a:cs typeface="Traffic" panose="00000400000000000000" pitchFamily="2" charset="-78"/>
              </a:rPr>
              <a:t> </a:t>
            </a:r>
            <a:r>
              <a:rPr lang="en-US" sz="3200" b="1" dirty="0">
                <a:cs typeface="Traffic" panose="00000400000000000000" pitchFamily="2" charset="-78"/>
              </a:rPr>
              <a:t>Alpha </a:t>
            </a:r>
            <a:r>
              <a:rPr lang="ar-SA" sz="3200" b="1" dirty="0">
                <a:cs typeface="Traffic" panose="00000400000000000000" pitchFamily="2" charset="-78"/>
              </a:rPr>
              <a:t>( متولدین </a:t>
            </a:r>
            <a:r>
              <a:rPr lang="fa-IR" sz="3200" b="1" dirty="0">
                <a:cs typeface="Traffic" panose="00000400000000000000" pitchFamily="2" charset="-78"/>
              </a:rPr>
              <a:t>۲۰۱۰</a:t>
            </a:r>
            <a:r>
              <a:rPr lang="ar-SA" sz="3200" b="1" dirty="0">
                <a:cs typeface="Traffic" panose="00000400000000000000" pitchFamily="2" charset="-78"/>
              </a:rPr>
              <a:t> تا </a:t>
            </a:r>
            <a:r>
              <a:rPr lang="fa-IR" sz="3200" b="1" dirty="0">
                <a:cs typeface="Traffic" panose="00000400000000000000" pitchFamily="2" charset="-78"/>
              </a:rPr>
              <a:t>۲۰۲۵</a:t>
            </a:r>
            <a:r>
              <a:rPr lang="ar-SA" sz="3200" b="1" dirty="0">
                <a:cs typeface="Traffic" panose="00000400000000000000" pitchFamily="2" charset="-78"/>
              </a:rPr>
              <a:t>): </a:t>
            </a:r>
            <a:r>
              <a:rPr lang="ar-SA" sz="3200" dirty="0">
                <a:cs typeface="Traffic" panose="00000400000000000000" pitchFamily="2" charset="-78"/>
              </a:rPr>
              <a:t>این دو نسل دیجیتال با شیوه‌های مصرف رسانه‌ای متفاوت خود، </a:t>
            </a:r>
            <a:r>
              <a:rPr lang="ar-SA" sz="3200" b="1" dirty="0">
                <a:cs typeface="Traffic" panose="00000400000000000000" pitchFamily="2" charset="-78"/>
              </a:rPr>
              <a:t>ساختار ارتباطات بازاریابی یکپارچه</a:t>
            </a:r>
            <a:r>
              <a:rPr lang="ar-SA" sz="3200" dirty="0">
                <a:cs typeface="Traffic" panose="00000400000000000000" pitchFamily="2" charset="-78"/>
              </a:rPr>
              <a:t> را به‌طور اساسی تغییر داده‌اند. آنان در محیطی دیجیتال رشد یافته‌اند و تمایل بیشتری به تجربه‌های تعاملی، شخصی‌سازی‌شده و چندرسانه‌ای دارند، که این امر بازاریابان را به بازطراحی راهبردهای سنتی بازاریابی واداشته است</a:t>
            </a:r>
            <a:r>
              <a:rPr lang="en-US" sz="3200" dirty="0">
                <a:cs typeface="Traffic" panose="00000400000000000000" pitchFamily="2" charset="-78"/>
              </a:rPr>
              <a:t>.</a:t>
            </a: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0" y="6046518"/>
            <a:ext cx="10723417" cy="3741723"/>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pPr algn="r"/>
            <a:r>
              <a:rPr lang="fa-IR" sz="3200" dirty="0">
                <a:solidFill>
                  <a:srgbClr val="0A3E54"/>
                </a:solidFill>
                <a:cs typeface="Traffic" panose="00000400000000000000" pitchFamily="2" charset="-78"/>
              </a:rPr>
              <a:t>۳</a:t>
            </a:r>
            <a:r>
              <a:rPr lang="en-US" sz="3200" dirty="0">
                <a:solidFill>
                  <a:srgbClr val="0A3E54"/>
                </a:solidFill>
                <a:cs typeface="Traffic" panose="00000400000000000000" pitchFamily="2" charset="-78"/>
              </a:rPr>
              <a:t>. </a:t>
            </a:r>
            <a:r>
              <a:rPr lang="ar-SA" sz="3200" b="1" dirty="0">
                <a:solidFill>
                  <a:srgbClr val="0A3E54"/>
                </a:solidFill>
                <a:cs typeface="Traffic" panose="00000400000000000000" pitchFamily="2" charset="-78"/>
              </a:rPr>
              <a:t> مدل سالن ورزشی 0/4 جامعه جهانی ورزشی را ارتقاء می دهد </a:t>
            </a:r>
            <a:r>
              <a:rPr lang="ar-SA" sz="3200" dirty="0">
                <a:solidFill>
                  <a:srgbClr val="0A3E54"/>
                </a:solidFill>
                <a:cs typeface="Traffic" panose="00000400000000000000" pitchFamily="2" charset="-78"/>
              </a:rPr>
              <a:t> و محصولی مفهومی از </a:t>
            </a:r>
            <a:r>
              <a:rPr lang="ar-SA" sz="3200" b="1" dirty="0">
                <a:solidFill>
                  <a:srgbClr val="0A3E54"/>
                </a:solidFill>
                <a:cs typeface="Traffic" panose="00000400000000000000" pitchFamily="2" charset="-78"/>
              </a:rPr>
              <a:t>تجربه‌ی چندلایه و باکیفیت هواداران در محیط دیجیتال</a:t>
            </a:r>
            <a:r>
              <a:rPr lang="ar-SA" sz="3200" dirty="0">
                <a:solidFill>
                  <a:srgbClr val="0A3E54"/>
                </a:solidFill>
                <a:cs typeface="Traffic" panose="00000400000000000000" pitchFamily="2" charset="-78"/>
              </a:rPr>
              <a:t> است. ویژگی اصلی آن در مقایسه با مدل‌های پیشین در </a:t>
            </a:r>
            <a:r>
              <a:rPr lang="ar-SA" sz="3200" b="1" dirty="0">
                <a:solidFill>
                  <a:srgbClr val="0A3E54"/>
                </a:solidFill>
                <a:cs typeface="Traffic" panose="00000400000000000000" pitchFamily="2" charset="-78"/>
              </a:rPr>
              <a:t>ظرفیت‌های شگفت‌انگیز پلتفرم‌های دیجیتال</a:t>
            </a:r>
            <a:r>
              <a:rPr lang="ar-SA" sz="3200" dirty="0">
                <a:solidFill>
                  <a:srgbClr val="0A3E54"/>
                </a:solidFill>
                <a:cs typeface="Traffic" panose="00000400000000000000" pitchFamily="2" charset="-78"/>
              </a:rPr>
              <a:t> نهفته است. تفاوت بنیادین این مدل در </a:t>
            </a:r>
            <a:r>
              <a:rPr lang="ar-SA" sz="3200" b="1" dirty="0">
                <a:solidFill>
                  <a:srgbClr val="0A3E54"/>
                </a:solidFill>
                <a:cs typeface="Traffic" panose="00000400000000000000" pitchFamily="2" charset="-78"/>
              </a:rPr>
              <a:t>امکان ارتباط مستقیم و بی‌واسطه‌ی هواداران با ورزشکاران</a:t>
            </a:r>
            <a:r>
              <a:rPr lang="ar-SA" sz="3200" dirty="0">
                <a:solidFill>
                  <a:srgbClr val="0A3E54"/>
                </a:solidFill>
                <a:cs typeface="Traffic" panose="00000400000000000000" pitchFamily="2" charset="-78"/>
              </a:rPr>
              <a:t> است، امکانی که پیش از این وجود نداشت و اکنون باعث افزایش چشمگیر تعامل و وفاداری هواداران شده است</a:t>
            </a:r>
            <a:r>
              <a:rPr lang="en-US" sz="3200" dirty="0">
                <a:solidFill>
                  <a:srgbClr val="0A3E54"/>
                </a:solidFill>
                <a:cs typeface="Traffic" panose="00000400000000000000" pitchFamily="2" charset="-78"/>
              </a:rPr>
              <a:t>.</a:t>
            </a:r>
          </a:p>
        </p:txBody>
      </p:sp>
    </p:spTree>
    <p:extLst>
      <p:ext uri="{BB962C8B-B14F-4D97-AF65-F5344CB8AC3E}">
        <p14:creationId xmlns:p14="http://schemas.microsoft.com/office/powerpoint/2010/main" val="996057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5537200"/>
            <a:ext cx="10972800" cy="54356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5486400"/>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B616F93-5541-C84E-61F5-84D2F7A5A39F}"/>
              </a:ext>
            </a:extLst>
          </p:cNvPr>
          <p:cNvSpPr/>
          <p:nvPr/>
        </p:nvSpPr>
        <p:spPr>
          <a:xfrm>
            <a:off x="0" y="5308600"/>
            <a:ext cx="10972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475996"/>
            <a:ext cx="10079181" cy="4832604"/>
          </a:xfrm>
        </p:spPr>
        <p:txBody>
          <a:bodyPr/>
          <a:lstStyle/>
          <a:p>
            <a:pPr algn="r"/>
            <a:r>
              <a:rPr lang="fa-IR" sz="3000" dirty="0">
                <a:cs typeface="Traffic" panose="00000400000000000000" pitchFamily="2" charset="-78"/>
              </a:rPr>
              <a:t>۴</a:t>
            </a:r>
            <a:r>
              <a:rPr lang="en-US" sz="3000" dirty="0">
                <a:cs typeface="Traffic" panose="00000400000000000000" pitchFamily="2" charset="-78"/>
              </a:rPr>
              <a:t>. </a:t>
            </a:r>
            <a:r>
              <a:rPr lang="ar-SA" sz="3000" b="1" dirty="0">
                <a:cs typeface="Traffic" panose="00000400000000000000" pitchFamily="2" charset="-78"/>
              </a:rPr>
              <a:t>پیگیری رویدادهای ورزشی با رویکرد «صفحه دوم: </a:t>
            </a:r>
            <a:r>
              <a:rPr lang="ar-SA" sz="3000" dirty="0">
                <a:cs typeface="Traffic" panose="00000400000000000000" pitchFamily="2" charset="-78"/>
              </a:rPr>
              <a:t> این رویکرد، نتیجه‌ی </a:t>
            </a:r>
            <a:r>
              <a:rPr lang="ar-SA" sz="3000" b="1" dirty="0">
                <a:cs typeface="Traffic" panose="00000400000000000000" pitchFamily="2" charset="-78"/>
              </a:rPr>
              <a:t>در دسترس بودن پلتفرم‌ها و دستگاه‌های دیجیتال همراه</a:t>
            </a:r>
            <a:r>
              <a:rPr lang="ar-SA" sz="3000" dirty="0">
                <a:cs typeface="Traffic" panose="00000400000000000000" pitchFamily="2" charset="-78"/>
              </a:rPr>
              <a:t> در قالب گزینه‌های چندکاناله‌ی بازاریابی است که موقعیت سنتی ورزش جهانی را به‌سوی گزینه‌های مجازی چالش‌برانگیزتر سوق داده است. «صفحه دوم» مکمل تلویزیون سنتی است و بنا بر دیدگاه </a:t>
            </a:r>
            <a:r>
              <a:rPr lang="ar-SA" sz="3000" b="1" dirty="0">
                <a:cs typeface="Traffic" panose="00000400000000000000" pitchFamily="2" charset="-78"/>
              </a:rPr>
              <a:t>گانتز و لوئیس (</a:t>
            </a:r>
            <a:r>
              <a:rPr lang="fa-IR" sz="3000" b="1" dirty="0">
                <a:cs typeface="Traffic" panose="00000400000000000000" pitchFamily="2" charset="-78"/>
              </a:rPr>
              <a:t>۲۰۱۴</a:t>
            </a:r>
            <a:r>
              <a:rPr lang="ar-SA" sz="3000" b="1" dirty="0">
                <a:cs typeface="Traffic" panose="00000400000000000000" pitchFamily="2" charset="-78"/>
              </a:rPr>
              <a:t>)</a:t>
            </a:r>
            <a:r>
              <a:rPr lang="ar-SA" sz="3000" dirty="0">
                <a:cs typeface="Traffic" panose="00000400000000000000" pitchFamily="2" charset="-78"/>
              </a:rPr>
              <a:t> چهار بعد اساسی دارد</a:t>
            </a:r>
            <a:r>
              <a:rPr lang="en-US" sz="3000" dirty="0">
                <a:cs typeface="Traffic" panose="00000400000000000000" pitchFamily="2" charset="-78"/>
              </a:rPr>
              <a:t>:</a:t>
            </a:r>
            <a:br>
              <a:rPr lang="en-US" sz="3000" dirty="0">
                <a:cs typeface="Traffic" panose="00000400000000000000" pitchFamily="2" charset="-78"/>
              </a:rPr>
            </a:br>
            <a:r>
              <a:rPr lang="ar-SA" sz="3000" dirty="0">
                <a:cs typeface="Traffic" panose="00000400000000000000" pitchFamily="2" charset="-78"/>
              </a:rPr>
              <a:t>الف) </a:t>
            </a:r>
            <a:r>
              <a:rPr lang="ar-SA" sz="3000" b="1" dirty="0">
                <a:cs typeface="Traffic" panose="00000400000000000000" pitchFamily="2" charset="-78"/>
              </a:rPr>
              <a:t>هویت دیجیتال هوادار ورزشی،</a:t>
            </a:r>
            <a:r>
              <a:rPr lang="en-US" sz="3000" dirty="0">
                <a:cs typeface="Traffic" panose="00000400000000000000" pitchFamily="2" charset="-78"/>
              </a:rPr>
              <a:t/>
            </a:r>
            <a:br>
              <a:rPr lang="en-US" sz="3000" dirty="0">
                <a:cs typeface="Traffic" panose="00000400000000000000" pitchFamily="2" charset="-78"/>
              </a:rPr>
            </a:br>
            <a:r>
              <a:rPr lang="ar-SA" sz="3000" dirty="0">
                <a:cs typeface="Traffic" panose="00000400000000000000" pitchFamily="2" charset="-78"/>
              </a:rPr>
              <a:t>ب) </a:t>
            </a:r>
            <a:r>
              <a:rPr lang="ar-SA" sz="3000" b="1" dirty="0">
                <a:cs typeface="Traffic" panose="00000400000000000000" pitchFamily="2" charset="-78"/>
              </a:rPr>
              <a:t>گسترش پایگاه هواداران،</a:t>
            </a:r>
            <a:r>
              <a:rPr lang="en-US" sz="3000" dirty="0">
                <a:cs typeface="Traffic" panose="00000400000000000000" pitchFamily="2" charset="-78"/>
              </a:rPr>
              <a:t/>
            </a:r>
            <a:br>
              <a:rPr lang="en-US" sz="3000" dirty="0">
                <a:cs typeface="Traffic" panose="00000400000000000000" pitchFamily="2" charset="-78"/>
              </a:rPr>
            </a:br>
            <a:r>
              <a:rPr lang="ar-SA" sz="3000" dirty="0">
                <a:cs typeface="Traffic" panose="00000400000000000000" pitchFamily="2" charset="-78"/>
              </a:rPr>
              <a:t>ج) </a:t>
            </a:r>
            <a:r>
              <a:rPr lang="ar-SA" sz="3000" b="1" dirty="0">
                <a:cs typeface="Traffic" panose="00000400000000000000" pitchFamily="2" charset="-78"/>
              </a:rPr>
              <a:t>دسترسی سریع به اطلاعات تخصصی،</a:t>
            </a:r>
            <a:r>
              <a:rPr lang="en-US" sz="3000" dirty="0">
                <a:cs typeface="Traffic" panose="00000400000000000000" pitchFamily="2" charset="-78"/>
              </a:rPr>
              <a:t/>
            </a:r>
            <a:br>
              <a:rPr lang="en-US" sz="3000" dirty="0">
                <a:cs typeface="Traffic" panose="00000400000000000000" pitchFamily="2" charset="-78"/>
              </a:rPr>
            </a:br>
            <a:r>
              <a:rPr lang="ar-SA" sz="3000" dirty="0">
                <a:cs typeface="Traffic" panose="00000400000000000000" pitchFamily="2" charset="-78"/>
              </a:rPr>
              <a:t>د) </a:t>
            </a:r>
            <a:r>
              <a:rPr lang="ar-SA" sz="3000" b="1" dirty="0">
                <a:cs typeface="Traffic" panose="00000400000000000000" pitchFamily="2" charset="-78"/>
              </a:rPr>
              <a:t>افزایش تعاملات اجتماعی و تحقق آرزوهای شخصی هواداران</a:t>
            </a:r>
            <a:r>
              <a:rPr lang="en-US" sz="3000" b="1" dirty="0">
                <a:cs typeface="Traffic" panose="00000400000000000000" pitchFamily="2" charset="-78"/>
              </a:rPr>
              <a:t>.</a:t>
            </a:r>
            <a:endParaRPr lang="en-US" sz="3000" dirty="0">
              <a:cs typeface="Traffic" panose="00000400000000000000" pitchFamily="2" charset="-78"/>
            </a:endParaRP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0" y="6732314"/>
            <a:ext cx="10723417" cy="2686468"/>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pPr algn="r"/>
            <a:r>
              <a:rPr lang="fa-IR" sz="3000" dirty="0">
                <a:solidFill>
                  <a:srgbClr val="0A3E54"/>
                </a:solidFill>
                <a:cs typeface="Traffic" panose="00000400000000000000" pitchFamily="2" charset="-78"/>
              </a:rPr>
              <a:t>۵</a:t>
            </a:r>
            <a:r>
              <a:rPr lang="en-US" sz="3000" dirty="0">
                <a:solidFill>
                  <a:srgbClr val="0A3E54"/>
                </a:solidFill>
                <a:cs typeface="Traffic" panose="00000400000000000000" pitchFamily="2" charset="-78"/>
              </a:rPr>
              <a:t>. </a:t>
            </a:r>
            <a:r>
              <a:rPr lang="ar-SA" sz="3000" b="1" dirty="0">
                <a:solidFill>
                  <a:srgbClr val="0A3E54"/>
                </a:solidFill>
                <a:cs typeface="Traffic" panose="00000400000000000000" pitchFamily="2" charset="-78"/>
              </a:rPr>
              <a:t>ورزش‌های الکترونیکی</a:t>
            </a:r>
            <a:r>
              <a:rPr lang="en-US" sz="3000" b="1" dirty="0">
                <a:solidFill>
                  <a:srgbClr val="0A3E54"/>
                </a:solidFill>
                <a:cs typeface="Traffic" panose="00000400000000000000" pitchFamily="2" charset="-78"/>
              </a:rPr>
              <a:t> (</a:t>
            </a:r>
            <a:r>
              <a:rPr lang="en-US" sz="3000" b="1" dirty="0" err="1">
                <a:solidFill>
                  <a:srgbClr val="0A3E54"/>
                </a:solidFill>
                <a:cs typeface="Traffic" panose="00000400000000000000" pitchFamily="2" charset="-78"/>
              </a:rPr>
              <a:t>eSport</a:t>
            </a:r>
            <a:r>
              <a:rPr lang="en-US" sz="3000" b="1" dirty="0">
                <a:solidFill>
                  <a:srgbClr val="0A3E54"/>
                </a:solidFill>
                <a:cs typeface="Traffic" panose="00000400000000000000" pitchFamily="2" charset="-78"/>
              </a:rPr>
              <a:t>):</a:t>
            </a:r>
            <a:r>
              <a:rPr lang="en-US" sz="3000" dirty="0">
                <a:solidFill>
                  <a:srgbClr val="0A3E54"/>
                </a:solidFill>
                <a:cs typeface="Traffic" panose="00000400000000000000" pitchFamily="2" charset="-78"/>
              </a:rPr>
              <a:t> </a:t>
            </a:r>
            <a:r>
              <a:rPr lang="ar-SA" sz="3000" dirty="0">
                <a:solidFill>
                  <a:srgbClr val="0A3E54"/>
                </a:solidFill>
                <a:cs typeface="Traffic" panose="00000400000000000000" pitchFamily="2" charset="-78"/>
              </a:rPr>
              <a:t>به‌عنوان </a:t>
            </a:r>
            <a:r>
              <a:rPr lang="ar-SA" sz="3000" b="1" dirty="0">
                <a:solidFill>
                  <a:srgbClr val="0A3E54"/>
                </a:solidFill>
                <a:cs typeface="Traffic" panose="00000400000000000000" pitchFamily="2" charset="-78"/>
              </a:rPr>
              <a:t>پیامد اصیل جهانی‌شدن دیجیتال در صنعت ورزش </a:t>
            </a:r>
            <a:r>
              <a:rPr lang="ar-SA" sz="3000" dirty="0">
                <a:solidFill>
                  <a:srgbClr val="0A3E54"/>
                </a:solidFill>
                <a:cs typeface="Traffic" panose="00000400000000000000" pitchFamily="2" charset="-78"/>
              </a:rPr>
              <a:t>و یکی از </a:t>
            </a:r>
            <a:r>
              <a:rPr lang="ar-SA" sz="3000" b="1" dirty="0">
                <a:solidFill>
                  <a:srgbClr val="0A3E54"/>
                </a:solidFill>
                <a:cs typeface="Traffic" panose="00000400000000000000" pitchFamily="2" charset="-78"/>
              </a:rPr>
              <a:t>عوامل کلیدی موفقیت آینده‌ی بازار ورزش</a:t>
            </a:r>
            <a:r>
              <a:rPr lang="ar-SA" sz="3000" dirty="0">
                <a:solidFill>
                  <a:srgbClr val="0A3E54"/>
                </a:solidFill>
                <a:cs typeface="Traffic" panose="00000400000000000000" pitchFamily="2" charset="-78"/>
              </a:rPr>
              <a:t> به شمار می‌رود. که </a:t>
            </a:r>
            <a:r>
              <a:rPr lang="ar-SA" sz="3000" b="1" dirty="0">
                <a:solidFill>
                  <a:srgbClr val="0A3E54"/>
                </a:solidFill>
                <a:cs typeface="Traffic" panose="00000400000000000000" pitchFamily="2" charset="-78"/>
              </a:rPr>
              <a:t>الگوی جدیدی از مصرف، رقابت و بازاریابی دیجیتال</a:t>
            </a:r>
            <a:r>
              <a:rPr lang="ar-SA" sz="3000" dirty="0">
                <a:solidFill>
                  <a:srgbClr val="0A3E54"/>
                </a:solidFill>
                <a:cs typeface="Traffic" panose="00000400000000000000" pitchFamily="2" charset="-78"/>
              </a:rPr>
              <a:t> را پدید آورده است.</a:t>
            </a:r>
            <a:endParaRPr lang="en-US" sz="3000" dirty="0">
              <a:solidFill>
                <a:srgbClr val="0A3E54"/>
              </a:solidFill>
              <a:cs typeface="Traffic" panose="00000400000000000000" pitchFamily="2" charset="-78"/>
            </a:endParaRPr>
          </a:p>
        </p:txBody>
      </p:sp>
    </p:spTree>
    <p:extLst>
      <p:ext uri="{BB962C8B-B14F-4D97-AF65-F5344CB8AC3E}">
        <p14:creationId xmlns:p14="http://schemas.microsoft.com/office/powerpoint/2010/main" val="996057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2161309"/>
            <a:ext cx="10972800" cy="8811491"/>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1911927"/>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475996"/>
            <a:ext cx="10079181" cy="1248895"/>
          </a:xfrm>
        </p:spPr>
        <p:txBody>
          <a:bodyPr/>
          <a:lstStyle/>
          <a:p>
            <a:r>
              <a:rPr lang="fa-IR" sz="3500" b="1" dirty="0" smtClean="0">
                <a:cs typeface="Traffic" panose="00000400000000000000" pitchFamily="2" charset="-78"/>
              </a:rPr>
              <a:t>نتیجه گیری</a:t>
            </a:r>
            <a:endParaRPr lang="en-US" sz="3500" dirty="0">
              <a:cs typeface="Traffic" panose="00000400000000000000" pitchFamily="2" charset="-78"/>
            </a:endParaRP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0" y="3616036"/>
            <a:ext cx="10723417" cy="6785100"/>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pPr algn="r"/>
            <a:r>
              <a:rPr lang="ar-SA" sz="3200" dirty="0">
                <a:solidFill>
                  <a:srgbClr val="0A3E54"/>
                </a:solidFill>
                <a:cs typeface="Traffic" panose="00000400000000000000" pitchFamily="2" charset="-78"/>
              </a:rPr>
              <a:t>با توجه به مشاهدات و فرضیات ارائه‌شده، همراه با شواهد عینی حاصل از ادغام فناوری‌های دیجیتال در بازاریابی رویدادهای ورزشی عظیم، می‌توان نتیجه گرفت که تحول دیجیتال در صنعت ورزش از طریق ایجاد تغییر در آمیخته بازاریابی، به‌ویژه در حوزه ارتباطات یکپارچه بازاریابی، بر این رویدادها تأثیر گذاشته است. افزون بر این، این تحول بر نحوه ارتباط میان برگزارکنندگان و هواداران ورزشی اثر گذاشته، ورزش را به‌عنوان یک پدیده دیجیتال بازشناخته، هویت دیجیتالی تازه‌ای برای همه فعالان بازار ورزش ایجاد کرده و ساختار و ویژگی‌های هواداران ورزشی را در قالب مفهوم «ورزشگاه </a:t>
            </a:r>
            <a:r>
              <a:rPr lang="fa-IR" sz="3200" dirty="0">
                <a:solidFill>
                  <a:srgbClr val="0A3E54"/>
                </a:solidFill>
                <a:cs typeface="Traffic" panose="00000400000000000000" pitchFamily="2" charset="-78"/>
              </a:rPr>
              <a:t>۴.۰» </a:t>
            </a:r>
            <a:r>
              <a:rPr lang="ar-SA" sz="3200" dirty="0">
                <a:solidFill>
                  <a:srgbClr val="0A3E54"/>
                </a:solidFill>
                <a:cs typeface="Traffic" panose="00000400000000000000" pitchFamily="2" charset="-78"/>
              </a:rPr>
              <a:t>مورد توجه قرار داده است. تجربه کاربری نیز بر اساس ظرفیت‌های دیجیتال و پذیرش راهبردی تحولات دیجیتال تعریف می‌شود</a:t>
            </a:r>
            <a:r>
              <a:rPr lang="en-US" sz="3200" dirty="0">
                <a:solidFill>
                  <a:srgbClr val="0A3E54"/>
                </a:solidFill>
                <a:cs typeface="Traffic" panose="00000400000000000000" pitchFamily="2" charset="-78"/>
              </a:rPr>
              <a:t>.</a:t>
            </a:r>
          </a:p>
        </p:txBody>
      </p:sp>
    </p:spTree>
    <p:extLst>
      <p:ext uri="{BB962C8B-B14F-4D97-AF65-F5344CB8AC3E}">
        <p14:creationId xmlns:p14="http://schemas.microsoft.com/office/powerpoint/2010/main" val="996057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5537200"/>
            <a:ext cx="10972800" cy="54356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5486400"/>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B616F93-5541-C84E-61F5-84D2F7A5A39F}"/>
              </a:ext>
            </a:extLst>
          </p:cNvPr>
          <p:cNvSpPr/>
          <p:nvPr/>
        </p:nvSpPr>
        <p:spPr>
          <a:xfrm>
            <a:off x="0" y="5308600"/>
            <a:ext cx="10972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475996"/>
            <a:ext cx="10079181" cy="4832604"/>
          </a:xfrm>
        </p:spPr>
        <p:txBody>
          <a:bodyPr/>
          <a:lstStyle/>
          <a:p>
            <a:pPr algn="r"/>
            <a:r>
              <a:rPr lang="ar-SA" sz="3000" dirty="0">
                <a:cs typeface="Traffic" panose="00000400000000000000" pitchFamily="2" charset="-78"/>
              </a:rPr>
              <a:t>با این حال، این تغییرات چالش‌های تازه‌ای را برای متخصصان و پژوهشگران به همراه دارد و نیازمند رویکردی کل‌نگر و میان‌رشته‌ای است. «ماتریس ارزشی بازاریابی رویدادهای ورزشی عظیم» در محیط دیجیتال چارچوبی برای تحلیل روندها فراهم می‌آورد، اما به دلیل عدم قطعیت در نوآوری‌های فناورانه، قادر به پیش‌بینی کامل ظرفیت‌های آینده بازاریابی نیست. این پژوهش دیدگاه‌هایی درباره چشم‌انداز توسعه بازاریابی رویدادهای ورزشی عظیم در محیط دیجیتال قرن بیست‌ویکم ارائه می‌دهد</a:t>
            </a:r>
            <a:r>
              <a:rPr lang="en-US" sz="3000" dirty="0">
                <a:cs typeface="Traffic" panose="00000400000000000000" pitchFamily="2" charset="-78"/>
              </a:rPr>
              <a:t>.</a:t>
            </a: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290945" y="5568532"/>
            <a:ext cx="10224656" cy="4832604"/>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pPr algn="r"/>
            <a:r>
              <a:rPr lang="ar-SA" sz="3000" dirty="0">
                <a:solidFill>
                  <a:srgbClr val="0A3E54"/>
                </a:solidFill>
                <a:cs typeface="Traffic" panose="00000400000000000000" pitchFamily="2" charset="-78"/>
              </a:rPr>
              <a:t>با شناسایی تأثیر جهانی‌شدن دیجیتال بر بازاریابی رویدادهای ورزشی عظیم، ضروری است که نقطه تلاقی میان گزینه‌های دیجیتال و ورزش جهانی پیدا شود. این امر شامل پذیرش اهمیت مسیر دیجیتال، هویت دیجیتال و تجربه دیجیتال هواداران ورزشی به‌عنوان پارادایم جدید بازاریابی است. همچنین مستلزم درک تغییر مسیرهای ارتباطی در ورزش جهانی و ایجاد تعادل تازه‌ای میان رسانه‌ها و ورزشکاران در عصر دیجیتال می‌باشد. فرضیه اصلی این مقاله، مبنی بر اینکه دیجیتالی‌شدن مهم‌ترین ظرفیت بازاریابی در رویدادهای ورزشی عظیم قرن بیست‌ویکم است، تأیید می‌گردد</a:t>
            </a:r>
            <a:r>
              <a:rPr lang="en-US" sz="3000" dirty="0">
                <a:solidFill>
                  <a:srgbClr val="0A3E54"/>
                </a:solidFill>
                <a:cs typeface="Traffic" panose="00000400000000000000" pitchFamily="2" charset="-78"/>
              </a:rPr>
              <a:t>.</a:t>
            </a:r>
          </a:p>
        </p:txBody>
      </p:sp>
    </p:spTree>
    <p:extLst>
      <p:ext uri="{BB962C8B-B14F-4D97-AF65-F5344CB8AC3E}">
        <p14:creationId xmlns:p14="http://schemas.microsoft.com/office/powerpoint/2010/main" val="99605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5537200"/>
            <a:ext cx="10972800" cy="54356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5486400"/>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B616F93-5541-C84E-61F5-84D2F7A5A39F}"/>
              </a:ext>
            </a:extLst>
          </p:cNvPr>
          <p:cNvSpPr/>
          <p:nvPr/>
        </p:nvSpPr>
        <p:spPr>
          <a:xfrm>
            <a:off x="0" y="5308600"/>
            <a:ext cx="10972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475996"/>
            <a:ext cx="10079181" cy="4832604"/>
          </a:xfrm>
        </p:spPr>
        <p:txBody>
          <a:bodyPr/>
          <a:lstStyle/>
          <a:p>
            <a:r>
              <a:rPr lang="ar-SA" sz="3000" b="1" dirty="0">
                <a:cs typeface="Traffic" panose="00000400000000000000" pitchFamily="2" charset="-78"/>
              </a:rPr>
              <a:t>مقدمه</a:t>
            </a:r>
            <a:r>
              <a:rPr lang="en-US" sz="3000" dirty="0">
                <a:cs typeface="Traffic" panose="00000400000000000000" pitchFamily="2" charset="-78"/>
              </a:rPr>
              <a:t/>
            </a:r>
            <a:br>
              <a:rPr lang="en-US" sz="3000" dirty="0">
                <a:cs typeface="Traffic" panose="00000400000000000000" pitchFamily="2" charset="-78"/>
              </a:rPr>
            </a:br>
            <a:r>
              <a:rPr lang="ar-SA" sz="3000" dirty="0">
                <a:cs typeface="Traffic" panose="00000400000000000000" pitchFamily="2" charset="-78"/>
              </a:rPr>
              <a:t>جهانی‌شدن دیجیتال، دنیای ورزش را دگرگون کرده و از طریق ادغام ظرفیت‌های دیجیتال، فرصت‌های متنوعی را برای بازاریابی فراهم آورده است در حالی‌که رویدادهای بزرگ ورزشی به‌طور فزاینده‌ای تحت تأثیر محتواها، مفاهیم و فناوری‌های دیجیتال شکل می‌گیرند هواداران می‌توانند از طریق شبکه‌های اجتماعی و با استفاده از دستگاه‌های همراه خود به آمارها و اطلاعات مربوط به رویدادهای ورزشی دسترسی پیدا کنند، این امر استادیومها را به به دژهای دیجیتال تبدیل میکند که با پخش‌های سنتی تلویزیونی رقابت می‌کنند </a:t>
            </a:r>
            <a:r>
              <a:rPr lang="en-US" sz="3000" dirty="0" smtClean="0">
                <a:cs typeface="Traffic" panose="00000400000000000000" pitchFamily="2" charset="-78"/>
              </a:rPr>
              <a:t>.</a:t>
            </a:r>
            <a:r>
              <a:rPr lang="en-US" sz="3000" dirty="0">
                <a:cs typeface="Traffic" panose="00000400000000000000" pitchFamily="2" charset="-78"/>
              </a:rPr>
              <a:t/>
            </a:r>
            <a:br>
              <a:rPr lang="en-US" sz="3000" dirty="0">
                <a:cs typeface="Traffic" panose="00000400000000000000" pitchFamily="2" charset="-78"/>
              </a:rPr>
            </a:br>
            <a:endParaRPr lang="en-US" sz="3000" dirty="0">
              <a:cs typeface="Traffic" panose="00000400000000000000" pitchFamily="2" charset="-78"/>
            </a:endParaRP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0" y="5568532"/>
            <a:ext cx="10723417" cy="4832604"/>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r>
              <a:rPr lang="ar-SA" sz="2800" dirty="0">
                <a:solidFill>
                  <a:srgbClr val="0A3E54"/>
                </a:solidFill>
                <a:cs typeface="Traffic" panose="00000400000000000000" pitchFamily="2" charset="-78"/>
              </a:rPr>
              <a:t>ورزش، همانند بسیاری از صنایع سنتی دیگر، در روند توسعه‌ی خود مراحل مختلفی از فرآیند جهانی‌شدن را پشت سر گذاشته است. امروزه، با پذیرش این واقعیت که دوران کنونی گذار از جهانی‌شدن به‌عنوان یک «فرآیند» به جهانی‌شدن به‌عنوان یک «الگوی مفهومی» است، می‌توان مشاهده کرد که ورزش جهانی تأثیری عمیق و در بسیاری از جنبه‌ها انقلابی بر مؤلفه‌های نهادی خود بر جای گذاشته است  علاوه بر این، گذار بازار از دسته‌بندی‌های فیزیکی به بعد مجازی کارکردی نقش چشمگیری در حرکت ورزش به‌سوی گزینه‌های دیجیتال ایفا کرده است  در واقع، به لطف فناوری‌هایی که امروزه در بازار جهانی در دسترس هستند، صنعت ورزش موفق به توسعه و ادغام زیرساخت دیجیتال پیشرفته‌ای شده است که به‌طور فزاینده‌ای به ستون فقرات دگرگونی سازمانی آن بدل می‌شود. از نظر مفهومی نیز این زیرساخت به‌عنوان کانال ارتباطی اصلی با تمامی اقشار مخاطب تلقی می‌شود و نقش پلی دیجیتال و راهبردی را ایفا می‌کند که به‌دقت طراحی شده است</a:t>
            </a:r>
            <a:endParaRPr lang="en-US" sz="2800" dirty="0">
              <a:solidFill>
                <a:srgbClr val="0A3E54"/>
              </a:solidFill>
              <a:cs typeface="Traffic" panose="00000400000000000000" pitchFamily="2" charset="-78"/>
            </a:endParaRPr>
          </a:p>
        </p:txBody>
      </p:sp>
    </p:spTree>
    <p:extLst>
      <p:ext uri="{BB962C8B-B14F-4D97-AF65-F5344CB8AC3E}">
        <p14:creationId xmlns:p14="http://schemas.microsoft.com/office/powerpoint/2010/main" val="99605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5537200"/>
            <a:ext cx="10972800" cy="54356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5486400"/>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B616F93-5541-C84E-61F5-84D2F7A5A39F}"/>
              </a:ext>
            </a:extLst>
          </p:cNvPr>
          <p:cNvSpPr/>
          <p:nvPr/>
        </p:nvSpPr>
        <p:spPr>
          <a:xfrm>
            <a:off x="0" y="5308600"/>
            <a:ext cx="10972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475996"/>
            <a:ext cx="10079181" cy="4832604"/>
          </a:xfrm>
        </p:spPr>
        <p:txBody>
          <a:bodyPr/>
          <a:lstStyle/>
          <a:p>
            <a:r>
              <a:rPr lang="ar-SA" sz="3000" dirty="0">
                <a:cs typeface="Traffic" panose="00000400000000000000" pitchFamily="2" charset="-78"/>
              </a:rPr>
              <a:t>با این حال، تأثیر جهانی‌شدن دیجیتال بر بازاریابی رویدادهای بزرگ ورزشی و مدیریت ورزشی، در مقایسه با سایر حوزه‌های مدیریت، توجه کمتری از سوی جامعه علمی دریافت کرده است. پژوهش‌های موجود عمدتاً بر رسانه‌های اجتماعی، پلتفرم‌های دیجیتال و برندینگ رویدادها متمرکز هستند همچنین به تغییر نقش مخاطبان ورزشی و استفاده‌ی برگزارکنندگان رویدادها از رسانه‌های اجتماعی برای افزایش رضایت تماشاگران می‌پردازند </a:t>
            </a:r>
            <a:r>
              <a:rPr lang="en-US" sz="3000" dirty="0">
                <a:cs typeface="Traffic" panose="00000400000000000000" pitchFamily="2" charset="-78"/>
              </a:rPr>
              <a:t/>
            </a:r>
            <a:br>
              <a:rPr lang="en-US" sz="3000" dirty="0">
                <a:cs typeface="Traffic" panose="00000400000000000000" pitchFamily="2" charset="-78"/>
              </a:rPr>
            </a:br>
            <a:r>
              <a:rPr lang="ar-SA" sz="3000" dirty="0">
                <a:cs typeface="Traffic" panose="00000400000000000000" pitchFamily="2" charset="-78"/>
              </a:rPr>
              <a:t>هرچند رسانه‌های اجتماعی و پلتفرم‌های دیجیتال نقش قابل‌توجهی ایفا می‌کنند، اما نباید عناصر بنیادی بازاریابی را نادیده گرفت. تحقیقات بازار، بخش‌بندی بازار و حامی‌گری، همچنان از ارکان حیاتی بازاریابی ورزشی به شمار می‌روند</a:t>
            </a:r>
            <a:endParaRPr lang="en-US" sz="3000" dirty="0">
              <a:cs typeface="Traffic" panose="00000400000000000000" pitchFamily="2" charset="-78"/>
            </a:endParaRP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0" y="5568532"/>
            <a:ext cx="10723417" cy="4832604"/>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r>
              <a:rPr lang="ar-SA" sz="3000" dirty="0">
                <a:solidFill>
                  <a:srgbClr val="0A3E54"/>
                </a:solidFill>
                <a:cs typeface="Traffic" panose="00000400000000000000" pitchFamily="2" charset="-78"/>
              </a:rPr>
              <a:t>این مقاله ویژگی‌های یادشده را در چارچوب رسمی و فنی خود مورد بررسی قرار می‌دهد. سهم اصلی پژوهش در تعریف نقاط هم‌پوشانی میان بازاریابی، رویدادهای بزرگ ورزشی و نوآوری‌های دیجیتال است، و همچنین برجسته‌سازی فرصت‌های جدیدی که از ترکیب ظرفیت‌های این حوزه‌ها پدید می‌آید</a:t>
            </a:r>
            <a:r>
              <a:rPr lang="en-US" sz="3000" dirty="0">
                <a:solidFill>
                  <a:srgbClr val="0A3E54"/>
                </a:solidFill>
                <a:cs typeface="Traffic" panose="00000400000000000000" pitchFamily="2" charset="-78"/>
              </a:rPr>
              <a:t>.</a:t>
            </a:r>
            <a:br>
              <a:rPr lang="en-US" sz="3000" dirty="0">
                <a:solidFill>
                  <a:srgbClr val="0A3E54"/>
                </a:solidFill>
                <a:cs typeface="Traffic" panose="00000400000000000000" pitchFamily="2" charset="-78"/>
              </a:rPr>
            </a:br>
            <a:r>
              <a:rPr lang="ar-SA" sz="3000" dirty="0">
                <a:solidFill>
                  <a:srgbClr val="0A3E54"/>
                </a:solidFill>
                <a:cs typeface="Traffic" panose="00000400000000000000" pitchFamily="2" charset="-78"/>
              </a:rPr>
              <a:t>بر اساس مباحث فوق، هدف این مقاله تعریف چشم‌اندازهای بازاریابیِ ناشی از دیجیتالی‌سازی در رویدادهای بزرگ ورزشی است. فرضیه‌ی اصلی نیز بر این مبناست که دیجیتالی‌سازی، نمایانگر اصلی‌ترین ظرفیت بازاریابی در رویدادهای بزرگ ورزشی در قرن بیست‌ویکم است</a:t>
            </a:r>
            <a:r>
              <a:rPr lang="en-US" sz="3000" dirty="0">
                <a:solidFill>
                  <a:srgbClr val="0A3E54"/>
                </a:solidFill>
                <a:cs typeface="Traffic" panose="00000400000000000000" pitchFamily="2" charset="-78"/>
              </a:rPr>
              <a:t>.</a:t>
            </a:r>
          </a:p>
        </p:txBody>
      </p:sp>
    </p:spTree>
    <p:extLst>
      <p:ext uri="{BB962C8B-B14F-4D97-AF65-F5344CB8AC3E}">
        <p14:creationId xmlns:p14="http://schemas.microsoft.com/office/powerpoint/2010/main" val="99605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5537200"/>
            <a:ext cx="10972800" cy="54356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5486400"/>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B616F93-5541-C84E-61F5-84D2F7A5A39F}"/>
              </a:ext>
            </a:extLst>
          </p:cNvPr>
          <p:cNvSpPr/>
          <p:nvPr/>
        </p:nvSpPr>
        <p:spPr>
          <a:xfrm>
            <a:off x="0" y="5308600"/>
            <a:ext cx="10972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22117" y="1515086"/>
            <a:ext cx="10079181" cy="1976259"/>
          </a:xfrm>
        </p:spPr>
        <p:txBody>
          <a:bodyPr/>
          <a:lstStyle/>
          <a:p>
            <a:r>
              <a:rPr lang="ar-SA" sz="3200" b="1" dirty="0">
                <a:cs typeface="Traffic" panose="00000400000000000000" pitchFamily="2" charset="-78"/>
              </a:rPr>
              <a:t>ماتریس ارزش دیجیتال در بازاریابی رویدادهای ورزشی</a:t>
            </a:r>
            <a:r>
              <a:rPr lang="en-US" sz="3200" dirty="0">
                <a:cs typeface="Traffic" panose="00000400000000000000" pitchFamily="2" charset="-78"/>
              </a:rPr>
              <a:t/>
            </a:r>
            <a:br>
              <a:rPr lang="en-US" sz="3200" dirty="0">
                <a:cs typeface="Traffic" panose="00000400000000000000" pitchFamily="2" charset="-78"/>
              </a:rPr>
            </a:br>
            <a:r>
              <a:rPr lang="en-US" sz="3200" dirty="0" smtClean="0">
                <a:cs typeface="Traffic" panose="00000400000000000000" pitchFamily="2" charset="-78"/>
              </a:rPr>
              <a:t/>
            </a:r>
            <a:br>
              <a:rPr lang="en-US" sz="3200" dirty="0" smtClean="0">
                <a:cs typeface="Traffic" panose="00000400000000000000" pitchFamily="2" charset="-78"/>
              </a:rPr>
            </a:br>
            <a:r>
              <a:rPr lang="ar-SA" sz="3200" dirty="0" smtClean="0">
                <a:cs typeface="Traffic" panose="00000400000000000000" pitchFamily="2" charset="-78"/>
              </a:rPr>
              <a:t>ماتریس </a:t>
            </a:r>
            <a:r>
              <a:rPr lang="ar-SA" sz="3200" dirty="0">
                <a:cs typeface="Traffic" panose="00000400000000000000" pitchFamily="2" charset="-78"/>
              </a:rPr>
              <a:t>ارزش شامل 4 دیدگاه است:</a:t>
            </a:r>
            <a:endParaRPr lang="en-US" sz="3200" dirty="0">
              <a:cs typeface="Traffic" panose="00000400000000000000" pitchFamily="2" charset="-78"/>
            </a:endParaRP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0" y="5568532"/>
            <a:ext cx="10723417" cy="4832604"/>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pPr lvl="0" algn="r"/>
            <a:r>
              <a:rPr lang="fa-IR" sz="3000" b="1" dirty="0" smtClean="0">
                <a:solidFill>
                  <a:srgbClr val="0A3E54"/>
                </a:solidFill>
                <a:cs typeface="Traffic" panose="00000400000000000000" pitchFamily="2" charset="-78"/>
              </a:rPr>
              <a:t>1- </a:t>
            </a:r>
            <a:r>
              <a:rPr lang="ar-SA" sz="3000" b="1" dirty="0" smtClean="0">
                <a:solidFill>
                  <a:srgbClr val="0A3E54"/>
                </a:solidFill>
                <a:cs typeface="Traffic" panose="00000400000000000000" pitchFamily="2" charset="-78"/>
              </a:rPr>
              <a:t>دیدگاه </a:t>
            </a:r>
            <a:r>
              <a:rPr lang="ar-SA" sz="3000" b="1" dirty="0">
                <a:solidFill>
                  <a:srgbClr val="0A3E54"/>
                </a:solidFill>
                <a:cs typeface="Traffic" panose="00000400000000000000" pitchFamily="2" charset="-78"/>
              </a:rPr>
              <a:t>زمانی</a:t>
            </a:r>
            <a:r>
              <a:rPr lang="en-US" sz="3000" b="1" dirty="0">
                <a:solidFill>
                  <a:srgbClr val="0A3E54"/>
                </a:solidFill>
                <a:cs typeface="Traffic" panose="00000400000000000000" pitchFamily="2" charset="-78"/>
              </a:rPr>
              <a:t>:</a:t>
            </a:r>
            <a:r>
              <a:rPr lang="en-US" sz="3000" dirty="0">
                <a:solidFill>
                  <a:srgbClr val="0A3E54"/>
                </a:solidFill>
                <a:cs typeface="Traffic" panose="00000400000000000000" pitchFamily="2" charset="-78"/>
              </a:rPr>
              <a:t> </a:t>
            </a:r>
            <a:r>
              <a:rPr lang="ar-SA" sz="3000" dirty="0">
                <a:solidFill>
                  <a:srgbClr val="0A3E54"/>
                </a:solidFill>
                <a:cs typeface="Traffic" panose="00000400000000000000" pitchFamily="2" charset="-78"/>
              </a:rPr>
              <a:t>این دیدگاه با مدت‌زمانی تعریف می‌شود که برای حضور در یک رویداد بزرگ ورزشی اختصاص داده می‌شود یا زمانی که مخاطب از طریق یکی از کانال‌ها یا دستگاه‌های ارتباطی مورد ترجیح خود آن رویداد را دنبال می‌کند</a:t>
            </a:r>
            <a:r>
              <a:rPr lang="en-US" sz="3000" dirty="0" smtClean="0">
                <a:solidFill>
                  <a:srgbClr val="0A3E54"/>
                </a:solidFill>
                <a:cs typeface="Traffic" panose="00000400000000000000" pitchFamily="2" charset="-78"/>
              </a:rPr>
              <a:t>.</a:t>
            </a:r>
          </a:p>
          <a:p>
            <a:pPr lvl="0" algn="r"/>
            <a:endParaRPr lang="en-US" sz="3000" dirty="0">
              <a:solidFill>
                <a:srgbClr val="0A3E54"/>
              </a:solidFill>
              <a:cs typeface="Traffic" panose="00000400000000000000" pitchFamily="2" charset="-78"/>
            </a:endParaRPr>
          </a:p>
          <a:p>
            <a:pPr lvl="0" algn="r"/>
            <a:r>
              <a:rPr lang="fa-IR" sz="3000" b="1" dirty="0" smtClean="0">
                <a:solidFill>
                  <a:srgbClr val="0A3E54"/>
                </a:solidFill>
                <a:cs typeface="Traffic" panose="00000400000000000000" pitchFamily="2" charset="-78"/>
              </a:rPr>
              <a:t>2- </a:t>
            </a:r>
            <a:r>
              <a:rPr lang="ar-SA" sz="3000" b="1" dirty="0" smtClean="0">
                <a:solidFill>
                  <a:srgbClr val="0A3E54"/>
                </a:solidFill>
                <a:cs typeface="Traffic" panose="00000400000000000000" pitchFamily="2" charset="-78"/>
              </a:rPr>
              <a:t>دیدگاه </a:t>
            </a:r>
            <a:r>
              <a:rPr lang="ar-SA" sz="3000" b="1" dirty="0">
                <a:solidFill>
                  <a:srgbClr val="0A3E54"/>
                </a:solidFill>
                <a:cs typeface="Traffic" panose="00000400000000000000" pitchFamily="2" charset="-78"/>
              </a:rPr>
              <a:t>پولی</a:t>
            </a:r>
            <a:r>
              <a:rPr lang="en-US" sz="3000" b="1" dirty="0">
                <a:solidFill>
                  <a:srgbClr val="0A3E54"/>
                </a:solidFill>
                <a:cs typeface="Traffic" panose="00000400000000000000" pitchFamily="2" charset="-78"/>
              </a:rPr>
              <a:t>:</a:t>
            </a:r>
            <a:r>
              <a:rPr lang="en-US" sz="3000" dirty="0">
                <a:solidFill>
                  <a:srgbClr val="0A3E54"/>
                </a:solidFill>
                <a:cs typeface="Traffic" panose="00000400000000000000" pitchFamily="2" charset="-78"/>
              </a:rPr>
              <a:t> </a:t>
            </a:r>
            <a:r>
              <a:rPr lang="ar-SA" sz="3000" dirty="0">
                <a:solidFill>
                  <a:srgbClr val="0A3E54"/>
                </a:solidFill>
                <a:cs typeface="Traffic" panose="00000400000000000000" pitchFamily="2" charset="-78"/>
              </a:rPr>
              <a:t>این جنبه از طریق میزان مشارکت مالی واقعی مخاطبان ورزشی شناخته می‌شود؛ مشارکتی که چه در محل برگزاری رویداد و چه در خارج از آن ــ در چارچوب محتوایی که با رویداد ارتباط دارد (مانند تماشای رویداد از مکانی تفریحی) ــ محقق می‌شود</a:t>
            </a:r>
            <a:r>
              <a:rPr lang="en-US" sz="3000" dirty="0">
                <a:solidFill>
                  <a:srgbClr val="0A3E54"/>
                </a:solidFill>
                <a:cs typeface="Traffic" panose="00000400000000000000" pitchFamily="2" charset="-78"/>
              </a:rPr>
              <a:t>.</a:t>
            </a:r>
          </a:p>
          <a:p>
            <a:pPr algn="r">
              <a:buClrTx/>
              <a:buFontTx/>
            </a:pPr>
            <a:endParaRPr lang="en-US" sz="3000" dirty="0">
              <a:solidFill>
                <a:srgbClr val="0A3E54"/>
              </a:solidFill>
              <a:cs typeface="Traffic" panose="00000400000000000000" pitchFamily="2" charset="-78"/>
            </a:endParaRPr>
          </a:p>
        </p:txBody>
      </p:sp>
    </p:spTree>
    <p:extLst>
      <p:ext uri="{BB962C8B-B14F-4D97-AF65-F5344CB8AC3E}">
        <p14:creationId xmlns:p14="http://schemas.microsoft.com/office/powerpoint/2010/main" val="99605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5537200"/>
            <a:ext cx="10972800" cy="54356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5486400"/>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B616F93-5541-C84E-61F5-84D2F7A5A39F}"/>
              </a:ext>
            </a:extLst>
          </p:cNvPr>
          <p:cNvSpPr/>
          <p:nvPr/>
        </p:nvSpPr>
        <p:spPr>
          <a:xfrm>
            <a:off x="0" y="5308600"/>
            <a:ext cx="10972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22117" y="1348833"/>
            <a:ext cx="10079181" cy="3264731"/>
          </a:xfrm>
        </p:spPr>
        <p:txBody>
          <a:bodyPr/>
          <a:lstStyle/>
          <a:p>
            <a:pPr lvl="0" algn="r"/>
            <a:r>
              <a:rPr lang="fa-IR" sz="3000" b="1" dirty="0" smtClean="0">
                <a:cs typeface="Traffic" panose="00000400000000000000" pitchFamily="2" charset="-78"/>
              </a:rPr>
              <a:t>3- </a:t>
            </a:r>
            <a:r>
              <a:rPr lang="ar-SA" sz="3000" b="1" dirty="0" smtClean="0">
                <a:cs typeface="Traffic" panose="00000400000000000000" pitchFamily="2" charset="-78"/>
              </a:rPr>
              <a:t>تعامل </a:t>
            </a:r>
            <a:r>
              <a:rPr lang="ar-SA" sz="3000" b="1" dirty="0">
                <a:cs typeface="Traffic" panose="00000400000000000000" pitchFamily="2" charset="-78"/>
              </a:rPr>
              <a:t>دیجیتال با مخاطبان ورزشی</a:t>
            </a:r>
            <a:r>
              <a:rPr lang="en-US" sz="3000" b="1" dirty="0">
                <a:cs typeface="Traffic" panose="00000400000000000000" pitchFamily="2" charset="-78"/>
              </a:rPr>
              <a:t>:</a:t>
            </a:r>
            <a:r>
              <a:rPr lang="en-US" sz="3000" dirty="0">
                <a:cs typeface="Traffic" panose="00000400000000000000" pitchFamily="2" charset="-78"/>
              </a:rPr>
              <a:t> </a:t>
            </a:r>
            <a:r>
              <a:rPr lang="ar-SA" sz="3000" dirty="0">
                <a:cs typeface="Traffic" panose="00000400000000000000" pitchFamily="2" charset="-78"/>
              </a:rPr>
              <a:t>این بُعد از طریق طیفی از کانال‌های ارتباطی دیجیتال صورت‌بندی می‌شود که امروزه رسانه‌های اجتماعی و اپلیکیشن‌های موبایل بر آن‌ها تسلط دارند. این کانال‌ها ساختار مورد انتظار ارتباط را ایجاد می‌کنند؛ هم از نظر شیوه‌ی ارتباط و هم از حیث محتوای خاص دیجیتالی و حجم آن</a:t>
            </a:r>
            <a:r>
              <a:rPr lang="en-US" sz="3000" dirty="0">
                <a:cs typeface="Traffic" panose="00000400000000000000" pitchFamily="2" charset="-78"/>
              </a:rPr>
              <a:t>.</a:t>
            </a: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0" y="5568532"/>
            <a:ext cx="10723417" cy="4832604"/>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pPr lvl="0" algn="r"/>
            <a:r>
              <a:rPr lang="fa-IR" sz="3000" b="1" dirty="0" smtClean="0">
                <a:solidFill>
                  <a:srgbClr val="0A3E54"/>
                </a:solidFill>
                <a:cs typeface="Traffic" panose="00000400000000000000" pitchFamily="2" charset="-78"/>
              </a:rPr>
              <a:t>4- </a:t>
            </a:r>
            <a:r>
              <a:rPr lang="ar-SA" sz="3000" b="1" dirty="0" smtClean="0">
                <a:solidFill>
                  <a:srgbClr val="0A3E54"/>
                </a:solidFill>
                <a:cs typeface="Traffic" panose="00000400000000000000" pitchFamily="2" charset="-78"/>
              </a:rPr>
              <a:t>حجم </a:t>
            </a:r>
            <a:r>
              <a:rPr lang="ar-SA" sz="3000" b="1" dirty="0">
                <a:solidFill>
                  <a:srgbClr val="0A3E54"/>
                </a:solidFill>
                <a:cs typeface="Traffic" panose="00000400000000000000" pitchFamily="2" charset="-78"/>
              </a:rPr>
              <a:t>عظیم داده‌های در دسترس:</a:t>
            </a:r>
            <a:r>
              <a:rPr lang="ar-SA" sz="3000" dirty="0">
                <a:solidFill>
                  <a:srgbClr val="0A3E54"/>
                </a:solidFill>
                <a:cs typeface="Traffic" panose="00000400000000000000" pitchFamily="2" charset="-78"/>
              </a:rPr>
              <a:t> این داده‌ها ساختاری از تحلیل‌های اختیاری را به وجود می‌آورند که پیش‌تر غیرقابل تصور بود و به رویدادهای بزرگ ورزشی و شرکت‌کنندگان آن‌ها مرتبط است. این نوع محتوا، که معمولاً در دو بُعد ــ آنی</a:t>
            </a:r>
            <a:r>
              <a:rPr lang="en-US" sz="3000" dirty="0">
                <a:solidFill>
                  <a:srgbClr val="0A3E54"/>
                </a:solidFill>
                <a:cs typeface="Traffic" panose="00000400000000000000" pitchFamily="2" charset="-78"/>
              </a:rPr>
              <a:t> (real-time) </a:t>
            </a:r>
            <a:r>
              <a:rPr lang="ar-SA" sz="3000" dirty="0">
                <a:solidFill>
                  <a:srgbClr val="0A3E54"/>
                </a:solidFill>
                <a:cs typeface="Traffic" panose="00000400000000000000" pitchFamily="2" charset="-78"/>
              </a:rPr>
              <a:t>و مقایسه‌ی تاریخی ــ ارائه می‌شود، برشی دیجیتال و نوآورانه از دستاوردهای ورزشی فراهم می‌آورد که برای مخاطبان بسیار جذاب است. این داده‌ها امکان مقایسه‌ی خطی عملکردها را هم در زمان وقوع آن‌ها و هم از منظر ورزشکارانی که آن‌ها را رقم زده‌اند، فراهم می‌سازد</a:t>
            </a:r>
            <a:r>
              <a:rPr lang="en-US" sz="3000" dirty="0">
                <a:solidFill>
                  <a:srgbClr val="0A3E54"/>
                </a:solidFill>
                <a:cs typeface="Traffic" panose="00000400000000000000" pitchFamily="2" charset="-78"/>
              </a:rPr>
              <a:t>.</a:t>
            </a:r>
          </a:p>
        </p:txBody>
      </p:sp>
    </p:spTree>
    <p:extLst>
      <p:ext uri="{BB962C8B-B14F-4D97-AF65-F5344CB8AC3E}">
        <p14:creationId xmlns:p14="http://schemas.microsoft.com/office/powerpoint/2010/main" val="996057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4CE826-3DCA-BC1E-A985-E2EF7B191100}"/>
              </a:ext>
            </a:extLst>
          </p:cNvPr>
          <p:cNvSpPr/>
          <p:nvPr/>
        </p:nvSpPr>
        <p:spPr>
          <a:xfrm>
            <a:off x="0" y="5537200"/>
            <a:ext cx="10972800" cy="54356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5486400"/>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B616F93-5541-C84E-61F5-84D2F7A5A39F}"/>
              </a:ext>
            </a:extLst>
          </p:cNvPr>
          <p:cNvSpPr/>
          <p:nvPr/>
        </p:nvSpPr>
        <p:spPr>
          <a:xfrm>
            <a:off x="0" y="5308600"/>
            <a:ext cx="10972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311727" y="475996"/>
            <a:ext cx="10079181" cy="3202386"/>
          </a:xfrm>
        </p:spPr>
        <p:txBody>
          <a:bodyPr/>
          <a:lstStyle/>
          <a:p>
            <a:pPr algn="r"/>
            <a:r>
              <a:rPr lang="ar-SA" sz="3200" dirty="0">
                <a:cs typeface="Traffic" panose="00000400000000000000" pitchFamily="2" charset="-78"/>
              </a:rPr>
              <a:t>علاوه بر این، حجم گسترده‌ی داده‌های در دسترس از تمامی بخش‌های مخاطبان که در اختیار برگزارکنندگان رویدادهای بزرگ ورزشی قرار دارد، می‌تواند منجر به ایجاد مراکز سودآوری جدیدی شود که تا پیش از این وجود نداشتند و نتیجه‌ی مستقیم «درآمدزایی دیجیتال هستند</a:t>
            </a:r>
            <a:r>
              <a:rPr lang="en-US" sz="3200" dirty="0">
                <a:cs typeface="Traffic" panose="00000400000000000000" pitchFamily="2" charset="-78"/>
              </a:rPr>
              <a:t>.</a:t>
            </a:r>
          </a:p>
        </p:txBody>
      </p:sp>
      <p:sp>
        <p:nvSpPr>
          <p:cNvPr id="18" name="Title 8">
            <a:extLst>
              <a:ext uri="{FF2B5EF4-FFF2-40B4-BE49-F238E27FC236}">
                <a16:creationId xmlns="" xmlns:a16="http://schemas.microsoft.com/office/drawing/2014/main" id="{12336D3B-9597-EBC4-C579-2F6C1CEB0BAB}"/>
              </a:ext>
            </a:extLst>
          </p:cNvPr>
          <p:cNvSpPr txBox="1">
            <a:spLocks/>
          </p:cNvSpPr>
          <p:nvPr/>
        </p:nvSpPr>
        <p:spPr>
          <a:xfrm>
            <a:off x="0" y="5568532"/>
            <a:ext cx="10723417" cy="4832604"/>
          </a:xfrm>
          <a:prstGeom prst="rect">
            <a:avLst/>
          </a:prstGeom>
        </p:spPr>
        <p:txBody>
          <a:bodyPr spcFirstLastPara="1" wrap="square" lIns="91425" tIns="91425" rIns="91425" bIns="91425" anchor="t" anchorCtr="0">
            <a:noAutofit/>
          </a:bodyPr>
          <a:lstStyle>
            <a:lvl1pPr lvl="0" algn="ctr" defTabSz="914400" rtl="1" eaLnBrk="1" latinLnBrk="0" hangingPunct="1">
              <a:lnSpc>
                <a:spcPct val="100000"/>
              </a:lnSpc>
              <a:spcBef>
                <a:spcPts val="0"/>
              </a:spcBef>
              <a:spcAft>
                <a:spcPts val="0"/>
              </a:spcAft>
              <a:buSzPts val="10100"/>
              <a:buNone/>
              <a:defRPr sz="8000" b="0" kern="1200" spc="0">
                <a:solidFill>
                  <a:schemeClr val="bg1"/>
                </a:solidFill>
                <a:latin typeface="Vazir" panose="020B0603030804020204" pitchFamily="34" charset="-78"/>
                <a:ea typeface="A Hayat" panose="020B0800040000020004" pitchFamily="34" charset="-78"/>
                <a:cs typeface="Vazir" panose="020B0603030804020204" pitchFamily="34" charset="-78"/>
                <a:sym typeface="Gantari"/>
              </a:defRPr>
            </a:lvl1pPr>
            <a:lvl2pPr lvl="1" algn="ctr">
              <a:spcBef>
                <a:spcPts val="0"/>
              </a:spcBef>
              <a:spcAft>
                <a:spcPts val="0"/>
              </a:spcAft>
              <a:buSzPts val="10100"/>
              <a:buNone/>
              <a:defRPr sz="6060"/>
            </a:lvl2pPr>
            <a:lvl3pPr lvl="2" algn="ctr">
              <a:spcBef>
                <a:spcPts val="0"/>
              </a:spcBef>
              <a:spcAft>
                <a:spcPts val="0"/>
              </a:spcAft>
              <a:buSzPts val="10100"/>
              <a:buNone/>
              <a:defRPr sz="6060"/>
            </a:lvl3pPr>
            <a:lvl4pPr lvl="3" algn="ctr">
              <a:spcBef>
                <a:spcPts val="0"/>
              </a:spcBef>
              <a:spcAft>
                <a:spcPts val="0"/>
              </a:spcAft>
              <a:buSzPts val="10100"/>
              <a:buNone/>
              <a:defRPr sz="6060"/>
            </a:lvl4pPr>
            <a:lvl5pPr lvl="4" algn="ctr">
              <a:spcBef>
                <a:spcPts val="0"/>
              </a:spcBef>
              <a:spcAft>
                <a:spcPts val="0"/>
              </a:spcAft>
              <a:buSzPts val="10100"/>
              <a:buNone/>
              <a:defRPr sz="6060"/>
            </a:lvl5pPr>
            <a:lvl6pPr lvl="5" algn="ctr">
              <a:spcBef>
                <a:spcPts val="0"/>
              </a:spcBef>
              <a:spcAft>
                <a:spcPts val="0"/>
              </a:spcAft>
              <a:buSzPts val="10100"/>
              <a:buNone/>
              <a:defRPr sz="6060"/>
            </a:lvl6pPr>
            <a:lvl7pPr lvl="6" algn="ctr">
              <a:spcBef>
                <a:spcPts val="0"/>
              </a:spcBef>
              <a:spcAft>
                <a:spcPts val="0"/>
              </a:spcAft>
              <a:buSzPts val="10100"/>
              <a:buNone/>
              <a:defRPr sz="6060"/>
            </a:lvl7pPr>
            <a:lvl8pPr lvl="7" algn="ctr">
              <a:spcBef>
                <a:spcPts val="0"/>
              </a:spcBef>
              <a:spcAft>
                <a:spcPts val="0"/>
              </a:spcAft>
              <a:buSzPts val="10100"/>
              <a:buNone/>
              <a:defRPr sz="6060"/>
            </a:lvl8pPr>
            <a:lvl9pPr lvl="8" algn="ctr">
              <a:spcBef>
                <a:spcPts val="0"/>
              </a:spcBef>
              <a:spcAft>
                <a:spcPts val="0"/>
              </a:spcAft>
              <a:buSzPts val="10100"/>
              <a:buNone/>
              <a:defRPr sz="6060"/>
            </a:lvl9pPr>
          </a:lstStyle>
          <a:p>
            <a:pPr algn="r"/>
            <a:r>
              <a:rPr lang="ar-SA" sz="3000" dirty="0">
                <a:solidFill>
                  <a:srgbClr val="0A3E54"/>
                </a:solidFill>
                <a:cs typeface="Traffic" panose="00000400000000000000" pitchFamily="2" charset="-78"/>
              </a:rPr>
              <a:t>به لطف ماتریس ارزش دیجیتالی که بدین‌گونه تعریف شده است، بازاریابی رویدادهای ورزشی به اطلاعات راهبردی مهمی دست می‌یابد که نه‌تنها رویکرد بازاریابی خاص آن رویداد را تعیین می‌کند، بلکه ابزارهای بازاریابی متنوع و بیشتری را نیز برای استفاده مشخص می‌سازد. در این چارچوب، در سال‌های اخیر، بازاریابی به‌طور فزاینده‌ای به بهره‌گیری از «روندهای بزرگ دیجیتال» روی آورده است تا دسترسی به مخاطبان ورزشی را افزایش داده و کیفیت آن را بهبود بخشد. نتیجه‌ی این رویکرد، شناسایی اهمیت مسیر دیجیتال، هویت دیجیتال و تجربه‌ی دیجیتال مخاطبان ورزشی بوده است؛ عناصری که الگوی راهبردی جدیدی را در بازاریابی رویدادهای بزرگ ورزشی در عصر جهانی‌شدن دیجیتال تعریف می‌کنند</a:t>
            </a:r>
            <a:r>
              <a:rPr lang="en-US" sz="3000" dirty="0">
                <a:solidFill>
                  <a:srgbClr val="0A3E54"/>
                </a:solidFill>
                <a:cs typeface="Traffic" panose="00000400000000000000" pitchFamily="2" charset="-78"/>
              </a:rPr>
              <a:t>.</a:t>
            </a:r>
          </a:p>
        </p:txBody>
      </p:sp>
    </p:spTree>
    <p:extLst>
      <p:ext uri="{BB962C8B-B14F-4D97-AF65-F5344CB8AC3E}">
        <p14:creationId xmlns:p14="http://schemas.microsoft.com/office/powerpoint/2010/main" val="99605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0DB3297-4C56-605F-50C4-82084E6E4538}"/>
              </a:ext>
            </a:extLst>
          </p:cNvPr>
          <p:cNvSpPr/>
          <p:nvPr/>
        </p:nvSpPr>
        <p:spPr>
          <a:xfrm>
            <a:off x="0" y="0"/>
            <a:ext cx="10972800" cy="109728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12336D3B-9597-EBC4-C579-2F6C1CEB0BAB}"/>
              </a:ext>
            </a:extLst>
          </p:cNvPr>
          <p:cNvSpPr>
            <a:spLocks noGrp="1"/>
          </p:cNvSpPr>
          <p:nvPr>
            <p:ph type="ctrTitle"/>
          </p:nvPr>
        </p:nvSpPr>
        <p:spPr>
          <a:xfrm>
            <a:off x="446809" y="2055412"/>
            <a:ext cx="10079181" cy="4832604"/>
          </a:xfrm>
        </p:spPr>
        <p:txBody>
          <a:bodyPr/>
          <a:lstStyle/>
          <a:p>
            <a:pPr algn="r"/>
            <a:r>
              <a:rPr lang="ar-SA" sz="3200" b="1" dirty="0">
                <a:cs typeface="Traffic" panose="00000400000000000000" pitchFamily="2" charset="-78"/>
              </a:rPr>
              <a:t>روندهای کلیدی دیجیتال در توسعه‌ی </a:t>
            </a:r>
            <a:r>
              <a:rPr lang="ar-SA" sz="3200" b="1" dirty="0" smtClean="0">
                <a:cs typeface="Traffic" panose="00000400000000000000" pitchFamily="2" charset="-78"/>
              </a:rPr>
              <a:t>ورزش</a:t>
            </a:r>
            <a:r>
              <a:rPr lang="en-US" sz="3200" b="1" dirty="0" smtClean="0">
                <a:cs typeface="Traffic" panose="00000400000000000000" pitchFamily="2" charset="-78"/>
              </a:rPr>
              <a:t/>
            </a:r>
            <a:br>
              <a:rPr lang="en-US" sz="3200" b="1" dirty="0" smtClean="0">
                <a:cs typeface="Traffic" panose="00000400000000000000" pitchFamily="2" charset="-78"/>
              </a:rPr>
            </a:br>
            <a:r>
              <a:rPr lang="fa-IR" sz="3200" b="1" dirty="0" smtClean="0">
                <a:cs typeface="Traffic" panose="00000400000000000000" pitchFamily="2" charset="-78"/>
              </a:rPr>
              <a:t/>
            </a:r>
            <a:br>
              <a:rPr lang="fa-IR" sz="3200" b="1" dirty="0" smtClean="0">
                <a:cs typeface="Traffic" panose="00000400000000000000" pitchFamily="2" charset="-78"/>
              </a:rPr>
            </a:br>
            <a:r>
              <a:rPr lang="fa-IR" sz="3200" b="1" dirty="0">
                <a:cs typeface="Traffic" panose="00000400000000000000" pitchFamily="2" charset="-78"/>
              </a:rPr>
              <a:t/>
            </a:r>
            <a:br>
              <a:rPr lang="fa-IR" sz="3200" b="1" dirty="0">
                <a:cs typeface="Traffic" panose="00000400000000000000" pitchFamily="2" charset="-78"/>
              </a:rPr>
            </a:br>
            <a:r>
              <a:rPr lang="en-US" sz="3200" dirty="0">
                <a:cs typeface="Traffic" panose="00000400000000000000" pitchFamily="2" charset="-78"/>
              </a:rPr>
              <a:t/>
            </a:r>
            <a:br>
              <a:rPr lang="en-US" sz="3200" dirty="0">
                <a:cs typeface="Traffic" panose="00000400000000000000" pitchFamily="2" charset="-78"/>
              </a:rPr>
            </a:br>
            <a:r>
              <a:rPr lang="fa-IR" sz="3200" dirty="0" smtClean="0">
                <a:cs typeface="Traffic" panose="00000400000000000000" pitchFamily="2" charset="-78"/>
              </a:rPr>
              <a:t>1- </a:t>
            </a:r>
            <a:r>
              <a:rPr lang="ar-SA" sz="3200" dirty="0" smtClean="0">
                <a:cs typeface="Traffic" panose="00000400000000000000" pitchFamily="2" charset="-78"/>
              </a:rPr>
              <a:t>ایجاد </a:t>
            </a:r>
            <a:r>
              <a:rPr lang="ar-SA" sz="3200" dirty="0">
                <a:cs typeface="Traffic" panose="00000400000000000000" pitchFamily="2" charset="-78"/>
              </a:rPr>
              <a:t>مدل‌های جدید کسب‌وکار دیجیتال در ورزش</a:t>
            </a:r>
            <a:r>
              <a:rPr lang="en-US" sz="3200" dirty="0" smtClean="0">
                <a:cs typeface="Traffic" panose="00000400000000000000" pitchFamily="2" charset="-78"/>
              </a:rPr>
              <a:t>.</a:t>
            </a:r>
            <a:r>
              <a:rPr lang="fa-IR" sz="3200" dirty="0" smtClean="0">
                <a:cs typeface="Traffic" panose="00000400000000000000" pitchFamily="2" charset="-78"/>
              </a:rPr>
              <a:t/>
            </a:r>
            <a:br>
              <a:rPr lang="fa-IR" sz="3200" dirty="0" smtClean="0">
                <a:cs typeface="Traffic" panose="00000400000000000000" pitchFamily="2" charset="-78"/>
              </a:rPr>
            </a:br>
            <a:r>
              <a:rPr lang="en-US" sz="3200" dirty="0">
                <a:cs typeface="Traffic" panose="00000400000000000000" pitchFamily="2" charset="-78"/>
              </a:rPr>
              <a:t/>
            </a:r>
            <a:br>
              <a:rPr lang="en-US" sz="3200" dirty="0">
                <a:cs typeface="Traffic" panose="00000400000000000000" pitchFamily="2" charset="-78"/>
              </a:rPr>
            </a:br>
            <a:r>
              <a:rPr lang="fa-IR" sz="3200" dirty="0" smtClean="0">
                <a:cs typeface="Traffic" panose="00000400000000000000" pitchFamily="2" charset="-78"/>
              </a:rPr>
              <a:t>2- </a:t>
            </a:r>
            <a:r>
              <a:rPr lang="ar-SA" sz="3200" dirty="0" smtClean="0">
                <a:cs typeface="Traffic" panose="00000400000000000000" pitchFamily="2" charset="-78"/>
              </a:rPr>
              <a:t>شکل‌گیری </a:t>
            </a:r>
            <a:r>
              <a:rPr lang="ar-SA" sz="3200" dirty="0">
                <a:cs typeface="Traffic" panose="00000400000000000000" pitchFamily="2" charset="-78"/>
              </a:rPr>
              <a:t>اکوسیستم‌های نوآورانه‌ی ورزشی</a:t>
            </a:r>
            <a:r>
              <a:rPr lang="en-US" sz="3200" dirty="0" smtClean="0">
                <a:cs typeface="Traffic" panose="00000400000000000000" pitchFamily="2" charset="-78"/>
              </a:rPr>
              <a:t>.</a:t>
            </a:r>
            <a:r>
              <a:rPr lang="fa-IR" sz="3200" dirty="0" smtClean="0">
                <a:cs typeface="Traffic" panose="00000400000000000000" pitchFamily="2" charset="-78"/>
              </a:rPr>
              <a:t/>
            </a:r>
            <a:br>
              <a:rPr lang="fa-IR" sz="3200" dirty="0" smtClean="0">
                <a:cs typeface="Traffic" panose="00000400000000000000" pitchFamily="2" charset="-78"/>
              </a:rPr>
            </a:br>
            <a:r>
              <a:rPr lang="en-US" sz="3200" dirty="0">
                <a:cs typeface="Traffic" panose="00000400000000000000" pitchFamily="2" charset="-78"/>
              </a:rPr>
              <a:t/>
            </a:r>
            <a:br>
              <a:rPr lang="en-US" sz="3200" dirty="0">
                <a:cs typeface="Traffic" panose="00000400000000000000" pitchFamily="2" charset="-78"/>
              </a:rPr>
            </a:br>
            <a:r>
              <a:rPr lang="fa-IR" sz="3200" dirty="0" smtClean="0">
                <a:cs typeface="Traffic" panose="00000400000000000000" pitchFamily="2" charset="-78"/>
              </a:rPr>
              <a:t>3- </a:t>
            </a:r>
            <a:r>
              <a:rPr lang="ar-SA" sz="3200" dirty="0" smtClean="0">
                <a:cs typeface="Traffic" panose="00000400000000000000" pitchFamily="2" charset="-78"/>
              </a:rPr>
              <a:t>تغییر </a:t>
            </a:r>
            <a:r>
              <a:rPr lang="ar-SA" sz="3200" dirty="0">
                <a:cs typeface="Traffic" panose="00000400000000000000" pitchFamily="2" charset="-78"/>
              </a:rPr>
              <a:t>رفتار مخاطبان ورزشی، چه در اماکن ورزشی و چه بیشتر از آن، در خارج از این فضاها</a:t>
            </a:r>
            <a:r>
              <a:rPr lang="en-US" sz="3200" dirty="0" smtClean="0">
                <a:cs typeface="Traffic" panose="00000400000000000000" pitchFamily="2" charset="-78"/>
              </a:rPr>
              <a:t>.</a:t>
            </a:r>
            <a:r>
              <a:rPr lang="fa-IR" sz="3200" dirty="0" smtClean="0">
                <a:cs typeface="Traffic" panose="00000400000000000000" pitchFamily="2" charset="-78"/>
              </a:rPr>
              <a:t/>
            </a:r>
            <a:br>
              <a:rPr lang="fa-IR" sz="3200" dirty="0" smtClean="0">
                <a:cs typeface="Traffic" panose="00000400000000000000" pitchFamily="2" charset="-78"/>
              </a:rPr>
            </a:br>
            <a:r>
              <a:rPr lang="en-US" sz="3200" dirty="0">
                <a:cs typeface="Traffic" panose="00000400000000000000" pitchFamily="2" charset="-78"/>
              </a:rPr>
              <a:t/>
            </a:r>
            <a:br>
              <a:rPr lang="en-US" sz="3200" dirty="0">
                <a:cs typeface="Traffic" panose="00000400000000000000" pitchFamily="2" charset="-78"/>
              </a:rPr>
            </a:br>
            <a:r>
              <a:rPr lang="fa-IR" sz="3200" dirty="0" smtClean="0">
                <a:cs typeface="Traffic" panose="00000400000000000000" pitchFamily="2" charset="-78"/>
              </a:rPr>
              <a:t>4- </a:t>
            </a:r>
            <a:r>
              <a:rPr lang="ar-SA" sz="3200" dirty="0" smtClean="0">
                <a:cs typeface="Traffic" panose="00000400000000000000" pitchFamily="2" charset="-78"/>
              </a:rPr>
              <a:t>تنوع </a:t>
            </a:r>
            <a:r>
              <a:rPr lang="ar-SA" sz="3200" dirty="0">
                <a:cs typeface="Traffic" panose="00000400000000000000" pitchFamily="2" charset="-78"/>
              </a:rPr>
              <a:t>در شیوه‌های پذیرش و به‌کارگیری فناوری‌های جدید</a:t>
            </a:r>
            <a:r>
              <a:rPr lang="en-US" sz="3200" dirty="0" smtClean="0">
                <a:cs typeface="Traffic" panose="00000400000000000000" pitchFamily="2" charset="-78"/>
              </a:rPr>
              <a:t>.</a:t>
            </a:r>
            <a:r>
              <a:rPr lang="fa-IR" sz="3200" dirty="0" smtClean="0">
                <a:cs typeface="Traffic" panose="00000400000000000000" pitchFamily="2" charset="-78"/>
              </a:rPr>
              <a:t/>
            </a:r>
            <a:br>
              <a:rPr lang="fa-IR" sz="3200" dirty="0" smtClean="0">
                <a:cs typeface="Traffic" panose="00000400000000000000" pitchFamily="2" charset="-78"/>
              </a:rPr>
            </a:br>
            <a:r>
              <a:rPr lang="en-US" sz="3200" dirty="0">
                <a:cs typeface="Traffic" panose="00000400000000000000" pitchFamily="2" charset="-78"/>
              </a:rPr>
              <a:t/>
            </a:r>
            <a:br>
              <a:rPr lang="en-US" sz="3200" dirty="0">
                <a:cs typeface="Traffic" panose="00000400000000000000" pitchFamily="2" charset="-78"/>
              </a:rPr>
            </a:br>
            <a:r>
              <a:rPr lang="fa-IR" sz="3200" dirty="0" smtClean="0">
                <a:cs typeface="Traffic" panose="00000400000000000000" pitchFamily="2" charset="-78"/>
              </a:rPr>
              <a:t>5- </a:t>
            </a:r>
            <a:r>
              <a:rPr lang="ar-SA" sz="3200" dirty="0" smtClean="0">
                <a:cs typeface="Traffic" panose="00000400000000000000" pitchFamily="2" charset="-78"/>
              </a:rPr>
              <a:t>افزایش </a:t>
            </a:r>
            <a:r>
              <a:rPr lang="ar-SA" sz="3200" dirty="0">
                <a:cs typeface="Traffic" panose="00000400000000000000" pitchFamily="2" charset="-78"/>
              </a:rPr>
              <a:t>توجه نهادهای دولتی به حوزه‌ی ورزش</a:t>
            </a:r>
            <a:r>
              <a:rPr lang="en-US" sz="3200" dirty="0">
                <a:cs typeface="Traffic" panose="00000400000000000000" pitchFamily="2" charset="-78"/>
              </a:rPr>
              <a:t>.</a:t>
            </a:r>
            <a:br>
              <a:rPr lang="en-US" sz="3200" dirty="0">
                <a:cs typeface="Traffic" panose="00000400000000000000" pitchFamily="2" charset="-78"/>
              </a:rPr>
            </a:br>
            <a:endParaRPr lang="en-US" sz="3000" dirty="0">
              <a:cs typeface="Traffic" panose="00000400000000000000" pitchFamily="2" charset="-78"/>
            </a:endParaRPr>
          </a:p>
        </p:txBody>
      </p:sp>
    </p:spTree>
    <p:extLst>
      <p:ext uri="{BB962C8B-B14F-4D97-AF65-F5344CB8AC3E}">
        <p14:creationId xmlns:p14="http://schemas.microsoft.com/office/powerpoint/2010/main" val="99605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0DB3297-4C56-605F-50C4-82084E6E4538}"/>
              </a:ext>
            </a:extLst>
          </p:cNvPr>
          <p:cNvSpPr/>
          <p:nvPr/>
        </p:nvSpPr>
        <p:spPr>
          <a:xfrm>
            <a:off x="0" y="-1"/>
            <a:ext cx="10972800" cy="11346873"/>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89" y="2784764"/>
            <a:ext cx="9893324" cy="5278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057438"/>
      </p:ext>
    </p:extLst>
  </p:cSld>
  <p:clrMapOvr>
    <a:masterClrMapping/>
  </p:clrMapOvr>
</p:sld>
</file>

<file path=ppt/theme/theme1.xml><?xml version="1.0" encoding="utf-8"?>
<a:theme xmlns:a="http://schemas.openxmlformats.org/drawingml/2006/main" name="rashasite.ir-post-7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2759</TotalTime>
  <Words>2739</Words>
  <Application>Microsoft Office PowerPoint</Application>
  <PresentationFormat>Custom</PresentationFormat>
  <Paragraphs>53</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Gantari</vt:lpstr>
      <vt:lpstr>Tra\</vt:lpstr>
      <vt:lpstr>A Hayat</vt:lpstr>
      <vt:lpstr>Traffic</vt:lpstr>
      <vt:lpstr>Aptos</vt:lpstr>
      <vt:lpstr>Shabnam</vt:lpstr>
      <vt:lpstr>Vazir</vt:lpstr>
      <vt:lpstr>rashasite.ir-post-72</vt:lpstr>
      <vt:lpstr>بسم الله الرحمن الرحیم</vt:lpstr>
      <vt:lpstr>چشم‌انداز بازاریابی دیجیتال رویدادهای بزرگ ورزشی در قرن بیست‌ویکم چکیده: به‌واسطه‌ی نوآوری‌های تکنولوژیکی که بر بازار جهانی امروز تسلط یافته‌اند و از منظر دگرگونی دیجیتال و ابر‌روندهای آن نگریسته می‌شوند، رویدادهای بزرگ ورزشی از آغاز قرن بیست‌ویکم به‌سرعت توسعه یافته و زیرساخت دیجیتالی قدرتمندی را در خود ادغام کرده‌اند که هم‌اکنون به‌عنوان پایه و اساس عملکرد سازمانی آن‌ها، و نیز به‌عنوان اصلی‌ترین کانال ارتباطی‌شان عمل می‌کند؛ کانالی که می‌توان آن را پلی دیجیتال، دقیقاً تعریف‌شده و راهبردی دانست که میان رویداد ورزشی و مخاطبان آن برقرار می‌شود. </vt:lpstr>
      <vt:lpstr>مقدمه جهانی‌شدن دیجیتال، دنیای ورزش را دگرگون کرده و از طریق ادغام ظرفیت‌های دیجیتال، فرصت‌های متنوعی را برای بازاریابی فراهم آورده است در حالی‌که رویدادهای بزرگ ورزشی به‌طور فزاینده‌ای تحت تأثیر محتواها، مفاهیم و فناوری‌های دیجیتال شکل می‌گیرند هواداران می‌توانند از طریق شبکه‌های اجتماعی و با استفاده از دستگاه‌های همراه خود به آمارها و اطلاعات مربوط به رویدادهای ورزشی دسترسی پیدا کنند، این امر استادیومها را به به دژهای دیجیتال تبدیل میکند که با پخش‌های سنتی تلویزیونی رقابت می‌کنند . </vt:lpstr>
      <vt:lpstr>با این حال، تأثیر جهانی‌شدن دیجیتال بر بازاریابی رویدادهای بزرگ ورزشی و مدیریت ورزشی، در مقایسه با سایر حوزه‌های مدیریت، توجه کمتری از سوی جامعه علمی دریافت کرده است. پژوهش‌های موجود عمدتاً بر رسانه‌های اجتماعی، پلتفرم‌های دیجیتال و برندینگ رویدادها متمرکز هستند همچنین به تغییر نقش مخاطبان ورزشی و استفاده‌ی برگزارکنندگان رویدادها از رسانه‌های اجتماعی برای افزایش رضایت تماشاگران می‌پردازند  هرچند رسانه‌های اجتماعی و پلتفرم‌های دیجیتال نقش قابل‌توجهی ایفا می‌کنند، اما نباید عناصر بنیادی بازاریابی را نادیده گرفت. تحقیقات بازار، بخش‌بندی بازار و حامی‌گری، همچنان از ارکان حیاتی بازاریابی ورزشی به شمار می‌روند</vt:lpstr>
      <vt:lpstr>ماتریس ارزش دیجیتال در بازاریابی رویدادهای ورزشی  ماتریس ارزش شامل 4 دیدگاه است:</vt:lpstr>
      <vt:lpstr>3- تعامل دیجیتال با مخاطبان ورزشی: این بُعد از طریق طیفی از کانال‌های ارتباطی دیجیتال صورت‌بندی می‌شود که امروزه رسانه‌های اجتماعی و اپلیکیشن‌های موبایل بر آن‌ها تسلط دارند. این کانال‌ها ساختار مورد انتظار ارتباط را ایجاد می‌کنند؛ هم از نظر شیوه‌ی ارتباط و هم از حیث محتوای خاص دیجیتالی و حجم آن.</vt:lpstr>
      <vt:lpstr>علاوه بر این، حجم گسترده‌ی داده‌های در دسترس از تمامی بخش‌های مخاطبان که در اختیار برگزارکنندگان رویدادهای بزرگ ورزشی قرار دارد، می‌تواند منجر به ایجاد مراکز سودآوری جدیدی شود که تا پیش از این وجود نداشتند و نتیجه‌ی مستقیم «درآمدزایی دیجیتال هستند.</vt:lpstr>
      <vt:lpstr>روندهای کلیدی دیجیتال در توسعه‌ی ورزش    1- ایجاد مدل‌های جدید کسب‌وکار دیجیتال در ورزش.  2- شکل‌گیری اکوسیستم‌های نوآورانه‌ی ورزشی.  3- تغییر رفتار مخاطبان ورزشی، چه در اماکن ورزشی و چه بیشتر از آن، در خارج از این فضاها.  4- تنوع در شیوه‌های پذیرش و به‌کارگیری فناوری‌های جدید.  5- افزایش توجه نهادهای دولتی به حوزه‌ی ورزش. </vt:lpstr>
      <vt:lpstr>PowerPoint Presentation</vt:lpstr>
      <vt:lpstr>PowerPoint Presentation</vt:lpstr>
      <vt:lpstr>داده‌های ارائه‌شده در بالا، تسلط کامل رسانه‌های دیجیتال بر کانال‌های ارتباطی سنتی را در بخش تماشای رویدادهای بزرگ ورزشی در بازار ایالات متحده تأیید می‌کند. همچنین، برخی پژوهش‌ها نشان داده‌اند که سطح قابل‌توجهی از یکنواختی در رفتار مخاطبان ورزشی در رسانه‌های اجتماعی وجود دارد، بدون توجه به موقعیت جغرافیایی آن‌ها. این مسئله برای بازاریابی اهمیت ویژه‌ای دارد. هدف اصلی از پذیرش مفهوم جهانی‌شدن دیجیتال در بازاریابی رویدادهای بزرگ ورزشی، دستیابی به مجموعه‌ای از مزایا برای سازمان‌های ورزشی و برگزارکنندگان رویدادهاست که می‌توان آن‌ها را در بخش‌های زیر شناسایی کرد:</vt:lpstr>
      <vt:lpstr>۱. درک بهتر از هواداران ورزش به‌منظور ارائه محتوای شخصی‌سازی‌شده و غنی در چارچوب یک تجربه مشترک که در هر زمان و هر مکان در دسترس باشد.  ۲. تسهیل همکاری درون‌سازمانی، به‌اشتراک‌گذاری دانش، و افزایش بهره‌وری و کارایی.  ۳. بهینه‌سازی تمرینات و آماده‌سازی ورزشکاران توسط مربیان و تیم‌هایشان برای دستیابی به عملکرد و نتایج باکیفیت بالا.  ۴. بهبود هماهنگی در عملیات، جمع‌آوری و تحلیل داده‌ها درباره مخاطبان ورزشی و همچنین فرایندهای تجاری.  ۵. ارائه تجربه تماشای پیشرفته و خدمات نوآورانه در عرصه ورزش و خارج از آن، که موجب افزایش درآمدزایی از طریق مدل‌های جدید کسب‌وکار می‌شود.</vt:lpstr>
      <vt:lpstr>Xiao  و همکاران (۲۰۱۸) در پژوهش خود مروری بر برخی از مهم‌ترین اثرات ناشی از طیف دیجیتال در صنعت ورزش جهانی ارائه داده‌اند. این اثرات شامل مؤلفه‌های زیر هستند:  مؤلفه سازمانی: حذف فرایندهای دستی و امکان دسترسی به داده‌ها در زمان واقعی؛ پخش زنده تلویزیونی و تفکیک حقوق تلویزیونی و دیجیتال برای پوشش رویدادهای ورزشی که ارزش جدیدی برای باشگاه‌ها، تماشاگران و اسپانسرها ایجاد می‌کند؛ ظهور ورزش‌های کاملاً جدید مبتنی بر مبانی دیجیتال (مانند ورزش‌های الکترونیکی) ؛ و استفاده از روندهای کلان تحول دیجیتال برای ایجاد روش‌های تازه تعامل با گروه‌های مختلف ورزشی و تجاری.  مؤلفه فناوری: توسعه محصولات دیجیتال جدید، استفاده از اینترنت اشیا و داده‌های کلان و پلتفرم‌های دیجیتال.  مؤلفه نمادین: ایجاد تعداد زیادی از کانال‌های ارتباطی مستقل که از طریق آن‌ها می‌توان آگاهی ایجاد کرد و مستقیماً بر تصویر و برند در صنعت ورزش جهانی تأثیر گذاشت؛ افزایش دسترسی عموم مردم به رویدادهای ورزشی؛ و کاهش فاصله میان تجربه فیزیکی و تجربه مجازی در رویدادهای ورزشی عظیم.  مؤلفه آموزشی: افزایش استفاده از تحلیل داده برای نیازهای تمرینی، آماده‌سازی برای مسابقه و تحلیل پس از آن، که به‌طور چشمگیری باعث تغییر در روش کار مربیان می‌شود و نیازمند کسب مهارت‌های جدید و درک متفاوتی از داده‌های موجود است؛ همچنین امکان نوآوری در فرایند تمرین و جایگزینی تمرینات سنتی با اشکال مجازی (شبیه‌سازهای آموزشی دیجیتال)</vt:lpstr>
      <vt:lpstr>با توجه به ساختار پیامدهای ارائه‌شده از جهانی‌سازی دیجیتال بر صنعت ورزش، می‌توان نتیجه گرفت که به‌دلیل این تغییرات ساختاری، اهمیت بازاریابی به‌عنوان یک وظیفه تجاری در ورزش جهانی رو به افزایش است. افزون بر این، بیشتر پیامدهای مطرح‌شده به‌صورت مستقیم یا غیرمستقیم با بازاریابی مرتبط‌اند؛ زیرا بازاریابی، با بهره‌گیری از ظرفیت‌های دیجیتال به‌کارگرفته‌شده، جایگاه خود را تغییر داده و فلسفه و اهمیت تجاری خود را در محیط مجازی دگرگون‌شده محقق می‌سازد. </vt:lpstr>
      <vt:lpstr>چشم‌انداز بازاریابی دیجیتال رویدادهای بزرگ ورزشی در قرن بیست‌ویکم چکیده: به‌واسطه‌ی نوآوری‌های تکنولوژیکی که بر بازار جهانی امروز تسلط یافته‌اند و از منظر دگرگونی دیجیتال و ابر‌روندهای آن نگریسته می‌شوند، رویدادهای بزرگ ورزشی از آغاز قرن بیست‌ویکم به‌سرعت توسعه یافته و زیرساخت دیجیتالی قدرتمندی را در خود ادغام کرده‌اند که هم‌اکنون به‌عنوان پایه و اساس عملکرد سازمانی آن‌ها، و نیز به‌عنوان اصلی‌ترین کانال ارتباطی‌شان عمل می‌کند؛ کانالی که می‌توان آن را پلی دیجیتال، دقیقاً تعریف‌شده و راهبردی دانست که میان رویداد ورزشی و مخاطبان آن برقرار می‌شود. </vt:lpstr>
      <vt:lpstr>PowerPoint Presentation</vt:lpstr>
      <vt:lpstr>جنبه‌های عملی همچون گزینه‌های حمل‌ونقل، راهنمایی مسیر و به‌روزرسانی‌های روز مسابقه از سوی تیم در تجربه دیجیتال ادغام میشوند. با ورود به محل برگزاری مسابقه، هواداران به غذاهای خاص، کالاهای ورزشی و خدمات استادیوم دسترسی پیدا می‌کنند و از کانال‌های دیجیتال برای تعامل و اجتماعی‌شدن با سایر هواداران بهره می‌برند.   پس از پایان مسابقه، آنان می‌توانند از رویدادهای پس از بازی مطلع شوند، نظرات خود را درباره نتیجه به اشتراک بگذارند و بار دیگر با پیشنهادهای شخصی‌سازی‌شده از سوی کسب‌وکارها و حامیان نزدیک درگیر شوند. این سفر در نهایت با ترتیب دادن حمل‌ونقل برای بازگشت، دیدار با دوستان جهت گفت‌وگو پس از بازی، و حفظ ارتباطات دیجیتالی مداوم با تیم‌ها و سایر هواداران به پایان می‌رسد.  دوگانگی شناخته‌شده‌ی مسیر دیجیتال، مستقیماً بر سطح و ساختار تجربه‌ی دیجیتال، یعنی میزان رضایت تماشاگران ورزشی تأثیر می‌گذارد و یکی از شاخص‌های مهم موفقیت بازاریابی رویدادهای ورزشی عظیم به شمار می‌آید.</vt:lpstr>
      <vt:lpstr>ورزشکاران به‌عنوان خالقان محتوای دیجیتال، مفهومی است که می‌توان آن را تنها رویکرد اصیل و درست برای درک اهمیت رسانه‌های اجتماعی در بازاریابی رویدادهای ورزشی بزرگ دانست. در ادبیات علمی، اجماع وجود دارد که محبوبیت جهانی دستگاه‌های تلفن همراه و شبکه‌های اجتماعی، انقلاب بزرگی در شیوه‌ی مصرف محتوای ورزشی ایجاد کرده است و به‌تبع آن، مفهوم بازاریابی رویدادهای ورزشی عظیم نیز دگرگون شده است</vt:lpstr>
      <vt:lpstr>در نتیجه‌ی همه‌گیری کووید-۱۹، پلتفرم‌های دیجیتال، به‌ویژه شبکه‌های اجتماعی، به کانال‌های ارتباطی مؤثر برای برندهای جهانی تبدیل شدند تا از طریق حساب‌های کاربری ورزشکاران، محصولات جدید خود را معرفی کنند، آگاهی از برند را افزایش دهند، و حتی منجر به فروش نهایی شوند. در این شرایط، با توجه به علاقه‌ی شرکت‌ها به این نوع بازاریابی، ورزشکاران نیز تعداد پست‌هایی را که شامل معرفی برند خاصی هستند، افزایش داده‌اند؛ به‌گونه‌ای که بین جولای ۲۰۱۹ تا مارس ۲۰۲۱، شمار حساب‌های اینستاگرامیِ ۱۵,۰۰۰ ورزشکار که در آن‌ها اشاره‌ای به برندها وجود داشت، ۵۸ درصد رشد داشته است.</vt:lpstr>
      <vt:lpstr> ورزشگاه‌ها به‌عنوان پلتفرم‌های دیجیتال مدرن، امروزه به واحدهایی مفهومی و فنی تبدیل شده‌اند که بر پایه‌ی ادغام محرک‌های جهانی‌سازی دیجیتال، ماهیت جهانی ورزش و انتظارات مخاطبان ورزشی تعریف می‌شوند. ورزشگاه‌ها اکنون به پلتفرم‌های تعاملی و فنی قدرتمند دیجیتال بدل شده‌اند که دامنه‌ی گسترده‌ای از خدمات نوآورانه و پیش‌تر غیرقابل تصور را در اختیار هواداران قرار می‌دهند. این امر، رابطه‌ی میان ورزشکاران و تماشاگران، چه در زمین مسابقه و چه خارج از آن را اساساً تغییر داده و درک سنتی از مکان را در آمیخته با عنصر ترفیع در آمیخته‌ی بازاریابی دگرگون کرده است.</vt:lpstr>
      <vt:lpstr>اجزای دیجیتال در ورزش جهانی معاصر که رویکردهای تازه ای در بازاریابی رویدادهای ورزشی بزرگ ایجاد کرده است </vt:lpstr>
      <vt:lpstr>۲. تأثیر نسل‌های دیجیتال Z (متولدین ۱۹۹۷ تا ۲۰۰۹) و  Alpha ( متولدین ۲۰۱۰ تا ۲۰۲۵): این دو نسل دیجیتال با شیوه‌های مصرف رسانه‌ای متفاوت خود، ساختار ارتباطات بازاریابی یکپارچه را به‌طور اساسی تغییر داده‌اند. آنان در محیطی دیجیتال رشد یافته‌اند و تمایل بیشتری به تجربه‌های تعاملی، شخصی‌سازی‌شده و چندرسانه‌ای دارند، که این امر بازاریابان را به بازطراحی راهبردهای سنتی بازاریابی واداشته است.</vt:lpstr>
      <vt:lpstr>۴. پیگیری رویدادهای ورزشی با رویکرد «صفحه دوم:  این رویکرد، نتیجه‌ی در دسترس بودن پلتفرم‌ها و دستگاه‌های دیجیتال همراه در قالب گزینه‌های چندکاناله‌ی بازاریابی است که موقعیت سنتی ورزش جهانی را به‌سوی گزینه‌های مجازی چالش‌برانگیزتر سوق داده است. «صفحه دوم» مکمل تلویزیون سنتی است و بنا بر دیدگاه گانتز و لوئیس (۲۰۱۴) چهار بعد اساسی دارد: الف) هویت دیجیتال هوادار ورزشی، ب) گسترش پایگاه هواداران، ج) دسترسی سریع به اطلاعات تخصصی، د) افزایش تعاملات اجتماعی و تحقق آرزوهای شخصی هواداران.</vt:lpstr>
      <vt:lpstr>نتیجه گیری</vt:lpstr>
      <vt:lpstr>با این حال، این تغییرات چالش‌های تازه‌ای را برای متخصصان و پژوهشگران به همراه دارد و نیازمند رویکردی کل‌نگر و میان‌رشته‌ای است. «ماتریس ارزشی بازاریابی رویدادهای ورزشی عظیم» در محیط دیجیتال چارچوبی برای تحلیل روندها فراهم می‌آورد، اما به دلیل عدم قطعیت در نوآوری‌های فناورانه، قادر به پیش‌بینی کامل ظرفیت‌های آینده بازاریابی نیست. این پژوهش دیدگاه‌هایی درباره چشم‌انداز توسعه بازاریابی رویدادهای ورزشی عظیم در محیط دیجیتال قرن بیست‌ویکم ارائه می‌دهد.</vt:lpstr>
    </vt:vector>
  </TitlesOfParts>
  <Company>rashasite.ir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instagram template by rashasite.ir</dc:title>
  <dc:creator>rashasite.ir</dc:creator>
  <cp:keywords>راشاسایت</cp:keywords>
  <cp:lastModifiedBy>Net</cp:lastModifiedBy>
  <cp:revision>498</cp:revision>
  <dcterms:modified xsi:type="dcterms:W3CDTF">2025-11-10T16:36:23Z</dcterms:modified>
</cp:coreProperties>
</file>