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69" r:id="rId3"/>
    <p:sldId id="257" r:id="rId4"/>
    <p:sldId id="258" r:id="rId5"/>
    <p:sldId id="259" r:id="rId6"/>
    <p:sldId id="260" r:id="rId7"/>
    <p:sldId id="261" r:id="rId8"/>
    <p:sldId id="262" r:id="rId9"/>
    <p:sldId id="263" r:id="rId10"/>
    <p:sldId id="264" r:id="rId11"/>
    <p:sldId id="265" r:id="rId12"/>
    <p:sldId id="281" r:id="rId13"/>
    <p:sldId id="279" r:id="rId14"/>
    <p:sldId id="266" r:id="rId15"/>
    <p:sldId id="267" r:id="rId16"/>
    <p:sldId id="270" r:id="rId17"/>
    <p:sldId id="271" r:id="rId18"/>
    <p:sldId id="272" r:id="rId19"/>
    <p:sldId id="268" r:id="rId20"/>
    <p:sldId id="276" r:id="rId21"/>
    <p:sldId id="273" r:id="rId22"/>
    <p:sldId id="274" r:id="rId23"/>
    <p:sldId id="275" r:id="rId24"/>
    <p:sldId id="277" r:id="rId25"/>
    <p:sldId id="278" r:id="rId26"/>
    <p:sldId id="28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3" d="100"/>
          <a:sy n="123" d="100"/>
        </p:scale>
        <p:origin x="80" y="1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1BFB46-29FF-4BEC-8699-A2F9711041F4}" type="datetimeFigureOut">
              <a:rPr lang="en-US" smtClean="0"/>
              <a:t>11/16/2022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ACE602-D196-4D18-87A3-1A8C5C0CEFAA}" type="slidenum">
              <a:rPr lang="en-US" smtClean="0"/>
              <a:t>‹#›</a:t>
            </a:fld>
            <a:endParaRPr lang="en-US"/>
          </a:p>
        </p:txBody>
      </p:sp>
    </p:spTree>
    <p:extLst>
      <p:ext uri="{BB962C8B-B14F-4D97-AF65-F5344CB8AC3E}">
        <p14:creationId xmlns:p14="http://schemas.microsoft.com/office/powerpoint/2010/main" val="1366960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ACE602-D196-4D18-87A3-1A8C5C0CEFAA}" type="slidenum">
              <a:rPr lang="en-US" smtClean="0"/>
              <a:t>8</a:t>
            </a:fld>
            <a:endParaRPr lang="en-US"/>
          </a:p>
        </p:txBody>
      </p:sp>
    </p:spTree>
    <p:extLst>
      <p:ext uri="{BB962C8B-B14F-4D97-AF65-F5344CB8AC3E}">
        <p14:creationId xmlns:p14="http://schemas.microsoft.com/office/powerpoint/2010/main" val="29559441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0D7A19A-C370-4A66-A2FD-382EAE9B6B81}" type="datetime1">
              <a:rPr lang="en-US" smtClean="0"/>
              <a:t>11/16/2022</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17C7C58-EE1A-4E34-AEAC-9250465BDD02}" type="slidenum">
              <a:rPr lang="en-US" smtClean="0"/>
              <a:t>‹#›</a:t>
            </a:fld>
            <a:endParaRPr lang="en-US"/>
          </a:p>
        </p:txBody>
      </p:sp>
    </p:spTree>
    <p:extLst>
      <p:ext uri="{BB962C8B-B14F-4D97-AF65-F5344CB8AC3E}">
        <p14:creationId xmlns:p14="http://schemas.microsoft.com/office/powerpoint/2010/main" val="2456864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CE478C-1DE6-4882-BFE0-220677D8ED48}" type="datetime1">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17C7C58-EE1A-4E34-AEAC-9250465BDD02}" type="slidenum">
              <a:rPr lang="en-US" smtClean="0"/>
              <a:t>‹#›</a:t>
            </a:fld>
            <a:endParaRPr lang="en-US"/>
          </a:p>
        </p:txBody>
      </p:sp>
    </p:spTree>
    <p:extLst>
      <p:ext uri="{BB962C8B-B14F-4D97-AF65-F5344CB8AC3E}">
        <p14:creationId xmlns:p14="http://schemas.microsoft.com/office/powerpoint/2010/main" val="4251026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E73A5E3-09B9-4B84-89E7-30FB8CBA4591}" type="datetime1">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17C7C58-EE1A-4E34-AEAC-9250465BDD02}" type="slidenum">
              <a:rPr lang="en-US" smtClean="0"/>
              <a:t>‹#›</a:t>
            </a:fld>
            <a:endParaRPr lang="en-US"/>
          </a:p>
        </p:txBody>
      </p:sp>
    </p:spTree>
    <p:extLst>
      <p:ext uri="{BB962C8B-B14F-4D97-AF65-F5344CB8AC3E}">
        <p14:creationId xmlns:p14="http://schemas.microsoft.com/office/powerpoint/2010/main" val="2481510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F3FB384-1CC6-49B9-B9D9-4026DD915AA2}" type="datetime1">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17C7C58-EE1A-4E34-AEAC-9250465BDD02}" type="slidenum">
              <a:rPr lang="en-US" smtClean="0"/>
              <a:t>‹#›</a:t>
            </a:fld>
            <a:endParaRPr lang="en-US"/>
          </a:p>
        </p:txBody>
      </p:sp>
    </p:spTree>
    <p:extLst>
      <p:ext uri="{BB962C8B-B14F-4D97-AF65-F5344CB8AC3E}">
        <p14:creationId xmlns:p14="http://schemas.microsoft.com/office/powerpoint/2010/main" val="2124317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982DB4-B9CD-4648-80AF-9A37B7F0A595}" type="datetime1">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17C7C58-EE1A-4E34-AEAC-9250465BDD02}" type="slidenum">
              <a:rPr lang="en-US" smtClean="0"/>
              <a:t>‹#›</a:t>
            </a:fld>
            <a:endParaRPr lang="en-US"/>
          </a:p>
        </p:txBody>
      </p:sp>
    </p:spTree>
    <p:extLst>
      <p:ext uri="{BB962C8B-B14F-4D97-AF65-F5344CB8AC3E}">
        <p14:creationId xmlns:p14="http://schemas.microsoft.com/office/powerpoint/2010/main" val="1495237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B61B53F-BC09-4F75-99DA-06B7E50D027C}" type="datetime1">
              <a:rPr lang="en-US" smtClean="0"/>
              <a:t>11/16/2022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C7C58-EE1A-4E34-AEAC-9250465BDD02}" type="slidenum">
              <a:rPr lang="en-US" smtClean="0"/>
              <a:t>‹#›</a:t>
            </a:fld>
            <a:endParaRPr lang="en-US"/>
          </a:p>
        </p:txBody>
      </p:sp>
    </p:spTree>
    <p:extLst>
      <p:ext uri="{BB962C8B-B14F-4D97-AF65-F5344CB8AC3E}">
        <p14:creationId xmlns:p14="http://schemas.microsoft.com/office/powerpoint/2010/main" val="3930919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B05E71B-FF1C-4CB6-8DE2-42A7A4D51EE1}" type="datetime1">
              <a:rPr lang="en-US" smtClean="0"/>
              <a:t>11/16/2022</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817C7C58-EE1A-4E34-AEAC-9250465BDD02}" type="slidenum">
              <a:rPr lang="en-US" smtClean="0"/>
              <a:t>‹#›</a:t>
            </a:fld>
            <a:endParaRPr lang="en-US"/>
          </a:p>
        </p:txBody>
      </p:sp>
    </p:spTree>
    <p:extLst>
      <p:ext uri="{BB962C8B-B14F-4D97-AF65-F5344CB8AC3E}">
        <p14:creationId xmlns:p14="http://schemas.microsoft.com/office/powerpoint/2010/main" val="891203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72F1929-5871-4E3F-AF45-874D455FC7E0}" type="datetime1">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7C58-EE1A-4E34-AEAC-9250465BDD02}" type="slidenum">
              <a:rPr lang="en-US" smtClean="0"/>
              <a:t>‹#›</a:t>
            </a:fld>
            <a:endParaRPr lang="en-US"/>
          </a:p>
        </p:txBody>
      </p:sp>
    </p:spTree>
    <p:extLst>
      <p:ext uri="{BB962C8B-B14F-4D97-AF65-F5344CB8AC3E}">
        <p14:creationId xmlns:p14="http://schemas.microsoft.com/office/powerpoint/2010/main" val="5960506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2F2F182-94CA-464B-BD35-A5D640B7847A}" type="datetime1">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17C7C58-EE1A-4E34-AEAC-9250465BDD02}" type="slidenum">
              <a:rPr lang="en-US" smtClean="0"/>
              <a:t>‹#›</a:t>
            </a:fld>
            <a:endParaRPr lang="en-US"/>
          </a:p>
        </p:txBody>
      </p:sp>
    </p:spTree>
    <p:extLst>
      <p:ext uri="{BB962C8B-B14F-4D97-AF65-F5344CB8AC3E}">
        <p14:creationId xmlns:p14="http://schemas.microsoft.com/office/powerpoint/2010/main" val="3879969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221E66-3EA9-4EE4-89E2-3878EFF579B8}" type="datetime1">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7C58-EE1A-4E34-AEAC-9250465BDD02}" type="slidenum">
              <a:rPr lang="en-US" smtClean="0"/>
              <a:t>‹#›</a:t>
            </a:fld>
            <a:endParaRPr lang="en-US"/>
          </a:p>
        </p:txBody>
      </p:sp>
    </p:spTree>
    <p:extLst>
      <p:ext uri="{BB962C8B-B14F-4D97-AF65-F5344CB8AC3E}">
        <p14:creationId xmlns:p14="http://schemas.microsoft.com/office/powerpoint/2010/main" val="3739124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81A31D-2556-4A92-8B8C-80802606A5C2}" type="datetime1">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17C7C58-EE1A-4E34-AEAC-9250465BDD02}" type="slidenum">
              <a:rPr lang="en-US" smtClean="0"/>
              <a:t>‹#›</a:t>
            </a:fld>
            <a:endParaRPr lang="en-US"/>
          </a:p>
        </p:txBody>
      </p:sp>
    </p:spTree>
    <p:extLst>
      <p:ext uri="{BB962C8B-B14F-4D97-AF65-F5344CB8AC3E}">
        <p14:creationId xmlns:p14="http://schemas.microsoft.com/office/powerpoint/2010/main" val="1142982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C403FA-1A92-4F2C-84ED-F049ABF94342}" type="datetime1">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C7C58-EE1A-4E34-AEAC-9250465BDD02}" type="slidenum">
              <a:rPr lang="en-US" smtClean="0"/>
              <a:t>‹#›</a:t>
            </a:fld>
            <a:endParaRPr lang="en-US"/>
          </a:p>
        </p:txBody>
      </p:sp>
    </p:spTree>
    <p:extLst>
      <p:ext uri="{BB962C8B-B14F-4D97-AF65-F5344CB8AC3E}">
        <p14:creationId xmlns:p14="http://schemas.microsoft.com/office/powerpoint/2010/main" val="3328945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0ED9B4-B017-47F0-A0BA-AAF784FAEFB1}" type="datetime1">
              <a:rPr lang="en-US" smtClean="0"/>
              <a:t>11/16/2022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C7C58-EE1A-4E34-AEAC-9250465BDD02}" type="slidenum">
              <a:rPr lang="en-US" smtClean="0"/>
              <a:t>‹#›</a:t>
            </a:fld>
            <a:endParaRPr lang="en-US"/>
          </a:p>
        </p:txBody>
      </p:sp>
    </p:spTree>
    <p:extLst>
      <p:ext uri="{BB962C8B-B14F-4D97-AF65-F5344CB8AC3E}">
        <p14:creationId xmlns:p14="http://schemas.microsoft.com/office/powerpoint/2010/main" val="3926105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C3D56D-FE90-488F-B1DF-85B3904DD132}" type="datetime1">
              <a:rPr lang="en-US" smtClean="0"/>
              <a:t>11/16/2022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7C7C58-EE1A-4E34-AEAC-9250465BDD02}" type="slidenum">
              <a:rPr lang="en-US" smtClean="0"/>
              <a:t>‹#›</a:t>
            </a:fld>
            <a:endParaRPr lang="en-US"/>
          </a:p>
        </p:txBody>
      </p:sp>
    </p:spTree>
    <p:extLst>
      <p:ext uri="{BB962C8B-B14F-4D97-AF65-F5344CB8AC3E}">
        <p14:creationId xmlns:p14="http://schemas.microsoft.com/office/powerpoint/2010/main" val="458285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4C4296-026F-4F0A-8594-1CA6E53633A2}" type="datetime1">
              <a:rPr lang="en-US" smtClean="0"/>
              <a:t>11/16/2022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17C7C58-EE1A-4E34-AEAC-9250465BDD02}" type="slidenum">
              <a:rPr lang="en-US" smtClean="0"/>
              <a:t>‹#›</a:t>
            </a:fld>
            <a:endParaRPr lang="en-US"/>
          </a:p>
        </p:txBody>
      </p:sp>
    </p:spTree>
    <p:extLst>
      <p:ext uri="{BB962C8B-B14F-4D97-AF65-F5344CB8AC3E}">
        <p14:creationId xmlns:p14="http://schemas.microsoft.com/office/powerpoint/2010/main" val="3994713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96314D-47B1-4427-8689-7FB751ED9D99}" type="datetime1">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17C7C58-EE1A-4E34-AEAC-9250465BDD02}" type="slidenum">
              <a:rPr lang="en-US" smtClean="0"/>
              <a:t>‹#›</a:t>
            </a:fld>
            <a:endParaRPr lang="en-US"/>
          </a:p>
        </p:txBody>
      </p:sp>
    </p:spTree>
    <p:extLst>
      <p:ext uri="{BB962C8B-B14F-4D97-AF65-F5344CB8AC3E}">
        <p14:creationId xmlns:p14="http://schemas.microsoft.com/office/powerpoint/2010/main" val="2259045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54BEFA-09F4-41A2-BF49-F1886F5A99B5}" type="datetime1">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17C7C58-EE1A-4E34-AEAC-9250465BDD02}" type="slidenum">
              <a:rPr lang="en-US" smtClean="0"/>
              <a:t>‹#›</a:t>
            </a:fld>
            <a:endParaRPr lang="en-US"/>
          </a:p>
        </p:txBody>
      </p:sp>
    </p:spTree>
    <p:extLst>
      <p:ext uri="{BB962C8B-B14F-4D97-AF65-F5344CB8AC3E}">
        <p14:creationId xmlns:p14="http://schemas.microsoft.com/office/powerpoint/2010/main" val="2701144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A5C885E-C66E-464F-904C-4F3BFA7740D5}" type="datetime1">
              <a:rPr lang="en-US" smtClean="0"/>
              <a:t>11/16/2022</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17C7C58-EE1A-4E34-AEAC-9250465BDD02}" type="slidenum">
              <a:rPr lang="en-US" smtClean="0"/>
              <a:t>‹#›</a:t>
            </a:fld>
            <a:endParaRPr lang="en-US"/>
          </a:p>
        </p:txBody>
      </p:sp>
    </p:spTree>
    <p:extLst>
      <p:ext uri="{BB962C8B-B14F-4D97-AF65-F5344CB8AC3E}">
        <p14:creationId xmlns:p14="http://schemas.microsoft.com/office/powerpoint/2010/main" val="2974514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A3F38-FF5E-4634-BF96-C600435BAA25}"/>
              </a:ext>
            </a:extLst>
          </p:cNvPr>
          <p:cNvSpPr>
            <a:spLocks noGrp="1"/>
          </p:cNvSpPr>
          <p:nvPr>
            <p:ph type="ctrTitle"/>
          </p:nvPr>
        </p:nvSpPr>
        <p:spPr/>
        <p:txBody>
          <a:bodyPr/>
          <a:lstStyle/>
          <a:p>
            <a:pPr algn="ctr" rtl="1"/>
            <a:r>
              <a:rPr lang="fa-IR" dirty="0"/>
              <a:t>نوآوری:</a:t>
            </a:r>
            <a:br>
              <a:rPr lang="fa-IR" dirty="0"/>
            </a:br>
            <a:r>
              <a:rPr lang="fa-IR" dirty="0"/>
              <a:t>تله های کلاسیک</a:t>
            </a:r>
            <a:endParaRPr lang="en-US" dirty="0"/>
          </a:p>
        </p:txBody>
      </p:sp>
      <p:sp>
        <p:nvSpPr>
          <p:cNvPr id="3" name="Subtitle 2">
            <a:extLst>
              <a:ext uri="{FF2B5EF4-FFF2-40B4-BE49-F238E27FC236}">
                <a16:creationId xmlns:a16="http://schemas.microsoft.com/office/drawing/2014/main" id="{D9CC2C10-D911-4A48-A86F-1C5BBF330529}"/>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382C5367-692A-4090-AEA5-5A5C2D3727B3}"/>
              </a:ext>
            </a:extLst>
          </p:cNvPr>
          <p:cNvSpPr>
            <a:spLocks noGrp="1"/>
          </p:cNvSpPr>
          <p:nvPr>
            <p:ph type="sldNum" sz="quarter" idx="12"/>
          </p:nvPr>
        </p:nvSpPr>
        <p:spPr/>
        <p:txBody>
          <a:bodyPr/>
          <a:lstStyle/>
          <a:p>
            <a:fld id="{817C7C58-EE1A-4E34-AEAC-9250465BDD02}" type="slidenum">
              <a:rPr lang="en-US" smtClean="0"/>
              <a:t>1</a:t>
            </a:fld>
            <a:endParaRPr lang="en-US"/>
          </a:p>
        </p:txBody>
      </p:sp>
    </p:spTree>
    <p:extLst>
      <p:ext uri="{BB962C8B-B14F-4D97-AF65-F5344CB8AC3E}">
        <p14:creationId xmlns:p14="http://schemas.microsoft.com/office/powerpoint/2010/main" val="202393674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5338-A622-4730-A8BE-5728BBFAE9DB}"/>
              </a:ext>
            </a:extLst>
          </p:cNvPr>
          <p:cNvSpPr>
            <a:spLocks noGrp="1"/>
          </p:cNvSpPr>
          <p:nvPr>
            <p:ph type="title"/>
          </p:nvPr>
        </p:nvSpPr>
        <p:spPr/>
        <p:txBody>
          <a:bodyPr/>
          <a:lstStyle/>
          <a:p>
            <a:r>
              <a:rPr lang="fa-IR" dirty="0">
                <a:cs typeface="B Nazanin" panose="00000400000000000000" pitchFamily="2" charset="-78"/>
              </a:rPr>
              <a:t>اشتباهات استراتژی: موانع خیلی زیاد، دامنه خیلی باریک</a:t>
            </a:r>
            <a:endParaRPr lang="en-US" dirty="0"/>
          </a:p>
        </p:txBody>
      </p:sp>
      <p:sp>
        <p:nvSpPr>
          <p:cNvPr id="3" name="Content Placeholder 2">
            <a:extLst>
              <a:ext uri="{FF2B5EF4-FFF2-40B4-BE49-F238E27FC236}">
                <a16:creationId xmlns:a16="http://schemas.microsoft.com/office/drawing/2014/main" id="{A9377A06-192A-4659-8A6B-0AE47DB15DD4}"/>
              </a:ext>
            </a:extLst>
          </p:cNvPr>
          <p:cNvSpPr>
            <a:spLocks noGrp="1"/>
          </p:cNvSpPr>
          <p:nvPr>
            <p:ph idx="1"/>
          </p:nvPr>
        </p:nvSpPr>
        <p:spPr/>
        <p:txBody>
          <a:bodyPr/>
          <a:lstStyle/>
          <a:p>
            <a:pPr algn="r" rtl="1">
              <a:lnSpc>
                <a:spcPct val="200000"/>
              </a:lnSpc>
            </a:pPr>
            <a:r>
              <a:rPr lang="fa-IR" dirty="0">
                <a:cs typeface="B Nazanin" panose="00000400000000000000" pitchFamily="2" charset="-78"/>
              </a:rPr>
              <a:t>در طول دوره قبل از اینکه دان لوگان در سال 1992 سکان هدایت را به دست گرفت، تقریباً هیچ مجله جدیدی منتشر نشد. پس از اینکه لوگان استراتژی نوآوری متفاوتی را به گروه مجله ارائه کرد، تایم حدود 100 مجله را توسعه داد (یا خرید) که به طور چشمگیری درآمد، جریان نقدی و سود شرکت را افزایش داد. هر پیشنهادی پرفروش نبود، اما تایم آنچه را که نوآوران موفق می‌دانند، آموخته بود:</a:t>
            </a:r>
            <a:endParaRPr lang="en-US" dirty="0">
              <a:cs typeface="B Nazanin" panose="00000400000000000000" pitchFamily="2" charset="-78"/>
            </a:endParaRPr>
          </a:p>
        </p:txBody>
      </p:sp>
      <p:sp>
        <p:nvSpPr>
          <p:cNvPr id="4" name="Slide Number Placeholder 3">
            <a:extLst>
              <a:ext uri="{FF2B5EF4-FFF2-40B4-BE49-F238E27FC236}">
                <a16:creationId xmlns:a16="http://schemas.microsoft.com/office/drawing/2014/main" id="{A3B1332E-943E-4ED2-9062-08398CFF8D18}"/>
              </a:ext>
            </a:extLst>
          </p:cNvPr>
          <p:cNvSpPr>
            <a:spLocks noGrp="1"/>
          </p:cNvSpPr>
          <p:nvPr>
            <p:ph type="sldNum" sz="quarter" idx="12"/>
          </p:nvPr>
        </p:nvSpPr>
        <p:spPr/>
        <p:txBody>
          <a:bodyPr/>
          <a:lstStyle/>
          <a:p>
            <a:fld id="{817C7C58-EE1A-4E34-AEAC-9250465BDD02}" type="slidenum">
              <a:rPr lang="en-US" smtClean="0"/>
              <a:t>10</a:t>
            </a:fld>
            <a:endParaRPr lang="en-US"/>
          </a:p>
        </p:txBody>
      </p:sp>
    </p:spTree>
    <p:extLst>
      <p:ext uri="{BB962C8B-B14F-4D97-AF65-F5344CB8AC3E}">
        <p14:creationId xmlns:p14="http://schemas.microsoft.com/office/powerpoint/2010/main" val="70765176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5338-A622-4730-A8BE-5728BBFAE9DB}"/>
              </a:ext>
            </a:extLst>
          </p:cNvPr>
          <p:cNvSpPr>
            <a:spLocks noGrp="1"/>
          </p:cNvSpPr>
          <p:nvPr>
            <p:ph type="title"/>
          </p:nvPr>
        </p:nvSpPr>
        <p:spPr/>
        <p:txBody>
          <a:bodyPr/>
          <a:lstStyle/>
          <a:p>
            <a:r>
              <a:rPr lang="fa-IR" dirty="0">
                <a:cs typeface="B Nazanin" panose="00000400000000000000" pitchFamily="2" charset="-78"/>
              </a:rPr>
              <a:t>اشتباهات استراتژی: موانع خیلی زیاد، دامنه خیلی باریک</a:t>
            </a:r>
            <a:endParaRPr lang="en-US" dirty="0"/>
          </a:p>
        </p:txBody>
      </p:sp>
      <p:sp>
        <p:nvSpPr>
          <p:cNvPr id="3" name="Content Placeholder 2">
            <a:extLst>
              <a:ext uri="{FF2B5EF4-FFF2-40B4-BE49-F238E27FC236}">
                <a16:creationId xmlns:a16="http://schemas.microsoft.com/office/drawing/2014/main" id="{A9377A06-192A-4659-8A6B-0AE47DB15DD4}"/>
              </a:ext>
            </a:extLst>
          </p:cNvPr>
          <p:cNvSpPr>
            <a:spLocks noGrp="1"/>
          </p:cNvSpPr>
          <p:nvPr>
            <p:ph idx="1"/>
          </p:nvPr>
        </p:nvSpPr>
        <p:spPr/>
        <p:txBody>
          <a:bodyPr>
            <a:normAutofit fontScale="85000" lnSpcReduction="10000"/>
          </a:bodyPr>
          <a:lstStyle/>
          <a:p>
            <a:pPr marL="0" indent="0" algn="r" rtl="1">
              <a:buNone/>
            </a:pPr>
            <a:r>
              <a:rPr lang="fa-IR" sz="1600" dirty="0">
                <a:cs typeface="B Nazanin" panose="00000400000000000000" pitchFamily="2" charset="-78"/>
              </a:rPr>
              <a:t>نوآوری به عنوان یک محرک استراتژیک رشد شرکت ها وارد یا خارج می شود، اما با هر موجی از اشتیاق، مدیران نیز اشتباهات مشابهی را مرتکب می شوند. بیشتر اوقات، آنها در تلاش‌های تحقیق و توسعه خود دچار لغزش می‌شوند زیرا درگیر توازن‌سازی دشواری هستند: آنها باید از جریان‌های درآمد موجود محافظت کنند و در عین حال از جریان‌های جدید حمایت کنند. اما «کارآفرینی شرکتی» لزومی ندارد که یک امر بدبینانه باشد. نوآوری می تواند شکوفا شود اگر مدیران به درس های کسب و کار از گذشته توجه کنند.</a:t>
            </a:r>
          </a:p>
          <a:p>
            <a:pPr marL="0" indent="0" algn="r" rtl="1">
              <a:buNone/>
            </a:pPr>
            <a:r>
              <a:rPr lang="fa-IR" sz="1600" dirty="0">
                <a:cs typeface="B Nazanin" panose="00000400000000000000" pitchFamily="2" charset="-78"/>
              </a:rPr>
              <a:t>درس های استراتژی</a:t>
            </a:r>
          </a:p>
          <a:p>
            <a:pPr marL="0" indent="0" algn="r" rtl="1">
              <a:buNone/>
            </a:pPr>
            <a:r>
              <a:rPr lang="fa-IR" sz="1600" dirty="0">
                <a:cs typeface="B Nazanin" panose="00000400000000000000" pitchFamily="2" charset="-78"/>
              </a:rPr>
              <a:t>• لازم نیست هر ایده نوآوری پرفروش باشد. تعداد کافی نوآوری های کوچک یا افزایشی می تواند به سودهای بزرگ منجر شود.</a:t>
            </a:r>
          </a:p>
          <a:p>
            <a:pPr marL="0" indent="0" algn="r" rtl="1">
              <a:buNone/>
            </a:pPr>
            <a:r>
              <a:rPr lang="fa-IR" sz="1600" dirty="0">
                <a:cs typeface="B Nazanin" panose="00000400000000000000" pitchFamily="2" charset="-78"/>
              </a:rPr>
              <a:t>• فقط بر توسعه محصول جدید تمرکز نکنید: ایده های تحول آفرین می توانند از هر کارکردی ناشی شوند - به عنوان مثال، بازاریابی، تولید، مالی یا توزیع.</a:t>
            </a:r>
          </a:p>
          <a:p>
            <a:pPr marL="0" indent="0" algn="r" rtl="1">
              <a:buNone/>
            </a:pPr>
            <a:r>
              <a:rPr lang="fa-IR" sz="1600" dirty="0">
                <a:cs typeface="B Nazanin" panose="00000400000000000000" pitchFamily="2" charset="-78"/>
              </a:rPr>
              <a:t>• نوآوران موفق از یک "هرم نوآوری" استفاده می کنند، با چندین شرط بزرگ در راس آنها که بیشترین سرمایه گذاری را به خود اختصاص می دهند. مجموعه ای از ایده های امیدوارکننده میان رده در مرحله آزمایشی؛ و پایه گسترده ای از ایده های مرحله اولیه یا نوآوری های افزایشی. ایده ها و نفوذ می توانند در هرم به بالا یا پایین جریان پیدا کنند.</a:t>
            </a:r>
          </a:p>
          <a:p>
            <a:pPr marL="0" indent="0" algn="r" rtl="1">
              <a:buNone/>
            </a:pPr>
            <a:r>
              <a:rPr lang="fa-IR" sz="1600" dirty="0">
                <a:cs typeface="B Nazanin" panose="00000400000000000000" pitchFamily="2" charset="-78"/>
              </a:rPr>
              <a:t>درس های فرآیندی</a:t>
            </a:r>
          </a:p>
          <a:p>
            <a:pPr marL="0" indent="0" algn="r" rtl="1">
              <a:buNone/>
            </a:pPr>
            <a:r>
              <a:rPr lang="fa-IR" sz="1600" dirty="0">
                <a:cs typeface="B Nazanin" panose="00000400000000000000" pitchFamily="2" charset="-78"/>
              </a:rPr>
              <a:t>• کنترل های محکم نوآوری را خفه می کند. برنامه‌ریزی، بودجه‌بندی و بررسی‌های اعمال شده برای کسب‌وکارهای موجود، عمر تلاش‌های نوآوری را از بین می‌برد.</a:t>
            </a:r>
            <a:endParaRPr lang="en-US" sz="1600" dirty="0">
              <a:cs typeface="B Nazanin" panose="00000400000000000000" pitchFamily="2" charset="-78"/>
            </a:endParaRPr>
          </a:p>
        </p:txBody>
      </p:sp>
      <p:sp>
        <p:nvSpPr>
          <p:cNvPr id="4" name="Slide Number Placeholder 3">
            <a:extLst>
              <a:ext uri="{FF2B5EF4-FFF2-40B4-BE49-F238E27FC236}">
                <a16:creationId xmlns:a16="http://schemas.microsoft.com/office/drawing/2014/main" id="{AF959845-B894-4ABE-9BDA-CBC0C3BB9A0F}"/>
              </a:ext>
            </a:extLst>
          </p:cNvPr>
          <p:cNvSpPr>
            <a:spLocks noGrp="1"/>
          </p:cNvSpPr>
          <p:nvPr>
            <p:ph type="sldNum" sz="quarter" idx="12"/>
          </p:nvPr>
        </p:nvSpPr>
        <p:spPr/>
        <p:txBody>
          <a:bodyPr/>
          <a:lstStyle/>
          <a:p>
            <a:fld id="{817C7C58-EE1A-4E34-AEAC-9250465BDD02}" type="slidenum">
              <a:rPr lang="en-US" smtClean="0"/>
              <a:t>11</a:t>
            </a:fld>
            <a:endParaRPr lang="en-US"/>
          </a:p>
        </p:txBody>
      </p:sp>
    </p:spTree>
    <p:extLst>
      <p:ext uri="{BB962C8B-B14F-4D97-AF65-F5344CB8AC3E}">
        <p14:creationId xmlns:p14="http://schemas.microsoft.com/office/powerpoint/2010/main" val="3433911309"/>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236A5-EB14-40FB-A8ED-164F0B22D4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041973-1886-419E-8C5D-FD8C0F6E8761}"/>
              </a:ext>
            </a:extLst>
          </p:cNvPr>
          <p:cNvSpPr>
            <a:spLocks noGrp="1"/>
          </p:cNvSpPr>
          <p:nvPr>
            <p:ph idx="1"/>
          </p:nvPr>
        </p:nvSpPr>
        <p:spPr/>
        <p:txBody>
          <a:bodyPr/>
          <a:lstStyle/>
          <a:p>
            <a:pPr algn="r" rtl="1" fontAlgn="base">
              <a:lnSpc>
                <a:spcPct val="200000"/>
              </a:lnSpc>
              <a:buFont typeface="+mj-lt"/>
              <a:buAutoNum type="arabicPeriod"/>
            </a:pPr>
            <a:r>
              <a:rPr lang="fa-IR" b="0" i="0" dirty="0">
                <a:solidFill>
                  <a:srgbClr val="4B4F58"/>
                </a:solidFill>
                <a:effectLst/>
                <a:latin typeface="Vazir"/>
              </a:rPr>
              <a:t>کسب وکار مجبور نیست افراد باهوش را استخدام کند. می‌تواند در داخل و خارج شرکت با این افراد کار کنند.</a:t>
            </a:r>
          </a:p>
          <a:p>
            <a:pPr algn="r" rtl="1" fontAlgn="base">
              <a:lnSpc>
                <a:spcPct val="200000"/>
              </a:lnSpc>
              <a:buFont typeface="+mj-lt"/>
              <a:buAutoNum type="arabicPeriod"/>
            </a:pPr>
            <a:r>
              <a:rPr lang="fa-IR" b="0" i="0" dirty="0">
                <a:solidFill>
                  <a:srgbClr val="4B4F58"/>
                </a:solidFill>
                <a:effectLst/>
                <a:latin typeface="Vazir"/>
              </a:rPr>
              <a:t>خلاقیت درونی کارکنان در شرکت نگه داشته نمی‌شود.</a:t>
            </a:r>
          </a:p>
          <a:p>
            <a:pPr algn="r" rtl="1" fontAlgn="base">
              <a:lnSpc>
                <a:spcPct val="200000"/>
              </a:lnSpc>
              <a:buFont typeface="+mj-lt"/>
              <a:buAutoNum type="arabicPeriod"/>
            </a:pPr>
            <a:r>
              <a:rPr lang="fa-IR" b="0" i="0" dirty="0">
                <a:solidFill>
                  <a:srgbClr val="4B4F58"/>
                </a:solidFill>
                <a:effectLst/>
                <a:latin typeface="Vazir"/>
              </a:rPr>
              <a:t>برای رقابت مؤثر، شرکت ها باید روابط خوبی با همتایان خود ایجاد کنند.</a:t>
            </a:r>
          </a:p>
          <a:p>
            <a:pPr algn="r" rtl="1" fontAlgn="base">
              <a:lnSpc>
                <a:spcPct val="200000"/>
              </a:lnSpc>
              <a:buFont typeface="+mj-lt"/>
              <a:buAutoNum type="arabicPeriod"/>
            </a:pPr>
            <a:r>
              <a:rPr lang="fa-IR" b="0" i="0" dirty="0">
                <a:solidFill>
                  <a:srgbClr val="4B4F58"/>
                </a:solidFill>
                <a:effectLst/>
                <a:latin typeface="Vazir"/>
              </a:rPr>
              <a:t>کسب سهم بازار بر اساس منبع ایده نیست. بیشتر به استفاده ماهرانه و موفقیت آمیز از ایده های داخلی و خارجی موجود، مربوط می‌شود.</a:t>
            </a:r>
          </a:p>
          <a:p>
            <a:pPr algn="r" rtl="1">
              <a:lnSpc>
                <a:spcPct val="200000"/>
              </a:lnSpc>
            </a:pPr>
            <a:endParaRPr lang="en-US" dirty="0"/>
          </a:p>
        </p:txBody>
      </p:sp>
      <p:sp>
        <p:nvSpPr>
          <p:cNvPr id="4" name="Slide Number Placeholder 3">
            <a:extLst>
              <a:ext uri="{FF2B5EF4-FFF2-40B4-BE49-F238E27FC236}">
                <a16:creationId xmlns:a16="http://schemas.microsoft.com/office/drawing/2014/main" id="{A48CDCED-E802-4EB3-99C4-0C96854A4095}"/>
              </a:ext>
            </a:extLst>
          </p:cNvPr>
          <p:cNvSpPr>
            <a:spLocks noGrp="1"/>
          </p:cNvSpPr>
          <p:nvPr>
            <p:ph type="sldNum" sz="quarter" idx="12"/>
          </p:nvPr>
        </p:nvSpPr>
        <p:spPr/>
        <p:txBody>
          <a:bodyPr/>
          <a:lstStyle/>
          <a:p>
            <a:fld id="{817C7C58-EE1A-4E34-AEAC-9250465BDD02}" type="slidenum">
              <a:rPr lang="en-US" smtClean="0"/>
              <a:t>12</a:t>
            </a:fld>
            <a:endParaRPr lang="en-US"/>
          </a:p>
        </p:txBody>
      </p:sp>
    </p:spTree>
    <p:extLst>
      <p:ext uri="{BB962C8B-B14F-4D97-AF65-F5344CB8AC3E}">
        <p14:creationId xmlns:p14="http://schemas.microsoft.com/office/powerpoint/2010/main" val="796557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988A0-ADEE-4E6F-A22E-D9D33A4DC3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6B3D6E-0D0F-4D31-8DF0-7A5DF200A01D}"/>
              </a:ext>
            </a:extLst>
          </p:cNvPr>
          <p:cNvSpPr>
            <a:spLocks noGrp="1"/>
          </p:cNvSpPr>
          <p:nvPr>
            <p:ph idx="1"/>
          </p:nvPr>
        </p:nvSpPr>
        <p:spPr/>
        <p:txBody>
          <a:bodyPr/>
          <a:lstStyle/>
          <a:p>
            <a:pPr algn="r" rtl="1" fontAlgn="base"/>
            <a:r>
              <a:rPr lang="fa-IR" b="0" i="0" dirty="0">
                <a:solidFill>
                  <a:srgbClr val="4B4F58"/>
                </a:solidFill>
                <a:effectLst/>
                <a:latin typeface="Vazir"/>
              </a:rPr>
              <a:t>قابلیت فناورانه نقش مهمی در تسهیل نوآوری شرکت ایفا می‌کند. قابلیت فناوری توانایی کسب وکارها را برای استفاده از منابع مختلف افزایش می‌دهد و در عین حال ظرفیت جذب داخلی شرکت را برای نوآوری افزایش می‌دهد. استفاده بهتر از منابع در تحقیق و توسعه، کارایی و اثربخشی کسب وکارها را برای توسعه محصول جدید افزایش می‌دهد.</a:t>
            </a:r>
          </a:p>
          <a:p>
            <a:pPr algn="r" rtl="1" fontAlgn="base"/>
            <a:r>
              <a:rPr lang="fa-IR" b="0" i="0" dirty="0">
                <a:solidFill>
                  <a:srgbClr val="4B4F58"/>
                </a:solidFill>
                <a:effectLst/>
                <a:latin typeface="Vazir"/>
              </a:rPr>
              <a:t>حمایت دولت از نوآوری می‌تواند منافعی را برای شرکت‌ها به همراه داشته باشد. حمایت دولت از شرکت‌ها می‌تواند به شکل مشوق‌های مالیاتی، کمک‌های بلاعوض، آزمایشگاه‌های تحت حمایت دولت یا سرمایه‌گذاری مستقیم از طریق سرمایه‌گذاری عمومی باشد و می‌تواند مستقیماً بر تحقیق و توسعه و نوآوری شرکت در محصولات و خدمات تأثیر بگذارد.</a:t>
            </a:r>
          </a:p>
          <a:p>
            <a:pPr algn="r" rtl="1"/>
            <a:endParaRPr lang="en-US" dirty="0"/>
          </a:p>
        </p:txBody>
      </p:sp>
      <p:sp>
        <p:nvSpPr>
          <p:cNvPr id="4" name="Slide Number Placeholder 3">
            <a:extLst>
              <a:ext uri="{FF2B5EF4-FFF2-40B4-BE49-F238E27FC236}">
                <a16:creationId xmlns:a16="http://schemas.microsoft.com/office/drawing/2014/main" id="{D76767C8-197F-40C2-AE61-E680606944F3}"/>
              </a:ext>
            </a:extLst>
          </p:cNvPr>
          <p:cNvSpPr>
            <a:spLocks noGrp="1"/>
          </p:cNvSpPr>
          <p:nvPr>
            <p:ph type="sldNum" sz="quarter" idx="12"/>
          </p:nvPr>
        </p:nvSpPr>
        <p:spPr/>
        <p:txBody>
          <a:bodyPr/>
          <a:lstStyle/>
          <a:p>
            <a:fld id="{817C7C58-EE1A-4E34-AEAC-9250465BDD02}" type="slidenum">
              <a:rPr lang="en-US" smtClean="0"/>
              <a:t>13</a:t>
            </a:fld>
            <a:endParaRPr lang="en-US"/>
          </a:p>
        </p:txBody>
      </p:sp>
    </p:spTree>
    <p:extLst>
      <p:ext uri="{BB962C8B-B14F-4D97-AF65-F5344CB8AC3E}">
        <p14:creationId xmlns:p14="http://schemas.microsoft.com/office/powerpoint/2010/main" val="3845692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5338-A622-4730-A8BE-5728BBFAE9DB}"/>
              </a:ext>
            </a:extLst>
          </p:cNvPr>
          <p:cNvSpPr>
            <a:spLocks noGrp="1"/>
          </p:cNvSpPr>
          <p:nvPr>
            <p:ph type="title"/>
          </p:nvPr>
        </p:nvSpPr>
        <p:spPr/>
        <p:txBody>
          <a:bodyPr/>
          <a:lstStyle/>
          <a:p>
            <a:r>
              <a:rPr lang="fa-IR" dirty="0">
                <a:cs typeface="B Nazanin" panose="00000400000000000000" pitchFamily="2" charset="-78"/>
              </a:rPr>
              <a:t>اشتباهات استراتژی: موانع خیلی زیاد، دامنه خیلی باریک</a:t>
            </a:r>
            <a:endParaRPr lang="en-US" dirty="0"/>
          </a:p>
        </p:txBody>
      </p:sp>
      <p:sp>
        <p:nvSpPr>
          <p:cNvPr id="3" name="Content Placeholder 2">
            <a:extLst>
              <a:ext uri="{FF2B5EF4-FFF2-40B4-BE49-F238E27FC236}">
                <a16:creationId xmlns:a16="http://schemas.microsoft.com/office/drawing/2014/main" id="{A9377A06-192A-4659-8A6B-0AE47DB15DD4}"/>
              </a:ext>
            </a:extLst>
          </p:cNvPr>
          <p:cNvSpPr>
            <a:spLocks noGrp="1"/>
          </p:cNvSpPr>
          <p:nvPr>
            <p:ph idx="1"/>
          </p:nvPr>
        </p:nvSpPr>
        <p:spPr/>
        <p:txBody>
          <a:bodyPr>
            <a:normAutofit fontScale="85000" lnSpcReduction="10000"/>
          </a:bodyPr>
          <a:lstStyle/>
          <a:p>
            <a:pPr marL="0" indent="0" algn="r" rtl="1">
              <a:buNone/>
            </a:pPr>
            <a:r>
              <a:rPr lang="fa-IR" dirty="0">
                <a:cs typeface="B Nazanin" panose="00000400000000000000" pitchFamily="2" charset="-78"/>
              </a:rPr>
              <a:t>درس های ساختار</a:t>
            </a:r>
          </a:p>
          <a:p>
            <a:pPr marL="0" indent="0" algn="r" rtl="1">
              <a:buNone/>
            </a:pPr>
            <a:r>
              <a:rPr lang="fa-IR" dirty="0">
                <a:cs typeface="B Nazanin" panose="00000400000000000000" pitchFamily="2" charset="-78"/>
              </a:rPr>
              <a:t>• در حالی که کنترل‌های رسمی را کاهش می‌دهند، شرکت‌ها باید ارتباطات بین فردی بین تلاش‌های نوآوری و بقیه کسب‌وکار را محکم‌تر کنند.</a:t>
            </a:r>
          </a:p>
          <a:p>
            <a:pPr marL="0" indent="0" algn="r" rtl="1">
              <a:buNone/>
            </a:pPr>
            <a:r>
              <a:rPr lang="fa-IR" dirty="0">
                <a:cs typeface="B Nazanin" panose="00000400000000000000" pitchFamily="2" charset="-78"/>
              </a:rPr>
              <a:t>• نوآوری های تغییردهنده بازی اغلب کانال های ایجاد شده را در هم می گذرانند یا عناصر ظرفیت موجود را به روش های جدید ترکیب می کنند.</a:t>
            </a:r>
          </a:p>
          <a:p>
            <a:pPr marL="0" indent="0" algn="r" rtl="1">
              <a:buNone/>
            </a:pPr>
            <a:r>
              <a:rPr lang="fa-IR" dirty="0">
                <a:cs typeface="B Nazanin" panose="00000400000000000000" pitchFamily="2" charset="-78"/>
              </a:rPr>
              <a:t>• اگر شرکت‌ها دو دسته از شهروندان شرکتی ایجاد کنند - به نوآوران امتیازات، امتیازات و اعتبار بیشتری می‌دهند - کسانی که در کسب‌وکار موجود هستند، تمام تلاش خود را برای از بین بردن نوآوری انجام خواهند داد.</a:t>
            </a:r>
          </a:p>
          <a:p>
            <a:pPr marL="0" indent="0" algn="r" rtl="1">
              <a:buNone/>
            </a:pPr>
            <a:r>
              <a:rPr lang="fa-IR" dirty="0">
                <a:cs typeface="B Nazanin" panose="00000400000000000000" pitchFamily="2" charset="-78"/>
              </a:rPr>
              <a:t>درس های مهارت</a:t>
            </a:r>
          </a:p>
          <a:p>
            <a:pPr marL="0" indent="0" algn="r" rtl="1">
              <a:buNone/>
            </a:pPr>
            <a:r>
              <a:rPr lang="fa-IR" dirty="0">
                <a:cs typeface="B Nazanin" panose="00000400000000000000" pitchFamily="2" charset="-78"/>
              </a:rPr>
              <a:t>• حتی فنی ترین نوآوری ها نیازمند رهبران قوی با روابط و مهارت های ارتباطی عالی است.</a:t>
            </a:r>
          </a:p>
          <a:p>
            <a:pPr marL="0" indent="0" algn="r" rtl="1">
              <a:buNone/>
            </a:pPr>
            <a:r>
              <a:rPr lang="fa-IR" dirty="0">
                <a:cs typeface="B Nazanin" panose="00000400000000000000" pitchFamily="2" charset="-78"/>
              </a:rPr>
              <a:t>• اعضای تیم های موفق نوآوری از طریق توسعه یک ایده به هم می چسبند، حتی اگر رویکرد شرکت به زمان بندی شغلی مستلزم چرخش شغلی سریعتر باشد.</a:t>
            </a:r>
          </a:p>
          <a:p>
            <a:pPr marL="0" indent="0" algn="r" rtl="1">
              <a:buNone/>
            </a:pPr>
            <a:r>
              <a:rPr lang="fa-IR" dirty="0">
                <a:cs typeface="B Nazanin" panose="00000400000000000000" pitchFamily="2" charset="-78"/>
              </a:rPr>
              <a:t>• از آنجا که نوآوری‌ها به رابط‌هایی نیاز دارند - افرادی که می‌دانند چگونه در جریان اصلی کسب‌وکار یا دنیای خارج شریک پیدا کنند - آنها در فرهنگ‌هایی شکوفا می‌شوند که همکاری را تشویق می‌کنند.</a:t>
            </a:r>
            <a:endParaRPr lang="en-US" dirty="0">
              <a:cs typeface="B Nazanin" panose="00000400000000000000" pitchFamily="2" charset="-78"/>
            </a:endParaRPr>
          </a:p>
        </p:txBody>
      </p:sp>
      <p:sp>
        <p:nvSpPr>
          <p:cNvPr id="4" name="Slide Number Placeholder 3">
            <a:extLst>
              <a:ext uri="{FF2B5EF4-FFF2-40B4-BE49-F238E27FC236}">
                <a16:creationId xmlns:a16="http://schemas.microsoft.com/office/drawing/2014/main" id="{09EFCAAD-E7EB-4C50-A147-C2F0A29B9A01}"/>
              </a:ext>
            </a:extLst>
          </p:cNvPr>
          <p:cNvSpPr>
            <a:spLocks noGrp="1"/>
          </p:cNvSpPr>
          <p:nvPr>
            <p:ph type="sldNum" sz="quarter" idx="12"/>
          </p:nvPr>
        </p:nvSpPr>
        <p:spPr/>
        <p:txBody>
          <a:bodyPr/>
          <a:lstStyle/>
          <a:p>
            <a:fld id="{817C7C58-EE1A-4E34-AEAC-9250465BDD02}" type="slidenum">
              <a:rPr lang="en-US" smtClean="0"/>
              <a:t>14</a:t>
            </a:fld>
            <a:endParaRPr lang="en-US"/>
          </a:p>
        </p:txBody>
      </p:sp>
    </p:spTree>
    <p:extLst>
      <p:ext uri="{BB962C8B-B14F-4D97-AF65-F5344CB8AC3E}">
        <p14:creationId xmlns:p14="http://schemas.microsoft.com/office/powerpoint/2010/main" val="3104971928"/>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5338-A622-4730-A8BE-5728BBFAE9DB}"/>
              </a:ext>
            </a:extLst>
          </p:cNvPr>
          <p:cNvSpPr>
            <a:spLocks noGrp="1"/>
          </p:cNvSpPr>
          <p:nvPr>
            <p:ph type="title"/>
          </p:nvPr>
        </p:nvSpPr>
        <p:spPr/>
        <p:txBody>
          <a:bodyPr/>
          <a:lstStyle/>
          <a:p>
            <a:pPr algn="ctr" rtl="1"/>
            <a:r>
              <a:rPr lang="fa-IR" dirty="0">
                <a:cs typeface="B Nazanin" panose="00000400000000000000" pitchFamily="2" charset="-78"/>
              </a:rPr>
              <a:t>اشتباهات فرآیند: کنترل‌های خیلی سخت</a:t>
            </a:r>
            <a:endParaRPr lang="en-US" dirty="0">
              <a:cs typeface="B Nazanin" panose="00000400000000000000" pitchFamily="2" charset="-78"/>
            </a:endParaRPr>
          </a:p>
        </p:txBody>
      </p:sp>
      <p:sp>
        <p:nvSpPr>
          <p:cNvPr id="3" name="Content Placeholder 2">
            <a:extLst>
              <a:ext uri="{FF2B5EF4-FFF2-40B4-BE49-F238E27FC236}">
                <a16:creationId xmlns:a16="http://schemas.microsoft.com/office/drawing/2014/main" id="{A9377A06-192A-4659-8A6B-0AE47DB15DD4}"/>
              </a:ext>
            </a:extLst>
          </p:cNvPr>
          <p:cNvSpPr>
            <a:spLocks noGrp="1"/>
          </p:cNvSpPr>
          <p:nvPr>
            <p:ph idx="1"/>
          </p:nvPr>
        </p:nvSpPr>
        <p:spPr/>
        <p:txBody>
          <a:bodyPr>
            <a:normAutofit/>
          </a:bodyPr>
          <a:lstStyle/>
          <a:p>
            <a:pPr algn="r" rtl="1">
              <a:lnSpc>
                <a:spcPct val="150000"/>
              </a:lnSpc>
            </a:pPr>
            <a:r>
              <a:rPr lang="fa-IR" dirty="0">
                <a:cs typeface="B Nazanin" panose="00000400000000000000" pitchFamily="2" charset="-78"/>
              </a:rPr>
              <a:t>مجموعه دوم از اشتباهات کلاسیک در جریان است. به طور خاص، انگیزه خفه کردن نوآوری با کنترل های سخت - همان برنامه ریزی، بودجه بندی و بررسی هایی که در مورد مشاغل موجود اعمال می شود. عدم قطعیت ذاتی فرآیند نوآوری، فرعی یا چرخش های غیرمنتظره را اجتناب ناپذیر می کند. دلیل اینکه </a:t>
            </a:r>
            <a:r>
              <a:rPr lang="en-US" dirty="0">
                <a:cs typeface="B Nazanin" panose="00000400000000000000" pitchFamily="2" charset="-78"/>
              </a:rPr>
              <a:t>Ocean Spray </a:t>
            </a:r>
            <a:r>
              <a:rPr lang="fa-IR" dirty="0">
                <a:cs typeface="B Nazanin" panose="00000400000000000000" pitchFamily="2" charset="-78"/>
              </a:rPr>
              <a:t>نوپا می‌تواند فرصت بطری کاغذی را از آب‌میوه‌سازان بزرگ ایالات متحده بگیرد، این است که بودجه شرکت‌های بزرگ قبلاً برای سال تخصیص داده شده بود، و آنها می‌خواستند کمیته‌ها گزینه بسته‌بندی را قبل از انجام تعهداتی که از برنامه‌هایشان منحرف می‌شود، مطالعه کنند. . </a:t>
            </a:r>
            <a:r>
              <a:rPr lang="en-US" dirty="0">
                <a:cs typeface="B Nazanin" panose="00000400000000000000" pitchFamily="2" charset="-78"/>
              </a:rPr>
              <a:t>AlliedSignal (</a:t>
            </a:r>
            <a:r>
              <a:rPr lang="fa-IR" dirty="0">
                <a:cs typeface="B Nazanin" panose="00000400000000000000" pitchFamily="2" charset="-78"/>
              </a:rPr>
              <a:t>اکنون </a:t>
            </a:r>
            <a:r>
              <a:rPr lang="en-US" dirty="0">
                <a:cs typeface="B Nazanin" panose="00000400000000000000" pitchFamily="2" charset="-78"/>
              </a:rPr>
              <a:t>Honeywell) </a:t>
            </a:r>
            <a:r>
              <a:rPr lang="fa-IR" dirty="0">
                <a:cs typeface="B Nazanin" panose="00000400000000000000" pitchFamily="2" charset="-78"/>
              </a:rPr>
              <a:t>در سال 2000 به دنبال محصولات و خدمات جدید مبتنی بر اینترنت با استفاده از فرآیندهای برنامه ریزی استراتژیک و بودجه ریزی از طریق واحدهای تجاری موجود بود</a:t>
            </a:r>
          </a:p>
        </p:txBody>
      </p:sp>
      <p:sp>
        <p:nvSpPr>
          <p:cNvPr id="4" name="Slide Number Placeholder 3">
            <a:extLst>
              <a:ext uri="{FF2B5EF4-FFF2-40B4-BE49-F238E27FC236}">
                <a16:creationId xmlns:a16="http://schemas.microsoft.com/office/drawing/2014/main" id="{C394017A-2AF9-4FBE-BFBF-62DBF70B591F}"/>
              </a:ext>
            </a:extLst>
          </p:cNvPr>
          <p:cNvSpPr>
            <a:spLocks noGrp="1"/>
          </p:cNvSpPr>
          <p:nvPr>
            <p:ph type="sldNum" sz="quarter" idx="12"/>
          </p:nvPr>
        </p:nvSpPr>
        <p:spPr/>
        <p:txBody>
          <a:bodyPr/>
          <a:lstStyle/>
          <a:p>
            <a:fld id="{817C7C58-EE1A-4E34-AEAC-9250465BDD02}" type="slidenum">
              <a:rPr lang="en-US" smtClean="0"/>
              <a:t>15</a:t>
            </a:fld>
            <a:endParaRPr lang="en-US"/>
          </a:p>
        </p:txBody>
      </p:sp>
    </p:spTree>
    <p:extLst>
      <p:ext uri="{BB962C8B-B14F-4D97-AF65-F5344CB8AC3E}">
        <p14:creationId xmlns:p14="http://schemas.microsoft.com/office/powerpoint/2010/main" val="3472459811"/>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5338-A622-4730-A8BE-5728BBFAE9DB}"/>
              </a:ext>
            </a:extLst>
          </p:cNvPr>
          <p:cNvSpPr>
            <a:spLocks noGrp="1"/>
          </p:cNvSpPr>
          <p:nvPr>
            <p:ph type="title"/>
          </p:nvPr>
        </p:nvSpPr>
        <p:spPr/>
        <p:txBody>
          <a:bodyPr/>
          <a:lstStyle/>
          <a:p>
            <a:r>
              <a:rPr lang="fa-IR" dirty="0">
                <a:cs typeface="B Nazanin" panose="00000400000000000000" pitchFamily="2" charset="-78"/>
              </a:rPr>
              <a:t>اشتباهات فرآیند: کنترل‌های خیلی سخت</a:t>
            </a:r>
            <a:endParaRPr lang="en-US" dirty="0"/>
          </a:p>
        </p:txBody>
      </p:sp>
      <p:sp>
        <p:nvSpPr>
          <p:cNvPr id="3" name="Content Placeholder 2">
            <a:extLst>
              <a:ext uri="{FF2B5EF4-FFF2-40B4-BE49-F238E27FC236}">
                <a16:creationId xmlns:a16="http://schemas.microsoft.com/office/drawing/2014/main" id="{A9377A06-192A-4659-8A6B-0AE47DB15DD4}"/>
              </a:ext>
            </a:extLst>
          </p:cNvPr>
          <p:cNvSpPr>
            <a:spLocks noGrp="1"/>
          </p:cNvSpPr>
          <p:nvPr>
            <p:ph idx="1"/>
          </p:nvPr>
        </p:nvSpPr>
        <p:spPr/>
        <p:txBody>
          <a:bodyPr/>
          <a:lstStyle/>
          <a:p>
            <a:pPr algn="r" rtl="1">
              <a:lnSpc>
                <a:spcPct val="200000"/>
              </a:lnSpc>
            </a:pPr>
            <a:r>
              <a:rPr lang="fa-IR" dirty="0">
                <a:cs typeface="B Nazanin" panose="00000400000000000000" pitchFamily="2" charset="-78"/>
              </a:rPr>
              <a:t>بررسی عملکرد و معیارهای مرتبط با آن، یکی دیگر از مناطق خطر برای نوآوری ها است. شرکت های تاسیس شده فقط برنامه نمی خواهند؛ آنها از مدیران می خواهند که به این برنامه ها پایبند باشند. آن‌ها اغلب به افراد برای انجام کاری که متعهد به انجام آن هستند پاداش می‌دهند و آن‌ها را از ایجاد تغییرات در شرایط اقتضا می‌کنند. به عنوان مثال، در یک پیمانکار بزرگ دفاعی، افراد به دلیل عدم ارائه دقیقاً آنچه که وعده داده بودند، نمرات پایینی می گرفتند، حتی اگر چیز بهتری را ارائه می کردند - که باعث شد مردم به قول خود کم کنند، در نهایت آرزوهای کارکنان را کاهش داده و نوآوری را از بین می برد.</a:t>
            </a:r>
            <a:endParaRPr lang="en-US" dirty="0">
              <a:cs typeface="B Nazanin" panose="00000400000000000000" pitchFamily="2" charset="-78"/>
            </a:endParaRPr>
          </a:p>
          <a:p>
            <a:endParaRPr lang="en-US" dirty="0"/>
          </a:p>
        </p:txBody>
      </p:sp>
      <p:sp>
        <p:nvSpPr>
          <p:cNvPr id="4" name="Slide Number Placeholder 3">
            <a:extLst>
              <a:ext uri="{FF2B5EF4-FFF2-40B4-BE49-F238E27FC236}">
                <a16:creationId xmlns:a16="http://schemas.microsoft.com/office/drawing/2014/main" id="{718B83EF-B4CE-443B-BCB5-B915F68E8F2D}"/>
              </a:ext>
            </a:extLst>
          </p:cNvPr>
          <p:cNvSpPr>
            <a:spLocks noGrp="1"/>
          </p:cNvSpPr>
          <p:nvPr>
            <p:ph type="sldNum" sz="quarter" idx="12"/>
          </p:nvPr>
        </p:nvSpPr>
        <p:spPr/>
        <p:txBody>
          <a:bodyPr/>
          <a:lstStyle/>
          <a:p>
            <a:fld id="{817C7C58-EE1A-4E34-AEAC-9250465BDD02}" type="slidenum">
              <a:rPr lang="en-US" smtClean="0"/>
              <a:t>16</a:t>
            </a:fld>
            <a:endParaRPr lang="en-US"/>
          </a:p>
        </p:txBody>
      </p:sp>
    </p:spTree>
    <p:extLst>
      <p:ext uri="{BB962C8B-B14F-4D97-AF65-F5344CB8AC3E}">
        <p14:creationId xmlns:p14="http://schemas.microsoft.com/office/powerpoint/2010/main" val="1116631826"/>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5338-A622-4730-A8BE-5728BBFAE9DB}"/>
              </a:ext>
            </a:extLst>
          </p:cNvPr>
          <p:cNvSpPr>
            <a:spLocks noGrp="1"/>
          </p:cNvSpPr>
          <p:nvPr>
            <p:ph type="title"/>
          </p:nvPr>
        </p:nvSpPr>
        <p:spPr/>
        <p:txBody>
          <a:bodyPr/>
          <a:lstStyle/>
          <a:p>
            <a:pPr algn="ctr" rtl="1"/>
            <a:r>
              <a:rPr lang="fa-IR" dirty="0">
                <a:cs typeface="B Nazanin" panose="00000400000000000000" pitchFamily="2" charset="-78"/>
              </a:rPr>
              <a:t>اشتباهات فرآیند: کنترل‌های خیلی سخت</a:t>
            </a:r>
            <a:endParaRPr lang="en-US" dirty="0"/>
          </a:p>
        </p:txBody>
      </p:sp>
      <p:sp>
        <p:nvSpPr>
          <p:cNvPr id="3" name="Content Placeholder 2">
            <a:extLst>
              <a:ext uri="{FF2B5EF4-FFF2-40B4-BE49-F238E27FC236}">
                <a16:creationId xmlns:a16="http://schemas.microsoft.com/office/drawing/2014/main" id="{A9377A06-192A-4659-8A6B-0AE47DB15DD4}"/>
              </a:ext>
            </a:extLst>
          </p:cNvPr>
          <p:cNvSpPr>
            <a:spLocks noGrp="1"/>
          </p:cNvSpPr>
          <p:nvPr>
            <p:ph idx="1"/>
          </p:nvPr>
        </p:nvSpPr>
        <p:spPr/>
        <p:txBody>
          <a:bodyPr/>
          <a:lstStyle/>
          <a:p>
            <a:pPr algn="r" rtl="1">
              <a:lnSpc>
                <a:spcPct val="150000"/>
              </a:lnSpc>
            </a:pPr>
            <a:r>
              <a:rPr lang="fa-IR" dirty="0"/>
              <a:t>. مدیر عامل از بخش‌ها خواست تا بهترین ایده‌های خود را برای نوآوری‌های مرتبط با اینترنت در بررسی بودجه سه‌ماهه بیاورند. اگرچه این پروژه های نوآورانه به عنوان اولویت تعیین شده بودند، اما در معرض همان معیارهای مالی قرار گرفتند که مشاغل تأسیس شده بودند. بودجه حاوی بودجه اضافی برای سرمایه گذاری نبود. مدیرانی که روی نوآوری ها کار می کنند باید منابع مالی خود را از طریق پس انداز یا نقل و انتقالات داخلی پیدا کنند. آنچه پدیدار شد اغلب نسخه‌های اصلاح‌شده ایده‌هایی بود که به هر حال در خط لوله قرار داشتند.</a:t>
            </a:r>
            <a:endParaRPr lang="en-US" dirty="0"/>
          </a:p>
        </p:txBody>
      </p:sp>
      <p:sp>
        <p:nvSpPr>
          <p:cNvPr id="4" name="Slide Number Placeholder 3">
            <a:extLst>
              <a:ext uri="{FF2B5EF4-FFF2-40B4-BE49-F238E27FC236}">
                <a16:creationId xmlns:a16="http://schemas.microsoft.com/office/drawing/2014/main" id="{DF3C4E10-FACD-42C6-8AFF-8BEDCD111426}"/>
              </a:ext>
            </a:extLst>
          </p:cNvPr>
          <p:cNvSpPr>
            <a:spLocks noGrp="1"/>
          </p:cNvSpPr>
          <p:nvPr>
            <p:ph type="sldNum" sz="quarter" idx="12"/>
          </p:nvPr>
        </p:nvSpPr>
        <p:spPr/>
        <p:txBody>
          <a:bodyPr/>
          <a:lstStyle/>
          <a:p>
            <a:fld id="{817C7C58-EE1A-4E34-AEAC-9250465BDD02}" type="slidenum">
              <a:rPr lang="en-US" smtClean="0"/>
              <a:t>17</a:t>
            </a:fld>
            <a:endParaRPr lang="en-US"/>
          </a:p>
        </p:txBody>
      </p:sp>
    </p:spTree>
    <p:extLst>
      <p:ext uri="{BB962C8B-B14F-4D97-AF65-F5344CB8AC3E}">
        <p14:creationId xmlns:p14="http://schemas.microsoft.com/office/powerpoint/2010/main" val="276068009"/>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5338-A622-4730-A8BE-5728BBFAE9DB}"/>
              </a:ext>
            </a:extLst>
          </p:cNvPr>
          <p:cNvSpPr>
            <a:spLocks noGrp="1"/>
          </p:cNvSpPr>
          <p:nvPr>
            <p:ph type="title"/>
          </p:nvPr>
        </p:nvSpPr>
        <p:spPr/>
        <p:txBody>
          <a:bodyPr/>
          <a:lstStyle/>
          <a:p>
            <a:r>
              <a:rPr lang="fa-IR" dirty="0">
                <a:cs typeface="B Nazanin" panose="00000400000000000000" pitchFamily="2" charset="-78"/>
              </a:rPr>
              <a:t>اشتباهات ساختار: اتصالات خیلی شل، جدایی ها خیلی تیز</a:t>
            </a:r>
            <a:endParaRPr lang="en-US" dirty="0">
              <a:cs typeface="B Nazanin" panose="00000400000000000000" pitchFamily="2" charset="-78"/>
            </a:endParaRPr>
          </a:p>
        </p:txBody>
      </p:sp>
      <p:sp>
        <p:nvSpPr>
          <p:cNvPr id="3" name="Content Placeholder 2">
            <a:extLst>
              <a:ext uri="{FF2B5EF4-FFF2-40B4-BE49-F238E27FC236}">
                <a16:creationId xmlns:a16="http://schemas.microsoft.com/office/drawing/2014/main" id="{A9377A06-192A-4659-8A6B-0AE47DB15DD4}"/>
              </a:ext>
            </a:extLst>
          </p:cNvPr>
          <p:cNvSpPr>
            <a:spLocks noGrp="1"/>
          </p:cNvSpPr>
          <p:nvPr>
            <p:ph idx="1"/>
          </p:nvPr>
        </p:nvSpPr>
        <p:spPr/>
        <p:txBody>
          <a:bodyPr>
            <a:normAutofit/>
          </a:bodyPr>
          <a:lstStyle/>
          <a:p>
            <a:pPr algn="r" rtl="1">
              <a:lnSpc>
                <a:spcPct val="150000"/>
              </a:lnSpc>
            </a:pPr>
            <a:r>
              <a:rPr lang="fa-IR" dirty="0">
                <a:cs typeface="B Nazanin" panose="00000400000000000000" pitchFamily="2" charset="-78"/>
              </a:rPr>
              <a:t>در حالی که نگه داشتن شرکت‌های نوپا در فرآیندهای مشابه کسب‌وکارهای مستقر خطرناک است، شرکت‌ها باید مراقب باشند که چگونه این دو نهاد را ساختار می‌دهند تا از برخورد فرهنگ‌ها یا برنامه‌های متضاد اجتناب کنند.</a:t>
            </a:r>
          </a:p>
          <a:p>
            <a:pPr algn="r" rtl="1">
              <a:lnSpc>
                <a:spcPct val="150000"/>
              </a:lnSpc>
            </a:pPr>
            <a:r>
              <a:rPr lang="fa-IR" dirty="0">
                <a:cs typeface="B Nazanin" panose="00000400000000000000" pitchFamily="2" charset="-78"/>
              </a:rPr>
              <a:t>رویکرد چشمگیرتر ایجاد واحدی جدا از کسب و کار اصلی است که همچنان باید در خدمت پایه های تعبیه شده خود باشد. این منطق پشت راه اندازی ساترن به عنوان یک شرکت تابعه مستقل جنرال موتورز بود. قوانین جنرال موتورز به حالت تعلیق درآمد و تیم </a:t>
            </a:r>
            <a:r>
              <a:rPr lang="en-US" dirty="0">
                <a:cs typeface="B Nazanin" panose="00000400000000000000" pitchFamily="2" charset="-78"/>
              </a:rPr>
              <a:t>Saturn </a:t>
            </a:r>
            <a:r>
              <a:rPr lang="fa-IR" dirty="0">
                <a:cs typeface="B Nazanin" panose="00000400000000000000" pitchFamily="2" charset="-78"/>
              </a:rPr>
              <a:t>تشویق شد تا در هر جنبه ای از طراحی خودرو، تولید، بازاریابی، فروش و خدمات مشتری نوآوری کند. امید این بود که بهترین ایده‌ها در شرکت مادر گنجانده شود، اما در عوض، پس از پرتاب موفقیت‌آمیز، </a:t>
            </a:r>
            <a:r>
              <a:rPr lang="en-US" dirty="0">
                <a:cs typeface="B Nazanin" panose="00000400000000000000" pitchFamily="2" charset="-78"/>
              </a:rPr>
              <a:t>Saturn </a:t>
            </a:r>
            <a:r>
              <a:rPr lang="fa-IR" dirty="0">
                <a:cs typeface="B Nazanin" panose="00000400000000000000" pitchFamily="2" charset="-78"/>
              </a:rPr>
              <a:t>دوباره به جنرال موتورز ادغام شد و بسیاری از نوآوری‌های آن ناپدید شدند.</a:t>
            </a:r>
          </a:p>
        </p:txBody>
      </p:sp>
      <p:sp>
        <p:nvSpPr>
          <p:cNvPr id="4" name="Slide Number Placeholder 3">
            <a:extLst>
              <a:ext uri="{FF2B5EF4-FFF2-40B4-BE49-F238E27FC236}">
                <a16:creationId xmlns:a16="http://schemas.microsoft.com/office/drawing/2014/main" id="{3E83112A-9583-42F0-8E0B-95E13388A5BF}"/>
              </a:ext>
            </a:extLst>
          </p:cNvPr>
          <p:cNvSpPr>
            <a:spLocks noGrp="1"/>
          </p:cNvSpPr>
          <p:nvPr>
            <p:ph type="sldNum" sz="quarter" idx="12"/>
          </p:nvPr>
        </p:nvSpPr>
        <p:spPr/>
        <p:txBody>
          <a:bodyPr/>
          <a:lstStyle/>
          <a:p>
            <a:fld id="{817C7C58-EE1A-4E34-AEAC-9250465BDD02}" type="slidenum">
              <a:rPr lang="en-US" smtClean="0"/>
              <a:t>18</a:t>
            </a:fld>
            <a:endParaRPr lang="en-US"/>
          </a:p>
        </p:txBody>
      </p:sp>
    </p:spTree>
    <p:extLst>
      <p:ext uri="{BB962C8B-B14F-4D97-AF65-F5344CB8AC3E}">
        <p14:creationId xmlns:p14="http://schemas.microsoft.com/office/powerpoint/2010/main" val="45330350"/>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5338-A622-4730-A8BE-5728BBFAE9DB}"/>
              </a:ext>
            </a:extLst>
          </p:cNvPr>
          <p:cNvSpPr>
            <a:spLocks noGrp="1"/>
          </p:cNvSpPr>
          <p:nvPr>
            <p:ph type="title"/>
          </p:nvPr>
        </p:nvSpPr>
        <p:spPr/>
        <p:txBody>
          <a:bodyPr/>
          <a:lstStyle/>
          <a:p>
            <a:pPr algn="ctr" rtl="1"/>
            <a:r>
              <a:rPr lang="fa-IR" dirty="0">
                <a:cs typeface="B Nazanin" panose="00000400000000000000" pitchFamily="2" charset="-78"/>
              </a:rPr>
              <a:t>اشتباهات ساختار: اتصالات خیلی شل، جدایی ها خیلی تیز</a:t>
            </a:r>
            <a:endParaRPr lang="en-US" dirty="0"/>
          </a:p>
        </p:txBody>
      </p:sp>
      <p:sp>
        <p:nvSpPr>
          <p:cNvPr id="3" name="Content Placeholder 2">
            <a:extLst>
              <a:ext uri="{FF2B5EF4-FFF2-40B4-BE49-F238E27FC236}">
                <a16:creationId xmlns:a16="http://schemas.microsoft.com/office/drawing/2014/main" id="{A9377A06-192A-4659-8A6B-0AE47DB15DD4}"/>
              </a:ext>
            </a:extLst>
          </p:cNvPr>
          <p:cNvSpPr>
            <a:spLocks noGrp="1"/>
          </p:cNvSpPr>
          <p:nvPr>
            <p:ph idx="1"/>
          </p:nvPr>
        </p:nvSpPr>
        <p:spPr/>
        <p:txBody>
          <a:bodyPr/>
          <a:lstStyle/>
          <a:p>
            <a:pPr algn="r" rtl="1">
              <a:lnSpc>
                <a:spcPct val="150000"/>
              </a:lnSpc>
            </a:pPr>
            <a:r>
              <a:rPr lang="fa-IR" dirty="0">
                <a:cs typeface="B Nazanin" panose="00000400000000000000" pitchFamily="2" charset="-78"/>
              </a:rPr>
              <a:t>در مدت زمانی که زحل گام برداشت، تویوتا - که به بهبود مستمر نسبت به فیلم‌های پرفروش یا طرح‌های سبز مانند زحل علاقه داشت - همچنان از نظر کیفیت، رضایت مشتری و رشد سهم بازار از جنرال موتورز جلوتر بود. به طور مشابه، مدارس منشور ایالات متحده از قوانین سیستم مدارس دولتی آزاد شدند تا بتوانند نوآوری کنند و بنابراین به عنوان الگوهایی برای بهبود آموزش عمل کنند. آنها بسیاری از شیوه های نوآورانه، از جمله روزهای مدرسه طولانی تر و برنامه های درسی متمرکز را به کار گرفته اند، اما شواهد کمی وجود دارد که مدارس منشور بر تغییرات در بقیه مناطق مدرسه آنها تأثیر گذاشته اند.</a:t>
            </a:r>
            <a:endParaRPr lang="en-US" dirty="0">
              <a:cs typeface="B Nazanin" panose="00000400000000000000" pitchFamily="2" charset="-78"/>
            </a:endParaRPr>
          </a:p>
          <a:p>
            <a:endParaRPr lang="en-US" dirty="0"/>
          </a:p>
        </p:txBody>
      </p:sp>
      <p:sp>
        <p:nvSpPr>
          <p:cNvPr id="4" name="Slide Number Placeholder 3">
            <a:extLst>
              <a:ext uri="{FF2B5EF4-FFF2-40B4-BE49-F238E27FC236}">
                <a16:creationId xmlns:a16="http://schemas.microsoft.com/office/drawing/2014/main" id="{1D3D3194-5336-47DA-833B-0A2546D55B4B}"/>
              </a:ext>
            </a:extLst>
          </p:cNvPr>
          <p:cNvSpPr>
            <a:spLocks noGrp="1"/>
          </p:cNvSpPr>
          <p:nvPr>
            <p:ph type="sldNum" sz="quarter" idx="12"/>
          </p:nvPr>
        </p:nvSpPr>
        <p:spPr/>
        <p:txBody>
          <a:bodyPr/>
          <a:lstStyle/>
          <a:p>
            <a:fld id="{817C7C58-EE1A-4E34-AEAC-9250465BDD02}" type="slidenum">
              <a:rPr lang="en-US" smtClean="0"/>
              <a:t>19</a:t>
            </a:fld>
            <a:endParaRPr lang="en-US"/>
          </a:p>
        </p:txBody>
      </p:sp>
    </p:spTree>
    <p:extLst>
      <p:ext uri="{BB962C8B-B14F-4D97-AF65-F5344CB8AC3E}">
        <p14:creationId xmlns:p14="http://schemas.microsoft.com/office/powerpoint/2010/main" val="428031480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5338-A622-4730-A8BE-5728BBFAE9DB}"/>
              </a:ext>
            </a:extLst>
          </p:cNvPr>
          <p:cNvSpPr>
            <a:spLocks noGrp="1"/>
          </p:cNvSpPr>
          <p:nvPr>
            <p:ph type="title"/>
          </p:nvPr>
        </p:nvSpPr>
        <p:spPr/>
        <p:txBody>
          <a:bodyPr/>
          <a:lstStyle/>
          <a:p>
            <a:pPr algn="ctr"/>
            <a:r>
              <a:rPr lang="fa-IR">
                <a:cs typeface="B Nazanin" panose="00000400000000000000" pitchFamily="2" charset="-78"/>
              </a:rPr>
              <a:t>نوآوری</a:t>
            </a:r>
            <a:endParaRPr lang="en-US" dirty="0"/>
          </a:p>
        </p:txBody>
      </p:sp>
      <p:sp>
        <p:nvSpPr>
          <p:cNvPr id="3" name="Content Placeholder 2">
            <a:extLst>
              <a:ext uri="{FF2B5EF4-FFF2-40B4-BE49-F238E27FC236}">
                <a16:creationId xmlns:a16="http://schemas.microsoft.com/office/drawing/2014/main" id="{A9377A06-192A-4659-8A6B-0AE47DB15DD4}"/>
              </a:ext>
            </a:extLst>
          </p:cNvPr>
          <p:cNvSpPr>
            <a:spLocks noGrp="1"/>
          </p:cNvSpPr>
          <p:nvPr>
            <p:ph idx="1"/>
          </p:nvPr>
        </p:nvSpPr>
        <p:spPr/>
        <p:txBody>
          <a:bodyPr/>
          <a:lstStyle/>
          <a:p>
            <a:pPr algn="ctr" rtl="1">
              <a:lnSpc>
                <a:spcPct val="150000"/>
              </a:lnSpc>
            </a:pPr>
            <a:r>
              <a:rPr lang="fa-IR" dirty="0">
                <a:cs typeface="B Nazanin" panose="00000400000000000000" pitchFamily="2" charset="-78"/>
              </a:rPr>
              <a:t>نوآوری به صدر دستور کار شرکت بازگشته است. نوآوری هرگز مد نیست، اما همیشه در مد یا خارج از مد، نوآوری به عنوان یک عامل رشد هر نیم سال یکبار (در حدود طول یک نسل مدیریتی) دوباره کشف می شود. با این حال، اغلب اوقات، اعلامیه های بزرگ در مورد نوآوری با اجرای متوسطی دنبال می شود که نتایج کم خونی به همراه دارد، و گروه های نوآوری بی سر و صدا با کاهش هزینه ها منحل می شوند. هر نسلی تلاش مشتاقانه یکسانی را برای چیز جدید بعدی آغاز می کند و با همان چالش غلبه بر عوامل نوآوری مواجه می شود. در طول 25 سال گذشته، من تحقیقاتی انجام داده‌ام و به شرکت‌ها در طول حداقل چهار موج اصلی چالش‌های رقابتی مشاوره داده‌ام که منجر به اشتیاق گسترده برای نوآوری شد.</a:t>
            </a:r>
            <a:endParaRPr lang="en-US" dirty="0">
              <a:cs typeface="B Nazanin" panose="00000400000000000000" pitchFamily="2" charset="-78"/>
            </a:endParaRPr>
          </a:p>
        </p:txBody>
      </p:sp>
      <p:sp>
        <p:nvSpPr>
          <p:cNvPr id="4" name="Slide Number Placeholder 3">
            <a:extLst>
              <a:ext uri="{FF2B5EF4-FFF2-40B4-BE49-F238E27FC236}">
                <a16:creationId xmlns:a16="http://schemas.microsoft.com/office/drawing/2014/main" id="{73E75B12-E4B6-402C-AF36-3538BA15A5E9}"/>
              </a:ext>
            </a:extLst>
          </p:cNvPr>
          <p:cNvSpPr>
            <a:spLocks noGrp="1"/>
          </p:cNvSpPr>
          <p:nvPr>
            <p:ph type="sldNum" sz="quarter" idx="12"/>
          </p:nvPr>
        </p:nvSpPr>
        <p:spPr/>
        <p:txBody>
          <a:bodyPr/>
          <a:lstStyle/>
          <a:p>
            <a:fld id="{817C7C58-EE1A-4E34-AEAC-9250465BDD02}" type="slidenum">
              <a:rPr lang="en-US" smtClean="0"/>
              <a:t>2</a:t>
            </a:fld>
            <a:endParaRPr lang="en-US"/>
          </a:p>
        </p:txBody>
      </p:sp>
    </p:spTree>
    <p:extLst>
      <p:ext uri="{BB962C8B-B14F-4D97-AF65-F5344CB8AC3E}">
        <p14:creationId xmlns:p14="http://schemas.microsoft.com/office/powerpoint/2010/main" val="821376631"/>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106AA-A4AA-417E-9E5F-D1978238F974}"/>
              </a:ext>
            </a:extLst>
          </p:cNvPr>
          <p:cNvSpPr>
            <a:spLocks noGrp="1"/>
          </p:cNvSpPr>
          <p:nvPr>
            <p:ph type="title"/>
          </p:nvPr>
        </p:nvSpPr>
        <p:spPr/>
        <p:txBody>
          <a:bodyPr/>
          <a:lstStyle/>
          <a:p>
            <a:pPr algn="ctr" rtl="1"/>
            <a:r>
              <a:rPr lang="fa-IR" dirty="0">
                <a:cs typeface="B Nazanin" panose="00000400000000000000" pitchFamily="2" charset="-78"/>
              </a:rPr>
              <a:t>اشتباهات مهارتی: رهبری خیلی ضعیف، ارتباطات خیلی ضعیف</a:t>
            </a:r>
            <a:endParaRPr lang="en-US" dirty="0">
              <a:cs typeface="B Nazanin" panose="00000400000000000000" pitchFamily="2" charset="-78"/>
            </a:endParaRPr>
          </a:p>
        </p:txBody>
      </p:sp>
      <p:sp>
        <p:nvSpPr>
          <p:cNvPr id="3" name="Content Placeholder 2">
            <a:extLst>
              <a:ext uri="{FF2B5EF4-FFF2-40B4-BE49-F238E27FC236}">
                <a16:creationId xmlns:a16="http://schemas.microsoft.com/office/drawing/2014/main" id="{6753BA83-93B4-4C96-A2F3-EB7095679B3A}"/>
              </a:ext>
            </a:extLst>
          </p:cNvPr>
          <p:cNvSpPr>
            <a:spLocks noGrp="1"/>
          </p:cNvSpPr>
          <p:nvPr>
            <p:ph idx="1"/>
          </p:nvPr>
        </p:nvSpPr>
        <p:spPr/>
        <p:txBody>
          <a:bodyPr>
            <a:normAutofit/>
          </a:bodyPr>
          <a:lstStyle/>
          <a:p>
            <a:pPr algn="r" rtl="1">
              <a:lnSpc>
                <a:spcPct val="200000"/>
              </a:lnSpc>
            </a:pPr>
            <a:r>
              <a:rPr lang="fa-IR" dirty="0">
                <a:cs typeface="B Nazanin" panose="00000400000000000000" pitchFamily="2" charset="-78"/>
              </a:rPr>
              <a:t>کم ارزش‌گذاری و سرمایه‌گذاری کم روی جنبه انسانی نوآوری یکی دیگر از اشتباهات رایج است. مدیران ارشد اغلب بهترین افراد فنی را مسئول می‌کنند، نه بهترین رهبران. این مدیران فنی گرایش به نوبه خود به اشتباه تصور می‌کنند که ایده‌ها اگر خوب باشند خودشان صحبت می‌کنند، بنابراین از ارتباطات خارجی غافل می‌شوند. یا آنها بر وظایف بیش از روابط تأکید می کنند، فرصت هایی را برای تقویت ترکیب تیمی لازم برای تبدیل مفاهیم توسعه نیافته به نوآوری های مفید از دست می دهند.</a:t>
            </a:r>
          </a:p>
        </p:txBody>
      </p:sp>
      <p:sp>
        <p:nvSpPr>
          <p:cNvPr id="4" name="Slide Number Placeholder 3">
            <a:extLst>
              <a:ext uri="{FF2B5EF4-FFF2-40B4-BE49-F238E27FC236}">
                <a16:creationId xmlns:a16="http://schemas.microsoft.com/office/drawing/2014/main" id="{AE38BE06-265D-4B9B-9BB6-57CC9F048E19}"/>
              </a:ext>
            </a:extLst>
          </p:cNvPr>
          <p:cNvSpPr>
            <a:spLocks noGrp="1"/>
          </p:cNvSpPr>
          <p:nvPr>
            <p:ph type="sldNum" sz="quarter" idx="12"/>
          </p:nvPr>
        </p:nvSpPr>
        <p:spPr/>
        <p:txBody>
          <a:bodyPr/>
          <a:lstStyle/>
          <a:p>
            <a:fld id="{817C7C58-EE1A-4E34-AEAC-9250465BDD02}" type="slidenum">
              <a:rPr lang="en-US" smtClean="0"/>
              <a:t>20</a:t>
            </a:fld>
            <a:endParaRPr lang="en-US"/>
          </a:p>
        </p:txBody>
      </p:sp>
    </p:spTree>
    <p:extLst>
      <p:ext uri="{BB962C8B-B14F-4D97-AF65-F5344CB8AC3E}">
        <p14:creationId xmlns:p14="http://schemas.microsoft.com/office/powerpoint/2010/main" val="1896052934"/>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106AA-A4AA-417E-9E5F-D1978238F974}"/>
              </a:ext>
            </a:extLst>
          </p:cNvPr>
          <p:cNvSpPr>
            <a:spLocks noGrp="1"/>
          </p:cNvSpPr>
          <p:nvPr>
            <p:ph type="title"/>
          </p:nvPr>
        </p:nvSpPr>
        <p:spPr/>
        <p:txBody>
          <a:bodyPr/>
          <a:lstStyle/>
          <a:p>
            <a:pPr algn="ctr" rtl="1"/>
            <a:r>
              <a:rPr lang="fa-IR" dirty="0">
                <a:cs typeface="B Nazanin" panose="00000400000000000000" pitchFamily="2" charset="-78"/>
              </a:rPr>
              <a:t>اشتباهات مهارتی: رهبری خیلی ضعیف، ارتباطات خیلی ضعیف</a:t>
            </a:r>
            <a:endParaRPr lang="en-US" dirty="0"/>
          </a:p>
        </p:txBody>
      </p:sp>
      <p:sp>
        <p:nvSpPr>
          <p:cNvPr id="3" name="Content Placeholder 2">
            <a:extLst>
              <a:ext uri="{FF2B5EF4-FFF2-40B4-BE49-F238E27FC236}">
                <a16:creationId xmlns:a16="http://schemas.microsoft.com/office/drawing/2014/main" id="{6753BA83-93B4-4C96-A2F3-EB7095679B3A}"/>
              </a:ext>
            </a:extLst>
          </p:cNvPr>
          <p:cNvSpPr>
            <a:spLocks noGrp="1"/>
          </p:cNvSpPr>
          <p:nvPr>
            <p:ph idx="1"/>
          </p:nvPr>
        </p:nvSpPr>
        <p:spPr/>
        <p:txBody>
          <a:bodyPr/>
          <a:lstStyle/>
          <a:p>
            <a:pPr algn="r" rtl="1">
              <a:lnSpc>
                <a:spcPct val="150000"/>
              </a:lnSpc>
            </a:pPr>
            <a:r>
              <a:rPr lang="fa-IR" dirty="0">
                <a:cs typeface="B Nazanin" panose="00000400000000000000" pitchFamily="2" charset="-78"/>
              </a:rPr>
              <a:t>گروه‌هایی که بدون توجه به مهارت‌های بین‌فردی تشکیل می‌شوند، در پذیرش اهداف جمعی، بهره‌گیری از نقاط قوت مختلف اعضای مختلف، یا برقراری ارتباط کافی برای به اشتراک گذاشتن دانش ضمنی که هنوز شکل نگرفته است و مستندسازی آن دشوار است در حالی که یک نوآوری در حال توسعه است، دشوار است. . ایجاد اعتماد و تعامل در میان اعضای تیم که جرقه ایده های بزرگی را ایجاد می کند، به زمان نیاز دارد. محققان </a:t>
            </a:r>
            <a:r>
              <a:rPr lang="en-US" dirty="0">
                <a:cs typeface="B Nazanin" panose="00000400000000000000" pitchFamily="2" charset="-78"/>
              </a:rPr>
              <a:t>MIT </a:t>
            </a:r>
            <a:r>
              <a:rPr lang="fa-IR" dirty="0">
                <a:cs typeface="B Nazanin" panose="00000400000000000000" pitchFamily="2" charset="-78"/>
              </a:rPr>
              <a:t>دریافته اند که برای اینکه اعضای تیم تحقیق و توسعه واقعاً سازنده باشند، باید حداقل دو سال در هیئت مدیره بوده باشند. در یک نقطه، پیلزبری متوجه شد که میانگین مدت زمانی که شرکت از ایده محصول جدید به تجاری سازی موفقیت آمیز برود 24 تا 26 ماه طول می کشد، اما میانگین مدت زمانی که افراد در تیم های محصول سپری می کنند، 18 ماه است. جای تعجب نیست که این شرکت در نوآوری عقب مانده است</a:t>
            </a:r>
            <a:endParaRPr lang="en-US" dirty="0">
              <a:cs typeface="B Nazanin" panose="00000400000000000000" pitchFamily="2" charset="-78"/>
            </a:endParaRPr>
          </a:p>
          <a:p>
            <a:endParaRPr lang="en-US" dirty="0"/>
          </a:p>
        </p:txBody>
      </p:sp>
      <p:sp>
        <p:nvSpPr>
          <p:cNvPr id="4" name="Slide Number Placeholder 3">
            <a:extLst>
              <a:ext uri="{FF2B5EF4-FFF2-40B4-BE49-F238E27FC236}">
                <a16:creationId xmlns:a16="http://schemas.microsoft.com/office/drawing/2014/main" id="{12979F6D-9531-4509-BF28-0EBB54371761}"/>
              </a:ext>
            </a:extLst>
          </p:cNvPr>
          <p:cNvSpPr>
            <a:spLocks noGrp="1"/>
          </p:cNvSpPr>
          <p:nvPr>
            <p:ph type="sldNum" sz="quarter" idx="12"/>
          </p:nvPr>
        </p:nvSpPr>
        <p:spPr/>
        <p:txBody>
          <a:bodyPr/>
          <a:lstStyle/>
          <a:p>
            <a:fld id="{817C7C58-EE1A-4E34-AEAC-9250465BDD02}" type="slidenum">
              <a:rPr lang="en-US" smtClean="0"/>
              <a:t>21</a:t>
            </a:fld>
            <a:endParaRPr lang="en-US"/>
          </a:p>
        </p:txBody>
      </p:sp>
    </p:spTree>
    <p:extLst>
      <p:ext uri="{BB962C8B-B14F-4D97-AF65-F5344CB8AC3E}">
        <p14:creationId xmlns:p14="http://schemas.microsoft.com/office/powerpoint/2010/main" val="1822778747"/>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106AA-A4AA-417E-9E5F-D1978238F974}"/>
              </a:ext>
            </a:extLst>
          </p:cNvPr>
          <p:cNvSpPr>
            <a:spLocks noGrp="1"/>
          </p:cNvSpPr>
          <p:nvPr>
            <p:ph type="title"/>
          </p:nvPr>
        </p:nvSpPr>
        <p:spPr/>
        <p:txBody>
          <a:bodyPr/>
          <a:lstStyle/>
          <a:p>
            <a:pPr algn="ctr" rtl="1"/>
            <a:r>
              <a:rPr lang="fa-IR" dirty="0">
                <a:cs typeface="B Nazanin" panose="00000400000000000000" pitchFamily="2" charset="-78"/>
              </a:rPr>
              <a:t>راه حل های نوآوری</a:t>
            </a:r>
            <a:br>
              <a:rPr lang="fa-IR" dirty="0">
                <a:cs typeface="B Nazanin" panose="00000400000000000000" pitchFamily="2" charset="-78"/>
              </a:rPr>
            </a:br>
            <a:endParaRPr lang="en-US" dirty="0">
              <a:cs typeface="B Nazanin" panose="00000400000000000000" pitchFamily="2" charset="-78"/>
            </a:endParaRPr>
          </a:p>
        </p:txBody>
      </p:sp>
      <p:sp>
        <p:nvSpPr>
          <p:cNvPr id="3" name="Content Placeholder 2">
            <a:extLst>
              <a:ext uri="{FF2B5EF4-FFF2-40B4-BE49-F238E27FC236}">
                <a16:creationId xmlns:a16="http://schemas.microsoft.com/office/drawing/2014/main" id="{6753BA83-93B4-4C96-A2F3-EB7095679B3A}"/>
              </a:ext>
            </a:extLst>
          </p:cNvPr>
          <p:cNvSpPr>
            <a:spLocks noGrp="1"/>
          </p:cNvSpPr>
          <p:nvPr>
            <p:ph idx="1"/>
          </p:nvPr>
        </p:nvSpPr>
        <p:spPr/>
        <p:txBody>
          <a:bodyPr/>
          <a:lstStyle/>
          <a:p>
            <a:pPr algn="r" rtl="1">
              <a:lnSpc>
                <a:spcPct val="250000"/>
              </a:lnSpc>
            </a:pPr>
            <a:r>
              <a:rPr lang="fa-IR" dirty="0">
                <a:cs typeface="B Nazanin" panose="00000400000000000000" pitchFamily="2" charset="-78"/>
              </a:rPr>
              <a:t>تلاش برای دستیابی به ایده‌ها، محصولات و خدمات موفقیت‌آمیز می‌تواند به هر یک یا همه روش‌هایی که قبلاً توضیح داده شد، از مسیر خارج شود. با این حال، خوشبختانه تاریخ نیز نشان می دهد که نوآوری چگونه موفق می شود. "کارآفرینی شرکتی" نیازی به یک امر بدبین نیست. در اینجا </a:t>
            </a:r>
            <a:r>
              <a:rPr lang="en-US" dirty="0">
                <a:cs typeface="B Nazanin" panose="00000400000000000000" pitchFamily="2" charset="-78"/>
              </a:rPr>
              <a:t>3</a:t>
            </a:r>
            <a:r>
              <a:rPr lang="fa-IR" dirty="0">
                <a:cs typeface="B Nazanin" panose="00000400000000000000" pitchFamily="2" charset="-78"/>
              </a:rPr>
              <a:t> راه برای برنده شدن وجود دارد.</a:t>
            </a:r>
            <a:endParaRPr lang="en-US" dirty="0">
              <a:cs typeface="B Nazanin" panose="00000400000000000000" pitchFamily="2" charset="-78"/>
            </a:endParaRPr>
          </a:p>
        </p:txBody>
      </p:sp>
      <p:sp>
        <p:nvSpPr>
          <p:cNvPr id="4" name="Slide Number Placeholder 3">
            <a:extLst>
              <a:ext uri="{FF2B5EF4-FFF2-40B4-BE49-F238E27FC236}">
                <a16:creationId xmlns:a16="http://schemas.microsoft.com/office/drawing/2014/main" id="{CE9E5674-4761-4C58-A782-A9C1771CFEEF}"/>
              </a:ext>
            </a:extLst>
          </p:cNvPr>
          <p:cNvSpPr>
            <a:spLocks noGrp="1"/>
          </p:cNvSpPr>
          <p:nvPr>
            <p:ph type="sldNum" sz="quarter" idx="12"/>
          </p:nvPr>
        </p:nvSpPr>
        <p:spPr/>
        <p:txBody>
          <a:bodyPr/>
          <a:lstStyle/>
          <a:p>
            <a:fld id="{817C7C58-EE1A-4E34-AEAC-9250465BDD02}" type="slidenum">
              <a:rPr lang="en-US" smtClean="0"/>
              <a:t>22</a:t>
            </a:fld>
            <a:endParaRPr lang="en-US"/>
          </a:p>
        </p:txBody>
      </p:sp>
    </p:spTree>
    <p:extLst>
      <p:ext uri="{BB962C8B-B14F-4D97-AF65-F5344CB8AC3E}">
        <p14:creationId xmlns:p14="http://schemas.microsoft.com/office/powerpoint/2010/main" val="1092505873"/>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106AA-A4AA-417E-9E5F-D1978238F974}"/>
              </a:ext>
            </a:extLst>
          </p:cNvPr>
          <p:cNvSpPr>
            <a:spLocks noGrp="1"/>
          </p:cNvSpPr>
          <p:nvPr>
            <p:ph type="title"/>
          </p:nvPr>
        </p:nvSpPr>
        <p:spPr/>
        <p:txBody>
          <a:bodyPr/>
          <a:lstStyle/>
          <a:p>
            <a:pPr algn="ctr" rtl="1"/>
            <a:r>
              <a:rPr lang="fa-IR" dirty="0">
                <a:cs typeface="B Nazanin" panose="00000400000000000000" pitchFamily="2" charset="-78"/>
              </a:rPr>
              <a:t>راه حل استراتژی: جستجو را گسترش دهید، دامنه را گسترش دهید</a:t>
            </a:r>
            <a:br>
              <a:rPr lang="fa-IR" dirty="0">
                <a:cs typeface="B Nazanin" panose="00000400000000000000" pitchFamily="2" charset="-78"/>
              </a:rPr>
            </a:br>
            <a:endParaRPr lang="en-US" dirty="0">
              <a:cs typeface="B Nazanin" panose="00000400000000000000" pitchFamily="2" charset="-78"/>
            </a:endParaRPr>
          </a:p>
        </p:txBody>
      </p:sp>
      <p:sp>
        <p:nvSpPr>
          <p:cNvPr id="3" name="Content Placeholder 2">
            <a:extLst>
              <a:ext uri="{FF2B5EF4-FFF2-40B4-BE49-F238E27FC236}">
                <a16:creationId xmlns:a16="http://schemas.microsoft.com/office/drawing/2014/main" id="{6753BA83-93B4-4C96-A2F3-EB7095679B3A}"/>
              </a:ext>
            </a:extLst>
          </p:cNvPr>
          <p:cNvSpPr>
            <a:spLocks noGrp="1"/>
          </p:cNvSpPr>
          <p:nvPr>
            <p:ph idx="1"/>
          </p:nvPr>
        </p:nvSpPr>
        <p:spPr/>
        <p:txBody>
          <a:bodyPr/>
          <a:lstStyle/>
          <a:p>
            <a:pPr algn="ctr" rtl="1">
              <a:lnSpc>
                <a:spcPct val="150000"/>
              </a:lnSpc>
            </a:pPr>
            <a:r>
              <a:rPr lang="fa-IR" dirty="0">
                <a:cs typeface="B Nazanin" panose="00000400000000000000" pitchFamily="2" charset="-78"/>
              </a:rPr>
              <a:t>شرکت‌ها می‌توانند یک استراتژی نوآوری ایجاد کنند که در سه سطح از آنچه من «هرم نوآوری» می‌نامم کار کند: چند شرط بزرگ در بالا که نشان‌دهنده مسیرهای روشن برای آینده است و سهم بزرگی از سرمایه‌گذاری را دریافت می‌کند. مجموعه ای از ایده های میان رده امیدوارکننده که توسط تیم های تعیین شده ای که آنها را توسعه و آزمایش می کنند دنبال می شوند. و پایه گسترده ای از ایده های مرحله اولیه یا نوآوری های افزایشی که امکان بهبود مستمر را فراهم می کند. نفوذ به پایین هرم سرازیر می‌شود، زیرا شرط‌بندی‌های بزرگ، بردهای کوچک را تشویق می‌کنند که در یک جهت حرکت می‌کنند، اما همچنین می‌تواند به سمت بالا جریان یابد، زیرا نوآوری‌های بزرگ گاهی اوقات زندگی را به‌عنوان بخش‌های کوچکی از سرهم‌بندی آغاز می‌کنند – مانند توسعه تصادفی معروف </a:t>
            </a:r>
            <a:r>
              <a:rPr lang="en-US" dirty="0">
                <a:cs typeface="B Nazanin" panose="00000400000000000000" pitchFamily="2" charset="-78"/>
              </a:rPr>
              <a:t>Post it Notes 3M.</a:t>
            </a:r>
          </a:p>
        </p:txBody>
      </p:sp>
      <p:sp>
        <p:nvSpPr>
          <p:cNvPr id="4" name="Slide Number Placeholder 3">
            <a:extLst>
              <a:ext uri="{FF2B5EF4-FFF2-40B4-BE49-F238E27FC236}">
                <a16:creationId xmlns:a16="http://schemas.microsoft.com/office/drawing/2014/main" id="{5DCE252E-39F2-41E1-8485-1DA77C21080E}"/>
              </a:ext>
            </a:extLst>
          </p:cNvPr>
          <p:cNvSpPr>
            <a:spLocks noGrp="1"/>
          </p:cNvSpPr>
          <p:nvPr>
            <p:ph type="sldNum" sz="quarter" idx="12"/>
          </p:nvPr>
        </p:nvSpPr>
        <p:spPr/>
        <p:txBody>
          <a:bodyPr/>
          <a:lstStyle/>
          <a:p>
            <a:fld id="{817C7C58-EE1A-4E34-AEAC-9250465BDD02}" type="slidenum">
              <a:rPr lang="en-US" smtClean="0"/>
              <a:t>23</a:t>
            </a:fld>
            <a:endParaRPr lang="en-US"/>
          </a:p>
        </p:txBody>
      </p:sp>
    </p:spTree>
    <p:extLst>
      <p:ext uri="{BB962C8B-B14F-4D97-AF65-F5344CB8AC3E}">
        <p14:creationId xmlns:p14="http://schemas.microsoft.com/office/powerpoint/2010/main" val="2450928207"/>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106AA-A4AA-417E-9E5F-D1978238F974}"/>
              </a:ext>
            </a:extLst>
          </p:cNvPr>
          <p:cNvSpPr>
            <a:spLocks noGrp="1"/>
          </p:cNvSpPr>
          <p:nvPr>
            <p:ph type="title"/>
          </p:nvPr>
        </p:nvSpPr>
        <p:spPr/>
        <p:txBody>
          <a:bodyPr/>
          <a:lstStyle/>
          <a:p>
            <a:pPr algn="ctr" rtl="1"/>
            <a:r>
              <a:rPr lang="fa-IR" dirty="0">
                <a:cs typeface="B Nazanin" panose="00000400000000000000" pitchFamily="2" charset="-78"/>
              </a:rPr>
              <a:t>اصلاح فرآیند: به سیستم های برنامه ریزی و کنترل انعطاف پذیری اضافه کنید</a:t>
            </a:r>
            <a:endParaRPr lang="en-US" dirty="0">
              <a:cs typeface="B Nazanin" panose="00000400000000000000" pitchFamily="2" charset="-78"/>
            </a:endParaRPr>
          </a:p>
        </p:txBody>
      </p:sp>
      <p:sp>
        <p:nvSpPr>
          <p:cNvPr id="3" name="Content Placeholder 2">
            <a:extLst>
              <a:ext uri="{FF2B5EF4-FFF2-40B4-BE49-F238E27FC236}">
                <a16:creationId xmlns:a16="http://schemas.microsoft.com/office/drawing/2014/main" id="{6753BA83-93B4-4C96-A2F3-EB7095679B3A}"/>
              </a:ext>
            </a:extLst>
          </p:cNvPr>
          <p:cNvSpPr>
            <a:spLocks noGrp="1"/>
          </p:cNvSpPr>
          <p:nvPr>
            <p:ph idx="1"/>
          </p:nvPr>
        </p:nvSpPr>
        <p:spPr/>
        <p:txBody>
          <a:bodyPr>
            <a:normAutofit fontScale="92500" lnSpcReduction="10000"/>
          </a:bodyPr>
          <a:lstStyle/>
          <a:p>
            <a:pPr algn="r" rtl="1">
              <a:lnSpc>
                <a:spcPct val="150000"/>
              </a:lnSpc>
            </a:pPr>
            <a:r>
              <a:rPr lang="fa-IR" dirty="0">
                <a:cs typeface="B Nazanin" panose="00000400000000000000" pitchFamily="2" charset="-78"/>
              </a:rPr>
              <a:t>یکی از راه‌های تشویق نوآوری به شکوفایی خارج از چرخه‌های برنامه‌ریزی عادی، ذخیره مجموعه‌ای از سرمایه‌های ویژه برای فرصت‌های غیرمنتظره است. به این ترتیب، ایده‌های امیدوارکننده نباید منتظر چرخه بودجه بعدی باشند، و مبتکران مجبور نیستند از مدیران جریان اصلی که بر اساس درآمدها و سودهای جاری اندازه‌گیری می‌شوند، طلب بودجه کنند. در اواسط تا اواخر دهه 1990، مدیریت مستبدانه و کنترل های سفت و سخت باعث شد که بی بی سی در نوآوری برنامه و در نتیجه سهم مخاطبان دچار لغزش شود. بودجه‌ها محدود بودند، و پس از تنظیم، هزینه‌ها به دسته‌های از پیش تعیین‌شده محدود می‌شدند. در سال 2000، یک مدیر عامل جدید و مدیر مالی او قوانین را کاهش دادند و شروع به کنار گذاشتن بودجه در یک حساب شرکتی برای حمایت از پیشنهادات برای نوآوری کردند، و روشن کردند که قوانین بوروکراتیک نباید مانع ایده های خلاقانه شود. بزرگ‌ترین کمدی بی‌بی‌سی در دهه‌های اخیر، «دفتر»، یک تصادف بود، زمانی که یک فرد جدید ابتکار عمل را به دست گرفت تا از پولی که در ابتدا برای یک فیلم آموزشی بی‌بی‌سی اختصاص داده شده بود برای ساخت خلبان استفاده کند.</a:t>
            </a:r>
            <a:endParaRPr lang="en-US" dirty="0">
              <a:cs typeface="B Nazanin" panose="00000400000000000000" pitchFamily="2" charset="-78"/>
            </a:endParaRPr>
          </a:p>
        </p:txBody>
      </p:sp>
      <p:sp>
        <p:nvSpPr>
          <p:cNvPr id="4" name="Slide Number Placeholder 3">
            <a:extLst>
              <a:ext uri="{FF2B5EF4-FFF2-40B4-BE49-F238E27FC236}">
                <a16:creationId xmlns:a16="http://schemas.microsoft.com/office/drawing/2014/main" id="{B2511317-5589-407E-9046-25D640B3D41F}"/>
              </a:ext>
            </a:extLst>
          </p:cNvPr>
          <p:cNvSpPr>
            <a:spLocks noGrp="1"/>
          </p:cNvSpPr>
          <p:nvPr>
            <p:ph type="sldNum" sz="quarter" idx="12"/>
          </p:nvPr>
        </p:nvSpPr>
        <p:spPr/>
        <p:txBody>
          <a:bodyPr/>
          <a:lstStyle/>
          <a:p>
            <a:fld id="{817C7C58-EE1A-4E34-AEAC-9250465BDD02}" type="slidenum">
              <a:rPr lang="en-US" smtClean="0"/>
              <a:t>24</a:t>
            </a:fld>
            <a:endParaRPr lang="en-US"/>
          </a:p>
        </p:txBody>
      </p:sp>
    </p:spTree>
    <p:extLst>
      <p:ext uri="{BB962C8B-B14F-4D97-AF65-F5344CB8AC3E}">
        <p14:creationId xmlns:p14="http://schemas.microsoft.com/office/powerpoint/2010/main" val="339934535"/>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106AA-A4AA-417E-9E5F-D1978238F974}"/>
              </a:ext>
            </a:extLst>
          </p:cNvPr>
          <p:cNvSpPr>
            <a:spLocks noGrp="1"/>
          </p:cNvSpPr>
          <p:nvPr>
            <p:ph type="title"/>
          </p:nvPr>
        </p:nvSpPr>
        <p:spPr/>
        <p:txBody>
          <a:bodyPr/>
          <a:lstStyle/>
          <a:p>
            <a:pPr algn="ctr" rtl="1"/>
            <a:r>
              <a:rPr lang="fa-IR" dirty="0">
                <a:cs typeface="B Nazanin" panose="00000400000000000000" pitchFamily="2" charset="-78"/>
              </a:rPr>
              <a:t>راه حل ساختار: تسهیل ارتباطات نزدیک بین نوآوران و کسب و کارهای اصلی</a:t>
            </a:r>
            <a:endParaRPr lang="en-US" dirty="0">
              <a:cs typeface="B Nazanin" panose="00000400000000000000" pitchFamily="2" charset="-78"/>
            </a:endParaRPr>
          </a:p>
        </p:txBody>
      </p:sp>
      <p:sp>
        <p:nvSpPr>
          <p:cNvPr id="3" name="Content Placeholder 2">
            <a:extLst>
              <a:ext uri="{FF2B5EF4-FFF2-40B4-BE49-F238E27FC236}">
                <a16:creationId xmlns:a16="http://schemas.microsoft.com/office/drawing/2014/main" id="{6753BA83-93B4-4C96-A2F3-EB7095679B3A}"/>
              </a:ext>
            </a:extLst>
          </p:cNvPr>
          <p:cNvSpPr>
            <a:spLocks noGrp="1"/>
          </p:cNvSpPr>
          <p:nvPr>
            <p:ph idx="1"/>
          </p:nvPr>
        </p:nvSpPr>
        <p:spPr/>
        <p:txBody>
          <a:bodyPr>
            <a:normAutofit fontScale="92500" lnSpcReduction="10000"/>
          </a:bodyPr>
          <a:lstStyle/>
          <a:p>
            <a:pPr algn="r" rtl="1">
              <a:lnSpc>
                <a:spcPct val="150000"/>
              </a:lnSpc>
            </a:pPr>
            <a:r>
              <a:rPr lang="fa-IR" dirty="0">
                <a:cs typeface="B Nazanin" panose="00000400000000000000" pitchFamily="2" charset="-78"/>
              </a:rPr>
              <a:t>در حالی که کنترل‌های رسمی را که در غیر این صورت نوآوری‌ها را خفه می‌کنند، کاهش می‌دهند، شرکت‌ها باید ارتباطات انسانی بین کسانی که تلاش‌های نوآوری را دنبال می‌کنند و سایرین در بقیه کسب‌وکار تنگ‌تر کنند. مکالمات سازنده باید به طور منظم بین نوآوران و مدیران اصلی کسب و کار انجام شود. تیم های نوآوری باید به عنوان بخشی از مسئولیت خود مسئولیت ارتباطات خارجی را بر عهده بگیرند، اما رهبران ارشد نیز باید برای تشویق احترام متقابل به جای تنش ها و تضادها، بحث هایی را تشکیل دهند. چنین مکالماتی باید با هدف یادگیری متقابل، به حداقل رساندن آدمخواری و به حداکثر رساندن ادغام مجدد موثر نوآوری هایی باشد که به کسب و کارهای جدید تبدیل می شوند. علاوه بر جلسات رسمی، شرکت‌ها می‌توانند مکالمات غیررسمی را تسهیل کنند - همانطور که </a:t>
            </a:r>
            <a:r>
              <a:rPr lang="en-US" dirty="0">
                <a:cs typeface="B Nazanin" panose="00000400000000000000" pitchFamily="2" charset="-78"/>
              </a:rPr>
              <a:t>Steelcase </a:t>
            </a:r>
            <a:r>
              <a:rPr lang="fa-IR" dirty="0">
                <a:cs typeface="B Nazanin" panose="00000400000000000000" pitchFamily="2" charset="-78"/>
              </a:rPr>
              <a:t>با ایجاد یک مرکز طراحی که افراد را مجبور به برخورد با یکدیگر می‌کند - یا شناسایی افرادی که شبکه‌های متقابل غیررسمی را هدایت می‌کنند و تلاش‌های آنها را برای ایجاد ارتباطات تشویق می‌کنند، تسهیل کنند.</a:t>
            </a:r>
            <a:endParaRPr lang="en-US" dirty="0">
              <a:cs typeface="B Nazanin" panose="00000400000000000000" pitchFamily="2" charset="-78"/>
            </a:endParaRPr>
          </a:p>
        </p:txBody>
      </p:sp>
      <p:sp>
        <p:nvSpPr>
          <p:cNvPr id="4" name="Slide Number Placeholder 3">
            <a:extLst>
              <a:ext uri="{FF2B5EF4-FFF2-40B4-BE49-F238E27FC236}">
                <a16:creationId xmlns:a16="http://schemas.microsoft.com/office/drawing/2014/main" id="{8D2A24AF-D16F-4ADA-B56A-C9CA393A4170}"/>
              </a:ext>
            </a:extLst>
          </p:cNvPr>
          <p:cNvSpPr>
            <a:spLocks noGrp="1"/>
          </p:cNvSpPr>
          <p:nvPr>
            <p:ph type="sldNum" sz="quarter" idx="12"/>
          </p:nvPr>
        </p:nvSpPr>
        <p:spPr/>
        <p:txBody>
          <a:bodyPr/>
          <a:lstStyle/>
          <a:p>
            <a:fld id="{817C7C58-EE1A-4E34-AEAC-9250465BDD02}" type="slidenum">
              <a:rPr lang="en-US" smtClean="0"/>
              <a:t>25</a:t>
            </a:fld>
            <a:endParaRPr lang="en-US"/>
          </a:p>
        </p:txBody>
      </p:sp>
    </p:spTree>
    <p:extLst>
      <p:ext uri="{BB962C8B-B14F-4D97-AF65-F5344CB8AC3E}">
        <p14:creationId xmlns:p14="http://schemas.microsoft.com/office/powerpoint/2010/main" val="1713786571"/>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A56C6-AA27-4E8A-80BC-0855B330426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C63233-3A37-479D-9C85-78FDEB6B6B03}"/>
              </a:ext>
            </a:extLst>
          </p:cNvPr>
          <p:cNvSpPr>
            <a:spLocks noGrp="1"/>
          </p:cNvSpPr>
          <p:nvPr>
            <p:ph idx="1"/>
          </p:nvPr>
        </p:nvSpPr>
        <p:spPr/>
        <p:txBody>
          <a:bodyPr/>
          <a:lstStyle/>
          <a:p>
            <a:pPr algn="r" rtl="1" fontAlgn="base"/>
            <a:r>
              <a:rPr lang="fa-IR" b="0" i="0" dirty="0">
                <a:solidFill>
                  <a:srgbClr val="4B4F58"/>
                </a:solidFill>
                <a:effectLst/>
                <a:latin typeface="Vazir"/>
              </a:rPr>
              <a:t>نوآوری در سطح یک شرکت می‌تواند به کارگیری ایده‌هایی باشد که برای شرکت جدید هستند، خواه ایده‌های جدید در محصولات، فرآیندها، خدمات، کسب وکار، مدیریت یا هر فعالیتی که منجر به ایجاد ارزش افزوده می‌شود. شرکت ها نوآوری را از طریق دو رویکرد دنبال می‌کنند: باز و بسته.</a:t>
            </a:r>
          </a:p>
          <a:p>
            <a:pPr algn="r" rtl="1" fontAlgn="base"/>
            <a:r>
              <a:rPr lang="fa-IR" b="0" i="0" dirty="0">
                <a:solidFill>
                  <a:srgbClr val="4B4F58"/>
                </a:solidFill>
                <a:effectLst/>
                <a:latin typeface="Vazir"/>
              </a:rPr>
              <a:t>در مدل باز، شرکت ها با ذینفعان خارجی مانند مشتریان، تامین کنندگان یا رقبا همکاری می‌کنند. مدل‌های نوآوری باز توضیح می‌دهند که کسب وکار‌ها می‌توانند از بسیاری از منابع دانش و ایده‌های جدید برای فعالیت‌های نوآوری و اختراع یک شرکت، از جمله مشتریان، رقبا و شرکت‌ها در صنایع غیرمرتبط استفاده کنند.</a:t>
            </a:r>
          </a:p>
          <a:p>
            <a:pPr algn="r" rtl="1" fontAlgn="base"/>
            <a:r>
              <a:rPr lang="fa-IR" b="0" i="0" dirty="0">
                <a:solidFill>
                  <a:srgbClr val="4B4F58"/>
                </a:solidFill>
                <a:effectLst/>
                <a:latin typeface="Vazir"/>
              </a:rPr>
              <a:t>در نوآوری بسته، شرکت‌ها ایده‌های خود را تولید می‌کنند و سپس آن‌ها را توسعه، ارزیابی، بازاریابی، توزیع و سپس تأمین مالی می‌کنند و خودشان نیز از آن‌ها حمایت می‌کنند. نوآوری بسته بر همکاری داخلی متمرکز است، در حالی که نوآوری باز بر همکاری خارجی متمرکز است.</a:t>
            </a:r>
          </a:p>
          <a:p>
            <a:pPr algn="r" rtl="1"/>
            <a:endParaRPr lang="en-US" dirty="0"/>
          </a:p>
        </p:txBody>
      </p:sp>
      <p:sp>
        <p:nvSpPr>
          <p:cNvPr id="4" name="Slide Number Placeholder 3">
            <a:extLst>
              <a:ext uri="{FF2B5EF4-FFF2-40B4-BE49-F238E27FC236}">
                <a16:creationId xmlns:a16="http://schemas.microsoft.com/office/drawing/2014/main" id="{535E16F5-F1FD-46D3-9510-394D6100293E}"/>
              </a:ext>
            </a:extLst>
          </p:cNvPr>
          <p:cNvSpPr>
            <a:spLocks noGrp="1"/>
          </p:cNvSpPr>
          <p:nvPr>
            <p:ph type="sldNum" sz="quarter" idx="12"/>
          </p:nvPr>
        </p:nvSpPr>
        <p:spPr/>
        <p:txBody>
          <a:bodyPr/>
          <a:lstStyle/>
          <a:p>
            <a:fld id="{817C7C58-EE1A-4E34-AEAC-9250465BDD02}" type="slidenum">
              <a:rPr lang="en-US" smtClean="0"/>
              <a:t>26</a:t>
            </a:fld>
            <a:endParaRPr lang="en-US"/>
          </a:p>
        </p:txBody>
      </p:sp>
    </p:spTree>
    <p:extLst>
      <p:ext uri="{BB962C8B-B14F-4D97-AF65-F5344CB8AC3E}">
        <p14:creationId xmlns:p14="http://schemas.microsoft.com/office/powerpoint/2010/main" val="3166764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5338-A622-4730-A8BE-5728BBFAE9DB}"/>
              </a:ext>
            </a:extLst>
          </p:cNvPr>
          <p:cNvSpPr>
            <a:spLocks noGrp="1"/>
          </p:cNvSpPr>
          <p:nvPr>
            <p:ph type="title"/>
          </p:nvPr>
        </p:nvSpPr>
        <p:spPr/>
        <p:txBody>
          <a:bodyPr/>
          <a:lstStyle/>
          <a:p>
            <a:pPr algn="ctr"/>
            <a:r>
              <a:rPr lang="fa-IR" dirty="0">
                <a:cs typeface="B Nazanin" panose="00000400000000000000" pitchFamily="2" charset="-78"/>
              </a:rPr>
              <a:t>نوآوری</a:t>
            </a:r>
            <a:endParaRPr lang="en-US" dirty="0"/>
          </a:p>
        </p:txBody>
      </p:sp>
      <p:sp>
        <p:nvSpPr>
          <p:cNvPr id="3" name="Content Placeholder 2">
            <a:extLst>
              <a:ext uri="{FF2B5EF4-FFF2-40B4-BE49-F238E27FC236}">
                <a16:creationId xmlns:a16="http://schemas.microsoft.com/office/drawing/2014/main" id="{A9377A06-192A-4659-8A6B-0AE47DB15DD4}"/>
              </a:ext>
            </a:extLst>
          </p:cNvPr>
          <p:cNvSpPr>
            <a:spLocks noGrp="1"/>
          </p:cNvSpPr>
          <p:nvPr>
            <p:ph idx="1"/>
          </p:nvPr>
        </p:nvSpPr>
        <p:spPr/>
        <p:txBody>
          <a:bodyPr>
            <a:normAutofit fontScale="92500"/>
          </a:bodyPr>
          <a:lstStyle/>
          <a:p>
            <a:pPr algn="r" rtl="1">
              <a:lnSpc>
                <a:spcPct val="150000"/>
              </a:lnSpc>
            </a:pPr>
            <a:r>
              <a:rPr lang="fa-IR" dirty="0">
                <a:cs typeface="B Nazanin" panose="00000400000000000000" pitchFamily="2" charset="-78"/>
              </a:rPr>
              <a:t>اولین مورد، طلوع عصر اطلاعات جهانی در اواخر دهه 1970 و اوایل دهه 1980 بود، دورانی که صنایع جدیدی را معرفی کرد و تهدید به سرنگونی صنایع قدیمی شد. کارآفرینان و رقبای خارجی شرکت های تاسیس شده را در زمین خود به خطر انداختند. فن آوری اطلاعات شروع به تکامل از یک مین فریم سخت به یک محصول مصرفی و رومیزی کرد و شرکت هایی مانند </a:t>
            </a:r>
            <a:r>
              <a:rPr lang="en-US" dirty="0">
                <a:cs typeface="B Nazanin" panose="00000400000000000000" pitchFamily="2" charset="-78"/>
              </a:rPr>
              <a:t>Apple Computer </a:t>
            </a:r>
            <a:r>
              <a:rPr lang="fa-IR" dirty="0">
                <a:cs typeface="B Nazanin" panose="00000400000000000000" pitchFamily="2" charset="-78"/>
              </a:rPr>
              <a:t>گاراژهای </a:t>
            </a:r>
            <a:r>
              <a:rPr lang="en-US" dirty="0">
                <a:cs typeface="B Nazanin" panose="00000400000000000000" pitchFamily="2" charset="-78"/>
              </a:rPr>
              <a:t>Silicon Valley </a:t>
            </a:r>
            <a:r>
              <a:rPr lang="fa-IR" dirty="0">
                <a:cs typeface="B Nazanin" panose="00000400000000000000" pitchFamily="2" charset="-78"/>
              </a:rPr>
              <a:t>را به پایگاه جدیدی برای نوآوری محصول در ایالات متحده تبدیل کردند. </a:t>
            </a:r>
            <a:r>
              <a:rPr lang="en-US" dirty="0">
                <a:cs typeface="B Nazanin" panose="00000400000000000000" pitchFamily="2" charset="-78"/>
              </a:rPr>
              <a:t>IBM </a:t>
            </a:r>
            <a:r>
              <a:rPr lang="fa-IR" dirty="0">
                <a:cs typeface="B Nazanin" panose="00000400000000000000" pitchFamily="2" charset="-78"/>
              </a:rPr>
              <a:t>با توسعه رایانه شخصی خود در محیطی تیره و تار در بوکا راتون، فلوریدا، مدل اپل را تقلید کرد و از بسیاری از محدودیت‌های شرکتی رها شد. محصولات ژاپنی باکیفیت، مانند خودروهای سونی واکمن و تویوتا، نه تنها طراحی خوب محصول، بلکه نوآوری‌هایی را در فرآیندهای تولید نشان می‌دهند که غول‌های آمریکایی را مجبور می‌کرد تا برنامه‌های خود را برای تولید سریع‌تر ایده‌های جدید ایجاد کنند. "مدیریت کیفیت جامع" به یک علاقه تبدیل شد.</a:t>
            </a:r>
          </a:p>
          <a:p>
            <a:endParaRPr lang="fa-IR" dirty="0"/>
          </a:p>
        </p:txBody>
      </p:sp>
      <p:sp>
        <p:nvSpPr>
          <p:cNvPr id="4" name="Slide Number Placeholder 3">
            <a:extLst>
              <a:ext uri="{FF2B5EF4-FFF2-40B4-BE49-F238E27FC236}">
                <a16:creationId xmlns:a16="http://schemas.microsoft.com/office/drawing/2014/main" id="{560B817E-756A-49A6-9795-C02A5B8D6369}"/>
              </a:ext>
            </a:extLst>
          </p:cNvPr>
          <p:cNvSpPr>
            <a:spLocks noGrp="1"/>
          </p:cNvSpPr>
          <p:nvPr>
            <p:ph type="sldNum" sz="quarter" idx="12"/>
          </p:nvPr>
        </p:nvSpPr>
        <p:spPr/>
        <p:txBody>
          <a:bodyPr/>
          <a:lstStyle/>
          <a:p>
            <a:fld id="{817C7C58-EE1A-4E34-AEAC-9250465BDD02}" type="slidenum">
              <a:rPr lang="en-US" smtClean="0"/>
              <a:t>3</a:t>
            </a:fld>
            <a:endParaRPr lang="en-US"/>
          </a:p>
        </p:txBody>
      </p:sp>
    </p:spTree>
    <p:extLst>
      <p:ext uri="{BB962C8B-B14F-4D97-AF65-F5344CB8AC3E}">
        <p14:creationId xmlns:p14="http://schemas.microsoft.com/office/powerpoint/2010/main" val="409134560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5338-A622-4730-A8BE-5728BBFAE9DB}"/>
              </a:ext>
            </a:extLst>
          </p:cNvPr>
          <p:cNvSpPr>
            <a:spLocks noGrp="1"/>
          </p:cNvSpPr>
          <p:nvPr>
            <p:ph type="title"/>
          </p:nvPr>
        </p:nvSpPr>
        <p:spPr/>
        <p:txBody>
          <a:bodyPr/>
          <a:lstStyle/>
          <a:p>
            <a:pPr algn="ctr"/>
            <a:r>
              <a:rPr lang="fa-IR" dirty="0">
                <a:cs typeface="B Nazanin" panose="00000400000000000000" pitchFamily="2" charset="-78"/>
              </a:rPr>
              <a:t>نوآوری</a:t>
            </a:r>
            <a:endParaRPr lang="en-US" dirty="0"/>
          </a:p>
        </p:txBody>
      </p:sp>
      <p:sp>
        <p:nvSpPr>
          <p:cNvPr id="3" name="Content Placeholder 2">
            <a:extLst>
              <a:ext uri="{FF2B5EF4-FFF2-40B4-BE49-F238E27FC236}">
                <a16:creationId xmlns:a16="http://schemas.microsoft.com/office/drawing/2014/main" id="{A9377A06-192A-4659-8A6B-0AE47DB15DD4}"/>
              </a:ext>
            </a:extLst>
          </p:cNvPr>
          <p:cNvSpPr>
            <a:spLocks noGrp="1"/>
          </p:cNvSpPr>
          <p:nvPr>
            <p:ph idx="1"/>
          </p:nvPr>
        </p:nvSpPr>
        <p:spPr/>
        <p:txBody>
          <a:bodyPr>
            <a:normAutofit fontScale="85000" lnSpcReduction="10000"/>
          </a:bodyPr>
          <a:lstStyle/>
          <a:p>
            <a:pPr algn="r" rtl="1">
              <a:lnSpc>
                <a:spcPct val="150000"/>
              </a:lnSpc>
            </a:pPr>
            <a:r>
              <a:rPr lang="fa-IR" dirty="0">
                <a:cs typeface="B Nazanin" panose="00000400000000000000" pitchFamily="2" charset="-78"/>
              </a:rPr>
              <a:t>موج دوم فشار برای بازسازی در طول ترس از تصاحب در اواخر دهه 1980 بود. گروه‌های خرید به شرکت‌های سنتی حمله می‌کردند و به دنبال باز کردن ارزش دارایی‌های کم استفاده بودند. "ارزش سهامداران" به یک فریاد تجمع تبدیل شد. در اروپا، بازسازی با خصوصی‌سازی شرکت‌های دولتی که اکنون در معرض فشار بازار سرمایه هستند، همراه بود. نرم‌افزار به‌عنوان نیروی اصلی پشت نوآوری در حال ظهور بود و ارزش استراتژیک فناوری اطلاعات، با سیستم رزرواسیون سابر خطوط هوایی امریکن به‌عنوان نمونه‌ای از نوآوری فرآیندی که به‌عنوان یک کسب‌وکار جداگانه موفق شد، به‌طور گسترده مطرح شد. شرکت‌ها بخش‌های جدیدی را ایجاد کردند تا مطمئن شوند که ارزش ایده‌ها و اختراعات خود را به دست آورده‌اند، نه اینکه اجازه دهند غول‌پیکری مانند مایکروسافت در خارج از شرکت ظاهر شود. نوآوری های مالی خشمگین بودند: خریدهای اهرمی و مدیریتی، مشتقات و سایر اشکال مهندسی مالی، یا سوپرمارکت های مالی که بانک ها و تقریباً هر چیز دیگری را ترکیب می کنند. دوران بازسازی همچنین محصولاتی را که می‌توانستند فوراً جهانی شوند ترجیح می‌داد: پس از شکست دادن یک پیشنهاد تصاحب خصمانه در اواخر دهه 1980، ژیلت جسورانه و با موفقیت سیستم‌های تراشیدن سنسور اکسل را در اوایل دهه 1990، به شکل یکسان در سراسر جهان، با یک پیام تبلیغاتی واحد، راه‌اندازی کرد.</a:t>
            </a:r>
            <a:endParaRPr lang="en-US" dirty="0">
              <a:cs typeface="B Nazanin" panose="00000400000000000000" pitchFamily="2" charset="-78"/>
            </a:endParaRPr>
          </a:p>
          <a:p>
            <a:endParaRPr lang="en-US" dirty="0"/>
          </a:p>
        </p:txBody>
      </p:sp>
      <p:sp>
        <p:nvSpPr>
          <p:cNvPr id="4" name="Slide Number Placeholder 3">
            <a:extLst>
              <a:ext uri="{FF2B5EF4-FFF2-40B4-BE49-F238E27FC236}">
                <a16:creationId xmlns:a16="http://schemas.microsoft.com/office/drawing/2014/main" id="{ADAB7122-669D-4A31-BBEA-101553A9AC17}"/>
              </a:ext>
            </a:extLst>
          </p:cNvPr>
          <p:cNvSpPr>
            <a:spLocks noGrp="1"/>
          </p:cNvSpPr>
          <p:nvPr>
            <p:ph type="sldNum" sz="quarter" idx="12"/>
          </p:nvPr>
        </p:nvSpPr>
        <p:spPr/>
        <p:txBody>
          <a:bodyPr/>
          <a:lstStyle/>
          <a:p>
            <a:fld id="{817C7C58-EE1A-4E34-AEAC-9250465BDD02}" type="slidenum">
              <a:rPr lang="en-US" smtClean="0"/>
              <a:t>4</a:t>
            </a:fld>
            <a:endParaRPr lang="en-US"/>
          </a:p>
        </p:txBody>
      </p:sp>
    </p:spTree>
    <p:extLst>
      <p:ext uri="{BB962C8B-B14F-4D97-AF65-F5344CB8AC3E}">
        <p14:creationId xmlns:p14="http://schemas.microsoft.com/office/powerpoint/2010/main" val="329198949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5338-A622-4730-A8BE-5728BBFAE9D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377A06-192A-4659-8A6B-0AE47DB15DD4}"/>
              </a:ext>
            </a:extLst>
          </p:cNvPr>
          <p:cNvSpPr>
            <a:spLocks noGrp="1"/>
          </p:cNvSpPr>
          <p:nvPr>
            <p:ph idx="1"/>
          </p:nvPr>
        </p:nvSpPr>
        <p:spPr/>
        <p:txBody>
          <a:bodyPr/>
          <a:lstStyle/>
          <a:p>
            <a:pPr algn="r" rtl="1">
              <a:lnSpc>
                <a:spcPct val="200000"/>
              </a:lnSpc>
            </a:pPr>
            <a:r>
              <a:rPr lang="fa-IR" dirty="0">
                <a:cs typeface="B Nazanin" panose="00000400000000000000" pitchFamily="2" charset="-78"/>
              </a:rPr>
              <a:t>سوم، شیدایی دیجیتالی دهه 1990 بود. وعده (و تهدید) شبکه جهانی وب بسیاری از شرکت‌های تاسیس‌شده را به دنبال مدل‌های تجاری جدید رادیکال سوق داد. شرکت های آجر و ملات در معرض خطر انقراض بودند. بسیاری برای ایجاد سرمایه گذاری های وب مستقل عجله داشتند که اغلب به کسب و کار اصلی ارتباطی نداشتند و گاهی اوقات در تضاد با آن بودند. نگاه ها به بازار سرمایه بود تا مشتریان و شرکت ها بدون سود و درآمد ثروتمند شدند. </a:t>
            </a:r>
            <a:r>
              <a:rPr lang="en-US" dirty="0">
                <a:cs typeface="B Nazanin" panose="00000400000000000000" pitchFamily="2" charset="-78"/>
              </a:rPr>
              <a:t>AOL </a:t>
            </a:r>
            <a:r>
              <a:rPr lang="fa-IR" dirty="0">
                <a:cs typeface="B Nazanin" panose="00000400000000000000" pitchFamily="2" charset="-78"/>
              </a:rPr>
              <a:t>تایم وارنر را خرید، نام خود را در درجه اول قرار داد و به جای ایجاد نوآوری، ارزش خود را از بین برد</a:t>
            </a:r>
            <a:endParaRPr lang="en-US" dirty="0">
              <a:cs typeface="B Nazanin" panose="00000400000000000000" pitchFamily="2" charset="-78"/>
            </a:endParaRPr>
          </a:p>
        </p:txBody>
      </p:sp>
      <p:sp>
        <p:nvSpPr>
          <p:cNvPr id="4" name="Slide Number Placeholder 3">
            <a:extLst>
              <a:ext uri="{FF2B5EF4-FFF2-40B4-BE49-F238E27FC236}">
                <a16:creationId xmlns:a16="http://schemas.microsoft.com/office/drawing/2014/main" id="{CDE55303-0D4E-4978-8A5D-FF1897F9A1F5}"/>
              </a:ext>
            </a:extLst>
          </p:cNvPr>
          <p:cNvSpPr>
            <a:spLocks noGrp="1"/>
          </p:cNvSpPr>
          <p:nvPr>
            <p:ph type="sldNum" sz="quarter" idx="12"/>
          </p:nvPr>
        </p:nvSpPr>
        <p:spPr/>
        <p:txBody>
          <a:bodyPr/>
          <a:lstStyle/>
          <a:p>
            <a:fld id="{817C7C58-EE1A-4E34-AEAC-9250465BDD02}" type="slidenum">
              <a:rPr lang="en-US" smtClean="0"/>
              <a:t>5</a:t>
            </a:fld>
            <a:endParaRPr lang="en-US"/>
          </a:p>
        </p:txBody>
      </p:sp>
    </p:spTree>
    <p:extLst>
      <p:ext uri="{BB962C8B-B14F-4D97-AF65-F5344CB8AC3E}">
        <p14:creationId xmlns:p14="http://schemas.microsoft.com/office/powerpoint/2010/main" val="17618153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5338-A622-4730-A8BE-5728BBFAE9D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9377A06-192A-4659-8A6B-0AE47DB15DD4}"/>
              </a:ext>
            </a:extLst>
          </p:cNvPr>
          <p:cNvSpPr>
            <a:spLocks noGrp="1"/>
          </p:cNvSpPr>
          <p:nvPr>
            <p:ph idx="1"/>
          </p:nvPr>
        </p:nvSpPr>
        <p:spPr/>
        <p:txBody>
          <a:bodyPr>
            <a:normAutofit fontScale="85000" lnSpcReduction="20000"/>
          </a:bodyPr>
          <a:lstStyle/>
          <a:p>
            <a:pPr algn="r" rtl="1">
              <a:lnSpc>
                <a:spcPct val="160000"/>
              </a:lnSpc>
            </a:pPr>
            <a:r>
              <a:rPr lang="fa-IR" dirty="0">
                <a:cs typeface="B Nazanin" panose="00000400000000000000" pitchFamily="2" charset="-78"/>
              </a:rPr>
              <a:t>موج کنونی نوآوری، پس از سقوط دات کام و بستن کمربند رکود جهانی، با حالتی آرام‌تر آغاز شد. شرکت‌ها با شناخت محدودیت‌های اکتساب‌ها و تردید در مورد تبلیغات فناوری، دوباره بر رشد ارگانیک تمرکز کردند. غول های بازمانده مانند جنرال الکتریک و </a:t>
            </a:r>
            <a:r>
              <a:rPr lang="en-US" dirty="0">
                <a:cs typeface="B Nazanin" panose="00000400000000000000" pitchFamily="2" charset="-78"/>
              </a:rPr>
              <a:t>IBM </a:t>
            </a:r>
            <a:r>
              <a:rPr lang="fa-IR" dirty="0">
                <a:cs typeface="B Nazanin" panose="00000400000000000000" pitchFamily="2" charset="-78"/>
              </a:rPr>
              <a:t>نوآوری را به عنوان یک موضوع شرکتی پذیرفته اند. برای مثال جنرال الکتریک متعهد به رشد دو رقمی از داخل است. به نوبه خود، </a:t>
            </a:r>
            <a:r>
              <a:rPr lang="en-US" dirty="0">
                <a:cs typeface="B Nazanin" panose="00000400000000000000" pitchFamily="2" charset="-78"/>
              </a:rPr>
              <a:t>IBM </a:t>
            </a:r>
            <a:r>
              <a:rPr lang="fa-IR" dirty="0">
                <a:cs typeface="B Nazanin" panose="00000400000000000000" pitchFamily="2" charset="-78"/>
              </a:rPr>
              <a:t>به دنبال نوآوری از طریق مقابله با مشکلات اجتماعی دشواری است که راه حل های فناوری خود را می طلبد و به نمایش می گذارد. یک مثال خوب </a:t>
            </a:r>
            <a:r>
              <a:rPr lang="en-US" dirty="0">
                <a:cs typeface="B Nazanin" panose="00000400000000000000" pitchFamily="2" charset="-78"/>
              </a:rPr>
              <a:t>World Community Grid </a:t>
            </a:r>
            <a:r>
              <a:rPr lang="fa-IR" dirty="0">
                <a:cs typeface="B Nazanin" panose="00000400000000000000" pitchFamily="2" charset="-78"/>
              </a:rPr>
              <a:t>است، یک شرکت غیرانتفاعی که </a:t>
            </a:r>
            <a:r>
              <a:rPr lang="en-US" dirty="0">
                <a:cs typeface="B Nazanin" panose="00000400000000000000" pitchFamily="2" charset="-78"/>
              </a:rPr>
              <a:t>IBM </a:t>
            </a:r>
            <a:r>
              <a:rPr lang="fa-IR" dirty="0">
                <a:cs typeface="B Nazanin" panose="00000400000000000000" pitchFamily="2" charset="-78"/>
              </a:rPr>
              <a:t>ایجاد کرده است</a:t>
            </a:r>
          </a:p>
          <a:p>
            <a:pPr algn="r" rtl="1">
              <a:lnSpc>
                <a:spcPct val="160000"/>
              </a:lnSpc>
            </a:pPr>
            <a:r>
              <a:rPr lang="fa-IR" dirty="0">
                <a:cs typeface="B Nazanin" panose="00000400000000000000" pitchFamily="2" charset="-78"/>
              </a:rPr>
              <a:t>قدرت کامپیوتری استفاده نشده از شرکای متعدد برای دادن توانایی به محققان ایدز و دیگر دانشمندان برای کار با مجموعه داده های غیرعادی بزرگ. تمرکز اصلی این موج بر محصولات جدیدی است که برای ارائه ویژگی‌ها و عملکردهای جدید به کاربران برای رفع نیازهای نوظهور طراحی شده‌اند. مشتریان و بازارهای مصرف پس از اینکه به طور موقت توسط وسواس های دیگر ازدحام شده بودند، به مرکز صحنه بازگشتند. شرکت‌ها به‌جای سرمایه‌گذاری‌های بزرگ جدید که آن‌ها را به عرصه‌های کاملاً متفاوتی سوق دهد، به دنبال دسته‌های جدید برای غنی‌سازی کسب‌وکارهای موجود خود هستند. نوآوری‌های امضاکننده در این دوره شامل آی‌پاد اپل و پروکتر اند گمبل سوئیفر است.</a:t>
            </a:r>
            <a:endParaRPr lang="en-US" dirty="0">
              <a:cs typeface="B Nazanin" panose="00000400000000000000" pitchFamily="2" charset="-78"/>
            </a:endParaRPr>
          </a:p>
        </p:txBody>
      </p:sp>
      <p:sp>
        <p:nvSpPr>
          <p:cNvPr id="4" name="Slide Number Placeholder 3">
            <a:extLst>
              <a:ext uri="{FF2B5EF4-FFF2-40B4-BE49-F238E27FC236}">
                <a16:creationId xmlns:a16="http://schemas.microsoft.com/office/drawing/2014/main" id="{9091A591-19C5-4DFC-979F-AA360528A690}"/>
              </a:ext>
            </a:extLst>
          </p:cNvPr>
          <p:cNvSpPr>
            <a:spLocks noGrp="1"/>
          </p:cNvSpPr>
          <p:nvPr>
            <p:ph type="sldNum" sz="quarter" idx="12"/>
          </p:nvPr>
        </p:nvSpPr>
        <p:spPr/>
        <p:txBody>
          <a:bodyPr/>
          <a:lstStyle/>
          <a:p>
            <a:fld id="{817C7C58-EE1A-4E34-AEAC-9250465BDD02}" type="slidenum">
              <a:rPr lang="en-US" smtClean="0"/>
              <a:t>6</a:t>
            </a:fld>
            <a:endParaRPr lang="en-US"/>
          </a:p>
        </p:txBody>
      </p:sp>
    </p:spTree>
    <p:extLst>
      <p:ext uri="{BB962C8B-B14F-4D97-AF65-F5344CB8AC3E}">
        <p14:creationId xmlns:p14="http://schemas.microsoft.com/office/powerpoint/2010/main" val="1437584371"/>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5338-A622-4730-A8BE-5728BBFAE9D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377A06-192A-4659-8A6B-0AE47DB15DD4}"/>
              </a:ext>
            </a:extLst>
          </p:cNvPr>
          <p:cNvSpPr>
            <a:spLocks noGrp="1"/>
          </p:cNvSpPr>
          <p:nvPr>
            <p:ph idx="1"/>
          </p:nvPr>
        </p:nvSpPr>
        <p:spPr/>
        <p:txBody>
          <a:bodyPr/>
          <a:lstStyle/>
          <a:p>
            <a:pPr algn="r" rtl="1">
              <a:lnSpc>
                <a:spcPct val="150000"/>
              </a:lnSpc>
            </a:pPr>
            <a:r>
              <a:rPr lang="fa-IR" dirty="0">
                <a:cs typeface="B Nazanin" panose="00000400000000000000" pitchFamily="2" charset="-78"/>
              </a:rPr>
              <a:t>هر موج مفاهیم جدیدی را به همراه داشت. به عنوان مثال، ظهور بیوتکنولوژی، که با ترتیبات پیچیده صدور مجوز مشخص می شود، به مشروعیت بخشیدن به این ایده کمک کرد که شرکت های مستقر می توانند تحقیق و توسعه را برون سپاری کنند و از شرکای کارآفرین یاد بگیرند یا اینکه شرکت های محصولات مصرفی می توانند برای اختراع به فروشگاه های ایده خارجی و همچنین آزمایشگاه های خود مراجعه کنند. محصولات جدید. رویکردهای نوآوری نیز منعکس کننده شرایط متغیر اقتصادی و رویدادهای ژئوپلیتیکی بود. و البته، نوآوری طیف وسیعی از جمله فناوری‌ها، محصولات، فرآیندها و سرمایه‌گذاری‌های تجاری کامل را پوشش داده است که هر کدام نیازمندی‌های خاص خود را دارند.</a:t>
            </a:r>
            <a:endParaRPr lang="en-US" dirty="0">
              <a:cs typeface="B Nazanin" panose="00000400000000000000" pitchFamily="2" charset="-78"/>
            </a:endParaRPr>
          </a:p>
        </p:txBody>
      </p:sp>
      <p:sp>
        <p:nvSpPr>
          <p:cNvPr id="4" name="Slide Number Placeholder 3">
            <a:extLst>
              <a:ext uri="{FF2B5EF4-FFF2-40B4-BE49-F238E27FC236}">
                <a16:creationId xmlns:a16="http://schemas.microsoft.com/office/drawing/2014/main" id="{7BC66DB0-894B-44A1-A874-184A789ADCAC}"/>
              </a:ext>
            </a:extLst>
          </p:cNvPr>
          <p:cNvSpPr>
            <a:spLocks noGrp="1"/>
          </p:cNvSpPr>
          <p:nvPr>
            <p:ph type="sldNum" sz="quarter" idx="12"/>
          </p:nvPr>
        </p:nvSpPr>
        <p:spPr/>
        <p:txBody>
          <a:bodyPr/>
          <a:lstStyle/>
          <a:p>
            <a:fld id="{817C7C58-EE1A-4E34-AEAC-9250465BDD02}" type="slidenum">
              <a:rPr lang="en-US" smtClean="0"/>
              <a:t>7</a:t>
            </a:fld>
            <a:endParaRPr lang="en-US"/>
          </a:p>
        </p:txBody>
      </p:sp>
    </p:spTree>
    <p:extLst>
      <p:ext uri="{BB962C8B-B14F-4D97-AF65-F5344CB8AC3E}">
        <p14:creationId xmlns:p14="http://schemas.microsoft.com/office/powerpoint/2010/main" val="348383217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5338-A622-4730-A8BE-5728BBFAE9DB}"/>
              </a:ext>
            </a:extLst>
          </p:cNvPr>
          <p:cNvSpPr>
            <a:spLocks noGrp="1"/>
          </p:cNvSpPr>
          <p:nvPr>
            <p:ph type="title"/>
          </p:nvPr>
        </p:nvSpPr>
        <p:spPr/>
        <p:txBody>
          <a:bodyPr/>
          <a:lstStyle/>
          <a:p>
            <a:pPr algn="ctr"/>
            <a:r>
              <a:rPr lang="fa-IR" dirty="0">
                <a:cs typeface="B Nazanin" panose="00000400000000000000" pitchFamily="2" charset="-78"/>
              </a:rPr>
              <a:t>اشتباهات استراتژی: موانع خیلی زیاد، دامنه خیلی باریک</a:t>
            </a:r>
            <a:endParaRPr lang="en-US" dirty="0">
              <a:cs typeface="B Nazanin" panose="00000400000000000000" pitchFamily="2" charset="-78"/>
            </a:endParaRPr>
          </a:p>
        </p:txBody>
      </p:sp>
      <p:sp>
        <p:nvSpPr>
          <p:cNvPr id="3" name="Content Placeholder 2">
            <a:extLst>
              <a:ext uri="{FF2B5EF4-FFF2-40B4-BE49-F238E27FC236}">
                <a16:creationId xmlns:a16="http://schemas.microsoft.com/office/drawing/2014/main" id="{A9377A06-192A-4659-8A6B-0AE47DB15DD4}"/>
              </a:ext>
            </a:extLst>
          </p:cNvPr>
          <p:cNvSpPr>
            <a:spLocks noGrp="1"/>
          </p:cNvSpPr>
          <p:nvPr>
            <p:ph idx="1"/>
          </p:nvPr>
        </p:nvSpPr>
        <p:spPr/>
        <p:txBody>
          <a:bodyPr>
            <a:normAutofit/>
          </a:bodyPr>
          <a:lstStyle/>
          <a:p>
            <a:pPr algn="r" rtl="1">
              <a:lnSpc>
                <a:spcPct val="150000"/>
              </a:lnSpc>
            </a:pPr>
            <a:r>
              <a:rPr lang="fa-IR" dirty="0">
                <a:cs typeface="B Nazanin" panose="00000400000000000000" pitchFamily="2" charset="-78"/>
              </a:rPr>
              <a:t>پتانسیل قیمت‌های ممتاز و حاشیه‌های بالا مدیران را وسوسه می‌کند تا به دنبال نوآوری‌های پرفروش-آی‌پاد، ویاگرا یا سیستم تولید تویوتا بعدی باشند. در طول مسیر، آنها منابع عظیمی را خرج می کنند، اگرچه موفقیت های بزرگ نادر و غیرقابل پیش بینی هستند. در همین حال، در جستجوی اپلیکیشن قاتل، مدیران ممکن است فرصت‌هایی را که در نگاه اول خیلی کوچک به نظر می‌رسند رد کنند و افرادی که در پروژه‌های بزرگ شرکت ندارند ممکن است احساس حاشیه کنند. برای سال‌ها، شرکت‌های بزرگ محصولات مصرفی معمولاً ایده‌هایی را بررسی می‌کردند که نمی‌توانستند در عرض دو سال به درآمد چند صد میلیون دلاری منجر شوند. </a:t>
            </a:r>
            <a:endParaRPr lang="en-US" dirty="0">
              <a:cs typeface="B Nazanin" panose="00000400000000000000" pitchFamily="2" charset="-78"/>
            </a:endParaRPr>
          </a:p>
        </p:txBody>
      </p:sp>
      <p:sp>
        <p:nvSpPr>
          <p:cNvPr id="4" name="Slide Number Placeholder 3">
            <a:extLst>
              <a:ext uri="{FF2B5EF4-FFF2-40B4-BE49-F238E27FC236}">
                <a16:creationId xmlns:a16="http://schemas.microsoft.com/office/drawing/2014/main" id="{D464C13E-1C11-48E4-B73D-265D6B894754}"/>
              </a:ext>
            </a:extLst>
          </p:cNvPr>
          <p:cNvSpPr>
            <a:spLocks noGrp="1"/>
          </p:cNvSpPr>
          <p:nvPr>
            <p:ph type="sldNum" sz="quarter" idx="12"/>
          </p:nvPr>
        </p:nvSpPr>
        <p:spPr/>
        <p:txBody>
          <a:bodyPr/>
          <a:lstStyle/>
          <a:p>
            <a:fld id="{817C7C58-EE1A-4E34-AEAC-9250465BDD02}" type="slidenum">
              <a:rPr lang="en-US" smtClean="0"/>
              <a:t>8</a:t>
            </a:fld>
            <a:endParaRPr lang="en-US"/>
          </a:p>
        </p:txBody>
      </p:sp>
    </p:spTree>
    <p:extLst>
      <p:ext uri="{BB962C8B-B14F-4D97-AF65-F5344CB8AC3E}">
        <p14:creationId xmlns:p14="http://schemas.microsoft.com/office/powerpoint/2010/main" val="33808169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5338-A622-4730-A8BE-5728BBFAE9DB}"/>
              </a:ext>
            </a:extLst>
          </p:cNvPr>
          <p:cNvSpPr>
            <a:spLocks noGrp="1"/>
          </p:cNvSpPr>
          <p:nvPr>
            <p:ph type="title"/>
          </p:nvPr>
        </p:nvSpPr>
        <p:spPr/>
        <p:txBody>
          <a:bodyPr/>
          <a:lstStyle/>
          <a:p>
            <a:r>
              <a:rPr lang="fa-IR" dirty="0">
                <a:cs typeface="B Nazanin" panose="00000400000000000000" pitchFamily="2" charset="-78"/>
              </a:rPr>
              <a:t>اشتباهات استراتژی: موانع خیلی زیاد، دامنه خیلی باریک</a:t>
            </a:r>
            <a:endParaRPr lang="en-US" dirty="0"/>
          </a:p>
        </p:txBody>
      </p:sp>
      <p:sp>
        <p:nvSpPr>
          <p:cNvPr id="3" name="Content Placeholder 2">
            <a:extLst>
              <a:ext uri="{FF2B5EF4-FFF2-40B4-BE49-F238E27FC236}">
                <a16:creationId xmlns:a16="http://schemas.microsoft.com/office/drawing/2014/main" id="{A9377A06-192A-4659-8A6B-0AE47DB15DD4}"/>
              </a:ext>
            </a:extLst>
          </p:cNvPr>
          <p:cNvSpPr>
            <a:spLocks noGrp="1"/>
          </p:cNvSpPr>
          <p:nvPr>
            <p:ph idx="1"/>
          </p:nvPr>
        </p:nvSpPr>
        <p:spPr/>
        <p:txBody>
          <a:bodyPr>
            <a:normAutofit/>
          </a:bodyPr>
          <a:lstStyle/>
          <a:p>
            <a:pPr algn="r" rtl="1">
              <a:lnSpc>
                <a:spcPct val="150000"/>
              </a:lnSpc>
            </a:pPr>
            <a:r>
              <a:rPr lang="fa-IR" dirty="0">
                <a:cs typeface="B Nazanin" panose="00000400000000000000" pitchFamily="2" charset="-78"/>
              </a:rPr>
              <a:t>این صفحه از سرمایه‌گذاری در ایده‌هایی که نمی‌توان با استفاده از تحقیقات بازار متعارف آزمایش و اندازه‌گیری کرد، یا مبتنی بر تجربه نبود، به نفع ایده‌هایی که نزدیک به عمل فعلی و به سختی نوآورانه بودند، جلوگیری کرد. در دهه‌های 1980 و 1990، </a:t>
            </a:r>
            <a:r>
              <a:rPr lang="en-US" dirty="0">
                <a:cs typeface="B Nazanin" panose="00000400000000000000" pitchFamily="2" charset="-78"/>
              </a:rPr>
              <a:t>Pillsbury، Quaker Oats، </a:t>
            </a:r>
            <a:r>
              <a:rPr lang="fa-IR" dirty="0">
                <a:cs typeface="B Nazanin" panose="00000400000000000000" pitchFamily="2" charset="-78"/>
              </a:rPr>
              <a:t>و حتی </a:t>
            </a:r>
            <a:r>
              <a:rPr lang="en-US" dirty="0">
                <a:cs typeface="B Nazanin" panose="00000400000000000000" pitchFamily="2" charset="-78"/>
              </a:rPr>
              <a:t>Procter &amp; Gamble )</a:t>
            </a:r>
            <a:r>
              <a:rPr lang="fa-IR" dirty="0">
                <a:cs typeface="B Nazanin" panose="00000400000000000000" pitchFamily="2" charset="-78"/>
              </a:rPr>
              <a:t>یک نیروگاه نوآوری امروزی) در برابر شرکت‌های کوچک‌تری که می‌توانستند به سرعت محصولات جدید عرضه کنند، آسیب‌پذیر بودند و در نتیجه سهم بازار غول‌ها را از بین می‌بردند. به عنوان مثال، </a:t>
            </a:r>
            <a:r>
              <a:rPr lang="en-US" dirty="0">
                <a:cs typeface="B Nazanin" panose="00000400000000000000" pitchFamily="2" charset="-78"/>
              </a:rPr>
              <a:t>P&amp;G </a:t>
            </a:r>
            <a:r>
              <a:rPr lang="fa-IR" dirty="0">
                <a:cs typeface="B Nazanin" panose="00000400000000000000" pitchFamily="2" charset="-78"/>
              </a:rPr>
              <a:t>از اینکه قبل از رقیب یک پاک کننده کاسه توالت جدید معرفی نکرده بود، با وجود اینکه آزمایشگاه های </a:t>
            </a:r>
            <a:r>
              <a:rPr lang="en-US" dirty="0">
                <a:cs typeface="B Nazanin" panose="00000400000000000000" pitchFamily="2" charset="-78"/>
              </a:rPr>
              <a:t>P&amp;G </a:t>
            </a:r>
            <a:r>
              <a:rPr lang="fa-IR" dirty="0">
                <a:cs typeface="B Nazanin" panose="00000400000000000000" pitchFamily="2" charset="-78"/>
              </a:rPr>
              <a:t>فناوری مشابهی را توسعه داده بودند، ابراز تاسف کرد. رقیب البته با حضور در اولین حرکت، سهم بازار غالب را به دست آورد. به همین ترتیب، </a:t>
            </a:r>
            <a:r>
              <a:rPr lang="en-US" dirty="0">
                <a:cs typeface="B Nazanin" panose="00000400000000000000" pitchFamily="2" charset="-78"/>
              </a:rPr>
              <a:t>Pillsbury </a:t>
            </a:r>
            <a:r>
              <a:rPr lang="fa-IR" dirty="0">
                <a:cs typeface="B Nazanin" panose="00000400000000000000" pitchFamily="2" charset="-78"/>
              </a:rPr>
              <a:t>و </a:t>
            </a:r>
            <a:r>
              <a:rPr lang="en-US" dirty="0">
                <a:cs typeface="B Nazanin" panose="00000400000000000000" pitchFamily="2" charset="-78"/>
              </a:rPr>
              <a:t>Quaker </a:t>
            </a:r>
            <a:r>
              <a:rPr lang="fa-IR" dirty="0">
                <a:cs typeface="B Nazanin" panose="00000400000000000000" pitchFamily="2" charset="-78"/>
              </a:rPr>
              <a:t>در ارائه مفاهیم جدید به بازار از رقابت عقب ماندند و به عنوان افرادی که عملکرد ضعیفی داشتند، در نهایت خریداری شدند</a:t>
            </a:r>
            <a:r>
              <a:rPr lang="en-US" dirty="0">
                <a:cs typeface="B Nazanin" panose="00000400000000000000" pitchFamily="2" charset="-78"/>
              </a:rPr>
              <a:t> </a:t>
            </a:r>
            <a:r>
              <a:rPr lang="fa-IR" dirty="0">
                <a:cs typeface="B Nazanin" panose="00000400000000000000" pitchFamily="2" charset="-78"/>
              </a:rPr>
              <a:t>. </a:t>
            </a:r>
            <a:endParaRPr lang="en-US" dirty="0">
              <a:cs typeface="B Nazanin" panose="00000400000000000000" pitchFamily="2" charset="-78"/>
            </a:endParaRPr>
          </a:p>
        </p:txBody>
      </p:sp>
      <p:sp>
        <p:nvSpPr>
          <p:cNvPr id="4" name="Slide Number Placeholder 3">
            <a:extLst>
              <a:ext uri="{FF2B5EF4-FFF2-40B4-BE49-F238E27FC236}">
                <a16:creationId xmlns:a16="http://schemas.microsoft.com/office/drawing/2014/main" id="{917524B0-A739-4ACE-BE7D-65F213808132}"/>
              </a:ext>
            </a:extLst>
          </p:cNvPr>
          <p:cNvSpPr>
            <a:spLocks noGrp="1"/>
          </p:cNvSpPr>
          <p:nvPr>
            <p:ph type="sldNum" sz="quarter" idx="12"/>
          </p:nvPr>
        </p:nvSpPr>
        <p:spPr/>
        <p:txBody>
          <a:bodyPr/>
          <a:lstStyle/>
          <a:p>
            <a:fld id="{817C7C58-EE1A-4E34-AEAC-9250465BDD02}" type="slidenum">
              <a:rPr lang="en-US" smtClean="0"/>
              <a:t>9</a:t>
            </a:fld>
            <a:endParaRPr lang="en-US"/>
          </a:p>
        </p:txBody>
      </p:sp>
    </p:spTree>
    <p:extLst>
      <p:ext uri="{BB962C8B-B14F-4D97-AF65-F5344CB8AC3E}">
        <p14:creationId xmlns:p14="http://schemas.microsoft.com/office/powerpoint/2010/main" val="3072426449"/>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112</TotalTime>
  <Words>3869</Words>
  <Application>Microsoft Office PowerPoint</Application>
  <PresentationFormat>Widescreen</PresentationFormat>
  <Paragraphs>93</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Century Gothic</vt:lpstr>
      <vt:lpstr>Vazir</vt:lpstr>
      <vt:lpstr>Wingdings 3</vt:lpstr>
      <vt:lpstr>Ion Boardroom</vt:lpstr>
      <vt:lpstr>نوآوری: تله های کلاسیک</vt:lpstr>
      <vt:lpstr>نوآوری</vt:lpstr>
      <vt:lpstr>نوآوری</vt:lpstr>
      <vt:lpstr>نوآوری</vt:lpstr>
      <vt:lpstr>PowerPoint Presentation</vt:lpstr>
      <vt:lpstr>PowerPoint Presentation</vt:lpstr>
      <vt:lpstr>PowerPoint Presentation</vt:lpstr>
      <vt:lpstr>اشتباهات استراتژی: موانع خیلی زیاد، دامنه خیلی باریک</vt:lpstr>
      <vt:lpstr>اشتباهات استراتژی: موانع خیلی زیاد، دامنه خیلی باریک</vt:lpstr>
      <vt:lpstr>اشتباهات استراتژی: موانع خیلی زیاد، دامنه خیلی باریک</vt:lpstr>
      <vt:lpstr>اشتباهات استراتژی: موانع خیلی زیاد، دامنه خیلی باریک</vt:lpstr>
      <vt:lpstr>PowerPoint Presentation</vt:lpstr>
      <vt:lpstr>PowerPoint Presentation</vt:lpstr>
      <vt:lpstr>اشتباهات استراتژی: موانع خیلی زیاد، دامنه خیلی باریک</vt:lpstr>
      <vt:lpstr>اشتباهات فرآیند: کنترل‌های خیلی سخت</vt:lpstr>
      <vt:lpstr>اشتباهات فرآیند: کنترل‌های خیلی سخت</vt:lpstr>
      <vt:lpstr>اشتباهات فرآیند: کنترل‌های خیلی سخت</vt:lpstr>
      <vt:lpstr>اشتباهات ساختار: اتصالات خیلی شل، جدایی ها خیلی تیز</vt:lpstr>
      <vt:lpstr>اشتباهات ساختار: اتصالات خیلی شل، جدایی ها خیلی تیز</vt:lpstr>
      <vt:lpstr>اشتباهات مهارتی: رهبری خیلی ضعیف، ارتباطات خیلی ضعیف</vt:lpstr>
      <vt:lpstr>اشتباهات مهارتی: رهبری خیلی ضعیف، ارتباطات خیلی ضعیف</vt:lpstr>
      <vt:lpstr>راه حل های نوآوری </vt:lpstr>
      <vt:lpstr>راه حل استراتژی: جستجو را گسترش دهید، دامنه را گسترش دهید </vt:lpstr>
      <vt:lpstr>اصلاح فرآیند: به سیستم های برنامه ریزی و کنترل انعطاف پذیری اضافه کنید</vt:lpstr>
      <vt:lpstr>راه حل ساختار: تسهیل ارتباطات نزدیک بین نوآوران و کسب و کارهای اصلی</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نوآوری: تله های کلاسیک</dc:title>
  <dc:creator>sahand faraz</dc:creator>
  <cp:lastModifiedBy>sahand faraz</cp:lastModifiedBy>
  <cp:revision>6</cp:revision>
  <dcterms:created xsi:type="dcterms:W3CDTF">2022-11-15T04:05:31Z</dcterms:created>
  <dcterms:modified xsi:type="dcterms:W3CDTF">2022-11-17T05:44:51Z</dcterms:modified>
</cp:coreProperties>
</file>