
<file path=[Content_Types].xml><?xml version="1.0" encoding="utf-8"?>
<Types xmlns="http://schemas.openxmlformats.org/package/2006/content-types">
  <Default Extension="gif" ContentType="image/gif"/>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9"/>
  </p:notesMasterIdLst>
  <p:sldIdLst>
    <p:sldId id="1027" r:id="rId5"/>
    <p:sldId id="1022" r:id="rId6"/>
    <p:sldId id="1025" r:id="rId7"/>
    <p:sldId id="1026"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2DFF642-2B39-A0F1-FFC8-9FF4FDE620C4}" name="Lana McClements" initials="LM" userId="S::lana.mcclements@uts.edu.au::494a159c-a2ed-414a-984c-21be0dfb4975" providerId="AD"/>
  <p188:author id="{E03EBDE5-CEE9-1603-5DDD-A33CDFE5997C}" name="Iman Akbarzadeh" initials="IA" userId="S::Iman.Akbarzadeh@student.uts.edu.au::dfafa5df-6332-4ef3-9bbe-51c02e6a19d1"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F5FF"/>
    <a:srgbClr val="FFCCCC"/>
    <a:srgbClr val="F8FCC6"/>
    <a:srgbClr val="FF97FF"/>
    <a:srgbClr val="FF6600"/>
    <a:srgbClr val="FF99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D26CC42-EC54-4E15-A614-FB3CDFABD254}" v="2" dt="2026-04-22T22:12:46.269"/>
  </p1510:revLst>
</p1510:revInfo>
</file>

<file path=ppt/tableStyles.xml><?xml version="1.0" encoding="utf-8"?>
<a:tblStyleLst xmlns:a="http://schemas.openxmlformats.org/drawingml/2006/main" def="{5C22544A-7EE6-4342-B048-85BDC9FD1C3A}">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308" autoAdjust="0"/>
    <p:restoredTop sz="93447" autoAdjust="0"/>
  </p:normalViewPr>
  <p:slideViewPr>
    <p:cSldViewPr snapToGrid="0">
      <p:cViewPr varScale="1">
        <p:scale>
          <a:sx n="111" d="100"/>
          <a:sy n="111" d="100"/>
        </p:scale>
        <p:origin x="576" y="108"/>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6"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notesMaster" Target="notesMasters/notes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man Akbarzadeh" userId="dfafa5df-6332-4ef3-9bbe-51c02e6a19d1" providerId="ADAL" clId="{9E1DD708-9783-4107-A27C-DECD3214B473}"/>
    <pc:docChg chg="undo custSel addSld delSld modSld">
      <pc:chgData name="Iman Akbarzadeh" userId="dfafa5df-6332-4ef3-9bbe-51c02e6a19d1" providerId="ADAL" clId="{9E1DD708-9783-4107-A27C-DECD3214B473}" dt="2026-04-22T22:12:56.652" v="1477" actId="403"/>
      <pc:docMkLst>
        <pc:docMk/>
      </pc:docMkLst>
      <pc:sldChg chg="modSp mod">
        <pc:chgData name="Iman Akbarzadeh" userId="dfafa5df-6332-4ef3-9bbe-51c02e6a19d1" providerId="ADAL" clId="{9E1DD708-9783-4107-A27C-DECD3214B473}" dt="2026-04-22T21:42:52.186" v="1303" actId="113"/>
        <pc:sldMkLst>
          <pc:docMk/>
          <pc:sldMk cId="1971116994" sldId="1022"/>
        </pc:sldMkLst>
        <pc:graphicFrameChg chg="modGraphic">
          <ac:chgData name="Iman Akbarzadeh" userId="dfafa5df-6332-4ef3-9bbe-51c02e6a19d1" providerId="ADAL" clId="{9E1DD708-9783-4107-A27C-DECD3214B473}" dt="2026-04-22T21:42:52.186" v="1303" actId="113"/>
          <ac:graphicFrameMkLst>
            <pc:docMk/>
            <pc:sldMk cId="1971116994" sldId="1022"/>
            <ac:graphicFrameMk id="9" creationId="{BA6BEC58-4C8D-F477-A783-C1D83546661E}"/>
          </ac:graphicFrameMkLst>
        </pc:graphicFrameChg>
      </pc:sldChg>
      <pc:sldChg chg="addSp modSp mod">
        <pc:chgData name="Iman Akbarzadeh" userId="dfafa5df-6332-4ef3-9bbe-51c02e6a19d1" providerId="ADAL" clId="{9E1DD708-9783-4107-A27C-DECD3214B473}" dt="2026-04-22T22:12:33.134" v="1460" actId="207"/>
        <pc:sldMkLst>
          <pc:docMk/>
          <pc:sldMk cId="682255602" sldId="1025"/>
        </pc:sldMkLst>
        <pc:spChg chg="add mod">
          <ac:chgData name="Iman Akbarzadeh" userId="dfafa5df-6332-4ef3-9bbe-51c02e6a19d1" providerId="ADAL" clId="{9E1DD708-9783-4107-A27C-DECD3214B473}" dt="2026-04-22T22:12:33.134" v="1460" actId="207"/>
          <ac:spMkLst>
            <pc:docMk/>
            <pc:sldMk cId="682255602" sldId="1025"/>
            <ac:spMk id="4" creationId="{0C1DD6F1-B769-54F5-206C-7756CD9FAEAE}"/>
          </ac:spMkLst>
        </pc:spChg>
      </pc:sldChg>
      <pc:sldChg chg="addSp delSp modSp mod">
        <pc:chgData name="Iman Akbarzadeh" userId="dfafa5df-6332-4ef3-9bbe-51c02e6a19d1" providerId="ADAL" clId="{9E1DD708-9783-4107-A27C-DECD3214B473}" dt="2026-04-22T22:12:56.652" v="1477" actId="403"/>
        <pc:sldMkLst>
          <pc:docMk/>
          <pc:sldMk cId="2742941717" sldId="1026"/>
        </pc:sldMkLst>
        <pc:spChg chg="add mod">
          <ac:chgData name="Iman Akbarzadeh" userId="dfafa5df-6332-4ef3-9bbe-51c02e6a19d1" providerId="ADAL" clId="{9E1DD708-9783-4107-A27C-DECD3214B473}" dt="2026-04-22T22:12:56.652" v="1477" actId="403"/>
          <ac:spMkLst>
            <pc:docMk/>
            <pc:sldMk cId="2742941717" sldId="1026"/>
            <ac:spMk id="2" creationId="{3D1632F0-31E2-C93C-EA78-E17433B83B3B}"/>
          </ac:spMkLst>
        </pc:spChg>
        <pc:spChg chg="mod">
          <ac:chgData name="Iman Akbarzadeh" userId="dfafa5df-6332-4ef3-9bbe-51c02e6a19d1" providerId="ADAL" clId="{9E1DD708-9783-4107-A27C-DECD3214B473}" dt="2026-04-22T21:48:14.768" v="1329" actId="113"/>
          <ac:spMkLst>
            <pc:docMk/>
            <pc:sldMk cId="2742941717" sldId="1026"/>
            <ac:spMk id="5" creationId="{33054EBA-72B5-4CAD-455A-6BB4FCB745D7}"/>
          </ac:spMkLst>
        </pc:spChg>
        <pc:spChg chg="del mod">
          <ac:chgData name="Iman Akbarzadeh" userId="dfafa5df-6332-4ef3-9bbe-51c02e6a19d1" providerId="ADAL" clId="{9E1DD708-9783-4107-A27C-DECD3214B473}" dt="2026-04-22T22:00:06.466" v="1335"/>
          <ac:spMkLst>
            <pc:docMk/>
            <pc:sldMk cId="2742941717" sldId="1026"/>
            <ac:spMk id="6" creationId="{C8E323CF-6BAE-CE89-9E5A-E00A81D3D6E0}"/>
          </ac:spMkLst>
        </pc:spChg>
      </pc:sldChg>
      <pc:sldChg chg="addSp delSp modSp new mod">
        <pc:chgData name="Iman Akbarzadeh" userId="dfafa5df-6332-4ef3-9bbe-51c02e6a19d1" providerId="ADAL" clId="{9E1DD708-9783-4107-A27C-DECD3214B473}" dt="2026-04-22T21:02:26.729" v="1287" actId="14100"/>
        <pc:sldMkLst>
          <pc:docMk/>
          <pc:sldMk cId="3655899075" sldId="1027"/>
        </pc:sldMkLst>
        <pc:spChg chg="del">
          <ac:chgData name="Iman Akbarzadeh" userId="dfafa5df-6332-4ef3-9bbe-51c02e6a19d1" providerId="ADAL" clId="{9E1DD708-9783-4107-A27C-DECD3214B473}" dt="2026-04-22T21:02:15.620" v="1283" actId="478"/>
          <ac:spMkLst>
            <pc:docMk/>
            <pc:sldMk cId="3655899075" sldId="1027"/>
            <ac:spMk id="2" creationId="{167246D7-7A52-593C-496D-7EF53C72D1FE}"/>
          </ac:spMkLst>
        </pc:spChg>
        <pc:spChg chg="del">
          <ac:chgData name="Iman Akbarzadeh" userId="dfafa5df-6332-4ef3-9bbe-51c02e6a19d1" providerId="ADAL" clId="{9E1DD708-9783-4107-A27C-DECD3214B473}" dt="2026-04-22T21:02:18.839" v="1284" actId="478"/>
          <ac:spMkLst>
            <pc:docMk/>
            <pc:sldMk cId="3655899075" sldId="1027"/>
            <ac:spMk id="3" creationId="{168E2B45-5762-2BEC-3E59-2901B8E94C7E}"/>
          </ac:spMkLst>
        </pc:spChg>
        <pc:picChg chg="add mod">
          <ac:chgData name="Iman Akbarzadeh" userId="dfafa5df-6332-4ef3-9bbe-51c02e6a19d1" providerId="ADAL" clId="{9E1DD708-9783-4107-A27C-DECD3214B473}" dt="2026-04-22T21:02:26.729" v="1287" actId="14100"/>
          <ac:picMkLst>
            <pc:docMk/>
            <pc:sldMk cId="3655899075" sldId="1027"/>
            <ac:picMk id="5" creationId="{EA3F5923-470C-05D8-256C-FBC23A2E00DE}"/>
          </ac:picMkLst>
        </pc:picChg>
      </pc:sldChg>
      <pc:sldChg chg="delSp new del mod">
        <pc:chgData name="Iman Akbarzadeh" userId="dfafa5df-6332-4ef3-9bbe-51c02e6a19d1" providerId="ADAL" clId="{9E1DD708-9783-4107-A27C-DECD3214B473}" dt="2026-04-22T22:00:07.114" v="1336" actId="47"/>
        <pc:sldMkLst>
          <pc:docMk/>
          <pc:sldMk cId="1465844061" sldId="1028"/>
        </pc:sldMkLst>
        <pc:spChg chg="del">
          <ac:chgData name="Iman Akbarzadeh" userId="dfafa5df-6332-4ef3-9bbe-51c02e6a19d1" providerId="ADAL" clId="{9E1DD708-9783-4107-A27C-DECD3214B473}" dt="2026-04-22T21:42:08.619" v="1293" actId="478"/>
          <ac:spMkLst>
            <pc:docMk/>
            <pc:sldMk cId="1465844061" sldId="1028"/>
            <ac:spMk id="2" creationId="{076300F8-3131-4A49-5F8B-377C85D92D18}"/>
          </ac:spMkLst>
        </pc:spChg>
        <pc:spChg chg="del">
          <ac:chgData name="Iman Akbarzadeh" userId="dfafa5df-6332-4ef3-9bbe-51c02e6a19d1" providerId="ADAL" clId="{9E1DD708-9783-4107-A27C-DECD3214B473}" dt="2026-04-22T21:42:07.536" v="1292" actId="478"/>
          <ac:spMkLst>
            <pc:docMk/>
            <pc:sldMk cId="1465844061" sldId="1028"/>
            <ac:spMk id="3" creationId="{172859C3-F73E-A7ED-4A54-AD673D2728D1}"/>
          </ac:spMkLst>
        </pc:spChg>
      </pc:sldChg>
      <pc:sldChg chg="delSp new del mod">
        <pc:chgData name="Iman Akbarzadeh" userId="dfafa5df-6332-4ef3-9bbe-51c02e6a19d1" providerId="ADAL" clId="{9E1DD708-9783-4107-A27C-DECD3214B473}" dt="2026-04-22T22:00:07.889" v="1337" actId="47"/>
        <pc:sldMkLst>
          <pc:docMk/>
          <pc:sldMk cId="3011370843" sldId="1029"/>
        </pc:sldMkLst>
        <pc:spChg chg="del">
          <ac:chgData name="Iman Akbarzadeh" userId="dfafa5df-6332-4ef3-9bbe-51c02e6a19d1" providerId="ADAL" clId="{9E1DD708-9783-4107-A27C-DECD3214B473}" dt="2026-04-22T21:42:03.118" v="1290" actId="478"/>
          <ac:spMkLst>
            <pc:docMk/>
            <pc:sldMk cId="3011370843" sldId="1029"/>
            <ac:spMk id="2" creationId="{64625A97-BE9A-0C31-815F-19349AED1104}"/>
          </ac:spMkLst>
        </pc:spChg>
        <pc:spChg chg="del">
          <ac:chgData name="Iman Akbarzadeh" userId="dfafa5df-6332-4ef3-9bbe-51c02e6a19d1" providerId="ADAL" clId="{9E1DD708-9783-4107-A27C-DECD3214B473}" dt="2026-04-22T21:42:04.143" v="1291" actId="478"/>
          <ac:spMkLst>
            <pc:docMk/>
            <pc:sldMk cId="3011370843" sldId="1029"/>
            <ac:spMk id="3" creationId="{420DE51B-A046-C35A-3D26-E294D7209AA7}"/>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400" b="0" i="0" u="none" strike="noStrike" kern="1200" spc="0" baseline="0">
                <a:solidFill>
                  <a:sysClr val="windowText" lastClr="000000">
                    <a:lumMod val="65000"/>
                    <a:lumOff val="35000"/>
                  </a:sysClr>
                </a:solidFill>
              </a:rPr>
              <a:t>Reynolds Number Vs Inlet Angle</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scatterChart>
        <c:scatterStyle val="lineMarker"/>
        <c:varyColors val="0"/>
        <c:ser>
          <c:idx val="0"/>
          <c:order val="0"/>
          <c:tx>
            <c:v>Ethol</c:v>
          </c:tx>
          <c:spPr>
            <a:ln w="28575" cap="rnd">
              <a:solidFill>
                <a:schemeClr val="accent1"/>
              </a:solidFill>
              <a:round/>
            </a:ln>
            <a:effectLst/>
          </c:spPr>
          <c:marker>
            <c:symbol val="none"/>
          </c:marker>
          <c:xVal>
            <c:numRef>
              <c:f>'Lipid Phase'!$A$12:$A$25</c:f>
              <c:numCache>
                <c:formatCode>General</c:formatCode>
                <c:ptCount val="14"/>
                <c:pt idx="0">
                  <c:v>-0.1</c:v>
                </c:pt>
                <c:pt idx="1">
                  <c:v>-9.6489225544319907E-2</c:v>
                </c:pt>
                <c:pt idx="2">
                  <c:v>-9.2276296197503799E-2</c:v>
                </c:pt>
                <c:pt idx="3">
                  <c:v>-8.4183808806215898E-2</c:v>
                </c:pt>
                <c:pt idx="4">
                  <c:v>-6.9164844674587597E-2</c:v>
                </c:pt>
                <c:pt idx="5">
                  <c:v>-4.7551133562693602E-2</c:v>
                </c:pt>
                <c:pt idx="6">
                  <c:v>-1.6257069405162701E-2</c:v>
                </c:pt>
                <c:pt idx="7">
                  <c:v>1.6805184638122101E-2</c:v>
                </c:pt>
                <c:pt idx="8">
                  <c:v>4.1635812584941298E-2</c:v>
                </c:pt>
                <c:pt idx="9">
                  <c:v>6.5784347689165204E-2</c:v>
                </c:pt>
                <c:pt idx="10">
                  <c:v>8.1642575861908401E-2</c:v>
                </c:pt>
                <c:pt idx="11">
                  <c:v>9.1601483303263204E-2</c:v>
                </c:pt>
                <c:pt idx="12">
                  <c:v>9.6182492410574097E-2</c:v>
                </c:pt>
                <c:pt idx="13">
                  <c:v>0.1</c:v>
                </c:pt>
              </c:numCache>
            </c:numRef>
          </c:xVal>
          <c:yVal>
            <c:numRef>
              <c:f>'Lipid Phase'!$E$12:$E$25</c:f>
              <c:numCache>
                <c:formatCode>General</c:formatCode>
                <c:ptCount val="14"/>
                <c:pt idx="0">
                  <c:v>0</c:v>
                </c:pt>
                <c:pt idx="1">
                  <c:v>1.5558549956428401E-3</c:v>
                </c:pt>
                <c:pt idx="2">
                  <c:v>6.7086429891881601E-3</c:v>
                </c:pt>
                <c:pt idx="3">
                  <c:v>3.3121329919049203E-2</c:v>
                </c:pt>
                <c:pt idx="4">
                  <c:v>0.10029395166159399</c:v>
                </c:pt>
                <c:pt idx="5">
                  <c:v>0.22205457407120199</c:v>
                </c:pt>
                <c:pt idx="6">
                  <c:v>0.38658290084501101</c:v>
                </c:pt>
                <c:pt idx="7">
                  <c:v>0.45139566497601702</c:v>
                </c:pt>
                <c:pt idx="8">
                  <c:v>0.39166997890664201</c:v>
                </c:pt>
                <c:pt idx="9">
                  <c:v>0.24148065708244801</c:v>
                </c:pt>
                <c:pt idx="10">
                  <c:v>9.18696025304684E-2</c:v>
                </c:pt>
                <c:pt idx="11">
                  <c:v>2.0743766127770898E-2</c:v>
                </c:pt>
                <c:pt idx="12">
                  <c:v>3.6045164137342499E-3</c:v>
                </c:pt>
                <c:pt idx="13">
                  <c:v>0</c:v>
                </c:pt>
              </c:numCache>
            </c:numRef>
          </c:yVal>
          <c:smooth val="0"/>
          <c:extLst>
            <c:ext xmlns:c16="http://schemas.microsoft.com/office/drawing/2014/chart" uri="{C3380CC4-5D6E-409C-BE32-E72D297353CC}">
              <c16:uniqueId val="{00000000-5D85-48E2-AB72-DBA30443DED8}"/>
            </c:ext>
          </c:extLst>
        </c:ser>
        <c:ser>
          <c:idx val="1"/>
          <c:order val="1"/>
          <c:tx>
            <c:v>Methol</c:v>
          </c:tx>
          <c:spPr>
            <a:ln w="28575" cap="rnd">
              <a:solidFill>
                <a:schemeClr val="accent2"/>
              </a:solidFill>
              <a:round/>
            </a:ln>
            <a:effectLst/>
          </c:spPr>
          <c:marker>
            <c:symbol val="none"/>
          </c:marker>
          <c:xVal>
            <c:numRef>
              <c:f>'Lipid Phase'!$A$12:$A$25</c:f>
              <c:numCache>
                <c:formatCode>General</c:formatCode>
                <c:ptCount val="14"/>
                <c:pt idx="0">
                  <c:v>-0.1</c:v>
                </c:pt>
                <c:pt idx="1">
                  <c:v>-9.6489225544319907E-2</c:v>
                </c:pt>
                <c:pt idx="2">
                  <c:v>-9.2276296197503799E-2</c:v>
                </c:pt>
                <c:pt idx="3">
                  <c:v>-8.4183808806215898E-2</c:v>
                </c:pt>
                <c:pt idx="4">
                  <c:v>-6.9164844674587597E-2</c:v>
                </c:pt>
                <c:pt idx="5">
                  <c:v>-4.7551133562693602E-2</c:v>
                </c:pt>
                <c:pt idx="6">
                  <c:v>-1.6257069405162701E-2</c:v>
                </c:pt>
                <c:pt idx="7">
                  <c:v>1.6805184638122101E-2</c:v>
                </c:pt>
                <c:pt idx="8">
                  <c:v>4.1635812584941298E-2</c:v>
                </c:pt>
                <c:pt idx="9">
                  <c:v>6.5784347689165204E-2</c:v>
                </c:pt>
                <c:pt idx="10">
                  <c:v>8.1642575861908401E-2</c:v>
                </c:pt>
                <c:pt idx="11">
                  <c:v>9.1601483303263204E-2</c:v>
                </c:pt>
                <c:pt idx="12">
                  <c:v>9.6182492410574097E-2</c:v>
                </c:pt>
                <c:pt idx="13">
                  <c:v>0.1</c:v>
                </c:pt>
              </c:numCache>
            </c:numRef>
          </c:xVal>
          <c:yVal>
            <c:numRef>
              <c:f>'Lipid Phase'!$M$12:$M$25</c:f>
              <c:numCache>
                <c:formatCode>General</c:formatCode>
                <c:ptCount val="14"/>
                <c:pt idx="0">
                  <c:v>0</c:v>
                </c:pt>
                <c:pt idx="1">
                  <c:v>3.3464854134814702E-3</c:v>
                </c:pt>
                <c:pt idx="2">
                  <c:v>1.46935978574473E-2</c:v>
                </c:pt>
                <c:pt idx="3">
                  <c:v>7.4673817457469205E-2</c:v>
                </c:pt>
                <c:pt idx="4">
                  <c:v>0.230432681583189</c:v>
                </c:pt>
                <c:pt idx="5">
                  <c:v>0.478642869179292</c:v>
                </c:pt>
                <c:pt idx="6">
                  <c:v>0.65321868059987198</c:v>
                </c:pt>
                <c:pt idx="7">
                  <c:v>0.54438550384620699</c:v>
                </c:pt>
                <c:pt idx="8">
                  <c:v>0.385762974342512</c:v>
                </c:pt>
                <c:pt idx="9">
                  <c:v>0.212161449466159</c:v>
                </c:pt>
                <c:pt idx="10">
                  <c:v>7.8789374641973303E-2</c:v>
                </c:pt>
                <c:pt idx="11">
                  <c:v>1.78109047762686E-2</c:v>
                </c:pt>
                <c:pt idx="12">
                  <c:v>3.1233434489199899E-3</c:v>
                </c:pt>
                <c:pt idx="13">
                  <c:v>0</c:v>
                </c:pt>
              </c:numCache>
            </c:numRef>
          </c:yVal>
          <c:smooth val="0"/>
          <c:extLst>
            <c:ext xmlns:c16="http://schemas.microsoft.com/office/drawing/2014/chart" uri="{C3380CC4-5D6E-409C-BE32-E72D297353CC}">
              <c16:uniqueId val="{00000001-5D85-48E2-AB72-DBA30443DED8}"/>
            </c:ext>
          </c:extLst>
        </c:ser>
        <c:ser>
          <c:idx val="2"/>
          <c:order val="2"/>
          <c:tx>
            <c:v>IPA</c:v>
          </c:tx>
          <c:spPr>
            <a:ln w="28575" cap="rnd">
              <a:solidFill>
                <a:schemeClr val="accent3"/>
              </a:solidFill>
              <a:round/>
            </a:ln>
            <a:effectLst/>
          </c:spPr>
          <c:marker>
            <c:symbol val="none"/>
          </c:marker>
          <c:xVal>
            <c:numRef>
              <c:f>'Lipid Phase'!$A$12:$A$25</c:f>
              <c:numCache>
                <c:formatCode>General</c:formatCode>
                <c:ptCount val="14"/>
                <c:pt idx="0">
                  <c:v>-0.1</c:v>
                </c:pt>
                <c:pt idx="1">
                  <c:v>-9.6489225544319907E-2</c:v>
                </c:pt>
                <c:pt idx="2">
                  <c:v>-9.2276296197503799E-2</c:v>
                </c:pt>
                <c:pt idx="3">
                  <c:v>-8.4183808806215898E-2</c:v>
                </c:pt>
                <c:pt idx="4">
                  <c:v>-6.9164844674587597E-2</c:v>
                </c:pt>
                <c:pt idx="5">
                  <c:v>-4.7551133562693602E-2</c:v>
                </c:pt>
                <c:pt idx="6">
                  <c:v>-1.6257069405162701E-2</c:v>
                </c:pt>
                <c:pt idx="7">
                  <c:v>1.6805184638122101E-2</c:v>
                </c:pt>
                <c:pt idx="8">
                  <c:v>4.1635812584941298E-2</c:v>
                </c:pt>
                <c:pt idx="9">
                  <c:v>6.5784347689165204E-2</c:v>
                </c:pt>
                <c:pt idx="10">
                  <c:v>8.1642575861908401E-2</c:v>
                </c:pt>
                <c:pt idx="11">
                  <c:v>9.1601483303263204E-2</c:v>
                </c:pt>
                <c:pt idx="12">
                  <c:v>9.6182492410574097E-2</c:v>
                </c:pt>
                <c:pt idx="13">
                  <c:v>0.1</c:v>
                </c:pt>
              </c:numCache>
            </c:numRef>
          </c:xVal>
          <c:yVal>
            <c:numRef>
              <c:f>'Lipid Phase'!$U$12:$U$25</c:f>
              <c:numCache>
                <c:formatCode>General</c:formatCode>
                <c:ptCount val="14"/>
                <c:pt idx="0">
                  <c:v>0</c:v>
                </c:pt>
                <c:pt idx="1">
                  <c:v>8.7550727694973103E-4</c:v>
                </c:pt>
                <c:pt idx="2">
                  <c:v>3.7417392310939599E-3</c:v>
                </c:pt>
                <c:pt idx="3">
                  <c:v>1.8188394646457901E-2</c:v>
                </c:pt>
                <c:pt idx="4">
                  <c:v>5.46476790986326E-2</c:v>
                </c:pt>
                <c:pt idx="5">
                  <c:v>0.123385484887931</c:v>
                </c:pt>
                <c:pt idx="6">
                  <c:v>0.242808161679302</c:v>
                </c:pt>
                <c:pt idx="7">
                  <c:v>0.35750928829156298</c:v>
                </c:pt>
                <c:pt idx="8">
                  <c:v>0.38105370949781697</c:v>
                </c:pt>
                <c:pt idx="9">
                  <c:v>0.26603504309106002</c:v>
                </c:pt>
                <c:pt idx="10">
                  <c:v>0.10331463186755301</c:v>
                </c:pt>
                <c:pt idx="11">
                  <c:v>2.3326172092974499E-2</c:v>
                </c:pt>
                <c:pt idx="12">
                  <c:v>4.0171653761558604E-3</c:v>
                </c:pt>
                <c:pt idx="13">
                  <c:v>0</c:v>
                </c:pt>
              </c:numCache>
            </c:numRef>
          </c:yVal>
          <c:smooth val="0"/>
          <c:extLst>
            <c:ext xmlns:c16="http://schemas.microsoft.com/office/drawing/2014/chart" uri="{C3380CC4-5D6E-409C-BE32-E72D297353CC}">
              <c16:uniqueId val="{00000002-5D85-48E2-AB72-DBA30443DED8}"/>
            </c:ext>
          </c:extLst>
        </c:ser>
        <c:ser>
          <c:idx val="3"/>
          <c:order val="3"/>
          <c:tx>
            <c:v>Ethol/Methol 25/50</c:v>
          </c:tx>
          <c:spPr>
            <a:ln w="28575" cap="rnd">
              <a:solidFill>
                <a:schemeClr val="accent4"/>
              </a:solidFill>
              <a:round/>
            </a:ln>
            <a:effectLst/>
          </c:spPr>
          <c:marker>
            <c:symbol val="none"/>
          </c:marker>
          <c:xVal>
            <c:numRef>
              <c:f>'Lipid Phase'!$A$12:$A$25</c:f>
              <c:numCache>
                <c:formatCode>General</c:formatCode>
                <c:ptCount val="14"/>
                <c:pt idx="0">
                  <c:v>-0.1</c:v>
                </c:pt>
                <c:pt idx="1">
                  <c:v>-9.6489225544319907E-2</c:v>
                </c:pt>
                <c:pt idx="2">
                  <c:v>-9.2276296197503799E-2</c:v>
                </c:pt>
                <c:pt idx="3">
                  <c:v>-8.4183808806215898E-2</c:v>
                </c:pt>
                <c:pt idx="4">
                  <c:v>-6.9164844674587597E-2</c:v>
                </c:pt>
                <c:pt idx="5">
                  <c:v>-4.7551133562693602E-2</c:v>
                </c:pt>
                <c:pt idx="6">
                  <c:v>-1.6257069405162701E-2</c:v>
                </c:pt>
                <c:pt idx="7">
                  <c:v>1.6805184638122101E-2</c:v>
                </c:pt>
                <c:pt idx="8">
                  <c:v>4.1635812584941298E-2</c:v>
                </c:pt>
                <c:pt idx="9">
                  <c:v>6.5784347689165204E-2</c:v>
                </c:pt>
                <c:pt idx="10">
                  <c:v>8.1642575861908401E-2</c:v>
                </c:pt>
                <c:pt idx="11">
                  <c:v>9.1601483303263204E-2</c:v>
                </c:pt>
                <c:pt idx="12">
                  <c:v>9.6182492410574097E-2</c:v>
                </c:pt>
                <c:pt idx="13">
                  <c:v>0.1</c:v>
                </c:pt>
              </c:numCache>
            </c:numRef>
          </c:xVal>
          <c:yVal>
            <c:numRef>
              <c:f>'Lipid Phase'!$AC$12:$AC$25</c:f>
              <c:numCache>
                <c:formatCode>General</c:formatCode>
                <c:ptCount val="14"/>
                <c:pt idx="0">
                  <c:v>0</c:v>
                </c:pt>
                <c:pt idx="1">
                  <c:v>2.71078156705413E-3</c:v>
                </c:pt>
                <c:pt idx="2">
                  <c:v>1.18343261468107E-2</c:v>
                </c:pt>
                <c:pt idx="3">
                  <c:v>5.9625216648378401E-2</c:v>
                </c:pt>
                <c:pt idx="4">
                  <c:v>0.183171561031824</c:v>
                </c:pt>
                <c:pt idx="5">
                  <c:v>0.38896662194134701</c:v>
                </c:pt>
                <c:pt idx="6">
                  <c:v>0.57266345369366201</c:v>
                </c:pt>
                <c:pt idx="7">
                  <c:v>0.52328009594055203</c:v>
                </c:pt>
                <c:pt idx="8">
                  <c:v>0.38911821024391102</c:v>
                </c:pt>
                <c:pt idx="9">
                  <c:v>0.219839524006331</c:v>
                </c:pt>
                <c:pt idx="10">
                  <c:v>8.2085609964846595E-2</c:v>
                </c:pt>
                <c:pt idx="11">
                  <c:v>1.85491106769641E-2</c:v>
                </c:pt>
                <c:pt idx="12">
                  <c:v>3.2453169849294499E-3</c:v>
                </c:pt>
                <c:pt idx="13">
                  <c:v>0</c:v>
                </c:pt>
              </c:numCache>
            </c:numRef>
          </c:yVal>
          <c:smooth val="0"/>
          <c:extLst>
            <c:ext xmlns:c16="http://schemas.microsoft.com/office/drawing/2014/chart" uri="{C3380CC4-5D6E-409C-BE32-E72D297353CC}">
              <c16:uniqueId val="{00000003-5D85-48E2-AB72-DBA30443DED8}"/>
            </c:ext>
          </c:extLst>
        </c:ser>
        <c:ser>
          <c:idx val="4"/>
          <c:order val="4"/>
          <c:tx>
            <c:v>Ethol/Methol 50/50</c:v>
          </c:tx>
          <c:spPr>
            <a:ln w="28575" cap="rnd">
              <a:solidFill>
                <a:schemeClr val="accent5"/>
              </a:solidFill>
              <a:round/>
            </a:ln>
            <a:effectLst/>
          </c:spPr>
          <c:marker>
            <c:symbol val="none"/>
          </c:marker>
          <c:xVal>
            <c:numRef>
              <c:f>'Lipid Phase'!$A$12:$A$25</c:f>
              <c:numCache>
                <c:formatCode>General</c:formatCode>
                <c:ptCount val="14"/>
                <c:pt idx="0">
                  <c:v>-0.1</c:v>
                </c:pt>
                <c:pt idx="1">
                  <c:v>-9.6489225544319907E-2</c:v>
                </c:pt>
                <c:pt idx="2">
                  <c:v>-9.2276296197503799E-2</c:v>
                </c:pt>
                <c:pt idx="3">
                  <c:v>-8.4183808806215898E-2</c:v>
                </c:pt>
                <c:pt idx="4">
                  <c:v>-6.9164844674587597E-2</c:v>
                </c:pt>
                <c:pt idx="5">
                  <c:v>-4.7551133562693602E-2</c:v>
                </c:pt>
                <c:pt idx="6">
                  <c:v>-1.6257069405162701E-2</c:v>
                </c:pt>
                <c:pt idx="7">
                  <c:v>1.6805184638122101E-2</c:v>
                </c:pt>
                <c:pt idx="8">
                  <c:v>4.1635812584941298E-2</c:v>
                </c:pt>
                <c:pt idx="9">
                  <c:v>6.5784347689165204E-2</c:v>
                </c:pt>
                <c:pt idx="10">
                  <c:v>8.1642575861908401E-2</c:v>
                </c:pt>
                <c:pt idx="11">
                  <c:v>9.1601483303263204E-2</c:v>
                </c:pt>
                <c:pt idx="12">
                  <c:v>9.6182492410574097E-2</c:v>
                </c:pt>
                <c:pt idx="13">
                  <c:v>0.1</c:v>
                </c:pt>
              </c:numCache>
            </c:numRef>
          </c:xVal>
          <c:yVal>
            <c:numRef>
              <c:f>'Lipid Phase'!$AK$12:$AK$25</c:f>
              <c:numCache>
                <c:formatCode>General</c:formatCode>
                <c:ptCount val="14"/>
                <c:pt idx="0">
                  <c:v>0</c:v>
                </c:pt>
                <c:pt idx="1">
                  <c:v>2.2841173272752902E-3</c:v>
                </c:pt>
                <c:pt idx="2">
                  <c:v>9.9293051265839805E-3</c:v>
                </c:pt>
                <c:pt idx="3">
                  <c:v>4.9692386395619501E-2</c:v>
                </c:pt>
                <c:pt idx="4">
                  <c:v>0.15199690490513801</c:v>
                </c:pt>
                <c:pt idx="5">
                  <c:v>0.32769272055271198</c:v>
                </c:pt>
                <c:pt idx="6">
                  <c:v>0.51076225844400502</c:v>
                </c:pt>
                <c:pt idx="7">
                  <c:v>0.50377962376880703</c:v>
                </c:pt>
                <c:pt idx="8">
                  <c:v>0.39120189786847998</c:v>
                </c:pt>
                <c:pt idx="9">
                  <c:v>0.22651259207763999</c:v>
                </c:pt>
                <c:pt idx="10">
                  <c:v>8.4989750181533694E-2</c:v>
                </c:pt>
                <c:pt idx="11">
                  <c:v>1.9202737670052698E-2</c:v>
                </c:pt>
                <c:pt idx="12">
                  <c:v>3.35284794507619E-3</c:v>
                </c:pt>
                <c:pt idx="13">
                  <c:v>0</c:v>
                </c:pt>
              </c:numCache>
            </c:numRef>
          </c:yVal>
          <c:smooth val="0"/>
          <c:extLst>
            <c:ext xmlns:c16="http://schemas.microsoft.com/office/drawing/2014/chart" uri="{C3380CC4-5D6E-409C-BE32-E72D297353CC}">
              <c16:uniqueId val="{00000004-5D85-48E2-AB72-DBA30443DED8}"/>
            </c:ext>
          </c:extLst>
        </c:ser>
        <c:ser>
          <c:idx val="5"/>
          <c:order val="5"/>
          <c:tx>
            <c:v>Ethol/Methol 75/25</c:v>
          </c:tx>
          <c:spPr>
            <a:ln w="28575" cap="rnd">
              <a:solidFill>
                <a:schemeClr val="accent6"/>
              </a:solidFill>
              <a:round/>
            </a:ln>
            <a:effectLst/>
          </c:spPr>
          <c:marker>
            <c:symbol val="none"/>
          </c:marker>
          <c:xVal>
            <c:numRef>
              <c:f>'Lipid Phase'!$A$12:$A$25</c:f>
              <c:numCache>
                <c:formatCode>General</c:formatCode>
                <c:ptCount val="14"/>
                <c:pt idx="0">
                  <c:v>-0.1</c:v>
                </c:pt>
                <c:pt idx="1">
                  <c:v>-9.6489225544319907E-2</c:v>
                </c:pt>
                <c:pt idx="2">
                  <c:v>-9.2276296197503799E-2</c:v>
                </c:pt>
                <c:pt idx="3">
                  <c:v>-8.4183808806215898E-2</c:v>
                </c:pt>
                <c:pt idx="4">
                  <c:v>-6.9164844674587597E-2</c:v>
                </c:pt>
                <c:pt idx="5">
                  <c:v>-4.7551133562693602E-2</c:v>
                </c:pt>
                <c:pt idx="6">
                  <c:v>-1.6257069405162701E-2</c:v>
                </c:pt>
                <c:pt idx="7">
                  <c:v>1.6805184638122101E-2</c:v>
                </c:pt>
                <c:pt idx="8">
                  <c:v>4.1635812584941298E-2</c:v>
                </c:pt>
                <c:pt idx="9">
                  <c:v>6.5784347689165204E-2</c:v>
                </c:pt>
                <c:pt idx="10">
                  <c:v>8.1642575861908401E-2</c:v>
                </c:pt>
                <c:pt idx="11">
                  <c:v>9.1601483303263204E-2</c:v>
                </c:pt>
                <c:pt idx="12">
                  <c:v>9.6182492410574097E-2</c:v>
                </c:pt>
                <c:pt idx="13">
                  <c:v>0.1</c:v>
                </c:pt>
              </c:numCache>
            </c:numRef>
          </c:xVal>
          <c:yVal>
            <c:numRef>
              <c:f>'Lipid Phase'!$AS$12:$AS$25</c:f>
              <c:numCache>
                <c:formatCode>General</c:formatCode>
                <c:ptCount val="14"/>
                <c:pt idx="0">
                  <c:v>0</c:v>
                </c:pt>
                <c:pt idx="1">
                  <c:v>1.9715832348188699E-3</c:v>
                </c:pt>
                <c:pt idx="2">
                  <c:v>8.5419481336459508E-3</c:v>
                </c:pt>
                <c:pt idx="3">
                  <c:v>4.2518739638152503E-2</c:v>
                </c:pt>
                <c:pt idx="4">
                  <c:v>0.12955852988424599</c:v>
                </c:pt>
                <c:pt idx="5">
                  <c:v>0.28247353774869999</c:v>
                </c:pt>
                <c:pt idx="6">
                  <c:v>0.46043819225924998</c:v>
                </c:pt>
                <c:pt idx="7">
                  <c:v>0.48518271563547499</c:v>
                </c:pt>
                <c:pt idx="8">
                  <c:v>0.39223708611310898</c:v>
                </c:pt>
                <c:pt idx="9">
                  <c:v>0.23231072359173599</c:v>
                </c:pt>
                <c:pt idx="10">
                  <c:v>8.7637796592632405E-2</c:v>
                </c:pt>
                <c:pt idx="11">
                  <c:v>1.9794322627028599E-2</c:v>
                </c:pt>
                <c:pt idx="12">
                  <c:v>3.44960230903132E-3</c:v>
                </c:pt>
                <c:pt idx="13">
                  <c:v>0</c:v>
                </c:pt>
              </c:numCache>
            </c:numRef>
          </c:yVal>
          <c:smooth val="0"/>
          <c:extLst>
            <c:ext xmlns:c16="http://schemas.microsoft.com/office/drawing/2014/chart" uri="{C3380CC4-5D6E-409C-BE32-E72D297353CC}">
              <c16:uniqueId val="{00000005-5D85-48E2-AB72-DBA30443DED8}"/>
            </c:ext>
          </c:extLst>
        </c:ser>
        <c:ser>
          <c:idx val="6"/>
          <c:order val="6"/>
          <c:tx>
            <c:v>Ethol/IPA 25/75</c:v>
          </c:tx>
          <c:spPr>
            <a:ln w="28575" cap="rnd">
              <a:solidFill>
                <a:schemeClr val="accent1">
                  <a:lumMod val="60000"/>
                </a:schemeClr>
              </a:solidFill>
              <a:round/>
            </a:ln>
            <a:effectLst/>
          </c:spPr>
          <c:marker>
            <c:symbol val="none"/>
          </c:marker>
          <c:xVal>
            <c:numRef>
              <c:f>'Lipid Phase'!$A$12:$A$25</c:f>
              <c:numCache>
                <c:formatCode>General</c:formatCode>
                <c:ptCount val="14"/>
                <c:pt idx="0">
                  <c:v>-0.1</c:v>
                </c:pt>
                <c:pt idx="1">
                  <c:v>-9.6489225544319907E-2</c:v>
                </c:pt>
                <c:pt idx="2">
                  <c:v>-9.2276296197503799E-2</c:v>
                </c:pt>
                <c:pt idx="3">
                  <c:v>-8.4183808806215898E-2</c:v>
                </c:pt>
                <c:pt idx="4">
                  <c:v>-6.9164844674587597E-2</c:v>
                </c:pt>
                <c:pt idx="5">
                  <c:v>-4.7551133562693602E-2</c:v>
                </c:pt>
                <c:pt idx="6">
                  <c:v>-1.6257069405162701E-2</c:v>
                </c:pt>
                <c:pt idx="7">
                  <c:v>1.6805184638122101E-2</c:v>
                </c:pt>
                <c:pt idx="8">
                  <c:v>4.1635812584941298E-2</c:v>
                </c:pt>
                <c:pt idx="9">
                  <c:v>6.5784347689165204E-2</c:v>
                </c:pt>
                <c:pt idx="10">
                  <c:v>8.1642575861908401E-2</c:v>
                </c:pt>
                <c:pt idx="11">
                  <c:v>9.1601483303263204E-2</c:v>
                </c:pt>
                <c:pt idx="12">
                  <c:v>9.6182492410574097E-2</c:v>
                </c:pt>
                <c:pt idx="13">
                  <c:v>0.1</c:v>
                </c:pt>
              </c:numCache>
            </c:numRef>
          </c:xVal>
          <c:yVal>
            <c:numRef>
              <c:f>'Lipid Phase'!$BA$12:$BA$25</c:f>
              <c:numCache>
                <c:formatCode>General</c:formatCode>
                <c:ptCount val="14"/>
                <c:pt idx="0">
                  <c:v>0</c:v>
                </c:pt>
                <c:pt idx="1">
                  <c:v>1.0498835537436199E-3</c:v>
                </c:pt>
                <c:pt idx="2">
                  <c:v>4.49647137132038E-3</c:v>
                </c:pt>
                <c:pt idx="3">
                  <c:v>2.1940579399365299E-2</c:v>
                </c:pt>
                <c:pt idx="4">
                  <c:v>6.5844391893166695E-2</c:v>
                </c:pt>
                <c:pt idx="5">
                  <c:v>0.14854593539908201</c:v>
                </c:pt>
                <c:pt idx="6">
                  <c:v>0.282219845819487</c:v>
                </c:pt>
                <c:pt idx="7">
                  <c:v>0.38568505886276899</c:v>
                </c:pt>
                <c:pt idx="8">
                  <c:v>0.38804459054044799</c:v>
                </c:pt>
                <c:pt idx="9">
                  <c:v>0.26058381977631001</c:v>
                </c:pt>
                <c:pt idx="10">
                  <c:v>0.100707524279324</c:v>
                </c:pt>
                <c:pt idx="11">
                  <c:v>2.2728877974182399E-2</c:v>
                </c:pt>
                <c:pt idx="12">
                  <c:v>3.9219736833068499E-3</c:v>
                </c:pt>
                <c:pt idx="13">
                  <c:v>0</c:v>
                </c:pt>
              </c:numCache>
            </c:numRef>
          </c:yVal>
          <c:smooth val="0"/>
          <c:extLst>
            <c:ext xmlns:c16="http://schemas.microsoft.com/office/drawing/2014/chart" uri="{C3380CC4-5D6E-409C-BE32-E72D297353CC}">
              <c16:uniqueId val="{00000006-5D85-48E2-AB72-DBA30443DED8}"/>
            </c:ext>
          </c:extLst>
        </c:ser>
        <c:ser>
          <c:idx val="7"/>
          <c:order val="7"/>
          <c:tx>
            <c:v>Ethol/IPA 50/50</c:v>
          </c:tx>
          <c:spPr>
            <a:ln w="28575" cap="rnd">
              <a:solidFill>
                <a:schemeClr val="accent2">
                  <a:lumMod val="60000"/>
                </a:schemeClr>
              </a:solidFill>
              <a:round/>
            </a:ln>
            <a:effectLst/>
          </c:spPr>
          <c:marker>
            <c:symbol val="none"/>
          </c:marker>
          <c:xVal>
            <c:numRef>
              <c:f>'Lipid Phase'!$A$12:$A$25</c:f>
              <c:numCache>
                <c:formatCode>General</c:formatCode>
                <c:ptCount val="14"/>
                <c:pt idx="0">
                  <c:v>-0.1</c:v>
                </c:pt>
                <c:pt idx="1">
                  <c:v>-9.6489225544319907E-2</c:v>
                </c:pt>
                <c:pt idx="2">
                  <c:v>-9.2276296197503799E-2</c:v>
                </c:pt>
                <c:pt idx="3">
                  <c:v>-8.4183808806215898E-2</c:v>
                </c:pt>
                <c:pt idx="4">
                  <c:v>-6.9164844674587597E-2</c:v>
                </c:pt>
                <c:pt idx="5">
                  <c:v>-4.7551133562693602E-2</c:v>
                </c:pt>
                <c:pt idx="6">
                  <c:v>-1.6257069405162701E-2</c:v>
                </c:pt>
                <c:pt idx="7">
                  <c:v>1.6805184638122101E-2</c:v>
                </c:pt>
                <c:pt idx="8">
                  <c:v>4.1635812584941298E-2</c:v>
                </c:pt>
                <c:pt idx="9">
                  <c:v>6.5784347689165204E-2</c:v>
                </c:pt>
                <c:pt idx="10">
                  <c:v>8.1642575861908401E-2</c:v>
                </c:pt>
                <c:pt idx="11">
                  <c:v>9.1601483303263204E-2</c:v>
                </c:pt>
                <c:pt idx="12">
                  <c:v>9.6182492410574097E-2</c:v>
                </c:pt>
                <c:pt idx="13">
                  <c:v>0.1</c:v>
                </c:pt>
              </c:numCache>
            </c:numRef>
          </c:xVal>
          <c:yVal>
            <c:numRef>
              <c:f>'Lipid Phase'!$BI$12:$BI$25</c:f>
              <c:numCache>
                <c:formatCode>General</c:formatCode>
                <c:ptCount val="14"/>
                <c:pt idx="0">
                  <c:v>0</c:v>
                </c:pt>
                <c:pt idx="1">
                  <c:v>1.2352281223908699E-3</c:v>
                </c:pt>
                <c:pt idx="2">
                  <c:v>5.3035484833295898E-3</c:v>
                </c:pt>
                <c:pt idx="3">
                  <c:v>2.59897749752965E-2</c:v>
                </c:pt>
                <c:pt idx="4">
                  <c:v>7.8133009823085506E-2</c:v>
                </c:pt>
                <c:pt idx="5">
                  <c:v>0.17554007391413001</c:v>
                </c:pt>
                <c:pt idx="6">
                  <c:v>0.322248970687807</c:v>
                </c:pt>
                <c:pt idx="7">
                  <c:v>0.41298732916821501</c:v>
                </c:pt>
                <c:pt idx="8">
                  <c:v>0.391623387307309</c:v>
                </c:pt>
                <c:pt idx="9">
                  <c:v>0.25338481093347898</c:v>
                </c:pt>
                <c:pt idx="10">
                  <c:v>9.7442071297021302E-2</c:v>
                </c:pt>
                <c:pt idx="11">
                  <c:v>2.1989620141916001E-2</c:v>
                </c:pt>
                <c:pt idx="12">
                  <c:v>3.8040049446779601E-3</c:v>
                </c:pt>
                <c:pt idx="13">
                  <c:v>0</c:v>
                </c:pt>
              </c:numCache>
            </c:numRef>
          </c:yVal>
          <c:smooth val="0"/>
          <c:extLst>
            <c:ext xmlns:c16="http://schemas.microsoft.com/office/drawing/2014/chart" uri="{C3380CC4-5D6E-409C-BE32-E72D297353CC}">
              <c16:uniqueId val="{00000007-5D85-48E2-AB72-DBA30443DED8}"/>
            </c:ext>
          </c:extLst>
        </c:ser>
        <c:ser>
          <c:idx val="8"/>
          <c:order val="8"/>
          <c:tx>
            <c:v>Ethol/IPA 75/25</c:v>
          </c:tx>
          <c:spPr>
            <a:ln w="28575" cap="rnd">
              <a:solidFill>
                <a:schemeClr val="accent3">
                  <a:lumMod val="60000"/>
                </a:schemeClr>
              </a:solidFill>
              <a:round/>
            </a:ln>
            <a:effectLst/>
          </c:spPr>
          <c:marker>
            <c:symbol val="none"/>
          </c:marker>
          <c:xVal>
            <c:numRef>
              <c:f>'Lipid Phase'!$A$12:$A$25</c:f>
              <c:numCache>
                <c:formatCode>General</c:formatCode>
                <c:ptCount val="14"/>
                <c:pt idx="0">
                  <c:v>-0.1</c:v>
                </c:pt>
                <c:pt idx="1">
                  <c:v>-9.6489225544319907E-2</c:v>
                </c:pt>
                <c:pt idx="2">
                  <c:v>-9.2276296197503799E-2</c:v>
                </c:pt>
                <c:pt idx="3">
                  <c:v>-8.4183808806215898E-2</c:v>
                </c:pt>
                <c:pt idx="4">
                  <c:v>-6.9164844674587597E-2</c:v>
                </c:pt>
                <c:pt idx="5">
                  <c:v>-4.7551133562693602E-2</c:v>
                </c:pt>
                <c:pt idx="6">
                  <c:v>-1.6257069405162701E-2</c:v>
                </c:pt>
                <c:pt idx="7">
                  <c:v>1.6805184638122101E-2</c:v>
                </c:pt>
                <c:pt idx="8">
                  <c:v>4.1635812584941298E-2</c:v>
                </c:pt>
                <c:pt idx="9">
                  <c:v>6.5784347689165204E-2</c:v>
                </c:pt>
                <c:pt idx="10">
                  <c:v>8.1642575861908401E-2</c:v>
                </c:pt>
                <c:pt idx="11">
                  <c:v>9.1601483303263204E-2</c:v>
                </c:pt>
                <c:pt idx="12">
                  <c:v>9.6182492410574097E-2</c:v>
                </c:pt>
                <c:pt idx="13">
                  <c:v>0.1</c:v>
                </c:pt>
              </c:numCache>
            </c:numRef>
          </c:xVal>
          <c:yVal>
            <c:numRef>
              <c:f>'Lipid Phase'!$BQ$12:$BQ$25</c:f>
              <c:numCache>
                <c:formatCode>General</c:formatCode>
                <c:ptCount val="14"/>
                <c:pt idx="0">
                  <c:v>0</c:v>
                </c:pt>
                <c:pt idx="1">
                  <c:v>1.4452469083294801E-3</c:v>
                </c:pt>
                <c:pt idx="2">
                  <c:v>6.2214479773145797E-3</c:v>
                </c:pt>
                <c:pt idx="3">
                  <c:v>3.0623774789823401E-2</c:v>
                </c:pt>
                <c:pt idx="4">
                  <c:v>9.2486566916739996E-2</c:v>
                </c:pt>
                <c:pt idx="5">
                  <c:v>0.20560908062435401</c:v>
                </c:pt>
                <c:pt idx="6">
                  <c:v>0.36453687521797401</c:v>
                </c:pt>
                <c:pt idx="7">
                  <c:v>0.43943497002345899</c:v>
                </c:pt>
                <c:pt idx="8">
                  <c:v>0.39355972416928398</c:v>
                </c:pt>
                <c:pt idx="9">
                  <c:v>0.24699702741611099</c:v>
                </c:pt>
                <c:pt idx="10">
                  <c:v>9.4324829280422795E-2</c:v>
                </c:pt>
                <c:pt idx="11">
                  <c:v>2.12904784391744E-2</c:v>
                </c:pt>
                <c:pt idx="12">
                  <c:v>3.6924678463222298E-3</c:v>
                </c:pt>
                <c:pt idx="13">
                  <c:v>0</c:v>
                </c:pt>
              </c:numCache>
            </c:numRef>
          </c:yVal>
          <c:smooth val="0"/>
          <c:extLst>
            <c:ext xmlns:c16="http://schemas.microsoft.com/office/drawing/2014/chart" uri="{C3380CC4-5D6E-409C-BE32-E72D297353CC}">
              <c16:uniqueId val="{00000008-5D85-48E2-AB72-DBA30443DED8}"/>
            </c:ext>
          </c:extLst>
        </c:ser>
        <c:ser>
          <c:idx val="9"/>
          <c:order val="9"/>
          <c:tx>
            <c:v>Methol/IPA 25/75</c:v>
          </c:tx>
          <c:spPr>
            <a:ln w="28575" cap="rnd">
              <a:solidFill>
                <a:schemeClr val="accent4">
                  <a:lumMod val="60000"/>
                </a:schemeClr>
              </a:solidFill>
              <a:round/>
            </a:ln>
            <a:effectLst/>
          </c:spPr>
          <c:marker>
            <c:symbol val="none"/>
          </c:marker>
          <c:xVal>
            <c:numRef>
              <c:f>'Lipid Phase'!$A$12:$A$25</c:f>
              <c:numCache>
                <c:formatCode>General</c:formatCode>
                <c:ptCount val="14"/>
                <c:pt idx="0">
                  <c:v>-0.1</c:v>
                </c:pt>
                <c:pt idx="1">
                  <c:v>-9.6489225544319907E-2</c:v>
                </c:pt>
                <c:pt idx="2">
                  <c:v>-9.2276296197503799E-2</c:v>
                </c:pt>
                <c:pt idx="3">
                  <c:v>-8.4183808806215898E-2</c:v>
                </c:pt>
                <c:pt idx="4">
                  <c:v>-6.9164844674587597E-2</c:v>
                </c:pt>
                <c:pt idx="5">
                  <c:v>-4.7551133562693602E-2</c:v>
                </c:pt>
                <c:pt idx="6">
                  <c:v>-1.6257069405162701E-2</c:v>
                </c:pt>
                <c:pt idx="7">
                  <c:v>1.6805184638122101E-2</c:v>
                </c:pt>
                <c:pt idx="8">
                  <c:v>4.1635812584941298E-2</c:v>
                </c:pt>
                <c:pt idx="9">
                  <c:v>6.5784347689165204E-2</c:v>
                </c:pt>
                <c:pt idx="10">
                  <c:v>8.1642575861908401E-2</c:v>
                </c:pt>
                <c:pt idx="11">
                  <c:v>9.1601483303263204E-2</c:v>
                </c:pt>
                <c:pt idx="12">
                  <c:v>9.6182492410574097E-2</c:v>
                </c:pt>
                <c:pt idx="13">
                  <c:v>0.1</c:v>
                </c:pt>
              </c:numCache>
            </c:numRef>
          </c:xVal>
          <c:yVal>
            <c:numRef>
              <c:f>'Lipid Phase'!$BY$25</c:f>
              <c:numCache>
                <c:formatCode>General</c:formatCode>
                <c:ptCount val="1"/>
                <c:pt idx="0">
                  <c:v>0</c:v>
                </c:pt>
              </c:numCache>
            </c:numRef>
          </c:yVal>
          <c:smooth val="0"/>
          <c:extLst>
            <c:ext xmlns:c16="http://schemas.microsoft.com/office/drawing/2014/chart" uri="{C3380CC4-5D6E-409C-BE32-E72D297353CC}">
              <c16:uniqueId val="{00000009-5D85-48E2-AB72-DBA30443DED8}"/>
            </c:ext>
          </c:extLst>
        </c:ser>
        <c:ser>
          <c:idx val="10"/>
          <c:order val="10"/>
          <c:tx>
            <c:v>Methol/IPA 50/50</c:v>
          </c:tx>
          <c:spPr>
            <a:ln w="28575" cap="rnd">
              <a:solidFill>
                <a:schemeClr val="accent5">
                  <a:lumMod val="60000"/>
                </a:schemeClr>
              </a:solidFill>
              <a:round/>
            </a:ln>
            <a:effectLst/>
          </c:spPr>
          <c:marker>
            <c:symbol val="none"/>
          </c:marker>
          <c:xVal>
            <c:numRef>
              <c:f>'Lipid Phase'!$A$12:$A$25</c:f>
              <c:numCache>
                <c:formatCode>General</c:formatCode>
                <c:ptCount val="14"/>
                <c:pt idx="0">
                  <c:v>-0.1</c:v>
                </c:pt>
                <c:pt idx="1">
                  <c:v>-9.6489225544319907E-2</c:v>
                </c:pt>
                <c:pt idx="2">
                  <c:v>-9.2276296197503799E-2</c:v>
                </c:pt>
                <c:pt idx="3">
                  <c:v>-8.4183808806215898E-2</c:v>
                </c:pt>
                <c:pt idx="4">
                  <c:v>-6.9164844674587597E-2</c:v>
                </c:pt>
                <c:pt idx="5">
                  <c:v>-4.7551133562693602E-2</c:v>
                </c:pt>
                <c:pt idx="6">
                  <c:v>-1.6257069405162701E-2</c:v>
                </c:pt>
                <c:pt idx="7">
                  <c:v>1.6805184638122101E-2</c:v>
                </c:pt>
                <c:pt idx="8">
                  <c:v>4.1635812584941298E-2</c:v>
                </c:pt>
                <c:pt idx="9">
                  <c:v>6.5784347689165204E-2</c:v>
                </c:pt>
                <c:pt idx="10">
                  <c:v>8.1642575861908401E-2</c:v>
                </c:pt>
                <c:pt idx="11">
                  <c:v>9.1601483303263204E-2</c:v>
                </c:pt>
                <c:pt idx="12">
                  <c:v>9.6182492410574097E-2</c:v>
                </c:pt>
                <c:pt idx="13">
                  <c:v>0.1</c:v>
                </c:pt>
              </c:numCache>
            </c:numRef>
          </c:xVal>
          <c:yVal>
            <c:numRef>
              <c:f>'Lipid Phase'!$CG$12:$CG$25</c:f>
              <c:numCache>
                <c:formatCode>General</c:formatCode>
                <c:ptCount val="14"/>
                <c:pt idx="0">
                  <c:v>0</c:v>
                </c:pt>
                <c:pt idx="1">
                  <c:v>1.8825728247149299E-3</c:v>
                </c:pt>
                <c:pt idx="2">
                  <c:v>8.1464532817032299E-3</c:v>
                </c:pt>
                <c:pt idx="3">
                  <c:v>4.0480342216040702E-2</c:v>
                </c:pt>
                <c:pt idx="4">
                  <c:v>0.123160475739298</c:v>
                </c:pt>
                <c:pt idx="5">
                  <c:v>0.269239645851031</c:v>
                </c:pt>
                <c:pt idx="6">
                  <c:v>0.44458275424087201</c:v>
                </c:pt>
                <c:pt idx="7">
                  <c:v>0.479715103125047</c:v>
                </c:pt>
                <c:pt idx="8">
                  <c:v>0.39469544149844998</c:v>
                </c:pt>
                <c:pt idx="9">
                  <c:v>0.236106283725634</c:v>
                </c:pt>
                <c:pt idx="10">
                  <c:v>8.9300922130818194E-2</c:v>
                </c:pt>
                <c:pt idx="11">
                  <c:v>2.0164321452655901E-2</c:v>
                </c:pt>
                <c:pt idx="12">
                  <c:v>3.5094413308152301E-3</c:v>
                </c:pt>
                <c:pt idx="13">
                  <c:v>0</c:v>
                </c:pt>
              </c:numCache>
            </c:numRef>
          </c:yVal>
          <c:smooth val="0"/>
          <c:extLst>
            <c:ext xmlns:c16="http://schemas.microsoft.com/office/drawing/2014/chart" uri="{C3380CC4-5D6E-409C-BE32-E72D297353CC}">
              <c16:uniqueId val="{0000000A-5D85-48E2-AB72-DBA30443DED8}"/>
            </c:ext>
          </c:extLst>
        </c:ser>
        <c:ser>
          <c:idx val="11"/>
          <c:order val="11"/>
          <c:tx>
            <c:v>Methol/IPA 75/25</c:v>
          </c:tx>
          <c:spPr>
            <a:ln w="28575" cap="rnd">
              <a:solidFill>
                <a:schemeClr val="accent6">
                  <a:lumMod val="60000"/>
                </a:schemeClr>
              </a:solidFill>
              <a:round/>
            </a:ln>
            <a:effectLst/>
          </c:spPr>
          <c:marker>
            <c:symbol val="none"/>
          </c:marker>
          <c:xVal>
            <c:numRef>
              <c:f>'Lipid Phase'!$A$12:$A$25</c:f>
              <c:numCache>
                <c:formatCode>General</c:formatCode>
                <c:ptCount val="14"/>
                <c:pt idx="0">
                  <c:v>-0.1</c:v>
                </c:pt>
                <c:pt idx="1">
                  <c:v>-9.6489225544319907E-2</c:v>
                </c:pt>
                <c:pt idx="2">
                  <c:v>-9.2276296197503799E-2</c:v>
                </c:pt>
                <c:pt idx="3">
                  <c:v>-8.4183808806215898E-2</c:v>
                </c:pt>
                <c:pt idx="4">
                  <c:v>-6.9164844674587597E-2</c:v>
                </c:pt>
                <c:pt idx="5">
                  <c:v>-4.7551133562693602E-2</c:v>
                </c:pt>
                <c:pt idx="6">
                  <c:v>-1.6257069405162701E-2</c:v>
                </c:pt>
                <c:pt idx="7">
                  <c:v>1.6805184638122101E-2</c:v>
                </c:pt>
                <c:pt idx="8">
                  <c:v>4.1635812584941298E-2</c:v>
                </c:pt>
                <c:pt idx="9">
                  <c:v>6.5784347689165204E-2</c:v>
                </c:pt>
                <c:pt idx="10">
                  <c:v>8.1642575861908401E-2</c:v>
                </c:pt>
                <c:pt idx="11">
                  <c:v>9.1601483303263204E-2</c:v>
                </c:pt>
                <c:pt idx="12">
                  <c:v>9.6182492410574097E-2</c:v>
                </c:pt>
                <c:pt idx="13">
                  <c:v>0.1</c:v>
                </c:pt>
              </c:numCache>
            </c:numRef>
          </c:xVal>
          <c:yVal>
            <c:numRef>
              <c:f>'Lipid Phase'!$CO$12:$CO$25</c:f>
              <c:numCache>
                <c:formatCode>General</c:formatCode>
                <c:ptCount val="14"/>
                <c:pt idx="0">
                  <c:v>0</c:v>
                </c:pt>
                <c:pt idx="1">
                  <c:v>2.53016240525739E-3</c:v>
                </c:pt>
                <c:pt idx="2">
                  <c:v>1.10236851706786E-2</c:v>
                </c:pt>
                <c:pt idx="3">
                  <c:v>5.5378315357043899E-2</c:v>
                </c:pt>
                <c:pt idx="4">
                  <c:v>0.16980833077537399</c:v>
                </c:pt>
                <c:pt idx="5">
                  <c:v>0.36299070478814999</c:v>
                </c:pt>
                <c:pt idx="6">
                  <c:v>0.54747574878987304</c:v>
                </c:pt>
                <c:pt idx="7">
                  <c:v>0.51765555962718701</c:v>
                </c:pt>
                <c:pt idx="8">
                  <c:v>0.392799240570748</c:v>
                </c:pt>
                <c:pt idx="9">
                  <c:v>0.22468912237595401</c:v>
                </c:pt>
                <c:pt idx="10">
                  <c:v>8.4113411086360099E-2</c:v>
                </c:pt>
                <c:pt idx="11">
                  <c:v>1.89959650609558E-2</c:v>
                </c:pt>
                <c:pt idx="12">
                  <c:v>3.31864296192597E-3</c:v>
                </c:pt>
                <c:pt idx="13">
                  <c:v>0</c:v>
                </c:pt>
              </c:numCache>
            </c:numRef>
          </c:yVal>
          <c:smooth val="0"/>
          <c:extLst>
            <c:ext xmlns:c16="http://schemas.microsoft.com/office/drawing/2014/chart" uri="{C3380CC4-5D6E-409C-BE32-E72D297353CC}">
              <c16:uniqueId val="{0000000B-5D85-48E2-AB72-DBA30443DED8}"/>
            </c:ext>
          </c:extLst>
        </c:ser>
        <c:dLbls>
          <c:showLegendKey val="0"/>
          <c:showVal val="0"/>
          <c:showCatName val="0"/>
          <c:showSerName val="0"/>
          <c:showPercent val="0"/>
          <c:showBubbleSize val="0"/>
        </c:dLbls>
        <c:axId val="171492896"/>
        <c:axId val="171493376"/>
      </c:scatterChart>
      <c:valAx>
        <c:axId val="171492896"/>
        <c:scaling>
          <c:orientation val="minMax"/>
          <c:max val="0.1"/>
          <c:min val="-0.1"/>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Channel Width [mm]</a:t>
                </a:r>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71493376"/>
        <c:crosses val="autoZero"/>
        <c:crossBetween val="midCat"/>
      </c:valAx>
      <c:valAx>
        <c:axId val="171493376"/>
        <c:scaling>
          <c:orientation val="minMax"/>
          <c:max val="0.70000000000000007"/>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000" b="0" i="0" u="none" strike="noStrike" kern="1200" baseline="0">
                    <a:solidFill>
                      <a:sysClr val="windowText" lastClr="000000">
                        <a:lumMod val="65000"/>
                        <a:lumOff val="35000"/>
                      </a:sysClr>
                    </a:solidFill>
                  </a:rPr>
                  <a:t>Reynolds Number</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71492896"/>
        <c:crosses val="autoZero"/>
        <c:crossBetween val="midCat"/>
      </c:valAx>
      <c:spPr>
        <a:noFill/>
        <a:ln>
          <a:noFill/>
        </a:ln>
        <a:effectLst/>
      </c:spPr>
    </c:plotArea>
    <c:legend>
      <c:legendPos val="r"/>
      <c:layout>
        <c:manualLayout>
          <c:xMode val="edge"/>
          <c:yMode val="edge"/>
          <c:x val="0.79391865860333133"/>
          <c:y val="0.11809433821518261"/>
          <c:w val="0.20608134139666859"/>
          <c:h val="0.75232101145403829"/>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zero"/>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400" b="0" i="0" u="none" strike="noStrike" kern="1200" spc="0" baseline="0">
                <a:solidFill>
                  <a:sysClr val="windowText" lastClr="000000">
                    <a:lumMod val="65000"/>
                    <a:lumOff val="35000"/>
                  </a:sysClr>
                </a:solidFill>
              </a:rPr>
              <a:t>Viscosity of Mixed Fluids</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scatterChart>
        <c:scatterStyle val="lineMarker"/>
        <c:varyColors val="0"/>
        <c:ser>
          <c:idx val="0"/>
          <c:order val="0"/>
          <c:tx>
            <c:v>Ethol</c:v>
          </c:tx>
          <c:spPr>
            <a:ln w="28575" cap="rnd">
              <a:solidFill>
                <a:schemeClr val="accent1"/>
              </a:solidFill>
              <a:round/>
            </a:ln>
            <a:effectLst/>
          </c:spPr>
          <c:marker>
            <c:symbol val="none"/>
          </c:marker>
          <c:xVal>
            <c:numRef>
              <c:f>'Lipid Phase'!$A$12:$A$25</c:f>
              <c:numCache>
                <c:formatCode>General</c:formatCode>
                <c:ptCount val="14"/>
                <c:pt idx="0">
                  <c:v>-0.1</c:v>
                </c:pt>
                <c:pt idx="1">
                  <c:v>-9.6489225544319907E-2</c:v>
                </c:pt>
                <c:pt idx="2">
                  <c:v>-9.2276296197503799E-2</c:v>
                </c:pt>
                <c:pt idx="3">
                  <c:v>-8.4183808806215898E-2</c:v>
                </c:pt>
                <c:pt idx="4">
                  <c:v>-6.9164844674587597E-2</c:v>
                </c:pt>
                <c:pt idx="5">
                  <c:v>-4.7551133562693602E-2</c:v>
                </c:pt>
                <c:pt idx="6">
                  <c:v>-1.6257069405162701E-2</c:v>
                </c:pt>
                <c:pt idx="7">
                  <c:v>1.6805184638122101E-2</c:v>
                </c:pt>
                <c:pt idx="8">
                  <c:v>4.1635812584941298E-2</c:v>
                </c:pt>
                <c:pt idx="9">
                  <c:v>6.5784347689165204E-2</c:v>
                </c:pt>
                <c:pt idx="10">
                  <c:v>8.1642575861908401E-2</c:v>
                </c:pt>
                <c:pt idx="11">
                  <c:v>9.1601483303263204E-2</c:v>
                </c:pt>
                <c:pt idx="12">
                  <c:v>9.6182492410574097E-2</c:v>
                </c:pt>
                <c:pt idx="13">
                  <c:v>0.1</c:v>
                </c:pt>
              </c:numCache>
            </c:numRef>
          </c:xVal>
          <c:yVal>
            <c:numRef>
              <c:f>'Lipid Phase'!$G$12:$G$25</c:f>
              <c:numCache>
                <c:formatCode>General</c:formatCode>
                <c:ptCount val="14"/>
                <c:pt idx="0">
                  <c:v>5.79725314084516E-4</c:v>
                </c:pt>
                <c:pt idx="1">
                  <c:v>5.7971287918307998E-4</c:v>
                </c:pt>
                <c:pt idx="2">
                  <c:v>5.7963734250296602E-4</c:v>
                </c:pt>
                <c:pt idx="3">
                  <c:v>5.7933498116171398E-4</c:v>
                </c:pt>
                <c:pt idx="4">
                  <c:v>5.7623870503575598E-4</c:v>
                </c:pt>
                <c:pt idx="5">
                  <c:v>5.6492029328018899E-4</c:v>
                </c:pt>
                <c:pt idx="6">
                  <c:v>5.3113357708420002E-4</c:v>
                </c:pt>
                <c:pt idx="7">
                  <c:v>4.8110321644710799E-4</c:v>
                </c:pt>
                <c:pt idx="8">
                  <c:v>4.5224806173861702E-4</c:v>
                </c:pt>
                <c:pt idx="9">
                  <c:v>4.3826623364270602E-4</c:v>
                </c:pt>
                <c:pt idx="10">
                  <c:v>4.3513073258513198E-4</c:v>
                </c:pt>
                <c:pt idx="11">
                  <c:v>4.3446546947566498E-4</c:v>
                </c:pt>
                <c:pt idx="12">
                  <c:v>4.3433616144242601E-4</c:v>
                </c:pt>
                <c:pt idx="13">
                  <c:v>4.3431858116571901E-4</c:v>
                </c:pt>
              </c:numCache>
            </c:numRef>
          </c:yVal>
          <c:smooth val="0"/>
          <c:extLst>
            <c:ext xmlns:c16="http://schemas.microsoft.com/office/drawing/2014/chart" uri="{C3380CC4-5D6E-409C-BE32-E72D297353CC}">
              <c16:uniqueId val="{00000000-8491-4420-996D-F9B84A42C2A8}"/>
            </c:ext>
          </c:extLst>
        </c:ser>
        <c:ser>
          <c:idx val="1"/>
          <c:order val="1"/>
          <c:tx>
            <c:v>Methol</c:v>
          </c:tx>
          <c:spPr>
            <a:ln w="28575" cap="rnd">
              <a:solidFill>
                <a:schemeClr val="accent2"/>
              </a:solidFill>
              <a:round/>
            </a:ln>
            <a:effectLst/>
          </c:spPr>
          <c:marker>
            <c:symbol val="none"/>
          </c:marker>
          <c:xVal>
            <c:numRef>
              <c:f>'Lipid Phase'!$A$12:$A$25</c:f>
              <c:numCache>
                <c:formatCode>General</c:formatCode>
                <c:ptCount val="14"/>
                <c:pt idx="0">
                  <c:v>-0.1</c:v>
                </c:pt>
                <c:pt idx="1">
                  <c:v>-9.6489225544319907E-2</c:v>
                </c:pt>
                <c:pt idx="2">
                  <c:v>-9.2276296197503799E-2</c:v>
                </c:pt>
                <c:pt idx="3">
                  <c:v>-8.4183808806215898E-2</c:v>
                </c:pt>
                <c:pt idx="4">
                  <c:v>-6.9164844674587597E-2</c:v>
                </c:pt>
                <c:pt idx="5">
                  <c:v>-4.7551133562693602E-2</c:v>
                </c:pt>
                <c:pt idx="6">
                  <c:v>-1.6257069405162701E-2</c:v>
                </c:pt>
                <c:pt idx="7">
                  <c:v>1.6805184638122101E-2</c:v>
                </c:pt>
                <c:pt idx="8">
                  <c:v>4.1635812584941298E-2</c:v>
                </c:pt>
                <c:pt idx="9">
                  <c:v>6.5784347689165204E-2</c:v>
                </c:pt>
                <c:pt idx="10">
                  <c:v>8.1642575861908401E-2</c:v>
                </c:pt>
                <c:pt idx="11">
                  <c:v>9.1601483303263204E-2</c:v>
                </c:pt>
                <c:pt idx="12">
                  <c:v>9.6182492410574097E-2</c:v>
                </c:pt>
                <c:pt idx="13">
                  <c:v>0.1</c:v>
                </c:pt>
              </c:numCache>
            </c:numRef>
          </c:xVal>
          <c:yVal>
            <c:numRef>
              <c:f>'Lipid Phase'!$O$12:$O$25</c:f>
              <c:numCache>
                <c:formatCode>General</c:formatCode>
                <c:ptCount val="14"/>
                <c:pt idx="0">
                  <c:v>2.90444354867942E-4</c:v>
                </c:pt>
                <c:pt idx="1">
                  <c:v>2.9045278811468898E-4</c:v>
                </c:pt>
                <c:pt idx="2">
                  <c:v>2.90513371001998E-4</c:v>
                </c:pt>
                <c:pt idx="3">
                  <c:v>2.90854182232282E-4</c:v>
                </c:pt>
                <c:pt idx="4">
                  <c:v>2.93537518668739E-4</c:v>
                </c:pt>
                <c:pt idx="5">
                  <c:v>3.03096958109E-4</c:v>
                </c:pt>
                <c:pt idx="6">
                  <c:v>3.3647004365353701E-4</c:v>
                </c:pt>
                <c:pt idx="7">
                  <c:v>3.8643233454489301E-4</c:v>
                </c:pt>
                <c:pt idx="8">
                  <c:v>4.1431239345445002E-4</c:v>
                </c:pt>
                <c:pt idx="9">
                  <c:v>4.2921290287844198E-4</c:v>
                </c:pt>
                <c:pt idx="10">
                  <c:v>4.32660215470239E-4</c:v>
                </c:pt>
                <c:pt idx="11">
                  <c:v>4.33415793702922E-4</c:v>
                </c:pt>
                <c:pt idx="12">
                  <c:v>4.3349396843449603E-4</c:v>
                </c:pt>
                <c:pt idx="13">
                  <c:v>4.3350557472679598E-4</c:v>
                </c:pt>
              </c:numCache>
            </c:numRef>
          </c:yVal>
          <c:smooth val="0"/>
          <c:extLst>
            <c:ext xmlns:c16="http://schemas.microsoft.com/office/drawing/2014/chart" uri="{C3380CC4-5D6E-409C-BE32-E72D297353CC}">
              <c16:uniqueId val="{00000001-8491-4420-996D-F9B84A42C2A8}"/>
            </c:ext>
          </c:extLst>
        </c:ser>
        <c:ser>
          <c:idx val="2"/>
          <c:order val="2"/>
          <c:tx>
            <c:v>IPA</c:v>
          </c:tx>
          <c:spPr>
            <a:ln w="28575" cap="rnd">
              <a:solidFill>
                <a:schemeClr val="accent3"/>
              </a:solidFill>
              <a:round/>
            </a:ln>
            <a:effectLst/>
          </c:spPr>
          <c:marker>
            <c:symbol val="none"/>
          </c:marker>
          <c:xVal>
            <c:numRef>
              <c:f>'Lipid Phase'!$A$12:$A$25</c:f>
              <c:numCache>
                <c:formatCode>General</c:formatCode>
                <c:ptCount val="14"/>
                <c:pt idx="0">
                  <c:v>-0.1</c:v>
                </c:pt>
                <c:pt idx="1">
                  <c:v>-9.6489225544319907E-2</c:v>
                </c:pt>
                <c:pt idx="2">
                  <c:v>-9.2276296197503799E-2</c:v>
                </c:pt>
                <c:pt idx="3">
                  <c:v>-8.4183808806215898E-2</c:v>
                </c:pt>
                <c:pt idx="4">
                  <c:v>-6.9164844674587597E-2</c:v>
                </c:pt>
                <c:pt idx="5">
                  <c:v>-4.7551133562693602E-2</c:v>
                </c:pt>
                <c:pt idx="6">
                  <c:v>-1.6257069405162701E-2</c:v>
                </c:pt>
                <c:pt idx="7">
                  <c:v>1.6805184638122101E-2</c:v>
                </c:pt>
                <c:pt idx="8">
                  <c:v>4.1635812584941298E-2</c:v>
                </c:pt>
                <c:pt idx="9">
                  <c:v>6.5784347689165204E-2</c:v>
                </c:pt>
                <c:pt idx="10">
                  <c:v>8.1642575861908401E-2</c:v>
                </c:pt>
                <c:pt idx="11">
                  <c:v>9.1601483303263204E-2</c:v>
                </c:pt>
                <c:pt idx="12">
                  <c:v>9.6182492410574097E-2</c:v>
                </c:pt>
                <c:pt idx="13">
                  <c:v>0.1</c:v>
                </c:pt>
              </c:numCache>
            </c:numRef>
          </c:xVal>
          <c:yVal>
            <c:numRef>
              <c:f>'Lipid Phase'!$W$12:$W$25</c:f>
              <c:numCache>
                <c:formatCode>General</c:formatCode>
                <c:ptCount val="14"/>
                <c:pt idx="0">
                  <c:v>9.7885236618925589E-4</c:v>
                </c:pt>
                <c:pt idx="1">
                  <c:v>9.7872491539806794E-4</c:v>
                </c:pt>
                <c:pt idx="2">
                  <c:v>9.78190922550471E-4</c:v>
                </c:pt>
                <c:pt idx="3">
                  <c:v>9.7657532850879193E-4</c:v>
                </c:pt>
                <c:pt idx="4">
                  <c:v>9.5998876380084305E-4</c:v>
                </c:pt>
                <c:pt idx="5">
                  <c:v>9.1716488433348203E-4</c:v>
                </c:pt>
                <c:pt idx="6">
                  <c:v>7.9194987908913505E-4</c:v>
                </c:pt>
                <c:pt idx="7">
                  <c:v>6.0922689989637902E-4</c:v>
                </c:pt>
                <c:pt idx="8">
                  <c:v>4.9695715772839796E-4</c:v>
                </c:pt>
                <c:pt idx="9">
                  <c:v>4.4597646104839602E-4</c:v>
                </c:pt>
                <c:pt idx="10">
                  <c:v>4.3749900278472898E-4</c:v>
                </c:pt>
                <c:pt idx="11">
                  <c:v>4.3513890568932601E-4</c:v>
                </c:pt>
                <c:pt idx="12">
                  <c:v>4.3474614632559499E-4</c:v>
                </c:pt>
                <c:pt idx="13">
                  <c:v>4.3465312726027102E-4</c:v>
                </c:pt>
              </c:numCache>
            </c:numRef>
          </c:yVal>
          <c:smooth val="0"/>
          <c:extLst>
            <c:ext xmlns:c16="http://schemas.microsoft.com/office/drawing/2014/chart" uri="{C3380CC4-5D6E-409C-BE32-E72D297353CC}">
              <c16:uniqueId val="{00000002-8491-4420-996D-F9B84A42C2A8}"/>
            </c:ext>
          </c:extLst>
        </c:ser>
        <c:ser>
          <c:idx val="3"/>
          <c:order val="3"/>
          <c:tx>
            <c:v>Ethol/Methol 25/50</c:v>
          </c:tx>
          <c:spPr>
            <a:ln w="28575" cap="rnd">
              <a:solidFill>
                <a:schemeClr val="accent4"/>
              </a:solidFill>
              <a:round/>
            </a:ln>
            <a:effectLst/>
          </c:spPr>
          <c:marker>
            <c:symbol val="none"/>
          </c:marker>
          <c:xVal>
            <c:numRef>
              <c:f>'Lipid Phase'!$A$12:$A$25</c:f>
              <c:numCache>
                <c:formatCode>General</c:formatCode>
                <c:ptCount val="14"/>
                <c:pt idx="0">
                  <c:v>-0.1</c:v>
                </c:pt>
                <c:pt idx="1">
                  <c:v>-9.6489225544319907E-2</c:v>
                </c:pt>
                <c:pt idx="2">
                  <c:v>-9.2276296197503799E-2</c:v>
                </c:pt>
                <c:pt idx="3">
                  <c:v>-8.4183808806215898E-2</c:v>
                </c:pt>
                <c:pt idx="4">
                  <c:v>-6.9164844674587597E-2</c:v>
                </c:pt>
                <c:pt idx="5">
                  <c:v>-4.7551133562693602E-2</c:v>
                </c:pt>
                <c:pt idx="6">
                  <c:v>-1.6257069405162701E-2</c:v>
                </c:pt>
                <c:pt idx="7">
                  <c:v>1.6805184638122101E-2</c:v>
                </c:pt>
                <c:pt idx="8">
                  <c:v>4.1635812584941298E-2</c:v>
                </c:pt>
                <c:pt idx="9">
                  <c:v>6.5784347689165204E-2</c:v>
                </c:pt>
                <c:pt idx="10">
                  <c:v>8.1642575861908401E-2</c:v>
                </c:pt>
                <c:pt idx="11">
                  <c:v>9.1601483303263204E-2</c:v>
                </c:pt>
                <c:pt idx="12">
                  <c:v>9.6182492410574097E-2</c:v>
                </c:pt>
                <c:pt idx="13">
                  <c:v>0.1</c:v>
                </c:pt>
              </c:numCache>
            </c:numRef>
          </c:xVal>
          <c:yVal>
            <c:numRef>
              <c:f>'Lipid Phase'!$AE$12:$AE$25</c:f>
              <c:numCache>
                <c:formatCode>General</c:formatCode>
                <c:ptCount val="14"/>
                <c:pt idx="0">
                  <c:v>3.5020210092802102E-4</c:v>
                </c:pt>
                <c:pt idx="1">
                  <c:v>3.5020722016934001E-4</c:v>
                </c:pt>
                <c:pt idx="2">
                  <c:v>3.5024260846800402E-4</c:v>
                </c:pt>
                <c:pt idx="3">
                  <c:v>3.5043452491855898E-4</c:v>
                </c:pt>
                <c:pt idx="4">
                  <c:v>3.5201568533116401E-4</c:v>
                </c:pt>
                <c:pt idx="5">
                  <c:v>3.5781318128235302E-4</c:v>
                </c:pt>
                <c:pt idx="6">
                  <c:v>3.7734603972971298E-4</c:v>
                </c:pt>
                <c:pt idx="7">
                  <c:v>4.0660114366144399E-4</c:v>
                </c:pt>
                <c:pt idx="8">
                  <c:v>4.2277242603012499E-4</c:v>
                </c:pt>
                <c:pt idx="9">
                  <c:v>4.31228576297524E-4</c:v>
                </c:pt>
                <c:pt idx="10">
                  <c:v>4.3322096532197698E-4</c:v>
                </c:pt>
                <c:pt idx="11">
                  <c:v>4.3368499204933601E-4</c:v>
                </c:pt>
                <c:pt idx="12">
                  <c:v>4.3372498363282501E-4</c:v>
                </c:pt>
                <c:pt idx="13">
                  <c:v>4.33731674317566E-4</c:v>
                </c:pt>
              </c:numCache>
            </c:numRef>
          </c:yVal>
          <c:smooth val="0"/>
          <c:extLst>
            <c:ext xmlns:c16="http://schemas.microsoft.com/office/drawing/2014/chart" uri="{C3380CC4-5D6E-409C-BE32-E72D297353CC}">
              <c16:uniqueId val="{00000003-8491-4420-996D-F9B84A42C2A8}"/>
            </c:ext>
          </c:extLst>
        </c:ser>
        <c:ser>
          <c:idx val="4"/>
          <c:order val="4"/>
          <c:tx>
            <c:v>Ethol/Methol 50/50</c:v>
          </c:tx>
          <c:spPr>
            <a:ln w="28575" cap="rnd">
              <a:solidFill>
                <a:schemeClr val="accent5"/>
              </a:solidFill>
              <a:round/>
            </a:ln>
            <a:effectLst/>
          </c:spPr>
          <c:marker>
            <c:symbol val="none"/>
          </c:marker>
          <c:xVal>
            <c:numRef>
              <c:f>'Lipid Phase'!$A$12:$A$25</c:f>
              <c:numCache>
                <c:formatCode>General</c:formatCode>
                <c:ptCount val="14"/>
                <c:pt idx="0">
                  <c:v>-0.1</c:v>
                </c:pt>
                <c:pt idx="1">
                  <c:v>-9.6489225544319907E-2</c:v>
                </c:pt>
                <c:pt idx="2">
                  <c:v>-9.2276296197503799E-2</c:v>
                </c:pt>
                <c:pt idx="3">
                  <c:v>-8.4183808806215898E-2</c:v>
                </c:pt>
                <c:pt idx="4">
                  <c:v>-6.9164844674587597E-2</c:v>
                </c:pt>
                <c:pt idx="5">
                  <c:v>-4.7551133562693602E-2</c:v>
                </c:pt>
                <c:pt idx="6">
                  <c:v>-1.6257069405162701E-2</c:v>
                </c:pt>
                <c:pt idx="7">
                  <c:v>1.6805184638122101E-2</c:v>
                </c:pt>
                <c:pt idx="8">
                  <c:v>4.1635812584941298E-2</c:v>
                </c:pt>
                <c:pt idx="9">
                  <c:v>6.5784347689165204E-2</c:v>
                </c:pt>
                <c:pt idx="10">
                  <c:v>8.1642575861908401E-2</c:v>
                </c:pt>
                <c:pt idx="11">
                  <c:v>9.1601483303263204E-2</c:v>
                </c:pt>
                <c:pt idx="12">
                  <c:v>9.6182492410574097E-2</c:v>
                </c:pt>
                <c:pt idx="13">
                  <c:v>0.1</c:v>
                </c:pt>
              </c:numCache>
            </c:numRef>
          </c:xVal>
          <c:yVal>
            <c:numRef>
              <c:f>'Lipid Phase'!$AM$12:$AM$25</c:f>
              <c:numCache>
                <c:formatCode>General</c:formatCode>
                <c:ptCount val="14"/>
                <c:pt idx="0">
                  <c:v>4.10050104594626E-4</c:v>
                </c:pt>
                <c:pt idx="1">
                  <c:v>4.1005167450617702E-4</c:v>
                </c:pt>
                <c:pt idx="2">
                  <c:v>4.1006203611335801E-4</c:v>
                </c:pt>
                <c:pt idx="3">
                  <c:v>4.1011360186773001E-4</c:v>
                </c:pt>
                <c:pt idx="4">
                  <c:v>4.1057978036858599E-4</c:v>
                </c:pt>
                <c:pt idx="5">
                  <c:v>4.1229366557764898E-4</c:v>
                </c:pt>
                <c:pt idx="6">
                  <c:v>4.17877057643188E-4</c:v>
                </c:pt>
                <c:pt idx="7">
                  <c:v>4.2621068967967898E-4</c:v>
                </c:pt>
                <c:pt idx="8">
                  <c:v>4.30855485286366E-4</c:v>
                </c:pt>
                <c:pt idx="9">
                  <c:v>4.3324887464797997E-4</c:v>
                </c:pt>
                <c:pt idx="10">
                  <c:v>4.3376144672035597E-4</c:v>
                </c:pt>
                <c:pt idx="11">
                  <c:v>4.3390407308876902E-4</c:v>
                </c:pt>
                <c:pt idx="12">
                  <c:v>4.3392394632909301E-4</c:v>
                </c:pt>
                <c:pt idx="13">
                  <c:v>4.33926836110102E-4</c:v>
                </c:pt>
              </c:numCache>
            </c:numRef>
          </c:yVal>
          <c:smooth val="0"/>
          <c:extLst>
            <c:ext xmlns:c16="http://schemas.microsoft.com/office/drawing/2014/chart" uri="{C3380CC4-5D6E-409C-BE32-E72D297353CC}">
              <c16:uniqueId val="{00000004-8491-4420-996D-F9B84A42C2A8}"/>
            </c:ext>
          </c:extLst>
        </c:ser>
        <c:ser>
          <c:idx val="5"/>
          <c:order val="5"/>
          <c:tx>
            <c:v>Ethol/Methol 75/25</c:v>
          </c:tx>
          <c:spPr>
            <a:ln w="28575" cap="rnd">
              <a:solidFill>
                <a:schemeClr val="accent6"/>
              </a:solidFill>
              <a:round/>
            </a:ln>
            <a:effectLst/>
          </c:spPr>
          <c:marker>
            <c:symbol val="none"/>
          </c:marker>
          <c:xVal>
            <c:numRef>
              <c:f>'Lipid Phase'!$A$12:$A$25</c:f>
              <c:numCache>
                <c:formatCode>General</c:formatCode>
                <c:ptCount val="14"/>
                <c:pt idx="0">
                  <c:v>-0.1</c:v>
                </c:pt>
                <c:pt idx="1">
                  <c:v>-9.6489225544319907E-2</c:v>
                </c:pt>
                <c:pt idx="2">
                  <c:v>-9.2276296197503799E-2</c:v>
                </c:pt>
                <c:pt idx="3">
                  <c:v>-8.4183808806215898E-2</c:v>
                </c:pt>
                <c:pt idx="4">
                  <c:v>-6.9164844674587597E-2</c:v>
                </c:pt>
                <c:pt idx="5">
                  <c:v>-4.7551133562693602E-2</c:v>
                </c:pt>
                <c:pt idx="6">
                  <c:v>-1.6257069405162701E-2</c:v>
                </c:pt>
                <c:pt idx="7">
                  <c:v>1.6805184638122101E-2</c:v>
                </c:pt>
                <c:pt idx="8">
                  <c:v>4.1635812584941298E-2</c:v>
                </c:pt>
                <c:pt idx="9">
                  <c:v>6.5784347689165204E-2</c:v>
                </c:pt>
                <c:pt idx="10">
                  <c:v>8.1642575861908401E-2</c:v>
                </c:pt>
                <c:pt idx="11">
                  <c:v>9.1601483303263204E-2</c:v>
                </c:pt>
                <c:pt idx="12">
                  <c:v>9.6182492410574097E-2</c:v>
                </c:pt>
                <c:pt idx="13">
                  <c:v>0.1</c:v>
                </c:pt>
              </c:numCache>
            </c:numRef>
          </c:xVal>
          <c:yVal>
            <c:numRef>
              <c:f>'Lipid Phase'!$AU$12:$AU$25</c:f>
              <c:numCache>
                <c:formatCode>General</c:formatCode>
                <c:ptCount val="14"/>
                <c:pt idx="0">
                  <c:v>4.6993214435873699E-4</c:v>
                </c:pt>
                <c:pt idx="1">
                  <c:v>4.69929602650768E-4</c:v>
                </c:pt>
                <c:pt idx="2">
                  <c:v>4.6991353385921202E-4</c:v>
                </c:pt>
                <c:pt idx="3">
                  <c:v>4.6983175532071199E-4</c:v>
                </c:pt>
                <c:pt idx="4">
                  <c:v>4.6910152752288901E-4</c:v>
                </c:pt>
                <c:pt idx="5">
                  <c:v>4.6644979137586698E-4</c:v>
                </c:pt>
                <c:pt idx="6">
                  <c:v>4.5812770573563498E-4</c:v>
                </c:pt>
                <c:pt idx="7">
                  <c:v>4.4562510716249801E-4</c:v>
                </c:pt>
                <c:pt idx="8">
                  <c:v>4.3862865670873399E-4</c:v>
                </c:pt>
                <c:pt idx="9">
                  <c:v>4.3512931033101401E-4</c:v>
                </c:pt>
                <c:pt idx="10">
                  <c:v>4.34300310541849E-4</c:v>
                </c:pt>
                <c:pt idx="11">
                  <c:v>4.3412192793734202E-4</c:v>
                </c:pt>
                <c:pt idx="12">
                  <c:v>4.3409714345336902E-4</c:v>
                </c:pt>
                <c:pt idx="13">
                  <c:v>4.3409344759772801E-4</c:v>
                </c:pt>
              </c:numCache>
            </c:numRef>
          </c:yVal>
          <c:smooth val="0"/>
          <c:extLst>
            <c:ext xmlns:c16="http://schemas.microsoft.com/office/drawing/2014/chart" uri="{C3380CC4-5D6E-409C-BE32-E72D297353CC}">
              <c16:uniqueId val="{00000005-8491-4420-996D-F9B84A42C2A8}"/>
            </c:ext>
          </c:extLst>
        </c:ser>
        <c:ser>
          <c:idx val="6"/>
          <c:order val="6"/>
          <c:tx>
            <c:v>Ethol/IPA 25/75</c:v>
          </c:tx>
          <c:spPr>
            <a:ln w="28575" cap="rnd">
              <a:solidFill>
                <a:schemeClr val="accent1">
                  <a:lumMod val="60000"/>
                </a:schemeClr>
              </a:solidFill>
              <a:round/>
            </a:ln>
            <a:effectLst/>
          </c:spPr>
          <c:marker>
            <c:symbol val="none"/>
          </c:marker>
          <c:xVal>
            <c:numRef>
              <c:f>'Lipid Phase'!$A$12:$A$25</c:f>
              <c:numCache>
                <c:formatCode>General</c:formatCode>
                <c:ptCount val="14"/>
                <c:pt idx="0">
                  <c:v>-0.1</c:v>
                </c:pt>
                <c:pt idx="1">
                  <c:v>-9.6489225544319907E-2</c:v>
                </c:pt>
                <c:pt idx="2">
                  <c:v>-9.2276296197503799E-2</c:v>
                </c:pt>
                <c:pt idx="3">
                  <c:v>-8.4183808806215898E-2</c:v>
                </c:pt>
                <c:pt idx="4">
                  <c:v>-6.9164844674587597E-2</c:v>
                </c:pt>
                <c:pt idx="5">
                  <c:v>-4.7551133562693602E-2</c:v>
                </c:pt>
                <c:pt idx="6">
                  <c:v>-1.6257069405162701E-2</c:v>
                </c:pt>
                <c:pt idx="7">
                  <c:v>1.6805184638122101E-2</c:v>
                </c:pt>
                <c:pt idx="8">
                  <c:v>4.1635812584941298E-2</c:v>
                </c:pt>
                <c:pt idx="9">
                  <c:v>6.5784347689165204E-2</c:v>
                </c:pt>
                <c:pt idx="10">
                  <c:v>8.1642575861908401E-2</c:v>
                </c:pt>
                <c:pt idx="11">
                  <c:v>9.1601483303263204E-2</c:v>
                </c:pt>
                <c:pt idx="12">
                  <c:v>9.6182492410574097E-2</c:v>
                </c:pt>
                <c:pt idx="13">
                  <c:v>0.1</c:v>
                </c:pt>
              </c:numCache>
            </c:numRef>
          </c:xVal>
          <c:yVal>
            <c:numRef>
              <c:f>'Lipid Phase'!$BC$12:$BC$25</c:f>
              <c:numCache>
                <c:formatCode>General</c:formatCode>
                <c:ptCount val="14"/>
                <c:pt idx="0">
                  <c:v>8.6921794453324105E-4</c:v>
                </c:pt>
                <c:pt idx="1">
                  <c:v>8.6914676695923603E-4</c:v>
                </c:pt>
                <c:pt idx="2">
                  <c:v>8.6878588240786798E-4</c:v>
                </c:pt>
                <c:pt idx="3">
                  <c:v>8.6769749284038597E-4</c:v>
                </c:pt>
                <c:pt idx="4">
                  <c:v>8.5685952444572498E-4</c:v>
                </c:pt>
                <c:pt idx="5">
                  <c:v>8.19816386226308E-4</c:v>
                </c:pt>
                <c:pt idx="6">
                  <c:v>7.1962792007506705E-4</c:v>
                </c:pt>
                <c:pt idx="7">
                  <c:v>5.7583881600004603E-4</c:v>
                </c:pt>
                <c:pt idx="8">
                  <c:v>4.84890140181095E-4</c:v>
                </c:pt>
                <c:pt idx="9">
                  <c:v>4.4445136957285502E-4</c:v>
                </c:pt>
                <c:pt idx="10">
                  <c:v>4.3681723794002E-4</c:v>
                </c:pt>
                <c:pt idx="11">
                  <c:v>4.3492008545308497E-4</c:v>
                </c:pt>
                <c:pt idx="12">
                  <c:v>4.3465593262363499E-4</c:v>
                </c:pt>
                <c:pt idx="13">
                  <c:v>4.3458770164063899E-4</c:v>
                </c:pt>
              </c:numCache>
            </c:numRef>
          </c:yVal>
          <c:smooth val="0"/>
          <c:extLst>
            <c:ext xmlns:c16="http://schemas.microsoft.com/office/drawing/2014/chart" uri="{C3380CC4-5D6E-409C-BE32-E72D297353CC}">
              <c16:uniqueId val="{00000006-8491-4420-996D-F9B84A42C2A8}"/>
            </c:ext>
          </c:extLst>
        </c:ser>
        <c:ser>
          <c:idx val="7"/>
          <c:order val="7"/>
          <c:tx>
            <c:v>Ethol/IPA 50/50</c:v>
          </c:tx>
          <c:spPr>
            <a:ln w="28575" cap="rnd">
              <a:solidFill>
                <a:schemeClr val="accent2">
                  <a:lumMod val="60000"/>
                </a:schemeClr>
              </a:solidFill>
              <a:round/>
            </a:ln>
            <a:effectLst/>
          </c:spPr>
          <c:marker>
            <c:symbol val="none"/>
          </c:marker>
          <c:xVal>
            <c:numRef>
              <c:f>'Lipid Phase'!$A$12:$A$25</c:f>
              <c:numCache>
                <c:formatCode>General</c:formatCode>
                <c:ptCount val="14"/>
                <c:pt idx="0">
                  <c:v>-0.1</c:v>
                </c:pt>
                <c:pt idx="1">
                  <c:v>-9.6489225544319907E-2</c:v>
                </c:pt>
                <c:pt idx="2">
                  <c:v>-9.2276296197503799E-2</c:v>
                </c:pt>
                <c:pt idx="3">
                  <c:v>-8.4183808806215898E-2</c:v>
                </c:pt>
                <c:pt idx="4">
                  <c:v>-6.9164844674587597E-2</c:v>
                </c:pt>
                <c:pt idx="5">
                  <c:v>-4.7551133562693602E-2</c:v>
                </c:pt>
                <c:pt idx="6">
                  <c:v>-1.6257069405162701E-2</c:v>
                </c:pt>
                <c:pt idx="7">
                  <c:v>1.6805184638122101E-2</c:v>
                </c:pt>
                <c:pt idx="8">
                  <c:v>4.1635812584941298E-2</c:v>
                </c:pt>
                <c:pt idx="9">
                  <c:v>6.5784347689165204E-2</c:v>
                </c:pt>
                <c:pt idx="10">
                  <c:v>8.1642575861908401E-2</c:v>
                </c:pt>
                <c:pt idx="11">
                  <c:v>9.1601483303263204E-2</c:v>
                </c:pt>
                <c:pt idx="12">
                  <c:v>9.6182492410574097E-2</c:v>
                </c:pt>
                <c:pt idx="13">
                  <c:v>0.1</c:v>
                </c:pt>
              </c:numCache>
            </c:numRef>
          </c:xVal>
          <c:yVal>
            <c:numRef>
              <c:f>'Lipid Phase'!$BK$12:$BK$25</c:f>
              <c:numCache>
                <c:formatCode>General</c:formatCode>
                <c:ptCount val="14"/>
                <c:pt idx="0">
                  <c:v>7.4945756661969596E-4</c:v>
                </c:pt>
                <c:pt idx="1">
                  <c:v>7.4941262774396702E-4</c:v>
                </c:pt>
                <c:pt idx="2">
                  <c:v>7.4917713722961598E-4</c:v>
                </c:pt>
                <c:pt idx="3">
                  <c:v>7.4850854813695298E-4</c:v>
                </c:pt>
                <c:pt idx="4">
                  <c:v>7.4178289855058297E-4</c:v>
                </c:pt>
                <c:pt idx="5">
                  <c:v>7.1428589255320598E-4</c:v>
                </c:pt>
                <c:pt idx="6">
                  <c:v>6.4188900575636303E-4</c:v>
                </c:pt>
                <c:pt idx="7">
                  <c:v>5.3716553952765501E-4</c:v>
                </c:pt>
                <c:pt idx="8">
                  <c:v>4.7158880710065801E-4</c:v>
                </c:pt>
                <c:pt idx="9">
                  <c:v>4.4249735782696102E-4</c:v>
                </c:pt>
                <c:pt idx="10">
                  <c:v>4.3609301463831001E-4</c:v>
                </c:pt>
                <c:pt idx="11">
                  <c:v>4.3472227804761397E-4</c:v>
                </c:pt>
                <c:pt idx="12">
                  <c:v>4.3454664394833802E-4</c:v>
                </c:pt>
                <c:pt idx="13">
                  <c:v>4.34506763125603E-4</c:v>
                </c:pt>
              </c:numCache>
            </c:numRef>
          </c:yVal>
          <c:smooth val="0"/>
          <c:extLst>
            <c:ext xmlns:c16="http://schemas.microsoft.com/office/drawing/2014/chart" uri="{C3380CC4-5D6E-409C-BE32-E72D297353CC}">
              <c16:uniqueId val="{00000007-8491-4420-996D-F9B84A42C2A8}"/>
            </c:ext>
          </c:extLst>
        </c:ser>
        <c:ser>
          <c:idx val="8"/>
          <c:order val="8"/>
          <c:tx>
            <c:v>Ethol/IPA 75/25</c:v>
          </c:tx>
          <c:spPr>
            <a:ln w="28575" cap="rnd">
              <a:solidFill>
                <a:schemeClr val="accent3">
                  <a:lumMod val="60000"/>
                </a:schemeClr>
              </a:solidFill>
              <a:round/>
            </a:ln>
            <a:effectLst/>
          </c:spPr>
          <c:marker>
            <c:symbol val="none"/>
          </c:marker>
          <c:xVal>
            <c:numRef>
              <c:f>'Lipid Phase'!$A$12:$A$25</c:f>
              <c:numCache>
                <c:formatCode>General</c:formatCode>
                <c:ptCount val="14"/>
                <c:pt idx="0">
                  <c:v>-0.1</c:v>
                </c:pt>
                <c:pt idx="1">
                  <c:v>-9.6489225544319907E-2</c:v>
                </c:pt>
                <c:pt idx="2">
                  <c:v>-9.2276296197503799E-2</c:v>
                </c:pt>
                <c:pt idx="3">
                  <c:v>-8.4183808806215898E-2</c:v>
                </c:pt>
                <c:pt idx="4">
                  <c:v>-6.9164844674587597E-2</c:v>
                </c:pt>
                <c:pt idx="5">
                  <c:v>-4.7551133562693602E-2</c:v>
                </c:pt>
                <c:pt idx="6">
                  <c:v>-1.6257069405162701E-2</c:v>
                </c:pt>
                <c:pt idx="7">
                  <c:v>1.6805184638122101E-2</c:v>
                </c:pt>
                <c:pt idx="8">
                  <c:v>4.1635812584941298E-2</c:v>
                </c:pt>
                <c:pt idx="9">
                  <c:v>6.5784347689165204E-2</c:v>
                </c:pt>
                <c:pt idx="10">
                  <c:v>8.1642575861908401E-2</c:v>
                </c:pt>
                <c:pt idx="11">
                  <c:v>9.1601483303263204E-2</c:v>
                </c:pt>
                <c:pt idx="12">
                  <c:v>9.6182492410574097E-2</c:v>
                </c:pt>
                <c:pt idx="13">
                  <c:v>0.1</c:v>
                </c:pt>
              </c:numCache>
            </c:numRef>
          </c:xVal>
          <c:yVal>
            <c:numRef>
              <c:f>'Lipid Phase'!$BS$12:$BS$25</c:f>
              <c:numCache>
                <c:formatCode>General</c:formatCode>
                <c:ptCount val="14"/>
                <c:pt idx="0">
                  <c:v>6.4963416707416598E-4</c:v>
                </c:pt>
                <c:pt idx="1">
                  <c:v>6.4961388219397299E-4</c:v>
                </c:pt>
                <c:pt idx="2">
                  <c:v>6.4949805819184098E-4</c:v>
                </c:pt>
                <c:pt idx="3">
                  <c:v>6.4916100246013397E-4</c:v>
                </c:pt>
                <c:pt idx="4">
                  <c:v>6.4451723708537395E-4</c:v>
                </c:pt>
                <c:pt idx="5">
                  <c:v>6.2715510486647597E-4</c:v>
                </c:pt>
                <c:pt idx="6">
                  <c:v>5.76970579060906E-4</c:v>
                </c:pt>
                <c:pt idx="7">
                  <c:v>5.0398488913685504E-4</c:v>
                </c:pt>
                <c:pt idx="8">
                  <c:v>4.60355808445483E-4</c:v>
                </c:pt>
                <c:pt idx="9">
                  <c:v>4.4005049435050198E-4</c:v>
                </c:pt>
                <c:pt idx="10">
                  <c:v>4.3556569922743502E-4</c:v>
                </c:pt>
                <c:pt idx="11">
                  <c:v>4.3459878168732301E-4</c:v>
                </c:pt>
                <c:pt idx="12">
                  <c:v>4.3443070617682798E-4</c:v>
                </c:pt>
                <c:pt idx="13">
                  <c:v>4.3440442636135301E-4</c:v>
                </c:pt>
              </c:numCache>
            </c:numRef>
          </c:yVal>
          <c:smooth val="0"/>
          <c:extLst>
            <c:ext xmlns:c16="http://schemas.microsoft.com/office/drawing/2014/chart" uri="{C3380CC4-5D6E-409C-BE32-E72D297353CC}">
              <c16:uniqueId val="{00000008-8491-4420-996D-F9B84A42C2A8}"/>
            </c:ext>
          </c:extLst>
        </c:ser>
        <c:ser>
          <c:idx val="9"/>
          <c:order val="9"/>
          <c:tx>
            <c:v>Methol/IPA 25/75</c:v>
          </c:tx>
          <c:spPr>
            <a:ln w="28575" cap="rnd">
              <a:solidFill>
                <a:schemeClr val="accent4">
                  <a:lumMod val="60000"/>
                </a:schemeClr>
              </a:solidFill>
              <a:round/>
            </a:ln>
            <a:effectLst/>
          </c:spPr>
          <c:marker>
            <c:symbol val="none"/>
          </c:marker>
          <c:xVal>
            <c:numRef>
              <c:f>'Lipid Phase'!$A$12:$A$25</c:f>
              <c:numCache>
                <c:formatCode>General</c:formatCode>
                <c:ptCount val="14"/>
                <c:pt idx="0">
                  <c:v>-0.1</c:v>
                </c:pt>
                <c:pt idx="1">
                  <c:v>-9.6489225544319907E-2</c:v>
                </c:pt>
                <c:pt idx="2">
                  <c:v>-9.2276296197503799E-2</c:v>
                </c:pt>
                <c:pt idx="3">
                  <c:v>-8.4183808806215898E-2</c:v>
                </c:pt>
                <c:pt idx="4">
                  <c:v>-6.9164844674587597E-2</c:v>
                </c:pt>
                <c:pt idx="5">
                  <c:v>-4.7551133562693602E-2</c:v>
                </c:pt>
                <c:pt idx="6">
                  <c:v>-1.6257069405162701E-2</c:v>
                </c:pt>
                <c:pt idx="7">
                  <c:v>1.6805184638122101E-2</c:v>
                </c:pt>
                <c:pt idx="8">
                  <c:v>4.1635812584941298E-2</c:v>
                </c:pt>
                <c:pt idx="9">
                  <c:v>6.5784347689165204E-2</c:v>
                </c:pt>
                <c:pt idx="10">
                  <c:v>8.1642575861908401E-2</c:v>
                </c:pt>
                <c:pt idx="11">
                  <c:v>9.1601483303263204E-2</c:v>
                </c:pt>
                <c:pt idx="12">
                  <c:v>9.6182492410574097E-2</c:v>
                </c:pt>
                <c:pt idx="13">
                  <c:v>0.1</c:v>
                </c:pt>
              </c:numCache>
            </c:numRef>
          </c:xVal>
          <c:yVal>
            <c:numRef>
              <c:f>'Lipid Phase'!$CA$12:$CA$25</c:f>
              <c:numCache>
                <c:formatCode>General</c:formatCode>
                <c:ptCount val="14"/>
                <c:pt idx="0">
                  <c:v>6.0976585005097499E-4</c:v>
                </c:pt>
                <c:pt idx="1">
                  <c:v>6.0975089650955902E-4</c:v>
                </c:pt>
                <c:pt idx="2">
                  <c:v>6.0966388421371503E-4</c:v>
                </c:pt>
                <c:pt idx="3">
                  <c:v>6.0934885494875405E-4</c:v>
                </c:pt>
                <c:pt idx="4">
                  <c:v>6.0562967046722395E-4</c:v>
                </c:pt>
                <c:pt idx="5">
                  <c:v>5.9180332415280303E-4</c:v>
                </c:pt>
                <c:pt idx="6">
                  <c:v>5.5095567862179797E-4</c:v>
                </c:pt>
                <c:pt idx="7">
                  <c:v>4.90820480697201E-4</c:v>
                </c:pt>
                <c:pt idx="8">
                  <c:v>4.5556061154199601E-4</c:v>
                </c:pt>
                <c:pt idx="9">
                  <c:v>4.3913058844052897E-4</c:v>
                </c:pt>
                <c:pt idx="10">
                  <c:v>4.3524608295873398E-4</c:v>
                </c:pt>
                <c:pt idx="11">
                  <c:v>4.3444679755808501E-4</c:v>
                </c:pt>
                <c:pt idx="12">
                  <c:v>4.34329992098168E-4</c:v>
                </c:pt>
                <c:pt idx="13">
                  <c:v>4.34308669884403E-4</c:v>
                </c:pt>
              </c:numCache>
            </c:numRef>
          </c:yVal>
          <c:smooth val="0"/>
          <c:extLst>
            <c:ext xmlns:c16="http://schemas.microsoft.com/office/drawing/2014/chart" uri="{C3380CC4-5D6E-409C-BE32-E72D297353CC}">
              <c16:uniqueId val="{00000009-8491-4420-996D-F9B84A42C2A8}"/>
            </c:ext>
          </c:extLst>
        </c:ser>
        <c:ser>
          <c:idx val="10"/>
          <c:order val="10"/>
          <c:tx>
            <c:v>Methol/IPA 50/50</c:v>
          </c:tx>
          <c:spPr>
            <a:ln w="28575" cap="rnd">
              <a:solidFill>
                <a:schemeClr val="accent5">
                  <a:lumMod val="60000"/>
                </a:schemeClr>
              </a:solidFill>
              <a:round/>
            </a:ln>
            <a:effectLst/>
          </c:spPr>
          <c:marker>
            <c:symbol val="none"/>
          </c:marker>
          <c:xVal>
            <c:numRef>
              <c:f>'Lipid Phase'!$A$12:$A$25</c:f>
              <c:numCache>
                <c:formatCode>General</c:formatCode>
                <c:ptCount val="14"/>
                <c:pt idx="0">
                  <c:v>-0.1</c:v>
                </c:pt>
                <c:pt idx="1">
                  <c:v>-9.6489225544319907E-2</c:v>
                </c:pt>
                <c:pt idx="2">
                  <c:v>-9.2276296197503799E-2</c:v>
                </c:pt>
                <c:pt idx="3">
                  <c:v>-8.4183808806215898E-2</c:v>
                </c:pt>
                <c:pt idx="4">
                  <c:v>-6.9164844674587597E-2</c:v>
                </c:pt>
                <c:pt idx="5">
                  <c:v>-4.7551133562693602E-2</c:v>
                </c:pt>
                <c:pt idx="6">
                  <c:v>-1.6257069405162701E-2</c:v>
                </c:pt>
                <c:pt idx="7">
                  <c:v>1.6805184638122101E-2</c:v>
                </c:pt>
                <c:pt idx="8">
                  <c:v>4.1635812584941298E-2</c:v>
                </c:pt>
                <c:pt idx="9">
                  <c:v>6.5784347689165204E-2</c:v>
                </c:pt>
                <c:pt idx="10">
                  <c:v>8.1642575861908401E-2</c:v>
                </c:pt>
                <c:pt idx="11">
                  <c:v>9.1601483303263204E-2</c:v>
                </c:pt>
                <c:pt idx="12">
                  <c:v>9.6182492410574097E-2</c:v>
                </c:pt>
                <c:pt idx="13">
                  <c:v>0.1</c:v>
                </c:pt>
              </c:numCache>
            </c:numRef>
          </c:xVal>
          <c:yVal>
            <c:numRef>
              <c:f>'Lipid Phase'!$CI$12:$CI$25</c:f>
              <c:numCache>
                <c:formatCode>General</c:formatCode>
                <c:ptCount val="14"/>
                <c:pt idx="0">
                  <c:v>5.0986025663220095E-4</c:v>
                </c:pt>
                <c:pt idx="1">
                  <c:v>5.0985390425843104E-4</c:v>
                </c:pt>
                <c:pt idx="2">
                  <c:v>5.0981806905268001E-4</c:v>
                </c:pt>
                <c:pt idx="3">
                  <c:v>5.0961599030760701E-4</c:v>
                </c:pt>
                <c:pt idx="4">
                  <c:v>5.0804689817223305E-4</c:v>
                </c:pt>
                <c:pt idx="5">
                  <c:v>5.0243644524618301E-4</c:v>
                </c:pt>
                <c:pt idx="6">
                  <c:v>4.8492518399931398E-4</c:v>
                </c:pt>
                <c:pt idx="7">
                  <c:v>4.58449823596185E-4</c:v>
                </c:pt>
                <c:pt idx="8">
                  <c:v>4.4356885258619899E-4</c:v>
                </c:pt>
                <c:pt idx="9">
                  <c:v>4.36380710549658E-4</c:v>
                </c:pt>
                <c:pt idx="10">
                  <c:v>4.34602123373998E-4</c:v>
                </c:pt>
                <c:pt idx="11">
                  <c:v>4.3422164500467699E-4</c:v>
                </c:pt>
                <c:pt idx="12">
                  <c:v>4.3418344406522999E-4</c:v>
                </c:pt>
                <c:pt idx="13">
                  <c:v>4.3417601327598501E-4</c:v>
                </c:pt>
              </c:numCache>
            </c:numRef>
          </c:yVal>
          <c:smooth val="0"/>
          <c:extLst>
            <c:ext xmlns:c16="http://schemas.microsoft.com/office/drawing/2014/chart" uri="{C3380CC4-5D6E-409C-BE32-E72D297353CC}">
              <c16:uniqueId val="{0000000A-8491-4420-996D-F9B84A42C2A8}"/>
            </c:ext>
          </c:extLst>
        </c:ser>
        <c:ser>
          <c:idx val="11"/>
          <c:order val="11"/>
          <c:tx>
            <c:v>Methol/IPA 75/25</c:v>
          </c:tx>
          <c:spPr>
            <a:ln w="28575" cap="rnd">
              <a:solidFill>
                <a:schemeClr val="accent6">
                  <a:lumMod val="60000"/>
                </a:schemeClr>
              </a:solidFill>
              <a:round/>
            </a:ln>
            <a:effectLst/>
          </c:spPr>
          <c:marker>
            <c:symbol val="none"/>
          </c:marker>
          <c:xVal>
            <c:numRef>
              <c:f>'Lipid Phase'!$A$12:$A$25</c:f>
              <c:numCache>
                <c:formatCode>General</c:formatCode>
                <c:ptCount val="14"/>
                <c:pt idx="0">
                  <c:v>-0.1</c:v>
                </c:pt>
                <c:pt idx="1">
                  <c:v>-9.6489225544319907E-2</c:v>
                </c:pt>
                <c:pt idx="2">
                  <c:v>-9.2276296197503799E-2</c:v>
                </c:pt>
                <c:pt idx="3">
                  <c:v>-8.4183808806215898E-2</c:v>
                </c:pt>
                <c:pt idx="4">
                  <c:v>-6.9164844674587597E-2</c:v>
                </c:pt>
                <c:pt idx="5">
                  <c:v>-4.7551133562693602E-2</c:v>
                </c:pt>
                <c:pt idx="6">
                  <c:v>-1.6257069405162701E-2</c:v>
                </c:pt>
                <c:pt idx="7">
                  <c:v>1.6805184638122101E-2</c:v>
                </c:pt>
                <c:pt idx="8">
                  <c:v>4.1635812584941298E-2</c:v>
                </c:pt>
                <c:pt idx="9">
                  <c:v>6.5784347689165204E-2</c:v>
                </c:pt>
                <c:pt idx="10">
                  <c:v>8.1642575861908401E-2</c:v>
                </c:pt>
                <c:pt idx="11">
                  <c:v>9.1601483303263204E-2</c:v>
                </c:pt>
                <c:pt idx="12">
                  <c:v>9.6182492410574097E-2</c:v>
                </c:pt>
                <c:pt idx="13">
                  <c:v>0.1</c:v>
                </c:pt>
              </c:numCache>
            </c:numRef>
          </c:xVal>
          <c:yVal>
            <c:numRef>
              <c:f>'Lipid Phase'!$CQ$12:$CQ$25</c:f>
              <c:numCache>
                <c:formatCode>General</c:formatCode>
                <c:ptCount val="14"/>
                <c:pt idx="0">
                  <c:v>3.9009786216487303E-4</c:v>
                </c:pt>
                <c:pt idx="1">
                  <c:v>3.9010078358339402E-4</c:v>
                </c:pt>
                <c:pt idx="2">
                  <c:v>3.9011870489207001E-4</c:v>
                </c:pt>
                <c:pt idx="3">
                  <c:v>3.9021771667130303E-4</c:v>
                </c:pt>
                <c:pt idx="4">
                  <c:v>3.9105260774572898E-4</c:v>
                </c:pt>
                <c:pt idx="5">
                  <c:v>3.9413542893727903E-4</c:v>
                </c:pt>
                <c:pt idx="6">
                  <c:v>4.0434578848718903E-4</c:v>
                </c:pt>
                <c:pt idx="7">
                  <c:v>4.1979910190928E-4</c:v>
                </c:pt>
                <c:pt idx="8">
                  <c:v>4.2815908329281601E-4</c:v>
                </c:pt>
                <c:pt idx="9">
                  <c:v>4.3258829808030602E-4</c:v>
                </c:pt>
                <c:pt idx="10">
                  <c:v>4.3365803713872202E-4</c:v>
                </c:pt>
                <c:pt idx="11">
                  <c:v>4.3381096416597001E-4</c:v>
                </c:pt>
                <c:pt idx="12">
                  <c:v>4.3386013745579799E-4</c:v>
                </c:pt>
                <c:pt idx="13">
                  <c:v>4.3386701808438002E-4</c:v>
                </c:pt>
              </c:numCache>
            </c:numRef>
          </c:yVal>
          <c:smooth val="0"/>
          <c:extLst>
            <c:ext xmlns:c16="http://schemas.microsoft.com/office/drawing/2014/chart" uri="{C3380CC4-5D6E-409C-BE32-E72D297353CC}">
              <c16:uniqueId val="{0000000B-8491-4420-996D-F9B84A42C2A8}"/>
            </c:ext>
          </c:extLst>
        </c:ser>
        <c:dLbls>
          <c:showLegendKey val="0"/>
          <c:showVal val="0"/>
          <c:showCatName val="0"/>
          <c:showSerName val="0"/>
          <c:showPercent val="0"/>
          <c:showBubbleSize val="0"/>
        </c:dLbls>
        <c:axId val="171492896"/>
        <c:axId val="171493376"/>
      </c:scatterChart>
      <c:valAx>
        <c:axId val="171492896"/>
        <c:scaling>
          <c:orientation val="minMax"/>
          <c:max val="0.1"/>
          <c:min val="-0.1"/>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Channel Width [mm]</a:t>
                </a:r>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71493376"/>
        <c:crosses val="autoZero"/>
        <c:crossBetween val="midCat"/>
      </c:valAx>
      <c:valAx>
        <c:axId val="171493376"/>
        <c:scaling>
          <c:orientation val="minMax"/>
          <c:max val="1.0000000000000002E-3"/>
          <c:min val="2.0000000000000006E-4"/>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000" b="0" i="0" u="none" strike="noStrike" kern="1200" baseline="0">
                    <a:solidFill>
                      <a:sysClr val="windowText" lastClr="000000">
                        <a:lumMod val="65000"/>
                        <a:lumOff val="35000"/>
                      </a:sysClr>
                    </a:solidFill>
                  </a:rPr>
                  <a:t>Viscosity [Pa.s]</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71492896"/>
        <c:crosses val="autoZero"/>
        <c:crossBetween val="midCat"/>
      </c:valAx>
      <c:spPr>
        <a:noFill/>
        <a:ln>
          <a:noFill/>
        </a:ln>
        <a:effectLst/>
      </c:spPr>
    </c:plotArea>
    <c:legend>
      <c:legendPos val="r"/>
      <c:layout>
        <c:manualLayout>
          <c:xMode val="edge"/>
          <c:yMode val="edge"/>
          <c:x val="0.79391865860333133"/>
          <c:y val="0.11809433821518261"/>
          <c:w val="0.20608134139666859"/>
          <c:h val="0.75232101145403829"/>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zero"/>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E8D2D73-8BA6-4C40-8C8E-FB69A4C917BF}" type="datetimeFigureOut">
              <a:rPr lang="en-AU" smtClean="0"/>
              <a:t>23/04/2026</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ED07BA-EA07-45A2-87A4-5329E297C462}" type="slidenum">
              <a:rPr lang="en-AU" smtClean="0"/>
              <a:t>‹#›</a:t>
            </a:fld>
            <a:endParaRPr lang="en-AU"/>
          </a:p>
        </p:txBody>
      </p:sp>
    </p:spTree>
    <p:extLst>
      <p:ext uri="{BB962C8B-B14F-4D97-AF65-F5344CB8AC3E}">
        <p14:creationId xmlns:p14="http://schemas.microsoft.com/office/powerpoint/2010/main" val="24979519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AU"/>
          </a:p>
        </p:txBody>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B8ED07BA-EA07-45A2-87A4-5329E297C462}" type="slidenum">
              <a:rPr lang="en-AU" smtClean="0"/>
              <a:t>2</a:t>
            </a:fld>
            <a:endParaRPr lang="en-AU"/>
          </a:p>
        </p:txBody>
      </p:sp>
    </p:spTree>
    <p:extLst>
      <p:ext uri="{BB962C8B-B14F-4D97-AF65-F5344CB8AC3E}">
        <p14:creationId xmlns:p14="http://schemas.microsoft.com/office/powerpoint/2010/main" val="34710584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1015BC-74D2-0A1E-89DB-574A6271E0E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44E6C11C-E536-F129-96C1-226C48FBBDA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4C1E9142-7906-04AF-7BBC-3E38A7E9B8D1}"/>
              </a:ext>
            </a:extLst>
          </p:cNvPr>
          <p:cNvSpPr>
            <a:spLocks noGrp="1"/>
          </p:cNvSpPr>
          <p:nvPr>
            <p:ph type="dt" sz="half" idx="10"/>
          </p:nvPr>
        </p:nvSpPr>
        <p:spPr/>
        <p:txBody>
          <a:bodyPr/>
          <a:lstStyle/>
          <a:p>
            <a:fld id="{32E52754-18F4-40B3-A8F0-85641E795293}" type="datetimeFigureOut">
              <a:rPr lang="en-AU" smtClean="0"/>
              <a:t>23/04/2026</a:t>
            </a:fld>
            <a:endParaRPr lang="en-AU"/>
          </a:p>
        </p:txBody>
      </p:sp>
      <p:sp>
        <p:nvSpPr>
          <p:cNvPr id="5" name="Footer Placeholder 4">
            <a:extLst>
              <a:ext uri="{FF2B5EF4-FFF2-40B4-BE49-F238E27FC236}">
                <a16:creationId xmlns:a16="http://schemas.microsoft.com/office/drawing/2014/main" id="{85A2B4DC-7C65-623D-3436-D11443BC8F24}"/>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807695EE-82BC-4490-B9FE-0031C9A83170}"/>
              </a:ext>
            </a:extLst>
          </p:cNvPr>
          <p:cNvSpPr>
            <a:spLocks noGrp="1"/>
          </p:cNvSpPr>
          <p:nvPr>
            <p:ph type="sldNum" sz="quarter" idx="12"/>
          </p:nvPr>
        </p:nvSpPr>
        <p:spPr/>
        <p:txBody>
          <a:bodyPr/>
          <a:lstStyle/>
          <a:p>
            <a:fld id="{CFAE152D-A8FF-41C4-AC22-A6CA98D79499}" type="slidenum">
              <a:rPr lang="en-AU" smtClean="0"/>
              <a:t>‹#›</a:t>
            </a:fld>
            <a:endParaRPr lang="en-AU"/>
          </a:p>
        </p:txBody>
      </p:sp>
    </p:spTree>
    <p:extLst>
      <p:ext uri="{BB962C8B-B14F-4D97-AF65-F5344CB8AC3E}">
        <p14:creationId xmlns:p14="http://schemas.microsoft.com/office/powerpoint/2010/main" val="41782470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A68D5-DBD1-F5B1-3DE4-5ACF7982094D}"/>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5668E8A0-EA52-7775-9957-6DD5C5E43AB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EA871F59-751C-6687-ADA7-592F8E0156E3}"/>
              </a:ext>
            </a:extLst>
          </p:cNvPr>
          <p:cNvSpPr>
            <a:spLocks noGrp="1"/>
          </p:cNvSpPr>
          <p:nvPr>
            <p:ph type="dt" sz="half" idx="10"/>
          </p:nvPr>
        </p:nvSpPr>
        <p:spPr/>
        <p:txBody>
          <a:bodyPr/>
          <a:lstStyle/>
          <a:p>
            <a:fld id="{32E52754-18F4-40B3-A8F0-85641E795293}" type="datetimeFigureOut">
              <a:rPr lang="en-AU" smtClean="0"/>
              <a:t>23/04/2026</a:t>
            </a:fld>
            <a:endParaRPr lang="en-AU"/>
          </a:p>
        </p:txBody>
      </p:sp>
      <p:sp>
        <p:nvSpPr>
          <p:cNvPr id="5" name="Footer Placeholder 4">
            <a:extLst>
              <a:ext uri="{FF2B5EF4-FFF2-40B4-BE49-F238E27FC236}">
                <a16:creationId xmlns:a16="http://schemas.microsoft.com/office/drawing/2014/main" id="{EB57C5A8-A0F1-D88F-231A-E70C7997E02B}"/>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6968F95F-1EBB-0CF8-DDE2-8544CEAF5F51}"/>
              </a:ext>
            </a:extLst>
          </p:cNvPr>
          <p:cNvSpPr>
            <a:spLocks noGrp="1"/>
          </p:cNvSpPr>
          <p:nvPr>
            <p:ph type="sldNum" sz="quarter" idx="12"/>
          </p:nvPr>
        </p:nvSpPr>
        <p:spPr/>
        <p:txBody>
          <a:bodyPr/>
          <a:lstStyle/>
          <a:p>
            <a:fld id="{CFAE152D-A8FF-41C4-AC22-A6CA98D79499}" type="slidenum">
              <a:rPr lang="en-AU" smtClean="0"/>
              <a:t>‹#›</a:t>
            </a:fld>
            <a:endParaRPr lang="en-AU"/>
          </a:p>
        </p:txBody>
      </p:sp>
    </p:spTree>
    <p:extLst>
      <p:ext uri="{BB962C8B-B14F-4D97-AF65-F5344CB8AC3E}">
        <p14:creationId xmlns:p14="http://schemas.microsoft.com/office/powerpoint/2010/main" val="11326117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DB589-5B5D-78E0-5506-8EDCE422EF4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4AAF1CCB-A4DB-15CE-19A1-D7D91287B19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DB79A2D-D1EF-17EB-5AF8-F507E5B4DD78}"/>
              </a:ext>
            </a:extLst>
          </p:cNvPr>
          <p:cNvSpPr>
            <a:spLocks noGrp="1"/>
          </p:cNvSpPr>
          <p:nvPr>
            <p:ph type="dt" sz="half" idx="10"/>
          </p:nvPr>
        </p:nvSpPr>
        <p:spPr/>
        <p:txBody>
          <a:bodyPr/>
          <a:lstStyle/>
          <a:p>
            <a:fld id="{32E52754-18F4-40B3-A8F0-85641E795293}" type="datetimeFigureOut">
              <a:rPr lang="en-AU" smtClean="0"/>
              <a:t>23/04/2026</a:t>
            </a:fld>
            <a:endParaRPr lang="en-AU"/>
          </a:p>
        </p:txBody>
      </p:sp>
      <p:sp>
        <p:nvSpPr>
          <p:cNvPr id="5" name="Footer Placeholder 4">
            <a:extLst>
              <a:ext uri="{FF2B5EF4-FFF2-40B4-BE49-F238E27FC236}">
                <a16:creationId xmlns:a16="http://schemas.microsoft.com/office/drawing/2014/main" id="{DF018F22-03F4-4922-5F55-855D60784542}"/>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2634FDA4-55F0-E45D-7B22-848AE0A20290}"/>
              </a:ext>
            </a:extLst>
          </p:cNvPr>
          <p:cNvSpPr>
            <a:spLocks noGrp="1"/>
          </p:cNvSpPr>
          <p:nvPr>
            <p:ph type="sldNum" sz="quarter" idx="12"/>
          </p:nvPr>
        </p:nvSpPr>
        <p:spPr/>
        <p:txBody>
          <a:bodyPr/>
          <a:lstStyle/>
          <a:p>
            <a:fld id="{CFAE152D-A8FF-41C4-AC22-A6CA98D79499}" type="slidenum">
              <a:rPr lang="en-AU" smtClean="0"/>
              <a:t>‹#›</a:t>
            </a:fld>
            <a:endParaRPr lang="en-AU"/>
          </a:p>
        </p:txBody>
      </p:sp>
    </p:spTree>
    <p:extLst>
      <p:ext uri="{BB962C8B-B14F-4D97-AF65-F5344CB8AC3E}">
        <p14:creationId xmlns:p14="http://schemas.microsoft.com/office/powerpoint/2010/main" val="3891458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F70ACF-BBA4-D3C9-67C8-8F19A44ACB24}"/>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8F22422C-494B-BBE7-C1F5-37C5ADCB2E1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23CC422C-3DE6-3048-44FC-76DA4A57943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C157DD25-CDF1-CB24-EBB1-EA86019501FE}"/>
              </a:ext>
            </a:extLst>
          </p:cNvPr>
          <p:cNvSpPr>
            <a:spLocks noGrp="1"/>
          </p:cNvSpPr>
          <p:nvPr>
            <p:ph type="dt" sz="half" idx="10"/>
          </p:nvPr>
        </p:nvSpPr>
        <p:spPr/>
        <p:txBody>
          <a:bodyPr/>
          <a:lstStyle/>
          <a:p>
            <a:fld id="{32E52754-18F4-40B3-A8F0-85641E795293}" type="datetimeFigureOut">
              <a:rPr lang="en-AU" smtClean="0"/>
              <a:t>23/04/2026</a:t>
            </a:fld>
            <a:endParaRPr lang="en-AU"/>
          </a:p>
        </p:txBody>
      </p:sp>
      <p:sp>
        <p:nvSpPr>
          <p:cNvPr id="6" name="Footer Placeholder 5">
            <a:extLst>
              <a:ext uri="{FF2B5EF4-FFF2-40B4-BE49-F238E27FC236}">
                <a16:creationId xmlns:a16="http://schemas.microsoft.com/office/drawing/2014/main" id="{65A1A366-EC2C-9BBE-DECE-0CE2AEF529CD}"/>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443049F6-3A0B-8184-46C1-A3F0B3C3DAA7}"/>
              </a:ext>
            </a:extLst>
          </p:cNvPr>
          <p:cNvSpPr>
            <a:spLocks noGrp="1"/>
          </p:cNvSpPr>
          <p:nvPr>
            <p:ph type="sldNum" sz="quarter" idx="12"/>
          </p:nvPr>
        </p:nvSpPr>
        <p:spPr/>
        <p:txBody>
          <a:bodyPr/>
          <a:lstStyle/>
          <a:p>
            <a:fld id="{CFAE152D-A8FF-41C4-AC22-A6CA98D79499}" type="slidenum">
              <a:rPr lang="en-AU" smtClean="0"/>
              <a:t>‹#›</a:t>
            </a:fld>
            <a:endParaRPr lang="en-AU"/>
          </a:p>
        </p:txBody>
      </p:sp>
    </p:spTree>
    <p:extLst>
      <p:ext uri="{BB962C8B-B14F-4D97-AF65-F5344CB8AC3E}">
        <p14:creationId xmlns:p14="http://schemas.microsoft.com/office/powerpoint/2010/main" val="5272062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E43BB9-C3EC-A231-A1FD-B3A010D1F1FB}"/>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72E084F9-5248-62D7-0A12-5FEBFCE08F8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4CDBA9-6FF6-3257-C67C-6E8733B1306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9B7C4B5C-303A-CEC9-5EB3-20443213E16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0DE4354-6759-9BCA-39CF-8F90E832FD6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45EB4B2A-6767-1929-800D-7BDDA4DF6BC1}"/>
              </a:ext>
            </a:extLst>
          </p:cNvPr>
          <p:cNvSpPr>
            <a:spLocks noGrp="1"/>
          </p:cNvSpPr>
          <p:nvPr>
            <p:ph type="dt" sz="half" idx="10"/>
          </p:nvPr>
        </p:nvSpPr>
        <p:spPr/>
        <p:txBody>
          <a:bodyPr/>
          <a:lstStyle/>
          <a:p>
            <a:fld id="{32E52754-18F4-40B3-A8F0-85641E795293}" type="datetimeFigureOut">
              <a:rPr lang="en-AU" smtClean="0"/>
              <a:t>23/04/2026</a:t>
            </a:fld>
            <a:endParaRPr lang="en-AU"/>
          </a:p>
        </p:txBody>
      </p:sp>
      <p:sp>
        <p:nvSpPr>
          <p:cNvPr id="8" name="Footer Placeholder 7">
            <a:extLst>
              <a:ext uri="{FF2B5EF4-FFF2-40B4-BE49-F238E27FC236}">
                <a16:creationId xmlns:a16="http://schemas.microsoft.com/office/drawing/2014/main" id="{25961B8F-A31E-CD93-FA57-1A2A1599A30B}"/>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E9F78E1B-7CDC-8B1F-2BF6-91D6A9908DCB}"/>
              </a:ext>
            </a:extLst>
          </p:cNvPr>
          <p:cNvSpPr>
            <a:spLocks noGrp="1"/>
          </p:cNvSpPr>
          <p:nvPr>
            <p:ph type="sldNum" sz="quarter" idx="12"/>
          </p:nvPr>
        </p:nvSpPr>
        <p:spPr/>
        <p:txBody>
          <a:bodyPr/>
          <a:lstStyle/>
          <a:p>
            <a:fld id="{CFAE152D-A8FF-41C4-AC22-A6CA98D79499}" type="slidenum">
              <a:rPr lang="en-AU" smtClean="0"/>
              <a:t>‹#›</a:t>
            </a:fld>
            <a:endParaRPr lang="en-AU"/>
          </a:p>
        </p:txBody>
      </p:sp>
    </p:spTree>
    <p:extLst>
      <p:ext uri="{BB962C8B-B14F-4D97-AF65-F5344CB8AC3E}">
        <p14:creationId xmlns:p14="http://schemas.microsoft.com/office/powerpoint/2010/main" val="2617125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856840-E4BB-115B-ADA2-E07862B255F6}"/>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0317EFAC-7515-2692-C349-31D34096042B}"/>
              </a:ext>
            </a:extLst>
          </p:cNvPr>
          <p:cNvSpPr>
            <a:spLocks noGrp="1"/>
          </p:cNvSpPr>
          <p:nvPr>
            <p:ph type="dt" sz="half" idx="10"/>
          </p:nvPr>
        </p:nvSpPr>
        <p:spPr/>
        <p:txBody>
          <a:bodyPr/>
          <a:lstStyle/>
          <a:p>
            <a:fld id="{32E52754-18F4-40B3-A8F0-85641E795293}" type="datetimeFigureOut">
              <a:rPr lang="en-AU" smtClean="0"/>
              <a:t>23/04/2026</a:t>
            </a:fld>
            <a:endParaRPr lang="en-AU"/>
          </a:p>
        </p:txBody>
      </p:sp>
      <p:sp>
        <p:nvSpPr>
          <p:cNvPr id="4" name="Footer Placeholder 3">
            <a:extLst>
              <a:ext uri="{FF2B5EF4-FFF2-40B4-BE49-F238E27FC236}">
                <a16:creationId xmlns:a16="http://schemas.microsoft.com/office/drawing/2014/main" id="{A6441370-ED16-1879-DFF4-1946B76BB6E9}"/>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A1A67AF1-3E92-2CD1-2D1D-A54BBC521A9B}"/>
              </a:ext>
            </a:extLst>
          </p:cNvPr>
          <p:cNvSpPr>
            <a:spLocks noGrp="1"/>
          </p:cNvSpPr>
          <p:nvPr>
            <p:ph type="sldNum" sz="quarter" idx="12"/>
          </p:nvPr>
        </p:nvSpPr>
        <p:spPr/>
        <p:txBody>
          <a:bodyPr/>
          <a:lstStyle/>
          <a:p>
            <a:fld id="{CFAE152D-A8FF-41C4-AC22-A6CA98D79499}" type="slidenum">
              <a:rPr lang="en-AU" smtClean="0"/>
              <a:t>‹#›</a:t>
            </a:fld>
            <a:endParaRPr lang="en-AU"/>
          </a:p>
        </p:txBody>
      </p:sp>
    </p:spTree>
    <p:extLst>
      <p:ext uri="{BB962C8B-B14F-4D97-AF65-F5344CB8AC3E}">
        <p14:creationId xmlns:p14="http://schemas.microsoft.com/office/powerpoint/2010/main" val="28098097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41E96A0-7A2B-3646-9C0B-7AAB00A32BD2}"/>
              </a:ext>
            </a:extLst>
          </p:cNvPr>
          <p:cNvSpPr>
            <a:spLocks noGrp="1"/>
          </p:cNvSpPr>
          <p:nvPr>
            <p:ph type="dt" sz="half" idx="10"/>
          </p:nvPr>
        </p:nvSpPr>
        <p:spPr/>
        <p:txBody>
          <a:bodyPr/>
          <a:lstStyle/>
          <a:p>
            <a:fld id="{32E52754-18F4-40B3-A8F0-85641E795293}" type="datetimeFigureOut">
              <a:rPr lang="en-AU" smtClean="0"/>
              <a:t>23/04/2026</a:t>
            </a:fld>
            <a:endParaRPr lang="en-AU"/>
          </a:p>
        </p:txBody>
      </p:sp>
      <p:sp>
        <p:nvSpPr>
          <p:cNvPr id="3" name="Footer Placeholder 2">
            <a:extLst>
              <a:ext uri="{FF2B5EF4-FFF2-40B4-BE49-F238E27FC236}">
                <a16:creationId xmlns:a16="http://schemas.microsoft.com/office/drawing/2014/main" id="{80C36393-A5B3-79B5-FE25-5AFC62FE2995}"/>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A9524A35-BFDE-10A6-9D93-4559F7D5D30C}"/>
              </a:ext>
            </a:extLst>
          </p:cNvPr>
          <p:cNvSpPr>
            <a:spLocks noGrp="1"/>
          </p:cNvSpPr>
          <p:nvPr>
            <p:ph type="sldNum" sz="quarter" idx="12"/>
          </p:nvPr>
        </p:nvSpPr>
        <p:spPr/>
        <p:txBody>
          <a:bodyPr/>
          <a:lstStyle/>
          <a:p>
            <a:fld id="{CFAE152D-A8FF-41C4-AC22-A6CA98D79499}" type="slidenum">
              <a:rPr lang="en-AU" smtClean="0"/>
              <a:t>‹#›</a:t>
            </a:fld>
            <a:endParaRPr lang="en-AU"/>
          </a:p>
        </p:txBody>
      </p:sp>
    </p:spTree>
    <p:extLst>
      <p:ext uri="{BB962C8B-B14F-4D97-AF65-F5344CB8AC3E}">
        <p14:creationId xmlns:p14="http://schemas.microsoft.com/office/powerpoint/2010/main" val="13721863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59CAF8-148A-3D36-10A9-A2C6EC08737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A73B160E-4835-AF75-AF1B-A7F04AC4AC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0EB89B5B-0C3F-80AC-CACC-1038A2DBBAF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F508D3C-316F-F162-3F4C-422603E6D521}"/>
              </a:ext>
            </a:extLst>
          </p:cNvPr>
          <p:cNvSpPr>
            <a:spLocks noGrp="1"/>
          </p:cNvSpPr>
          <p:nvPr>
            <p:ph type="dt" sz="half" idx="10"/>
          </p:nvPr>
        </p:nvSpPr>
        <p:spPr/>
        <p:txBody>
          <a:bodyPr/>
          <a:lstStyle/>
          <a:p>
            <a:fld id="{32E52754-18F4-40B3-A8F0-85641E795293}" type="datetimeFigureOut">
              <a:rPr lang="en-AU" smtClean="0"/>
              <a:t>23/04/2026</a:t>
            </a:fld>
            <a:endParaRPr lang="en-AU"/>
          </a:p>
        </p:txBody>
      </p:sp>
      <p:sp>
        <p:nvSpPr>
          <p:cNvPr id="6" name="Footer Placeholder 5">
            <a:extLst>
              <a:ext uri="{FF2B5EF4-FFF2-40B4-BE49-F238E27FC236}">
                <a16:creationId xmlns:a16="http://schemas.microsoft.com/office/drawing/2014/main" id="{44384DB1-C918-B6F3-D22A-C2A24D1BD4F1}"/>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948A2715-C083-1451-9D8E-B9FF70A4590B}"/>
              </a:ext>
            </a:extLst>
          </p:cNvPr>
          <p:cNvSpPr>
            <a:spLocks noGrp="1"/>
          </p:cNvSpPr>
          <p:nvPr>
            <p:ph type="sldNum" sz="quarter" idx="12"/>
          </p:nvPr>
        </p:nvSpPr>
        <p:spPr/>
        <p:txBody>
          <a:bodyPr/>
          <a:lstStyle/>
          <a:p>
            <a:fld id="{CFAE152D-A8FF-41C4-AC22-A6CA98D79499}" type="slidenum">
              <a:rPr lang="en-AU" smtClean="0"/>
              <a:t>‹#›</a:t>
            </a:fld>
            <a:endParaRPr lang="en-AU"/>
          </a:p>
        </p:txBody>
      </p:sp>
    </p:spTree>
    <p:extLst>
      <p:ext uri="{BB962C8B-B14F-4D97-AF65-F5344CB8AC3E}">
        <p14:creationId xmlns:p14="http://schemas.microsoft.com/office/powerpoint/2010/main" val="27741703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9F642-FCAC-6D3C-2F8E-F55A070BD6B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F77DED08-F720-B859-3CA9-BD2C61382D3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CB15B28F-1CB7-F8EC-6FDF-19BD333356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F720EB0-2280-B67F-F22B-867D1266100F}"/>
              </a:ext>
            </a:extLst>
          </p:cNvPr>
          <p:cNvSpPr>
            <a:spLocks noGrp="1"/>
          </p:cNvSpPr>
          <p:nvPr>
            <p:ph type="dt" sz="half" idx="10"/>
          </p:nvPr>
        </p:nvSpPr>
        <p:spPr/>
        <p:txBody>
          <a:bodyPr/>
          <a:lstStyle/>
          <a:p>
            <a:fld id="{32E52754-18F4-40B3-A8F0-85641E795293}" type="datetimeFigureOut">
              <a:rPr lang="en-AU" smtClean="0"/>
              <a:t>23/04/2026</a:t>
            </a:fld>
            <a:endParaRPr lang="en-AU"/>
          </a:p>
        </p:txBody>
      </p:sp>
      <p:sp>
        <p:nvSpPr>
          <p:cNvPr id="6" name="Footer Placeholder 5">
            <a:extLst>
              <a:ext uri="{FF2B5EF4-FFF2-40B4-BE49-F238E27FC236}">
                <a16:creationId xmlns:a16="http://schemas.microsoft.com/office/drawing/2014/main" id="{E331D44E-6955-6AE1-6103-E43455E70799}"/>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AB049B79-E63F-B850-C9D9-0A0622BBA53E}"/>
              </a:ext>
            </a:extLst>
          </p:cNvPr>
          <p:cNvSpPr>
            <a:spLocks noGrp="1"/>
          </p:cNvSpPr>
          <p:nvPr>
            <p:ph type="sldNum" sz="quarter" idx="12"/>
          </p:nvPr>
        </p:nvSpPr>
        <p:spPr/>
        <p:txBody>
          <a:bodyPr/>
          <a:lstStyle/>
          <a:p>
            <a:fld id="{CFAE152D-A8FF-41C4-AC22-A6CA98D79499}" type="slidenum">
              <a:rPr lang="en-AU" smtClean="0"/>
              <a:t>‹#›</a:t>
            </a:fld>
            <a:endParaRPr lang="en-AU"/>
          </a:p>
        </p:txBody>
      </p:sp>
    </p:spTree>
    <p:extLst>
      <p:ext uri="{BB962C8B-B14F-4D97-AF65-F5344CB8AC3E}">
        <p14:creationId xmlns:p14="http://schemas.microsoft.com/office/powerpoint/2010/main" val="4114359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B2DF4C-D477-49A4-779B-3D88833DE914}"/>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DF829C3B-CD8A-A5B0-77F9-0B664539FFC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5E329CB7-7BB9-6ABE-ABC2-6235940E8A64}"/>
              </a:ext>
            </a:extLst>
          </p:cNvPr>
          <p:cNvSpPr>
            <a:spLocks noGrp="1"/>
          </p:cNvSpPr>
          <p:nvPr>
            <p:ph type="dt" sz="half" idx="10"/>
          </p:nvPr>
        </p:nvSpPr>
        <p:spPr/>
        <p:txBody>
          <a:bodyPr/>
          <a:lstStyle/>
          <a:p>
            <a:fld id="{32E52754-18F4-40B3-A8F0-85641E795293}" type="datetimeFigureOut">
              <a:rPr lang="en-AU" smtClean="0"/>
              <a:t>23/04/2026</a:t>
            </a:fld>
            <a:endParaRPr lang="en-AU"/>
          </a:p>
        </p:txBody>
      </p:sp>
      <p:sp>
        <p:nvSpPr>
          <p:cNvPr id="5" name="Footer Placeholder 4">
            <a:extLst>
              <a:ext uri="{FF2B5EF4-FFF2-40B4-BE49-F238E27FC236}">
                <a16:creationId xmlns:a16="http://schemas.microsoft.com/office/drawing/2014/main" id="{EC2E0072-BB6E-D67A-5AB6-7776D0EF7FCC}"/>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69FCE4FE-F658-DF72-15DB-85441EC24367}"/>
              </a:ext>
            </a:extLst>
          </p:cNvPr>
          <p:cNvSpPr>
            <a:spLocks noGrp="1"/>
          </p:cNvSpPr>
          <p:nvPr>
            <p:ph type="sldNum" sz="quarter" idx="12"/>
          </p:nvPr>
        </p:nvSpPr>
        <p:spPr/>
        <p:txBody>
          <a:bodyPr/>
          <a:lstStyle/>
          <a:p>
            <a:fld id="{CFAE152D-A8FF-41C4-AC22-A6CA98D79499}" type="slidenum">
              <a:rPr lang="en-AU" smtClean="0"/>
              <a:t>‹#›</a:t>
            </a:fld>
            <a:endParaRPr lang="en-AU"/>
          </a:p>
        </p:txBody>
      </p:sp>
    </p:spTree>
    <p:extLst>
      <p:ext uri="{BB962C8B-B14F-4D97-AF65-F5344CB8AC3E}">
        <p14:creationId xmlns:p14="http://schemas.microsoft.com/office/powerpoint/2010/main" val="31782140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EBC373A-2E9A-8BCA-02C6-2933C451E92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58A42AF5-A7AA-E1E4-9212-0B93F78887E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F7462B0B-75B5-C9F3-C3EC-14ED5D5D542B}"/>
              </a:ext>
            </a:extLst>
          </p:cNvPr>
          <p:cNvSpPr>
            <a:spLocks noGrp="1"/>
          </p:cNvSpPr>
          <p:nvPr>
            <p:ph type="dt" sz="half" idx="10"/>
          </p:nvPr>
        </p:nvSpPr>
        <p:spPr/>
        <p:txBody>
          <a:bodyPr/>
          <a:lstStyle/>
          <a:p>
            <a:fld id="{32E52754-18F4-40B3-A8F0-85641E795293}" type="datetimeFigureOut">
              <a:rPr lang="en-AU" smtClean="0"/>
              <a:t>23/04/2026</a:t>
            </a:fld>
            <a:endParaRPr lang="en-AU"/>
          </a:p>
        </p:txBody>
      </p:sp>
      <p:sp>
        <p:nvSpPr>
          <p:cNvPr id="5" name="Footer Placeholder 4">
            <a:extLst>
              <a:ext uri="{FF2B5EF4-FFF2-40B4-BE49-F238E27FC236}">
                <a16:creationId xmlns:a16="http://schemas.microsoft.com/office/drawing/2014/main" id="{69A8F7DF-5DBE-1268-8999-42EC428D7EC1}"/>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09AB23DE-F6C3-BF71-6AFD-E91205CF4DC5}"/>
              </a:ext>
            </a:extLst>
          </p:cNvPr>
          <p:cNvSpPr>
            <a:spLocks noGrp="1"/>
          </p:cNvSpPr>
          <p:nvPr>
            <p:ph type="sldNum" sz="quarter" idx="12"/>
          </p:nvPr>
        </p:nvSpPr>
        <p:spPr/>
        <p:txBody>
          <a:bodyPr/>
          <a:lstStyle/>
          <a:p>
            <a:fld id="{CFAE152D-A8FF-41C4-AC22-A6CA98D79499}" type="slidenum">
              <a:rPr lang="en-AU" smtClean="0"/>
              <a:t>‹#›</a:t>
            </a:fld>
            <a:endParaRPr lang="en-AU"/>
          </a:p>
        </p:txBody>
      </p:sp>
    </p:spTree>
    <p:extLst>
      <p:ext uri="{BB962C8B-B14F-4D97-AF65-F5344CB8AC3E}">
        <p14:creationId xmlns:p14="http://schemas.microsoft.com/office/powerpoint/2010/main" val="27825505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Layout 4">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1E0ADE0A-0058-F840-B5C2-8007274D77F5}"/>
              </a:ext>
            </a:extLst>
          </p:cNvPr>
          <p:cNvSpPr>
            <a:spLocks noGrp="1"/>
          </p:cNvSpPr>
          <p:nvPr>
            <p:ph type="title" hasCustomPrompt="1"/>
          </p:nvPr>
        </p:nvSpPr>
        <p:spPr>
          <a:xfrm>
            <a:off x="627854" y="855547"/>
            <a:ext cx="10326658" cy="1000685"/>
          </a:xfrm>
        </p:spPr>
        <p:txBody>
          <a:bodyPr anchor="t"/>
          <a:lstStyle>
            <a:lvl1pPr>
              <a:defRPr sz="3400">
                <a:solidFill>
                  <a:schemeClr val="tx1">
                    <a:lumMod val="95000"/>
                    <a:lumOff val="5000"/>
                  </a:schemeClr>
                </a:solidFill>
              </a:defRPr>
            </a:lvl1pPr>
          </a:lstStyle>
          <a:p>
            <a:r>
              <a:rPr lang="en-US" dirty="0"/>
              <a:t>Heading</a:t>
            </a:r>
          </a:p>
        </p:txBody>
      </p:sp>
      <p:sp>
        <p:nvSpPr>
          <p:cNvPr id="13" name="Text Placeholder 2">
            <a:extLst>
              <a:ext uri="{FF2B5EF4-FFF2-40B4-BE49-F238E27FC236}">
                <a16:creationId xmlns:a16="http://schemas.microsoft.com/office/drawing/2014/main" id="{C88A8D42-146D-E24F-BAAC-E035BD58A1AC}"/>
              </a:ext>
            </a:extLst>
          </p:cNvPr>
          <p:cNvSpPr>
            <a:spLocks noGrp="1"/>
          </p:cNvSpPr>
          <p:nvPr>
            <p:ph type="body" idx="12" hasCustomPrompt="1"/>
          </p:nvPr>
        </p:nvSpPr>
        <p:spPr>
          <a:xfrm>
            <a:off x="627854" y="2037935"/>
            <a:ext cx="10957594" cy="4081404"/>
          </a:xfrm>
        </p:spPr>
        <p:txBody>
          <a:bodyPr/>
          <a:lstStyle>
            <a:lvl1pPr marL="270000" indent="-270000">
              <a:lnSpc>
                <a:spcPct val="100000"/>
              </a:lnSpc>
              <a:spcBef>
                <a:spcPts val="0"/>
              </a:spcBef>
              <a:spcAft>
                <a:spcPts val="1000"/>
              </a:spcAft>
              <a:buFont typeface="Arial" panose="020B0604020202020204" pitchFamily="34" charset="0"/>
              <a:buChar char="•"/>
              <a:defRPr lang="en-AU" sz="2100" smtClean="0">
                <a:effectLs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r>
              <a:rPr lang="en-US" dirty="0"/>
              <a:t>Click to edit Master</a:t>
            </a:r>
            <a:endParaRPr lang="en-AU" dirty="0">
              <a:effectLst/>
              <a:latin typeface="Helvetica" pitchFamily="2" charset="0"/>
            </a:endParaRPr>
          </a:p>
        </p:txBody>
      </p:sp>
      <p:sp>
        <p:nvSpPr>
          <p:cNvPr id="10" name="Round Same Side Corner Rectangle 9">
            <a:extLst>
              <a:ext uri="{FF2B5EF4-FFF2-40B4-BE49-F238E27FC236}">
                <a16:creationId xmlns:a16="http://schemas.microsoft.com/office/drawing/2014/main" id="{4A774342-138D-214F-B8E9-2E36E1B2BF69}"/>
              </a:ext>
            </a:extLst>
          </p:cNvPr>
          <p:cNvSpPr/>
          <p:nvPr userDrawn="1"/>
        </p:nvSpPr>
        <p:spPr>
          <a:xfrm rot="16200000">
            <a:off x="5998464" y="481584"/>
            <a:ext cx="469392" cy="11917680"/>
          </a:xfrm>
          <a:prstGeom prst="round2SameRect">
            <a:avLst>
              <a:gd name="adj1" fmla="val 43334"/>
              <a:gd name="adj2" fmla="val 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E2541CA3-E603-F740-905B-12EF2357A8E6}"/>
              </a:ext>
            </a:extLst>
          </p:cNvPr>
          <p:cNvPicPr>
            <a:picLocks noChangeAspect="1"/>
          </p:cNvPicPr>
          <p:nvPr userDrawn="1"/>
        </p:nvPicPr>
        <p:blipFill>
          <a:blip r:embed="rId2"/>
          <a:stretch>
            <a:fillRect/>
          </a:stretch>
        </p:blipFill>
        <p:spPr>
          <a:xfrm>
            <a:off x="573078" y="6287426"/>
            <a:ext cx="658649" cy="280276"/>
          </a:xfrm>
          <a:prstGeom prst="rect">
            <a:avLst/>
          </a:prstGeom>
        </p:spPr>
      </p:pic>
      <p:sp>
        <p:nvSpPr>
          <p:cNvPr id="15" name="Footer Placeholder 4">
            <a:extLst>
              <a:ext uri="{FF2B5EF4-FFF2-40B4-BE49-F238E27FC236}">
                <a16:creationId xmlns:a16="http://schemas.microsoft.com/office/drawing/2014/main" id="{60767ADF-03F7-5546-BD4C-A8933766BC52}"/>
              </a:ext>
            </a:extLst>
          </p:cNvPr>
          <p:cNvSpPr>
            <a:spLocks noGrp="1"/>
          </p:cNvSpPr>
          <p:nvPr>
            <p:ph type="ftr" sz="quarter" idx="11"/>
          </p:nvPr>
        </p:nvSpPr>
        <p:spPr>
          <a:xfrm>
            <a:off x="6363093" y="6255097"/>
            <a:ext cx="5402187" cy="365125"/>
          </a:xfrm>
        </p:spPr>
        <p:txBody>
          <a:bodyPr/>
          <a:lstStyle>
            <a:lvl1pPr algn="r">
              <a:defRPr sz="1000">
                <a:solidFill>
                  <a:schemeClr val="bg1"/>
                </a:solidFill>
              </a:defRPr>
            </a:lvl1pPr>
          </a:lstStyle>
          <a:p>
            <a:r>
              <a:rPr lang="en-US" dirty="0"/>
              <a:t>Footer content here</a:t>
            </a:r>
          </a:p>
        </p:txBody>
      </p:sp>
    </p:spTree>
    <p:extLst>
      <p:ext uri="{BB962C8B-B14F-4D97-AF65-F5344CB8AC3E}">
        <p14:creationId xmlns:p14="http://schemas.microsoft.com/office/powerpoint/2010/main" val="1051919014"/>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710D8CA-FE28-C1A9-ED39-F874E251039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DA77F928-3E9D-60EB-59AE-819BA4319B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8CE15FFE-70D3-04C4-5485-67D2FAC76D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2E52754-18F4-40B3-A8F0-85641E795293}" type="datetimeFigureOut">
              <a:rPr lang="en-AU" smtClean="0"/>
              <a:t>23/04/2026</a:t>
            </a:fld>
            <a:endParaRPr lang="en-AU"/>
          </a:p>
        </p:txBody>
      </p:sp>
      <p:sp>
        <p:nvSpPr>
          <p:cNvPr id="5" name="Footer Placeholder 4">
            <a:extLst>
              <a:ext uri="{FF2B5EF4-FFF2-40B4-BE49-F238E27FC236}">
                <a16:creationId xmlns:a16="http://schemas.microsoft.com/office/drawing/2014/main" id="{15990530-CE37-9264-4CFB-0066260FA8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AU"/>
          </a:p>
        </p:txBody>
      </p:sp>
      <p:sp>
        <p:nvSpPr>
          <p:cNvPr id="6" name="Slide Number Placeholder 5">
            <a:extLst>
              <a:ext uri="{FF2B5EF4-FFF2-40B4-BE49-F238E27FC236}">
                <a16:creationId xmlns:a16="http://schemas.microsoft.com/office/drawing/2014/main" id="{12DA368F-496F-2574-DF3C-E1F921F4366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FAE152D-A8FF-41C4-AC22-A6CA98D79499}" type="slidenum">
              <a:rPr lang="en-AU" smtClean="0"/>
              <a:t>‹#›</a:t>
            </a:fld>
            <a:endParaRPr lang="en-AU"/>
          </a:p>
        </p:txBody>
      </p:sp>
    </p:spTree>
    <p:extLst>
      <p:ext uri="{BB962C8B-B14F-4D97-AF65-F5344CB8AC3E}">
        <p14:creationId xmlns:p14="http://schemas.microsoft.com/office/powerpoint/2010/main" val="40857050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chart" Target="../charts/chart2.xml"/><Relationship Id="rId7" Type="http://schemas.openxmlformats.org/officeDocument/2006/relationships/image" Target="../media/image6.png"/><Relationship Id="rId2" Type="http://schemas.openxmlformats.org/officeDocument/2006/relationships/chart" Target="../charts/chart1.xml"/><Relationship Id="rId1" Type="http://schemas.openxmlformats.org/officeDocument/2006/relationships/slideLayout" Target="../slideLayouts/slideLayout2.xml"/><Relationship Id="rId6" Type="http://schemas.openxmlformats.org/officeDocument/2006/relationships/image" Target="../media/image5.gif"/><Relationship Id="rId5" Type="http://schemas.openxmlformats.org/officeDocument/2006/relationships/image" Target="../media/image4.gif"/><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A3F5923-470C-05D8-256C-FBC23A2E00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558990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7EC943-F14A-3AAD-7986-792088D00E84}"/>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EEE887DE-159A-E751-7BE9-DF537BF96608}"/>
              </a:ext>
            </a:extLst>
          </p:cNvPr>
          <p:cNvSpPr txBox="1"/>
          <p:nvPr/>
        </p:nvSpPr>
        <p:spPr>
          <a:xfrm>
            <a:off x="77455" y="3426"/>
            <a:ext cx="12114545" cy="1169551"/>
          </a:xfrm>
          <a:prstGeom prst="rect">
            <a:avLst/>
          </a:prstGeom>
          <a:noFill/>
        </p:spPr>
        <p:txBody>
          <a:bodyPr wrap="square" rtlCol="0">
            <a:spAutoFit/>
          </a:bodyPr>
          <a:lstStyle/>
          <a:p>
            <a:pPr algn="r"/>
            <a:r>
              <a:rPr lang="fa-IR" sz="1400" dirty="0"/>
              <a:t>12 تا دیوایس مختلف اومدم براساس مقالات مختلف طراحی کردم. که فایل کامسولشون رو هم دارم. در دو مرحه میخوام بهینه سازی رو با نرم افزار کامسول روی دیوایس ها براساس یک سری نمودار و پاسخ ها (جدول 3) انجام دهم. ابتدا میخوام براساس پارامترهای جدول 1 برای همه دیوایس ها و بررسی آن ها بهترین اختلاط (تشکیل نانوذرات لیپوزومی) انتخاب شود. سپس برای دیوایس بهینه شرایط جدول 2 را بررسی کرد تا شرایط بهینه هم مشخص شود. </a:t>
            </a:r>
            <a:br>
              <a:rPr lang="fa-IR" sz="1400" dirty="0"/>
            </a:br>
            <a:r>
              <a:rPr lang="fa-IR" sz="1400" dirty="0"/>
              <a:t>پاسخ های مورد نظر برای بررسی و همچنین نمودارهای مشابه در اسلایدهای بعدی اورده شده است. همچنین دو تا نمونه از خروجی های مد نظر را هم گذاشته ام. در نهایت مدل سازی بر روی دیوایس بهینه  به صورت کامل و 2 بعدی و 3 بعدی انجام شود با جزئیات.</a:t>
            </a:r>
            <a:endParaRPr lang="en-AU" sz="1400" dirty="0"/>
          </a:p>
        </p:txBody>
      </p:sp>
      <p:graphicFrame>
        <p:nvGraphicFramePr>
          <p:cNvPr id="10" name="Table 9">
            <a:extLst>
              <a:ext uri="{FF2B5EF4-FFF2-40B4-BE49-F238E27FC236}">
                <a16:creationId xmlns:a16="http://schemas.microsoft.com/office/drawing/2014/main" id="{43F1B516-2E7A-5862-9C7A-4492C35C9285}"/>
              </a:ext>
            </a:extLst>
          </p:cNvPr>
          <p:cNvGraphicFramePr>
            <a:graphicFrameLocks noGrp="1"/>
          </p:cNvGraphicFramePr>
          <p:nvPr>
            <p:extLst>
              <p:ext uri="{D42A27DB-BD31-4B8C-83A1-F6EECF244321}">
                <p14:modId xmlns:p14="http://schemas.microsoft.com/office/powerpoint/2010/main" val="468127317"/>
              </p:ext>
            </p:extLst>
          </p:nvPr>
        </p:nvGraphicFramePr>
        <p:xfrm>
          <a:off x="77455" y="1255298"/>
          <a:ext cx="4511798" cy="2225040"/>
        </p:xfrm>
        <a:graphic>
          <a:graphicData uri="http://schemas.openxmlformats.org/drawingml/2006/table">
            <a:tbl>
              <a:tblPr firstRow="1" bandRow="1">
                <a:tableStyleId>{5C22544A-7EE6-4342-B048-85BDC9FD1C3A}</a:tableStyleId>
              </a:tblPr>
              <a:tblGrid>
                <a:gridCol w="2167443">
                  <a:extLst>
                    <a:ext uri="{9D8B030D-6E8A-4147-A177-3AD203B41FA5}">
                      <a16:colId xmlns:a16="http://schemas.microsoft.com/office/drawing/2014/main" val="117498089"/>
                    </a:ext>
                  </a:extLst>
                </a:gridCol>
                <a:gridCol w="2344355">
                  <a:extLst>
                    <a:ext uri="{9D8B030D-6E8A-4147-A177-3AD203B41FA5}">
                      <a16:colId xmlns:a16="http://schemas.microsoft.com/office/drawing/2014/main" val="2207038825"/>
                    </a:ext>
                  </a:extLst>
                </a:gridCol>
              </a:tblGrid>
              <a:tr h="370840">
                <a:tc>
                  <a:txBody>
                    <a:bodyPr/>
                    <a:lstStyle/>
                    <a:p>
                      <a:pPr algn="ctr"/>
                      <a:r>
                        <a:rPr lang="en-AU" sz="1200" b="1" dirty="0"/>
                        <a:t>Parameters</a:t>
                      </a:r>
                    </a:p>
                  </a:txBody>
                  <a:tcPr anchor="ctr"/>
                </a:tc>
                <a:tc>
                  <a:txBody>
                    <a:bodyPr/>
                    <a:lstStyle/>
                    <a:p>
                      <a:pPr algn="ctr"/>
                      <a:r>
                        <a:rPr lang="en-US" sz="1200" b="1" dirty="0"/>
                        <a:t>Conditions</a:t>
                      </a:r>
                      <a:endParaRPr lang="en-AU" sz="1200" b="1" dirty="0"/>
                    </a:p>
                  </a:txBody>
                  <a:tcPr anchor="ctr"/>
                </a:tc>
                <a:extLst>
                  <a:ext uri="{0D108BD9-81ED-4DB2-BD59-A6C34878D82A}">
                    <a16:rowId xmlns:a16="http://schemas.microsoft.com/office/drawing/2014/main" val="2313816199"/>
                  </a:ext>
                </a:extLst>
              </a:tr>
              <a:tr h="370840">
                <a:tc>
                  <a:txBody>
                    <a:bodyPr/>
                    <a:lstStyle/>
                    <a:p>
                      <a:pPr algn="ctr"/>
                      <a:r>
                        <a:rPr lang="en-AU" sz="1200" b="1" dirty="0"/>
                        <a:t>Temperature</a:t>
                      </a:r>
                    </a:p>
                  </a:txBody>
                  <a:tcPr anchor="ctr"/>
                </a:tc>
                <a:tc>
                  <a:txBody>
                    <a:bodyPr/>
                    <a:lstStyle/>
                    <a:p>
                      <a:pPr algn="ctr"/>
                      <a:r>
                        <a:rPr lang="en-US" sz="1200" b="1" dirty="0"/>
                        <a:t>37 ºC</a:t>
                      </a:r>
                      <a:endParaRPr lang="en-AU" sz="1200" b="1" dirty="0"/>
                    </a:p>
                  </a:txBody>
                  <a:tcPr anchor="ctr"/>
                </a:tc>
                <a:extLst>
                  <a:ext uri="{0D108BD9-81ED-4DB2-BD59-A6C34878D82A}">
                    <a16:rowId xmlns:a16="http://schemas.microsoft.com/office/drawing/2014/main" val="4042453293"/>
                  </a:ext>
                </a:extLst>
              </a:tr>
              <a:tr h="370840">
                <a:tc>
                  <a:txBody>
                    <a:bodyPr/>
                    <a:lstStyle/>
                    <a:p>
                      <a:pPr algn="ctr"/>
                      <a:r>
                        <a:rPr lang="en-AU" sz="1200" b="1" dirty="0"/>
                        <a:t>Organic Solvents</a:t>
                      </a:r>
                    </a:p>
                  </a:txBody>
                  <a:tcPr anchor="ctr"/>
                </a:tc>
                <a:tc>
                  <a:txBody>
                    <a:bodyPr/>
                    <a:lstStyle/>
                    <a:p>
                      <a:pPr algn="ctr"/>
                      <a:r>
                        <a:rPr lang="en-US" sz="1200" b="1" dirty="0"/>
                        <a:t>Ethanol</a:t>
                      </a:r>
                      <a:endParaRPr lang="en-AU" sz="1200" b="1" dirty="0"/>
                    </a:p>
                  </a:txBody>
                  <a:tcPr anchor="ctr"/>
                </a:tc>
                <a:extLst>
                  <a:ext uri="{0D108BD9-81ED-4DB2-BD59-A6C34878D82A}">
                    <a16:rowId xmlns:a16="http://schemas.microsoft.com/office/drawing/2014/main" val="1533098661"/>
                  </a:ext>
                </a:extLst>
              </a:tr>
              <a:tr h="370840">
                <a:tc>
                  <a:txBody>
                    <a:bodyPr/>
                    <a:lstStyle/>
                    <a:p>
                      <a:pPr algn="ctr"/>
                      <a:r>
                        <a:rPr lang="en-AU" sz="1200" b="1" dirty="0"/>
                        <a:t>Aqueous phase</a:t>
                      </a:r>
                    </a:p>
                  </a:txBody>
                  <a:tcPr anchor="ctr"/>
                </a:tc>
                <a:tc>
                  <a:txBody>
                    <a:bodyPr/>
                    <a:lstStyle/>
                    <a:p>
                      <a:pPr algn="ctr"/>
                      <a:r>
                        <a:rPr lang="en-US" sz="1200" b="1" dirty="0"/>
                        <a:t>Water</a:t>
                      </a:r>
                      <a:endParaRPr lang="en-AU" sz="1200" b="1" dirty="0"/>
                    </a:p>
                  </a:txBody>
                  <a:tcPr anchor="ctr"/>
                </a:tc>
                <a:extLst>
                  <a:ext uri="{0D108BD9-81ED-4DB2-BD59-A6C34878D82A}">
                    <a16:rowId xmlns:a16="http://schemas.microsoft.com/office/drawing/2014/main" val="1424039399"/>
                  </a:ext>
                </a:extLst>
              </a:tr>
              <a:tr h="370840">
                <a:tc>
                  <a:txBody>
                    <a:bodyPr/>
                    <a:lstStyle/>
                    <a:p>
                      <a:pPr algn="ctr"/>
                      <a:r>
                        <a:rPr lang="en-AU" sz="1200" b="1" dirty="0"/>
                        <a:t>TFR (Total Flow Rate, </a:t>
                      </a:r>
                      <a:r>
                        <a:rPr lang="el-GR" sz="1200" b="1" dirty="0"/>
                        <a:t>μ</a:t>
                      </a:r>
                      <a:r>
                        <a:rPr lang="en-US" sz="1200" b="1" dirty="0"/>
                        <a:t>l/min</a:t>
                      </a:r>
                      <a:r>
                        <a:rPr lang="en-AU" sz="1200" b="1" dirty="0"/>
                        <a:t>)</a:t>
                      </a:r>
                    </a:p>
                  </a:txBody>
                  <a:tcPr anchor="ctr"/>
                </a:tc>
                <a:tc>
                  <a:txBody>
                    <a:bodyPr/>
                    <a:lstStyle/>
                    <a:p>
                      <a:pPr algn="ctr"/>
                      <a:r>
                        <a:rPr lang="en-US" sz="1200" b="1" dirty="0"/>
                        <a:t>1.5/5/10/50/100/1000</a:t>
                      </a:r>
                      <a:endParaRPr lang="en-AU" sz="1200" b="1" dirty="0"/>
                    </a:p>
                  </a:txBody>
                  <a:tcPr anchor="ctr"/>
                </a:tc>
                <a:extLst>
                  <a:ext uri="{0D108BD9-81ED-4DB2-BD59-A6C34878D82A}">
                    <a16:rowId xmlns:a16="http://schemas.microsoft.com/office/drawing/2014/main" val="1558965617"/>
                  </a:ext>
                </a:extLst>
              </a:tr>
              <a:tr h="370840">
                <a:tc>
                  <a:txBody>
                    <a:bodyPr/>
                    <a:lstStyle/>
                    <a:p>
                      <a:pPr algn="ctr"/>
                      <a:r>
                        <a:rPr lang="en-AU" sz="1200" b="1" dirty="0"/>
                        <a:t>FRR (Flow Rate Ratio, V/V%)</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1200" b="1" kern="100" dirty="0">
                          <a:effectLst/>
                          <a:latin typeface="Aptos" panose="020B0004020202020204" pitchFamily="34" charset="0"/>
                          <a:ea typeface="Aptos" panose="020B0004020202020204" pitchFamily="34" charset="0"/>
                          <a:cs typeface="Arial" panose="020B0604020202020204" pitchFamily="34" charset="0"/>
                        </a:rPr>
                        <a:t>0.2/1/5/10/50/100</a:t>
                      </a:r>
                    </a:p>
                  </a:txBody>
                  <a:tcPr anchor="ctr"/>
                </a:tc>
                <a:extLst>
                  <a:ext uri="{0D108BD9-81ED-4DB2-BD59-A6C34878D82A}">
                    <a16:rowId xmlns:a16="http://schemas.microsoft.com/office/drawing/2014/main" val="3846378974"/>
                  </a:ext>
                </a:extLst>
              </a:tr>
            </a:tbl>
          </a:graphicData>
        </a:graphic>
      </p:graphicFrame>
      <p:sp>
        <p:nvSpPr>
          <p:cNvPr id="3" name="TextBox 2">
            <a:extLst>
              <a:ext uri="{FF2B5EF4-FFF2-40B4-BE49-F238E27FC236}">
                <a16:creationId xmlns:a16="http://schemas.microsoft.com/office/drawing/2014/main" id="{28D3A33D-4E0E-4DEB-3374-5EE09D049C33}"/>
              </a:ext>
            </a:extLst>
          </p:cNvPr>
          <p:cNvSpPr txBox="1"/>
          <p:nvPr/>
        </p:nvSpPr>
        <p:spPr>
          <a:xfrm>
            <a:off x="186906" y="947521"/>
            <a:ext cx="756233" cy="307777"/>
          </a:xfrm>
          <a:prstGeom prst="rect">
            <a:avLst/>
          </a:prstGeom>
          <a:noFill/>
        </p:spPr>
        <p:txBody>
          <a:bodyPr wrap="none" rtlCol="0">
            <a:spAutoFit/>
          </a:bodyPr>
          <a:lstStyle/>
          <a:p>
            <a:r>
              <a:rPr lang="en-US" sz="1400" b="1" dirty="0">
                <a:solidFill>
                  <a:srgbClr val="0070C0"/>
                </a:solidFill>
              </a:rPr>
              <a:t>Table </a:t>
            </a:r>
            <a:r>
              <a:rPr lang="fa-IR" sz="1400" b="1" dirty="0">
                <a:solidFill>
                  <a:srgbClr val="0070C0"/>
                </a:solidFill>
              </a:rPr>
              <a:t>1</a:t>
            </a:r>
            <a:endParaRPr lang="en-AU" sz="1400" b="1" dirty="0">
              <a:solidFill>
                <a:srgbClr val="0070C0"/>
              </a:solidFill>
            </a:endParaRPr>
          </a:p>
        </p:txBody>
      </p:sp>
      <p:graphicFrame>
        <p:nvGraphicFramePr>
          <p:cNvPr id="9" name="Table 8">
            <a:extLst>
              <a:ext uri="{FF2B5EF4-FFF2-40B4-BE49-F238E27FC236}">
                <a16:creationId xmlns:a16="http://schemas.microsoft.com/office/drawing/2014/main" id="{BA6BEC58-4C8D-F477-A783-C1D83546661E}"/>
              </a:ext>
            </a:extLst>
          </p:cNvPr>
          <p:cNvGraphicFramePr>
            <a:graphicFrameLocks noGrp="1"/>
          </p:cNvGraphicFramePr>
          <p:nvPr>
            <p:extLst>
              <p:ext uri="{D42A27DB-BD31-4B8C-83A1-F6EECF244321}">
                <p14:modId xmlns:p14="http://schemas.microsoft.com/office/powerpoint/2010/main" val="14119422"/>
              </p:ext>
            </p:extLst>
          </p:nvPr>
        </p:nvGraphicFramePr>
        <p:xfrm>
          <a:off x="4833668" y="1265310"/>
          <a:ext cx="6512401" cy="5360670"/>
        </p:xfrm>
        <a:graphic>
          <a:graphicData uri="http://schemas.openxmlformats.org/drawingml/2006/table">
            <a:tbl>
              <a:tblPr firstRow="1" bandRow="1">
                <a:tableStyleId>{5C22544A-7EE6-4342-B048-85BDC9FD1C3A}</a:tableStyleId>
              </a:tblPr>
              <a:tblGrid>
                <a:gridCol w="734570">
                  <a:extLst>
                    <a:ext uri="{9D8B030D-6E8A-4147-A177-3AD203B41FA5}">
                      <a16:colId xmlns:a16="http://schemas.microsoft.com/office/drawing/2014/main" val="3075993122"/>
                    </a:ext>
                  </a:extLst>
                </a:gridCol>
                <a:gridCol w="891262">
                  <a:extLst>
                    <a:ext uri="{9D8B030D-6E8A-4147-A177-3AD203B41FA5}">
                      <a16:colId xmlns:a16="http://schemas.microsoft.com/office/drawing/2014/main" val="3386860413"/>
                    </a:ext>
                  </a:extLst>
                </a:gridCol>
                <a:gridCol w="1076497">
                  <a:extLst>
                    <a:ext uri="{9D8B030D-6E8A-4147-A177-3AD203B41FA5}">
                      <a16:colId xmlns:a16="http://schemas.microsoft.com/office/drawing/2014/main" val="239842052"/>
                    </a:ext>
                  </a:extLst>
                </a:gridCol>
                <a:gridCol w="1234684">
                  <a:extLst>
                    <a:ext uri="{9D8B030D-6E8A-4147-A177-3AD203B41FA5}">
                      <a16:colId xmlns:a16="http://schemas.microsoft.com/office/drawing/2014/main" val="3417377432"/>
                    </a:ext>
                  </a:extLst>
                </a:gridCol>
                <a:gridCol w="895305">
                  <a:extLst>
                    <a:ext uri="{9D8B030D-6E8A-4147-A177-3AD203B41FA5}">
                      <a16:colId xmlns:a16="http://schemas.microsoft.com/office/drawing/2014/main" val="3919511994"/>
                    </a:ext>
                  </a:extLst>
                </a:gridCol>
                <a:gridCol w="1680083">
                  <a:extLst>
                    <a:ext uri="{9D8B030D-6E8A-4147-A177-3AD203B41FA5}">
                      <a16:colId xmlns:a16="http://schemas.microsoft.com/office/drawing/2014/main" val="937812448"/>
                    </a:ext>
                  </a:extLst>
                </a:gridCol>
              </a:tblGrid>
              <a:tr h="77772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1200" dirty="0"/>
                        <a:t>Temperature (</a:t>
                      </a:r>
                      <a:r>
                        <a:rPr lang="en-US" sz="1200" b="1" dirty="0"/>
                        <a:t>º C</a:t>
                      </a:r>
                      <a:r>
                        <a:rPr lang="en-AU" sz="1200" dirty="0"/>
                        <a:t>)</a:t>
                      </a:r>
                    </a:p>
                    <a:p>
                      <a:pPr algn="ctr"/>
                      <a:endParaRPr lang="en-AU" sz="120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1200" dirty="0"/>
                        <a:t>Organic Solvents</a:t>
                      </a:r>
                    </a:p>
                    <a:p>
                      <a:pPr algn="ctr"/>
                      <a:endParaRPr lang="en-AU" sz="120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1200" dirty="0"/>
                        <a:t>Aqueous phase</a:t>
                      </a:r>
                    </a:p>
                    <a:p>
                      <a:pPr algn="ctr"/>
                      <a:endParaRPr lang="en-AU" sz="120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1200" dirty="0"/>
                        <a:t>TFR (Total Flow Rate, </a:t>
                      </a:r>
                      <a:r>
                        <a:rPr lang="el-GR" sz="1200" dirty="0"/>
                        <a:t>μ</a:t>
                      </a:r>
                      <a:r>
                        <a:rPr lang="en-US" sz="1200" dirty="0"/>
                        <a:t>l/min</a:t>
                      </a:r>
                      <a:r>
                        <a:rPr lang="en-AU" sz="1200" dirty="0"/>
                        <a:t>)</a:t>
                      </a:r>
                    </a:p>
                    <a:p>
                      <a:pPr algn="ctr"/>
                      <a:endParaRPr lang="en-AU" sz="120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1200" dirty="0"/>
                        <a:t>FRR (Flow Rate Ratio)</a:t>
                      </a:r>
                    </a:p>
                    <a:p>
                      <a:pPr algn="ctr"/>
                      <a:endParaRPr lang="en-AU" sz="120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t>Angle</a:t>
                      </a:r>
                      <a:endParaRPr lang="en-AU" sz="1200" dirty="0"/>
                    </a:p>
                    <a:p>
                      <a:pPr algn="ctr"/>
                      <a:endParaRPr lang="en-AU" sz="1200" dirty="0"/>
                    </a:p>
                  </a:txBody>
                  <a:tcPr anchor="ctr"/>
                </a:tc>
                <a:extLst>
                  <a:ext uri="{0D108BD9-81ED-4DB2-BD59-A6C34878D82A}">
                    <a16:rowId xmlns:a16="http://schemas.microsoft.com/office/drawing/2014/main" val="2505817016"/>
                  </a:ext>
                </a:extLst>
              </a:tr>
              <a:tr h="432072">
                <a:tc>
                  <a:txBody>
                    <a:bodyPr/>
                    <a:lstStyle/>
                    <a:p>
                      <a:pPr algn="ctr" fontAlgn="ctr">
                        <a:buNone/>
                      </a:pPr>
                      <a:r>
                        <a:rPr lang="en-AU" sz="1200" b="1" i="0" u="none" strike="noStrike" dirty="0">
                          <a:solidFill>
                            <a:srgbClr val="000000"/>
                          </a:solidFill>
                          <a:effectLst/>
                          <a:latin typeface="Calibri" panose="020F0502020204030204" pitchFamily="34" charset="0"/>
                        </a:rPr>
                        <a:t>25</a:t>
                      </a:r>
                    </a:p>
                  </a:txBody>
                  <a:tcPr marL="9525" marR="9525" marT="9525" marB="0" anchor="ctr"/>
                </a:tc>
                <a:tc>
                  <a:txBody>
                    <a:bodyPr/>
                    <a:lstStyle/>
                    <a:p>
                      <a:pPr algn="ctr" fontAlgn="ctr">
                        <a:buNone/>
                      </a:pPr>
                      <a:r>
                        <a:rPr lang="en-AU" sz="1200" b="1" i="0" u="none" strike="noStrike" kern="1200" dirty="0">
                          <a:solidFill>
                            <a:srgbClr val="000000"/>
                          </a:solidFill>
                          <a:effectLst/>
                          <a:latin typeface="Calibri" panose="020F0502020204030204" pitchFamily="34" charset="0"/>
                          <a:ea typeface="+mn-ea"/>
                          <a:cs typeface="+mn-cs"/>
                        </a:rPr>
                        <a:t>IPA</a:t>
                      </a:r>
                    </a:p>
                  </a:txBody>
                  <a:tcPr marL="9525" marR="9525" marT="9525" marB="0" anchor="ctr"/>
                </a:tc>
                <a:tc>
                  <a:txBody>
                    <a:bodyPr/>
                    <a:lstStyle/>
                    <a:p>
                      <a:pPr algn="ctr"/>
                      <a:r>
                        <a:rPr lang="en-US" sz="1200" b="1" i="0" u="none" strike="noStrike" kern="1200" dirty="0">
                          <a:solidFill>
                            <a:srgbClr val="000000"/>
                          </a:solidFill>
                          <a:effectLst/>
                          <a:latin typeface="Calibri" panose="020F0502020204030204" pitchFamily="34" charset="0"/>
                          <a:ea typeface="+mn-ea"/>
                          <a:cs typeface="+mn-cs"/>
                        </a:rPr>
                        <a:t>Water</a:t>
                      </a:r>
                      <a:endParaRPr lang="en-AU" sz="1200" b="1" i="0" u="none" strike="noStrike" kern="1200" dirty="0">
                        <a:solidFill>
                          <a:srgbClr val="000000"/>
                        </a:solidFill>
                        <a:effectLst/>
                        <a:latin typeface="Calibri" panose="020F0502020204030204" pitchFamily="34" charset="0"/>
                        <a:ea typeface="+mn-ea"/>
                        <a:cs typeface="+mn-cs"/>
                      </a:endParaRPr>
                    </a:p>
                  </a:txBody>
                  <a:tcPr anchor="ctr"/>
                </a:tc>
                <a:tc>
                  <a:txBody>
                    <a:bodyPr/>
                    <a:lstStyle/>
                    <a:p>
                      <a:pPr algn="ctr"/>
                      <a:r>
                        <a:rPr lang="en-US" sz="1200" b="1" dirty="0"/>
                        <a:t>1:10:</a:t>
                      </a:r>
                      <a:r>
                        <a:rPr lang="en-US" sz="1200" b="1" dirty="0">
                          <a:solidFill>
                            <a:srgbClr val="FF0000"/>
                          </a:solidFill>
                        </a:rPr>
                        <a:t>1</a:t>
                      </a:r>
                      <a:endParaRPr lang="en-AU" sz="1200" b="1" dirty="0">
                        <a:solidFill>
                          <a:srgbClr val="FF0000"/>
                        </a:solidFill>
                      </a:endParaRPr>
                    </a:p>
                  </a:txBody>
                  <a:tcPr anchor="ctr"/>
                </a:tc>
                <a:tc>
                  <a:txBody>
                    <a:bodyPr/>
                    <a:lstStyle/>
                    <a:p>
                      <a:pPr algn="ctr"/>
                      <a:r>
                        <a:rPr lang="en-US" sz="1200" b="1" dirty="0"/>
                        <a:t>0.1:1.5:</a:t>
                      </a:r>
                      <a:r>
                        <a:rPr lang="en-US" sz="1200" b="1" dirty="0">
                          <a:solidFill>
                            <a:srgbClr val="FF0000"/>
                          </a:solidFill>
                        </a:rPr>
                        <a:t>0.2</a:t>
                      </a:r>
                      <a:endParaRPr lang="en-AU" sz="1200" b="1" dirty="0">
                        <a:solidFill>
                          <a:srgbClr val="FF0000"/>
                        </a:solidFill>
                      </a:endParaRPr>
                    </a:p>
                  </a:txBody>
                  <a:tcPr anchor="ctr"/>
                </a:tc>
                <a:tc>
                  <a:txBody>
                    <a:bodyPr/>
                    <a:lstStyle/>
                    <a:p>
                      <a:pPr algn="ctr"/>
                      <a:r>
                        <a:rPr lang="en-US" sz="1200" b="1" dirty="0"/>
                        <a:t>30</a:t>
                      </a:r>
                      <a:endParaRPr lang="en-AU" sz="1200" b="1" dirty="0"/>
                    </a:p>
                  </a:txBody>
                  <a:tcPr anchor="ctr"/>
                </a:tc>
                <a:extLst>
                  <a:ext uri="{0D108BD9-81ED-4DB2-BD59-A6C34878D82A}">
                    <a16:rowId xmlns:a16="http://schemas.microsoft.com/office/drawing/2014/main" val="242925663"/>
                  </a:ext>
                </a:extLst>
              </a:tr>
              <a:tr h="259243">
                <a:tc>
                  <a:txBody>
                    <a:bodyPr/>
                    <a:lstStyle/>
                    <a:p>
                      <a:pPr algn="ctr" fontAlgn="ctr">
                        <a:buNone/>
                      </a:pPr>
                      <a:r>
                        <a:rPr lang="en-AU" sz="1200" b="1" i="0" u="none" strike="noStrike" dirty="0">
                          <a:solidFill>
                            <a:srgbClr val="000000"/>
                          </a:solidFill>
                          <a:effectLst/>
                          <a:latin typeface="Calibri" panose="020F0502020204030204" pitchFamily="34" charset="0"/>
                        </a:rPr>
                        <a:t>37</a:t>
                      </a:r>
                    </a:p>
                  </a:txBody>
                  <a:tcPr marL="9525" marR="9525" marT="9525" marB="0" anchor="ctr"/>
                </a:tc>
                <a:tc>
                  <a:txBody>
                    <a:bodyPr/>
                    <a:lstStyle/>
                    <a:p>
                      <a:pPr algn="ctr" fontAlgn="ctr">
                        <a:buNone/>
                      </a:pPr>
                      <a:r>
                        <a:rPr lang="en-AU" sz="1200" b="1" i="0" u="none" strike="noStrike" kern="1200" dirty="0">
                          <a:solidFill>
                            <a:srgbClr val="000000"/>
                          </a:solidFill>
                          <a:effectLst/>
                          <a:latin typeface="Calibri" panose="020F0502020204030204" pitchFamily="34" charset="0"/>
                          <a:ea typeface="+mn-ea"/>
                          <a:cs typeface="+mn-cs"/>
                        </a:rPr>
                        <a:t>EtOH</a:t>
                      </a:r>
                    </a:p>
                  </a:txBody>
                  <a:tcPr marL="9525" marR="9525" marT="9525" marB="0" anchor="ctr"/>
                </a:tc>
                <a:tc>
                  <a:txBody>
                    <a:bodyPr/>
                    <a:lstStyle/>
                    <a:p>
                      <a:pPr algn="ctr"/>
                      <a:r>
                        <a:rPr lang="en-AU" sz="1200" b="1" i="0" u="none" strike="noStrike" kern="1200" dirty="0">
                          <a:solidFill>
                            <a:srgbClr val="000000"/>
                          </a:solidFill>
                          <a:effectLst/>
                          <a:latin typeface="Calibri" panose="020F0502020204030204" pitchFamily="34" charset="0"/>
                          <a:ea typeface="+mn-ea"/>
                          <a:cs typeface="+mn-cs"/>
                        </a:rPr>
                        <a:t>PBS pH 7.3</a:t>
                      </a:r>
                    </a:p>
                  </a:txBody>
                  <a:tcPr anchor="ctr"/>
                </a:tc>
                <a:tc>
                  <a:txBody>
                    <a:bodyPr/>
                    <a:lstStyle/>
                    <a:p>
                      <a:pPr algn="ctr"/>
                      <a:r>
                        <a:rPr lang="en-US" sz="1200" b="1" dirty="0"/>
                        <a:t>10:100:</a:t>
                      </a:r>
                      <a:r>
                        <a:rPr lang="fa-IR" sz="1200" b="1" kern="1200" dirty="0">
                          <a:solidFill>
                            <a:srgbClr val="FF0000"/>
                          </a:solidFill>
                          <a:latin typeface="+mn-lt"/>
                          <a:ea typeface="+mn-ea"/>
                          <a:cs typeface="+mn-cs"/>
                        </a:rPr>
                        <a:t>10</a:t>
                      </a:r>
                      <a:endParaRPr lang="en-AU" sz="1200" b="1" kern="1200" dirty="0">
                        <a:solidFill>
                          <a:srgbClr val="FF0000"/>
                        </a:solidFill>
                        <a:latin typeface="+mn-lt"/>
                        <a:ea typeface="+mn-ea"/>
                        <a:cs typeface="+mn-cs"/>
                      </a:endParaRPr>
                    </a:p>
                  </a:txBody>
                  <a:tcPr anchor="ctr"/>
                </a:tc>
                <a:tc>
                  <a:txBody>
                    <a:bodyPr/>
                    <a:lstStyle/>
                    <a:p>
                      <a:pPr algn="ctr"/>
                      <a:r>
                        <a:rPr lang="en-US" sz="1200" b="1" dirty="0"/>
                        <a:t>1</a:t>
                      </a:r>
                      <a:endParaRPr lang="en-AU" sz="1200" b="1" dirty="0"/>
                    </a:p>
                  </a:txBody>
                  <a:tcPr anchor="ctr"/>
                </a:tc>
                <a:tc>
                  <a:txBody>
                    <a:bodyPr/>
                    <a:lstStyle/>
                    <a:p>
                      <a:pPr algn="ctr"/>
                      <a:r>
                        <a:rPr lang="en-US" sz="1200" b="1" dirty="0"/>
                        <a:t>45</a:t>
                      </a:r>
                      <a:endParaRPr lang="en-AU" sz="1200" b="1" dirty="0"/>
                    </a:p>
                  </a:txBody>
                  <a:tcPr anchor="ctr"/>
                </a:tc>
                <a:extLst>
                  <a:ext uri="{0D108BD9-81ED-4DB2-BD59-A6C34878D82A}">
                    <a16:rowId xmlns:a16="http://schemas.microsoft.com/office/drawing/2014/main" val="2475478753"/>
                  </a:ext>
                </a:extLst>
              </a:tr>
              <a:tr h="777729">
                <a:tc>
                  <a:txBody>
                    <a:bodyPr/>
                    <a:lstStyle/>
                    <a:p>
                      <a:pPr algn="ctr" fontAlgn="ctr">
                        <a:buNone/>
                      </a:pPr>
                      <a:r>
                        <a:rPr lang="en-AU" sz="1200" b="1" i="0" u="none" strike="noStrike" dirty="0">
                          <a:solidFill>
                            <a:srgbClr val="000000"/>
                          </a:solidFill>
                          <a:effectLst/>
                          <a:latin typeface="Calibri" panose="020F0502020204030204" pitchFamily="34" charset="0"/>
                        </a:rPr>
                        <a:t>45</a:t>
                      </a:r>
                    </a:p>
                  </a:txBody>
                  <a:tcPr marL="9525" marR="9525" marT="9525" marB="0" anchor="ctr"/>
                </a:tc>
                <a:tc>
                  <a:txBody>
                    <a:bodyPr/>
                    <a:lstStyle/>
                    <a:p>
                      <a:pPr algn="ctr" fontAlgn="ctr">
                        <a:buNone/>
                      </a:pPr>
                      <a:r>
                        <a:rPr lang="en-AU" sz="1200" b="1" i="0" u="none" strike="noStrike" kern="1200" dirty="0">
                          <a:solidFill>
                            <a:srgbClr val="000000"/>
                          </a:solidFill>
                          <a:effectLst/>
                          <a:latin typeface="Calibri" panose="020F0502020204030204" pitchFamily="34" charset="0"/>
                          <a:ea typeface="+mn-ea"/>
                          <a:cs typeface="+mn-cs"/>
                        </a:rPr>
                        <a:t>MeOH</a:t>
                      </a:r>
                    </a:p>
                  </a:txBody>
                  <a:tcPr marL="9525" marR="9525" marT="9525" marB="0" anchor="ctr"/>
                </a:tc>
                <a:tc>
                  <a:txBody>
                    <a:bodyPr/>
                    <a:lstStyle/>
                    <a:p>
                      <a:pPr algn="ctr"/>
                      <a:r>
                        <a:rPr lang="en-US" sz="1200" b="1" i="0" u="none" strike="noStrike" kern="1200" dirty="0">
                          <a:solidFill>
                            <a:srgbClr val="000000"/>
                          </a:solidFill>
                          <a:effectLst/>
                          <a:latin typeface="Calibri" panose="020F0502020204030204" pitchFamily="34" charset="0"/>
                          <a:ea typeface="+mn-ea"/>
                          <a:cs typeface="+mn-cs"/>
                        </a:rPr>
                        <a:t>Tris buffer (10 Mm, pH 7.4, RNase-free)</a:t>
                      </a:r>
                    </a:p>
                    <a:p>
                      <a:pPr algn="ctr"/>
                      <a:endParaRPr lang="en-AU" sz="1200" b="1" i="0" u="none" strike="noStrike" kern="1200" dirty="0">
                        <a:solidFill>
                          <a:srgbClr val="000000"/>
                        </a:solidFill>
                        <a:effectLst/>
                        <a:latin typeface="Calibri" panose="020F0502020204030204" pitchFamily="34" charset="0"/>
                        <a:ea typeface="+mn-ea"/>
                        <a:cs typeface="+mn-cs"/>
                      </a:endParaRPr>
                    </a:p>
                  </a:txBody>
                  <a:tcPr anchor="ctr"/>
                </a:tc>
                <a:tc>
                  <a:txBody>
                    <a:bodyPr/>
                    <a:lstStyle/>
                    <a:p>
                      <a:pPr algn="ctr"/>
                      <a:r>
                        <a:rPr lang="en-US" sz="1200" b="1" dirty="0"/>
                        <a:t>100:1000:</a:t>
                      </a:r>
                      <a:r>
                        <a:rPr lang="fa-IR" sz="1200" b="1" kern="1200" dirty="0">
                          <a:solidFill>
                            <a:srgbClr val="FF0000"/>
                          </a:solidFill>
                          <a:latin typeface="+mn-lt"/>
                          <a:ea typeface="+mn-ea"/>
                          <a:cs typeface="+mn-cs"/>
                        </a:rPr>
                        <a:t>100</a:t>
                      </a:r>
                      <a:endParaRPr lang="en-AU" sz="1200" b="1" kern="1200" dirty="0">
                        <a:solidFill>
                          <a:srgbClr val="FF0000"/>
                        </a:solidFill>
                        <a:latin typeface="+mn-lt"/>
                        <a:ea typeface="+mn-ea"/>
                        <a:cs typeface="+mn-cs"/>
                      </a:endParaRPr>
                    </a:p>
                  </a:txBody>
                  <a:tcPr anchor="ctr"/>
                </a:tc>
                <a:tc>
                  <a:txBody>
                    <a:bodyPr/>
                    <a:lstStyle/>
                    <a:p>
                      <a:pPr algn="ctr"/>
                      <a:r>
                        <a:rPr lang="en-US" sz="1200" b="1" dirty="0"/>
                        <a:t>2:20:</a:t>
                      </a:r>
                      <a:r>
                        <a:rPr lang="fa-IR" sz="1200" b="1" dirty="0">
                          <a:solidFill>
                            <a:srgbClr val="FF0000"/>
                          </a:solidFill>
                        </a:rPr>
                        <a:t>2</a:t>
                      </a:r>
                      <a:endParaRPr lang="en-AU" sz="1200" b="1" dirty="0">
                        <a:solidFill>
                          <a:srgbClr val="FF0000"/>
                        </a:solidFill>
                      </a:endParaRPr>
                    </a:p>
                  </a:txBody>
                  <a:tcPr anchor="ctr"/>
                </a:tc>
                <a:tc>
                  <a:txBody>
                    <a:bodyPr/>
                    <a:lstStyle/>
                    <a:p>
                      <a:pPr algn="ctr"/>
                      <a:r>
                        <a:rPr lang="en-US" sz="1200" b="1" dirty="0"/>
                        <a:t>60</a:t>
                      </a:r>
                      <a:endParaRPr lang="en-AU" sz="1200" b="1" dirty="0"/>
                    </a:p>
                  </a:txBody>
                  <a:tcPr anchor="ctr"/>
                </a:tc>
                <a:extLst>
                  <a:ext uri="{0D108BD9-81ED-4DB2-BD59-A6C34878D82A}">
                    <a16:rowId xmlns:a16="http://schemas.microsoft.com/office/drawing/2014/main" val="1439078143"/>
                  </a:ext>
                </a:extLst>
              </a:tr>
              <a:tr h="527488">
                <a:tc>
                  <a:txBody>
                    <a:bodyPr/>
                    <a:lstStyle/>
                    <a:p>
                      <a:pPr algn="ctr" fontAlgn="ctr">
                        <a:buNone/>
                      </a:pPr>
                      <a:r>
                        <a:rPr lang="en-AU" sz="1200" b="1" i="0" u="none" strike="noStrike" dirty="0">
                          <a:solidFill>
                            <a:srgbClr val="000000"/>
                          </a:solidFill>
                          <a:effectLst/>
                          <a:latin typeface="Calibri" panose="020F0502020204030204" pitchFamily="34" charset="0"/>
                        </a:rPr>
                        <a:t>65</a:t>
                      </a:r>
                    </a:p>
                  </a:txBody>
                  <a:tcPr marL="9525" marR="9525" marT="9525" marB="0" anchor="ctr"/>
                </a:tc>
                <a:tc>
                  <a:txBody>
                    <a:bodyPr/>
                    <a:lstStyle/>
                    <a:p>
                      <a:pPr algn="ctr" fontAlgn="ctr">
                        <a:buNone/>
                      </a:pPr>
                      <a:r>
                        <a:rPr lang="en-AU" sz="1200" b="1" i="0" u="none" strike="noStrike" kern="1200" dirty="0">
                          <a:solidFill>
                            <a:srgbClr val="000000"/>
                          </a:solidFill>
                          <a:effectLst/>
                          <a:latin typeface="Calibri" panose="020F0502020204030204" pitchFamily="34" charset="0"/>
                          <a:ea typeface="+mn-ea"/>
                          <a:cs typeface="+mn-cs"/>
                        </a:rPr>
                        <a:t>Chloroform: trichloromethane </a:t>
                      </a:r>
                      <a:r>
                        <a:rPr lang="en-AU" sz="1200" b="1" i="0" u="none" strike="noStrike" kern="1200" dirty="0">
                          <a:solidFill>
                            <a:srgbClr val="0070C0"/>
                          </a:solidFill>
                          <a:effectLst/>
                          <a:latin typeface="Calibri" panose="020F0502020204030204" pitchFamily="34" charset="0"/>
                          <a:ea typeface="+mn-ea"/>
                          <a:cs typeface="+mn-cs"/>
                        </a:rPr>
                        <a:t>(*)</a:t>
                      </a:r>
                    </a:p>
                  </a:txBody>
                  <a:tcPr marL="9525" marR="9525" marT="9525" marB="0" anchor="ctr"/>
                </a:tc>
                <a:tc>
                  <a:txBody>
                    <a:bodyPr/>
                    <a:lstStyle/>
                    <a:p>
                      <a:pPr algn="ctr" fontAlgn="ctr">
                        <a:buNone/>
                      </a:pPr>
                      <a:r>
                        <a:rPr lang="en-US" sz="1200" b="1" i="0" u="none" strike="noStrike" kern="1200" dirty="0">
                          <a:solidFill>
                            <a:srgbClr val="000000"/>
                          </a:solidFill>
                          <a:effectLst/>
                          <a:latin typeface="Calibri" panose="020F0502020204030204" pitchFamily="34" charset="0"/>
                          <a:ea typeface="+mn-ea"/>
                          <a:cs typeface="+mn-cs"/>
                        </a:rPr>
                        <a:t>Citrate buffer (pH ~4–5, RNase-free)</a:t>
                      </a:r>
                    </a:p>
                  </a:txBody>
                  <a:tcPr marL="9525" marR="9525" marT="9525" marB="0" anchor="ctr"/>
                </a:tc>
                <a:tc>
                  <a:txBody>
                    <a:bodyPr/>
                    <a:lstStyle/>
                    <a:p>
                      <a:pPr algn="ctr"/>
                      <a:r>
                        <a:rPr lang="en-US" sz="1200" b="1" dirty="0"/>
                        <a:t>1000:10000:</a:t>
                      </a:r>
                      <a:r>
                        <a:rPr lang="en-US" sz="1200" b="1" dirty="0">
                          <a:solidFill>
                            <a:srgbClr val="FF0000"/>
                          </a:solidFill>
                        </a:rPr>
                        <a:t>100</a:t>
                      </a:r>
                      <a:r>
                        <a:rPr lang="en-US" sz="1200" b="1" kern="1200" dirty="0">
                          <a:solidFill>
                            <a:srgbClr val="FF0000"/>
                          </a:solidFill>
                          <a:latin typeface="+mn-lt"/>
                          <a:ea typeface="+mn-ea"/>
                          <a:cs typeface="+mn-cs"/>
                        </a:rPr>
                        <a:t>0</a:t>
                      </a:r>
                      <a:endParaRPr lang="en-AU" sz="1200" b="1" kern="1200" dirty="0">
                        <a:solidFill>
                          <a:srgbClr val="FF0000"/>
                        </a:solidFill>
                        <a:latin typeface="+mn-lt"/>
                        <a:ea typeface="+mn-ea"/>
                        <a:cs typeface="+mn-cs"/>
                      </a:endParaRPr>
                    </a:p>
                  </a:txBody>
                  <a:tcPr anchor="ctr"/>
                </a:tc>
                <a:tc>
                  <a:txBody>
                    <a:bodyPr/>
                    <a:lstStyle/>
                    <a:p>
                      <a:pPr algn="ctr"/>
                      <a:r>
                        <a:rPr lang="en-US" sz="1200" b="1" dirty="0"/>
                        <a:t>20:100:</a:t>
                      </a:r>
                      <a:r>
                        <a:rPr lang="fa-IR" sz="1200" b="1" dirty="0">
                          <a:solidFill>
                            <a:srgbClr val="FF0000"/>
                          </a:solidFill>
                        </a:rPr>
                        <a:t>10</a:t>
                      </a:r>
                      <a:endParaRPr lang="en-AU" sz="1200" b="1" dirty="0">
                        <a:solidFill>
                          <a:srgbClr val="FF0000"/>
                        </a:solidFill>
                      </a:endParaRPr>
                    </a:p>
                  </a:txBody>
                  <a:tcPr anchor="ctr"/>
                </a:tc>
                <a:tc>
                  <a:txBody>
                    <a:bodyPr/>
                    <a:lstStyle/>
                    <a:p>
                      <a:pPr algn="ctr"/>
                      <a:r>
                        <a:rPr lang="en-US" sz="1200" b="1" dirty="0"/>
                        <a:t>90</a:t>
                      </a:r>
                      <a:endParaRPr lang="en-AU" sz="1200" b="1" dirty="0"/>
                    </a:p>
                  </a:txBody>
                  <a:tcPr anchor="ctr"/>
                </a:tc>
                <a:extLst>
                  <a:ext uri="{0D108BD9-81ED-4DB2-BD59-A6C34878D82A}">
                    <a16:rowId xmlns:a16="http://schemas.microsoft.com/office/drawing/2014/main" val="18702905"/>
                  </a:ext>
                </a:extLst>
              </a:tr>
              <a:tr h="527488">
                <a:tc>
                  <a:txBody>
                    <a:bodyPr/>
                    <a:lstStyle/>
                    <a:p>
                      <a:pPr algn="ctr"/>
                      <a:endParaRPr lang="en-AU" sz="1200" b="1" dirty="0"/>
                    </a:p>
                  </a:txBody>
                  <a:tcPr anchor="ctr"/>
                </a:tc>
                <a:tc>
                  <a:txBody>
                    <a:bodyPr/>
                    <a:lstStyle/>
                    <a:p>
                      <a:pPr algn="ctr" fontAlgn="ctr">
                        <a:buNone/>
                      </a:pPr>
                      <a:r>
                        <a:rPr lang="en-AU" sz="1200" b="1" i="0" u="none" strike="noStrike" kern="1200" dirty="0">
                          <a:solidFill>
                            <a:srgbClr val="000000"/>
                          </a:solidFill>
                          <a:effectLst/>
                          <a:latin typeface="Calibri" panose="020F0502020204030204" pitchFamily="34" charset="0"/>
                          <a:ea typeface="+mn-ea"/>
                          <a:cs typeface="+mn-cs"/>
                        </a:rPr>
                        <a:t>Chloroform: MeOH </a:t>
                      </a:r>
                      <a:r>
                        <a:rPr lang="en-AU" sz="1200" b="1" i="0" u="none" strike="noStrike" kern="1200" dirty="0">
                          <a:solidFill>
                            <a:srgbClr val="0070C0"/>
                          </a:solidFill>
                          <a:effectLst/>
                          <a:latin typeface="Calibri" panose="020F0502020204030204" pitchFamily="34" charset="0"/>
                          <a:ea typeface="+mn-ea"/>
                          <a:cs typeface="+mn-cs"/>
                        </a:rPr>
                        <a:t>(*)</a:t>
                      </a:r>
                    </a:p>
                  </a:txBody>
                  <a:tcPr marL="9525" marR="9525" marT="9525" marB="0" anchor="ctr"/>
                </a:tc>
                <a:tc>
                  <a:txBody>
                    <a:bodyPr/>
                    <a:lstStyle/>
                    <a:p>
                      <a:pPr algn="ctr" fontAlgn="ctr">
                        <a:buNone/>
                      </a:pPr>
                      <a:r>
                        <a:rPr lang="en-AU" sz="1200" b="1" i="0" u="none" strike="noStrike" kern="1200" dirty="0">
                          <a:solidFill>
                            <a:srgbClr val="000000"/>
                          </a:solidFill>
                          <a:effectLst/>
                          <a:latin typeface="Calibri" panose="020F0502020204030204" pitchFamily="34" charset="0"/>
                          <a:ea typeface="+mn-ea"/>
                          <a:cs typeface="+mn-cs"/>
                        </a:rPr>
                        <a:t>HEPES buffer (10–25 mM, pH 7.2–7.4)</a:t>
                      </a:r>
                    </a:p>
                  </a:txBody>
                  <a:tcPr marL="9525" marR="9525" marT="9525" marB="0" anchor="ctr"/>
                </a:tc>
                <a:tc>
                  <a:txBody>
                    <a:bodyPr/>
                    <a:lstStyle/>
                    <a:p>
                      <a:pPr algn="ctr"/>
                      <a:r>
                        <a:rPr lang="en-US" sz="1200" b="1" dirty="0"/>
                        <a:t>10000:500000:</a:t>
                      </a:r>
                      <a:r>
                        <a:rPr lang="en-US" sz="1200" b="1" kern="1200" dirty="0">
                          <a:solidFill>
                            <a:srgbClr val="FF0000"/>
                          </a:solidFill>
                          <a:latin typeface="+mn-lt"/>
                          <a:ea typeface="+mn-ea"/>
                          <a:cs typeface="+mn-cs"/>
                        </a:rPr>
                        <a:t>100</a:t>
                      </a:r>
                      <a:r>
                        <a:rPr lang="fa-IR" sz="1200" b="1" kern="1200" dirty="0">
                          <a:solidFill>
                            <a:srgbClr val="FF0000"/>
                          </a:solidFill>
                          <a:latin typeface="+mn-lt"/>
                          <a:ea typeface="+mn-ea"/>
                          <a:cs typeface="+mn-cs"/>
                        </a:rPr>
                        <a:t>0</a:t>
                      </a:r>
                      <a:r>
                        <a:rPr lang="en-US" sz="1200" b="1" kern="1200" dirty="0">
                          <a:solidFill>
                            <a:srgbClr val="FF0000"/>
                          </a:solidFill>
                          <a:latin typeface="+mn-lt"/>
                          <a:ea typeface="+mn-ea"/>
                          <a:cs typeface="+mn-cs"/>
                        </a:rPr>
                        <a:t>0</a:t>
                      </a:r>
                      <a:endParaRPr lang="en-AU" sz="1200" b="1" kern="1200" dirty="0">
                        <a:solidFill>
                          <a:srgbClr val="FF0000"/>
                        </a:solidFill>
                        <a:latin typeface="+mn-lt"/>
                        <a:ea typeface="+mn-ea"/>
                        <a:cs typeface="+mn-cs"/>
                      </a:endParaRPr>
                    </a:p>
                  </a:txBody>
                  <a:tcPr anchor="ctr"/>
                </a:tc>
                <a:tc>
                  <a:txBody>
                    <a:bodyPr/>
                    <a:lstStyle/>
                    <a:p>
                      <a:pPr algn="ctr"/>
                      <a:endParaRPr lang="en-AU" sz="1200" b="1" dirty="0"/>
                    </a:p>
                  </a:txBody>
                  <a:tcPr anchor="ctr"/>
                </a:tc>
                <a:tc>
                  <a:txBody>
                    <a:bodyPr/>
                    <a:lstStyle/>
                    <a:p>
                      <a:pPr algn="ctr"/>
                      <a:r>
                        <a:rPr lang="en-US" sz="1200" b="1" dirty="0"/>
                        <a:t>120</a:t>
                      </a:r>
                      <a:endParaRPr lang="en-AU" sz="1200" b="1" dirty="0"/>
                    </a:p>
                  </a:txBody>
                  <a:tcPr anchor="ctr"/>
                </a:tc>
                <a:extLst>
                  <a:ext uri="{0D108BD9-81ED-4DB2-BD59-A6C34878D82A}">
                    <a16:rowId xmlns:a16="http://schemas.microsoft.com/office/drawing/2014/main" val="711000591"/>
                  </a:ext>
                </a:extLst>
              </a:tr>
              <a:tr h="527488">
                <a:tc>
                  <a:txBody>
                    <a:bodyPr/>
                    <a:lstStyle/>
                    <a:p>
                      <a:pPr algn="ctr"/>
                      <a:endParaRPr lang="en-AU" sz="1200" b="1" dirty="0"/>
                    </a:p>
                  </a:txBody>
                  <a:tcPr anchor="ctr"/>
                </a:tc>
                <a:tc>
                  <a:txBody>
                    <a:bodyPr/>
                    <a:lstStyle/>
                    <a:p>
                      <a:pPr algn="ctr" fontAlgn="ctr">
                        <a:buNone/>
                      </a:pPr>
                      <a:r>
                        <a:rPr lang="en-AU" sz="1200" b="1" i="0" u="none" strike="noStrike" kern="1200" dirty="0">
                          <a:solidFill>
                            <a:srgbClr val="000000"/>
                          </a:solidFill>
                          <a:effectLst/>
                          <a:latin typeface="Calibri" panose="020F0502020204030204" pitchFamily="34" charset="0"/>
                          <a:ea typeface="+mn-ea"/>
                          <a:cs typeface="+mn-cs"/>
                        </a:rPr>
                        <a:t>MeOH: EtOH </a:t>
                      </a:r>
                      <a:r>
                        <a:rPr lang="en-AU" sz="1200" b="1" i="0" u="none" strike="noStrike" kern="1200" dirty="0">
                          <a:solidFill>
                            <a:srgbClr val="0070C0"/>
                          </a:solidFill>
                          <a:effectLst/>
                          <a:latin typeface="Calibri" panose="020F0502020204030204" pitchFamily="34" charset="0"/>
                          <a:ea typeface="+mn-ea"/>
                          <a:cs typeface="+mn-cs"/>
                        </a:rPr>
                        <a:t>(*)</a:t>
                      </a:r>
                    </a:p>
                  </a:txBody>
                  <a:tcPr marL="9525" marR="9525" marT="9525" marB="0" anchor="ctr"/>
                </a:tc>
                <a:tc>
                  <a:txBody>
                    <a:bodyPr/>
                    <a:lstStyle/>
                    <a:p>
                      <a:pPr algn="ctr" fontAlgn="ctr">
                        <a:buNone/>
                      </a:pPr>
                      <a:r>
                        <a:rPr lang="fr-FR" sz="1200" b="1" i="0" u="none" strike="noStrike" kern="1200" dirty="0">
                          <a:solidFill>
                            <a:srgbClr val="000000"/>
                          </a:solidFill>
                          <a:effectLst/>
                          <a:latin typeface="Calibri" panose="020F0502020204030204" pitchFamily="34" charset="0"/>
                          <a:ea typeface="+mn-ea"/>
                          <a:cs typeface="+mn-cs"/>
                        </a:rPr>
                        <a:t>HEPES-citrate buffer (20 mM HEPES, pH = 4)</a:t>
                      </a:r>
                    </a:p>
                  </a:txBody>
                  <a:tcPr marL="9525" marR="9525" marT="9525" marB="0" anchor="ctr"/>
                </a:tc>
                <a:tc rowSpan="4" gridSpan="3">
                  <a:txBody>
                    <a:bodyPr/>
                    <a:lstStyle/>
                    <a:p>
                      <a:pPr algn="ctr"/>
                      <a:endParaRPr lang="en-AU" sz="1200" b="1" dirty="0"/>
                    </a:p>
                  </a:txBody>
                  <a:tcPr anchor="ctr"/>
                </a:tc>
                <a:tc rowSpan="4" hMerge="1">
                  <a:txBody>
                    <a:bodyPr/>
                    <a:lstStyle/>
                    <a:p>
                      <a:pPr algn="ctr"/>
                      <a:endParaRPr lang="en-AU" sz="1200" b="1" dirty="0"/>
                    </a:p>
                  </a:txBody>
                  <a:tcPr anchor="ctr"/>
                </a:tc>
                <a:tc rowSpan="4" hMerge="1">
                  <a:txBody>
                    <a:bodyPr/>
                    <a:lstStyle/>
                    <a:p>
                      <a:pPr algn="ctr"/>
                      <a:endParaRPr lang="en-AU" sz="1200" b="1" dirty="0"/>
                    </a:p>
                  </a:txBody>
                  <a:tcPr anchor="ctr"/>
                </a:tc>
                <a:extLst>
                  <a:ext uri="{0D108BD9-81ED-4DB2-BD59-A6C34878D82A}">
                    <a16:rowId xmlns:a16="http://schemas.microsoft.com/office/drawing/2014/main" val="608613151"/>
                  </a:ext>
                </a:extLst>
              </a:tr>
              <a:tr h="527488">
                <a:tc>
                  <a:txBody>
                    <a:bodyPr/>
                    <a:lstStyle/>
                    <a:p>
                      <a:pPr algn="ctr"/>
                      <a:endParaRPr lang="en-AU" sz="1200" b="1" dirty="0"/>
                    </a:p>
                  </a:txBody>
                  <a:tcPr anchor="ctr"/>
                </a:tc>
                <a:tc>
                  <a:txBody>
                    <a:bodyPr/>
                    <a:lstStyle/>
                    <a:p>
                      <a:pPr algn="ctr" fontAlgn="ctr">
                        <a:buNone/>
                      </a:pPr>
                      <a:r>
                        <a:rPr lang="en-AU" sz="1200" b="1" i="0" u="none" strike="noStrike" kern="1200" dirty="0">
                          <a:solidFill>
                            <a:srgbClr val="000000"/>
                          </a:solidFill>
                          <a:effectLst/>
                          <a:latin typeface="Calibri" panose="020F0502020204030204" pitchFamily="34" charset="0"/>
                          <a:ea typeface="+mn-ea"/>
                          <a:cs typeface="+mn-cs"/>
                        </a:rPr>
                        <a:t>MeOH: IPA </a:t>
                      </a:r>
                      <a:r>
                        <a:rPr lang="en-AU" sz="1200" b="1" i="0" u="none" strike="noStrike" kern="1200" dirty="0">
                          <a:solidFill>
                            <a:srgbClr val="0070C0"/>
                          </a:solidFill>
                          <a:effectLst/>
                          <a:latin typeface="Calibri" panose="020F0502020204030204" pitchFamily="34" charset="0"/>
                          <a:ea typeface="+mn-ea"/>
                          <a:cs typeface="+mn-cs"/>
                        </a:rPr>
                        <a:t>(*)</a:t>
                      </a:r>
                    </a:p>
                  </a:txBody>
                  <a:tcPr marL="9525" marR="9525" marT="9525" marB="0" anchor="ctr"/>
                </a:tc>
                <a:tc>
                  <a:txBody>
                    <a:bodyPr/>
                    <a:lstStyle/>
                    <a:p>
                      <a:pPr algn="ctr" fontAlgn="ctr">
                        <a:buNone/>
                      </a:pPr>
                      <a:r>
                        <a:rPr lang="en-AU" sz="1200" b="1" i="0" u="none" strike="noStrike" kern="1200" dirty="0">
                          <a:solidFill>
                            <a:srgbClr val="000000"/>
                          </a:solidFill>
                          <a:effectLst/>
                          <a:latin typeface="Calibri" panose="020F0502020204030204" pitchFamily="34" charset="0"/>
                          <a:ea typeface="+mn-ea"/>
                          <a:cs typeface="+mn-cs"/>
                        </a:rPr>
                        <a:t>Sodium acetate buffer, Ph 4.0, 25 mM </a:t>
                      </a:r>
                    </a:p>
                  </a:txBody>
                  <a:tcPr marL="9525" marR="9525" marT="9525" marB="0" anchor="ctr"/>
                </a:tc>
                <a:tc gridSpan="3" vMerge="1">
                  <a:txBody>
                    <a:bodyPr/>
                    <a:lstStyle/>
                    <a:p>
                      <a:pPr algn="ctr"/>
                      <a:endParaRPr lang="en-AU" sz="1200" b="1" dirty="0"/>
                    </a:p>
                  </a:txBody>
                  <a:tcPr anchor="ctr"/>
                </a:tc>
                <a:tc hMerge="1" vMerge="1">
                  <a:txBody>
                    <a:bodyPr/>
                    <a:lstStyle/>
                    <a:p>
                      <a:pPr algn="ctr"/>
                      <a:endParaRPr lang="en-AU" sz="1200" b="1" dirty="0"/>
                    </a:p>
                  </a:txBody>
                  <a:tcPr anchor="ctr"/>
                </a:tc>
                <a:tc hMerge="1" vMerge="1">
                  <a:txBody>
                    <a:bodyPr/>
                    <a:lstStyle/>
                    <a:p>
                      <a:pPr algn="ctr"/>
                      <a:endParaRPr lang="en-AU" sz="1200" b="1" dirty="0"/>
                    </a:p>
                  </a:txBody>
                  <a:tcPr anchor="ctr"/>
                </a:tc>
                <a:extLst>
                  <a:ext uri="{0D108BD9-81ED-4DB2-BD59-A6C34878D82A}">
                    <a16:rowId xmlns:a16="http://schemas.microsoft.com/office/drawing/2014/main" val="3794133524"/>
                  </a:ext>
                </a:extLst>
              </a:tr>
              <a:tr h="354659">
                <a:tc>
                  <a:txBody>
                    <a:bodyPr/>
                    <a:lstStyle/>
                    <a:p>
                      <a:pPr algn="ctr"/>
                      <a:endParaRPr lang="en-AU" sz="1200" b="1" dirty="0"/>
                    </a:p>
                  </a:txBody>
                  <a:tcPr anchor="ctr"/>
                </a:tc>
                <a:tc>
                  <a:txBody>
                    <a:bodyPr/>
                    <a:lstStyle/>
                    <a:p>
                      <a:pPr algn="ctr" fontAlgn="ctr">
                        <a:buNone/>
                      </a:pPr>
                      <a:r>
                        <a:rPr lang="en-AU" sz="1200" b="1" i="0" u="none" strike="noStrike" kern="1200" dirty="0">
                          <a:solidFill>
                            <a:srgbClr val="000000"/>
                          </a:solidFill>
                          <a:effectLst/>
                          <a:latin typeface="Calibri" panose="020F0502020204030204" pitchFamily="34" charset="0"/>
                          <a:ea typeface="+mn-ea"/>
                          <a:cs typeface="+mn-cs"/>
                        </a:rPr>
                        <a:t>EtOH: IPA </a:t>
                      </a:r>
                      <a:r>
                        <a:rPr lang="en-AU" sz="1200" b="1" i="0" u="none" strike="noStrike" kern="1200" dirty="0">
                          <a:solidFill>
                            <a:srgbClr val="0070C0"/>
                          </a:solidFill>
                          <a:effectLst/>
                          <a:latin typeface="Calibri" panose="020F0502020204030204" pitchFamily="34" charset="0"/>
                          <a:ea typeface="+mn-ea"/>
                          <a:cs typeface="+mn-cs"/>
                        </a:rPr>
                        <a:t>(*)</a:t>
                      </a:r>
                    </a:p>
                  </a:txBody>
                  <a:tcPr marL="9525" marR="9525" marT="9525" marB="0" anchor="ctr"/>
                </a:tc>
                <a:tc>
                  <a:txBody>
                    <a:bodyPr/>
                    <a:lstStyle/>
                    <a:p>
                      <a:pPr algn="ctr" fontAlgn="ctr">
                        <a:buNone/>
                      </a:pPr>
                      <a:r>
                        <a:rPr lang="en-AU" sz="1200" b="1" i="0" u="none" strike="noStrike" kern="1200" dirty="0">
                          <a:solidFill>
                            <a:srgbClr val="000000"/>
                          </a:solidFill>
                          <a:effectLst/>
                          <a:latin typeface="Calibri" panose="020F0502020204030204" pitchFamily="34" charset="0"/>
                          <a:ea typeface="+mn-ea"/>
                          <a:cs typeface="+mn-cs"/>
                        </a:rPr>
                        <a:t>Acetate buffer at pH 4.0</a:t>
                      </a:r>
                    </a:p>
                  </a:txBody>
                  <a:tcPr marL="9525" marR="9525" marT="9525" marB="0" anchor="ctr"/>
                </a:tc>
                <a:tc gridSpan="3" vMerge="1">
                  <a:txBody>
                    <a:bodyPr/>
                    <a:lstStyle/>
                    <a:p>
                      <a:pPr algn="ctr"/>
                      <a:endParaRPr lang="en-AU" sz="1200" b="1"/>
                    </a:p>
                  </a:txBody>
                  <a:tcPr anchor="ctr"/>
                </a:tc>
                <a:tc hMerge="1" vMerge="1">
                  <a:txBody>
                    <a:bodyPr/>
                    <a:lstStyle/>
                    <a:p>
                      <a:pPr algn="ctr"/>
                      <a:endParaRPr lang="en-AU" sz="1200" b="1" dirty="0"/>
                    </a:p>
                  </a:txBody>
                  <a:tcPr anchor="ctr"/>
                </a:tc>
                <a:tc hMerge="1" vMerge="1">
                  <a:txBody>
                    <a:bodyPr/>
                    <a:lstStyle/>
                    <a:p>
                      <a:pPr algn="ctr"/>
                      <a:endParaRPr lang="en-AU" sz="1200" b="1" dirty="0"/>
                    </a:p>
                  </a:txBody>
                  <a:tcPr anchor="ctr"/>
                </a:tc>
                <a:extLst>
                  <a:ext uri="{0D108BD9-81ED-4DB2-BD59-A6C34878D82A}">
                    <a16:rowId xmlns:a16="http://schemas.microsoft.com/office/drawing/2014/main" val="4210631310"/>
                  </a:ext>
                </a:extLst>
              </a:tr>
              <a:tr h="354659">
                <a:tc>
                  <a:txBody>
                    <a:bodyPr/>
                    <a:lstStyle/>
                    <a:p>
                      <a:pPr algn="ctr"/>
                      <a:endParaRPr lang="en-AU" sz="1200" b="1" dirty="0"/>
                    </a:p>
                  </a:txBody>
                  <a:tcPr anchor="ctr"/>
                </a:tc>
                <a:tc>
                  <a:txBody>
                    <a:bodyPr/>
                    <a:lstStyle/>
                    <a:p>
                      <a:pPr algn="ctr" fontAlgn="ctr">
                        <a:buNone/>
                      </a:pPr>
                      <a:endParaRPr lang="en-US" sz="1200" b="1" i="0" u="none" strike="noStrike" kern="1200" dirty="0">
                        <a:solidFill>
                          <a:srgbClr val="000000"/>
                        </a:solidFill>
                        <a:effectLst/>
                        <a:latin typeface="Calibri" panose="020F0502020204030204" pitchFamily="34" charset="0"/>
                        <a:ea typeface="+mn-ea"/>
                        <a:cs typeface="+mn-cs"/>
                      </a:endParaRPr>
                    </a:p>
                  </a:txBody>
                  <a:tcPr marL="9525" marR="9525" marT="9525" marB="0" anchor="ctr"/>
                </a:tc>
                <a:tc>
                  <a:txBody>
                    <a:bodyPr/>
                    <a:lstStyle/>
                    <a:p>
                      <a:pPr algn="ctr" fontAlgn="ctr">
                        <a:buNone/>
                      </a:pPr>
                      <a:r>
                        <a:rPr lang="en-AU" sz="1200" b="1" i="0" u="none" strike="noStrike" kern="1200" dirty="0">
                          <a:solidFill>
                            <a:srgbClr val="000000"/>
                          </a:solidFill>
                          <a:effectLst/>
                          <a:latin typeface="Calibri" panose="020F0502020204030204" pitchFamily="34" charset="0"/>
                          <a:ea typeface="+mn-ea"/>
                          <a:cs typeface="+mn-cs"/>
                        </a:rPr>
                        <a:t>(NH4)2SO4 pH 4.6</a:t>
                      </a:r>
                    </a:p>
                  </a:txBody>
                  <a:tcPr marL="9525" marR="9525" marT="9525" marB="0" anchor="ctr"/>
                </a:tc>
                <a:tc gridSpan="3" vMerge="1">
                  <a:txBody>
                    <a:bodyPr/>
                    <a:lstStyle/>
                    <a:p>
                      <a:pPr algn="ctr"/>
                      <a:endParaRPr lang="en-AU" sz="1200" b="1"/>
                    </a:p>
                  </a:txBody>
                  <a:tcPr anchor="ctr"/>
                </a:tc>
                <a:tc hMerge="1" vMerge="1">
                  <a:txBody>
                    <a:bodyPr/>
                    <a:lstStyle/>
                    <a:p>
                      <a:pPr algn="ctr"/>
                      <a:endParaRPr lang="en-AU" sz="1200" b="1" dirty="0"/>
                    </a:p>
                  </a:txBody>
                  <a:tcPr anchor="ctr"/>
                </a:tc>
                <a:tc hMerge="1" vMerge="1">
                  <a:txBody>
                    <a:bodyPr/>
                    <a:lstStyle/>
                    <a:p>
                      <a:pPr algn="ctr"/>
                      <a:endParaRPr lang="en-AU" sz="1200" b="1" dirty="0"/>
                    </a:p>
                  </a:txBody>
                  <a:tcPr anchor="ctr"/>
                </a:tc>
                <a:extLst>
                  <a:ext uri="{0D108BD9-81ED-4DB2-BD59-A6C34878D82A}">
                    <a16:rowId xmlns:a16="http://schemas.microsoft.com/office/drawing/2014/main" val="972797083"/>
                  </a:ext>
                </a:extLst>
              </a:tr>
            </a:tbl>
          </a:graphicData>
        </a:graphic>
      </p:graphicFrame>
      <p:sp>
        <p:nvSpPr>
          <p:cNvPr id="14" name="TextBox 13">
            <a:extLst>
              <a:ext uri="{FF2B5EF4-FFF2-40B4-BE49-F238E27FC236}">
                <a16:creationId xmlns:a16="http://schemas.microsoft.com/office/drawing/2014/main" id="{39EA2638-17EB-1530-0579-62083BF4F23B}"/>
              </a:ext>
            </a:extLst>
          </p:cNvPr>
          <p:cNvSpPr txBox="1"/>
          <p:nvPr/>
        </p:nvSpPr>
        <p:spPr>
          <a:xfrm>
            <a:off x="7307559" y="5592690"/>
            <a:ext cx="4358053" cy="584775"/>
          </a:xfrm>
          <a:prstGeom prst="rect">
            <a:avLst/>
          </a:prstGeom>
          <a:noFill/>
        </p:spPr>
        <p:txBody>
          <a:bodyPr wrap="square">
            <a:spAutoFit/>
          </a:bodyPr>
          <a:lstStyle/>
          <a:p>
            <a:pPr algn="ctr" fontAlgn="ctr">
              <a:buNone/>
            </a:pPr>
            <a:r>
              <a:rPr lang="en-US" sz="3200" b="1" u="none" strike="noStrike" dirty="0">
                <a:solidFill>
                  <a:srgbClr val="0070C0"/>
                </a:solidFill>
                <a:effectLst/>
              </a:rPr>
              <a:t>For *: </a:t>
            </a:r>
            <a:r>
              <a:rPr lang="fa-IR" sz="3200" b="1" u="none" strike="noStrike" dirty="0">
                <a:solidFill>
                  <a:srgbClr val="0070C0"/>
                </a:solidFill>
                <a:effectLst/>
              </a:rPr>
              <a:t>1:1</a:t>
            </a:r>
            <a:r>
              <a:rPr lang="en-US" sz="3200" b="1" u="none" strike="noStrike" dirty="0">
                <a:solidFill>
                  <a:srgbClr val="0070C0"/>
                </a:solidFill>
                <a:effectLst/>
              </a:rPr>
              <a:t>, </a:t>
            </a:r>
            <a:r>
              <a:rPr lang="fa-IR" sz="3200" b="1" u="none" strike="noStrike" dirty="0">
                <a:solidFill>
                  <a:srgbClr val="0070C0"/>
                </a:solidFill>
                <a:effectLst/>
              </a:rPr>
              <a:t>2:1</a:t>
            </a:r>
            <a:r>
              <a:rPr lang="en-US" sz="3200" b="1" u="none" strike="noStrike" dirty="0">
                <a:solidFill>
                  <a:srgbClr val="0070C0"/>
                </a:solidFill>
                <a:effectLst/>
              </a:rPr>
              <a:t>, </a:t>
            </a:r>
            <a:r>
              <a:rPr lang="fa-IR" sz="3200" b="1" u="none" strike="noStrike" dirty="0">
                <a:solidFill>
                  <a:srgbClr val="0070C0"/>
                </a:solidFill>
                <a:effectLst/>
              </a:rPr>
              <a:t>1:2</a:t>
            </a:r>
            <a:endParaRPr lang="en-US" sz="3200" b="1" i="0" u="none" strike="noStrike" dirty="0">
              <a:solidFill>
                <a:srgbClr val="0070C0"/>
              </a:solidFill>
              <a:effectLst/>
              <a:latin typeface="Calibri" panose="020F0502020204030204" pitchFamily="34" charset="0"/>
            </a:endParaRPr>
          </a:p>
        </p:txBody>
      </p:sp>
      <p:sp>
        <p:nvSpPr>
          <p:cNvPr id="4" name="TextBox 3">
            <a:extLst>
              <a:ext uri="{FF2B5EF4-FFF2-40B4-BE49-F238E27FC236}">
                <a16:creationId xmlns:a16="http://schemas.microsoft.com/office/drawing/2014/main" id="{9FA391F5-4057-6231-0961-5E39E908FD63}"/>
              </a:ext>
            </a:extLst>
          </p:cNvPr>
          <p:cNvSpPr txBox="1"/>
          <p:nvPr/>
        </p:nvSpPr>
        <p:spPr>
          <a:xfrm>
            <a:off x="4833668" y="957533"/>
            <a:ext cx="756233" cy="307777"/>
          </a:xfrm>
          <a:prstGeom prst="rect">
            <a:avLst/>
          </a:prstGeom>
          <a:noFill/>
        </p:spPr>
        <p:txBody>
          <a:bodyPr wrap="none" rtlCol="0">
            <a:spAutoFit/>
          </a:bodyPr>
          <a:lstStyle/>
          <a:p>
            <a:r>
              <a:rPr lang="en-US" sz="1400" b="1" dirty="0">
                <a:solidFill>
                  <a:srgbClr val="0070C0"/>
                </a:solidFill>
              </a:rPr>
              <a:t>Table </a:t>
            </a:r>
            <a:r>
              <a:rPr lang="fa-IR" sz="1400" b="1" dirty="0">
                <a:solidFill>
                  <a:srgbClr val="0070C0"/>
                </a:solidFill>
              </a:rPr>
              <a:t>2</a:t>
            </a:r>
            <a:endParaRPr lang="en-AU" sz="1400" b="1" dirty="0">
              <a:solidFill>
                <a:srgbClr val="0070C0"/>
              </a:solidFill>
            </a:endParaRPr>
          </a:p>
        </p:txBody>
      </p:sp>
      <p:sp>
        <p:nvSpPr>
          <p:cNvPr id="5" name="TextBox 4">
            <a:extLst>
              <a:ext uri="{FF2B5EF4-FFF2-40B4-BE49-F238E27FC236}">
                <a16:creationId xmlns:a16="http://schemas.microsoft.com/office/drawing/2014/main" id="{C0B486A8-65A4-F811-23FD-6BC842016116}"/>
              </a:ext>
            </a:extLst>
          </p:cNvPr>
          <p:cNvSpPr txBox="1"/>
          <p:nvPr/>
        </p:nvSpPr>
        <p:spPr>
          <a:xfrm>
            <a:off x="186906" y="3625597"/>
            <a:ext cx="756233" cy="307777"/>
          </a:xfrm>
          <a:prstGeom prst="rect">
            <a:avLst/>
          </a:prstGeom>
          <a:noFill/>
        </p:spPr>
        <p:txBody>
          <a:bodyPr wrap="none" rtlCol="0">
            <a:spAutoFit/>
          </a:bodyPr>
          <a:lstStyle/>
          <a:p>
            <a:r>
              <a:rPr lang="en-US" sz="1400" b="1" dirty="0">
                <a:solidFill>
                  <a:srgbClr val="0070C0"/>
                </a:solidFill>
              </a:rPr>
              <a:t>Table </a:t>
            </a:r>
            <a:r>
              <a:rPr lang="fa-IR" sz="1400" b="1" dirty="0">
                <a:solidFill>
                  <a:srgbClr val="0070C0"/>
                </a:solidFill>
              </a:rPr>
              <a:t>3</a:t>
            </a:r>
            <a:endParaRPr lang="en-AU" sz="1400" b="1" dirty="0">
              <a:solidFill>
                <a:srgbClr val="0070C0"/>
              </a:solidFill>
            </a:endParaRPr>
          </a:p>
        </p:txBody>
      </p:sp>
      <p:sp>
        <p:nvSpPr>
          <p:cNvPr id="8" name="TextBox 7">
            <a:extLst>
              <a:ext uri="{FF2B5EF4-FFF2-40B4-BE49-F238E27FC236}">
                <a16:creationId xmlns:a16="http://schemas.microsoft.com/office/drawing/2014/main" id="{683D3E79-D182-7C5B-0DC5-3540348A6C00}"/>
              </a:ext>
            </a:extLst>
          </p:cNvPr>
          <p:cNvSpPr txBox="1"/>
          <p:nvPr/>
        </p:nvSpPr>
        <p:spPr>
          <a:xfrm>
            <a:off x="77455" y="3909997"/>
            <a:ext cx="2936309" cy="2739211"/>
          </a:xfrm>
          <a:prstGeom prst="rect">
            <a:avLst/>
          </a:prstGeom>
          <a:solidFill>
            <a:srgbClr val="F5F5FF"/>
          </a:solidFill>
          <a:ln w="9525">
            <a:solidFill>
              <a:schemeClr val="tx1"/>
            </a:solidFill>
          </a:ln>
        </p:spPr>
        <p:txBody>
          <a:bodyPr wrap="square">
            <a:spAutoFit/>
          </a:bodyPr>
          <a:lstStyle/>
          <a:p>
            <a:pPr marL="285750" indent="-285750" algn="ctr">
              <a:buFont typeface="Arial" panose="020B0604020202020204" pitchFamily="34" charset="0"/>
              <a:buChar char="•"/>
            </a:pPr>
            <a:r>
              <a:rPr kumimoji="0" lang="en-AU" sz="1400" b="0" i="0" u="none" strike="noStrike" kern="1200" cap="none" spc="0" normalizeH="0" baseline="0" noProof="0" dirty="0">
                <a:ln>
                  <a:noFill/>
                </a:ln>
                <a:effectLst/>
                <a:uLnTx/>
                <a:uFillTx/>
                <a:latin typeface="Aptos" panose="020B0004020202020204" pitchFamily="34" charset="0"/>
                <a:ea typeface="Aptos" panose="020B0004020202020204" pitchFamily="34" charset="0"/>
                <a:cs typeface="Arial" panose="020B0604020202020204" pitchFamily="34" charset="0"/>
              </a:rPr>
              <a:t>Velocity fields</a:t>
            </a:r>
          </a:p>
          <a:p>
            <a:pPr marL="285750" indent="-285750" algn="ctr">
              <a:buFont typeface="Arial" panose="020B0604020202020204" pitchFamily="34" charset="0"/>
              <a:buChar char="•"/>
            </a:pPr>
            <a:r>
              <a:rPr lang="en-US" sz="1400" dirty="0"/>
              <a:t>Viscosity of Mixed Fluids</a:t>
            </a:r>
          </a:p>
          <a:p>
            <a:pPr marL="285750" indent="-285750" algn="ctr">
              <a:buFont typeface="Arial" panose="020B0604020202020204" pitchFamily="34" charset="0"/>
              <a:buChar char="•"/>
            </a:pPr>
            <a:r>
              <a:rPr lang="en-US" sz="1400" dirty="0"/>
              <a:t>Density of Mixed Fluids</a:t>
            </a:r>
          </a:p>
          <a:p>
            <a:pPr marL="285750" indent="-285750" algn="ctr">
              <a:buFont typeface="Arial" panose="020B0604020202020204" pitchFamily="34" charset="0"/>
              <a:buChar char="•"/>
            </a:pPr>
            <a:r>
              <a:rPr kumimoji="0" lang="en-AU" sz="1400" b="0" i="0" u="none" strike="noStrike" kern="1200" cap="none" spc="0" normalizeH="0" baseline="0" noProof="0" dirty="0">
                <a:ln>
                  <a:noFill/>
                </a:ln>
                <a:effectLst/>
                <a:uLnTx/>
                <a:uFillTx/>
                <a:latin typeface="Aptos" panose="020B0004020202020204" pitchFamily="34" charset="0"/>
                <a:ea typeface="Aptos" panose="020B0004020202020204" pitchFamily="34" charset="0"/>
                <a:cs typeface="Arial" panose="020B0604020202020204" pitchFamily="34" charset="0"/>
              </a:rPr>
              <a:t>Pressure drop</a:t>
            </a:r>
            <a:br>
              <a:rPr kumimoji="0" lang="en-AU" sz="1400" b="0" i="0" u="none" strike="noStrike" kern="1200" cap="none" spc="0" normalizeH="0" baseline="0" noProof="0" dirty="0">
                <a:ln>
                  <a:noFill/>
                </a:ln>
                <a:effectLst/>
                <a:uLnTx/>
                <a:uFillTx/>
                <a:latin typeface="Aptos" panose="020B0004020202020204" pitchFamily="34" charset="0"/>
                <a:ea typeface="Aptos" panose="020B0004020202020204" pitchFamily="34" charset="0"/>
                <a:cs typeface="Arial" panose="020B0604020202020204" pitchFamily="34" charset="0"/>
              </a:rPr>
            </a:br>
            <a:r>
              <a:rPr kumimoji="0" lang="en-AU" sz="1400" b="0" i="0" u="none" strike="noStrike" kern="1200" cap="none" spc="0" normalizeH="0" baseline="0" noProof="0" dirty="0">
                <a:ln>
                  <a:noFill/>
                </a:ln>
                <a:effectLst/>
                <a:uLnTx/>
                <a:uFillTx/>
                <a:latin typeface="Aptos" panose="020B0004020202020204" pitchFamily="34" charset="0"/>
                <a:ea typeface="Aptos" panose="020B0004020202020204" pitchFamily="34" charset="0"/>
                <a:cs typeface="Arial" panose="020B0604020202020204" pitchFamily="34" charset="0"/>
              </a:rPr>
              <a:t>Mixing index</a:t>
            </a:r>
            <a:br>
              <a:rPr kumimoji="0" lang="en-AU" sz="1400" b="0" i="0" u="none" strike="noStrike" kern="1200" cap="none" spc="0" normalizeH="0" baseline="0" noProof="0" dirty="0">
                <a:ln>
                  <a:noFill/>
                </a:ln>
                <a:effectLst/>
                <a:uLnTx/>
                <a:uFillTx/>
                <a:latin typeface="Aptos" panose="020B0004020202020204" pitchFamily="34" charset="0"/>
                <a:ea typeface="Aptos" panose="020B0004020202020204" pitchFamily="34" charset="0"/>
                <a:cs typeface="Arial" panose="020B0604020202020204" pitchFamily="34" charset="0"/>
              </a:rPr>
            </a:br>
            <a:r>
              <a:rPr kumimoji="0" lang="en-AU" sz="1400" b="0" i="0" u="none" strike="noStrike" kern="1200" cap="none" spc="0" normalizeH="0" baseline="0" noProof="0" dirty="0">
                <a:ln>
                  <a:noFill/>
                </a:ln>
                <a:effectLst/>
                <a:uLnTx/>
                <a:uFillTx/>
                <a:latin typeface="Aptos" panose="020B0004020202020204" pitchFamily="34" charset="0"/>
                <a:ea typeface="Aptos" panose="020B0004020202020204" pitchFamily="34" charset="0"/>
                <a:cs typeface="Arial" panose="020B0604020202020204" pitchFamily="34" charset="0"/>
              </a:rPr>
              <a:t>Residence time distribution</a:t>
            </a:r>
            <a:br>
              <a:rPr kumimoji="0" lang="en-AU" sz="1400" b="0" i="0" u="none" strike="noStrike" kern="1200" cap="none" spc="0" normalizeH="0" baseline="0" noProof="0" dirty="0">
                <a:ln>
                  <a:noFill/>
                </a:ln>
                <a:effectLst/>
                <a:uLnTx/>
                <a:uFillTx/>
                <a:latin typeface="Aptos" panose="020B0004020202020204" pitchFamily="34" charset="0"/>
                <a:ea typeface="Aptos" panose="020B0004020202020204" pitchFamily="34" charset="0"/>
                <a:cs typeface="Arial" panose="020B0604020202020204" pitchFamily="34" charset="0"/>
              </a:rPr>
            </a:br>
            <a:r>
              <a:rPr kumimoji="0" lang="en-AU" sz="1400" b="0" i="0" u="none" strike="noStrike" kern="1200" cap="none" spc="0" normalizeH="0" baseline="0" noProof="0" dirty="0">
                <a:ln>
                  <a:noFill/>
                </a:ln>
                <a:effectLst/>
                <a:uLnTx/>
                <a:uFillTx/>
                <a:latin typeface="Aptos" panose="020B0004020202020204" pitchFamily="34" charset="0"/>
                <a:ea typeface="Aptos" panose="020B0004020202020204" pitchFamily="34" charset="0"/>
                <a:cs typeface="Arial" panose="020B0604020202020204" pitchFamily="34" charset="0"/>
              </a:rPr>
              <a:t>Shear rate maps</a:t>
            </a:r>
            <a:br>
              <a:rPr kumimoji="0" lang="en-AU" sz="1400" b="0" i="0" u="none" strike="noStrike" kern="1200" cap="none" spc="0" normalizeH="0" baseline="0" noProof="0" dirty="0">
                <a:ln>
                  <a:noFill/>
                </a:ln>
                <a:effectLst/>
                <a:uLnTx/>
                <a:uFillTx/>
                <a:latin typeface="Aptos" panose="020B0004020202020204" pitchFamily="34" charset="0"/>
                <a:ea typeface="Aptos" panose="020B0004020202020204" pitchFamily="34" charset="0"/>
                <a:cs typeface="Arial" panose="020B0604020202020204" pitchFamily="34" charset="0"/>
              </a:rPr>
            </a:br>
            <a:r>
              <a:rPr kumimoji="0" lang="en-AU" sz="1400" b="0" i="0" u="none" strike="noStrike" kern="1200" cap="none" spc="0" normalizeH="0" baseline="0" noProof="0" dirty="0">
                <a:ln>
                  <a:noFill/>
                </a:ln>
                <a:effectLst/>
                <a:uLnTx/>
                <a:uFillTx/>
                <a:latin typeface="Aptos" panose="020B0004020202020204" pitchFamily="34" charset="0"/>
                <a:ea typeface="Aptos" panose="020B0004020202020204" pitchFamily="34" charset="0"/>
                <a:cs typeface="Arial" panose="020B0604020202020204" pitchFamily="34" charset="0"/>
              </a:rPr>
              <a:t>Peclet numbers</a:t>
            </a:r>
            <a:endParaRPr kumimoji="0" lang="fa-IR" sz="1400" b="0" i="0" u="none" strike="noStrike" kern="1200" cap="none" spc="0" normalizeH="0" baseline="0" noProof="0" dirty="0">
              <a:ln>
                <a:noFill/>
              </a:ln>
              <a:effectLst/>
              <a:uLnTx/>
              <a:uFillTx/>
              <a:latin typeface="Aptos" panose="020B0004020202020204" pitchFamily="34" charset="0"/>
              <a:ea typeface="Aptos" panose="020B0004020202020204" pitchFamily="34" charset="0"/>
              <a:cs typeface="Arial" panose="020B0604020202020204" pitchFamily="34" charset="0"/>
            </a:endParaRPr>
          </a:p>
          <a:p>
            <a:pPr marL="285750" indent="-285750" algn="ctr">
              <a:buFont typeface="Arial" panose="020B0604020202020204" pitchFamily="34" charset="0"/>
              <a:buChar char="•"/>
            </a:pPr>
            <a:r>
              <a:rPr lang="en-AU" sz="1400" dirty="0">
                <a:latin typeface="Aptos" panose="020B0004020202020204" pitchFamily="34" charset="0"/>
                <a:ea typeface="Aptos" panose="020B0004020202020204" pitchFamily="34" charset="0"/>
                <a:cs typeface="Arial" panose="020B0604020202020204" pitchFamily="34" charset="0"/>
              </a:rPr>
              <a:t>Reynolds numbers</a:t>
            </a:r>
            <a:endParaRPr lang="fa-IR" sz="1400" dirty="0">
              <a:latin typeface="Aptos" panose="020B0004020202020204" pitchFamily="34" charset="0"/>
              <a:ea typeface="Aptos" panose="020B0004020202020204" pitchFamily="34" charset="0"/>
              <a:cs typeface="Arial" panose="020B0604020202020204" pitchFamily="34" charset="0"/>
            </a:endParaRPr>
          </a:p>
          <a:p>
            <a:pPr marL="285750" indent="-285750" algn="ctr">
              <a:buFont typeface="Arial" panose="020B0604020202020204" pitchFamily="34" charset="0"/>
              <a:buChar char="•"/>
            </a:pPr>
            <a:r>
              <a:rPr lang="en-US" sz="1400" dirty="0"/>
              <a:t>Lipid Mole Fraction</a:t>
            </a:r>
            <a:endParaRPr lang="fa-IR" sz="1400" dirty="0"/>
          </a:p>
          <a:p>
            <a:pPr marL="285750" indent="-285750" algn="ctr">
              <a:buFont typeface="Arial" panose="020B0604020202020204" pitchFamily="34" charset="0"/>
              <a:buChar char="•"/>
            </a:pPr>
            <a:r>
              <a:rPr lang="en-US" sz="1400" dirty="0"/>
              <a:t>Aqueous Mole Fraction</a:t>
            </a:r>
          </a:p>
          <a:p>
            <a:endParaRPr lang="en-AU" dirty="0"/>
          </a:p>
        </p:txBody>
      </p:sp>
    </p:spTree>
    <p:extLst>
      <p:ext uri="{BB962C8B-B14F-4D97-AF65-F5344CB8AC3E}">
        <p14:creationId xmlns:p14="http://schemas.microsoft.com/office/powerpoint/2010/main" val="19711169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691152B-B07A-3191-3EB5-8FB932D8C06E}"/>
              </a:ext>
            </a:extLst>
          </p:cNvPr>
          <p:cNvSpPr txBox="1"/>
          <p:nvPr/>
        </p:nvSpPr>
        <p:spPr>
          <a:xfrm>
            <a:off x="294640" y="247640"/>
            <a:ext cx="6096000" cy="646331"/>
          </a:xfrm>
          <a:prstGeom prst="rect">
            <a:avLst/>
          </a:prstGeom>
          <a:noFill/>
        </p:spPr>
        <p:txBody>
          <a:bodyPr wrap="square">
            <a:spAutoFit/>
          </a:bodyPr>
          <a:lstStyle/>
          <a:p>
            <a:br>
              <a:rPr lang="en-AU" sz="1800" dirty="0">
                <a:effectLst/>
                <a:latin typeface="Aptos" panose="020B0004020202020204" pitchFamily="34" charset="0"/>
                <a:ea typeface="Aptos" panose="020B0004020202020204" pitchFamily="34" charset="0"/>
                <a:cs typeface="Arial" panose="020B0604020202020204" pitchFamily="34" charset="0"/>
              </a:rPr>
            </a:br>
            <a:endParaRPr lang="en-AU" dirty="0"/>
          </a:p>
        </p:txBody>
      </p:sp>
      <p:graphicFrame>
        <p:nvGraphicFramePr>
          <p:cNvPr id="2" name="Chart 1">
            <a:extLst>
              <a:ext uri="{FF2B5EF4-FFF2-40B4-BE49-F238E27FC236}">
                <a16:creationId xmlns:a16="http://schemas.microsoft.com/office/drawing/2014/main" id="{180EDC91-0F2B-4E8B-85A9-D91AAC48130A}"/>
              </a:ext>
            </a:extLst>
          </p:cNvPr>
          <p:cNvGraphicFramePr>
            <a:graphicFrameLocks/>
          </p:cNvGraphicFramePr>
          <p:nvPr>
            <p:extLst>
              <p:ext uri="{D42A27DB-BD31-4B8C-83A1-F6EECF244321}">
                <p14:modId xmlns:p14="http://schemas.microsoft.com/office/powerpoint/2010/main" val="4155525702"/>
              </p:ext>
            </p:extLst>
          </p:nvPr>
        </p:nvGraphicFramePr>
        <p:xfrm>
          <a:off x="0" y="247640"/>
          <a:ext cx="3467820" cy="269068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3" name="Chart 2">
            <a:extLst>
              <a:ext uri="{FF2B5EF4-FFF2-40B4-BE49-F238E27FC236}">
                <a16:creationId xmlns:a16="http://schemas.microsoft.com/office/drawing/2014/main" id="{E1F2101D-AF76-4D92-BB03-83E45F5DEDE9}"/>
              </a:ext>
            </a:extLst>
          </p:cNvPr>
          <p:cNvGraphicFramePr>
            <a:graphicFrameLocks/>
          </p:cNvGraphicFramePr>
          <p:nvPr>
            <p:extLst>
              <p:ext uri="{D42A27DB-BD31-4B8C-83A1-F6EECF244321}">
                <p14:modId xmlns:p14="http://schemas.microsoft.com/office/powerpoint/2010/main" val="2455049444"/>
              </p:ext>
            </p:extLst>
          </p:nvPr>
        </p:nvGraphicFramePr>
        <p:xfrm>
          <a:off x="3762460" y="247640"/>
          <a:ext cx="3467821" cy="2690683"/>
        </p:xfrm>
        <a:graphic>
          <a:graphicData uri="http://schemas.openxmlformats.org/drawingml/2006/chart">
            <c:chart xmlns:c="http://schemas.openxmlformats.org/drawingml/2006/chart" xmlns:r="http://schemas.openxmlformats.org/officeDocument/2006/relationships" r:id="rId3"/>
          </a:graphicData>
        </a:graphic>
      </p:graphicFrame>
      <p:pic>
        <p:nvPicPr>
          <p:cNvPr id="6" name="Picture 5">
            <a:extLst>
              <a:ext uri="{FF2B5EF4-FFF2-40B4-BE49-F238E27FC236}">
                <a16:creationId xmlns:a16="http://schemas.microsoft.com/office/drawing/2014/main" id="{24F00B7F-9F56-5E85-A74F-FA1ED87D45F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80196" y="247639"/>
            <a:ext cx="4043102" cy="2428796"/>
          </a:xfrm>
          <a:prstGeom prst="rect">
            <a:avLst/>
          </a:prstGeom>
        </p:spPr>
      </p:pic>
      <p:pic>
        <p:nvPicPr>
          <p:cNvPr id="9" name="Picture 8">
            <a:extLst>
              <a:ext uri="{FF2B5EF4-FFF2-40B4-BE49-F238E27FC236}">
                <a16:creationId xmlns:a16="http://schemas.microsoft.com/office/drawing/2014/main" id="{E331B993-011A-A393-823E-BCB55E1F99F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4640" y="3233899"/>
            <a:ext cx="3342640" cy="2506980"/>
          </a:xfrm>
          <a:prstGeom prst="rect">
            <a:avLst/>
          </a:prstGeom>
        </p:spPr>
      </p:pic>
      <p:pic>
        <p:nvPicPr>
          <p:cNvPr id="11" name="Picture 10">
            <a:extLst>
              <a:ext uri="{FF2B5EF4-FFF2-40B4-BE49-F238E27FC236}">
                <a16:creationId xmlns:a16="http://schemas.microsoft.com/office/drawing/2014/main" id="{AD4F4874-B5E5-EE57-CB15-BA69867D9B4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25050" y="3233899"/>
            <a:ext cx="3342640" cy="2506980"/>
          </a:xfrm>
          <a:prstGeom prst="rect">
            <a:avLst/>
          </a:prstGeom>
        </p:spPr>
      </p:pic>
      <p:pic>
        <p:nvPicPr>
          <p:cNvPr id="13" name="Picture 12">
            <a:extLst>
              <a:ext uri="{FF2B5EF4-FFF2-40B4-BE49-F238E27FC236}">
                <a16:creationId xmlns:a16="http://schemas.microsoft.com/office/drawing/2014/main" id="{719C92A4-ACEA-8A2E-83F5-FCCFFCDD37D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680196" y="3233899"/>
            <a:ext cx="3681030" cy="2760772"/>
          </a:xfrm>
          <a:prstGeom prst="rect">
            <a:avLst/>
          </a:prstGeom>
        </p:spPr>
      </p:pic>
      <p:sp>
        <p:nvSpPr>
          <p:cNvPr id="4" name="TextBox 3">
            <a:extLst>
              <a:ext uri="{FF2B5EF4-FFF2-40B4-BE49-F238E27FC236}">
                <a16:creationId xmlns:a16="http://schemas.microsoft.com/office/drawing/2014/main" id="{0C1DD6F1-B769-54F5-206C-7756CD9FAEAE}"/>
              </a:ext>
            </a:extLst>
          </p:cNvPr>
          <p:cNvSpPr txBox="1"/>
          <p:nvPr/>
        </p:nvSpPr>
        <p:spPr>
          <a:xfrm>
            <a:off x="2786332" y="6090249"/>
            <a:ext cx="4054415" cy="646331"/>
          </a:xfrm>
          <a:prstGeom prst="rect">
            <a:avLst/>
          </a:prstGeom>
          <a:solidFill>
            <a:schemeClr val="accent1">
              <a:lumMod val="20000"/>
              <a:lumOff val="80000"/>
            </a:schemeClr>
          </a:solidFill>
        </p:spPr>
        <p:txBody>
          <a:bodyPr wrap="square" rtlCol="0">
            <a:spAutoFit/>
          </a:bodyPr>
          <a:lstStyle/>
          <a:p>
            <a:pPr algn="r"/>
            <a:r>
              <a:rPr lang="fa-IR" dirty="0"/>
              <a:t>البته این فیلم ها، عکس ها و نتایج جدول اسلاید 3، برای مقاطع و زمان های مختلف خروجی گرفته شود</a:t>
            </a:r>
            <a:endParaRPr lang="en-AU" dirty="0"/>
          </a:p>
        </p:txBody>
      </p:sp>
    </p:spTree>
    <p:extLst>
      <p:ext uri="{BB962C8B-B14F-4D97-AF65-F5344CB8AC3E}">
        <p14:creationId xmlns:p14="http://schemas.microsoft.com/office/powerpoint/2010/main" val="6822556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3054EBA-72B5-4CAD-455A-6BB4FCB745D7}"/>
              </a:ext>
            </a:extLst>
          </p:cNvPr>
          <p:cNvSpPr txBox="1"/>
          <p:nvPr/>
        </p:nvSpPr>
        <p:spPr>
          <a:xfrm>
            <a:off x="126520" y="973101"/>
            <a:ext cx="11938959" cy="1323439"/>
          </a:xfrm>
          <a:prstGeom prst="rect">
            <a:avLst/>
          </a:prstGeom>
          <a:noFill/>
        </p:spPr>
        <p:txBody>
          <a:bodyPr wrap="square">
            <a:spAutoFit/>
          </a:bodyPr>
          <a:lstStyle/>
          <a:p>
            <a:r>
              <a:rPr lang="en-US" sz="1600" b="1" dirty="0"/>
              <a:t>1. Numerical investigation of the secondary flow effect of the lateral structure of the micromixing channel on laminar flow</a:t>
            </a:r>
          </a:p>
          <a:p>
            <a:endParaRPr lang="en-US" sz="1600" b="1" dirty="0"/>
          </a:p>
          <a:p>
            <a:r>
              <a:rPr lang="en-AU" sz="1600" b="1" dirty="0"/>
              <a:t>2. Parametric Study of the Factors Influencing Liposome Physicochemical Characteristics in a Periodic Disturbance Mixer</a:t>
            </a:r>
          </a:p>
          <a:p>
            <a:endParaRPr lang="en-AU" sz="1600" b="1" dirty="0"/>
          </a:p>
          <a:p>
            <a:r>
              <a:rPr lang="en-US" sz="1600" b="1" dirty="0"/>
              <a:t>3. Development of the iLiNP Device: Fine-Tuning the Lipid Nanoparticle Size within 10 nm for Drug Delivery</a:t>
            </a:r>
            <a:endParaRPr lang="en-AU" sz="1600" b="1" dirty="0"/>
          </a:p>
        </p:txBody>
      </p:sp>
      <p:sp>
        <p:nvSpPr>
          <p:cNvPr id="2" name="TextBox 1">
            <a:extLst>
              <a:ext uri="{FF2B5EF4-FFF2-40B4-BE49-F238E27FC236}">
                <a16:creationId xmlns:a16="http://schemas.microsoft.com/office/drawing/2014/main" id="{3D1632F0-31E2-C93C-EA78-E17433B83B3B}"/>
              </a:ext>
            </a:extLst>
          </p:cNvPr>
          <p:cNvSpPr txBox="1"/>
          <p:nvPr/>
        </p:nvSpPr>
        <p:spPr>
          <a:xfrm>
            <a:off x="3890513" y="215660"/>
            <a:ext cx="3795623" cy="461665"/>
          </a:xfrm>
          <a:prstGeom prst="rect">
            <a:avLst/>
          </a:prstGeom>
          <a:noFill/>
        </p:spPr>
        <p:txBody>
          <a:bodyPr wrap="square" rtlCol="0">
            <a:spAutoFit/>
          </a:bodyPr>
          <a:lstStyle/>
          <a:p>
            <a:pPr algn="ctr"/>
            <a:r>
              <a:rPr lang="fa-IR" sz="2400" b="1" dirty="0"/>
              <a:t>مقالات نمونه</a:t>
            </a:r>
            <a:endParaRPr lang="en-AU" sz="2400" b="1" dirty="0"/>
          </a:p>
        </p:txBody>
      </p:sp>
    </p:spTree>
    <p:extLst>
      <p:ext uri="{BB962C8B-B14F-4D97-AF65-F5344CB8AC3E}">
        <p14:creationId xmlns:p14="http://schemas.microsoft.com/office/powerpoint/2010/main" val="27429417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52B9866AA08AA4585BFB9CFC5A1E733" ma:contentTypeVersion="18" ma:contentTypeDescription="Create a new document." ma:contentTypeScope="" ma:versionID="91ae10a4e7de619f824608cf5119bac5">
  <xsd:schema xmlns:xsd="http://www.w3.org/2001/XMLSchema" xmlns:xs="http://www.w3.org/2001/XMLSchema" xmlns:p="http://schemas.microsoft.com/office/2006/metadata/properties" xmlns:ns2="d79affa8-a3bb-4d57-a644-6a6bcb06641e" xmlns:ns3="f86a1024-67c9-4d73-ab09-dd1155aba54b" targetNamespace="http://schemas.microsoft.com/office/2006/metadata/properties" ma:root="true" ma:fieldsID="b40900f0724a0720a9d0576b8c23cf9b" ns2:_="" ns3:_="">
    <xsd:import namespace="d79affa8-a3bb-4d57-a644-6a6bcb06641e"/>
    <xsd:import namespace="f86a1024-67c9-4d73-ab09-dd1155aba54b"/>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2:MediaLengthInSeconds" minOccurs="0"/>
                <xsd:element ref="ns2:lcf76f155ced4ddcb4097134ff3c332f" minOccurs="0"/>
                <xsd:element ref="ns3:TaxCatchAll" minOccurs="0"/>
                <xsd:element ref="ns2:MediaServiceObjectDetectorVersions" minOccurs="0"/>
                <xsd:element ref="ns3:SharedWithUsers" minOccurs="0"/>
                <xsd:element ref="ns3:SharedWithDetail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79affa8-a3bb-4d57-a644-6a6bcb06641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Extracted Text" ma:internalName="MediaServiceOCR" ma:readOnly="true">
      <xsd:simpleType>
        <xsd:restriction base="dms:Note">
          <xsd:maxLength value="255"/>
        </xsd:restriction>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4fef7914-8384-4319-8444-378afdf4f65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BillingMetadata" ma:index="24"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86a1024-67c9-4d73-ab09-dd1155aba54b"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b21b93b7-3ae3-48aa-aae0-6ea399ffa355}" ma:internalName="TaxCatchAll" ma:showField="CatchAllData" ma:web="f86a1024-67c9-4d73-ab09-dd1155aba54b">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f86a1024-67c9-4d73-ab09-dd1155aba54b" xsi:nil="true"/>
    <lcf76f155ced4ddcb4097134ff3c332f xmlns="d79affa8-a3bb-4d57-a644-6a6bcb06641e">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99F13E3-2790-4686-937F-5B46A1C3B54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79affa8-a3bb-4d57-a644-6a6bcb06641e"/>
    <ds:schemaRef ds:uri="f86a1024-67c9-4d73-ab09-dd1155aba54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169C7CC-5819-4471-ACCC-54CE3D8118CA}">
  <ds:schemaRefs>
    <ds:schemaRef ds:uri="http://schemas.microsoft.com/office/2006/metadata/properties"/>
    <ds:schemaRef ds:uri="http://schemas.microsoft.com/office/infopath/2007/PartnerControls"/>
    <ds:schemaRef ds:uri="f86a1024-67c9-4d73-ab09-dd1155aba54b"/>
    <ds:schemaRef ds:uri="d79affa8-a3bb-4d57-a644-6a6bcb06641e"/>
  </ds:schemaRefs>
</ds:datastoreItem>
</file>

<file path=customXml/itemProps3.xml><?xml version="1.0" encoding="utf-8"?>
<ds:datastoreItem xmlns:ds="http://schemas.openxmlformats.org/officeDocument/2006/customXml" ds:itemID="{524DE062-DCBB-413D-99EA-E046AED4B6E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6141</TotalTime>
  <Words>466</Words>
  <Application>Microsoft Office PowerPoint</Application>
  <PresentationFormat>Widescreen</PresentationFormat>
  <Paragraphs>80</Paragraphs>
  <Slides>4</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vt:i4>
      </vt:variant>
    </vt:vector>
  </HeadingPairs>
  <TitlesOfParts>
    <vt:vector size="10" baseType="lpstr">
      <vt:lpstr>Aptos</vt:lpstr>
      <vt:lpstr>Aptos Display</vt:lpstr>
      <vt:lpstr>Arial</vt:lpstr>
      <vt:lpstr>Calibri</vt:lpstr>
      <vt:lpstr>Helvetica</vt:lpstr>
      <vt:lpstr>Office Theme</vt:lpstr>
      <vt:lpstr>PowerPoint Presentation</vt:lpstr>
      <vt:lpstr>PowerPoint Presentation</vt:lpstr>
      <vt:lpstr>PowerPoint Presentation</vt:lpstr>
      <vt:lpstr>PowerPoint Presentation</vt:lpstr>
    </vt:vector>
  </TitlesOfParts>
  <Company>UTS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Iman Akbarzadeh</dc:creator>
  <cp:lastModifiedBy>Iman Akbarzadeh</cp:lastModifiedBy>
  <cp:revision>291</cp:revision>
  <dcterms:created xsi:type="dcterms:W3CDTF">2025-06-15T19:57:17Z</dcterms:created>
  <dcterms:modified xsi:type="dcterms:W3CDTF">2026-04-22T22:13:00Z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0x010100A52B9866AA08AA4585BFB9CFC5A1E733</vt:lpwstr>
  </property>
  <property fmtid="{D5CDD505-2E9C-101B-9397-08002B2CF9AE}" pid="3" name="MSIP_Label_51a6c3db-1667-4f49-995a-8b9973972958_Enabled">
    <vt:lpwstr>true</vt:lpwstr>
  </property>
  <property fmtid="{D5CDD505-2E9C-101B-9397-08002B2CF9AE}" pid="4" name="MSIP_Label_51a6c3db-1667-4f49-995a-8b9973972958_SetDate">
    <vt:lpwstr>2025-06-15T22:21:40Z</vt:lpwstr>
  </property>
  <property fmtid="{D5CDD505-2E9C-101B-9397-08002B2CF9AE}" pid="5" name="MSIP_Label_51a6c3db-1667-4f49-995a-8b9973972958_Method">
    <vt:lpwstr>Standard</vt:lpwstr>
  </property>
  <property fmtid="{D5CDD505-2E9C-101B-9397-08002B2CF9AE}" pid="6" name="MSIP_Label_51a6c3db-1667-4f49-995a-8b9973972958_Name">
    <vt:lpwstr>UTS-Internal</vt:lpwstr>
  </property>
  <property fmtid="{D5CDD505-2E9C-101B-9397-08002B2CF9AE}" pid="7" name="MSIP_Label_51a6c3db-1667-4f49-995a-8b9973972958_SiteId">
    <vt:lpwstr>e8911c26-cf9f-4a9c-878e-527807be8791</vt:lpwstr>
  </property>
  <property fmtid="{D5CDD505-2E9C-101B-9397-08002B2CF9AE}" pid="8" name="MSIP_Label_51a6c3db-1667-4f49-995a-8b9973972958_ActionId">
    <vt:lpwstr>9c67907e-13e1-41d7-8d73-de14689704dc</vt:lpwstr>
  </property>
  <property fmtid="{D5CDD505-2E9C-101B-9397-08002B2CF9AE}" pid="9" name="MSIP_Label_51a6c3db-1667-4f49-995a-8b9973972958_ContentBits">
    <vt:lpwstr>0</vt:lpwstr>
  </property>
  <property fmtid="{D5CDD505-2E9C-101B-9397-08002B2CF9AE}" pid="10" name="MSIP_Label_51a6c3db-1667-4f49-995a-8b9973972958_Tag">
    <vt:lpwstr>10, 3, 0, 2</vt:lpwstr>
  </property>
  <property fmtid="{D5CDD505-2E9C-101B-9397-08002B2CF9AE}" pid="11" name="MediaServiceImageTags">
    <vt:lpwstr/>
  </property>
</Properties>
</file>