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1" r:id="rId2"/>
    <p:sldId id="279" r:id="rId3"/>
    <p:sldId id="311" r:id="rId4"/>
    <p:sldId id="277" r:id="rId5"/>
    <p:sldId id="283" r:id="rId6"/>
    <p:sldId id="280" r:id="rId7"/>
    <p:sldId id="282" r:id="rId8"/>
    <p:sldId id="295" r:id="rId9"/>
    <p:sldId id="284" r:id="rId10"/>
    <p:sldId id="287" r:id="rId11"/>
    <p:sldId id="299" r:id="rId12"/>
    <p:sldId id="288" r:id="rId13"/>
    <p:sldId id="285" r:id="rId14"/>
    <p:sldId id="300" r:id="rId15"/>
    <p:sldId id="286" r:id="rId16"/>
    <p:sldId id="301" r:id="rId17"/>
    <p:sldId id="302" r:id="rId18"/>
    <p:sldId id="303" r:id="rId19"/>
    <p:sldId id="312" r:id="rId20"/>
    <p:sldId id="305" r:id="rId21"/>
    <p:sldId id="306" r:id="rId22"/>
    <p:sldId id="289" r:id="rId23"/>
    <p:sldId id="307" r:id="rId24"/>
    <p:sldId id="308" r:id="rId25"/>
    <p:sldId id="309" r:id="rId26"/>
    <p:sldId id="310" r:id="rId27"/>
    <p:sldId id="290" r:id="rId28"/>
    <p:sldId id="292" r:id="rId29"/>
    <p:sldId id="313" r:id="rId30"/>
    <p:sldId id="268" r:id="rId3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F03"/>
    <a:srgbClr val="00CC00"/>
    <a:srgbClr val="00FF00"/>
    <a:srgbClr val="8894A3"/>
    <a:srgbClr val="C08E00"/>
    <a:srgbClr val="D09A00"/>
    <a:srgbClr val="FFC215"/>
    <a:srgbClr val="E8E8E8"/>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24"/>
  </p:normalViewPr>
  <p:slideViewPr>
    <p:cSldViewPr>
      <p:cViewPr varScale="1">
        <p:scale>
          <a:sx n="109" d="100"/>
          <a:sy n="109" d="100"/>
        </p:scale>
        <p:origin x="402" y="102"/>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31C9-4896-98E5-269B5C3A79D2}"/>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A0C9-4CF1-A80F-1B389B95FCBB}"/>
              </c:ext>
            </c:extLst>
          </c:dPt>
          <c:cat>
            <c:strRef>
              <c:f>Sheet1!$A$2:$A$3</c:f>
              <c:strCache>
                <c:ptCount val="2"/>
                <c:pt idx="0">
                  <c:v>1st Qtr</c:v>
                </c:pt>
                <c:pt idx="1">
                  <c:v>2nd Qtr</c:v>
                </c:pt>
              </c:strCache>
            </c:strRef>
          </c:cat>
          <c:val>
            <c:numRef>
              <c:f>Sheet1!$B$2:$B$3</c:f>
              <c:numCache>
                <c:formatCode>General</c:formatCode>
                <c:ptCount val="2"/>
                <c:pt idx="0">
                  <c:v>-145</c:v>
                </c:pt>
                <c:pt idx="1">
                  <c:v>355</c:v>
                </c:pt>
              </c:numCache>
            </c:numRef>
          </c:val>
          <c:extLst>
            <c:ext xmlns:c16="http://schemas.microsoft.com/office/drawing/2014/chart" uri="{C3380CC4-5D6E-409C-BE32-E72D297353CC}">
              <c16:uniqueId val="{00000000-31C9-4896-98E5-269B5C3A79D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98C4-4F62-A2F2-1D5FD18A32F9}"/>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98C4-4F62-A2F2-1D5FD18A32F9}"/>
              </c:ext>
            </c:extLst>
          </c:dPt>
          <c:cat>
            <c:strRef>
              <c:f>Sheet1!$A$2:$A$3</c:f>
              <c:strCache>
                <c:ptCount val="2"/>
                <c:pt idx="0">
                  <c:v>1st Qtr</c:v>
                </c:pt>
                <c:pt idx="1">
                  <c:v>2nd Qtr</c:v>
                </c:pt>
              </c:strCache>
            </c:strRef>
          </c:cat>
          <c:val>
            <c:numRef>
              <c:f>Sheet1!$B$2:$B$3</c:f>
              <c:numCache>
                <c:formatCode>General</c:formatCode>
                <c:ptCount val="2"/>
                <c:pt idx="0">
                  <c:v>394.16</c:v>
                </c:pt>
                <c:pt idx="1">
                  <c:v>105.83999999999997</c:v>
                </c:pt>
              </c:numCache>
            </c:numRef>
          </c:val>
          <c:extLst>
            <c:ext xmlns:c16="http://schemas.microsoft.com/office/drawing/2014/chart" uri="{C3380CC4-5D6E-409C-BE32-E72D297353CC}">
              <c16:uniqueId val="{00000004-98C4-4F62-A2F2-1D5FD18A32F9}"/>
            </c:ext>
          </c:extLst>
        </c:ser>
        <c:dLbls>
          <c:showLegendKey val="0"/>
          <c:showVal val="0"/>
          <c:showCatName val="0"/>
          <c:showSerName val="0"/>
          <c:showPercent val="0"/>
          <c:showBubbleSize val="0"/>
          <c:showLeaderLines val="1"/>
        </c:dLbls>
        <c:firstSliceAng val="126"/>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34DF-4F70-BA1E-9E7A9F140180}"/>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34DF-4F70-BA1E-9E7A9F140180}"/>
              </c:ext>
            </c:extLst>
          </c:dPt>
          <c:cat>
            <c:strRef>
              <c:f>Sheet1!$A$2:$A$3</c:f>
              <c:strCache>
                <c:ptCount val="2"/>
                <c:pt idx="0">
                  <c:v>1st Qtr</c:v>
                </c:pt>
                <c:pt idx="1">
                  <c:v>2nd Qtr</c:v>
                </c:pt>
              </c:strCache>
            </c:strRef>
          </c:cat>
          <c:val>
            <c:numRef>
              <c:f>Sheet1!$B$2:$B$3</c:f>
              <c:numCache>
                <c:formatCode>General</c:formatCode>
                <c:ptCount val="2"/>
                <c:pt idx="0">
                  <c:v>124</c:v>
                </c:pt>
                <c:pt idx="1">
                  <c:v>376</c:v>
                </c:pt>
              </c:numCache>
            </c:numRef>
          </c:val>
          <c:extLst>
            <c:ext xmlns:c16="http://schemas.microsoft.com/office/drawing/2014/chart" uri="{C3380CC4-5D6E-409C-BE32-E72D297353CC}">
              <c16:uniqueId val="{00000004-34DF-4F70-BA1E-9E7A9F140180}"/>
            </c:ext>
          </c:extLst>
        </c:ser>
        <c:dLbls>
          <c:showLegendKey val="0"/>
          <c:showVal val="0"/>
          <c:showCatName val="0"/>
          <c:showSerName val="0"/>
          <c:showPercent val="0"/>
          <c:showBubbleSize val="0"/>
          <c:showLeaderLines val="1"/>
        </c:dLbls>
        <c:firstSliceAng val="4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29D4-4B25-8DB8-7234A0C9EFA4}"/>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29D4-4B25-8DB8-7234A0C9EFA4}"/>
              </c:ext>
            </c:extLst>
          </c:dPt>
          <c:cat>
            <c:strRef>
              <c:f>Sheet1!$A$2:$A$3</c:f>
              <c:strCache>
                <c:ptCount val="2"/>
                <c:pt idx="0">
                  <c:v>1st Qtr</c:v>
                </c:pt>
                <c:pt idx="1">
                  <c:v>2nd Qtr</c:v>
                </c:pt>
              </c:strCache>
            </c:strRef>
          </c:cat>
          <c:val>
            <c:numRef>
              <c:f>Sheet1!$B$2:$B$3</c:f>
              <c:numCache>
                <c:formatCode>General</c:formatCode>
                <c:ptCount val="2"/>
                <c:pt idx="0">
                  <c:v>-34</c:v>
                </c:pt>
                <c:pt idx="1">
                  <c:v>366</c:v>
                </c:pt>
              </c:numCache>
            </c:numRef>
          </c:val>
          <c:extLst>
            <c:ext xmlns:c16="http://schemas.microsoft.com/office/drawing/2014/chart" uri="{C3380CC4-5D6E-409C-BE32-E72D297353CC}">
              <c16:uniqueId val="{00000004-29D4-4B25-8DB8-7234A0C9EFA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4CC4-4A09-9EF6-1541637EA5A5}"/>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CC4-4A09-9EF6-1541637EA5A5}"/>
              </c:ext>
            </c:extLst>
          </c:dPt>
          <c:cat>
            <c:strRef>
              <c:f>Sheet1!$A$2:$A$3</c:f>
              <c:strCache>
                <c:ptCount val="2"/>
                <c:pt idx="0">
                  <c:v>1st Qtr</c:v>
                </c:pt>
                <c:pt idx="1">
                  <c:v>2nd Qtr</c:v>
                </c:pt>
              </c:strCache>
            </c:strRef>
          </c:cat>
          <c:val>
            <c:numRef>
              <c:f>Sheet1!$B$2:$B$3</c:f>
              <c:numCache>
                <c:formatCode>General</c:formatCode>
                <c:ptCount val="2"/>
                <c:pt idx="0">
                  <c:v>437</c:v>
                </c:pt>
                <c:pt idx="1">
                  <c:v>63</c:v>
                </c:pt>
              </c:numCache>
            </c:numRef>
          </c:val>
          <c:extLst>
            <c:ext xmlns:c16="http://schemas.microsoft.com/office/drawing/2014/chart" uri="{C3380CC4-5D6E-409C-BE32-E72D297353CC}">
              <c16:uniqueId val="{00000004-4CC4-4A09-9EF6-1541637EA5A5}"/>
            </c:ext>
          </c:extLst>
        </c:ser>
        <c:dLbls>
          <c:showLegendKey val="0"/>
          <c:showVal val="0"/>
          <c:showCatName val="0"/>
          <c:showSerName val="0"/>
          <c:showPercent val="0"/>
          <c:showBubbleSize val="0"/>
          <c:showLeaderLines val="1"/>
        </c:dLbls>
        <c:firstSliceAng val="126"/>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lumMod val="95000"/>
              </a:schemeClr>
            </a:solidFill>
            <a:ln>
              <a:noFill/>
            </a:ln>
          </c:spPr>
          <c:dPt>
            <c:idx val="0"/>
            <c:bubble3D val="0"/>
            <c:spPr>
              <a:solidFill>
                <a:schemeClr val="accent4"/>
              </a:solidFill>
              <a:ln w="19050">
                <a:noFill/>
              </a:ln>
              <a:effectLst/>
            </c:spPr>
            <c:extLst>
              <c:ext xmlns:c16="http://schemas.microsoft.com/office/drawing/2014/chart" uri="{C3380CC4-5D6E-409C-BE32-E72D297353CC}">
                <c16:uniqueId val="{00000001-03D0-4072-9F87-2BA8226F0E71}"/>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03D0-4072-9F87-2BA8226F0E71}"/>
              </c:ext>
            </c:extLst>
          </c:dPt>
          <c:cat>
            <c:strRef>
              <c:f>Sheet1!$A$2:$A$3</c:f>
              <c:strCache>
                <c:ptCount val="2"/>
                <c:pt idx="0">
                  <c:v>1st Qtr</c:v>
                </c:pt>
                <c:pt idx="1">
                  <c:v>2nd Qtr</c:v>
                </c:pt>
              </c:strCache>
            </c:strRef>
          </c:cat>
          <c:val>
            <c:numRef>
              <c:f>Sheet1!$B$2:$B$3</c:f>
              <c:numCache>
                <c:formatCode>General</c:formatCode>
                <c:ptCount val="2"/>
                <c:pt idx="0">
                  <c:v>8.5</c:v>
                </c:pt>
                <c:pt idx="1">
                  <c:v>3</c:v>
                </c:pt>
              </c:numCache>
            </c:numRef>
          </c:val>
          <c:extLst>
            <c:ext xmlns:c16="http://schemas.microsoft.com/office/drawing/2014/chart" uri="{C3380CC4-5D6E-409C-BE32-E72D297353CC}">
              <c16:uniqueId val="{00000004-03D0-4072-9F87-2BA8226F0E71}"/>
            </c:ext>
          </c:extLst>
        </c:ser>
        <c:dLbls>
          <c:showLegendKey val="0"/>
          <c:showVal val="0"/>
          <c:showCatName val="0"/>
          <c:showSerName val="0"/>
          <c:showPercent val="0"/>
          <c:showBubbleSize val="0"/>
          <c:showLeaderLines val="1"/>
        </c:dLbls>
        <c:firstSliceAng val="4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ysClr val="windowText" lastClr="000000">
                <a:lumMod val="65000"/>
                <a:lumOff val="35000"/>
              </a:sys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50000"/>
                      </a:schemeClr>
                    </a:solidFill>
                    <a:latin typeface="+mn-lt"/>
                    <a:ea typeface="+mn-ea"/>
                    <a:cs typeface="B Titr" panose="00000700000000000000" pitchFamily="2" charset="-78"/>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Sheet4!$B$37:$B$67</c:f>
              <c:strCache>
                <c:ptCount val="31"/>
                <c:pt idx="0">
                  <c:v>آذربایجان شرقی</c:v>
                </c:pt>
                <c:pt idx="1">
                  <c:v>مازندران</c:v>
                </c:pt>
                <c:pt idx="2">
                  <c:v>خراسان رضوی </c:v>
                </c:pt>
                <c:pt idx="3">
                  <c:v>مرکزی</c:v>
                </c:pt>
                <c:pt idx="4">
                  <c:v>گیلان</c:v>
                </c:pt>
                <c:pt idx="5">
                  <c:v>یزد</c:v>
                </c:pt>
                <c:pt idx="6">
                  <c:v>اصفهان</c:v>
                </c:pt>
                <c:pt idx="7">
                  <c:v>گلستان</c:v>
                </c:pt>
                <c:pt idx="8">
                  <c:v>ایلام </c:v>
                </c:pt>
                <c:pt idx="9">
                  <c:v>کرمانشاه</c:v>
                </c:pt>
                <c:pt idx="10">
                  <c:v>همدان </c:v>
                </c:pt>
                <c:pt idx="11">
                  <c:v>البرز</c:v>
                </c:pt>
                <c:pt idx="12">
                  <c:v>خراسان جنوبی</c:v>
                </c:pt>
                <c:pt idx="13">
                  <c:v>چهارمحال بختیاری</c:v>
                </c:pt>
                <c:pt idx="14">
                  <c:v>کردستان</c:v>
                </c:pt>
                <c:pt idx="15">
                  <c:v>قزوین</c:v>
                </c:pt>
                <c:pt idx="16">
                  <c:v>خراسان شمالی</c:v>
                </c:pt>
                <c:pt idx="17">
                  <c:v>کرمان</c:v>
                </c:pt>
                <c:pt idx="18">
                  <c:v>لرستان</c:v>
                </c:pt>
                <c:pt idx="19">
                  <c:v>زنجان</c:v>
                </c:pt>
                <c:pt idx="20">
                  <c:v>فارس</c:v>
                </c:pt>
                <c:pt idx="21">
                  <c:v>اردبیل</c:v>
                </c:pt>
                <c:pt idx="22">
                  <c:v>بوشهر </c:v>
                </c:pt>
                <c:pt idx="23">
                  <c:v>سمنان</c:v>
                </c:pt>
                <c:pt idx="24">
                  <c:v>هرمزگان</c:v>
                </c:pt>
                <c:pt idx="25">
                  <c:v>خوزستان</c:v>
                </c:pt>
                <c:pt idx="26">
                  <c:v>قم</c:v>
                </c:pt>
                <c:pt idx="27">
                  <c:v>کهکلویه و بویر احمد</c:v>
                </c:pt>
                <c:pt idx="28">
                  <c:v>سیستان و بلوچستان</c:v>
                </c:pt>
                <c:pt idx="29">
                  <c:v>تهران</c:v>
                </c:pt>
                <c:pt idx="30">
                  <c:v>آذربایجان غربی</c:v>
                </c:pt>
              </c:strCache>
            </c:strRef>
          </c:cat>
          <c:val>
            <c:numRef>
              <c:f>Sheet4!$E$37:$E$67</c:f>
              <c:numCache>
                <c:formatCode>0%</c:formatCode>
                <c:ptCount val="31"/>
                <c:pt idx="0">
                  <c:v>0.61</c:v>
                </c:pt>
                <c:pt idx="1">
                  <c:v>0.49</c:v>
                </c:pt>
                <c:pt idx="2">
                  <c:v>0.46</c:v>
                </c:pt>
                <c:pt idx="3">
                  <c:v>0.46</c:v>
                </c:pt>
                <c:pt idx="4">
                  <c:v>0.45</c:v>
                </c:pt>
                <c:pt idx="5">
                  <c:v>0.42</c:v>
                </c:pt>
                <c:pt idx="6">
                  <c:v>0.41</c:v>
                </c:pt>
                <c:pt idx="7">
                  <c:v>0.37</c:v>
                </c:pt>
                <c:pt idx="8">
                  <c:v>0.36</c:v>
                </c:pt>
                <c:pt idx="9">
                  <c:v>0.36</c:v>
                </c:pt>
                <c:pt idx="10">
                  <c:v>0.35</c:v>
                </c:pt>
                <c:pt idx="11">
                  <c:v>0.34</c:v>
                </c:pt>
                <c:pt idx="12">
                  <c:v>0.34</c:v>
                </c:pt>
                <c:pt idx="13">
                  <c:v>0.33</c:v>
                </c:pt>
                <c:pt idx="14">
                  <c:v>0.32</c:v>
                </c:pt>
                <c:pt idx="15">
                  <c:v>0.31</c:v>
                </c:pt>
                <c:pt idx="16">
                  <c:v>0.28999999999999998</c:v>
                </c:pt>
                <c:pt idx="17">
                  <c:v>0.28000000000000003</c:v>
                </c:pt>
                <c:pt idx="18">
                  <c:v>0.28000000000000003</c:v>
                </c:pt>
                <c:pt idx="19">
                  <c:v>0.27</c:v>
                </c:pt>
                <c:pt idx="20">
                  <c:v>0.27</c:v>
                </c:pt>
                <c:pt idx="21">
                  <c:v>0.23</c:v>
                </c:pt>
                <c:pt idx="22">
                  <c:v>0.23</c:v>
                </c:pt>
                <c:pt idx="23">
                  <c:v>0.23</c:v>
                </c:pt>
                <c:pt idx="24">
                  <c:v>0.23</c:v>
                </c:pt>
                <c:pt idx="25">
                  <c:v>0.21</c:v>
                </c:pt>
                <c:pt idx="26">
                  <c:v>0.21</c:v>
                </c:pt>
                <c:pt idx="27">
                  <c:v>0.21</c:v>
                </c:pt>
                <c:pt idx="28">
                  <c:v>0.15</c:v>
                </c:pt>
                <c:pt idx="29">
                  <c:v>0.14000000000000001</c:v>
                </c:pt>
                <c:pt idx="30">
                  <c:v>0.13</c:v>
                </c:pt>
              </c:numCache>
            </c:numRef>
          </c:val>
          <c:extLst>
            <c:ext xmlns:c16="http://schemas.microsoft.com/office/drawing/2014/chart" uri="{C3380CC4-5D6E-409C-BE32-E72D297353CC}">
              <c16:uniqueId val="{00000000-34FE-466B-8568-E7DCF2D79E82}"/>
            </c:ext>
          </c:extLst>
        </c:ser>
        <c:dLbls>
          <c:showLegendKey val="0"/>
          <c:showVal val="0"/>
          <c:showCatName val="0"/>
          <c:showSerName val="0"/>
          <c:showPercent val="0"/>
          <c:showBubbleSize val="0"/>
        </c:dLbls>
        <c:gapWidth val="219"/>
        <c:overlap val="-27"/>
        <c:axId val="408688360"/>
        <c:axId val="408689080"/>
      </c:barChart>
      <c:catAx>
        <c:axId val="408688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accent4">
                    <a:lumMod val="50000"/>
                  </a:schemeClr>
                </a:solidFill>
                <a:latin typeface="+mn-lt"/>
                <a:ea typeface="+mn-ea"/>
                <a:cs typeface="B Titr" panose="00000700000000000000" pitchFamily="2" charset="-78"/>
              </a:defRPr>
            </a:pPr>
            <a:endParaRPr lang="en-US"/>
          </a:p>
        </c:txPr>
        <c:crossAx val="408689080"/>
        <c:crosses val="autoZero"/>
        <c:auto val="1"/>
        <c:lblAlgn val="ctr"/>
        <c:lblOffset val="100"/>
        <c:noMultiLvlLbl val="0"/>
      </c:catAx>
      <c:valAx>
        <c:axId val="408689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4086883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F4AB17">
                <a:lumMod val="75000"/>
              </a:srgb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452F0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Sheet5!$B$39:$B$69</c:f>
              <c:strCache>
                <c:ptCount val="31"/>
                <c:pt idx="0">
                  <c:v>سیستان و بلوچستان</c:v>
                </c:pt>
                <c:pt idx="1">
                  <c:v>تهران</c:v>
                </c:pt>
                <c:pt idx="2">
                  <c:v>خراسان شمالی</c:v>
                </c:pt>
                <c:pt idx="3">
                  <c:v>قزوین</c:v>
                </c:pt>
                <c:pt idx="4">
                  <c:v>هرمزگان</c:v>
                </c:pt>
                <c:pt idx="5">
                  <c:v>کرمانشاه</c:v>
                </c:pt>
                <c:pt idx="6">
                  <c:v>لرستان</c:v>
                </c:pt>
                <c:pt idx="7">
                  <c:v>آذربایجان غربی</c:v>
                </c:pt>
                <c:pt idx="8">
                  <c:v>قم</c:v>
                </c:pt>
                <c:pt idx="9">
                  <c:v>البرز</c:v>
                </c:pt>
                <c:pt idx="10">
                  <c:v>گیلان</c:v>
                </c:pt>
                <c:pt idx="11">
                  <c:v>بوشهر </c:v>
                </c:pt>
                <c:pt idx="12">
                  <c:v>خوزستان</c:v>
                </c:pt>
                <c:pt idx="13">
                  <c:v>فارس</c:v>
                </c:pt>
                <c:pt idx="14">
                  <c:v>چهارمحال بختیاری</c:v>
                </c:pt>
                <c:pt idx="15">
                  <c:v>زنجان</c:v>
                </c:pt>
                <c:pt idx="16">
                  <c:v>کرمان</c:v>
                </c:pt>
                <c:pt idx="17">
                  <c:v>مرکزی</c:v>
                </c:pt>
                <c:pt idx="18">
                  <c:v>کردستان</c:v>
                </c:pt>
                <c:pt idx="19">
                  <c:v>اردبیل</c:v>
                </c:pt>
                <c:pt idx="20">
                  <c:v>اصفهان</c:v>
                </c:pt>
                <c:pt idx="21">
                  <c:v>ایلام </c:v>
                </c:pt>
                <c:pt idx="22">
                  <c:v>خراسان جنوبی</c:v>
                </c:pt>
                <c:pt idx="23">
                  <c:v>خراسان رضوی </c:v>
                </c:pt>
                <c:pt idx="24">
                  <c:v>گلستان</c:v>
                </c:pt>
                <c:pt idx="25">
                  <c:v>مازندران</c:v>
                </c:pt>
                <c:pt idx="26">
                  <c:v>همدان </c:v>
                </c:pt>
                <c:pt idx="27">
                  <c:v>کهکلویه و بویر احمد</c:v>
                </c:pt>
                <c:pt idx="28">
                  <c:v>یزد</c:v>
                </c:pt>
                <c:pt idx="29">
                  <c:v>آذربایجان شرقی</c:v>
                </c:pt>
                <c:pt idx="30">
                  <c:v>سمنان</c:v>
                </c:pt>
              </c:strCache>
            </c:strRef>
          </c:cat>
          <c:val>
            <c:numRef>
              <c:f>Sheet5!$F$39:$F$69</c:f>
              <c:numCache>
                <c:formatCode>0%</c:formatCode>
                <c:ptCount val="31"/>
                <c:pt idx="0">
                  <c:v>0.47</c:v>
                </c:pt>
                <c:pt idx="1">
                  <c:v>0.28999999999999998</c:v>
                </c:pt>
                <c:pt idx="2">
                  <c:v>0.28999999999999998</c:v>
                </c:pt>
                <c:pt idx="3">
                  <c:v>0.27</c:v>
                </c:pt>
                <c:pt idx="4">
                  <c:v>0.24</c:v>
                </c:pt>
                <c:pt idx="5">
                  <c:v>0.23</c:v>
                </c:pt>
                <c:pt idx="6">
                  <c:v>0.21</c:v>
                </c:pt>
                <c:pt idx="7">
                  <c:v>0.2</c:v>
                </c:pt>
                <c:pt idx="8">
                  <c:v>0.2</c:v>
                </c:pt>
                <c:pt idx="9">
                  <c:v>0.17</c:v>
                </c:pt>
                <c:pt idx="10">
                  <c:v>0.17</c:v>
                </c:pt>
                <c:pt idx="11">
                  <c:v>0.16</c:v>
                </c:pt>
                <c:pt idx="12">
                  <c:v>0.16</c:v>
                </c:pt>
                <c:pt idx="13">
                  <c:v>0.16</c:v>
                </c:pt>
                <c:pt idx="14">
                  <c:v>0.15</c:v>
                </c:pt>
                <c:pt idx="15">
                  <c:v>0.15</c:v>
                </c:pt>
                <c:pt idx="16">
                  <c:v>0.15</c:v>
                </c:pt>
                <c:pt idx="17">
                  <c:v>0.15</c:v>
                </c:pt>
                <c:pt idx="18">
                  <c:v>0.14000000000000001</c:v>
                </c:pt>
                <c:pt idx="19">
                  <c:v>0.1</c:v>
                </c:pt>
                <c:pt idx="20">
                  <c:v>0.1</c:v>
                </c:pt>
                <c:pt idx="21">
                  <c:v>0.09</c:v>
                </c:pt>
                <c:pt idx="22">
                  <c:v>0.08</c:v>
                </c:pt>
                <c:pt idx="23">
                  <c:v>0.08</c:v>
                </c:pt>
                <c:pt idx="24">
                  <c:v>0.08</c:v>
                </c:pt>
                <c:pt idx="25">
                  <c:v>7.0000000000000007E-2</c:v>
                </c:pt>
                <c:pt idx="26">
                  <c:v>7.0000000000000007E-2</c:v>
                </c:pt>
                <c:pt idx="27">
                  <c:v>0.06</c:v>
                </c:pt>
                <c:pt idx="28">
                  <c:v>0.05</c:v>
                </c:pt>
                <c:pt idx="29" formatCode="0.0%">
                  <c:v>4.4999999999999998E-2</c:v>
                </c:pt>
                <c:pt idx="30">
                  <c:v>0.04</c:v>
                </c:pt>
              </c:numCache>
            </c:numRef>
          </c:val>
          <c:extLst>
            <c:ext xmlns:c16="http://schemas.microsoft.com/office/drawing/2014/chart" uri="{C3380CC4-5D6E-409C-BE32-E72D297353CC}">
              <c16:uniqueId val="{00000000-58FB-44AD-9128-254B9C5CF757}"/>
            </c:ext>
          </c:extLst>
        </c:ser>
        <c:dLbls>
          <c:showLegendKey val="0"/>
          <c:showVal val="0"/>
          <c:showCatName val="0"/>
          <c:showSerName val="0"/>
          <c:showPercent val="0"/>
          <c:showBubbleSize val="0"/>
        </c:dLbls>
        <c:gapWidth val="219"/>
        <c:overlap val="-27"/>
        <c:axId val="474212568"/>
        <c:axId val="474212208"/>
      </c:barChart>
      <c:catAx>
        <c:axId val="47421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B Titr" panose="00000700000000000000" pitchFamily="2" charset="-78"/>
              </a:defRPr>
            </a:pPr>
            <a:endParaRPr lang="en-US"/>
          </a:p>
        </c:txPr>
        <c:crossAx val="474212208"/>
        <c:crosses val="autoZero"/>
        <c:auto val="1"/>
        <c:lblAlgn val="ctr"/>
        <c:lblOffset val="100"/>
        <c:noMultiLvlLbl val="0"/>
      </c:catAx>
      <c:valAx>
        <c:axId val="474212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74212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ysClr val="windowText" lastClr="000000">
                <a:lumMod val="65000"/>
                <a:lumOff val="35000"/>
              </a:sysClr>
            </a:solidFill>
            <a:ln>
              <a:noFill/>
            </a:ln>
            <a:effectLst>
              <a:outerShdw blurRad="50800" dist="38100" dir="16200000"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4">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Sheet7!$B$40:$B$70</c:f>
              <c:strCache>
                <c:ptCount val="31"/>
                <c:pt idx="0">
                  <c:v>کهکلویه و بویر احمد</c:v>
                </c:pt>
                <c:pt idx="1">
                  <c:v>کرمان</c:v>
                </c:pt>
                <c:pt idx="2">
                  <c:v>قزوین</c:v>
                </c:pt>
                <c:pt idx="3">
                  <c:v>بوشهر </c:v>
                </c:pt>
                <c:pt idx="4">
                  <c:v>اردبیل</c:v>
                </c:pt>
                <c:pt idx="5">
                  <c:v>چهارمحال بختیاری</c:v>
                </c:pt>
                <c:pt idx="6">
                  <c:v>زنجان</c:v>
                </c:pt>
                <c:pt idx="7">
                  <c:v>لرستان</c:v>
                </c:pt>
                <c:pt idx="8">
                  <c:v>کرمانشاه</c:v>
                </c:pt>
                <c:pt idx="9">
                  <c:v>کردستان</c:v>
                </c:pt>
                <c:pt idx="10">
                  <c:v>یزد</c:v>
                </c:pt>
                <c:pt idx="11">
                  <c:v>ایلام </c:v>
                </c:pt>
                <c:pt idx="12">
                  <c:v>تهران</c:v>
                </c:pt>
                <c:pt idx="13">
                  <c:v>اصفهان</c:v>
                </c:pt>
                <c:pt idx="14">
                  <c:v>سمنان</c:v>
                </c:pt>
                <c:pt idx="15">
                  <c:v>قم</c:v>
                </c:pt>
                <c:pt idx="16">
                  <c:v>گلستان</c:v>
                </c:pt>
                <c:pt idx="17">
                  <c:v>گیلان</c:v>
                </c:pt>
                <c:pt idx="18">
                  <c:v>مرکزی</c:v>
                </c:pt>
                <c:pt idx="19">
                  <c:v>فارس</c:v>
                </c:pt>
                <c:pt idx="20">
                  <c:v>آذربایجان شرقی</c:v>
                </c:pt>
                <c:pt idx="21">
                  <c:v>همدان </c:v>
                </c:pt>
                <c:pt idx="22">
                  <c:v>خراسان رضوی </c:v>
                </c:pt>
                <c:pt idx="23">
                  <c:v>سیستان و بلوچستان</c:v>
                </c:pt>
                <c:pt idx="24">
                  <c:v>مازندران</c:v>
                </c:pt>
                <c:pt idx="25">
                  <c:v>البرز</c:v>
                </c:pt>
                <c:pt idx="26">
                  <c:v>خراسان جنوبی</c:v>
                </c:pt>
                <c:pt idx="27">
                  <c:v>خوزستان</c:v>
                </c:pt>
                <c:pt idx="28">
                  <c:v>هرمزگان</c:v>
                </c:pt>
                <c:pt idx="29">
                  <c:v>آذربایجان غربی</c:v>
                </c:pt>
                <c:pt idx="30">
                  <c:v>خراسان شمالی</c:v>
                </c:pt>
              </c:strCache>
            </c:strRef>
          </c:cat>
          <c:val>
            <c:numRef>
              <c:f>Sheet7!$P$40:$P$70</c:f>
              <c:numCache>
                <c:formatCode>0%</c:formatCode>
                <c:ptCount val="31"/>
                <c:pt idx="0">
                  <c:v>0.56000000000000005</c:v>
                </c:pt>
                <c:pt idx="1">
                  <c:v>0.49</c:v>
                </c:pt>
                <c:pt idx="2">
                  <c:v>0.47</c:v>
                </c:pt>
                <c:pt idx="3">
                  <c:v>0.45</c:v>
                </c:pt>
                <c:pt idx="4">
                  <c:v>0.43</c:v>
                </c:pt>
                <c:pt idx="5">
                  <c:v>0.43</c:v>
                </c:pt>
                <c:pt idx="6">
                  <c:v>0.43</c:v>
                </c:pt>
                <c:pt idx="7">
                  <c:v>0.43</c:v>
                </c:pt>
                <c:pt idx="8">
                  <c:v>0.42</c:v>
                </c:pt>
                <c:pt idx="9">
                  <c:v>0.41</c:v>
                </c:pt>
                <c:pt idx="10">
                  <c:v>0.41</c:v>
                </c:pt>
                <c:pt idx="11">
                  <c:v>0.4</c:v>
                </c:pt>
                <c:pt idx="12">
                  <c:v>0.4</c:v>
                </c:pt>
                <c:pt idx="13">
                  <c:v>0.39</c:v>
                </c:pt>
                <c:pt idx="14">
                  <c:v>0.39</c:v>
                </c:pt>
                <c:pt idx="15">
                  <c:v>0.39</c:v>
                </c:pt>
                <c:pt idx="16">
                  <c:v>0.39</c:v>
                </c:pt>
                <c:pt idx="17">
                  <c:v>0.38</c:v>
                </c:pt>
                <c:pt idx="18">
                  <c:v>0.38</c:v>
                </c:pt>
                <c:pt idx="19">
                  <c:v>0.37</c:v>
                </c:pt>
                <c:pt idx="20">
                  <c:v>0.34</c:v>
                </c:pt>
                <c:pt idx="21">
                  <c:v>0.34</c:v>
                </c:pt>
                <c:pt idx="22">
                  <c:v>0.32</c:v>
                </c:pt>
                <c:pt idx="23">
                  <c:v>0.32</c:v>
                </c:pt>
                <c:pt idx="24">
                  <c:v>0.32</c:v>
                </c:pt>
                <c:pt idx="25">
                  <c:v>0.31</c:v>
                </c:pt>
                <c:pt idx="26">
                  <c:v>0.31</c:v>
                </c:pt>
                <c:pt idx="27">
                  <c:v>0.31</c:v>
                </c:pt>
                <c:pt idx="28">
                  <c:v>0.31</c:v>
                </c:pt>
                <c:pt idx="29">
                  <c:v>0.3</c:v>
                </c:pt>
                <c:pt idx="30">
                  <c:v>0.16</c:v>
                </c:pt>
              </c:numCache>
            </c:numRef>
          </c:val>
          <c:extLst>
            <c:ext xmlns:c16="http://schemas.microsoft.com/office/drawing/2014/chart" uri="{C3380CC4-5D6E-409C-BE32-E72D297353CC}">
              <c16:uniqueId val="{00000000-C281-44D8-AC1E-02A514E013E1}"/>
            </c:ext>
          </c:extLst>
        </c:ser>
        <c:dLbls>
          <c:showLegendKey val="0"/>
          <c:showVal val="0"/>
          <c:showCatName val="0"/>
          <c:showSerName val="0"/>
          <c:showPercent val="0"/>
          <c:showBubbleSize val="0"/>
        </c:dLbls>
        <c:gapWidth val="219"/>
        <c:overlap val="-27"/>
        <c:axId val="302768680"/>
        <c:axId val="302767960"/>
      </c:barChart>
      <c:catAx>
        <c:axId val="302768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4">
                    <a:lumMod val="50000"/>
                  </a:schemeClr>
                </a:solidFill>
                <a:latin typeface="+mn-lt"/>
                <a:ea typeface="+mn-ea"/>
                <a:cs typeface="B Titr" panose="00000700000000000000" pitchFamily="2" charset="-78"/>
              </a:defRPr>
            </a:pPr>
            <a:endParaRPr lang="en-US"/>
          </a:p>
        </c:txPr>
        <c:crossAx val="302767960"/>
        <c:crosses val="autoZero"/>
        <c:auto val="1"/>
        <c:lblAlgn val="ctr"/>
        <c:lblOffset val="100"/>
        <c:noMultiLvlLbl val="0"/>
      </c:catAx>
      <c:valAx>
        <c:axId val="302767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302768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B488F7-1FAC-40D2-BB7E-BA3CE28D8950}" type="datetimeFigureOut">
              <a:rPr lang="en-US" smtClean="0"/>
              <a:pPr/>
              <a:t>10/30/2023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https://pixabay.com/en/seminar-lecture-study-student-2654142/</a:t>
            </a:r>
          </a:p>
        </p:txBody>
      </p:sp>
      <p:sp>
        <p:nvSpPr>
          <p:cNvPr id="4" name="Slide Number Placeholder 3"/>
          <p:cNvSpPr>
            <a:spLocks noGrp="1"/>
          </p:cNvSpPr>
          <p:nvPr>
            <p:ph type="sldNum" sz="quarter" idx="10"/>
          </p:nvPr>
        </p:nvSpPr>
        <p:spPr/>
        <p:txBody>
          <a:bodyPr/>
          <a:lstStyle/>
          <a:p>
            <a:fld id="{CA2D21D1-52E2-420B-B491-CFF6D7BB79FB}" type="slidenum">
              <a:rPr lang="en-US" smtClean="0"/>
              <a:pPr/>
              <a:t>1</a:t>
            </a:fld>
            <a:endParaRPr lang="en-US"/>
          </a:p>
        </p:txBody>
      </p:sp>
    </p:spTree>
    <p:extLst>
      <p:ext uri="{BB962C8B-B14F-4D97-AF65-F5344CB8AC3E}">
        <p14:creationId xmlns:p14="http://schemas.microsoft.com/office/powerpoint/2010/main" val="203554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10</a:t>
            </a:fld>
            <a:endParaRPr lang="en-US"/>
          </a:p>
        </p:txBody>
      </p:sp>
    </p:spTree>
    <p:extLst>
      <p:ext uri="{BB962C8B-B14F-4D97-AF65-F5344CB8AC3E}">
        <p14:creationId xmlns:p14="http://schemas.microsoft.com/office/powerpoint/2010/main" val="378067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11</a:t>
            </a:fld>
            <a:endParaRPr lang="en-US"/>
          </a:p>
        </p:txBody>
      </p:sp>
    </p:spTree>
    <p:extLst>
      <p:ext uri="{BB962C8B-B14F-4D97-AF65-F5344CB8AC3E}">
        <p14:creationId xmlns:p14="http://schemas.microsoft.com/office/powerpoint/2010/main" val="246522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114090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296242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237452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391334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16</a:t>
            </a:fld>
            <a:endParaRPr lang="en-US"/>
          </a:p>
        </p:txBody>
      </p:sp>
    </p:spTree>
    <p:extLst>
      <p:ext uri="{BB962C8B-B14F-4D97-AF65-F5344CB8AC3E}">
        <p14:creationId xmlns:p14="http://schemas.microsoft.com/office/powerpoint/2010/main" val="3730522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17</a:t>
            </a:fld>
            <a:endParaRPr lang="en-US"/>
          </a:p>
        </p:txBody>
      </p:sp>
    </p:spTree>
    <p:extLst>
      <p:ext uri="{BB962C8B-B14F-4D97-AF65-F5344CB8AC3E}">
        <p14:creationId xmlns:p14="http://schemas.microsoft.com/office/powerpoint/2010/main" val="4133807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18</a:t>
            </a:fld>
            <a:endParaRPr lang="en-US"/>
          </a:p>
        </p:txBody>
      </p:sp>
    </p:spTree>
    <p:extLst>
      <p:ext uri="{BB962C8B-B14F-4D97-AF65-F5344CB8AC3E}">
        <p14:creationId xmlns:p14="http://schemas.microsoft.com/office/powerpoint/2010/main" val="2762562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19</a:t>
            </a:fld>
            <a:endParaRPr lang="en-US"/>
          </a:p>
        </p:txBody>
      </p:sp>
    </p:spTree>
    <p:extLst>
      <p:ext uri="{BB962C8B-B14F-4D97-AF65-F5344CB8AC3E}">
        <p14:creationId xmlns:p14="http://schemas.microsoft.com/office/powerpoint/2010/main" val="1804237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https://pixabay.com/en/achievement-agreement-business-3481967/</a:t>
            </a:r>
          </a:p>
        </p:txBody>
      </p:sp>
      <p:sp>
        <p:nvSpPr>
          <p:cNvPr id="4" name="Slide Number Placeholder 3"/>
          <p:cNvSpPr>
            <a:spLocks noGrp="1"/>
          </p:cNvSpPr>
          <p:nvPr>
            <p:ph type="sldNum" sz="quarter" idx="10"/>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45085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20</a:t>
            </a:fld>
            <a:endParaRPr lang="en-US"/>
          </a:p>
        </p:txBody>
      </p:sp>
    </p:spTree>
    <p:extLst>
      <p:ext uri="{BB962C8B-B14F-4D97-AF65-F5344CB8AC3E}">
        <p14:creationId xmlns:p14="http://schemas.microsoft.com/office/powerpoint/2010/main" val="3806728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21</a:t>
            </a:fld>
            <a:endParaRPr lang="en-US"/>
          </a:p>
        </p:txBody>
      </p:sp>
    </p:spTree>
    <p:extLst>
      <p:ext uri="{BB962C8B-B14F-4D97-AF65-F5344CB8AC3E}">
        <p14:creationId xmlns:p14="http://schemas.microsoft.com/office/powerpoint/2010/main" val="1768747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22</a:t>
            </a:fld>
            <a:endParaRPr lang="en-US"/>
          </a:p>
        </p:txBody>
      </p:sp>
    </p:spTree>
    <p:extLst>
      <p:ext uri="{BB962C8B-B14F-4D97-AF65-F5344CB8AC3E}">
        <p14:creationId xmlns:p14="http://schemas.microsoft.com/office/powerpoint/2010/main" val="318997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23</a:t>
            </a:fld>
            <a:endParaRPr lang="en-US"/>
          </a:p>
        </p:txBody>
      </p:sp>
    </p:spTree>
    <p:extLst>
      <p:ext uri="{BB962C8B-B14F-4D97-AF65-F5344CB8AC3E}">
        <p14:creationId xmlns:p14="http://schemas.microsoft.com/office/powerpoint/2010/main" val="3165456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24</a:t>
            </a:fld>
            <a:endParaRPr lang="en-US"/>
          </a:p>
        </p:txBody>
      </p:sp>
    </p:spTree>
    <p:extLst>
      <p:ext uri="{BB962C8B-B14F-4D97-AF65-F5344CB8AC3E}">
        <p14:creationId xmlns:p14="http://schemas.microsoft.com/office/powerpoint/2010/main" val="607095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25</a:t>
            </a:fld>
            <a:endParaRPr lang="en-US"/>
          </a:p>
        </p:txBody>
      </p:sp>
    </p:spTree>
    <p:extLst>
      <p:ext uri="{BB962C8B-B14F-4D97-AF65-F5344CB8AC3E}">
        <p14:creationId xmlns:p14="http://schemas.microsoft.com/office/powerpoint/2010/main" val="3198935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26</a:t>
            </a:fld>
            <a:endParaRPr lang="en-US"/>
          </a:p>
        </p:txBody>
      </p:sp>
    </p:spTree>
    <p:extLst>
      <p:ext uri="{BB962C8B-B14F-4D97-AF65-F5344CB8AC3E}">
        <p14:creationId xmlns:p14="http://schemas.microsoft.com/office/powerpoint/2010/main" val="1898318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27</a:t>
            </a:fld>
            <a:endParaRPr lang="en-US"/>
          </a:p>
        </p:txBody>
      </p:sp>
    </p:spTree>
    <p:extLst>
      <p:ext uri="{BB962C8B-B14F-4D97-AF65-F5344CB8AC3E}">
        <p14:creationId xmlns:p14="http://schemas.microsoft.com/office/powerpoint/2010/main" val="837951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https://pixabay.com/en/workplace-team-business-meeting-1245776/</a:t>
            </a:r>
          </a:p>
        </p:txBody>
      </p:sp>
      <p:sp>
        <p:nvSpPr>
          <p:cNvPr id="4" name="Slide Number Placeholder 3"/>
          <p:cNvSpPr>
            <a:spLocks noGrp="1"/>
          </p:cNvSpPr>
          <p:nvPr>
            <p:ph type="sldNum" sz="quarter" idx="10"/>
          </p:nvPr>
        </p:nvSpPr>
        <p:spPr/>
        <p:txBody>
          <a:bodyPr/>
          <a:lstStyle/>
          <a:p>
            <a:fld id="{CA2D21D1-52E2-420B-B491-CFF6D7BB79FB}" type="slidenum">
              <a:rPr lang="en-US" smtClean="0"/>
              <a:pPr/>
              <a:t>28</a:t>
            </a:fld>
            <a:endParaRPr lang="en-US"/>
          </a:p>
        </p:txBody>
      </p:sp>
    </p:spTree>
    <p:extLst>
      <p:ext uri="{BB962C8B-B14F-4D97-AF65-F5344CB8AC3E}">
        <p14:creationId xmlns:p14="http://schemas.microsoft.com/office/powerpoint/2010/main" val="357562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29</a:t>
            </a:fld>
            <a:endParaRPr lang="en-US"/>
          </a:p>
        </p:txBody>
      </p:sp>
    </p:spTree>
    <p:extLst>
      <p:ext uri="{BB962C8B-B14F-4D97-AF65-F5344CB8AC3E}">
        <p14:creationId xmlns:p14="http://schemas.microsoft.com/office/powerpoint/2010/main" val="185005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https://pixabay.com/en/achievement-agreement-business-3481967/</a:t>
            </a:r>
          </a:p>
        </p:txBody>
      </p:sp>
      <p:sp>
        <p:nvSpPr>
          <p:cNvPr id="4" name="Slide Number Placeholder 3"/>
          <p:cNvSpPr>
            <a:spLocks noGrp="1"/>
          </p:cNvSpPr>
          <p:nvPr>
            <p:ph type="sldNum" sz="quarter" idx="10"/>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3244575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You can safely remove this slide. This slide</a:t>
            </a:r>
            <a:r>
              <a:rPr lang="en-US" baseline="0"/>
              <a:t> design was provided by SlideModel.com – You can download more templates, shapes and elements for PowerPoint from http://slidemodel.com</a:t>
            </a:r>
            <a:endParaRPr lang="en-US" dirty="0"/>
          </a:p>
        </p:txBody>
      </p:sp>
      <p:sp>
        <p:nvSpPr>
          <p:cNvPr id="4" name="Slide Number Placeholder 3"/>
          <p:cNvSpPr>
            <a:spLocks noGrp="1"/>
          </p:cNvSpPr>
          <p:nvPr>
            <p:ph type="sldNum" sz="quarter" idx="10"/>
          </p:nvPr>
        </p:nvSpPr>
        <p:spPr/>
        <p:txBody>
          <a:bodyPr/>
          <a:lstStyle/>
          <a:p>
            <a:fld id="{C946254F-9338-4BA9-B7AC-A66622A3D01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8767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https://pixabay.com/en/open-book-library-education-read-1428428/</a:t>
            </a:r>
          </a:p>
        </p:txBody>
      </p:sp>
      <p:sp>
        <p:nvSpPr>
          <p:cNvPr id="4" name="Slide Number Placeholder 3"/>
          <p:cNvSpPr>
            <a:spLocks noGrp="1"/>
          </p:cNvSpPr>
          <p:nvPr>
            <p:ph type="sldNum" sz="quarter" idx="10"/>
          </p:nvPr>
        </p:nvSpPr>
        <p:spPr/>
        <p:txBody>
          <a:bodyPr/>
          <a:lstStyle/>
          <a:p>
            <a:fld id="{CA2D21D1-52E2-420B-B491-CFF6D7BB79FB}" type="slidenum">
              <a:rPr lang="en-US" smtClean="0"/>
              <a:pPr/>
              <a:t>4</a:t>
            </a:fld>
            <a:endParaRPr lang="en-US"/>
          </a:p>
        </p:txBody>
      </p:sp>
    </p:spTree>
    <p:extLst>
      <p:ext uri="{BB962C8B-B14F-4D97-AF65-F5344CB8AC3E}">
        <p14:creationId xmlns:p14="http://schemas.microsoft.com/office/powerpoint/2010/main" val="420344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https://pixabay.com/en/office-neo-urban-apple-trend-1500461/</a:t>
            </a:r>
          </a:p>
        </p:txBody>
      </p:sp>
      <p:sp>
        <p:nvSpPr>
          <p:cNvPr id="4" name="Slide Number Placeholder 3"/>
          <p:cNvSpPr>
            <a:spLocks noGrp="1"/>
          </p:cNvSpPr>
          <p:nvPr>
            <p:ph type="sldNum" sz="quarter" idx="10"/>
          </p:nvPr>
        </p:nvSpPr>
        <p:spPr/>
        <p:txBody>
          <a:bodyPr/>
          <a:lstStyle/>
          <a:p>
            <a:fld id="{CA2D21D1-52E2-420B-B491-CFF6D7BB79FB}" type="slidenum">
              <a:rPr lang="en-US" smtClean="0"/>
              <a:pPr/>
              <a:t>5</a:t>
            </a:fld>
            <a:endParaRPr lang="en-US"/>
          </a:p>
        </p:txBody>
      </p:sp>
    </p:spTree>
    <p:extLst>
      <p:ext uri="{BB962C8B-B14F-4D97-AF65-F5344CB8AC3E}">
        <p14:creationId xmlns:p14="http://schemas.microsoft.com/office/powerpoint/2010/main" val="230174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340989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https://pixabay.com/en/thumbs-up-okay-good-well-done-2056022/</a:t>
            </a:r>
          </a:p>
        </p:txBody>
      </p:sp>
      <p:sp>
        <p:nvSpPr>
          <p:cNvPr id="4" name="Slide Number Placeholder 3"/>
          <p:cNvSpPr>
            <a:spLocks noGrp="1"/>
          </p:cNvSpPr>
          <p:nvPr>
            <p:ph type="sldNum" sz="quarter" idx="10"/>
          </p:nvPr>
        </p:nvSpPr>
        <p:spPr/>
        <p:txBody>
          <a:bodyPr/>
          <a:lstStyle/>
          <a:p>
            <a:fld id="{CA2D21D1-52E2-420B-B491-CFF6D7BB79FB}" type="slidenum">
              <a:rPr lang="en-US" smtClean="0"/>
              <a:pPr/>
              <a:t>7</a:t>
            </a:fld>
            <a:endParaRPr lang="en-US"/>
          </a:p>
        </p:txBody>
      </p:sp>
    </p:spTree>
    <p:extLst>
      <p:ext uri="{BB962C8B-B14F-4D97-AF65-F5344CB8AC3E}">
        <p14:creationId xmlns:p14="http://schemas.microsoft.com/office/powerpoint/2010/main" val="280151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8</a:t>
            </a:fld>
            <a:endParaRPr lang="en-US"/>
          </a:p>
        </p:txBody>
      </p:sp>
    </p:spTree>
    <p:extLst>
      <p:ext uri="{BB962C8B-B14F-4D97-AF65-F5344CB8AC3E}">
        <p14:creationId xmlns:p14="http://schemas.microsoft.com/office/powerpoint/2010/main" val="331417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https://pixabay.com/en/book-library-a-collection-of-892136/</a:t>
            </a:r>
          </a:p>
        </p:txBody>
      </p:sp>
      <p:sp>
        <p:nvSpPr>
          <p:cNvPr id="4" name="Slide Number Placeholder 3"/>
          <p:cNvSpPr>
            <a:spLocks noGrp="1"/>
          </p:cNvSpPr>
          <p:nvPr>
            <p:ph type="sldNum" sz="quarter" idx="10"/>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175818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0" y="3886200"/>
            <a:ext cx="12188825"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en-US">
              <a:solidFill>
                <a:prstClr val="white"/>
              </a:solidFill>
            </a:endParaRPr>
          </a:p>
        </p:txBody>
      </p:sp>
      <p:sp>
        <p:nvSpPr>
          <p:cNvPr id="2" name="Title 1"/>
          <p:cNvSpPr>
            <a:spLocks noGrp="1"/>
          </p:cNvSpPr>
          <p:nvPr>
            <p:ph type="ctrTitle"/>
          </p:nvPr>
        </p:nvSpPr>
        <p:spPr>
          <a:xfrm>
            <a:off x="914162" y="3887117"/>
            <a:ext cx="10360501"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324" y="4399020"/>
            <a:ext cx="8532178"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17415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68124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129081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5381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8415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535022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7834" y="2870633"/>
            <a:ext cx="5930678"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78997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5771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1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118170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0531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79589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2987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C90D8B8-307A-4993-9315-0D6ADDAA6CEB}"/>
              </a:ext>
            </a:extLst>
          </p:cNvPr>
          <p:cNvCxnSpPr/>
          <p:nvPr userDrawn="1"/>
        </p:nvCxnSpPr>
        <p:spPr>
          <a:xfrm>
            <a:off x="609441" y="6448926"/>
            <a:ext cx="10969943"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9A4D36-ACE7-46EE-977E-260D55BF45D2}"/>
              </a:ext>
            </a:extLst>
          </p:cNvPr>
          <p:cNvSpPr/>
          <p:nvPr userDrawn="1"/>
        </p:nvSpPr>
        <p:spPr>
          <a:xfrm>
            <a:off x="5917949" y="6272463"/>
            <a:ext cx="352926" cy="352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5" name="Slide Number Placeholder 4"/>
          <p:cNvSpPr>
            <a:spLocks noGrp="1"/>
          </p:cNvSpPr>
          <p:nvPr>
            <p:ph type="sldNum" sz="quarter" idx="12"/>
          </p:nvPr>
        </p:nvSpPr>
        <p:spPr>
          <a:xfrm>
            <a:off x="5836202" y="6244057"/>
            <a:ext cx="516420" cy="385017"/>
          </a:xfrm>
        </p:spPr>
        <p:txBody>
          <a:bodyPr/>
          <a:lstStyle>
            <a:lvl1pPr algn="ctr">
              <a:defRPr sz="1400">
                <a:solidFill>
                  <a:schemeClr val="bg1"/>
                </a:solidFill>
              </a:defRPr>
            </a:lvl1p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112793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42987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138425"/>
            <a:ext cx="10969943"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425404F2-BE9A-4460-8815-8F645183555F}" type="datetimeFigureOut">
              <a:rPr lang="en-US" smtClean="0"/>
              <a:pPr/>
              <a:t>10/30/2023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63" r:id="rId8"/>
    <p:sldLayoutId id="2147483662" r:id="rId9"/>
    <p:sldLayoutId id="2147483655" r:id="rId10"/>
    <p:sldLayoutId id="2147483656" r:id="rId11"/>
    <p:sldLayoutId id="2147483657" r:id="rId12"/>
    <p:sldLayoutId id="2147483658" r:id="rId13"/>
    <p:sldLayoutId id="2147483659" r:id="rId14"/>
    <p:sldLayoutId id="2147483660" r:id="rId15"/>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5.jp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0.jp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6000"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BD9D94-F4E2-CA8D-B6C8-C34A8878D52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372" y="-27384"/>
            <a:ext cx="12506105" cy="6885384"/>
          </a:xfrm>
          <a:prstGeom prst="rect">
            <a:avLst/>
          </a:prstGeom>
        </p:spPr>
      </p:pic>
      <p:sp>
        <p:nvSpPr>
          <p:cNvPr id="17" name="Rectangle 16">
            <a:extLst>
              <a:ext uri="{FF2B5EF4-FFF2-40B4-BE49-F238E27FC236}">
                <a16:creationId xmlns:a16="http://schemas.microsoft.com/office/drawing/2014/main" id="{C9D2BAF2-6E03-4B24-8EE4-0AF3286EFC48}"/>
              </a:ext>
            </a:extLst>
          </p:cNvPr>
          <p:cNvSpPr/>
          <p:nvPr/>
        </p:nvSpPr>
        <p:spPr>
          <a:xfrm>
            <a:off x="-26268" y="-27384"/>
            <a:ext cx="12248463" cy="6891555"/>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id="{4BC40016-3D54-46EE-B7F4-7A3055E60F17}"/>
              </a:ext>
            </a:extLst>
          </p:cNvPr>
          <p:cNvSpPr/>
          <p:nvPr/>
        </p:nvSpPr>
        <p:spPr>
          <a:xfrm>
            <a:off x="5031854" y="1844824"/>
            <a:ext cx="2125116" cy="18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 name="Group 14">
            <a:extLst>
              <a:ext uri="{FF2B5EF4-FFF2-40B4-BE49-F238E27FC236}">
                <a16:creationId xmlns:a16="http://schemas.microsoft.com/office/drawing/2014/main" id="{A527ECBF-F076-4694-B91F-8EAFF87A06E3}"/>
              </a:ext>
            </a:extLst>
          </p:cNvPr>
          <p:cNvGrpSpPr/>
          <p:nvPr/>
        </p:nvGrpSpPr>
        <p:grpSpPr>
          <a:xfrm>
            <a:off x="5500064" y="2172347"/>
            <a:ext cx="1188696" cy="1188696"/>
            <a:chOff x="-3989388" y="1193800"/>
            <a:chExt cx="4470401" cy="4470400"/>
          </a:xfrm>
          <a:solidFill>
            <a:schemeClr val="bg1"/>
          </a:solidFill>
        </p:grpSpPr>
        <p:sp>
          <p:nvSpPr>
            <p:cNvPr id="10" name="Freeform 5">
              <a:extLst>
                <a:ext uri="{FF2B5EF4-FFF2-40B4-BE49-F238E27FC236}">
                  <a16:creationId xmlns:a16="http://schemas.microsoft.com/office/drawing/2014/main" id="{DAD737A6-1FDF-4E00-97AE-0DF3B576AE09}"/>
                </a:ext>
              </a:extLst>
            </p:cNvPr>
            <p:cNvSpPr>
              <a:spLocks noEditPoints="1"/>
            </p:cNvSpPr>
            <p:nvPr/>
          </p:nvSpPr>
          <p:spPr bwMode="auto">
            <a:xfrm>
              <a:off x="-3989388" y="1193800"/>
              <a:ext cx="4470401" cy="4470400"/>
            </a:xfrm>
            <a:custGeom>
              <a:avLst/>
              <a:gdLst>
                <a:gd name="T0" fmla="*/ 1472 w 1472"/>
                <a:gd name="T1" fmla="*/ 197 h 1472"/>
                <a:gd name="T2" fmla="*/ 1472 w 1472"/>
                <a:gd name="T3" fmla="*/ 0 h 1472"/>
                <a:gd name="T4" fmla="*/ 0 w 1472"/>
                <a:gd name="T5" fmla="*/ 0 h 1472"/>
                <a:gd name="T6" fmla="*/ 0 w 1472"/>
                <a:gd name="T7" fmla="*/ 197 h 1472"/>
                <a:gd name="T8" fmla="*/ 50 w 1472"/>
                <a:gd name="T9" fmla="*/ 197 h 1472"/>
                <a:gd name="T10" fmla="*/ 50 w 1472"/>
                <a:gd name="T11" fmla="*/ 1177 h 1472"/>
                <a:gd name="T12" fmla="*/ 25 w 1472"/>
                <a:gd name="T13" fmla="*/ 1177 h 1472"/>
                <a:gd name="T14" fmla="*/ 0 w 1472"/>
                <a:gd name="T15" fmla="*/ 1202 h 1472"/>
                <a:gd name="T16" fmla="*/ 25 w 1472"/>
                <a:gd name="T17" fmla="*/ 1226 h 1472"/>
                <a:gd name="T18" fmla="*/ 711 w 1472"/>
                <a:gd name="T19" fmla="*/ 1226 h 1472"/>
                <a:gd name="T20" fmla="*/ 711 w 1472"/>
                <a:gd name="T21" fmla="*/ 1276 h 1472"/>
                <a:gd name="T22" fmla="*/ 712 w 1472"/>
                <a:gd name="T23" fmla="*/ 1279 h 1472"/>
                <a:gd name="T24" fmla="*/ 638 w 1472"/>
                <a:gd name="T25" fmla="*/ 1374 h 1472"/>
                <a:gd name="T26" fmla="*/ 736 w 1472"/>
                <a:gd name="T27" fmla="*/ 1472 h 1472"/>
                <a:gd name="T28" fmla="*/ 834 w 1472"/>
                <a:gd name="T29" fmla="*/ 1374 h 1472"/>
                <a:gd name="T30" fmla="*/ 760 w 1472"/>
                <a:gd name="T31" fmla="*/ 1279 h 1472"/>
                <a:gd name="T32" fmla="*/ 761 w 1472"/>
                <a:gd name="T33" fmla="*/ 1276 h 1472"/>
                <a:gd name="T34" fmla="*/ 761 w 1472"/>
                <a:gd name="T35" fmla="*/ 1226 h 1472"/>
                <a:gd name="T36" fmla="*/ 1447 w 1472"/>
                <a:gd name="T37" fmla="*/ 1226 h 1472"/>
                <a:gd name="T38" fmla="*/ 1472 w 1472"/>
                <a:gd name="T39" fmla="*/ 1202 h 1472"/>
                <a:gd name="T40" fmla="*/ 1447 w 1472"/>
                <a:gd name="T41" fmla="*/ 1177 h 1472"/>
                <a:gd name="T42" fmla="*/ 1423 w 1472"/>
                <a:gd name="T43" fmla="*/ 1177 h 1472"/>
                <a:gd name="T44" fmla="*/ 1423 w 1472"/>
                <a:gd name="T45" fmla="*/ 197 h 1472"/>
                <a:gd name="T46" fmla="*/ 1472 w 1472"/>
                <a:gd name="T47" fmla="*/ 197 h 1472"/>
                <a:gd name="T48" fmla="*/ 785 w 1472"/>
                <a:gd name="T49" fmla="*/ 1374 h 1472"/>
                <a:gd name="T50" fmla="*/ 736 w 1472"/>
                <a:gd name="T51" fmla="*/ 1423 h 1472"/>
                <a:gd name="T52" fmla="*/ 687 w 1472"/>
                <a:gd name="T53" fmla="*/ 1374 h 1472"/>
                <a:gd name="T54" fmla="*/ 736 w 1472"/>
                <a:gd name="T55" fmla="*/ 1325 h 1472"/>
                <a:gd name="T56" fmla="*/ 785 w 1472"/>
                <a:gd name="T57" fmla="*/ 1374 h 1472"/>
                <a:gd name="T58" fmla="*/ 50 w 1472"/>
                <a:gd name="T59" fmla="*/ 50 h 1472"/>
                <a:gd name="T60" fmla="*/ 1423 w 1472"/>
                <a:gd name="T61" fmla="*/ 50 h 1472"/>
                <a:gd name="T62" fmla="*/ 1423 w 1472"/>
                <a:gd name="T63" fmla="*/ 148 h 1472"/>
                <a:gd name="T64" fmla="*/ 50 w 1472"/>
                <a:gd name="T65" fmla="*/ 148 h 1472"/>
                <a:gd name="T66" fmla="*/ 50 w 1472"/>
                <a:gd name="T67" fmla="*/ 50 h 1472"/>
                <a:gd name="T68" fmla="*/ 1374 w 1472"/>
                <a:gd name="T69" fmla="*/ 1177 h 1472"/>
                <a:gd name="T70" fmla="*/ 98 w 1472"/>
                <a:gd name="T71" fmla="*/ 1177 h 1472"/>
                <a:gd name="T72" fmla="*/ 98 w 1472"/>
                <a:gd name="T73" fmla="*/ 197 h 1472"/>
                <a:gd name="T74" fmla="*/ 1374 w 1472"/>
                <a:gd name="T75" fmla="*/ 197 h 1472"/>
                <a:gd name="T76" fmla="*/ 1374 w 1472"/>
                <a:gd name="T77" fmla="*/ 1177 h 1472"/>
                <a:gd name="T78" fmla="*/ 1374 w 1472"/>
                <a:gd name="T79" fmla="*/ 1177 h 1472"/>
                <a:gd name="T80" fmla="*/ 1374 w 1472"/>
                <a:gd name="T81" fmla="*/ 1177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72" h="1472">
                  <a:moveTo>
                    <a:pt x="1472" y="197"/>
                  </a:moveTo>
                  <a:cubicBezTo>
                    <a:pt x="1472" y="0"/>
                    <a:pt x="1472" y="0"/>
                    <a:pt x="1472" y="0"/>
                  </a:cubicBezTo>
                  <a:cubicBezTo>
                    <a:pt x="0" y="0"/>
                    <a:pt x="0" y="0"/>
                    <a:pt x="0" y="0"/>
                  </a:cubicBezTo>
                  <a:cubicBezTo>
                    <a:pt x="0" y="197"/>
                    <a:pt x="0" y="197"/>
                    <a:pt x="0" y="197"/>
                  </a:cubicBezTo>
                  <a:cubicBezTo>
                    <a:pt x="50" y="197"/>
                    <a:pt x="50" y="197"/>
                    <a:pt x="50" y="197"/>
                  </a:cubicBezTo>
                  <a:cubicBezTo>
                    <a:pt x="50" y="1177"/>
                    <a:pt x="50" y="1177"/>
                    <a:pt x="50" y="1177"/>
                  </a:cubicBezTo>
                  <a:cubicBezTo>
                    <a:pt x="25" y="1177"/>
                    <a:pt x="25" y="1177"/>
                    <a:pt x="25" y="1177"/>
                  </a:cubicBezTo>
                  <a:cubicBezTo>
                    <a:pt x="11" y="1177"/>
                    <a:pt x="0" y="1188"/>
                    <a:pt x="0" y="1202"/>
                  </a:cubicBezTo>
                  <a:cubicBezTo>
                    <a:pt x="0" y="1215"/>
                    <a:pt x="11" y="1226"/>
                    <a:pt x="25" y="1226"/>
                  </a:cubicBezTo>
                  <a:cubicBezTo>
                    <a:pt x="711" y="1226"/>
                    <a:pt x="711" y="1226"/>
                    <a:pt x="711" y="1226"/>
                  </a:cubicBezTo>
                  <a:cubicBezTo>
                    <a:pt x="711" y="1276"/>
                    <a:pt x="711" y="1276"/>
                    <a:pt x="711" y="1276"/>
                  </a:cubicBezTo>
                  <a:cubicBezTo>
                    <a:pt x="711" y="1277"/>
                    <a:pt x="712" y="1278"/>
                    <a:pt x="712" y="1279"/>
                  </a:cubicBezTo>
                  <a:cubicBezTo>
                    <a:pt x="670" y="1290"/>
                    <a:pt x="638" y="1328"/>
                    <a:pt x="638" y="1374"/>
                  </a:cubicBezTo>
                  <a:cubicBezTo>
                    <a:pt x="638" y="1428"/>
                    <a:pt x="682" y="1472"/>
                    <a:pt x="736" y="1472"/>
                  </a:cubicBezTo>
                  <a:cubicBezTo>
                    <a:pt x="790" y="1472"/>
                    <a:pt x="834" y="1428"/>
                    <a:pt x="834" y="1374"/>
                  </a:cubicBezTo>
                  <a:cubicBezTo>
                    <a:pt x="834" y="1328"/>
                    <a:pt x="802" y="1290"/>
                    <a:pt x="760" y="1279"/>
                  </a:cubicBezTo>
                  <a:cubicBezTo>
                    <a:pt x="760" y="1278"/>
                    <a:pt x="761" y="1277"/>
                    <a:pt x="761" y="1276"/>
                  </a:cubicBezTo>
                  <a:cubicBezTo>
                    <a:pt x="761" y="1226"/>
                    <a:pt x="761" y="1226"/>
                    <a:pt x="761" y="1226"/>
                  </a:cubicBezTo>
                  <a:cubicBezTo>
                    <a:pt x="1447" y="1226"/>
                    <a:pt x="1447" y="1226"/>
                    <a:pt x="1447" y="1226"/>
                  </a:cubicBezTo>
                  <a:cubicBezTo>
                    <a:pt x="1461" y="1226"/>
                    <a:pt x="1472" y="1215"/>
                    <a:pt x="1472" y="1202"/>
                  </a:cubicBezTo>
                  <a:cubicBezTo>
                    <a:pt x="1472" y="1188"/>
                    <a:pt x="1461" y="1177"/>
                    <a:pt x="1447" y="1177"/>
                  </a:cubicBezTo>
                  <a:cubicBezTo>
                    <a:pt x="1423" y="1177"/>
                    <a:pt x="1423" y="1177"/>
                    <a:pt x="1423" y="1177"/>
                  </a:cubicBezTo>
                  <a:cubicBezTo>
                    <a:pt x="1423" y="197"/>
                    <a:pt x="1423" y="197"/>
                    <a:pt x="1423" y="197"/>
                  </a:cubicBezTo>
                  <a:lnTo>
                    <a:pt x="1472" y="197"/>
                  </a:lnTo>
                  <a:close/>
                  <a:moveTo>
                    <a:pt x="785" y="1374"/>
                  </a:moveTo>
                  <a:cubicBezTo>
                    <a:pt x="785" y="1401"/>
                    <a:pt x="763" y="1423"/>
                    <a:pt x="736" y="1423"/>
                  </a:cubicBezTo>
                  <a:cubicBezTo>
                    <a:pt x="709" y="1423"/>
                    <a:pt x="687" y="1401"/>
                    <a:pt x="687" y="1374"/>
                  </a:cubicBezTo>
                  <a:cubicBezTo>
                    <a:pt x="687" y="1347"/>
                    <a:pt x="709" y="1325"/>
                    <a:pt x="736" y="1325"/>
                  </a:cubicBezTo>
                  <a:cubicBezTo>
                    <a:pt x="763" y="1325"/>
                    <a:pt x="785" y="1347"/>
                    <a:pt x="785" y="1374"/>
                  </a:cubicBezTo>
                  <a:close/>
                  <a:moveTo>
                    <a:pt x="50" y="50"/>
                  </a:moveTo>
                  <a:cubicBezTo>
                    <a:pt x="1423" y="50"/>
                    <a:pt x="1423" y="50"/>
                    <a:pt x="1423" y="50"/>
                  </a:cubicBezTo>
                  <a:cubicBezTo>
                    <a:pt x="1423" y="148"/>
                    <a:pt x="1423" y="148"/>
                    <a:pt x="1423" y="148"/>
                  </a:cubicBezTo>
                  <a:cubicBezTo>
                    <a:pt x="50" y="148"/>
                    <a:pt x="50" y="148"/>
                    <a:pt x="50" y="148"/>
                  </a:cubicBezTo>
                  <a:lnTo>
                    <a:pt x="50" y="50"/>
                  </a:lnTo>
                  <a:close/>
                  <a:moveTo>
                    <a:pt x="1374" y="1177"/>
                  </a:moveTo>
                  <a:cubicBezTo>
                    <a:pt x="98" y="1177"/>
                    <a:pt x="98" y="1177"/>
                    <a:pt x="98" y="1177"/>
                  </a:cubicBezTo>
                  <a:cubicBezTo>
                    <a:pt x="98" y="197"/>
                    <a:pt x="98" y="197"/>
                    <a:pt x="98" y="197"/>
                  </a:cubicBezTo>
                  <a:cubicBezTo>
                    <a:pt x="1374" y="197"/>
                    <a:pt x="1374" y="197"/>
                    <a:pt x="1374" y="197"/>
                  </a:cubicBezTo>
                  <a:lnTo>
                    <a:pt x="1374" y="1177"/>
                  </a:lnTo>
                  <a:close/>
                  <a:moveTo>
                    <a:pt x="1374" y="1177"/>
                  </a:moveTo>
                  <a:cubicBezTo>
                    <a:pt x="1374" y="1177"/>
                    <a:pt x="1374" y="1177"/>
                    <a:pt x="1374" y="117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6">
              <a:extLst>
                <a:ext uri="{FF2B5EF4-FFF2-40B4-BE49-F238E27FC236}">
                  <a16:creationId xmlns:a16="http://schemas.microsoft.com/office/drawing/2014/main" id="{DC5C6061-2CD2-4DBC-BE03-EF9183082E00}"/>
                </a:ext>
              </a:extLst>
            </p:cNvPr>
            <p:cNvSpPr>
              <a:spLocks noEditPoints="1"/>
            </p:cNvSpPr>
            <p:nvPr/>
          </p:nvSpPr>
          <p:spPr bwMode="auto">
            <a:xfrm>
              <a:off x="-3317875" y="2536825"/>
              <a:ext cx="819150" cy="147638"/>
            </a:xfrm>
            <a:custGeom>
              <a:avLst/>
              <a:gdLst>
                <a:gd name="T0" fmla="*/ 25 w 270"/>
                <a:gd name="T1" fmla="*/ 49 h 49"/>
                <a:gd name="T2" fmla="*/ 245 w 270"/>
                <a:gd name="T3" fmla="*/ 49 h 49"/>
                <a:gd name="T4" fmla="*/ 270 w 270"/>
                <a:gd name="T5" fmla="*/ 24 h 49"/>
                <a:gd name="T6" fmla="*/ 245 w 270"/>
                <a:gd name="T7" fmla="*/ 0 h 49"/>
                <a:gd name="T8" fmla="*/ 25 w 270"/>
                <a:gd name="T9" fmla="*/ 0 h 49"/>
                <a:gd name="T10" fmla="*/ 0 w 270"/>
                <a:gd name="T11" fmla="*/ 24 h 49"/>
                <a:gd name="T12" fmla="*/ 25 w 270"/>
                <a:gd name="T13" fmla="*/ 49 h 49"/>
                <a:gd name="T14" fmla="*/ 25 w 270"/>
                <a:gd name="T15" fmla="*/ 49 h 49"/>
                <a:gd name="T16" fmla="*/ 25 w 270"/>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9">
                  <a:moveTo>
                    <a:pt x="25" y="49"/>
                  </a:moveTo>
                  <a:cubicBezTo>
                    <a:pt x="245" y="49"/>
                    <a:pt x="245" y="49"/>
                    <a:pt x="245" y="49"/>
                  </a:cubicBezTo>
                  <a:cubicBezTo>
                    <a:pt x="259" y="49"/>
                    <a:pt x="270" y="38"/>
                    <a:pt x="270" y="24"/>
                  </a:cubicBezTo>
                  <a:cubicBezTo>
                    <a:pt x="270" y="11"/>
                    <a:pt x="259" y="0"/>
                    <a:pt x="245" y="0"/>
                  </a:cubicBezTo>
                  <a:cubicBezTo>
                    <a:pt x="25" y="0"/>
                    <a:pt x="25" y="0"/>
                    <a:pt x="25" y="0"/>
                  </a:cubicBezTo>
                  <a:cubicBezTo>
                    <a:pt x="11" y="0"/>
                    <a:pt x="0" y="11"/>
                    <a:pt x="0" y="24"/>
                  </a:cubicBezTo>
                  <a:cubicBezTo>
                    <a:pt x="0" y="38"/>
                    <a:pt x="11" y="49"/>
                    <a:pt x="25" y="49"/>
                  </a:cubicBezTo>
                  <a:close/>
                  <a:moveTo>
                    <a:pt x="25" y="49"/>
                  </a:moveTo>
                  <a:cubicBezTo>
                    <a:pt x="25" y="49"/>
                    <a:pt x="25" y="49"/>
                    <a:pt x="25" y="4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7">
              <a:extLst>
                <a:ext uri="{FF2B5EF4-FFF2-40B4-BE49-F238E27FC236}">
                  <a16:creationId xmlns:a16="http://schemas.microsoft.com/office/drawing/2014/main" id="{1A2C93A8-F05E-4B83-ABB2-C5EE60C3FE5E}"/>
                </a:ext>
              </a:extLst>
            </p:cNvPr>
            <p:cNvSpPr>
              <a:spLocks noEditPoints="1"/>
            </p:cNvSpPr>
            <p:nvPr/>
          </p:nvSpPr>
          <p:spPr bwMode="auto">
            <a:xfrm>
              <a:off x="-3317875" y="2311400"/>
              <a:ext cx="522288" cy="149225"/>
            </a:xfrm>
            <a:custGeom>
              <a:avLst/>
              <a:gdLst>
                <a:gd name="T0" fmla="*/ 25 w 172"/>
                <a:gd name="T1" fmla="*/ 49 h 49"/>
                <a:gd name="T2" fmla="*/ 147 w 172"/>
                <a:gd name="T3" fmla="*/ 49 h 49"/>
                <a:gd name="T4" fmla="*/ 172 w 172"/>
                <a:gd name="T5" fmla="*/ 25 h 49"/>
                <a:gd name="T6" fmla="*/ 147 w 172"/>
                <a:gd name="T7" fmla="*/ 0 h 49"/>
                <a:gd name="T8" fmla="*/ 25 w 172"/>
                <a:gd name="T9" fmla="*/ 0 h 49"/>
                <a:gd name="T10" fmla="*/ 0 w 172"/>
                <a:gd name="T11" fmla="*/ 25 h 49"/>
                <a:gd name="T12" fmla="*/ 25 w 172"/>
                <a:gd name="T13" fmla="*/ 49 h 49"/>
                <a:gd name="T14" fmla="*/ 25 w 172"/>
                <a:gd name="T15" fmla="*/ 49 h 49"/>
                <a:gd name="T16" fmla="*/ 25 w 172"/>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9">
                  <a:moveTo>
                    <a:pt x="25" y="49"/>
                  </a:moveTo>
                  <a:cubicBezTo>
                    <a:pt x="147" y="49"/>
                    <a:pt x="147" y="49"/>
                    <a:pt x="147" y="49"/>
                  </a:cubicBezTo>
                  <a:cubicBezTo>
                    <a:pt x="161" y="49"/>
                    <a:pt x="172" y="38"/>
                    <a:pt x="172" y="25"/>
                  </a:cubicBezTo>
                  <a:cubicBezTo>
                    <a:pt x="172" y="11"/>
                    <a:pt x="161" y="0"/>
                    <a:pt x="147" y="0"/>
                  </a:cubicBezTo>
                  <a:cubicBezTo>
                    <a:pt x="25" y="0"/>
                    <a:pt x="25" y="0"/>
                    <a:pt x="25" y="0"/>
                  </a:cubicBezTo>
                  <a:cubicBezTo>
                    <a:pt x="11" y="0"/>
                    <a:pt x="0" y="11"/>
                    <a:pt x="0" y="25"/>
                  </a:cubicBezTo>
                  <a:cubicBezTo>
                    <a:pt x="0" y="38"/>
                    <a:pt x="11" y="49"/>
                    <a:pt x="25" y="49"/>
                  </a:cubicBezTo>
                  <a:close/>
                  <a:moveTo>
                    <a:pt x="25" y="49"/>
                  </a:moveTo>
                  <a:cubicBezTo>
                    <a:pt x="25" y="49"/>
                    <a:pt x="25" y="49"/>
                    <a:pt x="25" y="4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8">
              <a:extLst>
                <a:ext uri="{FF2B5EF4-FFF2-40B4-BE49-F238E27FC236}">
                  <a16:creationId xmlns:a16="http://schemas.microsoft.com/office/drawing/2014/main" id="{31FB0E8B-7DBF-43B9-AA69-9F592FEB0DFA}"/>
                </a:ext>
              </a:extLst>
            </p:cNvPr>
            <p:cNvSpPr>
              <a:spLocks noEditPoints="1"/>
            </p:cNvSpPr>
            <p:nvPr/>
          </p:nvSpPr>
          <p:spPr bwMode="auto">
            <a:xfrm>
              <a:off x="-3317875" y="2757488"/>
              <a:ext cx="819150" cy="149225"/>
            </a:xfrm>
            <a:custGeom>
              <a:avLst/>
              <a:gdLst>
                <a:gd name="T0" fmla="*/ 25 w 270"/>
                <a:gd name="T1" fmla="*/ 49 h 49"/>
                <a:gd name="T2" fmla="*/ 245 w 270"/>
                <a:gd name="T3" fmla="*/ 49 h 49"/>
                <a:gd name="T4" fmla="*/ 270 w 270"/>
                <a:gd name="T5" fmla="*/ 25 h 49"/>
                <a:gd name="T6" fmla="*/ 245 w 270"/>
                <a:gd name="T7" fmla="*/ 0 h 49"/>
                <a:gd name="T8" fmla="*/ 25 w 270"/>
                <a:gd name="T9" fmla="*/ 0 h 49"/>
                <a:gd name="T10" fmla="*/ 0 w 270"/>
                <a:gd name="T11" fmla="*/ 25 h 49"/>
                <a:gd name="T12" fmla="*/ 25 w 270"/>
                <a:gd name="T13" fmla="*/ 49 h 49"/>
                <a:gd name="T14" fmla="*/ 25 w 270"/>
                <a:gd name="T15" fmla="*/ 49 h 49"/>
                <a:gd name="T16" fmla="*/ 25 w 270"/>
                <a:gd name="T1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9">
                  <a:moveTo>
                    <a:pt x="25" y="49"/>
                  </a:moveTo>
                  <a:cubicBezTo>
                    <a:pt x="245" y="49"/>
                    <a:pt x="245" y="49"/>
                    <a:pt x="245" y="49"/>
                  </a:cubicBezTo>
                  <a:cubicBezTo>
                    <a:pt x="259" y="49"/>
                    <a:pt x="270" y="38"/>
                    <a:pt x="270" y="25"/>
                  </a:cubicBezTo>
                  <a:cubicBezTo>
                    <a:pt x="270" y="11"/>
                    <a:pt x="259" y="0"/>
                    <a:pt x="245" y="0"/>
                  </a:cubicBezTo>
                  <a:cubicBezTo>
                    <a:pt x="25" y="0"/>
                    <a:pt x="25" y="0"/>
                    <a:pt x="25" y="0"/>
                  </a:cubicBezTo>
                  <a:cubicBezTo>
                    <a:pt x="11" y="0"/>
                    <a:pt x="0" y="11"/>
                    <a:pt x="0" y="25"/>
                  </a:cubicBezTo>
                  <a:cubicBezTo>
                    <a:pt x="0" y="38"/>
                    <a:pt x="11" y="49"/>
                    <a:pt x="25" y="49"/>
                  </a:cubicBezTo>
                  <a:close/>
                  <a:moveTo>
                    <a:pt x="25" y="49"/>
                  </a:moveTo>
                  <a:cubicBezTo>
                    <a:pt x="25" y="49"/>
                    <a:pt x="25" y="49"/>
                    <a:pt x="25" y="4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9">
              <a:extLst>
                <a:ext uri="{FF2B5EF4-FFF2-40B4-BE49-F238E27FC236}">
                  <a16:creationId xmlns:a16="http://schemas.microsoft.com/office/drawing/2014/main" id="{75561420-0239-49B6-9DC9-46472C20B8C5}"/>
                </a:ext>
              </a:extLst>
            </p:cNvPr>
            <p:cNvSpPr>
              <a:spLocks noEditPoints="1"/>
            </p:cNvSpPr>
            <p:nvPr/>
          </p:nvSpPr>
          <p:spPr bwMode="auto">
            <a:xfrm>
              <a:off x="-3175000" y="2833688"/>
              <a:ext cx="2835276" cy="1487488"/>
            </a:xfrm>
            <a:custGeom>
              <a:avLst/>
              <a:gdLst>
                <a:gd name="T0" fmla="*/ 9 w 934"/>
                <a:gd name="T1" fmla="*/ 483 h 490"/>
                <a:gd name="T2" fmla="*/ 27 w 934"/>
                <a:gd name="T3" fmla="*/ 490 h 490"/>
                <a:gd name="T4" fmla="*/ 44 w 934"/>
                <a:gd name="T5" fmla="*/ 483 h 490"/>
                <a:gd name="T6" fmla="*/ 336 w 934"/>
                <a:gd name="T7" fmla="*/ 192 h 490"/>
                <a:gd name="T8" fmla="*/ 539 w 934"/>
                <a:gd name="T9" fmla="*/ 395 h 490"/>
                <a:gd name="T10" fmla="*/ 556 w 934"/>
                <a:gd name="T11" fmla="*/ 402 h 490"/>
                <a:gd name="T12" fmla="*/ 574 w 934"/>
                <a:gd name="T13" fmla="*/ 395 h 490"/>
                <a:gd name="T14" fmla="*/ 885 w 934"/>
                <a:gd name="T15" fmla="*/ 84 h 490"/>
                <a:gd name="T16" fmla="*/ 885 w 934"/>
                <a:gd name="T17" fmla="*/ 196 h 490"/>
                <a:gd name="T18" fmla="*/ 909 w 934"/>
                <a:gd name="T19" fmla="*/ 221 h 490"/>
                <a:gd name="T20" fmla="*/ 934 w 934"/>
                <a:gd name="T21" fmla="*/ 196 h 490"/>
                <a:gd name="T22" fmla="*/ 934 w 934"/>
                <a:gd name="T23" fmla="*/ 24 h 490"/>
                <a:gd name="T24" fmla="*/ 932 w 934"/>
                <a:gd name="T25" fmla="*/ 15 h 490"/>
                <a:gd name="T26" fmla="*/ 919 w 934"/>
                <a:gd name="T27" fmla="*/ 2 h 490"/>
                <a:gd name="T28" fmla="*/ 909 w 934"/>
                <a:gd name="T29" fmla="*/ 0 h 490"/>
                <a:gd name="T30" fmla="*/ 738 w 934"/>
                <a:gd name="T31" fmla="*/ 0 h 490"/>
                <a:gd name="T32" fmla="*/ 713 w 934"/>
                <a:gd name="T33" fmla="*/ 24 h 490"/>
                <a:gd name="T34" fmla="*/ 738 w 934"/>
                <a:gd name="T35" fmla="*/ 49 h 490"/>
                <a:gd name="T36" fmla="*/ 850 w 934"/>
                <a:gd name="T37" fmla="*/ 49 h 490"/>
                <a:gd name="T38" fmla="*/ 556 w 934"/>
                <a:gd name="T39" fmla="*/ 343 h 490"/>
                <a:gd name="T40" fmla="*/ 353 w 934"/>
                <a:gd name="T41" fmla="*/ 140 h 490"/>
                <a:gd name="T42" fmla="*/ 318 w 934"/>
                <a:gd name="T43" fmla="*/ 140 h 490"/>
                <a:gd name="T44" fmla="*/ 9 w 934"/>
                <a:gd name="T45" fmla="*/ 448 h 490"/>
                <a:gd name="T46" fmla="*/ 9 w 934"/>
                <a:gd name="T47" fmla="*/ 483 h 490"/>
                <a:gd name="T48" fmla="*/ 9 w 934"/>
                <a:gd name="T49" fmla="*/ 483 h 490"/>
                <a:gd name="T50" fmla="*/ 9 w 934"/>
                <a:gd name="T51" fmla="*/ 48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4" h="490">
                  <a:moveTo>
                    <a:pt x="9" y="483"/>
                  </a:moveTo>
                  <a:cubicBezTo>
                    <a:pt x="14" y="488"/>
                    <a:pt x="20" y="490"/>
                    <a:pt x="27" y="490"/>
                  </a:cubicBezTo>
                  <a:cubicBezTo>
                    <a:pt x="33" y="490"/>
                    <a:pt x="39" y="488"/>
                    <a:pt x="44" y="483"/>
                  </a:cubicBezTo>
                  <a:cubicBezTo>
                    <a:pt x="336" y="192"/>
                    <a:pt x="336" y="192"/>
                    <a:pt x="336" y="192"/>
                  </a:cubicBezTo>
                  <a:cubicBezTo>
                    <a:pt x="539" y="395"/>
                    <a:pt x="539" y="395"/>
                    <a:pt x="539" y="395"/>
                  </a:cubicBezTo>
                  <a:cubicBezTo>
                    <a:pt x="544" y="400"/>
                    <a:pt x="550" y="402"/>
                    <a:pt x="556" y="402"/>
                  </a:cubicBezTo>
                  <a:cubicBezTo>
                    <a:pt x="563" y="402"/>
                    <a:pt x="569" y="400"/>
                    <a:pt x="574" y="395"/>
                  </a:cubicBezTo>
                  <a:cubicBezTo>
                    <a:pt x="885" y="84"/>
                    <a:pt x="885" y="84"/>
                    <a:pt x="885" y="84"/>
                  </a:cubicBezTo>
                  <a:cubicBezTo>
                    <a:pt x="885" y="196"/>
                    <a:pt x="885" y="196"/>
                    <a:pt x="885" y="196"/>
                  </a:cubicBezTo>
                  <a:cubicBezTo>
                    <a:pt x="885" y="210"/>
                    <a:pt x="896" y="221"/>
                    <a:pt x="909" y="221"/>
                  </a:cubicBezTo>
                  <a:cubicBezTo>
                    <a:pt x="923" y="221"/>
                    <a:pt x="934" y="210"/>
                    <a:pt x="934" y="196"/>
                  </a:cubicBezTo>
                  <a:cubicBezTo>
                    <a:pt x="934" y="24"/>
                    <a:pt x="934" y="24"/>
                    <a:pt x="934" y="24"/>
                  </a:cubicBezTo>
                  <a:cubicBezTo>
                    <a:pt x="934" y="21"/>
                    <a:pt x="933" y="18"/>
                    <a:pt x="932" y="15"/>
                  </a:cubicBezTo>
                  <a:cubicBezTo>
                    <a:pt x="930" y="9"/>
                    <a:pt x="925" y="4"/>
                    <a:pt x="919" y="2"/>
                  </a:cubicBezTo>
                  <a:cubicBezTo>
                    <a:pt x="916" y="1"/>
                    <a:pt x="913" y="0"/>
                    <a:pt x="909" y="0"/>
                  </a:cubicBezTo>
                  <a:cubicBezTo>
                    <a:pt x="738" y="0"/>
                    <a:pt x="738" y="0"/>
                    <a:pt x="738" y="0"/>
                  </a:cubicBezTo>
                  <a:cubicBezTo>
                    <a:pt x="724" y="0"/>
                    <a:pt x="713" y="11"/>
                    <a:pt x="713" y="24"/>
                  </a:cubicBezTo>
                  <a:cubicBezTo>
                    <a:pt x="713" y="38"/>
                    <a:pt x="724" y="49"/>
                    <a:pt x="738" y="49"/>
                  </a:cubicBezTo>
                  <a:cubicBezTo>
                    <a:pt x="850" y="49"/>
                    <a:pt x="850" y="49"/>
                    <a:pt x="850" y="49"/>
                  </a:cubicBezTo>
                  <a:cubicBezTo>
                    <a:pt x="556" y="343"/>
                    <a:pt x="556" y="343"/>
                    <a:pt x="556" y="343"/>
                  </a:cubicBezTo>
                  <a:cubicBezTo>
                    <a:pt x="353" y="140"/>
                    <a:pt x="353" y="140"/>
                    <a:pt x="353" y="140"/>
                  </a:cubicBezTo>
                  <a:cubicBezTo>
                    <a:pt x="343" y="130"/>
                    <a:pt x="328" y="130"/>
                    <a:pt x="318" y="140"/>
                  </a:cubicBezTo>
                  <a:cubicBezTo>
                    <a:pt x="9" y="448"/>
                    <a:pt x="9" y="448"/>
                    <a:pt x="9" y="448"/>
                  </a:cubicBezTo>
                  <a:cubicBezTo>
                    <a:pt x="0" y="458"/>
                    <a:pt x="0" y="474"/>
                    <a:pt x="9" y="483"/>
                  </a:cubicBezTo>
                  <a:close/>
                  <a:moveTo>
                    <a:pt x="9" y="483"/>
                  </a:moveTo>
                  <a:cubicBezTo>
                    <a:pt x="9" y="483"/>
                    <a:pt x="9" y="483"/>
                    <a:pt x="9" y="48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6" name="TextBox 15">
            <a:extLst>
              <a:ext uri="{FF2B5EF4-FFF2-40B4-BE49-F238E27FC236}">
                <a16:creationId xmlns:a16="http://schemas.microsoft.com/office/drawing/2014/main" id="{5052CEEB-1510-4449-A435-7628D31D6F07}"/>
              </a:ext>
            </a:extLst>
          </p:cNvPr>
          <p:cNvSpPr txBox="1"/>
          <p:nvPr/>
        </p:nvSpPr>
        <p:spPr>
          <a:xfrm>
            <a:off x="2012674" y="3942198"/>
            <a:ext cx="8161788" cy="1569660"/>
          </a:xfrm>
          <a:prstGeom prst="rect">
            <a:avLst/>
          </a:prstGeom>
          <a:noFill/>
        </p:spPr>
        <p:txBody>
          <a:bodyPr wrap="square" rtlCol="0">
            <a:spAutoFit/>
          </a:bodyPr>
          <a:lstStyle/>
          <a:p>
            <a:pPr algn="ctr"/>
            <a:r>
              <a:rPr lang="fa-IR" sz="4800" b="1" dirty="0">
                <a:ln>
                  <a:solidFill>
                    <a:schemeClr val="bg1">
                      <a:lumMod val="50000"/>
                    </a:schemeClr>
                  </a:solidFill>
                </a:ln>
                <a:solidFill>
                  <a:schemeClr val="bg1"/>
                </a:solidFill>
                <a:effectLst>
                  <a:outerShdw blurRad="152400" algn="ctr" rotWithShape="0">
                    <a:prstClr val="black"/>
                  </a:outerShdw>
                </a:effectLst>
                <a:latin typeface="Open Sans" panose="020B0606030504020204" pitchFamily="34" charset="0"/>
                <a:ea typeface="Open Sans" panose="020B0606030504020204" pitchFamily="34" charset="0"/>
                <a:cs typeface="B Titr" panose="00000700000000000000" pitchFamily="2" charset="-78"/>
              </a:rPr>
              <a:t>پروژه متناسب سازی حجم فعالیت </a:t>
            </a:r>
          </a:p>
          <a:p>
            <a:pPr algn="ctr"/>
            <a:r>
              <a:rPr lang="fa-IR" sz="4800" b="1" dirty="0">
                <a:ln>
                  <a:solidFill>
                    <a:schemeClr val="bg1">
                      <a:lumMod val="50000"/>
                    </a:schemeClr>
                  </a:solidFill>
                </a:ln>
                <a:solidFill>
                  <a:schemeClr val="bg1"/>
                </a:solidFill>
                <a:effectLst>
                  <a:outerShdw blurRad="152400" algn="ctr" rotWithShape="0">
                    <a:prstClr val="black"/>
                  </a:outerShdw>
                </a:effectLst>
                <a:latin typeface="Open Sans" panose="020B0606030504020204" pitchFamily="34" charset="0"/>
                <a:ea typeface="Open Sans" panose="020B0606030504020204" pitchFamily="34" charset="0"/>
                <a:cs typeface="B Titr" panose="00000700000000000000" pitchFamily="2" charset="-78"/>
              </a:rPr>
              <a:t>حوزه های تخصصی و نیروی انسانی</a:t>
            </a:r>
          </a:p>
        </p:txBody>
      </p:sp>
      <p:sp>
        <p:nvSpPr>
          <p:cNvPr id="9" name="TextBox 8">
            <a:extLst>
              <a:ext uri="{FF2B5EF4-FFF2-40B4-BE49-F238E27FC236}">
                <a16:creationId xmlns:a16="http://schemas.microsoft.com/office/drawing/2014/main" id="{7467EA75-086D-7917-1B75-B0AD88375A66}"/>
              </a:ext>
            </a:extLst>
          </p:cNvPr>
          <p:cNvSpPr txBox="1"/>
          <p:nvPr/>
        </p:nvSpPr>
        <p:spPr>
          <a:xfrm>
            <a:off x="3080591" y="5611887"/>
            <a:ext cx="6025954" cy="769441"/>
          </a:xfrm>
          <a:prstGeom prst="rect">
            <a:avLst/>
          </a:prstGeom>
          <a:noFill/>
        </p:spPr>
        <p:txBody>
          <a:bodyPr wrap="square" rtlCol="0">
            <a:spAutoFit/>
          </a:bodyPr>
          <a:lstStyle/>
          <a:p>
            <a:pPr algn="ctr"/>
            <a:r>
              <a:rPr lang="fa-IR" sz="4400" b="1" dirty="0">
                <a:ln>
                  <a:solidFill>
                    <a:schemeClr val="bg1">
                      <a:lumMod val="50000"/>
                    </a:schemeClr>
                  </a:solidFill>
                </a:ln>
                <a:solidFill>
                  <a:srgbClr val="FFC000"/>
                </a:solidFill>
                <a:effectLst>
                  <a:outerShdw blurRad="254000" sx="102000" sy="102000" algn="ctr" rotWithShape="0">
                    <a:prstClr val="black"/>
                  </a:outerShdw>
                </a:effectLst>
                <a:latin typeface="Open Sans" panose="020B0606030504020204" pitchFamily="34" charset="0"/>
                <a:ea typeface="Open Sans" panose="020B0606030504020204" pitchFamily="34" charset="0"/>
                <a:cs typeface="B Roya" panose="00000400000000000000" pitchFamily="2" charset="-78"/>
              </a:rPr>
              <a:t>(کاربینی و کارسنجی)</a:t>
            </a:r>
          </a:p>
        </p:txBody>
      </p:sp>
      <p:pic>
        <p:nvPicPr>
          <p:cNvPr id="18" name="Picture 17">
            <a:extLst>
              <a:ext uri="{FF2B5EF4-FFF2-40B4-BE49-F238E27FC236}">
                <a16:creationId xmlns:a16="http://schemas.microsoft.com/office/drawing/2014/main" id="{2655BD62-CA14-7CAB-BFE0-2B5C56F80161}"/>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784162" y="188640"/>
            <a:ext cx="1142898" cy="1142898"/>
          </a:xfrm>
          <a:prstGeom prst="rect">
            <a:avLst/>
          </a:prstGeom>
          <a:ln>
            <a:noFill/>
          </a:ln>
          <a:effectLst>
            <a:outerShdw blurRad="190500" algn="tl" rotWithShape="0">
              <a:srgbClr val="000000">
                <a:alpha val="70000"/>
              </a:srgbClr>
            </a:outerShdw>
          </a:effectLst>
        </p:spPr>
      </p:pic>
      <p:sp>
        <p:nvSpPr>
          <p:cNvPr id="19" name="Rectangle 115">
            <a:extLst>
              <a:ext uri="{FF2B5EF4-FFF2-40B4-BE49-F238E27FC236}">
                <a16:creationId xmlns:a16="http://schemas.microsoft.com/office/drawing/2014/main" id="{19CD8B12-1524-48D6-86CF-5EC0A6B39DC7}"/>
              </a:ext>
            </a:extLst>
          </p:cNvPr>
          <p:cNvSpPr txBox="1">
            <a:spLocks noChangeArrowheads="1"/>
          </p:cNvSpPr>
          <p:nvPr/>
        </p:nvSpPr>
        <p:spPr bwMode="auto">
          <a:xfrm>
            <a:off x="10531710" y="1481725"/>
            <a:ext cx="1647802" cy="50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fa-IR" sz="1800" dirty="0">
                <a:solidFill>
                  <a:srgbClr val="FFFFFF"/>
                </a:solidFill>
                <a:effectLst>
                  <a:outerShdw blurRad="152400" sx="102000" sy="102000" algn="ctr" rotWithShape="0">
                    <a:prstClr val="black">
                      <a:alpha val="40000"/>
                    </a:prstClr>
                  </a:outerShdw>
                </a:effectLst>
                <a:latin typeface="IranNastaliq" panose="02000503000000020003" pitchFamily="2" charset="0"/>
                <a:cs typeface="IranNastaliq" panose="02000503000000020003" pitchFamily="2" charset="0"/>
              </a:rPr>
              <a:t>مرکز برنامه ریزی و پژوهش</a:t>
            </a:r>
          </a:p>
        </p:txBody>
      </p:sp>
    </p:spTree>
    <p:extLst>
      <p:ext uri="{BB962C8B-B14F-4D97-AF65-F5344CB8AC3E}">
        <p14:creationId xmlns:p14="http://schemas.microsoft.com/office/powerpoint/2010/main" val="232758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116632"/>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جدول توازن نیروها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قبل از پروژه کاربینی </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10</a:t>
            </a:fld>
            <a:endParaRPr lang="en-US" dirty="0"/>
          </a:p>
        </p:txBody>
      </p:sp>
      <p:graphicFrame>
        <p:nvGraphicFramePr>
          <p:cNvPr id="4" name="Table 3">
            <a:extLst>
              <a:ext uri="{FF2B5EF4-FFF2-40B4-BE49-F238E27FC236}">
                <a16:creationId xmlns:a16="http://schemas.microsoft.com/office/drawing/2014/main" id="{11B3EC9D-8141-4367-0E96-60F314BE4149}"/>
              </a:ext>
            </a:extLst>
          </p:cNvPr>
          <p:cNvGraphicFramePr>
            <a:graphicFrameLocks noGrp="1"/>
          </p:cNvGraphicFramePr>
          <p:nvPr>
            <p:extLst>
              <p:ext uri="{D42A27DB-BD31-4B8C-83A1-F6EECF244321}">
                <p14:modId xmlns:p14="http://schemas.microsoft.com/office/powerpoint/2010/main" val="499395057"/>
              </p:ext>
            </p:extLst>
          </p:nvPr>
        </p:nvGraphicFramePr>
        <p:xfrm>
          <a:off x="1400149" y="908719"/>
          <a:ext cx="9388525" cy="5191508"/>
        </p:xfrm>
        <a:graphic>
          <a:graphicData uri="http://schemas.openxmlformats.org/drawingml/2006/table">
            <a:tbl>
              <a:tblPr rtl="1">
                <a:effectLst/>
              </a:tblPr>
              <a:tblGrid>
                <a:gridCol w="1327111">
                  <a:extLst>
                    <a:ext uri="{9D8B030D-6E8A-4147-A177-3AD203B41FA5}">
                      <a16:colId xmlns:a16="http://schemas.microsoft.com/office/drawing/2014/main" val="2891116260"/>
                    </a:ext>
                  </a:extLst>
                </a:gridCol>
                <a:gridCol w="1232318">
                  <a:extLst>
                    <a:ext uri="{9D8B030D-6E8A-4147-A177-3AD203B41FA5}">
                      <a16:colId xmlns:a16="http://schemas.microsoft.com/office/drawing/2014/main" val="4149669575"/>
                    </a:ext>
                  </a:extLst>
                </a:gridCol>
                <a:gridCol w="1342911">
                  <a:extLst>
                    <a:ext uri="{9D8B030D-6E8A-4147-A177-3AD203B41FA5}">
                      <a16:colId xmlns:a16="http://schemas.microsoft.com/office/drawing/2014/main" val="910945614"/>
                    </a:ext>
                  </a:extLst>
                </a:gridCol>
                <a:gridCol w="1358710">
                  <a:extLst>
                    <a:ext uri="{9D8B030D-6E8A-4147-A177-3AD203B41FA5}">
                      <a16:colId xmlns:a16="http://schemas.microsoft.com/office/drawing/2014/main" val="1107062661"/>
                    </a:ext>
                  </a:extLst>
                </a:gridCol>
                <a:gridCol w="932138">
                  <a:extLst>
                    <a:ext uri="{9D8B030D-6E8A-4147-A177-3AD203B41FA5}">
                      <a16:colId xmlns:a16="http://schemas.microsoft.com/office/drawing/2014/main" val="1259316663"/>
                    </a:ext>
                  </a:extLst>
                </a:gridCol>
                <a:gridCol w="1504850">
                  <a:extLst>
                    <a:ext uri="{9D8B030D-6E8A-4147-A177-3AD203B41FA5}">
                      <a16:colId xmlns:a16="http://schemas.microsoft.com/office/drawing/2014/main" val="3194689949"/>
                    </a:ext>
                  </a:extLst>
                </a:gridCol>
                <a:gridCol w="1690487">
                  <a:extLst>
                    <a:ext uri="{9D8B030D-6E8A-4147-A177-3AD203B41FA5}">
                      <a16:colId xmlns:a16="http://schemas.microsoft.com/office/drawing/2014/main" val="3171872615"/>
                    </a:ext>
                  </a:extLst>
                </a:gridCol>
              </a:tblGrid>
              <a:tr h="489764">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اداره تامین مسکن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صندوق امداد ولایت</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اشتغال و خودکفایی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امور فرهنگی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مشارکت های مردمی </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حمایت و سلامت خانواده </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extLst>
                  <a:ext uri="{0D108BD9-81ED-4DB2-BD59-A6C34878D82A}">
                    <a16:rowId xmlns:a16="http://schemas.microsoft.com/office/drawing/2014/main" val="1249310355"/>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865904025"/>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371723486"/>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-9/6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452459636"/>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-26/6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304026484"/>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836741626"/>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453470523"/>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696766305"/>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590559305"/>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705159385"/>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4011163653"/>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85343992"/>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4022048767"/>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097643215"/>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615886733"/>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977711050"/>
                  </a:ext>
                </a:extLst>
              </a:tr>
              <a:tr h="2938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-82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029201046"/>
                  </a:ext>
                </a:extLst>
              </a:tr>
            </a:tbl>
          </a:graphicData>
        </a:graphic>
      </p:graphicFrame>
    </p:spTree>
    <p:extLst>
      <p:ext uri="{BB962C8B-B14F-4D97-AF65-F5344CB8AC3E}">
        <p14:creationId xmlns:p14="http://schemas.microsoft.com/office/powerpoint/2010/main" val="211834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116632"/>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جدول توازن نیروها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قبل از پروژه کاربینی </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11</a:t>
            </a:fld>
            <a:endParaRPr lang="en-US" dirty="0"/>
          </a:p>
        </p:txBody>
      </p:sp>
      <p:graphicFrame>
        <p:nvGraphicFramePr>
          <p:cNvPr id="3" name="Table 2">
            <a:extLst>
              <a:ext uri="{FF2B5EF4-FFF2-40B4-BE49-F238E27FC236}">
                <a16:creationId xmlns:a16="http://schemas.microsoft.com/office/drawing/2014/main" id="{71D159F8-3F2C-1AED-56C5-E8C1809E19A9}"/>
              </a:ext>
            </a:extLst>
          </p:cNvPr>
          <p:cNvGraphicFramePr>
            <a:graphicFrameLocks noGrp="1"/>
          </p:cNvGraphicFramePr>
          <p:nvPr>
            <p:extLst>
              <p:ext uri="{D42A27DB-BD31-4B8C-83A1-F6EECF244321}">
                <p14:modId xmlns:p14="http://schemas.microsoft.com/office/powerpoint/2010/main" val="2691853435"/>
              </p:ext>
            </p:extLst>
          </p:nvPr>
        </p:nvGraphicFramePr>
        <p:xfrm>
          <a:off x="1413893" y="908720"/>
          <a:ext cx="9361038" cy="5184570"/>
        </p:xfrm>
        <a:graphic>
          <a:graphicData uri="http://schemas.openxmlformats.org/drawingml/2006/table">
            <a:tbl>
              <a:tblPr rtl="1"/>
              <a:tblGrid>
                <a:gridCol w="1323225">
                  <a:extLst>
                    <a:ext uri="{9D8B030D-6E8A-4147-A177-3AD203B41FA5}">
                      <a16:colId xmlns:a16="http://schemas.microsoft.com/office/drawing/2014/main" val="2129752213"/>
                    </a:ext>
                  </a:extLst>
                </a:gridCol>
                <a:gridCol w="1228709">
                  <a:extLst>
                    <a:ext uri="{9D8B030D-6E8A-4147-A177-3AD203B41FA5}">
                      <a16:colId xmlns:a16="http://schemas.microsoft.com/office/drawing/2014/main" val="3531385860"/>
                    </a:ext>
                  </a:extLst>
                </a:gridCol>
                <a:gridCol w="1338979">
                  <a:extLst>
                    <a:ext uri="{9D8B030D-6E8A-4147-A177-3AD203B41FA5}">
                      <a16:colId xmlns:a16="http://schemas.microsoft.com/office/drawing/2014/main" val="2983178299"/>
                    </a:ext>
                  </a:extLst>
                </a:gridCol>
                <a:gridCol w="1354733">
                  <a:extLst>
                    <a:ext uri="{9D8B030D-6E8A-4147-A177-3AD203B41FA5}">
                      <a16:colId xmlns:a16="http://schemas.microsoft.com/office/drawing/2014/main" val="915853345"/>
                    </a:ext>
                  </a:extLst>
                </a:gridCol>
                <a:gridCol w="929410">
                  <a:extLst>
                    <a:ext uri="{9D8B030D-6E8A-4147-A177-3AD203B41FA5}">
                      <a16:colId xmlns:a16="http://schemas.microsoft.com/office/drawing/2014/main" val="2181301565"/>
                    </a:ext>
                  </a:extLst>
                </a:gridCol>
                <a:gridCol w="1500444">
                  <a:extLst>
                    <a:ext uri="{9D8B030D-6E8A-4147-A177-3AD203B41FA5}">
                      <a16:colId xmlns:a16="http://schemas.microsoft.com/office/drawing/2014/main" val="3253835587"/>
                    </a:ext>
                  </a:extLst>
                </a:gridCol>
                <a:gridCol w="1685538">
                  <a:extLst>
                    <a:ext uri="{9D8B030D-6E8A-4147-A177-3AD203B41FA5}">
                      <a16:colId xmlns:a16="http://schemas.microsoft.com/office/drawing/2014/main" val="2540522415"/>
                    </a:ext>
                  </a:extLst>
                </a:gridCol>
              </a:tblGrid>
              <a:tr h="497151">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اداره تامین مسکن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صندوق امداد ولایت</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dirty="0">
                          <a:solidFill>
                            <a:srgbClr val="FFFFFF"/>
                          </a:solidFill>
                          <a:effectLst/>
                          <a:latin typeface="B Titr" panose="00000700000000000000" pitchFamily="2" charset="-78"/>
                          <a:cs typeface="B Titr" panose="00000700000000000000" pitchFamily="2" charset="-78"/>
                        </a:rPr>
                        <a:t>اشتغال و خودکفایی</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امور فرهنگی</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مشارکت های مردمی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حمایت و سلامت خانواده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extLst>
                  <a:ext uri="{0D108BD9-81ED-4DB2-BD59-A6C34878D82A}">
                    <a16:rowId xmlns:a16="http://schemas.microsoft.com/office/drawing/2014/main" val="168329785"/>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فارس</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-36/7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091606492"/>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قزوین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-5/6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086081458"/>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193044515"/>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کردستان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207307089"/>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833862878"/>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575099316"/>
                  </a:ext>
                </a:extLst>
              </a:tr>
              <a:tr h="291204">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کهکلویه و بویر احمد</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5890501"/>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934957882"/>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807006340"/>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590613083"/>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513844777"/>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717883710"/>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77223118"/>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28170121"/>
                  </a:ext>
                </a:extLst>
              </a:tr>
              <a:tr h="293081">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-0/3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-5/76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470249815"/>
                  </a:ext>
                </a:extLst>
              </a:tr>
              <a:tr h="293081">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جمع</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-145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-394/16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437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534887688"/>
                  </a:ext>
                </a:extLst>
              </a:tr>
            </a:tbl>
          </a:graphicData>
        </a:graphic>
      </p:graphicFrame>
    </p:spTree>
    <p:extLst>
      <p:ext uri="{BB962C8B-B14F-4D97-AF65-F5344CB8AC3E}">
        <p14:creationId xmlns:p14="http://schemas.microsoft.com/office/powerpoint/2010/main" val="1797137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12</a:t>
            </a:fld>
            <a:endParaRPr lang="en-US" dirty="0"/>
          </a:p>
        </p:txBody>
      </p:sp>
      <p:graphicFrame>
        <p:nvGraphicFramePr>
          <p:cNvPr id="6" name="Chart 5">
            <a:extLst>
              <a:ext uri="{FF2B5EF4-FFF2-40B4-BE49-F238E27FC236}">
                <a16:creationId xmlns:a16="http://schemas.microsoft.com/office/drawing/2014/main" id="{6F70E2BF-1581-4474-90C5-57F11C2B93F7}"/>
              </a:ext>
            </a:extLst>
          </p:cNvPr>
          <p:cNvGraphicFramePr/>
          <p:nvPr>
            <p:extLst>
              <p:ext uri="{D42A27DB-BD31-4B8C-83A1-F6EECF244321}">
                <p14:modId xmlns:p14="http://schemas.microsoft.com/office/powerpoint/2010/main" val="2916847077"/>
              </p:ext>
            </p:extLst>
          </p:nvPr>
        </p:nvGraphicFramePr>
        <p:xfrm>
          <a:off x="1238867" y="1461143"/>
          <a:ext cx="3090834" cy="20605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D4C7CD8-3CD0-4EFE-BC5F-3113210038BF}"/>
              </a:ext>
            </a:extLst>
          </p:cNvPr>
          <p:cNvGraphicFramePr/>
          <p:nvPr>
            <p:extLst>
              <p:ext uri="{D42A27DB-BD31-4B8C-83A1-F6EECF244321}">
                <p14:modId xmlns:p14="http://schemas.microsoft.com/office/powerpoint/2010/main" val="3588721419"/>
              </p:ext>
            </p:extLst>
          </p:nvPr>
        </p:nvGraphicFramePr>
        <p:xfrm>
          <a:off x="4546290" y="1431182"/>
          <a:ext cx="3090834" cy="20605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50559894-24B7-49B5-A5CA-8965163119F3}"/>
              </a:ext>
            </a:extLst>
          </p:cNvPr>
          <p:cNvGraphicFramePr/>
          <p:nvPr>
            <p:extLst>
              <p:ext uri="{D42A27DB-BD31-4B8C-83A1-F6EECF244321}">
                <p14:modId xmlns:p14="http://schemas.microsoft.com/office/powerpoint/2010/main" val="1173458191"/>
              </p:ext>
            </p:extLst>
          </p:nvPr>
        </p:nvGraphicFramePr>
        <p:xfrm>
          <a:off x="7853713" y="1412776"/>
          <a:ext cx="3090834" cy="2060556"/>
        </p:xfrm>
        <a:graphic>
          <a:graphicData uri="http://schemas.openxmlformats.org/drawingml/2006/chart">
            <c:chart xmlns:c="http://schemas.openxmlformats.org/drawingml/2006/chart" xmlns:r="http://schemas.openxmlformats.org/officeDocument/2006/relationships" r:id="rId5"/>
          </a:graphicData>
        </a:graphic>
      </p:graphicFrame>
      <p:sp>
        <p:nvSpPr>
          <p:cNvPr id="19" name="Oval 18">
            <a:extLst>
              <a:ext uri="{FF2B5EF4-FFF2-40B4-BE49-F238E27FC236}">
                <a16:creationId xmlns:a16="http://schemas.microsoft.com/office/drawing/2014/main" id="{1F42AE9F-A383-4724-8314-347E43215B02}"/>
              </a:ext>
            </a:extLst>
          </p:cNvPr>
          <p:cNvSpPr/>
          <p:nvPr/>
        </p:nvSpPr>
        <p:spPr>
          <a:xfrm>
            <a:off x="3426700" y="1682988"/>
            <a:ext cx="768096" cy="76809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1"/>
            <a:r>
              <a:rPr lang="fa-IR" sz="1800" dirty="0">
                <a:cs typeface="B Titr" panose="00000700000000000000" pitchFamily="2" charset="-78"/>
              </a:rPr>
              <a:t>145</a:t>
            </a:r>
            <a:r>
              <a:rPr lang="fa-IR" sz="1400" b="1" dirty="0">
                <a:cs typeface="B Titr" panose="00000700000000000000" pitchFamily="2" charset="-78"/>
              </a:rPr>
              <a:t>-</a:t>
            </a:r>
            <a:endParaRPr lang="en-IN" sz="1600" b="1" dirty="0">
              <a:cs typeface="B Titr" panose="00000700000000000000" pitchFamily="2" charset="-78"/>
            </a:endParaRPr>
          </a:p>
        </p:txBody>
      </p:sp>
      <p:sp>
        <p:nvSpPr>
          <p:cNvPr id="24" name="Oval 23">
            <a:extLst>
              <a:ext uri="{FF2B5EF4-FFF2-40B4-BE49-F238E27FC236}">
                <a16:creationId xmlns:a16="http://schemas.microsoft.com/office/drawing/2014/main" id="{7A342D3B-3D14-4D4C-A544-089D6B5472F3}"/>
              </a:ext>
            </a:extLst>
          </p:cNvPr>
          <p:cNvSpPr/>
          <p:nvPr/>
        </p:nvSpPr>
        <p:spPr>
          <a:xfrm>
            <a:off x="4822260" y="2780928"/>
            <a:ext cx="768096" cy="7680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1"/>
            <a:r>
              <a:rPr lang="fa-IR" sz="1800" dirty="0">
                <a:cs typeface="B Titr" panose="00000700000000000000" pitchFamily="2" charset="-78"/>
              </a:rPr>
              <a:t>394</a:t>
            </a:r>
            <a:r>
              <a:rPr lang="fa-IR" sz="1400" dirty="0">
                <a:cs typeface="B Titr" panose="00000700000000000000" pitchFamily="2" charset="-78"/>
              </a:rPr>
              <a:t>-</a:t>
            </a:r>
            <a:endParaRPr lang="en-IN" sz="1800" dirty="0">
              <a:cs typeface="B Titr" panose="00000700000000000000" pitchFamily="2" charset="-78"/>
            </a:endParaRPr>
          </a:p>
        </p:txBody>
      </p:sp>
      <p:sp>
        <p:nvSpPr>
          <p:cNvPr id="25" name="Oval 24">
            <a:extLst>
              <a:ext uri="{FF2B5EF4-FFF2-40B4-BE49-F238E27FC236}">
                <a16:creationId xmlns:a16="http://schemas.microsoft.com/office/drawing/2014/main" id="{2C54E336-34CD-4BA9-98D2-C1440394431F}"/>
              </a:ext>
            </a:extLst>
          </p:cNvPr>
          <p:cNvSpPr/>
          <p:nvPr/>
        </p:nvSpPr>
        <p:spPr>
          <a:xfrm>
            <a:off x="10114750" y="2308365"/>
            <a:ext cx="768096" cy="7680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dirty="0">
                <a:cs typeface="B Titr" panose="00000700000000000000" pitchFamily="2" charset="-78"/>
              </a:rPr>
              <a:t>124</a:t>
            </a:r>
            <a:r>
              <a:rPr lang="fa-IR" sz="1400" dirty="0">
                <a:cs typeface="B Titr" panose="00000700000000000000" pitchFamily="2" charset="-78"/>
              </a:rPr>
              <a:t>-</a:t>
            </a:r>
            <a:endParaRPr lang="en-IN" sz="1800" dirty="0">
              <a:cs typeface="B Titr" panose="00000700000000000000" pitchFamily="2" charset="-78"/>
            </a:endParaRPr>
          </a:p>
        </p:txBody>
      </p:sp>
      <p:sp>
        <p:nvSpPr>
          <p:cNvPr id="20" name="TextBox 19">
            <a:extLst>
              <a:ext uri="{FF2B5EF4-FFF2-40B4-BE49-F238E27FC236}">
                <a16:creationId xmlns:a16="http://schemas.microsoft.com/office/drawing/2014/main" id="{4D22C2BB-70E5-4299-852D-45CC2C3A4245}"/>
              </a:ext>
            </a:extLst>
          </p:cNvPr>
          <p:cNvSpPr txBox="1"/>
          <p:nvPr/>
        </p:nvSpPr>
        <p:spPr>
          <a:xfrm>
            <a:off x="2367343" y="2035586"/>
            <a:ext cx="833882" cy="830997"/>
          </a:xfrm>
          <a:prstGeom prst="rect">
            <a:avLst/>
          </a:prstGeom>
          <a:noFill/>
        </p:spPr>
        <p:txBody>
          <a:bodyPr wrap="none" rtlCol="0" anchor="ctr">
            <a:spAutoFit/>
          </a:bodyPr>
          <a:lstStyle/>
          <a:p>
            <a:pPr algn="ctr"/>
            <a:r>
              <a:rPr lang="fa-IR" b="1" dirty="0">
                <a:solidFill>
                  <a:schemeClr val="accent2"/>
                </a:solidFill>
                <a:cs typeface="B Titr" panose="00000700000000000000" pitchFamily="2" charset="-78"/>
              </a:rPr>
              <a:t>اداره</a:t>
            </a:r>
          </a:p>
          <a:p>
            <a:pPr algn="ctr"/>
            <a:r>
              <a:rPr lang="fa-IR" b="1" dirty="0">
                <a:solidFill>
                  <a:schemeClr val="accent2"/>
                </a:solidFill>
                <a:cs typeface="B Titr" panose="00000700000000000000" pitchFamily="2" charset="-78"/>
              </a:rPr>
              <a:t>مسکن</a:t>
            </a:r>
            <a:endParaRPr lang="en-IN" b="1" dirty="0">
              <a:solidFill>
                <a:schemeClr val="accent2"/>
              </a:solidFill>
              <a:cs typeface="B Titr" panose="00000700000000000000" pitchFamily="2" charset="-78"/>
            </a:endParaRPr>
          </a:p>
        </p:txBody>
      </p:sp>
      <p:sp>
        <p:nvSpPr>
          <p:cNvPr id="26" name="TextBox 25">
            <a:extLst>
              <a:ext uri="{FF2B5EF4-FFF2-40B4-BE49-F238E27FC236}">
                <a16:creationId xmlns:a16="http://schemas.microsoft.com/office/drawing/2014/main" id="{E7A808C5-82E2-4B2C-9ADE-293336D362A2}"/>
              </a:ext>
            </a:extLst>
          </p:cNvPr>
          <p:cNvSpPr txBox="1"/>
          <p:nvPr/>
        </p:nvSpPr>
        <p:spPr>
          <a:xfrm>
            <a:off x="5526635" y="1939809"/>
            <a:ext cx="1093569" cy="954107"/>
          </a:xfrm>
          <a:prstGeom prst="rect">
            <a:avLst/>
          </a:prstGeom>
          <a:noFill/>
        </p:spPr>
        <p:txBody>
          <a:bodyPr wrap="none" rtlCol="0" anchor="ctr">
            <a:spAutoFit/>
          </a:bodyPr>
          <a:lstStyle/>
          <a:p>
            <a:pPr algn="ctr"/>
            <a:r>
              <a:rPr lang="fa-IR" sz="2800" b="1" dirty="0">
                <a:solidFill>
                  <a:schemeClr val="accent3">
                    <a:lumMod val="75000"/>
                  </a:schemeClr>
                </a:solidFill>
                <a:cs typeface="B Titr" panose="00000700000000000000" pitchFamily="2" charset="-78"/>
              </a:rPr>
              <a:t>صندوق</a:t>
            </a:r>
          </a:p>
          <a:p>
            <a:pPr algn="ctr"/>
            <a:r>
              <a:rPr lang="fa-IR" sz="2800" b="1" dirty="0">
                <a:solidFill>
                  <a:schemeClr val="accent3">
                    <a:lumMod val="75000"/>
                  </a:schemeClr>
                </a:solidFill>
                <a:cs typeface="B Titr" panose="00000700000000000000" pitchFamily="2" charset="-78"/>
              </a:rPr>
              <a:t>امداد</a:t>
            </a:r>
            <a:endParaRPr lang="en-IN" sz="2800" b="1" dirty="0">
              <a:solidFill>
                <a:schemeClr val="accent3">
                  <a:lumMod val="75000"/>
                </a:schemeClr>
              </a:solidFill>
              <a:cs typeface="B Titr" panose="00000700000000000000" pitchFamily="2" charset="-78"/>
            </a:endParaRPr>
          </a:p>
        </p:txBody>
      </p:sp>
      <p:sp>
        <p:nvSpPr>
          <p:cNvPr id="27" name="TextBox 26">
            <a:extLst>
              <a:ext uri="{FF2B5EF4-FFF2-40B4-BE49-F238E27FC236}">
                <a16:creationId xmlns:a16="http://schemas.microsoft.com/office/drawing/2014/main" id="{96F7B9FE-77F8-45BA-AD54-D354ACD55E07}"/>
              </a:ext>
            </a:extLst>
          </p:cNvPr>
          <p:cNvSpPr txBox="1"/>
          <p:nvPr/>
        </p:nvSpPr>
        <p:spPr>
          <a:xfrm>
            <a:off x="8744142" y="2005507"/>
            <a:ext cx="1309974" cy="830997"/>
          </a:xfrm>
          <a:prstGeom prst="rect">
            <a:avLst/>
          </a:prstGeom>
          <a:noFill/>
        </p:spPr>
        <p:txBody>
          <a:bodyPr wrap="none" rtlCol="0" anchor="ctr">
            <a:spAutoFit/>
          </a:bodyPr>
          <a:lstStyle/>
          <a:p>
            <a:pPr algn="ctr"/>
            <a:r>
              <a:rPr lang="fa-IR" b="1" dirty="0">
                <a:solidFill>
                  <a:schemeClr val="accent4">
                    <a:lumMod val="75000"/>
                  </a:schemeClr>
                </a:solidFill>
                <a:cs typeface="B Titr" panose="00000700000000000000" pitchFamily="2" charset="-78"/>
              </a:rPr>
              <a:t>اشتغال و</a:t>
            </a:r>
          </a:p>
          <a:p>
            <a:pPr algn="ctr"/>
            <a:r>
              <a:rPr lang="fa-IR" b="1" dirty="0">
                <a:solidFill>
                  <a:schemeClr val="accent4">
                    <a:lumMod val="75000"/>
                  </a:schemeClr>
                </a:solidFill>
                <a:cs typeface="B Titr" panose="00000700000000000000" pitchFamily="2" charset="-78"/>
              </a:rPr>
              <a:t>خودکفایی</a:t>
            </a:r>
            <a:endParaRPr lang="en-IN" b="1" dirty="0">
              <a:solidFill>
                <a:schemeClr val="accent4">
                  <a:lumMod val="75000"/>
                </a:schemeClr>
              </a:solidFill>
              <a:cs typeface="B Titr" panose="00000700000000000000" pitchFamily="2" charset="-78"/>
            </a:endParaRPr>
          </a:p>
        </p:txBody>
      </p:sp>
      <p:graphicFrame>
        <p:nvGraphicFramePr>
          <p:cNvPr id="3" name="Chart 2">
            <a:extLst>
              <a:ext uri="{FF2B5EF4-FFF2-40B4-BE49-F238E27FC236}">
                <a16:creationId xmlns:a16="http://schemas.microsoft.com/office/drawing/2014/main" id="{814F9BFD-FB31-526A-B945-9DE9CC08DD99}"/>
              </a:ext>
            </a:extLst>
          </p:cNvPr>
          <p:cNvGraphicFramePr/>
          <p:nvPr>
            <p:extLst>
              <p:ext uri="{D42A27DB-BD31-4B8C-83A1-F6EECF244321}">
                <p14:modId xmlns:p14="http://schemas.microsoft.com/office/powerpoint/2010/main" val="3657823762"/>
              </p:ext>
            </p:extLst>
          </p:nvPr>
        </p:nvGraphicFramePr>
        <p:xfrm>
          <a:off x="1213268" y="3741889"/>
          <a:ext cx="3090834" cy="20605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3781267B-952E-13CF-68E6-2BC4EC8653E2}"/>
              </a:ext>
            </a:extLst>
          </p:cNvPr>
          <p:cNvGraphicFramePr/>
          <p:nvPr>
            <p:extLst>
              <p:ext uri="{D42A27DB-BD31-4B8C-83A1-F6EECF244321}">
                <p14:modId xmlns:p14="http://schemas.microsoft.com/office/powerpoint/2010/main" val="979497579"/>
              </p:ext>
            </p:extLst>
          </p:nvPr>
        </p:nvGraphicFramePr>
        <p:xfrm>
          <a:off x="4520691" y="3711928"/>
          <a:ext cx="3090834" cy="206055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hart 4">
            <a:extLst>
              <a:ext uri="{FF2B5EF4-FFF2-40B4-BE49-F238E27FC236}">
                <a16:creationId xmlns:a16="http://schemas.microsoft.com/office/drawing/2014/main" id="{EB1A0A6C-2009-868D-5D4B-E12DFFC5F31E}"/>
              </a:ext>
            </a:extLst>
          </p:cNvPr>
          <p:cNvGraphicFramePr/>
          <p:nvPr>
            <p:extLst>
              <p:ext uri="{D42A27DB-BD31-4B8C-83A1-F6EECF244321}">
                <p14:modId xmlns:p14="http://schemas.microsoft.com/office/powerpoint/2010/main" val="3615003962"/>
              </p:ext>
            </p:extLst>
          </p:nvPr>
        </p:nvGraphicFramePr>
        <p:xfrm>
          <a:off x="7828114" y="3693522"/>
          <a:ext cx="3090834" cy="2060556"/>
        </p:xfrm>
        <a:graphic>
          <a:graphicData uri="http://schemas.openxmlformats.org/drawingml/2006/chart">
            <c:chart xmlns:c="http://schemas.openxmlformats.org/drawingml/2006/chart" xmlns:r="http://schemas.openxmlformats.org/officeDocument/2006/relationships" r:id="rId8"/>
          </a:graphicData>
        </a:graphic>
      </p:graphicFrame>
      <p:sp>
        <p:nvSpPr>
          <p:cNvPr id="7" name="Oval 6">
            <a:extLst>
              <a:ext uri="{FF2B5EF4-FFF2-40B4-BE49-F238E27FC236}">
                <a16:creationId xmlns:a16="http://schemas.microsoft.com/office/drawing/2014/main" id="{D19C50AA-CD43-C51D-CF94-F805E44EEBD5}"/>
              </a:ext>
            </a:extLst>
          </p:cNvPr>
          <p:cNvSpPr/>
          <p:nvPr/>
        </p:nvSpPr>
        <p:spPr>
          <a:xfrm>
            <a:off x="3089782" y="3531094"/>
            <a:ext cx="768096" cy="76809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1"/>
            <a:r>
              <a:rPr lang="fa-IR" sz="1800" dirty="0">
                <a:cs typeface="B Titr" panose="00000700000000000000" pitchFamily="2" charset="-78"/>
              </a:rPr>
              <a:t>34</a:t>
            </a:r>
            <a:r>
              <a:rPr lang="fa-IR" sz="1400" dirty="0">
                <a:cs typeface="B Titr" panose="00000700000000000000" pitchFamily="2" charset="-78"/>
              </a:rPr>
              <a:t>-</a:t>
            </a:r>
            <a:endParaRPr lang="en-IN" sz="1200" b="1" dirty="0">
              <a:cs typeface="B Titr" panose="00000700000000000000" pitchFamily="2" charset="-78"/>
            </a:endParaRPr>
          </a:p>
        </p:txBody>
      </p:sp>
      <p:sp>
        <p:nvSpPr>
          <p:cNvPr id="8" name="Oval 7">
            <a:extLst>
              <a:ext uri="{FF2B5EF4-FFF2-40B4-BE49-F238E27FC236}">
                <a16:creationId xmlns:a16="http://schemas.microsoft.com/office/drawing/2014/main" id="{80A8E865-64D8-3F0E-BD48-F788DD468F1E}"/>
              </a:ext>
            </a:extLst>
          </p:cNvPr>
          <p:cNvSpPr/>
          <p:nvPr/>
        </p:nvSpPr>
        <p:spPr>
          <a:xfrm>
            <a:off x="4913980" y="5037168"/>
            <a:ext cx="768096" cy="7680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dirty="0">
                <a:cs typeface="B Titr" panose="00000700000000000000" pitchFamily="2" charset="-78"/>
              </a:rPr>
              <a:t>437</a:t>
            </a:r>
            <a:endParaRPr lang="en-IN" sz="1800" dirty="0">
              <a:cs typeface="B Titr" panose="00000700000000000000" pitchFamily="2" charset="-78"/>
            </a:endParaRPr>
          </a:p>
        </p:txBody>
      </p:sp>
      <p:sp>
        <p:nvSpPr>
          <p:cNvPr id="9" name="Oval 8">
            <a:extLst>
              <a:ext uri="{FF2B5EF4-FFF2-40B4-BE49-F238E27FC236}">
                <a16:creationId xmlns:a16="http://schemas.microsoft.com/office/drawing/2014/main" id="{FA68D229-B57C-8FFD-9F78-3A69985AD135}"/>
              </a:ext>
            </a:extLst>
          </p:cNvPr>
          <p:cNvSpPr/>
          <p:nvPr/>
        </p:nvSpPr>
        <p:spPr>
          <a:xfrm>
            <a:off x="10013627" y="4693839"/>
            <a:ext cx="768096" cy="768096"/>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1"/>
            <a:r>
              <a:rPr lang="fa-IR" sz="1600" dirty="0">
                <a:cs typeface="B Titr" panose="00000700000000000000" pitchFamily="2" charset="-78"/>
              </a:rPr>
              <a:t>334</a:t>
            </a:r>
            <a:r>
              <a:rPr lang="fa-IR" sz="1400" dirty="0">
                <a:cs typeface="B Titr" panose="00000700000000000000" pitchFamily="2" charset="-78"/>
              </a:rPr>
              <a:t>-</a:t>
            </a:r>
            <a:endParaRPr lang="en-IN" sz="1400" dirty="0">
              <a:cs typeface="B Titr" panose="00000700000000000000" pitchFamily="2" charset="-78"/>
            </a:endParaRPr>
          </a:p>
        </p:txBody>
      </p:sp>
      <p:sp>
        <p:nvSpPr>
          <p:cNvPr id="10" name="TextBox 9">
            <a:extLst>
              <a:ext uri="{FF2B5EF4-FFF2-40B4-BE49-F238E27FC236}">
                <a16:creationId xmlns:a16="http://schemas.microsoft.com/office/drawing/2014/main" id="{2EE9583D-C0FC-AF64-9E68-5518C831D877}"/>
              </a:ext>
            </a:extLst>
          </p:cNvPr>
          <p:cNvSpPr txBox="1"/>
          <p:nvPr/>
        </p:nvSpPr>
        <p:spPr>
          <a:xfrm>
            <a:off x="2235145" y="4316332"/>
            <a:ext cx="1047082" cy="830997"/>
          </a:xfrm>
          <a:prstGeom prst="rect">
            <a:avLst/>
          </a:prstGeom>
          <a:noFill/>
        </p:spPr>
        <p:txBody>
          <a:bodyPr wrap="none" rtlCol="0" anchor="ctr">
            <a:spAutoFit/>
          </a:bodyPr>
          <a:lstStyle/>
          <a:p>
            <a:pPr algn="ctr"/>
            <a:r>
              <a:rPr lang="fa-IR" b="1" dirty="0">
                <a:solidFill>
                  <a:schemeClr val="accent2"/>
                </a:solidFill>
                <a:cs typeface="B Titr" panose="00000700000000000000" pitchFamily="2" charset="-78"/>
              </a:rPr>
              <a:t>امور</a:t>
            </a:r>
          </a:p>
          <a:p>
            <a:pPr algn="ctr"/>
            <a:r>
              <a:rPr lang="fa-IR" b="1" dirty="0">
                <a:solidFill>
                  <a:schemeClr val="accent2"/>
                </a:solidFill>
                <a:cs typeface="B Titr" panose="00000700000000000000" pitchFamily="2" charset="-78"/>
              </a:rPr>
              <a:t>فرهنگی</a:t>
            </a:r>
            <a:endParaRPr lang="en-IN" b="1" dirty="0">
              <a:solidFill>
                <a:schemeClr val="accent2"/>
              </a:solidFill>
              <a:cs typeface="B Titr" panose="00000700000000000000" pitchFamily="2" charset="-78"/>
            </a:endParaRPr>
          </a:p>
        </p:txBody>
      </p:sp>
      <p:sp>
        <p:nvSpPr>
          <p:cNvPr id="11" name="TextBox 10">
            <a:extLst>
              <a:ext uri="{FF2B5EF4-FFF2-40B4-BE49-F238E27FC236}">
                <a16:creationId xmlns:a16="http://schemas.microsoft.com/office/drawing/2014/main" id="{F4F3E0F8-98CA-C76D-2B0A-EE75ED09919F}"/>
              </a:ext>
            </a:extLst>
          </p:cNvPr>
          <p:cNvSpPr txBox="1"/>
          <p:nvPr/>
        </p:nvSpPr>
        <p:spPr>
          <a:xfrm>
            <a:off x="5428098" y="4220555"/>
            <a:ext cx="1239443" cy="954107"/>
          </a:xfrm>
          <a:prstGeom prst="rect">
            <a:avLst/>
          </a:prstGeom>
          <a:noFill/>
        </p:spPr>
        <p:txBody>
          <a:bodyPr wrap="none" rtlCol="0" anchor="ctr">
            <a:spAutoFit/>
          </a:bodyPr>
          <a:lstStyle/>
          <a:p>
            <a:pPr algn="ctr"/>
            <a:r>
              <a:rPr lang="fa-IR" sz="2800" b="1" dirty="0">
                <a:solidFill>
                  <a:schemeClr val="accent3">
                    <a:lumMod val="75000"/>
                  </a:schemeClr>
                </a:solidFill>
                <a:cs typeface="B Titr" panose="00000700000000000000" pitchFamily="2" charset="-78"/>
              </a:rPr>
              <a:t>مشارکت</a:t>
            </a:r>
          </a:p>
          <a:p>
            <a:pPr algn="ctr"/>
            <a:r>
              <a:rPr lang="fa-IR" sz="2800" b="1" dirty="0">
                <a:solidFill>
                  <a:schemeClr val="accent3">
                    <a:lumMod val="75000"/>
                  </a:schemeClr>
                </a:solidFill>
                <a:cs typeface="B Titr" panose="00000700000000000000" pitchFamily="2" charset="-78"/>
              </a:rPr>
              <a:t>مردمی</a:t>
            </a:r>
            <a:endParaRPr lang="en-IN" sz="2800" b="1" dirty="0">
              <a:solidFill>
                <a:schemeClr val="accent3">
                  <a:lumMod val="75000"/>
                </a:schemeClr>
              </a:solidFill>
              <a:cs typeface="B Titr" panose="00000700000000000000" pitchFamily="2" charset="-78"/>
            </a:endParaRPr>
          </a:p>
        </p:txBody>
      </p:sp>
      <p:sp>
        <p:nvSpPr>
          <p:cNvPr id="12" name="TextBox 11">
            <a:extLst>
              <a:ext uri="{FF2B5EF4-FFF2-40B4-BE49-F238E27FC236}">
                <a16:creationId xmlns:a16="http://schemas.microsoft.com/office/drawing/2014/main" id="{171EAB3F-CD1C-0F9D-6A94-E2A039B8A29E}"/>
              </a:ext>
            </a:extLst>
          </p:cNvPr>
          <p:cNvSpPr txBox="1"/>
          <p:nvPr/>
        </p:nvSpPr>
        <p:spPr>
          <a:xfrm>
            <a:off x="8735376" y="4224698"/>
            <a:ext cx="1276310" cy="954107"/>
          </a:xfrm>
          <a:prstGeom prst="rect">
            <a:avLst/>
          </a:prstGeom>
          <a:noFill/>
        </p:spPr>
        <p:txBody>
          <a:bodyPr wrap="none" rtlCol="0" anchor="ctr">
            <a:spAutoFit/>
          </a:bodyPr>
          <a:lstStyle/>
          <a:p>
            <a:pPr algn="ctr"/>
            <a:r>
              <a:rPr lang="fa-IR" sz="2800" b="1" dirty="0">
                <a:solidFill>
                  <a:schemeClr val="accent4">
                    <a:lumMod val="75000"/>
                  </a:schemeClr>
                </a:solidFill>
                <a:cs typeface="B Titr" panose="00000700000000000000" pitchFamily="2" charset="-78"/>
              </a:rPr>
              <a:t>حمایت و</a:t>
            </a:r>
          </a:p>
          <a:p>
            <a:pPr algn="ctr"/>
            <a:r>
              <a:rPr lang="fa-IR" sz="2800" b="1" dirty="0">
                <a:solidFill>
                  <a:schemeClr val="accent4">
                    <a:lumMod val="75000"/>
                  </a:schemeClr>
                </a:solidFill>
                <a:cs typeface="B Titr" panose="00000700000000000000" pitchFamily="2" charset="-78"/>
              </a:rPr>
              <a:t>سلامت</a:t>
            </a:r>
            <a:endParaRPr lang="en-IN" sz="2800" b="1" dirty="0">
              <a:solidFill>
                <a:schemeClr val="accent4">
                  <a:lumMod val="75000"/>
                </a:schemeClr>
              </a:solidFill>
              <a:cs typeface="B Titr" panose="00000700000000000000" pitchFamily="2" charset="-78"/>
            </a:endParaRPr>
          </a:p>
        </p:txBody>
      </p:sp>
      <p:sp>
        <p:nvSpPr>
          <p:cNvPr id="22" name="Title 1">
            <a:extLst>
              <a:ext uri="{FF2B5EF4-FFF2-40B4-BE49-F238E27FC236}">
                <a16:creationId xmlns:a16="http://schemas.microsoft.com/office/drawing/2014/main" id="{E5039395-F318-4435-BA7B-D5A1841749D9}"/>
              </a:ext>
            </a:extLst>
          </p:cNvPr>
          <p:cNvSpPr>
            <a:spLocks noGrp="1"/>
          </p:cNvSpPr>
          <p:nvPr>
            <p:ph type="title"/>
          </p:nvPr>
        </p:nvSpPr>
        <p:spPr>
          <a:xfrm>
            <a:off x="609441" y="188640"/>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بررسی وضعیت توازن نیروها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قبل از پروژه کاربینی به تفکیک حوزه</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8" name="Oval 27">
            <a:extLst>
              <a:ext uri="{FF2B5EF4-FFF2-40B4-BE49-F238E27FC236}">
                <a16:creationId xmlns:a16="http://schemas.microsoft.com/office/drawing/2014/main" id="{972D7244-2BAC-5BF2-E9B2-5AA0D80ED5CB}"/>
              </a:ext>
            </a:extLst>
          </p:cNvPr>
          <p:cNvSpPr/>
          <p:nvPr/>
        </p:nvSpPr>
        <p:spPr>
          <a:xfrm>
            <a:off x="5794394" y="5470793"/>
            <a:ext cx="550495" cy="550495"/>
          </a:xfrm>
          <a:prstGeom prst="ellipse">
            <a:avLst/>
          </a:prstGeom>
          <a:solidFill>
            <a:srgbClr val="00CC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3600" dirty="0">
                <a:cs typeface="B Titr" panose="00000700000000000000" pitchFamily="2" charset="-78"/>
              </a:rPr>
              <a:t>+</a:t>
            </a:r>
            <a:endParaRPr lang="en-IN" sz="3600" dirty="0">
              <a:cs typeface="B Titr" panose="00000700000000000000" pitchFamily="2" charset="-78"/>
            </a:endParaRPr>
          </a:p>
        </p:txBody>
      </p:sp>
    </p:spTree>
    <p:extLst>
      <p:ext uri="{BB962C8B-B14F-4D97-AF65-F5344CB8AC3E}">
        <p14:creationId xmlns:p14="http://schemas.microsoft.com/office/powerpoint/2010/main" val="28404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116632"/>
            <a:ext cx="10969943" cy="711081"/>
          </a:xfrm>
        </p:spPr>
        <p:txBody>
          <a:bodyPr/>
          <a:lstStyle/>
          <a:p>
            <a:pPr algn="ctr"/>
            <a:r>
              <a:rPr lang="fa-IR" b="1" dirty="0">
                <a:solidFill>
                  <a:schemeClr val="accent4"/>
                </a:solidFill>
                <a:latin typeface="Open Sans" panose="020B0606030504020204" pitchFamily="34" charset="0"/>
                <a:ea typeface="Open Sans" panose="020B0606030504020204" pitchFamily="34" charset="0"/>
                <a:cs typeface="B Titr" panose="00000700000000000000" pitchFamily="2" charset="-78"/>
              </a:rPr>
              <a:t>تحلیل وضع موجود</a:t>
            </a:r>
            <a:endParaRPr lang="en-IN"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13</a:t>
            </a:fld>
            <a:endParaRPr lang="en-US" dirty="0"/>
          </a:p>
        </p:txBody>
      </p:sp>
      <p:sp>
        <p:nvSpPr>
          <p:cNvPr id="11" name="Rectangle 10">
            <a:extLst>
              <a:ext uri="{FF2B5EF4-FFF2-40B4-BE49-F238E27FC236}">
                <a16:creationId xmlns:a16="http://schemas.microsoft.com/office/drawing/2014/main" id="{25185E07-CCE1-4B71-94B3-EEEFA64B7CC5}"/>
              </a:ext>
            </a:extLst>
          </p:cNvPr>
          <p:cNvSpPr/>
          <p:nvPr/>
        </p:nvSpPr>
        <p:spPr>
          <a:xfrm>
            <a:off x="987424" y="2372484"/>
            <a:ext cx="3297830" cy="2777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D8353AD6-4589-4B65-BAEB-D1521C87D414}"/>
              </a:ext>
            </a:extLst>
          </p:cNvPr>
          <p:cNvSpPr/>
          <p:nvPr/>
        </p:nvSpPr>
        <p:spPr>
          <a:xfrm>
            <a:off x="1558924" y="1110753"/>
            <a:ext cx="2154830" cy="2154830"/>
          </a:xfrm>
          <a:prstGeom prst="ellipse">
            <a:avLst/>
          </a:prstGeom>
          <a:solidFill>
            <a:schemeClr val="accent2"/>
          </a:solidFill>
          <a:ln w="203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E1BDECEB-3B30-4FD7-AAA7-196649E9CCFB}"/>
              </a:ext>
            </a:extLst>
          </p:cNvPr>
          <p:cNvSpPr txBox="1"/>
          <p:nvPr/>
        </p:nvSpPr>
        <p:spPr>
          <a:xfrm>
            <a:off x="1709644" y="1834225"/>
            <a:ext cx="1853392" cy="707886"/>
          </a:xfrm>
          <a:prstGeom prst="rect">
            <a:avLst/>
          </a:prstGeom>
          <a:noFill/>
        </p:spPr>
        <p:txBody>
          <a:bodyPr wrap="none" rtlCol="0">
            <a:spAutoFit/>
          </a:bodyPr>
          <a:lstStyle/>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توسعه</a:t>
            </a:r>
          </a:p>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مشارکتهای مردمی</a:t>
            </a:r>
            <a:endParaRPr lang="en-IN" sz="2000"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35" name="Rectangle 34">
            <a:extLst>
              <a:ext uri="{FF2B5EF4-FFF2-40B4-BE49-F238E27FC236}">
                <a16:creationId xmlns:a16="http://schemas.microsoft.com/office/drawing/2014/main" id="{6149AE6A-F219-44FD-9F7C-D0408B1F68ED}"/>
              </a:ext>
            </a:extLst>
          </p:cNvPr>
          <p:cNvSpPr/>
          <p:nvPr/>
        </p:nvSpPr>
        <p:spPr>
          <a:xfrm>
            <a:off x="4445497" y="2372484"/>
            <a:ext cx="3297830" cy="2777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06EE6B14-53C1-4C63-B89B-7C9B2599BADA}"/>
              </a:ext>
            </a:extLst>
          </p:cNvPr>
          <p:cNvSpPr/>
          <p:nvPr/>
        </p:nvSpPr>
        <p:spPr>
          <a:xfrm>
            <a:off x="5016997" y="1110753"/>
            <a:ext cx="2154830" cy="2154830"/>
          </a:xfrm>
          <a:prstGeom prst="ellipse">
            <a:avLst/>
          </a:prstGeom>
          <a:solidFill>
            <a:schemeClr val="accent3"/>
          </a:solidFill>
          <a:ln w="203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00B3E968-0CA0-4A39-A2BD-450A706E9B13}"/>
              </a:ext>
            </a:extLst>
          </p:cNvPr>
          <p:cNvSpPr txBox="1"/>
          <p:nvPr/>
        </p:nvSpPr>
        <p:spPr>
          <a:xfrm>
            <a:off x="5461868" y="1834225"/>
            <a:ext cx="1265090" cy="707886"/>
          </a:xfrm>
          <a:prstGeom prst="rect">
            <a:avLst/>
          </a:prstGeom>
          <a:noFill/>
        </p:spPr>
        <p:txBody>
          <a:bodyPr wrap="none" rtlCol="0">
            <a:spAutoFit/>
          </a:bodyPr>
          <a:lstStyle/>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صندوق</a:t>
            </a:r>
          </a:p>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امداد ولایت</a:t>
            </a:r>
            <a:endParaRPr lang="en-IN" sz="2000"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36" name="Rectangle 35">
            <a:extLst>
              <a:ext uri="{FF2B5EF4-FFF2-40B4-BE49-F238E27FC236}">
                <a16:creationId xmlns:a16="http://schemas.microsoft.com/office/drawing/2014/main" id="{0BAA12B6-3AFE-4791-9481-E49B8D4B2E59}"/>
              </a:ext>
            </a:extLst>
          </p:cNvPr>
          <p:cNvSpPr/>
          <p:nvPr/>
        </p:nvSpPr>
        <p:spPr>
          <a:xfrm>
            <a:off x="7903570" y="2372484"/>
            <a:ext cx="3297830" cy="2777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80BB504F-ADE5-4513-9B89-6AED52BC405E}"/>
              </a:ext>
            </a:extLst>
          </p:cNvPr>
          <p:cNvSpPr/>
          <p:nvPr/>
        </p:nvSpPr>
        <p:spPr>
          <a:xfrm>
            <a:off x="8475070" y="1110753"/>
            <a:ext cx="2154830" cy="2154830"/>
          </a:xfrm>
          <a:prstGeom prst="ellipse">
            <a:avLst/>
          </a:prstGeom>
          <a:solidFill>
            <a:schemeClr val="accent4"/>
          </a:solidFill>
          <a:ln w="203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840A3A9C-0E87-4E60-93CF-28AE11D26D90}"/>
              </a:ext>
            </a:extLst>
          </p:cNvPr>
          <p:cNvSpPr txBox="1"/>
          <p:nvPr/>
        </p:nvSpPr>
        <p:spPr>
          <a:xfrm>
            <a:off x="8705141" y="1834225"/>
            <a:ext cx="1694695" cy="707886"/>
          </a:xfrm>
          <a:prstGeom prst="rect">
            <a:avLst/>
          </a:prstGeom>
          <a:noFill/>
        </p:spPr>
        <p:txBody>
          <a:bodyPr wrap="none" rtlCol="0">
            <a:spAutoFit/>
          </a:bodyPr>
          <a:lstStyle/>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کمیته امداد</a:t>
            </a:r>
          </a:p>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امام خمینی (ره)</a:t>
            </a:r>
            <a:endParaRPr lang="en-IN" sz="2000"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37" name="Rectangle 36">
            <a:extLst>
              <a:ext uri="{FF2B5EF4-FFF2-40B4-BE49-F238E27FC236}">
                <a16:creationId xmlns:a16="http://schemas.microsoft.com/office/drawing/2014/main" id="{8C730790-62F4-4CBB-9091-31D2ABBC0881}"/>
              </a:ext>
            </a:extLst>
          </p:cNvPr>
          <p:cNvSpPr/>
          <p:nvPr/>
        </p:nvSpPr>
        <p:spPr>
          <a:xfrm>
            <a:off x="1276350" y="3095089"/>
            <a:ext cx="2800350" cy="2062103"/>
          </a:xfrm>
          <a:prstGeom prst="rect">
            <a:avLst/>
          </a:prstGeom>
        </p:spPr>
        <p:txBody>
          <a:bodyPr wrap="square">
            <a:spAutoFit/>
          </a:bodyPr>
          <a:lstStyle/>
          <a:p>
            <a:pPr algn="just" rtl="1" fontAlgn="base"/>
            <a:r>
              <a:rPr lang="fa-IR"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بیشترین مازاد نیرو متعلق به حوزه مشارکت های مردمی می باشد. عدم استفاده بهینه از روشهای نوین، عدم همبستگی نوع خدمت با درآمد مورد نظر، عدم استفاده از ظرفیت مراکز و خیریه های معتمد و... سبب گردیده 439 نیروی مازاد در حوزه مشارکت های مردمی وجود داشته باشد.</a:t>
            </a:r>
            <a:endParaRPr lang="en-IN"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endParaRPr>
          </a:p>
        </p:txBody>
      </p:sp>
      <p:sp>
        <p:nvSpPr>
          <p:cNvPr id="38" name="Rectangle 37">
            <a:extLst>
              <a:ext uri="{FF2B5EF4-FFF2-40B4-BE49-F238E27FC236}">
                <a16:creationId xmlns:a16="http://schemas.microsoft.com/office/drawing/2014/main" id="{A3FB7276-6E86-42BA-8C99-08F615C85101}"/>
              </a:ext>
            </a:extLst>
          </p:cNvPr>
          <p:cNvSpPr/>
          <p:nvPr/>
        </p:nvSpPr>
        <p:spPr>
          <a:xfrm>
            <a:off x="4694237" y="3095089"/>
            <a:ext cx="2800350" cy="2062103"/>
          </a:xfrm>
          <a:prstGeom prst="rect">
            <a:avLst/>
          </a:prstGeom>
        </p:spPr>
        <p:txBody>
          <a:bodyPr wrap="square">
            <a:spAutoFit/>
          </a:bodyPr>
          <a:lstStyle/>
          <a:p>
            <a:pPr algn="just" rtl="1" fontAlgn="base"/>
            <a:r>
              <a:rPr lang="fa-IR"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بیشترین کمبود نیرو مربوط به صندوق امداد ولایت می باشد. لیکن با توجه به راهکارهای ارائه شده در بخش قبل خصوصاً متمرکز نمودن فعالیت ها و چابک سازی فعالیت های مرتبط با حوزه های پشتیبانی (نیروهای مازاد فناوری اطلاعات و مالی و پشتیبانی) این کمبود تا حد زیادی مرتفع می گردد.</a:t>
            </a:r>
            <a:endParaRPr lang="en-IN" sz="1600" dirty="0">
              <a:solidFill>
                <a:schemeClr val="tx1">
                  <a:lumMod val="75000"/>
                  <a:lumOff val="25000"/>
                </a:schemeClr>
              </a:solidFill>
              <a:latin typeface="Arial" panose="020B0604020202020204" pitchFamily="34" charset="0"/>
              <a:cs typeface="B Roya" panose="00000400000000000000" pitchFamily="2" charset="-78"/>
            </a:endParaRPr>
          </a:p>
        </p:txBody>
      </p:sp>
      <p:sp>
        <p:nvSpPr>
          <p:cNvPr id="39" name="Rectangle 38">
            <a:extLst>
              <a:ext uri="{FF2B5EF4-FFF2-40B4-BE49-F238E27FC236}">
                <a16:creationId xmlns:a16="http://schemas.microsoft.com/office/drawing/2014/main" id="{FD547A96-C208-454E-96EC-9A37E042BE24}"/>
              </a:ext>
            </a:extLst>
          </p:cNvPr>
          <p:cNvSpPr/>
          <p:nvPr/>
        </p:nvSpPr>
        <p:spPr>
          <a:xfrm>
            <a:off x="8152310" y="3449663"/>
            <a:ext cx="2800350" cy="1323439"/>
          </a:xfrm>
          <a:prstGeom prst="rect">
            <a:avLst/>
          </a:prstGeom>
        </p:spPr>
        <p:txBody>
          <a:bodyPr wrap="square">
            <a:spAutoFit/>
          </a:bodyPr>
          <a:lstStyle/>
          <a:p>
            <a:pPr algn="just" rtl="1" fontAlgn="base"/>
            <a:r>
              <a:rPr lang="fa-IR"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براساس جدول فوق تعداد 596 نیرو کمبود در کل احصا می گردد. این مسئله علت اصلی فقر حسی کمبود نیروی انسانی در مدیران ارشد کمیته امداد امام خمینی (ره) کشور می باشد.</a:t>
            </a:r>
            <a:endParaRPr lang="en-IN" sz="1600" dirty="0">
              <a:solidFill>
                <a:schemeClr val="tx1">
                  <a:lumMod val="75000"/>
                  <a:lumOff val="25000"/>
                </a:schemeClr>
              </a:solidFill>
              <a:latin typeface="Arial" panose="020B0604020202020204" pitchFamily="34" charset="0"/>
              <a:cs typeface="B Roya" panose="00000400000000000000" pitchFamily="2" charset="-78"/>
            </a:endParaRPr>
          </a:p>
        </p:txBody>
      </p:sp>
      <p:sp>
        <p:nvSpPr>
          <p:cNvPr id="4" name="Rectangle 3">
            <a:extLst>
              <a:ext uri="{FF2B5EF4-FFF2-40B4-BE49-F238E27FC236}">
                <a16:creationId xmlns:a16="http://schemas.microsoft.com/office/drawing/2014/main" id="{0CCB7A11-5036-0017-B409-915FF3BD0894}"/>
              </a:ext>
            </a:extLst>
          </p:cNvPr>
          <p:cNvSpPr/>
          <p:nvPr/>
        </p:nvSpPr>
        <p:spPr>
          <a:xfrm>
            <a:off x="1549338" y="5348006"/>
            <a:ext cx="8649530"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در جدول قبل، نیاز واحد ها به تفکیک استانها و جمع آنها، و تبدیل این نیازها به رقم ریالی ارائه شد؛ که مشخص شود در صورت عدم اجرای پروژه چه هزینه ای به کمیته امداد تقبل می گردید.</a:t>
            </a:r>
          </a:p>
        </p:txBody>
      </p:sp>
      <p:sp>
        <p:nvSpPr>
          <p:cNvPr id="6" name="Rectangle 5">
            <a:extLst>
              <a:ext uri="{FF2B5EF4-FFF2-40B4-BE49-F238E27FC236}">
                <a16:creationId xmlns:a16="http://schemas.microsoft.com/office/drawing/2014/main" id="{F5C19093-333C-D750-4956-CDC75FA3098B}"/>
              </a:ext>
            </a:extLst>
          </p:cNvPr>
          <p:cNvSpPr/>
          <p:nvPr/>
        </p:nvSpPr>
        <p:spPr>
          <a:xfrm>
            <a:off x="10063422" y="5360199"/>
            <a:ext cx="711510" cy="707886"/>
          </a:xfrm>
          <a:prstGeom prst="rect">
            <a:avLst/>
          </a:prstGeom>
        </p:spPr>
        <p:txBody>
          <a:bodyPr wrap="square">
            <a:spAutoFit/>
          </a:bodyPr>
          <a:lstStyle/>
          <a:p>
            <a:pPr algn="r" rtl="1" fontAlgn="base"/>
            <a:r>
              <a:rPr lang="fa-IR"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شرح:</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2000" b="1" dirty="0">
              <a:solidFill>
                <a:schemeClr val="tx1">
                  <a:lumMod val="75000"/>
                  <a:lumOff val="25000"/>
                </a:schemeClr>
              </a:solidFill>
              <a:latin typeface="Arial" panose="020B0604020202020204" pitchFamily="34" charset="0"/>
              <a:cs typeface="B Titr" panose="00000700000000000000" pitchFamily="2" charset="-78"/>
            </a:endParaRPr>
          </a:p>
        </p:txBody>
      </p:sp>
      <p:sp>
        <p:nvSpPr>
          <p:cNvPr id="7" name="Rectangle: Rounded Corners 6">
            <a:extLst>
              <a:ext uri="{FF2B5EF4-FFF2-40B4-BE49-F238E27FC236}">
                <a16:creationId xmlns:a16="http://schemas.microsoft.com/office/drawing/2014/main" id="{E3E83026-9DE8-340B-C130-D1B074B53043}"/>
              </a:ext>
            </a:extLst>
          </p:cNvPr>
          <p:cNvSpPr/>
          <p:nvPr/>
        </p:nvSpPr>
        <p:spPr>
          <a:xfrm>
            <a:off x="1413892" y="5301208"/>
            <a:ext cx="9361040" cy="826692"/>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652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116632"/>
            <a:ext cx="10969943" cy="711081"/>
          </a:xfrm>
        </p:spPr>
        <p:txBody>
          <a:bodyPr/>
          <a:lstStyle/>
          <a:p>
            <a:pPr algn="ctr"/>
            <a:r>
              <a:rPr lang="fa-IR" b="1" dirty="0">
                <a:solidFill>
                  <a:schemeClr val="accent4"/>
                </a:solidFill>
                <a:latin typeface="Open Sans" panose="020B0606030504020204" pitchFamily="34" charset="0"/>
                <a:ea typeface="Open Sans" panose="020B0606030504020204" pitchFamily="34" charset="0"/>
                <a:cs typeface="B Titr" panose="00000700000000000000" pitchFamily="2" charset="-78"/>
              </a:rPr>
              <a:t>تحلیل وضع موجود</a:t>
            </a:r>
            <a:endParaRPr lang="en-IN"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14</a:t>
            </a:fld>
            <a:endParaRPr lang="en-US" dirty="0"/>
          </a:p>
        </p:txBody>
      </p:sp>
      <p:sp>
        <p:nvSpPr>
          <p:cNvPr id="11" name="Rectangle 10">
            <a:extLst>
              <a:ext uri="{FF2B5EF4-FFF2-40B4-BE49-F238E27FC236}">
                <a16:creationId xmlns:a16="http://schemas.microsoft.com/office/drawing/2014/main" id="{25185E07-CCE1-4B71-94B3-EEEFA64B7CC5}"/>
              </a:ext>
            </a:extLst>
          </p:cNvPr>
          <p:cNvSpPr/>
          <p:nvPr/>
        </p:nvSpPr>
        <p:spPr>
          <a:xfrm>
            <a:off x="987424" y="2372484"/>
            <a:ext cx="3297830" cy="2777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D8353AD6-4589-4B65-BAEB-D1521C87D414}"/>
              </a:ext>
            </a:extLst>
          </p:cNvPr>
          <p:cNvSpPr/>
          <p:nvPr/>
        </p:nvSpPr>
        <p:spPr>
          <a:xfrm>
            <a:off x="1558924" y="1110753"/>
            <a:ext cx="2154830" cy="2154830"/>
          </a:xfrm>
          <a:prstGeom prst="ellipse">
            <a:avLst/>
          </a:prstGeom>
          <a:solidFill>
            <a:schemeClr val="accent2"/>
          </a:solidFill>
          <a:ln w="203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E1BDECEB-3B30-4FD7-AAA7-196649E9CCFB}"/>
              </a:ext>
            </a:extLst>
          </p:cNvPr>
          <p:cNvSpPr txBox="1"/>
          <p:nvPr/>
        </p:nvSpPr>
        <p:spPr>
          <a:xfrm>
            <a:off x="2068718" y="1834225"/>
            <a:ext cx="1135247" cy="707886"/>
          </a:xfrm>
          <a:prstGeom prst="rect">
            <a:avLst/>
          </a:prstGeom>
          <a:noFill/>
        </p:spPr>
        <p:txBody>
          <a:bodyPr wrap="none" rtlCol="0">
            <a:spAutoFit/>
          </a:bodyPr>
          <a:lstStyle/>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مسکن</a:t>
            </a:r>
          </a:p>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و ساختمان</a:t>
            </a:r>
            <a:endParaRPr lang="en-IN" sz="2000"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35" name="Rectangle 34">
            <a:extLst>
              <a:ext uri="{FF2B5EF4-FFF2-40B4-BE49-F238E27FC236}">
                <a16:creationId xmlns:a16="http://schemas.microsoft.com/office/drawing/2014/main" id="{6149AE6A-F219-44FD-9F7C-D0408B1F68ED}"/>
              </a:ext>
            </a:extLst>
          </p:cNvPr>
          <p:cNvSpPr/>
          <p:nvPr/>
        </p:nvSpPr>
        <p:spPr>
          <a:xfrm>
            <a:off x="4445497" y="2372484"/>
            <a:ext cx="3297830" cy="2777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06EE6B14-53C1-4C63-B89B-7C9B2599BADA}"/>
              </a:ext>
            </a:extLst>
          </p:cNvPr>
          <p:cNvSpPr/>
          <p:nvPr/>
        </p:nvSpPr>
        <p:spPr>
          <a:xfrm>
            <a:off x="5016997" y="1110753"/>
            <a:ext cx="2154830" cy="2154830"/>
          </a:xfrm>
          <a:prstGeom prst="ellipse">
            <a:avLst/>
          </a:prstGeom>
          <a:solidFill>
            <a:schemeClr val="accent3"/>
          </a:solidFill>
          <a:ln w="203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00B3E968-0CA0-4A39-A2BD-450A706E9B13}"/>
              </a:ext>
            </a:extLst>
          </p:cNvPr>
          <p:cNvSpPr txBox="1"/>
          <p:nvPr/>
        </p:nvSpPr>
        <p:spPr>
          <a:xfrm>
            <a:off x="5453052" y="1834225"/>
            <a:ext cx="1282723" cy="707886"/>
          </a:xfrm>
          <a:prstGeom prst="rect">
            <a:avLst/>
          </a:prstGeom>
          <a:noFill/>
        </p:spPr>
        <p:txBody>
          <a:bodyPr wrap="none" rtlCol="0">
            <a:spAutoFit/>
          </a:bodyPr>
          <a:lstStyle/>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اشتغال</a:t>
            </a:r>
          </a:p>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و خودکفایی</a:t>
            </a:r>
            <a:endParaRPr lang="en-IN" sz="2000"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36" name="Rectangle 35">
            <a:extLst>
              <a:ext uri="{FF2B5EF4-FFF2-40B4-BE49-F238E27FC236}">
                <a16:creationId xmlns:a16="http://schemas.microsoft.com/office/drawing/2014/main" id="{0BAA12B6-3AFE-4791-9481-E49B8D4B2E59}"/>
              </a:ext>
            </a:extLst>
          </p:cNvPr>
          <p:cNvSpPr/>
          <p:nvPr/>
        </p:nvSpPr>
        <p:spPr>
          <a:xfrm>
            <a:off x="7903570" y="2372484"/>
            <a:ext cx="3297830" cy="27779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80BB504F-ADE5-4513-9B89-6AED52BC405E}"/>
              </a:ext>
            </a:extLst>
          </p:cNvPr>
          <p:cNvSpPr/>
          <p:nvPr/>
        </p:nvSpPr>
        <p:spPr>
          <a:xfrm>
            <a:off x="8475070" y="1110753"/>
            <a:ext cx="2154830" cy="2154830"/>
          </a:xfrm>
          <a:prstGeom prst="ellipse">
            <a:avLst/>
          </a:prstGeom>
          <a:solidFill>
            <a:schemeClr val="accent4"/>
          </a:solidFill>
          <a:ln w="203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840A3A9C-0E87-4E60-93CF-28AE11D26D90}"/>
              </a:ext>
            </a:extLst>
          </p:cNvPr>
          <p:cNvSpPr txBox="1"/>
          <p:nvPr/>
        </p:nvSpPr>
        <p:spPr>
          <a:xfrm>
            <a:off x="8746021" y="1834225"/>
            <a:ext cx="1612942" cy="707886"/>
          </a:xfrm>
          <a:prstGeom prst="rect">
            <a:avLst/>
          </a:prstGeom>
          <a:noFill/>
        </p:spPr>
        <p:txBody>
          <a:bodyPr wrap="none" rtlCol="0">
            <a:spAutoFit/>
          </a:bodyPr>
          <a:lstStyle/>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حمایت و سلامت</a:t>
            </a:r>
          </a:p>
          <a:p>
            <a:pPr algn="ctr"/>
            <a:r>
              <a:rPr lang="fa-IR" sz="2000" dirty="0">
                <a:solidFill>
                  <a:schemeClr val="bg1"/>
                </a:solidFill>
                <a:latin typeface="Open Sans" panose="020B0606030504020204" pitchFamily="34" charset="0"/>
                <a:ea typeface="Open Sans" panose="020B0606030504020204" pitchFamily="34" charset="0"/>
                <a:cs typeface="B Titr" panose="00000700000000000000" pitchFamily="2" charset="-78"/>
              </a:rPr>
              <a:t>خانواده</a:t>
            </a:r>
            <a:endParaRPr lang="en-IN" sz="2000"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37" name="Rectangle 36">
            <a:extLst>
              <a:ext uri="{FF2B5EF4-FFF2-40B4-BE49-F238E27FC236}">
                <a16:creationId xmlns:a16="http://schemas.microsoft.com/office/drawing/2014/main" id="{8C730790-62F4-4CBB-9091-31D2ABBC0881}"/>
              </a:ext>
            </a:extLst>
          </p:cNvPr>
          <p:cNvSpPr/>
          <p:nvPr/>
        </p:nvSpPr>
        <p:spPr>
          <a:xfrm>
            <a:off x="1236165" y="3416373"/>
            <a:ext cx="2800350" cy="1569660"/>
          </a:xfrm>
          <a:prstGeom prst="rect">
            <a:avLst/>
          </a:prstGeom>
        </p:spPr>
        <p:txBody>
          <a:bodyPr wrap="square">
            <a:spAutoFit/>
          </a:bodyPr>
          <a:lstStyle/>
          <a:p>
            <a:pPr algn="just" rtl="1" fontAlgn="base"/>
            <a:r>
              <a:rPr lang="fa-IR"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در حوزه مسکن و ساختمان 146 نیرو کمبود نیرو احصاء می گردد که دلیل این امر افزایش فعالیت های حوزه مسکن می باشد. از سویی در این حوزه نیز وجود سامانه سها و ثبت نیاز توسط کاربران لحاظ نگردیده است.</a:t>
            </a:r>
            <a:endParaRPr lang="en-IN"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endParaRPr>
          </a:p>
        </p:txBody>
      </p:sp>
      <p:sp>
        <p:nvSpPr>
          <p:cNvPr id="38" name="Rectangle 37">
            <a:extLst>
              <a:ext uri="{FF2B5EF4-FFF2-40B4-BE49-F238E27FC236}">
                <a16:creationId xmlns:a16="http://schemas.microsoft.com/office/drawing/2014/main" id="{A3FB7276-6E86-42BA-8C99-08F615C85101}"/>
              </a:ext>
            </a:extLst>
          </p:cNvPr>
          <p:cNvSpPr/>
          <p:nvPr/>
        </p:nvSpPr>
        <p:spPr>
          <a:xfrm>
            <a:off x="4694237" y="3449663"/>
            <a:ext cx="2800350" cy="584775"/>
          </a:xfrm>
          <a:prstGeom prst="rect">
            <a:avLst/>
          </a:prstGeom>
        </p:spPr>
        <p:txBody>
          <a:bodyPr wrap="square">
            <a:spAutoFit/>
          </a:bodyPr>
          <a:lstStyle/>
          <a:p>
            <a:pPr algn="just" rtl="1" fontAlgn="base"/>
            <a:r>
              <a:rPr lang="fa-IR"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در حوزه اشتغال و خودکفایی 124 نیرو کمبود احصا می گردد.</a:t>
            </a:r>
            <a:endParaRPr lang="en-IN" sz="1600" dirty="0">
              <a:solidFill>
                <a:schemeClr val="tx1">
                  <a:lumMod val="75000"/>
                  <a:lumOff val="25000"/>
                </a:schemeClr>
              </a:solidFill>
              <a:latin typeface="Arial" panose="020B0604020202020204" pitchFamily="34" charset="0"/>
              <a:cs typeface="B Roya" panose="00000400000000000000" pitchFamily="2" charset="-78"/>
            </a:endParaRPr>
          </a:p>
        </p:txBody>
      </p:sp>
      <p:sp>
        <p:nvSpPr>
          <p:cNvPr id="39" name="Rectangle 38">
            <a:extLst>
              <a:ext uri="{FF2B5EF4-FFF2-40B4-BE49-F238E27FC236}">
                <a16:creationId xmlns:a16="http://schemas.microsoft.com/office/drawing/2014/main" id="{FD547A96-C208-454E-96EC-9A37E042BE24}"/>
              </a:ext>
            </a:extLst>
          </p:cNvPr>
          <p:cNvSpPr/>
          <p:nvPr/>
        </p:nvSpPr>
        <p:spPr>
          <a:xfrm>
            <a:off x="8152310" y="3449663"/>
            <a:ext cx="2800350" cy="1569660"/>
          </a:xfrm>
          <a:prstGeom prst="rect">
            <a:avLst/>
          </a:prstGeom>
        </p:spPr>
        <p:txBody>
          <a:bodyPr wrap="square">
            <a:spAutoFit/>
          </a:bodyPr>
          <a:lstStyle/>
          <a:p>
            <a:pPr algn="just" rtl="1" fontAlgn="base"/>
            <a:r>
              <a:rPr lang="fa-IR" sz="1600"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در حوزه حمایت و سلامت خانواده تعداد 332 نیرو کمبود احصاء گردید که این میزان بدون در نظر گرفتن برون سپاری پرونده های مددجویی به مراکز نیکوکاری و ثبت خدمات توسط آحاد مردم می باشد. </a:t>
            </a:r>
            <a:endParaRPr lang="en-IN" sz="1600" dirty="0">
              <a:solidFill>
                <a:schemeClr val="tx1">
                  <a:lumMod val="75000"/>
                  <a:lumOff val="25000"/>
                </a:schemeClr>
              </a:solidFill>
              <a:latin typeface="Arial" panose="020B0604020202020204" pitchFamily="34" charset="0"/>
              <a:cs typeface="B Roya" panose="00000400000000000000" pitchFamily="2" charset="-78"/>
            </a:endParaRPr>
          </a:p>
        </p:txBody>
      </p:sp>
      <p:sp>
        <p:nvSpPr>
          <p:cNvPr id="4" name="Rectangle 3">
            <a:extLst>
              <a:ext uri="{FF2B5EF4-FFF2-40B4-BE49-F238E27FC236}">
                <a16:creationId xmlns:a16="http://schemas.microsoft.com/office/drawing/2014/main" id="{0CCB7A11-5036-0017-B409-915FF3BD0894}"/>
              </a:ext>
            </a:extLst>
          </p:cNvPr>
          <p:cNvSpPr/>
          <p:nvPr/>
        </p:nvSpPr>
        <p:spPr>
          <a:xfrm>
            <a:off x="1549338" y="5348006"/>
            <a:ext cx="8649530"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در جدول قبل، نیاز واحد ها به تفکیک استانها و جمع آنها، و تبدیل این نیازها به رقم ریالی ارائه شد؛ که مشخص شود در صورت عدم اجرای پروژه چه هزینه ای به کمیته امداد تقبل می گردید.</a:t>
            </a:r>
          </a:p>
        </p:txBody>
      </p:sp>
      <p:sp>
        <p:nvSpPr>
          <p:cNvPr id="6" name="Rectangle 5">
            <a:extLst>
              <a:ext uri="{FF2B5EF4-FFF2-40B4-BE49-F238E27FC236}">
                <a16:creationId xmlns:a16="http://schemas.microsoft.com/office/drawing/2014/main" id="{F5C19093-333C-D750-4956-CDC75FA3098B}"/>
              </a:ext>
            </a:extLst>
          </p:cNvPr>
          <p:cNvSpPr/>
          <p:nvPr/>
        </p:nvSpPr>
        <p:spPr>
          <a:xfrm>
            <a:off x="10063422" y="5360199"/>
            <a:ext cx="711510" cy="707886"/>
          </a:xfrm>
          <a:prstGeom prst="rect">
            <a:avLst/>
          </a:prstGeom>
        </p:spPr>
        <p:txBody>
          <a:bodyPr wrap="square">
            <a:spAutoFit/>
          </a:bodyPr>
          <a:lstStyle/>
          <a:p>
            <a:pPr algn="r" rtl="1" fontAlgn="base"/>
            <a:r>
              <a:rPr lang="fa-IR"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شرح:</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2000" b="1" dirty="0">
              <a:solidFill>
                <a:schemeClr val="tx1">
                  <a:lumMod val="75000"/>
                  <a:lumOff val="25000"/>
                </a:schemeClr>
              </a:solidFill>
              <a:latin typeface="Arial" panose="020B0604020202020204" pitchFamily="34" charset="0"/>
              <a:cs typeface="B Titr" panose="00000700000000000000" pitchFamily="2" charset="-78"/>
            </a:endParaRPr>
          </a:p>
        </p:txBody>
      </p:sp>
      <p:sp>
        <p:nvSpPr>
          <p:cNvPr id="7" name="Rectangle: Rounded Corners 6">
            <a:extLst>
              <a:ext uri="{FF2B5EF4-FFF2-40B4-BE49-F238E27FC236}">
                <a16:creationId xmlns:a16="http://schemas.microsoft.com/office/drawing/2014/main" id="{E3E83026-9DE8-340B-C130-D1B074B53043}"/>
              </a:ext>
            </a:extLst>
          </p:cNvPr>
          <p:cNvSpPr/>
          <p:nvPr/>
        </p:nvSpPr>
        <p:spPr>
          <a:xfrm>
            <a:off x="1413892" y="5301208"/>
            <a:ext cx="9361040" cy="826692"/>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968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116632"/>
            <a:ext cx="10969943" cy="711081"/>
          </a:xfrm>
        </p:spPr>
        <p:txBody>
          <a:bodyPr/>
          <a:lstStyle/>
          <a:p>
            <a:pPr algn="ct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پرسنل امداد</a:t>
            </a:r>
            <a:r>
              <a:rPr lang="en-IN"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 </a:t>
            </a: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گزارش بیماری</a:t>
            </a:r>
            <a:endParaRPr lang="en-IN" sz="3200"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15</a:t>
            </a:fld>
            <a:endParaRPr lang="en-US" dirty="0"/>
          </a:p>
        </p:txBody>
      </p:sp>
      <p:graphicFrame>
        <p:nvGraphicFramePr>
          <p:cNvPr id="3" name="Table 2">
            <a:extLst>
              <a:ext uri="{FF2B5EF4-FFF2-40B4-BE49-F238E27FC236}">
                <a16:creationId xmlns:a16="http://schemas.microsoft.com/office/drawing/2014/main" id="{A39C3159-02FE-4037-0CD2-2BFA3B6D0D3C}"/>
              </a:ext>
            </a:extLst>
          </p:cNvPr>
          <p:cNvGraphicFramePr>
            <a:graphicFrameLocks noGrp="1"/>
          </p:cNvGraphicFramePr>
          <p:nvPr>
            <p:extLst>
              <p:ext uri="{D42A27DB-BD31-4B8C-83A1-F6EECF244321}">
                <p14:modId xmlns:p14="http://schemas.microsoft.com/office/powerpoint/2010/main" val="4021347811"/>
              </p:ext>
            </p:extLst>
          </p:nvPr>
        </p:nvGraphicFramePr>
        <p:xfrm>
          <a:off x="2566020" y="827713"/>
          <a:ext cx="7056784" cy="5265586"/>
        </p:xfrm>
        <a:graphic>
          <a:graphicData uri="http://schemas.openxmlformats.org/drawingml/2006/table">
            <a:tbl>
              <a:tblPr rtl="1"/>
              <a:tblGrid>
                <a:gridCol w="1768850">
                  <a:extLst>
                    <a:ext uri="{9D8B030D-6E8A-4147-A177-3AD203B41FA5}">
                      <a16:colId xmlns:a16="http://schemas.microsoft.com/office/drawing/2014/main" val="2537678811"/>
                    </a:ext>
                  </a:extLst>
                </a:gridCol>
                <a:gridCol w="1768850">
                  <a:extLst>
                    <a:ext uri="{9D8B030D-6E8A-4147-A177-3AD203B41FA5}">
                      <a16:colId xmlns:a16="http://schemas.microsoft.com/office/drawing/2014/main" val="2535962235"/>
                    </a:ext>
                  </a:extLst>
                </a:gridCol>
                <a:gridCol w="1759542">
                  <a:extLst>
                    <a:ext uri="{9D8B030D-6E8A-4147-A177-3AD203B41FA5}">
                      <a16:colId xmlns:a16="http://schemas.microsoft.com/office/drawing/2014/main" val="2138803885"/>
                    </a:ext>
                  </a:extLst>
                </a:gridCol>
                <a:gridCol w="1759542">
                  <a:extLst>
                    <a:ext uri="{9D8B030D-6E8A-4147-A177-3AD203B41FA5}">
                      <a16:colId xmlns:a16="http://schemas.microsoft.com/office/drawing/2014/main" val="4169047545"/>
                    </a:ext>
                  </a:extLst>
                </a:gridCol>
              </a:tblGrid>
              <a:tr h="238337">
                <a:tc rowSpan="2">
                  <a:txBody>
                    <a:bodyPr/>
                    <a:lstStyle/>
                    <a:p>
                      <a:pPr algn="ctr" rtl="1" fontAlgn="ctr"/>
                      <a:r>
                        <a:rPr lang="fa-IR" sz="1400" b="1" i="0" u="none" strike="noStrike" dirty="0">
                          <a:solidFill>
                            <a:srgbClr val="FFFFFF"/>
                          </a:solidFill>
                          <a:effectLst/>
                          <a:latin typeface="B Titr" panose="00000700000000000000" pitchFamily="2" charset="-78"/>
                          <a:cs typeface="B Titr" panose="00000700000000000000" pitchFamily="2" charset="-78"/>
                        </a:rPr>
                        <a:t>نام استان</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rowSpan="2">
                  <a:txBody>
                    <a:bodyPr/>
                    <a:lstStyle/>
                    <a:p>
                      <a:pPr algn="ctr" rtl="1" fontAlgn="ctr"/>
                      <a:r>
                        <a:rPr lang="fa-IR" sz="1400" b="1" i="0" u="none" strike="noStrike" dirty="0">
                          <a:solidFill>
                            <a:srgbClr val="FFFFFF"/>
                          </a:solidFill>
                          <a:effectLst/>
                          <a:latin typeface="B Titr" panose="00000700000000000000" pitchFamily="2" charset="-78"/>
                          <a:cs typeface="B Titr" panose="00000700000000000000" pitchFamily="2" charset="-78"/>
                        </a:rPr>
                        <a:t>تعداد بیمار</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gridSpan="2">
                  <a:txBody>
                    <a:bodyPr/>
                    <a:lstStyle/>
                    <a:p>
                      <a:pPr algn="ctr" rtl="1" fontAlgn="ctr"/>
                      <a:r>
                        <a:rPr lang="fa-IR" sz="1400" b="1" i="0" u="none" strike="noStrike" dirty="0">
                          <a:solidFill>
                            <a:srgbClr val="FFFFFF"/>
                          </a:solidFill>
                          <a:effectLst/>
                          <a:latin typeface="B Titr" panose="00000700000000000000" pitchFamily="2" charset="-78"/>
                          <a:cs typeface="B Titr" panose="00000700000000000000" pitchFamily="2" charset="-78"/>
                        </a:rPr>
                        <a:t>نسبت بیمار</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hMerge="1">
                  <a:txBody>
                    <a:bodyPr/>
                    <a:lstStyle/>
                    <a:p>
                      <a:endParaRPr lang="en-US"/>
                    </a:p>
                  </a:txBody>
                  <a:tcPr/>
                </a:tc>
                <a:extLst>
                  <a:ext uri="{0D108BD9-81ED-4DB2-BD59-A6C34878D82A}">
                    <a16:rowId xmlns:a16="http://schemas.microsoft.com/office/drawing/2014/main" val="1778333022"/>
                  </a:ext>
                </a:extLst>
              </a:tr>
              <a:tr h="238337">
                <a:tc vMerge="1">
                  <a:txBody>
                    <a:bodyPr/>
                    <a:lstStyle/>
                    <a:p>
                      <a:endParaRPr lang="en-US"/>
                    </a:p>
                  </a:txBody>
                  <a:tcPr/>
                </a:tc>
                <a:tc vMerge="1">
                  <a:txBody>
                    <a:bodyPr/>
                    <a:lstStyle/>
                    <a:p>
                      <a:endParaRPr lang="en-US"/>
                    </a:p>
                  </a:txBody>
                  <a:tcPr/>
                </a:tc>
                <a:tc>
                  <a:txBody>
                    <a:bodyPr/>
                    <a:lstStyle/>
                    <a:p>
                      <a:pPr algn="ctr" rtl="1" fontAlgn="ctr"/>
                      <a:r>
                        <a:rPr lang="fa-IR" sz="1200" b="1" i="0" u="none" strike="noStrike" dirty="0">
                          <a:solidFill>
                            <a:srgbClr val="FFFF00"/>
                          </a:solidFill>
                          <a:effectLst/>
                          <a:latin typeface="B Titr" panose="00000700000000000000" pitchFamily="2" charset="-78"/>
                          <a:cs typeface="B Titr" panose="00000700000000000000" pitchFamily="2" charset="-78"/>
                        </a:rPr>
                        <a:t>همکار</a:t>
                      </a:r>
                      <a:endParaRPr lang="en-US" sz="1200" b="1" i="0" u="none" strike="noStrike" dirty="0">
                        <a:solidFill>
                          <a:srgbClr val="FFFF00"/>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fa-IR" sz="1200" b="1" i="0" u="none" strike="noStrike" dirty="0">
                          <a:solidFill>
                            <a:srgbClr val="FFFF00"/>
                          </a:solidFill>
                          <a:effectLst/>
                          <a:latin typeface="B Titr" panose="00000700000000000000" pitchFamily="2" charset="-78"/>
                          <a:cs typeface="B Titr" panose="00000700000000000000" pitchFamily="2" charset="-78"/>
                        </a:rPr>
                        <a:t>خانواده همکار</a:t>
                      </a:r>
                      <a:endParaRPr lang="en-US" sz="1200" b="1" i="0" u="none" strike="noStrike" dirty="0">
                        <a:solidFill>
                          <a:srgbClr val="FFFF00"/>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extLst>
                  <a:ext uri="{0D108BD9-81ED-4DB2-BD59-A6C34878D82A}">
                    <a16:rowId xmlns:a16="http://schemas.microsoft.com/office/drawing/2014/main" val="503418827"/>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14</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730234980"/>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28934898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153047319"/>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133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52743006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709469197"/>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54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38361203"/>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31755986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46105985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294657464"/>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635773765"/>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55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696247153"/>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10076345"/>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061652779"/>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1485353425"/>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154053920"/>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42</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710084814"/>
                  </a:ext>
                </a:extLst>
              </a:tr>
            </a:tbl>
          </a:graphicData>
        </a:graphic>
      </p:graphicFrame>
    </p:spTree>
    <p:extLst>
      <p:ext uri="{BB962C8B-B14F-4D97-AF65-F5344CB8AC3E}">
        <p14:creationId xmlns:p14="http://schemas.microsoft.com/office/powerpoint/2010/main" val="375991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116632"/>
            <a:ext cx="10969943" cy="711081"/>
          </a:xfrm>
        </p:spPr>
        <p:txBody>
          <a:bodyPr/>
          <a:lstStyle/>
          <a:p>
            <a:pPr algn="ct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پرسنل امداد</a:t>
            </a:r>
            <a:r>
              <a:rPr lang="en-IN"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 </a:t>
            </a: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گزارش بیماری</a:t>
            </a:r>
            <a:endParaRPr lang="en-IN" sz="3200"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16</a:t>
            </a:fld>
            <a:endParaRPr lang="en-US" dirty="0"/>
          </a:p>
        </p:txBody>
      </p:sp>
      <p:graphicFrame>
        <p:nvGraphicFramePr>
          <p:cNvPr id="3" name="Table 2">
            <a:extLst>
              <a:ext uri="{FF2B5EF4-FFF2-40B4-BE49-F238E27FC236}">
                <a16:creationId xmlns:a16="http://schemas.microsoft.com/office/drawing/2014/main" id="{A39C3159-02FE-4037-0CD2-2BFA3B6D0D3C}"/>
              </a:ext>
            </a:extLst>
          </p:cNvPr>
          <p:cNvGraphicFramePr>
            <a:graphicFrameLocks noGrp="1"/>
          </p:cNvGraphicFramePr>
          <p:nvPr>
            <p:extLst>
              <p:ext uri="{D42A27DB-BD31-4B8C-83A1-F6EECF244321}">
                <p14:modId xmlns:p14="http://schemas.microsoft.com/office/powerpoint/2010/main" val="1353323772"/>
              </p:ext>
            </p:extLst>
          </p:nvPr>
        </p:nvGraphicFramePr>
        <p:xfrm>
          <a:off x="2566020" y="827713"/>
          <a:ext cx="7056784" cy="5265586"/>
        </p:xfrm>
        <a:graphic>
          <a:graphicData uri="http://schemas.openxmlformats.org/drawingml/2006/table">
            <a:tbl>
              <a:tblPr rtl="1"/>
              <a:tblGrid>
                <a:gridCol w="1768850">
                  <a:extLst>
                    <a:ext uri="{9D8B030D-6E8A-4147-A177-3AD203B41FA5}">
                      <a16:colId xmlns:a16="http://schemas.microsoft.com/office/drawing/2014/main" val="2537678811"/>
                    </a:ext>
                  </a:extLst>
                </a:gridCol>
                <a:gridCol w="1768850">
                  <a:extLst>
                    <a:ext uri="{9D8B030D-6E8A-4147-A177-3AD203B41FA5}">
                      <a16:colId xmlns:a16="http://schemas.microsoft.com/office/drawing/2014/main" val="2535962235"/>
                    </a:ext>
                  </a:extLst>
                </a:gridCol>
                <a:gridCol w="1759542">
                  <a:extLst>
                    <a:ext uri="{9D8B030D-6E8A-4147-A177-3AD203B41FA5}">
                      <a16:colId xmlns:a16="http://schemas.microsoft.com/office/drawing/2014/main" val="2138803885"/>
                    </a:ext>
                  </a:extLst>
                </a:gridCol>
                <a:gridCol w="1759542">
                  <a:extLst>
                    <a:ext uri="{9D8B030D-6E8A-4147-A177-3AD203B41FA5}">
                      <a16:colId xmlns:a16="http://schemas.microsoft.com/office/drawing/2014/main" val="4169047545"/>
                    </a:ext>
                  </a:extLst>
                </a:gridCol>
              </a:tblGrid>
              <a:tr h="238337">
                <a:tc rowSpan="2">
                  <a:txBody>
                    <a:bodyPr/>
                    <a:lstStyle/>
                    <a:p>
                      <a:pPr algn="ctr" rtl="1" fontAlgn="ctr"/>
                      <a:r>
                        <a:rPr lang="fa-IR"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rowSpan="2">
                  <a:txBody>
                    <a:bodyPr/>
                    <a:lstStyle/>
                    <a:p>
                      <a:pPr algn="ctr" rtl="1" fontAlgn="ctr"/>
                      <a:r>
                        <a:rPr lang="fa-IR" sz="1400" b="1" i="0" u="none" strike="noStrike">
                          <a:solidFill>
                            <a:srgbClr val="FFFFFF"/>
                          </a:solidFill>
                          <a:effectLst/>
                          <a:latin typeface="B Titr" panose="00000700000000000000" pitchFamily="2" charset="-78"/>
                          <a:cs typeface="B Titr" panose="00000700000000000000" pitchFamily="2" charset="-78"/>
                        </a:rPr>
                        <a:t>تعداد بیمار</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gridSpan="2">
                  <a:txBody>
                    <a:bodyPr/>
                    <a:lstStyle/>
                    <a:p>
                      <a:pPr algn="ctr" rtl="1" fontAlgn="ctr"/>
                      <a:r>
                        <a:rPr lang="fa-IR" sz="1400" b="1" i="0" u="none" strike="noStrike" dirty="0">
                          <a:solidFill>
                            <a:srgbClr val="FFFFFF"/>
                          </a:solidFill>
                          <a:effectLst/>
                          <a:latin typeface="B Titr" panose="00000700000000000000" pitchFamily="2" charset="-78"/>
                          <a:cs typeface="B Titr" panose="00000700000000000000" pitchFamily="2" charset="-78"/>
                        </a:rPr>
                        <a:t>نسبت بیمار</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hMerge="1">
                  <a:txBody>
                    <a:bodyPr/>
                    <a:lstStyle/>
                    <a:p>
                      <a:endParaRPr lang="en-US"/>
                    </a:p>
                  </a:txBody>
                  <a:tcPr/>
                </a:tc>
                <a:extLst>
                  <a:ext uri="{0D108BD9-81ED-4DB2-BD59-A6C34878D82A}">
                    <a16:rowId xmlns:a16="http://schemas.microsoft.com/office/drawing/2014/main" val="1778333022"/>
                  </a:ext>
                </a:extLst>
              </a:tr>
              <a:tr h="238337">
                <a:tc vMerge="1">
                  <a:txBody>
                    <a:bodyPr/>
                    <a:lstStyle/>
                    <a:p>
                      <a:endParaRPr lang="en-US"/>
                    </a:p>
                  </a:txBody>
                  <a:tcPr/>
                </a:tc>
                <a:tc vMerge="1">
                  <a:txBody>
                    <a:bodyPr/>
                    <a:lstStyle/>
                    <a:p>
                      <a:endParaRPr lang="en-US"/>
                    </a:p>
                  </a:txBody>
                  <a:tcPr/>
                </a:tc>
                <a:tc>
                  <a:txBody>
                    <a:bodyPr/>
                    <a:lstStyle/>
                    <a:p>
                      <a:pPr algn="ctr" rtl="1" fontAlgn="ctr"/>
                      <a:r>
                        <a:rPr lang="fa-IR" sz="1200" b="1" i="0" u="none" strike="noStrike" dirty="0">
                          <a:solidFill>
                            <a:srgbClr val="FFFF00"/>
                          </a:solidFill>
                          <a:effectLst/>
                          <a:latin typeface="B Titr" panose="00000700000000000000" pitchFamily="2" charset="-78"/>
                          <a:cs typeface="B Titr" panose="00000700000000000000" pitchFamily="2" charset="-78"/>
                        </a:rPr>
                        <a:t>همکار</a:t>
                      </a:r>
                      <a:endParaRPr lang="en-US" sz="1200" b="1" i="0" u="none" strike="noStrike" dirty="0">
                        <a:solidFill>
                          <a:srgbClr val="FFFF00"/>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fa-IR" sz="1200" b="1" i="0" u="none" strike="noStrike" dirty="0">
                          <a:solidFill>
                            <a:srgbClr val="FFFF00"/>
                          </a:solidFill>
                          <a:effectLst/>
                          <a:latin typeface="B Titr" panose="00000700000000000000" pitchFamily="2" charset="-78"/>
                          <a:cs typeface="B Titr" panose="00000700000000000000" pitchFamily="2" charset="-78"/>
                        </a:rPr>
                        <a:t>خانواده همکار</a:t>
                      </a:r>
                      <a:endParaRPr lang="en-US" sz="1200" b="1" i="0" u="none" strike="noStrike" dirty="0">
                        <a:solidFill>
                          <a:srgbClr val="FFFF00"/>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extLst>
                  <a:ext uri="{0D108BD9-81ED-4DB2-BD59-A6C34878D82A}">
                    <a16:rowId xmlns:a16="http://schemas.microsoft.com/office/drawing/2014/main" val="219147296"/>
                  </a:ext>
                </a:extLst>
              </a:tr>
              <a:tr h="299307">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فارس</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114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92</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730234980"/>
                  </a:ext>
                </a:extLst>
              </a:tr>
              <a:tr h="299307">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قزوین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28934898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44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153047319"/>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کردستان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75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54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52743006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709469197"/>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38361203"/>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کهکلویه و بویر احمد</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31755986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35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461059858"/>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294657464"/>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36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635773765"/>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696247153"/>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57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51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10076345"/>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46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061652779"/>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1485353425"/>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154053920"/>
                  </a:ext>
                </a:extLst>
              </a:tr>
              <a:tr h="29930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جمع</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1557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691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fa-IR" sz="1400" b="1" i="0" u="none" strike="noStrike" dirty="0">
                          <a:solidFill>
                            <a:srgbClr val="000000"/>
                          </a:solidFill>
                          <a:effectLst/>
                          <a:latin typeface="B Roya" panose="00000400000000000000" pitchFamily="2" charset="-78"/>
                          <a:cs typeface="B Roya" panose="00000400000000000000" pitchFamily="2" charset="-78"/>
                        </a:rPr>
                        <a:t>866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710084814"/>
                  </a:ext>
                </a:extLst>
              </a:tr>
            </a:tbl>
          </a:graphicData>
        </a:graphic>
      </p:graphicFrame>
    </p:spTree>
    <p:extLst>
      <p:ext uri="{BB962C8B-B14F-4D97-AF65-F5344CB8AC3E}">
        <p14:creationId xmlns:p14="http://schemas.microsoft.com/office/powerpoint/2010/main" val="3505165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پرسنل امداد</a:t>
            </a:r>
            <a:r>
              <a:rPr lang="en-IN"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 </a:t>
            </a: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گزارش احکام داخلی</a:t>
            </a:r>
            <a:endParaRPr lang="en-IN" sz="3200"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17</a:t>
            </a:fld>
            <a:endParaRPr lang="en-US" dirty="0"/>
          </a:p>
        </p:txBody>
      </p:sp>
      <p:graphicFrame>
        <p:nvGraphicFramePr>
          <p:cNvPr id="4" name="Table 3">
            <a:extLst>
              <a:ext uri="{FF2B5EF4-FFF2-40B4-BE49-F238E27FC236}">
                <a16:creationId xmlns:a16="http://schemas.microsoft.com/office/drawing/2014/main" id="{A791087E-961B-E843-DD4E-1AE10F47AA90}"/>
              </a:ext>
            </a:extLst>
          </p:cNvPr>
          <p:cNvGraphicFramePr>
            <a:graphicFrameLocks noGrp="1"/>
          </p:cNvGraphicFramePr>
          <p:nvPr>
            <p:extLst>
              <p:ext uri="{D42A27DB-BD31-4B8C-83A1-F6EECF244321}">
                <p14:modId xmlns:p14="http://schemas.microsoft.com/office/powerpoint/2010/main" val="2580338136"/>
              </p:ext>
            </p:extLst>
          </p:nvPr>
        </p:nvGraphicFramePr>
        <p:xfrm>
          <a:off x="2926060" y="764704"/>
          <a:ext cx="6264696" cy="4905547"/>
        </p:xfrm>
        <a:graphic>
          <a:graphicData uri="http://schemas.openxmlformats.org/drawingml/2006/table">
            <a:tbl>
              <a:tblPr rtl="1"/>
              <a:tblGrid>
                <a:gridCol w="1566174">
                  <a:extLst>
                    <a:ext uri="{9D8B030D-6E8A-4147-A177-3AD203B41FA5}">
                      <a16:colId xmlns:a16="http://schemas.microsoft.com/office/drawing/2014/main" val="192080153"/>
                    </a:ext>
                  </a:extLst>
                </a:gridCol>
                <a:gridCol w="1566174">
                  <a:extLst>
                    <a:ext uri="{9D8B030D-6E8A-4147-A177-3AD203B41FA5}">
                      <a16:colId xmlns:a16="http://schemas.microsoft.com/office/drawing/2014/main" val="857483995"/>
                    </a:ext>
                  </a:extLst>
                </a:gridCol>
                <a:gridCol w="1566174">
                  <a:extLst>
                    <a:ext uri="{9D8B030D-6E8A-4147-A177-3AD203B41FA5}">
                      <a16:colId xmlns:a16="http://schemas.microsoft.com/office/drawing/2014/main" val="4278612123"/>
                    </a:ext>
                  </a:extLst>
                </a:gridCol>
                <a:gridCol w="1566174">
                  <a:extLst>
                    <a:ext uri="{9D8B030D-6E8A-4147-A177-3AD203B41FA5}">
                      <a16:colId xmlns:a16="http://schemas.microsoft.com/office/drawing/2014/main" val="1541665122"/>
                    </a:ext>
                  </a:extLst>
                </a:gridCol>
              </a:tblGrid>
              <a:tr h="391051">
                <a:tc>
                  <a:txBody>
                    <a:bodyPr/>
                    <a:lstStyle/>
                    <a:p>
                      <a:pPr algn="ctr" rtl="1" fontAlgn="ctr"/>
                      <a:r>
                        <a:rPr lang="fa-IR"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fa-IR" sz="1400" b="1" i="0" u="none" strike="noStrike" dirty="0">
                          <a:solidFill>
                            <a:srgbClr val="FFFFFF"/>
                          </a:solidFill>
                          <a:effectLst/>
                          <a:latin typeface="B Titr" panose="00000700000000000000" pitchFamily="2" charset="-78"/>
                          <a:cs typeface="B Titr" panose="00000700000000000000" pitchFamily="2" charset="-78"/>
                        </a:rPr>
                        <a:t>تعداد</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fa-IR"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en-US" sz="1400" b="1" i="0" u="none" strike="noStrike">
                          <a:solidFill>
                            <a:srgbClr val="FFFFFF"/>
                          </a:solidFill>
                          <a:effectLst/>
                          <a:latin typeface="B Titr" panose="00000700000000000000" pitchFamily="2" charset="-78"/>
                          <a:cs typeface="B Titr" panose="00000700000000000000" pitchFamily="2" charset="-78"/>
                        </a:rPr>
                        <a:t>تعداد</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extLst>
                  <a:ext uri="{0D108BD9-81ED-4DB2-BD59-A6C34878D82A}">
                    <a16:rowId xmlns:a16="http://schemas.microsoft.com/office/drawing/2014/main" val="686803095"/>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فارس</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4024703504"/>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قزوین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258380175"/>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05514144"/>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64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کردستان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150977527"/>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4170932013"/>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145342538"/>
                  </a:ext>
                </a:extLst>
              </a:tr>
              <a:tr h="289543">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کهکلویه و بویر احمد</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689368304"/>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2257020219"/>
                  </a:ext>
                </a:extLst>
              </a:tr>
              <a:tr h="3067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26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3827732771"/>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357832422"/>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47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398549657"/>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4211274225"/>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4025728676"/>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35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550994046"/>
                  </a:ext>
                </a:extLst>
              </a:tr>
              <a:tr h="277854">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169153660"/>
                  </a:ext>
                </a:extLst>
              </a:tr>
              <a:tr h="306059">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fa-IR"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جمع</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422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2733460934"/>
                  </a:ext>
                </a:extLst>
              </a:tr>
            </a:tbl>
          </a:graphicData>
        </a:graphic>
      </p:graphicFrame>
      <p:sp>
        <p:nvSpPr>
          <p:cNvPr id="5" name="Rectangle 4">
            <a:extLst>
              <a:ext uri="{FF2B5EF4-FFF2-40B4-BE49-F238E27FC236}">
                <a16:creationId xmlns:a16="http://schemas.microsoft.com/office/drawing/2014/main" id="{2E162F71-000E-A8A2-70E6-2636B014810C}"/>
              </a:ext>
            </a:extLst>
          </p:cNvPr>
          <p:cNvSpPr/>
          <p:nvPr/>
        </p:nvSpPr>
        <p:spPr>
          <a:xfrm>
            <a:off x="261764" y="5805265"/>
            <a:ext cx="11017224" cy="384721"/>
          </a:xfrm>
          <a:prstGeom prst="rect">
            <a:avLst/>
          </a:prstGeom>
        </p:spPr>
        <p:txBody>
          <a:bodyPr wrap="square">
            <a:spAutoFit/>
          </a:bodyPr>
          <a:lstStyle/>
          <a:p>
            <a:pPr algn="just" rtl="1" fontAlgn="base"/>
            <a:r>
              <a:rPr lang="fa-IR" sz="19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یکی از مهمترین نتایج کاربینی و کارسنجی ساماندهی، ابلاغ های داخلی در جهت رفع مشکلات نیروی انسانی و توازن بخشی آن بوده است.</a:t>
            </a:r>
          </a:p>
        </p:txBody>
      </p:sp>
      <p:sp>
        <p:nvSpPr>
          <p:cNvPr id="6" name="Rectangle 5">
            <a:extLst>
              <a:ext uri="{FF2B5EF4-FFF2-40B4-BE49-F238E27FC236}">
                <a16:creationId xmlns:a16="http://schemas.microsoft.com/office/drawing/2014/main" id="{3AF5AA87-CA94-C0A5-CB61-DF7922E82472}"/>
              </a:ext>
            </a:extLst>
          </p:cNvPr>
          <p:cNvSpPr/>
          <p:nvPr/>
        </p:nvSpPr>
        <p:spPr>
          <a:xfrm>
            <a:off x="10738928" y="5805265"/>
            <a:ext cx="1080120" cy="400110"/>
          </a:xfrm>
          <a:prstGeom prst="rect">
            <a:avLst/>
          </a:prstGeom>
        </p:spPr>
        <p:txBody>
          <a:bodyPr wrap="square">
            <a:spAutoFit/>
          </a:bodyPr>
          <a:lstStyle/>
          <a:p>
            <a:pPr algn="r" rtl="1" fontAlgn="base"/>
            <a:r>
              <a:rPr lang="fa-IR"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شرح:</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2000" b="1" dirty="0">
              <a:solidFill>
                <a:schemeClr val="tx1">
                  <a:lumMod val="75000"/>
                  <a:lumOff val="25000"/>
                </a:schemeClr>
              </a:solidFill>
              <a:latin typeface="Arial" panose="020B0604020202020204" pitchFamily="34" charset="0"/>
              <a:cs typeface="B Titr" panose="00000700000000000000" pitchFamily="2" charset="-78"/>
            </a:endParaRPr>
          </a:p>
        </p:txBody>
      </p:sp>
      <p:sp>
        <p:nvSpPr>
          <p:cNvPr id="7" name="Rectangle: Rounded Corners 6">
            <a:extLst>
              <a:ext uri="{FF2B5EF4-FFF2-40B4-BE49-F238E27FC236}">
                <a16:creationId xmlns:a16="http://schemas.microsoft.com/office/drawing/2014/main" id="{A666BDBE-850C-E16D-509B-7F1509D87483}"/>
              </a:ext>
            </a:extLst>
          </p:cNvPr>
          <p:cNvSpPr/>
          <p:nvPr/>
        </p:nvSpPr>
        <p:spPr>
          <a:xfrm>
            <a:off x="333772" y="5758467"/>
            <a:ext cx="11521280" cy="485590"/>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263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برونسپاری پرونده های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مراکز نیکوکاری</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18</a:t>
            </a:fld>
            <a:endParaRPr lang="en-US" dirty="0"/>
          </a:p>
        </p:txBody>
      </p:sp>
      <p:sp>
        <p:nvSpPr>
          <p:cNvPr id="5" name="Rectangle 4">
            <a:extLst>
              <a:ext uri="{FF2B5EF4-FFF2-40B4-BE49-F238E27FC236}">
                <a16:creationId xmlns:a16="http://schemas.microsoft.com/office/drawing/2014/main" id="{2E162F71-000E-A8A2-70E6-2636B014810C}"/>
              </a:ext>
            </a:extLst>
          </p:cNvPr>
          <p:cNvSpPr/>
          <p:nvPr/>
        </p:nvSpPr>
        <p:spPr>
          <a:xfrm>
            <a:off x="-242292" y="5827250"/>
            <a:ext cx="11711036" cy="338554"/>
          </a:xfrm>
          <a:prstGeom prst="rect">
            <a:avLst/>
          </a:prstGeom>
        </p:spPr>
        <p:txBody>
          <a:bodyPr wrap="square">
            <a:spAutoFit/>
          </a:bodyPr>
          <a:lstStyle/>
          <a:p>
            <a:pPr algn="just" rtl="1" fontAlgn="base"/>
            <a:r>
              <a:rPr lang="fa-IR" sz="16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در این پروژه تلاش گردید تا وضعیت برون سپاری مراکز نیکوکاری شرح داده شده و استانها از این ظرفیت جهت استفاده بهینه و هم افزایی سایر مراکز بهره مند شوند. </a:t>
            </a:r>
          </a:p>
        </p:txBody>
      </p:sp>
      <p:sp>
        <p:nvSpPr>
          <p:cNvPr id="7" name="Rectangle: Rounded Corners 6">
            <a:extLst>
              <a:ext uri="{FF2B5EF4-FFF2-40B4-BE49-F238E27FC236}">
                <a16:creationId xmlns:a16="http://schemas.microsoft.com/office/drawing/2014/main" id="{A666BDBE-850C-E16D-509B-7F1509D87483}"/>
              </a:ext>
            </a:extLst>
          </p:cNvPr>
          <p:cNvSpPr/>
          <p:nvPr/>
        </p:nvSpPr>
        <p:spPr>
          <a:xfrm>
            <a:off x="333772" y="5758467"/>
            <a:ext cx="11521280" cy="485590"/>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CD5F769-0C3E-113A-EE4B-74A71706E8C5}"/>
              </a:ext>
            </a:extLst>
          </p:cNvPr>
          <p:cNvGraphicFramePr>
            <a:graphicFrameLocks noGrp="1"/>
          </p:cNvGraphicFramePr>
          <p:nvPr>
            <p:extLst>
              <p:ext uri="{D42A27DB-BD31-4B8C-83A1-F6EECF244321}">
                <p14:modId xmlns:p14="http://schemas.microsoft.com/office/powerpoint/2010/main" val="1925445983"/>
              </p:ext>
            </p:extLst>
          </p:nvPr>
        </p:nvGraphicFramePr>
        <p:xfrm>
          <a:off x="2672556" y="755705"/>
          <a:ext cx="6843712" cy="4911674"/>
        </p:xfrm>
        <a:graphic>
          <a:graphicData uri="http://schemas.openxmlformats.org/drawingml/2006/table">
            <a:tbl>
              <a:tblPr rtl="1"/>
              <a:tblGrid>
                <a:gridCol w="1710928">
                  <a:extLst>
                    <a:ext uri="{9D8B030D-6E8A-4147-A177-3AD203B41FA5}">
                      <a16:colId xmlns:a16="http://schemas.microsoft.com/office/drawing/2014/main" val="3315018291"/>
                    </a:ext>
                  </a:extLst>
                </a:gridCol>
                <a:gridCol w="1710928">
                  <a:extLst>
                    <a:ext uri="{9D8B030D-6E8A-4147-A177-3AD203B41FA5}">
                      <a16:colId xmlns:a16="http://schemas.microsoft.com/office/drawing/2014/main" val="4005959279"/>
                    </a:ext>
                  </a:extLst>
                </a:gridCol>
                <a:gridCol w="1710928">
                  <a:extLst>
                    <a:ext uri="{9D8B030D-6E8A-4147-A177-3AD203B41FA5}">
                      <a16:colId xmlns:a16="http://schemas.microsoft.com/office/drawing/2014/main" val="3887874346"/>
                    </a:ext>
                  </a:extLst>
                </a:gridCol>
                <a:gridCol w="1710928">
                  <a:extLst>
                    <a:ext uri="{9D8B030D-6E8A-4147-A177-3AD203B41FA5}">
                      <a16:colId xmlns:a16="http://schemas.microsoft.com/office/drawing/2014/main" val="51286859"/>
                    </a:ext>
                  </a:extLst>
                </a:gridCol>
              </a:tblGrid>
              <a:tr h="397114">
                <a:tc>
                  <a:txBody>
                    <a:bodyPr/>
                    <a:lstStyle/>
                    <a:p>
                      <a:pPr algn="ctr" rtl="1" fontAlgn="ctr"/>
                      <a:r>
                        <a:rPr lang="fa-IR"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fa-IR" sz="1400" b="1" i="0" u="none" strike="noStrike" dirty="0">
                          <a:solidFill>
                            <a:srgbClr val="FFFFFF"/>
                          </a:solidFill>
                          <a:effectLst/>
                          <a:latin typeface="B Titr" panose="00000700000000000000" pitchFamily="2" charset="-78"/>
                          <a:cs typeface="B Titr" panose="00000700000000000000" pitchFamily="2" charset="-78"/>
                        </a:rPr>
                        <a:t>نسبت</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fa-IR"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en-US" sz="1400" b="1" i="0" u="none" strike="noStrike">
                          <a:solidFill>
                            <a:srgbClr val="FFFFFF"/>
                          </a:solidFill>
                          <a:effectLst/>
                          <a:latin typeface="B Titr" panose="00000700000000000000" pitchFamily="2" charset="-78"/>
                          <a:cs typeface="B Titr" panose="00000700000000000000" pitchFamily="2" charset="-78"/>
                        </a:rPr>
                        <a:t>نسبت</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extLst>
                  <a:ext uri="{0D108BD9-81ED-4DB2-BD59-A6C34878D82A}">
                    <a16:rowId xmlns:a16="http://schemas.microsoft.com/office/drawing/2014/main" val="1155951681"/>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61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فارس</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27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85100823"/>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13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قزوین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31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345513668"/>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23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21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27398694"/>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41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کردستان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32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407578037"/>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34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28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83152753"/>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36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36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4030694456"/>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23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کهکلویه و بویر احمد</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21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318800765"/>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14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37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543853877"/>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33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45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041742642"/>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34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28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241363555"/>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46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49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174299727"/>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29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46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861134159"/>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21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23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494447733"/>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27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35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516604356"/>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23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1" fontAlgn="ctr"/>
                      <a:r>
                        <a:rPr lang="fa-IR" sz="1400" b="1" i="0" u="none" strike="noStrike">
                          <a:solidFill>
                            <a:srgbClr val="000000"/>
                          </a:solidFill>
                          <a:effectLst/>
                          <a:latin typeface="B Roya" panose="00000400000000000000" pitchFamily="2" charset="-78"/>
                          <a:cs typeface="B Roya" panose="00000400000000000000" pitchFamily="2" charset="-78"/>
                        </a:rPr>
                        <a:t>42 درصد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138181110"/>
                  </a:ext>
                </a:extLst>
              </a:tr>
              <a:tr h="282160">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fa-IR" sz="1400" b="1" i="0" u="none" strike="noStrike" dirty="0">
                          <a:solidFill>
                            <a:srgbClr val="000000"/>
                          </a:solidFill>
                          <a:effectLst/>
                          <a:latin typeface="B Roya" panose="00000400000000000000" pitchFamily="2" charset="-78"/>
                          <a:cs typeface="B Roya" panose="00000400000000000000" pitchFamily="2" charset="-78"/>
                        </a:rPr>
                        <a:t>15 درصد </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1" fontAlgn="ctr"/>
                      <a:r>
                        <a:rPr lang="en-US" sz="1400" b="1" i="0" u="none" strike="noStrike" dirty="0">
                          <a:solidFill>
                            <a:srgbClr val="000000"/>
                          </a:solidFill>
                          <a:effectLst/>
                          <a:latin typeface="B Roya" panose="00000400000000000000" pitchFamily="2" charset="-78"/>
                          <a:cs typeface="B Roya" panose="00000400000000000000" pitchFamily="2" charset="-78"/>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1593035813"/>
                  </a:ext>
                </a:extLst>
              </a:tr>
            </a:tbl>
          </a:graphicData>
        </a:graphic>
      </p:graphicFrame>
      <p:sp>
        <p:nvSpPr>
          <p:cNvPr id="8" name="Rectangle 7">
            <a:extLst>
              <a:ext uri="{FF2B5EF4-FFF2-40B4-BE49-F238E27FC236}">
                <a16:creationId xmlns:a16="http://schemas.microsoft.com/office/drawing/2014/main" id="{EECA8276-CDB2-982F-010C-D5FE4ED32B7B}"/>
              </a:ext>
            </a:extLst>
          </p:cNvPr>
          <p:cNvSpPr/>
          <p:nvPr/>
        </p:nvSpPr>
        <p:spPr>
          <a:xfrm>
            <a:off x="10817845" y="5803052"/>
            <a:ext cx="1080120" cy="338554"/>
          </a:xfrm>
          <a:prstGeom prst="rect">
            <a:avLst/>
          </a:prstGeom>
        </p:spPr>
        <p:txBody>
          <a:bodyPr wrap="square">
            <a:spAutoFit/>
          </a:bodyPr>
          <a:lstStyle/>
          <a:p>
            <a:pPr algn="r" rtl="1" fontAlgn="base"/>
            <a:r>
              <a:rPr lang="fa-IR" sz="16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شرح:</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1600" b="1" dirty="0">
              <a:solidFill>
                <a:schemeClr val="tx1">
                  <a:lumMod val="75000"/>
                  <a:lumOff val="25000"/>
                </a:schemeClr>
              </a:solidFill>
              <a:latin typeface="Arial" panose="020B0604020202020204" pitchFamily="34" charset="0"/>
              <a:cs typeface="B Titr" panose="00000700000000000000" pitchFamily="2" charset="-78"/>
            </a:endParaRPr>
          </a:p>
        </p:txBody>
      </p:sp>
    </p:spTree>
    <p:extLst>
      <p:ext uri="{BB962C8B-B14F-4D97-AF65-F5344CB8AC3E}">
        <p14:creationId xmlns:p14="http://schemas.microsoft.com/office/powerpoint/2010/main" val="3635108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19</a:t>
            </a:fld>
            <a:endParaRPr lang="en-US" dirty="0"/>
          </a:p>
        </p:txBody>
      </p:sp>
      <p:sp>
        <p:nvSpPr>
          <p:cNvPr id="6" name="Title 1">
            <a:extLst>
              <a:ext uri="{FF2B5EF4-FFF2-40B4-BE49-F238E27FC236}">
                <a16:creationId xmlns:a16="http://schemas.microsoft.com/office/drawing/2014/main" id="{9CFA88FE-ECCD-4CBA-A9DA-C0F0AB67B91B}"/>
              </a:ext>
            </a:extLst>
          </p:cNvPr>
          <p:cNvSpPr>
            <a:spLocks noGrp="1"/>
          </p:cNvSpPr>
          <p:nvPr>
            <p:ph type="title"/>
          </p:nvPr>
        </p:nvSpPr>
        <p:spPr>
          <a:xfrm>
            <a:off x="609441" y="125631"/>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نمودار نسبت برونسپاری پرونده های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مراکز نیکوکاری</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graphicFrame>
        <p:nvGraphicFramePr>
          <p:cNvPr id="7" name="Chart 6">
            <a:extLst>
              <a:ext uri="{FF2B5EF4-FFF2-40B4-BE49-F238E27FC236}">
                <a16:creationId xmlns:a16="http://schemas.microsoft.com/office/drawing/2014/main" id="{44013B0C-3B5D-7B97-3E01-89F8086741B3}"/>
              </a:ext>
            </a:extLst>
          </p:cNvPr>
          <p:cNvGraphicFramePr>
            <a:graphicFrameLocks/>
          </p:cNvGraphicFramePr>
          <p:nvPr>
            <p:extLst>
              <p:ext uri="{D42A27DB-BD31-4B8C-83A1-F6EECF244321}">
                <p14:modId xmlns:p14="http://schemas.microsoft.com/office/powerpoint/2010/main" val="1979972465"/>
              </p:ext>
            </p:extLst>
          </p:nvPr>
        </p:nvGraphicFramePr>
        <p:xfrm>
          <a:off x="117748" y="908720"/>
          <a:ext cx="11953328" cy="5184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882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C5B06F-5D4F-8C18-C165-2CE3C56EE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1" y="0"/>
            <a:ext cx="12215826" cy="8131248"/>
          </a:xfrm>
          <a:prstGeom prst="rect">
            <a:avLst/>
          </a:prstGeom>
        </p:spPr>
      </p:pic>
      <p:sp>
        <p:nvSpPr>
          <p:cNvPr id="11" name="Rectangle 10">
            <a:extLst>
              <a:ext uri="{FF2B5EF4-FFF2-40B4-BE49-F238E27FC236}">
                <a16:creationId xmlns:a16="http://schemas.microsoft.com/office/drawing/2014/main" id="{19C189F7-4794-49F8-BDED-911B2C5DD568}"/>
              </a:ext>
            </a:extLst>
          </p:cNvPr>
          <p:cNvSpPr/>
          <p:nvPr/>
        </p:nvSpPr>
        <p:spPr>
          <a:xfrm>
            <a:off x="-26268" y="-27384"/>
            <a:ext cx="12237495" cy="6885384"/>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8" name="Freeform: Shape 47">
            <a:extLst>
              <a:ext uri="{FF2B5EF4-FFF2-40B4-BE49-F238E27FC236}">
                <a16:creationId xmlns:a16="http://schemas.microsoft.com/office/drawing/2014/main" id="{5C92A7EE-F958-45D7-B6CD-34B3E91E980A}"/>
              </a:ext>
            </a:extLst>
          </p:cNvPr>
          <p:cNvSpPr/>
          <p:nvPr/>
        </p:nvSpPr>
        <p:spPr>
          <a:xfrm>
            <a:off x="0" y="4725144"/>
            <a:ext cx="12188825" cy="2132856"/>
          </a:xfrm>
          <a:custGeom>
            <a:avLst/>
            <a:gdLst>
              <a:gd name="connsiteX0" fmla="*/ 6094412 w 12188825"/>
              <a:gd name="connsiteY0" fmla="*/ 0 h 2114437"/>
              <a:gd name="connsiteX1" fmla="*/ 6401871 w 12188825"/>
              <a:gd name="connsiteY1" fmla="*/ 341621 h 2114437"/>
              <a:gd name="connsiteX2" fmla="*/ 12188825 w 12188825"/>
              <a:gd name="connsiteY2" fmla="*/ 341621 h 2114437"/>
              <a:gd name="connsiteX3" fmla="*/ 12188825 w 12188825"/>
              <a:gd name="connsiteY3" fmla="*/ 2114437 h 2114437"/>
              <a:gd name="connsiteX4" fmla="*/ 0 w 12188825"/>
              <a:gd name="connsiteY4" fmla="*/ 2114437 h 2114437"/>
              <a:gd name="connsiteX5" fmla="*/ 0 w 12188825"/>
              <a:gd name="connsiteY5" fmla="*/ 341621 h 2114437"/>
              <a:gd name="connsiteX6" fmla="*/ 5786954 w 12188825"/>
              <a:gd name="connsiteY6" fmla="*/ 341621 h 21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825" h="2114437">
                <a:moveTo>
                  <a:pt x="6094412" y="0"/>
                </a:moveTo>
                <a:lnTo>
                  <a:pt x="6401871" y="341621"/>
                </a:lnTo>
                <a:lnTo>
                  <a:pt x="12188825" y="341621"/>
                </a:lnTo>
                <a:lnTo>
                  <a:pt x="12188825" y="2114437"/>
                </a:lnTo>
                <a:lnTo>
                  <a:pt x="0" y="2114437"/>
                </a:lnTo>
                <a:lnTo>
                  <a:pt x="0" y="341621"/>
                </a:lnTo>
                <a:lnTo>
                  <a:pt x="5786954" y="341621"/>
                </a:lnTo>
                <a:close/>
              </a:path>
            </a:pathLst>
          </a:cu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b="1" dirty="0"/>
          </a:p>
        </p:txBody>
      </p:sp>
      <p:pic>
        <p:nvPicPr>
          <p:cNvPr id="3" name="Picture 2">
            <a:extLst>
              <a:ext uri="{FF2B5EF4-FFF2-40B4-BE49-F238E27FC236}">
                <a16:creationId xmlns:a16="http://schemas.microsoft.com/office/drawing/2014/main" id="{95E71763-2DC5-EC46-FE9F-2255D86BC9A4}"/>
              </a:ext>
            </a:extLst>
          </p:cNvPr>
          <p:cNvPicPr>
            <a:picLocks noChangeAspect="1"/>
          </p:cNvPicPr>
          <p:nvPr/>
        </p:nvPicPr>
        <p:blipFill>
          <a:blip r:embed="rId5">
            <a:duotone>
              <a:prstClr val="black"/>
              <a:schemeClr val="accent4">
                <a:tint val="45000"/>
                <a:satMod val="400000"/>
              </a:schemeClr>
            </a:duotone>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43014" y="1196752"/>
            <a:ext cx="3302795" cy="2477096"/>
          </a:xfrm>
          <a:prstGeom prst="round2DiagRect">
            <a:avLst>
              <a:gd name="adj1" fmla="val 16667"/>
              <a:gd name="adj2" fmla="val 0"/>
            </a:avLst>
          </a:prstGeom>
          <a:solidFill>
            <a:schemeClr val="accent1">
              <a:lumMod val="50000"/>
            </a:schemeClr>
          </a:solidFill>
          <a:ln w="57150" cap="sq">
            <a:solidFill>
              <a:schemeClr val="accent4">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23571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ثبت خدمات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به تفکیک درگاه</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20</a:t>
            </a:fld>
            <a:endParaRPr lang="en-US" dirty="0"/>
          </a:p>
        </p:txBody>
      </p:sp>
      <p:sp>
        <p:nvSpPr>
          <p:cNvPr id="5" name="Rectangle 4">
            <a:extLst>
              <a:ext uri="{FF2B5EF4-FFF2-40B4-BE49-F238E27FC236}">
                <a16:creationId xmlns:a16="http://schemas.microsoft.com/office/drawing/2014/main" id="{2E162F71-000E-A8A2-70E6-2636B014810C}"/>
              </a:ext>
            </a:extLst>
          </p:cNvPr>
          <p:cNvSpPr/>
          <p:nvPr/>
        </p:nvSpPr>
        <p:spPr>
          <a:xfrm>
            <a:off x="-1653357" y="5827250"/>
            <a:ext cx="11711036" cy="338554"/>
          </a:xfrm>
          <a:prstGeom prst="rect">
            <a:avLst/>
          </a:prstGeom>
        </p:spPr>
        <p:txBody>
          <a:bodyPr wrap="square">
            <a:spAutoFit/>
          </a:bodyPr>
          <a:lstStyle/>
          <a:p>
            <a:pPr algn="just" rtl="1" fontAlgn="base"/>
            <a:r>
              <a:rPr lang="fa-IR" sz="16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حجم فعالیت بر اساس ثبت خدمات محاسبه گردیده و بطور متوسط کاهش هزینه های نیروی انسانی و ... را محاسبه می نمائیم.</a:t>
            </a:r>
          </a:p>
        </p:txBody>
      </p:sp>
      <p:sp>
        <p:nvSpPr>
          <p:cNvPr id="7" name="Rectangle: Rounded Corners 6">
            <a:extLst>
              <a:ext uri="{FF2B5EF4-FFF2-40B4-BE49-F238E27FC236}">
                <a16:creationId xmlns:a16="http://schemas.microsoft.com/office/drawing/2014/main" id="{A666BDBE-850C-E16D-509B-7F1509D87483}"/>
              </a:ext>
            </a:extLst>
          </p:cNvPr>
          <p:cNvSpPr/>
          <p:nvPr/>
        </p:nvSpPr>
        <p:spPr>
          <a:xfrm>
            <a:off x="1659011" y="5758467"/>
            <a:ext cx="8784976" cy="485590"/>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EECA8276-CDB2-982F-010C-D5FE4ED32B7B}"/>
              </a:ext>
            </a:extLst>
          </p:cNvPr>
          <p:cNvSpPr/>
          <p:nvPr/>
        </p:nvSpPr>
        <p:spPr>
          <a:xfrm>
            <a:off x="9406780" y="5803052"/>
            <a:ext cx="1080120" cy="338554"/>
          </a:xfrm>
          <a:prstGeom prst="rect">
            <a:avLst/>
          </a:prstGeom>
        </p:spPr>
        <p:txBody>
          <a:bodyPr wrap="square">
            <a:spAutoFit/>
          </a:bodyPr>
          <a:lstStyle/>
          <a:p>
            <a:pPr algn="r" rtl="1" fontAlgn="base"/>
            <a:r>
              <a:rPr lang="fa-IR" sz="16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شرح:</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1600" b="1" dirty="0">
              <a:solidFill>
                <a:schemeClr val="tx1">
                  <a:lumMod val="75000"/>
                  <a:lumOff val="25000"/>
                </a:schemeClr>
              </a:solidFill>
              <a:latin typeface="Arial" panose="020B0604020202020204" pitchFamily="34" charset="0"/>
              <a:cs typeface="B Titr" panose="00000700000000000000" pitchFamily="2" charset="-78"/>
            </a:endParaRPr>
          </a:p>
        </p:txBody>
      </p:sp>
      <p:graphicFrame>
        <p:nvGraphicFramePr>
          <p:cNvPr id="4" name="Table 3">
            <a:extLst>
              <a:ext uri="{FF2B5EF4-FFF2-40B4-BE49-F238E27FC236}">
                <a16:creationId xmlns:a16="http://schemas.microsoft.com/office/drawing/2014/main" id="{D8C07D78-A239-0FFB-698D-391AF06F28E7}"/>
              </a:ext>
            </a:extLst>
          </p:cNvPr>
          <p:cNvGraphicFramePr>
            <a:graphicFrameLocks noGrp="1"/>
          </p:cNvGraphicFramePr>
          <p:nvPr>
            <p:extLst>
              <p:ext uri="{D42A27DB-BD31-4B8C-83A1-F6EECF244321}">
                <p14:modId xmlns:p14="http://schemas.microsoft.com/office/powerpoint/2010/main" val="576976351"/>
              </p:ext>
            </p:extLst>
          </p:nvPr>
        </p:nvGraphicFramePr>
        <p:xfrm>
          <a:off x="2602025" y="755700"/>
          <a:ext cx="6984774" cy="4924514"/>
        </p:xfrm>
        <a:graphic>
          <a:graphicData uri="http://schemas.openxmlformats.org/drawingml/2006/table">
            <a:tbl>
              <a:tblPr rtl="1"/>
              <a:tblGrid>
                <a:gridCol w="1637742">
                  <a:extLst>
                    <a:ext uri="{9D8B030D-6E8A-4147-A177-3AD203B41FA5}">
                      <a16:colId xmlns:a16="http://schemas.microsoft.com/office/drawing/2014/main" val="3538723319"/>
                    </a:ext>
                  </a:extLst>
                </a:gridCol>
                <a:gridCol w="1676736">
                  <a:extLst>
                    <a:ext uri="{9D8B030D-6E8A-4147-A177-3AD203B41FA5}">
                      <a16:colId xmlns:a16="http://schemas.microsoft.com/office/drawing/2014/main" val="2580951952"/>
                    </a:ext>
                  </a:extLst>
                </a:gridCol>
                <a:gridCol w="1637742">
                  <a:extLst>
                    <a:ext uri="{9D8B030D-6E8A-4147-A177-3AD203B41FA5}">
                      <a16:colId xmlns:a16="http://schemas.microsoft.com/office/drawing/2014/main" val="3479549803"/>
                    </a:ext>
                  </a:extLst>
                </a:gridCol>
                <a:gridCol w="2032554">
                  <a:extLst>
                    <a:ext uri="{9D8B030D-6E8A-4147-A177-3AD203B41FA5}">
                      <a16:colId xmlns:a16="http://schemas.microsoft.com/office/drawing/2014/main" val="3609379733"/>
                    </a:ext>
                  </a:extLst>
                </a:gridCol>
              </a:tblGrid>
              <a:tr h="407762">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مددجویان (درصد)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مددکاران (درصد)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مرکز نیکوکاری (درصد)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extLst>
                  <a:ext uri="{0D108BD9-81ED-4DB2-BD59-A6C34878D82A}">
                    <a16:rowId xmlns:a16="http://schemas.microsoft.com/office/drawing/2014/main" val="844368263"/>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4</a:t>
                      </a:r>
                      <a:r>
                        <a:rPr lang="fa-IR" sz="1400" b="1" i="0" u="none" strike="noStrike" dirty="0">
                          <a:solidFill>
                            <a:srgbClr val="000000"/>
                          </a:solidFill>
                          <a:effectLst/>
                          <a:latin typeface="B Roya" panose="00000400000000000000" pitchFamily="2" charset="-78"/>
                          <a:cs typeface="B Roya" panose="00000400000000000000" pitchFamily="2" charset="-78"/>
                        </a:rPr>
                        <a:t>/</a:t>
                      </a:r>
                      <a:r>
                        <a:rPr lang="ar-SA" sz="1400" b="1" i="0" u="none" strike="noStrike" dirty="0">
                          <a:solidFill>
                            <a:srgbClr val="000000"/>
                          </a:solidFill>
                          <a:effectLst/>
                          <a:latin typeface="B Roya" panose="00000400000000000000" pitchFamily="2" charset="-78"/>
                          <a:cs typeface="B Roya" panose="00000400000000000000" pitchFamily="2" charset="-78"/>
                        </a:rPr>
                        <a:t>5</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68</a:t>
                      </a:r>
                      <a:r>
                        <a:rPr lang="fa-IR" sz="1400" b="1" i="0" u="none" strike="noStrike" dirty="0">
                          <a:solidFill>
                            <a:srgbClr val="000000"/>
                          </a:solidFill>
                          <a:effectLst/>
                          <a:latin typeface="B Roya" panose="00000400000000000000" pitchFamily="2" charset="-78"/>
                          <a:cs typeface="B Roya" panose="00000400000000000000" pitchFamily="2" charset="-78"/>
                        </a:rPr>
                        <a:t>/</a:t>
                      </a:r>
                      <a:r>
                        <a:rPr lang="ar-SA" sz="1400" b="1" i="0" u="none" strike="noStrike" dirty="0">
                          <a:solidFill>
                            <a:srgbClr val="000000"/>
                          </a:solidFill>
                          <a:effectLst/>
                          <a:latin typeface="B Roya" panose="00000400000000000000" pitchFamily="2" charset="-78"/>
                          <a:cs typeface="B Roya" panose="00000400000000000000" pitchFamily="2" charset="-78"/>
                        </a:rPr>
                        <a:t>5</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55743447"/>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20</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2657763921"/>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272926406"/>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318236309"/>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754359114"/>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81543593"/>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523003907"/>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025802535"/>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18515029"/>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45971339"/>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250934453"/>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603301509"/>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627976307"/>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7228741"/>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377746271"/>
                  </a:ext>
                </a:extLst>
              </a:tr>
              <a:tr h="2822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6</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05504518"/>
                  </a:ext>
                </a:extLst>
              </a:tr>
            </a:tbl>
          </a:graphicData>
        </a:graphic>
      </p:graphicFrame>
    </p:spTree>
    <p:extLst>
      <p:ext uri="{BB962C8B-B14F-4D97-AF65-F5344CB8AC3E}">
        <p14:creationId xmlns:p14="http://schemas.microsoft.com/office/powerpoint/2010/main" val="42089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ثبت خدمات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به تفکیک درگاه</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21</a:t>
            </a:fld>
            <a:endParaRPr lang="en-US" dirty="0"/>
          </a:p>
        </p:txBody>
      </p:sp>
      <p:sp>
        <p:nvSpPr>
          <p:cNvPr id="5" name="Rectangle 4">
            <a:extLst>
              <a:ext uri="{FF2B5EF4-FFF2-40B4-BE49-F238E27FC236}">
                <a16:creationId xmlns:a16="http://schemas.microsoft.com/office/drawing/2014/main" id="{2E162F71-000E-A8A2-70E6-2636B014810C}"/>
              </a:ext>
            </a:extLst>
          </p:cNvPr>
          <p:cNvSpPr/>
          <p:nvPr/>
        </p:nvSpPr>
        <p:spPr>
          <a:xfrm>
            <a:off x="-1653357" y="5827250"/>
            <a:ext cx="11711036" cy="338554"/>
          </a:xfrm>
          <a:prstGeom prst="rect">
            <a:avLst/>
          </a:prstGeom>
        </p:spPr>
        <p:txBody>
          <a:bodyPr wrap="square">
            <a:spAutoFit/>
          </a:bodyPr>
          <a:lstStyle/>
          <a:p>
            <a:pPr algn="just" rtl="1" fontAlgn="base"/>
            <a:r>
              <a:rPr lang="fa-IR" sz="16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حجم فعالیت بر اساس ثبت خدمات محاسبه گردیده و بطور متوسط کاهش هزینه های نیروی انسانی و ... را محاسبه می نمائیم.</a:t>
            </a:r>
          </a:p>
        </p:txBody>
      </p:sp>
      <p:sp>
        <p:nvSpPr>
          <p:cNvPr id="7" name="Rectangle: Rounded Corners 6">
            <a:extLst>
              <a:ext uri="{FF2B5EF4-FFF2-40B4-BE49-F238E27FC236}">
                <a16:creationId xmlns:a16="http://schemas.microsoft.com/office/drawing/2014/main" id="{A666BDBE-850C-E16D-509B-7F1509D87483}"/>
              </a:ext>
            </a:extLst>
          </p:cNvPr>
          <p:cNvSpPr/>
          <p:nvPr/>
        </p:nvSpPr>
        <p:spPr>
          <a:xfrm>
            <a:off x="1659011" y="5758467"/>
            <a:ext cx="8784976" cy="485590"/>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EECA8276-CDB2-982F-010C-D5FE4ED32B7B}"/>
              </a:ext>
            </a:extLst>
          </p:cNvPr>
          <p:cNvSpPr/>
          <p:nvPr/>
        </p:nvSpPr>
        <p:spPr>
          <a:xfrm>
            <a:off x="9406780" y="5803052"/>
            <a:ext cx="1080120" cy="338554"/>
          </a:xfrm>
          <a:prstGeom prst="rect">
            <a:avLst/>
          </a:prstGeom>
        </p:spPr>
        <p:txBody>
          <a:bodyPr wrap="square">
            <a:spAutoFit/>
          </a:bodyPr>
          <a:lstStyle/>
          <a:p>
            <a:pPr algn="r" rtl="1" fontAlgn="base"/>
            <a:r>
              <a:rPr lang="fa-IR" sz="16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شرح:</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1600" b="1" dirty="0">
              <a:solidFill>
                <a:schemeClr val="tx1">
                  <a:lumMod val="75000"/>
                  <a:lumOff val="25000"/>
                </a:schemeClr>
              </a:solidFill>
              <a:latin typeface="Arial" panose="020B0604020202020204" pitchFamily="34" charset="0"/>
              <a:cs typeface="B Titr" panose="00000700000000000000" pitchFamily="2" charset="-78"/>
            </a:endParaRPr>
          </a:p>
        </p:txBody>
      </p:sp>
      <p:graphicFrame>
        <p:nvGraphicFramePr>
          <p:cNvPr id="4" name="Table 3">
            <a:extLst>
              <a:ext uri="{FF2B5EF4-FFF2-40B4-BE49-F238E27FC236}">
                <a16:creationId xmlns:a16="http://schemas.microsoft.com/office/drawing/2014/main" id="{D8C07D78-A239-0FFB-698D-391AF06F28E7}"/>
              </a:ext>
            </a:extLst>
          </p:cNvPr>
          <p:cNvGraphicFramePr>
            <a:graphicFrameLocks noGrp="1"/>
          </p:cNvGraphicFramePr>
          <p:nvPr>
            <p:extLst>
              <p:ext uri="{D42A27DB-BD31-4B8C-83A1-F6EECF244321}">
                <p14:modId xmlns:p14="http://schemas.microsoft.com/office/powerpoint/2010/main" val="4209590081"/>
              </p:ext>
            </p:extLst>
          </p:nvPr>
        </p:nvGraphicFramePr>
        <p:xfrm>
          <a:off x="2602025" y="755700"/>
          <a:ext cx="6984774" cy="4900313"/>
        </p:xfrm>
        <a:graphic>
          <a:graphicData uri="http://schemas.openxmlformats.org/drawingml/2006/table">
            <a:tbl>
              <a:tblPr rtl="1"/>
              <a:tblGrid>
                <a:gridCol w="1637742">
                  <a:extLst>
                    <a:ext uri="{9D8B030D-6E8A-4147-A177-3AD203B41FA5}">
                      <a16:colId xmlns:a16="http://schemas.microsoft.com/office/drawing/2014/main" val="3538723319"/>
                    </a:ext>
                  </a:extLst>
                </a:gridCol>
                <a:gridCol w="1676736">
                  <a:extLst>
                    <a:ext uri="{9D8B030D-6E8A-4147-A177-3AD203B41FA5}">
                      <a16:colId xmlns:a16="http://schemas.microsoft.com/office/drawing/2014/main" val="2580951952"/>
                    </a:ext>
                  </a:extLst>
                </a:gridCol>
                <a:gridCol w="1637742">
                  <a:extLst>
                    <a:ext uri="{9D8B030D-6E8A-4147-A177-3AD203B41FA5}">
                      <a16:colId xmlns:a16="http://schemas.microsoft.com/office/drawing/2014/main" val="3479549803"/>
                    </a:ext>
                  </a:extLst>
                </a:gridCol>
                <a:gridCol w="2032554">
                  <a:extLst>
                    <a:ext uri="{9D8B030D-6E8A-4147-A177-3AD203B41FA5}">
                      <a16:colId xmlns:a16="http://schemas.microsoft.com/office/drawing/2014/main" val="3609379733"/>
                    </a:ext>
                  </a:extLst>
                </a:gridCol>
              </a:tblGrid>
              <a:tr h="430433">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مددجویان (درصد)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مددکاران (درصد)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مرکز نیکوکاری (درصد)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extLst>
                  <a:ext uri="{0D108BD9-81ED-4DB2-BD59-A6C34878D82A}">
                    <a16:rowId xmlns:a16="http://schemas.microsoft.com/office/drawing/2014/main" val="844368263"/>
                  </a:ext>
                </a:extLst>
              </a:tr>
              <a:tr h="297992">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فارس</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70</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55743447"/>
                  </a:ext>
                </a:extLst>
              </a:tr>
              <a:tr h="297992">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قزوین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2657763921"/>
                  </a:ext>
                </a:extLst>
              </a:tr>
              <a:tr h="297992">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قم</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272926406"/>
                  </a:ext>
                </a:extLst>
              </a:tr>
              <a:tr h="297992">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کردستان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318236309"/>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754359114"/>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181543593"/>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کهکلویه و بویر احمد</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523003907"/>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4025802535"/>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18515029"/>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60</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45971339"/>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250934453"/>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53</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603301509"/>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61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627976307"/>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69</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7228741"/>
                  </a:ext>
                </a:extLst>
              </a:tr>
              <a:tr h="297992">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54</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377746271"/>
                  </a:ext>
                </a:extLst>
              </a:tr>
            </a:tbl>
          </a:graphicData>
        </a:graphic>
      </p:graphicFrame>
    </p:spTree>
    <p:extLst>
      <p:ext uri="{BB962C8B-B14F-4D97-AF65-F5344CB8AC3E}">
        <p14:creationId xmlns:p14="http://schemas.microsoft.com/office/powerpoint/2010/main" val="1945201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22</a:t>
            </a:fld>
            <a:endParaRPr lang="en-US" dirty="0"/>
          </a:p>
        </p:txBody>
      </p:sp>
      <p:sp>
        <p:nvSpPr>
          <p:cNvPr id="6" name="Title 1">
            <a:extLst>
              <a:ext uri="{FF2B5EF4-FFF2-40B4-BE49-F238E27FC236}">
                <a16:creationId xmlns:a16="http://schemas.microsoft.com/office/drawing/2014/main" id="{9CFA88FE-ECCD-4CBA-A9DA-C0F0AB67B91B}"/>
              </a:ext>
            </a:extLst>
          </p:cNvPr>
          <p:cNvSpPr>
            <a:spLocks noGrp="1"/>
          </p:cNvSpPr>
          <p:nvPr>
            <p:ph type="title"/>
          </p:nvPr>
        </p:nvSpPr>
        <p:spPr>
          <a:xfrm>
            <a:off x="609441" y="125631"/>
            <a:ext cx="10969943" cy="711081"/>
          </a:xfrm>
        </p:spPr>
        <p:txBody>
          <a:bodyPr/>
          <a:lstStyle/>
          <a:p>
            <a:pPr algn="ctr" rtl="1"/>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نمودار نسبت برونسپاری پرونده های مددجویی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به مراکز نیکوکاری</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graphicFrame>
        <p:nvGraphicFramePr>
          <p:cNvPr id="8" name="Chart 7">
            <a:extLst>
              <a:ext uri="{FF2B5EF4-FFF2-40B4-BE49-F238E27FC236}">
                <a16:creationId xmlns:a16="http://schemas.microsoft.com/office/drawing/2014/main" id="{3638E3E5-DBFF-8864-E6B3-7391B13CB675}"/>
              </a:ext>
            </a:extLst>
          </p:cNvPr>
          <p:cNvGraphicFramePr>
            <a:graphicFrameLocks/>
          </p:cNvGraphicFramePr>
          <p:nvPr>
            <p:extLst>
              <p:ext uri="{D42A27DB-BD31-4B8C-83A1-F6EECF244321}">
                <p14:modId xmlns:p14="http://schemas.microsoft.com/office/powerpoint/2010/main" val="3209919835"/>
              </p:ext>
            </p:extLst>
          </p:nvPr>
        </p:nvGraphicFramePr>
        <p:xfrm>
          <a:off x="117748" y="762284"/>
          <a:ext cx="11953328" cy="54030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4003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تعداد پرسنل استانها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به تفکیک رسمی و قراردادی و خرید خدمت</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23</a:t>
            </a:fld>
            <a:endParaRPr lang="en-US" dirty="0"/>
          </a:p>
        </p:txBody>
      </p:sp>
      <p:graphicFrame>
        <p:nvGraphicFramePr>
          <p:cNvPr id="3" name="Table 2">
            <a:extLst>
              <a:ext uri="{FF2B5EF4-FFF2-40B4-BE49-F238E27FC236}">
                <a16:creationId xmlns:a16="http://schemas.microsoft.com/office/drawing/2014/main" id="{B1E0234D-399E-EA0E-2FAD-8D0E70550781}"/>
              </a:ext>
            </a:extLst>
          </p:cNvPr>
          <p:cNvGraphicFramePr>
            <a:graphicFrameLocks noGrp="1"/>
          </p:cNvGraphicFramePr>
          <p:nvPr>
            <p:extLst>
              <p:ext uri="{D42A27DB-BD31-4B8C-83A1-F6EECF244321}">
                <p14:modId xmlns:p14="http://schemas.microsoft.com/office/powerpoint/2010/main" val="2474141765"/>
              </p:ext>
            </p:extLst>
          </p:nvPr>
        </p:nvGraphicFramePr>
        <p:xfrm>
          <a:off x="2203154" y="833956"/>
          <a:ext cx="7779690" cy="5331350"/>
        </p:xfrm>
        <a:graphic>
          <a:graphicData uri="http://schemas.openxmlformats.org/drawingml/2006/table">
            <a:tbl>
              <a:tblPr rtl="1"/>
              <a:tblGrid>
                <a:gridCol w="1555938">
                  <a:extLst>
                    <a:ext uri="{9D8B030D-6E8A-4147-A177-3AD203B41FA5}">
                      <a16:colId xmlns:a16="http://schemas.microsoft.com/office/drawing/2014/main" val="3193805538"/>
                    </a:ext>
                  </a:extLst>
                </a:gridCol>
                <a:gridCol w="1555938">
                  <a:extLst>
                    <a:ext uri="{9D8B030D-6E8A-4147-A177-3AD203B41FA5}">
                      <a16:colId xmlns:a16="http://schemas.microsoft.com/office/drawing/2014/main" val="1520944996"/>
                    </a:ext>
                  </a:extLst>
                </a:gridCol>
                <a:gridCol w="1555938">
                  <a:extLst>
                    <a:ext uri="{9D8B030D-6E8A-4147-A177-3AD203B41FA5}">
                      <a16:colId xmlns:a16="http://schemas.microsoft.com/office/drawing/2014/main" val="3688306531"/>
                    </a:ext>
                  </a:extLst>
                </a:gridCol>
                <a:gridCol w="1555938">
                  <a:extLst>
                    <a:ext uri="{9D8B030D-6E8A-4147-A177-3AD203B41FA5}">
                      <a16:colId xmlns:a16="http://schemas.microsoft.com/office/drawing/2014/main" val="362827963"/>
                    </a:ext>
                  </a:extLst>
                </a:gridCol>
                <a:gridCol w="1555938">
                  <a:extLst>
                    <a:ext uri="{9D8B030D-6E8A-4147-A177-3AD203B41FA5}">
                      <a16:colId xmlns:a16="http://schemas.microsoft.com/office/drawing/2014/main" val="3500790965"/>
                    </a:ext>
                  </a:extLst>
                </a:gridCol>
              </a:tblGrid>
              <a:tr h="410102">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رسمی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قراردادی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خرید خدمت</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جمع</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extLst>
                  <a:ext uri="{0D108BD9-81ED-4DB2-BD59-A6C34878D82A}">
                    <a16:rowId xmlns:a16="http://schemas.microsoft.com/office/drawing/2014/main" val="4001159856"/>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607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68695191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300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585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68356002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223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407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2001798874"/>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477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982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872887310"/>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3508508999"/>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369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64050841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270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467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041270703"/>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503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496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999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018861659"/>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86046917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467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208554613"/>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638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630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1269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2734412895"/>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002646701"/>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442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957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2152359796"/>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303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290042136"/>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249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4184802242"/>
                  </a:ext>
                </a:extLst>
              </a:tr>
              <a:tr h="307578">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369</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757</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971450153"/>
                  </a:ext>
                </a:extLst>
              </a:tr>
            </a:tbl>
          </a:graphicData>
        </a:graphic>
      </p:graphicFrame>
    </p:spTree>
    <p:extLst>
      <p:ext uri="{BB962C8B-B14F-4D97-AF65-F5344CB8AC3E}">
        <p14:creationId xmlns:p14="http://schemas.microsoft.com/office/powerpoint/2010/main" val="150968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تعداد پرسنل استانها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به تفکیک رسمی و قراردادی و خرید خدمت</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24</a:t>
            </a:fld>
            <a:endParaRPr lang="en-US" dirty="0"/>
          </a:p>
        </p:txBody>
      </p:sp>
      <p:graphicFrame>
        <p:nvGraphicFramePr>
          <p:cNvPr id="3" name="Table 2">
            <a:extLst>
              <a:ext uri="{FF2B5EF4-FFF2-40B4-BE49-F238E27FC236}">
                <a16:creationId xmlns:a16="http://schemas.microsoft.com/office/drawing/2014/main" id="{B1E0234D-399E-EA0E-2FAD-8D0E70550781}"/>
              </a:ext>
            </a:extLst>
          </p:cNvPr>
          <p:cNvGraphicFramePr>
            <a:graphicFrameLocks noGrp="1"/>
          </p:cNvGraphicFramePr>
          <p:nvPr>
            <p:extLst>
              <p:ext uri="{D42A27DB-BD31-4B8C-83A1-F6EECF244321}">
                <p14:modId xmlns:p14="http://schemas.microsoft.com/office/powerpoint/2010/main" val="3228750603"/>
              </p:ext>
            </p:extLst>
          </p:nvPr>
        </p:nvGraphicFramePr>
        <p:xfrm>
          <a:off x="2203154" y="833956"/>
          <a:ext cx="7779690" cy="5331350"/>
        </p:xfrm>
        <a:graphic>
          <a:graphicData uri="http://schemas.openxmlformats.org/drawingml/2006/table">
            <a:tbl>
              <a:tblPr rtl="1"/>
              <a:tblGrid>
                <a:gridCol w="1555938">
                  <a:extLst>
                    <a:ext uri="{9D8B030D-6E8A-4147-A177-3AD203B41FA5}">
                      <a16:colId xmlns:a16="http://schemas.microsoft.com/office/drawing/2014/main" val="3193805538"/>
                    </a:ext>
                  </a:extLst>
                </a:gridCol>
                <a:gridCol w="1555938">
                  <a:extLst>
                    <a:ext uri="{9D8B030D-6E8A-4147-A177-3AD203B41FA5}">
                      <a16:colId xmlns:a16="http://schemas.microsoft.com/office/drawing/2014/main" val="1520944996"/>
                    </a:ext>
                  </a:extLst>
                </a:gridCol>
                <a:gridCol w="1555938">
                  <a:extLst>
                    <a:ext uri="{9D8B030D-6E8A-4147-A177-3AD203B41FA5}">
                      <a16:colId xmlns:a16="http://schemas.microsoft.com/office/drawing/2014/main" val="3688306531"/>
                    </a:ext>
                  </a:extLst>
                </a:gridCol>
                <a:gridCol w="1555938">
                  <a:extLst>
                    <a:ext uri="{9D8B030D-6E8A-4147-A177-3AD203B41FA5}">
                      <a16:colId xmlns:a16="http://schemas.microsoft.com/office/drawing/2014/main" val="362827963"/>
                    </a:ext>
                  </a:extLst>
                </a:gridCol>
                <a:gridCol w="1555938">
                  <a:extLst>
                    <a:ext uri="{9D8B030D-6E8A-4147-A177-3AD203B41FA5}">
                      <a16:colId xmlns:a16="http://schemas.microsoft.com/office/drawing/2014/main" val="3500790965"/>
                    </a:ext>
                  </a:extLst>
                </a:gridCol>
              </a:tblGrid>
              <a:tr h="410102">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رسمی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قراردادی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خرید خدمت</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جمع</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00B0F0"/>
                    </a:solidFill>
                  </a:tcPr>
                </a:tc>
                <a:extLst>
                  <a:ext uri="{0D108BD9-81ED-4DB2-BD59-A6C34878D82A}">
                    <a16:rowId xmlns:a16="http://schemas.microsoft.com/office/drawing/2014/main" val="4001159856"/>
                  </a:ext>
                </a:extLst>
              </a:tr>
              <a:tr h="307578">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فارس</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581</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592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1175</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68695191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قزوین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206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159</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366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68356002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179</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2001798874"/>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کردستان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220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394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872887310"/>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530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459</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996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3508508999"/>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252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566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64050841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کهکلویه و بویر احمد</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301</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450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1041270703"/>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247</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209</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491</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018861659"/>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363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358</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721</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86046917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295</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285</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589</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208554613"/>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375</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340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728</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2734412895"/>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390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002646701"/>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267</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592</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2152359796"/>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261</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524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1290042136"/>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160</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354</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tcPr>
                </a:tc>
                <a:extLst>
                  <a:ext uri="{0D108BD9-81ED-4DB2-BD59-A6C34878D82A}">
                    <a16:rowId xmlns:a16="http://schemas.microsoft.com/office/drawing/2014/main" val="4184802242"/>
                  </a:ext>
                </a:extLst>
              </a:tr>
              <a:tr h="307578">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جمع</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9493</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8525</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178</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18196</a:t>
                      </a:r>
                    </a:p>
                  </a:txBody>
                  <a:tcPr marL="9525" marR="9525" marT="9525" marB="0" anchor="ctr">
                    <a:lnL w="6350" cap="flat" cmpd="sng" algn="ctr">
                      <a:solidFill>
                        <a:srgbClr val="BDD7EE"/>
                      </a:solidFill>
                      <a:prstDash val="solid"/>
                      <a:round/>
                      <a:headEnd type="none" w="med" len="med"/>
                      <a:tailEnd type="none" w="med" len="med"/>
                    </a:lnL>
                    <a:lnR w="6350" cap="flat" cmpd="sng" algn="ctr">
                      <a:solidFill>
                        <a:srgbClr val="BDD7EE"/>
                      </a:solidFill>
                      <a:prstDash val="solid"/>
                      <a:round/>
                      <a:headEnd type="none" w="med" len="med"/>
                      <a:tailEnd type="none" w="med" len="med"/>
                    </a:lnR>
                    <a:lnT w="6350" cap="flat" cmpd="sng" algn="ctr">
                      <a:solidFill>
                        <a:srgbClr val="BDD7EE"/>
                      </a:solidFill>
                      <a:prstDash val="solid"/>
                      <a:round/>
                      <a:headEnd type="none" w="med" len="med"/>
                      <a:tailEnd type="none" w="med" len="med"/>
                    </a:lnT>
                    <a:lnB w="6350" cap="flat" cmpd="sng" algn="ctr">
                      <a:solidFill>
                        <a:srgbClr val="BDD7EE"/>
                      </a:solidFill>
                      <a:prstDash val="solid"/>
                      <a:round/>
                      <a:headEnd type="none" w="med" len="med"/>
                      <a:tailEnd type="none" w="med" len="med"/>
                    </a:lnB>
                    <a:solidFill>
                      <a:srgbClr val="EAF3FA"/>
                    </a:solidFill>
                  </a:tcPr>
                </a:tc>
                <a:extLst>
                  <a:ext uri="{0D108BD9-81ED-4DB2-BD59-A6C34878D82A}">
                    <a16:rowId xmlns:a16="http://schemas.microsoft.com/office/drawing/2014/main" val="3971450153"/>
                  </a:ext>
                </a:extLst>
              </a:tr>
            </a:tbl>
          </a:graphicData>
        </a:graphic>
      </p:graphicFrame>
    </p:spTree>
    <p:extLst>
      <p:ext uri="{BB962C8B-B14F-4D97-AF65-F5344CB8AC3E}">
        <p14:creationId xmlns:p14="http://schemas.microsoft.com/office/powerpoint/2010/main" val="339615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وضعیت بازنشستگی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در استان ها</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25</a:t>
            </a:fld>
            <a:endParaRPr lang="en-US" dirty="0"/>
          </a:p>
        </p:txBody>
      </p:sp>
      <p:graphicFrame>
        <p:nvGraphicFramePr>
          <p:cNvPr id="4" name="Table 3">
            <a:extLst>
              <a:ext uri="{FF2B5EF4-FFF2-40B4-BE49-F238E27FC236}">
                <a16:creationId xmlns:a16="http://schemas.microsoft.com/office/drawing/2014/main" id="{FC115E4B-11DB-50D5-EEF6-888A0316FEFD}"/>
              </a:ext>
            </a:extLst>
          </p:cNvPr>
          <p:cNvGraphicFramePr>
            <a:graphicFrameLocks noGrp="1"/>
          </p:cNvGraphicFramePr>
          <p:nvPr>
            <p:extLst>
              <p:ext uri="{D42A27DB-BD31-4B8C-83A1-F6EECF244321}">
                <p14:modId xmlns:p14="http://schemas.microsoft.com/office/powerpoint/2010/main" val="3738853544"/>
              </p:ext>
            </p:extLst>
          </p:nvPr>
        </p:nvGraphicFramePr>
        <p:xfrm>
          <a:off x="477788" y="755705"/>
          <a:ext cx="11233243" cy="5337585"/>
        </p:xfrm>
        <a:graphic>
          <a:graphicData uri="http://schemas.openxmlformats.org/drawingml/2006/table">
            <a:tbl>
              <a:tblPr rtl="1"/>
              <a:tblGrid>
                <a:gridCol w="1413082">
                  <a:extLst>
                    <a:ext uri="{9D8B030D-6E8A-4147-A177-3AD203B41FA5}">
                      <a16:colId xmlns:a16="http://schemas.microsoft.com/office/drawing/2014/main" val="1576910965"/>
                    </a:ext>
                  </a:extLst>
                </a:gridCol>
                <a:gridCol w="755397">
                  <a:extLst>
                    <a:ext uri="{9D8B030D-6E8A-4147-A177-3AD203B41FA5}">
                      <a16:colId xmlns:a16="http://schemas.microsoft.com/office/drawing/2014/main" val="601176809"/>
                    </a:ext>
                  </a:extLst>
                </a:gridCol>
                <a:gridCol w="755397">
                  <a:extLst>
                    <a:ext uri="{9D8B030D-6E8A-4147-A177-3AD203B41FA5}">
                      <a16:colId xmlns:a16="http://schemas.microsoft.com/office/drawing/2014/main" val="1904765720"/>
                    </a:ext>
                  </a:extLst>
                </a:gridCol>
                <a:gridCol w="755397">
                  <a:extLst>
                    <a:ext uri="{9D8B030D-6E8A-4147-A177-3AD203B41FA5}">
                      <a16:colId xmlns:a16="http://schemas.microsoft.com/office/drawing/2014/main" val="2086586311"/>
                    </a:ext>
                  </a:extLst>
                </a:gridCol>
                <a:gridCol w="755397">
                  <a:extLst>
                    <a:ext uri="{9D8B030D-6E8A-4147-A177-3AD203B41FA5}">
                      <a16:colId xmlns:a16="http://schemas.microsoft.com/office/drawing/2014/main" val="3941854827"/>
                    </a:ext>
                  </a:extLst>
                </a:gridCol>
                <a:gridCol w="755397">
                  <a:extLst>
                    <a:ext uri="{9D8B030D-6E8A-4147-A177-3AD203B41FA5}">
                      <a16:colId xmlns:a16="http://schemas.microsoft.com/office/drawing/2014/main" val="3826838289"/>
                    </a:ext>
                  </a:extLst>
                </a:gridCol>
                <a:gridCol w="755397">
                  <a:extLst>
                    <a:ext uri="{9D8B030D-6E8A-4147-A177-3AD203B41FA5}">
                      <a16:colId xmlns:a16="http://schemas.microsoft.com/office/drawing/2014/main" val="2910208636"/>
                    </a:ext>
                  </a:extLst>
                </a:gridCol>
                <a:gridCol w="755397">
                  <a:extLst>
                    <a:ext uri="{9D8B030D-6E8A-4147-A177-3AD203B41FA5}">
                      <a16:colId xmlns:a16="http://schemas.microsoft.com/office/drawing/2014/main" val="3915994937"/>
                    </a:ext>
                  </a:extLst>
                </a:gridCol>
                <a:gridCol w="755397">
                  <a:extLst>
                    <a:ext uri="{9D8B030D-6E8A-4147-A177-3AD203B41FA5}">
                      <a16:colId xmlns:a16="http://schemas.microsoft.com/office/drawing/2014/main" val="2545363359"/>
                    </a:ext>
                  </a:extLst>
                </a:gridCol>
                <a:gridCol w="755397">
                  <a:extLst>
                    <a:ext uri="{9D8B030D-6E8A-4147-A177-3AD203B41FA5}">
                      <a16:colId xmlns:a16="http://schemas.microsoft.com/office/drawing/2014/main" val="746978019"/>
                    </a:ext>
                  </a:extLst>
                </a:gridCol>
                <a:gridCol w="755397">
                  <a:extLst>
                    <a:ext uri="{9D8B030D-6E8A-4147-A177-3AD203B41FA5}">
                      <a16:colId xmlns:a16="http://schemas.microsoft.com/office/drawing/2014/main" val="345683368"/>
                    </a:ext>
                  </a:extLst>
                </a:gridCol>
                <a:gridCol w="755397">
                  <a:extLst>
                    <a:ext uri="{9D8B030D-6E8A-4147-A177-3AD203B41FA5}">
                      <a16:colId xmlns:a16="http://schemas.microsoft.com/office/drawing/2014/main" val="3566581987"/>
                    </a:ext>
                  </a:extLst>
                </a:gridCol>
                <a:gridCol w="755397">
                  <a:extLst>
                    <a:ext uri="{9D8B030D-6E8A-4147-A177-3AD203B41FA5}">
                      <a16:colId xmlns:a16="http://schemas.microsoft.com/office/drawing/2014/main" val="2805901111"/>
                    </a:ext>
                  </a:extLst>
                </a:gridCol>
                <a:gridCol w="755397">
                  <a:extLst>
                    <a:ext uri="{9D8B030D-6E8A-4147-A177-3AD203B41FA5}">
                      <a16:colId xmlns:a16="http://schemas.microsoft.com/office/drawing/2014/main" val="3948086432"/>
                    </a:ext>
                  </a:extLst>
                </a:gridCol>
              </a:tblGrid>
              <a:tr h="400033">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رسمی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قراردادی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1402</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dirty="0">
                          <a:solidFill>
                            <a:srgbClr val="FFFFFF"/>
                          </a:solidFill>
                          <a:effectLst/>
                          <a:latin typeface="B Titr" panose="00000700000000000000" pitchFamily="2" charset="-78"/>
                          <a:cs typeface="B Titr" panose="00000700000000000000" pitchFamily="2" charset="-78"/>
                        </a:rPr>
                        <a:t>1403</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1404</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1405</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1406</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1407</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1408</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1409</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1410</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جمع</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extLst>
                  <a:ext uri="{0D108BD9-81ED-4DB2-BD59-A6C34878D82A}">
                    <a16:rowId xmlns:a16="http://schemas.microsoft.com/office/drawing/2014/main" val="3508040267"/>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شرقی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7365024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300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29</a:t>
                      </a:r>
                      <a:r>
                        <a:rPr lang="fa-IR" sz="1400" b="1" i="0" u="none" strike="noStrike" dirty="0">
                          <a:solidFill>
                            <a:srgbClr val="000000"/>
                          </a:solidFill>
                          <a:effectLst/>
                          <a:latin typeface="B Roya" panose="00000400000000000000" pitchFamily="2" charset="-78"/>
                          <a:cs typeface="B Roya" panose="00000400000000000000" pitchFamily="2" charset="-78"/>
                        </a:rPr>
                        <a:t>/</a:t>
                      </a:r>
                      <a:r>
                        <a:rPr lang="ar-SA" sz="1400" b="1" i="0" u="none" strike="noStrike" dirty="0">
                          <a:solidFill>
                            <a:srgbClr val="000000"/>
                          </a:solidFill>
                          <a:effectLst/>
                          <a:latin typeface="B Roya" panose="00000400000000000000" pitchFamily="2" charset="-78"/>
                          <a:cs typeface="B Roya" panose="00000400000000000000" pitchFamily="2" charset="-78"/>
                        </a:rPr>
                        <a:t>7</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048839418"/>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223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3173528"/>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477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dirty="0">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390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936605866"/>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البرز</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51892626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ایلام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754424110"/>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بوشهر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270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915894690"/>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تهران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503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496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396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54575170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65580228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جنوبی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4126802574"/>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 </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638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630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866544656"/>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شمالی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632491080"/>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خوزستان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442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900130465"/>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زنجان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666147927"/>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سمنان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479697"/>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سیستان و بلوچستان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369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32</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5087695"/>
                  </a:ext>
                </a:extLst>
              </a:tr>
            </a:tbl>
          </a:graphicData>
        </a:graphic>
      </p:graphicFrame>
    </p:spTree>
    <p:extLst>
      <p:ext uri="{BB962C8B-B14F-4D97-AF65-F5344CB8AC3E}">
        <p14:creationId xmlns:p14="http://schemas.microsoft.com/office/powerpoint/2010/main" val="277420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44624"/>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وضعیت بازنشستگی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در استان ها</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26</a:t>
            </a:fld>
            <a:endParaRPr lang="en-US" dirty="0"/>
          </a:p>
        </p:txBody>
      </p:sp>
      <p:graphicFrame>
        <p:nvGraphicFramePr>
          <p:cNvPr id="4" name="Table 3">
            <a:extLst>
              <a:ext uri="{FF2B5EF4-FFF2-40B4-BE49-F238E27FC236}">
                <a16:creationId xmlns:a16="http://schemas.microsoft.com/office/drawing/2014/main" id="{FC115E4B-11DB-50D5-EEF6-888A0316FEFD}"/>
              </a:ext>
            </a:extLst>
          </p:cNvPr>
          <p:cNvGraphicFramePr>
            <a:graphicFrameLocks noGrp="1"/>
          </p:cNvGraphicFramePr>
          <p:nvPr>
            <p:extLst>
              <p:ext uri="{D42A27DB-BD31-4B8C-83A1-F6EECF244321}">
                <p14:modId xmlns:p14="http://schemas.microsoft.com/office/powerpoint/2010/main" val="1237465486"/>
              </p:ext>
            </p:extLst>
          </p:nvPr>
        </p:nvGraphicFramePr>
        <p:xfrm>
          <a:off x="477788" y="755705"/>
          <a:ext cx="11233243" cy="5337585"/>
        </p:xfrm>
        <a:graphic>
          <a:graphicData uri="http://schemas.openxmlformats.org/drawingml/2006/table">
            <a:tbl>
              <a:tblPr rtl="1"/>
              <a:tblGrid>
                <a:gridCol w="1413082">
                  <a:extLst>
                    <a:ext uri="{9D8B030D-6E8A-4147-A177-3AD203B41FA5}">
                      <a16:colId xmlns:a16="http://schemas.microsoft.com/office/drawing/2014/main" val="1576910965"/>
                    </a:ext>
                  </a:extLst>
                </a:gridCol>
                <a:gridCol w="755397">
                  <a:extLst>
                    <a:ext uri="{9D8B030D-6E8A-4147-A177-3AD203B41FA5}">
                      <a16:colId xmlns:a16="http://schemas.microsoft.com/office/drawing/2014/main" val="601176809"/>
                    </a:ext>
                  </a:extLst>
                </a:gridCol>
                <a:gridCol w="755397">
                  <a:extLst>
                    <a:ext uri="{9D8B030D-6E8A-4147-A177-3AD203B41FA5}">
                      <a16:colId xmlns:a16="http://schemas.microsoft.com/office/drawing/2014/main" val="1904765720"/>
                    </a:ext>
                  </a:extLst>
                </a:gridCol>
                <a:gridCol w="755397">
                  <a:extLst>
                    <a:ext uri="{9D8B030D-6E8A-4147-A177-3AD203B41FA5}">
                      <a16:colId xmlns:a16="http://schemas.microsoft.com/office/drawing/2014/main" val="2086586311"/>
                    </a:ext>
                  </a:extLst>
                </a:gridCol>
                <a:gridCol w="755397">
                  <a:extLst>
                    <a:ext uri="{9D8B030D-6E8A-4147-A177-3AD203B41FA5}">
                      <a16:colId xmlns:a16="http://schemas.microsoft.com/office/drawing/2014/main" val="3941854827"/>
                    </a:ext>
                  </a:extLst>
                </a:gridCol>
                <a:gridCol w="755397">
                  <a:extLst>
                    <a:ext uri="{9D8B030D-6E8A-4147-A177-3AD203B41FA5}">
                      <a16:colId xmlns:a16="http://schemas.microsoft.com/office/drawing/2014/main" val="3826838289"/>
                    </a:ext>
                  </a:extLst>
                </a:gridCol>
                <a:gridCol w="755397">
                  <a:extLst>
                    <a:ext uri="{9D8B030D-6E8A-4147-A177-3AD203B41FA5}">
                      <a16:colId xmlns:a16="http://schemas.microsoft.com/office/drawing/2014/main" val="2910208636"/>
                    </a:ext>
                  </a:extLst>
                </a:gridCol>
                <a:gridCol w="755397">
                  <a:extLst>
                    <a:ext uri="{9D8B030D-6E8A-4147-A177-3AD203B41FA5}">
                      <a16:colId xmlns:a16="http://schemas.microsoft.com/office/drawing/2014/main" val="3915994937"/>
                    </a:ext>
                  </a:extLst>
                </a:gridCol>
                <a:gridCol w="755397">
                  <a:extLst>
                    <a:ext uri="{9D8B030D-6E8A-4147-A177-3AD203B41FA5}">
                      <a16:colId xmlns:a16="http://schemas.microsoft.com/office/drawing/2014/main" val="2545363359"/>
                    </a:ext>
                  </a:extLst>
                </a:gridCol>
                <a:gridCol w="755397">
                  <a:extLst>
                    <a:ext uri="{9D8B030D-6E8A-4147-A177-3AD203B41FA5}">
                      <a16:colId xmlns:a16="http://schemas.microsoft.com/office/drawing/2014/main" val="746978019"/>
                    </a:ext>
                  </a:extLst>
                </a:gridCol>
                <a:gridCol w="755397">
                  <a:extLst>
                    <a:ext uri="{9D8B030D-6E8A-4147-A177-3AD203B41FA5}">
                      <a16:colId xmlns:a16="http://schemas.microsoft.com/office/drawing/2014/main" val="345683368"/>
                    </a:ext>
                  </a:extLst>
                </a:gridCol>
                <a:gridCol w="755397">
                  <a:extLst>
                    <a:ext uri="{9D8B030D-6E8A-4147-A177-3AD203B41FA5}">
                      <a16:colId xmlns:a16="http://schemas.microsoft.com/office/drawing/2014/main" val="3566581987"/>
                    </a:ext>
                  </a:extLst>
                </a:gridCol>
                <a:gridCol w="755397">
                  <a:extLst>
                    <a:ext uri="{9D8B030D-6E8A-4147-A177-3AD203B41FA5}">
                      <a16:colId xmlns:a16="http://schemas.microsoft.com/office/drawing/2014/main" val="2805901111"/>
                    </a:ext>
                  </a:extLst>
                </a:gridCol>
                <a:gridCol w="755397">
                  <a:extLst>
                    <a:ext uri="{9D8B030D-6E8A-4147-A177-3AD203B41FA5}">
                      <a16:colId xmlns:a16="http://schemas.microsoft.com/office/drawing/2014/main" val="3948086432"/>
                    </a:ext>
                  </a:extLst>
                </a:gridCol>
              </a:tblGrid>
              <a:tr h="400033">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رسمی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قراردادی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1402</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1403</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1404</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1405</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1406</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1407</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1408</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1409</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0" fontAlgn="ctr"/>
                      <a:r>
                        <a:rPr lang="ar-SA" sz="1400" b="1" i="0" u="none" strike="noStrike">
                          <a:solidFill>
                            <a:srgbClr val="FFFFFF"/>
                          </a:solidFill>
                          <a:effectLst/>
                          <a:latin typeface="B Titr" panose="00000700000000000000" pitchFamily="2" charset="-78"/>
                          <a:cs typeface="B Titr" panose="00000700000000000000" pitchFamily="2" charset="-78"/>
                        </a:rPr>
                        <a:t>1410</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جمع</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درصد</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757171"/>
                    </a:solidFill>
                  </a:tcPr>
                </a:tc>
                <a:extLst>
                  <a:ext uri="{0D108BD9-81ED-4DB2-BD59-A6C34878D82A}">
                    <a16:rowId xmlns:a16="http://schemas.microsoft.com/office/drawing/2014/main" val="3508040267"/>
                  </a:ext>
                </a:extLst>
              </a:tr>
              <a:tr h="308597">
                <a:tc>
                  <a:txBody>
                    <a:bodyPr/>
                    <a:lstStyle/>
                    <a:p>
                      <a:pPr algn="ctr" rtl="1" fontAlgn="ctr"/>
                      <a:r>
                        <a:rPr lang="ar-SA" sz="1400" b="1" i="0" u="none" strike="noStrike" dirty="0">
                          <a:solidFill>
                            <a:srgbClr val="000000"/>
                          </a:solidFill>
                          <a:effectLst/>
                          <a:latin typeface="B Roya" panose="00000400000000000000" pitchFamily="2" charset="-78"/>
                          <a:cs typeface="B Roya" panose="00000400000000000000" pitchFamily="2" charset="-78"/>
                        </a:rPr>
                        <a:t>فارس</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581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592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7365024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قزوین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206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048839418"/>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3173528"/>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کردستان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936605866"/>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459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53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484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51892626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کرمانشاه</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754424110"/>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کهکلویه و بویر احمد</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301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915894690"/>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گلستان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209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54575170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363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358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655802289"/>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295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250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4126802574"/>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375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866544656"/>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632491080"/>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هرمزگان</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40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136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900130465"/>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همدان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261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175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3666147927"/>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160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479697"/>
                  </a:ext>
                </a:extLst>
              </a:tr>
              <a:tr h="308597">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جمع</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9493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8525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644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670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1104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1064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701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647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693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6746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37</a:t>
                      </a:r>
                      <a:r>
                        <a:rPr lang="fa-IR" sz="1400" b="1" i="0" u="none" strike="noStrike" dirty="0">
                          <a:solidFill>
                            <a:srgbClr val="000000"/>
                          </a:solidFill>
                          <a:effectLst/>
                          <a:latin typeface="B Roya" panose="00000400000000000000" pitchFamily="2" charset="-78"/>
                          <a:cs typeface="B Roya" panose="00000400000000000000" pitchFamily="2" charset="-78"/>
                        </a:rPr>
                        <a:t>/</a:t>
                      </a:r>
                      <a:r>
                        <a:rPr lang="ar-SA" sz="1400" b="1" i="0" u="none" strike="noStrike" dirty="0">
                          <a:solidFill>
                            <a:srgbClr val="000000"/>
                          </a:solidFill>
                          <a:effectLst/>
                          <a:latin typeface="B Roya" panose="00000400000000000000" pitchFamily="2" charset="-78"/>
                          <a:cs typeface="B Roya" panose="00000400000000000000" pitchFamily="2" charset="-78"/>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5087695"/>
                  </a:ext>
                </a:extLst>
              </a:tr>
            </a:tbl>
          </a:graphicData>
        </a:graphic>
      </p:graphicFrame>
    </p:spTree>
    <p:extLst>
      <p:ext uri="{BB962C8B-B14F-4D97-AF65-F5344CB8AC3E}">
        <p14:creationId xmlns:p14="http://schemas.microsoft.com/office/powerpoint/2010/main" val="415007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27</a:t>
            </a:fld>
            <a:endParaRPr lang="en-US" dirty="0"/>
          </a:p>
        </p:txBody>
      </p:sp>
      <p:graphicFrame>
        <p:nvGraphicFramePr>
          <p:cNvPr id="3" name="Chart 2">
            <a:extLst>
              <a:ext uri="{FF2B5EF4-FFF2-40B4-BE49-F238E27FC236}">
                <a16:creationId xmlns:a16="http://schemas.microsoft.com/office/drawing/2014/main" id="{A1B1C153-D78A-0E44-379B-10A8326625DB}"/>
              </a:ext>
            </a:extLst>
          </p:cNvPr>
          <p:cNvGraphicFramePr>
            <a:graphicFrameLocks/>
          </p:cNvGraphicFramePr>
          <p:nvPr>
            <p:extLst>
              <p:ext uri="{D42A27DB-BD31-4B8C-83A1-F6EECF244321}">
                <p14:modId xmlns:p14="http://schemas.microsoft.com/office/powerpoint/2010/main" val="4270819848"/>
              </p:ext>
            </p:extLst>
          </p:nvPr>
        </p:nvGraphicFramePr>
        <p:xfrm>
          <a:off x="117748" y="871688"/>
          <a:ext cx="11953328" cy="522160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680B3E8E-BD63-DBA4-AB7B-6090775B8059}"/>
              </a:ext>
            </a:extLst>
          </p:cNvPr>
          <p:cNvSpPr>
            <a:spLocks noGrp="1"/>
          </p:cNvSpPr>
          <p:nvPr>
            <p:ph type="title"/>
          </p:nvPr>
        </p:nvSpPr>
        <p:spPr>
          <a:xfrm>
            <a:off x="609441" y="125631"/>
            <a:ext cx="10969943" cy="711081"/>
          </a:xfrm>
        </p:spPr>
        <p:txBody>
          <a:bodyPr/>
          <a:lstStyle/>
          <a:p>
            <a:pPr algn="ctr"/>
            <a:r>
              <a:rPr lang="fa-IR" sz="32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نسبت وضعیت بازنشستگی </a:t>
            </a:r>
            <a:r>
              <a:rPr lang="fa-IR"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در استان ها</a:t>
            </a:r>
            <a:endParaRPr lang="en-IN" sz="32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Tree>
    <p:extLst>
      <p:ext uri="{BB962C8B-B14F-4D97-AF65-F5344CB8AC3E}">
        <p14:creationId xmlns:p14="http://schemas.microsoft.com/office/powerpoint/2010/main" val="2713969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Lst>
          </a:blip>
          <a:srcRect/>
          <a:stretch>
            <a:fillRect l="-17000" t="-14000" r="-6000" b="-2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FCE619-5804-DB3D-770F-1DB1B236A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84" y="-31515"/>
            <a:ext cx="13238084" cy="6916899"/>
          </a:xfrm>
          <a:prstGeom prst="rect">
            <a:avLst/>
          </a:prstGeom>
        </p:spPr>
      </p:pic>
      <p:sp>
        <p:nvSpPr>
          <p:cNvPr id="31" name="Rectangle 30">
            <a:extLst>
              <a:ext uri="{FF2B5EF4-FFF2-40B4-BE49-F238E27FC236}">
                <a16:creationId xmlns:a16="http://schemas.microsoft.com/office/drawing/2014/main" id="{7A0DBE58-6B72-4D7B-916B-57C2DC418CC9}"/>
              </a:ext>
            </a:extLst>
          </p:cNvPr>
          <p:cNvSpPr/>
          <p:nvPr/>
        </p:nvSpPr>
        <p:spPr>
          <a:xfrm>
            <a:off x="0" y="0"/>
            <a:ext cx="12188825" cy="6858000"/>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Oval 44">
            <a:extLst>
              <a:ext uri="{FF2B5EF4-FFF2-40B4-BE49-F238E27FC236}">
                <a16:creationId xmlns:a16="http://schemas.microsoft.com/office/drawing/2014/main" id="{57EF11BA-EB30-4598-BF3A-5FBE065ABEE7}"/>
              </a:ext>
            </a:extLst>
          </p:cNvPr>
          <p:cNvSpPr/>
          <p:nvPr/>
        </p:nvSpPr>
        <p:spPr>
          <a:xfrm>
            <a:off x="1557908" y="2020149"/>
            <a:ext cx="1834704" cy="1834704"/>
          </a:xfrm>
          <a:prstGeom prst="ellipse">
            <a:avLst/>
          </a:prstGeom>
          <a:solidFill>
            <a:schemeClr val="accent4"/>
          </a:solid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5400" dirty="0">
                <a:latin typeface="Open Sans" panose="020B0606030504020204" pitchFamily="34" charset="0"/>
                <a:ea typeface="Open Sans" panose="020B0606030504020204" pitchFamily="34" charset="0"/>
                <a:cs typeface="B Titr" panose="00000700000000000000" pitchFamily="2" charset="-78"/>
              </a:rPr>
              <a:t>3</a:t>
            </a:r>
            <a:endParaRPr lang="en-IN" sz="5400" dirty="0">
              <a:latin typeface="Open Sans" panose="020B0606030504020204" pitchFamily="34" charset="0"/>
              <a:ea typeface="Open Sans" panose="020B0606030504020204" pitchFamily="34" charset="0"/>
              <a:cs typeface="B Titr" panose="00000700000000000000" pitchFamily="2" charset="-78"/>
            </a:endParaRPr>
          </a:p>
        </p:txBody>
      </p:sp>
      <p:sp>
        <p:nvSpPr>
          <p:cNvPr id="4" name="Title 3">
            <a:extLst>
              <a:ext uri="{FF2B5EF4-FFF2-40B4-BE49-F238E27FC236}">
                <a16:creationId xmlns:a16="http://schemas.microsoft.com/office/drawing/2014/main" id="{D5F98180-45CF-4163-BC5E-CA44C3252D1C}"/>
              </a:ext>
            </a:extLst>
          </p:cNvPr>
          <p:cNvSpPr>
            <a:spLocks noGrp="1"/>
          </p:cNvSpPr>
          <p:nvPr>
            <p:ph type="title"/>
          </p:nvPr>
        </p:nvSpPr>
        <p:spPr/>
        <p:txBody>
          <a:bodyPr/>
          <a:lstStyle/>
          <a:p>
            <a:pPr algn="ctr"/>
            <a:r>
              <a:rPr lang="fa-IR" sz="3200" b="1" dirty="0">
                <a:solidFill>
                  <a:schemeClr val="bg1"/>
                </a:solidFill>
                <a:latin typeface="Open Sans" panose="020B0606030504020204" pitchFamily="34" charset="0"/>
                <a:ea typeface="Open Sans" panose="020B0606030504020204" pitchFamily="34" charset="0"/>
                <a:cs typeface="B Titr" panose="00000700000000000000" pitchFamily="2" charset="-78"/>
              </a:rPr>
              <a:t>بررسی وضعیت توازن نیروها بعد از اجرای پروژه کاربینی </a:t>
            </a:r>
          </a:p>
        </p:txBody>
      </p:sp>
      <p:sp>
        <p:nvSpPr>
          <p:cNvPr id="38" name="Oval 37">
            <a:extLst>
              <a:ext uri="{FF2B5EF4-FFF2-40B4-BE49-F238E27FC236}">
                <a16:creationId xmlns:a16="http://schemas.microsoft.com/office/drawing/2014/main" id="{47FC52F9-D24E-4F27-8D5D-8F029CDF3A2E}"/>
              </a:ext>
            </a:extLst>
          </p:cNvPr>
          <p:cNvSpPr/>
          <p:nvPr/>
        </p:nvSpPr>
        <p:spPr>
          <a:xfrm>
            <a:off x="8792601" y="2020149"/>
            <a:ext cx="1834704" cy="1834704"/>
          </a:xfrm>
          <a:prstGeom prst="ellipse">
            <a:avLst/>
          </a:prstGeom>
          <a:solidFill>
            <a:schemeClr val="accent2"/>
          </a:solid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5400" dirty="0">
                <a:latin typeface="Open Sans" panose="020B0606030504020204" pitchFamily="34" charset="0"/>
                <a:ea typeface="Open Sans" panose="020B0606030504020204" pitchFamily="34" charset="0"/>
                <a:cs typeface="B Titr" panose="00000700000000000000" pitchFamily="2" charset="-78"/>
              </a:rPr>
              <a:t>1</a:t>
            </a:r>
            <a:endParaRPr lang="en-IN" sz="5400" dirty="0">
              <a:latin typeface="Open Sans" panose="020B0606030504020204" pitchFamily="34" charset="0"/>
              <a:ea typeface="Open Sans" panose="020B0606030504020204" pitchFamily="34" charset="0"/>
              <a:cs typeface="B Titr" panose="00000700000000000000" pitchFamily="2" charset="-78"/>
            </a:endParaRPr>
          </a:p>
        </p:txBody>
      </p:sp>
      <p:sp>
        <p:nvSpPr>
          <p:cNvPr id="44" name="Oval 43">
            <a:extLst>
              <a:ext uri="{FF2B5EF4-FFF2-40B4-BE49-F238E27FC236}">
                <a16:creationId xmlns:a16="http://schemas.microsoft.com/office/drawing/2014/main" id="{114FA8EC-F26F-4862-B361-AC6D8069A8FE}"/>
              </a:ext>
            </a:extLst>
          </p:cNvPr>
          <p:cNvSpPr/>
          <p:nvPr/>
        </p:nvSpPr>
        <p:spPr>
          <a:xfrm>
            <a:off x="5177060" y="2020149"/>
            <a:ext cx="1834704" cy="1834704"/>
          </a:xfrm>
          <a:prstGeom prst="ellipse">
            <a:avLst/>
          </a:prstGeom>
          <a:solidFill>
            <a:schemeClr val="accent3"/>
          </a:solidFill>
          <a:ln w="127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5400" dirty="0">
                <a:latin typeface="Open Sans" panose="020B0606030504020204" pitchFamily="34" charset="0"/>
                <a:ea typeface="Open Sans" panose="020B0606030504020204" pitchFamily="34" charset="0"/>
                <a:cs typeface="B Titr" panose="00000700000000000000" pitchFamily="2" charset="-78"/>
              </a:rPr>
              <a:t>2</a:t>
            </a:r>
            <a:endParaRPr lang="en-IN" sz="5400" dirty="0">
              <a:latin typeface="Open Sans" panose="020B0606030504020204" pitchFamily="34" charset="0"/>
              <a:ea typeface="Open Sans" panose="020B0606030504020204" pitchFamily="34" charset="0"/>
              <a:cs typeface="B Titr" panose="00000700000000000000" pitchFamily="2" charset="-78"/>
            </a:endParaRPr>
          </a:p>
        </p:txBody>
      </p:sp>
      <p:sp>
        <p:nvSpPr>
          <p:cNvPr id="51" name="Rectangle 50">
            <a:extLst>
              <a:ext uri="{FF2B5EF4-FFF2-40B4-BE49-F238E27FC236}">
                <a16:creationId xmlns:a16="http://schemas.microsoft.com/office/drawing/2014/main" id="{729AE496-50A4-4956-B094-858BD9AEB7B3}"/>
              </a:ext>
            </a:extLst>
          </p:cNvPr>
          <p:cNvSpPr/>
          <p:nvPr/>
        </p:nvSpPr>
        <p:spPr>
          <a:xfrm>
            <a:off x="8341801" y="4473783"/>
            <a:ext cx="2736304" cy="830997"/>
          </a:xfrm>
          <a:prstGeom prst="rect">
            <a:avLst/>
          </a:prstGeom>
        </p:spPr>
        <p:txBody>
          <a:bodyPr wrap="square" anchor="b">
            <a:spAutoFit/>
          </a:bodyPr>
          <a:lstStyle/>
          <a:p>
            <a:pPr algn="ctr"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جدول توازن نیروها بعد از اجرای پروژه کاربینی </a:t>
            </a:r>
            <a:endParaRPr lang="en-IN" b="1" dirty="0">
              <a:solidFill>
                <a:schemeClr val="bg1"/>
              </a:solidFill>
              <a:latin typeface="Arial" panose="020B0604020202020204" pitchFamily="34" charset="0"/>
              <a:cs typeface="B Roya" panose="00000400000000000000" pitchFamily="2" charset="-78"/>
            </a:endParaRPr>
          </a:p>
        </p:txBody>
      </p:sp>
      <p:cxnSp>
        <p:nvCxnSpPr>
          <p:cNvPr id="53" name="Straight Connector 52">
            <a:extLst>
              <a:ext uri="{FF2B5EF4-FFF2-40B4-BE49-F238E27FC236}">
                <a16:creationId xmlns:a16="http://schemas.microsoft.com/office/drawing/2014/main" id="{84681CF1-B294-48F9-A091-F2FF4730C21D}"/>
              </a:ext>
            </a:extLst>
          </p:cNvPr>
          <p:cNvCxnSpPr/>
          <p:nvPr/>
        </p:nvCxnSpPr>
        <p:spPr>
          <a:xfrm>
            <a:off x="4286641" y="1664804"/>
            <a:ext cx="0" cy="424847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49CF905-E3C0-468E-8806-1948C0A7B800}"/>
              </a:ext>
            </a:extLst>
          </p:cNvPr>
          <p:cNvCxnSpPr/>
          <p:nvPr/>
        </p:nvCxnSpPr>
        <p:spPr>
          <a:xfrm>
            <a:off x="7902183" y="1664804"/>
            <a:ext cx="0" cy="4248472"/>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3FB4982-DC35-9366-A709-64815287ADFC}"/>
              </a:ext>
            </a:extLst>
          </p:cNvPr>
          <p:cNvSpPr/>
          <p:nvPr/>
        </p:nvSpPr>
        <p:spPr>
          <a:xfrm>
            <a:off x="4720670" y="4473783"/>
            <a:ext cx="2736304" cy="830997"/>
          </a:xfrm>
          <a:prstGeom prst="rect">
            <a:avLst/>
          </a:prstGeom>
        </p:spPr>
        <p:txBody>
          <a:bodyPr wrap="square" anchor="b">
            <a:spAutoFit/>
          </a:bodyPr>
          <a:lstStyle/>
          <a:p>
            <a:pPr algn="ctr"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شرح وضعیت نیروی انسانی در آینده</a:t>
            </a:r>
            <a:endParaRPr lang="en-IN" b="1" dirty="0">
              <a:solidFill>
                <a:schemeClr val="bg1"/>
              </a:solidFill>
              <a:latin typeface="Arial" panose="020B0604020202020204" pitchFamily="34" charset="0"/>
              <a:cs typeface="B Roya" panose="00000400000000000000" pitchFamily="2" charset="-78"/>
            </a:endParaRPr>
          </a:p>
        </p:txBody>
      </p:sp>
      <p:sp>
        <p:nvSpPr>
          <p:cNvPr id="3" name="Rectangle 2">
            <a:extLst>
              <a:ext uri="{FF2B5EF4-FFF2-40B4-BE49-F238E27FC236}">
                <a16:creationId xmlns:a16="http://schemas.microsoft.com/office/drawing/2014/main" id="{B0141965-773A-95AF-5722-2140FF37FF25}"/>
              </a:ext>
            </a:extLst>
          </p:cNvPr>
          <p:cNvSpPr/>
          <p:nvPr/>
        </p:nvSpPr>
        <p:spPr>
          <a:xfrm>
            <a:off x="943000" y="4473782"/>
            <a:ext cx="2736304" cy="830997"/>
          </a:xfrm>
          <a:prstGeom prst="rect">
            <a:avLst/>
          </a:prstGeom>
        </p:spPr>
        <p:txBody>
          <a:bodyPr wrap="square" anchor="b">
            <a:spAutoFit/>
          </a:bodyPr>
          <a:lstStyle/>
          <a:p>
            <a:pPr algn="ctr"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جمع بندی و خروجی های بدست آمده از پروژه </a:t>
            </a:r>
            <a:endParaRPr lang="en-IN" b="1" dirty="0">
              <a:solidFill>
                <a:schemeClr val="bg1"/>
              </a:solidFill>
              <a:latin typeface="Arial" panose="020B0604020202020204" pitchFamily="34" charset="0"/>
              <a:cs typeface="B Roya" panose="00000400000000000000" pitchFamily="2" charset="-78"/>
            </a:endParaRPr>
          </a:p>
        </p:txBody>
      </p:sp>
    </p:spTree>
    <p:extLst>
      <p:ext uri="{BB962C8B-B14F-4D97-AF65-F5344CB8AC3E}">
        <p14:creationId xmlns:p14="http://schemas.microsoft.com/office/powerpoint/2010/main" val="3910133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29</a:t>
            </a:fld>
            <a:endParaRPr lang="en-US" dirty="0"/>
          </a:p>
        </p:txBody>
      </p:sp>
      <p:sp>
        <p:nvSpPr>
          <p:cNvPr id="7" name="Title 1">
            <a:extLst>
              <a:ext uri="{FF2B5EF4-FFF2-40B4-BE49-F238E27FC236}">
                <a16:creationId xmlns:a16="http://schemas.microsoft.com/office/drawing/2014/main" id="{680B3E8E-BD63-DBA4-AB7B-6090775B8059}"/>
              </a:ext>
            </a:extLst>
          </p:cNvPr>
          <p:cNvSpPr>
            <a:spLocks noGrp="1"/>
          </p:cNvSpPr>
          <p:nvPr>
            <p:ph type="title"/>
          </p:nvPr>
        </p:nvSpPr>
        <p:spPr>
          <a:xfrm>
            <a:off x="261765" y="44624"/>
            <a:ext cx="11809312" cy="711081"/>
          </a:xfrm>
        </p:spPr>
        <p:txBody>
          <a:bodyPr/>
          <a:lstStyle/>
          <a:p>
            <a:pPr algn="ctr"/>
            <a:r>
              <a:rPr lang="fa-IR" sz="2400" b="1" dirty="0">
                <a:solidFill>
                  <a:schemeClr val="accent4"/>
                </a:solidFill>
                <a:latin typeface="Open Sans" panose="020B0606030504020204" pitchFamily="34" charset="0"/>
                <a:ea typeface="Open Sans" panose="020B0606030504020204" pitchFamily="34" charset="0"/>
                <a:cs typeface="B Titr" panose="00000700000000000000" pitchFamily="2" charset="-78"/>
              </a:rPr>
              <a:t>راهکارهای استفاده شده مطابق با اجرای پروژه های کاربینی و کارسنجی </a:t>
            </a:r>
            <a:r>
              <a:rPr lang="fa-IR" sz="24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در حوزه های اصلی ادارات اجرایی</a:t>
            </a:r>
            <a:endParaRPr lang="en-IN" sz="24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graphicFrame>
        <p:nvGraphicFramePr>
          <p:cNvPr id="2" name="Table 1">
            <a:extLst>
              <a:ext uri="{FF2B5EF4-FFF2-40B4-BE49-F238E27FC236}">
                <a16:creationId xmlns:a16="http://schemas.microsoft.com/office/drawing/2014/main" id="{4A919E36-ADE8-743B-B94A-1C082F4C69B8}"/>
              </a:ext>
            </a:extLst>
          </p:cNvPr>
          <p:cNvGraphicFramePr>
            <a:graphicFrameLocks noGrp="1"/>
          </p:cNvGraphicFramePr>
          <p:nvPr>
            <p:extLst>
              <p:ext uri="{D42A27DB-BD31-4B8C-83A1-F6EECF244321}">
                <p14:modId xmlns:p14="http://schemas.microsoft.com/office/powerpoint/2010/main" val="2316097008"/>
              </p:ext>
            </p:extLst>
          </p:nvPr>
        </p:nvGraphicFramePr>
        <p:xfrm>
          <a:off x="189755" y="764704"/>
          <a:ext cx="11809313" cy="5328110"/>
        </p:xfrm>
        <a:graphic>
          <a:graphicData uri="http://schemas.openxmlformats.org/drawingml/2006/table">
            <a:tbl>
              <a:tblPr rtl="1"/>
              <a:tblGrid>
                <a:gridCol w="635131">
                  <a:extLst>
                    <a:ext uri="{9D8B030D-6E8A-4147-A177-3AD203B41FA5}">
                      <a16:colId xmlns:a16="http://schemas.microsoft.com/office/drawing/2014/main" val="612150344"/>
                    </a:ext>
                  </a:extLst>
                </a:gridCol>
                <a:gridCol w="1441922">
                  <a:extLst>
                    <a:ext uri="{9D8B030D-6E8A-4147-A177-3AD203B41FA5}">
                      <a16:colId xmlns:a16="http://schemas.microsoft.com/office/drawing/2014/main" val="2142671463"/>
                    </a:ext>
                  </a:extLst>
                </a:gridCol>
                <a:gridCol w="1150104">
                  <a:extLst>
                    <a:ext uri="{9D8B030D-6E8A-4147-A177-3AD203B41FA5}">
                      <a16:colId xmlns:a16="http://schemas.microsoft.com/office/drawing/2014/main" val="1496525792"/>
                    </a:ext>
                  </a:extLst>
                </a:gridCol>
                <a:gridCol w="776768">
                  <a:extLst>
                    <a:ext uri="{9D8B030D-6E8A-4147-A177-3AD203B41FA5}">
                      <a16:colId xmlns:a16="http://schemas.microsoft.com/office/drawing/2014/main" val="505140458"/>
                    </a:ext>
                  </a:extLst>
                </a:gridCol>
                <a:gridCol w="1270248">
                  <a:extLst>
                    <a:ext uri="{9D8B030D-6E8A-4147-A177-3AD203B41FA5}">
                      <a16:colId xmlns:a16="http://schemas.microsoft.com/office/drawing/2014/main" val="2002234357"/>
                    </a:ext>
                  </a:extLst>
                </a:gridCol>
                <a:gridCol w="1068567">
                  <a:extLst>
                    <a:ext uri="{9D8B030D-6E8A-4147-A177-3AD203B41FA5}">
                      <a16:colId xmlns:a16="http://schemas.microsoft.com/office/drawing/2014/main" val="3601742750"/>
                    </a:ext>
                  </a:extLst>
                </a:gridCol>
                <a:gridCol w="1029945">
                  <a:extLst>
                    <a:ext uri="{9D8B030D-6E8A-4147-A177-3AD203B41FA5}">
                      <a16:colId xmlns:a16="http://schemas.microsoft.com/office/drawing/2014/main" val="1487295187"/>
                    </a:ext>
                  </a:extLst>
                </a:gridCol>
                <a:gridCol w="1544917">
                  <a:extLst>
                    <a:ext uri="{9D8B030D-6E8A-4147-A177-3AD203B41FA5}">
                      <a16:colId xmlns:a16="http://schemas.microsoft.com/office/drawing/2014/main" val="2883594492"/>
                    </a:ext>
                  </a:extLst>
                </a:gridCol>
                <a:gridCol w="1944020">
                  <a:extLst>
                    <a:ext uri="{9D8B030D-6E8A-4147-A177-3AD203B41FA5}">
                      <a16:colId xmlns:a16="http://schemas.microsoft.com/office/drawing/2014/main" val="4260772902"/>
                    </a:ext>
                  </a:extLst>
                </a:gridCol>
                <a:gridCol w="947691">
                  <a:extLst>
                    <a:ext uri="{9D8B030D-6E8A-4147-A177-3AD203B41FA5}">
                      <a16:colId xmlns:a16="http://schemas.microsoft.com/office/drawing/2014/main" val="1799322457"/>
                    </a:ext>
                  </a:extLst>
                </a:gridCol>
              </a:tblGrid>
              <a:tr h="611422">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ردیف</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نام استان</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dirty="0">
                          <a:solidFill>
                            <a:srgbClr val="FFFFFF"/>
                          </a:solidFill>
                          <a:effectLst/>
                          <a:latin typeface="B Titr" panose="00000700000000000000" pitchFamily="2" charset="-78"/>
                          <a:cs typeface="B Titr" panose="00000700000000000000" pitchFamily="2" charset="-78"/>
                        </a:rPr>
                        <a:t>جابجایی درون اداره ای</a:t>
                      </a:r>
                      <a:endParaRPr lang="en-US" sz="14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جابجایی بین ادارات</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خرید خدمات مشاور</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سرباز وظیفه</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توسعه شغلی (ترکیبی)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200" b="1" i="0" u="none" strike="noStrike" dirty="0">
                          <a:solidFill>
                            <a:srgbClr val="FFFFFF"/>
                          </a:solidFill>
                          <a:effectLst/>
                          <a:latin typeface="B Titr" panose="00000700000000000000" pitchFamily="2" charset="-78"/>
                          <a:cs typeface="B Titr" panose="00000700000000000000" pitchFamily="2" charset="-78"/>
                        </a:rPr>
                        <a:t>بهره گیری از ظرفیت اضافه کارنیروهای موجود</a:t>
                      </a:r>
                      <a:endParaRPr lang="en-US" sz="12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200" b="1" i="0" u="none" strike="noStrike" dirty="0">
                          <a:solidFill>
                            <a:srgbClr val="FFFFFF"/>
                          </a:solidFill>
                          <a:effectLst/>
                          <a:latin typeface="B Titr" panose="00000700000000000000" pitchFamily="2" charset="-78"/>
                          <a:cs typeface="B Titr" panose="00000700000000000000" pitchFamily="2" charset="-78"/>
                        </a:rPr>
                        <a:t>جمعیت از محل فوت همکار رسمی غیر رسمی (جمعیت جایگزین)</a:t>
                      </a:r>
                      <a:endParaRPr lang="en-US" sz="1200" b="1" i="0" u="none" strike="noStrike" dirty="0">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tc>
                  <a:txBody>
                    <a:bodyPr/>
                    <a:lstStyle/>
                    <a:p>
                      <a:pPr algn="ctr" rtl="1" fontAlgn="ctr"/>
                      <a:r>
                        <a:rPr lang="ar-SA" sz="1400" b="1" i="0" u="none" strike="noStrike">
                          <a:solidFill>
                            <a:srgbClr val="FFFFFF"/>
                          </a:solidFill>
                          <a:effectLst/>
                          <a:latin typeface="B Titr" panose="00000700000000000000" pitchFamily="2" charset="-78"/>
                          <a:cs typeface="B Titr" panose="00000700000000000000" pitchFamily="2" charset="-78"/>
                        </a:rPr>
                        <a:t>جابه جایی بین استانی</a:t>
                      </a:r>
                      <a:endParaRPr lang="en-US" sz="1400" b="1" i="0" u="none" strike="noStrike">
                        <a:solidFill>
                          <a:srgbClr val="FFFFFF"/>
                        </a:solidFill>
                        <a:effectLst/>
                        <a:latin typeface="B Titr" panose="00000700000000000000" pitchFamily="2" charset="-78"/>
                        <a:cs typeface="B Titr" panose="000007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806000"/>
                    </a:solidFill>
                  </a:tcPr>
                </a:tc>
                <a:extLst>
                  <a:ext uri="{0D108BD9-81ED-4DB2-BD59-A6C34878D82A}">
                    <a16:rowId xmlns:a16="http://schemas.microsoft.com/office/drawing/2014/main" val="1097933420"/>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لرستان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736468847"/>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خراسان رضوی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825090115"/>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آذربایجان غربی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186014512"/>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گیلان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68</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16</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732970459"/>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اصفهان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1019813210"/>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چهارمحال بختیاری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1900784259"/>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مرکزی</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079259471"/>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اردبیل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192327989"/>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قم</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4064729529"/>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مازندران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1148774076"/>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کرمان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9</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2048551960"/>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فارس</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1465138146"/>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کهکیلویه و بویراحمد</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980466631"/>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14</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قزوین</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1630875443"/>
                  </a:ext>
                </a:extLst>
              </a:tr>
              <a:tr h="294793">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یزد</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tcPr>
                </a:tc>
                <a:extLst>
                  <a:ext uri="{0D108BD9-81ED-4DB2-BD59-A6C34878D82A}">
                    <a16:rowId xmlns:a16="http://schemas.microsoft.com/office/drawing/2014/main" val="3483090943"/>
                  </a:ext>
                </a:extLst>
              </a:tr>
              <a:tr h="294793">
                <a:tc>
                  <a:txBody>
                    <a:bodyPr/>
                    <a:lstStyle/>
                    <a:p>
                      <a:pPr algn="ctr" rtl="1" fontAlgn="ctr"/>
                      <a:r>
                        <a:rPr lang="ar-SA" sz="1400" b="1" i="0" u="none" strike="noStrike">
                          <a:solidFill>
                            <a:srgbClr val="000000"/>
                          </a:solidFill>
                          <a:effectLst/>
                          <a:latin typeface="B Roya" panose="00000400000000000000" pitchFamily="2" charset="-78"/>
                          <a:cs typeface="B Roya" panose="00000400000000000000" pitchFamily="2" charset="-78"/>
                        </a:rPr>
                        <a:t>جمع کل</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en-US" sz="1400" b="1" i="0" u="none" strike="noStrike">
                          <a:solidFill>
                            <a:srgbClr val="000000"/>
                          </a:solidFill>
                          <a:effectLst/>
                          <a:latin typeface="B Roya" panose="00000400000000000000" pitchFamily="2" charset="-78"/>
                          <a:cs typeface="B Roya" panose="00000400000000000000" pitchFamily="2" charset="-78"/>
                        </a:rPr>
                        <a:t> </a:t>
                      </a: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325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182</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25</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76</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67</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80</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a:solidFill>
                            <a:srgbClr val="000000"/>
                          </a:solidFill>
                          <a:effectLst/>
                          <a:latin typeface="B Roya" panose="00000400000000000000" pitchFamily="2" charset="-78"/>
                          <a:cs typeface="B Roya" panose="00000400000000000000" pitchFamily="2" charset="-78"/>
                        </a:rPr>
                        <a:t>3</a:t>
                      </a:r>
                      <a:endParaRPr lang="en-US" sz="1400" b="1" i="0" u="none" strike="noStrike">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tc>
                  <a:txBody>
                    <a:bodyPr/>
                    <a:lstStyle/>
                    <a:p>
                      <a:pPr algn="ctr" rtl="0" fontAlgn="ctr"/>
                      <a:r>
                        <a:rPr lang="ar-SA" sz="1400" b="1" i="0" u="none" strike="noStrike" dirty="0">
                          <a:solidFill>
                            <a:srgbClr val="000000"/>
                          </a:solidFill>
                          <a:effectLst/>
                          <a:latin typeface="B Roya" panose="00000400000000000000" pitchFamily="2" charset="-78"/>
                          <a:cs typeface="B Roya" panose="00000400000000000000" pitchFamily="2" charset="-78"/>
                        </a:rPr>
                        <a:t>3</a:t>
                      </a:r>
                      <a:endParaRPr lang="en-US" sz="1400" b="1" i="0" u="none" strike="noStrike" dirty="0">
                        <a:solidFill>
                          <a:srgbClr val="000000"/>
                        </a:solidFill>
                        <a:effectLst/>
                        <a:latin typeface="B Roya" panose="00000400000000000000" pitchFamily="2" charset="-78"/>
                        <a:cs typeface="B Roya" panose="00000400000000000000" pitchFamily="2" charset="-78"/>
                      </a:endParaRPr>
                    </a:p>
                  </a:txBody>
                  <a:tcPr marL="9525" marR="9525" marT="9525" marB="0" anchor="ctr">
                    <a:lnL w="6350" cap="flat" cmpd="sng" algn="ctr">
                      <a:solidFill>
                        <a:srgbClr val="FFE697"/>
                      </a:solidFill>
                      <a:prstDash val="solid"/>
                      <a:round/>
                      <a:headEnd type="none" w="med" len="med"/>
                      <a:tailEnd type="none" w="med" len="med"/>
                    </a:lnL>
                    <a:lnR w="6350" cap="flat" cmpd="sng" algn="ctr">
                      <a:solidFill>
                        <a:srgbClr val="FFE697"/>
                      </a:solidFill>
                      <a:prstDash val="solid"/>
                      <a:round/>
                      <a:headEnd type="none" w="med" len="med"/>
                      <a:tailEnd type="none" w="med" len="med"/>
                    </a:lnR>
                    <a:lnT w="6350" cap="flat" cmpd="sng" algn="ctr">
                      <a:solidFill>
                        <a:srgbClr val="FFE697"/>
                      </a:solidFill>
                      <a:prstDash val="solid"/>
                      <a:round/>
                      <a:headEnd type="none" w="med" len="med"/>
                      <a:tailEnd type="none" w="med" len="med"/>
                    </a:lnT>
                    <a:lnB w="6350" cap="flat" cmpd="sng" algn="ctr">
                      <a:solidFill>
                        <a:srgbClr val="FFE697"/>
                      </a:solidFill>
                      <a:prstDash val="solid"/>
                      <a:round/>
                      <a:headEnd type="none" w="med" len="med"/>
                      <a:tailEnd type="none" w="med" len="med"/>
                    </a:lnB>
                    <a:solidFill>
                      <a:srgbClr val="FFF7E1"/>
                    </a:solidFill>
                  </a:tcPr>
                </a:tc>
                <a:extLst>
                  <a:ext uri="{0D108BD9-81ED-4DB2-BD59-A6C34878D82A}">
                    <a16:rowId xmlns:a16="http://schemas.microsoft.com/office/drawing/2014/main" val="322259823"/>
                  </a:ext>
                </a:extLst>
              </a:tr>
            </a:tbl>
          </a:graphicData>
        </a:graphic>
      </p:graphicFrame>
    </p:spTree>
    <p:extLst>
      <p:ext uri="{BB962C8B-B14F-4D97-AF65-F5344CB8AC3E}">
        <p14:creationId xmlns:p14="http://schemas.microsoft.com/office/powerpoint/2010/main" val="810311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C5B06F-5D4F-8C18-C165-2CE3C56EE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1" y="0"/>
            <a:ext cx="12215826" cy="8131248"/>
          </a:xfrm>
          <a:prstGeom prst="rect">
            <a:avLst/>
          </a:prstGeom>
        </p:spPr>
      </p:pic>
      <p:sp>
        <p:nvSpPr>
          <p:cNvPr id="11" name="Rectangle 10">
            <a:extLst>
              <a:ext uri="{FF2B5EF4-FFF2-40B4-BE49-F238E27FC236}">
                <a16:creationId xmlns:a16="http://schemas.microsoft.com/office/drawing/2014/main" id="{19C189F7-4794-49F8-BDED-911B2C5DD568}"/>
              </a:ext>
            </a:extLst>
          </p:cNvPr>
          <p:cNvSpPr/>
          <p:nvPr/>
        </p:nvSpPr>
        <p:spPr>
          <a:xfrm>
            <a:off x="-26268" y="-27384"/>
            <a:ext cx="12237495" cy="6885384"/>
          </a:xfrm>
          <a:prstGeom prst="rect">
            <a:avLst/>
          </a:pr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8" name="Freeform: Shape 47">
            <a:extLst>
              <a:ext uri="{FF2B5EF4-FFF2-40B4-BE49-F238E27FC236}">
                <a16:creationId xmlns:a16="http://schemas.microsoft.com/office/drawing/2014/main" id="{5C92A7EE-F958-45D7-B6CD-34B3E91E980A}"/>
              </a:ext>
            </a:extLst>
          </p:cNvPr>
          <p:cNvSpPr/>
          <p:nvPr/>
        </p:nvSpPr>
        <p:spPr>
          <a:xfrm>
            <a:off x="0" y="4725144"/>
            <a:ext cx="12188825" cy="2132856"/>
          </a:xfrm>
          <a:custGeom>
            <a:avLst/>
            <a:gdLst>
              <a:gd name="connsiteX0" fmla="*/ 6094412 w 12188825"/>
              <a:gd name="connsiteY0" fmla="*/ 0 h 2114437"/>
              <a:gd name="connsiteX1" fmla="*/ 6401871 w 12188825"/>
              <a:gd name="connsiteY1" fmla="*/ 341621 h 2114437"/>
              <a:gd name="connsiteX2" fmla="*/ 12188825 w 12188825"/>
              <a:gd name="connsiteY2" fmla="*/ 341621 h 2114437"/>
              <a:gd name="connsiteX3" fmla="*/ 12188825 w 12188825"/>
              <a:gd name="connsiteY3" fmla="*/ 2114437 h 2114437"/>
              <a:gd name="connsiteX4" fmla="*/ 0 w 12188825"/>
              <a:gd name="connsiteY4" fmla="*/ 2114437 h 2114437"/>
              <a:gd name="connsiteX5" fmla="*/ 0 w 12188825"/>
              <a:gd name="connsiteY5" fmla="*/ 341621 h 2114437"/>
              <a:gd name="connsiteX6" fmla="*/ 5786954 w 12188825"/>
              <a:gd name="connsiteY6" fmla="*/ 341621 h 21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825" h="2114437">
                <a:moveTo>
                  <a:pt x="6094412" y="0"/>
                </a:moveTo>
                <a:lnTo>
                  <a:pt x="6401871" y="341621"/>
                </a:lnTo>
                <a:lnTo>
                  <a:pt x="12188825" y="341621"/>
                </a:lnTo>
                <a:lnTo>
                  <a:pt x="12188825" y="2114437"/>
                </a:lnTo>
                <a:lnTo>
                  <a:pt x="0" y="2114437"/>
                </a:lnTo>
                <a:lnTo>
                  <a:pt x="0" y="341621"/>
                </a:lnTo>
                <a:lnTo>
                  <a:pt x="5786954" y="341621"/>
                </a:lnTo>
                <a:close/>
              </a:path>
            </a:pathLst>
          </a:cu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b="1" dirty="0"/>
          </a:p>
        </p:txBody>
      </p:sp>
      <p:pic>
        <p:nvPicPr>
          <p:cNvPr id="15" name="Picture 14">
            <a:extLst>
              <a:ext uri="{FF2B5EF4-FFF2-40B4-BE49-F238E27FC236}">
                <a16:creationId xmlns:a16="http://schemas.microsoft.com/office/drawing/2014/main" id="{F2EDD93C-9980-9942-20F3-2E1F7D1BD480}"/>
              </a:ext>
            </a:extLst>
          </p:cNvPr>
          <p:cNvPicPr>
            <a:picLocks noChangeAspect="1"/>
          </p:cNvPicPr>
          <p:nvPr/>
        </p:nvPicPr>
        <p:blipFill>
          <a:blip r:embed="rId5"/>
          <a:stretch>
            <a:fillRect/>
          </a:stretch>
        </p:blipFill>
        <p:spPr>
          <a:xfrm>
            <a:off x="7534573" y="290757"/>
            <a:ext cx="4104455" cy="4788530"/>
          </a:xfrm>
          <a:prstGeom prst="rect">
            <a:avLst/>
          </a:prstGeom>
          <a:ln w="88900" cap="sq" cmpd="thickThin">
            <a:no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id="{7C6A18F8-7F56-BA7A-C44C-FB5F8B0F5A18}"/>
              </a:ext>
            </a:extLst>
          </p:cNvPr>
          <p:cNvPicPr>
            <a:picLocks noChangeAspect="1"/>
          </p:cNvPicPr>
          <p:nvPr/>
        </p:nvPicPr>
        <p:blipFill>
          <a:blip r:embed="rId6"/>
          <a:stretch>
            <a:fillRect/>
          </a:stretch>
        </p:blipFill>
        <p:spPr>
          <a:xfrm>
            <a:off x="2220803" y="1644021"/>
            <a:ext cx="2433449" cy="2082001"/>
          </a:xfrm>
          <a:prstGeom prst="rect">
            <a:avLst/>
          </a:prstGeom>
        </p:spPr>
      </p:pic>
      <p:sp>
        <p:nvSpPr>
          <p:cNvPr id="17" name="Rectangle 16">
            <a:extLst>
              <a:ext uri="{FF2B5EF4-FFF2-40B4-BE49-F238E27FC236}">
                <a16:creationId xmlns:a16="http://schemas.microsoft.com/office/drawing/2014/main" id="{0F2A6592-3163-B198-FD39-3E1C1A0CAFAD}"/>
              </a:ext>
            </a:extLst>
          </p:cNvPr>
          <p:cNvSpPr/>
          <p:nvPr/>
        </p:nvSpPr>
        <p:spPr>
          <a:xfrm>
            <a:off x="981844" y="5663214"/>
            <a:ext cx="9865096" cy="584775"/>
          </a:xfrm>
          <a:prstGeom prst="rect">
            <a:avLst/>
          </a:prstGeom>
        </p:spPr>
        <p:txBody>
          <a:bodyPr wrap="square">
            <a:spAutoFit/>
          </a:bodyPr>
          <a:lstStyle/>
          <a:p>
            <a:pPr algn="ctr" rtl="1" fontAlgn="base"/>
            <a:r>
              <a:rPr lang="fa-IR" sz="3200" dirty="0">
                <a:solidFill>
                  <a:schemeClr val="bg1"/>
                </a:solidFill>
                <a:effectLst>
                  <a:glow rad="139700">
                    <a:schemeClr val="accent2">
                      <a:satMod val="175000"/>
                      <a:alpha val="40000"/>
                    </a:schemeClr>
                  </a:glow>
                  <a:outerShdw blurRad="254000" sx="102000" sy="102000" algn="ctr" rotWithShape="0">
                    <a:prstClr val="black"/>
                  </a:outerShdw>
                </a:effectLst>
                <a:latin typeface="Open Sans" panose="020B0606030504020204" pitchFamily="34" charset="0"/>
                <a:ea typeface="Open Sans" panose="020B0606030504020204" pitchFamily="34" charset="0"/>
                <a:cs typeface="B Mah" panose="00000400000000000000" pitchFamily="2" charset="-78"/>
              </a:rPr>
              <a:t>رهبر انقلاب : در دفاع از حرکت علمی کشور </a:t>
            </a:r>
            <a:r>
              <a:rPr lang="fa-IR" sz="3200" dirty="0">
                <a:solidFill>
                  <a:srgbClr val="FFFF00"/>
                </a:solidFill>
                <a:effectLst>
                  <a:glow rad="139700">
                    <a:schemeClr val="accent2">
                      <a:satMod val="175000"/>
                      <a:alpha val="40000"/>
                    </a:schemeClr>
                  </a:glow>
                  <a:outerShdw blurRad="254000" sx="102000" sy="102000" algn="ctr" rotWithShape="0">
                    <a:prstClr val="black"/>
                  </a:outerShdw>
                </a:effectLst>
                <a:latin typeface="Open Sans" panose="020B0606030504020204" pitchFamily="34" charset="0"/>
                <a:ea typeface="Open Sans" panose="020B0606030504020204" pitchFamily="34" charset="0"/>
                <a:cs typeface="B Mah" panose="00000400000000000000" pitchFamily="2" charset="-78"/>
              </a:rPr>
              <a:t>تا نفس دارم </a:t>
            </a:r>
            <a:r>
              <a:rPr lang="fa-IR" sz="3200" dirty="0">
                <a:solidFill>
                  <a:schemeClr val="bg1"/>
                </a:solidFill>
                <a:effectLst>
                  <a:glow rad="139700">
                    <a:schemeClr val="accent2">
                      <a:satMod val="175000"/>
                      <a:alpha val="40000"/>
                    </a:schemeClr>
                  </a:glow>
                  <a:outerShdw blurRad="254000" sx="102000" sy="102000" algn="ctr" rotWithShape="0">
                    <a:prstClr val="black"/>
                  </a:outerShdw>
                </a:effectLst>
                <a:latin typeface="Open Sans" panose="020B0606030504020204" pitchFamily="34" charset="0"/>
                <a:ea typeface="Open Sans" panose="020B0606030504020204" pitchFamily="34" charset="0"/>
                <a:cs typeface="B Mah" panose="00000400000000000000" pitchFamily="2" charset="-78"/>
              </a:rPr>
              <a:t>کوتاه نخواهم آمد.</a:t>
            </a:r>
            <a:endParaRPr lang="en-IN" sz="3200" dirty="0">
              <a:solidFill>
                <a:schemeClr val="bg1"/>
              </a:solidFill>
              <a:effectLst>
                <a:glow rad="139700">
                  <a:schemeClr val="accent2">
                    <a:satMod val="175000"/>
                    <a:alpha val="40000"/>
                  </a:schemeClr>
                </a:glow>
                <a:outerShdw blurRad="254000" sx="102000" sy="102000" algn="ctr" rotWithShape="0">
                  <a:prstClr val="black"/>
                </a:outerShdw>
              </a:effectLst>
              <a:latin typeface="Arial" panose="020B0604020202020204" pitchFamily="34" charset="0"/>
              <a:cs typeface="B Mah" panose="00000400000000000000" pitchFamily="2" charset="-78"/>
            </a:endParaRPr>
          </a:p>
        </p:txBody>
      </p:sp>
    </p:spTree>
    <p:extLst>
      <p:ext uri="{BB962C8B-B14F-4D97-AF65-F5344CB8AC3E}">
        <p14:creationId xmlns:p14="http://schemas.microsoft.com/office/powerpoint/2010/main" val="2277116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B57F6-3A87-A432-67CA-B76F4B5E713D}"/>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679854" y="620688"/>
            <a:ext cx="4829116" cy="43285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1F8A18E-A00A-67C7-E54E-4483CEB5B1DF}"/>
              </a:ext>
            </a:extLst>
          </p:cNvPr>
          <p:cNvSpPr txBox="1"/>
          <p:nvPr/>
        </p:nvSpPr>
        <p:spPr>
          <a:xfrm>
            <a:off x="1428711" y="5373216"/>
            <a:ext cx="9331401" cy="769441"/>
          </a:xfrm>
          <a:prstGeom prst="rect">
            <a:avLst/>
          </a:prstGeom>
          <a:noFill/>
        </p:spPr>
        <p:txBody>
          <a:bodyPr wrap="none" rtlCol="0">
            <a:spAutoFit/>
          </a:bodyPr>
          <a:lstStyle/>
          <a:p>
            <a:r>
              <a:rPr lang="fa-IR"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Roya" panose="00000400000000000000" pitchFamily="2" charset="-78"/>
              </a:rPr>
              <a:t>زندگی خالی نیست، مهربانی هست، ایمان هست ...</a:t>
            </a:r>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cs typeface="B Roya" panose="00000400000000000000" pitchFamily="2" charset="-78"/>
            </a:endParaRPr>
          </a:p>
        </p:txBody>
      </p:sp>
    </p:spTree>
    <p:extLst>
      <p:ext uri="{BB962C8B-B14F-4D97-AF65-F5344CB8AC3E}">
        <p14:creationId xmlns:p14="http://schemas.microsoft.com/office/powerpoint/2010/main" val="89616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0"/>
                    </a14:imgEffect>
                  </a14:imgLayer>
                </a14:imgProps>
              </a:ext>
            </a:extLst>
          </a:blip>
          <a:srcRect/>
          <a:stretch>
            <a:fillRect t="-39000" b="-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15794-3D74-EFC5-2E2D-5A1261372FAC}"/>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0094" y="-1"/>
            <a:ext cx="12254622" cy="7965505"/>
          </a:xfrm>
          <a:prstGeom prst="rect">
            <a:avLst/>
          </a:prstGeom>
        </p:spPr>
      </p:pic>
      <p:sp>
        <p:nvSpPr>
          <p:cNvPr id="2" name="Rectangle 1">
            <a:extLst>
              <a:ext uri="{FF2B5EF4-FFF2-40B4-BE49-F238E27FC236}">
                <a16:creationId xmlns:a16="http://schemas.microsoft.com/office/drawing/2014/main" id="{9B25E681-9DF4-45C4-9BA6-3745CE49052E}"/>
              </a:ext>
            </a:extLst>
          </p:cNvPr>
          <p:cNvSpPr/>
          <p:nvPr/>
        </p:nvSpPr>
        <p:spPr>
          <a:xfrm>
            <a:off x="-1" y="0"/>
            <a:ext cx="6598469" cy="6865034"/>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867CA7E0-FC2F-426B-89DC-458AD3B6F87F}"/>
              </a:ext>
            </a:extLst>
          </p:cNvPr>
          <p:cNvSpPr/>
          <p:nvPr/>
        </p:nvSpPr>
        <p:spPr>
          <a:xfrm>
            <a:off x="6163650" y="764704"/>
            <a:ext cx="866866" cy="8668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1</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18" name="Oval 17">
            <a:extLst>
              <a:ext uri="{FF2B5EF4-FFF2-40B4-BE49-F238E27FC236}">
                <a16:creationId xmlns:a16="http://schemas.microsoft.com/office/drawing/2014/main" id="{6DB80884-6B51-44BD-8FC2-16679B8EAB14}"/>
              </a:ext>
            </a:extLst>
          </p:cNvPr>
          <p:cNvSpPr/>
          <p:nvPr/>
        </p:nvSpPr>
        <p:spPr>
          <a:xfrm>
            <a:off x="6163650" y="1891375"/>
            <a:ext cx="866866" cy="8668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2</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19" name="Oval 18">
            <a:extLst>
              <a:ext uri="{FF2B5EF4-FFF2-40B4-BE49-F238E27FC236}">
                <a16:creationId xmlns:a16="http://schemas.microsoft.com/office/drawing/2014/main" id="{7E4C3F9B-F7D3-41E0-A90F-B184C032C4CF}"/>
              </a:ext>
            </a:extLst>
          </p:cNvPr>
          <p:cNvSpPr/>
          <p:nvPr/>
        </p:nvSpPr>
        <p:spPr>
          <a:xfrm>
            <a:off x="6163650" y="3018046"/>
            <a:ext cx="866866" cy="8668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3</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20" name="Oval 19">
            <a:extLst>
              <a:ext uri="{FF2B5EF4-FFF2-40B4-BE49-F238E27FC236}">
                <a16:creationId xmlns:a16="http://schemas.microsoft.com/office/drawing/2014/main" id="{F94E0E9B-1611-466B-A795-D5B9F4AC271C}"/>
              </a:ext>
            </a:extLst>
          </p:cNvPr>
          <p:cNvSpPr/>
          <p:nvPr/>
        </p:nvSpPr>
        <p:spPr>
          <a:xfrm>
            <a:off x="6163650" y="4144717"/>
            <a:ext cx="866866" cy="8668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4</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21" name="Oval 20">
            <a:extLst>
              <a:ext uri="{FF2B5EF4-FFF2-40B4-BE49-F238E27FC236}">
                <a16:creationId xmlns:a16="http://schemas.microsoft.com/office/drawing/2014/main" id="{B923076C-4C44-404D-947F-FDD5087AC5E3}"/>
              </a:ext>
            </a:extLst>
          </p:cNvPr>
          <p:cNvSpPr/>
          <p:nvPr/>
        </p:nvSpPr>
        <p:spPr>
          <a:xfrm>
            <a:off x="6163650" y="5271390"/>
            <a:ext cx="866866" cy="86686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5</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22" name="Rectangle 21">
            <a:extLst>
              <a:ext uri="{FF2B5EF4-FFF2-40B4-BE49-F238E27FC236}">
                <a16:creationId xmlns:a16="http://schemas.microsoft.com/office/drawing/2014/main" id="{A8F9EE3C-EF80-4724-9799-42E08C64A303}"/>
              </a:ext>
            </a:extLst>
          </p:cNvPr>
          <p:cNvSpPr/>
          <p:nvPr/>
        </p:nvSpPr>
        <p:spPr>
          <a:xfrm>
            <a:off x="-6796" y="908720"/>
            <a:ext cx="6029200" cy="461665"/>
          </a:xfrm>
          <a:prstGeom prst="rect">
            <a:avLst/>
          </a:prstGeom>
        </p:spPr>
        <p:txBody>
          <a:bodyPr wrap="square">
            <a:spAutoFit/>
          </a:bodyPr>
          <a:lstStyle/>
          <a:p>
            <a:pPr algn="r" fontAlgn="base"/>
            <a:r>
              <a:rPr lang="fa-IR" dirty="0">
                <a:solidFill>
                  <a:schemeClr val="bg1"/>
                </a:solidFill>
                <a:latin typeface="Open Sans" panose="020B0606030504020204" pitchFamily="34" charset="0"/>
                <a:ea typeface="Open Sans" panose="020B0606030504020204" pitchFamily="34" charset="0"/>
                <a:cs typeface="B Homa" panose="00000400000000000000" pitchFamily="2" charset="-78"/>
              </a:rPr>
              <a:t>ضرورت انجام پروژه کاربینی و کارسنجی (الزام انجام کار) </a:t>
            </a:r>
            <a:endParaRPr lang="en-IN" dirty="0">
              <a:solidFill>
                <a:schemeClr val="bg1"/>
              </a:solidFill>
              <a:latin typeface="Arial" panose="020B0604020202020204" pitchFamily="34" charset="0"/>
              <a:cs typeface="B Homa" panose="00000400000000000000" pitchFamily="2" charset="-78"/>
            </a:endParaRPr>
          </a:p>
        </p:txBody>
      </p:sp>
      <p:sp>
        <p:nvSpPr>
          <p:cNvPr id="23" name="Rectangle 22">
            <a:extLst>
              <a:ext uri="{FF2B5EF4-FFF2-40B4-BE49-F238E27FC236}">
                <a16:creationId xmlns:a16="http://schemas.microsoft.com/office/drawing/2014/main" id="{1F84FD10-3A13-4D1E-974C-9C8E1E996708}"/>
              </a:ext>
            </a:extLst>
          </p:cNvPr>
          <p:cNvSpPr/>
          <p:nvPr/>
        </p:nvSpPr>
        <p:spPr>
          <a:xfrm>
            <a:off x="864096" y="2060848"/>
            <a:ext cx="5158308" cy="461665"/>
          </a:xfrm>
          <a:prstGeom prst="rect">
            <a:avLst/>
          </a:prstGeom>
        </p:spPr>
        <p:txBody>
          <a:bodyPr wrap="square">
            <a:spAutoFit/>
          </a:bodyPr>
          <a:lstStyle/>
          <a:p>
            <a:pPr algn="r" rtl="1" fontAlgn="base"/>
            <a:r>
              <a:rPr lang="fa-IR" dirty="0">
                <a:solidFill>
                  <a:schemeClr val="bg1"/>
                </a:solidFill>
                <a:latin typeface="Open Sans" panose="020B0606030504020204" pitchFamily="34" charset="0"/>
                <a:ea typeface="Open Sans" panose="020B0606030504020204" pitchFamily="34" charset="0"/>
                <a:cs typeface="B Homa" panose="00000400000000000000" pitchFamily="2" charset="-78"/>
              </a:rPr>
              <a:t>شرح متغیرهای موثر بر کاربینی و کارسنجی </a:t>
            </a:r>
            <a:endParaRPr lang="en-IN" dirty="0">
              <a:solidFill>
                <a:schemeClr val="bg1"/>
              </a:solidFill>
              <a:latin typeface="Arial" panose="020B0604020202020204" pitchFamily="34" charset="0"/>
              <a:cs typeface="B Homa" panose="00000400000000000000" pitchFamily="2" charset="-78"/>
            </a:endParaRPr>
          </a:p>
        </p:txBody>
      </p:sp>
      <p:sp>
        <p:nvSpPr>
          <p:cNvPr id="4" name="Rectangle 3">
            <a:extLst>
              <a:ext uri="{FF2B5EF4-FFF2-40B4-BE49-F238E27FC236}">
                <a16:creationId xmlns:a16="http://schemas.microsoft.com/office/drawing/2014/main" id="{B6418179-A913-9F75-3D05-CEAAFAB2C99B}"/>
              </a:ext>
            </a:extLst>
          </p:cNvPr>
          <p:cNvSpPr/>
          <p:nvPr/>
        </p:nvSpPr>
        <p:spPr>
          <a:xfrm>
            <a:off x="864096" y="3212976"/>
            <a:ext cx="5158308" cy="461665"/>
          </a:xfrm>
          <a:prstGeom prst="rect">
            <a:avLst/>
          </a:prstGeom>
        </p:spPr>
        <p:txBody>
          <a:bodyPr wrap="square">
            <a:spAutoFit/>
          </a:bodyPr>
          <a:lstStyle/>
          <a:p>
            <a:pPr algn="r" rtl="1" fontAlgn="base"/>
            <a:r>
              <a:rPr lang="fa-IR" dirty="0">
                <a:solidFill>
                  <a:schemeClr val="bg1"/>
                </a:solidFill>
                <a:latin typeface="Open Sans" panose="020B0606030504020204" pitchFamily="34" charset="0"/>
                <a:ea typeface="Open Sans" panose="020B0606030504020204" pitchFamily="34" charset="0"/>
                <a:cs typeface="B Homa" panose="00000400000000000000" pitchFamily="2" charset="-78"/>
              </a:rPr>
              <a:t>گزارشی از تعداد حضور در جلسات </a:t>
            </a:r>
            <a:endParaRPr lang="en-IN" dirty="0">
              <a:solidFill>
                <a:schemeClr val="bg1"/>
              </a:solidFill>
              <a:latin typeface="Arial" panose="020B0604020202020204" pitchFamily="34" charset="0"/>
              <a:cs typeface="B Homa" panose="00000400000000000000" pitchFamily="2" charset="-78"/>
            </a:endParaRPr>
          </a:p>
        </p:txBody>
      </p:sp>
      <p:sp>
        <p:nvSpPr>
          <p:cNvPr id="5" name="Rectangle 4">
            <a:extLst>
              <a:ext uri="{FF2B5EF4-FFF2-40B4-BE49-F238E27FC236}">
                <a16:creationId xmlns:a16="http://schemas.microsoft.com/office/drawing/2014/main" id="{C318759B-9695-826B-D2CC-70B5C26CA839}"/>
              </a:ext>
            </a:extLst>
          </p:cNvPr>
          <p:cNvSpPr/>
          <p:nvPr/>
        </p:nvSpPr>
        <p:spPr>
          <a:xfrm>
            <a:off x="864096" y="4293096"/>
            <a:ext cx="5158308" cy="461665"/>
          </a:xfrm>
          <a:prstGeom prst="rect">
            <a:avLst/>
          </a:prstGeom>
        </p:spPr>
        <p:txBody>
          <a:bodyPr wrap="square">
            <a:spAutoFit/>
          </a:bodyPr>
          <a:lstStyle/>
          <a:p>
            <a:pPr algn="r" rtl="1" fontAlgn="base"/>
            <a:r>
              <a:rPr lang="fa-IR" dirty="0">
                <a:solidFill>
                  <a:schemeClr val="bg1"/>
                </a:solidFill>
                <a:latin typeface="Open Sans" panose="020B0606030504020204" pitchFamily="34" charset="0"/>
                <a:ea typeface="Open Sans" panose="020B0606030504020204" pitchFamily="34" charset="0"/>
                <a:cs typeface="B Homa" panose="00000400000000000000" pitchFamily="2" charset="-78"/>
              </a:rPr>
              <a:t>جداول متغیرهای مؤثر قبل از پروژه کاربینی </a:t>
            </a:r>
            <a:endParaRPr lang="en-IN" dirty="0">
              <a:solidFill>
                <a:schemeClr val="bg1"/>
              </a:solidFill>
              <a:latin typeface="Arial" panose="020B0604020202020204" pitchFamily="34" charset="0"/>
              <a:cs typeface="B Homa" panose="00000400000000000000" pitchFamily="2" charset="-78"/>
            </a:endParaRPr>
          </a:p>
        </p:txBody>
      </p:sp>
      <p:sp>
        <p:nvSpPr>
          <p:cNvPr id="6" name="TextBox 5">
            <a:extLst>
              <a:ext uri="{FF2B5EF4-FFF2-40B4-BE49-F238E27FC236}">
                <a16:creationId xmlns:a16="http://schemas.microsoft.com/office/drawing/2014/main" id="{2E81CE05-19B9-EDB3-2FDC-8C7836460C2A}"/>
              </a:ext>
            </a:extLst>
          </p:cNvPr>
          <p:cNvSpPr txBox="1"/>
          <p:nvPr/>
        </p:nvSpPr>
        <p:spPr>
          <a:xfrm>
            <a:off x="8470676" y="550421"/>
            <a:ext cx="2520280" cy="584775"/>
          </a:xfrm>
          <a:prstGeom prst="rect">
            <a:avLst/>
          </a:prstGeom>
          <a:noFill/>
          <a:ln>
            <a:solidFill>
              <a:schemeClr val="bg1">
                <a:lumMod val="95000"/>
              </a:schemeClr>
            </a:solidFill>
          </a:ln>
          <a:effectLst>
            <a:glow rad="63500">
              <a:schemeClr val="accent6">
                <a:satMod val="175000"/>
                <a:alpha val="40000"/>
              </a:schemeClr>
            </a:glow>
            <a:outerShdw sx="102000" sy="102000" algn="ctr" rotWithShape="0">
              <a:prstClr val="black">
                <a:alpha val="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IN" sz="3200" b="1" dirty="0">
              <a:ln w="6600">
                <a:solidFill>
                  <a:schemeClr val="tx1">
                    <a:lumMod val="95000"/>
                    <a:lumOff val="5000"/>
                  </a:schemeClr>
                </a:solidFill>
                <a:prstDash val="solid"/>
              </a:ln>
              <a:solidFill>
                <a:srgbClr val="FFC000"/>
              </a:solidFill>
              <a:effectLst>
                <a:glow rad="101600">
                  <a:schemeClr val="accent2">
                    <a:satMod val="175000"/>
                    <a:alpha val="40000"/>
                  </a:schemeClr>
                </a:glow>
                <a:outerShdw blurRad="177800" sx="102000" sy="102000" algn="ctr" rotWithShape="0">
                  <a:prstClr val="black">
                    <a:alpha val="40000"/>
                  </a:prstClr>
                </a:outerShdw>
              </a:effectLst>
              <a:latin typeface="Open Sans" panose="020B0606030504020204" pitchFamily="34" charset="0"/>
              <a:ea typeface="Open Sans" panose="020B0606030504020204" pitchFamily="34" charset="0"/>
              <a:cs typeface="B Titr" panose="00000700000000000000" pitchFamily="2" charset="-78"/>
            </a:endParaRPr>
          </a:p>
        </p:txBody>
      </p:sp>
      <p:sp>
        <p:nvSpPr>
          <p:cNvPr id="13" name="TextBox 12">
            <a:extLst>
              <a:ext uri="{FF2B5EF4-FFF2-40B4-BE49-F238E27FC236}">
                <a16:creationId xmlns:a16="http://schemas.microsoft.com/office/drawing/2014/main" id="{6A07518E-A7DF-4E84-8A2D-32782BE667EE}"/>
              </a:ext>
            </a:extLst>
          </p:cNvPr>
          <p:cNvSpPr txBox="1"/>
          <p:nvPr/>
        </p:nvSpPr>
        <p:spPr>
          <a:xfrm>
            <a:off x="8372382" y="476672"/>
            <a:ext cx="2520280" cy="584775"/>
          </a:xfrm>
          <a:prstGeom prst="rect">
            <a:avLst/>
          </a:prstGeom>
          <a:noFill/>
          <a:ln>
            <a:solidFill>
              <a:schemeClr val="bg1">
                <a:lumMod val="95000"/>
              </a:schemeClr>
            </a:solidFill>
          </a:ln>
          <a:effectLst>
            <a:glow rad="63500">
              <a:schemeClr val="accent6">
                <a:satMod val="175000"/>
                <a:alpha val="40000"/>
              </a:schemeClr>
            </a:glow>
            <a:outerShdw sx="102000" sy="102000" algn="ctr" rotWithShape="0">
              <a:prstClr val="black">
                <a:alpha val="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a-IR" sz="3200" b="1" dirty="0">
                <a:ln w="6600">
                  <a:solidFill>
                    <a:schemeClr val="tx1">
                      <a:lumMod val="95000"/>
                      <a:lumOff val="5000"/>
                    </a:schemeClr>
                  </a:solidFill>
                  <a:prstDash val="solid"/>
                </a:ln>
                <a:solidFill>
                  <a:srgbClr val="FFC000"/>
                </a:solidFill>
                <a:effectLst>
                  <a:glow rad="101600">
                    <a:schemeClr val="accent2">
                      <a:satMod val="175000"/>
                      <a:alpha val="40000"/>
                    </a:schemeClr>
                  </a:glow>
                  <a:outerShdw blurRad="177800" sx="102000" sy="102000" algn="ctr" rotWithShape="0">
                    <a:prstClr val="black">
                      <a:alpha val="40000"/>
                    </a:prstClr>
                  </a:outerShdw>
                </a:effectLst>
                <a:latin typeface="Open Sans" panose="020B0606030504020204" pitchFamily="34" charset="0"/>
                <a:ea typeface="Open Sans" panose="020B0606030504020204" pitchFamily="34" charset="0"/>
                <a:cs typeface="B Titr" panose="00000700000000000000" pitchFamily="2" charset="-78"/>
              </a:rPr>
              <a:t>فهرست مطالب</a:t>
            </a:r>
            <a:endParaRPr lang="en-IN" sz="3200" b="1" dirty="0">
              <a:ln w="6600">
                <a:solidFill>
                  <a:schemeClr val="tx1">
                    <a:lumMod val="95000"/>
                    <a:lumOff val="5000"/>
                  </a:schemeClr>
                </a:solidFill>
                <a:prstDash val="solid"/>
              </a:ln>
              <a:solidFill>
                <a:srgbClr val="FFC000"/>
              </a:solidFill>
              <a:effectLst>
                <a:glow rad="101600">
                  <a:schemeClr val="accent2">
                    <a:satMod val="175000"/>
                    <a:alpha val="40000"/>
                  </a:schemeClr>
                </a:glow>
                <a:outerShdw blurRad="177800" sx="102000" sy="102000" algn="ctr" rotWithShape="0">
                  <a:prstClr val="black">
                    <a:alpha val="40000"/>
                  </a:prstClr>
                </a:outerShdw>
              </a:effectLst>
              <a:latin typeface="Open Sans" panose="020B0606030504020204" pitchFamily="34" charset="0"/>
              <a:ea typeface="Open Sans" panose="020B0606030504020204" pitchFamily="34" charset="0"/>
              <a:cs typeface="B Titr" panose="00000700000000000000" pitchFamily="2" charset="-78"/>
            </a:endParaRPr>
          </a:p>
        </p:txBody>
      </p:sp>
      <p:sp>
        <p:nvSpPr>
          <p:cNvPr id="10" name="TextBox 9">
            <a:extLst>
              <a:ext uri="{FF2B5EF4-FFF2-40B4-BE49-F238E27FC236}">
                <a16:creationId xmlns:a16="http://schemas.microsoft.com/office/drawing/2014/main" id="{0A3BE8F3-BC04-26A2-9480-8C542043A90C}"/>
              </a:ext>
            </a:extLst>
          </p:cNvPr>
          <p:cNvSpPr txBox="1"/>
          <p:nvPr/>
        </p:nvSpPr>
        <p:spPr>
          <a:xfrm>
            <a:off x="8470676" y="1307440"/>
            <a:ext cx="2520280" cy="107722"/>
          </a:xfrm>
          <a:prstGeom prst="rect">
            <a:avLst/>
          </a:prstGeom>
          <a:noFill/>
          <a:ln>
            <a:solidFill>
              <a:schemeClr val="bg1">
                <a:lumMod val="95000"/>
              </a:schemeClr>
            </a:solidFill>
          </a:ln>
          <a:effectLst>
            <a:glow rad="63500">
              <a:schemeClr val="accent6">
                <a:satMod val="175000"/>
                <a:alpha val="40000"/>
              </a:schemeClr>
            </a:glow>
            <a:outerShdw sx="102000" sy="102000" algn="ctr" rotWithShape="0">
              <a:prstClr val="black">
                <a:alpha val="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IN" sz="100" b="1" dirty="0">
              <a:ln w="6600">
                <a:solidFill>
                  <a:schemeClr val="tx1">
                    <a:lumMod val="95000"/>
                    <a:lumOff val="5000"/>
                  </a:schemeClr>
                </a:solidFill>
                <a:prstDash val="solid"/>
              </a:ln>
              <a:solidFill>
                <a:srgbClr val="FFC000"/>
              </a:solidFill>
              <a:effectLst>
                <a:glow rad="101600">
                  <a:schemeClr val="accent2">
                    <a:satMod val="175000"/>
                    <a:alpha val="40000"/>
                  </a:schemeClr>
                </a:glow>
                <a:outerShdw blurRad="177800" sx="102000" sy="102000" algn="ctr" rotWithShape="0">
                  <a:prstClr val="black">
                    <a:alpha val="40000"/>
                  </a:prstClr>
                </a:outerShdw>
              </a:effectLst>
              <a:latin typeface="Open Sans" panose="020B0606030504020204" pitchFamily="34" charset="0"/>
              <a:ea typeface="Open Sans" panose="020B0606030504020204" pitchFamily="34" charset="0"/>
              <a:cs typeface="B Titr" panose="00000700000000000000" pitchFamily="2" charset="-78"/>
            </a:endParaRPr>
          </a:p>
        </p:txBody>
      </p:sp>
      <p:sp>
        <p:nvSpPr>
          <p:cNvPr id="9" name="TextBox 8">
            <a:extLst>
              <a:ext uri="{FF2B5EF4-FFF2-40B4-BE49-F238E27FC236}">
                <a16:creationId xmlns:a16="http://schemas.microsoft.com/office/drawing/2014/main" id="{48CE63E8-BFF8-E269-847A-C01E433A6343}"/>
              </a:ext>
            </a:extLst>
          </p:cNvPr>
          <p:cNvSpPr txBox="1"/>
          <p:nvPr/>
        </p:nvSpPr>
        <p:spPr>
          <a:xfrm>
            <a:off x="8372382" y="1377062"/>
            <a:ext cx="2520280" cy="107722"/>
          </a:xfrm>
          <a:prstGeom prst="rect">
            <a:avLst/>
          </a:prstGeom>
          <a:noFill/>
          <a:ln>
            <a:solidFill>
              <a:schemeClr val="bg1">
                <a:lumMod val="95000"/>
              </a:schemeClr>
            </a:solidFill>
          </a:ln>
          <a:effectLst>
            <a:glow rad="63500">
              <a:schemeClr val="accent6">
                <a:satMod val="175000"/>
                <a:alpha val="40000"/>
              </a:schemeClr>
            </a:glow>
            <a:outerShdw sx="102000" sy="102000" algn="ctr" rotWithShape="0">
              <a:prstClr val="black">
                <a:alpha val="5000"/>
              </a:prstClr>
            </a:out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IN" sz="100" b="1" dirty="0">
              <a:ln w="6600">
                <a:solidFill>
                  <a:schemeClr val="tx1">
                    <a:lumMod val="95000"/>
                    <a:lumOff val="5000"/>
                  </a:schemeClr>
                </a:solidFill>
                <a:prstDash val="solid"/>
              </a:ln>
              <a:solidFill>
                <a:srgbClr val="FFC000"/>
              </a:solidFill>
              <a:effectLst>
                <a:glow rad="101600">
                  <a:schemeClr val="accent2">
                    <a:satMod val="175000"/>
                    <a:alpha val="40000"/>
                  </a:schemeClr>
                </a:glow>
                <a:outerShdw blurRad="177800" sx="102000" sy="102000" algn="ctr" rotWithShape="0">
                  <a:prstClr val="black">
                    <a:alpha val="40000"/>
                  </a:prstClr>
                </a:outerShdw>
              </a:effectLst>
              <a:latin typeface="Open Sans" panose="020B0606030504020204" pitchFamily="34" charset="0"/>
              <a:ea typeface="Open Sans" panose="020B0606030504020204" pitchFamily="34" charset="0"/>
              <a:cs typeface="B Titr" panose="00000700000000000000" pitchFamily="2" charset="-78"/>
            </a:endParaRPr>
          </a:p>
        </p:txBody>
      </p:sp>
      <p:sp>
        <p:nvSpPr>
          <p:cNvPr id="8" name="Rectangle 7">
            <a:extLst>
              <a:ext uri="{FF2B5EF4-FFF2-40B4-BE49-F238E27FC236}">
                <a16:creationId xmlns:a16="http://schemas.microsoft.com/office/drawing/2014/main" id="{1A4191AF-FEC1-5326-2964-FB6E06AAD80A}"/>
              </a:ext>
            </a:extLst>
          </p:cNvPr>
          <p:cNvSpPr/>
          <p:nvPr/>
        </p:nvSpPr>
        <p:spPr>
          <a:xfrm>
            <a:off x="117748" y="5445224"/>
            <a:ext cx="5904656" cy="461665"/>
          </a:xfrm>
          <a:prstGeom prst="rect">
            <a:avLst/>
          </a:prstGeom>
        </p:spPr>
        <p:txBody>
          <a:bodyPr wrap="square">
            <a:spAutoFit/>
          </a:bodyPr>
          <a:lstStyle/>
          <a:p>
            <a:pPr algn="r" rtl="1" fontAlgn="base"/>
            <a:r>
              <a:rPr lang="fa-IR" dirty="0">
                <a:solidFill>
                  <a:schemeClr val="bg1"/>
                </a:solidFill>
                <a:latin typeface="Open Sans" panose="020B0606030504020204" pitchFamily="34" charset="0"/>
                <a:ea typeface="Open Sans" panose="020B0606030504020204" pitchFamily="34" charset="0"/>
                <a:cs typeface="B Homa" panose="00000400000000000000" pitchFamily="2" charset="-78"/>
              </a:rPr>
              <a:t>بررسی وضعیت توازن نیروها بعد از اجرای پروژه کاربینی </a:t>
            </a:r>
            <a:endParaRPr lang="en-IN" dirty="0">
              <a:solidFill>
                <a:schemeClr val="bg1"/>
              </a:solidFill>
              <a:latin typeface="Arial" panose="020B0604020202020204" pitchFamily="34" charset="0"/>
              <a:cs typeface="B Homa" panose="00000400000000000000" pitchFamily="2" charset="-78"/>
            </a:endParaRPr>
          </a:p>
        </p:txBody>
      </p:sp>
    </p:spTree>
    <p:extLst>
      <p:ext uri="{BB962C8B-B14F-4D97-AF65-F5344CB8AC3E}">
        <p14:creationId xmlns:p14="http://schemas.microsoft.com/office/powerpoint/2010/main" val="75694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t="-23000" b="-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FD1E26-1457-4FF8-ABB9-37AF1AD45E7F}"/>
              </a:ext>
            </a:extLst>
          </p:cNvPr>
          <p:cNvSpPr/>
          <p:nvPr/>
        </p:nvSpPr>
        <p:spPr>
          <a:xfrm>
            <a:off x="0" y="0"/>
            <a:ext cx="12188825" cy="6858000"/>
          </a:xfrm>
          <a:prstGeom prst="rect">
            <a:avLst/>
          </a:prstGeom>
          <a:solidFill>
            <a:schemeClr val="accent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p:txBody>
          <a:bodyPr/>
          <a:lstStyle/>
          <a:p>
            <a:pPr algn="ctr"/>
            <a:r>
              <a:rPr lang="fa-IR" b="1" dirty="0">
                <a:solidFill>
                  <a:schemeClr val="bg1"/>
                </a:solidFill>
                <a:latin typeface="Open Sans" panose="020B0606030504020204" pitchFamily="34" charset="0"/>
                <a:ea typeface="Open Sans" panose="020B0606030504020204" pitchFamily="34" charset="0"/>
                <a:cs typeface="B Titr" panose="00000700000000000000" pitchFamily="2" charset="-78"/>
              </a:rPr>
              <a:t>ضرورت انجام پروژه کاربینی و کارسنجی </a:t>
            </a:r>
            <a:r>
              <a:rPr lang="fa-IR" b="1" dirty="0">
                <a:solidFill>
                  <a:schemeClr val="accent4"/>
                </a:solidFill>
                <a:latin typeface="Open Sans" panose="020B0606030504020204" pitchFamily="34" charset="0"/>
                <a:ea typeface="Open Sans" panose="020B0606030504020204" pitchFamily="34" charset="0"/>
                <a:cs typeface="B Titr" panose="00000700000000000000" pitchFamily="2" charset="-78"/>
              </a:rPr>
              <a:t>(الزام انجام کار) </a:t>
            </a:r>
            <a:endParaRPr lang="en-IN"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3" name="Oval 2">
            <a:extLst>
              <a:ext uri="{FF2B5EF4-FFF2-40B4-BE49-F238E27FC236}">
                <a16:creationId xmlns:a16="http://schemas.microsoft.com/office/drawing/2014/main" id="{A3EEAF10-2E11-475B-A3BC-6115E17434AD}"/>
              </a:ext>
            </a:extLst>
          </p:cNvPr>
          <p:cNvSpPr/>
          <p:nvPr/>
        </p:nvSpPr>
        <p:spPr>
          <a:xfrm>
            <a:off x="5032095" y="1124744"/>
            <a:ext cx="2124634" cy="21246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6B0AC79E-11FD-40CC-829A-13FC6BAF26D5}"/>
              </a:ext>
            </a:extLst>
          </p:cNvPr>
          <p:cNvSpPr/>
          <p:nvPr/>
        </p:nvSpPr>
        <p:spPr>
          <a:xfrm>
            <a:off x="6333501" y="3260370"/>
            <a:ext cx="3767447" cy="830997"/>
          </a:xfrm>
          <a:prstGeom prst="rect">
            <a:avLst/>
          </a:prstGeom>
        </p:spPr>
        <p:txBody>
          <a:bodyPr wrap="square">
            <a:spAutoFit/>
          </a:bodyPr>
          <a:lstStyle/>
          <a:p>
            <a:pPr algn="just"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چابکی سازمان در همگام سازی بدنه نیروی انسانی با وظایف محوله </a:t>
            </a:r>
          </a:p>
        </p:txBody>
      </p:sp>
      <p:grpSp>
        <p:nvGrpSpPr>
          <p:cNvPr id="10" name="Group 9">
            <a:extLst>
              <a:ext uri="{FF2B5EF4-FFF2-40B4-BE49-F238E27FC236}">
                <a16:creationId xmlns:a16="http://schemas.microsoft.com/office/drawing/2014/main" id="{82D8B00F-8D63-4284-83EC-C3A41AF1F81D}"/>
              </a:ext>
            </a:extLst>
          </p:cNvPr>
          <p:cNvGrpSpPr/>
          <p:nvPr/>
        </p:nvGrpSpPr>
        <p:grpSpPr>
          <a:xfrm>
            <a:off x="5441023" y="1751942"/>
            <a:ext cx="1306779" cy="870239"/>
            <a:chOff x="-5224463" y="749300"/>
            <a:chExt cx="5840413" cy="3889375"/>
          </a:xfrm>
          <a:solidFill>
            <a:schemeClr val="bg1"/>
          </a:solidFill>
        </p:grpSpPr>
        <p:sp>
          <p:nvSpPr>
            <p:cNvPr id="8" name="Freeform 5">
              <a:extLst>
                <a:ext uri="{FF2B5EF4-FFF2-40B4-BE49-F238E27FC236}">
                  <a16:creationId xmlns:a16="http://schemas.microsoft.com/office/drawing/2014/main" id="{00EDA4E2-B902-49D1-A865-7468DA95430F}"/>
                </a:ext>
              </a:extLst>
            </p:cNvPr>
            <p:cNvSpPr>
              <a:spLocks/>
            </p:cNvSpPr>
            <p:nvPr/>
          </p:nvSpPr>
          <p:spPr bwMode="auto">
            <a:xfrm>
              <a:off x="-3573463" y="2587625"/>
              <a:ext cx="762000" cy="365125"/>
            </a:xfrm>
            <a:custGeom>
              <a:avLst/>
              <a:gdLst>
                <a:gd name="T0" fmla="*/ 193 w 251"/>
                <a:gd name="T1" fmla="*/ 12 h 120"/>
                <a:gd name="T2" fmla="*/ 58 w 251"/>
                <a:gd name="T3" fmla="*/ 12 h 120"/>
                <a:gd name="T4" fmla="*/ 58 w 251"/>
                <a:gd name="T5" fmla="*/ 12 h 120"/>
                <a:gd name="T6" fmla="*/ 12 w 251"/>
                <a:gd name="T7" fmla="*/ 13 h 120"/>
                <a:gd name="T8" fmla="*/ 12 w 251"/>
                <a:gd name="T9" fmla="*/ 58 h 120"/>
                <a:gd name="T10" fmla="*/ 239 w 251"/>
                <a:gd name="T11" fmla="*/ 58 h 120"/>
                <a:gd name="T12" fmla="*/ 238 w 251"/>
                <a:gd name="T13" fmla="*/ 12 h 120"/>
                <a:gd name="T14" fmla="*/ 193 w 251"/>
                <a:gd name="T15" fmla="*/ 12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120">
                  <a:moveTo>
                    <a:pt x="193" y="12"/>
                  </a:moveTo>
                  <a:cubicBezTo>
                    <a:pt x="156" y="50"/>
                    <a:pt x="95" y="50"/>
                    <a:pt x="58" y="12"/>
                  </a:cubicBezTo>
                  <a:cubicBezTo>
                    <a:pt x="58" y="12"/>
                    <a:pt x="58" y="12"/>
                    <a:pt x="58" y="12"/>
                  </a:cubicBezTo>
                  <a:cubicBezTo>
                    <a:pt x="45" y="0"/>
                    <a:pt x="25" y="0"/>
                    <a:pt x="12" y="13"/>
                  </a:cubicBezTo>
                  <a:cubicBezTo>
                    <a:pt x="0" y="26"/>
                    <a:pt x="0" y="45"/>
                    <a:pt x="12" y="58"/>
                  </a:cubicBezTo>
                  <a:cubicBezTo>
                    <a:pt x="75" y="120"/>
                    <a:pt x="176" y="120"/>
                    <a:pt x="239" y="58"/>
                  </a:cubicBezTo>
                  <a:cubicBezTo>
                    <a:pt x="251" y="45"/>
                    <a:pt x="251" y="25"/>
                    <a:pt x="238" y="12"/>
                  </a:cubicBezTo>
                  <a:cubicBezTo>
                    <a:pt x="225" y="0"/>
                    <a:pt x="206" y="0"/>
                    <a:pt x="193"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 name="Freeform 6">
              <a:extLst>
                <a:ext uri="{FF2B5EF4-FFF2-40B4-BE49-F238E27FC236}">
                  <a16:creationId xmlns:a16="http://schemas.microsoft.com/office/drawing/2014/main" id="{BAA0E73A-595D-4F68-B558-D29A794C3BF5}"/>
                </a:ext>
              </a:extLst>
            </p:cNvPr>
            <p:cNvSpPr>
              <a:spLocks noEditPoints="1"/>
            </p:cNvSpPr>
            <p:nvPr/>
          </p:nvSpPr>
          <p:spPr bwMode="auto">
            <a:xfrm>
              <a:off x="-5224463" y="749300"/>
              <a:ext cx="5840413" cy="3889375"/>
            </a:xfrm>
            <a:custGeom>
              <a:avLst/>
              <a:gdLst>
                <a:gd name="T0" fmla="*/ 1505 w 1924"/>
                <a:gd name="T1" fmla="*/ 0 h 1280"/>
                <a:gd name="T2" fmla="*/ 1228 w 1924"/>
                <a:gd name="T3" fmla="*/ 311 h 1280"/>
                <a:gd name="T4" fmla="*/ 1111 w 1924"/>
                <a:gd name="T5" fmla="*/ 383 h 1280"/>
                <a:gd name="T6" fmla="*/ 730 w 1924"/>
                <a:gd name="T7" fmla="*/ 383 h 1280"/>
                <a:gd name="T8" fmla="*/ 698 w 1924"/>
                <a:gd name="T9" fmla="*/ 266 h 1280"/>
                <a:gd name="T10" fmla="*/ 420 w 1924"/>
                <a:gd name="T11" fmla="*/ 0 h 1280"/>
                <a:gd name="T12" fmla="*/ 12 w 1924"/>
                <a:gd name="T13" fmla="*/ 439 h 1280"/>
                <a:gd name="T14" fmla="*/ 314 w 1924"/>
                <a:gd name="T15" fmla="*/ 695 h 1280"/>
                <a:gd name="T16" fmla="*/ 471 w 1924"/>
                <a:gd name="T17" fmla="*/ 893 h 1280"/>
                <a:gd name="T18" fmla="*/ 565 w 1924"/>
                <a:gd name="T19" fmla="*/ 1003 h 1280"/>
                <a:gd name="T20" fmla="*/ 842 w 1924"/>
                <a:gd name="T21" fmla="*/ 1280 h 1280"/>
                <a:gd name="T22" fmla="*/ 940 w 1924"/>
                <a:gd name="T23" fmla="*/ 1222 h 1280"/>
                <a:gd name="T24" fmla="*/ 1095 w 1924"/>
                <a:gd name="T25" fmla="*/ 1252 h 1280"/>
                <a:gd name="T26" fmla="*/ 1588 w 1924"/>
                <a:gd name="T27" fmla="*/ 669 h 1280"/>
                <a:gd name="T28" fmla="*/ 1635 w 1924"/>
                <a:gd name="T29" fmla="*/ 704 h 1280"/>
                <a:gd name="T30" fmla="*/ 1912 w 1924"/>
                <a:gd name="T31" fmla="*/ 394 h 1280"/>
                <a:gd name="T32" fmla="*/ 80 w 1924"/>
                <a:gd name="T33" fmla="*/ 417 h 1280"/>
                <a:gd name="T34" fmla="*/ 291 w 1924"/>
                <a:gd name="T35" fmla="*/ 627 h 1280"/>
                <a:gd name="T36" fmla="*/ 423 w 1924"/>
                <a:gd name="T37" fmla="*/ 663 h 1280"/>
                <a:gd name="T38" fmla="*/ 694 w 1924"/>
                <a:gd name="T39" fmla="*/ 437 h 1280"/>
                <a:gd name="T40" fmla="*/ 1012 w 1924"/>
                <a:gd name="T41" fmla="*/ 529 h 1280"/>
                <a:gd name="T42" fmla="*/ 1123 w 1924"/>
                <a:gd name="T43" fmla="*/ 704 h 1280"/>
                <a:gd name="T44" fmla="*/ 986 w 1924"/>
                <a:gd name="T45" fmla="*/ 585 h 1280"/>
                <a:gd name="T46" fmla="*/ 981 w 1924"/>
                <a:gd name="T47" fmla="*/ 582 h 1280"/>
                <a:gd name="T48" fmla="*/ 963 w 1924"/>
                <a:gd name="T49" fmla="*/ 576 h 1280"/>
                <a:gd name="T50" fmla="*/ 946 w 1924"/>
                <a:gd name="T51" fmla="*/ 582 h 1280"/>
                <a:gd name="T52" fmla="*/ 517 w 1924"/>
                <a:gd name="T53" fmla="*/ 848 h 1280"/>
                <a:gd name="T54" fmla="*/ 1409 w 1924"/>
                <a:gd name="T55" fmla="*/ 848 h 1280"/>
                <a:gd name="T56" fmla="*/ 1028 w 1924"/>
                <a:gd name="T57" fmla="*/ 1216 h 1280"/>
                <a:gd name="T58" fmla="*/ 1026 w 1924"/>
                <a:gd name="T59" fmla="*/ 1141 h 1280"/>
                <a:gd name="T60" fmla="*/ 1115 w 1924"/>
                <a:gd name="T61" fmla="*/ 1003 h 1280"/>
                <a:gd name="T62" fmla="*/ 865 w 1924"/>
                <a:gd name="T63" fmla="*/ 1207 h 1280"/>
                <a:gd name="T64" fmla="*/ 811 w 1924"/>
                <a:gd name="T65" fmla="*/ 1184 h 1280"/>
                <a:gd name="T66" fmla="*/ 1023 w 1924"/>
                <a:gd name="T67" fmla="*/ 912 h 1280"/>
                <a:gd name="T68" fmla="*/ 752 w 1924"/>
                <a:gd name="T69" fmla="*/ 1126 h 1280"/>
                <a:gd name="T70" fmla="*/ 729 w 1924"/>
                <a:gd name="T71" fmla="*/ 1071 h 1280"/>
                <a:gd name="T72" fmla="*/ 887 w 1924"/>
                <a:gd name="T73" fmla="*/ 822 h 1280"/>
                <a:gd name="T74" fmla="*/ 661 w 1924"/>
                <a:gd name="T75" fmla="*/ 1035 h 1280"/>
                <a:gd name="T76" fmla="*/ 964 w 1924"/>
                <a:gd name="T77" fmla="*/ 653 h 1280"/>
                <a:gd name="T78" fmla="*/ 1123 w 1924"/>
                <a:gd name="T79" fmla="*/ 768 h 1280"/>
                <a:gd name="T80" fmla="*/ 1056 w 1924"/>
                <a:gd name="T81" fmla="*/ 482 h 1280"/>
                <a:gd name="T82" fmla="*/ 1209 w 1924"/>
                <a:gd name="T83" fmla="*/ 447 h 1280"/>
                <a:gd name="T84" fmla="*/ 1542 w 1924"/>
                <a:gd name="T85" fmla="*/ 624 h 1280"/>
                <a:gd name="T86" fmla="*/ 1296 w 1924"/>
                <a:gd name="T87" fmla="*/ 288 h 1280"/>
                <a:gd name="T88" fmla="*/ 1635 w 1924"/>
                <a:gd name="T89" fmla="*/ 627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4" h="1280">
                  <a:moveTo>
                    <a:pt x="1527" y="9"/>
                  </a:moveTo>
                  <a:cubicBezTo>
                    <a:pt x="1521" y="3"/>
                    <a:pt x="1513" y="0"/>
                    <a:pt x="1505" y="0"/>
                  </a:cubicBezTo>
                  <a:cubicBezTo>
                    <a:pt x="1505" y="0"/>
                    <a:pt x="1505" y="0"/>
                    <a:pt x="1505" y="0"/>
                  </a:cubicBezTo>
                  <a:cubicBezTo>
                    <a:pt x="1496" y="0"/>
                    <a:pt x="1488" y="4"/>
                    <a:pt x="1482" y="10"/>
                  </a:cubicBezTo>
                  <a:cubicBezTo>
                    <a:pt x="1228" y="266"/>
                    <a:pt x="1228" y="266"/>
                    <a:pt x="1228" y="266"/>
                  </a:cubicBezTo>
                  <a:cubicBezTo>
                    <a:pt x="1216" y="278"/>
                    <a:pt x="1216" y="298"/>
                    <a:pt x="1228" y="311"/>
                  </a:cubicBezTo>
                  <a:cubicBezTo>
                    <a:pt x="1248" y="330"/>
                    <a:pt x="1248" y="330"/>
                    <a:pt x="1248" y="330"/>
                  </a:cubicBezTo>
                  <a:cubicBezTo>
                    <a:pt x="1196" y="383"/>
                    <a:pt x="1196" y="383"/>
                    <a:pt x="1196" y="383"/>
                  </a:cubicBezTo>
                  <a:cubicBezTo>
                    <a:pt x="1111" y="383"/>
                    <a:pt x="1111" y="383"/>
                    <a:pt x="1111" y="383"/>
                  </a:cubicBezTo>
                  <a:cubicBezTo>
                    <a:pt x="1058" y="382"/>
                    <a:pt x="1007" y="392"/>
                    <a:pt x="959" y="415"/>
                  </a:cubicBezTo>
                  <a:cubicBezTo>
                    <a:pt x="914" y="394"/>
                    <a:pt x="865" y="383"/>
                    <a:pt x="815" y="383"/>
                  </a:cubicBezTo>
                  <a:cubicBezTo>
                    <a:pt x="730" y="383"/>
                    <a:pt x="730" y="383"/>
                    <a:pt x="730" y="383"/>
                  </a:cubicBezTo>
                  <a:cubicBezTo>
                    <a:pt x="678" y="330"/>
                    <a:pt x="678" y="330"/>
                    <a:pt x="678" y="330"/>
                  </a:cubicBezTo>
                  <a:cubicBezTo>
                    <a:pt x="698" y="311"/>
                    <a:pt x="698" y="311"/>
                    <a:pt x="698" y="311"/>
                  </a:cubicBezTo>
                  <a:cubicBezTo>
                    <a:pt x="710" y="298"/>
                    <a:pt x="710" y="278"/>
                    <a:pt x="698" y="266"/>
                  </a:cubicBezTo>
                  <a:cubicBezTo>
                    <a:pt x="442" y="10"/>
                    <a:pt x="442" y="10"/>
                    <a:pt x="442" y="10"/>
                  </a:cubicBezTo>
                  <a:cubicBezTo>
                    <a:pt x="436" y="3"/>
                    <a:pt x="428" y="0"/>
                    <a:pt x="420" y="0"/>
                  </a:cubicBezTo>
                  <a:cubicBezTo>
                    <a:pt x="420" y="0"/>
                    <a:pt x="420" y="0"/>
                    <a:pt x="420" y="0"/>
                  </a:cubicBezTo>
                  <a:cubicBezTo>
                    <a:pt x="411" y="0"/>
                    <a:pt x="403" y="3"/>
                    <a:pt x="397" y="9"/>
                  </a:cubicBezTo>
                  <a:cubicBezTo>
                    <a:pt x="12" y="394"/>
                    <a:pt x="12" y="394"/>
                    <a:pt x="12" y="394"/>
                  </a:cubicBezTo>
                  <a:cubicBezTo>
                    <a:pt x="0" y="406"/>
                    <a:pt x="0" y="427"/>
                    <a:pt x="12" y="439"/>
                  </a:cubicBezTo>
                  <a:cubicBezTo>
                    <a:pt x="12" y="439"/>
                    <a:pt x="12" y="439"/>
                    <a:pt x="12" y="439"/>
                  </a:cubicBezTo>
                  <a:cubicBezTo>
                    <a:pt x="268" y="695"/>
                    <a:pt x="268" y="695"/>
                    <a:pt x="268" y="695"/>
                  </a:cubicBezTo>
                  <a:cubicBezTo>
                    <a:pt x="281" y="707"/>
                    <a:pt x="301" y="707"/>
                    <a:pt x="314" y="695"/>
                  </a:cubicBezTo>
                  <a:cubicBezTo>
                    <a:pt x="339" y="670"/>
                    <a:pt x="339" y="670"/>
                    <a:pt x="339" y="670"/>
                  </a:cubicBezTo>
                  <a:cubicBezTo>
                    <a:pt x="371" y="702"/>
                    <a:pt x="371" y="702"/>
                    <a:pt x="371" y="702"/>
                  </a:cubicBezTo>
                  <a:cubicBezTo>
                    <a:pt x="384" y="774"/>
                    <a:pt x="419" y="841"/>
                    <a:pt x="471" y="893"/>
                  </a:cubicBezTo>
                  <a:cubicBezTo>
                    <a:pt x="556" y="982"/>
                    <a:pt x="556" y="982"/>
                    <a:pt x="556" y="982"/>
                  </a:cubicBezTo>
                  <a:cubicBezTo>
                    <a:pt x="559" y="985"/>
                    <a:pt x="562" y="988"/>
                    <a:pt x="566" y="989"/>
                  </a:cubicBezTo>
                  <a:cubicBezTo>
                    <a:pt x="566" y="994"/>
                    <a:pt x="565" y="999"/>
                    <a:pt x="565" y="1003"/>
                  </a:cubicBezTo>
                  <a:cubicBezTo>
                    <a:pt x="565" y="1054"/>
                    <a:pt x="605" y="1096"/>
                    <a:pt x="656" y="1099"/>
                  </a:cubicBezTo>
                  <a:cubicBezTo>
                    <a:pt x="659" y="1147"/>
                    <a:pt x="698" y="1186"/>
                    <a:pt x="747" y="1189"/>
                  </a:cubicBezTo>
                  <a:cubicBezTo>
                    <a:pt x="749" y="1240"/>
                    <a:pt x="791" y="1280"/>
                    <a:pt x="842" y="1280"/>
                  </a:cubicBezTo>
                  <a:cubicBezTo>
                    <a:pt x="842" y="1280"/>
                    <a:pt x="842" y="1280"/>
                    <a:pt x="842" y="1280"/>
                  </a:cubicBezTo>
                  <a:cubicBezTo>
                    <a:pt x="868" y="1280"/>
                    <a:pt x="892" y="1270"/>
                    <a:pt x="910" y="1252"/>
                  </a:cubicBezTo>
                  <a:cubicBezTo>
                    <a:pt x="940" y="1222"/>
                    <a:pt x="940" y="1222"/>
                    <a:pt x="940" y="1222"/>
                  </a:cubicBezTo>
                  <a:cubicBezTo>
                    <a:pt x="955" y="1257"/>
                    <a:pt x="990" y="1280"/>
                    <a:pt x="1028" y="1280"/>
                  </a:cubicBezTo>
                  <a:cubicBezTo>
                    <a:pt x="1028" y="1280"/>
                    <a:pt x="1028" y="1280"/>
                    <a:pt x="1028" y="1280"/>
                  </a:cubicBezTo>
                  <a:cubicBezTo>
                    <a:pt x="1053" y="1280"/>
                    <a:pt x="1078" y="1270"/>
                    <a:pt x="1095" y="1252"/>
                  </a:cubicBezTo>
                  <a:cubicBezTo>
                    <a:pt x="1454" y="893"/>
                    <a:pt x="1454" y="893"/>
                    <a:pt x="1454" y="893"/>
                  </a:cubicBezTo>
                  <a:cubicBezTo>
                    <a:pt x="1507" y="841"/>
                    <a:pt x="1542" y="774"/>
                    <a:pt x="1556" y="701"/>
                  </a:cubicBezTo>
                  <a:cubicBezTo>
                    <a:pt x="1588" y="669"/>
                    <a:pt x="1588" y="669"/>
                    <a:pt x="1588" y="669"/>
                  </a:cubicBezTo>
                  <a:cubicBezTo>
                    <a:pt x="1613" y="694"/>
                    <a:pt x="1613" y="694"/>
                    <a:pt x="1613" y="694"/>
                  </a:cubicBezTo>
                  <a:cubicBezTo>
                    <a:pt x="1618" y="700"/>
                    <a:pt x="1627" y="704"/>
                    <a:pt x="1635" y="704"/>
                  </a:cubicBezTo>
                  <a:cubicBezTo>
                    <a:pt x="1635" y="704"/>
                    <a:pt x="1635" y="704"/>
                    <a:pt x="1635" y="704"/>
                  </a:cubicBezTo>
                  <a:cubicBezTo>
                    <a:pt x="1644" y="704"/>
                    <a:pt x="1652" y="700"/>
                    <a:pt x="1658" y="694"/>
                  </a:cubicBezTo>
                  <a:cubicBezTo>
                    <a:pt x="1912" y="439"/>
                    <a:pt x="1912" y="439"/>
                    <a:pt x="1912" y="439"/>
                  </a:cubicBezTo>
                  <a:cubicBezTo>
                    <a:pt x="1924" y="427"/>
                    <a:pt x="1924" y="406"/>
                    <a:pt x="1912" y="394"/>
                  </a:cubicBezTo>
                  <a:lnTo>
                    <a:pt x="1527" y="9"/>
                  </a:lnTo>
                  <a:close/>
                  <a:moveTo>
                    <a:pt x="291" y="627"/>
                  </a:moveTo>
                  <a:cubicBezTo>
                    <a:pt x="80" y="417"/>
                    <a:pt x="80" y="417"/>
                    <a:pt x="80" y="417"/>
                  </a:cubicBezTo>
                  <a:cubicBezTo>
                    <a:pt x="420" y="77"/>
                    <a:pt x="420" y="77"/>
                    <a:pt x="420" y="77"/>
                  </a:cubicBezTo>
                  <a:cubicBezTo>
                    <a:pt x="630" y="288"/>
                    <a:pt x="630" y="288"/>
                    <a:pt x="630" y="288"/>
                  </a:cubicBezTo>
                  <a:lnTo>
                    <a:pt x="291" y="627"/>
                  </a:lnTo>
                  <a:close/>
                  <a:moveTo>
                    <a:pt x="517" y="848"/>
                  </a:moveTo>
                  <a:cubicBezTo>
                    <a:pt x="472" y="803"/>
                    <a:pt x="442" y="744"/>
                    <a:pt x="432" y="681"/>
                  </a:cubicBezTo>
                  <a:cubicBezTo>
                    <a:pt x="431" y="674"/>
                    <a:pt x="428" y="668"/>
                    <a:pt x="423" y="663"/>
                  </a:cubicBezTo>
                  <a:cubicBezTo>
                    <a:pt x="384" y="624"/>
                    <a:pt x="384" y="624"/>
                    <a:pt x="384" y="624"/>
                  </a:cubicBezTo>
                  <a:cubicBezTo>
                    <a:pt x="633" y="376"/>
                    <a:pt x="633" y="376"/>
                    <a:pt x="633" y="376"/>
                  </a:cubicBezTo>
                  <a:cubicBezTo>
                    <a:pt x="694" y="437"/>
                    <a:pt x="694" y="437"/>
                    <a:pt x="694" y="437"/>
                  </a:cubicBezTo>
                  <a:cubicBezTo>
                    <a:pt x="700" y="443"/>
                    <a:pt x="708" y="447"/>
                    <a:pt x="717" y="447"/>
                  </a:cubicBezTo>
                  <a:cubicBezTo>
                    <a:pt x="815" y="447"/>
                    <a:pt x="815" y="447"/>
                    <a:pt x="815" y="447"/>
                  </a:cubicBezTo>
                  <a:cubicBezTo>
                    <a:pt x="889" y="446"/>
                    <a:pt x="960" y="476"/>
                    <a:pt x="1012" y="529"/>
                  </a:cubicBezTo>
                  <a:cubicBezTo>
                    <a:pt x="1146" y="650"/>
                    <a:pt x="1146" y="650"/>
                    <a:pt x="1146" y="650"/>
                  </a:cubicBezTo>
                  <a:cubicBezTo>
                    <a:pt x="1152" y="655"/>
                    <a:pt x="1155" y="663"/>
                    <a:pt x="1155" y="672"/>
                  </a:cubicBezTo>
                  <a:cubicBezTo>
                    <a:pt x="1155" y="689"/>
                    <a:pt x="1141" y="704"/>
                    <a:pt x="1123" y="704"/>
                  </a:cubicBezTo>
                  <a:cubicBezTo>
                    <a:pt x="1123" y="704"/>
                    <a:pt x="1123" y="704"/>
                    <a:pt x="1123" y="704"/>
                  </a:cubicBezTo>
                  <a:cubicBezTo>
                    <a:pt x="1114" y="704"/>
                    <a:pt x="1106" y="701"/>
                    <a:pt x="1100" y="694"/>
                  </a:cubicBezTo>
                  <a:cubicBezTo>
                    <a:pt x="986" y="585"/>
                    <a:pt x="986" y="585"/>
                    <a:pt x="986" y="585"/>
                  </a:cubicBezTo>
                  <a:cubicBezTo>
                    <a:pt x="986" y="585"/>
                    <a:pt x="986" y="585"/>
                    <a:pt x="986" y="585"/>
                  </a:cubicBezTo>
                  <a:cubicBezTo>
                    <a:pt x="985" y="585"/>
                    <a:pt x="985" y="585"/>
                    <a:pt x="985" y="585"/>
                  </a:cubicBezTo>
                  <a:cubicBezTo>
                    <a:pt x="984" y="584"/>
                    <a:pt x="982" y="583"/>
                    <a:pt x="981" y="582"/>
                  </a:cubicBezTo>
                  <a:cubicBezTo>
                    <a:pt x="979" y="581"/>
                    <a:pt x="977" y="579"/>
                    <a:pt x="975" y="578"/>
                  </a:cubicBezTo>
                  <a:cubicBezTo>
                    <a:pt x="973" y="578"/>
                    <a:pt x="971" y="578"/>
                    <a:pt x="970" y="577"/>
                  </a:cubicBezTo>
                  <a:cubicBezTo>
                    <a:pt x="967" y="577"/>
                    <a:pt x="965" y="576"/>
                    <a:pt x="963" y="576"/>
                  </a:cubicBezTo>
                  <a:cubicBezTo>
                    <a:pt x="961" y="576"/>
                    <a:pt x="959" y="577"/>
                    <a:pt x="957" y="577"/>
                  </a:cubicBezTo>
                  <a:cubicBezTo>
                    <a:pt x="955" y="577"/>
                    <a:pt x="953" y="578"/>
                    <a:pt x="951" y="578"/>
                  </a:cubicBezTo>
                  <a:cubicBezTo>
                    <a:pt x="949" y="579"/>
                    <a:pt x="947" y="581"/>
                    <a:pt x="946" y="582"/>
                  </a:cubicBezTo>
                  <a:cubicBezTo>
                    <a:pt x="944" y="583"/>
                    <a:pt x="942" y="584"/>
                    <a:pt x="940" y="585"/>
                  </a:cubicBezTo>
                  <a:cubicBezTo>
                    <a:pt x="596" y="932"/>
                    <a:pt x="596" y="932"/>
                    <a:pt x="596" y="932"/>
                  </a:cubicBezTo>
                  <a:lnTo>
                    <a:pt x="517" y="848"/>
                  </a:lnTo>
                  <a:close/>
                  <a:moveTo>
                    <a:pt x="1503" y="663"/>
                  </a:moveTo>
                  <a:cubicBezTo>
                    <a:pt x="1498" y="668"/>
                    <a:pt x="1495" y="674"/>
                    <a:pt x="1494" y="681"/>
                  </a:cubicBezTo>
                  <a:cubicBezTo>
                    <a:pt x="1484" y="744"/>
                    <a:pt x="1454" y="803"/>
                    <a:pt x="1409" y="848"/>
                  </a:cubicBezTo>
                  <a:cubicBezTo>
                    <a:pt x="1050" y="1207"/>
                    <a:pt x="1050" y="1207"/>
                    <a:pt x="1050" y="1207"/>
                  </a:cubicBezTo>
                  <a:cubicBezTo>
                    <a:pt x="1044" y="1213"/>
                    <a:pt x="1036" y="1216"/>
                    <a:pt x="1028" y="1216"/>
                  </a:cubicBezTo>
                  <a:cubicBezTo>
                    <a:pt x="1028" y="1216"/>
                    <a:pt x="1028" y="1216"/>
                    <a:pt x="1028" y="1216"/>
                  </a:cubicBezTo>
                  <a:cubicBezTo>
                    <a:pt x="1010" y="1216"/>
                    <a:pt x="996" y="1202"/>
                    <a:pt x="996" y="1184"/>
                  </a:cubicBezTo>
                  <a:cubicBezTo>
                    <a:pt x="996" y="1176"/>
                    <a:pt x="999" y="1168"/>
                    <a:pt x="1005" y="1162"/>
                  </a:cubicBezTo>
                  <a:cubicBezTo>
                    <a:pt x="1026" y="1141"/>
                    <a:pt x="1026" y="1141"/>
                    <a:pt x="1026" y="1141"/>
                  </a:cubicBezTo>
                  <a:cubicBezTo>
                    <a:pt x="1029" y="1137"/>
                    <a:pt x="1032" y="1133"/>
                    <a:pt x="1033" y="1129"/>
                  </a:cubicBezTo>
                  <a:cubicBezTo>
                    <a:pt x="1114" y="1048"/>
                    <a:pt x="1114" y="1048"/>
                    <a:pt x="1114" y="1048"/>
                  </a:cubicBezTo>
                  <a:cubicBezTo>
                    <a:pt x="1127" y="1036"/>
                    <a:pt x="1127" y="1016"/>
                    <a:pt x="1115" y="1003"/>
                  </a:cubicBezTo>
                  <a:cubicBezTo>
                    <a:pt x="1102" y="990"/>
                    <a:pt x="1082" y="990"/>
                    <a:pt x="1069" y="1002"/>
                  </a:cubicBezTo>
                  <a:cubicBezTo>
                    <a:pt x="1069" y="1002"/>
                    <a:pt x="1069" y="1003"/>
                    <a:pt x="1069" y="1003"/>
                  </a:cubicBezTo>
                  <a:cubicBezTo>
                    <a:pt x="865" y="1207"/>
                    <a:pt x="865" y="1207"/>
                    <a:pt x="865" y="1207"/>
                  </a:cubicBezTo>
                  <a:cubicBezTo>
                    <a:pt x="859" y="1213"/>
                    <a:pt x="851" y="1216"/>
                    <a:pt x="843" y="1216"/>
                  </a:cubicBezTo>
                  <a:cubicBezTo>
                    <a:pt x="843" y="1216"/>
                    <a:pt x="843" y="1216"/>
                    <a:pt x="843" y="1216"/>
                  </a:cubicBezTo>
                  <a:cubicBezTo>
                    <a:pt x="825" y="1216"/>
                    <a:pt x="811" y="1202"/>
                    <a:pt x="811" y="1184"/>
                  </a:cubicBezTo>
                  <a:cubicBezTo>
                    <a:pt x="810" y="1176"/>
                    <a:pt x="814" y="1168"/>
                    <a:pt x="820" y="1162"/>
                  </a:cubicBezTo>
                  <a:cubicBezTo>
                    <a:pt x="1024" y="958"/>
                    <a:pt x="1024" y="958"/>
                    <a:pt x="1024" y="958"/>
                  </a:cubicBezTo>
                  <a:cubicBezTo>
                    <a:pt x="1036" y="945"/>
                    <a:pt x="1036" y="925"/>
                    <a:pt x="1023" y="912"/>
                  </a:cubicBezTo>
                  <a:cubicBezTo>
                    <a:pt x="1010" y="901"/>
                    <a:pt x="991" y="901"/>
                    <a:pt x="978" y="912"/>
                  </a:cubicBezTo>
                  <a:cubicBezTo>
                    <a:pt x="774" y="1116"/>
                    <a:pt x="774" y="1116"/>
                    <a:pt x="774" y="1116"/>
                  </a:cubicBezTo>
                  <a:cubicBezTo>
                    <a:pt x="768" y="1122"/>
                    <a:pt x="761" y="1126"/>
                    <a:pt x="752" y="1126"/>
                  </a:cubicBezTo>
                  <a:cubicBezTo>
                    <a:pt x="752" y="1126"/>
                    <a:pt x="752" y="1126"/>
                    <a:pt x="752" y="1126"/>
                  </a:cubicBezTo>
                  <a:cubicBezTo>
                    <a:pt x="735" y="1125"/>
                    <a:pt x="720" y="1111"/>
                    <a:pt x="720" y="1094"/>
                  </a:cubicBezTo>
                  <a:cubicBezTo>
                    <a:pt x="720" y="1085"/>
                    <a:pt x="723" y="1077"/>
                    <a:pt x="729" y="1071"/>
                  </a:cubicBezTo>
                  <a:cubicBezTo>
                    <a:pt x="933" y="867"/>
                    <a:pt x="933" y="867"/>
                    <a:pt x="933" y="867"/>
                  </a:cubicBezTo>
                  <a:cubicBezTo>
                    <a:pt x="945" y="854"/>
                    <a:pt x="945" y="834"/>
                    <a:pt x="932" y="822"/>
                  </a:cubicBezTo>
                  <a:cubicBezTo>
                    <a:pt x="919" y="810"/>
                    <a:pt x="900" y="810"/>
                    <a:pt x="887" y="822"/>
                  </a:cubicBezTo>
                  <a:cubicBezTo>
                    <a:pt x="683" y="1026"/>
                    <a:pt x="683" y="1026"/>
                    <a:pt x="683" y="1026"/>
                  </a:cubicBezTo>
                  <a:cubicBezTo>
                    <a:pt x="677" y="1032"/>
                    <a:pt x="670" y="1035"/>
                    <a:pt x="661" y="1035"/>
                  </a:cubicBezTo>
                  <a:cubicBezTo>
                    <a:pt x="661" y="1035"/>
                    <a:pt x="661" y="1035"/>
                    <a:pt x="661" y="1035"/>
                  </a:cubicBezTo>
                  <a:cubicBezTo>
                    <a:pt x="644" y="1035"/>
                    <a:pt x="629" y="1021"/>
                    <a:pt x="629" y="1003"/>
                  </a:cubicBezTo>
                  <a:cubicBezTo>
                    <a:pt x="629" y="995"/>
                    <a:pt x="632" y="987"/>
                    <a:pt x="638" y="981"/>
                  </a:cubicBezTo>
                  <a:cubicBezTo>
                    <a:pt x="964" y="653"/>
                    <a:pt x="964" y="653"/>
                    <a:pt x="964" y="653"/>
                  </a:cubicBezTo>
                  <a:cubicBezTo>
                    <a:pt x="1055" y="740"/>
                    <a:pt x="1055" y="740"/>
                    <a:pt x="1055" y="740"/>
                  </a:cubicBezTo>
                  <a:cubicBezTo>
                    <a:pt x="1073" y="758"/>
                    <a:pt x="1097" y="768"/>
                    <a:pt x="1123" y="768"/>
                  </a:cubicBezTo>
                  <a:cubicBezTo>
                    <a:pt x="1123" y="768"/>
                    <a:pt x="1123" y="768"/>
                    <a:pt x="1123" y="768"/>
                  </a:cubicBezTo>
                  <a:cubicBezTo>
                    <a:pt x="1176" y="768"/>
                    <a:pt x="1219" y="725"/>
                    <a:pt x="1219" y="672"/>
                  </a:cubicBezTo>
                  <a:cubicBezTo>
                    <a:pt x="1219" y="646"/>
                    <a:pt x="1209" y="621"/>
                    <a:pt x="1190" y="603"/>
                  </a:cubicBezTo>
                  <a:cubicBezTo>
                    <a:pt x="1056" y="482"/>
                    <a:pt x="1056" y="482"/>
                    <a:pt x="1056" y="482"/>
                  </a:cubicBezTo>
                  <a:cubicBezTo>
                    <a:pt x="1047" y="473"/>
                    <a:pt x="1038" y="465"/>
                    <a:pt x="1028" y="457"/>
                  </a:cubicBezTo>
                  <a:cubicBezTo>
                    <a:pt x="1055" y="450"/>
                    <a:pt x="1083" y="446"/>
                    <a:pt x="1111" y="447"/>
                  </a:cubicBezTo>
                  <a:cubicBezTo>
                    <a:pt x="1209" y="447"/>
                    <a:pt x="1209" y="447"/>
                    <a:pt x="1209" y="447"/>
                  </a:cubicBezTo>
                  <a:cubicBezTo>
                    <a:pt x="1217" y="447"/>
                    <a:pt x="1225" y="443"/>
                    <a:pt x="1231" y="437"/>
                  </a:cubicBezTo>
                  <a:cubicBezTo>
                    <a:pt x="1293" y="376"/>
                    <a:pt x="1293" y="376"/>
                    <a:pt x="1293" y="376"/>
                  </a:cubicBezTo>
                  <a:cubicBezTo>
                    <a:pt x="1542" y="624"/>
                    <a:pt x="1542" y="624"/>
                    <a:pt x="1542" y="624"/>
                  </a:cubicBezTo>
                  <a:lnTo>
                    <a:pt x="1503" y="663"/>
                  </a:lnTo>
                  <a:close/>
                  <a:moveTo>
                    <a:pt x="1635" y="627"/>
                  </a:moveTo>
                  <a:cubicBezTo>
                    <a:pt x="1296" y="288"/>
                    <a:pt x="1296" y="288"/>
                    <a:pt x="1296" y="288"/>
                  </a:cubicBezTo>
                  <a:cubicBezTo>
                    <a:pt x="1505" y="77"/>
                    <a:pt x="1505" y="77"/>
                    <a:pt x="1505" y="77"/>
                  </a:cubicBezTo>
                  <a:cubicBezTo>
                    <a:pt x="1844" y="417"/>
                    <a:pt x="1844" y="417"/>
                    <a:pt x="1844" y="417"/>
                  </a:cubicBezTo>
                  <a:lnTo>
                    <a:pt x="1635" y="6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4" name="Oval 3">
            <a:extLst>
              <a:ext uri="{FF2B5EF4-FFF2-40B4-BE49-F238E27FC236}">
                <a16:creationId xmlns:a16="http://schemas.microsoft.com/office/drawing/2014/main" id="{DE68CC29-7776-C8CF-A7F4-56FAEA41CFC9}"/>
              </a:ext>
            </a:extLst>
          </p:cNvPr>
          <p:cNvSpPr/>
          <p:nvPr/>
        </p:nvSpPr>
        <p:spPr>
          <a:xfrm>
            <a:off x="10244014" y="3409992"/>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b="1" dirty="0">
                <a:latin typeface="Open Sans" panose="020B0606030504020204" pitchFamily="34" charset="0"/>
                <a:ea typeface="Open Sans" panose="020B0606030504020204" pitchFamily="34" charset="0"/>
                <a:cs typeface="B Titr" panose="00000700000000000000" pitchFamily="2" charset="-78"/>
              </a:rPr>
              <a:t>1</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5" name="Rectangle 4">
            <a:extLst>
              <a:ext uri="{FF2B5EF4-FFF2-40B4-BE49-F238E27FC236}">
                <a16:creationId xmlns:a16="http://schemas.microsoft.com/office/drawing/2014/main" id="{890F9EF7-28B7-4B0B-8DDA-57E34DA68FED}"/>
              </a:ext>
            </a:extLst>
          </p:cNvPr>
          <p:cNvSpPr/>
          <p:nvPr/>
        </p:nvSpPr>
        <p:spPr>
          <a:xfrm>
            <a:off x="6379596" y="4496633"/>
            <a:ext cx="3746314" cy="830997"/>
          </a:xfrm>
          <a:prstGeom prst="rect">
            <a:avLst/>
          </a:prstGeom>
        </p:spPr>
        <p:txBody>
          <a:bodyPr wrap="square">
            <a:spAutoFit/>
          </a:bodyPr>
          <a:lstStyle/>
          <a:p>
            <a:pPr algn="just"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مدیریت استعدادها و کم نمودن سایر عوامل در رشد و ارتقاء پرسنل</a:t>
            </a:r>
          </a:p>
        </p:txBody>
      </p:sp>
      <p:sp>
        <p:nvSpPr>
          <p:cNvPr id="6" name="Oval 5">
            <a:extLst>
              <a:ext uri="{FF2B5EF4-FFF2-40B4-BE49-F238E27FC236}">
                <a16:creationId xmlns:a16="http://schemas.microsoft.com/office/drawing/2014/main" id="{0DCF50F9-A7E2-F235-743D-23AE50988DA5}"/>
              </a:ext>
            </a:extLst>
          </p:cNvPr>
          <p:cNvSpPr/>
          <p:nvPr/>
        </p:nvSpPr>
        <p:spPr>
          <a:xfrm>
            <a:off x="10244014" y="4635347"/>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b="1" dirty="0">
                <a:latin typeface="Open Sans" panose="020B0606030504020204" pitchFamily="34" charset="0"/>
                <a:ea typeface="Open Sans" panose="020B0606030504020204" pitchFamily="34" charset="0"/>
                <a:cs typeface="B Titr" panose="00000700000000000000" pitchFamily="2" charset="-78"/>
              </a:rPr>
              <a:t>2</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7" name="Rectangle 6">
            <a:extLst>
              <a:ext uri="{FF2B5EF4-FFF2-40B4-BE49-F238E27FC236}">
                <a16:creationId xmlns:a16="http://schemas.microsoft.com/office/drawing/2014/main" id="{BE39EC2D-0261-78CE-A2E2-B5FC6DA44E90}"/>
              </a:ext>
            </a:extLst>
          </p:cNvPr>
          <p:cNvSpPr/>
          <p:nvPr/>
        </p:nvSpPr>
        <p:spPr>
          <a:xfrm>
            <a:off x="6241846" y="5589240"/>
            <a:ext cx="3884064" cy="1200329"/>
          </a:xfrm>
          <a:prstGeom prst="rect">
            <a:avLst/>
          </a:prstGeom>
        </p:spPr>
        <p:txBody>
          <a:bodyPr wrap="square">
            <a:spAutoFit/>
          </a:bodyPr>
          <a:lstStyle/>
          <a:p>
            <a:pPr algn="just"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ساماندهی بانک اطلاعاتی از مشخصات کمی و کیفی پرسنل به تفکیک حوزه های خدمت رسان </a:t>
            </a:r>
          </a:p>
        </p:txBody>
      </p:sp>
      <p:sp>
        <p:nvSpPr>
          <p:cNvPr id="12" name="Oval 11">
            <a:extLst>
              <a:ext uri="{FF2B5EF4-FFF2-40B4-BE49-F238E27FC236}">
                <a16:creationId xmlns:a16="http://schemas.microsoft.com/office/drawing/2014/main" id="{637BB49E-3B0F-6F6C-78FE-6F7CF4093367}"/>
              </a:ext>
            </a:extLst>
          </p:cNvPr>
          <p:cNvSpPr/>
          <p:nvPr/>
        </p:nvSpPr>
        <p:spPr>
          <a:xfrm>
            <a:off x="10244014" y="5896112"/>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b="1" dirty="0">
                <a:latin typeface="Open Sans" panose="020B0606030504020204" pitchFamily="34" charset="0"/>
                <a:ea typeface="Open Sans" panose="020B0606030504020204" pitchFamily="34" charset="0"/>
                <a:cs typeface="B Titr" panose="00000700000000000000" pitchFamily="2" charset="-78"/>
              </a:rPr>
              <a:t>3</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14" name="Rectangle 13">
            <a:extLst>
              <a:ext uri="{FF2B5EF4-FFF2-40B4-BE49-F238E27FC236}">
                <a16:creationId xmlns:a16="http://schemas.microsoft.com/office/drawing/2014/main" id="{69E3069A-C17D-AD9A-58E0-A60B4AE0151F}"/>
              </a:ext>
            </a:extLst>
          </p:cNvPr>
          <p:cNvSpPr/>
          <p:nvPr/>
        </p:nvSpPr>
        <p:spPr>
          <a:xfrm>
            <a:off x="1126230" y="3212976"/>
            <a:ext cx="3884064" cy="1200329"/>
          </a:xfrm>
          <a:prstGeom prst="rect">
            <a:avLst/>
          </a:prstGeom>
        </p:spPr>
        <p:txBody>
          <a:bodyPr wrap="square">
            <a:spAutoFit/>
          </a:bodyPr>
          <a:lstStyle/>
          <a:p>
            <a:pPr algn="just"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متناسب سازی نیروهای رسمی</a:t>
            </a:r>
            <a:r>
              <a:rPr lang="en-US" b="1" dirty="0">
                <a:solidFill>
                  <a:schemeClr val="bg1"/>
                </a:solidFill>
                <a:latin typeface="Open Sans" panose="020B0606030504020204" pitchFamily="34" charset="0"/>
                <a:ea typeface="Open Sans" panose="020B0606030504020204" pitchFamily="34" charset="0"/>
                <a:cs typeface="B Roya" panose="00000400000000000000" pitchFamily="2" charset="-78"/>
              </a:rPr>
              <a:t> </a:t>
            </a:r>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(ثابت) و غیر</a:t>
            </a:r>
            <a:r>
              <a:rPr lang="en-US" b="1" dirty="0">
                <a:solidFill>
                  <a:schemeClr val="bg1"/>
                </a:solidFill>
                <a:latin typeface="Open Sans" panose="020B0606030504020204" pitchFamily="34" charset="0"/>
                <a:ea typeface="Open Sans" panose="020B0606030504020204" pitchFamily="34" charset="0"/>
                <a:cs typeface="B Roya" panose="00000400000000000000" pitchFamily="2" charset="-78"/>
              </a:rPr>
              <a:t> </a:t>
            </a:r>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رسمی (موقت) با توجه به حجم برنامه و نوع خدمت</a:t>
            </a:r>
          </a:p>
        </p:txBody>
      </p:sp>
      <p:sp>
        <p:nvSpPr>
          <p:cNvPr id="15" name="Oval 14">
            <a:extLst>
              <a:ext uri="{FF2B5EF4-FFF2-40B4-BE49-F238E27FC236}">
                <a16:creationId xmlns:a16="http://schemas.microsoft.com/office/drawing/2014/main" id="{3746C9B8-2F9F-58A0-1DAE-8622A424D418}"/>
              </a:ext>
            </a:extLst>
          </p:cNvPr>
          <p:cNvSpPr/>
          <p:nvPr/>
        </p:nvSpPr>
        <p:spPr>
          <a:xfrm>
            <a:off x="5057538" y="3389651"/>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b="1" dirty="0">
                <a:latin typeface="Open Sans" panose="020B0606030504020204" pitchFamily="34" charset="0"/>
                <a:ea typeface="Open Sans" panose="020B0606030504020204" pitchFamily="34" charset="0"/>
                <a:cs typeface="B Titr" panose="00000700000000000000" pitchFamily="2" charset="-78"/>
              </a:rPr>
              <a:t>4</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16" name="Rectangle 15">
            <a:extLst>
              <a:ext uri="{FF2B5EF4-FFF2-40B4-BE49-F238E27FC236}">
                <a16:creationId xmlns:a16="http://schemas.microsoft.com/office/drawing/2014/main" id="{A214670E-9A5C-FA57-2405-35246CAD98EE}"/>
              </a:ext>
            </a:extLst>
          </p:cNvPr>
          <p:cNvSpPr/>
          <p:nvPr/>
        </p:nvSpPr>
        <p:spPr>
          <a:xfrm>
            <a:off x="1126230" y="4755048"/>
            <a:ext cx="3884064" cy="830997"/>
          </a:xfrm>
          <a:prstGeom prst="rect">
            <a:avLst/>
          </a:prstGeom>
        </p:spPr>
        <p:txBody>
          <a:bodyPr wrap="square">
            <a:spAutoFit/>
          </a:bodyPr>
          <a:lstStyle/>
          <a:p>
            <a:pPr algn="just"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احصاء دقیق وضعیت بازنشستگی در سالهای پیش رو </a:t>
            </a:r>
          </a:p>
        </p:txBody>
      </p:sp>
      <p:sp>
        <p:nvSpPr>
          <p:cNvPr id="18" name="Oval 17">
            <a:extLst>
              <a:ext uri="{FF2B5EF4-FFF2-40B4-BE49-F238E27FC236}">
                <a16:creationId xmlns:a16="http://schemas.microsoft.com/office/drawing/2014/main" id="{4FBEBE2F-E6D7-9C25-3251-E67BD42F6DC9}"/>
              </a:ext>
            </a:extLst>
          </p:cNvPr>
          <p:cNvSpPr/>
          <p:nvPr/>
        </p:nvSpPr>
        <p:spPr>
          <a:xfrm>
            <a:off x="5057538" y="4667029"/>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b="1" dirty="0">
                <a:latin typeface="Open Sans" panose="020B0606030504020204" pitchFamily="34" charset="0"/>
                <a:ea typeface="Open Sans" panose="020B0606030504020204" pitchFamily="34" charset="0"/>
                <a:cs typeface="B Titr" panose="00000700000000000000" pitchFamily="2" charset="-78"/>
              </a:rPr>
              <a:t>5</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
        <p:nvSpPr>
          <p:cNvPr id="19" name="Rectangle 18">
            <a:extLst>
              <a:ext uri="{FF2B5EF4-FFF2-40B4-BE49-F238E27FC236}">
                <a16:creationId xmlns:a16="http://schemas.microsoft.com/office/drawing/2014/main" id="{FAF3373C-9321-A56B-D242-73ABF8311FBF}"/>
              </a:ext>
            </a:extLst>
          </p:cNvPr>
          <p:cNvSpPr/>
          <p:nvPr/>
        </p:nvSpPr>
        <p:spPr>
          <a:xfrm>
            <a:off x="1126230" y="5766355"/>
            <a:ext cx="3884064" cy="830997"/>
          </a:xfrm>
          <a:prstGeom prst="rect">
            <a:avLst/>
          </a:prstGeom>
        </p:spPr>
        <p:txBody>
          <a:bodyPr wrap="square">
            <a:spAutoFit/>
          </a:bodyPr>
          <a:lstStyle/>
          <a:p>
            <a:pPr algn="just" rtl="1" fontAlgn="base"/>
            <a:r>
              <a:rPr lang="fa-IR" b="1" dirty="0">
                <a:solidFill>
                  <a:schemeClr val="bg1"/>
                </a:solidFill>
                <a:latin typeface="Open Sans" panose="020B0606030504020204" pitchFamily="34" charset="0"/>
                <a:ea typeface="Open Sans" panose="020B0606030504020204" pitchFamily="34" charset="0"/>
                <a:cs typeface="B Roya" panose="00000400000000000000" pitchFamily="2" charset="-78"/>
              </a:rPr>
              <a:t>محدودیت جذب و استفاده از نیروهای جوان و دانش آموخته</a:t>
            </a:r>
          </a:p>
        </p:txBody>
      </p:sp>
      <p:sp>
        <p:nvSpPr>
          <p:cNvPr id="20" name="Oval 19">
            <a:extLst>
              <a:ext uri="{FF2B5EF4-FFF2-40B4-BE49-F238E27FC236}">
                <a16:creationId xmlns:a16="http://schemas.microsoft.com/office/drawing/2014/main" id="{24BF6C4A-5A27-3D13-967B-C127C821E962}"/>
              </a:ext>
            </a:extLst>
          </p:cNvPr>
          <p:cNvSpPr/>
          <p:nvPr/>
        </p:nvSpPr>
        <p:spPr>
          <a:xfrm>
            <a:off x="5057538" y="5896112"/>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b="1" dirty="0">
                <a:latin typeface="Open Sans" panose="020B0606030504020204" pitchFamily="34" charset="0"/>
                <a:ea typeface="Open Sans" panose="020B0606030504020204" pitchFamily="34" charset="0"/>
                <a:cs typeface="B Titr" panose="00000700000000000000" pitchFamily="2" charset="-78"/>
              </a:rPr>
              <a:t>6</a:t>
            </a:r>
            <a:endParaRPr lang="en-IN" b="1" dirty="0">
              <a:latin typeface="Open Sans" panose="020B0606030504020204" pitchFamily="34" charset="0"/>
              <a:ea typeface="Open Sans" panose="020B0606030504020204" pitchFamily="34" charset="0"/>
              <a:cs typeface="B Titr" panose="00000700000000000000" pitchFamily="2" charset="-78"/>
            </a:endParaRPr>
          </a:p>
        </p:txBody>
      </p:sp>
    </p:spTree>
    <p:extLst>
      <p:ext uri="{BB962C8B-B14F-4D97-AF65-F5344CB8AC3E}">
        <p14:creationId xmlns:p14="http://schemas.microsoft.com/office/powerpoint/2010/main" val="4051958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p:txBody>
          <a:bodyPr/>
          <a:lstStyle/>
          <a:p>
            <a:pPr algn="ctr"/>
            <a:r>
              <a:rPr lang="fa-IR" b="1" dirty="0">
                <a:solidFill>
                  <a:schemeClr val="accent4"/>
                </a:solidFill>
                <a:latin typeface="Open Sans" panose="020B0606030504020204" pitchFamily="34" charset="0"/>
                <a:ea typeface="Open Sans" panose="020B0606030504020204" pitchFamily="34" charset="0"/>
                <a:cs typeface="B Titr" panose="00000700000000000000" pitchFamily="2" charset="-78"/>
              </a:rPr>
              <a:t>مولفه های مؤثر بر کارسنجی در امداد</a:t>
            </a:r>
            <a:endParaRPr lang="en-IN" b="1" dirty="0">
              <a:solidFill>
                <a:schemeClr val="accent4"/>
              </a:solidFill>
              <a:latin typeface="Open Sans" panose="020B0606030504020204" pitchFamily="34" charset="0"/>
              <a:ea typeface="Open Sans" panose="020B0606030504020204" pitchFamily="34" charset="0"/>
              <a:cs typeface="B Titr" panose="00000700000000000000" pitchFamily="2" charset="-78"/>
            </a:endParaRPr>
          </a:p>
        </p:txBody>
      </p:sp>
      <p:sp>
        <p:nvSpPr>
          <p:cNvPr id="3" name="Rectangle 2">
            <a:extLst>
              <a:ext uri="{FF2B5EF4-FFF2-40B4-BE49-F238E27FC236}">
                <a16:creationId xmlns:a16="http://schemas.microsoft.com/office/drawing/2014/main" id="{09E4C399-69EB-4AB8-9664-F1ACA6A6831B}"/>
              </a:ext>
            </a:extLst>
          </p:cNvPr>
          <p:cNvSpPr/>
          <p:nvPr/>
        </p:nvSpPr>
        <p:spPr>
          <a:xfrm>
            <a:off x="1893510" y="1846879"/>
            <a:ext cx="1343278" cy="13162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800" b="1" dirty="0">
                <a:latin typeface="Open Sans" panose="020B0606030504020204" pitchFamily="34" charset="0"/>
                <a:ea typeface="Open Sans" panose="020B0606030504020204" pitchFamily="34" charset="0"/>
                <a:cs typeface="B Titr" panose="00000700000000000000" pitchFamily="2" charset="-78"/>
              </a:rPr>
              <a:t>1</a:t>
            </a:r>
            <a:endParaRPr lang="en-IN" sz="4800" b="1" dirty="0">
              <a:latin typeface="Open Sans" panose="020B0606030504020204" pitchFamily="34" charset="0"/>
              <a:ea typeface="Open Sans" panose="020B0606030504020204" pitchFamily="34" charset="0"/>
              <a:cs typeface="B Titr" panose="00000700000000000000" pitchFamily="2" charset="-78"/>
            </a:endParaRPr>
          </a:p>
        </p:txBody>
      </p:sp>
      <p:sp>
        <p:nvSpPr>
          <p:cNvPr id="9" name="Rectangle 8">
            <a:extLst>
              <a:ext uri="{FF2B5EF4-FFF2-40B4-BE49-F238E27FC236}">
                <a16:creationId xmlns:a16="http://schemas.microsoft.com/office/drawing/2014/main" id="{7B5EFF69-5E18-49FC-AD3B-08F33EC7D3A6}"/>
              </a:ext>
            </a:extLst>
          </p:cNvPr>
          <p:cNvSpPr/>
          <p:nvPr/>
        </p:nvSpPr>
        <p:spPr>
          <a:xfrm>
            <a:off x="1196264" y="3791169"/>
            <a:ext cx="2737770" cy="830997"/>
          </a:xfrm>
          <a:prstGeom prst="rect">
            <a:avLst/>
          </a:prstGeom>
        </p:spPr>
        <p:txBody>
          <a:bodyPr wrap="square">
            <a:spAutoFit/>
          </a:bodyPr>
          <a:lstStyle/>
          <a:p>
            <a:pPr algn="ctr" fontAlgn="base"/>
            <a: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برنامه های عملیاتی </a:t>
            </a:r>
            <a:b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br>
            <a: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حوزه های تخصصی</a:t>
            </a:r>
          </a:p>
        </p:txBody>
      </p:sp>
      <p:sp>
        <p:nvSpPr>
          <p:cNvPr id="4" name="Rectangle 3">
            <a:extLst>
              <a:ext uri="{FF2B5EF4-FFF2-40B4-BE49-F238E27FC236}">
                <a16:creationId xmlns:a16="http://schemas.microsoft.com/office/drawing/2014/main" id="{4A1AD3CF-3133-4342-A8F9-D6D6FF9B22CA}"/>
              </a:ext>
            </a:extLst>
          </p:cNvPr>
          <p:cNvSpPr/>
          <p:nvPr/>
        </p:nvSpPr>
        <p:spPr>
          <a:xfrm>
            <a:off x="5422773" y="1846879"/>
            <a:ext cx="1343278" cy="13162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800" b="1" dirty="0">
                <a:latin typeface="Open Sans" panose="020B0606030504020204" pitchFamily="34" charset="0"/>
                <a:ea typeface="Open Sans" panose="020B0606030504020204" pitchFamily="34" charset="0"/>
                <a:cs typeface="B Titr" panose="00000700000000000000" pitchFamily="2" charset="-78"/>
              </a:rPr>
              <a:t>2</a:t>
            </a:r>
            <a:endParaRPr lang="en-IN" sz="4400" b="1" dirty="0">
              <a:latin typeface="Open Sans" panose="020B0606030504020204" pitchFamily="34" charset="0"/>
              <a:ea typeface="Open Sans" panose="020B0606030504020204" pitchFamily="34" charset="0"/>
              <a:cs typeface="B Titr" panose="00000700000000000000" pitchFamily="2" charset="-78"/>
            </a:endParaRPr>
          </a:p>
        </p:txBody>
      </p:sp>
      <p:sp>
        <p:nvSpPr>
          <p:cNvPr id="15" name="Rectangle 14">
            <a:extLst>
              <a:ext uri="{FF2B5EF4-FFF2-40B4-BE49-F238E27FC236}">
                <a16:creationId xmlns:a16="http://schemas.microsoft.com/office/drawing/2014/main" id="{6DFD1C30-6B63-4734-831C-1DC36A90BE8A}"/>
              </a:ext>
            </a:extLst>
          </p:cNvPr>
          <p:cNvSpPr/>
          <p:nvPr/>
        </p:nvSpPr>
        <p:spPr>
          <a:xfrm>
            <a:off x="4725527" y="3791169"/>
            <a:ext cx="2737770" cy="830997"/>
          </a:xfrm>
          <a:prstGeom prst="rect">
            <a:avLst/>
          </a:prstGeom>
        </p:spPr>
        <p:txBody>
          <a:bodyPr wrap="square">
            <a:spAutoFit/>
          </a:bodyPr>
          <a:lstStyle/>
          <a:p>
            <a:pPr algn="ctr" fontAlgn="base"/>
            <a: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نحوه و زمان موردنیاز </a:t>
            </a:r>
            <a:b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br>
            <a: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برای اجرای فرآیندها</a:t>
            </a:r>
          </a:p>
        </p:txBody>
      </p:sp>
      <p:sp>
        <p:nvSpPr>
          <p:cNvPr id="5" name="Rectangle 4">
            <a:extLst>
              <a:ext uri="{FF2B5EF4-FFF2-40B4-BE49-F238E27FC236}">
                <a16:creationId xmlns:a16="http://schemas.microsoft.com/office/drawing/2014/main" id="{ED3B003B-46A6-4905-A935-EC7AEB47C841}"/>
              </a:ext>
            </a:extLst>
          </p:cNvPr>
          <p:cNvSpPr/>
          <p:nvPr/>
        </p:nvSpPr>
        <p:spPr>
          <a:xfrm>
            <a:off x="8952037" y="1846879"/>
            <a:ext cx="1343278" cy="13162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4800" b="1" dirty="0">
                <a:latin typeface="Open Sans" panose="020B0606030504020204" pitchFamily="34" charset="0"/>
                <a:ea typeface="Open Sans" panose="020B0606030504020204" pitchFamily="34" charset="0"/>
                <a:cs typeface="B Titr" panose="00000700000000000000" pitchFamily="2" charset="-78"/>
              </a:rPr>
              <a:t>3</a:t>
            </a:r>
            <a:endParaRPr lang="en-IN" sz="4400" b="1" dirty="0">
              <a:latin typeface="Open Sans" panose="020B0606030504020204" pitchFamily="34" charset="0"/>
              <a:ea typeface="Open Sans" panose="020B0606030504020204" pitchFamily="34" charset="0"/>
              <a:cs typeface="B Titr" panose="00000700000000000000" pitchFamily="2" charset="-78"/>
            </a:endParaRPr>
          </a:p>
        </p:txBody>
      </p:sp>
      <p:sp>
        <p:nvSpPr>
          <p:cNvPr id="17" name="Rectangle 16">
            <a:extLst>
              <a:ext uri="{FF2B5EF4-FFF2-40B4-BE49-F238E27FC236}">
                <a16:creationId xmlns:a16="http://schemas.microsoft.com/office/drawing/2014/main" id="{5EB9CACC-F19C-4F3B-87F6-1FB5296E14B3}"/>
              </a:ext>
            </a:extLst>
          </p:cNvPr>
          <p:cNvSpPr/>
          <p:nvPr/>
        </p:nvSpPr>
        <p:spPr>
          <a:xfrm>
            <a:off x="8254791" y="3791169"/>
            <a:ext cx="2737770" cy="461665"/>
          </a:xfrm>
          <a:prstGeom prst="rect">
            <a:avLst/>
          </a:prstGeom>
        </p:spPr>
        <p:txBody>
          <a:bodyPr wrap="square">
            <a:spAutoFit/>
          </a:bodyPr>
          <a:lstStyle/>
          <a:p>
            <a:pPr algn="ctr" fontAlgn="base"/>
            <a:r>
              <a:rPr lang="fa-IR" b="1" dirty="0">
                <a:solidFill>
                  <a:schemeClr val="tx1">
                    <a:lumMod val="75000"/>
                    <a:lumOff val="25000"/>
                  </a:schemeClr>
                </a:solidFill>
                <a:latin typeface="Open Sans" panose="020B0606030504020204" pitchFamily="34" charset="0"/>
                <a:ea typeface="Open Sans" panose="020B0606030504020204" pitchFamily="34" charset="0"/>
                <a:cs typeface="B Roya" panose="00000400000000000000" pitchFamily="2" charset="-78"/>
              </a:rPr>
              <a:t>اطلاعات کارکنان</a:t>
            </a: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6</a:t>
            </a:fld>
            <a:endParaRPr lang="en-US" dirty="0"/>
          </a:p>
        </p:txBody>
      </p:sp>
    </p:spTree>
    <p:extLst>
      <p:ext uri="{BB962C8B-B14F-4D97-AF65-F5344CB8AC3E}">
        <p14:creationId xmlns:p14="http://schemas.microsoft.com/office/powerpoint/2010/main" val="1828343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7BEA9D-DDC9-B328-5C8A-E447BDC3B9EC}"/>
              </a:ext>
            </a:extLst>
          </p:cNvPr>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21477" r="16040"/>
          <a:stretch/>
        </p:blipFill>
        <p:spPr>
          <a:xfrm>
            <a:off x="6094412" y="2051273"/>
            <a:ext cx="6094412" cy="3609975"/>
          </a:xfrm>
          <a:prstGeom prst="rect">
            <a:avLst/>
          </a:prstGeom>
        </p:spPr>
      </p:pic>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p:txBody>
          <a:bodyPr/>
          <a:lstStyle/>
          <a:p>
            <a:pPr algn="ctr"/>
            <a:r>
              <a:rPr lang="fa-IR" b="1" dirty="0">
                <a:solidFill>
                  <a:schemeClr val="accent4"/>
                </a:solidFill>
                <a:latin typeface="Open Sans" panose="020B0606030504020204" pitchFamily="34" charset="0"/>
                <a:ea typeface="Open Sans" panose="020B0606030504020204" pitchFamily="34" charset="0"/>
                <a:cs typeface="B Titr" panose="00000700000000000000" pitchFamily="2" charset="-78"/>
              </a:rPr>
              <a:t>برخی از عوامل تأثیرگذار در </a:t>
            </a:r>
            <a:r>
              <a:rPr lang="fa-IR"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برآورد زمانی</a:t>
            </a:r>
            <a:endParaRPr lang="en-IN"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7</a:t>
            </a:fld>
            <a:endParaRPr lang="en-US" dirty="0"/>
          </a:p>
        </p:txBody>
      </p:sp>
      <p:sp>
        <p:nvSpPr>
          <p:cNvPr id="24" name="Rectangle 23">
            <a:extLst>
              <a:ext uri="{FF2B5EF4-FFF2-40B4-BE49-F238E27FC236}">
                <a16:creationId xmlns:a16="http://schemas.microsoft.com/office/drawing/2014/main" id="{6FEFD1A6-69FA-4C35-8A2F-6EB991B4E303}"/>
              </a:ext>
            </a:extLst>
          </p:cNvPr>
          <p:cNvSpPr/>
          <p:nvPr/>
        </p:nvSpPr>
        <p:spPr>
          <a:xfrm>
            <a:off x="1663420" y="1125328"/>
            <a:ext cx="8861984" cy="646331"/>
          </a:xfrm>
          <a:prstGeom prst="rect">
            <a:avLst/>
          </a:prstGeom>
        </p:spPr>
        <p:txBody>
          <a:bodyPr wrap="square">
            <a:spAutoFit/>
          </a:bodyPr>
          <a:lstStyle/>
          <a:p>
            <a:pPr algn="just" rtl="1" fontAlgn="base"/>
            <a:r>
              <a:rPr lang="fa-IR" sz="1800"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با توجه به اینکه پروژه کاربینی و کارسنجی اصولا بر روی نیروی انسانی و با هدف افزایش بهره وری و رضایت شغلی انجام می گیرد. بررسی تمامی ابعاد و جوانب نیازسنجی  که به کیفیت سبگ زندگی همکاران منجر شود مورد نظر بوده است. </a:t>
            </a:r>
            <a:endParaRPr lang="en-IN" sz="1800" dirty="0">
              <a:solidFill>
                <a:schemeClr val="tx1">
                  <a:lumMod val="65000"/>
                  <a:lumOff val="35000"/>
                </a:schemeClr>
              </a:solidFill>
              <a:latin typeface="Arial" panose="020B0604020202020204" pitchFamily="34" charset="0"/>
              <a:cs typeface="B Roya" panose="00000400000000000000" pitchFamily="2" charset="-78"/>
            </a:endParaRPr>
          </a:p>
        </p:txBody>
      </p:sp>
      <p:sp>
        <p:nvSpPr>
          <p:cNvPr id="25" name="Oval 24">
            <a:extLst>
              <a:ext uri="{FF2B5EF4-FFF2-40B4-BE49-F238E27FC236}">
                <a16:creationId xmlns:a16="http://schemas.microsoft.com/office/drawing/2014/main" id="{4B0CBECF-422A-40E1-A1F8-A4D488CEE5FA}"/>
              </a:ext>
            </a:extLst>
          </p:cNvPr>
          <p:cNvSpPr/>
          <p:nvPr/>
        </p:nvSpPr>
        <p:spPr>
          <a:xfrm>
            <a:off x="5746359" y="2132856"/>
            <a:ext cx="602926" cy="602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b="1" dirty="0">
                <a:latin typeface="Open Sans" panose="020B0606030504020204" pitchFamily="34" charset="0"/>
                <a:ea typeface="Open Sans" panose="020B0606030504020204" pitchFamily="34" charset="0"/>
                <a:cs typeface="B Titr" panose="00000700000000000000" pitchFamily="2" charset="-78"/>
              </a:rPr>
              <a:t>1</a:t>
            </a:r>
            <a:endParaRPr lang="en-IN" sz="1800" b="1" dirty="0">
              <a:latin typeface="Open Sans" panose="020B0606030504020204" pitchFamily="34" charset="0"/>
              <a:ea typeface="Open Sans" panose="020B0606030504020204" pitchFamily="34" charset="0"/>
              <a:cs typeface="B Titr" panose="00000700000000000000" pitchFamily="2" charset="-78"/>
            </a:endParaRPr>
          </a:p>
        </p:txBody>
      </p:sp>
      <p:sp>
        <p:nvSpPr>
          <p:cNvPr id="29" name="Rectangle 28">
            <a:extLst>
              <a:ext uri="{FF2B5EF4-FFF2-40B4-BE49-F238E27FC236}">
                <a16:creationId xmlns:a16="http://schemas.microsoft.com/office/drawing/2014/main" id="{1651C769-D2B2-4C1C-960C-2E1FECF7CD05}"/>
              </a:ext>
            </a:extLst>
          </p:cNvPr>
          <p:cNvSpPr/>
          <p:nvPr/>
        </p:nvSpPr>
        <p:spPr>
          <a:xfrm>
            <a:off x="6670476" y="1084674"/>
            <a:ext cx="4464496" cy="400110"/>
          </a:xfrm>
          <a:prstGeom prst="rect">
            <a:avLst/>
          </a:prstGeom>
        </p:spPr>
        <p:txBody>
          <a:bodyPr wrap="square">
            <a:spAutoFit/>
          </a:bodyPr>
          <a:lstStyle/>
          <a:p>
            <a:pPr algn="r" rtl="1" fontAlgn="base"/>
            <a:r>
              <a:rPr lang="fa-IR"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نکته:</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2000" b="1" dirty="0">
              <a:solidFill>
                <a:schemeClr val="tx1">
                  <a:lumMod val="75000"/>
                  <a:lumOff val="25000"/>
                </a:schemeClr>
              </a:solidFill>
              <a:latin typeface="Arial" panose="020B0604020202020204" pitchFamily="34" charset="0"/>
              <a:cs typeface="B Titr" panose="00000700000000000000" pitchFamily="2" charset="-78"/>
            </a:endParaRPr>
          </a:p>
        </p:txBody>
      </p:sp>
      <p:sp>
        <p:nvSpPr>
          <p:cNvPr id="28" name="Oval 27">
            <a:extLst>
              <a:ext uri="{FF2B5EF4-FFF2-40B4-BE49-F238E27FC236}">
                <a16:creationId xmlns:a16="http://schemas.microsoft.com/office/drawing/2014/main" id="{6A1B486F-7740-40BB-AC9E-A44F670E38D4}"/>
              </a:ext>
            </a:extLst>
          </p:cNvPr>
          <p:cNvSpPr/>
          <p:nvPr/>
        </p:nvSpPr>
        <p:spPr>
          <a:xfrm>
            <a:off x="5746359" y="2826074"/>
            <a:ext cx="602926" cy="602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b="1" dirty="0">
                <a:latin typeface="Open Sans" panose="020B0606030504020204" pitchFamily="34" charset="0"/>
                <a:ea typeface="Open Sans" panose="020B0606030504020204" pitchFamily="34" charset="0"/>
                <a:cs typeface="B Titr" panose="00000700000000000000" pitchFamily="2" charset="-78"/>
              </a:rPr>
              <a:t>2</a:t>
            </a:r>
            <a:endParaRPr lang="en-IN" sz="1800" b="1" dirty="0">
              <a:latin typeface="Open Sans" panose="020B0606030504020204" pitchFamily="34" charset="0"/>
              <a:ea typeface="Open Sans" panose="020B0606030504020204" pitchFamily="34" charset="0"/>
              <a:cs typeface="B Titr" panose="00000700000000000000" pitchFamily="2" charset="-78"/>
            </a:endParaRPr>
          </a:p>
        </p:txBody>
      </p:sp>
      <p:sp>
        <p:nvSpPr>
          <p:cNvPr id="27" name="Oval 26">
            <a:extLst>
              <a:ext uri="{FF2B5EF4-FFF2-40B4-BE49-F238E27FC236}">
                <a16:creationId xmlns:a16="http://schemas.microsoft.com/office/drawing/2014/main" id="{C747EE57-73DF-4115-B8D4-4D101FF96212}"/>
              </a:ext>
            </a:extLst>
          </p:cNvPr>
          <p:cNvSpPr/>
          <p:nvPr/>
        </p:nvSpPr>
        <p:spPr>
          <a:xfrm>
            <a:off x="5746359" y="3546154"/>
            <a:ext cx="602926" cy="6029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b="1" dirty="0">
                <a:latin typeface="Open Sans" panose="020B0606030504020204" pitchFamily="34" charset="0"/>
                <a:ea typeface="Open Sans" panose="020B0606030504020204" pitchFamily="34" charset="0"/>
                <a:cs typeface="B Titr" panose="00000700000000000000" pitchFamily="2" charset="-78"/>
              </a:rPr>
              <a:t>3</a:t>
            </a:r>
            <a:endParaRPr lang="en-IN" sz="1800" b="1" dirty="0">
              <a:latin typeface="Open Sans" panose="020B0606030504020204" pitchFamily="34" charset="0"/>
              <a:ea typeface="Open Sans" panose="020B0606030504020204" pitchFamily="34" charset="0"/>
              <a:cs typeface="B Titr" panose="00000700000000000000" pitchFamily="2" charset="-78"/>
            </a:endParaRPr>
          </a:p>
        </p:txBody>
      </p:sp>
      <p:sp>
        <p:nvSpPr>
          <p:cNvPr id="5" name="Oval 4">
            <a:extLst>
              <a:ext uri="{FF2B5EF4-FFF2-40B4-BE49-F238E27FC236}">
                <a16:creationId xmlns:a16="http://schemas.microsoft.com/office/drawing/2014/main" id="{36023DF1-C1DD-4C4B-464D-0BEAF7D6D186}"/>
              </a:ext>
            </a:extLst>
          </p:cNvPr>
          <p:cNvSpPr/>
          <p:nvPr/>
        </p:nvSpPr>
        <p:spPr>
          <a:xfrm>
            <a:off x="5734372" y="4266234"/>
            <a:ext cx="602926" cy="6029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b="1" dirty="0">
                <a:latin typeface="Open Sans" panose="020B0606030504020204" pitchFamily="34" charset="0"/>
                <a:ea typeface="Open Sans" panose="020B0606030504020204" pitchFamily="34" charset="0"/>
                <a:cs typeface="B Titr" panose="00000700000000000000" pitchFamily="2" charset="-78"/>
              </a:rPr>
              <a:t>4</a:t>
            </a:r>
            <a:endParaRPr lang="en-IN" sz="1800" b="1" dirty="0">
              <a:latin typeface="Open Sans" panose="020B0606030504020204" pitchFamily="34" charset="0"/>
              <a:ea typeface="Open Sans" panose="020B0606030504020204" pitchFamily="34" charset="0"/>
              <a:cs typeface="B Titr" panose="00000700000000000000" pitchFamily="2" charset="-78"/>
            </a:endParaRPr>
          </a:p>
        </p:txBody>
      </p:sp>
      <p:sp>
        <p:nvSpPr>
          <p:cNvPr id="7" name="Oval 6">
            <a:extLst>
              <a:ext uri="{FF2B5EF4-FFF2-40B4-BE49-F238E27FC236}">
                <a16:creationId xmlns:a16="http://schemas.microsoft.com/office/drawing/2014/main" id="{8C08C8E9-E0CA-7F07-A21E-8D84E4BE1E3E}"/>
              </a:ext>
            </a:extLst>
          </p:cNvPr>
          <p:cNvSpPr/>
          <p:nvPr/>
        </p:nvSpPr>
        <p:spPr>
          <a:xfrm>
            <a:off x="5734372" y="4986314"/>
            <a:ext cx="602926" cy="6029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a-IR" sz="1800" b="1" dirty="0">
                <a:latin typeface="Open Sans" panose="020B0606030504020204" pitchFamily="34" charset="0"/>
                <a:ea typeface="Open Sans" panose="020B0606030504020204" pitchFamily="34" charset="0"/>
                <a:cs typeface="B Titr" panose="00000700000000000000" pitchFamily="2" charset="-78"/>
              </a:rPr>
              <a:t>5</a:t>
            </a:r>
            <a:endParaRPr lang="en-IN" sz="1800" b="1" dirty="0">
              <a:latin typeface="Open Sans" panose="020B0606030504020204" pitchFamily="34" charset="0"/>
              <a:ea typeface="Open Sans" panose="020B0606030504020204" pitchFamily="34" charset="0"/>
              <a:cs typeface="B Titr" panose="00000700000000000000" pitchFamily="2" charset="-78"/>
            </a:endParaRPr>
          </a:p>
        </p:txBody>
      </p:sp>
      <p:sp>
        <p:nvSpPr>
          <p:cNvPr id="3" name="Rectangle 2">
            <a:extLst>
              <a:ext uri="{FF2B5EF4-FFF2-40B4-BE49-F238E27FC236}">
                <a16:creationId xmlns:a16="http://schemas.microsoft.com/office/drawing/2014/main" id="{9182DF8F-D70B-8792-9386-420B66E1277E}"/>
              </a:ext>
            </a:extLst>
          </p:cNvPr>
          <p:cNvSpPr/>
          <p:nvPr/>
        </p:nvSpPr>
        <p:spPr>
          <a:xfrm>
            <a:off x="477788" y="2236802"/>
            <a:ext cx="5184576" cy="400110"/>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حضور مراجعین و پاسخ گویی به ارباب رجوع</a:t>
            </a:r>
          </a:p>
        </p:txBody>
      </p:sp>
      <p:sp>
        <p:nvSpPr>
          <p:cNvPr id="6" name="Rectangle 5">
            <a:extLst>
              <a:ext uri="{FF2B5EF4-FFF2-40B4-BE49-F238E27FC236}">
                <a16:creationId xmlns:a16="http://schemas.microsoft.com/office/drawing/2014/main" id="{7AB1208E-5136-2E8E-A1D2-041C1F8914B4}"/>
              </a:ext>
            </a:extLst>
          </p:cNvPr>
          <p:cNvSpPr/>
          <p:nvPr/>
        </p:nvSpPr>
        <p:spPr>
          <a:xfrm>
            <a:off x="477788" y="2924944"/>
            <a:ext cx="5184576" cy="400110"/>
          </a:xfrm>
          <a:prstGeom prst="rect">
            <a:avLst/>
          </a:prstGeom>
        </p:spPr>
        <p:txBody>
          <a:bodyPr wrap="square">
            <a:spAutoFit/>
          </a:bodyPr>
          <a:lstStyle/>
          <a:p>
            <a:pPr algn="just" rtl="1" fontAlgn="base"/>
            <a:r>
              <a:rPr lang="fa-IR" sz="2000" b="1">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بیوریتم فردی</a:t>
            </a:r>
            <a:endPar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endParaRPr>
          </a:p>
        </p:txBody>
      </p:sp>
      <p:sp>
        <p:nvSpPr>
          <p:cNvPr id="8" name="Rectangle 7">
            <a:extLst>
              <a:ext uri="{FF2B5EF4-FFF2-40B4-BE49-F238E27FC236}">
                <a16:creationId xmlns:a16="http://schemas.microsoft.com/office/drawing/2014/main" id="{68FC9C2D-6375-1AB7-C906-D38A20731124}"/>
              </a:ext>
            </a:extLst>
          </p:cNvPr>
          <p:cNvSpPr/>
          <p:nvPr/>
        </p:nvSpPr>
        <p:spPr>
          <a:xfrm>
            <a:off x="477788" y="3645024"/>
            <a:ext cx="5184576" cy="400110"/>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تردد برای انجام وظایف</a:t>
            </a:r>
          </a:p>
        </p:txBody>
      </p:sp>
      <p:sp>
        <p:nvSpPr>
          <p:cNvPr id="9" name="Rectangle 8">
            <a:extLst>
              <a:ext uri="{FF2B5EF4-FFF2-40B4-BE49-F238E27FC236}">
                <a16:creationId xmlns:a16="http://schemas.microsoft.com/office/drawing/2014/main" id="{01DCFED2-967B-ED24-F77D-637E276F584A}"/>
              </a:ext>
            </a:extLst>
          </p:cNvPr>
          <p:cNvSpPr/>
          <p:nvPr/>
        </p:nvSpPr>
        <p:spPr>
          <a:xfrm>
            <a:off x="477788" y="4365104"/>
            <a:ext cx="5184576" cy="400110"/>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بیماری و مرخصی</a:t>
            </a:r>
          </a:p>
        </p:txBody>
      </p:sp>
      <p:sp>
        <p:nvSpPr>
          <p:cNvPr id="10" name="Rectangle 9">
            <a:extLst>
              <a:ext uri="{FF2B5EF4-FFF2-40B4-BE49-F238E27FC236}">
                <a16:creationId xmlns:a16="http://schemas.microsoft.com/office/drawing/2014/main" id="{4206922D-9B69-888A-1E91-6787293AFC59}"/>
              </a:ext>
            </a:extLst>
          </p:cNvPr>
          <p:cNvSpPr/>
          <p:nvPr/>
        </p:nvSpPr>
        <p:spPr>
          <a:xfrm>
            <a:off x="477788" y="5085184"/>
            <a:ext cx="5184576" cy="400110"/>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اختلال در سیستم ها و سامانه ها</a:t>
            </a:r>
          </a:p>
        </p:txBody>
      </p:sp>
    </p:spTree>
    <p:extLst>
      <p:ext uri="{BB962C8B-B14F-4D97-AF65-F5344CB8AC3E}">
        <p14:creationId xmlns:p14="http://schemas.microsoft.com/office/powerpoint/2010/main" val="104644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92D-5E3F-48DD-8C02-C972A8708B7F}"/>
              </a:ext>
            </a:extLst>
          </p:cNvPr>
          <p:cNvSpPr>
            <a:spLocks noGrp="1"/>
          </p:cNvSpPr>
          <p:nvPr>
            <p:ph type="title"/>
          </p:nvPr>
        </p:nvSpPr>
        <p:spPr>
          <a:xfrm>
            <a:off x="609441" y="274639"/>
            <a:ext cx="10969943" cy="711081"/>
          </a:xfrm>
        </p:spPr>
        <p:txBody>
          <a:bodyPr/>
          <a:lstStyle/>
          <a:p>
            <a:pPr algn="ctr"/>
            <a:r>
              <a:rPr lang="fa-IR" b="1" dirty="0">
                <a:solidFill>
                  <a:schemeClr val="accent4"/>
                </a:solidFill>
                <a:latin typeface="Open Sans" panose="020B0606030504020204" pitchFamily="34" charset="0"/>
                <a:ea typeface="Open Sans" panose="020B0606030504020204" pitchFamily="34" charset="0"/>
                <a:cs typeface="B Titr" panose="00000700000000000000" pitchFamily="2" charset="-78"/>
              </a:rPr>
              <a:t>فرآیند کارسنجی </a:t>
            </a:r>
            <a:r>
              <a:rPr lang="fa-IR"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انجام شده در امداد</a:t>
            </a:r>
            <a:endParaRPr lang="en-IN"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endParaRPr>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8</a:t>
            </a:fld>
            <a:endParaRPr lang="en-US" dirty="0"/>
          </a:p>
        </p:txBody>
      </p:sp>
      <p:sp>
        <p:nvSpPr>
          <p:cNvPr id="3" name="Rectangle 2">
            <a:extLst>
              <a:ext uri="{FF2B5EF4-FFF2-40B4-BE49-F238E27FC236}">
                <a16:creationId xmlns:a16="http://schemas.microsoft.com/office/drawing/2014/main" id="{5894F061-C4BB-415E-AE67-702BEF2778E4}"/>
              </a:ext>
            </a:extLst>
          </p:cNvPr>
          <p:cNvSpPr/>
          <p:nvPr/>
        </p:nvSpPr>
        <p:spPr>
          <a:xfrm>
            <a:off x="4942284" y="1259932"/>
            <a:ext cx="855097" cy="8550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4</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19" name="Rectangle 18">
            <a:extLst>
              <a:ext uri="{FF2B5EF4-FFF2-40B4-BE49-F238E27FC236}">
                <a16:creationId xmlns:a16="http://schemas.microsoft.com/office/drawing/2014/main" id="{CCCB8FA3-E692-4570-89BC-3A3BF2E71A89}"/>
              </a:ext>
            </a:extLst>
          </p:cNvPr>
          <p:cNvSpPr/>
          <p:nvPr/>
        </p:nvSpPr>
        <p:spPr>
          <a:xfrm>
            <a:off x="4942284" y="2766003"/>
            <a:ext cx="855097" cy="8550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5</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26" name="Rectangle 25">
            <a:extLst>
              <a:ext uri="{FF2B5EF4-FFF2-40B4-BE49-F238E27FC236}">
                <a16:creationId xmlns:a16="http://schemas.microsoft.com/office/drawing/2014/main" id="{F7EF0199-806A-487B-8D7B-37C88A026348}"/>
              </a:ext>
            </a:extLst>
          </p:cNvPr>
          <p:cNvSpPr/>
          <p:nvPr/>
        </p:nvSpPr>
        <p:spPr>
          <a:xfrm>
            <a:off x="4942284" y="4272073"/>
            <a:ext cx="855097" cy="8550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6</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34" name="Rectangle 33">
            <a:extLst>
              <a:ext uri="{FF2B5EF4-FFF2-40B4-BE49-F238E27FC236}">
                <a16:creationId xmlns:a16="http://schemas.microsoft.com/office/drawing/2014/main" id="{3BE33444-5098-4E1F-A518-7864B62A0EF4}"/>
              </a:ext>
            </a:extLst>
          </p:cNvPr>
          <p:cNvSpPr/>
          <p:nvPr/>
        </p:nvSpPr>
        <p:spPr>
          <a:xfrm>
            <a:off x="6667333" y="1333537"/>
            <a:ext cx="3861275"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احصای فعالیت ها و خدماتی که به تایید سازمان اداری و استخدامی کشور رسیده اند. </a:t>
            </a:r>
            <a:endParaRPr lang="en-IN" sz="2000" b="1" dirty="0">
              <a:solidFill>
                <a:schemeClr val="tx1">
                  <a:lumMod val="65000"/>
                  <a:lumOff val="35000"/>
                </a:schemeClr>
              </a:solidFill>
              <a:latin typeface="Arial" panose="020B0604020202020204" pitchFamily="34" charset="0"/>
              <a:cs typeface="B Roya" panose="00000400000000000000" pitchFamily="2" charset="-78"/>
            </a:endParaRPr>
          </a:p>
        </p:txBody>
      </p:sp>
      <p:sp>
        <p:nvSpPr>
          <p:cNvPr id="36" name="Rectangle 35">
            <a:extLst>
              <a:ext uri="{FF2B5EF4-FFF2-40B4-BE49-F238E27FC236}">
                <a16:creationId xmlns:a16="http://schemas.microsoft.com/office/drawing/2014/main" id="{052F4308-0ADB-449F-B3F5-FADE246340DA}"/>
              </a:ext>
            </a:extLst>
          </p:cNvPr>
          <p:cNvSpPr/>
          <p:nvPr/>
        </p:nvSpPr>
        <p:spPr>
          <a:xfrm>
            <a:off x="10576601" y="2766003"/>
            <a:ext cx="855097" cy="8550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2</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4" name="Rectangle 3">
            <a:extLst>
              <a:ext uri="{FF2B5EF4-FFF2-40B4-BE49-F238E27FC236}">
                <a16:creationId xmlns:a16="http://schemas.microsoft.com/office/drawing/2014/main" id="{3B998459-22D0-990C-D5AC-79E42D9AE454}"/>
              </a:ext>
            </a:extLst>
          </p:cNvPr>
          <p:cNvSpPr/>
          <p:nvPr/>
        </p:nvSpPr>
        <p:spPr>
          <a:xfrm>
            <a:off x="10576601" y="1259932"/>
            <a:ext cx="855097" cy="8550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1</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6" name="Rectangle 5">
            <a:extLst>
              <a:ext uri="{FF2B5EF4-FFF2-40B4-BE49-F238E27FC236}">
                <a16:creationId xmlns:a16="http://schemas.microsoft.com/office/drawing/2014/main" id="{3A24E9B9-F044-CCE0-F87D-6D5B40F7F02A}"/>
              </a:ext>
            </a:extLst>
          </p:cNvPr>
          <p:cNvSpPr/>
          <p:nvPr/>
        </p:nvSpPr>
        <p:spPr>
          <a:xfrm>
            <a:off x="10576601" y="4272073"/>
            <a:ext cx="855097" cy="8550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b="1" dirty="0">
                <a:latin typeface="Open Sans" panose="020B0606030504020204" pitchFamily="34" charset="0"/>
                <a:ea typeface="Open Sans" panose="020B0606030504020204" pitchFamily="34" charset="0"/>
                <a:cs typeface="B Titr" panose="00000700000000000000" pitchFamily="2" charset="-78"/>
              </a:rPr>
              <a:t>3</a:t>
            </a:r>
            <a:endParaRPr lang="en-IN" sz="2800" b="1" dirty="0">
              <a:latin typeface="Open Sans" panose="020B0606030504020204" pitchFamily="34" charset="0"/>
              <a:ea typeface="Open Sans" panose="020B0606030504020204" pitchFamily="34" charset="0"/>
              <a:cs typeface="B Titr" panose="00000700000000000000" pitchFamily="2" charset="-78"/>
            </a:endParaRPr>
          </a:p>
        </p:txBody>
      </p:sp>
      <p:sp>
        <p:nvSpPr>
          <p:cNvPr id="7" name="Rectangle 6">
            <a:extLst>
              <a:ext uri="{FF2B5EF4-FFF2-40B4-BE49-F238E27FC236}">
                <a16:creationId xmlns:a16="http://schemas.microsoft.com/office/drawing/2014/main" id="{F4245040-4C7D-AC1A-E3F3-D0B6F6D840BE}"/>
              </a:ext>
            </a:extLst>
          </p:cNvPr>
          <p:cNvSpPr/>
          <p:nvPr/>
        </p:nvSpPr>
        <p:spPr>
          <a:xfrm>
            <a:off x="6670476" y="2808223"/>
            <a:ext cx="3861275"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برگزاری جلسات کارشناسی با حوزه های تخصصی ستاد مرکزی </a:t>
            </a:r>
            <a:endParaRPr lang="en-IN" sz="2000" b="1" dirty="0">
              <a:solidFill>
                <a:schemeClr val="tx1">
                  <a:lumMod val="65000"/>
                  <a:lumOff val="35000"/>
                </a:schemeClr>
              </a:solidFill>
              <a:latin typeface="Arial" panose="020B0604020202020204" pitchFamily="34" charset="0"/>
              <a:cs typeface="B Roya" panose="00000400000000000000" pitchFamily="2" charset="-78"/>
            </a:endParaRPr>
          </a:p>
        </p:txBody>
      </p:sp>
      <p:sp>
        <p:nvSpPr>
          <p:cNvPr id="8" name="Rectangle 7">
            <a:extLst>
              <a:ext uri="{FF2B5EF4-FFF2-40B4-BE49-F238E27FC236}">
                <a16:creationId xmlns:a16="http://schemas.microsoft.com/office/drawing/2014/main" id="{3D1E4399-BE6E-66A1-60A9-58587AC5F832}"/>
              </a:ext>
            </a:extLst>
          </p:cNvPr>
          <p:cNvSpPr/>
          <p:nvPr/>
        </p:nvSpPr>
        <p:spPr>
          <a:xfrm>
            <a:off x="6670476" y="4320391"/>
            <a:ext cx="3861275"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ارسال مستندات و چک لیست ها به ادارات کل استانها و درخواست بررسی های استانی</a:t>
            </a:r>
            <a:endParaRPr lang="en-IN" sz="2000" b="1" dirty="0">
              <a:solidFill>
                <a:schemeClr val="tx1">
                  <a:lumMod val="65000"/>
                  <a:lumOff val="35000"/>
                </a:schemeClr>
              </a:solidFill>
              <a:latin typeface="Arial" panose="020B0604020202020204" pitchFamily="34" charset="0"/>
              <a:cs typeface="B Roya" panose="00000400000000000000" pitchFamily="2" charset="-78"/>
            </a:endParaRPr>
          </a:p>
        </p:txBody>
      </p:sp>
      <p:sp>
        <p:nvSpPr>
          <p:cNvPr id="9" name="Rectangle 8">
            <a:extLst>
              <a:ext uri="{FF2B5EF4-FFF2-40B4-BE49-F238E27FC236}">
                <a16:creationId xmlns:a16="http://schemas.microsoft.com/office/drawing/2014/main" id="{CA57EC55-6D67-10CC-6F67-7A04B7440ED2}"/>
              </a:ext>
            </a:extLst>
          </p:cNvPr>
          <p:cNvSpPr/>
          <p:nvPr/>
        </p:nvSpPr>
        <p:spPr>
          <a:xfrm>
            <a:off x="1033016" y="1052736"/>
            <a:ext cx="3861275" cy="1323439"/>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برگزاری جلسات کارشناسی گروهی با حوزه های تخصصی استانها به صورت وبینار و اخذ زمانهای محاسبه شده برای فعالیتها و زیر فعالیت ها ( 1680 نفر ساعت)</a:t>
            </a:r>
          </a:p>
        </p:txBody>
      </p:sp>
      <p:sp>
        <p:nvSpPr>
          <p:cNvPr id="10" name="Rectangle 9">
            <a:extLst>
              <a:ext uri="{FF2B5EF4-FFF2-40B4-BE49-F238E27FC236}">
                <a16:creationId xmlns:a16="http://schemas.microsoft.com/office/drawing/2014/main" id="{4EB18834-6B32-9D74-67DD-C767921BA57F}"/>
              </a:ext>
            </a:extLst>
          </p:cNvPr>
          <p:cNvSpPr/>
          <p:nvPr/>
        </p:nvSpPr>
        <p:spPr>
          <a:xfrm>
            <a:off x="1033015" y="2728664"/>
            <a:ext cx="3861275" cy="1015663"/>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انجام بررسی های میدانی از 10 استان برای ارزیابی زمان و مشاهده نحوه انجام فعالیتها</a:t>
            </a:r>
          </a:p>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(1920 نفرساعت)</a:t>
            </a:r>
          </a:p>
        </p:txBody>
      </p:sp>
      <p:sp>
        <p:nvSpPr>
          <p:cNvPr id="11" name="Rectangle 10">
            <a:extLst>
              <a:ext uri="{FF2B5EF4-FFF2-40B4-BE49-F238E27FC236}">
                <a16:creationId xmlns:a16="http://schemas.microsoft.com/office/drawing/2014/main" id="{41CA64C0-1DCE-A13D-E385-903C99791267}"/>
              </a:ext>
            </a:extLst>
          </p:cNvPr>
          <p:cNvSpPr/>
          <p:nvPr/>
        </p:nvSpPr>
        <p:spPr>
          <a:xfrm>
            <a:off x="1033014" y="4320391"/>
            <a:ext cx="3861275"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جمع بندی اطلاعات بدست آمده و محاسبات نیروی انسانی</a:t>
            </a:r>
            <a:endParaRPr lang="en-IN" sz="2000" b="1" dirty="0">
              <a:solidFill>
                <a:schemeClr val="tx1">
                  <a:lumMod val="65000"/>
                  <a:lumOff val="35000"/>
                </a:schemeClr>
              </a:solidFill>
              <a:latin typeface="Arial" panose="020B0604020202020204" pitchFamily="34" charset="0"/>
              <a:cs typeface="B Roya" panose="00000400000000000000" pitchFamily="2" charset="-78"/>
            </a:endParaRPr>
          </a:p>
        </p:txBody>
      </p:sp>
      <p:sp>
        <p:nvSpPr>
          <p:cNvPr id="12" name="Rectangle 11">
            <a:extLst>
              <a:ext uri="{FF2B5EF4-FFF2-40B4-BE49-F238E27FC236}">
                <a16:creationId xmlns:a16="http://schemas.microsoft.com/office/drawing/2014/main" id="{6F6B1885-E763-135D-A9D1-C152ED7066AB}"/>
              </a:ext>
            </a:extLst>
          </p:cNvPr>
          <p:cNvSpPr/>
          <p:nvPr/>
        </p:nvSpPr>
        <p:spPr>
          <a:xfrm>
            <a:off x="2494012" y="5385410"/>
            <a:ext cx="6438217" cy="707886"/>
          </a:xfrm>
          <a:prstGeom prst="rect">
            <a:avLst/>
          </a:prstGeom>
        </p:spPr>
        <p:txBody>
          <a:bodyPr wrap="square">
            <a:spAutoFit/>
          </a:bodyPr>
          <a:lstStyle/>
          <a:p>
            <a:pPr algn="just" rtl="1" fontAlgn="base"/>
            <a:r>
              <a:rPr lang="fa-IR" sz="2000" b="1" dirty="0">
                <a:solidFill>
                  <a:schemeClr val="tx1">
                    <a:lumMod val="65000"/>
                    <a:lumOff val="35000"/>
                  </a:schemeClr>
                </a:solidFill>
                <a:latin typeface="Open Sans" panose="020B0606030504020204" pitchFamily="34" charset="0"/>
                <a:ea typeface="Open Sans" panose="020B0606030504020204" pitchFamily="34" charset="0"/>
                <a:cs typeface="B Roya" panose="00000400000000000000" pitchFamily="2" charset="-78"/>
              </a:rPr>
              <a:t>بازتعریف چیدمان نیروی انسانی موجود ادارات اجرایی با توجه به نیاز اداره و حجم برنامه های عملیاتی اداره با همکاری و هماهنگی ادارات کل استان ها</a:t>
            </a:r>
          </a:p>
        </p:txBody>
      </p:sp>
      <p:sp>
        <p:nvSpPr>
          <p:cNvPr id="13" name="Rectangle 12">
            <a:extLst>
              <a:ext uri="{FF2B5EF4-FFF2-40B4-BE49-F238E27FC236}">
                <a16:creationId xmlns:a16="http://schemas.microsoft.com/office/drawing/2014/main" id="{A831D6E1-FB01-7632-3DDF-CBC5790153F4}"/>
              </a:ext>
            </a:extLst>
          </p:cNvPr>
          <p:cNvSpPr/>
          <p:nvPr/>
        </p:nvSpPr>
        <p:spPr>
          <a:xfrm>
            <a:off x="8059563" y="5397603"/>
            <a:ext cx="1944216" cy="400110"/>
          </a:xfrm>
          <a:prstGeom prst="rect">
            <a:avLst/>
          </a:prstGeom>
        </p:spPr>
        <p:txBody>
          <a:bodyPr wrap="square">
            <a:spAutoFit/>
          </a:bodyPr>
          <a:lstStyle/>
          <a:p>
            <a:pPr algn="r" rtl="1" fontAlgn="base"/>
            <a:r>
              <a:rPr lang="fa-IR"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گام نهایی:</a:t>
            </a:r>
            <a:r>
              <a:rPr lang="en-US" sz="2000" b="1" dirty="0">
                <a:solidFill>
                  <a:schemeClr val="tx1">
                    <a:lumMod val="75000"/>
                    <a:lumOff val="25000"/>
                  </a:schemeClr>
                </a:solidFill>
                <a:latin typeface="Open Sans" panose="020B0606030504020204" pitchFamily="34" charset="0"/>
                <a:ea typeface="Open Sans" panose="020B0606030504020204" pitchFamily="34" charset="0"/>
                <a:cs typeface="B Titr" panose="00000700000000000000" pitchFamily="2" charset="-78"/>
              </a:rPr>
              <a:t> </a:t>
            </a:r>
            <a:endParaRPr lang="en-IN" sz="2000" b="1" dirty="0">
              <a:solidFill>
                <a:schemeClr val="tx1">
                  <a:lumMod val="75000"/>
                  <a:lumOff val="25000"/>
                </a:schemeClr>
              </a:solidFill>
              <a:latin typeface="Arial" panose="020B0604020202020204" pitchFamily="34" charset="0"/>
              <a:cs typeface="B Titr" panose="00000700000000000000" pitchFamily="2" charset="-78"/>
            </a:endParaRPr>
          </a:p>
        </p:txBody>
      </p:sp>
      <p:sp>
        <p:nvSpPr>
          <p:cNvPr id="14" name="Rectangle: Rounded Corners 13">
            <a:extLst>
              <a:ext uri="{FF2B5EF4-FFF2-40B4-BE49-F238E27FC236}">
                <a16:creationId xmlns:a16="http://schemas.microsoft.com/office/drawing/2014/main" id="{C313D176-B48B-5F33-AEC1-7B3AD456C700}"/>
              </a:ext>
            </a:extLst>
          </p:cNvPr>
          <p:cNvSpPr/>
          <p:nvPr/>
        </p:nvSpPr>
        <p:spPr>
          <a:xfrm>
            <a:off x="2133972" y="5338612"/>
            <a:ext cx="7920880" cy="826692"/>
          </a:xfrm>
          <a:prstGeom prst="roundRect">
            <a:avLst/>
          </a:prstGeom>
          <a:noFill/>
          <a:ln>
            <a:solidFill>
              <a:schemeClr val="bg1">
                <a:lumMod val="8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333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DD1FA7-E1AB-4306-A3AA-D38800EF59E6}"/>
              </a:ext>
            </a:extLst>
          </p:cNvPr>
          <p:cNvSpPr/>
          <p:nvPr/>
        </p:nvSpPr>
        <p:spPr>
          <a:xfrm>
            <a:off x="0" y="0"/>
            <a:ext cx="12188825" cy="6858000"/>
          </a:xfrm>
          <a:prstGeom prst="rect">
            <a:avLst/>
          </a:prstGeom>
          <a:solidFill>
            <a:schemeClr val="accent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Slide Number Placeholder 22">
            <a:extLst>
              <a:ext uri="{FF2B5EF4-FFF2-40B4-BE49-F238E27FC236}">
                <a16:creationId xmlns:a16="http://schemas.microsoft.com/office/drawing/2014/main" id="{C68EF812-F07B-4B4D-AA0C-647E662B34E7}"/>
              </a:ext>
            </a:extLst>
          </p:cNvPr>
          <p:cNvSpPr>
            <a:spLocks noGrp="1"/>
          </p:cNvSpPr>
          <p:nvPr>
            <p:ph type="sldNum" sz="quarter" idx="12"/>
          </p:nvPr>
        </p:nvSpPr>
        <p:spPr/>
        <p:txBody>
          <a:bodyPr/>
          <a:lstStyle/>
          <a:p>
            <a:fld id="{96E69268-9C8B-4EBF-A9EE-DC5DC2D48DC3}" type="slidenum">
              <a:rPr lang="en-US" smtClean="0"/>
              <a:pPr/>
              <a:t>9</a:t>
            </a:fld>
            <a:endParaRPr lang="en-US" dirty="0"/>
          </a:p>
        </p:txBody>
      </p:sp>
      <p:sp>
        <p:nvSpPr>
          <p:cNvPr id="17" name="TextBox 16">
            <a:extLst>
              <a:ext uri="{FF2B5EF4-FFF2-40B4-BE49-F238E27FC236}">
                <a16:creationId xmlns:a16="http://schemas.microsoft.com/office/drawing/2014/main" id="{6A620D33-40A2-49AC-A83D-DA601C5417D6}"/>
              </a:ext>
            </a:extLst>
          </p:cNvPr>
          <p:cNvSpPr txBox="1"/>
          <p:nvPr/>
        </p:nvSpPr>
        <p:spPr>
          <a:xfrm>
            <a:off x="390550" y="353556"/>
            <a:ext cx="5343822" cy="584775"/>
          </a:xfrm>
          <a:prstGeom prst="rect">
            <a:avLst/>
          </a:prstGeom>
          <a:noFill/>
        </p:spPr>
        <p:txBody>
          <a:bodyPr wrap="square" rtlCol="0">
            <a:spAutoFit/>
          </a:bodyPr>
          <a:lstStyle/>
          <a:p>
            <a:r>
              <a:rPr lang="fa-IR" sz="3200" b="1" dirty="0">
                <a:solidFill>
                  <a:schemeClr val="bg1"/>
                </a:solidFill>
                <a:latin typeface="Open Sans" panose="020B0606030504020204" pitchFamily="34" charset="0"/>
                <a:ea typeface="Open Sans" panose="020B0606030504020204" pitchFamily="34" charset="0"/>
                <a:cs typeface="B Titr" panose="00000700000000000000" pitchFamily="2" charset="-78"/>
              </a:rPr>
              <a:t>گزارشی از تعداد حضور در جلسات </a:t>
            </a:r>
            <a:endParaRPr lang="en-IN" sz="3200" b="1" dirty="0">
              <a:solidFill>
                <a:schemeClr val="bg1"/>
              </a:solidFill>
              <a:latin typeface="Open Sans" panose="020B0606030504020204" pitchFamily="34" charset="0"/>
              <a:ea typeface="Open Sans" panose="020B0606030504020204" pitchFamily="34" charset="0"/>
              <a:cs typeface="B Titr" panose="00000700000000000000" pitchFamily="2" charset="-78"/>
            </a:endParaRPr>
          </a:p>
        </p:txBody>
      </p:sp>
      <p:sp>
        <p:nvSpPr>
          <p:cNvPr id="18" name="Rectangle 17">
            <a:extLst>
              <a:ext uri="{FF2B5EF4-FFF2-40B4-BE49-F238E27FC236}">
                <a16:creationId xmlns:a16="http://schemas.microsoft.com/office/drawing/2014/main" id="{2A433508-848E-49C4-B828-AA6EEB84E039}"/>
              </a:ext>
            </a:extLst>
          </p:cNvPr>
          <p:cNvSpPr/>
          <p:nvPr/>
        </p:nvSpPr>
        <p:spPr>
          <a:xfrm>
            <a:off x="6094412" y="0"/>
            <a:ext cx="6094412" cy="68650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A1A0730F-08AB-4C56-BBC2-A12FA4C2CEC5}"/>
              </a:ext>
            </a:extLst>
          </p:cNvPr>
          <p:cNvSpPr/>
          <p:nvPr/>
        </p:nvSpPr>
        <p:spPr>
          <a:xfrm>
            <a:off x="5389562" y="1122997"/>
            <a:ext cx="1409700" cy="14097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a:latin typeface="Open Sans" panose="020B0606030504020204" pitchFamily="34" charset="0"/>
                <a:ea typeface="Open Sans" panose="020B0606030504020204" pitchFamily="34" charset="0"/>
                <a:cs typeface="Open Sans" panose="020B0606030504020204" pitchFamily="34" charset="0"/>
              </a:rPr>
              <a:t>01</a:t>
            </a:r>
          </a:p>
        </p:txBody>
      </p:sp>
      <p:sp>
        <p:nvSpPr>
          <p:cNvPr id="40" name="Oval 39">
            <a:extLst>
              <a:ext uri="{FF2B5EF4-FFF2-40B4-BE49-F238E27FC236}">
                <a16:creationId xmlns:a16="http://schemas.microsoft.com/office/drawing/2014/main" id="{1878E16C-FE3C-4464-B3AD-F3AD9E60B9AC}"/>
              </a:ext>
            </a:extLst>
          </p:cNvPr>
          <p:cNvSpPr/>
          <p:nvPr/>
        </p:nvSpPr>
        <p:spPr>
          <a:xfrm>
            <a:off x="5389562" y="2951476"/>
            <a:ext cx="1409700" cy="1409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a:latin typeface="Open Sans" panose="020B0606030504020204" pitchFamily="34" charset="0"/>
                <a:ea typeface="Open Sans" panose="020B0606030504020204" pitchFamily="34" charset="0"/>
                <a:cs typeface="Open Sans" panose="020B0606030504020204" pitchFamily="34" charset="0"/>
              </a:rPr>
              <a:t>02</a:t>
            </a:r>
          </a:p>
        </p:txBody>
      </p:sp>
      <p:sp>
        <p:nvSpPr>
          <p:cNvPr id="42" name="Oval 41">
            <a:extLst>
              <a:ext uri="{FF2B5EF4-FFF2-40B4-BE49-F238E27FC236}">
                <a16:creationId xmlns:a16="http://schemas.microsoft.com/office/drawing/2014/main" id="{7CDF58DA-8EED-4963-9B1C-28E965E2158C}"/>
              </a:ext>
            </a:extLst>
          </p:cNvPr>
          <p:cNvSpPr/>
          <p:nvPr/>
        </p:nvSpPr>
        <p:spPr>
          <a:xfrm>
            <a:off x="5389562" y="4779955"/>
            <a:ext cx="1409700" cy="1409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600" b="1" dirty="0">
                <a:latin typeface="Open Sans" panose="020B0606030504020204" pitchFamily="34" charset="0"/>
                <a:ea typeface="Open Sans" panose="020B0606030504020204" pitchFamily="34" charset="0"/>
                <a:cs typeface="Open Sans" panose="020B0606030504020204" pitchFamily="34" charset="0"/>
              </a:rPr>
              <a:t>03</a:t>
            </a:r>
          </a:p>
        </p:txBody>
      </p:sp>
    </p:spTree>
    <p:extLst>
      <p:ext uri="{BB962C8B-B14F-4D97-AF65-F5344CB8AC3E}">
        <p14:creationId xmlns:p14="http://schemas.microsoft.com/office/powerpoint/2010/main" val="130257305"/>
      </p:ext>
    </p:extLst>
  </p:cSld>
  <p:clrMapOvr>
    <a:masterClrMapping/>
  </p:clrMapOvr>
</p:sld>
</file>

<file path=ppt/theme/theme1.xml><?xml version="1.0" encoding="utf-8"?>
<a:theme xmlns:a="http://schemas.openxmlformats.org/drawingml/2006/main" name="Office Theme">
  <a:themeElements>
    <a:clrScheme name="Custom 13">
      <a:dk1>
        <a:sysClr val="windowText" lastClr="000000"/>
      </a:dk1>
      <a:lt1>
        <a:sysClr val="window" lastClr="FFFFFF"/>
      </a:lt1>
      <a:dk2>
        <a:srgbClr val="1F497D"/>
      </a:dk2>
      <a:lt2>
        <a:srgbClr val="EEECE1"/>
      </a:lt2>
      <a:accent1>
        <a:srgbClr val="0187C0"/>
      </a:accent1>
      <a:accent2>
        <a:srgbClr val="57687B"/>
      </a:accent2>
      <a:accent3>
        <a:srgbClr val="359CDB"/>
      </a:accent3>
      <a:accent4>
        <a:srgbClr val="F4AB1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7636</TotalTime>
  <Words>3014</Words>
  <Application>Microsoft Office PowerPoint</Application>
  <PresentationFormat>Custom</PresentationFormat>
  <Paragraphs>1667</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B Homa</vt:lpstr>
      <vt:lpstr>B Mah</vt:lpstr>
      <vt:lpstr>B Roya</vt:lpstr>
      <vt:lpstr>B Titr</vt:lpstr>
      <vt:lpstr>Calibri</vt:lpstr>
      <vt:lpstr>IranNastaliq</vt:lpstr>
      <vt:lpstr>Open Sans</vt:lpstr>
      <vt:lpstr>Office Theme</vt:lpstr>
      <vt:lpstr>PowerPoint Presentation</vt:lpstr>
      <vt:lpstr>PowerPoint Presentation</vt:lpstr>
      <vt:lpstr>PowerPoint Presentation</vt:lpstr>
      <vt:lpstr>PowerPoint Presentation</vt:lpstr>
      <vt:lpstr>ضرورت انجام پروژه کاربینی و کارسنجی (الزام انجام کار) </vt:lpstr>
      <vt:lpstr>مولفه های مؤثر بر کارسنجی در امداد</vt:lpstr>
      <vt:lpstr>برخی از عوامل تأثیرگذار در برآورد زمانی</vt:lpstr>
      <vt:lpstr>فرآیند کارسنجی انجام شده در امداد</vt:lpstr>
      <vt:lpstr>PowerPoint Presentation</vt:lpstr>
      <vt:lpstr>جدول توازن نیروها قبل از پروژه کاربینی </vt:lpstr>
      <vt:lpstr>جدول توازن نیروها قبل از پروژه کاربینی </vt:lpstr>
      <vt:lpstr>بررسی وضعیت توازن نیروها قبل از پروژه کاربینی به تفکیک حوزه</vt:lpstr>
      <vt:lpstr>تحلیل وضع موجود</vt:lpstr>
      <vt:lpstr>تحلیل وضع موجود</vt:lpstr>
      <vt:lpstr>پرسنل امداد گزارش بیماری</vt:lpstr>
      <vt:lpstr>پرسنل امداد گزارش بیماری</vt:lpstr>
      <vt:lpstr>پرسنل امداد گزارش احکام داخلی</vt:lpstr>
      <vt:lpstr>برونسپاری پرونده های مراکز نیکوکاری</vt:lpstr>
      <vt:lpstr>نمودار نسبت برونسپاری پرونده های مراکز نیکوکاری</vt:lpstr>
      <vt:lpstr>ثبت خدمات به تفکیک درگاه</vt:lpstr>
      <vt:lpstr>ثبت خدمات به تفکیک درگاه</vt:lpstr>
      <vt:lpstr>نمودار نسبت برونسپاری پرونده های مددجویی به مراکز نیکوکاری</vt:lpstr>
      <vt:lpstr>تعداد پرسنل استانها به تفکیک رسمی و قراردادی و خرید خدمت</vt:lpstr>
      <vt:lpstr>تعداد پرسنل استانها به تفکیک رسمی و قراردادی و خرید خدمت</vt:lpstr>
      <vt:lpstr>وضعیت بازنشستگی در استان ها</vt:lpstr>
      <vt:lpstr>وضعیت بازنشستگی در استان ها</vt:lpstr>
      <vt:lpstr>نسبت وضعیت بازنشستگی در استان ها</vt:lpstr>
      <vt:lpstr>بررسی وضعیت توازن نیروها بعد از اجرای پروژه کاربینی </vt:lpstr>
      <vt:lpstr>راهکارهای استفاده شده مطابق با اجرای پروژه های کاربینی و کارسنجی در حوزه های اصلی ادارات اجرایی</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CAPM Efficient Frontier Curve for PowerPoint</dc:title>
  <dc:creator>Julian</dc:creator>
  <cp:lastModifiedBy>Windows User</cp:lastModifiedBy>
  <cp:revision>244</cp:revision>
  <dcterms:created xsi:type="dcterms:W3CDTF">2013-09-12T13:05:01Z</dcterms:created>
  <dcterms:modified xsi:type="dcterms:W3CDTF">2023-10-30T07:59:15Z</dcterms:modified>
</cp:coreProperties>
</file>