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75" r:id="rId6"/>
    <p:sldId id="274" r:id="rId7"/>
    <p:sldId id="273" r:id="rId8"/>
    <p:sldId id="272" r:id="rId9"/>
    <p:sldId id="271" r:id="rId10"/>
    <p:sldId id="269" r:id="rId11"/>
    <p:sldId id="276" r:id="rId12"/>
    <p:sldId id="268" r:id="rId13"/>
    <p:sldId id="266" r:id="rId14"/>
    <p:sldId id="265" r:id="rId15"/>
    <p:sldId id="264" r:id="rId16"/>
    <p:sldId id="263" r:id="rId17"/>
    <p:sldId id="262" r:id="rId18"/>
    <p:sldId id="260" r:id="rId19"/>
    <p:sldId id="261" r:id="rId20"/>
    <p:sldId id="277" r:id="rId21"/>
    <p:sldId id="278" r:id="rId22"/>
    <p:sldId id="279" r:id="rId23"/>
    <p:sldId id="280" r:id="rId24"/>
    <p:sldId id="281" r:id="rId25"/>
    <p:sldId id="282" r:id="rId26"/>
    <p:sldId id="283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5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96DFF08F-DC6B-4601-B491-B0F83F6DD2DA}" type="datetimeFigureOut">
              <a:rPr lang="en-US" dirty="0"/>
              <a:t>5/22/2025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5/22/2025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5/22/2025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5/22/2025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5/22/2025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5/22/2025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5/22/2025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5/22/2025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5/22/2025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1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r" defTabSz="914400" rtl="1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E799A-7D29-C222-FCB3-BF0ED2D6DC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a-IR" b="1" dirty="0"/>
              <a:t>سمینار حالت گذرا</a:t>
            </a:r>
            <a:br>
              <a:rPr lang="fa-IR" sz="3200" b="1" dirty="0"/>
            </a:br>
            <a:r>
              <a:rPr lang="fa-IR" sz="3200" b="1" dirty="0"/>
              <a:t>موضوع:بررسی ومدلسازی کلیدزنی در پست های </a:t>
            </a:r>
            <a:r>
              <a:rPr lang="en-US" sz="3200" b="1" dirty="0"/>
              <a:t>GIS</a:t>
            </a:r>
            <a:endParaRPr lang="fa-IR" sz="32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261107-9695-AA69-91C3-4F78EF11546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a-IR" b="1" dirty="0"/>
              <a:t>سید مهدی حسینی</a:t>
            </a:r>
          </a:p>
          <a:p>
            <a:r>
              <a:rPr lang="fa-IR" b="1" dirty="0"/>
              <a:t>40340112019</a:t>
            </a:r>
          </a:p>
          <a:p>
            <a:r>
              <a:rPr lang="fa-IR" b="1" dirty="0"/>
              <a:t>بهار1403</a:t>
            </a:r>
          </a:p>
        </p:txBody>
      </p:sp>
    </p:spTree>
    <p:extLst>
      <p:ext uri="{BB962C8B-B14F-4D97-AF65-F5344CB8AC3E}">
        <p14:creationId xmlns:p14="http://schemas.microsoft.com/office/powerpoint/2010/main" val="952424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D4AEEF-4E9C-A19A-F93E-4F593DC02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03C52A-9568-0DD5-D7B7-A526BFF262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3960" y="2011680"/>
            <a:ext cx="9784080" cy="4206240"/>
          </a:xfrm>
        </p:spPr>
        <p:txBody>
          <a:bodyPr/>
          <a:lstStyle/>
          <a:p>
            <a:pPr marL="88900" marR="0" lvl="0" indent="0" algn="r" defTabSz="914400" rtl="1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rgbClr val="FFFFFF"/>
              </a:buClr>
              <a:buSzTx/>
              <a:buFont typeface="Wingdings" pitchFamily="2" charset="2"/>
              <a:buNone/>
              <a:tabLst/>
              <a:defRPr/>
            </a:pPr>
            <a:b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</a:br>
            <a:r>
              <a:rPr lang="ar-SA" sz="16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با در نظر گرفتن مقادير حدودی امپدانسها در واقعیت، مي</a:t>
            </a:r>
            <a:r>
              <a:rPr lang="fa-IR" sz="16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توان با</a:t>
            </a:r>
            <a:r>
              <a:rPr lang="ar-SA" sz="1600" spc="2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توجه</a:t>
            </a:r>
            <a:r>
              <a:rPr lang="ar-SA" sz="1600" spc="165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به</a:t>
            </a:r>
            <a:r>
              <a:rPr lang="ar-SA" sz="1600" spc="165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رابطه</a:t>
            </a:r>
            <a:r>
              <a:rPr lang="ar-SA" sz="1600" spc="17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en-US" sz="1600" dirty="0">
                <a:effectLst/>
                <a:ea typeface="Microsoft Sans Serif" panose="020B0604020202020204" pitchFamily="34" charset="0"/>
              </a:rPr>
              <a:t>(2)</a:t>
            </a:r>
            <a:r>
              <a:rPr lang="en-US" sz="1600" spc="17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بیان</a:t>
            </a:r>
            <a:r>
              <a:rPr lang="ar-SA" sz="1600" spc="165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کرد</a:t>
            </a:r>
            <a:r>
              <a:rPr lang="ar-SA" sz="1600" spc="16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که</a:t>
            </a:r>
            <a:r>
              <a:rPr lang="ar-SA" sz="1600" spc="17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حدود</a:t>
            </a:r>
            <a:r>
              <a:rPr lang="ar-SA" sz="1600" spc="165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en-US" sz="1600" dirty="0">
                <a:effectLst/>
                <a:ea typeface="Microsoft Sans Serif" panose="020B0604020202020204" pitchFamily="34" charset="0"/>
              </a:rPr>
              <a:t>50%</a:t>
            </a:r>
            <a:r>
              <a:rPr lang="en-US" sz="1600" spc="17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الي</a:t>
            </a:r>
            <a:r>
              <a:rPr lang="ar-SA" sz="1600" spc="165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en-US" sz="1600" dirty="0">
                <a:effectLst/>
                <a:ea typeface="Microsoft Sans Serif" panose="020B0604020202020204" pitchFamily="34" charset="0"/>
              </a:rPr>
              <a:t>60%</a:t>
            </a:r>
            <a:r>
              <a:rPr lang="en-US" sz="1600" spc="17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اضافه</a:t>
            </a:r>
            <a:r>
              <a:rPr lang="ar-SA" sz="1600" spc="16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ولتاژ داخلي به سطح منتقل مي</a:t>
            </a:r>
            <a:r>
              <a:rPr lang="fa-IR" sz="16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گردد يکي</a:t>
            </a:r>
            <a:r>
              <a:rPr lang="ar-SA" sz="1600" spc="38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از</a:t>
            </a:r>
            <a:r>
              <a:rPr lang="ar-SA" sz="1600" spc="39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راهکارهای</a:t>
            </a:r>
            <a:r>
              <a:rPr lang="ar-SA" sz="1600" spc="375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کاهش</a:t>
            </a:r>
            <a:r>
              <a:rPr lang="ar-SA" sz="1600" spc="38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اثر</a:t>
            </a:r>
            <a:r>
              <a:rPr lang="ar-SA" sz="1600" spc="275" dirty="0">
                <a:effectLst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effectLst/>
                <a:ea typeface="Microsoft Sans Serif" panose="020B0604020202020204" pitchFamily="34" charset="0"/>
              </a:rPr>
              <a:t>TEV</a:t>
            </a:r>
            <a:r>
              <a:rPr lang="en-US" sz="1600" spc="26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استفاده</a:t>
            </a:r>
            <a:r>
              <a:rPr lang="ar-SA" sz="1600" spc="375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از</a:t>
            </a:r>
            <a:r>
              <a:rPr lang="ar-SA" sz="1600" spc="38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نوار</a:t>
            </a:r>
            <a:r>
              <a:rPr lang="ar-SA" sz="1600" spc="37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زمین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+mn-cs"/>
              </a:rPr>
              <a:t> (Ground</a:t>
            </a:r>
            <a:r>
              <a:rPr kumimoji="0" lang="en-US" sz="1600" b="0" i="0" u="none" strike="noStrike" kern="1200" cap="none" spc="14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+mn-cs"/>
              </a:rPr>
              <a:t> </a:t>
            </a:r>
            <a:r>
              <a:rPr lang="en-US" sz="1600" dirty="0">
                <a:effectLst/>
                <a:ea typeface="Microsoft Sans Serif" panose="020B0604020202020204" pitchFamily="34" charset="0"/>
              </a:rPr>
              <a:t>Strap)</a:t>
            </a:r>
            <a:r>
              <a:rPr lang="en-US" sz="1600" spc="2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است</a:t>
            </a:r>
            <a:r>
              <a:rPr lang="en-US" sz="1600" dirty="0">
                <a:effectLst/>
                <a:ea typeface="Microsoft Sans Serif" panose="020B0604020202020204" pitchFamily="34" charset="0"/>
              </a:rPr>
              <a:t>.</a:t>
            </a:r>
            <a:r>
              <a:rPr lang="en-US" sz="1600" spc="14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اين</a:t>
            </a:r>
            <a:r>
              <a:rPr lang="ar-SA" sz="1600" spc="14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نوار يا</a:t>
            </a:r>
            <a:r>
              <a:rPr lang="ar-SA" sz="1600" spc="14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پايه</a:t>
            </a:r>
            <a:r>
              <a:rPr lang="en-US" sz="16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های فلزی</a:t>
            </a:r>
            <a:r>
              <a:rPr lang="ar-SA" sz="1600" spc="14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از</a:t>
            </a:r>
            <a:r>
              <a:rPr lang="ar-SA" sz="1600" spc="14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بدنه</a:t>
            </a:r>
            <a:r>
              <a:rPr lang="ar-SA" sz="1600" spc="145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پست</a:t>
            </a:r>
            <a:r>
              <a:rPr lang="ar-SA" sz="1600" spc="135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به زمین</a:t>
            </a:r>
            <a:r>
              <a:rPr lang="ar-SA" sz="1600" spc="155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وصل</a:t>
            </a:r>
            <a:r>
              <a:rPr lang="ar-SA" sz="1600" spc="155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مي</a:t>
            </a:r>
            <a:r>
              <a:rPr lang="fa-IR" sz="16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شوند</a:t>
            </a:r>
            <a:r>
              <a:rPr lang="ar-SA" sz="1600" spc="16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و</a:t>
            </a:r>
            <a:r>
              <a:rPr lang="ar-SA" sz="1600" spc="155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با</a:t>
            </a:r>
            <a:r>
              <a:rPr lang="ar-SA" sz="1600" spc="16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ايجاد</a:t>
            </a:r>
            <a:r>
              <a:rPr lang="ar-SA" sz="1600" spc="16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يک</a:t>
            </a:r>
            <a:r>
              <a:rPr lang="ar-SA" sz="1600" spc="16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ساختار</a:t>
            </a:r>
            <a:r>
              <a:rPr lang="ar-SA" sz="1600" i="1" spc="160" dirty="0">
                <a:effectLst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600" i="1" dirty="0">
                <a:effectLst/>
                <a:ea typeface="Microsoft Sans Serif" panose="020B0604020202020204" pitchFamily="34" charset="0"/>
              </a:rPr>
              <a:t>T</a:t>
            </a:r>
            <a:r>
              <a:rPr lang="en-US" sz="1600" spc="17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شکل</a:t>
            </a:r>
            <a:r>
              <a:rPr lang="ar-SA" sz="1600" spc="155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باعث</a:t>
            </a:r>
            <a:r>
              <a:rPr lang="ar-SA" sz="1600" spc="15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کاهش</a:t>
            </a:r>
            <a:r>
              <a:rPr lang="en-US" sz="1600" dirty="0">
                <a:effectLst/>
                <a:ea typeface="Microsoft Sans Serif" panose="020B0604020202020204" pitchFamily="34" charset="0"/>
              </a:rPr>
              <a:t> Z</a:t>
            </a:r>
            <a:r>
              <a:rPr lang="en-US" sz="1600" baseline="-25000" dirty="0">
                <a:effectLst/>
                <a:ea typeface="Microsoft Sans Serif" panose="020B0604020202020204" pitchFamily="34" charset="0"/>
              </a:rPr>
              <a:t>ENC</a:t>
            </a:r>
            <a:r>
              <a:rPr lang="ar-SA" sz="16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خواهد شد</a:t>
            </a:r>
            <a:r>
              <a:rPr lang="en-US" sz="1600" dirty="0">
                <a:effectLst/>
                <a:ea typeface="Microsoft Sans Serif" panose="020B0604020202020204" pitchFamily="34" charset="0"/>
              </a:rPr>
              <a:t>.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 نوار زمین را ميتوان با يک امپدانس موجي</a:t>
            </a:r>
            <a:r>
              <a:rPr lang="ar-SA" sz="1600" spc="2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مرتبط</a:t>
            </a:r>
            <a:r>
              <a:rPr lang="ar-SA" sz="1600" spc="400" dirty="0">
                <a:effectLst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با يک خط انتقال با طول</a:t>
            </a:r>
            <a:r>
              <a:rPr lang="ar-SA" sz="1600" i="1" dirty="0">
                <a:effectLst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600" i="1" dirty="0">
                <a:effectLst/>
                <a:ea typeface="Microsoft Sans Serif" panose="020B0604020202020204" pitchFamily="34" charset="0"/>
              </a:rPr>
              <a:t>h</a:t>
            </a:r>
            <a:r>
              <a:rPr lang="en-US" sz="16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و شعاع</a:t>
            </a:r>
            <a:r>
              <a:rPr lang="ar-SA" sz="1600" i="1" dirty="0">
                <a:effectLst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600" i="1" dirty="0">
                <a:effectLst/>
                <a:ea typeface="Microsoft Sans Serif" panose="020B0604020202020204" pitchFamily="34" charset="0"/>
              </a:rPr>
              <a:t>r</a:t>
            </a:r>
            <a:r>
              <a:rPr lang="en-US" sz="16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مدلسازی کرد</a:t>
            </a:r>
            <a:r>
              <a:rPr lang="en-US" sz="1600" dirty="0">
                <a:effectLst/>
                <a:ea typeface="Microsoft Sans Serif" panose="020B0604020202020204" pitchFamily="34" charset="0"/>
              </a:rPr>
              <a:t>.</a:t>
            </a:r>
            <a:endParaRPr lang="fa-IR" sz="1600" dirty="0">
              <a:effectLst/>
              <a:ea typeface="Microsoft Sans Serif" panose="020B0604020202020204" pitchFamily="34" charset="0"/>
            </a:endParaRPr>
          </a:p>
          <a:p>
            <a:pPr marL="0" indent="0" algn="just">
              <a:buNone/>
            </a:pPr>
            <a:r>
              <a:rPr lang="fa-IR" sz="1400" dirty="0">
                <a:ea typeface="Microsoft Sans Serif" panose="020B0604020202020204" pitchFamily="34" charset="0"/>
              </a:rPr>
              <a:t>                                                                                        </a:t>
            </a:r>
            <a:endParaRPr lang="fa-IR" sz="1600" i="1" spc="-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 algn="just" defTabSz="914400" rtl="1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FFFFFF"/>
              </a:buClr>
              <a:buSzTx/>
              <a:buFont typeface="Wingdings" pitchFamily="2" charset="2"/>
              <a:buNone/>
              <a:tabLst/>
              <a:defRPr/>
            </a:pPr>
            <a:r>
              <a:rPr lang="en-US" sz="1600" i="1" spc="-50" dirty="0">
                <a:latin typeface="Microsoft Sans Serif" panose="020B0604020202020204" pitchFamily="34" charset="0"/>
                <a:ea typeface="Microsoft Sans Serif" panose="020B0604020202020204" pitchFamily="34" charset="0"/>
              </a:rPr>
              <a:t>(6 )  </a:t>
            </a:r>
            <a:r>
              <a:rPr lang="en-US" sz="1600" i="1" spc="-5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Z</a:t>
            </a:r>
            <a:r>
              <a:rPr lang="en-US" sz="1600" spc="35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kumimoji="0" lang="en-US" sz="1600" b="0" i="1" u="none" strike="noStrike" kern="120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Sans Serif" panose="020B0604020202020204" pitchFamily="34" charset="0"/>
                <a:ea typeface="Microsoft Sans Serif" panose="020B0604020202020204" pitchFamily="34" charset="0"/>
                <a:cs typeface="+mn-cs"/>
              </a:rPr>
              <a:t>strap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ymbol" panose="05050102010706020507" pitchFamily="18" charset="2"/>
                <a:ea typeface="Microsoft Sans Serif" panose="020B0604020202020204" pitchFamily="34" charset="0"/>
                <a:cs typeface="Microsoft Sans Serif" panose="020B0604020202020204" pitchFamily="34" charset="0"/>
              </a:rPr>
              <a:t>=</a:t>
            </a:r>
            <a:r>
              <a:rPr kumimoji="0" lang="en-US" sz="1600" b="0" i="0" u="none" strike="noStrike" kern="1200" cap="none" spc="-6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Sans Serif" panose="020B0604020202020204" pitchFamily="34" charset="0"/>
                <a:ea typeface="Microsoft Sans Serif" panose="020B0604020202020204" pitchFamily="34" charset="0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Sans Serif" panose="020B0604020202020204" pitchFamily="34" charset="0"/>
                <a:ea typeface="Microsoft Sans Serif" panose="020B0604020202020204" pitchFamily="34" charset="0"/>
                <a:cs typeface="+mn-cs"/>
              </a:rPr>
              <a:t>60</a:t>
            </a:r>
            <a:r>
              <a:rPr kumimoji="0" lang="en-US" sz="1600" b="0" i="0" u="none" strike="noStrike" kern="1200" cap="none" spc="-18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Sans Serif" panose="020B0604020202020204" pitchFamily="34" charset="0"/>
                <a:ea typeface="Microsoft Sans Serif" panose="020B0604020202020204" pitchFamily="34" charset="0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Sans Serif" panose="020B0604020202020204" pitchFamily="34" charset="0"/>
                <a:ea typeface="Microsoft Sans Serif" panose="020B0604020202020204" pitchFamily="34" charset="0"/>
                <a:cs typeface="+mn-cs"/>
              </a:rPr>
              <a:t>ln   2      2              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Sans Serif" panose="020B0604020202020204" pitchFamily="34" charset="0"/>
                <a:ea typeface="Microsoft Sans Serif" panose="020B0604020202020204" pitchFamily="34" charset="0"/>
                <a:cs typeface="+mn-cs"/>
              </a:rPr>
              <a:t>                                                                                                                                     </a:t>
            </a:r>
            <a:endParaRPr kumimoji="0" lang="fa-IR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rbel" panose="020B0503020204020204"/>
              <a:ea typeface="+mn-ea"/>
              <a:cs typeface="Tahoma" panose="020B0604030504040204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5D7CE3C4-70D7-2E61-D3C1-A4063B033863}"/>
              </a:ext>
            </a:extLst>
          </p:cNvPr>
          <p:cNvGrpSpPr>
            <a:grpSpLocks/>
          </p:cNvGrpSpPr>
          <p:nvPr/>
        </p:nvGrpSpPr>
        <p:grpSpPr>
          <a:xfrm>
            <a:off x="3108303" y="3563754"/>
            <a:ext cx="693709" cy="366146"/>
            <a:chOff x="0" y="0"/>
            <a:chExt cx="282575" cy="213448"/>
          </a:xfrm>
        </p:grpSpPr>
        <p:pic>
          <p:nvPicPr>
            <p:cNvPr id="10" name="Image 43">
              <a:extLst>
                <a:ext uri="{FF2B5EF4-FFF2-40B4-BE49-F238E27FC236}">
                  <a16:creationId xmlns:a16="http://schemas.microsoft.com/office/drawing/2014/main" id="{EA49EC22-80B5-35DF-D5F3-D69B4BAB6A4A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9678" y="0"/>
              <a:ext cx="187174" cy="172253"/>
            </a:xfrm>
            <a:prstGeom prst="rect">
              <a:avLst/>
            </a:prstGeom>
          </p:spPr>
        </p:pic>
        <p:sp>
          <p:nvSpPr>
            <p:cNvPr id="11" name="Graphic 44">
              <a:extLst>
                <a:ext uri="{FF2B5EF4-FFF2-40B4-BE49-F238E27FC236}">
                  <a16:creationId xmlns:a16="http://schemas.microsoft.com/office/drawing/2014/main" id="{5BAD5BBF-0178-5447-82DF-00D9B72F680D}"/>
                </a:ext>
              </a:extLst>
            </p:cNvPr>
            <p:cNvSpPr/>
            <p:nvPr/>
          </p:nvSpPr>
          <p:spPr>
            <a:xfrm>
              <a:off x="0" y="212178"/>
              <a:ext cx="282575" cy="1270"/>
            </a:xfrm>
            <a:custGeom>
              <a:avLst/>
              <a:gdLst/>
              <a:ahLst/>
              <a:cxnLst/>
              <a:rect l="l" t="t" r="r" b="b"/>
              <a:pathLst>
                <a:path w="282575">
                  <a:moveTo>
                    <a:pt x="0" y="0"/>
                  </a:moveTo>
                  <a:lnTo>
                    <a:pt x="282169" y="0"/>
                  </a:lnTo>
                </a:path>
              </a:pathLst>
            </a:custGeom>
            <a:ln w="7520">
              <a:solidFill>
                <a:srgbClr val="000000"/>
              </a:solidFill>
              <a:prstDash val="solid"/>
            </a:ln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a-I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009061EE-DE27-6E21-2B87-7F36457EF15E}"/>
              </a:ext>
            </a:extLst>
          </p:cNvPr>
          <p:cNvSpPr txBox="1"/>
          <p:nvPr/>
        </p:nvSpPr>
        <p:spPr>
          <a:xfrm>
            <a:off x="3210640" y="3820666"/>
            <a:ext cx="34498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i="1" dirty="0">
                <a:effectLst/>
                <a:latin typeface="Times New Roman" panose="02020603050405020304" pitchFamily="18" charset="0"/>
                <a:ea typeface="Microsoft Sans Serif" panose="020B0604020202020204" pitchFamily="34" charset="0"/>
              </a:rPr>
              <a:t>r</a:t>
            </a:r>
            <a:r>
              <a:rPr lang="en-US" sz="2000" spc="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endParaRPr lang="fa-IR" sz="20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C4E02A5-986F-CAB8-B327-1A1A0C392FC7}"/>
              </a:ext>
            </a:extLst>
          </p:cNvPr>
          <p:cNvSpPr txBox="1"/>
          <p:nvPr/>
        </p:nvSpPr>
        <p:spPr>
          <a:xfrm>
            <a:off x="3690512" y="3544086"/>
            <a:ext cx="41096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i="1" dirty="0">
                <a:effectLst/>
                <a:latin typeface="Times New Roman" panose="02020603050405020304" pitchFamily="18" charset="0"/>
                <a:ea typeface="Microsoft Sans Serif" panose="020B0604020202020204" pitchFamily="34" charset="0"/>
              </a:rPr>
              <a:t>h</a:t>
            </a:r>
            <a:endParaRPr lang="fa-IR" sz="20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655AC1A-E8FF-9B5F-B4D9-96781C1C9DD2}"/>
              </a:ext>
            </a:extLst>
          </p:cNvPr>
          <p:cNvSpPr txBox="1"/>
          <p:nvPr/>
        </p:nvSpPr>
        <p:spPr>
          <a:xfrm>
            <a:off x="2582501" y="4688176"/>
            <a:ext cx="57920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spc="-1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2</a:t>
            </a:r>
            <a:r>
              <a:rPr lang="en-US" sz="1600" i="1" spc="-1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Zst</a:t>
            </a:r>
            <a:endParaRPr lang="fa-IR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4C469AE-8A9C-2403-544A-17B1C6078B1A}"/>
              </a:ext>
            </a:extLst>
          </p:cNvPr>
          <p:cNvSpPr txBox="1"/>
          <p:nvPr/>
        </p:nvSpPr>
        <p:spPr>
          <a:xfrm>
            <a:off x="2300595" y="5172280"/>
            <a:ext cx="2377183" cy="2781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03505" marR="1035050" indent="-72390">
              <a:lnSpc>
                <a:spcPct val="75000"/>
              </a:lnSpc>
              <a:spcBef>
                <a:spcPts val="125"/>
              </a:spcBef>
              <a:spcAft>
                <a:spcPts val="0"/>
              </a:spcAft>
              <a:tabLst>
                <a:tab pos="321310" algn="l"/>
                <a:tab pos="534670" algn="l"/>
                <a:tab pos="719455" algn="l"/>
              </a:tabLst>
            </a:pPr>
            <a:r>
              <a:rPr lang="en-US" sz="16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z="1600" i="1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</a:t>
            </a:r>
            <a:r>
              <a:rPr lang="en-US" sz="1600" dirty="0">
                <a:effectLst/>
                <a:latin typeface="Symbol" panose="05050102010706020507" pitchFamily="18" charset="2"/>
                <a:ea typeface="Times New Roman" panose="02020603050405020304" pitchFamily="18" charset="0"/>
              </a:rPr>
              <a:t>+</a:t>
            </a:r>
            <a:r>
              <a:rPr lang="en-US" sz="1600" spc="-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i="1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49D0987-3D7C-C97C-58B2-282D0C6CD439}"/>
              </a:ext>
            </a:extLst>
          </p:cNvPr>
          <p:cNvSpPr txBox="1"/>
          <p:nvPr/>
        </p:nvSpPr>
        <p:spPr>
          <a:xfrm>
            <a:off x="2494490" y="5180150"/>
            <a:ext cx="2217807" cy="3847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03505" marR="1035050" indent="-72390">
              <a:lnSpc>
                <a:spcPct val="75000"/>
              </a:lnSpc>
              <a:spcBef>
                <a:spcPts val="125"/>
              </a:spcBef>
              <a:spcAft>
                <a:spcPts val="0"/>
              </a:spcAft>
              <a:tabLst>
                <a:tab pos="321310" algn="l"/>
                <a:tab pos="534670" algn="l"/>
                <a:tab pos="719455" algn="l"/>
              </a:tabLst>
            </a:pPr>
            <a:r>
              <a:rPr lang="en-US" sz="1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000" i="1" spc="-1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strap</a:t>
            </a:r>
            <a:r>
              <a:rPr lang="en-US" sz="1000" i="1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	         </a:t>
            </a:r>
            <a:r>
              <a:rPr lang="en-US" sz="1000" i="1" spc="-2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ENC</a:t>
            </a:r>
            <a:endParaRPr lang="fa-IR" sz="10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ADB5A9E-7C61-6A10-E6BD-A08924C9350F}"/>
              </a:ext>
            </a:extLst>
          </p:cNvPr>
          <p:cNvSpPr txBox="1"/>
          <p:nvPr/>
        </p:nvSpPr>
        <p:spPr>
          <a:xfrm>
            <a:off x="1896007" y="4886778"/>
            <a:ext cx="35574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i="1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k</a:t>
            </a:r>
            <a:endParaRPr lang="fa-IR" sz="16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13FD997-F581-9A77-5DE4-9D9A4EAAB63A}"/>
              </a:ext>
            </a:extLst>
          </p:cNvPr>
          <p:cNvSpPr txBox="1"/>
          <p:nvPr/>
        </p:nvSpPr>
        <p:spPr>
          <a:xfrm>
            <a:off x="2138747" y="4891606"/>
            <a:ext cx="44375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effectLst/>
                <a:latin typeface="Symbol" panose="05050102010706020507" pitchFamily="18" charset="2"/>
                <a:ea typeface="Microsoft Sans Serif" panose="020B0604020202020204" pitchFamily="34" charset="0"/>
                <a:cs typeface="Microsoft Sans Serif" panose="020B0604020202020204" pitchFamily="34" charset="0"/>
              </a:rPr>
              <a:t>=</a:t>
            </a:r>
            <a:endParaRPr lang="fa-IR" sz="16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5571CDE-5E67-18A9-9959-9150AC23B544}"/>
              </a:ext>
            </a:extLst>
          </p:cNvPr>
          <p:cNvSpPr txBox="1"/>
          <p:nvPr/>
        </p:nvSpPr>
        <p:spPr>
          <a:xfrm>
            <a:off x="1398108" y="4894472"/>
            <a:ext cx="44905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spc="-2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(7)</a:t>
            </a:r>
            <a:endParaRPr lang="fa-IR" sz="16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0BE2F0D-9EB6-AA35-6138-8C73FE1E72C9}"/>
              </a:ext>
            </a:extLst>
          </p:cNvPr>
          <p:cNvSpPr txBox="1"/>
          <p:nvPr/>
        </p:nvSpPr>
        <p:spPr>
          <a:xfrm>
            <a:off x="2013657" y="4994500"/>
            <a:ext cx="19906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i="1" spc="-50" baseline="300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s</a:t>
            </a:r>
            <a:endParaRPr lang="fa-IR" sz="1600" dirty="0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C123750C-F46C-87CB-AE8F-DCDA46BA6DF2}"/>
              </a:ext>
            </a:extLst>
          </p:cNvPr>
          <p:cNvGrpSpPr>
            <a:grpSpLocks/>
          </p:cNvGrpSpPr>
          <p:nvPr/>
        </p:nvGrpSpPr>
        <p:grpSpPr>
          <a:xfrm flipV="1">
            <a:off x="2300595" y="5059048"/>
            <a:ext cx="1082299" cy="50163"/>
            <a:chOff x="0" y="0"/>
            <a:chExt cx="121285" cy="7620"/>
          </a:xfrm>
        </p:grpSpPr>
        <p:sp>
          <p:nvSpPr>
            <p:cNvPr id="30" name="Graphic 37">
              <a:extLst>
                <a:ext uri="{FF2B5EF4-FFF2-40B4-BE49-F238E27FC236}">
                  <a16:creationId xmlns:a16="http://schemas.microsoft.com/office/drawing/2014/main" id="{40DBC4ED-32D0-0519-1D51-53B8E24DF7FE}"/>
                </a:ext>
              </a:extLst>
            </p:cNvPr>
            <p:cNvSpPr/>
            <p:nvPr/>
          </p:nvSpPr>
          <p:spPr>
            <a:xfrm>
              <a:off x="0" y="3745"/>
              <a:ext cx="121285" cy="1270"/>
            </a:xfrm>
            <a:custGeom>
              <a:avLst/>
              <a:gdLst/>
              <a:ahLst/>
              <a:cxnLst/>
              <a:rect l="l" t="t" r="r" b="b"/>
              <a:pathLst>
                <a:path w="121285">
                  <a:moveTo>
                    <a:pt x="0" y="0"/>
                  </a:moveTo>
                  <a:lnTo>
                    <a:pt x="120890" y="0"/>
                  </a:lnTo>
                </a:path>
              </a:pathLst>
            </a:custGeom>
            <a:ln w="7491">
              <a:solidFill>
                <a:srgbClr val="000000"/>
              </a:solidFill>
              <a:prstDash val="solid"/>
            </a:ln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fa-IR" sz="2000"/>
            </a:p>
          </p:txBody>
        </p: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6C7DB73A-D6FE-80AD-313A-91B7B075733F}"/>
              </a:ext>
            </a:extLst>
          </p:cNvPr>
          <p:cNvSpPr txBox="1"/>
          <p:nvPr/>
        </p:nvSpPr>
        <p:spPr>
          <a:xfrm>
            <a:off x="7402530" y="3565142"/>
            <a:ext cx="3310228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39370" algn="r" rtl="1"/>
            <a:r>
              <a:rPr lang="ar-SA" sz="1600" dirty="0">
                <a:effectLst/>
                <a:ea typeface="Microsoft Sans Serif" panose="020B0604020202020204" pitchFamily="34" charset="0"/>
              </a:rPr>
              <a:t>امپدانس</a:t>
            </a:r>
            <a:r>
              <a:rPr lang="ar-SA" sz="1600" spc="20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موجي</a:t>
            </a:r>
            <a:r>
              <a:rPr lang="ar-SA" sz="1600" spc="21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نوار</a:t>
            </a:r>
            <a:r>
              <a:rPr lang="ar-SA" sz="1600" spc="20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زمین</a:t>
            </a:r>
            <a:r>
              <a:rPr lang="ar-SA" sz="1600" spc="2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بوده</a:t>
            </a:r>
            <a:r>
              <a:rPr lang="ar-SA" sz="1600" spc="215" dirty="0">
                <a:effectLst/>
                <a:ea typeface="Microsoft Sans Serif" panose="020B0604020202020204" pitchFamily="34" charset="0"/>
              </a:rPr>
              <a:t> </a:t>
            </a:r>
            <a:endParaRPr lang="en-US" sz="1600" spc="215" dirty="0">
              <a:effectLst/>
              <a:ea typeface="Microsoft Sans Serif" panose="020B0604020202020204" pitchFamily="34" charset="0"/>
            </a:endParaRPr>
          </a:p>
          <a:p>
            <a:pPr marR="39370" algn="r" rtl="1"/>
            <a:r>
              <a:rPr lang="ar-SA" sz="1600" dirty="0">
                <a:effectLst/>
                <a:ea typeface="Microsoft Sans Serif" panose="020B0604020202020204" pitchFamily="34" charset="0"/>
              </a:rPr>
              <a:t>و</a:t>
            </a:r>
            <a:r>
              <a:rPr lang="ar-SA" sz="1600" spc="2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مقدار</a:t>
            </a:r>
            <a:r>
              <a:rPr lang="ar-SA" sz="1600" spc="21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آن</a:t>
            </a:r>
            <a:r>
              <a:rPr lang="en-US" sz="16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معمولًا</a:t>
            </a:r>
            <a:r>
              <a:rPr lang="ar-SA" sz="1600" spc="17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از</a:t>
            </a:r>
            <a:r>
              <a:rPr lang="en-US" sz="1600" dirty="0"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امپدانس</a:t>
            </a:r>
            <a:r>
              <a:rPr lang="ar-SA" sz="1600" spc="-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موجي بدنه به زمین </a:t>
            </a:r>
            <a:r>
              <a:rPr lang="en-US" sz="1600" dirty="0">
                <a:effectLst/>
                <a:ea typeface="Microsoft Sans Serif" panose="020B0604020202020204" pitchFamily="34" charset="0"/>
              </a:rPr>
              <a:t>(Z</a:t>
            </a:r>
            <a:r>
              <a:rPr lang="en-US" sz="1600" baseline="-25000" dirty="0">
                <a:effectLst/>
                <a:ea typeface="Microsoft Sans Serif" panose="020B0604020202020204" pitchFamily="34" charset="0"/>
              </a:rPr>
              <a:t>ENC</a:t>
            </a:r>
            <a:r>
              <a:rPr lang="en-US" sz="1600" dirty="0">
                <a:effectLst/>
                <a:ea typeface="Microsoft Sans Serif" panose="020B0604020202020204" pitchFamily="34" charset="0"/>
              </a:rPr>
              <a:t>) </a:t>
            </a:r>
          </a:p>
          <a:p>
            <a:pPr marR="39370" algn="r" rtl="1"/>
            <a:r>
              <a:rPr lang="ar-SA" sz="1600" dirty="0">
                <a:effectLst/>
                <a:ea typeface="Microsoft Sans Serif" panose="020B0604020202020204" pitchFamily="34" charset="0"/>
              </a:rPr>
              <a:t>بیشتر است</a:t>
            </a:r>
            <a:r>
              <a:rPr lang="en-US" sz="1600" dirty="0">
                <a:effectLst/>
                <a:ea typeface="Microsoft Sans Serif" panose="020B0604020202020204" pitchFamily="34" charset="0"/>
              </a:rPr>
              <a:t>. </a:t>
            </a:r>
          </a:p>
          <a:p>
            <a:pPr marR="39370" algn="r" rtl="1"/>
            <a:r>
              <a:rPr lang="ar-SA" sz="1600" dirty="0">
                <a:effectLst/>
                <a:ea typeface="Microsoft Sans Serif" panose="020B0604020202020204" pitchFamily="34" charset="0"/>
              </a:rPr>
              <a:t>محدوده اين ضريب تضعیف هم در عمل در حدود </a:t>
            </a:r>
            <a:r>
              <a:rPr lang="en-US" sz="1600" dirty="0">
                <a:effectLst/>
                <a:ea typeface="Microsoft Sans Serif" panose="020B0604020202020204" pitchFamily="34" charset="0"/>
              </a:rPr>
              <a:t>0.8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 است</a:t>
            </a:r>
            <a:r>
              <a:rPr lang="en-US" sz="1600" dirty="0">
                <a:effectLst/>
                <a:ea typeface="Microsoft Sans Serif" panose="020B0604020202020204" pitchFamily="34" charset="0"/>
              </a:rPr>
              <a:t>.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3E1965A-4E59-7FCB-5EB8-1B28C3885FAE}"/>
              </a:ext>
            </a:extLst>
          </p:cNvPr>
          <p:cNvSpPr txBox="1"/>
          <p:nvPr/>
        </p:nvSpPr>
        <p:spPr>
          <a:xfrm>
            <a:off x="10558484" y="3590436"/>
            <a:ext cx="628824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1275"/>
            <a:r>
              <a:rPr lang="en-US" sz="1100" spc="-10" dirty="0" err="1">
                <a:effectLst/>
                <a:latin typeface="Times New Roman" panose="02020603050405020304" pitchFamily="18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Z</a:t>
            </a:r>
            <a:r>
              <a:rPr lang="en-US" sz="700" i="1" spc="-10" dirty="0" err="1">
                <a:effectLst/>
                <a:latin typeface="Times New Roman" panose="02020603050405020304" pitchFamily="18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strap</a:t>
            </a:r>
            <a:endParaRPr lang="en-US" sz="1100" dirty="0">
              <a:effectLst/>
              <a:latin typeface="Microsoft Sans Serif" panose="020B0604020202020204" pitchFamily="34" charset="0"/>
              <a:ea typeface="Microsoft Sans Serif" panose="020B0604020202020204" pitchFamily="34" charset="0"/>
            </a:endParaRPr>
          </a:p>
        </p:txBody>
      </p:sp>
      <p:pic>
        <p:nvPicPr>
          <p:cNvPr id="35" name="Image 35">
            <a:extLst>
              <a:ext uri="{FF2B5EF4-FFF2-40B4-BE49-F238E27FC236}">
                <a16:creationId xmlns:a16="http://schemas.microsoft.com/office/drawing/2014/main" id="{A8C0A1BA-408E-974F-4EE5-92594BC2200B}"/>
              </a:ext>
            </a:extLst>
          </p:cNvPr>
          <p:cNvPicPr>
            <a:picLocks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83766" y="3429000"/>
            <a:ext cx="3218764" cy="2392783"/>
          </a:xfrm>
          <a:prstGeom prst="rect">
            <a:avLst/>
          </a:prstGeom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1759279A-135F-1D08-861F-147684617465}"/>
              </a:ext>
            </a:extLst>
          </p:cNvPr>
          <p:cNvSpPr txBox="1"/>
          <p:nvPr/>
        </p:nvSpPr>
        <p:spPr>
          <a:xfrm>
            <a:off x="2938409" y="5865963"/>
            <a:ext cx="479733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14960" marR="609600" algn="r" rtl="1">
              <a:spcBef>
                <a:spcPts val="5"/>
              </a:spcBef>
              <a:spcAft>
                <a:spcPts val="0"/>
              </a:spcAft>
            </a:pPr>
            <a:r>
              <a:rPr lang="ar-SA" sz="1400" b="1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شكل</a:t>
            </a:r>
            <a:r>
              <a:rPr lang="ar-SA" sz="1400" b="1" spc="-15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>
                <a:effectLst/>
                <a:ea typeface="Microsoft Sans Serif" panose="020B0604020202020204" pitchFamily="34" charset="0"/>
              </a:rPr>
              <a:t>:(4)</a:t>
            </a:r>
            <a:r>
              <a:rPr lang="en-US" sz="1400" b="1" spc="-1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b="1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نمایی</a:t>
            </a:r>
            <a:r>
              <a:rPr lang="ar-SA" sz="1400" b="1" spc="-15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1400" b="1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از</a:t>
            </a:r>
            <a:r>
              <a:rPr lang="ar-SA" sz="1400" b="1" spc="-15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1400" b="1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کنار</a:t>
            </a:r>
            <a:r>
              <a:rPr lang="ar-SA" sz="1400" b="1" spc="-10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1400" b="1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پست</a:t>
            </a:r>
            <a:r>
              <a:rPr lang="ar-SA" sz="1400" b="1" spc="-15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1400" b="1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سه</a:t>
            </a:r>
            <a:r>
              <a:rPr lang="ar-SA" sz="1400" b="1" spc="-15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1400" b="1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فاز</a:t>
            </a:r>
            <a:r>
              <a:rPr lang="ar-SA" sz="1400" b="1" spc="-15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1400" b="1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شبيه</a:t>
            </a:r>
            <a:r>
              <a:rPr lang="en-US" sz="1400" b="1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1400" b="1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سازی</a:t>
            </a:r>
            <a:r>
              <a:rPr lang="ar-SA" sz="1400" b="1" spc="-15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1400" b="1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شده</a:t>
            </a:r>
            <a:endParaRPr lang="en-US" sz="1400" dirty="0">
              <a:effectLst/>
              <a:ea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10722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40">
            <a:extLst>
              <a:ext uri="{FF2B5EF4-FFF2-40B4-BE49-F238E27FC236}">
                <a16:creationId xmlns:a16="http://schemas.microsoft.com/office/drawing/2014/main" id="{BAD07612-735B-9569-BCBB-942DDF0B10FE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85726" y="2519685"/>
            <a:ext cx="6248400" cy="267652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6B0ADE5-F1A1-12F7-0A42-BD0CACF58B19}"/>
              </a:ext>
            </a:extLst>
          </p:cNvPr>
          <p:cNvSpPr txBox="1"/>
          <p:nvPr/>
        </p:nvSpPr>
        <p:spPr>
          <a:xfrm>
            <a:off x="3077110" y="5381270"/>
            <a:ext cx="663582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a-IR" sz="1400" b="1" dirty="0">
                <a:effectLst/>
                <a:ea typeface="Microsoft Sans Serif" panose="020B0604020202020204" pitchFamily="34" charset="0"/>
              </a:rPr>
              <a:t>مدار معادل شبیه </a:t>
            </a:r>
            <a:r>
              <a:rPr lang="ar-SA" sz="1400" b="1" dirty="0">
                <a:effectLst/>
                <a:ea typeface="Microsoft Sans Serif" panose="020B0604020202020204" pitchFamily="34" charset="0"/>
              </a:rPr>
              <a:t>سازی</a:t>
            </a:r>
            <a:r>
              <a:rPr lang="ar-SA" sz="1400" b="1" spc="-2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b="1" dirty="0">
                <a:effectLst/>
                <a:ea typeface="Microsoft Sans Serif" panose="020B0604020202020204" pitchFamily="34" charset="0"/>
              </a:rPr>
              <a:t>شده</a:t>
            </a:r>
            <a:r>
              <a:rPr lang="ar-SA" sz="1400" b="1" spc="-3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b="1" dirty="0">
                <a:effectLst/>
                <a:ea typeface="Microsoft Sans Serif" panose="020B0604020202020204" pitchFamily="34" charset="0"/>
              </a:rPr>
              <a:t>برای</a:t>
            </a:r>
            <a:r>
              <a:rPr lang="ar-SA" sz="1400" b="1" spc="-3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b="1" dirty="0">
                <a:effectLst/>
                <a:ea typeface="Microsoft Sans Serif" panose="020B0604020202020204" pitchFamily="34" charset="0"/>
              </a:rPr>
              <a:t>پست</a:t>
            </a:r>
            <a:r>
              <a:rPr lang="ar-SA" sz="1400" b="1" spc="-3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b="1" dirty="0">
                <a:effectLst/>
                <a:ea typeface="Microsoft Sans Serif" panose="020B0604020202020204" pitchFamily="34" charset="0"/>
              </a:rPr>
              <a:t>مورد</a:t>
            </a:r>
            <a:r>
              <a:rPr lang="ar-SA" sz="1400" b="1" spc="-3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b="1" dirty="0">
                <a:effectLst/>
                <a:ea typeface="Microsoft Sans Serif" panose="020B0604020202020204" pitchFamily="34" charset="0"/>
              </a:rPr>
              <a:t>مطالعه</a:t>
            </a:r>
            <a:r>
              <a: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+mn-cs"/>
              </a:rPr>
              <a:t>:(5)</a:t>
            </a:r>
            <a:r>
              <a: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Arial" panose="020B0604020202020204" pitchFamily="34" charset="0"/>
              </a:rPr>
              <a:t> شكل</a:t>
            </a:r>
            <a:r>
              <a:rPr kumimoji="0" lang="en-US" sz="1400" b="1" i="0" u="none" strike="noStrike" kern="1200" cap="none" spc="-3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+mn-cs"/>
              </a:rPr>
              <a:t> </a:t>
            </a:r>
            <a:endParaRPr lang="fa-IR" sz="1400" dirty="0"/>
          </a:p>
        </p:txBody>
      </p:sp>
    </p:spTree>
    <p:extLst>
      <p:ext uri="{BB962C8B-B14F-4D97-AF65-F5344CB8AC3E}">
        <p14:creationId xmlns:p14="http://schemas.microsoft.com/office/powerpoint/2010/main" val="17592501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EF691F-8820-7184-7819-4E2B0B9F9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154305" algn="r" rtl="1"/>
            <a:r>
              <a:rPr lang="en-US" sz="4000" b="1" kern="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-3</a:t>
            </a:r>
            <a:r>
              <a:rPr lang="en-US" sz="2800" b="1" kern="0" spc="-30" dirty="0">
                <a:effectLst/>
                <a:latin typeface="+mn-lt"/>
                <a:ea typeface="Arial" panose="020B0604020202020204" pitchFamily="34" charset="0"/>
              </a:rPr>
              <a:t> </a:t>
            </a:r>
            <a:r>
              <a:rPr lang="ar-SA" sz="2800" b="1" kern="0" dirty="0">
                <a:effectLst/>
                <a:latin typeface="+mn-lt"/>
                <a:ea typeface="Arial" panose="020B0604020202020204" pitchFamily="34" charset="0"/>
              </a:rPr>
              <a:t>شبيه</a:t>
            </a:r>
            <a:r>
              <a:rPr lang="fa-IR" sz="2800" b="1" kern="0" dirty="0">
                <a:effectLst/>
                <a:latin typeface="+mn-lt"/>
                <a:ea typeface="Arial" panose="020B0604020202020204" pitchFamily="34" charset="0"/>
              </a:rPr>
              <a:t> </a:t>
            </a:r>
            <a:r>
              <a:rPr lang="ar-SA" sz="2800" b="1" kern="0" dirty="0">
                <a:effectLst/>
                <a:latin typeface="+mn-lt"/>
                <a:ea typeface="Arial" panose="020B0604020202020204" pitchFamily="34" charset="0"/>
              </a:rPr>
              <a:t>سازی</a:t>
            </a:r>
            <a:r>
              <a:rPr lang="ar-SA" sz="2800" b="1" kern="0" spc="-10" dirty="0">
                <a:effectLst/>
                <a:latin typeface="+mn-lt"/>
                <a:ea typeface="Arial" panose="020B0604020202020204" pitchFamily="34" charset="0"/>
              </a:rPr>
              <a:t> </a:t>
            </a:r>
            <a:r>
              <a:rPr lang="ar-SA" sz="2800" b="1" kern="0" dirty="0">
                <a:effectLst/>
                <a:latin typeface="+mn-lt"/>
                <a:ea typeface="Arial" panose="020B0604020202020204" pitchFamily="34" charset="0"/>
              </a:rPr>
              <a:t>پست</a:t>
            </a:r>
            <a:r>
              <a:rPr lang="ar-SA" sz="2800" b="1" kern="0" spc="-10" dirty="0">
                <a:effectLst/>
                <a:latin typeface="+mn-lt"/>
                <a:ea typeface="Arial" panose="020B0604020202020204" pitchFamily="34" charset="0"/>
              </a:rPr>
              <a:t> </a:t>
            </a:r>
            <a:r>
              <a:rPr lang="ar-SA" sz="2800" b="1" kern="0" dirty="0">
                <a:effectLst/>
                <a:latin typeface="+mn-lt"/>
                <a:ea typeface="Arial" panose="020B0604020202020204" pitchFamily="34" charset="0"/>
              </a:rPr>
              <a:t>و</a:t>
            </a:r>
            <a:r>
              <a:rPr lang="ar-SA" sz="2800" b="1" kern="0" spc="-15" dirty="0">
                <a:effectLst/>
                <a:latin typeface="+mn-lt"/>
                <a:ea typeface="Arial" panose="020B0604020202020204" pitchFamily="34" charset="0"/>
              </a:rPr>
              <a:t> </a:t>
            </a:r>
            <a:r>
              <a:rPr lang="ar-SA" sz="2800" b="1" kern="0" dirty="0">
                <a:effectLst/>
                <a:latin typeface="+mn-lt"/>
                <a:ea typeface="Arial" panose="020B0604020202020204" pitchFamily="34" charset="0"/>
              </a:rPr>
              <a:t>تحليل</a:t>
            </a:r>
            <a:r>
              <a:rPr lang="ar-SA" sz="2800" b="1" kern="0" spc="-15" dirty="0">
                <a:effectLst/>
                <a:latin typeface="+mn-lt"/>
                <a:ea typeface="Arial" panose="020B0604020202020204" pitchFamily="34" charset="0"/>
              </a:rPr>
              <a:t> </a:t>
            </a:r>
            <a:r>
              <a:rPr lang="ar-SA" sz="2800" b="1" kern="0" dirty="0">
                <a:effectLst/>
                <a:latin typeface="+mn-lt"/>
                <a:ea typeface="Arial" panose="020B0604020202020204" pitchFamily="34" charset="0"/>
              </a:rPr>
              <a:t>نتایج</a:t>
            </a:r>
            <a:br>
              <a:rPr lang="en-US" sz="2800" b="1" kern="0" dirty="0">
                <a:effectLst/>
                <a:latin typeface="+mn-lt"/>
                <a:ea typeface="Arial" panose="020B0604020202020204" pitchFamily="34" charset="0"/>
              </a:rPr>
            </a:br>
            <a:endParaRPr lang="fa-IR" sz="2800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08F759-CC9A-70EC-663F-147D724CFE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108585" indent="0" algn="just" rtl="1">
              <a:lnSpc>
                <a:spcPct val="130000"/>
              </a:lnSpc>
              <a:spcBef>
                <a:spcPts val="560"/>
              </a:spcBef>
              <a:spcAft>
                <a:spcPts val="0"/>
              </a:spcAft>
              <a:buNone/>
            </a:pPr>
            <a:r>
              <a:rPr lang="ar-SA" sz="1400" dirty="0">
                <a:effectLst/>
                <a:ea typeface="Microsoft Sans Serif" panose="020B0604020202020204" pitchFamily="34" charset="0"/>
              </a:rPr>
              <a:t>به</a:t>
            </a:r>
            <a:r>
              <a:rPr lang="ar-SA" sz="1400" spc="6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منظور</a:t>
            </a:r>
            <a:r>
              <a:rPr lang="ar-SA" sz="1400" spc="5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تحلیل</a:t>
            </a:r>
            <a:r>
              <a:rPr lang="ar-SA" sz="1400" spc="7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دقیق</a:t>
            </a:r>
            <a:r>
              <a:rPr lang="ar-SA" sz="1400" spc="6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پديدههای</a:t>
            </a:r>
            <a:r>
              <a:rPr lang="ar-SA" sz="1400" spc="6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گذرا،</a:t>
            </a:r>
            <a:r>
              <a:rPr lang="ar-SA" sz="1400" spc="5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بخشي</a:t>
            </a:r>
            <a:r>
              <a:rPr lang="ar-SA" sz="1400" spc="6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از</a:t>
            </a:r>
            <a:r>
              <a:rPr lang="ar-SA" sz="1400" spc="6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يک</a:t>
            </a:r>
            <a:r>
              <a:rPr lang="ar-SA" sz="1400" spc="6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پست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 </a:t>
            </a:r>
            <a:r>
              <a:rPr kumimoji="0" lang="en-US" sz="1400" b="0" i="0" u="none" strike="noStrike" kern="1200" cap="none" spc="-2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Microsoft Sans Serif" panose="020B0604020202020204" pitchFamily="34" charset="0"/>
              </a:rPr>
              <a:t>GIS</a:t>
            </a:r>
            <a:r>
              <a:rPr kumimoji="0" lang="fa-IR" sz="1400" b="0" i="0" u="none" strike="noStrike" kern="1200" cap="none" spc="-2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+mn-cs"/>
              </a:rPr>
              <a:t>500 kV</a:t>
            </a:r>
            <a:r>
              <a:rPr kumimoji="0" lang="en-US" sz="1400" b="0" i="0" u="none" strike="noStrike" kern="1200" cap="none" spc="-3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+mn-cs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مطابق</a:t>
            </a:r>
            <a:r>
              <a:rPr lang="ar-SA" sz="1400" spc="-5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شکلهای</a:t>
            </a:r>
            <a:r>
              <a:rPr lang="ar-SA" sz="1400" spc="-4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en-US" sz="1400" spc="-4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3</a:t>
            </a:r>
            <a:r>
              <a:rPr lang="en-US" sz="1400" spc="-35" dirty="0">
                <a:effectLst/>
                <a:ea typeface="Microsoft Sans Serif" panose="020B0604020202020204" pitchFamily="34" charset="0"/>
              </a:rPr>
              <a:t> )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و</a:t>
            </a:r>
            <a:r>
              <a:rPr lang="ar-SA" sz="1400" spc="-4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en-US" sz="1400" spc="-4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(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4</a:t>
            </a:r>
            <a:r>
              <a:rPr lang="en-US" sz="1400" spc="-3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مورد</a:t>
            </a:r>
            <a:r>
              <a:rPr lang="ar-SA" sz="1400" spc="-4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بررسي</a:t>
            </a:r>
            <a:r>
              <a:rPr lang="ar-SA" sz="1400" spc="-45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قرار</a:t>
            </a:r>
            <a:r>
              <a:rPr lang="ar-SA" sz="1400" spc="-4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مي</a:t>
            </a:r>
            <a:r>
              <a:rPr lang="en-US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گیرد</a:t>
            </a:r>
            <a:r>
              <a:rPr lang="en-US" sz="1400" spc="-35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.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 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زمین</a:t>
            </a:r>
            <a:r>
              <a:rPr lang="ar-SA" sz="1400" spc="17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پست</a:t>
            </a:r>
            <a:r>
              <a:rPr lang="ar-SA" sz="1400" spc="17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مورد</a:t>
            </a:r>
            <a:r>
              <a:rPr lang="ar-SA" sz="1400" spc="16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مطالعه</a:t>
            </a:r>
            <a:r>
              <a:rPr lang="ar-SA" sz="1400" spc="17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با</a:t>
            </a:r>
            <a:r>
              <a:rPr lang="ar-SA" sz="1400" spc="17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مقاومت</a:t>
            </a:r>
            <a:r>
              <a:rPr lang="ar-SA" sz="1400" spc="18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ويژه</a:t>
            </a:r>
            <a:r>
              <a:rPr lang="ar-SA" sz="1400" spc="170" dirty="0">
                <a:effectLst/>
                <a:ea typeface="Microsoft Sans Serif" panose="020B0604020202020204" pitchFamily="34" charset="0"/>
              </a:rPr>
              <a:t> 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20</a:t>
            </a:r>
            <a:r>
              <a:rPr lang="en-US" sz="1400" spc="17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اهم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-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متر</a:t>
            </a:r>
            <a:r>
              <a:rPr lang="ar-SA" sz="1400" spc="17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در</a:t>
            </a:r>
            <a:r>
              <a:rPr lang="ar-SA" sz="1400" spc="16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نظر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گرفته</a:t>
            </a:r>
            <a:r>
              <a:rPr lang="ar-SA" sz="1400" spc="1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شده</a:t>
            </a:r>
            <a:r>
              <a:rPr lang="ar-SA" sz="1400" spc="95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است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.</a:t>
            </a:r>
            <a:r>
              <a:rPr lang="en-US" sz="1400" spc="8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فاصله</a:t>
            </a:r>
            <a:r>
              <a:rPr lang="ar-SA" sz="1400" spc="105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مابین</a:t>
            </a:r>
            <a:r>
              <a:rPr lang="ar-SA" sz="1400" spc="85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لوله</a:t>
            </a:r>
            <a:r>
              <a:rPr lang="ar-SA" sz="1400" spc="1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ها</a:t>
            </a:r>
            <a:r>
              <a:rPr lang="ar-SA" sz="1400" spc="1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1</a:t>
            </a:r>
            <a:r>
              <a:rPr lang="en-US" sz="1400" spc="10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متر،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قطر</a:t>
            </a:r>
            <a:r>
              <a:rPr lang="ar-SA" sz="1400" spc="5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آنها</a:t>
            </a:r>
            <a:r>
              <a:rPr lang="ar-SA" sz="1400" spc="55" dirty="0">
                <a:effectLst/>
                <a:ea typeface="Microsoft Sans Serif" panose="020B0604020202020204" pitchFamily="34" charset="0"/>
              </a:rPr>
              <a:t> 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0.5</a:t>
            </a:r>
            <a:r>
              <a:rPr lang="en-US" sz="1400" spc="7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و</a:t>
            </a:r>
            <a:r>
              <a:rPr lang="ar-SA" sz="1400" spc="5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ارتفاعآنها</a:t>
            </a:r>
            <a:r>
              <a:rPr lang="ar-SA" sz="1400" spc="30" dirty="0">
                <a:effectLst/>
                <a:ea typeface="Microsoft Sans Serif" panose="020B0604020202020204" pitchFamily="34" charset="0"/>
              </a:rPr>
              <a:t> 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1</a:t>
            </a:r>
            <a:r>
              <a:rPr lang="en-US" sz="1400" spc="4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متر</a:t>
            </a:r>
            <a:r>
              <a:rPr lang="ar-SA" sz="1400" spc="3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از</a:t>
            </a:r>
            <a:r>
              <a:rPr lang="ar-SA" sz="1400" spc="2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سطح</a:t>
            </a:r>
            <a:r>
              <a:rPr lang="ar-SA" sz="1400" spc="3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زمین</a:t>
            </a:r>
            <a:r>
              <a:rPr lang="ar-SA" sz="1400" spc="3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ميباشد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.</a:t>
            </a:r>
            <a:r>
              <a:rPr lang="en-US" sz="1400" spc="1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قطر</a:t>
            </a:r>
            <a:r>
              <a:rPr lang="ar-SA" sz="1400" spc="2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هادی</a:t>
            </a:r>
            <a:r>
              <a:rPr lang="ar-SA" sz="1400" spc="3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و</a:t>
            </a:r>
            <a:r>
              <a:rPr lang="ar-SA" sz="1400" spc="2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لولههای</a:t>
            </a:r>
            <a:r>
              <a:rPr lang="ar-SA" sz="1400" spc="3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اين</a:t>
            </a:r>
            <a:r>
              <a:rPr lang="ar-SA" sz="1400" spc="2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پست</a:t>
            </a:r>
            <a:r>
              <a:rPr lang="ar-SA" sz="1400" spc="3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به</a:t>
            </a:r>
            <a:r>
              <a:rPr lang="fa-IR" sz="1400" dirty="0"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ترتیب 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18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و 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48 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سانتيمتر فرض شده است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.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ارتفاع خطوط هوايي 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7.5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متر و با قطر 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4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سانتيمتر مي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باشند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.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شکل</a:t>
            </a:r>
            <a:r>
              <a:rPr lang="ar-SA" sz="1400" spc="25" dirty="0">
                <a:effectLst/>
                <a:ea typeface="Microsoft Sans Serif" panose="020B0604020202020204" pitchFamily="34" charset="0"/>
              </a:rPr>
              <a:t> 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5</a:t>
            </a:r>
            <a:r>
              <a:rPr lang="en-US" sz="1400" spc="2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مدار</a:t>
            </a:r>
            <a:r>
              <a:rPr lang="ar-SA" sz="1400" spc="1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مدلسازی</a:t>
            </a:r>
            <a:r>
              <a:rPr lang="ar-SA" sz="1400" spc="2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شده</a:t>
            </a:r>
            <a:r>
              <a:rPr lang="ar-SA" sz="1400" spc="2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از</a:t>
            </a:r>
            <a:r>
              <a:rPr lang="ar-SA" sz="1400" spc="1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پست</a:t>
            </a:r>
            <a:r>
              <a:rPr lang="ar-SA" sz="1400" spc="70" dirty="0">
                <a:effectLst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GIS</a:t>
            </a:r>
            <a:r>
              <a:rPr lang="en-US" sz="1400" spc="1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در</a:t>
            </a:r>
            <a:r>
              <a:rPr lang="ar-SA" sz="1400" spc="2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نرم</a:t>
            </a:r>
            <a:r>
              <a:rPr lang="ar-SA" sz="1400" spc="2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افزار</a:t>
            </a:r>
            <a:r>
              <a:rPr lang="ar-SA" sz="1400" spc="5" dirty="0">
                <a:effectLst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400" spc="5" dirty="0">
                <a:effectLst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EMTP-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+mn-cs"/>
              </a:rPr>
              <a:t> RV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را</a:t>
            </a:r>
            <a:r>
              <a:rPr lang="ar-SA" sz="1400" spc="1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نشان</a:t>
            </a:r>
            <a:r>
              <a:rPr lang="ar-SA" sz="1400" spc="2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مي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دهد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.</a:t>
            </a:r>
            <a:r>
              <a:rPr lang="en-US" sz="1400" spc="1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ولتاژ</a:t>
            </a:r>
            <a:r>
              <a:rPr lang="ar-SA" sz="1400" spc="55" dirty="0">
                <a:effectLst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VFTO</a:t>
            </a:r>
            <a:r>
              <a:rPr lang="en-US" sz="1400" spc="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در</a:t>
            </a:r>
            <a:r>
              <a:rPr lang="ar-SA" sz="1400" spc="1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اين</a:t>
            </a:r>
            <a:r>
              <a:rPr lang="ar-SA" sz="1400" spc="1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شبیه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سازی</a:t>
            </a:r>
            <a:r>
              <a:rPr lang="ar-SA" sz="1400" spc="1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به</a:t>
            </a:r>
            <a:r>
              <a:rPr lang="ar-SA" sz="1400" spc="1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صورت</a:t>
            </a:r>
            <a:r>
              <a:rPr lang="ar-SA" sz="1400" spc="1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يک</a:t>
            </a:r>
            <a:r>
              <a:rPr lang="fa-IR" sz="1400" dirty="0"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منبع</a:t>
            </a:r>
            <a:r>
              <a:rPr lang="ar-SA" sz="1400" spc="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ولتاژ</a:t>
            </a:r>
            <a:r>
              <a:rPr lang="ar-SA" sz="1400" spc="15" dirty="0">
                <a:effectLst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400" spc="15" dirty="0">
                <a:effectLst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Microsoft Sans Serif" panose="020B0604020202020204" pitchFamily="34" charset="0"/>
                <a:cs typeface="+mn-cs"/>
              </a:rPr>
              <a:t>2</a:t>
            </a:r>
            <a:r>
              <a:rPr lang="en-US" sz="1400" dirty="0" err="1">
                <a:effectLst/>
                <a:ea typeface="Microsoft Sans Serif" panose="020B0604020202020204" pitchFamily="34" charset="0"/>
              </a:rPr>
              <a:t>pu</a:t>
            </a:r>
            <a:r>
              <a:rPr lang="en-US" sz="1400" spc="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با</a:t>
            </a:r>
            <a:r>
              <a:rPr lang="ar-SA" sz="1400" spc="1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زمان</a:t>
            </a:r>
            <a:r>
              <a:rPr lang="ar-SA" sz="1400" spc="1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خیز</a:t>
            </a:r>
            <a:r>
              <a:rPr lang="ar-SA" sz="1400" spc="5" dirty="0">
                <a:effectLst/>
                <a:ea typeface="Microsoft Sans Serif" panose="020B0604020202020204" pitchFamily="34" charset="0"/>
              </a:rPr>
              <a:t> 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10</a:t>
            </a:r>
            <a:r>
              <a:rPr lang="en-US" sz="1400" spc="1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نانوثانیه</a:t>
            </a:r>
            <a:r>
              <a:rPr lang="ar-SA" sz="1400" spc="1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و</a:t>
            </a:r>
            <a:r>
              <a:rPr lang="ar-SA" sz="1400" spc="1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مقاومت 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60</a:t>
            </a:r>
            <a:r>
              <a:rPr lang="en-US" sz="1400" spc="1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اهمي</a:t>
            </a:r>
            <a:r>
              <a:rPr lang="ar-SA" sz="1400" spc="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در</a:t>
            </a:r>
            <a:r>
              <a:rPr lang="ar-SA" sz="1400" spc="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نظر</a:t>
            </a:r>
            <a:r>
              <a:rPr lang="fa-IR" sz="1400" dirty="0"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گرفته</a:t>
            </a:r>
            <a:r>
              <a:rPr lang="ar-SA" sz="1400" spc="11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شده</a:t>
            </a:r>
            <a:r>
              <a:rPr lang="ar-SA" sz="1400" spc="115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است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.</a:t>
            </a:r>
            <a:r>
              <a:rPr lang="en-US" sz="1400" spc="11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به</a:t>
            </a:r>
            <a:r>
              <a:rPr lang="ar-SA" sz="1400" spc="11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بیاني</a:t>
            </a:r>
            <a:r>
              <a:rPr lang="ar-SA" sz="1400" spc="115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اين</a:t>
            </a:r>
            <a:r>
              <a:rPr lang="ar-SA" sz="1400" spc="115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منبع</a:t>
            </a:r>
            <a:r>
              <a:rPr lang="ar-SA" sz="1400" spc="115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اثر</a:t>
            </a:r>
            <a:r>
              <a:rPr lang="ar-SA" sz="1400" spc="12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خطايي</a:t>
            </a:r>
            <a:r>
              <a:rPr lang="ar-SA" sz="1400" spc="12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با</a:t>
            </a:r>
            <a:r>
              <a:rPr lang="ar-SA" sz="1400" spc="115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ولتاژ</a:t>
            </a:r>
            <a:r>
              <a:rPr lang="ar-SA" sz="1400" spc="130" dirty="0">
                <a:effectLst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Microsoft Sans Serif" panose="020B0604020202020204" pitchFamily="34" charset="0"/>
                <a:cs typeface="+mn-cs"/>
              </a:rPr>
              <a:t>1</a:t>
            </a:r>
            <a:r>
              <a:rPr lang="en-US" sz="1400" dirty="0" err="1">
                <a:effectLst/>
                <a:ea typeface="Microsoft Sans Serif" panose="020B0604020202020204" pitchFamily="34" charset="0"/>
              </a:rPr>
              <a:t>pu</a:t>
            </a:r>
            <a:r>
              <a:rPr lang="en-US" sz="1400" spc="11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را</a:t>
            </a:r>
            <a:r>
              <a:rPr lang="ar-SA" sz="1400" spc="105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در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ترمینال</a:t>
            </a:r>
            <a:r>
              <a:rPr lang="ar-SA" sz="1400" spc="2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ورودی</a:t>
            </a:r>
            <a:r>
              <a:rPr lang="ar-SA" sz="1400" spc="19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خواهد</a:t>
            </a:r>
            <a:r>
              <a:rPr lang="ar-SA" sz="1400" spc="2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داشت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.</a:t>
            </a:r>
            <a:r>
              <a:rPr lang="en-US" sz="1400" spc="2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خط</a:t>
            </a:r>
            <a:r>
              <a:rPr lang="ar-SA" sz="1400" spc="19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هوايي</a:t>
            </a:r>
            <a:r>
              <a:rPr lang="ar-SA" sz="1400" spc="19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با</a:t>
            </a:r>
            <a:r>
              <a:rPr lang="ar-SA" sz="1400" spc="2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امپدانس</a:t>
            </a:r>
            <a:r>
              <a:rPr lang="ar-SA" sz="1400" spc="18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موجي</a:t>
            </a:r>
            <a:r>
              <a:rPr lang="ar-SA" sz="1400" spc="185" dirty="0">
                <a:effectLst/>
                <a:ea typeface="Microsoft Sans Serif" panose="020B0604020202020204" pitchFamily="34" charset="0"/>
              </a:rPr>
              <a:t> 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400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اهمي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مدلسازی شده است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.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به</a:t>
            </a:r>
            <a:r>
              <a:rPr lang="ar-SA" sz="1400" spc="5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منظور بررسي اثر سیر موج، هر کدام از</a:t>
            </a:r>
            <a:r>
              <a:rPr lang="ar-SA" sz="1400" spc="2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فازها</a:t>
            </a:r>
            <a:r>
              <a:rPr lang="ar-SA" sz="1400" spc="11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در</a:t>
            </a:r>
            <a:r>
              <a:rPr lang="ar-SA" sz="1400" spc="11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هر</a:t>
            </a:r>
            <a:r>
              <a:rPr lang="ar-SA" sz="1400" spc="12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شش</a:t>
            </a:r>
            <a:r>
              <a:rPr lang="ar-SA" sz="1400" spc="12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متر</a:t>
            </a:r>
            <a:r>
              <a:rPr lang="ar-SA" sz="1400" spc="12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با</a:t>
            </a:r>
            <a:r>
              <a:rPr lang="ar-SA" sz="1400" spc="12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يک</a:t>
            </a:r>
            <a:r>
              <a:rPr lang="ar-SA" sz="1400" spc="13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امپدانس</a:t>
            </a:r>
            <a:r>
              <a:rPr lang="ar-SA" sz="1400" spc="12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موجي</a:t>
            </a:r>
            <a:r>
              <a:rPr lang="ar-SA" sz="1400" spc="12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خط</a:t>
            </a:r>
            <a:r>
              <a:rPr lang="ar-SA" sz="1400" spc="12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انتقال</a:t>
            </a:r>
            <a:r>
              <a:rPr lang="fa-IR" sz="1400" dirty="0"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مدلسازی شده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اند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.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همچنین اثرگذاری فاصله بین فازها نیز به صورت اندوکتانس</a:t>
            </a:r>
            <a:r>
              <a:rPr lang="ar-SA" sz="1400" spc="400" dirty="0">
                <a:effectLst/>
                <a:ea typeface="Microsoft Sans Serif" panose="020B0604020202020204" pitchFamily="34" charset="0"/>
              </a:rPr>
              <a:t> </a:t>
            </a:r>
            <a:r>
              <a:rPr lang="en-US" sz="1400" dirty="0" err="1">
                <a:effectLst/>
                <a:ea typeface="Microsoft Sans Serif" panose="020B0604020202020204" pitchFamily="34" charset="0"/>
              </a:rPr>
              <a:t>L</a:t>
            </a:r>
            <a:r>
              <a:rPr lang="en-US" sz="1400" baseline="-25000" dirty="0" err="1">
                <a:effectLst/>
                <a:ea typeface="Microsoft Sans Serif" panose="020B0604020202020204" pitchFamily="34" charset="0"/>
              </a:rPr>
              <a:t>b</a:t>
            </a:r>
            <a:r>
              <a:rPr lang="en-US" sz="1400" spc="8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با</a:t>
            </a:r>
            <a:r>
              <a:rPr lang="ar-SA" sz="1400" spc="1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مقدار</a:t>
            </a:r>
            <a:r>
              <a:rPr lang="ar-SA" sz="1400" spc="130" dirty="0">
                <a:effectLst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0.1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Microsoft Sans Serif" panose="020B0604020202020204" pitchFamily="34" charset="0"/>
                <a:cs typeface="+mn-cs"/>
              </a:rPr>
              <a:t> µH</a:t>
            </a:r>
            <a:r>
              <a:rPr lang="en-US" sz="1400" spc="10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مدلسازی</a:t>
            </a:r>
            <a:r>
              <a:rPr lang="ar-SA" sz="1400" spc="9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شده</a:t>
            </a:r>
            <a:r>
              <a:rPr lang="ar-SA" sz="1400" spc="1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است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.</a:t>
            </a:r>
            <a:r>
              <a:rPr lang="en-US" sz="1400" spc="1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ادامه</a:t>
            </a:r>
            <a:r>
              <a:rPr lang="fa-IR" sz="14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پست</a:t>
            </a:r>
            <a:r>
              <a:rPr lang="ar-SA" sz="1400" spc="1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نیز</a:t>
            </a:r>
            <a:r>
              <a:rPr lang="ar-SA" sz="1400" spc="8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با</a:t>
            </a:r>
            <a:r>
              <a:rPr lang="ar-SA" sz="1400" spc="9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طول</a:t>
            </a:r>
            <a:r>
              <a:rPr lang="en-US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100</a:t>
            </a:r>
            <a:r>
              <a:rPr lang="en-US" sz="1400" spc="-1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متر</a:t>
            </a:r>
            <a:r>
              <a:rPr lang="ar-SA" sz="1400" spc="-1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با يک</a:t>
            </a:r>
            <a:r>
              <a:rPr lang="ar-SA" sz="1400" spc="-1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امپدانس</a:t>
            </a:r>
            <a:r>
              <a:rPr lang="ar-SA" sz="1400" spc="-1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موجي مدل</a:t>
            </a:r>
            <a:r>
              <a:rPr lang="ar-SA" sz="1400" spc="-1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شده</a:t>
            </a:r>
            <a:r>
              <a:rPr lang="ar-SA" sz="1400" spc="-1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است</a:t>
            </a:r>
            <a:r>
              <a:rPr lang="en-US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18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متر</a:t>
            </a:r>
            <a:r>
              <a:rPr lang="ar-SA" sz="1400" spc="-1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اول</a:t>
            </a:r>
            <a:r>
              <a:rPr lang="ar-SA" sz="1400" spc="-2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هر</a:t>
            </a:r>
            <a:r>
              <a:rPr lang="ar-SA" sz="1400" spc="-2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فاز</a:t>
            </a:r>
            <a:r>
              <a:rPr lang="ar-SA" sz="1400" spc="-1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در چهار</a:t>
            </a:r>
            <a:r>
              <a:rPr lang="ar-SA" sz="1400" spc="15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نقطه</a:t>
            </a:r>
            <a:r>
              <a:rPr lang="ar-SA" sz="1400" spc="15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با</a:t>
            </a:r>
            <a:r>
              <a:rPr lang="ar-SA" sz="1400" spc="15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فاصله</a:t>
            </a:r>
            <a:r>
              <a:rPr lang="fa-IR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های</a:t>
            </a:r>
            <a:r>
              <a:rPr lang="ar-SA" sz="1400" spc="15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en-US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6</a:t>
            </a:r>
            <a:r>
              <a:rPr lang="en-US" sz="1400" spc="17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متری</a:t>
            </a:r>
            <a:r>
              <a:rPr lang="ar-SA" sz="1400" spc="15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نامگذاری</a:t>
            </a:r>
            <a:r>
              <a:rPr lang="ar-SA" sz="1400" spc="15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شده</a:t>
            </a:r>
            <a:r>
              <a:rPr lang="ar-SA" sz="1400" spc="15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و</a:t>
            </a:r>
            <a:r>
              <a:rPr lang="ar-SA" sz="1400" spc="15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کاملا</a:t>
            </a:r>
            <a:r>
              <a:rPr lang="ar-SA" sz="1400" spc="15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مًشابه</a:t>
            </a:r>
            <a:r>
              <a:rPr lang="ar-SA" sz="1400" spc="12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هم هستند</a:t>
            </a:r>
            <a:r>
              <a:rPr lang="en-US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.</a:t>
            </a:r>
          </a:p>
          <a:p>
            <a:pPr marL="0" marR="108585" indent="0" algn="just" rtl="1">
              <a:lnSpc>
                <a:spcPct val="130000"/>
              </a:lnSpc>
              <a:spcBef>
                <a:spcPts val="560"/>
              </a:spcBef>
              <a:spcAft>
                <a:spcPts val="0"/>
              </a:spcAft>
              <a:buNone/>
            </a:pP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با</a:t>
            </a:r>
            <a:r>
              <a:rPr lang="ar-SA" sz="1400" spc="16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توجه</a:t>
            </a:r>
            <a:r>
              <a:rPr lang="ar-SA" sz="1400" spc="16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به</a:t>
            </a:r>
            <a:r>
              <a:rPr lang="ar-SA" sz="1400" spc="17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اطلاعات</a:t>
            </a:r>
            <a:r>
              <a:rPr lang="ar-SA" sz="1400" spc="17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ارائه</a:t>
            </a:r>
            <a:r>
              <a:rPr lang="ar-SA" sz="1400" spc="15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شده،</a:t>
            </a:r>
            <a:r>
              <a:rPr lang="ar-SA" sz="1400" spc="15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پارامترهای</a:t>
            </a:r>
            <a:r>
              <a:rPr lang="ar-SA" sz="1400" spc="16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گذرا</a:t>
            </a:r>
            <a:r>
              <a:rPr lang="ar-SA" sz="1400" spc="16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به</a:t>
            </a:r>
            <a:r>
              <a:rPr lang="ar-SA" sz="1400" spc="16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صورت</a:t>
            </a:r>
            <a:r>
              <a:rPr lang="ar-SA" sz="1400" spc="17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ارائه شده در جدول</a:t>
            </a:r>
            <a:r>
              <a:rPr lang="en-US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1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محاسبه شده است</a:t>
            </a:r>
            <a:r>
              <a:rPr lang="en-US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:</a:t>
            </a:r>
          </a:p>
          <a:p>
            <a:pPr marL="0" marR="13970" indent="0" algn="just" rtl="1">
              <a:spcBef>
                <a:spcPts val="525"/>
              </a:spcBef>
              <a:spcAft>
                <a:spcPts val="0"/>
              </a:spcAft>
              <a:buNone/>
            </a:pPr>
            <a:endParaRPr lang="en-US" sz="1400" dirty="0">
              <a:effectLst/>
              <a:ea typeface="Microsoft Sans Serif" panose="020B0604020202020204" pitchFamily="34" charset="0"/>
            </a:endParaRPr>
          </a:p>
          <a:p>
            <a:endParaRPr lang="fa-IR" dirty="0"/>
          </a:p>
        </p:txBody>
      </p:sp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B5464C62-2FDD-45C2-E24C-AA3084D0B91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7740160"/>
              </p:ext>
            </p:extLst>
          </p:nvPr>
        </p:nvGraphicFramePr>
        <p:xfrm>
          <a:off x="4806060" y="5195734"/>
          <a:ext cx="3086735" cy="72517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547370">
                  <a:extLst>
                    <a:ext uri="{9D8B030D-6E8A-4147-A177-3AD203B41FA5}">
                      <a16:colId xmlns:a16="http://schemas.microsoft.com/office/drawing/2014/main" val="1024775705"/>
                    </a:ext>
                  </a:extLst>
                </a:gridCol>
                <a:gridCol w="364490">
                  <a:extLst>
                    <a:ext uri="{9D8B030D-6E8A-4147-A177-3AD203B41FA5}">
                      <a16:colId xmlns:a16="http://schemas.microsoft.com/office/drawing/2014/main" val="954742332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689181043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2752211985"/>
                    </a:ext>
                  </a:extLst>
                </a:gridCol>
                <a:gridCol w="486410">
                  <a:extLst>
                    <a:ext uri="{9D8B030D-6E8A-4147-A177-3AD203B41FA5}">
                      <a16:colId xmlns:a16="http://schemas.microsoft.com/office/drawing/2014/main" val="1471011604"/>
                    </a:ext>
                  </a:extLst>
                </a:gridCol>
                <a:gridCol w="728345">
                  <a:extLst>
                    <a:ext uri="{9D8B030D-6E8A-4147-A177-3AD203B41FA5}">
                      <a16:colId xmlns:a16="http://schemas.microsoft.com/office/drawing/2014/main" val="1605696066"/>
                    </a:ext>
                  </a:extLst>
                </a:gridCol>
              </a:tblGrid>
              <a:tr h="361950">
                <a:tc>
                  <a:txBody>
                    <a:bodyPr/>
                    <a:lstStyle/>
                    <a:p>
                      <a:pPr marL="191770" marR="142875" indent="-41275">
                        <a:lnSpc>
                          <a:spcPct val="91000"/>
                        </a:lnSpc>
                        <a:spcBef>
                          <a:spcPts val="470"/>
                        </a:spcBef>
                        <a:spcAft>
                          <a:spcPts val="0"/>
                        </a:spcAft>
                      </a:pPr>
                      <a:r>
                        <a:rPr lang="en-US" sz="900" b="1" spc="-1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Z</a:t>
                      </a:r>
                      <a:r>
                        <a:rPr lang="en-US" sz="600" b="1" spc="-1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strap</a:t>
                      </a:r>
                      <a:r>
                        <a:rPr lang="en-US" sz="600" b="1" spc="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1" spc="-2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(Ω)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20"/>
                        </a:spcBef>
                      </a:pPr>
                      <a:r>
                        <a:rPr lang="en-US" sz="6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2540"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900" b="1" spc="-25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lang="en-US" sz="600" b="1" spc="-25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ge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48590" marR="129540" indent="-15240">
                        <a:lnSpc>
                          <a:spcPct val="91000"/>
                        </a:lnSpc>
                        <a:spcBef>
                          <a:spcPts val="470"/>
                        </a:spcBef>
                        <a:spcAft>
                          <a:spcPts val="0"/>
                        </a:spcAft>
                      </a:pPr>
                      <a:r>
                        <a:rPr lang="en-US" sz="900" b="1" spc="-2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Z</a:t>
                      </a:r>
                      <a:r>
                        <a:rPr lang="en-US" sz="600" b="1" spc="-2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OH</a:t>
                      </a:r>
                      <a:r>
                        <a:rPr lang="en-US" sz="600" b="1" spc="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1" spc="-25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(Ω)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63830" marR="127000" indent="-29210">
                        <a:lnSpc>
                          <a:spcPct val="91000"/>
                        </a:lnSpc>
                        <a:spcBef>
                          <a:spcPts val="470"/>
                        </a:spcBef>
                        <a:spcAft>
                          <a:spcPts val="0"/>
                        </a:spcAft>
                      </a:pPr>
                      <a:r>
                        <a:rPr lang="en-US" sz="900" b="1" cap="small" spc="-2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Zens</a:t>
                      </a:r>
                      <a:r>
                        <a:rPr lang="en-US" sz="900" b="1" cap="small" spc="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1" cap="small" spc="-2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(Ω)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58115" marR="134620" indent="-20320">
                        <a:lnSpc>
                          <a:spcPct val="91000"/>
                        </a:lnSpc>
                        <a:spcBef>
                          <a:spcPts val="470"/>
                        </a:spcBef>
                        <a:spcAft>
                          <a:spcPts val="0"/>
                        </a:spcAft>
                      </a:pPr>
                      <a:r>
                        <a:rPr lang="en-US" sz="900" b="1" cap="small" spc="-2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Zgis</a:t>
                      </a:r>
                      <a:r>
                        <a:rPr lang="en-US" sz="900" b="1" cap="small" spc="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1" cap="small" spc="-25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(Ω)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53035" marR="151765" algn="r" rtl="1"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ar-SA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پارامترهای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275590" algn="r" rtl="1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ar-SA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گذرا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6060707"/>
                  </a:ext>
                </a:extLst>
              </a:tr>
              <a:tr h="363220">
                <a:tc>
                  <a:txBody>
                    <a:bodyPr/>
                    <a:lstStyle/>
                    <a:p>
                      <a:pPr marL="2540" algn="ctr">
                        <a:spcBef>
                          <a:spcPts val="810"/>
                        </a:spcBef>
                        <a:spcAft>
                          <a:spcPts val="0"/>
                        </a:spcAft>
                      </a:pPr>
                      <a:r>
                        <a:rPr lang="en-US" sz="900" spc="-25"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320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40" marR="2540" algn="ctr">
                        <a:spcBef>
                          <a:spcPts val="81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900" spc="-20"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0.42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9860">
                        <a:spcBef>
                          <a:spcPts val="810"/>
                        </a:spcBef>
                        <a:spcAft>
                          <a:spcPts val="0"/>
                        </a:spcAft>
                      </a:pPr>
                      <a:r>
                        <a:rPr lang="en-US" sz="900" spc="-25"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400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spcBef>
                          <a:spcPts val="810"/>
                        </a:spcBef>
                        <a:spcAft>
                          <a:spcPts val="0"/>
                        </a:spcAft>
                      </a:pPr>
                      <a:r>
                        <a:rPr lang="en-US" sz="900" spc="-25"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124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spcBef>
                          <a:spcPts val="810"/>
                        </a:spcBef>
                        <a:spcAft>
                          <a:spcPts val="0"/>
                        </a:spcAft>
                      </a:pPr>
                      <a:r>
                        <a:rPr lang="en-US" sz="900" spc="-25"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660" algn="r" rtl="1"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ar-SA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مقادیر</a:t>
                      </a:r>
                      <a:r>
                        <a:rPr lang="ar-SA" sz="900" b="1" spc="4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ar-SA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محاسبه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274955" algn="r" rtl="1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ar-SA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شده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464634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20704897-575A-2EE6-9E3E-6672A4C3F22D}"/>
              </a:ext>
            </a:extLst>
          </p:cNvPr>
          <p:cNvSpPr txBox="1"/>
          <p:nvPr/>
        </p:nvSpPr>
        <p:spPr>
          <a:xfrm>
            <a:off x="3806574" y="5950929"/>
            <a:ext cx="443715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34620" marR="108585" algn="r" rtl="1">
              <a:spcBef>
                <a:spcPts val="5"/>
              </a:spcBef>
              <a:spcAft>
                <a:spcPts val="0"/>
              </a:spcAft>
            </a:pPr>
            <a:r>
              <a:rPr lang="ar-SA" sz="1200" b="1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جدول</a:t>
            </a:r>
            <a:r>
              <a:rPr lang="ar-SA" sz="1200" b="1" spc="-35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>
                <a:effectLst/>
                <a:ea typeface="Microsoft Sans Serif" panose="020B0604020202020204" pitchFamily="34" charset="0"/>
              </a:rPr>
              <a:t>:(1)</a:t>
            </a:r>
            <a:r>
              <a:rPr lang="en-US" sz="1200" b="1" spc="-4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200" b="1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پارامترهای</a:t>
            </a:r>
            <a:r>
              <a:rPr lang="ar-SA" sz="1200" b="1" spc="-35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1200" b="1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گذرای</a:t>
            </a:r>
            <a:r>
              <a:rPr lang="ar-SA" sz="1200" b="1" spc="-35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1200" b="1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محاسبه</a:t>
            </a:r>
            <a:r>
              <a:rPr lang="ar-SA" sz="1200" b="1" spc="-35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1200" b="1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شده</a:t>
            </a:r>
            <a:r>
              <a:rPr lang="ar-SA" sz="1200" b="1" spc="-40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1200" b="1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در</a:t>
            </a:r>
            <a:r>
              <a:rPr lang="ar-SA" sz="1200" b="1" spc="-35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1200" b="1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پست</a:t>
            </a:r>
            <a:r>
              <a:rPr lang="ar-SA" sz="1200" b="1" spc="-30" dirty="0">
                <a:effectLst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>
                <a:effectLst/>
                <a:ea typeface="Microsoft Sans Serif" panose="020B0604020202020204" pitchFamily="34" charset="0"/>
              </a:rPr>
              <a:t>GIS</a:t>
            </a:r>
            <a:r>
              <a:rPr lang="en-US" sz="1200" b="1" spc="-4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200" b="1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مطالعاتی</a:t>
            </a:r>
            <a:endParaRPr lang="en-US" sz="1200" dirty="0">
              <a:effectLst/>
              <a:ea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91535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DFA24-9071-5CF5-3F1D-FB7D0DC0A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>
              <a:spcBef>
                <a:spcPts val="170"/>
              </a:spcBef>
            </a:pPr>
            <a:r>
              <a:rPr lang="en-US" sz="2800" b="1" dirty="0">
                <a:effectLst/>
                <a:latin typeface="+mn-lt"/>
                <a:ea typeface="Microsoft Sans Serif" panose="020B0604020202020204" pitchFamily="34" charset="0"/>
                <a:cs typeface="Microsoft Sans Serif" panose="020B0604020202020204" pitchFamily="34" charset="0"/>
              </a:rPr>
              <a:t> </a:t>
            </a:r>
            <a:br>
              <a:rPr lang="en-US" sz="2800" b="1" dirty="0">
                <a:effectLst/>
                <a:latin typeface="+mn-lt"/>
                <a:ea typeface="Microsoft Sans Serif" panose="020B0604020202020204" pitchFamily="34" charset="0"/>
              </a:rPr>
            </a:br>
            <a:r>
              <a:rPr lang="en-US" sz="2800" b="1" dirty="0">
                <a:effectLst/>
                <a:latin typeface="+mn-lt"/>
                <a:ea typeface="Arial" panose="020B0604020202020204" pitchFamily="34" charset="0"/>
              </a:rPr>
              <a:t>-1-3</a:t>
            </a:r>
            <a:r>
              <a:rPr lang="ar-SA" sz="2800" b="1" dirty="0">
                <a:effectLst/>
                <a:latin typeface="+mn-lt"/>
                <a:ea typeface="Arial" panose="020B0604020202020204" pitchFamily="34" charset="0"/>
              </a:rPr>
              <a:t> تحليل مدلسازی تک فاز و سه فاز و اثر نوار</a:t>
            </a:r>
            <a:r>
              <a:rPr lang="ar-SA" sz="2800" b="1" spc="400" dirty="0">
                <a:effectLst/>
                <a:latin typeface="+mn-lt"/>
                <a:ea typeface="Arial" panose="020B0604020202020204" pitchFamily="34" charset="0"/>
              </a:rPr>
              <a:t> </a:t>
            </a:r>
            <a:r>
              <a:rPr lang="ar-SA" sz="2800" b="1" dirty="0">
                <a:effectLst/>
                <a:latin typeface="+mn-lt"/>
                <a:ea typeface="Arial" panose="020B0604020202020204" pitchFamily="34" charset="0"/>
              </a:rPr>
              <a:t>زمين</a:t>
            </a:r>
            <a:br>
              <a:rPr lang="en-US" sz="2800" b="1" dirty="0">
                <a:effectLst/>
                <a:latin typeface="+mn-lt"/>
                <a:ea typeface="Arial" panose="020B0604020202020204" pitchFamily="34" charset="0"/>
              </a:rPr>
            </a:br>
            <a:endParaRPr lang="fa-IR" sz="2800" b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49EDBE-CC43-47BB-0992-872B0345A4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0170" marR="132715" indent="0" algn="r" rtl="1">
              <a:lnSpc>
                <a:spcPct val="130000"/>
              </a:lnSpc>
              <a:spcBef>
                <a:spcPts val="215"/>
              </a:spcBef>
              <a:spcAft>
                <a:spcPts val="0"/>
              </a:spcAft>
              <a:buNone/>
            </a:pPr>
            <a:r>
              <a:rPr lang="ar-SA" sz="1400" dirty="0">
                <a:effectLst/>
                <a:ea typeface="Microsoft Sans Serif" panose="020B0604020202020204" pitchFamily="34" charset="0"/>
              </a:rPr>
              <a:t>در</a:t>
            </a:r>
            <a:r>
              <a:rPr lang="ar-SA" sz="1400" spc="7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اين</a:t>
            </a:r>
            <a:r>
              <a:rPr lang="ar-SA" sz="1400" spc="6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بخش،</a:t>
            </a:r>
            <a:r>
              <a:rPr lang="ar-SA" sz="1400" spc="7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پست</a:t>
            </a:r>
            <a:r>
              <a:rPr lang="ar-SA" sz="1400" spc="6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به</a:t>
            </a:r>
            <a:r>
              <a:rPr lang="ar-SA" sz="1400" spc="6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صورت</a:t>
            </a:r>
            <a:r>
              <a:rPr lang="ar-SA" sz="1400" spc="6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تک</a:t>
            </a:r>
            <a:r>
              <a:rPr lang="ar-SA" sz="1400" spc="8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فاز،</a:t>
            </a:r>
            <a:r>
              <a:rPr lang="ar-SA" sz="1400" spc="7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سه</a:t>
            </a:r>
            <a:r>
              <a:rPr lang="ar-SA" sz="1400" spc="6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فاز،</a:t>
            </a:r>
            <a:r>
              <a:rPr lang="ar-SA" sz="1400" spc="8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با</a:t>
            </a:r>
            <a:r>
              <a:rPr lang="ar-SA" sz="1400" spc="7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حضور</a:t>
            </a:r>
            <a:r>
              <a:rPr lang="ar-SA" sz="1400" spc="7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و</a:t>
            </a:r>
            <a:r>
              <a:rPr lang="ar-SA" sz="1400" spc="6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بدون حضور</a:t>
            </a:r>
            <a:r>
              <a:rPr lang="ar-SA" sz="1400" spc="19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نوار</a:t>
            </a:r>
            <a:r>
              <a:rPr lang="ar-SA" sz="1400" spc="2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زمین</a:t>
            </a:r>
            <a:r>
              <a:rPr lang="ar-SA" sz="1400" spc="2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شبیه</a:t>
            </a:r>
            <a:r>
              <a:rPr lang="fa-IR" sz="14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سازی</a:t>
            </a:r>
            <a:r>
              <a:rPr lang="ar-SA" sz="1400" spc="19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شده</a:t>
            </a:r>
            <a:r>
              <a:rPr lang="ar-SA" sz="1400" spc="19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است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.</a:t>
            </a:r>
            <a:r>
              <a:rPr lang="en-US" sz="1400" spc="2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در</a:t>
            </a:r>
            <a:r>
              <a:rPr lang="ar-SA" sz="1400" spc="19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اين</a:t>
            </a:r>
            <a:r>
              <a:rPr lang="ar-SA" sz="1400" spc="2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بخش</a:t>
            </a:r>
            <a:r>
              <a:rPr lang="ar-SA" sz="1400" spc="2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اثر</a:t>
            </a:r>
            <a:r>
              <a:rPr lang="ar-SA" sz="1400" spc="2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در</a:t>
            </a:r>
            <a:r>
              <a:rPr lang="ar-SA" sz="1400" spc="19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نظر گرفتن</a:t>
            </a:r>
            <a:r>
              <a:rPr lang="ar-SA" sz="1400" spc="11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فازهای</a:t>
            </a:r>
            <a:r>
              <a:rPr lang="ar-SA" sz="1400" spc="12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مجاور</a:t>
            </a:r>
            <a:r>
              <a:rPr lang="ar-SA" sz="1400" spc="135" dirty="0">
                <a:effectLst/>
                <a:ea typeface="Microsoft Sans Serif" panose="020B0604020202020204" pitchFamily="34" charset="0"/>
              </a:rPr>
              <a:t> 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)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يا</a:t>
            </a:r>
            <a:r>
              <a:rPr lang="ar-SA" sz="1400" spc="11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باندل</a:t>
            </a:r>
            <a:r>
              <a:rPr lang="ar-SA" sz="1400" spc="11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کردن</a:t>
            </a:r>
            <a:r>
              <a:rPr lang="ar-SA" sz="1400" spc="11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فازها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(</a:t>
            </a:r>
            <a:r>
              <a:rPr lang="en-US" sz="1400" spc="13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بررسي</a:t>
            </a:r>
            <a:r>
              <a:rPr lang="ar-SA" sz="1400" spc="12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خواهد</a:t>
            </a:r>
            <a:r>
              <a:rPr lang="ar-SA" sz="1400" spc="10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شد</a:t>
            </a:r>
            <a:r>
              <a:rPr lang="ar-SA" sz="1400" spc="12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و</a:t>
            </a:r>
            <a:r>
              <a:rPr lang="ar-SA" sz="1400" spc="11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اثر عملکرد نوار زمین تحلیل ميگردد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.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همانگونه که در جدول 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1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محاسبه</a:t>
            </a:r>
            <a:r>
              <a:rPr lang="ar-SA" sz="1400" spc="4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شده</a:t>
            </a:r>
            <a:r>
              <a:rPr lang="ar-SA" sz="1400" spc="14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است،</a:t>
            </a:r>
            <a:r>
              <a:rPr lang="ar-SA" sz="1400" spc="16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امپدانس</a:t>
            </a:r>
            <a:r>
              <a:rPr lang="ar-SA" sz="1400" spc="15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موجي</a:t>
            </a:r>
            <a:r>
              <a:rPr lang="ar-SA" sz="1400" spc="15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نوار</a:t>
            </a:r>
            <a:r>
              <a:rPr lang="ar-SA" sz="1400" spc="15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زمین</a:t>
            </a:r>
            <a:r>
              <a:rPr lang="ar-SA" sz="1400" spc="16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حدود</a:t>
            </a:r>
            <a:r>
              <a:rPr lang="ar-SA" sz="1400" spc="145" dirty="0">
                <a:effectLst/>
                <a:ea typeface="Microsoft Sans Serif" panose="020B0604020202020204" pitchFamily="34" charset="0"/>
              </a:rPr>
              <a:t> 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320</a:t>
            </a:r>
            <a:r>
              <a:rPr lang="en-US" sz="1400" spc="16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اهم</a:t>
            </a:r>
            <a:r>
              <a:rPr lang="ar-SA" sz="1400" spc="15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است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.</a:t>
            </a:r>
            <a:r>
              <a:rPr lang="en-US" sz="1400" spc="15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شايان ذکراست که نوار زمین با</a:t>
            </a:r>
            <a:r>
              <a:rPr lang="ar-SA" sz="1400" spc="-1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شعاع 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13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 میليمتر 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)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سطح</a:t>
            </a:r>
            <a:r>
              <a:rPr lang="ar-SA" sz="1400" spc="-1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مقطع 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mm</a:t>
            </a:r>
            <a:r>
              <a:rPr lang="en-US" sz="1400" baseline="30000" dirty="0">
                <a:effectLst/>
                <a:ea typeface="Microsoft Sans Serif" panose="020B0604020202020204" pitchFamily="34" charset="0"/>
              </a:rPr>
              <a:t>2</a:t>
            </a:r>
            <a:r>
              <a:rPr lang="en-US" sz="1400" spc="-5" dirty="0">
                <a:effectLst/>
                <a:ea typeface="Microsoft Sans Serif" panose="020B0604020202020204" pitchFamily="34" charset="0"/>
              </a:rPr>
              <a:t> 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(500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در اين مطالعه فرض شده است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.</a:t>
            </a:r>
          </a:p>
          <a:p>
            <a:pPr marL="90170" marR="198120" indent="0" algn="r" rtl="1">
              <a:lnSpc>
                <a:spcPct val="130000"/>
              </a:lnSpc>
              <a:spcBef>
                <a:spcPts val="385"/>
              </a:spcBef>
              <a:spcAft>
                <a:spcPts val="0"/>
              </a:spcAft>
              <a:buNone/>
            </a:pPr>
            <a:r>
              <a:rPr lang="ar-SA" sz="1400" dirty="0">
                <a:effectLst/>
                <a:ea typeface="Microsoft Sans Serif" panose="020B0604020202020204" pitchFamily="34" charset="0"/>
              </a:rPr>
              <a:t>نتايج</a:t>
            </a:r>
            <a:r>
              <a:rPr lang="ar-SA" sz="1400" spc="11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شبیه</a:t>
            </a:r>
            <a:r>
              <a:rPr lang="fa-IR" sz="14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سازی</a:t>
            </a:r>
            <a:r>
              <a:rPr lang="ar-SA" sz="1400" spc="10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در</a:t>
            </a:r>
            <a:r>
              <a:rPr lang="ar-SA" sz="1400" spc="1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شکل</a:t>
            </a:r>
            <a:r>
              <a:rPr lang="ar-SA" sz="1400" spc="110" dirty="0">
                <a:effectLst/>
                <a:ea typeface="Microsoft Sans Serif" panose="020B0604020202020204" pitchFamily="34" charset="0"/>
              </a:rPr>
              <a:t> 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6</a:t>
            </a:r>
            <a:r>
              <a:rPr lang="en-US" sz="1400" spc="12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نشان</a:t>
            </a:r>
            <a:r>
              <a:rPr lang="ar-SA" sz="1400" spc="9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داده</a:t>
            </a:r>
            <a:r>
              <a:rPr lang="ar-SA" sz="1400" spc="9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شده</a:t>
            </a:r>
            <a:r>
              <a:rPr lang="ar-SA" sz="1400" spc="1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است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.</a:t>
            </a:r>
            <a:r>
              <a:rPr lang="en-US" sz="1400" spc="1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همانگونه</a:t>
            </a:r>
            <a:r>
              <a:rPr lang="ar-SA" sz="1400" spc="1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که مشاهده مي</a:t>
            </a:r>
            <a:r>
              <a:rPr lang="fa-IR" sz="14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شود، به دلیل وجود تلفات در مسیر با گذر موج از ترمینال به سمت انتهای پست، دامنه آن کاهش مي</a:t>
            </a:r>
            <a:r>
              <a:rPr lang="fa-IR" sz="14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يابد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.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 نتايج نشان ميدهد که</a:t>
            </a:r>
            <a:r>
              <a:rPr lang="ar-SA" sz="1400" spc="4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اين کاهش</a:t>
            </a:r>
            <a:r>
              <a:rPr lang="ar-SA" sz="1400" spc="7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در هر دو حالت تک فاز و سه فاز در طول مسیر در هر 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6</a:t>
            </a:r>
            <a:r>
              <a:rPr lang="en-US" sz="1400" spc="2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متر تقريباً 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%10</a:t>
            </a:r>
            <a:r>
              <a:rPr lang="en-US" sz="1400" spc="7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مي</a:t>
            </a:r>
            <a:r>
              <a:rPr lang="fa-IR" sz="14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باشد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.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همچنین مشاهده مي</a:t>
            </a:r>
            <a:r>
              <a:rPr lang="fa-IR" sz="14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شود که</a:t>
            </a:r>
            <a:r>
              <a:rPr lang="ar-SA" sz="1400" spc="6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مدلسازی سه</a:t>
            </a:r>
            <a:r>
              <a:rPr lang="ar-SA" sz="1400" spc="4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فاز</a:t>
            </a:r>
            <a:r>
              <a:rPr lang="ar-SA" sz="1400" spc="14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پستهای</a:t>
            </a:r>
            <a:r>
              <a:rPr lang="ar-SA" sz="1400" spc="180" dirty="0">
                <a:effectLst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GIS</a:t>
            </a:r>
            <a:r>
              <a:rPr lang="en-US" sz="1400" spc="15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اثر</a:t>
            </a:r>
            <a:r>
              <a:rPr lang="ar-SA" sz="1400" spc="13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قابل</a:t>
            </a:r>
            <a:r>
              <a:rPr lang="ar-SA" sz="1400" spc="13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توجهي</a:t>
            </a:r>
            <a:r>
              <a:rPr lang="ar-SA" sz="1400" spc="14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بر</a:t>
            </a:r>
            <a:r>
              <a:rPr lang="ar-SA" sz="1400" spc="13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دقت</a:t>
            </a:r>
            <a:r>
              <a:rPr lang="ar-SA" sz="1400" spc="14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نتايج</a:t>
            </a:r>
            <a:r>
              <a:rPr lang="ar-SA" sz="1400" spc="14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دارد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.</a:t>
            </a:r>
            <a:r>
              <a:rPr lang="en-US" sz="1400" spc="14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نتايج</a:t>
            </a:r>
            <a:r>
              <a:rPr lang="ar-SA" sz="1400" spc="14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نشان مي</a:t>
            </a:r>
            <a:r>
              <a:rPr lang="fa-IR" sz="14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دهد</a:t>
            </a:r>
            <a:r>
              <a:rPr lang="ar-SA" sz="1400" spc="14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که</a:t>
            </a:r>
            <a:r>
              <a:rPr lang="ar-SA" sz="1400" spc="14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تقريباً</a:t>
            </a:r>
            <a:r>
              <a:rPr lang="ar-SA" sz="1400" spc="120" dirty="0">
                <a:effectLst/>
                <a:ea typeface="Microsoft Sans Serif" panose="020B0604020202020204" pitchFamily="34" charset="0"/>
              </a:rPr>
              <a:t> 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%50</a:t>
            </a:r>
            <a:r>
              <a:rPr lang="en-US" sz="1400" spc="15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اختلاف</a:t>
            </a:r>
            <a:r>
              <a:rPr lang="ar-SA" sz="1400" spc="14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مابین</a:t>
            </a:r>
            <a:r>
              <a:rPr lang="ar-SA" sz="1400" spc="15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مدلسازی</a:t>
            </a:r>
            <a:r>
              <a:rPr lang="ar-SA" sz="1400" spc="14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تک</a:t>
            </a:r>
            <a:r>
              <a:rPr lang="ar-SA" sz="1400" spc="15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فاز</a:t>
            </a:r>
            <a:r>
              <a:rPr lang="ar-SA" sz="1400" spc="15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و</a:t>
            </a:r>
            <a:r>
              <a:rPr lang="ar-SA" sz="1400" spc="16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سه</a:t>
            </a:r>
            <a:r>
              <a:rPr lang="ar-SA" sz="1400" spc="14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فاز وجود</a:t>
            </a:r>
            <a:r>
              <a:rPr lang="ar-SA" sz="1400" spc="1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خواهد</a:t>
            </a:r>
            <a:r>
              <a:rPr lang="ar-SA" sz="1400" spc="9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داشت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.</a:t>
            </a:r>
            <a:r>
              <a:rPr lang="en-US" sz="1400" spc="9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همچنین</a:t>
            </a:r>
            <a:r>
              <a:rPr lang="ar-SA" sz="1400" spc="1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نتايج</a:t>
            </a:r>
            <a:r>
              <a:rPr lang="ar-SA" sz="1400" spc="11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اثر</a:t>
            </a:r>
            <a:r>
              <a:rPr lang="ar-SA" sz="1400" spc="1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مثبت</a:t>
            </a:r>
            <a:r>
              <a:rPr lang="ar-SA" sz="1400" spc="1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اتصال</a:t>
            </a:r>
            <a:r>
              <a:rPr lang="ar-SA" sz="1400" spc="1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بدنه</a:t>
            </a:r>
            <a:r>
              <a:rPr lang="fa-IR" sz="14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های</a:t>
            </a:r>
            <a:r>
              <a:rPr lang="ar-SA" sz="1400" spc="9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پست</a:t>
            </a:r>
            <a:r>
              <a:rPr lang="en-US" sz="1100" dirty="0">
                <a:effectLst/>
                <a:latin typeface="Times New Roman" panose="02020603050405020304" pitchFamily="18" charset="0"/>
                <a:ea typeface="Microsoft Sans Serif" panose="020B0604020202020204" pitchFamily="34" charset="0"/>
              </a:rPr>
              <a:t>GIS</a:t>
            </a:r>
            <a:r>
              <a:rPr lang="en-US" sz="1400" spc="-4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به</a:t>
            </a:r>
            <a:r>
              <a:rPr lang="ar-SA" sz="1400" spc="-45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يکديگر</a:t>
            </a:r>
            <a:r>
              <a:rPr lang="ar-SA" sz="1400" spc="-4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را</a:t>
            </a:r>
            <a:r>
              <a:rPr lang="ar-SA" sz="1400" spc="-45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نشان</a:t>
            </a:r>
            <a:r>
              <a:rPr lang="ar-SA" sz="1400" spc="-5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مي</a:t>
            </a:r>
            <a:r>
              <a:rPr lang="fa-IR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دهد</a:t>
            </a:r>
            <a:r>
              <a:rPr lang="en-US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.</a:t>
            </a:r>
            <a:r>
              <a:rPr lang="fa-IR" sz="14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نتايج</a:t>
            </a:r>
            <a:r>
              <a:rPr lang="ar-SA" sz="1400" spc="6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ارائه</a:t>
            </a:r>
            <a:r>
              <a:rPr lang="ar-SA" sz="1400" spc="45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شده</a:t>
            </a:r>
            <a:r>
              <a:rPr lang="ar-SA" sz="1400" spc="55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به</a:t>
            </a:r>
            <a:r>
              <a:rPr lang="ar-SA" sz="1400" spc="45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اين</a:t>
            </a:r>
            <a:r>
              <a:rPr lang="ar-SA" sz="1400" spc="5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صورت</a:t>
            </a:r>
            <a:r>
              <a:rPr lang="ar-SA" sz="1400" spc="45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قابل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ارزيابي خواهد بود که با توجه به رابطه </a:t>
            </a:r>
            <a:r>
              <a:rPr lang="en-US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(2)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، </a:t>
            </a:r>
            <a:r>
              <a:rPr lang="en-US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(7)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و اطلاعات جدول </a:t>
            </a:r>
            <a:r>
              <a:rPr lang="en-US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1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، میزان</a:t>
            </a:r>
            <a:r>
              <a:rPr lang="ar-SA" sz="1100" spc="7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>
                <a:effectLst/>
                <a:latin typeface="Times New Roman" panose="02020603050405020304" pitchFamily="18" charset="0"/>
                <a:ea typeface="Microsoft Sans Serif" panose="020B0604020202020204" pitchFamily="34" charset="0"/>
              </a:rPr>
              <a:t>TEV</a:t>
            </a:r>
            <a:r>
              <a:rPr lang="en-US" sz="1400" spc="7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منتجه</a:t>
            </a:r>
            <a:r>
              <a:rPr lang="ar-SA" sz="1400" spc="5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از</a:t>
            </a:r>
            <a:r>
              <a:rPr lang="ar-SA" sz="1400" spc="5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روش تحلیلي</a:t>
            </a:r>
            <a:r>
              <a:rPr lang="ar-SA" sz="1400" spc="5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حدود </a:t>
            </a:r>
            <a:r>
              <a:rPr lang="en-US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%80</a:t>
            </a:r>
            <a:r>
              <a:rPr lang="en-US" sz="1400" spc="5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الي </a:t>
            </a:r>
            <a:r>
              <a:rPr lang="en-US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%90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خواهد بود</a:t>
            </a:r>
            <a:r>
              <a:rPr lang="en-US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.</a:t>
            </a:r>
            <a:r>
              <a:rPr lang="en-US" sz="1400" spc="2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همچنین</a:t>
            </a:r>
            <a:r>
              <a:rPr lang="ar-SA" sz="1400" spc="13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اثر</a:t>
            </a:r>
            <a:r>
              <a:rPr lang="ar-SA" sz="1400" spc="13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نوار</a:t>
            </a:r>
            <a:r>
              <a:rPr lang="ar-SA" sz="1400" spc="13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زمین</a:t>
            </a:r>
            <a:r>
              <a:rPr lang="ar-SA" sz="1400" spc="13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حدود</a:t>
            </a:r>
            <a:r>
              <a:rPr lang="ar-SA" sz="1400" spc="13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en-US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%90</a:t>
            </a:r>
            <a:r>
              <a:rPr lang="en-US" sz="1400" spc="13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خواهد</a:t>
            </a:r>
            <a:r>
              <a:rPr lang="ar-SA" sz="1400" spc="11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بود</a:t>
            </a:r>
            <a:r>
              <a:rPr lang="en-US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.</a:t>
            </a:r>
            <a:r>
              <a:rPr lang="en-US" sz="1400" spc="13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باتوجه</a:t>
            </a:r>
            <a:r>
              <a:rPr lang="ar-SA" sz="1400" spc="13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به</a:t>
            </a:r>
            <a:r>
              <a:rPr lang="ar-SA" sz="1400" spc="14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اعتبار</a:t>
            </a:r>
            <a:r>
              <a:rPr lang="ar-SA" sz="1400" spc="13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اين روابط برای حالت تکفاز، همانگونه مشاهده مي شود نتايج شبیه سازی</a:t>
            </a:r>
            <a:r>
              <a:rPr lang="ar-SA" sz="1400" spc="2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با تحلیل ها تطابق دارد</a:t>
            </a:r>
            <a:r>
              <a:rPr lang="en-US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.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شايان ذکر است، میزان کاهش اثر نوار زمین</a:t>
            </a:r>
            <a:r>
              <a:rPr lang="ar-SA" sz="1400" spc="2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در شبیه</a:t>
            </a:r>
            <a:r>
              <a:rPr lang="fa-IR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سازیها</a:t>
            </a:r>
            <a:r>
              <a:rPr lang="ar-SA" sz="1400" spc="7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به دلیل وجود امواج بازگشتي منفي از زمین بیش از</a:t>
            </a:r>
            <a:r>
              <a:rPr lang="ar-SA" sz="1400" spc="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مقدار</a:t>
            </a:r>
            <a:r>
              <a:rPr lang="ar-SA" sz="1400" spc="19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محاسبه</a:t>
            </a:r>
            <a:r>
              <a:rPr lang="ar-SA" sz="1400" spc="19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شده</a:t>
            </a:r>
            <a:r>
              <a:rPr lang="ar-SA" sz="1400" spc="2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خواهد</a:t>
            </a:r>
            <a:r>
              <a:rPr lang="ar-SA" sz="1400" spc="19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شد</a:t>
            </a:r>
            <a:r>
              <a:rPr lang="en-US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.</a:t>
            </a:r>
            <a:r>
              <a:rPr lang="en-US" sz="1400" spc="18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همچنین</a:t>
            </a:r>
            <a:r>
              <a:rPr lang="ar-SA" sz="1400" spc="19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شايان</a:t>
            </a:r>
            <a:r>
              <a:rPr lang="ar-SA" sz="1400" spc="19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توجه</a:t>
            </a:r>
            <a:r>
              <a:rPr lang="ar-SA" sz="1400" spc="19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است</a:t>
            </a:r>
            <a:r>
              <a:rPr lang="ar-SA" sz="1400" spc="19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مقادير دست</a:t>
            </a:r>
            <a:r>
              <a:rPr lang="fa-IR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يافته برای</a:t>
            </a:r>
            <a:r>
              <a:rPr lang="ar-SA" sz="11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>
                <a:effectLst/>
                <a:latin typeface="Times New Roman" panose="02020603050405020304" pitchFamily="18" charset="0"/>
                <a:ea typeface="Microsoft Sans Serif" panose="020B0604020202020204" pitchFamily="34" charset="0"/>
              </a:rPr>
              <a:t>TEV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با محدودههای اندازه</a:t>
            </a:r>
            <a:r>
              <a:rPr lang="fa-IR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گیری شده تطابق مناسبي دارد</a:t>
            </a:r>
            <a:r>
              <a:rPr lang="en-US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.</a:t>
            </a:r>
          </a:p>
          <a:p>
            <a:pPr marL="89535" marR="132080" indent="0" algn="r" rtl="1">
              <a:lnSpc>
                <a:spcPct val="130000"/>
              </a:lnSpc>
              <a:spcAft>
                <a:spcPts val="0"/>
              </a:spcAft>
              <a:buNone/>
            </a:pPr>
            <a:endParaRPr lang="en-US" sz="1400" dirty="0">
              <a:effectLst/>
              <a:ea typeface="Microsoft Sans Serif" panose="020B0604020202020204" pitchFamily="34" charset="0"/>
            </a:endParaRPr>
          </a:p>
          <a:p>
            <a:pPr marL="0" indent="0">
              <a:buNone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0825754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D8CDE-966B-EAFE-8412-7833DFE7E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4" name="Image 45">
            <a:extLst>
              <a:ext uri="{FF2B5EF4-FFF2-40B4-BE49-F238E27FC236}">
                <a16:creationId xmlns:a16="http://schemas.microsoft.com/office/drawing/2014/main" id="{307BE7F6-509B-8094-AB1E-42528F2FCC33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457719" y="2011363"/>
            <a:ext cx="5274975" cy="420687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358FC15-D458-16BE-56ED-124F2C4E445F}"/>
              </a:ext>
            </a:extLst>
          </p:cNvPr>
          <p:cNvSpPr txBox="1"/>
          <p:nvPr/>
        </p:nvSpPr>
        <p:spPr>
          <a:xfrm>
            <a:off x="3200400" y="6296915"/>
            <a:ext cx="5630238" cy="3597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64285" marR="327660" indent="-1212215" algn="r" rtl="1">
              <a:lnSpc>
                <a:spcPct val="137000"/>
              </a:lnSpc>
              <a:spcBef>
                <a:spcPts val="660"/>
              </a:spcBef>
              <a:spcAft>
                <a:spcPts val="0"/>
              </a:spcAft>
            </a:pPr>
            <a:r>
              <a:rPr lang="ar-SA" sz="1400" b="1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شكل</a:t>
            </a:r>
            <a:r>
              <a:rPr lang="ar-SA" sz="1400" b="1" spc="-15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>
                <a:effectLst/>
                <a:ea typeface="Microsoft Sans Serif" panose="020B0604020202020204" pitchFamily="34" charset="0"/>
              </a:rPr>
              <a:t>:(6)</a:t>
            </a:r>
            <a:r>
              <a:rPr lang="en-US" sz="1400" b="1" spc="-1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b="1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ارزیابی</a:t>
            </a:r>
            <a:r>
              <a:rPr lang="ar-SA" sz="1400" b="1" spc="-10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1400" b="1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مدلسازی</a:t>
            </a:r>
            <a:r>
              <a:rPr lang="ar-SA" sz="1400" b="1" spc="-10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1400" b="1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تک</a:t>
            </a:r>
            <a:r>
              <a:rPr lang="ar-SA" sz="1400" b="1" spc="-5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1400" b="1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فاز،</a:t>
            </a:r>
            <a:r>
              <a:rPr lang="ar-SA" sz="1400" b="1" spc="-5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1400" b="1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سه</a:t>
            </a:r>
            <a:r>
              <a:rPr lang="ar-SA" sz="1400" b="1" spc="-10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1400" b="1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فاز</a:t>
            </a:r>
            <a:r>
              <a:rPr lang="ar-SA" sz="1400" b="1" spc="-5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1400" b="1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و</a:t>
            </a:r>
            <a:r>
              <a:rPr lang="ar-SA" sz="1400" b="1" spc="-10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1400" b="1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نوار</a:t>
            </a:r>
            <a:r>
              <a:rPr lang="ar-SA" sz="1400" b="1" spc="-10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1400" b="1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زمين و</a:t>
            </a:r>
            <a:r>
              <a:rPr lang="ar-SA" sz="1400" b="1" spc="-10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1400" b="1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اثر</a:t>
            </a:r>
            <a:r>
              <a:rPr lang="ar-SA" sz="1400" b="1" spc="-10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1400" b="1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آن</a:t>
            </a:r>
            <a:r>
              <a:rPr lang="ar-SA" sz="1400" b="1" spc="-10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1400" b="1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بر اضافه</a:t>
            </a:r>
            <a:r>
              <a:rPr lang="ar-SA" sz="1400" b="1" spc="-55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1400" b="1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ولتاژ</a:t>
            </a:r>
            <a:endParaRPr lang="en-US" sz="1400" dirty="0">
              <a:effectLst/>
              <a:ea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70514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976C04-6DBC-A39F-31A2-6EC9D24F6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4130" marR="274320" indent="0" algn="just" rtl="1">
              <a:lnSpc>
                <a:spcPct val="130000"/>
              </a:lnSpc>
              <a:spcBef>
                <a:spcPts val="1130"/>
              </a:spcBef>
              <a:spcAft>
                <a:spcPts val="0"/>
              </a:spcAft>
              <a:buNone/>
            </a:pPr>
            <a:r>
              <a:rPr lang="ar-SA" sz="1400" dirty="0">
                <a:effectLst/>
                <a:ea typeface="Microsoft Sans Serif" panose="020B0604020202020204" pitchFamily="34" charset="0"/>
              </a:rPr>
              <a:t>درحالت</a:t>
            </a:r>
            <a:r>
              <a:rPr lang="ar-SA" sz="1400" spc="5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تک</a:t>
            </a:r>
            <a:r>
              <a:rPr lang="ar-SA" sz="1400" spc="8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فاز</a:t>
            </a:r>
            <a:r>
              <a:rPr lang="ar-SA" sz="1400" spc="7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و</a:t>
            </a:r>
            <a:r>
              <a:rPr lang="ar-SA" sz="1400" spc="6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بدون</a:t>
            </a:r>
            <a:r>
              <a:rPr lang="ar-SA" sz="1400" spc="6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نوار</a:t>
            </a:r>
            <a:r>
              <a:rPr lang="ar-SA" sz="1400" spc="6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زمین،</a:t>
            </a:r>
            <a:r>
              <a:rPr lang="ar-SA" sz="1400" spc="5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موج</a:t>
            </a:r>
            <a:r>
              <a:rPr lang="ar-SA" sz="1400" spc="5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ورودی</a:t>
            </a:r>
            <a:r>
              <a:rPr lang="ar-SA" sz="1400" spc="5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با</a:t>
            </a:r>
            <a:r>
              <a:rPr lang="ar-SA" sz="1400" spc="6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دامنه</a:t>
            </a:r>
            <a:r>
              <a:rPr lang="ar-SA" sz="1400" spc="65" dirty="0">
                <a:effectLst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2pu</a:t>
            </a:r>
            <a:r>
              <a:rPr lang="en-US" sz="1400" spc="6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در ورودی</a:t>
            </a:r>
            <a:r>
              <a:rPr lang="ar-SA" sz="1400" spc="130" dirty="0">
                <a:effectLst/>
                <a:ea typeface="Microsoft Sans Serif" panose="020B0604020202020204" pitchFamily="34" charset="0"/>
              </a:rPr>
              <a:t> </a:t>
            </a:r>
            <a:endParaRPr lang="fa-IR" sz="1400" spc="130" dirty="0">
              <a:effectLst/>
              <a:ea typeface="Microsoft Sans Serif" panose="020B0604020202020204" pitchFamily="34" charset="0"/>
            </a:endParaRPr>
          </a:p>
          <a:p>
            <a:pPr marL="24130" marR="274320" indent="0" algn="just" rtl="1">
              <a:lnSpc>
                <a:spcPct val="130000"/>
              </a:lnSpc>
              <a:spcBef>
                <a:spcPts val="1130"/>
              </a:spcBef>
              <a:spcAft>
                <a:spcPts val="0"/>
              </a:spcAft>
              <a:buNone/>
            </a:pPr>
            <a:r>
              <a:rPr lang="ar-SA" sz="1400" dirty="0">
                <a:effectLst/>
                <a:ea typeface="Microsoft Sans Serif" panose="020B0604020202020204" pitchFamily="34" charset="0"/>
              </a:rPr>
              <a:t>خط</a:t>
            </a:r>
            <a:r>
              <a:rPr lang="ar-SA" sz="1400" spc="13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و</a:t>
            </a:r>
            <a:r>
              <a:rPr lang="ar-SA" sz="1400" spc="12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در</a:t>
            </a:r>
            <a:r>
              <a:rPr lang="ar-SA" sz="1400" spc="13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ورودی</a:t>
            </a:r>
            <a:r>
              <a:rPr lang="ar-SA" sz="1400" spc="13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پست</a:t>
            </a:r>
            <a:r>
              <a:rPr lang="ar-SA" sz="1400" spc="12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دچار</a:t>
            </a:r>
            <a:r>
              <a:rPr lang="ar-SA" sz="1400" spc="13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انکسار</a:t>
            </a:r>
            <a:r>
              <a:rPr lang="ar-SA" sz="1400" spc="13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شده</a:t>
            </a:r>
            <a:r>
              <a:rPr lang="ar-SA" sz="1400" spc="12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و</a:t>
            </a:r>
            <a:r>
              <a:rPr lang="ar-SA" sz="1400" spc="13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انچه</a:t>
            </a:r>
            <a:r>
              <a:rPr lang="ar-SA" sz="1400" spc="12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در</a:t>
            </a:r>
            <a:r>
              <a:rPr lang="ar-SA" sz="1400" spc="13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ورودی ترمینال</a:t>
            </a:r>
            <a:r>
              <a:rPr lang="ar-SA" sz="1400" spc="95" dirty="0">
                <a:effectLst/>
                <a:ea typeface="Microsoft Sans Serif" panose="020B0604020202020204" pitchFamily="34" charset="0"/>
              </a:rPr>
              <a:t> </a:t>
            </a:r>
            <a:endParaRPr lang="fa-IR" sz="1400" spc="95" dirty="0">
              <a:effectLst/>
              <a:ea typeface="Microsoft Sans Serif" panose="020B0604020202020204" pitchFamily="34" charset="0"/>
            </a:endParaRPr>
          </a:p>
          <a:p>
            <a:pPr marL="24130" marR="274320" indent="0" algn="just" rtl="1">
              <a:lnSpc>
                <a:spcPct val="130000"/>
              </a:lnSpc>
              <a:spcBef>
                <a:spcPts val="1130"/>
              </a:spcBef>
              <a:spcAft>
                <a:spcPts val="0"/>
              </a:spcAft>
              <a:buNone/>
            </a:pPr>
            <a:r>
              <a:rPr lang="ar-SA" sz="1400" dirty="0">
                <a:effectLst/>
                <a:ea typeface="Microsoft Sans Serif" panose="020B0604020202020204" pitchFamily="34" charset="0"/>
              </a:rPr>
              <a:t>پست</a:t>
            </a:r>
            <a:r>
              <a:rPr lang="fa-IR" sz="1400" dirty="0"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قرار</a:t>
            </a:r>
            <a:r>
              <a:rPr lang="ar-SA" sz="1400" spc="9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مي</a:t>
            </a:r>
            <a:r>
              <a:rPr lang="fa-IR" sz="14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گیرد</a:t>
            </a:r>
            <a:r>
              <a:rPr lang="ar-SA" sz="1400" spc="9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حدود</a:t>
            </a:r>
            <a:r>
              <a:rPr lang="ar-SA" sz="1400" spc="110" dirty="0">
                <a:effectLst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1pu</a:t>
            </a:r>
            <a:r>
              <a:rPr lang="en-US" sz="1400" spc="12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خواهد</a:t>
            </a:r>
            <a:r>
              <a:rPr lang="ar-SA" sz="1400" spc="9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بود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.</a:t>
            </a:r>
            <a:r>
              <a:rPr lang="en-US" sz="1400" spc="9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با</a:t>
            </a:r>
            <a:r>
              <a:rPr lang="ar-SA" sz="1400" spc="8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قرارگرفتن</a:t>
            </a:r>
            <a:r>
              <a:rPr lang="ar-SA" sz="1400" spc="9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نوار زمین،</a:t>
            </a:r>
            <a:r>
              <a:rPr lang="ar-SA" sz="1400" spc="13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باتوجه</a:t>
            </a:r>
            <a:r>
              <a:rPr lang="ar-SA" sz="1400" spc="125" dirty="0">
                <a:effectLst/>
                <a:ea typeface="Microsoft Sans Serif" panose="020B0604020202020204" pitchFamily="34" charset="0"/>
              </a:rPr>
              <a:t> </a:t>
            </a:r>
            <a:endParaRPr lang="fa-IR" sz="1400" spc="125" dirty="0">
              <a:effectLst/>
              <a:ea typeface="Microsoft Sans Serif" panose="020B0604020202020204" pitchFamily="34" charset="0"/>
            </a:endParaRPr>
          </a:p>
          <a:p>
            <a:pPr marL="24130" marR="274320" indent="0" algn="just" rtl="1">
              <a:lnSpc>
                <a:spcPct val="130000"/>
              </a:lnSpc>
              <a:spcBef>
                <a:spcPts val="1130"/>
              </a:spcBef>
              <a:spcAft>
                <a:spcPts val="0"/>
              </a:spcAft>
              <a:buNone/>
            </a:pPr>
            <a:r>
              <a:rPr lang="ar-SA" sz="1400" dirty="0">
                <a:effectLst/>
                <a:ea typeface="Microsoft Sans Serif" panose="020B0604020202020204" pitchFamily="34" charset="0"/>
              </a:rPr>
              <a:t>به</a:t>
            </a:r>
            <a:r>
              <a:rPr lang="ar-SA" sz="1400" spc="13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موازی</a:t>
            </a:r>
            <a:r>
              <a:rPr lang="ar-SA" sz="1400" spc="16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شدن</a:t>
            </a:r>
            <a:r>
              <a:rPr lang="ar-SA" sz="1400" spc="13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امپدانس</a:t>
            </a:r>
            <a:r>
              <a:rPr lang="ar-SA" sz="1400" spc="13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موجي</a:t>
            </a:r>
            <a:r>
              <a:rPr lang="ar-SA" sz="1400" spc="13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آن</a:t>
            </a:r>
            <a:r>
              <a:rPr lang="ar-SA" sz="1400" spc="13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با</a:t>
            </a:r>
            <a:r>
              <a:rPr lang="ar-SA" sz="1400" spc="13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امپدانس</a:t>
            </a:r>
            <a:r>
              <a:rPr lang="ar-SA" sz="1400" spc="13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پست، ضرايب</a:t>
            </a:r>
            <a:r>
              <a:rPr lang="ar-SA" sz="1400" spc="12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کاهش</a:t>
            </a:r>
            <a:endParaRPr lang="fa-IR" sz="1400" dirty="0">
              <a:effectLst/>
              <a:ea typeface="Microsoft Sans Serif" panose="020B0604020202020204" pitchFamily="34" charset="0"/>
            </a:endParaRPr>
          </a:p>
          <a:p>
            <a:pPr marL="24130" marR="274320" indent="0" algn="just" rtl="1">
              <a:lnSpc>
                <a:spcPct val="130000"/>
              </a:lnSpc>
              <a:spcBef>
                <a:spcPts val="1130"/>
              </a:spcBef>
              <a:spcAft>
                <a:spcPts val="0"/>
              </a:spcAft>
              <a:buNone/>
            </a:pPr>
            <a:r>
              <a:rPr lang="ar-SA" sz="1400" spc="12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و</a:t>
            </a:r>
            <a:r>
              <a:rPr lang="ar-SA" sz="1400" spc="12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ولتاژ</a:t>
            </a:r>
            <a:r>
              <a:rPr lang="ar-SA" sz="1400" spc="12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ورودی</a:t>
            </a:r>
            <a:r>
              <a:rPr lang="ar-SA" sz="1400" spc="12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ترمینال</a:t>
            </a:r>
            <a:r>
              <a:rPr lang="ar-SA" sz="1400" spc="12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کاهش</a:t>
            </a:r>
            <a:r>
              <a:rPr lang="ar-SA" sz="1400" spc="12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مي</a:t>
            </a:r>
            <a:r>
              <a:rPr lang="fa-IR" sz="14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يابد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.</a:t>
            </a:r>
            <a:r>
              <a:rPr lang="en-US" sz="1400" spc="12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همچنین</a:t>
            </a:r>
            <a:r>
              <a:rPr lang="ar-SA" sz="1400" spc="12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موج کاهش يافته با </a:t>
            </a:r>
            <a:endParaRPr lang="fa-IR" sz="1400" dirty="0">
              <a:effectLst/>
              <a:ea typeface="Microsoft Sans Serif" panose="020B0604020202020204" pitchFamily="34" charset="0"/>
            </a:endParaRPr>
          </a:p>
          <a:p>
            <a:pPr marL="24130" marR="274320" indent="0" algn="just" rtl="1">
              <a:lnSpc>
                <a:spcPct val="130000"/>
              </a:lnSpc>
              <a:spcBef>
                <a:spcPts val="1130"/>
              </a:spcBef>
              <a:spcAft>
                <a:spcPts val="0"/>
              </a:spcAft>
              <a:buNone/>
            </a:pPr>
            <a:r>
              <a:rPr lang="ar-SA" sz="1400" dirty="0">
                <a:effectLst/>
                <a:ea typeface="Microsoft Sans Serif" panose="020B0604020202020204" pitchFamily="34" charset="0"/>
              </a:rPr>
              <a:t>رسیدن به زمین و بازگشت منفي باعث کاهش بیشتر پیک خواهد شد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.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endParaRPr lang="fa-IR" sz="1400" dirty="0">
              <a:effectLst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24130" marR="274320" indent="0" algn="just" rtl="1">
              <a:lnSpc>
                <a:spcPct val="130000"/>
              </a:lnSpc>
              <a:spcBef>
                <a:spcPts val="1130"/>
              </a:spcBef>
              <a:spcAft>
                <a:spcPts val="0"/>
              </a:spcAft>
              <a:buNone/>
            </a:pP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در ادامه با در نظر</a:t>
            </a:r>
            <a:r>
              <a:rPr lang="ar-SA" sz="1400" spc="-5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گرفتن مدل دقیق سه فاز به بررسي تغییر رفتار</a:t>
            </a:r>
            <a:r>
              <a:rPr lang="ar-SA" sz="1400" spc="2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اضافه ولتاژهای </a:t>
            </a:r>
            <a:endParaRPr lang="fa-IR" sz="1400" dirty="0">
              <a:effectLst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24130" marR="274320" indent="0" algn="just" rtl="1">
              <a:lnSpc>
                <a:spcPct val="130000"/>
              </a:lnSpc>
              <a:spcBef>
                <a:spcPts val="1130"/>
              </a:spcBef>
              <a:spcAft>
                <a:spcPts val="0"/>
              </a:spcAft>
              <a:buNone/>
            </a:pP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ناشي از تغییر در نوار زمین، مدل زمین، فاصله پست از زمین و فاصله مابین فازها </a:t>
            </a:r>
            <a:endParaRPr lang="fa-IR" sz="1400" dirty="0">
              <a:effectLst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24130" marR="274320" indent="0" algn="just" rtl="1">
              <a:lnSpc>
                <a:spcPct val="130000"/>
              </a:lnSpc>
              <a:spcBef>
                <a:spcPts val="1130"/>
              </a:spcBef>
              <a:spcAft>
                <a:spcPts val="0"/>
              </a:spcAft>
              <a:buNone/>
            </a:pP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در ورودی ترمینال پرداخته مي</a:t>
            </a:r>
            <a:r>
              <a:rPr lang="fa-IR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شود</a:t>
            </a:r>
            <a:r>
              <a:rPr lang="fa-IR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.</a:t>
            </a:r>
            <a:endParaRPr lang="en-US" sz="1400" dirty="0">
              <a:effectLst/>
              <a:ea typeface="Microsoft Sans Serif" panose="020B0604020202020204" pitchFamily="34" charset="0"/>
            </a:endParaRPr>
          </a:p>
          <a:p>
            <a:endParaRPr lang="fa-IR" dirty="0"/>
          </a:p>
        </p:txBody>
      </p:sp>
      <p:pic>
        <p:nvPicPr>
          <p:cNvPr id="7" name="Image 47">
            <a:extLst>
              <a:ext uri="{FF2B5EF4-FFF2-40B4-BE49-F238E27FC236}">
                <a16:creationId xmlns:a16="http://schemas.microsoft.com/office/drawing/2014/main" id="{259D49F0-2853-7E8C-A2D3-F78517590FF0}"/>
              </a:ext>
            </a:extLst>
          </p:cNvPr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98474" y="2171852"/>
            <a:ext cx="3955345" cy="330562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E9F796A-0A67-3D91-F7ED-D7DFE3E231FD}"/>
              </a:ext>
            </a:extLst>
          </p:cNvPr>
          <p:cNvSpPr txBox="1"/>
          <p:nvPr/>
        </p:nvSpPr>
        <p:spPr>
          <a:xfrm>
            <a:off x="1202919" y="5704582"/>
            <a:ext cx="4350900" cy="2862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458470" lvl="0" indent="0" algn="r" defTabSz="914400" rtl="1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FFFFFF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Arial" panose="020B0604020202020204" pitchFamily="34" charset="0"/>
              </a:rPr>
              <a:t>شكل</a:t>
            </a:r>
            <a:r>
              <a:rPr kumimoji="0" lang="ar-SA" sz="1400" b="1" i="0" u="none" strike="noStrike" kern="120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+mn-cs"/>
              </a:rPr>
              <a:t>:(7)</a:t>
            </a:r>
            <a:r>
              <a:rPr kumimoji="0" lang="en-US" sz="1400" b="1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+mn-cs"/>
              </a:rPr>
              <a:t> </a:t>
            </a:r>
            <a:r>
              <a: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Arial" panose="020B0604020202020204" pitchFamily="34" charset="0"/>
              </a:rPr>
              <a:t>بررسی</a:t>
            </a:r>
            <a:r>
              <a:rPr kumimoji="0" lang="ar-SA" sz="1400" b="1" i="0" u="none" strike="noStrike" kern="120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Arial" panose="020B0604020202020204" pitchFamily="34" charset="0"/>
              </a:rPr>
              <a:t>اثر</a:t>
            </a:r>
            <a:r>
              <a:rPr kumimoji="0" lang="ar-SA" sz="1400" b="1" i="0" u="none" strike="noStrike" kern="120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Arial" panose="020B0604020202020204" pitchFamily="34" charset="0"/>
              </a:rPr>
              <a:t>تغيير</a:t>
            </a:r>
            <a:r>
              <a:rPr kumimoji="0" lang="ar-SA" sz="1400" b="1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Arial" panose="020B0604020202020204" pitchFamily="34" charset="0"/>
              </a:rPr>
              <a:t>امپدانس</a:t>
            </a:r>
            <a:r>
              <a:rPr kumimoji="0" lang="ar-SA" sz="1400" b="1" i="0" u="none" strike="noStrike" kern="120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Arial" panose="020B0604020202020204" pitchFamily="34" charset="0"/>
              </a:rPr>
              <a:t>موجی</a:t>
            </a:r>
            <a:r>
              <a:rPr kumimoji="0" lang="ar-SA" sz="1400" b="1" i="0" u="none" strike="noStrike" kern="120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Arial" panose="020B0604020202020204" pitchFamily="34" charset="0"/>
              </a:rPr>
              <a:t>نوار</a:t>
            </a:r>
            <a:r>
              <a:rPr kumimoji="0" lang="ar-SA" sz="1400" b="1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Arial" panose="020B0604020202020204" pitchFamily="34" charset="0"/>
              </a:rPr>
              <a:t>زمين</a:t>
            </a:r>
            <a:r>
              <a:rPr kumimoji="0" lang="ar-SA" sz="1400" b="1" i="0" u="none" strike="noStrike" kern="120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Arial" panose="020B0604020202020204" pitchFamily="34" charset="0"/>
              </a:rPr>
              <a:t>بر</a:t>
            </a:r>
            <a:r>
              <a:rPr kumimoji="0" lang="ar-SA" sz="1400" b="1" i="0" u="none" strike="noStrike" kern="120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Arial" panose="020B0604020202020204" pitchFamily="34" charset="0"/>
              </a:rPr>
              <a:t>ولتاژ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ea typeface="Microsoft Sans Serif" panose="020B0604020202020204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009229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2D8624-EA4C-1C9E-E190-870069BFF5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90170" algn="r" rtl="1">
              <a:spcBef>
                <a:spcPts val="645"/>
              </a:spcBef>
            </a:pPr>
            <a:br>
              <a:rPr lang="ar-SA" sz="2800" dirty="0">
                <a:effectLst/>
                <a:latin typeface="+mn-lt"/>
                <a:ea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dirty="0">
                <a:effectLst/>
                <a:latin typeface="+mn-lt"/>
                <a:ea typeface="Arial" panose="020B0604020202020204" pitchFamily="34" charset="0"/>
              </a:rPr>
              <a:t>-2-3</a:t>
            </a:r>
            <a:r>
              <a:rPr lang="en-US" sz="2800" b="1" spc="-25" dirty="0">
                <a:effectLst/>
                <a:latin typeface="+mn-lt"/>
                <a:ea typeface="Arial" panose="020B0604020202020204" pitchFamily="34" charset="0"/>
              </a:rPr>
              <a:t> </a:t>
            </a:r>
            <a:r>
              <a:rPr lang="ar-SA" sz="2800" b="1" dirty="0">
                <a:effectLst/>
                <a:latin typeface="+mn-lt"/>
                <a:ea typeface="Arial" panose="020B0604020202020204" pitchFamily="34" charset="0"/>
              </a:rPr>
              <a:t>بررسی</a:t>
            </a:r>
            <a:r>
              <a:rPr lang="ar-SA" sz="2800" b="1" spc="-25" dirty="0">
                <a:effectLst/>
                <a:latin typeface="+mn-lt"/>
                <a:ea typeface="Arial" panose="020B0604020202020204" pitchFamily="34" charset="0"/>
              </a:rPr>
              <a:t> </a:t>
            </a:r>
            <a:r>
              <a:rPr lang="ar-SA" sz="2800" b="1" dirty="0">
                <a:effectLst/>
                <a:latin typeface="+mn-lt"/>
                <a:ea typeface="Arial" panose="020B0604020202020204" pitchFamily="34" charset="0"/>
              </a:rPr>
              <a:t>اثر</a:t>
            </a:r>
            <a:r>
              <a:rPr lang="ar-SA" sz="2800" b="1" spc="-25" dirty="0">
                <a:effectLst/>
                <a:latin typeface="+mn-lt"/>
                <a:ea typeface="Arial" panose="020B0604020202020204" pitchFamily="34" charset="0"/>
              </a:rPr>
              <a:t> </a:t>
            </a:r>
            <a:r>
              <a:rPr lang="ar-SA" sz="2800" b="1" dirty="0">
                <a:effectLst/>
                <a:latin typeface="+mn-lt"/>
                <a:ea typeface="Arial" panose="020B0604020202020204" pitchFamily="34" charset="0"/>
              </a:rPr>
              <a:t>نوار</a:t>
            </a:r>
            <a:r>
              <a:rPr lang="ar-SA" sz="2800" b="1" spc="-30" dirty="0">
                <a:effectLst/>
                <a:latin typeface="+mn-lt"/>
                <a:ea typeface="Arial" panose="020B0604020202020204" pitchFamily="34" charset="0"/>
              </a:rPr>
              <a:t> </a:t>
            </a:r>
            <a:r>
              <a:rPr lang="ar-SA" sz="2800" b="1" dirty="0">
                <a:effectLst/>
                <a:latin typeface="+mn-lt"/>
                <a:ea typeface="Arial" panose="020B0604020202020204" pitchFamily="34" charset="0"/>
              </a:rPr>
              <a:t>زمين</a:t>
            </a:r>
            <a:br>
              <a:rPr lang="en-US" sz="2800" b="1" dirty="0">
                <a:effectLst/>
                <a:latin typeface="+mn-lt"/>
                <a:ea typeface="Arial" panose="020B0604020202020204" pitchFamily="34" charset="0"/>
              </a:rPr>
            </a:br>
            <a:endParaRPr lang="fa-IR" sz="2800" b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B94023-2D71-B3B9-219C-BE96BA5704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0170" marR="180340" indent="0" algn="just" rtl="1">
              <a:lnSpc>
                <a:spcPct val="130000"/>
              </a:lnSpc>
              <a:spcBef>
                <a:spcPts val="785"/>
              </a:spcBef>
              <a:spcAft>
                <a:spcPts val="0"/>
              </a:spcAft>
              <a:buNone/>
            </a:pPr>
            <a:r>
              <a:rPr lang="ar-SA" sz="1800" dirty="0">
                <a:effectLst/>
                <a:ea typeface="Microsoft Sans Serif" panose="020B0604020202020204" pitchFamily="34" charset="0"/>
              </a:rPr>
              <a:t>در</a:t>
            </a:r>
            <a:r>
              <a:rPr lang="ar-SA" sz="1800" spc="7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اين</a:t>
            </a:r>
            <a:r>
              <a:rPr lang="ar-SA" sz="1800" spc="6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بخش</a:t>
            </a:r>
            <a:r>
              <a:rPr lang="ar-SA" sz="1800" spc="5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نوار</a:t>
            </a:r>
            <a:r>
              <a:rPr lang="ar-SA" sz="1800" spc="5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زمینهای</a:t>
            </a:r>
            <a:r>
              <a:rPr lang="ar-SA" sz="1800" spc="7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متفاوت</a:t>
            </a:r>
            <a:r>
              <a:rPr lang="ar-SA" sz="1800" spc="6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با</a:t>
            </a:r>
            <a:r>
              <a:rPr lang="ar-SA" sz="1800" spc="7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سه</a:t>
            </a:r>
            <a:r>
              <a:rPr lang="ar-SA" sz="1800" spc="6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امپدانس</a:t>
            </a:r>
            <a:r>
              <a:rPr lang="ar-SA" sz="1800" spc="5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موجي</a:t>
            </a:r>
            <a:r>
              <a:rPr lang="ar-SA" sz="1800" spc="55" dirty="0">
                <a:effectLst/>
                <a:ea typeface="Microsoft Sans Serif" panose="020B0604020202020204" pitchFamily="34" charset="0"/>
              </a:rPr>
              <a:t> </a:t>
            </a:r>
            <a:r>
              <a:rPr lang="en-US" sz="1800" dirty="0">
                <a:effectLst/>
                <a:ea typeface="Microsoft Sans Serif" panose="020B0604020202020204" pitchFamily="34" charset="0"/>
              </a:rPr>
              <a:t>250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، </a:t>
            </a:r>
            <a:r>
              <a:rPr lang="en-US" sz="1800" dirty="0">
                <a:effectLst/>
                <a:ea typeface="Microsoft Sans Serif" panose="020B0604020202020204" pitchFamily="34" charset="0"/>
              </a:rPr>
              <a:t>300</a:t>
            </a:r>
            <a:r>
              <a:rPr lang="en-US" sz="1800" spc="15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و</a:t>
            </a:r>
            <a:r>
              <a:rPr lang="ar-SA" sz="1800" spc="140" dirty="0">
                <a:effectLst/>
                <a:ea typeface="Microsoft Sans Serif" panose="020B0604020202020204" pitchFamily="34" charset="0"/>
              </a:rPr>
              <a:t> </a:t>
            </a:r>
            <a:r>
              <a:rPr lang="en-US" sz="1800" dirty="0">
                <a:effectLst/>
                <a:ea typeface="Microsoft Sans Serif" panose="020B0604020202020204" pitchFamily="34" charset="0"/>
              </a:rPr>
              <a:t>400</a:t>
            </a:r>
            <a:r>
              <a:rPr lang="en-US" sz="1800" spc="18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اهم</a:t>
            </a:r>
            <a:r>
              <a:rPr lang="ar-SA" sz="1800" spc="14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علاوه</a:t>
            </a:r>
            <a:r>
              <a:rPr lang="ar-SA" sz="1800" spc="13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بر</a:t>
            </a:r>
            <a:r>
              <a:rPr lang="ar-SA" sz="1800" spc="14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امپدانس</a:t>
            </a:r>
            <a:r>
              <a:rPr lang="ar-SA" sz="1800" spc="14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موجي</a:t>
            </a:r>
            <a:r>
              <a:rPr lang="ar-SA" sz="1800" spc="13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مورد</a:t>
            </a:r>
            <a:r>
              <a:rPr lang="ar-SA" sz="1800" spc="13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ارزيابي</a:t>
            </a:r>
            <a:r>
              <a:rPr lang="ar-SA" sz="1800" spc="14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قرار</a:t>
            </a:r>
            <a:r>
              <a:rPr lang="ar-SA" sz="1800" spc="14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گرفت</a:t>
            </a:r>
            <a:r>
              <a:rPr lang="en-US" sz="1800" dirty="0">
                <a:effectLst/>
                <a:ea typeface="Microsoft Sans Serif" panose="020B0604020202020204" pitchFamily="34" charset="0"/>
              </a:rPr>
              <a:t>.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نتايج</a:t>
            </a:r>
            <a:r>
              <a:rPr lang="ar-SA" sz="1800" spc="18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نشان</a:t>
            </a:r>
            <a:r>
              <a:rPr lang="ar-SA" sz="1800" spc="17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داده</a:t>
            </a:r>
            <a:r>
              <a:rPr lang="ar-SA" sz="1800" spc="16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شده</a:t>
            </a:r>
            <a:r>
              <a:rPr lang="ar-SA" sz="1800" spc="18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در</a:t>
            </a:r>
            <a:r>
              <a:rPr lang="ar-SA" sz="1800" spc="16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شکل</a:t>
            </a:r>
            <a:r>
              <a:rPr lang="ar-SA" sz="1800" spc="170" dirty="0">
                <a:effectLst/>
                <a:ea typeface="Microsoft Sans Serif" panose="020B0604020202020204" pitchFamily="34" charset="0"/>
              </a:rPr>
              <a:t> </a:t>
            </a:r>
            <a:r>
              <a:rPr lang="en-US" sz="1800" spc="170" dirty="0">
                <a:effectLst/>
                <a:ea typeface="Microsoft Sans Serif" panose="020B0604020202020204" pitchFamily="34" charset="0"/>
              </a:rPr>
              <a:t> (</a:t>
            </a:r>
            <a:r>
              <a:rPr lang="en-US" sz="1800" dirty="0">
                <a:effectLst/>
                <a:ea typeface="Microsoft Sans Serif" panose="020B0604020202020204" pitchFamily="34" charset="0"/>
              </a:rPr>
              <a:t>7)</a:t>
            </a:r>
            <a:r>
              <a:rPr lang="en-US" sz="1800" spc="16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نشان</a:t>
            </a:r>
            <a:r>
              <a:rPr lang="ar-SA" sz="1800" spc="17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مي</a:t>
            </a:r>
            <a:r>
              <a:rPr lang="en-US" sz="18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دهد</a:t>
            </a:r>
            <a:r>
              <a:rPr lang="ar-SA" sz="1800" spc="16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که</a:t>
            </a:r>
            <a:r>
              <a:rPr lang="ar-SA" sz="1800" spc="18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پیک</a:t>
            </a:r>
            <a:r>
              <a:rPr lang="ar-SA" sz="1800" spc="16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ولتاژ</a:t>
            </a:r>
            <a:r>
              <a:rPr lang="ar-SA" sz="1800" spc="16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در صورت تغییرات بزرگ در اين امپدانس دچار تغییرات اساسي مي</a:t>
            </a:r>
            <a:r>
              <a:rPr lang="en-US" sz="18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شود</a:t>
            </a:r>
            <a:r>
              <a:rPr lang="en-US" sz="1800" dirty="0">
                <a:effectLst/>
                <a:ea typeface="Microsoft Sans Serif" panose="020B0604020202020204" pitchFamily="34" charset="0"/>
              </a:rPr>
              <a:t>.</a:t>
            </a:r>
            <a:r>
              <a:rPr lang="en-US" sz="1800" spc="4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همچنین،</a:t>
            </a:r>
            <a:r>
              <a:rPr lang="ar-SA" sz="1800" spc="2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با</a:t>
            </a:r>
            <a:r>
              <a:rPr lang="ar-SA" sz="1800" spc="2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کاهش</a:t>
            </a:r>
            <a:r>
              <a:rPr lang="ar-SA" sz="1800" spc="2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امپدانس</a:t>
            </a:r>
            <a:r>
              <a:rPr lang="ar-SA" sz="1800" spc="2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موجي</a:t>
            </a:r>
            <a:r>
              <a:rPr lang="ar-SA" sz="1800" spc="2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نوار</a:t>
            </a:r>
            <a:r>
              <a:rPr lang="ar-SA" sz="1800" spc="2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زمین</a:t>
            </a:r>
            <a:r>
              <a:rPr lang="ar-SA" sz="1800" spc="19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يا</a:t>
            </a:r>
            <a:r>
              <a:rPr lang="ar-SA" sz="1800" spc="2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به</a:t>
            </a:r>
            <a:r>
              <a:rPr lang="ar-SA" sz="1800" spc="2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بیاني،</a:t>
            </a:r>
            <a:r>
              <a:rPr lang="ar-SA" sz="1800" spc="2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کاهش</a:t>
            </a:r>
            <a:r>
              <a:rPr lang="ar-SA" sz="1800" spc="2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اندوکتانس</a:t>
            </a:r>
            <a:r>
              <a:rPr lang="ar-SA" sz="1800" spc="18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آن</a:t>
            </a:r>
            <a:r>
              <a:rPr lang="ar-SA" sz="1800" spc="17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يا</a:t>
            </a:r>
            <a:r>
              <a:rPr lang="ar-SA" sz="1800" spc="18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افزايش</a:t>
            </a:r>
            <a:r>
              <a:rPr lang="ar-SA" sz="1800" spc="18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خاصیت</a:t>
            </a:r>
            <a:r>
              <a:rPr lang="ar-SA" sz="1800" spc="18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خازني</a:t>
            </a:r>
            <a:r>
              <a:rPr lang="ar-SA" sz="1800" spc="18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آن،</a:t>
            </a:r>
            <a:r>
              <a:rPr lang="ar-SA" sz="1800" spc="19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ميتوان</a:t>
            </a:r>
            <a:r>
              <a:rPr lang="ar-SA" sz="1800" spc="18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باعث</a:t>
            </a:r>
            <a:r>
              <a:rPr lang="ar-SA" sz="1800" spc="18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کاهش اضافه ولتاژهای ورودی</a:t>
            </a:r>
            <a:r>
              <a:rPr lang="ar-SA" sz="1800" spc="-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شود</a:t>
            </a:r>
            <a:r>
              <a:rPr lang="en-US" sz="1800" dirty="0">
                <a:effectLst/>
                <a:ea typeface="Microsoft Sans Serif" panose="020B0604020202020204" pitchFamily="34" charset="0"/>
              </a:rPr>
              <a:t>.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همچنین افزايش شعاع اين</a:t>
            </a:r>
            <a:r>
              <a:rPr lang="ar-SA" sz="1800" spc="-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نوار با</a:t>
            </a:r>
            <a:r>
              <a:rPr lang="ar-SA" sz="1800" spc="-1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توجه</a:t>
            </a:r>
            <a:r>
              <a:rPr lang="ar-SA" sz="1800" spc="-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به</a:t>
            </a:r>
            <a:r>
              <a:rPr lang="ar-SA" sz="1800" spc="2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رابطه </a:t>
            </a:r>
            <a:r>
              <a:rPr lang="en-US" sz="1800" dirty="0">
                <a:effectLst/>
                <a:ea typeface="Microsoft Sans Serif" panose="020B0604020202020204" pitchFamily="34" charset="0"/>
              </a:rPr>
              <a:t>(6)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موجب کاهش اين امپدانس و اثر مثبت</a:t>
            </a:r>
            <a:r>
              <a:rPr lang="en-US" sz="18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تر استفاده از اين نوار در مهار اضافه ولتاژ ها خواهد شد</a:t>
            </a:r>
            <a:r>
              <a:rPr lang="en-US" sz="1800" dirty="0">
                <a:effectLst/>
                <a:ea typeface="Microsoft Sans Serif" panose="020B0604020202020204" pitchFamily="34" charset="0"/>
              </a:rPr>
              <a:t>.</a:t>
            </a: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3470722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3E754-39A8-1F43-4B00-1825805A5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90170" algn="r" rtl="1"/>
            <a:r>
              <a:rPr lang="en-US" sz="2800" b="1" dirty="0">
                <a:effectLst/>
                <a:latin typeface="+mn-lt"/>
                <a:ea typeface="Arial" panose="020B0604020202020204" pitchFamily="34" charset="0"/>
              </a:rPr>
              <a:t>-3-3</a:t>
            </a:r>
            <a:r>
              <a:rPr lang="en-US" sz="2800" b="1" spc="-65" dirty="0">
                <a:effectLst/>
                <a:latin typeface="+mn-lt"/>
                <a:ea typeface="Arial" panose="020B0604020202020204" pitchFamily="34" charset="0"/>
              </a:rPr>
              <a:t> </a:t>
            </a:r>
            <a:r>
              <a:rPr lang="ar-SA" sz="2800" b="1" dirty="0">
                <a:effectLst/>
                <a:latin typeface="+mn-lt"/>
                <a:ea typeface="Arial" panose="020B0604020202020204" pitchFamily="34" charset="0"/>
              </a:rPr>
              <a:t>بررسی</a:t>
            </a:r>
            <a:r>
              <a:rPr lang="ar-SA" sz="2800" b="1" spc="-5" dirty="0">
                <a:effectLst/>
                <a:latin typeface="+mn-lt"/>
                <a:ea typeface="Arial" panose="020B0604020202020204" pitchFamily="34" charset="0"/>
              </a:rPr>
              <a:t> </a:t>
            </a:r>
            <a:r>
              <a:rPr lang="ar-SA" sz="2800" b="1" dirty="0">
                <a:effectLst/>
                <a:latin typeface="+mn-lt"/>
                <a:ea typeface="Arial" panose="020B0604020202020204" pitchFamily="34" charset="0"/>
              </a:rPr>
              <a:t>اثر</a:t>
            </a:r>
            <a:r>
              <a:rPr lang="ar-SA" sz="2800" b="1" spc="-75" dirty="0">
                <a:effectLst/>
                <a:latin typeface="+mn-lt"/>
                <a:ea typeface="Arial" panose="020B0604020202020204" pitchFamily="34" charset="0"/>
              </a:rPr>
              <a:t> </a:t>
            </a:r>
            <a:r>
              <a:rPr lang="ar-SA" sz="2800" b="1" dirty="0">
                <a:effectLst/>
                <a:latin typeface="+mn-lt"/>
                <a:ea typeface="Arial" panose="020B0604020202020204" pitchFamily="34" charset="0"/>
              </a:rPr>
              <a:t>تغييرات</a:t>
            </a:r>
            <a:r>
              <a:rPr lang="ar-SA" sz="2800" b="1" spc="-65" dirty="0">
                <a:effectLst/>
                <a:latin typeface="+mn-lt"/>
                <a:ea typeface="Arial" panose="020B0604020202020204" pitchFamily="34" charset="0"/>
              </a:rPr>
              <a:t> </a:t>
            </a:r>
            <a:r>
              <a:rPr lang="ar-SA" sz="2800" b="1" dirty="0">
                <a:effectLst/>
                <a:latin typeface="+mn-lt"/>
                <a:ea typeface="Arial" panose="020B0604020202020204" pitchFamily="34" charset="0"/>
              </a:rPr>
              <a:t>ارتفاع</a:t>
            </a:r>
            <a:r>
              <a:rPr lang="ar-SA" sz="2800" b="1" spc="-5" dirty="0">
                <a:effectLst/>
                <a:latin typeface="+mn-lt"/>
                <a:ea typeface="Arial" panose="020B0604020202020204" pitchFamily="34" charset="0"/>
              </a:rPr>
              <a:t> </a:t>
            </a:r>
            <a:r>
              <a:rPr lang="ar-SA" sz="2800" b="1" dirty="0">
                <a:effectLst/>
                <a:latin typeface="+mn-lt"/>
                <a:ea typeface="Arial" panose="020B0604020202020204" pitchFamily="34" charset="0"/>
              </a:rPr>
              <a:t>لوله</a:t>
            </a:r>
            <a:r>
              <a:rPr lang="fa-IR" sz="2800" b="1" dirty="0">
                <a:effectLst/>
                <a:latin typeface="+mn-lt"/>
                <a:ea typeface="Arial" panose="020B0604020202020204" pitchFamily="34" charset="0"/>
              </a:rPr>
              <a:t> </a:t>
            </a:r>
            <a:r>
              <a:rPr lang="ar-SA" sz="2800" b="1" dirty="0">
                <a:effectLst/>
                <a:latin typeface="+mn-lt"/>
                <a:ea typeface="Arial" panose="020B0604020202020204" pitchFamily="34" charset="0"/>
              </a:rPr>
              <a:t>ها</a:t>
            </a:r>
            <a:br>
              <a:rPr lang="en-US" sz="2800" b="1" dirty="0">
                <a:effectLst/>
                <a:latin typeface="+mn-lt"/>
                <a:ea typeface="Arial" panose="020B0604020202020204" pitchFamily="34" charset="0"/>
              </a:rPr>
            </a:br>
            <a:endParaRPr lang="fa-IR" sz="2800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7D78F-447A-05BE-8026-7528D52A48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9535" marR="180340" indent="0" algn="just" rtl="1">
              <a:lnSpc>
                <a:spcPct val="130000"/>
              </a:lnSpc>
              <a:spcBef>
                <a:spcPts val="785"/>
              </a:spcBef>
              <a:spcAft>
                <a:spcPts val="0"/>
              </a:spcAft>
              <a:buNone/>
            </a:pPr>
            <a:r>
              <a:rPr lang="ar-SA" sz="1800" dirty="0">
                <a:effectLst/>
                <a:ea typeface="Microsoft Sans Serif" panose="020B0604020202020204" pitchFamily="34" charset="0"/>
              </a:rPr>
              <a:t>در اين بخش لوله</a:t>
            </a:r>
            <a:r>
              <a:rPr lang="fa-IR" sz="18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های پست علاوه بر ارتفاع </a:t>
            </a:r>
            <a:r>
              <a:rPr lang="en-US" sz="1800" dirty="0">
                <a:effectLst/>
                <a:ea typeface="Microsoft Sans Serif" panose="020B0604020202020204" pitchFamily="34" charset="0"/>
              </a:rPr>
              <a:t>1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متر، در ارتفاع </a:t>
            </a:r>
            <a:r>
              <a:rPr lang="en-US" sz="1800" dirty="0">
                <a:effectLst/>
                <a:ea typeface="Microsoft Sans Serif" panose="020B0604020202020204" pitchFamily="34" charset="0"/>
              </a:rPr>
              <a:t>0.5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، </a:t>
            </a:r>
            <a:r>
              <a:rPr lang="en-US" sz="1800" dirty="0">
                <a:effectLst/>
                <a:ea typeface="Microsoft Sans Serif" panose="020B0604020202020204" pitchFamily="34" charset="0"/>
              </a:rPr>
              <a:t>1.5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، </a:t>
            </a:r>
            <a:r>
              <a:rPr lang="en-US" sz="1800" dirty="0">
                <a:effectLst/>
                <a:ea typeface="Microsoft Sans Serif" panose="020B0604020202020204" pitchFamily="34" charset="0"/>
              </a:rPr>
              <a:t>2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و </a:t>
            </a:r>
            <a:r>
              <a:rPr lang="en-US" sz="1800" dirty="0">
                <a:effectLst/>
                <a:ea typeface="Microsoft Sans Serif" panose="020B0604020202020204" pitchFamily="34" charset="0"/>
              </a:rPr>
              <a:t> 3</a:t>
            </a:r>
            <a:r>
              <a:rPr lang="en-US" sz="1800" spc="4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متری نیز قرار گرفته و اثر آنها بر اضافه ولتاژهای تولیدی</a:t>
            </a:r>
            <a:r>
              <a:rPr lang="ar-SA" sz="1800" spc="4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بررسي شده</a:t>
            </a:r>
            <a:r>
              <a:rPr lang="fa-IR" sz="18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است</a:t>
            </a:r>
            <a:r>
              <a:rPr lang="en-US" sz="1800" dirty="0">
                <a:effectLst/>
                <a:ea typeface="Microsoft Sans Serif" panose="020B0604020202020204" pitchFamily="34" charset="0"/>
              </a:rPr>
              <a:t>.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نتايج بدست آمده از شبیه</a:t>
            </a:r>
            <a:r>
              <a:rPr lang="fa-IR" sz="18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سازیها در شکل </a:t>
            </a:r>
            <a:r>
              <a:rPr lang="en-US" sz="1800" dirty="0">
                <a:effectLst/>
                <a:ea typeface="Microsoft Sans Serif" panose="020B0604020202020204" pitchFamily="34" charset="0"/>
              </a:rPr>
              <a:t>(8)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نشان داده شده</a:t>
            </a:r>
            <a:r>
              <a:rPr lang="fa-IR" sz="18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است، همانگونه که ملاحظه مي</a:t>
            </a:r>
            <a:r>
              <a:rPr lang="en-US" sz="18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شود کاهش ارتفاع پست باعث</a:t>
            </a:r>
            <a:r>
              <a:rPr lang="ar-SA" sz="1800" spc="4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کاهش</a:t>
            </a:r>
            <a:r>
              <a:rPr lang="ar-SA" sz="1800" spc="15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میزان</a:t>
            </a:r>
            <a:r>
              <a:rPr lang="ar-SA" sz="1800" spc="15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اضافه</a:t>
            </a:r>
            <a:r>
              <a:rPr lang="ar-SA" sz="1800" spc="15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ولتاژ</a:t>
            </a:r>
            <a:r>
              <a:rPr lang="ar-SA" sz="1800" spc="13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خواهد</a:t>
            </a:r>
            <a:r>
              <a:rPr lang="ar-SA" sz="1800" spc="13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شد</a:t>
            </a:r>
            <a:r>
              <a:rPr lang="en-US" sz="1800" dirty="0">
                <a:effectLst/>
                <a:ea typeface="Microsoft Sans Serif" panose="020B0604020202020204" pitchFamily="34" charset="0"/>
              </a:rPr>
              <a:t>.</a:t>
            </a:r>
            <a:r>
              <a:rPr lang="en-US" sz="1800" spc="16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در</a:t>
            </a:r>
            <a:r>
              <a:rPr lang="ar-SA" sz="1800" spc="15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واقعي</a:t>
            </a:r>
            <a:r>
              <a:rPr lang="ar-SA" sz="1800" spc="14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کاهش</a:t>
            </a:r>
            <a:r>
              <a:rPr lang="ar-SA" sz="1800" spc="15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ارتفاع</a:t>
            </a:r>
            <a:r>
              <a:rPr lang="ar-SA" sz="1800" spc="15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باعث، کاهش</a:t>
            </a:r>
            <a:r>
              <a:rPr lang="ar-SA" sz="1800" spc="6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مقدار</a:t>
            </a:r>
            <a:r>
              <a:rPr lang="ar-SA" sz="1800" spc="5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امپدانس</a:t>
            </a:r>
            <a:r>
              <a:rPr lang="ar-SA" sz="1800" spc="5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موجي</a:t>
            </a:r>
            <a:r>
              <a:rPr lang="ar-SA" sz="1800" spc="5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نوار</a:t>
            </a:r>
            <a:r>
              <a:rPr lang="ar-SA" sz="1800" spc="5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زمین</a:t>
            </a:r>
            <a:r>
              <a:rPr lang="ar-SA" sz="1800" spc="6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خواهد</a:t>
            </a:r>
            <a:r>
              <a:rPr lang="ar-SA" sz="1800" spc="5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شد</a:t>
            </a:r>
            <a:r>
              <a:rPr lang="ar-SA" sz="1800" spc="6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و</a:t>
            </a:r>
            <a:r>
              <a:rPr lang="ar-SA" sz="1800" spc="5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در</a:t>
            </a:r>
            <a:r>
              <a:rPr lang="ar-SA" sz="1800" spc="5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نتیجه</a:t>
            </a:r>
            <a:r>
              <a:rPr lang="ar-SA" sz="1800" spc="5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ضريب تضعیف مرتبط با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Microsoft Sans Serif" panose="020B0604020202020204" pitchFamily="34" charset="0"/>
                <a:cs typeface="Tahoma" panose="020B0604030504040204" pitchFamily="34" charset="0"/>
              </a:rPr>
              <a:t> آن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 مطابقه رابطه </a:t>
            </a:r>
            <a:r>
              <a:rPr lang="en-US" sz="1800" dirty="0">
                <a:effectLst/>
                <a:ea typeface="Microsoft Sans Serif" panose="020B0604020202020204" pitchFamily="34" charset="0"/>
              </a:rPr>
              <a:t>(7)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کمتر خواهد شد</a:t>
            </a:r>
            <a:r>
              <a:rPr lang="en-US" sz="1800" dirty="0">
                <a:effectLst/>
                <a:ea typeface="Microsoft Sans Serif" panose="020B0604020202020204" pitchFamily="34" charset="0"/>
              </a:rPr>
              <a:t>.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البته بايد به اين</a:t>
            </a:r>
            <a:r>
              <a:rPr lang="ar-SA" sz="1800" spc="9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نکته</a:t>
            </a:r>
            <a:r>
              <a:rPr lang="ar-SA" sz="1800" spc="8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توجه</a:t>
            </a:r>
            <a:r>
              <a:rPr lang="ar-SA" sz="1800" spc="9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داشت</a:t>
            </a:r>
            <a:r>
              <a:rPr lang="ar-SA" sz="1800" spc="8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که،</a:t>
            </a:r>
            <a:r>
              <a:rPr lang="ar-SA" sz="1800" spc="12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بنابر</a:t>
            </a:r>
            <a:r>
              <a:rPr lang="ar-SA" sz="1800" spc="8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ملاحظات</a:t>
            </a:r>
            <a:r>
              <a:rPr lang="ar-SA" sz="1800" spc="9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طراحي</a:t>
            </a:r>
            <a:r>
              <a:rPr lang="ar-SA" sz="1800" spc="9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و</a:t>
            </a:r>
            <a:r>
              <a:rPr lang="ar-SA" sz="1800" spc="8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جانمايي</a:t>
            </a:r>
            <a:r>
              <a:rPr lang="ar-SA" sz="1800" spc="8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قطعات،کاهش</a:t>
            </a:r>
            <a:r>
              <a:rPr lang="ar-SA" sz="1800" spc="12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ارتفاع</a:t>
            </a:r>
            <a:r>
              <a:rPr lang="ar-SA" sz="1800" spc="11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پست</a:t>
            </a:r>
            <a:r>
              <a:rPr lang="ar-SA" sz="1800" spc="12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بیش</a:t>
            </a:r>
            <a:r>
              <a:rPr lang="ar-SA" sz="1800" spc="12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از</a:t>
            </a:r>
            <a:r>
              <a:rPr lang="ar-SA" sz="1800" spc="11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میزان</a:t>
            </a:r>
            <a:r>
              <a:rPr lang="ar-SA" sz="1800" spc="11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مشخصي</a:t>
            </a:r>
            <a:r>
              <a:rPr lang="ar-SA" sz="1800" spc="12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در</a:t>
            </a:r>
            <a:r>
              <a:rPr lang="ar-SA" sz="1800" spc="11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طراحي</a:t>
            </a:r>
            <a:r>
              <a:rPr lang="ar-SA" sz="1800" spc="11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امکانپذير</a:t>
            </a:r>
            <a:r>
              <a:rPr lang="fa-IR" sz="1800" dirty="0"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نخواهد</a:t>
            </a:r>
            <a:r>
              <a:rPr lang="ar-SA" sz="1800" spc="-5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بود</a:t>
            </a:r>
            <a:r>
              <a:rPr lang="ar-SA" sz="1800" spc="-5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و</a:t>
            </a:r>
            <a:r>
              <a:rPr lang="ar-SA" sz="1800" spc="-5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بايستي</a:t>
            </a:r>
            <a:r>
              <a:rPr lang="ar-SA" sz="1800" spc="-5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از</a:t>
            </a:r>
            <a:r>
              <a:rPr lang="ar-SA" sz="1800" spc="-5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راهکارهای</a:t>
            </a:r>
            <a:r>
              <a:rPr lang="ar-SA" sz="1800" spc="-6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مهار</a:t>
            </a:r>
            <a:r>
              <a:rPr lang="ar-SA" sz="1800" spc="-5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ديگر</a:t>
            </a:r>
            <a:r>
              <a:rPr lang="ar-SA" sz="1800" spc="-6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استفاده</a:t>
            </a:r>
            <a:r>
              <a:rPr lang="ar-SA" sz="1800" spc="-5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کرد</a:t>
            </a:r>
            <a:r>
              <a:rPr lang="en-US" sz="1800" dirty="0">
                <a:effectLst/>
                <a:ea typeface="Microsoft Sans Serif" panose="020B0604020202020204" pitchFamily="34" charset="0"/>
              </a:rPr>
              <a:t>.</a:t>
            </a: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3762041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48DAC-64A3-6CE9-209F-9249F9E1D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90170" algn="r" rtl="1"/>
            <a:r>
              <a:rPr lang="en-US" sz="2800" b="1" dirty="0">
                <a:effectLst/>
                <a:latin typeface="+mn-lt"/>
                <a:ea typeface="Arial" panose="020B0604020202020204" pitchFamily="34" charset="0"/>
              </a:rPr>
              <a:t>-4-3</a:t>
            </a:r>
            <a:r>
              <a:rPr lang="en-US" sz="2800" b="1" spc="-20" dirty="0">
                <a:effectLst/>
                <a:latin typeface="+mn-lt"/>
                <a:ea typeface="Arial" panose="020B0604020202020204" pitchFamily="34" charset="0"/>
              </a:rPr>
              <a:t> </a:t>
            </a:r>
            <a:r>
              <a:rPr lang="ar-SA" sz="2800" b="1" dirty="0">
                <a:effectLst/>
                <a:latin typeface="+mn-lt"/>
                <a:ea typeface="Arial" panose="020B0604020202020204" pitchFamily="34" charset="0"/>
              </a:rPr>
              <a:t>بررسی</a:t>
            </a:r>
            <a:r>
              <a:rPr lang="ar-SA" sz="2800" b="1" spc="-30" dirty="0">
                <a:effectLst/>
                <a:latin typeface="+mn-lt"/>
                <a:ea typeface="Arial" panose="020B0604020202020204" pitchFamily="34" charset="0"/>
              </a:rPr>
              <a:t> </a:t>
            </a:r>
            <a:r>
              <a:rPr lang="ar-SA" sz="2800" b="1" dirty="0">
                <a:effectLst/>
                <a:latin typeface="+mn-lt"/>
                <a:ea typeface="Arial" panose="020B0604020202020204" pitchFamily="34" charset="0"/>
              </a:rPr>
              <a:t>فاصله</a:t>
            </a:r>
            <a:r>
              <a:rPr lang="ar-SA" sz="2800" b="1" spc="-30" dirty="0">
                <a:effectLst/>
                <a:latin typeface="+mn-lt"/>
                <a:ea typeface="Arial" panose="020B0604020202020204" pitchFamily="34" charset="0"/>
              </a:rPr>
              <a:t> </a:t>
            </a:r>
            <a:r>
              <a:rPr lang="ar-SA" sz="2800" b="1" dirty="0">
                <a:effectLst/>
                <a:latin typeface="+mn-lt"/>
                <a:ea typeface="Arial" panose="020B0604020202020204" pitchFamily="34" charset="0"/>
              </a:rPr>
              <a:t>ميان</a:t>
            </a:r>
            <a:r>
              <a:rPr lang="ar-SA" sz="2800" b="1" spc="-30" dirty="0">
                <a:effectLst/>
                <a:latin typeface="+mn-lt"/>
                <a:ea typeface="Arial" panose="020B0604020202020204" pitchFamily="34" charset="0"/>
              </a:rPr>
              <a:t> </a:t>
            </a:r>
            <a:r>
              <a:rPr lang="ar-SA" sz="2800" b="1" dirty="0">
                <a:effectLst/>
                <a:latin typeface="+mn-lt"/>
                <a:ea typeface="Arial" panose="020B0604020202020204" pitchFamily="34" charset="0"/>
              </a:rPr>
              <a:t>فازها</a:t>
            </a:r>
            <a:br>
              <a:rPr lang="en-US" sz="2800" b="1" dirty="0">
                <a:effectLst/>
                <a:latin typeface="+mn-lt"/>
                <a:ea typeface="Arial" panose="020B0604020202020204" pitchFamily="34" charset="0"/>
              </a:rPr>
            </a:br>
            <a:endParaRPr lang="fa-IR" sz="2800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497660-336C-EE4D-EB1B-7D5E14FCD3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2710" marR="191135" indent="0" algn="just" rtl="1">
              <a:lnSpc>
                <a:spcPct val="130000"/>
              </a:lnSpc>
              <a:spcBef>
                <a:spcPts val="785"/>
              </a:spcBef>
              <a:spcAft>
                <a:spcPts val="0"/>
              </a:spcAft>
              <a:buNone/>
            </a:pPr>
            <a:r>
              <a:rPr lang="ar-SA" sz="1400" dirty="0">
                <a:effectLst/>
                <a:ea typeface="Microsoft Sans Serif" panose="020B0604020202020204" pitchFamily="34" charset="0"/>
              </a:rPr>
              <a:t>اثر</a:t>
            </a:r>
            <a:r>
              <a:rPr lang="ar-SA" sz="1400" spc="16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القای</a:t>
            </a:r>
            <a:r>
              <a:rPr lang="ar-SA" sz="1400" spc="15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ما</a:t>
            </a:r>
            <a:r>
              <a:rPr lang="ar-SA" sz="1400" spc="15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بین</a:t>
            </a:r>
            <a:r>
              <a:rPr lang="ar-SA" sz="1400" spc="15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فازها</a:t>
            </a:r>
            <a:r>
              <a:rPr lang="ar-SA" sz="1400" spc="15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با</a:t>
            </a:r>
            <a:r>
              <a:rPr lang="ar-SA" sz="1400" spc="15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يک</a:t>
            </a:r>
            <a:r>
              <a:rPr lang="ar-SA" sz="1400" spc="15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سلف</a:t>
            </a:r>
            <a:r>
              <a:rPr lang="en-US" sz="1400" dirty="0">
                <a:ea typeface="Microsoft Sans Serif" panose="020B0604020202020204" pitchFamily="34" charset="0"/>
              </a:rPr>
              <a:t> 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0.1</a:t>
            </a:r>
            <a:r>
              <a:rPr lang="en-US" sz="1400" spc="16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میکروهانری</a:t>
            </a:r>
            <a:r>
              <a:rPr lang="ar-SA" sz="1400" spc="15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مدلسازی شده</a:t>
            </a:r>
            <a:r>
              <a:rPr lang="ar-SA" sz="1400" spc="17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است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.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فاصله</a:t>
            </a:r>
            <a:r>
              <a:rPr lang="ar-SA" sz="1400" spc="17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کنوني</a:t>
            </a:r>
            <a:r>
              <a:rPr lang="ar-SA" sz="1400" spc="18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مابین</a:t>
            </a:r>
            <a:r>
              <a:rPr lang="ar-SA" sz="1400" spc="17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فازها</a:t>
            </a:r>
            <a:r>
              <a:rPr lang="ar-SA" sz="1400" spc="175" dirty="0">
                <a:effectLst/>
                <a:ea typeface="Microsoft Sans Serif" panose="020B0604020202020204" pitchFamily="34" charset="0"/>
              </a:rPr>
              <a:t> 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1</a:t>
            </a:r>
            <a:r>
              <a:rPr lang="en-US" sz="1400" spc="2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متر</a:t>
            </a:r>
            <a:r>
              <a:rPr lang="ar-SA" sz="1400" spc="18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است،با</a:t>
            </a:r>
            <a:r>
              <a:rPr lang="ar-SA" sz="1400" spc="18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افزايش</a:t>
            </a:r>
            <a:r>
              <a:rPr lang="ar-SA" sz="1400" spc="17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فاصله مقدار اين سلف نیز افزايش پیدا مي</a:t>
            </a:r>
            <a:r>
              <a:rPr lang="fa-IR" sz="14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کند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.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نتايج شبیه</a:t>
            </a:r>
            <a:r>
              <a:rPr lang="fa-IR" sz="14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سازی در شکل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(</a:t>
            </a:r>
            <a:r>
              <a:rPr lang="en-US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9)</a:t>
            </a:r>
            <a:r>
              <a:rPr lang="en-US" sz="1400" spc="8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ارائه</a:t>
            </a:r>
            <a:r>
              <a:rPr lang="ar-SA" sz="1400" spc="7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شده</a:t>
            </a:r>
            <a:r>
              <a:rPr lang="ar-SA" sz="1400" spc="9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است</a:t>
            </a:r>
            <a:r>
              <a:rPr lang="fa-IR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.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همانگونه</a:t>
            </a:r>
            <a:r>
              <a:rPr lang="ar-SA" sz="1400" spc="7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مشاهده</a:t>
            </a:r>
            <a:r>
              <a:rPr lang="ar-SA" sz="1400" spc="5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مي</a:t>
            </a:r>
            <a:r>
              <a:rPr lang="en-US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شود،</a:t>
            </a:r>
            <a:r>
              <a:rPr lang="ar-SA" sz="1400" spc="9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افزايش</a:t>
            </a:r>
            <a:r>
              <a:rPr lang="ar-SA" sz="1400" spc="6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فاصله</a:t>
            </a:r>
            <a:r>
              <a:rPr lang="ar-SA" sz="1400" spc="7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مابین فازها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Sans Serif" panose="020B0604020202020204" pitchFamily="34" charset="0"/>
                <a:ea typeface="Microsoft Sans Serif" panose="020B0604020202020204" pitchFamily="34" charset="0"/>
                <a:cs typeface="Tahoma" panose="020B0604030504040204" pitchFamily="34" charset="0"/>
              </a:rPr>
              <a:t> ،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باعث افزايش پیک اضافه ولتاژ خواهد شد</a:t>
            </a:r>
            <a:r>
              <a:rPr lang="en-US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.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دلیل امر اين است که با</a:t>
            </a:r>
            <a:r>
              <a:rPr lang="ar-SA" sz="1400" spc="5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افزايش فاصله مابین فازها</a:t>
            </a:r>
            <a:r>
              <a:rPr lang="en-US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پست</a:t>
            </a:r>
            <a:r>
              <a:rPr lang="ar-SA" sz="1100" spc="8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>
                <a:effectLst/>
                <a:latin typeface="Times New Roman" panose="02020603050405020304" pitchFamily="18" charset="0"/>
                <a:ea typeface="Microsoft Sans Serif" panose="020B0604020202020204" pitchFamily="34" charset="0"/>
              </a:rPr>
              <a:t>GIS</a:t>
            </a:r>
            <a:r>
              <a:rPr lang="en-US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رفتار گذرايي</a:t>
            </a:r>
            <a:r>
              <a:rPr lang="ar-SA" sz="1400" spc="5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نزديک به حال</a:t>
            </a:r>
            <a:r>
              <a:rPr lang="ar-SA" sz="1400" spc="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تک</a:t>
            </a:r>
            <a:r>
              <a:rPr lang="ar-SA" sz="1400" spc="7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فاز</a:t>
            </a:r>
            <a:r>
              <a:rPr lang="ar-SA" sz="1400" spc="7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پیدا</a:t>
            </a:r>
            <a:r>
              <a:rPr lang="ar-SA" sz="1400" spc="7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مي</a:t>
            </a:r>
            <a:r>
              <a:rPr lang="en-US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کند</a:t>
            </a:r>
            <a:r>
              <a:rPr lang="ar-SA" sz="1400" spc="7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و</a:t>
            </a:r>
            <a:r>
              <a:rPr lang="ar-SA" sz="1400" spc="6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همانگونه</a:t>
            </a:r>
            <a:r>
              <a:rPr lang="ar-SA" sz="1400" spc="6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که</a:t>
            </a:r>
            <a:r>
              <a:rPr lang="ar-SA" sz="1400" spc="6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در</a:t>
            </a:r>
            <a:r>
              <a:rPr lang="ar-SA" sz="1400" spc="7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شکل</a:t>
            </a:r>
            <a:r>
              <a:rPr lang="ar-SA" sz="1400" spc="7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en-US" sz="1400" spc="7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(</a:t>
            </a:r>
            <a:r>
              <a:rPr lang="en-US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6)</a:t>
            </a:r>
            <a:r>
              <a:rPr lang="en-US" sz="1400" spc="8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نشان</a:t>
            </a:r>
            <a:r>
              <a:rPr lang="ar-SA" sz="1400" spc="5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داده</a:t>
            </a:r>
            <a:r>
              <a:rPr lang="ar-SA" sz="1400" spc="7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شد،</a:t>
            </a:r>
            <a:r>
              <a:rPr lang="ar-SA" sz="1400" spc="7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پیک اضافه ولتاژ</a:t>
            </a:r>
            <a:r>
              <a:rPr lang="ar-SA" sz="1400" spc="-1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در حالت</a:t>
            </a:r>
            <a:r>
              <a:rPr lang="ar-SA" sz="1400" spc="-1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تک فاز</a:t>
            </a:r>
            <a:r>
              <a:rPr lang="ar-SA" sz="1400" spc="-1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تقريباً دو</a:t>
            </a:r>
            <a:r>
              <a:rPr lang="ar-SA" sz="1400" spc="-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برابر حالت</a:t>
            </a:r>
            <a:r>
              <a:rPr lang="en-US" sz="1400" dirty="0"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سه</a:t>
            </a:r>
            <a:r>
              <a:rPr lang="ar-SA" sz="1400" spc="-1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فاز است</a:t>
            </a:r>
            <a:r>
              <a:rPr lang="en-US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.</a:t>
            </a:r>
            <a:r>
              <a:rPr lang="en-US" sz="1400" spc="-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بنابراين با</a:t>
            </a:r>
            <a:r>
              <a:rPr lang="ar-SA" sz="1400" spc="2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افزايش</a:t>
            </a:r>
            <a:r>
              <a:rPr lang="ar-SA" sz="1400" spc="19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فاصله،</a:t>
            </a:r>
            <a:r>
              <a:rPr lang="ar-SA" sz="1400" spc="2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پیک</a:t>
            </a:r>
            <a:r>
              <a:rPr lang="ar-SA" sz="1400" spc="2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اضافه</a:t>
            </a:r>
            <a:r>
              <a:rPr lang="ar-SA" sz="1400" spc="2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ولتاژ</a:t>
            </a:r>
            <a:r>
              <a:rPr lang="ar-SA" sz="1400" spc="2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بیشتر</a:t>
            </a:r>
            <a:r>
              <a:rPr lang="ar-SA" sz="1400" spc="2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خواهد</a:t>
            </a:r>
            <a:r>
              <a:rPr lang="ar-SA" sz="1400" spc="2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شد</a:t>
            </a:r>
            <a:r>
              <a:rPr lang="en-US" sz="1400" dirty="0"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و</a:t>
            </a:r>
            <a:r>
              <a:rPr lang="en-US" sz="1400" spc="200" dirty="0"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اثر</a:t>
            </a:r>
            <a:r>
              <a:rPr lang="ar-SA" sz="1400" spc="19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فازهای مجاور بر میرايي اضافه ولتاژها کمتر خواهد شد</a:t>
            </a:r>
            <a:r>
              <a:rPr lang="en-US" sz="1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.</a:t>
            </a:r>
          </a:p>
          <a:p>
            <a:pPr marL="92710" marR="191135" indent="0" algn="just" rtl="1">
              <a:lnSpc>
                <a:spcPct val="130000"/>
              </a:lnSpc>
              <a:spcBef>
                <a:spcPts val="785"/>
              </a:spcBef>
              <a:spcAft>
                <a:spcPts val="0"/>
              </a:spcAft>
              <a:buNone/>
            </a:pPr>
            <a:endParaRPr lang="en-US" sz="1400" dirty="0">
              <a:effectLst/>
              <a:ea typeface="Microsoft Sans Serif" panose="020B0604020202020204" pitchFamily="34" charset="0"/>
            </a:endParaRPr>
          </a:p>
          <a:p>
            <a:endParaRPr lang="fa-IR" dirty="0"/>
          </a:p>
        </p:txBody>
      </p:sp>
      <p:pic>
        <p:nvPicPr>
          <p:cNvPr id="4" name="Image 50">
            <a:extLst>
              <a:ext uri="{FF2B5EF4-FFF2-40B4-BE49-F238E27FC236}">
                <a16:creationId xmlns:a16="http://schemas.microsoft.com/office/drawing/2014/main" id="{F8ADBCDA-1C88-C92A-4EF1-BB5EB83BF6B9}"/>
              </a:ext>
            </a:extLst>
          </p:cNvPr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5450" y="3796301"/>
            <a:ext cx="3429000" cy="191583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A31BB92-8C32-4C72-FC90-F90F581096BC}"/>
              </a:ext>
            </a:extLst>
          </p:cNvPr>
          <p:cNvSpPr txBox="1"/>
          <p:nvPr/>
        </p:nvSpPr>
        <p:spPr>
          <a:xfrm>
            <a:off x="5276851" y="5916190"/>
            <a:ext cx="4310062" cy="2344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6870" marR="274320" algn="r" rtl="1">
              <a:lnSpc>
                <a:spcPts val="1015"/>
              </a:lnSpc>
              <a:spcAft>
                <a:spcPts val="0"/>
              </a:spcAft>
            </a:pPr>
            <a:r>
              <a:rPr lang="ar-SA" sz="1400" b="1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شكل</a:t>
            </a:r>
            <a:r>
              <a:rPr lang="ar-SA" sz="1400" b="1" spc="-10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>
                <a:effectLst/>
                <a:ea typeface="Microsoft Sans Serif" panose="020B0604020202020204" pitchFamily="34" charset="0"/>
              </a:rPr>
              <a:t>:(8)</a:t>
            </a:r>
            <a:r>
              <a:rPr lang="en-US" sz="1400" b="1" spc="-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b="1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ارزیابی</a:t>
            </a:r>
            <a:r>
              <a:rPr lang="ar-SA" sz="1400" b="1" spc="-5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1400" b="1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اثر</a:t>
            </a:r>
            <a:r>
              <a:rPr lang="ar-SA" sz="1400" b="1" spc="-5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1400" b="1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ارتفاع</a:t>
            </a:r>
            <a:r>
              <a:rPr lang="ar-SA" sz="1400" b="1" spc="-5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1400" b="1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لوله</a:t>
            </a:r>
            <a:r>
              <a:rPr lang="en-US" sz="1400" b="1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1400" b="1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های</a:t>
            </a:r>
            <a:r>
              <a:rPr lang="ar-SA" sz="1400" b="1" spc="-5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1400" b="1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پست</a:t>
            </a:r>
            <a:r>
              <a:rPr lang="ar-SA" sz="1400" b="1" spc="-5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1400" b="1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بر</a:t>
            </a:r>
            <a:r>
              <a:rPr lang="ar-SA" sz="1400" b="1" spc="-5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1400" b="1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اضافه</a:t>
            </a:r>
            <a:r>
              <a:rPr lang="ar-SA" sz="1400" b="1" spc="-10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1400" b="1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ولتاژ</a:t>
            </a:r>
            <a:endParaRPr lang="en-US" sz="1400" dirty="0">
              <a:effectLst/>
              <a:ea typeface="Microsoft Sans Serif" panose="020B0604020202020204" pitchFamily="34" charset="0"/>
            </a:endParaRPr>
          </a:p>
        </p:txBody>
      </p:sp>
      <p:pic>
        <p:nvPicPr>
          <p:cNvPr id="7" name="Image 48">
            <a:extLst>
              <a:ext uri="{FF2B5EF4-FFF2-40B4-BE49-F238E27FC236}">
                <a16:creationId xmlns:a16="http://schemas.microsoft.com/office/drawing/2014/main" id="{935287A4-20D9-1755-625A-962A957F0264}"/>
              </a:ext>
            </a:extLst>
          </p:cNvPr>
          <p:cNvPicPr>
            <a:picLocks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91323" y="3796300"/>
            <a:ext cx="3271202" cy="202307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184708C-71E5-8E77-6C26-779191F44D06}"/>
              </a:ext>
            </a:extLst>
          </p:cNvPr>
          <p:cNvSpPr txBox="1"/>
          <p:nvPr/>
        </p:nvSpPr>
        <p:spPr>
          <a:xfrm>
            <a:off x="1202919" y="5864758"/>
            <a:ext cx="431006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8775" marR="210185" algn="r" rtl="1">
              <a:spcBef>
                <a:spcPts val="180"/>
              </a:spcBef>
              <a:spcAft>
                <a:spcPts val="0"/>
              </a:spcAft>
            </a:pPr>
            <a:r>
              <a:rPr lang="ar-SA" sz="1400" b="1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شكل</a:t>
            </a:r>
            <a:r>
              <a:rPr lang="ar-SA" sz="1400" b="1" spc="-70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>
                <a:effectLst/>
                <a:ea typeface="Microsoft Sans Serif" panose="020B0604020202020204" pitchFamily="34" charset="0"/>
              </a:rPr>
              <a:t>:(9)</a:t>
            </a:r>
            <a:r>
              <a:rPr lang="en-US" sz="1400" b="1" spc="-7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b="1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بررسی</a:t>
            </a:r>
            <a:r>
              <a:rPr lang="ar-SA" sz="1400" b="1" spc="-70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1400" b="1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اثر</a:t>
            </a:r>
            <a:r>
              <a:rPr lang="ar-SA" sz="1400" b="1" spc="-70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1400" b="1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فاصله</a:t>
            </a:r>
            <a:r>
              <a:rPr lang="ar-SA" sz="1400" b="1" spc="-70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1400" b="1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مابين</a:t>
            </a:r>
            <a:r>
              <a:rPr lang="ar-SA" sz="1400" b="1" spc="-70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1400" b="1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فازها</a:t>
            </a:r>
            <a:r>
              <a:rPr lang="ar-SA" sz="1400" b="1" spc="-70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1400" b="1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بر</a:t>
            </a:r>
            <a:r>
              <a:rPr lang="ar-SA" sz="1400" b="1" spc="-70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1400" b="1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اضافه</a:t>
            </a:r>
            <a:r>
              <a:rPr lang="ar-SA" sz="1400" b="1" spc="-70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1400" b="1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ولتاژ</a:t>
            </a:r>
            <a:endParaRPr lang="en-US" sz="1400" dirty="0">
              <a:effectLst/>
              <a:ea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88311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8EF7D-1B03-3548-5C3C-7C6D32749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54305" algn="r">
              <a:lnSpc>
                <a:spcPts val="1555"/>
              </a:lnSpc>
            </a:pPr>
            <a:r>
              <a:rPr lang="en-US" sz="2800" b="1" dirty="0">
                <a:effectLst/>
                <a:latin typeface="+mn-lt"/>
                <a:ea typeface="Microsoft Sans Serif" panose="020B0604020202020204" pitchFamily="34" charset="0"/>
              </a:rPr>
              <a:t>-5-3</a:t>
            </a:r>
            <a:r>
              <a:rPr lang="en-US" sz="2800" b="1" spc="185" dirty="0">
                <a:effectLst/>
                <a:latin typeface="+mn-lt"/>
                <a:ea typeface="Microsoft Sans Serif" panose="020B0604020202020204" pitchFamily="34" charset="0"/>
              </a:rPr>
              <a:t> </a:t>
            </a:r>
            <a:r>
              <a:rPr lang="ar-SA" sz="2800" b="1" dirty="0">
                <a:effectLst/>
                <a:latin typeface="+mn-lt"/>
                <a:ea typeface="Microsoft Sans Serif" panose="020B0604020202020204" pitchFamily="34" charset="0"/>
                <a:cs typeface="Arial" panose="020B0604020202020204" pitchFamily="34" charset="0"/>
              </a:rPr>
              <a:t>ارزیابی</a:t>
            </a:r>
            <a:r>
              <a:rPr lang="ar-SA" sz="2800" b="1" spc="180" dirty="0">
                <a:effectLst/>
                <a:latin typeface="+mn-lt"/>
                <a:ea typeface="Microsoft Sans Serif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2800" b="1" dirty="0">
                <a:effectLst/>
                <a:latin typeface="+mn-lt"/>
                <a:ea typeface="Microsoft Sans Serif" panose="020B0604020202020204" pitchFamily="34" charset="0"/>
                <a:cs typeface="Arial" panose="020B0604020202020204" pitchFamily="34" charset="0"/>
              </a:rPr>
              <a:t>اضافه</a:t>
            </a:r>
            <a:r>
              <a:rPr lang="ar-SA" sz="2800" b="1" spc="200" dirty="0">
                <a:effectLst/>
                <a:latin typeface="+mn-lt"/>
                <a:ea typeface="Microsoft Sans Serif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2800" b="1" dirty="0">
                <a:effectLst/>
                <a:latin typeface="+mn-lt"/>
                <a:ea typeface="Microsoft Sans Serif" panose="020B0604020202020204" pitchFamily="34" charset="0"/>
                <a:cs typeface="Arial" panose="020B0604020202020204" pitchFamily="34" charset="0"/>
              </a:rPr>
              <a:t>ولتاژ</a:t>
            </a:r>
            <a:r>
              <a:rPr lang="ar-SA" sz="2800" b="1" spc="195" dirty="0">
                <a:effectLst/>
                <a:latin typeface="+mn-lt"/>
                <a:ea typeface="Microsoft Sans Serif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2800" b="1" dirty="0">
                <a:effectLst/>
                <a:latin typeface="+mn-lt"/>
                <a:ea typeface="Microsoft Sans Serif" panose="020B0604020202020204" pitchFamily="34" charset="0"/>
                <a:cs typeface="Arial" panose="020B0604020202020204" pitchFamily="34" charset="0"/>
              </a:rPr>
              <a:t>داخلی</a:t>
            </a:r>
            <a:r>
              <a:rPr lang="ar-SA" sz="2800" b="1" spc="195" dirty="0">
                <a:effectLst/>
                <a:latin typeface="+mn-lt"/>
                <a:ea typeface="Microsoft Sans Serif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2800" b="1" dirty="0">
                <a:effectLst/>
                <a:latin typeface="+mn-lt"/>
                <a:ea typeface="Microsoft Sans Serif" panose="020B0604020202020204" pitchFamily="34" charset="0"/>
                <a:cs typeface="Arial" panose="020B0604020202020204" pitchFamily="34" charset="0"/>
              </a:rPr>
              <a:t>و</a:t>
            </a:r>
            <a:r>
              <a:rPr lang="ar-SA" sz="2800" b="1" spc="195" dirty="0">
                <a:effectLst/>
                <a:latin typeface="+mn-lt"/>
                <a:ea typeface="Microsoft Sans Serif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2800" b="1" dirty="0">
                <a:effectLst/>
                <a:latin typeface="+mn-lt"/>
                <a:ea typeface="Microsoft Sans Serif" panose="020B0604020202020204" pitchFamily="34" charset="0"/>
                <a:cs typeface="Arial" panose="020B0604020202020204" pitchFamily="34" charset="0"/>
              </a:rPr>
              <a:t>سير</a:t>
            </a:r>
            <a:r>
              <a:rPr lang="ar-SA" sz="2800" b="1" spc="190" dirty="0">
                <a:effectLst/>
                <a:latin typeface="+mn-lt"/>
                <a:ea typeface="Microsoft Sans Serif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2800" b="1" dirty="0">
                <a:effectLst/>
                <a:latin typeface="+mn-lt"/>
                <a:ea typeface="Microsoft Sans Serif" panose="020B0604020202020204" pitchFamily="34" charset="0"/>
                <a:cs typeface="Arial" panose="020B0604020202020204" pitchFamily="34" charset="0"/>
              </a:rPr>
              <a:t>آن</a:t>
            </a:r>
            <a:r>
              <a:rPr lang="ar-SA" sz="2800" b="1" spc="185" dirty="0">
                <a:effectLst/>
                <a:latin typeface="+mn-lt"/>
                <a:ea typeface="Microsoft Sans Serif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2800" b="1" dirty="0">
                <a:effectLst/>
                <a:latin typeface="+mn-lt"/>
                <a:ea typeface="Microsoft Sans Serif" panose="020B0604020202020204" pitchFamily="34" charset="0"/>
                <a:cs typeface="Arial" panose="020B0604020202020204" pitchFamily="34" charset="0"/>
              </a:rPr>
              <a:t>در</a:t>
            </a:r>
            <a:r>
              <a:rPr lang="en-US" sz="2800" b="1" kern="0" dirty="0">
                <a:effectLst/>
                <a:latin typeface="+mn-lt"/>
                <a:ea typeface="Arial" panose="020B0604020202020204" pitchFamily="34" charset="0"/>
              </a:rPr>
              <a:t> </a:t>
            </a:r>
            <a:r>
              <a:rPr lang="ar-SA" sz="2800" b="1" kern="0" spc="-25" dirty="0">
                <a:effectLst/>
                <a:latin typeface="+mn-lt"/>
                <a:ea typeface="Arial" panose="020B0604020202020204" pitchFamily="34" charset="0"/>
              </a:rPr>
              <a:t>پست</a:t>
            </a:r>
            <a:r>
              <a:rPr kumimoji="0" lang="en-US" sz="2800" b="1" i="0" u="none" strike="noStrike" kern="0" cap="all" spc="0" normalizeH="0" baseline="0" noProof="0" dirty="0">
                <a:ln>
                  <a:noFill/>
                </a:ln>
                <a:solidFill>
                  <a:srgbClr val="099BDD"/>
                </a:solidFill>
                <a:effectLst/>
                <a:uLnTx/>
                <a:uFillTx/>
                <a:latin typeface="+mn-lt"/>
                <a:ea typeface="Arial" panose="020B0604020202020204" pitchFamily="34" charset="0"/>
                <a:cs typeface="+mj-cs"/>
              </a:rPr>
              <a:t> GIS</a:t>
            </a:r>
            <a:br>
              <a:rPr lang="en-US" sz="2800" b="1" kern="0" dirty="0">
                <a:effectLst/>
                <a:latin typeface="+mn-lt"/>
                <a:ea typeface="Arial" panose="020B0604020202020204" pitchFamily="34" charset="0"/>
              </a:rPr>
            </a:br>
            <a:endParaRPr lang="fa-IR" sz="2800" b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16C23E-5088-4629-ACBD-3FE8FE02B2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90170" marR="190500" indent="0" algn="just" rtl="1">
              <a:lnSpc>
                <a:spcPct val="130000"/>
              </a:lnSpc>
              <a:spcBef>
                <a:spcPts val="385"/>
              </a:spcBef>
              <a:spcAft>
                <a:spcPts val="0"/>
              </a:spcAft>
              <a:buNone/>
            </a:pPr>
            <a:r>
              <a:rPr lang="ar-SA" sz="1500" dirty="0">
                <a:effectLst/>
                <a:ea typeface="Microsoft Sans Serif" panose="020B0604020202020204" pitchFamily="34" charset="0"/>
              </a:rPr>
              <a:t>تاکنون</a:t>
            </a:r>
            <a:r>
              <a:rPr lang="ar-SA" sz="1500" spc="17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در</a:t>
            </a:r>
            <a:r>
              <a:rPr lang="ar-SA" sz="1500" spc="18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شبیه</a:t>
            </a:r>
            <a:r>
              <a:rPr lang="fa-IR" sz="15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سازیها</a:t>
            </a:r>
            <a:r>
              <a:rPr lang="ar-SA" sz="1500" spc="18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و</a:t>
            </a:r>
            <a:r>
              <a:rPr lang="ar-SA" sz="1500" spc="17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تحلیل</a:t>
            </a:r>
            <a:r>
              <a:rPr lang="en-US" sz="15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های</a:t>
            </a:r>
            <a:r>
              <a:rPr lang="ar-SA" sz="1500" spc="18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انجام</a:t>
            </a:r>
            <a:r>
              <a:rPr lang="ar-SA" sz="1500" spc="17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شده،</a:t>
            </a:r>
            <a:r>
              <a:rPr lang="ar-SA" sz="1500" spc="18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فرض</a:t>
            </a:r>
            <a:r>
              <a:rPr lang="ar-SA" sz="1500" spc="17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بر</a:t>
            </a:r>
            <a:r>
              <a:rPr lang="ar-SA" sz="1500" spc="17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اين بوده است که اضافه ولتاژ از خارج پست</a:t>
            </a:r>
            <a:r>
              <a:rPr lang="ar-SA" sz="1500" dirty="0">
                <a:effectLst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500" dirty="0">
                <a:effectLst/>
                <a:ea typeface="Microsoft Sans Serif" panose="020B0604020202020204" pitchFamily="34" charset="0"/>
              </a:rPr>
              <a:t>GIS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به سمت داخل آن در حال</a:t>
            </a:r>
            <a:r>
              <a:rPr lang="ar-SA" sz="1500" spc="9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حرکت</a:t>
            </a:r>
            <a:r>
              <a:rPr lang="ar-SA" sz="1500" spc="9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بوده</a:t>
            </a:r>
            <a:r>
              <a:rPr lang="en-US" sz="15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است</a:t>
            </a:r>
            <a:r>
              <a:rPr lang="en-US" sz="1500" dirty="0">
                <a:effectLst/>
                <a:ea typeface="Microsoft Sans Serif" panose="020B0604020202020204" pitchFamily="34" charset="0"/>
              </a:rPr>
              <a:t>.</a:t>
            </a:r>
            <a:r>
              <a:rPr lang="en-US" sz="1500" spc="8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در</a:t>
            </a:r>
            <a:r>
              <a:rPr lang="ar-SA" sz="1500" spc="9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اين</a:t>
            </a:r>
            <a:r>
              <a:rPr lang="ar-SA" sz="1500" spc="9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بخش،</a:t>
            </a:r>
            <a:r>
              <a:rPr lang="ar-SA" sz="1500" spc="11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سیر</a:t>
            </a:r>
            <a:r>
              <a:rPr lang="ar-SA" sz="1500" spc="9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موج</a:t>
            </a:r>
            <a:r>
              <a:rPr lang="ar-SA" sz="1500" spc="9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اضافه</a:t>
            </a:r>
            <a:r>
              <a:rPr lang="ar-SA" sz="1500" spc="9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ولتاژ</a:t>
            </a:r>
            <a:r>
              <a:rPr lang="ar-SA" sz="1500" spc="1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ناشي</a:t>
            </a:r>
            <a:r>
              <a:rPr lang="ar-SA" sz="1500" spc="8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از </a:t>
            </a:r>
            <a:r>
              <a:rPr lang="fa-IR" sz="1500" dirty="0">
                <a:effectLst/>
                <a:ea typeface="Microsoft Sans Serif" panose="020B0604020202020204" pitchFamily="34" charset="0"/>
              </a:rPr>
              <a:t>ک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لیدزني</a:t>
            </a:r>
            <a:r>
              <a:rPr lang="fa-IR" sz="15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های</a:t>
            </a:r>
            <a:r>
              <a:rPr lang="ar-SA" sz="1500" spc="25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داخل</a:t>
            </a:r>
            <a:r>
              <a:rPr lang="ar-SA" sz="1500" spc="22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پست</a:t>
            </a:r>
            <a:r>
              <a:rPr lang="ar-SA" sz="1500" spc="22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به</a:t>
            </a:r>
            <a:r>
              <a:rPr lang="ar-SA" sz="1500" spc="22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سمت</a:t>
            </a:r>
            <a:r>
              <a:rPr lang="ar-SA" sz="1500" spc="23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خارج</a:t>
            </a:r>
            <a:r>
              <a:rPr lang="ar-SA" sz="1500" spc="23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پست</a:t>
            </a:r>
            <a:r>
              <a:rPr lang="ar-SA" sz="1500" spc="22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مورد</a:t>
            </a:r>
            <a:r>
              <a:rPr lang="ar-SA" sz="1500" spc="23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بررسي</a:t>
            </a:r>
            <a:r>
              <a:rPr lang="ar-SA" sz="1500" spc="22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قرار</a:t>
            </a:r>
            <a:r>
              <a:rPr lang="ar-SA" sz="15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مي</a:t>
            </a:r>
            <a:r>
              <a:rPr lang="en-US" sz="15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گیرد و اثر نوار زمین،</a:t>
            </a:r>
            <a:r>
              <a:rPr lang="ar-SA" sz="1500" dirty="0">
                <a:effectLst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500" dirty="0">
                <a:effectLst/>
                <a:ea typeface="Microsoft Sans Serif" panose="020B0604020202020204" pitchFamily="34" charset="0"/>
              </a:rPr>
              <a:t>CVT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و برقگیر در ورودی پست بر اين اضافه ولتاژها</a:t>
            </a:r>
            <a:r>
              <a:rPr lang="ar-SA" sz="1500" spc="8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مطالعه</a:t>
            </a:r>
            <a:r>
              <a:rPr lang="ar-SA" sz="1500" spc="8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مي</a:t>
            </a:r>
            <a:r>
              <a:rPr lang="en-US" sz="15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شود</a:t>
            </a:r>
            <a:r>
              <a:rPr lang="en-US" sz="1500" dirty="0">
                <a:effectLst/>
                <a:ea typeface="Microsoft Sans Serif" panose="020B0604020202020204" pitchFamily="34" charset="0"/>
              </a:rPr>
              <a:t>.</a:t>
            </a:r>
            <a:r>
              <a:rPr lang="en-US" sz="1500" spc="8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به</a:t>
            </a:r>
            <a:r>
              <a:rPr lang="ar-SA" sz="1500" spc="8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منظور</a:t>
            </a:r>
            <a:r>
              <a:rPr lang="ar-SA" sz="1500" spc="65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مدلسازی</a:t>
            </a:r>
            <a:r>
              <a:rPr lang="ar-SA" sz="1500" spc="140" dirty="0">
                <a:effectLst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500" dirty="0">
                <a:effectLst/>
                <a:ea typeface="Microsoft Sans Serif" panose="020B0604020202020204" pitchFamily="34" charset="0"/>
              </a:rPr>
              <a:t>CVT</a:t>
            </a:r>
            <a:r>
              <a:rPr lang="en-US" sz="1500" spc="6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در</a:t>
            </a:r>
            <a:r>
              <a:rPr lang="ar-SA" sz="1500" spc="7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ترمینال</a:t>
            </a:r>
            <a:r>
              <a:rPr lang="ar-SA" sz="1500" spc="75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ورودی،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 خازني</a:t>
            </a:r>
            <a:r>
              <a:rPr lang="ar-SA" sz="1500" spc="9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به</a:t>
            </a:r>
            <a:r>
              <a:rPr lang="ar-SA" sz="1500" spc="9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ظرفیت</a:t>
            </a:r>
            <a:r>
              <a:rPr lang="ar-SA" sz="1500" spc="155" dirty="0">
                <a:effectLst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500" dirty="0">
                <a:effectLst/>
                <a:ea typeface="Microsoft Sans Serif" panose="020B0604020202020204" pitchFamily="34" charset="0"/>
              </a:rPr>
              <a:t>1nF</a:t>
            </a:r>
            <a:r>
              <a:rPr lang="en-US" sz="1500" spc="9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در</a:t>
            </a:r>
            <a:r>
              <a:rPr lang="ar-SA" sz="1500" spc="9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آن</a:t>
            </a:r>
            <a:r>
              <a:rPr lang="ar-SA" sz="1500" spc="9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مکان</a:t>
            </a:r>
            <a:r>
              <a:rPr lang="ar-SA" sz="1500" spc="1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نظر گرفته</a:t>
            </a:r>
            <a:r>
              <a:rPr lang="ar-SA" sz="1500" spc="9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شد</a:t>
            </a:r>
            <a:r>
              <a:rPr lang="en-US" sz="1500" dirty="0">
                <a:effectLst/>
                <a:ea typeface="Microsoft Sans Serif" panose="020B0604020202020204" pitchFamily="34" charset="0"/>
              </a:rPr>
              <a:t>.</a:t>
            </a:r>
            <a:r>
              <a:rPr lang="en-US" sz="1500" spc="10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برقگیرهای</a:t>
            </a:r>
            <a:r>
              <a:rPr lang="ar-SA" sz="1500" spc="9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مورد استفاده در پستهای</a:t>
            </a:r>
            <a:r>
              <a:rPr lang="ar-SA" sz="1500" dirty="0">
                <a:effectLst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500" dirty="0">
                <a:effectLst/>
                <a:ea typeface="Microsoft Sans Serif" panose="020B0604020202020204" pitchFamily="34" charset="0"/>
              </a:rPr>
              <a:t>GIS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مجموعهای از قرصهای سری شده اکسید</a:t>
            </a:r>
            <a:r>
              <a:rPr lang="ar-SA" sz="1500" spc="4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روی</a:t>
            </a:r>
            <a:r>
              <a:rPr lang="ar-SA" sz="1500" spc="-1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با</a:t>
            </a:r>
            <a:r>
              <a:rPr lang="ar-SA" sz="1500" spc="-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مشخصه کاملا</a:t>
            </a:r>
            <a:r>
              <a:rPr lang="ar-SA" sz="1500" spc="-1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غیرخطي</a:t>
            </a:r>
            <a:r>
              <a:rPr lang="ar-SA" sz="1500" spc="-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و</a:t>
            </a:r>
            <a:r>
              <a:rPr lang="ar-SA" sz="1500" spc="-1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محصور در گاز</a:t>
            </a:r>
            <a:r>
              <a:rPr lang="ar-SA" sz="1500" dirty="0">
                <a:effectLst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500" dirty="0">
                <a:effectLst/>
                <a:ea typeface="Microsoft Sans Serif" panose="020B0604020202020204" pitchFamily="34" charset="0"/>
              </a:rPr>
              <a:t>SF</a:t>
            </a:r>
            <a:r>
              <a:rPr lang="en-US" sz="1500" baseline="-25000" dirty="0">
                <a:effectLst/>
                <a:ea typeface="Microsoft Sans Serif" panose="020B0604020202020204" pitchFamily="34" charset="0"/>
              </a:rPr>
              <a:t>6</a:t>
            </a:r>
            <a:r>
              <a:rPr lang="en-US" sz="15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هستند</a:t>
            </a:r>
            <a:r>
              <a:rPr lang="en-US" sz="1500" dirty="0">
                <a:effectLst/>
                <a:ea typeface="Microsoft Sans Serif" panose="020B0604020202020204" pitchFamily="34" charset="0"/>
              </a:rPr>
              <a:t>.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برقگیر مورد</a:t>
            </a:r>
            <a:r>
              <a:rPr lang="ar-SA" sz="1500" spc="2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استفاده</a:t>
            </a:r>
            <a:r>
              <a:rPr lang="ar-SA" sz="1500" spc="4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با</a:t>
            </a:r>
            <a:r>
              <a:rPr lang="ar-SA" sz="1500" spc="2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حداکثر</a:t>
            </a:r>
            <a:r>
              <a:rPr lang="ar-SA" sz="1500" spc="2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ولتاژ</a:t>
            </a:r>
            <a:r>
              <a:rPr lang="ar-SA" sz="1500" spc="20" dirty="0">
                <a:effectLst/>
                <a:ea typeface="Microsoft Sans Serif" panose="020B0604020202020204" pitchFamily="34" charset="0"/>
              </a:rPr>
              <a:t> </a:t>
            </a:r>
            <a:r>
              <a:rPr lang="en-US" sz="1500" dirty="0">
                <a:effectLst/>
                <a:ea typeface="Microsoft Sans Serif" panose="020B0604020202020204" pitchFamily="34" charset="0"/>
              </a:rPr>
              <a:t>(U</a:t>
            </a:r>
            <a:r>
              <a:rPr lang="en-US" sz="1500" baseline="-25000" dirty="0">
                <a:effectLst/>
                <a:ea typeface="Microsoft Sans Serif" panose="020B0604020202020204" pitchFamily="34" charset="0"/>
              </a:rPr>
              <a:t>s</a:t>
            </a:r>
            <a:r>
              <a:rPr lang="en-US" sz="1500" dirty="0">
                <a:effectLst/>
                <a:ea typeface="Microsoft Sans Serif" panose="020B0604020202020204" pitchFamily="34" charset="0"/>
              </a:rPr>
              <a:t>)</a:t>
            </a:r>
            <a:r>
              <a:rPr lang="en-US" sz="1500" spc="30" dirty="0">
                <a:effectLst/>
                <a:ea typeface="Microsoft Sans Serif" panose="020B0604020202020204" pitchFamily="34" charset="0"/>
              </a:rPr>
              <a:t> </a:t>
            </a:r>
            <a:r>
              <a:rPr lang="en-US" sz="1500" dirty="0">
                <a:effectLst/>
                <a:ea typeface="Microsoft Sans Serif" panose="020B0604020202020204" pitchFamily="34" charset="0"/>
              </a:rPr>
              <a:t>700</a:t>
            </a:r>
            <a:r>
              <a:rPr lang="en-US" sz="1500" spc="2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کیلوولت،</a:t>
            </a:r>
            <a:r>
              <a:rPr lang="ar-SA" sz="1500" spc="3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ولتاژ</a:t>
            </a:r>
            <a:r>
              <a:rPr lang="ar-SA" sz="1500" spc="2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پیوسته</a:t>
            </a:r>
            <a:r>
              <a:rPr lang="ar-SA" sz="1500" spc="2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حدود</a:t>
            </a:r>
            <a:r>
              <a:rPr lang="ar-SA" sz="1500" spc="-45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en-US" sz="1500" dirty="0">
                <a:effectLst/>
                <a:ea typeface="Microsoft Sans Serif" panose="020B0604020202020204" pitchFamily="34" charset="0"/>
              </a:rPr>
              <a:t>500 (U</a:t>
            </a:r>
            <a:r>
              <a:rPr lang="en-US" sz="1500" baseline="-25000" dirty="0">
                <a:effectLst/>
                <a:ea typeface="Microsoft Sans Serif" panose="020B0604020202020204" pitchFamily="34" charset="0"/>
              </a:rPr>
              <a:t>c</a:t>
            </a:r>
            <a:r>
              <a:rPr lang="en-US" sz="1500" dirty="0">
                <a:effectLst/>
                <a:ea typeface="Microsoft Sans Serif" panose="020B0604020202020204" pitchFamily="34" charset="0"/>
              </a:rPr>
              <a:t>)</a:t>
            </a:r>
            <a:r>
              <a:rPr lang="ar-SA" sz="15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کیلوولت</a:t>
            </a:r>
            <a:r>
              <a:rPr lang="ar-SA" sz="1500" spc="9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و</a:t>
            </a:r>
            <a:r>
              <a:rPr lang="ar-SA" sz="1500" spc="85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ولتاژ</a:t>
            </a:r>
            <a:r>
              <a:rPr lang="ar-SA" sz="1500" spc="8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نامي</a:t>
            </a:r>
            <a:r>
              <a:rPr lang="ar-SA" sz="1500" spc="8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en-US" sz="1500" dirty="0">
                <a:effectLst/>
                <a:ea typeface="Microsoft Sans Serif" panose="020B0604020202020204" pitchFamily="34" charset="0"/>
              </a:rPr>
              <a:t>550</a:t>
            </a:r>
            <a:r>
              <a:rPr lang="en-US" sz="1500" spc="8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کیلوولت</a:t>
            </a:r>
            <a:r>
              <a:rPr lang="ar-SA" sz="1500" spc="95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در</a:t>
            </a:r>
            <a:r>
              <a:rPr lang="ar-SA" sz="1500" spc="65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نظر</a:t>
            </a:r>
            <a:r>
              <a:rPr lang="ar-SA" sz="1500" spc="85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گرفته</a:t>
            </a:r>
            <a:r>
              <a:rPr lang="ar-SA" sz="1500" spc="7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شده است</a:t>
            </a:r>
            <a:r>
              <a:rPr lang="en-US" sz="1500" dirty="0">
                <a:ea typeface="Microsoft Sans Serif" panose="020B0604020202020204" pitchFamily="34" charset="0"/>
                <a:cs typeface="Microsoft Sans Serif" panose="020B0604020202020204" pitchFamily="34" charset="0"/>
              </a:rPr>
              <a:t>.</a:t>
            </a:r>
            <a:r>
              <a:rPr lang="en-US" sz="15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مدل</a:t>
            </a:r>
            <a:r>
              <a:rPr lang="ar-SA" sz="1500" spc="-75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برقگیر</a:t>
            </a:r>
            <a:r>
              <a:rPr lang="ar-SA" sz="1500" spc="-7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نیز</a:t>
            </a:r>
            <a:r>
              <a:rPr lang="ar-SA" sz="1500" spc="-7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با</a:t>
            </a:r>
            <a:r>
              <a:rPr lang="ar-SA" sz="1500" spc="-7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استفاده</a:t>
            </a:r>
            <a:r>
              <a:rPr lang="ar-SA" sz="1500" spc="-65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از</a:t>
            </a:r>
            <a:r>
              <a:rPr lang="ar-SA" sz="1500" spc="-7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مدل</a:t>
            </a:r>
            <a:r>
              <a:rPr lang="ar-SA" sz="1500" spc="-7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استاندارد</a:t>
            </a:r>
            <a:r>
              <a:rPr lang="ar-SA" sz="1500" spc="-70" dirty="0">
                <a:effectLst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500" spc="-70" dirty="0">
                <a:effectLst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500" dirty="0">
                <a:effectLst/>
                <a:ea typeface="Microsoft Sans Serif" panose="020B0604020202020204" pitchFamily="34" charset="0"/>
              </a:rPr>
              <a:t>IEEE</a:t>
            </a:r>
            <a:r>
              <a:rPr lang="en-US" sz="1500" spc="-7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پیاده</a:t>
            </a:r>
            <a:r>
              <a:rPr lang="en-US" sz="15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سازی</a:t>
            </a:r>
            <a:r>
              <a:rPr lang="en-US" sz="15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شده است</a:t>
            </a:r>
            <a:r>
              <a:rPr lang="en-US" sz="1500" dirty="0">
                <a:effectLst/>
                <a:ea typeface="Microsoft Sans Serif" panose="020B0604020202020204" pitchFamily="34" charset="0"/>
              </a:rPr>
              <a:t>.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منبع خطا نیز مشابه منبع خطای استفاده شده برای حالات</a:t>
            </a:r>
            <a:r>
              <a:rPr lang="ar-SA" sz="1500" spc="2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قبل در نظر گرفته شده و به صورت مستقیم متصل به نقطه</a:t>
            </a:r>
            <a:r>
              <a:rPr lang="ar-SA" sz="1500" dirty="0">
                <a:effectLst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500" dirty="0">
                <a:effectLst/>
                <a:ea typeface="Microsoft Sans Serif" panose="020B0604020202020204" pitchFamily="34" charset="0"/>
              </a:rPr>
              <a:t>B3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فرض شده</a:t>
            </a:r>
            <a:r>
              <a:rPr lang="fa-IR" sz="15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است</a:t>
            </a:r>
            <a:r>
              <a:rPr lang="en-US" sz="1500" dirty="0">
                <a:effectLst/>
                <a:ea typeface="Microsoft Sans Serif" panose="020B0604020202020204" pitchFamily="34" charset="0"/>
              </a:rPr>
              <a:t>.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نتايج</a:t>
            </a:r>
            <a:r>
              <a:rPr lang="ar-SA" sz="1500" spc="2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بدست</a:t>
            </a:r>
            <a:r>
              <a:rPr lang="ar-SA" sz="1500" spc="18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آمده</a:t>
            </a:r>
            <a:r>
              <a:rPr lang="ar-SA" sz="1500" spc="18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از</a:t>
            </a:r>
            <a:r>
              <a:rPr lang="ar-SA" sz="1500" spc="2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شبیه</a:t>
            </a:r>
            <a:r>
              <a:rPr lang="en-US" sz="15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سازی</a:t>
            </a:r>
            <a:r>
              <a:rPr lang="ar-SA" sz="1500" spc="17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در</a:t>
            </a:r>
            <a:r>
              <a:rPr lang="ar-SA" sz="1500" spc="19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شکل</a:t>
            </a:r>
            <a:r>
              <a:rPr lang="ar-SA" sz="1500" spc="185" dirty="0">
                <a:effectLst/>
                <a:ea typeface="Microsoft Sans Serif" panose="020B0604020202020204" pitchFamily="34" charset="0"/>
              </a:rPr>
              <a:t> </a:t>
            </a:r>
            <a:r>
              <a:rPr lang="en-US" sz="1500" dirty="0">
                <a:effectLst/>
                <a:ea typeface="Microsoft Sans Serif" panose="020B0604020202020204" pitchFamily="34" charset="0"/>
              </a:rPr>
              <a:t>(10)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ارائه</a:t>
            </a:r>
            <a:r>
              <a:rPr lang="ar-SA" sz="1500" spc="18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شده</a:t>
            </a:r>
            <a:r>
              <a:rPr lang="ar-SA" sz="1500" spc="18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است</a:t>
            </a:r>
            <a:r>
              <a:rPr lang="en-US" sz="1500" dirty="0">
                <a:effectLst/>
                <a:ea typeface="Microsoft Sans Serif" panose="020B0604020202020204" pitchFamily="34" charset="0"/>
              </a:rPr>
              <a:t>.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همانگونه</a:t>
            </a:r>
            <a:r>
              <a:rPr lang="ar-SA" sz="1500" spc="11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مشاهده</a:t>
            </a:r>
            <a:r>
              <a:rPr lang="ar-SA" sz="1500" spc="11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ميشود،</a:t>
            </a:r>
            <a:r>
              <a:rPr lang="ar-SA" sz="1500" spc="11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با</a:t>
            </a:r>
            <a:r>
              <a:rPr lang="ar-SA" sz="1500" spc="10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توجه</a:t>
            </a:r>
            <a:r>
              <a:rPr lang="ar-SA" sz="1500" spc="9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به</a:t>
            </a:r>
            <a:r>
              <a:rPr lang="ar-SA" sz="1500" spc="11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محل</a:t>
            </a:r>
            <a:r>
              <a:rPr lang="ar-SA" sz="1500" spc="11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خطا،</a:t>
            </a:r>
            <a:r>
              <a:rPr lang="ar-SA" sz="1500" spc="12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حدود</a:t>
            </a:r>
            <a:r>
              <a:rPr lang="ar-SA" sz="1500" spc="110" dirty="0">
                <a:effectLst/>
                <a:ea typeface="Microsoft Sans Serif" panose="020B0604020202020204" pitchFamily="34" charset="0"/>
              </a:rPr>
              <a:t> </a:t>
            </a:r>
            <a:r>
              <a:rPr lang="en-US" sz="1500" dirty="0">
                <a:effectLst/>
                <a:ea typeface="Microsoft Sans Serif" panose="020B0604020202020204" pitchFamily="34" charset="0"/>
              </a:rPr>
              <a:t>50</a:t>
            </a:r>
            <a:r>
              <a:rPr lang="en-US" sz="1500" spc="12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نانوثانیه طول</a:t>
            </a:r>
            <a:r>
              <a:rPr lang="ar-SA" sz="1500" spc="12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مي</a:t>
            </a:r>
            <a:r>
              <a:rPr lang="en-US" sz="15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کشد</a:t>
            </a:r>
            <a:r>
              <a:rPr lang="ar-SA" sz="1500" spc="13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تا</a:t>
            </a:r>
            <a:r>
              <a:rPr lang="ar-SA" sz="1500" spc="12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موج</a:t>
            </a:r>
            <a:r>
              <a:rPr lang="ar-SA" sz="1500" spc="12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به</a:t>
            </a:r>
            <a:r>
              <a:rPr lang="ar-SA" sz="1500" spc="12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نقطه</a:t>
            </a:r>
            <a:r>
              <a:rPr lang="ar-SA" sz="1500" spc="170" dirty="0">
                <a:effectLst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500" dirty="0">
                <a:effectLst/>
                <a:ea typeface="Microsoft Sans Serif" panose="020B0604020202020204" pitchFamily="34" charset="0"/>
              </a:rPr>
              <a:t>B1</a:t>
            </a:r>
            <a:r>
              <a:rPr lang="en-US" sz="1500" spc="12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برسد</a:t>
            </a:r>
            <a:r>
              <a:rPr lang="en-US" sz="1500" dirty="0">
                <a:effectLst/>
                <a:ea typeface="Microsoft Sans Serif" panose="020B0604020202020204" pitchFamily="34" charset="0"/>
              </a:rPr>
              <a:t>.</a:t>
            </a:r>
            <a:r>
              <a:rPr lang="en-US" sz="1500" spc="12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در</a:t>
            </a:r>
            <a:r>
              <a:rPr lang="ar-SA" sz="1500" spc="12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ادامه،</a:t>
            </a:r>
            <a:r>
              <a:rPr lang="ar-SA" sz="1500" spc="13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موج</a:t>
            </a:r>
            <a:r>
              <a:rPr lang="ar-SA" sz="1500" spc="12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با</a:t>
            </a:r>
            <a:r>
              <a:rPr lang="ar-SA" sz="1500" spc="12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توجه</a:t>
            </a:r>
            <a:r>
              <a:rPr lang="ar-SA" sz="1500" spc="12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به امپدانسهای موجي مجاور و اتلاف طول میسر، از پیک</a:t>
            </a:r>
            <a:r>
              <a:rPr lang="ar-SA" sz="1500" dirty="0">
                <a:effectLst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500" dirty="0">
                <a:effectLst/>
                <a:ea typeface="Microsoft Sans Serif" panose="020B0604020202020204" pitchFamily="34" charset="0"/>
              </a:rPr>
              <a:t>2pu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در حالت</a:t>
            </a:r>
            <a:r>
              <a:rPr lang="ar-SA" sz="1500" spc="4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پايه</a:t>
            </a:r>
            <a:r>
              <a:rPr lang="ar-SA" sz="1500" spc="130" dirty="0">
                <a:effectLst/>
                <a:ea typeface="Microsoft Sans Serif" panose="020B0604020202020204" pitchFamily="34" charset="0"/>
              </a:rPr>
              <a:t> </a:t>
            </a:r>
            <a:r>
              <a:rPr lang="en-US" sz="1500" dirty="0">
                <a:effectLst/>
                <a:ea typeface="Microsoft Sans Serif" panose="020B0604020202020204" pitchFamily="34" charset="0"/>
              </a:rPr>
              <a:t>)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ورودی</a:t>
            </a:r>
            <a:r>
              <a:rPr lang="en-US" sz="1500" dirty="0">
                <a:effectLst/>
                <a:ea typeface="Microsoft Sans Serif" panose="020B0604020202020204" pitchFamily="34" charset="0"/>
              </a:rPr>
              <a:t>(</a:t>
            </a:r>
            <a:r>
              <a:rPr lang="en-US" sz="1500" spc="13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به</a:t>
            </a:r>
            <a:r>
              <a:rPr lang="ar-SA" sz="1500" spc="12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حدود</a:t>
            </a:r>
            <a:r>
              <a:rPr lang="ar-SA" sz="1500" spc="130" dirty="0">
                <a:effectLst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500" dirty="0">
                <a:effectLst/>
                <a:ea typeface="Microsoft Sans Serif" panose="020B0604020202020204" pitchFamily="34" charset="0"/>
              </a:rPr>
              <a:t>1.3pu</a:t>
            </a:r>
            <a:r>
              <a:rPr lang="en-US" sz="1500" spc="13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کاهش</a:t>
            </a:r>
            <a:r>
              <a:rPr lang="ar-SA" sz="1500" spc="12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يافته</a:t>
            </a:r>
            <a:r>
              <a:rPr lang="ar-SA" sz="1500" spc="13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است</a:t>
            </a:r>
            <a:r>
              <a:rPr lang="en-US" sz="1500" dirty="0">
                <a:effectLst/>
                <a:ea typeface="Microsoft Sans Serif" panose="020B0604020202020204" pitchFamily="34" charset="0"/>
              </a:rPr>
              <a:t>.</a:t>
            </a:r>
            <a:r>
              <a:rPr lang="en-US" sz="1500" spc="12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شايان</a:t>
            </a:r>
            <a:r>
              <a:rPr lang="ar-SA" sz="1500" spc="12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توجه</a:t>
            </a:r>
            <a:r>
              <a:rPr lang="ar-SA" sz="1500" spc="12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است که، برقگیر موجود در ورودی پست باعث کاهش پیک در حدود</a:t>
            </a:r>
            <a:r>
              <a:rPr lang="ar-SA" sz="1500" dirty="0">
                <a:effectLst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500" dirty="0">
                <a:effectLst/>
                <a:ea typeface="Microsoft Sans Serif" panose="020B0604020202020204" pitchFamily="34" charset="0"/>
              </a:rPr>
              <a:t>0.3pu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شده</a:t>
            </a:r>
            <a:r>
              <a:rPr lang="ar-SA" sz="1500" spc="12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است</a:t>
            </a:r>
            <a:r>
              <a:rPr lang="en-US" sz="1500" dirty="0">
                <a:effectLst/>
                <a:ea typeface="Microsoft Sans Serif" panose="020B0604020202020204" pitchFamily="34" charset="0"/>
              </a:rPr>
              <a:t>.</a:t>
            </a:r>
            <a:r>
              <a:rPr lang="en-US" sz="1500" spc="15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البته</a:t>
            </a:r>
            <a:r>
              <a:rPr lang="ar-SA" sz="1500" spc="11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بايد</a:t>
            </a:r>
            <a:r>
              <a:rPr lang="ar-SA" sz="1500" spc="13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به</a:t>
            </a:r>
            <a:r>
              <a:rPr lang="ar-SA" sz="1500" spc="13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اين</a:t>
            </a:r>
            <a:r>
              <a:rPr lang="ar-SA" sz="1500" spc="11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نکته</a:t>
            </a:r>
            <a:r>
              <a:rPr lang="ar-SA" sz="1500" spc="12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توجه</a:t>
            </a:r>
            <a:r>
              <a:rPr lang="ar-SA" sz="1500" spc="11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داشت</a:t>
            </a:r>
            <a:r>
              <a:rPr lang="ar-SA" sz="1500" spc="12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که،</a:t>
            </a:r>
            <a:r>
              <a:rPr lang="ar-SA" sz="1500" spc="12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عملًا</a:t>
            </a:r>
            <a:r>
              <a:rPr lang="ar-SA" sz="1500" spc="13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برقگیر</a:t>
            </a:r>
            <a:r>
              <a:rPr lang="ar-SA" sz="1500" spc="11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در </a:t>
            </a:r>
            <a:r>
              <a:rPr lang="ar-SA" sz="15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مقايسه</a:t>
            </a:r>
            <a:r>
              <a:rPr lang="ar-SA" sz="1500" spc="2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با</a:t>
            </a:r>
            <a:r>
              <a:rPr lang="ar-SA" sz="1500" spc="15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مهار</a:t>
            </a:r>
            <a:r>
              <a:rPr lang="ar-SA" sz="1500" spc="1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امواج</a:t>
            </a:r>
            <a:r>
              <a:rPr lang="ar-SA" sz="1500" spc="15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صاعقه</a:t>
            </a:r>
            <a:r>
              <a:rPr lang="ar-SA" sz="1500" spc="1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در</a:t>
            </a:r>
            <a:r>
              <a:rPr lang="ar-SA" sz="1500" spc="3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مهار</a:t>
            </a:r>
            <a:r>
              <a:rPr lang="ar-SA" sz="1500" spc="1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اينگونه</a:t>
            </a:r>
            <a:r>
              <a:rPr lang="ar-SA" sz="1500" spc="15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اضافه</a:t>
            </a:r>
            <a:r>
              <a:rPr lang="ar-SA" sz="1500" spc="2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ولتاژهای</a:t>
            </a:r>
            <a:r>
              <a:rPr lang="ar-SA" sz="1500" spc="15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تیز</a:t>
            </a:r>
            <a:r>
              <a:rPr lang="ar-SA" sz="1500" spc="1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کارائي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خوبي نخواهد داشت</a:t>
            </a:r>
            <a:r>
              <a:rPr lang="en-US" sz="1500" dirty="0">
                <a:effectLst/>
                <a:ea typeface="Microsoft Sans Serif" panose="020B0604020202020204" pitchFamily="34" charset="0"/>
              </a:rPr>
              <a:t>.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نوار زمین</a:t>
            </a:r>
            <a:r>
              <a:rPr lang="ar-SA" sz="1500" spc="-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هم همانگونه</a:t>
            </a:r>
            <a:r>
              <a:rPr lang="ar-SA" sz="1500" spc="-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که پیشتر بحث شد باعث کاهش اضافه ولتاژ در حدود</a:t>
            </a:r>
            <a:r>
              <a:rPr lang="ar-SA" sz="1500" dirty="0">
                <a:effectLst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500" dirty="0">
                <a:effectLst/>
                <a:ea typeface="Microsoft Sans Serif" panose="020B0604020202020204" pitchFamily="34" charset="0"/>
              </a:rPr>
              <a:t>0.2pu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شده</a:t>
            </a:r>
            <a:r>
              <a:rPr lang="en-US" sz="15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است</a:t>
            </a:r>
            <a:r>
              <a:rPr lang="en-US" sz="1500" dirty="0">
                <a:effectLst/>
                <a:ea typeface="Microsoft Sans Serif" panose="020B0604020202020204" pitchFamily="34" charset="0"/>
              </a:rPr>
              <a:t>.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البته تنشهای عايقي ناشي</a:t>
            </a:r>
            <a:r>
              <a:rPr lang="ar-SA" sz="1500" spc="14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از</a:t>
            </a:r>
            <a:r>
              <a:rPr lang="ar-SA" sz="1500" spc="17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ولتاژهای</a:t>
            </a:r>
            <a:r>
              <a:rPr lang="ar-SA" sz="1500" spc="13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بازگشتي</a:t>
            </a:r>
            <a:r>
              <a:rPr lang="ar-SA" sz="1500" spc="14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از</a:t>
            </a:r>
            <a:r>
              <a:rPr lang="ar-SA" sz="1500" spc="13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نوار</a:t>
            </a:r>
            <a:r>
              <a:rPr lang="ar-SA" sz="1500" spc="12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زمین</a:t>
            </a:r>
            <a:r>
              <a:rPr lang="ar-SA" sz="1500" spc="13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هم</a:t>
            </a:r>
            <a:r>
              <a:rPr lang="ar-SA" sz="1500" spc="13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قابل</a:t>
            </a:r>
            <a:r>
              <a:rPr lang="ar-SA" sz="1500" spc="13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توجه</a:t>
            </a:r>
            <a:r>
              <a:rPr lang="ar-SA" sz="1500" spc="14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است</a:t>
            </a:r>
            <a:r>
              <a:rPr lang="ar-SA" sz="1500" spc="140" dirty="0">
                <a:effectLst/>
                <a:ea typeface="Microsoft Sans Serif" panose="020B0604020202020204" pitchFamily="34" charset="0"/>
              </a:rPr>
              <a:t> </a:t>
            </a:r>
            <a:r>
              <a:rPr lang="en-US" sz="1500" dirty="0">
                <a:effectLst/>
                <a:ea typeface="Microsoft Sans Serif" panose="020B0604020202020204" pitchFamily="34" charset="0"/>
              </a:rPr>
              <a:t>)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ادامه</a:t>
            </a:r>
            <a:r>
              <a:rPr lang="ar-SA" sz="15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موج</a:t>
            </a:r>
            <a:r>
              <a:rPr lang="en-US" sz="1500" dirty="0">
                <a:effectLst/>
                <a:ea typeface="Microsoft Sans Serif" panose="020B0604020202020204" pitchFamily="34" charset="0"/>
              </a:rPr>
              <a:t>(</a:t>
            </a:r>
            <a:r>
              <a:rPr lang="ar-SA" sz="15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همانگونه</a:t>
            </a:r>
            <a:r>
              <a:rPr lang="ar-SA" sz="1500" spc="23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مشاهده</a:t>
            </a:r>
            <a:r>
              <a:rPr lang="ar-SA" sz="1500" spc="225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مي</a:t>
            </a:r>
            <a:r>
              <a:rPr lang="en-US" sz="15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شود، </a:t>
            </a:r>
            <a:r>
              <a:rPr lang="en-US" sz="1500" spc="-25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CVT</a:t>
            </a:r>
            <a:r>
              <a:rPr lang="ar-SA" sz="15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به</a:t>
            </a:r>
            <a:r>
              <a:rPr lang="ar-SA" sz="1500" spc="315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دلیل</a:t>
            </a:r>
            <a:r>
              <a:rPr lang="ar-SA" sz="1500" spc="325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خاصیت</a:t>
            </a:r>
            <a:r>
              <a:rPr lang="ar-SA" sz="1500" spc="325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خازني، همانند يک فیلتر عمل کرده و شکل موج را صاف</a:t>
            </a:r>
            <a:r>
              <a:rPr lang="en-US" sz="15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تر کرده و همچنین پیک آن را به صورت قابل توجهي کاهش مي</a:t>
            </a:r>
            <a:r>
              <a:rPr lang="en-US" sz="15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دهد</a:t>
            </a:r>
            <a:r>
              <a:rPr lang="en-US" sz="1500" dirty="0">
                <a:effectLst/>
                <a:ea typeface="Microsoft Sans Serif" panose="020B0604020202020204" pitchFamily="34" charset="0"/>
              </a:rPr>
              <a:t>.</a:t>
            </a:r>
          </a:p>
          <a:p>
            <a:pPr marL="89535" marR="190500" indent="1270" algn="just" rtl="1">
              <a:lnSpc>
                <a:spcPct val="130000"/>
              </a:lnSpc>
              <a:spcBef>
                <a:spcPts val="380"/>
              </a:spcBef>
              <a:spcAft>
                <a:spcPts val="0"/>
              </a:spcAft>
            </a:pPr>
            <a:endParaRPr lang="en-US" sz="1500" dirty="0">
              <a:effectLst/>
              <a:ea typeface="Microsoft Sans Serif" panose="020B0604020202020204" pitchFamily="34" charset="0"/>
            </a:endParaRPr>
          </a:p>
          <a:p>
            <a:pPr marL="90805" marR="191770" indent="-635" algn="just" rtl="1">
              <a:lnSpc>
                <a:spcPct val="128000"/>
              </a:lnSpc>
              <a:spcBef>
                <a:spcPts val="560"/>
              </a:spcBef>
              <a:spcAft>
                <a:spcPts val="0"/>
              </a:spcAft>
            </a:pPr>
            <a:r>
              <a:rPr lang="en-US" sz="15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endParaRPr lang="en-US" sz="1500" dirty="0">
              <a:effectLst/>
              <a:ea typeface="Microsoft Sans Serif" panose="020B0604020202020204" pitchFamily="34" charset="0"/>
            </a:endParaRPr>
          </a:p>
          <a:p>
            <a:pPr marL="3072130" indent="0" algn="just" rtl="1">
              <a:spcBef>
                <a:spcPts val="375"/>
              </a:spcBef>
              <a:spcAft>
                <a:spcPts val="0"/>
              </a:spcAft>
              <a:buNone/>
            </a:pPr>
            <a:endParaRPr lang="en-US" sz="1500" dirty="0">
              <a:effectLst/>
              <a:ea typeface="Microsoft Sans Serif" panose="020B0604020202020204" pitchFamily="34" charset="0"/>
            </a:endParaRPr>
          </a:p>
          <a:p>
            <a:pPr algn="just" rtl="1"/>
            <a:endParaRPr lang="en-US" sz="1400" dirty="0">
              <a:effectLst/>
              <a:ea typeface="Microsoft Sans Serif" panose="020B0604020202020204" pitchFamily="34" charset="0"/>
            </a:endParaRPr>
          </a:p>
          <a:p>
            <a:pPr marL="635" marR="274320" indent="180340" algn="r" rtl="1">
              <a:lnSpc>
                <a:spcPct val="130000"/>
              </a:lnSpc>
              <a:spcBef>
                <a:spcPts val="820"/>
              </a:spcBef>
              <a:spcAft>
                <a:spcPts val="0"/>
              </a:spcAft>
            </a:pPr>
            <a:endParaRPr lang="en-US" sz="2400" dirty="0">
              <a:effectLst/>
              <a:latin typeface="Microsoft Sans Serif" panose="020B0604020202020204" pitchFamily="34" charset="0"/>
              <a:ea typeface="Microsoft Sans Serif" panose="020B0604020202020204" pitchFamily="34" charset="0"/>
            </a:endParaRP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4024523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D71643-C1AE-BB3C-F56F-74649554A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b="1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  <a:cs typeface="Arial" panose="020B0604020202020204" pitchFamily="34" charset="0"/>
              </a:rPr>
              <a:t>چكيده</a:t>
            </a:r>
            <a:r>
              <a:rPr lang="en-US" b="1" dirty="0">
                <a:effectLst/>
                <a:latin typeface="Times New Roman" panose="02020603050405020304" pitchFamily="18" charset="0"/>
                <a:ea typeface="Microsoft Sans Serif" panose="020B0604020202020204" pitchFamily="34" charset="0"/>
              </a:rPr>
              <a:t>:</a:t>
            </a:r>
            <a:r>
              <a:rPr lang="en-US" spc="10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kumimoji="0" lang="ar-SA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Sans Serif" panose="020B0604020202020204" pitchFamily="34" charset="0"/>
                <a:ea typeface="Microsoft Sans Serif" panose="020B0604020202020204" pitchFamily="34" charset="0"/>
                <a:cs typeface="Arial" panose="020B0604020202020204" pitchFamily="34" charset="0"/>
              </a:rPr>
              <a:t>چكيده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Microsoft Sans Serif" panose="020B0604020202020204" pitchFamily="34" charset="0"/>
                <a:cs typeface="+mn-cs"/>
              </a:rPr>
              <a:t>:</a:t>
            </a:r>
            <a:endParaRPr lang="fa-I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8084BA-23C3-FD1A-AEB2-BCFD7066F8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89535" marR="272415" indent="0" algn="just" rtl="1">
              <a:lnSpc>
                <a:spcPct val="130000"/>
              </a:lnSpc>
              <a:spcAft>
                <a:spcPts val="0"/>
              </a:spcAft>
              <a:buNone/>
            </a:pPr>
            <a:r>
              <a:rPr lang="ar-SA" sz="1800" dirty="0">
                <a:effectLst/>
                <a:ea typeface="Microsoft Sans Serif" panose="020B0604020202020204" pitchFamily="34" charset="0"/>
              </a:rPr>
              <a:t>امروزه فضای محدود شهری و نیاز به افزايش تعداد پستها باعث شده</a:t>
            </a:r>
            <a:r>
              <a:rPr lang="ar-SA" sz="1800" spc="3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است استفاده از پستهای</a:t>
            </a:r>
            <a:r>
              <a:rPr lang="ar-SA" sz="1800" spc="35" dirty="0">
                <a:effectLst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ea typeface="Microsoft Sans Serif" panose="020B0604020202020204" pitchFamily="34" charset="0"/>
              </a:rPr>
              <a:t>GIS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به دلیل نیاز به مساحت کمتر،</a:t>
            </a:r>
            <a:r>
              <a:rPr lang="ar-SA" sz="1800" b="1" spc="400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از</a:t>
            </a:r>
            <a:r>
              <a:rPr lang="ar-SA" sz="1800" spc="4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جايگاه</a:t>
            </a:r>
            <a:r>
              <a:rPr lang="ar-SA" sz="1800" spc="4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ويژهای</a:t>
            </a:r>
            <a:r>
              <a:rPr lang="ar-SA" sz="1800" spc="4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برخوردار</a:t>
            </a:r>
            <a:r>
              <a:rPr lang="en-US" sz="1800" dirty="0">
                <a:effectLst/>
                <a:ea typeface="Microsoft Sans Serif" panose="020B0604020202020204" pitchFamily="34" charset="0"/>
              </a:rPr>
              <a:t> </a:t>
            </a:r>
            <a:r>
              <a:rPr lang="fa-IR" sz="1800" dirty="0">
                <a:effectLst/>
                <a:ea typeface="Microsoft Sans Serif" panose="020B0604020202020204" pitchFamily="34" charset="0"/>
              </a:rPr>
              <a:t>می باشند.</a:t>
            </a:r>
            <a:r>
              <a:rPr lang="en-US" sz="1800" spc="5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يکي</a:t>
            </a:r>
            <a:r>
              <a:rPr lang="ar-SA" sz="1800" spc="6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از</a:t>
            </a:r>
            <a:r>
              <a:rPr lang="ar-SA" sz="1800" spc="6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چالشهای</a:t>
            </a:r>
            <a:r>
              <a:rPr lang="ar-SA" sz="1800" spc="4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موجود</a:t>
            </a:r>
            <a:r>
              <a:rPr lang="ar-SA" sz="1800" spc="5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در</a:t>
            </a:r>
            <a:r>
              <a:rPr lang="ar-SA" sz="1800" spc="4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اين</a:t>
            </a:r>
            <a:r>
              <a:rPr lang="ar-SA" sz="1800" spc="6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نوع</a:t>
            </a:r>
            <a:r>
              <a:rPr lang="ar-SA" sz="1800" spc="4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پستها،</a:t>
            </a:r>
            <a:r>
              <a:rPr lang="ar-SA" sz="1800" spc="6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اضافه</a:t>
            </a:r>
            <a:r>
              <a:rPr lang="ar-SA" sz="1800" spc="6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ولتاژهای</a:t>
            </a:r>
            <a:r>
              <a:rPr lang="ar-SA" sz="1800" spc="6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بسیار</a:t>
            </a:r>
            <a:r>
              <a:rPr lang="ar-SA" sz="1800" spc="4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سريع</a:t>
            </a:r>
            <a:r>
              <a:rPr lang="ar-SA" sz="1800" spc="45" dirty="0">
                <a:effectLst/>
                <a:ea typeface="Microsoft Sans Serif" panose="020B0604020202020204" pitchFamily="34" charset="0"/>
              </a:rPr>
              <a:t> </a:t>
            </a:r>
            <a:r>
              <a:rPr lang="en-US" sz="1800" dirty="0">
                <a:effectLst/>
                <a:ea typeface="Microsoft Sans Serif" panose="020B0604020202020204" pitchFamily="34" charset="0"/>
              </a:rPr>
              <a:t>(VFTO)</a:t>
            </a:r>
            <a:r>
              <a:rPr lang="en-US" sz="1800" spc="5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در</a:t>
            </a:r>
            <a:r>
              <a:rPr lang="ar-SA" sz="1800" spc="6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حین</a:t>
            </a:r>
            <a:r>
              <a:rPr lang="ar-SA" sz="1800" spc="6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عملیات</a:t>
            </a:r>
            <a:r>
              <a:rPr lang="ar-SA" sz="1800" spc="4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کلیدزني مي</a:t>
            </a:r>
            <a:r>
              <a:rPr lang="fa-IR" sz="18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باشد</a:t>
            </a:r>
            <a:r>
              <a:rPr lang="en-US" sz="1800" dirty="0">
                <a:effectLst/>
                <a:ea typeface="Microsoft Sans Serif" panose="020B0604020202020204" pitchFamily="34" charset="0"/>
              </a:rPr>
              <a:t>.</a:t>
            </a:r>
            <a:r>
              <a:rPr lang="en-US" sz="1800" spc="11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اين</a:t>
            </a:r>
            <a:r>
              <a:rPr lang="ar-SA" sz="1800" spc="1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اضافه</a:t>
            </a:r>
            <a:r>
              <a:rPr lang="ar-SA" sz="1800" spc="1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ولتاژها</a:t>
            </a:r>
            <a:r>
              <a:rPr lang="ar-SA" sz="1800" spc="10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در</a:t>
            </a:r>
            <a:r>
              <a:rPr lang="ar-SA" sz="1800" spc="10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هادیهای</a:t>
            </a:r>
            <a:r>
              <a:rPr lang="ar-SA" sz="1800" spc="9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داخل</a:t>
            </a:r>
            <a:r>
              <a:rPr lang="ar-SA" sz="1800" spc="1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محفظه</a:t>
            </a:r>
            <a:r>
              <a:rPr lang="ar-SA" sz="1800" spc="1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اين</a:t>
            </a:r>
            <a:r>
              <a:rPr lang="ar-SA" sz="1800" spc="11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پستها</a:t>
            </a:r>
            <a:r>
              <a:rPr lang="ar-SA" sz="1800" spc="11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ايجاد</a:t>
            </a:r>
            <a:r>
              <a:rPr lang="ar-SA" sz="1800" spc="11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و</a:t>
            </a:r>
            <a:r>
              <a:rPr lang="ar-SA" sz="1800" spc="1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شروع</a:t>
            </a:r>
            <a:r>
              <a:rPr lang="ar-SA" sz="1800" spc="10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به</a:t>
            </a:r>
            <a:r>
              <a:rPr lang="ar-SA" sz="1800" spc="1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سیر</a:t>
            </a:r>
            <a:r>
              <a:rPr lang="ar-SA" sz="1800" spc="10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به</a:t>
            </a:r>
            <a:r>
              <a:rPr lang="ar-SA" sz="1800" spc="1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سمت</a:t>
            </a:r>
            <a:r>
              <a:rPr lang="ar-SA" sz="1800" spc="1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تجهیزات</a:t>
            </a:r>
            <a:r>
              <a:rPr lang="ar-SA" sz="1800" spc="11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مي</a:t>
            </a:r>
            <a:r>
              <a:rPr lang="en-US" sz="18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کنند</a:t>
            </a:r>
            <a:r>
              <a:rPr lang="en-US" sz="1800" dirty="0">
                <a:effectLst/>
                <a:ea typeface="Microsoft Sans Serif" panose="020B0604020202020204" pitchFamily="34" charset="0"/>
              </a:rPr>
              <a:t>.</a:t>
            </a:r>
            <a:r>
              <a:rPr lang="en-US" sz="1800" spc="11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نکته</a:t>
            </a:r>
            <a:r>
              <a:rPr lang="ar-SA" sz="1800" spc="1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جالب</a:t>
            </a:r>
            <a:r>
              <a:rPr lang="ar-SA" sz="1800" spc="10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توجه،</a:t>
            </a:r>
            <a:r>
              <a:rPr lang="ar-SA" sz="1800" spc="12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ايجاد اضافه</a:t>
            </a:r>
            <a:r>
              <a:rPr lang="ar-SA" sz="1800" spc="4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ولتاژ</a:t>
            </a:r>
            <a:r>
              <a:rPr lang="ar-SA" sz="1800" spc="3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القائي</a:t>
            </a:r>
            <a:r>
              <a:rPr lang="ar-SA" sz="1800" spc="4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ديگر</a:t>
            </a:r>
            <a:r>
              <a:rPr lang="ar-SA" sz="1800" spc="4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در</a:t>
            </a:r>
            <a:r>
              <a:rPr lang="ar-SA" sz="1800" spc="3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همین</a:t>
            </a:r>
            <a:r>
              <a:rPr lang="ar-SA" sz="1800" spc="4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حین</a:t>
            </a:r>
            <a:r>
              <a:rPr lang="ar-SA" sz="1800" spc="4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بر</a:t>
            </a:r>
            <a:r>
              <a:rPr lang="ar-SA" sz="1800" spc="5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روی</a:t>
            </a:r>
            <a:r>
              <a:rPr lang="ar-SA" sz="1800" spc="4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بدنه</a:t>
            </a:r>
            <a:r>
              <a:rPr lang="ar-SA" sz="1800" spc="3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فلزی</a:t>
            </a:r>
            <a:r>
              <a:rPr lang="ar-SA" sz="1800" spc="4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لوله</a:t>
            </a:r>
            <a:r>
              <a:rPr lang="fa-IR" sz="18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های</a:t>
            </a:r>
            <a:r>
              <a:rPr lang="ar-SA" sz="1800" spc="3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پست</a:t>
            </a:r>
            <a:r>
              <a:rPr lang="ar-SA" sz="1800" spc="55" dirty="0">
                <a:effectLst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ea typeface="Microsoft Sans Serif" panose="020B0604020202020204" pitchFamily="34" charset="0"/>
              </a:rPr>
              <a:t>GIS</a:t>
            </a:r>
            <a:r>
              <a:rPr lang="en-US" sz="1800" spc="7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است</a:t>
            </a:r>
            <a:r>
              <a:rPr lang="ar-SA" sz="1800" spc="3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که</a:t>
            </a:r>
            <a:r>
              <a:rPr lang="ar-SA" sz="1800" spc="4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به</a:t>
            </a:r>
            <a:r>
              <a:rPr lang="ar-SA" sz="1800" spc="4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آن</a:t>
            </a:r>
            <a:r>
              <a:rPr lang="ar-SA" sz="1800" spc="4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امواج</a:t>
            </a:r>
            <a:r>
              <a:rPr lang="ar-SA" sz="1800" spc="3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گذرای</a:t>
            </a:r>
            <a:r>
              <a:rPr lang="ar-SA" sz="1800" spc="3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سطحي</a:t>
            </a:r>
            <a:r>
              <a:rPr lang="ar-SA" sz="1800" spc="40" dirty="0">
                <a:effectLst/>
                <a:ea typeface="Microsoft Sans Serif" panose="020B0604020202020204" pitchFamily="34" charset="0"/>
              </a:rPr>
              <a:t> </a:t>
            </a:r>
            <a:r>
              <a:rPr lang="en-US" sz="1800" dirty="0">
                <a:effectLst/>
                <a:ea typeface="Microsoft Sans Serif" panose="020B0604020202020204" pitchFamily="34" charset="0"/>
              </a:rPr>
              <a:t>(TEV)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اطلاق</a:t>
            </a:r>
            <a:r>
              <a:rPr lang="ar-SA" sz="1800" spc="4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مي</a:t>
            </a:r>
            <a:r>
              <a:rPr lang="en-US" sz="18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گردد</a:t>
            </a:r>
            <a:r>
              <a:rPr lang="en-US" sz="1800" dirty="0">
                <a:effectLst/>
                <a:ea typeface="Microsoft Sans Serif" panose="020B0604020202020204" pitchFamily="34" charset="0"/>
              </a:rPr>
              <a:t>.</a:t>
            </a:r>
            <a:r>
              <a:rPr lang="en-US" sz="1800" spc="4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اين اضافه</a:t>
            </a:r>
            <a:r>
              <a:rPr lang="ar-SA" sz="1800" spc="8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ولتاژها</a:t>
            </a:r>
            <a:r>
              <a:rPr lang="ar-SA" sz="1800" spc="8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نیز</a:t>
            </a:r>
            <a:r>
              <a:rPr lang="ar-SA" sz="1800" spc="8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مي</a:t>
            </a:r>
            <a:r>
              <a:rPr lang="fa-IR" sz="18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توانند</a:t>
            </a:r>
            <a:r>
              <a:rPr lang="ar-SA" sz="1800" spc="8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به</a:t>
            </a:r>
            <a:r>
              <a:rPr lang="ar-SA" sz="1800" spc="6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تجهیزات</a:t>
            </a:r>
            <a:r>
              <a:rPr lang="ar-SA" sz="1800" spc="8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مجاور</a:t>
            </a:r>
            <a:r>
              <a:rPr lang="ar-SA" sz="1800" spc="7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کلید</a:t>
            </a:r>
            <a:r>
              <a:rPr lang="ar-SA" sz="1800" spc="9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آسیب</a:t>
            </a:r>
            <a:r>
              <a:rPr lang="ar-SA" sz="1800" spc="6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وارد</a:t>
            </a:r>
            <a:r>
              <a:rPr lang="ar-SA" sz="1800" spc="7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کرده</a:t>
            </a:r>
            <a:r>
              <a:rPr lang="ar-SA" sz="1800" spc="6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و</a:t>
            </a:r>
            <a:r>
              <a:rPr lang="ar-SA" sz="1800" spc="8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از</a:t>
            </a:r>
            <a:r>
              <a:rPr lang="ar-SA" sz="1800" spc="8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نظر</a:t>
            </a:r>
            <a:r>
              <a:rPr lang="ar-SA" sz="1800" spc="6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ايمني</a:t>
            </a:r>
            <a:r>
              <a:rPr lang="ar-SA" sz="1800" spc="8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نیز</a:t>
            </a:r>
            <a:r>
              <a:rPr lang="ar-SA" sz="1800" spc="8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پست</a:t>
            </a:r>
            <a:r>
              <a:rPr lang="ar-SA" sz="1800" spc="8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را</a:t>
            </a:r>
            <a:r>
              <a:rPr lang="ar-SA" sz="1800" spc="6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دچار</a:t>
            </a:r>
            <a:r>
              <a:rPr lang="ar-SA" sz="1800" spc="7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اختلال</a:t>
            </a:r>
            <a:r>
              <a:rPr lang="ar-SA" sz="1800" spc="8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نمايند</a:t>
            </a:r>
            <a:r>
              <a:rPr lang="en-US" sz="1800" dirty="0">
                <a:effectLst/>
                <a:ea typeface="Microsoft Sans Serif" panose="020B0604020202020204" pitchFamily="34" charset="0"/>
              </a:rPr>
              <a:t>.</a:t>
            </a:r>
            <a:r>
              <a:rPr lang="en-US" sz="1800" dirty="0">
                <a:ea typeface="Microsoft Sans Serif" panose="020B0604020202020204" pitchFamily="34" charset="0"/>
              </a:rPr>
              <a:t> </a:t>
            </a:r>
            <a:r>
              <a:rPr lang="fa-IR" sz="1800" dirty="0">
                <a:ea typeface="Microsoft Sans Serif" panose="020B0604020202020204" pitchFamily="34" charset="0"/>
              </a:rPr>
              <a:t> در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اين</a:t>
            </a:r>
            <a:r>
              <a:rPr lang="ar-SA" sz="1800" spc="80" dirty="0">
                <a:effectLst/>
                <a:ea typeface="Microsoft Sans Serif" panose="020B0604020202020204" pitchFamily="34" charset="0"/>
              </a:rPr>
              <a:t> </a:t>
            </a:r>
            <a:r>
              <a:rPr lang="fa-IR" sz="1800" spc="80" dirty="0">
                <a:ea typeface="Microsoft Sans Serif" panose="020B0604020202020204" pitchFamily="34" charset="0"/>
              </a:rPr>
              <a:t>سمینار</a:t>
            </a:r>
            <a:r>
              <a:rPr lang="ar-SA" sz="1800" spc="8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به</a:t>
            </a:r>
            <a:r>
              <a:rPr lang="ar-SA" sz="1800" spc="7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تشريح</a:t>
            </a:r>
            <a:r>
              <a:rPr lang="ar-SA" sz="1800" spc="8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نحوه مدلسازی</a:t>
            </a:r>
            <a:r>
              <a:rPr lang="ar-SA" sz="1800" spc="6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اين</a:t>
            </a:r>
            <a:r>
              <a:rPr lang="ar-SA" sz="1800" spc="5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پديده</a:t>
            </a:r>
            <a:r>
              <a:rPr lang="fa-IR" sz="18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ها</a:t>
            </a:r>
            <a:r>
              <a:rPr lang="ar-SA" sz="1800" spc="6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و</a:t>
            </a:r>
            <a:r>
              <a:rPr lang="ar-SA" sz="1800" spc="6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ارزيابي</a:t>
            </a:r>
            <a:r>
              <a:rPr lang="ar-SA" sz="1800" spc="5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اثر</a:t>
            </a:r>
            <a:r>
              <a:rPr lang="ar-SA" sz="1800" spc="6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عوامل</a:t>
            </a:r>
            <a:r>
              <a:rPr lang="ar-SA" sz="1800" spc="6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متفاوت</a:t>
            </a:r>
            <a:r>
              <a:rPr lang="ar-SA" sz="1800" spc="5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بر</a:t>
            </a:r>
            <a:r>
              <a:rPr lang="ar-SA" sz="1800" spc="6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تغییر</a:t>
            </a:r>
            <a:r>
              <a:rPr lang="ar-SA" sz="1800" spc="6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رفتار</a:t>
            </a:r>
            <a:r>
              <a:rPr lang="ar-SA" sz="1800" spc="7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آنها</a:t>
            </a:r>
            <a:r>
              <a:rPr lang="ar-SA" sz="1800" spc="4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مي</a:t>
            </a:r>
            <a:r>
              <a:rPr lang="fa-IR" sz="18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پرداز</a:t>
            </a:r>
            <a:r>
              <a:rPr lang="fa-IR" sz="1800" dirty="0">
                <a:ea typeface="Microsoft Sans Serif" panose="020B0604020202020204" pitchFamily="34" charset="0"/>
              </a:rPr>
              <a:t>یم.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روابط</a:t>
            </a:r>
            <a:r>
              <a:rPr lang="ar-SA" sz="1800" spc="5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تحلیلي</a:t>
            </a:r>
            <a:r>
              <a:rPr lang="ar-SA" sz="1800" spc="6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لازم</a:t>
            </a:r>
            <a:r>
              <a:rPr lang="ar-SA" sz="1800" spc="6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جهت</a:t>
            </a:r>
            <a:r>
              <a:rPr lang="ar-SA" sz="1800" spc="5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ارزيابي</a:t>
            </a:r>
            <a:r>
              <a:rPr lang="ar-SA" sz="1800" spc="6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اين</a:t>
            </a:r>
            <a:r>
              <a:rPr lang="ar-SA" sz="1800" spc="5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پديده</a:t>
            </a:r>
            <a:r>
              <a:rPr lang="en-US" sz="18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ها</a:t>
            </a:r>
            <a:r>
              <a:rPr lang="ar-SA" sz="1800" spc="6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ارائه</a:t>
            </a:r>
            <a:r>
              <a:rPr lang="ar-SA" sz="1800" spc="5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خواهد</a:t>
            </a:r>
            <a:r>
              <a:rPr lang="ar-SA" sz="1800" spc="5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شد</a:t>
            </a:r>
            <a:r>
              <a:rPr lang="ar-SA" sz="1800" spc="5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و در</a:t>
            </a:r>
            <a:r>
              <a:rPr lang="ar-SA" sz="1800" spc="2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ادامه،</a:t>
            </a:r>
            <a:r>
              <a:rPr lang="ar-SA" sz="1800" spc="2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اثر طراحي</a:t>
            </a:r>
            <a:r>
              <a:rPr lang="ar-SA" sz="1800" spc="2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پست، المانهای مجاور پست همچون</a:t>
            </a:r>
            <a:r>
              <a:rPr lang="ar-SA" sz="1800" spc="35" dirty="0">
                <a:effectLst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ea typeface="Microsoft Sans Serif" panose="020B0604020202020204" pitchFamily="34" charset="0"/>
              </a:rPr>
              <a:t>CVT</a:t>
            </a:r>
            <a:r>
              <a:rPr lang="en-US" sz="1800" spc="2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و</a:t>
            </a:r>
            <a:r>
              <a:rPr lang="ar-SA" sz="1800" spc="4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برقگیر</a:t>
            </a:r>
            <a:r>
              <a:rPr lang="ar-SA" sz="1800" spc="2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و نوار</a:t>
            </a:r>
            <a:r>
              <a:rPr lang="ar-SA" sz="1800" spc="3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زمین بر مشخصات اين</a:t>
            </a:r>
            <a:r>
              <a:rPr lang="ar-SA" sz="1800" spc="2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اضافه</a:t>
            </a:r>
            <a:r>
              <a:rPr lang="ar-SA" sz="1800" spc="2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ولتاژها به</a:t>
            </a:r>
            <a:r>
              <a:rPr lang="ar-SA" sz="1800" spc="2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وسیله</a:t>
            </a:r>
            <a:r>
              <a:rPr lang="ar-SA" sz="1800" spc="2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شبیه</a:t>
            </a:r>
            <a:r>
              <a:rPr lang="en-US" sz="18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سازی در نرم</a:t>
            </a:r>
            <a:r>
              <a:rPr lang="ar-SA" sz="1800" spc="2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افزار</a:t>
            </a:r>
            <a:r>
              <a:rPr lang="ar-SA" sz="1800" spc="55" dirty="0">
                <a:effectLst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ea typeface="Microsoft Sans Serif" panose="020B0604020202020204" pitchFamily="34" charset="0"/>
              </a:rPr>
              <a:t>EMTP-RV</a:t>
            </a:r>
            <a:r>
              <a:rPr lang="en-US" sz="1800" spc="6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مورد</a:t>
            </a:r>
            <a:r>
              <a:rPr lang="ar-SA" sz="1800" spc="4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بررسي</a:t>
            </a:r>
            <a:r>
              <a:rPr lang="ar-SA" sz="1800" spc="4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قرار</a:t>
            </a:r>
            <a:r>
              <a:rPr lang="ar-SA" sz="1800" spc="4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مي</a:t>
            </a:r>
            <a:r>
              <a:rPr lang="en-US" sz="18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گیرند</a:t>
            </a:r>
            <a:r>
              <a:rPr lang="en-US" sz="1800" dirty="0">
                <a:effectLst/>
                <a:ea typeface="Microsoft Sans Serif" panose="020B0604020202020204" pitchFamily="34" charset="0"/>
              </a:rPr>
              <a:t>.</a:t>
            </a:r>
            <a:r>
              <a:rPr lang="en-US" sz="1800" spc="4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در</a:t>
            </a:r>
            <a:r>
              <a:rPr lang="ar-SA" sz="1800" spc="4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نهايت</a:t>
            </a:r>
            <a:r>
              <a:rPr lang="ar-SA" sz="1800" spc="5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اثر</a:t>
            </a:r>
            <a:r>
              <a:rPr lang="ar-SA" sz="1800" spc="4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مدلسازی</a:t>
            </a:r>
            <a:r>
              <a:rPr lang="ar-SA" sz="1800" spc="3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فرکانس</a:t>
            </a:r>
            <a:r>
              <a:rPr lang="ar-SA" sz="1800" spc="4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بالای</a:t>
            </a:r>
            <a:r>
              <a:rPr lang="ar-SA" sz="1800" spc="4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زمین</a:t>
            </a:r>
            <a:r>
              <a:rPr lang="ar-SA" sz="1800" spc="5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و</a:t>
            </a:r>
            <a:r>
              <a:rPr lang="ar-SA" sz="1800" spc="5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اهمیت</a:t>
            </a:r>
            <a:r>
              <a:rPr lang="ar-SA" sz="1800" spc="5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اين</a:t>
            </a:r>
            <a:r>
              <a:rPr lang="ar-SA" sz="1800" spc="4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موضوع</a:t>
            </a:r>
            <a:r>
              <a:rPr lang="ar-SA" sz="1800" spc="4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در</a:t>
            </a:r>
            <a:r>
              <a:rPr lang="ar-SA" sz="1800" spc="4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مدلسازی</a:t>
            </a:r>
            <a:r>
              <a:rPr lang="ar-SA" sz="1800" spc="3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اين</a:t>
            </a:r>
            <a:r>
              <a:rPr lang="ar-SA" sz="1800" spc="4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دسته</a:t>
            </a:r>
            <a:r>
              <a:rPr lang="ar-SA" sz="1800" spc="5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اضافه ولتاژها</a:t>
            </a:r>
            <a:r>
              <a:rPr lang="ar-SA" sz="1800" spc="8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ارائه</a:t>
            </a:r>
            <a:r>
              <a:rPr lang="ar-SA" sz="1800" spc="7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مي</a:t>
            </a:r>
            <a:r>
              <a:rPr lang="en-US" sz="18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شود</a:t>
            </a:r>
            <a:r>
              <a:rPr lang="en-US" sz="1800" dirty="0">
                <a:effectLst/>
                <a:ea typeface="Microsoft Sans Serif" panose="020B0604020202020204" pitchFamily="34" charset="0"/>
              </a:rPr>
              <a:t>.</a:t>
            </a:r>
            <a:r>
              <a:rPr lang="en-US" sz="1800" spc="8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نتايج</a:t>
            </a:r>
            <a:r>
              <a:rPr lang="ar-SA" sz="1800" spc="9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شبیه</a:t>
            </a:r>
            <a:r>
              <a:rPr lang="ar-SA" sz="1800" spc="8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سازی</a:t>
            </a:r>
            <a:r>
              <a:rPr lang="ar-SA" sz="1800" spc="7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با</a:t>
            </a:r>
            <a:r>
              <a:rPr lang="ar-SA" sz="1800" spc="7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روش</a:t>
            </a:r>
            <a:r>
              <a:rPr lang="ar-SA" sz="1800" spc="7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تحلیلي</a:t>
            </a:r>
            <a:r>
              <a:rPr lang="ar-SA" sz="1800" spc="8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و</a:t>
            </a:r>
            <a:r>
              <a:rPr lang="ar-SA" sz="1800" spc="8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محدوده</a:t>
            </a:r>
            <a:r>
              <a:rPr lang="ar-SA" sz="1800" spc="7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گزارش</a:t>
            </a:r>
            <a:r>
              <a:rPr lang="ar-SA" sz="1800" spc="8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شده</a:t>
            </a:r>
            <a:r>
              <a:rPr lang="ar-SA" sz="1800" spc="7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در</a:t>
            </a:r>
            <a:r>
              <a:rPr lang="ar-SA" sz="1800" spc="8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اندازه</a:t>
            </a:r>
            <a:r>
              <a:rPr lang="en-US" sz="18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گیری</a:t>
            </a:r>
            <a:r>
              <a:rPr lang="ar-SA" sz="1800" spc="7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های</a:t>
            </a:r>
            <a:r>
              <a:rPr lang="ar-SA" sz="1800" spc="80" dirty="0">
                <a:effectLst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ea typeface="Microsoft Sans Serif" panose="020B0604020202020204" pitchFamily="34" charset="0"/>
              </a:rPr>
              <a:t>TEV</a:t>
            </a:r>
            <a:r>
              <a:rPr lang="en-US" sz="1800" spc="9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در</a:t>
            </a:r>
            <a:r>
              <a:rPr lang="ar-SA" sz="1800" spc="7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مراجع</a:t>
            </a:r>
            <a:r>
              <a:rPr lang="ar-SA" sz="1800" spc="7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تطابق</a:t>
            </a:r>
            <a:r>
              <a:rPr lang="ar-SA" sz="1800" spc="7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مناسبي</a:t>
            </a:r>
            <a:r>
              <a:rPr lang="ar-SA" sz="1800" spc="8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نشان</a:t>
            </a:r>
            <a:r>
              <a:rPr lang="ar-SA" sz="1800" spc="7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داده است</a:t>
            </a:r>
            <a:r>
              <a:rPr lang="en-US" sz="1800" dirty="0">
                <a:effectLst/>
                <a:ea typeface="Microsoft Sans Serif" panose="020B0604020202020204" pitchFamily="34" charset="0"/>
              </a:rPr>
              <a:t>.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مدلسازی و تحلیل رفتار اين گذراها به تعیین راهکار جهت حفاظت بهتر تجهیزات در برابر آنها و همچنین طراحي زمین مناسب برای اين</a:t>
            </a:r>
            <a:r>
              <a:rPr lang="ar-SA" sz="1800" spc="2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پستها کمک خواهد نمود</a:t>
            </a:r>
            <a:r>
              <a:rPr lang="en-US" sz="1800" dirty="0">
                <a:effectLst/>
                <a:ea typeface="Microsoft Sans Serif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728032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49">
            <a:extLst>
              <a:ext uri="{FF2B5EF4-FFF2-40B4-BE49-F238E27FC236}">
                <a16:creationId xmlns:a16="http://schemas.microsoft.com/office/drawing/2014/main" id="{2B5F8E85-DB61-6EA9-22A5-C663B1C3FAF3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619874" y="2452688"/>
            <a:ext cx="4271962" cy="320357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82002D3-777E-4641-B2BD-2D708DA7F919}"/>
              </a:ext>
            </a:extLst>
          </p:cNvPr>
          <p:cNvSpPr txBox="1"/>
          <p:nvPr/>
        </p:nvSpPr>
        <p:spPr>
          <a:xfrm>
            <a:off x="6391276" y="5757893"/>
            <a:ext cx="4271962" cy="5129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00685" marR="643255" algn="r" rtl="1">
              <a:spcBef>
                <a:spcPts val="370"/>
              </a:spcBef>
              <a:spcAft>
                <a:spcPts val="0"/>
              </a:spcAft>
            </a:pPr>
            <a:r>
              <a:rPr lang="ar-SA" sz="1400" b="1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شكل</a:t>
            </a:r>
            <a:r>
              <a:rPr lang="en-US" sz="1400" b="1" dirty="0">
                <a:effectLst/>
                <a:ea typeface="Microsoft Sans Serif" panose="020B0604020202020204" pitchFamily="34" charset="0"/>
              </a:rPr>
              <a:t>:(10)</a:t>
            </a:r>
            <a:r>
              <a:rPr lang="en-US" sz="1400" b="1" spc="-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b="1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ارزیابی</a:t>
            </a:r>
            <a:r>
              <a:rPr lang="ar-SA" sz="1400" b="1" spc="-5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1400" b="1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اضافه</a:t>
            </a:r>
            <a:r>
              <a:rPr lang="ar-SA" sz="1400" b="1" spc="-10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1400" b="1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ولتاژ</a:t>
            </a:r>
            <a:r>
              <a:rPr lang="ar-SA" sz="1400" b="1" spc="-10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1400" b="1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داخلی</a:t>
            </a:r>
            <a:r>
              <a:rPr lang="ar-SA" sz="1400" b="1" spc="-10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1400" b="1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در</a:t>
            </a:r>
            <a:r>
              <a:rPr lang="ar-SA" sz="1400" b="1" spc="-5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1400" b="1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پست</a:t>
            </a:r>
            <a:r>
              <a:rPr lang="ar-SA" sz="1400" b="1" spc="-10" dirty="0">
                <a:effectLst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effectLst/>
                <a:ea typeface="Microsoft Sans Serif" panose="020B0604020202020204" pitchFamily="34" charset="0"/>
              </a:rPr>
              <a:t>GIS</a:t>
            </a:r>
            <a:endParaRPr lang="en-US" sz="1400" dirty="0">
              <a:effectLst/>
              <a:ea typeface="Microsoft Sans Serif" panose="020B0604020202020204" pitchFamily="34" charset="0"/>
            </a:endParaRPr>
          </a:p>
          <a:p>
            <a:pPr algn="l">
              <a:spcBef>
                <a:spcPts val="420"/>
              </a:spcBef>
            </a:pPr>
            <a:r>
              <a:rPr lang="en-US" sz="1000" b="1" dirty="0">
                <a:effectLst/>
                <a:latin typeface="Arial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 </a:t>
            </a:r>
            <a:endParaRPr lang="en-US" sz="1100" dirty="0">
              <a:effectLst/>
              <a:latin typeface="Microsoft Sans Serif" panose="020B0604020202020204" pitchFamily="34" charset="0"/>
              <a:ea typeface="Microsoft Sans Serif" panose="020B0604020202020204" pitchFamily="34" charset="0"/>
            </a:endParaRPr>
          </a:p>
        </p:txBody>
      </p:sp>
      <p:pic>
        <p:nvPicPr>
          <p:cNvPr id="7" name="Image 190">
            <a:extLst>
              <a:ext uri="{FF2B5EF4-FFF2-40B4-BE49-F238E27FC236}">
                <a16:creationId xmlns:a16="http://schemas.microsoft.com/office/drawing/2014/main" id="{5499F8AF-29BC-7E92-2F47-CFC938F74D49}"/>
              </a:ext>
            </a:extLst>
          </p:cNvPr>
          <p:cNvPicPr>
            <a:picLocks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01913" y="2487613"/>
            <a:ext cx="4090988" cy="299084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A8CC02C-C0B6-1EA5-7762-B58719B39425}"/>
              </a:ext>
            </a:extLst>
          </p:cNvPr>
          <p:cNvSpPr txBox="1"/>
          <p:nvPr/>
        </p:nvSpPr>
        <p:spPr>
          <a:xfrm>
            <a:off x="785812" y="5656263"/>
            <a:ext cx="5209507" cy="3581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341755" marR="227330" indent="-1181735" algn="r" rtl="1">
              <a:lnSpc>
                <a:spcPct val="136000"/>
              </a:lnSpc>
              <a:spcBef>
                <a:spcPts val="140"/>
              </a:spcBef>
              <a:spcAft>
                <a:spcPts val="0"/>
              </a:spcAft>
            </a:pPr>
            <a:r>
              <a:rPr lang="ar-SA" sz="1400" b="1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شكل </a:t>
            </a:r>
            <a:r>
              <a:rPr lang="en-US" sz="1400" b="1" dirty="0">
                <a:effectLst/>
                <a:ea typeface="Microsoft Sans Serif" panose="020B0604020202020204" pitchFamily="34" charset="0"/>
              </a:rPr>
              <a:t>:(11)</a:t>
            </a:r>
            <a:r>
              <a:rPr lang="ar-SA" sz="1400" b="1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 بررسی اثر تغيير مقاومت ثابت پست</a:t>
            </a:r>
            <a:r>
              <a:rPr lang="ar-SA" sz="1400" b="1" spc="-15" dirty="0">
                <a:effectLst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effectLst/>
                <a:ea typeface="Microsoft Sans Serif" panose="020B0604020202020204" pitchFamily="34" charset="0"/>
              </a:rPr>
              <a:t>GIS</a:t>
            </a:r>
            <a:r>
              <a:rPr lang="en-US" sz="1400" b="1" spc="-4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b="1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بر اضافه ولتاژ ایجاد</a:t>
            </a:r>
            <a:r>
              <a:rPr lang="ar-SA" sz="1400" b="1" spc="-30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1400" b="1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شده</a:t>
            </a:r>
            <a:endParaRPr lang="en-US" sz="1400" dirty="0">
              <a:effectLst/>
              <a:ea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57861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C3BE3-A8E6-9366-5754-8096EF949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91440" marR="187960" indent="-1270" algn="r" rtl="1">
              <a:lnSpc>
                <a:spcPct val="136000"/>
              </a:lnSpc>
              <a:spcAft>
                <a:spcPts val="0"/>
              </a:spcAft>
            </a:pPr>
            <a:r>
              <a:rPr lang="en-US" sz="2400" b="1" dirty="0">
                <a:effectLst/>
                <a:latin typeface="+mn-lt"/>
                <a:ea typeface="Arial" panose="020B0604020202020204" pitchFamily="34" charset="0"/>
              </a:rPr>
              <a:t>-6-3</a:t>
            </a:r>
            <a:r>
              <a:rPr lang="ar-SA" sz="2400" b="1" dirty="0">
                <a:effectLst/>
                <a:latin typeface="+mn-lt"/>
                <a:ea typeface="Arial" panose="020B0604020202020204" pitchFamily="34" charset="0"/>
              </a:rPr>
              <a:t> بررسی اثر مقاومت زمين و افزایش دقت مدل</a:t>
            </a:r>
            <a:r>
              <a:rPr lang="en-US" sz="2400" b="1" dirty="0">
                <a:effectLst/>
                <a:latin typeface="+mn-lt"/>
                <a:ea typeface="Arial" panose="020B0604020202020204" pitchFamily="34" charset="0"/>
              </a:rPr>
              <a:t>- </a:t>
            </a:r>
            <a:r>
              <a:rPr lang="ar-SA" sz="2400" b="1" dirty="0">
                <a:effectLst/>
                <a:latin typeface="+mn-lt"/>
                <a:ea typeface="Arial" panose="020B0604020202020204" pitchFamily="34" charset="0"/>
              </a:rPr>
              <a:t>سازی آن</a:t>
            </a:r>
            <a:br>
              <a:rPr lang="en-US" sz="2400" b="1" dirty="0">
                <a:effectLst/>
                <a:latin typeface="+mn-lt"/>
                <a:ea typeface="Arial" panose="020B0604020202020204" pitchFamily="34" charset="0"/>
              </a:rPr>
            </a:br>
            <a:endParaRPr lang="fa-IR" sz="2400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0FF628-3F45-8B82-9443-357A647FBC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0805" marR="190500" indent="0" algn="just" rtl="1">
              <a:lnSpc>
                <a:spcPct val="130000"/>
              </a:lnSpc>
              <a:spcBef>
                <a:spcPts val="540"/>
              </a:spcBef>
              <a:spcAft>
                <a:spcPts val="0"/>
              </a:spcAft>
              <a:buNone/>
            </a:pPr>
            <a:r>
              <a:rPr lang="ar-SA" sz="1400" dirty="0">
                <a:effectLst/>
                <a:ea typeface="Microsoft Sans Serif" panose="020B0604020202020204" pitchFamily="34" charset="0"/>
              </a:rPr>
              <a:t>يکي از پارامترهای مهم در مهار اضافه ولتاژهای گذرا، زمین پست است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.</a:t>
            </a:r>
            <a:r>
              <a:rPr lang="en-US" sz="1400" spc="7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اين</a:t>
            </a:r>
            <a:r>
              <a:rPr lang="ar-SA" sz="1400" spc="6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موضوع</a:t>
            </a:r>
            <a:r>
              <a:rPr lang="ar-SA" sz="1400" spc="9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در</a:t>
            </a:r>
            <a:r>
              <a:rPr lang="ar-SA" sz="1400" spc="6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اين</a:t>
            </a:r>
            <a:r>
              <a:rPr lang="fa-IR" sz="14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بخش</a:t>
            </a:r>
            <a:r>
              <a:rPr lang="ar-SA" sz="1400" spc="6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از</a:t>
            </a:r>
            <a:r>
              <a:rPr lang="ar-SA" sz="1400" spc="7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دو</a:t>
            </a:r>
            <a:r>
              <a:rPr lang="ar-SA" sz="1400" spc="6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منظر</a:t>
            </a:r>
            <a:r>
              <a:rPr lang="ar-SA" sz="1400" spc="6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مورد</a:t>
            </a:r>
            <a:r>
              <a:rPr lang="ar-SA" sz="1400" spc="6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بحث</a:t>
            </a:r>
            <a:r>
              <a:rPr lang="ar-SA" sz="1400" spc="6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و</a:t>
            </a:r>
            <a:r>
              <a:rPr lang="ar-SA" sz="1400" spc="6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بررسي</a:t>
            </a:r>
            <a:r>
              <a:rPr lang="ar-SA" sz="1400" spc="5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قرار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ميگیرد</a:t>
            </a:r>
            <a:r>
              <a:rPr lang="en-US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.</a:t>
            </a:r>
            <a:r>
              <a:rPr lang="en-US" sz="1400" spc="21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نگاه اول، تاثیر</a:t>
            </a:r>
            <a:r>
              <a:rPr lang="ar-SA" sz="1400" spc="315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تغییرات</a:t>
            </a:r>
            <a:r>
              <a:rPr lang="ar-SA" sz="1400" spc="325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مقاومت</a:t>
            </a:r>
            <a:r>
              <a:rPr lang="ar-SA" sz="1400" spc="32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پست</a:t>
            </a:r>
            <a:r>
              <a:rPr lang="ar-SA" sz="1400" spc="32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بر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 بررسي</a:t>
            </a:r>
            <a:r>
              <a:rPr lang="fa-IR" sz="14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پیک ولتاژهای ورودی</a:t>
            </a:r>
            <a:r>
              <a:rPr lang="ar-SA" sz="1400" spc="-1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پست</a:t>
            </a:r>
            <a:r>
              <a:rPr lang="ar-SA" sz="1400" spc="-1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است و</a:t>
            </a:r>
            <a:r>
              <a:rPr lang="ar-SA" sz="1400" spc="-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نگاه</a:t>
            </a:r>
            <a:r>
              <a:rPr lang="ar-SA" sz="1400" spc="-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بعدی افزايش</a:t>
            </a:r>
            <a:r>
              <a:rPr lang="ar-SA" sz="1400" spc="-1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دقت</a:t>
            </a:r>
            <a:r>
              <a:rPr lang="ar-SA" sz="1400" spc="-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مدلسازی</a:t>
            </a:r>
            <a:r>
              <a:rPr lang="ar-SA" sz="1400" spc="-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پست است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.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به منظورارزيابي اثر پارامتر زمین، اضافه ولتاژها در نقطه</a:t>
            </a:r>
            <a:r>
              <a:rPr lang="ar-SA" sz="1400" dirty="0">
                <a:effectLst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B1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در حضور</a:t>
            </a:r>
            <a:r>
              <a:rPr lang="ar-SA" sz="1400" spc="2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برقگیر،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CVT</a:t>
            </a:r>
            <a:r>
              <a:rPr lang="en-US" sz="1400" spc="3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و</a:t>
            </a:r>
            <a:r>
              <a:rPr lang="ar-SA" sz="1400" spc="3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نوار</a:t>
            </a:r>
            <a:r>
              <a:rPr lang="ar-SA" sz="1400" spc="2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زمین</a:t>
            </a:r>
            <a:r>
              <a:rPr lang="ar-SA" sz="1400" spc="3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در</a:t>
            </a:r>
            <a:r>
              <a:rPr lang="ar-SA" sz="1400" spc="2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مقاومتهای</a:t>
            </a:r>
            <a:r>
              <a:rPr lang="en-US" sz="1400" dirty="0"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ثابت</a:t>
            </a:r>
            <a:r>
              <a:rPr lang="ar-SA" sz="1400" spc="4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و</a:t>
            </a:r>
            <a:r>
              <a:rPr lang="ar-SA" sz="1400" spc="4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متفاوت</a:t>
            </a:r>
            <a:r>
              <a:rPr lang="ar-SA" sz="1400" spc="3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زمین شامل</a:t>
            </a:r>
            <a:r>
              <a:rPr lang="ar-SA" sz="1400" spc="2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مقاومت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های</a:t>
            </a:r>
            <a:r>
              <a:rPr lang="ar-SA" sz="1400" spc="2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صفر،</a:t>
            </a:r>
            <a:r>
              <a:rPr lang="ar-SA" sz="1400" spc="25" dirty="0">
                <a:effectLst/>
                <a:ea typeface="Microsoft Sans Serif" panose="020B0604020202020204" pitchFamily="34" charset="0"/>
              </a:rPr>
              <a:t> 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5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،</a:t>
            </a:r>
            <a:r>
              <a:rPr lang="ar-SA" sz="1400" spc="25" dirty="0">
                <a:effectLst/>
                <a:ea typeface="Microsoft Sans Serif" panose="020B0604020202020204" pitchFamily="34" charset="0"/>
              </a:rPr>
              <a:t> 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10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،</a:t>
            </a:r>
            <a:r>
              <a:rPr lang="ar-SA" sz="1400" spc="25" dirty="0">
                <a:effectLst/>
                <a:ea typeface="Microsoft Sans Serif" panose="020B0604020202020204" pitchFamily="34" charset="0"/>
              </a:rPr>
              <a:t> 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20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،</a:t>
            </a:r>
            <a:r>
              <a:rPr lang="ar-SA" sz="1400" spc="25" dirty="0">
                <a:effectLst/>
                <a:ea typeface="Microsoft Sans Serif" panose="020B0604020202020204" pitchFamily="34" charset="0"/>
              </a:rPr>
              <a:t> 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30</a:t>
            </a:r>
            <a:r>
              <a:rPr lang="en-US" sz="1400" spc="4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اهم</a:t>
            </a:r>
            <a:r>
              <a:rPr lang="ar-SA" sz="1400" spc="2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مورد</a:t>
            </a:r>
            <a:r>
              <a:rPr lang="ar-SA" sz="1400" spc="2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بررسي</a:t>
            </a:r>
            <a:r>
              <a:rPr lang="ar-SA" sz="1400" spc="2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قرار</a:t>
            </a:r>
            <a:r>
              <a:rPr lang="ar-SA" sz="1400" spc="2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گرفته</a:t>
            </a:r>
            <a:r>
              <a:rPr lang="en-US" sz="1400" dirty="0"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است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.</a:t>
            </a:r>
            <a:r>
              <a:rPr lang="en-US" sz="1400" spc="5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نتايج</a:t>
            </a:r>
            <a:r>
              <a:rPr lang="ar-SA" sz="1400" spc="6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بدست</a:t>
            </a:r>
            <a:r>
              <a:rPr lang="ar-SA" sz="1400" spc="5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آمده</a:t>
            </a:r>
            <a:r>
              <a:rPr lang="ar-SA" sz="1400" spc="6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در</a:t>
            </a:r>
            <a:r>
              <a:rPr lang="ar-SA" sz="1400" spc="5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شکل</a:t>
            </a:r>
            <a:r>
              <a:rPr lang="ar-SA" sz="1400" spc="55" dirty="0">
                <a:effectLst/>
                <a:ea typeface="Microsoft Sans Serif" panose="020B0604020202020204" pitchFamily="34" charset="0"/>
              </a:rPr>
              <a:t> 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(11)</a:t>
            </a:r>
            <a:r>
              <a:rPr lang="en-US" sz="1400" spc="7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نشان</a:t>
            </a:r>
            <a:r>
              <a:rPr lang="ar-SA" sz="1400" spc="5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داده</a:t>
            </a:r>
            <a:r>
              <a:rPr lang="ar-SA" sz="1400" spc="6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شده</a:t>
            </a:r>
            <a:r>
              <a:rPr lang="ar-SA" sz="1400" spc="5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است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.</a:t>
            </a:r>
            <a:r>
              <a:rPr lang="en-US" sz="1400" spc="4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همانگونه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که</a:t>
            </a:r>
            <a:r>
              <a:rPr lang="ar-SA" sz="1400" spc="17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مشاهده</a:t>
            </a:r>
            <a:r>
              <a:rPr lang="ar-SA" sz="1400" spc="16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مي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شود،</a:t>
            </a:r>
            <a:r>
              <a:rPr lang="ar-SA" sz="1400" spc="17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افزايش</a:t>
            </a:r>
            <a:r>
              <a:rPr lang="ar-SA" sz="1400" spc="16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مقاومت</a:t>
            </a:r>
            <a:r>
              <a:rPr lang="ar-SA" sz="1400" spc="16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زمین</a:t>
            </a:r>
            <a:r>
              <a:rPr lang="ar-SA" sz="1400" spc="18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باعث</a:t>
            </a:r>
            <a:r>
              <a:rPr lang="ar-SA" sz="1400" spc="16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کاهش</a:t>
            </a:r>
            <a:r>
              <a:rPr lang="ar-SA" sz="1400" spc="17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اثر</a:t>
            </a:r>
            <a:r>
              <a:rPr lang="ar-SA" sz="1400" spc="16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میرايي بخشهای</a:t>
            </a:r>
            <a:r>
              <a:rPr lang="ar-SA" sz="1400" spc="15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میراکننده</a:t>
            </a:r>
            <a:r>
              <a:rPr lang="ar-SA" sz="1400" spc="15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سیستم</a:t>
            </a:r>
            <a:r>
              <a:rPr lang="ar-SA" sz="1400" spc="15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و</a:t>
            </a:r>
            <a:r>
              <a:rPr lang="ar-SA" sz="1400" spc="17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افزايش</a:t>
            </a:r>
            <a:r>
              <a:rPr lang="ar-SA" sz="1400" spc="14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زمان</a:t>
            </a:r>
            <a:r>
              <a:rPr lang="ar-SA" sz="1400" spc="15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خیز</a:t>
            </a:r>
            <a:r>
              <a:rPr lang="ar-SA" sz="1400" spc="15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امواج</a:t>
            </a:r>
            <a:r>
              <a:rPr lang="ar-SA" sz="1400" spc="13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گذرا</a:t>
            </a:r>
            <a:r>
              <a:rPr lang="ar-SA" sz="1400" spc="15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خواهد شد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.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همچنین مشاهده مي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شود که محدوده تغییرات زير 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5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اهم مقاومت</a:t>
            </a:r>
            <a:r>
              <a:rPr lang="ar-SA" sz="1400" spc="2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زمین موجب تغییرات زيادی بر پیک اولیه نخواهد شد اما بر پیکهای بعدی که ناشي از بازتاب امواج است موثر خواهد بود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.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شايان</a:t>
            </a:r>
            <a:r>
              <a:rPr lang="ar-SA" sz="1400" spc="36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ذکر</a:t>
            </a:r>
            <a:r>
              <a:rPr lang="ar-SA" sz="1400" spc="36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است</a:t>
            </a:r>
            <a:r>
              <a:rPr lang="ar-SA" sz="1400" spc="36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مدلسازی</a:t>
            </a:r>
            <a:r>
              <a:rPr lang="ar-SA" sz="1400" spc="36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زمین</a:t>
            </a:r>
            <a:r>
              <a:rPr lang="ar-SA" sz="1400" spc="36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به</a:t>
            </a:r>
            <a:r>
              <a:rPr lang="ar-SA" sz="1400" spc="35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صورت</a:t>
            </a:r>
            <a:r>
              <a:rPr lang="ar-SA" sz="1400" spc="36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مقاومت</a:t>
            </a:r>
            <a:r>
              <a:rPr lang="ar-SA" sz="1400" spc="35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ثابت، ساده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ترين</a:t>
            </a:r>
            <a:r>
              <a:rPr lang="ar-SA" sz="1400" spc="13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نمونه</a:t>
            </a:r>
            <a:r>
              <a:rPr lang="ar-SA" sz="1400" spc="13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مدلسازی</a:t>
            </a:r>
            <a:r>
              <a:rPr lang="ar-SA" sz="1400" spc="14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زمین</a:t>
            </a:r>
            <a:r>
              <a:rPr lang="ar-SA" sz="1400" spc="14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به</a:t>
            </a:r>
            <a:r>
              <a:rPr lang="ar-SA" sz="1400" spc="14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شمار</a:t>
            </a:r>
            <a:r>
              <a:rPr lang="ar-SA" sz="1400" spc="13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مي</a:t>
            </a:r>
            <a:r>
              <a:rPr lang="ar-SA" sz="1400" spc="14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آيد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.</a:t>
            </a:r>
            <a:r>
              <a:rPr lang="en-US" sz="1400" spc="14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در</a:t>
            </a:r>
            <a:r>
              <a:rPr lang="ar-SA" sz="1400" spc="13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واقعیت</a:t>
            </a:r>
            <a:r>
              <a:rPr lang="ar-SA" sz="1400" spc="13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رفتار زمین</a:t>
            </a:r>
            <a:r>
              <a:rPr lang="ar-SA" sz="1400" spc="6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به</a:t>
            </a:r>
            <a:r>
              <a:rPr lang="ar-SA" sz="1400" spc="5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صورت</a:t>
            </a:r>
            <a:r>
              <a:rPr lang="ar-SA" sz="1400" spc="7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امپدانسي</a:t>
            </a:r>
            <a:r>
              <a:rPr lang="ar-SA" sz="1400" spc="7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و</a:t>
            </a:r>
            <a:r>
              <a:rPr lang="ar-SA" sz="1400" spc="6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تابعي</a:t>
            </a:r>
            <a:r>
              <a:rPr lang="ar-SA" sz="1400" spc="6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از</a:t>
            </a:r>
            <a:r>
              <a:rPr lang="ar-SA" sz="1400" spc="7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فرکانس</a:t>
            </a:r>
            <a:r>
              <a:rPr lang="ar-SA" sz="1400" spc="5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است</a:t>
            </a:r>
            <a:r>
              <a:rPr lang="ar-SA" sz="1400" spc="6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و</a:t>
            </a:r>
            <a:r>
              <a:rPr lang="ar-SA" sz="1400" spc="6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به</a:t>
            </a:r>
            <a:r>
              <a:rPr lang="ar-SA" sz="1400" spc="5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صورت</a:t>
            </a:r>
            <a:r>
              <a:rPr lang="ar-SA" sz="1400" spc="5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خطي نمي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باشد</a:t>
            </a:r>
            <a:r>
              <a:rPr lang="en-US" sz="1400" spc="155" dirty="0">
                <a:ea typeface="Microsoft Sans Serif" panose="020B0604020202020204" pitchFamily="34" charset="0"/>
              </a:rPr>
              <a:t>.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بنابراين،</a:t>
            </a:r>
            <a:r>
              <a:rPr lang="ar-SA" sz="1400" spc="17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از</a:t>
            </a:r>
            <a:r>
              <a:rPr lang="ar-SA" sz="1400" spc="16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مدل</a:t>
            </a:r>
            <a:r>
              <a:rPr lang="ar-SA" sz="1400" spc="16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نردباني</a:t>
            </a:r>
            <a:r>
              <a:rPr lang="ar-SA" sz="1400" spc="16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شکل</a:t>
            </a:r>
            <a:r>
              <a:rPr lang="ar-SA" sz="1400" spc="160" dirty="0">
                <a:effectLst/>
                <a:ea typeface="Microsoft Sans Serif" panose="020B0604020202020204" pitchFamily="34" charset="0"/>
              </a:rPr>
              <a:t> 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(12)</a:t>
            </a:r>
            <a:r>
              <a:rPr lang="en-US" sz="1400" spc="18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استفاده شده</a:t>
            </a:r>
            <a:r>
              <a:rPr lang="ar-SA" sz="1400" spc="1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است</a:t>
            </a:r>
            <a:r>
              <a:rPr lang="ar-SA" sz="1400" spc="11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که</a:t>
            </a:r>
            <a:r>
              <a:rPr lang="ar-SA" sz="1400" spc="11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پاسخ</a:t>
            </a:r>
            <a:r>
              <a:rPr lang="ar-SA" sz="1400" spc="11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فرکانسي</a:t>
            </a:r>
            <a:r>
              <a:rPr lang="ar-SA" sz="1400" spc="11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آن</a:t>
            </a:r>
            <a:r>
              <a:rPr lang="ar-SA" sz="1400" spc="11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نیز</a:t>
            </a:r>
            <a:r>
              <a:rPr lang="ar-SA" sz="1400" spc="10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در</a:t>
            </a:r>
            <a:r>
              <a:rPr lang="ar-SA" sz="1400" spc="12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شکل</a:t>
            </a:r>
            <a:r>
              <a:rPr lang="ar-SA" sz="1400" spc="105" dirty="0">
                <a:effectLst/>
                <a:ea typeface="Microsoft Sans Serif" panose="020B0604020202020204" pitchFamily="34" charset="0"/>
              </a:rPr>
              <a:t> 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(13)</a:t>
            </a:r>
            <a:r>
              <a:rPr lang="en-US" sz="1400" spc="11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نشان</a:t>
            </a:r>
            <a:r>
              <a:rPr lang="ar-SA" sz="1400" spc="11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داده</a:t>
            </a:r>
            <a:r>
              <a:rPr lang="ar-SA" sz="1400" spc="11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شده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است </a:t>
            </a:r>
            <a:r>
              <a:rPr lang="fa-IR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.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شايان</a:t>
            </a:r>
            <a:r>
              <a:rPr lang="ar-SA" sz="1400" spc="325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ذکر</a:t>
            </a:r>
            <a:r>
              <a:rPr lang="ar-SA" sz="1400" spc="31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است محدوده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تغییرات</a:t>
            </a:r>
            <a:r>
              <a:rPr lang="ar-SA" sz="1400" spc="31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مقاومت</a:t>
            </a:r>
            <a:r>
              <a:rPr lang="ar-SA" sz="1400" spc="3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زمین</a:t>
            </a:r>
            <a:r>
              <a:rPr lang="ar-SA" sz="1400" spc="31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نسبت</a:t>
            </a:r>
            <a:r>
              <a:rPr lang="ar-SA" sz="1400" spc="31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به</a:t>
            </a:r>
            <a:r>
              <a:rPr lang="fa-IR" sz="1400" dirty="0"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فرکانس،</a:t>
            </a:r>
            <a:r>
              <a:rPr lang="ar-SA" sz="1400" spc="235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وابسته</a:t>
            </a:r>
            <a:r>
              <a:rPr lang="ar-SA" sz="1400" spc="225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به</a:t>
            </a:r>
            <a:r>
              <a:rPr lang="ar-SA" sz="1400" spc="23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مشخصات</a:t>
            </a:r>
            <a:r>
              <a:rPr lang="ar-SA" sz="1400" spc="215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خاک</a:t>
            </a:r>
            <a:r>
              <a:rPr lang="ar-SA" sz="1400" spc="23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و</a:t>
            </a:r>
            <a:r>
              <a:rPr lang="ar-SA" sz="1400" spc="235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طراحي</a:t>
            </a:r>
            <a:r>
              <a:rPr lang="ar-SA" sz="1400" spc="215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زمین</a:t>
            </a:r>
            <a:r>
              <a:rPr lang="fa-IR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است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همانگونه</a:t>
            </a:r>
            <a:r>
              <a:rPr lang="ar-SA" sz="1400" spc="2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که</a:t>
            </a:r>
            <a:r>
              <a:rPr lang="ar-SA" sz="1400" spc="21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در</a:t>
            </a:r>
            <a:r>
              <a:rPr lang="ar-SA" sz="1400" spc="21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شکل</a:t>
            </a:r>
            <a:r>
              <a:rPr lang="ar-SA" sz="1400" spc="205" dirty="0">
                <a:effectLst/>
                <a:ea typeface="Microsoft Sans Serif" panose="020B0604020202020204" pitchFamily="34" charset="0"/>
              </a:rPr>
              <a:t> 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(13)</a:t>
            </a:r>
            <a:r>
              <a:rPr lang="en-US" sz="1400" spc="22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مشاهده</a:t>
            </a:r>
            <a:r>
              <a:rPr lang="ar-SA" sz="1400" spc="21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مي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شود،</a:t>
            </a:r>
            <a:r>
              <a:rPr lang="ar-SA" sz="1400" spc="21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مقاومت</a:t>
            </a:r>
            <a:r>
              <a:rPr lang="ar-SA" sz="1400" spc="21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زمین</a:t>
            </a:r>
            <a:r>
              <a:rPr lang="ar-SA" sz="1400" spc="19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در</a:t>
            </a:r>
            <a:r>
              <a:rPr lang="fa-IR" sz="1400" dirty="0"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فرکانسهای</a:t>
            </a:r>
            <a:r>
              <a:rPr lang="ar-SA" sz="1400" spc="6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پايین</a:t>
            </a:r>
            <a:r>
              <a:rPr lang="ar-SA" sz="1400" spc="5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کم</a:t>
            </a:r>
            <a:r>
              <a:rPr lang="ar-SA" sz="1400" spc="6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است</a:t>
            </a:r>
            <a:r>
              <a:rPr lang="ar-SA" sz="1400" spc="65" dirty="0">
                <a:effectLst/>
                <a:ea typeface="Microsoft Sans Serif" panose="020B0604020202020204" pitchFamily="34" charset="0"/>
              </a:rPr>
              <a:t> 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)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مقدار</a:t>
            </a:r>
            <a:r>
              <a:rPr lang="ar-SA" sz="1400" spc="5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آن</a:t>
            </a:r>
            <a:r>
              <a:rPr lang="ar-SA" sz="1400" spc="55" dirty="0">
                <a:effectLst/>
                <a:ea typeface="Microsoft Sans Serif" panose="020B0604020202020204" pitchFamily="34" charset="0"/>
              </a:rPr>
              <a:t> 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12.5</a:t>
            </a:r>
            <a:r>
              <a:rPr lang="en-US" sz="1400" spc="8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اهم</a:t>
            </a:r>
            <a:r>
              <a:rPr lang="ar-SA" sz="1400" spc="6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فرض</a:t>
            </a:r>
            <a:r>
              <a:rPr lang="ar-SA" sz="1400" spc="6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شده</a:t>
            </a:r>
            <a:r>
              <a:rPr lang="ar-SA" sz="1400" spc="6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است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(</a:t>
            </a:r>
            <a:r>
              <a:rPr lang="en-US" sz="1400" spc="4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و</a:t>
            </a:r>
            <a:r>
              <a:rPr lang="fa-IR" sz="1400" dirty="0">
                <a:ea typeface="Microsoft Sans Serif" panose="020B0604020202020204" pitchFamily="34" charset="0"/>
              </a:rPr>
              <a:t> </a:t>
            </a:r>
            <a:r>
              <a:rPr lang="fa-IR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با</a:t>
            </a:r>
            <a:r>
              <a:rPr lang="ar-SA" sz="1400" spc="22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افزايش فرکانس، اين امپدانس زياد مي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شود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.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در واقعیت رفتار زمین</a:t>
            </a:r>
            <a:r>
              <a:rPr lang="ar-SA" sz="1400" spc="4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به صورت نشان داده شده در شکل 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(13)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است و در مطالعه حاضر با</a:t>
            </a:r>
            <a:r>
              <a:rPr lang="ar-SA" sz="1400" spc="2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توجه</a:t>
            </a:r>
            <a:r>
              <a:rPr lang="ar-SA" sz="1400" spc="8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به</a:t>
            </a:r>
            <a:r>
              <a:rPr lang="ar-SA" sz="1400" spc="7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محتوای</a:t>
            </a:r>
            <a:r>
              <a:rPr lang="ar-SA" sz="1400" spc="6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فرکانسي</a:t>
            </a:r>
            <a:r>
              <a:rPr lang="ar-SA" sz="1400" spc="6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بالای</a:t>
            </a:r>
            <a:r>
              <a:rPr lang="ar-SA" sz="1400" spc="70" dirty="0">
                <a:effectLst/>
                <a:ea typeface="Microsoft Sans Serif" panose="020B0604020202020204" pitchFamily="34" charset="0"/>
              </a:rPr>
              <a:t> 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20</a:t>
            </a:r>
            <a:r>
              <a:rPr lang="en-US" sz="1400" spc="8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مگاهرتزی</a:t>
            </a:r>
            <a:r>
              <a:rPr lang="ar-SA" sz="1400" spc="7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موج</a:t>
            </a:r>
            <a:r>
              <a:rPr lang="ar-SA" sz="1400" spc="7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ورودی</a:t>
            </a:r>
            <a:r>
              <a:rPr lang="ar-SA" sz="1400" spc="7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توجه</a:t>
            </a:r>
            <a:r>
              <a:rPr lang="ar-SA" sz="1400" spc="6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به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اين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نوع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مدلسازی</a:t>
            </a:r>
            <a:r>
              <a:rPr lang="ar-SA" sz="1400" spc="35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اهمیت</a:t>
            </a:r>
            <a:r>
              <a:rPr lang="ar-SA" sz="1400" spc="29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بالايي</a:t>
            </a:r>
            <a:r>
              <a:rPr lang="ar-SA" sz="1400" spc="285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دارد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.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endParaRPr lang="en-US" sz="1400" dirty="0">
              <a:effectLst/>
              <a:ea typeface="Microsoft Sans Serif" panose="020B0604020202020204" pitchFamily="34" charset="0"/>
            </a:endParaRPr>
          </a:p>
          <a:p>
            <a:pPr marL="89535" algn="r" rtl="1">
              <a:lnSpc>
                <a:spcPts val="1170"/>
              </a:lnSpc>
              <a:spcBef>
                <a:spcPts val="460"/>
              </a:spcBef>
              <a:spcAft>
                <a:spcPts val="0"/>
              </a:spcAft>
            </a:pPr>
            <a:endParaRPr lang="en-US" sz="1400" dirty="0">
              <a:effectLst/>
              <a:latin typeface="Microsoft Sans Serif" panose="020B0604020202020204" pitchFamily="34" charset="0"/>
              <a:ea typeface="Microsoft Sans Serif" panose="020B0604020202020204" pitchFamily="34" charset="0"/>
            </a:endParaRPr>
          </a:p>
          <a:p>
            <a:pPr marL="0" marR="191770" indent="0" algn="r" rtl="1">
              <a:lnSpc>
                <a:spcPts val="1170"/>
              </a:lnSpc>
              <a:spcBef>
                <a:spcPts val="375"/>
              </a:spcBef>
              <a:spcAft>
                <a:spcPts val="0"/>
              </a:spcAft>
              <a:buNone/>
            </a:pPr>
            <a:endParaRPr lang="en-US" sz="1400" dirty="0">
              <a:effectLst/>
              <a:latin typeface="Microsoft Sans Serif" panose="020B0604020202020204" pitchFamily="34" charset="0"/>
              <a:ea typeface="Microsoft Sans Serif" panose="020B0604020202020204" pitchFamily="34" charset="0"/>
            </a:endParaRPr>
          </a:p>
          <a:p>
            <a:pPr marR="62865" algn="r" rtl="1">
              <a:spcBef>
                <a:spcPts val="420"/>
              </a:spcBef>
              <a:spcAft>
                <a:spcPts val="0"/>
              </a:spcAft>
            </a:pPr>
            <a:endParaRPr lang="en-US" sz="1400" dirty="0">
              <a:effectLst/>
              <a:latin typeface="Microsoft Sans Serif" panose="020B0604020202020204" pitchFamily="34" charset="0"/>
              <a:ea typeface="Microsoft Sans Serif" panose="020B0604020202020204" pitchFamily="34" charset="0"/>
            </a:endParaRPr>
          </a:p>
          <a:p>
            <a:pPr marL="182245" marR="274320" algn="just" rtl="1">
              <a:spcBef>
                <a:spcPts val="390"/>
              </a:spcBef>
              <a:spcAft>
                <a:spcPts val="0"/>
              </a:spcAft>
            </a:pPr>
            <a:endParaRPr lang="en-US" sz="1400" dirty="0">
              <a:effectLst/>
              <a:latin typeface="Microsoft Sans Serif" panose="020B0604020202020204" pitchFamily="34" charset="0"/>
              <a:ea typeface="Microsoft Sans Serif" panose="020B0604020202020204" pitchFamily="34" charset="0"/>
            </a:endParaRPr>
          </a:p>
          <a:p>
            <a:pPr marR="274320" algn="just" rtl="1">
              <a:lnSpc>
                <a:spcPts val="1240"/>
              </a:lnSpc>
            </a:pPr>
            <a:endParaRPr lang="en-US" sz="1400" dirty="0">
              <a:effectLst/>
              <a:ea typeface="Microsoft Sans Serif" panose="020B0604020202020204" pitchFamily="34" charset="0"/>
            </a:endParaRPr>
          </a:p>
          <a:p>
            <a:pPr marR="274320" indent="0" algn="just" rtl="1">
              <a:lnSpc>
                <a:spcPct val="130000"/>
              </a:lnSpc>
              <a:spcBef>
                <a:spcPts val="560"/>
              </a:spcBef>
              <a:spcAft>
                <a:spcPts val="0"/>
              </a:spcAft>
              <a:buNone/>
            </a:pPr>
            <a:endParaRPr lang="en-US" sz="1400" dirty="0">
              <a:effectLst/>
              <a:ea typeface="Microsoft Sans Serif" panose="020B0604020202020204" pitchFamily="34" charset="0"/>
            </a:endParaRPr>
          </a:p>
          <a:p>
            <a:pPr marL="0" marR="3440430" indent="0" algn="r" rtl="1">
              <a:buNone/>
            </a:pPr>
            <a:endParaRPr lang="en-US" sz="2400" dirty="0">
              <a:effectLst/>
              <a:latin typeface="Microsoft Sans Serif" panose="020B0604020202020204" pitchFamily="34" charset="0"/>
              <a:ea typeface="Microsoft Sans Serif" panose="020B0604020202020204" pitchFamily="34" charset="0"/>
            </a:endParaRPr>
          </a:p>
          <a:p>
            <a:pPr marR="48260" algn="r" rtl="1"/>
            <a:endParaRPr lang="en-US" sz="2400" dirty="0">
              <a:effectLst/>
              <a:latin typeface="Microsoft Sans Serif" panose="020B0604020202020204" pitchFamily="34" charset="0"/>
              <a:ea typeface="Microsoft Sans Serif" panose="020B0604020202020204" pitchFamily="34" charset="0"/>
            </a:endParaRPr>
          </a:p>
          <a:p>
            <a:pPr marL="91440" marR="191135" indent="183515" algn="r" rtl="1">
              <a:lnSpc>
                <a:spcPct val="130000"/>
              </a:lnSpc>
              <a:spcBef>
                <a:spcPts val="235"/>
              </a:spcBef>
              <a:spcAft>
                <a:spcPts val="0"/>
              </a:spcAft>
            </a:pPr>
            <a:endParaRPr lang="en-US" sz="2400" dirty="0">
              <a:effectLst/>
              <a:latin typeface="Microsoft Sans Serif" panose="020B0604020202020204" pitchFamily="34" charset="0"/>
              <a:ea typeface="Microsoft Sans Serif" panose="020B0604020202020204" pitchFamily="34" charset="0"/>
            </a:endParaRP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4597721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76FDD7-9DD3-CD39-0DE5-A8B5ED8C59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rtl="1">
              <a:lnSpc>
                <a:spcPts val="1085"/>
              </a:lnSpc>
              <a:buNone/>
            </a:pPr>
            <a:r>
              <a:rPr lang="fa-IR" sz="1300" dirty="0">
                <a:solidFill>
                  <a:srgbClr val="FFFFFF"/>
                </a:solidFill>
                <a:latin typeface="Corbel" panose="020B0503020204020204"/>
                <a:ea typeface="Microsoft Sans Serif" panose="020B0604020202020204" pitchFamily="34" charset="0"/>
                <a:cs typeface="Microsoft Sans Serif" panose="020B0604020202020204" pitchFamily="34" charset="0"/>
              </a:rPr>
              <a:t>نتایج</a:t>
            </a:r>
            <a:r>
              <a:rPr kumimoji="0" lang="ar-SA" sz="1400" b="0" i="0" u="none" strike="noStrike" kern="1200" cap="none" spc="32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Microsoft Sans Serif" panose="020B0604020202020204" pitchFamily="34" charset="0"/>
              </a:rPr>
              <a:t>بدست</a:t>
            </a:r>
            <a:r>
              <a:rPr kumimoji="0" lang="ar-SA" sz="1400" b="0" i="0" u="none" strike="noStrike" kern="1200" cap="none" spc="32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Microsoft Sans Serif" panose="020B0604020202020204" pitchFamily="34" charset="0"/>
              </a:rPr>
              <a:t>آمده</a:t>
            </a:r>
            <a:r>
              <a:rPr kumimoji="0" lang="ar-SA" sz="1400" b="0" i="0" u="none" strike="noStrike" kern="1200" cap="none" spc="31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Microsoft Sans Serif" panose="020B0604020202020204" pitchFamily="34" charset="0"/>
              </a:rPr>
              <a:t>از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شبیه</a:t>
            </a:r>
            <a:r>
              <a:rPr kumimoji="0" lang="fa-IR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سازی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ها</a:t>
            </a:r>
            <a:r>
              <a:rPr kumimoji="0" lang="ar-SA" sz="1400" b="0" i="0" u="none" strike="noStrike" kern="1200" cap="none" spc="8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با</a:t>
            </a:r>
            <a:r>
              <a:rPr kumimoji="0" lang="ar-SA" sz="1400" b="0" i="0" u="none" strike="noStrike" kern="1200" cap="none" spc="5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استفاده</a:t>
            </a:r>
            <a:r>
              <a:rPr kumimoji="0" lang="ar-SA" sz="1400" b="0" i="0" u="none" strike="noStrike" kern="1200" cap="none" spc="3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از</a:t>
            </a:r>
            <a:r>
              <a:rPr kumimoji="0" lang="ar-SA" sz="1400" b="0" i="0" u="none" strike="noStrike" kern="1200" cap="none" spc="4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مدل</a:t>
            </a:r>
            <a:r>
              <a:rPr kumimoji="0" lang="ar-SA" sz="1400" b="0" i="0" u="none" strike="noStrike" kern="1200" cap="none" spc="3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وابسته</a:t>
            </a:r>
            <a:r>
              <a:rPr kumimoji="0" lang="ar-SA" sz="1400" b="0" i="0" u="none" strike="noStrike" kern="1200" cap="none" spc="4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به</a:t>
            </a:r>
            <a:r>
              <a:rPr kumimoji="0" lang="ar-SA" sz="1400" b="0" i="0" u="none" strike="noStrike" kern="1200" cap="none" spc="3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فرکانس</a:t>
            </a:r>
            <a:r>
              <a:rPr kumimoji="0" lang="ar-SA" sz="1400" b="0" i="0" u="none" strike="noStrike" kern="1200" cap="none" spc="4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زمین</a:t>
            </a:r>
            <a:r>
              <a:rPr kumimoji="0" lang="ar-SA" sz="1400" b="0" i="0" u="none" strike="noStrike" kern="1200" cap="none" spc="4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endParaRPr kumimoji="0" lang="fa-IR" sz="1400" b="0" i="0" u="none" strike="noStrike" kern="1200" cap="none" spc="45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ea typeface="Microsoft Sans Serif" panose="020B0604020202020204" pitchFamily="34" charset="0"/>
              <a:cs typeface="Tahoma" panose="020B0604030504040204" pitchFamily="34" charset="0"/>
            </a:endParaRPr>
          </a:p>
          <a:p>
            <a:pPr marL="0" indent="0" rtl="1">
              <a:lnSpc>
                <a:spcPts val="1085"/>
              </a:lnSpc>
              <a:buNone/>
            </a:pP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و</a:t>
            </a:r>
            <a:r>
              <a:rPr kumimoji="0" lang="ar-SA" sz="1400" b="0" i="0" u="none" strike="noStrike" kern="1200" cap="none" spc="4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با</a:t>
            </a:r>
            <a:r>
              <a:rPr kumimoji="0" lang="ar-SA" sz="1400" b="0" i="0" u="none" strike="noStrike" kern="1200" cap="none" spc="3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مقاومت ثابت</a:t>
            </a:r>
            <a:r>
              <a:rPr kumimoji="0" lang="ar-SA" sz="1400" b="0" i="0" u="none" strike="noStrike" kern="1200" cap="none" spc="2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+mn-cs"/>
              </a:rPr>
              <a:t>12.5</a:t>
            </a:r>
            <a:r>
              <a:rPr kumimoji="0" lang="en-US" sz="1400" b="0" i="0" u="none" strike="noStrike" kern="1200" cap="none" spc="4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+mn-cs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اهم</a:t>
            </a:r>
            <a:r>
              <a:rPr kumimoji="0" lang="ar-SA" sz="1400" b="0" i="0" u="none" strike="noStrike" kern="1200" cap="none" spc="2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در</a:t>
            </a:r>
            <a:r>
              <a:rPr kumimoji="0" lang="ar-SA" sz="1400" b="0" i="0" u="none" strike="noStrike" kern="1200" cap="none" spc="2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شکل</a:t>
            </a:r>
            <a:r>
              <a:rPr kumimoji="0" lang="ar-SA" sz="1400" b="0" i="0" u="none" strike="noStrike" kern="1200" cap="none" spc="2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en-US" sz="1400" b="0" i="0" u="none" strike="noStrike" kern="1200" cap="none" spc="2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(14)</a:t>
            </a:r>
            <a:r>
              <a:rPr kumimoji="0" lang="en-US" sz="1400" b="0" i="0" u="none" strike="noStrike" kern="1200" cap="none" spc="3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+mn-cs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نشان</a:t>
            </a:r>
            <a:r>
              <a:rPr kumimoji="0" lang="ar-SA" sz="1400" b="0" i="0" u="none" strike="noStrike" kern="1200" cap="none" spc="2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داده</a:t>
            </a:r>
            <a:r>
              <a:rPr kumimoji="0" lang="ar-SA" sz="1400" b="0" i="0" u="none" strike="noStrike" kern="1200" cap="none" spc="3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شده</a:t>
            </a:r>
            <a:r>
              <a:rPr kumimoji="0" lang="ar-SA" sz="1400" b="0" i="0" u="none" strike="noStrike" kern="1200" cap="none" spc="3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است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+mn-cs"/>
              </a:rPr>
              <a:t>.</a:t>
            </a:r>
            <a:r>
              <a:rPr kumimoji="0" lang="en-US" sz="1400" b="0" i="0" u="none" strike="noStrike" kern="1200" cap="none" spc="35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+mn-cs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با</a:t>
            </a:r>
            <a:r>
              <a:rPr kumimoji="0" lang="ar-SA" sz="1400" b="0" i="0" u="none" strike="noStrike" kern="1200" cap="none" spc="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توجه</a:t>
            </a:r>
            <a:r>
              <a:rPr kumimoji="0" lang="ar-SA" sz="1400" b="0" i="0" u="none" strike="noStrike" kern="1200" cap="none" spc="2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به</a:t>
            </a:r>
            <a:r>
              <a:rPr kumimoji="0" lang="ar-SA" sz="1400" b="0" i="0" u="none" strike="noStrike" kern="1200" cap="none" spc="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endParaRPr kumimoji="0" lang="en-US" sz="1400" b="0" i="0" u="none" strike="noStrike" kern="1200" cap="none" spc="1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ea typeface="Microsoft Sans Serif" panose="020B0604020202020204" pitchFamily="34" charset="0"/>
              <a:cs typeface="Tahoma" panose="020B0604030504040204" pitchFamily="34" charset="0"/>
            </a:endParaRPr>
          </a:p>
          <a:p>
            <a:pPr marL="0" indent="0" rtl="1">
              <a:lnSpc>
                <a:spcPts val="1085"/>
              </a:lnSpc>
              <a:buNone/>
            </a:pP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محتوای فرکانس بالای موج، در نظر گرفتن رفتار فرکانس بالای زمین به معني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ea typeface="Microsoft Sans Serif" panose="020B0604020202020204" pitchFamily="34" charset="0"/>
              <a:cs typeface="Tahoma" panose="020B0604030504040204" pitchFamily="34" charset="0"/>
            </a:endParaRPr>
          </a:p>
          <a:p>
            <a:pPr marL="0" indent="0" rtl="1">
              <a:lnSpc>
                <a:spcPts val="1085"/>
              </a:lnSpc>
              <a:buNone/>
            </a:pP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وجود</a:t>
            </a:r>
            <a:r>
              <a:rPr kumimoji="0" lang="ar-SA" sz="1400" b="0" i="0" u="none" strike="noStrike" kern="1200" cap="none" spc="2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امپدانس</a:t>
            </a:r>
            <a:r>
              <a:rPr kumimoji="0" lang="ar-SA" sz="1400" b="0" i="0" u="none" strike="noStrike" kern="1200" cap="none" spc="2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زياد</a:t>
            </a:r>
            <a:r>
              <a:rPr kumimoji="0" lang="ar-SA" sz="1400" b="0" i="0" u="none" strike="noStrike" kern="1200" cap="none" spc="2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در</a:t>
            </a:r>
            <a:r>
              <a:rPr kumimoji="0" lang="ar-SA" sz="1400" b="0" i="0" u="none" strike="noStrike" kern="1200" cap="none" spc="2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فرکانس</a:t>
            </a:r>
            <a:r>
              <a:rPr kumimoji="0" lang="ar-SA" sz="1400" b="0" i="0" u="none" strike="noStrike" kern="1200" cap="none" spc="2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بالا</a:t>
            </a:r>
            <a:r>
              <a:rPr kumimoji="0" lang="ar-SA" sz="1400" b="0" i="0" u="none" strike="noStrike" kern="1200" cap="none" spc="2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وکاهش</a:t>
            </a:r>
            <a:r>
              <a:rPr kumimoji="0" lang="ar-SA" sz="1400" b="0" i="0" u="none" strike="noStrike" kern="1200" cap="none" spc="2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اثر</a:t>
            </a:r>
            <a:r>
              <a:rPr kumimoji="0" lang="ar-SA" sz="1400" b="0" i="0" u="none" strike="noStrike" kern="1200" cap="none" spc="2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زمین</a:t>
            </a:r>
            <a:r>
              <a:rPr kumimoji="0" lang="ar-SA" sz="1400" b="0" i="0" u="none" strike="noStrike" kern="1200" cap="none" spc="2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در</a:t>
            </a:r>
            <a:r>
              <a:rPr kumimoji="0" lang="ar-SA" sz="1400" b="0" i="0" u="none" strike="noStrike" kern="1200" cap="none" spc="2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امواج</a:t>
            </a:r>
            <a:r>
              <a:rPr kumimoji="0" lang="ar-SA" sz="1400" b="0" i="0" u="none" strike="noStrike" kern="1200" cap="none" spc="4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بازگشتي</a:t>
            </a:r>
            <a:r>
              <a:rPr kumimoji="0" lang="ar-SA" sz="1400" b="0" i="0" u="none" strike="noStrike" kern="1200" cap="none" spc="18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endParaRPr kumimoji="0" lang="en-US" sz="1400" b="0" i="0" u="none" strike="noStrike" kern="1200" cap="none" spc="185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ea typeface="Microsoft Sans Serif" panose="020B0604020202020204" pitchFamily="34" charset="0"/>
              <a:cs typeface="Tahoma" panose="020B0604030504040204" pitchFamily="34" charset="0"/>
            </a:endParaRPr>
          </a:p>
          <a:p>
            <a:pPr marL="0" indent="0" rtl="1">
              <a:lnSpc>
                <a:spcPts val="1085"/>
              </a:lnSpc>
              <a:buNone/>
            </a:pP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و</a:t>
            </a:r>
            <a:r>
              <a:rPr kumimoji="0" lang="ar-SA" sz="1400" b="0" i="0" u="none" strike="noStrike" kern="1200" cap="none" spc="16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افزايش</a:t>
            </a:r>
            <a:r>
              <a:rPr kumimoji="0" lang="ar-SA" sz="1400" b="0" i="0" u="none" strike="noStrike" kern="1200" cap="none" spc="15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ولتاژ</a:t>
            </a:r>
            <a:r>
              <a:rPr kumimoji="0" lang="ar-SA" sz="1400" b="0" i="0" u="none" strike="noStrike" kern="1200" cap="none" spc="15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القای</a:t>
            </a:r>
            <a:r>
              <a:rPr kumimoji="0" lang="ar-SA" sz="1400" b="0" i="0" u="none" strike="noStrike" kern="1200" cap="none" spc="16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سحطي</a:t>
            </a:r>
            <a:r>
              <a:rPr kumimoji="0" lang="ar-SA" sz="1400" b="0" i="0" u="none" strike="noStrike" kern="1200" cap="none" spc="16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خواهد</a:t>
            </a:r>
            <a:r>
              <a:rPr kumimoji="0" lang="ar-SA" sz="1400" b="0" i="0" u="none" strike="noStrike" kern="1200" cap="none" spc="15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بود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+mn-cs"/>
              </a:rPr>
              <a:t>.</a:t>
            </a:r>
            <a:r>
              <a:rPr kumimoji="0" lang="en-US" sz="1400" b="0" i="0" u="none" strike="noStrike" kern="1200" cap="none" spc="17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+mn-cs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نتیجه</a:t>
            </a:r>
            <a:r>
              <a:rPr kumimoji="0" lang="ar-SA" sz="1400" b="0" i="0" u="none" strike="noStrike" kern="1200" cap="none" spc="16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ارائه</a:t>
            </a:r>
            <a:r>
              <a:rPr kumimoji="0" lang="ar-SA" sz="1400" b="0" i="0" u="none" strike="noStrike" kern="1200" cap="none" spc="15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شده اهمیت</a:t>
            </a:r>
            <a:r>
              <a:rPr kumimoji="0" lang="ar-SA" sz="1400" b="0" i="0" u="none" strike="noStrike" kern="1200" cap="none" spc="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بسیار</a:t>
            </a:r>
            <a:r>
              <a:rPr kumimoji="0" lang="ar-SA" sz="1400" b="0" i="0" u="none" strike="noStrike" kern="1200" cap="none" spc="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endParaRPr kumimoji="0" lang="en-US" sz="1400" b="0" i="0" u="none" strike="noStrike" kern="1200" cap="none" spc="1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ea typeface="Microsoft Sans Serif" panose="020B0604020202020204" pitchFamily="34" charset="0"/>
              <a:cs typeface="Tahoma" panose="020B0604030504040204" pitchFamily="34" charset="0"/>
            </a:endParaRPr>
          </a:p>
          <a:p>
            <a:pPr marL="0" indent="0" rtl="1">
              <a:lnSpc>
                <a:spcPts val="1085"/>
              </a:lnSpc>
              <a:buNone/>
            </a:pP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زياد</a:t>
            </a:r>
            <a:r>
              <a:rPr kumimoji="0" lang="ar-SA" sz="1400" b="0" i="0" u="none" strike="noStrike" kern="1200" cap="none" spc="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طراحي</a:t>
            </a:r>
            <a:r>
              <a:rPr kumimoji="0" lang="ar-SA" sz="1400" b="0" i="0" u="none" strike="noStrike" kern="1200" cap="none" spc="1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زمین</a:t>
            </a:r>
            <a:r>
              <a:rPr lang="en-US" sz="1400" dirty="0">
                <a:solidFill>
                  <a:srgbClr val="FFFFFF"/>
                </a:solidFill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پستهای</a:t>
            </a:r>
            <a:r>
              <a:rPr kumimoji="0" lang="ar-SA" sz="1400" b="0" i="0" u="none" strike="noStrike" kern="1200" cap="none" spc="4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+mn-cs"/>
              </a:rPr>
              <a:t>GIS</a:t>
            </a:r>
            <a:r>
              <a:rPr kumimoji="0" lang="en-US" sz="14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+mn-cs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را</a:t>
            </a:r>
            <a:r>
              <a:rPr kumimoji="0" lang="ar-SA" sz="1400" b="0" i="0" u="none" strike="noStrike" kern="1200" cap="none" spc="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نشان</a:t>
            </a:r>
            <a:r>
              <a:rPr kumimoji="0" lang="ar-SA" sz="1400" b="0" i="0" u="none" strike="noStrike" kern="1200" cap="none" spc="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ميدهد</a:t>
            </a:r>
            <a:r>
              <a:rPr kumimoji="0" lang="ar-SA" sz="1400" b="0" i="0" u="none" strike="noStrike" kern="1200" cap="none" spc="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و</a:t>
            </a:r>
            <a:r>
              <a:rPr kumimoji="0" lang="ar-SA" sz="1400" b="0" i="0" u="none" strike="noStrike" kern="1200" cap="none" spc="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به</a:t>
            </a:r>
            <a:r>
              <a:rPr kumimoji="0" lang="fa-IR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بیان</a:t>
            </a:r>
            <a:r>
              <a:rPr lang="ar-SA" sz="1400" spc="27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دقیقتر،</a:t>
            </a:r>
            <a:r>
              <a:rPr lang="ar-SA" sz="1400" spc="27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طراحي</a:t>
            </a:r>
            <a:r>
              <a:rPr lang="ar-SA" sz="1400" spc="270" dirty="0">
                <a:effectLst/>
                <a:ea typeface="Microsoft Sans Serif" panose="020B0604020202020204" pitchFamily="34" charset="0"/>
              </a:rPr>
              <a:t> </a:t>
            </a:r>
            <a:endParaRPr lang="en-US" sz="1400" spc="270" dirty="0">
              <a:effectLst/>
              <a:ea typeface="Microsoft Sans Serif" panose="020B0604020202020204" pitchFamily="34" charset="0"/>
            </a:endParaRPr>
          </a:p>
          <a:p>
            <a:pPr marL="0" indent="0" rtl="1">
              <a:lnSpc>
                <a:spcPts val="1085"/>
              </a:lnSpc>
              <a:buNone/>
            </a:pPr>
            <a:r>
              <a:rPr lang="ar-SA" sz="1400" dirty="0">
                <a:effectLst/>
                <a:ea typeface="Microsoft Sans Serif" panose="020B0604020202020204" pitchFamily="34" charset="0"/>
              </a:rPr>
              <a:t>مبتني</a:t>
            </a:r>
            <a:r>
              <a:rPr lang="ar-SA" sz="1400" spc="27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بر</a:t>
            </a:r>
            <a:r>
              <a:rPr lang="ar-SA" sz="1400" spc="27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رفتار</a:t>
            </a:r>
            <a:r>
              <a:rPr lang="ar-SA" sz="1400" spc="28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فرکانس</a:t>
            </a:r>
            <a:r>
              <a:rPr lang="ar-SA" sz="1400" spc="27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بالا</a:t>
            </a:r>
            <a:r>
              <a:rPr lang="ar-SA" sz="1400" spc="27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نه</a:t>
            </a:r>
            <a:r>
              <a:rPr lang="ar-SA" sz="1400" spc="25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طراحيهای</a:t>
            </a:r>
            <a:r>
              <a:rPr lang="fa-IR" sz="1400" dirty="0">
                <a:effectLst/>
                <a:ea typeface="Microsoft Sans Serif" panose="020B0604020202020204" pitchFamily="34" charset="0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سنتي</a:t>
            </a:r>
            <a:r>
              <a:rPr kumimoji="0" lang="fa-IR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Microsoft Sans Serif" panose="020B0604020202020204" pitchFamily="34" charset="0"/>
                <a:cs typeface="Tahoma" panose="020B0604030504040204" pitchFamily="34" charset="0"/>
              </a:rPr>
              <a:t>.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همچنین</a:t>
            </a:r>
            <a:r>
              <a:rPr kumimoji="0" lang="ar-SA" sz="1400" b="0" i="0" u="none" strike="noStrike" kern="1200" cap="none" spc="3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همانگونه</a:t>
            </a:r>
            <a:endParaRPr kumimoji="0" lang="fa-IR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ea typeface="Microsoft Sans Serif" panose="020B0604020202020204" pitchFamily="34" charset="0"/>
              <a:cs typeface="Tahoma" panose="020B0604030504040204" pitchFamily="34" charset="0"/>
            </a:endParaRPr>
          </a:p>
          <a:p>
            <a:pPr marL="0" indent="0" rtl="1">
              <a:lnSpc>
                <a:spcPts val="1085"/>
              </a:lnSpc>
              <a:buNone/>
            </a:pPr>
            <a:r>
              <a:rPr kumimoji="0" lang="fa-IR" sz="1400" b="0" i="0" u="none" strike="noStrike" kern="1200" cap="none" spc="30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مشاهده</a:t>
            </a:r>
            <a:r>
              <a:rPr lang="fa-IR" sz="1400" dirty="0">
                <a:solidFill>
                  <a:srgbClr val="FFFFFF"/>
                </a:solidFill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مي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شود،</a:t>
            </a:r>
            <a:r>
              <a:rPr kumimoji="0" lang="ar-SA" sz="1400" b="0" i="0" u="none" strike="noStrike" kern="1200" cap="none" spc="3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در</a:t>
            </a:r>
            <a:r>
              <a:rPr kumimoji="0" lang="ar-SA" sz="1400" b="0" i="0" u="none" strike="noStrike" kern="1200" cap="none" spc="3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صورتي</a:t>
            </a:r>
            <a:r>
              <a:rPr kumimoji="0" lang="ar-SA" sz="1400" b="0" i="0" u="none" strike="noStrike" kern="1200" cap="none" spc="3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که</a:t>
            </a:r>
            <a:r>
              <a:rPr kumimoji="0" lang="ar-SA" sz="1400" b="0" i="0" u="none" strike="noStrike" kern="1200" cap="none" spc="3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رفتار فرکانس</a:t>
            </a:r>
            <a:r>
              <a:rPr kumimoji="0" lang="ar-SA" sz="1400" b="0" i="0" u="none" strike="noStrike" kern="1200" cap="none" spc="6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بالای</a:t>
            </a:r>
            <a:r>
              <a:rPr kumimoji="0" lang="ar-SA" sz="1400" b="0" i="0" u="none" strike="noStrike" kern="1200" cap="none" spc="8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زمین</a:t>
            </a:r>
            <a:r>
              <a:rPr kumimoji="0" lang="ar-SA" sz="1400" b="0" i="0" u="none" strike="noStrike" kern="1200" cap="none" spc="8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لحاظ</a:t>
            </a:r>
            <a:r>
              <a:rPr kumimoji="0" lang="ar-SA" sz="1400" b="0" i="0" u="none" strike="noStrike" kern="1200" cap="none" spc="7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گردد،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ea typeface="Microsoft Sans Serif" panose="020B0604020202020204" pitchFamily="34" charset="0"/>
              <a:cs typeface="Tahoma" panose="020B0604030504040204" pitchFamily="34" charset="0"/>
            </a:endParaRPr>
          </a:p>
          <a:p>
            <a:pPr marL="0" indent="0" rtl="1">
              <a:lnSpc>
                <a:spcPts val="1085"/>
              </a:lnSpc>
              <a:buNone/>
            </a:pPr>
            <a:r>
              <a:rPr kumimoji="0" lang="ar-SA" sz="1400" b="0" i="0" u="none" strike="noStrike" kern="1200" cap="none" spc="6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عملًا</a:t>
            </a:r>
            <a:r>
              <a:rPr kumimoji="0" lang="ar-SA" sz="1400" b="0" i="0" u="none" strike="noStrike" kern="1200" cap="none" spc="7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المانهای</a:t>
            </a:r>
            <a:r>
              <a:rPr kumimoji="0" lang="ar-SA" sz="1400" b="0" i="0" u="none" strike="noStrike" kern="1200" cap="none" spc="9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حفاظتي</a:t>
            </a:r>
            <a:r>
              <a:rPr kumimoji="0" lang="ar-SA" sz="1400" b="0" i="0" u="none" strike="noStrike" kern="1200" cap="none" spc="9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و</a:t>
            </a:r>
            <a:r>
              <a:rPr kumimoji="0" lang="ar-SA" sz="1400" b="0" i="0" u="none" strike="noStrike" kern="1200" cap="none" spc="8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يا</a:t>
            </a:r>
            <a:r>
              <a:rPr kumimoji="0" lang="ar-SA" sz="1400" b="0" i="0" u="none" strike="noStrike" kern="1200" cap="none" spc="6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دارای خاصیت</a:t>
            </a:r>
            <a:r>
              <a:rPr kumimoji="0" lang="ar-SA" sz="1400" b="0" i="0" u="none" strike="noStrike" kern="1200" cap="none" spc="15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خازني</a:t>
            </a:r>
            <a:r>
              <a:rPr kumimoji="0" lang="ar-SA" sz="1400" b="0" i="0" u="none" strike="noStrike" kern="1200" cap="none" spc="16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همانند</a:t>
            </a:r>
            <a:endParaRPr kumimoji="0" lang="fa-IR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ea typeface="Microsoft Sans Serif" panose="020B0604020202020204" pitchFamily="34" charset="0"/>
              <a:cs typeface="Tahoma" panose="020B0604030504040204" pitchFamily="34" charset="0"/>
            </a:endParaRPr>
          </a:p>
          <a:p>
            <a:pPr marL="0" indent="0" rtl="1">
              <a:lnSpc>
                <a:spcPts val="1085"/>
              </a:lnSpc>
              <a:buNone/>
            </a:pPr>
            <a:r>
              <a:rPr kumimoji="0" lang="ar-SA" sz="1400" b="0" i="0" u="none" strike="noStrike" kern="1200" cap="none" spc="2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+mn-cs"/>
              </a:rPr>
              <a:t>CVT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نقش</a:t>
            </a:r>
            <a:r>
              <a:rPr kumimoji="0" lang="ar-SA" sz="1400" b="0" i="0" u="none" strike="noStrike" kern="1200" cap="none" spc="16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کاهنده</a:t>
            </a:r>
            <a:r>
              <a:rPr lang="fa-IR" sz="1400" dirty="0">
                <a:solidFill>
                  <a:srgbClr val="FFFFFF"/>
                </a:solidFill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خود</a:t>
            </a:r>
            <a:r>
              <a:rPr kumimoji="0" lang="ar-SA" sz="1400" b="0" i="0" u="none" strike="noStrike" kern="1200" cap="none" spc="15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را</a:t>
            </a:r>
            <a:r>
              <a:rPr kumimoji="0" lang="ar-SA" sz="1400" b="0" i="0" u="none" strike="noStrike" kern="1200" cap="none" spc="17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شديداً</a:t>
            </a:r>
            <a:r>
              <a:rPr kumimoji="0" lang="ar-SA" sz="1400" b="0" i="0" u="none" strike="noStrike" kern="1200" cap="none" spc="12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از</a:t>
            </a:r>
            <a:r>
              <a:rPr kumimoji="0" lang="ar-SA" sz="1400" b="0" i="0" u="none" strike="noStrike" kern="1200" cap="none" spc="16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دست خواهند داد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+mn-cs"/>
              </a:rPr>
              <a:t>.</a:t>
            </a:r>
          </a:p>
          <a:p>
            <a:endParaRPr lang="fa-IR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B27BCDC-1FF4-B1A2-B292-1E1A40D4685E}"/>
              </a:ext>
            </a:extLst>
          </p:cNvPr>
          <p:cNvSpPr txBox="1">
            <a:spLocks/>
          </p:cNvSpPr>
          <p:nvPr/>
        </p:nvSpPr>
        <p:spPr>
          <a:xfrm>
            <a:off x="1203960" y="299587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1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a-IR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4D4081AC-E42B-C577-2E2F-E4F684198119}"/>
              </a:ext>
            </a:extLst>
          </p:cNvPr>
          <p:cNvSpPr txBox="1">
            <a:spLocks/>
          </p:cNvSpPr>
          <p:nvPr/>
        </p:nvSpPr>
        <p:spPr>
          <a:xfrm>
            <a:off x="940928" y="232805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1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a-IR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7DE5B7C-1D95-AF21-26AB-4D7543EBA121}"/>
              </a:ext>
            </a:extLst>
          </p:cNvPr>
          <p:cNvSpPr txBox="1">
            <a:spLocks/>
          </p:cNvSpPr>
          <p:nvPr/>
        </p:nvSpPr>
        <p:spPr>
          <a:xfrm>
            <a:off x="941969" y="24821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1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a-IR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227A861-189D-8CA5-3BC0-68298C05D9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1274" y="2063051"/>
            <a:ext cx="3065993" cy="4358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9284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191">
            <a:extLst>
              <a:ext uri="{FF2B5EF4-FFF2-40B4-BE49-F238E27FC236}">
                <a16:creationId xmlns:a16="http://schemas.microsoft.com/office/drawing/2014/main" id="{0EF9F83A-7DEB-33F0-13F9-7E55E9C6330D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487666" y="2309313"/>
            <a:ext cx="3961153" cy="2457895"/>
          </a:xfrm>
          <a:prstGeom prst="rect">
            <a:avLst/>
          </a:prstGeom>
        </p:spPr>
      </p:pic>
      <p:pic>
        <p:nvPicPr>
          <p:cNvPr id="6" name="Image 192">
            <a:extLst>
              <a:ext uri="{FF2B5EF4-FFF2-40B4-BE49-F238E27FC236}">
                <a16:creationId xmlns:a16="http://schemas.microsoft.com/office/drawing/2014/main" id="{E814E4D4-4550-EC0D-71C6-2C1A57423C2D}"/>
              </a:ext>
            </a:extLst>
          </p:cNvPr>
          <p:cNvPicPr>
            <a:picLocks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07220" y="2309313"/>
            <a:ext cx="4097679" cy="245789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24EA452-792D-6165-1E60-AE357A1A5D33}"/>
              </a:ext>
            </a:extLst>
          </p:cNvPr>
          <p:cNvSpPr txBox="1"/>
          <p:nvPr/>
        </p:nvSpPr>
        <p:spPr>
          <a:xfrm>
            <a:off x="6922623" y="5062869"/>
            <a:ext cx="367686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91820" algn="r" rtl="1">
              <a:spcBef>
                <a:spcPts val="695"/>
              </a:spcBef>
              <a:spcAft>
                <a:spcPts val="0"/>
              </a:spcAft>
            </a:pPr>
            <a:r>
              <a:rPr lang="ar-SA" sz="1400" b="1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شكل</a:t>
            </a:r>
            <a:r>
              <a:rPr lang="ar-SA" sz="1400" b="1" spc="-15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>
                <a:effectLst/>
                <a:ea typeface="Microsoft Sans Serif" panose="020B0604020202020204" pitchFamily="34" charset="0"/>
              </a:rPr>
              <a:t>:(13)</a:t>
            </a:r>
            <a:r>
              <a:rPr lang="en-US" sz="1400" b="1" spc="-1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b="1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پاسخ</a:t>
            </a:r>
            <a:r>
              <a:rPr lang="ar-SA" sz="1400" b="1" spc="-15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1400" b="1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فرکانسی</a:t>
            </a:r>
            <a:r>
              <a:rPr lang="ar-SA" sz="1400" b="1" spc="-15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1400" b="1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زمين</a:t>
            </a:r>
            <a:r>
              <a:rPr lang="ar-SA" sz="1400" b="1" spc="-15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1400" b="1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مورد</a:t>
            </a:r>
            <a:r>
              <a:rPr lang="ar-SA" sz="1400" b="1" spc="-15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1400" b="1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استفاده</a:t>
            </a:r>
            <a:endParaRPr lang="en-US" sz="1400" dirty="0">
              <a:effectLst/>
              <a:ea typeface="Microsoft Sans Serif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C146BA4-81D7-EDC3-5AFA-4BF2B0EF5F56}"/>
              </a:ext>
            </a:extLst>
          </p:cNvPr>
          <p:cNvSpPr txBox="1"/>
          <p:nvPr/>
        </p:nvSpPr>
        <p:spPr>
          <a:xfrm>
            <a:off x="1335641" y="5160474"/>
            <a:ext cx="446925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6060" marR="154305" algn="r" rtl="1">
              <a:spcAft>
                <a:spcPts val="0"/>
              </a:spcAft>
            </a:pPr>
            <a:r>
              <a:rPr lang="ar-SA" sz="1400" b="1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شكل</a:t>
            </a:r>
            <a:r>
              <a:rPr lang="ar-SA" sz="1400" b="1" spc="-25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>
                <a:effectLst/>
                <a:ea typeface="Microsoft Sans Serif" panose="020B0604020202020204" pitchFamily="34" charset="0"/>
              </a:rPr>
              <a:t>:(14)</a:t>
            </a:r>
            <a:r>
              <a:rPr lang="en-US" sz="1400" b="1" spc="-2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b="1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اضافه</a:t>
            </a:r>
            <a:r>
              <a:rPr lang="ar-SA" sz="1400" b="1" spc="-25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1400" b="1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ولتاژ</a:t>
            </a:r>
            <a:r>
              <a:rPr lang="ar-SA" sz="1400" b="1" spc="-20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1400" b="1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ترمينال</a:t>
            </a:r>
            <a:r>
              <a:rPr lang="ar-SA" sz="1400" b="1" spc="-25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1400" b="1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ورودی</a:t>
            </a:r>
            <a:r>
              <a:rPr lang="ar-SA" sz="1400" b="1" spc="-20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1400" b="1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در</a:t>
            </a:r>
            <a:r>
              <a:rPr lang="ar-SA" sz="1400" b="1" spc="-25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1400" b="1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مدلسازی</a:t>
            </a:r>
            <a:r>
              <a:rPr lang="ar-SA" sz="1400" b="1" spc="-20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1400" b="1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واقعی</a:t>
            </a:r>
            <a:r>
              <a:rPr lang="ar-SA" sz="1400" b="1" spc="-25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1400" b="1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زمين</a:t>
            </a:r>
            <a:endParaRPr lang="en-US" sz="1400" dirty="0">
              <a:effectLst/>
              <a:ea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71875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831BBF-3799-D985-3E0A-B8D9F83C57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90170" algn="r" rtl="1"/>
            <a:r>
              <a:rPr lang="en-US" sz="2800" b="1" kern="0" dirty="0">
                <a:effectLst/>
                <a:latin typeface="+mn-lt"/>
                <a:ea typeface="Arial" panose="020B0604020202020204" pitchFamily="34" charset="0"/>
              </a:rPr>
              <a:t>-4</a:t>
            </a:r>
            <a:r>
              <a:rPr lang="en-US" sz="2800" b="1" kern="0" spc="-5" dirty="0">
                <a:effectLst/>
                <a:latin typeface="+mn-lt"/>
                <a:ea typeface="Arial" panose="020B0604020202020204" pitchFamily="34" charset="0"/>
              </a:rPr>
              <a:t> </a:t>
            </a:r>
            <a:r>
              <a:rPr lang="ar-SA" sz="2800" b="1" kern="0" dirty="0">
                <a:effectLst/>
                <a:latin typeface="+mn-lt"/>
                <a:ea typeface="Arial" panose="020B0604020202020204" pitchFamily="34" charset="0"/>
              </a:rPr>
              <a:t>نتيجه</a:t>
            </a:r>
            <a:r>
              <a:rPr lang="fa-IR" sz="2800" b="1" kern="0" dirty="0">
                <a:effectLst/>
                <a:latin typeface="+mn-lt"/>
                <a:ea typeface="Arial" panose="020B0604020202020204" pitchFamily="34" charset="0"/>
              </a:rPr>
              <a:t> </a:t>
            </a:r>
            <a:r>
              <a:rPr lang="ar-SA" sz="2800" b="1" kern="0" dirty="0">
                <a:effectLst/>
                <a:latin typeface="+mn-lt"/>
                <a:ea typeface="Arial" panose="020B0604020202020204" pitchFamily="34" charset="0"/>
              </a:rPr>
              <a:t>گيری</a:t>
            </a:r>
            <a:br>
              <a:rPr lang="en-US" sz="2800" b="1" kern="0" dirty="0">
                <a:effectLst/>
                <a:latin typeface="+mn-lt"/>
                <a:ea typeface="Arial" panose="020B0604020202020204" pitchFamily="34" charset="0"/>
              </a:rPr>
            </a:br>
            <a:endParaRPr lang="fa-IR" sz="2800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0BA31F-9A5A-FB91-9209-3D255D0B8F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274320" indent="0" algn="just" rtl="1">
              <a:lnSpc>
                <a:spcPct val="130000"/>
              </a:lnSpc>
              <a:spcBef>
                <a:spcPts val="560"/>
              </a:spcBef>
              <a:spcAft>
                <a:spcPts val="0"/>
              </a:spcAft>
              <a:buNone/>
            </a:pPr>
            <a:r>
              <a:rPr lang="ar-SA" sz="1600" dirty="0">
                <a:effectLst/>
                <a:ea typeface="Microsoft Sans Serif" panose="020B0604020202020204" pitchFamily="34" charset="0"/>
              </a:rPr>
              <a:t>با توجه به</a:t>
            </a:r>
            <a:r>
              <a:rPr lang="ar-SA" sz="1600" spc="5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اهمیت</a:t>
            </a:r>
            <a:r>
              <a:rPr lang="ar-SA" sz="1600" spc="5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و گسترش</a:t>
            </a:r>
            <a:r>
              <a:rPr lang="ar-SA" sz="1600" spc="6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استفاده</a:t>
            </a:r>
            <a:r>
              <a:rPr lang="ar-SA" sz="1600" spc="5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از</a:t>
            </a:r>
            <a:r>
              <a:rPr lang="ar-SA" sz="1600" spc="5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پستهای</a:t>
            </a:r>
            <a:r>
              <a:rPr lang="ar-SA" sz="1600" spc="90" dirty="0">
                <a:effectLst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effectLst/>
                <a:ea typeface="Microsoft Sans Serif" panose="020B0604020202020204" pitchFamily="34" charset="0"/>
              </a:rPr>
              <a:t>GIS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مطالعه</a:t>
            </a:r>
            <a:r>
              <a:rPr lang="ar-SA" sz="1600" spc="5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اضافه</a:t>
            </a:r>
            <a:r>
              <a:rPr lang="ar-SA" sz="1600" spc="2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ولتاژها</a:t>
            </a:r>
            <a:r>
              <a:rPr lang="ar-SA" sz="1600" spc="7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در</a:t>
            </a:r>
            <a:r>
              <a:rPr lang="ar-SA" sz="1600" spc="8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اين</a:t>
            </a:r>
            <a:r>
              <a:rPr lang="ar-SA" sz="1600" spc="8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پستها</a:t>
            </a:r>
            <a:r>
              <a:rPr lang="ar-SA" sz="1600" spc="8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از</a:t>
            </a:r>
            <a:r>
              <a:rPr lang="ar-SA" sz="1600" spc="8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جايگاه</a:t>
            </a:r>
            <a:r>
              <a:rPr lang="ar-SA" sz="1600" spc="8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ويژهای</a:t>
            </a:r>
            <a:r>
              <a:rPr lang="ar-SA" sz="1600" spc="9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برخوردار</a:t>
            </a:r>
            <a:r>
              <a:rPr lang="ar-SA" sz="1600" spc="8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است</a:t>
            </a:r>
            <a:r>
              <a:rPr lang="en-US" sz="1600" dirty="0">
                <a:effectLst/>
                <a:ea typeface="Microsoft Sans Serif" panose="020B0604020202020204" pitchFamily="34" charset="0"/>
              </a:rPr>
              <a:t>.</a:t>
            </a:r>
            <a:r>
              <a:rPr lang="en-US" sz="1600" spc="7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در</a:t>
            </a:r>
            <a:r>
              <a:rPr lang="ar-SA" sz="1600" spc="8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اين</a:t>
            </a:r>
            <a:r>
              <a:rPr lang="ar-SA" sz="1600" spc="80" dirty="0">
                <a:effectLst/>
                <a:ea typeface="Microsoft Sans Serif" panose="020B0604020202020204" pitchFamily="34" charset="0"/>
              </a:rPr>
              <a:t> </a:t>
            </a:r>
            <a:r>
              <a:rPr lang="fa-IR" sz="1600" spc="80" dirty="0">
                <a:effectLst/>
                <a:ea typeface="Microsoft Sans Serif" panose="020B0604020202020204" pitchFamily="34" charset="0"/>
              </a:rPr>
              <a:t>سمینار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 رفتار</a:t>
            </a:r>
            <a:r>
              <a:rPr lang="ar-SA" sz="1600" spc="18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اضافه</a:t>
            </a:r>
            <a:r>
              <a:rPr lang="ar-SA" sz="1600" spc="18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ولتاژهای</a:t>
            </a:r>
            <a:r>
              <a:rPr lang="ar-SA" sz="1600" spc="18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تیز</a:t>
            </a:r>
            <a:r>
              <a:rPr lang="ar-SA" sz="1600" spc="18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و</a:t>
            </a:r>
            <a:r>
              <a:rPr lang="ar-SA" sz="1600" spc="18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القائي</a:t>
            </a:r>
            <a:r>
              <a:rPr lang="ar-SA" sz="1600" spc="18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سطحي</a:t>
            </a:r>
            <a:r>
              <a:rPr lang="ar-SA" sz="1600" spc="18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مورد</a:t>
            </a:r>
            <a:r>
              <a:rPr lang="ar-SA" sz="1600" spc="17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بررسي</a:t>
            </a:r>
            <a:r>
              <a:rPr lang="ar-SA" sz="1600" spc="17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قرار</a:t>
            </a:r>
            <a:r>
              <a:rPr lang="ar-SA" sz="1600" spc="17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گرفت</a:t>
            </a:r>
            <a:r>
              <a:rPr lang="en-US" sz="1600" dirty="0">
                <a:effectLst/>
                <a:ea typeface="Microsoft Sans Serif" panose="020B0604020202020204" pitchFamily="34" charset="0"/>
              </a:rPr>
              <a:t>.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 نحوه</a:t>
            </a:r>
            <a:r>
              <a:rPr lang="ar-SA" sz="1600" spc="5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مدلسازی</a:t>
            </a:r>
            <a:r>
              <a:rPr lang="ar-SA" sz="1600" spc="6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و</a:t>
            </a:r>
            <a:r>
              <a:rPr lang="ar-SA" sz="1600" spc="6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تحلیل</a:t>
            </a:r>
            <a:r>
              <a:rPr lang="ar-SA" sz="1600" spc="7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اضافه</a:t>
            </a:r>
            <a:r>
              <a:rPr lang="ar-SA" sz="1600" spc="7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ولتاژهای</a:t>
            </a:r>
            <a:r>
              <a:rPr lang="ar-SA" sz="1600" spc="6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سطحي</a:t>
            </a:r>
            <a:r>
              <a:rPr lang="ar-SA" sz="1600" spc="7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و</a:t>
            </a:r>
            <a:r>
              <a:rPr lang="ar-SA" sz="1600" spc="6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انواع</a:t>
            </a:r>
            <a:r>
              <a:rPr lang="ar-SA" sz="1600" spc="7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امپدانسها</a:t>
            </a:r>
            <a:r>
              <a:rPr lang="ar-SA" sz="1600" spc="5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و روابط</a:t>
            </a:r>
            <a:r>
              <a:rPr lang="ar-SA" sz="1600" spc="10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تحلیلي</a:t>
            </a:r>
            <a:r>
              <a:rPr lang="ar-SA" sz="1600" spc="12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ارائه</a:t>
            </a:r>
            <a:r>
              <a:rPr lang="ar-SA" sz="1600" spc="12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شد</a:t>
            </a:r>
            <a:r>
              <a:rPr lang="en-US" sz="1600" dirty="0">
                <a:effectLst/>
                <a:ea typeface="Microsoft Sans Serif" panose="020B0604020202020204" pitchFamily="34" charset="0"/>
              </a:rPr>
              <a:t>.</a:t>
            </a:r>
            <a:r>
              <a:rPr lang="en-US" sz="1600" spc="12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اضافه</a:t>
            </a:r>
            <a:r>
              <a:rPr lang="ar-SA" sz="1600" spc="12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ولتاژها</a:t>
            </a:r>
            <a:r>
              <a:rPr lang="ar-SA" sz="1600" spc="11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در</a:t>
            </a:r>
            <a:r>
              <a:rPr lang="ar-SA" sz="1600" spc="12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پستهای</a:t>
            </a:r>
            <a:r>
              <a:rPr lang="ar-SA" sz="1600" spc="150" dirty="0">
                <a:effectLst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effectLst/>
                <a:ea typeface="Microsoft Sans Serif" panose="020B0604020202020204" pitchFamily="34" charset="0"/>
              </a:rPr>
              <a:t>GIS</a:t>
            </a:r>
            <a:r>
              <a:rPr lang="en-US" sz="1600" spc="1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از</a:t>
            </a:r>
            <a:r>
              <a:rPr lang="ar-SA" sz="1600" spc="11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دو</a:t>
            </a:r>
            <a:r>
              <a:rPr lang="ar-SA" sz="1600" spc="12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منظر ورود</a:t>
            </a:r>
            <a:r>
              <a:rPr lang="ar-SA" sz="1600" spc="8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موج</a:t>
            </a:r>
            <a:r>
              <a:rPr lang="ar-SA" sz="1600" spc="9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از</a:t>
            </a:r>
            <a:r>
              <a:rPr lang="ar-SA" sz="1600" spc="8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ترمینال</a:t>
            </a:r>
            <a:r>
              <a:rPr lang="ar-SA" sz="1600" spc="9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به</a:t>
            </a:r>
            <a:r>
              <a:rPr lang="ar-SA" sz="1600" spc="9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سمت</a:t>
            </a:r>
            <a:r>
              <a:rPr lang="ar-SA" sz="1600" spc="8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پست</a:t>
            </a:r>
            <a:r>
              <a:rPr lang="ar-SA" sz="1600" spc="9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و</a:t>
            </a:r>
            <a:r>
              <a:rPr lang="ar-SA" sz="1600" spc="9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انتقال</a:t>
            </a:r>
            <a:r>
              <a:rPr lang="ar-SA" sz="1600" spc="9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موج</a:t>
            </a:r>
            <a:r>
              <a:rPr lang="ar-SA" sz="1600" spc="9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از</a:t>
            </a:r>
            <a:r>
              <a:rPr lang="ar-SA" sz="1600" spc="9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پست</a:t>
            </a:r>
            <a:r>
              <a:rPr lang="ar-SA" sz="1600" spc="9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به</a:t>
            </a:r>
            <a:r>
              <a:rPr lang="ar-SA" sz="1600" spc="9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سمت ترمینال خروجي مورد بحث و بررسي قرار گرفت</a:t>
            </a:r>
            <a:r>
              <a:rPr lang="en-US" sz="1600" dirty="0">
                <a:effectLst/>
                <a:ea typeface="Microsoft Sans Serif" panose="020B0604020202020204" pitchFamily="34" charset="0"/>
              </a:rPr>
              <a:t>.</a:t>
            </a:r>
            <a:r>
              <a:rPr lang="en-US" sz="1600" spc="5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اثر نوار زمین،</a:t>
            </a:r>
            <a:r>
              <a:rPr lang="ar-SA" sz="1600" spc="95" dirty="0">
                <a:effectLst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effectLst/>
                <a:ea typeface="Microsoft Sans Serif" panose="020B0604020202020204" pitchFamily="34" charset="0"/>
              </a:rPr>
              <a:t>CVT</a:t>
            </a:r>
            <a:r>
              <a:rPr lang="en-US" sz="1600" spc="4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و</a:t>
            </a:r>
            <a:r>
              <a:rPr lang="ar-SA" sz="1600" spc="16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برقگیر</a:t>
            </a:r>
            <a:r>
              <a:rPr lang="ar-SA" sz="1600" spc="15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بررسي</a:t>
            </a:r>
            <a:r>
              <a:rPr lang="ar-SA" sz="1600" spc="16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گرديد</a:t>
            </a:r>
            <a:r>
              <a:rPr lang="en-US" sz="1600" dirty="0">
                <a:effectLst/>
                <a:ea typeface="Microsoft Sans Serif" panose="020B0604020202020204" pitchFamily="34" charset="0"/>
              </a:rPr>
              <a:t>.</a:t>
            </a:r>
            <a:r>
              <a:rPr lang="en-US" sz="1600" spc="16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همچنین</a:t>
            </a:r>
            <a:r>
              <a:rPr lang="ar-SA" sz="1600" spc="17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اثر</a:t>
            </a:r>
            <a:r>
              <a:rPr lang="ar-SA" sz="1600" spc="17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مقاومت</a:t>
            </a:r>
            <a:r>
              <a:rPr lang="ar-SA" sz="1600" spc="16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زمین</a:t>
            </a:r>
            <a:r>
              <a:rPr lang="ar-SA" sz="1600" spc="15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و</a:t>
            </a:r>
            <a:r>
              <a:rPr lang="ar-SA" sz="1600" spc="17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افزايش</a:t>
            </a:r>
            <a:r>
              <a:rPr lang="ar-SA" sz="1600" spc="16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دقت مدلسازی</a:t>
            </a:r>
            <a:r>
              <a:rPr lang="ar-SA" sz="1600" spc="-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زمین</a:t>
            </a:r>
            <a:r>
              <a:rPr lang="ar-SA" sz="1600" spc="-1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تحلیل شد</a:t>
            </a:r>
            <a:r>
              <a:rPr lang="en-US" sz="1600" dirty="0">
                <a:effectLst/>
                <a:ea typeface="Microsoft Sans Serif" panose="020B0604020202020204" pitchFamily="34" charset="0"/>
              </a:rPr>
              <a:t>.</a:t>
            </a:r>
            <a:r>
              <a:rPr lang="en-US" sz="1600" spc="-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نتايج نشان</a:t>
            </a:r>
            <a:r>
              <a:rPr lang="ar-SA" sz="1600" spc="-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داد</a:t>
            </a:r>
            <a:r>
              <a:rPr lang="ar-SA" sz="1600" spc="-1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که</a:t>
            </a:r>
            <a:r>
              <a:rPr lang="ar-SA" sz="1600" spc="-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در</a:t>
            </a:r>
            <a:r>
              <a:rPr lang="ar-SA" sz="1600" spc="-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نظر</a:t>
            </a:r>
            <a:r>
              <a:rPr lang="ar-SA" sz="1600" spc="-1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گرفتن</a:t>
            </a:r>
            <a:r>
              <a:rPr lang="ar-SA" sz="1600" spc="-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مدل</a:t>
            </a:r>
            <a:r>
              <a:rPr lang="ar-SA" sz="1600" spc="-1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تک فاز در مدلسازی پستهای</a:t>
            </a:r>
            <a:r>
              <a:rPr lang="ar-SA" sz="1600" spc="50" dirty="0">
                <a:effectLst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effectLst/>
                <a:ea typeface="Microsoft Sans Serif" panose="020B0604020202020204" pitchFamily="34" charset="0"/>
              </a:rPr>
              <a:t>GIS</a:t>
            </a:r>
            <a:r>
              <a:rPr lang="en-US" sz="1600" spc="-1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منجر به دريافت پاسخهايي به دور از</a:t>
            </a:r>
            <a:r>
              <a:rPr lang="ar-SA" sz="1600" spc="2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واقعیت</a:t>
            </a:r>
            <a:r>
              <a:rPr lang="ar-SA" sz="1600" spc="16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خواهد</a:t>
            </a:r>
            <a:r>
              <a:rPr lang="ar-SA" sz="1600" spc="16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شد</a:t>
            </a:r>
            <a:r>
              <a:rPr lang="en-US" sz="1600" dirty="0">
                <a:effectLst/>
                <a:ea typeface="Microsoft Sans Serif" panose="020B0604020202020204" pitchFamily="34" charset="0"/>
              </a:rPr>
              <a:t>.</a:t>
            </a:r>
            <a:r>
              <a:rPr lang="en-US" sz="1600" spc="15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همچنین</a:t>
            </a:r>
            <a:r>
              <a:rPr lang="ar-SA" sz="1600" spc="16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نشان</a:t>
            </a:r>
            <a:r>
              <a:rPr lang="ar-SA" sz="1600" spc="16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داده</a:t>
            </a:r>
            <a:r>
              <a:rPr lang="ar-SA" sz="1600" spc="16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شد</a:t>
            </a:r>
            <a:r>
              <a:rPr lang="ar-SA" sz="1600" spc="15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که</a:t>
            </a:r>
            <a:r>
              <a:rPr lang="ar-SA" sz="1600" spc="17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در</a:t>
            </a:r>
            <a:r>
              <a:rPr lang="ar-SA" sz="1600" spc="16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صورت</a:t>
            </a:r>
            <a:r>
              <a:rPr lang="ar-SA" sz="1600" spc="16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افزايش فاصله مابین فازها و يا افزايش ارتفاع پست، اضافه ولتاژها زياد خواهند</a:t>
            </a:r>
            <a:r>
              <a:rPr lang="ar-SA" sz="1600" spc="4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شد</a:t>
            </a:r>
            <a:r>
              <a:rPr lang="en-US" sz="1600" dirty="0">
                <a:effectLst/>
                <a:ea typeface="Microsoft Sans Serif" panose="020B0604020202020204" pitchFamily="34" charset="0"/>
              </a:rPr>
              <a:t>.</a:t>
            </a:r>
            <a:r>
              <a:rPr lang="en-US" sz="1600" spc="10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اثر</a:t>
            </a:r>
            <a:r>
              <a:rPr lang="ar-SA" sz="1600" spc="1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نوار</a:t>
            </a:r>
            <a:r>
              <a:rPr lang="ar-SA" sz="1600" spc="1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زمین</a:t>
            </a:r>
            <a:r>
              <a:rPr lang="ar-SA" sz="1600" spc="1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در</a:t>
            </a:r>
            <a:r>
              <a:rPr lang="ar-SA" sz="1600" spc="2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حالتي</a:t>
            </a:r>
            <a:r>
              <a:rPr lang="ar-SA" sz="1600" spc="9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که</a:t>
            </a:r>
            <a:r>
              <a:rPr lang="ar-SA" sz="1600" spc="10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امپدانس</a:t>
            </a:r>
            <a:r>
              <a:rPr lang="ar-SA" sz="1600" spc="10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موجي</a:t>
            </a:r>
            <a:r>
              <a:rPr lang="ar-SA" sz="1600" spc="10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آن</a:t>
            </a:r>
            <a:r>
              <a:rPr lang="ar-SA" sz="1600" spc="9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کم</a:t>
            </a:r>
            <a:r>
              <a:rPr lang="ar-SA" sz="1600" spc="1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باشد</a:t>
            </a:r>
            <a:r>
              <a:rPr lang="ar-SA" sz="1600" spc="1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بیشتر خواهد بود و بايستي در طراحي دقت نمود که خاصیت سلفي آن کم و خاصیت</a:t>
            </a:r>
            <a:r>
              <a:rPr lang="ar-SA" sz="1600" spc="1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خازني</a:t>
            </a:r>
            <a:r>
              <a:rPr lang="ar-SA" sz="1600" spc="1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آن</a:t>
            </a:r>
            <a:r>
              <a:rPr lang="ar-SA" sz="1600" spc="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زياد</a:t>
            </a:r>
            <a:r>
              <a:rPr lang="ar-SA" sz="1600" spc="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باشد</a:t>
            </a:r>
            <a:r>
              <a:rPr lang="en-US" sz="1600" dirty="0">
                <a:effectLst/>
                <a:ea typeface="Microsoft Sans Serif" panose="020B0604020202020204" pitchFamily="34" charset="0"/>
              </a:rPr>
              <a:t>.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همچنین</a:t>
            </a:r>
            <a:r>
              <a:rPr lang="ar-SA" sz="1600" spc="1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نشان</a:t>
            </a:r>
            <a:r>
              <a:rPr lang="ar-SA" sz="1600" spc="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داده</a:t>
            </a:r>
            <a:r>
              <a:rPr lang="ar-SA" sz="1600" spc="1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شد که</a:t>
            </a:r>
            <a:r>
              <a:rPr lang="ar-SA" sz="1600" spc="65" dirty="0">
                <a:effectLst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effectLst/>
                <a:ea typeface="Microsoft Sans Serif" panose="020B0604020202020204" pitchFamily="34" charset="0"/>
              </a:rPr>
              <a:t>CVT</a:t>
            </a:r>
            <a:r>
              <a:rPr lang="en-US" sz="1600" spc="-2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ها،</a:t>
            </a:r>
            <a:r>
              <a:rPr lang="ar-SA" sz="1600" spc="5" dirty="0">
                <a:effectLst/>
                <a:ea typeface="Microsoft Sans Serif" panose="020B0604020202020204" pitchFamily="34" charset="0"/>
              </a:rPr>
              <a:t> </a:t>
            </a:r>
            <a:r>
              <a:rPr lang="fa-IR" sz="1600" spc="5" dirty="0">
                <a:effectLst/>
                <a:ea typeface="Microsoft Sans Serif" panose="020B0604020202020204" pitchFamily="34" charset="0"/>
              </a:rPr>
              <a:t>بدلیل خاصیت خازنی خود مشروط به مقاومت مناسب زمین آنها می توانند اثر بسزایی بر اضافه ولتاژ های خروجی از پست ب</a:t>
            </a:r>
            <a:r>
              <a:rPr lang="fa-IR" sz="1600" spc="5" dirty="0">
                <a:ea typeface="Microsoft Sans Serif" panose="020B0604020202020204" pitchFamily="34" charset="0"/>
              </a:rPr>
              <a:t>گذارند.</a:t>
            </a:r>
            <a:endParaRPr lang="en-US" sz="1600" dirty="0">
              <a:effectLst/>
              <a:ea typeface="Microsoft Sans Serif" panose="020B0604020202020204" pitchFamily="34" charset="0"/>
            </a:endParaRP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8859349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8BDB20-303C-4E4C-816C-4717832920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9479" y="2065106"/>
            <a:ext cx="9411128" cy="4152814"/>
          </a:xfrm>
        </p:spPr>
        <p:txBody>
          <a:bodyPr>
            <a:normAutofit/>
          </a:bodyPr>
          <a:lstStyle/>
          <a:p>
            <a:pPr marL="3074670" indent="0" rtl="1">
              <a:lnSpc>
                <a:spcPts val="1235"/>
              </a:lnSpc>
              <a:buNone/>
            </a:pPr>
            <a:r>
              <a:rPr lang="ar-SA" sz="1500" dirty="0">
                <a:effectLst/>
                <a:ea typeface="Microsoft Sans Serif" panose="020B0604020202020204" pitchFamily="34" charset="0"/>
              </a:rPr>
              <a:t>نتايج</a:t>
            </a:r>
            <a:r>
              <a:rPr lang="ar-SA" sz="1500" spc="4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نشان</a:t>
            </a:r>
            <a:r>
              <a:rPr lang="ar-SA" sz="1500" spc="8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داد</a:t>
            </a:r>
            <a:r>
              <a:rPr lang="ar-SA" sz="1500" spc="7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که</a:t>
            </a:r>
            <a:r>
              <a:rPr lang="ar-SA" sz="1500" spc="8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تلفات</a:t>
            </a:r>
            <a:r>
              <a:rPr lang="ar-SA" sz="1500" spc="8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در</a:t>
            </a:r>
            <a:r>
              <a:rPr lang="ar-SA" sz="1500" spc="7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هر</a:t>
            </a:r>
            <a:r>
              <a:rPr lang="ar-SA" sz="1500" spc="8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دو</a:t>
            </a:r>
            <a:r>
              <a:rPr lang="ar-SA" sz="1500" spc="9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حالت</a:t>
            </a:r>
            <a:r>
              <a:rPr lang="ar-SA" sz="1500" spc="7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تک</a:t>
            </a:r>
            <a:r>
              <a:rPr lang="ar-SA" sz="1500" spc="9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فاز</a:t>
            </a:r>
            <a:r>
              <a:rPr lang="ar-SA" sz="1500" spc="8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و</a:t>
            </a:r>
            <a:endParaRPr lang="fa-IR" sz="1500" dirty="0">
              <a:effectLst/>
              <a:ea typeface="Microsoft Sans Serif" panose="020B0604020202020204" pitchFamily="34" charset="0"/>
            </a:endParaRPr>
          </a:p>
          <a:p>
            <a:pPr marL="0" marR="274320" indent="0" algn="just" rtl="1">
              <a:lnSpc>
                <a:spcPts val="1120"/>
              </a:lnSpc>
              <a:spcAft>
                <a:spcPts val="0"/>
              </a:spcAft>
              <a:buNone/>
            </a:pPr>
            <a:r>
              <a:rPr lang="ar-SA" sz="1500" dirty="0">
                <a:effectLst/>
                <a:ea typeface="Microsoft Sans Serif" panose="020B0604020202020204" pitchFamily="34" charset="0"/>
              </a:rPr>
              <a:t>سه</a:t>
            </a:r>
            <a:r>
              <a:rPr lang="ar-SA" sz="1500" spc="7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فاز</a:t>
            </a:r>
            <a:r>
              <a:rPr lang="ar-SA" sz="1500" spc="8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در</a:t>
            </a:r>
            <a:r>
              <a:rPr lang="ar-SA" sz="1500" spc="7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هر</a:t>
            </a:r>
            <a:r>
              <a:rPr lang="ar-SA" sz="1500" spc="90" dirty="0">
                <a:effectLst/>
                <a:ea typeface="Microsoft Sans Serif" panose="020B0604020202020204" pitchFamily="34" charset="0"/>
              </a:rPr>
              <a:t> </a:t>
            </a:r>
            <a:r>
              <a:rPr lang="en-US" sz="1500" dirty="0">
                <a:effectLst/>
                <a:ea typeface="Microsoft Sans Serif" panose="020B0604020202020204" pitchFamily="34" charset="0"/>
              </a:rPr>
              <a:t>6</a:t>
            </a:r>
            <a:r>
              <a:rPr lang="en-US" sz="1500" spc="9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متر، باعث</a:t>
            </a:r>
            <a:r>
              <a:rPr lang="ar-SA" sz="1500" spc="-1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کاهش تقريباً </a:t>
            </a:r>
            <a:r>
              <a:rPr lang="en-US" sz="1500" dirty="0">
                <a:effectLst/>
                <a:ea typeface="Microsoft Sans Serif" panose="020B0604020202020204" pitchFamily="34" charset="0"/>
              </a:rPr>
              <a:t>%10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از پیک اضافه ولتاژ مي</a:t>
            </a:r>
            <a:r>
              <a:rPr lang="fa-IR" sz="15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شود</a:t>
            </a:r>
            <a:r>
              <a:rPr lang="en-US" sz="1500" dirty="0">
                <a:effectLst/>
                <a:ea typeface="Microsoft Sans Serif" panose="020B0604020202020204" pitchFamily="34" charset="0"/>
              </a:rPr>
              <a:t>.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همچنین اختلاف </a:t>
            </a:r>
            <a:r>
              <a:rPr lang="en-US" sz="1500" dirty="0">
                <a:effectLst/>
                <a:ea typeface="Microsoft Sans Serif" panose="020B0604020202020204" pitchFamily="34" charset="0"/>
              </a:rPr>
              <a:t>%50</a:t>
            </a:r>
            <a:r>
              <a:rPr lang="en-US" sz="1500" spc="2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مابین</a:t>
            </a:r>
            <a:r>
              <a:rPr lang="ar-SA" sz="1500" spc="19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نتايج</a:t>
            </a:r>
            <a:r>
              <a:rPr lang="ar-SA" sz="1500" spc="2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حاصل</a:t>
            </a:r>
            <a:endParaRPr lang="fa-IR" sz="1500" dirty="0">
              <a:effectLst/>
              <a:ea typeface="Microsoft Sans Serif" panose="020B0604020202020204" pitchFamily="34" charset="0"/>
            </a:endParaRPr>
          </a:p>
          <a:p>
            <a:pPr marL="0" marR="274320" indent="0" algn="just" rtl="1">
              <a:lnSpc>
                <a:spcPts val="1120"/>
              </a:lnSpc>
              <a:spcAft>
                <a:spcPts val="0"/>
              </a:spcAft>
              <a:buNone/>
            </a:pPr>
            <a:r>
              <a:rPr lang="ar-SA" sz="1500" spc="2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از</a:t>
            </a:r>
            <a:r>
              <a:rPr lang="fa-IR" sz="15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مدلسازی</a:t>
            </a:r>
            <a:r>
              <a:rPr lang="ar-SA" sz="1500" spc="18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تک</a:t>
            </a:r>
            <a:r>
              <a:rPr lang="ar-SA" sz="1500" spc="18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فاز</a:t>
            </a:r>
            <a:r>
              <a:rPr lang="ar-SA" sz="1500" spc="2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و</a:t>
            </a:r>
            <a:r>
              <a:rPr lang="ar-SA" sz="1500" spc="19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سه</a:t>
            </a:r>
            <a:r>
              <a:rPr lang="ar-SA" sz="1500" spc="18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فاز</a:t>
            </a:r>
            <a:r>
              <a:rPr lang="ar-SA" sz="1500" spc="2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پستهای </a:t>
            </a:r>
            <a:r>
              <a:rPr lang="en-US" sz="1500" dirty="0">
                <a:effectLst/>
                <a:ea typeface="Microsoft Sans Serif" panose="020B0604020202020204" pitchFamily="34" charset="0"/>
              </a:rPr>
              <a:t>GIS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مشاهده</a:t>
            </a:r>
            <a:r>
              <a:rPr lang="ar-SA" sz="1500" spc="10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گرديد</a:t>
            </a:r>
            <a:r>
              <a:rPr lang="en-US" sz="1500" dirty="0">
                <a:effectLst/>
                <a:ea typeface="Microsoft Sans Serif" panose="020B0604020202020204" pitchFamily="34" charset="0"/>
              </a:rPr>
              <a:t>.</a:t>
            </a:r>
            <a:r>
              <a:rPr lang="en-US" sz="1500" spc="11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اين</a:t>
            </a:r>
            <a:r>
              <a:rPr lang="ar-SA" sz="1500" spc="10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نتیجه</a:t>
            </a:r>
            <a:r>
              <a:rPr lang="ar-SA" sz="1500" spc="11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نشان</a:t>
            </a:r>
            <a:r>
              <a:rPr lang="ar-SA" sz="1500" spc="10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دهنده</a:t>
            </a:r>
            <a:r>
              <a:rPr lang="ar-SA" sz="1500" spc="11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اهمیت</a:t>
            </a:r>
            <a:r>
              <a:rPr lang="ar-SA" sz="1500" spc="11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مدلسازی</a:t>
            </a:r>
            <a:r>
              <a:rPr lang="ar-SA" sz="1500" spc="10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دقیق</a:t>
            </a:r>
            <a:r>
              <a:rPr lang="ar-SA" sz="1500" dirty="0">
                <a:effectLst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در</a:t>
            </a:r>
            <a:endParaRPr lang="fa-IR" sz="1500" dirty="0">
              <a:effectLst/>
              <a:ea typeface="Microsoft Sans Serif" panose="020B0604020202020204" pitchFamily="34" charset="0"/>
            </a:endParaRPr>
          </a:p>
          <a:p>
            <a:pPr marL="0" marR="274320" indent="0" algn="just" rtl="1">
              <a:lnSpc>
                <a:spcPts val="1120"/>
              </a:lnSpc>
              <a:spcAft>
                <a:spcPts val="0"/>
              </a:spcAft>
              <a:buNone/>
            </a:pPr>
            <a:r>
              <a:rPr lang="ar-SA" sz="1500" spc="18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پستهای</a:t>
            </a:r>
            <a:r>
              <a:rPr lang="ar-SA" sz="1500" spc="200" dirty="0">
                <a:effectLst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500" dirty="0">
                <a:effectLst/>
                <a:ea typeface="Microsoft Sans Serif" panose="020B0604020202020204" pitchFamily="34" charset="0"/>
              </a:rPr>
              <a:t>GIS</a:t>
            </a:r>
            <a:r>
              <a:rPr lang="en-US" sz="1500" spc="18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کوچک</a:t>
            </a:r>
            <a:r>
              <a:rPr lang="ar-SA" sz="1500" spc="17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است</a:t>
            </a:r>
            <a:r>
              <a:rPr lang="en-US" sz="1500" dirty="0">
                <a:effectLst/>
                <a:ea typeface="Microsoft Sans Serif" panose="020B0604020202020204" pitchFamily="34" charset="0"/>
              </a:rPr>
              <a:t>.</a:t>
            </a:r>
            <a:r>
              <a:rPr lang="en-US" sz="1500" spc="16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همچنین</a:t>
            </a:r>
            <a:r>
              <a:rPr lang="ar-SA" sz="1500" spc="18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نشان</a:t>
            </a:r>
            <a:r>
              <a:rPr lang="ar-SA" sz="1500" spc="17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داده</a:t>
            </a:r>
            <a:r>
              <a:rPr lang="ar-SA" sz="1500" spc="18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شد</a:t>
            </a:r>
            <a:r>
              <a:rPr lang="ar-SA" sz="1500" spc="17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که</a:t>
            </a:r>
            <a:r>
              <a:rPr lang="ar-SA" sz="1500" spc="18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نوار زمین</a:t>
            </a:r>
            <a:r>
              <a:rPr lang="ar-SA" sz="1500" spc="11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ميتواند</a:t>
            </a:r>
            <a:r>
              <a:rPr lang="ar-SA" sz="1500" spc="11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باعث</a:t>
            </a:r>
            <a:r>
              <a:rPr lang="ar-SA" sz="1500" spc="11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کاهش</a:t>
            </a:r>
            <a:r>
              <a:rPr lang="ar-SA" sz="1500" spc="11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پیک</a:t>
            </a:r>
            <a:r>
              <a:rPr lang="ar-SA" sz="1500" spc="11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ولتاژ</a:t>
            </a:r>
            <a:r>
              <a:rPr lang="ar-SA" sz="1500" spc="11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با</a:t>
            </a:r>
            <a:r>
              <a:rPr lang="ar-SA" sz="1500" spc="11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ضريبي</a:t>
            </a:r>
            <a:r>
              <a:rPr lang="ar-SA" sz="1500" spc="11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در</a:t>
            </a:r>
            <a:endParaRPr lang="fa-IR" sz="1500" dirty="0">
              <a:effectLst/>
              <a:ea typeface="Microsoft Sans Serif" panose="020B0604020202020204" pitchFamily="34" charset="0"/>
            </a:endParaRPr>
          </a:p>
          <a:p>
            <a:pPr marL="0" marR="274320" indent="0" algn="just" rtl="1">
              <a:lnSpc>
                <a:spcPts val="1120"/>
              </a:lnSpc>
              <a:spcAft>
                <a:spcPts val="0"/>
              </a:spcAft>
              <a:buNone/>
            </a:pPr>
            <a:r>
              <a:rPr lang="ar-SA" sz="1500" spc="11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حدود</a:t>
            </a:r>
            <a:r>
              <a:rPr lang="ar-SA" sz="1500" spc="110" dirty="0">
                <a:effectLst/>
                <a:ea typeface="Microsoft Sans Serif" panose="020B0604020202020204" pitchFamily="34" charset="0"/>
              </a:rPr>
              <a:t> </a:t>
            </a:r>
            <a:r>
              <a:rPr lang="en-US" sz="1500" dirty="0">
                <a:effectLst/>
                <a:ea typeface="Microsoft Sans Serif" panose="020B0604020202020204" pitchFamily="34" charset="0"/>
              </a:rPr>
              <a:t>%80</a:t>
            </a:r>
            <a:r>
              <a:rPr lang="en-US" sz="1500" spc="12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الي </a:t>
            </a:r>
            <a:r>
              <a:rPr lang="en-US" sz="1500" dirty="0">
                <a:effectLst/>
                <a:ea typeface="Microsoft Sans Serif" panose="020B0604020202020204" pitchFamily="34" charset="0"/>
              </a:rPr>
              <a:t>%90</a:t>
            </a:r>
            <a:r>
              <a:rPr lang="en-US" sz="1500" spc="8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در</a:t>
            </a:r>
            <a:r>
              <a:rPr lang="ar-SA" sz="1500" spc="8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نقاط</a:t>
            </a:r>
            <a:r>
              <a:rPr lang="ar-SA" sz="1500" spc="9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متفاوت</a:t>
            </a:r>
            <a:r>
              <a:rPr lang="ar-SA" sz="1500" spc="9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شود</a:t>
            </a:r>
            <a:r>
              <a:rPr lang="en-US" sz="1500" dirty="0">
                <a:effectLst/>
                <a:ea typeface="Microsoft Sans Serif" panose="020B0604020202020204" pitchFamily="34" charset="0"/>
              </a:rPr>
              <a:t>.</a:t>
            </a:r>
            <a:r>
              <a:rPr lang="en-US" sz="1500" spc="8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با</a:t>
            </a:r>
            <a:r>
              <a:rPr lang="ar-SA" sz="1500" spc="9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افزايش</a:t>
            </a:r>
            <a:r>
              <a:rPr lang="ar-SA" sz="1500" spc="8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فاصله</a:t>
            </a:r>
            <a:r>
              <a:rPr lang="ar-SA" sz="1500" spc="9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مابین</a:t>
            </a:r>
            <a:r>
              <a:rPr lang="ar-SA" sz="1500" spc="8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فازها،</a:t>
            </a:r>
            <a:r>
              <a:rPr lang="ar-SA" sz="1500" spc="9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پیک</a:t>
            </a:r>
            <a:r>
              <a:rPr lang="ar-SA" sz="1500" spc="9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اضافه ولتاژ</a:t>
            </a:r>
            <a:r>
              <a:rPr lang="ar-SA" sz="1500" spc="14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بیشتر</a:t>
            </a:r>
            <a:r>
              <a:rPr lang="ar-SA" sz="1500" spc="14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خواهد</a:t>
            </a:r>
            <a:r>
              <a:rPr lang="ar-SA" sz="1500" spc="14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شد</a:t>
            </a:r>
            <a:r>
              <a:rPr lang="ar-SA" sz="1500" spc="14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و</a:t>
            </a:r>
            <a:r>
              <a:rPr lang="ar-SA" sz="1500" spc="14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اثر</a:t>
            </a:r>
            <a:endParaRPr lang="en-US" sz="1500" dirty="0">
              <a:effectLst/>
              <a:ea typeface="Microsoft Sans Serif" panose="020B0604020202020204" pitchFamily="34" charset="0"/>
            </a:endParaRPr>
          </a:p>
          <a:p>
            <a:pPr marL="0" marR="274320" indent="0" algn="just" rtl="1">
              <a:lnSpc>
                <a:spcPts val="1120"/>
              </a:lnSpc>
              <a:spcAft>
                <a:spcPts val="0"/>
              </a:spcAft>
              <a:buNone/>
            </a:pPr>
            <a:r>
              <a:rPr lang="ar-SA" sz="1500" spc="14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فازهای</a:t>
            </a:r>
            <a:r>
              <a:rPr lang="ar-SA" sz="1500" spc="14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مجاور</a:t>
            </a:r>
            <a:r>
              <a:rPr lang="ar-SA" sz="1500" spc="14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بر</a:t>
            </a:r>
            <a:r>
              <a:rPr lang="ar-SA" sz="1500" spc="14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میرايي</a:t>
            </a:r>
            <a:r>
              <a:rPr lang="ar-SA" sz="1500" spc="14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اضافه</a:t>
            </a:r>
            <a:r>
              <a:rPr lang="ar-SA" sz="1500" spc="14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ولتاژها کمتر</a:t>
            </a:r>
            <a:r>
              <a:rPr lang="ar-SA" sz="1500" spc="16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خواهد</a:t>
            </a:r>
            <a:r>
              <a:rPr lang="ar-SA" sz="1500" spc="16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شد</a:t>
            </a:r>
            <a:r>
              <a:rPr lang="en-US" sz="1500" dirty="0">
                <a:effectLst/>
                <a:ea typeface="Microsoft Sans Serif" panose="020B0604020202020204" pitchFamily="34" charset="0"/>
              </a:rPr>
              <a:t>.</a:t>
            </a:r>
            <a:r>
              <a:rPr lang="en-US" sz="1500" spc="16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همچنین،</a:t>
            </a:r>
            <a:r>
              <a:rPr lang="ar-SA" sz="1500" spc="16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معین</a:t>
            </a:r>
            <a:r>
              <a:rPr lang="ar-SA" sz="1500" spc="17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شد</a:t>
            </a:r>
            <a:r>
              <a:rPr lang="ar-SA" sz="1500" spc="15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که</a:t>
            </a:r>
            <a:r>
              <a:rPr lang="ar-SA" sz="1500" spc="16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برقگیر</a:t>
            </a:r>
            <a:r>
              <a:rPr lang="ar-SA" sz="1500" spc="16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ميتواند</a:t>
            </a:r>
            <a:r>
              <a:rPr lang="ar-SA" sz="1500" spc="16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منجر</a:t>
            </a:r>
            <a:r>
              <a:rPr lang="ar-SA" sz="1500" spc="15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به کاهش</a:t>
            </a:r>
            <a:endParaRPr lang="en-US" sz="1500" dirty="0">
              <a:effectLst/>
              <a:ea typeface="Microsoft Sans Serif" panose="020B0604020202020204" pitchFamily="34" charset="0"/>
            </a:endParaRPr>
          </a:p>
          <a:p>
            <a:pPr marL="0" marR="274320" indent="0" algn="just" rtl="1">
              <a:lnSpc>
                <a:spcPts val="1120"/>
              </a:lnSpc>
              <a:spcAft>
                <a:spcPts val="0"/>
              </a:spcAft>
              <a:buNone/>
            </a:pPr>
            <a:r>
              <a:rPr lang="ar-SA" sz="1500" dirty="0">
                <a:effectLst/>
                <a:ea typeface="Microsoft Sans Serif" panose="020B0604020202020204" pitchFamily="34" charset="0"/>
              </a:rPr>
              <a:t> </a:t>
            </a:r>
            <a:r>
              <a:rPr lang="en-US" sz="1500" dirty="0">
                <a:effectLst/>
                <a:ea typeface="Microsoft Sans Serif" panose="020B0604020202020204" pitchFamily="34" charset="0"/>
              </a:rPr>
              <a:t>%30 TEV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ها مي</a:t>
            </a:r>
            <a:r>
              <a:rPr lang="fa-IR" sz="15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شود</a:t>
            </a:r>
            <a:r>
              <a:rPr lang="en-US" sz="1500" dirty="0">
                <a:effectLst/>
                <a:ea typeface="Microsoft Sans Serif" panose="020B0604020202020204" pitchFamily="34" charset="0"/>
              </a:rPr>
              <a:t>.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در پايان، نتايج نشان داد که مقاومت</a:t>
            </a:r>
            <a:r>
              <a:rPr lang="ar-SA" sz="1500" spc="4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بیش</a:t>
            </a:r>
            <a:r>
              <a:rPr lang="ar-SA" sz="1500" spc="20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از</a:t>
            </a:r>
            <a:r>
              <a:rPr lang="ar-SA" sz="1500" spc="195" dirty="0">
                <a:effectLst/>
                <a:ea typeface="Microsoft Sans Serif" panose="020B0604020202020204" pitchFamily="34" charset="0"/>
              </a:rPr>
              <a:t> </a:t>
            </a:r>
            <a:r>
              <a:rPr lang="en-US" sz="1500" dirty="0">
                <a:effectLst/>
                <a:ea typeface="Microsoft Sans Serif" panose="020B0604020202020204" pitchFamily="34" charset="0"/>
              </a:rPr>
              <a:t>5</a:t>
            </a:r>
            <a:r>
              <a:rPr lang="en-US" sz="1500" spc="20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اهم</a:t>
            </a:r>
            <a:r>
              <a:rPr lang="ar-SA" sz="1500" spc="21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زمین</a:t>
            </a:r>
            <a:r>
              <a:rPr lang="ar-SA" sz="1500" spc="19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پست</a:t>
            </a:r>
            <a:r>
              <a:rPr lang="ar-SA" sz="1500" spc="19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باعث</a:t>
            </a:r>
            <a:r>
              <a:rPr lang="ar-SA" sz="1500" spc="18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کاهش</a:t>
            </a:r>
            <a:r>
              <a:rPr lang="ar-SA" sz="1500" spc="2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اثرگذاری</a:t>
            </a:r>
            <a:endParaRPr lang="fa-IR" sz="1500" dirty="0">
              <a:effectLst/>
              <a:ea typeface="Microsoft Sans Serif" panose="020B0604020202020204" pitchFamily="34" charset="0"/>
            </a:endParaRPr>
          </a:p>
          <a:p>
            <a:pPr marL="0" marR="274320" indent="0" algn="just" rtl="1">
              <a:lnSpc>
                <a:spcPts val="1120"/>
              </a:lnSpc>
              <a:spcAft>
                <a:spcPts val="0"/>
              </a:spcAft>
              <a:buNone/>
            </a:pPr>
            <a:r>
              <a:rPr lang="ar-SA" sz="1500" spc="19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خاصیت</a:t>
            </a:r>
            <a:r>
              <a:rPr lang="fa-IR" sz="1500" dirty="0"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میرايي سیستم</a:t>
            </a:r>
            <a:r>
              <a:rPr lang="fa-IR" sz="15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های</a:t>
            </a:r>
            <a:r>
              <a:rPr lang="ar-SA" sz="1500" spc="4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مهار</a:t>
            </a:r>
            <a:r>
              <a:rPr lang="ar-SA" sz="1500" spc="4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کننده</a:t>
            </a:r>
            <a:r>
              <a:rPr lang="ar-SA" sz="1500" spc="5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اضافه</a:t>
            </a:r>
            <a:r>
              <a:rPr lang="ar-SA" sz="1500" spc="3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ولتاژ</a:t>
            </a:r>
            <a:r>
              <a:rPr lang="ar-SA" sz="1500" spc="13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خواهد</a:t>
            </a:r>
            <a:r>
              <a:rPr lang="ar-SA" sz="1500" spc="3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شد</a:t>
            </a:r>
            <a:r>
              <a:rPr lang="en-US" sz="1500" dirty="0">
                <a:effectLst/>
                <a:ea typeface="Microsoft Sans Serif" panose="020B0604020202020204" pitchFamily="34" charset="0"/>
              </a:rPr>
              <a:t>.</a:t>
            </a:r>
            <a:r>
              <a:rPr lang="en-US" sz="1500" spc="4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همچنین</a:t>
            </a:r>
            <a:r>
              <a:rPr lang="ar-SA" sz="1500" spc="4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نتیجه</a:t>
            </a:r>
            <a:r>
              <a:rPr lang="fa-IR" sz="15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گیری</a:t>
            </a:r>
            <a:r>
              <a:rPr lang="fa-IR" sz="15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شد</a:t>
            </a:r>
            <a:r>
              <a:rPr lang="ar-SA" sz="1500" spc="7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که</a:t>
            </a:r>
            <a:r>
              <a:rPr lang="ar-SA" sz="1500" spc="8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با</a:t>
            </a:r>
            <a:r>
              <a:rPr lang="ar-SA" sz="1500" spc="8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در</a:t>
            </a:r>
            <a:r>
              <a:rPr lang="ar-SA" sz="1500" spc="10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نظر</a:t>
            </a:r>
            <a:r>
              <a:rPr lang="ar-SA" sz="1500" spc="7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گرفتن</a:t>
            </a:r>
            <a:endParaRPr lang="fa-IR" sz="1500" dirty="0">
              <a:effectLst/>
              <a:ea typeface="Microsoft Sans Serif" panose="020B0604020202020204" pitchFamily="34" charset="0"/>
            </a:endParaRPr>
          </a:p>
          <a:p>
            <a:pPr marL="0" marR="274320" indent="0" algn="just" rtl="1">
              <a:lnSpc>
                <a:spcPts val="1120"/>
              </a:lnSpc>
              <a:spcAft>
                <a:spcPts val="0"/>
              </a:spcAft>
              <a:buNone/>
            </a:pPr>
            <a:r>
              <a:rPr lang="ar-SA" sz="1500" spc="8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رفتار</a:t>
            </a:r>
            <a:r>
              <a:rPr lang="ar-SA" sz="1500" spc="7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فرکانس</a:t>
            </a:r>
            <a:r>
              <a:rPr lang="ar-SA" sz="1500" spc="8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بالای</a:t>
            </a:r>
            <a:r>
              <a:rPr lang="ar-SA" sz="1500" spc="8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زمین،</a:t>
            </a:r>
            <a:r>
              <a:rPr lang="ar-SA" sz="1500" spc="9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اثرات</a:t>
            </a:r>
            <a:r>
              <a:rPr lang="ar-SA" sz="1500" spc="8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المانهای</a:t>
            </a:r>
            <a:r>
              <a:rPr lang="fa-IR" sz="1500" dirty="0">
                <a:ea typeface="Microsoft Sans Serif" panose="020B0604020202020204" pitchFamily="34" charset="0"/>
              </a:rPr>
              <a:t> </a:t>
            </a:r>
            <a:r>
              <a:rPr lang="fa-IR" sz="1500" dirty="0">
                <a:effectLst/>
                <a:ea typeface="Microsoft Sans Serif" panose="020B0604020202020204" pitchFamily="34" charset="0"/>
              </a:rPr>
              <a:t>م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جاور</a:t>
            </a:r>
            <a:r>
              <a:rPr lang="ar-SA" sz="1500" spc="1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پست</a:t>
            </a:r>
            <a:r>
              <a:rPr lang="ar-SA" sz="1500" spc="1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همچون</a:t>
            </a:r>
            <a:r>
              <a:rPr lang="ar-SA" sz="1500" spc="70" dirty="0">
                <a:effectLst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500" dirty="0">
                <a:effectLst/>
                <a:ea typeface="Microsoft Sans Serif" panose="020B0604020202020204" pitchFamily="34" charset="0"/>
              </a:rPr>
              <a:t>CVT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ها</a:t>
            </a:r>
            <a:r>
              <a:rPr lang="ar-SA" sz="1500" spc="2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بر</a:t>
            </a:r>
            <a:r>
              <a:rPr lang="ar-SA" sz="1500" spc="1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خلاف</a:t>
            </a:r>
            <a:r>
              <a:rPr lang="ar-SA" sz="1500" spc="1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انتظار</a:t>
            </a:r>
            <a:r>
              <a:rPr lang="ar-SA" sz="1500" spc="1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مي</a:t>
            </a:r>
            <a:r>
              <a:rPr lang="fa-IR" sz="15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تواند</a:t>
            </a:r>
            <a:r>
              <a:rPr lang="ar-SA" sz="1500" spc="1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بسیار</a:t>
            </a:r>
            <a:r>
              <a:rPr lang="ar-SA" sz="1500" spc="1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کم</a:t>
            </a:r>
            <a:r>
              <a:rPr lang="ar-SA" sz="1500" spc="1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باشد</a:t>
            </a:r>
            <a:r>
              <a:rPr lang="fa-IR" sz="15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که</a:t>
            </a:r>
            <a:endParaRPr lang="fa-IR" sz="1500" dirty="0">
              <a:effectLst/>
              <a:ea typeface="Microsoft Sans Serif" panose="020B0604020202020204" pitchFamily="34" charset="0"/>
            </a:endParaRPr>
          </a:p>
          <a:p>
            <a:pPr marL="0" marR="274320" indent="0" algn="just" rtl="1">
              <a:lnSpc>
                <a:spcPts val="1120"/>
              </a:lnSpc>
              <a:spcAft>
                <a:spcPts val="0"/>
              </a:spcAft>
              <a:buNone/>
            </a:pPr>
            <a:r>
              <a:rPr lang="ar-SA" sz="1500" spc="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اينموضوع</a:t>
            </a:r>
            <a:r>
              <a:rPr lang="ar-SA" sz="1500" spc="1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خود نشان دهنده</a:t>
            </a:r>
            <a:r>
              <a:rPr lang="ar-SA" sz="1500" spc="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اهمیت</a:t>
            </a:r>
            <a:r>
              <a:rPr lang="ar-SA" sz="1500" spc="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طراحي پستهای</a:t>
            </a:r>
            <a:r>
              <a:rPr lang="ar-SA" sz="1500" spc="30" dirty="0">
                <a:effectLst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500" dirty="0">
                <a:effectLst/>
                <a:ea typeface="Microsoft Sans Serif" panose="020B0604020202020204" pitchFamily="34" charset="0"/>
              </a:rPr>
              <a:t>GIS</a:t>
            </a:r>
            <a:r>
              <a:rPr lang="en-US" sz="1500" spc="-1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با</a:t>
            </a:r>
            <a:r>
              <a:rPr lang="ar-SA" sz="1500" spc="-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درنظر</a:t>
            </a:r>
            <a:r>
              <a:rPr lang="ar-SA" sz="1500" spc="6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گرفتن</a:t>
            </a:r>
            <a:r>
              <a:rPr lang="ar-SA" sz="1500" spc="9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امواج</a:t>
            </a:r>
            <a:r>
              <a:rPr lang="ar-SA" sz="1500" spc="6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فرکانس</a:t>
            </a:r>
            <a:r>
              <a:rPr lang="ar-SA" sz="1500" spc="6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بالا</a:t>
            </a:r>
            <a:r>
              <a:rPr lang="ar-SA" sz="1500" spc="7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و</a:t>
            </a:r>
            <a:r>
              <a:rPr lang="ar-SA" sz="1500" spc="1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اهمیت</a:t>
            </a:r>
            <a:r>
              <a:rPr lang="ar-SA" sz="1500" spc="7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مدلسازی</a:t>
            </a:r>
            <a:endParaRPr lang="fa-IR" sz="1500" dirty="0">
              <a:effectLst/>
              <a:ea typeface="Microsoft Sans Serif" panose="020B0604020202020204" pitchFamily="34" charset="0"/>
            </a:endParaRPr>
          </a:p>
          <a:p>
            <a:pPr marL="0" marR="274320" indent="0" algn="just" rtl="1">
              <a:lnSpc>
                <a:spcPts val="1120"/>
              </a:lnSpc>
              <a:spcAft>
                <a:spcPts val="0"/>
              </a:spcAft>
              <a:buNone/>
            </a:pPr>
            <a:r>
              <a:rPr lang="ar-SA" sz="1500" spc="6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دقیق</a:t>
            </a:r>
            <a:r>
              <a:rPr lang="fa-IR" sz="1500" dirty="0"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اين</a:t>
            </a:r>
            <a:r>
              <a:rPr lang="ar-SA" sz="1500" spc="6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بخش</a:t>
            </a:r>
            <a:r>
              <a:rPr lang="ar-SA" sz="1500" spc="5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به</a:t>
            </a:r>
            <a:r>
              <a:rPr lang="fa-IR" sz="1500" dirty="0"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همراه</a:t>
            </a:r>
            <a:r>
              <a:rPr lang="ar-SA" sz="1500" spc="18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ساير</a:t>
            </a:r>
            <a:r>
              <a:rPr lang="ar-SA" sz="1500" spc="18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بخشها</a:t>
            </a:r>
            <a:r>
              <a:rPr lang="ar-SA" sz="1500" spc="18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به</a:t>
            </a:r>
            <a:r>
              <a:rPr lang="ar-SA" sz="1500" spc="19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منظور</a:t>
            </a:r>
            <a:r>
              <a:rPr lang="ar-SA" sz="1500" spc="19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محاسبه</a:t>
            </a:r>
            <a:r>
              <a:rPr lang="ar-SA" sz="1500" spc="18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دقیق</a:t>
            </a:r>
            <a:r>
              <a:rPr lang="ar-SA" sz="1500" spc="18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تنشهای</a:t>
            </a:r>
            <a:r>
              <a:rPr lang="ar-SA" sz="1500" spc="19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ولتاژی</a:t>
            </a:r>
            <a:r>
              <a:rPr lang="ar-SA" sz="1500" spc="19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اين پست</a:t>
            </a:r>
            <a:r>
              <a:rPr lang="fa-IR" sz="15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ها مي</a:t>
            </a:r>
            <a:r>
              <a:rPr lang="fa-IR" sz="15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500" dirty="0">
                <a:effectLst/>
                <a:ea typeface="Microsoft Sans Serif" panose="020B0604020202020204" pitchFamily="34" charset="0"/>
              </a:rPr>
              <a:t>باشد</a:t>
            </a:r>
            <a:r>
              <a:rPr lang="en-US" sz="1500" dirty="0">
                <a:effectLst/>
                <a:ea typeface="Microsoft Sans Serif" panose="020B0604020202020204" pitchFamily="34" charset="0"/>
              </a:rPr>
              <a:t>.</a:t>
            </a:r>
          </a:p>
          <a:p>
            <a:pPr marR="274320" indent="0" algn="just" rtl="1">
              <a:lnSpc>
                <a:spcPct val="130000"/>
              </a:lnSpc>
              <a:spcBef>
                <a:spcPts val="385"/>
              </a:spcBef>
              <a:spcAft>
                <a:spcPts val="0"/>
              </a:spcAft>
              <a:buNone/>
            </a:pPr>
            <a:endParaRPr lang="en-US" sz="1500" dirty="0">
              <a:effectLst/>
              <a:ea typeface="Microsoft Sans Serif" panose="020B0604020202020204" pitchFamily="34" charset="0"/>
            </a:endParaRP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0853645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CD4580-4326-A5E0-B116-8D0C9EC25C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a-IR" sz="9600" dirty="0"/>
          </a:p>
          <a:p>
            <a:pPr marL="0" indent="0" algn="ctr">
              <a:buNone/>
            </a:pPr>
            <a:r>
              <a:rPr lang="fa-IR" sz="9600" b="1" dirty="0"/>
              <a:t>سپاس</a:t>
            </a:r>
          </a:p>
          <a:p>
            <a:pPr marL="0" indent="0" algn="ctr">
              <a:buNone/>
            </a:pPr>
            <a:endParaRPr lang="fa-IR" sz="9600" dirty="0"/>
          </a:p>
        </p:txBody>
      </p:sp>
    </p:spTree>
    <p:extLst>
      <p:ext uri="{BB962C8B-B14F-4D97-AF65-F5344CB8AC3E}">
        <p14:creationId xmlns:p14="http://schemas.microsoft.com/office/powerpoint/2010/main" val="2584888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D83ED-6975-C6CA-D90E-103205677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b="1" dirty="0">
                <a:effectLst/>
                <a:latin typeface="+mn-lt"/>
                <a:ea typeface="Microsoft Sans Serif" panose="020B0604020202020204" pitchFamily="34" charset="0"/>
              </a:rPr>
              <a:t>-1</a:t>
            </a:r>
            <a:r>
              <a:rPr lang="en-US" b="1" spc="80" dirty="0">
                <a:effectLst/>
                <a:latin typeface="+mn-lt"/>
                <a:ea typeface="Microsoft Sans Serif" panose="020B0604020202020204" pitchFamily="34" charset="0"/>
              </a:rPr>
              <a:t> </a:t>
            </a:r>
            <a:r>
              <a:rPr lang="ar-SA" b="1" dirty="0">
                <a:effectLst/>
                <a:latin typeface="+mn-lt"/>
                <a:ea typeface="Microsoft Sans Serif" panose="020B0604020202020204" pitchFamily="34" charset="0"/>
                <a:cs typeface="Microsoft Sans Serif" panose="020B0604020202020204" pitchFamily="34" charset="0"/>
              </a:rPr>
              <a:t>مقدمه</a:t>
            </a:r>
            <a:endParaRPr lang="fa-IR" b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49E1AE-A19A-1A80-914D-A0C95B1DAF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90805" marR="189230" lvl="0" indent="0" algn="just" defTabSz="914400" rtl="1" eaLnBrk="1" fontAlgn="auto" latinLnBrk="0" hangingPunct="1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Clr>
                <a:srgbClr val="FFFFFF"/>
              </a:buClr>
              <a:buSzTx/>
              <a:buNone/>
              <a:tabLst/>
              <a:defRPr/>
            </a:pPr>
            <a:r>
              <a:rPr lang="ar-SA" sz="1800" dirty="0">
                <a:effectLst/>
                <a:ea typeface="Microsoft Sans Serif" panose="020B0604020202020204" pitchFamily="34" charset="0"/>
              </a:rPr>
              <a:t>پستهای</a:t>
            </a:r>
            <a:r>
              <a:rPr lang="ar-SA" sz="1800" spc="130" dirty="0">
                <a:effectLst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ea typeface="Microsoft Sans Serif" panose="020B0604020202020204" pitchFamily="34" charset="0"/>
              </a:rPr>
              <a:t>GIS</a:t>
            </a:r>
            <a:r>
              <a:rPr lang="en-US" sz="1800" spc="11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امروزه به دلیل مساحت اشغالي کم جهت احداث</a:t>
            </a:r>
            <a:r>
              <a:rPr lang="ar-SA" sz="1800" spc="4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از</a:t>
            </a:r>
            <a:r>
              <a:rPr lang="ar-SA" sz="1800" spc="6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جايگاه</a:t>
            </a:r>
            <a:r>
              <a:rPr lang="ar-SA" sz="1800" spc="6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ويژهای</a:t>
            </a:r>
            <a:r>
              <a:rPr lang="ar-SA" sz="1800" spc="6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برخوردار</a:t>
            </a:r>
            <a:r>
              <a:rPr lang="ar-SA" sz="1800" spc="5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هستند</a:t>
            </a:r>
            <a:r>
              <a:rPr lang="en-US" sz="1800" dirty="0">
                <a:effectLst/>
                <a:ea typeface="Microsoft Sans Serif" panose="020B0604020202020204" pitchFamily="34" charset="0"/>
              </a:rPr>
              <a:t>.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همچنین،</a:t>
            </a:r>
            <a:r>
              <a:rPr lang="ar-SA" sz="1800" spc="6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استفاده از</a:t>
            </a:r>
            <a:r>
              <a:rPr lang="ar-SA" sz="1800" spc="6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اين پستها</a:t>
            </a:r>
            <a:r>
              <a:rPr lang="ar-SA" sz="1800" spc="6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از</a:t>
            </a:r>
            <a:r>
              <a:rPr lang="ar-SA" sz="1800" spc="2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منظر</a:t>
            </a:r>
            <a:r>
              <a:rPr lang="ar-SA" sz="1800" spc="32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پدافند</a:t>
            </a:r>
            <a:r>
              <a:rPr lang="ar-SA" sz="1800" spc="33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غیرعامل</a:t>
            </a:r>
            <a:r>
              <a:rPr lang="ar-SA" sz="1800" spc="33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و</a:t>
            </a:r>
            <a:r>
              <a:rPr lang="ar-SA" sz="1800" spc="32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امکان</a:t>
            </a:r>
            <a:r>
              <a:rPr lang="ar-SA" sz="1800" spc="32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قرارگیری</a:t>
            </a:r>
            <a:r>
              <a:rPr lang="ar-SA" sz="1800" spc="32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در</a:t>
            </a:r>
            <a:r>
              <a:rPr lang="ar-SA" sz="1800" spc="33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زيرزمین</a:t>
            </a:r>
            <a:r>
              <a:rPr lang="ar-SA" sz="1800" spc="32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و</a:t>
            </a:r>
            <a:r>
              <a:rPr lang="ar-SA" sz="1800" spc="33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طبقات ساختمانها از گزينه</a:t>
            </a:r>
            <a:r>
              <a:rPr lang="en-US" sz="18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های با اولويت بالا بشمار مي</a:t>
            </a:r>
            <a:r>
              <a:rPr lang="en-US" sz="18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آيند</a:t>
            </a:r>
            <a:r>
              <a:rPr lang="en-US" sz="1800" dirty="0">
                <a:effectLst/>
                <a:ea typeface="Microsoft Sans Serif" panose="020B0604020202020204" pitchFamily="34" charset="0"/>
              </a:rPr>
              <a:t>.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در اين پستها</a:t>
            </a:r>
            <a:r>
              <a:rPr lang="ar-SA" sz="1800" spc="4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به</a:t>
            </a:r>
            <a:r>
              <a:rPr lang="ar-SA" sz="1800" spc="18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دلیل</a:t>
            </a:r>
            <a:r>
              <a:rPr lang="ar-SA" sz="1800" spc="19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استفاده</a:t>
            </a:r>
            <a:r>
              <a:rPr lang="ar-SA" sz="1800" spc="17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از</a:t>
            </a:r>
            <a:r>
              <a:rPr lang="ar-SA" sz="1800" spc="18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گاز</a:t>
            </a:r>
            <a:r>
              <a:rPr lang="ar-SA" sz="1800" spc="225" dirty="0">
                <a:effectLst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ea typeface="Microsoft Sans Serif" panose="020B0604020202020204" pitchFamily="34" charset="0"/>
              </a:rPr>
              <a:t>SF</a:t>
            </a:r>
            <a:r>
              <a:rPr lang="en-US" sz="1800" baseline="-25000" dirty="0">
                <a:effectLst/>
                <a:ea typeface="Microsoft Sans Serif" panose="020B0604020202020204" pitchFamily="34" charset="0"/>
              </a:rPr>
              <a:t>6</a:t>
            </a:r>
            <a:r>
              <a:rPr lang="en-US" sz="1800" spc="19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با</a:t>
            </a:r>
            <a:r>
              <a:rPr lang="ar-SA" sz="1800" spc="18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فشار</a:t>
            </a:r>
            <a:r>
              <a:rPr lang="ar-SA" sz="1800" spc="18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بالا</a:t>
            </a:r>
            <a:r>
              <a:rPr lang="ar-SA" sz="1800" spc="18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در</a:t>
            </a:r>
            <a:r>
              <a:rPr lang="ar-SA" sz="1800" spc="18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حدود</a:t>
            </a:r>
            <a:r>
              <a:rPr lang="ar-SA" sz="1800" spc="180" dirty="0">
                <a:effectLst/>
                <a:ea typeface="Microsoft Sans Serif" panose="020B0604020202020204" pitchFamily="34" charset="0"/>
              </a:rPr>
              <a:t> </a:t>
            </a:r>
            <a:r>
              <a:rPr lang="en-US" sz="1800" dirty="0">
                <a:effectLst/>
                <a:ea typeface="Microsoft Sans Serif" panose="020B0604020202020204" pitchFamily="34" charset="0"/>
              </a:rPr>
              <a:t>400</a:t>
            </a:r>
            <a:r>
              <a:rPr lang="en-US" sz="1800" spc="18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الي</a:t>
            </a:r>
            <a:r>
              <a:rPr lang="ar-SA" sz="1800" spc="165" dirty="0">
                <a:effectLst/>
                <a:ea typeface="Microsoft Sans Serif" panose="020B0604020202020204" pitchFamily="34" charset="0"/>
              </a:rPr>
              <a:t> </a:t>
            </a:r>
            <a:r>
              <a:rPr lang="en-US" sz="1800" spc="165" dirty="0">
                <a:effectLst/>
                <a:ea typeface="Microsoft Sans Serif" panose="020B0604020202020204" pitchFamily="34" charset="0"/>
              </a:rPr>
              <a:t> </a:t>
            </a:r>
            <a:r>
              <a:rPr lang="en-US" sz="1800" dirty="0">
                <a:effectLst/>
                <a:ea typeface="Microsoft Sans Serif" panose="020B0604020202020204" pitchFamily="34" charset="0"/>
              </a:rPr>
              <a:t>600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کیلوپاسکال،</a:t>
            </a:r>
            <a:r>
              <a:rPr lang="ar-SA" sz="1800" spc="8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امکان</a:t>
            </a:r>
            <a:r>
              <a:rPr lang="ar-SA" sz="1800" spc="8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کاهش</a:t>
            </a:r>
            <a:r>
              <a:rPr lang="ar-SA" sz="1800" spc="7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فاصله</a:t>
            </a:r>
            <a:r>
              <a:rPr lang="ar-SA" sz="1800" spc="8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بین</a:t>
            </a:r>
            <a:r>
              <a:rPr lang="ar-SA" sz="1800" spc="7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بخشهای</a:t>
            </a:r>
            <a:r>
              <a:rPr lang="ar-SA" sz="1800" spc="8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برقدار</a:t>
            </a:r>
            <a:r>
              <a:rPr lang="ar-SA" sz="1800" spc="8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آن</a:t>
            </a:r>
            <a:r>
              <a:rPr lang="ar-SA" sz="1800" spc="8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فراهم</a:t>
            </a:r>
            <a:r>
              <a:rPr lang="ar-SA" sz="1800" spc="8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شده</a:t>
            </a:r>
            <a:r>
              <a:rPr lang="en-US" sz="18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است</a:t>
            </a:r>
            <a:r>
              <a:rPr lang="en-US" sz="1800" dirty="0">
                <a:effectLst/>
                <a:ea typeface="Microsoft Sans Serif" panose="020B0604020202020204" pitchFamily="34" charset="0"/>
              </a:rPr>
              <a:t>.</a:t>
            </a:r>
            <a:r>
              <a:rPr lang="en-US" sz="1800" spc="13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بنابراين،</a:t>
            </a:r>
            <a:r>
              <a:rPr lang="ar-SA" sz="1800" spc="12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تمامي</a:t>
            </a:r>
            <a:r>
              <a:rPr lang="ar-SA" sz="1800" spc="13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خطوط</a:t>
            </a:r>
            <a:r>
              <a:rPr lang="ar-SA" sz="1800" spc="13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سه</a:t>
            </a:r>
            <a:r>
              <a:rPr lang="ar-SA" sz="1800" spc="12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فاز</a:t>
            </a:r>
            <a:r>
              <a:rPr lang="ar-SA" sz="1800" spc="13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و</a:t>
            </a:r>
            <a:r>
              <a:rPr lang="ar-SA" sz="1800" spc="13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ساير</a:t>
            </a:r>
            <a:r>
              <a:rPr lang="ar-SA" sz="1800" spc="12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تجهیزات</a:t>
            </a:r>
            <a:r>
              <a:rPr lang="ar-SA" sz="1800" spc="12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همانند</a:t>
            </a:r>
            <a:r>
              <a:rPr lang="ar-SA" sz="1800" spc="12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کلید، </a:t>
            </a:r>
            <a:r>
              <a:rPr lang="en-US" sz="1800" dirty="0">
                <a:effectLst/>
                <a:ea typeface="Microsoft Sans Serif" panose="020B0604020202020204" pitchFamily="34" charset="0"/>
              </a:rPr>
              <a:t>CT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و </a:t>
            </a:r>
            <a:r>
              <a:rPr lang="en-US" sz="1800" dirty="0">
                <a:effectLst/>
                <a:ea typeface="Microsoft Sans Serif" panose="020B0604020202020204" pitchFamily="34" charset="0"/>
              </a:rPr>
              <a:t>...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مي</a:t>
            </a:r>
            <a:r>
              <a:rPr lang="en-US" sz="18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توانند در فضای محدودتری قرار گیرند</a:t>
            </a:r>
            <a:r>
              <a:rPr lang="en-US" sz="1800" dirty="0">
                <a:effectLst/>
                <a:ea typeface="Microsoft Sans Serif" panose="020B0604020202020204" pitchFamily="34" charset="0"/>
              </a:rPr>
              <a:t>.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به بیاني</a:t>
            </a:r>
            <a:r>
              <a:rPr lang="fa-IR" sz="1800" dirty="0">
                <a:ea typeface="Microsoft Sans Serif" panose="020B0604020202020204" pitchFamily="34" charset="0"/>
              </a:rPr>
              <a:t> دیگر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، از آنجايي</a:t>
            </a:r>
            <a:r>
              <a:rPr lang="ar-SA" sz="1800" spc="200" dirty="0">
                <a:effectLst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که ولتاژ شکست در گاز</a:t>
            </a:r>
            <a:r>
              <a:rPr lang="ar-SA" sz="1800" spc="90" dirty="0">
                <a:effectLst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ea typeface="Microsoft Sans Serif" panose="020B0604020202020204" pitchFamily="34" charset="0"/>
              </a:rPr>
              <a:t>SF</a:t>
            </a:r>
            <a:r>
              <a:rPr lang="en-US" sz="1800" baseline="-25000" dirty="0">
                <a:effectLst/>
                <a:ea typeface="Microsoft Sans Serif" panose="020B0604020202020204" pitchFamily="34" charset="0"/>
              </a:rPr>
              <a:t>6</a:t>
            </a:r>
            <a:r>
              <a:rPr lang="en-US" sz="18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در حدود </a:t>
            </a:r>
            <a:r>
              <a:rPr lang="en-US" sz="1800" dirty="0">
                <a:effectLst/>
                <a:ea typeface="Microsoft Sans Serif" panose="020B0604020202020204" pitchFamily="34" charset="0"/>
              </a:rPr>
              <a:t>100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برابر هوا مي باشد، تقريباً ابعاد يک پست</a:t>
            </a:r>
            <a:r>
              <a:rPr lang="ar-SA" sz="1800" spc="60" dirty="0">
                <a:effectLst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ea typeface="Microsoft Sans Serif" panose="020B0604020202020204" pitchFamily="34" charset="0"/>
              </a:rPr>
              <a:t>GIS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نسبت به پستهای سنتي هوايي تقريباً </a:t>
            </a:r>
            <a:r>
              <a:rPr lang="en-US" sz="1800" dirty="0">
                <a:effectLst/>
                <a:ea typeface="Microsoft Sans Serif" panose="020B0604020202020204" pitchFamily="34" charset="0"/>
              </a:rPr>
              <a:t>0.1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برابر</a:t>
            </a:r>
            <a:r>
              <a:rPr lang="ar-SA" sz="1800" spc="2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است</a:t>
            </a:r>
            <a:r>
              <a:rPr lang="en-US" sz="1800" dirty="0">
                <a:effectLst/>
                <a:ea typeface="Microsoft Sans Serif" panose="020B0604020202020204" pitchFamily="34" charset="0"/>
              </a:rPr>
              <a:t>.</a:t>
            </a:r>
            <a:r>
              <a:rPr lang="en-US" sz="1800" spc="1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قرارگیری</a:t>
            </a:r>
            <a:r>
              <a:rPr lang="ar-SA" sz="1800" spc="1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تجهیزات</a:t>
            </a:r>
            <a:r>
              <a:rPr lang="ar-SA" sz="1800" spc="11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اين</a:t>
            </a:r>
            <a:r>
              <a:rPr lang="ar-SA" sz="1800" spc="11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پست</a:t>
            </a:r>
            <a:r>
              <a:rPr lang="ar-SA" sz="1800" spc="10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در</a:t>
            </a:r>
            <a:r>
              <a:rPr lang="ar-SA" sz="1800" spc="1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يک</a:t>
            </a:r>
            <a:r>
              <a:rPr lang="ar-SA" sz="1800" spc="10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محفظه</a:t>
            </a:r>
            <a:r>
              <a:rPr lang="ar-SA" sz="1800" spc="10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بسته</a:t>
            </a:r>
            <a:r>
              <a:rPr lang="ar-SA" sz="1800" spc="10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باعث</a:t>
            </a:r>
            <a:r>
              <a:rPr lang="ar-SA" sz="1800" spc="11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شده است که</a:t>
            </a:r>
            <a:r>
              <a:rPr lang="ar-SA" sz="1800" spc="4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زوال تجهیزات</a:t>
            </a:r>
            <a:r>
              <a:rPr lang="ar-SA" sz="1800" spc="5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ناشي</a:t>
            </a:r>
            <a:r>
              <a:rPr lang="ar-SA" sz="1800" spc="5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از</a:t>
            </a:r>
            <a:r>
              <a:rPr lang="ar-SA" sz="1800" spc="4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هوا،</a:t>
            </a:r>
            <a:r>
              <a:rPr lang="ar-SA" sz="1800" spc="4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رطوبت</a:t>
            </a:r>
            <a:r>
              <a:rPr lang="ar-SA" sz="1800" spc="5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و آلودگي</a:t>
            </a:r>
            <a:r>
              <a:rPr lang="ar-SA" sz="1800" spc="5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در</a:t>
            </a:r>
            <a:r>
              <a:rPr lang="ar-SA" sz="1800" spc="5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اين</a:t>
            </a:r>
            <a:r>
              <a:rPr lang="ar-SA" sz="1800" spc="5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پستها</a:t>
            </a:r>
            <a:r>
              <a:rPr lang="ar-SA" sz="1800" spc="2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بسیار</a:t>
            </a:r>
            <a:r>
              <a:rPr lang="ar-SA" sz="1800" spc="17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کمتر</a:t>
            </a:r>
            <a:r>
              <a:rPr lang="ar-SA" sz="1800" spc="19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از</a:t>
            </a:r>
            <a:r>
              <a:rPr lang="ar-SA" sz="1800" spc="19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پستهای</a:t>
            </a:r>
            <a:r>
              <a:rPr lang="ar-SA" sz="1800" spc="16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هوايي</a:t>
            </a:r>
            <a:r>
              <a:rPr lang="ar-SA" sz="1800" spc="19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سنتي</a:t>
            </a:r>
            <a:r>
              <a:rPr lang="ar-SA" sz="1800" spc="18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بوده</a:t>
            </a:r>
            <a:r>
              <a:rPr lang="ar-SA" sz="1800" spc="19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و</a:t>
            </a:r>
            <a:r>
              <a:rPr lang="ar-SA" sz="1800" spc="19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نسبت</a:t>
            </a:r>
            <a:r>
              <a:rPr lang="ar-SA" sz="1800" spc="18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به</a:t>
            </a:r>
            <a:r>
              <a:rPr lang="ar-SA" sz="1800" spc="19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آنها</a:t>
            </a:r>
            <a:r>
              <a:rPr lang="ar-SA" sz="1800" spc="19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قابلیت اطمینان بالاتری داشته باشند</a:t>
            </a:r>
            <a:r>
              <a:rPr lang="en-US" sz="1800" dirty="0">
                <a:effectLst/>
                <a:ea typeface="Microsoft Sans Serif" panose="020B0604020202020204" pitchFamily="34" charset="0"/>
              </a:rPr>
              <a:t>.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اضافه ولتاژهای ناشي از کلیدزني سکسیونرها و کلیدهای زمین در</a:t>
            </a:r>
            <a:r>
              <a:rPr kumimoji="0" lang="ar-SA" sz="1800" b="0" i="0" u="none" strike="noStrike" kern="1200" cap="none" spc="2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اين</a:t>
            </a:r>
            <a:r>
              <a:rPr kumimoji="0" lang="ar-SA" sz="1800" b="0" i="0" u="none" strike="noStrike" kern="1200" cap="none" spc="2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پستها</a:t>
            </a:r>
            <a:r>
              <a:rPr kumimoji="0" lang="ar-SA" sz="1800" b="0" i="0" u="none" strike="noStrike" kern="1200" cap="none" spc="2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به</a:t>
            </a:r>
            <a:r>
              <a:rPr kumimoji="0" lang="ar-SA" sz="1800" b="0" i="0" u="none" strike="noStrike" kern="1200" cap="none" spc="19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دلیل</a:t>
            </a:r>
            <a:r>
              <a:rPr kumimoji="0" lang="ar-SA" sz="1800" b="0" i="0" u="none" strike="noStrike" kern="1200" cap="none" spc="2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وقوع</a:t>
            </a:r>
            <a:r>
              <a:rPr kumimoji="0" lang="ar-SA" sz="1800" b="0" i="0" u="none" strike="noStrike" kern="1200" cap="none" spc="2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در</a:t>
            </a:r>
            <a:r>
              <a:rPr kumimoji="0" lang="ar-SA" sz="1800" b="0" i="0" u="none" strike="noStrike" kern="1200" cap="none" spc="19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يک</a:t>
            </a:r>
            <a:r>
              <a:rPr kumimoji="0" lang="ar-SA" sz="1800" b="0" i="0" u="none" strike="noStrike" kern="1200" cap="none" spc="2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محیط</a:t>
            </a:r>
            <a:r>
              <a:rPr kumimoji="0" lang="ar-SA" sz="1800" b="0" i="0" u="none" strike="noStrike" kern="1200" cap="none" spc="2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پرفشار</a:t>
            </a:r>
            <a:r>
              <a:rPr kumimoji="0" lang="ar-SA" sz="1800" b="0" i="0" u="none" strike="noStrike" kern="1200" cap="none" spc="19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گازی،</a:t>
            </a:r>
            <a:r>
              <a:rPr kumimoji="0" lang="ar-SA" sz="1800" b="0" i="0" u="none" strike="noStrike" kern="1200" cap="none" spc="19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مشخصات متفاوتي نسبت به اضافه ولتاژهای رخ داده در پستهای هوايي دارند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+mn-cs"/>
              </a:rPr>
              <a:t>.</a:t>
            </a:r>
            <a:r>
              <a:rPr kumimoji="0" lang="en-US" sz="1800" b="0" i="0" u="none" strike="noStrike" kern="1200" cap="none" spc="2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+mn-cs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اين</a:t>
            </a:r>
            <a:r>
              <a:rPr kumimoji="0" lang="ar-SA" sz="1800" b="0" i="0" u="none" strike="noStrike" kern="1200" cap="none" spc="2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اضافه</a:t>
            </a:r>
            <a:r>
              <a:rPr kumimoji="0" lang="ar-SA" sz="1800" b="0" i="0" u="none" strike="noStrike" kern="1200" cap="none" spc="2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ولتاژها</a:t>
            </a:r>
            <a:r>
              <a:rPr kumimoji="0" lang="ar-SA" sz="1800" b="0" i="0" u="none" strike="noStrike" kern="1200" cap="none" spc="2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دارای</a:t>
            </a:r>
            <a:r>
              <a:rPr kumimoji="0" lang="ar-SA" sz="1800" b="0" i="0" u="none" strike="noStrike" kern="1200" cap="none" spc="2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زمان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خیز</a:t>
            </a:r>
            <a:r>
              <a:rPr kumimoji="0" lang="ar-SA" sz="1800" b="0" i="0" u="none" strike="noStrike" kern="1200" cap="none" spc="2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در</a:t>
            </a:r>
            <a:r>
              <a:rPr kumimoji="0" lang="ar-SA" sz="1800" b="0" i="0" u="none" strike="noStrike" kern="1200" cap="none" spc="2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حدود</a:t>
            </a:r>
            <a:r>
              <a:rPr kumimoji="0" lang="ar-SA" sz="1800" b="0" i="0" u="none" strike="noStrike" kern="1200" cap="none" spc="2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نانوثانیه</a:t>
            </a:r>
            <a:r>
              <a:rPr kumimoji="0" lang="ar-SA" sz="1800" b="0" i="0" u="none" strike="noStrike" kern="1200" cap="none" spc="2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و</a:t>
            </a:r>
            <a:r>
              <a:rPr kumimoji="0" lang="ar-SA" sz="1800" b="0" i="0" u="none" strike="noStrike" kern="1200" cap="none" spc="2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محتوای</a:t>
            </a:r>
            <a:r>
              <a:rPr kumimoji="0" lang="ar-SA" sz="1800" b="0" i="0" u="none" strike="noStrike" kern="1200" cap="none" spc="4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فرکانسي</a:t>
            </a:r>
            <a:r>
              <a:rPr kumimoji="0" lang="ar-SA" sz="1800" b="0" i="0" u="none" strike="noStrike" kern="1200" cap="none" spc="2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در</a:t>
            </a:r>
            <a:r>
              <a:rPr kumimoji="0" lang="ar-SA" sz="1800" b="0" i="0" u="none" strike="noStrike" kern="1200" cap="none" spc="3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حدود</a:t>
            </a:r>
            <a:r>
              <a:rPr kumimoji="0" lang="ar-SA" sz="1800" b="0" i="0" u="none" strike="noStrike" kern="1200" cap="none" spc="3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چند</a:t>
            </a:r>
            <a:r>
              <a:rPr kumimoji="0" lang="ar-SA" sz="1800" b="0" i="0" u="none" strike="noStrike" kern="1200" cap="none" spc="2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ده</a:t>
            </a:r>
            <a:r>
              <a:rPr kumimoji="0" lang="ar-SA" sz="1800" b="0" i="0" u="none" strike="noStrike" kern="1200" cap="none" spc="3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مگاهرتز</a:t>
            </a:r>
            <a:r>
              <a:rPr kumimoji="0" lang="ar-SA" sz="1800" b="0" i="0" u="none" strike="noStrike" kern="1200" cap="none" spc="3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خواهند</a:t>
            </a:r>
            <a:r>
              <a:rPr kumimoji="0" lang="ar-SA" sz="1800" b="0" i="0" u="none" strike="noStrike" kern="1200" cap="none" spc="2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بود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Microsoft Sans Serif" panose="020B0604020202020204" pitchFamily="34" charset="0"/>
                <a:cs typeface="Tahoma" panose="020B0604030504040204" pitchFamily="34" charset="0"/>
              </a:rPr>
              <a:t>،</a:t>
            </a:r>
            <a:r>
              <a:rPr kumimoji="0" lang="ar-SA" sz="1800" b="0" i="0" u="none" strike="noStrike" kern="1200" cap="none" spc="2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به</a:t>
            </a:r>
            <a:r>
              <a:rPr kumimoji="0" lang="ar-SA" sz="1800" b="0" i="0" u="none" strike="noStrike" kern="1200" cap="none" spc="2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همین</a:t>
            </a:r>
            <a:r>
              <a:rPr kumimoji="0" lang="ar-SA" sz="1800" b="0" i="0" u="none" strike="noStrike" kern="1200" cap="none" spc="2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دلیل</a:t>
            </a:r>
            <a:r>
              <a:rPr kumimoji="0" lang="ar-SA" sz="1800" b="0" i="0" u="none" strike="noStrike" kern="1200" cap="none" spc="2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به</a:t>
            </a:r>
            <a:r>
              <a:rPr kumimoji="0" lang="ar-SA" sz="1800" b="0" i="0" u="none" strike="noStrike" kern="1200" cap="none" spc="3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اين</a:t>
            </a:r>
            <a:r>
              <a:rPr kumimoji="0" lang="fa-IR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اضافه</a:t>
            </a:r>
            <a:r>
              <a:rPr kumimoji="0" lang="ar-SA" sz="18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ولتاژ</a:t>
            </a:r>
            <a:r>
              <a:rPr kumimoji="0" lang="en-US" sz="1800" b="0" i="0" u="none" strike="noStrike" kern="120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+mn-cs"/>
              </a:rPr>
              <a:t>Transient</a:t>
            </a:r>
            <a:r>
              <a:rPr kumimoji="0" lang="en-US" sz="18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+mn-cs"/>
              </a:rPr>
              <a:t> </a:t>
            </a:r>
            <a:r>
              <a:rPr kumimoji="0" lang="en-US" sz="1800" b="0" i="0" u="none" strike="noStrike" kern="120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+mn-cs"/>
              </a:rPr>
              <a:t>Overvoltage)</a:t>
            </a:r>
            <a:r>
              <a:rPr kumimoji="0" lang="en-US" sz="1800" b="0" i="0" u="none" strike="noStrike" kern="1200" cap="none" spc="-6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+mn-cs"/>
              </a:rPr>
              <a:t> </a:t>
            </a:r>
            <a:r>
              <a:rPr kumimoji="0" lang="en-US" sz="1800" b="0" i="0" u="none" strike="noStrike" kern="1200" cap="none" spc="-2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+mn-cs"/>
              </a:rPr>
              <a:t>VFTO</a:t>
            </a:r>
            <a:r>
              <a:rPr kumimoji="0" lang="ar-SA" sz="1800" b="0" i="0" u="none" strike="noStrike" kern="120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kumimoji="0" lang="en-US" sz="1800" b="0" i="0" u="none" strike="noStrike" kern="120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+mn-cs"/>
              </a:rPr>
              <a:t>(Very</a:t>
            </a:r>
            <a:r>
              <a:rPr kumimoji="0" lang="en-US" sz="1800" b="0" i="0" u="none" strike="noStrike" kern="1200" cap="none" spc="-3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+mn-cs"/>
              </a:rPr>
              <a:t> </a:t>
            </a:r>
            <a:r>
              <a:rPr kumimoji="0" lang="en-US" sz="1800" b="0" i="0" u="none" strike="noStrike" kern="120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+mn-cs"/>
              </a:rPr>
              <a:t>Fast</a:t>
            </a:r>
            <a:r>
              <a:rPr kumimoji="0" lang="ar-SA" sz="1800" b="0" i="0" u="none" strike="noStrike" kern="120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Microsoft Sans Serif" panose="020B0604020202020204" pitchFamily="34" charset="0"/>
              </a:rPr>
              <a:t>اطلاق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مي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گردند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+mn-cs"/>
              </a:rPr>
              <a:t>.</a:t>
            </a:r>
            <a:r>
              <a:rPr kumimoji="0" lang="en-US" sz="1800" b="0" i="0" u="none" strike="noStrike" kern="1200" cap="none" spc="-2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+mn-cs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اين</a:t>
            </a:r>
            <a:r>
              <a:rPr kumimoji="0" lang="ar-SA" sz="1800" b="0" i="0" u="none" strike="noStrike" kern="1200" cap="none" spc="-2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پديده</a:t>
            </a:r>
            <a:r>
              <a:rPr kumimoji="0" lang="ar-SA" sz="1800" b="0" i="0" u="none" strike="noStrike" kern="1200" cap="none" spc="-2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دو</a:t>
            </a:r>
            <a:r>
              <a:rPr kumimoji="0" lang="ar-SA" sz="1800" b="0" i="0" u="none" strike="noStrike" kern="1200" cap="none" spc="-2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اثر</a:t>
            </a:r>
            <a:r>
              <a:rPr kumimoji="0" lang="ar-SA" sz="1800" b="0" i="0" u="none" strike="noStrike" kern="1200" cap="none" spc="-3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داخلي</a:t>
            </a:r>
            <a:r>
              <a:rPr kumimoji="0" lang="ar-SA" sz="1800" b="0" i="0" u="none" strike="noStrike" kern="1200" cap="none" spc="-2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و</a:t>
            </a:r>
            <a:r>
              <a:rPr kumimoji="0" lang="ar-SA" sz="1800" b="0" i="0" u="none" strike="noStrike" kern="1200" cap="none" spc="-2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خارجي</a:t>
            </a:r>
            <a:r>
              <a:rPr kumimoji="0" lang="ar-SA" sz="1800" b="0" i="0" u="none" strike="noStrike" kern="1200" cap="none" spc="-2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دارد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+mn-cs"/>
              </a:rPr>
              <a:t>. </a:t>
            </a:r>
            <a:r>
              <a:rPr kumimoji="0" lang="en-US" sz="1800" b="0" i="0" u="none" strike="noStrike" kern="1200" cap="none" spc="-2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+mn-cs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اين</a:t>
            </a:r>
            <a:r>
              <a:rPr kumimoji="0" lang="ar-SA" sz="1800" b="0" i="0" u="none" strike="noStrike" kern="1200" cap="none" spc="-2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پديده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Microsoft Sans Serif" panose="020B0604020202020204" pitchFamily="34" charset="0"/>
              </a:rPr>
              <a:t>های</a:t>
            </a:r>
            <a:r>
              <a:rPr kumimoji="0" lang="ar-SA" sz="1800" b="0" i="0" u="none" strike="noStrike" kern="1200" cap="none" spc="9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Microsoft Sans Serif" panose="020B0604020202020204" pitchFamily="34" charset="0"/>
              </a:rPr>
              <a:t>گذرا</a:t>
            </a:r>
            <a:r>
              <a:rPr kumimoji="0" lang="ar-SA" sz="1800" b="0" i="0" u="none" strike="noStrike" kern="1200" cap="none" spc="1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Microsoft Sans Serif" panose="020B0604020202020204" pitchFamily="34" charset="0"/>
              </a:rPr>
              <a:t>مي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Microsoft Sans Serif" panose="020B0604020202020204" pitchFamily="34" charset="0"/>
              </a:rPr>
              <a:t>توان</a:t>
            </a:r>
            <a:r>
              <a:rPr lang="fa-IR" sz="1800">
                <a:solidFill>
                  <a:srgbClr val="FFFFFF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rPr>
              <a:t>ن</a:t>
            </a:r>
            <a:r>
              <a:rPr kumimoji="0" lang="ar-SA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Microsoft Sans Serif" panose="020B0604020202020204" pitchFamily="34" charset="0"/>
              </a:rPr>
              <a:t>د</a:t>
            </a:r>
            <a:r>
              <a:rPr kumimoji="0" lang="ar-SA" sz="1800" b="0" i="0" u="none" strike="noStrike" kern="1200" cap="none" spc="95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Microsoft Sans Serif" panose="020B0604020202020204" pitchFamily="34" charset="0"/>
              </a:rPr>
              <a:t>در</a:t>
            </a:r>
            <a:r>
              <a:rPr kumimoji="0" lang="ar-SA" sz="1800" b="0" i="0" u="none" strike="noStrike" kern="1200" cap="none" spc="9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Microsoft Sans Serif" panose="020B0604020202020204" pitchFamily="34" charset="0"/>
              </a:rPr>
              <a:t>داخل</a:t>
            </a:r>
            <a:r>
              <a:rPr kumimoji="0" lang="ar-SA" sz="1800" b="0" i="0" u="none" strike="noStrike" kern="1200" cap="none" spc="1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Microsoft Sans Serif" panose="020B0604020202020204" pitchFamily="34" charset="0"/>
              </a:rPr>
              <a:t>پست</a:t>
            </a:r>
            <a:r>
              <a:rPr kumimoji="0" lang="ar-SA" sz="1800" b="0" i="0" u="none" strike="noStrike" kern="1200" cap="none" spc="12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+mn-cs"/>
              </a:rPr>
              <a:t>GIS</a:t>
            </a:r>
            <a:r>
              <a:rPr kumimoji="0" lang="en-US" sz="1800" b="0" i="0" u="none" strike="noStrike" kern="1200" cap="none" spc="8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+mn-cs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Microsoft Sans Serif" panose="020B0604020202020204" pitchFamily="34" charset="0"/>
              </a:rPr>
              <a:t>و</a:t>
            </a:r>
            <a:r>
              <a:rPr kumimoji="0" lang="ar-SA" sz="1800" b="0" i="0" u="none" strike="noStrike" kern="1200" cap="none" spc="1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Microsoft Sans Serif" panose="020B0604020202020204" pitchFamily="34" charset="0"/>
              </a:rPr>
              <a:t>از</a:t>
            </a:r>
            <a:r>
              <a:rPr kumimoji="0" lang="ar-SA" sz="1800" b="0" i="0" u="none" strike="noStrike" kern="1200" cap="none" spc="1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Microsoft Sans Serif" panose="020B0604020202020204" pitchFamily="34" charset="0"/>
              </a:rPr>
              <a:t>مسیر</a:t>
            </a:r>
            <a:r>
              <a:rPr kumimoji="0" lang="ar-SA" sz="1800" b="0" i="0" u="none" strike="noStrike" kern="1200" cap="none" spc="9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Microsoft Sans Serif" panose="020B0604020202020204" pitchFamily="34" charset="0"/>
              </a:rPr>
              <a:t>هادیهای</a:t>
            </a:r>
            <a:r>
              <a:rPr kumimoji="0" lang="ar-SA" sz="1800" b="0" i="0" u="none" strike="noStrike" kern="1200" cap="none" spc="9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Microsoft Sans Serif" panose="020B0604020202020204" pitchFamily="34" charset="0"/>
              </a:rPr>
              <a:t>فاز</a:t>
            </a:r>
            <a:r>
              <a:rPr kumimoji="0" lang="ar-SA" sz="1800" b="0" i="0" u="none" strike="noStrike" kern="1200" cap="none" spc="1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Microsoft Sans Serif" panose="020B0604020202020204" pitchFamily="34" charset="0"/>
              </a:rPr>
              <a:t>به سمت تجهیزات</a:t>
            </a:r>
            <a:r>
              <a:rPr kumimoji="0" lang="ar-SA" sz="1800" b="0" i="0" u="none" strike="noStrike" kern="1200" cap="none" spc="14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Microsoft Sans Serif" panose="020B0604020202020204" pitchFamily="34" charset="0"/>
              </a:rPr>
              <a:t>روانه شوند</a:t>
            </a:r>
            <a:r>
              <a:rPr kumimoji="0" lang="ar-SA" sz="1800" b="0" i="0" u="none" strike="noStrike" kern="1200" cap="none" spc="14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+mn-cs"/>
              </a:rPr>
              <a:t>)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اثر</a:t>
            </a:r>
            <a:r>
              <a:rPr kumimoji="0" lang="ar-SA" sz="1800" b="0" i="0" u="none" strike="noStrike" kern="1200" cap="none" spc="14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Microsoft Sans Serif" panose="020B0604020202020204" pitchFamily="34" charset="0"/>
              </a:rPr>
              <a:t>داخلي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+mn-cs"/>
              </a:rPr>
              <a:t>(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يا</a:t>
            </a:r>
            <a:r>
              <a:rPr kumimoji="0" lang="ar-SA" sz="1800" b="0" i="0" u="none" strike="noStrike" kern="1200" cap="none" spc="14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برروی</a:t>
            </a:r>
            <a:r>
              <a:rPr kumimoji="0" lang="ar-SA" sz="1800" b="0" i="0" u="none" strike="noStrike" kern="1200" cap="none" spc="14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بدنه</a:t>
            </a:r>
            <a:r>
              <a:rPr kumimoji="0" lang="ar-SA" sz="1800" b="0" i="0" u="none" strike="noStrike" kern="1200" cap="none" spc="14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از</a:t>
            </a:r>
            <a:r>
              <a:rPr kumimoji="0" lang="ar-SA" sz="1800" b="0" i="0" u="none" strike="noStrike" kern="1200" cap="none" spc="14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طريق</a:t>
            </a:r>
            <a:r>
              <a:rPr kumimoji="0" lang="ar-SA" sz="1800" b="0" i="0" u="none" strike="noStrike" kern="1200" cap="none" spc="14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القا انتقال</a:t>
            </a:r>
            <a:r>
              <a:rPr kumimoji="0" lang="ar-SA" sz="1800" b="0" i="0" u="none" strike="noStrike" kern="1200" cap="none" spc="13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يابند</a:t>
            </a:r>
            <a:r>
              <a:rPr kumimoji="0" lang="ar-SA" sz="1800" b="0" i="0" u="none" strike="noStrike" kern="1200" cap="none" spc="13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و</a:t>
            </a:r>
            <a:r>
              <a:rPr kumimoji="0" lang="ar-SA" sz="1800" b="0" i="0" u="none" strike="noStrike" kern="1200" cap="none" spc="14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به</a:t>
            </a:r>
            <a:r>
              <a:rPr kumimoji="0" lang="ar-SA" sz="1800" b="0" i="0" u="none" strike="noStrike" kern="1200" cap="none" spc="14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سمت</a:t>
            </a:r>
            <a:r>
              <a:rPr kumimoji="0" lang="ar-SA" sz="1800" b="0" i="0" u="none" strike="noStrike" kern="1200" cap="none" spc="13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تجهیزات</a:t>
            </a:r>
            <a:r>
              <a:rPr kumimoji="0" lang="ar-SA" sz="1800" b="0" i="0" u="none" strike="noStrike" kern="1200" cap="none" spc="13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سیر</a:t>
            </a:r>
            <a:r>
              <a:rPr kumimoji="0" lang="ar-SA" sz="1800" b="0" i="0" u="none" strike="noStrike" kern="1200" cap="none" spc="13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کنند</a:t>
            </a:r>
            <a:r>
              <a:rPr kumimoji="0" lang="ar-SA" sz="1800" b="0" i="0" u="none" strike="noStrike" kern="1200" cap="none" spc="14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+mn-cs"/>
              </a:rPr>
              <a:t>)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اثر</a:t>
            </a:r>
            <a:r>
              <a:rPr kumimoji="0" lang="ar-SA" sz="1800" b="0" i="0" u="none" strike="noStrike" kern="1200" cap="none" spc="13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Microsoft Sans Serif" panose="020B0604020202020204" pitchFamily="34" charset="0"/>
              </a:rPr>
              <a:t>خارجي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+mn-cs"/>
              </a:rPr>
              <a:t>(</a:t>
            </a:r>
            <a:r>
              <a:rPr kumimoji="0" lang="en-US" sz="1800" b="0" i="0" u="none" strike="noStrike" kern="1200" cap="none" spc="13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+mn-cs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Microsoft Sans Serif" panose="020B0604020202020204" pitchFamily="34" charset="0"/>
              </a:rPr>
              <a:t>که</a:t>
            </a:r>
            <a:r>
              <a:rPr kumimoji="0" lang="ar-SA" sz="1800" b="0" i="0" u="none" strike="noStrike" kern="1200" cap="none" spc="14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Microsoft Sans Serif" panose="020B0604020202020204" pitchFamily="34" charset="0"/>
              </a:rPr>
              <a:t>به</a:t>
            </a:r>
            <a:r>
              <a:rPr kumimoji="0" lang="ar-SA" sz="1800" b="0" i="0" u="none" strike="noStrike" kern="1200" cap="none" spc="13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Microsoft Sans Serif" panose="020B0604020202020204" pitchFamily="34" charset="0"/>
              </a:rPr>
              <a:t>آن</a:t>
            </a:r>
            <a:r>
              <a:rPr kumimoji="0" lang="en-US" sz="1800" b="0" i="0" u="none" strike="noStrike" kern="1200" cap="none" spc="-2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+mn-cs"/>
              </a:rPr>
              <a:t>(Transient</a:t>
            </a:r>
            <a:r>
              <a:rPr kumimoji="0" lang="en-US" sz="1800" b="0" i="0" u="none" strike="noStrike" kern="1200" cap="none" spc="8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+mn-cs"/>
              </a:rPr>
              <a:t> </a:t>
            </a:r>
            <a:r>
              <a:rPr kumimoji="0" lang="en-US" sz="1800" b="0" i="0" u="none" strike="noStrike" kern="1200" cap="none" spc="-2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+mn-cs"/>
              </a:rPr>
              <a:t>Enclosure</a:t>
            </a:r>
            <a:r>
              <a:rPr kumimoji="0" lang="en-US" sz="1800" b="0" i="0" u="none" strike="noStrike" kern="1200" cap="none" spc="8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+mn-cs"/>
              </a:rPr>
              <a:t> </a:t>
            </a:r>
            <a:r>
              <a:rPr kumimoji="0" lang="en-US" sz="1800" b="0" i="0" u="none" strike="noStrike" kern="1200" cap="none" spc="-2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+mn-cs"/>
              </a:rPr>
              <a:t>Voltage)</a:t>
            </a:r>
            <a:r>
              <a:rPr kumimoji="0" lang="en-US" sz="1800" b="0" i="0" u="none" strike="noStrike" kern="1200" cap="none" spc="6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+mn-cs"/>
              </a:rPr>
              <a:t> </a:t>
            </a:r>
            <a:r>
              <a:rPr kumimoji="0" lang="en-US" sz="1800" b="0" i="0" u="none" strike="noStrike" kern="1200" cap="none" spc="-2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+mn-cs"/>
              </a:rPr>
              <a:t>TEV</a:t>
            </a:r>
            <a:r>
              <a:rPr kumimoji="0" lang="en-US" sz="1800" b="0" i="0" u="none" strike="noStrike" kern="1200" cap="none" spc="7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+mn-cs"/>
              </a:rPr>
              <a:t> </a:t>
            </a:r>
            <a:r>
              <a:rPr kumimoji="0" lang="ar-SA" sz="1800" b="0" i="0" u="none" strike="noStrike" kern="1200" cap="none" spc="-2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Microsoft Sans Serif" panose="020B0604020202020204" pitchFamily="34" charset="0"/>
              </a:rPr>
              <a:t>يا</a:t>
            </a:r>
            <a:r>
              <a:rPr kumimoji="0" lang="ar-SA" sz="1800" b="0" i="0" u="none" strike="noStrike" kern="1200" cap="none" spc="4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kumimoji="0" lang="ar-SA" sz="1800" b="0" i="0" u="none" strike="noStrike" kern="1200" cap="none" spc="-2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Microsoft Sans Serif" panose="020B0604020202020204" pitchFamily="34" charset="0"/>
              </a:rPr>
              <a:t>القای</a:t>
            </a:r>
            <a:r>
              <a:rPr kumimoji="0" lang="ar-SA" sz="1800" b="0" i="0" u="none" strike="noStrike" kern="1200" cap="none" spc="4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kumimoji="0" lang="ar-SA" sz="1800" b="0" i="0" u="none" strike="noStrike" kern="1200" cap="none" spc="-2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Microsoft Sans Serif" panose="020B0604020202020204" pitchFamily="34" charset="0"/>
              </a:rPr>
              <a:t>امواج سطحي</a:t>
            </a:r>
            <a:r>
              <a:rPr kumimoji="0" lang="ar-SA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Microsoft Sans Serif" panose="020B0604020202020204" pitchFamily="34" charset="0"/>
                <a:cs typeface="Tahoma" panose="020B0604030504040204" pitchFamily="34" charset="0"/>
              </a:rPr>
              <a:t> مطالعات</a:t>
            </a:r>
            <a:r>
              <a:rPr kumimoji="0" lang="ar-SA" sz="1600" b="0" i="0" u="none" strike="noStrike" kern="1200" cap="none" spc="1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Microsoft Sans Serif" panose="020B0604020202020204" pitchFamily="34" charset="0"/>
                <a:cs typeface="Tahoma" panose="020B0604030504040204" pitchFamily="34" charset="0"/>
              </a:rPr>
              <a:t>گذرا</a:t>
            </a:r>
            <a:r>
              <a:rPr kumimoji="0" lang="ar-SA" sz="1600" b="0" i="0" u="none" strike="noStrike" kern="1200" cap="none" spc="10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Microsoft Sans Serif" panose="020B0604020202020204" pitchFamily="34" charset="0"/>
                <a:cs typeface="Tahoma" panose="020B0604030504040204" pitchFamily="34" charset="0"/>
              </a:rPr>
              <a:t>را</a:t>
            </a:r>
            <a:r>
              <a:rPr kumimoji="0" lang="ar-SA" sz="1600" b="0" i="0" u="none" strike="noStrike" kern="1200" cap="none" spc="9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Microsoft Sans Serif" panose="020B0604020202020204" pitchFamily="34" charset="0"/>
                <a:cs typeface="Tahoma" panose="020B0604030504040204" pitchFamily="34" charset="0"/>
              </a:rPr>
              <a:t>تحت</a:t>
            </a:r>
            <a:r>
              <a:rPr kumimoji="0" lang="ar-SA" sz="1600" b="0" i="0" u="none" strike="noStrike" kern="1200" cap="none" spc="1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Microsoft Sans Serif" panose="020B0604020202020204" pitchFamily="34" charset="0"/>
                <a:cs typeface="Tahoma" panose="020B0604030504040204" pitchFamily="34" charset="0"/>
              </a:rPr>
              <a:t>تاثیر</a:t>
            </a:r>
            <a:r>
              <a:rPr kumimoji="0" lang="ar-SA" sz="1600" b="0" i="0" u="none" strike="noStrike" kern="1200" cap="none" spc="1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Microsoft Sans Serif" panose="020B0604020202020204" pitchFamily="34" charset="0"/>
                <a:cs typeface="Tahoma" panose="020B0604030504040204" pitchFamily="34" charset="0"/>
              </a:rPr>
              <a:t>خود</a:t>
            </a:r>
            <a:r>
              <a:rPr kumimoji="0" lang="ar-SA" sz="1600" b="0" i="0" u="none" strike="noStrike" kern="1200" cap="none" spc="1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Microsoft Sans Serif" panose="020B0604020202020204" pitchFamily="34" charset="0"/>
                <a:cs typeface="Tahoma" panose="020B0604030504040204" pitchFamily="34" charset="0"/>
              </a:rPr>
              <a:t>قرار</a:t>
            </a:r>
            <a:r>
              <a:rPr kumimoji="0" lang="ar-SA" sz="1600" b="0" i="0" u="none" strike="noStrike" kern="1200" cap="none" spc="12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Microsoft Sans Serif" panose="020B0604020202020204" pitchFamily="34" charset="0"/>
                <a:cs typeface="Tahoma" panose="020B0604030504040204" pitchFamily="34" charset="0"/>
              </a:rPr>
              <a:t>دهند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Microsoft Sans Serif" panose="020B0604020202020204" pitchFamily="34" charset="0"/>
                <a:cs typeface="Tahoma" panose="020B0604030504040204" pitchFamily="34" charset="0"/>
              </a:rPr>
              <a:t>.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ea typeface="Microsoft Sans Serif" panose="020B0604020202020204" pitchFamily="34" charset="0"/>
              <a:cs typeface="+mn-cs"/>
            </a:endParaRPr>
          </a:p>
          <a:p>
            <a:pPr marL="90805" marR="190500" indent="0" algn="r" rtl="1">
              <a:lnSpc>
                <a:spcPct val="130000"/>
              </a:lnSpc>
              <a:spcBef>
                <a:spcPts val="825"/>
              </a:spcBef>
              <a:spcAft>
                <a:spcPts val="0"/>
              </a:spcAft>
              <a:buNone/>
            </a:pPr>
            <a:endParaRPr lang="fa-IR" sz="1400" dirty="0"/>
          </a:p>
        </p:txBody>
      </p:sp>
    </p:spTree>
    <p:extLst>
      <p:ext uri="{BB962C8B-B14F-4D97-AF65-F5344CB8AC3E}">
        <p14:creationId xmlns:p14="http://schemas.microsoft.com/office/powerpoint/2010/main" val="1413497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BD7705-62B4-5B42-61FC-9B9FD110DF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919" y="2011679"/>
            <a:ext cx="9784080" cy="4794949"/>
          </a:xfrm>
        </p:spPr>
        <p:txBody>
          <a:bodyPr>
            <a:normAutofit/>
          </a:bodyPr>
          <a:lstStyle/>
          <a:p>
            <a:pPr marL="0" marR="66675" indent="0" algn="just" rtl="1">
              <a:lnSpc>
                <a:spcPts val="1235"/>
              </a:lnSpc>
              <a:spcAft>
                <a:spcPts val="0"/>
              </a:spcAft>
              <a:buNone/>
            </a:pPr>
            <a:r>
              <a:rPr kumimoji="0" lang="ar-SA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مدلسازی</a:t>
            </a:r>
            <a:r>
              <a:rPr kumimoji="0" lang="ar-SA" sz="1600" b="0" i="0" u="none" strike="noStrike" kern="1200" cap="none" spc="9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پست</a:t>
            </a:r>
            <a:r>
              <a:rPr kumimoji="0" lang="ar-SA" sz="1600" b="0" i="0" u="none" strike="noStrike" kern="1200" cap="none" spc="13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Aharoni" panose="020B0604020202020204" pitchFamily="2" charset="-79"/>
              </a:rPr>
              <a:t>GIS</a:t>
            </a:r>
            <a:r>
              <a:rPr kumimoji="0" lang="en-US" sz="1600" b="0" i="0" u="none" strike="noStrike" kern="1200" cap="none" spc="8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Aharoni" panose="020B0604020202020204" pitchFamily="2" charset="-79"/>
              </a:rPr>
              <a:t> </a:t>
            </a:r>
            <a:r>
              <a:rPr kumimoji="0" lang="ar-SA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به منظور</a:t>
            </a:r>
            <a:r>
              <a:rPr kumimoji="0" lang="ar-SA" sz="1600" b="0" i="0" u="none" strike="noStrike" kern="1200" cap="none" spc="7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مطالعه</a:t>
            </a:r>
            <a:r>
              <a:rPr kumimoji="0" lang="ar-SA" sz="1600" b="0" i="0" u="none" strike="noStrike" kern="1200" cap="none" spc="8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اين</a:t>
            </a:r>
            <a:r>
              <a:rPr kumimoji="0" lang="ar-SA" sz="1600" b="0" i="0" u="none" strike="noStrike" kern="1200" cap="none" spc="7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نوع</a:t>
            </a:r>
            <a:r>
              <a:rPr kumimoji="0" lang="ar-SA" sz="1600" b="0" i="0" u="none" strike="noStrike" kern="1200" cap="none" spc="8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اضافه</a:t>
            </a:r>
            <a:r>
              <a:rPr kumimoji="0" lang="ar-SA" sz="1600" b="0" i="0" u="none" strike="noStrike" kern="1200" cap="none" spc="8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ولتاژهای</a:t>
            </a:r>
            <a:r>
              <a:rPr kumimoji="0" lang="ar-SA" sz="1600" b="0" i="0" u="none" strike="noStrike" kern="1200" cap="none" spc="7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بسیار</a:t>
            </a:r>
            <a:r>
              <a:rPr kumimoji="0" lang="ar-SA" sz="1600" b="0" i="0" u="none" strike="noStrike" kern="1200" cap="none" spc="7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تیز</a:t>
            </a:r>
            <a:r>
              <a:rPr kumimoji="0" lang="ar-SA" sz="1600" b="0" i="0" u="none" strike="noStrike" kern="1200" cap="none" spc="7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با</a:t>
            </a:r>
            <a:r>
              <a:rPr kumimoji="0" lang="ar-SA" sz="1600" b="0" i="0" u="none" strike="noStrike" kern="1200" cap="none" spc="8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محتوای فرکانسي بالا</a:t>
            </a:r>
            <a:r>
              <a:rPr kumimoji="0" lang="ar-SA" sz="1600" b="0" i="0" u="none" strike="noStrike" kern="1200" cap="none" spc="14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متفاوت</a:t>
            </a:r>
            <a:r>
              <a:rPr kumimoji="0" lang="ar-SA" sz="1600" b="0" i="0" u="none" strike="noStrike" kern="1200" cap="none" spc="14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از</a:t>
            </a:r>
            <a:endParaRPr kumimoji="0" lang="fa-IR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ea typeface="Microsoft Sans Serif" panose="020B0604020202020204" pitchFamily="34" charset="0"/>
              <a:cs typeface="Tahoma" panose="020B0604030504040204" pitchFamily="34" charset="0"/>
            </a:endParaRPr>
          </a:p>
          <a:p>
            <a:pPr marL="0" marR="66675" indent="0" algn="just" rtl="1">
              <a:lnSpc>
                <a:spcPts val="1235"/>
              </a:lnSpc>
              <a:spcAft>
                <a:spcPts val="0"/>
              </a:spcAft>
              <a:buNone/>
            </a:pPr>
            <a:r>
              <a:rPr kumimoji="0" lang="ar-SA" sz="1600" b="0" i="0" u="none" strike="noStrike" kern="1200" cap="none" spc="13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پستهای</a:t>
            </a:r>
            <a:r>
              <a:rPr kumimoji="0" lang="ar-SA" sz="1600" b="0" i="0" u="none" strike="noStrike" kern="1200" cap="none" spc="13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هوايي</a:t>
            </a:r>
            <a:r>
              <a:rPr kumimoji="0" lang="ar-SA" sz="1600" b="0" i="0" u="none" strike="noStrike" kern="1200" cap="none" spc="14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معمولي</a:t>
            </a:r>
            <a:r>
              <a:rPr kumimoji="0" lang="ar-SA" sz="1600" b="0" i="0" u="none" strike="noStrike" kern="1200" cap="none" spc="14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است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.</a:t>
            </a:r>
            <a:endParaRPr kumimoji="0" lang="fa-IR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ea typeface="Microsoft Sans Serif" panose="020B0604020202020204" pitchFamily="34" charset="0"/>
              <a:cs typeface="Tahoma" panose="020B0604030504040204" pitchFamily="34" charset="0"/>
            </a:endParaRPr>
          </a:p>
          <a:p>
            <a:pPr marL="0" marR="66675" indent="0" algn="just" rtl="1">
              <a:lnSpc>
                <a:spcPts val="1235"/>
              </a:lnSpc>
              <a:spcAft>
                <a:spcPts val="0"/>
              </a:spcAft>
              <a:buNone/>
            </a:pPr>
            <a:r>
              <a:rPr kumimoji="0" lang="fa-IR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در </a:t>
            </a:r>
            <a:r>
              <a:rPr kumimoji="0" lang="ar-SA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اين</a:t>
            </a:r>
            <a:r>
              <a:rPr kumimoji="0" lang="ar-SA" sz="1600" b="0" i="0" u="none" strike="noStrike" kern="1200" cap="none" spc="13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زمینه</a:t>
            </a:r>
            <a:r>
              <a:rPr kumimoji="0" lang="ar-SA" sz="1600" b="0" i="0" u="none" strike="noStrike" kern="1200" cap="none" spc="14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مقالات متعددی</a:t>
            </a:r>
            <a:r>
              <a:rPr kumimoji="0" lang="ar-SA" sz="1600" b="0" i="0" u="none" strike="noStrike" kern="1200" cap="none" spc="13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به</a:t>
            </a:r>
            <a:r>
              <a:rPr kumimoji="0" lang="ar-SA" sz="1600" b="0" i="0" u="none" strike="noStrike" kern="1200" cap="none" spc="14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چاپ</a:t>
            </a:r>
            <a:r>
              <a:rPr kumimoji="0" lang="ar-SA" sz="1600" b="0" i="0" u="none" strike="noStrike" kern="1200" cap="none" spc="14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رسیده</a:t>
            </a:r>
            <a:r>
              <a:rPr kumimoji="0" lang="ar-SA" sz="1600" b="0" i="0" u="none" strike="noStrike" kern="1200" cap="none" spc="14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است</a:t>
            </a:r>
            <a:r>
              <a:rPr kumimoji="0" lang="ar-SA" sz="1600" b="0" i="0" u="none" strike="noStrike" kern="1200" cap="none" spc="13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که</a:t>
            </a:r>
            <a:r>
              <a:rPr kumimoji="0" lang="ar-SA" sz="1600" b="0" i="0" u="none" strike="noStrike" kern="1200" cap="none" spc="15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خود</a:t>
            </a:r>
            <a:r>
              <a:rPr kumimoji="0" lang="ar-SA" sz="1600" b="0" i="0" u="none" strike="noStrike" kern="1200" cap="none" spc="14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نشان دهنده</a:t>
            </a:r>
            <a:r>
              <a:rPr kumimoji="0" lang="ar-SA" sz="1600" b="0" i="0" u="none" strike="noStrike" kern="1200" cap="none" spc="14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اهمیت</a:t>
            </a:r>
            <a:r>
              <a:rPr kumimoji="0" lang="ar-SA" sz="1600" b="0" i="0" u="none" strike="noStrike" kern="1200" cap="none" spc="13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موضوع است</a:t>
            </a:r>
            <a:r>
              <a:rPr kumimoji="0" lang="en-US" sz="1600" b="0" i="0" u="none" strike="noStrike" kern="1200" cap="none" spc="8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Aharoni" panose="020B0604020202020204" pitchFamily="2" charset="-79"/>
              </a:rPr>
              <a:t> </a:t>
            </a:r>
            <a:r>
              <a:rPr kumimoji="0" lang="ar-SA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جز</a:t>
            </a:r>
            <a:r>
              <a:rPr kumimoji="0" lang="ar-SA" sz="1600" b="0" i="0" u="none" strike="noStrike" kern="1200" cap="none" spc="9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مقالات</a:t>
            </a:r>
            <a:r>
              <a:rPr kumimoji="0" lang="ar-SA" sz="1600" b="0" i="0" u="none" strike="noStrike" kern="1200" cap="none" spc="9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پايه</a:t>
            </a:r>
            <a:r>
              <a:rPr kumimoji="0" lang="ar-SA" sz="1600" b="0" i="0" u="none" strike="noStrike" kern="1200" cap="none" spc="10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در</a:t>
            </a:r>
            <a:endParaRPr kumimoji="0" lang="fa-IR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ea typeface="Microsoft Sans Serif" panose="020B0604020202020204" pitchFamily="34" charset="0"/>
              <a:cs typeface="Tahoma" panose="020B0604030504040204" pitchFamily="34" charset="0"/>
            </a:endParaRPr>
          </a:p>
          <a:p>
            <a:pPr marL="0" marR="66675" indent="0" algn="just" rtl="1">
              <a:lnSpc>
                <a:spcPts val="1235"/>
              </a:lnSpc>
              <a:spcAft>
                <a:spcPts val="0"/>
              </a:spcAft>
              <a:buNone/>
            </a:pPr>
            <a:r>
              <a:rPr kumimoji="0" lang="ar-SA" sz="1600" b="0" i="0" u="none" strike="noStrike" kern="1200" cap="none" spc="9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اين</a:t>
            </a:r>
            <a:r>
              <a:rPr lang="fa-IR" sz="1600" dirty="0">
                <a:solidFill>
                  <a:srgbClr val="FFFFFF"/>
                </a:solidFill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زمینه</a:t>
            </a:r>
            <a:r>
              <a:rPr kumimoji="0" lang="ar-SA" sz="1600" b="0" i="0" u="none" strike="noStrike" kern="1200" cap="none" spc="8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هستند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Aharoni" panose="020B0604020202020204" pitchFamily="2" charset="-79"/>
              </a:rPr>
              <a:t>.</a:t>
            </a:r>
            <a:r>
              <a:rPr kumimoji="0" lang="en-US" sz="1600" b="0" i="0" u="none" strike="noStrike" kern="1200" cap="none" spc="9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Aharoni" panose="020B0604020202020204" pitchFamily="2" charset="-79"/>
              </a:rPr>
              <a:t> </a:t>
            </a:r>
            <a:r>
              <a:rPr kumimoji="0" lang="ar-SA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موارد ارائه</a:t>
            </a:r>
            <a:r>
              <a:rPr kumimoji="0" lang="ar-SA" sz="1600" b="0" i="0" u="none" strike="noStrike" kern="1200" cap="none" spc="19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شده</a:t>
            </a:r>
            <a:r>
              <a:rPr kumimoji="0" lang="ar-SA" sz="1600" b="0" i="0" u="none" strike="noStrike" kern="1200" cap="none" spc="2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در</a:t>
            </a:r>
            <a:r>
              <a:rPr kumimoji="0" lang="ar-SA" sz="1600" b="0" i="0" u="none" strike="noStrike" kern="1200" cap="none" spc="2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اين</a:t>
            </a:r>
            <a:r>
              <a:rPr kumimoji="0" lang="ar-SA" sz="1600" b="0" i="0" u="none" strike="noStrike" kern="1200" cap="none" spc="2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مقالات</a:t>
            </a:r>
            <a:r>
              <a:rPr kumimoji="0" lang="ar-SA" sz="1600" b="0" i="0" u="none" strike="noStrike" kern="1200" cap="none" spc="2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و</a:t>
            </a:r>
            <a:r>
              <a:rPr kumimoji="0" lang="ar-SA" sz="1600" b="0" i="0" u="none" strike="noStrike" kern="1200" cap="none" spc="19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مدلسازیهای</a:t>
            </a:r>
            <a:r>
              <a:rPr kumimoji="0" lang="ar-SA" sz="1600" b="0" i="0" u="none" strike="noStrike" kern="1200" cap="none" spc="2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آنها</a:t>
            </a:r>
            <a:r>
              <a:rPr kumimoji="0" lang="ar-SA" sz="1600" b="0" i="0" u="none" strike="noStrike" kern="1200" cap="none" spc="2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در</a:t>
            </a:r>
            <a:r>
              <a:rPr lang="fa-IR" sz="1600" dirty="0">
                <a:solidFill>
                  <a:srgbClr val="FFFFFF"/>
                </a:solidFill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اين گذراها مي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توانند باعث ايجاد خطر</a:t>
            </a:r>
            <a:endParaRPr kumimoji="0" lang="fa-IR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ea typeface="Microsoft Sans Serif" panose="020B0604020202020204" pitchFamily="34" charset="0"/>
              <a:cs typeface="Tahoma" panose="020B0604030504040204" pitchFamily="34" charset="0"/>
            </a:endParaRPr>
          </a:p>
          <a:p>
            <a:pPr marL="0" marR="66675" indent="0" algn="just" rtl="1">
              <a:lnSpc>
                <a:spcPts val="1235"/>
              </a:lnSpc>
              <a:spcAft>
                <a:spcPts val="0"/>
              </a:spcAft>
              <a:buNone/>
            </a:pPr>
            <a:r>
              <a:rPr kumimoji="0" lang="ar-SA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شکست</a:t>
            </a:r>
            <a:r>
              <a:rPr lang="fa-IR" sz="1600" dirty="0">
                <a:solidFill>
                  <a:srgbClr val="FFFFFF"/>
                </a:solidFill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و يا خطا</a:t>
            </a:r>
            <a:r>
              <a:rPr kumimoji="0" lang="ar-SA" sz="1600" b="0" i="0" u="none" strike="noStrike" kern="1200" cap="none" spc="2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در</a:t>
            </a:r>
            <a:r>
              <a:rPr kumimoji="0" lang="ar-SA" sz="1600" b="0" i="0" u="none" strike="noStrike" kern="1200" cap="none" spc="2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بخشهای</a:t>
            </a:r>
            <a:r>
              <a:rPr kumimoji="0" lang="ar-SA" sz="1600" b="0" i="0" u="none" strike="noStrike" kern="1200" cap="none" spc="2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کنترلي</a:t>
            </a:r>
            <a:r>
              <a:rPr kumimoji="0" lang="ar-SA" sz="1600" b="0" i="0" u="none" strike="noStrike" kern="1200" cap="none" spc="2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و</a:t>
            </a:r>
            <a:r>
              <a:rPr kumimoji="0" lang="ar-SA" sz="1600" b="0" i="0" u="none" strike="noStrike" kern="1200" cap="none" spc="19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تجهیزات</a:t>
            </a:r>
            <a:r>
              <a:rPr kumimoji="0" lang="ar-SA" sz="1600" b="0" i="0" u="none" strike="noStrike" kern="1200" cap="none" spc="19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حفاظتي</a:t>
            </a:r>
            <a:r>
              <a:rPr kumimoji="0" lang="ar-SA" sz="1600" b="0" i="0" u="none" strike="noStrike" kern="1200" cap="none" spc="2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شوند</a:t>
            </a:r>
            <a:r>
              <a:rPr kumimoji="0" lang="ar-SA" sz="1600" b="0" i="0" u="none" strike="noStrike" kern="1200" cap="none" spc="2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و</a:t>
            </a:r>
            <a:r>
              <a:rPr kumimoji="0" lang="ar-SA" sz="1600" b="0" i="0" u="none" strike="noStrike" kern="1200" cap="none" spc="2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همچنین،</a:t>
            </a:r>
            <a:r>
              <a:rPr kumimoji="0" lang="ar-SA" sz="1600" b="0" i="0" u="none" strike="noStrike" kern="1200" cap="none" spc="2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دقت</a:t>
            </a:r>
            <a:r>
              <a:rPr lang="fa-IR" sz="1600" dirty="0">
                <a:solidFill>
                  <a:srgbClr val="FFFFFF"/>
                </a:solidFill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پارامترهای</a:t>
            </a:r>
            <a:r>
              <a:rPr kumimoji="0" lang="ar-SA" sz="1600" b="0" i="0" u="none" strike="noStrike" kern="1200" cap="none" spc="-3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مهم</a:t>
            </a:r>
            <a:r>
              <a:rPr kumimoji="0" lang="ar-SA" sz="1600" b="0" i="0" u="none" strike="noStrike" kern="1200" cap="none" spc="-2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همچون</a:t>
            </a:r>
            <a:r>
              <a:rPr kumimoji="0" lang="ar-SA" sz="1600" b="0" i="0" u="none" strike="noStrike" kern="1200" cap="none" spc="-1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اثر</a:t>
            </a:r>
            <a:endParaRPr kumimoji="0" lang="fa-IR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ea typeface="Microsoft Sans Serif" panose="020B0604020202020204" pitchFamily="34" charset="0"/>
              <a:cs typeface="Tahoma" panose="020B0604030504040204" pitchFamily="34" charset="0"/>
            </a:endParaRPr>
          </a:p>
          <a:p>
            <a:pPr marL="0" marR="66675" indent="0" algn="just" rtl="1">
              <a:lnSpc>
                <a:spcPts val="1235"/>
              </a:lnSpc>
              <a:spcAft>
                <a:spcPts val="0"/>
              </a:spcAft>
              <a:buNone/>
            </a:pPr>
            <a:r>
              <a:rPr kumimoji="0" lang="ar-SA" sz="1600" b="0" i="0" u="none" strike="noStrike" kern="1200" cap="none" spc="-3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فرکانس</a:t>
            </a:r>
            <a:r>
              <a:rPr kumimoji="0" lang="fa-IR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uLnTx/>
                <a:uFillTx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بالای</a:t>
            </a:r>
            <a:r>
              <a:rPr lang="ar-SA" sz="1600" spc="245" dirty="0">
                <a:effectLst/>
                <a:ea typeface="Microsoft Sans Serif" panose="020B0604020202020204" pitchFamily="34" charset="0"/>
              </a:rPr>
              <a:t> 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زمین</a:t>
            </a:r>
            <a:r>
              <a:rPr lang="fa-IR" sz="1600" dirty="0"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است</a:t>
            </a:r>
            <a:r>
              <a:rPr lang="fa-IR" sz="1600" dirty="0">
                <a:solidFill>
                  <a:srgbClr val="FFFFFF"/>
                </a:solidFill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.</a:t>
            </a:r>
            <a:r>
              <a:rPr lang="ar-SA" sz="16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با استفاده از نرم افزار</a:t>
            </a:r>
            <a:r>
              <a:rPr lang="ar-SA" sz="1600" dirty="0">
                <a:effectLst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effectLst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effectLst/>
                <a:ea typeface="Microsoft Sans Serif" panose="020B0604020202020204" pitchFamily="34" charset="0"/>
                <a:cs typeface="Aharoni" panose="020B0604020202020204" pitchFamily="2" charset="-79"/>
              </a:rPr>
              <a:t>EMTP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اقدام</a:t>
            </a:r>
            <a:r>
              <a:rPr lang="ar-SA" sz="1600" spc="2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به</a:t>
            </a:r>
            <a:r>
              <a:rPr lang="ar-SA" sz="1600" spc="16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شبیه</a:t>
            </a:r>
            <a:r>
              <a:rPr lang="en-US" sz="1600" dirty="0">
                <a:effectLst/>
                <a:ea typeface="Microsoft Sans Serif" panose="020B0604020202020204" pitchFamily="34" charset="0"/>
                <a:cs typeface="Aharoni" panose="020B0604020202020204" pitchFamily="2" charset="-79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سازی</a:t>
            </a:r>
            <a:r>
              <a:rPr lang="ar-SA" sz="1600" spc="190" dirty="0">
                <a:effectLst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effectLst/>
                <a:ea typeface="Microsoft Sans Serif" panose="020B0604020202020204" pitchFamily="34" charset="0"/>
                <a:cs typeface="Aharoni" panose="020B0604020202020204" pitchFamily="2" charset="-79"/>
              </a:rPr>
              <a:t>VFTO</a:t>
            </a:r>
            <a:r>
              <a:rPr lang="en-US" sz="1600" spc="160" dirty="0">
                <a:effectLst/>
                <a:ea typeface="Microsoft Sans Serif" panose="020B0604020202020204" pitchFamily="34" charset="0"/>
                <a:cs typeface="Aharoni" panose="020B0604020202020204" pitchFamily="2" charset="-79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در</a:t>
            </a:r>
            <a:r>
              <a:rPr lang="ar-SA" sz="1600" spc="16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پستهای</a:t>
            </a:r>
            <a:r>
              <a:rPr lang="ar-SA" sz="1600" spc="200" dirty="0">
                <a:effectLst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effectLst/>
                <a:ea typeface="Microsoft Sans Serif" panose="020B0604020202020204" pitchFamily="34" charset="0"/>
                <a:cs typeface="Aharoni" panose="020B0604020202020204" pitchFamily="2" charset="-79"/>
              </a:rPr>
              <a:t>GIS</a:t>
            </a:r>
            <a:r>
              <a:rPr lang="en-US" sz="1600" spc="155" dirty="0">
                <a:effectLst/>
                <a:ea typeface="Microsoft Sans Serif" panose="020B0604020202020204" pitchFamily="34" charset="0"/>
                <a:cs typeface="Aharoni" panose="020B0604020202020204" pitchFamily="2" charset="-79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نموده</a:t>
            </a:r>
            <a:r>
              <a:rPr lang="en-US" sz="1600" dirty="0">
                <a:effectLst/>
                <a:ea typeface="Microsoft Sans Serif" panose="020B0604020202020204" pitchFamily="34" charset="0"/>
                <a:cs typeface="Aharoni" panose="020B0604020202020204" pitchFamily="2" charset="-79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اند</a:t>
            </a:r>
            <a:r>
              <a:rPr lang="en-US" sz="1600" dirty="0">
                <a:effectLst/>
                <a:ea typeface="Microsoft Sans Serif" panose="020B0604020202020204" pitchFamily="34" charset="0"/>
                <a:cs typeface="Aharoni" panose="020B0604020202020204" pitchFamily="2" charset="-79"/>
              </a:rPr>
              <a:t>.</a:t>
            </a:r>
            <a:r>
              <a:rPr lang="en-US" sz="1600" spc="160" dirty="0">
                <a:effectLst/>
                <a:ea typeface="Microsoft Sans Serif" panose="020B0604020202020204" pitchFamily="34" charset="0"/>
                <a:cs typeface="Aharoni" panose="020B0604020202020204" pitchFamily="2" charset="-79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به ارزيابي</a:t>
            </a:r>
            <a:endParaRPr lang="fa-IR" sz="1600" dirty="0">
              <a:effectLst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marR="66675" indent="0" algn="just" rtl="1">
              <a:lnSpc>
                <a:spcPts val="1235"/>
              </a:lnSpc>
              <a:spcAft>
                <a:spcPts val="0"/>
              </a:spcAft>
              <a:buNone/>
            </a:pPr>
            <a:r>
              <a:rPr lang="ar-SA" sz="1600" spc="2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انتشار</a:t>
            </a:r>
            <a:r>
              <a:rPr lang="ar-SA" sz="1600" spc="2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وانکسار</a:t>
            </a:r>
            <a:r>
              <a:rPr lang="ar-SA" sz="1600" spc="2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موجهای</a:t>
            </a:r>
            <a:r>
              <a:rPr lang="ar-SA" sz="1600" spc="2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سیار</a:t>
            </a:r>
            <a:r>
              <a:rPr lang="ar-SA" sz="1600" spc="2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ناشي</a:t>
            </a:r>
            <a:r>
              <a:rPr lang="ar-SA" sz="1600" spc="2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از</a:t>
            </a:r>
            <a:r>
              <a:rPr lang="ar-SA" sz="1600" spc="200" dirty="0">
                <a:effectLst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200" dirty="0">
                <a:effectLst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effectLst/>
                <a:ea typeface="Microsoft Sans Serif" panose="020B0604020202020204" pitchFamily="34" charset="0"/>
                <a:cs typeface="Aharoni" panose="020B0604020202020204" pitchFamily="2" charset="-79"/>
              </a:rPr>
              <a:t>VFTO</a:t>
            </a:r>
            <a:r>
              <a:rPr lang="en-US" sz="1600" spc="200" dirty="0">
                <a:effectLst/>
                <a:ea typeface="Microsoft Sans Serif" panose="020B0604020202020204" pitchFamily="34" charset="0"/>
                <a:cs typeface="Aharoni" panose="020B0604020202020204" pitchFamily="2" charset="-79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در</a:t>
            </a:r>
            <a:r>
              <a:rPr lang="ar-SA" sz="1600" spc="2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فواصل</a:t>
            </a:r>
            <a:r>
              <a:rPr lang="ar-SA" sz="1600" spc="2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عايقي</a:t>
            </a:r>
            <a:r>
              <a:rPr lang="ar-SA" sz="1600" spc="165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اتصالات</a:t>
            </a:r>
            <a:r>
              <a:rPr lang="ar-SA" sz="1600" spc="165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موجود</a:t>
            </a:r>
            <a:r>
              <a:rPr lang="ar-SA" sz="1600" spc="16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در</a:t>
            </a:r>
            <a:r>
              <a:rPr lang="ar-SA" sz="1600" spc="165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پستهای</a:t>
            </a:r>
            <a:r>
              <a:rPr lang="ar-SA" sz="1600" spc="200" dirty="0">
                <a:effectLst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effectLst/>
                <a:ea typeface="Microsoft Sans Serif" panose="020B0604020202020204" pitchFamily="34" charset="0"/>
                <a:cs typeface="Aharoni" panose="020B0604020202020204" pitchFamily="2" charset="-79"/>
              </a:rPr>
              <a:t>GIS</a:t>
            </a:r>
            <a:r>
              <a:rPr lang="en-US" sz="1600" spc="165" dirty="0">
                <a:effectLst/>
                <a:ea typeface="Microsoft Sans Serif" panose="020B0604020202020204" pitchFamily="34" charset="0"/>
                <a:cs typeface="Aharoni" panose="020B0604020202020204" pitchFamily="2" charset="-79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مي</a:t>
            </a:r>
            <a:r>
              <a:rPr lang="en-US" sz="1600" dirty="0">
                <a:effectLst/>
                <a:ea typeface="Microsoft Sans Serif" panose="020B0604020202020204" pitchFamily="34" charset="0"/>
                <a:cs typeface="Aharoni" panose="020B0604020202020204" pitchFamily="2" charset="-79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پردازد</a:t>
            </a:r>
            <a:r>
              <a:rPr lang="en-US" sz="1600" dirty="0">
                <a:effectLst/>
                <a:ea typeface="Microsoft Sans Serif" panose="020B0604020202020204" pitchFamily="34" charset="0"/>
                <a:cs typeface="Aharoni" panose="020B0604020202020204" pitchFamily="2" charset="-79"/>
              </a:rPr>
              <a:t>.</a:t>
            </a:r>
            <a:r>
              <a:rPr lang="en-US" sz="1600" spc="165" dirty="0">
                <a:effectLst/>
                <a:ea typeface="Microsoft Sans Serif" panose="020B0604020202020204" pitchFamily="34" charset="0"/>
                <a:cs typeface="Aharoni" panose="020B0604020202020204" pitchFamily="2" charset="-79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با مدلسازی</a:t>
            </a:r>
            <a:r>
              <a:rPr lang="ar-SA" sz="1600" spc="7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مبتني</a:t>
            </a:r>
            <a:r>
              <a:rPr lang="ar-SA" sz="1600" spc="55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برروش</a:t>
            </a:r>
            <a:endParaRPr lang="fa-IR" sz="1600" dirty="0">
              <a:effectLst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marR="66675" indent="0" algn="just" rtl="1">
              <a:lnSpc>
                <a:spcPts val="1235"/>
              </a:lnSpc>
              <a:spcAft>
                <a:spcPts val="0"/>
              </a:spcAft>
              <a:buNone/>
            </a:pPr>
            <a:r>
              <a:rPr lang="ar-SA" sz="1600" spc="65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خط</a:t>
            </a:r>
            <a:r>
              <a:rPr lang="ar-SA" sz="1600" spc="65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انتقال</a:t>
            </a:r>
            <a:r>
              <a:rPr lang="ar-SA" sz="1600" spc="65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پستهای</a:t>
            </a:r>
            <a:r>
              <a:rPr lang="ar-SA" sz="1600" spc="95" dirty="0">
                <a:effectLst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effectLst/>
                <a:ea typeface="Microsoft Sans Serif" panose="020B0604020202020204" pitchFamily="34" charset="0"/>
                <a:cs typeface="Aharoni" panose="020B0604020202020204" pitchFamily="2" charset="-79"/>
              </a:rPr>
              <a:t>GIS</a:t>
            </a:r>
            <a:r>
              <a:rPr lang="ar-SA" sz="16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،</a:t>
            </a:r>
            <a:r>
              <a:rPr lang="ar-SA" sz="1600" spc="65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اثر بارهای</a:t>
            </a:r>
            <a:r>
              <a:rPr lang="ar-SA" sz="1600" spc="55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باقي مانده بر اضافه ولتاژهای ناشي از</a:t>
            </a:r>
            <a:r>
              <a:rPr lang="ar-SA" sz="1600" dirty="0">
                <a:effectLst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effectLst/>
                <a:ea typeface="Microsoft Sans Serif" panose="020B0604020202020204" pitchFamily="34" charset="0"/>
                <a:cs typeface="Aharoni" panose="020B0604020202020204" pitchFamily="2" charset="-79"/>
              </a:rPr>
              <a:t>VFTO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را ارزيابي مي</a:t>
            </a:r>
            <a:r>
              <a:rPr lang="en-US" sz="16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کند</a:t>
            </a:r>
            <a:r>
              <a:rPr lang="en-US" sz="1600" dirty="0">
                <a:effectLst/>
                <a:ea typeface="Microsoft Sans Serif" panose="020B0604020202020204" pitchFamily="34" charset="0"/>
                <a:cs typeface="Aharoni" panose="020B0604020202020204" pitchFamily="2" charset="-79"/>
              </a:rPr>
              <a:t>.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گذراهای اضافه</a:t>
            </a:r>
            <a:r>
              <a:rPr lang="ar-SA" sz="1600" spc="24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ولتاژی</a:t>
            </a:r>
            <a:endParaRPr lang="fa-IR" sz="1600" dirty="0">
              <a:effectLst/>
              <a:ea typeface="Microsoft Sans Serif" panose="020B0604020202020204" pitchFamily="34" charset="0"/>
            </a:endParaRPr>
          </a:p>
          <a:p>
            <a:pPr marL="0" marR="66675" indent="0" algn="just" rtl="1">
              <a:lnSpc>
                <a:spcPts val="1235"/>
              </a:lnSpc>
              <a:spcAft>
                <a:spcPts val="0"/>
              </a:spcAft>
              <a:buNone/>
            </a:pPr>
            <a:r>
              <a:rPr lang="ar-SA" sz="1600" spc="23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درمحل</a:t>
            </a:r>
            <a:r>
              <a:rPr lang="en-US" sz="1600" dirty="0">
                <a:effectLst/>
                <a:ea typeface="Microsoft Sans Serif" panose="020B0604020202020204" pitchFamily="34" charset="0"/>
              </a:rPr>
              <a:t> </a:t>
            </a:r>
            <a:r>
              <a:rPr lang="fa-IR" sz="1600" dirty="0">
                <a:effectLst/>
                <a:ea typeface="Microsoft Sans Serif" panose="020B0604020202020204" pitchFamily="34" charset="0"/>
              </a:rPr>
              <a:t>ا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تصالات</a:t>
            </a:r>
            <a:r>
              <a:rPr lang="ar-SA" sz="1600" spc="23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کابل</a:t>
            </a:r>
            <a:r>
              <a:rPr lang="ar-SA" sz="1600" spc="23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به</a:t>
            </a:r>
            <a:r>
              <a:rPr lang="ar-SA" sz="1600" spc="24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پست</a:t>
            </a:r>
            <a:r>
              <a:rPr lang="ar-SA" sz="1600" spc="280" dirty="0">
                <a:effectLst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effectLst/>
                <a:ea typeface="Microsoft Sans Serif" panose="020B0604020202020204" pitchFamily="34" charset="0"/>
                <a:cs typeface="Aharoni" panose="020B0604020202020204" pitchFamily="2" charset="-79"/>
              </a:rPr>
              <a:t>GIS</a:t>
            </a:r>
            <a:r>
              <a:rPr lang="en-US" sz="1600" spc="240" dirty="0">
                <a:effectLst/>
                <a:ea typeface="Microsoft Sans Serif" panose="020B0604020202020204" pitchFamily="34" charset="0"/>
                <a:cs typeface="Aharoni" panose="020B0604020202020204" pitchFamily="2" charset="-79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نیز</a:t>
            </a:r>
            <a:r>
              <a:rPr lang="ar-SA" sz="1600" spc="235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درارزيابي</a:t>
            </a:r>
            <a:r>
              <a:rPr lang="ar-SA" sz="1600" spc="27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شده</a:t>
            </a:r>
            <a:r>
              <a:rPr lang="ar-SA" sz="1600" spc="265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است</a:t>
            </a:r>
            <a:r>
              <a:rPr lang="en-US" sz="1600" dirty="0">
                <a:effectLst/>
                <a:ea typeface="Microsoft Sans Serif" panose="020B0604020202020204" pitchFamily="34" charset="0"/>
                <a:cs typeface="Aharoni" panose="020B0604020202020204" pitchFamily="2" charset="-79"/>
              </a:rPr>
              <a:t>.</a:t>
            </a:r>
            <a:r>
              <a:rPr lang="ar-SA" sz="1600" spc="23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آزمايشهای</a:t>
            </a:r>
            <a:r>
              <a:rPr lang="ar-SA" sz="1600" spc="11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متعددی</a:t>
            </a:r>
            <a:r>
              <a:rPr lang="ar-SA" sz="1600" spc="11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در</a:t>
            </a:r>
            <a:r>
              <a:rPr lang="ar-SA" sz="1600" spc="10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قالب</a:t>
            </a:r>
            <a:r>
              <a:rPr lang="fa-IR" sz="1600" dirty="0"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عملکرد متعدد سکسیونرها</a:t>
            </a:r>
            <a:endParaRPr lang="fa-IR" sz="1600" dirty="0">
              <a:effectLst/>
              <a:ea typeface="Microsoft Sans Serif" panose="020B0604020202020204" pitchFamily="34" charset="0"/>
            </a:endParaRPr>
          </a:p>
          <a:p>
            <a:pPr marL="0" marR="66675" indent="0" algn="just" rtl="1">
              <a:lnSpc>
                <a:spcPts val="1235"/>
              </a:lnSpc>
              <a:spcAft>
                <a:spcPts val="0"/>
              </a:spcAft>
              <a:buNone/>
            </a:pPr>
            <a:r>
              <a:rPr lang="ar-SA" sz="1600" dirty="0">
                <a:effectLst/>
                <a:ea typeface="Microsoft Sans Serif" panose="020B0604020202020204" pitchFamily="34" charset="0"/>
              </a:rPr>
              <a:t> در حالتهای مدارباز، اتصال</a:t>
            </a:r>
            <a:r>
              <a:rPr lang="fa-IR" sz="16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کوتاه و تحت</a:t>
            </a:r>
            <a:r>
              <a:rPr lang="ar-SA" sz="1600" spc="4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بار پستهای</a:t>
            </a:r>
            <a:r>
              <a:rPr lang="ar-SA" sz="1600" spc="75" dirty="0">
                <a:effectLst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effectLst/>
                <a:ea typeface="Microsoft Sans Serif" panose="020B0604020202020204" pitchFamily="34" charset="0"/>
                <a:cs typeface="Aharoni" panose="020B0604020202020204" pitchFamily="2" charset="-79"/>
              </a:rPr>
              <a:t>GIS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انجام شده است</a:t>
            </a:r>
            <a:r>
              <a:rPr lang="en-US" sz="1600" dirty="0">
                <a:effectLst/>
                <a:ea typeface="Microsoft Sans Serif" panose="020B0604020202020204" pitchFamily="34" charset="0"/>
                <a:cs typeface="Aharoni" panose="020B0604020202020204" pitchFamily="2" charset="-79"/>
              </a:rPr>
              <a:t>.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مشخصه</a:t>
            </a:r>
            <a:r>
              <a:rPr lang="fa-IR" sz="16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هايي همچون پیک اضافه</a:t>
            </a:r>
            <a:r>
              <a:rPr lang="ar-SA" sz="1600" spc="2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ولتاژ</a:t>
            </a:r>
            <a:endParaRPr lang="fa-IR" sz="1600" dirty="0">
              <a:effectLst/>
              <a:ea typeface="Microsoft Sans Serif" panose="020B0604020202020204" pitchFamily="34" charset="0"/>
            </a:endParaRPr>
          </a:p>
          <a:p>
            <a:pPr marL="0" marR="66675" indent="0" algn="just" rtl="1">
              <a:lnSpc>
                <a:spcPts val="1235"/>
              </a:lnSpc>
              <a:spcAft>
                <a:spcPts val="0"/>
              </a:spcAft>
              <a:buNone/>
            </a:pPr>
            <a:r>
              <a:rPr lang="ar-SA" sz="1600" spc="12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و</a:t>
            </a:r>
            <a:r>
              <a:rPr lang="fa-IR" sz="1600" dirty="0"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زمان</a:t>
            </a:r>
            <a:r>
              <a:rPr lang="ar-SA" sz="1600" spc="14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خیز</a:t>
            </a:r>
            <a:r>
              <a:rPr lang="ar-SA" sz="1600" spc="155" dirty="0">
                <a:effectLst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effectLst/>
                <a:ea typeface="Microsoft Sans Serif" panose="020B0604020202020204" pitchFamily="34" charset="0"/>
                <a:cs typeface="Aharoni" panose="020B0604020202020204" pitchFamily="2" charset="-79"/>
              </a:rPr>
              <a:t>VFTO</a:t>
            </a:r>
            <a:r>
              <a:rPr lang="en-US" sz="1600" spc="135" dirty="0">
                <a:effectLst/>
                <a:ea typeface="Microsoft Sans Serif" panose="020B0604020202020204" pitchFamily="34" charset="0"/>
                <a:cs typeface="Aharoni" panose="020B0604020202020204" pitchFamily="2" charset="-79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به</a:t>
            </a:r>
            <a:r>
              <a:rPr lang="ar-SA" sz="1600" spc="12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صورت</a:t>
            </a:r>
            <a:r>
              <a:rPr lang="en-US" sz="1600" dirty="0"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آماری</a:t>
            </a:r>
            <a:r>
              <a:rPr lang="ar-SA" sz="1600" spc="12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تحلیل</a:t>
            </a:r>
            <a:r>
              <a:rPr lang="ar-SA" sz="1600" spc="14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شده</a:t>
            </a:r>
            <a:r>
              <a:rPr lang="ar-SA" sz="1600" spc="12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است</a:t>
            </a:r>
            <a:r>
              <a:rPr lang="en-US" sz="1600" dirty="0">
                <a:effectLst/>
                <a:ea typeface="Microsoft Sans Serif" panose="020B0604020202020204" pitchFamily="34" charset="0"/>
                <a:cs typeface="Aharoni" panose="020B0604020202020204" pitchFamily="2" charset="-79"/>
              </a:rPr>
              <a:t>.</a:t>
            </a:r>
            <a:r>
              <a:rPr lang="en-US" sz="1600" spc="125" dirty="0">
                <a:effectLst/>
                <a:ea typeface="Microsoft Sans Serif" panose="020B0604020202020204" pitchFamily="34" charset="0"/>
                <a:cs typeface="Aharoni" panose="020B0604020202020204" pitchFamily="2" charset="-79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نتايج حاصل از اندازه</a:t>
            </a:r>
            <a:r>
              <a:rPr lang="en-US" sz="16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گیریهای متعدد</a:t>
            </a:r>
            <a:r>
              <a:rPr lang="ar-SA" sz="1600" spc="65" dirty="0">
                <a:effectLst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effectLst/>
                <a:ea typeface="Microsoft Sans Serif" panose="020B0604020202020204" pitchFamily="34" charset="0"/>
                <a:cs typeface="Aharoni" panose="020B0604020202020204" pitchFamily="2" charset="-79"/>
              </a:rPr>
              <a:t>TEV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در</a:t>
            </a:r>
            <a:r>
              <a:rPr lang="fa-IR" sz="1600" dirty="0">
                <a:effectLst/>
                <a:ea typeface="Microsoft Sans Serif" panose="020B0604020202020204" pitchFamily="34" charset="0"/>
              </a:rPr>
              <a:t> این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 مقاله به</a:t>
            </a:r>
            <a:endParaRPr lang="fa-IR" sz="1600" dirty="0">
              <a:effectLst/>
              <a:ea typeface="Microsoft Sans Serif" panose="020B0604020202020204" pitchFamily="34" charset="0"/>
            </a:endParaRPr>
          </a:p>
          <a:p>
            <a:pPr marL="0" marR="66675" indent="0" algn="just" rtl="1">
              <a:lnSpc>
                <a:spcPts val="1235"/>
              </a:lnSpc>
              <a:spcAft>
                <a:spcPts val="0"/>
              </a:spcAft>
              <a:buNone/>
            </a:pPr>
            <a:r>
              <a:rPr lang="ar-SA" sz="1600" dirty="0">
                <a:effectLst/>
                <a:ea typeface="Microsoft Sans Serif" panose="020B0604020202020204" pitchFamily="34" charset="0"/>
              </a:rPr>
              <a:t> صورت</a:t>
            </a:r>
            <a:r>
              <a:rPr lang="fa-IR" sz="1600" dirty="0"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آماری</a:t>
            </a:r>
            <a:r>
              <a:rPr lang="ar-SA" sz="1600" spc="2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ارائه</a:t>
            </a:r>
            <a:r>
              <a:rPr lang="ar-SA" sz="1600" spc="14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شده</a:t>
            </a:r>
            <a:r>
              <a:rPr lang="ar-SA" sz="1600" spc="15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است</a:t>
            </a:r>
            <a:r>
              <a:rPr lang="en-US" sz="1600" dirty="0">
                <a:effectLst/>
                <a:ea typeface="Microsoft Sans Serif" panose="020B0604020202020204" pitchFamily="34" charset="0"/>
                <a:cs typeface="Aharoni" panose="020B0604020202020204" pitchFamily="2" charset="-79"/>
              </a:rPr>
              <a:t>.</a:t>
            </a:r>
            <a:r>
              <a:rPr lang="en-US" sz="1600" spc="140" dirty="0">
                <a:effectLst/>
                <a:ea typeface="Microsoft Sans Serif" panose="020B0604020202020204" pitchFamily="34" charset="0"/>
                <a:cs typeface="Aharoni" panose="020B0604020202020204" pitchFamily="2" charset="-79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که</a:t>
            </a:r>
            <a:r>
              <a:rPr lang="ar-SA" sz="1600" spc="14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مابین</a:t>
            </a:r>
            <a:r>
              <a:rPr lang="ar-SA" sz="1600" spc="14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پیک </a:t>
            </a:r>
            <a:r>
              <a:rPr lang="en-US" sz="1600" dirty="0">
                <a:effectLst/>
                <a:ea typeface="Microsoft Sans Serif" panose="020B0604020202020204" pitchFamily="34" charset="0"/>
                <a:cs typeface="Aharoni" panose="020B0604020202020204" pitchFamily="2" charset="-79"/>
              </a:rPr>
              <a:t>TEV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و ولتاژ شکست عايقي در</a:t>
            </a:r>
            <a:r>
              <a:rPr lang="en-US" sz="1600" dirty="0"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داخل پستهای</a:t>
            </a:r>
            <a:r>
              <a:rPr lang="ar-SA" sz="1600" dirty="0">
                <a:effectLst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effectLst/>
                <a:ea typeface="Microsoft Sans Serif" panose="020B0604020202020204" pitchFamily="34" charset="0"/>
                <a:cs typeface="Aharoni" panose="020B0604020202020204" pitchFamily="2" charset="-79"/>
              </a:rPr>
              <a:t>GIS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ارتباط معناداری</a:t>
            </a:r>
            <a:endParaRPr lang="en-US" sz="1600" dirty="0">
              <a:effectLst/>
              <a:ea typeface="Microsoft Sans Serif" panose="020B0604020202020204" pitchFamily="34" charset="0"/>
            </a:endParaRPr>
          </a:p>
          <a:p>
            <a:pPr marL="0" marR="66675" indent="0" algn="just" rtl="1">
              <a:lnSpc>
                <a:spcPts val="1235"/>
              </a:lnSpc>
              <a:spcAft>
                <a:spcPts val="0"/>
              </a:spcAft>
              <a:buNone/>
            </a:pPr>
            <a:r>
              <a:rPr lang="ar-SA" sz="1600" spc="200" dirty="0">
                <a:effectLst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وجود</a:t>
            </a:r>
            <a:r>
              <a:rPr lang="ar-SA" sz="1600" spc="2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دارد</a:t>
            </a:r>
            <a:r>
              <a:rPr lang="en-US" sz="1600" dirty="0">
                <a:effectLst/>
                <a:ea typeface="Microsoft Sans Serif" panose="020B0604020202020204" pitchFamily="34" charset="0"/>
                <a:cs typeface="Aharoni" panose="020B0604020202020204" pitchFamily="2" charset="-79"/>
              </a:rPr>
              <a:t>.</a:t>
            </a:r>
            <a:r>
              <a:rPr lang="en-US" sz="1600" spc="200" dirty="0">
                <a:effectLst/>
                <a:ea typeface="Microsoft Sans Serif" panose="020B0604020202020204" pitchFamily="34" charset="0"/>
                <a:cs typeface="Aharoni" panose="020B0604020202020204" pitchFamily="2" charset="-79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مقاله</a:t>
            </a:r>
            <a:r>
              <a:rPr lang="en-US" sz="1600" dirty="0">
                <a:effectLst/>
                <a:ea typeface="Microsoft Sans Serif" panose="020B0604020202020204" pitchFamily="34" charset="0"/>
                <a:cs typeface="Aharoni" panose="020B0604020202020204" pitchFamily="2" charset="-79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هایبه</a:t>
            </a:r>
            <a:r>
              <a:rPr lang="ar-SA" sz="1600" spc="2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ارزيابي</a:t>
            </a:r>
            <a:r>
              <a:rPr lang="ar-SA" sz="1600" spc="200" dirty="0">
                <a:effectLst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effectLst/>
                <a:ea typeface="Microsoft Sans Serif" panose="020B0604020202020204" pitchFamily="34" charset="0"/>
                <a:cs typeface="Aharoni" panose="020B0604020202020204" pitchFamily="2" charset="-79"/>
              </a:rPr>
              <a:t>TEV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های</a:t>
            </a:r>
            <a:r>
              <a:rPr lang="ar-SA" sz="1600" spc="2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اندازه</a:t>
            </a:r>
            <a:r>
              <a:rPr lang="en-US" sz="1600" dirty="0">
                <a:effectLst/>
                <a:ea typeface="Microsoft Sans Serif" panose="020B0604020202020204" pitchFamily="34" charset="0"/>
                <a:cs typeface="Aharoni" panose="020B0604020202020204" pitchFamily="2" charset="-79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گیری شده</a:t>
            </a:r>
            <a:r>
              <a:rPr lang="ar-SA" sz="1600" spc="9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در</a:t>
            </a:r>
            <a:r>
              <a:rPr lang="ar-SA" sz="1600" spc="1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پست</a:t>
            </a:r>
            <a:r>
              <a:rPr lang="ar-SA" sz="1600" spc="95" dirty="0">
                <a:effectLst/>
                <a:ea typeface="Microsoft Sans Serif" panose="020B0604020202020204" pitchFamily="34" charset="0"/>
              </a:rPr>
              <a:t> </a:t>
            </a:r>
            <a:r>
              <a:rPr lang="en-US" sz="1600" dirty="0">
                <a:effectLst/>
                <a:ea typeface="Microsoft Sans Serif" panose="020B0604020202020204" pitchFamily="34" charset="0"/>
                <a:cs typeface="Aharoni" panose="020B0604020202020204" pitchFamily="2" charset="-79"/>
              </a:rPr>
              <a:t>330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کیلوولتي</a:t>
            </a:r>
            <a:r>
              <a:rPr lang="ar-SA" sz="1600" spc="10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پرداخته</a:t>
            </a:r>
            <a:r>
              <a:rPr lang="ar-SA" sz="1600" spc="1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است</a:t>
            </a:r>
            <a:r>
              <a:rPr lang="en-US" sz="1600" dirty="0">
                <a:effectLst/>
                <a:ea typeface="Microsoft Sans Serif" panose="020B0604020202020204" pitchFamily="34" charset="0"/>
                <a:cs typeface="Aharoni" panose="020B0604020202020204" pitchFamily="2" charset="-79"/>
              </a:rPr>
              <a:t>.</a:t>
            </a:r>
            <a:r>
              <a:rPr lang="en-US" sz="1600" spc="100" dirty="0">
                <a:effectLst/>
                <a:ea typeface="Microsoft Sans Serif" panose="020B0604020202020204" pitchFamily="34" charset="0"/>
                <a:cs typeface="Aharoni" panose="020B0604020202020204" pitchFamily="2" charset="-79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در</a:t>
            </a:r>
            <a:r>
              <a:rPr lang="ar-SA" sz="1600" spc="1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اين</a:t>
            </a:r>
            <a:r>
              <a:rPr lang="ar-SA" sz="1600" spc="9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مقاله</a:t>
            </a:r>
            <a:endParaRPr lang="en-US" sz="1600" dirty="0">
              <a:effectLst/>
              <a:ea typeface="Microsoft Sans Serif" panose="020B0604020202020204" pitchFamily="34" charset="0"/>
            </a:endParaRPr>
          </a:p>
          <a:p>
            <a:pPr marL="0" marR="66675" indent="0" algn="just" rtl="1">
              <a:lnSpc>
                <a:spcPts val="1235"/>
              </a:lnSpc>
              <a:spcAft>
                <a:spcPts val="0"/>
              </a:spcAft>
              <a:buNone/>
            </a:pPr>
            <a:r>
              <a:rPr lang="ar-SA" sz="1600" spc="1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نشان</a:t>
            </a:r>
            <a:r>
              <a:rPr lang="ar-SA" sz="1600" spc="9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داده شده است که پیک ولتاژ</a:t>
            </a:r>
            <a:r>
              <a:rPr lang="ar-SA" sz="1600" dirty="0">
                <a:effectLst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effectLst/>
                <a:ea typeface="Microsoft Sans Serif" panose="020B0604020202020204" pitchFamily="34" charset="0"/>
                <a:cs typeface="Aharoni" panose="020B0604020202020204" pitchFamily="2" charset="-79"/>
              </a:rPr>
              <a:t>TEV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ها ميتوانند تا </a:t>
            </a:r>
            <a:r>
              <a:rPr lang="en-US" sz="1600" dirty="0">
                <a:effectLst/>
                <a:ea typeface="Microsoft Sans Serif" panose="020B0604020202020204" pitchFamily="34" charset="0"/>
                <a:cs typeface="Aharoni" panose="020B0604020202020204" pitchFamily="2" charset="-79"/>
              </a:rPr>
              <a:t>5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کیلوولت و با</a:t>
            </a:r>
            <a:r>
              <a:rPr lang="en-US" sz="1600" dirty="0"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محتوای </a:t>
            </a:r>
            <a:r>
              <a:rPr lang="en-US" sz="1600" dirty="0">
                <a:ea typeface="Microsoft Sans Serif" panose="020B0604020202020204" pitchFamily="34" charset="0"/>
              </a:rPr>
              <a:t>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فرکانسي تا </a:t>
            </a:r>
            <a:r>
              <a:rPr lang="en-US" sz="1600" dirty="0">
                <a:effectLst/>
                <a:ea typeface="Microsoft Sans Serif" panose="020B0604020202020204" pitchFamily="34" charset="0"/>
                <a:cs typeface="Aharoni" panose="020B0604020202020204" pitchFamily="2" charset="-79"/>
              </a:rPr>
              <a:t>35 </a:t>
            </a:r>
            <a:r>
              <a:rPr lang="ar-SA" sz="1600" dirty="0">
                <a:effectLst/>
                <a:ea typeface="Microsoft Sans Serif" panose="020B0604020202020204" pitchFamily="34" charset="0"/>
              </a:rPr>
              <a:t>مگاهرتز باشند</a:t>
            </a:r>
            <a:r>
              <a:rPr lang="en-US" sz="1600" dirty="0">
                <a:effectLst/>
                <a:ea typeface="Microsoft Sans Serif" panose="020B0604020202020204" pitchFamily="34" charset="0"/>
                <a:cs typeface="Aharoni" panose="020B0604020202020204" pitchFamily="2" charset="-79"/>
              </a:rPr>
              <a:t>.</a:t>
            </a:r>
          </a:p>
          <a:p>
            <a:pPr marL="90805" marR="66675" algn="r" rtl="1">
              <a:lnSpc>
                <a:spcPts val="1235"/>
              </a:lnSpc>
              <a:spcAft>
                <a:spcPts val="0"/>
              </a:spcAft>
            </a:pPr>
            <a:endParaRPr lang="fa-IR" sz="1600" dirty="0"/>
          </a:p>
        </p:txBody>
      </p:sp>
    </p:spTree>
    <p:extLst>
      <p:ext uri="{BB962C8B-B14F-4D97-AF65-F5344CB8AC3E}">
        <p14:creationId xmlns:p14="http://schemas.microsoft.com/office/powerpoint/2010/main" val="14835963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5D0A56-6D07-E359-DD3A-9A5B57A337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274320" lvl="0" indent="0" algn="just" defTabSz="914400" rtl="1" eaLnBrk="1" fontAlgn="auto" latinLnBrk="0" hangingPunct="1">
              <a:lnSpc>
                <a:spcPct val="90000"/>
              </a:lnSpc>
              <a:spcBef>
                <a:spcPts val="230"/>
              </a:spcBef>
              <a:spcAft>
                <a:spcPts val="0"/>
              </a:spcAft>
              <a:buClr>
                <a:srgbClr val="FFFFFF"/>
              </a:buClr>
              <a:buSzTx/>
              <a:buFont typeface="Wingdings" pitchFamily="2" charset="2"/>
              <a:buNone/>
              <a:tabLst/>
              <a:defRPr/>
            </a:pPr>
            <a:r>
              <a:rPr lang="ar-SA" sz="1800" dirty="0">
                <a:effectLst/>
                <a:ea typeface="Microsoft Sans Serif" panose="020B0604020202020204" pitchFamily="34" charset="0"/>
              </a:rPr>
              <a:t>به منظور مهار اضافه ولتاژهای</a:t>
            </a:r>
            <a:r>
              <a:rPr lang="ar-SA" sz="1800" dirty="0">
                <a:effectLst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ea typeface="Microsoft Sans Serif" panose="020B0604020202020204" pitchFamily="34" charset="0"/>
              </a:rPr>
              <a:t>VFTO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روشهای متفاوتي استفاده</a:t>
            </a:r>
            <a:r>
              <a:rPr lang="ar-SA" sz="1800" spc="2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مي</a:t>
            </a:r>
            <a:r>
              <a:rPr lang="fa-IR" sz="18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شود</a:t>
            </a:r>
            <a:r>
              <a:rPr lang="en-US" sz="1800" dirty="0">
                <a:effectLst/>
                <a:ea typeface="Microsoft Sans Serif" panose="020B0604020202020204" pitchFamily="34" charset="0"/>
              </a:rPr>
              <a:t> .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با توجه به محتوای</a:t>
            </a:r>
            <a:r>
              <a:rPr lang="ar-SA" sz="1800" spc="13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فرکانس بالا و زمان خیز کم اين امواج،</a:t>
            </a:r>
            <a:r>
              <a:rPr lang="ar-SA" sz="1800" spc="2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عملا</a:t>
            </a:r>
            <a:r>
              <a:rPr lang="ar-SA" sz="1800" spc="2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برقگیر</a:t>
            </a:r>
            <a:r>
              <a:rPr lang="ar-SA" sz="1800" spc="3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قادر</a:t>
            </a:r>
            <a:r>
              <a:rPr lang="ar-SA" sz="1800" spc="3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به</a:t>
            </a:r>
            <a:r>
              <a:rPr lang="ar-SA" sz="1800" spc="2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مهار</a:t>
            </a:r>
            <a:r>
              <a:rPr lang="ar-SA" sz="1800" spc="2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موثر</a:t>
            </a:r>
            <a:r>
              <a:rPr lang="ar-SA" sz="1800" spc="3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اين</a:t>
            </a:r>
            <a:r>
              <a:rPr lang="ar-SA" sz="1800" spc="3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اضافه</a:t>
            </a:r>
            <a:r>
              <a:rPr lang="ar-SA" sz="1800" spc="3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ولتاژها</a:t>
            </a:r>
            <a:r>
              <a:rPr lang="ar-SA" sz="1800" spc="3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نخواهد</a:t>
            </a:r>
            <a:r>
              <a:rPr lang="ar-SA" sz="1800" spc="3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بود</a:t>
            </a:r>
            <a:r>
              <a:rPr lang="en-US" sz="1800" dirty="0">
                <a:effectLst/>
                <a:ea typeface="Microsoft Sans Serif" panose="020B0604020202020204" pitchFamily="34" charset="0"/>
              </a:rPr>
              <a:t>.</a:t>
            </a:r>
            <a:r>
              <a:rPr lang="en-US" sz="1800" spc="3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در</a:t>
            </a:r>
            <a:r>
              <a:rPr lang="ar-SA" sz="1800" spc="3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اين</a:t>
            </a:r>
            <a:r>
              <a:rPr lang="fa-IR" sz="1800" dirty="0"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راستا،</a:t>
            </a:r>
            <a:r>
              <a:rPr lang="ar-SA" sz="1800" spc="38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استفاده</a:t>
            </a:r>
            <a:r>
              <a:rPr lang="ar-SA" sz="1800" spc="37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از</a:t>
            </a:r>
            <a:r>
              <a:rPr lang="ar-SA" sz="1800" spc="39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مقاومت</a:t>
            </a:r>
            <a:r>
              <a:rPr lang="ar-SA" sz="1800" spc="38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میراکننده</a:t>
            </a:r>
            <a:r>
              <a:rPr lang="ar-SA" sz="1800" spc="38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در</a:t>
            </a:r>
            <a:r>
              <a:rPr lang="fa-IR" sz="18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سکسیونرها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،</a:t>
            </a:r>
            <a:r>
              <a:rPr lang="fa-IR" sz="1800" dirty="0"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حلقه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+mn-cs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های فريتي</a:t>
            </a:r>
            <a:r>
              <a:rPr kumimoji="0" lang="fa-IR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يا</a:t>
            </a:r>
            <a:r>
              <a:rPr kumimoji="0" lang="fa-IR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رزناتورهای</a:t>
            </a:r>
            <a:r>
              <a:rPr lang="ar-SA" sz="1800" spc="27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فرکانس</a:t>
            </a:r>
            <a:r>
              <a:rPr lang="ar-SA" sz="1800" spc="27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بالا</a:t>
            </a:r>
            <a:r>
              <a:rPr lang="ar-SA" sz="1800" spc="28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از</a:t>
            </a:r>
            <a:r>
              <a:rPr lang="ar-SA" sz="1800" spc="27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راهکارهای</a:t>
            </a:r>
            <a:r>
              <a:rPr lang="ar-SA" sz="1800" spc="27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متداول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Microsoft Sans Serif" panose="020B0604020202020204" pitchFamily="34" charset="0"/>
              </a:rPr>
              <a:t> تضعیف</a:t>
            </a:r>
            <a:r>
              <a:rPr kumimoji="0" lang="ar-SA" sz="1800" b="0" i="0" u="none" strike="noStrike" kern="1200" cap="none" spc="4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Microsoft Sans Serif" panose="020B0604020202020204" pitchFamily="34" charset="0"/>
              </a:rPr>
              <a:t>اين</a:t>
            </a:r>
            <a:r>
              <a:rPr kumimoji="0" lang="ar-SA" sz="1800" b="0" i="0" u="none" strike="noStrike" kern="1200" cap="none" spc="4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Microsoft Sans Serif" panose="020B0604020202020204" pitchFamily="34" charset="0"/>
              </a:rPr>
              <a:t>نوع</a:t>
            </a:r>
            <a:r>
              <a:rPr lang="fa-IR" sz="1800" spc="60" dirty="0">
                <a:solidFill>
                  <a:srgbClr val="FFFFFF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Microsoft Sans Serif" panose="020B0604020202020204" pitchFamily="34" charset="0"/>
              </a:rPr>
              <a:t>اضافه</a:t>
            </a:r>
            <a:r>
              <a:rPr kumimoji="0" lang="fa-IR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Microsoft Sans Serif" panose="020B0604020202020204" pitchFamily="34" charset="0"/>
              </a:rPr>
              <a:t>ولتاژها</a:t>
            </a:r>
            <a:r>
              <a:rPr kumimoji="0" lang="fa-IR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Microsoft Sans Serif" panose="020B0604020202020204" pitchFamily="34" charset="0"/>
              </a:rPr>
              <a:t>مي</a:t>
            </a:r>
            <a:r>
              <a:rPr kumimoji="0" lang="fa-IR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Microsoft Sans Serif" panose="020B0604020202020204" pitchFamily="34" charset="0"/>
              </a:rPr>
              <a:t>باشند</a:t>
            </a:r>
            <a:r>
              <a:rPr lang="en-US" sz="1800" dirty="0">
                <a:effectLst/>
                <a:ea typeface="Microsoft Sans Serif" panose="020B0604020202020204" pitchFamily="34" charset="0"/>
              </a:rPr>
              <a:t>.</a:t>
            </a:r>
            <a:r>
              <a:rPr lang="en-US" sz="1800" spc="-25" dirty="0">
                <a:effectLst/>
                <a:ea typeface="Microsoft Sans Serif" panose="020B0604020202020204" pitchFamily="34" charset="0"/>
              </a:rPr>
              <a:t> </a:t>
            </a:r>
            <a:br>
              <a:rPr lang="en-US" sz="1800" dirty="0">
                <a:effectLst/>
                <a:ea typeface="Microsoft Sans Serif" panose="020B0604020202020204" pitchFamily="34" charset="0"/>
              </a:rPr>
            </a:br>
            <a:r>
              <a:rPr lang="ar-SA" sz="1800" dirty="0">
                <a:effectLst/>
                <a:ea typeface="Microsoft Sans Serif" panose="020B0604020202020204" pitchFamily="34" charset="0"/>
              </a:rPr>
              <a:t>مطالعات</a:t>
            </a:r>
            <a:r>
              <a:rPr lang="ar-SA" sz="1800" spc="8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انجام</a:t>
            </a:r>
            <a:r>
              <a:rPr lang="ar-SA" sz="1800" spc="8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شده</a:t>
            </a:r>
            <a:r>
              <a:rPr lang="ar-SA" sz="1800" spc="8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بیشتر</a:t>
            </a:r>
            <a:r>
              <a:rPr lang="ar-SA" sz="1800" spc="9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بر</a:t>
            </a:r>
            <a:r>
              <a:rPr lang="ar-SA" sz="1800" spc="8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روی</a:t>
            </a:r>
            <a:r>
              <a:rPr lang="ar-SA" sz="1800" spc="125" dirty="0">
                <a:effectLst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ea typeface="Microsoft Sans Serif" panose="020B0604020202020204" pitchFamily="34" charset="0"/>
              </a:rPr>
              <a:t>VFTO</a:t>
            </a:r>
            <a:r>
              <a:rPr lang="en-US" sz="1800" spc="8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متمرکز</a:t>
            </a:r>
            <a:r>
              <a:rPr lang="ar-SA" sz="1800" spc="8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بوده</a:t>
            </a:r>
            <a:r>
              <a:rPr lang="ar-SA" sz="1800" spc="8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و</a:t>
            </a:r>
            <a:r>
              <a:rPr lang="ar-SA" sz="1800" spc="9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تحلیل رفتار</a:t>
            </a:r>
            <a:r>
              <a:rPr lang="ar-SA" sz="1800" spc="190" dirty="0">
                <a:effectLst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ea typeface="Microsoft Sans Serif" panose="020B0604020202020204" pitchFamily="34" charset="0"/>
              </a:rPr>
              <a:t>TEV</a:t>
            </a:r>
            <a:r>
              <a:rPr lang="en-US" sz="1800" spc="10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کمتر</a:t>
            </a:r>
            <a:r>
              <a:rPr lang="ar-SA" sz="1800" spc="15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مورد</a:t>
            </a:r>
            <a:r>
              <a:rPr lang="ar-SA" sz="1800" spc="13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بررسي</a:t>
            </a:r>
            <a:r>
              <a:rPr lang="ar-SA" sz="1800" spc="13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دقیق</a:t>
            </a:r>
            <a:r>
              <a:rPr lang="ar-SA" sz="1800" spc="12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قرار</a:t>
            </a:r>
            <a:r>
              <a:rPr lang="ar-SA" sz="1800" spc="12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گرفته</a:t>
            </a:r>
            <a:r>
              <a:rPr lang="ar-SA" sz="1800" spc="15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است</a:t>
            </a:r>
            <a:r>
              <a:rPr lang="en-US" sz="1800" dirty="0">
                <a:effectLst/>
                <a:ea typeface="Microsoft Sans Serif" panose="020B0604020202020204" pitchFamily="34" charset="0"/>
              </a:rPr>
              <a:t>.</a:t>
            </a:r>
            <a:r>
              <a:rPr lang="en-US" sz="1800" spc="14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علاوه</a:t>
            </a:r>
            <a:r>
              <a:rPr lang="ar-SA" sz="1800" spc="13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بر</a:t>
            </a:r>
            <a:r>
              <a:rPr lang="ar-SA" sz="1800" spc="14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اين مورد، اندرکنش مابین ساختار پستهای</a:t>
            </a:r>
            <a:r>
              <a:rPr lang="ar-SA" sz="1800" spc="65" dirty="0">
                <a:effectLst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ea typeface="Microsoft Sans Serif" panose="020B0604020202020204" pitchFamily="34" charset="0"/>
              </a:rPr>
              <a:t>GIS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، مدل زمین و مشخصات</a:t>
            </a:r>
            <a:r>
              <a:rPr lang="ar-SA" sz="1800" spc="200" dirty="0">
                <a:effectLst/>
                <a:ea typeface="Microsoft Sans Serif" panose="020B0604020202020204" pitchFamily="34" charset="0"/>
              </a:rPr>
              <a:t> </a:t>
            </a:r>
            <a:r>
              <a:rPr lang="en-US" sz="1800" dirty="0">
                <a:effectLst/>
                <a:ea typeface="Microsoft Sans Serif" panose="020B0604020202020204" pitchFamily="34" charset="0"/>
              </a:rPr>
              <a:t>TEV</a:t>
            </a:r>
            <a:r>
              <a:rPr lang="en-US" sz="1800" spc="5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نیاز</a:t>
            </a:r>
            <a:r>
              <a:rPr lang="ar-SA" sz="1800" spc="5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به</a:t>
            </a:r>
            <a:r>
              <a:rPr lang="ar-SA" sz="1800" spc="5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تحلیل</a:t>
            </a:r>
            <a:r>
              <a:rPr lang="ar-SA" sz="1800" spc="5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بیشتر</a:t>
            </a:r>
            <a:r>
              <a:rPr lang="ar-SA" sz="1800" spc="5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دارد</a:t>
            </a:r>
            <a:r>
              <a:rPr lang="en-US" sz="1800" dirty="0">
                <a:effectLst/>
                <a:ea typeface="Microsoft Sans Serif" panose="020B0604020202020204" pitchFamily="34" charset="0"/>
              </a:rPr>
              <a:t>.</a:t>
            </a:r>
            <a:r>
              <a:rPr lang="en-US" sz="1800" spc="4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در</a:t>
            </a:r>
            <a:r>
              <a:rPr lang="ar-SA" sz="1800" spc="5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اين</a:t>
            </a:r>
            <a:r>
              <a:rPr lang="ar-SA" sz="1800" spc="5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راستا،</a:t>
            </a:r>
            <a:r>
              <a:rPr lang="ar-SA" sz="1800" spc="4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در</a:t>
            </a:r>
            <a:r>
              <a:rPr lang="ar-SA" sz="1800" spc="5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اين</a:t>
            </a:r>
            <a:r>
              <a:rPr lang="ar-SA" sz="1800" spc="6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مقاله</a:t>
            </a:r>
            <a:r>
              <a:rPr lang="ar-SA" sz="1800" spc="4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به</a:t>
            </a:r>
            <a:r>
              <a:rPr lang="ar-SA" sz="1800" spc="5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مدل</a:t>
            </a:r>
            <a:r>
              <a:rPr lang="en-US" sz="1800" dirty="0">
                <a:effectLst/>
                <a:ea typeface="Microsoft Sans Serif" panose="020B0604020202020204" pitchFamily="34" charset="0"/>
              </a:rPr>
              <a:t>-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سازی</a:t>
            </a:r>
            <a:r>
              <a:rPr lang="ar-SA" sz="1800" spc="8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و</a:t>
            </a:r>
            <a:r>
              <a:rPr lang="ar-SA" sz="1800" spc="8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شبیه</a:t>
            </a:r>
            <a:r>
              <a:rPr lang="fa-IR" sz="18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سازی</a:t>
            </a:r>
            <a:r>
              <a:rPr lang="ar-SA" sz="1800" spc="8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رفتار</a:t>
            </a:r>
            <a:r>
              <a:rPr lang="ar-SA" sz="1800" spc="105" dirty="0">
                <a:effectLst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ea typeface="Microsoft Sans Serif" panose="020B0604020202020204" pitchFamily="34" charset="0"/>
              </a:rPr>
              <a:t>TEV</a:t>
            </a:r>
            <a:r>
              <a:rPr lang="en-US" sz="1800" spc="6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در</a:t>
            </a:r>
            <a:r>
              <a:rPr lang="ar-SA" sz="1800" spc="7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يک</a:t>
            </a:r>
            <a:r>
              <a:rPr lang="ar-SA" sz="1800" spc="8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پست</a:t>
            </a:r>
            <a:r>
              <a:rPr lang="ar-SA" sz="1800" spc="125" dirty="0">
                <a:effectLst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ea typeface="Microsoft Sans Serif" panose="020B0604020202020204" pitchFamily="34" charset="0"/>
              </a:rPr>
              <a:t>GIS</a:t>
            </a:r>
            <a:r>
              <a:rPr lang="en-US" sz="1800" spc="7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پرداخته</a:t>
            </a:r>
            <a:r>
              <a:rPr lang="ar-SA" sz="1800" spc="8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مي</a:t>
            </a:r>
            <a:r>
              <a:rPr lang="fa-IR" sz="18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شود</a:t>
            </a:r>
            <a:r>
              <a:rPr lang="en-US" sz="1800" dirty="0">
                <a:effectLst/>
                <a:ea typeface="Microsoft Sans Serif" panose="020B0604020202020204" pitchFamily="34" charset="0"/>
              </a:rPr>
              <a:t>.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 ساختاری</a:t>
            </a:r>
            <a:r>
              <a:rPr lang="ar-SA" sz="1800" spc="16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از</a:t>
            </a:r>
            <a:r>
              <a:rPr lang="ar-SA" sz="1800" spc="18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پست</a:t>
            </a:r>
            <a:r>
              <a:rPr lang="ar-SA" sz="1800" spc="200" dirty="0">
                <a:effectLst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ea typeface="Microsoft Sans Serif" panose="020B0604020202020204" pitchFamily="34" charset="0"/>
              </a:rPr>
              <a:t>GIS</a:t>
            </a:r>
            <a:r>
              <a:rPr lang="en-US" sz="1800" spc="15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در</a:t>
            </a:r>
            <a:r>
              <a:rPr lang="ar-SA" sz="1800" spc="18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نرم</a:t>
            </a:r>
            <a:r>
              <a:rPr lang="fa-IR" sz="18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افزار</a:t>
            </a:r>
            <a:r>
              <a:rPr lang="en-US" sz="1800" dirty="0">
                <a:effectLst/>
                <a:ea typeface="Microsoft Sans Serif" panose="020B0604020202020204" pitchFamily="34" charset="0"/>
              </a:rPr>
              <a:t>EMTP-RV</a:t>
            </a:r>
            <a:r>
              <a:rPr lang="en-US" sz="1800" spc="15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شبیه</a:t>
            </a:r>
            <a:r>
              <a:rPr lang="fa-IR" sz="18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سازی</a:t>
            </a:r>
            <a:r>
              <a:rPr lang="ar-SA" sz="1800" spc="18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شده</a:t>
            </a:r>
            <a:r>
              <a:rPr lang="ar-SA" sz="1800" spc="16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و نتايج</a:t>
            </a:r>
            <a:r>
              <a:rPr lang="ar-SA" sz="1800" spc="4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شبیه</a:t>
            </a:r>
            <a:r>
              <a:rPr lang="fa-IR" sz="18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سازی</a:t>
            </a:r>
            <a:r>
              <a:rPr lang="ar-SA" sz="1800" spc="4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به</a:t>
            </a:r>
            <a:r>
              <a:rPr lang="ar-SA" sz="1800" spc="39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صورت</a:t>
            </a:r>
            <a:r>
              <a:rPr lang="ar-SA" sz="1800" spc="39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تحلیلي</a:t>
            </a:r>
            <a:r>
              <a:rPr lang="ar-SA" sz="1800" spc="4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مورد</a:t>
            </a:r>
            <a:r>
              <a:rPr lang="ar-SA" sz="1800" spc="39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بررسي</a:t>
            </a:r>
            <a:r>
              <a:rPr lang="ar-SA" sz="1800" spc="39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قرار</a:t>
            </a:r>
            <a:r>
              <a:rPr lang="ar-SA" sz="1800" spc="4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مي</a:t>
            </a:r>
            <a:r>
              <a:rPr lang="fa-IR" sz="18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گیرد</a:t>
            </a:r>
            <a:r>
              <a:rPr lang="en-US" sz="1800" dirty="0">
                <a:effectLst/>
                <a:ea typeface="Microsoft Sans Serif" panose="020B0604020202020204" pitchFamily="34" charset="0"/>
              </a:rPr>
              <a:t>.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همچنین</a:t>
            </a:r>
            <a:r>
              <a:rPr lang="ar-SA" sz="1800" spc="18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اثر</a:t>
            </a:r>
            <a:r>
              <a:rPr lang="ar-SA" sz="1800" spc="18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مکان</a:t>
            </a:r>
            <a:r>
              <a:rPr lang="ar-SA" sz="1800" spc="18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خطا،</a:t>
            </a:r>
            <a:r>
              <a:rPr lang="ar-SA" sz="1800" spc="18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ارتفاع</a:t>
            </a:r>
            <a:r>
              <a:rPr lang="ar-SA" sz="1800" spc="18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پست،</a:t>
            </a:r>
            <a:r>
              <a:rPr lang="ar-SA" sz="1800" spc="17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فاصله</a:t>
            </a:r>
            <a:r>
              <a:rPr lang="ar-SA" sz="1800" spc="17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بین</a:t>
            </a:r>
            <a:r>
              <a:rPr lang="ar-SA" sz="1800" spc="18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لوله</a:t>
            </a:r>
            <a:r>
              <a:rPr lang="fa-IR" sz="18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ها،</a:t>
            </a:r>
            <a:r>
              <a:rPr lang="ar-SA" sz="1800" spc="18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مدلسازی دقیق زمین، وجود و عدم وجود بند زمین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+mn-cs"/>
              </a:rPr>
              <a:t> strap)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 </a:t>
            </a:r>
            <a:r>
              <a:rPr lang="en-US" sz="1800" dirty="0">
                <a:effectLst/>
                <a:ea typeface="Microsoft Sans Serif" panose="020B0604020202020204" pitchFamily="34" charset="0"/>
              </a:rPr>
              <a:t>(ground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، برقگیر و</a:t>
            </a:r>
            <a:r>
              <a:rPr lang="ar-SA" sz="1800" spc="400" dirty="0">
                <a:effectLst/>
                <a:ea typeface="Microsoft Sans Serif" panose="020B0604020202020204" pitchFamily="34" charset="0"/>
              </a:rPr>
              <a:t> </a:t>
            </a:r>
            <a:r>
              <a:rPr lang="en-US" sz="1800" dirty="0">
                <a:effectLst/>
                <a:ea typeface="Microsoft Sans Serif" panose="020B0604020202020204" pitchFamily="34" charset="0"/>
              </a:rPr>
              <a:t>CVT</a:t>
            </a:r>
            <a:r>
              <a:rPr lang="en-US" sz="1800" spc="2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مورد</a:t>
            </a:r>
            <a:r>
              <a:rPr lang="ar-SA" sz="1800" spc="2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بحث</a:t>
            </a:r>
            <a:r>
              <a:rPr lang="ar-SA" sz="1800" spc="2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و</a:t>
            </a:r>
            <a:r>
              <a:rPr lang="ar-SA" sz="1800" spc="19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بررسي</a:t>
            </a:r>
            <a:r>
              <a:rPr lang="ar-SA" sz="1800" spc="19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قرار</a:t>
            </a:r>
            <a:r>
              <a:rPr lang="ar-SA" sz="1800" spc="19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مي</a:t>
            </a:r>
            <a:r>
              <a:rPr lang="fa-IR" sz="18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گیرند</a:t>
            </a:r>
            <a:r>
              <a:rPr lang="en-US" sz="1800" dirty="0">
                <a:effectLst/>
                <a:ea typeface="Microsoft Sans Serif" panose="020B0604020202020204" pitchFamily="34" charset="0"/>
              </a:rPr>
              <a:t>.</a:t>
            </a:r>
            <a:r>
              <a:rPr lang="en-US" sz="1800" spc="2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نتايج</a:t>
            </a:r>
            <a:r>
              <a:rPr lang="ar-SA" sz="1800" spc="2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نشان</a:t>
            </a:r>
            <a:r>
              <a:rPr lang="ar-SA" sz="1800" spc="2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ميدهد</a:t>
            </a:r>
            <a:r>
              <a:rPr lang="ar-SA" sz="1800" spc="19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که</a:t>
            </a:r>
            <a:r>
              <a:rPr lang="ar-SA" sz="1800" dirty="0">
                <a:effectLst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مدلسازی دقیق اين پديده نیاز به مدلسازی سه فاز و در نظر گرفتن فازهای مجاور خواهد داشت</a:t>
            </a:r>
            <a:r>
              <a:rPr lang="en-US" sz="1800" dirty="0">
                <a:effectLst/>
                <a:ea typeface="Microsoft Sans Serif" panose="020B0604020202020204" pitchFamily="34" charset="0"/>
              </a:rPr>
              <a:t>.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 همچنین نشان داده مي</a:t>
            </a:r>
            <a:r>
              <a:rPr lang="fa-IR" sz="18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شود که افزايش</a:t>
            </a:r>
            <a:r>
              <a:rPr lang="ar-SA" sz="1800" spc="4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ارتفاع</a:t>
            </a:r>
            <a:r>
              <a:rPr lang="ar-SA" sz="1800" spc="26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و</a:t>
            </a:r>
            <a:r>
              <a:rPr lang="ar-SA" sz="1800" spc="25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فاصله</a:t>
            </a:r>
            <a:r>
              <a:rPr lang="ar-SA" sz="1800" spc="24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مابین</a:t>
            </a:r>
            <a:r>
              <a:rPr lang="ar-SA" sz="1800" spc="25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فازها</a:t>
            </a:r>
            <a:r>
              <a:rPr lang="ar-SA" sz="1800" spc="25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باعث</a:t>
            </a:r>
            <a:r>
              <a:rPr lang="ar-SA" sz="1800" spc="25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افزايش</a:t>
            </a:r>
            <a:r>
              <a:rPr lang="ar-SA" sz="1800" spc="26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اضافه</a:t>
            </a:r>
            <a:r>
              <a:rPr lang="ar-SA" sz="1800" spc="26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ولتاژهای</a:t>
            </a:r>
            <a:r>
              <a:rPr lang="ar-SA" sz="1800" spc="25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رخ</a:t>
            </a:r>
            <a:r>
              <a:rPr lang="ar-SA" sz="1800" spc="23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</a:rPr>
              <a:t>داده</a:t>
            </a:r>
            <a:r>
              <a:rPr lang="fa-IR" sz="1800" dirty="0">
                <a:effectLst/>
                <a:ea typeface="Microsoft Sans Serif" panose="020B060402020202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خواهد</a:t>
            </a:r>
            <a:r>
              <a:rPr kumimoji="0" lang="ar-SA" sz="1800" b="0" i="0" u="none" strike="noStrike" kern="1200" cap="none" spc="29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شد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+mn-cs"/>
              </a:rPr>
              <a:t>.</a:t>
            </a:r>
            <a:r>
              <a:rPr kumimoji="0" lang="en-US" sz="1800" b="0" i="0" u="none" strike="noStrike" kern="1200" cap="none" spc="29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+mn-cs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اهمیت</a:t>
            </a:r>
            <a:r>
              <a:rPr kumimoji="0" lang="ar-SA" sz="1800" b="0" i="0" u="none" strike="noStrike" kern="1200" cap="none" spc="27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مدلسازی</a:t>
            </a:r>
            <a:r>
              <a:rPr kumimoji="0" lang="ar-SA" sz="1800" b="0" i="0" u="none" strike="noStrike" kern="1200" cap="none" spc="28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زمین</a:t>
            </a:r>
            <a:r>
              <a:rPr kumimoji="0" lang="ar-SA" sz="1800" b="0" i="0" u="none" strike="noStrike" kern="1200" cap="none" spc="29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و</a:t>
            </a:r>
            <a:r>
              <a:rPr kumimoji="0" lang="ar-SA" sz="1800" b="0" i="0" u="none" strike="noStrike" kern="1200" cap="none" spc="29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چگونگي</a:t>
            </a:r>
            <a:r>
              <a:rPr kumimoji="0" lang="ar-SA" sz="1800" b="0" i="0" u="none" strike="noStrike" kern="1200" cap="none" spc="28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تغییر</a:t>
            </a:r>
            <a:r>
              <a:rPr kumimoji="0" lang="ar-SA" sz="1800" b="0" i="0" u="none" strike="noStrike" kern="1200" cap="none" spc="28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نتايج</a:t>
            </a:r>
            <a:r>
              <a:rPr kumimoji="0" lang="ar-SA" sz="1800" b="0" i="0" u="none" strike="noStrike" kern="1200" cap="none" spc="28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با</a:t>
            </a:r>
            <a:r>
              <a:rPr kumimoji="0" lang="fa-IR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درنظرگرفتن</a:t>
            </a:r>
            <a:r>
              <a:rPr kumimoji="0" lang="ar-SA" sz="1800" b="0" i="0" u="none" strike="noStrike" kern="1200" cap="none" spc="3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مدل</a:t>
            </a:r>
            <a:r>
              <a:rPr kumimoji="0" lang="ar-SA" sz="1800" b="0" i="0" u="none" strike="noStrike" kern="1200" cap="none" spc="4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فرکانسي</a:t>
            </a:r>
            <a:r>
              <a:rPr kumimoji="0" lang="ar-SA" sz="1800" b="0" i="0" u="none" strike="noStrike" kern="1200" cap="none" spc="4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زمین</a:t>
            </a:r>
            <a:r>
              <a:rPr kumimoji="0" lang="ar-SA" sz="1800" b="0" i="0" u="none" strike="noStrike" kern="1200" cap="none" spc="4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تحلیل</a:t>
            </a:r>
            <a:r>
              <a:rPr kumimoji="0" lang="ar-SA" sz="1800" b="0" i="0" u="none" strike="noStrike" kern="1200" cap="none" spc="5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خواهد</a:t>
            </a:r>
            <a:r>
              <a:rPr kumimoji="0" lang="ar-SA" sz="1800" b="0" i="0" u="none" strike="noStrike" kern="1200" cap="none" spc="3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شد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+mn-cs"/>
              </a:rPr>
              <a:t>.</a:t>
            </a:r>
            <a:r>
              <a:rPr kumimoji="0" lang="en-US" sz="1800" b="0" i="0" u="none" strike="noStrike" kern="1200" cap="none" spc="5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+mn-cs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نتايج</a:t>
            </a:r>
            <a:r>
              <a:rPr kumimoji="0" lang="ar-SA" sz="1800" b="0" i="0" u="none" strike="noStrike" kern="1200" cap="none" spc="4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بدست</a:t>
            </a:r>
            <a:r>
              <a:rPr kumimoji="0" lang="ar-SA" sz="1800" b="0" i="0" u="none" strike="noStrike" kern="1200" cap="none" spc="3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آمده</a:t>
            </a:r>
            <a:r>
              <a:rPr kumimoji="0" lang="fa-IR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با</a:t>
            </a:r>
            <a:r>
              <a:rPr kumimoji="0" lang="ar-SA" sz="1800" b="0" i="0" u="none" strike="noStrike" kern="1200" cap="none" spc="20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ايجاد</a:t>
            </a:r>
            <a:r>
              <a:rPr kumimoji="0" lang="ar-SA" sz="1800" b="0" i="0" u="none" strike="noStrike" kern="1200" cap="none" spc="2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يک</a:t>
            </a:r>
            <a:r>
              <a:rPr kumimoji="0" lang="ar-SA" sz="1800" b="0" i="0" u="none" strike="noStrike" kern="1200" cap="none" spc="2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شناخت</a:t>
            </a:r>
            <a:r>
              <a:rPr kumimoji="0" lang="ar-SA" sz="1800" b="0" i="0" u="none" strike="noStrike" kern="1200" cap="none" spc="22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مناسب</a:t>
            </a:r>
            <a:r>
              <a:rPr kumimoji="0" lang="ar-SA" sz="1800" b="0" i="0" u="none" strike="noStrike" kern="1200" cap="none" spc="20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از</a:t>
            </a:r>
            <a:r>
              <a:rPr kumimoji="0" lang="ar-SA" sz="1800" b="0" i="0" u="none" strike="noStrike" kern="1200" cap="none" spc="22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رفتار</a:t>
            </a:r>
            <a:r>
              <a:rPr kumimoji="0" lang="ar-SA" sz="1800" b="0" i="0" u="none" strike="noStrike" kern="1200" cap="none" spc="2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اين</a:t>
            </a:r>
            <a:r>
              <a:rPr kumimoji="0" lang="ar-SA" sz="1800" b="0" i="0" u="none" strike="noStrike" kern="1200" cap="none" spc="20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پديده</a:t>
            </a:r>
            <a:r>
              <a:rPr kumimoji="0" lang="ar-SA" sz="1800" b="0" i="0" u="none" strike="noStrike" kern="1200" cap="none" spc="19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کمک</a:t>
            </a:r>
            <a:r>
              <a:rPr kumimoji="0" lang="ar-SA" sz="1800" b="0" i="0" u="none" strike="noStrike" kern="1200" cap="none" spc="2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شاياني</a:t>
            </a:r>
            <a:r>
              <a:rPr kumimoji="0" lang="ar-SA" sz="1800" b="0" i="0" u="none" strike="noStrike" kern="1200" cap="none" spc="2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در</a:t>
            </a:r>
            <a:r>
              <a:rPr lang="ar-SA" sz="18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طراحيهای دقیق</a:t>
            </a:r>
            <a:r>
              <a:rPr lang="fa-IR" sz="18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تر و حفاظت</a:t>
            </a:r>
            <a:r>
              <a:rPr lang="fa-IR" sz="18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های مناسب برای اين پست</a:t>
            </a:r>
            <a:r>
              <a:rPr lang="fa-IR" sz="18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ها خواهد</a:t>
            </a:r>
            <a:r>
              <a:rPr lang="ar-SA" sz="1800" spc="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8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نمود</a:t>
            </a:r>
            <a:r>
              <a:rPr lang="fa-IR" sz="18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.</a:t>
            </a:r>
            <a:endParaRPr lang="fa-IR" sz="1800" dirty="0"/>
          </a:p>
        </p:txBody>
      </p:sp>
    </p:spTree>
    <p:extLst>
      <p:ext uri="{BB962C8B-B14F-4D97-AF65-F5344CB8AC3E}">
        <p14:creationId xmlns:p14="http://schemas.microsoft.com/office/powerpoint/2010/main" val="38287581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964ABF-B7F8-DE6D-3CCC-E3249DED3A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90170" marR="274320" algn="r" rtl="1">
              <a:spcBef>
                <a:spcPts val="645"/>
              </a:spcBef>
              <a:spcAft>
                <a:spcPts val="0"/>
              </a:spcAft>
            </a:pPr>
            <a:r>
              <a:rPr lang="en-US" sz="2400" b="1" dirty="0">
                <a:effectLst/>
                <a:latin typeface="+mn-lt"/>
                <a:ea typeface="Microsoft Sans Serif" panose="020B0604020202020204" pitchFamily="34" charset="0"/>
              </a:rPr>
              <a:t>-2</a:t>
            </a:r>
            <a:r>
              <a:rPr lang="en-US" sz="2400" b="1" spc="-50" dirty="0">
                <a:effectLst/>
                <a:latin typeface="+mn-lt"/>
                <a:ea typeface="Microsoft Sans Serif" panose="020B0604020202020204" pitchFamily="34" charset="0"/>
              </a:rPr>
              <a:t> </a:t>
            </a:r>
            <a:r>
              <a:rPr lang="ar-SA" sz="2400" b="1" dirty="0">
                <a:effectLst/>
                <a:latin typeface="+mn-lt"/>
                <a:ea typeface="Microsoft Sans Serif" panose="020B0604020202020204" pitchFamily="34" charset="0"/>
              </a:rPr>
              <a:t>چگونگی</a:t>
            </a:r>
            <a:r>
              <a:rPr lang="ar-SA" sz="2400" b="1" spc="-30" dirty="0">
                <a:effectLst/>
                <a:latin typeface="+mn-lt"/>
                <a:ea typeface="Microsoft Sans Serif" panose="020B0604020202020204" pitchFamily="34" charset="0"/>
              </a:rPr>
              <a:t> </a:t>
            </a:r>
            <a:r>
              <a:rPr lang="ar-SA" sz="2400" b="1" dirty="0">
                <a:effectLst/>
                <a:latin typeface="+mn-lt"/>
                <a:ea typeface="Microsoft Sans Serif" panose="020B0604020202020204" pitchFamily="34" charset="0"/>
              </a:rPr>
              <a:t>ایجاد</a:t>
            </a:r>
            <a:r>
              <a:rPr lang="ar-SA" sz="2400" b="1" spc="-10" dirty="0">
                <a:effectLst/>
                <a:latin typeface="+mn-lt"/>
                <a:ea typeface="Microsoft Sans Serif" panose="020B0604020202020204" pitchFamily="34" charset="0"/>
              </a:rPr>
              <a:t> </a:t>
            </a:r>
            <a:r>
              <a:rPr lang="en-US" sz="2400" b="1" dirty="0">
                <a:effectLst/>
                <a:latin typeface="+mn-lt"/>
                <a:ea typeface="Microsoft Sans Serif" panose="020B0604020202020204" pitchFamily="34" charset="0"/>
              </a:rPr>
              <a:t>VFTO/TEV</a:t>
            </a:r>
            <a:r>
              <a:rPr lang="en-US" sz="2400" b="1" spc="-20" dirty="0">
                <a:effectLst/>
                <a:latin typeface="+mn-lt"/>
                <a:ea typeface="Microsoft Sans Serif" panose="020B0604020202020204" pitchFamily="34" charset="0"/>
              </a:rPr>
              <a:t> </a:t>
            </a:r>
            <a:r>
              <a:rPr lang="ar-SA" sz="2400" b="1" dirty="0">
                <a:effectLst/>
                <a:latin typeface="+mn-lt"/>
                <a:ea typeface="Microsoft Sans Serif" panose="020B0604020202020204" pitchFamily="34" charset="0"/>
              </a:rPr>
              <a:t>و</a:t>
            </a:r>
            <a:r>
              <a:rPr lang="ar-SA" sz="2400" b="1" spc="-30" dirty="0">
                <a:effectLst/>
                <a:latin typeface="+mn-lt"/>
                <a:ea typeface="Microsoft Sans Serif" panose="020B0604020202020204" pitchFamily="34" charset="0"/>
              </a:rPr>
              <a:t> </a:t>
            </a:r>
            <a:r>
              <a:rPr lang="ar-SA" sz="2400" b="1" dirty="0">
                <a:effectLst/>
                <a:latin typeface="+mn-lt"/>
                <a:ea typeface="Microsoft Sans Serif" panose="020B0604020202020204" pitchFamily="34" charset="0"/>
              </a:rPr>
              <a:t>حل</a:t>
            </a:r>
            <a:r>
              <a:rPr lang="ar-SA" sz="2400" b="1" spc="-25" dirty="0">
                <a:effectLst/>
                <a:latin typeface="+mn-lt"/>
                <a:ea typeface="Microsoft Sans Serif" panose="020B0604020202020204" pitchFamily="34" charset="0"/>
              </a:rPr>
              <a:t> </a:t>
            </a:r>
            <a:r>
              <a:rPr lang="ar-SA" sz="2400" b="1" dirty="0">
                <a:effectLst/>
                <a:latin typeface="+mn-lt"/>
                <a:ea typeface="Microsoft Sans Serif" panose="020B0604020202020204" pitchFamily="34" charset="0"/>
              </a:rPr>
              <a:t>تحليلی</a:t>
            </a:r>
            <a:r>
              <a:rPr lang="fa-IR" sz="2400" b="1" dirty="0">
                <a:latin typeface="+mn-lt"/>
                <a:ea typeface="Microsoft Sans Serif" panose="020B0604020202020204" pitchFamily="34" charset="0"/>
              </a:rPr>
              <a:t> </a:t>
            </a:r>
            <a:r>
              <a:rPr lang="ar-SA" sz="2400" b="1" kern="0" dirty="0">
                <a:effectLst/>
                <a:latin typeface="+mn-lt"/>
                <a:ea typeface="Arial" panose="020B0604020202020204" pitchFamily="34" charset="0"/>
              </a:rPr>
              <a:t>اضافه</a:t>
            </a:r>
            <a:r>
              <a:rPr lang="ar-SA" sz="2400" b="1" kern="0" spc="155" dirty="0">
                <a:effectLst/>
                <a:latin typeface="+mn-lt"/>
                <a:ea typeface="Arial" panose="020B0604020202020204" pitchFamily="34" charset="0"/>
              </a:rPr>
              <a:t> </a:t>
            </a:r>
            <a:r>
              <a:rPr lang="ar-SA" sz="2400" b="1" kern="0" dirty="0">
                <a:effectLst/>
                <a:latin typeface="+mn-lt"/>
                <a:ea typeface="Arial" panose="020B0604020202020204" pitchFamily="34" charset="0"/>
              </a:rPr>
              <a:t>ولتاژها</a:t>
            </a:r>
            <a:br>
              <a:rPr lang="en-US" sz="2400" b="1" kern="0" dirty="0">
                <a:effectLst/>
                <a:latin typeface="+mn-lt"/>
                <a:ea typeface="Arial" panose="020B0604020202020204" pitchFamily="34" charset="0"/>
              </a:rPr>
            </a:br>
            <a:endParaRPr lang="fa-IR" sz="2400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4BD45C-2E04-9197-A660-9B00409771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0288" y="2011680"/>
            <a:ext cx="10226711" cy="4491862"/>
          </a:xfrm>
        </p:spPr>
        <p:txBody>
          <a:bodyPr>
            <a:normAutofit/>
          </a:bodyPr>
          <a:lstStyle/>
          <a:p>
            <a:pPr marL="0" indent="0" rtl="1">
              <a:lnSpc>
                <a:spcPts val="1240"/>
              </a:lnSpc>
              <a:buNone/>
            </a:pPr>
            <a:r>
              <a:rPr lang="ar-SA" sz="1400" dirty="0">
                <a:effectLst/>
                <a:ea typeface="Microsoft Sans Serif" panose="020B0604020202020204" pitchFamily="34" charset="0"/>
              </a:rPr>
              <a:t>ايزوله</a:t>
            </a:r>
            <a:r>
              <a:rPr lang="fa-IR" sz="14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کننده</a:t>
            </a:r>
            <a:r>
              <a:rPr lang="fa-IR" sz="14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ها 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(Disconnector)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 در نقاط متفاوت يک پست</a:t>
            </a:r>
            <a:r>
              <a:rPr lang="ar-SA" sz="1400" dirty="0">
                <a:effectLst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GIS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به منظور</a:t>
            </a:r>
            <a:r>
              <a:rPr lang="ar-SA" sz="1400" spc="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ايزوله</a:t>
            </a:r>
            <a:r>
              <a:rPr lang="fa-IR" sz="14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کردن</a:t>
            </a:r>
            <a:r>
              <a:rPr lang="ar-SA" sz="1400" spc="-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باس بار</a:t>
            </a:r>
            <a:r>
              <a:rPr lang="ar-SA" sz="1400" spc="-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يا</a:t>
            </a:r>
            <a:r>
              <a:rPr lang="ar-SA" sz="1400" spc="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خطوط استفاده مي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شوند 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)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مطابق شکل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(1</a:t>
            </a:r>
            <a:endParaRPr lang="fa-IR" sz="1400" dirty="0">
              <a:effectLst/>
              <a:ea typeface="Microsoft Sans Serif" panose="020B0604020202020204" pitchFamily="34" charset="0"/>
            </a:endParaRPr>
          </a:p>
          <a:p>
            <a:pPr marL="0" indent="0" rtl="1">
              <a:lnSpc>
                <a:spcPts val="1240"/>
              </a:lnSpc>
              <a:buNone/>
            </a:pP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سرعت</a:t>
            </a:r>
            <a:r>
              <a:rPr lang="ar-SA" sz="1400" spc="75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عملکرد</a:t>
            </a:r>
            <a:r>
              <a:rPr lang="ar-SA" sz="1400" spc="75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اين</a:t>
            </a:r>
            <a:r>
              <a:rPr lang="ar-SA" sz="1400" spc="65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تجهیزات</a:t>
            </a:r>
            <a:r>
              <a:rPr lang="ar-SA" sz="1400" spc="7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کند</a:t>
            </a:r>
            <a:r>
              <a:rPr lang="ar-SA" sz="1400" spc="6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است</a:t>
            </a:r>
            <a:r>
              <a:rPr lang="fa-IR" sz="1400" dirty="0">
                <a:ea typeface="Microsoft Sans Serif" panose="020B0604020202020204" pitchFamily="34" charset="0"/>
                <a:cs typeface="Microsoft Sans Serif" panose="020B0604020202020204" pitchFamily="34" charset="0"/>
              </a:rPr>
              <a:t>.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بنابراين</a:t>
            </a:r>
            <a:r>
              <a:rPr lang="ar-SA" sz="1400" spc="125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احتمال</a:t>
            </a:r>
            <a:r>
              <a:rPr lang="ar-SA" sz="1400" spc="13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رخ</a:t>
            </a:r>
            <a:r>
              <a:rPr lang="ar-SA" sz="1400" spc="125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داد</a:t>
            </a:r>
            <a:r>
              <a:rPr lang="fa-IR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وصل</a:t>
            </a:r>
            <a:r>
              <a:rPr lang="ar-SA" sz="1400" spc="-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مجدد</a:t>
            </a:r>
            <a:r>
              <a:rPr lang="ar-SA" sz="1400" spc="-1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در</a:t>
            </a:r>
            <a:r>
              <a:rPr lang="ar-SA" sz="1400" spc="-1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فرايند</a:t>
            </a:r>
            <a:r>
              <a:rPr lang="ar-SA" sz="1400" spc="-1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قطع</a:t>
            </a:r>
            <a:r>
              <a:rPr lang="ar-SA" sz="1400" spc="-20" dirty="0">
                <a:effectLst/>
                <a:ea typeface="Microsoft Sans Serif" panose="020B0604020202020204" pitchFamily="34" charset="0"/>
              </a:rPr>
              <a:t> 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(Restrike)</a:t>
            </a:r>
            <a:r>
              <a:rPr lang="en-US" sz="1400" spc="-1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يا</a:t>
            </a:r>
            <a:r>
              <a:rPr lang="ar-SA" sz="1400" spc="-1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در</a:t>
            </a:r>
            <a:r>
              <a:rPr lang="ar-SA" sz="1400" spc="-1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فرايند</a:t>
            </a:r>
            <a:r>
              <a:rPr lang="ar-SA" sz="1400" spc="-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وصل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 (Prestrike)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وجود دارد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.</a:t>
            </a:r>
            <a:endParaRPr lang="fa-IR" sz="1400" dirty="0">
              <a:effectLst/>
              <a:ea typeface="Microsoft Sans Serif" panose="020B0604020202020204" pitchFamily="34" charset="0"/>
            </a:endParaRPr>
          </a:p>
          <a:p>
            <a:pPr marL="0" indent="0" rtl="1">
              <a:lnSpc>
                <a:spcPts val="1240"/>
              </a:lnSpc>
              <a:buNone/>
            </a:pPr>
            <a:r>
              <a:rPr lang="en-US" sz="14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هرگاه ولتاژ دو سر کنتاکتهای ايزوله</a:t>
            </a:r>
            <a:r>
              <a:rPr lang="fa-IR" sz="14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کننده</a:t>
            </a:r>
            <a:r>
              <a:rPr lang="ar-SA" sz="1400" spc="4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به اندازه ولتاژ شکست آن گردد، احتمال رخ داد آرک و به بیاني وصل</a:t>
            </a:r>
            <a:r>
              <a:rPr lang="ar-SA" sz="1400" spc="4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مجدد وجود خواهد</a:t>
            </a:r>
            <a:endParaRPr lang="fa-IR" sz="1400" dirty="0">
              <a:effectLst/>
              <a:ea typeface="Microsoft Sans Serif" panose="020B0604020202020204" pitchFamily="34" charset="0"/>
            </a:endParaRPr>
          </a:p>
          <a:p>
            <a:pPr marL="0" indent="0" rtl="1">
              <a:lnSpc>
                <a:spcPts val="1240"/>
              </a:lnSpc>
              <a:buNone/>
            </a:pPr>
            <a:r>
              <a:rPr lang="ar-SA" sz="1400" dirty="0">
                <a:effectLst/>
                <a:ea typeface="Microsoft Sans Serif" panose="020B0604020202020204" pitchFamily="34" charset="0"/>
              </a:rPr>
              <a:t> داشت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.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اين فرايند باعث تغییر ناگهاني ولتاژ و ايجاد</a:t>
            </a:r>
            <a:r>
              <a:rPr lang="ar-SA" sz="1400" spc="2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ولتاژهای</a:t>
            </a:r>
            <a:r>
              <a:rPr lang="ar-SA" sz="1400" spc="19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تیز</a:t>
            </a:r>
            <a:r>
              <a:rPr lang="ar-SA" sz="1400" spc="18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با</a:t>
            </a:r>
            <a:r>
              <a:rPr lang="ar-SA" sz="1400" spc="19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زمانهای</a:t>
            </a:r>
            <a:r>
              <a:rPr lang="ar-SA" sz="1400" spc="2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خیز</a:t>
            </a:r>
            <a:r>
              <a:rPr lang="ar-SA" sz="1400" spc="2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در</a:t>
            </a:r>
            <a:r>
              <a:rPr lang="ar-SA" sz="1400" spc="2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حدود</a:t>
            </a:r>
            <a:r>
              <a:rPr lang="ar-SA" sz="1400" spc="2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نانوثانیه</a:t>
            </a:r>
            <a:r>
              <a:rPr lang="ar-SA" sz="1400" spc="2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و</a:t>
            </a:r>
            <a:r>
              <a:rPr lang="ar-SA" sz="1400" spc="18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قدرت</a:t>
            </a:r>
            <a:r>
              <a:rPr lang="ar-SA" sz="1400" spc="2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سیر</a:t>
            </a:r>
            <a:r>
              <a:rPr lang="ar-SA" sz="1400" spc="18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بالا مي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شود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.</a:t>
            </a:r>
            <a:r>
              <a:rPr lang="en-US" sz="1400" spc="13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اين</a:t>
            </a:r>
            <a:endParaRPr lang="fa-IR" sz="1400" dirty="0">
              <a:effectLst/>
              <a:ea typeface="Microsoft Sans Serif" panose="020B0604020202020204" pitchFamily="34" charset="0"/>
            </a:endParaRPr>
          </a:p>
          <a:p>
            <a:pPr marL="0" indent="0" rtl="1">
              <a:lnSpc>
                <a:spcPts val="1240"/>
              </a:lnSpc>
              <a:buNone/>
            </a:pPr>
            <a:r>
              <a:rPr lang="ar-SA" sz="1400" spc="13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اضافه</a:t>
            </a:r>
            <a:r>
              <a:rPr lang="ar-SA" sz="1400" spc="13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ولتاژها در طي</a:t>
            </a:r>
            <a:r>
              <a:rPr lang="ar-SA" sz="1400" spc="14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مسیر</a:t>
            </a:r>
            <a:r>
              <a:rPr lang="ar-SA" sz="1400" spc="13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خود در صورت</a:t>
            </a:r>
            <a:r>
              <a:rPr lang="ar-SA" sz="1400" spc="13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رسیدن به نقاطي</a:t>
            </a:r>
            <a:r>
              <a:rPr lang="ar-SA" sz="1400" spc="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که</a:t>
            </a:r>
            <a:r>
              <a:rPr lang="ar-SA" sz="1400" spc="2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امپدانس</a:t>
            </a:r>
            <a:r>
              <a:rPr lang="ar-SA" sz="1400" spc="1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موجي</a:t>
            </a:r>
            <a:r>
              <a:rPr lang="ar-SA" sz="1400" spc="1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متفاوتي</a:t>
            </a:r>
            <a:r>
              <a:rPr lang="ar-SA" sz="1400" spc="1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از</a:t>
            </a:r>
            <a:r>
              <a:rPr lang="ar-SA" sz="1400" spc="1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مسیر</a:t>
            </a:r>
            <a:r>
              <a:rPr lang="ar-SA" sz="1400" spc="2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سیر</a:t>
            </a:r>
            <a:r>
              <a:rPr lang="ar-SA" sz="1400" spc="1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داشته</a:t>
            </a:r>
            <a:r>
              <a:rPr lang="ar-SA" sz="1400" spc="1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باشد،</a:t>
            </a:r>
            <a:r>
              <a:rPr lang="ar-SA" sz="1400" spc="1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بازتابیده شده</a:t>
            </a:r>
            <a:endParaRPr lang="fa-IR" sz="1400" dirty="0">
              <a:effectLst/>
              <a:ea typeface="Microsoft Sans Serif" panose="020B0604020202020204" pitchFamily="34" charset="0"/>
            </a:endParaRPr>
          </a:p>
          <a:p>
            <a:pPr marL="0" indent="0" rtl="1">
              <a:lnSpc>
                <a:spcPts val="1240"/>
              </a:lnSpc>
              <a:buNone/>
            </a:pPr>
            <a:r>
              <a:rPr lang="ar-SA" sz="1400" spc="7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و</a:t>
            </a:r>
            <a:r>
              <a:rPr lang="ar-SA" sz="1400" spc="8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امکان</a:t>
            </a:r>
            <a:r>
              <a:rPr lang="ar-SA" sz="1400" spc="7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افزايش</a:t>
            </a:r>
            <a:r>
              <a:rPr lang="ar-SA" sz="1400" spc="8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پیک</a:t>
            </a:r>
            <a:r>
              <a:rPr lang="ar-SA" sz="1400" spc="8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آنها</a:t>
            </a:r>
            <a:r>
              <a:rPr lang="ar-SA" sz="1400" spc="8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فراهم</a:t>
            </a:r>
            <a:r>
              <a:rPr lang="ar-SA" sz="1400" spc="8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مي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شود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) .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شکل</a:t>
            </a:r>
            <a:r>
              <a:rPr lang="ar-SA" sz="1400" spc="80" dirty="0">
                <a:effectLst/>
                <a:ea typeface="Microsoft Sans Serif" panose="020B0604020202020204" pitchFamily="34" charset="0"/>
              </a:rPr>
              <a:t> </a:t>
            </a:r>
            <a:r>
              <a:rPr lang="en-US" sz="1400" spc="80" dirty="0">
                <a:effectLst/>
                <a:ea typeface="Microsoft Sans Serif" panose="020B0604020202020204" pitchFamily="34" charset="0"/>
              </a:rPr>
              <a:t> (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2</a:t>
            </a:r>
            <a:r>
              <a:rPr lang="en-US" sz="1400" spc="8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نحوه</a:t>
            </a:r>
            <a:r>
              <a:rPr lang="ar-SA" sz="1400" spc="7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تشکیل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اين</a:t>
            </a:r>
            <a:r>
              <a:rPr lang="ar-SA" sz="1400" spc="2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اضافه</a:t>
            </a:r>
            <a:r>
              <a:rPr lang="ar-SA" sz="1400" spc="2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ولتاژها</a:t>
            </a:r>
            <a:r>
              <a:rPr lang="ar-SA" sz="1400" spc="15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را</a:t>
            </a:r>
            <a:r>
              <a:rPr lang="ar-SA" sz="1400" spc="15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در</a:t>
            </a:r>
            <a:r>
              <a:rPr lang="ar-SA" sz="1400" spc="25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فرايند</a:t>
            </a:r>
            <a:r>
              <a:rPr lang="ar-SA" sz="1400" spc="15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قطع</a:t>
            </a:r>
            <a:r>
              <a:rPr lang="ar-SA" sz="1400" spc="25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يک</a:t>
            </a:r>
            <a:r>
              <a:rPr lang="ar-SA" sz="1400" spc="2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ايزوله</a:t>
            </a:r>
            <a:r>
              <a:rPr lang="fa-IR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کننده</a:t>
            </a:r>
            <a:r>
              <a:rPr lang="ar-SA" sz="1400" spc="2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نشان</a:t>
            </a:r>
            <a:r>
              <a:rPr lang="ar-SA" sz="1400" spc="2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مي</a:t>
            </a:r>
            <a:r>
              <a:rPr lang="en-US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دهد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.</a:t>
            </a:r>
            <a:r>
              <a:rPr lang="en-US" sz="1400" spc="55" dirty="0">
                <a:effectLst/>
                <a:ea typeface="Microsoft Sans Serif" panose="020B0604020202020204" pitchFamily="34" charset="0"/>
              </a:rPr>
              <a:t> </a:t>
            </a:r>
            <a:endParaRPr lang="en-US" sz="1400" dirty="0">
              <a:effectLst/>
              <a:ea typeface="Microsoft Sans Serif" panose="020B0604020202020204" pitchFamily="34" charset="0"/>
            </a:endParaRPr>
          </a:p>
          <a:p>
            <a:pPr marL="89535" marR="189865" indent="0" algn="r" rtl="1">
              <a:lnSpc>
                <a:spcPct val="130000"/>
              </a:lnSpc>
              <a:spcBef>
                <a:spcPts val="1135"/>
              </a:spcBef>
              <a:spcAft>
                <a:spcPts val="0"/>
              </a:spcAft>
              <a:buNone/>
            </a:pPr>
            <a:endParaRPr lang="en-US" sz="1400" dirty="0">
              <a:effectLst/>
              <a:ea typeface="Microsoft Sans Serif" panose="020B0604020202020204" pitchFamily="34" charset="0"/>
            </a:endParaRPr>
          </a:p>
          <a:p>
            <a:pPr marL="90805" marR="190500" indent="0" algn="r" rtl="1">
              <a:lnSpc>
                <a:spcPct val="130000"/>
              </a:lnSpc>
              <a:spcBef>
                <a:spcPts val="825"/>
              </a:spcBef>
              <a:spcAft>
                <a:spcPts val="0"/>
              </a:spcAft>
              <a:buNone/>
            </a:pPr>
            <a:endParaRPr lang="en-US" sz="1400" dirty="0">
              <a:effectLst/>
              <a:ea typeface="Microsoft Sans Serif" panose="020B0604020202020204" pitchFamily="34" charset="0"/>
            </a:endParaRPr>
          </a:p>
          <a:p>
            <a:pPr marL="0" marR="274320" lvl="0" indent="0" algn="r" defTabSz="914400" rtl="1" eaLnBrk="1" fontAlgn="auto" latinLnBrk="0" hangingPunct="1">
              <a:lnSpc>
                <a:spcPct val="90000"/>
              </a:lnSpc>
              <a:spcBef>
                <a:spcPts val="230"/>
              </a:spcBef>
              <a:spcAft>
                <a:spcPts val="0"/>
              </a:spcAft>
              <a:buClr>
                <a:srgbClr val="FFFFFF"/>
              </a:buClr>
              <a:buSzTx/>
              <a:buNone/>
              <a:tabLst/>
              <a:defRPr/>
            </a:pPr>
            <a:r>
              <a:rPr lang="fa-IR" sz="1400" dirty="0"/>
              <a:t> </a:t>
            </a:r>
          </a:p>
        </p:txBody>
      </p:sp>
      <p:pic>
        <p:nvPicPr>
          <p:cNvPr id="13" name="Image 26">
            <a:extLst>
              <a:ext uri="{FF2B5EF4-FFF2-40B4-BE49-F238E27FC236}">
                <a16:creationId xmlns:a16="http://schemas.microsoft.com/office/drawing/2014/main" id="{D558A238-0AC5-D285-2B32-6B38232417B3}"/>
              </a:ext>
            </a:extLst>
          </p:cNvPr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88131" y="4058050"/>
            <a:ext cx="3992441" cy="1662134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22CE4F31-43C6-DC30-B728-C19378A43EEF}"/>
              </a:ext>
            </a:extLst>
          </p:cNvPr>
          <p:cNvSpPr txBox="1"/>
          <p:nvPr/>
        </p:nvSpPr>
        <p:spPr>
          <a:xfrm>
            <a:off x="7037797" y="5886968"/>
            <a:ext cx="320553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b="1" dirty="0">
                <a:effectLst/>
                <a:latin typeface="Arial" panose="020B0604020202020204" pitchFamily="34" charset="0"/>
                <a:ea typeface="Microsoft Sans Serif" panose="020B0604020202020204" pitchFamily="34" charset="0"/>
              </a:rPr>
              <a:t>GIS</a:t>
            </a:r>
            <a:r>
              <a:rPr lang="fa-IR" sz="1200" b="1" dirty="0">
                <a:effectLst/>
                <a:ea typeface="Microsoft Sans Serif" panose="020B0604020202020204" pitchFamily="34" charset="0"/>
              </a:rPr>
              <a:t>شکل (1): </a:t>
            </a:r>
            <a:r>
              <a:rPr lang="ar-SA" sz="1200" b="1" dirty="0">
                <a:effectLst/>
                <a:ea typeface="Microsoft Sans Serif" panose="020B0604020202020204" pitchFamily="34" charset="0"/>
              </a:rPr>
              <a:t>محل</a:t>
            </a:r>
            <a:r>
              <a:rPr lang="ar-SA" sz="1200" b="1" spc="-3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200" b="1" dirty="0">
                <a:effectLst/>
                <a:ea typeface="Microsoft Sans Serif" panose="020B0604020202020204" pitchFamily="34" charset="0"/>
              </a:rPr>
              <a:t>ایزوله</a:t>
            </a:r>
            <a:r>
              <a:rPr lang="ar-SA" sz="1200" b="1" spc="-3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200" b="1" dirty="0">
                <a:effectLst/>
                <a:ea typeface="Microsoft Sans Serif" panose="020B0604020202020204" pitchFamily="34" charset="0"/>
              </a:rPr>
              <a:t>کننده</a:t>
            </a:r>
            <a:r>
              <a:rPr lang="ar-SA" sz="1200" b="1" spc="-3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200" b="1" dirty="0">
                <a:effectLst/>
                <a:ea typeface="Microsoft Sans Serif" panose="020B0604020202020204" pitchFamily="34" charset="0"/>
              </a:rPr>
              <a:t>در</a:t>
            </a:r>
            <a:r>
              <a:rPr lang="ar-SA" sz="1200" b="1" spc="-3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200" b="1" dirty="0">
                <a:effectLst/>
                <a:ea typeface="Microsoft Sans Serif" panose="020B0604020202020204" pitchFamily="34" charset="0"/>
              </a:rPr>
              <a:t>پست</a:t>
            </a:r>
            <a:r>
              <a:rPr lang="en-US" sz="1200" b="1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200" b="1" spc="-15" dirty="0">
                <a:effectLst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endParaRPr lang="fa-IR" sz="1200" dirty="0"/>
          </a:p>
        </p:txBody>
      </p:sp>
      <p:pic>
        <p:nvPicPr>
          <p:cNvPr id="18" name="Image 27">
            <a:extLst>
              <a:ext uri="{FF2B5EF4-FFF2-40B4-BE49-F238E27FC236}">
                <a16:creationId xmlns:a16="http://schemas.microsoft.com/office/drawing/2014/main" id="{18E4041D-D721-D032-678F-1BA9FCD1CFF5}"/>
              </a:ext>
            </a:extLst>
          </p:cNvPr>
          <p:cNvPicPr>
            <a:picLocks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21169" y="4037078"/>
            <a:ext cx="3992441" cy="184989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A524D617-7614-DE0B-1053-561F04987D27}"/>
              </a:ext>
            </a:extLst>
          </p:cNvPr>
          <p:cNvSpPr txBox="1"/>
          <p:nvPr/>
        </p:nvSpPr>
        <p:spPr>
          <a:xfrm>
            <a:off x="1258585" y="5964422"/>
            <a:ext cx="450693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1200" b="1" dirty="0">
                <a:effectLst/>
                <a:ea typeface="Microsoft Sans Serif" panose="020B0604020202020204" pitchFamily="34" charset="0"/>
              </a:rPr>
              <a:t>اختلاف پتانسيل دو سر ایزوله</a:t>
            </a:r>
            <a:r>
              <a:rPr lang="fa-IR" sz="1200" b="1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200" b="1" dirty="0">
                <a:effectLst/>
                <a:ea typeface="Microsoft Sans Serif" panose="020B0604020202020204" pitchFamily="34" charset="0"/>
              </a:rPr>
              <a:t>کننده در حين فرایند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+mn-cs"/>
              </a:rPr>
              <a:t> :(2)</a:t>
            </a:r>
            <a:r>
              <a:rPr kumimoji="0" lang="fa-IR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+mn-cs"/>
              </a:rPr>
              <a:t>  </a:t>
            </a:r>
            <a:r>
              <a:rPr lang="fa-IR" sz="1200" b="1" dirty="0">
                <a:effectLst/>
                <a:ea typeface="Microsoft Sans Serif" panose="020B0604020202020204" pitchFamily="34" charset="0"/>
              </a:rPr>
              <a:t>    </a:t>
            </a:r>
            <a:r>
              <a:rPr kumimoji="0" lang="ar-SA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Arial" panose="020B0604020202020204" pitchFamily="34" charset="0"/>
              </a:rPr>
              <a:t>شكل</a:t>
            </a:r>
            <a:endParaRPr lang="fa-IR" sz="1200" b="1" dirty="0">
              <a:effectLst/>
              <a:ea typeface="Microsoft Sans Serif" panose="020B0604020202020204" pitchFamily="34" charset="0"/>
            </a:endParaRPr>
          </a:p>
          <a:p>
            <a:r>
              <a:rPr lang="ar-SA" sz="1200" b="1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200" b="1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بازشدن و قطع و وصلهای مكرر </a:t>
            </a:r>
            <a:endParaRPr lang="fa-IR" sz="1200" dirty="0"/>
          </a:p>
        </p:txBody>
      </p:sp>
    </p:spTree>
    <p:extLst>
      <p:ext uri="{BB962C8B-B14F-4D97-AF65-F5344CB8AC3E}">
        <p14:creationId xmlns:p14="http://schemas.microsoft.com/office/powerpoint/2010/main" val="14255289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021BE3-DEDF-E458-3AA3-7ADA59A503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919" y="2155519"/>
            <a:ext cx="9784080" cy="4206240"/>
          </a:xfrm>
        </p:spPr>
        <p:txBody>
          <a:bodyPr>
            <a:normAutofit/>
          </a:bodyPr>
          <a:lstStyle/>
          <a:p>
            <a:pPr marL="0" indent="0" algn="just" rtl="1">
              <a:spcBef>
                <a:spcPts val="385"/>
              </a:spcBef>
              <a:spcAft>
                <a:spcPts val="0"/>
              </a:spcAft>
              <a:buNone/>
            </a:pPr>
            <a:r>
              <a:rPr lang="ar-SA" sz="1400" dirty="0">
                <a:effectLst/>
                <a:ea typeface="Microsoft Sans Serif" panose="020B0604020202020204" pitchFamily="34" charset="0"/>
              </a:rPr>
              <a:t>اين</a:t>
            </a:r>
            <a:r>
              <a:rPr lang="ar-SA" sz="1400" spc="2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اضافه</a:t>
            </a:r>
            <a:r>
              <a:rPr lang="ar-SA" sz="1400" spc="2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ولتاژها</a:t>
            </a:r>
            <a:r>
              <a:rPr lang="ar-SA" sz="1400" spc="1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را</a:t>
            </a:r>
            <a:r>
              <a:rPr lang="ar-SA" sz="1400" spc="1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در</a:t>
            </a:r>
            <a:r>
              <a:rPr lang="ar-SA" sz="1400" spc="2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فرايند</a:t>
            </a:r>
            <a:r>
              <a:rPr lang="ar-SA" sz="1400" spc="1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قطع</a:t>
            </a:r>
            <a:r>
              <a:rPr lang="ar-SA" sz="1400" spc="2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يک</a:t>
            </a:r>
            <a:r>
              <a:rPr lang="ar-SA" sz="1400" spc="2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ايزوله</a:t>
            </a:r>
            <a:r>
              <a:rPr lang="fa-IR" sz="14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کننده</a:t>
            </a:r>
            <a:r>
              <a:rPr lang="ar-SA" sz="1400" spc="2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نشان</a:t>
            </a:r>
            <a:r>
              <a:rPr lang="ar-SA" sz="1400" spc="2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ميدهد</a:t>
            </a:r>
            <a:r>
              <a:rPr lang="en-US" sz="1400" spc="55" dirty="0">
                <a:effectLst/>
                <a:ea typeface="Microsoft Sans Serif" panose="020B0604020202020204" pitchFamily="34" charset="0"/>
              </a:rPr>
              <a:t> 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V</a:t>
            </a:r>
            <a:r>
              <a:rPr lang="en-US" sz="1400" baseline="-25000" dirty="0">
                <a:effectLst/>
                <a:ea typeface="Microsoft Sans Serif" panose="020B0604020202020204" pitchFamily="34" charset="0"/>
              </a:rPr>
              <a:t>1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و</a:t>
            </a:r>
            <a:r>
              <a:rPr lang="ar-SA" sz="1400" spc="90" dirty="0">
                <a:effectLst/>
                <a:ea typeface="Microsoft Sans Serif" panose="020B0604020202020204" pitchFamily="34" charset="0"/>
              </a:rPr>
              <a:t> 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V</a:t>
            </a:r>
            <a:r>
              <a:rPr lang="en-US" sz="1400" baseline="-25000" dirty="0">
                <a:effectLst/>
                <a:ea typeface="Microsoft Sans Serif" panose="020B0604020202020204" pitchFamily="34" charset="0"/>
              </a:rPr>
              <a:t>2</a:t>
            </a:r>
            <a:r>
              <a:rPr lang="en-US" sz="1400" spc="8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به</a:t>
            </a:r>
            <a:r>
              <a:rPr lang="ar-SA" sz="1400" spc="5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ترتیب</a:t>
            </a:r>
            <a:r>
              <a:rPr lang="ar-SA" sz="1400" spc="6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ولتاژ</a:t>
            </a:r>
            <a:r>
              <a:rPr lang="ar-SA" sz="1400" spc="6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سمت</a:t>
            </a:r>
            <a:r>
              <a:rPr lang="ar-SA" sz="1400" spc="6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خط</a:t>
            </a:r>
            <a:r>
              <a:rPr lang="ar-SA" sz="1400" spc="6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و</a:t>
            </a:r>
            <a:r>
              <a:rPr lang="ar-SA" sz="1400" spc="5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پست</a:t>
            </a:r>
            <a:r>
              <a:rPr lang="ar-SA" sz="1400" spc="105" dirty="0">
                <a:effectLst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GIS</a:t>
            </a:r>
            <a:r>
              <a:rPr lang="en-US" sz="1400" spc="5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است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.</a:t>
            </a:r>
            <a:r>
              <a:rPr lang="en-US" sz="1400" spc="6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زماني</a:t>
            </a:r>
            <a:r>
              <a:rPr lang="ar-SA" sz="1400" spc="5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که</a:t>
            </a:r>
            <a:r>
              <a:rPr lang="ar-SA" sz="1400" spc="5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فرمان</a:t>
            </a:r>
            <a:r>
              <a:rPr lang="fa-IR" sz="1400" dirty="0">
                <a:effectLst/>
                <a:ea typeface="Microsoft Sans Serif" panose="020B0604020202020204" pitchFamily="34" charset="0"/>
              </a:rPr>
              <a:t> </a:t>
            </a:r>
            <a:endParaRPr lang="en-US" sz="1400" dirty="0">
              <a:effectLst/>
              <a:ea typeface="Microsoft Sans Serif" panose="020B0604020202020204" pitchFamily="34" charset="0"/>
            </a:endParaRPr>
          </a:p>
          <a:p>
            <a:pPr marL="90805" marR="190500" indent="0" algn="just" rtl="1">
              <a:lnSpc>
                <a:spcPts val="1600"/>
              </a:lnSpc>
              <a:spcBef>
                <a:spcPts val="35"/>
              </a:spcBef>
              <a:spcAft>
                <a:spcPts val="0"/>
              </a:spcAft>
              <a:buNone/>
            </a:pP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قطع</a:t>
            </a:r>
            <a:r>
              <a:rPr lang="ar-SA" sz="1400" spc="245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صادر</a:t>
            </a:r>
            <a:r>
              <a:rPr lang="ar-SA" sz="1400" spc="25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مي</a:t>
            </a:r>
            <a:r>
              <a:rPr lang="fa-IR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شود،</a:t>
            </a:r>
            <a:r>
              <a:rPr lang="ar-SA" sz="1400" spc="24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اختلاف</a:t>
            </a:r>
            <a:r>
              <a:rPr lang="ar-SA" sz="1400" spc="25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ولتاژی</a:t>
            </a:r>
            <a:r>
              <a:rPr lang="ar-SA" sz="1400" spc="245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در دو</a:t>
            </a:r>
            <a:r>
              <a:rPr lang="ar-SA" sz="1400" spc="22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سر</a:t>
            </a:r>
            <a:r>
              <a:rPr lang="ar-SA" sz="1400" spc="22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ايزوله</a:t>
            </a:r>
            <a:r>
              <a:rPr lang="fa-IR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کننده</a:t>
            </a:r>
            <a:r>
              <a:rPr lang="ar-SA" sz="1400" spc="215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ايجاد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مي</a:t>
            </a:r>
            <a:r>
              <a:rPr lang="fa-IR" sz="14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شود 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.(V</a:t>
            </a:r>
            <a:r>
              <a:rPr lang="en-US" sz="1400" baseline="-25000" dirty="0">
                <a:effectLst/>
                <a:ea typeface="Microsoft Sans Serif" panose="020B0604020202020204" pitchFamily="34" charset="0"/>
              </a:rPr>
              <a:t>2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-V</a:t>
            </a:r>
            <a:r>
              <a:rPr lang="en-US" sz="1400" baseline="-25000" dirty="0">
                <a:effectLst/>
                <a:ea typeface="Microsoft Sans Serif" panose="020B0604020202020204" pitchFamily="34" charset="0"/>
              </a:rPr>
              <a:t>1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)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اگر اين اختلاف ولتاژ از استقامت</a:t>
            </a:r>
            <a:r>
              <a:rPr lang="fa-IR" sz="1400" dirty="0"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عايقي که خود</a:t>
            </a:r>
            <a:r>
              <a:rPr lang="ar-SA" sz="1400" spc="4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تابعي</a:t>
            </a:r>
            <a:r>
              <a:rPr lang="ar-SA" sz="1400" spc="4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از</a:t>
            </a:r>
            <a:r>
              <a:rPr lang="ar-SA" sz="1400" spc="3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فاصله</a:t>
            </a:r>
            <a:r>
              <a:rPr lang="ar-SA" sz="1400" spc="4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مابین</a:t>
            </a:r>
            <a:r>
              <a:rPr lang="ar-SA" sz="1400" spc="3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کنتاکتها</a:t>
            </a:r>
            <a:r>
              <a:rPr lang="ar-SA" sz="1400" spc="4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است</a:t>
            </a:r>
            <a:r>
              <a:rPr lang="ar-SA" sz="1400" spc="4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و</a:t>
            </a:r>
            <a:r>
              <a:rPr lang="ar-SA" sz="1400" spc="3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با</a:t>
            </a:r>
            <a:r>
              <a:rPr lang="ar-SA" sz="1400" spc="4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افزايش</a:t>
            </a:r>
            <a:r>
              <a:rPr lang="ar-SA" sz="1400" spc="3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فاصله</a:t>
            </a:r>
            <a:r>
              <a:rPr lang="ar-SA" sz="1400" spc="4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بیشتر</a:t>
            </a:r>
            <a:r>
              <a:rPr lang="ar-SA" sz="1400" spc="3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مي</a:t>
            </a:r>
            <a:r>
              <a:rPr lang="fa-IR" sz="14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شود</a:t>
            </a:r>
            <a:r>
              <a:rPr lang="fa-IR" sz="1400" dirty="0"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شکل 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-2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قسمت پايین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(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تجاوز نمايد، آرک يا اتصال مجدد رخ خواهد</a:t>
            </a:r>
            <a:r>
              <a:rPr lang="ar-SA" sz="1400" spc="4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داد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.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در اين شرايط، ولتاژ پست</a:t>
            </a:r>
            <a:r>
              <a:rPr lang="ar-SA" sz="1400" dirty="0">
                <a:effectLst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GIS</a:t>
            </a:r>
            <a:r>
              <a:rPr lang="en-US" sz="1400" spc="-1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برای رسیدن به ولتاژ شبکه شروع</a:t>
            </a:r>
            <a:r>
              <a:rPr lang="ar-SA" sz="1400" spc="2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به</a:t>
            </a:r>
            <a:r>
              <a:rPr lang="ar-SA" sz="1400" spc="13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تغییر</a:t>
            </a:r>
            <a:r>
              <a:rPr lang="ar-SA" sz="1400" spc="13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خواهد</a:t>
            </a:r>
            <a:r>
              <a:rPr lang="ar-SA" sz="1400" spc="13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کرد،</a:t>
            </a:r>
            <a:r>
              <a:rPr lang="ar-SA" sz="1400" spc="16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اين</a:t>
            </a:r>
            <a:r>
              <a:rPr lang="ar-SA" sz="1400" spc="13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تغییر</a:t>
            </a:r>
            <a:r>
              <a:rPr lang="ar-SA" sz="1400" spc="13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ولتاژ</a:t>
            </a:r>
            <a:r>
              <a:rPr lang="ar-SA" sz="1400" spc="13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در</a:t>
            </a:r>
            <a:r>
              <a:rPr lang="ar-SA" sz="1400" spc="13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بازه</a:t>
            </a:r>
            <a:r>
              <a:rPr lang="ar-SA" sz="1400" spc="13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زماني</a:t>
            </a:r>
            <a:r>
              <a:rPr lang="ar-SA" sz="1400" spc="13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حدود</a:t>
            </a:r>
            <a:r>
              <a:rPr lang="ar-SA" sz="1400" spc="135" dirty="0">
                <a:effectLst/>
                <a:ea typeface="Microsoft Sans Serif" panose="020B0604020202020204" pitchFamily="34" charset="0"/>
              </a:rPr>
              <a:t> 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4</a:t>
            </a:r>
            <a:r>
              <a:rPr lang="en-US" sz="1400" spc="14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الي</a:t>
            </a:r>
            <a:r>
              <a:rPr lang="ar-SA" sz="1400" spc="130" dirty="0">
                <a:effectLst/>
                <a:ea typeface="Microsoft Sans Serif" panose="020B0604020202020204" pitchFamily="34" charset="0"/>
              </a:rPr>
              <a:t> 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5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نانوثانیه</a:t>
            </a:r>
            <a:r>
              <a:rPr lang="ar-SA" sz="1400" spc="1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رخ</a:t>
            </a:r>
            <a:r>
              <a:rPr lang="ar-SA" sz="1400" spc="1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مي</a:t>
            </a:r>
            <a:r>
              <a:rPr lang="fa-IR" sz="14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دهد</a:t>
            </a:r>
            <a:r>
              <a:rPr lang="ar-SA" sz="1400" spc="10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و</a:t>
            </a:r>
            <a:r>
              <a:rPr lang="ar-SA" sz="1400" spc="12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در</a:t>
            </a:r>
            <a:r>
              <a:rPr lang="ar-SA" sz="1400" spc="9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همین</a:t>
            </a:r>
            <a:r>
              <a:rPr lang="ar-SA" sz="1400" spc="10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حین</a:t>
            </a:r>
            <a:r>
              <a:rPr lang="ar-SA" sz="1400" spc="9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هم</a:t>
            </a:r>
            <a:r>
              <a:rPr lang="ar-SA" sz="1400" spc="10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يک</a:t>
            </a:r>
            <a:r>
              <a:rPr lang="ar-SA" sz="1400" spc="10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جريان</a:t>
            </a:r>
            <a:r>
              <a:rPr lang="ar-SA" sz="1400" spc="9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فرکانس</a:t>
            </a:r>
            <a:r>
              <a:rPr lang="ar-SA" sz="1400" spc="1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بالايي ايجاد</a:t>
            </a:r>
            <a:r>
              <a:rPr lang="ar-SA" sz="1400" spc="15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مي</a:t>
            </a:r>
            <a:r>
              <a:rPr lang="fa-IR" sz="14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گردد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.</a:t>
            </a:r>
            <a:r>
              <a:rPr lang="en-US" sz="1400" spc="16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اين</a:t>
            </a:r>
            <a:r>
              <a:rPr lang="ar-SA" sz="1400" spc="15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جريان</a:t>
            </a:r>
            <a:r>
              <a:rPr lang="ar-SA" sz="1400" spc="16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بصورت متوالي</a:t>
            </a:r>
            <a:r>
              <a:rPr lang="ar-SA" sz="1400" spc="15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قطع ميگردد</a:t>
            </a:r>
            <a:r>
              <a:rPr lang="ar-SA" sz="1400" spc="16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و</a:t>
            </a:r>
            <a:r>
              <a:rPr lang="ar-SA" sz="1400" spc="16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در</a:t>
            </a:r>
            <a:r>
              <a:rPr lang="ar-SA" sz="1400" spc="15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حین قطع</a:t>
            </a:r>
            <a:r>
              <a:rPr lang="ar-SA" sz="1400" spc="3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ولتاژ</a:t>
            </a:r>
            <a:r>
              <a:rPr lang="ar-SA" sz="1400" spc="2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پست</a:t>
            </a:r>
            <a:r>
              <a:rPr lang="ar-SA" sz="1400" spc="1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ثابت</a:t>
            </a:r>
            <a:r>
              <a:rPr lang="ar-SA" sz="1400" spc="1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خواهد</a:t>
            </a:r>
            <a:r>
              <a:rPr lang="ar-SA" sz="1400" spc="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شد</a:t>
            </a:r>
            <a:r>
              <a:rPr lang="ar-SA" sz="1400" spc="3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و در</a:t>
            </a:r>
            <a:r>
              <a:rPr lang="ar-SA" sz="1400" spc="1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نقطه</a:t>
            </a:r>
            <a:r>
              <a:rPr lang="ar-SA" sz="1400" spc="1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ديگر</a:t>
            </a:r>
            <a:r>
              <a:rPr lang="ar-SA" sz="1400" spc="1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که</a:t>
            </a:r>
            <a:r>
              <a:rPr lang="ar-SA" sz="1400" spc="2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اختلاف</a:t>
            </a:r>
            <a:r>
              <a:rPr lang="ar-SA" sz="1400" spc="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بزرگتری</a:t>
            </a:r>
            <a:r>
              <a:rPr lang="en-US" sz="1400" dirty="0"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ولتاژ</a:t>
            </a:r>
            <a:r>
              <a:rPr lang="ar-SA" sz="1400" spc="355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در</a:t>
            </a:r>
            <a:r>
              <a:rPr lang="fa-IR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دو</a:t>
            </a:r>
            <a:r>
              <a:rPr lang="ar-SA" sz="1400" spc="17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سر</a:t>
            </a:r>
            <a:r>
              <a:rPr lang="ar-SA" sz="1400" spc="18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ايزوله</a:t>
            </a:r>
            <a:r>
              <a:rPr lang="ar-SA" sz="1400" spc="18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کننده</a:t>
            </a:r>
            <a:r>
              <a:rPr lang="ar-SA" sz="1400" spc="17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قرار</a:t>
            </a:r>
            <a:r>
              <a:rPr lang="ar-SA" sz="1400" spc="19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خواهد</a:t>
            </a:r>
            <a:r>
              <a:rPr lang="ar-SA" sz="1400" spc="17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گرفت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)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به</a:t>
            </a:r>
            <a:r>
              <a:rPr lang="ar-SA" sz="1400" spc="25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دلیل</a:t>
            </a:r>
            <a:r>
              <a:rPr lang="ar-SA" sz="1400" spc="26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افزايش</a:t>
            </a:r>
            <a:r>
              <a:rPr lang="fa-IR" sz="1400" dirty="0"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فاصله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(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،</a:t>
            </a:r>
            <a:r>
              <a:rPr lang="ar-SA" sz="1400" spc="32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پديده</a:t>
            </a:r>
            <a:r>
              <a:rPr lang="ar-SA" sz="1400" spc="29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وصل</a:t>
            </a:r>
            <a:r>
              <a:rPr lang="ar-SA" sz="1400" spc="30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مجددمي</a:t>
            </a:r>
            <a:r>
              <a:rPr lang="fa-IR" sz="14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تواند</a:t>
            </a:r>
            <a:r>
              <a:rPr lang="ar-SA" sz="1400" spc="30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رخ</a:t>
            </a:r>
            <a:r>
              <a:rPr lang="ar-SA" sz="1400" spc="28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دهد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.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بازشدن</a:t>
            </a:r>
            <a:r>
              <a:rPr lang="ar-SA" sz="1400" spc="-1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کامل</a:t>
            </a:r>
            <a:r>
              <a:rPr lang="ar-SA" sz="1400" spc="-1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کنتاکتها</a:t>
            </a:r>
            <a:r>
              <a:rPr lang="ar-SA" sz="1400" spc="-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رخ</a:t>
            </a:r>
            <a:r>
              <a:rPr lang="ar-SA" sz="1400" spc="-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داده و ايجاد تغییرات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ناگهاني</a:t>
            </a:r>
            <a:r>
              <a:rPr lang="en-US" sz="1400" dirty="0"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و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لتاژ نمايد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.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اين امواج ولتاژ تیز ناشي از اين</a:t>
            </a:r>
            <a:r>
              <a:rPr lang="en-US" sz="1400" spc="400" dirty="0"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قطع و وصلهای مجدد را</a:t>
            </a:r>
            <a:r>
              <a:rPr lang="ar-SA" sz="1400" spc="200" dirty="0">
                <a:effectLst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VFTO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مي</a:t>
            </a:r>
            <a:r>
              <a:rPr lang="fa-IR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نامند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.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ولتاژ</a:t>
            </a:r>
            <a:r>
              <a:rPr lang="ar-SA" sz="1400" spc="24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القای</a:t>
            </a:r>
            <a:r>
              <a:rPr lang="ar-SA" sz="1400" spc="23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سطحي</a:t>
            </a:r>
            <a:r>
              <a:rPr lang="ar-SA" sz="1400" spc="230" dirty="0">
                <a:effectLst/>
                <a:ea typeface="Microsoft Sans Serif" panose="020B0604020202020204" pitchFamily="34" charset="0"/>
              </a:rPr>
              <a:t> 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(TEV)</a:t>
            </a:r>
            <a:r>
              <a:rPr lang="en-US" sz="1400" spc="24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که</a:t>
            </a:r>
            <a:r>
              <a:rPr lang="ar-SA" sz="1400" spc="24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افزايش</a:t>
            </a:r>
            <a:r>
              <a:rPr lang="ar-SA" sz="1400" spc="24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گذرای</a:t>
            </a:r>
            <a:r>
              <a:rPr lang="ar-SA" sz="1400" spc="24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پتانسیل</a:t>
            </a:r>
            <a:r>
              <a:rPr lang="ar-SA" sz="1400" spc="24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زمین</a:t>
            </a:r>
            <a:r>
              <a:rPr lang="en-US" sz="1400" dirty="0">
                <a:ea typeface="Microsoft Sans Serif" panose="020B0604020202020204" pitchFamily="34" charset="0"/>
              </a:rPr>
              <a:t> </a:t>
            </a:r>
            <a:r>
              <a:rPr lang="ar-SA" sz="1400" spc="-10" dirty="0">
                <a:effectLst/>
                <a:ea typeface="Microsoft Sans Serif" panose="020B0604020202020204" pitchFamily="34" charset="0"/>
              </a:rPr>
              <a:t>مي</a:t>
            </a:r>
            <a:r>
              <a:rPr lang="fa-IR" sz="1400" spc="-1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spc="-10" dirty="0">
                <a:effectLst/>
                <a:ea typeface="Microsoft Sans Serif" panose="020B0604020202020204" pitchFamily="34" charset="0"/>
              </a:rPr>
              <a:t>شود،</a:t>
            </a:r>
            <a:r>
              <a:rPr lang="ar-SA" sz="1400" spc="-1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spc="-10" dirty="0">
                <a:effectLst/>
                <a:ea typeface="Microsoft Sans Serif" panose="020B0604020202020204" pitchFamily="34" charset="0"/>
              </a:rPr>
              <a:t>نامیده</a:t>
            </a:r>
            <a:r>
              <a:rPr lang="ar-SA" sz="1400" spc="-1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spc="-10" dirty="0">
                <a:effectLst/>
                <a:ea typeface="Microsoft Sans Serif" panose="020B0604020202020204" pitchFamily="34" charset="0"/>
              </a:rPr>
              <a:t>نیز</a:t>
            </a:r>
            <a:r>
              <a:rPr lang="ar-SA" sz="1400" spc="-20" dirty="0">
                <a:effectLst/>
                <a:ea typeface="Microsoft Sans Serif" panose="020B0604020202020204" pitchFamily="34" charset="0"/>
              </a:rPr>
              <a:t> </a:t>
            </a:r>
            <a:r>
              <a:rPr lang="en-US" sz="1400" spc="-10" dirty="0">
                <a:effectLst/>
                <a:ea typeface="Microsoft Sans Serif" panose="020B0604020202020204" pitchFamily="34" charset="0"/>
              </a:rPr>
              <a:t>(Transient</a:t>
            </a:r>
            <a:r>
              <a:rPr lang="en-US" sz="1400" spc="10" dirty="0">
                <a:effectLst/>
                <a:ea typeface="Microsoft Sans Serif" panose="020B0604020202020204" pitchFamily="34" charset="0"/>
              </a:rPr>
              <a:t> </a:t>
            </a:r>
            <a:r>
              <a:rPr lang="en-US" sz="1400" spc="-10" dirty="0">
                <a:effectLst/>
                <a:ea typeface="Microsoft Sans Serif" panose="020B0604020202020204" pitchFamily="34" charset="0"/>
              </a:rPr>
              <a:t>ground</a:t>
            </a:r>
            <a:r>
              <a:rPr lang="en-US" sz="1400" spc="20" dirty="0">
                <a:effectLst/>
                <a:ea typeface="Microsoft Sans Serif" panose="020B0604020202020204" pitchFamily="34" charset="0"/>
              </a:rPr>
              <a:t> </a:t>
            </a:r>
            <a:r>
              <a:rPr lang="en-US" sz="1400" spc="-10" dirty="0">
                <a:effectLst/>
                <a:ea typeface="Microsoft Sans Serif" panose="020B0604020202020204" pitchFamily="34" charset="0"/>
              </a:rPr>
              <a:t>potential</a:t>
            </a:r>
            <a:r>
              <a:rPr lang="en-US" sz="1400" spc="10" dirty="0">
                <a:effectLst/>
                <a:ea typeface="Microsoft Sans Serif" panose="020B0604020202020204" pitchFamily="34" charset="0"/>
              </a:rPr>
              <a:t> </a:t>
            </a:r>
            <a:r>
              <a:rPr lang="en-US" sz="1400" spc="-10" dirty="0">
                <a:effectLst/>
                <a:ea typeface="Microsoft Sans Serif" panose="020B0604020202020204" pitchFamily="34" charset="0"/>
              </a:rPr>
              <a:t>rise:</a:t>
            </a:r>
            <a:r>
              <a:rPr lang="en-US" sz="1400" spc="15" dirty="0">
                <a:effectLst/>
                <a:ea typeface="Microsoft Sans Serif" panose="020B0604020202020204" pitchFamily="34" charset="0"/>
              </a:rPr>
              <a:t> </a:t>
            </a:r>
            <a:r>
              <a:rPr lang="en-US" sz="1400" spc="-20" dirty="0">
                <a:effectLst/>
                <a:ea typeface="Microsoft Sans Serif" panose="020B0604020202020204" pitchFamily="34" charset="0"/>
              </a:rPr>
              <a:t>TGPR)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ناشي</a:t>
            </a:r>
            <a:r>
              <a:rPr lang="ar-SA" sz="1400" spc="-1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از</a:t>
            </a:r>
            <a:r>
              <a:rPr lang="ar-SA" sz="1400" spc="-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القای</a:t>
            </a:r>
            <a:r>
              <a:rPr lang="ar-SA" sz="1400" spc="-1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ولتاژهای</a:t>
            </a:r>
            <a:r>
              <a:rPr lang="ar-SA" sz="1400" spc="-2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تیز</a:t>
            </a:r>
            <a:r>
              <a:rPr lang="ar-SA" sz="1400" spc="-1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ايجاد</a:t>
            </a:r>
            <a:r>
              <a:rPr lang="ar-SA" sz="1400" spc="-2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شده</a:t>
            </a:r>
            <a:r>
              <a:rPr lang="ar-SA" sz="1400" spc="-2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در</a:t>
            </a:r>
            <a:r>
              <a:rPr lang="ar-SA" sz="1400" spc="-2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قسمت</a:t>
            </a:r>
            <a:r>
              <a:rPr lang="ar-SA" sz="1400" spc="-1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داخلي</a:t>
            </a:r>
            <a:r>
              <a:rPr lang="ar-SA" sz="1400" spc="-1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پستهای</a:t>
            </a:r>
            <a:r>
              <a:rPr lang="fa-IR" sz="1400" dirty="0">
                <a:effectLst/>
                <a:ea typeface="Microsoft Sans Serif" panose="020B0604020202020204" pitchFamily="34" charset="0"/>
              </a:rPr>
              <a:t>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+mn-cs"/>
              </a:rPr>
              <a:t> GIS</a:t>
            </a:r>
            <a:r>
              <a:rPr lang="fa-IR" sz="1400" dirty="0"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است که به بدنه آن مطابق شکل 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3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انتقال مي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يابد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.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 همانگونه</a:t>
            </a:r>
            <a:r>
              <a:rPr lang="ar-SA" sz="1400" spc="200" dirty="0">
                <a:effectLst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که در شکل 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3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نشان داده شده</a:t>
            </a:r>
            <a:r>
              <a:rPr lang="ar-SA" sz="1400" spc="12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است، در واقع از منظر ولتاژ فرکانس</a:t>
            </a:r>
            <a:r>
              <a:rPr lang="ar-SA" sz="1400" spc="2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بالای داخلي، سه ناحیه با سه امپدانس موجي قابل توصیف است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:</a:t>
            </a:r>
          </a:p>
          <a:p>
            <a:pPr marL="90805" marR="190500" indent="0" algn="just" rtl="1">
              <a:lnSpc>
                <a:spcPts val="1600"/>
              </a:lnSpc>
              <a:spcBef>
                <a:spcPts val="35"/>
              </a:spcBef>
              <a:spcAft>
                <a:spcPts val="0"/>
              </a:spcAft>
              <a:buNone/>
            </a:pPr>
            <a:endParaRPr lang="en-US" sz="1400" dirty="0">
              <a:ea typeface="Microsoft Sans Serif" panose="020B0604020202020204" pitchFamily="34" charset="0"/>
            </a:endParaRPr>
          </a:p>
          <a:p>
            <a:pPr marR="1167765" indent="0" algn="r" rtl="1">
              <a:lnSpc>
                <a:spcPct val="128000"/>
              </a:lnSpc>
              <a:buNone/>
            </a:pPr>
            <a:r>
              <a:rPr lang="fa-IR" sz="1400" dirty="0">
                <a:effectLst/>
                <a:ea typeface="Microsoft Sans Serif" panose="020B0604020202020204" pitchFamily="34" charset="0"/>
              </a:rPr>
              <a:t>ا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لف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(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 ناحیه مابین هادی</a:t>
            </a:r>
            <a:r>
              <a:rPr lang="ar-SA" sz="1400" dirty="0">
                <a:effectLst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GIS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 و بدنه آن 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(Z</a:t>
            </a:r>
            <a:r>
              <a:rPr lang="en-US" sz="1400" baseline="-25000" dirty="0">
                <a:effectLst/>
                <a:ea typeface="Microsoft Sans Serif" panose="020B0604020202020204" pitchFamily="34" charset="0"/>
              </a:rPr>
              <a:t>GIS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)</a:t>
            </a:r>
            <a:r>
              <a:rPr lang="en-US" sz="1400" spc="200" dirty="0">
                <a:effectLst/>
                <a:ea typeface="Microsoft Sans Serif" panose="020B0604020202020204" pitchFamily="34" charset="0"/>
              </a:rPr>
              <a:t> </a:t>
            </a:r>
          </a:p>
          <a:p>
            <a:pPr marR="1167765" indent="0" algn="r" rtl="1">
              <a:lnSpc>
                <a:spcPct val="128000"/>
              </a:lnSpc>
              <a:buNone/>
            </a:pPr>
            <a:r>
              <a:rPr lang="ar-SA" sz="1400" dirty="0">
                <a:effectLst/>
                <a:ea typeface="Microsoft Sans Serif" panose="020B0604020202020204" pitchFamily="34" charset="0"/>
              </a:rPr>
              <a:t>ب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(</a:t>
            </a:r>
            <a:r>
              <a:rPr lang="en-US" sz="1400" spc="-4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ناحیه</a:t>
            </a:r>
            <a:r>
              <a:rPr lang="ar-SA" sz="1400" spc="-4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مابین</a:t>
            </a:r>
            <a:r>
              <a:rPr lang="ar-SA" sz="1400" spc="-4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بدنه</a:t>
            </a:r>
            <a:r>
              <a:rPr lang="ar-SA" sz="1400" dirty="0">
                <a:effectLst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GIS</a:t>
            </a:r>
            <a:r>
              <a:rPr lang="en-US" sz="1400" spc="-5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و</a:t>
            </a:r>
            <a:r>
              <a:rPr lang="ar-SA" sz="1400" spc="-4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زمین</a:t>
            </a:r>
            <a:r>
              <a:rPr lang="ar-SA" sz="1400" spc="-3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پست</a:t>
            </a:r>
            <a:r>
              <a:rPr lang="ar-SA" sz="1400" spc="-40" dirty="0">
                <a:effectLst/>
                <a:ea typeface="Microsoft Sans Serif" panose="020B0604020202020204" pitchFamily="34" charset="0"/>
              </a:rPr>
              <a:t> 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(Z</a:t>
            </a:r>
            <a:r>
              <a:rPr lang="en-US" sz="1400" baseline="-25000" dirty="0">
                <a:effectLst/>
                <a:ea typeface="Microsoft Sans Serif" panose="020B0604020202020204" pitchFamily="34" charset="0"/>
              </a:rPr>
              <a:t>ENC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)</a:t>
            </a:r>
          </a:p>
          <a:p>
            <a:pPr marL="0" marR="210185" indent="0" algn="r" rtl="1">
              <a:spcAft>
                <a:spcPts val="0"/>
              </a:spcAft>
              <a:buNone/>
            </a:pPr>
            <a:r>
              <a:rPr lang="en-US" sz="1400" dirty="0">
                <a:effectLst/>
                <a:ea typeface="Microsoft Sans Serif" panose="020B0604020202020204" pitchFamily="34" charset="0"/>
              </a:rPr>
              <a:t>  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ج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(</a:t>
            </a:r>
            <a:r>
              <a:rPr lang="en-US" sz="1400" spc="-3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ناحیه</a:t>
            </a:r>
            <a:r>
              <a:rPr lang="ar-SA" sz="1400" spc="-4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مابین</a:t>
            </a:r>
            <a:r>
              <a:rPr lang="ar-SA" sz="1400" spc="-2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خط</a:t>
            </a:r>
            <a:r>
              <a:rPr lang="ar-SA" sz="1400" spc="-3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هوايي</a:t>
            </a:r>
            <a:r>
              <a:rPr lang="ar-SA" sz="1400" spc="-3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يا</a:t>
            </a:r>
            <a:r>
              <a:rPr lang="ar-SA" sz="1400" spc="-3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کابل</a:t>
            </a:r>
            <a:r>
              <a:rPr lang="ar-SA" sz="1400" spc="-3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به</a:t>
            </a:r>
            <a:r>
              <a:rPr lang="ar-SA" sz="1400" spc="-3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زمین</a:t>
            </a:r>
            <a:r>
              <a:rPr lang="ar-SA" sz="1400" spc="-2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پست</a:t>
            </a:r>
            <a:r>
              <a:rPr lang="ar-SA" sz="1400" spc="-40" dirty="0">
                <a:effectLst/>
                <a:ea typeface="Microsoft Sans Serif" panose="020B0604020202020204" pitchFamily="34" charset="0"/>
              </a:rPr>
              <a:t> 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(Z</a:t>
            </a:r>
            <a:r>
              <a:rPr lang="en-US" sz="1400" baseline="-25000" dirty="0">
                <a:effectLst/>
                <a:ea typeface="Microsoft Sans Serif" panose="020B0604020202020204" pitchFamily="34" charset="0"/>
              </a:rPr>
              <a:t>OH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)</a:t>
            </a:r>
          </a:p>
          <a:p>
            <a:pPr marL="90805" marR="190500" indent="0" algn="just" rtl="1">
              <a:lnSpc>
                <a:spcPts val="1600"/>
              </a:lnSpc>
              <a:spcBef>
                <a:spcPts val="35"/>
              </a:spcBef>
              <a:spcAft>
                <a:spcPts val="0"/>
              </a:spcAft>
              <a:buNone/>
            </a:pPr>
            <a:endParaRPr lang="en-US" sz="1400" dirty="0">
              <a:effectLst/>
              <a:latin typeface="Microsoft Sans Serif" panose="020B0604020202020204" pitchFamily="34" charset="0"/>
              <a:ea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41341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24">
            <a:extLst>
              <a:ext uri="{FF2B5EF4-FFF2-40B4-BE49-F238E27FC236}">
                <a16:creationId xmlns:a16="http://schemas.microsoft.com/office/drawing/2014/main" id="{4F9BD28D-E091-5246-E61C-7BBF59FB34C3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98897" y="1985677"/>
            <a:ext cx="3803476" cy="420687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564EA74-71D3-D12B-10E8-B7CD53880F81}"/>
              </a:ext>
            </a:extLst>
          </p:cNvPr>
          <p:cNvSpPr txBox="1"/>
          <p:nvPr/>
        </p:nvSpPr>
        <p:spPr>
          <a:xfrm>
            <a:off x="436651" y="6296561"/>
            <a:ext cx="5178175" cy="3215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143000" marR="333375" indent="-902970" algn="r" rtl="1">
              <a:lnSpc>
                <a:spcPct val="137000"/>
              </a:lnSpc>
              <a:spcBef>
                <a:spcPts val="30"/>
              </a:spcBef>
              <a:spcAft>
                <a:spcPts val="0"/>
              </a:spcAft>
            </a:pPr>
            <a:r>
              <a:rPr lang="ar-SA" sz="1200" b="1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شكل</a:t>
            </a:r>
            <a:r>
              <a:rPr lang="ar-SA" sz="1200" b="1" spc="-30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>
                <a:effectLst/>
                <a:ea typeface="Microsoft Sans Serif" panose="020B0604020202020204" pitchFamily="34" charset="0"/>
              </a:rPr>
              <a:t>:(3)</a:t>
            </a:r>
            <a:r>
              <a:rPr lang="en-US" sz="1200" b="1" spc="-2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200" b="1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مسيرهای</a:t>
            </a:r>
            <a:r>
              <a:rPr lang="ar-SA" sz="1200" b="1" spc="-20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1200" b="1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سير</a:t>
            </a:r>
            <a:r>
              <a:rPr lang="ar-SA" sz="1200" b="1" spc="-25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1200" b="1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موج</a:t>
            </a:r>
            <a:r>
              <a:rPr lang="ar-SA" sz="1200" b="1" spc="-25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1200" b="1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اضافه</a:t>
            </a:r>
            <a:r>
              <a:rPr lang="ar-SA" sz="1200" b="1" spc="-25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1200" b="1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ولتاژ</a:t>
            </a:r>
            <a:r>
              <a:rPr lang="ar-SA" sz="1200" b="1" dirty="0">
                <a:effectLst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>
                <a:effectLst/>
                <a:ea typeface="Microsoft Sans Serif" panose="020B0604020202020204" pitchFamily="34" charset="0"/>
              </a:rPr>
              <a:t>VFTO</a:t>
            </a:r>
            <a:r>
              <a:rPr lang="en-US" sz="1200" b="1" spc="-2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200" b="1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و</a:t>
            </a:r>
            <a:r>
              <a:rPr lang="ar-SA" sz="1200" b="1" dirty="0">
                <a:effectLst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>
                <a:effectLst/>
                <a:ea typeface="Microsoft Sans Serif" panose="020B0604020202020204" pitchFamily="34" charset="0"/>
              </a:rPr>
              <a:t>TEV</a:t>
            </a:r>
            <a:r>
              <a:rPr lang="en-US" sz="1200" b="1" spc="-2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200" b="1" dirty="0">
                <a:effectLst/>
                <a:ea typeface="Microsoft Sans Serif" panose="020B0604020202020204" pitchFamily="34" charset="0"/>
                <a:cs typeface="Arial" panose="020B0604020202020204" pitchFamily="34" charset="0"/>
              </a:rPr>
              <a:t>در یک پست نمونه</a:t>
            </a:r>
            <a:endParaRPr lang="en-US" sz="1200" dirty="0">
              <a:effectLst/>
              <a:ea typeface="Microsoft Sans Serif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0517522-8600-192F-FA60-7DC366142114}"/>
              </a:ext>
            </a:extLst>
          </p:cNvPr>
          <p:cNvSpPr txBox="1"/>
          <p:nvPr/>
        </p:nvSpPr>
        <p:spPr>
          <a:xfrm>
            <a:off x="5400425" y="2140553"/>
            <a:ext cx="6666572" cy="54476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8100">
              <a:spcBef>
                <a:spcPts val="20"/>
              </a:spcBef>
              <a:spcAft>
                <a:spcPts val="0"/>
              </a:spcAft>
            </a:pPr>
            <a:endParaRPr lang="en-US" sz="1100" dirty="0">
              <a:effectLst/>
              <a:latin typeface="Microsoft Sans Serif" panose="020B0604020202020204" pitchFamily="34" charset="0"/>
              <a:ea typeface="Microsoft Sans Serif" panose="020B0604020202020204" pitchFamily="34" charset="0"/>
            </a:endParaRPr>
          </a:p>
          <a:p>
            <a:pPr marL="0" marR="0" lvl="0" indent="0" algn="just" defTabSz="4572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lang="ar-SA" sz="11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</a:b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بدنه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فلزی</a:t>
            </a:r>
            <a:r>
              <a:rPr lang="ar-SA" sz="1400" spc="3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لوله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های</a:t>
            </a:r>
            <a:r>
              <a:rPr lang="ar-SA" sz="1400" spc="3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پست</a:t>
            </a:r>
            <a:r>
              <a:rPr kumimoji="0" lang="en-US" sz="1400" b="0" i="0" u="none" strike="noStrike" kern="1200" cap="none" spc="-2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Microsoft Sans Serif" panose="020B0604020202020204" pitchFamily="34" charset="0"/>
              </a:rPr>
              <a:t> GIS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برای</a:t>
            </a:r>
            <a:r>
              <a:rPr lang="ar-SA" sz="1400" spc="27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هادیهای</a:t>
            </a:r>
            <a:r>
              <a:rPr lang="ar-SA" sz="1400" spc="275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فازهای</a:t>
            </a:r>
            <a:r>
              <a:rPr lang="ar-SA" sz="1400" spc="275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پست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 همانند زمین</a:t>
            </a:r>
            <a:r>
              <a:rPr lang="ar-SA" sz="1400" spc="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رفتار</a:t>
            </a:r>
            <a:r>
              <a:rPr lang="ar-SA" sz="1400" spc="1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مي</a:t>
            </a:r>
            <a:r>
              <a:rPr lang="fa-IR" sz="14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کند</a:t>
            </a:r>
            <a:r>
              <a:rPr lang="ar-SA" sz="1400" spc="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ولي همین</a:t>
            </a:r>
            <a:r>
              <a:rPr lang="ar-SA" sz="1400" spc="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بدنه</a:t>
            </a:r>
            <a:r>
              <a:rPr lang="ar-SA" sz="1400" spc="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نسبت</a:t>
            </a:r>
            <a:r>
              <a:rPr lang="ar-SA" sz="1400" spc="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به زمین</a:t>
            </a:r>
            <a:r>
              <a:rPr lang="ar-SA" sz="1400" spc="1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پست</a:t>
            </a:r>
            <a:r>
              <a:rPr lang="ar-SA" sz="1400" spc="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مثل يک</a:t>
            </a:r>
            <a:r>
              <a:rPr lang="ar-SA" sz="1400" spc="-7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هادی</a:t>
            </a:r>
            <a:r>
              <a:rPr lang="ar-SA" sz="1400" spc="-6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رفتار</a:t>
            </a:r>
            <a:r>
              <a:rPr lang="ar-SA" sz="1400" spc="-6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مي</a:t>
            </a:r>
            <a:r>
              <a:rPr lang="fa-IR" sz="14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کند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.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 اين شبکه با سه خط انتقال با تئوری امواج سیار در خطوط انتقال توصیف</a:t>
            </a:r>
            <a:r>
              <a:rPr lang="ar-SA" sz="1400" spc="4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بوده</a:t>
            </a:r>
            <a:r>
              <a:rPr lang="ar-SA" sz="1400" spc="4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و</a:t>
            </a:r>
            <a:r>
              <a:rPr lang="ar-SA" sz="1400" spc="400" dirty="0">
                <a:effectLst/>
                <a:ea typeface="Microsoft Sans Serif" panose="020B0604020202020204" pitchFamily="34" charset="0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قابل</a:t>
            </a:r>
            <a:r>
              <a:rPr lang="en-US" sz="1400" dirty="0">
                <a:solidFill>
                  <a:srgbClr val="FFFFFF"/>
                </a:solidFill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ضرايب</a:t>
            </a:r>
            <a:r>
              <a:rPr lang="ar-SA" sz="1400" spc="4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انعکاس</a:t>
            </a:r>
            <a:r>
              <a:rPr lang="ar-SA" sz="1400" spc="400" dirty="0">
                <a:effectLst/>
                <a:ea typeface="Microsoft Sans Serif" panose="020B0604020202020204" pitchFamily="34" charset="0"/>
              </a:rPr>
              <a:t> 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(Reflection)</a:t>
            </a:r>
            <a:r>
              <a:rPr lang="en-US" sz="1400" spc="4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و</a:t>
            </a:r>
            <a:r>
              <a:rPr lang="ar-SA" sz="1400" spc="4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انکسار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(Refraction)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برای آن قابل محاسبه خواهد بود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.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اين ضرايب به صورت يک</a:t>
            </a:r>
            <a:r>
              <a:rPr lang="ar-SA" sz="1400" spc="11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ماتريس</a:t>
            </a:r>
            <a:r>
              <a:rPr lang="ar-SA" sz="1400" spc="10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قابل</a:t>
            </a:r>
            <a:r>
              <a:rPr lang="ar-SA" sz="1400" spc="10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توصیف</a:t>
            </a:r>
            <a:r>
              <a:rPr lang="ar-SA" sz="1400" spc="11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است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.</a:t>
            </a:r>
            <a:r>
              <a:rPr lang="en-US" sz="1400" spc="12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اما</a:t>
            </a:r>
            <a:r>
              <a:rPr lang="ar-SA" sz="1400" spc="11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عاملي</a:t>
            </a:r>
            <a:r>
              <a:rPr lang="ar-SA" sz="1400" spc="12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که</a:t>
            </a:r>
            <a:r>
              <a:rPr lang="ar-SA" sz="1400" spc="10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در</a:t>
            </a:r>
            <a:r>
              <a:rPr lang="ar-SA" sz="1400" spc="11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مطالعه</a:t>
            </a:r>
            <a:r>
              <a:rPr lang="ar-SA" sz="1400" spc="11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ولتاژ</a:t>
            </a:r>
            <a:r>
              <a:rPr lang="ar-SA" sz="1400" spc="11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القای سطحي موثر است، ضريب مرتبط با عبور موج به سمت زمین است که به صورت رابطه 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(1)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قابل توصیف است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:</a:t>
            </a:r>
          </a:p>
          <a:p>
            <a:pPr algn="just" rtl="1">
              <a:lnSpc>
                <a:spcPts val="1180"/>
              </a:lnSpc>
            </a:pPr>
            <a:endParaRPr lang="en-US" sz="1100" dirty="0">
              <a:effectLst/>
              <a:latin typeface="Microsoft Sans Serif" panose="020B0604020202020204" pitchFamily="34" charset="0"/>
              <a:ea typeface="Microsoft Sans Serif" panose="020B0604020202020204" pitchFamily="34" charset="0"/>
            </a:endParaRPr>
          </a:p>
          <a:p>
            <a:pPr algn="just" rtl="1">
              <a:lnSpc>
                <a:spcPts val="1175"/>
              </a:lnSpc>
            </a:pPr>
            <a:endParaRPr lang="en-US" sz="1100" dirty="0">
              <a:effectLst/>
              <a:latin typeface="Microsoft Sans Serif" panose="020B0604020202020204" pitchFamily="34" charset="0"/>
              <a:ea typeface="Microsoft Sans Serif" panose="020B0604020202020204" pitchFamily="34" charset="0"/>
            </a:endParaRPr>
          </a:p>
          <a:p>
            <a:pPr algn="just"/>
            <a:br>
              <a:rPr lang="ar-SA" sz="11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</a:br>
            <a:endParaRPr lang="fa-IR" sz="1100" dirty="0">
              <a:effectLst/>
              <a:latin typeface="Microsoft Sans Serif" panose="020B0604020202020204" pitchFamily="34" charset="0"/>
              <a:ea typeface="Microsoft Sans Serif" panose="020B0604020202020204" pitchFamily="34" charset="0"/>
            </a:endParaRPr>
          </a:p>
          <a:p>
            <a:pPr marR="40005" algn="r" rtl="1">
              <a:lnSpc>
                <a:spcPts val="1185"/>
              </a:lnSpc>
            </a:pPr>
            <a:endParaRPr lang="fa-IR" sz="1100" dirty="0">
              <a:latin typeface="Microsoft Sans Serif" panose="020B0604020202020204" pitchFamily="34" charset="0"/>
              <a:ea typeface="Microsoft Sans Serif" panose="020B0604020202020204" pitchFamily="34" charset="0"/>
            </a:endParaRPr>
          </a:p>
          <a:p>
            <a:pPr marR="40005" algn="r" rtl="1">
              <a:lnSpc>
                <a:spcPts val="1185"/>
              </a:lnSpc>
            </a:pPr>
            <a:endParaRPr lang="fa-IR" sz="1100" dirty="0">
              <a:effectLst/>
              <a:latin typeface="Microsoft Sans Serif" panose="020B0604020202020204" pitchFamily="34" charset="0"/>
              <a:ea typeface="Microsoft Sans Serif" panose="020B0604020202020204" pitchFamily="34" charset="0"/>
            </a:endParaRPr>
          </a:p>
          <a:p>
            <a:pPr marR="40005" algn="r" rtl="1">
              <a:lnSpc>
                <a:spcPts val="1185"/>
              </a:lnSpc>
            </a:pPr>
            <a:endParaRPr lang="fa-IR" sz="1100" dirty="0">
              <a:latin typeface="Microsoft Sans Serif" panose="020B0604020202020204" pitchFamily="34" charset="0"/>
              <a:ea typeface="Microsoft Sans Serif" panose="020B0604020202020204" pitchFamily="34" charset="0"/>
            </a:endParaRPr>
          </a:p>
          <a:p>
            <a:pPr marR="40005" algn="r" rtl="1">
              <a:lnSpc>
                <a:spcPts val="1185"/>
              </a:lnSpc>
            </a:pP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در</a:t>
            </a:r>
            <a:r>
              <a:rPr lang="ar-SA" sz="1400" spc="75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رابطه</a:t>
            </a:r>
            <a:r>
              <a:rPr lang="ar-SA" sz="1400" spc="7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فوق،</a:t>
            </a:r>
            <a:r>
              <a:rPr lang="en-US" sz="1400" spc="-25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ضريب</a:t>
            </a:r>
            <a:r>
              <a:rPr lang="en-US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kumimoji="0" lang="en-US" sz="125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ymbol" panose="05050102010706020507" pitchFamily="18" charset="2"/>
                <a:ea typeface="Times New Roman" panose="02020603050405020304" pitchFamily="18" charset="0"/>
                <a:cs typeface="+mn-cs"/>
              </a:rPr>
              <a:t>r</a:t>
            </a:r>
            <a:r>
              <a:rPr kumimoji="0" lang="en-US" sz="650" b="0" i="1" u="none" strike="noStrike" kern="1200" cap="none" spc="-2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tr</a:t>
            </a:r>
            <a:r>
              <a:rPr kumimoji="0" lang="ar-SA" sz="1400" b="0" i="0" u="none" strike="noStrike" kern="1200" cap="none" spc="11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انعکاس</a:t>
            </a:r>
            <a:r>
              <a:rPr lang="ar-SA" sz="1400" spc="115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و</a:t>
            </a:r>
            <a:r>
              <a:rPr lang="ar-SA" sz="1400" spc="105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بنابراين</a:t>
            </a:r>
            <a:r>
              <a:rPr lang="en-US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1+</a:t>
            </a:r>
            <a:r>
              <a:rPr lang="en-US" sz="1400" spc="-75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kumimoji="0" lang="en-US" sz="125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ymbol" panose="05050102010706020507" pitchFamily="18" charset="2"/>
                <a:ea typeface="Times New Roman" panose="02020603050405020304" pitchFamily="18" charset="0"/>
                <a:cs typeface="+mn-cs"/>
              </a:rPr>
              <a:t>r</a:t>
            </a:r>
            <a:r>
              <a:rPr kumimoji="0" lang="en-US" sz="650" b="0" i="1" u="none" strike="noStrike" kern="1200" cap="none" spc="-2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tr t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ضريب</a:t>
            </a:r>
            <a:r>
              <a:rPr lang="ar-SA" sz="1400" spc="135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fa-IR" sz="1400" spc="135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ا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نکسار</a:t>
            </a:r>
            <a:r>
              <a:rPr lang="ar-SA" sz="1400" spc="165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خواهد</a:t>
            </a:r>
            <a:r>
              <a:rPr lang="ar-SA" sz="1400" spc="16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بود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.</a:t>
            </a:r>
            <a:r>
              <a:rPr lang="en-US" sz="1400" spc="17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همچنین</a:t>
            </a:r>
            <a:r>
              <a:rPr lang="ar-SA" sz="1400" spc="175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مقدار</a:t>
            </a:r>
            <a:r>
              <a:rPr lang="ar-SA" sz="1400" spc="16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پیک</a:t>
            </a:r>
            <a:r>
              <a:rPr lang="ar-SA" sz="1400" spc="175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ولتاژ</a:t>
            </a:r>
            <a:r>
              <a:rPr lang="ar-SA" sz="1400" spc="165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بدنه</a:t>
            </a:r>
            <a:r>
              <a:rPr lang="ar-SA" sz="1400" spc="17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به</a:t>
            </a:r>
            <a:r>
              <a:rPr lang="ar-SA" sz="1400" spc="175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زمین</a:t>
            </a:r>
            <a:r>
              <a:rPr lang="ar-SA" sz="1400" spc="16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نیز</a:t>
            </a:r>
            <a:r>
              <a:rPr lang="ar-SA" sz="1400" spc="16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به صورت رابطه 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(2)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قابل محاسبه خواهد بود</a:t>
            </a:r>
            <a:endParaRPr lang="fa-IR" sz="1400" dirty="0">
              <a:ea typeface="Microsoft Sans Serif" panose="020B0604020202020204" pitchFamily="34" charset="0"/>
            </a:endParaRPr>
          </a:p>
          <a:p>
            <a:pPr marR="40005" algn="r" rtl="1">
              <a:lnSpc>
                <a:spcPts val="1185"/>
              </a:lnSpc>
            </a:pPr>
            <a:endParaRPr lang="fa-IR" sz="1400" dirty="0">
              <a:effectLst/>
              <a:ea typeface="Microsoft Sans Serif" panose="020B0604020202020204" pitchFamily="34" charset="0"/>
            </a:endParaRPr>
          </a:p>
          <a:p>
            <a:pPr marR="40005" algn="r" rtl="1">
              <a:lnSpc>
                <a:spcPts val="1185"/>
              </a:lnSpc>
            </a:pPr>
            <a:endParaRPr lang="fa-IR" sz="1100" dirty="0">
              <a:latin typeface="Microsoft Sans Serif" panose="020B0604020202020204" pitchFamily="34" charset="0"/>
              <a:ea typeface="Microsoft Sans Serif" panose="020B0604020202020204" pitchFamily="34" charset="0"/>
            </a:endParaRPr>
          </a:p>
          <a:p>
            <a:pPr marR="40005" algn="r" rtl="1">
              <a:lnSpc>
                <a:spcPts val="1185"/>
              </a:lnSpc>
            </a:pPr>
            <a:endParaRPr lang="fa-IR" sz="1100" dirty="0">
              <a:effectLst/>
              <a:latin typeface="Microsoft Sans Serif" panose="020B0604020202020204" pitchFamily="34" charset="0"/>
              <a:ea typeface="Microsoft Sans Serif" panose="020B0604020202020204" pitchFamily="34" charset="0"/>
            </a:endParaRPr>
          </a:p>
          <a:p>
            <a:pPr marR="40005" algn="just" rtl="1">
              <a:lnSpc>
                <a:spcPts val="1185"/>
              </a:lnSpc>
            </a:pPr>
            <a:endParaRPr lang="fa-IR" sz="1100" dirty="0">
              <a:latin typeface="Microsoft Sans Serif" panose="020B0604020202020204" pitchFamily="34" charset="0"/>
              <a:ea typeface="Microsoft Sans Serif" panose="020B0604020202020204" pitchFamily="34" charset="0"/>
            </a:endParaRPr>
          </a:p>
          <a:p>
            <a:pPr marR="40005" algn="r" rtl="1">
              <a:lnSpc>
                <a:spcPts val="1185"/>
              </a:lnSpc>
            </a:pPr>
            <a:endParaRPr lang="fa-IR" sz="1100" dirty="0">
              <a:effectLst/>
              <a:latin typeface="Microsoft Sans Serif" panose="020B0604020202020204" pitchFamily="34" charset="0"/>
              <a:ea typeface="Microsoft Sans Serif" panose="020B0604020202020204" pitchFamily="34" charset="0"/>
            </a:endParaRPr>
          </a:p>
          <a:p>
            <a:pPr marR="40005" algn="r" rtl="1">
              <a:lnSpc>
                <a:spcPts val="1185"/>
              </a:lnSpc>
            </a:pPr>
            <a:endParaRPr lang="fa-IR" sz="1100" dirty="0">
              <a:latin typeface="Microsoft Sans Serif" panose="020B0604020202020204" pitchFamily="34" charset="0"/>
              <a:ea typeface="Microsoft Sans Serif" panose="020B0604020202020204" pitchFamily="34" charset="0"/>
            </a:endParaRPr>
          </a:p>
          <a:p>
            <a:pPr marR="40005" algn="r" rtl="1">
              <a:lnSpc>
                <a:spcPts val="1185"/>
              </a:lnSpc>
            </a:pPr>
            <a:r>
              <a:rPr lang="en-US" sz="11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endParaRPr lang="fa-IR" sz="1100" dirty="0">
              <a:effectLst/>
              <a:latin typeface="Microsoft Sans Serif" panose="020B0604020202020204" pitchFamily="34" charset="0"/>
              <a:ea typeface="Microsoft Sans Serif" panose="020B0604020202020204" pitchFamily="34" charset="0"/>
            </a:endParaRPr>
          </a:p>
          <a:p>
            <a:pPr marR="40005" algn="r" rtl="1">
              <a:lnSpc>
                <a:spcPts val="1185"/>
              </a:lnSpc>
            </a:pPr>
            <a:endParaRPr lang="fa-IR" sz="1100" dirty="0">
              <a:latin typeface="Microsoft Sans Serif" panose="020B0604020202020204" pitchFamily="34" charset="0"/>
              <a:ea typeface="Microsoft Sans Serif" panose="020B0604020202020204" pitchFamily="34" charset="0"/>
            </a:endParaRPr>
          </a:p>
          <a:p>
            <a:pPr marR="40005" algn="r" rtl="1">
              <a:lnSpc>
                <a:spcPts val="1185"/>
              </a:lnSpc>
            </a:pPr>
            <a:endParaRPr lang="fa-IR" sz="1100" dirty="0">
              <a:effectLst/>
              <a:latin typeface="Microsoft Sans Serif" panose="020B0604020202020204" pitchFamily="34" charset="0"/>
              <a:ea typeface="Microsoft Sans Serif" panose="020B0604020202020204" pitchFamily="34" charset="0"/>
            </a:endParaRPr>
          </a:p>
          <a:p>
            <a:pPr marR="40005" algn="r" rtl="1">
              <a:lnSpc>
                <a:spcPts val="1185"/>
              </a:lnSpc>
            </a:pPr>
            <a:endParaRPr lang="fa-IR" sz="1100" dirty="0">
              <a:latin typeface="Microsoft Sans Serif" panose="020B0604020202020204" pitchFamily="34" charset="0"/>
              <a:ea typeface="Microsoft Sans Serif" panose="020B0604020202020204" pitchFamily="34" charset="0"/>
            </a:endParaRPr>
          </a:p>
          <a:p>
            <a:pPr marR="40005" algn="r" rtl="1">
              <a:lnSpc>
                <a:spcPts val="1185"/>
              </a:lnSpc>
            </a:pPr>
            <a:endParaRPr lang="fa-IR" sz="1100" dirty="0">
              <a:effectLst/>
              <a:latin typeface="Microsoft Sans Serif" panose="020B0604020202020204" pitchFamily="34" charset="0"/>
              <a:ea typeface="Microsoft Sans Serif" panose="020B0604020202020204" pitchFamily="34" charset="0"/>
            </a:endParaRPr>
          </a:p>
          <a:p>
            <a:pPr marR="40005" algn="r" rtl="1">
              <a:lnSpc>
                <a:spcPts val="1185"/>
              </a:lnSpc>
            </a:pPr>
            <a:endParaRPr lang="fa-IR" sz="1100" dirty="0">
              <a:latin typeface="Microsoft Sans Serif" panose="020B0604020202020204" pitchFamily="34" charset="0"/>
              <a:ea typeface="Microsoft Sans Serif" panose="020B0604020202020204" pitchFamily="34" charset="0"/>
            </a:endParaRPr>
          </a:p>
          <a:p>
            <a:pPr marR="40005" algn="r" rtl="1">
              <a:lnSpc>
                <a:spcPts val="1185"/>
              </a:lnSpc>
            </a:pPr>
            <a:endParaRPr lang="fa-IR" sz="1100" dirty="0">
              <a:effectLst/>
              <a:latin typeface="Microsoft Sans Serif" panose="020B0604020202020204" pitchFamily="34" charset="0"/>
              <a:ea typeface="Microsoft Sans Serif" panose="020B0604020202020204" pitchFamily="34" charset="0"/>
            </a:endParaRPr>
          </a:p>
          <a:p>
            <a:pPr marR="40005" algn="r" rtl="1">
              <a:lnSpc>
                <a:spcPts val="1185"/>
              </a:lnSpc>
            </a:pPr>
            <a:endParaRPr lang="en-US" sz="1100" dirty="0">
              <a:effectLst/>
              <a:latin typeface="Microsoft Sans Serif" panose="020B0604020202020204" pitchFamily="34" charset="0"/>
              <a:ea typeface="Microsoft Sans Serif" panose="020B0604020202020204" pitchFamily="34" charset="0"/>
            </a:endParaRPr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2BB0FF5A-169F-D6CC-1A66-B70936E1A8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5022" y="4205069"/>
            <a:ext cx="11150190" cy="470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a-IR"/>
          </a:p>
        </p:txBody>
      </p:sp>
      <p:sp>
        <p:nvSpPr>
          <p:cNvPr id="11" name="Textbox 28">
            <a:extLst>
              <a:ext uri="{FF2B5EF4-FFF2-40B4-BE49-F238E27FC236}">
                <a16:creationId xmlns:a16="http://schemas.microsoft.com/office/drawing/2014/main" id="{87F7C590-E25C-8911-F6EC-5AFBA4F4419F}"/>
              </a:ext>
            </a:extLst>
          </p:cNvPr>
          <p:cNvSpPr txBox="1">
            <a:spLocks/>
          </p:cNvSpPr>
          <p:nvPr/>
        </p:nvSpPr>
        <p:spPr>
          <a:xfrm>
            <a:off x="5760666" y="3996210"/>
            <a:ext cx="2098094" cy="86816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1750">
              <a:lnSpc>
                <a:spcPts val="1935"/>
              </a:lnSpc>
            </a:pPr>
            <a:r>
              <a:rPr lang="en-US" sz="1250" dirty="0">
                <a:effectLst/>
                <a:latin typeface="Symbol" panose="05050102010706020507" pitchFamily="18" charset="2"/>
                <a:ea typeface="Times New Roman" panose="02020603050405020304" pitchFamily="18" charset="0"/>
              </a:rPr>
              <a:t>r</a:t>
            </a:r>
            <a:r>
              <a:rPr lang="en-US" sz="1250" spc="3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  Z</a:t>
            </a:r>
            <a:r>
              <a:rPr lang="en-US" sz="65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ENC</a:t>
            </a:r>
            <a:r>
              <a:rPr lang="en-US" sz="650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200" dirty="0">
                <a:effectLst/>
                <a:latin typeface="Symbol" panose="05050102010706020507" pitchFamily="18" charset="2"/>
                <a:ea typeface="Times New Roman" panose="02020603050405020304" pitchFamily="18" charset="0"/>
              </a:rPr>
              <a:t>+</a:t>
            </a:r>
            <a:r>
              <a:rPr lang="en-US" sz="12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</a:t>
            </a:r>
            <a:r>
              <a:rPr lang="en-US" sz="65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OH</a:t>
            </a:r>
            <a:r>
              <a:rPr lang="en-US" sz="650" i="1" spc="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en-US" sz="1200" spc="-1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2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</a:t>
            </a:r>
            <a:r>
              <a:rPr lang="en-US" sz="650" i="1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GIS</a:t>
            </a:r>
            <a:endParaRPr lang="en-US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18110">
              <a:lnSpc>
                <a:spcPts val="945"/>
              </a:lnSpc>
              <a:tabLst>
                <a:tab pos="366395" algn="l"/>
                <a:tab pos="679450" algn="l"/>
                <a:tab pos="1063625" algn="l"/>
              </a:tabLst>
            </a:pPr>
            <a:r>
              <a:rPr lang="en-US" sz="650" i="1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ymbol" panose="05050102010706020507" pitchFamily="18" charset="2"/>
                <a:ea typeface="Times New Roman" panose="02020603050405020304" pitchFamily="18" charset="0"/>
                <a:cs typeface="+mn-cs"/>
              </a:rPr>
              <a:t> =   </a:t>
            </a:r>
            <a:r>
              <a:rPr lang="en-US" sz="65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1200" i="1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</a:t>
            </a:r>
            <a:r>
              <a:rPr lang="en-US" sz="1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1200" dirty="0">
                <a:effectLst/>
                <a:latin typeface="Symbol" panose="05050102010706020507" pitchFamily="18" charset="2"/>
                <a:ea typeface="Times New Roman" panose="02020603050405020304" pitchFamily="18" charset="0"/>
              </a:rPr>
              <a:t>+</a:t>
            </a:r>
            <a:r>
              <a:rPr lang="en-US" sz="1200" spc="-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200" i="1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</a:t>
            </a:r>
            <a:r>
              <a:rPr lang="en-US" sz="1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1200" dirty="0">
                <a:effectLst/>
                <a:latin typeface="Symbol" panose="05050102010706020507" pitchFamily="18" charset="2"/>
                <a:ea typeface="Times New Roman" panose="02020603050405020304" pitchFamily="18" charset="0"/>
              </a:rPr>
              <a:t>+</a:t>
            </a:r>
            <a:r>
              <a:rPr lang="en-US" sz="1200" spc="-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200" i="1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</a:t>
            </a:r>
            <a:endParaRPr lang="en-US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61645">
              <a:lnSpc>
                <a:spcPts val="375"/>
              </a:lnSpc>
              <a:tabLst>
                <a:tab pos="883285" algn="l"/>
                <a:tab pos="1267460" algn="l"/>
              </a:tabLst>
            </a:pPr>
            <a:r>
              <a:rPr lang="en-US" sz="650" i="1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ENC</a:t>
            </a:r>
            <a:r>
              <a:rPr lang="en-US" sz="65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650" i="1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OH</a:t>
            </a:r>
            <a:r>
              <a:rPr lang="en-US" sz="65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650" i="1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GIS</a:t>
            </a:r>
            <a:endParaRPr lang="en-US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30480" algn="r">
              <a:spcBef>
                <a:spcPts val="995"/>
              </a:spcBef>
              <a:spcAft>
                <a:spcPts val="0"/>
              </a:spcAft>
            </a:pPr>
            <a:r>
              <a:rPr lang="en-US" sz="1100" spc="-25" dirty="0">
                <a:effectLst/>
                <a:latin typeface="Microsoft Sans Serif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endParaRPr lang="en-US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sz="11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 </a:t>
            </a:r>
          </a:p>
        </p:txBody>
      </p:sp>
      <p:sp>
        <p:nvSpPr>
          <p:cNvPr id="17" name="Textbox 34">
            <a:extLst>
              <a:ext uri="{FF2B5EF4-FFF2-40B4-BE49-F238E27FC236}">
                <a16:creationId xmlns:a16="http://schemas.microsoft.com/office/drawing/2014/main" id="{2788D3FB-9C64-B1FA-3CA6-F1640376418C}"/>
              </a:ext>
            </a:extLst>
          </p:cNvPr>
          <p:cNvSpPr txBox="1">
            <a:spLocks/>
          </p:cNvSpPr>
          <p:nvPr/>
        </p:nvSpPr>
        <p:spPr>
          <a:xfrm>
            <a:off x="5889983" y="5470989"/>
            <a:ext cx="3081655" cy="10514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1750">
              <a:lnSpc>
                <a:spcPts val="1810"/>
              </a:lnSpc>
              <a:tabLst>
                <a:tab pos="257175" algn="l"/>
                <a:tab pos="1097280" algn="l"/>
                <a:tab pos="1783715" algn="l"/>
              </a:tabLst>
            </a:pPr>
            <a:r>
              <a:rPr lang="en-US" sz="1200" i="1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</a:t>
            </a:r>
            <a:r>
              <a:rPr lang="en-US" sz="1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1200" spc="-20" dirty="0">
                <a:effectLst/>
                <a:latin typeface="Symbol" panose="05050102010706020507" pitchFamily="18" charset="2"/>
                <a:ea typeface="Times New Roman" panose="02020603050405020304" pitchFamily="18" charset="0"/>
              </a:rPr>
              <a:t>=</a:t>
            </a:r>
            <a:r>
              <a:rPr lang="en-US" sz="12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200" spc="-20" dirty="0">
                <a:effectLst/>
                <a:latin typeface="Symbol" panose="05050102010706020507" pitchFamily="18" charset="2"/>
                <a:ea typeface="Times New Roman" panose="02020603050405020304" pitchFamily="18" charset="0"/>
              </a:rPr>
              <a:t>-</a:t>
            </a:r>
            <a:r>
              <a:rPr lang="en-US" sz="12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z="1200" i="1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 </a:t>
            </a:r>
            <a:r>
              <a:rPr lang="en-US" sz="1200" i="1" spc="-1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2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[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1200" i="1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</a:t>
            </a:r>
            <a:r>
              <a:rPr lang="en-US" sz="650" i="1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ENC</a:t>
            </a:r>
            <a:r>
              <a:rPr lang="en-US" sz="65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]</a:t>
            </a:r>
            <a:r>
              <a:rPr lang="en-US" sz="12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200" dirty="0">
                <a:effectLst/>
                <a:latin typeface="Symbol" panose="05050102010706020507" pitchFamily="18" charset="2"/>
                <a:ea typeface="Times New Roman" panose="02020603050405020304" pitchFamily="18" charset="0"/>
              </a:rPr>
              <a:t>=</a:t>
            </a:r>
            <a:r>
              <a:rPr lang="en-US" sz="1200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en-US" sz="1200" spc="1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1200" i="1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</a:t>
            </a:r>
            <a:endParaRPr lang="en-US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22555">
              <a:lnSpc>
                <a:spcPct val="26000"/>
              </a:lnSpc>
              <a:spcBef>
                <a:spcPts val="160"/>
              </a:spcBef>
              <a:spcAft>
                <a:spcPts val="0"/>
              </a:spcAft>
              <a:tabLst>
                <a:tab pos="607695" algn="l"/>
                <a:tab pos="1024255" algn="l"/>
                <a:tab pos="1407795" algn="l"/>
                <a:tab pos="2061210" algn="l"/>
              </a:tabLst>
            </a:pPr>
            <a:r>
              <a:rPr lang="en-US" sz="650" i="1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gr</a:t>
            </a:r>
            <a:r>
              <a:rPr lang="en-US" sz="65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65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650" i="1" spc="3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200" i="1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</a:t>
            </a:r>
            <a:r>
              <a:rPr lang="en-US" sz="1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1200" dirty="0">
                <a:effectLst/>
                <a:latin typeface="Symbol" panose="05050102010706020507" pitchFamily="18" charset="2"/>
                <a:ea typeface="Times New Roman" panose="02020603050405020304" pitchFamily="18" charset="0"/>
              </a:rPr>
              <a:t>+</a:t>
            </a:r>
            <a:r>
              <a:rPr lang="en-US" sz="1200" spc="-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200" i="1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</a:t>
            </a:r>
            <a:r>
              <a:rPr lang="en-US" sz="1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1200" dirty="0">
                <a:effectLst/>
                <a:latin typeface="Symbol" panose="05050102010706020507" pitchFamily="18" charset="2"/>
                <a:ea typeface="Times New Roman" panose="02020603050405020304" pitchFamily="18" charset="0"/>
              </a:rPr>
              <a:t>+</a:t>
            </a:r>
            <a:r>
              <a:rPr lang="en-US" sz="1200" spc="-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200" i="1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</a:t>
            </a:r>
            <a:r>
              <a:rPr lang="en-US" sz="1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65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</a:t>
            </a:r>
            <a:r>
              <a:rPr lang="en-US" sz="650" i="1" spc="2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650" i="1" spc="-5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endParaRPr lang="en-US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06450">
              <a:lnSpc>
                <a:spcPts val="655"/>
              </a:lnSpc>
              <a:spcBef>
                <a:spcPts val="90"/>
              </a:spcBef>
              <a:spcAft>
                <a:spcPts val="0"/>
              </a:spcAft>
              <a:tabLst>
                <a:tab pos="1228090" algn="l"/>
                <a:tab pos="1610995" algn="l"/>
              </a:tabLst>
            </a:pPr>
            <a:r>
              <a:rPr lang="en-US" sz="650" i="1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ENC</a:t>
            </a:r>
            <a:r>
              <a:rPr lang="en-US" sz="65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650" i="1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OH</a:t>
            </a:r>
            <a:r>
              <a:rPr lang="en-US" sz="65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650" i="1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GIS</a:t>
            </a:r>
            <a:endParaRPr lang="en-US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75590">
              <a:spcBef>
                <a:spcPts val="850"/>
              </a:spcBef>
              <a:spcAft>
                <a:spcPts val="0"/>
              </a:spcAft>
            </a:pPr>
            <a:r>
              <a:rPr lang="en-US" sz="1100" spc="-25" dirty="0">
                <a:effectLst/>
                <a:latin typeface="Microsoft Sans Serif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endParaRPr lang="en-US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/>
            <a:r>
              <a:rPr lang="en-US" sz="11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 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1120F65-228B-F033-DAA7-57AFB60A8679}"/>
              </a:ext>
            </a:extLst>
          </p:cNvPr>
          <p:cNvGrpSpPr>
            <a:grpSpLocks/>
          </p:cNvGrpSpPr>
          <p:nvPr/>
        </p:nvGrpSpPr>
        <p:grpSpPr>
          <a:xfrm flipV="1">
            <a:off x="6041334" y="4127569"/>
            <a:ext cx="1256965" cy="154999"/>
            <a:chOff x="0" y="0"/>
            <a:chExt cx="121285" cy="7620"/>
          </a:xfrm>
        </p:grpSpPr>
        <p:sp>
          <p:nvSpPr>
            <p:cNvPr id="5" name="Graphic 37">
              <a:extLst>
                <a:ext uri="{FF2B5EF4-FFF2-40B4-BE49-F238E27FC236}">
                  <a16:creationId xmlns:a16="http://schemas.microsoft.com/office/drawing/2014/main" id="{F0B4432F-A336-B4EC-7CEA-6A206A2A433B}"/>
                </a:ext>
              </a:extLst>
            </p:cNvPr>
            <p:cNvSpPr/>
            <p:nvPr/>
          </p:nvSpPr>
          <p:spPr>
            <a:xfrm>
              <a:off x="0" y="3745"/>
              <a:ext cx="121285" cy="1270"/>
            </a:xfrm>
            <a:custGeom>
              <a:avLst/>
              <a:gdLst/>
              <a:ahLst/>
              <a:cxnLst/>
              <a:rect l="l" t="t" r="r" b="b"/>
              <a:pathLst>
                <a:path w="121285">
                  <a:moveTo>
                    <a:pt x="0" y="0"/>
                  </a:moveTo>
                  <a:lnTo>
                    <a:pt x="120890" y="0"/>
                  </a:lnTo>
                </a:path>
              </a:pathLst>
            </a:custGeom>
            <a:ln w="7491">
              <a:solidFill>
                <a:srgbClr val="000000"/>
              </a:solidFill>
              <a:prstDash val="solid"/>
            </a:ln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fa-IR" sz="2000"/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02EE5CAF-25CD-2A47-1106-F898DFB4909F}"/>
              </a:ext>
            </a:extLst>
          </p:cNvPr>
          <p:cNvGrpSpPr>
            <a:grpSpLocks/>
          </p:cNvGrpSpPr>
          <p:nvPr/>
        </p:nvGrpSpPr>
        <p:grpSpPr>
          <a:xfrm flipV="1">
            <a:off x="6584672" y="5599685"/>
            <a:ext cx="1274088" cy="120753"/>
            <a:chOff x="0" y="0"/>
            <a:chExt cx="121285" cy="7620"/>
          </a:xfrm>
        </p:grpSpPr>
        <p:sp>
          <p:nvSpPr>
            <p:cNvPr id="9" name="Graphic 37">
              <a:extLst>
                <a:ext uri="{FF2B5EF4-FFF2-40B4-BE49-F238E27FC236}">
                  <a16:creationId xmlns:a16="http://schemas.microsoft.com/office/drawing/2014/main" id="{084681C9-F129-C685-1D2C-0E56075303BD}"/>
                </a:ext>
              </a:extLst>
            </p:cNvPr>
            <p:cNvSpPr/>
            <p:nvPr/>
          </p:nvSpPr>
          <p:spPr>
            <a:xfrm>
              <a:off x="0" y="3745"/>
              <a:ext cx="121285" cy="1270"/>
            </a:xfrm>
            <a:custGeom>
              <a:avLst/>
              <a:gdLst/>
              <a:ahLst/>
              <a:cxnLst/>
              <a:rect l="l" t="t" r="r" b="b"/>
              <a:pathLst>
                <a:path w="121285">
                  <a:moveTo>
                    <a:pt x="0" y="0"/>
                  </a:moveTo>
                  <a:lnTo>
                    <a:pt x="120890" y="0"/>
                  </a:lnTo>
                </a:path>
              </a:pathLst>
            </a:custGeom>
            <a:ln w="7491">
              <a:solidFill>
                <a:srgbClr val="000000"/>
              </a:solidFill>
              <a:prstDash val="solid"/>
            </a:ln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fa-IR" sz="2000"/>
            </a:p>
          </p:txBody>
        </p:sp>
      </p:grpSp>
    </p:spTree>
    <p:extLst>
      <p:ext uri="{BB962C8B-B14F-4D97-AF65-F5344CB8AC3E}">
        <p14:creationId xmlns:p14="http://schemas.microsoft.com/office/powerpoint/2010/main" val="39662441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7BDDD9-5EDE-8C56-B08B-B241FFCDDE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9535" marR="208280" indent="0" algn="just" rtl="1">
              <a:lnSpc>
                <a:spcPct val="130000"/>
              </a:lnSpc>
              <a:spcBef>
                <a:spcPts val="390"/>
              </a:spcBef>
              <a:spcAft>
                <a:spcPts val="0"/>
              </a:spcAft>
              <a:buNone/>
            </a:pPr>
            <a:r>
              <a:rPr lang="ar-SA" sz="1400" dirty="0">
                <a:effectLst/>
                <a:ea typeface="Microsoft Sans Serif" panose="020B0604020202020204" pitchFamily="34" charset="0"/>
              </a:rPr>
              <a:t>در عمل به دلیل بازتابهای موجود در پست و محتوای فرکانس بالای</a:t>
            </a:r>
            <a:r>
              <a:rPr lang="ar-SA" sz="1400" spc="4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اين</a:t>
            </a:r>
            <a:r>
              <a:rPr lang="ar-SA" sz="1400" spc="1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موج،</a:t>
            </a:r>
            <a:r>
              <a:rPr lang="ar-SA" sz="1400" spc="9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موج</a:t>
            </a:r>
            <a:r>
              <a:rPr lang="ar-SA" sz="1400" spc="120" dirty="0">
                <a:effectLst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TEV</a:t>
            </a:r>
            <a:r>
              <a:rPr lang="en-US" sz="1400" spc="9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به</a:t>
            </a:r>
            <a:r>
              <a:rPr lang="ar-SA" sz="1400" spc="9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صورت</a:t>
            </a:r>
            <a:r>
              <a:rPr lang="ar-SA" sz="1400" spc="1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نوساني</a:t>
            </a:r>
            <a:r>
              <a:rPr lang="ar-SA" sz="1400" spc="10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و</a:t>
            </a:r>
            <a:r>
              <a:rPr lang="ar-SA" sz="1400" spc="1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با</a:t>
            </a:r>
            <a:r>
              <a:rPr lang="ar-SA" sz="1400" spc="1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محتواني</a:t>
            </a:r>
            <a:r>
              <a:rPr lang="ar-SA" sz="1400" spc="9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فرکانسي</a:t>
            </a:r>
            <a:r>
              <a:rPr lang="ar-SA" sz="1400" spc="100" dirty="0">
                <a:effectLst/>
                <a:ea typeface="Microsoft Sans Serif" panose="020B0604020202020204" pitchFamily="34" charset="0"/>
              </a:rPr>
              <a:t> 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5</a:t>
            </a:r>
            <a:r>
              <a:rPr lang="en-US" sz="1400" spc="10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الي 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50</a:t>
            </a:r>
            <a:r>
              <a:rPr lang="en-US" sz="1400" spc="13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مگاهرتز مشاهده مي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شود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.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همچنین امپدانسهای موجي ياد شده</a:t>
            </a:r>
            <a:r>
              <a:rPr lang="ar-SA" sz="1400" spc="4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در روابط 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(1)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و 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(2)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به صورت زير قابل محاسبه هستند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.</a:t>
            </a:r>
          </a:p>
          <a:p>
            <a:pPr marL="273685" algn="just" rtl="1">
              <a:lnSpc>
                <a:spcPts val="1235"/>
              </a:lnSpc>
            </a:pPr>
            <a:r>
              <a:rPr lang="ar-SA" sz="1400" dirty="0">
                <a:effectLst/>
                <a:ea typeface="Microsoft Sans Serif" panose="020B0604020202020204" pitchFamily="34" charset="0"/>
              </a:rPr>
              <a:t>الف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(</a:t>
            </a:r>
            <a:r>
              <a:rPr lang="en-US" sz="1400" spc="4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امپدانس</a:t>
            </a:r>
            <a:r>
              <a:rPr lang="ar-SA" sz="1400" spc="3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موجي</a:t>
            </a:r>
            <a:r>
              <a:rPr lang="ar-SA" sz="1400" spc="5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پست</a:t>
            </a:r>
            <a:r>
              <a:rPr lang="ar-SA" sz="1400" spc="80" dirty="0">
                <a:effectLst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:GIS</a:t>
            </a:r>
          </a:p>
          <a:p>
            <a:pPr marL="0" indent="0" algn="l">
              <a:buNone/>
            </a:pPr>
            <a:r>
              <a:rPr lang="en-US" sz="2400" i="1" spc="-5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en-US" sz="2400" spc="-2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(3)</a:t>
            </a:r>
            <a:r>
              <a:rPr lang="en-US" sz="2400" i="1" spc="-5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   Z</a:t>
            </a:r>
            <a:r>
              <a:rPr lang="en-US" sz="800" i="1" spc="-2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GIS  </a:t>
            </a:r>
            <a:r>
              <a:rPr lang="en-US" sz="2400" dirty="0">
                <a:effectLst/>
                <a:latin typeface="Symbol" panose="05050102010706020507" pitchFamily="18" charset="2"/>
                <a:ea typeface="Microsoft Sans Serif" panose="020B0604020202020204" pitchFamily="34" charset="0"/>
                <a:cs typeface="Microsoft Sans Serif" panose="020B0604020202020204" pitchFamily="34" charset="0"/>
              </a:rPr>
              <a:t>=</a:t>
            </a:r>
            <a:r>
              <a:rPr lang="en-US" sz="2400" spc="-7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en-US" sz="2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60</a:t>
            </a:r>
            <a:r>
              <a:rPr lang="en-US" sz="2400" spc="-18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en-US" sz="24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ln</a:t>
            </a:r>
            <a:endParaRPr lang="fa-IR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FFCF5E50-9435-32A7-B808-E6A9A757D73C}"/>
              </a:ext>
            </a:extLst>
          </p:cNvPr>
          <p:cNvGrpSpPr>
            <a:grpSpLocks/>
          </p:cNvGrpSpPr>
          <p:nvPr/>
        </p:nvGrpSpPr>
        <p:grpSpPr>
          <a:xfrm flipV="1">
            <a:off x="3477802" y="4364673"/>
            <a:ext cx="410966" cy="78831"/>
            <a:chOff x="0" y="0"/>
            <a:chExt cx="121285" cy="7620"/>
          </a:xfrm>
        </p:grpSpPr>
        <p:sp>
          <p:nvSpPr>
            <p:cNvPr id="9" name="Graphic 37">
              <a:extLst>
                <a:ext uri="{FF2B5EF4-FFF2-40B4-BE49-F238E27FC236}">
                  <a16:creationId xmlns:a16="http://schemas.microsoft.com/office/drawing/2014/main" id="{FCDE52EB-1A03-DBD4-5CC2-EF95F4751789}"/>
                </a:ext>
              </a:extLst>
            </p:cNvPr>
            <p:cNvSpPr/>
            <p:nvPr/>
          </p:nvSpPr>
          <p:spPr>
            <a:xfrm>
              <a:off x="0" y="3745"/>
              <a:ext cx="121285" cy="1270"/>
            </a:xfrm>
            <a:custGeom>
              <a:avLst/>
              <a:gdLst/>
              <a:ahLst/>
              <a:cxnLst/>
              <a:rect l="l" t="t" r="r" b="b"/>
              <a:pathLst>
                <a:path w="121285">
                  <a:moveTo>
                    <a:pt x="0" y="0"/>
                  </a:moveTo>
                  <a:lnTo>
                    <a:pt x="120890" y="0"/>
                  </a:lnTo>
                </a:path>
              </a:pathLst>
            </a:custGeom>
            <a:ln w="7491">
              <a:solidFill>
                <a:srgbClr val="000000"/>
              </a:solidFill>
              <a:prstDash val="solid"/>
            </a:ln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fa-IR" sz="2000"/>
            </a:p>
          </p:txBody>
        </p:sp>
      </p:grpSp>
      <p:sp>
        <p:nvSpPr>
          <p:cNvPr id="10" name="Rectangle 6">
            <a:extLst>
              <a:ext uri="{FF2B5EF4-FFF2-40B4-BE49-F238E27FC236}">
                <a16:creationId xmlns:a16="http://schemas.microsoft.com/office/drawing/2014/main" id="{6959688B-DBBF-4F2D-0489-E3D8ED1F34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fa-IR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ymbol" panose="05050102010706020507" pitchFamily="18" charset="2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a-IR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Microsoft Sans Serif" panose="020B0604020202020204" pitchFamily="34" charset="0"/>
                <a:cs typeface="Microsoft Sans Serif" panose="020B0604020202020204" pitchFamily="34" charset="0"/>
              </a:rPr>
              <a:t>è</a:t>
            </a:r>
            <a:r>
              <a:rPr kumimoji="0" lang="en-US" altLang="fa-IR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ea typeface="Microsoft Sans Serif" panose="020B0604020202020204" pitchFamily="34" charset="0"/>
              </a:rPr>
              <a:t> </a:t>
            </a:r>
            <a:r>
              <a:rPr kumimoji="0" lang="en-US" altLang="fa-IR" sz="7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icrosoft Sans Serif" panose="020B0604020202020204" pitchFamily="34" charset="0"/>
              </a:rPr>
              <a:t>i </a:t>
            </a:r>
            <a:r>
              <a:rPr kumimoji="0" lang="en-US" altLang="fa-IR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Microsoft Sans Serif" panose="020B0604020202020204" pitchFamily="34" charset="0"/>
                <a:cs typeface="Microsoft Sans Serif" panose="020B0604020202020204" pitchFamily="34" charset="0"/>
              </a:rPr>
              <a:t>ø</a:t>
            </a:r>
            <a:r>
              <a:rPr kumimoji="0" lang="en-US" altLang="fa-IR" sz="5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fa-I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E22EB44-2A6D-87B3-D8EB-18DBA4BC8DF9}"/>
              </a:ext>
            </a:extLst>
          </p:cNvPr>
          <p:cNvSpPr txBox="1"/>
          <p:nvPr/>
        </p:nvSpPr>
        <p:spPr>
          <a:xfrm>
            <a:off x="3313318" y="3287159"/>
            <a:ext cx="58911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i="1" dirty="0" err="1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ro</a:t>
            </a:r>
            <a:r>
              <a:rPr lang="en-US" sz="1400" i="1" spc="13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endParaRPr lang="fa-IR" sz="14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111BD67-2CF1-D478-DA27-F4B0ECFC4C70}"/>
              </a:ext>
            </a:extLst>
          </p:cNvPr>
          <p:cNvSpPr txBox="1"/>
          <p:nvPr/>
        </p:nvSpPr>
        <p:spPr>
          <a:xfrm>
            <a:off x="3252884" y="3478370"/>
            <a:ext cx="41096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i="1" spc="130" dirty="0">
                <a:effectLst/>
                <a:latin typeface="Times New Roman" panose="02020603050405020304" pitchFamily="18" charset="0"/>
                <a:ea typeface="Microsoft Sans Serif" panose="020B0604020202020204" pitchFamily="34" charset="0"/>
              </a:rPr>
              <a:t> </a:t>
            </a:r>
            <a:r>
              <a:rPr lang="en-US" sz="1600" i="1" dirty="0" err="1">
                <a:effectLst/>
                <a:ea typeface="Microsoft Sans Serif" panose="020B0604020202020204" pitchFamily="34" charset="0"/>
              </a:rPr>
              <a:t>r</a:t>
            </a:r>
            <a:r>
              <a:rPr lang="en-US" sz="1600" i="1" baseline="-25000" dirty="0" err="1">
                <a:effectLst/>
                <a:ea typeface="Microsoft Sans Serif" panose="020B0604020202020204" pitchFamily="34" charset="0"/>
              </a:rPr>
              <a:t>i</a:t>
            </a:r>
            <a:r>
              <a:rPr lang="en-US" sz="1600" spc="145" dirty="0">
                <a:effectLst/>
                <a:ea typeface="Microsoft Sans Serif" panose="020B0604020202020204" pitchFamily="34" charset="0"/>
              </a:rPr>
              <a:t> </a:t>
            </a:r>
            <a:endParaRPr lang="fa-IR" sz="16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237BA68-8212-6377-0EDF-532232D50FA0}"/>
              </a:ext>
            </a:extLst>
          </p:cNvPr>
          <p:cNvSpPr txBox="1"/>
          <p:nvPr/>
        </p:nvSpPr>
        <p:spPr>
          <a:xfrm>
            <a:off x="4751797" y="3369335"/>
            <a:ext cx="6174768" cy="6218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1440" marR="208280" indent="-1905" algn="r" rtl="1">
              <a:lnSpc>
                <a:spcPct val="130000"/>
              </a:lnSpc>
              <a:spcBef>
                <a:spcPts val="95"/>
              </a:spcBef>
              <a:spcAft>
                <a:spcPts val="0"/>
              </a:spcAft>
            </a:pPr>
            <a:r>
              <a:rPr lang="ar-SA" sz="1400" dirty="0">
                <a:effectLst/>
                <a:ea typeface="Microsoft Sans Serif" panose="020B0604020202020204" pitchFamily="34" charset="0"/>
              </a:rPr>
              <a:t>که</a:t>
            </a:r>
            <a:r>
              <a:rPr lang="ar-SA" sz="1400" spc="12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در</a:t>
            </a:r>
            <a:r>
              <a:rPr lang="ar-SA" sz="1400" spc="12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آن</a:t>
            </a:r>
            <a:r>
              <a:rPr lang="ar-SA" sz="1400" i="1" spc="150" dirty="0">
                <a:effectLst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effectLst/>
                <a:ea typeface="Microsoft Sans Serif" panose="020B0604020202020204" pitchFamily="34" charset="0"/>
              </a:rPr>
              <a:t>r</a:t>
            </a:r>
            <a:r>
              <a:rPr lang="en-US" sz="1400" i="1" baseline="-25000" dirty="0" err="1">
                <a:effectLst/>
                <a:ea typeface="Microsoft Sans Serif" panose="020B0604020202020204" pitchFamily="34" charset="0"/>
              </a:rPr>
              <a:t>o</a:t>
            </a:r>
            <a:r>
              <a:rPr lang="en-US" sz="1400" spc="13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و</a:t>
            </a:r>
            <a:r>
              <a:rPr lang="ar-SA" sz="1400" i="1" spc="130" dirty="0">
                <a:effectLst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effectLst/>
                <a:ea typeface="Microsoft Sans Serif" panose="020B0604020202020204" pitchFamily="34" charset="0"/>
              </a:rPr>
              <a:t>r</a:t>
            </a:r>
            <a:r>
              <a:rPr lang="en-US" sz="1400" i="1" baseline="-25000" dirty="0" err="1">
                <a:effectLst/>
                <a:ea typeface="Microsoft Sans Serif" panose="020B0604020202020204" pitchFamily="34" charset="0"/>
              </a:rPr>
              <a:t>i</a:t>
            </a:r>
            <a:r>
              <a:rPr lang="en-US" sz="1400" spc="14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به</a:t>
            </a:r>
            <a:r>
              <a:rPr lang="ar-SA" sz="1400" spc="12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ترتیب</a:t>
            </a:r>
            <a:r>
              <a:rPr lang="ar-SA" sz="1400" spc="12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شعاع</a:t>
            </a:r>
            <a:r>
              <a:rPr lang="ar-SA" sz="1400" spc="12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داخلي</a:t>
            </a:r>
            <a:r>
              <a:rPr lang="ar-SA" sz="1400" spc="12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و</a:t>
            </a:r>
            <a:r>
              <a:rPr lang="ar-SA" sz="1400" spc="11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خارجي</a:t>
            </a:r>
            <a:r>
              <a:rPr lang="ar-SA" sz="1400" spc="11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است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.</a:t>
            </a:r>
            <a:r>
              <a:rPr lang="en-US" sz="1400" spc="12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در</a:t>
            </a:r>
            <a:r>
              <a:rPr lang="ar-SA" sz="1400" spc="12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عمل معمولًا اين مقدار در حدود 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60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 اهم است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22D89B5-101E-2473-A950-A5EEC43B48B5}"/>
              </a:ext>
            </a:extLst>
          </p:cNvPr>
          <p:cNvSpPr txBox="1"/>
          <p:nvPr/>
        </p:nvSpPr>
        <p:spPr>
          <a:xfrm>
            <a:off x="7870003" y="4281945"/>
            <a:ext cx="327745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72415" algn="r" rtl="1">
              <a:spcBef>
                <a:spcPts val="20"/>
              </a:spcBef>
              <a:spcAft>
                <a:spcPts val="0"/>
              </a:spcAft>
            </a:pPr>
            <a:r>
              <a:rPr lang="ar-SA" sz="1400" dirty="0">
                <a:effectLst/>
                <a:ea typeface="Microsoft Sans Serif" panose="020B0604020202020204" pitchFamily="34" charset="0"/>
              </a:rPr>
              <a:t>ب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(</a:t>
            </a:r>
            <a:r>
              <a:rPr lang="en-US" sz="1400" spc="-4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امپدانس</a:t>
            </a:r>
            <a:r>
              <a:rPr lang="ar-SA" sz="1400" spc="-6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موجي</a:t>
            </a:r>
            <a:r>
              <a:rPr lang="ar-SA" sz="1400" spc="-5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بدنه</a:t>
            </a:r>
            <a:r>
              <a:rPr lang="ar-SA" sz="1400" spc="-6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به</a:t>
            </a:r>
            <a:r>
              <a:rPr lang="ar-SA" sz="1400" spc="-5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زمین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: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C894CA8-4BFA-5D48-01F3-6A7DBB5D360E}"/>
              </a:ext>
            </a:extLst>
          </p:cNvPr>
          <p:cNvSpPr txBox="1"/>
          <p:nvPr/>
        </p:nvSpPr>
        <p:spPr>
          <a:xfrm>
            <a:off x="4972693" y="4281945"/>
            <a:ext cx="617476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72415" algn="r" rtl="1">
              <a:spcBef>
                <a:spcPts val="20"/>
              </a:spcBef>
              <a:spcAft>
                <a:spcPts val="0"/>
              </a:spcAft>
            </a:pPr>
            <a:r>
              <a:rPr lang="ar-SA" sz="1400" dirty="0">
                <a:effectLst/>
                <a:ea typeface="Microsoft Sans Serif" panose="020B0604020202020204" pitchFamily="34" charset="0"/>
              </a:rPr>
              <a:t>ب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(</a:t>
            </a:r>
            <a:r>
              <a:rPr lang="en-US" sz="1400" spc="-4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امپدانس</a:t>
            </a:r>
            <a:r>
              <a:rPr lang="ar-SA" sz="1400" spc="-6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موجي</a:t>
            </a:r>
            <a:r>
              <a:rPr lang="ar-SA" sz="1400" spc="-5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بدنه</a:t>
            </a:r>
            <a:r>
              <a:rPr lang="ar-SA" sz="1400" spc="-6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به</a:t>
            </a:r>
            <a:r>
              <a:rPr lang="ar-SA" sz="1400" spc="-5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زمین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: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046F9BD-7AE7-80F1-C2EF-C888A6701FAE}"/>
              </a:ext>
            </a:extLst>
          </p:cNvPr>
          <p:cNvSpPr txBox="1"/>
          <p:nvPr/>
        </p:nvSpPr>
        <p:spPr>
          <a:xfrm>
            <a:off x="1284270" y="4186649"/>
            <a:ext cx="118699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i="1" spc="-50" dirty="0">
                <a:latin typeface="Microsoft Sans Serif" panose="020B0604020202020204" pitchFamily="34" charset="0"/>
                <a:ea typeface="Microsoft Sans Serif" panose="020B0604020202020204" pitchFamily="34" charset="0"/>
              </a:rPr>
              <a:t>(4)     </a:t>
            </a:r>
            <a:r>
              <a:rPr lang="en-US" sz="2000" i="1" spc="-5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Z</a:t>
            </a:r>
            <a:r>
              <a:rPr lang="en-US" sz="800" i="1" spc="-2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ENC</a:t>
            </a:r>
            <a:endParaRPr lang="fa-IR" sz="20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D8B2A21-6940-2746-ECD5-38266AFA6B5B}"/>
              </a:ext>
            </a:extLst>
          </p:cNvPr>
          <p:cNvSpPr txBox="1"/>
          <p:nvPr/>
        </p:nvSpPr>
        <p:spPr>
          <a:xfrm>
            <a:off x="2325724" y="4226455"/>
            <a:ext cx="617476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=</a:t>
            </a:r>
            <a:r>
              <a:rPr lang="en-US" sz="115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en-US" sz="2000" dirty="0">
                <a:effectLst/>
                <a:ea typeface="Microsoft Sans Serif" panose="020B0604020202020204" pitchFamily="34" charset="0"/>
              </a:rPr>
              <a:t>60</a:t>
            </a:r>
            <a:r>
              <a:rPr lang="en-US" sz="2000" spc="-190" dirty="0">
                <a:effectLst/>
                <a:ea typeface="Microsoft Sans Serif" panose="020B0604020202020204" pitchFamily="34" charset="0"/>
              </a:rPr>
              <a:t> </a:t>
            </a:r>
            <a:r>
              <a:rPr lang="en-US" sz="2000" dirty="0">
                <a:effectLst/>
                <a:ea typeface="Microsoft Sans Serif" panose="020B0604020202020204" pitchFamily="34" charset="0"/>
              </a:rPr>
              <a:t>cosh</a:t>
            </a:r>
            <a:r>
              <a:rPr lang="en-US" sz="2000" baseline="30000" dirty="0">
                <a:effectLst/>
                <a:ea typeface="Microsoft Sans Serif" panose="020B0604020202020204" pitchFamily="34" charset="0"/>
                <a:cs typeface="Microsoft Sans Serif" panose="020B0604020202020204" pitchFamily="34" charset="0"/>
              </a:rPr>
              <a:t>-</a:t>
            </a:r>
            <a:r>
              <a:rPr lang="en-US" sz="2000" baseline="30000" dirty="0">
                <a:effectLst/>
                <a:ea typeface="Microsoft Sans Serif" panose="020B0604020202020204" pitchFamily="34" charset="0"/>
              </a:rPr>
              <a:t>1</a:t>
            </a:r>
            <a:endParaRPr lang="fa-IR" sz="2000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3162C14-C1CD-9BD1-F2F0-88585B7CD158}"/>
              </a:ext>
            </a:extLst>
          </p:cNvPr>
          <p:cNvSpPr txBox="1"/>
          <p:nvPr/>
        </p:nvSpPr>
        <p:spPr>
          <a:xfrm>
            <a:off x="3519222" y="3969366"/>
            <a:ext cx="41096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i="1" dirty="0">
                <a:effectLst/>
                <a:latin typeface="Times New Roman" panose="02020603050405020304" pitchFamily="18" charset="0"/>
                <a:ea typeface="Microsoft Sans Serif" panose="020B0604020202020204" pitchFamily="34" charset="0"/>
              </a:rPr>
              <a:t>h</a:t>
            </a:r>
            <a:endParaRPr lang="fa-IR" sz="2000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1DD715E-6884-312C-DEDA-5E81A883FFBD}"/>
              </a:ext>
            </a:extLst>
          </p:cNvPr>
          <p:cNvSpPr txBox="1"/>
          <p:nvPr/>
        </p:nvSpPr>
        <p:spPr>
          <a:xfrm>
            <a:off x="3523280" y="4343796"/>
            <a:ext cx="28114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i="1" dirty="0">
                <a:effectLst/>
                <a:latin typeface="Times New Roman" panose="02020603050405020304" pitchFamily="18" charset="0"/>
                <a:ea typeface="Microsoft Sans Serif" panose="020B0604020202020204" pitchFamily="34" charset="0"/>
              </a:rPr>
              <a:t>r</a:t>
            </a:r>
            <a:r>
              <a:rPr lang="en-US" sz="2000" spc="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endParaRPr lang="fa-IR" sz="2000" dirty="0"/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942D149D-583D-A2EC-87EF-BE0EF51C32E7}"/>
              </a:ext>
            </a:extLst>
          </p:cNvPr>
          <p:cNvGrpSpPr>
            <a:grpSpLocks/>
          </p:cNvGrpSpPr>
          <p:nvPr/>
        </p:nvGrpSpPr>
        <p:grpSpPr>
          <a:xfrm flipV="1">
            <a:off x="3272319" y="3538651"/>
            <a:ext cx="410966" cy="78831"/>
            <a:chOff x="0" y="0"/>
            <a:chExt cx="121285" cy="7620"/>
          </a:xfrm>
        </p:grpSpPr>
        <p:sp>
          <p:nvSpPr>
            <p:cNvPr id="42" name="Graphic 37">
              <a:extLst>
                <a:ext uri="{FF2B5EF4-FFF2-40B4-BE49-F238E27FC236}">
                  <a16:creationId xmlns:a16="http://schemas.microsoft.com/office/drawing/2014/main" id="{5A302DAC-3313-9821-1C2E-30FD0B891FCD}"/>
                </a:ext>
              </a:extLst>
            </p:cNvPr>
            <p:cNvSpPr/>
            <p:nvPr/>
          </p:nvSpPr>
          <p:spPr>
            <a:xfrm>
              <a:off x="0" y="3745"/>
              <a:ext cx="121285" cy="1270"/>
            </a:xfrm>
            <a:custGeom>
              <a:avLst/>
              <a:gdLst/>
              <a:ahLst/>
              <a:cxnLst/>
              <a:rect l="l" t="t" r="r" b="b"/>
              <a:pathLst>
                <a:path w="121285">
                  <a:moveTo>
                    <a:pt x="0" y="0"/>
                  </a:moveTo>
                  <a:lnTo>
                    <a:pt x="120890" y="0"/>
                  </a:lnTo>
                </a:path>
              </a:pathLst>
            </a:custGeom>
            <a:ln w="7491">
              <a:solidFill>
                <a:srgbClr val="000000"/>
              </a:solidFill>
              <a:prstDash val="solid"/>
            </a:ln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fa-IR"/>
            </a:p>
          </p:txBody>
        </p:sp>
      </p:grpSp>
      <p:sp>
        <p:nvSpPr>
          <p:cNvPr id="44" name="TextBox 43">
            <a:extLst>
              <a:ext uri="{FF2B5EF4-FFF2-40B4-BE49-F238E27FC236}">
                <a16:creationId xmlns:a16="http://schemas.microsoft.com/office/drawing/2014/main" id="{90331BC1-0851-419D-E56B-F9B532204B71}"/>
              </a:ext>
            </a:extLst>
          </p:cNvPr>
          <p:cNvSpPr txBox="1"/>
          <p:nvPr/>
        </p:nvSpPr>
        <p:spPr>
          <a:xfrm>
            <a:off x="1284270" y="4715664"/>
            <a:ext cx="9702729" cy="11859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9535" marR="0" lvl="0" indent="0" algn="r" defTabSz="914400" rtl="1" eaLnBrk="1" fontAlgn="auto" latinLnBrk="0" hangingPunct="1">
              <a:lnSpc>
                <a:spcPct val="90000"/>
              </a:lnSpc>
              <a:spcBef>
                <a:spcPts val="85"/>
              </a:spcBef>
              <a:spcAft>
                <a:spcPts val="0"/>
              </a:spcAft>
              <a:buClr>
                <a:srgbClr val="FFFFFF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در</a:t>
            </a:r>
            <a:r>
              <a:rPr kumimoji="0" lang="ar-SA" sz="1400" b="0" i="0" u="none" strike="noStrike" kern="120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آن</a:t>
            </a:r>
            <a:r>
              <a:rPr kumimoji="0" lang="ar-SA" sz="1400" b="0" i="1" u="none" strike="noStrike" kern="1200" cap="none" spc="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+mn-cs"/>
              </a:rPr>
              <a:t>h</a:t>
            </a:r>
            <a:r>
              <a:rPr kumimoji="0" lang="en-US" sz="14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+mn-cs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و</a:t>
            </a:r>
            <a:r>
              <a:rPr kumimoji="0" lang="ar-SA" sz="1400" b="0" i="1" u="none" strike="noStrike" kern="1200" cap="none" spc="31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+mn-cs"/>
              </a:rPr>
              <a:t>r</a:t>
            </a:r>
            <a:r>
              <a:rPr kumimoji="0" lang="en-US" sz="1400" b="0" i="0" u="none" strike="noStrike" kern="1200" cap="none" spc="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+mn-cs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به</a:t>
            </a:r>
            <a:r>
              <a:rPr kumimoji="0" lang="ar-SA" sz="1400" b="0" i="0" u="none" strike="noStrike" kern="1200" cap="none" spc="-1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ترتیب</a:t>
            </a:r>
            <a:r>
              <a:rPr kumimoji="0" lang="ar-SA" sz="14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ارتفاع</a:t>
            </a:r>
            <a:r>
              <a:rPr kumimoji="0" lang="ar-SA" sz="1400" b="0" i="0" u="none" strike="noStrike" kern="120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لوله</a:t>
            </a:r>
            <a:r>
              <a:rPr kumimoji="0" lang="ar-SA" sz="1400" b="0" i="0" u="none" strike="noStrike" kern="120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و</a:t>
            </a:r>
            <a:r>
              <a:rPr kumimoji="0" lang="ar-SA" sz="1400" b="0" i="0" u="none" strike="noStrike" kern="120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شعاع</a:t>
            </a:r>
            <a:r>
              <a:rPr kumimoji="0" lang="ar-SA" sz="1400" b="0" i="0" u="none" strike="noStrike" kern="120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آن</a:t>
            </a:r>
            <a:r>
              <a:rPr kumimoji="0" lang="ar-SA" sz="1400" b="0" i="0" u="none" strike="noStrike" kern="120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است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+mn-cs"/>
              </a:rPr>
              <a:t>.</a:t>
            </a:r>
            <a:r>
              <a:rPr kumimoji="0" lang="en-US" sz="1400" b="0" i="0" u="none" strike="noStrike" kern="120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+mn-cs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اين</a:t>
            </a:r>
            <a:r>
              <a:rPr kumimoji="0" lang="ar-SA" sz="1400" b="0" i="0" u="none" strike="noStrike" kern="120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مقدار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Microsoft Sans Serif" panose="020B0604020202020204" pitchFamily="34" charset="0"/>
              </a:rPr>
              <a:t>نیز در عمل حدود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+mn-cs"/>
              </a:rPr>
              <a:t>150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اهم برای پستهای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+mn-cs"/>
              </a:rPr>
              <a:t>420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کیلوولت است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+mn-cs"/>
              </a:rPr>
              <a:t>.</a:t>
            </a:r>
            <a:endParaRPr kumimoji="0" lang="fa-IR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ea typeface="Microsoft Sans Serif" panose="020B0604020202020204" pitchFamily="34" charset="0"/>
              <a:cs typeface="+mn-cs"/>
            </a:endParaRPr>
          </a:p>
          <a:p>
            <a:pPr marL="89535" marR="0" lvl="0" indent="0" algn="r" defTabSz="914400" rtl="1" eaLnBrk="1" fontAlgn="auto" latinLnBrk="0" hangingPunct="1">
              <a:lnSpc>
                <a:spcPct val="90000"/>
              </a:lnSpc>
              <a:spcBef>
                <a:spcPts val="85"/>
              </a:spcBef>
              <a:spcAft>
                <a:spcPts val="0"/>
              </a:spcAft>
              <a:buClr>
                <a:srgbClr val="FFFFFF"/>
              </a:buClr>
              <a:buSzTx/>
              <a:buFont typeface="Wingdings" pitchFamily="2" charset="2"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ea typeface="Microsoft Sans Serif" panose="020B0604020202020204" pitchFamily="34" charset="0"/>
              <a:cs typeface="+mn-cs"/>
            </a:endParaRPr>
          </a:p>
          <a:p>
            <a:pPr marL="89535" marR="0" lvl="0" indent="0" algn="r" defTabSz="914400" rtl="1" eaLnBrk="1" fontAlgn="auto" latinLnBrk="0" hangingPunct="1">
              <a:lnSpc>
                <a:spcPct val="90000"/>
              </a:lnSpc>
              <a:spcBef>
                <a:spcPts val="85"/>
              </a:spcBef>
              <a:spcAft>
                <a:spcPts val="0"/>
              </a:spcAft>
              <a:buClr>
                <a:srgbClr val="FFFFFF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+mn-cs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ج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+mn-cs"/>
              </a:rPr>
              <a:t>(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امپدانس موجي خطوط هوايي</a:t>
            </a:r>
            <a:r>
              <a:rPr kumimoji="0" lang="fa-IR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Tahoma" panose="020B0604030504040204" pitchFamily="34" charset="0"/>
              </a:rPr>
              <a:t>   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ea typeface="Microsoft Sans Serif" panose="020B0604020202020204" pitchFamily="34" charset="0"/>
              <a:cs typeface="+mn-cs"/>
            </a:endParaRPr>
          </a:p>
          <a:p>
            <a:pPr marL="0" marR="0" lvl="0" indent="0" algn="l" defTabSz="914400" rtl="1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FFFFFF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2400" b="0" i="1" u="none" strike="noStrike" kern="1200" cap="none" spc="-5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+mn-cs"/>
              </a:rPr>
              <a:t>(5)      Z </a:t>
            </a:r>
            <a:r>
              <a:rPr kumimoji="0" lang="en-US" sz="2400" b="0" i="1" u="none" strike="noStrike" kern="1200" cap="none" spc="-2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+mn-cs"/>
              </a:rPr>
              <a:t>OH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Microsoft Sans Serif" panose="020B0604020202020204" pitchFamily="34" charset="0"/>
              </a:rPr>
              <a:t>=</a:t>
            </a:r>
            <a:r>
              <a:rPr kumimoji="0" lang="en-US" sz="2400" b="0" i="0" u="none" strike="noStrike" kern="1200" cap="none" spc="-7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+mn-cs"/>
              </a:rPr>
              <a:t>60</a:t>
            </a:r>
            <a:r>
              <a:rPr kumimoji="0" lang="en-US" sz="2400" b="0" i="0" u="none" strike="noStrike" kern="1200" cap="none" spc="-18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+mn-cs"/>
              </a:rPr>
              <a:t>ln</a:t>
            </a:r>
            <a:r>
              <a:rPr kumimoji="0" lang="en-US" sz="2400" b="0" i="0" u="none" strike="noStrike" kern="1200" cap="none" spc="-14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+mn-cs"/>
              </a:rPr>
              <a:t>2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+mn-cs"/>
              </a:rPr>
              <a:t>h</a:t>
            </a:r>
            <a:r>
              <a:rPr kumimoji="0" lang="en-US" sz="2400" b="0" i="1" u="sng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+mn-cs"/>
              </a:rPr>
              <a:t>l </a:t>
            </a:r>
            <a:r>
              <a:rPr kumimoji="0" lang="en-US" sz="2400" b="0" i="1" u="none" strike="noStrike" kern="1200" cap="none" spc="10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+mn-cs"/>
              </a:rPr>
              <a:t>    </a:t>
            </a:r>
            <a:r>
              <a:rPr kumimoji="0" lang="en-US" sz="2400" b="0" i="1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+mn-cs"/>
              </a:rPr>
              <a:t>r</a:t>
            </a:r>
            <a:r>
              <a:rPr kumimoji="0" lang="en-US" sz="2400" b="0" i="1" u="none" strike="noStrike" kern="1200" cap="none" spc="0" normalizeH="0" baseline="-2500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+mn-cs"/>
              </a:rPr>
              <a:t>l</a:t>
            </a:r>
            <a:r>
              <a:rPr kumimoji="0" lang="en-US" sz="2400" b="0" i="0" u="none" strike="noStrike" kern="1200" cap="none" spc="1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Microsoft Sans Serif" panose="020B0604020202020204" pitchFamily="34" charset="0"/>
                <a:cs typeface="+mn-cs"/>
              </a:rPr>
              <a:t>   </a:t>
            </a:r>
            <a:endParaRPr kumimoji="0" lang="fa-IR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ea typeface="+mn-ea"/>
              <a:cs typeface="Tahoma" panose="020B0604030504040204" pitchFamily="34" charset="0"/>
            </a:endParaRP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6466E0A0-8A24-B6C3-0C45-FF4C9715284C}"/>
              </a:ext>
            </a:extLst>
          </p:cNvPr>
          <p:cNvGrpSpPr>
            <a:grpSpLocks/>
          </p:cNvGrpSpPr>
          <p:nvPr/>
        </p:nvGrpSpPr>
        <p:grpSpPr>
          <a:xfrm rot="19019491" flipV="1">
            <a:off x="3737138" y="5780658"/>
            <a:ext cx="680922" cy="45719"/>
            <a:chOff x="0" y="0"/>
            <a:chExt cx="121285" cy="7620"/>
          </a:xfrm>
        </p:grpSpPr>
        <p:sp>
          <p:nvSpPr>
            <p:cNvPr id="46" name="Graphic 37">
              <a:extLst>
                <a:ext uri="{FF2B5EF4-FFF2-40B4-BE49-F238E27FC236}">
                  <a16:creationId xmlns:a16="http://schemas.microsoft.com/office/drawing/2014/main" id="{DA01C3EE-42E3-8A0C-7706-1231EDDC3FFC}"/>
                </a:ext>
              </a:extLst>
            </p:cNvPr>
            <p:cNvSpPr/>
            <p:nvPr/>
          </p:nvSpPr>
          <p:spPr>
            <a:xfrm>
              <a:off x="0" y="3745"/>
              <a:ext cx="121285" cy="1270"/>
            </a:xfrm>
            <a:custGeom>
              <a:avLst/>
              <a:gdLst/>
              <a:ahLst/>
              <a:cxnLst/>
              <a:rect l="l" t="t" r="r" b="b"/>
              <a:pathLst>
                <a:path w="121285">
                  <a:moveTo>
                    <a:pt x="0" y="0"/>
                  </a:moveTo>
                  <a:lnTo>
                    <a:pt x="120890" y="0"/>
                  </a:lnTo>
                </a:path>
              </a:pathLst>
            </a:custGeom>
            <a:ln w="7491">
              <a:solidFill>
                <a:srgbClr val="000000"/>
              </a:solidFill>
              <a:prstDash val="solid"/>
            </a:ln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fa-IR" sz="2000"/>
            </a:p>
          </p:txBody>
        </p:sp>
      </p:grpSp>
      <p:sp>
        <p:nvSpPr>
          <p:cNvPr id="48" name="TextBox 47">
            <a:extLst>
              <a:ext uri="{FF2B5EF4-FFF2-40B4-BE49-F238E27FC236}">
                <a16:creationId xmlns:a16="http://schemas.microsoft.com/office/drawing/2014/main" id="{B64BEFE3-6EEF-5FC8-276B-BCDAAFCD1524}"/>
              </a:ext>
            </a:extLst>
          </p:cNvPr>
          <p:cNvSpPr txBox="1"/>
          <p:nvPr/>
        </p:nvSpPr>
        <p:spPr>
          <a:xfrm>
            <a:off x="719191" y="5901630"/>
            <a:ext cx="1060566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71780" algn="r" rtl="1">
              <a:spcBef>
                <a:spcPts val="200"/>
              </a:spcBef>
              <a:spcAft>
                <a:spcPts val="0"/>
              </a:spcAft>
            </a:pPr>
            <a:r>
              <a:rPr lang="ar-SA" sz="1400" dirty="0">
                <a:effectLst/>
                <a:ea typeface="Microsoft Sans Serif" panose="020B0604020202020204" pitchFamily="34" charset="0"/>
              </a:rPr>
              <a:t>که</a:t>
            </a:r>
            <a:r>
              <a:rPr lang="ar-SA" sz="1400" spc="8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در</a:t>
            </a:r>
            <a:r>
              <a:rPr lang="ar-SA" sz="1400" spc="9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آن</a:t>
            </a:r>
            <a:r>
              <a:rPr lang="ar-SA" sz="1400" i="1" spc="115" dirty="0">
                <a:effectLst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effectLst/>
                <a:ea typeface="Microsoft Sans Serif" panose="020B0604020202020204" pitchFamily="34" charset="0"/>
              </a:rPr>
              <a:t>h</a:t>
            </a:r>
            <a:r>
              <a:rPr lang="en-US" sz="1400" i="1" baseline="-25000" dirty="0">
                <a:effectLst/>
                <a:ea typeface="Microsoft Sans Serif" panose="020B0604020202020204" pitchFamily="34" charset="0"/>
              </a:rPr>
              <a:t>l</a:t>
            </a:r>
            <a:r>
              <a:rPr lang="en-US" sz="1400" spc="9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و</a:t>
            </a:r>
            <a:r>
              <a:rPr lang="ar-SA" sz="1400" i="1" spc="105" dirty="0">
                <a:effectLst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effectLst/>
                <a:ea typeface="Microsoft Sans Serif" panose="020B0604020202020204" pitchFamily="34" charset="0"/>
              </a:rPr>
              <a:t>r</a:t>
            </a:r>
            <a:r>
              <a:rPr lang="en-US" sz="1400" i="1" baseline="-25000" dirty="0" err="1">
                <a:effectLst/>
                <a:ea typeface="Microsoft Sans Serif" panose="020B0604020202020204" pitchFamily="34" charset="0"/>
              </a:rPr>
              <a:t>l</a:t>
            </a:r>
            <a:r>
              <a:rPr lang="en-US" sz="1400" spc="1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ارتفاع</a:t>
            </a:r>
            <a:r>
              <a:rPr lang="ar-SA" sz="1400" spc="9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خطوط</a:t>
            </a:r>
            <a:r>
              <a:rPr lang="ar-SA" sz="1400" spc="9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و</a:t>
            </a:r>
            <a:r>
              <a:rPr lang="ar-SA" sz="1400" spc="9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شعاع</a:t>
            </a:r>
            <a:r>
              <a:rPr lang="ar-SA" sz="1400" spc="85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آن</a:t>
            </a:r>
            <a:r>
              <a:rPr lang="ar-SA" sz="1400" spc="9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مي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 </a:t>
            </a:r>
            <a:r>
              <a:rPr lang="ar-SA" sz="1400" dirty="0">
                <a:effectLst/>
                <a:ea typeface="Microsoft Sans Serif" panose="020B0604020202020204" pitchFamily="34" charset="0"/>
              </a:rPr>
              <a:t>باشد</a:t>
            </a:r>
            <a:r>
              <a:rPr lang="fa-IR" sz="1400" dirty="0">
                <a:effectLst/>
                <a:ea typeface="Microsoft Sans Serif" panose="020B0604020202020204" pitchFamily="34" charset="0"/>
              </a:rPr>
              <a:t>.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Microsoft Sans Serif" panose="020B0604020202020204" pitchFamily="34" charset="0"/>
                <a:cs typeface="Tahoma" panose="020B0604030504040204" pitchFamily="34" charset="0"/>
              </a:rPr>
              <a:t> مقدار</a:t>
            </a:r>
            <a:r>
              <a:rPr kumimoji="0" lang="ar-SA" sz="1400" b="0" i="0" u="none" strike="noStrike" kern="1200" cap="none" spc="8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Microsoft Sans Serif" panose="020B0604020202020204" pitchFamily="34" charset="0"/>
                <a:cs typeface="Tahoma" panose="020B0604030504040204" pitchFamily="34" charset="0"/>
              </a:rPr>
              <a:t>اين</a:t>
            </a:r>
            <a:r>
              <a:rPr kumimoji="0" lang="fa-IR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Microsoft Sans Serif" panose="020B0604020202020204" pitchFamily="34" charset="0"/>
                <a:cs typeface="Tahoma" panose="020B0604030504040204" pitchFamily="34" charset="0"/>
              </a:rPr>
              <a:t>امپدانس</a:t>
            </a:r>
            <a:r>
              <a:rPr kumimoji="0" lang="ar-SA" sz="1400" b="0" i="0" u="none" strike="noStrike" kern="1200" cap="none" spc="3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Microsoft Sans Serif" panose="020B0604020202020204" pitchFamily="34" charset="0"/>
                <a:cs typeface="Tahoma" panose="020B0604030504040204" pitchFamily="34" charset="0"/>
              </a:rPr>
              <a:t>نیز</a:t>
            </a:r>
            <a:r>
              <a:rPr kumimoji="0" lang="ar-SA" sz="1400" b="0" i="0" u="none" strike="noStrike" kern="1200" cap="none" spc="3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Microsoft Sans Serif" panose="020B0604020202020204" pitchFamily="34" charset="0"/>
                <a:cs typeface="Tahoma" panose="020B0604030504040204" pitchFamily="34" charset="0"/>
              </a:rPr>
              <a:t>در</a:t>
            </a:r>
            <a:r>
              <a:rPr kumimoji="0" lang="ar-SA" sz="1400" b="0" i="0" u="none" strike="noStrike" kern="1200" cap="none" spc="5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Microsoft Sans Serif" panose="020B0604020202020204" pitchFamily="34" charset="0"/>
                <a:cs typeface="Tahoma" panose="020B0604030504040204" pitchFamily="34" charset="0"/>
              </a:rPr>
              <a:t>عمل</a:t>
            </a:r>
            <a:r>
              <a:rPr kumimoji="0" lang="ar-SA" sz="1400" b="0" i="0" u="none" strike="noStrike" kern="1200" cap="none" spc="3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Microsoft Sans Serif" panose="020B0604020202020204" pitchFamily="34" charset="0"/>
                <a:cs typeface="Tahoma" panose="020B0604030504040204" pitchFamily="34" charset="0"/>
              </a:rPr>
              <a:t>برای</a:t>
            </a:r>
            <a:r>
              <a:rPr kumimoji="0" lang="ar-SA" sz="1400" b="0" i="0" u="none" strike="noStrike" kern="1200" cap="none" spc="3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Microsoft Sans Serif" panose="020B0604020202020204" pitchFamily="34" charset="0"/>
                <a:cs typeface="Tahoma" panose="020B0604030504040204" pitchFamily="34" charset="0"/>
              </a:rPr>
              <a:t>خطوط</a:t>
            </a:r>
            <a:r>
              <a:rPr kumimoji="0" lang="ar-SA" sz="1400" b="0" i="0" u="none" strike="noStrike" kern="1200" cap="none" spc="2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Microsoft Sans Serif" panose="020B0604020202020204" pitchFamily="34" charset="0"/>
                <a:cs typeface="Tahoma" panose="020B0604030504040204" pitchFamily="34" charset="0"/>
              </a:rPr>
              <a:t>فشارقوی</a:t>
            </a:r>
            <a:r>
              <a:rPr kumimoji="0" lang="ar-SA" sz="1400" b="0" i="0" u="none" strike="noStrike" kern="1200" cap="none" spc="3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Microsoft Sans Serif" panose="020B0604020202020204" pitchFamily="34" charset="0"/>
                <a:cs typeface="Tahoma" panose="020B0604030504040204" pitchFamily="34" charset="0"/>
              </a:rPr>
              <a:t>حدود</a:t>
            </a:r>
            <a:r>
              <a:rPr kumimoji="0" lang="ar-SA" sz="1400" b="0" i="0" u="none" strike="noStrike" kern="1200" cap="none" spc="3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Microsoft Sans Serif" panose="020B0604020202020204" pitchFamily="34" charset="0"/>
                <a:cs typeface="+mn-cs"/>
              </a:rPr>
              <a:t>300</a:t>
            </a:r>
            <a:r>
              <a:rPr kumimoji="0" lang="en-US" sz="1400" b="0" i="0" u="none" strike="noStrike" kern="1200" cap="none" spc="4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Microsoft Sans Serif" panose="020B0604020202020204" pitchFamily="34" charset="0"/>
                <a:cs typeface="+mn-cs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Microsoft Sans Serif" panose="020B0604020202020204" pitchFamily="34" charset="0"/>
                <a:cs typeface="Tahoma" panose="020B0604030504040204" pitchFamily="34" charset="0"/>
              </a:rPr>
              <a:t>الي</a:t>
            </a:r>
            <a:r>
              <a:rPr kumimoji="0" lang="ar-SA" sz="1400" b="0" i="0" u="none" strike="noStrike" kern="1200" cap="none" spc="3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Microsoft Sans Serif" panose="020B0604020202020204" pitchFamily="34" charset="0"/>
                <a:cs typeface="+mn-cs"/>
              </a:rPr>
              <a:t>400</a:t>
            </a:r>
            <a:r>
              <a:rPr kumimoji="0" lang="en-US" sz="1400" b="0" i="0" u="none" strike="noStrike" kern="1200" cap="none" spc="4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Microsoft Sans Serif" panose="020B0604020202020204" pitchFamily="34" charset="0"/>
                <a:cs typeface="+mn-cs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Microsoft Sans Serif" panose="020B0604020202020204" pitchFamily="34" charset="0"/>
                <a:cs typeface="Tahoma" panose="020B0604030504040204" pitchFamily="34" charset="0"/>
              </a:rPr>
              <a:t>اهم</a:t>
            </a:r>
            <a:r>
              <a:rPr kumimoji="0" lang="fa-IR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Microsoft Sans Serif" panose="020B0604020202020204" pitchFamily="34" charset="0"/>
                <a:cs typeface="Tahoma" panose="020B0604030504040204" pitchFamily="34" charset="0"/>
              </a:rPr>
              <a:t>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Microsoft Sans Serif" panose="020B0604020202020204" pitchFamily="34" charset="0"/>
                <a:cs typeface="Tahoma" panose="020B0604030504040204" pitchFamily="34" charset="0"/>
              </a:rPr>
              <a:t>است</a:t>
            </a:r>
            <a:r>
              <a:rPr lang="en-US" sz="1400" dirty="0">
                <a:effectLst/>
                <a:ea typeface="Microsoft Sans Serif" panose="020B0604020202020204" pitchFamily="34" charset="0"/>
              </a:rPr>
              <a:t>.</a:t>
            </a:r>
            <a:r>
              <a:rPr lang="en-US" sz="1400" spc="90" dirty="0">
                <a:effectLst/>
                <a:ea typeface="Microsoft Sans Serif" panose="020B0604020202020204" pitchFamily="34" charset="0"/>
              </a:rPr>
              <a:t> </a:t>
            </a:r>
            <a:endParaRPr lang="en-US" sz="1400" dirty="0">
              <a:effectLst/>
              <a:ea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19107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TM03090430[[fn=Banded]]</Template>
  <TotalTime>536</TotalTime>
  <Words>4960</Words>
  <Application>Microsoft Office PowerPoint</Application>
  <PresentationFormat>Widescreen</PresentationFormat>
  <Paragraphs>200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Arial</vt:lpstr>
      <vt:lpstr>Corbel</vt:lpstr>
      <vt:lpstr>Microsoft Sans Serif</vt:lpstr>
      <vt:lpstr>Symbol</vt:lpstr>
      <vt:lpstr>Times New Roman</vt:lpstr>
      <vt:lpstr>Wingdings</vt:lpstr>
      <vt:lpstr>Banded</vt:lpstr>
      <vt:lpstr>سمینار حالت گذرا موضوع:بررسی ومدلسازی کلیدزنی در پست های GIS</vt:lpstr>
      <vt:lpstr>چكيده: چكيده:</vt:lpstr>
      <vt:lpstr>-1 مقدمه</vt:lpstr>
      <vt:lpstr>PowerPoint Presentation</vt:lpstr>
      <vt:lpstr>PowerPoint Presentation</vt:lpstr>
      <vt:lpstr>-2 چگونگی ایجاد VFTO/TEV و حل تحليلی اضافه ولتاژها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-3 شبيه سازی پست و تحليل نتایج </vt:lpstr>
      <vt:lpstr>  -1-3 تحليل مدلسازی تک فاز و سه فاز و اثر نوار زمين </vt:lpstr>
      <vt:lpstr>PowerPoint Presentation</vt:lpstr>
      <vt:lpstr>PowerPoint Presentation</vt:lpstr>
      <vt:lpstr> -2-3 بررسی اثر نوار زمين </vt:lpstr>
      <vt:lpstr>-3-3 بررسی اثر تغييرات ارتفاع لوله ها </vt:lpstr>
      <vt:lpstr>-4-3 بررسی فاصله ميان فازها </vt:lpstr>
      <vt:lpstr>-5-3 ارزیابی اضافه ولتاژ داخلی و سير آن در پست GIS </vt:lpstr>
      <vt:lpstr>PowerPoint Presentation</vt:lpstr>
      <vt:lpstr>-6-3 بررسی اثر مقاومت زمين و افزایش دقت مدل- سازی آن </vt:lpstr>
      <vt:lpstr>PowerPoint Presentation</vt:lpstr>
      <vt:lpstr>PowerPoint Presentation</vt:lpstr>
      <vt:lpstr>-4 نتيجه گيری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سمینار حالت گذرا</dc:title>
  <dc:creator>A</dc:creator>
  <cp:lastModifiedBy>A</cp:lastModifiedBy>
  <cp:revision>128</cp:revision>
  <dcterms:created xsi:type="dcterms:W3CDTF">2025-05-14T11:46:10Z</dcterms:created>
  <dcterms:modified xsi:type="dcterms:W3CDTF">2025-05-22T08:20:10Z</dcterms:modified>
</cp:coreProperties>
</file>