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1"/>
  </p:notesMasterIdLst>
  <p:sldIdLst>
    <p:sldId id="256" r:id="rId2"/>
    <p:sldId id="257" r:id="rId3"/>
    <p:sldId id="259" r:id="rId4"/>
    <p:sldId id="260" r:id="rId5"/>
    <p:sldId id="258" r:id="rId6"/>
    <p:sldId id="289" r:id="rId7"/>
    <p:sldId id="261" r:id="rId8"/>
    <p:sldId id="262" r:id="rId9"/>
    <p:sldId id="263" r:id="rId10"/>
    <p:sldId id="264" r:id="rId11"/>
    <p:sldId id="282" r:id="rId12"/>
    <p:sldId id="287" r:id="rId13"/>
    <p:sldId id="265" r:id="rId14"/>
    <p:sldId id="266" r:id="rId15"/>
    <p:sldId id="267" r:id="rId16"/>
    <p:sldId id="272" r:id="rId17"/>
    <p:sldId id="284" r:id="rId18"/>
    <p:sldId id="269" r:id="rId19"/>
    <p:sldId id="270" r:id="rId20"/>
  </p:sldIdLst>
  <p:sldSz cx="9144000" cy="5143500" type="screen16x9"/>
  <p:notesSz cx="6858000" cy="9144000"/>
  <p:embeddedFontLst>
    <p:embeddedFont>
      <p:font typeface="Avenir" panose="020B0604020202020204" charset="0"/>
      <p:regular r:id="rId22"/>
      <p:italic r:id="rId23"/>
    </p:embeddedFont>
    <p:embeddedFont>
      <p:font typeface="Corben" panose="020B0604020202020204" charset="0"/>
      <p:regular r:id="rId24"/>
    </p:embeddedFont>
    <p:embeddedFont>
      <p:font typeface="Inter" panose="020B0604020202020204" charset="0"/>
      <p:regular r:id="rId25"/>
    </p:embeddedFont>
    <p:embeddedFont>
      <p:font typeface="Nobile" panose="020B0604020202020204" charset="0"/>
      <p:regular r:id="rId26"/>
    </p:embeddedFont>
    <p:embeddedFont>
      <p:font typeface="Petrona Bold" panose="020B0604020202020204" charset="0"/>
      <p:regular r:id="rId27"/>
    </p:embeddedFont>
    <p:embeddedFont>
      <p:font typeface="Proxima Nova" panose="020B0604020202020204" charset="0"/>
      <p:regular r:id="rId28"/>
      <p:bold r:id="rId29"/>
      <p:italic r:id="rId30"/>
      <p:boldItalic r:id="rId31"/>
    </p:embeddedFont>
    <p:embeddedFont>
      <p:font typeface="Proxima Nova Extrabold" panose="020B0604020202020204" charset="0"/>
      <p:bold r:id="rId32"/>
    </p:embeddedFont>
    <p:embeddedFont>
      <p:font typeface="Proxima Nova Semibold"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C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9" autoAdjust="0"/>
    <p:restoredTop sz="92494" autoAdjust="0"/>
  </p:normalViewPr>
  <p:slideViewPr>
    <p:cSldViewPr snapToGrid="0">
      <p:cViewPr varScale="1">
        <p:scale>
          <a:sx n="91" d="100"/>
          <a:sy n="91" d="100"/>
        </p:scale>
        <p:origin x="58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558e5a6a3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558e5a6a3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Tips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55891f692f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55891f692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Traction Slide</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5891f692f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5891f692f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Business Model Slide</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58e5a6a38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58e5a6a38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Revenue Flow Slide</a:t>
            </a:r>
            <a:endParaRPr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5891f692f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5891f692f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Customer Acquisition Strategy</a:t>
            </a:r>
            <a:endParaRPr b="1">
              <a:solidFill>
                <a:schemeClr val="dk1"/>
              </a:solidFill>
            </a:endParaRPr>
          </a:p>
          <a:p>
            <a:pPr marL="0" lvl="0" indent="0" algn="l" rtl="0">
              <a:spcBef>
                <a:spcPts val="0"/>
              </a:spcBef>
              <a:spcAft>
                <a:spcPts val="0"/>
              </a:spcAft>
              <a:buClr>
                <a:schemeClr val="dk1"/>
              </a:buClr>
              <a:buSzPts val="1100"/>
              <a:buFont typeface="Arial"/>
              <a:buNone/>
            </a:pPr>
            <a:endParaRPr i="1">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Image at lowest layer can be swapped out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80130204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80130204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Tips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5891f692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5891f692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Summary Slide</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5891f692f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5891f692f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Fundraising Ask Slide</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Title Slide</a:t>
            </a:r>
            <a:endParaRPr b="1"/>
          </a:p>
          <a:p>
            <a:pPr marL="0" lvl="0" indent="0" algn="l" rtl="0">
              <a:spcBef>
                <a:spcPts val="0"/>
              </a:spcBef>
              <a:spcAft>
                <a:spcPts val="0"/>
              </a:spcAft>
              <a:buNone/>
            </a:pPr>
            <a:endParaRPr/>
          </a:p>
          <a:p>
            <a:pPr marL="0" lvl="0" indent="0" algn="l" rtl="0">
              <a:spcBef>
                <a:spcPts val="0"/>
              </a:spcBef>
              <a:spcAft>
                <a:spcPts val="0"/>
              </a:spcAft>
              <a:buNone/>
            </a:pPr>
            <a:r>
              <a:rPr lang="en" i="1"/>
              <a:t>Image at lowest layer can be swapped out</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5891f692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5891f692f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Inefficient route planning increases transportation costs, fuel consumption, and delayed deliveries.</a:t>
            </a:r>
            <a:endParaRPr lang="fa-IR"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580130204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580130204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Government Pressure &amp; Incentives: </a:t>
            </a:r>
            <a:endParaRPr lang="en-US" sz="1100" dirty="0">
              <a:latin typeface="Calibri" panose="020F0502020204030204" pitchFamily="34" charset="0"/>
              <a:ea typeface="Calibri" panose="020F0502020204030204" pitchFamily="34" charset="0"/>
              <a:cs typeface="Calibri" panose="020F0502020204030204" pitchFamily="34" charset="0"/>
            </a:endParaRPr>
          </a:p>
          <a:p>
            <a:pPr marL="228600" lvl="1" indent="-228600">
              <a:buFont typeface="+mj-lt"/>
              <a:buAutoNum type="alphaLcParenR"/>
            </a:pPr>
            <a:r>
              <a:rPr lang="en-US" sz="1100" dirty="0">
                <a:latin typeface="Calibri" panose="020F0502020204030204" pitchFamily="34" charset="0"/>
                <a:ea typeface="Calibri" panose="020F0502020204030204" pitchFamily="34" charset="0"/>
                <a:cs typeface="Calibri" panose="020F0502020204030204" pitchFamily="34" charset="0"/>
              </a:rPr>
              <a:t>The Canadian government targets 40-45% emission reductions by 2030. This provides direct opportunities for businesses offering eco-friendly logistics solutions.</a:t>
            </a:r>
          </a:p>
          <a:p>
            <a:pPr marL="228600" lvl="1" indent="-228600">
              <a:buFont typeface="+mj-lt"/>
              <a:buAutoNum type="alphaLcParen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228600" lvl="1" indent="-228600">
              <a:buFont typeface="+mj-lt"/>
              <a:buAutoNum type="alphaLcParenR"/>
            </a:pPr>
            <a:r>
              <a:rPr lang="en-US" sz="1100" dirty="0">
                <a:latin typeface="Calibri" panose="020F0502020204030204" pitchFamily="34" charset="0"/>
                <a:ea typeface="Calibri" panose="020F0502020204030204" pitchFamily="34" charset="0"/>
                <a:cs typeface="Calibri" panose="020F0502020204030204" pitchFamily="34" charset="0"/>
              </a:rPr>
              <a:t>Government grants and funding programs like SDTC (Sustainable Development Technology Canada) and Net Zero Accelerator Fund offer millions in funding to startups that reduce carbon footprints​. </a:t>
            </a:r>
            <a:r>
              <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rPr>
              <a:t>(Budget? )</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Consumer Demand for Sustainability:</a:t>
            </a:r>
          </a:p>
          <a:p>
            <a:pPr lvl="1"/>
            <a:r>
              <a:rPr lang="en-US" sz="800" dirty="0">
                <a:latin typeface="Calibri" panose="020F0502020204030204" pitchFamily="34" charset="0"/>
                <a:ea typeface="Calibri" panose="020F0502020204030204" pitchFamily="34" charset="0"/>
                <a:cs typeface="Calibri" panose="020F0502020204030204" pitchFamily="34" charset="0"/>
              </a:rPr>
              <a:t>80% of consumers in the U.S. and Canada prefer to buy from companies with green practices, and businesses are pressured to showcase sustainable initiatives​(Penske Logistics).</a:t>
            </a:r>
          </a:p>
          <a:p>
            <a:pPr marL="171450" indent="-171450">
              <a:buFont typeface="Arial" panose="020B0604020202020204" pitchFamily="34" charset="0"/>
              <a:buChar char="•"/>
            </a:pPr>
            <a:r>
              <a:rPr lang="en-US" sz="1100" b="1" dirty="0">
                <a:latin typeface="Calibri" panose="020F0502020204030204" pitchFamily="34" charset="0"/>
                <a:ea typeface="Calibri" panose="020F0502020204030204" pitchFamily="34" charset="0"/>
                <a:cs typeface="Calibri" panose="020F0502020204030204" pitchFamily="34" charset="0"/>
              </a:rPr>
              <a:t>Macro Trends Favoring ***************** :</a:t>
            </a:r>
          </a:p>
          <a:p>
            <a:pPr marL="228600" lvl="1" indent="-228600">
              <a:buFont typeface="+mj-lt"/>
              <a:buAutoNum type="alphaLcParenR"/>
            </a:pPr>
            <a:r>
              <a:rPr lang="en-US" sz="800" dirty="0">
                <a:latin typeface="Calibri" panose="020F0502020204030204" pitchFamily="34" charset="0"/>
                <a:ea typeface="Calibri" panose="020F0502020204030204" pitchFamily="34" charset="0"/>
                <a:cs typeface="Calibri" panose="020F0502020204030204" pitchFamily="34" charset="0"/>
              </a:rPr>
              <a:t>Technological Advances: The rise of AI-driven route optimization, and GPS fleet tracking made it possible to minimize emissions and cut down on delivery costs.</a:t>
            </a:r>
          </a:p>
          <a:p>
            <a:pPr marL="228600" lvl="1" indent="-228600">
              <a:buFont typeface="+mj-lt"/>
              <a:buAutoNum type="alphaLcParenR"/>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228600" lvl="1" indent="-228600">
              <a:buFont typeface="+mj-lt"/>
              <a:buAutoNum type="alphaLcParenR"/>
            </a:pPr>
            <a:r>
              <a:rPr lang="en-US" sz="800" dirty="0">
                <a:latin typeface="Calibri" panose="020F0502020204030204" pitchFamily="34" charset="0"/>
                <a:ea typeface="Calibri" panose="020F0502020204030204" pitchFamily="34" charset="0"/>
                <a:cs typeface="Calibri" panose="020F0502020204030204" pitchFamily="34" charset="0"/>
              </a:rPr>
              <a:t>Government Regulations: The recent Zero Emission Vehicle Infrastructure Program and fuel tax regulations incentivize companies to adopt eco-friendly logistics​</a:t>
            </a:r>
          </a:p>
          <a:p>
            <a:pPr marL="228600" lvl="1" indent="-228600">
              <a:buFont typeface="+mj-lt"/>
              <a:buAutoNum type="alphaLcParenR"/>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228600" lvl="1" indent="-228600">
              <a:buFont typeface="+mj-lt"/>
              <a:buAutoNum type="alphaLcParenR"/>
            </a:pPr>
            <a:r>
              <a:rPr lang="en-US" sz="800" dirty="0">
                <a:latin typeface="Calibri" panose="020F0502020204030204" pitchFamily="34" charset="0"/>
                <a:ea typeface="Calibri" panose="020F0502020204030204" pitchFamily="34" charset="0"/>
                <a:cs typeface="Calibri" panose="020F0502020204030204" pitchFamily="34" charset="0"/>
              </a:rPr>
              <a:t>ESG Reporting: Major corporations are under pressure to report their carbon emissions as part of ESG (Environmental, Social, Governance) frameworks. Ariadne Logistics can help them meet their sustainability goals.</a:t>
            </a:r>
          </a:p>
          <a:p>
            <a:pPr marL="171450" indent="-171450">
              <a:buFont typeface="Arial" panose="020B0604020202020204" pitchFamily="34" charset="0"/>
              <a:buChar char="•"/>
            </a:pPr>
            <a:r>
              <a:rPr lang="en-US" sz="1200" dirty="0"/>
              <a:t>Cost Savings:</a:t>
            </a:r>
          </a:p>
          <a:p>
            <a:pPr lvl="1"/>
            <a:r>
              <a:rPr lang="en-US" sz="800" dirty="0"/>
              <a:t>Fuel accounts for up to 30% of total operating costs for logistics companies. Optimizing routes with ************ can reduce fuel consumption by 10-20%</a:t>
            </a:r>
          </a:p>
          <a:p>
            <a:pPr lvl="1"/>
            <a:r>
              <a:rPr lang="en-US" sz="800" dirty="0"/>
              <a:t>Optimizing truck capacity and reducing empty miles can save companies millions annually by improving efficiency</a:t>
            </a:r>
            <a:r>
              <a:rPr lang="en-US" sz="800" dirty="0">
                <a:solidFill>
                  <a:srgbClr val="FF0000"/>
                </a:solidFill>
              </a:rPr>
              <a:t>. (NUMBER?)</a:t>
            </a:r>
          </a:p>
          <a:p>
            <a:pPr marL="171450" indent="-171450">
              <a:buFont typeface="Arial" panose="020B0604020202020204" pitchFamily="34" charset="0"/>
              <a:buChar char="•"/>
            </a:pPr>
            <a:r>
              <a:rPr lang="en-US" sz="1200" dirty="0"/>
              <a:t>Big Companies Taking Action:</a:t>
            </a:r>
          </a:p>
          <a:p>
            <a:pPr lvl="1"/>
            <a:r>
              <a:rPr lang="en-US" sz="800" dirty="0"/>
              <a:t>Amazon, UPS, and Walmart have invested heavily in optimizing their fleets to reduce emissions and cut costs by 10-15%, proving the business case for green logistics​</a:t>
            </a:r>
          </a:p>
          <a:p>
            <a:pPr lvl="1"/>
            <a:r>
              <a:rPr lang="en-US" sz="800" dirty="0"/>
              <a:t>30% of Fortune 500 companies have committed to reaching carbon neutrality by 2030​</a:t>
            </a: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r>
              <a:rPr lang="en-CA" sz="800" b="1" dirty="0"/>
              <a:t>1. Rise of Electric Vehicles and Sustainable Technologies</a:t>
            </a:r>
          </a:p>
          <a:p>
            <a:pPr>
              <a:buFont typeface="Arial" panose="020B0604020202020204" pitchFamily="34" charset="0"/>
              <a:buChar char="•"/>
            </a:pPr>
            <a:r>
              <a:rPr lang="en-CA" sz="800" dirty="0"/>
              <a:t>https://www.mckinsey.com/industries/automotive-and-assembly/our-insights/the-future-of-the-automotive-industry</a:t>
            </a:r>
          </a:p>
          <a:p>
            <a:r>
              <a:rPr lang="en-CA" sz="800" b="1" dirty="0"/>
              <a:t>2. Government Regulations and Emission Targets</a:t>
            </a:r>
          </a:p>
          <a:p>
            <a:pPr>
              <a:buFont typeface="Arial" panose="020B0604020202020204" pitchFamily="34" charset="0"/>
              <a:buChar char="•"/>
            </a:pPr>
            <a:r>
              <a:rPr lang="en-CA" sz="800" dirty="0"/>
              <a:t>https://www.canada.ca/en/environment-climate-change/services/climate-change/canada-action.html</a:t>
            </a:r>
          </a:p>
          <a:p>
            <a:r>
              <a:rPr lang="en-CA" sz="800" b="1" dirty="0"/>
              <a:t>3. Increasing Corporate Focus on Sustainability</a:t>
            </a:r>
          </a:p>
          <a:p>
            <a:pPr>
              <a:buFont typeface="Arial" panose="020B0604020202020204" pitchFamily="34" charset="0"/>
              <a:buChar char="•"/>
            </a:pPr>
            <a:r>
              <a:rPr lang="en-CA" sz="800" dirty="0"/>
              <a:t>https://www2.deloitte.com/global/en/pages/risk/articles/corporate-sustainability.html</a:t>
            </a:r>
          </a:p>
          <a:p>
            <a:r>
              <a:rPr lang="en-CA" sz="800" b="1" dirty="0"/>
              <a:t>4. Transportation Sector's Role in Carbon Emissions</a:t>
            </a:r>
          </a:p>
          <a:p>
            <a:pPr>
              <a:buFont typeface="Arial" panose="020B0604020202020204" pitchFamily="34" charset="0"/>
              <a:buChar char="•"/>
            </a:pPr>
            <a:r>
              <a:rPr lang="en-CA" sz="800" dirty="0"/>
              <a:t>https://www.iea.org/topics/energy-transport</a:t>
            </a:r>
          </a:p>
          <a:p>
            <a:r>
              <a:rPr lang="en-CA" sz="800" b="1" dirty="0"/>
              <a:t>5. Market Demand for Efficient Logistics Solutions</a:t>
            </a:r>
          </a:p>
          <a:p>
            <a:pPr>
              <a:buFont typeface="Arial" panose="020B0604020202020204" pitchFamily="34" charset="0"/>
              <a:buChar char="•"/>
            </a:pPr>
            <a:r>
              <a:rPr lang="en-CA" sz="800" dirty="0"/>
              <a:t>https://www.gartner.com/en/supply-chain</a:t>
            </a: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pPr lvl="1"/>
            <a:endPar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58e5a6a3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58e5a6a3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285750" lvl="0" indent="-285750" rtl="0">
              <a:spcBef>
                <a:spcPts val="0"/>
              </a:spcBef>
              <a:spcAft>
                <a:spcPts val="0"/>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Route Optimization Solution</a:t>
            </a:r>
            <a:r>
              <a:rPr lang="en-US" dirty="0">
                <a:latin typeface="Calibri" panose="020F0502020204030204" pitchFamily="34" charset="0"/>
                <a:ea typeface="Calibri" panose="020F0502020204030204" pitchFamily="34" charset="0"/>
                <a:cs typeface="Calibri" panose="020F0502020204030204" pitchFamily="34" charset="0"/>
              </a:rPr>
              <a:t>: These models minimize delivery distances and reduce carbon emissions by finding the shortest, most efficient delivery routes. </a:t>
            </a:r>
          </a:p>
          <a:p>
            <a:pPr marL="285750" lvl="0" indent="-285750" rtl="0">
              <a:spcBef>
                <a:spcPts val="0"/>
              </a:spcBef>
              <a:spcAft>
                <a:spcPts val="0"/>
              </a:spcAft>
              <a:buFont typeface="Arial" panose="020B0604020202020204" pitchFamily="34" charset="0"/>
              <a:buChar char="•"/>
            </a:pPr>
            <a:r>
              <a:rPr lang="en-US" strike="sngStrike" dirty="0">
                <a:latin typeface="Calibri" panose="020F0502020204030204" pitchFamily="34" charset="0"/>
                <a:ea typeface="Calibri" panose="020F0502020204030204" pitchFamily="34" charset="0"/>
                <a:cs typeface="Calibri" panose="020F0502020204030204" pitchFamily="34" charset="0"/>
              </a:rPr>
              <a:t>Real-time fleet management and dynamic optimization</a:t>
            </a:r>
          </a:p>
          <a:p>
            <a:pPr marL="285750" lvl="0" indent="-285750" rtl="0">
              <a:spcBef>
                <a:spcPts val="0"/>
              </a:spcBef>
              <a:spcAft>
                <a:spcPts val="0"/>
              </a:spcAft>
              <a:buFont typeface="Arial" panose="020B0604020202020204" pitchFamily="34" charset="0"/>
              <a:buChar char="•"/>
            </a:pPr>
            <a:r>
              <a:rPr lang="en"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Decreasing Distribution Cost(Trucks, rent, Fuels, maintenance)</a:t>
            </a:r>
          </a:p>
          <a:p>
            <a:pPr marL="285750" lvl="0" indent="-285750" rtl="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We will be working on an algorithm focusing on resource allocation, and customer behavior analysis to ensure the most efficient and environmentally friendly service.</a:t>
            </a:r>
          </a:p>
          <a:p>
            <a:pPr marL="285750" lvl="0" indent="-285750" rtl="0">
              <a:spcBef>
                <a:spcPts val="0"/>
              </a:spcBef>
              <a:spcAft>
                <a:spcPts val="0"/>
              </a:spcAft>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We can increase sales by Analyzing customer behavior, demand trends, and sales data to identify high-potential areas and focus efforts on regions with the greatest demand.</a:t>
            </a:r>
            <a:endParaRPr lang="en"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58e5a6a3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58e5a6a3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Vision Slide</a:t>
            </a:r>
            <a:endParaRPr b="1"/>
          </a:p>
          <a:p>
            <a:pPr marL="0" lvl="0" indent="0" algn="l" rtl="0">
              <a:spcBef>
                <a:spcPts val="0"/>
              </a:spcBef>
              <a:spcAft>
                <a:spcPts val="0"/>
              </a:spcAft>
              <a:buNone/>
            </a:pPr>
            <a:endParaRPr/>
          </a:p>
          <a:p>
            <a:pPr marL="0" lvl="0" indent="0" algn="l" rtl="0">
              <a:spcBef>
                <a:spcPts val="0"/>
              </a:spcBef>
              <a:spcAft>
                <a:spcPts val="0"/>
              </a:spcAft>
              <a:buNone/>
            </a:pPr>
            <a:r>
              <a:rPr lang="en"/>
              <a:t>Examples? Hubspot Blog?</a:t>
            </a:r>
            <a:endParaRPr/>
          </a:p>
        </p:txBody>
      </p:sp>
    </p:spTree>
    <p:extLst>
      <p:ext uri="{BB962C8B-B14F-4D97-AF65-F5344CB8AC3E}">
        <p14:creationId xmlns:p14="http://schemas.microsoft.com/office/powerpoint/2010/main" val="902961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80130204e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80130204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74650" lvl="0" indent="-285750" algn="l" rtl="0">
              <a:spcBef>
                <a:spcPts val="0"/>
              </a:spcBef>
              <a:spcAft>
                <a:spcPts val="0"/>
              </a:spcAft>
              <a:buClr>
                <a:srgbClr val="4BA9AE"/>
              </a:buClr>
              <a:buSzPts val="2200"/>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Smart(AI) Route Optimization by: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ranking and organizing</a:t>
            </a:r>
            <a:r>
              <a:rPr lang="en-US" dirty="0">
                <a:latin typeface="Calibri" panose="020F0502020204030204" pitchFamily="34" charset="0"/>
                <a:ea typeface="Calibri" panose="020F0502020204030204" pitchFamily="34" charset="0"/>
                <a:cs typeface="Calibri" panose="020F0502020204030204" pitchFamily="34" charset="0"/>
              </a:rPr>
              <a:t> destinations effectively, and optimizing delivery routes, considering factors such as distance, traffic, volume and weight of cargo</a:t>
            </a:r>
          </a:p>
          <a:p>
            <a:pPr marL="374650" indent="-285750">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hierarchical classification of customers on the map, such as by region, area, zone, and route</a:t>
            </a:r>
            <a:r>
              <a:rPr lang="en-US" dirty="0"/>
              <a:t>.</a:t>
            </a:r>
            <a:endParaRPr lang="en-CA"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374650" lvl="0" indent="-285750" algn="l" rtl="0">
              <a:spcBef>
                <a:spcPts val="0"/>
              </a:spcBef>
              <a:spcAft>
                <a:spcPts val="0"/>
              </a:spcAft>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Sustainability Reporting &amp; Carbon Credit Programs (picture report)</a:t>
            </a:r>
          </a:p>
          <a:p>
            <a:pPr marL="374650" lvl="0" indent="-285750" algn="l" rtl="0">
              <a:spcBef>
                <a:spcPts val="0"/>
              </a:spcBef>
              <a:spcAft>
                <a:spcPts val="0"/>
              </a:spcAft>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Accurate estimation of arrival times at each destination through AI-driven planning</a:t>
            </a:r>
          </a:p>
          <a:p>
            <a:pPr marL="374650" indent="-285750">
              <a:buClr>
                <a:srgbClr val="4BA9AE"/>
              </a:buClr>
              <a:buSzPts val="220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Capability to integrate with ERP, supply chain, sales software and solutions (move to what we offer slide?) </a:t>
            </a:r>
          </a:p>
          <a:p>
            <a:pPr marL="374650" indent="-285750">
              <a:buClr>
                <a:srgbClr val="4BA9AE"/>
              </a:buClr>
              <a:buSzPts val="2200"/>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Allocating customers to routes  based on distance</a:t>
            </a: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Create a report before and after (Params: the number of Trucks has been decreased, cost, mileage,</a:t>
            </a:r>
          </a:p>
          <a:p>
            <a:pPr marL="374650" indent="-285750">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KPI &gt; carbon reduction/order – 6 trucks – 500L (85km) &gt; 5 trucks – 400 L   </a:t>
            </a:r>
          </a:p>
          <a:p>
            <a:pPr marL="374650" lvl="0" indent="-285750" algn="l" rtl="0">
              <a:spcBef>
                <a:spcPts val="0"/>
              </a:spcBef>
              <a:spcAft>
                <a:spcPts val="0"/>
              </a:spcAft>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58e5a6a3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58e5a6a3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lvl="0" indent="-342900">
              <a:lnSpc>
                <a:spcPct val="107000"/>
              </a:lnSpc>
              <a:spcAft>
                <a:spcPts val="800"/>
              </a:spcAft>
              <a:buFont typeface="+mj-lt"/>
              <a:buAutoNum type="arabicPeriod"/>
              <a:tabLst>
                <a:tab pos="4572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Global Logistics Market</a:t>
            </a:r>
            <a:r>
              <a:rPr lang="en-CA" sz="1200" kern="0" dirty="0">
                <a:effectLst/>
                <a:latin typeface="Calibri" panose="020F0502020204030204" pitchFamily="34" charset="0"/>
                <a:ea typeface="Calibri" panose="020F0502020204030204" pitchFamily="34" charset="0"/>
                <a:cs typeface="Calibri" panose="020F0502020204030204" pitchFamily="34" charset="0"/>
              </a:rPr>
              <a:t>:</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Projected Size</a:t>
            </a:r>
            <a:r>
              <a:rPr lang="en-CA" sz="1200" kern="0" dirty="0">
                <a:effectLst/>
                <a:latin typeface="Calibri" panose="020F0502020204030204" pitchFamily="34" charset="0"/>
                <a:ea typeface="Calibri" panose="020F0502020204030204" pitchFamily="34" charset="0"/>
                <a:cs typeface="Calibri" panose="020F0502020204030204" pitchFamily="34" charset="0"/>
              </a:rPr>
              <a:t>: Approximately </a:t>
            </a:r>
            <a:r>
              <a:rPr lang="en-CA" sz="1200" b="1" kern="0" dirty="0">
                <a:effectLst/>
                <a:latin typeface="Calibri" panose="020F0502020204030204" pitchFamily="34" charset="0"/>
                <a:ea typeface="Calibri" panose="020F0502020204030204" pitchFamily="34" charset="0"/>
                <a:cs typeface="Calibri" panose="020F0502020204030204" pitchFamily="34" charset="0"/>
              </a:rPr>
              <a:t>$12 trillion</a:t>
            </a:r>
            <a:r>
              <a:rPr lang="en-CA" sz="1200" kern="0" dirty="0">
                <a:effectLst/>
                <a:latin typeface="Calibri" panose="020F0502020204030204" pitchFamily="34" charset="0"/>
                <a:ea typeface="Calibri" panose="020F0502020204030204" pitchFamily="34" charset="0"/>
                <a:cs typeface="Calibri" panose="020F0502020204030204" pitchFamily="34" charset="0"/>
              </a:rPr>
              <a:t> by 2027, with a CAGR of around </a:t>
            </a:r>
            <a:r>
              <a:rPr lang="en-CA" sz="1200" b="1" kern="0" dirty="0">
                <a:effectLst/>
                <a:latin typeface="Calibri" panose="020F0502020204030204" pitchFamily="34" charset="0"/>
                <a:ea typeface="Calibri" panose="020F0502020204030204" pitchFamily="34" charset="0"/>
                <a:cs typeface="Calibri" panose="020F0502020204030204" pitchFamily="34" charset="0"/>
              </a:rPr>
              <a:t>7%</a:t>
            </a:r>
            <a:r>
              <a:rPr lang="en-CA" sz="1200" kern="0" dirty="0">
                <a:effectLst/>
                <a:latin typeface="Calibri" panose="020F0502020204030204" pitchFamily="34" charset="0"/>
                <a:ea typeface="Calibri" panose="020F0502020204030204" pitchFamily="34" charset="0"/>
                <a:cs typeface="Calibri" panose="020F0502020204030204" pitchFamily="34" charset="0"/>
              </a:rPr>
              <a:t>.</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Description</a:t>
            </a:r>
            <a:r>
              <a:rPr lang="en-CA" sz="1200" kern="0" dirty="0">
                <a:effectLst/>
                <a:latin typeface="Calibri" panose="020F0502020204030204" pitchFamily="34" charset="0"/>
                <a:ea typeface="Calibri" panose="020F0502020204030204" pitchFamily="34" charset="0"/>
                <a:cs typeface="Calibri" panose="020F0502020204030204" pitchFamily="34" charset="0"/>
              </a:rPr>
              <a:t>: This market includes all logistics services, encompassing transportation, warehousing, and last-mile delivery.</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Global Supply Chain Management Market</a:t>
            </a:r>
            <a:r>
              <a:rPr lang="en-CA" sz="1200" kern="0" dirty="0">
                <a:effectLst/>
                <a:latin typeface="Calibri" panose="020F0502020204030204" pitchFamily="34" charset="0"/>
                <a:ea typeface="Calibri" panose="020F0502020204030204" pitchFamily="34" charset="0"/>
                <a:cs typeface="Calibri" panose="020F0502020204030204" pitchFamily="34" charset="0"/>
              </a:rPr>
              <a:t>:</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Projected Size</a:t>
            </a:r>
            <a:r>
              <a:rPr lang="en-CA" sz="1200" kern="0" dirty="0">
                <a:effectLst/>
                <a:latin typeface="Calibri" panose="020F0502020204030204" pitchFamily="34" charset="0"/>
                <a:ea typeface="Calibri" panose="020F0502020204030204" pitchFamily="34" charset="0"/>
                <a:cs typeface="Calibri" panose="020F0502020204030204" pitchFamily="34" charset="0"/>
              </a:rPr>
              <a:t>: Expected to grow from about </a:t>
            </a:r>
            <a:r>
              <a:rPr lang="en-CA" sz="1200" b="1" kern="0" dirty="0">
                <a:effectLst/>
                <a:latin typeface="Calibri" panose="020F0502020204030204" pitchFamily="34" charset="0"/>
                <a:ea typeface="Calibri" panose="020F0502020204030204" pitchFamily="34" charset="0"/>
                <a:cs typeface="Calibri" panose="020F0502020204030204" pitchFamily="34" charset="0"/>
              </a:rPr>
              <a:t>$15 billion in 2023</a:t>
            </a:r>
            <a:r>
              <a:rPr lang="en-CA" sz="1200" kern="0" dirty="0">
                <a:effectLst/>
                <a:latin typeface="Calibri" panose="020F0502020204030204" pitchFamily="34" charset="0"/>
                <a:ea typeface="Calibri" panose="020F0502020204030204" pitchFamily="34" charset="0"/>
                <a:cs typeface="Calibri" panose="020F0502020204030204" pitchFamily="34" charset="0"/>
              </a:rPr>
              <a:t> to over </a:t>
            </a:r>
            <a:r>
              <a:rPr lang="en-CA" sz="1200" b="1" kern="0" dirty="0">
                <a:effectLst/>
                <a:latin typeface="Calibri" panose="020F0502020204030204" pitchFamily="34" charset="0"/>
                <a:ea typeface="Calibri" panose="020F0502020204030204" pitchFamily="34" charset="0"/>
                <a:cs typeface="Calibri" panose="020F0502020204030204" pitchFamily="34" charset="0"/>
              </a:rPr>
              <a:t>$37 billion by 2030</a:t>
            </a:r>
            <a:r>
              <a:rPr lang="en-CA" sz="1200" kern="0" dirty="0">
                <a:effectLst/>
                <a:latin typeface="Calibri" panose="020F0502020204030204" pitchFamily="34" charset="0"/>
                <a:ea typeface="Calibri" panose="020F0502020204030204" pitchFamily="34" charset="0"/>
                <a:cs typeface="Calibri" panose="020F0502020204030204" pitchFamily="34" charset="0"/>
              </a:rPr>
              <a:t>, reflecting a CAGR of around </a:t>
            </a:r>
            <a:r>
              <a:rPr lang="en-CA" sz="1200" b="1" kern="0" dirty="0">
                <a:effectLst/>
                <a:latin typeface="Calibri" panose="020F0502020204030204" pitchFamily="34" charset="0"/>
                <a:ea typeface="Calibri" panose="020F0502020204030204" pitchFamily="34" charset="0"/>
                <a:cs typeface="Calibri" panose="020F0502020204030204" pitchFamily="34" charset="0"/>
              </a:rPr>
              <a:t>13%</a:t>
            </a:r>
            <a:r>
              <a:rPr lang="en-CA" sz="1200" kern="0" dirty="0">
                <a:effectLst/>
                <a:latin typeface="Calibri" panose="020F0502020204030204" pitchFamily="34" charset="0"/>
                <a:ea typeface="Calibri" panose="020F0502020204030204" pitchFamily="34" charset="0"/>
                <a:cs typeface="Calibri" panose="020F0502020204030204" pitchFamily="34" charset="0"/>
              </a:rPr>
              <a:t>.</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Description</a:t>
            </a:r>
            <a:r>
              <a:rPr lang="en-CA" sz="1200" kern="0" dirty="0">
                <a:effectLst/>
                <a:latin typeface="Calibri" panose="020F0502020204030204" pitchFamily="34" charset="0"/>
                <a:ea typeface="Calibri" panose="020F0502020204030204" pitchFamily="34" charset="0"/>
                <a:cs typeface="Calibri" panose="020F0502020204030204" pitchFamily="34" charset="0"/>
              </a:rPr>
              <a:t>: This sector focuses on optimizing the entire supply chain, including procurement, manufacturing, distribution, and logistics.</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Delivery Management Software Market</a:t>
            </a:r>
            <a:r>
              <a:rPr lang="en-CA" sz="1200" kern="0" dirty="0">
                <a:effectLst/>
                <a:latin typeface="Calibri" panose="020F0502020204030204" pitchFamily="34" charset="0"/>
                <a:ea typeface="Calibri" panose="020F0502020204030204" pitchFamily="34" charset="0"/>
                <a:cs typeface="Calibri" panose="020F0502020204030204" pitchFamily="34" charset="0"/>
              </a:rPr>
              <a:t>:</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Current Size</a:t>
            </a:r>
            <a:r>
              <a:rPr lang="en-CA" sz="1200" kern="0" dirty="0">
                <a:effectLst/>
                <a:latin typeface="Calibri" panose="020F0502020204030204" pitchFamily="34" charset="0"/>
                <a:ea typeface="Calibri" panose="020F0502020204030204" pitchFamily="34" charset="0"/>
                <a:cs typeface="Calibri" panose="020F0502020204030204" pitchFamily="34" charset="0"/>
              </a:rPr>
              <a:t>: Valued at approximately </a:t>
            </a:r>
            <a:r>
              <a:rPr lang="en-CA" sz="1200" b="1" kern="0" dirty="0">
                <a:effectLst/>
                <a:latin typeface="Calibri" panose="020F0502020204030204" pitchFamily="34" charset="0"/>
                <a:ea typeface="Calibri" panose="020F0502020204030204" pitchFamily="34" charset="0"/>
                <a:cs typeface="Calibri" panose="020F0502020204030204" pitchFamily="34" charset="0"/>
              </a:rPr>
              <a:t>$2.17 billion</a:t>
            </a:r>
            <a:r>
              <a:rPr lang="en-CA" sz="1200" kern="0" dirty="0">
                <a:effectLst/>
                <a:latin typeface="Calibri" panose="020F0502020204030204" pitchFamily="34" charset="0"/>
                <a:ea typeface="Calibri" panose="020F0502020204030204" pitchFamily="34" charset="0"/>
                <a:cs typeface="Calibri" panose="020F0502020204030204" pitchFamily="34" charset="0"/>
              </a:rPr>
              <a:t> in 2024, with significant growth potential.</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CA" sz="1200" b="1" kern="0" dirty="0">
                <a:effectLst/>
                <a:latin typeface="Calibri" panose="020F0502020204030204" pitchFamily="34" charset="0"/>
                <a:ea typeface="Calibri" panose="020F0502020204030204" pitchFamily="34" charset="0"/>
                <a:cs typeface="Calibri" panose="020F0502020204030204" pitchFamily="34" charset="0"/>
              </a:rPr>
              <a:t>Description</a:t>
            </a:r>
            <a:r>
              <a:rPr lang="en-CA" sz="1200" kern="0" dirty="0">
                <a:effectLst/>
                <a:latin typeface="Calibri" panose="020F0502020204030204" pitchFamily="34" charset="0"/>
                <a:ea typeface="Calibri" panose="020F0502020204030204" pitchFamily="34" charset="0"/>
                <a:cs typeface="Calibri" panose="020F0502020204030204" pitchFamily="34" charset="0"/>
              </a:rPr>
              <a:t>: This market is a specific segment of logistics, focusing on optimizing delivery operations and enhancing customer satisfaction.</a:t>
            </a: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endParaRPr lang="en-CA" sz="1100" kern="100" dirty="0">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5891f692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5891f692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Industry Overview Slide</a:t>
            </a: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0" y="0"/>
            <a:ext cx="3102900" cy="5143500"/>
          </a:xfrm>
          <a:prstGeom prst="rect">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1 1 1 1">
  <p:cSld name="CUSTOM_1_1_1">
    <p:bg>
      <p:bgPr>
        <a:gradFill>
          <a:gsLst>
            <a:gs pos="0">
              <a:srgbClr val="5CC9AD"/>
            </a:gs>
            <a:gs pos="100000">
              <a:srgbClr val="4BA9AE"/>
            </a:gs>
          </a:gsLst>
          <a:lin ang="13500032" scaled="0"/>
        </a:gradFill>
        <a:effectLst/>
      </p:bgPr>
    </p:bg>
    <p:spTree>
      <p:nvGrpSpPr>
        <p:cNvPr id="1" name="Shape 41"/>
        <p:cNvGrpSpPr/>
        <p:nvPr/>
      </p:nvGrpSpPr>
      <p:grpSpPr>
        <a:xfrm>
          <a:off x="0" y="0"/>
          <a:ext cx="0" cy="0"/>
          <a:chOff x="0" y="0"/>
          <a:chExt cx="0" cy="0"/>
        </a:xfrm>
      </p:grpSpPr>
      <p:sp>
        <p:nvSpPr>
          <p:cNvPr id="42" name="Google Shape;42;p13"/>
          <p:cNvSpPr/>
          <p:nvPr/>
        </p:nvSpPr>
        <p:spPr>
          <a:xfrm>
            <a:off x="680300" y="0"/>
            <a:ext cx="8463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391307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2289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9144000" cy="5143500"/>
          </a:xfrm>
          <a:prstGeom prst="rect">
            <a:avLst/>
          </a:prstGeom>
        </p:spPr>
      </p:pic>
      <p:sp>
        <p:nvSpPr>
          <p:cNvPr id="3" name="Shape 0"/>
          <p:cNvSpPr/>
          <p:nvPr/>
        </p:nvSpPr>
        <p:spPr>
          <a:xfrm>
            <a:off x="0" y="0"/>
            <a:ext cx="9144000" cy="5143500"/>
          </a:xfrm>
          <a:prstGeom prst="rect">
            <a:avLst/>
          </a:prstGeom>
          <a:solidFill>
            <a:srgbClr val="F9F9FF">
              <a:alpha val="75000"/>
            </a:srgbClr>
          </a:solidFill>
          <a:ln/>
        </p:spPr>
      </p:sp>
      <p:pic>
        <p:nvPicPr>
          <p:cNvPr id="4" name="Image 1" descr="preencoded.png">
            <a:hlinkClick r:id="rId3"/>
          </p:cNvPr>
          <p:cNvPicPr>
            <a:picLocks noChangeAspect="1"/>
          </p:cNvPicPr>
          <p:nvPr/>
        </p:nvPicPr>
        <p:blipFill>
          <a:blip r:embed="rId4"/>
          <a:stretch>
            <a:fillRect/>
          </a:stretch>
        </p:blipFill>
        <p:spPr>
          <a:xfrm>
            <a:off x="8024510" y="4843463"/>
            <a:ext cx="1076628" cy="257175"/>
          </a:xfrm>
          <a:prstGeom prst="rect">
            <a:avLst/>
          </a:prstGeom>
        </p:spPr>
      </p:pic>
    </p:spTree>
    <p:extLst>
      <p:ext uri="{BB962C8B-B14F-4D97-AF65-F5344CB8AC3E}">
        <p14:creationId xmlns:p14="http://schemas.microsoft.com/office/powerpoint/2010/main" val="140742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 name="Google Shape;14;p3"/>
          <p:cNvSpPr txBox="1">
            <a:spLocks noGrp="1"/>
          </p:cNvSpPr>
          <p:nvPr>
            <p:ph type="body" idx="1"/>
          </p:nvPr>
        </p:nvSpPr>
        <p:spPr>
          <a:xfrm>
            <a:off x="315300" y="1153750"/>
            <a:ext cx="8542200" cy="2880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_3">
    <p:spTree>
      <p:nvGrpSpPr>
        <p:cNvPr id="1" name="Shape 15"/>
        <p:cNvGrpSpPr/>
        <p:nvPr/>
      </p:nvGrpSpPr>
      <p:grpSpPr>
        <a:xfrm>
          <a:off x="0" y="0"/>
          <a:ext cx="0" cy="0"/>
          <a:chOff x="0" y="0"/>
          <a:chExt cx="0" cy="0"/>
        </a:xfrm>
      </p:grpSpPr>
      <p:sp>
        <p:nvSpPr>
          <p:cNvPr id="16" name="Google Shape;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4"/>
          <p:cNvSpPr/>
          <p:nvPr/>
        </p:nvSpPr>
        <p:spPr>
          <a:xfrm>
            <a:off x="0" y="0"/>
            <a:ext cx="1875900" cy="5143500"/>
          </a:xfrm>
          <a:prstGeom prst="rect">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a:off x="7268100" y="0"/>
            <a:ext cx="1875900" cy="5143500"/>
          </a:xfrm>
          <a:prstGeom prst="rect">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22"/>
        <p:cNvGrpSpPr/>
        <p:nvPr/>
      </p:nvGrpSpPr>
      <p:grpSpPr>
        <a:xfrm>
          <a:off x="0" y="0"/>
          <a:ext cx="0" cy="0"/>
          <a:chOff x="0" y="0"/>
          <a:chExt cx="0" cy="0"/>
        </a:xfrm>
      </p:grpSpPr>
      <p:sp>
        <p:nvSpPr>
          <p:cNvPr id="23" name="Google Shape;2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6"/>
          <p:cNvSpPr/>
          <p:nvPr/>
        </p:nvSpPr>
        <p:spPr>
          <a:xfrm>
            <a:off x="0" y="0"/>
            <a:ext cx="4586400" cy="5143500"/>
          </a:xfrm>
          <a:prstGeom prst="rect">
            <a:avLst/>
          </a:prstGeom>
          <a:solidFill>
            <a:srgbClr val="5CC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2">
  <p:cSld name="TITLE_1_2">
    <p:spTree>
      <p:nvGrpSpPr>
        <p:cNvPr id="1" name="Shape 25"/>
        <p:cNvGrpSpPr/>
        <p:nvPr/>
      </p:nvGrpSpPr>
      <p:grpSpPr>
        <a:xfrm>
          <a:off x="0" y="0"/>
          <a:ext cx="0" cy="0"/>
          <a:chOff x="0" y="0"/>
          <a:chExt cx="0" cy="0"/>
        </a:xfrm>
      </p:grpSpPr>
      <p:sp>
        <p:nvSpPr>
          <p:cNvPr id="26" name="Google Shape;2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7" name="Google Shape;27;p7"/>
          <p:cNvSpPr/>
          <p:nvPr/>
        </p:nvSpPr>
        <p:spPr>
          <a:xfrm>
            <a:off x="4596000" y="0"/>
            <a:ext cx="4586400" cy="5143500"/>
          </a:xfrm>
          <a:prstGeom prst="rect">
            <a:avLst/>
          </a:prstGeom>
          <a:solidFill>
            <a:srgbClr val="5CC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28"/>
        <p:cNvGrpSpPr/>
        <p:nvPr/>
      </p:nvGrpSpPr>
      <p:grpSpPr>
        <a:xfrm>
          <a:off x="0" y="0"/>
          <a:ext cx="0" cy="0"/>
          <a:chOff x="0" y="0"/>
          <a:chExt cx="0" cy="0"/>
        </a:xfrm>
      </p:grpSpPr>
      <p:sp>
        <p:nvSpPr>
          <p:cNvPr id="29" name="Google Shape;2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 name="Google Shape;30;p8"/>
          <p:cNvSpPr/>
          <p:nvPr/>
        </p:nvSpPr>
        <p:spPr>
          <a:xfrm>
            <a:off x="0" y="0"/>
            <a:ext cx="4586400" cy="5143500"/>
          </a:xfrm>
          <a:prstGeom prst="rect">
            <a:avLst/>
          </a:prstGeom>
          <a:solidFill>
            <a:srgbClr val="4BA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31"/>
        <p:cNvGrpSpPr/>
        <p:nvPr/>
      </p:nvGrpSpPr>
      <p:grpSpPr>
        <a:xfrm>
          <a:off x="0" y="0"/>
          <a:ext cx="0" cy="0"/>
          <a:chOff x="0" y="0"/>
          <a:chExt cx="0" cy="0"/>
        </a:xfrm>
      </p:grpSpPr>
      <p:sp>
        <p:nvSpPr>
          <p:cNvPr id="32" name="Google Shape;3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3" name="Google Shape;33;p9"/>
          <p:cNvSpPr/>
          <p:nvPr/>
        </p:nvSpPr>
        <p:spPr>
          <a:xfrm>
            <a:off x="4557600" y="0"/>
            <a:ext cx="4586400" cy="5143500"/>
          </a:xfrm>
          <a:prstGeom prst="rect">
            <a:avLst/>
          </a:prstGeom>
          <a:solidFill>
            <a:srgbClr val="4BA9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1">
  <p:cSld name="CUSTOM">
    <p:bg>
      <p:bgPr>
        <a:gradFill>
          <a:gsLst>
            <a:gs pos="0">
              <a:srgbClr val="5CC9AD"/>
            </a:gs>
            <a:gs pos="100000">
              <a:srgbClr val="4BA9AE"/>
            </a:gs>
          </a:gsLst>
          <a:lin ang="13500032" scaled="0"/>
        </a:gradFill>
        <a:effectLst/>
      </p:bgPr>
    </p:bg>
    <p:spTree>
      <p:nvGrpSpPr>
        <p:cNvPr id="1" name="Shape 34"/>
        <p:cNvGrpSpPr/>
        <p:nvPr/>
      </p:nvGrpSpPr>
      <p:grpSpPr>
        <a:xfrm>
          <a:off x="0" y="0"/>
          <a:ext cx="0" cy="0"/>
          <a:chOff x="0" y="0"/>
          <a:chExt cx="0" cy="0"/>
        </a:xfrm>
      </p:grpSpPr>
      <p:sp>
        <p:nvSpPr>
          <p:cNvPr id="35" name="Google Shape;35;p10"/>
          <p:cNvSpPr/>
          <p:nvPr/>
        </p:nvSpPr>
        <p:spPr>
          <a:xfrm>
            <a:off x="5421300" y="710400"/>
            <a:ext cx="3722700" cy="3722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1">
  <p:cSld name="CUSTOM_1">
    <p:bg>
      <p:bgPr>
        <a:gradFill>
          <a:gsLst>
            <a:gs pos="0">
              <a:srgbClr val="5CC9AD"/>
            </a:gs>
            <a:gs pos="100000">
              <a:srgbClr val="4BA9AE"/>
            </a:gs>
          </a:gsLst>
          <a:lin ang="13500032" scaled="0"/>
        </a:gradFill>
        <a:effectLst/>
      </p:bgPr>
    </p:bg>
    <p:spTree>
      <p:nvGrpSpPr>
        <p:cNvPr id="1" name="Shape 36"/>
        <p:cNvGrpSpPr/>
        <p:nvPr/>
      </p:nvGrpSpPr>
      <p:grpSpPr>
        <a:xfrm>
          <a:off x="0" y="0"/>
          <a:ext cx="0" cy="0"/>
          <a:chOff x="0" y="0"/>
          <a:chExt cx="0" cy="0"/>
        </a:xfrm>
      </p:grpSpPr>
      <p:sp>
        <p:nvSpPr>
          <p:cNvPr id="37" name="Google Shape;37;p11"/>
          <p:cNvSpPr/>
          <p:nvPr/>
        </p:nvSpPr>
        <p:spPr>
          <a:xfrm>
            <a:off x="4720875" y="0"/>
            <a:ext cx="3722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9" r:id="rId10"/>
    <p:sldLayoutId id="2147483681" r:id="rId11"/>
    <p:sldLayoutId id="2147483682" r:id="rId12"/>
    <p:sldLayoutId id="214748368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Google Shape;49;p15"/>
          <p:cNvSpPr txBox="1">
            <a:spLocks noGrp="1"/>
          </p:cNvSpPr>
          <p:nvPr>
            <p:ph type="title"/>
          </p:nvPr>
        </p:nvSpPr>
        <p:spPr>
          <a:xfrm>
            <a:off x="80963" y="-1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To Use This Deck</a:t>
            </a:r>
            <a:endParaRPr/>
          </a:p>
        </p:txBody>
      </p:sp>
      <p:sp>
        <p:nvSpPr>
          <p:cNvPr id="50" name="Google Shape;50;p15"/>
          <p:cNvSpPr txBox="1">
            <a:spLocks noGrp="1"/>
          </p:cNvSpPr>
          <p:nvPr>
            <p:ph type="body" idx="1"/>
          </p:nvPr>
        </p:nvSpPr>
        <p:spPr>
          <a:xfrm>
            <a:off x="127300" y="485125"/>
            <a:ext cx="4043100" cy="33291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b="1" dirty="0"/>
              <a:t>Make a copy in order to apply edits</a:t>
            </a:r>
            <a:endParaRPr sz="1400" b="1" dirty="0"/>
          </a:p>
          <a:p>
            <a:pPr marL="914400" lvl="1" indent="-317500" algn="l" rtl="0">
              <a:spcBef>
                <a:spcPts val="0"/>
              </a:spcBef>
              <a:spcAft>
                <a:spcPts val="0"/>
              </a:spcAft>
              <a:buSzPts val="1400"/>
              <a:buChar char="○"/>
            </a:pPr>
            <a:r>
              <a:rPr lang="en" b="1" dirty="0"/>
              <a:t>File &gt; Make a Copy</a:t>
            </a:r>
            <a:endParaRPr sz="1400" b="1" dirty="0"/>
          </a:p>
          <a:p>
            <a:pPr marL="457200" lvl="0" indent="-317500" algn="l" rtl="0">
              <a:spcBef>
                <a:spcPts val="0"/>
              </a:spcBef>
              <a:spcAft>
                <a:spcPts val="0"/>
              </a:spcAft>
              <a:buSzPts val="1400"/>
              <a:buChar char="●"/>
            </a:pPr>
            <a:r>
              <a:rPr lang="en" sz="1400" dirty="0"/>
              <a:t>Try to be light on written content</a:t>
            </a:r>
            <a:endParaRPr sz="1400" dirty="0"/>
          </a:p>
          <a:p>
            <a:pPr marL="914400" lvl="1" indent="-317500" algn="l" rtl="0">
              <a:spcBef>
                <a:spcPts val="0"/>
              </a:spcBef>
              <a:spcAft>
                <a:spcPts val="0"/>
              </a:spcAft>
              <a:buSzPts val="1400"/>
              <a:buChar char="○"/>
            </a:pPr>
            <a:r>
              <a:rPr lang="en" dirty="0"/>
              <a:t>Minimizing the number of words on screen is ideal</a:t>
            </a:r>
            <a:endParaRPr dirty="0"/>
          </a:p>
          <a:p>
            <a:pPr marL="457200" lvl="0" indent="-317500" algn="l" rtl="0">
              <a:spcBef>
                <a:spcPts val="0"/>
              </a:spcBef>
              <a:spcAft>
                <a:spcPts val="0"/>
              </a:spcAft>
              <a:buSzPts val="1400"/>
              <a:buChar char="●"/>
            </a:pPr>
            <a:r>
              <a:rPr lang="en" sz="1400" dirty="0"/>
              <a:t>Use ample charts, screenshots, and graphics </a:t>
            </a:r>
            <a:endParaRPr sz="1400" dirty="0"/>
          </a:p>
          <a:p>
            <a:pPr marL="457200" lvl="0" indent="-317500" algn="l" rtl="0">
              <a:spcBef>
                <a:spcPts val="0"/>
              </a:spcBef>
              <a:spcAft>
                <a:spcPts val="0"/>
              </a:spcAft>
              <a:buSzPts val="1400"/>
              <a:buChar char="●"/>
            </a:pPr>
            <a:r>
              <a:rPr lang="en" sz="1400" dirty="0"/>
              <a:t>Try to use short-phrased bullets</a:t>
            </a:r>
            <a:endParaRPr sz="1400" dirty="0"/>
          </a:p>
          <a:p>
            <a:pPr marL="914400" lvl="1" indent="-317500" algn="l" rtl="0">
              <a:spcBef>
                <a:spcPts val="0"/>
              </a:spcBef>
              <a:spcAft>
                <a:spcPts val="0"/>
              </a:spcAft>
              <a:buSzPts val="1400"/>
              <a:buChar char="○"/>
            </a:pPr>
            <a:r>
              <a:rPr lang="en" dirty="0"/>
              <a:t>If there is too much text on the screen your audience will be reading the slides </a:t>
            </a:r>
            <a:r>
              <a:rPr lang="en" i="1" dirty="0"/>
              <a:t>not </a:t>
            </a:r>
            <a:r>
              <a:rPr lang="en" dirty="0"/>
              <a:t>listening to you</a:t>
            </a:r>
            <a:endParaRPr dirty="0"/>
          </a:p>
          <a:p>
            <a:pPr marL="457200" lvl="0" indent="-317500" algn="l" rtl="0">
              <a:spcBef>
                <a:spcPts val="0"/>
              </a:spcBef>
              <a:spcAft>
                <a:spcPts val="0"/>
              </a:spcAft>
              <a:buSzPts val="1400"/>
              <a:buChar char="●"/>
            </a:pPr>
            <a:r>
              <a:rPr lang="en" sz="1400" dirty="0"/>
              <a:t>Tell a story</a:t>
            </a:r>
            <a:endParaRPr sz="1400" dirty="0"/>
          </a:p>
          <a:p>
            <a:pPr marL="914400" lvl="1" indent="-317500" algn="l" rtl="0">
              <a:spcBef>
                <a:spcPts val="0"/>
              </a:spcBef>
              <a:spcAft>
                <a:spcPts val="0"/>
              </a:spcAft>
              <a:buSzPts val="1400"/>
              <a:buChar char="○"/>
            </a:pPr>
            <a:r>
              <a:rPr lang="en" dirty="0"/>
              <a:t>Create a story around the framework of your presentation in order to </a:t>
            </a:r>
            <a:r>
              <a:rPr lang="en" i="1" dirty="0"/>
              <a:t>earn</a:t>
            </a:r>
            <a:r>
              <a:rPr lang="en" dirty="0"/>
              <a:t> full attention from your audience</a:t>
            </a:r>
            <a:endParaRPr dirty="0"/>
          </a:p>
        </p:txBody>
      </p:sp>
      <p:sp>
        <p:nvSpPr>
          <p:cNvPr id="54" name="Google Shape;54;p15"/>
          <p:cNvSpPr txBox="1">
            <a:spLocks noGrp="1"/>
          </p:cNvSpPr>
          <p:nvPr>
            <p:ph type="body" idx="1"/>
          </p:nvPr>
        </p:nvSpPr>
        <p:spPr>
          <a:xfrm>
            <a:off x="4289775" y="561325"/>
            <a:ext cx="4628400" cy="3329100"/>
          </a:xfrm>
          <a:prstGeom prst="rect">
            <a:avLst/>
          </a:prstGeom>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chemeClr val="dk2"/>
              </a:buClr>
              <a:buSzPts val="1400"/>
              <a:buFont typeface="Proxima Nova"/>
              <a:buChar char="●"/>
            </a:pPr>
            <a:r>
              <a:rPr lang="en" sz="1400"/>
              <a:t>Answer the following:</a:t>
            </a:r>
            <a:endParaRPr sz="1400"/>
          </a:p>
          <a:p>
            <a:pPr marL="914400" marR="0" lvl="1" indent="-317500" algn="l" rtl="0">
              <a:lnSpc>
                <a:spcPct val="115000"/>
              </a:lnSpc>
              <a:spcBef>
                <a:spcPts val="0"/>
              </a:spcBef>
              <a:spcAft>
                <a:spcPts val="0"/>
              </a:spcAft>
              <a:buSzPts val="1400"/>
              <a:buChar char="○"/>
            </a:pPr>
            <a:r>
              <a:rPr lang="en" b="1"/>
              <a:t>Pain: </a:t>
            </a:r>
            <a:r>
              <a:rPr lang="en"/>
              <a:t>What pain are you solving?</a:t>
            </a:r>
            <a:endParaRPr/>
          </a:p>
          <a:p>
            <a:pPr marL="914400" marR="0" lvl="1" indent="-317500" algn="l" rtl="0">
              <a:lnSpc>
                <a:spcPct val="115000"/>
              </a:lnSpc>
              <a:spcBef>
                <a:spcPts val="0"/>
              </a:spcBef>
              <a:spcAft>
                <a:spcPts val="0"/>
              </a:spcAft>
              <a:buSzPts val="1400"/>
              <a:buChar char="○"/>
            </a:pPr>
            <a:r>
              <a:rPr lang="en" b="1"/>
              <a:t>Solution: </a:t>
            </a:r>
            <a:r>
              <a:rPr lang="en"/>
              <a:t> How do you solve the problem?</a:t>
            </a:r>
            <a:endParaRPr/>
          </a:p>
          <a:p>
            <a:pPr marL="914400" marR="0" lvl="1" indent="-317500" algn="l" rtl="0">
              <a:lnSpc>
                <a:spcPct val="115000"/>
              </a:lnSpc>
              <a:spcBef>
                <a:spcPts val="0"/>
              </a:spcBef>
              <a:spcAft>
                <a:spcPts val="0"/>
              </a:spcAft>
              <a:buSzPts val="1400"/>
              <a:buChar char="○"/>
            </a:pPr>
            <a:r>
              <a:rPr lang="en" b="1"/>
              <a:t>Size of Market: </a:t>
            </a:r>
            <a:r>
              <a:rPr lang="en"/>
              <a:t>How big is the market?</a:t>
            </a:r>
            <a:endParaRPr/>
          </a:p>
          <a:p>
            <a:pPr marL="914400" marR="0" lvl="1" indent="-317500" algn="l" rtl="0">
              <a:lnSpc>
                <a:spcPct val="115000"/>
              </a:lnSpc>
              <a:spcBef>
                <a:spcPts val="0"/>
              </a:spcBef>
              <a:spcAft>
                <a:spcPts val="0"/>
              </a:spcAft>
              <a:buSzPts val="1400"/>
              <a:buChar char="○"/>
            </a:pPr>
            <a:r>
              <a:rPr lang="en" b="1"/>
              <a:t>Industry: </a:t>
            </a:r>
            <a:r>
              <a:rPr lang="en"/>
              <a:t>What kind of competitors are there?</a:t>
            </a:r>
            <a:endParaRPr/>
          </a:p>
          <a:p>
            <a:pPr marL="914400" marR="0" lvl="1" indent="-317500" algn="l" rtl="0">
              <a:lnSpc>
                <a:spcPct val="115000"/>
              </a:lnSpc>
              <a:spcBef>
                <a:spcPts val="0"/>
              </a:spcBef>
              <a:spcAft>
                <a:spcPts val="0"/>
              </a:spcAft>
              <a:buSzPts val="1400"/>
              <a:buChar char="○"/>
            </a:pPr>
            <a:r>
              <a:rPr lang="en" b="1"/>
              <a:t>Traction:</a:t>
            </a:r>
            <a:r>
              <a:rPr lang="en"/>
              <a:t> How many customers do you have to date and how large is your revenue?</a:t>
            </a:r>
            <a:endParaRPr/>
          </a:p>
          <a:p>
            <a:pPr marL="914400" marR="0" lvl="1" indent="-317500" algn="l" rtl="0">
              <a:lnSpc>
                <a:spcPct val="115000"/>
              </a:lnSpc>
              <a:spcBef>
                <a:spcPts val="0"/>
              </a:spcBef>
              <a:spcAft>
                <a:spcPts val="0"/>
              </a:spcAft>
              <a:buSzPts val="1400"/>
              <a:buChar char="○"/>
            </a:pPr>
            <a:r>
              <a:rPr lang="en" b="1"/>
              <a:t>Business Model:</a:t>
            </a:r>
            <a:r>
              <a:rPr lang="en"/>
              <a:t> How will your company make money?</a:t>
            </a:r>
            <a:endParaRPr/>
          </a:p>
          <a:p>
            <a:pPr marL="914400" marR="0" lvl="1" indent="-317500" algn="l" rtl="0">
              <a:lnSpc>
                <a:spcPct val="115000"/>
              </a:lnSpc>
              <a:spcBef>
                <a:spcPts val="0"/>
              </a:spcBef>
              <a:spcAft>
                <a:spcPts val="0"/>
              </a:spcAft>
              <a:buSzPts val="1400"/>
              <a:buChar char="○"/>
            </a:pPr>
            <a:r>
              <a:rPr lang="en" b="1"/>
              <a:t>Customer Acquisition: </a:t>
            </a:r>
            <a:r>
              <a:rPr lang="en"/>
              <a:t>How do you plan to acquire new customers?</a:t>
            </a:r>
            <a:endParaRPr/>
          </a:p>
          <a:p>
            <a:pPr marL="914400" marR="0" lvl="1" indent="-317500" algn="l" rtl="0">
              <a:lnSpc>
                <a:spcPct val="115000"/>
              </a:lnSpc>
              <a:spcBef>
                <a:spcPts val="0"/>
              </a:spcBef>
              <a:spcAft>
                <a:spcPts val="0"/>
              </a:spcAft>
              <a:buSzPts val="1400"/>
              <a:buChar char="○"/>
            </a:pPr>
            <a:r>
              <a:rPr lang="en" b="1"/>
              <a:t>Team: </a:t>
            </a:r>
            <a:r>
              <a:rPr lang="en"/>
              <a:t>Who is on your team?</a:t>
            </a:r>
            <a:endParaRPr/>
          </a:p>
        </p:txBody>
      </p:sp>
      <p:pic>
        <p:nvPicPr>
          <p:cNvPr id="3" name="Picture 2" descr="A picture containing food, drawing&#10;&#10;Description automatically generated">
            <a:extLst>
              <a:ext uri="{FF2B5EF4-FFF2-40B4-BE49-F238E27FC236}">
                <a16:creationId xmlns:a16="http://schemas.microsoft.com/office/drawing/2014/main" id="{44B8F63F-F435-E148-9547-3BD388FFCB17}"/>
              </a:ext>
            </a:extLst>
          </p:cNvPr>
          <p:cNvPicPr>
            <a:picLocks noChangeAspect="1"/>
          </p:cNvPicPr>
          <p:nvPr/>
        </p:nvPicPr>
        <p:blipFill>
          <a:blip r:embed="rId3"/>
          <a:stretch>
            <a:fillRect/>
          </a:stretch>
        </p:blipFill>
        <p:spPr>
          <a:xfrm>
            <a:off x="6199896" y="3861893"/>
            <a:ext cx="2401667" cy="12816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p:nvPr/>
        </p:nvSpPr>
        <p:spPr>
          <a:xfrm>
            <a:off x="120573" y="0"/>
            <a:ext cx="2140027" cy="41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FFFFFF"/>
                </a:solidFill>
                <a:latin typeface="Proxima Nova"/>
                <a:ea typeface="Proxima Nova"/>
                <a:cs typeface="Proxima Nova"/>
                <a:sym typeface="Proxima Nova"/>
              </a:rPr>
              <a:t>Traction to Date</a:t>
            </a:r>
            <a:endParaRPr sz="2000" b="1" dirty="0">
              <a:solidFill>
                <a:srgbClr val="FFFFFF"/>
              </a:solidFill>
              <a:latin typeface="Proxima Nova"/>
              <a:ea typeface="Proxima Nova"/>
              <a:cs typeface="Proxima Nova"/>
              <a:sym typeface="Proxima Nova"/>
            </a:endParaRPr>
          </a:p>
        </p:txBody>
      </p:sp>
      <p:sp>
        <p:nvSpPr>
          <p:cNvPr id="121" name="Google Shape;121;p23"/>
          <p:cNvSpPr txBox="1"/>
          <p:nvPr/>
        </p:nvSpPr>
        <p:spPr>
          <a:xfrm>
            <a:off x="0" y="371187"/>
            <a:ext cx="7296150" cy="4727863"/>
          </a:xfrm>
          <a:prstGeom prst="rect">
            <a:avLst/>
          </a:prstGeom>
          <a:noFill/>
          <a:ln>
            <a:noFill/>
          </a:ln>
        </p:spPr>
        <p:txBody>
          <a:bodyPr spcFirstLastPara="1" wrap="square" lIns="91425" tIns="91425" rIns="91425" bIns="91425" anchor="t" anchorCtr="0">
            <a:noAutofit/>
          </a:bodyPr>
          <a:lstStyle/>
          <a:p>
            <a:pPr marL="88900" lvl="0" algn="l" rtl="0">
              <a:spcBef>
                <a:spcPts val="0"/>
              </a:spcBef>
              <a:spcAft>
                <a:spcPts val="0"/>
              </a:spcAft>
              <a:buClr>
                <a:srgbClr val="FFFFFF"/>
              </a:buClr>
              <a:buSzPts val="2200"/>
            </a:pPr>
            <a:r>
              <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Proven Experience &amp; Success:</a:t>
            </a:r>
          </a:p>
          <a:p>
            <a:pPr marL="88900" lvl="0" algn="l" rtl="0">
              <a:spcBef>
                <a:spcPts val="0"/>
              </a:spcBef>
              <a:spcAft>
                <a:spcPts val="0"/>
              </a:spcAft>
              <a:buClr>
                <a:srgbClr val="FFFFFF"/>
              </a:buClr>
              <a:buSzPts val="2200"/>
            </a:pPr>
            <a:endParaRPr lang="en-US" sz="16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260350" lvl="0" indent="-171450" algn="l" rtl="0">
              <a:spcBef>
                <a:spcPts val="0"/>
              </a:spcBef>
              <a:spcAft>
                <a:spcPts val="0"/>
              </a:spcAft>
              <a:buClr>
                <a:srgbClr val="FFFFFF"/>
              </a:buClr>
              <a:buSzPts val="2200"/>
              <a:buFont typeface="Wingdings" panose="05000000000000000000" pitchFamily="2" charset="2"/>
              <a:buChar char="ü"/>
            </a:pP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With 15 years of experience in ERP systems, has driven successful outcomes for large-scale distribution, supply chain, and sales companies.</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Our ERP solutions have been implemented in 5 large companies, supporting nearly 29,000+ customers across multiple provinces, showing proven efficiency and scalability in managing complex logistics and distribution operations.</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10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Our ERP solution reduces CO2 emissions by 23.1%, optimizing delivery routes and minimizing fuel consumption.</a:t>
            </a:r>
          </a:p>
          <a:p>
            <a:pPr marL="88900" lvl="0" algn="l" rtl="0">
              <a:spcBef>
                <a:spcPts val="0"/>
              </a:spcBef>
              <a:spcAft>
                <a:spcPts val="0"/>
              </a:spcAft>
              <a:buClr>
                <a:srgbClr val="FFFFFF"/>
              </a:buClr>
              <a:buSzPts val="2200"/>
            </a:pP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88900" lvl="0" algn="l" rtl="0">
              <a:spcBef>
                <a:spcPts val="0"/>
              </a:spcBef>
              <a:spcAft>
                <a:spcPts val="0"/>
              </a:spcAft>
              <a:buClr>
                <a:srgbClr val="FFFFFF"/>
              </a:buClr>
              <a:buSzPts val="2200"/>
            </a:pPr>
            <a:r>
              <a:rPr lang="en-US" sz="1200" b="1" dirty="0">
                <a:solidFill>
                  <a:srgbClr val="FF0000"/>
                </a:solidFill>
                <a:latin typeface="Calibri" panose="020F0502020204030204" pitchFamily="34" charset="0"/>
                <a:ea typeface="Calibri" panose="020F0502020204030204" pitchFamily="34" charset="0"/>
                <a:cs typeface="Calibri" panose="020F0502020204030204" pitchFamily="34" charset="0"/>
                <a:sym typeface="Proxima Nova Semibold"/>
              </a:rPr>
              <a:t>Market Viability ?: Iran and Canada</a:t>
            </a:r>
          </a:p>
          <a:p>
            <a:pPr marL="88900" lvl="0" algn="l" rtl="0">
              <a:spcBef>
                <a:spcPts val="0"/>
              </a:spcBef>
              <a:spcAft>
                <a:spcPts val="0"/>
              </a:spcAft>
              <a:buClr>
                <a:srgbClr val="FFFFFF"/>
              </a:buClr>
              <a:buSzPts val="2200"/>
            </a:pP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Growing interest in sustainable and cost-efficient logistics solutions.</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Early adopters show a 20-30% reduction in fuel costs and 15-25% improved delivery efficiency.</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Carbon footprint reduction potential of 20-25%, aligning with corporate sustainability goals.</a:t>
            </a:r>
          </a:p>
          <a:p>
            <a:pPr marL="88900" lvl="0" algn="l" rtl="0">
              <a:spcBef>
                <a:spcPts val="0"/>
              </a:spcBef>
              <a:spcAft>
                <a:spcPts val="0"/>
              </a:spcAft>
              <a:buClr>
                <a:srgbClr val="FFFFFF"/>
              </a:buClr>
              <a:buSzPts val="2200"/>
            </a:pP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88900" lvl="0" algn="l" rtl="0">
              <a:spcBef>
                <a:spcPts val="0"/>
              </a:spcBef>
              <a:spcAft>
                <a:spcPts val="0"/>
              </a:spcAft>
              <a:buClr>
                <a:srgbClr val="FFFFFF"/>
              </a:buClr>
              <a:buSzPts val="2200"/>
            </a:pP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88900" lvl="0" algn="l" rtl="0">
              <a:spcBef>
                <a:spcPts val="0"/>
              </a:spcBef>
              <a:spcAft>
                <a:spcPts val="0"/>
              </a:spcAft>
              <a:buClr>
                <a:srgbClr val="FFFFFF"/>
              </a:buClr>
              <a:buSzPts val="2200"/>
            </a:pP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Roadmap &amp; Near-Term Plans: (In visual) </a:t>
            </a:r>
          </a:p>
          <a:p>
            <a:pPr marL="88900" lvl="0" algn="l" rtl="0">
              <a:spcBef>
                <a:spcPts val="0"/>
              </a:spcBef>
              <a:spcAft>
                <a:spcPts val="0"/>
              </a:spcAft>
              <a:buClr>
                <a:srgbClr val="FFFFFF"/>
              </a:buClr>
              <a:buSzPts val="2200"/>
            </a:pPr>
            <a:endPar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Short-Term: Focus on sales strategy through trade shows, digital marketing, and customer outreach.</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Product Enhancements: Real-time data integration (distance, traffic, load) and advanced reporting.</a:t>
            </a:r>
          </a:p>
          <a:p>
            <a:pPr marL="260350" lvl="0" indent="-171450" algn="l" rtl="0">
              <a:spcBef>
                <a:spcPts val="0"/>
              </a:spcBef>
              <a:spcAft>
                <a:spcPts val="0"/>
              </a:spcAft>
              <a:buClr>
                <a:srgbClr val="FFFFFF"/>
              </a:buClr>
              <a:buSzPts val="2200"/>
              <a:buFont typeface="Wingdings" panose="05000000000000000000" pitchFamily="2" charset="2"/>
              <a:buChar char="ü"/>
            </a:pPr>
            <a:r>
              <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Long-Term: Launch a Green Certification Program for companies reducing emissions, creating a competitive edge.</a:t>
            </a:r>
          </a:p>
          <a:p>
            <a:pPr marL="260350" lvl="0" indent="-171450" algn="l" rtl="0">
              <a:spcBef>
                <a:spcPts val="0"/>
              </a:spcBef>
              <a:spcAft>
                <a:spcPts val="0"/>
              </a:spcAft>
              <a:buClr>
                <a:srgbClr val="FFFFFF"/>
              </a:buClr>
              <a:buSzPts val="2200"/>
              <a:buFont typeface="Wingdings" panose="05000000000000000000" pitchFamily="2" charset="2"/>
              <a:buChar char="ü"/>
            </a:pPr>
            <a:endParaRPr lang="en-US" sz="105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429000" cy="5143500"/>
          </a:xfrm>
          <a:prstGeom prst="rect">
            <a:avLst/>
          </a:prstGeom>
        </p:spPr>
      </p:pic>
      <p:sp>
        <p:nvSpPr>
          <p:cNvPr id="3" name="Text 0"/>
          <p:cNvSpPr/>
          <p:nvPr/>
        </p:nvSpPr>
        <p:spPr>
          <a:xfrm>
            <a:off x="3969023" y="581546"/>
            <a:ext cx="3857625" cy="482203"/>
          </a:xfrm>
          <a:prstGeom prst="rect">
            <a:avLst/>
          </a:prstGeom>
          <a:noFill/>
          <a:ln/>
        </p:spPr>
        <p:txBody>
          <a:bodyPr wrap="none" lIns="0" tIns="0" rIns="0" bIns="0" rtlCol="0" anchor="t"/>
          <a:lstStyle/>
          <a:p>
            <a:pPr>
              <a:lnSpc>
                <a:spcPts val="3781"/>
              </a:lnSpc>
            </a:pPr>
            <a:r>
              <a:rPr lang="en-US" sz="3031" dirty="0">
                <a:solidFill>
                  <a:srgbClr val="1B1B27"/>
                </a:solidFill>
                <a:latin typeface="Corben" pitchFamily="34" charset="0"/>
                <a:ea typeface="Corben" pitchFamily="34" charset="-122"/>
                <a:cs typeface="Corben" pitchFamily="34" charset="-120"/>
              </a:rPr>
              <a:t>Business Model</a:t>
            </a:r>
            <a:endParaRPr lang="en-US" sz="3031" dirty="0"/>
          </a:p>
        </p:txBody>
      </p:sp>
      <p:sp>
        <p:nvSpPr>
          <p:cNvPr id="4" name="Shape 1"/>
          <p:cNvSpPr/>
          <p:nvPr/>
        </p:nvSpPr>
        <p:spPr>
          <a:xfrm>
            <a:off x="3969024" y="1295177"/>
            <a:ext cx="4634954" cy="3266778"/>
          </a:xfrm>
          <a:prstGeom prst="roundRect">
            <a:avLst>
              <a:gd name="adj" fmla="val 1984"/>
            </a:avLst>
          </a:prstGeom>
          <a:noFill/>
          <a:ln w="15240">
            <a:solidFill>
              <a:srgbClr val="000000">
                <a:alpha val="8000"/>
              </a:srgbClr>
            </a:solidFill>
            <a:prstDash val="solid"/>
          </a:ln>
        </p:spPr>
        <p:txBody>
          <a:bodyPr/>
          <a:lstStyle/>
          <a:p>
            <a:endParaRPr lang="en-CA" sz="875"/>
          </a:p>
        </p:txBody>
      </p:sp>
      <p:sp>
        <p:nvSpPr>
          <p:cNvPr id="5" name="Shape 2"/>
          <p:cNvSpPr/>
          <p:nvPr/>
        </p:nvSpPr>
        <p:spPr>
          <a:xfrm>
            <a:off x="3978549" y="1304702"/>
            <a:ext cx="4615904" cy="688479"/>
          </a:xfrm>
          <a:prstGeom prst="rect">
            <a:avLst/>
          </a:prstGeom>
          <a:solidFill>
            <a:srgbClr val="FFFFFF">
              <a:alpha val="4000"/>
            </a:srgbClr>
          </a:solidFill>
          <a:ln/>
        </p:spPr>
        <p:txBody>
          <a:bodyPr/>
          <a:lstStyle/>
          <a:p>
            <a:endParaRPr lang="en-CA" sz="875"/>
          </a:p>
        </p:txBody>
      </p:sp>
      <p:sp>
        <p:nvSpPr>
          <p:cNvPr id="6" name="Text 3"/>
          <p:cNvSpPr/>
          <p:nvPr/>
        </p:nvSpPr>
        <p:spPr>
          <a:xfrm>
            <a:off x="4132957" y="1402036"/>
            <a:ext cx="843037"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Model</a:t>
            </a:r>
            <a:endParaRPr lang="en-US" sz="1188" dirty="0"/>
          </a:p>
        </p:txBody>
      </p:sp>
      <p:sp>
        <p:nvSpPr>
          <p:cNvPr id="7" name="Text 4"/>
          <p:cNvSpPr/>
          <p:nvPr/>
        </p:nvSpPr>
        <p:spPr>
          <a:xfrm>
            <a:off x="5289277" y="1402036"/>
            <a:ext cx="840656"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Features</a:t>
            </a:r>
            <a:endParaRPr lang="en-US" sz="1188" dirty="0"/>
          </a:p>
        </p:txBody>
      </p:sp>
      <p:sp>
        <p:nvSpPr>
          <p:cNvPr id="8" name="Text 5"/>
          <p:cNvSpPr/>
          <p:nvPr/>
        </p:nvSpPr>
        <p:spPr>
          <a:xfrm>
            <a:off x="6443216" y="1402036"/>
            <a:ext cx="840656"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Pricing</a:t>
            </a:r>
            <a:endParaRPr lang="en-US" sz="1188" dirty="0"/>
          </a:p>
        </p:txBody>
      </p:sp>
      <p:sp>
        <p:nvSpPr>
          <p:cNvPr id="9" name="Text 6"/>
          <p:cNvSpPr/>
          <p:nvPr/>
        </p:nvSpPr>
        <p:spPr>
          <a:xfrm>
            <a:off x="7597155" y="1402036"/>
            <a:ext cx="843037" cy="493812"/>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Target Customers</a:t>
            </a:r>
            <a:endParaRPr lang="en-US" sz="1188" dirty="0"/>
          </a:p>
        </p:txBody>
      </p:sp>
      <p:sp>
        <p:nvSpPr>
          <p:cNvPr id="10" name="Shape 7"/>
          <p:cNvSpPr/>
          <p:nvPr/>
        </p:nvSpPr>
        <p:spPr>
          <a:xfrm>
            <a:off x="3978549" y="1993181"/>
            <a:ext cx="4615904" cy="935385"/>
          </a:xfrm>
          <a:prstGeom prst="rect">
            <a:avLst/>
          </a:prstGeom>
          <a:solidFill>
            <a:srgbClr val="000000">
              <a:alpha val="4000"/>
            </a:srgbClr>
          </a:solidFill>
          <a:ln/>
        </p:spPr>
        <p:txBody>
          <a:bodyPr/>
          <a:lstStyle/>
          <a:p>
            <a:endParaRPr lang="en-CA" sz="875"/>
          </a:p>
        </p:txBody>
      </p:sp>
      <p:sp>
        <p:nvSpPr>
          <p:cNvPr id="11" name="Text 8"/>
          <p:cNvSpPr/>
          <p:nvPr/>
        </p:nvSpPr>
        <p:spPr>
          <a:xfrm>
            <a:off x="4132957" y="2090515"/>
            <a:ext cx="843037"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Basic</a:t>
            </a:r>
            <a:endParaRPr lang="en-US" sz="1188" dirty="0"/>
          </a:p>
        </p:txBody>
      </p:sp>
      <p:sp>
        <p:nvSpPr>
          <p:cNvPr id="12" name="Text 9"/>
          <p:cNvSpPr/>
          <p:nvPr/>
        </p:nvSpPr>
        <p:spPr>
          <a:xfrm>
            <a:off x="5289277" y="2090514"/>
            <a:ext cx="840656" cy="740718"/>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Route optimization</a:t>
            </a:r>
            <a:endParaRPr lang="en-US" sz="1188" dirty="0"/>
          </a:p>
        </p:txBody>
      </p:sp>
      <p:sp>
        <p:nvSpPr>
          <p:cNvPr id="13" name="Text 10"/>
          <p:cNvSpPr/>
          <p:nvPr/>
        </p:nvSpPr>
        <p:spPr>
          <a:xfrm>
            <a:off x="6443216" y="2090515"/>
            <a:ext cx="840656"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$X/month</a:t>
            </a:r>
            <a:endParaRPr lang="en-US" sz="1188" dirty="0"/>
          </a:p>
        </p:txBody>
      </p:sp>
      <p:sp>
        <p:nvSpPr>
          <p:cNvPr id="14" name="Text 11"/>
          <p:cNvSpPr/>
          <p:nvPr/>
        </p:nvSpPr>
        <p:spPr>
          <a:xfrm>
            <a:off x="7597155" y="2090515"/>
            <a:ext cx="843037" cy="493812"/>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Small businesses</a:t>
            </a:r>
            <a:endParaRPr lang="en-US" sz="1188" dirty="0"/>
          </a:p>
        </p:txBody>
      </p:sp>
      <p:sp>
        <p:nvSpPr>
          <p:cNvPr id="15" name="Shape 12"/>
          <p:cNvSpPr/>
          <p:nvPr/>
        </p:nvSpPr>
        <p:spPr>
          <a:xfrm>
            <a:off x="3978549" y="2928566"/>
            <a:ext cx="4615904" cy="688479"/>
          </a:xfrm>
          <a:prstGeom prst="rect">
            <a:avLst/>
          </a:prstGeom>
          <a:solidFill>
            <a:srgbClr val="FFFFFF">
              <a:alpha val="4000"/>
            </a:srgbClr>
          </a:solidFill>
          <a:ln/>
        </p:spPr>
        <p:txBody>
          <a:bodyPr/>
          <a:lstStyle/>
          <a:p>
            <a:endParaRPr lang="en-CA" sz="875"/>
          </a:p>
        </p:txBody>
      </p:sp>
      <p:sp>
        <p:nvSpPr>
          <p:cNvPr id="16" name="Text 13"/>
          <p:cNvSpPr/>
          <p:nvPr/>
        </p:nvSpPr>
        <p:spPr>
          <a:xfrm>
            <a:off x="4132957" y="3025899"/>
            <a:ext cx="843037"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Pro</a:t>
            </a:r>
            <a:endParaRPr lang="en-US" sz="1188" dirty="0"/>
          </a:p>
        </p:txBody>
      </p:sp>
      <p:sp>
        <p:nvSpPr>
          <p:cNvPr id="17" name="Text 14"/>
          <p:cNvSpPr/>
          <p:nvPr/>
        </p:nvSpPr>
        <p:spPr>
          <a:xfrm>
            <a:off x="5289277" y="3025899"/>
            <a:ext cx="840656" cy="493812"/>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 Green logistics</a:t>
            </a:r>
            <a:endParaRPr lang="en-US" sz="1188" dirty="0"/>
          </a:p>
        </p:txBody>
      </p:sp>
      <p:sp>
        <p:nvSpPr>
          <p:cNvPr id="18" name="Text 15"/>
          <p:cNvSpPr/>
          <p:nvPr/>
        </p:nvSpPr>
        <p:spPr>
          <a:xfrm>
            <a:off x="6443216" y="3025899"/>
            <a:ext cx="840656"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$Y/month</a:t>
            </a:r>
            <a:endParaRPr lang="en-US" sz="1188" dirty="0"/>
          </a:p>
        </p:txBody>
      </p:sp>
      <p:sp>
        <p:nvSpPr>
          <p:cNvPr id="19" name="Text 16"/>
          <p:cNvSpPr/>
          <p:nvPr/>
        </p:nvSpPr>
        <p:spPr>
          <a:xfrm>
            <a:off x="7597155" y="3025899"/>
            <a:ext cx="843037" cy="493812"/>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Mid-size companies</a:t>
            </a:r>
            <a:endParaRPr lang="en-US" sz="1188" dirty="0"/>
          </a:p>
        </p:txBody>
      </p:sp>
      <p:sp>
        <p:nvSpPr>
          <p:cNvPr id="20" name="Shape 17"/>
          <p:cNvSpPr/>
          <p:nvPr/>
        </p:nvSpPr>
        <p:spPr>
          <a:xfrm>
            <a:off x="3978549" y="3617044"/>
            <a:ext cx="4615904" cy="935385"/>
          </a:xfrm>
          <a:prstGeom prst="rect">
            <a:avLst/>
          </a:prstGeom>
          <a:solidFill>
            <a:srgbClr val="000000">
              <a:alpha val="4000"/>
            </a:srgbClr>
          </a:solidFill>
          <a:ln/>
        </p:spPr>
        <p:txBody>
          <a:bodyPr/>
          <a:lstStyle/>
          <a:p>
            <a:endParaRPr lang="en-CA" sz="875"/>
          </a:p>
        </p:txBody>
      </p:sp>
      <p:sp>
        <p:nvSpPr>
          <p:cNvPr id="21" name="Text 18"/>
          <p:cNvSpPr/>
          <p:nvPr/>
        </p:nvSpPr>
        <p:spPr>
          <a:xfrm>
            <a:off x="4132957" y="3714378"/>
            <a:ext cx="843037"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Enterprise</a:t>
            </a:r>
            <a:endParaRPr lang="en-US" sz="1188" dirty="0"/>
          </a:p>
        </p:txBody>
      </p:sp>
      <p:sp>
        <p:nvSpPr>
          <p:cNvPr id="22" name="Text 19"/>
          <p:cNvSpPr/>
          <p:nvPr/>
        </p:nvSpPr>
        <p:spPr>
          <a:xfrm>
            <a:off x="5289277" y="3714378"/>
            <a:ext cx="840656" cy="740718"/>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 Custom integrations</a:t>
            </a:r>
            <a:endParaRPr lang="en-US" sz="1188" dirty="0"/>
          </a:p>
        </p:txBody>
      </p:sp>
      <p:sp>
        <p:nvSpPr>
          <p:cNvPr id="23" name="Text 20"/>
          <p:cNvSpPr/>
          <p:nvPr/>
        </p:nvSpPr>
        <p:spPr>
          <a:xfrm>
            <a:off x="6443216" y="3714378"/>
            <a:ext cx="840656" cy="246906"/>
          </a:xfrm>
          <a:prstGeom prst="rect">
            <a:avLst/>
          </a:prstGeom>
          <a:noFill/>
          <a:ln/>
        </p:spPr>
        <p:txBody>
          <a:bodyPr wrap="non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Custom</a:t>
            </a:r>
            <a:endParaRPr lang="en-US" sz="1188" dirty="0"/>
          </a:p>
        </p:txBody>
      </p:sp>
      <p:sp>
        <p:nvSpPr>
          <p:cNvPr id="24" name="Text 21"/>
          <p:cNvSpPr/>
          <p:nvPr/>
        </p:nvSpPr>
        <p:spPr>
          <a:xfrm>
            <a:off x="7597155" y="3714378"/>
            <a:ext cx="843037" cy="740718"/>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Large corporations</a:t>
            </a:r>
            <a:endParaRPr lang="en-US" sz="1188"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1928813"/>
          </a:xfrm>
          <a:prstGeom prst="rect">
            <a:avLst/>
          </a:prstGeom>
        </p:spPr>
      </p:pic>
      <p:sp>
        <p:nvSpPr>
          <p:cNvPr id="3" name="Text 0"/>
          <p:cNvSpPr/>
          <p:nvPr/>
        </p:nvSpPr>
        <p:spPr>
          <a:xfrm>
            <a:off x="540023" y="2495401"/>
            <a:ext cx="4050506" cy="506239"/>
          </a:xfrm>
          <a:prstGeom prst="rect">
            <a:avLst/>
          </a:prstGeom>
          <a:noFill/>
          <a:ln/>
        </p:spPr>
        <p:txBody>
          <a:bodyPr wrap="none" lIns="0" tIns="0" rIns="0" bIns="0" rtlCol="0" anchor="t"/>
          <a:lstStyle/>
          <a:p>
            <a:pPr>
              <a:lnSpc>
                <a:spcPts val="3969"/>
              </a:lnSpc>
            </a:pPr>
            <a:r>
              <a:rPr lang="en-US" sz="3188" b="1" dirty="0">
                <a:latin typeface="Petrona Bold" pitchFamily="34" charset="0"/>
                <a:ea typeface="Petrona Bold" pitchFamily="34" charset="-122"/>
                <a:cs typeface="Petrona Bold" pitchFamily="34" charset="-120"/>
              </a:rPr>
              <a:t>Business Model</a:t>
            </a:r>
            <a:endParaRPr lang="en-US" sz="3188" dirty="0"/>
          </a:p>
        </p:txBody>
      </p:sp>
      <p:sp>
        <p:nvSpPr>
          <p:cNvPr id="4" name="Shape 1"/>
          <p:cNvSpPr/>
          <p:nvPr/>
        </p:nvSpPr>
        <p:spPr>
          <a:xfrm>
            <a:off x="540024" y="3233068"/>
            <a:ext cx="8063954" cy="1343769"/>
          </a:xfrm>
          <a:prstGeom prst="roundRect">
            <a:avLst>
              <a:gd name="adj" fmla="val 4823"/>
            </a:avLst>
          </a:prstGeom>
          <a:noFill/>
          <a:ln w="15240">
            <a:solidFill>
              <a:srgbClr val="000000">
                <a:alpha val="8000"/>
              </a:srgbClr>
            </a:solidFill>
            <a:prstDash val="solid"/>
          </a:ln>
        </p:spPr>
        <p:txBody>
          <a:bodyPr/>
          <a:lstStyle/>
          <a:p>
            <a:endParaRPr lang="en-CA" sz="875"/>
          </a:p>
        </p:txBody>
      </p:sp>
      <p:sp>
        <p:nvSpPr>
          <p:cNvPr id="5" name="Shape 2"/>
          <p:cNvSpPr/>
          <p:nvPr/>
        </p:nvSpPr>
        <p:spPr>
          <a:xfrm>
            <a:off x="549549" y="3242593"/>
            <a:ext cx="8044904" cy="441573"/>
          </a:xfrm>
          <a:prstGeom prst="rect">
            <a:avLst/>
          </a:prstGeom>
          <a:solidFill>
            <a:srgbClr val="FFFFFF">
              <a:alpha val="4000"/>
            </a:srgbClr>
          </a:solidFill>
          <a:ln/>
        </p:spPr>
        <p:txBody>
          <a:bodyPr/>
          <a:lstStyle/>
          <a:p>
            <a:endParaRPr lang="en-CA" sz="875" dirty="0"/>
          </a:p>
        </p:txBody>
      </p:sp>
      <p:sp>
        <p:nvSpPr>
          <p:cNvPr id="6" name="Text 3"/>
          <p:cNvSpPr/>
          <p:nvPr/>
        </p:nvSpPr>
        <p:spPr>
          <a:xfrm>
            <a:off x="703808" y="3339926"/>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Model</a:t>
            </a:r>
            <a:endParaRPr lang="en-US" sz="1188" dirty="0"/>
          </a:p>
        </p:txBody>
      </p:sp>
      <p:sp>
        <p:nvSpPr>
          <p:cNvPr id="7" name="Text 4"/>
          <p:cNvSpPr/>
          <p:nvPr/>
        </p:nvSpPr>
        <p:spPr>
          <a:xfrm>
            <a:off x="4728642" y="3339926"/>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Description / Price</a:t>
            </a:r>
            <a:endParaRPr lang="en-US" sz="1188" dirty="0"/>
          </a:p>
        </p:txBody>
      </p:sp>
      <p:sp>
        <p:nvSpPr>
          <p:cNvPr id="8" name="Shape 5"/>
          <p:cNvSpPr/>
          <p:nvPr/>
        </p:nvSpPr>
        <p:spPr>
          <a:xfrm>
            <a:off x="549549" y="3684166"/>
            <a:ext cx="8044904" cy="441573"/>
          </a:xfrm>
          <a:prstGeom prst="rect">
            <a:avLst/>
          </a:prstGeom>
          <a:solidFill>
            <a:srgbClr val="000000">
              <a:alpha val="4000"/>
            </a:srgbClr>
          </a:solidFill>
          <a:ln/>
        </p:spPr>
        <p:txBody>
          <a:bodyPr/>
          <a:lstStyle/>
          <a:p>
            <a:endParaRPr lang="en-CA" sz="875"/>
          </a:p>
        </p:txBody>
      </p:sp>
      <p:sp>
        <p:nvSpPr>
          <p:cNvPr id="9" name="Text 6"/>
          <p:cNvSpPr/>
          <p:nvPr/>
        </p:nvSpPr>
        <p:spPr>
          <a:xfrm>
            <a:off x="703808" y="3781500"/>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Subscription</a:t>
            </a:r>
            <a:endParaRPr lang="en-US" sz="1188" dirty="0"/>
          </a:p>
        </p:txBody>
      </p:sp>
      <p:sp>
        <p:nvSpPr>
          <p:cNvPr id="10" name="Text 7"/>
          <p:cNvSpPr/>
          <p:nvPr/>
        </p:nvSpPr>
        <p:spPr>
          <a:xfrm>
            <a:off x="4728642" y="3781500"/>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Different tiers based on company size and needs </a:t>
            </a:r>
            <a:endParaRPr lang="en-US" sz="1188" dirty="0"/>
          </a:p>
        </p:txBody>
      </p:sp>
      <p:sp>
        <p:nvSpPr>
          <p:cNvPr id="11" name="Shape 8"/>
          <p:cNvSpPr/>
          <p:nvPr/>
        </p:nvSpPr>
        <p:spPr>
          <a:xfrm>
            <a:off x="549549" y="4125739"/>
            <a:ext cx="8044904" cy="441573"/>
          </a:xfrm>
          <a:prstGeom prst="rect">
            <a:avLst/>
          </a:prstGeom>
          <a:solidFill>
            <a:srgbClr val="FFFFFF">
              <a:alpha val="4000"/>
            </a:srgbClr>
          </a:solidFill>
          <a:ln/>
        </p:spPr>
        <p:txBody>
          <a:bodyPr/>
          <a:lstStyle/>
          <a:p>
            <a:endParaRPr lang="en-CA" sz="875"/>
          </a:p>
        </p:txBody>
      </p:sp>
      <p:sp>
        <p:nvSpPr>
          <p:cNvPr id="12" name="Text 9"/>
          <p:cNvSpPr/>
          <p:nvPr/>
        </p:nvSpPr>
        <p:spPr>
          <a:xfrm>
            <a:off x="703808" y="4223073"/>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Licensing</a:t>
            </a:r>
            <a:endParaRPr lang="en-US" sz="1188" dirty="0"/>
          </a:p>
        </p:txBody>
      </p:sp>
      <p:sp>
        <p:nvSpPr>
          <p:cNvPr id="13" name="Text 10"/>
          <p:cNvSpPr/>
          <p:nvPr/>
        </p:nvSpPr>
        <p:spPr>
          <a:xfrm>
            <a:off x="4728642" y="4223073"/>
            <a:ext cx="3711550" cy="246906"/>
          </a:xfrm>
          <a:prstGeom prst="rect">
            <a:avLst/>
          </a:prstGeom>
          <a:noFill/>
          <a:ln/>
        </p:spPr>
        <p:txBody>
          <a:bodyPr wrap="none" lIns="0" tIns="0" rIns="0" bIns="0" rtlCol="0" anchor="t"/>
          <a:lstStyle/>
          <a:p>
            <a:pPr>
              <a:lnSpc>
                <a:spcPts val="1938"/>
              </a:lnSpc>
            </a:pPr>
            <a:r>
              <a:rPr lang="en-US" sz="1188" dirty="0">
                <a:solidFill>
                  <a:srgbClr val="272525"/>
                </a:solidFill>
                <a:latin typeface="Inter" pitchFamily="34" charset="0"/>
                <a:ea typeface="Inter" pitchFamily="34" charset="-122"/>
                <a:cs typeface="Inter" pitchFamily="34" charset="-120"/>
              </a:rPr>
              <a:t>Flexible pricing for scalability</a:t>
            </a:r>
            <a:endParaRPr lang="en-US" sz="118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p:nvPr/>
        </p:nvSpPr>
        <p:spPr>
          <a:xfrm>
            <a:off x="62346" y="0"/>
            <a:ext cx="2348346" cy="3948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FFFFFF"/>
                </a:solidFill>
                <a:latin typeface="Proxima Nova"/>
                <a:ea typeface="Proxima Nova"/>
                <a:cs typeface="Proxima Nova"/>
                <a:sym typeface="Proxima Nova"/>
              </a:rPr>
              <a:t>Business Model</a:t>
            </a:r>
            <a:endParaRPr sz="2000" b="1" dirty="0">
              <a:solidFill>
                <a:srgbClr val="FFFFFF"/>
              </a:solidFill>
              <a:latin typeface="Proxima Nova"/>
              <a:ea typeface="Proxima Nova"/>
              <a:cs typeface="Proxima Nova"/>
              <a:sym typeface="Proxima Nova"/>
            </a:endParaRPr>
          </a:p>
        </p:txBody>
      </p:sp>
      <p:graphicFrame>
        <p:nvGraphicFramePr>
          <p:cNvPr id="11" name="Table 10">
            <a:extLst>
              <a:ext uri="{FF2B5EF4-FFF2-40B4-BE49-F238E27FC236}">
                <a16:creationId xmlns:a16="http://schemas.microsoft.com/office/drawing/2014/main" id="{2462094B-696F-63D0-6D90-1F36EF196E24}"/>
              </a:ext>
            </a:extLst>
          </p:cNvPr>
          <p:cNvGraphicFramePr>
            <a:graphicFrameLocks noGrp="1"/>
          </p:cNvGraphicFramePr>
          <p:nvPr>
            <p:extLst>
              <p:ext uri="{D42A27DB-BD31-4B8C-83A1-F6EECF244321}">
                <p14:modId xmlns:p14="http://schemas.microsoft.com/office/powerpoint/2010/main" val="3744522898"/>
              </p:ext>
            </p:extLst>
          </p:nvPr>
        </p:nvGraphicFramePr>
        <p:xfrm>
          <a:off x="114205" y="639334"/>
          <a:ext cx="4345224" cy="4012469"/>
        </p:xfrm>
        <a:graphic>
          <a:graphicData uri="http://schemas.openxmlformats.org/drawingml/2006/table">
            <a:tbl>
              <a:tblPr>
                <a:tableStyleId>{5C22544A-7EE6-4342-B048-85BDC9FD1C3A}</a:tableStyleId>
              </a:tblPr>
              <a:tblGrid>
                <a:gridCol w="1254335">
                  <a:extLst>
                    <a:ext uri="{9D8B030D-6E8A-4147-A177-3AD203B41FA5}">
                      <a16:colId xmlns:a16="http://schemas.microsoft.com/office/drawing/2014/main" val="1605100164"/>
                    </a:ext>
                  </a:extLst>
                </a:gridCol>
                <a:gridCol w="918277">
                  <a:extLst>
                    <a:ext uri="{9D8B030D-6E8A-4147-A177-3AD203B41FA5}">
                      <a16:colId xmlns:a16="http://schemas.microsoft.com/office/drawing/2014/main" val="391635289"/>
                    </a:ext>
                  </a:extLst>
                </a:gridCol>
                <a:gridCol w="1254335">
                  <a:extLst>
                    <a:ext uri="{9D8B030D-6E8A-4147-A177-3AD203B41FA5}">
                      <a16:colId xmlns:a16="http://schemas.microsoft.com/office/drawing/2014/main" val="4290372550"/>
                    </a:ext>
                  </a:extLst>
                </a:gridCol>
                <a:gridCol w="918277">
                  <a:extLst>
                    <a:ext uri="{9D8B030D-6E8A-4147-A177-3AD203B41FA5}">
                      <a16:colId xmlns:a16="http://schemas.microsoft.com/office/drawing/2014/main" val="3120978380"/>
                    </a:ext>
                  </a:extLst>
                </a:gridCol>
              </a:tblGrid>
              <a:tr h="205216">
                <a:tc>
                  <a:txBody>
                    <a:bodyPr/>
                    <a:lstStyle/>
                    <a:p>
                      <a:pPr algn="ctr"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Model</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a:txBody>
                    <a:bodyPr/>
                    <a:lstStyle/>
                    <a:p>
                      <a:pPr algn="ctr"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Features</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a:txBody>
                    <a:bodyPr/>
                    <a:lstStyle/>
                    <a:p>
                      <a:pPr algn="ctr"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Pricing</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a:txBody>
                    <a:bodyPr/>
                    <a:lstStyle/>
                    <a:p>
                      <a:pPr algn="ctr"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Target Customers</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367921639"/>
                  </a:ext>
                </a:extLst>
              </a:tr>
              <a:tr h="318855">
                <a:tc rowSpan="3">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Basic</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US" sz="800" u="none" strike="noStrike" dirty="0">
                          <a:effectLst/>
                          <a:latin typeface="Calibri" panose="020F0502020204030204" pitchFamily="34" charset="0"/>
                          <a:ea typeface="Calibri" panose="020F0502020204030204" pitchFamily="34" charset="0"/>
                          <a:cs typeface="Calibri" panose="020F0502020204030204" pitchFamily="34" charset="0"/>
                        </a:rPr>
                        <a:t>- Route Optimization for Cost &amp; Fuel Reduction</a:t>
                      </a:r>
                      <a:endParaRPr lang="en-US"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rowSpan="3">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$499/month</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Small to Medium-sized Distribution Companies</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3938433220"/>
                  </a:ext>
                </a:extLst>
              </a:tr>
              <a:tr h="364405">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Fleet Load Balancing</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Businesses Starting Sustainability Initiatives</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4233715560"/>
                  </a:ext>
                </a:extLst>
              </a:tr>
              <a:tr h="182203">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Basic Delivery Forecasting</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470858994"/>
                  </a:ext>
                </a:extLst>
              </a:tr>
              <a:tr h="227753">
                <a:tc rowSpan="4">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Standard</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All Basic Features</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rowSpan="4">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$999/month</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Medium to Large Distribution Firms</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956631464"/>
                  </a:ext>
                </a:extLst>
              </a:tr>
              <a:tr h="455507">
                <a:tc vMerge="1">
                  <a:txBody>
                    <a:bodyPr/>
                    <a:lstStyle/>
                    <a:p>
                      <a:endParaRPr lang="en-CA"/>
                    </a:p>
                  </a:txBody>
                  <a:tcP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Cold &amp; Hot Sales Path Integration</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Companies Seeking Enhanced Efficiency and Sustainability</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3880951048"/>
                  </a:ext>
                </a:extLst>
              </a:tr>
              <a:tr h="227753">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Real-Time Fleet Monitoring</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224863605"/>
                  </a:ext>
                </a:extLst>
              </a:tr>
              <a:tr h="227753">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Driver Performance Optimization</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390688972"/>
                  </a:ext>
                </a:extLst>
              </a:tr>
              <a:tr h="136652">
                <a:tc rowSpan="5">
                  <a:txBody>
                    <a:bodyPr/>
                    <a:lstStyle/>
                    <a:p>
                      <a:pPr algn="l" fontAlgn="ctr"/>
                      <a:r>
                        <a:rPr lang="en-CA" sz="800" u="none" strike="noStrike" dirty="0">
                          <a:effectLst/>
                          <a:latin typeface="Calibri" panose="020F0502020204030204" pitchFamily="34" charset="0"/>
                          <a:ea typeface="Calibri" panose="020F0502020204030204" pitchFamily="34" charset="0"/>
                          <a:cs typeface="Calibri" panose="020F0502020204030204" pitchFamily="34" charset="0"/>
                        </a:rPr>
                        <a:t>Premium</a:t>
                      </a:r>
                      <a:endParaRPr lang="en-CA" sz="8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All Standard Features</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rowSpan="5">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$1,599/month</a:t>
                      </a:r>
                      <a:endParaRPr lang="en-CA" sz="8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83127" marR="83127" marT="1571" marB="0" anchor="ct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Large Enterprises</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326919214"/>
                  </a:ext>
                </a:extLst>
              </a:tr>
              <a:tr h="409956">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Advanced Sustainability Reporting</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Organizations with Aggressive Sustainability Goals</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659510506"/>
                  </a:ext>
                </a:extLst>
              </a:tr>
              <a:tr h="409956">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Carbon Footprint Tracking</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r>
                        <a:rPr lang="en-US" sz="800" u="none" strike="noStrike">
                          <a:effectLst/>
                          <a:latin typeface="Calibri" panose="020F0502020204030204" pitchFamily="34" charset="0"/>
                          <a:ea typeface="Calibri" panose="020F0502020204030204" pitchFamily="34" charset="0"/>
                          <a:cs typeface="Calibri" panose="020F0502020204030204" pitchFamily="34" charset="0"/>
                        </a:rPr>
                        <a:t>- Businesses Seeking Comprehensive Green Logistics Solutions</a:t>
                      </a:r>
                      <a:endParaRPr lang="en-US"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100267482"/>
                  </a:ext>
                </a:extLst>
              </a:tr>
              <a:tr h="182203">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Green Certification Support</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252548270"/>
                  </a:ext>
                </a:extLst>
              </a:tr>
              <a:tr h="136652">
                <a:tc vMerge="1">
                  <a:txBody>
                    <a:bodyPr/>
                    <a:lstStyle/>
                    <a:p>
                      <a:endParaRPr lang="en-CA"/>
                    </a:p>
                  </a:txBody>
                  <a:tcPr/>
                </a:tc>
                <a:tc>
                  <a:txBody>
                    <a:bodyPr/>
                    <a:lstStyle/>
                    <a:p>
                      <a:pPr algn="l" fontAlgn="ctr"/>
                      <a:r>
                        <a:rPr lang="en-CA" sz="800" u="none" strike="noStrike">
                          <a:effectLst/>
                          <a:latin typeface="Calibri" panose="020F0502020204030204" pitchFamily="34" charset="0"/>
                          <a:ea typeface="Calibri" panose="020F0502020204030204" pitchFamily="34" charset="0"/>
                          <a:cs typeface="Calibri" panose="020F0502020204030204" pitchFamily="34" charset="0"/>
                        </a:rPr>
                        <a:t>- Priority Customer Support</a:t>
                      </a:r>
                      <a:endParaRPr lang="en-CA" sz="8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tc vMerge="1">
                  <a:txBody>
                    <a:bodyPr/>
                    <a:lstStyle/>
                    <a:p>
                      <a:endParaRPr lang="en-CA"/>
                    </a:p>
                  </a:txBody>
                  <a:tcPr/>
                </a:tc>
                <a:tc>
                  <a:txBody>
                    <a:bodyPr/>
                    <a:lstStyle/>
                    <a:p>
                      <a:pPr algn="l" fontAlgn="ctr"/>
                      <a:endParaRPr lang="en-CA"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7938" marR="7938" marT="1571" marB="0" anchor="ctr"/>
                </a:tc>
                <a:extLst>
                  <a:ext uri="{0D108BD9-81ED-4DB2-BD59-A6C34878D82A}">
                    <a16:rowId xmlns:a16="http://schemas.microsoft.com/office/drawing/2014/main" val="22124508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p:nvPr/>
        </p:nvSpPr>
        <p:spPr>
          <a:xfrm>
            <a:off x="860975" y="288425"/>
            <a:ext cx="4175152"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4BA9AE"/>
                </a:solidFill>
                <a:latin typeface="Proxima Nova"/>
                <a:ea typeface="Proxima Nova"/>
                <a:cs typeface="Proxima Nova"/>
                <a:sym typeface="Proxima Nova"/>
              </a:rPr>
              <a:t>Revenue Flow</a:t>
            </a:r>
            <a:r>
              <a:rPr lang="en" sz="3000" b="1" dirty="0">
                <a:solidFill>
                  <a:srgbClr val="FF0000"/>
                </a:solidFill>
                <a:latin typeface="Proxima Nova"/>
                <a:ea typeface="Proxima Nova"/>
                <a:cs typeface="Proxima Nova"/>
                <a:sym typeface="Proxima Nova"/>
              </a:rPr>
              <a:t>????</a:t>
            </a:r>
            <a:endParaRPr sz="3000" b="1" dirty="0">
              <a:solidFill>
                <a:srgbClr val="FF0000"/>
              </a:solidFill>
              <a:latin typeface="Proxima Nova"/>
              <a:ea typeface="Proxima Nova"/>
              <a:cs typeface="Proxima Nova"/>
              <a:sym typeface="Proxima Nova"/>
            </a:endParaRPr>
          </a:p>
        </p:txBody>
      </p:sp>
      <p:sp>
        <p:nvSpPr>
          <p:cNvPr id="134" name="Google Shape;134;p25"/>
          <p:cNvSpPr/>
          <p:nvPr/>
        </p:nvSpPr>
        <p:spPr>
          <a:xfrm>
            <a:off x="1843126" y="1638445"/>
            <a:ext cx="914542" cy="909194"/>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5"/>
          <p:cNvSpPr/>
          <p:nvPr/>
        </p:nvSpPr>
        <p:spPr>
          <a:xfrm>
            <a:off x="6725625" y="1629078"/>
            <a:ext cx="911813" cy="818536"/>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25"/>
          <p:cNvGrpSpPr/>
          <p:nvPr/>
        </p:nvGrpSpPr>
        <p:grpSpPr>
          <a:xfrm>
            <a:off x="4388158" y="1557121"/>
            <a:ext cx="962464" cy="962464"/>
            <a:chOff x="2594325" y="1627175"/>
            <a:chExt cx="440850" cy="440850"/>
          </a:xfrm>
        </p:grpSpPr>
        <p:sp>
          <p:nvSpPr>
            <p:cNvPr id="137" name="Google Shape;137;p25"/>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5"/>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25"/>
          <p:cNvSpPr/>
          <p:nvPr/>
        </p:nvSpPr>
        <p:spPr>
          <a:xfrm>
            <a:off x="4388153" y="3507598"/>
            <a:ext cx="877210" cy="877155"/>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5"/>
          <p:cNvSpPr/>
          <p:nvPr/>
        </p:nvSpPr>
        <p:spPr>
          <a:xfrm>
            <a:off x="3081750" y="2038350"/>
            <a:ext cx="813300" cy="264600"/>
          </a:xfrm>
          <a:prstGeom prst="rightArrow">
            <a:avLst>
              <a:gd name="adj1" fmla="val 50000"/>
              <a:gd name="adj2" fmla="val 50000"/>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5"/>
          <p:cNvSpPr/>
          <p:nvPr/>
        </p:nvSpPr>
        <p:spPr>
          <a:xfrm rot="2700000">
            <a:off x="3107248" y="2994084"/>
            <a:ext cx="813314" cy="264741"/>
          </a:xfrm>
          <a:prstGeom prst="rightArrow">
            <a:avLst>
              <a:gd name="adj1" fmla="val 50000"/>
              <a:gd name="adj2" fmla="val 50000"/>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5"/>
          <p:cNvSpPr/>
          <p:nvPr/>
        </p:nvSpPr>
        <p:spPr>
          <a:xfrm rot="-2700000">
            <a:off x="5713373" y="2950509"/>
            <a:ext cx="813314" cy="264741"/>
          </a:xfrm>
          <a:prstGeom prst="rightArrow">
            <a:avLst>
              <a:gd name="adj1" fmla="val 50000"/>
              <a:gd name="adj2" fmla="val 50000"/>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5"/>
          <p:cNvSpPr/>
          <p:nvPr/>
        </p:nvSpPr>
        <p:spPr>
          <a:xfrm>
            <a:off x="5592288" y="2038350"/>
            <a:ext cx="813300" cy="264600"/>
          </a:xfrm>
          <a:prstGeom prst="rightArrow">
            <a:avLst>
              <a:gd name="adj1" fmla="val 50000"/>
              <a:gd name="adj2" fmla="val 50000"/>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5"/>
          <p:cNvSpPr/>
          <p:nvPr/>
        </p:nvSpPr>
        <p:spPr>
          <a:xfrm rot="5397464">
            <a:off x="4410313" y="2793926"/>
            <a:ext cx="813300" cy="264600"/>
          </a:xfrm>
          <a:prstGeom prst="rightArrow">
            <a:avLst>
              <a:gd name="adj1" fmla="val 50000"/>
              <a:gd name="adj2" fmla="val 50000"/>
            </a:avLst>
          </a:prstGeom>
          <a:gradFill>
            <a:gsLst>
              <a:gs pos="0">
                <a:srgbClr val="5CC9AD"/>
              </a:gs>
              <a:gs pos="100000">
                <a:srgbClr val="4BA9AE"/>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5"/>
          <p:cNvSpPr/>
          <p:nvPr/>
        </p:nvSpPr>
        <p:spPr>
          <a:xfrm>
            <a:off x="1107400" y="3228425"/>
            <a:ext cx="2196900" cy="1435500"/>
          </a:xfrm>
          <a:prstGeom prst="roundRect">
            <a:avLst>
              <a:gd name="adj" fmla="val 16667"/>
            </a:avLst>
          </a:prstGeom>
          <a:solidFill>
            <a:srgbClr val="F25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Avenir"/>
                <a:ea typeface="Avenir"/>
                <a:cs typeface="Avenir"/>
                <a:sym typeface="Avenir"/>
              </a:rPr>
              <a:t>Use the icons in the last slide to help you create a revenue flow for your business/industry</a:t>
            </a:r>
            <a:endParaRPr dirty="0">
              <a:solidFill>
                <a:srgbClr val="FFFFFF"/>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6"/>
          <p:cNvPicPr preferRelativeResize="0"/>
          <p:nvPr/>
        </p:nvPicPr>
        <p:blipFill rotWithShape="1">
          <a:blip r:embed="rId3">
            <a:alphaModFix/>
          </a:blip>
          <a:srcRect r="38141"/>
          <a:stretch/>
        </p:blipFill>
        <p:spPr>
          <a:xfrm>
            <a:off x="0" y="0"/>
            <a:ext cx="4622552" cy="5143500"/>
          </a:xfrm>
          <a:prstGeom prst="rect">
            <a:avLst/>
          </a:prstGeom>
          <a:noFill/>
          <a:ln>
            <a:noFill/>
          </a:ln>
        </p:spPr>
      </p:pic>
      <p:sp>
        <p:nvSpPr>
          <p:cNvPr id="152" name="Google Shape;152;p26"/>
          <p:cNvSpPr/>
          <p:nvPr/>
        </p:nvSpPr>
        <p:spPr>
          <a:xfrm>
            <a:off x="0" y="0"/>
            <a:ext cx="4622700" cy="5143500"/>
          </a:xfrm>
          <a:prstGeom prst="rect">
            <a:avLst/>
          </a:prstGeom>
          <a:gradFill>
            <a:gsLst>
              <a:gs pos="0">
                <a:srgbClr val="5CC9AD">
                  <a:alpha val="45098"/>
                </a:srgbClr>
              </a:gs>
              <a:gs pos="100000">
                <a:srgbClr val="4BA9AE">
                  <a:alpha val="44705"/>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txBox="1"/>
          <p:nvPr/>
        </p:nvSpPr>
        <p:spPr>
          <a:xfrm>
            <a:off x="4807379" y="89896"/>
            <a:ext cx="2902676" cy="50584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Proxima Nova"/>
              </a:rPr>
              <a:t>Customer Acquisition</a:t>
            </a:r>
            <a:endParaRPr sz="24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Proxima Nova"/>
            </a:endParaRPr>
          </a:p>
        </p:txBody>
      </p:sp>
      <p:sp>
        <p:nvSpPr>
          <p:cNvPr id="154" name="Google Shape;154;p26"/>
          <p:cNvSpPr txBox="1"/>
          <p:nvPr/>
        </p:nvSpPr>
        <p:spPr>
          <a:xfrm>
            <a:off x="4807527" y="595745"/>
            <a:ext cx="4087091" cy="4384964"/>
          </a:xfrm>
          <a:prstGeom prst="rect">
            <a:avLst/>
          </a:prstGeom>
          <a:noFill/>
          <a:ln>
            <a:noFill/>
          </a:ln>
        </p:spPr>
        <p:txBody>
          <a:bodyPr spcFirstLastPara="1" wrap="square" lIns="91425" tIns="91425" rIns="91425" bIns="91425" anchor="t" anchorCtr="0">
            <a:noAutofit/>
          </a:bodyPr>
          <a:lstStyle/>
          <a:p>
            <a:pPr marL="88900" lvl="0" algn="l" rtl="0">
              <a:spcBef>
                <a:spcPts val="0"/>
              </a:spcBef>
              <a:spcAft>
                <a:spcPts val="0"/>
              </a:spcAft>
              <a:buClr>
                <a:srgbClr val="FFFFFF"/>
              </a:buClr>
              <a:buSzPts val="2200"/>
            </a:pPr>
            <a:r>
              <a:rPr lang="en-CA" b="1" dirty="0">
                <a:solidFill>
                  <a:schemeClr val="tx1"/>
                </a:solidFill>
                <a:latin typeface="Calibri" panose="020F0502020204030204" pitchFamily="34" charset="0"/>
                <a:ea typeface="Calibri" panose="020F0502020204030204" pitchFamily="34" charset="0"/>
                <a:cs typeface="Calibri" panose="020F0502020204030204" pitchFamily="34" charset="0"/>
              </a:rPr>
              <a:t>Initial Customer Acquisition Strategies:</a:t>
            </a:r>
          </a:p>
          <a:p>
            <a:pPr marL="88900" lvl="0" algn="l" rtl="0">
              <a:spcBef>
                <a:spcPts val="0"/>
              </a:spcBef>
              <a:spcAft>
                <a:spcPts val="0"/>
              </a:spcAft>
              <a:buClr>
                <a:srgbClr val="FFFFFF"/>
              </a:buClr>
              <a:buSzPts val="2200"/>
            </a:pPr>
            <a:endParaRPr lang="en-CA"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Targeted Marketing Campaigns</a:t>
            </a: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Networking and Partnerships</a:t>
            </a: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Referral Programs</a:t>
            </a:r>
          </a:p>
          <a:p>
            <a:pPr marL="88900" lvl="0" algn="l" rtl="0">
              <a:spcBef>
                <a:spcPts val="0"/>
              </a:spcBef>
              <a:spcAft>
                <a:spcPts val="0"/>
              </a:spcAft>
              <a:buClr>
                <a:srgbClr val="FFFFFF"/>
              </a:buClr>
              <a:buSzPts val="2200"/>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900" lvl="0" algn="l" rtl="0">
              <a:spcBef>
                <a:spcPts val="0"/>
              </a:spcBef>
              <a:spcAft>
                <a:spcPts val="0"/>
              </a:spcAft>
              <a:buClr>
                <a:srgbClr val="FFFFFF"/>
              </a:buClr>
              <a:buSzPts val="2200"/>
            </a:pPr>
            <a:r>
              <a:rPr lang="en-CA" b="1" dirty="0">
                <a:solidFill>
                  <a:schemeClr val="tx1"/>
                </a:solidFill>
                <a:latin typeface="Calibri" panose="020F0502020204030204" pitchFamily="34" charset="0"/>
                <a:ea typeface="Calibri" panose="020F0502020204030204" pitchFamily="34" charset="0"/>
                <a:cs typeface="Calibri" panose="020F0502020204030204" pitchFamily="34" charset="0"/>
              </a:rPr>
              <a:t>Long-term Customer Acquisition Strategies</a:t>
            </a: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88900" lvl="0" algn="l" rtl="0">
              <a:spcBef>
                <a:spcPts val="0"/>
              </a:spcBef>
              <a:spcAft>
                <a:spcPts val="0"/>
              </a:spcAft>
              <a:buClr>
                <a:srgbClr val="FFFFFF"/>
              </a:buClr>
              <a:buSzPts val="2200"/>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Customer Relationship Management (CRM):</a:t>
            </a: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Customer Feedback Loop:</a:t>
            </a:r>
          </a:p>
          <a:p>
            <a:pPr marL="431800" lvl="0" indent="-34290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Educational Workshops and Training:</a:t>
            </a:r>
          </a:p>
          <a:p>
            <a:pPr marL="431800" lvl="0" indent="-342900" algn="l" rtl="0">
              <a:spcBef>
                <a:spcPts val="0"/>
              </a:spcBef>
              <a:spcAft>
                <a:spcPts val="0"/>
              </a:spcAft>
              <a:buClr>
                <a:srgbClr val="FFFFFF"/>
              </a:buClr>
              <a:buSzPts val="2200"/>
              <a:buFont typeface="Arial" panose="020B0604020202020204" pitchFamily="34" charset="0"/>
              <a:buChar char="•"/>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88900" lvl="0" algn="l" rtl="0">
              <a:spcBef>
                <a:spcPts val="0"/>
              </a:spcBef>
              <a:spcAft>
                <a:spcPts val="0"/>
              </a:spcAft>
              <a:buClr>
                <a:srgbClr val="FFFFFF"/>
              </a:buClr>
              <a:buSzPts val="2200"/>
            </a:pPr>
            <a:r>
              <a:rPr lang="en-CA" b="1" dirty="0">
                <a:solidFill>
                  <a:schemeClr val="tx1"/>
                </a:solidFill>
                <a:latin typeface="Calibri" panose="020F0502020204030204" pitchFamily="34" charset="0"/>
                <a:ea typeface="Calibri" panose="020F0502020204030204" pitchFamily="34" charset="0"/>
                <a:cs typeface="Calibri" panose="020F0502020204030204" pitchFamily="34" charset="0"/>
              </a:rPr>
              <a:t>Ongoing Engagement</a:t>
            </a: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88900" lvl="0" algn="l" rtl="0">
              <a:spcBef>
                <a:spcPts val="0"/>
              </a:spcBef>
              <a:spcAft>
                <a:spcPts val="0"/>
              </a:spcAft>
              <a:buClr>
                <a:srgbClr val="FFFFFF"/>
              </a:buClr>
              <a:buSzPts val="2200"/>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74650" lvl="0" indent="-28575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Regular Updates and Newsletters:</a:t>
            </a:r>
          </a:p>
          <a:p>
            <a:pPr marL="374650" lvl="0" indent="-285750" algn="l" rtl="0">
              <a:spcBef>
                <a:spcPts val="0"/>
              </a:spcBef>
              <a:spcAft>
                <a:spcPts val="0"/>
              </a:spcAft>
              <a:buClr>
                <a:srgbClr val="FFFFFF"/>
              </a:buClr>
              <a:buSzPts val="2200"/>
              <a:buFont typeface="Arial" panose="020B0604020202020204" pitchFamily="34" charset="0"/>
              <a:buChar char="•"/>
            </a:pP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Loyalty Programs:</a:t>
            </a:r>
          </a:p>
          <a:p>
            <a:pPr marL="88900" lvl="0" algn="l" rtl="0">
              <a:spcBef>
                <a:spcPts val="0"/>
              </a:spcBef>
              <a:spcAft>
                <a:spcPts val="0"/>
              </a:spcAft>
              <a:buClr>
                <a:srgbClr val="FFFFFF"/>
              </a:buClr>
              <a:buSzPts val="2200"/>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31800" lvl="0" indent="-342900" algn="l" rtl="0">
              <a:spcBef>
                <a:spcPts val="0"/>
              </a:spcBef>
              <a:spcAft>
                <a:spcPts val="0"/>
              </a:spcAft>
              <a:buClr>
                <a:srgbClr val="FFFFFF"/>
              </a:buClr>
              <a:buSzPts val="2200"/>
              <a:buFont typeface="Arial" panose="020B0604020202020204" pitchFamily="34" charset="0"/>
              <a:buChar char="•"/>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marL="431800" lvl="0" indent="-342900" algn="l" rtl="0">
              <a:spcBef>
                <a:spcPts val="0"/>
              </a:spcBef>
              <a:spcAft>
                <a:spcPts val="0"/>
              </a:spcAft>
              <a:buClr>
                <a:srgbClr val="FFFFFF"/>
              </a:buClr>
              <a:buSzPts val="2200"/>
              <a:buFont typeface="Arial" panose="020B0604020202020204" pitchFamily="34" charset="0"/>
              <a:buChar char="•"/>
            </a:pPr>
            <a:endParaRPr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1"/>
          <p:cNvSpPr txBox="1">
            <a:spLocks noGrp="1"/>
          </p:cNvSpPr>
          <p:nvPr>
            <p:ph type="title"/>
          </p:nvPr>
        </p:nvSpPr>
        <p:spPr>
          <a:xfrm>
            <a:off x="103910" y="251062"/>
            <a:ext cx="4343427" cy="3931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dirty="0">
                <a:latin typeface="Calibri" panose="020F0502020204030204" pitchFamily="34" charset="0"/>
                <a:ea typeface="Calibri" panose="020F0502020204030204" pitchFamily="34" charset="0"/>
                <a:cs typeface="Calibri" panose="020F0502020204030204" pitchFamily="34" charset="0"/>
              </a:rPr>
              <a:t>Additional Support for Canadian Distribution Companies:</a:t>
            </a:r>
            <a:endParaRPr sz="1400" dirty="0">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82CBF57-3004-CE1D-48FD-7C6479C1A343}"/>
              </a:ext>
            </a:extLst>
          </p:cNvPr>
          <p:cNvSpPr txBox="1"/>
          <p:nvPr/>
        </p:nvSpPr>
        <p:spPr>
          <a:xfrm>
            <a:off x="103910" y="914400"/>
            <a:ext cx="8936182" cy="3231654"/>
          </a:xfrm>
          <a:prstGeom prst="rect">
            <a:avLst/>
          </a:prstGeom>
          <a:noFill/>
        </p:spPr>
        <p:txBody>
          <a:bodyPr wrap="square" rtlCol="0">
            <a:spAutoFit/>
          </a:bodyPr>
          <a:lstStyle/>
          <a:p>
            <a:r>
              <a:rPr lang="en-US" sz="1200" b="1" dirty="0">
                <a:latin typeface="Calibri" panose="020F0502020204030204" pitchFamily="34" charset="0"/>
                <a:ea typeface="Calibri" panose="020F0502020204030204" pitchFamily="34" charset="0"/>
                <a:cs typeface="Calibri" panose="020F0502020204030204" pitchFamily="34" charset="0"/>
              </a:rPr>
              <a:t>Compliance with Regulatory Standards</a:t>
            </a:r>
            <a:r>
              <a:rPr lang="en-US" sz="1200" dirty="0">
                <a:latin typeface="Calibri" panose="020F0502020204030204" pitchFamily="34" charset="0"/>
                <a:ea typeface="Calibri" panose="020F0502020204030204" pitchFamily="34" charset="0"/>
                <a:cs typeface="Calibri" panose="020F0502020204030204" pitchFamily="34" charset="0"/>
              </a:rPr>
              <a:t>:</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Ensure the system complies with Canadian regulations and industry standards governing data privacy, security, and consumer protection.</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Localization and Multilingual Support</a:t>
            </a:r>
            <a:r>
              <a:rPr lang="en-US" sz="12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Customize the system to support multilingual interfaces and accommodate diverse cultural nuances within Canada's multicultural landscape.</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Integration with Canadian ERP Providers:</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Collaborate with major Canadian ERP providers to seamlessly integrate the AI distribution solution with existing ERP systems commonly used in Canada.</a:t>
            </a:r>
          </a:p>
          <a:p>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b="1" dirty="0">
                <a:latin typeface="Calibri" panose="020F0502020204030204" pitchFamily="34" charset="0"/>
                <a:ea typeface="Calibri" panose="020F0502020204030204" pitchFamily="34" charset="0"/>
                <a:cs typeface="Calibri" panose="020F0502020204030204" pitchFamily="34" charset="0"/>
              </a:rPr>
              <a:t>Partnerships with Canadian Logistic Companies</a:t>
            </a:r>
            <a:r>
              <a:rPr lang="en-US" sz="12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cs typeface="Calibri" panose="020F0502020204030204" pitchFamily="34" charset="0"/>
            </a:endParaRPr>
          </a:p>
          <a:p>
            <a:r>
              <a:rPr lang="en-US" sz="1200" dirty="0">
                <a:latin typeface="Calibri" panose="020F0502020204030204" pitchFamily="34" charset="0"/>
                <a:ea typeface="Calibri" panose="020F0502020204030204" pitchFamily="34" charset="0"/>
                <a:cs typeface="Calibri" panose="020F0502020204030204" pitchFamily="34" charset="0"/>
              </a:rPr>
              <a:t>Forge partnerships with local logistics and transportation companies to enhance last-mile delivery services and leverage their expertise in Canadian markets.</a:t>
            </a:r>
            <a:endParaRPr lang="en-CA" sz="12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540023" y="726430"/>
            <a:ext cx="3857625" cy="482203"/>
          </a:xfrm>
          <a:prstGeom prst="rect">
            <a:avLst/>
          </a:prstGeom>
          <a:noFill/>
          <a:ln/>
        </p:spPr>
        <p:txBody>
          <a:bodyPr wrap="none" lIns="0" tIns="0" rIns="0" bIns="0" rtlCol="0" anchor="t"/>
          <a:lstStyle/>
          <a:p>
            <a:pPr>
              <a:lnSpc>
                <a:spcPts val="3781"/>
              </a:lnSpc>
            </a:pPr>
            <a:r>
              <a:rPr lang="en-US" sz="3031" dirty="0">
                <a:solidFill>
                  <a:srgbClr val="1B1B27"/>
                </a:solidFill>
                <a:latin typeface="Corben" pitchFamily="34" charset="0"/>
                <a:ea typeface="Corben" pitchFamily="34" charset="-122"/>
                <a:cs typeface="Corben" pitchFamily="34" charset="-120"/>
              </a:rPr>
              <a:t>Team and Experience</a:t>
            </a:r>
            <a:endParaRPr lang="en-US" sz="3031" dirty="0"/>
          </a:p>
        </p:txBody>
      </p:sp>
      <p:pic>
        <p:nvPicPr>
          <p:cNvPr id="3" name="Image 0" descr="preencoded.png"/>
          <p:cNvPicPr>
            <a:picLocks noChangeAspect="1"/>
          </p:cNvPicPr>
          <p:nvPr/>
        </p:nvPicPr>
        <p:blipFill>
          <a:blip r:embed="rId3"/>
          <a:stretch>
            <a:fillRect/>
          </a:stretch>
        </p:blipFill>
        <p:spPr>
          <a:xfrm>
            <a:off x="540023" y="1517228"/>
            <a:ext cx="1842418" cy="1138684"/>
          </a:xfrm>
          <a:prstGeom prst="rect">
            <a:avLst/>
          </a:prstGeom>
        </p:spPr>
      </p:pic>
      <p:sp>
        <p:nvSpPr>
          <p:cNvPr id="4" name="Text 1"/>
          <p:cNvSpPr/>
          <p:nvPr/>
        </p:nvSpPr>
        <p:spPr>
          <a:xfrm>
            <a:off x="540023" y="2848794"/>
            <a:ext cx="1842418" cy="241102"/>
          </a:xfrm>
          <a:prstGeom prst="rect">
            <a:avLst/>
          </a:prstGeom>
          <a:noFill/>
          <a:ln/>
        </p:spPr>
        <p:txBody>
          <a:bodyPr wrap="none" lIns="0" tIns="0" rIns="0" bIns="0" rtlCol="0" anchor="t"/>
          <a:lstStyle/>
          <a:p>
            <a:pPr>
              <a:lnSpc>
                <a:spcPts val="1875"/>
              </a:lnSpc>
            </a:pPr>
            <a:r>
              <a:rPr lang="en-US" sz="1500" dirty="0">
                <a:solidFill>
                  <a:srgbClr val="404155"/>
                </a:solidFill>
                <a:latin typeface="Corben" pitchFamily="34" charset="0"/>
                <a:ea typeface="Corben" pitchFamily="34" charset="-122"/>
                <a:cs typeface="Corben" pitchFamily="34" charset="-120"/>
              </a:rPr>
              <a:t>CEO</a:t>
            </a:r>
            <a:endParaRPr lang="en-US" sz="1500" dirty="0"/>
          </a:p>
        </p:txBody>
      </p:sp>
      <p:sp>
        <p:nvSpPr>
          <p:cNvPr id="5" name="Text 2"/>
          <p:cNvSpPr/>
          <p:nvPr/>
        </p:nvSpPr>
        <p:spPr>
          <a:xfrm>
            <a:off x="540023" y="3182467"/>
            <a:ext cx="1842418" cy="1234529"/>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15 years in ERP systems, driving successful outcomes for large-scale supply chain companies.</a:t>
            </a:r>
            <a:endParaRPr lang="en-US" sz="1188" dirty="0"/>
          </a:p>
        </p:txBody>
      </p:sp>
      <p:pic>
        <p:nvPicPr>
          <p:cNvPr id="6" name="Image 1" descr="preencoded.png"/>
          <p:cNvPicPr>
            <a:picLocks noChangeAspect="1"/>
          </p:cNvPicPr>
          <p:nvPr/>
        </p:nvPicPr>
        <p:blipFill>
          <a:blip r:embed="rId4"/>
          <a:stretch>
            <a:fillRect/>
          </a:stretch>
        </p:blipFill>
        <p:spPr>
          <a:xfrm>
            <a:off x="2613868" y="1517228"/>
            <a:ext cx="1842418" cy="1138684"/>
          </a:xfrm>
          <a:prstGeom prst="rect">
            <a:avLst/>
          </a:prstGeom>
        </p:spPr>
      </p:pic>
      <p:sp>
        <p:nvSpPr>
          <p:cNvPr id="7" name="Text 3"/>
          <p:cNvSpPr/>
          <p:nvPr/>
        </p:nvSpPr>
        <p:spPr>
          <a:xfrm>
            <a:off x="2613868" y="2848794"/>
            <a:ext cx="1842418" cy="241102"/>
          </a:xfrm>
          <a:prstGeom prst="rect">
            <a:avLst/>
          </a:prstGeom>
          <a:noFill/>
          <a:ln/>
        </p:spPr>
        <p:txBody>
          <a:bodyPr wrap="none" lIns="0" tIns="0" rIns="0" bIns="0" rtlCol="0" anchor="t"/>
          <a:lstStyle/>
          <a:p>
            <a:pPr>
              <a:lnSpc>
                <a:spcPts val="1875"/>
              </a:lnSpc>
            </a:pPr>
            <a:r>
              <a:rPr lang="en-US" sz="1500" dirty="0">
                <a:solidFill>
                  <a:srgbClr val="404155"/>
                </a:solidFill>
                <a:latin typeface="Corben" pitchFamily="34" charset="0"/>
                <a:ea typeface="Corben" pitchFamily="34" charset="-122"/>
                <a:cs typeface="Corben" pitchFamily="34" charset="-120"/>
              </a:rPr>
              <a:t>CTO</a:t>
            </a:r>
            <a:endParaRPr lang="en-US" sz="1500" dirty="0"/>
          </a:p>
        </p:txBody>
      </p:sp>
      <p:sp>
        <p:nvSpPr>
          <p:cNvPr id="8" name="Text 4"/>
          <p:cNvSpPr/>
          <p:nvPr/>
        </p:nvSpPr>
        <p:spPr>
          <a:xfrm>
            <a:off x="2613868" y="3182466"/>
            <a:ext cx="1842418" cy="987624"/>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Expert in AI and machine learning, leading the development of our core technology.</a:t>
            </a:r>
            <a:endParaRPr lang="en-US" sz="1188" dirty="0"/>
          </a:p>
        </p:txBody>
      </p:sp>
      <p:pic>
        <p:nvPicPr>
          <p:cNvPr id="9" name="Image 2" descr="preencoded.png"/>
          <p:cNvPicPr>
            <a:picLocks noChangeAspect="1"/>
          </p:cNvPicPr>
          <p:nvPr/>
        </p:nvPicPr>
        <p:blipFill>
          <a:blip r:embed="rId5"/>
          <a:stretch>
            <a:fillRect/>
          </a:stretch>
        </p:blipFill>
        <p:spPr>
          <a:xfrm>
            <a:off x="4687714" y="1517228"/>
            <a:ext cx="1842418" cy="1138684"/>
          </a:xfrm>
          <a:prstGeom prst="rect">
            <a:avLst/>
          </a:prstGeom>
        </p:spPr>
      </p:pic>
      <p:sp>
        <p:nvSpPr>
          <p:cNvPr id="10" name="Text 5"/>
          <p:cNvSpPr/>
          <p:nvPr/>
        </p:nvSpPr>
        <p:spPr>
          <a:xfrm>
            <a:off x="4687714" y="2848794"/>
            <a:ext cx="1842418" cy="241102"/>
          </a:xfrm>
          <a:prstGeom prst="rect">
            <a:avLst/>
          </a:prstGeom>
          <a:noFill/>
          <a:ln/>
        </p:spPr>
        <p:txBody>
          <a:bodyPr wrap="none" lIns="0" tIns="0" rIns="0" bIns="0" rtlCol="0" anchor="t"/>
          <a:lstStyle/>
          <a:p>
            <a:pPr>
              <a:lnSpc>
                <a:spcPts val="1875"/>
              </a:lnSpc>
            </a:pPr>
            <a:r>
              <a:rPr lang="en-US" sz="1500" dirty="0">
                <a:solidFill>
                  <a:srgbClr val="404155"/>
                </a:solidFill>
                <a:latin typeface="Corben" pitchFamily="34" charset="0"/>
                <a:ea typeface="Corben" pitchFamily="34" charset="-122"/>
                <a:cs typeface="Corben" pitchFamily="34" charset="-120"/>
              </a:rPr>
              <a:t>COO</a:t>
            </a:r>
            <a:endParaRPr lang="en-US" sz="1500" dirty="0"/>
          </a:p>
        </p:txBody>
      </p:sp>
      <p:sp>
        <p:nvSpPr>
          <p:cNvPr id="11" name="Text 6"/>
          <p:cNvSpPr/>
          <p:nvPr/>
        </p:nvSpPr>
        <p:spPr>
          <a:xfrm>
            <a:off x="4687714" y="3182466"/>
            <a:ext cx="1842418" cy="987624"/>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Experienced in scaling operations and optimizing business processes.</a:t>
            </a:r>
            <a:endParaRPr lang="en-US" sz="1188" dirty="0"/>
          </a:p>
        </p:txBody>
      </p:sp>
      <p:pic>
        <p:nvPicPr>
          <p:cNvPr id="12" name="Image 3" descr="preencoded.png"/>
          <p:cNvPicPr>
            <a:picLocks noChangeAspect="1"/>
          </p:cNvPicPr>
          <p:nvPr/>
        </p:nvPicPr>
        <p:blipFill>
          <a:blip r:embed="rId6"/>
          <a:stretch>
            <a:fillRect/>
          </a:stretch>
        </p:blipFill>
        <p:spPr>
          <a:xfrm>
            <a:off x="6761559" y="1517228"/>
            <a:ext cx="1842418" cy="1138684"/>
          </a:xfrm>
          <a:prstGeom prst="rect">
            <a:avLst/>
          </a:prstGeom>
        </p:spPr>
      </p:pic>
      <p:sp>
        <p:nvSpPr>
          <p:cNvPr id="13" name="Text 7"/>
          <p:cNvSpPr/>
          <p:nvPr/>
        </p:nvSpPr>
        <p:spPr>
          <a:xfrm>
            <a:off x="6761559" y="2848794"/>
            <a:ext cx="1842418" cy="241102"/>
          </a:xfrm>
          <a:prstGeom prst="rect">
            <a:avLst/>
          </a:prstGeom>
          <a:noFill/>
          <a:ln/>
        </p:spPr>
        <p:txBody>
          <a:bodyPr wrap="none" lIns="0" tIns="0" rIns="0" bIns="0" rtlCol="0" anchor="t"/>
          <a:lstStyle/>
          <a:p>
            <a:pPr>
              <a:lnSpc>
                <a:spcPts val="1875"/>
              </a:lnSpc>
            </a:pPr>
            <a:r>
              <a:rPr lang="en-US" sz="1500" dirty="0">
                <a:solidFill>
                  <a:srgbClr val="404155"/>
                </a:solidFill>
                <a:latin typeface="Corben" pitchFamily="34" charset="0"/>
                <a:ea typeface="Corben" pitchFamily="34" charset="-122"/>
                <a:cs typeface="Corben" pitchFamily="34" charset="-120"/>
              </a:rPr>
              <a:t>CMO</a:t>
            </a:r>
            <a:endParaRPr lang="en-US" sz="1500" dirty="0"/>
          </a:p>
        </p:txBody>
      </p:sp>
      <p:sp>
        <p:nvSpPr>
          <p:cNvPr id="14" name="Text 8"/>
          <p:cNvSpPr/>
          <p:nvPr/>
        </p:nvSpPr>
        <p:spPr>
          <a:xfrm>
            <a:off x="6761559" y="3182466"/>
            <a:ext cx="1842418" cy="987624"/>
          </a:xfrm>
          <a:prstGeom prst="rect">
            <a:avLst/>
          </a:prstGeom>
          <a:noFill/>
          <a:ln/>
        </p:spPr>
        <p:txBody>
          <a:bodyPr wrap="square" lIns="0" tIns="0" rIns="0" bIns="0" rtlCol="0" anchor="t"/>
          <a:lstStyle/>
          <a:p>
            <a:pPr>
              <a:lnSpc>
                <a:spcPts val="1938"/>
              </a:lnSpc>
            </a:pPr>
            <a:r>
              <a:rPr lang="en-US" sz="1188" dirty="0">
                <a:solidFill>
                  <a:srgbClr val="404155"/>
                </a:solidFill>
                <a:latin typeface="Nobile" pitchFamily="34" charset="0"/>
                <a:ea typeface="Nobile" pitchFamily="34" charset="-122"/>
                <a:cs typeface="Nobile" pitchFamily="34" charset="-120"/>
              </a:rPr>
              <a:t>Skilled in digital marketing and building brand awareness in the tech sector.</a:t>
            </a:r>
            <a:endParaRPr lang="en-US" sz="118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p:nvPr/>
        </p:nvSpPr>
        <p:spPr>
          <a:xfrm>
            <a:off x="203700" y="526300"/>
            <a:ext cx="39492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Proxima Nova"/>
                <a:ea typeface="Proxima Nova"/>
                <a:cs typeface="Proxima Nova"/>
                <a:sym typeface="Proxima Nova"/>
              </a:rPr>
              <a:t>Summary</a:t>
            </a:r>
            <a:endParaRPr sz="3000" b="1" dirty="0">
              <a:solidFill>
                <a:srgbClr val="FFFFFF"/>
              </a:solidFill>
              <a:latin typeface="Proxima Nova"/>
              <a:ea typeface="Proxima Nova"/>
              <a:cs typeface="Proxima Nova"/>
              <a:sym typeface="Proxima Nova"/>
            </a:endParaRPr>
          </a:p>
        </p:txBody>
      </p:sp>
      <p:sp>
        <p:nvSpPr>
          <p:cNvPr id="172" name="Google Shape;172;p28"/>
          <p:cNvSpPr txBox="1"/>
          <p:nvPr/>
        </p:nvSpPr>
        <p:spPr>
          <a:xfrm>
            <a:off x="203700" y="1411075"/>
            <a:ext cx="4082700" cy="3206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FFFFFF"/>
              </a:buClr>
              <a:buSzPts val="2200"/>
              <a:buFont typeface="Proxima Nova Semibold"/>
              <a:buChar char="●"/>
            </a:pPr>
            <a:r>
              <a:rPr lang="en" sz="2200" dirty="0">
                <a:solidFill>
                  <a:srgbClr val="FFFFFF"/>
                </a:solidFill>
                <a:latin typeface="Proxima Nova Semibold"/>
                <a:ea typeface="Proxima Nova Semibold"/>
                <a:cs typeface="Proxima Nova Semibold"/>
                <a:sym typeface="Proxima Nova Semibold"/>
              </a:rPr>
              <a:t>List 3-5 key takeaways. Such as:</a:t>
            </a:r>
            <a:endParaRPr sz="2200" dirty="0">
              <a:solidFill>
                <a:srgbClr val="FFFFFF"/>
              </a:solidFill>
              <a:latin typeface="Proxima Nova Semibold"/>
              <a:ea typeface="Proxima Nova Semibold"/>
              <a:cs typeface="Proxima Nova Semibold"/>
              <a:sym typeface="Proxima Nova Semibold"/>
            </a:endParaRPr>
          </a:p>
          <a:p>
            <a:pPr marL="914400" lvl="1" indent="-355600" algn="l" rtl="0">
              <a:spcBef>
                <a:spcPts val="0"/>
              </a:spcBef>
              <a:spcAft>
                <a:spcPts val="0"/>
              </a:spcAft>
              <a:buClr>
                <a:srgbClr val="FFFFFF"/>
              </a:buClr>
              <a:buSzPts val="2000"/>
              <a:buFont typeface="Proxima Nova Semibold"/>
              <a:buChar char="○"/>
            </a:pPr>
            <a:r>
              <a:rPr lang="en" sz="2000" dirty="0">
                <a:solidFill>
                  <a:srgbClr val="FFFFFF"/>
                </a:solidFill>
                <a:latin typeface="Proxima Nova Semibold"/>
                <a:ea typeface="Proxima Nova Semibold"/>
                <a:cs typeface="Proxima Nova Semibold"/>
                <a:sym typeface="Proxima Nova Semibold"/>
              </a:rPr>
              <a:t>Market size</a:t>
            </a:r>
            <a:endParaRPr sz="2000" dirty="0">
              <a:solidFill>
                <a:srgbClr val="FFFFFF"/>
              </a:solidFill>
              <a:latin typeface="Proxima Nova Semibold"/>
              <a:ea typeface="Proxima Nova Semibold"/>
              <a:cs typeface="Proxima Nova Semibold"/>
              <a:sym typeface="Proxima Nova Semibold"/>
            </a:endParaRPr>
          </a:p>
          <a:p>
            <a:pPr marL="914400" lvl="1" indent="-355600" algn="l" rtl="0">
              <a:spcBef>
                <a:spcPts val="0"/>
              </a:spcBef>
              <a:spcAft>
                <a:spcPts val="0"/>
              </a:spcAft>
              <a:buClr>
                <a:srgbClr val="FFFFFF"/>
              </a:buClr>
              <a:buSzPts val="2000"/>
              <a:buFont typeface="Proxima Nova Semibold"/>
              <a:buChar char="○"/>
            </a:pPr>
            <a:r>
              <a:rPr lang="en" sz="2000" dirty="0">
                <a:solidFill>
                  <a:srgbClr val="FFFFFF"/>
                </a:solidFill>
                <a:latin typeface="Proxima Nova Semibold"/>
                <a:ea typeface="Proxima Nova Semibold"/>
                <a:cs typeface="Proxima Nova Semibold"/>
                <a:sym typeface="Proxima Nova Semibold"/>
              </a:rPr>
              <a:t>Core insight on product/market</a:t>
            </a:r>
            <a:endParaRPr sz="2000" dirty="0">
              <a:solidFill>
                <a:srgbClr val="FFFFFF"/>
              </a:solidFill>
              <a:latin typeface="Proxima Nova Semibold"/>
              <a:ea typeface="Proxima Nova Semibold"/>
              <a:cs typeface="Proxima Nova Semibold"/>
              <a:sym typeface="Proxima Nova Semibold"/>
            </a:endParaRPr>
          </a:p>
          <a:p>
            <a:pPr marL="914400" lvl="1" indent="-355600" algn="l" rtl="0">
              <a:spcBef>
                <a:spcPts val="0"/>
              </a:spcBef>
              <a:spcAft>
                <a:spcPts val="0"/>
              </a:spcAft>
              <a:buClr>
                <a:srgbClr val="FFFFFF"/>
              </a:buClr>
              <a:buSzPts val="2000"/>
              <a:buFont typeface="Proxima Nova Semibold"/>
              <a:buChar char="○"/>
            </a:pPr>
            <a:r>
              <a:rPr lang="en" sz="2000" dirty="0">
                <a:solidFill>
                  <a:srgbClr val="FFFFFF"/>
                </a:solidFill>
                <a:latin typeface="Proxima Nova Semibold"/>
                <a:ea typeface="Proxima Nova Semibold"/>
                <a:cs typeface="Proxima Nova Semibold"/>
                <a:sym typeface="Proxima Nova Semibold"/>
              </a:rPr>
              <a:t>Highlight any traction</a:t>
            </a:r>
            <a:endParaRPr sz="2000" dirty="0">
              <a:solidFill>
                <a:srgbClr val="FFFFFF"/>
              </a:solidFill>
              <a:latin typeface="Proxima Nova Semibold"/>
              <a:ea typeface="Proxima Nova Semibold"/>
              <a:cs typeface="Proxima Nova Semibold"/>
              <a:sym typeface="Proxima Nova Semibold"/>
            </a:endParaRPr>
          </a:p>
        </p:txBody>
      </p:sp>
      <p:sp>
        <p:nvSpPr>
          <p:cNvPr id="173" name="Google Shape;173;p28"/>
          <p:cNvSpPr/>
          <p:nvPr/>
        </p:nvSpPr>
        <p:spPr>
          <a:xfrm>
            <a:off x="6109750" y="1987400"/>
            <a:ext cx="1469700" cy="754500"/>
          </a:xfrm>
          <a:prstGeom prst="roundRect">
            <a:avLst>
              <a:gd name="adj" fmla="val 16667"/>
            </a:avLst>
          </a:prstGeom>
          <a:solidFill>
            <a:srgbClr val="F25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venir"/>
                <a:ea typeface="Avenir"/>
                <a:cs typeface="Avenir"/>
                <a:sym typeface="Avenir"/>
              </a:rPr>
              <a:t>Put supporting images / charts  here </a:t>
            </a:r>
            <a:endParaRPr>
              <a:solidFill>
                <a:srgbClr val="FFFFFF"/>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p:nvPr/>
        </p:nvSpPr>
        <p:spPr>
          <a:xfrm>
            <a:off x="2344050" y="490125"/>
            <a:ext cx="4299205" cy="73672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500" dirty="0">
                <a:solidFill>
                  <a:srgbClr val="4BA9AE"/>
                </a:solidFill>
                <a:latin typeface="Proxima Nova Extrabold"/>
                <a:ea typeface="Proxima Nova Extrabold"/>
                <a:cs typeface="Proxima Nova Extrabold"/>
                <a:sym typeface="Proxima Nova Extrabold"/>
              </a:rPr>
              <a:t>Fundraising ask</a:t>
            </a:r>
            <a:endParaRPr sz="4500" dirty="0">
              <a:solidFill>
                <a:srgbClr val="4BA9AE"/>
              </a:solidFill>
              <a:latin typeface="Proxima Nova Extrabold"/>
              <a:ea typeface="Proxima Nova Extrabold"/>
              <a:cs typeface="Proxima Nova Extrabold"/>
              <a:sym typeface="Proxima Nova Extrabold"/>
            </a:endParaRPr>
          </a:p>
        </p:txBody>
      </p:sp>
      <p:sp>
        <p:nvSpPr>
          <p:cNvPr id="179" name="Google Shape;179;p29"/>
          <p:cNvSpPr txBox="1"/>
          <p:nvPr/>
        </p:nvSpPr>
        <p:spPr>
          <a:xfrm>
            <a:off x="2344050" y="1698425"/>
            <a:ext cx="4455900" cy="11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solidFill>
                  <a:srgbClr val="5CC9AD"/>
                </a:solidFill>
                <a:latin typeface="Proxima Nova Extrabold"/>
                <a:ea typeface="Proxima Nova Extrabold"/>
                <a:cs typeface="Proxima Nova Extrabold"/>
                <a:sym typeface="Proxima Nova Extrabold"/>
              </a:rPr>
              <a:t>The amount you are raising</a:t>
            </a:r>
            <a:endParaRPr sz="4000" dirty="0">
              <a:solidFill>
                <a:srgbClr val="5CC9AD"/>
              </a:solidFill>
              <a:latin typeface="Proxima Nova Extrabold"/>
              <a:ea typeface="Proxima Nova Extrabold"/>
              <a:cs typeface="Proxima Nova Extrabold"/>
              <a:sym typeface="Proxima Nova Extrabold"/>
            </a:endParaRPr>
          </a:p>
        </p:txBody>
      </p:sp>
      <p:sp>
        <p:nvSpPr>
          <p:cNvPr id="180" name="Google Shape;180;p29"/>
          <p:cNvSpPr txBox="1"/>
          <p:nvPr/>
        </p:nvSpPr>
        <p:spPr>
          <a:xfrm>
            <a:off x="3154050" y="3313349"/>
            <a:ext cx="2983514" cy="96077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dirty="0">
                <a:solidFill>
                  <a:srgbClr val="5CC9AD"/>
                </a:solidFill>
                <a:latin typeface="Proxima Nova Semibold"/>
                <a:ea typeface="Proxima Nova Semibold"/>
                <a:cs typeface="Proxima Nova Semibold"/>
                <a:sym typeface="Proxima Nova Semibold"/>
              </a:rPr>
              <a:t>Investors that are currently involved</a:t>
            </a:r>
            <a:endParaRPr sz="2500" dirty="0">
              <a:solidFill>
                <a:srgbClr val="5CC9AD"/>
              </a:solidFill>
              <a:latin typeface="Proxima Nova Semibold"/>
              <a:ea typeface="Proxima Nova Semibold"/>
              <a:cs typeface="Proxima Nova Semibold"/>
              <a:sym typeface="Proxima Nova Semibold"/>
            </a:endParaRPr>
          </a:p>
        </p:txBody>
      </p:sp>
      <p:pic>
        <p:nvPicPr>
          <p:cNvPr id="181" name="Google Shape;181;p29"/>
          <p:cNvPicPr preferRelativeResize="0"/>
          <p:nvPr/>
        </p:nvPicPr>
        <p:blipFill rotWithShape="1">
          <a:blip r:embed="rId3">
            <a:alphaModFix/>
          </a:blip>
          <a:srcRect r="76294"/>
          <a:stretch/>
        </p:blipFill>
        <p:spPr>
          <a:xfrm>
            <a:off x="8639600" y="4647325"/>
            <a:ext cx="432551" cy="389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6"/>
          <p:cNvPicPr preferRelativeResize="0"/>
          <p:nvPr/>
        </p:nvPicPr>
        <p:blipFill rotWithShape="1">
          <a:blip r:embed="rId3">
            <a:alphaModFix/>
          </a:blip>
          <a:srcRect l="14710" r="14703"/>
          <a:stretch/>
        </p:blipFill>
        <p:spPr>
          <a:xfrm>
            <a:off x="3102550" y="0"/>
            <a:ext cx="6041400" cy="5143500"/>
          </a:xfrm>
          <a:prstGeom prst="rect">
            <a:avLst/>
          </a:prstGeom>
          <a:noFill/>
          <a:ln>
            <a:noFill/>
          </a:ln>
        </p:spPr>
      </p:pic>
      <p:sp>
        <p:nvSpPr>
          <p:cNvPr id="62" name="Google Shape;62;p16"/>
          <p:cNvSpPr/>
          <p:nvPr/>
        </p:nvSpPr>
        <p:spPr>
          <a:xfrm>
            <a:off x="3102550" y="0"/>
            <a:ext cx="6041400" cy="5143500"/>
          </a:xfrm>
          <a:prstGeom prst="rect">
            <a:avLst/>
          </a:prstGeom>
          <a:gradFill>
            <a:gsLst>
              <a:gs pos="0">
                <a:srgbClr val="5CC9AD">
                  <a:alpha val="45098"/>
                </a:srgbClr>
              </a:gs>
              <a:gs pos="100000">
                <a:srgbClr val="4BA9AE">
                  <a:alpha val="44705"/>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txBox="1"/>
          <p:nvPr/>
        </p:nvSpPr>
        <p:spPr>
          <a:xfrm>
            <a:off x="3403218" y="2500892"/>
            <a:ext cx="5650256" cy="1213158"/>
          </a:xfrm>
          <a:prstGeom prst="rect">
            <a:avLst/>
          </a:prstGeom>
          <a:noFill/>
          <a:ln>
            <a:noFill/>
          </a:ln>
        </p:spPr>
        <p:txBody>
          <a:bodyPr spcFirstLastPara="1" wrap="square" lIns="91425" tIns="91425" rIns="91425" bIns="91425" anchor="t" anchorCtr="0">
            <a:noAutofit/>
          </a:bodyPr>
          <a:lstStyle/>
          <a:p>
            <a:r>
              <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rPr>
              <a:t>Reducing Costs and Emissions, One Green Route at a Time</a:t>
            </a:r>
            <a:endParaRPr lang="en-US" sz="3200" dirty="0">
              <a:solidFill>
                <a:schemeClr val="tx2"/>
              </a:solidFill>
              <a:latin typeface="Calibri" panose="020F0502020204030204" pitchFamily="34" charset="0"/>
              <a:ea typeface="Calibri" panose="020F0502020204030204" pitchFamily="34" charset="0"/>
              <a:cs typeface="Calibri" panose="020F0502020204030204" pitchFamily="34" charset="0"/>
              <a:sym typeface="Proxima Nova Extrabold"/>
            </a:endParaRPr>
          </a:p>
        </p:txBody>
      </p:sp>
      <p:sp>
        <p:nvSpPr>
          <p:cNvPr id="64" name="Google Shape;64;p16"/>
          <p:cNvSpPr txBox="1"/>
          <p:nvPr/>
        </p:nvSpPr>
        <p:spPr>
          <a:xfrm>
            <a:off x="179500" y="4165025"/>
            <a:ext cx="2835900" cy="603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dirty="0">
                <a:solidFill>
                  <a:srgbClr val="FFFFFF"/>
                </a:solidFill>
                <a:latin typeface="Proxima Nova Semibold"/>
                <a:ea typeface="Proxima Nova Semibold"/>
                <a:cs typeface="Proxima Nova Semibold"/>
                <a:sym typeface="Proxima Nova Semibold"/>
              </a:rPr>
              <a:t>2-5 Word Tagline or MIssion</a:t>
            </a:r>
            <a:endParaRPr sz="2000" dirty="0">
              <a:solidFill>
                <a:srgbClr val="FFFFFF"/>
              </a:solidFill>
              <a:latin typeface="Proxima Nova Semibold"/>
              <a:ea typeface="Proxima Nova Semibold"/>
              <a:cs typeface="Proxima Nova Semibold"/>
              <a:sym typeface="Proxima Nova Semibold"/>
            </a:endParaRPr>
          </a:p>
        </p:txBody>
      </p:sp>
      <p:pic>
        <p:nvPicPr>
          <p:cNvPr id="65" name="Google Shape;65;p16"/>
          <p:cNvPicPr preferRelativeResize="0"/>
          <p:nvPr/>
        </p:nvPicPr>
        <p:blipFill>
          <a:blip r:embed="rId4">
            <a:alphaModFix/>
          </a:blip>
          <a:stretch>
            <a:fillRect/>
          </a:stretch>
        </p:blipFill>
        <p:spPr>
          <a:xfrm>
            <a:off x="7228825" y="4598325"/>
            <a:ext cx="1824649" cy="389350"/>
          </a:xfrm>
          <a:prstGeom prst="rect">
            <a:avLst/>
          </a:prstGeom>
          <a:noFill/>
          <a:ln>
            <a:noFill/>
          </a:ln>
        </p:spPr>
      </p:pic>
      <p:sp>
        <p:nvSpPr>
          <p:cNvPr id="66" name="Google Shape;66;p16"/>
          <p:cNvSpPr/>
          <p:nvPr/>
        </p:nvSpPr>
        <p:spPr>
          <a:xfrm>
            <a:off x="6816436" y="3978354"/>
            <a:ext cx="2237038" cy="603300"/>
          </a:xfrm>
          <a:prstGeom prst="roundRect">
            <a:avLst>
              <a:gd name="adj" fmla="val 16667"/>
            </a:avLst>
          </a:prstGeom>
          <a:solidFill>
            <a:srgbClr val="F25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venir"/>
                <a:ea typeface="Avenir"/>
                <a:cs typeface="Avenir"/>
                <a:sym typeface="Avenir"/>
              </a:rPr>
              <a:t>Put your own logo below</a:t>
            </a:r>
            <a:endParaRPr>
              <a:solidFill>
                <a:srgbClr val="FFFFFF"/>
              </a:solidFill>
              <a:latin typeface="Avenir"/>
              <a:ea typeface="Avenir"/>
              <a:cs typeface="Avenir"/>
              <a:sym typeface="Avenir"/>
            </a:endParaRPr>
          </a:p>
        </p:txBody>
      </p:sp>
      <p:sp>
        <p:nvSpPr>
          <p:cNvPr id="2" name="Google Shape;63;p16">
            <a:extLst>
              <a:ext uri="{FF2B5EF4-FFF2-40B4-BE49-F238E27FC236}">
                <a16:creationId xmlns:a16="http://schemas.microsoft.com/office/drawing/2014/main" id="{D9237C95-8254-EB54-B863-7FD105EC436D}"/>
              </a:ext>
            </a:extLst>
          </p:cNvPr>
          <p:cNvSpPr txBox="1"/>
          <p:nvPr/>
        </p:nvSpPr>
        <p:spPr>
          <a:xfrm>
            <a:off x="3102550" y="865908"/>
            <a:ext cx="6041400" cy="935183"/>
          </a:xfrm>
          <a:prstGeom prst="rect">
            <a:avLst/>
          </a:prstGeom>
          <a:noFill/>
          <a:ln>
            <a:noFill/>
          </a:ln>
        </p:spPr>
        <p:txBody>
          <a:bodyPr spcFirstLastPara="1" wrap="square" lIns="91425" tIns="91425" rIns="91425" bIns="91425" anchor="t" anchorCtr="0">
            <a:noAutofit/>
          </a:bodyPr>
          <a:lstStyle/>
          <a:p>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Optimum Distribution: Pathway to Efficient Routes and Sustainable Logistics</a:t>
            </a:r>
            <a:endPar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sym typeface="Proxima Nova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8"/>
          <p:cNvPicPr preferRelativeResize="0"/>
          <p:nvPr/>
        </p:nvPicPr>
        <p:blipFill rotWithShape="1">
          <a:blip r:embed="rId3">
            <a:alphaModFix/>
          </a:blip>
          <a:srcRect l="35548" r="4955"/>
          <a:stretch/>
        </p:blipFill>
        <p:spPr>
          <a:xfrm>
            <a:off x="0" y="0"/>
            <a:ext cx="4622552" cy="5143500"/>
          </a:xfrm>
          <a:prstGeom prst="rect">
            <a:avLst/>
          </a:prstGeom>
          <a:noFill/>
          <a:ln>
            <a:noFill/>
          </a:ln>
        </p:spPr>
      </p:pic>
      <p:sp>
        <p:nvSpPr>
          <p:cNvPr id="81" name="Google Shape;81;p18"/>
          <p:cNvSpPr/>
          <p:nvPr/>
        </p:nvSpPr>
        <p:spPr>
          <a:xfrm>
            <a:off x="0" y="0"/>
            <a:ext cx="4622700" cy="5143500"/>
          </a:xfrm>
          <a:prstGeom prst="rect">
            <a:avLst/>
          </a:prstGeom>
          <a:gradFill>
            <a:gsLst>
              <a:gs pos="0">
                <a:srgbClr val="5CC9AD">
                  <a:alpha val="45098"/>
                </a:srgbClr>
              </a:gs>
              <a:gs pos="100000">
                <a:srgbClr val="4BA9AE">
                  <a:alpha val="44705"/>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8"/>
          <p:cNvSpPr txBox="1"/>
          <p:nvPr/>
        </p:nvSpPr>
        <p:spPr>
          <a:xfrm>
            <a:off x="4890000" y="159014"/>
            <a:ext cx="2646600"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Proxima Nova"/>
              </a:rPr>
              <a:t>Current Pain</a:t>
            </a:r>
            <a:endParaRPr sz="28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Proxima Nova"/>
            </a:endParaRPr>
          </a:p>
        </p:txBody>
      </p:sp>
      <p:sp>
        <p:nvSpPr>
          <p:cNvPr id="83" name="Google Shape;83;p18"/>
          <p:cNvSpPr txBox="1"/>
          <p:nvPr/>
        </p:nvSpPr>
        <p:spPr>
          <a:xfrm>
            <a:off x="4682837" y="900546"/>
            <a:ext cx="4357254" cy="4083940"/>
          </a:xfrm>
          <a:prstGeom prst="rect">
            <a:avLst/>
          </a:prstGeom>
          <a:noFill/>
          <a:ln>
            <a:noFill/>
          </a:ln>
        </p:spPr>
        <p:txBody>
          <a:bodyPr spcFirstLastPara="1" wrap="square" lIns="91425" tIns="91425" rIns="91425" bIns="91425" anchor="t" anchorCtr="0">
            <a:noAutofit/>
          </a:bodyPr>
          <a:lstStyle/>
          <a:p>
            <a:pPr marL="285750" indent="-285750">
              <a:buFont typeface="Wingdings" panose="05000000000000000000" pitchFamily="2" charset="2"/>
              <a:buChar char="Ø"/>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Typically, 22-25% of the total cost of goods is attributed to logistics expenses</a:t>
            </a:r>
          </a:p>
          <a:p>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The logistics sector is responsible for 11% of global carbon emissions</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In North America, freight trucking contributes 23% of transportation-related emissions</a:t>
            </a:r>
          </a:p>
          <a:p>
            <a:pPr marL="285750" indent="-285750">
              <a:buFont typeface="Wingdings" panose="05000000000000000000" pitchFamily="2" charset="2"/>
              <a:buChar char="Ø"/>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Cost of Inefficient Routes: The average logistics company wastes up to 20% of fuel due to inefficient route planning</a:t>
            </a:r>
          </a:p>
          <a:p>
            <a:pPr marL="285750" indent="-285750">
              <a:buFont typeface="Wingdings" panose="05000000000000000000" pitchFamily="2" charset="2"/>
              <a:buChar char="Ø"/>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Ø"/>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Lack of flexibility in traditional delivery systems – Human in the loop decision-making process</a:t>
            </a:r>
          </a:p>
          <a:p>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dirty="0">
                <a:solidFill>
                  <a:schemeClr val="bg1"/>
                </a:solidFill>
                <a:latin typeface="Calibri" panose="020F0502020204030204" pitchFamily="34" charset="0"/>
                <a:ea typeface="Calibri" panose="020F0502020204030204" pitchFamily="34" charset="0"/>
                <a:cs typeface="Calibri" panose="020F0502020204030204" pitchFamily="34" charset="0"/>
              </a:rPr>
              <a:t>No adaptation to real-time changes and </a:t>
            </a:r>
            <a:r>
              <a:rPr lang="en-CA" dirty="0">
                <a:solidFill>
                  <a:schemeClr val="bg1"/>
                </a:solidFill>
                <a:latin typeface="Calibri" panose="020F0502020204030204" pitchFamily="34" charset="0"/>
                <a:ea typeface="Calibri" panose="020F0502020204030204" pitchFamily="34" charset="0"/>
                <a:cs typeface="Calibri" panose="020F0502020204030204" pitchFamily="34" charset="0"/>
              </a:rPr>
              <a:t>Consumer demand</a:t>
            </a:r>
            <a:endParaRPr lang="en-CA"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Ø"/>
            </a:pPr>
            <a:endParaRPr lang="en-US" dirty="0">
              <a:solidFill>
                <a:srgbClr val="FFFFFF"/>
              </a:solidFill>
              <a:latin typeface="Calibri" panose="020F0502020204030204" pitchFamily="34" charset="0"/>
              <a:ea typeface="Calibri" panose="020F0502020204030204" pitchFamily="34" charset="0"/>
              <a:cs typeface="Calibri" panose="020F0502020204030204" pitchFamily="34" charset="0"/>
              <a:sym typeface="Proxima Nova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9"/>
          <p:cNvPicPr preferRelativeResize="0"/>
          <p:nvPr/>
        </p:nvPicPr>
        <p:blipFill rotWithShape="1">
          <a:blip r:embed="rId3">
            <a:alphaModFix/>
          </a:blip>
          <a:srcRect r="38141"/>
          <a:stretch/>
        </p:blipFill>
        <p:spPr>
          <a:xfrm>
            <a:off x="0" y="0"/>
            <a:ext cx="4622552" cy="5143500"/>
          </a:xfrm>
          <a:prstGeom prst="rect">
            <a:avLst/>
          </a:prstGeom>
          <a:noFill/>
          <a:ln>
            <a:noFill/>
          </a:ln>
        </p:spPr>
      </p:pic>
      <p:sp>
        <p:nvSpPr>
          <p:cNvPr id="89" name="Google Shape;89;p19"/>
          <p:cNvSpPr/>
          <p:nvPr/>
        </p:nvSpPr>
        <p:spPr>
          <a:xfrm>
            <a:off x="0" y="0"/>
            <a:ext cx="4622700" cy="5143500"/>
          </a:xfrm>
          <a:prstGeom prst="rect">
            <a:avLst/>
          </a:prstGeom>
          <a:gradFill>
            <a:gsLst>
              <a:gs pos="0">
                <a:srgbClr val="5CC9AD">
                  <a:alpha val="45098"/>
                </a:srgbClr>
              </a:gs>
              <a:gs pos="100000">
                <a:srgbClr val="4BA9AE">
                  <a:alpha val="44705"/>
                </a:srgbClr>
              </a:gs>
            </a:gsLst>
            <a:lin ang="135000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9"/>
          <p:cNvSpPr txBox="1"/>
          <p:nvPr/>
        </p:nvSpPr>
        <p:spPr>
          <a:xfrm>
            <a:off x="4795365" y="139603"/>
            <a:ext cx="4043835" cy="75212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Proxima Nova"/>
                <a:ea typeface="Proxima Nova"/>
                <a:cs typeface="Proxima Nova"/>
                <a:sym typeface="Proxima Nova"/>
              </a:rPr>
              <a:t>Why is there a need?</a:t>
            </a:r>
            <a:endParaRPr sz="3000" b="1" dirty="0">
              <a:solidFill>
                <a:srgbClr val="FFFFFF"/>
              </a:solidFill>
              <a:latin typeface="Proxima Nova"/>
              <a:ea typeface="Proxima Nova"/>
              <a:cs typeface="Proxima Nova"/>
              <a:sym typeface="Proxima Nova"/>
            </a:endParaRPr>
          </a:p>
        </p:txBody>
      </p:sp>
      <p:sp>
        <p:nvSpPr>
          <p:cNvPr id="91" name="Google Shape;91;p19"/>
          <p:cNvSpPr txBox="1"/>
          <p:nvPr/>
        </p:nvSpPr>
        <p:spPr>
          <a:xfrm>
            <a:off x="4725562" y="891725"/>
            <a:ext cx="4249533" cy="4170393"/>
          </a:xfrm>
          <a:prstGeom prst="rect">
            <a:avLst/>
          </a:prstGeom>
          <a:noFill/>
          <a:ln>
            <a:noFill/>
          </a:ln>
        </p:spPr>
        <p:txBody>
          <a:bodyPr spcFirstLastPara="1" wrap="square" lIns="91425" tIns="91425" rIns="91425" bIns="91425" anchor="t" anchorCtr="0">
            <a:noAutofit/>
          </a:bodyPr>
          <a:lstStyle/>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Government Pressure &amp; Incentives</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sz="1400"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40-45% emission reductions by 2030</a:t>
            </a:r>
          </a:p>
          <a:p>
            <a:r>
              <a:rPr lang="en-US" sz="1100" dirty="0">
                <a:latin typeface="Calibri" panose="020F0502020204030204" pitchFamily="34" charset="0"/>
                <a:ea typeface="Calibri" panose="020F0502020204030204" pitchFamily="34" charset="0"/>
                <a:cs typeface="Calibri" panose="020F0502020204030204" pitchFamily="34" charset="0"/>
              </a:rPr>
              <a:t>      SDTC &amp; NZAF Millions in funding (</a:t>
            </a:r>
            <a:r>
              <a:rPr lang="en-US" sz="1100" dirty="0">
                <a:solidFill>
                  <a:srgbClr val="FF0000"/>
                </a:solidFill>
                <a:latin typeface="Calibri" panose="020F0502020204030204" pitchFamily="34" charset="0"/>
                <a:ea typeface="Calibri" panose="020F0502020204030204" pitchFamily="34" charset="0"/>
                <a:cs typeface="Calibri" panose="020F0502020204030204" pitchFamily="34" charset="0"/>
              </a:rPr>
              <a:t>Budget?</a:t>
            </a:r>
            <a:r>
              <a:rPr lang="en-US" sz="11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Consumer Demand for Sustainability: </a:t>
            </a:r>
          </a:p>
          <a:p>
            <a:r>
              <a:rPr lang="en-US" sz="1400"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80% of US and CA consumers </a:t>
            </a:r>
            <a:endParaRPr lang="en-US" dirty="0">
              <a:latin typeface="Calibri" panose="020F0502020204030204" pitchFamily="34" charset="0"/>
              <a:ea typeface="Calibri" panose="020F0502020204030204" pitchFamily="34" charset="0"/>
              <a:cs typeface="Calibri" panose="020F0502020204030204" pitchFamily="34" charset="0"/>
            </a:endParaRPr>
          </a:p>
          <a:p>
            <a:pPr lvl="1"/>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Macro Trends Favoring </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Technological Advances</a:t>
            </a:r>
          </a:p>
          <a:p>
            <a:r>
              <a:rPr lang="en-US" sz="1200" dirty="0">
                <a:latin typeface="Calibri" panose="020F0502020204030204" pitchFamily="34" charset="0"/>
                <a:ea typeface="Calibri" panose="020F0502020204030204" pitchFamily="34" charset="0"/>
                <a:cs typeface="Calibri" panose="020F0502020204030204" pitchFamily="34" charset="0"/>
              </a:rPr>
              <a:t>     Government Regulations</a:t>
            </a:r>
          </a:p>
          <a:p>
            <a:r>
              <a:rPr lang="en-US" sz="1200" dirty="0">
                <a:latin typeface="Calibri" panose="020F0502020204030204" pitchFamily="34" charset="0"/>
                <a:ea typeface="Calibri" panose="020F0502020204030204" pitchFamily="34" charset="0"/>
                <a:cs typeface="Calibri" panose="020F0502020204030204" pitchFamily="34" charset="0"/>
              </a:rPr>
              <a:t>     ESG Reporting</a:t>
            </a:r>
          </a:p>
          <a:p>
            <a:pPr marL="228600" lvl="1" indent="-228600">
              <a:buFont typeface="+mj-lt"/>
              <a:buAutoNum type="alphaLcParenR"/>
            </a:pP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Cost Savings</a:t>
            </a:r>
            <a:r>
              <a:rPr lang="en-US" dirty="0">
                <a:latin typeface="Calibri" panose="020F0502020204030204" pitchFamily="34" charset="0"/>
                <a:ea typeface="Calibri" panose="020F0502020204030204" pitchFamily="34" charset="0"/>
                <a:cs typeface="Calibri" panose="020F0502020204030204" pitchFamily="34" charset="0"/>
              </a:rPr>
              <a:t>:</a:t>
            </a:r>
          </a:p>
          <a:p>
            <a:r>
              <a:rPr lang="en-US" sz="1100" dirty="0">
                <a:latin typeface="Calibri" panose="020F0502020204030204" pitchFamily="34" charset="0"/>
                <a:ea typeface="Calibri" panose="020F0502020204030204" pitchFamily="34" charset="0"/>
                <a:cs typeface="Calibri" panose="020F0502020204030204" pitchFamily="34" charset="0"/>
              </a:rPr>
              <a:t>     Fuel accounts for up to 30% of total operating costs </a:t>
            </a:r>
          </a:p>
          <a:p>
            <a:r>
              <a:rPr lang="en-US" sz="1100" dirty="0">
                <a:latin typeface="Calibri" panose="020F0502020204030204" pitchFamily="34" charset="0"/>
                <a:ea typeface="Calibri" panose="020F0502020204030204" pitchFamily="34" charset="0"/>
                <a:cs typeface="Calibri" panose="020F0502020204030204" pitchFamily="34" charset="0"/>
              </a:rPr>
              <a:t>     Optimizing truck capacity and reducing</a:t>
            </a:r>
          </a:p>
          <a:p>
            <a:pPr marL="171450" indent="-17145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Big Companies are taking action:</a:t>
            </a:r>
          </a:p>
          <a:p>
            <a:r>
              <a:rPr lang="en-US" b="1"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Amazon, UPS, and Walmart</a:t>
            </a:r>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cut costs by 10-15%</a:t>
            </a:r>
          </a:p>
          <a:p>
            <a:r>
              <a:rPr lang="en-US" sz="1100" b="1"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30% of Fortune 500 companies </a:t>
            </a:r>
            <a:endParaRPr lang="en-US" sz="1100" b="1" dirty="0">
              <a:latin typeface="Calibri" panose="020F0502020204030204" pitchFamily="34" charset="0"/>
              <a:ea typeface="Calibri" panose="020F0502020204030204" pitchFamily="34" charset="0"/>
              <a:cs typeface="Calibri" panose="020F0502020204030204" pitchFamily="34" charset="0"/>
            </a:endParaRPr>
          </a:p>
          <a:p>
            <a:pPr lvl="1"/>
            <a:r>
              <a:rPr lang="en-US" sz="800" dirty="0"/>
              <a:t>​</a:t>
            </a:r>
          </a:p>
          <a:p>
            <a:pPr lvl="1"/>
            <a:endParaRPr lang="en-US" sz="800" dirty="0">
              <a:latin typeface="Calibri" panose="020F0502020204030204" pitchFamily="34" charset="0"/>
              <a:ea typeface="Calibri" panose="020F0502020204030204" pitchFamily="34" charset="0"/>
              <a:cs typeface="Calibri" panose="020F0502020204030204" pitchFamily="34" charset="0"/>
            </a:endParaRPr>
          </a:p>
          <a:p>
            <a:pPr lvl="1"/>
            <a:endParaRPr lang="en-US" sz="11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88900" lvl="0" algn="l" rtl="0">
              <a:spcBef>
                <a:spcPts val="0"/>
              </a:spcBef>
              <a:spcAft>
                <a:spcPts val="0"/>
              </a:spcAft>
              <a:buClr>
                <a:srgbClr val="FFFFFF"/>
              </a:buClr>
              <a:buSzPts val="2200"/>
            </a:pPr>
            <a:endParaRPr sz="2200" dirty="0">
              <a:solidFill>
                <a:srgbClr val="FFFFFF"/>
              </a:solidFill>
              <a:latin typeface="Proxima Nova Semibold"/>
              <a:ea typeface="Proxima Nova Semibold"/>
              <a:cs typeface="Proxima Nova Semibold"/>
              <a:sym typeface="Proxima Nova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3" name="Google Shape;73;p17"/>
          <p:cNvPicPr preferRelativeResize="0"/>
          <p:nvPr/>
        </p:nvPicPr>
        <p:blipFill rotWithShape="1">
          <a:blip r:embed="rId3">
            <a:alphaModFix/>
          </a:blip>
          <a:srcRect r="76294"/>
          <a:stretch/>
        </p:blipFill>
        <p:spPr>
          <a:xfrm>
            <a:off x="8639600" y="4647325"/>
            <a:ext cx="432551" cy="389350"/>
          </a:xfrm>
          <a:prstGeom prst="rect">
            <a:avLst/>
          </a:prstGeom>
          <a:noFill/>
          <a:ln>
            <a:noFill/>
          </a:ln>
        </p:spPr>
      </p:pic>
      <p:sp>
        <p:nvSpPr>
          <p:cNvPr id="74" name="Google Shape;74;p17"/>
          <p:cNvSpPr/>
          <p:nvPr/>
        </p:nvSpPr>
        <p:spPr>
          <a:xfrm>
            <a:off x="8046575" y="3718775"/>
            <a:ext cx="1469700" cy="754500"/>
          </a:xfrm>
          <a:prstGeom prst="roundRect">
            <a:avLst>
              <a:gd name="adj" fmla="val 16667"/>
            </a:avLst>
          </a:prstGeom>
          <a:solidFill>
            <a:srgbClr val="F25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venir"/>
                <a:ea typeface="Avenir"/>
                <a:cs typeface="Avenir"/>
                <a:sym typeface="Avenir"/>
              </a:rPr>
              <a:t>Put your brand’s icon on every page </a:t>
            </a:r>
            <a:endParaRPr>
              <a:solidFill>
                <a:srgbClr val="FFFFFF"/>
              </a:solidFill>
              <a:latin typeface="Avenir"/>
              <a:ea typeface="Avenir"/>
              <a:cs typeface="Avenir"/>
              <a:sym typeface="Avenir"/>
            </a:endParaRPr>
          </a:p>
        </p:txBody>
      </p:sp>
      <p:sp>
        <p:nvSpPr>
          <p:cNvPr id="2" name="TextBox 1">
            <a:extLst>
              <a:ext uri="{FF2B5EF4-FFF2-40B4-BE49-F238E27FC236}">
                <a16:creationId xmlns:a16="http://schemas.microsoft.com/office/drawing/2014/main" id="{0120B287-420B-A673-4857-210EE3D526F1}"/>
              </a:ext>
            </a:extLst>
          </p:cNvPr>
          <p:cNvSpPr txBox="1"/>
          <p:nvPr/>
        </p:nvSpPr>
        <p:spPr>
          <a:xfrm>
            <a:off x="1910937" y="1608109"/>
            <a:ext cx="5250655" cy="2677656"/>
          </a:xfrm>
          <a:prstGeom prst="rect">
            <a:avLst/>
          </a:prstGeom>
          <a:noFill/>
        </p:spPr>
        <p:txBody>
          <a:bodyPr wrap="square" rtlCol="0">
            <a:sp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Current:</a:t>
            </a:r>
          </a:p>
          <a:p>
            <a:pPr marL="0" indent="0">
              <a:buNone/>
            </a:pPr>
            <a:endParaRPr lang="en-CA" dirty="0"/>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AI-driven algorithm route optimizing (Distance)</a:t>
            </a:r>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Customers’ allocation to routes</a:t>
            </a:r>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KPI Reports (</a:t>
            </a:r>
            <a:r>
              <a:rPr lang="en" sz="1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rPr>
              <a:t>Trucks, rent, fuels, maintenance, orders, volume)</a:t>
            </a:r>
            <a:endParaRPr lang="en-CA"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Next Phase:</a:t>
            </a: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Customer order prediction (</a:t>
            </a:r>
            <a:r>
              <a:rPr lang="en-US" b="1" dirty="0">
                <a:latin typeface="Calibri" panose="020F0502020204030204" pitchFamily="34" charset="0"/>
                <a:ea typeface="Calibri" panose="020F0502020204030204" pitchFamily="34" charset="0"/>
                <a:cs typeface="Calibri" panose="020F0502020204030204" pitchFamily="34" charset="0"/>
              </a:rPr>
              <a:t>high-potential areas</a:t>
            </a:r>
            <a:r>
              <a:rPr lang="en-US" dirty="0">
                <a:latin typeface="Calibri" panose="020F0502020204030204" pitchFamily="34" charset="0"/>
                <a:ea typeface="Calibri" panose="020F0502020204030204" pitchFamily="34" charset="0"/>
                <a:cs typeface="Calibri" panose="020F0502020204030204" pitchFamily="34" charset="0"/>
              </a:rPr>
              <a:t>)</a:t>
            </a:r>
            <a:r>
              <a:rPr lang="en-CA" b="1"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Route optimization by traffic and weather</a:t>
            </a:r>
          </a:p>
          <a:p>
            <a:pPr marL="285750" indent="-285750">
              <a:buFont typeface="Arial" panose="020B0604020202020204" pitchFamily="34" charset="0"/>
              <a:buChar char="•"/>
            </a:pPr>
            <a:r>
              <a:rPr lang="en-CA" b="1" dirty="0">
                <a:latin typeface="Calibri" panose="020F0502020204030204" pitchFamily="34" charset="0"/>
                <a:ea typeface="Calibri" panose="020F0502020204030204" pitchFamily="34" charset="0"/>
                <a:cs typeface="Calibri" panose="020F0502020204030204" pitchFamily="34" charset="0"/>
              </a:rPr>
              <a:t>Delivery time estimation</a:t>
            </a:r>
          </a:p>
          <a:p>
            <a:pPr marL="285750" indent="-285750">
              <a:buFont typeface="Arial" panose="020B0604020202020204" pitchFamily="34" charset="0"/>
              <a:buChar char="•"/>
            </a:pPr>
            <a:r>
              <a:rPr lang="en-CA" b="1" dirty="0" err="1">
                <a:latin typeface="Calibri" panose="020F0502020204030204" pitchFamily="34" charset="0"/>
                <a:ea typeface="Calibri" panose="020F0502020204030204" pitchFamily="34" charset="0"/>
                <a:cs typeface="Calibri" panose="020F0502020204030204" pitchFamily="34" charset="0"/>
              </a:rPr>
              <a:t>etc</a:t>
            </a:r>
            <a:endParaRPr lang="en-CA"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7AB4942-6E97-4380-8BED-38486387B6DC}"/>
              </a:ext>
            </a:extLst>
          </p:cNvPr>
          <p:cNvSpPr txBox="1"/>
          <p:nvPr/>
        </p:nvSpPr>
        <p:spPr>
          <a:xfrm>
            <a:off x="2779104" y="261126"/>
            <a:ext cx="3514323" cy="523220"/>
          </a:xfrm>
          <a:prstGeom prst="rect">
            <a:avLst/>
          </a:prstGeom>
          <a:noFill/>
        </p:spPr>
        <p:txBody>
          <a:bodyPr wrap="square" rtlCol="0">
            <a:spAutoFit/>
          </a:bodyPr>
          <a:lstStyle/>
          <a:p>
            <a:r>
              <a:rPr lang="en" sz="1400" dirty="0">
                <a:solidFill>
                  <a:srgbClr val="5CC9AD"/>
                </a:solidFill>
                <a:latin typeface="Proxima Nova Semibold"/>
                <a:ea typeface="Proxima Nova Semibold"/>
                <a:cs typeface="Proxima Nova Semibold"/>
                <a:sym typeface="Proxima Nova Semibold"/>
              </a:rPr>
              <a:t>What are we Offering and trying to solve?</a:t>
            </a:r>
          </a:p>
          <a:p>
            <a:endParaRPr lang="en-CA" dirty="0"/>
          </a:p>
        </p:txBody>
      </p:sp>
      <p:sp>
        <p:nvSpPr>
          <p:cNvPr id="4" name="TextBox 3">
            <a:extLst>
              <a:ext uri="{FF2B5EF4-FFF2-40B4-BE49-F238E27FC236}">
                <a16:creationId xmlns:a16="http://schemas.microsoft.com/office/drawing/2014/main" id="{EBBF0D0A-491C-7DFB-FF96-D6AAC11491AB}"/>
              </a:ext>
            </a:extLst>
          </p:cNvPr>
          <p:cNvSpPr txBox="1"/>
          <p:nvPr/>
        </p:nvSpPr>
        <p:spPr>
          <a:xfrm>
            <a:off x="1833532" y="693605"/>
            <a:ext cx="5405468" cy="646331"/>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An Advanced Delivery Management Software(</a:t>
            </a:r>
            <a:r>
              <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rPr>
              <a:t>web-app &amp; mobile</a:t>
            </a:r>
            <a:r>
              <a:rPr lang="en-US" sz="1200" dirty="0">
                <a:latin typeface="Calibri" panose="020F0502020204030204" pitchFamily="34" charset="0"/>
                <a:ea typeface="Calibri" panose="020F0502020204030204" pitchFamily="34" charset="0"/>
                <a:cs typeface="Calibri" panose="020F0502020204030204" pitchFamily="34" charset="0"/>
              </a:rPr>
              <a:t>) </a:t>
            </a:r>
          </a:p>
          <a:p>
            <a:r>
              <a:rPr lang="en-US" sz="1200" dirty="0">
                <a:latin typeface="Calibri" panose="020F0502020204030204" pitchFamily="34" charset="0"/>
                <a:ea typeface="Calibri" panose="020F0502020204030204" pitchFamily="34" charset="0"/>
                <a:cs typeface="Calibri" panose="020F0502020204030204" pitchFamily="34" charset="0"/>
              </a:rPr>
              <a:t>using  AI to optimize delivery routes, fleet allocation, and distribution planning</a:t>
            </a:r>
          </a:p>
          <a:p>
            <a:r>
              <a:rPr lang="en-CA" sz="1200" dirty="0">
                <a:solidFill>
                  <a:srgbClr val="FF0000"/>
                </a:solidFill>
                <a:latin typeface="Calibri" panose="020F0502020204030204" pitchFamily="34" charset="0"/>
                <a:ea typeface="Calibri" panose="020F0502020204030204" pitchFamily="34" charset="0"/>
                <a:cs typeface="Calibri" panose="020F0502020204030204" pitchFamily="34" charset="0"/>
              </a:rPr>
              <a:t>One-way/two-way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p:nvPr/>
        </p:nvSpPr>
        <p:spPr>
          <a:xfrm>
            <a:off x="2019621" y="212271"/>
            <a:ext cx="4495800" cy="8572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2000" b="1" dirty="0">
                <a:latin typeface="Calibri" panose="020F0502020204030204" pitchFamily="34" charset="0"/>
                <a:ea typeface="Calibri" panose="020F0502020204030204" pitchFamily="34" charset="0"/>
                <a:cs typeface="Calibri" panose="020F0502020204030204" pitchFamily="34" charset="0"/>
              </a:rPr>
              <a:t>AI Usages (Data Models)</a:t>
            </a:r>
          </a:p>
          <a:p>
            <a:pPr marL="0" lvl="0" indent="0" algn="ctr" rtl="0">
              <a:spcBef>
                <a:spcPts val="0"/>
              </a:spcBef>
              <a:spcAft>
                <a:spcPts val="0"/>
              </a:spcAft>
              <a:buNone/>
            </a:pPr>
            <a:r>
              <a:rPr lang="en-CA" sz="2000" b="1" dirty="0">
                <a:latin typeface="Calibri" panose="020F0502020204030204" pitchFamily="34" charset="0"/>
                <a:ea typeface="Calibri" panose="020F0502020204030204" pitchFamily="34" charset="0"/>
                <a:cs typeface="Calibri" panose="020F0502020204030204" pitchFamily="34" charset="0"/>
              </a:rPr>
              <a:t>Where can we use this?</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73" name="Google Shape;73;p17"/>
          <p:cNvPicPr preferRelativeResize="0"/>
          <p:nvPr/>
        </p:nvPicPr>
        <p:blipFill rotWithShape="1">
          <a:blip r:embed="rId3">
            <a:alphaModFix/>
          </a:blip>
          <a:srcRect r="76294"/>
          <a:stretch/>
        </p:blipFill>
        <p:spPr>
          <a:xfrm>
            <a:off x="8639600" y="4647325"/>
            <a:ext cx="432551" cy="389350"/>
          </a:xfrm>
          <a:prstGeom prst="rect">
            <a:avLst/>
          </a:prstGeom>
          <a:noFill/>
          <a:ln>
            <a:noFill/>
          </a:ln>
        </p:spPr>
      </p:pic>
      <p:sp>
        <p:nvSpPr>
          <p:cNvPr id="74" name="Google Shape;74;p17"/>
          <p:cNvSpPr/>
          <p:nvPr/>
        </p:nvSpPr>
        <p:spPr>
          <a:xfrm>
            <a:off x="8046575" y="3718775"/>
            <a:ext cx="1469700" cy="754500"/>
          </a:xfrm>
          <a:prstGeom prst="roundRect">
            <a:avLst>
              <a:gd name="adj" fmla="val 16667"/>
            </a:avLst>
          </a:prstGeom>
          <a:solidFill>
            <a:srgbClr val="F25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Avenir"/>
                <a:ea typeface="Avenir"/>
                <a:cs typeface="Avenir"/>
                <a:sym typeface="Avenir"/>
              </a:rPr>
              <a:t>Put your brand’s icon on every page </a:t>
            </a:r>
            <a:endParaRPr>
              <a:solidFill>
                <a:srgbClr val="FFFFFF"/>
              </a:solidFill>
              <a:latin typeface="Avenir"/>
              <a:ea typeface="Avenir"/>
              <a:cs typeface="Avenir"/>
              <a:sym typeface="Avenir"/>
            </a:endParaRPr>
          </a:p>
        </p:txBody>
      </p:sp>
      <p:sp>
        <p:nvSpPr>
          <p:cNvPr id="2" name="TextBox 1">
            <a:extLst>
              <a:ext uri="{FF2B5EF4-FFF2-40B4-BE49-F238E27FC236}">
                <a16:creationId xmlns:a16="http://schemas.microsoft.com/office/drawing/2014/main" id="{0120B287-420B-A673-4857-210EE3D526F1}"/>
              </a:ext>
            </a:extLst>
          </p:cNvPr>
          <p:cNvSpPr txBox="1"/>
          <p:nvPr/>
        </p:nvSpPr>
        <p:spPr>
          <a:xfrm>
            <a:off x="1833532" y="973071"/>
            <a:ext cx="5433177" cy="3554819"/>
          </a:xfrm>
          <a:prstGeom prst="rect">
            <a:avLst/>
          </a:prstGeom>
          <a:noFill/>
        </p:spPr>
        <p:txBody>
          <a:bodyPr wrap="square" rtlCol="0">
            <a:spAutoFit/>
          </a:bodyPr>
          <a:lstStyle/>
          <a:p>
            <a:pPr lvl="0" rtl="0">
              <a:spcBef>
                <a:spcPts val="0"/>
              </a:spcBef>
              <a:spcAft>
                <a:spcPts val="0"/>
              </a:spcAft>
            </a:pPr>
            <a:endParaRPr lang="en-CA" sz="1800" dirty="0">
              <a:solidFill>
                <a:schemeClr val="tx1"/>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lvl="0" rtl="0">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AI Distribution Route Optimization:</a:t>
            </a:r>
            <a:r>
              <a:rPr lang="en-US"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Use AI to analyze historical sales and marketing data from each region to suggest optimized routes for sales representatives. It prioritizes visits based on potential success rates, customer behavior, traffic patterns, and peak sales times &gt; </a:t>
            </a:r>
            <a:r>
              <a:rPr lang="en-US" sz="1200" dirty="0">
                <a:solidFill>
                  <a:srgbClr val="FF0000"/>
                </a:solidFill>
                <a:latin typeface="Calibri" panose="020F0502020204030204" pitchFamily="34" charset="0"/>
                <a:ea typeface="Calibri" panose="020F0502020204030204" pitchFamily="34" charset="0"/>
                <a:cs typeface="Calibri" panose="020F0502020204030204" pitchFamily="34" charset="0"/>
              </a:rPr>
              <a:t>Repeated</a:t>
            </a:r>
          </a:p>
          <a:p>
            <a:pPr lvl="0" rtl="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lvl="0" rtl="0">
              <a:spcBef>
                <a:spcPts val="0"/>
              </a:spcBef>
              <a:spcAft>
                <a:spcPts val="0"/>
              </a:spcAft>
            </a:pPr>
            <a:r>
              <a:rPr lang="en-US" b="1" dirty="0">
                <a:latin typeface="Calibri" panose="020F0502020204030204" pitchFamily="34" charset="0"/>
                <a:ea typeface="Calibri" panose="020F0502020204030204" pitchFamily="34" charset="0"/>
                <a:cs typeface="Calibri" panose="020F0502020204030204" pitchFamily="34" charset="0"/>
              </a:rPr>
              <a:t>Real-Time &amp; Predictive Traffic AI:</a:t>
            </a:r>
            <a:r>
              <a:rPr lang="en-US" dirty="0">
                <a:latin typeface="Calibri" panose="020F0502020204030204" pitchFamily="34" charset="0"/>
                <a:ea typeface="Calibri" panose="020F0502020204030204" pitchFamily="34" charset="0"/>
                <a:cs typeface="Calibri" panose="020F0502020204030204" pitchFamily="34" charset="0"/>
              </a:rPr>
              <a:t> This system optimizes routing for both delivery drivers and sales teams by considering real-time traffic data and predictive algorithms to avoid congestion and unexpected delays</a:t>
            </a:r>
            <a:r>
              <a:rPr lang="en-US" dirty="0"/>
              <a:t>.</a:t>
            </a:r>
          </a:p>
          <a:p>
            <a:pPr lvl="0" rtl="0">
              <a:spcBef>
                <a:spcPts val="0"/>
              </a:spcBef>
              <a:spcAft>
                <a:spcPts val="0"/>
              </a:spcAft>
            </a:pPr>
            <a:endParaRPr lang="en" sz="1100" dirty="0">
              <a:solidFill>
                <a:srgbClr val="5CC9AD"/>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lvl="0" rtl="0">
              <a:spcBef>
                <a:spcPts val="0"/>
              </a:spcBef>
              <a:spcAft>
                <a:spcPts val="0"/>
              </a:spcAft>
            </a:pPr>
            <a:r>
              <a:rPr lang="en-US" b="1" dirty="0">
                <a:solidFill>
                  <a:srgbClr val="FF0000"/>
                </a:solidFill>
                <a:latin typeface="Calibri" panose="020F0502020204030204" pitchFamily="34" charset="0"/>
                <a:ea typeface="Calibri" panose="020F0502020204030204" pitchFamily="34" charset="0"/>
                <a:cs typeface="Calibri" panose="020F0502020204030204" pitchFamily="34" charset="0"/>
              </a:rPr>
              <a:t>Collaborative AI Platform for Shared Logistics Routes</a:t>
            </a:r>
            <a:r>
              <a:rPr lang="en-US" b="1" dirty="0">
                <a:latin typeface="Calibri" panose="020F0502020204030204" pitchFamily="34" charset="0"/>
                <a:ea typeface="Calibri" panose="020F0502020204030204" pitchFamily="34" charset="0"/>
                <a:cs typeface="Calibri" panose="020F0502020204030204" pitchFamily="34" charset="0"/>
              </a:rPr>
              <a:t>: </a:t>
            </a:r>
            <a:r>
              <a:rPr lang="en-US" sz="1200" dirty="0">
                <a:latin typeface="Calibri" panose="020F0502020204030204" pitchFamily="34" charset="0"/>
                <a:ea typeface="Calibri" panose="020F0502020204030204" pitchFamily="34" charset="0"/>
                <a:cs typeface="Calibri" panose="020F0502020204030204" pitchFamily="34" charset="0"/>
              </a:rPr>
              <a:t>A platform where multiple companies can share logistics routes to increase efficiency. AI matches companies with similar routes to reduce transportation costs and environmental impact.</a:t>
            </a:r>
            <a:endParaRPr lang="en" sz="1200" dirty="0">
              <a:solidFill>
                <a:srgbClr val="5CC9AD"/>
              </a:solidFill>
              <a:latin typeface="Calibri" panose="020F0502020204030204" pitchFamily="34" charset="0"/>
              <a:ea typeface="Calibri" panose="020F0502020204030204" pitchFamily="34" charset="0"/>
              <a:cs typeface="Calibri" panose="020F0502020204030204" pitchFamily="34" charset="0"/>
              <a:sym typeface="Proxima Nova Semibold"/>
            </a:endParaRPr>
          </a:p>
          <a:p>
            <a:pPr lvl="0" rtl="0">
              <a:spcBef>
                <a:spcPts val="0"/>
              </a:spcBef>
              <a:spcAft>
                <a:spcPts val="0"/>
              </a:spcAft>
            </a:pPr>
            <a:endParaRPr lang="en" sz="1400" dirty="0">
              <a:solidFill>
                <a:srgbClr val="5CC9AD"/>
              </a:solidFill>
              <a:latin typeface="Proxima Nova Semibold"/>
              <a:ea typeface="Proxima Nova Semibold"/>
              <a:cs typeface="Proxima Nova Semibold"/>
              <a:sym typeface="Proxima Nova Semibold"/>
            </a:endParaRPr>
          </a:p>
          <a:p>
            <a:endParaRPr lang="en-CA" dirty="0"/>
          </a:p>
        </p:txBody>
      </p:sp>
    </p:spTree>
    <p:extLst>
      <p:ext uri="{BB962C8B-B14F-4D97-AF65-F5344CB8AC3E}">
        <p14:creationId xmlns:p14="http://schemas.microsoft.com/office/powerpoint/2010/main" val="236258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p:nvPr/>
        </p:nvSpPr>
        <p:spPr>
          <a:xfrm>
            <a:off x="860975" y="288425"/>
            <a:ext cx="7929734"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0000"/>
                </a:solidFill>
                <a:latin typeface="Proxima Nova"/>
                <a:ea typeface="Proxima Nova"/>
                <a:cs typeface="Proxima Nova"/>
                <a:sym typeface="Proxima Nova"/>
              </a:rPr>
              <a:t>Product’s current &amp; future Features  </a:t>
            </a:r>
            <a:endParaRPr sz="3000" b="1" dirty="0">
              <a:solidFill>
                <a:srgbClr val="FF0000"/>
              </a:solidFill>
              <a:latin typeface="Proxima Nova"/>
              <a:ea typeface="Proxima Nova"/>
              <a:cs typeface="Proxima Nova"/>
              <a:sym typeface="Proxima Nova"/>
            </a:endParaRPr>
          </a:p>
        </p:txBody>
      </p:sp>
      <p:sp>
        <p:nvSpPr>
          <p:cNvPr id="97" name="Google Shape;97;p20"/>
          <p:cNvSpPr txBox="1"/>
          <p:nvPr/>
        </p:nvSpPr>
        <p:spPr>
          <a:xfrm>
            <a:off x="759375" y="1243628"/>
            <a:ext cx="8031334" cy="3206100"/>
          </a:xfrm>
          <a:prstGeom prst="rect">
            <a:avLst/>
          </a:prstGeom>
          <a:noFill/>
          <a:ln>
            <a:noFill/>
          </a:ln>
        </p:spPr>
        <p:txBody>
          <a:bodyPr spcFirstLastPara="1" wrap="square" lIns="91425" tIns="91425" rIns="91425" bIns="91425" anchor="t" anchorCtr="0">
            <a:noAutofit/>
          </a:bodyPr>
          <a:lstStyle/>
          <a:p>
            <a:pPr marL="374650" lvl="0" indent="-285750" algn="l" rtl="0">
              <a:spcBef>
                <a:spcPts val="0"/>
              </a:spcBef>
              <a:spcAft>
                <a:spcPts val="0"/>
              </a:spcAft>
              <a:buClr>
                <a:srgbClr val="4BA9AE"/>
              </a:buClr>
              <a:buSzPts val="2200"/>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Smart(AI) Route Optimization </a:t>
            </a:r>
          </a:p>
          <a:p>
            <a:pPr marL="374650" lvl="0" indent="-285750" algn="l" rtl="0">
              <a:spcBef>
                <a:spcPts val="0"/>
              </a:spcBef>
              <a:spcAft>
                <a:spcPts val="0"/>
              </a:spcAft>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Hierarchical classification of customers on the map</a:t>
            </a:r>
          </a:p>
          <a:p>
            <a:pPr marL="374650" lvl="0" indent="-285750" algn="l" rtl="0">
              <a:spcBef>
                <a:spcPts val="0"/>
              </a:spcBef>
              <a:spcAft>
                <a:spcPts val="0"/>
              </a:spcAft>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Sustainability Reporting &amp; Carbon Credit Programs (add picture report)</a:t>
            </a:r>
          </a:p>
          <a:p>
            <a:pPr marL="374650" lvl="0" indent="-285750" algn="l" rtl="0">
              <a:spcBef>
                <a:spcPts val="0"/>
              </a:spcBef>
              <a:spcAft>
                <a:spcPts val="0"/>
              </a:spcAft>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Accurate estimation of arrival times at each destination through AI-driven planning</a:t>
            </a:r>
          </a:p>
          <a:p>
            <a:pPr marL="374650" indent="-285750">
              <a:buClr>
                <a:srgbClr val="4BA9AE"/>
              </a:buClr>
              <a:buSzPts val="2200"/>
              <a:buFont typeface="Arial" panose="020B0604020202020204" pitchFamily="34" charset="0"/>
              <a:buChar char="•"/>
            </a:pP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Capability to integrate with ERP, supply chain, sales software and solutions (move to what we offer slide?) </a:t>
            </a:r>
          </a:p>
          <a:p>
            <a:pPr marL="374650" indent="-285750">
              <a:buClr>
                <a:srgbClr val="4BA9AE"/>
              </a:buClr>
              <a:buSzPts val="2200"/>
              <a:buFont typeface="Arial" panose="020B0604020202020204" pitchFamily="34" charset="0"/>
              <a:buChar char="•"/>
            </a:pPr>
            <a:r>
              <a:rPr lang="en-CA" dirty="0">
                <a:latin typeface="Calibri" panose="020F0502020204030204" pitchFamily="34" charset="0"/>
                <a:ea typeface="Calibri" panose="020F0502020204030204" pitchFamily="34" charset="0"/>
                <a:cs typeface="Calibri" panose="020F0502020204030204" pitchFamily="34" charset="0"/>
              </a:rPr>
              <a:t>Allocating customers to routes based on distance</a:t>
            </a: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374650" indent="-285750">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Create a report before and after (Params: the number of Trucks has been decreased, cost, mileage,</a:t>
            </a:r>
          </a:p>
          <a:p>
            <a:pPr marL="374650" indent="-285750">
              <a:buClr>
                <a:srgbClr val="4BA9AE"/>
              </a:buClr>
              <a:buSzPts val="220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KPI &gt; carbon reduction/order – 6 trucks – 500L (85km) &gt; 5 trucks – 400 L   </a:t>
            </a:r>
          </a:p>
          <a:p>
            <a:pPr marL="374650" lvl="0" indent="-285750" algn="l" rtl="0">
              <a:spcBef>
                <a:spcPts val="0"/>
              </a:spcBef>
              <a:spcAft>
                <a:spcPts val="0"/>
              </a:spcAft>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88900" lvl="0" algn="l" rtl="0">
              <a:spcBef>
                <a:spcPts val="0"/>
              </a:spcBef>
              <a:spcAft>
                <a:spcPts val="0"/>
              </a:spcAft>
              <a:buClr>
                <a:srgbClr val="4BA9AE"/>
              </a:buClr>
              <a:buSzPts val="2200"/>
            </a:pPr>
            <a:endParaRPr lang="en-US" dirty="0">
              <a:latin typeface="Calibri" panose="020F0502020204030204" pitchFamily="34" charset="0"/>
              <a:ea typeface="Calibri" panose="020F0502020204030204" pitchFamily="34" charset="0"/>
              <a:cs typeface="Calibri" panose="020F0502020204030204" pitchFamily="34" charset="0"/>
            </a:endParaRPr>
          </a:p>
          <a:p>
            <a:pPr marL="374650" lvl="0" indent="-285750" algn="l" rtl="0">
              <a:spcBef>
                <a:spcPts val="0"/>
              </a:spcBef>
              <a:spcAft>
                <a:spcPts val="0"/>
              </a:spcAft>
              <a:buClr>
                <a:srgbClr val="4BA9AE"/>
              </a:buClr>
              <a:buSzPts val="2200"/>
              <a:buFont typeface="Arial" panose="020B0604020202020204" pitchFamily="34" charset="0"/>
              <a:buChar char="•"/>
            </a:pPr>
            <a:endParaRPr lang="en-US" dirty="0">
              <a:latin typeface="Calibri" panose="020F0502020204030204" pitchFamily="34" charset="0"/>
              <a:ea typeface="Calibri" panose="020F0502020204030204" pitchFamily="34" charset="0"/>
              <a:cs typeface="Calibri" panose="020F0502020204030204" pitchFamily="34" charset="0"/>
            </a:endParaRPr>
          </a:p>
          <a:p>
            <a:pPr marL="88900" lvl="0" algn="l" rtl="0">
              <a:spcBef>
                <a:spcPts val="0"/>
              </a:spcBef>
              <a:spcAft>
                <a:spcPts val="0"/>
              </a:spcAft>
              <a:buClr>
                <a:srgbClr val="4BA9AE"/>
              </a:buClr>
              <a:buSzPts val="2200"/>
            </a:pPr>
            <a:endParaRPr dirty="0">
              <a:solidFill>
                <a:srgbClr val="4BA9AE"/>
              </a:solidFill>
              <a:latin typeface="Calibri" panose="020F0502020204030204" pitchFamily="34" charset="0"/>
              <a:ea typeface="Calibri" panose="020F0502020204030204" pitchFamily="34" charset="0"/>
              <a:cs typeface="Calibri" panose="020F0502020204030204" pitchFamily="34" charset="0"/>
              <a:sym typeface="Proxima Nova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2" name="Picture 1" descr="Output image">
            <a:extLst>
              <a:ext uri="{FF2B5EF4-FFF2-40B4-BE49-F238E27FC236}">
                <a16:creationId xmlns:a16="http://schemas.microsoft.com/office/drawing/2014/main" id="{F419C58A-A6BB-0D1F-69A9-83169FAD3DC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0246" y="1115959"/>
            <a:ext cx="5053539" cy="3074236"/>
          </a:xfrm>
          <a:prstGeom prst="rect">
            <a:avLst/>
          </a:prstGeom>
          <a:noFill/>
          <a:ln>
            <a:noFill/>
          </a:ln>
        </p:spPr>
      </p:pic>
      <p:sp>
        <p:nvSpPr>
          <p:cNvPr id="104" name="Google Shape;104;p21"/>
          <p:cNvSpPr txBox="1"/>
          <p:nvPr/>
        </p:nvSpPr>
        <p:spPr>
          <a:xfrm>
            <a:off x="3333046" y="-25000"/>
            <a:ext cx="1886315" cy="57062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rgbClr val="4BA9AE"/>
                </a:solidFill>
                <a:latin typeface="Proxima Nova"/>
                <a:ea typeface="Proxima Nova"/>
                <a:cs typeface="Proxima Nova"/>
                <a:sym typeface="Proxima Nova"/>
              </a:rPr>
              <a:t>Size of Market</a:t>
            </a:r>
            <a:endParaRPr sz="2000" b="1" dirty="0">
              <a:solidFill>
                <a:srgbClr val="4BA9AE"/>
              </a:solidFill>
              <a:latin typeface="Proxima Nova"/>
              <a:ea typeface="Proxima Nova"/>
              <a:cs typeface="Proxima Nova"/>
              <a:sym typeface="Proxima Nova"/>
            </a:endParaRPr>
          </a:p>
        </p:txBody>
      </p:sp>
      <p:sp>
        <p:nvSpPr>
          <p:cNvPr id="105" name="Google Shape;105;p21"/>
          <p:cNvSpPr txBox="1"/>
          <p:nvPr/>
        </p:nvSpPr>
        <p:spPr>
          <a:xfrm>
            <a:off x="100214" y="545927"/>
            <a:ext cx="3890031" cy="4276926"/>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n-CA" b="1" kern="0" dirty="0">
                <a:effectLst/>
                <a:latin typeface="Calibri" panose="020F0502020204030204" pitchFamily="34" charset="0"/>
                <a:ea typeface="Calibri" panose="020F0502020204030204" pitchFamily="34" charset="0"/>
                <a:cs typeface="Calibri" panose="020F0502020204030204" pitchFamily="34" charset="0"/>
              </a:rPr>
              <a:t>Market Size Summary</a:t>
            </a:r>
            <a:endParaRPr lang="en-CA"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CA" b="1" kern="0" dirty="0">
                <a:effectLst/>
                <a:latin typeface="Calibri" panose="020F0502020204030204" pitchFamily="34" charset="0"/>
                <a:ea typeface="Calibri" panose="020F0502020204030204" pitchFamily="34" charset="0"/>
                <a:cs typeface="Calibri" panose="020F0502020204030204" pitchFamily="34" charset="0"/>
              </a:rPr>
              <a:t>Global Logistics Market</a:t>
            </a:r>
            <a:r>
              <a:rPr lang="en-CA" kern="0" dirty="0">
                <a:effectLst/>
                <a:latin typeface="Calibri" panose="020F0502020204030204" pitchFamily="34" charset="0"/>
                <a:ea typeface="Calibri" panose="020F0502020204030204" pitchFamily="34" charset="0"/>
                <a:cs typeface="Calibri" panose="020F0502020204030204" pitchFamily="34" charset="0"/>
              </a:rPr>
              <a:t>:</a:t>
            </a:r>
            <a:r>
              <a:rPr lang="en-CA" kern="100" dirty="0">
                <a:latin typeface="Calibri" panose="020F0502020204030204" pitchFamily="34" charset="0"/>
                <a:ea typeface="Calibri" panose="020F0502020204030204" pitchFamily="34" charset="0"/>
                <a:cs typeface="Calibri" panose="020F0502020204030204" pitchFamily="34" charset="0"/>
              </a:rPr>
              <a:t> (</a:t>
            </a:r>
            <a:r>
              <a:rPr lang="en-CA" kern="0" dirty="0">
                <a:effectLst/>
                <a:latin typeface="Calibri" panose="020F0502020204030204" pitchFamily="34" charset="0"/>
                <a:ea typeface="Calibri" panose="020F0502020204030204" pitchFamily="34" charset="0"/>
                <a:cs typeface="Calibri" panose="020F0502020204030204" pitchFamily="34" charset="0"/>
              </a:rPr>
              <a:t>Approximately </a:t>
            </a:r>
            <a:r>
              <a:rPr lang="en-CA" b="1" kern="0" dirty="0">
                <a:effectLst/>
                <a:latin typeface="Calibri" panose="020F0502020204030204" pitchFamily="34" charset="0"/>
                <a:ea typeface="Calibri" panose="020F0502020204030204" pitchFamily="34" charset="0"/>
                <a:cs typeface="Calibri" panose="020F0502020204030204" pitchFamily="34" charset="0"/>
              </a:rPr>
              <a:t>$12 trillion</a:t>
            </a:r>
            <a:r>
              <a:rPr lang="en-CA" kern="0" dirty="0">
                <a:effectLst/>
                <a:latin typeface="Calibri" panose="020F0502020204030204" pitchFamily="34" charset="0"/>
                <a:ea typeface="Calibri" panose="020F0502020204030204" pitchFamily="34" charset="0"/>
                <a:cs typeface="Calibri" panose="020F0502020204030204" pitchFamily="34" charset="0"/>
              </a:rPr>
              <a:t> by 2027, with a CAGR of around </a:t>
            </a:r>
            <a:r>
              <a:rPr lang="en-CA" b="1" kern="0" dirty="0">
                <a:effectLst/>
                <a:latin typeface="Calibri" panose="020F0502020204030204" pitchFamily="34" charset="0"/>
                <a:ea typeface="Calibri" panose="020F0502020204030204" pitchFamily="34" charset="0"/>
                <a:cs typeface="Calibri" panose="020F0502020204030204" pitchFamily="34" charset="0"/>
              </a:rPr>
              <a:t>7%</a:t>
            </a:r>
            <a:r>
              <a:rPr lang="en-CA" kern="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07000"/>
              </a:lnSpc>
              <a:spcAft>
                <a:spcPts val="800"/>
              </a:spcAft>
              <a:buFont typeface="+mj-lt"/>
              <a:buAutoNum type="arabicPeriod"/>
              <a:tabLst>
                <a:tab pos="457200" algn="l"/>
              </a:tabLst>
            </a:pPr>
            <a:endParaRPr lang="en-CA"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CA" b="1" kern="0" dirty="0">
                <a:effectLst/>
                <a:latin typeface="Calibri" panose="020F0502020204030204" pitchFamily="34" charset="0"/>
                <a:ea typeface="Calibri" panose="020F0502020204030204" pitchFamily="34" charset="0"/>
                <a:cs typeface="Calibri" panose="020F0502020204030204" pitchFamily="34" charset="0"/>
              </a:rPr>
              <a:t>Global Supply Chain Management Market</a:t>
            </a:r>
            <a:r>
              <a:rPr lang="en-CA" kern="0" dirty="0">
                <a:effectLst/>
                <a:latin typeface="Calibri" panose="020F0502020204030204" pitchFamily="34" charset="0"/>
                <a:ea typeface="Calibri" panose="020F0502020204030204" pitchFamily="34" charset="0"/>
                <a:cs typeface="Calibri" panose="020F0502020204030204" pitchFamily="34" charset="0"/>
              </a:rPr>
              <a:t>: </a:t>
            </a:r>
            <a:r>
              <a:rPr lang="en-CA" kern="100" dirty="0">
                <a:latin typeface="Calibri" panose="020F0502020204030204" pitchFamily="34" charset="0"/>
                <a:ea typeface="Calibri" panose="020F0502020204030204" pitchFamily="34" charset="0"/>
                <a:cs typeface="Calibri" panose="020F0502020204030204" pitchFamily="34" charset="0"/>
              </a:rPr>
              <a:t>(</a:t>
            </a:r>
            <a:r>
              <a:rPr lang="en-CA" kern="0" dirty="0">
                <a:effectLst/>
                <a:latin typeface="Calibri" panose="020F0502020204030204" pitchFamily="34" charset="0"/>
                <a:ea typeface="Calibri" panose="020F0502020204030204" pitchFamily="34" charset="0"/>
                <a:cs typeface="Calibri" panose="020F0502020204030204" pitchFamily="34" charset="0"/>
              </a:rPr>
              <a:t>Expected to grow from about </a:t>
            </a:r>
            <a:r>
              <a:rPr lang="en-CA" b="1" kern="0" dirty="0">
                <a:effectLst/>
                <a:latin typeface="Calibri" panose="020F0502020204030204" pitchFamily="34" charset="0"/>
                <a:ea typeface="Calibri" panose="020F0502020204030204" pitchFamily="34" charset="0"/>
                <a:cs typeface="Calibri" panose="020F0502020204030204" pitchFamily="34" charset="0"/>
              </a:rPr>
              <a:t>$15 billion in 2023</a:t>
            </a:r>
            <a:r>
              <a:rPr lang="en-CA" kern="0" dirty="0">
                <a:effectLst/>
                <a:latin typeface="Calibri" panose="020F0502020204030204" pitchFamily="34" charset="0"/>
                <a:ea typeface="Calibri" panose="020F0502020204030204" pitchFamily="34" charset="0"/>
                <a:cs typeface="Calibri" panose="020F0502020204030204" pitchFamily="34" charset="0"/>
              </a:rPr>
              <a:t> to over </a:t>
            </a:r>
            <a:r>
              <a:rPr lang="en-CA" b="1" kern="0" dirty="0">
                <a:effectLst/>
                <a:latin typeface="Calibri" panose="020F0502020204030204" pitchFamily="34" charset="0"/>
                <a:ea typeface="Calibri" panose="020F0502020204030204" pitchFamily="34" charset="0"/>
                <a:cs typeface="Calibri" panose="020F0502020204030204" pitchFamily="34" charset="0"/>
              </a:rPr>
              <a:t>$37 billion by 2030</a:t>
            </a:r>
            <a:r>
              <a:rPr lang="en-CA" kern="0" dirty="0">
                <a:effectLst/>
                <a:latin typeface="Calibri" panose="020F0502020204030204" pitchFamily="34" charset="0"/>
                <a:ea typeface="Calibri" panose="020F0502020204030204" pitchFamily="34" charset="0"/>
                <a:cs typeface="Calibri" panose="020F0502020204030204" pitchFamily="34" charset="0"/>
              </a:rPr>
              <a:t>, reflecting a CAGR of around </a:t>
            </a:r>
            <a:r>
              <a:rPr lang="en-CA" b="1" kern="0" dirty="0">
                <a:effectLst/>
                <a:latin typeface="Calibri" panose="020F0502020204030204" pitchFamily="34" charset="0"/>
                <a:ea typeface="Calibri" panose="020F0502020204030204" pitchFamily="34" charset="0"/>
                <a:cs typeface="Calibri" panose="020F0502020204030204" pitchFamily="34" charset="0"/>
              </a:rPr>
              <a:t>13%)</a:t>
            </a:r>
            <a:r>
              <a:rPr lang="en-CA" kern="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nSpc>
                <a:spcPct val="107000"/>
              </a:lnSpc>
              <a:spcAft>
                <a:spcPts val="800"/>
              </a:spcAft>
              <a:buFont typeface="+mj-lt"/>
              <a:buAutoNum type="arabicPeriod"/>
              <a:tabLst>
                <a:tab pos="457200" algn="l"/>
              </a:tabLst>
            </a:pPr>
            <a:endParaRPr lang="en-CA"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mj-lt"/>
              <a:buAutoNum type="arabicPeriod"/>
              <a:tabLst>
                <a:tab pos="457200" algn="l"/>
              </a:tabLst>
            </a:pPr>
            <a:r>
              <a:rPr lang="en-CA" b="1" kern="0" dirty="0">
                <a:effectLst/>
                <a:latin typeface="Calibri" panose="020F0502020204030204" pitchFamily="34" charset="0"/>
                <a:ea typeface="Calibri" panose="020F0502020204030204" pitchFamily="34" charset="0"/>
                <a:cs typeface="Calibri" panose="020F0502020204030204" pitchFamily="34" charset="0"/>
              </a:rPr>
              <a:t>Delivery Management Software Market</a:t>
            </a:r>
            <a:r>
              <a:rPr lang="en-CA" kern="0" dirty="0">
                <a:effectLst/>
                <a:latin typeface="Calibri" panose="020F0502020204030204" pitchFamily="34" charset="0"/>
                <a:ea typeface="Calibri" panose="020F0502020204030204" pitchFamily="34" charset="0"/>
                <a:cs typeface="Calibri" panose="020F0502020204030204" pitchFamily="34" charset="0"/>
              </a:rPr>
              <a:t>:</a:t>
            </a:r>
            <a:r>
              <a:rPr lang="en-CA" kern="100" dirty="0">
                <a:latin typeface="Calibri" panose="020F0502020204030204" pitchFamily="34" charset="0"/>
                <a:ea typeface="Calibri" panose="020F0502020204030204" pitchFamily="34" charset="0"/>
                <a:cs typeface="Calibri" panose="020F0502020204030204" pitchFamily="34" charset="0"/>
              </a:rPr>
              <a:t> (</a:t>
            </a:r>
            <a:r>
              <a:rPr lang="en-CA" kern="0" dirty="0">
                <a:effectLst/>
                <a:latin typeface="Calibri" panose="020F0502020204030204" pitchFamily="34" charset="0"/>
                <a:ea typeface="Calibri" panose="020F0502020204030204" pitchFamily="34" charset="0"/>
                <a:cs typeface="Calibri" panose="020F0502020204030204" pitchFamily="34" charset="0"/>
              </a:rPr>
              <a:t>Valued at approximately </a:t>
            </a:r>
            <a:r>
              <a:rPr lang="en-CA" b="1" kern="0" dirty="0">
                <a:effectLst/>
                <a:latin typeface="Calibri" panose="020F0502020204030204" pitchFamily="34" charset="0"/>
                <a:ea typeface="Calibri" panose="020F0502020204030204" pitchFamily="34" charset="0"/>
                <a:cs typeface="Calibri" panose="020F0502020204030204" pitchFamily="34" charset="0"/>
              </a:rPr>
              <a:t>$2.17 billion</a:t>
            </a:r>
            <a:r>
              <a:rPr lang="en-CA" kern="0" dirty="0">
                <a:effectLst/>
                <a:latin typeface="Calibri" panose="020F0502020204030204" pitchFamily="34" charset="0"/>
                <a:ea typeface="Calibri" panose="020F0502020204030204" pitchFamily="34" charset="0"/>
                <a:cs typeface="Calibri" panose="020F0502020204030204" pitchFamily="34" charset="0"/>
              </a:rPr>
              <a:t> in 2024, with significant growth potential.)</a:t>
            </a:r>
            <a:endParaRPr lang="en-CA" kern="100" dirty="0">
              <a:effectLst/>
              <a:latin typeface="Calibri" panose="020F0502020204030204" pitchFamily="34" charset="0"/>
              <a:ea typeface="Calibri" panose="020F0502020204030204" pitchFamily="34" charset="0"/>
              <a:cs typeface="Calibri" panose="020F0502020204030204" pitchFamily="34" charset="0"/>
            </a:endParaRPr>
          </a:p>
          <a:p>
            <a:pPr marL="558800" lvl="1" algn="l" rtl="0">
              <a:spcBef>
                <a:spcPts val="0"/>
              </a:spcBef>
              <a:spcAft>
                <a:spcPts val="0"/>
              </a:spcAft>
              <a:buClr>
                <a:srgbClr val="4BA9AE"/>
              </a:buClr>
              <a:buSzPts val="2000"/>
            </a:pPr>
            <a:endParaRPr sz="2000" dirty="0">
              <a:solidFill>
                <a:srgbClr val="4BA9AE"/>
              </a:solidFill>
              <a:latin typeface="Calibri" panose="020F0502020204030204" pitchFamily="34" charset="0"/>
              <a:ea typeface="Calibri" panose="020F0502020204030204" pitchFamily="34" charset="0"/>
              <a:cs typeface="Calibri" panose="020F0502020204030204" pitchFamily="34" charset="0"/>
              <a:sym typeface="Proxima Nov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2"/>
          <p:cNvSpPr txBox="1"/>
          <p:nvPr/>
        </p:nvSpPr>
        <p:spPr>
          <a:xfrm>
            <a:off x="83377" y="78032"/>
            <a:ext cx="6381218" cy="60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solidFill>
                  <a:srgbClr val="FFFFFF"/>
                </a:solidFill>
                <a:latin typeface="Proxima Nova"/>
                <a:ea typeface="Proxima Nova"/>
                <a:cs typeface="Proxima Nova"/>
                <a:sym typeface="Proxima Nova"/>
              </a:rPr>
              <a:t>Industry (need a comparable table </a:t>
            </a:r>
            <a:endParaRPr sz="3000" b="1" dirty="0">
              <a:solidFill>
                <a:srgbClr val="FFFFFF"/>
              </a:solidFill>
              <a:latin typeface="Proxima Nova"/>
              <a:ea typeface="Proxima Nova"/>
              <a:cs typeface="Proxima Nova"/>
              <a:sym typeface="Proxima Nova"/>
            </a:endParaRPr>
          </a:p>
        </p:txBody>
      </p:sp>
      <p:graphicFrame>
        <p:nvGraphicFramePr>
          <p:cNvPr id="5" name="Table 4">
            <a:extLst>
              <a:ext uri="{FF2B5EF4-FFF2-40B4-BE49-F238E27FC236}">
                <a16:creationId xmlns:a16="http://schemas.microsoft.com/office/drawing/2014/main" id="{7B0C64F0-2C5C-6981-01AB-1619264644E9}"/>
              </a:ext>
            </a:extLst>
          </p:cNvPr>
          <p:cNvGraphicFramePr>
            <a:graphicFrameLocks noGrp="1"/>
          </p:cNvGraphicFramePr>
          <p:nvPr>
            <p:extLst>
              <p:ext uri="{D42A27DB-BD31-4B8C-83A1-F6EECF244321}">
                <p14:modId xmlns:p14="http://schemas.microsoft.com/office/powerpoint/2010/main" val="4160588990"/>
              </p:ext>
            </p:extLst>
          </p:nvPr>
        </p:nvGraphicFramePr>
        <p:xfrm>
          <a:off x="83378" y="1013636"/>
          <a:ext cx="8911766" cy="2126512"/>
        </p:xfrm>
        <a:graphic>
          <a:graphicData uri="http://schemas.openxmlformats.org/drawingml/2006/table">
            <a:tbl>
              <a:tblPr>
                <a:tableStyleId>{5C22544A-7EE6-4342-B048-85BDC9FD1C3A}</a:tableStyleId>
              </a:tblPr>
              <a:tblGrid>
                <a:gridCol w="1612065">
                  <a:extLst>
                    <a:ext uri="{9D8B030D-6E8A-4147-A177-3AD203B41FA5}">
                      <a16:colId xmlns:a16="http://schemas.microsoft.com/office/drawing/2014/main" val="704979119"/>
                    </a:ext>
                  </a:extLst>
                </a:gridCol>
                <a:gridCol w="2679206">
                  <a:extLst>
                    <a:ext uri="{9D8B030D-6E8A-4147-A177-3AD203B41FA5}">
                      <a16:colId xmlns:a16="http://schemas.microsoft.com/office/drawing/2014/main" val="3355175205"/>
                    </a:ext>
                  </a:extLst>
                </a:gridCol>
                <a:gridCol w="1759648">
                  <a:extLst>
                    <a:ext uri="{9D8B030D-6E8A-4147-A177-3AD203B41FA5}">
                      <a16:colId xmlns:a16="http://schemas.microsoft.com/office/drawing/2014/main" val="1850803005"/>
                    </a:ext>
                  </a:extLst>
                </a:gridCol>
                <a:gridCol w="2860847">
                  <a:extLst>
                    <a:ext uri="{9D8B030D-6E8A-4147-A177-3AD203B41FA5}">
                      <a16:colId xmlns:a16="http://schemas.microsoft.com/office/drawing/2014/main" val="3465506812"/>
                    </a:ext>
                  </a:extLst>
                </a:gridCol>
              </a:tblGrid>
              <a:tr h="265814">
                <a:tc>
                  <a:txBody>
                    <a:bodyPr/>
                    <a:lstStyle/>
                    <a:p>
                      <a:pPr algn="ctr" fontAlgn="t"/>
                      <a:r>
                        <a:rPr lang="en-CA" sz="900" b="1" i="1" u="none" strike="noStrike" dirty="0">
                          <a:effectLst/>
                          <a:latin typeface="Calibri" panose="020F0502020204030204" pitchFamily="34" charset="0"/>
                          <a:ea typeface="Calibri" panose="020F0502020204030204" pitchFamily="34" charset="0"/>
                          <a:cs typeface="Calibri" panose="020F0502020204030204" pitchFamily="34" charset="0"/>
                        </a:rPr>
                        <a:t>Company Name</a:t>
                      </a:r>
                      <a:endParaRPr lang="en-CA" sz="9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tc>
                <a:tc>
                  <a:txBody>
                    <a:bodyPr/>
                    <a:lstStyle/>
                    <a:p>
                      <a:pPr algn="ctr" fontAlgn="t"/>
                      <a:r>
                        <a:rPr lang="en-CA" sz="900" b="1" i="1" u="none" strike="noStrike" dirty="0">
                          <a:effectLst/>
                          <a:latin typeface="Calibri" panose="020F0502020204030204" pitchFamily="34" charset="0"/>
                          <a:ea typeface="Calibri" panose="020F0502020204030204" pitchFamily="34" charset="0"/>
                          <a:cs typeface="Calibri" panose="020F0502020204030204" pitchFamily="34" charset="0"/>
                        </a:rPr>
                        <a:t>Overview</a:t>
                      </a:r>
                      <a:endParaRPr lang="en-CA" sz="9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tc>
                <a:tc>
                  <a:txBody>
                    <a:bodyPr/>
                    <a:lstStyle/>
                    <a:p>
                      <a:pPr algn="ctr" fontAlgn="t"/>
                      <a:r>
                        <a:rPr lang="en-CA" sz="900" b="1" i="1" u="none" strike="noStrike" dirty="0">
                          <a:effectLst/>
                          <a:latin typeface="Calibri" panose="020F0502020204030204" pitchFamily="34" charset="0"/>
                          <a:ea typeface="Calibri" panose="020F0502020204030204" pitchFamily="34" charset="0"/>
                          <a:cs typeface="Calibri" panose="020F0502020204030204" pitchFamily="34" charset="0"/>
                        </a:rPr>
                        <a:t>Revenue (2024)</a:t>
                      </a:r>
                      <a:endParaRPr lang="en-CA" sz="9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tc>
                <a:tc>
                  <a:txBody>
                    <a:bodyPr/>
                    <a:lstStyle/>
                    <a:p>
                      <a:pPr algn="ctr" fontAlgn="t"/>
                      <a:r>
                        <a:rPr lang="en-CA" sz="900" b="1" i="1" u="none" strike="noStrike" dirty="0">
                          <a:effectLst/>
                          <a:latin typeface="Calibri" panose="020F0502020204030204" pitchFamily="34" charset="0"/>
                          <a:ea typeface="Calibri" panose="020F0502020204030204" pitchFamily="34" charset="0"/>
                          <a:cs typeface="Calibri" panose="020F0502020204030204" pitchFamily="34" charset="0"/>
                        </a:rPr>
                        <a:t>Cost of Usage</a:t>
                      </a:r>
                      <a:endParaRPr lang="en-CA" sz="900" b="1"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tc>
                <a:extLst>
                  <a:ext uri="{0D108BD9-81ED-4DB2-BD59-A6C34878D82A}">
                    <a16:rowId xmlns:a16="http://schemas.microsoft.com/office/drawing/2014/main" val="2819545701"/>
                  </a:ext>
                </a:extLst>
              </a:tr>
              <a:tr h="265814">
                <a:tc>
                  <a:txBody>
                    <a:bodyPr/>
                    <a:lstStyle/>
                    <a:p>
                      <a:pPr algn="l" fontAlgn="b"/>
                      <a:r>
                        <a:rPr lang="en-CA" sz="900" b="0" i="1" u="none" strike="noStrike" dirty="0">
                          <a:effectLst/>
                          <a:latin typeface="Calibri" panose="020F0502020204030204" pitchFamily="34" charset="0"/>
                          <a:ea typeface="Calibri" panose="020F0502020204030204" pitchFamily="34" charset="0"/>
                          <a:cs typeface="Calibri" panose="020F0502020204030204" pitchFamily="34" charset="0"/>
                        </a:rPr>
                        <a:t>Trimble Inc.</a:t>
                      </a:r>
                      <a:endParaRPr lang="en-CA" sz="9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Offers fleet management and distribution.</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$3.45 billion</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$25 - $100 per vehicle per month</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3876160558"/>
                  </a:ext>
                </a:extLst>
              </a:tr>
              <a:tr h="265814">
                <a:tc>
                  <a:txBody>
                    <a:bodyPr/>
                    <a:lstStyle/>
                    <a:p>
                      <a:pPr algn="l" fontAlgn="b"/>
                      <a:r>
                        <a:rPr lang="en-CA" sz="900" b="0" i="1" u="none" strike="noStrike" dirty="0">
                          <a:effectLst/>
                          <a:latin typeface="Calibri" panose="020F0502020204030204" pitchFamily="34" charset="0"/>
                          <a:ea typeface="Calibri" panose="020F0502020204030204" pitchFamily="34" charset="0"/>
                          <a:cs typeface="Calibri" panose="020F0502020204030204" pitchFamily="34" charset="0"/>
                        </a:rPr>
                        <a:t>The Descartes Systems Group</a:t>
                      </a:r>
                      <a:endParaRPr lang="en-CA" sz="9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Provides a comprehensive transportation </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$470 million</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Varies; $0.25+ per shipment or custom license pricing</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582226874"/>
                  </a:ext>
                </a:extLst>
              </a:tr>
              <a:tr h="265814">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Caliper Corporation</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Offers transportation software solutions</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Not available</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Custom pricing based on requirements</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3049693363"/>
                  </a:ext>
                </a:extLst>
              </a:tr>
              <a:tr h="265814">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ESRI Global Inc.</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dirty="0">
                          <a:effectLst/>
                          <a:latin typeface="Calibri" panose="020F0502020204030204" pitchFamily="34" charset="0"/>
                          <a:ea typeface="Calibri" panose="020F0502020204030204" pitchFamily="34" charset="0"/>
                          <a:cs typeface="Calibri" panose="020F0502020204030204" pitchFamily="34" charset="0"/>
                        </a:rPr>
                        <a:t>Specializes in GIS software with applications</a:t>
                      </a:r>
                      <a:endParaRPr lang="en-US" sz="9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$1.5 billion</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Varies; contact for specific quotes</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2249425096"/>
                  </a:ext>
                </a:extLst>
              </a:tr>
              <a:tr h="265814">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Verizon Connect</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Offers telematics and fleet management solutions</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Part of Verizon's overall revenue</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$20 - $50 per vehicle per month</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1169299177"/>
                  </a:ext>
                </a:extLst>
              </a:tr>
              <a:tr h="265814">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TrackoBit</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A fleet management and vehicle tracking solution </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dirty="0">
                          <a:effectLst/>
                          <a:latin typeface="Calibri" panose="020F0502020204030204" pitchFamily="34" charset="0"/>
                          <a:ea typeface="Calibri" panose="020F0502020204030204" pitchFamily="34" charset="0"/>
                          <a:cs typeface="Calibri" panose="020F0502020204030204" pitchFamily="34" charset="0"/>
                        </a:rPr>
                        <a:t>Not available</a:t>
                      </a:r>
                      <a:endParaRPr lang="en-CA" sz="9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$15 - $25 per vehicle per month</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774290961"/>
                  </a:ext>
                </a:extLst>
              </a:tr>
              <a:tr h="265814">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Microlise</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US" sz="900" b="0" i="1" u="none" strike="noStrike">
                          <a:effectLst/>
                          <a:latin typeface="Calibri" panose="020F0502020204030204" pitchFamily="34" charset="0"/>
                          <a:ea typeface="Calibri" panose="020F0502020204030204" pitchFamily="34" charset="0"/>
                          <a:cs typeface="Calibri" panose="020F0502020204030204" pitchFamily="34" charset="0"/>
                        </a:rPr>
                        <a:t>Offers a range of telematics solutions </a:t>
                      </a:r>
                      <a:endParaRPr lang="en-US"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a:effectLst/>
                          <a:latin typeface="Calibri" panose="020F0502020204030204" pitchFamily="34" charset="0"/>
                          <a:ea typeface="Calibri" panose="020F0502020204030204" pitchFamily="34" charset="0"/>
                          <a:cs typeface="Calibri" panose="020F0502020204030204" pitchFamily="34" charset="0"/>
                        </a:rPr>
                        <a:t>$30 million</a:t>
                      </a:r>
                      <a:endParaRPr lang="en-CA" sz="900" b="0" i="1"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tc>
                  <a:txBody>
                    <a:bodyPr/>
                    <a:lstStyle/>
                    <a:p>
                      <a:pPr algn="l" fontAlgn="b"/>
                      <a:r>
                        <a:rPr lang="en-CA" sz="900" b="0" i="1" u="none" strike="noStrike" dirty="0">
                          <a:effectLst/>
                          <a:latin typeface="Calibri" panose="020F0502020204030204" pitchFamily="34" charset="0"/>
                          <a:ea typeface="Calibri" panose="020F0502020204030204" pitchFamily="34" charset="0"/>
                          <a:cs typeface="Calibri" panose="020F0502020204030204" pitchFamily="34" charset="0"/>
                        </a:rPr>
                        <a:t>$20 - $40 per vehicle per month</a:t>
                      </a:r>
                      <a:endParaRPr lang="en-CA" sz="9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428" marR="5428" marT="5428" marB="0" anchor="b"/>
                </a:tc>
                <a:extLst>
                  <a:ext uri="{0D108BD9-81ED-4DB2-BD59-A6C34878D82A}">
                    <a16:rowId xmlns:a16="http://schemas.microsoft.com/office/drawing/2014/main" val="208879687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1802</TotalTime>
  <Words>2425</Words>
  <Application>Microsoft Office PowerPoint</Application>
  <PresentationFormat>On-screen Show (16:9)</PresentationFormat>
  <Paragraphs>343</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Corben</vt:lpstr>
      <vt:lpstr>Proxima Nova</vt:lpstr>
      <vt:lpstr>Calibri</vt:lpstr>
      <vt:lpstr>Proxima Nova Semibold</vt:lpstr>
      <vt:lpstr>Avenir</vt:lpstr>
      <vt:lpstr>Nobile</vt:lpstr>
      <vt:lpstr>Proxima Nova Extrabold</vt:lpstr>
      <vt:lpstr>Inter</vt:lpstr>
      <vt:lpstr>Courier New</vt:lpstr>
      <vt:lpstr>Arial</vt:lpstr>
      <vt:lpstr>Wingdings</vt:lpstr>
      <vt:lpstr>Petrona Bold</vt:lpstr>
      <vt:lpstr>Simple Light</vt:lpstr>
      <vt:lpstr>How To Use This Deck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Support for Canadian Distribution Companies: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dc:title>
  <dc:creator>Ali Delavarian</dc:creator>
  <cp:lastModifiedBy>Ali Delavarian</cp:lastModifiedBy>
  <cp:revision>11</cp:revision>
  <dcterms:modified xsi:type="dcterms:W3CDTF">2024-10-10T00:50:05Z</dcterms:modified>
</cp:coreProperties>
</file>