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9"/>
  </p:notesMasterIdLst>
  <p:sldIdLst>
    <p:sldId id="256" r:id="rId2"/>
    <p:sldId id="258" r:id="rId3"/>
    <p:sldId id="273" r:id="rId4"/>
    <p:sldId id="272" r:id="rId5"/>
    <p:sldId id="271" r:id="rId6"/>
    <p:sldId id="259" r:id="rId7"/>
    <p:sldId id="260" r:id="rId8"/>
    <p:sldId id="261" r:id="rId9"/>
    <p:sldId id="274" r:id="rId10"/>
    <p:sldId id="275" r:id="rId11"/>
    <p:sldId id="265" r:id="rId12"/>
    <p:sldId id="276" r:id="rId13"/>
    <p:sldId id="264" r:id="rId14"/>
    <p:sldId id="267" r:id="rId15"/>
    <p:sldId id="269" r:id="rId16"/>
    <p:sldId id="270" r:id="rId17"/>
    <p:sldId id="266" r:id="rId18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2B44ED1-CBEA-4BCC-ADC5-A173A1FD60E1}" type="datetimeFigureOut">
              <a:rPr lang="fa-IR" smtClean="0"/>
              <a:t>05/20/1447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C655430-EF62-476A-B70B-E0D71F3D553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25508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55430-EF62-476A-B70B-E0D71F3D553E}" type="slidenum">
              <a:rPr lang="fa-IR" smtClean="0"/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88709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ctr">
              <a:defRPr sz="5400">
                <a:solidFill>
                  <a:schemeClr val="accent1"/>
                </a:solidFill>
                <a:cs typeface="B Titr" panose="000007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cs typeface="B Nazanin" panose="00000400000000000000" pitchFamily="2" charset="-7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EE59-5FA6-4D90-887D-5E19DA77AC6B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0948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7EEB-A9AC-4823-89DC-704606E39D37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30800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3043C-B111-46F1-977D-465FAF2F5C0E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952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7DD4E-C63B-4E43-8617-79422839662D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4864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8E24A-EF4B-4540-9DB2-1C763530367A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749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19C72-ED84-4074-8878-80F291F1EE54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6704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DCF1F-C1E1-4AA9-9445-47381CEACCD9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79266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1AA5-1BB9-44AA-A0D7-154D9EC7A886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8822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r">
              <a:defRPr sz="3600">
                <a:cs typeface="B Titr" panose="00000700000000000000" pitchFamily="2" charset="-78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cs typeface="B Nazanin" panose="00000400000000000000" pitchFamily="2" charset="-78"/>
              </a:defRPr>
            </a:lvl1pPr>
            <a:lvl2pPr>
              <a:defRPr>
                <a:cs typeface="B Nazanin" panose="00000400000000000000" pitchFamily="2" charset="-78"/>
              </a:defRPr>
            </a:lvl2pPr>
            <a:lvl3pPr>
              <a:defRPr>
                <a:cs typeface="B Nazanin" panose="00000400000000000000" pitchFamily="2" charset="-78"/>
              </a:defRPr>
            </a:lvl3pPr>
            <a:lvl4pPr>
              <a:defRPr>
                <a:cs typeface="B Nazanin" panose="00000400000000000000" pitchFamily="2" charset="-78"/>
              </a:defRPr>
            </a:lvl4pPr>
            <a:lvl5pPr>
              <a:defRPr>
                <a:cs typeface="B Nazanin" panose="00000400000000000000" pitchFamily="2" charset="-78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9A595-D17B-42CE-AAA1-3D861D994380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4541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F194-76D1-44FA-AA5E-262C0C3D6E29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98189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cs typeface="B Titr" panose="00000700000000000000" pitchFamily="2" charset="-78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>
            <a:lvl1pPr>
              <a:defRPr>
                <a:cs typeface="B Nazanin" panose="00000400000000000000" pitchFamily="2" charset="-78"/>
              </a:defRPr>
            </a:lvl1pPr>
            <a:lvl2pPr>
              <a:defRPr>
                <a:cs typeface="B Nazanin" panose="00000400000000000000" pitchFamily="2" charset="-78"/>
              </a:defRPr>
            </a:lvl2pPr>
            <a:lvl3pPr>
              <a:defRPr>
                <a:cs typeface="B Nazanin" panose="00000400000000000000" pitchFamily="2" charset="-78"/>
              </a:defRPr>
            </a:lvl3pPr>
            <a:lvl4pPr>
              <a:defRPr>
                <a:cs typeface="B Nazanin" panose="00000400000000000000" pitchFamily="2" charset="-78"/>
              </a:defRPr>
            </a:lvl4pPr>
            <a:lvl5pPr>
              <a:defRPr>
                <a:cs typeface="B Nazanin" panose="00000400000000000000" pitchFamily="2" charset="-78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>
            <a:lvl1pPr>
              <a:defRPr>
                <a:cs typeface="B Nazanin" panose="00000400000000000000" pitchFamily="2" charset="-78"/>
              </a:defRPr>
            </a:lvl1pPr>
            <a:lvl2pPr>
              <a:defRPr>
                <a:cs typeface="B Nazanin" panose="00000400000000000000" pitchFamily="2" charset="-78"/>
              </a:defRPr>
            </a:lvl2pPr>
            <a:lvl3pPr>
              <a:defRPr>
                <a:cs typeface="B Nazanin" panose="00000400000000000000" pitchFamily="2" charset="-78"/>
              </a:defRPr>
            </a:lvl3pPr>
            <a:lvl4pPr>
              <a:defRPr>
                <a:cs typeface="B Nazanin" panose="00000400000000000000" pitchFamily="2" charset="-78"/>
              </a:defRPr>
            </a:lvl4pPr>
            <a:lvl5pPr>
              <a:defRPr>
                <a:cs typeface="B Nazanin" panose="00000400000000000000" pitchFamily="2" charset="-78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B833F-819A-4265-94DB-1F784D6C24D9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9555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cs typeface="B Titr" panose="00000700000000000000" pitchFamily="2" charset="-78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4BB14-9E55-4CAC-A02C-CA14DCCE50AB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30795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6E78-E886-45C4-841E-430357DB243F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41635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2CB97-E740-4608-98C7-C8DD0B8E8A3F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3622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3D20-E11C-481D-8EE5-8E39410E369A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43389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BBD10-21A0-4413-8859-FDFFC7A4C9A3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8325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49627-94DF-4929-A996-A90C820AB02B}" type="datetime8">
              <a:rPr lang="fa-IR" smtClean="0"/>
              <a:t>نوامبر 10،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4EE6EB-CAB5-43C7-AB82-84C0F76915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70612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hdr="0" ftr="0" dt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1889" y="1594861"/>
            <a:ext cx="7766936" cy="1006337"/>
          </a:xfrm>
        </p:spPr>
        <p:txBody>
          <a:bodyPr/>
          <a:lstStyle/>
          <a:p>
            <a:r>
              <a:rPr lang="fa-IR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</a:rPr>
              <a:t>گزارش </a:t>
            </a:r>
            <a:r>
              <a:rPr lang="fa-IR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</a:rPr>
              <a:t>کارآموزی</a:t>
            </a:r>
            <a:endParaRPr lang="fa-IR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507066" y="-37694"/>
            <a:ext cx="7766936" cy="8231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1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B Titr" panose="00000700000000000000" pitchFamily="2" charset="-78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a-IR" sz="4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بسمه تعالی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07066" y="3415862"/>
            <a:ext cx="8147745" cy="40209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1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B Titr" panose="00000700000000000000" pitchFamily="2" charset="-78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fa-IR" sz="24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endParaRPr lang="fa-IR" sz="2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a-IR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محل </a:t>
            </a:r>
            <a:r>
              <a:rPr lang="fa-IR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کارآموزی </a:t>
            </a:r>
            <a:r>
              <a:rPr lang="fa-IR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</a:t>
            </a:r>
          </a:p>
          <a:p>
            <a:pPr>
              <a:lnSpc>
                <a:spcPct val="150000"/>
              </a:lnSpc>
            </a:pPr>
            <a:endParaRPr lang="fa-IR" sz="24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a-IR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نام </a:t>
            </a:r>
            <a:r>
              <a:rPr lang="fa-IR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استاد </a:t>
            </a:r>
            <a:r>
              <a:rPr lang="fa-IR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</a:t>
            </a:r>
          </a:p>
          <a:p>
            <a:pPr>
              <a:lnSpc>
                <a:spcPct val="150000"/>
              </a:lnSpc>
            </a:pPr>
            <a:endParaRPr lang="fa-IR" sz="24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a-IR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نام دانشجو :</a:t>
            </a:r>
          </a:p>
          <a:p>
            <a:pPr>
              <a:lnSpc>
                <a:spcPct val="150000"/>
              </a:lnSpc>
            </a:pPr>
            <a:r>
              <a:rPr lang="fa-IR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رشته</a:t>
            </a:r>
            <a:r>
              <a:rPr lang="fa-IR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</a:t>
            </a:r>
            <a:endParaRPr lang="fa-IR" sz="2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endParaRPr lang="fa-IR" sz="24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endParaRPr lang="fa-IR" sz="2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600838" y="6364633"/>
            <a:ext cx="5369038" cy="4933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B Nazanin" panose="00000400000000000000" pitchFamily="2" charset="-78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a-IR" sz="2000" b="1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89206" y="871234"/>
            <a:ext cx="8808719" cy="8231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1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B Titr" panose="00000700000000000000" pitchFamily="2" charset="-78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a-IR" sz="44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دانشکده بازار وکسب وکارواحد </a:t>
            </a:r>
            <a:r>
              <a:rPr lang="fa-IR" sz="44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کرج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1</a:t>
            </a:fld>
            <a:endParaRPr lang="fa-IR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703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2853" y="357129"/>
            <a:ext cx="3876857" cy="601015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solidFill>
                  <a:srgbClr val="002060"/>
                </a:solidFill>
              </a:rPr>
              <a:t>انگیزه های فعالیت درمحیط کار</a:t>
            </a:r>
            <a:endParaRPr lang="fa-IR" sz="24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957" y="1334991"/>
            <a:ext cx="8474753" cy="59629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2000" b="1" dirty="0"/>
              <a:t>1 . </a:t>
            </a:r>
            <a:r>
              <a:rPr lang="fa-IR" sz="2000" b="1" dirty="0" smtClean="0"/>
              <a:t>حقوق ودستمزد کار: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fa-IR" sz="2000" b="1" dirty="0"/>
              <a:t> </a:t>
            </a:r>
            <a:endParaRPr lang="fa-IR" sz="2000" b="1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fa-IR" sz="2000" b="1" dirty="0"/>
              <a:t>2 . </a:t>
            </a:r>
            <a:r>
              <a:rPr lang="fa-IR" sz="2000" b="1" dirty="0" smtClean="0"/>
              <a:t>نحوه پیشرفت شغلی:</a:t>
            </a:r>
            <a:endParaRPr lang="fa-IR" sz="2000" b="1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fa-IR" sz="2000" b="1" dirty="0"/>
              <a:t> </a:t>
            </a:r>
            <a:endParaRPr lang="fa-IR" sz="2000" b="1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fa-IR" sz="2000" b="1" dirty="0"/>
              <a:t>3 . مباحث ایمنی و بهداشت: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fa-IR" sz="2000" b="1" dirty="0"/>
              <a:t> </a:t>
            </a:r>
            <a:endParaRPr lang="fa-IR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539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421" y="130967"/>
            <a:ext cx="8406581" cy="201859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fa-IR" sz="2400" b="1" dirty="0" smtClean="0">
                <a:solidFill>
                  <a:srgbClr val="002060"/>
                </a:solidFill>
              </a:rPr>
              <a:t>مقايسه </a:t>
            </a:r>
            <a:r>
              <a:rPr lang="fa-IR" sz="2400" b="1" dirty="0">
                <a:solidFill>
                  <a:srgbClr val="002060"/>
                </a:solidFill>
              </a:rPr>
              <a:t>ويژگي‌هاي </a:t>
            </a:r>
            <a:r>
              <a:rPr lang="fa-IR" sz="2400" b="1" dirty="0" smtClean="0">
                <a:solidFill>
                  <a:srgbClr val="002060"/>
                </a:solidFill>
              </a:rPr>
              <a:t>کار </a:t>
            </a:r>
            <a:r>
              <a:rPr lang="fa-IR" sz="2400" b="1" dirty="0">
                <a:solidFill>
                  <a:srgbClr val="002060"/>
                </a:solidFill>
              </a:rPr>
              <a:t>موردنظر در داخل و خارج از کشور: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98" y="1140264"/>
            <a:ext cx="8395522" cy="501669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11</a:t>
            </a:fld>
            <a:endParaRPr lang="fa-I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315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419" y="195956"/>
            <a:ext cx="8418975" cy="836036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solidFill>
                  <a:srgbClr val="002060"/>
                </a:solidFill>
              </a:rPr>
              <a:t>ارائه راهکارها وایده ها ی </a:t>
            </a:r>
            <a:r>
              <a:rPr lang="fa-IR" sz="2400" b="1" dirty="0" smtClean="0">
                <a:solidFill>
                  <a:srgbClr val="002060"/>
                </a:solidFill>
              </a:rPr>
              <a:t>خلاقانه درمورد کاروشرکت</a:t>
            </a:r>
            <a:endParaRPr lang="fa-IR" sz="24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824" y="1031991"/>
            <a:ext cx="7907982" cy="5592493"/>
          </a:xfrm>
        </p:spPr>
        <p:txBody>
          <a:bodyPr>
            <a:normAutofit/>
          </a:bodyPr>
          <a:lstStyle/>
          <a:p>
            <a:endParaRPr lang="fa-IR" sz="2000" b="1" dirty="0">
              <a:solidFill>
                <a:srgbClr val="002060"/>
              </a:solidFill>
            </a:endParaRPr>
          </a:p>
          <a:p>
            <a:endParaRPr lang="fa-IR" sz="2000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12</a:t>
            </a:fld>
            <a:endParaRPr lang="fa-I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448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419" y="195956"/>
            <a:ext cx="8418975" cy="836036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solidFill>
                  <a:srgbClr val="002060"/>
                </a:solidFill>
              </a:rPr>
              <a:t>ارايه </a:t>
            </a:r>
            <a:r>
              <a:rPr lang="fa-IR" sz="2400" b="1" dirty="0">
                <a:solidFill>
                  <a:srgbClr val="002060"/>
                </a:solidFill>
              </a:rPr>
              <a:t>نظرات و پيشنهادات </a:t>
            </a:r>
            <a:r>
              <a:rPr lang="fa-IR" sz="2400" b="1" dirty="0" smtClean="0">
                <a:solidFill>
                  <a:srgbClr val="002060"/>
                </a:solidFill>
              </a:rPr>
              <a:t/>
            </a:r>
            <a:br>
              <a:rPr lang="fa-IR" sz="2400" b="1" dirty="0" smtClean="0">
                <a:solidFill>
                  <a:srgbClr val="002060"/>
                </a:solidFill>
              </a:rPr>
            </a:br>
            <a:r>
              <a:rPr lang="fa-IR" sz="2000" b="1" dirty="0" smtClean="0">
                <a:solidFill>
                  <a:srgbClr val="002060"/>
                </a:solidFill>
              </a:rPr>
              <a:t>در </a:t>
            </a:r>
            <a:r>
              <a:rPr lang="fa-IR" sz="2000" b="1" dirty="0">
                <a:solidFill>
                  <a:srgbClr val="002060"/>
                </a:solidFill>
              </a:rPr>
              <a:t>خصوص موقعيت فعلي و آينده شغل </a:t>
            </a:r>
            <a:r>
              <a:rPr lang="fa-IR" sz="2000" b="1" dirty="0" smtClean="0">
                <a:solidFill>
                  <a:srgbClr val="002060"/>
                </a:solidFill>
              </a:rPr>
              <a:t> موردنظرنحوه کارآموزی  </a:t>
            </a:r>
            <a:r>
              <a:rPr lang="fa-IR" sz="2400" b="1" dirty="0" smtClean="0">
                <a:solidFill>
                  <a:srgbClr val="002060"/>
                </a:solidFill>
              </a:rPr>
              <a:t>:</a:t>
            </a:r>
            <a:endParaRPr lang="fa-IR" sz="24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824" y="1031991"/>
            <a:ext cx="7907982" cy="5592493"/>
          </a:xfrm>
        </p:spPr>
        <p:txBody>
          <a:bodyPr>
            <a:normAutofit/>
          </a:bodyPr>
          <a:lstStyle/>
          <a:p>
            <a:endParaRPr lang="fa-IR" sz="2000" b="1" dirty="0">
              <a:solidFill>
                <a:srgbClr val="002060"/>
              </a:solidFill>
            </a:endParaRPr>
          </a:p>
          <a:p>
            <a:endParaRPr lang="fa-IR" sz="2000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13</a:t>
            </a:fld>
            <a:endParaRPr lang="fa-I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837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14</a:t>
            </a:fld>
            <a:endParaRPr lang="fa-I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187440" y="254385"/>
            <a:ext cx="3086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400" b="1" dirty="0">
                <a:solidFill>
                  <a:srgbClr val="002060"/>
                </a:solidFill>
                <a:latin typeface="+mj-lt"/>
                <a:ea typeface="+mj-ea"/>
                <a:cs typeface="B Titr" panose="00000700000000000000" pitchFamily="2" charset="-78"/>
              </a:rPr>
              <a:t>عکس از محل </a:t>
            </a:r>
            <a:r>
              <a:rPr lang="fa-IR" sz="2400" b="1" dirty="0">
                <a:solidFill>
                  <a:srgbClr val="002060"/>
                </a:solidFill>
                <a:latin typeface="+mj-lt"/>
                <a:ea typeface="+mj-ea"/>
                <a:cs typeface="B Titr" panose="00000700000000000000" pitchFamily="2" charset="-78"/>
              </a:rPr>
              <a:t>کارآموزی</a:t>
            </a:r>
            <a:endParaRPr lang="en-US" sz="2400" b="1" dirty="0">
              <a:solidFill>
                <a:srgbClr val="002060"/>
              </a:solidFill>
              <a:latin typeface="+mj-lt"/>
              <a:ea typeface="+mj-ea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07059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15</a:t>
            </a:fld>
            <a:endParaRPr lang="fa-I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187440" y="254385"/>
            <a:ext cx="3086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400" b="1" dirty="0">
                <a:solidFill>
                  <a:srgbClr val="002060"/>
                </a:solidFill>
                <a:latin typeface="+mj-lt"/>
                <a:ea typeface="+mj-ea"/>
                <a:cs typeface="B Titr" panose="00000700000000000000" pitchFamily="2" charset="-78"/>
              </a:rPr>
              <a:t>عکس از محل </a:t>
            </a:r>
            <a:r>
              <a:rPr lang="fa-IR" sz="2400" b="1" dirty="0">
                <a:solidFill>
                  <a:srgbClr val="002060"/>
                </a:solidFill>
                <a:latin typeface="+mj-lt"/>
                <a:ea typeface="+mj-ea"/>
                <a:cs typeface="B Titr" panose="00000700000000000000" pitchFamily="2" charset="-78"/>
              </a:rPr>
              <a:t>کارآموزی</a:t>
            </a:r>
            <a:endParaRPr lang="en-US" sz="2400" b="1" dirty="0">
              <a:solidFill>
                <a:srgbClr val="002060"/>
              </a:solidFill>
              <a:latin typeface="+mj-lt"/>
              <a:ea typeface="+mj-ea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90811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16</a:t>
            </a:fld>
            <a:endParaRPr lang="fa-I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87440" y="254385"/>
            <a:ext cx="3086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400" b="1" dirty="0">
                <a:solidFill>
                  <a:srgbClr val="002060"/>
                </a:solidFill>
                <a:latin typeface="+mj-lt"/>
                <a:ea typeface="+mj-ea"/>
                <a:cs typeface="B Titr" panose="00000700000000000000" pitchFamily="2" charset="-78"/>
              </a:rPr>
              <a:t>عکس از محل </a:t>
            </a:r>
            <a:r>
              <a:rPr lang="fa-IR" sz="2400" b="1" dirty="0">
                <a:solidFill>
                  <a:srgbClr val="002060"/>
                </a:solidFill>
                <a:latin typeface="+mj-lt"/>
                <a:ea typeface="+mj-ea"/>
                <a:cs typeface="B Titr" panose="00000700000000000000" pitchFamily="2" charset="-78"/>
              </a:rPr>
              <a:t>کارآموزی</a:t>
            </a:r>
            <a:endParaRPr lang="en-US" sz="2400" b="1" dirty="0">
              <a:solidFill>
                <a:srgbClr val="002060"/>
              </a:solidFill>
              <a:latin typeface="+mj-lt"/>
              <a:ea typeface="+mj-ea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9586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931" y="1031991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a-IR" sz="4400" b="1" dirty="0"/>
          </a:p>
          <a:p>
            <a:pPr marL="0" indent="0" algn="ctr">
              <a:buNone/>
            </a:pPr>
            <a:r>
              <a:rPr lang="fa-IR" sz="1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پایان</a:t>
            </a:r>
            <a:endParaRPr lang="fa-IR" sz="4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17</a:t>
            </a:fld>
            <a:endParaRPr lang="fa-I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04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849" y="287628"/>
            <a:ext cx="8545154" cy="1320800"/>
          </a:xfrm>
        </p:spPr>
        <p:txBody>
          <a:bodyPr>
            <a:normAutofit/>
          </a:bodyPr>
          <a:lstStyle/>
          <a:p>
            <a:r>
              <a:rPr lang="fa-IR" sz="2600" b="1" dirty="0" smtClean="0">
                <a:solidFill>
                  <a:srgbClr val="002060"/>
                </a:solidFill>
              </a:rPr>
              <a:t>مشخصات </a:t>
            </a:r>
            <a:r>
              <a:rPr lang="fa-IR" sz="2600" b="1" dirty="0">
                <a:solidFill>
                  <a:srgbClr val="002060"/>
                </a:solidFill>
              </a:rPr>
              <a:t>محيط واقعي کار </a:t>
            </a:r>
            <a:r>
              <a:rPr lang="fa-IR" sz="2600" b="1" dirty="0" smtClean="0">
                <a:solidFill>
                  <a:srgbClr val="002060"/>
                </a:solidFill>
              </a:rPr>
              <a:t>آموزی</a:t>
            </a:r>
            <a:endParaRPr lang="fa-IR" sz="26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8808596"/>
              </p:ext>
            </p:extLst>
          </p:nvPr>
        </p:nvGraphicFramePr>
        <p:xfrm>
          <a:off x="728849" y="1177158"/>
          <a:ext cx="8545153" cy="4663412"/>
        </p:xfrm>
        <a:graphic>
          <a:graphicData uri="http://schemas.openxmlformats.org/drawingml/2006/table">
            <a:tbl>
              <a:tblPr rtl="1" firstRow="1" firstCol="1" lastRow="1" lastCol="1" bandRow="1" bandCol="1"/>
              <a:tblGrid>
                <a:gridCol w="2884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09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08890">
                <a:tc gridSpan="2"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effectLst/>
                          <a:latin typeface="Calibri" panose="020F0502020204030204" pitchFamily="34" charset="0"/>
                          <a:cs typeface="B Titr" panose="00000700000000000000" pitchFamily="2" charset="-78"/>
                        </a:rPr>
                        <a:t>نام و نشاني </a:t>
                      </a:r>
                      <a:r>
                        <a:rPr lang="fa-IR" sz="1600" b="1" dirty="0" smtClean="0">
                          <a:effectLst/>
                          <a:latin typeface="Calibri" panose="020F0502020204030204" pitchFamily="34" charset="0"/>
                          <a:cs typeface="B Titr" panose="00000700000000000000" pitchFamily="2" charset="-78"/>
                        </a:rPr>
                        <a:t>  محل کارآموزی </a:t>
                      </a:r>
                      <a:r>
                        <a:rPr lang="fa-IR" sz="1200" b="1" dirty="0" smtClean="0">
                          <a:effectLst/>
                          <a:latin typeface="Calibri" panose="020F0502020204030204" pitchFamily="34" charset="0"/>
                          <a:cs typeface="B Titr" panose="00000700000000000000" pitchFamily="2" charset="-78"/>
                        </a:rPr>
                        <a:t>: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cs typeface="B Titr" panose="00000700000000000000" pitchFamily="2" charset="-78"/>
                      </a:endParaRPr>
                    </a:p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effectLst/>
                          <a:latin typeface="Calibri" panose="020F0502020204030204" pitchFamily="34" charset="0"/>
                          <a:cs typeface="B Titr" panose="00000700000000000000" pitchFamily="2" charset="-78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B Titr" panose="00000700000000000000" pitchFamily="2" charset="-78"/>
                      </a:endParaRPr>
                    </a:p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B Titr" panose="00000700000000000000" pitchFamily="2" charset="-78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96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effectLst/>
                          <a:latin typeface="Calibri" panose="020F0502020204030204" pitchFamily="34" charset="0"/>
                          <a:cs typeface="B Titr" panose="00000700000000000000" pitchFamily="2" charset="-78"/>
                        </a:rPr>
                        <a:t>نام مدیرمجموعه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>
                          <a:effectLst/>
                          <a:latin typeface="Calibri" panose="020F0502020204030204" pitchFamily="34" charset="0"/>
                          <a:cs typeface="B Titr" panose="00000700000000000000" pitchFamily="2" charset="-78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cs typeface="B Titr" panose="00000700000000000000" pitchFamily="2" charset="-78"/>
                      </a:endParaRPr>
                    </a:p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cs typeface="B Titr" panose="00000700000000000000" pitchFamily="2" charset="-78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996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effectLst/>
                          <a:latin typeface="Calibri" panose="020F0502020204030204" pitchFamily="34" charset="0"/>
                          <a:cs typeface="B Titr" panose="00000700000000000000" pitchFamily="2" charset="-78"/>
                        </a:rPr>
                        <a:t>تعداد کارکنان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>
                          <a:effectLst/>
                          <a:latin typeface="Calibri" panose="020F0502020204030204" pitchFamily="34" charset="0"/>
                          <a:cs typeface="B Titr" panose="00000700000000000000" pitchFamily="2" charset="-78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cs typeface="B Titr" panose="00000700000000000000" pitchFamily="2" charset="-78"/>
                      </a:endParaRPr>
                    </a:p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cs typeface="B Titr" panose="00000700000000000000" pitchFamily="2" charset="-78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003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effectLst/>
                          <a:latin typeface="Calibri" panose="020F0502020204030204" pitchFamily="34" charset="0"/>
                          <a:cs typeface="B Titr" panose="00000700000000000000" pitchFamily="2" charset="-78"/>
                        </a:rPr>
                        <a:t>زمينه فعاليت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cs typeface="B Titr" panose="00000700000000000000" pitchFamily="2" charset="-78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455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 smtClean="0">
                          <a:effectLst/>
                          <a:latin typeface="Calibri" panose="020F0502020204030204" pitchFamily="34" charset="0"/>
                          <a:cs typeface="B Titr" panose="00000700000000000000" pitchFamily="2" charset="-78"/>
                        </a:rPr>
                        <a:t> نام سرپرست</a:t>
                      </a:r>
                      <a:r>
                        <a:rPr lang="fa-IR" sz="1600" baseline="0" dirty="0" smtClean="0">
                          <a:effectLst/>
                          <a:latin typeface="Calibri" panose="020F0502020204030204" pitchFamily="34" charset="0"/>
                          <a:cs typeface="B Titr" panose="00000700000000000000" pitchFamily="2" charset="-78"/>
                        </a:rPr>
                        <a:t> </a:t>
                      </a:r>
                      <a:r>
                        <a:rPr lang="fa-IR" sz="1600" baseline="0" dirty="0" smtClean="0">
                          <a:effectLst/>
                          <a:latin typeface="Calibri" panose="020F0502020204030204" pitchFamily="34" charset="0"/>
                          <a:cs typeface="B Titr" panose="00000700000000000000" pitchFamily="2" charset="-78"/>
                        </a:rPr>
                        <a:t>کارآموزی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2</a:t>
            </a:fld>
            <a:endParaRPr lang="fa-I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458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6316" y="209797"/>
            <a:ext cx="2347685" cy="588989"/>
          </a:xfrm>
        </p:spPr>
        <p:txBody>
          <a:bodyPr>
            <a:normAutofit fontScale="90000"/>
          </a:bodyPr>
          <a:lstStyle/>
          <a:p>
            <a:r>
              <a:rPr lang="fa-IR" sz="2800" b="1" dirty="0" smtClean="0">
                <a:solidFill>
                  <a:srgbClr val="002060"/>
                </a:solidFill>
              </a:rPr>
              <a:t>معرفی </a:t>
            </a:r>
            <a:r>
              <a:rPr lang="fa-IR" sz="2800" b="1" dirty="0">
                <a:solidFill>
                  <a:srgbClr val="002060"/>
                </a:solidFill>
              </a:rPr>
              <a:t>محیط </a:t>
            </a:r>
            <a:r>
              <a:rPr lang="fa-IR" sz="2800" b="1" dirty="0" smtClean="0">
                <a:solidFill>
                  <a:srgbClr val="002060"/>
                </a:solidFill>
              </a:rPr>
              <a:t>کار</a:t>
            </a:r>
            <a:r>
              <a:rPr lang="fa-IR" sz="2800" b="1" dirty="0">
                <a:solidFill>
                  <a:srgbClr val="002060"/>
                </a:solidFill>
              </a:rPr>
              <a:t>	</a:t>
            </a:r>
            <a:r>
              <a:rPr lang="en-US" sz="2800" dirty="0">
                <a:solidFill>
                  <a:srgbClr val="002060"/>
                </a:solidFill>
              </a:rPr>
              <a:t/>
            </a:r>
            <a:br>
              <a:rPr lang="en-US" sz="2800" dirty="0">
                <a:solidFill>
                  <a:srgbClr val="002060"/>
                </a:solidFill>
              </a:rPr>
            </a:br>
            <a:endParaRPr lang="fa-IR" sz="28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197" y="1272344"/>
            <a:ext cx="8974214" cy="5260267"/>
          </a:xfrm>
        </p:spPr>
        <p:txBody>
          <a:bodyPr/>
          <a:lstStyle/>
          <a:p>
            <a:pPr marL="0" indent="0">
              <a:buNone/>
            </a:pPr>
            <a:r>
              <a:rPr lang="fa-IR" b="1" dirty="0" smtClean="0">
                <a:cs typeface="B Titr" panose="00000700000000000000" pitchFamily="2" charset="-78"/>
              </a:rPr>
              <a:t>1. </a:t>
            </a:r>
            <a:r>
              <a:rPr lang="fa-IR" b="1" dirty="0" smtClean="0">
                <a:cs typeface="B Titr" panose="00000700000000000000" pitchFamily="2" charset="-78"/>
              </a:rPr>
              <a:t>تاریخچه شرکت یا موسسه:</a:t>
            </a: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r>
              <a:rPr lang="fa-IR" b="1" dirty="0">
                <a:cs typeface="B Titr" panose="00000700000000000000" pitchFamily="2" charset="-78"/>
              </a:rPr>
              <a:t> </a:t>
            </a: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fa-IR" dirty="0" smtClean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dirty="0">
              <a:cs typeface="B Titr" panose="00000700000000000000" pitchFamily="2" charset="-78"/>
            </a:endParaRPr>
          </a:p>
          <a:p>
            <a:pPr marL="0" indent="0">
              <a:buNone/>
            </a:pPr>
            <a:r>
              <a:rPr lang="fa-IR" b="1" dirty="0">
                <a:cs typeface="B Titr" panose="00000700000000000000" pitchFamily="2" charset="-78"/>
              </a:rPr>
              <a:t>2 . </a:t>
            </a:r>
            <a:r>
              <a:rPr lang="fa-IR" b="1" dirty="0" smtClean="0">
                <a:cs typeface="B Titr" panose="00000700000000000000" pitchFamily="2" charset="-78"/>
              </a:rPr>
              <a:t> اطلاعات محیط کار در فضای مجازی:</a:t>
            </a: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fa-IR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fa-IR" b="1" dirty="0" smtClean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r>
              <a:rPr lang="fa-IR" b="1" dirty="0" smtClean="0">
                <a:cs typeface="B Titr" panose="00000700000000000000" pitchFamily="2" charset="-78"/>
              </a:rPr>
              <a:t>3 </a:t>
            </a:r>
            <a:r>
              <a:rPr lang="fa-IR" b="1" dirty="0">
                <a:cs typeface="B Titr" panose="00000700000000000000" pitchFamily="2" charset="-78"/>
              </a:rPr>
              <a:t>. سازمانهای ذیربط و مرتبط با </a:t>
            </a:r>
            <a:r>
              <a:rPr lang="fa-IR" b="1" dirty="0" smtClean="0">
                <a:cs typeface="B Titr" panose="00000700000000000000" pitchFamily="2" charset="-78"/>
              </a:rPr>
              <a:t>شرکت یا موسسه:</a:t>
            </a:r>
          </a:p>
          <a:p>
            <a:pPr marL="0" indent="0">
              <a:buNone/>
            </a:pPr>
            <a:endParaRPr lang="fa-IR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fa-IR" b="1" dirty="0" smtClean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3</a:t>
            </a:fld>
            <a:endParaRPr lang="fa-I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05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4</a:t>
            </a:fld>
            <a:endParaRPr lang="fa-IR"/>
          </a:p>
        </p:txBody>
      </p:sp>
      <p:sp>
        <p:nvSpPr>
          <p:cNvPr id="5" name="TextBox 4"/>
          <p:cNvSpPr txBox="1"/>
          <p:nvPr/>
        </p:nvSpPr>
        <p:spPr>
          <a:xfrm>
            <a:off x="3268717" y="254385"/>
            <a:ext cx="6005286" cy="52322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defTabSz="457200">
              <a:spcBef>
                <a:spcPct val="0"/>
              </a:spcBef>
              <a:buNone/>
              <a:defRPr sz="2800" b="1">
                <a:solidFill>
                  <a:srgbClr val="002060"/>
                </a:solidFill>
                <a:latin typeface="+mj-lt"/>
                <a:ea typeface="+mj-ea"/>
                <a:cs typeface="B Titr" panose="000007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fa-IR" sz="2400" dirty="0"/>
              <a:t>عکس از </a:t>
            </a:r>
            <a:r>
              <a:rPr lang="fa-IR" sz="2400" dirty="0"/>
              <a:t>محیط شرکت یا موسسه محل کار آموزی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  <p:sp>
        <p:nvSpPr>
          <p:cNvPr id="7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489398" y="1140264"/>
            <a:ext cx="8395522" cy="5016695"/>
          </a:xfrm>
          <a:prstGeom prst="rect">
            <a:avLst/>
          </a:prstGeom>
        </p:spPr>
        <p:txBody>
          <a:bodyPr/>
          <a:lstStyle/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31932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5</a:t>
            </a:fld>
            <a:endParaRPr lang="fa-IR"/>
          </a:p>
        </p:txBody>
      </p:sp>
      <p:sp>
        <p:nvSpPr>
          <p:cNvPr id="5" name="TextBox 4"/>
          <p:cNvSpPr txBox="1"/>
          <p:nvPr/>
        </p:nvSpPr>
        <p:spPr>
          <a:xfrm>
            <a:off x="1650124" y="254385"/>
            <a:ext cx="7623879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300" b="1" dirty="0">
                <a:solidFill>
                  <a:srgbClr val="002060"/>
                </a:solidFill>
                <a:latin typeface="+mj-lt"/>
                <a:ea typeface="+mj-ea"/>
                <a:cs typeface="B Titr" panose="00000700000000000000" pitchFamily="2" charset="-78"/>
              </a:rPr>
              <a:t>عکس از </a:t>
            </a:r>
            <a:r>
              <a:rPr lang="fa-IR" sz="2300" b="1" dirty="0">
                <a:solidFill>
                  <a:srgbClr val="002060"/>
                </a:solidFill>
                <a:latin typeface="+mj-lt"/>
                <a:ea typeface="+mj-ea"/>
                <a:cs typeface="B Titr" panose="00000700000000000000" pitchFamily="2" charset="-78"/>
              </a:rPr>
              <a:t>محصولات ویا خدمات شرکت یا موسسه </a:t>
            </a:r>
            <a:r>
              <a:rPr lang="fa-IR" sz="2300" b="1" dirty="0">
                <a:solidFill>
                  <a:srgbClr val="002060"/>
                </a:solidFill>
                <a:latin typeface="+mj-lt"/>
                <a:ea typeface="+mj-ea"/>
                <a:cs typeface="B Titr" panose="00000700000000000000" pitchFamily="2" charset="-78"/>
              </a:rPr>
              <a:t>(لوگو شرکت)</a:t>
            </a:r>
            <a:endParaRPr lang="en-US" sz="2300" b="1" dirty="0">
              <a:solidFill>
                <a:srgbClr val="002060"/>
              </a:solidFill>
              <a:latin typeface="+mj-lt"/>
              <a:ea typeface="+mj-ea"/>
              <a:cs typeface="B Titr" panose="00000700000000000000" pitchFamily="2" charset="-78"/>
            </a:endParaRPr>
          </a:p>
          <a:p>
            <a:r>
              <a:rPr lang="fa-IR" sz="2600" b="1" dirty="0" smtClean="0">
                <a:cs typeface="B Nazanin" panose="00000400000000000000" pitchFamily="2" charset="-78"/>
              </a:rPr>
              <a:t> </a:t>
            </a:r>
            <a:endParaRPr lang="en-US" sz="2600" b="1" dirty="0"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  <p:sp>
        <p:nvSpPr>
          <p:cNvPr id="7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489398" y="1140264"/>
            <a:ext cx="8395522" cy="5016695"/>
          </a:xfrm>
          <a:prstGeom prst="rect">
            <a:avLst/>
          </a:prstGeom>
        </p:spPr>
        <p:txBody>
          <a:bodyPr/>
          <a:lstStyle/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970081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09797"/>
            <a:ext cx="8596668" cy="860223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solidFill>
                  <a:srgbClr val="002060"/>
                </a:solidFill>
              </a:rPr>
              <a:t>توصيف </a:t>
            </a:r>
            <a:r>
              <a:rPr lang="fa-IR" sz="2400" b="1" dirty="0">
                <a:solidFill>
                  <a:srgbClr val="002060"/>
                </a:solidFill>
              </a:rPr>
              <a:t>محیط واقعی کار	</a:t>
            </a:r>
            <a:r>
              <a:rPr lang="en-US" sz="2400" dirty="0">
                <a:solidFill>
                  <a:srgbClr val="002060"/>
                </a:solidFill>
              </a:rPr>
              <a:t/>
            </a:r>
            <a:br>
              <a:rPr lang="en-US" sz="2400" dirty="0">
                <a:solidFill>
                  <a:srgbClr val="002060"/>
                </a:solidFill>
              </a:rPr>
            </a:br>
            <a:endParaRPr lang="fa-IR" sz="24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788" y="1250892"/>
            <a:ext cx="8974214" cy="5260267"/>
          </a:xfrm>
        </p:spPr>
        <p:txBody>
          <a:bodyPr/>
          <a:lstStyle/>
          <a:p>
            <a:pPr marL="0" indent="0">
              <a:buNone/>
            </a:pPr>
            <a:r>
              <a:rPr lang="fa-IR" sz="2000" b="1" dirty="0"/>
              <a:t>1. عناوین </a:t>
            </a:r>
            <a:r>
              <a:rPr lang="fa-IR" sz="2000" b="1" dirty="0"/>
              <a:t>مشاغل مرتبط و همگون با رشته </a:t>
            </a:r>
            <a:r>
              <a:rPr lang="fa-IR" sz="2000" b="1" dirty="0"/>
              <a:t>تحصیلی شما:</a:t>
            </a:r>
            <a:endParaRPr lang="en-US" sz="2000" b="1" dirty="0"/>
          </a:p>
          <a:p>
            <a:pPr marL="0" indent="0">
              <a:buNone/>
            </a:pPr>
            <a:r>
              <a:rPr lang="fa-IR" sz="2000" b="1" dirty="0"/>
              <a:t> </a:t>
            </a:r>
            <a:endParaRPr lang="en-US" sz="2000" b="1" dirty="0"/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r>
              <a:rPr lang="fa-IR" sz="2000" b="1" dirty="0" smtClean="0"/>
              <a:t>2 </a:t>
            </a:r>
            <a:r>
              <a:rPr lang="fa-IR" sz="2000" b="1" dirty="0"/>
              <a:t>. </a:t>
            </a:r>
            <a:r>
              <a:rPr lang="fa-IR" sz="2000" b="1" dirty="0"/>
              <a:t>ساختار نیروی انسانی  محیط کار:</a:t>
            </a:r>
            <a:endParaRPr lang="en-US" sz="2000" b="1" dirty="0"/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fa-IR" sz="2000" b="1" dirty="0"/>
              <a:t>3 </a:t>
            </a:r>
            <a:r>
              <a:rPr lang="fa-IR" sz="2000" b="1" dirty="0"/>
              <a:t>. </a:t>
            </a:r>
            <a:r>
              <a:rPr lang="fa-IR" sz="2000" b="1" dirty="0"/>
              <a:t>سلسله مراتب مرتبط </a:t>
            </a:r>
            <a:r>
              <a:rPr lang="fa-IR" sz="2000" b="1" dirty="0"/>
              <a:t>با حوزه شغلی</a:t>
            </a:r>
            <a:r>
              <a:rPr lang="fa-IR" sz="2000" b="1" dirty="0"/>
              <a:t>:</a:t>
            </a:r>
          </a:p>
          <a:p>
            <a:pPr marL="0" indent="0">
              <a:buNone/>
            </a:pPr>
            <a:endParaRPr lang="fa-IR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fa-IR" b="1" dirty="0" smtClean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b="1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6</a:t>
            </a:fld>
            <a:endParaRPr lang="fa-I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36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074238" y="236113"/>
            <a:ext cx="11196987" cy="662347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solidFill>
                  <a:srgbClr val="002060"/>
                </a:solidFill>
              </a:rPr>
              <a:t>توصیف </a:t>
            </a:r>
            <a:r>
              <a:rPr lang="fa-IR" sz="2400" b="1" dirty="0">
                <a:solidFill>
                  <a:srgbClr val="002060"/>
                </a:solidFill>
              </a:rPr>
              <a:t>فرآیند انجام کار</a:t>
            </a:r>
            <a:endParaRPr lang="fa-IR" sz="24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771" y="1361038"/>
            <a:ext cx="8495978" cy="58371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2000" b="1" dirty="0"/>
              <a:t> </a:t>
            </a:r>
            <a:r>
              <a:rPr lang="fa-IR" sz="2000" b="1" dirty="0" smtClean="0"/>
              <a:t>1 </a:t>
            </a:r>
            <a:r>
              <a:rPr lang="fa-IR" sz="2000" b="1" dirty="0"/>
              <a:t>. ماشین آلات </a:t>
            </a:r>
            <a:r>
              <a:rPr lang="fa-IR" sz="2000" b="1" dirty="0" smtClean="0"/>
              <a:t>وتجهیزات  وامکانات مورد </a:t>
            </a:r>
            <a:r>
              <a:rPr lang="fa-IR" sz="2000" b="1" dirty="0" smtClean="0"/>
              <a:t>استفاده:</a:t>
            </a:r>
            <a:endParaRPr lang="fa-IR" sz="2000" b="1" dirty="0"/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r>
              <a:rPr lang="fa-IR" sz="2000" b="1" dirty="0"/>
              <a:t> </a:t>
            </a:r>
            <a:endParaRPr lang="fa-IR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fa-IR" sz="2000" b="1" dirty="0"/>
              <a:t> </a:t>
            </a:r>
            <a:r>
              <a:rPr lang="fa-IR" sz="2000" b="1" dirty="0" smtClean="0"/>
              <a:t>2 </a:t>
            </a:r>
            <a:r>
              <a:rPr lang="fa-IR" sz="2000" b="1" dirty="0"/>
              <a:t>. </a:t>
            </a:r>
            <a:r>
              <a:rPr lang="fa-IR" sz="2000" b="1" dirty="0" smtClean="0"/>
              <a:t> فروش وبازاریابی محصولات  </a:t>
            </a:r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endParaRPr lang="fa-IR" sz="2000" b="1" dirty="0" smtClean="0"/>
          </a:p>
          <a:p>
            <a:pPr marL="0" indent="0">
              <a:buNone/>
            </a:pPr>
            <a:endParaRPr lang="fa-IR" sz="2000" b="1" dirty="0" smtClean="0"/>
          </a:p>
          <a:p>
            <a:pPr marL="0" indent="0">
              <a:buNone/>
            </a:pPr>
            <a:r>
              <a:rPr lang="fa-IR" sz="2000" b="1" dirty="0" smtClean="0"/>
              <a:t>3. نحوه کنترل کیفیت  </a:t>
            </a:r>
            <a:r>
              <a:rPr lang="fa-IR" sz="2000" b="1" dirty="0"/>
              <a:t>ارایه خدمات پس از تولید و تحویل:</a:t>
            </a:r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fa-IR" sz="2000" b="1" dirty="0"/>
              <a:t> </a:t>
            </a:r>
            <a:endParaRPr lang="en-US" sz="2000" b="1" dirty="0"/>
          </a:p>
          <a:p>
            <a:pPr marL="0" indent="0">
              <a:buNone/>
            </a:pPr>
            <a:endParaRPr lang="fa-IR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7</a:t>
            </a:fld>
            <a:endParaRPr lang="fa-I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76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356887" y="209048"/>
            <a:ext cx="11514666" cy="613893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solidFill>
                  <a:srgbClr val="002060"/>
                </a:solidFill>
              </a:rPr>
              <a:t>توانمندیها </a:t>
            </a:r>
            <a:r>
              <a:rPr lang="fa-IR" sz="2400" b="1" dirty="0">
                <a:solidFill>
                  <a:srgbClr val="002060"/>
                </a:solidFill>
              </a:rPr>
              <a:t>و مهارتهای مورد انتظار برای </a:t>
            </a:r>
            <a:r>
              <a:rPr lang="fa-IR" sz="2400" b="1" dirty="0" smtClean="0">
                <a:solidFill>
                  <a:srgbClr val="002060"/>
                </a:solidFill>
              </a:rPr>
              <a:t>انجام کار </a:t>
            </a:r>
            <a:r>
              <a:rPr lang="fa-IR" sz="2400" b="1" dirty="0">
                <a:solidFill>
                  <a:srgbClr val="002060"/>
                </a:solidFill>
              </a:rPr>
              <a:t>موردنظر</a:t>
            </a:r>
            <a:endParaRPr lang="fa-IR" sz="24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049" y="1279416"/>
            <a:ext cx="8099953" cy="54693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2000" b="1" dirty="0"/>
              <a:t> 1 . ویژگیهای جسمانی:</a:t>
            </a:r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fa-IR" sz="2000" b="1" dirty="0"/>
              <a:t> </a:t>
            </a:r>
            <a:endParaRPr lang="en-US" sz="2000" b="1" dirty="0"/>
          </a:p>
          <a:p>
            <a:pPr marL="0" indent="0">
              <a:buNone/>
            </a:pPr>
            <a:r>
              <a:rPr lang="fa-IR" sz="2000" b="1" dirty="0"/>
              <a:t>2 . ویژگیهای مهارتی:</a:t>
            </a:r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r>
              <a:rPr lang="fa-IR" sz="2000" b="1" dirty="0"/>
              <a:t> </a:t>
            </a:r>
            <a:endParaRPr lang="en-US" sz="2000" b="1" dirty="0"/>
          </a:p>
          <a:p>
            <a:pPr marL="0" indent="0">
              <a:buNone/>
            </a:pPr>
            <a:r>
              <a:rPr lang="fa-IR" sz="2000" b="1" dirty="0"/>
              <a:t>3 . استعدادهای موردنیاز:</a:t>
            </a:r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fa-IR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8</a:t>
            </a:fld>
            <a:endParaRPr lang="fa-I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90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958" y="315088"/>
            <a:ext cx="8596668" cy="601015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solidFill>
                  <a:srgbClr val="002060"/>
                </a:solidFill>
              </a:rPr>
              <a:t>شرایط </a:t>
            </a:r>
            <a:r>
              <a:rPr lang="fa-IR" sz="2400" b="1" dirty="0">
                <a:solidFill>
                  <a:srgbClr val="002060"/>
                </a:solidFill>
              </a:rPr>
              <a:t>انجام وظایف مربوط به </a:t>
            </a:r>
            <a:r>
              <a:rPr lang="fa-IR" sz="2400" b="1" dirty="0" smtClean="0">
                <a:solidFill>
                  <a:srgbClr val="002060"/>
                </a:solidFill>
              </a:rPr>
              <a:t>کار </a:t>
            </a:r>
            <a:r>
              <a:rPr lang="fa-IR" sz="2400" b="1" dirty="0">
                <a:solidFill>
                  <a:srgbClr val="002060"/>
                </a:solidFill>
              </a:rPr>
              <a:t>موردنظر</a:t>
            </a:r>
            <a:endParaRPr lang="fa-IR" sz="24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916" y="1356011"/>
            <a:ext cx="8474753" cy="59629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2000" b="1" dirty="0"/>
              <a:t>1 . سختی و پیچیدگی کار</a:t>
            </a:r>
            <a:r>
              <a:rPr lang="fa-IR" sz="2000" b="1" dirty="0" smtClean="0"/>
              <a:t>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fa-IR" sz="2000" b="1" dirty="0"/>
              <a:t> </a:t>
            </a:r>
            <a:endParaRPr lang="fa-IR" sz="2000" b="1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fa-IR" sz="2000" b="1" dirty="0"/>
              <a:t>2 . </a:t>
            </a:r>
            <a:r>
              <a:rPr lang="fa-IR" sz="2000" b="1" dirty="0" smtClean="0"/>
              <a:t>تاثیر آموخته تحصیلی درکار:</a:t>
            </a:r>
            <a:endParaRPr lang="fa-IR" sz="2000" b="1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fa-IR" sz="2000" b="1" dirty="0"/>
              <a:t> </a:t>
            </a:r>
            <a:endParaRPr lang="fa-IR" sz="2000" b="1" dirty="0" smtClean="0"/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r>
              <a:rPr lang="fa-IR" sz="2000" b="1" dirty="0" smtClean="0"/>
              <a:t>3 </a:t>
            </a:r>
            <a:r>
              <a:rPr lang="fa-IR" sz="2000" b="1" dirty="0"/>
              <a:t>. مباحث ایمنی و بهداشت: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fa-IR" b="1" dirty="0"/>
              <a:t> </a:t>
            </a:r>
            <a:endParaRPr lang="en-US" dirty="0"/>
          </a:p>
          <a:p>
            <a:pPr marL="0" indent="0">
              <a:buNone/>
            </a:pP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E6EB-CAB5-43C7-AB82-84C0F76915D6}" type="slidenum">
              <a:rPr lang="fa-IR" smtClean="0"/>
              <a:t>9</a:t>
            </a:fld>
            <a:endParaRPr lang="fa-I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04" y="0"/>
            <a:ext cx="819696" cy="10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717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5838</TotalTime>
  <Words>186</Words>
  <Application>Microsoft Office PowerPoint</Application>
  <PresentationFormat>Widescreen</PresentationFormat>
  <Paragraphs>137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B Nazanin</vt:lpstr>
      <vt:lpstr>B Titr</vt:lpstr>
      <vt:lpstr>Calibri</vt:lpstr>
      <vt:lpstr>Tahoma</vt:lpstr>
      <vt:lpstr>Trebuchet MS</vt:lpstr>
      <vt:lpstr>Wingdings 3</vt:lpstr>
      <vt:lpstr>Facet</vt:lpstr>
      <vt:lpstr>گزارش کارآموزی</vt:lpstr>
      <vt:lpstr>مشخصات محيط واقعي کار آموزی</vt:lpstr>
      <vt:lpstr>معرفی محیط کار  </vt:lpstr>
      <vt:lpstr>PowerPoint Presentation</vt:lpstr>
      <vt:lpstr>PowerPoint Presentation</vt:lpstr>
      <vt:lpstr>توصيف محیط واقعی کار  </vt:lpstr>
      <vt:lpstr>توصیف فرآیند انجام کار</vt:lpstr>
      <vt:lpstr>توانمندیها و مهارتهای مورد انتظار برای انجام کار موردنظر</vt:lpstr>
      <vt:lpstr>شرایط انجام وظایف مربوط به کار موردنظر</vt:lpstr>
      <vt:lpstr>انگیزه های فعالیت درمحیط کار</vt:lpstr>
      <vt:lpstr>مقايسه ويژگي‌هاي کار موردنظر در داخل و خارج از کشور:</vt:lpstr>
      <vt:lpstr>ارائه راهکارها وایده ها ی خلاقانه درمورد کاروشرکت</vt:lpstr>
      <vt:lpstr>ارايه نظرات و پيشنهادات  در خصوص موقعيت فعلي و آينده شغل  موردنظرنحوه کارآموزی  :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گزارش کاربینی</dc:title>
  <dc:creator>gholi Mr. Shadbakhsh alishah</dc:creator>
  <cp:lastModifiedBy>373996</cp:lastModifiedBy>
  <cp:revision>42</cp:revision>
  <cp:lastPrinted>2025-05-21T06:39:04Z</cp:lastPrinted>
  <dcterms:created xsi:type="dcterms:W3CDTF">2016-05-10T10:01:57Z</dcterms:created>
  <dcterms:modified xsi:type="dcterms:W3CDTF">2025-11-10T09:07:20Z</dcterms:modified>
</cp:coreProperties>
</file>