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266" r:id="rId5"/>
    <p:sldId id="293" r:id="rId6"/>
    <p:sldId id="264" r:id="rId7"/>
    <p:sldId id="265" r:id="rId8"/>
    <p:sldId id="262" r:id="rId9"/>
    <p:sldId id="270" r:id="rId10"/>
    <p:sldId id="256" r:id="rId11"/>
    <p:sldId id="258" r:id="rId12"/>
    <p:sldId id="259" r:id="rId13"/>
    <p:sldId id="285" r:id="rId14"/>
    <p:sldId id="257" r:id="rId15"/>
    <p:sldId id="295" r:id="rId16"/>
    <p:sldId id="296" r:id="rId17"/>
    <p:sldId id="288" r:id="rId18"/>
    <p:sldId id="286" r:id="rId19"/>
    <p:sldId id="291" r:id="rId20"/>
    <p:sldId id="290" r:id="rId21"/>
    <p:sldId id="289" r:id="rId22"/>
    <p:sldId id="29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J K" initials="JK" lastIdx="1" clrIdx="0">
    <p:extLst>
      <p:ext uri="{19B8F6BF-5375-455C-9EA6-DF929625EA0E}">
        <p15:presenceInfo xmlns:p15="http://schemas.microsoft.com/office/powerpoint/2012/main" userId="64e1459436720d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80" d="100"/>
          <a:sy n="80" d="100"/>
        </p:scale>
        <p:origin x="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BF5FA-C811-4252-B257-D05F838C5D3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DFBDB1-016C-4E73-B25D-F0BEBABD9F38}">
      <dgm:prSet/>
      <dgm:spPr/>
      <dgm:t>
        <a:bodyPr/>
        <a:lstStyle/>
        <a:p>
          <a:r>
            <a:rPr lang="en-GB" dirty="0"/>
            <a:t>Dog’s have been man’s best friend for a millennia and therefore fulfilled two roles in Maslow’s Hierarchy of needs </a:t>
          </a:r>
          <a:endParaRPr lang="en-US" dirty="0"/>
        </a:p>
      </dgm:t>
    </dgm:pt>
    <dgm:pt modelId="{D7E6D00C-B460-4ECC-B4E9-1068906F37F1}" type="parTrans" cxnId="{19631EEF-D133-4A4E-8C72-7172C1A92427}">
      <dgm:prSet/>
      <dgm:spPr/>
      <dgm:t>
        <a:bodyPr/>
        <a:lstStyle/>
        <a:p>
          <a:endParaRPr lang="en-US"/>
        </a:p>
      </dgm:t>
    </dgm:pt>
    <dgm:pt modelId="{8F46656B-055A-42F6-BC38-0EDE3FD7F0EF}" type="sibTrans" cxnId="{19631EEF-D133-4A4E-8C72-7172C1A92427}">
      <dgm:prSet/>
      <dgm:spPr/>
      <dgm:t>
        <a:bodyPr/>
        <a:lstStyle/>
        <a:p>
          <a:endParaRPr lang="en-US"/>
        </a:p>
      </dgm:t>
    </dgm:pt>
    <dgm:pt modelId="{EC909753-50D9-4D55-A94C-D06A1D963240}">
      <dgm:prSet/>
      <dgm:spPr/>
      <dgm:t>
        <a:bodyPr/>
        <a:lstStyle/>
        <a:p>
          <a:r>
            <a:rPr lang="en-GB" b="1" dirty="0"/>
            <a:t>Love and Safety Needs</a:t>
          </a:r>
          <a:endParaRPr lang="en-US" dirty="0"/>
        </a:p>
      </dgm:t>
    </dgm:pt>
    <dgm:pt modelId="{BD22100E-4956-4226-A90D-27B8530BCA7E}" type="parTrans" cxnId="{3E42FEAB-EFA1-48F2-A53E-F0D1BA123AFA}">
      <dgm:prSet/>
      <dgm:spPr/>
      <dgm:t>
        <a:bodyPr/>
        <a:lstStyle/>
        <a:p>
          <a:endParaRPr lang="en-US"/>
        </a:p>
      </dgm:t>
    </dgm:pt>
    <dgm:pt modelId="{BB43C127-878E-4A2F-A2BC-0F724F6DB8BC}" type="sibTrans" cxnId="{3E42FEAB-EFA1-48F2-A53E-F0D1BA123AFA}">
      <dgm:prSet/>
      <dgm:spPr/>
      <dgm:t>
        <a:bodyPr/>
        <a:lstStyle/>
        <a:p>
          <a:endParaRPr lang="en-US"/>
        </a:p>
      </dgm:t>
    </dgm:pt>
    <dgm:pt modelId="{D313BF7D-6457-416E-ACD3-4CC97818A527}">
      <dgm:prSet/>
      <dgm:spPr/>
      <dgm:t>
        <a:bodyPr/>
        <a:lstStyle/>
        <a:p>
          <a:r>
            <a:rPr lang="en-GB" dirty="0"/>
            <a:t>Canine companions give millions of people a feeling of friendship, family, and a sense of connection</a:t>
          </a:r>
          <a:endParaRPr lang="en-US" dirty="0"/>
        </a:p>
      </dgm:t>
    </dgm:pt>
    <dgm:pt modelId="{74A4CD00-33B1-4532-A7EF-AC3F21529473}" type="parTrans" cxnId="{E39F0188-E624-4B1D-BF0B-DF2F425212C9}">
      <dgm:prSet/>
      <dgm:spPr/>
      <dgm:t>
        <a:bodyPr/>
        <a:lstStyle/>
        <a:p>
          <a:endParaRPr lang="en-US"/>
        </a:p>
      </dgm:t>
    </dgm:pt>
    <dgm:pt modelId="{8C47968E-1E68-4B23-8F37-D2F4A5161586}" type="sibTrans" cxnId="{E39F0188-E624-4B1D-BF0B-DF2F425212C9}">
      <dgm:prSet/>
      <dgm:spPr/>
      <dgm:t>
        <a:bodyPr/>
        <a:lstStyle/>
        <a:p>
          <a:endParaRPr lang="en-US"/>
        </a:p>
      </dgm:t>
    </dgm:pt>
    <dgm:pt modelId="{EC742B77-0470-4028-AF97-F571B47B0E06}">
      <dgm:prSet/>
      <dgm:spPr/>
      <dgm:t>
        <a:bodyPr/>
        <a:lstStyle/>
        <a:p>
          <a:r>
            <a:rPr lang="en-GB" dirty="0"/>
            <a:t>Secondary Need – Dogs also provide a sense of security and protection to millions of dog owners (depending on the breed)</a:t>
          </a:r>
          <a:endParaRPr lang="en-US" dirty="0"/>
        </a:p>
      </dgm:t>
    </dgm:pt>
    <dgm:pt modelId="{38F59D5C-2FF1-4C2A-95DB-2767BA6EF3B0}" type="parTrans" cxnId="{FDFB58A8-E3E4-4CBD-8483-E2C0B55D5179}">
      <dgm:prSet/>
      <dgm:spPr/>
      <dgm:t>
        <a:bodyPr/>
        <a:lstStyle/>
        <a:p>
          <a:endParaRPr lang="en-US"/>
        </a:p>
      </dgm:t>
    </dgm:pt>
    <dgm:pt modelId="{D2C19E56-33A4-47CE-97FA-59779C2B14B2}" type="sibTrans" cxnId="{FDFB58A8-E3E4-4CBD-8483-E2C0B55D5179}">
      <dgm:prSet/>
      <dgm:spPr/>
      <dgm:t>
        <a:bodyPr/>
        <a:lstStyle/>
        <a:p>
          <a:endParaRPr lang="en-US"/>
        </a:p>
      </dgm:t>
    </dgm:pt>
    <dgm:pt modelId="{FF1CC4A9-F48D-42C1-89F2-59B717BD017E}" type="pres">
      <dgm:prSet presAssocID="{019BF5FA-C811-4252-B257-D05F838C5D39}" presName="root" presStyleCnt="0">
        <dgm:presLayoutVars>
          <dgm:dir/>
          <dgm:resizeHandles val="exact"/>
        </dgm:presLayoutVars>
      </dgm:prSet>
      <dgm:spPr/>
    </dgm:pt>
    <dgm:pt modelId="{5A2F0349-9A85-4009-A368-C208AECED94C}" type="pres">
      <dgm:prSet presAssocID="{A4DFBDB1-016C-4E73-B25D-F0BEBABD9F38}" presName="compNode" presStyleCnt="0"/>
      <dgm:spPr/>
    </dgm:pt>
    <dgm:pt modelId="{7C5DE83B-C409-45D3-884C-7BFFE8EDF47A}" type="pres">
      <dgm:prSet presAssocID="{A4DFBDB1-016C-4E73-B25D-F0BEBABD9F38}" presName="bgRect" presStyleLbl="bgShp" presStyleIdx="0" presStyleCnt="4" custLinFactNeighborX="554" custLinFactNeighborY="784"/>
      <dgm:spPr>
        <a:solidFill>
          <a:schemeClr val="accent5">
            <a:lumMod val="75000"/>
          </a:schemeClr>
        </a:solidFill>
      </dgm:spPr>
    </dgm:pt>
    <dgm:pt modelId="{F113E594-F5B5-4393-98B8-2D5E918752F2}" type="pres">
      <dgm:prSet presAssocID="{A4DFBDB1-016C-4E73-B25D-F0BEBABD9F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g"/>
        </a:ext>
      </dgm:extLst>
    </dgm:pt>
    <dgm:pt modelId="{39E33D77-93D6-4858-B6F6-808AE3773E11}" type="pres">
      <dgm:prSet presAssocID="{A4DFBDB1-016C-4E73-B25D-F0BEBABD9F38}" presName="spaceRect" presStyleCnt="0"/>
      <dgm:spPr/>
    </dgm:pt>
    <dgm:pt modelId="{B64A92CB-B1C2-44B7-98D8-B690E4B2F477}" type="pres">
      <dgm:prSet presAssocID="{A4DFBDB1-016C-4E73-B25D-F0BEBABD9F38}" presName="parTx" presStyleLbl="revTx" presStyleIdx="0" presStyleCnt="4">
        <dgm:presLayoutVars>
          <dgm:chMax val="0"/>
          <dgm:chPref val="0"/>
        </dgm:presLayoutVars>
      </dgm:prSet>
      <dgm:spPr/>
    </dgm:pt>
    <dgm:pt modelId="{E8F55FA6-98AA-45BC-9E58-895137C1F527}" type="pres">
      <dgm:prSet presAssocID="{8F46656B-055A-42F6-BC38-0EDE3FD7F0EF}" presName="sibTrans" presStyleCnt="0"/>
      <dgm:spPr/>
    </dgm:pt>
    <dgm:pt modelId="{8F9638F7-C7E3-4BD7-89D2-A0F33159A517}" type="pres">
      <dgm:prSet presAssocID="{EC909753-50D9-4D55-A94C-D06A1D963240}" presName="compNode" presStyleCnt="0"/>
      <dgm:spPr/>
    </dgm:pt>
    <dgm:pt modelId="{1DA33831-4077-441D-8724-377E835CECC6}" type="pres">
      <dgm:prSet presAssocID="{EC909753-50D9-4D55-A94C-D06A1D963240}" presName="bgRect" presStyleLbl="bgShp" presStyleIdx="1" presStyleCnt="4"/>
      <dgm:spPr>
        <a:solidFill>
          <a:srgbClr val="92D050"/>
        </a:solidFill>
      </dgm:spPr>
    </dgm:pt>
    <dgm:pt modelId="{F8EBFFB7-EAF0-450E-BFEF-546EDA0B5881}" type="pres">
      <dgm:prSet presAssocID="{EC909753-50D9-4D55-A94C-D06A1D9632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FDDAA2E4-8EBB-4FE6-9CEB-2405F4694C84}" type="pres">
      <dgm:prSet presAssocID="{EC909753-50D9-4D55-A94C-D06A1D963240}" presName="spaceRect" presStyleCnt="0"/>
      <dgm:spPr/>
    </dgm:pt>
    <dgm:pt modelId="{AF802F31-684F-4BEC-B18F-55AFF91B48F3}" type="pres">
      <dgm:prSet presAssocID="{EC909753-50D9-4D55-A94C-D06A1D963240}" presName="parTx" presStyleLbl="revTx" presStyleIdx="1" presStyleCnt="4">
        <dgm:presLayoutVars>
          <dgm:chMax val="0"/>
          <dgm:chPref val="0"/>
        </dgm:presLayoutVars>
      </dgm:prSet>
      <dgm:spPr/>
    </dgm:pt>
    <dgm:pt modelId="{CE9AC31B-E81D-41E2-BBA1-8A48D0060EE2}" type="pres">
      <dgm:prSet presAssocID="{BB43C127-878E-4A2F-A2BC-0F724F6DB8BC}" presName="sibTrans" presStyleCnt="0"/>
      <dgm:spPr/>
    </dgm:pt>
    <dgm:pt modelId="{0358A03D-B6BC-4017-92B7-B9AB658B0280}" type="pres">
      <dgm:prSet presAssocID="{D313BF7D-6457-416E-ACD3-4CC97818A527}" presName="compNode" presStyleCnt="0"/>
      <dgm:spPr/>
    </dgm:pt>
    <dgm:pt modelId="{CBE96A69-08A7-4777-9CFC-5574C893EFFB}" type="pres">
      <dgm:prSet presAssocID="{D313BF7D-6457-416E-ACD3-4CC97818A527}" presName="bgRect" presStyleLbl="bgShp" presStyleIdx="2" presStyleCnt="4" custLinFactNeighborX="187"/>
      <dgm:spPr>
        <a:solidFill>
          <a:schemeClr val="accent1">
            <a:lumMod val="75000"/>
          </a:schemeClr>
        </a:solidFill>
      </dgm:spPr>
    </dgm:pt>
    <dgm:pt modelId="{B4DF6B75-FB19-4CD6-BDBA-E72D044F97F2}" type="pres">
      <dgm:prSet presAssocID="{D313BF7D-6457-416E-ACD3-4CC97818A5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w Prints"/>
        </a:ext>
      </dgm:extLst>
    </dgm:pt>
    <dgm:pt modelId="{FF64CF4B-5434-463C-BD89-29F5615DC90A}" type="pres">
      <dgm:prSet presAssocID="{D313BF7D-6457-416E-ACD3-4CC97818A527}" presName="spaceRect" presStyleCnt="0"/>
      <dgm:spPr/>
    </dgm:pt>
    <dgm:pt modelId="{63EAD93B-AC9E-4427-B3BA-34A9B8CED879}" type="pres">
      <dgm:prSet presAssocID="{D313BF7D-6457-416E-ACD3-4CC97818A527}" presName="parTx" presStyleLbl="revTx" presStyleIdx="2" presStyleCnt="4">
        <dgm:presLayoutVars>
          <dgm:chMax val="0"/>
          <dgm:chPref val="0"/>
        </dgm:presLayoutVars>
      </dgm:prSet>
      <dgm:spPr/>
    </dgm:pt>
    <dgm:pt modelId="{30346558-719A-4990-B3A2-FA574746AEAA}" type="pres">
      <dgm:prSet presAssocID="{8C47968E-1E68-4B23-8F37-D2F4A5161586}" presName="sibTrans" presStyleCnt="0"/>
      <dgm:spPr/>
    </dgm:pt>
    <dgm:pt modelId="{0DDCA38D-8B80-4FAF-A978-84DFFC1AB9C2}" type="pres">
      <dgm:prSet presAssocID="{EC742B77-0470-4028-AF97-F571B47B0E06}" presName="compNode" presStyleCnt="0"/>
      <dgm:spPr/>
    </dgm:pt>
    <dgm:pt modelId="{646C095F-5A31-43C2-B998-AF77F7FBD967}" type="pres">
      <dgm:prSet presAssocID="{EC742B77-0470-4028-AF97-F571B47B0E06}" presName="bgRect" presStyleLbl="bgShp" presStyleIdx="3" presStyleCnt="4"/>
      <dgm:spPr>
        <a:solidFill>
          <a:srgbClr val="00B050"/>
        </a:solidFill>
      </dgm:spPr>
    </dgm:pt>
    <dgm:pt modelId="{BA9E6BD4-6FBD-46C5-AF3F-EB10A52C1DB8}" type="pres">
      <dgm:prSet presAssocID="{EC742B77-0470-4028-AF97-F571B47B0E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on"/>
        </a:ext>
      </dgm:extLst>
    </dgm:pt>
    <dgm:pt modelId="{407AD1FA-B896-4100-BFE3-C98CD9A37205}" type="pres">
      <dgm:prSet presAssocID="{EC742B77-0470-4028-AF97-F571B47B0E06}" presName="spaceRect" presStyleCnt="0"/>
      <dgm:spPr/>
    </dgm:pt>
    <dgm:pt modelId="{82738DFF-B6EA-4E11-9E59-953A47E75C57}" type="pres">
      <dgm:prSet presAssocID="{EC742B77-0470-4028-AF97-F571B47B0E06}" presName="parTx" presStyleLbl="revTx" presStyleIdx="3" presStyleCnt="4">
        <dgm:presLayoutVars>
          <dgm:chMax val="0"/>
          <dgm:chPref val="0"/>
        </dgm:presLayoutVars>
      </dgm:prSet>
      <dgm:spPr/>
    </dgm:pt>
  </dgm:ptLst>
  <dgm:cxnLst>
    <dgm:cxn modelId="{335D6B30-C74E-4CB5-BF2B-434E4646C72A}" type="presOf" srcId="{D313BF7D-6457-416E-ACD3-4CC97818A527}" destId="{63EAD93B-AC9E-4427-B3BA-34A9B8CED879}" srcOrd="0" destOrd="0" presId="urn:microsoft.com/office/officeart/2018/2/layout/IconVerticalSolidList"/>
    <dgm:cxn modelId="{E8615931-9169-4EA2-84BC-C73F768F4B8C}" type="presOf" srcId="{EC742B77-0470-4028-AF97-F571B47B0E06}" destId="{82738DFF-B6EA-4E11-9E59-953A47E75C57}" srcOrd="0" destOrd="0" presId="urn:microsoft.com/office/officeart/2018/2/layout/IconVerticalSolidList"/>
    <dgm:cxn modelId="{C6EC3C58-2DBC-47AE-B720-34971BDD139A}" type="presOf" srcId="{EC909753-50D9-4D55-A94C-D06A1D963240}" destId="{AF802F31-684F-4BEC-B18F-55AFF91B48F3}" srcOrd="0" destOrd="0" presId="urn:microsoft.com/office/officeart/2018/2/layout/IconVerticalSolidList"/>
    <dgm:cxn modelId="{E39F0188-E624-4B1D-BF0B-DF2F425212C9}" srcId="{019BF5FA-C811-4252-B257-D05F838C5D39}" destId="{D313BF7D-6457-416E-ACD3-4CC97818A527}" srcOrd="2" destOrd="0" parTransId="{74A4CD00-33B1-4532-A7EF-AC3F21529473}" sibTransId="{8C47968E-1E68-4B23-8F37-D2F4A5161586}"/>
    <dgm:cxn modelId="{6C1D3B8F-B936-4ADD-9ED4-8033F9699682}" type="presOf" srcId="{019BF5FA-C811-4252-B257-D05F838C5D39}" destId="{FF1CC4A9-F48D-42C1-89F2-59B717BD017E}" srcOrd="0" destOrd="0" presId="urn:microsoft.com/office/officeart/2018/2/layout/IconVerticalSolidList"/>
    <dgm:cxn modelId="{FDFB58A8-E3E4-4CBD-8483-E2C0B55D5179}" srcId="{019BF5FA-C811-4252-B257-D05F838C5D39}" destId="{EC742B77-0470-4028-AF97-F571B47B0E06}" srcOrd="3" destOrd="0" parTransId="{38F59D5C-2FF1-4C2A-95DB-2767BA6EF3B0}" sibTransId="{D2C19E56-33A4-47CE-97FA-59779C2B14B2}"/>
    <dgm:cxn modelId="{3E42FEAB-EFA1-48F2-A53E-F0D1BA123AFA}" srcId="{019BF5FA-C811-4252-B257-D05F838C5D39}" destId="{EC909753-50D9-4D55-A94C-D06A1D963240}" srcOrd="1" destOrd="0" parTransId="{BD22100E-4956-4226-A90D-27B8530BCA7E}" sibTransId="{BB43C127-878E-4A2F-A2BC-0F724F6DB8BC}"/>
    <dgm:cxn modelId="{8C1B96C0-169C-424E-9374-15D910A46519}" type="presOf" srcId="{A4DFBDB1-016C-4E73-B25D-F0BEBABD9F38}" destId="{B64A92CB-B1C2-44B7-98D8-B690E4B2F477}" srcOrd="0" destOrd="0" presId="urn:microsoft.com/office/officeart/2018/2/layout/IconVerticalSolidList"/>
    <dgm:cxn modelId="{19631EEF-D133-4A4E-8C72-7172C1A92427}" srcId="{019BF5FA-C811-4252-B257-D05F838C5D39}" destId="{A4DFBDB1-016C-4E73-B25D-F0BEBABD9F38}" srcOrd="0" destOrd="0" parTransId="{D7E6D00C-B460-4ECC-B4E9-1068906F37F1}" sibTransId="{8F46656B-055A-42F6-BC38-0EDE3FD7F0EF}"/>
    <dgm:cxn modelId="{2BEEFA39-77DB-4A23-B70F-E30C5BE01F14}" type="presParOf" srcId="{FF1CC4A9-F48D-42C1-89F2-59B717BD017E}" destId="{5A2F0349-9A85-4009-A368-C208AECED94C}" srcOrd="0" destOrd="0" presId="urn:microsoft.com/office/officeart/2018/2/layout/IconVerticalSolidList"/>
    <dgm:cxn modelId="{E26124AF-B3BD-4942-A149-C7AEC4831E84}" type="presParOf" srcId="{5A2F0349-9A85-4009-A368-C208AECED94C}" destId="{7C5DE83B-C409-45D3-884C-7BFFE8EDF47A}" srcOrd="0" destOrd="0" presId="urn:microsoft.com/office/officeart/2018/2/layout/IconVerticalSolidList"/>
    <dgm:cxn modelId="{FB43ABDB-950A-4187-91BB-4FFFB0DB12B1}" type="presParOf" srcId="{5A2F0349-9A85-4009-A368-C208AECED94C}" destId="{F113E594-F5B5-4393-98B8-2D5E918752F2}" srcOrd="1" destOrd="0" presId="urn:microsoft.com/office/officeart/2018/2/layout/IconVerticalSolidList"/>
    <dgm:cxn modelId="{7518DB5B-B22C-4E71-8EB0-9A043A4E4555}" type="presParOf" srcId="{5A2F0349-9A85-4009-A368-C208AECED94C}" destId="{39E33D77-93D6-4858-B6F6-808AE3773E11}" srcOrd="2" destOrd="0" presId="urn:microsoft.com/office/officeart/2018/2/layout/IconVerticalSolidList"/>
    <dgm:cxn modelId="{6B3029CB-05C1-4EF8-B2AA-8BB923C51468}" type="presParOf" srcId="{5A2F0349-9A85-4009-A368-C208AECED94C}" destId="{B64A92CB-B1C2-44B7-98D8-B690E4B2F477}" srcOrd="3" destOrd="0" presId="urn:microsoft.com/office/officeart/2018/2/layout/IconVerticalSolidList"/>
    <dgm:cxn modelId="{D2BF2D33-1C16-4BD9-A2FF-DDA7A39B5687}" type="presParOf" srcId="{FF1CC4A9-F48D-42C1-89F2-59B717BD017E}" destId="{E8F55FA6-98AA-45BC-9E58-895137C1F527}" srcOrd="1" destOrd="0" presId="urn:microsoft.com/office/officeart/2018/2/layout/IconVerticalSolidList"/>
    <dgm:cxn modelId="{A7F54DD2-E57D-4E37-8C05-95D3027ECC7B}" type="presParOf" srcId="{FF1CC4A9-F48D-42C1-89F2-59B717BD017E}" destId="{8F9638F7-C7E3-4BD7-89D2-A0F33159A517}" srcOrd="2" destOrd="0" presId="urn:microsoft.com/office/officeart/2018/2/layout/IconVerticalSolidList"/>
    <dgm:cxn modelId="{52738798-B217-405C-AB90-87211014E57B}" type="presParOf" srcId="{8F9638F7-C7E3-4BD7-89D2-A0F33159A517}" destId="{1DA33831-4077-441D-8724-377E835CECC6}" srcOrd="0" destOrd="0" presId="urn:microsoft.com/office/officeart/2018/2/layout/IconVerticalSolidList"/>
    <dgm:cxn modelId="{192A1047-A038-435A-83D3-0C4A7532FA61}" type="presParOf" srcId="{8F9638F7-C7E3-4BD7-89D2-A0F33159A517}" destId="{F8EBFFB7-EAF0-450E-BFEF-546EDA0B5881}" srcOrd="1" destOrd="0" presId="urn:microsoft.com/office/officeart/2018/2/layout/IconVerticalSolidList"/>
    <dgm:cxn modelId="{899ECB26-EED7-4E50-80C4-65F77B7CC8C1}" type="presParOf" srcId="{8F9638F7-C7E3-4BD7-89D2-A0F33159A517}" destId="{FDDAA2E4-8EBB-4FE6-9CEB-2405F4694C84}" srcOrd="2" destOrd="0" presId="urn:microsoft.com/office/officeart/2018/2/layout/IconVerticalSolidList"/>
    <dgm:cxn modelId="{C78A5C0C-6D3E-42C6-A923-AE8F43C74F78}" type="presParOf" srcId="{8F9638F7-C7E3-4BD7-89D2-A0F33159A517}" destId="{AF802F31-684F-4BEC-B18F-55AFF91B48F3}" srcOrd="3" destOrd="0" presId="urn:microsoft.com/office/officeart/2018/2/layout/IconVerticalSolidList"/>
    <dgm:cxn modelId="{09BB8DE6-BC13-4510-BC7E-677E6AFC1138}" type="presParOf" srcId="{FF1CC4A9-F48D-42C1-89F2-59B717BD017E}" destId="{CE9AC31B-E81D-41E2-BBA1-8A48D0060EE2}" srcOrd="3" destOrd="0" presId="urn:microsoft.com/office/officeart/2018/2/layout/IconVerticalSolidList"/>
    <dgm:cxn modelId="{A40E482B-3F2F-48CE-B91F-580EBB8EF94F}" type="presParOf" srcId="{FF1CC4A9-F48D-42C1-89F2-59B717BD017E}" destId="{0358A03D-B6BC-4017-92B7-B9AB658B0280}" srcOrd="4" destOrd="0" presId="urn:microsoft.com/office/officeart/2018/2/layout/IconVerticalSolidList"/>
    <dgm:cxn modelId="{EB7775F0-5415-4F9E-85EE-77A13E3AED16}" type="presParOf" srcId="{0358A03D-B6BC-4017-92B7-B9AB658B0280}" destId="{CBE96A69-08A7-4777-9CFC-5574C893EFFB}" srcOrd="0" destOrd="0" presId="urn:microsoft.com/office/officeart/2018/2/layout/IconVerticalSolidList"/>
    <dgm:cxn modelId="{548719D7-6D44-4B86-A7CD-A57D899FA018}" type="presParOf" srcId="{0358A03D-B6BC-4017-92B7-B9AB658B0280}" destId="{B4DF6B75-FB19-4CD6-BDBA-E72D044F97F2}" srcOrd="1" destOrd="0" presId="urn:microsoft.com/office/officeart/2018/2/layout/IconVerticalSolidList"/>
    <dgm:cxn modelId="{2AF5B8C8-5B1D-4C5E-A9CE-8EEB8D98AFE8}" type="presParOf" srcId="{0358A03D-B6BC-4017-92B7-B9AB658B0280}" destId="{FF64CF4B-5434-463C-BD89-29F5615DC90A}" srcOrd="2" destOrd="0" presId="urn:microsoft.com/office/officeart/2018/2/layout/IconVerticalSolidList"/>
    <dgm:cxn modelId="{C2E3BF9B-E45D-47A8-B1FE-4D98F215C92A}" type="presParOf" srcId="{0358A03D-B6BC-4017-92B7-B9AB658B0280}" destId="{63EAD93B-AC9E-4427-B3BA-34A9B8CED879}" srcOrd="3" destOrd="0" presId="urn:microsoft.com/office/officeart/2018/2/layout/IconVerticalSolidList"/>
    <dgm:cxn modelId="{7849CD3B-C190-4510-B916-BFDEB2EB84DD}" type="presParOf" srcId="{FF1CC4A9-F48D-42C1-89F2-59B717BD017E}" destId="{30346558-719A-4990-B3A2-FA574746AEAA}" srcOrd="5" destOrd="0" presId="urn:microsoft.com/office/officeart/2018/2/layout/IconVerticalSolidList"/>
    <dgm:cxn modelId="{79CE7017-48EE-48B4-B241-492C3A92102B}" type="presParOf" srcId="{FF1CC4A9-F48D-42C1-89F2-59B717BD017E}" destId="{0DDCA38D-8B80-4FAF-A978-84DFFC1AB9C2}" srcOrd="6" destOrd="0" presId="urn:microsoft.com/office/officeart/2018/2/layout/IconVerticalSolidList"/>
    <dgm:cxn modelId="{A695B396-72A8-4269-B889-205F51FAE9F0}" type="presParOf" srcId="{0DDCA38D-8B80-4FAF-A978-84DFFC1AB9C2}" destId="{646C095F-5A31-43C2-B998-AF77F7FBD967}" srcOrd="0" destOrd="0" presId="urn:microsoft.com/office/officeart/2018/2/layout/IconVerticalSolidList"/>
    <dgm:cxn modelId="{38EEBB05-33FD-478B-A51D-E94D284C5D07}" type="presParOf" srcId="{0DDCA38D-8B80-4FAF-A978-84DFFC1AB9C2}" destId="{BA9E6BD4-6FBD-46C5-AF3F-EB10A52C1DB8}" srcOrd="1" destOrd="0" presId="urn:microsoft.com/office/officeart/2018/2/layout/IconVerticalSolidList"/>
    <dgm:cxn modelId="{6BFE82EB-DF2A-4D95-A27C-D561BEC509D1}" type="presParOf" srcId="{0DDCA38D-8B80-4FAF-A978-84DFFC1AB9C2}" destId="{407AD1FA-B896-4100-BFE3-C98CD9A37205}" srcOrd="2" destOrd="0" presId="urn:microsoft.com/office/officeart/2018/2/layout/IconVerticalSolidList"/>
    <dgm:cxn modelId="{3A88C48C-63E2-4B71-BFE1-E9880E6A0F78}" type="presParOf" srcId="{0DDCA38D-8B80-4FAF-A978-84DFFC1AB9C2}" destId="{82738DFF-B6EA-4E11-9E59-953A47E75C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8EBB9-13D6-4748-B841-2E357BC5EF5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EBCA81-9B45-418F-93D6-04424C1B923F}">
      <dgm:prSet/>
      <dgm:spPr/>
      <dgm:t>
        <a:bodyPr/>
        <a:lstStyle/>
        <a:p>
          <a:pPr>
            <a:lnSpc>
              <a:spcPct val="100000"/>
            </a:lnSpc>
            <a:defRPr cap="all"/>
          </a:pPr>
          <a:r>
            <a:rPr lang="en-GB" b="1" i="0" dirty="0"/>
            <a:t>“Divergent thinking</a:t>
          </a:r>
          <a:r>
            <a:rPr lang="en-GB" b="0" i="0" dirty="0"/>
            <a:t> is a method used to generate creative ideas by exploring many possible solutions.”</a:t>
          </a:r>
          <a:endParaRPr lang="en-US" dirty="0"/>
        </a:p>
      </dgm:t>
    </dgm:pt>
    <dgm:pt modelId="{DC7D8B45-25D6-4EE4-9058-2CCE048AF519}" type="parTrans" cxnId="{8B333C26-6E57-41AE-BCE3-7BD9049D4E90}">
      <dgm:prSet/>
      <dgm:spPr/>
      <dgm:t>
        <a:bodyPr/>
        <a:lstStyle/>
        <a:p>
          <a:endParaRPr lang="en-US"/>
        </a:p>
      </dgm:t>
    </dgm:pt>
    <dgm:pt modelId="{DEF96346-1001-45BB-B796-86A53501400E}" type="sibTrans" cxnId="{8B333C26-6E57-41AE-BCE3-7BD9049D4E90}">
      <dgm:prSet/>
      <dgm:spPr/>
      <dgm:t>
        <a:bodyPr/>
        <a:lstStyle/>
        <a:p>
          <a:endParaRPr lang="en-US"/>
        </a:p>
      </dgm:t>
    </dgm:pt>
    <dgm:pt modelId="{BF700C47-2040-4B1B-82E3-AFB4FDE499DB}">
      <dgm:prSet/>
      <dgm:spPr/>
      <dgm:t>
        <a:bodyPr/>
        <a:lstStyle/>
        <a:p>
          <a:pPr>
            <a:lnSpc>
              <a:spcPct val="100000"/>
            </a:lnSpc>
            <a:defRPr cap="all"/>
          </a:pPr>
          <a:r>
            <a:rPr lang="en-GB" dirty="0"/>
            <a:t>We explored how FMCG products adapted to peoples needs during lockdown</a:t>
          </a:r>
          <a:endParaRPr lang="en-US" dirty="0"/>
        </a:p>
      </dgm:t>
    </dgm:pt>
    <dgm:pt modelId="{8EFDED46-DAE1-4212-9C50-CD0DD4F16236}" type="parTrans" cxnId="{BAAF6242-C620-46E3-935D-134C650EE5B9}">
      <dgm:prSet/>
      <dgm:spPr/>
      <dgm:t>
        <a:bodyPr/>
        <a:lstStyle/>
        <a:p>
          <a:endParaRPr lang="en-US"/>
        </a:p>
      </dgm:t>
    </dgm:pt>
    <dgm:pt modelId="{A3318591-A60C-4A86-92DC-FF8BCC515B02}" type="sibTrans" cxnId="{BAAF6242-C620-46E3-935D-134C650EE5B9}">
      <dgm:prSet/>
      <dgm:spPr/>
      <dgm:t>
        <a:bodyPr/>
        <a:lstStyle/>
        <a:p>
          <a:endParaRPr lang="en-US"/>
        </a:p>
      </dgm:t>
    </dgm:pt>
    <dgm:pt modelId="{7E709190-5EC9-4655-8AEE-DE25CC840571}">
      <dgm:prSet/>
      <dgm:spPr/>
      <dgm:t>
        <a:bodyPr/>
        <a:lstStyle/>
        <a:p>
          <a:pPr>
            <a:lnSpc>
              <a:spcPct val="100000"/>
            </a:lnSpc>
            <a:defRPr cap="all"/>
          </a:pPr>
          <a:r>
            <a:rPr lang="en-GB" dirty="0"/>
            <a:t>We identified an important factor in peoples lives during Lockdown - dogs</a:t>
          </a:r>
          <a:endParaRPr lang="en-US" dirty="0"/>
        </a:p>
      </dgm:t>
    </dgm:pt>
    <dgm:pt modelId="{F308C400-EA8C-4C55-ACAD-04BDA49F32D2}" type="parTrans" cxnId="{C29B8ED0-97A0-498D-86B6-E4DD6151675B}">
      <dgm:prSet/>
      <dgm:spPr/>
      <dgm:t>
        <a:bodyPr/>
        <a:lstStyle/>
        <a:p>
          <a:endParaRPr lang="en-US"/>
        </a:p>
      </dgm:t>
    </dgm:pt>
    <dgm:pt modelId="{C6999DCE-9434-4F26-808B-E999CB46F670}" type="sibTrans" cxnId="{C29B8ED0-97A0-498D-86B6-E4DD6151675B}">
      <dgm:prSet/>
      <dgm:spPr/>
      <dgm:t>
        <a:bodyPr/>
        <a:lstStyle/>
        <a:p>
          <a:endParaRPr lang="en-US"/>
        </a:p>
      </dgm:t>
    </dgm:pt>
    <dgm:pt modelId="{0DEBFE95-AEC0-4792-81DE-4A5E82A985F0}" type="pres">
      <dgm:prSet presAssocID="{92D8EBB9-13D6-4748-B841-2E357BC5EF54}" presName="root" presStyleCnt="0">
        <dgm:presLayoutVars>
          <dgm:dir/>
          <dgm:resizeHandles val="exact"/>
        </dgm:presLayoutVars>
      </dgm:prSet>
      <dgm:spPr/>
    </dgm:pt>
    <dgm:pt modelId="{D58364F6-9FBE-419C-A862-B0F0631335C3}" type="pres">
      <dgm:prSet presAssocID="{D8EBCA81-9B45-418F-93D6-04424C1B923F}" presName="compNode" presStyleCnt="0"/>
      <dgm:spPr/>
    </dgm:pt>
    <dgm:pt modelId="{9E699AB5-6CF6-4E3E-B0B7-6BB9F29D8B84}" type="pres">
      <dgm:prSet presAssocID="{D8EBCA81-9B45-418F-93D6-04424C1B923F}" presName="iconBgRect" presStyleLbl="bgShp" presStyleIdx="0" presStyleCnt="3"/>
      <dgm:spPr>
        <a:prstGeom prst="round2DiagRect">
          <a:avLst>
            <a:gd name="adj1" fmla="val 29727"/>
            <a:gd name="adj2" fmla="val 0"/>
          </a:avLst>
        </a:prstGeom>
        <a:solidFill>
          <a:schemeClr val="accent6"/>
        </a:solidFill>
      </dgm:spPr>
    </dgm:pt>
    <dgm:pt modelId="{331D1EAE-A700-448F-B95B-A0B3E68CF5B6}" type="pres">
      <dgm:prSet presAssocID="{D8EBCA81-9B45-418F-93D6-04424C1B92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F46D607D-0EEA-49F0-8D95-099757A7C146}" type="pres">
      <dgm:prSet presAssocID="{D8EBCA81-9B45-418F-93D6-04424C1B923F}" presName="spaceRect" presStyleCnt="0"/>
      <dgm:spPr/>
    </dgm:pt>
    <dgm:pt modelId="{4FCAD08A-720A-41B4-AE4D-334E13117F18}" type="pres">
      <dgm:prSet presAssocID="{D8EBCA81-9B45-418F-93D6-04424C1B923F}" presName="textRect" presStyleLbl="revTx" presStyleIdx="0" presStyleCnt="3" custLinFactNeighborX="5112" custLinFactNeighborY="-12180">
        <dgm:presLayoutVars>
          <dgm:chMax val="1"/>
          <dgm:chPref val="1"/>
        </dgm:presLayoutVars>
      </dgm:prSet>
      <dgm:spPr/>
    </dgm:pt>
    <dgm:pt modelId="{B44DA5D3-2A04-409A-AEAF-DC27A94678ED}" type="pres">
      <dgm:prSet presAssocID="{DEF96346-1001-45BB-B796-86A53501400E}" presName="sibTrans" presStyleCnt="0"/>
      <dgm:spPr/>
    </dgm:pt>
    <dgm:pt modelId="{162D9306-3D0E-4F91-AB23-D9EC755AF355}" type="pres">
      <dgm:prSet presAssocID="{BF700C47-2040-4B1B-82E3-AFB4FDE499DB}" presName="compNode" presStyleCnt="0"/>
      <dgm:spPr/>
    </dgm:pt>
    <dgm:pt modelId="{40ABCE28-2CA9-4E3F-ABB9-3D76F81FEAD7}" type="pres">
      <dgm:prSet presAssocID="{BF700C47-2040-4B1B-82E3-AFB4FDE499DB}" presName="iconBgRect" presStyleLbl="bgShp" presStyleIdx="1" presStyleCnt="3"/>
      <dgm:spPr>
        <a:prstGeom prst="round2DiagRect">
          <a:avLst>
            <a:gd name="adj1" fmla="val 29727"/>
            <a:gd name="adj2" fmla="val 0"/>
          </a:avLst>
        </a:prstGeom>
        <a:solidFill>
          <a:schemeClr val="accent1">
            <a:lumMod val="60000"/>
            <a:lumOff val="40000"/>
          </a:schemeClr>
        </a:solidFill>
      </dgm:spPr>
    </dgm:pt>
    <dgm:pt modelId="{B6FF0AED-DD50-4F52-8BC6-A0A5BE912ABB}" type="pres">
      <dgm:prSet presAssocID="{BF700C47-2040-4B1B-82E3-AFB4FDE499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077011E-CD3D-44CF-9757-294C556FD7B7}" type="pres">
      <dgm:prSet presAssocID="{BF700C47-2040-4B1B-82E3-AFB4FDE499DB}" presName="spaceRect" presStyleCnt="0"/>
      <dgm:spPr/>
    </dgm:pt>
    <dgm:pt modelId="{2123A35E-AEC7-447E-BFEF-0D8DF645DC54}" type="pres">
      <dgm:prSet presAssocID="{BF700C47-2040-4B1B-82E3-AFB4FDE499DB}" presName="textRect" presStyleLbl="revTx" presStyleIdx="1" presStyleCnt="3">
        <dgm:presLayoutVars>
          <dgm:chMax val="1"/>
          <dgm:chPref val="1"/>
        </dgm:presLayoutVars>
      </dgm:prSet>
      <dgm:spPr/>
    </dgm:pt>
    <dgm:pt modelId="{0DCF510D-0912-468F-8181-BC677E5BB4FC}" type="pres">
      <dgm:prSet presAssocID="{A3318591-A60C-4A86-92DC-FF8BCC515B02}" presName="sibTrans" presStyleCnt="0"/>
      <dgm:spPr/>
    </dgm:pt>
    <dgm:pt modelId="{E99ABACA-C841-4F47-8C50-8885F147EF6C}" type="pres">
      <dgm:prSet presAssocID="{7E709190-5EC9-4655-8AEE-DE25CC840571}" presName="compNode" presStyleCnt="0"/>
      <dgm:spPr/>
    </dgm:pt>
    <dgm:pt modelId="{E998B322-0010-4C7A-84A9-DEA18984B585}" type="pres">
      <dgm:prSet presAssocID="{7E709190-5EC9-4655-8AEE-DE25CC840571}" presName="iconBgRect" presStyleLbl="bgShp" presStyleIdx="2" presStyleCnt="3"/>
      <dgm:spPr>
        <a:prstGeom prst="round2DiagRect">
          <a:avLst>
            <a:gd name="adj1" fmla="val 29727"/>
            <a:gd name="adj2" fmla="val 0"/>
          </a:avLst>
        </a:prstGeom>
        <a:solidFill>
          <a:schemeClr val="accent5">
            <a:lumMod val="75000"/>
          </a:schemeClr>
        </a:solidFill>
      </dgm:spPr>
    </dgm:pt>
    <dgm:pt modelId="{9CF4920B-1040-41BA-A47B-7A87F2AD077E}" type="pres">
      <dgm:prSet presAssocID="{7E709190-5EC9-4655-8AEE-DE25CC8405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FF13291F-B564-411E-BEEE-8E8BCE698954}" type="pres">
      <dgm:prSet presAssocID="{7E709190-5EC9-4655-8AEE-DE25CC840571}" presName="spaceRect" presStyleCnt="0"/>
      <dgm:spPr/>
    </dgm:pt>
    <dgm:pt modelId="{ACF1A61A-1CCA-43FF-A062-5CDED10736A5}" type="pres">
      <dgm:prSet presAssocID="{7E709190-5EC9-4655-8AEE-DE25CC840571}" presName="textRect" presStyleLbl="revTx" presStyleIdx="2" presStyleCnt="3">
        <dgm:presLayoutVars>
          <dgm:chMax val="1"/>
          <dgm:chPref val="1"/>
        </dgm:presLayoutVars>
      </dgm:prSet>
      <dgm:spPr/>
    </dgm:pt>
  </dgm:ptLst>
  <dgm:cxnLst>
    <dgm:cxn modelId="{8B333C26-6E57-41AE-BCE3-7BD9049D4E90}" srcId="{92D8EBB9-13D6-4748-B841-2E357BC5EF54}" destId="{D8EBCA81-9B45-418F-93D6-04424C1B923F}" srcOrd="0" destOrd="0" parTransId="{DC7D8B45-25D6-4EE4-9058-2CCE048AF519}" sibTransId="{DEF96346-1001-45BB-B796-86A53501400E}"/>
    <dgm:cxn modelId="{BAAF6242-C620-46E3-935D-134C650EE5B9}" srcId="{92D8EBB9-13D6-4748-B841-2E357BC5EF54}" destId="{BF700C47-2040-4B1B-82E3-AFB4FDE499DB}" srcOrd="1" destOrd="0" parTransId="{8EFDED46-DAE1-4212-9C50-CD0DD4F16236}" sibTransId="{A3318591-A60C-4A86-92DC-FF8BCC515B02}"/>
    <dgm:cxn modelId="{2F89216B-648B-4E1B-94D6-74A3CE60A4E2}" type="presOf" srcId="{D8EBCA81-9B45-418F-93D6-04424C1B923F}" destId="{4FCAD08A-720A-41B4-AE4D-334E13117F18}" srcOrd="0" destOrd="0" presId="urn:microsoft.com/office/officeart/2018/5/layout/IconLeafLabelList"/>
    <dgm:cxn modelId="{D5709B54-88AC-493A-AC10-008A7C1D4A76}" type="presOf" srcId="{BF700C47-2040-4B1B-82E3-AFB4FDE499DB}" destId="{2123A35E-AEC7-447E-BFEF-0D8DF645DC54}" srcOrd="0" destOrd="0" presId="urn:microsoft.com/office/officeart/2018/5/layout/IconLeafLabelList"/>
    <dgm:cxn modelId="{DB0D6255-E85C-4815-8C4F-29D7F26682E0}" type="presOf" srcId="{92D8EBB9-13D6-4748-B841-2E357BC5EF54}" destId="{0DEBFE95-AEC0-4792-81DE-4A5E82A985F0}" srcOrd="0" destOrd="0" presId="urn:microsoft.com/office/officeart/2018/5/layout/IconLeafLabelList"/>
    <dgm:cxn modelId="{E0E73787-5352-457E-9373-4B07F0FE2902}" type="presOf" srcId="{7E709190-5EC9-4655-8AEE-DE25CC840571}" destId="{ACF1A61A-1CCA-43FF-A062-5CDED10736A5}" srcOrd="0" destOrd="0" presId="urn:microsoft.com/office/officeart/2018/5/layout/IconLeafLabelList"/>
    <dgm:cxn modelId="{C29B8ED0-97A0-498D-86B6-E4DD6151675B}" srcId="{92D8EBB9-13D6-4748-B841-2E357BC5EF54}" destId="{7E709190-5EC9-4655-8AEE-DE25CC840571}" srcOrd="2" destOrd="0" parTransId="{F308C400-EA8C-4C55-ACAD-04BDA49F32D2}" sibTransId="{C6999DCE-9434-4F26-808B-E999CB46F670}"/>
    <dgm:cxn modelId="{A7902D17-A34A-4EFC-AF4C-224E1AB9E0DD}" type="presParOf" srcId="{0DEBFE95-AEC0-4792-81DE-4A5E82A985F0}" destId="{D58364F6-9FBE-419C-A862-B0F0631335C3}" srcOrd="0" destOrd="0" presId="urn:microsoft.com/office/officeart/2018/5/layout/IconLeafLabelList"/>
    <dgm:cxn modelId="{7232E82C-B838-469D-9BDC-AEBC4A9F5150}" type="presParOf" srcId="{D58364F6-9FBE-419C-A862-B0F0631335C3}" destId="{9E699AB5-6CF6-4E3E-B0B7-6BB9F29D8B84}" srcOrd="0" destOrd="0" presId="urn:microsoft.com/office/officeart/2018/5/layout/IconLeafLabelList"/>
    <dgm:cxn modelId="{CD640801-5229-49DC-A376-AAF4E9CA9726}" type="presParOf" srcId="{D58364F6-9FBE-419C-A862-B0F0631335C3}" destId="{331D1EAE-A700-448F-B95B-A0B3E68CF5B6}" srcOrd="1" destOrd="0" presId="urn:microsoft.com/office/officeart/2018/5/layout/IconLeafLabelList"/>
    <dgm:cxn modelId="{4F8025C7-5258-4A2E-BD50-9F0387217889}" type="presParOf" srcId="{D58364F6-9FBE-419C-A862-B0F0631335C3}" destId="{F46D607D-0EEA-49F0-8D95-099757A7C146}" srcOrd="2" destOrd="0" presId="urn:microsoft.com/office/officeart/2018/5/layout/IconLeafLabelList"/>
    <dgm:cxn modelId="{BDE57B4D-B90E-4AD5-8966-10F7D4153C18}" type="presParOf" srcId="{D58364F6-9FBE-419C-A862-B0F0631335C3}" destId="{4FCAD08A-720A-41B4-AE4D-334E13117F18}" srcOrd="3" destOrd="0" presId="urn:microsoft.com/office/officeart/2018/5/layout/IconLeafLabelList"/>
    <dgm:cxn modelId="{1E21904E-8B4F-4A02-B971-F0538967FFC2}" type="presParOf" srcId="{0DEBFE95-AEC0-4792-81DE-4A5E82A985F0}" destId="{B44DA5D3-2A04-409A-AEAF-DC27A94678ED}" srcOrd="1" destOrd="0" presId="urn:microsoft.com/office/officeart/2018/5/layout/IconLeafLabelList"/>
    <dgm:cxn modelId="{CE11F58C-B672-4811-8BE3-664ABE5E396D}" type="presParOf" srcId="{0DEBFE95-AEC0-4792-81DE-4A5E82A985F0}" destId="{162D9306-3D0E-4F91-AB23-D9EC755AF355}" srcOrd="2" destOrd="0" presId="urn:microsoft.com/office/officeart/2018/5/layout/IconLeafLabelList"/>
    <dgm:cxn modelId="{7FDDCF66-A5BB-4986-B86E-9D250C2EEB66}" type="presParOf" srcId="{162D9306-3D0E-4F91-AB23-D9EC755AF355}" destId="{40ABCE28-2CA9-4E3F-ABB9-3D76F81FEAD7}" srcOrd="0" destOrd="0" presId="urn:microsoft.com/office/officeart/2018/5/layout/IconLeafLabelList"/>
    <dgm:cxn modelId="{2A229B9B-4E70-4611-B6E3-5526E59D0A53}" type="presParOf" srcId="{162D9306-3D0E-4F91-AB23-D9EC755AF355}" destId="{B6FF0AED-DD50-4F52-8BC6-A0A5BE912ABB}" srcOrd="1" destOrd="0" presId="urn:microsoft.com/office/officeart/2018/5/layout/IconLeafLabelList"/>
    <dgm:cxn modelId="{974E3E7F-B53C-4D5E-BCAB-9092AED56290}" type="presParOf" srcId="{162D9306-3D0E-4F91-AB23-D9EC755AF355}" destId="{2077011E-CD3D-44CF-9757-294C556FD7B7}" srcOrd="2" destOrd="0" presId="urn:microsoft.com/office/officeart/2018/5/layout/IconLeafLabelList"/>
    <dgm:cxn modelId="{254D511B-E613-4A46-9407-A636E908801E}" type="presParOf" srcId="{162D9306-3D0E-4F91-AB23-D9EC755AF355}" destId="{2123A35E-AEC7-447E-BFEF-0D8DF645DC54}" srcOrd="3" destOrd="0" presId="urn:microsoft.com/office/officeart/2018/5/layout/IconLeafLabelList"/>
    <dgm:cxn modelId="{66A8F753-688C-4100-BEA2-A88CA53F85E2}" type="presParOf" srcId="{0DEBFE95-AEC0-4792-81DE-4A5E82A985F0}" destId="{0DCF510D-0912-468F-8181-BC677E5BB4FC}" srcOrd="3" destOrd="0" presId="urn:microsoft.com/office/officeart/2018/5/layout/IconLeafLabelList"/>
    <dgm:cxn modelId="{3B9B2F78-C177-4B43-AD35-DC8461E753C0}" type="presParOf" srcId="{0DEBFE95-AEC0-4792-81DE-4A5E82A985F0}" destId="{E99ABACA-C841-4F47-8C50-8885F147EF6C}" srcOrd="4" destOrd="0" presId="urn:microsoft.com/office/officeart/2018/5/layout/IconLeafLabelList"/>
    <dgm:cxn modelId="{21FBDD02-3A24-4614-A223-E7BA085A5B68}" type="presParOf" srcId="{E99ABACA-C841-4F47-8C50-8885F147EF6C}" destId="{E998B322-0010-4C7A-84A9-DEA18984B585}" srcOrd="0" destOrd="0" presId="urn:microsoft.com/office/officeart/2018/5/layout/IconLeafLabelList"/>
    <dgm:cxn modelId="{CB064435-7DF3-49A3-9333-5DF26B1400F4}" type="presParOf" srcId="{E99ABACA-C841-4F47-8C50-8885F147EF6C}" destId="{9CF4920B-1040-41BA-A47B-7A87F2AD077E}" srcOrd="1" destOrd="0" presId="urn:microsoft.com/office/officeart/2018/5/layout/IconLeafLabelList"/>
    <dgm:cxn modelId="{2468C3E1-D822-4CC0-838C-F12B842FA13F}" type="presParOf" srcId="{E99ABACA-C841-4F47-8C50-8885F147EF6C}" destId="{FF13291F-B564-411E-BEEE-8E8BCE698954}" srcOrd="2" destOrd="0" presId="urn:microsoft.com/office/officeart/2018/5/layout/IconLeafLabelList"/>
    <dgm:cxn modelId="{CB9EA5BA-2354-4848-B9C2-9A2DEEDC20CC}" type="presParOf" srcId="{E99ABACA-C841-4F47-8C50-8885F147EF6C}" destId="{ACF1A61A-1CCA-43FF-A062-5CDED10736A5}" srcOrd="3" destOrd="0" presId="urn:microsoft.com/office/officeart/2018/5/layout/IconLeaf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6FBCA-B7BC-4C46-B166-B8775E86BE80}" type="doc">
      <dgm:prSet loTypeId="urn:microsoft.com/office/officeart/2005/8/layout/rings+Icon" loCatId="officeonline" qsTypeId="urn:microsoft.com/office/officeart/2005/8/quickstyle/simple1" qsCatId="simple" csTypeId="urn:microsoft.com/office/officeart/2005/8/colors/colorful5" csCatId="colorful" phldr="1"/>
      <dgm:spPr/>
    </dgm:pt>
    <dgm:pt modelId="{D43F9729-16E5-4B46-BCD5-F188ECB57F54}">
      <dgm:prSet phldrT="[Text]" custT="1"/>
      <dgm:spPr/>
      <dgm:t>
        <a:bodyPr/>
        <a:lstStyle/>
        <a:p>
          <a:endParaRPr lang="en-GB" sz="2000" b="1" dirty="0">
            <a:latin typeface="Verdana" panose="020B0604030504040204" pitchFamily="34" charset="0"/>
            <a:ea typeface="Verdana" panose="020B0604030504040204" pitchFamily="34" charset="0"/>
          </a:endParaRPr>
        </a:p>
      </dgm:t>
    </dgm:pt>
    <dgm:pt modelId="{8353998E-2DCF-49F2-9D00-3319E3A664C6}" type="parTrans" cxnId="{C83D7DF0-2BCD-41BE-A0EC-4C0A389C7210}">
      <dgm:prSet/>
      <dgm:spPr/>
      <dgm:t>
        <a:bodyPr/>
        <a:lstStyle/>
        <a:p>
          <a:endParaRPr lang="en-GB"/>
        </a:p>
      </dgm:t>
    </dgm:pt>
    <dgm:pt modelId="{380C6DA8-2191-4191-B3D4-26DAC35A5527}" type="sibTrans" cxnId="{C83D7DF0-2BCD-41BE-A0EC-4C0A389C7210}">
      <dgm:prSet/>
      <dgm:spPr/>
      <dgm:t>
        <a:bodyPr/>
        <a:lstStyle/>
        <a:p>
          <a:endParaRPr lang="en-GB"/>
        </a:p>
      </dgm:t>
    </dgm:pt>
    <dgm:pt modelId="{50B0AEC0-50E1-46D9-9C89-2903697E005B}">
      <dgm:prSet phldrT="[Text]" custT="1"/>
      <dgm:spPr/>
      <dgm:t>
        <a:bodyPr/>
        <a:lstStyle/>
        <a:p>
          <a:endParaRPr lang="en-GB" sz="2000" b="1" dirty="0">
            <a:latin typeface="Verdana" panose="020B0604030504040204" pitchFamily="34" charset="0"/>
            <a:ea typeface="Verdana" panose="020B0604030504040204" pitchFamily="34" charset="0"/>
          </a:endParaRPr>
        </a:p>
      </dgm:t>
    </dgm:pt>
    <dgm:pt modelId="{20ADF239-4B58-4690-BC06-C693693E730C}" type="parTrans" cxnId="{797BF94F-624D-4BAE-A3E6-1BC2BCDE39AC}">
      <dgm:prSet/>
      <dgm:spPr/>
      <dgm:t>
        <a:bodyPr/>
        <a:lstStyle/>
        <a:p>
          <a:endParaRPr lang="en-GB"/>
        </a:p>
      </dgm:t>
    </dgm:pt>
    <dgm:pt modelId="{73F588A9-574D-4036-A3BD-CF6BE4417E6B}" type="sibTrans" cxnId="{797BF94F-624D-4BAE-A3E6-1BC2BCDE39AC}">
      <dgm:prSet/>
      <dgm:spPr/>
      <dgm:t>
        <a:bodyPr/>
        <a:lstStyle/>
        <a:p>
          <a:endParaRPr lang="en-GB"/>
        </a:p>
      </dgm:t>
    </dgm:pt>
    <dgm:pt modelId="{F4128099-611E-4D78-9F87-4396B4E9F7C8}">
      <dgm:prSet phldrT="[Text]" custT="1"/>
      <dgm:spPr/>
      <dgm:t>
        <a:bodyPr/>
        <a:lstStyle/>
        <a:p>
          <a:endParaRPr lang="en-GB" sz="2000" dirty="0">
            <a:latin typeface="Verdana" panose="020B0604030504040204" pitchFamily="34" charset="0"/>
            <a:ea typeface="Verdana" panose="020B0604030504040204" pitchFamily="34" charset="0"/>
          </a:endParaRPr>
        </a:p>
      </dgm:t>
    </dgm:pt>
    <dgm:pt modelId="{590BB731-F86F-4F2B-900C-25964E243415}" type="parTrans" cxnId="{213B0698-68FB-4EA6-9ECB-22541865DBE9}">
      <dgm:prSet/>
      <dgm:spPr/>
      <dgm:t>
        <a:bodyPr/>
        <a:lstStyle/>
        <a:p>
          <a:endParaRPr lang="en-GB"/>
        </a:p>
      </dgm:t>
    </dgm:pt>
    <dgm:pt modelId="{7B247C34-3220-40E6-B594-0B42A6224500}" type="sibTrans" cxnId="{213B0698-68FB-4EA6-9ECB-22541865DBE9}">
      <dgm:prSet/>
      <dgm:spPr/>
      <dgm:t>
        <a:bodyPr/>
        <a:lstStyle/>
        <a:p>
          <a:endParaRPr lang="en-GB"/>
        </a:p>
      </dgm:t>
    </dgm:pt>
    <dgm:pt modelId="{FAE8EFB8-BE01-4484-888F-992BDD88DC4E}" type="pres">
      <dgm:prSet presAssocID="{4076FBCA-B7BC-4C46-B166-B8775E86BE80}" presName="Name0" presStyleCnt="0">
        <dgm:presLayoutVars>
          <dgm:chMax val="7"/>
          <dgm:dir/>
          <dgm:resizeHandles val="exact"/>
        </dgm:presLayoutVars>
      </dgm:prSet>
      <dgm:spPr/>
    </dgm:pt>
    <dgm:pt modelId="{C15CC535-2AF5-4838-8367-B5C7971406E2}" type="pres">
      <dgm:prSet presAssocID="{4076FBCA-B7BC-4C46-B166-B8775E86BE80}" presName="ellipse1" presStyleLbl="vennNode1" presStyleIdx="0" presStyleCnt="3" custScaleX="118524" custScaleY="102202" custLinFactNeighborX="17364" custLinFactNeighborY="10106">
        <dgm:presLayoutVars>
          <dgm:bulletEnabled val="1"/>
        </dgm:presLayoutVars>
      </dgm:prSet>
      <dgm:spPr/>
    </dgm:pt>
    <dgm:pt modelId="{F3EB1116-51E2-4996-87AB-1CCD43A5E3CD}" type="pres">
      <dgm:prSet presAssocID="{4076FBCA-B7BC-4C46-B166-B8775E86BE80}" presName="ellipse2" presStyleLbl="vennNode1" presStyleIdx="1" presStyleCnt="3" custScaleX="102200" custScaleY="97465" custLinFactNeighborX="1259" custLinFactNeighborY="-2771">
        <dgm:presLayoutVars>
          <dgm:bulletEnabled val="1"/>
        </dgm:presLayoutVars>
      </dgm:prSet>
      <dgm:spPr/>
    </dgm:pt>
    <dgm:pt modelId="{472B6AC9-5CB6-4591-82A8-4047CD3C7493}" type="pres">
      <dgm:prSet presAssocID="{4076FBCA-B7BC-4C46-B166-B8775E86BE80}" presName="ellipse3" presStyleLbl="vennNode1" presStyleIdx="2" presStyleCnt="3" custScaleX="111688" custScaleY="101116" custLinFactNeighborX="-18939" custLinFactNeighborY="11428">
        <dgm:presLayoutVars>
          <dgm:bulletEnabled val="1"/>
        </dgm:presLayoutVars>
      </dgm:prSet>
      <dgm:spPr/>
    </dgm:pt>
  </dgm:ptLst>
  <dgm:cxnLst>
    <dgm:cxn modelId="{A97A5203-FC98-4ABF-AD8D-5ED0456BE642}" type="presOf" srcId="{F4128099-611E-4D78-9F87-4396B4E9F7C8}" destId="{472B6AC9-5CB6-4591-82A8-4047CD3C7493}" srcOrd="0" destOrd="0" presId="urn:microsoft.com/office/officeart/2005/8/layout/rings+Icon"/>
    <dgm:cxn modelId="{9C693066-9D18-4679-BB8B-6748710B6BB9}" type="presOf" srcId="{4076FBCA-B7BC-4C46-B166-B8775E86BE80}" destId="{FAE8EFB8-BE01-4484-888F-992BDD88DC4E}" srcOrd="0" destOrd="0" presId="urn:microsoft.com/office/officeart/2005/8/layout/rings+Icon"/>
    <dgm:cxn modelId="{3F4FBD6A-1FF0-4142-AF54-64FFD867E029}" type="presOf" srcId="{D43F9729-16E5-4B46-BCD5-F188ECB57F54}" destId="{C15CC535-2AF5-4838-8367-B5C7971406E2}" srcOrd="0" destOrd="0" presId="urn:microsoft.com/office/officeart/2005/8/layout/rings+Icon"/>
    <dgm:cxn modelId="{797BF94F-624D-4BAE-A3E6-1BC2BCDE39AC}" srcId="{4076FBCA-B7BC-4C46-B166-B8775E86BE80}" destId="{50B0AEC0-50E1-46D9-9C89-2903697E005B}" srcOrd="1" destOrd="0" parTransId="{20ADF239-4B58-4690-BC06-C693693E730C}" sibTransId="{73F588A9-574D-4036-A3BD-CF6BE4417E6B}"/>
    <dgm:cxn modelId="{213B0698-68FB-4EA6-9ECB-22541865DBE9}" srcId="{4076FBCA-B7BC-4C46-B166-B8775E86BE80}" destId="{F4128099-611E-4D78-9F87-4396B4E9F7C8}" srcOrd="2" destOrd="0" parTransId="{590BB731-F86F-4F2B-900C-25964E243415}" sibTransId="{7B247C34-3220-40E6-B594-0B42A6224500}"/>
    <dgm:cxn modelId="{7EB84AB7-DEEC-494A-86B1-977A2A550828}" type="presOf" srcId="{50B0AEC0-50E1-46D9-9C89-2903697E005B}" destId="{F3EB1116-51E2-4996-87AB-1CCD43A5E3CD}" srcOrd="0" destOrd="0" presId="urn:microsoft.com/office/officeart/2005/8/layout/rings+Icon"/>
    <dgm:cxn modelId="{C83D7DF0-2BCD-41BE-A0EC-4C0A389C7210}" srcId="{4076FBCA-B7BC-4C46-B166-B8775E86BE80}" destId="{D43F9729-16E5-4B46-BCD5-F188ECB57F54}" srcOrd="0" destOrd="0" parTransId="{8353998E-2DCF-49F2-9D00-3319E3A664C6}" sibTransId="{380C6DA8-2191-4191-B3D4-26DAC35A5527}"/>
    <dgm:cxn modelId="{F0AF7168-7A85-4773-B0A4-CF9266C26629}" type="presParOf" srcId="{FAE8EFB8-BE01-4484-888F-992BDD88DC4E}" destId="{C15CC535-2AF5-4838-8367-B5C7971406E2}" srcOrd="0" destOrd="0" presId="urn:microsoft.com/office/officeart/2005/8/layout/rings+Icon"/>
    <dgm:cxn modelId="{C854BB26-1C57-4CA8-9820-98C1945FC9A8}" type="presParOf" srcId="{FAE8EFB8-BE01-4484-888F-992BDD88DC4E}" destId="{F3EB1116-51E2-4996-87AB-1CCD43A5E3CD}" srcOrd="1" destOrd="0" presId="urn:microsoft.com/office/officeart/2005/8/layout/rings+Icon"/>
    <dgm:cxn modelId="{7F31BC4A-09D1-42C2-807D-1ED437CFAAFF}" type="presParOf" srcId="{FAE8EFB8-BE01-4484-888F-992BDD88DC4E}" destId="{472B6AC9-5CB6-4591-82A8-4047CD3C7493}"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DA12100-01D6-40E1-A18A-C976CDA5E6EA}"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F800F102-804E-4B66-AFA8-968FD4161C1A}">
      <dgm:prSet custT="1"/>
      <dgm:spPr/>
      <dgm:t>
        <a:bodyPr/>
        <a:lstStyle/>
        <a:p>
          <a:pPr>
            <a:lnSpc>
              <a:spcPct val="100000"/>
            </a:lnSpc>
          </a:pPr>
          <a:r>
            <a:rPr lang="en-GB" sz="1050" b="0" i="0" dirty="0">
              <a:latin typeface="Verdana" panose="020B0604030504040204" pitchFamily="34" charset="0"/>
              <a:ea typeface="Verdana" panose="020B0604030504040204" pitchFamily="34" charset="0"/>
            </a:rPr>
            <a:t>Acknowledge that pet owners want to project their dietary choices onto their pets.</a:t>
          </a:r>
          <a:endParaRPr lang="en-US" sz="1050" b="0" dirty="0">
            <a:latin typeface="Verdana" panose="020B0604030504040204" pitchFamily="34" charset="0"/>
            <a:ea typeface="Verdana" panose="020B0604030504040204" pitchFamily="34" charset="0"/>
          </a:endParaRPr>
        </a:p>
      </dgm:t>
    </dgm:pt>
    <dgm:pt modelId="{55F83F14-1DAE-4F10-AF2E-C629CA3BC496}" type="parTrans" cxnId="{1589CFD3-2971-4B72-9096-785217CB5BB6}">
      <dgm:prSet/>
      <dgm:spPr/>
      <dgm:t>
        <a:bodyPr/>
        <a:lstStyle/>
        <a:p>
          <a:endParaRPr lang="en-US"/>
        </a:p>
      </dgm:t>
    </dgm:pt>
    <dgm:pt modelId="{C07B1750-B85C-4F3F-929F-DAB0B30B061B}" type="sibTrans" cxnId="{1589CFD3-2971-4B72-9096-785217CB5BB6}">
      <dgm:prSet/>
      <dgm:spPr/>
      <dgm:t>
        <a:bodyPr/>
        <a:lstStyle/>
        <a:p>
          <a:endParaRPr lang="en-US"/>
        </a:p>
      </dgm:t>
    </dgm:pt>
    <dgm:pt modelId="{0ED58EAD-528F-4537-81D1-7D9D2F6C979E}">
      <dgm:prSet custT="1"/>
      <dgm:spPr/>
      <dgm:t>
        <a:bodyPr/>
        <a:lstStyle/>
        <a:p>
          <a:pPr>
            <a:lnSpc>
              <a:spcPct val="100000"/>
            </a:lnSpc>
          </a:pPr>
          <a:endParaRPr lang="en-GB" sz="1050" b="0" i="0" dirty="0">
            <a:latin typeface="Verdana" panose="020B0604030504040204" pitchFamily="34" charset="0"/>
            <a:ea typeface="Verdana" panose="020B0604030504040204" pitchFamily="34" charset="0"/>
          </a:endParaRPr>
        </a:p>
        <a:p>
          <a:pPr>
            <a:lnSpc>
              <a:spcPct val="100000"/>
            </a:lnSpc>
          </a:pPr>
          <a:r>
            <a:rPr lang="en-GB" sz="1050" b="0" i="0" dirty="0">
              <a:latin typeface="Verdana" panose="020B0604030504040204" pitchFamily="34" charset="0"/>
              <a:ea typeface="Verdana" panose="020B0604030504040204" pitchFamily="34" charset="0"/>
            </a:rPr>
            <a:t>Leverage the notion that pets are part of the family and consumers purchasing habits reflect these trends.</a:t>
          </a:r>
          <a:endParaRPr lang="en-US" sz="1050" b="0" dirty="0">
            <a:latin typeface="Verdana" panose="020B0604030504040204" pitchFamily="34" charset="0"/>
            <a:ea typeface="Verdana" panose="020B0604030504040204" pitchFamily="34" charset="0"/>
          </a:endParaRPr>
        </a:p>
      </dgm:t>
    </dgm:pt>
    <dgm:pt modelId="{A0896294-2BDD-41F0-85D9-A0A51A28F54A}" type="parTrans" cxnId="{28F05D7A-4F55-4AEC-95C2-637EB6C625BE}">
      <dgm:prSet/>
      <dgm:spPr/>
      <dgm:t>
        <a:bodyPr/>
        <a:lstStyle/>
        <a:p>
          <a:endParaRPr lang="en-US"/>
        </a:p>
      </dgm:t>
    </dgm:pt>
    <dgm:pt modelId="{3D3A1F9D-52F4-462F-8326-D33EB48801FD}" type="sibTrans" cxnId="{28F05D7A-4F55-4AEC-95C2-637EB6C625BE}">
      <dgm:prSet/>
      <dgm:spPr/>
      <dgm:t>
        <a:bodyPr/>
        <a:lstStyle/>
        <a:p>
          <a:endParaRPr lang="en-US"/>
        </a:p>
      </dgm:t>
    </dgm:pt>
    <dgm:pt modelId="{8C52F681-1C86-4B78-9C17-18A5A4204669}">
      <dgm:prSet custT="1"/>
      <dgm:spPr/>
      <dgm:t>
        <a:bodyPr/>
        <a:lstStyle/>
        <a:p>
          <a:pPr>
            <a:lnSpc>
              <a:spcPct val="100000"/>
            </a:lnSpc>
          </a:pPr>
          <a:r>
            <a:rPr lang="en-GB" sz="1050" b="0" i="0" dirty="0">
              <a:latin typeface="Verdana" panose="020B0604030504040204" pitchFamily="34" charset="0"/>
              <a:ea typeface="Verdana" panose="020B0604030504040204" pitchFamily="34" charset="0"/>
            </a:rPr>
            <a:t>Address environmental concerns by offering products with improved ecological credentials through reduced plastic packaging and sustainable ingredients.</a:t>
          </a:r>
          <a:endParaRPr lang="en-US" sz="1050" b="0" dirty="0">
            <a:latin typeface="Verdana" panose="020B0604030504040204" pitchFamily="34" charset="0"/>
            <a:ea typeface="Verdana" panose="020B0604030504040204" pitchFamily="34" charset="0"/>
          </a:endParaRPr>
        </a:p>
      </dgm:t>
    </dgm:pt>
    <dgm:pt modelId="{18E280B5-ED1C-43F7-9BBE-C449D0E4BF24}" type="parTrans" cxnId="{D921BB6D-2A62-4492-99C6-651B42874F04}">
      <dgm:prSet/>
      <dgm:spPr/>
      <dgm:t>
        <a:bodyPr/>
        <a:lstStyle/>
        <a:p>
          <a:endParaRPr lang="en-US"/>
        </a:p>
      </dgm:t>
    </dgm:pt>
    <dgm:pt modelId="{C2BC3F29-36A7-4C70-B253-16D46563128A}" type="sibTrans" cxnId="{D921BB6D-2A62-4492-99C6-651B42874F04}">
      <dgm:prSet/>
      <dgm:spPr/>
      <dgm:t>
        <a:bodyPr/>
        <a:lstStyle/>
        <a:p>
          <a:endParaRPr lang="en-US"/>
        </a:p>
      </dgm:t>
    </dgm:pt>
    <dgm:pt modelId="{02EB3860-0EBA-47D0-ADD3-3091CC5CE804}" type="pres">
      <dgm:prSet presAssocID="{8DA12100-01D6-40E1-A18A-C976CDA5E6EA}" presName="root" presStyleCnt="0">
        <dgm:presLayoutVars>
          <dgm:dir/>
          <dgm:resizeHandles val="exact"/>
        </dgm:presLayoutVars>
      </dgm:prSet>
      <dgm:spPr/>
    </dgm:pt>
    <dgm:pt modelId="{742038EC-1C1C-4AC4-A555-35A4925EFE79}" type="pres">
      <dgm:prSet presAssocID="{F800F102-804E-4B66-AFA8-968FD4161C1A}" presName="compNode" presStyleCnt="0"/>
      <dgm:spPr/>
    </dgm:pt>
    <dgm:pt modelId="{926628B4-B41C-46C8-885F-08CD11320296}" type="pres">
      <dgm:prSet presAssocID="{F800F102-804E-4B66-AFA8-968FD4161C1A}" presName="bgRect" presStyleLbl="bgShp" presStyleIdx="0" presStyleCnt="3" custLinFactNeighborX="27" custLinFactNeighborY="-189"/>
      <dgm:spPr/>
    </dgm:pt>
    <dgm:pt modelId="{080D6A99-1974-4691-96DC-41BA42D9E38F}" type="pres">
      <dgm:prSet presAssocID="{F800F102-804E-4B66-AFA8-968FD4161C1A}" presName="iconRect" presStyleLbl="nod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6DB8CB8E-D802-46CC-A7DF-7D74E176D3E9}" type="pres">
      <dgm:prSet presAssocID="{F800F102-804E-4B66-AFA8-968FD4161C1A}" presName="spaceRect" presStyleCnt="0"/>
      <dgm:spPr/>
    </dgm:pt>
    <dgm:pt modelId="{53B590B5-4C78-4D04-90B9-1E9AEB70C113}" type="pres">
      <dgm:prSet presAssocID="{F800F102-804E-4B66-AFA8-968FD4161C1A}" presName="parTx" presStyleLbl="revTx" presStyleIdx="0" presStyleCnt="3">
        <dgm:presLayoutVars>
          <dgm:chMax val="0"/>
          <dgm:chPref val="0"/>
        </dgm:presLayoutVars>
      </dgm:prSet>
      <dgm:spPr/>
    </dgm:pt>
    <dgm:pt modelId="{D45963EA-AB50-49C7-B329-E7F685CFCED0}" type="pres">
      <dgm:prSet presAssocID="{C07B1750-B85C-4F3F-929F-DAB0B30B061B}" presName="sibTrans" presStyleCnt="0"/>
      <dgm:spPr/>
    </dgm:pt>
    <dgm:pt modelId="{69C8D497-2741-4329-B5C8-B2F0026885C0}" type="pres">
      <dgm:prSet presAssocID="{0ED58EAD-528F-4537-81D1-7D9D2F6C979E}" presName="compNode" presStyleCnt="0"/>
      <dgm:spPr/>
    </dgm:pt>
    <dgm:pt modelId="{BC007D26-D22E-47BA-9299-C1ADCDC344C1}" type="pres">
      <dgm:prSet presAssocID="{0ED58EAD-528F-4537-81D1-7D9D2F6C979E}" presName="bgRect" presStyleLbl="bgShp" presStyleIdx="1" presStyleCnt="3" custLinFactNeighborY="-15930"/>
      <dgm:spPr/>
    </dgm:pt>
    <dgm:pt modelId="{9DD995B4-3252-4EF8-AD9F-B881F2FA0C14}" type="pres">
      <dgm:prSet presAssocID="{0ED58EAD-528F-4537-81D1-7D9D2F6C979E}" presName="iconRect" presStyleLbl="node1" presStyleIdx="1" presStyleCnt="3" custLinFactNeighborX="-3739" custLinFactNeighborY="-31178"/>
      <dgm:spPr>
        <a:blipFill>
          <a:blip xmlns:r="http://schemas.openxmlformats.org/officeDocument/2006/relationships" r:embed="rId3">
            <a:duotone>
              <a:schemeClr val="accent5">
                <a:hueOff val="-3379271"/>
                <a:satOff val="-8710"/>
                <a:lumOff val="-5883"/>
                <a:alphaOff val="0"/>
                <a:shade val="20000"/>
                <a:satMod val="200000"/>
              </a:schemeClr>
              <a:schemeClr val="accent5">
                <a:hueOff val="-3379271"/>
                <a:satOff val="-8710"/>
                <a:lumOff val="-5883"/>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g"/>
        </a:ext>
      </dgm:extLst>
    </dgm:pt>
    <dgm:pt modelId="{8FF06F57-03BA-4B81-831F-D985487EB54D}" type="pres">
      <dgm:prSet presAssocID="{0ED58EAD-528F-4537-81D1-7D9D2F6C979E}" presName="spaceRect" presStyleCnt="0"/>
      <dgm:spPr/>
    </dgm:pt>
    <dgm:pt modelId="{E082618B-044F-42E7-BC26-F3AA49A32BD1}" type="pres">
      <dgm:prSet presAssocID="{0ED58EAD-528F-4537-81D1-7D9D2F6C979E}" presName="parTx" presStyleLbl="revTx" presStyleIdx="1" presStyleCnt="3" custScaleY="97106" custLinFactNeighborX="32" custLinFactNeighborY="-29259">
        <dgm:presLayoutVars>
          <dgm:chMax val="0"/>
          <dgm:chPref val="0"/>
        </dgm:presLayoutVars>
      </dgm:prSet>
      <dgm:spPr/>
    </dgm:pt>
    <dgm:pt modelId="{03929220-7246-48B5-95C1-6DF35ACE8005}" type="pres">
      <dgm:prSet presAssocID="{3D3A1F9D-52F4-462F-8326-D33EB48801FD}" presName="sibTrans" presStyleCnt="0"/>
      <dgm:spPr/>
    </dgm:pt>
    <dgm:pt modelId="{428819E3-D66C-4EE7-89C2-73DBBF7728E0}" type="pres">
      <dgm:prSet presAssocID="{8C52F681-1C86-4B78-9C17-18A5A4204669}" presName="compNode" presStyleCnt="0"/>
      <dgm:spPr/>
    </dgm:pt>
    <dgm:pt modelId="{8DE796F9-3BBA-4759-90DB-8EEF6BB0D9CF}" type="pres">
      <dgm:prSet presAssocID="{8C52F681-1C86-4B78-9C17-18A5A4204669}" presName="bgRect" presStyleLbl="bgShp" presStyleIdx="2" presStyleCnt="3" custLinFactNeighborX="0" custLinFactNeighborY="-30657"/>
      <dgm:spPr/>
    </dgm:pt>
    <dgm:pt modelId="{012C3250-EB93-482D-AEC6-7C5CBBFB1FB6}" type="pres">
      <dgm:prSet presAssocID="{8C52F681-1C86-4B78-9C17-18A5A4204669}" presName="iconRect" presStyleLbl="node1" presStyleIdx="2" presStyleCnt="3" custLinFactNeighborX="-3897" custLinFactNeighborY="-56039"/>
      <dgm:spPr>
        <a:blipFill>
          <a:blip xmlns:r="http://schemas.openxmlformats.org/officeDocument/2006/relationships" r:embed="rId5">
            <a:duotone>
              <a:schemeClr val="accent5">
                <a:hueOff val="-6758543"/>
                <a:satOff val="-17419"/>
                <a:lumOff val="-11765"/>
                <a:alphaOff val="0"/>
                <a:shade val="20000"/>
                <a:satMod val="200000"/>
              </a:schemeClr>
              <a:schemeClr val="accent5">
                <a:hueOff val="-6758543"/>
                <a:satOff val="-17419"/>
                <a:lumOff val="-11765"/>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ycle Sign"/>
        </a:ext>
      </dgm:extLst>
    </dgm:pt>
    <dgm:pt modelId="{16873104-0211-4B88-A45A-5A1DE4268A80}" type="pres">
      <dgm:prSet presAssocID="{8C52F681-1C86-4B78-9C17-18A5A4204669}" presName="spaceRect" presStyleCnt="0"/>
      <dgm:spPr/>
    </dgm:pt>
    <dgm:pt modelId="{4E68E520-504B-44C6-B8D6-8B7AC3729750}" type="pres">
      <dgm:prSet presAssocID="{8C52F681-1C86-4B78-9C17-18A5A4204669}" presName="parTx" presStyleLbl="revTx" presStyleIdx="2" presStyleCnt="3" custLinFactNeighborX="0" custLinFactNeighborY="-30265">
        <dgm:presLayoutVars>
          <dgm:chMax val="0"/>
          <dgm:chPref val="0"/>
        </dgm:presLayoutVars>
      </dgm:prSet>
      <dgm:spPr/>
    </dgm:pt>
  </dgm:ptLst>
  <dgm:cxnLst>
    <dgm:cxn modelId="{7199870B-8D2F-418F-85F7-9BF56269EB64}" type="presOf" srcId="{0ED58EAD-528F-4537-81D1-7D9D2F6C979E}" destId="{E082618B-044F-42E7-BC26-F3AA49A32BD1}" srcOrd="0" destOrd="0" presId="urn:microsoft.com/office/officeart/2018/2/layout/IconVerticalSolidList"/>
    <dgm:cxn modelId="{CAB5DA19-507C-4148-AE63-FC8CDD308AD5}" type="presOf" srcId="{8C52F681-1C86-4B78-9C17-18A5A4204669}" destId="{4E68E520-504B-44C6-B8D6-8B7AC3729750}" srcOrd="0" destOrd="0" presId="urn:microsoft.com/office/officeart/2018/2/layout/IconVerticalSolidList"/>
    <dgm:cxn modelId="{D921BB6D-2A62-4492-99C6-651B42874F04}" srcId="{8DA12100-01D6-40E1-A18A-C976CDA5E6EA}" destId="{8C52F681-1C86-4B78-9C17-18A5A4204669}" srcOrd="2" destOrd="0" parTransId="{18E280B5-ED1C-43F7-9BBE-C449D0E4BF24}" sibTransId="{C2BC3F29-36A7-4C70-B253-16D46563128A}"/>
    <dgm:cxn modelId="{28F05D7A-4F55-4AEC-95C2-637EB6C625BE}" srcId="{8DA12100-01D6-40E1-A18A-C976CDA5E6EA}" destId="{0ED58EAD-528F-4537-81D1-7D9D2F6C979E}" srcOrd="1" destOrd="0" parTransId="{A0896294-2BDD-41F0-85D9-A0A51A28F54A}" sibTransId="{3D3A1F9D-52F4-462F-8326-D33EB48801FD}"/>
    <dgm:cxn modelId="{8CE0718E-72E7-4325-B445-48561369BFAE}" type="presOf" srcId="{8DA12100-01D6-40E1-A18A-C976CDA5E6EA}" destId="{02EB3860-0EBA-47D0-ADD3-3091CC5CE804}" srcOrd="0" destOrd="0" presId="urn:microsoft.com/office/officeart/2018/2/layout/IconVerticalSolidList"/>
    <dgm:cxn modelId="{CD517E9B-A015-445A-8A08-4339C4E1A74D}" type="presOf" srcId="{F800F102-804E-4B66-AFA8-968FD4161C1A}" destId="{53B590B5-4C78-4D04-90B9-1E9AEB70C113}" srcOrd="0" destOrd="0" presId="urn:microsoft.com/office/officeart/2018/2/layout/IconVerticalSolidList"/>
    <dgm:cxn modelId="{1589CFD3-2971-4B72-9096-785217CB5BB6}" srcId="{8DA12100-01D6-40E1-A18A-C976CDA5E6EA}" destId="{F800F102-804E-4B66-AFA8-968FD4161C1A}" srcOrd="0" destOrd="0" parTransId="{55F83F14-1DAE-4F10-AF2E-C629CA3BC496}" sibTransId="{C07B1750-B85C-4F3F-929F-DAB0B30B061B}"/>
    <dgm:cxn modelId="{7C6478FB-9D06-4AFC-B315-3DE7E576C655}" type="presParOf" srcId="{02EB3860-0EBA-47D0-ADD3-3091CC5CE804}" destId="{742038EC-1C1C-4AC4-A555-35A4925EFE79}" srcOrd="0" destOrd="0" presId="urn:microsoft.com/office/officeart/2018/2/layout/IconVerticalSolidList"/>
    <dgm:cxn modelId="{A8923D0E-36F1-4994-8D04-4D6E1F7FF95C}" type="presParOf" srcId="{742038EC-1C1C-4AC4-A555-35A4925EFE79}" destId="{926628B4-B41C-46C8-885F-08CD11320296}" srcOrd="0" destOrd="0" presId="urn:microsoft.com/office/officeart/2018/2/layout/IconVerticalSolidList"/>
    <dgm:cxn modelId="{0BD2D9EB-A945-4768-AD53-962E08132B2F}" type="presParOf" srcId="{742038EC-1C1C-4AC4-A555-35A4925EFE79}" destId="{080D6A99-1974-4691-96DC-41BA42D9E38F}" srcOrd="1" destOrd="0" presId="urn:microsoft.com/office/officeart/2018/2/layout/IconVerticalSolidList"/>
    <dgm:cxn modelId="{521AA233-0D99-4C04-8F39-68092B94DEA4}" type="presParOf" srcId="{742038EC-1C1C-4AC4-A555-35A4925EFE79}" destId="{6DB8CB8E-D802-46CC-A7DF-7D74E176D3E9}" srcOrd="2" destOrd="0" presId="urn:microsoft.com/office/officeart/2018/2/layout/IconVerticalSolidList"/>
    <dgm:cxn modelId="{4146769D-7B94-425F-B482-BE5E38843972}" type="presParOf" srcId="{742038EC-1C1C-4AC4-A555-35A4925EFE79}" destId="{53B590B5-4C78-4D04-90B9-1E9AEB70C113}" srcOrd="3" destOrd="0" presId="urn:microsoft.com/office/officeart/2018/2/layout/IconVerticalSolidList"/>
    <dgm:cxn modelId="{AA1054DC-3029-47B0-B148-96E51F7EA3EC}" type="presParOf" srcId="{02EB3860-0EBA-47D0-ADD3-3091CC5CE804}" destId="{D45963EA-AB50-49C7-B329-E7F685CFCED0}" srcOrd="1" destOrd="0" presId="urn:microsoft.com/office/officeart/2018/2/layout/IconVerticalSolidList"/>
    <dgm:cxn modelId="{4F1F6B67-AB21-4DF2-8F3E-ADB087DD6630}" type="presParOf" srcId="{02EB3860-0EBA-47D0-ADD3-3091CC5CE804}" destId="{69C8D497-2741-4329-B5C8-B2F0026885C0}" srcOrd="2" destOrd="0" presId="urn:microsoft.com/office/officeart/2018/2/layout/IconVerticalSolidList"/>
    <dgm:cxn modelId="{F4B703A7-003C-4168-B845-AB4A85435BC7}" type="presParOf" srcId="{69C8D497-2741-4329-B5C8-B2F0026885C0}" destId="{BC007D26-D22E-47BA-9299-C1ADCDC344C1}" srcOrd="0" destOrd="0" presId="urn:microsoft.com/office/officeart/2018/2/layout/IconVerticalSolidList"/>
    <dgm:cxn modelId="{E7FE8CAA-2D9F-4DFD-B06C-ACB2E21B1402}" type="presParOf" srcId="{69C8D497-2741-4329-B5C8-B2F0026885C0}" destId="{9DD995B4-3252-4EF8-AD9F-B881F2FA0C14}" srcOrd="1" destOrd="0" presId="urn:microsoft.com/office/officeart/2018/2/layout/IconVerticalSolidList"/>
    <dgm:cxn modelId="{1D802C4D-981A-4944-AD73-DFF51F354D45}" type="presParOf" srcId="{69C8D497-2741-4329-B5C8-B2F0026885C0}" destId="{8FF06F57-03BA-4B81-831F-D985487EB54D}" srcOrd="2" destOrd="0" presId="urn:microsoft.com/office/officeart/2018/2/layout/IconVerticalSolidList"/>
    <dgm:cxn modelId="{C6485D9A-7003-4C4F-A515-94524003C617}" type="presParOf" srcId="{69C8D497-2741-4329-B5C8-B2F0026885C0}" destId="{E082618B-044F-42E7-BC26-F3AA49A32BD1}" srcOrd="3" destOrd="0" presId="urn:microsoft.com/office/officeart/2018/2/layout/IconVerticalSolidList"/>
    <dgm:cxn modelId="{AC2B1EE9-C06F-47C8-83AD-52C5FDE6C2F2}" type="presParOf" srcId="{02EB3860-0EBA-47D0-ADD3-3091CC5CE804}" destId="{03929220-7246-48B5-95C1-6DF35ACE8005}" srcOrd="3" destOrd="0" presId="urn:microsoft.com/office/officeart/2018/2/layout/IconVerticalSolidList"/>
    <dgm:cxn modelId="{3D988F14-0B29-409F-9CA5-AEE39D8617B9}" type="presParOf" srcId="{02EB3860-0EBA-47D0-ADD3-3091CC5CE804}" destId="{428819E3-D66C-4EE7-89C2-73DBBF7728E0}" srcOrd="4" destOrd="0" presId="urn:microsoft.com/office/officeart/2018/2/layout/IconVerticalSolidList"/>
    <dgm:cxn modelId="{A928D0D4-75BC-48B3-BC2D-C0D86103650B}" type="presParOf" srcId="{428819E3-D66C-4EE7-89C2-73DBBF7728E0}" destId="{8DE796F9-3BBA-4759-90DB-8EEF6BB0D9CF}" srcOrd="0" destOrd="0" presId="urn:microsoft.com/office/officeart/2018/2/layout/IconVerticalSolidList"/>
    <dgm:cxn modelId="{93E90E40-7387-4446-8F12-67191D7962B9}" type="presParOf" srcId="{428819E3-D66C-4EE7-89C2-73DBBF7728E0}" destId="{012C3250-EB93-482D-AEC6-7C5CBBFB1FB6}" srcOrd="1" destOrd="0" presId="urn:microsoft.com/office/officeart/2018/2/layout/IconVerticalSolidList"/>
    <dgm:cxn modelId="{8EEE68AC-4A7C-4F3A-B941-2057037666CD}" type="presParOf" srcId="{428819E3-D66C-4EE7-89C2-73DBBF7728E0}" destId="{16873104-0211-4B88-A45A-5A1DE4268A80}" srcOrd="2" destOrd="0" presId="urn:microsoft.com/office/officeart/2018/2/layout/IconVerticalSolidList"/>
    <dgm:cxn modelId="{940C5DEA-2037-4A89-9927-784691BFCE32}" type="presParOf" srcId="{428819E3-D66C-4EE7-89C2-73DBBF7728E0}" destId="{4E68E520-504B-44C6-B8D6-8B7AC3729750}"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D0A3EC1-BDC9-40BF-B5FB-69258AEFBC13}" type="doc">
      <dgm:prSet loTypeId="urn:microsoft.com/office/officeart/2005/8/layout/process1" loCatId="process" qsTypeId="urn:microsoft.com/office/officeart/2005/8/quickstyle/simple1" qsCatId="simple" csTypeId="urn:microsoft.com/office/officeart/2005/8/colors/accent1_2" csCatId="accent1" phldr="1"/>
      <dgm:spPr/>
    </dgm:pt>
    <dgm:pt modelId="{6B949692-4B53-4F66-8A48-5C6BBD438691}">
      <dgm:prSet phldrT="[Text]" custT="1"/>
      <dgm:spPr/>
      <dgm:t>
        <a:bodyPr/>
        <a:lstStyle/>
        <a:p>
          <a:r>
            <a:rPr lang="en-GB" sz="1600" b="1" u="sng" dirty="0">
              <a:latin typeface="Verdana" panose="020B0604030504040204" pitchFamily="34" charset="0"/>
              <a:ea typeface="Verdana" panose="020B0604030504040204" pitchFamily="34" charset="0"/>
            </a:rPr>
            <a:t>Stimuli</a:t>
          </a:r>
        </a:p>
        <a:p>
          <a:r>
            <a:rPr lang="en-GB" sz="800" dirty="0">
              <a:latin typeface="Verdana" panose="020B0604030504040204" pitchFamily="34" charset="0"/>
              <a:ea typeface="Verdana" panose="020B0604030504040204" pitchFamily="34" charset="0"/>
            </a:rPr>
            <a:t>Ads on social media</a:t>
          </a:r>
        </a:p>
        <a:p>
          <a:r>
            <a:rPr lang="en-GB" sz="800" dirty="0">
              <a:latin typeface="Verdana" panose="020B0604030504040204" pitchFamily="34" charset="0"/>
              <a:ea typeface="Verdana" panose="020B0604030504040204" pitchFamily="34" charset="0"/>
            </a:rPr>
            <a:t>Word of Mouth</a:t>
          </a:r>
        </a:p>
        <a:p>
          <a:r>
            <a:rPr lang="en-GB" sz="800" dirty="0">
              <a:latin typeface="Verdana" panose="020B0604030504040204" pitchFamily="34" charset="0"/>
              <a:ea typeface="Verdana" panose="020B0604030504040204" pitchFamily="34" charset="0"/>
            </a:rPr>
            <a:t>Targeted emails</a:t>
          </a:r>
        </a:p>
      </dgm:t>
    </dgm:pt>
    <dgm:pt modelId="{DD2B055A-EEA8-470F-97FB-B636668E85B6}" type="parTrans" cxnId="{832075B4-E7D9-4DF3-AA28-15E2016E1CD0}">
      <dgm:prSet/>
      <dgm:spPr/>
      <dgm:t>
        <a:bodyPr/>
        <a:lstStyle/>
        <a:p>
          <a:endParaRPr lang="en-GB" sz="1600">
            <a:latin typeface="Verdana" panose="020B0604030504040204" pitchFamily="34" charset="0"/>
            <a:ea typeface="Verdana" panose="020B0604030504040204" pitchFamily="34" charset="0"/>
          </a:endParaRPr>
        </a:p>
      </dgm:t>
    </dgm:pt>
    <dgm:pt modelId="{308A2D35-A312-49F0-866F-5A287CF26196}" type="sibTrans" cxnId="{832075B4-E7D9-4DF3-AA28-15E2016E1CD0}">
      <dgm:prSet custT="1"/>
      <dgm:spPr/>
      <dgm:t>
        <a:bodyPr/>
        <a:lstStyle/>
        <a:p>
          <a:endParaRPr lang="en-GB" sz="1400" dirty="0">
            <a:latin typeface="Verdana" panose="020B0604030504040204" pitchFamily="34" charset="0"/>
            <a:ea typeface="Verdana" panose="020B0604030504040204" pitchFamily="34" charset="0"/>
          </a:endParaRPr>
        </a:p>
      </dgm:t>
    </dgm:pt>
    <dgm:pt modelId="{AD991DD7-477A-47EC-B493-C8B1A46B4C10}">
      <dgm:prSet phldrT="[Text]" custT="1"/>
      <dgm:spPr/>
      <dgm:t>
        <a:bodyPr/>
        <a:lstStyle/>
        <a:p>
          <a:r>
            <a:rPr lang="en-GB" sz="1400" b="1" u="sng" dirty="0">
              <a:latin typeface="Verdana" panose="020B0604030504040204" pitchFamily="34" charset="0"/>
              <a:ea typeface="Verdana" panose="020B0604030504040204" pitchFamily="34" charset="0"/>
            </a:rPr>
            <a:t>Zero Moment of Truth</a:t>
          </a:r>
        </a:p>
        <a:p>
          <a:r>
            <a:rPr lang="en-GB" sz="900" dirty="0">
              <a:latin typeface="Verdana" panose="020B0604030504040204" pitchFamily="34" charset="0"/>
              <a:ea typeface="Verdana" panose="020B0604030504040204" pitchFamily="34" charset="0"/>
            </a:rPr>
            <a:t>Customer searched online</a:t>
          </a:r>
        </a:p>
        <a:p>
          <a:r>
            <a:rPr lang="en-GB" sz="900" dirty="0">
              <a:latin typeface="Verdana" panose="020B0604030504040204" pitchFamily="34" charset="0"/>
              <a:ea typeface="Verdana" panose="020B0604030504040204" pitchFamily="34" charset="0"/>
            </a:rPr>
            <a:t>Comparison shopped products online</a:t>
          </a:r>
        </a:p>
        <a:p>
          <a:r>
            <a:rPr lang="en-GB" sz="900" dirty="0">
              <a:latin typeface="Verdana" panose="020B0604030504040204" pitchFamily="34" charset="0"/>
              <a:ea typeface="Verdana" panose="020B0604030504040204" pitchFamily="34" charset="0"/>
            </a:rPr>
            <a:t>Read reviews/testimonials</a:t>
          </a:r>
          <a:endParaRPr lang="en-GB" sz="1400" dirty="0">
            <a:latin typeface="Verdana" panose="020B0604030504040204" pitchFamily="34" charset="0"/>
            <a:ea typeface="Verdana" panose="020B0604030504040204" pitchFamily="34" charset="0"/>
          </a:endParaRPr>
        </a:p>
      </dgm:t>
    </dgm:pt>
    <dgm:pt modelId="{9E9CCD26-A4E8-49AB-8391-0861F8D71BF9}" type="parTrans" cxnId="{C78C8C8F-6D11-46F7-8D82-5009BFB60BC7}">
      <dgm:prSet/>
      <dgm:spPr/>
      <dgm:t>
        <a:bodyPr/>
        <a:lstStyle/>
        <a:p>
          <a:endParaRPr lang="en-GB" sz="1600">
            <a:latin typeface="Verdana" panose="020B0604030504040204" pitchFamily="34" charset="0"/>
            <a:ea typeface="Verdana" panose="020B0604030504040204" pitchFamily="34" charset="0"/>
          </a:endParaRPr>
        </a:p>
      </dgm:t>
    </dgm:pt>
    <dgm:pt modelId="{1C520065-25C0-4DA7-8762-8858F01C07F0}" type="sibTrans" cxnId="{C78C8C8F-6D11-46F7-8D82-5009BFB60BC7}">
      <dgm:prSet custT="1"/>
      <dgm:spPr/>
      <dgm:t>
        <a:bodyPr/>
        <a:lstStyle/>
        <a:p>
          <a:endParaRPr lang="en-GB" sz="1400" dirty="0">
            <a:latin typeface="Verdana" panose="020B0604030504040204" pitchFamily="34" charset="0"/>
            <a:ea typeface="Verdana" panose="020B0604030504040204" pitchFamily="34" charset="0"/>
          </a:endParaRPr>
        </a:p>
      </dgm:t>
    </dgm:pt>
    <dgm:pt modelId="{5EF1F4E2-8915-4933-B433-9336D9650EDA}">
      <dgm:prSet phldrT="[Text]" custT="1"/>
      <dgm:spPr/>
      <dgm:t>
        <a:bodyPr/>
        <a:lstStyle/>
        <a:p>
          <a:r>
            <a:rPr lang="en-GB" sz="1200" b="1" u="sng" dirty="0">
              <a:latin typeface="Verdana" panose="020B0604030504040204" pitchFamily="34" charset="0"/>
              <a:ea typeface="Verdana" panose="020B0604030504040204" pitchFamily="34" charset="0"/>
            </a:rPr>
            <a:t>First Moment of Truth </a:t>
          </a:r>
        </a:p>
        <a:p>
          <a:r>
            <a:rPr lang="en-GB" sz="900" dirty="0">
              <a:latin typeface="Verdana" panose="020B0604030504040204" pitchFamily="34" charset="0"/>
              <a:ea typeface="Verdana" panose="020B0604030504040204" pitchFamily="34" charset="0"/>
            </a:rPr>
            <a:t>Compared product with brick &amp; mortar products</a:t>
          </a:r>
        </a:p>
        <a:p>
          <a:r>
            <a:rPr lang="en-GB" sz="900" dirty="0">
              <a:latin typeface="Verdana" panose="020B0604030504040204" pitchFamily="34" charset="0"/>
              <a:ea typeface="Verdana" panose="020B0604030504040204" pitchFamily="34" charset="0"/>
            </a:rPr>
            <a:t>Tried a sample</a:t>
          </a:r>
        </a:p>
        <a:p>
          <a:r>
            <a:rPr lang="en-GB" sz="900" dirty="0">
              <a:latin typeface="Verdana" panose="020B0604030504040204" pitchFamily="34" charset="0"/>
              <a:ea typeface="Verdana" panose="020B0604030504040204" pitchFamily="34" charset="0"/>
            </a:rPr>
            <a:t>Spoke to a representative on the phone</a:t>
          </a:r>
        </a:p>
      </dgm:t>
    </dgm:pt>
    <dgm:pt modelId="{8A39DEAF-F73E-45C7-8F54-4C6963B2E66C}" type="parTrans" cxnId="{6F2C5F9E-EFEC-4AFA-9C21-722471F978FE}">
      <dgm:prSet/>
      <dgm:spPr/>
      <dgm:t>
        <a:bodyPr/>
        <a:lstStyle/>
        <a:p>
          <a:endParaRPr lang="en-GB" sz="1600">
            <a:latin typeface="Verdana" panose="020B0604030504040204" pitchFamily="34" charset="0"/>
            <a:ea typeface="Verdana" panose="020B0604030504040204" pitchFamily="34" charset="0"/>
          </a:endParaRPr>
        </a:p>
      </dgm:t>
    </dgm:pt>
    <dgm:pt modelId="{2AF6275C-D108-49A6-9D19-BDE6F59EAB31}" type="sibTrans" cxnId="{6F2C5F9E-EFEC-4AFA-9C21-722471F978FE}">
      <dgm:prSet/>
      <dgm:spPr/>
      <dgm:t>
        <a:bodyPr/>
        <a:lstStyle/>
        <a:p>
          <a:endParaRPr lang="en-GB" sz="1600">
            <a:latin typeface="Verdana" panose="020B0604030504040204" pitchFamily="34" charset="0"/>
            <a:ea typeface="Verdana" panose="020B0604030504040204" pitchFamily="34" charset="0"/>
          </a:endParaRPr>
        </a:p>
      </dgm:t>
    </dgm:pt>
    <dgm:pt modelId="{A9E4EF1E-1C90-4B66-8EEF-25C90F33A1AC}" type="pres">
      <dgm:prSet presAssocID="{7D0A3EC1-BDC9-40BF-B5FB-69258AEFBC13}" presName="Name0" presStyleCnt="0">
        <dgm:presLayoutVars>
          <dgm:dir/>
          <dgm:resizeHandles val="exact"/>
        </dgm:presLayoutVars>
      </dgm:prSet>
      <dgm:spPr/>
    </dgm:pt>
    <dgm:pt modelId="{F4AFAD60-6C6A-4F96-BB61-5DF7ED34C885}" type="pres">
      <dgm:prSet presAssocID="{6B949692-4B53-4F66-8A48-5C6BBD438691}" presName="node" presStyleLbl="node1" presStyleIdx="0" presStyleCnt="3" custScaleY="64346">
        <dgm:presLayoutVars>
          <dgm:bulletEnabled val="1"/>
        </dgm:presLayoutVars>
      </dgm:prSet>
      <dgm:spPr/>
    </dgm:pt>
    <dgm:pt modelId="{861F5347-7BA5-41CE-92B0-5A232B366C30}" type="pres">
      <dgm:prSet presAssocID="{308A2D35-A312-49F0-866F-5A287CF26196}" presName="sibTrans" presStyleLbl="sibTrans2D1" presStyleIdx="0" presStyleCnt="2" custLinFactNeighborX="-35092" custLinFactNeighborY="7383"/>
      <dgm:spPr/>
    </dgm:pt>
    <dgm:pt modelId="{E55656E1-7774-4480-8275-33F1285AF147}" type="pres">
      <dgm:prSet presAssocID="{308A2D35-A312-49F0-866F-5A287CF26196}" presName="connectorText" presStyleLbl="sibTrans2D1" presStyleIdx="0" presStyleCnt="2"/>
      <dgm:spPr/>
    </dgm:pt>
    <dgm:pt modelId="{53975CB9-D5DF-42A2-9E0F-FBE2CAA80E1E}" type="pres">
      <dgm:prSet presAssocID="{AD991DD7-477A-47EC-B493-C8B1A46B4C10}" presName="node" presStyleLbl="node1" presStyleIdx="1" presStyleCnt="3" custScaleY="92920" custLinFactNeighborX="-6426">
        <dgm:presLayoutVars>
          <dgm:bulletEnabled val="1"/>
        </dgm:presLayoutVars>
      </dgm:prSet>
      <dgm:spPr/>
    </dgm:pt>
    <dgm:pt modelId="{9582AAD7-256A-4DAA-912E-21292784FD01}" type="pres">
      <dgm:prSet presAssocID="{1C520065-25C0-4DA7-8762-8858F01C07F0}" presName="sibTrans" presStyleLbl="sibTrans2D1" presStyleIdx="1" presStyleCnt="2"/>
      <dgm:spPr/>
    </dgm:pt>
    <dgm:pt modelId="{BD4B91AF-F7C6-4920-BC38-0CC504DD04DB}" type="pres">
      <dgm:prSet presAssocID="{1C520065-25C0-4DA7-8762-8858F01C07F0}" presName="connectorText" presStyleLbl="sibTrans2D1" presStyleIdx="1" presStyleCnt="2"/>
      <dgm:spPr/>
    </dgm:pt>
    <dgm:pt modelId="{D588CE13-E344-45CB-B406-26964FA6AF2B}" type="pres">
      <dgm:prSet presAssocID="{5EF1F4E2-8915-4933-B433-9336D9650EDA}" presName="node" presStyleLbl="node1" presStyleIdx="2" presStyleCnt="3" custScaleY="88817">
        <dgm:presLayoutVars>
          <dgm:bulletEnabled val="1"/>
        </dgm:presLayoutVars>
      </dgm:prSet>
      <dgm:spPr/>
    </dgm:pt>
  </dgm:ptLst>
  <dgm:cxnLst>
    <dgm:cxn modelId="{5A38130B-B84C-48D5-8645-0C82EB6E802E}" type="presOf" srcId="{1C520065-25C0-4DA7-8762-8858F01C07F0}" destId="{9582AAD7-256A-4DAA-912E-21292784FD01}" srcOrd="0" destOrd="0" presId="urn:microsoft.com/office/officeart/2005/8/layout/process1"/>
    <dgm:cxn modelId="{66A3212E-8347-43D1-8A1D-2148D6D56ADA}" type="presOf" srcId="{1C520065-25C0-4DA7-8762-8858F01C07F0}" destId="{BD4B91AF-F7C6-4920-BC38-0CC504DD04DB}" srcOrd="1" destOrd="0" presId="urn:microsoft.com/office/officeart/2005/8/layout/process1"/>
    <dgm:cxn modelId="{A93C7F81-23FA-455F-92D8-D50D93013153}" type="presOf" srcId="{6B949692-4B53-4F66-8A48-5C6BBD438691}" destId="{F4AFAD60-6C6A-4F96-BB61-5DF7ED34C885}" srcOrd="0" destOrd="0" presId="urn:microsoft.com/office/officeart/2005/8/layout/process1"/>
    <dgm:cxn modelId="{C78C8C8F-6D11-46F7-8D82-5009BFB60BC7}" srcId="{7D0A3EC1-BDC9-40BF-B5FB-69258AEFBC13}" destId="{AD991DD7-477A-47EC-B493-C8B1A46B4C10}" srcOrd="1" destOrd="0" parTransId="{9E9CCD26-A4E8-49AB-8391-0861F8D71BF9}" sibTransId="{1C520065-25C0-4DA7-8762-8858F01C07F0}"/>
    <dgm:cxn modelId="{6F2C5F9E-EFEC-4AFA-9C21-722471F978FE}" srcId="{7D0A3EC1-BDC9-40BF-B5FB-69258AEFBC13}" destId="{5EF1F4E2-8915-4933-B433-9336D9650EDA}" srcOrd="2" destOrd="0" parTransId="{8A39DEAF-F73E-45C7-8F54-4C6963B2E66C}" sibTransId="{2AF6275C-D108-49A6-9D19-BDE6F59EAB31}"/>
    <dgm:cxn modelId="{FF776FAC-5A5B-48EE-B6B0-83FC4AB3A978}" type="presOf" srcId="{308A2D35-A312-49F0-866F-5A287CF26196}" destId="{861F5347-7BA5-41CE-92B0-5A232B366C30}" srcOrd="0" destOrd="0" presId="urn:microsoft.com/office/officeart/2005/8/layout/process1"/>
    <dgm:cxn modelId="{832075B4-E7D9-4DF3-AA28-15E2016E1CD0}" srcId="{7D0A3EC1-BDC9-40BF-B5FB-69258AEFBC13}" destId="{6B949692-4B53-4F66-8A48-5C6BBD438691}" srcOrd="0" destOrd="0" parTransId="{DD2B055A-EEA8-470F-97FB-B636668E85B6}" sibTransId="{308A2D35-A312-49F0-866F-5A287CF26196}"/>
    <dgm:cxn modelId="{D35CC2B8-3750-4CFA-A5FF-9A066A9A6602}" type="presOf" srcId="{AD991DD7-477A-47EC-B493-C8B1A46B4C10}" destId="{53975CB9-D5DF-42A2-9E0F-FBE2CAA80E1E}" srcOrd="0" destOrd="0" presId="urn:microsoft.com/office/officeart/2005/8/layout/process1"/>
    <dgm:cxn modelId="{B9DC56B9-4A0F-4276-B3CD-0EEF568C4DF0}" type="presOf" srcId="{308A2D35-A312-49F0-866F-5A287CF26196}" destId="{E55656E1-7774-4480-8275-33F1285AF147}" srcOrd="1" destOrd="0" presId="urn:microsoft.com/office/officeart/2005/8/layout/process1"/>
    <dgm:cxn modelId="{9C7A63CF-F535-472E-9C2A-34236B199847}" type="presOf" srcId="{5EF1F4E2-8915-4933-B433-9336D9650EDA}" destId="{D588CE13-E344-45CB-B406-26964FA6AF2B}" srcOrd="0" destOrd="0" presId="urn:microsoft.com/office/officeart/2005/8/layout/process1"/>
    <dgm:cxn modelId="{482447F6-FAE5-4DDB-BC2E-301886DB3A20}" type="presOf" srcId="{7D0A3EC1-BDC9-40BF-B5FB-69258AEFBC13}" destId="{A9E4EF1E-1C90-4B66-8EEF-25C90F33A1AC}" srcOrd="0" destOrd="0" presId="urn:microsoft.com/office/officeart/2005/8/layout/process1"/>
    <dgm:cxn modelId="{1162402F-CFE5-4C4C-B9AD-3565D02AEA7D}" type="presParOf" srcId="{A9E4EF1E-1C90-4B66-8EEF-25C90F33A1AC}" destId="{F4AFAD60-6C6A-4F96-BB61-5DF7ED34C885}" srcOrd="0" destOrd="0" presId="urn:microsoft.com/office/officeart/2005/8/layout/process1"/>
    <dgm:cxn modelId="{69FFDFBB-2C5F-4ECB-8651-82749D036E9E}" type="presParOf" srcId="{A9E4EF1E-1C90-4B66-8EEF-25C90F33A1AC}" destId="{861F5347-7BA5-41CE-92B0-5A232B366C30}" srcOrd="1" destOrd="0" presId="urn:microsoft.com/office/officeart/2005/8/layout/process1"/>
    <dgm:cxn modelId="{043601F9-EAE3-4FEE-A9D0-86508DD07482}" type="presParOf" srcId="{861F5347-7BA5-41CE-92B0-5A232B366C30}" destId="{E55656E1-7774-4480-8275-33F1285AF147}" srcOrd="0" destOrd="0" presId="urn:microsoft.com/office/officeart/2005/8/layout/process1"/>
    <dgm:cxn modelId="{6789E744-1AF2-478F-9B1E-F2748D29B16E}" type="presParOf" srcId="{A9E4EF1E-1C90-4B66-8EEF-25C90F33A1AC}" destId="{53975CB9-D5DF-42A2-9E0F-FBE2CAA80E1E}" srcOrd="2" destOrd="0" presId="urn:microsoft.com/office/officeart/2005/8/layout/process1"/>
    <dgm:cxn modelId="{973363F3-6274-48A1-A38C-D8F91F1B7956}" type="presParOf" srcId="{A9E4EF1E-1C90-4B66-8EEF-25C90F33A1AC}" destId="{9582AAD7-256A-4DAA-912E-21292784FD01}" srcOrd="3" destOrd="0" presId="urn:microsoft.com/office/officeart/2005/8/layout/process1"/>
    <dgm:cxn modelId="{FF714911-348C-4388-911E-B3A5DD0887A8}" type="presParOf" srcId="{9582AAD7-256A-4DAA-912E-21292784FD01}" destId="{BD4B91AF-F7C6-4920-BC38-0CC504DD04DB}" srcOrd="0" destOrd="0" presId="urn:microsoft.com/office/officeart/2005/8/layout/process1"/>
    <dgm:cxn modelId="{B25A3832-F8E3-4BAE-8EB6-BFED2028C71B}" type="presParOf" srcId="{A9E4EF1E-1C90-4B66-8EEF-25C90F33A1AC}" destId="{D588CE13-E344-45CB-B406-26964FA6AF2B}"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1596BB-E15C-4D4D-A2A5-22514A7D110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GB"/>
        </a:p>
      </dgm:t>
    </dgm:pt>
    <dgm:pt modelId="{2D154BEC-0734-4B56-9A4A-FE3E6DE1DD53}">
      <dgm:prSet phldrT="[Text]">
        <dgm:style>
          <a:lnRef idx="2">
            <a:schemeClr val="dk1"/>
          </a:lnRef>
          <a:fillRef idx="1">
            <a:schemeClr val="lt1"/>
          </a:fillRef>
          <a:effectRef idx="0">
            <a:schemeClr val="dk1"/>
          </a:effectRef>
          <a:fontRef idx="minor">
            <a:schemeClr val="dk1"/>
          </a:fontRef>
        </dgm:style>
      </dgm:prSet>
      <dgm:spPr/>
      <dgm:t>
        <a:bodyPr/>
        <a:lstStyle/>
        <a:p>
          <a:r>
            <a:rPr lang="en-GB" b="1" dirty="0"/>
            <a:t>Needs recognition –</a:t>
          </a:r>
          <a:r>
            <a:rPr lang="en-GB" b="0" dirty="0"/>
            <a:t>seeing an ad online, information from vet, read an article online</a:t>
          </a:r>
        </a:p>
      </dgm:t>
    </dgm:pt>
    <dgm:pt modelId="{E02435F7-84EA-4FEB-B9BA-6AA0D2C5657C}" type="parTrans" cxnId="{17CEDC11-CFF9-409D-97BC-66BE43724172}">
      <dgm:prSet/>
      <dgm:spPr/>
      <dgm:t>
        <a:bodyPr/>
        <a:lstStyle/>
        <a:p>
          <a:endParaRPr lang="en-GB"/>
        </a:p>
      </dgm:t>
    </dgm:pt>
    <dgm:pt modelId="{03EDE52D-F650-43BF-9B2E-9B894F252379}" type="sibTrans" cxnId="{17CEDC11-CFF9-409D-97BC-66BE43724172}">
      <dgm:prSet/>
      <dgm:spPr>
        <a:solidFill>
          <a:schemeClr val="accent1">
            <a:lumMod val="20000"/>
            <a:lumOff val="80000"/>
            <a:alpha val="90000"/>
          </a:schemeClr>
        </a:solidFill>
        <a:ln>
          <a:noFill/>
        </a:ln>
      </dgm:spPr>
      <dgm:t>
        <a:bodyPr/>
        <a:lstStyle/>
        <a:p>
          <a:endParaRPr lang="en-GB" dirty="0"/>
        </a:p>
      </dgm:t>
    </dgm:pt>
    <dgm:pt modelId="{29EAC9B2-61D7-4A9C-A893-47780D22976A}">
      <dgm:prSet phldrT="[Text]">
        <dgm:style>
          <a:lnRef idx="2">
            <a:schemeClr val="accent1"/>
          </a:lnRef>
          <a:fillRef idx="1">
            <a:schemeClr val="lt1"/>
          </a:fillRef>
          <a:effectRef idx="0">
            <a:schemeClr val="accent1"/>
          </a:effectRef>
          <a:fontRef idx="minor">
            <a:schemeClr val="dk1"/>
          </a:fontRef>
        </dgm:style>
      </dgm:prSet>
      <dgm:spPr/>
      <dgm:t>
        <a:bodyPr/>
        <a:lstStyle/>
        <a:p>
          <a:r>
            <a:rPr lang="en-GB" b="1" dirty="0"/>
            <a:t>Search for information </a:t>
          </a:r>
          <a:r>
            <a:rPr lang="en-GB" dirty="0"/>
            <a:t>– researching (Google), online forums (Reddit), Blogs, Social Media (Instagram or FB), Influencers and celebrities choices </a:t>
          </a:r>
        </a:p>
      </dgm:t>
    </dgm:pt>
    <dgm:pt modelId="{C8BE1252-717E-4AE6-81F3-FB60176DF3FA}" type="parTrans" cxnId="{BA267AC6-488D-4DD6-8025-D3D6C09AF3D1}">
      <dgm:prSet/>
      <dgm:spPr/>
      <dgm:t>
        <a:bodyPr/>
        <a:lstStyle/>
        <a:p>
          <a:endParaRPr lang="en-GB"/>
        </a:p>
      </dgm:t>
    </dgm:pt>
    <dgm:pt modelId="{ABBCBF5F-EDD1-4445-B1A5-1B655BC4C1A5}" type="sibTrans" cxnId="{BA267AC6-488D-4DD6-8025-D3D6C09AF3D1}">
      <dgm:prSet/>
      <dgm:spPr/>
      <dgm:t>
        <a:bodyPr/>
        <a:lstStyle/>
        <a:p>
          <a:endParaRPr lang="en-GB" dirty="0"/>
        </a:p>
      </dgm:t>
    </dgm:pt>
    <dgm:pt modelId="{2C20D202-D7C6-4B49-A36E-903AA4216F0C}">
      <dgm:prSet phldrT="[Text]">
        <dgm:style>
          <a:lnRef idx="2">
            <a:schemeClr val="accent3"/>
          </a:lnRef>
          <a:fillRef idx="1">
            <a:schemeClr val="lt1"/>
          </a:fillRef>
          <a:effectRef idx="0">
            <a:schemeClr val="accent3"/>
          </a:effectRef>
          <a:fontRef idx="minor">
            <a:schemeClr val="dk1"/>
          </a:fontRef>
        </dgm:style>
      </dgm:prSet>
      <dgm:spPr/>
      <dgm:t>
        <a:bodyPr/>
        <a:lstStyle/>
        <a:p>
          <a:r>
            <a:rPr lang="en-GB" b="1" dirty="0"/>
            <a:t>Evaluation of alternatives </a:t>
          </a:r>
          <a:r>
            <a:rPr lang="en-GB" dirty="0"/>
            <a:t>– Online reviews, testimonials, checking Amazon for similar products, comparing ratings</a:t>
          </a:r>
        </a:p>
      </dgm:t>
    </dgm:pt>
    <dgm:pt modelId="{9EA3CCE8-2CB1-401A-ACD8-ADA23F3E70A2}" type="parTrans" cxnId="{D29626B1-F040-423C-B52C-4609BF743CAA}">
      <dgm:prSet/>
      <dgm:spPr/>
      <dgm:t>
        <a:bodyPr/>
        <a:lstStyle/>
        <a:p>
          <a:endParaRPr lang="en-GB"/>
        </a:p>
      </dgm:t>
    </dgm:pt>
    <dgm:pt modelId="{1812ED63-DA1D-4258-B5A9-98364EB2AE7D}" type="sibTrans" cxnId="{D29626B1-F040-423C-B52C-4609BF743CAA}">
      <dgm:prSet/>
      <dgm:spPr/>
      <dgm:t>
        <a:bodyPr/>
        <a:lstStyle/>
        <a:p>
          <a:endParaRPr lang="en-GB" dirty="0"/>
        </a:p>
      </dgm:t>
    </dgm:pt>
    <dgm:pt modelId="{FB04A72A-72DF-4850-954C-B46D023A68F0}">
      <dgm:prSet>
        <dgm:style>
          <a:lnRef idx="2">
            <a:schemeClr val="accent5"/>
          </a:lnRef>
          <a:fillRef idx="1">
            <a:schemeClr val="lt1"/>
          </a:fillRef>
          <a:effectRef idx="0">
            <a:schemeClr val="accent5"/>
          </a:effectRef>
          <a:fontRef idx="minor">
            <a:schemeClr val="dk1"/>
          </a:fontRef>
        </dgm:style>
      </dgm:prSet>
      <dgm:spPr/>
      <dgm:t>
        <a:bodyPr/>
        <a:lstStyle/>
        <a:p>
          <a:r>
            <a:rPr lang="en-GB" b="1" dirty="0"/>
            <a:t>Purchase decision </a:t>
          </a:r>
          <a:r>
            <a:rPr lang="en-GB" dirty="0"/>
            <a:t>– Comparing alternative prices and the simplicity of payment play a big role in the purchase decision. </a:t>
          </a:r>
        </a:p>
      </dgm:t>
    </dgm:pt>
    <dgm:pt modelId="{14746D32-BEAE-46C7-806E-6101E7CE8847}" type="parTrans" cxnId="{086437CF-0C23-4140-A4B2-763D58D72701}">
      <dgm:prSet/>
      <dgm:spPr/>
      <dgm:t>
        <a:bodyPr/>
        <a:lstStyle/>
        <a:p>
          <a:endParaRPr lang="en-GB"/>
        </a:p>
      </dgm:t>
    </dgm:pt>
    <dgm:pt modelId="{65CC1330-5B9C-42B9-9308-A4BE7D5CB105}" type="sibTrans" cxnId="{086437CF-0C23-4140-A4B2-763D58D72701}">
      <dgm:prSet/>
      <dgm:spPr/>
      <dgm:t>
        <a:bodyPr/>
        <a:lstStyle/>
        <a:p>
          <a:endParaRPr lang="en-GB" dirty="0"/>
        </a:p>
      </dgm:t>
    </dgm:pt>
    <dgm:pt modelId="{B8AD0F12-C510-4539-BF57-CC6496E5D5E8}">
      <dgm:prSet>
        <dgm:style>
          <a:lnRef idx="2">
            <a:schemeClr val="accent6"/>
          </a:lnRef>
          <a:fillRef idx="1">
            <a:schemeClr val="lt1"/>
          </a:fillRef>
          <a:effectRef idx="0">
            <a:schemeClr val="accent6"/>
          </a:effectRef>
          <a:fontRef idx="minor">
            <a:schemeClr val="dk1"/>
          </a:fontRef>
        </dgm:style>
      </dgm:prSet>
      <dgm:spPr/>
      <dgm:t>
        <a:bodyPr/>
        <a:lstStyle/>
        <a:p>
          <a:r>
            <a:rPr lang="en-GB" b="1" dirty="0"/>
            <a:t>Post Purchase Evaluation </a:t>
          </a:r>
          <a:r>
            <a:rPr lang="en-GB" dirty="0"/>
            <a:t>-  We write reviews, post pictures on social media of happy dogs, compare value for money and most importantly seeing the physical and behavioural improvements in your dog. </a:t>
          </a:r>
        </a:p>
      </dgm:t>
    </dgm:pt>
    <dgm:pt modelId="{E7F60846-3CBB-4F7F-9B62-FFEB53AEEF2A}" type="parTrans" cxnId="{AFB4230D-CAB8-4B48-946C-CAD1AFEB30C9}">
      <dgm:prSet/>
      <dgm:spPr/>
      <dgm:t>
        <a:bodyPr/>
        <a:lstStyle/>
        <a:p>
          <a:endParaRPr lang="en-GB"/>
        </a:p>
      </dgm:t>
    </dgm:pt>
    <dgm:pt modelId="{BA7FB10E-724B-4121-8C84-E1811170BE23}" type="sibTrans" cxnId="{AFB4230D-CAB8-4B48-946C-CAD1AFEB30C9}">
      <dgm:prSet/>
      <dgm:spPr/>
      <dgm:t>
        <a:bodyPr/>
        <a:lstStyle/>
        <a:p>
          <a:endParaRPr lang="en-GB"/>
        </a:p>
      </dgm:t>
    </dgm:pt>
    <dgm:pt modelId="{6C48D644-A767-467C-8FEC-9B10549A6051}" type="pres">
      <dgm:prSet presAssocID="{D21596BB-E15C-4D4D-A2A5-22514A7D110E}" presName="outerComposite" presStyleCnt="0">
        <dgm:presLayoutVars>
          <dgm:chMax val="5"/>
          <dgm:dir/>
          <dgm:resizeHandles val="exact"/>
        </dgm:presLayoutVars>
      </dgm:prSet>
      <dgm:spPr/>
    </dgm:pt>
    <dgm:pt modelId="{9F5070FB-27A7-4A7F-ACA5-B6136EA7C590}" type="pres">
      <dgm:prSet presAssocID="{D21596BB-E15C-4D4D-A2A5-22514A7D110E}" presName="dummyMaxCanvas" presStyleCnt="0">
        <dgm:presLayoutVars/>
      </dgm:prSet>
      <dgm:spPr/>
    </dgm:pt>
    <dgm:pt modelId="{1BF86194-40A8-44E7-AD19-325165F7751B}" type="pres">
      <dgm:prSet presAssocID="{D21596BB-E15C-4D4D-A2A5-22514A7D110E}" presName="FiveNodes_1" presStyleLbl="node1" presStyleIdx="0" presStyleCnt="5">
        <dgm:presLayoutVars>
          <dgm:bulletEnabled val="1"/>
        </dgm:presLayoutVars>
      </dgm:prSet>
      <dgm:spPr/>
    </dgm:pt>
    <dgm:pt modelId="{3346AC6B-A88A-490D-9A15-804929894BF5}" type="pres">
      <dgm:prSet presAssocID="{D21596BB-E15C-4D4D-A2A5-22514A7D110E}" presName="FiveNodes_2" presStyleLbl="node1" presStyleIdx="1" presStyleCnt="5">
        <dgm:presLayoutVars>
          <dgm:bulletEnabled val="1"/>
        </dgm:presLayoutVars>
      </dgm:prSet>
      <dgm:spPr/>
    </dgm:pt>
    <dgm:pt modelId="{A2FD72A4-3103-4FB5-9E76-0AFFE655452D}" type="pres">
      <dgm:prSet presAssocID="{D21596BB-E15C-4D4D-A2A5-22514A7D110E}" presName="FiveNodes_3" presStyleLbl="node1" presStyleIdx="2" presStyleCnt="5">
        <dgm:presLayoutVars>
          <dgm:bulletEnabled val="1"/>
        </dgm:presLayoutVars>
      </dgm:prSet>
      <dgm:spPr/>
    </dgm:pt>
    <dgm:pt modelId="{FDF8818E-5638-46BE-835F-D8E5BF92B89E}" type="pres">
      <dgm:prSet presAssocID="{D21596BB-E15C-4D4D-A2A5-22514A7D110E}" presName="FiveNodes_4" presStyleLbl="node1" presStyleIdx="3" presStyleCnt="5">
        <dgm:presLayoutVars>
          <dgm:bulletEnabled val="1"/>
        </dgm:presLayoutVars>
      </dgm:prSet>
      <dgm:spPr/>
    </dgm:pt>
    <dgm:pt modelId="{6DE5F015-5952-40C9-A471-973A665805DF}" type="pres">
      <dgm:prSet presAssocID="{D21596BB-E15C-4D4D-A2A5-22514A7D110E}" presName="FiveNodes_5" presStyleLbl="node1" presStyleIdx="4" presStyleCnt="5">
        <dgm:presLayoutVars>
          <dgm:bulletEnabled val="1"/>
        </dgm:presLayoutVars>
      </dgm:prSet>
      <dgm:spPr/>
    </dgm:pt>
    <dgm:pt modelId="{E609618B-E035-4EB0-A83A-463954FC20C1}" type="pres">
      <dgm:prSet presAssocID="{D21596BB-E15C-4D4D-A2A5-22514A7D110E}" presName="FiveConn_1-2" presStyleLbl="fgAccFollowNode1" presStyleIdx="0" presStyleCnt="4">
        <dgm:presLayoutVars>
          <dgm:bulletEnabled val="1"/>
        </dgm:presLayoutVars>
      </dgm:prSet>
      <dgm:spPr/>
    </dgm:pt>
    <dgm:pt modelId="{B176702A-38F5-4314-9AEC-22AC3CB9900B}" type="pres">
      <dgm:prSet presAssocID="{D21596BB-E15C-4D4D-A2A5-22514A7D110E}" presName="FiveConn_2-3" presStyleLbl="fgAccFollowNode1" presStyleIdx="1" presStyleCnt="4">
        <dgm:presLayoutVars>
          <dgm:bulletEnabled val="1"/>
        </dgm:presLayoutVars>
      </dgm:prSet>
      <dgm:spPr/>
    </dgm:pt>
    <dgm:pt modelId="{4EB9A79F-D5BE-4BA4-A635-9DEAD9FF5F3C}" type="pres">
      <dgm:prSet presAssocID="{D21596BB-E15C-4D4D-A2A5-22514A7D110E}" presName="FiveConn_3-4" presStyleLbl="fgAccFollowNode1" presStyleIdx="2" presStyleCnt="4">
        <dgm:presLayoutVars>
          <dgm:bulletEnabled val="1"/>
        </dgm:presLayoutVars>
      </dgm:prSet>
      <dgm:spPr/>
    </dgm:pt>
    <dgm:pt modelId="{ECAE49E8-AF2E-4387-AA4F-FB0B0FBCE7DE}" type="pres">
      <dgm:prSet presAssocID="{D21596BB-E15C-4D4D-A2A5-22514A7D110E}" presName="FiveConn_4-5" presStyleLbl="fgAccFollowNode1" presStyleIdx="3" presStyleCnt="4">
        <dgm:presLayoutVars>
          <dgm:bulletEnabled val="1"/>
        </dgm:presLayoutVars>
      </dgm:prSet>
      <dgm:spPr/>
    </dgm:pt>
    <dgm:pt modelId="{E38C834A-815F-4B31-A4DB-0D37253A3E63}" type="pres">
      <dgm:prSet presAssocID="{D21596BB-E15C-4D4D-A2A5-22514A7D110E}" presName="FiveNodes_1_text" presStyleLbl="node1" presStyleIdx="4" presStyleCnt="5">
        <dgm:presLayoutVars>
          <dgm:bulletEnabled val="1"/>
        </dgm:presLayoutVars>
      </dgm:prSet>
      <dgm:spPr/>
    </dgm:pt>
    <dgm:pt modelId="{DD831180-40CE-4106-A519-1806E53C1945}" type="pres">
      <dgm:prSet presAssocID="{D21596BB-E15C-4D4D-A2A5-22514A7D110E}" presName="FiveNodes_2_text" presStyleLbl="node1" presStyleIdx="4" presStyleCnt="5">
        <dgm:presLayoutVars>
          <dgm:bulletEnabled val="1"/>
        </dgm:presLayoutVars>
      </dgm:prSet>
      <dgm:spPr/>
    </dgm:pt>
    <dgm:pt modelId="{73D7FC9B-2020-4F66-AB8D-FF2D830FC4CD}" type="pres">
      <dgm:prSet presAssocID="{D21596BB-E15C-4D4D-A2A5-22514A7D110E}" presName="FiveNodes_3_text" presStyleLbl="node1" presStyleIdx="4" presStyleCnt="5">
        <dgm:presLayoutVars>
          <dgm:bulletEnabled val="1"/>
        </dgm:presLayoutVars>
      </dgm:prSet>
      <dgm:spPr/>
    </dgm:pt>
    <dgm:pt modelId="{0974A906-377B-499A-93AD-5D79935C9972}" type="pres">
      <dgm:prSet presAssocID="{D21596BB-E15C-4D4D-A2A5-22514A7D110E}" presName="FiveNodes_4_text" presStyleLbl="node1" presStyleIdx="4" presStyleCnt="5">
        <dgm:presLayoutVars>
          <dgm:bulletEnabled val="1"/>
        </dgm:presLayoutVars>
      </dgm:prSet>
      <dgm:spPr/>
    </dgm:pt>
    <dgm:pt modelId="{FB4A2E7E-AFE5-404A-B34B-1FB2539742DA}" type="pres">
      <dgm:prSet presAssocID="{D21596BB-E15C-4D4D-A2A5-22514A7D110E}" presName="FiveNodes_5_text" presStyleLbl="node1" presStyleIdx="4" presStyleCnt="5">
        <dgm:presLayoutVars>
          <dgm:bulletEnabled val="1"/>
        </dgm:presLayoutVars>
      </dgm:prSet>
      <dgm:spPr/>
    </dgm:pt>
  </dgm:ptLst>
  <dgm:cxnLst>
    <dgm:cxn modelId="{DD434001-5FA9-4F01-B508-D451FEE72ABC}" type="presOf" srcId="{29EAC9B2-61D7-4A9C-A893-47780D22976A}" destId="{3346AC6B-A88A-490D-9A15-804929894BF5}" srcOrd="0" destOrd="0" presId="urn:microsoft.com/office/officeart/2005/8/layout/vProcess5"/>
    <dgm:cxn modelId="{5223960B-51F6-456E-A304-B0F0AFDA243B}" type="presOf" srcId="{1812ED63-DA1D-4258-B5A9-98364EB2AE7D}" destId="{4EB9A79F-D5BE-4BA4-A635-9DEAD9FF5F3C}" srcOrd="0" destOrd="0" presId="urn:microsoft.com/office/officeart/2005/8/layout/vProcess5"/>
    <dgm:cxn modelId="{087E440C-A667-4EFA-9209-C36784E6F54B}" type="presOf" srcId="{FB04A72A-72DF-4850-954C-B46D023A68F0}" destId="{0974A906-377B-499A-93AD-5D79935C9972}" srcOrd="1" destOrd="0" presId="urn:microsoft.com/office/officeart/2005/8/layout/vProcess5"/>
    <dgm:cxn modelId="{AFB4230D-CAB8-4B48-946C-CAD1AFEB30C9}" srcId="{D21596BB-E15C-4D4D-A2A5-22514A7D110E}" destId="{B8AD0F12-C510-4539-BF57-CC6496E5D5E8}" srcOrd="4" destOrd="0" parTransId="{E7F60846-3CBB-4F7F-9B62-FFEB53AEEF2A}" sibTransId="{BA7FB10E-724B-4121-8C84-E1811170BE23}"/>
    <dgm:cxn modelId="{C4AB380F-F706-4FA1-9DBC-525426764955}" type="presOf" srcId="{2C20D202-D7C6-4B49-A36E-903AA4216F0C}" destId="{A2FD72A4-3103-4FB5-9E76-0AFFE655452D}" srcOrd="0" destOrd="0" presId="urn:microsoft.com/office/officeart/2005/8/layout/vProcess5"/>
    <dgm:cxn modelId="{17CEDC11-CFF9-409D-97BC-66BE43724172}" srcId="{D21596BB-E15C-4D4D-A2A5-22514A7D110E}" destId="{2D154BEC-0734-4B56-9A4A-FE3E6DE1DD53}" srcOrd="0" destOrd="0" parTransId="{E02435F7-84EA-4FEB-B9BA-6AA0D2C5657C}" sibTransId="{03EDE52D-F650-43BF-9B2E-9B894F252379}"/>
    <dgm:cxn modelId="{ACB8C635-AA8C-49B4-85F3-D42AC51AB554}" type="presOf" srcId="{D21596BB-E15C-4D4D-A2A5-22514A7D110E}" destId="{6C48D644-A767-467C-8FEC-9B10549A6051}" srcOrd="0" destOrd="0" presId="urn:microsoft.com/office/officeart/2005/8/layout/vProcess5"/>
    <dgm:cxn modelId="{78033064-6597-41FA-8E34-C643F954DE67}" type="presOf" srcId="{B8AD0F12-C510-4539-BF57-CC6496E5D5E8}" destId="{6DE5F015-5952-40C9-A471-973A665805DF}" srcOrd="0" destOrd="0" presId="urn:microsoft.com/office/officeart/2005/8/layout/vProcess5"/>
    <dgm:cxn modelId="{469F4247-92BB-4200-BAFA-213F1EE431BC}" type="presOf" srcId="{2D154BEC-0734-4B56-9A4A-FE3E6DE1DD53}" destId="{E38C834A-815F-4B31-A4DB-0D37253A3E63}" srcOrd="1" destOrd="0" presId="urn:microsoft.com/office/officeart/2005/8/layout/vProcess5"/>
    <dgm:cxn modelId="{1BED8168-E649-496A-A7E2-C8B1A11F9F16}" type="presOf" srcId="{FB04A72A-72DF-4850-954C-B46D023A68F0}" destId="{FDF8818E-5638-46BE-835F-D8E5BF92B89E}" srcOrd="0" destOrd="0" presId="urn:microsoft.com/office/officeart/2005/8/layout/vProcess5"/>
    <dgm:cxn modelId="{6C3FD94F-80DD-4041-AA4E-6C4B206AFF70}" type="presOf" srcId="{B8AD0F12-C510-4539-BF57-CC6496E5D5E8}" destId="{FB4A2E7E-AFE5-404A-B34B-1FB2539742DA}" srcOrd="1" destOrd="0" presId="urn:microsoft.com/office/officeart/2005/8/layout/vProcess5"/>
    <dgm:cxn modelId="{3EE14495-747E-4D0E-ACC9-C8BA49773CAD}" type="presOf" srcId="{29EAC9B2-61D7-4A9C-A893-47780D22976A}" destId="{DD831180-40CE-4106-A519-1806E53C1945}" srcOrd="1" destOrd="0" presId="urn:microsoft.com/office/officeart/2005/8/layout/vProcess5"/>
    <dgm:cxn modelId="{EED3EA9E-8895-4796-AC23-AFC8F919CB40}" type="presOf" srcId="{03EDE52D-F650-43BF-9B2E-9B894F252379}" destId="{E609618B-E035-4EB0-A83A-463954FC20C1}" srcOrd="0" destOrd="0" presId="urn:microsoft.com/office/officeart/2005/8/layout/vProcess5"/>
    <dgm:cxn modelId="{D29626B1-F040-423C-B52C-4609BF743CAA}" srcId="{D21596BB-E15C-4D4D-A2A5-22514A7D110E}" destId="{2C20D202-D7C6-4B49-A36E-903AA4216F0C}" srcOrd="2" destOrd="0" parTransId="{9EA3CCE8-2CB1-401A-ACD8-ADA23F3E70A2}" sibTransId="{1812ED63-DA1D-4258-B5A9-98364EB2AE7D}"/>
    <dgm:cxn modelId="{BA267AC6-488D-4DD6-8025-D3D6C09AF3D1}" srcId="{D21596BB-E15C-4D4D-A2A5-22514A7D110E}" destId="{29EAC9B2-61D7-4A9C-A893-47780D22976A}" srcOrd="1" destOrd="0" parTransId="{C8BE1252-717E-4AE6-81F3-FB60176DF3FA}" sibTransId="{ABBCBF5F-EDD1-4445-B1A5-1B655BC4C1A5}"/>
    <dgm:cxn modelId="{086437CF-0C23-4140-A4B2-763D58D72701}" srcId="{D21596BB-E15C-4D4D-A2A5-22514A7D110E}" destId="{FB04A72A-72DF-4850-954C-B46D023A68F0}" srcOrd="3" destOrd="0" parTransId="{14746D32-BEAE-46C7-806E-6101E7CE8847}" sibTransId="{65CC1330-5B9C-42B9-9308-A4BE7D5CB105}"/>
    <dgm:cxn modelId="{92FDC6E7-594A-4427-83DE-877AAEF16BBA}" type="presOf" srcId="{2D154BEC-0734-4B56-9A4A-FE3E6DE1DD53}" destId="{1BF86194-40A8-44E7-AD19-325165F7751B}" srcOrd="0" destOrd="0" presId="urn:microsoft.com/office/officeart/2005/8/layout/vProcess5"/>
    <dgm:cxn modelId="{17000BE8-DA45-419A-8B66-255B9C019D3C}" type="presOf" srcId="{ABBCBF5F-EDD1-4445-B1A5-1B655BC4C1A5}" destId="{B176702A-38F5-4314-9AEC-22AC3CB9900B}" srcOrd="0" destOrd="0" presId="urn:microsoft.com/office/officeart/2005/8/layout/vProcess5"/>
    <dgm:cxn modelId="{88EA04EA-5AFF-4453-AC7B-5AC46DDD9FB7}" type="presOf" srcId="{2C20D202-D7C6-4B49-A36E-903AA4216F0C}" destId="{73D7FC9B-2020-4F66-AB8D-FF2D830FC4CD}" srcOrd="1" destOrd="0" presId="urn:microsoft.com/office/officeart/2005/8/layout/vProcess5"/>
    <dgm:cxn modelId="{4F29ADFE-C3ED-45B2-B6FC-1AF649613C46}" type="presOf" srcId="{65CC1330-5B9C-42B9-9308-A4BE7D5CB105}" destId="{ECAE49E8-AF2E-4387-AA4F-FB0B0FBCE7DE}" srcOrd="0" destOrd="0" presId="urn:microsoft.com/office/officeart/2005/8/layout/vProcess5"/>
    <dgm:cxn modelId="{39AACE2B-52B7-4876-B1F0-58C7C0E08480}" type="presParOf" srcId="{6C48D644-A767-467C-8FEC-9B10549A6051}" destId="{9F5070FB-27A7-4A7F-ACA5-B6136EA7C590}" srcOrd="0" destOrd="0" presId="urn:microsoft.com/office/officeart/2005/8/layout/vProcess5"/>
    <dgm:cxn modelId="{AEBB8FA3-0EEF-4347-9E98-D7EA31922883}" type="presParOf" srcId="{6C48D644-A767-467C-8FEC-9B10549A6051}" destId="{1BF86194-40A8-44E7-AD19-325165F7751B}" srcOrd="1" destOrd="0" presId="urn:microsoft.com/office/officeart/2005/8/layout/vProcess5"/>
    <dgm:cxn modelId="{9198E556-703D-4983-A7EE-E8F423EE4B72}" type="presParOf" srcId="{6C48D644-A767-467C-8FEC-9B10549A6051}" destId="{3346AC6B-A88A-490D-9A15-804929894BF5}" srcOrd="2" destOrd="0" presId="urn:microsoft.com/office/officeart/2005/8/layout/vProcess5"/>
    <dgm:cxn modelId="{B4A807B1-287D-45E6-A435-F0C8C500EE2B}" type="presParOf" srcId="{6C48D644-A767-467C-8FEC-9B10549A6051}" destId="{A2FD72A4-3103-4FB5-9E76-0AFFE655452D}" srcOrd="3" destOrd="0" presId="urn:microsoft.com/office/officeart/2005/8/layout/vProcess5"/>
    <dgm:cxn modelId="{108C39D1-9FF7-49F1-90E2-26DF940369A5}" type="presParOf" srcId="{6C48D644-A767-467C-8FEC-9B10549A6051}" destId="{FDF8818E-5638-46BE-835F-D8E5BF92B89E}" srcOrd="4" destOrd="0" presId="urn:microsoft.com/office/officeart/2005/8/layout/vProcess5"/>
    <dgm:cxn modelId="{A9011049-AB8F-4254-A764-E6F20BB1E407}" type="presParOf" srcId="{6C48D644-A767-467C-8FEC-9B10549A6051}" destId="{6DE5F015-5952-40C9-A471-973A665805DF}" srcOrd="5" destOrd="0" presId="urn:microsoft.com/office/officeart/2005/8/layout/vProcess5"/>
    <dgm:cxn modelId="{FEEC25E0-F651-43A9-9878-2B973AEE0CFA}" type="presParOf" srcId="{6C48D644-A767-467C-8FEC-9B10549A6051}" destId="{E609618B-E035-4EB0-A83A-463954FC20C1}" srcOrd="6" destOrd="0" presId="urn:microsoft.com/office/officeart/2005/8/layout/vProcess5"/>
    <dgm:cxn modelId="{DE7C8668-6174-40DB-ADCA-207F99DD8E22}" type="presParOf" srcId="{6C48D644-A767-467C-8FEC-9B10549A6051}" destId="{B176702A-38F5-4314-9AEC-22AC3CB9900B}" srcOrd="7" destOrd="0" presId="urn:microsoft.com/office/officeart/2005/8/layout/vProcess5"/>
    <dgm:cxn modelId="{492B642A-6412-48A2-9018-40381F1EFC58}" type="presParOf" srcId="{6C48D644-A767-467C-8FEC-9B10549A6051}" destId="{4EB9A79F-D5BE-4BA4-A635-9DEAD9FF5F3C}" srcOrd="8" destOrd="0" presId="urn:microsoft.com/office/officeart/2005/8/layout/vProcess5"/>
    <dgm:cxn modelId="{C082527E-CA3B-45AE-A896-0C954D134A3B}" type="presParOf" srcId="{6C48D644-A767-467C-8FEC-9B10549A6051}" destId="{ECAE49E8-AF2E-4387-AA4F-FB0B0FBCE7DE}" srcOrd="9" destOrd="0" presId="urn:microsoft.com/office/officeart/2005/8/layout/vProcess5"/>
    <dgm:cxn modelId="{E2E0B278-BA35-45E6-A5DF-AA31D58BC5A0}" type="presParOf" srcId="{6C48D644-A767-467C-8FEC-9B10549A6051}" destId="{E38C834A-815F-4B31-A4DB-0D37253A3E63}" srcOrd="10" destOrd="0" presId="urn:microsoft.com/office/officeart/2005/8/layout/vProcess5"/>
    <dgm:cxn modelId="{BDDF8652-4374-4991-B4F6-4C6361C3E77F}" type="presParOf" srcId="{6C48D644-A767-467C-8FEC-9B10549A6051}" destId="{DD831180-40CE-4106-A519-1806E53C1945}" srcOrd="11" destOrd="0" presId="urn:microsoft.com/office/officeart/2005/8/layout/vProcess5"/>
    <dgm:cxn modelId="{9B7B8D1A-8C2F-42F4-AD3E-9E31AE24269B}" type="presParOf" srcId="{6C48D644-A767-467C-8FEC-9B10549A6051}" destId="{73D7FC9B-2020-4F66-AB8D-FF2D830FC4CD}" srcOrd="12" destOrd="0" presId="urn:microsoft.com/office/officeart/2005/8/layout/vProcess5"/>
    <dgm:cxn modelId="{F45BAE92-70E2-4E4E-98B7-7F563DB93B56}" type="presParOf" srcId="{6C48D644-A767-467C-8FEC-9B10549A6051}" destId="{0974A906-377B-499A-93AD-5D79935C9972}" srcOrd="13" destOrd="0" presId="urn:microsoft.com/office/officeart/2005/8/layout/vProcess5"/>
    <dgm:cxn modelId="{0487B546-F041-49E2-BE81-F42CC61EA392}" type="presParOf" srcId="{6C48D644-A767-467C-8FEC-9B10549A6051}" destId="{FB4A2E7E-AFE5-404A-B34B-1FB2539742DA}" srcOrd="14" destOrd="0" presId="urn:microsoft.com/office/officeart/2005/8/layout/vProcess5"/>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A02D36-B651-4CBA-9E17-2078587FBE3C}"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GB"/>
        </a:p>
      </dgm:t>
    </dgm:pt>
    <dgm:pt modelId="{B305D4C2-203E-4D0B-9166-2967AE597CC0}">
      <dgm:prSet phldrT="[Text]"/>
      <dgm:spPr>
        <a:solidFill>
          <a:schemeClr val="accent6">
            <a:lumMod val="75000"/>
          </a:schemeClr>
        </a:solidFill>
      </dgm:spPr>
      <dgm:t>
        <a:bodyPr/>
        <a:lstStyle/>
        <a:p>
          <a:r>
            <a:rPr lang="en-GB" dirty="0"/>
            <a:t>Dog </a:t>
          </a:r>
        </a:p>
        <a:p>
          <a:r>
            <a:rPr lang="en-GB" dirty="0"/>
            <a:t>as co-consumer</a:t>
          </a:r>
        </a:p>
      </dgm:t>
    </dgm:pt>
    <dgm:pt modelId="{ECED41D0-DAEF-435F-BB9C-10C2D1AC9662}" type="parTrans" cxnId="{105FF4EA-172F-457A-94AF-472E6ACC808A}">
      <dgm:prSet/>
      <dgm:spPr/>
      <dgm:t>
        <a:bodyPr/>
        <a:lstStyle/>
        <a:p>
          <a:endParaRPr lang="en-GB"/>
        </a:p>
      </dgm:t>
    </dgm:pt>
    <dgm:pt modelId="{7A8821E2-72EE-469A-B932-EAD1F7D358B9}" type="sibTrans" cxnId="{105FF4EA-172F-457A-94AF-472E6ACC808A}">
      <dgm:prSet/>
      <dgm:spPr>
        <a:solidFill>
          <a:schemeClr val="accent5">
            <a:lumMod val="60000"/>
            <a:lumOff val="40000"/>
          </a:schemeClr>
        </a:solidFill>
      </dgm:spPr>
      <dgm:t>
        <a:bodyPr/>
        <a:lstStyle/>
        <a:p>
          <a:endParaRPr lang="en-GB" dirty="0"/>
        </a:p>
      </dgm:t>
    </dgm:pt>
    <dgm:pt modelId="{EDD3A44E-50A9-4002-968C-7CFFC7929AC5}">
      <dgm:prSet phldrT="[Text]"/>
      <dgm:spPr/>
      <dgm:t>
        <a:bodyPr/>
        <a:lstStyle/>
        <a:p>
          <a:r>
            <a:rPr lang="en-GB" dirty="0"/>
            <a:t>Name of our company</a:t>
          </a:r>
        </a:p>
      </dgm:t>
    </dgm:pt>
    <dgm:pt modelId="{87D4B64F-E05B-4DBF-AFC7-59FD8C1A03E3}" type="parTrans" cxnId="{76683C71-44CF-4785-AA7E-6635BE9AC655}">
      <dgm:prSet/>
      <dgm:spPr/>
      <dgm:t>
        <a:bodyPr/>
        <a:lstStyle/>
        <a:p>
          <a:endParaRPr lang="en-GB"/>
        </a:p>
      </dgm:t>
    </dgm:pt>
    <dgm:pt modelId="{0E3B9AFF-6483-4BA6-AEEB-4E65AAC14FDD}" type="sibTrans" cxnId="{76683C71-44CF-4785-AA7E-6635BE9AC655}">
      <dgm:prSet/>
      <dgm:spPr/>
      <dgm:t>
        <a:bodyPr/>
        <a:lstStyle/>
        <a:p>
          <a:endParaRPr lang="en-GB" dirty="0"/>
        </a:p>
      </dgm:t>
    </dgm:pt>
    <dgm:pt modelId="{2380BB2E-3C1A-4F54-B246-967807D0E30E}">
      <dgm:prSet phldrT="[Text]"/>
      <dgm:spPr>
        <a:solidFill>
          <a:schemeClr val="accent5">
            <a:lumMod val="75000"/>
          </a:schemeClr>
        </a:solidFill>
      </dgm:spPr>
      <dgm:t>
        <a:bodyPr/>
        <a:lstStyle/>
        <a:p>
          <a:r>
            <a:rPr lang="en-GB" dirty="0"/>
            <a:t>Dog owner</a:t>
          </a:r>
        </a:p>
      </dgm:t>
    </dgm:pt>
    <dgm:pt modelId="{184A5C53-5364-45DA-A081-AE8048EA84EF}" type="parTrans" cxnId="{DFEF3C38-80BE-4E5B-A9D3-1F1F8B0D27CD}">
      <dgm:prSet/>
      <dgm:spPr/>
      <dgm:t>
        <a:bodyPr/>
        <a:lstStyle/>
        <a:p>
          <a:endParaRPr lang="en-GB"/>
        </a:p>
      </dgm:t>
    </dgm:pt>
    <dgm:pt modelId="{130ADCB2-5011-4AA3-8346-27ADD196ED49}" type="sibTrans" cxnId="{DFEF3C38-80BE-4E5B-A9D3-1F1F8B0D27CD}">
      <dgm:prSet/>
      <dgm:spPr>
        <a:solidFill>
          <a:schemeClr val="accent6">
            <a:lumMod val="60000"/>
            <a:lumOff val="40000"/>
          </a:schemeClr>
        </a:solidFill>
      </dgm:spPr>
      <dgm:t>
        <a:bodyPr/>
        <a:lstStyle/>
        <a:p>
          <a:endParaRPr lang="en-GB" dirty="0"/>
        </a:p>
      </dgm:t>
    </dgm:pt>
    <dgm:pt modelId="{32FDC06D-EB44-44E8-8802-7F386F247D1A}" type="pres">
      <dgm:prSet presAssocID="{1AA02D36-B651-4CBA-9E17-2078587FBE3C}" presName="Name0" presStyleCnt="0">
        <dgm:presLayoutVars>
          <dgm:dir/>
          <dgm:resizeHandles val="exact"/>
        </dgm:presLayoutVars>
      </dgm:prSet>
      <dgm:spPr/>
    </dgm:pt>
    <dgm:pt modelId="{33E390A1-A466-4A73-9381-236C24DE294C}" type="pres">
      <dgm:prSet presAssocID="{B305D4C2-203E-4D0B-9166-2967AE597CC0}" presName="node" presStyleLbl="node1" presStyleIdx="0" presStyleCnt="3">
        <dgm:presLayoutVars>
          <dgm:bulletEnabled val="1"/>
        </dgm:presLayoutVars>
      </dgm:prSet>
      <dgm:spPr/>
    </dgm:pt>
    <dgm:pt modelId="{6D27F493-6338-473B-B9FD-C1B5556B16D6}" type="pres">
      <dgm:prSet presAssocID="{7A8821E2-72EE-469A-B932-EAD1F7D358B9}" presName="sibTrans" presStyleLbl="sibTrans2D1" presStyleIdx="0" presStyleCnt="3"/>
      <dgm:spPr/>
    </dgm:pt>
    <dgm:pt modelId="{4F9C59FA-F186-4472-8145-9A23C3F347FB}" type="pres">
      <dgm:prSet presAssocID="{7A8821E2-72EE-469A-B932-EAD1F7D358B9}" presName="connectorText" presStyleLbl="sibTrans2D1" presStyleIdx="0" presStyleCnt="3"/>
      <dgm:spPr/>
    </dgm:pt>
    <dgm:pt modelId="{99EC7839-C975-4A50-ACF7-E86C9896FC8C}" type="pres">
      <dgm:prSet presAssocID="{EDD3A44E-50A9-4002-968C-7CFFC7929AC5}" presName="node" presStyleLbl="node1" presStyleIdx="1" presStyleCnt="3">
        <dgm:presLayoutVars>
          <dgm:bulletEnabled val="1"/>
        </dgm:presLayoutVars>
      </dgm:prSet>
      <dgm:spPr/>
    </dgm:pt>
    <dgm:pt modelId="{E9810508-F7B2-4B2A-A94A-721B7411B56B}" type="pres">
      <dgm:prSet presAssocID="{0E3B9AFF-6483-4BA6-AEEB-4E65AAC14FDD}" presName="sibTrans" presStyleLbl="sibTrans2D1" presStyleIdx="1" presStyleCnt="3"/>
      <dgm:spPr/>
    </dgm:pt>
    <dgm:pt modelId="{8D782772-608D-4B8E-83AF-56D61A1EB83D}" type="pres">
      <dgm:prSet presAssocID="{0E3B9AFF-6483-4BA6-AEEB-4E65AAC14FDD}" presName="connectorText" presStyleLbl="sibTrans2D1" presStyleIdx="1" presStyleCnt="3"/>
      <dgm:spPr/>
    </dgm:pt>
    <dgm:pt modelId="{2D1178F8-2AF6-4C95-A5C8-3F3F446211C1}" type="pres">
      <dgm:prSet presAssocID="{2380BB2E-3C1A-4F54-B246-967807D0E30E}" presName="node" presStyleLbl="node1" presStyleIdx="2" presStyleCnt="3">
        <dgm:presLayoutVars>
          <dgm:bulletEnabled val="1"/>
        </dgm:presLayoutVars>
      </dgm:prSet>
      <dgm:spPr/>
    </dgm:pt>
    <dgm:pt modelId="{39E39837-1675-40E8-BD34-0D860CAE523A}" type="pres">
      <dgm:prSet presAssocID="{130ADCB2-5011-4AA3-8346-27ADD196ED49}" presName="sibTrans" presStyleLbl="sibTrans2D1" presStyleIdx="2" presStyleCnt="3"/>
      <dgm:spPr/>
    </dgm:pt>
    <dgm:pt modelId="{371FB716-97E5-46E1-8B09-F62A5CC7A331}" type="pres">
      <dgm:prSet presAssocID="{130ADCB2-5011-4AA3-8346-27ADD196ED49}" presName="connectorText" presStyleLbl="sibTrans2D1" presStyleIdx="2" presStyleCnt="3"/>
      <dgm:spPr/>
    </dgm:pt>
  </dgm:ptLst>
  <dgm:cxnLst>
    <dgm:cxn modelId="{455D5517-9AD8-4D09-A05B-75294B8CA5CC}" type="presOf" srcId="{B305D4C2-203E-4D0B-9166-2967AE597CC0}" destId="{33E390A1-A466-4A73-9381-236C24DE294C}" srcOrd="0" destOrd="0" presId="urn:microsoft.com/office/officeart/2005/8/layout/cycle7"/>
    <dgm:cxn modelId="{1C6B2C1E-8043-4B9B-8831-C9E87790F22A}" type="presOf" srcId="{7A8821E2-72EE-469A-B932-EAD1F7D358B9}" destId="{6D27F493-6338-473B-B9FD-C1B5556B16D6}" srcOrd="0" destOrd="0" presId="urn:microsoft.com/office/officeart/2005/8/layout/cycle7"/>
    <dgm:cxn modelId="{DFEF3C38-80BE-4E5B-A9D3-1F1F8B0D27CD}" srcId="{1AA02D36-B651-4CBA-9E17-2078587FBE3C}" destId="{2380BB2E-3C1A-4F54-B246-967807D0E30E}" srcOrd="2" destOrd="0" parTransId="{184A5C53-5364-45DA-A081-AE8048EA84EF}" sibTransId="{130ADCB2-5011-4AA3-8346-27ADD196ED49}"/>
    <dgm:cxn modelId="{122D473F-30B6-498D-8440-494295522812}" type="presOf" srcId="{130ADCB2-5011-4AA3-8346-27ADD196ED49}" destId="{39E39837-1675-40E8-BD34-0D860CAE523A}" srcOrd="0" destOrd="0" presId="urn:microsoft.com/office/officeart/2005/8/layout/cycle7"/>
    <dgm:cxn modelId="{008C244A-C5B7-43A7-A38A-EBE5D0CCBBD6}" type="presOf" srcId="{EDD3A44E-50A9-4002-968C-7CFFC7929AC5}" destId="{99EC7839-C975-4A50-ACF7-E86C9896FC8C}" srcOrd="0" destOrd="0" presId="urn:microsoft.com/office/officeart/2005/8/layout/cycle7"/>
    <dgm:cxn modelId="{7BAE436F-1986-4767-8FCD-8B50948DE878}" type="presOf" srcId="{130ADCB2-5011-4AA3-8346-27ADD196ED49}" destId="{371FB716-97E5-46E1-8B09-F62A5CC7A331}" srcOrd="1" destOrd="0" presId="urn:microsoft.com/office/officeart/2005/8/layout/cycle7"/>
    <dgm:cxn modelId="{76683C71-44CF-4785-AA7E-6635BE9AC655}" srcId="{1AA02D36-B651-4CBA-9E17-2078587FBE3C}" destId="{EDD3A44E-50A9-4002-968C-7CFFC7929AC5}" srcOrd="1" destOrd="0" parTransId="{87D4B64F-E05B-4DBF-AFC7-59FD8C1A03E3}" sibTransId="{0E3B9AFF-6483-4BA6-AEEB-4E65AAC14FDD}"/>
    <dgm:cxn modelId="{1AD2207F-D0B3-4B76-B18A-D16146C7DB81}" type="presOf" srcId="{2380BB2E-3C1A-4F54-B246-967807D0E30E}" destId="{2D1178F8-2AF6-4C95-A5C8-3F3F446211C1}" srcOrd="0" destOrd="0" presId="urn:microsoft.com/office/officeart/2005/8/layout/cycle7"/>
    <dgm:cxn modelId="{FE4A60A9-E97D-4C70-9E74-BCA8160961B9}" type="presOf" srcId="{0E3B9AFF-6483-4BA6-AEEB-4E65AAC14FDD}" destId="{8D782772-608D-4B8E-83AF-56D61A1EB83D}" srcOrd="1" destOrd="0" presId="urn:microsoft.com/office/officeart/2005/8/layout/cycle7"/>
    <dgm:cxn modelId="{6DCF4AB2-E421-486F-AA54-E64FF181842E}" type="presOf" srcId="{7A8821E2-72EE-469A-B932-EAD1F7D358B9}" destId="{4F9C59FA-F186-4472-8145-9A23C3F347FB}" srcOrd="1" destOrd="0" presId="urn:microsoft.com/office/officeart/2005/8/layout/cycle7"/>
    <dgm:cxn modelId="{1F9BF0CC-0AE0-4B5C-886C-33E875A48FEF}" type="presOf" srcId="{1AA02D36-B651-4CBA-9E17-2078587FBE3C}" destId="{32FDC06D-EB44-44E8-8802-7F386F247D1A}" srcOrd="0" destOrd="0" presId="urn:microsoft.com/office/officeart/2005/8/layout/cycle7"/>
    <dgm:cxn modelId="{82ED8BE3-EB83-403D-8ED9-946FC2D0F70C}" type="presOf" srcId="{0E3B9AFF-6483-4BA6-AEEB-4E65AAC14FDD}" destId="{E9810508-F7B2-4B2A-A94A-721B7411B56B}" srcOrd="0" destOrd="0" presId="urn:microsoft.com/office/officeart/2005/8/layout/cycle7"/>
    <dgm:cxn modelId="{105FF4EA-172F-457A-94AF-472E6ACC808A}" srcId="{1AA02D36-B651-4CBA-9E17-2078587FBE3C}" destId="{B305D4C2-203E-4D0B-9166-2967AE597CC0}" srcOrd="0" destOrd="0" parTransId="{ECED41D0-DAEF-435F-BB9C-10C2D1AC9662}" sibTransId="{7A8821E2-72EE-469A-B932-EAD1F7D358B9}"/>
    <dgm:cxn modelId="{2B82C6AD-EA91-4B13-A8AF-D014DFFC55CA}" type="presParOf" srcId="{32FDC06D-EB44-44E8-8802-7F386F247D1A}" destId="{33E390A1-A466-4A73-9381-236C24DE294C}" srcOrd="0" destOrd="0" presId="urn:microsoft.com/office/officeart/2005/8/layout/cycle7"/>
    <dgm:cxn modelId="{ED6EE5ED-5132-40D9-8079-14483E59071F}" type="presParOf" srcId="{32FDC06D-EB44-44E8-8802-7F386F247D1A}" destId="{6D27F493-6338-473B-B9FD-C1B5556B16D6}" srcOrd="1" destOrd="0" presId="urn:microsoft.com/office/officeart/2005/8/layout/cycle7"/>
    <dgm:cxn modelId="{FD46C6B9-0E9F-4423-8EC6-62CC4AFB8F72}" type="presParOf" srcId="{6D27F493-6338-473B-B9FD-C1B5556B16D6}" destId="{4F9C59FA-F186-4472-8145-9A23C3F347FB}" srcOrd="0" destOrd="0" presId="urn:microsoft.com/office/officeart/2005/8/layout/cycle7"/>
    <dgm:cxn modelId="{FC015011-6F50-4BA4-8BE2-B08A4AF3DC8A}" type="presParOf" srcId="{32FDC06D-EB44-44E8-8802-7F386F247D1A}" destId="{99EC7839-C975-4A50-ACF7-E86C9896FC8C}" srcOrd="2" destOrd="0" presId="urn:microsoft.com/office/officeart/2005/8/layout/cycle7"/>
    <dgm:cxn modelId="{6DD16FCC-20A7-4B1A-8252-6E01219B2F64}" type="presParOf" srcId="{32FDC06D-EB44-44E8-8802-7F386F247D1A}" destId="{E9810508-F7B2-4B2A-A94A-721B7411B56B}" srcOrd="3" destOrd="0" presId="urn:microsoft.com/office/officeart/2005/8/layout/cycle7"/>
    <dgm:cxn modelId="{03A06206-2931-4A57-8CA3-5F520531DE5C}" type="presParOf" srcId="{E9810508-F7B2-4B2A-A94A-721B7411B56B}" destId="{8D782772-608D-4B8E-83AF-56D61A1EB83D}" srcOrd="0" destOrd="0" presId="urn:microsoft.com/office/officeart/2005/8/layout/cycle7"/>
    <dgm:cxn modelId="{D53C907D-76E3-41FD-9BEF-E38F132A4874}" type="presParOf" srcId="{32FDC06D-EB44-44E8-8802-7F386F247D1A}" destId="{2D1178F8-2AF6-4C95-A5C8-3F3F446211C1}" srcOrd="4" destOrd="0" presId="urn:microsoft.com/office/officeart/2005/8/layout/cycle7"/>
    <dgm:cxn modelId="{F935FE30-2377-40A9-A8E7-C6198B7A88D9}" type="presParOf" srcId="{32FDC06D-EB44-44E8-8802-7F386F247D1A}" destId="{39E39837-1675-40E8-BD34-0D860CAE523A}" srcOrd="5" destOrd="0" presId="urn:microsoft.com/office/officeart/2005/8/layout/cycle7"/>
    <dgm:cxn modelId="{30422AF9-722F-4494-BD24-05C2102030DD}" type="presParOf" srcId="{39E39837-1675-40E8-BD34-0D860CAE523A}" destId="{371FB716-97E5-46E1-8B09-F62A5CC7A33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DB1BA9-84A6-4739-90DC-E7879EB77890}"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DB420DDB-F0B7-4B2D-8566-99B1E13C7B08}">
      <dgm:prSet>
        <dgm:style>
          <a:lnRef idx="3">
            <a:schemeClr val="lt1"/>
          </a:lnRef>
          <a:fillRef idx="1">
            <a:schemeClr val="accent6"/>
          </a:fillRef>
          <a:effectRef idx="1">
            <a:schemeClr val="accent6"/>
          </a:effectRef>
          <a:fontRef idx="minor">
            <a:schemeClr val="lt1"/>
          </a:fontRef>
        </dgm:style>
      </dgm:prSet>
      <dgm:spPr/>
      <dgm:t>
        <a:bodyPr/>
        <a:lstStyle/>
        <a:p>
          <a:r>
            <a:rPr lang="en-GB" b="0" i="0" dirty="0"/>
            <a:t>New analysis reveals</a:t>
          </a:r>
          <a:r>
            <a:rPr lang="en-GB" b="1" i="0" dirty="0"/>
            <a:t> </a:t>
          </a:r>
          <a:r>
            <a:rPr lang="en-GB" b="0" i="0" dirty="0"/>
            <a:t>95% of dog food from big brands don't disclose ingredients, instead using generic terms like 'meat derivatives'</a:t>
          </a:r>
          <a:endParaRPr lang="en-US" dirty="0"/>
        </a:p>
      </dgm:t>
    </dgm:pt>
    <dgm:pt modelId="{BD6F43F5-140A-40BF-A464-6B333C5F5BEF}" type="parTrans" cxnId="{A6C55330-30A0-446E-BCCD-21F58F854D7B}">
      <dgm:prSet/>
      <dgm:spPr/>
      <dgm:t>
        <a:bodyPr/>
        <a:lstStyle/>
        <a:p>
          <a:endParaRPr lang="en-US"/>
        </a:p>
      </dgm:t>
    </dgm:pt>
    <dgm:pt modelId="{78864B5C-8EFC-4A7C-8678-08CCBEDFE9B4}" type="sibTrans" cxnId="{A6C55330-30A0-446E-BCCD-21F58F854D7B}">
      <dgm:prSet/>
      <dgm:spPr>
        <a:solidFill>
          <a:schemeClr val="accent1">
            <a:lumMod val="20000"/>
            <a:lumOff val="80000"/>
            <a:alpha val="90000"/>
          </a:schemeClr>
        </a:solidFill>
      </dgm:spPr>
      <dgm:t>
        <a:bodyPr/>
        <a:lstStyle/>
        <a:p>
          <a:endParaRPr lang="en-US" dirty="0"/>
        </a:p>
      </dgm:t>
    </dgm:pt>
    <dgm:pt modelId="{609BC482-CB3C-4A05-B0CB-E8CAF722671C}">
      <dgm:prSet>
        <dgm:style>
          <a:lnRef idx="3">
            <a:schemeClr val="lt1"/>
          </a:lnRef>
          <a:fillRef idx="1">
            <a:schemeClr val="accent5"/>
          </a:fillRef>
          <a:effectRef idx="1">
            <a:schemeClr val="accent5"/>
          </a:effectRef>
          <a:fontRef idx="minor">
            <a:schemeClr val="lt1"/>
          </a:fontRef>
        </dgm:style>
      </dgm:prSet>
      <dgm:spPr/>
      <dgm:t>
        <a:bodyPr/>
        <a:lstStyle/>
        <a:p>
          <a:r>
            <a:rPr lang="en-GB" b="0" i="0" dirty="0"/>
            <a:t>Meat derivatives can include animal parts such as beaks, hooves, feathers and wool – these have no nutritional value </a:t>
          </a:r>
          <a:endParaRPr lang="en-US" dirty="0"/>
        </a:p>
      </dgm:t>
    </dgm:pt>
    <dgm:pt modelId="{50A31222-CF9A-4909-A2B3-2FB2FAE93E9F}" type="parTrans" cxnId="{73C02482-C98F-4A17-AFE0-C249EFCC2987}">
      <dgm:prSet/>
      <dgm:spPr/>
      <dgm:t>
        <a:bodyPr/>
        <a:lstStyle/>
        <a:p>
          <a:endParaRPr lang="en-US"/>
        </a:p>
      </dgm:t>
    </dgm:pt>
    <dgm:pt modelId="{8952B416-0570-49AD-A013-286E4846E380}" type="sibTrans" cxnId="{73C02482-C98F-4A17-AFE0-C249EFCC2987}">
      <dgm:prSet/>
      <dgm:spPr/>
      <dgm:t>
        <a:bodyPr/>
        <a:lstStyle/>
        <a:p>
          <a:endParaRPr lang="en-US" dirty="0"/>
        </a:p>
      </dgm:t>
    </dgm:pt>
    <dgm:pt modelId="{7762411D-267D-496E-960A-8D64BC00C315}">
      <dgm:prSet>
        <dgm:style>
          <a:lnRef idx="3">
            <a:schemeClr val="lt1"/>
          </a:lnRef>
          <a:fillRef idx="1">
            <a:schemeClr val="accent1"/>
          </a:fillRef>
          <a:effectRef idx="1">
            <a:schemeClr val="accent1"/>
          </a:effectRef>
          <a:fontRef idx="minor">
            <a:schemeClr val="lt1"/>
          </a:fontRef>
        </dgm:style>
      </dgm:prSet>
      <dgm:spPr/>
      <dgm:t>
        <a:bodyPr/>
        <a:lstStyle/>
        <a:p>
          <a:r>
            <a:rPr lang="en-GB" b="0" i="0" dirty="0"/>
            <a:t>Nearly half (42%) of dog owners don't know what's in the food they give their dogs, and 89% think dog food labels should list exact ingredients</a:t>
          </a:r>
          <a:endParaRPr lang="en-US" dirty="0"/>
        </a:p>
      </dgm:t>
    </dgm:pt>
    <dgm:pt modelId="{20DBC66A-0DD4-4CE2-9FA6-CBC6D3AECD72}" type="parTrans" cxnId="{CC402CE6-D0F0-436A-AB6B-260288D0C07F}">
      <dgm:prSet/>
      <dgm:spPr/>
      <dgm:t>
        <a:bodyPr/>
        <a:lstStyle/>
        <a:p>
          <a:endParaRPr lang="en-US"/>
        </a:p>
      </dgm:t>
    </dgm:pt>
    <dgm:pt modelId="{7A8F8B1E-061C-4DC1-B31B-CC3A0B2E8F8A}" type="sibTrans" cxnId="{CC402CE6-D0F0-436A-AB6B-260288D0C07F}">
      <dgm:prSet/>
      <dgm:spPr/>
      <dgm:t>
        <a:bodyPr/>
        <a:lstStyle/>
        <a:p>
          <a:endParaRPr lang="en-US"/>
        </a:p>
      </dgm:t>
    </dgm:pt>
    <dgm:pt modelId="{42C3D38C-34F7-4AD3-97EF-3AD4F9941FDF}" type="pres">
      <dgm:prSet presAssocID="{D7DB1BA9-84A6-4739-90DC-E7879EB77890}" presName="outerComposite" presStyleCnt="0">
        <dgm:presLayoutVars>
          <dgm:chMax val="5"/>
          <dgm:dir/>
          <dgm:resizeHandles val="exact"/>
        </dgm:presLayoutVars>
      </dgm:prSet>
      <dgm:spPr/>
    </dgm:pt>
    <dgm:pt modelId="{FB92686C-4D1B-4574-8027-D916DC066A26}" type="pres">
      <dgm:prSet presAssocID="{D7DB1BA9-84A6-4739-90DC-E7879EB77890}" presName="dummyMaxCanvas" presStyleCnt="0">
        <dgm:presLayoutVars/>
      </dgm:prSet>
      <dgm:spPr/>
    </dgm:pt>
    <dgm:pt modelId="{84C29BC2-AD7B-4A34-B8E4-8F0EFE59C4AA}" type="pres">
      <dgm:prSet presAssocID="{D7DB1BA9-84A6-4739-90DC-E7879EB77890}" presName="ThreeNodes_1" presStyleLbl="node1" presStyleIdx="0" presStyleCnt="3" custLinFactNeighborX="-4748" custLinFactNeighborY="214">
        <dgm:presLayoutVars>
          <dgm:bulletEnabled val="1"/>
        </dgm:presLayoutVars>
      </dgm:prSet>
      <dgm:spPr/>
    </dgm:pt>
    <dgm:pt modelId="{0A77E90B-ECBB-4586-B807-F0C7DAAAE068}" type="pres">
      <dgm:prSet presAssocID="{D7DB1BA9-84A6-4739-90DC-E7879EB77890}" presName="ThreeNodes_2" presStyleLbl="node1" presStyleIdx="1" presStyleCnt="3">
        <dgm:presLayoutVars>
          <dgm:bulletEnabled val="1"/>
        </dgm:presLayoutVars>
      </dgm:prSet>
      <dgm:spPr/>
    </dgm:pt>
    <dgm:pt modelId="{BA8B9E14-CFCC-400F-9109-3AE8C4A571BB}" type="pres">
      <dgm:prSet presAssocID="{D7DB1BA9-84A6-4739-90DC-E7879EB77890}" presName="ThreeNodes_3" presStyleLbl="node1" presStyleIdx="2" presStyleCnt="3">
        <dgm:presLayoutVars>
          <dgm:bulletEnabled val="1"/>
        </dgm:presLayoutVars>
      </dgm:prSet>
      <dgm:spPr/>
    </dgm:pt>
    <dgm:pt modelId="{F0914B28-C902-43D5-A1E4-BB2AB651AC32}" type="pres">
      <dgm:prSet presAssocID="{D7DB1BA9-84A6-4739-90DC-E7879EB77890}" presName="ThreeConn_1-2" presStyleLbl="fgAccFollowNode1" presStyleIdx="0" presStyleCnt="2" custLinFactNeighborX="34122" custLinFactNeighborY="2956">
        <dgm:presLayoutVars>
          <dgm:bulletEnabled val="1"/>
        </dgm:presLayoutVars>
      </dgm:prSet>
      <dgm:spPr/>
    </dgm:pt>
    <dgm:pt modelId="{CCB2668C-29AF-4697-A8EC-E45D819FE96C}" type="pres">
      <dgm:prSet presAssocID="{D7DB1BA9-84A6-4739-90DC-E7879EB77890}" presName="ThreeConn_2-3" presStyleLbl="fgAccFollowNode1" presStyleIdx="1" presStyleCnt="2" custLinFactNeighborX="37144" custLinFactNeighborY="-8821">
        <dgm:presLayoutVars>
          <dgm:bulletEnabled val="1"/>
        </dgm:presLayoutVars>
      </dgm:prSet>
      <dgm:spPr/>
    </dgm:pt>
    <dgm:pt modelId="{783B9042-4368-4B87-BFA6-B05F0D562AED}" type="pres">
      <dgm:prSet presAssocID="{D7DB1BA9-84A6-4739-90DC-E7879EB77890}" presName="ThreeNodes_1_text" presStyleLbl="node1" presStyleIdx="2" presStyleCnt="3">
        <dgm:presLayoutVars>
          <dgm:bulletEnabled val="1"/>
        </dgm:presLayoutVars>
      </dgm:prSet>
      <dgm:spPr/>
    </dgm:pt>
    <dgm:pt modelId="{FC552831-B43D-44A8-AB39-B3464E28720A}" type="pres">
      <dgm:prSet presAssocID="{D7DB1BA9-84A6-4739-90DC-E7879EB77890}" presName="ThreeNodes_2_text" presStyleLbl="node1" presStyleIdx="2" presStyleCnt="3">
        <dgm:presLayoutVars>
          <dgm:bulletEnabled val="1"/>
        </dgm:presLayoutVars>
      </dgm:prSet>
      <dgm:spPr/>
    </dgm:pt>
    <dgm:pt modelId="{EE7151E7-B9F6-411A-ADD7-CD6EDBA0A68D}" type="pres">
      <dgm:prSet presAssocID="{D7DB1BA9-84A6-4739-90DC-E7879EB77890}" presName="ThreeNodes_3_text" presStyleLbl="node1" presStyleIdx="2" presStyleCnt="3">
        <dgm:presLayoutVars>
          <dgm:bulletEnabled val="1"/>
        </dgm:presLayoutVars>
      </dgm:prSet>
      <dgm:spPr/>
    </dgm:pt>
  </dgm:ptLst>
  <dgm:cxnLst>
    <dgm:cxn modelId="{9F9E8900-28EE-40B3-90B2-040A251469F2}" type="presOf" srcId="{609BC482-CB3C-4A05-B0CB-E8CAF722671C}" destId="{FC552831-B43D-44A8-AB39-B3464E28720A}" srcOrd="1" destOrd="0" presId="urn:microsoft.com/office/officeart/2005/8/layout/vProcess5"/>
    <dgm:cxn modelId="{5EF53522-41BA-481F-9789-699C1E5571A2}" type="presOf" srcId="{DB420DDB-F0B7-4B2D-8566-99B1E13C7B08}" destId="{783B9042-4368-4B87-BFA6-B05F0D562AED}" srcOrd="1" destOrd="0" presId="urn:microsoft.com/office/officeart/2005/8/layout/vProcess5"/>
    <dgm:cxn modelId="{FE239327-6031-4997-8287-3B55EC5DCC3F}" type="presOf" srcId="{8952B416-0570-49AD-A013-286E4846E380}" destId="{CCB2668C-29AF-4697-A8EC-E45D819FE96C}" srcOrd="0" destOrd="0" presId="urn:microsoft.com/office/officeart/2005/8/layout/vProcess5"/>
    <dgm:cxn modelId="{1487432C-EDBE-4A06-B957-A7FDEF52D353}" type="presOf" srcId="{609BC482-CB3C-4A05-B0CB-E8CAF722671C}" destId="{0A77E90B-ECBB-4586-B807-F0C7DAAAE068}" srcOrd="0" destOrd="0" presId="urn:microsoft.com/office/officeart/2005/8/layout/vProcess5"/>
    <dgm:cxn modelId="{D5EC0E2E-42C1-4C4C-B991-D48A0212CD3E}" type="presOf" srcId="{78864B5C-8EFC-4A7C-8678-08CCBEDFE9B4}" destId="{F0914B28-C902-43D5-A1E4-BB2AB651AC32}" srcOrd="0" destOrd="0" presId="urn:microsoft.com/office/officeart/2005/8/layout/vProcess5"/>
    <dgm:cxn modelId="{A6C55330-30A0-446E-BCCD-21F58F854D7B}" srcId="{D7DB1BA9-84A6-4739-90DC-E7879EB77890}" destId="{DB420DDB-F0B7-4B2D-8566-99B1E13C7B08}" srcOrd="0" destOrd="0" parTransId="{BD6F43F5-140A-40BF-A464-6B333C5F5BEF}" sibTransId="{78864B5C-8EFC-4A7C-8678-08CCBEDFE9B4}"/>
    <dgm:cxn modelId="{00A1645C-04DA-46DC-B50B-982B58F6D984}" type="presOf" srcId="{DB420DDB-F0B7-4B2D-8566-99B1E13C7B08}" destId="{84C29BC2-AD7B-4A34-B8E4-8F0EFE59C4AA}" srcOrd="0" destOrd="0" presId="urn:microsoft.com/office/officeart/2005/8/layout/vProcess5"/>
    <dgm:cxn modelId="{73C02482-C98F-4A17-AFE0-C249EFCC2987}" srcId="{D7DB1BA9-84A6-4739-90DC-E7879EB77890}" destId="{609BC482-CB3C-4A05-B0CB-E8CAF722671C}" srcOrd="1" destOrd="0" parTransId="{50A31222-CF9A-4909-A2B3-2FB2FAE93E9F}" sibTransId="{8952B416-0570-49AD-A013-286E4846E380}"/>
    <dgm:cxn modelId="{16D09DD8-98FD-4CD0-B40E-D1E02D67FD6C}" type="presOf" srcId="{7762411D-267D-496E-960A-8D64BC00C315}" destId="{EE7151E7-B9F6-411A-ADD7-CD6EDBA0A68D}" srcOrd="1" destOrd="0" presId="urn:microsoft.com/office/officeart/2005/8/layout/vProcess5"/>
    <dgm:cxn modelId="{E4BE56E4-AF6A-48EC-B3BE-4A7310816287}" type="presOf" srcId="{D7DB1BA9-84A6-4739-90DC-E7879EB77890}" destId="{42C3D38C-34F7-4AD3-97EF-3AD4F9941FDF}" srcOrd="0" destOrd="0" presId="urn:microsoft.com/office/officeart/2005/8/layout/vProcess5"/>
    <dgm:cxn modelId="{CC402CE6-D0F0-436A-AB6B-260288D0C07F}" srcId="{D7DB1BA9-84A6-4739-90DC-E7879EB77890}" destId="{7762411D-267D-496E-960A-8D64BC00C315}" srcOrd="2" destOrd="0" parTransId="{20DBC66A-0DD4-4CE2-9FA6-CBC6D3AECD72}" sibTransId="{7A8F8B1E-061C-4DC1-B31B-CC3A0B2E8F8A}"/>
    <dgm:cxn modelId="{F5B017EC-C3C9-4AFD-9DF9-09191C9F14C8}" type="presOf" srcId="{7762411D-267D-496E-960A-8D64BC00C315}" destId="{BA8B9E14-CFCC-400F-9109-3AE8C4A571BB}" srcOrd="0" destOrd="0" presId="urn:microsoft.com/office/officeart/2005/8/layout/vProcess5"/>
    <dgm:cxn modelId="{6D4127CA-244D-48A7-983D-2F7D068540A6}" type="presParOf" srcId="{42C3D38C-34F7-4AD3-97EF-3AD4F9941FDF}" destId="{FB92686C-4D1B-4574-8027-D916DC066A26}" srcOrd="0" destOrd="0" presId="urn:microsoft.com/office/officeart/2005/8/layout/vProcess5"/>
    <dgm:cxn modelId="{4BAD1837-4596-41B2-9524-A6D33BD875AF}" type="presParOf" srcId="{42C3D38C-34F7-4AD3-97EF-3AD4F9941FDF}" destId="{84C29BC2-AD7B-4A34-B8E4-8F0EFE59C4AA}" srcOrd="1" destOrd="0" presId="urn:microsoft.com/office/officeart/2005/8/layout/vProcess5"/>
    <dgm:cxn modelId="{5641A907-ECE3-428B-8968-9FEF65302A9C}" type="presParOf" srcId="{42C3D38C-34F7-4AD3-97EF-3AD4F9941FDF}" destId="{0A77E90B-ECBB-4586-B807-F0C7DAAAE068}" srcOrd="2" destOrd="0" presId="urn:microsoft.com/office/officeart/2005/8/layout/vProcess5"/>
    <dgm:cxn modelId="{B94879C8-D316-429A-AD67-1B20B476A417}" type="presParOf" srcId="{42C3D38C-34F7-4AD3-97EF-3AD4F9941FDF}" destId="{BA8B9E14-CFCC-400F-9109-3AE8C4A571BB}" srcOrd="3" destOrd="0" presId="urn:microsoft.com/office/officeart/2005/8/layout/vProcess5"/>
    <dgm:cxn modelId="{E71A9F0D-B0DD-494C-86D1-FB83D123DF4C}" type="presParOf" srcId="{42C3D38C-34F7-4AD3-97EF-3AD4F9941FDF}" destId="{F0914B28-C902-43D5-A1E4-BB2AB651AC32}" srcOrd="4" destOrd="0" presId="urn:microsoft.com/office/officeart/2005/8/layout/vProcess5"/>
    <dgm:cxn modelId="{A31AFCC6-DE33-467C-B4F5-7B82495C00BC}" type="presParOf" srcId="{42C3D38C-34F7-4AD3-97EF-3AD4F9941FDF}" destId="{CCB2668C-29AF-4697-A8EC-E45D819FE96C}" srcOrd="5" destOrd="0" presId="urn:microsoft.com/office/officeart/2005/8/layout/vProcess5"/>
    <dgm:cxn modelId="{184503CA-6AEE-4AB1-9A37-CD489C3A01BE}" type="presParOf" srcId="{42C3D38C-34F7-4AD3-97EF-3AD4F9941FDF}" destId="{783B9042-4368-4B87-BFA6-B05F0D562AED}" srcOrd="6" destOrd="0" presId="urn:microsoft.com/office/officeart/2005/8/layout/vProcess5"/>
    <dgm:cxn modelId="{128F64FE-5E0A-4101-B467-F4A378E433F1}" type="presParOf" srcId="{42C3D38C-34F7-4AD3-97EF-3AD4F9941FDF}" destId="{FC552831-B43D-44A8-AB39-B3464E28720A}" srcOrd="7" destOrd="0" presId="urn:microsoft.com/office/officeart/2005/8/layout/vProcess5"/>
    <dgm:cxn modelId="{A6D0AB39-A3D0-4E54-A3B5-42BB7928F972}" type="presParOf" srcId="{42C3D38C-34F7-4AD3-97EF-3AD4F9941FDF}" destId="{EE7151E7-B9F6-411A-ADD7-CD6EDBA0A68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476290-979B-4806-BBEF-FE90884B8A36}"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DB7F2C22-7C67-4096-806A-9B1372733C6C}">
      <dgm:prSet phldrT="[Text]" phldr="1" custT="1"/>
      <dgm:spPr/>
      <dgm:t>
        <a:bodyPr/>
        <a:lstStyle/>
        <a:p>
          <a:endParaRPr lang="en-GB" sz="1200" baseline="0" dirty="0"/>
        </a:p>
      </dgm:t>
    </dgm:pt>
    <dgm:pt modelId="{89520AD6-4363-4538-8E60-1DF8D01B8D8E}" type="parTrans" cxnId="{BBA49093-B8C7-4B3D-83C7-D4F68248CD3B}">
      <dgm:prSet/>
      <dgm:spPr/>
      <dgm:t>
        <a:bodyPr/>
        <a:lstStyle/>
        <a:p>
          <a:endParaRPr lang="en-GB"/>
        </a:p>
      </dgm:t>
    </dgm:pt>
    <dgm:pt modelId="{BAAED861-8F0F-4C78-BBF7-8DE6BC50B358}" type="sibTrans" cxnId="{BBA49093-B8C7-4B3D-83C7-D4F68248CD3B}">
      <dgm:prSet/>
      <dgm:spPr/>
      <dgm:t>
        <a:bodyPr/>
        <a:lstStyle/>
        <a:p>
          <a:endParaRPr lang="en-GB"/>
        </a:p>
      </dgm:t>
    </dgm:pt>
    <dgm:pt modelId="{1533CEC4-0C7D-4D76-A7C2-1F3AFC01AF79}">
      <dgm:prSet phldrT="[Text]" custT="1"/>
      <dgm:spPr/>
      <dgm:t>
        <a:bodyPr/>
        <a:lstStyle/>
        <a:p>
          <a:endParaRPr lang="en-GB" sz="1200" baseline="0" dirty="0"/>
        </a:p>
      </dgm:t>
    </dgm:pt>
    <dgm:pt modelId="{C43DD642-F85D-4248-831C-615C872F600C}" type="parTrans" cxnId="{D9E91167-9159-4F9E-BAEB-A1A4F5104942}">
      <dgm:prSet/>
      <dgm:spPr/>
      <dgm:t>
        <a:bodyPr/>
        <a:lstStyle/>
        <a:p>
          <a:endParaRPr lang="en-GB"/>
        </a:p>
      </dgm:t>
    </dgm:pt>
    <dgm:pt modelId="{DE389882-A99E-4EB4-A58A-941C8BF3FE39}" type="sibTrans" cxnId="{D9E91167-9159-4F9E-BAEB-A1A4F5104942}">
      <dgm:prSet/>
      <dgm:spPr/>
      <dgm:t>
        <a:bodyPr/>
        <a:lstStyle/>
        <a:p>
          <a:endParaRPr lang="en-GB"/>
        </a:p>
      </dgm:t>
    </dgm:pt>
    <dgm:pt modelId="{BAFF1A8E-4F21-445D-AC6C-1FA3F4E1AD6C}">
      <dgm:prSet phldrT="[Text]" custT="1"/>
      <dgm:spPr/>
      <dgm:t>
        <a:bodyPr/>
        <a:lstStyle/>
        <a:p>
          <a:endParaRPr lang="en-GB" sz="1200" baseline="0" dirty="0"/>
        </a:p>
      </dgm:t>
    </dgm:pt>
    <dgm:pt modelId="{8C4CB0E6-F436-423C-BD53-DCDA12295E52}" type="parTrans" cxnId="{49578E34-1E27-4078-9F2D-0C88A686F8BC}">
      <dgm:prSet/>
      <dgm:spPr/>
      <dgm:t>
        <a:bodyPr/>
        <a:lstStyle/>
        <a:p>
          <a:endParaRPr lang="en-GB"/>
        </a:p>
      </dgm:t>
    </dgm:pt>
    <dgm:pt modelId="{B4D696EE-3EA6-403C-A2DA-B336FFDF7462}" type="sibTrans" cxnId="{49578E34-1E27-4078-9F2D-0C88A686F8BC}">
      <dgm:prSet/>
      <dgm:spPr/>
      <dgm:t>
        <a:bodyPr/>
        <a:lstStyle/>
        <a:p>
          <a:endParaRPr lang="en-GB"/>
        </a:p>
      </dgm:t>
    </dgm:pt>
    <dgm:pt modelId="{70C3385B-DFB8-4C79-98BA-480FFE79CB61}" type="pres">
      <dgm:prSet presAssocID="{BD476290-979B-4806-BBEF-FE90884B8A36}" presName="Name0" presStyleCnt="0">
        <dgm:presLayoutVars>
          <dgm:chMax val="7"/>
          <dgm:dir/>
          <dgm:resizeHandles val="exact"/>
        </dgm:presLayoutVars>
      </dgm:prSet>
      <dgm:spPr/>
    </dgm:pt>
    <dgm:pt modelId="{91535F04-A636-4166-903F-458DDCF4DDFE}" type="pres">
      <dgm:prSet presAssocID="{BD476290-979B-4806-BBEF-FE90884B8A36}" presName="ellipse1" presStyleLbl="vennNode1" presStyleIdx="0" presStyleCnt="3" custScaleX="133933" custScaleY="123931" custLinFactNeighborX="12560" custLinFactNeighborY="8671">
        <dgm:presLayoutVars>
          <dgm:bulletEnabled val="1"/>
        </dgm:presLayoutVars>
      </dgm:prSet>
      <dgm:spPr/>
    </dgm:pt>
    <dgm:pt modelId="{BA1A3A55-0FC6-4AEB-84B3-82918D882BF6}" type="pres">
      <dgm:prSet presAssocID="{BD476290-979B-4806-BBEF-FE90884B8A36}" presName="ellipse2" presStyleLbl="vennNode1" presStyleIdx="1" presStyleCnt="3" custScaleX="138823" custScaleY="117148" custLinFactNeighborX="-5855" custLinFactNeighborY="22">
        <dgm:presLayoutVars>
          <dgm:bulletEnabled val="1"/>
        </dgm:presLayoutVars>
      </dgm:prSet>
      <dgm:spPr/>
    </dgm:pt>
    <dgm:pt modelId="{FE5B3408-EA0F-4F0C-87AB-EA85A0C556A0}" type="pres">
      <dgm:prSet presAssocID="{BD476290-979B-4806-BBEF-FE90884B8A36}" presName="ellipse3" presStyleLbl="vennNode1" presStyleIdx="2" presStyleCnt="3" custScaleX="153074" custScaleY="134831" custLinFactNeighborX="-22390" custLinFactNeighborY="18512">
        <dgm:presLayoutVars>
          <dgm:bulletEnabled val="1"/>
        </dgm:presLayoutVars>
      </dgm:prSet>
      <dgm:spPr/>
    </dgm:pt>
  </dgm:ptLst>
  <dgm:cxnLst>
    <dgm:cxn modelId="{49578E34-1E27-4078-9F2D-0C88A686F8BC}" srcId="{BD476290-979B-4806-BBEF-FE90884B8A36}" destId="{BAFF1A8E-4F21-445D-AC6C-1FA3F4E1AD6C}" srcOrd="2" destOrd="0" parTransId="{8C4CB0E6-F436-423C-BD53-DCDA12295E52}" sibTransId="{B4D696EE-3EA6-403C-A2DA-B336FFDF7462}"/>
    <dgm:cxn modelId="{46B56F66-BD10-45F2-9A34-2A1302F8F97D}" type="presOf" srcId="{1533CEC4-0C7D-4D76-A7C2-1F3AFC01AF79}" destId="{BA1A3A55-0FC6-4AEB-84B3-82918D882BF6}" srcOrd="0" destOrd="0" presId="urn:microsoft.com/office/officeart/2005/8/layout/rings+Icon"/>
    <dgm:cxn modelId="{129FAB66-F35F-48BF-BE96-AD98DFBCF143}" type="presOf" srcId="{BAFF1A8E-4F21-445D-AC6C-1FA3F4E1AD6C}" destId="{FE5B3408-EA0F-4F0C-87AB-EA85A0C556A0}" srcOrd="0" destOrd="0" presId="urn:microsoft.com/office/officeart/2005/8/layout/rings+Icon"/>
    <dgm:cxn modelId="{D9E91167-9159-4F9E-BAEB-A1A4F5104942}" srcId="{BD476290-979B-4806-BBEF-FE90884B8A36}" destId="{1533CEC4-0C7D-4D76-A7C2-1F3AFC01AF79}" srcOrd="1" destOrd="0" parTransId="{C43DD642-F85D-4248-831C-615C872F600C}" sibTransId="{DE389882-A99E-4EB4-A58A-941C8BF3FE39}"/>
    <dgm:cxn modelId="{BBA49093-B8C7-4B3D-83C7-D4F68248CD3B}" srcId="{BD476290-979B-4806-BBEF-FE90884B8A36}" destId="{DB7F2C22-7C67-4096-806A-9B1372733C6C}" srcOrd="0" destOrd="0" parTransId="{89520AD6-4363-4538-8E60-1DF8D01B8D8E}" sibTransId="{BAAED861-8F0F-4C78-BBF7-8DE6BC50B358}"/>
    <dgm:cxn modelId="{C161B7AE-5705-4A19-80BC-F8E8CD59FD66}" type="presOf" srcId="{DB7F2C22-7C67-4096-806A-9B1372733C6C}" destId="{91535F04-A636-4166-903F-458DDCF4DDFE}" srcOrd="0" destOrd="0" presId="urn:microsoft.com/office/officeart/2005/8/layout/rings+Icon"/>
    <dgm:cxn modelId="{99EADDD7-69DA-439A-86B7-F3C9DBCDFA7B}" type="presOf" srcId="{BD476290-979B-4806-BBEF-FE90884B8A36}" destId="{70C3385B-DFB8-4C79-98BA-480FFE79CB61}" srcOrd="0" destOrd="0" presId="urn:microsoft.com/office/officeart/2005/8/layout/rings+Icon"/>
    <dgm:cxn modelId="{E5B21F8C-DA47-421C-8F56-1E9F0D584180}" type="presParOf" srcId="{70C3385B-DFB8-4C79-98BA-480FFE79CB61}" destId="{91535F04-A636-4166-903F-458DDCF4DDFE}" srcOrd="0" destOrd="0" presId="urn:microsoft.com/office/officeart/2005/8/layout/rings+Icon"/>
    <dgm:cxn modelId="{001CCBD0-42AE-4F8A-9B49-37B4BF75CE83}" type="presParOf" srcId="{70C3385B-DFB8-4C79-98BA-480FFE79CB61}" destId="{BA1A3A55-0FC6-4AEB-84B3-82918D882BF6}" srcOrd="1" destOrd="0" presId="urn:microsoft.com/office/officeart/2005/8/layout/rings+Icon"/>
    <dgm:cxn modelId="{59408FCE-F7B1-4EED-9875-C7AF1B96DFBD}" type="presParOf" srcId="{70C3385B-DFB8-4C79-98BA-480FFE79CB61}" destId="{FE5B3408-EA0F-4F0C-87AB-EA85A0C556A0}" srcOrd="2"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5DE83B-C409-45D3-884C-7BFFE8EDF47A}">
      <dsp:nvSpPr>
        <dsp:cNvPr id="0" name=""/>
        <dsp:cNvSpPr/>
      </dsp:nvSpPr>
      <dsp:spPr>
        <a:xfrm>
          <a:off x="0" y="11675"/>
          <a:ext cx="6248400" cy="1189803"/>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F113E594-F5B5-4393-98B8-2D5E918752F2}">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4A92CB-B1C2-44B7-98D8-B690E4B2F47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GB" sz="2000" kern="1200" dirty="0"/>
            <a:t>Dog’s have been man’s best friend for a millennia and therefore fulfilled two roles in Maslow’s Hierarchy of needs </a:t>
          </a:r>
          <a:endParaRPr lang="en-US" sz="2000" kern="1200" dirty="0"/>
        </a:p>
      </dsp:txBody>
      <dsp:txXfrm>
        <a:off x="1374223" y="2347"/>
        <a:ext cx="4874176" cy="1189803"/>
      </dsp:txXfrm>
    </dsp:sp>
    <dsp:sp modelId="{1DA33831-4077-441D-8724-377E835CECC6}">
      <dsp:nvSpPr>
        <dsp:cNvPr id="0" name=""/>
        <dsp:cNvSpPr/>
      </dsp:nvSpPr>
      <dsp:spPr>
        <a:xfrm>
          <a:off x="0" y="1489602"/>
          <a:ext cx="6248400" cy="118980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F8EBFFB7-EAF0-450E-BFEF-546EDA0B5881}">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802F31-684F-4BEC-B18F-55AFF91B48F3}">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GB" sz="2000" b="1" kern="1200" dirty="0"/>
            <a:t>Love and Safety Needs</a:t>
          </a:r>
          <a:endParaRPr lang="en-US" sz="2000" kern="1200" dirty="0"/>
        </a:p>
      </dsp:txBody>
      <dsp:txXfrm>
        <a:off x="1374223" y="1489602"/>
        <a:ext cx="4874176" cy="1189803"/>
      </dsp:txXfrm>
    </dsp:sp>
    <dsp:sp modelId="{CBE96A69-08A7-4777-9CFC-5574C893EFFB}">
      <dsp:nvSpPr>
        <dsp:cNvPr id="0" name=""/>
        <dsp:cNvSpPr/>
      </dsp:nvSpPr>
      <dsp:spPr>
        <a:xfrm>
          <a:off x="0" y="2976856"/>
          <a:ext cx="6248400" cy="1189803"/>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4DF6B75-FB19-4CD6-BDBA-E72D044F97F2}">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AD93B-AC9E-4427-B3BA-34A9B8CED879}">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GB" sz="2000" kern="1200" dirty="0"/>
            <a:t>Canine companions give millions of people a feeling of friendship, family, and a sense of connection</a:t>
          </a:r>
          <a:endParaRPr lang="en-US" sz="2000" kern="1200" dirty="0"/>
        </a:p>
      </dsp:txBody>
      <dsp:txXfrm>
        <a:off x="1374223" y="2976856"/>
        <a:ext cx="4874176" cy="1189803"/>
      </dsp:txXfrm>
    </dsp:sp>
    <dsp:sp modelId="{646C095F-5A31-43C2-B998-AF77F7FBD967}">
      <dsp:nvSpPr>
        <dsp:cNvPr id="0" name=""/>
        <dsp:cNvSpPr/>
      </dsp:nvSpPr>
      <dsp:spPr>
        <a:xfrm>
          <a:off x="0" y="4464111"/>
          <a:ext cx="6248400" cy="1189803"/>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BA9E6BD4-6FBD-46C5-AF3F-EB10A52C1DB8}">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738DFF-B6EA-4E11-9E59-953A47E75C57}">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889000">
            <a:lnSpc>
              <a:spcPct val="90000"/>
            </a:lnSpc>
            <a:spcBef>
              <a:spcPct val="0"/>
            </a:spcBef>
            <a:spcAft>
              <a:spcPct val="35000"/>
            </a:spcAft>
            <a:buNone/>
          </a:pPr>
          <a:r>
            <a:rPr lang="en-GB" sz="2000" kern="1200" dirty="0"/>
            <a:t>Secondary Need – Dogs also provide a sense of security and protection to millions of dog owners (depending on the breed)</a:t>
          </a:r>
          <a:endParaRPr lang="en-US" sz="2000" kern="1200" dirty="0"/>
        </a:p>
      </dsp:txBody>
      <dsp:txXfrm>
        <a:off x="1374223" y="4464111"/>
        <a:ext cx="4874176" cy="1189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99AB5-6CF6-4E3E-B0B7-6BB9F29D8B84}">
      <dsp:nvSpPr>
        <dsp:cNvPr id="0" name=""/>
        <dsp:cNvSpPr/>
      </dsp:nvSpPr>
      <dsp:spPr>
        <a:xfrm>
          <a:off x="333015" y="510423"/>
          <a:ext cx="1033664" cy="1033664"/>
        </a:xfrm>
        <a:prstGeom prst="round2DiagRect">
          <a:avLst>
            <a:gd name="adj1" fmla="val 29727"/>
            <a:gd name="adj2" fmla="val 0"/>
          </a:avLst>
        </a:prstGeom>
        <a:solidFill>
          <a:schemeClr val="accent6"/>
        </a:solidFill>
        <a:ln>
          <a:noFill/>
        </a:ln>
        <a:effectLst/>
      </dsp:spPr>
      <dsp:style>
        <a:lnRef idx="0">
          <a:scrgbClr r="0" g="0" b="0"/>
        </a:lnRef>
        <a:fillRef idx="1">
          <a:scrgbClr r="0" g="0" b="0"/>
        </a:fillRef>
        <a:effectRef idx="0">
          <a:scrgbClr r="0" g="0" b="0"/>
        </a:effectRef>
        <a:fontRef idx="minor"/>
      </dsp:style>
    </dsp:sp>
    <dsp:sp modelId="{331D1EAE-A700-448F-B95B-A0B3E68CF5B6}">
      <dsp:nvSpPr>
        <dsp:cNvPr id="0" name=""/>
        <dsp:cNvSpPr/>
      </dsp:nvSpPr>
      <dsp:spPr>
        <a:xfrm>
          <a:off x="553304" y="730712"/>
          <a:ext cx="593085" cy="593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CAD08A-720A-41B4-AE4D-334E13117F18}">
      <dsp:nvSpPr>
        <dsp:cNvPr id="0" name=""/>
        <dsp:cNvSpPr/>
      </dsp:nvSpPr>
      <dsp:spPr>
        <a:xfrm>
          <a:off x="89206" y="1783491"/>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b="1" i="0" kern="1200" dirty="0"/>
            <a:t>“Divergent thinking</a:t>
          </a:r>
          <a:r>
            <a:rPr lang="en-GB" sz="1100" b="0" i="0" kern="1200" dirty="0"/>
            <a:t> is a method used to generate creative ideas by exploring many possible solutions.”</a:t>
          </a:r>
          <a:endParaRPr lang="en-US" sz="1100" kern="1200" dirty="0"/>
        </a:p>
      </dsp:txBody>
      <dsp:txXfrm>
        <a:off x="89206" y="1783491"/>
        <a:ext cx="1694531" cy="677812"/>
      </dsp:txXfrm>
    </dsp:sp>
    <dsp:sp modelId="{40ABCE28-2CA9-4E3F-ABB9-3D76F81FEAD7}">
      <dsp:nvSpPr>
        <dsp:cNvPr id="0" name=""/>
        <dsp:cNvSpPr/>
      </dsp:nvSpPr>
      <dsp:spPr>
        <a:xfrm>
          <a:off x="2324089" y="510423"/>
          <a:ext cx="1033664" cy="1033664"/>
        </a:xfrm>
        <a:prstGeom prst="round2DiagRect">
          <a:avLst>
            <a:gd name="adj1" fmla="val 29727"/>
            <a:gd name="adj2" fmla="val 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6FF0AED-DD50-4F52-8BC6-A0A5BE912ABB}">
      <dsp:nvSpPr>
        <dsp:cNvPr id="0" name=""/>
        <dsp:cNvSpPr/>
      </dsp:nvSpPr>
      <dsp:spPr>
        <a:xfrm>
          <a:off x="2544379" y="730712"/>
          <a:ext cx="593085" cy="593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3A35E-AEC7-447E-BFEF-0D8DF645DC54}">
      <dsp:nvSpPr>
        <dsp:cNvPr id="0" name=""/>
        <dsp:cNvSpPr/>
      </dsp:nvSpPr>
      <dsp:spPr>
        <a:xfrm>
          <a:off x="1993656" y="1866048"/>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We explored how FMCG products adapted to peoples needs during lockdown</a:t>
          </a:r>
          <a:endParaRPr lang="en-US" sz="1100" kern="1200" dirty="0"/>
        </a:p>
      </dsp:txBody>
      <dsp:txXfrm>
        <a:off x="1993656" y="1866048"/>
        <a:ext cx="1694531" cy="677812"/>
      </dsp:txXfrm>
    </dsp:sp>
    <dsp:sp modelId="{E998B322-0010-4C7A-84A9-DEA18984B585}">
      <dsp:nvSpPr>
        <dsp:cNvPr id="0" name=""/>
        <dsp:cNvSpPr/>
      </dsp:nvSpPr>
      <dsp:spPr>
        <a:xfrm>
          <a:off x="4315164" y="510423"/>
          <a:ext cx="1033664" cy="1033664"/>
        </a:xfrm>
        <a:prstGeom prst="round2DiagRect">
          <a:avLst>
            <a:gd name="adj1" fmla="val 29727"/>
            <a:gd name="adj2" fmla="val 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9CF4920B-1040-41BA-A47B-7A87F2AD077E}">
      <dsp:nvSpPr>
        <dsp:cNvPr id="0" name=""/>
        <dsp:cNvSpPr/>
      </dsp:nvSpPr>
      <dsp:spPr>
        <a:xfrm>
          <a:off x="4535453" y="730712"/>
          <a:ext cx="593085" cy="593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1A61A-1CCA-43FF-A062-5CDED10736A5}">
      <dsp:nvSpPr>
        <dsp:cNvPr id="0" name=""/>
        <dsp:cNvSpPr/>
      </dsp:nvSpPr>
      <dsp:spPr>
        <a:xfrm>
          <a:off x="3984730" y="1866048"/>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We identified an important factor in peoples lives during Lockdown - dogs</a:t>
          </a:r>
          <a:endParaRPr lang="en-US" sz="1100" kern="1200" dirty="0"/>
        </a:p>
      </dsp:txBody>
      <dsp:txXfrm>
        <a:off x="3984730" y="1866048"/>
        <a:ext cx="1694531" cy="677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CC535-2AF5-4838-8367-B5C7971406E2}">
      <dsp:nvSpPr>
        <dsp:cNvPr id="0" name=""/>
        <dsp:cNvSpPr/>
      </dsp:nvSpPr>
      <dsp:spPr>
        <a:xfrm>
          <a:off x="1367018" y="319104"/>
          <a:ext cx="3711958" cy="320073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Verdana" panose="020B0604030504040204" pitchFamily="34" charset="0"/>
            <a:ea typeface="Verdana" panose="020B0604030504040204" pitchFamily="34" charset="0"/>
          </a:endParaRPr>
        </a:p>
      </dsp:txBody>
      <dsp:txXfrm>
        <a:off x="1910622" y="787841"/>
        <a:ext cx="2624750" cy="2263263"/>
      </dsp:txXfrm>
    </dsp:sp>
    <dsp:sp modelId="{F3EB1116-51E2-4996-87AB-1CCD43A5E3CD}">
      <dsp:nvSpPr>
        <dsp:cNvPr id="0" name=""/>
        <dsp:cNvSpPr/>
      </dsp:nvSpPr>
      <dsp:spPr>
        <a:xfrm>
          <a:off x="2730233" y="2078722"/>
          <a:ext cx="3200720" cy="3052385"/>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b="1" kern="1200" dirty="0">
            <a:latin typeface="Verdana" panose="020B0604030504040204" pitchFamily="34" charset="0"/>
            <a:ea typeface="Verdana" panose="020B0604030504040204" pitchFamily="34" charset="0"/>
          </a:endParaRPr>
        </a:p>
      </dsp:txBody>
      <dsp:txXfrm>
        <a:off x="3198968" y="2525733"/>
        <a:ext cx="2263250" cy="2158363"/>
      </dsp:txXfrm>
    </dsp:sp>
    <dsp:sp modelId="{472B6AC9-5CB6-4591-82A8-4047CD3C7493}">
      <dsp:nvSpPr>
        <dsp:cNvPr id="0" name=""/>
        <dsp:cNvSpPr/>
      </dsp:nvSpPr>
      <dsp:spPr>
        <a:xfrm>
          <a:off x="3559164" y="377512"/>
          <a:ext cx="3497867" cy="316672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GB" sz="2000" kern="1200" dirty="0">
            <a:latin typeface="Verdana" panose="020B0604030504040204" pitchFamily="34" charset="0"/>
            <a:ea typeface="Verdana" panose="020B0604030504040204" pitchFamily="34" charset="0"/>
          </a:endParaRPr>
        </a:p>
      </dsp:txBody>
      <dsp:txXfrm>
        <a:off x="4071415" y="841268"/>
        <a:ext cx="2473365" cy="223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628B4-B41C-46C8-885F-08CD11320296}">
      <dsp:nvSpPr>
        <dsp:cNvPr id="0" name=""/>
        <dsp:cNvSpPr/>
      </dsp:nvSpPr>
      <dsp:spPr>
        <a:xfrm>
          <a:off x="0" y="1331"/>
          <a:ext cx="4036943" cy="900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D6A99-1974-4691-96DC-41BA42D9E38F}">
      <dsp:nvSpPr>
        <dsp:cNvPr id="0" name=""/>
        <dsp:cNvSpPr/>
      </dsp:nvSpPr>
      <dsp:spPr>
        <a:xfrm>
          <a:off x="272333" y="205594"/>
          <a:ext cx="495151" cy="495151"/>
        </a:xfrm>
        <a:prstGeom prst="rect">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590B5-4C78-4D04-90B9-1E9AEB70C113}">
      <dsp:nvSpPr>
        <dsp:cNvPr id="0" name=""/>
        <dsp:cNvSpPr/>
      </dsp:nvSpPr>
      <dsp:spPr>
        <a:xfrm>
          <a:off x="1039819" y="3032"/>
          <a:ext cx="2915003" cy="82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29" tIns="87329" rIns="87329" bIns="87329" numCol="1" spcCol="1270" anchor="ctr" anchorCtr="0">
          <a:noAutofit/>
        </a:bodyPr>
        <a:lstStyle/>
        <a:p>
          <a:pPr marL="0" lvl="0" indent="0" algn="l" defTabSz="466725">
            <a:lnSpc>
              <a:spcPct val="100000"/>
            </a:lnSpc>
            <a:spcBef>
              <a:spcPct val="0"/>
            </a:spcBef>
            <a:spcAft>
              <a:spcPct val="35000"/>
            </a:spcAft>
            <a:buNone/>
          </a:pPr>
          <a:r>
            <a:rPr lang="en-GB" sz="1050" b="0" i="0" kern="1200" dirty="0">
              <a:latin typeface="Verdana" panose="020B0604030504040204" pitchFamily="34" charset="0"/>
              <a:ea typeface="Verdana" panose="020B0604030504040204" pitchFamily="34" charset="0"/>
            </a:rPr>
            <a:t>Acknowledge that pet owners want to project their dietary choices onto their pets.</a:t>
          </a:r>
          <a:endParaRPr lang="en-US" sz="1050" b="0" kern="1200" dirty="0">
            <a:latin typeface="Verdana" panose="020B0604030504040204" pitchFamily="34" charset="0"/>
            <a:ea typeface="Verdana" panose="020B0604030504040204" pitchFamily="34" charset="0"/>
          </a:endParaRPr>
        </a:p>
      </dsp:txBody>
      <dsp:txXfrm>
        <a:off x="1039819" y="3032"/>
        <a:ext cx="2915003" cy="825160"/>
      </dsp:txXfrm>
    </dsp:sp>
    <dsp:sp modelId="{BC007D26-D22E-47BA-9299-C1ADCDC344C1}">
      <dsp:nvSpPr>
        <dsp:cNvPr id="0" name=""/>
        <dsp:cNvSpPr/>
      </dsp:nvSpPr>
      <dsp:spPr>
        <a:xfrm>
          <a:off x="0" y="959956"/>
          <a:ext cx="4036943" cy="900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995B4-3252-4EF8-AD9F-B881F2FA0C14}">
      <dsp:nvSpPr>
        <dsp:cNvPr id="0" name=""/>
        <dsp:cNvSpPr/>
      </dsp:nvSpPr>
      <dsp:spPr>
        <a:xfrm>
          <a:off x="253819" y="1151554"/>
          <a:ext cx="495151" cy="495151"/>
        </a:xfrm>
        <a:prstGeom prst="rect">
          <a:avLst/>
        </a:prstGeom>
        <a:blipFill>
          <a:blip xmlns:r="http://schemas.openxmlformats.org/officeDocument/2006/relationships" r:embed="rId3">
            <a:duotone>
              <a:schemeClr val="accent5">
                <a:hueOff val="-3379271"/>
                <a:satOff val="-8710"/>
                <a:lumOff val="-5883"/>
                <a:alphaOff val="0"/>
                <a:shade val="20000"/>
                <a:satMod val="200000"/>
              </a:schemeClr>
              <a:schemeClr val="accent5">
                <a:hueOff val="-3379271"/>
                <a:satOff val="-8710"/>
                <a:lumOff val="-5883"/>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2618B-044F-42E7-BC26-F3AA49A32BD1}">
      <dsp:nvSpPr>
        <dsp:cNvPr id="0" name=""/>
        <dsp:cNvSpPr/>
      </dsp:nvSpPr>
      <dsp:spPr>
        <a:xfrm>
          <a:off x="1040751" y="873876"/>
          <a:ext cx="2915003" cy="801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29" tIns="87329" rIns="87329" bIns="87329" numCol="1" spcCol="1270" anchor="ctr" anchorCtr="0">
          <a:noAutofit/>
        </a:bodyPr>
        <a:lstStyle/>
        <a:p>
          <a:pPr marL="0" lvl="0" indent="0" algn="l" defTabSz="466725">
            <a:lnSpc>
              <a:spcPct val="100000"/>
            </a:lnSpc>
            <a:spcBef>
              <a:spcPct val="0"/>
            </a:spcBef>
            <a:spcAft>
              <a:spcPct val="35000"/>
            </a:spcAft>
            <a:buNone/>
          </a:pPr>
          <a:endParaRPr lang="en-GB" sz="1050" b="0" i="0" kern="1200" dirty="0">
            <a:latin typeface="Verdana" panose="020B0604030504040204" pitchFamily="34" charset="0"/>
            <a:ea typeface="Verdana" panose="020B0604030504040204" pitchFamily="34" charset="0"/>
          </a:endParaRPr>
        </a:p>
        <a:p>
          <a:pPr marL="0" lvl="0" indent="0" algn="l" defTabSz="466725">
            <a:lnSpc>
              <a:spcPct val="100000"/>
            </a:lnSpc>
            <a:spcBef>
              <a:spcPct val="0"/>
            </a:spcBef>
            <a:spcAft>
              <a:spcPct val="35000"/>
            </a:spcAft>
            <a:buNone/>
          </a:pPr>
          <a:r>
            <a:rPr lang="en-GB" sz="1050" b="0" i="0" kern="1200" dirty="0">
              <a:latin typeface="Verdana" panose="020B0604030504040204" pitchFamily="34" charset="0"/>
              <a:ea typeface="Verdana" panose="020B0604030504040204" pitchFamily="34" charset="0"/>
            </a:rPr>
            <a:t>Leverage the notion that pets are part of the family and consumers purchasing habits reflect these trends.</a:t>
          </a:r>
          <a:endParaRPr lang="en-US" sz="1050" b="0" kern="1200" dirty="0">
            <a:latin typeface="Verdana" panose="020B0604030504040204" pitchFamily="34" charset="0"/>
            <a:ea typeface="Verdana" panose="020B0604030504040204" pitchFamily="34" charset="0"/>
          </a:endParaRPr>
        </a:p>
      </dsp:txBody>
      <dsp:txXfrm>
        <a:off x="1040751" y="873876"/>
        <a:ext cx="2915003" cy="801280"/>
      </dsp:txXfrm>
    </dsp:sp>
    <dsp:sp modelId="{8DE796F9-3BBA-4759-90DB-8EEF6BB0D9CF}">
      <dsp:nvSpPr>
        <dsp:cNvPr id="0" name=""/>
        <dsp:cNvSpPr/>
      </dsp:nvSpPr>
      <dsp:spPr>
        <a:xfrm>
          <a:off x="0" y="1927710"/>
          <a:ext cx="4036943" cy="900276"/>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C3250-EB93-482D-AEC6-7C5CBBFB1FB6}">
      <dsp:nvSpPr>
        <dsp:cNvPr id="0" name=""/>
        <dsp:cNvSpPr/>
      </dsp:nvSpPr>
      <dsp:spPr>
        <a:xfrm>
          <a:off x="253037" y="2128791"/>
          <a:ext cx="495151" cy="495151"/>
        </a:xfrm>
        <a:prstGeom prst="rect">
          <a:avLst/>
        </a:prstGeom>
        <a:blipFill>
          <a:blip xmlns:r="http://schemas.openxmlformats.org/officeDocument/2006/relationships" r:embed="rId5">
            <a:duotone>
              <a:schemeClr val="accent5">
                <a:hueOff val="-6758543"/>
                <a:satOff val="-17419"/>
                <a:lumOff val="-11765"/>
                <a:alphaOff val="0"/>
                <a:shade val="20000"/>
                <a:satMod val="200000"/>
              </a:schemeClr>
              <a:schemeClr val="accent5">
                <a:hueOff val="-6758543"/>
                <a:satOff val="-17419"/>
                <a:lumOff val="-11765"/>
                <a:alphaOff val="0"/>
                <a:tint val="12000"/>
                <a:satMod val="19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8E520-504B-44C6-B8D6-8B7AC3729750}">
      <dsp:nvSpPr>
        <dsp:cNvPr id="0" name=""/>
        <dsp:cNvSpPr/>
      </dsp:nvSpPr>
      <dsp:spPr>
        <a:xfrm>
          <a:off x="1039819" y="1953973"/>
          <a:ext cx="2915003" cy="825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29" tIns="87329" rIns="87329" bIns="87329" numCol="1" spcCol="1270" anchor="ctr" anchorCtr="0">
          <a:noAutofit/>
        </a:bodyPr>
        <a:lstStyle/>
        <a:p>
          <a:pPr marL="0" lvl="0" indent="0" algn="l" defTabSz="466725">
            <a:lnSpc>
              <a:spcPct val="100000"/>
            </a:lnSpc>
            <a:spcBef>
              <a:spcPct val="0"/>
            </a:spcBef>
            <a:spcAft>
              <a:spcPct val="35000"/>
            </a:spcAft>
            <a:buNone/>
          </a:pPr>
          <a:r>
            <a:rPr lang="en-GB" sz="1050" b="0" i="0" kern="1200" dirty="0">
              <a:latin typeface="Verdana" panose="020B0604030504040204" pitchFamily="34" charset="0"/>
              <a:ea typeface="Verdana" panose="020B0604030504040204" pitchFamily="34" charset="0"/>
            </a:rPr>
            <a:t>Address environmental concerns by offering products with improved ecological credentials through reduced plastic packaging and sustainable ingredients.</a:t>
          </a:r>
          <a:endParaRPr lang="en-US" sz="1050" b="0" kern="1200" dirty="0">
            <a:latin typeface="Verdana" panose="020B0604030504040204" pitchFamily="34" charset="0"/>
            <a:ea typeface="Verdana" panose="020B0604030504040204" pitchFamily="34" charset="0"/>
          </a:endParaRPr>
        </a:p>
      </dsp:txBody>
      <dsp:txXfrm>
        <a:off x="1039819" y="1953973"/>
        <a:ext cx="2915003" cy="825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FAD60-6C6A-4F96-BB61-5DF7ED34C885}">
      <dsp:nvSpPr>
        <dsp:cNvPr id="0" name=""/>
        <dsp:cNvSpPr/>
      </dsp:nvSpPr>
      <dsp:spPr>
        <a:xfrm>
          <a:off x="7316" y="860630"/>
          <a:ext cx="1405384" cy="11173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sng" kern="1200" dirty="0">
              <a:latin typeface="Verdana" panose="020B0604030504040204" pitchFamily="34" charset="0"/>
              <a:ea typeface="Verdana" panose="020B0604030504040204" pitchFamily="34" charset="0"/>
            </a:rPr>
            <a:t>Stimuli</a:t>
          </a:r>
        </a:p>
        <a:p>
          <a:pPr marL="0" lvl="0" indent="0" algn="ctr" defTabSz="711200">
            <a:lnSpc>
              <a:spcPct val="90000"/>
            </a:lnSpc>
            <a:spcBef>
              <a:spcPct val="0"/>
            </a:spcBef>
            <a:spcAft>
              <a:spcPct val="35000"/>
            </a:spcAft>
            <a:buNone/>
          </a:pPr>
          <a:r>
            <a:rPr lang="en-GB" sz="800" kern="1200" dirty="0">
              <a:latin typeface="Verdana" panose="020B0604030504040204" pitchFamily="34" charset="0"/>
              <a:ea typeface="Verdana" panose="020B0604030504040204" pitchFamily="34" charset="0"/>
            </a:rPr>
            <a:t>Ads on social media</a:t>
          </a:r>
        </a:p>
        <a:p>
          <a:pPr marL="0" lvl="0" indent="0" algn="ctr" defTabSz="711200">
            <a:lnSpc>
              <a:spcPct val="90000"/>
            </a:lnSpc>
            <a:spcBef>
              <a:spcPct val="0"/>
            </a:spcBef>
            <a:spcAft>
              <a:spcPct val="35000"/>
            </a:spcAft>
            <a:buNone/>
          </a:pPr>
          <a:r>
            <a:rPr lang="en-GB" sz="800" kern="1200" dirty="0">
              <a:latin typeface="Verdana" panose="020B0604030504040204" pitchFamily="34" charset="0"/>
              <a:ea typeface="Verdana" panose="020B0604030504040204" pitchFamily="34" charset="0"/>
            </a:rPr>
            <a:t>Word of Mouth</a:t>
          </a:r>
        </a:p>
        <a:p>
          <a:pPr marL="0" lvl="0" indent="0" algn="ctr" defTabSz="711200">
            <a:lnSpc>
              <a:spcPct val="90000"/>
            </a:lnSpc>
            <a:spcBef>
              <a:spcPct val="0"/>
            </a:spcBef>
            <a:spcAft>
              <a:spcPct val="35000"/>
            </a:spcAft>
            <a:buNone/>
          </a:pPr>
          <a:r>
            <a:rPr lang="en-GB" sz="800" kern="1200" dirty="0">
              <a:latin typeface="Verdana" panose="020B0604030504040204" pitchFamily="34" charset="0"/>
              <a:ea typeface="Verdana" panose="020B0604030504040204" pitchFamily="34" charset="0"/>
            </a:rPr>
            <a:t>Targeted emails</a:t>
          </a:r>
        </a:p>
      </dsp:txBody>
      <dsp:txXfrm>
        <a:off x="40041" y="893355"/>
        <a:ext cx="1339934" cy="1051880"/>
      </dsp:txXfrm>
    </dsp:sp>
    <dsp:sp modelId="{861F5347-7BA5-41CE-92B0-5A232B366C30}">
      <dsp:nvSpPr>
        <dsp:cNvPr id="0" name=""/>
        <dsp:cNvSpPr/>
      </dsp:nvSpPr>
      <dsp:spPr>
        <a:xfrm>
          <a:off x="1446373" y="1270760"/>
          <a:ext cx="278795" cy="348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latin typeface="Verdana" panose="020B0604030504040204" pitchFamily="34" charset="0"/>
            <a:ea typeface="Verdana" panose="020B0604030504040204" pitchFamily="34" charset="0"/>
          </a:endParaRPr>
        </a:p>
      </dsp:txBody>
      <dsp:txXfrm>
        <a:off x="1446373" y="1340467"/>
        <a:ext cx="195157" cy="209121"/>
      </dsp:txXfrm>
    </dsp:sp>
    <dsp:sp modelId="{53975CB9-D5DF-42A2-9E0F-FBE2CAA80E1E}">
      <dsp:nvSpPr>
        <dsp:cNvPr id="0" name=""/>
        <dsp:cNvSpPr/>
      </dsp:nvSpPr>
      <dsp:spPr>
        <a:xfrm>
          <a:off x="1938731" y="611554"/>
          <a:ext cx="1405384" cy="1615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u="sng" kern="1200" dirty="0">
              <a:latin typeface="Verdana" panose="020B0604030504040204" pitchFamily="34" charset="0"/>
              <a:ea typeface="Verdana" panose="020B0604030504040204" pitchFamily="34" charset="0"/>
            </a:rPr>
            <a:t>Zero Moment of Truth</a:t>
          </a:r>
        </a:p>
        <a:p>
          <a:pPr marL="0" lvl="0" indent="0" algn="ctr" defTabSz="6223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Customer searched online</a:t>
          </a:r>
        </a:p>
        <a:p>
          <a:pPr marL="0" lvl="0" indent="0" algn="ctr" defTabSz="6223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Comparison shopped products online</a:t>
          </a:r>
        </a:p>
        <a:p>
          <a:pPr marL="0" lvl="0" indent="0" algn="ctr" defTabSz="6223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Read reviews/testimonials</a:t>
          </a:r>
          <a:endParaRPr lang="en-GB" sz="1400" kern="1200" dirty="0">
            <a:latin typeface="Verdana" panose="020B0604030504040204" pitchFamily="34" charset="0"/>
            <a:ea typeface="Verdana" panose="020B0604030504040204" pitchFamily="34" charset="0"/>
          </a:endParaRPr>
        </a:p>
      </dsp:txBody>
      <dsp:txXfrm>
        <a:off x="1979893" y="652716"/>
        <a:ext cx="1323060" cy="1533158"/>
      </dsp:txXfrm>
    </dsp:sp>
    <dsp:sp modelId="{9582AAD7-256A-4DAA-912E-21292784FD01}">
      <dsp:nvSpPr>
        <dsp:cNvPr id="0" name=""/>
        <dsp:cNvSpPr/>
      </dsp:nvSpPr>
      <dsp:spPr>
        <a:xfrm>
          <a:off x="3493685" y="1245027"/>
          <a:ext cx="317087" cy="34853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latin typeface="Verdana" panose="020B0604030504040204" pitchFamily="34" charset="0"/>
            <a:ea typeface="Verdana" panose="020B0604030504040204" pitchFamily="34" charset="0"/>
          </a:endParaRPr>
        </a:p>
      </dsp:txBody>
      <dsp:txXfrm>
        <a:off x="3493685" y="1314734"/>
        <a:ext cx="221961" cy="209121"/>
      </dsp:txXfrm>
    </dsp:sp>
    <dsp:sp modelId="{D588CE13-E344-45CB-B406-26964FA6AF2B}">
      <dsp:nvSpPr>
        <dsp:cNvPr id="0" name=""/>
        <dsp:cNvSpPr/>
      </dsp:nvSpPr>
      <dsp:spPr>
        <a:xfrm>
          <a:off x="3942393" y="646304"/>
          <a:ext cx="1405384" cy="15459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u="sng" kern="1200" dirty="0">
              <a:latin typeface="Verdana" panose="020B0604030504040204" pitchFamily="34" charset="0"/>
              <a:ea typeface="Verdana" panose="020B0604030504040204" pitchFamily="34" charset="0"/>
            </a:rPr>
            <a:t>First Moment of Truth </a:t>
          </a:r>
        </a:p>
        <a:p>
          <a:pPr marL="0" lvl="0" indent="0" algn="ctr" defTabSz="5334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Compared product with brick &amp; mortar products</a:t>
          </a:r>
        </a:p>
        <a:p>
          <a:pPr marL="0" lvl="0" indent="0" algn="ctr" defTabSz="5334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Tried a sample</a:t>
          </a:r>
        </a:p>
        <a:p>
          <a:pPr marL="0" lvl="0" indent="0" algn="ctr" defTabSz="533400">
            <a:lnSpc>
              <a:spcPct val="90000"/>
            </a:lnSpc>
            <a:spcBef>
              <a:spcPct val="0"/>
            </a:spcBef>
            <a:spcAft>
              <a:spcPct val="35000"/>
            </a:spcAft>
            <a:buNone/>
          </a:pPr>
          <a:r>
            <a:rPr lang="en-GB" sz="900" kern="1200" dirty="0">
              <a:latin typeface="Verdana" panose="020B0604030504040204" pitchFamily="34" charset="0"/>
              <a:ea typeface="Verdana" panose="020B0604030504040204" pitchFamily="34" charset="0"/>
            </a:rPr>
            <a:t>Spoke to a representative on the phone</a:t>
          </a:r>
        </a:p>
      </dsp:txBody>
      <dsp:txXfrm>
        <a:off x="3983555" y="687466"/>
        <a:ext cx="1323060" cy="14636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86194-40A8-44E7-AD19-325165F7751B}">
      <dsp:nvSpPr>
        <dsp:cNvPr id="0" name=""/>
        <dsp:cNvSpPr/>
      </dsp:nvSpPr>
      <dsp:spPr>
        <a:xfrm>
          <a:off x="0" y="0"/>
          <a:ext cx="4134875" cy="499298"/>
        </a:xfrm>
        <a:prstGeom prst="roundRect">
          <a:avLst>
            <a:gd name="adj" fmla="val 10000"/>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t>Needs recognition –</a:t>
          </a:r>
          <a:r>
            <a:rPr lang="en-GB" sz="900" b="0" kern="1200" dirty="0"/>
            <a:t>seeing an ad online, information from vet, read an article online</a:t>
          </a:r>
        </a:p>
      </dsp:txBody>
      <dsp:txXfrm>
        <a:off x="14624" y="14624"/>
        <a:ext cx="3537675" cy="470050"/>
      </dsp:txXfrm>
    </dsp:sp>
    <dsp:sp modelId="{3346AC6B-A88A-490D-9A15-804929894BF5}">
      <dsp:nvSpPr>
        <dsp:cNvPr id="0" name=""/>
        <dsp:cNvSpPr/>
      </dsp:nvSpPr>
      <dsp:spPr>
        <a:xfrm>
          <a:off x="308773" y="568645"/>
          <a:ext cx="4134875" cy="499298"/>
        </a:xfrm>
        <a:prstGeom prst="roundRect">
          <a:avLst>
            <a:gd name="adj" fmla="val 10000"/>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t>Search for information </a:t>
          </a:r>
          <a:r>
            <a:rPr lang="en-GB" sz="900" kern="1200" dirty="0"/>
            <a:t>– researching (Google), online forums (Reddit), Blogs, Social Media (Instagram or FB), Influencers and celebrities choices </a:t>
          </a:r>
        </a:p>
      </dsp:txBody>
      <dsp:txXfrm>
        <a:off x="323397" y="583269"/>
        <a:ext cx="3472310" cy="470050"/>
      </dsp:txXfrm>
    </dsp:sp>
    <dsp:sp modelId="{A2FD72A4-3103-4FB5-9E76-0AFFE655452D}">
      <dsp:nvSpPr>
        <dsp:cNvPr id="0" name=""/>
        <dsp:cNvSpPr/>
      </dsp:nvSpPr>
      <dsp:spPr>
        <a:xfrm>
          <a:off x="617546" y="1137291"/>
          <a:ext cx="4134875" cy="499298"/>
        </a:xfrm>
        <a:prstGeom prst="roundRect">
          <a:avLst>
            <a:gd name="adj" fmla="val 10000"/>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t>Evaluation of alternatives </a:t>
          </a:r>
          <a:r>
            <a:rPr lang="en-GB" sz="900" kern="1200" dirty="0"/>
            <a:t>– Online reviews, testimonials, checking Amazon for similar products, comparing ratings</a:t>
          </a:r>
        </a:p>
      </dsp:txBody>
      <dsp:txXfrm>
        <a:off x="632170" y="1151915"/>
        <a:ext cx="3472310" cy="470050"/>
      </dsp:txXfrm>
    </dsp:sp>
    <dsp:sp modelId="{FDF8818E-5638-46BE-835F-D8E5BF92B89E}">
      <dsp:nvSpPr>
        <dsp:cNvPr id="0" name=""/>
        <dsp:cNvSpPr/>
      </dsp:nvSpPr>
      <dsp:spPr>
        <a:xfrm>
          <a:off x="926319" y="1705937"/>
          <a:ext cx="4134875" cy="499298"/>
        </a:xfrm>
        <a:prstGeom prst="roundRect">
          <a:avLst>
            <a:gd name="adj" fmla="val 1000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t>Purchase decision </a:t>
          </a:r>
          <a:r>
            <a:rPr lang="en-GB" sz="900" kern="1200" dirty="0"/>
            <a:t>– Comparing alternative prices and the simplicity of payment play a big role in the purchase decision. </a:t>
          </a:r>
        </a:p>
      </dsp:txBody>
      <dsp:txXfrm>
        <a:off x="940943" y="1720561"/>
        <a:ext cx="3472310" cy="470050"/>
      </dsp:txXfrm>
    </dsp:sp>
    <dsp:sp modelId="{6DE5F015-5952-40C9-A471-973A665805DF}">
      <dsp:nvSpPr>
        <dsp:cNvPr id="0" name=""/>
        <dsp:cNvSpPr/>
      </dsp:nvSpPr>
      <dsp:spPr>
        <a:xfrm>
          <a:off x="1235092" y="2274583"/>
          <a:ext cx="4134875" cy="499298"/>
        </a:xfrm>
        <a:prstGeom prst="roundRect">
          <a:avLst>
            <a:gd name="adj" fmla="val 1000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GB" sz="900" b="1" kern="1200" dirty="0"/>
            <a:t>Post Purchase Evaluation </a:t>
          </a:r>
          <a:r>
            <a:rPr lang="en-GB" sz="900" kern="1200" dirty="0"/>
            <a:t>-  We write reviews, post pictures on social media of happy dogs, compare value for money and most importantly seeing the physical and behavioural improvements in your dog. </a:t>
          </a:r>
        </a:p>
      </dsp:txBody>
      <dsp:txXfrm>
        <a:off x="1249716" y="2289207"/>
        <a:ext cx="3472310" cy="470050"/>
      </dsp:txXfrm>
    </dsp:sp>
    <dsp:sp modelId="{E609618B-E035-4EB0-A83A-463954FC20C1}">
      <dsp:nvSpPr>
        <dsp:cNvPr id="0" name=""/>
        <dsp:cNvSpPr/>
      </dsp:nvSpPr>
      <dsp:spPr>
        <a:xfrm>
          <a:off x="3810331" y="364765"/>
          <a:ext cx="324544" cy="324544"/>
        </a:xfrm>
        <a:prstGeom prst="downArrow">
          <a:avLst>
            <a:gd name="adj1" fmla="val 55000"/>
            <a:gd name="adj2" fmla="val 45000"/>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883353" y="364765"/>
        <a:ext cx="178500" cy="244219"/>
      </dsp:txXfrm>
    </dsp:sp>
    <dsp:sp modelId="{B176702A-38F5-4314-9AEC-22AC3CB9900B}">
      <dsp:nvSpPr>
        <dsp:cNvPr id="0" name=""/>
        <dsp:cNvSpPr/>
      </dsp:nvSpPr>
      <dsp:spPr>
        <a:xfrm>
          <a:off x="4119104" y="933411"/>
          <a:ext cx="324544" cy="324544"/>
        </a:xfrm>
        <a:prstGeom prst="downArrow">
          <a:avLst>
            <a:gd name="adj1" fmla="val 55000"/>
            <a:gd name="adj2" fmla="val 45000"/>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4192126" y="933411"/>
        <a:ext cx="178500" cy="244219"/>
      </dsp:txXfrm>
    </dsp:sp>
    <dsp:sp modelId="{4EB9A79F-D5BE-4BA4-A635-9DEAD9FF5F3C}">
      <dsp:nvSpPr>
        <dsp:cNvPr id="0" name=""/>
        <dsp:cNvSpPr/>
      </dsp:nvSpPr>
      <dsp:spPr>
        <a:xfrm>
          <a:off x="4427877" y="1493735"/>
          <a:ext cx="324544" cy="324544"/>
        </a:xfrm>
        <a:prstGeom prst="downArrow">
          <a:avLst>
            <a:gd name="adj1" fmla="val 55000"/>
            <a:gd name="adj2" fmla="val 45000"/>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4500899" y="1493735"/>
        <a:ext cx="178500" cy="244219"/>
      </dsp:txXfrm>
    </dsp:sp>
    <dsp:sp modelId="{ECAE49E8-AF2E-4387-AA4F-FB0B0FBCE7DE}">
      <dsp:nvSpPr>
        <dsp:cNvPr id="0" name=""/>
        <dsp:cNvSpPr/>
      </dsp:nvSpPr>
      <dsp:spPr>
        <a:xfrm>
          <a:off x="4736650" y="2067929"/>
          <a:ext cx="324544" cy="324544"/>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4809672" y="2067929"/>
        <a:ext cx="178500" cy="2442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390A1-A466-4A73-9381-236C24DE294C}">
      <dsp:nvSpPr>
        <dsp:cNvPr id="0" name=""/>
        <dsp:cNvSpPr/>
      </dsp:nvSpPr>
      <dsp:spPr>
        <a:xfrm>
          <a:off x="558459" y="94587"/>
          <a:ext cx="675753" cy="33787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Dog </a:t>
          </a:r>
        </a:p>
        <a:p>
          <a:pPr marL="0" lvl="0" indent="0" algn="ctr" defTabSz="311150">
            <a:lnSpc>
              <a:spcPct val="90000"/>
            </a:lnSpc>
            <a:spcBef>
              <a:spcPct val="0"/>
            </a:spcBef>
            <a:spcAft>
              <a:spcPct val="35000"/>
            </a:spcAft>
            <a:buNone/>
          </a:pPr>
          <a:r>
            <a:rPr lang="en-GB" sz="700" kern="1200" dirty="0"/>
            <a:t>as co-consumer</a:t>
          </a:r>
        </a:p>
      </dsp:txBody>
      <dsp:txXfrm>
        <a:off x="568355" y="104483"/>
        <a:ext cx="655961" cy="318084"/>
      </dsp:txXfrm>
    </dsp:sp>
    <dsp:sp modelId="{6D27F493-6338-473B-B9FD-C1B5556B16D6}">
      <dsp:nvSpPr>
        <dsp:cNvPr id="0" name=""/>
        <dsp:cNvSpPr/>
      </dsp:nvSpPr>
      <dsp:spPr>
        <a:xfrm rot="3600000">
          <a:off x="999229" y="687663"/>
          <a:ext cx="352240" cy="118256"/>
        </a:xfrm>
        <a:prstGeom prst="leftRightArrow">
          <a:avLst>
            <a:gd name="adj1" fmla="val 60000"/>
            <a:gd name="adj2" fmla="val 5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034706" y="711314"/>
        <a:ext cx="281286" cy="70954"/>
      </dsp:txXfrm>
    </dsp:sp>
    <dsp:sp modelId="{99EC7839-C975-4A50-ACF7-E86C9896FC8C}">
      <dsp:nvSpPr>
        <dsp:cNvPr id="0" name=""/>
        <dsp:cNvSpPr/>
      </dsp:nvSpPr>
      <dsp:spPr>
        <a:xfrm>
          <a:off x="1116486" y="1061118"/>
          <a:ext cx="675753" cy="3378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Name of our company</a:t>
          </a:r>
        </a:p>
      </dsp:txBody>
      <dsp:txXfrm>
        <a:off x="1126382" y="1071014"/>
        <a:ext cx="655961" cy="318084"/>
      </dsp:txXfrm>
    </dsp:sp>
    <dsp:sp modelId="{E9810508-F7B2-4B2A-A94A-721B7411B56B}">
      <dsp:nvSpPr>
        <dsp:cNvPr id="0" name=""/>
        <dsp:cNvSpPr/>
      </dsp:nvSpPr>
      <dsp:spPr>
        <a:xfrm rot="10800000">
          <a:off x="720215" y="1170928"/>
          <a:ext cx="352240" cy="11825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rot="10800000">
        <a:off x="755692" y="1194579"/>
        <a:ext cx="281286" cy="70954"/>
      </dsp:txXfrm>
    </dsp:sp>
    <dsp:sp modelId="{2D1178F8-2AF6-4C95-A5C8-3F3F446211C1}">
      <dsp:nvSpPr>
        <dsp:cNvPr id="0" name=""/>
        <dsp:cNvSpPr/>
      </dsp:nvSpPr>
      <dsp:spPr>
        <a:xfrm>
          <a:off x="432" y="1061118"/>
          <a:ext cx="675753" cy="337876"/>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kern="1200" dirty="0"/>
            <a:t>Dog owner</a:t>
          </a:r>
        </a:p>
      </dsp:txBody>
      <dsp:txXfrm>
        <a:off x="10328" y="1071014"/>
        <a:ext cx="655961" cy="318084"/>
      </dsp:txXfrm>
    </dsp:sp>
    <dsp:sp modelId="{39E39837-1675-40E8-BD34-0D860CAE523A}">
      <dsp:nvSpPr>
        <dsp:cNvPr id="0" name=""/>
        <dsp:cNvSpPr/>
      </dsp:nvSpPr>
      <dsp:spPr>
        <a:xfrm rot="18000000">
          <a:off x="441202" y="687663"/>
          <a:ext cx="352240" cy="118256"/>
        </a:xfrm>
        <a:prstGeom prst="lef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76679" y="711314"/>
        <a:ext cx="281286" cy="709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29BC2-AD7B-4A34-B8E4-8F0EFE59C4AA}">
      <dsp:nvSpPr>
        <dsp:cNvPr id="0" name=""/>
        <dsp:cNvSpPr/>
      </dsp:nvSpPr>
      <dsp:spPr>
        <a:xfrm>
          <a:off x="0" y="1721"/>
          <a:ext cx="4249439" cy="804396"/>
        </a:xfrm>
        <a:prstGeom prst="roundRect">
          <a:avLst>
            <a:gd name="adj" fmla="val 10000"/>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i="0" kern="1200" dirty="0"/>
            <a:t>New analysis reveals</a:t>
          </a:r>
          <a:r>
            <a:rPr lang="en-GB" sz="1200" b="1" i="0" kern="1200" dirty="0"/>
            <a:t> </a:t>
          </a:r>
          <a:r>
            <a:rPr lang="en-GB" sz="1200" b="0" i="0" kern="1200" dirty="0"/>
            <a:t>95% of dog food from big brands don't disclose ingredients, instead using generic terms like 'meat derivatives'</a:t>
          </a:r>
          <a:endParaRPr lang="en-US" sz="1200" kern="1200" dirty="0"/>
        </a:p>
      </dsp:txBody>
      <dsp:txXfrm>
        <a:off x="23560" y="25281"/>
        <a:ext cx="3381433" cy="757276"/>
      </dsp:txXfrm>
    </dsp:sp>
    <dsp:sp modelId="{0A77E90B-ECBB-4586-B807-F0C7DAAAE068}">
      <dsp:nvSpPr>
        <dsp:cNvPr id="0" name=""/>
        <dsp:cNvSpPr/>
      </dsp:nvSpPr>
      <dsp:spPr>
        <a:xfrm>
          <a:off x="374950" y="938461"/>
          <a:ext cx="4249439" cy="804396"/>
        </a:xfrm>
        <a:prstGeom prst="roundRect">
          <a:avLst>
            <a:gd name="adj" fmla="val 10000"/>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i="0" kern="1200" dirty="0"/>
            <a:t>Meat derivatives can include animal parts such as beaks, hooves, feathers and wool – these have no nutritional value </a:t>
          </a:r>
          <a:endParaRPr lang="en-US" sz="1200" kern="1200" dirty="0"/>
        </a:p>
      </dsp:txBody>
      <dsp:txXfrm>
        <a:off x="398510" y="962021"/>
        <a:ext cx="3304511" cy="757276"/>
      </dsp:txXfrm>
    </dsp:sp>
    <dsp:sp modelId="{BA8B9E14-CFCC-400F-9109-3AE8C4A571BB}">
      <dsp:nvSpPr>
        <dsp:cNvPr id="0" name=""/>
        <dsp:cNvSpPr/>
      </dsp:nvSpPr>
      <dsp:spPr>
        <a:xfrm>
          <a:off x="749901" y="1876923"/>
          <a:ext cx="4249439" cy="804396"/>
        </a:xfrm>
        <a:prstGeom prst="roundRect">
          <a:avLst>
            <a:gd name="adj" fmla="val 10000"/>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0" i="0" kern="1200" dirty="0"/>
            <a:t>Nearly half (42%) of dog owners don't know what's in the food they give their dogs, and 89% think dog food labels should list exact ingredients</a:t>
          </a:r>
          <a:endParaRPr lang="en-US" sz="1200" kern="1200" dirty="0"/>
        </a:p>
      </dsp:txBody>
      <dsp:txXfrm>
        <a:off x="773461" y="1900483"/>
        <a:ext cx="3304511" cy="757276"/>
      </dsp:txXfrm>
    </dsp:sp>
    <dsp:sp modelId="{F0914B28-C902-43D5-A1E4-BB2AB651AC32}">
      <dsp:nvSpPr>
        <dsp:cNvPr id="0" name=""/>
        <dsp:cNvSpPr/>
      </dsp:nvSpPr>
      <dsp:spPr>
        <a:xfrm>
          <a:off x="3904991" y="625455"/>
          <a:ext cx="522857" cy="522857"/>
        </a:xfrm>
        <a:prstGeom prst="downArrow">
          <a:avLst>
            <a:gd name="adj1" fmla="val 55000"/>
            <a:gd name="adj2" fmla="val 45000"/>
          </a:avLst>
        </a:prstGeom>
        <a:solidFill>
          <a:schemeClr val="accent1">
            <a:lumMod val="20000"/>
            <a:lumOff val="80000"/>
            <a:alpha val="9000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4022634" y="625455"/>
        <a:ext cx="287571" cy="393450"/>
      </dsp:txXfrm>
    </dsp:sp>
    <dsp:sp modelId="{CCB2668C-29AF-4697-A8EC-E45D819FE96C}">
      <dsp:nvSpPr>
        <dsp:cNvPr id="0" name=""/>
        <dsp:cNvSpPr/>
      </dsp:nvSpPr>
      <dsp:spPr>
        <a:xfrm>
          <a:off x="4295743" y="1496978"/>
          <a:ext cx="522857" cy="52285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4413386" y="1496978"/>
        <a:ext cx="287571" cy="3934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35F04-A636-4166-903F-458DDCF4DDFE}">
      <dsp:nvSpPr>
        <dsp:cNvPr id="0" name=""/>
        <dsp:cNvSpPr/>
      </dsp:nvSpPr>
      <dsp:spPr>
        <a:xfrm>
          <a:off x="-145479" y="37415"/>
          <a:ext cx="4449505" cy="411716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baseline="0" dirty="0"/>
        </a:p>
      </dsp:txBody>
      <dsp:txXfrm>
        <a:off x="506136" y="640359"/>
        <a:ext cx="3146275" cy="2911273"/>
      </dsp:txXfrm>
    </dsp:sp>
    <dsp:sp modelId="{BA1A3A55-0FC6-4AEB-84B3-82918D882BF6}">
      <dsp:nvSpPr>
        <dsp:cNvPr id="0" name=""/>
        <dsp:cNvSpPr/>
      </dsp:nvSpPr>
      <dsp:spPr>
        <a:xfrm>
          <a:off x="871471" y="2077706"/>
          <a:ext cx="4611960" cy="3891820"/>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baseline="0" dirty="0"/>
        </a:p>
      </dsp:txBody>
      <dsp:txXfrm>
        <a:off x="1546877" y="2647650"/>
        <a:ext cx="3261148" cy="2751932"/>
      </dsp:txXfrm>
    </dsp:sp>
    <dsp:sp modelId="{FE5B3408-EA0F-4F0C-87AB-EA85A0C556A0}">
      <dsp:nvSpPr>
        <dsp:cNvPr id="0" name=""/>
        <dsp:cNvSpPr/>
      </dsp:nvSpPr>
      <dsp:spPr>
        <a:xfrm>
          <a:off x="1793362" y="183290"/>
          <a:ext cx="5085405" cy="4479274"/>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kern="1200" baseline="0" dirty="0"/>
        </a:p>
      </dsp:txBody>
      <dsp:txXfrm>
        <a:off x="2538102" y="839264"/>
        <a:ext cx="3595925" cy="31673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C870A-6DE1-4013-820D-F6BAA55E3700}" type="datetimeFigureOut">
              <a:rPr lang="en-GB" smtClean="0"/>
              <a:t>04/02/2021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D1EFD-88A0-462F-AD51-DDAAC1426DB1}" type="slidenum">
              <a:rPr lang="en-GB" smtClean="0"/>
              <a:t>‹#›</a:t>
            </a:fld>
            <a:endParaRPr lang="en-GB"/>
          </a:p>
        </p:txBody>
      </p:sp>
    </p:spTree>
    <p:extLst>
      <p:ext uri="{BB962C8B-B14F-4D97-AF65-F5344CB8AC3E}">
        <p14:creationId xmlns:p14="http://schemas.microsoft.com/office/powerpoint/2010/main" val="323338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F0AAA-96F9-4769-A975-C44D64655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FD0B47-0DF8-4A5D-ADD8-27313DCA2A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C91581-B466-43B1-93B8-E326C16E48AB}"/>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E9F8D859-7E11-447D-8731-0451F48C6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E1AA2B-D01D-4E83-8D08-D73350EACADF}"/>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180967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9191-66B6-4158-8D49-537ACF2BD1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CD6D25-8619-4619-9CEF-9D55607543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75548-87A4-4963-AE94-285E1AEAEE61}"/>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C0903333-750C-4A13-B712-0D11EC231C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EEDCE-CF1F-446C-BA43-6268B2DEA36E}"/>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326439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EA96D-FAFA-49E0-87C3-634304FEA5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D042F2-3D70-4417-B5D4-8071C0CA8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B6F7B8-65DA-4BE7-8231-A9E866B4D94F}"/>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48C18952-CF96-4975-AFBC-5ACE8F7C9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98967-C1C3-4F2E-A6A6-BA2C18A72844}"/>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1231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316C-9257-446D-8363-019BB15BF5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FFDBC-2901-43ED-BDD7-8522DE43E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02A7A5-5965-4CE7-B499-0C94C5330B61}"/>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9DA5A7A2-9B55-48E4-9BE7-79D0672C2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74122-A901-471D-A552-EA41C1D88525}"/>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425607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5B35-A185-4A3E-A6B7-EADBB8965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D68B55-9B90-4F8D-AAAA-E041A3C97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F83414-D9F6-4090-812C-2AE27518CE77}"/>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5075BA34-DB28-431D-B45E-92AEA3396A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E77036-7904-4B11-A418-474A8FCB8DA6}"/>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199166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B7E7-0777-4F8B-9061-F537639F5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7F380E-8B4F-4A9D-BBD6-EA1214DCB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4DE61D-3B07-4941-9D9C-F54359E875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7AAB3-448B-4D9A-8E10-2106F805A239}"/>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6" name="Footer Placeholder 5">
            <a:extLst>
              <a:ext uri="{FF2B5EF4-FFF2-40B4-BE49-F238E27FC236}">
                <a16:creationId xmlns:a16="http://schemas.microsoft.com/office/drawing/2014/main" id="{346AECE0-830E-4D9E-87AF-6D7F5A1426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5A3187-C5E4-47CC-9796-91E0A2A25094}"/>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368689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05DC-1999-4968-961B-8D8D44BBA7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32E0ED-47C5-4C36-8F79-4C3AEF38E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027D57-BAF9-4CA3-85CF-D4A7CF2B1F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1CC0F9-212B-4F5F-9A10-D6ADBEB76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30F720-AD05-4C85-9210-A5496C3F0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51DA03-DFFD-473A-9240-8A20A5197D90}"/>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8" name="Footer Placeholder 7">
            <a:extLst>
              <a:ext uri="{FF2B5EF4-FFF2-40B4-BE49-F238E27FC236}">
                <a16:creationId xmlns:a16="http://schemas.microsoft.com/office/drawing/2014/main" id="{08666B8D-EAA6-4535-97A6-97DF86C99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144694-8F44-4BDD-929A-1D25C8E7F30D}"/>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268797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7793-0A79-4CE9-ADDB-93A842E2D3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E6C901-524D-4F28-A8C2-25015553E13D}"/>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4" name="Footer Placeholder 3">
            <a:extLst>
              <a:ext uri="{FF2B5EF4-FFF2-40B4-BE49-F238E27FC236}">
                <a16:creationId xmlns:a16="http://schemas.microsoft.com/office/drawing/2014/main" id="{B563CEEB-F085-466D-A917-3E84951664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B454B8-BA4A-4EC6-BA6C-C8D2CF0824AF}"/>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314617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FDC9A-384D-431C-AFA2-7015CFE85010}"/>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3" name="Footer Placeholder 2">
            <a:extLst>
              <a:ext uri="{FF2B5EF4-FFF2-40B4-BE49-F238E27FC236}">
                <a16:creationId xmlns:a16="http://schemas.microsoft.com/office/drawing/2014/main" id="{6CE23597-B9D2-48F0-9374-5B541884EA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F11352-7782-449A-9C35-F14EF57C22BB}"/>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266981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62B7-BB29-411A-9316-DCCCD7DDD0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09FE4-F0B1-497D-B70B-63C43978E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A873F1-870C-48DF-A8F0-53343E18F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27B29-1949-460A-8A4F-11334E970C4C}"/>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6" name="Footer Placeholder 5">
            <a:extLst>
              <a:ext uri="{FF2B5EF4-FFF2-40B4-BE49-F238E27FC236}">
                <a16:creationId xmlns:a16="http://schemas.microsoft.com/office/drawing/2014/main" id="{D2E60080-723C-473F-9437-7A9590D67B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119751-0D2B-4BB1-969E-521EF82A1BD1}"/>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316602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E01EA-750E-4015-BD63-C30D8C66E4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01D82D-7219-41EE-9B0F-51B063047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554A71-C7FF-4321-BE17-1A83096B0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81E5A-A4A7-4828-B8D3-4356BE6F4679}"/>
              </a:ext>
            </a:extLst>
          </p:cNvPr>
          <p:cNvSpPr>
            <a:spLocks noGrp="1"/>
          </p:cNvSpPr>
          <p:nvPr>
            <p:ph type="dt" sz="half" idx="10"/>
          </p:nvPr>
        </p:nvSpPr>
        <p:spPr/>
        <p:txBody>
          <a:bodyPr/>
          <a:lstStyle/>
          <a:p>
            <a:fld id="{7FD4BFD6-AAA4-481B-A620-E582EDA91812}" type="datetimeFigureOut">
              <a:rPr lang="en-GB" smtClean="0"/>
              <a:t>04/02/2021</a:t>
            </a:fld>
            <a:endParaRPr lang="en-GB"/>
          </a:p>
        </p:txBody>
      </p:sp>
      <p:sp>
        <p:nvSpPr>
          <p:cNvPr id="6" name="Footer Placeholder 5">
            <a:extLst>
              <a:ext uri="{FF2B5EF4-FFF2-40B4-BE49-F238E27FC236}">
                <a16:creationId xmlns:a16="http://schemas.microsoft.com/office/drawing/2014/main" id="{F017AED5-D5E5-4527-A316-8BF73E5F81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228279-E6F1-44D5-8C30-911DC9B7C40E}"/>
              </a:ext>
            </a:extLst>
          </p:cNvPr>
          <p:cNvSpPr>
            <a:spLocks noGrp="1"/>
          </p:cNvSpPr>
          <p:nvPr>
            <p:ph type="sldNum" sz="quarter" idx="12"/>
          </p:nvPr>
        </p:nvSpPr>
        <p:spPr/>
        <p:txBody>
          <a:bodyPr/>
          <a:lstStyle/>
          <a:p>
            <a:fld id="{FAD13CD5-E6A0-49D9-9CBE-0C51BB6A1735}" type="slidenum">
              <a:rPr lang="en-GB" smtClean="0"/>
              <a:t>‹#›</a:t>
            </a:fld>
            <a:endParaRPr lang="en-GB"/>
          </a:p>
        </p:txBody>
      </p:sp>
    </p:spTree>
    <p:extLst>
      <p:ext uri="{BB962C8B-B14F-4D97-AF65-F5344CB8AC3E}">
        <p14:creationId xmlns:p14="http://schemas.microsoft.com/office/powerpoint/2010/main" val="120615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83FE1-13B5-4425-9EF7-683748D46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88B1BA-7A2A-41B1-8A61-4C65BA34C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1D1D91-BB7A-47FC-8CBF-625D6ED64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4BFD6-AAA4-481B-A620-E582EDA91812}" type="datetimeFigureOut">
              <a:rPr lang="en-GB" smtClean="0"/>
              <a:t>04/02/2021</a:t>
            </a:fld>
            <a:endParaRPr lang="en-GB"/>
          </a:p>
        </p:txBody>
      </p:sp>
      <p:sp>
        <p:nvSpPr>
          <p:cNvPr id="5" name="Footer Placeholder 4">
            <a:extLst>
              <a:ext uri="{FF2B5EF4-FFF2-40B4-BE49-F238E27FC236}">
                <a16:creationId xmlns:a16="http://schemas.microsoft.com/office/drawing/2014/main" id="{246DEB00-DF02-400D-9AD1-37689FB561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061C61-C0B2-46D7-9FCF-B51817A92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3CD5-E6A0-49D9-9CBE-0C51BB6A1735}" type="slidenum">
              <a:rPr lang="en-GB" smtClean="0"/>
              <a:t>‹#›</a:t>
            </a:fld>
            <a:endParaRPr lang="en-GB"/>
          </a:p>
        </p:txBody>
      </p:sp>
    </p:spTree>
    <p:extLst>
      <p:ext uri="{BB962C8B-B14F-4D97-AF65-F5344CB8AC3E}">
        <p14:creationId xmlns:p14="http://schemas.microsoft.com/office/powerpoint/2010/main" val="2525867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82.svg"/><Relationship Id="rId3" Type="http://schemas.openxmlformats.org/officeDocument/2006/relationships/diagramLayout" Target="../diagrams/layout3.xml"/><Relationship Id="rId21" Type="http://schemas.openxmlformats.org/officeDocument/2006/relationships/diagramQuickStyle" Target="../diagrams/quickStyle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81.png"/><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Layout" Target="../diagrams/layout6.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microsoft.com/office/2007/relationships/diagramDrawing" Target="../diagrams/drawing6.xml"/><Relationship Id="rId10" Type="http://schemas.openxmlformats.org/officeDocument/2006/relationships/diagramColors" Target="../diagrams/colors4.xml"/><Relationship Id="rId19" Type="http://schemas.openxmlformats.org/officeDocument/2006/relationships/diagramData" Target="../diagrams/data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93.png"/><Relationship Id="rId3" Type="http://schemas.openxmlformats.org/officeDocument/2006/relationships/image" Target="../media/image63.png"/><Relationship Id="rId7" Type="http://schemas.openxmlformats.org/officeDocument/2006/relationships/image" Target="../media/image87.png"/><Relationship Id="rId12" Type="http://schemas.openxmlformats.org/officeDocument/2006/relationships/image" Target="../media/image92.sv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6.sv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svg"/><Relationship Id="rId4" Type="http://schemas.openxmlformats.org/officeDocument/2006/relationships/image" Target="../media/image84.svg"/><Relationship Id="rId9" Type="http://schemas.openxmlformats.org/officeDocument/2006/relationships/image" Target="../media/image89.png"/><Relationship Id="rId14" Type="http://schemas.openxmlformats.org/officeDocument/2006/relationships/image" Target="../media/image94.svg"/></Relationships>
</file>

<file path=ppt/slides/_rels/slide1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1.png"/><Relationship Id="rId4" Type="http://schemas.openxmlformats.org/officeDocument/2006/relationships/image" Target="../media/image97.png"/></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diagramData" Target="../diagrams/data9.xml"/><Relationship Id="rId18" Type="http://schemas.openxmlformats.org/officeDocument/2006/relationships/image" Target="../media/image108.jpeg"/><Relationship Id="rId3" Type="http://schemas.openxmlformats.org/officeDocument/2006/relationships/diagramLayout" Target="../diagrams/layout8.xml"/><Relationship Id="rId7" Type="http://schemas.openxmlformats.org/officeDocument/2006/relationships/image" Target="../media/image102.png"/><Relationship Id="rId12" Type="http://schemas.openxmlformats.org/officeDocument/2006/relationships/image" Target="../media/image107.svg"/><Relationship Id="rId17" Type="http://schemas.microsoft.com/office/2007/relationships/diagramDrawing" Target="../diagrams/drawing9.xml"/><Relationship Id="rId2" Type="http://schemas.openxmlformats.org/officeDocument/2006/relationships/diagramData" Target="../diagrams/data8.xml"/><Relationship Id="rId16" Type="http://schemas.openxmlformats.org/officeDocument/2006/relationships/diagramColors" Target="../diagrams/colors9.xml"/><Relationship Id="rId1" Type="http://schemas.openxmlformats.org/officeDocument/2006/relationships/slideLayout" Target="../slideLayouts/slideLayout1.xml"/><Relationship Id="rId6" Type="http://schemas.microsoft.com/office/2007/relationships/diagramDrawing" Target="../diagrams/drawing8.xml"/><Relationship Id="rId11" Type="http://schemas.openxmlformats.org/officeDocument/2006/relationships/image" Target="../media/image106.png"/><Relationship Id="rId5" Type="http://schemas.openxmlformats.org/officeDocument/2006/relationships/diagramColors" Target="../diagrams/colors8.xml"/><Relationship Id="rId15" Type="http://schemas.openxmlformats.org/officeDocument/2006/relationships/diagramQuickStyle" Target="../diagrams/quickStyle9.xml"/><Relationship Id="rId10" Type="http://schemas.openxmlformats.org/officeDocument/2006/relationships/image" Target="../media/image105.svg"/><Relationship Id="rId4" Type="http://schemas.openxmlformats.org/officeDocument/2006/relationships/diagramQuickStyle" Target="../diagrams/quickStyle8.xml"/><Relationship Id="rId9" Type="http://schemas.openxmlformats.org/officeDocument/2006/relationships/image" Target="../media/image104.png"/><Relationship Id="rId1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s://www.wellbeloved.com/" TargetMode="External"/><Relationship Id="rId13" Type="http://schemas.openxmlformats.org/officeDocument/2006/relationships/hyperlink" Target="https://www.petfoodindustry.com/blogs/7-adventures-in-pet-food/post/6795-pet-food-human-food-trends-what-consumers-really-want" TargetMode="External"/><Relationship Id="rId3" Type="http://schemas.openxmlformats.org/officeDocument/2006/relationships/hyperlink" Target="https://www.appetizerblog.com/" TargetMode="External"/><Relationship Id="rId7" Type="http://schemas.openxmlformats.org/officeDocument/2006/relationships/hyperlink" Target="https://www.pinterest.co.uk/pin/478929741618046981/" TargetMode="External"/><Relationship Id="rId12" Type="http://schemas.openxmlformats.org/officeDocument/2006/relationships/hyperlink" Target="https://www.pdsa.org.uk/media/7420/2019-paw-report_downloadable.pdf" TargetMode="External"/><Relationship Id="rId17" Type="http://schemas.openxmlformats.org/officeDocument/2006/relationships/hyperlink" Target="https://www.mordorintelligence.com/industry-reports/united-kingdom-pet-food-market" TargetMode="External"/><Relationship Id="rId2" Type="http://schemas.openxmlformats.org/officeDocument/2006/relationships/hyperlink" Target="https://www.prnewswire.co.uk/news-releases/analysis-by-paws-com-shows-pet-food-misleads-owners-by-not-fully-disclosing-ingredients-810363854.html" TargetMode="External"/><Relationship Id="rId16" Type="http://schemas.openxmlformats.org/officeDocument/2006/relationships/hyperlink" Target="https://groomarts.com/student-advice/marketing-insights" TargetMode="External"/><Relationship Id="rId1" Type="http://schemas.openxmlformats.org/officeDocument/2006/relationships/slideLayout" Target="../slideLayouts/slideLayout1.xml"/><Relationship Id="rId6" Type="http://schemas.openxmlformats.org/officeDocument/2006/relationships/hyperlink" Target="https://www.hps-pigging.com/ensuring-pet-food-safety-in-a-booming-market/" TargetMode="External"/><Relationship Id="rId11" Type="http://schemas.openxmlformats.org/officeDocument/2006/relationships/hyperlink" Target="https://www.lilyskitchen.co.uk/for-dogs/food-for-dogs/shop-by-product-type/dry-food" TargetMode="External"/><Relationship Id="rId5" Type="http://schemas.openxmlformats.org/officeDocument/2006/relationships/hyperlink" Target="Humanization" TargetMode="External"/><Relationship Id="rId15" Type="http://schemas.openxmlformats.org/officeDocument/2006/relationships/hyperlink" Target="https://tails.com/gb/" TargetMode="External"/><Relationship Id="rId10" Type="http://schemas.openxmlformats.org/officeDocument/2006/relationships/hyperlink" Target="https://www.dogsnaturallymagazine.com/blog/" TargetMode="External"/><Relationship Id="rId4" Type="http://schemas.openxmlformats.org/officeDocument/2006/relationships/hyperlink" Target="https://www.thegrocer.co.uk/download?ac=217857" TargetMode="External"/><Relationship Id="rId9" Type="http://schemas.openxmlformats.org/officeDocument/2006/relationships/hyperlink" Target="https://www.marketsandmarkets.com/Market-Reports/global-pet-food-and-care-products-market-147.html" TargetMode="External"/><Relationship Id="rId14" Type="http://schemas.openxmlformats.org/officeDocument/2006/relationships/hyperlink" Target="https://www.appetizerblog.com/infographic-pet-owner-attitudes-and-expectations-toward-dog-ag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2.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sv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70.svg"/><Relationship Id="rId3" Type="http://schemas.microsoft.com/office/2007/relationships/hdphoto" Target="../media/hdphoto1.wdp"/><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sv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image" Target="../media/image48.png"/><Relationship Id="rId16" Type="http://schemas.openxmlformats.org/officeDocument/2006/relationships/image" Target="../media/image60.svg"/><Relationship Id="rId20" Type="http://schemas.openxmlformats.org/officeDocument/2006/relationships/image" Target="../media/image64.svg"/><Relationship Id="rId29"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50.svg"/><Relationship Id="rId11" Type="http://schemas.openxmlformats.org/officeDocument/2006/relationships/image" Target="../media/image55.png"/><Relationship Id="rId24" Type="http://schemas.openxmlformats.org/officeDocument/2006/relationships/image" Target="../media/image68.sv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svg"/><Relationship Id="rId10" Type="http://schemas.openxmlformats.org/officeDocument/2006/relationships/image" Target="../media/image54.svg"/><Relationship Id="rId19" Type="http://schemas.openxmlformats.org/officeDocument/2006/relationships/image" Target="../media/image63.png"/><Relationship Id="rId4" Type="http://schemas.openxmlformats.org/officeDocument/2006/relationships/image" Target="../media/image46.jpeg"/><Relationship Id="rId9" Type="http://schemas.openxmlformats.org/officeDocument/2006/relationships/image" Target="../media/image53.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71.png"/><Relationship Id="rId30" Type="http://schemas.openxmlformats.org/officeDocument/2006/relationships/image" Target="../media/image74.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A651-54EF-E549-82A4-8E4E0699E2ED}"/>
              </a:ext>
            </a:extLst>
          </p:cNvPr>
          <p:cNvSpPr>
            <a:spLocks noGrp="1"/>
          </p:cNvSpPr>
          <p:nvPr>
            <p:ph type="ctrTitle"/>
          </p:nvPr>
        </p:nvSpPr>
        <p:spPr>
          <a:xfrm>
            <a:off x="2387600" y="1854200"/>
            <a:ext cx="7150100" cy="1155700"/>
          </a:xfrm>
          <a:solidFill>
            <a:schemeClr val="bg1"/>
          </a:solidFill>
          <a:ln w="28575">
            <a:solidFill>
              <a:schemeClr val="accent6"/>
            </a:solidFill>
          </a:ln>
        </p:spPr>
        <p:txBody>
          <a:bodyPr anchor="ctr"/>
          <a:lstStyle/>
          <a:p>
            <a:r>
              <a:rPr lang="en-US" dirty="0">
                <a:solidFill>
                  <a:schemeClr val="accent6"/>
                </a:solidFill>
                <a:latin typeface="Verdana" panose="020B0604030504040204" pitchFamily="34" charset="0"/>
                <a:ea typeface="Verdana" panose="020B0604030504040204" pitchFamily="34" charset="0"/>
              </a:rPr>
              <a:t>Woof.com</a:t>
            </a:r>
          </a:p>
        </p:txBody>
      </p:sp>
      <p:sp>
        <p:nvSpPr>
          <p:cNvPr id="3" name="Subtitle 2">
            <a:extLst>
              <a:ext uri="{FF2B5EF4-FFF2-40B4-BE49-F238E27FC236}">
                <a16:creationId xmlns:a16="http://schemas.microsoft.com/office/drawing/2014/main" id="{88631BD2-6DA4-AE46-A155-AE5834DD716F}"/>
              </a:ext>
            </a:extLst>
          </p:cNvPr>
          <p:cNvSpPr>
            <a:spLocks noGrp="1"/>
          </p:cNvSpPr>
          <p:nvPr>
            <p:ph type="subTitle" idx="1"/>
          </p:nvPr>
        </p:nvSpPr>
        <p:spPr>
          <a:xfrm>
            <a:off x="3206750" y="3218657"/>
            <a:ext cx="5778500" cy="731044"/>
          </a:xfrm>
          <a:solidFill>
            <a:schemeClr val="bg1"/>
          </a:solidFill>
          <a:ln w="28575">
            <a:solidFill>
              <a:schemeClr val="accent6"/>
            </a:solidFill>
          </a:ln>
        </p:spPr>
        <p:txBody>
          <a:bodyPr vert="horz" lIns="91440" tIns="45720" rIns="91440" bIns="45720" rtlCol="0" anchor="ctr">
            <a:normAutofit/>
          </a:bodyPr>
          <a:lstStyle/>
          <a:p>
            <a:pPr>
              <a:spcBef>
                <a:spcPct val="0"/>
              </a:spcBef>
            </a:pPr>
            <a:r>
              <a:rPr lang="en-US" dirty="0">
                <a:latin typeface="Verdana" panose="020B0604030504040204" pitchFamily="34" charset="0"/>
                <a:ea typeface="Verdana" panose="020B0604030504040204" pitchFamily="34" charset="0"/>
                <a:cs typeface="+mj-cs"/>
              </a:rPr>
              <a:t>Changing pet food for good</a:t>
            </a:r>
          </a:p>
        </p:txBody>
      </p:sp>
      <p:sp>
        <p:nvSpPr>
          <p:cNvPr id="5" name="Rectangle: Rounded Corners 4">
            <a:extLst>
              <a:ext uri="{FF2B5EF4-FFF2-40B4-BE49-F238E27FC236}">
                <a16:creationId xmlns:a16="http://schemas.microsoft.com/office/drawing/2014/main" id="{293DB991-DDD9-48AB-8390-F4C67C0098DA}"/>
              </a:ext>
            </a:extLst>
          </p:cNvPr>
          <p:cNvSpPr/>
          <p:nvPr/>
        </p:nvSpPr>
        <p:spPr>
          <a:xfrm>
            <a:off x="10045944" y="166248"/>
            <a:ext cx="2019056" cy="1280759"/>
          </a:xfrm>
          <a:prstGeom prst="roundRect">
            <a:avLst>
              <a:gd name="adj" fmla="val 10000"/>
            </a:avLst>
          </a:prstGeom>
          <a:blipFill rotWithShape="1">
            <a:blip r:embed="rId2"/>
            <a:srcRect/>
            <a:stretch>
              <a:fillRect t="-18000" b="-18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8419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863E7B4-F5A6-4E00-B13A-C94C7496CDD4}"/>
              </a:ext>
            </a:extLst>
          </p:cNvPr>
          <p:cNvGrpSpPr/>
          <p:nvPr/>
        </p:nvGrpSpPr>
        <p:grpSpPr>
          <a:xfrm>
            <a:off x="-1192314" y="1128449"/>
            <a:ext cx="8473377" cy="5220496"/>
            <a:chOff x="-1359757" y="1151817"/>
            <a:chExt cx="9970424" cy="6142835"/>
          </a:xfrm>
        </p:grpSpPr>
        <p:graphicFrame>
          <p:nvGraphicFramePr>
            <p:cNvPr id="48" name="Diagram 47">
              <a:extLst>
                <a:ext uri="{FF2B5EF4-FFF2-40B4-BE49-F238E27FC236}">
                  <a16:creationId xmlns:a16="http://schemas.microsoft.com/office/drawing/2014/main" id="{B9D9E61C-DDB8-4E4A-869D-D04AAABDBBCE}"/>
                </a:ext>
              </a:extLst>
            </p:cNvPr>
            <p:cNvGraphicFramePr/>
            <p:nvPr>
              <p:extLst>
                <p:ext uri="{D42A27DB-BD31-4B8C-83A1-F6EECF244321}">
                  <p14:modId xmlns:p14="http://schemas.microsoft.com/office/powerpoint/2010/main" val="3773641167"/>
                </p:ext>
              </p:extLst>
            </p:nvPr>
          </p:nvGraphicFramePr>
          <p:xfrm>
            <a:off x="-1359757" y="1151817"/>
            <a:ext cx="9970424" cy="6142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TextBox 48">
              <a:extLst>
                <a:ext uri="{FF2B5EF4-FFF2-40B4-BE49-F238E27FC236}">
                  <a16:creationId xmlns:a16="http://schemas.microsoft.com/office/drawing/2014/main" id="{004E9697-FC4B-455C-B2DF-7FC1217BD719}"/>
                </a:ext>
              </a:extLst>
            </p:cNvPr>
            <p:cNvSpPr txBox="1"/>
            <p:nvPr/>
          </p:nvSpPr>
          <p:spPr>
            <a:xfrm>
              <a:off x="3185770" y="2551911"/>
              <a:ext cx="1376201" cy="307830"/>
            </a:xfrm>
            <a:prstGeom prst="rect">
              <a:avLst/>
            </a:prstGeom>
            <a:noFill/>
          </p:spPr>
          <p:txBody>
            <a:bodyPr wrap="square" rtlCol="0">
              <a:spAutoFit/>
            </a:bodyPr>
            <a:lstStyle/>
            <a:p>
              <a:r>
                <a:rPr lang="en-GB" sz="1050" b="1" dirty="0">
                  <a:solidFill>
                    <a:schemeClr val="bg1"/>
                  </a:solidFill>
                  <a:latin typeface="Verdana" panose="020B0604030504040204" pitchFamily="34" charset="0"/>
                  <a:ea typeface="Verdana" panose="020B0604030504040204" pitchFamily="34" charset="0"/>
                </a:rPr>
                <a:t>Authenticity</a:t>
              </a:r>
              <a:r>
                <a:rPr lang="en-GB" sz="1100" dirty="0">
                  <a:latin typeface="Verdana" panose="020B0604030504040204" pitchFamily="34" charset="0"/>
                  <a:ea typeface="Verdana" panose="020B0604030504040204" pitchFamily="34" charset="0"/>
                </a:rPr>
                <a:t> </a:t>
              </a:r>
            </a:p>
          </p:txBody>
        </p:sp>
        <p:sp>
          <p:nvSpPr>
            <p:cNvPr id="50" name="TextBox 49">
              <a:extLst>
                <a:ext uri="{FF2B5EF4-FFF2-40B4-BE49-F238E27FC236}">
                  <a16:creationId xmlns:a16="http://schemas.microsoft.com/office/drawing/2014/main" id="{6A3A9210-4757-40B0-8A8E-20280FE3D122}"/>
                </a:ext>
              </a:extLst>
            </p:cNvPr>
            <p:cNvSpPr txBox="1"/>
            <p:nvPr/>
          </p:nvSpPr>
          <p:spPr>
            <a:xfrm>
              <a:off x="4337413" y="4262630"/>
              <a:ext cx="1146814" cy="325938"/>
            </a:xfrm>
            <a:prstGeom prst="rect">
              <a:avLst/>
            </a:prstGeom>
            <a:noFill/>
          </p:spPr>
          <p:txBody>
            <a:bodyPr wrap="square" rtlCol="0">
              <a:spAutoFit/>
            </a:bodyPr>
            <a:lstStyle/>
            <a:p>
              <a:r>
                <a:rPr lang="en-GB" sz="1200" b="1" dirty="0">
                  <a:solidFill>
                    <a:schemeClr val="bg1"/>
                  </a:solidFill>
                  <a:latin typeface="Verdana" panose="020B0604030504040204" pitchFamily="34" charset="0"/>
                  <a:ea typeface="Verdana" panose="020B0604030504040204" pitchFamily="34" charset="0"/>
                </a:rPr>
                <a:t>Hedonic</a:t>
              </a:r>
              <a:r>
                <a:rPr lang="en-GB" sz="1100" dirty="0">
                  <a:solidFill>
                    <a:schemeClr val="bg1"/>
                  </a:solidFill>
                  <a:latin typeface="Verdana" panose="020B0604030504040204" pitchFamily="34" charset="0"/>
                  <a:ea typeface="Verdana" panose="020B0604030504040204" pitchFamily="34" charset="0"/>
                </a:rPr>
                <a:t> </a:t>
              </a:r>
            </a:p>
          </p:txBody>
        </p:sp>
        <p:sp>
          <p:nvSpPr>
            <p:cNvPr id="51" name="TextBox 50">
              <a:extLst>
                <a:ext uri="{FF2B5EF4-FFF2-40B4-BE49-F238E27FC236}">
                  <a16:creationId xmlns:a16="http://schemas.microsoft.com/office/drawing/2014/main" id="{EE94A451-217D-44E5-82FE-74E5D6217E25}"/>
                </a:ext>
              </a:extLst>
            </p:cNvPr>
            <p:cNvSpPr txBox="1"/>
            <p:nvPr/>
          </p:nvSpPr>
          <p:spPr>
            <a:xfrm>
              <a:off x="2112475" y="4335626"/>
              <a:ext cx="1264777" cy="307830"/>
            </a:xfrm>
            <a:prstGeom prst="rect">
              <a:avLst/>
            </a:prstGeom>
            <a:noFill/>
          </p:spPr>
          <p:txBody>
            <a:bodyPr wrap="square" rtlCol="0">
              <a:spAutoFit/>
            </a:bodyPr>
            <a:lstStyle/>
            <a:p>
              <a:r>
                <a:rPr lang="en-GB" sz="1100" b="1" dirty="0">
                  <a:solidFill>
                    <a:schemeClr val="bg1"/>
                  </a:solidFill>
                  <a:latin typeface="Verdana" panose="020B0604030504040204" pitchFamily="34" charset="0"/>
                  <a:ea typeface="Verdana" panose="020B0604030504040204" pitchFamily="34" charset="0"/>
                </a:rPr>
                <a:t>Functional</a:t>
              </a:r>
              <a:r>
                <a:rPr lang="en-GB" sz="1100" dirty="0">
                  <a:solidFill>
                    <a:schemeClr val="bg1"/>
                  </a:solidFill>
                  <a:latin typeface="Verdana" panose="020B0604030504040204" pitchFamily="34" charset="0"/>
                  <a:ea typeface="Verdana" panose="020B0604030504040204" pitchFamily="34" charset="0"/>
                </a:rPr>
                <a:t> </a:t>
              </a:r>
            </a:p>
          </p:txBody>
        </p:sp>
        <p:sp>
          <p:nvSpPr>
            <p:cNvPr id="52" name="TextBox 51">
              <a:extLst>
                <a:ext uri="{FF2B5EF4-FFF2-40B4-BE49-F238E27FC236}">
                  <a16:creationId xmlns:a16="http://schemas.microsoft.com/office/drawing/2014/main" id="{F2932E92-B3A5-4EB7-A17D-334064AFD47C}"/>
                </a:ext>
              </a:extLst>
            </p:cNvPr>
            <p:cNvSpPr txBox="1"/>
            <p:nvPr/>
          </p:nvSpPr>
          <p:spPr>
            <a:xfrm>
              <a:off x="3340547" y="4244848"/>
              <a:ext cx="1281869" cy="289722"/>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Blogs</a:t>
              </a:r>
            </a:p>
          </p:txBody>
        </p:sp>
        <p:sp>
          <p:nvSpPr>
            <p:cNvPr id="53" name="TextBox 52">
              <a:extLst>
                <a:ext uri="{FF2B5EF4-FFF2-40B4-BE49-F238E27FC236}">
                  <a16:creationId xmlns:a16="http://schemas.microsoft.com/office/drawing/2014/main" id="{2357030F-7505-41B9-9B62-A4ED434502A1}"/>
                </a:ext>
              </a:extLst>
            </p:cNvPr>
            <p:cNvSpPr txBox="1"/>
            <p:nvPr/>
          </p:nvSpPr>
          <p:spPr>
            <a:xfrm>
              <a:off x="1947615" y="4876997"/>
              <a:ext cx="1184243" cy="298777"/>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Vet Updates</a:t>
              </a:r>
            </a:p>
          </p:txBody>
        </p:sp>
        <p:sp>
          <p:nvSpPr>
            <p:cNvPr id="54" name="TextBox 53">
              <a:extLst>
                <a:ext uri="{FF2B5EF4-FFF2-40B4-BE49-F238E27FC236}">
                  <a16:creationId xmlns:a16="http://schemas.microsoft.com/office/drawing/2014/main" id="{2465EFF0-9136-4C40-9D31-ABFB9BCD2F3C}"/>
                </a:ext>
              </a:extLst>
            </p:cNvPr>
            <p:cNvSpPr txBox="1"/>
            <p:nvPr/>
          </p:nvSpPr>
          <p:spPr>
            <a:xfrm>
              <a:off x="3274572" y="6483366"/>
              <a:ext cx="1803438" cy="47080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App notifications to re-supply </a:t>
              </a:r>
            </a:p>
          </p:txBody>
        </p:sp>
        <p:sp>
          <p:nvSpPr>
            <p:cNvPr id="55" name="TextBox 54">
              <a:extLst>
                <a:ext uri="{FF2B5EF4-FFF2-40B4-BE49-F238E27FC236}">
                  <a16:creationId xmlns:a16="http://schemas.microsoft.com/office/drawing/2014/main" id="{C7721F1F-4E25-4490-85FC-CEC16702FD90}"/>
                </a:ext>
              </a:extLst>
            </p:cNvPr>
            <p:cNvSpPr txBox="1"/>
            <p:nvPr/>
          </p:nvSpPr>
          <p:spPr>
            <a:xfrm>
              <a:off x="4304835" y="4677107"/>
              <a:ext cx="1065015" cy="47080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Social Media Post </a:t>
              </a:r>
            </a:p>
          </p:txBody>
        </p:sp>
        <p:sp>
          <p:nvSpPr>
            <p:cNvPr id="56" name="TextBox 55">
              <a:extLst>
                <a:ext uri="{FF2B5EF4-FFF2-40B4-BE49-F238E27FC236}">
                  <a16:creationId xmlns:a16="http://schemas.microsoft.com/office/drawing/2014/main" id="{563BDEBA-734C-49B1-B0E0-FA0825A1AC77}"/>
                </a:ext>
              </a:extLst>
            </p:cNvPr>
            <p:cNvSpPr txBox="1"/>
            <p:nvPr/>
          </p:nvSpPr>
          <p:spPr>
            <a:xfrm>
              <a:off x="710161" y="3836003"/>
              <a:ext cx="1820254" cy="47080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Vet Dog Health  Articles </a:t>
              </a:r>
            </a:p>
          </p:txBody>
        </p:sp>
        <p:sp>
          <p:nvSpPr>
            <p:cNvPr id="57" name="TextBox 56">
              <a:extLst>
                <a:ext uri="{FF2B5EF4-FFF2-40B4-BE49-F238E27FC236}">
                  <a16:creationId xmlns:a16="http://schemas.microsoft.com/office/drawing/2014/main" id="{516E8058-D329-48DA-A7E0-6BF981351BDC}"/>
                </a:ext>
              </a:extLst>
            </p:cNvPr>
            <p:cNvSpPr txBox="1"/>
            <p:nvPr/>
          </p:nvSpPr>
          <p:spPr>
            <a:xfrm>
              <a:off x="3305485" y="3873057"/>
              <a:ext cx="1059678" cy="362154"/>
            </a:xfrm>
            <a:prstGeom prst="rect">
              <a:avLst/>
            </a:prstGeom>
            <a:noFill/>
          </p:spPr>
          <p:txBody>
            <a:bodyPr wrap="square" rtlCol="0">
              <a:spAutoFit/>
            </a:bodyPr>
            <a:lstStyle/>
            <a:p>
              <a:r>
                <a:rPr lang="en-GB" sz="1400" b="1" u="sng" dirty="0">
                  <a:solidFill>
                    <a:schemeClr val="bg1"/>
                  </a:solidFill>
                  <a:latin typeface="Verdana" panose="020B0604030504040204" pitchFamily="34" charset="0"/>
                  <a:ea typeface="Verdana" panose="020B0604030504040204" pitchFamily="34" charset="0"/>
                </a:rPr>
                <a:t>DCM</a:t>
              </a:r>
            </a:p>
          </p:txBody>
        </p:sp>
        <p:sp>
          <p:nvSpPr>
            <p:cNvPr id="58" name="TextBox 57">
              <a:extLst>
                <a:ext uri="{FF2B5EF4-FFF2-40B4-BE49-F238E27FC236}">
                  <a16:creationId xmlns:a16="http://schemas.microsoft.com/office/drawing/2014/main" id="{17CDD3A7-6C62-4403-8667-9EB2A97287EB}"/>
                </a:ext>
              </a:extLst>
            </p:cNvPr>
            <p:cNvSpPr txBox="1"/>
            <p:nvPr/>
          </p:nvSpPr>
          <p:spPr>
            <a:xfrm>
              <a:off x="1881557" y="5333859"/>
              <a:ext cx="2294733" cy="488907"/>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Enhancing daily life with daily dog care tips via app</a:t>
              </a:r>
            </a:p>
          </p:txBody>
        </p:sp>
        <p:sp>
          <p:nvSpPr>
            <p:cNvPr id="59" name="TextBox 58">
              <a:extLst>
                <a:ext uri="{FF2B5EF4-FFF2-40B4-BE49-F238E27FC236}">
                  <a16:creationId xmlns:a16="http://schemas.microsoft.com/office/drawing/2014/main" id="{1EFCF5AA-028C-45FF-AFD7-F64D43C37ABF}"/>
                </a:ext>
              </a:extLst>
            </p:cNvPr>
            <p:cNvSpPr txBox="1"/>
            <p:nvPr/>
          </p:nvSpPr>
          <p:spPr>
            <a:xfrm>
              <a:off x="1515977" y="1802409"/>
              <a:ext cx="1598064" cy="307830"/>
            </a:xfrm>
            <a:prstGeom prst="rect">
              <a:avLst/>
            </a:prstGeom>
            <a:noFill/>
          </p:spPr>
          <p:txBody>
            <a:bodyPr wrap="square" rtlCol="0">
              <a:spAutoFit/>
            </a:bodyPr>
            <a:lstStyle/>
            <a:p>
              <a:endParaRPr lang="en-GB" sz="1100" dirty="0">
                <a:latin typeface="Verdana" panose="020B0604030504040204" pitchFamily="34" charset="0"/>
                <a:ea typeface="Verdana" panose="020B0604030504040204" pitchFamily="34" charset="0"/>
              </a:endParaRPr>
            </a:p>
          </p:txBody>
        </p:sp>
        <p:sp>
          <p:nvSpPr>
            <p:cNvPr id="60" name="TextBox 59">
              <a:extLst>
                <a:ext uri="{FF2B5EF4-FFF2-40B4-BE49-F238E27FC236}">
                  <a16:creationId xmlns:a16="http://schemas.microsoft.com/office/drawing/2014/main" id="{5E422281-B20E-480F-B421-BBADB5118F97}"/>
                </a:ext>
              </a:extLst>
            </p:cNvPr>
            <p:cNvSpPr txBox="1"/>
            <p:nvPr/>
          </p:nvSpPr>
          <p:spPr>
            <a:xfrm>
              <a:off x="4625813" y="2579516"/>
              <a:ext cx="1582549" cy="651876"/>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Sustainability campaign updates</a:t>
              </a:r>
            </a:p>
          </p:txBody>
        </p:sp>
        <p:sp>
          <p:nvSpPr>
            <p:cNvPr id="61" name="TextBox 60">
              <a:extLst>
                <a:ext uri="{FF2B5EF4-FFF2-40B4-BE49-F238E27FC236}">
                  <a16:creationId xmlns:a16="http://schemas.microsoft.com/office/drawing/2014/main" id="{2EE4EF30-1A85-4BF9-876E-A521D9D6D274}"/>
                </a:ext>
              </a:extLst>
            </p:cNvPr>
            <p:cNvSpPr txBox="1"/>
            <p:nvPr/>
          </p:nvSpPr>
          <p:spPr>
            <a:xfrm>
              <a:off x="3337310" y="2966843"/>
              <a:ext cx="1204364" cy="47080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Dog cook book</a:t>
              </a:r>
            </a:p>
          </p:txBody>
        </p:sp>
        <p:sp>
          <p:nvSpPr>
            <p:cNvPr id="62" name="TextBox 61">
              <a:extLst>
                <a:ext uri="{FF2B5EF4-FFF2-40B4-BE49-F238E27FC236}">
                  <a16:creationId xmlns:a16="http://schemas.microsoft.com/office/drawing/2014/main" id="{BC825083-FF60-4D2B-B197-BE84D9821BE6}"/>
                </a:ext>
              </a:extLst>
            </p:cNvPr>
            <p:cNvSpPr txBox="1"/>
            <p:nvPr/>
          </p:nvSpPr>
          <p:spPr>
            <a:xfrm>
              <a:off x="577427" y="2320414"/>
              <a:ext cx="2120246" cy="47080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Hosting online community events </a:t>
              </a:r>
            </a:p>
          </p:txBody>
        </p:sp>
        <p:sp>
          <p:nvSpPr>
            <p:cNvPr id="63" name="TextBox 62">
              <a:extLst>
                <a:ext uri="{FF2B5EF4-FFF2-40B4-BE49-F238E27FC236}">
                  <a16:creationId xmlns:a16="http://schemas.microsoft.com/office/drawing/2014/main" id="{3B348424-A9A5-407F-8CE8-C12A930A3951}"/>
                </a:ext>
              </a:extLst>
            </p:cNvPr>
            <p:cNvSpPr txBox="1"/>
            <p:nvPr/>
          </p:nvSpPr>
          <p:spPr>
            <a:xfrm>
              <a:off x="4195485" y="5669939"/>
              <a:ext cx="1423841" cy="434584"/>
            </a:xfrm>
            <a:prstGeom prst="rect">
              <a:avLst/>
            </a:prstGeom>
            <a:noFill/>
          </p:spPr>
          <p:txBody>
            <a:bodyPr wrap="square" rtlCol="0">
              <a:spAutoFit/>
            </a:bodyPr>
            <a:lstStyle/>
            <a:p>
              <a:r>
                <a:rPr lang="en-GB" sz="900" dirty="0">
                  <a:latin typeface="Verdana" panose="020B0604030504040204" pitchFamily="34" charset="0"/>
                  <a:ea typeface="Verdana" panose="020B0604030504040204" pitchFamily="34" charset="0"/>
                </a:rPr>
                <a:t>Free first time discount </a:t>
              </a:r>
            </a:p>
          </p:txBody>
        </p:sp>
      </p:grpSp>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DIGITAL CONTENT MARKETING STRATEGY</a:t>
            </a:r>
          </a:p>
        </p:txBody>
      </p:sp>
      <p:sp>
        <p:nvSpPr>
          <p:cNvPr id="43" name="TextBox 42">
            <a:extLst>
              <a:ext uri="{FF2B5EF4-FFF2-40B4-BE49-F238E27FC236}">
                <a16:creationId xmlns:a16="http://schemas.microsoft.com/office/drawing/2014/main" id="{089F9E94-1421-4CBA-9959-58725A9CBF0F}"/>
              </a:ext>
            </a:extLst>
          </p:cNvPr>
          <p:cNvSpPr txBox="1"/>
          <p:nvPr/>
        </p:nvSpPr>
        <p:spPr>
          <a:xfrm>
            <a:off x="4380194" y="5304520"/>
            <a:ext cx="1677714"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latin typeface="Verdana" panose="020B0604030504040204" pitchFamily="34" charset="0"/>
                <a:ea typeface="Verdana" panose="020B0604030504040204" pitchFamily="34" charset="0"/>
              </a:rPr>
              <a:t>Competitors DCM Strategies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Social Media Influencers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Tv adverts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Billboards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Ads in vet clinics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Blogs</a:t>
            </a:r>
          </a:p>
        </p:txBody>
      </p:sp>
      <p:sp>
        <p:nvSpPr>
          <p:cNvPr id="44" name="TextBox 43">
            <a:extLst>
              <a:ext uri="{FF2B5EF4-FFF2-40B4-BE49-F238E27FC236}">
                <a16:creationId xmlns:a16="http://schemas.microsoft.com/office/drawing/2014/main" id="{E2CA6DCF-737F-4844-A897-C22DFE413BC5}"/>
              </a:ext>
            </a:extLst>
          </p:cNvPr>
          <p:cNvSpPr txBox="1"/>
          <p:nvPr/>
        </p:nvSpPr>
        <p:spPr>
          <a:xfrm>
            <a:off x="70722" y="6206718"/>
            <a:ext cx="4208108" cy="6001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100" b="1" i="1" dirty="0">
                <a:latin typeface="Verdana" panose="020B0604030504040204" pitchFamily="34" charset="0"/>
                <a:ea typeface="Verdana" panose="020B0604030504040204" pitchFamily="34" charset="0"/>
              </a:rPr>
              <a:t>“P</a:t>
            </a:r>
            <a:r>
              <a:rPr lang="en-GB" sz="1100" b="1" i="1" dirty="0">
                <a:effectLst/>
                <a:latin typeface="Verdana" panose="020B0604030504040204" pitchFamily="34" charset="0"/>
                <a:ea typeface="Verdana" panose="020B0604030504040204" pitchFamily="34" charset="0"/>
              </a:rPr>
              <a:t>et owners increasingly look for pet food products that mirror their own attitudes, lifestyles and concerns. ”</a:t>
            </a:r>
            <a:endParaRPr lang="en-GB" sz="1100" b="1" i="1" dirty="0">
              <a:latin typeface="Verdana" panose="020B0604030504040204" pitchFamily="34" charset="0"/>
              <a:ea typeface="Verdana" panose="020B0604030504040204" pitchFamily="34" charset="0"/>
            </a:endParaRPr>
          </a:p>
        </p:txBody>
      </p:sp>
      <p:graphicFrame>
        <p:nvGraphicFramePr>
          <p:cNvPr id="45" name="TextBox 1">
            <a:extLst>
              <a:ext uri="{FF2B5EF4-FFF2-40B4-BE49-F238E27FC236}">
                <a16:creationId xmlns:a16="http://schemas.microsoft.com/office/drawing/2014/main" id="{B9D12955-1E7D-4AB1-B089-62A15022AE5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837229"/>
              </p:ext>
            </p:extLst>
          </p:nvPr>
        </p:nvGraphicFramePr>
        <p:xfrm>
          <a:off x="8095830" y="422422"/>
          <a:ext cx="4036943" cy="31070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6" name="TextBox 45">
            <a:extLst>
              <a:ext uri="{FF2B5EF4-FFF2-40B4-BE49-F238E27FC236}">
                <a16:creationId xmlns:a16="http://schemas.microsoft.com/office/drawing/2014/main" id="{D635F488-A74F-455D-9A67-94BAA689DD4D}"/>
              </a:ext>
            </a:extLst>
          </p:cNvPr>
          <p:cNvSpPr txBox="1"/>
          <p:nvPr/>
        </p:nvSpPr>
        <p:spPr>
          <a:xfrm>
            <a:off x="8007275" y="164468"/>
            <a:ext cx="4188534"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Objectives:</a:t>
            </a:r>
          </a:p>
        </p:txBody>
      </p:sp>
      <p:graphicFrame>
        <p:nvGraphicFramePr>
          <p:cNvPr id="64" name="Diagram 63">
            <a:extLst>
              <a:ext uri="{FF2B5EF4-FFF2-40B4-BE49-F238E27FC236}">
                <a16:creationId xmlns:a16="http://schemas.microsoft.com/office/drawing/2014/main" id="{A220FD41-58CA-4641-A87A-E58928BAD6B3}"/>
              </a:ext>
            </a:extLst>
          </p:cNvPr>
          <p:cNvGraphicFramePr/>
          <p:nvPr>
            <p:extLst>
              <p:ext uri="{D42A27DB-BD31-4B8C-83A1-F6EECF244321}">
                <p14:modId xmlns:p14="http://schemas.microsoft.com/office/powerpoint/2010/main" val="2270928478"/>
              </p:ext>
            </p:extLst>
          </p:nvPr>
        </p:nvGraphicFramePr>
        <p:xfrm>
          <a:off x="2772448" y="155978"/>
          <a:ext cx="5355095" cy="283859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5" name="TextBox 64">
            <a:extLst>
              <a:ext uri="{FF2B5EF4-FFF2-40B4-BE49-F238E27FC236}">
                <a16:creationId xmlns:a16="http://schemas.microsoft.com/office/drawing/2014/main" id="{91113C78-8A65-4866-B1CA-60E06746C29A}"/>
              </a:ext>
            </a:extLst>
          </p:cNvPr>
          <p:cNvSpPr txBox="1"/>
          <p:nvPr/>
        </p:nvSpPr>
        <p:spPr>
          <a:xfrm>
            <a:off x="1864225" y="4058706"/>
            <a:ext cx="1104824"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Testimonials</a:t>
            </a:r>
          </a:p>
        </p:txBody>
      </p:sp>
      <p:sp>
        <p:nvSpPr>
          <p:cNvPr id="69" name="TextBox 68">
            <a:extLst>
              <a:ext uri="{FF2B5EF4-FFF2-40B4-BE49-F238E27FC236}">
                <a16:creationId xmlns:a16="http://schemas.microsoft.com/office/drawing/2014/main" id="{9A2EEC7D-D01D-4524-87D3-E131A6AB3A2E}"/>
              </a:ext>
            </a:extLst>
          </p:cNvPr>
          <p:cNvSpPr txBox="1"/>
          <p:nvPr/>
        </p:nvSpPr>
        <p:spPr>
          <a:xfrm>
            <a:off x="1627045" y="1652531"/>
            <a:ext cx="1257705" cy="40011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Functional Food Claims</a:t>
            </a:r>
          </a:p>
        </p:txBody>
      </p:sp>
      <p:sp>
        <p:nvSpPr>
          <p:cNvPr id="70" name="TextBox 69">
            <a:extLst>
              <a:ext uri="{FF2B5EF4-FFF2-40B4-BE49-F238E27FC236}">
                <a16:creationId xmlns:a16="http://schemas.microsoft.com/office/drawing/2014/main" id="{A8A8351A-C3D4-49DA-9C9D-B017EE23F90E}"/>
              </a:ext>
            </a:extLst>
          </p:cNvPr>
          <p:cNvSpPr txBox="1"/>
          <p:nvPr/>
        </p:nvSpPr>
        <p:spPr>
          <a:xfrm>
            <a:off x="4576708" y="3569967"/>
            <a:ext cx="1442797" cy="246221"/>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Dog Memes </a:t>
            </a:r>
          </a:p>
        </p:txBody>
      </p:sp>
      <p:sp>
        <p:nvSpPr>
          <p:cNvPr id="71" name="TextBox 70">
            <a:extLst>
              <a:ext uri="{FF2B5EF4-FFF2-40B4-BE49-F238E27FC236}">
                <a16:creationId xmlns:a16="http://schemas.microsoft.com/office/drawing/2014/main" id="{CB5166B4-379B-4E52-9A1A-BD1FE4868D72}"/>
              </a:ext>
            </a:extLst>
          </p:cNvPr>
          <p:cNvSpPr txBox="1"/>
          <p:nvPr/>
        </p:nvSpPr>
        <p:spPr>
          <a:xfrm>
            <a:off x="4516050" y="2609688"/>
            <a:ext cx="1375393" cy="400110"/>
          </a:xfrm>
          <a:prstGeom prst="rect">
            <a:avLst/>
          </a:prstGeom>
          <a:noFill/>
        </p:spPr>
        <p:txBody>
          <a:bodyPr wrap="square" rtlCol="0">
            <a:spAutoFit/>
          </a:bodyPr>
          <a:lstStyle/>
          <a:p>
            <a:r>
              <a:rPr lang="en-GB" sz="1000" dirty="0">
                <a:latin typeface="Verdana" panose="020B0604030504040204" pitchFamily="34" charset="0"/>
                <a:ea typeface="Verdana" panose="020B0604030504040204" pitchFamily="34" charset="0"/>
              </a:rPr>
              <a:t>Dog health recovery  stories </a:t>
            </a:r>
          </a:p>
        </p:txBody>
      </p:sp>
      <p:sp>
        <p:nvSpPr>
          <p:cNvPr id="72" name="Rectangle: Rounded Corners 71">
            <a:extLst>
              <a:ext uri="{FF2B5EF4-FFF2-40B4-BE49-F238E27FC236}">
                <a16:creationId xmlns:a16="http://schemas.microsoft.com/office/drawing/2014/main" id="{BEEFD5D0-CCD7-43D9-8D2F-C0A6235C24E7}"/>
              </a:ext>
            </a:extLst>
          </p:cNvPr>
          <p:cNvSpPr/>
          <p:nvPr/>
        </p:nvSpPr>
        <p:spPr>
          <a:xfrm>
            <a:off x="8095830" y="3326308"/>
            <a:ext cx="4036943" cy="824777"/>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endParaRPr lang="en-GB" sz="1400" dirty="0">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3E759CCC-6BDE-48EB-ABAE-BDC1436AFC5E}"/>
              </a:ext>
            </a:extLst>
          </p:cNvPr>
          <p:cNvSpPr txBox="1"/>
          <p:nvPr/>
        </p:nvSpPr>
        <p:spPr>
          <a:xfrm>
            <a:off x="9113888" y="3302283"/>
            <a:ext cx="2841555" cy="738664"/>
          </a:xfrm>
          <a:prstGeom prst="rect">
            <a:avLst/>
          </a:prstGeom>
          <a:noFill/>
        </p:spPr>
        <p:txBody>
          <a:bodyPr wrap="square" rtlCol="0">
            <a:spAutoFit/>
          </a:bodyPr>
          <a:lstStyle/>
          <a:p>
            <a:r>
              <a:rPr lang="en-GB" sz="1050" dirty="0">
                <a:latin typeface="Verdana" panose="020B0604030504040204" pitchFamily="34" charset="0"/>
                <a:ea typeface="Verdana" panose="020B0604030504040204" pitchFamily="34" charset="0"/>
              </a:rPr>
              <a:t>Inform dog owners on the nutritional benefits of certain foods and healthy tips so you can enjoy your dog happy, healthy, and hassle free. </a:t>
            </a:r>
          </a:p>
        </p:txBody>
      </p:sp>
      <p:sp>
        <p:nvSpPr>
          <p:cNvPr id="74" name="Rectangle 73" descr="Heart with pulse">
            <a:extLst>
              <a:ext uri="{FF2B5EF4-FFF2-40B4-BE49-F238E27FC236}">
                <a16:creationId xmlns:a16="http://schemas.microsoft.com/office/drawing/2014/main" id="{EDE67355-B0B6-44F7-A1BA-3F771C3EA611}"/>
              </a:ext>
            </a:extLst>
          </p:cNvPr>
          <p:cNvSpPr/>
          <p:nvPr/>
        </p:nvSpPr>
        <p:spPr>
          <a:xfrm>
            <a:off x="8370608" y="3410817"/>
            <a:ext cx="468502" cy="442557"/>
          </a:xfrm>
          <a:prstGeom prst="rect">
            <a:avLst/>
          </a:prstGeom>
          <a:blipFill>
            <a:blip r:embed="rId17">
              <a:extLst>
                <a:ext uri="{96DAC541-7B7A-43D3-8B79-37D633B846F1}">
                  <asvg:svgBlip xmlns:asvg="http://schemas.microsoft.com/office/drawing/2016/SVG/main" r:embed="rId18"/>
                </a:ext>
              </a:extLst>
            </a:blip>
            <a:stretch>
              <a:fillRect/>
            </a:stretch>
          </a:blip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txBody>
          <a:bodyPr/>
          <a:lstStyle/>
          <a:p>
            <a:endParaRPr lang="en-GB" sz="1400" dirty="0">
              <a:solidFill>
                <a:schemeClr val="accent1">
                  <a:lumMod val="75000"/>
                </a:schemeClr>
              </a:solidFill>
              <a:latin typeface="Verdana" panose="020B0604030504040204" pitchFamily="34" charset="0"/>
              <a:ea typeface="Verdana" panose="020B0604030504040204" pitchFamily="34" charset="0"/>
            </a:endParaRPr>
          </a:p>
        </p:txBody>
      </p:sp>
      <p:sp>
        <p:nvSpPr>
          <p:cNvPr id="75" name="TextBox 74">
            <a:extLst>
              <a:ext uri="{FF2B5EF4-FFF2-40B4-BE49-F238E27FC236}">
                <a16:creationId xmlns:a16="http://schemas.microsoft.com/office/drawing/2014/main" id="{B38B8B76-8117-4BD4-801C-6995DD953581}"/>
              </a:ext>
            </a:extLst>
          </p:cNvPr>
          <p:cNvSpPr txBox="1"/>
          <p:nvPr/>
        </p:nvSpPr>
        <p:spPr>
          <a:xfrm>
            <a:off x="741551" y="2679548"/>
            <a:ext cx="2505075" cy="523220"/>
          </a:xfrm>
          <a:prstGeom prst="rect">
            <a:avLst/>
          </a:prstGeom>
          <a:noFill/>
        </p:spPr>
        <p:txBody>
          <a:bodyPr wrap="square">
            <a:spAutoFit/>
          </a:bodyPr>
          <a:lstStyle/>
          <a:p>
            <a:pPr lvl="0"/>
            <a:r>
              <a:rPr lang="en-GB" sz="1400" b="1" dirty="0">
                <a:latin typeface="Verdana" panose="020B0604030504040204" pitchFamily="34" charset="0"/>
                <a:ea typeface="Verdana" panose="020B0604030504040204" pitchFamily="34" charset="0"/>
              </a:rPr>
              <a:t>Cognitive </a:t>
            </a:r>
          </a:p>
          <a:p>
            <a:pPr lvl="0"/>
            <a:r>
              <a:rPr lang="en-GB" sz="1400" b="1" dirty="0">
                <a:latin typeface="Verdana" panose="020B0604030504040204" pitchFamily="34" charset="0"/>
                <a:ea typeface="Verdana" panose="020B0604030504040204" pitchFamily="34" charset="0"/>
              </a:rPr>
              <a:t>Engagement </a:t>
            </a:r>
          </a:p>
        </p:txBody>
      </p:sp>
      <p:sp>
        <p:nvSpPr>
          <p:cNvPr id="76" name="TextBox 75">
            <a:extLst>
              <a:ext uri="{FF2B5EF4-FFF2-40B4-BE49-F238E27FC236}">
                <a16:creationId xmlns:a16="http://schemas.microsoft.com/office/drawing/2014/main" id="{E5B0F1C5-DCF6-4C2C-9875-90CD8A69DB20}"/>
              </a:ext>
            </a:extLst>
          </p:cNvPr>
          <p:cNvSpPr txBox="1"/>
          <p:nvPr/>
        </p:nvSpPr>
        <p:spPr>
          <a:xfrm>
            <a:off x="4029931" y="2996884"/>
            <a:ext cx="2505075" cy="523220"/>
          </a:xfrm>
          <a:prstGeom prst="rect">
            <a:avLst/>
          </a:prstGeom>
          <a:noFill/>
        </p:spPr>
        <p:txBody>
          <a:bodyPr wrap="square">
            <a:spAutoFit/>
          </a:bodyPr>
          <a:lstStyle/>
          <a:p>
            <a:pPr lvl="0"/>
            <a:r>
              <a:rPr lang="en-GB" sz="1400" b="1" dirty="0">
                <a:latin typeface="Verdana" panose="020B0604030504040204" pitchFamily="34" charset="0"/>
                <a:ea typeface="Verdana" panose="020B0604030504040204" pitchFamily="34" charset="0"/>
              </a:rPr>
              <a:t>Emotional</a:t>
            </a:r>
            <a:r>
              <a:rPr lang="en-GB" sz="1400" dirty="0">
                <a:latin typeface="Verdana" panose="020B0604030504040204" pitchFamily="34" charset="0"/>
                <a:ea typeface="Verdana" panose="020B0604030504040204" pitchFamily="34" charset="0"/>
              </a:rPr>
              <a:t> </a:t>
            </a:r>
          </a:p>
          <a:p>
            <a:pPr lvl="0"/>
            <a:r>
              <a:rPr lang="en-GB" sz="1400" b="1" dirty="0">
                <a:latin typeface="Verdana" panose="020B0604030504040204" pitchFamily="34" charset="0"/>
                <a:ea typeface="Verdana" panose="020B0604030504040204" pitchFamily="34" charset="0"/>
              </a:rPr>
              <a:t>Engagement</a:t>
            </a:r>
            <a:r>
              <a:rPr lang="en-GB" sz="1400" dirty="0">
                <a:latin typeface="Verdana" panose="020B0604030504040204" pitchFamily="34" charset="0"/>
                <a:ea typeface="Verdana" panose="020B0604030504040204" pitchFamily="34" charset="0"/>
              </a:rPr>
              <a:t>  </a:t>
            </a:r>
          </a:p>
        </p:txBody>
      </p:sp>
      <p:sp>
        <p:nvSpPr>
          <p:cNvPr id="77" name="TextBox 76">
            <a:extLst>
              <a:ext uri="{FF2B5EF4-FFF2-40B4-BE49-F238E27FC236}">
                <a16:creationId xmlns:a16="http://schemas.microsoft.com/office/drawing/2014/main" id="{04A0EB78-048F-4C66-801B-C238FFB293E9}"/>
              </a:ext>
            </a:extLst>
          </p:cNvPr>
          <p:cNvSpPr txBox="1"/>
          <p:nvPr/>
        </p:nvSpPr>
        <p:spPr>
          <a:xfrm>
            <a:off x="1864225" y="5138664"/>
            <a:ext cx="2505075" cy="523220"/>
          </a:xfrm>
          <a:prstGeom prst="rect">
            <a:avLst/>
          </a:prstGeom>
          <a:noFill/>
        </p:spPr>
        <p:txBody>
          <a:bodyPr wrap="square">
            <a:spAutoFit/>
          </a:bodyPr>
          <a:lstStyle/>
          <a:p>
            <a:pPr lvl="0"/>
            <a:r>
              <a:rPr lang="en-GB" sz="1400" b="1" dirty="0">
                <a:latin typeface="Verdana" panose="020B0604030504040204" pitchFamily="34" charset="0"/>
                <a:ea typeface="Verdana" panose="020B0604030504040204" pitchFamily="34" charset="0"/>
              </a:rPr>
              <a:t>Behavioural Engagement </a:t>
            </a:r>
          </a:p>
        </p:txBody>
      </p:sp>
      <p:grpSp>
        <p:nvGrpSpPr>
          <p:cNvPr id="66" name="Group 65">
            <a:extLst>
              <a:ext uri="{FF2B5EF4-FFF2-40B4-BE49-F238E27FC236}">
                <a16:creationId xmlns:a16="http://schemas.microsoft.com/office/drawing/2014/main" id="{7A04127B-A26C-4BBD-AA23-96FFBF0ED01C}"/>
              </a:ext>
            </a:extLst>
          </p:cNvPr>
          <p:cNvGrpSpPr/>
          <p:nvPr/>
        </p:nvGrpSpPr>
        <p:grpSpPr>
          <a:xfrm>
            <a:off x="5538769" y="4040947"/>
            <a:ext cx="6708753" cy="2773882"/>
            <a:chOff x="2032000" y="719666"/>
            <a:chExt cx="10154390" cy="5418667"/>
          </a:xfrm>
        </p:grpSpPr>
        <p:graphicFrame>
          <p:nvGraphicFramePr>
            <p:cNvPr id="67" name="Diagram 66">
              <a:extLst>
                <a:ext uri="{FF2B5EF4-FFF2-40B4-BE49-F238E27FC236}">
                  <a16:creationId xmlns:a16="http://schemas.microsoft.com/office/drawing/2014/main" id="{D820C61A-C024-46E1-870E-307013F64CF0}"/>
                </a:ext>
              </a:extLst>
            </p:cNvPr>
            <p:cNvGraphicFramePr/>
            <p:nvPr>
              <p:extLst>
                <p:ext uri="{D42A27DB-BD31-4B8C-83A1-F6EECF244321}">
                  <p14:modId xmlns:p14="http://schemas.microsoft.com/office/powerpoint/2010/main" val="379769262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8" name="TextBox 67">
              <a:extLst>
                <a:ext uri="{FF2B5EF4-FFF2-40B4-BE49-F238E27FC236}">
                  <a16:creationId xmlns:a16="http://schemas.microsoft.com/office/drawing/2014/main" id="{FEC94883-BB58-4B3C-A2A2-814646E7673A}"/>
                </a:ext>
              </a:extLst>
            </p:cNvPr>
            <p:cNvSpPr txBox="1"/>
            <p:nvPr/>
          </p:nvSpPr>
          <p:spPr>
            <a:xfrm>
              <a:off x="9295529" y="1744990"/>
              <a:ext cx="2890861" cy="2344794"/>
            </a:xfrm>
            <a:prstGeom prst="rect">
              <a:avLst/>
            </a:prstGeom>
            <a:noFill/>
          </p:spPr>
          <p:txBody>
            <a:bodyPr wrap="square" rtlCol="0">
              <a:spAutoFit/>
            </a:bodyPr>
            <a:lstStyle/>
            <a:p>
              <a:r>
                <a:rPr lang="en-GB" b="1" dirty="0">
                  <a:ln w="0"/>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Consumer Decision Making Process</a:t>
              </a:r>
            </a:p>
          </p:txBody>
        </p:sp>
      </p:grpSp>
    </p:spTree>
    <p:extLst>
      <p:ext uri="{BB962C8B-B14F-4D97-AF65-F5344CB8AC3E}">
        <p14:creationId xmlns:p14="http://schemas.microsoft.com/office/powerpoint/2010/main" val="401142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 name="TextBox 912">
            <a:extLst>
              <a:ext uri="{FF2B5EF4-FFF2-40B4-BE49-F238E27FC236}">
                <a16:creationId xmlns:a16="http://schemas.microsoft.com/office/drawing/2014/main" id="{870A966D-9A51-4A3A-A5E7-23C6EE8C38DD}"/>
              </a:ext>
            </a:extLst>
          </p:cNvPr>
          <p:cNvSpPr txBox="1"/>
          <p:nvPr/>
        </p:nvSpPr>
        <p:spPr>
          <a:xfrm>
            <a:off x="7959017" y="3268490"/>
            <a:ext cx="4103847" cy="2891173"/>
          </a:xfrm>
          <a:prstGeom prst="rect">
            <a:avLst/>
          </a:prstGeom>
          <a:noFill/>
        </p:spPr>
        <p:txBody>
          <a:bodyPr wrap="square" lIns="120013" tIns="60006" rIns="120013" bIns="60006" rtlCol="0">
            <a:spAutoFit/>
          </a:bodyPr>
          <a:lstStyle/>
          <a:p>
            <a:pPr marL="171450" indent="-171450" defTabSz="1200241">
              <a:buFont typeface="Wingdings" panose="05000000000000000000" pitchFamily="2" charset="2"/>
              <a:buChar char="ü"/>
            </a:pPr>
            <a:r>
              <a:rPr lang="en-US" sz="1200" b="1" dirty="0">
                <a:solidFill>
                  <a:schemeClr val="accent6"/>
                </a:solidFill>
                <a:latin typeface="Verdana" panose="020B0604030504040204" pitchFamily="34" charset="0"/>
                <a:ea typeface="Verdana" panose="020B0604030504040204" pitchFamily="34" charset="0"/>
                <a:cs typeface="Lato" panose="020F0502020204030203" pitchFamily="34" charset="0"/>
              </a:rPr>
              <a:t>Website (+ APP) with customized food and delivery service</a:t>
            </a:r>
          </a:p>
          <a:p>
            <a:pPr defTabSz="1200241"/>
            <a:endParaRPr lang="en-US" sz="1200" b="1" dirty="0">
              <a:latin typeface="Verdana" panose="020B0604030504040204" pitchFamily="34" charset="0"/>
              <a:ea typeface="Verdana" panose="020B0604030504040204" pitchFamily="34" charset="0"/>
              <a:cs typeface="Lato" panose="020F0502020204030203" pitchFamily="34" charset="0"/>
            </a:endParaRPr>
          </a:p>
          <a:p>
            <a:pPr marL="171450" indent="-171450" defTabSz="1200241">
              <a:buFont typeface="Arial" panose="020B0604020202020204" pitchFamily="34" charset="0"/>
              <a:buChar char="•"/>
            </a:pPr>
            <a:r>
              <a:rPr lang="en-US" sz="1200" dirty="0">
                <a:latin typeface="Verdana" panose="020B0604030504040204" pitchFamily="34" charset="0"/>
                <a:ea typeface="Verdana" panose="020B0604030504040204" pitchFamily="34" charset="0"/>
                <a:cs typeface="Lato" panose="020F0502020204030203" pitchFamily="34" charset="0"/>
              </a:rPr>
              <a:t>New idea of astronaut type of food (food in a tube) as all people now are captured in self-isolation</a:t>
            </a:r>
          </a:p>
          <a:p>
            <a:pPr defTabSz="1200241"/>
            <a:endParaRPr lang="en-US" sz="1200" dirty="0">
              <a:latin typeface="Verdana" panose="020B0604030504040204" pitchFamily="34" charset="0"/>
              <a:ea typeface="Verdana" panose="020B0604030504040204" pitchFamily="34" charset="0"/>
              <a:cs typeface="Lato" panose="020F0502020204030203" pitchFamily="34" charset="0"/>
            </a:endParaRPr>
          </a:p>
          <a:p>
            <a:pPr marL="171450" indent="-171450" defTabSz="1200241">
              <a:buFont typeface="Arial" panose="020B0604020202020204" pitchFamily="34" charset="0"/>
              <a:buChar char="•"/>
            </a:pPr>
            <a:r>
              <a:rPr lang="en-US" sz="1200" dirty="0">
                <a:latin typeface="Verdana" panose="020B0604030504040204" pitchFamily="34" charset="0"/>
                <a:ea typeface="Verdana" panose="020B0604030504040204" pitchFamily="34" charset="0"/>
                <a:cs typeface="Lato" panose="020F0502020204030203" pitchFamily="34" charset="0"/>
              </a:rPr>
              <a:t>Provide Magic box of food and treats monthly on subscription</a:t>
            </a:r>
          </a:p>
          <a:p>
            <a:pPr marL="171450" indent="-171450" defTabSz="1200241">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Lato" panose="020F0502020204030203" pitchFamily="34" charset="0"/>
            </a:endParaRPr>
          </a:p>
          <a:p>
            <a:pPr marL="171450" indent="-171450" defTabSz="1200241">
              <a:buFont typeface="Arial" panose="020B0604020202020204" pitchFamily="34" charset="0"/>
              <a:buChar char="•"/>
            </a:pPr>
            <a:r>
              <a:rPr lang="en-US" sz="1200" dirty="0">
                <a:latin typeface="Verdana" panose="020B0604030504040204" pitchFamily="34" charset="0"/>
                <a:ea typeface="Verdana" panose="020B0604030504040204" pitchFamily="34" charset="0"/>
                <a:cs typeface="Lato" panose="020F0502020204030203" pitchFamily="34" charset="0"/>
              </a:rPr>
              <a:t>Create a robot who will take complete care of dog’s nutrition at home</a:t>
            </a:r>
          </a:p>
          <a:p>
            <a:pPr marL="171450" indent="-171450" defTabSz="1200241">
              <a:buFont typeface="Arial" panose="020B0604020202020204" pitchFamily="34" charset="0"/>
              <a:buChar char="•"/>
            </a:pPr>
            <a:endParaRPr lang="en-US" sz="1200" dirty="0">
              <a:latin typeface="Verdana" panose="020B0604030504040204" pitchFamily="34" charset="0"/>
              <a:ea typeface="Verdana" panose="020B0604030504040204" pitchFamily="34" charset="0"/>
              <a:cs typeface="Lato" panose="020F0502020204030203" pitchFamily="34" charset="0"/>
            </a:endParaRPr>
          </a:p>
          <a:p>
            <a:pPr marL="171450" indent="-171450" defTabSz="1200241">
              <a:buFont typeface="Arial" panose="020B0604020202020204" pitchFamily="34" charset="0"/>
              <a:buChar char="•"/>
            </a:pPr>
            <a:r>
              <a:rPr lang="en-US" sz="1200" dirty="0">
                <a:latin typeface="Verdana" panose="020B0604030504040204" pitchFamily="34" charset="0"/>
                <a:ea typeface="Verdana" panose="020B0604030504040204" pitchFamily="34" charset="0"/>
                <a:cs typeface="Lato" panose="020F0502020204030203" pitchFamily="34" charset="0"/>
              </a:rPr>
              <a:t>Provide food pills which will include all vitamins and nutrients by default </a:t>
            </a:r>
          </a:p>
        </p:txBody>
      </p:sp>
      <p:sp>
        <p:nvSpPr>
          <p:cNvPr id="599" name="Rectangle 598">
            <a:extLst>
              <a:ext uri="{FF2B5EF4-FFF2-40B4-BE49-F238E27FC236}">
                <a16:creationId xmlns:a16="http://schemas.microsoft.com/office/drawing/2014/main" id="{A7E6AACD-CB00-4DE0-990A-7FFFE4EEF3B5}"/>
              </a:ext>
            </a:extLst>
          </p:cNvPr>
          <p:cNvSpPr>
            <a:spLocks noChangeArrowheads="1"/>
          </p:cNvSpPr>
          <p:nvPr/>
        </p:nvSpPr>
        <p:spPr bwMode="auto">
          <a:xfrm>
            <a:off x="7511908" y="5174021"/>
            <a:ext cx="94338" cy="1645543"/>
          </a:xfrm>
          <a:prstGeom prst="rect">
            <a:avLst/>
          </a:prstGeom>
          <a:solidFill>
            <a:schemeClr val="accent1">
              <a:lumMod val="20000"/>
              <a:lumOff val="80000"/>
            </a:schemeClr>
          </a:solidFill>
          <a:ln>
            <a:noFill/>
          </a:ln>
        </p:spPr>
        <p:txBody>
          <a:bodyPr vert="horz" wrap="square" lIns="120013" tIns="60006" rIns="120013" bIns="60006" numCol="1" anchor="t" anchorCtr="0" compatLnSpc="1">
            <a:prstTxWarp prst="textNoShape">
              <a:avLst/>
            </a:prstTxWarp>
          </a:bodyPr>
          <a:lstStyle/>
          <a:p>
            <a:pPr defTabSz="1200227"/>
            <a:endParaRPr lang="id-ID" sz="2450" dirty="0">
              <a:solidFill>
                <a:srgbClr val="19252F"/>
              </a:solidFill>
              <a:latin typeface="Lato" panose="020F0502020204030203" pitchFamily="34" charset="0"/>
            </a:endParaRPr>
          </a:p>
        </p:txBody>
      </p:sp>
      <p:sp>
        <p:nvSpPr>
          <p:cNvPr id="456" name="Rectangle 455">
            <a:extLst>
              <a:ext uri="{FF2B5EF4-FFF2-40B4-BE49-F238E27FC236}">
                <a16:creationId xmlns:a16="http://schemas.microsoft.com/office/drawing/2014/main" id="{07605485-C3A4-483B-A06B-6B2804CAA254}"/>
              </a:ext>
            </a:extLst>
          </p:cNvPr>
          <p:cNvSpPr>
            <a:spLocks noChangeArrowheads="1"/>
          </p:cNvSpPr>
          <p:nvPr/>
        </p:nvSpPr>
        <p:spPr bwMode="auto">
          <a:xfrm>
            <a:off x="7517106" y="3373892"/>
            <a:ext cx="89142" cy="1370250"/>
          </a:xfrm>
          <a:prstGeom prst="rect">
            <a:avLst/>
          </a:prstGeom>
          <a:solidFill>
            <a:schemeClr val="accent1">
              <a:lumMod val="20000"/>
              <a:lumOff val="80000"/>
            </a:schemeClr>
          </a:solidFill>
          <a:ln>
            <a:noFill/>
          </a:ln>
        </p:spPr>
        <p:txBody>
          <a:bodyPr vert="horz" wrap="square" lIns="120013" tIns="60006" rIns="120013" bIns="60006"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grpSp>
        <p:nvGrpSpPr>
          <p:cNvPr id="457" name="Group 456">
            <a:extLst>
              <a:ext uri="{FF2B5EF4-FFF2-40B4-BE49-F238E27FC236}">
                <a16:creationId xmlns:a16="http://schemas.microsoft.com/office/drawing/2014/main" id="{B0F9116B-1454-4CC6-935C-681C030B088D}"/>
              </a:ext>
            </a:extLst>
          </p:cNvPr>
          <p:cNvGrpSpPr/>
          <p:nvPr/>
        </p:nvGrpSpPr>
        <p:grpSpPr>
          <a:xfrm>
            <a:off x="7449208" y="1354984"/>
            <a:ext cx="224931" cy="1577166"/>
            <a:chOff x="6010488" y="2172698"/>
            <a:chExt cx="171376" cy="1201650"/>
          </a:xfrm>
          <a:solidFill>
            <a:schemeClr val="accent1">
              <a:lumMod val="20000"/>
              <a:lumOff val="80000"/>
            </a:schemeClr>
          </a:solidFill>
        </p:grpSpPr>
        <p:sp>
          <p:nvSpPr>
            <p:cNvPr id="458" name="Oval 457">
              <a:extLst>
                <a:ext uri="{FF2B5EF4-FFF2-40B4-BE49-F238E27FC236}">
                  <a16:creationId xmlns:a16="http://schemas.microsoft.com/office/drawing/2014/main" id="{BA694F48-98D6-4690-8C7F-0E2D173B0C49}"/>
                </a:ext>
              </a:extLst>
            </p:cNvPr>
            <p:cNvSpPr>
              <a:spLocks noChangeArrowheads="1"/>
            </p:cNvSpPr>
            <p:nvPr/>
          </p:nvSpPr>
          <p:spPr bwMode="auto">
            <a:xfrm>
              <a:off x="6010488" y="2172698"/>
              <a:ext cx="171376" cy="171727"/>
            </a:xfrm>
            <a:prstGeom prst="ellipse">
              <a:avLst/>
            </a:prstGeom>
            <a:grpFill/>
            <a:ln>
              <a:noFill/>
            </a:ln>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sp>
          <p:nvSpPr>
            <p:cNvPr id="459" name="Rectangle 458">
              <a:extLst>
                <a:ext uri="{FF2B5EF4-FFF2-40B4-BE49-F238E27FC236}">
                  <a16:creationId xmlns:a16="http://schemas.microsoft.com/office/drawing/2014/main" id="{E825B0A3-1013-40C9-8850-C47A2CD12B71}"/>
                </a:ext>
              </a:extLst>
            </p:cNvPr>
            <p:cNvSpPr>
              <a:spLocks noChangeArrowheads="1"/>
            </p:cNvSpPr>
            <p:nvPr/>
          </p:nvSpPr>
          <p:spPr bwMode="auto">
            <a:xfrm>
              <a:off x="6062218" y="2330348"/>
              <a:ext cx="67917" cy="1044000"/>
            </a:xfrm>
            <a:prstGeom prst="rect">
              <a:avLst/>
            </a:prstGeom>
            <a:grpFill/>
            <a:ln>
              <a:noFill/>
            </a:ln>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grpSp>
      <p:grpSp>
        <p:nvGrpSpPr>
          <p:cNvPr id="460" name="Group 459">
            <a:extLst>
              <a:ext uri="{FF2B5EF4-FFF2-40B4-BE49-F238E27FC236}">
                <a16:creationId xmlns:a16="http://schemas.microsoft.com/office/drawing/2014/main" id="{62C5E17D-1422-4D1B-9818-0A4F691290BF}"/>
              </a:ext>
            </a:extLst>
          </p:cNvPr>
          <p:cNvGrpSpPr/>
          <p:nvPr/>
        </p:nvGrpSpPr>
        <p:grpSpPr>
          <a:xfrm>
            <a:off x="7329123" y="2912366"/>
            <a:ext cx="464641" cy="463255"/>
            <a:chOff x="5918994" y="3280833"/>
            <a:chExt cx="354012" cy="352956"/>
          </a:xfrm>
          <a:solidFill>
            <a:schemeClr val="accent1">
              <a:lumMod val="20000"/>
              <a:lumOff val="80000"/>
            </a:schemeClr>
          </a:solidFill>
        </p:grpSpPr>
        <p:sp>
          <p:nvSpPr>
            <p:cNvPr id="461" name="Oval 460">
              <a:extLst>
                <a:ext uri="{FF2B5EF4-FFF2-40B4-BE49-F238E27FC236}">
                  <a16:creationId xmlns:a16="http://schemas.microsoft.com/office/drawing/2014/main" id="{DDDE0F3D-D186-489A-A25B-17AC98B661D1}"/>
                </a:ext>
              </a:extLst>
            </p:cNvPr>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sp>
          <p:nvSpPr>
            <p:cNvPr id="462" name="Freeform 8">
              <a:extLst>
                <a:ext uri="{FF2B5EF4-FFF2-40B4-BE49-F238E27FC236}">
                  <a16:creationId xmlns:a16="http://schemas.microsoft.com/office/drawing/2014/main" id="{830459E8-E468-4B35-8117-F4565F8A72F1}"/>
                </a:ext>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grpSp>
      <p:sp>
        <p:nvSpPr>
          <p:cNvPr id="469" name="TextBox 468">
            <a:extLst>
              <a:ext uri="{FF2B5EF4-FFF2-40B4-BE49-F238E27FC236}">
                <a16:creationId xmlns:a16="http://schemas.microsoft.com/office/drawing/2014/main" id="{25972F1A-0029-40E6-AA70-1C35552D37A8}"/>
              </a:ext>
            </a:extLst>
          </p:cNvPr>
          <p:cNvSpPr txBox="1"/>
          <p:nvPr/>
        </p:nvSpPr>
        <p:spPr>
          <a:xfrm>
            <a:off x="7898258" y="1225864"/>
            <a:ext cx="3138856" cy="1844733"/>
          </a:xfrm>
          <a:prstGeom prst="rect">
            <a:avLst/>
          </a:prstGeom>
          <a:noFill/>
        </p:spPr>
        <p:txBody>
          <a:bodyPr wrap="square" lIns="120013" tIns="60006" rIns="120013" bIns="60006" rtlCol="0">
            <a:spAutoFit/>
          </a:bodyPr>
          <a:lstStyle/>
          <a:p>
            <a:pPr defTabSz="1200241"/>
            <a:r>
              <a:rPr lang="en-US" sz="1600" b="1" dirty="0">
                <a:solidFill>
                  <a:schemeClr val="bg1">
                    <a:lumMod val="50000"/>
                  </a:schemeClr>
                </a:solidFill>
                <a:latin typeface="Verdana" panose="020B0604030504040204" pitchFamily="34" charset="0"/>
                <a:ea typeface="Verdana" panose="020B0604030504040204" pitchFamily="34" charset="0"/>
                <a:cs typeface="Lato" panose="020F0502020204030203" pitchFamily="34" charset="0"/>
              </a:rPr>
              <a:t>List of brainstormed ideas and solutions, taking into account our Persona, Journey map, Values and current market and business trends:</a:t>
            </a:r>
          </a:p>
        </p:txBody>
      </p:sp>
      <p:grpSp>
        <p:nvGrpSpPr>
          <p:cNvPr id="472" name="Group 471">
            <a:extLst>
              <a:ext uri="{FF2B5EF4-FFF2-40B4-BE49-F238E27FC236}">
                <a16:creationId xmlns:a16="http://schemas.microsoft.com/office/drawing/2014/main" id="{339DCD22-62E6-48E3-8AE8-A7FE5DA5DDF0}"/>
              </a:ext>
            </a:extLst>
          </p:cNvPr>
          <p:cNvGrpSpPr/>
          <p:nvPr/>
        </p:nvGrpSpPr>
        <p:grpSpPr>
          <a:xfrm>
            <a:off x="10229267" y="127222"/>
            <a:ext cx="1893292" cy="1456387"/>
            <a:chOff x="15417801" y="3171825"/>
            <a:chExt cx="5227637" cy="4592638"/>
          </a:xfrm>
        </p:grpSpPr>
        <p:sp>
          <p:nvSpPr>
            <p:cNvPr id="473" name="Rectangle 5">
              <a:extLst>
                <a:ext uri="{FF2B5EF4-FFF2-40B4-BE49-F238E27FC236}">
                  <a16:creationId xmlns:a16="http://schemas.microsoft.com/office/drawing/2014/main" id="{305A4EB4-8BB7-4182-BB48-09F6EDAC2BDF}"/>
                </a:ext>
              </a:extLst>
            </p:cNvPr>
            <p:cNvSpPr>
              <a:spLocks noChangeArrowheads="1"/>
            </p:cNvSpPr>
            <p:nvPr/>
          </p:nvSpPr>
          <p:spPr bwMode="auto">
            <a:xfrm>
              <a:off x="17956213" y="3575050"/>
              <a:ext cx="33338" cy="39528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4" name="Freeform 6">
              <a:extLst>
                <a:ext uri="{FF2B5EF4-FFF2-40B4-BE49-F238E27FC236}">
                  <a16:creationId xmlns:a16="http://schemas.microsoft.com/office/drawing/2014/main" id="{87AA034D-0E7A-4C28-A839-FFED952A6F50}"/>
                </a:ext>
              </a:extLst>
            </p:cNvPr>
            <p:cNvSpPr>
              <a:spLocks/>
            </p:cNvSpPr>
            <p:nvPr/>
          </p:nvSpPr>
          <p:spPr bwMode="auto">
            <a:xfrm>
              <a:off x="17433926" y="3643313"/>
              <a:ext cx="134938" cy="385763"/>
            </a:xfrm>
            <a:custGeom>
              <a:avLst/>
              <a:gdLst>
                <a:gd name="T0" fmla="*/ 64 w 85"/>
                <a:gd name="T1" fmla="*/ 243 h 243"/>
                <a:gd name="T2" fmla="*/ 0 w 85"/>
                <a:gd name="T3" fmla="*/ 5 h 243"/>
                <a:gd name="T4" fmla="*/ 22 w 85"/>
                <a:gd name="T5" fmla="*/ 0 h 243"/>
                <a:gd name="T6" fmla="*/ 85 w 85"/>
                <a:gd name="T7" fmla="*/ 238 h 243"/>
                <a:gd name="T8" fmla="*/ 64 w 85"/>
                <a:gd name="T9" fmla="*/ 243 h 243"/>
              </a:gdLst>
              <a:ahLst/>
              <a:cxnLst>
                <a:cxn ang="0">
                  <a:pos x="T0" y="T1"/>
                </a:cxn>
                <a:cxn ang="0">
                  <a:pos x="T2" y="T3"/>
                </a:cxn>
                <a:cxn ang="0">
                  <a:pos x="T4" y="T5"/>
                </a:cxn>
                <a:cxn ang="0">
                  <a:pos x="T6" y="T7"/>
                </a:cxn>
                <a:cxn ang="0">
                  <a:pos x="T8" y="T9"/>
                </a:cxn>
              </a:cxnLst>
              <a:rect l="0" t="0" r="r" b="b"/>
              <a:pathLst>
                <a:path w="85" h="243">
                  <a:moveTo>
                    <a:pt x="64" y="243"/>
                  </a:moveTo>
                  <a:lnTo>
                    <a:pt x="0" y="5"/>
                  </a:lnTo>
                  <a:lnTo>
                    <a:pt x="22" y="0"/>
                  </a:lnTo>
                  <a:lnTo>
                    <a:pt x="85" y="238"/>
                  </a:lnTo>
                  <a:lnTo>
                    <a:pt x="64" y="243"/>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5" name="Freeform 7">
              <a:extLst>
                <a:ext uri="{FF2B5EF4-FFF2-40B4-BE49-F238E27FC236}">
                  <a16:creationId xmlns:a16="http://schemas.microsoft.com/office/drawing/2014/main" id="{CE8F99C6-3FDF-4D92-998D-880049265CC6}"/>
                </a:ext>
              </a:extLst>
            </p:cNvPr>
            <p:cNvSpPr>
              <a:spLocks/>
            </p:cNvSpPr>
            <p:nvPr/>
          </p:nvSpPr>
          <p:spPr bwMode="auto">
            <a:xfrm>
              <a:off x="16719551" y="3416300"/>
              <a:ext cx="463550" cy="781050"/>
            </a:xfrm>
            <a:custGeom>
              <a:avLst/>
              <a:gdLst>
                <a:gd name="T0" fmla="*/ 276 w 292"/>
                <a:gd name="T1" fmla="*/ 492 h 492"/>
                <a:gd name="T2" fmla="*/ 0 w 292"/>
                <a:gd name="T3" fmla="*/ 10 h 492"/>
                <a:gd name="T4" fmla="*/ 16 w 292"/>
                <a:gd name="T5" fmla="*/ 0 h 492"/>
                <a:gd name="T6" fmla="*/ 292 w 292"/>
                <a:gd name="T7" fmla="*/ 482 h 492"/>
                <a:gd name="T8" fmla="*/ 276 w 292"/>
                <a:gd name="T9" fmla="*/ 492 h 492"/>
              </a:gdLst>
              <a:ahLst/>
              <a:cxnLst>
                <a:cxn ang="0">
                  <a:pos x="T0" y="T1"/>
                </a:cxn>
                <a:cxn ang="0">
                  <a:pos x="T2" y="T3"/>
                </a:cxn>
                <a:cxn ang="0">
                  <a:pos x="T4" y="T5"/>
                </a:cxn>
                <a:cxn ang="0">
                  <a:pos x="T6" y="T7"/>
                </a:cxn>
                <a:cxn ang="0">
                  <a:pos x="T8" y="T9"/>
                </a:cxn>
              </a:cxnLst>
              <a:rect l="0" t="0" r="r" b="b"/>
              <a:pathLst>
                <a:path w="292" h="492">
                  <a:moveTo>
                    <a:pt x="276" y="492"/>
                  </a:moveTo>
                  <a:lnTo>
                    <a:pt x="0" y="10"/>
                  </a:lnTo>
                  <a:lnTo>
                    <a:pt x="16" y="0"/>
                  </a:lnTo>
                  <a:lnTo>
                    <a:pt x="292" y="482"/>
                  </a:lnTo>
                  <a:lnTo>
                    <a:pt x="276" y="492"/>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6" name="Freeform 8">
              <a:extLst>
                <a:ext uri="{FF2B5EF4-FFF2-40B4-BE49-F238E27FC236}">
                  <a16:creationId xmlns:a16="http://schemas.microsoft.com/office/drawing/2014/main" id="{F44FF1CB-7AC0-4D56-905C-44A364D8AA10}"/>
                </a:ext>
              </a:extLst>
            </p:cNvPr>
            <p:cNvSpPr>
              <a:spLocks/>
            </p:cNvSpPr>
            <p:nvPr/>
          </p:nvSpPr>
          <p:spPr bwMode="auto">
            <a:xfrm>
              <a:off x="16552863" y="4164013"/>
              <a:ext cx="301625" cy="295275"/>
            </a:xfrm>
            <a:custGeom>
              <a:avLst/>
              <a:gdLst>
                <a:gd name="T0" fmla="*/ 174 w 190"/>
                <a:gd name="T1" fmla="*/ 186 h 186"/>
                <a:gd name="T2" fmla="*/ 0 w 190"/>
                <a:gd name="T3" fmla="*/ 16 h 186"/>
                <a:gd name="T4" fmla="*/ 15 w 190"/>
                <a:gd name="T5" fmla="*/ 0 h 186"/>
                <a:gd name="T6" fmla="*/ 190 w 190"/>
                <a:gd name="T7" fmla="*/ 175 h 186"/>
                <a:gd name="T8" fmla="*/ 174 w 190"/>
                <a:gd name="T9" fmla="*/ 186 h 186"/>
              </a:gdLst>
              <a:ahLst/>
              <a:cxnLst>
                <a:cxn ang="0">
                  <a:pos x="T0" y="T1"/>
                </a:cxn>
                <a:cxn ang="0">
                  <a:pos x="T2" y="T3"/>
                </a:cxn>
                <a:cxn ang="0">
                  <a:pos x="T4" y="T5"/>
                </a:cxn>
                <a:cxn ang="0">
                  <a:pos x="T6" y="T7"/>
                </a:cxn>
                <a:cxn ang="0">
                  <a:pos x="T8" y="T9"/>
                </a:cxn>
              </a:cxnLst>
              <a:rect l="0" t="0" r="r" b="b"/>
              <a:pathLst>
                <a:path w="190" h="186">
                  <a:moveTo>
                    <a:pt x="174" y="186"/>
                  </a:moveTo>
                  <a:lnTo>
                    <a:pt x="0" y="16"/>
                  </a:lnTo>
                  <a:lnTo>
                    <a:pt x="15" y="0"/>
                  </a:lnTo>
                  <a:lnTo>
                    <a:pt x="190" y="175"/>
                  </a:lnTo>
                  <a:lnTo>
                    <a:pt x="174" y="186"/>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7" name="Freeform 9">
              <a:extLst>
                <a:ext uri="{FF2B5EF4-FFF2-40B4-BE49-F238E27FC236}">
                  <a16:creationId xmlns:a16="http://schemas.microsoft.com/office/drawing/2014/main" id="{B0968058-6968-4009-B609-560623FC9074}"/>
                </a:ext>
              </a:extLst>
            </p:cNvPr>
            <p:cNvSpPr>
              <a:spLocks/>
            </p:cNvSpPr>
            <p:nvPr/>
          </p:nvSpPr>
          <p:spPr bwMode="auto">
            <a:xfrm>
              <a:off x="16241713" y="4576763"/>
              <a:ext cx="352425" cy="227013"/>
            </a:xfrm>
            <a:custGeom>
              <a:avLst/>
              <a:gdLst>
                <a:gd name="T0" fmla="*/ 211 w 222"/>
                <a:gd name="T1" fmla="*/ 143 h 143"/>
                <a:gd name="T2" fmla="*/ 0 w 222"/>
                <a:gd name="T3" fmla="*/ 16 h 143"/>
                <a:gd name="T4" fmla="*/ 10 w 222"/>
                <a:gd name="T5" fmla="*/ 0 h 143"/>
                <a:gd name="T6" fmla="*/ 222 w 222"/>
                <a:gd name="T7" fmla="*/ 122 h 143"/>
                <a:gd name="T8" fmla="*/ 211 w 222"/>
                <a:gd name="T9" fmla="*/ 143 h 143"/>
              </a:gdLst>
              <a:ahLst/>
              <a:cxnLst>
                <a:cxn ang="0">
                  <a:pos x="T0" y="T1"/>
                </a:cxn>
                <a:cxn ang="0">
                  <a:pos x="T2" y="T3"/>
                </a:cxn>
                <a:cxn ang="0">
                  <a:pos x="T4" y="T5"/>
                </a:cxn>
                <a:cxn ang="0">
                  <a:pos x="T6" y="T7"/>
                </a:cxn>
                <a:cxn ang="0">
                  <a:pos x="T8" y="T9"/>
                </a:cxn>
              </a:cxnLst>
              <a:rect l="0" t="0" r="r" b="b"/>
              <a:pathLst>
                <a:path w="222" h="143">
                  <a:moveTo>
                    <a:pt x="211" y="143"/>
                  </a:moveTo>
                  <a:lnTo>
                    <a:pt x="0" y="16"/>
                  </a:lnTo>
                  <a:lnTo>
                    <a:pt x="10" y="0"/>
                  </a:lnTo>
                  <a:lnTo>
                    <a:pt x="222" y="122"/>
                  </a:lnTo>
                  <a:lnTo>
                    <a:pt x="211" y="143"/>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8" name="Freeform 10">
              <a:extLst>
                <a:ext uri="{FF2B5EF4-FFF2-40B4-BE49-F238E27FC236}">
                  <a16:creationId xmlns:a16="http://schemas.microsoft.com/office/drawing/2014/main" id="{85DC188D-31C3-4287-A571-F1441B32D952}"/>
                </a:ext>
              </a:extLst>
            </p:cNvPr>
            <p:cNvSpPr>
              <a:spLocks/>
            </p:cNvSpPr>
            <p:nvPr/>
          </p:nvSpPr>
          <p:spPr bwMode="auto">
            <a:xfrm>
              <a:off x="16014701" y="5038725"/>
              <a:ext cx="454025" cy="168275"/>
            </a:xfrm>
            <a:custGeom>
              <a:avLst/>
              <a:gdLst>
                <a:gd name="T0" fmla="*/ 50 w 54"/>
                <a:gd name="T1" fmla="*/ 20 h 20"/>
                <a:gd name="T2" fmla="*/ 49 w 54"/>
                <a:gd name="T3" fmla="*/ 20 h 20"/>
                <a:gd name="T4" fmla="*/ 4 w 54"/>
                <a:gd name="T5" fmla="*/ 8 h 20"/>
                <a:gd name="T6" fmla="*/ 1 w 54"/>
                <a:gd name="T7" fmla="*/ 3 h 20"/>
                <a:gd name="T8" fmla="*/ 6 w 54"/>
                <a:gd name="T9" fmla="*/ 0 h 20"/>
                <a:gd name="T10" fmla="*/ 51 w 54"/>
                <a:gd name="T11" fmla="*/ 12 h 20"/>
                <a:gd name="T12" fmla="*/ 54 w 54"/>
                <a:gd name="T13" fmla="*/ 17 h 20"/>
                <a:gd name="T14" fmla="*/ 50 w 5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0" y="20"/>
                  </a:moveTo>
                  <a:cubicBezTo>
                    <a:pt x="49" y="20"/>
                    <a:pt x="49" y="20"/>
                    <a:pt x="49" y="20"/>
                  </a:cubicBezTo>
                  <a:cubicBezTo>
                    <a:pt x="4" y="8"/>
                    <a:pt x="4" y="8"/>
                    <a:pt x="4" y="8"/>
                  </a:cubicBezTo>
                  <a:cubicBezTo>
                    <a:pt x="2" y="7"/>
                    <a:pt x="0" y="5"/>
                    <a:pt x="1" y="3"/>
                  </a:cubicBezTo>
                  <a:cubicBezTo>
                    <a:pt x="1" y="1"/>
                    <a:pt x="4" y="0"/>
                    <a:pt x="6" y="0"/>
                  </a:cubicBezTo>
                  <a:cubicBezTo>
                    <a:pt x="51" y="12"/>
                    <a:pt x="51" y="12"/>
                    <a:pt x="51" y="12"/>
                  </a:cubicBezTo>
                  <a:cubicBezTo>
                    <a:pt x="53" y="13"/>
                    <a:pt x="54" y="15"/>
                    <a:pt x="54" y="17"/>
                  </a:cubicBezTo>
                  <a:cubicBezTo>
                    <a:pt x="53" y="19"/>
                    <a:pt x="52" y="20"/>
                    <a:pt x="50" y="20"/>
                  </a:cubicBez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79" name="Freeform 11">
              <a:extLst>
                <a:ext uri="{FF2B5EF4-FFF2-40B4-BE49-F238E27FC236}">
                  <a16:creationId xmlns:a16="http://schemas.microsoft.com/office/drawing/2014/main" id="{5DBB159D-D192-4D83-B92B-AF1FB97D2C4B}"/>
                </a:ext>
              </a:extLst>
            </p:cNvPr>
            <p:cNvSpPr>
              <a:spLocks/>
            </p:cNvSpPr>
            <p:nvPr/>
          </p:nvSpPr>
          <p:spPr bwMode="auto">
            <a:xfrm>
              <a:off x="15501938" y="5561013"/>
              <a:ext cx="915988" cy="66675"/>
            </a:xfrm>
            <a:custGeom>
              <a:avLst/>
              <a:gdLst>
                <a:gd name="T0" fmla="*/ 4 w 109"/>
                <a:gd name="T1" fmla="*/ 8 h 8"/>
                <a:gd name="T2" fmla="*/ 0 w 109"/>
                <a:gd name="T3" fmla="*/ 4 h 8"/>
                <a:gd name="T4" fmla="*/ 4 w 109"/>
                <a:gd name="T5" fmla="*/ 0 h 8"/>
                <a:gd name="T6" fmla="*/ 105 w 109"/>
                <a:gd name="T7" fmla="*/ 0 h 8"/>
                <a:gd name="T8" fmla="*/ 109 w 109"/>
                <a:gd name="T9" fmla="*/ 4 h 8"/>
                <a:gd name="T10" fmla="*/ 105 w 109"/>
                <a:gd name="T11" fmla="*/ 8 h 8"/>
                <a:gd name="T12" fmla="*/ 4 w 10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9" h="8">
                  <a:moveTo>
                    <a:pt x="4" y="8"/>
                  </a:moveTo>
                  <a:cubicBezTo>
                    <a:pt x="1" y="8"/>
                    <a:pt x="0" y="6"/>
                    <a:pt x="0" y="4"/>
                  </a:cubicBezTo>
                  <a:cubicBezTo>
                    <a:pt x="0" y="2"/>
                    <a:pt x="1" y="0"/>
                    <a:pt x="4" y="0"/>
                  </a:cubicBezTo>
                  <a:cubicBezTo>
                    <a:pt x="105" y="0"/>
                    <a:pt x="105" y="0"/>
                    <a:pt x="105" y="0"/>
                  </a:cubicBezTo>
                  <a:cubicBezTo>
                    <a:pt x="107" y="0"/>
                    <a:pt x="109" y="2"/>
                    <a:pt x="109" y="4"/>
                  </a:cubicBezTo>
                  <a:cubicBezTo>
                    <a:pt x="109" y="6"/>
                    <a:pt x="107" y="8"/>
                    <a:pt x="105" y="8"/>
                  </a:cubicBezTo>
                  <a:lnTo>
                    <a:pt x="4" y="8"/>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0" name="Freeform 12">
              <a:extLst>
                <a:ext uri="{FF2B5EF4-FFF2-40B4-BE49-F238E27FC236}">
                  <a16:creationId xmlns:a16="http://schemas.microsoft.com/office/drawing/2014/main" id="{456F1CA4-AD6D-4C4F-87B9-F80E2CC4CA63}"/>
                </a:ext>
              </a:extLst>
            </p:cNvPr>
            <p:cNvSpPr>
              <a:spLocks/>
            </p:cNvSpPr>
            <p:nvPr/>
          </p:nvSpPr>
          <p:spPr bwMode="auto">
            <a:xfrm>
              <a:off x="16055976" y="5989638"/>
              <a:ext cx="387350" cy="134938"/>
            </a:xfrm>
            <a:custGeom>
              <a:avLst/>
              <a:gdLst>
                <a:gd name="T0" fmla="*/ 5 w 244"/>
                <a:gd name="T1" fmla="*/ 85 h 85"/>
                <a:gd name="T2" fmla="*/ 0 w 244"/>
                <a:gd name="T3" fmla="*/ 64 h 85"/>
                <a:gd name="T4" fmla="*/ 238 w 244"/>
                <a:gd name="T5" fmla="*/ 0 h 85"/>
                <a:gd name="T6" fmla="*/ 244 w 244"/>
                <a:gd name="T7" fmla="*/ 21 h 85"/>
                <a:gd name="T8" fmla="*/ 5 w 244"/>
                <a:gd name="T9" fmla="*/ 85 h 85"/>
              </a:gdLst>
              <a:ahLst/>
              <a:cxnLst>
                <a:cxn ang="0">
                  <a:pos x="T0" y="T1"/>
                </a:cxn>
                <a:cxn ang="0">
                  <a:pos x="T2" y="T3"/>
                </a:cxn>
                <a:cxn ang="0">
                  <a:pos x="T4" y="T5"/>
                </a:cxn>
                <a:cxn ang="0">
                  <a:pos x="T6" y="T7"/>
                </a:cxn>
                <a:cxn ang="0">
                  <a:pos x="T8" y="T9"/>
                </a:cxn>
              </a:cxnLst>
              <a:rect l="0" t="0" r="r" b="b"/>
              <a:pathLst>
                <a:path w="244" h="85">
                  <a:moveTo>
                    <a:pt x="5" y="85"/>
                  </a:moveTo>
                  <a:lnTo>
                    <a:pt x="0" y="64"/>
                  </a:lnTo>
                  <a:lnTo>
                    <a:pt x="238" y="0"/>
                  </a:lnTo>
                  <a:lnTo>
                    <a:pt x="244" y="21"/>
                  </a:lnTo>
                  <a:lnTo>
                    <a:pt x="5" y="85"/>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1" name="Freeform 13">
              <a:extLst>
                <a:ext uri="{FF2B5EF4-FFF2-40B4-BE49-F238E27FC236}">
                  <a16:creationId xmlns:a16="http://schemas.microsoft.com/office/drawing/2014/main" id="{49A3A5C8-C21C-46AF-B86A-8F00D8861C89}"/>
                </a:ext>
              </a:extLst>
            </p:cNvPr>
            <p:cNvSpPr>
              <a:spLocks/>
            </p:cNvSpPr>
            <p:nvPr/>
          </p:nvSpPr>
          <p:spPr bwMode="auto">
            <a:xfrm>
              <a:off x="16257588" y="6376988"/>
              <a:ext cx="354013" cy="227013"/>
            </a:xfrm>
            <a:custGeom>
              <a:avLst/>
              <a:gdLst>
                <a:gd name="T0" fmla="*/ 11 w 223"/>
                <a:gd name="T1" fmla="*/ 143 h 143"/>
                <a:gd name="T2" fmla="*/ 0 w 223"/>
                <a:gd name="T3" fmla="*/ 127 h 143"/>
                <a:gd name="T4" fmla="*/ 212 w 223"/>
                <a:gd name="T5" fmla="*/ 0 h 143"/>
                <a:gd name="T6" fmla="*/ 223 w 223"/>
                <a:gd name="T7" fmla="*/ 21 h 143"/>
                <a:gd name="T8" fmla="*/ 11 w 223"/>
                <a:gd name="T9" fmla="*/ 143 h 143"/>
              </a:gdLst>
              <a:ahLst/>
              <a:cxnLst>
                <a:cxn ang="0">
                  <a:pos x="T0" y="T1"/>
                </a:cxn>
                <a:cxn ang="0">
                  <a:pos x="T2" y="T3"/>
                </a:cxn>
                <a:cxn ang="0">
                  <a:pos x="T4" y="T5"/>
                </a:cxn>
                <a:cxn ang="0">
                  <a:pos x="T6" y="T7"/>
                </a:cxn>
                <a:cxn ang="0">
                  <a:pos x="T8" y="T9"/>
                </a:cxn>
              </a:cxnLst>
              <a:rect l="0" t="0" r="r" b="b"/>
              <a:pathLst>
                <a:path w="223" h="143">
                  <a:moveTo>
                    <a:pt x="11" y="143"/>
                  </a:moveTo>
                  <a:lnTo>
                    <a:pt x="0" y="127"/>
                  </a:lnTo>
                  <a:lnTo>
                    <a:pt x="212" y="0"/>
                  </a:lnTo>
                  <a:lnTo>
                    <a:pt x="223" y="21"/>
                  </a:lnTo>
                  <a:lnTo>
                    <a:pt x="11" y="143"/>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2" name="Freeform 14">
              <a:extLst>
                <a:ext uri="{FF2B5EF4-FFF2-40B4-BE49-F238E27FC236}">
                  <a16:creationId xmlns:a16="http://schemas.microsoft.com/office/drawing/2014/main" id="{F579812B-E2FB-473F-89BA-404D0C9DE9B3}"/>
                </a:ext>
              </a:extLst>
            </p:cNvPr>
            <p:cNvSpPr>
              <a:spLocks/>
            </p:cNvSpPr>
            <p:nvPr/>
          </p:nvSpPr>
          <p:spPr bwMode="auto">
            <a:xfrm>
              <a:off x="16576676" y="6713538"/>
              <a:ext cx="303213" cy="303213"/>
            </a:xfrm>
            <a:custGeom>
              <a:avLst/>
              <a:gdLst>
                <a:gd name="T0" fmla="*/ 16 w 191"/>
                <a:gd name="T1" fmla="*/ 191 h 191"/>
                <a:gd name="T2" fmla="*/ 0 w 191"/>
                <a:gd name="T3" fmla="*/ 175 h 191"/>
                <a:gd name="T4" fmla="*/ 175 w 191"/>
                <a:gd name="T5" fmla="*/ 0 h 191"/>
                <a:gd name="T6" fmla="*/ 191 w 191"/>
                <a:gd name="T7" fmla="*/ 16 h 191"/>
                <a:gd name="T8" fmla="*/ 16 w 191"/>
                <a:gd name="T9" fmla="*/ 191 h 191"/>
              </a:gdLst>
              <a:ahLst/>
              <a:cxnLst>
                <a:cxn ang="0">
                  <a:pos x="T0" y="T1"/>
                </a:cxn>
                <a:cxn ang="0">
                  <a:pos x="T2" y="T3"/>
                </a:cxn>
                <a:cxn ang="0">
                  <a:pos x="T4" y="T5"/>
                </a:cxn>
                <a:cxn ang="0">
                  <a:pos x="T6" y="T7"/>
                </a:cxn>
                <a:cxn ang="0">
                  <a:pos x="T8" y="T9"/>
                </a:cxn>
              </a:cxnLst>
              <a:rect l="0" t="0" r="r" b="b"/>
              <a:pathLst>
                <a:path w="191" h="191">
                  <a:moveTo>
                    <a:pt x="16" y="191"/>
                  </a:moveTo>
                  <a:lnTo>
                    <a:pt x="0" y="175"/>
                  </a:lnTo>
                  <a:lnTo>
                    <a:pt x="175" y="0"/>
                  </a:lnTo>
                  <a:lnTo>
                    <a:pt x="191" y="16"/>
                  </a:lnTo>
                  <a:lnTo>
                    <a:pt x="16" y="191"/>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3" name="Freeform 15">
              <a:extLst>
                <a:ext uri="{FF2B5EF4-FFF2-40B4-BE49-F238E27FC236}">
                  <a16:creationId xmlns:a16="http://schemas.microsoft.com/office/drawing/2014/main" id="{B1E48EC3-C0DA-422D-9ABA-310DA8516AE2}"/>
                </a:ext>
              </a:extLst>
            </p:cNvPr>
            <p:cNvSpPr>
              <a:spLocks/>
            </p:cNvSpPr>
            <p:nvPr/>
          </p:nvSpPr>
          <p:spPr bwMode="auto">
            <a:xfrm>
              <a:off x="16989426" y="6965950"/>
              <a:ext cx="227013" cy="361950"/>
            </a:xfrm>
            <a:custGeom>
              <a:avLst/>
              <a:gdLst>
                <a:gd name="T0" fmla="*/ 21 w 143"/>
                <a:gd name="T1" fmla="*/ 228 h 228"/>
                <a:gd name="T2" fmla="*/ 0 w 143"/>
                <a:gd name="T3" fmla="*/ 217 h 228"/>
                <a:gd name="T4" fmla="*/ 122 w 143"/>
                <a:gd name="T5" fmla="*/ 0 h 228"/>
                <a:gd name="T6" fmla="*/ 143 w 143"/>
                <a:gd name="T7" fmla="*/ 10 h 228"/>
                <a:gd name="T8" fmla="*/ 21 w 143"/>
                <a:gd name="T9" fmla="*/ 228 h 228"/>
              </a:gdLst>
              <a:ahLst/>
              <a:cxnLst>
                <a:cxn ang="0">
                  <a:pos x="T0" y="T1"/>
                </a:cxn>
                <a:cxn ang="0">
                  <a:pos x="T2" y="T3"/>
                </a:cxn>
                <a:cxn ang="0">
                  <a:pos x="T4" y="T5"/>
                </a:cxn>
                <a:cxn ang="0">
                  <a:pos x="T6" y="T7"/>
                </a:cxn>
                <a:cxn ang="0">
                  <a:pos x="T8" y="T9"/>
                </a:cxn>
              </a:cxnLst>
              <a:rect l="0" t="0" r="r" b="b"/>
              <a:pathLst>
                <a:path w="143" h="228">
                  <a:moveTo>
                    <a:pt x="21" y="228"/>
                  </a:moveTo>
                  <a:lnTo>
                    <a:pt x="0" y="217"/>
                  </a:lnTo>
                  <a:lnTo>
                    <a:pt x="122" y="0"/>
                  </a:lnTo>
                  <a:lnTo>
                    <a:pt x="143" y="10"/>
                  </a:lnTo>
                  <a:lnTo>
                    <a:pt x="21" y="228"/>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4" name="Freeform 16">
              <a:extLst>
                <a:ext uri="{FF2B5EF4-FFF2-40B4-BE49-F238E27FC236}">
                  <a16:creationId xmlns:a16="http://schemas.microsoft.com/office/drawing/2014/main" id="{BAFC9664-E016-409A-A673-2EA4167BD5AF}"/>
                </a:ext>
              </a:extLst>
            </p:cNvPr>
            <p:cNvSpPr>
              <a:spLocks/>
            </p:cNvSpPr>
            <p:nvPr/>
          </p:nvSpPr>
          <p:spPr bwMode="auto">
            <a:xfrm>
              <a:off x="17468851" y="7124700"/>
              <a:ext cx="133350" cy="387350"/>
            </a:xfrm>
            <a:custGeom>
              <a:avLst/>
              <a:gdLst>
                <a:gd name="T0" fmla="*/ 21 w 84"/>
                <a:gd name="T1" fmla="*/ 244 h 244"/>
                <a:gd name="T2" fmla="*/ 0 w 84"/>
                <a:gd name="T3" fmla="*/ 239 h 244"/>
                <a:gd name="T4" fmla="*/ 63 w 84"/>
                <a:gd name="T5" fmla="*/ 0 h 244"/>
                <a:gd name="T6" fmla="*/ 84 w 84"/>
                <a:gd name="T7" fmla="*/ 6 h 244"/>
                <a:gd name="T8" fmla="*/ 21 w 84"/>
                <a:gd name="T9" fmla="*/ 244 h 244"/>
              </a:gdLst>
              <a:ahLst/>
              <a:cxnLst>
                <a:cxn ang="0">
                  <a:pos x="T0" y="T1"/>
                </a:cxn>
                <a:cxn ang="0">
                  <a:pos x="T2" y="T3"/>
                </a:cxn>
                <a:cxn ang="0">
                  <a:pos x="T4" y="T5"/>
                </a:cxn>
                <a:cxn ang="0">
                  <a:pos x="T6" y="T7"/>
                </a:cxn>
                <a:cxn ang="0">
                  <a:pos x="T8" y="T9"/>
                </a:cxn>
              </a:cxnLst>
              <a:rect l="0" t="0" r="r" b="b"/>
              <a:pathLst>
                <a:path w="84" h="244">
                  <a:moveTo>
                    <a:pt x="21" y="244"/>
                  </a:moveTo>
                  <a:lnTo>
                    <a:pt x="0" y="239"/>
                  </a:lnTo>
                  <a:lnTo>
                    <a:pt x="63" y="0"/>
                  </a:lnTo>
                  <a:lnTo>
                    <a:pt x="84" y="6"/>
                  </a:lnTo>
                  <a:lnTo>
                    <a:pt x="21" y="244"/>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5" name="Rectangle 17">
              <a:extLst>
                <a:ext uri="{FF2B5EF4-FFF2-40B4-BE49-F238E27FC236}">
                  <a16:creationId xmlns:a16="http://schemas.microsoft.com/office/drawing/2014/main" id="{7E8D1F22-60ED-4CEE-AB9D-ED8F5BD400FD}"/>
                </a:ext>
              </a:extLst>
            </p:cNvPr>
            <p:cNvSpPr>
              <a:spLocks noChangeArrowheads="1"/>
            </p:cNvSpPr>
            <p:nvPr/>
          </p:nvSpPr>
          <p:spPr bwMode="auto">
            <a:xfrm>
              <a:off x="17989551" y="7185025"/>
              <a:ext cx="33338" cy="3857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6" name="Freeform 18">
              <a:extLst>
                <a:ext uri="{FF2B5EF4-FFF2-40B4-BE49-F238E27FC236}">
                  <a16:creationId xmlns:a16="http://schemas.microsoft.com/office/drawing/2014/main" id="{EC83C0B5-2BA2-4034-853D-032089B210D9}"/>
                </a:ext>
              </a:extLst>
            </p:cNvPr>
            <p:cNvSpPr>
              <a:spLocks/>
            </p:cNvSpPr>
            <p:nvPr/>
          </p:nvSpPr>
          <p:spPr bwMode="auto">
            <a:xfrm>
              <a:off x="18400713" y="7116763"/>
              <a:ext cx="134938" cy="387350"/>
            </a:xfrm>
            <a:custGeom>
              <a:avLst/>
              <a:gdLst>
                <a:gd name="T0" fmla="*/ 64 w 85"/>
                <a:gd name="T1" fmla="*/ 244 h 244"/>
                <a:gd name="T2" fmla="*/ 0 w 85"/>
                <a:gd name="T3" fmla="*/ 5 h 244"/>
                <a:gd name="T4" fmla="*/ 22 w 85"/>
                <a:gd name="T5" fmla="*/ 0 h 244"/>
                <a:gd name="T6" fmla="*/ 85 w 85"/>
                <a:gd name="T7" fmla="*/ 239 h 244"/>
                <a:gd name="T8" fmla="*/ 64 w 85"/>
                <a:gd name="T9" fmla="*/ 244 h 244"/>
              </a:gdLst>
              <a:ahLst/>
              <a:cxnLst>
                <a:cxn ang="0">
                  <a:pos x="T0" y="T1"/>
                </a:cxn>
                <a:cxn ang="0">
                  <a:pos x="T2" y="T3"/>
                </a:cxn>
                <a:cxn ang="0">
                  <a:pos x="T4" y="T5"/>
                </a:cxn>
                <a:cxn ang="0">
                  <a:pos x="T6" y="T7"/>
                </a:cxn>
                <a:cxn ang="0">
                  <a:pos x="T8" y="T9"/>
                </a:cxn>
              </a:cxnLst>
              <a:rect l="0" t="0" r="r" b="b"/>
              <a:pathLst>
                <a:path w="85" h="244">
                  <a:moveTo>
                    <a:pt x="64" y="244"/>
                  </a:moveTo>
                  <a:lnTo>
                    <a:pt x="0" y="5"/>
                  </a:lnTo>
                  <a:lnTo>
                    <a:pt x="22" y="0"/>
                  </a:lnTo>
                  <a:lnTo>
                    <a:pt x="85" y="239"/>
                  </a:lnTo>
                  <a:lnTo>
                    <a:pt x="64" y="244"/>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7" name="Freeform 19">
              <a:extLst>
                <a:ext uri="{FF2B5EF4-FFF2-40B4-BE49-F238E27FC236}">
                  <a16:creationId xmlns:a16="http://schemas.microsoft.com/office/drawing/2014/main" id="{D2D05EB6-26DF-4842-A2B5-E0ECF01516DD}"/>
                </a:ext>
              </a:extLst>
            </p:cNvPr>
            <p:cNvSpPr>
              <a:spLocks/>
            </p:cNvSpPr>
            <p:nvPr/>
          </p:nvSpPr>
          <p:spPr bwMode="auto">
            <a:xfrm>
              <a:off x="18788063" y="6948488"/>
              <a:ext cx="227013" cy="361950"/>
            </a:xfrm>
            <a:custGeom>
              <a:avLst/>
              <a:gdLst>
                <a:gd name="T0" fmla="*/ 127 w 143"/>
                <a:gd name="T1" fmla="*/ 228 h 228"/>
                <a:gd name="T2" fmla="*/ 0 w 143"/>
                <a:gd name="T3" fmla="*/ 11 h 228"/>
                <a:gd name="T4" fmla="*/ 21 w 143"/>
                <a:gd name="T5" fmla="*/ 0 h 228"/>
                <a:gd name="T6" fmla="*/ 143 w 143"/>
                <a:gd name="T7" fmla="*/ 217 h 228"/>
                <a:gd name="T8" fmla="*/ 127 w 143"/>
                <a:gd name="T9" fmla="*/ 228 h 228"/>
              </a:gdLst>
              <a:ahLst/>
              <a:cxnLst>
                <a:cxn ang="0">
                  <a:pos x="T0" y="T1"/>
                </a:cxn>
                <a:cxn ang="0">
                  <a:pos x="T2" y="T3"/>
                </a:cxn>
                <a:cxn ang="0">
                  <a:pos x="T4" y="T5"/>
                </a:cxn>
                <a:cxn ang="0">
                  <a:pos x="T6" y="T7"/>
                </a:cxn>
                <a:cxn ang="0">
                  <a:pos x="T8" y="T9"/>
                </a:cxn>
              </a:cxnLst>
              <a:rect l="0" t="0" r="r" b="b"/>
              <a:pathLst>
                <a:path w="143" h="228">
                  <a:moveTo>
                    <a:pt x="127" y="228"/>
                  </a:moveTo>
                  <a:lnTo>
                    <a:pt x="0" y="11"/>
                  </a:lnTo>
                  <a:lnTo>
                    <a:pt x="21" y="0"/>
                  </a:lnTo>
                  <a:lnTo>
                    <a:pt x="143" y="217"/>
                  </a:lnTo>
                  <a:lnTo>
                    <a:pt x="127" y="228"/>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8" name="Freeform 20">
              <a:extLst>
                <a:ext uri="{FF2B5EF4-FFF2-40B4-BE49-F238E27FC236}">
                  <a16:creationId xmlns:a16="http://schemas.microsoft.com/office/drawing/2014/main" id="{EE83757A-B90E-4D22-9DE5-2A2EE68A2ABB}"/>
                </a:ext>
              </a:extLst>
            </p:cNvPr>
            <p:cNvSpPr>
              <a:spLocks/>
            </p:cNvSpPr>
            <p:nvPr/>
          </p:nvSpPr>
          <p:spPr bwMode="auto">
            <a:xfrm>
              <a:off x="19124613" y="6688138"/>
              <a:ext cx="301625" cy="303213"/>
            </a:xfrm>
            <a:custGeom>
              <a:avLst/>
              <a:gdLst>
                <a:gd name="T0" fmla="*/ 174 w 190"/>
                <a:gd name="T1" fmla="*/ 191 h 191"/>
                <a:gd name="T2" fmla="*/ 0 w 190"/>
                <a:gd name="T3" fmla="*/ 16 h 191"/>
                <a:gd name="T4" fmla="*/ 16 w 190"/>
                <a:gd name="T5" fmla="*/ 0 h 191"/>
                <a:gd name="T6" fmla="*/ 190 w 190"/>
                <a:gd name="T7" fmla="*/ 175 h 191"/>
                <a:gd name="T8" fmla="*/ 174 w 190"/>
                <a:gd name="T9" fmla="*/ 191 h 191"/>
              </a:gdLst>
              <a:ahLst/>
              <a:cxnLst>
                <a:cxn ang="0">
                  <a:pos x="T0" y="T1"/>
                </a:cxn>
                <a:cxn ang="0">
                  <a:pos x="T2" y="T3"/>
                </a:cxn>
                <a:cxn ang="0">
                  <a:pos x="T4" y="T5"/>
                </a:cxn>
                <a:cxn ang="0">
                  <a:pos x="T6" y="T7"/>
                </a:cxn>
                <a:cxn ang="0">
                  <a:pos x="T8" y="T9"/>
                </a:cxn>
              </a:cxnLst>
              <a:rect l="0" t="0" r="r" b="b"/>
              <a:pathLst>
                <a:path w="190" h="191">
                  <a:moveTo>
                    <a:pt x="174" y="191"/>
                  </a:moveTo>
                  <a:lnTo>
                    <a:pt x="0" y="16"/>
                  </a:lnTo>
                  <a:lnTo>
                    <a:pt x="16" y="0"/>
                  </a:lnTo>
                  <a:lnTo>
                    <a:pt x="190" y="175"/>
                  </a:lnTo>
                  <a:lnTo>
                    <a:pt x="174" y="191"/>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89" name="Freeform 21">
              <a:extLst>
                <a:ext uri="{FF2B5EF4-FFF2-40B4-BE49-F238E27FC236}">
                  <a16:creationId xmlns:a16="http://schemas.microsoft.com/office/drawing/2014/main" id="{9574D886-5A05-4E79-9809-7E298F0CAE55}"/>
                </a:ext>
              </a:extLst>
            </p:cNvPr>
            <p:cNvSpPr>
              <a:spLocks/>
            </p:cNvSpPr>
            <p:nvPr/>
          </p:nvSpPr>
          <p:spPr bwMode="auto">
            <a:xfrm>
              <a:off x="19375438" y="6351588"/>
              <a:ext cx="361950" cy="219075"/>
            </a:xfrm>
            <a:custGeom>
              <a:avLst/>
              <a:gdLst>
                <a:gd name="T0" fmla="*/ 218 w 228"/>
                <a:gd name="T1" fmla="*/ 138 h 138"/>
                <a:gd name="T2" fmla="*/ 0 w 228"/>
                <a:gd name="T3" fmla="*/ 16 h 138"/>
                <a:gd name="T4" fmla="*/ 11 w 228"/>
                <a:gd name="T5" fmla="*/ 0 h 138"/>
                <a:gd name="T6" fmla="*/ 228 w 228"/>
                <a:gd name="T7" fmla="*/ 122 h 138"/>
                <a:gd name="T8" fmla="*/ 218 w 228"/>
                <a:gd name="T9" fmla="*/ 138 h 138"/>
              </a:gdLst>
              <a:ahLst/>
              <a:cxnLst>
                <a:cxn ang="0">
                  <a:pos x="T0" y="T1"/>
                </a:cxn>
                <a:cxn ang="0">
                  <a:pos x="T2" y="T3"/>
                </a:cxn>
                <a:cxn ang="0">
                  <a:pos x="T4" y="T5"/>
                </a:cxn>
                <a:cxn ang="0">
                  <a:pos x="T6" y="T7"/>
                </a:cxn>
                <a:cxn ang="0">
                  <a:pos x="T8" y="T9"/>
                </a:cxn>
              </a:cxnLst>
              <a:rect l="0" t="0" r="r" b="b"/>
              <a:pathLst>
                <a:path w="228" h="138">
                  <a:moveTo>
                    <a:pt x="218" y="138"/>
                  </a:moveTo>
                  <a:lnTo>
                    <a:pt x="0" y="16"/>
                  </a:lnTo>
                  <a:lnTo>
                    <a:pt x="11" y="0"/>
                  </a:lnTo>
                  <a:lnTo>
                    <a:pt x="228" y="122"/>
                  </a:lnTo>
                  <a:lnTo>
                    <a:pt x="218" y="138"/>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0" name="Freeform 22">
              <a:extLst>
                <a:ext uri="{FF2B5EF4-FFF2-40B4-BE49-F238E27FC236}">
                  <a16:creationId xmlns:a16="http://schemas.microsoft.com/office/drawing/2014/main" id="{5135A1B4-3319-41DE-9751-D39C65A3C6CD}"/>
                </a:ext>
              </a:extLst>
            </p:cNvPr>
            <p:cNvSpPr>
              <a:spLocks/>
            </p:cNvSpPr>
            <p:nvPr/>
          </p:nvSpPr>
          <p:spPr bwMode="auto">
            <a:xfrm>
              <a:off x="19502438" y="5938838"/>
              <a:ext cx="454025" cy="168275"/>
            </a:xfrm>
            <a:custGeom>
              <a:avLst/>
              <a:gdLst>
                <a:gd name="T0" fmla="*/ 50 w 54"/>
                <a:gd name="T1" fmla="*/ 20 h 20"/>
                <a:gd name="T2" fmla="*/ 49 w 54"/>
                <a:gd name="T3" fmla="*/ 20 h 20"/>
                <a:gd name="T4" fmla="*/ 4 w 54"/>
                <a:gd name="T5" fmla="*/ 8 h 20"/>
                <a:gd name="T6" fmla="*/ 1 w 54"/>
                <a:gd name="T7" fmla="*/ 3 h 20"/>
                <a:gd name="T8" fmla="*/ 6 w 54"/>
                <a:gd name="T9" fmla="*/ 0 h 20"/>
                <a:gd name="T10" fmla="*/ 51 w 54"/>
                <a:gd name="T11" fmla="*/ 12 h 20"/>
                <a:gd name="T12" fmla="*/ 54 w 54"/>
                <a:gd name="T13" fmla="*/ 17 h 20"/>
                <a:gd name="T14" fmla="*/ 50 w 5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20">
                  <a:moveTo>
                    <a:pt x="50" y="20"/>
                  </a:moveTo>
                  <a:cubicBezTo>
                    <a:pt x="50" y="20"/>
                    <a:pt x="49" y="20"/>
                    <a:pt x="49" y="20"/>
                  </a:cubicBezTo>
                  <a:cubicBezTo>
                    <a:pt x="4" y="8"/>
                    <a:pt x="4" y="8"/>
                    <a:pt x="4" y="8"/>
                  </a:cubicBezTo>
                  <a:cubicBezTo>
                    <a:pt x="2" y="7"/>
                    <a:pt x="0" y="5"/>
                    <a:pt x="1" y="3"/>
                  </a:cubicBezTo>
                  <a:cubicBezTo>
                    <a:pt x="2" y="1"/>
                    <a:pt x="4" y="0"/>
                    <a:pt x="6" y="0"/>
                  </a:cubicBezTo>
                  <a:cubicBezTo>
                    <a:pt x="51" y="12"/>
                    <a:pt x="51" y="12"/>
                    <a:pt x="51" y="12"/>
                  </a:cubicBezTo>
                  <a:cubicBezTo>
                    <a:pt x="53" y="13"/>
                    <a:pt x="54" y="15"/>
                    <a:pt x="54" y="17"/>
                  </a:cubicBezTo>
                  <a:cubicBezTo>
                    <a:pt x="53" y="19"/>
                    <a:pt x="52" y="20"/>
                    <a:pt x="50" y="20"/>
                  </a:cubicBez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1" name="Rectangle 23">
              <a:extLst>
                <a:ext uri="{FF2B5EF4-FFF2-40B4-BE49-F238E27FC236}">
                  <a16:creationId xmlns:a16="http://schemas.microsoft.com/office/drawing/2014/main" id="{FBC6EA20-DF21-49E5-8871-AC4A78970FB0}"/>
                </a:ext>
              </a:extLst>
            </p:cNvPr>
            <p:cNvSpPr>
              <a:spLocks noChangeArrowheads="1"/>
            </p:cNvSpPr>
            <p:nvPr/>
          </p:nvSpPr>
          <p:spPr bwMode="auto">
            <a:xfrm>
              <a:off x="19594513" y="5543550"/>
              <a:ext cx="395288" cy="333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2" name="Freeform 24">
              <a:extLst>
                <a:ext uri="{FF2B5EF4-FFF2-40B4-BE49-F238E27FC236}">
                  <a16:creationId xmlns:a16="http://schemas.microsoft.com/office/drawing/2014/main" id="{FB9FFD9E-A536-4FEB-B620-CFE4AFC87076}"/>
                </a:ext>
              </a:extLst>
            </p:cNvPr>
            <p:cNvSpPr>
              <a:spLocks/>
            </p:cNvSpPr>
            <p:nvPr/>
          </p:nvSpPr>
          <p:spPr bwMode="auto">
            <a:xfrm>
              <a:off x="19527838" y="5022850"/>
              <a:ext cx="385763" cy="134938"/>
            </a:xfrm>
            <a:custGeom>
              <a:avLst/>
              <a:gdLst>
                <a:gd name="T0" fmla="*/ 5 w 243"/>
                <a:gd name="T1" fmla="*/ 85 h 85"/>
                <a:gd name="T2" fmla="*/ 0 w 243"/>
                <a:gd name="T3" fmla="*/ 63 h 85"/>
                <a:gd name="T4" fmla="*/ 238 w 243"/>
                <a:gd name="T5" fmla="*/ 0 h 85"/>
                <a:gd name="T6" fmla="*/ 243 w 243"/>
                <a:gd name="T7" fmla="*/ 21 h 85"/>
                <a:gd name="T8" fmla="*/ 5 w 243"/>
                <a:gd name="T9" fmla="*/ 85 h 85"/>
              </a:gdLst>
              <a:ahLst/>
              <a:cxnLst>
                <a:cxn ang="0">
                  <a:pos x="T0" y="T1"/>
                </a:cxn>
                <a:cxn ang="0">
                  <a:pos x="T2" y="T3"/>
                </a:cxn>
                <a:cxn ang="0">
                  <a:pos x="T4" y="T5"/>
                </a:cxn>
                <a:cxn ang="0">
                  <a:pos x="T6" y="T7"/>
                </a:cxn>
                <a:cxn ang="0">
                  <a:pos x="T8" y="T9"/>
                </a:cxn>
              </a:cxnLst>
              <a:rect l="0" t="0" r="r" b="b"/>
              <a:pathLst>
                <a:path w="243" h="85">
                  <a:moveTo>
                    <a:pt x="5" y="85"/>
                  </a:moveTo>
                  <a:lnTo>
                    <a:pt x="0" y="63"/>
                  </a:lnTo>
                  <a:lnTo>
                    <a:pt x="238" y="0"/>
                  </a:lnTo>
                  <a:lnTo>
                    <a:pt x="243" y="21"/>
                  </a:lnTo>
                  <a:lnTo>
                    <a:pt x="5" y="85"/>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3" name="Freeform 25">
              <a:extLst>
                <a:ext uri="{FF2B5EF4-FFF2-40B4-BE49-F238E27FC236}">
                  <a16:creationId xmlns:a16="http://schemas.microsoft.com/office/drawing/2014/main" id="{199A36F9-F7EA-4C45-A9BA-154CE80D217B}"/>
                </a:ext>
              </a:extLst>
            </p:cNvPr>
            <p:cNvSpPr>
              <a:spLocks/>
            </p:cNvSpPr>
            <p:nvPr/>
          </p:nvSpPr>
          <p:spPr bwMode="auto">
            <a:xfrm>
              <a:off x="19359563" y="4291013"/>
              <a:ext cx="814388" cy="479425"/>
            </a:xfrm>
            <a:custGeom>
              <a:avLst/>
              <a:gdLst>
                <a:gd name="T0" fmla="*/ 10 w 513"/>
                <a:gd name="T1" fmla="*/ 302 h 302"/>
                <a:gd name="T2" fmla="*/ 0 w 513"/>
                <a:gd name="T3" fmla="*/ 286 h 302"/>
                <a:gd name="T4" fmla="*/ 503 w 513"/>
                <a:gd name="T5" fmla="*/ 0 h 302"/>
                <a:gd name="T6" fmla="*/ 513 w 513"/>
                <a:gd name="T7" fmla="*/ 21 h 302"/>
                <a:gd name="T8" fmla="*/ 10 w 513"/>
                <a:gd name="T9" fmla="*/ 302 h 302"/>
              </a:gdLst>
              <a:ahLst/>
              <a:cxnLst>
                <a:cxn ang="0">
                  <a:pos x="T0" y="T1"/>
                </a:cxn>
                <a:cxn ang="0">
                  <a:pos x="T2" y="T3"/>
                </a:cxn>
                <a:cxn ang="0">
                  <a:pos x="T4" y="T5"/>
                </a:cxn>
                <a:cxn ang="0">
                  <a:pos x="T6" y="T7"/>
                </a:cxn>
                <a:cxn ang="0">
                  <a:pos x="T8" y="T9"/>
                </a:cxn>
              </a:cxnLst>
              <a:rect l="0" t="0" r="r" b="b"/>
              <a:pathLst>
                <a:path w="513" h="302">
                  <a:moveTo>
                    <a:pt x="10" y="302"/>
                  </a:moveTo>
                  <a:lnTo>
                    <a:pt x="0" y="286"/>
                  </a:lnTo>
                  <a:lnTo>
                    <a:pt x="503" y="0"/>
                  </a:lnTo>
                  <a:lnTo>
                    <a:pt x="513" y="21"/>
                  </a:lnTo>
                  <a:lnTo>
                    <a:pt x="10" y="302"/>
                  </a:ln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4" name="Freeform 26">
              <a:extLst>
                <a:ext uri="{FF2B5EF4-FFF2-40B4-BE49-F238E27FC236}">
                  <a16:creationId xmlns:a16="http://schemas.microsoft.com/office/drawing/2014/main" id="{8532A6B1-0714-4842-ACCF-C6BCFD13F819}"/>
                </a:ext>
              </a:extLst>
            </p:cNvPr>
            <p:cNvSpPr>
              <a:spLocks/>
            </p:cNvSpPr>
            <p:nvPr/>
          </p:nvSpPr>
          <p:spPr bwMode="auto">
            <a:xfrm>
              <a:off x="19099213" y="4138613"/>
              <a:ext cx="301625" cy="303213"/>
            </a:xfrm>
            <a:custGeom>
              <a:avLst/>
              <a:gdLst>
                <a:gd name="T0" fmla="*/ 16 w 190"/>
                <a:gd name="T1" fmla="*/ 191 h 191"/>
                <a:gd name="T2" fmla="*/ 0 w 190"/>
                <a:gd name="T3" fmla="*/ 175 h 191"/>
                <a:gd name="T4" fmla="*/ 174 w 190"/>
                <a:gd name="T5" fmla="*/ 0 h 191"/>
                <a:gd name="T6" fmla="*/ 190 w 190"/>
                <a:gd name="T7" fmla="*/ 16 h 191"/>
                <a:gd name="T8" fmla="*/ 16 w 190"/>
                <a:gd name="T9" fmla="*/ 191 h 191"/>
              </a:gdLst>
              <a:ahLst/>
              <a:cxnLst>
                <a:cxn ang="0">
                  <a:pos x="T0" y="T1"/>
                </a:cxn>
                <a:cxn ang="0">
                  <a:pos x="T2" y="T3"/>
                </a:cxn>
                <a:cxn ang="0">
                  <a:pos x="T4" y="T5"/>
                </a:cxn>
                <a:cxn ang="0">
                  <a:pos x="T6" y="T7"/>
                </a:cxn>
                <a:cxn ang="0">
                  <a:pos x="T8" y="T9"/>
                </a:cxn>
              </a:cxnLst>
              <a:rect l="0" t="0" r="r" b="b"/>
              <a:pathLst>
                <a:path w="190" h="191">
                  <a:moveTo>
                    <a:pt x="16" y="191"/>
                  </a:moveTo>
                  <a:lnTo>
                    <a:pt x="0" y="175"/>
                  </a:lnTo>
                  <a:lnTo>
                    <a:pt x="174" y="0"/>
                  </a:lnTo>
                  <a:lnTo>
                    <a:pt x="190" y="16"/>
                  </a:lnTo>
                  <a:lnTo>
                    <a:pt x="16" y="191"/>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5" name="Freeform 27">
              <a:extLst>
                <a:ext uri="{FF2B5EF4-FFF2-40B4-BE49-F238E27FC236}">
                  <a16:creationId xmlns:a16="http://schemas.microsoft.com/office/drawing/2014/main" id="{F3902435-07EE-4709-9B4E-9B6A966D68A4}"/>
                </a:ext>
              </a:extLst>
            </p:cNvPr>
            <p:cNvSpPr>
              <a:spLocks/>
            </p:cNvSpPr>
            <p:nvPr/>
          </p:nvSpPr>
          <p:spPr bwMode="auto">
            <a:xfrm>
              <a:off x="18762663" y="3827463"/>
              <a:ext cx="227013" cy="354013"/>
            </a:xfrm>
            <a:custGeom>
              <a:avLst/>
              <a:gdLst>
                <a:gd name="T0" fmla="*/ 16 w 143"/>
                <a:gd name="T1" fmla="*/ 223 h 223"/>
                <a:gd name="T2" fmla="*/ 0 w 143"/>
                <a:gd name="T3" fmla="*/ 212 h 223"/>
                <a:gd name="T4" fmla="*/ 122 w 143"/>
                <a:gd name="T5" fmla="*/ 0 h 223"/>
                <a:gd name="T6" fmla="*/ 143 w 143"/>
                <a:gd name="T7" fmla="*/ 11 h 223"/>
                <a:gd name="T8" fmla="*/ 16 w 143"/>
                <a:gd name="T9" fmla="*/ 223 h 223"/>
              </a:gdLst>
              <a:ahLst/>
              <a:cxnLst>
                <a:cxn ang="0">
                  <a:pos x="T0" y="T1"/>
                </a:cxn>
                <a:cxn ang="0">
                  <a:pos x="T2" y="T3"/>
                </a:cxn>
                <a:cxn ang="0">
                  <a:pos x="T4" y="T5"/>
                </a:cxn>
                <a:cxn ang="0">
                  <a:pos x="T6" y="T7"/>
                </a:cxn>
                <a:cxn ang="0">
                  <a:pos x="T8" y="T9"/>
                </a:cxn>
              </a:cxnLst>
              <a:rect l="0" t="0" r="r" b="b"/>
              <a:pathLst>
                <a:path w="143" h="223">
                  <a:moveTo>
                    <a:pt x="16" y="223"/>
                  </a:moveTo>
                  <a:lnTo>
                    <a:pt x="0" y="212"/>
                  </a:lnTo>
                  <a:lnTo>
                    <a:pt x="122" y="0"/>
                  </a:lnTo>
                  <a:lnTo>
                    <a:pt x="143" y="11"/>
                  </a:lnTo>
                  <a:lnTo>
                    <a:pt x="16" y="223"/>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6" name="Freeform 28">
              <a:extLst>
                <a:ext uri="{FF2B5EF4-FFF2-40B4-BE49-F238E27FC236}">
                  <a16:creationId xmlns:a16="http://schemas.microsoft.com/office/drawing/2014/main" id="{38A72B12-F21D-414A-AA6A-546368FCC95F}"/>
                </a:ext>
              </a:extLst>
            </p:cNvPr>
            <p:cNvSpPr>
              <a:spLocks/>
            </p:cNvSpPr>
            <p:nvPr/>
          </p:nvSpPr>
          <p:spPr bwMode="auto">
            <a:xfrm>
              <a:off x="18351501" y="3600450"/>
              <a:ext cx="176213" cy="454025"/>
            </a:xfrm>
            <a:custGeom>
              <a:avLst/>
              <a:gdLst>
                <a:gd name="T0" fmla="*/ 4 w 21"/>
                <a:gd name="T1" fmla="*/ 54 h 54"/>
                <a:gd name="T2" fmla="*/ 3 w 21"/>
                <a:gd name="T3" fmla="*/ 54 h 54"/>
                <a:gd name="T4" fmla="*/ 0 w 21"/>
                <a:gd name="T5" fmla="*/ 49 h 54"/>
                <a:gd name="T6" fmla="*/ 13 w 21"/>
                <a:gd name="T7" fmla="*/ 4 h 54"/>
                <a:gd name="T8" fmla="*/ 17 w 21"/>
                <a:gd name="T9" fmla="*/ 1 h 54"/>
                <a:gd name="T10" fmla="*/ 20 w 21"/>
                <a:gd name="T11" fmla="*/ 6 h 54"/>
                <a:gd name="T12" fmla="*/ 8 w 21"/>
                <a:gd name="T13" fmla="*/ 51 h 54"/>
                <a:gd name="T14" fmla="*/ 4 w 21"/>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4">
                  <a:moveTo>
                    <a:pt x="4" y="54"/>
                  </a:moveTo>
                  <a:cubicBezTo>
                    <a:pt x="4" y="54"/>
                    <a:pt x="4" y="54"/>
                    <a:pt x="3" y="54"/>
                  </a:cubicBezTo>
                  <a:cubicBezTo>
                    <a:pt x="1" y="53"/>
                    <a:pt x="0" y="51"/>
                    <a:pt x="0" y="49"/>
                  </a:cubicBezTo>
                  <a:cubicBezTo>
                    <a:pt x="13" y="4"/>
                    <a:pt x="13" y="4"/>
                    <a:pt x="13" y="4"/>
                  </a:cubicBezTo>
                  <a:cubicBezTo>
                    <a:pt x="13" y="1"/>
                    <a:pt x="15" y="0"/>
                    <a:pt x="17" y="1"/>
                  </a:cubicBezTo>
                  <a:cubicBezTo>
                    <a:pt x="20" y="1"/>
                    <a:pt x="21" y="3"/>
                    <a:pt x="20" y="6"/>
                  </a:cubicBezTo>
                  <a:cubicBezTo>
                    <a:pt x="8" y="51"/>
                    <a:pt x="8" y="51"/>
                    <a:pt x="8" y="51"/>
                  </a:cubicBezTo>
                  <a:cubicBezTo>
                    <a:pt x="8" y="52"/>
                    <a:pt x="6" y="54"/>
                    <a:pt x="4" y="54"/>
                  </a:cubicBez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7" name="Freeform 29">
              <a:extLst>
                <a:ext uri="{FF2B5EF4-FFF2-40B4-BE49-F238E27FC236}">
                  <a16:creationId xmlns:a16="http://schemas.microsoft.com/office/drawing/2014/main" id="{90309482-2205-4CAA-A9FE-F987F574AF84}"/>
                </a:ext>
              </a:extLst>
            </p:cNvPr>
            <p:cNvSpPr>
              <a:spLocks/>
            </p:cNvSpPr>
            <p:nvPr/>
          </p:nvSpPr>
          <p:spPr bwMode="auto">
            <a:xfrm>
              <a:off x="17494251" y="7646988"/>
              <a:ext cx="982663" cy="117475"/>
            </a:xfrm>
            <a:custGeom>
              <a:avLst/>
              <a:gdLst>
                <a:gd name="T0" fmla="*/ 7 w 117"/>
                <a:gd name="T1" fmla="*/ 14 h 14"/>
                <a:gd name="T2" fmla="*/ 111 w 117"/>
                <a:gd name="T3" fmla="*/ 14 h 14"/>
                <a:gd name="T4" fmla="*/ 117 w 117"/>
                <a:gd name="T5" fmla="*/ 7 h 14"/>
                <a:gd name="T6" fmla="*/ 111 w 117"/>
                <a:gd name="T7" fmla="*/ 0 h 14"/>
                <a:gd name="T8" fmla="*/ 7 w 117"/>
                <a:gd name="T9" fmla="*/ 0 h 14"/>
                <a:gd name="T10" fmla="*/ 0 w 117"/>
                <a:gd name="T11" fmla="*/ 7 h 14"/>
                <a:gd name="T12" fmla="*/ 7 w 11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17" h="14">
                  <a:moveTo>
                    <a:pt x="7" y="14"/>
                  </a:moveTo>
                  <a:cubicBezTo>
                    <a:pt x="111" y="14"/>
                    <a:pt x="111" y="14"/>
                    <a:pt x="111" y="14"/>
                  </a:cubicBezTo>
                  <a:cubicBezTo>
                    <a:pt x="114" y="14"/>
                    <a:pt x="117" y="11"/>
                    <a:pt x="117" y="7"/>
                  </a:cubicBezTo>
                  <a:cubicBezTo>
                    <a:pt x="117" y="3"/>
                    <a:pt x="114" y="0"/>
                    <a:pt x="111" y="0"/>
                  </a:cubicBezTo>
                  <a:cubicBezTo>
                    <a:pt x="7" y="0"/>
                    <a:pt x="7" y="0"/>
                    <a:pt x="7" y="0"/>
                  </a:cubicBezTo>
                  <a:cubicBezTo>
                    <a:pt x="3" y="0"/>
                    <a:pt x="0" y="3"/>
                    <a:pt x="0" y="7"/>
                  </a:cubicBezTo>
                  <a:cubicBezTo>
                    <a:pt x="0" y="11"/>
                    <a:pt x="3" y="14"/>
                    <a:pt x="7" y="14"/>
                  </a:cubicBezTo>
                  <a:close/>
                </a:path>
              </a:pathLst>
            </a:custGeom>
            <a:solidFill>
              <a:srgbClr val="28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8" name="Freeform 30">
              <a:extLst>
                <a:ext uri="{FF2B5EF4-FFF2-40B4-BE49-F238E27FC236}">
                  <a16:creationId xmlns:a16="http://schemas.microsoft.com/office/drawing/2014/main" id="{6A575E7D-A927-4BBB-9639-5D3214E025C1}"/>
                </a:ext>
              </a:extLst>
            </p:cNvPr>
            <p:cNvSpPr>
              <a:spLocks/>
            </p:cNvSpPr>
            <p:nvPr/>
          </p:nvSpPr>
          <p:spPr bwMode="auto">
            <a:xfrm>
              <a:off x="16905288" y="4433888"/>
              <a:ext cx="2168525" cy="2632075"/>
            </a:xfrm>
            <a:custGeom>
              <a:avLst/>
              <a:gdLst>
                <a:gd name="T0" fmla="*/ 0 w 258"/>
                <a:gd name="T1" fmla="*/ 130 h 313"/>
                <a:gd name="T2" fmla="*/ 129 w 258"/>
                <a:gd name="T3" fmla="*/ 0 h 313"/>
                <a:gd name="T4" fmla="*/ 258 w 258"/>
                <a:gd name="T5" fmla="*/ 130 h 313"/>
                <a:gd name="T6" fmla="*/ 206 w 258"/>
                <a:gd name="T7" fmla="*/ 256 h 313"/>
                <a:gd name="T8" fmla="*/ 195 w 258"/>
                <a:gd name="T9" fmla="*/ 313 h 313"/>
                <a:gd name="T10" fmla="*/ 138 w 258"/>
                <a:gd name="T11" fmla="*/ 313 h 313"/>
                <a:gd name="T12" fmla="*/ 120 w 258"/>
                <a:gd name="T13" fmla="*/ 313 h 313"/>
                <a:gd name="T14" fmla="*/ 63 w 258"/>
                <a:gd name="T15" fmla="*/ 313 h 313"/>
                <a:gd name="T16" fmla="*/ 51 w 258"/>
                <a:gd name="T17" fmla="*/ 256 h 313"/>
                <a:gd name="T18" fmla="*/ 0 w 258"/>
                <a:gd name="T19" fmla="*/ 13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13">
                  <a:moveTo>
                    <a:pt x="0" y="130"/>
                  </a:moveTo>
                  <a:cubicBezTo>
                    <a:pt x="0" y="58"/>
                    <a:pt x="57" y="0"/>
                    <a:pt x="129" y="0"/>
                  </a:cubicBezTo>
                  <a:cubicBezTo>
                    <a:pt x="200" y="0"/>
                    <a:pt x="258" y="58"/>
                    <a:pt x="258" y="130"/>
                  </a:cubicBezTo>
                  <a:cubicBezTo>
                    <a:pt x="258" y="134"/>
                    <a:pt x="255" y="194"/>
                    <a:pt x="206" y="256"/>
                  </a:cubicBezTo>
                  <a:cubicBezTo>
                    <a:pt x="192" y="275"/>
                    <a:pt x="194" y="313"/>
                    <a:pt x="195" y="313"/>
                  </a:cubicBezTo>
                  <a:cubicBezTo>
                    <a:pt x="175" y="313"/>
                    <a:pt x="158" y="313"/>
                    <a:pt x="138" y="313"/>
                  </a:cubicBezTo>
                  <a:cubicBezTo>
                    <a:pt x="132" y="313"/>
                    <a:pt x="126" y="313"/>
                    <a:pt x="120" y="313"/>
                  </a:cubicBezTo>
                  <a:cubicBezTo>
                    <a:pt x="100" y="313"/>
                    <a:pt x="83" y="313"/>
                    <a:pt x="63" y="313"/>
                  </a:cubicBezTo>
                  <a:cubicBezTo>
                    <a:pt x="63" y="313"/>
                    <a:pt x="66" y="275"/>
                    <a:pt x="51" y="256"/>
                  </a:cubicBezTo>
                  <a:cubicBezTo>
                    <a:pt x="3" y="194"/>
                    <a:pt x="0" y="134"/>
                    <a:pt x="0" y="130"/>
                  </a:cubicBezTo>
                  <a:close/>
                </a:path>
              </a:pathLst>
            </a:custGeom>
            <a:solidFill>
              <a:srgbClr val="F3B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499" name="Freeform 31">
              <a:extLst>
                <a:ext uri="{FF2B5EF4-FFF2-40B4-BE49-F238E27FC236}">
                  <a16:creationId xmlns:a16="http://schemas.microsoft.com/office/drawing/2014/main" id="{54AFC2B4-5141-49B1-9B04-B9B9291B01BB}"/>
                </a:ext>
              </a:extLst>
            </p:cNvPr>
            <p:cNvSpPr>
              <a:spLocks/>
            </p:cNvSpPr>
            <p:nvPr/>
          </p:nvSpPr>
          <p:spPr bwMode="auto">
            <a:xfrm>
              <a:off x="17106901" y="4492625"/>
              <a:ext cx="1890713" cy="2430463"/>
            </a:xfrm>
            <a:custGeom>
              <a:avLst/>
              <a:gdLst>
                <a:gd name="T0" fmla="*/ 63 w 225"/>
                <a:gd name="T1" fmla="*/ 289 h 289"/>
                <a:gd name="T2" fmla="*/ 48 w 225"/>
                <a:gd name="T3" fmla="*/ 229 h 289"/>
                <a:gd name="T4" fmla="*/ 0 w 225"/>
                <a:gd name="T5" fmla="*/ 112 h 289"/>
                <a:gd name="T6" fmla="*/ 112 w 225"/>
                <a:gd name="T7" fmla="*/ 0 h 289"/>
                <a:gd name="T8" fmla="*/ 225 w 225"/>
                <a:gd name="T9" fmla="*/ 112 h 289"/>
                <a:gd name="T10" fmla="*/ 177 w 225"/>
                <a:gd name="T11" fmla="*/ 229 h 289"/>
                <a:gd name="T12" fmla="*/ 161 w 225"/>
                <a:gd name="T13" fmla="*/ 289 h 289"/>
                <a:gd name="T14" fmla="*/ 63 w 22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289">
                  <a:moveTo>
                    <a:pt x="63" y="289"/>
                  </a:moveTo>
                  <a:cubicBezTo>
                    <a:pt x="63" y="273"/>
                    <a:pt x="59" y="242"/>
                    <a:pt x="48" y="229"/>
                  </a:cubicBezTo>
                  <a:cubicBezTo>
                    <a:pt x="2" y="169"/>
                    <a:pt x="0" y="113"/>
                    <a:pt x="0" y="112"/>
                  </a:cubicBezTo>
                  <a:cubicBezTo>
                    <a:pt x="0" y="51"/>
                    <a:pt x="50" y="0"/>
                    <a:pt x="112" y="0"/>
                  </a:cubicBezTo>
                  <a:cubicBezTo>
                    <a:pt x="174" y="0"/>
                    <a:pt x="225" y="51"/>
                    <a:pt x="225" y="112"/>
                  </a:cubicBezTo>
                  <a:cubicBezTo>
                    <a:pt x="225" y="113"/>
                    <a:pt x="223" y="169"/>
                    <a:pt x="177" y="229"/>
                  </a:cubicBezTo>
                  <a:cubicBezTo>
                    <a:pt x="166" y="242"/>
                    <a:pt x="162" y="273"/>
                    <a:pt x="161" y="289"/>
                  </a:cubicBezTo>
                  <a:lnTo>
                    <a:pt x="63" y="289"/>
                  </a:lnTo>
                  <a:close/>
                </a:path>
              </a:pathLst>
            </a:custGeom>
            <a:solidFill>
              <a:srgbClr val="F0CA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0" name="Freeform 32">
              <a:extLst>
                <a:ext uri="{FF2B5EF4-FFF2-40B4-BE49-F238E27FC236}">
                  <a16:creationId xmlns:a16="http://schemas.microsoft.com/office/drawing/2014/main" id="{0EB658A1-ED96-47B6-B6BE-12542072EBDF}"/>
                </a:ext>
              </a:extLst>
            </p:cNvPr>
            <p:cNvSpPr>
              <a:spLocks/>
            </p:cNvSpPr>
            <p:nvPr/>
          </p:nvSpPr>
          <p:spPr bwMode="auto">
            <a:xfrm>
              <a:off x="17997488" y="4584700"/>
              <a:ext cx="933450" cy="925513"/>
            </a:xfrm>
            <a:custGeom>
              <a:avLst/>
              <a:gdLst>
                <a:gd name="T0" fmla="*/ 102 w 111"/>
                <a:gd name="T1" fmla="*/ 110 h 110"/>
                <a:gd name="T2" fmla="*/ 92 w 111"/>
                <a:gd name="T3" fmla="*/ 101 h 110"/>
                <a:gd name="T4" fmla="*/ 10 w 111"/>
                <a:gd name="T5" fmla="*/ 18 h 110"/>
                <a:gd name="T6" fmla="*/ 0 w 111"/>
                <a:gd name="T7" fmla="*/ 9 h 110"/>
                <a:gd name="T8" fmla="*/ 10 w 111"/>
                <a:gd name="T9" fmla="*/ 0 h 110"/>
                <a:gd name="T10" fmla="*/ 111 w 111"/>
                <a:gd name="T11" fmla="*/ 101 h 110"/>
                <a:gd name="T12" fmla="*/ 102 w 111"/>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11" h="110">
                  <a:moveTo>
                    <a:pt x="102" y="110"/>
                  </a:moveTo>
                  <a:cubicBezTo>
                    <a:pt x="97" y="110"/>
                    <a:pt x="92" y="106"/>
                    <a:pt x="92" y="101"/>
                  </a:cubicBezTo>
                  <a:cubicBezTo>
                    <a:pt x="92" y="55"/>
                    <a:pt x="55" y="18"/>
                    <a:pt x="10" y="18"/>
                  </a:cubicBezTo>
                  <a:cubicBezTo>
                    <a:pt x="5" y="18"/>
                    <a:pt x="0" y="14"/>
                    <a:pt x="0" y="9"/>
                  </a:cubicBezTo>
                  <a:cubicBezTo>
                    <a:pt x="0" y="4"/>
                    <a:pt x="5" y="0"/>
                    <a:pt x="10" y="0"/>
                  </a:cubicBezTo>
                  <a:cubicBezTo>
                    <a:pt x="65" y="0"/>
                    <a:pt x="111" y="45"/>
                    <a:pt x="111" y="101"/>
                  </a:cubicBezTo>
                  <a:cubicBezTo>
                    <a:pt x="111" y="106"/>
                    <a:pt x="107" y="110"/>
                    <a:pt x="102" y="110"/>
                  </a:cubicBezTo>
                  <a:close/>
                </a:path>
              </a:pathLst>
            </a:custGeom>
            <a:solidFill>
              <a:srgbClr val="F4D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1" name="Freeform 33">
              <a:extLst>
                <a:ext uri="{FF2B5EF4-FFF2-40B4-BE49-F238E27FC236}">
                  <a16:creationId xmlns:a16="http://schemas.microsoft.com/office/drawing/2014/main" id="{2832B626-1BE1-43C1-8685-F70D322D9955}"/>
                </a:ext>
              </a:extLst>
            </p:cNvPr>
            <p:cNvSpPr>
              <a:spLocks/>
            </p:cNvSpPr>
            <p:nvPr/>
          </p:nvSpPr>
          <p:spPr bwMode="auto">
            <a:xfrm>
              <a:off x="17433926" y="7075488"/>
              <a:ext cx="1109663" cy="638175"/>
            </a:xfrm>
            <a:custGeom>
              <a:avLst/>
              <a:gdLst>
                <a:gd name="T0" fmla="*/ 132 w 132"/>
                <a:gd name="T1" fmla="*/ 0 h 76"/>
                <a:gd name="T2" fmla="*/ 132 w 132"/>
                <a:gd name="T3" fmla="*/ 68 h 76"/>
                <a:gd name="T4" fmla="*/ 123 w 132"/>
                <a:gd name="T5" fmla="*/ 76 h 76"/>
                <a:gd name="T6" fmla="*/ 9 w 132"/>
                <a:gd name="T7" fmla="*/ 76 h 76"/>
                <a:gd name="T8" fmla="*/ 0 w 132"/>
                <a:gd name="T9" fmla="*/ 68 h 76"/>
                <a:gd name="T10" fmla="*/ 0 w 132"/>
                <a:gd name="T11" fmla="*/ 0 h 76"/>
                <a:gd name="T12" fmla="*/ 132 w 132"/>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132" y="0"/>
                  </a:moveTo>
                  <a:cubicBezTo>
                    <a:pt x="132" y="68"/>
                    <a:pt x="132" y="68"/>
                    <a:pt x="132" y="68"/>
                  </a:cubicBezTo>
                  <a:cubicBezTo>
                    <a:pt x="132" y="72"/>
                    <a:pt x="128" y="76"/>
                    <a:pt x="123" y="76"/>
                  </a:cubicBezTo>
                  <a:cubicBezTo>
                    <a:pt x="9" y="76"/>
                    <a:pt x="9" y="76"/>
                    <a:pt x="9" y="76"/>
                  </a:cubicBezTo>
                  <a:cubicBezTo>
                    <a:pt x="4" y="76"/>
                    <a:pt x="0" y="72"/>
                    <a:pt x="0" y="68"/>
                  </a:cubicBezTo>
                  <a:cubicBezTo>
                    <a:pt x="0" y="0"/>
                    <a:pt x="0" y="0"/>
                    <a:pt x="0" y="0"/>
                  </a:cubicBezTo>
                  <a:lnTo>
                    <a:pt x="132" y="0"/>
                  </a:lnTo>
                  <a:close/>
                </a:path>
              </a:pathLst>
            </a:custGeom>
            <a:solidFill>
              <a:srgbClr val="28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2" name="Freeform 34">
              <a:extLst>
                <a:ext uri="{FF2B5EF4-FFF2-40B4-BE49-F238E27FC236}">
                  <a16:creationId xmlns:a16="http://schemas.microsoft.com/office/drawing/2014/main" id="{537D3787-CD1B-4387-B9F5-0E5FD4E9F7B3}"/>
                </a:ext>
              </a:extLst>
            </p:cNvPr>
            <p:cNvSpPr>
              <a:spLocks/>
            </p:cNvSpPr>
            <p:nvPr/>
          </p:nvSpPr>
          <p:spPr bwMode="auto">
            <a:xfrm>
              <a:off x="17359313" y="7075488"/>
              <a:ext cx="1260475" cy="109538"/>
            </a:xfrm>
            <a:custGeom>
              <a:avLst/>
              <a:gdLst>
                <a:gd name="T0" fmla="*/ 143 w 150"/>
                <a:gd name="T1" fmla="*/ 13 h 13"/>
                <a:gd name="T2" fmla="*/ 6 w 150"/>
                <a:gd name="T3" fmla="*/ 13 h 13"/>
                <a:gd name="T4" fmla="*/ 0 w 150"/>
                <a:gd name="T5" fmla="*/ 6 h 13"/>
                <a:gd name="T6" fmla="*/ 6 w 150"/>
                <a:gd name="T7" fmla="*/ 0 h 13"/>
                <a:gd name="T8" fmla="*/ 143 w 150"/>
                <a:gd name="T9" fmla="*/ 0 h 13"/>
                <a:gd name="T10" fmla="*/ 150 w 150"/>
                <a:gd name="T11" fmla="*/ 6 h 13"/>
                <a:gd name="T12" fmla="*/ 143 w 1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0" h="13">
                  <a:moveTo>
                    <a:pt x="143" y="13"/>
                  </a:moveTo>
                  <a:cubicBezTo>
                    <a:pt x="6" y="13"/>
                    <a:pt x="6" y="13"/>
                    <a:pt x="6" y="13"/>
                  </a:cubicBezTo>
                  <a:cubicBezTo>
                    <a:pt x="3" y="13"/>
                    <a:pt x="0" y="10"/>
                    <a:pt x="0" y="6"/>
                  </a:cubicBezTo>
                  <a:cubicBezTo>
                    <a:pt x="0" y="3"/>
                    <a:pt x="3" y="0"/>
                    <a:pt x="6" y="0"/>
                  </a:cubicBezTo>
                  <a:cubicBezTo>
                    <a:pt x="143" y="0"/>
                    <a:pt x="143" y="0"/>
                    <a:pt x="143" y="0"/>
                  </a:cubicBezTo>
                  <a:cubicBezTo>
                    <a:pt x="147" y="0"/>
                    <a:pt x="150" y="3"/>
                    <a:pt x="150" y="6"/>
                  </a:cubicBezTo>
                  <a:cubicBezTo>
                    <a:pt x="150" y="10"/>
                    <a:pt x="147" y="13"/>
                    <a:pt x="143" y="13"/>
                  </a:cubicBezTo>
                  <a:close/>
                </a:path>
              </a:pathLst>
            </a:custGeom>
            <a:solidFill>
              <a:srgbClr val="28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3" name="Freeform 35">
              <a:extLst>
                <a:ext uri="{FF2B5EF4-FFF2-40B4-BE49-F238E27FC236}">
                  <a16:creationId xmlns:a16="http://schemas.microsoft.com/office/drawing/2014/main" id="{C55AF630-FA9B-4E4F-BE12-13B0A5CBE5EB}"/>
                </a:ext>
              </a:extLst>
            </p:cNvPr>
            <p:cNvSpPr>
              <a:spLocks/>
            </p:cNvSpPr>
            <p:nvPr/>
          </p:nvSpPr>
          <p:spPr bwMode="auto">
            <a:xfrm>
              <a:off x="17384713" y="7091363"/>
              <a:ext cx="696913" cy="68263"/>
            </a:xfrm>
            <a:custGeom>
              <a:avLst/>
              <a:gdLst>
                <a:gd name="T0" fmla="*/ 80 w 83"/>
                <a:gd name="T1" fmla="*/ 8 h 8"/>
                <a:gd name="T2" fmla="*/ 4 w 83"/>
                <a:gd name="T3" fmla="*/ 8 h 8"/>
                <a:gd name="T4" fmla="*/ 0 w 83"/>
                <a:gd name="T5" fmla="*/ 4 h 8"/>
                <a:gd name="T6" fmla="*/ 4 w 83"/>
                <a:gd name="T7" fmla="*/ 0 h 8"/>
                <a:gd name="T8" fmla="*/ 80 w 83"/>
                <a:gd name="T9" fmla="*/ 0 h 8"/>
                <a:gd name="T10" fmla="*/ 83 w 83"/>
                <a:gd name="T11" fmla="*/ 4 h 8"/>
                <a:gd name="T12" fmla="*/ 80 w 8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0" y="8"/>
                  </a:moveTo>
                  <a:cubicBezTo>
                    <a:pt x="4" y="8"/>
                    <a:pt x="4" y="8"/>
                    <a:pt x="4" y="8"/>
                  </a:cubicBezTo>
                  <a:cubicBezTo>
                    <a:pt x="2" y="8"/>
                    <a:pt x="0" y="6"/>
                    <a:pt x="0" y="4"/>
                  </a:cubicBezTo>
                  <a:cubicBezTo>
                    <a:pt x="0" y="2"/>
                    <a:pt x="2" y="0"/>
                    <a:pt x="4" y="0"/>
                  </a:cubicBezTo>
                  <a:cubicBezTo>
                    <a:pt x="80" y="0"/>
                    <a:pt x="80" y="0"/>
                    <a:pt x="80" y="0"/>
                  </a:cubicBezTo>
                  <a:cubicBezTo>
                    <a:pt x="82" y="0"/>
                    <a:pt x="83" y="2"/>
                    <a:pt x="83" y="4"/>
                  </a:cubicBezTo>
                  <a:cubicBezTo>
                    <a:pt x="83" y="6"/>
                    <a:pt x="82" y="8"/>
                    <a:pt x="80" y="8"/>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4" name="Freeform 36">
              <a:extLst>
                <a:ext uri="{FF2B5EF4-FFF2-40B4-BE49-F238E27FC236}">
                  <a16:creationId xmlns:a16="http://schemas.microsoft.com/office/drawing/2014/main" id="{B3BD2854-04A6-4193-9E05-146AE477AA05}"/>
                </a:ext>
              </a:extLst>
            </p:cNvPr>
            <p:cNvSpPr>
              <a:spLocks/>
            </p:cNvSpPr>
            <p:nvPr/>
          </p:nvSpPr>
          <p:spPr bwMode="auto">
            <a:xfrm>
              <a:off x="17359313" y="7259638"/>
              <a:ext cx="1260475" cy="109538"/>
            </a:xfrm>
            <a:custGeom>
              <a:avLst/>
              <a:gdLst>
                <a:gd name="T0" fmla="*/ 143 w 150"/>
                <a:gd name="T1" fmla="*/ 13 h 13"/>
                <a:gd name="T2" fmla="*/ 6 w 150"/>
                <a:gd name="T3" fmla="*/ 13 h 13"/>
                <a:gd name="T4" fmla="*/ 0 w 150"/>
                <a:gd name="T5" fmla="*/ 7 h 13"/>
                <a:gd name="T6" fmla="*/ 6 w 150"/>
                <a:gd name="T7" fmla="*/ 0 h 13"/>
                <a:gd name="T8" fmla="*/ 143 w 150"/>
                <a:gd name="T9" fmla="*/ 0 h 13"/>
                <a:gd name="T10" fmla="*/ 150 w 150"/>
                <a:gd name="T11" fmla="*/ 7 h 13"/>
                <a:gd name="T12" fmla="*/ 143 w 1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0" h="13">
                  <a:moveTo>
                    <a:pt x="143" y="13"/>
                  </a:moveTo>
                  <a:cubicBezTo>
                    <a:pt x="6" y="13"/>
                    <a:pt x="6" y="13"/>
                    <a:pt x="6" y="13"/>
                  </a:cubicBezTo>
                  <a:cubicBezTo>
                    <a:pt x="3" y="13"/>
                    <a:pt x="0" y="10"/>
                    <a:pt x="0" y="7"/>
                  </a:cubicBezTo>
                  <a:cubicBezTo>
                    <a:pt x="0" y="3"/>
                    <a:pt x="3" y="0"/>
                    <a:pt x="6" y="0"/>
                  </a:cubicBezTo>
                  <a:cubicBezTo>
                    <a:pt x="143" y="0"/>
                    <a:pt x="143" y="0"/>
                    <a:pt x="143" y="0"/>
                  </a:cubicBezTo>
                  <a:cubicBezTo>
                    <a:pt x="147" y="0"/>
                    <a:pt x="150" y="3"/>
                    <a:pt x="150" y="7"/>
                  </a:cubicBezTo>
                  <a:cubicBezTo>
                    <a:pt x="150" y="10"/>
                    <a:pt x="147" y="13"/>
                    <a:pt x="143" y="13"/>
                  </a:cubicBezTo>
                  <a:close/>
                </a:path>
              </a:pathLst>
            </a:custGeom>
            <a:solidFill>
              <a:srgbClr val="28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5" name="Freeform 37">
              <a:extLst>
                <a:ext uri="{FF2B5EF4-FFF2-40B4-BE49-F238E27FC236}">
                  <a16:creationId xmlns:a16="http://schemas.microsoft.com/office/drawing/2014/main" id="{B8C2F9A1-D6C2-4756-88A5-B2872610F5F2}"/>
                </a:ext>
              </a:extLst>
            </p:cNvPr>
            <p:cNvSpPr>
              <a:spLocks/>
            </p:cNvSpPr>
            <p:nvPr/>
          </p:nvSpPr>
          <p:spPr bwMode="auto">
            <a:xfrm>
              <a:off x="17359313" y="7445375"/>
              <a:ext cx="1260475" cy="109538"/>
            </a:xfrm>
            <a:custGeom>
              <a:avLst/>
              <a:gdLst>
                <a:gd name="T0" fmla="*/ 143 w 150"/>
                <a:gd name="T1" fmla="*/ 13 h 13"/>
                <a:gd name="T2" fmla="*/ 6 w 150"/>
                <a:gd name="T3" fmla="*/ 13 h 13"/>
                <a:gd name="T4" fmla="*/ 0 w 150"/>
                <a:gd name="T5" fmla="*/ 7 h 13"/>
                <a:gd name="T6" fmla="*/ 6 w 150"/>
                <a:gd name="T7" fmla="*/ 0 h 13"/>
                <a:gd name="T8" fmla="*/ 143 w 150"/>
                <a:gd name="T9" fmla="*/ 0 h 13"/>
                <a:gd name="T10" fmla="*/ 150 w 150"/>
                <a:gd name="T11" fmla="*/ 7 h 13"/>
                <a:gd name="T12" fmla="*/ 143 w 15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0" h="13">
                  <a:moveTo>
                    <a:pt x="143" y="13"/>
                  </a:moveTo>
                  <a:cubicBezTo>
                    <a:pt x="6" y="13"/>
                    <a:pt x="6" y="13"/>
                    <a:pt x="6" y="13"/>
                  </a:cubicBezTo>
                  <a:cubicBezTo>
                    <a:pt x="3" y="13"/>
                    <a:pt x="0" y="10"/>
                    <a:pt x="0" y="7"/>
                  </a:cubicBezTo>
                  <a:cubicBezTo>
                    <a:pt x="0" y="3"/>
                    <a:pt x="3" y="0"/>
                    <a:pt x="6" y="0"/>
                  </a:cubicBezTo>
                  <a:cubicBezTo>
                    <a:pt x="143" y="0"/>
                    <a:pt x="143" y="0"/>
                    <a:pt x="143" y="0"/>
                  </a:cubicBezTo>
                  <a:cubicBezTo>
                    <a:pt x="147" y="0"/>
                    <a:pt x="150" y="3"/>
                    <a:pt x="150" y="7"/>
                  </a:cubicBezTo>
                  <a:cubicBezTo>
                    <a:pt x="150" y="10"/>
                    <a:pt x="147" y="13"/>
                    <a:pt x="143" y="13"/>
                  </a:cubicBezTo>
                  <a:close/>
                </a:path>
              </a:pathLst>
            </a:custGeom>
            <a:solidFill>
              <a:srgbClr val="282D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6" name="Freeform 38">
              <a:extLst>
                <a:ext uri="{FF2B5EF4-FFF2-40B4-BE49-F238E27FC236}">
                  <a16:creationId xmlns:a16="http://schemas.microsoft.com/office/drawing/2014/main" id="{EB214A03-FFC2-4136-9D72-EFB78144666C}"/>
                </a:ext>
              </a:extLst>
            </p:cNvPr>
            <p:cNvSpPr>
              <a:spLocks/>
            </p:cNvSpPr>
            <p:nvPr/>
          </p:nvSpPr>
          <p:spPr bwMode="auto">
            <a:xfrm>
              <a:off x="17384713" y="7269163"/>
              <a:ext cx="696913" cy="66675"/>
            </a:xfrm>
            <a:custGeom>
              <a:avLst/>
              <a:gdLst>
                <a:gd name="T0" fmla="*/ 80 w 83"/>
                <a:gd name="T1" fmla="*/ 8 h 8"/>
                <a:gd name="T2" fmla="*/ 4 w 83"/>
                <a:gd name="T3" fmla="*/ 8 h 8"/>
                <a:gd name="T4" fmla="*/ 0 w 83"/>
                <a:gd name="T5" fmla="*/ 4 h 8"/>
                <a:gd name="T6" fmla="*/ 4 w 83"/>
                <a:gd name="T7" fmla="*/ 0 h 8"/>
                <a:gd name="T8" fmla="*/ 80 w 83"/>
                <a:gd name="T9" fmla="*/ 0 h 8"/>
                <a:gd name="T10" fmla="*/ 83 w 83"/>
                <a:gd name="T11" fmla="*/ 4 h 8"/>
                <a:gd name="T12" fmla="*/ 80 w 8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3" h="8">
                  <a:moveTo>
                    <a:pt x="80" y="8"/>
                  </a:moveTo>
                  <a:cubicBezTo>
                    <a:pt x="4" y="8"/>
                    <a:pt x="4" y="8"/>
                    <a:pt x="4" y="8"/>
                  </a:cubicBezTo>
                  <a:cubicBezTo>
                    <a:pt x="2" y="8"/>
                    <a:pt x="0" y="6"/>
                    <a:pt x="0" y="4"/>
                  </a:cubicBezTo>
                  <a:cubicBezTo>
                    <a:pt x="0" y="2"/>
                    <a:pt x="2" y="0"/>
                    <a:pt x="4" y="0"/>
                  </a:cubicBezTo>
                  <a:cubicBezTo>
                    <a:pt x="80" y="0"/>
                    <a:pt x="80" y="0"/>
                    <a:pt x="80" y="0"/>
                  </a:cubicBezTo>
                  <a:cubicBezTo>
                    <a:pt x="82" y="0"/>
                    <a:pt x="83" y="2"/>
                    <a:pt x="83" y="4"/>
                  </a:cubicBezTo>
                  <a:cubicBezTo>
                    <a:pt x="83" y="6"/>
                    <a:pt x="82" y="8"/>
                    <a:pt x="80" y="8"/>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7" name="Freeform 39">
              <a:extLst>
                <a:ext uri="{FF2B5EF4-FFF2-40B4-BE49-F238E27FC236}">
                  <a16:creationId xmlns:a16="http://schemas.microsoft.com/office/drawing/2014/main" id="{86369B4D-1945-488C-9447-8E14BADA7EAD}"/>
                </a:ext>
              </a:extLst>
            </p:cNvPr>
            <p:cNvSpPr>
              <a:spLocks/>
            </p:cNvSpPr>
            <p:nvPr/>
          </p:nvSpPr>
          <p:spPr bwMode="auto">
            <a:xfrm>
              <a:off x="17384713" y="7461250"/>
              <a:ext cx="696913" cy="60325"/>
            </a:xfrm>
            <a:custGeom>
              <a:avLst/>
              <a:gdLst>
                <a:gd name="T0" fmla="*/ 80 w 83"/>
                <a:gd name="T1" fmla="*/ 7 h 7"/>
                <a:gd name="T2" fmla="*/ 4 w 83"/>
                <a:gd name="T3" fmla="*/ 7 h 7"/>
                <a:gd name="T4" fmla="*/ 0 w 83"/>
                <a:gd name="T5" fmla="*/ 3 h 7"/>
                <a:gd name="T6" fmla="*/ 4 w 83"/>
                <a:gd name="T7" fmla="*/ 0 h 7"/>
                <a:gd name="T8" fmla="*/ 80 w 83"/>
                <a:gd name="T9" fmla="*/ 0 h 7"/>
                <a:gd name="T10" fmla="*/ 83 w 83"/>
                <a:gd name="T11" fmla="*/ 3 h 7"/>
                <a:gd name="T12" fmla="*/ 80 w 8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3" h="7">
                  <a:moveTo>
                    <a:pt x="80" y="7"/>
                  </a:moveTo>
                  <a:cubicBezTo>
                    <a:pt x="4" y="7"/>
                    <a:pt x="4" y="7"/>
                    <a:pt x="4" y="7"/>
                  </a:cubicBezTo>
                  <a:cubicBezTo>
                    <a:pt x="2" y="7"/>
                    <a:pt x="0" y="5"/>
                    <a:pt x="0" y="3"/>
                  </a:cubicBezTo>
                  <a:cubicBezTo>
                    <a:pt x="0" y="1"/>
                    <a:pt x="2" y="0"/>
                    <a:pt x="4" y="0"/>
                  </a:cubicBezTo>
                  <a:cubicBezTo>
                    <a:pt x="80" y="0"/>
                    <a:pt x="80" y="0"/>
                    <a:pt x="80" y="0"/>
                  </a:cubicBezTo>
                  <a:cubicBezTo>
                    <a:pt x="82" y="0"/>
                    <a:pt x="83" y="1"/>
                    <a:pt x="83" y="3"/>
                  </a:cubicBezTo>
                  <a:cubicBezTo>
                    <a:pt x="83" y="5"/>
                    <a:pt x="82" y="7"/>
                    <a:pt x="80" y="7"/>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8" name="Rectangle 40">
              <a:extLst>
                <a:ext uri="{FF2B5EF4-FFF2-40B4-BE49-F238E27FC236}">
                  <a16:creationId xmlns:a16="http://schemas.microsoft.com/office/drawing/2014/main" id="{88F5B68F-4B1A-427A-8C4B-91F42F01B61A}"/>
                </a:ext>
              </a:extLst>
            </p:cNvPr>
            <p:cNvSpPr>
              <a:spLocks noChangeArrowheads="1"/>
            </p:cNvSpPr>
            <p:nvPr/>
          </p:nvSpPr>
          <p:spPr bwMode="auto">
            <a:xfrm>
              <a:off x="17586326" y="7185025"/>
              <a:ext cx="546100" cy="58738"/>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09" name="Rectangle 41">
              <a:extLst>
                <a:ext uri="{FF2B5EF4-FFF2-40B4-BE49-F238E27FC236}">
                  <a16:creationId xmlns:a16="http://schemas.microsoft.com/office/drawing/2014/main" id="{B2300F22-69CE-452C-9B13-49AB4851C842}"/>
                </a:ext>
              </a:extLst>
            </p:cNvPr>
            <p:cNvSpPr>
              <a:spLocks noChangeArrowheads="1"/>
            </p:cNvSpPr>
            <p:nvPr/>
          </p:nvSpPr>
          <p:spPr bwMode="auto">
            <a:xfrm>
              <a:off x="17586326" y="7369175"/>
              <a:ext cx="546100" cy="50800"/>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0" name="Rectangle 42">
              <a:extLst>
                <a:ext uri="{FF2B5EF4-FFF2-40B4-BE49-F238E27FC236}">
                  <a16:creationId xmlns:a16="http://schemas.microsoft.com/office/drawing/2014/main" id="{9D91B0A8-6513-4CF8-9BC3-95A46D0F84B4}"/>
                </a:ext>
              </a:extLst>
            </p:cNvPr>
            <p:cNvSpPr>
              <a:spLocks noChangeArrowheads="1"/>
            </p:cNvSpPr>
            <p:nvPr/>
          </p:nvSpPr>
          <p:spPr bwMode="auto">
            <a:xfrm>
              <a:off x="17586326" y="7545388"/>
              <a:ext cx="546100" cy="60325"/>
            </a:xfrm>
            <a:prstGeom prst="rect">
              <a:avLst/>
            </a:prstGeom>
            <a:solidFill>
              <a:srgbClr val="303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1" name="Freeform 43">
              <a:extLst>
                <a:ext uri="{FF2B5EF4-FFF2-40B4-BE49-F238E27FC236}">
                  <a16:creationId xmlns:a16="http://schemas.microsoft.com/office/drawing/2014/main" id="{D6CA8EBA-7C88-4724-836D-B6B7953EAE1B}"/>
                </a:ext>
              </a:extLst>
            </p:cNvPr>
            <p:cNvSpPr>
              <a:spLocks noEditPoints="1"/>
            </p:cNvSpPr>
            <p:nvPr/>
          </p:nvSpPr>
          <p:spPr bwMode="auto">
            <a:xfrm>
              <a:off x="17351376" y="4895850"/>
              <a:ext cx="1319213" cy="1328738"/>
            </a:xfrm>
            <a:custGeom>
              <a:avLst/>
              <a:gdLst>
                <a:gd name="T0" fmla="*/ 0 w 157"/>
                <a:gd name="T1" fmla="*/ 79 h 158"/>
                <a:gd name="T2" fmla="*/ 78 w 157"/>
                <a:gd name="T3" fmla="*/ 158 h 158"/>
                <a:gd name="T4" fmla="*/ 157 w 157"/>
                <a:gd name="T5" fmla="*/ 79 h 158"/>
                <a:gd name="T6" fmla="*/ 78 w 157"/>
                <a:gd name="T7" fmla="*/ 0 h 158"/>
                <a:gd name="T8" fmla="*/ 0 w 157"/>
                <a:gd name="T9" fmla="*/ 79 h 158"/>
                <a:gd name="T10" fmla="*/ 120 w 157"/>
                <a:gd name="T11" fmla="*/ 79 h 158"/>
                <a:gd name="T12" fmla="*/ 78 w 157"/>
                <a:gd name="T13" fmla="*/ 120 h 158"/>
                <a:gd name="T14" fmla="*/ 37 w 157"/>
                <a:gd name="T15" fmla="*/ 79 h 158"/>
                <a:gd name="T16" fmla="*/ 78 w 157"/>
                <a:gd name="T17" fmla="*/ 38 h 158"/>
                <a:gd name="T18" fmla="*/ 120 w 157"/>
                <a:gd name="T19"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8">
                  <a:moveTo>
                    <a:pt x="0" y="79"/>
                  </a:moveTo>
                  <a:cubicBezTo>
                    <a:pt x="0" y="122"/>
                    <a:pt x="35" y="158"/>
                    <a:pt x="78" y="158"/>
                  </a:cubicBezTo>
                  <a:cubicBezTo>
                    <a:pt x="122" y="158"/>
                    <a:pt x="157" y="122"/>
                    <a:pt x="157" y="79"/>
                  </a:cubicBezTo>
                  <a:cubicBezTo>
                    <a:pt x="157" y="35"/>
                    <a:pt x="122" y="0"/>
                    <a:pt x="78" y="0"/>
                  </a:cubicBezTo>
                  <a:cubicBezTo>
                    <a:pt x="35" y="0"/>
                    <a:pt x="0" y="35"/>
                    <a:pt x="0" y="79"/>
                  </a:cubicBezTo>
                  <a:close/>
                  <a:moveTo>
                    <a:pt x="120" y="79"/>
                  </a:moveTo>
                  <a:cubicBezTo>
                    <a:pt x="120" y="102"/>
                    <a:pt x="101" y="120"/>
                    <a:pt x="78" y="120"/>
                  </a:cubicBezTo>
                  <a:cubicBezTo>
                    <a:pt x="55" y="120"/>
                    <a:pt x="37" y="102"/>
                    <a:pt x="37" y="79"/>
                  </a:cubicBezTo>
                  <a:cubicBezTo>
                    <a:pt x="37" y="56"/>
                    <a:pt x="55" y="38"/>
                    <a:pt x="78" y="38"/>
                  </a:cubicBezTo>
                  <a:cubicBezTo>
                    <a:pt x="101" y="38"/>
                    <a:pt x="120" y="56"/>
                    <a:pt x="120" y="79"/>
                  </a:cubicBez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2" name="Freeform 44">
              <a:extLst>
                <a:ext uri="{FF2B5EF4-FFF2-40B4-BE49-F238E27FC236}">
                  <a16:creationId xmlns:a16="http://schemas.microsoft.com/office/drawing/2014/main" id="{ADF9397B-1E85-462B-9784-36F97D2E5476}"/>
                </a:ext>
              </a:extLst>
            </p:cNvPr>
            <p:cNvSpPr>
              <a:spLocks noEditPoints="1"/>
            </p:cNvSpPr>
            <p:nvPr/>
          </p:nvSpPr>
          <p:spPr bwMode="auto">
            <a:xfrm>
              <a:off x="17494251" y="5038725"/>
              <a:ext cx="1033463" cy="1035050"/>
            </a:xfrm>
            <a:custGeom>
              <a:avLst/>
              <a:gdLst>
                <a:gd name="T0" fmla="*/ 0 w 123"/>
                <a:gd name="T1" fmla="*/ 62 h 123"/>
                <a:gd name="T2" fmla="*/ 61 w 123"/>
                <a:gd name="T3" fmla="*/ 123 h 123"/>
                <a:gd name="T4" fmla="*/ 123 w 123"/>
                <a:gd name="T5" fmla="*/ 62 h 123"/>
                <a:gd name="T6" fmla="*/ 61 w 123"/>
                <a:gd name="T7" fmla="*/ 0 h 123"/>
                <a:gd name="T8" fmla="*/ 0 w 123"/>
                <a:gd name="T9" fmla="*/ 62 h 123"/>
                <a:gd name="T10" fmla="*/ 110 w 123"/>
                <a:gd name="T11" fmla="*/ 62 h 123"/>
                <a:gd name="T12" fmla="*/ 61 w 123"/>
                <a:gd name="T13" fmla="*/ 111 h 123"/>
                <a:gd name="T14" fmla="*/ 13 w 123"/>
                <a:gd name="T15" fmla="*/ 62 h 123"/>
                <a:gd name="T16" fmla="*/ 61 w 123"/>
                <a:gd name="T17" fmla="*/ 13 h 123"/>
                <a:gd name="T18" fmla="*/ 110 w 123"/>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0" y="62"/>
                  </a:moveTo>
                  <a:cubicBezTo>
                    <a:pt x="0" y="96"/>
                    <a:pt x="27" y="123"/>
                    <a:pt x="61" y="123"/>
                  </a:cubicBezTo>
                  <a:cubicBezTo>
                    <a:pt x="95" y="123"/>
                    <a:pt x="123" y="96"/>
                    <a:pt x="123" y="62"/>
                  </a:cubicBezTo>
                  <a:cubicBezTo>
                    <a:pt x="123" y="28"/>
                    <a:pt x="95" y="0"/>
                    <a:pt x="61" y="0"/>
                  </a:cubicBezTo>
                  <a:cubicBezTo>
                    <a:pt x="27" y="0"/>
                    <a:pt x="0" y="28"/>
                    <a:pt x="0" y="62"/>
                  </a:cubicBezTo>
                  <a:close/>
                  <a:moveTo>
                    <a:pt x="110" y="62"/>
                  </a:moveTo>
                  <a:cubicBezTo>
                    <a:pt x="110" y="89"/>
                    <a:pt x="88" y="111"/>
                    <a:pt x="61" y="111"/>
                  </a:cubicBezTo>
                  <a:cubicBezTo>
                    <a:pt x="34" y="111"/>
                    <a:pt x="13" y="89"/>
                    <a:pt x="13" y="62"/>
                  </a:cubicBezTo>
                  <a:cubicBezTo>
                    <a:pt x="13" y="35"/>
                    <a:pt x="34" y="13"/>
                    <a:pt x="61" y="13"/>
                  </a:cubicBezTo>
                  <a:cubicBezTo>
                    <a:pt x="88" y="13"/>
                    <a:pt x="110" y="35"/>
                    <a:pt x="110" y="62"/>
                  </a:cubicBez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3" name="Freeform 45">
              <a:extLst>
                <a:ext uri="{FF2B5EF4-FFF2-40B4-BE49-F238E27FC236}">
                  <a16:creationId xmlns:a16="http://schemas.microsoft.com/office/drawing/2014/main" id="{154A70C3-0EBF-4145-A971-29207B93C182}"/>
                </a:ext>
              </a:extLst>
            </p:cNvPr>
            <p:cNvSpPr>
              <a:spLocks/>
            </p:cNvSpPr>
            <p:nvPr/>
          </p:nvSpPr>
          <p:spPr bwMode="auto">
            <a:xfrm>
              <a:off x="17232313" y="5408613"/>
              <a:ext cx="227013" cy="303213"/>
            </a:xfrm>
            <a:custGeom>
              <a:avLst/>
              <a:gdLst>
                <a:gd name="T0" fmla="*/ 143 w 143"/>
                <a:gd name="T1" fmla="*/ 0 h 191"/>
                <a:gd name="T2" fmla="*/ 143 w 143"/>
                <a:gd name="T3" fmla="*/ 191 h 191"/>
                <a:gd name="T4" fmla="*/ 0 w 143"/>
                <a:gd name="T5" fmla="*/ 159 h 191"/>
                <a:gd name="T6" fmla="*/ 0 w 143"/>
                <a:gd name="T7" fmla="*/ 32 h 191"/>
                <a:gd name="T8" fmla="*/ 143 w 143"/>
                <a:gd name="T9" fmla="*/ 0 h 191"/>
              </a:gdLst>
              <a:ahLst/>
              <a:cxnLst>
                <a:cxn ang="0">
                  <a:pos x="T0" y="T1"/>
                </a:cxn>
                <a:cxn ang="0">
                  <a:pos x="T2" y="T3"/>
                </a:cxn>
                <a:cxn ang="0">
                  <a:pos x="T4" y="T5"/>
                </a:cxn>
                <a:cxn ang="0">
                  <a:pos x="T6" y="T7"/>
                </a:cxn>
                <a:cxn ang="0">
                  <a:pos x="T8" y="T9"/>
                </a:cxn>
              </a:cxnLst>
              <a:rect l="0" t="0" r="r" b="b"/>
              <a:pathLst>
                <a:path w="143" h="191">
                  <a:moveTo>
                    <a:pt x="143" y="0"/>
                  </a:moveTo>
                  <a:lnTo>
                    <a:pt x="143" y="191"/>
                  </a:lnTo>
                  <a:lnTo>
                    <a:pt x="0" y="159"/>
                  </a:lnTo>
                  <a:lnTo>
                    <a:pt x="0" y="32"/>
                  </a:lnTo>
                  <a:lnTo>
                    <a:pt x="143" y="0"/>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4" name="Freeform 46">
              <a:extLst>
                <a:ext uri="{FF2B5EF4-FFF2-40B4-BE49-F238E27FC236}">
                  <a16:creationId xmlns:a16="http://schemas.microsoft.com/office/drawing/2014/main" id="{4E278192-B171-4C5F-B5AD-87420ABB82AD}"/>
                </a:ext>
              </a:extLst>
            </p:cNvPr>
            <p:cNvSpPr>
              <a:spLocks/>
            </p:cNvSpPr>
            <p:nvPr/>
          </p:nvSpPr>
          <p:spPr bwMode="auto">
            <a:xfrm>
              <a:off x="17283113" y="5686425"/>
              <a:ext cx="328613" cy="346075"/>
            </a:xfrm>
            <a:custGeom>
              <a:avLst/>
              <a:gdLst>
                <a:gd name="T0" fmla="*/ 111 w 207"/>
                <a:gd name="T1" fmla="*/ 0 h 218"/>
                <a:gd name="T2" fmla="*/ 207 w 207"/>
                <a:gd name="T3" fmla="*/ 170 h 218"/>
                <a:gd name="T4" fmla="*/ 69 w 207"/>
                <a:gd name="T5" fmla="*/ 218 h 218"/>
                <a:gd name="T6" fmla="*/ 0 w 207"/>
                <a:gd name="T7" fmla="*/ 101 h 218"/>
                <a:gd name="T8" fmla="*/ 111 w 207"/>
                <a:gd name="T9" fmla="*/ 0 h 218"/>
              </a:gdLst>
              <a:ahLst/>
              <a:cxnLst>
                <a:cxn ang="0">
                  <a:pos x="T0" y="T1"/>
                </a:cxn>
                <a:cxn ang="0">
                  <a:pos x="T2" y="T3"/>
                </a:cxn>
                <a:cxn ang="0">
                  <a:pos x="T4" y="T5"/>
                </a:cxn>
                <a:cxn ang="0">
                  <a:pos x="T6" y="T7"/>
                </a:cxn>
                <a:cxn ang="0">
                  <a:pos x="T8" y="T9"/>
                </a:cxn>
              </a:cxnLst>
              <a:rect l="0" t="0" r="r" b="b"/>
              <a:pathLst>
                <a:path w="207" h="218">
                  <a:moveTo>
                    <a:pt x="111" y="0"/>
                  </a:moveTo>
                  <a:lnTo>
                    <a:pt x="207" y="170"/>
                  </a:lnTo>
                  <a:lnTo>
                    <a:pt x="69" y="218"/>
                  </a:lnTo>
                  <a:lnTo>
                    <a:pt x="0" y="101"/>
                  </a:lnTo>
                  <a:lnTo>
                    <a:pt x="111" y="0"/>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5" name="Freeform 47">
              <a:extLst>
                <a:ext uri="{FF2B5EF4-FFF2-40B4-BE49-F238E27FC236}">
                  <a16:creationId xmlns:a16="http://schemas.microsoft.com/office/drawing/2014/main" id="{3C975E3E-FD4B-4191-93DF-8758E3AA1283}"/>
                </a:ext>
              </a:extLst>
            </p:cNvPr>
            <p:cNvSpPr>
              <a:spLocks/>
            </p:cNvSpPr>
            <p:nvPr/>
          </p:nvSpPr>
          <p:spPr bwMode="auto">
            <a:xfrm>
              <a:off x="17527588" y="5930900"/>
              <a:ext cx="334963" cy="336550"/>
            </a:xfrm>
            <a:custGeom>
              <a:avLst/>
              <a:gdLst>
                <a:gd name="T0" fmla="*/ 47 w 211"/>
                <a:gd name="T1" fmla="*/ 0 h 212"/>
                <a:gd name="T2" fmla="*/ 211 w 211"/>
                <a:gd name="T3" fmla="*/ 101 h 212"/>
                <a:gd name="T4" fmla="*/ 111 w 211"/>
                <a:gd name="T5" fmla="*/ 212 h 212"/>
                <a:gd name="T6" fmla="*/ 0 w 211"/>
                <a:gd name="T7" fmla="*/ 143 h 212"/>
                <a:gd name="T8" fmla="*/ 47 w 211"/>
                <a:gd name="T9" fmla="*/ 0 h 212"/>
              </a:gdLst>
              <a:ahLst/>
              <a:cxnLst>
                <a:cxn ang="0">
                  <a:pos x="T0" y="T1"/>
                </a:cxn>
                <a:cxn ang="0">
                  <a:pos x="T2" y="T3"/>
                </a:cxn>
                <a:cxn ang="0">
                  <a:pos x="T4" y="T5"/>
                </a:cxn>
                <a:cxn ang="0">
                  <a:pos x="T6" y="T7"/>
                </a:cxn>
                <a:cxn ang="0">
                  <a:pos x="T8" y="T9"/>
                </a:cxn>
              </a:cxnLst>
              <a:rect l="0" t="0" r="r" b="b"/>
              <a:pathLst>
                <a:path w="211" h="212">
                  <a:moveTo>
                    <a:pt x="47" y="0"/>
                  </a:moveTo>
                  <a:lnTo>
                    <a:pt x="211" y="101"/>
                  </a:lnTo>
                  <a:lnTo>
                    <a:pt x="111" y="212"/>
                  </a:lnTo>
                  <a:lnTo>
                    <a:pt x="0" y="143"/>
                  </a:lnTo>
                  <a:lnTo>
                    <a:pt x="47" y="0"/>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6" name="Freeform 48">
              <a:extLst>
                <a:ext uri="{FF2B5EF4-FFF2-40B4-BE49-F238E27FC236}">
                  <a16:creationId xmlns:a16="http://schemas.microsoft.com/office/drawing/2014/main" id="{B3445E90-4765-477D-9484-C277AF524E19}"/>
                </a:ext>
              </a:extLst>
            </p:cNvPr>
            <p:cNvSpPr>
              <a:spLocks/>
            </p:cNvSpPr>
            <p:nvPr/>
          </p:nvSpPr>
          <p:spPr bwMode="auto">
            <a:xfrm>
              <a:off x="17846676" y="6073775"/>
              <a:ext cx="301625" cy="234950"/>
            </a:xfrm>
            <a:custGeom>
              <a:avLst/>
              <a:gdLst>
                <a:gd name="T0" fmla="*/ 0 w 190"/>
                <a:gd name="T1" fmla="*/ 0 h 148"/>
                <a:gd name="T2" fmla="*/ 190 w 190"/>
                <a:gd name="T3" fmla="*/ 0 h 148"/>
                <a:gd name="T4" fmla="*/ 159 w 190"/>
                <a:gd name="T5" fmla="*/ 148 h 148"/>
                <a:gd name="T6" fmla="*/ 32 w 190"/>
                <a:gd name="T7" fmla="*/ 148 h 148"/>
                <a:gd name="T8" fmla="*/ 0 w 190"/>
                <a:gd name="T9" fmla="*/ 0 h 148"/>
              </a:gdLst>
              <a:ahLst/>
              <a:cxnLst>
                <a:cxn ang="0">
                  <a:pos x="T0" y="T1"/>
                </a:cxn>
                <a:cxn ang="0">
                  <a:pos x="T2" y="T3"/>
                </a:cxn>
                <a:cxn ang="0">
                  <a:pos x="T4" y="T5"/>
                </a:cxn>
                <a:cxn ang="0">
                  <a:pos x="T6" y="T7"/>
                </a:cxn>
                <a:cxn ang="0">
                  <a:pos x="T8" y="T9"/>
                </a:cxn>
              </a:cxnLst>
              <a:rect l="0" t="0" r="r" b="b"/>
              <a:pathLst>
                <a:path w="190" h="148">
                  <a:moveTo>
                    <a:pt x="0" y="0"/>
                  </a:moveTo>
                  <a:lnTo>
                    <a:pt x="190" y="0"/>
                  </a:lnTo>
                  <a:lnTo>
                    <a:pt x="159" y="148"/>
                  </a:lnTo>
                  <a:lnTo>
                    <a:pt x="32" y="148"/>
                  </a:lnTo>
                  <a:lnTo>
                    <a:pt x="0" y="0"/>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7" name="Freeform 49">
              <a:extLst>
                <a:ext uri="{FF2B5EF4-FFF2-40B4-BE49-F238E27FC236}">
                  <a16:creationId xmlns:a16="http://schemas.microsoft.com/office/drawing/2014/main" id="{CCFDF76E-F5B5-455B-878F-F11A3F568959}"/>
                </a:ext>
              </a:extLst>
            </p:cNvPr>
            <p:cNvSpPr>
              <a:spLocks/>
            </p:cNvSpPr>
            <p:nvPr/>
          </p:nvSpPr>
          <p:spPr bwMode="auto">
            <a:xfrm>
              <a:off x="18124488" y="5930900"/>
              <a:ext cx="334963" cy="328613"/>
            </a:xfrm>
            <a:custGeom>
              <a:avLst/>
              <a:gdLst>
                <a:gd name="T0" fmla="*/ 0 w 211"/>
                <a:gd name="T1" fmla="*/ 95 h 207"/>
                <a:gd name="T2" fmla="*/ 169 w 211"/>
                <a:gd name="T3" fmla="*/ 0 h 207"/>
                <a:gd name="T4" fmla="*/ 211 w 211"/>
                <a:gd name="T5" fmla="*/ 138 h 207"/>
                <a:gd name="T6" fmla="*/ 100 w 211"/>
                <a:gd name="T7" fmla="*/ 207 h 207"/>
                <a:gd name="T8" fmla="*/ 0 w 211"/>
                <a:gd name="T9" fmla="*/ 95 h 207"/>
              </a:gdLst>
              <a:ahLst/>
              <a:cxnLst>
                <a:cxn ang="0">
                  <a:pos x="T0" y="T1"/>
                </a:cxn>
                <a:cxn ang="0">
                  <a:pos x="T2" y="T3"/>
                </a:cxn>
                <a:cxn ang="0">
                  <a:pos x="T4" y="T5"/>
                </a:cxn>
                <a:cxn ang="0">
                  <a:pos x="T6" y="T7"/>
                </a:cxn>
                <a:cxn ang="0">
                  <a:pos x="T8" y="T9"/>
                </a:cxn>
              </a:cxnLst>
              <a:rect l="0" t="0" r="r" b="b"/>
              <a:pathLst>
                <a:path w="211" h="207">
                  <a:moveTo>
                    <a:pt x="0" y="95"/>
                  </a:moveTo>
                  <a:lnTo>
                    <a:pt x="169" y="0"/>
                  </a:lnTo>
                  <a:lnTo>
                    <a:pt x="211" y="138"/>
                  </a:lnTo>
                  <a:lnTo>
                    <a:pt x="100" y="207"/>
                  </a:lnTo>
                  <a:lnTo>
                    <a:pt x="0" y="95"/>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8" name="Freeform 50">
              <a:extLst>
                <a:ext uri="{FF2B5EF4-FFF2-40B4-BE49-F238E27FC236}">
                  <a16:creationId xmlns:a16="http://schemas.microsoft.com/office/drawing/2014/main" id="{052FE5F1-6E86-436D-A66B-191FBE209812}"/>
                </a:ext>
              </a:extLst>
            </p:cNvPr>
            <p:cNvSpPr>
              <a:spLocks/>
            </p:cNvSpPr>
            <p:nvPr/>
          </p:nvSpPr>
          <p:spPr bwMode="auto">
            <a:xfrm>
              <a:off x="18367376" y="5678488"/>
              <a:ext cx="336550" cy="336550"/>
            </a:xfrm>
            <a:custGeom>
              <a:avLst/>
              <a:gdLst>
                <a:gd name="T0" fmla="*/ 0 w 212"/>
                <a:gd name="T1" fmla="*/ 164 h 212"/>
                <a:gd name="T2" fmla="*/ 101 w 212"/>
                <a:gd name="T3" fmla="*/ 0 h 212"/>
                <a:gd name="T4" fmla="*/ 212 w 212"/>
                <a:gd name="T5" fmla="*/ 101 h 212"/>
                <a:gd name="T6" fmla="*/ 143 w 212"/>
                <a:gd name="T7" fmla="*/ 212 h 212"/>
                <a:gd name="T8" fmla="*/ 0 w 212"/>
                <a:gd name="T9" fmla="*/ 164 h 212"/>
              </a:gdLst>
              <a:ahLst/>
              <a:cxnLst>
                <a:cxn ang="0">
                  <a:pos x="T0" y="T1"/>
                </a:cxn>
                <a:cxn ang="0">
                  <a:pos x="T2" y="T3"/>
                </a:cxn>
                <a:cxn ang="0">
                  <a:pos x="T4" y="T5"/>
                </a:cxn>
                <a:cxn ang="0">
                  <a:pos x="T6" y="T7"/>
                </a:cxn>
                <a:cxn ang="0">
                  <a:pos x="T8" y="T9"/>
                </a:cxn>
              </a:cxnLst>
              <a:rect l="0" t="0" r="r" b="b"/>
              <a:pathLst>
                <a:path w="212" h="212">
                  <a:moveTo>
                    <a:pt x="0" y="164"/>
                  </a:moveTo>
                  <a:lnTo>
                    <a:pt x="101" y="0"/>
                  </a:lnTo>
                  <a:lnTo>
                    <a:pt x="212" y="101"/>
                  </a:lnTo>
                  <a:lnTo>
                    <a:pt x="143" y="212"/>
                  </a:lnTo>
                  <a:lnTo>
                    <a:pt x="0" y="164"/>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19" name="Freeform 51">
              <a:extLst>
                <a:ext uri="{FF2B5EF4-FFF2-40B4-BE49-F238E27FC236}">
                  <a16:creationId xmlns:a16="http://schemas.microsoft.com/office/drawing/2014/main" id="{A40325BC-65A9-4C48-AD55-6EF9677D86CF}"/>
                </a:ext>
              </a:extLst>
            </p:cNvPr>
            <p:cNvSpPr>
              <a:spLocks/>
            </p:cNvSpPr>
            <p:nvPr/>
          </p:nvSpPr>
          <p:spPr bwMode="auto">
            <a:xfrm>
              <a:off x="18510251" y="5392738"/>
              <a:ext cx="234950" cy="303213"/>
            </a:xfrm>
            <a:custGeom>
              <a:avLst/>
              <a:gdLst>
                <a:gd name="T0" fmla="*/ 0 w 148"/>
                <a:gd name="T1" fmla="*/ 191 h 191"/>
                <a:gd name="T2" fmla="*/ 0 w 148"/>
                <a:gd name="T3" fmla="*/ 0 h 191"/>
                <a:gd name="T4" fmla="*/ 148 w 148"/>
                <a:gd name="T5" fmla="*/ 32 h 191"/>
                <a:gd name="T6" fmla="*/ 148 w 148"/>
                <a:gd name="T7" fmla="*/ 159 h 191"/>
                <a:gd name="T8" fmla="*/ 0 w 148"/>
                <a:gd name="T9" fmla="*/ 191 h 191"/>
              </a:gdLst>
              <a:ahLst/>
              <a:cxnLst>
                <a:cxn ang="0">
                  <a:pos x="T0" y="T1"/>
                </a:cxn>
                <a:cxn ang="0">
                  <a:pos x="T2" y="T3"/>
                </a:cxn>
                <a:cxn ang="0">
                  <a:pos x="T4" y="T5"/>
                </a:cxn>
                <a:cxn ang="0">
                  <a:pos x="T6" y="T7"/>
                </a:cxn>
                <a:cxn ang="0">
                  <a:pos x="T8" y="T9"/>
                </a:cxn>
              </a:cxnLst>
              <a:rect l="0" t="0" r="r" b="b"/>
              <a:pathLst>
                <a:path w="148" h="191">
                  <a:moveTo>
                    <a:pt x="0" y="191"/>
                  </a:moveTo>
                  <a:lnTo>
                    <a:pt x="0" y="0"/>
                  </a:lnTo>
                  <a:lnTo>
                    <a:pt x="148" y="32"/>
                  </a:lnTo>
                  <a:lnTo>
                    <a:pt x="148" y="159"/>
                  </a:lnTo>
                  <a:lnTo>
                    <a:pt x="0" y="191"/>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0" name="Freeform 52">
              <a:extLst>
                <a:ext uri="{FF2B5EF4-FFF2-40B4-BE49-F238E27FC236}">
                  <a16:creationId xmlns:a16="http://schemas.microsoft.com/office/drawing/2014/main" id="{C22DFA15-6B07-42F5-BD16-ADF74C94EFCD}"/>
                </a:ext>
              </a:extLst>
            </p:cNvPr>
            <p:cNvSpPr>
              <a:spLocks/>
            </p:cNvSpPr>
            <p:nvPr/>
          </p:nvSpPr>
          <p:spPr bwMode="auto">
            <a:xfrm>
              <a:off x="18359438" y="5073650"/>
              <a:ext cx="336550" cy="344488"/>
            </a:xfrm>
            <a:custGeom>
              <a:avLst/>
              <a:gdLst>
                <a:gd name="T0" fmla="*/ 100 w 212"/>
                <a:gd name="T1" fmla="*/ 217 h 217"/>
                <a:gd name="T2" fmla="*/ 0 w 212"/>
                <a:gd name="T3" fmla="*/ 47 h 217"/>
                <a:gd name="T4" fmla="*/ 143 w 212"/>
                <a:gd name="T5" fmla="*/ 0 h 217"/>
                <a:gd name="T6" fmla="*/ 212 w 212"/>
                <a:gd name="T7" fmla="*/ 116 h 217"/>
                <a:gd name="T8" fmla="*/ 100 w 212"/>
                <a:gd name="T9" fmla="*/ 217 h 217"/>
              </a:gdLst>
              <a:ahLst/>
              <a:cxnLst>
                <a:cxn ang="0">
                  <a:pos x="T0" y="T1"/>
                </a:cxn>
                <a:cxn ang="0">
                  <a:pos x="T2" y="T3"/>
                </a:cxn>
                <a:cxn ang="0">
                  <a:pos x="T4" y="T5"/>
                </a:cxn>
                <a:cxn ang="0">
                  <a:pos x="T6" y="T7"/>
                </a:cxn>
                <a:cxn ang="0">
                  <a:pos x="T8" y="T9"/>
                </a:cxn>
              </a:cxnLst>
              <a:rect l="0" t="0" r="r" b="b"/>
              <a:pathLst>
                <a:path w="212" h="217">
                  <a:moveTo>
                    <a:pt x="100" y="217"/>
                  </a:moveTo>
                  <a:lnTo>
                    <a:pt x="0" y="47"/>
                  </a:lnTo>
                  <a:lnTo>
                    <a:pt x="143" y="0"/>
                  </a:lnTo>
                  <a:lnTo>
                    <a:pt x="212" y="116"/>
                  </a:lnTo>
                  <a:lnTo>
                    <a:pt x="100" y="217"/>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1" name="Freeform 53">
              <a:extLst>
                <a:ext uri="{FF2B5EF4-FFF2-40B4-BE49-F238E27FC236}">
                  <a16:creationId xmlns:a16="http://schemas.microsoft.com/office/drawing/2014/main" id="{BEC3BCE1-989A-4A3B-B07F-09458C282F7D}"/>
                </a:ext>
              </a:extLst>
            </p:cNvPr>
            <p:cNvSpPr>
              <a:spLocks/>
            </p:cNvSpPr>
            <p:nvPr/>
          </p:nvSpPr>
          <p:spPr bwMode="auto">
            <a:xfrm>
              <a:off x="18114963" y="4837113"/>
              <a:ext cx="336550" cy="328613"/>
            </a:xfrm>
            <a:custGeom>
              <a:avLst/>
              <a:gdLst>
                <a:gd name="T0" fmla="*/ 164 w 212"/>
                <a:gd name="T1" fmla="*/ 207 h 207"/>
                <a:gd name="T2" fmla="*/ 0 w 212"/>
                <a:gd name="T3" fmla="*/ 111 h 207"/>
                <a:gd name="T4" fmla="*/ 96 w 212"/>
                <a:gd name="T5" fmla="*/ 0 h 207"/>
                <a:gd name="T6" fmla="*/ 212 w 212"/>
                <a:gd name="T7" fmla="*/ 69 h 207"/>
                <a:gd name="T8" fmla="*/ 164 w 212"/>
                <a:gd name="T9" fmla="*/ 207 h 207"/>
              </a:gdLst>
              <a:ahLst/>
              <a:cxnLst>
                <a:cxn ang="0">
                  <a:pos x="T0" y="T1"/>
                </a:cxn>
                <a:cxn ang="0">
                  <a:pos x="T2" y="T3"/>
                </a:cxn>
                <a:cxn ang="0">
                  <a:pos x="T4" y="T5"/>
                </a:cxn>
                <a:cxn ang="0">
                  <a:pos x="T6" y="T7"/>
                </a:cxn>
                <a:cxn ang="0">
                  <a:pos x="T8" y="T9"/>
                </a:cxn>
              </a:cxnLst>
              <a:rect l="0" t="0" r="r" b="b"/>
              <a:pathLst>
                <a:path w="212" h="207">
                  <a:moveTo>
                    <a:pt x="164" y="207"/>
                  </a:moveTo>
                  <a:lnTo>
                    <a:pt x="0" y="111"/>
                  </a:lnTo>
                  <a:lnTo>
                    <a:pt x="96" y="0"/>
                  </a:lnTo>
                  <a:lnTo>
                    <a:pt x="212" y="69"/>
                  </a:lnTo>
                  <a:lnTo>
                    <a:pt x="164" y="207"/>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2" name="Freeform 54">
              <a:extLst>
                <a:ext uri="{FF2B5EF4-FFF2-40B4-BE49-F238E27FC236}">
                  <a16:creationId xmlns:a16="http://schemas.microsoft.com/office/drawing/2014/main" id="{BB6BABC4-75A9-4756-9693-95A5582FA908}"/>
                </a:ext>
              </a:extLst>
            </p:cNvPr>
            <p:cNvSpPr>
              <a:spLocks/>
            </p:cNvSpPr>
            <p:nvPr/>
          </p:nvSpPr>
          <p:spPr bwMode="auto">
            <a:xfrm>
              <a:off x="17829213" y="4795838"/>
              <a:ext cx="303213" cy="227013"/>
            </a:xfrm>
            <a:custGeom>
              <a:avLst/>
              <a:gdLst>
                <a:gd name="T0" fmla="*/ 191 w 191"/>
                <a:gd name="T1" fmla="*/ 143 h 143"/>
                <a:gd name="T2" fmla="*/ 0 w 191"/>
                <a:gd name="T3" fmla="*/ 143 h 143"/>
                <a:gd name="T4" fmla="*/ 32 w 191"/>
                <a:gd name="T5" fmla="*/ 0 h 143"/>
                <a:gd name="T6" fmla="*/ 159 w 191"/>
                <a:gd name="T7" fmla="*/ 0 h 143"/>
                <a:gd name="T8" fmla="*/ 191 w 191"/>
                <a:gd name="T9" fmla="*/ 143 h 143"/>
              </a:gdLst>
              <a:ahLst/>
              <a:cxnLst>
                <a:cxn ang="0">
                  <a:pos x="T0" y="T1"/>
                </a:cxn>
                <a:cxn ang="0">
                  <a:pos x="T2" y="T3"/>
                </a:cxn>
                <a:cxn ang="0">
                  <a:pos x="T4" y="T5"/>
                </a:cxn>
                <a:cxn ang="0">
                  <a:pos x="T6" y="T7"/>
                </a:cxn>
                <a:cxn ang="0">
                  <a:pos x="T8" y="T9"/>
                </a:cxn>
              </a:cxnLst>
              <a:rect l="0" t="0" r="r" b="b"/>
              <a:pathLst>
                <a:path w="191" h="143">
                  <a:moveTo>
                    <a:pt x="191" y="143"/>
                  </a:moveTo>
                  <a:lnTo>
                    <a:pt x="0" y="143"/>
                  </a:lnTo>
                  <a:lnTo>
                    <a:pt x="32" y="0"/>
                  </a:lnTo>
                  <a:lnTo>
                    <a:pt x="159" y="0"/>
                  </a:lnTo>
                  <a:lnTo>
                    <a:pt x="191" y="143"/>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3" name="Freeform 55">
              <a:extLst>
                <a:ext uri="{FF2B5EF4-FFF2-40B4-BE49-F238E27FC236}">
                  <a16:creationId xmlns:a16="http://schemas.microsoft.com/office/drawing/2014/main" id="{18815685-17E5-4CD5-B3FE-3E751B33A45D}"/>
                </a:ext>
              </a:extLst>
            </p:cNvPr>
            <p:cNvSpPr>
              <a:spLocks/>
            </p:cNvSpPr>
            <p:nvPr/>
          </p:nvSpPr>
          <p:spPr bwMode="auto">
            <a:xfrm>
              <a:off x="17510126" y="4845050"/>
              <a:ext cx="344488" cy="328613"/>
            </a:xfrm>
            <a:custGeom>
              <a:avLst/>
              <a:gdLst>
                <a:gd name="T0" fmla="*/ 217 w 217"/>
                <a:gd name="T1" fmla="*/ 112 h 207"/>
                <a:gd name="T2" fmla="*/ 48 w 217"/>
                <a:gd name="T3" fmla="*/ 207 h 207"/>
                <a:gd name="T4" fmla="*/ 0 w 217"/>
                <a:gd name="T5" fmla="*/ 69 h 207"/>
                <a:gd name="T6" fmla="*/ 117 w 217"/>
                <a:gd name="T7" fmla="*/ 0 h 207"/>
                <a:gd name="T8" fmla="*/ 217 w 217"/>
                <a:gd name="T9" fmla="*/ 112 h 207"/>
              </a:gdLst>
              <a:ahLst/>
              <a:cxnLst>
                <a:cxn ang="0">
                  <a:pos x="T0" y="T1"/>
                </a:cxn>
                <a:cxn ang="0">
                  <a:pos x="T2" y="T3"/>
                </a:cxn>
                <a:cxn ang="0">
                  <a:pos x="T4" y="T5"/>
                </a:cxn>
                <a:cxn ang="0">
                  <a:pos x="T6" y="T7"/>
                </a:cxn>
                <a:cxn ang="0">
                  <a:pos x="T8" y="T9"/>
                </a:cxn>
              </a:cxnLst>
              <a:rect l="0" t="0" r="r" b="b"/>
              <a:pathLst>
                <a:path w="217" h="207">
                  <a:moveTo>
                    <a:pt x="217" y="112"/>
                  </a:moveTo>
                  <a:lnTo>
                    <a:pt x="48" y="207"/>
                  </a:lnTo>
                  <a:lnTo>
                    <a:pt x="0" y="69"/>
                  </a:lnTo>
                  <a:lnTo>
                    <a:pt x="117" y="0"/>
                  </a:lnTo>
                  <a:lnTo>
                    <a:pt x="217" y="112"/>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4" name="Freeform 56">
              <a:extLst>
                <a:ext uri="{FF2B5EF4-FFF2-40B4-BE49-F238E27FC236}">
                  <a16:creationId xmlns:a16="http://schemas.microsoft.com/office/drawing/2014/main" id="{246F98FD-318B-4C4C-A2DF-5B10303290EF}"/>
                </a:ext>
              </a:extLst>
            </p:cNvPr>
            <p:cNvSpPr>
              <a:spLocks/>
            </p:cNvSpPr>
            <p:nvPr/>
          </p:nvSpPr>
          <p:spPr bwMode="auto">
            <a:xfrm>
              <a:off x="17275176" y="5089525"/>
              <a:ext cx="327025" cy="336550"/>
            </a:xfrm>
            <a:custGeom>
              <a:avLst/>
              <a:gdLst>
                <a:gd name="T0" fmla="*/ 206 w 206"/>
                <a:gd name="T1" fmla="*/ 48 h 212"/>
                <a:gd name="T2" fmla="*/ 111 w 206"/>
                <a:gd name="T3" fmla="*/ 212 h 212"/>
                <a:gd name="T4" fmla="*/ 0 w 206"/>
                <a:gd name="T5" fmla="*/ 111 h 212"/>
                <a:gd name="T6" fmla="*/ 69 w 206"/>
                <a:gd name="T7" fmla="*/ 0 h 212"/>
                <a:gd name="T8" fmla="*/ 206 w 206"/>
                <a:gd name="T9" fmla="*/ 48 h 212"/>
              </a:gdLst>
              <a:ahLst/>
              <a:cxnLst>
                <a:cxn ang="0">
                  <a:pos x="T0" y="T1"/>
                </a:cxn>
                <a:cxn ang="0">
                  <a:pos x="T2" y="T3"/>
                </a:cxn>
                <a:cxn ang="0">
                  <a:pos x="T4" y="T5"/>
                </a:cxn>
                <a:cxn ang="0">
                  <a:pos x="T6" y="T7"/>
                </a:cxn>
                <a:cxn ang="0">
                  <a:pos x="T8" y="T9"/>
                </a:cxn>
              </a:cxnLst>
              <a:rect l="0" t="0" r="r" b="b"/>
              <a:pathLst>
                <a:path w="206" h="212">
                  <a:moveTo>
                    <a:pt x="206" y="48"/>
                  </a:moveTo>
                  <a:lnTo>
                    <a:pt x="111" y="212"/>
                  </a:lnTo>
                  <a:lnTo>
                    <a:pt x="0" y="111"/>
                  </a:lnTo>
                  <a:lnTo>
                    <a:pt x="69" y="0"/>
                  </a:lnTo>
                  <a:lnTo>
                    <a:pt x="206" y="48"/>
                  </a:lnTo>
                  <a:close/>
                </a:path>
              </a:pathLst>
            </a:custGeom>
            <a:solidFill>
              <a:srgbClr val="F7F8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5" name="Freeform 57">
              <a:extLst>
                <a:ext uri="{FF2B5EF4-FFF2-40B4-BE49-F238E27FC236}">
                  <a16:creationId xmlns:a16="http://schemas.microsoft.com/office/drawing/2014/main" id="{9E635B81-55B5-47CD-B7A3-5E54DD88F266}"/>
                </a:ext>
              </a:extLst>
            </p:cNvPr>
            <p:cNvSpPr>
              <a:spLocks/>
            </p:cNvSpPr>
            <p:nvPr/>
          </p:nvSpPr>
          <p:spPr bwMode="auto">
            <a:xfrm>
              <a:off x="19864388" y="4475163"/>
              <a:ext cx="663575" cy="295275"/>
            </a:xfrm>
            <a:custGeom>
              <a:avLst/>
              <a:gdLst>
                <a:gd name="T0" fmla="*/ 5 w 79"/>
                <a:gd name="T1" fmla="*/ 35 h 35"/>
                <a:gd name="T2" fmla="*/ 1 w 79"/>
                <a:gd name="T3" fmla="*/ 32 h 35"/>
                <a:gd name="T4" fmla="*/ 3 w 79"/>
                <a:gd name="T5" fmla="*/ 27 h 35"/>
                <a:gd name="T6" fmla="*/ 73 w 79"/>
                <a:gd name="T7" fmla="*/ 1 h 35"/>
                <a:gd name="T8" fmla="*/ 78 w 79"/>
                <a:gd name="T9" fmla="*/ 4 h 35"/>
                <a:gd name="T10" fmla="*/ 76 w 79"/>
                <a:gd name="T11" fmla="*/ 9 h 35"/>
                <a:gd name="T12" fmla="*/ 6 w 79"/>
                <a:gd name="T13" fmla="*/ 35 h 35"/>
                <a:gd name="T14" fmla="*/ 5 w 79"/>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35">
                  <a:moveTo>
                    <a:pt x="5" y="35"/>
                  </a:moveTo>
                  <a:cubicBezTo>
                    <a:pt x="3" y="35"/>
                    <a:pt x="1" y="34"/>
                    <a:pt x="1" y="32"/>
                  </a:cubicBezTo>
                  <a:cubicBezTo>
                    <a:pt x="0" y="30"/>
                    <a:pt x="1" y="28"/>
                    <a:pt x="3" y="27"/>
                  </a:cubicBezTo>
                  <a:cubicBezTo>
                    <a:pt x="73" y="1"/>
                    <a:pt x="73" y="1"/>
                    <a:pt x="73" y="1"/>
                  </a:cubicBezTo>
                  <a:cubicBezTo>
                    <a:pt x="75" y="0"/>
                    <a:pt x="78" y="1"/>
                    <a:pt x="78" y="4"/>
                  </a:cubicBezTo>
                  <a:cubicBezTo>
                    <a:pt x="79" y="6"/>
                    <a:pt x="78" y="8"/>
                    <a:pt x="76" y="9"/>
                  </a:cubicBezTo>
                  <a:cubicBezTo>
                    <a:pt x="6" y="35"/>
                    <a:pt x="6" y="35"/>
                    <a:pt x="6" y="35"/>
                  </a:cubicBezTo>
                  <a:cubicBezTo>
                    <a:pt x="5" y="35"/>
                    <a:pt x="5" y="35"/>
                    <a:pt x="5" y="35"/>
                  </a:cubicBez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6" name="Freeform 58">
              <a:extLst>
                <a:ext uri="{FF2B5EF4-FFF2-40B4-BE49-F238E27FC236}">
                  <a16:creationId xmlns:a16="http://schemas.microsoft.com/office/drawing/2014/main" id="{1E028C9A-8242-4DE6-B44D-44A09799254C}"/>
                </a:ext>
              </a:extLst>
            </p:cNvPr>
            <p:cNvSpPr>
              <a:spLocks/>
            </p:cNvSpPr>
            <p:nvPr/>
          </p:nvSpPr>
          <p:spPr bwMode="auto">
            <a:xfrm>
              <a:off x="16341726" y="3860800"/>
              <a:ext cx="84138" cy="84138"/>
            </a:xfrm>
            <a:custGeom>
              <a:avLst/>
              <a:gdLst>
                <a:gd name="T0" fmla="*/ 4 w 10"/>
                <a:gd name="T1" fmla="*/ 9 h 10"/>
                <a:gd name="T2" fmla="*/ 0 w 10"/>
                <a:gd name="T3" fmla="*/ 4 h 10"/>
                <a:gd name="T4" fmla="*/ 5 w 10"/>
                <a:gd name="T5" fmla="*/ 0 h 10"/>
                <a:gd name="T6" fmla="*/ 10 w 10"/>
                <a:gd name="T7" fmla="*/ 5 h 10"/>
                <a:gd name="T8" fmla="*/ 4 w 10"/>
                <a:gd name="T9" fmla="*/ 9 h 10"/>
              </a:gdLst>
              <a:ahLst/>
              <a:cxnLst>
                <a:cxn ang="0">
                  <a:pos x="T0" y="T1"/>
                </a:cxn>
                <a:cxn ang="0">
                  <a:pos x="T2" y="T3"/>
                </a:cxn>
                <a:cxn ang="0">
                  <a:pos x="T4" y="T5"/>
                </a:cxn>
                <a:cxn ang="0">
                  <a:pos x="T6" y="T7"/>
                </a:cxn>
                <a:cxn ang="0">
                  <a:pos x="T8" y="T9"/>
                </a:cxn>
              </a:cxnLst>
              <a:rect l="0" t="0" r="r" b="b"/>
              <a:pathLst>
                <a:path w="10" h="10">
                  <a:moveTo>
                    <a:pt x="4" y="9"/>
                  </a:moveTo>
                  <a:cubicBezTo>
                    <a:pt x="2" y="9"/>
                    <a:pt x="0" y="7"/>
                    <a:pt x="0" y="4"/>
                  </a:cubicBezTo>
                  <a:cubicBezTo>
                    <a:pt x="0" y="1"/>
                    <a:pt x="3" y="0"/>
                    <a:pt x="5" y="0"/>
                  </a:cubicBezTo>
                  <a:cubicBezTo>
                    <a:pt x="8" y="0"/>
                    <a:pt x="10" y="3"/>
                    <a:pt x="10" y="5"/>
                  </a:cubicBezTo>
                  <a:cubicBezTo>
                    <a:pt x="9" y="8"/>
                    <a:pt x="7" y="10"/>
                    <a:pt x="4" y="9"/>
                  </a:cubicBez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7" name="Freeform 59">
              <a:extLst>
                <a:ext uri="{FF2B5EF4-FFF2-40B4-BE49-F238E27FC236}">
                  <a16:creationId xmlns:a16="http://schemas.microsoft.com/office/drawing/2014/main" id="{3AEDC869-F90F-4E3C-8354-B6FCDEC70A71}"/>
                </a:ext>
              </a:extLst>
            </p:cNvPr>
            <p:cNvSpPr>
              <a:spLocks/>
            </p:cNvSpPr>
            <p:nvPr/>
          </p:nvSpPr>
          <p:spPr bwMode="auto">
            <a:xfrm>
              <a:off x="16433801" y="3457575"/>
              <a:ext cx="463550" cy="571500"/>
            </a:xfrm>
            <a:custGeom>
              <a:avLst/>
              <a:gdLst>
                <a:gd name="T0" fmla="*/ 50 w 55"/>
                <a:gd name="T1" fmla="*/ 68 h 68"/>
                <a:gd name="T2" fmla="*/ 47 w 55"/>
                <a:gd name="T3" fmla="*/ 66 h 68"/>
                <a:gd name="T4" fmla="*/ 2 w 55"/>
                <a:gd name="T5" fmla="*/ 7 h 68"/>
                <a:gd name="T6" fmla="*/ 2 w 55"/>
                <a:gd name="T7" fmla="*/ 2 h 68"/>
                <a:gd name="T8" fmla="*/ 8 w 55"/>
                <a:gd name="T9" fmla="*/ 2 h 68"/>
                <a:gd name="T10" fmla="*/ 54 w 55"/>
                <a:gd name="T11" fmla="*/ 61 h 68"/>
                <a:gd name="T12" fmla="*/ 53 w 55"/>
                <a:gd name="T13" fmla="*/ 67 h 68"/>
                <a:gd name="T14" fmla="*/ 50 w 5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8">
                  <a:moveTo>
                    <a:pt x="50" y="68"/>
                  </a:moveTo>
                  <a:cubicBezTo>
                    <a:pt x="49" y="68"/>
                    <a:pt x="48" y="67"/>
                    <a:pt x="47" y="66"/>
                  </a:cubicBezTo>
                  <a:cubicBezTo>
                    <a:pt x="2" y="7"/>
                    <a:pt x="2" y="7"/>
                    <a:pt x="2" y="7"/>
                  </a:cubicBezTo>
                  <a:cubicBezTo>
                    <a:pt x="0" y="5"/>
                    <a:pt x="1" y="3"/>
                    <a:pt x="2" y="2"/>
                  </a:cubicBezTo>
                  <a:cubicBezTo>
                    <a:pt x="4" y="0"/>
                    <a:pt x="7" y="1"/>
                    <a:pt x="8" y="2"/>
                  </a:cubicBezTo>
                  <a:cubicBezTo>
                    <a:pt x="54" y="61"/>
                    <a:pt x="54" y="61"/>
                    <a:pt x="54" y="61"/>
                  </a:cubicBezTo>
                  <a:cubicBezTo>
                    <a:pt x="55" y="63"/>
                    <a:pt x="55" y="66"/>
                    <a:pt x="53" y="67"/>
                  </a:cubicBezTo>
                  <a:cubicBezTo>
                    <a:pt x="52" y="68"/>
                    <a:pt x="51" y="68"/>
                    <a:pt x="50" y="68"/>
                  </a:cubicBez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8" name="Freeform 60">
              <a:extLst>
                <a:ext uri="{FF2B5EF4-FFF2-40B4-BE49-F238E27FC236}">
                  <a16:creationId xmlns:a16="http://schemas.microsoft.com/office/drawing/2014/main" id="{4B81927E-B025-4995-BA03-42DED9E1C476}"/>
                </a:ext>
              </a:extLst>
            </p:cNvPr>
            <p:cNvSpPr>
              <a:spLocks/>
            </p:cNvSpPr>
            <p:nvPr/>
          </p:nvSpPr>
          <p:spPr bwMode="auto">
            <a:xfrm>
              <a:off x="20578763" y="4845050"/>
              <a:ext cx="66675" cy="68263"/>
            </a:xfrm>
            <a:custGeom>
              <a:avLst/>
              <a:gdLst>
                <a:gd name="T0" fmla="*/ 15 w 42"/>
                <a:gd name="T1" fmla="*/ 43 h 43"/>
                <a:gd name="T2" fmla="*/ 0 w 42"/>
                <a:gd name="T3" fmla="*/ 32 h 43"/>
                <a:gd name="T4" fmla="*/ 26 w 42"/>
                <a:gd name="T5" fmla="*/ 0 h 43"/>
                <a:gd name="T6" fmla="*/ 42 w 42"/>
                <a:gd name="T7" fmla="*/ 16 h 43"/>
                <a:gd name="T8" fmla="*/ 15 w 42"/>
                <a:gd name="T9" fmla="*/ 43 h 43"/>
              </a:gdLst>
              <a:ahLst/>
              <a:cxnLst>
                <a:cxn ang="0">
                  <a:pos x="T0" y="T1"/>
                </a:cxn>
                <a:cxn ang="0">
                  <a:pos x="T2" y="T3"/>
                </a:cxn>
                <a:cxn ang="0">
                  <a:pos x="T4" y="T5"/>
                </a:cxn>
                <a:cxn ang="0">
                  <a:pos x="T6" y="T7"/>
                </a:cxn>
                <a:cxn ang="0">
                  <a:pos x="T8" y="T9"/>
                </a:cxn>
              </a:cxnLst>
              <a:rect l="0" t="0" r="r" b="b"/>
              <a:pathLst>
                <a:path w="42" h="43">
                  <a:moveTo>
                    <a:pt x="15" y="43"/>
                  </a:moveTo>
                  <a:lnTo>
                    <a:pt x="0" y="32"/>
                  </a:lnTo>
                  <a:lnTo>
                    <a:pt x="26" y="0"/>
                  </a:lnTo>
                  <a:lnTo>
                    <a:pt x="42" y="16"/>
                  </a:lnTo>
                  <a:lnTo>
                    <a:pt x="15" y="43"/>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29" name="Freeform 61">
              <a:extLst>
                <a:ext uri="{FF2B5EF4-FFF2-40B4-BE49-F238E27FC236}">
                  <a16:creationId xmlns:a16="http://schemas.microsoft.com/office/drawing/2014/main" id="{25A300D4-781B-4317-A682-2290A06C728F}"/>
                </a:ext>
              </a:extLst>
            </p:cNvPr>
            <p:cNvSpPr>
              <a:spLocks/>
            </p:cNvSpPr>
            <p:nvPr/>
          </p:nvSpPr>
          <p:spPr bwMode="auto">
            <a:xfrm>
              <a:off x="20459701" y="4964113"/>
              <a:ext cx="68263" cy="66675"/>
            </a:xfrm>
            <a:custGeom>
              <a:avLst/>
              <a:gdLst>
                <a:gd name="T0" fmla="*/ 16 w 43"/>
                <a:gd name="T1" fmla="*/ 42 h 42"/>
                <a:gd name="T2" fmla="*/ 0 w 43"/>
                <a:gd name="T3" fmla="*/ 26 h 42"/>
                <a:gd name="T4" fmla="*/ 32 w 43"/>
                <a:gd name="T5" fmla="*/ 0 h 42"/>
                <a:gd name="T6" fmla="*/ 43 w 43"/>
                <a:gd name="T7" fmla="*/ 16 h 42"/>
                <a:gd name="T8" fmla="*/ 16 w 43"/>
                <a:gd name="T9" fmla="*/ 42 h 42"/>
              </a:gdLst>
              <a:ahLst/>
              <a:cxnLst>
                <a:cxn ang="0">
                  <a:pos x="T0" y="T1"/>
                </a:cxn>
                <a:cxn ang="0">
                  <a:pos x="T2" y="T3"/>
                </a:cxn>
                <a:cxn ang="0">
                  <a:pos x="T4" y="T5"/>
                </a:cxn>
                <a:cxn ang="0">
                  <a:pos x="T6" y="T7"/>
                </a:cxn>
                <a:cxn ang="0">
                  <a:pos x="T8" y="T9"/>
                </a:cxn>
              </a:cxnLst>
              <a:rect l="0" t="0" r="r" b="b"/>
              <a:pathLst>
                <a:path w="43" h="42">
                  <a:moveTo>
                    <a:pt x="16" y="42"/>
                  </a:moveTo>
                  <a:lnTo>
                    <a:pt x="0" y="26"/>
                  </a:lnTo>
                  <a:lnTo>
                    <a:pt x="32" y="0"/>
                  </a:lnTo>
                  <a:lnTo>
                    <a:pt x="43" y="16"/>
                  </a:lnTo>
                  <a:lnTo>
                    <a:pt x="16" y="42"/>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0" name="Freeform 62">
              <a:extLst>
                <a:ext uri="{FF2B5EF4-FFF2-40B4-BE49-F238E27FC236}">
                  <a16:creationId xmlns:a16="http://schemas.microsoft.com/office/drawing/2014/main" id="{956A9BBD-85E3-47F7-B701-71F750AB55FD}"/>
                </a:ext>
              </a:extLst>
            </p:cNvPr>
            <p:cNvSpPr>
              <a:spLocks/>
            </p:cNvSpPr>
            <p:nvPr/>
          </p:nvSpPr>
          <p:spPr bwMode="auto">
            <a:xfrm>
              <a:off x="20578763" y="4964113"/>
              <a:ext cx="66675" cy="66675"/>
            </a:xfrm>
            <a:custGeom>
              <a:avLst/>
              <a:gdLst>
                <a:gd name="T0" fmla="*/ 26 w 42"/>
                <a:gd name="T1" fmla="*/ 42 h 42"/>
                <a:gd name="T2" fmla="*/ 0 w 42"/>
                <a:gd name="T3" fmla="*/ 16 h 42"/>
                <a:gd name="T4" fmla="*/ 15 w 42"/>
                <a:gd name="T5" fmla="*/ 0 h 42"/>
                <a:gd name="T6" fmla="*/ 42 w 42"/>
                <a:gd name="T7" fmla="*/ 26 h 42"/>
                <a:gd name="T8" fmla="*/ 26 w 42"/>
                <a:gd name="T9" fmla="*/ 42 h 42"/>
              </a:gdLst>
              <a:ahLst/>
              <a:cxnLst>
                <a:cxn ang="0">
                  <a:pos x="T0" y="T1"/>
                </a:cxn>
                <a:cxn ang="0">
                  <a:pos x="T2" y="T3"/>
                </a:cxn>
                <a:cxn ang="0">
                  <a:pos x="T4" y="T5"/>
                </a:cxn>
                <a:cxn ang="0">
                  <a:pos x="T6" y="T7"/>
                </a:cxn>
                <a:cxn ang="0">
                  <a:pos x="T8" y="T9"/>
                </a:cxn>
              </a:cxnLst>
              <a:rect l="0" t="0" r="r" b="b"/>
              <a:pathLst>
                <a:path w="42" h="42">
                  <a:moveTo>
                    <a:pt x="26" y="42"/>
                  </a:moveTo>
                  <a:lnTo>
                    <a:pt x="0" y="16"/>
                  </a:lnTo>
                  <a:lnTo>
                    <a:pt x="15" y="0"/>
                  </a:lnTo>
                  <a:lnTo>
                    <a:pt x="42" y="26"/>
                  </a:lnTo>
                  <a:lnTo>
                    <a:pt x="26" y="42"/>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1" name="Freeform 63">
              <a:extLst>
                <a:ext uri="{FF2B5EF4-FFF2-40B4-BE49-F238E27FC236}">
                  <a16:creationId xmlns:a16="http://schemas.microsoft.com/office/drawing/2014/main" id="{FF9B5003-9568-4CC8-A953-368BB901E44A}"/>
                </a:ext>
              </a:extLst>
            </p:cNvPr>
            <p:cNvSpPr>
              <a:spLocks/>
            </p:cNvSpPr>
            <p:nvPr/>
          </p:nvSpPr>
          <p:spPr bwMode="auto">
            <a:xfrm>
              <a:off x="20459701" y="4845050"/>
              <a:ext cx="68263" cy="68263"/>
            </a:xfrm>
            <a:custGeom>
              <a:avLst/>
              <a:gdLst>
                <a:gd name="T0" fmla="*/ 32 w 43"/>
                <a:gd name="T1" fmla="*/ 43 h 43"/>
                <a:gd name="T2" fmla="*/ 0 w 43"/>
                <a:gd name="T3" fmla="*/ 16 h 43"/>
                <a:gd name="T4" fmla="*/ 16 w 43"/>
                <a:gd name="T5" fmla="*/ 0 h 43"/>
                <a:gd name="T6" fmla="*/ 43 w 43"/>
                <a:gd name="T7" fmla="*/ 32 h 43"/>
                <a:gd name="T8" fmla="*/ 32 w 43"/>
                <a:gd name="T9" fmla="*/ 43 h 43"/>
              </a:gdLst>
              <a:ahLst/>
              <a:cxnLst>
                <a:cxn ang="0">
                  <a:pos x="T0" y="T1"/>
                </a:cxn>
                <a:cxn ang="0">
                  <a:pos x="T2" y="T3"/>
                </a:cxn>
                <a:cxn ang="0">
                  <a:pos x="T4" y="T5"/>
                </a:cxn>
                <a:cxn ang="0">
                  <a:pos x="T6" y="T7"/>
                </a:cxn>
                <a:cxn ang="0">
                  <a:pos x="T8" y="T9"/>
                </a:cxn>
              </a:cxnLst>
              <a:rect l="0" t="0" r="r" b="b"/>
              <a:pathLst>
                <a:path w="43" h="43">
                  <a:moveTo>
                    <a:pt x="32" y="43"/>
                  </a:moveTo>
                  <a:lnTo>
                    <a:pt x="0" y="16"/>
                  </a:lnTo>
                  <a:lnTo>
                    <a:pt x="16" y="0"/>
                  </a:lnTo>
                  <a:lnTo>
                    <a:pt x="43" y="32"/>
                  </a:lnTo>
                  <a:lnTo>
                    <a:pt x="32" y="43"/>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2" name="Freeform 64">
              <a:extLst>
                <a:ext uri="{FF2B5EF4-FFF2-40B4-BE49-F238E27FC236}">
                  <a16:creationId xmlns:a16="http://schemas.microsoft.com/office/drawing/2014/main" id="{63228126-5088-4EC4-971B-C96C7725B25F}"/>
                </a:ext>
              </a:extLst>
            </p:cNvPr>
            <p:cNvSpPr>
              <a:spLocks noEditPoints="1"/>
            </p:cNvSpPr>
            <p:nvPr/>
          </p:nvSpPr>
          <p:spPr bwMode="auto">
            <a:xfrm>
              <a:off x="15417801" y="5872163"/>
              <a:ext cx="377825" cy="377825"/>
            </a:xfrm>
            <a:custGeom>
              <a:avLst/>
              <a:gdLst>
                <a:gd name="T0" fmla="*/ 116 w 238"/>
                <a:gd name="T1" fmla="*/ 238 h 238"/>
                <a:gd name="T2" fmla="*/ 0 w 238"/>
                <a:gd name="T3" fmla="*/ 117 h 238"/>
                <a:gd name="T4" fmla="*/ 116 w 238"/>
                <a:gd name="T5" fmla="*/ 0 h 238"/>
                <a:gd name="T6" fmla="*/ 238 w 238"/>
                <a:gd name="T7" fmla="*/ 117 h 238"/>
                <a:gd name="T8" fmla="*/ 116 w 238"/>
                <a:gd name="T9" fmla="*/ 238 h 238"/>
                <a:gd name="T10" fmla="*/ 26 w 238"/>
                <a:gd name="T11" fmla="*/ 117 h 238"/>
                <a:gd name="T12" fmla="*/ 116 w 238"/>
                <a:gd name="T13" fmla="*/ 207 h 238"/>
                <a:gd name="T14" fmla="*/ 206 w 238"/>
                <a:gd name="T15" fmla="*/ 117 h 238"/>
                <a:gd name="T16" fmla="*/ 116 w 238"/>
                <a:gd name="T17" fmla="*/ 26 h 238"/>
                <a:gd name="T18" fmla="*/ 26 w 238"/>
                <a:gd name="T19"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16" y="238"/>
                  </a:moveTo>
                  <a:lnTo>
                    <a:pt x="0" y="117"/>
                  </a:lnTo>
                  <a:lnTo>
                    <a:pt x="116" y="0"/>
                  </a:lnTo>
                  <a:lnTo>
                    <a:pt x="238" y="117"/>
                  </a:lnTo>
                  <a:lnTo>
                    <a:pt x="116" y="238"/>
                  </a:lnTo>
                  <a:close/>
                  <a:moveTo>
                    <a:pt x="26" y="117"/>
                  </a:moveTo>
                  <a:lnTo>
                    <a:pt x="116" y="207"/>
                  </a:lnTo>
                  <a:lnTo>
                    <a:pt x="206" y="117"/>
                  </a:lnTo>
                  <a:lnTo>
                    <a:pt x="116" y="26"/>
                  </a:lnTo>
                  <a:lnTo>
                    <a:pt x="26" y="117"/>
                  </a:ln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3" name="Freeform 65">
              <a:extLst>
                <a:ext uri="{FF2B5EF4-FFF2-40B4-BE49-F238E27FC236}">
                  <a16:creationId xmlns:a16="http://schemas.microsoft.com/office/drawing/2014/main" id="{655CF455-C6F8-4EC9-96B8-3CB4EEFBDDAE}"/>
                </a:ext>
              </a:extLst>
            </p:cNvPr>
            <p:cNvSpPr>
              <a:spLocks noEditPoints="1"/>
            </p:cNvSpPr>
            <p:nvPr/>
          </p:nvSpPr>
          <p:spPr bwMode="auto">
            <a:xfrm>
              <a:off x="17232313" y="3171825"/>
              <a:ext cx="252413" cy="227013"/>
            </a:xfrm>
            <a:custGeom>
              <a:avLst/>
              <a:gdLst>
                <a:gd name="T0" fmla="*/ 159 w 159"/>
                <a:gd name="T1" fmla="*/ 143 h 143"/>
                <a:gd name="T2" fmla="*/ 0 w 159"/>
                <a:gd name="T3" fmla="*/ 143 h 143"/>
                <a:gd name="T4" fmla="*/ 80 w 159"/>
                <a:gd name="T5" fmla="*/ 0 h 143"/>
                <a:gd name="T6" fmla="*/ 159 w 159"/>
                <a:gd name="T7" fmla="*/ 143 h 143"/>
                <a:gd name="T8" fmla="*/ 37 w 159"/>
                <a:gd name="T9" fmla="*/ 122 h 143"/>
                <a:gd name="T10" fmla="*/ 127 w 159"/>
                <a:gd name="T11" fmla="*/ 122 h 143"/>
                <a:gd name="T12" fmla="*/ 80 w 159"/>
                <a:gd name="T13" fmla="*/ 42 h 143"/>
                <a:gd name="T14" fmla="*/ 37 w 159"/>
                <a:gd name="T15" fmla="*/ 122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43">
                  <a:moveTo>
                    <a:pt x="159" y="143"/>
                  </a:moveTo>
                  <a:lnTo>
                    <a:pt x="0" y="143"/>
                  </a:lnTo>
                  <a:lnTo>
                    <a:pt x="80" y="0"/>
                  </a:lnTo>
                  <a:lnTo>
                    <a:pt x="159" y="143"/>
                  </a:lnTo>
                  <a:close/>
                  <a:moveTo>
                    <a:pt x="37" y="122"/>
                  </a:moveTo>
                  <a:lnTo>
                    <a:pt x="127" y="122"/>
                  </a:lnTo>
                  <a:lnTo>
                    <a:pt x="80" y="42"/>
                  </a:lnTo>
                  <a:lnTo>
                    <a:pt x="37" y="122"/>
                  </a:lnTo>
                  <a:close/>
                </a:path>
              </a:pathLst>
            </a:custGeom>
            <a:solidFill>
              <a:srgbClr val="01C6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grpSp>
      <p:grpSp>
        <p:nvGrpSpPr>
          <p:cNvPr id="534" name="Group 533">
            <a:extLst>
              <a:ext uri="{FF2B5EF4-FFF2-40B4-BE49-F238E27FC236}">
                <a16:creationId xmlns:a16="http://schemas.microsoft.com/office/drawing/2014/main" id="{C5CB404A-6070-4642-AC38-4861CA930B36}"/>
              </a:ext>
            </a:extLst>
          </p:cNvPr>
          <p:cNvGrpSpPr/>
          <p:nvPr/>
        </p:nvGrpSpPr>
        <p:grpSpPr>
          <a:xfrm>
            <a:off x="10831235" y="5978672"/>
            <a:ext cx="1345347" cy="838030"/>
            <a:chOff x="3313113" y="7399338"/>
            <a:chExt cx="4457701" cy="2765425"/>
          </a:xfrm>
        </p:grpSpPr>
        <p:sp>
          <p:nvSpPr>
            <p:cNvPr id="535" name="Freeform 69">
              <a:extLst>
                <a:ext uri="{FF2B5EF4-FFF2-40B4-BE49-F238E27FC236}">
                  <a16:creationId xmlns:a16="http://schemas.microsoft.com/office/drawing/2014/main" id="{F1A088D7-348F-45A7-A807-C47C1CE38AC5}"/>
                </a:ext>
              </a:extLst>
            </p:cNvPr>
            <p:cNvSpPr>
              <a:spLocks/>
            </p:cNvSpPr>
            <p:nvPr/>
          </p:nvSpPr>
          <p:spPr bwMode="auto">
            <a:xfrm>
              <a:off x="3313113" y="8494713"/>
              <a:ext cx="1055688" cy="144463"/>
            </a:xfrm>
            <a:custGeom>
              <a:avLst/>
              <a:gdLst>
                <a:gd name="T0" fmla="*/ 133 w 147"/>
                <a:gd name="T1" fmla="*/ 20 h 20"/>
                <a:gd name="T2" fmla="*/ 123 w 147"/>
                <a:gd name="T3" fmla="*/ 11 h 20"/>
                <a:gd name="T4" fmla="*/ 118 w 147"/>
                <a:gd name="T5" fmla="*/ 4 h 20"/>
                <a:gd name="T6" fmla="*/ 112 w 147"/>
                <a:gd name="T7" fmla="*/ 11 h 20"/>
                <a:gd name="T8" fmla="*/ 103 w 147"/>
                <a:gd name="T9" fmla="*/ 20 h 20"/>
                <a:gd name="T10" fmla="*/ 94 w 147"/>
                <a:gd name="T11" fmla="*/ 11 h 20"/>
                <a:gd name="T12" fmla="*/ 88 w 147"/>
                <a:gd name="T13" fmla="*/ 4 h 20"/>
                <a:gd name="T14" fmla="*/ 83 w 147"/>
                <a:gd name="T15" fmla="*/ 11 h 20"/>
                <a:gd name="T16" fmla="*/ 74 w 147"/>
                <a:gd name="T17" fmla="*/ 20 h 20"/>
                <a:gd name="T18" fmla="*/ 65 w 147"/>
                <a:gd name="T19" fmla="*/ 11 h 20"/>
                <a:gd name="T20" fmla="*/ 59 w 147"/>
                <a:gd name="T21" fmla="*/ 4 h 20"/>
                <a:gd name="T22" fmla="*/ 54 w 147"/>
                <a:gd name="T23" fmla="*/ 11 h 20"/>
                <a:gd name="T24" fmla="*/ 44 w 147"/>
                <a:gd name="T25" fmla="*/ 20 h 20"/>
                <a:gd name="T26" fmla="*/ 35 w 147"/>
                <a:gd name="T27" fmla="*/ 11 h 20"/>
                <a:gd name="T28" fmla="*/ 30 w 147"/>
                <a:gd name="T29" fmla="*/ 4 h 20"/>
                <a:gd name="T30" fmla="*/ 24 w 147"/>
                <a:gd name="T31" fmla="*/ 11 h 20"/>
                <a:gd name="T32" fmla="*/ 15 w 147"/>
                <a:gd name="T33" fmla="*/ 20 h 20"/>
                <a:gd name="T34" fmla="*/ 6 w 147"/>
                <a:gd name="T35" fmla="*/ 11 h 20"/>
                <a:gd name="T36" fmla="*/ 0 w 147"/>
                <a:gd name="T37" fmla="*/ 4 h 20"/>
                <a:gd name="T38" fmla="*/ 0 w 147"/>
                <a:gd name="T39" fmla="*/ 0 h 20"/>
                <a:gd name="T40" fmla="*/ 9 w 147"/>
                <a:gd name="T41" fmla="*/ 9 h 20"/>
                <a:gd name="T42" fmla="*/ 15 w 147"/>
                <a:gd name="T43" fmla="*/ 16 h 20"/>
                <a:gd name="T44" fmla="*/ 20 w 147"/>
                <a:gd name="T45" fmla="*/ 9 h 20"/>
                <a:gd name="T46" fmla="*/ 30 w 147"/>
                <a:gd name="T47" fmla="*/ 0 h 20"/>
                <a:gd name="T48" fmla="*/ 39 w 147"/>
                <a:gd name="T49" fmla="*/ 9 h 20"/>
                <a:gd name="T50" fmla="*/ 44 w 147"/>
                <a:gd name="T51" fmla="*/ 16 h 20"/>
                <a:gd name="T52" fmla="*/ 50 w 147"/>
                <a:gd name="T53" fmla="*/ 9 h 20"/>
                <a:gd name="T54" fmla="*/ 59 w 147"/>
                <a:gd name="T55" fmla="*/ 0 h 20"/>
                <a:gd name="T56" fmla="*/ 68 w 147"/>
                <a:gd name="T57" fmla="*/ 9 h 20"/>
                <a:gd name="T58" fmla="*/ 74 w 147"/>
                <a:gd name="T59" fmla="*/ 16 h 20"/>
                <a:gd name="T60" fmla="*/ 79 w 147"/>
                <a:gd name="T61" fmla="*/ 9 h 20"/>
                <a:gd name="T62" fmla="*/ 88 w 147"/>
                <a:gd name="T63" fmla="*/ 0 h 20"/>
                <a:gd name="T64" fmla="*/ 98 w 147"/>
                <a:gd name="T65" fmla="*/ 9 h 20"/>
                <a:gd name="T66" fmla="*/ 103 w 147"/>
                <a:gd name="T67" fmla="*/ 16 h 20"/>
                <a:gd name="T68" fmla="*/ 109 w 147"/>
                <a:gd name="T69" fmla="*/ 9 h 20"/>
                <a:gd name="T70" fmla="*/ 118 w 147"/>
                <a:gd name="T71" fmla="*/ 0 h 20"/>
                <a:gd name="T72" fmla="*/ 127 w 147"/>
                <a:gd name="T73" fmla="*/ 9 h 20"/>
                <a:gd name="T74" fmla="*/ 133 w 147"/>
                <a:gd name="T75" fmla="*/ 16 h 20"/>
                <a:gd name="T76" fmla="*/ 138 w 147"/>
                <a:gd name="T77" fmla="*/ 9 h 20"/>
                <a:gd name="T78" fmla="*/ 147 w 147"/>
                <a:gd name="T79" fmla="*/ 0 h 20"/>
                <a:gd name="T80" fmla="*/ 147 w 147"/>
                <a:gd name="T81" fmla="*/ 4 h 20"/>
                <a:gd name="T82" fmla="*/ 142 w 147"/>
                <a:gd name="T83" fmla="*/ 11 h 20"/>
                <a:gd name="T84" fmla="*/ 133 w 147"/>
                <a:gd name="T8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20">
                  <a:moveTo>
                    <a:pt x="133" y="20"/>
                  </a:moveTo>
                  <a:cubicBezTo>
                    <a:pt x="128" y="20"/>
                    <a:pt x="125" y="15"/>
                    <a:pt x="123" y="11"/>
                  </a:cubicBezTo>
                  <a:cubicBezTo>
                    <a:pt x="122" y="7"/>
                    <a:pt x="120" y="4"/>
                    <a:pt x="118" y="4"/>
                  </a:cubicBezTo>
                  <a:cubicBezTo>
                    <a:pt x="116" y="4"/>
                    <a:pt x="114" y="7"/>
                    <a:pt x="112" y="11"/>
                  </a:cubicBezTo>
                  <a:cubicBezTo>
                    <a:pt x="110" y="15"/>
                    <a:pt x="108" y="20"/>
                    <a:pt x="103" y="20"/>
                  </a:cubicBezTo>
                  <a:cubicBezTo>
                    <a:pt x="98" y="20"/>
                    <a:pt x="96" y="15"/>
                    <a:pt x="94" y="11"/>
                  </a:cubicBezTo>
                  <a:cubicBezTo>
                    <a:pt x="92" y="7"/>
                    <a:pt x="91" y="4"/>
                    <a:pt x="88" y="4"/>
                  </a:cubicBezTo>
                  <a:cubicBezTo>
                    <a:pt x="86" y="4"/>
                    <a:pt x="85" y="7"/>
                    <a:pt x="83" y="11"/>
                  </a:cubicBezTo>
                  <a:cubicBezTo>
                    <a:pt x="81" y="15"/>
                    <a:pt x="79" y="20"/>
                    <a:pt x="74" y="20"/>
                  </a:cubicBezTo>
                  <a:cubicBezTo>
                    <a:pt x="69" y="20"/>
                    <a:pt x="67" y="15"/>
                    <a:pt x="65" y="11"/>
                  </a:cubicBezTo>
                  <a:cubicBezTo>
                    <a:pt x="63" y="7"/>
                    <a:pt x="61" y="4"/>
                    <a:pt x="59" y="4"/>
                  </a:cubicBezTo>
                  <a:cubicBezTo>
                    <a:pt x="57" y="4"/>
                    <a:pt x="55" y="7"/>
                    <a:pt x="54" y="11"/>
                  </a:cubicBezTo>
                  <a:cubicBezTo>
                    <a:pt x="52" y="15"/>
                    <a:pt x="49" y="20"/>
                    <a:pt x="44" y="20"/>
                  </a:cubicBezTo>
                  <a:cubicBezTo>
                    <a:pt x="39" y="20"/>
                    <a:pt x="37" y="15"/>
                    <a:pt x="35" y="11"/>
                  </a:cubicBezTo>
                  <a:cubicBezTo>
                    <a:pt x="33" y="7"/>
                    <a:pt x="32" y="4"/>
                    <a:pt x="30" y="4"/>
                  </a:cubicBezTo>
                  <a:cubicBezTo>
                    <a:pt x="27" y="4"/>
                    <a:pt x="26" y="7"/>
                    <a:pt x="24" y="11"/>
                  </a:cubicBezTo>
                  <a:cubicBezTo>
                    <a:pt x="22" y="15"/>
                    <a:pt x="20" y="20"/>
                    <a:pt x="15" y="20"/>
                  </a:cubicBezTo>
                  <a:cubicBezTo>
                    <a:pt x="10" y="20"/>
                    <a:pt x="8" y="15"/>
                    <a:pt x="6" y="11"/>
                  </a:cubicBezTo>
                  <a:cubicBezTo>
                    <a:pt x="4" y="7"/>
                    <a:pt x="2" y="4"/>
                    <a:pt x="0" y="4"/>
                  </a:cubicBezTo>
                  <a:cubicBezTo>
                    <a:pt x="0" y="0"/>
                    <a:pt x="0" y="0"/>
                    <a:pt x="0" y="0"/>
                  </a:cubicBezTo>
                  <a:cubicBezTo>
                    <a:pt x="5" y="0"/>
                    <a:pt x="7" y="5"/>
                    <a:pt x="9" y="9"/>
                  </a:cubicBezTo>
                  <a:cubicBezTo>
                    <a:pt x="11" y="14"/>
                    <a:pt x="13" y="16"/>
                    <a:pt x="15" y="16"/>
                  </a:cubicBezTo>
                  <a:cubicBezTo>
                    <a:pt x="17" y="16"/>
                    <a:pt x="19" y="14"/>
                    <a:pt x="20" y="9"/>
                  </a:cubicBezTo>
                  <a:cubicBezTo>
                    <a:pt x="22" y="5"/>
                    <a:pt x="25" y="0"/>
                    <a:pt x="30" y="0"/>
                  </a:cubicBezTo>
                  <a:cubicBezTo>
                    <a:pt x="35" y="0"/>
                    <a:pt x="37" y="5"/>
                    <a:pt x="39" y="9"/>
                  </a:cubicBezTo>
                  <a:cubicBezTo>
                    <a:pt x="41" y="14"/>
                    <a:pt x="42" y="16"/>
                    <a:pt x="44" y="16"/>
                  </a:cubicBezTo>
                  <a:cubicBezTo>
                    <a:pt x="47" y="16"/>
                    <a:pt x="48" y="14"/>
                    <a:pt x="50" y="9"/>
                  </a:cubicBezTo>
                  <a:cubicBezTo>
                    <a:pt x="52" y="5"/>
                    <a:pt x="54" y="0"/>
                    <a:pt x="59" y="0"/>
                  </a:cubicBezTo>
                  <a:cubicBezTo>
                    <a:pt x="64" y="0"/>
                    <a:pt x="66" y="5"/>
                    <a:pt x="68" y="9"/>
                  </a:cubicBezTo>
                  <a:cubicBezTo>
                    <a:pt x="70" y="14"/>
                    <a:pt x="72" y="16"/>
                    <a:pt x="74" y="16"/>
                  </a:cubicBezTo>
                  <a:cubicBezTo>
                    <a:pt x="76" y="16"/>
                    <a:pt x="77" y="14"/>
                    <a:pt x="79" y="9"/>
                  </a:cubicBezTo>
                  <a:cubicBezTo>
                    <a:pt x="81" y="5"/>
                    <a:pt x="84" y="0"/>
                    <a:pt x="88" y="0"/>
                  </a:cubicBezTo>
                  <a:cubicBezTo>
                    <a:pt x="93" y="0"/>
                    <a:pt x="96" y="5"/>
                    <a:pt x="98" y="9"/>
                  </a:cubicBezTo>
                  <a:cubicBezTo>
                    <a:pt x="100" y="14"/>
                    <a:pt x="101" y="16"/>
                    <a:pt x="103" y="16"/>
                  </a:cubicBezTo>
                  <a:cubicBezTo>
                    <a:pt x="105" y="16"/>
                    <a:pt x="107" y="14"/>
                    <a:pt x="109" y="9"/>
                  </a:cubicBezTo>
                  <a:cubicBezTo>
                    <a:pt x="111" y="5"/>
                    <a:pt x="113" y="0"/>
                    <a:pt x="118" y="0"/>
                  </a:cubicBezTo>
                  <a:cubicBezTo>
                    <a:pt x="123" y="0"/>
                    <a:pt x="125" y="5"/>
                    <a:pt x="127" y="9"/>
                  </a:cubicBezTo>
                  <a:cubicBezTo>
                    <a:pt x="129" y="14"/>
                    <a:pt x="130" y="16"/>
                    <a:pt x="133" y="16"/>
                  </a:cubicBezTo>
                  <a:cubicBezTo>
                    <a:pt x="135" y="16"/>
                    <a:pt x="136" y="14"/>
                    <a:pt x="138" y="9"/>
                  </a:cubicBezTo>
                  <a:cubicBezTo>
                    <a:pt x="140" y="5"/>
                    <a:pt x="142" y="0"/>
                    <a:pt x="147" y="0"/>
                  </a:cubicBezTo>
                  <a:cubicBezTo>
                    <a:pt x="147" y="4"/>
                    <a:pt x="147" y="4"/>
                    <a:pt x="147" y="4"/>
                  </a:cubicBezTo>
                  <a:cubicBezTo>
                    <a:pt x="145" y="4"/>
                    <a:pt x="144" y="7"/>
                    <a:pt x="142" y="11"/>
                  </a:cubicBezTo>
                  <a:cubicBezTo>
                    <a:pt x="140" y="15"/>
                    <a:pt x="138" y="20"/>
                    <a:pt x="133" y="20"/>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6" name="Freeform 70">
              <a:extLst>
                <a:ext uri="{FF2B5EF4-FFF2-40B4-BE49-F238E27FC236}">
                  <a16:creationId xmlns:a16="http://schemas.microsoft.com/office/drawing/2014/main" id="{56759885-7080-4E3A-8B9B-69020C838973}"/>
                </a:ext>
              </a:extLst>
            </p:cNvPr>
            <p:cNvSpPr>
              <a:spLocks/>
            </p:cNvSpPr>
            <p:nvPr/>
          </p:nvSpPr>
          <p:spPr bwMode="auto">
            <a:xfrm>
              <a:off x="6708776" y="9221788"/>
              <a:ext cx="1062038" cy="144463"/>
            </a:xfrm>
            <a:custGeom>
              <a:avLst/>
              <a:gdLst>
                <a:gd name="T0" fmla="*/ 133 w 148"/>
                <a:gd name="T1" fmla="*/ 20 h 20"/>
                <a:gd name="T2" fmla="*/ 124 w 148"/>
                <a:gd name="T3" fmla="*/ 11 h 20"/>
                <a:gd name="T4" fmla="*/ 118 w 148"/>
                <a:gd name="T5" fmla="*/ 4 h 20"/>
                <a:gd name="T6" fmla="*/ 113 w 148"/>
                <a:gd name="T7" fmla="*/ 11 h 20"/>
                <a:gd name="T8" fmla="*/ 103 w 148"/>
                <a:gd name="T9" fmla="*/ 20 h 20"/>
                <a:gd name="T10" fmla="*/ 94 w 148"/>
                <a:gd name="T11" fmla="*/ 11 h 20"/>
                <a:gd name="T12" fmla="*/ 89 w 148"/>
                <a:gd name="T13" fmla="*/ 4 h 20"/>
                <a:gd name="T14" fmla="*/ 83 w 148"/>
                <a:gd name="T15" fmla="*/ 11 h 20"/>
                <a:gd name="T16" fmla="*/ 74 w 148"/>
                <a:gd name="T17" fmla="*/ 20 h 20"/>
                <a:gd name="T18" fmla="*/ 65 w 148"/>
                <a:gd name="T19" fmla="*/ 11 h 20"/>
                <a:gd name="T20" fmla="*/ 59 w 148"/>
                <a:gd name="T21" fmla="*/ 4 h 20"/>
                <a:gd name="T22" fmla="*/ 54 w 148"/>
                <a:gd name="T23" fmla="*/ 11 h 20"/>
                <a:gd name="T24" fmla="*/ 44 w 148"/>
                <a:gd name="T25" fmla="*/ 20 h 20"/>
                <a:gd name="T26" fmla="*/ 35 w 148"/>
                <a:gd name="T27" fmla="*/ 11 h 20"/>
                <a:gd name="T28" fmla="*/ 30 w 148"/>
                <a:gd name="T29" fmla="*/ 4 h 20"/>
                <a:gd name="T30" fmla="*/ 24 w 148"/>
                <a:gd name="T31" fmla="*/ 11 h 20"/>
                <a:gd name="T32" fmla="*/ 15 w 148"/>
                <a:gd name="T33" fmla="*/ 20 h 20"/>
                <a:gd name="T34" fmla="*/ 6 w 148"/>
                <a:gd name="T35" fmla="*/ 11 h 20"/>
                <a:gd name="T36" fmla="*/ 0 w 148"/>
                <a:gd name="T37" fmla="*/ 4 h 20"/>
                <a:gd name="T38" fmla="*/ 0 w 148"/>
                <a:gd name="T39" fmla="*/ 0 h 20"/>
                <a:gd name="T40" fmla="*/ 10 w 148"/>
                <a:gd name="T41" fmla="*/ 9 h 20"/>
                <a:gd name="T42" fmla="*/ 15 w 148"/>
                <a:gd name="T43" fmla="*/ 16 h 20"/>
                <a:gd name="T44" fmla="*/ 21 w 148"/>
                <a:gd name="T45" fmla="*/ 9 h 20"/>
                <a:gd name="T46" fmla="*/ 30 w 148"/>
                <a:gd name="T47" fmla="*/ 0 h 20"/>
                <a:gd name="T48" fmla="*/ 39 w 148"/>
                <a:gd name="T49" fmla="*/ 9 h 20"/>
                <a:gd name="T50" fmla="*/ 44 w 148"/>
                <a:gd name="T51" fmla="*/ 16 h 20"/>
                <a:gd name="T52" fmla="*/ 50 w 148"/>
                <a:gd name="T53" fmla="*/ 9 h 20"/>
                <a:gd name="T54" fmla="*/ 59 w 148"/>
                <a:gd name="T55" fmla="*/ 0 h 20"/>
                <a:gd name="T56" fmla="*/ 68 w 148"/>
                <a:gd name="T57" fmla="*/ 9 h 20"/>
                <a:gd name="T58" fmla="*/ 74 w 148"/>
                <a:gd name="T59" fmla="*/ 16 h 20"/>
                <a:gd name="T60" fmla="*/ 79 w 148"/>
                <a:gd name="T61" fmla="*/ 9 h 20"/>
                <a:gd name="T62" fmla="*/ 89 w 148"/>
                <a:gd name="T63" fmla="*/ 0 h 20"/>
                <a:gd name="T64" fmla="*/ 98 w 148"/>
                <a:gd name="T65" fmla="*/ 9 h 20"/>
                <a:gd name="T66" fmla="*/ 103 w 148"/>
                <a:gd name="T67" fmla="*/ 16 h 20"/>
                <a:gd name="T68" fmla="*/ 109 w 148"/>
                <a:gd name="T69" fmla="*/ 9 h 20"/>
                <a:gd name="T70" fmla="*/ 118 w 148"/>
                <a:gd name="T71" fmla="*/ 0 h 20"/>
                <a:gd name="T72" fmla="*/ 127 w 148"/>
                <a:gd name="T73" fmla="*/ 9 h 20"/>
                <a:gd name="T74" fmla="*/ 133 w 148"/>
                <a:gd name="T75" fmla="*/ 16 h 20"/>
                <a:gd name="T76" fmla="*/ 138 w 148"/>
                <a:gd name="T77" fmla="*/ 9 h 20"/>
                <a:gd name="T78" fmla="*/ 148 w 148"/>
                <a:gd name="T79" fmla="*/ 0 h 20"/>
                <a:gd name="T80" fmla="*/ 148 w 148"/>
                <a:gd name="T81" fmla="*/ 4 h 20"/>
                <a:gd name="T82" fmla="*/ 142 w 148"/>
                <a:gd name="T83" fmla="*/ 11 h 20"/>
                <a:gd name="T84" fmla="*/ 133 w 148"/>
                <a:gd name="T8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20">
                  <a:moveTo>
                    <a:pt x="133" y="20"/>
                  </a:moveTo>
                  <a:cubicBezTo>
                    <a:pt x="128" y="20"/>
                    <a:pt x="126" y="15"/>
                    <a:pt x="124" y="11"/>
                  </a:cubicBezTo>
                  <a:cubicBezTo>
                    <a:pt x="122" y="7"/>
                    <a:pt x="120" y="4"/>
                    <a:pt x="118" y="4"/>
                  </a:cubicBezTo>
                  <a:cubicBezTo>
                    <a:pt x="116" y="4"/>
                    <a:pt x="114" y="7"/>
                    <a:pt x="113" y="11"/>
                  </a:cubicBezTo>
                  <a:cubicBezTo>
                    <a:pt x="111" y="15"/>
                    <a:pt x="108" y="20"/>
                    <a:pt x="103" y="20"/>
                  </a:cubicBezTo>
                  <a:cubicBezTo>
                    <a:pt x="98" y="20"/>
                    <a:pt x="96" y="15"/>
                    <a:pt x="94" y="11"/>
                  </a:cubicBezTo>
                  <a:cubicBezTo>
                    <a:pt x="92" y="7"/>
                    <a:pt x="91" y="4"/>
                    <a:pt x="89" y="4"/>
                  </a:cubicBezTo>
                  <a:cubicBezTo>
                    <a:pt x="86" y="4"/>
                    <a:pt x="85" y="7"/>
                    <a:pt x="83" y="11"/>
                  </a:cubicBezTo>
                  <a:cubicBezTo>
                    <a:pt x="81" y="15"/>
                    <a:pt x="79" y="20"/>
                    <a:pt x="74" y="20"/>
                  </a:cubicBezTo>
                  <a:cubicBezTo>
                    <a:pt x="69" y="20"/>
                    <a:pt x="67" y="15"/>
                    <a:pt x="65" y="11"/>
                  </a:cubicBezTo>
                  <a:cubicBezTo>
                    <a:pt x="63" y="7"/>
                    <a:pt x="61" y="4"/>
                    <a:pt x="59" y="4"/>
                  </a:cubicBezTo>
                  <a:cubicBezTo>
                    <a:pt x="57" y="4"/>
                    <a:pt x="56" y="7"/>
                    <a:pt x="54" y="11"/>
                  </a:cubicBezTo>
                  <a:cubicBezTo>
                    <a:pt x="52" y="15"/>
                    <a:pt x="49" y="20"/>
                    <a:pt x="44" y="20"/>
                  </a:cubicBezTo>
                  <a:cubicBezTo>
                    <a:pt x="40" y="20"/>
                    <a:pt x="37" y="15"/>
                    <a:pt x="35" y="11"/>
                  </a:cubicBezTo>
                  <a:cubicBezTo>
                    <a:pt x="33" y="7"/>
                    <a:pt x="32" y="4"/>
                    <a:pt x="30" y="4"/>
                  </a:cubicBezTo>
                  <a:cubicBezTo>
                    <a:pt x="28" y="4"/>
                    <a:pt x="26" y="7"/>
                    <a:pt x="24" y="11"/>
                  </a:cubicBezTo>
                  <a:cubicBezTo>
                    <a:pt x="22" y="15"/>
                    <a:pt x="20" y="20"/>
                    <a:pt x="15" y="20"/>
                  </a:cubicBezTo>
                  <a:cubicBezTo>
                    <a:pt x="10" y="20"/>
                    <a:pt x="8" y="15"/>
                    <a:pt x="6" y="11"/>
                  </a:cubicBezTo>
                  <a:cubicBezTo>
                    <a:pt x="4" y="7"/>
                    <a:pt x="3" y="4"/>
                    <a:pt x="0" y="4"/>
                  </a:cubicBezTo>
                  <a:cubicBezTo>
                    <a:pt x="0" y="0"/>
                    <a:pt x="0" y="0"/>
                    <a:pt x="0" y="0"/>
                  </a:cubicBezTo>
                  <a:cubicBezTo>
                    <a:pt x="5" y="0"/>
                    <a:pt x="8" y="5"/>
                    <a:pt x="10" y="9"/>
                  </a:cubicBezTo>
                  <a:cubicBezTo>
                    <a:pt x="11" y="13"/>
                    <a:pt x="13" y="16"/>
                    <a:pt x="15" y="16"/>
                  </a:cubicBezTo>
                  <a:cubicBezTo>
                    <a:pt x="17" y="16"/>
                    <a:pt x="19" y="13"/>
                    <a:pt x="21" y="9"/>
                  </a:cubicBezTo>
                  <a:cubicBezTo>
                    <a:pt x="23" y="5"/>
                    <a:pt x="25" y="0"/>
                    <a:pt x="30" y="0"/>
                  </a:cubicBezTo>
                  <a:cubicBezTo>
                    <a:pt x="35" y="0"/>
                    <a:pt x="37" y="5"/>
                    <a:pt x="39" y="9"/>
                  </a:cubicBezTo>
                  <a:cubicBezTo>
                    <a:pt x="41" y="13"/>
                    <a:pt x="42" y="16"/>
                    <a:pt x="44" y="16"/>
                  </a:cubicBezTo>
                  <a:cubicBezTo>
                    <a:pt x="47" y="16"/>
                    <a:pt x="48" y="13"/>
                    <a:pt x="50" y="9"/>
                  </a:cubicBezTo>
                  <a:cubicBezTo>
                    <a:pt x="52" y="5"/>
                    <a:pt x="54" y="0"/>
                    <a:pt x="59" y="0"/>
                  </a:cubicBezTo>
                  <a:cubicBezTo>
                    <a:pt x="64" y="0"/>
                    <a:pt x="66" y="5"/>
                    <a:pt x="68" y="9"/>
                  </a:cubicBezTo>
                  <a:cubicBezTo>
                    <a:pt x="70" y="13"/>
                    <a:pt x="72" y="16"/>
                    <a:pt x="74" y="16"/>
                  </a:cubicBezTo>
                  <a:cubicBezTo>
                    <a:pt x="76" y="16"/>
                    <a:pt x="78" y="13"/>
                    <a:pt x="79" y="9"/>
                  </a:cubicBezTo>
                  <a:cubicBezTo>
                    <a:pt x="81" y="5"/>
                    <a:pt x="84" y="0"/>
                    <a:pt x="89" y="0"/>
                  </a:cubicBezTo>
                  <a:cubicBezTo>
                    <a:pt x="94" y="0"/>
                    <a:pt x="96" y="5"/>
                    <a:pt x="98" y="9"/>
                  </a:cubicBezTo>
                  <a:cubicBezTo>
                    <a:pt x="100" y="13"/>
                    <a:pt x="101" y="16"/>
                    <a:pt x="103" y="16"/>
                  </a:cubicBezTo>
                  <a:cubicBezTo>
                    <a:pt x="106" y="16"/>
                    <a:pt x="107" y="13"/>
                    <a:pt x="109" y="9"/>
                  </a:cubicBezTo>
                  <a:cubicBezTo>
                    <a:pt x="111" y="5"/>
                    <a:pt x="113" y="0"/>
                    <a:pt x="118" y="0"/>
                  </a:cubicBezTo>
                  <a:cubicBezTo>
                    <a:pt x="123" y="0"/>
                    <a:pt x="125" y="5"/>
                    <a:pt x="127" y="9"/>
                  </a:cubicBezTo>
                  <a:cubicBezTo>
                    <a:pt x="129" y="13"/>
                    <a:pt x="131" y="16"/>
                    <a:pt x="133" y="16"/>
                  </a:cubicBezTo>
                  <a:cubicBezTo>
                    <a:pt x="135" y="16"/>
                    <a:pt x="136" y="13"/>
                    <a:pt x="138" y="9"/>
                  </a:cubicBezTo>
                  <a:cubicBezTo>
                    <a:pt x="140" y="5"/>
                    <a:pt x="143" y="0"/>
                    <a:pt x="148" y="0"/>
                  </a:cubicBezTo>
                  <a:cubicBezTo>
                    <a:pt x="148" y="4"/>
                    <a:pt x="148" y="4"/>
                    <a:pt x="148" y="4"/>
                  </a:cubicBezTo>
                  <a:cubicBezTo>
                    <a:pt x="145" y="4"/>
                    <a:pt x="144" y="7"/>
                    <a:pt x="142" y="11"/>
                  </a:cubicBezTo>
                  <a:cubicBezTo>
                    <a:pt x="140" y="15"/>
                    <a:pt x="138" y="20"/>
                    <a:pt x="133" y="20"/>
                  </a:cubicBezTo>
                  <a:close/>
                </a:path>
              </a:pathLst>
            </a:custGeom>
            <a:solidFill>
              <a:srgbClr val="484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7" name="Freeform 71">
              <a:extLst>
                <a:ext uri="{FF2B5EF4-FFF2-40B4-BE49-F238E27FC236}">
                  <a16:creationId xmlns:a16="http://schemas.microsoft.com/office/drawing/2014/main" id="{46123367-519F-4BA8-A8C5-935B430E2C92}"/>
                </a:ext>
              </a:extLst>
            </p:cNvPr>
            <p:cNvSpPr>
              <a:spLocks/>
            </p:cNvSpPr>
            <p:nvPr/>
          </p:nvSpPr>
          <p:spPr bwMode="auto">
            <a:xfrm>
              <a:off x="3851276" y="8875713"/>
              <a:ext cx="93663" cy="136525"/>
            </a:xfrm>
            <a:custGeom>
              <a:avLst/>
              <a:gdLst>
                <a:gd name="T0" fmla="*/ 2 w 13"/>
                <a:gd name="T1" fmla="*/ 19 h 19"/>
                <a:gd name="T2" fmla="*/ 13 w 13"/>
                <a:gd name="T3" fmla="*/ 19 h 19"/>
                <a:gd name="T4" fmla="*/ 13 w 13"/>
                <a:gd name="T5" fmla="*/ 0 h 19"/>
                <a:gd name="T6" fmla="*/ 2 w 13"/>
                <a:gd name="T7" fmla="*/ 0 h 19"/>
                <a:gd name="T8" fmla="*/ 0 w 13"/>
                <a:gd name="T9" fmla="*/ 2 h 19"/>
                <a:gd name="T10" fmla="*/ 0 w 13"/>
                <a:gd name="T11" fmla="*/ 17 h 19"/>
                <a:gd name="T12" fmla="*/ 2 w 13"/>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9"/>
                  </a:moveTo>
                  <a:cubicBezTo>
                    <a:pt x="13" y="19"/>
                    <a:pt x="13" y="19"/>
                    <a:pt x="13" y="19"/>
                  </a:cubicBezTo>
                  <a:cubicBezTo>
                    <a:pt x="13" y="0"/>
                    <a:pt x="13" y="0"/>
                    <a:pt x="13" y="0"/>
                  </a:cubicBezTo>
                  <a:cubicBezTo>
                    <a:pt x="2" y="0"/>
                    <a:pt x="2" y="0"/>
                    <a:pt x="2" y="0"/>
                  </a:cubicBezTo>
                  <a:cubicBezTo>
                    <a:pt x="1" y="0"/>
                    <a:pt x="0" y="1"/>
                    <a:pt x="0" y="2"/>
                  </a:cubicBezTo>
                  <a:cubicBezTo>
                    <a:pt x="0" y="17"/>
                    <a:pt x="0" y="17"/>
                    <a:pt x="0" y="17"/>
                  </a:cubicBezTo>
                  <a:cubicBezTo>
                    <a:pt x="0" y="18"/>
                    <a:pt x="1" y="19"/>
                    <a:pt x="2" y="19"/>
                  </a:cubicBezTo>
                  <a:close/>
                </a:path>
              </a:pathLst>
            </a:custGeom>
            <a:solidFill>
              <a:srgbClr val="FF8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8" name="Freeform 72">
              <a:extLst>
                <a:ext uri="{FF2B5EF4-FFF2-40B4-BE49-F238E27FC236}">
                  <a16:creationId xmlns:a16="http://schemas.microsoft.com/office/drawing/2014/main" id="{F05DDC4E-8EBE-422E-BE3A-DA1B3575B5B1}"/>
                </a:ext>
              </a:extLst>
            </p:cNvPr>
            <p:cNvSpPr>
              <a:spLocks/>
            </p:cNvSpPr>
            <p:nvPr/>
          </p:nvSpPr>
          <p:spPr bwMode="auto">
            <a:xfrm>
              <a:off x="3857626" y="8934451"/>
              <a:ext cx="87313" cy="63500"/>
            </a:xfrm>
            <a:custGeom>
              <a:avLst/>
              <a:gdLst>
                <a:gd name="T0" fmla="*/ 1 w 12"/>
                <a:gd name="T1" fmla="*/ 9 h 9"/>
                <a:gd name="T2" fmla="*/ 12 w 12"/>
                <a:gd name="T3" fmla="*/ 9 h 9"/>
                <a:gd name="T4" fmla="*/ 12 w 12"/>
                <a:gd name="T5" fmla="*/ 0 h 9"/>
                <a:gd name="T6" fmla="*/ 1 w 12"/>
                <a:gd name="T7" fmla="*/ 0 h 9"/>
                <a:gd name="T8" fmla="*/ 0 w 12"/>
                <a:gd name="T9" fmla="*/ 2 h 9"/>
                <a:gd name="T10" fmla="*/ 0 w 12"/>
                <a:gd name="T11" fmla="*/ 8 h 9"/>
                <a:gd name="T12" fmla="*/ 1 w 1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 y="9"/>
                  </a:moveTo>
                  <a:cubicBezTo>
                    <a:pt x="12" y="9"/>
                    <a:pt x="12" y="9"/>
                    <a:pt x="12" y="9"/>
                  </a:cubicBezTo>
                  <a:cubicBezTo>
                    <a:pt x="12" y="0"/>
                    <a:pt x="12" y="0"/>
                    <a:pt x="12" y="0"/>
                  </a:cubicBezTo>
                  <a:cubicBezTo>
                    <a:pt x="1" y="0"/>
                    <a:pt x="1" y="0"/>
                    <a:pt x="1" y="0"/>
                  </a:cubicBezTo>
                  <a:cubicBezTo>
                    <a:pt x="0" y="0"/>
                    <a:pt x="0" y="1"/>
                    <a:pt x="0" y="2"/>
                  </a:cubicBezTo>
                  <a:cubicBezTo>
                    <a:pt x="0" y="8"/>
                    <a:pt x="0" y="8"/>
                    <a:pt x="0" y="8"/>
                  </a:cubicBezTo>
                  <a:cubicBezTo>
                    <a:pt x="0" y="8"/>
                    <a:pt x="0" y="9"/>
                    <a:pt x="1" y="9"/>
                  </a:cubicBezTo>
                  <a:close/>
                </a:path>
              </a:pathLst>
            </a:custGeom>
            <a:solidFill>
              <a:srgbClr val="FFA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39" name="Freeform 73">
              <a:extLst>
                <a:ext uri="{FF2B5EF4-FFF2-40B4-BE49-F238E27FC236}">
                  <a16:creationId xmlns:a16="http://schemas.microsoft.com/office/drawing/2014/main" id="{625A1FE7-F94A-4EFC-89C4-C491359E9080}"/>
                </a:ext>
              </a:extLst>
            </p:cNvPr>
            <p:cNvSpPr>
              <a:spLocks/>
            </p:cNvSpPr>
            <p:nvPr/>
          </p:nvSpPr>
          <p:spPr bwMode="auto">
            <a:xfrm>
              <a:off x="3851276" y="8875713"/>
              <a:ext cx="93663" cy="36513"/>
            </a:xfrm>
            <a:custGeom>
              <a:avLst/>
              <a:gdLst>
                <a:gd name="T0" fmla="*/ 13 w 13"/>
                <a:gd name="T1" fmla="*/ 5 h 5"/>
                <a:gd name="T2" fmla="*/ 13 w 13"/>
                <a:gd name="T3" fmla="*/ 0 h 5"/>
                <a:gd name="T4" fmla="*/ 2 w 13"/>
                <a:gd name="T5" fmla="*/ 0 h 5"/>
                <a:gd name="T6" fmla="*/ 0 w 13"/>
                <a:gd name="T7" fmla="*/ 2 h 5"/>
                <a:gd name="T8" fmla="*/ 0 w 13"/>
                <a:gd name="T9" fmla="*/ 5 h 5"/>
                <a:gd name="T10" fmla="*/ 13 w 13"/>
                <a:gd name="T11" fmla="*/ 5 h 5"/>
              </a:gdLst>
              <a:ahLst/>
              <a:cxnLst>
                <a:cxn ang="0">
                  <a:pos x="T0" y="T1"/>
                </a:cxn>
                <a:cxn ang="0">
                  <a:pos x="T2" y="T3"/>
                </a:cxn>
                <a:cxn ang="0">
                  <a:pos x="T4" y="T5"/>
                </a:cxn>
                <a:cxn ang="0">
                  <a:pos x="T6" y="T7"/>
                </a:cxn>
                <a:cxn ang="0">
                  <a:pos x="T8" y="T9"/>
                </a:cxn>
                <a:cxn ang="0">
                  <a:pos x="T10" y="T11"/>
                </a:cxn>
              </a:cxnLst>
              <a:rect l="0" t="0" r="r" b="b"/>
              <a:pathLst>
                <a:path w="13" h="5">
                  <a:moveTo>
                    <a:pt x="13" y="5"/>
                  </a:moveTo>
                  <a:cubicBezTo>
                    <a:pt x="13" y="0"/>
                    <a:pt x="13" y="0"/>
                    <a:pt x="13" y="0"/>
                  </a:cubicBezTo>
                  <a:cubicBezTo>
                    <a:pt x="2" y="0"/>
                    <a:pt x="2" y="0"/>
                    <a:pt x="2" y="0"/>
                  </a:cubicBezTo>
                  <a:cubicBezTo>
                    <a:pt x="1" y="0"/>
                    <a:pt x="0" y="1"/>
                    <a:pt x="0" y="2"/>
                  </a:cubicBezTo>
                  <a:cubicBezTo>
                    <a:pt x="0" y="5"/>
                    <a:pt x="0" y="5"/>
                    <a:pt x="0" y="5"/>
                  </a:cubicBezTo>
                  <a:lnTo>
                    <a:pt x="13" y="5"/>
                  </a:lnTo>
                  <a:close/>
                </a:path>
              </a:pathLst>
            </a:custGeom>
            <a:solidFill>
              <a:srgbClr val="E36E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0" name="Freeform 74">
              <a:extLst>
                <a:ext uri="{FF2B5EF4-FFF2-40B4-BE49-F238E27FC236}">
                  <a16:creationId xmlns:a16="http://schemas.microsoft.com/office/drawing/2014/main" id="{D9D9E265-D047-4C0A-A7AB-57DB0C00D17F}"/>
                </a:ext>
              </a:extLst>
            </p:cNvPr>
            <p:cNvSpPr>
              <a:spLocks/>
            </p:cNvSpPr>
            <p:nvPr/>
          </p:nvSpPr>
          <p:spPr bwMode="auto">
            <a:xfrm>
              <a:off x="4203701" y="8983663"/>
              <a:ext cx="2778125" cy="28575"/>
            </a:xfrm>
            <a:custGeom>
              <a:avLst/>
              <a:gdLst>
                <a:gd name="T0" fmla="*/ 0 w 387"/>
                <a:gd name="T1" fmla="*/ 4 h 4"/>
                <a:gd name="T2" fmla="*/ 387 w 387"/>
                <a:gd name="T3" fmla="*/ 4 h 4"/>
                <a:gd name="T4" fmla="*/ 383 w 387"/>
                <a:gd name="T5" fmla="*/ 0 h 4"/>
                <a:gd name="T6" fmla="*/ 0 w 387"/>
                <a:gd name="T7" fmla="*/ 0 h 4"/>
                <a:gd name="T8" fmla="*/ 0 w 387"/>
                <a:gd name="T9" fmla="*/ 4 h 4"/>
              </a:gdLst>
              <a:ahLst/>
              <a:cxnLst>
                <a:cxn ang="0">
                  <a:pos x="T0" y="T1"/>
                </a:cxn>
                <a:cxn ang="0">
                  <a:pos x="T2" y="T3"/>
                </a:cxn>
                <a:cxn ang="0">
                  <a:pos x="T4" y="T5"/>
                </a:cxn>
                <a:cxn ang="0">
                  <a:pos x="T6" y="T7"/>
                </a:cxn>
                <a:cxn ang="0">
                  <a:pos x="T8" y="T9"/>
                </a:cxn>
              </a:cxnLst>
              <a:rect l="0" t="0" r="r" b="b"/>
              <a:pathLst>
                <a:path w="387" h="4">
                  <a:moveTo>
                    <a:pt x="0" y="4"/>
                  </a:moveTo>
                  <a:cubicBezTo>
                    <a:pt x="387" y="4"/>
                    <a:pt x="387" y="4"/>
                    <a:pt x="387" y="4"/>
                  </a:cubicBezTo>
                  <a:cubicBezTo>
                    <a:pt x="387" y="2"/>
                    <a:pt x="385" y="0"/>
                    <a:pt x="383" y="0"/>
                  </a:cubicBezTo>
                  <a:cubicBezTo>
                    <a:pt x="0" y="0"/>
                    <a:pt x="0" y="0"/>
                    <a:pt x="0" y="0"/>
                  </a:cubicBezTo>
                  <a:lnTo>
                    <a:pt x="0" y="4"/>
                  </a:ln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1" name="Freeform 75">
              <a:extLst>
                <a:ext uri="{FF2B5EF4-FFF2-40B4-BE49-F238E27FC236}">
                  <a16:creationId xmlns:a16="http://schemas.microsoft.com/office/drawing/2014/main" id="{27D3B97D-7BD0-45B0-9275-ED6CA7FEFD56}"/>
                </a:ext>
              </a:extLst>
            </p:cNvPr>
            <p:cNvSpPr>
              <a:spLocks/>
            </p:cNvSpPr>
            <p:nvPr/>
          </p:nvSpPr>
          <p:spPr bwMode="auto">
            <a:xfrm>
              <a:off x="4203701" y="8904288"/>
              <a:ext cx="2778125" cy="79375"/>
            </a:xfrm>
            <a:custGeom>
              <a:avLst/>
              <a:gdLst>
                <a:gd name="T0" fmla="*/ 0 w 387"/>
                <a:gd name="T1" fmla="*/ 0 h 11"/>
                <a:gd name="T2" fmla="*/ 0 w 387"/>
                <a:gd name="T3" fmla="*/ 11 h 11"/>
                <a:gd name="T4" fmla="*/ 383 w 387"/>
                <a:gd name="T5" fmla="*/ 11 h 11"/>
                <a:gd name="T6" fmla="*/ 383 w 387"/>
                <a:gd name="T7" fmla="*/ 11 h 11"/>
                <a:gd name="T8" fmla="*/ 383 w 387"/>
                <a:gd name="T9" fmla="*/ 11 h 11"/>
                <a:gd name="T10" fmla="*/ 383 w 387"/>
                <a:gd name="T11" fmla="*/ 11 h 11"/>
                <a:gd name="T12" fmla="*/ 387 w 387"/>
                <a:gd name="T13" fmla="*/ 6 h 11"/>
                <a:gd name="T14" fmla="*/ 383 w 387"/>
                <a:gd name="T15" fmla="*/ 0 h 11"/>
                <a:gd name="T16" fmla="*/ 383 w 387"/>
                <a:gd name="T17" fmla="*/ 0 h 11"/>
                <a:gd name="T18" fmla="*/ 383 w 387"/>
                <a:gd name="T19" fmla="*/ 0 h 11"/>
                <a:gd name="T20" fmla="*/ 383 w 387"/>
                <a:gd name="T21" fmla="*/ 0 h 11"/>
                <a:gd name="T22" fmla="*/ 0 w 387"/>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11">
                  <a:moveTo>
                    <a:pt x="0" y="0"/>
                  </a:moveTo>
                  <a:cubicBezTo>
                    <a:pt x="0" y="11"/>
                    <a:pt x="0" y="11"/>
                    <a:pt x="0" y="11"/>
                  </a:cubicBezTo>
                  <a:cubicBezTo>
                    <a:pt x="383" y="11"/>
                    <a:pt x="383" y="11"/>
                    <a:pt x="383" y="11"/>
                  </a:cubicBezTo>
                  <a:cubicBezTo>
                    <a:pt x="383" y="11"/>
                    <a:pt x="383" y="11"/>
                    <a:pt x="383" y="11"/>
                  </a:cubicBezTo>
                  <a:cubicBezTo>
                    <a:pt x="383" y="11"/>
                    <a:pt x="383" y="11"/>
                    <a:pt x="383" y="11"/>
                  </a:cubicBezTo>
                  <a:cubicBezTo>
                    <a:pt x="383" y="11"/>
                    <a:pt x="383" y="11"/>
                    <a:pt x="383" y="11"/>
                  </a:cubicBezTo>
                  <a:cubicBezTo>
                    <a:pt x="385" y="11"/>
                    <a:pt x="387" y="8"/>
                    <a:pt x="387" y="6"/>
                  </a:cubicBezTo>
                  <a:cubicBezTo>
                    <a:pt x="387" y="3"/>
                    <a:pt x="385" y="1"/>
                    <a:pt x="383" y="0"/>
                  </a:cubicBezTo>
                  <a:cubicBezTo>
                    <a:pt x="383" y="0"/>
                    <a:pt x="383" y="0"/>
                    <a:pt x="383" y="0"/>
                  </a:cubicBezTo>
                  <a:cubicBezTo>
                    <a:pt x="383" y="0"/>
                    <a:pt x="383" y="0"/>
                    <a:pt x="383" y="0"/>
                  </a:cubicBezTo>
                  <a:cubicBezTo>
                    <a:pt x="383" y="0"/>
                    <a:pt x="383" y="0"/>
                    <a:pt x="383" y="0"/>
                  </a:cubicBezTo>
                  <a:lnTo>
                    <a:pt x="0" y="0"/>
                  </a:lnTo>
                  <a:close/>
                </a:path>
              </a:pathLst>
            </a:custGeom>
            <a:solidFill>
              <a:srgbClr val="596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2" name="Freeform 76">
              <a:extLst>
                <a:ext uri="{FF2B5EF4-FFF2-40B4-BE49-F238E27FC236}">
                  <a16:creationId xmlns:a16="http://schemas.microsoft.com/office/drawing/2014/main" id="{37E301E1-9654-4339-8ED7-C0D8D7E83725}"/>
                </a:ext>
              </a:extLst>
            </p:cNvPr>
            <p:cNvSpPr>
              <a:spLocks/>
            </p:cNvSpPr>
            <p:nvPr/>
          </p:nvSpPr>
          <p:spPr bwMode="auto">
            <a:xfrm>
              <a:off x="4203701" y="8875713"/>
              <a:ext cx="2778125" cy="28575"/>
            </a:xfrm>
            <a:custGeom>
              <a:avLst/>
              <a:gdLst>
                <a:gd name="T0" fmla="*/ 383 w 387"/>
                <a:gd name="T1" fmla="*/ 4 h 4"/>
                <a:gd name="T2" fmla="*/ 387 w 387"/>
                <a:gd name="T3" fmla="*/ 0 h 4"/>
                <a:gd name="T4" fmla="*/ 0 w 387"/>
                <a:gd name="T5" fmla="*/ 0 h 4"/>
                <a:gd name="T6" fmla="*/ 0 w 387"/>
                <a:gd name="T7" fmla="*/ 4 h 4"/>
                <a:gd name="T8" fmla="*/ 383 w 387"/>
                <a:gd name="T9" fmla="*/ 4 h 4"/>
              </a:gdLst>
              <a:ahLst/>
              <a:cxnLst>
                <a:cxn ang="0">
                  <a:pos x="T0" y="T1"/>
                </a:cxn>
                <a:cxn ang="0">
                  <a:pos x="T2" y="T3"/>
                </a:cxn>
                <a:cxn ang="0">
                  <a:pos x="T4" y="T5"/>
                </a:cxn>
                <a:cxn ang="0">
                  <a:pos x="T6" y="T7"/>
                </a:cxn>
                <a:cxn ang="0">
                  <a:pos x="T8" y="T9"/>
                </a:cxn>
              </a:cxnLst>
              <a:rect l="0" t="0" r="r" b="b"/>
              <a:pathLst>
                <a:path w="387" h="4">
                  <a:moveTo>
                    <a:pt x="383" y="4"/>
                  </a:moveTo>
                  <a:cubicBezTo>
                    <a:pt x="385" y="4"/>
                    <a:pt x="387" y="2"/>
                    <a:pt x="387" y="0"/>
                  </a:cubicBezTo>
                  <a:cubicBezTo>
                    <a:pt x="0" y="0"/>
                    <a:pt x="0" y="0"/>
                    <a:pt x="0" y="0"/>
                  </a:cubicBezTo>
                  <a:cubicBezTo>
                    <a:pt x="0" y="4"/>
                    <a:pt x="0" y="4"/>
                    <a:pt x="0" y="4"/>
                  </a:cubicBezTo>
                  <a:lnTo>
                    <a:pt x="383" y="4"/>
                  </a:ln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3" name="Freeform 77">
              <a:extLst>
                <a:ext uri="{FF2B5EF4-FFF2-40B4-BE49-F238E27FC236}">
                  <a16:creationId xmlns:a16="http://schemas.microsoft.com/office/drawing/2014/main" id="{4A766295-76B8-4A43-B54E-5CFDC5337BE2}"/>
                </a:ext>
              </a:extLst>
            </p:cNvPr>
            <p:cNvSpPr>
              <a:spLocks/>
            </p:cNvSpPr>
            <p:nvPr/>
          </p:nvSpPr>
          <p:spPr bwMode="auto">
            <a:xfrm>
              <a:off x="6953251" y="8875713"/>
              <a:ext cx="315913" cy="144463"/>
            </a:xfrm>
            <a:custGeom>
              <a:avLst/>
              <a:gdLst>
                <a:gd name="T0" fmla="*/ 4 w 44"/>
                <a:gd name="T1" fmla="*/ 0 h 20"/>
                <a:gd name="T2" fmla="*/ 0 w 44"/>
                <a:gd name="T3" fmla="*/ 4 h 20"/>
                <a:gd name="T4" fmla="*/ 0 w 44"/>
                <a:gd name="T5" fmla="*/ 4 h 20"/>
                <a:gd name="T6" fmla="*/ 0 w 44"/>
                <a:gd name="T7" fmla="*/ 4 h 20"/>
                <a:gd name="T8" fmla="*/ 0 w 44"/>
                <a:gd name="T9" fmla="*/ 4 h 20"/>
                <a:gd name="T10" fmla="*/ 4 w 44"/>
                <a:gd name="T11" fmla="*/ 10 h 20"/>
                <a:gd name="T12" fmla="*/ 0 w 44"/>
                <a:gd name="T13" fmla="*/ 15 h 20"/>
                <a:gd name="T14" fmla="*/ 0 w 44"/>
                <a:gd name="T15" fmla="*/ 15 h 20"/>
                <a:gd name="T16" fmla="*/ 0 w 44"/>
                <a:gd name="T17" fmla="*/ 15 h 20"/>
                <a:gd name="T18" fmla="*/ 0 w 44"/>
                <a:gd name="T19" fmla="*/ 15 h 20"/>
                <a:gd name="T20" fmla="*/ 4 w 44"/>
                <a:gd name="T21" fmla="*/ 20 h 20"/>
                <a:gd name="T22" fmla="*/ 44 w 44"/>
                <a:gd name="T23" fmla="*/ 10 h 20"/>
                <a:gd name="T24" fmla="*/ 4 w 44"/>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0">
                  <a:moveTo>
                    <a:pt x="4" y="0"/>
                  </a:moveTo>
                  <a:cubicBezTo>
                    <a:pt x="4" y="2"/>
                    <a:pt x="2" y="4"/>
                    <a:pt x="0" y="4"/>
                  </a:cubicBezTo>
                  <a:cubicBezTo>
                    <a:pt x="0" y="4"/>
                    <a:pt x="0" y="4"/>
                    <a:pt x="0" y="4"/>
                  </a:cubicBezTo>
                  <a:cubicBezTo>
                    <a:pt x="0" y="4"/>
                    <a:pt x="0" y="4"/>
                    <a:pt x="0" y="4"/>
                  </a:cubicBezTo>
                  <a:cubicBezTo>
                    <a:pt x="0" y="4"/>
                    <a:pt x="0" y="4"/>
                    <a:pt x="0" y="4"/>
                  </a:cubicBezTo>
                  <a:cubicBezTo>
                    <a:pt x="2" y="5"/>
                    <a:pt x="4" y="7"/>
                    <a:pt x="4" y="10"/>
                  </a:cubicBezTo>
                  <a:cubicBezTo>
                    <a:pt x="4" y="12"/>
                    <a:pt x="2" y="15"/>
                    <a:pt x="0" y="15"/>
                  </a:cubicBezTo>
                  <a:cubicBezTo>
                    <a:pt x="0" y="15"/>
                    <a:pt x="0" y="15"/>
                    <a:pt x="0" y="15"/>
                  </a:cubicBezTo>
                  <a:cubicBezTo>
                    <a:pt x="0" y="15"/>
                    <a:pt x="0" y="15"/>
                    <a:pt x="0" y="15"/>
                  </a:cubicBezTo>
                  <a:cubicBezTo>
                    <a:pt x="0" y="15"/>
                    <a:pt x="0" y="15"/>
                    <a:pt x="0" y="15"/>
                  </a:cubicBezTo>
                  <a:cubicBezTo>
                    <a:pt x="2" y="15"/>
                    <a:pt x="4" y="17"/>
                    <a:pt x="4" y="20"/>
                  </a:cubicBezTo>
                  <a:cubicBezTo>
                    <a:pt x="44" y="10"/>
                    <a:pt x="44" y="10"/>
                    <a:pt x="44" y="10"/>
                  </a:cubicBezTo>
                  <a:lnTo>
                    <a:pt x="4" y="0"/>
                  </a:lnTo>
                  <a:close/>
                </a:path>
              </a:pathLst>
            </a:custGeom>
            <a:solidFill>
              <a:srgbClr val="E5E8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4" name="Freeform 78">
              <a:extLst>
                <a:ext uri="{FF2B5EF4-FFF2-40B4-BE49-F238E27FC236}">
                  <a16:creationId xmlns:a16="http://schemas.microsoft.com/office/drawing/2014/main" id="{7948F88B-B3DD-442A-BB2B-35BFDE2D4C44}"/>
                </a:ext>
              </a:extLst>
            </p:cNvPr>
            <p:cNvSpPr>
              <a:spLocks/>
            </p:cNvSpPr>
            <p:nvPr/>
          </p:nvSpPr>
          <p:spPr bwMode="auto">
            <a:xfrm>
              <a:off x="6953251" y="8875713"/>
              <a:ext cx="315913" cy="73025"/>
            </a:xfrm>
            <a:custGeom>
              <a:avLst/>
              <a:gdLst>
                <a:gd name="T0" fmla="*/ 4 w 44"/>
                <a:gd name="T1" fmla="*/ 0 h 10"/>
                <a:gd name="T2" fmla="*/ 0 w 44"/>
                <a:gd name="T3" fmla="*/ 4 h 10"/>
                <a:gd name="T4" fmla="*/ 0 w 44"/>
                <a:gd name="T5" fmla="*/ 4 h 10"/>
                <a:gd name="T6" fmla="*/ 0 w 44"/>
                <a:gd name="T7" fmla="*/ 4 h 10"/>
                <a:gd name="T8" fmla="*/ 0 w 44"/>
                <a:gd name="T9" fmla="*/ 4 h 10"/>
                <a:gd name="T10" fmla="*/ 44 w 44"/>
                <a:gd name="T11" fmla="*/ 10 h 10"/>
                <a:gd name="T12" fmla="*/ 4 w 4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4" h="10">
                  <a:moveTo>
                    <a:pt x="4" y="0"/>
                  </a:moveTo>
                  <a:cubicBezTo>
                    <a:pt x="4" y="2"/>
                    <a:pt x="2" y="4"/>
                    <a:pt x="0" y="4"/>
                  </a:cubicBezTo>
                  <a:cubicBezTo>
                    <a:pt x="0" y="4"/>
                    <a:pt x="0" y="4"/>
                    <a:pt x="0" y="4"/>
                  </a:cubicBezTo>
                  <a:cubicBezTo>
                    <a:pt x="0" y="4"/>
                    <a:pt x="0" y="4"/>
                    <a:pt x="0" y="4"/>
                  </a:cubicBezTo>
                  <a:cubicBezTo>
                    <a:pt x="0" y="4"/>
                    <a:pt x="0" y="4"/>
                    <a:pt x="0" y="4"/>
                  </a:cubicBezTo>
                  <a:cubicBezTo>
                    <a:pt x="2" y="5"/>
                    <a:pt x="44" y="10"/>
                    <a:pt x="44" y="10"/>
                  </a:cubicBezTo>
                  <a:lnTo>
                    <a:pt x="4" y="0"/>
                  </a:lnTo>
                  <a:close/>
                </a:path>
              </a:pathLst>
            </a:custGeom>
            <a:solidFill>
              <a:srgbClr val="CDD5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5" name="Rectangle 79">
              <a:extLst>
                <a:ext uri="{FF2B5EF4-FFF2-40B4-BE49-F238E27FC236}">
                  <a16:creationId xmlns:a16="http://schemas.microsoft.com/office/drawing/2014/main" id="{633F730C-2988-4E03-9F28-A0A74BF429A6}"/>
                </a:ext>
              </a:extLst>
            </p:cNvPr>
            <p:cNvSpPr>
              <a:spLocks noChangeArrowheads="1"/>
            </p:cNvSpPr>
            <p:nvPr/>
          </p:nvSpPr>
          <p:spPr bwMode="auto">
            <a:xfrm>
              <a:off x="3937001" y="8875713"/>
              <a:ext cx="266700" cy="136525"/>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6" name="Rectangle 80">
              <a:extLst>
                <a:ext uri="{FF2B5EF4-FFF2-40B4-BE49-F238E27FC236}">
                  <a16:creationId xmlns:a16="http://schemas.microsoft.com/office/drawing/2014/main" id="{F544C804-52FF-434B-BF81-1B339D0CF54A}"/>
                </a:ext>
              </a:extLst>
            </p:cNvPr>
            <p:cNvSpPr>
              <a:spLocks noChangeArrowheads="1"/>
            </p:cNvSpPr>
            <p:nvPr/>
          </p:nvSpPr>
          <p:spPr bwMode="auto">
            <a:xfrm>
              <a:off x="3937001" y="8940801"/>
              <a:ext cx="266700" cy="28575"/>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7" name="Freeform 81">
              <a:extLst>
                <a:ext uri="{FF2B5EF4-FFF2-40B4-BE49-F238E27FC236}">
                  <a16:creationId xmlns:a16="http://schemas.microsoft.com/office/drawing/2014/main" id="{457169E2-DE98-4FF5-AE88-11C59A6DB23F}"/>
                </a:ext>
              </a:extLst>
            </p:cNvPr>
            <p:cNvSpPr>
              <a:spLocks/>
            </p:cNvSpPr>
            <p:nvPr/>
          </p:nvSpPr>
          <p:spPr bwMode="auto">
            <a:xfrm>
              <a:off x="7181851" y="8926513"/>
              <a:ext cx="87313" cy="42863"/>
            </a:xfrm>
            <a:custGeom>
              <a:avLst/>
              <a:gdLst>
                <a:gd name="T0" fmla="*/ 0 w 12"/>
                <a:gd name="T1" fmla="*/ 0 h 6"/>
                <a:gd name="T2" fmla="*/ 0 w 12"/>
                <a:gd name="T3" fmla="*/ 2 h 6"/>
                <a:gd name="T4" fmla="*/ 0 w 12"/>
                <a:gd name="T5" fmla="*/ 6 h 6"/>
                <a:gd name="T6" fmla="*/ 12 w 12"/>
                <a:gd name="T7" fmla="*/ 3 h 6"/>
                <a:gd name="T8" fmla="*/ 0 w 12"/>
                <a:gd name="T9" fmla="*/ 0 h 6"/>
              </a:gdLst>
              <a:ahLst/>
              <a:cxnLst>
                <a:cxn ang="0">
                  <a:pos x="T0" y="T1"/>
                </a:cxn>
                <a:cxn ang="0">
                  <a:pos x="T2" y="T3"/>
                </a:cxn>
                <a:cxn ang="0">
                  <a:pos x="T4" y="T5"/>
                </a:cxn>
                <a:cxn ang="0">
                  <a:pos x="T6" y="T7"/>
                </a:cxn>
                <a:cxn ang="0">
                  <a:pos x="T8" y="T9"/>
                </a:cxn>
              </a:cxnLst>
              <a:rect l="0" t="0" r="r" b="b"/>
              <a:pathLst>
                <a:path w="12" h="6">
                  <a:moveTo>
                    <a:pt x="0" y="0"/>
                  </a:moveTo>
                  <a:cubicBezTo>
                    <a:pt x="0" y="1"/>
                    <a:pt x="0" y="2"/>
                    <a:pt x="0" y="2"/>
                  </a:cubicBezTo>
                  <a:cubicBezTo>
                    <a:pt x="0" y="4"/>
                    <a:pt x="0" y="5"/>
                    <a:pt x="0" y="6"/>
                  </a:cubicBezTo>
                  <a:cubicBezTo>
                    <a:pt x="12" y="3"/>
                    <a:pt x="12" y="3"/>
                    <a:pt x="12" y="3"/>
                  </a:cubicBezTo>
                  <a:lnTo>
                    <a:pt x="0" y="0"/>
                  </a:lnTo>
                  <a:close/>
                </a:path>
              </a:pathLst>
            </a:custGeom>
            <a:solidFill>
              <a:srgbClr val="303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8" name="Rectangle 82">
              <a:extLst>
                <a:ext uri="{FF2B5EF4-FFF2-40B4-BE49-F238E27FC236}">
                  <a16:creationId xmlns:a16="http://schemas.microsoft.com/office/drawing/2014/main" id="{CAE1E0AE-8DD5-4960-9B13-78F635668ACC}"/>
                </a:ext>
              </a:extLst>
            </p:cNvPr>
            <p:cNvSpPr>
              <a:spLocks noChangeArrowheads="1"/>
            </p:cNvSpPr>
            <p:nvPr/>
          </p:nvSpPr>
          <p:spPr bwMode="auto">
            <a:xfrm>
              <a:off x="4138613" y="9005888"/>
              <a:ext cx="34925"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49" name="Rectangle 83">
              <a:extLst>
                <a:ext uri="{FF2B5EF4-FFF2-40B4-BE49-F238E27FC236}">
                  <a16:creationId xmlns:a16="http://schemas.microsoft.com/office/drawing/2014/main" id="{7D6059F1-7693-4300-B680-B20B160ED175}"/>
                </a:ext>
              </a:extLst>
            </p:cNvPr>
            <p:cNvSpPr>
              <a:spLocks noChangeArrowheads="1"/>
            </p:cNvSpPr>
            <p:nvPr/>
          </p:nvSpPr>
          <p:spPr bwMode="auto">
            <a:xfrm>
              <a:off x="4138613" y="8983663"/>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0" name="Rectangle 84">
              <a:extLst>
                <a:ext uri="{FF2B5EF4-FFF2-40B4-BE49-F238E27FC236}">
                  <a16:creationId xmlns:a16="http://schemas.microsoft.com/office/drawing/2014/main" id="{FE40B6E6-9613-441F-8318-E7A55FE447FA}"/>
                </a:ext>
              </a:extLst>
            </p:cNvPr>
            <p:cNvSpPr>
              <a:spLocks noChangeArrowheads="1"/>
            </p:cNvSpPr>
            <p:nvPr/>
          </p:nvSpPr>
          <p:spPr bwMode="auto">
            <a:xfrm>
              <a:off x="4138613" y="8963026"/>
              <a:ext cx="34925" cy="6350"/>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1" name="Rectangle 85">
              <a:extLst>
                <a:ext uri="{FF2B5EF4-FFF2-40B4-BE49-F238E27FC236}">
                  <a16:creationId xmlns:a16="http://schemas.microsoft.com/office/drawing/2014/main" id="{FDEF8ABE-7D08-45B5-B0FF-FE9F5BC8E0D5}"/>
                </a:ext>
              </a:extLst>
            </p:cNvPr>
            <p:cNvSpPr>
              <a:spLocks noChangeArrowheads="1"/>
            </p:cNvSpPr>
            <p:nvPr/>
          </p:nvSpPr>
          <p:spPr bwMode="auto">
            <a:xfrm>
              <a:off x="4138613" y="8940801"/>
              <a:ext cx="34925" cy="7938"/>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2" name="Rectangle 86">
              <a:extLst>
                <a:ext uri="{FF2B5EF4-FFF2-40B4-BE49-F238E27FC236}">
                  <a16:creationId xmlns:a16="http://schemas.microsoft.com/office/drawing/2014/main" id="{46CE3C71-A178-4457-9F4C-250649CFE230}"/>
                </a:ext>
              </a:extLst>
            </p:cNvPr>
            <p:cNvSpPr>
              <a:spLocks noChangeArrowheads="1"/>
            </p:cNvSpPr>
            <p:nvPr/>
          </p:nvSpPr>
          <p:spPr bwMode="auto">
            <a:xfrm>
              <a:off x="4138613" y="8918576"/>
              <a:ext cx="34925"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3" name="Rectangle 87">
              <a:extLst>
                <a:ext uri="{FF2B5EF4-FFF2-40B4-BE49-F238E27FC236}">
                  <a16:creationId xmlns:a16="http://schemas.microsoft.com/office/drawing/2014/main" id="{0BF33922-5ABA-4FA8-B198-0A49D47718BA}"/>
                </a:ext>
              </a:extLst>
            </p:cNvPr>
            <p:cNvSpPr>
              <a:spLocks noChangeArrowheads="1"/>
            </p:cNvSpPr>
            <p:nvPr/>
          </p:nvSpPr>
          <p:spPr bwMode="auto">
            <a:xfrm>
              <a:off x="4138613" y="8897938"/>
              <a:ext cx="34925"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4" name="Rectangle 88">
              <a:extLst>
                <a:ext uri="{FF2B5EF4-FFF2-40B4-BE49-F238E27FC236}">
                  <a16:creationId xmlns:a16="http://schemas.microsoft.com/office/drawing/2014/main" id="{4336EF11-4789-40DA-9C02-EA896F4A3EEE}"/>
                </a:ext>
              </a:extLst>
            </p:cNvPr>
            <p:cNvSpPr>
              <a:spLocks noChangeArrowheads="1"/>
            </p:cNvSpPr>
            <p:nvPr/>
          </p:nvSpPr>
          <p:spPr bwMode="auto">
            <a:xfrm>
              <a:off x="4138613" y="8875713"/>
              <a:ext cx="34925"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5" name="Rectangle 89">
              <a:extLst>
                <a:ext uri="{FF2B5EF4-FFF2-40B4-BE49-F238E27FC236}">
                  <a16:creationId xmlns:a16="http://schemas.microsoft.com/office/drawing/2014/main" id="{76A840DE-9DBB-4929-B3D2-B9E9A080EE20}"/>
                </a:ext>
              </a:extLst>
            </p:cNvPr>
            <p:cNvSpPr>
              <a:spLocks noChangeArrowheads="1"/>
            </p:cNvSpPr>
            <p:nvPr/>
          </p:nvSpPr>
          <p:spPr bwMode="auto">
            <a:xfrm>
              <a:off x="3973513" y="9005888"/>
              <a:ext cx="42863" cy="6350"/>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6" name="Rectangle 90">
              <a:extLst>
                <a:ext uri="{FF2B5EF4-FFF2-40B4-BE49-F238E27FC236}">
                  <a16:creationId xmlns:a16="http://schemas.microsoft.com/office/drawing/2014/main" id="{C51529B6-2B1E-427D-B092-452B8AFAA7FF}"/>
                </a:ext>
              </a:extLst>
            </p:cNvPr>
            <p:cNvSpPr>
              <a:spLocks noChangeArrowheads="1"/>
            </p:cNvSpPr>
            <p:nvPr/>
          </p:nvSpPr>
          <p:spPr bwMode="auto">
            <a:xfrm>
              <a:off x="3973513" y="8983663"/>
              <a:ext cx="42863"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7" name="Rectangle 91">
              <a:extLst>
                <a:ext uri="{FF2B5EF4-FFF2-40B4-BE49-F238E27FC236}">
                  <a16:creationId xmlns:a16="http://schemas.microsoft.com/office/drawing/2014/main" id="{E26DCED2-3EB6-488C-A0C9-76AB5D178614}"/>
                </a:ext>
              </a:extLst>
            </p:cNvPr>
            <p:cNvSpPr>
              <a:spLocks noChangeArrowheads="1"/>
            </p:cNvSpPr>
            <p:nvPr/>
          </p:nvSpPr>
          <p:spPr bwMode="auto">
            <a:xfrm>
              <a:off x="3973513" y="8963026"/>
              <a:ext cx="42863" cy="6350"/>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8" name="Rectangle 92">
              <a:extLst>
                <a:ext uri="{FF2B5EF4-FFF2-40B4-BE49-F238E27FC236}">
                  <a16:creationId xmlns:a16="http://schemas.microsoft.com/office/drawing/2014/main" id="{BA0BE834-C814-42FC-B4EF-6264F09A32D3}"/>
                </a:ext>
              </a:extLst>
            </p:cNvPr>
            <p:cNvSpPr>
              <a:spLocks noChangeArrowheads="1"/>
            </p:cNvSpPr>
            <p:nvPr/>
          </p:nvSpPr>
          <p:spPr bwMode="auto">
            <a:xfrm>
              <a:off x="3973513" y="8940801"/>
              <a:ext cx="42863" cy="7938"/>
            </a:xfrm>
            <a:prstGeom prst="rect">
              <a:avLst/>
            </a:prstGeom>
            <a:solidFill>
              <a:srgbClr val="F0CA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59" name="Rectangle 93">
              <a:extLst>
                <a:ext uri="{FF2B5EF4-FFF2-40B4-BE49-F238E27FC236}">
                  <a16:creationId xmlns:a16="http://schemas.microsoft.com/office/drawing/2014/main" id="{3788C721-6DA4-4E2D-9B61-DB4B5CA923EC}"/>
                </a:ext>
              </a:extLst>
            </p:cNvPr>
            <p:cNvSpPr>
              <a:spLocks noChangeArrowheads="1"/>
            </p:cNvSpPr>
            <p:nvPr/>
          </p:nvSpPr>
          <p:spPr bwMode="auto">
            <a:xfrm>
              <a:off x="3973513" y="8918576"/>
              <a:ext cx="42863" cy="793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0" name="Rectangle 94">
              <a:extLst>
                <a:ext uri="{FF2B5EF4-FFF2-40B4-BE49-F238E27FC236}">
                  <a16:creationId xmlns:a16="http://schemas.microsoft.com/office/drawing/2014/main" id="{A016FBAA-E140-48A9-BBB0-336DE603E8EF}"/>
                </a:ext>
              </a:extLst>
            </p:cNvPr>
            <p:cNvSpPr>
              <a:spLocks noChangeArrowheads="1"/>
            </p:cNvSpPr>
            <p:nvPr/>
          </p:nvSpPr>
          <p:spPr bwMode="auto">
            <a:xfrm>
              <a:off x="3973513" y="8897938"/>
              <a:ext cx="42863"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1" name="Rectangle 95">
              <a:extLst>
                <a:ext uri="{FF2B5EF4-FFF2-40B4-BE49-F238E27FC236}">
                  <a16:creationId xmlns:a16="http://schemas.microsoft.com/office/drawing/2014/main" id="{DBE8A481-CEDD-4B7C-8A0C-7ECF73C02202}"/>
                </a:ext>
              </a:extLst>
            </p:cNvPr>
            <p:cNvSpPr>
              <a:spLocks noChangeArrowheads="1"/>
            </p:cNvSpPr>
            <p:nvPr/>
          </p:nvSpPr>
          <p:spPr bwMode="auto">
            <a:xfrm>
              <a:off x="3973513" y="8875713"/>
              <a:ext cx="42863" cy="14288"/>
            </a:xfrm>
            <a:prstGeom prst="rect">
              <a:avLst/>
            </a:prstGeom>
            <a:solidFill>
              <a:srgbClr val="F4DA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2" name="Rectangle 96">
              <a:extLst>
                <a:ext uri="{FF2B5EF4-FFF2-40B4-BE49-F238E27FC236}">
                  <a16:creationId xmlns:a16="http://schemas.microsoft.com/office/drawing/2014/main" id="{9FA44381-D250-4139-B0CB-C231DD0CE493}"/>
                </a:ext>
              </a:extLst>
            </p:cNvPr>
            <p:cNvSpPr>
              <a:spLocks noChangeArrowheads="1"/>
            </p:cNvSpPr>
            <p:nvPr/>
          </p:nvSpPr>
          <p:spPr bwMode="auto">
            <a:xfrm>
              <a:off x="4583113" y="7399338"/>
              <a:ext cx="1952625" cy="2765425"/>
            </a:xfrm>
            <a:prstGeom prst="rect">
              <a:avLst/>
            </a:prstGeom>
            <a:solidFill>
              <a:srgbClr val="E5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3" name="Freeform 97">
              <a:extLst>
                <a:ext uri="{FF2B5EF4-FFF2-40B4-BE49-F238E27FC236}">
                  <a16:creationId xmlns:a16="http://schemas.microsoft.com/office/drawing/2014/main" id="{956FA61C-8EFE-4096-9B8E-059AF5F9EFF0}"/>
                </a:ext>
              </a:extLst>
            </p:cNvPr>
            <p:cNvSpPr>
              <a:spLocks/>
            </p:cNvSpPr>
            <p:nvPr/>
          </p:nvSpPr>
          <p:spPr bwMode="auto">
            <a:xfrm>
              <a:off x="4841876" y="7659688"/>
              <a:ext cx="344488" cy="403225"/>
            </a:xfrm>
            <a:custGeom>
              <a:avLst/>
              <a:gdLst>
                <a:gd name="T0" fmla="*/ 0 w 48"/>
                <a:gd name="T1" fmla="*/ 0 h 56"/>
                <a:gd name="T2" fmla="*/ 48 w 48"/>
                <a:gd name="T3" fmla="*/ 0 h 56"/>
                <a:gd name="T4" fmla="*/ 48 w 48"/>
                <a:gd name="T5" fmla="*/ 15 h 56"/>
                <a:gd name="T6" fmla="*/ 46 w 48"/>
                <a:gd name="T7" fmla="*/ 15 h 56"/>
                <a:gd name="T8" fmla="*/ 43 w 48"/>
                <a:gd name="T9" fmla="*/ 6 h 56"/>
                <a:gd name="T10" fmla="*/ 33 w 48"/>
                <a:gd name="T11" fmla="*/ 4 h 56"/>
                <a:gd name="T12" fmla="*/ 28 w 48"/>
                <a:gd name="T13" fmla="*/ 4 h 56"/>
                <a:gd name="T14" fmla="*/ 28 w 48"/>
                <a:gd name="T15" fmla="*/ 47 h 56"/>
                <a:gd name="T16" fmla="*/ 30 w 48"/>
                <a:gd name="T17" fmla="*/ 53 h 56"/>
                <a:gd name="T18" fmla="*/ 37 w 48"/>
                <a:gd name="T19" fmla="*/ 55 h 56"/>
                <a:gd name="T20" fmla="*/ 37 w 48"/>
                <a:gd name="T21" fmla="*/ 56 h 56"/>
                <a:gd name="T22" fmla="*/ 12 w 48"/>
                <a:gd name="T23" fmla="*/ 56 h 56"/>
                <a:gd name="T24" fmla="*/ 12 w 48"/>
                <a:gd name="T25" fmla="*/ 55 h 56"/>
                <a:gd name="T26" fmla="*/ 19 w 48"/>
                <a:gd name="T27" fmla="*/ 53 h 56"/>
                <a:gd name="T28" fmla="*/ 20 w 48"/>
                <a:gd name="T29" fmla="*/ 46 h 56"/>
                <a:gd name="T30" fmla="*/ 20 w 48"/>
                <a:gd name="T31" fmla="*/ 4 h 56"/>
                <a:gd name="T32" fmla="*/ 15 w 48"/>
                <a:gd name="T33" fmla="*/ 4 h 56"/>
                <a:gd name="T34" fmla="*/ 6 w 48"/>
                <a:gd name="T35" fmla="*/ 6 h 56"/>
                <a:gd name="T36" fmla="*/ 2 w 48"/>
                <a:gd name="T37" fmla="*/ 15 h 56"/>
                <a:gd name="T38" fmla="*/ 0 w 48"/>
                <a:gd name="T39" fmla="*/ 15 h 56"/>
                <a:gd name="T40" fmla="*/ 0 w 48"/>
                <a:gd name="T4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56">
                  <a:moveTo>
                    <a:pt x="0" y="0"/>
                  </a:moveTo>
                  <a:cubicBezTo>
                    <a:pt x="48" y="0"/>
                    <a:pt x="48" y="0"/>
                    <a:pt x="48" y="0"/>
                  </a:cubicBezTo>
                  <a:cubicBezTo>
                    <a:pt x="48" y="15"/>
                    <a:pt x="48" y="15"/>
                    <a:pt x="48" y="15"/>
                  </a:cubicBezTo>
                  <a:cubicBezTo>
                    <a:pt x="46" y="15"/>
                    <a:pt x="46" y="15"/>
                    <a:pt x="46" y="15"/>
                  </a:cubicBezTo>
                  <a:cubicBezTo>
                    <a:pt x="45" y="10"/>
                    <a:pt x="44" y="7"/>
                    <a:pt x="43" y="6"/>
                  </a:cubicBezTo>
                  <a:cubicBezTo>
                    <a:pt x="41" y="5"/>
                    <a:pt x="38" y="4"/>
                    <a:pt x="33" y="4"/>
                  </a:cubicBezTo>
                  <a:cubicBezTo>
                    <a:pt x="28" y="4"/>
                    <a:pt x="28" y="4"/>
                    <a:pt x="28" y="4"/>
                  </a:cubicBezTo>
                  <a:cubicBezTo>
                    <a:pt x="28" y="47"/>
                    <a:pt x="28" y="47"/>
                    <a:pt x="28" y="47"/>
                  </a:cubicBezTo>
                  <a:cubicBezTo>
                    <a:pt x="28" y="50"/>
                    <a:pt x="29" y="52"/>
                    <a:pt x="30" y="53"/>
                  </a:cubicBezTo>
                  <a:cubicBezTo>
                    <a:pt x="31" y="54"/>
                    <a:pt x="33" y="54"/>
                    <a:pt x="37" y="55"/>
                  </a:cubicBezTo>
                  <a:cubicBezTo>
                    <a:pt x="37" y="56"/>
                    <a:pt x="37" y="56"/>
                    <a:pt x="37" y="56"/>
                  </a:cubicBezTo>
                  <a:cubicBezTo>
                    <a:pt x="12" y="56"/>
                    <a:pt x="12" y="56"/>
                    <a:pt x="12" y="56"/>
                  </a:cubicBezTo>
                  <a:cubicBezTo>
                    <a:pt x="12" y="55"/>
                    <a:pt x="12" y="55"/>
                    <a:pt x="12" y="55"/>
                  </a:cubicBezTo>
                  <a:cubicBezTo>
                    <a:pt x="16" y="54"/>
                    <a:pt x="18" y="54"/>
                    <a:pt x="19" y="53"/>
                  </a:cubicBezTo>
                  <a:cubicBezTo>
                    <a:pt x="20" y="52"/>
                    <a:pt x="20" y="50"/>
                    <a:pt x="20" y="46"/>
                  </a:cubicBezTo>
                  <a:cubicBezTo>
                    <a:pt x="20" y="4"/>
                    <a:pt x="20" y="4"/>
                    <a:pt x="20" y="4"/>
                  </a:cubicBezTo>
                  <a:cubicBezTo>
                    <a:pt x="15" y="4"/>
                    <a:pt x="15" y="4"/>
                    <a:pt x="15" y="4"/>
                  </a:cubicBezTo>
                  <a:cubicBezTo>
                    <a:pt x="11" y="4"/>
                    <a:pt x="7" y="5"/>
                    <a:pt x="6" y="6"/>
                  </a:cubicBezTo>
                  <a:cubicBezTo>
                    <a:pt x="4" y="7"/>
                    <a:pt x="3" y="10"/>
                    <a:pt x="2" y="15"/>
                  </a:cubicBezTo>
                  <a:cubicBezTo>
                    <a:pt x="0" y="15"/>
                    <a:pt x="0" y="15"/>
                    <a:pt x="0" y="15"/>
                  </a:cubicBezTo>
                  <a:lnTo>
                    <a:pt x="0" y="0"/>
                  </a:lnTo>
                  <a:close/>
                </a:path>
              </a:pathLst>
            </a:custGeom>
            <a:solidFill>
              <a:srgbClr val="B7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4" name="Rectangle 98">
              <a:extLst>
                <a:ext uri="{FF2B5EF4-FFF2-40B4-BE49-F238E27FC236}">
                  <a16:creationId xmlns:a16="http://schemas.microsoft.com/office/drawing/2014/main" id="{A45A6218-2565-4D73-A970-09267010A6F9}"/>
                </a:ext>
              </a:extLst>
            </p:cNvPr>
            <p:cNvSpPr>
              <a:spLocks noChangeArrowheads="1"/>
            </p:cNvSpPr>
            <p:nvPr/>
          </p:nvSpPr>
          <p:spPr bwMode="auto">
            <a:xfrm>
              <a:off x="5257801" y="7659688"/>
              <a:ext cx="10271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5" name="Rectangle 99">
              <a:extLst>
                <a:ext uri="{FF2B5EF4-FFF2-40B4-BE49-F238E27FC236}">
                  <a16:creationId xmlns:a16="http://schemas.microsoft.com/office/drawing/2014/main" id="{135F81F8-8E76-481F-8136-0EDE4C216C3C}"/>
                </a:ext>
              </a:extLst>
            </p:cNvPr>
            <p:cNvSpPr>
              <a:spLocks noChangeArrowheads="1"/>
            </p:cNvSpPr>
            <p:nvPr/>
          </p:nvSpPr>
          <p:spPr bwMode="auto">
            <a:xfrm>
              <a:off x="5257801" y="7723188"/>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6" name="Rectangle 100">
              <a:extLst>
                <a:ext uri="{FF2B5EF4-FFF2-40B4-BE49-F238E27FC236}">
                  <a16:creationId xmlns:a16="http://schemas.microsoft.com/office/drawing/2014/main" id="{D02558FD-E30E-4FD5-8C6C-ED4253C3C40B}"/>
                </a:ext>
              </a:extLst>
            </p:cNvPr>
            <p:cNvSpPr>
              <a:spLocks noChangeArrowheads="1"/>
            </p:cNvSpPr>
            <p:nvPr/>
          </p:nvSpPr>
          <p:spPr bwMode="auto">
            <a:xfrm>
              <a:off x="5257801" y="7781926"/>
              <a:ext cx="10414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7" name="Rectangle 101">
              <a:extLst>
                <a:ext uri="{FF2B5EF4-FFF2-40B4-BE49-F238E27FC236}">
                  <a16:creationId xmlns:a16="http://schemas.microsoft.com/office/drawing/2014/main" id="{ACF9DD01-2C3F-4F82-AE96-FFE2091EF297}"/>
                </a:ext>
              </a:extLst>
            </p:cNvPr>
            <p:cNvSpPr>
              <a:spLocks noChangeArrowheads="1"/>
            </p:cNvSpPr>
            <p:nvPr/>
          </p:nvSpPr>
          <p:spPr bwMode="auto">
            <a:xfrm>
              <a:off x="5257801" y="7847013"/>
              <a:ext cx="1004888"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8" name="Rectangle 102">
              <a:extLst>
                <a:ext uri="{FF2B5EF4-FFF2-40B4-BE49-F238E27FC236}">
                  <a16:creationId xmlns:a16="http://schemas.microsoft.com/office/drawing/2014/main" id="{D1E320DA-189A-4D49-864C-870297D577D4}"/>
                </a:ext>
              </a:extLst>
            </p:cNvPr>
            <p:cNvSpPr>
              <a:spLocks noChangeArrowheads="1"/>
            </p:cNvSpPr>
            <p:nvPr/>
          </p:nvSpPr>
          <p:spPr bwMode="auto">
            <a:xfrm>
              <a:off x="5257801" y="7910513"/>
              <a:ext cx="1041400"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69" name="Rectangle 103">
              <a:extLst>
                <a:ext uri="{FF2B5EF4-FFF2-40B4-BE49-F238E27FC236}">
                  <a16:creationId xmlns:a16="http://schemas.microsoft.com/office/drawing/2014/main" id="{D8D47BB4-C2AD-4C9D-B2F7-CCB4DDB42746}"/>
                </a:ext>
              </a:extLst>
            </p:cNvPr>
            <p:cNvSpPr>
              <a:spLocks noChangeArrowheads="1"/>
            </p:cNvSpPr>
            <p:nvPr/>
          </p:nvSpPr>
          <p:spPr bwMode="auto">
            <a:xfrm>
              <a:off x="5257801" y="7969251"/>
              <a:ext cx="101282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0" name="Rectangle 104">
              <a:extLst>
                <a:ext uri="{FF2B5EF4-FFF2-40B4-BE49-F238E27FC236}">
                  <a16:creationId xmlns:a16="http://schemas.microsoft.com/office/drawing/2014/main" id="{1B0406B2-EF4D-4418-AD6D-B341D48CB860}"/>
                </a:ext>
              </a:extLst>
            </p:cNvPr>
            <p:cNvSpPr>
              <a:spLocks noChangeArrowheads="1"/>
            </p:cNvSpPr>
            <p:nvPr/>
          </p:nvSpPr>
          <p:spPr bwMode="auto">
            <a:xfrm>
              <a:off x="5257801" y="8032751"/>
              <a:ext cx="28733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1" name="Rectangle 105">
              <a:extLst>
                <a:ext uri="{FF2B5EF4-FFF2-40B4-BE49-F238E27FC236}">
                  <a16:creationId xmlns:a16="http://schemas.microsoft.com/office/drawing/2014/main" id="{AEB19118-E623-41D2-A7E2-06BD6EE26E80}"/>
                </a:ext>
              </a:extLst>
            </p:cNvPr>
            <p:cNvSpPr>
              <a:spLocks noChangeArrowheads="1"/>
            </p:cNvSpPr>
            <p:nvPr/>
          </p:nvSpPr>
          <p:spPr bwMode="auto">
            <a:xfrm>
              <a:off x="4835526" y="8142288"/>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2" name="Rectangle 106">
              <a:extLst>
                <a:ext uri="{FF2B5EF4-FFF2-40B4-BE49-F238E27FC236}">
                  <a16:creationId xmlns:a16="http://schemas.microsoft.com/office/drawing/2014/main" id="{8981F135-0F28-44A6-A4A4-B74CCC6ADAD8}"/>
                </a:ext>
              </a:extLst>
            </p:cNvPr>
            <p:cNvSpPr>
              <a:spLocks noChangeArrowheads="1"/>
            </p:cNvSpPr>
            <p:nvPr/>
          </p:nvSpPr>
          <p:spPr bwMode="auto">
            <a:xfrm>
              <a:off x="4835526" y="8205788"/>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3" name="Rectangle 107">
              <a:extLst>
                <a:ext uri="{FF2B5EF4-FFF2-40B4-BE49-F238E27FC236}">
                  <a16:creationId xmlns:a16="http://schemas.microsoft.com/office/drawing/2014/main" id="{34ACB375-0671-4320-BA67-55409B09145E}"/>
                </a:ext>
              </a:extLst>
            </p:cNvPr>
            <p:cNvSpPr>
              <a:spLocks noChangeArrowheads="1"/>
            </p:cNvSpPr>
            <p:nvPr/>
          </p:nvSpPr>
          <p:spPr bwMode="auto">
            <a:xfrm>
              <a:off x="4835526" y="8264526"/>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4" name="Rectangle 108">
              <a:extLst>
                <a:ext uri="{FF2B5EF4-FFF2-40B4-BE49-F238E27FC236}">
                  <a16:creationId xmlns:a16="http://schemas.microsoft.com/office/drawing/2014/main" id="{ECA32A5E-7870-4B9D-8F45-F3AC13F5022D}"/>
                </a:ext>
              </a:extLst>
            </p:cNvPr>
            <p:cNvSpPr>
              <a:spLocks noChangeArrowheads="1"/>
            </p:cNvSpPr>
            <p:nvPr/>
          </p:nvSpPr>
          <p:spPr bwMode="auto">
            <a:xfrm>
              <a:off x="4835526" y="8328026"/>
              <a:ext cx="142716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5" name="Rectangle 109">
              <a:extLst>
                <a:ext uri="{FF2B5EF4-FFF2-40B4-BE49-F238E27FC236}">
                  <a16:creationId xmlns:a16="http://schemas.microsoft.com/office/drawing/2014/main" id="{1D4DD47D-5B30-4198-8F94-028FD0D12DFC}"/>
                </a:ext>
              </a:extLst>
            </p:cNvPr>
            <p:cNvSpPr>
              <a:spLocks noChangeArrowheads="1"/>
            </p:cNvSpPr>
            <p:nvPr/>
          </p:nvSpPr>
          <p:spPr bwMode="auto">
            <a:xfrm>
              <a:off x="4835526" y="8393113"/>
              <a:ext cx="1463675"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6" name="Rectangle 110">
              <a:extLst>
                <a:ext uri="{FF2B5EF4-FFF2-40B4-BE49-F238E27FC236}">
                  <a16:creationId xmlns:a16="http://schemas.microsoft.com/office/drawing/2014/main" id="{F96FA3CC-0A67-446C-AE92-CC74BD589964}"/>
                </a:ext>
              </a:extLst>
            </p:cNvPr>
            <p:cNvSpPr>
              <a:spLocks noChangeArrowheads="1"/>
            </p:cNvSpPr>
            <p:nvPr/>
          </p:nvSpPr>
          <p:spPr bwMode="auto">
            <a:xfrm>
              <a:off x="4835526" y="8451851"/>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7" name="Rectangle 111">
              <a:extLst>
                <a:ext uri="{FF2B5EF4-FFF2-40B4-BE49-F238E27FC236}">
                  <a16:creationId xmlns:a16="http://schemas.microsoft.com/office/drawing/2014/main" id="{622477FB-3415-4706-A941-B89C56A5056F}"/>
                </a:ext>
              </a:extLst>
            </p:cNvPr>
            <p:cNvSpPr>
              <a:spLocks noChangeArrowheads="1"/>
            </p:cNvSpPr>
            <p:nvPr/>
          </p:nvSpPr>
          <p:spPr bwMode="auto">
            <a:xfrm>
              <a:off x="4835526" y="8515351"/>
              <a:ext cx="709613" cy="30163"/>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8" name="Rectangle 112">
              <a:extLst>
                <a:ext uri="{FF2B5EF4-FFF2-40B4-BE49-F238E27FC236}">
                  <a16:creationId xmlns:a16="http://schemas.microsoft.com/office/drawing/2014/main" id="{6B859AE5-93F7-47EB-BCD2-E0DF6F4510AD}"/>
                </a:ext>
              </a:extLst>
            </p:cNvPr>
            <p:cNvSpPr>
              <a:spLocks noChangeArrowheads="1"/>
            </p:cNvSpPr>
            <p:nvPr/>
          </p:nvSpPr>
          <p:spPr bwMode="auto">
            <a:xfrm>
              <a:off x="4835526" y="8645526"/>
              <a:ext cx="1449388"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79" name="Rectangle 113">
              <a:extLst>
                <a:ext uri="{FF2B5EF4-FFF2-40B4-BE49-F238E27FC236}">
                  <a16:creationId xmlns:a16="http://schemas.microsoft.com/office/drawing/2014/main" id="{732AF017-9387-4627-9ACB-3D003817B99E}"/>
                </a:ext>
              </a:extLst>
            </p:cNvPr>
            <p:cNvSpPr>
              <a:spLocks noChangeArrowheads="1"/>
            </p:cNvSpPr>
            <p:nvPr/>
          </p:nvSpPr>
          <p:spPr bwMode="auto">
            <a:xfrm>
              <a:off x="4835526" y="87106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0" name="Rectangle 114">
              <a:extLst>
                <a:ext uri="{FF2B5EF4-FFF2-40B4-BE49-F238E27FC236}">
                  <a16:creationId xmlns:a16="http://schemas.microsoft.com/office/drawing/2014/main" id="{63A17EC8-774E-494F-A252-5EB2C8F73C44}"/>
                </a:ext>
              </a:extLst>
            </p:cNvPr>
            <p:cNvSpPr>
              <a:spLocks noChangeArrowheads="1"/>
            </p:cNvSpPr>
            <p:nvPr/>
          </p:nvSpPr>
          <p:spPr bwMode="auto">
            <a:xfrm>
              <a:off x="4835526" y="8775701"/>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1" name="Rectangle 115">
              <a:extLst>
                <a:ext uri="{FF2B5EF4-FFF2-40B4-BE49-F238E27FC236}">
                  <a16:creationId xmlns:a16="http://schemas.microsoft.com/office/drawing/2014/main" id="{CB778064-A968-44C4-9C62-69CBB8EF7AFC}"/>
                </a:ext>
              </a:extLst>
            </p:cNvPr>
            <p:cNvSpPr>
              <a:spLocks noChangeArrowheads="1"/>
            </p:cNvSpPr>
            <p:nvPr/>
          </p:nvSpPr>
          <p:spPr bwMode="auto">
            <a:xfrm>
              <a:off x="4835526" y="8832851"/>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2" name="Rectangle 116">
              <a:extLst>
                <a:ext uri="{FF2B5EF4-FFF2-40B4-BE49-F238E27FC236}">
                  <a16:creationId xmlns:a16="http://schemas.microsoft.com/office/drawing/2014/main" id="{AF26424B-6D2C-4520-BBED-7B62DF347916}"/>
                </a:ext>
              </a:extLst>
            </p:cNvPr>
            <p:cNvSpPr>
              <a:spLocks noChangeArrowheads="1"/>
            </p:cNvSpPr>
            <p:nvPr/>
          </p:nvSpPr>
          <p:spPr bwMode="auto">
            <a:xfrm>
              <a:off x="4835526" y="8897938"/>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3" name="Rectangle 117">
              <a:extLst>
                <a:ext uri="{FF2B5EF4-FFF2-40B4-BE49-F238E27FC236}">
                  <a16:creationId xmlns:a16="http://schemas.microsoft.com/office/drawing/2014/main" id="{66D65634-2D39-495E-9102-60CE95B17EF9}"/>
                </a:ext>
              </a:extLst>
            </p:cNvPr>
            <p:cNvSpPr>
              <a:spLocks noChangeArrowheads="1"/>
            </p:cNvSpPr>
            <p:nvPr/>
          </p:nvSpPr>
          <p:spPr bwMode="auto">
            <a:xfrm>
              <a:off x="4835526" y="8963026"/>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4" name="Rectangle 118">
              <a:extLst>
                <a:ext uri="{FF2B5EF4-FFF2-40B4-BE49-F238E27FC236}">
                  <a16:creationId xmlns:a16="http://schemas.microsoft.com/office/drawing/2014/main" id="{C2637485-2170-4299-A672-32AA8B29C05A}"/>
                </a:ext>
              </a:extLst>
            </p:cNvPr>
            <p:cNvSpPr>
              <a:spLocks noChangeArrowheads="1"/>
            </p:cNvSpPr>
            <p:nvPr/>
          </p:nvSpPr>
          <p:spPr bwMode="auto">
            <a:xfrm>
              <a:off x="4835526" y="9020176"/>
              <a:ext cx="1449388"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5" name="Rectangle 119">
              <a:extLst>
                <a:ext uri="{FF2B5EF4-FFF2-40B4-BE49-F238E27FC236}">
                  <a16:creationId xmlns:a16="http://schemas.microsoft.com/office/drawing/2014/main" id="{FC5A98F5-8FE6-4D99-82EB-E076EEF477EB}"/>
                </a:ext>
              </a:extLst>
            </p:cNvPr>
            <p:cNvSpPr>
              <a:spLocks noChangeArrowheads="1"/>
            </p:cNvSpPr>
            <p:nvPr/>
          </p:nvSpPr>
          <p:spPr bwMode="auto">
            <a:xfrm>
              <a:off x="4835526" y="90852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6" name="Rectangle 120">
              <a:extLst>
                <a:ext uri="{FF2B5EF4-FFF2-40B4-BE49-F238E27FC236}">
                  <a16:creationId xmlns:a16="http://schemas.microsoft.com/office/drawing/2014/main" id="{DE9E1392-A064-429D-A9BF-A41DF66E45F4}"/>
                </a:ext>
              </a:extLst>
            </p:cNvPr>
            <p:cNvSpPr>
              <a:spLocks noChangeArrowheads="1"/>
            </p:cNvSpPr>
            <p:nvPr/>
          </p:nvSpPr>
          <p:spPr bwMode="auto">
            <a:xfrm>
              <a:off x="4835526" y="9142413"/>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7" name="Rectangle 121">
              <a:extLst>
                <a:ext uri="{FF2B5EF4-FFF2-40B4-BE49-F238E27FC236}">
                  <a16:creationId xmlns:a16="http://schemas.microsoft.com/office/drawing/2014/main" id="{DF979BA4-E18C-43EA-8949-FF587D1A27AC}"/>
                </a:ext>
              </a:extLst>
            </p:cNvPr>
            <p:cNvSpPr>
              <a:spLocks noChangeArrowheads="1"/>
            </p:cNvSpPr>
            <p:nvPr/>
          </p:nvSpPr>
          <p:spPr bwMode="auto">
            <a:xfrm>
              <a:off x="4835526" y="9207501"/>
              <a:ext cx="1427163" cy="2222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8" name="Rectangle 122">
              <a:extLst>
                <a:ext uri="{FF2B5EF4-FFF2-40B4-BE49-F238E27FC236}">
                  <a16:creationId xmlns:a16="http://schemas.microsoft.com/office/drawing/2014/main" id="{6C6517B5-88B1-4E82-B93E-3C832EAEBBA7}"/>
                </a:ext>
              </a:extLst>
            </p:cNvPr>
            <p:cNvSpPr>
              <a:spLocks noChangeArrowheads="1"/>
            </p:cNvSpPr>
            <p:nvPr/>
          </p:nvSpPr>
          <p:spPr bwMode="auto">
            <a:xfrm>
              <a:off x="4835526" y="9264651"/>
              <a:ext cx="1463675"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89" name="Rectangle 123">
              <a:extLst>
                <a:ext uri="{FF2B5EF4-FFF2-40B4-BE49-F238E27FC236}">
                  <a16:creationId xmlns:a16="http://schemas.microsoft.com/office/drawing/2014/main" id="{31570B85-4D97-46BE-9EE3-96BA2B1C1645}"/>
                </a:ext>
              </a:extLst>
            </p:cNvPr>
            <p:cNvSpPr>
              <a:spLocks noChangeArrowheads="1"/>
            </p:cNvSpPr>
            <p:nvPr/>
          </p:nvSpPr>
          <p:spPr bwMode="auto">
            <a:xfrm>
              <a:off x="4835526" y="9329738"/>
              <a:ext cx="1435100"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0" name="Rectangle 124">
              <a:extLst>
                <a:ext uri="{FF2B5EF4-FFF2-40B4-BE49-F238E27FC236}">
                  <a16:creationId xmlns:a16="http://schemas.microsoft.com/office/drawing/2014/main" id="{2E3C3743-DD6D-4709-BDF6-C9425B12F488}"/>
                </a:ext>
              </a:extLst>
            </p:cNvPr>
            <p:cNvSpPr>
              <a:spLocks noChangeArrowheads="1"/>
            </p:cNvSpPr>
            <p:nvPr/>
          </p:nvSpPr>
          <p:spPr bwMode="auto">
            <a:xfrm>
              <a:off x="4835526" y="9394826"/>
              <a:ext cx="709613"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1" name="Rectangle 125">
              <a:extLst>
                <a:ext uri="{FF2B5EF4-FFF2-40B4-BE49-F238E27FC236}">
                  <a16:creationId xmlns:a16="http://schemas.microsoft.com/office/drawing/2014/main" id="{1B1E5BE4-514C-4CAC-A5CE-30A4E13C862A}"/>
                </a:ext>
              </a:extLst>
            </p:cNvPr>
            <p:cNvSpPr>
              <a:spLocks noChangeArrowheads="1"/>
            </p:cNvSpPr>
            <p:nvPr/>
          </p:nvSpPr>
          <p:spPr bwMode="auto">
            <a:xfrm>
              <a:off x="4835526" y="9502776"/>
              <a:ext cx="142716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2" name="Rectangle 126">
              <a:extLst>
                <a:ext uri="{FF2B5EF4-FFF2-40B4-BE49-F238E27FC236}">
                  <a16:creationId xmlns:a16="http://schemas.microsoft.com/office/drawing/2014/main" id="{BDE95E3E-5E39-4BDB-8E57-271B3D690472}"/>
                </a:ext>
              </a:extLst>
            </p:cNvPr>
            <p:cNvSpPr>
              <a:spLocks noChangeArrowheads="1"/>
            </p:cNvSpPr>
            <p:nvPr/>
          </p:nvSpPr>
          <p:spPr bwMode="auto">
            <a:xfrm>
              <a:off x="4835526" y="9567863"/>
              <a:ext cx="1463675"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3" name="Rectangle 127">
              <a:extLst>
                <a:ext uri="{FF2B5EF4-FFF2-40B4-BE49-F238E27FC236}">
                  <a16:creationId xmlns:a16="http://schemas.microsoft.com/office/drawing/2014/main" id="{8FB2B718-2BC1-454B-9D2B-A72D18112CA9}"/>
                </a:ext>
              </a:extLst>
            </p:cNvPr>
            <p:cNvSpPr>
              <a:spLocks noChangeArrowheads="1"/>
            </p:cNvSpPr>
            <p:nvPr/>
          </p:nvSpPr>
          <p:spPr bwMode="auto">
            <a:xfrm>
              <a:off x="4835526" y="9632951"/>
              <a:ext cx="1435100" cy="20638"/>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4" name="Rectangle 128">
              <a:extLst>
                <a:ext uri="{FF2B5EF4-FFF2-40B4-BE49-F238E27FC236}">
                  <a16:creationId xmlns:a16="http://schemas.microsoft.com/office/drawing/2014/main" id="{3C05AF67-D21C-43FB-9FC0-B19626A59A64}"/>
                </a:ext>
              </a:extLst>
            </p:cNvPr>
            <p:cNvSpPr>
              <a:spLocks noChangeArrowheads="1"/>
            </p:cNvSpPr>
            <p:nvPr/>
          </p:nvSpPr>
          <p:spPr bwMode="auto">
            <a:xfrm>
              <a:off x="4835526" y="9690101"/>
              <a:ext cx="709613" cy="28575"/>
            </a:xfrm>
            <a:prstGeom prst="rect">
              <a:avLst/>
            </a:prstGeom>
            <a:solidFill>
              <a:srgbClr val="B7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5" name="Rectangle 129">
              <a:extLst>
                <a:ext uri="{FF2B5EF4-FFF2-40B4-BE49-F238E27FC236}">
                  <a16:creationId xmlns:a16="http://schemas.microsoft.com/office/drawing/2014/main" id="{CEF642C1-567F-479A-BE2D-4A0F9DB23F9D}"/>
                </a:ext>
              </a:extLst>
            </p:cNvPr>
            <p:cNvSpPr>
              <a:spLocks noChangeArrowheads="1"/>
            </p:cNvSpPr>
            <p:nvPr/>
          </p:nvSpPr>
          <p:spPr bwMode="auto">
            <a:xfrm>
              <a:off x="6708776" y="9553576"/>
              <a:ext cx="711200" cy="28575"/>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6" name="Rectangle 130">
              <a:extLst>
                <a:ext uri="{FF2B5EF4-FFF2-40B4-BE49-F238E27FC236}">
                  <a16:creationId xmlns:a16="http://schemas.microsoft.com/office/drawing/2014/main" id="{9CC10EC9-4080-4D53-83AB-380AA5B1C3C3}"/>
                </a:ext>
              </a:extLst>
            </p:cNvPr>
            <p:cNvSpPr>
              <a:spLocks noChangeArrowheads="1"/>
            </p:cNvSpPr>
            <p:nvPr/>
          </p:nvSpPr>
          <p:spPr bwMode="auto">
            <a:xfrm>
              <a:off x="6708776" y="9690101"/>
              <a:ext cx="711200" cy="28575"/>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7" name="Rectangle 131">
              <a:extLst>
                <a:ext uri="{FF2B5EF4-FFF2-40B4-BE49-F238E27FC236}">
                  <a16:creationId xmlns:a16="http://schemas.microsoft.com/office/drawing/2014/main" id="{41251F04-807B-4A88-80D5-E5E8B1470C29}"/>
                </a:ext>
              </a:extLst>
            </p:cNvPr>
            <p:cNvSpPr>
              <a:spLocks noChangeArrowheads="1"/>
            </p:cNvSpPr>
            <p:nvPr/>
          </p:nvSpPr>
          <p:spPr bwMode="auto">
            <a:xfrm>
              <a:off x="6708776" y="9826626"/>
              <a:ext cx="711200" cy="28575"/>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598" name="Rectangle 132">
              <a:extLst>
                <a:ext uri="{FF2B5EF4-FFF2-40B4-BE49-F238E27FC236}">
                  <a16:creationId xmlns:a16="http://schemas.microsoft.com/office/drawing/2014/main" id="{88C6E724-0B28-4AE1-8307-DE5326AFB05F}"/>
                </a:ext>
              </a:extLst>
            </p:cNvPr>
            <p:cNvSpPr>
              <a:spLocks noChangeArrowheads="1"/>
            </p:cNvSpPr>
            <p:nvPr/>
          </p:nvSpPr>
          <p:spPr bwMode="auto">
            <a:xfrm>
              <a:off x="6708776" y="9956801"/>
              <a:ext cx="623888" cy="28575"/>
            </a:xfrm>
            <a:prstGeom prst="rect">
              <a:avLst/>
            </a:prstGeom>
            <a:solidFill>
              <a:srgbClr val="F7F8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grpSp>
      <p:grpSp>
        <p:nvGrpSpPr>
          <p:cNvPr id="810" name="Group 809">
            <a:extLst>
              <a:ext uri="{FF2B5EF4-FFF2-40B4-BE49-F238E27FC236}">
                <a16:creationId xmlns:a16="http://schemas.microsoft.com/office/drawing/2014/main" id="{584048D9-A1A4-4959-A747-918C46FA4B11}"/>
              </a:ext>
            </a:extLst>
          </p:cNvPr>
          <p:cNvGrpSpPr/>
          <p:nvPr/>
        </p:nvGrpSpPr>
        <p:grpSpPr>
          <a:xfrm>
            <a:off x="49647" y="3550331"/>
            <a:ext cx="1904419" cy="1588120"/>
            <a:chOff x="2908300" y="3697288"/>
            <a:chExt cx="9128126" cy="7612062"/>
          </a:xfrm>
        </p:grpSpPr>
        <p:sp>
          <p:nvSpPr>
            <p:cNvPr id="811" name="Freeform 95">
              <a:extLst>
                <a:ext uri="{FF2B5EF4-FFF2-40B4-BE49-F238E27FC236}">
                  <a16:creationId xmlns:a16="http://schemas.microsoft.com/office/drawing/2014/main" id="{30D39D40-DB40-4BA9-88E6-9D225AD90A87}"/>
                </a:ext>
              </a:extLst>
            </p:cNvPr>
            <p:cNvSpPr>
              <a:spLocks/>
            </p:cNvSpPr>
            <p:nvPr/>
          </p:nvSpPr>
          <p:spPr bwMode="auto">
            <a:xfrm>
              <a:off x="7351713" y="5911850"/>
              <a:ext cx="4684713" cy="5397500"/>
            </a:xfrm>
            <a:custGeom>
              <a:avLst/>
              <a:gdLst>
                <a:gd name="T0" fmla="*/ 0 w 271"/>
                <a:gd name="T1" fmla="*/ 312 h 312"/>
                <a:gd name="T2" fmla="*/ 260 w 271"/>
                <a:gd name="T3" fmla="*/ 312 h 312"/>
                <a:gd name="T4" fmla="*/ 65 w 271"/>
                <a:gd name="T5" fmla="*/ 0 h 312"/>
                <a:gd name="T6" fmla="*/ 0 w 271"/>
                <a:gd name="T7" fmla="*/ 312 h 312"/>
              </a:gdLst>
              <a:ahLst/>
              <a:cxnLst>
                <a:cxn ang="0">
                  <a:pos x="T0" y="T1"/>
                </a:cxn>
                <a:cxn ang="0">
                  <a:pos x="T2" y="T3"/>
                </a:cxn>
                <a:cxn ang="0">
                  <a:pos x="T4" y="T5"/>
                </a:cxn>
                <a:cxn ang="0">
                  <a:pos x="T6" y="T7"/>
                </a:cxn>
              </a:cxnLst>
              <a:rect l="0" t="0" r="r" b="b"/>
              <a:pathLst>
                <a:path w="271" h="312">
                  <a:moveTo>
                    <a:pt x="0" y="312"/>
                  </a:moveTo>
                  <a:cubicBezTo>
                    <a:pt x="260" y="312"/>
                    <a:pt x="260" y="312"/>
                    <a:pt x="260" y="312"/>
                  </a:cubicBezTo>
                  <a:cubicBezTo>
                    <a:pt x="271" y="30"/>
                    <a:pt x="65" y="0"/>
                    <a:pt x="65" y="0"/>
                  </a:cubicBezTo>
                  <a:cubicBezTo>
                    <a:pt x="126" y="78"/>
                    <a:pt x="34" y="253"/>
                    <a:pt x="0" y="312"/>
                  </a:cubicBezTo>
                  <a:close/>
                </a:path>
              </a:pathLst>
            </a:custGeom>
            <a:solidFill>
              <a:schemeClr val="bg1">
                <a:lumMod val="95000"/>
              </a:schemeClr>
            </a:solidFill>
            <a:ln>
              <a:noFill/>
            </a:ln>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2" name="Freeform 96">
              <a:extLst>
                <a:ext uri="{FF2B5EF4-FFF2-40B4-BE49-F238E27FC236}">
                  <a16:creationId xmlns:a16="http://schemas.microsoft.com/office/drawing/2014/main" id="{311A4EBB-D7C9-4BE5-936A-3E27DB56929E}"/>
                </a:ext>
              </a:extLst>
            </p:cNvPr>
            <p:cNvSpPr>
              <a:spLocks/>
            </p:cNvSpPr>
            <p:nvPr/>
          </p:nvSpPr>
          <p:spPr bwMode="auto">
            <a:xfrm>
              <a:off x="7713663" y="5132388"/>
              <a:ext cx="900113" cy="1211263"/>
            </a:xfrm>
            <a:custGeom>
              <a:avLst/>
              <a:gdLst>
                <a:gd name="T0" fmla="*/ 305 w 567"/>
                <a:gd name="T1" fmla="*/ 0 h 763"/>
                <a:gd name="T2" fmla="*/ 567 w 567"/>
                <a:gd name="T3" fmla="*/ 763 h 763"/>
                <a:gd name="T4" fmla="*/ 0 w 567"/>
                <a:gd name="T5" fmla="*/ 502 h 763"/>
                <a:gd name="T6" fmla="*/ 22 w 567"/>
                <a:gd name="T7" fmla="*/ 404 h 763"/>
                <a:gd name="T8" fmla="*/ 305 w 567"/>
                <a:gd name="T9" fmla="*/ 0 h 763"/>
              </a:gdLst>
              <a:ahLst/>
              <a:cxnLst>
                <a:cxn ang="0">
                  <a:pos x="T0" y="T1"/>
                </a:cxn>
                <a:cxn ang="0">
                  <a:pos x="T2" y="T3"/>
                </a:cxn>
                <a:cxn ang="0">
                  <a:pos x="T4" y="T5"/>
                </a:cxn>
                <a:cxn ang="0">
                  <a:pos x="T6" y="T7"/>
                </a:cxn>
                <a:cxn ang="0">
                  <a:pos x="T8" y="T9"/>
                </a:cxn>
              </a:cxnLst>
              <a:rect l="0" t="0" r="r" b="b"/>
              <a:pathLst>
                <a:path w="567" h="763">
                  <a:moveTo>
                    <a:pt x="305" y="0"/>
                  </a:moveTo>
                  <a:lnTo>
                    <a:pt x="567" y="763"/>
                  </a:lnTo>
                  <a:lnTo>
                    <a:pt x="0" y="502"/>
                  </a:lnTo>
                  <a:lnTo>
                    <a:pt x="22" y="404"/>
                  </a:lnTo>
                  <a:lnTo>
                    <a:pt x="305" y="0"/>
                  </a:lnTo>
                  <a:close/>
                </a:path>
              </a:pathLst>
            </a:custGeom>
            <a:solidFill>
              <a:srgbClr val="776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3" name="Freeform 97">
              <a:extLst>
                <a:ext uri="{FF2B5EF4-FFF2-40B4-BE49-F238E27FC236}">
                  <a16:creationId xmlns:a16="http://schemas.microsoft.com/office/drawing/2014/main" id="{B4AADA47-5D11-4FCC-B680-6F849085D76C}"/>
                </a:ext>
              </a:extLst>
            </p:cNvPr>
            <p:cNvSpPr>
              <a:spLocks/>
            </p:cNvSpPr>
            <p:nvPr/>
          </p:nvSpPr>
          <p:spPr bwMode="auto">
            <a:xfrm>
              <a:off x="4845050" y="3817938"/>
              <a:ext cx="1485900" cy="1176338"/>
            </a:xfrm>
            <a:custGeom>
              <a:avLst/>
              <a:gdLst>
                <a:gd name="T0" fmla="*/ 64 w 86"/>
                <a:gd name="T1" fmla="*/ 59 h 68"/>
                <a:gd name="T2" fmla="*/ 51 w 86"/>
                <a:gd name="T3" fmla="*/ 24 h 68"/>
                <a:gd name="T4" fmla="*/ 13 w 86"/>
                <a:gd name="T5" fmla="*/ 24 h 68"/>
                <a:gd name="T6" fmla="*/ 0 w 86"/>
                <a:gd name="T7" fmla="*/ 15 h 68"/>
                <a:gd name="T8" fmla="*/ 58 w 86"/>
                <a:gd name="T9" fmla="*/ 14 h 68"/>
                <a:gd name="T10" fmla="*/ 77 w 86"/>
                <a:gd name="T11" fmla="*/ 68 h 68"/>
                <a:gd name="T12" fmla="*/ 64 w 86"/>
                <a:gd name="T13" fmla="*/ 59 h 68"/>
              </a:gdLst>
              <a:ahLst/>
              <a:cxnLst>
                <a:cxn ang="0">
                  <a:pos x="T0" y="T1"/>
                </a:cxn>
                <a:cxn ang="0">
                  <a:pos x="T2" y="T3"/>
                </a:cxn>
                <a:cxn ang="0">
                  <a:pos x="T4" y="T5"/>
                </a:cxn>
                <a:cxn ang="0">
                  <a:pos x="T6" y="T7"/>
                </a:cxn>
                <a:cxn ang="0">
                  <a:pos x="T8" y="T9"/>
                </a:cxn>
                <a:cxn ang="0">
                  <a:pos x="T10" y="T11"/>
                </a:cxn>
                <a:cxn ang="0">
                  <a:pos x="T12" y="T13"/>
                </a:cxn>
              </a:cxnLst>
              <a:rect l="0" t="0" r="r" b="b"/>
              <a:pathLst>
                <a:path w="86" h="68">
                  <a:moveTo>
                    <a:pt x="64" y="59"/>
                  </a:moveTo>
                  <a:cubicBezTo>
                    <a:pt x="69" y="48"/>
                    <a:pt x="64" y="33"/>
                    <a:pt x="51" y="24"/>
                  </a:cubicBezTo>
                  <a:cubicBezTo>
                    <a:pt x="38" y="15"/>
                    <a:pt x="22" y="15"/>
                    <a:pt x="13" y="24"/>
                  </a:cubicBezTo>
                  <a:cubicBezTo>
                    <a:pt x="0" y="15"/>
                    <a:pt x="0" y="15"/>
                    <a:pt x="0" y="15"/>
                  </a:cubicBezTo>
                  <a:cubicBezTo>
                    <a:pt x="13" y="1"/>
                    <a:pt x="38" y="0"/>
                    <a:pt x="58" y="14"/>
                  </a:cubicBezTo>
                  <a:cubicBezTo>
                    <a:pt x="78" y="28"/>
                    <a:pt x="86" y="51"/>
                    <a:pt x="77" y="68"/>
                  </a:cubicBezTo>
                  <a:lnTo>
                    <a:pt x="64" y="59"/>
                  </a:lnTo>
                  <a:close/>
                </a:path>
              </a:pathLst>
            </a:custGeom>
            <a:solidFill>
              <a:srgbClr val="776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4" name="Freeform 98">
              <a:extLst>
                <a:ext uri="{FF2B5EF4-FFF2-40B4-BE49-F238E27FC236}">
                  <a16:creationId xmlns:a16="http://schemas.microsoft.com/office/drawing/2014/main" id="{6CFC2C54-D49E-4314-8BDF-2B0963F77BE5}"/>
                </a:ext>
              </a:extLst>
            </p:cNvPr>
            <p:cNvSpPr>
              <a:spLocks/>
            </p:cNvSpPr>
            <p:nvPr/>
          </p:nvSpPr>
          <p:spPr bwMode="auto">
            <a:xfrm>
              <a:off x="4845050" y="5756275"/>
              <a:ext cx="3041650" cy="1141413"/>
            </a:xfrm>
            <a:custGeom>
              <a:avLst/>
              <a:gdLst>
                <a:gd name="T0" fmla="*/ 228 w 1916"/>
                <a:gd name="T1" fmla="*/ 316 h 719"/>
                <a:gd name="T2" fmla="*/ 1840 w 1916"/>
                <a:gd name="T3" fmla="*/ 0 h 719"/>
                <a:gd name="T4" fmla="*/ 1916 w 1916"/>
                <a:gd name="T5" fmla="*/ 152 h 719"/>
                <a:gd name="T6" fmla="*/ 0 w 1916"/>
                <a:gd name="T7" fmla="*/ 719 h 719"/>
                <a:gd name="T8" fmla="*/ 228 w 1916"/>
                <a:gd name="T9" fmla="*/ 316 h 719"/>
              </a:gdLst>
              <a:ahLst/>
              <a:cxnLst>
                <a:cxn ang="0">
                  <a:pos x="T0" y="T1"/>
                </a:cxn>
                <a:cxn ang="0">
                  <a:pos x="T2" y="T3"/>
                </a:cxn>
                <a:cxn ang="0">
                  <a:pos x="T4" y="T5"/>
                </a:cxn>
                <a:cxn ang="0">
                  <a:pos x="T6" y="T7"/>
                </a:cxn>
                <a:cxn ang="0">
                  <a:pos x="T8" y="T9"/>
                </a:cxn>
              </a:cxnLst>
              <a:rect l="0" t="0" r="r" b="b"/>
              <a:pathLst>
                <a:path w="1916" h="719">
                  <a:moveTo>
                    <a:pt x="228" y="316"/>
                  </a:moveTo>
                  <a:lnTo>
                    <a:pt x="1840" y="0"/>
                  </a:lnTo>
                  <a:lnTo>
                    <a:pt x="1916" y="152"/>
                  </a:lnTo>
                  <a:lnTo>
                    <a:pt x="0" y="719"/>
                  </a:lnTo>
                  <a:lnTo>
                    <a:pt x="228" y="316"/>
                  </a:lnTo>
                  <a:close/>
                </a:path>
              </a:pathLst>
            </a:custGeom>
            <a:solidFill>
              <a:srgbClr val="AA9B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5" name="Freeform 99">
              <a:extLst>
                <a:ext uri="{FF2B5EF4-FFF2-40B4-BE49-F238E27FC236}">
                  <a16:creationId xmlns:a16="http://schemas.microsoft.com/office/drawing/2014/main" id="{B0D6261D-5C2D-4AC1-AD3E-7D9820574C06}"/>
                </a:ext>
              </a:extLst>
            </p:cNvPr>
            <p:cNvSpPr>
              <a:spLocks noEditPoints="1"/>
            </p:cNvSpPr>
            <p:nvPr/>
          </p:nvSpPr>
          <p:spPr bwMode="auto">
            <a:xfrm>
              <a:off x="2908300" y="3697288"/>
              <a:ext cx="1884363" cy="2092325"/>
            </a:xfrm>
            <a:custGeom>
              <a:avLst/>
              <a:gdLst>
                <a:gd name="T0" fmla="*/ 50 w 109"/>
                <a:gd name="T1" fmla="*/ 112 h 121"/>
                <a:gd name="T2" fmla="*/ 36 w 109"/>
                <a:gd name="T3" fmla="*/ 13 h 121"/>
                <a:gd name="T4" fmla="*/ 83 w 109"/>
                <a:gd name="T5" fmla="*/ 11 h 121"/>
                <a:gd name="T6" fmla="*/ 107 w 109"/>
                <a:gd name="T7" fmla="*/ 38 h 121"/>
                <a:gd name="T8" fmla="*/ 109 w 109"/>
                <a:gd name="T9" fmla="*/ 42 h 121"/>
                <a:gd name="T10" fmla="*/ 57 w 109"/>
                <a:gd name="T11" fmla="*/ 121 h 121"/>
                <a:gd name="T12" fmla="*/ 50 w 109"/>
                <a:gd name="T13" fmla="*/ 112 h 121"/>
                <a:gd name="T14" fmla="*/ 74 w 109"/>
                <a:gd name="T15" fmla="*/ 24 h 121"/>
                <a:gd name="T16" fmla="*/ 47 w 109"/>
                <a:gd name="T17" fmla="*/ 25 h 121"/>
                <a:gd name="T18" fmla="*/ 57 w 109"/>
                <a:gd name="T19" fmla="*/ 92 h 121"/>
                <a:gd name="T20" fmla="*/ 90 w 109"/>
                <a:gd name="T21" fmla="*/ 42 h 121"/>
                <a:gd name="T22" fmla="*/ 74 w 109"/>
                <a:gd name="T23" fmla="*/ 2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21">
                  <a:moveTo>
                    <a:pt x="50" y="112"/>
                  </a:moveTo>
                  <a:cubicBezTo>
                    <a:pt x="48" y="109"/>
                    <a:pt x="0" y="44"/>
                    <a:pt x="36" y="13"/>
                  </a:cubicBezTo>
                  <a:cubicBezTo>
                    <a:pt x="51" y="0"/>
                    <a:pt x="67" y="0"/>
                    <a:pt x="83" y="11"/>
                  </a:cubicBezTo>
                  <a:cubicBezTo>
                    <a:pt x="97" y="21"/>
                    <a:pt x="106" y="37"/>
                    <a:pt x="107" y="38"/>
                  </a:cubicBezTo>
                  <a:cubicBezTo>
                    <a:pt x="109" y="42"/>
                    <a:pt x="109" y="42"/>
                    <a:pt x="109" y="42"/>
                  </a:cubicBezTo>
                  <a:cubicBezTo>
                    <a:pt x="57" y="121"/>
                    <a:pt x="57" y="121"/>
                    <a:pt x="57" y="121"/>
                  </a:cubicBezTo>
                  <a:lnTo>
                    <a:pt x="50" y="112"/>
                  </a:lnTo>
                  <a:close/>
                  <a:moveTo>
                    <a:pt x="74" y="24"/>
                  </a:moveTo>
                  <a:cubicBezTo>
                    <a:pt x="64" y="17"/>
                    <a:pt x="56" y="17"/>
                    <a:pt x="47" y="25"/>
                  </a:cubicBezTo>
                  <a:cubicBezTo>
                    <a:pt x="29" y="40"/>
                    <a:pt x="46" y="75"/>
                    <a:pt x="57" y="92"/>
                  </a:cubicBezTo>
                  <a:cubicBezTo>
                    <a:pt x="90" y="42"/>
                    <a:pt x="90" y="42"/>
                    <a:pt x="90" y="42"/>
                  </a:cubicBezTo>
                  <a:cubicBezTo>
                    <a:pt x="87" y="37"/>
                    <a:pt x="81" y="29"/>
                    <a:pt x="74" y="24"/>
                  </a:cubicBezTo>
                  <a:close/>
                </a:path>
              </a:pathLst>
            </a:custGeom>
            <a:solidFill>
              <a:srgbClr val="776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6" name="Freeform 100">
              <a:extLst>
                <a:ext uri="{FF2B5EF4-FFF2-40B4-BE49-F238E27FC236}">
                  <a16:creationId xmlns:a16="http://schemas.microsoft.com/office/drawing/2014/main" id="{9D0690A2-9E55-4983-9B2F-8D39D8A4E3A8}"/>
                </a:ext>
              </a:extLst>
            </p:cNvPr>
            <p:cNvSpPr>
              <a:spLocks/>
            </p:cNvSpPr>
            <p:nvPr/>
          </p:nvSpPr>
          <p:spPr bwMode="auto">
            <a:xfrm>
              <a:off x="3289300" y="3990975"/>
              <a:ext cx="2990850" cy="3200400"/>
            </a:xfrm>
            <a:custGeom>
              <a:avLst/>
              <a:gdLst>
                <a:gd name="T0" fmla="*/ 0 w 1884"/>
                <a:gd name="T1" fmla="*/ 1351 h 2016"/>
                <a:gd name="T2" fmla="*/ 936 w 1884"/>
                <a:gd name="T3" fmla="*/ 2016 h 2016"/>
                <a:gd name="T4" fmla="*/ 1884 w 1884"/>
                <a:gd name="T5" fmla="*/ 654 h 2016"/>
                <a:gd name="T6" fmla="*/ 936 w 1884"/>
                <a:gd name="T7" fmla="*/ 0 h 2016"/>
                <a:gd name="T8" fmla="*/ 0 w 1884"/>
                <a:gd name="T9" fmla="*/ 1351 h 2016"/>
              </a:gdLst>
              <a:ahLst/>
              <a:cxnLst>
                <a:cxn ang="0">
                  <a:pos x="T0" y="T1"/>
                </a:cxn>
                <a:cxn ang="0">
                  <a:pos x="T2" y="T3"/>
                </a:cxn>
                <a:cxn ang="0">
                  <a:pos x="T4" y="T5"/>
                </a:cxn>
                <a:cxn ang="0">
                  <a:pos x="T6" y="T7"/>
                </a:cxn>
                <a:cxn ang="0">
                  <a:pos x="T8" y="T9"/>
                </a:cxn>
              </a:cxnLst>
              <a:rect l="0" t="0" r="r" b="b"/>
              <a:pathLst>
                <a:path w="1884" h="2016">
                  <a:moveTo>
                    <a:pt x="0" y="1351"/>
                  </a:moveTo>
                  <a:lnTo>
                    <a:pt x="936" y="2016"/>
                  </a:lnTo>
                  <a:lnTo>
                    <a:pt x="1884" y="654"/>
                  </a:lnTo>
                  <a:lnTo>
                    <a:pt x="936" y="0"/>
                  </a:lnTo>
                  <a:lnTo>
                    <a:pt x="0" y="1351"/>
                  </a:lnTo>
                  <a:close/>
                </a:path>
              </a:pathLst>
            </a:custGeom>
            <a:solidFill>
              <a:srgbClr val="A39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7" name="Freeform 101">
              <a:extLst>
                <a:ext uri="{FF2B5EF4-FFF2-40B4-BE49-F238E27FC236}">
                  <a16:creationId xmlns:a16="http://schemas.microsoft.com/office/drawing/2014/main" id="{483823F9-2850-4904-8B47-81ED985549B2}"/>
                </a:ext>
              </a:extLst>
            </p:cNvPr>
            <p:cNvSpPr>
              <a:spLocks/>
            </p:cNvSpPr>
            <p:nvPr/>
          </p:nvSpPr>
          <p:spPr bwMode="auto">
            <a:xfrm>
              <a:off x="4637088" y="3990975"/>
              <a:ext cx="1643063" cy="1246188"/>
            </a:xfrm>
            <a:custGeom>
              <a:avLst/>
              <a:gdLst>
                <a:gd name="T0" fmla="*/ 0 w 1035"/>
                <a:gd name="T1" fmla="*/ 120 h 785"/>
                <a:gd name="T2" fmla="*/ 87 w 1035"/>
                <a:gd name="T3" fmla="*/ 0 h 785"/>
                <a:gd name="T4" fmla="*/ 1035 w 1035"/>
                <a:gd name="T5" fmla="*/ 654 h 785"/>
                <a:gd name="T6" fmla="*/ 947 w 1035"/>
                <a:gd name="T7" fmla="*/ 785 h 785"/>
                <a:gd name="T8" fmla="*/ 0 w 1035"/>
                <a:gd name="T9" fmla="*/ 120 h 785"/>
              </a:gdLst>
              <a:ahLst/>
              <a:cxnLst>
                <a:cxn ang="0">
                  <a:pos x="T0" y="T1"/>
                </a:cxn>
                <a:cxn ang="0">
                  <a:pos x="T2" y="T3"/>
                </a:cxn>
                <a:cxn ang="0">
                  <a:pos x="T4" y="T5"/>
                </a:cxn>
                <a:cxn ang="0">
                  <a:pos x="T6" y="T7"/>
                </a:cxn>
                <a:cxn ang="0">
                  <a:pos x="T8" y="T9"/>
                </a:cxn>
              </a:cxnLst>
              <a:rect l="0" t="0" r="r" b="b"/>
              <a:pathLst>
                <a:path w="1035" h="785">
                  <a:moveTo>
                    <a:pt x="0" y="120"/>
                  </a:moveTo>
                  <a:lnTo>
                    <a:pt x="87" y="0"/>
                  </a:lnTo>
                  <a:lnTo>
                    <a:pt x="1035" y="654"/>
                  </a:lnTo>
                  <a:lnTo>
                    <a:pt x="947" y="785"/>
                  </a:lnTo>
                  <a:lnTo>
                    <a:pt x="0" y="120"/>
                  </a:lnTo>
                  <a:close/>
                </a:path>
              </a:pathLst>
            </a:custGeom>
            <a:solidFill>
              <a:srgbClr val="A39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sp>
          <p:nvSpPr>
            <p:cNvPr id="818" name="Freeform 102">
              <a:extLst>
                <a:ext uri="{FF2B5EF4-FFF2-40B4-BE49-F238E27FC236}">
                  <a16:creationId xmlns:a16="http://schemas.microsoft.com/office/drawing/2014/main" id="{203E90A9-81E1-4852-9984-A7ACE0A555F9}"/>
                </a:ext>
              </a:extLst>
            </p:cNvPr>
            <p:cNvSpPr>
              <a:spLocks/>
            </p:cNvSpPr>
            <p:nvPr/>
          </p:nvSpPr>
          <p:spPr bwMode="auto">
            <a:xfrm>
              <a:off x="3289300" y="5824538"/>
              <a:ext cx="1711325" cy="1366838"/>
            </a:xfrm>
            <a:custGeom>
              <a:avLst/>
              <a:gdLst>
                <a:gd name="T0" fmla="*/ 1078 w 1078"/>
                <a:gd name="T1" fmla="*/ 665 h 861"/>
                <a:gd name="T2" fmla="*/ 936 w 1078"/>
                <a:gd name="T3" fmla="*/ 861 h 861"/>
                <a:gd name="T4" fmla="*/ 0 w 1078"/>
                <a:gd name="T5" fmla="*/ 196 h 861"/>
                <a:gd name="T6" fmla="*/ 130 w 1078"/>
                <a:gd name="T7" fmla="*/ 0 h 861"/>
                <a:gd name="T8" fmla="*/ 1078 w 1078"/>
                <a:gd name="T9" fmla="*/ 665 h 861"/>
              </a:gdLst>
              <a:ahLst/>
              <a:cxnLst>
                <a:cxn ang="0">
                  <a:pos x="T0" y="T1"/>
                </a:cxn>
                <a:cxn ang="0">
                  <a:pos x="T2" y="T3"/>
                </a:cxn>
                <a:cxn ang="0">
                  <a:pos x="T4" y="T5"/>
                </a:cxn>
                <a:cxn ang="0">
                  <a:pos x="T6" y="T7"/>
                </a:cxn>
                <a:cxn ang="0">
                  <a:pos x="T8" y="T9"/>
                </a:cxn>
              </a:cxnLst>
              <a:rect l="0" t="0" r="r" b="b"/>
              <a:pathLst>
                <a:path w="1078" h="861">
                  <a:moveTo>
                    <a:pt x="1078" y="665"/>
                  </a:moveTo>
                  <a:lnTo>
                    <a:pt x="936" y="861"/>
                  </a:lnTo>
                  <a:lnTo>
                    <a:pt x="0" y="196"/>
                  </a:lnTo>
                  <a:lnTo>
                    <a:pt x="130" y="0"/>
                  </a:lnTo>
                  <a:lnTo>
                    <a:pt x="1078" y="665"/>
                  </a:lnTo>
                  <a:close/>
                </a:path>
              </a:pathLst>
            </a:custGeom>
            <a:solidFill>
              <a:srgbClr val="7760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dirty="0">
                <a:solidFill>
                  <a:srgbClr val="FFFFFF"/>
                </a:solidFill>
                <a:latin typeface="Verdana" panose="020B0604030504040204" pitchFamily="34" charset="0"/>
                <a:ea typeface="Verdana" panose="020B0604030504040204" pitchFamily="34" charset="0"/>
              </a:endParaRPr>
            </a:p>
          </p:txBody>
        </p:sp>
      </p:grpSp>
      <p:sp>
        <p:nvSpPr>
          <p:cNvPr id="819" name="Freeform 22">
            <a:extLst>
              <a:ext uri="{FF2B5EF4-FFF2-40B4-BE49-F238E27FC236}">
                <a16:creationId xmlns:a16="http://schemas.microsoft.com/office/drawing/2014/main" id="{53C7E0F1-F6E1-4ACB-8037-E2AF8F28D948}"/>
              </a:ext>
            </a:extLst>
          </p:cNvPr>
          <p:cNvSpPr>
            <a:spLocks/>
          </p:cNvSpPr>
          <p:nvPr/>
        </p:nvSpPr>
        <p:spPr bwMode="auto">
          <a:xfrm>
            <a:off x="99504" y="5667546"/>
            <a:ext cx="5897119" cy="1152018"/>
          </a:xfrm>
          <a:custGeom>
            <a:avLst/>
            <a:gdLst>
              <a:gd name="T0" fmla="*/ 220 w 802"/>
              <a:gd name="T1" fmla="*/ 23 h 76"/>
              <a:gd name="T2" fmla="*/ 143 w 802"/>
              <a:gd name="T3" fmla="*/ 19 h 76"/>
              <a:gd name="T4" fmla="*/ 67 w 802"/>
              <a:gd name="T5" fmla="*/ 16 h 76"/>
              <a:gd name="T6" fmla="*/ 8 w 802"/>
              <a:gd name="T7" fmla="*/ 41 h 76"/>
              <a:gd name="T8" fmla="*/ 41 w 802"/>
              <a:gd name="T9" fmla="*/ 73 h 76"/>
              <a:gd name="T10" fmla="*/ 142 w 802"/>
              <a:gd name="T11" fmla="*/ 55 h 76"/>
              <a:gd name="T12" fmla="*/ 191 w 802"/>
              <a:gd name="T13" fmla="*/ 69 h 76"/>
              <a:gd name="T14" fmla="*/ 255 w 802"/>
              <a:gd name="T15" fmla="*/ 56 h 76"/>
              <a:gd name="T16" fmla="*/ 296 w 802"/>
              <a:gd name="T17" fmla="*/ 69 h 76"/>
              <a:gd name="T18" fmla="*/ 359 w 802"/>
              <a:gd name="T19" fmla="*/ 54 h 76"/>
              <a:gd name="T20" fmla="*/ 409 w 802"/>
              <a:gd name="T21" fmla="*/ 69 h 76"/>
              <a:gd name="T22" fmla="*/ 482 w 802"/>
              <a:gd name="T23" fmla="*/ 57 h 76"/>
              <a:gd name="T24" fmla="*/ 510 w 802"/>
              <a:gd name="T25" fmla="*/ 66 h 76"/>
              <a:gd name="T26" fmla="*/ 596 w 802"/>
              <a:gd name="T27" fmla="*/ 56 h 76"/>
              <a:gd name="T28" fmla="*/ 631 w 802"/>
              <a:gd name="T29" fmla="*/ 68 h 76"/>
              <a:gd name="T30" fmla="*/ 678 w 802"/>
              <a:gd name="T31" fmla="*/ 59 h 76"/>
              <a:gd name="T32" fmla="*/ 734 w 802"/>
              <a:gd name="T33" fmla="*/ 68 h 76"/>
              <a:gd name="T34" fmla="*/ 795 w 802"/>
              <a:gd name="T35" fmla="*/ 34 h 76"/>
              <a:gd name="T36" fmla="*/ 727 w 802"/>
              <a:gd name="T37" fmla="*/ 4 h 76"/>
              <a:gd name="T38" fmla="*/ 635 w 802"/>
              <a:gd name="T39" fmla="*/ 16 h 76"/>
              <a:gd name="T40" fmla="*/ 525 w 802"/>
              <a:gd name="T41" fmla="*/ 1 h 76"/>
              <a:gd name="T42" fmla="*/ 438 w 802"/>
              <a:gd name="T43" fmla="*/ 13 h 76"/>
              <a:gd name="T44" fmla="*/ 362 w 802"/>
              <a:gd name="T45" fmla="*/ 4 h 76"/>
              <a:gd name="T46" fmla="*/ 220 w 802"/>
              <a:gd name="T47" fmla="*/ 23 h 76"/>
              <a:gd name="connsiteX0" fmla="*/ 2670 w 9848"/>
              <a:gd name="connsiteY0" fmla="*/ 2901 h 9510"/>
              <a:gd name="connsiteX1" fmla="*/ 1710 w 9848"/>
              <a:gd name="connsiteY1" fmla="*/ 2375 h 9510"/>
              <a:gd name="connsiteX2" fmla="*/ 762 w 9848"/>
              <a:gd name="connsiteY2" fmla="*/ 1980 h 9510"/>
              <a:gd name="connsiteX3" fmla="*/ 27 w 9848"/>
              <a:gd name="connsiteY3" fmla="*/ 5270 h 9510"/>
              <a:gd name="connsiteX4" fmla="*/ 438 w 9848"/>
              <a:gd name="connsiteY4" fmla="*/ 9480 h 9510"/>
              <a:gd name="connsiteX5" fmla="*/ 1698 w 9848"/>
              <a:gd name="connsiteY5" fmla="*/ 7112 h 9510"/>
              <a:gd name="connsiteX6" fmla="*/ 2309 w 9848"/>
              <a:gd name="connsiteY6" fmla="*/ 8954 h 9510"/>
              <a:gd name="connsiteX7" fmla="*/ 3107 w 9848"/>
              <a:gd name="connsiteY7" fmla="*/ 7243 h 9510"/>
              <a:gd name="connsiteX8" fmla="*/ 3618 w 9848"/>
              <a:gd name="connsiteY8" fmla="*/ 8954 h 9510"/>
              <a:gd name="connsiteX9" fmla="*/ 4403 w 9848"/>
              <a:gd name="connsiteY9" fmla="*/ 6980 h 9510"/>
              <a:gd name="connsiteX10" fmla="*/ 5027 w 9848"/>
              <a:gd name="connsiteY10" fmla="*/ 8954 h 9510"/>
              <a:gd name="connsiteX11" fmla="*/ 5937 w 9848"/>
              <a:gd name="connsiteY11" fmla="*/ 7375 h 9510"/>
              <a:gd name="connsiteX12" fmla="*/ 6286 w 9848"/>
              <a:gd name="connsiteY12" fmla="*/ 8559 h 9510"/>
              <a:gd name="connsiteX13" fmla="*/ 7358 w 9848"/>
              <a:gd name="connsiteY13" fmla="*/ 7243 h 9510"/>
              <a:gd name="connsiteX14" fmla="*/ 7795 w 9848"/>
              <a:gd name="connsiteY14" fmla="*/ 8822 h 9510"/>
              <a:gd name="connsiteX15" fmla="*/ 8365 w 9848"/>
              <a:gd name="connsiteY15" fmla="*/ 8919 h 9510"/>
              <a:gd name="connsiteX16" fmla="*/ 9079 w 9848"/>
              <a:gd name="connsiteY16" fmla="*/ 8822 h 9510"/>
              <a:gd name="connsiteX17" fmla="*/ 9840 w 9848"/>
              <a:gd name="connsiteY17" fmla="*/ 4349 h 9510"/>
              <a:gd name="connsiteX18" fmla="*/ 8992 w 9848"/>
              <a:gd name="connsiteY18" fmla="*/ 401 h 9510"/>
              <a:gd name="connsiteX19" fmla="*/ 7845 w 9848"/>
              <a:gd name="connsiteY19" fmla="*/ 1980 h 9510"/>
              <a:gd name="connsiteX20" fmla="*/ 6473 w 9848"/>
              <a:gd name="connsiteY20" fmla="*/ 7 h 9510"/>
              <a:gd name="connsiteX21" fmla="*/ 5388 w 9848"/>
              <a:gd name="connsiteY21" fmla="*/ 1586 h 9510"/>
              <a:gd name="connsiteX22" fmla="*/ 4441 w 9848"/>
              <a:gd name="connsiteY22" fmla="*/ 401 h 9510"/>
              <a:gd name="connsiteX23" fmla="*/ 2670 w 9848"/>
              <a:gd name="connsiteY23" fmla="*/ 2901 h 9510"/>
              <a:gd name="connsiteX0" fmla="*/ 2711 w 10000"/>
              <a:gd name="connsiteY0" fmla="*/ 3050 h 10000"/>
              <a:gd name="connsiteX1" fmla="*/ 1736 w 10000"/>
              <a:gd name="connsiteY1" fmla="*/ 2497 h 10000"/>
              <a:gd name="connsiteX2" fmla="*/ 774 w 10000"/>
              <a:gd name="connsiteY2" fmla="*/ 2082 h 10000"/>
              <a:gd name="connsiteX3" fmla="*/ 27 w 10000"/>
              <a:gd name="connsiteY3" fmla="*/ 5542 h 10000"/>
              <a:gd name="connsiteX4" fmla="*/ 445 w 10000"/>
              <a:gd name="connsiteY4" fmla="*/ 9968 h 10000"/>
              <a:gd name="connsiteX5" fmla="*/ 1724 w 10000"/>
              <a:gd name="connsiteY5" fmla="*/ 7478 h 10000"/>
              <a:gd name="connsiteX6" fmla="*/ 2345 w 10000"/>
              <a:gd name="connsiteY6" fmla="*/ 9415 h 10000"/>
              <a:gd name="connsiteX7" fmla="*/ 3155 w 10000"/>
              <a:gd name="connsiteY7" fmla="*/ 7616 h 10000"/>
              <a:gd name="connsiteX8" fmla="*/ 3674 w 10000"/>
              <a:gd name="connsiteY8" fmla="*/ 9415 h 10000"/>
              <a:gd name="connsiteX9" fmla="*/ 4471 w 10000"/>
              <a:gd name="connsiteY9" fmla="*/ 7340 h 10000"/>
              <a:gd name="connsiteX10" fmla="*/ 5105 w 10000"/>
              <a:gd name="connsiteY10" fmla="*/ 9415 h 10000"/>
              <a:gd name="connsiteX11" fmla="*/ 6029 w 10000"/>
              <a:gd name="connsiteY11" fmla="*/ 7755 h 10000"/>
              <a:gd name="connsiteX12" fmla="*/ 6383 w 10000"/>
              <a:gd name="connsiteY12" fmla="*/ 9000 h 10000"/>
              <a:gd name="connsiteX13" fmla="*/ 7472 w 10000"/>
              <a:gd name="connsiteY13" fmla="*/ 7616 h 10000"/>
              <a:gd name="connsiteX14" fmla="*/ 7915 w 10000"/>
              <a:gd name="connsiteY14" fmla="*/ 9277 h 10000"/>
              <a:gd name="connsiteX15" fmla="*/ 8494 w 10000"/>
              <a:gd name="connsiteY15" fmla="*/ 9379 h 10000"/>
              <a:gd name="connsiteX16" fmla="*/ 9219 w 10000"/>
              <a:gd name="connsiteY16" fmla="*/ 9277 h 10000"/>
              <a:gd name="connsiteX17" fmla="*/ 9992 w 10000"/>
              <a:gd name="connsiteY17" fmla="*/ 4573 h 10000"/>
              <a:gd name="connsiteX18" fmla="*/ 9131 w 10000"/>
              <a:gd name="connsiteY18" fmla="*/ 422 h 10000"/>
              <a:gd name="connsiteX19" fmla="*/ 7966 w 10000"/>
              <a:gd name="connsiteY19" fmla="*/ 2082 h 10000"/>
              <a:gd name="connsiteX20" fmla="*/ 6573 w 10000"/>
              <a:gd name="connsiteY20" fmla="*/ 7 h 10000"/>
              <a:gd name="connsiteX21" fmla="*/ 5471 w 10000"/>
              <a:gd name="connsiteY21" fmla="*/ 1668 h 10000"/>
              <a:gd name="connsiteX22" fmla="*/ 4510 w 10000"/>
              <a:gd name="connsiteY22" fmla="*/ 422 h 10000"/>
              <a:gd name="connsiteX23" fmla="*/ 2711 w 10000"/>
              <a:gd name="connsiteY23" fmla="*/ 3050 h 10000"/>
              <a:gd name="connsiteX0" fmla="*/ 2711 w 10000"/>
              <a:gd name="connsiteY0" fmla="*/ 3050 h 10259"/>
              <a:gd name="connsiteX1" fmla="*/ 1736 w 10000"/>
              <a:gd name="connsiteY1" fmla="*/ 2497 h 10259"/>
              <a:gd name="connsiteX2" fmla="*/ 774 w 10000"/>
              <a:gd name="connsiteY2" fmla="*/ 2082 h 10259"/>
              <a:gd name="connsiteX3" fmla="*/ 27 w 10000"/>
              <a:gd name="connsiteY3" fmla="*/ 5542 h 10259"/>
              <a:gd name="connsiteX4" fmla="*/ 445 w 10000"/>
              <a:gd name="connsiteY4" fmla="*/ 9968 h 10259"/>
              <a:gd name="connsiteX5" fmla="*/ 1724 w 10000"/>
              <a:gd name="connsiteY5" fmla="*/ 7478 h 10259"/>
              <a:gd name="connsiteX6" fmla="*/ 2345 w 10000"/>
              <a:gd name="connsiteY6" fmla="*/ 9415 h 10259"/>
              <a:gd name="connsiteX7" fmla="*/ 3155 w 10000"/>
              <a:gd name="connsiteY7" fmla="*/ 7616 h 10259"/>
              <a:gd name="connsiteX8" fmla="*/ 3674 w 10000"/>
              <a:gd name="connsiteY8" fmla="*/ 9415 h 10259"/>
              <a:gd name="connsiteX9" fmla="*/ 4471 w 10000"/>
              <a:gd name="connsiteY9" fmla="*/ 7340 h 10259"/>
              <a:gd name="connsiteX10" fmla="*/ 5105 w 10000"/>
              <a:gd name="connsiteY10" fmla="*/ 9415 h 10259"/>
              <a:gd name="connsiteX11" fmla="*/ 6029 w 10000"/>
              <a:gd name="connsiteY11" fmla="*/ 7755 h 10259"/>
              <a:gd name="connsiteX12" fmla="*/ 6383 w 10000"/>
              <a:gd name="connsiteY12" fmla="*/ 9000 h 10259"/>
              <a:gd name="connsiteX13" fmla="*/ 7393 w 10000"/>
              <a:gd name="connsiteY13" fmla="*/ 10225 h 10259"/>
              <a:gd name="connsiteX14" fmla="*/ 7915 w 10000"/>
              <a:gd name="connsiteY14" fmla="*/ 9277 h 10259"/>
              <a:gd name="connsiteX15" fmla="*/ 8494 w 10000"/>
              <a:gd name="connsiteY15" fmla="*/ 9379 h 10259"/>
              <a:gd name="connsiteX16" fmla="*/ 9219 w 10000"/>
              <a:gd name="connsiteY16" fmla="*/ 9277 h 10259"/>
              <a:gd name="connsiteX17" fmla="*/ 9992 w 10000"/>
              <a:gd name="connsiteY17" fmla="*/ 4573 h 10259"/>
              <a:gd name="connsiteX18" fmla="*/ 9131 w 10000"/>
              <a:gd name="connsiteY18" fmla="*/ 422 h 10259"/>
              <a:gd name="connsiteX19" fmla="*/ 7966 w 10000"/>
              <a:gd name="connsiteY19" fmla="*/ 2082 h 10259"/>
              <a:gd name="connsiteX20" fmla="*/ 6573 w 10000"/>
              <a:gd name="connsiteY20" fmla="*/ 7 h 10259"/>
              <a:gd name="connsiteX21" fmla="*/ 5471 w 10000"/>
              <a:gd name="connsiteY21" fmla="*/ 1668 h 10259"/>
              <a:gd name="connsiteX22" fmla="*/ 4510 w 10000"/>
              <a:gd name="connsiteY22" fmla="*/ 422 h 10259"/>
              <a:gd name="connsiteX23" fmla="*/ 2711 w 10000"/>
              <a:gd name="connsiteY23" fmla="*/ 3050 h 10259"/>
              <a:gd name="connsiteX0" fmla="*/ 2711 w 10000"/>
              <a:gd name="connsiteY0" fmla="*/ 3050 h 10259"/>
              <a:gd name="connsiteX1" fmla="*/ 1736 w 10000"/>
              <a:gd name="connsiteY1" fmla="*/ 2497 h 10259"/>
              <a:gd name="connsiteX2" fmla="*/ 774 w 10000"/>
              <a:gd name="connsiteY2" fmla="*/ 2082 h 10259"/>
              <a:gd name="connsiteX3" fmla="*/ 27 w 10000"/>
              <a:gd name="connsiteY3" fmla="*/ 5542 h 10259"/>
              <a:gd name="connsiteX4" fmla="*/ 445 w 10000"/>
              <a:gd name="connsiteY4" fmla="*/ 9968 h 10259"/>
              <a:gd name="connsiteX5" fmla="*/ 1724 w 10000"/>
              <a:gd name="connsiteY5" fmla="*/ 7478 h 10259"/>
              <a:gd name="connsiteX6" fmla="*/ 2345 w 10000"/>
              <a:gd name="connsiteY6" fmla="*/ 9415 h 10259"/>
              <a:gd name="connsiteX7" fmla="*/ 3155 w 10000"/>
              <a:gd name="connsiteY7" fmla="*/ 7616 h 10259"/>
              <a:gd name="connsiteX8" fmla="*/ 3674 w 10000"/>
              <a:gd name="connsiteY8" fmla="*/ 9415 h 10259"/>
              <a:gd name="connsiteX9" fmla="*/ 4471 w 10000"/>
              <a:gd name="connsiteY9" fmla="*/ 7340 h 10259"/>
              <a:gd name="connsiteX10" fmla="*/ 5105 w 10000"/>
              <a:gd name="connsiteY10" fmla="*/ 9415 h 10259"/>
              <a:gd name="connsiteX11" fmla="*/ 5981 w 10000"/>
              <a:gd name="connsiteY11" fmla="*/ 9354 h 10259"/>
              <a:gd name="connsiteX12" fmla="*/ 6383 w 10000"/>
              <a:gd name="connsiteY12" fmla="*/ 9000 h 10259"/>
              <a:gd name="connsiteX13" fmla="*/ 7393 w 10000"/>
              <a:gd name="connsiteY13" fmla="*/ 10225 h 10259"/>
              <a:gd name="connsiteX14" fmla="*/ 7915 w 10000"/>
              <a:gd name="connsiteY14" fmla="*/ 9277 h 10259"/>
              <a:gd name="connsiteX15" fmla="*/ 8494 w 10000"/>
              <a:gd name="connsiteY15" fmla="*/ 9379 h 10259"/>
              <a:gd name="connsiteX16" fmla="*/ 9219 w 10000"/>
              <a:gd name="connsiteY16" fmla="*/ 9277 h 10259"/>
              <a:gd name="connsiteX17" fmla="*/ 9992 w 10000"/>
              <a:gd name="connsiteY17" fmla="*/ 4573 h 10259"/>
              <a:gd name="connsiteX18" fmla="*/ 9131 w 10000"/>
              <a:gd name="connsiteY18" fmla="*/ 422 h 10259"/>
              <a:gd name="connsiteX19" fmla="*/ 7966 w 10000"/>
              <a:gd name="connsiteY19" fmla="*/ 2082 h 10259"/>
              <a:gd name="connsiteX20" fmla="*/ 6573 w 10000"/>
              <a:gd name="connsiteY20" fmla="*/ 7 h 10259"/>
              <a:gd name="connsiteX21" fmla="*/ 5471 w 10000"/>
              <a:gd name="connsiteY21" fmla="*/ 1668 h 10259"/>
              <a:gd name="connsiteX22" fmla="*/ 4510 w 10000"/>
              <a:gd name="connsiteY22" fmla="*/ 422 h 10259"/>
              <a:gd name="connsiteX23" fmla="*/ 2711 w 10000"/>
              <a:gd name="connsiteY23" fmla="*/ 3050 h 10259"/>
              <a:gd name="connsiteX0" fmla="*/ 2711 w 10000"/>
              <a:gd name="connsiteY0" fmla="*/ 3050 h 10259"/>
              <a:gd name="connsiteX1" fmla="*/ 1736 w 10000"/>
              <a:gd name="connsiteY1" fmla="*/ 2497 h 10259"/>
              <a:gd name="connsiteX2" fmla="*/ 774 w 10000"/>
              <a:gd name="connsiteY2" fmla="*/ 2082 h 10259"/>
              <a:gd name="connsiteX3" fmla="*/ 27 w 10000"/>
              <a:gd name="connsiteY3" fmla="*/ 5542 h 10259"/>
              <a:gd name="connsiteX4" fmla="*/ 445 w 10000"/>
              <a:gd name="connsiteY4" fmla="*/ 9968 h 10259"/>
              <a:gd name="connsiteX5" fmla="*/ 1724 w 10000"/>
              <a:gd name="connsiteY5" fmla="*/ 7478 h 10259"/>
              <a:gd name="connsiteX6" fmla="*/ 2345 w 10000"/>
              <a:gd name="connsiteY6" fmla="*/ 9415 h 10259"/>
              <a:gd name="connsiteX7" fmla="*/ 3155 w 10000"/>
              <a:gd name="connsiteY7" fmla="*/ 7616 h 10259"/>
              <a:gd name="connsiteX8" fmla="*/ 3674 w 10000"/>
              <a:gd name="connsiteY8" fmla="*/ 9415 h 10259"/>
              <a:gd name="connsiteX9" fmla="*/ 4471 w 10000"/>
              <a:gd name="connsiteY9" fmla="*/ 8771 h 10259"/>
              <a:gd name="connsiteX10" fmla="*/ 5105 w 10000"/>
              <a:gd name="connsiteY10" fmla="*/ 9415 h 10259"/>
              <a:gd name="connsiteX11" fmla="*/ 5981 w 10000"/>
              <a:gd name="connsiteY11" fmla="*/ 9354 h 10259"/>
              <a:gd name="connsiteX12" fmla="*/ 6383 w 10000"/>
              <a:gd name="connsiteY12" fmla="*/ 9000 h 10259"/>
              <a:gd name="connsiteX13" fmla="*/ 7393 w 10000"/>
              <a:gd name="connsiteY13" fmla="*/ 10225 h 10259"/>
              <a:gd name="connsiteX14" fmla="*/ 7915 w 10000"/>
              <a:gd name="connsiteY14" fmla="*/ 9277 h 10259"/>
              <a:gd name="connsiteX15" fmla="*/ 8494 w 10000"/>
              <a:gd name="connsiteY15" fmla="*/ 9379 h 10259"/>
              <a:gd name="connsiteX16" fmla="*/ 9219 w 10000"/>
              <a:gd name="connsiteY16" fmla="*/ 9277 h 10259"/>
              <a:gd name="connsiteX17" fmla="*/ 9992 w 10000"/>
              <a:gd name="connsiteY17" fmla="*/ 4573 h 10259"/>
              <a:gd name="connsiteX18" fmla="*/ 9131 w 10000"/>
              <a:gd name="connsiteY18" fmla="*/ 422 h 10259"/>
              <a:gd name="connsiteX19" fmla="*/ 7966 w 10000"/>
              <a:gd name="connsiteY19" fmla="*/ 2082 h 10259"/>
              <a:gd name="connsiteX20" fmla="*/ 6573 w 10000"/>
              <a:gd name="connsiteY20" fmla="*/ 7 h 10259"/>
              <a:gd name="connsiteX21" fmla="*/ 5471 w 10000"/>
              <a:gd name="connsiteY21" fmla="*/ 1668 h 10259"/>
              <a:gd name="connsiteX22" fmla="*/ 4510 w 10000"/>
              <a:gd name="connsiteY22" fmla="*/ 422 h 10259"/>
              <a:gd name="connsiteX23" fmla="*/ 2711 w 10000"/>
              <a:gd name="connsiteY23" fmla="*/ 3050 h 10259"/>
              <a:gd name="connsiteX0" fmla="*/ 2711 w 10000"/>
              <a:gd name="connsiteY0" fmla="*/ 3050 h 10259"/>
              <a:gd name="connsiteX1" fmla="*/ 1736 w 10000"/>
              <a:gd name="connsiteY1" fmla="*/ 2497 h 10259"/>
              <a:gd name="connsiteX2" fmla="*/ 774 w 10000"/>
              <a:gd name="connsiteY2" fmla="*/ 2082 h 10259"/>
              <a:gd name="connsiteX3" fmla="*/ 27 w 10000"/>
              <a:gd name="connsiteY3" fmla="*/ 5542 h 10259"/>
              <a:gd name="connsiteX4" fmla="*/ 445 w 10000"/>
              <a:gd name="connsiteY4" fmla="*/ 9968 h 10259"/>
              <a:gd name="connsiteX5" fmla="*/ 1724 w 10000"/>
              <a:gd name="connsiteY5" fmla="*/ 7478 h 10259"/>
              <a:gd name="connsiteX6" fmla="*/ 2345 w 10000"/>
              <a:gd name="connsiteY6" fmla="*/ 9415 h 10259"/>
              <a:gd name="connsiteX7" fmla="*/ 2948 w 10000"/>
              <a:gd name="connsiteY7" fmla="*/ 9888 h 10259"/>
              <a:gd name="connsiteX8" fmla="*/ 3674 w 10000"/>
              <a:gd name="connsiteY8" fmla="*/ 9415 h 10259"/>
              <a:gd name="connsiteX9" fmla="*/ 4471 w 10000"/>
              <a:gd name="connsiteY9" fmla="*/ 8771 h 10259"/>
              <a:gd name="connsiteX10" fmla="*/ 5105 w 10000"/>
              <a:gd name="connsiteY10" fmla="*/ 9415 h 10259"/>
              <a:gd name="connsiteX11" fmla="*/ 5981 w 10000"/>
              <a:gd name="connsiteY11" fmla="*/ 9354 h 10259"/>
              <a:gd name="connsiteX12" fmla="*/ 6383 w 10000"/>
              <a:gd name="connsiteY12" fmla="*/ 9000 h 10259"/>
              <a:gd name="connsiteX13" fmla="*/ 7393 w 10000"/>
              <a:gd name="connsiteY13" fmla="*/ 10225 h 10259"/>
              <a:gd name="connsiteX14" fmla="*/ 7915 w 10000"/>
              <a:gd name="connsiteY14" fmla="*/ 9277 h 10259"/>
              <a:gd name="connsiteX15" fmla="*/ 8494 w 10000"/>
              <a:gd name="connsiteY15" fmla="*/ 9379 h 10259"/>
              <a:gd name="connsiteX16" fmla="*/ 9219 w 10000"/>
              <a:gd name="connsiteY16" fmla="*/ 9277 h 10259"/>
              <a:gd name="connsiteX17" fmla="*/ 9992 w 10000"/>
              <a:gd name="connsiteY17" fmla="*/ 4573 h 10259"/>
              <a:gd name="connsiteX18" fmla="*/ 9131 w 10000"/>
              <a:gd name="connsiteY18" fmla="*/ 422 h 10259"/>
              <a:gd name="connsiteX19" fmla="*/ 7966 w 10000"/>
              <a:gd name="connsiteY19" fmla="*/ 2082 h 10259"/>
              <a:gd name="connsiteX20" fmla="*/ 6573 w 10000"/>
              <a:gd name="connsiteY20" fmla="*/ 7 h 10259"/>
              <a:gd name="connsiteX21" fmla="*/ 5471 w 10000"/>
              <a:gd name="connsiteY21" fmla="*/ 1668 h 10259"/>
              <a:gd name="connsiteX22" fmla="*/ 4510 w 10000"/>
              <a:gd name="connsiteY22" fmla="*/ 422 h 10259"/>
              <a:gd name="connsiteX23" fmla="*/ 2711 w 10000"/>
              <a:gd name="connsiteY23" fmla="*/ 3050 h 10259"/>
              <a:gd name="connsiteX0" fmla="*/ 2706 w 9995"/>
              <a:gd name="connsiteY0" fmla="*/ 3050 h 10339"/>
              <a:gd name="connsiteX1" fmla="*/ 1731 w 9995"/>
              <a:gd name="connsiteY1" fmla="*/ 2497 h 10339"/>
              <a:gd name="connsiteX2" fmla="*/ 769 w 9995"/>
              <a:gd name="connsiteY2" fmla="*/ 2082 h 10339"/>
              <a:gd name="connsiteX3" fmla="*/ 22 w 9995"/>
              <a:gd name="connsiteY3" fmla="*/ 5542 h 10339"/>
              <a:gd name="connsiteX4" fmla="*/ 440 w 9995"/>
              <a:gd name="connsiteY4" fmla="*/ 9968 h 10339"/>
              <a:gd name="connsiteX5" fmla="*/ 1449 w 9995"/>
              <a:gd name="connsiteY5" fmla="*/ 10255 h 10339"/>
              <a:gd name="connsiteX6" fmla="*/ 2340 w 9995"/>
              <a:gd name="connsiteY6" fmla="*/ 9415 h 10339"/>
              <a:gd name="connsiteX7" fmla="*/ 2943 w 9995"/>
              <a:gd name="connsiteY7" fmla="*/ 9888 h 10339"/>
              <a:gd name="connsiteX8" fmla="*/ 3669 w 9995"/>
              <a:gd name="connsiteY8" fmla="*/ 9415 h 10339"/>
              <a:gd name="connsiteX9" fmla="*/ 4466 w 9995"/>
              <a:gd name="connsiteY9" fmla="*/ 8771 h 10339"/>
              <a:gd name="connsiteX10" fmla="*/ 5100 w 9995"/>
              <a:gd name="connsiteY10" fmla="*/ 9415 h 10339"/>
              <a:gd name="connsiteX11" fmla="*/ 5976 w 9995"/>
              <a:gd name="connsiteY11" fmla="*/ 9354 h 10339"/>
              <a:gd name="connsiteX12" fmla="*/ 6378 w 9995"/>
              <a:gd name="connsiteY12" fmla="*/ 9000 h 10339"/>
              <a:gd name="connsiteX13" fmla="*/ 7388 w 9995"/>
              <a:gd name="connsiteY13" fmla="*/ 10225 h 10339"/>
              <a:gd name="connsiteX14" fmla="*/ 7910 w 9995"/>
              <a:gd name="connsiteY14" fmla="*/ 9277 h 10339"/>
              <a:gd name="connsiteX15" fmla="*/ 8489 w 9995"/>
              <a:gd name="connsiteY15" fmla="*/ 9379 h 10339"/>
              <a:gd name="connsiteX16" fmla="*/ 9214 w 9995"/>
              <a:gd name="connsiteY16" fmla="*/ 9277 h 10339"/>
              <a:gd name="connsiteX17" fmla="*/ 9987 w 9995"/>
              <a:gd name="connsiteY17" fmla="*/ 4573 h 10339"/>
              <a:gd name="connsiteX18" fmla="*/ 9126 w 9995"/>
              <a:gd name="connsiteY18" fmla="*/ 422 h 10339"/>
              <a:gd name="connsiteX19" fmla="*/ 7961 w 9995"/>
              <a:gd name="connsiteY19" fmla="*/ 2082 h 10339"/>
              <a:gd name="connsiteX20" fmla="*/ 6568 w 9995"/>
              <a:gd name="connsiteY20" fmla="*/ 7 h 10339"/>
              <a:gd name="connsiteX21" fmla="*/ 5466 w 9995"/>
              <a:gd name="connsiteY21" fmla="*/ 1668 h 10339"/>
              <a:gd name="connsiteX22" fmla="*/ 4505 w 9995"/>
              <a:gd name="connsiteY22" fmla="*/ 422 h 10339"/>
              <a:gd name="connsiteX23" fmla="*/ 2706 w 9995"/>
              <a:gd name="connsiteY23" fmla="*/ 3050 h 1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95" h="10339">
                <a:moveTo>
                  <a:pt x="2706" y="3050"/>
                </a:moveTo>
                <a:cubicBezTo>
                  <a:pt x="2377" y="3327"/>
                  <a:pt x="2060" y="2913"/>
                  <a:pt x="1731" y="2497"/>
                </a:cubicBezTo>
                <a:cubicBezTo>
                  <a:pt x="1415" y="2082"/>
                  <a:pt x="1086" y="1805"/>
                  <a:pt x="769" y="2082"/>
                </a:cubicBezTo>
                <a:cubicBezTo>
                  <a:pt x="440" y="2497"/>
                  <a:pt x="124" y="3605"/>
                  <a:pt x="22" y="5542"/>
                </a:cubicBezTo>
                <a:cubicBezTo>
                  <a:pt x="-79" y="7340"/>
                  <a:pt x="202" y="9183"/>
                  <a:pt x="440" y="9968"/>
                </a:cubicBezTo>
                <a:cubicBezTo>
                  <a:pt x="678" y="10753"/>
                  <a:pt x="1005" y="9425"/>
                  <a:pt x="1449" y="10255"/>
                </a:cubicBezTo>
                <a:cubicBezTo>
                  <a:pt x="1677" y="10671"/>
                  <a:pt x="2099" y="9415"/>
                  <a:pt x="2340" y="9415"/>
                </a:cubicBezTo>
                <a:cubicBezTo>
                  <a:pt x="2643" y="9554"/>
                  <a:pt x="2652" y="9612"/>
                  <a:pt x="2943" y="9888"/>
                </a:cubicBezTo>
                <a:cubicBezTo>
                  <a:pt x="3145" y="10166"/>
                  <a:pt x="3466" y="9277"/>
                  <a:pt x="3669" y="9415"/>
                </a:cubicBezTo>
                <a:cubicBezTo>
                  <a:pt x="3960" y="9692"/>
                  <a:pt x="4162" y="8771"/>
                  <a:pt x="4466" y="8771"/>
                </a:cubicBezTo>
                <a:cubicBezTo>
                  <a:pt x="4707" y="8909"/>
                  <a:pt x="4859" y="9139"/>
                  <a:pt x="5100" y="9415"/>
                </a:cubicBezTo>
                <a:cubicBezTo>
                  <a:pt x="5429" y="9692"/>
                  <a:pt x="5672" y="8801"/>
                  <a:pt x="5976" y="9354"/>
                </a:cubicBezTo>
                <a:cubicBezTo>
                  <a:pt x="6115" y="9631"/>
                  <a:pt x="6143" y="8855"/>
                  <a:pt x="6378" y="9000"/>
                </a:cubicBezTo>
                <a:cubicBezTo>
                  <a:pt x="6613" y="9145"/>
                  <a:pt x="7021" y="9396"/>
                  <a:pt x="7388" y="10225"/>
                </a:cubicBezTo>
                <a:cubicBezTo>
                  <a:pt x="7553" y="10503"/>
                  <a:pt x="7733" y="9000"/>
                  <a:pt x="7910" y="9277"/>
                </a:cubicBezTo>
                <a:cubicBezTo>
                  <a:pt x="8126" y="9415"/>
                  <a:pt x="8274" y="9655"/>
                  <a:pt x="8489" y="9379"/>
                </a:cubicBezTo>
                <a:cubicBezTo>
                  <a:pt x="8762" y="9493"/>
                  <a:pt x="8964" y="10078"/>
                  <a:pt x="9214" y="9277"/>
                </a:cubicBezTo>
                <a:cubicBezTo>
                  <a:pt x="9464" y="8475"/>
                  <a:pt x="10075" y="8308"/>
                  <a:pt x="9987" y="4573"/>
                </a:cubicBezTo>
                <a:cubicBezTo>
                  <a:pt x="9898" y="1252"/>
                  <a:pt x="9658" y="7"/>
                  <a:pt x="9126" y="422"/>
                </a:cubicBezTo>
                <a:cubicBezTo>
                  <a:pt x="8758" y="837"/>
                  <a:pt x="8328" y="2221"/>
                  <a:pt x="7961" y="2082"/>
                </a:cubicBezTo>
                <a:cubicBezTo>
                  <a:pt x="7480" y="1805"/>
                  <a:pt x="7049" y="-131"/>
                  <a:pt x="6568" y="7"/>
                </a:cubicBezTo>
                <a:cubicBezTo>
                  <a:pt x="6188" y="145"/>
                  <a:pt x="5846" y="1668"/>
                  <a:pt x="5466" y="1668"/>
                </a:cubicBezTo>
                <a:cubicBezTo>
                  <a:pt x="5137" y="1805"/>
                  <a:pt x="4834" y="560"/>
                  <a:pt x="4505" y="422"/>
                </a:cubicBezTo>
                <a:cubicBezTo>
                  <a:pt x="3884" y="-131"/>
                  <a:pt x="3327" y="2636"/>
                  <a:pt x="2706" y="3050"/>
                </a:cubicBezTo>
                <a:close/>
              </a:path>
            </a:pathLst>
          </a:custGeom>
          <a:solidFill>
            <a:srgbClr val="66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900" name="TextBox 899">
            <a:extLst>
              <a:ext uri="{FF2B5EF4-FFF2-40B4-BE49-F238E27FC236}">
                <a16:creationId xmlns:a16="http://schemas.microsoft.com/office/drawing/2014/main" id="{269905EA-5FE2-4AE4-9BDF-A19C014DB7A4}"/>
              </a:ext>
            </a:extLst>
          </p:cNvPr>
          <p:cNvSpPr txBox="1"/>
          <p:nvPr/>
        </p:nvSpPr>
        <p:spPr>
          <a:xfrm>
            <a:off x="-1244511" y="9716898"/>
            <a:ext cx="1142046" cy="3696393"/>
          </a:xfrm>
          <a:prstGeom prst="rect">
            <a:avLst/>
          </a:prstGeom>
          <a:noFill/>
        </p:spPr>
        <p:txBody>
          <a:bodyPr wrap="square" lIns="120013" tIns="60006" rIns="120013" bIns="60006" rtlCol="0">
            <a:spAutoFit/>
          </a:bodyPr>
          <a:lstStyle/>
          <a:p>
            <a:pPr defTabSz="1200241"/>
            <a:r>
              <a:rPr lang="en-US"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rPr>
              <a:t>Your Text Here</a:t>
            </a:r>
            <a:endParaRPr lang="id-ID"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endParaRPr>
          </a:p>
          <a:p>
            <a:pPr defTabSz="1200241"/>
            <a:r>
              <a:rPr lang="en-US" sz="1575" dirty="0">
                <a:solidFill>
                  <a:srgbClr val="FFFFFF"/>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a:t>
            </a:r>
          </a:p>
        </p:txBody>
      </p:sp>
      <p:sp>
        <p:nvSpPr>
          <p:cNvPr id="901" name="TextBox 900">
            <a:extLst>
              <a:ext uri="{FF2B5EF4-FFF2-40B4-BE49-F238E27FC236}">
                <a16:creationId xmlns:a16="http://schemas.microsoft.com/office/drawing/2014/main" id="{3C4E4D27-D896-4705-9553-161A8FC3836F}"/>
              </a:ext>
            </a:extLst>
          </p:cNvPr>
          <p:cNvSpPr txBox="1"/>
          <p:nvPr/>
        </p:nvSpPr>
        <p:spPr>
          <a:xfrm>
            <a:off x="2135159" y="2443933"/>
            <a:ext cx="2093273" cy="2321786"/>
          </a:xfrm>
          <a:prstGeom prst="rect">
            <a:avLst/>
          </a:prstGeom>
        </p:spPr>
        <p:style>
          <a:lnRef idx="2">
            <a:schemeClr val="accent6"/>
          </a:lnRef>
          <a:fillRef idx="1">
            <a:schemeClr val="lt1"/>
          </a:fillRef>
          <a:effectRef idx="0">
            <a:schemeClr val="accent6"/>
          </a:effectRef>
          <a:fontRef idx="minor">
            <a:schemeClr val="dk1"/>
          </a:fontRef>
        </p:style>
        <p:txBody>
          <a:bodyPr wrap="square" lIns="120013" tIns="60006" rIns="120013" bIns="60006" rtlCol="0">
            <a:spAutoFit/>
          </a:bodyPr>
          <a:lstStyle/>
          <a:p>
            <a:r>
              <a:rPr lang="en-GB" sz="1100" b="1" dirty="0">
                <a:latin typeface="Verdana" panose="020B0604030504040204" pitchFamily="34" charset="0"/>
                <a:ea typeface="Verdana" panose="020B0604030504040204" pitchFamily="34" charset="0"/>
              </a:rPr>
              <a:t>Should we consider food quality and vet consultation to help eliminate anxiety and emphasise health benefits to combat dog ailments?</a:t>
            </a:r>
          </a:p>
          <a:p>
            <a:endParaRPr lang="en-GB" sz="1100" b="1" dirty="0">
              <a:latin typeface="Verdana" panose="020B0604030504040204" pitchFamily="34" charset="0"/>
              <a:ea typeface="Verdana" panose="020B0604030504040204" pitchFamily="34" charset="0"/>
            </a:endParaRPr>
          </a:p>
          <a:p>
            <a:r>
              <a:rPr lang="en-GB" sz="1100" b="1" dirty="0">
                <a:latin typeface="Verdana" panose="020B0604030504040204" pitchFamily="34" charset="0"/>
                <a:ea typeface="Verdana" panose="020B0604030504040204" pitchFamily="34" charset="0"/>
              </a:rPr>
              <a:t>It will still cover only the Functional, Emotional and Life-changing  levels of the pyramid</a:t>
            </a:r>
            <a:endParaRPr lang="en-US" sz="1100" b="1" dirty="0">
              <a:latin typeface="Verdana" panose="020B0604030504040204" pitchFamily="34" charset="0"/>
              <a:ea typeface="Verdana" panose="020B0604030504040204" pitchFamily="34" charset="0"/>
            </a:endParaRPr>
          </a:p>
        </p:txBody>
      </p:sp>
      <p:sp>
        <p:nvSpPr>
          <p:cNvPr id="902" name="TextBox 901">
            <a:extLst>
              <a:ext uri="{FF2B5EF4-FFF2-40B4-BE49-F238E27FC236}">
                <a16:creationId xmlns:a16="http://schemas.microsoft.com/office/drawing/2014/main" id="{E1F07B03-E35A-47F6-9C60-F8B8AC2573DE}"/>
              </a:ext>
            </a:extLst>
          </p:cNvPr>
          <p:cNvSpPr txBox="1"/>
          <p:nvPr/>
        </p:nvSpPr>
        <p:spPr>
          <a:xfrm>
            <a:off x="5400104" y="2689523"/>
            <a:ext cx="1764486" cy="1921677"/>
          </a:xfrm>
          <a:prstGeom prst="rect">
            <a:avLst/>
          </a:prstGeom>
          <a:noFill/>
        </p:spPr>
        <p:txBody>
          <a:bodyPr wrap="square" lIns="120013" tIns="60006" rIns="120013" bIns="60006" rtlCol="0">
            <a:spAutoFit/>
          </a:bodyPr>
          <a:lstStyle/>
          <a:p>
            <a:pPr marL="171450" indent="-171450">
              <a:buFont typeface="Wingdings" panose="05000000000000000000" pitchFamily="2" charset="2"/>
              <a:buChar char="ü"/>
            </a:pPr>
            <a:r>
              <a:rPr lang="en-GB" sz="1200" b="1" dirty="0">
                <a:solidFill>
                  <a:schemeClr val="accent6"/>
                </a:solidFill>
                <a:latin typeface="Verdana" panose="020B0604030504040204" pitchFamily="34" charset="0"/>
                <a:ea typeface="Verdana" panose="020B0604030504040204" pitchFamily="34" charset="0"/>
              </a:rPr>
              <a:t>Dog’s health </a:t>
            </a:r>
          </a:p>
          <a:p>
            <a:endParaRPr lang="en-GB" sz="1100" dirty="0">
              <a:solidFill>
                <a:schemeClr val="accent6"/>
              </a:solidFill>
              <a:latin typeface="Verdana" panose="020B0604030504040204" pitchFamily="34" charset="0"/>
              <a:ea typeface="Verdana" panose="020B0604030504040204" pitchFamily="34" charset="0"/>
            </a:endParaRPr>
          </a:p>
          <a:p>
            <a:pPr marL="171450" indent="-171450">
              <a:buFont typeface="Wingdings" panose="05000000000000000000" pitchFamily="2" charset="2"/>
              <a:buChar char="ü"/>
            </a:pPr>
            <a:r>
              <a:rPr lang="en-GB" sz="1200" b="1" dirty="0">
                <a:solidFill>
                  <a:schemeClr val="accent6"/>
                </a:solidFill>
                <a:latin typeface="Verdana" panose="020B0604030504040204" pitchFamily="34" charset="0"/>
                <a:ea typeface="Verdana" panose="020B0604030504040204" pitchFamily="34" charset="0"/>
              </a:rPr>
              <a:t>Dog’s preferences</a:t>
            </a:r>
          </a:p>
          <a:p>
            <a:pPr marL="171450" indent="-171450">
              <a:buFont typeface="Wingdings" panose="05000000000000000000" pitchFamily="2" charset="2"/>
              <a:buChar char="ü"/>
            </a:pPr>
            <a:endParaRPr lang="en-GB" sz="1100" b="1" dirty="0">
              <a:solidFill>
                <a:schemeClr val="accent6"/>
              </a:solidFill>
              <a:latin typeface="Verdana" panose="020B0604030504040204" pitchFamily="34" charset="0"/>
              <a:ea typeface="Verdana" panose="020B0604030504040204" pitchFamily="34" charset="0"/>
              <a:cs typeface="Lato" panose="020F0502020204030203" pitchFamily="34" charset="0"/>
            </a:endParaRPr>
          </a:p>
          <a:p>
            <a:pPr marL="171450" indent="-171450">
              <a:buFont typeface="Wingdings" panose="05000000000000000000" pitchFamily="2" charset="2"/>
              <a:buChar char="ü"/>
            </a:pPr>
            <a:r>
              <a:rPr lang="en-GB" sz="1200" b="1" dirty="0">
                <a:solidFill>
                  <a:schemeClr val="accent6"/>
                </a:solidFill>
                <a:latin typeface="Verdana" panose="020B0604030504040204" pitchFamily="34" charset="0"/>
                <a:ea typeface="Verdana" panose="020B0604030504040204" pitchFamily="34" charset="0"/>
              </a:rPr>
              <a:t>Environmental sustainability</a:t>
            </a:r>
          </a:p>
          <a:p>
            <a:pPr marL="171450" indent="-171450">
              <a:buFont typeface="Wingdings" panose="05000000000000000000" pitchFamily="2" charset="2"/>
              <a:buChar char="ü"/>
            </a:pPr>
            <a:endParaRPr lang="en-GB" sz="1100" b="1" dirty="0">
              <a:solidFill>
                <a:schemeClr val="accent6"/>
              </a:solidFill>
              <a:latin typeface="Verdana" panose="020B0604030504040204" pitchFamily="34" charset="0"/>
              <a:ea typeface="Verdana" panose="020B0604030504040204" pitchFamily="34" charset="0"/>
              <a:cs typeface="Lato" panose="020F0502020204030203" pitchFamily="34" charset="0"/>
            </a:endParaRPr>
          </a:p>
          <a:p>
            <a:pPr marL="171450" indent="-171450">
              <a:buFont typeface="Wingdings" panose="05000000000000000000" pitchFamily="2" charset="2"/>
              <a:buChar char="ü"/>
            </a:pPr>
            <a:r>
              <a:rPr lang="en-GB" sz="1200" b="1" dirty="0">
                <a:solidFill>
                  <a:schemeClr val="accent6"/>
                </a:solidFill>
                <a:latin typeface="Verdana" panose="020B0604030504040204" pitchFamily="34" charset="0"/>
                <a:ea typeface="Verdana" panose="020B0604030504040204" pitchFamily="34" charset="0"/>
              </a:rPr>
              <a:t>Customer’s convenience</a:t>
            </a:r>
            <a:endParaRPr lang="en-US" sz="1100" dirty="0">
              <a:solidFill>
                <a:schemeClr val="accent6"/>
              </a:solidFill>
              <a:latin typeface="Verdana" panose="020B0604030504040204" pitchFamily="34" charset="0"/>
              <a:ea typeface="Verdana" panose="020B0604030504040204" pitchFamily="34" charset="0"/>
              <a:cs typeface="Lato" panose="020F0502020204030203" pitchFamily="34" charset="0"/>
            </a:endParaRPr>
          </a:p>
        </p:txBody>
      </p:sp>
      <p:sp>
        <p:nvSpPr>
          <p:cNvPr id="903" name="TextBox 902">
            <a:extLst>
              <a:ext uri="{FF2B5EF4-FFF2-40B4-BE49-F238E27FC236}">
                <a16:creationId xmlns:a16="http://schemas.microsoft.com/office/drawing/2014/main" id="{C076FF49-8723-439B-9809-5129C8219F68}"/>
              </a:ext>
            </a:extLst>
          </p:cNvPr>
          <p:cNvSpPr txBox="1"/>
          <p:nvPr/>
        </p:nvSpPr>
        <p:spPr>
          <a:xfrm>
            <a:off x="-446578" y="8568230"/>
            <a:ext cx="943142" cy="2969271"/>
          </a:xfrm>
          <a:prstGeom prst="rect">
            <a:avLst/>
          </a:prstGeom>
          <a:noFill/>
        </p:spPr>
        <p:txBody>
          <a:bodyPr wrap="square" lIns="120013" tIns="60006" rIns="120013" bIns="60006" rtlCol="0">
            <a:spAutoFit/>
          </a:bodyPr>
          <a:lstStyle/>
          <a:p>
            <a:pPr defTabSz="1200241"/>
            <a:r>
              <a:rPr lang="en-US" sz="1969" b="1" dirty="0">
                <a:solidFill>
                  <a:schemeClr val="bg2"/>
                </a:solidFill>
                <a:latin typeface="Lato Regular" panose="020F0502020204030203" pitchFamily="34" charset="0"/>
                <a:ea typeface="Lato Regular" panose="020F0502020204030203" pitchFamily="34" charset="0"/>
                <a:cs typeface="Lato" panose="020F0502020204030203" pitchFamily="34" charset="0"/>
              </a:rPr>
              <a:t>Your Text Here</a:t>
            </a:r>
            <a:endParaRPr lang="id-ID" sz="1969" b="1" dirty="0">
              <a:solidFill>
                <a:schemeClr val="bg2"/>
              </a:solidFill>
              <a:latin typeface="Lato Regular" panose="020F0502020204030203" pitchFamily="34" charset="0"/>
              <a:ea typeface="Lato Regular" panose="020F0502020204030203" pitchFamily="34" charset="0"/>
              <a:cs typeface="Lato" panose="020F0502020204030203" pitchFamily="34" charset="0"/>
            </a:endParaRPr>
          </a:p>
          <a:p>
            <a:pPr defTabSz="1200241"/>
            <a:r>
              <a:rPr lang="en-US" sz="1575" dirty="0">
                <a:solidFill>
                  <a:prstClr val="white">
                    <a:lumMod val="75000"/>
                  </a:prstClr>
                </a:solidFill>
                <a:latin typeface="Lato" panose="020F0502020204030203" pitchFamily="34" charset="0"/>
                <a:ea typeface="Lato" panose="020F0502020204030203" pitchFamily="34" charset="0"/>
                <a:cs typeface="Lato" panose="020F0502020204030203" pitchFamily="34" charset="0"/>
              </a:rPr>
              <a:t>Lorem Ipsum is simply dummy text of the printing</a:t>
            </a:r>
          </a:p>
        </p:txBody>
      </p:sp>
      <p:sp>
        <p:nvSpPr>
          <p:cNvPr id="904" name="TextBox 903">
            <a:extLst>
              <a:ext uri="{FF2B5EF4-FFF2-40B4-BE49-F238E27FC236}">
                <a16:creationId xmlns:a16="http://schemas.microsoft.com/office/drawing/2014/main" id="{2D89EC08-6B10-42D6-B1E3-9791A88ECDE9}"/>
              </a:ext>
            </a:extLst>
          </p:cNvPr>
          <p:cNvSpPr txBox="1"/>
          <p:nvPr/>
        </p:nvSpPr>
        <p:spPr>
          <a:xfrm>
            <a:off x="3997996" y="9648373"/>
            <a:ext cx="1142046" cy="5877760"/>
          </a:xfrm>
          <a:prstGeom prst="rect">
            <a:avLst/>
          </a:prstGeom>
          <a:noFill/>
        </p:spPr>
        <p:txBody>
          <a:bodyPr wrap="square" lIns="120013" tIns="60006" rIns="120013" bIns="60006" rtlCol="0">
            <a:spAutoFit/>
          </a:bodyPr>
          <a:lstStyle/>
          <a:p>
            <a:pPr defTabSz="1200241"/>
            <a:r>
              <a:rPr lang="en-US"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rPr>
              <a:t>Your Text Here</a:t>
            </a:r>
            <a:endParaRPr lang="id-ID"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endParaRPr>
          </a:p>
          <a:p>
            <a:pPr defTabSz="1200241"/>
            <a:r>
              <a:rPr lang="en-US" sz="1575" dirty="0">
                <a:solidFill>
                  <a:srgbClr val="FFFFFF"/>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Lorem Ipsum has been the industry's standard dummy text ever since the 1500s</a:t>
            </a:r>
          </a:p>
        </p:txBody>
      </p:sp>
      <p:sp>
        <p:nvSpPr>
          <p:cNvPr id="905" name="TextBox 904">
            <a:extLst>
              <a:ext uri="{FF2B5EF4-FFF2-40B4-BE49-F238E27FC236}">
                <a16:creationId xmlns:a16="http://schemas.microsoft.com/office/drawing/2014/main" id="{9FB82779-A7BB-400B-9BF8-932B55C16E05}"/>
              </a:ext>
            </a:extLst>
          </p:cNvPr>
          <p:cNvSpPr txBox="1"/>
          <p:nvPr/>
        </p:nvSpPr>
        <p:spPr>
          <a:xfrm>
            <a:off x="9029130" y="9602575"/>
            <a:ext cx="1473439" cy="4120484"/>
          </a:xfrm>
          <a:prstGeom prst="rect">
            <a:avLst/>
          </a:prstGeom>
          <a:noFill/>
        </p:spPr>
        <p:txBody>
          <a:bodyPr wrap="square" lIns="120013" tIns="60006" rIns="120013" bIns="60006" rtlCol="0">
            <a:spAutoFit/>
          </a:bodyPr>
          <a:lstStyle/>
          <a:p>
            <a:pPr defTabSz="1200241"/>
            <a:r>
              <a:rPr lang="en-US"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rPr>
              <a:t>Your Text Here</a:t>
            </a:r>
            <a:endParaRPr lang="id-ID" sz="1969" b="1" dirty="0">
              <a:solidFill>
                <a:srgbClr val="FFFFFF"/>
              </a:solidFill>
              <a:latin typeface="Lato Regular" panose="020F0502020204030203" pitchFamily="34" charset="0"/>
              <a:ea typeface="Lato Regular" panose="020F0502020204030203" pitchFamily="34" charset="0"/>
              <a:cs typeface="Lato" panose="020F0502020204030203" pitchFamily="34" charset="0"/>
            </a:endParaRPr>
          </a:p>
          <a:p>
            <a:pPr defTabSz="1200241"/>
            <a:r>
              <a:rPr lang="en-US" sz="1575" dirty="0">
                <a:solidFill>
                  <a:srgbClr val="FFFFFF"/>
                </a:solidFill>
                <a:latin typeface="Lato" panose="020F0502020204030203" pitchFamily="34" charset="0"/>
                <a:ea typeface="Lato" panose="020F0502020204030203" pitchFamily="34" charset="0"/>
                <a:cs typeface="Lato" panose="020F0502020204030203" pitchFamily="34" charset="0"/>
              </a:rPr>
              <a:t>Lorem Ipsum is simply dummy text of the printing and typesetting industry. Lorem Ipsum has been the industry's standard dummy text ever since the 1500s</a:t>
            </a:r>
          </a:p>
        </p:txBody>
      </p:sp>
      <p:sp>
        <p:nvSpPr>
          <p:cNvPr id="821" name="AutoShape 3">
            <a:extLst>
              <a:ext uri="{FF2B5EF4-FFF2-40B4-BE49-F238E27FC236}">
                <a16:creationId xmlns:a16="http://schemas.microsoft.com/office/drawing/2014/main" id="{7FD6C6D2-B06F-4465-97A5-60FD8627F877}"/>
              </a:ext>
            </a:extLst>
          </p:cNvPr>
          <p:cNvSpPr>
            <a:spLocks noChangeAspect="1" noChangeArrowheads="1" noTextEdit="1"/>
          </p:cNvSpPr>
          <p:nvPr/>
        </p:nvSpPr>
        <p:spPr bwMode="auto">
          <a:xfrm>
            <a:off x="1800720" y="5265102"/>
            <a:ext cx="606433" cy="64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2" name="Freeform 5">
            <a:extLst>
              <a:ext uri="{FF2B5EF4-FFF2-40B4-BE49-F238E27FC236}">
                <a16:creationId xmlns:a16="http://schemas.microsoft.com/office/drawing/2014/main" id="{C1B9BEF2-D986-48F9-BF19-79585D4EA81B}"/>
              </a:ext>
            </a:extLst>
          </p:cNvPr>
          <p:cNvSpPr>
            <a:spLocks/>
          </p:cNvSpPr>
          <p:nvPr/>
        </p:nvSpPr>
        <p:spPr bwMode="auto">
          <a:xfrm>
            <a:off x="1280369" y="5705482"/>
            <a:ext cx="423940" cy="197066"/>
          </a:xfrm>
          <a:custGeom>
            <a:avLst/>
            <a:gdLst>
              <a:gd name="T0" fmla="*/ 0 w 88"/>
              <a:gd name="T1" fmla="*/ 26 h 41"/>
              <a:gd name="T2" fmla="*/ 19 w 88"/>
              <a:gd name="T3" fmla="*/ 9 h 41"/>
              <a:gd name="T4" fmla="*/ 38 w 88"/>
              <a:gd name="T5" fmla="*/ 0 h 41"/>
              <a:gd name="T6" fmla="*/ 61 w 88"/>
              <a:gd name="T7" fmla="*/ 5 h 41"/>
              <a:gd name="T8" fmla="*/ 88 w 88"/>
              <a:gd name="T9" fmla="*/ 26 h 41"/>
              <a:gd name="T10" fmla="*/ 47 w 88"/>
              <a:gd name="T11" fmla="*/ 40 h 41"/>
              <a:gd name="T12" fmla="*/ 0 w 88"/>
              <a:gd name="T13" fmla="*/ 26 h 41"/>
            </a:gdLst>
            <a:ahLst/>
            <a:cxnLst>
              <a:cxn ang="0">
                <a:pos x="T0" y="T1"/>
              </a:cxn>
              <a:cxn ang="0">
                <a:pos x="T2" y="T3"/>
              </a:cxn>
              <a:cxn ang="0">
                <a:pos x="T4" y="T5"/>
              </a:cxn>
              <a:cxn ang="0">
                <a:pos x="T6" y="T7"/>
              </a:cxn>
              <a:cxn ang="0">
                <a:pos x="T8" y="T9"/>
              </a:cxn>
              <a:cxn ang="0">
                <a:pos x="T10" y="T11"/>
              </a:cxn>
              <a:cxn ang="0">
                <a:pos x="T12" y="T13"/>
              </a:cxn>
            </a:cxnLst>
            <a:rect l="0" t="0" r="r" b="b"/>
            <a:pathLst>
              <a:path w="88" h="41">
                <a:moveTo>
                  <a:pt x="0" y="26"/>
                </a:moveTo>
                <a:cubicBezTo>
                  <a:pt x="5" y="21"/>
                  <a:pt x="13" y="13"/>
                  <a:pt x="19" y="9"/>
                </a:cubicBezTo>
                <a:cubicBezTo>
                  <a:pt x="25" y="5"/>
                  <a:pt x="31" y="1"/>
                  <a:pt x="38" y="0"/>
                </a:cubicBezTo>
                <a:cubicBezTo>
                  <a:pt x="46" y="0"/>
                  <a:pt x="54" y="2"/>
                  <a:pt x="61" y="5"/>
                </a:cubicBezTo>
                <a:cubicBezTo>
                  <a:pt x="71" y="11"/>
                  <a:pt x="80" y="18"/>
                  <a:pt x="88" y="26"/>
                </a:cubicBezTo>
                <a:cubicBezTo>
                  <a:pt x="76" y="34"/>
                  <a:pt x="61" y="39"/>
                  <a:pt x="47" y="40"/>
                </a:cubicBezTo>
                <a:cubicBezTo>
                  <a:pt x="21" y="41"/>
                  <a:pt x="0" y="26"/>
                  <a:pt x="0" y="26"/>
                </a:cubicBezTo>
                <a:close/>
              </a:path>
            </a:pathLst>
          </a:custGeom>
          <a:solidFill>
            <a:srgbClr val="66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3" name="Freeform 6">
            <a:extLst>
              <a:ext uri="{FF2B5EF4-FFF2-40B4-BE49-F238E27FC236}">
                <a16:creationId xmlns:a16="http://schemas.microsoft.com/office/drawing/2014/main" id="{05103F61-675F-4152-93C7-7F4214C20387}"/>
              </a:ext>
            </a:extLst>
          </p:cNvPr>
          <p:cNvSpPr>
            <a:spLocks/>
          </p:cNvSpPr>
          <p:nvPr/>
        </p:nvSpPr>
        <p:spPr bwMode="auto">
          <a:xfrm>
            <a:off x="1477766" y="5244116"/>
            <a:ext cx="312987" cy="225881"/>
          </a:xfrm>
          <a:custGeom>
            <a:avLst/>
            <a:gdLst>
              <a:gd name="T0" fmla="*/ 55 w 65"/>
              <a:gd name="T1" fmla="*/ 30 h 47"/>
              <a:gd name="T2" fmla="*/ 46 w 65"/>
              <a:gd name="T3" fmla="*/ 41 h 47"/>
              <a:gd name="T4" fmla="*/ 23 w 65"/>
              <a:gd name="T5" fmla="*/ 43 h 47"/>
              <a:gd name="T6" fmla="*/ 0 w 65"/>
              <a:gd name="T7" fmla="*/ 47 h 47"/>
              <a:gd name="T8" fmla="*/ 10 w 65"/>
              <a:gd name="T9" fmla="*/ 18 h 47"/>
              <a:gd name="T10" fmla="*/ 36 w 65"/>
              <a:gd name="T11" fmla="*/ 5 h 47"/>
              <a:gd name="T12" fmla="*/ 65 w 65"/>
              <a:gd name="T13" fmla="*/ 0 h 47"/>
              <a:gd name="T14" fmla="*/ 58 w 65"/>
              <a:gd name="T15" fmla="*/ 14 h 47"/>
              <a:gd name="T16" fmla="*/ 55 w 65"/>
              <a:gd name="T17"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7">
                <a:moveTo>
                  <a:pt x="55" y="30"/>
                </a:moveTo>
                <a:cubicBezTo>
                  <a:pt x="53" y="35"/>
                  <a:pt x="50" y="39"/>
                  <a:pt x="46" y="41"/>
                </a:cubicBezTo>
                <a:cubicBezTo>
                  <a:pt x="39" y="46"/>
                  <a:pt x="31" y="44"/>
                  <a:pt x="23" y="43"/>
                </a:cubicBezTo>
                <a:cubicBezTo>
                  <a:pt x="15" y="42"/>
                  <a:pt x="6" y="42"/>
                  <a:pt x="0" y="47"/>
                </a:cubicBezTo>
                <a:cubicBezTo>
                  <a:pt x="1" y="37"/>
                  <a:pt x="3" y="26"/>
                  <a:pt x="10" y="18"/>
                </a:cubicBezTo>
                <a:cubicBezTo>
                  <a:pt x="16" y="11"/>
                  <a:pt x="26" y="7"/>
                  <a:pt x="36" y="5"/>
                </a:cubicBezTo>
                <a:cubicBezTo>
                  <a:pt x="46" y="3"/>
                  <a:pt x="56" y="3"/>
                  <a:pt x="65" y="0"/>
                </a:cubicBezTo>
                <a:cubicBezTo>
                  <a:pt x="61" y="3"/>
                  <a:pt x="59" y="9"/>
                  <a:pt x="58" y="14"/>
                </a:cubicBezTo>
                <a:cubicBezTo>
                  <a:pt x="57" y="19"/>
                  <a:pt x="57" y="25"/>
                  <a:pt x="55" y="3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4" name="Freeform 7">
            <a:extLst>
              <a:ext uri="{FF2B5EF4-FFF2-40B4-BE49-F238E27FC236}">
                <a16:creationId xmlns:a16="http://schemas.microsoft.com/office/drawing/2014/main" id="{01023042-BE04-4BB3-915E-7BA89B23681B}"/>
              </a:ext>
            </a:extLst>
          </p:cNvPr>
          <p:cNvSpPr>
            <a:spLocks/>
          </p:cNvSpPr>
          <p:nvPr/>
        </p:nvSpPr>
        <p:spPr bwMode="auto">
          <a:xfrm>
            <a:off x="1487371" y="5306713"/>
            <a:ext cx="226543" cy="149041"/>
          </a:xfrm>
          <a:custGeom>
            <a:avLst/>
            <a:gdLst>
              <a:gd name="T0" fmla="*/ 22 w 47"/>
              <a:gd name="T1" fmla="*/ 19 h 31"/>
              <a:gd name="T2" fmla="*/ 0 w 47"/>
              <a:gd name="T3" fmla="*/ 31 h 31"/>
              <a:gd name="T4" fmla="*/ 47 w 47"/>
              <a:gd name="T5" fmla="*/ 0 h 31"/>
              <a:gd name="T6" fmla="*/ 37 w 47"/>
              <a:gd name="T7" fmla="*/ 12 h 31"/>
              <a:gd name="T8" fmla="*/ 22 w 47"/>
              <a:gd name="T9" fmla="*/ 19 h 31"/>
            </a:gdLst>
            <a:ahLst/>
            <a:cxnLst>
              <a:cxn ang="0">
                <a:pos x="T0" y="T1"/>
              </a:cxn>
              <a:cxn ang="0">
                <a:pos x="T2" y="T3"/>
              </a:cxn>
              <a:cxn ang="0">
                <a:pos x="T4" y="T5"/>
              </a:cxn>
              <a:cxn ang="0">
                <a:pos x="T6" y="T7"/>
              </a:cxn>
              <a:cxn ang="0">
                <a:pos x="T8" y="T9"/>
              </a:cxn>
            </a:cxnLst>
            <a:rect l="0" t="0" r="r" b="b"/>
            <a:pathLst>
              <a:path w="47" h="31">
                <a:moveTo>
                  <a:pt x="22" y="19"/>
                </a:moveTo>
                <a:cubicBezTo>
                  <a:pt x="14" y="23"/>
                  <a:pt x="7" y="27"/>
                  <a:pt x="0" y="31"/>
                </a:cubicBezTo>
                <a:cubicBezTo>
                  <a:pt x="11" y="16"/>
                  <a:pt x="35" y="15"/>
                  <a:pt x="47" y="0"/>
                </a:cubicBezTo>
                <a:cubicBezTo>
                  <a:pt x="45" y="5"/>
                  <a:pt x="41" y="10"/>
                  <a:pt x="37" y="12"/>
                </a:cubicBezTo>
                <a:cubicBezTo>
                  <a:pt x="32" y="15"/>
                  <a:pt x="27" y="17"/>
                  <a:pt x="22" y="1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5" name="Freeform 8">
            <a:extLst>
              <a:ext uri="{FF2B5EF4-FFF2-40B4-BE49-F238E27FC236}">
                <a16:creationId xmlns:a16="http://schemas.microsoft.com/office/drawing/2014/main" id="{FD8866F6-8E67-47D4-8783-3E13AA14C6B3}"/>
              </a:ext>
            </a:extLst>
          </p:cNvPr>
          <p:cNvSpPr>
            <a:spLocks/>
          </p:cNvSpPr>
          <p:nvPr/>
        </p:nvSpPr>
        <p:spPr bwMode="auto">
          <a:xfrm>
            <a:off x="1511549" y="5345133"/>
            <a:ext cx="62598" cy="91412"/>
          </a:xfrm>
          <a:custGeom>
            <a:avLst/>
            <a:gdLst>
              <a:gd name="T0" fmla="*/ 13 w 13"/>
              <a:gd name="T1" fmla="*/ 0 h 19"/>
              <a:gd name="T2" fmla="*/ 0 w 13"/>
              <a:gd name="T3" fmla="*/ 19 h 19"/>
              <a:gd name="T4" fmla="*/ 13 w 13"/>
              <a:gd name="T5" fmla="*/ 0 h 19"/>
            </a:gdLst>
            <a:ahLst/>
            <a:cxnLst>
              <a:cxn ang="0">
                <a:pos x="T0" y="T1"/>
              </a:cxn>
              <a:cxn ang="0">
                <a:pos x="T2" y="T3"/>
              </a:cxn>
              <a:cxn ang="0">
                <a:pos x="T4" y="T5"/>
              </a:cxn>
            </a:cxnLst>
            <a:rect l="0" t="0" r="r" b="b"/>
            <a:pathLst>
              <a:path w="13" h="19">
                <a:moveTo>
                  <a:pt x="13" y="0"/>
                </a:moveTo>
                <a:cubicBezTo>
                  <a:pt x="9" y="6"/>
                  <a:pt x="5" y="13"/>
                  <a:pt x="0" y="19"/>
                </a:cubicBezTo>
                <a:cubicBezTo>
                  <a:pt x="7" y="15"/>
                  <a:pt x="11" y="7"/>
                  <a:pt x="13"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6" name="Freeform 9">
            <a:extLst>
              <a:ext uri="{FF2B5EF4-FFF2-40B4-BE49-F238E27FC236}">
                <a16:creationId xmlns:a16="http://schemas.microsoft.com/office/drawing/2014/main" id="{D56BAD29-C457-4375-B968-2F59F8554E40}"/>
              </a:ext>
            </a:extLst>
          </p:cNvPr>
          <p:cNvSpPr>
            <a:spLocks/>
          </p:cNvSpPr>
          <p:nvPr/>
        </p:nvSpPr>
        <p:spPr bwMode="auto">
          <a:xfrm>
            <a:off x="1588719" y="5316318"/>
            <a:ext cx="48025" cy="76839"/>
          </a:xfrm>
          <a:custGeom>
            <a:avLst/>
            <a:gdLst>
              <a:gd name="T0" fmla="*/ 10 w 10"/>
              <a:gd name="T1" fmla="*/ 0 h 16"/>
              <a:gd name="T2" fmla="*/ 0 w 10"/>
              <a:gd name="T3" fmla="*/ 15 h 16"/>
              <a:gd name="T4" fmla="*/ 4 w 10"/>
              <a:gd name="T5" fmla="*/ 14 h 16"/>
              <a:gd name="T6" fmla="*/ 10 w 10"/>
              <a:gd name="T7" fmla="*/ 0 h 16"/>
            </a:gdLst>
            <a:ahLst/>
            <a:cxnLst>
              <a:cxn ang="0">
                <a:pos x="T0" y="T1"/>
              </a:cxn>
              <a:cxn ang="0">
                <a:pos x="T2" y="T3"/>
              </a:cxn>
              <a:cxn ang="0">
                <a:pos x="T4" y="T5"/>
              </a:cxn>
              <a:cxn ang="0">
                <a:pos x="T6" y="T7"/>
              </a:cxn>
            </a:cxnLst>
            <a:rect l="0" t="0" r="r" b="b"/>
            <a:pathLst>
              <a:path w="10" h="16">
                <a:moveTo>
                  <a:pt x="10" y="0"/>
                </a:moveTo>
                <a:cubicBezTo>
                  <a:pt x="8" y="5"/>
                  <a:pt x="4" y="11"/>
                  <a:pt x="0" y="15"/>
                </a:cubicBezTo>
                <a:cubicBezTo>
                  <a:pt x="2" y="14"/>
                  <a:pt x="2" y="16"/>
                  <a:pt x="4" y="14"/>
                </a:cubicBezTo>
                <a:cubicBezTo>
                  <a:pt x="4" y="13"/>
                  <a:pt x="10" y="8"/>
                  <a:pt x="10"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7" name="Freeform 10">
            <a:extLst>
              <a:ext uri="{FF2B5EF4-FFF2-40B4-BE49-F238E27FC236}">
                <a16:creationId xmlns:a16="http://schemas.microsoft.com/office/drawing/2014/main" id="{0879B945-F03E-48C0-880A-A8CAA338E41C}"/>
              </a:ext>
            </a:extLst>
          </p:cNvPr>
          <p:cNvSpPr>
            <a:spLocks/>
          </p:cNvSpPr>
          <p:nvPr/>
        </p:nvSpPr>
        <p:spPr bwMode="auto">
          <a:xfrm>
            <a:off x="1598324" y="5368980"/>
            <a:ext cx="101017" cy="29146"/>
          </a:xfrm>
          <a:custGeom>
            <a:avLst/>
            <a:gdLst>
              <a:gd name="T0" fmla="*/ 2 w 21"/>
              <a:gd name="T1" fmla="*/ 3 h 6"/>
              <a:gd name="T2" fmla="*/ 1 w 21"/>
              <a:gd name="T3" fmla="*/ 4 h 6"/>
              <a:gd name="T4" fmla="*/ 2 w 21"/>
              <a:gd name="T5" fmla="*/ 5 h 6"/>
              <a:gd name="T6" fmla="*/ 12 w 21"/>
              <a:gd name="T7" fmla="*/ 5 h 6"/>
              <a:gd name="T8" fmla="*/ 21 w 21"/>
              <a:gd name="T9" fmla="*/ 0 h 6"/>
              <a:gd name="T10" fmla="*/ 2 w 21"/>
              <a:gd name="T11" fmla="*/ 3 h 6"/>
            </a:gdLst>
            <a:ahLst/>
            <a:cxnLst>
              <a:cxn ang="0">
                <a:pos x="T0" y="T1"/>
              </a:cxn>
              <a:cxn ang="0">
                <a:pos x="T2" y="T3"/>
              </a:cxn>
              <a:cxn ang="0">
                <a:pos x="T4" y="T5"/>
              </a:cxn>
              <a:cxn ang="0">
                <a:pos x="T6" y="T7"/>
              </a:cxn>
              <a:cxn ang="0">
                <a:pos x="T8" y="T9"/>
              </a:cxn>
              <a:cxn ang="0">
                <a:pos x="T10" y="T11"/>
              </a:cxn>
            </a:cxnLst>
            <a:rect l="0" t="0" r="r" b="b"/>
            <a:pathLst>
              <a:path w="21" h="6">
                <a:moveTo>
                  <a:pt x="2" y="3"/>
                </a:moveTo>
                <a:cubicBezTo>
                  <a:pt x="1" y="3"/>
                  <a:pt x="1" y="3"/>
                  <a:pt x="1" y="4"/>
                </a:cubicBezTo>
                <a:cubicBezTo>
                  <a:pt x="0" y="4"/>
                  <a:pt x="1" y="5"/>
                  <a:pt x="2" y="5"/>
                </a:cubicBezTo>
                <a:cubicBezTo>
                  <a:pt x="5" y="5"/>
                  <a:pt x="9" y="6"/>
                  <a:pt x="12" y="5"/>
                </a:cubicBezTo>
                <a:cubicBezTo>
                  <a:pt x="16" y="5"/>
                  <a:pt x="19" y="3"/>
                  <a:pt x="21" y="0"/>
                </a:cubicBezTo>
                <a:cubicBezTo>
                  <a:pt x="15" y="1"/>
                  <a:pt x="8" y="2"/>
                  <a:pt x="2" y="3"/>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8" name="Freeform 11">
            <a:extLst>
              <a:ext uri="{FF2B5EF4-FFF2-40B4-BE49-F238E27FC236}">
                <a16:creationId xmlns:a16="http://schemas.microsoft.com/office/drawing/2014/main" id="{F5462DEF-1D1D-49A6-9B78-D651F316C5C8}"/>
              </a:ext>
            </a:extLst>
          </p:cNvPr>
          <p:cNvSpPr>
            <a:spLocks/>
          </p:cNvSpPr>
          <p:nvPr/>
        </p:nvSpPr>
        <p:spPr bwMode="auto">
          <a:xfrm>
            <a:off x="1549968" y="5412367"/>
            <a:ext cx="120558" cy="24178"/>
          </a:xfrm>
          <a:custGeom>
            <a:avLst/>
            <a:gdLst>
              <a:gd name="T0" fmla="*/ 25 w 25"/>
              <a:gd name="T1" fmla="*/ 1 h 5"/>
              <a:gd name="T2" fmla="*/ 0 w 25"/>
              <a:gd name="T3" fmla="*/ 0 h 5"/>
              <a:gd name="T4" fmla="*/ 3 w 25"/>
              <a:gd name="T5" fmla="*/ 3 h 5"/>
              <a:gd name="T6" fmla="*/ 25 w 25"/>
              <a:gd name="T7" fmla="*/ 1 h 5"/>
            </a:gdLst>
            <a:ahLst/>
            <a:cxnLst>
              <a:cxn ang="0">
                <a:pos x="T0" y="T1"/>
              </a:cxn>
              <a:cxn ang="0">
                <a:pos x="T2" y="T3"/>
              </a:cxn>
              <a:cxn ang="0">
                <a:pos x="T4" y="T5"/>
              </a:cxn>
              <a:cxn ang="0">
                <a:pos x="T6" y="T7"/>
              </a:cxn>
            </a:cxnLst>
            <a:rect l="0" t="0" r="r" b="b"/>
            <a:pathLst>
              <a:path w="25" h="5">
                <a:moveTo>
                  <a:pt x="25" y="1"/>
                </a:moveTo>
                <a:cubicBezTo>
                  <a:pt x="17" y="2"/>
                  <a:pt x="8" y="1"/>
                  <a:pt x="0" y="0"/>
                </a:cubicBezTo>
                <a:cubicBezTo>
                  <a:pt x="0" y="1"/>
                  <a:pt x="2" y="2"/>
                  <a:pt x="3" y="3"/>
                </a:cubicBezTo>
                <a:cubicBezTo>
                  <a:pt x="10" y="5"/>
                  <a:pt x="18" y="3"/>
                  <a:pt x="25" y="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29" name="Freeform 12">
            <a:extLst>
              <a:ext uri="{FF2B5EF4-FFF2-40B4-BE49-F238E27FC236}">
                <a16:creationId xmlns:a16="http://schemas.microsoft.com/office/drawing/2014/main" id="{A6F16DAD-54D9-4F7F-8F30-7BDD90BFD674}"/>
              </a:ext>
            </a:extLst>
          </p:cNvPr>
          <p:cNvSpPr>
            <a:spLocks/>
          </p:cNvSpPr>
          <p:nvPr/>
        </p:nvSpPr>
        <p:spPr bwMode="auto">
          <a:xfrm>
            <a:off x="1188957" y="5244116"/>
            <a:ext cx="298414" cy="245090"/>
          </a:xfrm>
          <a:custGeom>
            <a:avLst/>
            <a:gdLst>
              <a:gd name="T0" fmla="*/ 58 w 62"/>
              <a:gd name="T1" fmla="*/ 20 h 51"/>
              <a:gd name="T2" fmla="*/ 32 w 62"/>
              <a:gd name="T3" fmla="*/ 2 h 51"/>
              <a:gd name="T4" fmla="*/ 0 w 62"/>
              <a:gd name="T5" fmla="*/ 3 h 51"/>
              <a:gd name="T6" fmla="*/ 11 w 62"/>
              <a:gd name="T7" fmla="*/ 14 h 51"/>
              <a:gd name="T8" fmla="*/ 15 w 62"/>
              <a:gd name="T9" fmla="*/ 29 h 51"/>
              <a:gd name="T10" fmla="*/ 21 w 62"/>
              <a:gd name="T11" fmla="*/ 44 h 51"/>
              <a:gd name="T12" fmla="*/ 41 w 62"/>
              <a:gd name="T13" fmla="*/ 51 h 51"/>
              <a:gd name="T14" fmla="*/ 62 w 62"/>
              <a:gd name="T15" fmla="*/ 45 h 51"/>
              <a:gd name="T16" fmla="*/ 58 w 62"/>
              <a:gd name="T17"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1">
                <a:moveTo>
                  <a:pt x="58" y="20"/>
                </a:moveTo>
                <a:cubicBezTo>
                  <a:pt x="53" y="10"/>
                  <a:pt x="43" y="4"/>
                  <a:pt x="32" y="2"/>
                </a:cubicBezTo>
                <a:cubicBezTo>
                  <a:pt x="22" y="0"/>
                  <a:pt x="11" y="1"/>
                  <a:pt x="0" y="3"/>
                </a:cubicBezTo>
                <a:cubicBezTo>
                  <a:pt x="5" y="5"/>
                  <a:pt x="9" y="9"/>
                  <a:pt x="11" y="14"/>
                </a:cubicBezTo>
                <a:cubicBezTo>
                  <a:pt x="13" y="19"/>
                  <a:pt x="13" y="24"/>
                  <a:pt x="15" y="29"/>
                </a:cubicBezTo>
                <a:cubicBezTo>
                  <a:pt x="16" y="35"/>
                  <a:pt x="17" y="40"/>
                  <a:pt x="21" y="44"/>
                </a:cubicBezTo>
                <a:cubicBezTo>
                  <a:pt x="26" y="49"/>
                  <a:pt x="34" y="51"/>
                  <a:pt x="41" y="51"/>
                </a:cubicBezTo>
                <a:cubicBezTo>
                  <a:pt x="48" y="50"/>
                  <a:pt x="56" y="47"/>
                  <a:pt x="62" y="45"/>
                </a:cubicBezTo>
                <a:cubicBezTo>
                  <a:pt x="62" y="36"/>
                  <a:pt x="62" y="27"/>
                  <a:pt x="58" y="2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0" name="Freeform 13">
            <a:extLst>
              <a:ext uri="{FF2B5EF4-FFF2-40B4-BE49-F238E27FC236}">
                <a16:creationId xmlns:a16="http://schemas.microsoft.com/office/drawing/2014/main" id="{2A323DDD-7E7D-4FEC-A5D1-B1B2D2035737}"/>
              </a:ext>
            </a:extLst>
          </p:cNvPr>
          <p:cNvSpPr>
            <a:spLocks/>
          </p:cNvSpPr>
          <p:nvPr/>
        </p:nvSpPr>
        <p:spPr bwMode="auto">
          <a:xfrm>
            <a:off x="1289974" y="5292141"/>
            <a:ext cx="183155" cy="168251"/>
          </a:xfrm>
          <a:custGeom>
            <a:avLst/>
            <a:gdLst>
              <a:gd name="T0" fmla="*/ 16 w 38"/>
              <a:gd name="T1" fmla="*/ 15 h 35"/>
              <a:gd name="T2" fmla="*/ 0 w 38"/>
              <a:gd name="T3" fmla="*/ 0 h 35"/>
              <a:gd name="T4" fmla="*/ 16 w 38"/>
              <a:gd name="T5" fmla="*/ 21 h 35"/>
              <a:gd name="T6" fmla="*/ 38 w 38"/>
              <a:gd name="T7" fmla="*/ 34 h 35"/>
              <a:gd name="T8" fmla="*/ 16 w 38"/>
              <a:gd name="T9" fmla="*/ 15 h 35"/>
            </a:gdLst>
            <a:ahLst/>
            <a:cxnLst>
              <a:cxn ang="0">
                <a:pos x="T0" y="T1"/>
              </a:cxn>
              <a:cxn ang="0">
                <a:pos x="T2" y="T3"/>
              </a:cxn>
              <a:cxn ang="0">
                <a:pos x="T4" y="T5"/>
              </a:cxn>
              <a:cxn ang="0">
                <a:pos x="T6" y="T7"/>
              </a:cxn>
              <a:cxn ang="0">
                <a:pos x="T8" y="T9"/>
              </a:cxn>
            </a:cxnLst>
            <a:rect l="0" t="0" r="r" b="b"/>
            <a:pathLst>
              <a:path w="38" h="35">
                <a:moveTo>
                  <a:pt x="16" y="15"/>
                </a:moveTo>
                <a:cubicBezTo>
                  <a:pt x="11" y="10"/>
                  <a:pt x="7" y="3"/>
                  <a:pt x="0" y="0"/>
                </a:cubicBezTo>
                <a:cubicBezTo>
                  <a:pt x="7" y="6"/>
                  <a:pt x="11" y="14"/>
                  <a:pt x="16" y="21"/>
                </a:cubicBezTo>
                <a:cubicBezTo>
                  <a:pt x="22" y="28"/>
                  <a:pt x="30" y="35"/>
                  <a:pt x="38" y="34"/>
                </a:cubicBezTo>
                <a:cubicBezTo>
                  <a:pt x="30" y="29"/>
                  <a:pt x="22" y="23"/>
                  <a:pt x="16" y="15"/>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1" name="Freeform 14">
            <a:extLst>
              <a:ext uri="{FF2B5EF4-FFF2-40B4-BE49-F238E27FC236}">
                <a16:creationId xmlns:a16="http://schemas.microsoft.com/office/drawing/2014/main" id="{A01602D6-E9C3-4A8D-B243-ACBE829C0AD6}"/>
              </a:ext>
            </a:extLst>
          </p:cNvPr>
          <p:cNvSpPr>
            <a:spLocks/>
          </p:cNvSpPr>
          <p:nvPr/>
        </p:nvSpPr>
        <p:spPr bwMode="auto">
          <a:xfrm>
            <a:off x="1395959" y="5325923"/>
            <a:ext cx="24178" cy="105654"/>
          </a:xfrm>
          <a:custGeom>
            <a:avLst/>
            <a:gdLst>
              <a:gd name="T0" fmla="*/ 1 w 5"/>
              <a:gd name="T1" fmla="*/ 0 h 22"/>
              <a:gd name="T2" fmla="*/ 1 w 5"/>
              <a:gd name="T3" fmla="*/ 12 h 22"/>
              <a:gd name="T4" fmla="*/ 5 w 5"/>
              <a:gd name="T5" fmla="*/ 22 h 22"/>
              <a:gd name="T6" fmla="*/ 4 w 5"/>
              <a:gd name="T7" fmla="*/ 14 h 22"/>
              <a:gd name="T8" fmla="*/ 1 w 5"/>
              <a:gd name="T9" fmla="*/ 0 h 22"/>
            </a:gdLst>
            <a:ahLst/>
            <a:cxnLst>
              <a:cxn ang="0">
                <a:pos x="T0" y="T1"/>
              </a:cxn>
              <a:cxn ang="0">
                <a:pos x="T2" y="T3"/>
              </a:cxn>
              <a:cxn ang="0">
                <a:pos x="T4" y="T5"/>
              </a:cxn>
              <a:cxn ang="0">
                <a:pos x="T6" y="T7"/>
              </a:cxn>
              <a:cxn ang="0">
                <a:pos x="T8" y="T9"/>
              </a:cxn>
            </a:cxnLst>
            <a:rect l="0" t="0" r="r" b="b"/>
            <a:pathLst>
              <a:path w="5" h="22">
                <a:moveTo>
                  <a:pt x="1" y="0"/>
                </a:moveTo>
                <a:cubicBezTo>
                  <a:pt x="1" y="4"/>
                  <a:pt x="0" y="8"/>
                  <a:pt x="1" y="12"/>
                </a:cubicBezTo>
                <a:cubicBezTo>
                  <a:pt x="1" y="15"/>
                  <a:pt x="3" y="19"/>
                  <a:pt x="5" y="22"/>
                </a:cubicBezTo>
                <a:cubicBezTo>
                  <a:pt x="5" y="19"/>
                  <a:pt x="5" y="17"/>
                  <a:pt x="4" y="14"/>
                </a:cubicBezTo>
                <a:cubicBezTo>
                  <a:pt x="3" y="10"/>
                  <a:pt x="2" y="5"/>
                  <a:pt x="1"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2" name="Freeform 15">
            <a:extLst>
              <a:ext uri="{FF2B5EF4-FFF2-40B4-BE49-F238E27FC236}">
                <a16:creationId xmlns:a16="http://schemas.microsoft.com/office/drawing/2014/main" id="{4B056D82-AC87-4E28-91A8-82FA73A5EDC1}"/>
              </a:ext>
            </a:extLst>
          </p:cNvPr>
          <p:cNvSpPr>
            <a:spLocks/>
          </p:cNvSpPr>
          <p:nvPr/>
        </p:nvSpPr>
        <p:spPr bwMode="auto">
          <a:xfrm>
            <a:off x="1342967" y="5292141"/>
            <a:ext cx="24178" cy="81807"/>
          </a:xfrm>
          <a:custGeom>
            <a:avLst/>
            <a:gdLst>
              <a:gd name="T0" fmla="*/ 2 w 5"/>
              <a:gd name="T1" fmla="*/ 16 h 17"/>
              <a:gd name="T2" fmla="*/ 4 w 5"/>
              <a:gd name="T3" fmla="*/ 16 h 17"/>
              <a:gd name="T4" fmla="*/ 0 w 5"/>
              <a:gd name="T5" fmla="*/ 0 h 17"/>
              <a:gd name="T6" fmla="*/ 2 w 5"/>
              <a:gd name="T7" fmla="*/ 16 h 17"/>
            </a:gdLst>
            <a:ahLst/>
            <a:cxnLst>
              <a:cxn ang="0">
                <a:pos x="T0" y="T1"/>
              </a:cxn>
              <a:cxn ang="0">
                <a:pos x="T2" y="T3"/>
              </a:cxn>
              <a:cxn ang="0">
                <a:pos x="T4" y="T5"/>
              </a:cxn>
              <a:cxn ang="0">
                <a:pos x="T6" y="T7"/>
              </a:cxn>
            </a:cxnLst>
            <a:rect l="0" t="0" r="r" b="b"/>
            <a:pathLst>
              <a:path w="5" h="17">
                <a:moveTo>
                  <a:pt x="2" y="16"/>
                </a:moveTo>
                <a:cubicBezTo>
                  <a:pt x="2" y="17"/>
                  <a:pt x="4" y="17"/>
                  <a:pt x="4" y="16"/>
                </a:cubicBezTo>
                <a:cubicBezTo>
                  <a:pt x="5" y="15"/>
                  <a:pt x="2" y="1"/>
                  <a:pt x="0" y="0"/>
                </a:cubicBezTo>
                <a:cubicBezTo>
                  <a:pt x="1" y="5"/>
                  <a:pt x="1" y="11"/>
                  <a:pt x="2" y="16"/>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3" name="Freeform 16">
            <a:extLst>
              <a:ext uri="{FF2B5EF4-FFF2-40B4-BE49-F238E27FC236}">
                <a16:creationId xmlns:a16="http://schemas.microsoft.com/office/drawing/2014/main" id="{348CF6BE-E2AB-4F1E-BA70-6680C160E1D9}"/>
              </a:ext>
            </a:extLst>
          </p:cNvPr>
          <p:cNvSpPr>
            <a:spLocks/>
          </p:cNvSpPr>
          <p:nvPr/>
        </p:nvSpPr>
        <p:spPr bwMode="auto">
          <a:xfrm>
            <a:off x="1289974" y="5364343"/>
            <a:ext cx="77170" cy="19210"/>
          </a:xfrm>
          <a:custGeom>
            <a:avLst/>
            <a:gdLst>
              <a:gd name="T0" fmla="*/ 14 w 16"/>
              <a:gd name="T1" fmla="*/ 3 h 4"/>
              <a:gd name="T2" fmla="*/ 16 w 16"/>
              <a:gd name="T3" fmla="*/ 3 h 4"/>
              <a:gd name="T4" fmla="*/ 15 w 16"/>
              <a:gd name="T5" fmla="*/ 1 h 4"/>
              <a:gd name="T6" fmla="*/ 13 w 16"/>
              <a:gd name="T7" fmla="*/ 0 h 4"/>
              <a:gd name="T8" fmla="*/ 0 w 16"/>
              <a:gd name="T9" fmla="*/ 0 h 4"/>
              <a:gd name="T10" fmla="*/ 14 w 16"/>
              <a:gd name="T11" fmla="*/ 3 h 4"/>
            </a:gdLst>
            <a:ahLst/>
            <a:cxnLst>
              <a:cxn ang="0">
                <a:pos x="T0" y="T1"/>
              </a:cxn>
              <a:cxn ang="0">
                <a:pos x="T2" y="T3"/>
              </a:cxn>
              <a:cxn ang="0">
                <a:pos x="T4" y="T5"/>
              </a:cxn>
              <a:cxn ang="0">
                <a:pos x="T6" y="T7"/>
              </a:cxn>
              <a:cxn ang="0">
                <a:pos x="T8" y="T9"/>
              </a:cxn>
              <a:cxn ang="0">
                <a:pos x="T10" y="T11"/>
              </a:cxn>
            </a:cxnLst>
            <a:rect l="0" t="0" r="r" b="b"/>
            <a:pathLst>
              <a:path w="16" h="4">
                <a:moveTo>
                  <a:pt x="14" y="3"/>
                </a:moveTo>
                <a:cubicBezTo>
                  <a:pt x="15" y="3"/>
                  <a:pt x="15" y="3"/>
                  <a:pt x="16" y="3"/>
                </a:cubicBezTo>
                <a:cubicBezTo>
                  <a:pt x="16" y="2"/>
                  <a:pt x="16" y="1"/>
                  <a:pt x="15" y="1"/>
                </a:cubicBezTo>
                <a:cubicBezTo>
                  <a:pt x="15" y="1"/>
                  <a:pt x="14" y="0"/>
                  <a:pt x="13" y="0"/>
                </a:cubicBezTo>
                <a:cubicBezTo>
                  <a:pt x="8" y="1"/>
                  <a:pt x="5" y="0"/>
                  <a:pt x="0" y="0"/>
                </a:cubicBezTo>
                <a:cubicBezTo>
                  <a:pt x="4" y="3"/>
                  <a:pt x="9" y="4"/>
                  <a:pt x="14" y="3"/>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4" name="Freeform 17">
            <a:extLst>
              <a:ext uri="{FF2B5EF4-FFF2-40B4-BE49-F238E27FC236}">
                <a16:creationId xmlns:a16="http://schemas.microsoft.com/office/drawing/2014/main" id="{E3E19F1B-FA52-44A7-B3E1-C9EDB741EC34}"/>
              </a:ext>
            </a:extLst>
          </p:cNvPr>
          <p:cNvSpPr>
            <a:spLocks/>
          </p:cNvSpPr>
          <p:nvPr/>
        </p:nvSpPr>
        <p:spPr bwMode="auto">
          <a:xfrm>
            <a:off x="1314152" y="5412367"/>
            <a:ext cx="96380" cy="19210"/>
          </a:xfrm>
          <a:custGeom>
            <a:avLst/>
            <a:gdLst>
              <a:gd name="T0" fmla="*/ 0 w 20"/>
              <a:gd name="T1" fmla="*/ 0 h 4"/>
              <a:gd name="T2" fmla="*/ 20 w 20"/>
              <a:gd name="T3" fmla="*/ 2 h 4"/>
              <a:gd name="T4" fmla="*/ 20 w 20"/>
              <a:gd name="T5" fmla="*/ 1 h 4"/>
              <a:gd name="T6" fmla="*/ 0 w 20"/>
              <a:gd name="T7" fmla="*/ 0 h 4"/>
            </a:gdLst>
            <a:ahLst/>
            <a:cxnLst>
              <a:cxn ang="0">
                <a:pos x="T0" y="T1"/>
              </a:cxn>
              <a:cxn ang="0">
                <a:pos x="T2" y="T3"/>
              </a:cxn>
              <a:cxn ang="0">
                <a:pos x="T4" y="T5"/>
              </a:cxn>
              <a:cxn ang="0">
                <a:pos x="T6" y="T7"/>
              </a:cxn>
            </a:cxnLst>
            <a:rect l="0" t="0" r="r" b="b"/>
            <a:pathLst>
              <a:path w="20" h="4">
                <a:moveTo>
                  <a:pt x="0" y="0"/>
                </a:moveTo>
                <a:cubicBezTo>
                  <a:pt x="6" y="3"/>
                  <a:pt x="14" y="4"/>
                  <a:pt x="20" y="2"/>
                </a:cubicBezTo>
                <a:cubicBezTo>
                  <a:pt x="20" y="2"/>
                  <a:pt x="20" y="1"/>
                  <a:pt x="20" y="1"/>
                </a:cubicBezTo>
                <a:cubicBezTo>
                  <a:pt x="13" y="0"/>
                  <a:pt x="7" y="0"/>
                  <a:pt x="0"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5" name="Freeform 18">
            <a:extLst>
              <a:ext uri="{FF2B5EF4-FFF2-40B4-BE49-F238E27FC236}">
                <a16:creationId xmlns:a16="http://schemas.microsoft.com/office/drawing/2014/main" id="{7C022044-12F0-40F3-8140-6944362986D7}"/>
              </a:ext>
            </a:extLst>
          </p:cNvPr>
          <p:cNvSpPr>
            <a:spLocks/>
          </p:cNvSpPr>
          <p:nvPr/>
        </p:nvSpPr>
        <p:spPr bwMode="auto">
          <a:xfrm>
            <a:off x="1468161" y="5431577"/>
            <a:ext cx="67565" cy="312325"/>
          </a:xfrm>
          <a:custGeom>
            <a:avLst/>
            <a:gdLst>
              <a:gd name="T0" fmla="*/ 9 w 14"/>
              <a:gd name="T1" fmla="*/ 63 h 65"/>
              <a:gd name="T2" fmla="*/ 13 w 14"/>
              <a:gd name="T3" fmla="*/ 54 h 65"/>
              <a:gd name="T4" fmla="*/ 13 w 14"/>
              <a:gd name="T5" fmla="*/ 26 h 65"/>
              <a:gd name="T6" fmla="*/ 3 w 14"/>
              <a:gd name="T7" fmla="*/ 0 h 65"/>
              <a:gd name="T8" fmla="*/ 1 w 14"/>
              <a:gd name="T9" fmla="*/ 7 h 65"/>
              <a:gd name="T10" fmla="*/ 2 w 14"/>
              <a:gd name="T11" fmla="*/ 16 h 65"/>
              <a:gd name="T12" fmla="*/ 0 w 14"/>
              <a:gd name="T13" fmla="*/ 60 h 65"/>
              <a:gd name="T14" fmla="*/ 9 w 14"/>
              <a:gd name="T15" fmla="*/ 6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5">
                <a:moveTo>
                  <a:pt x="9" y="63"/>
                </a:moveTo>
                <a:cubicBezTo>
                  <a:pt x="13" y="62"/>
                  <a:pt x="13" y="58"/>
                  <a:pt x="13" y="54"/>
                </a:cubicBezTo>
                <a:cubicBezTo>
                  <a:pt x="14" y="44"/>
                  <a:pt x="14" y="35"/>
                  <a:pt x="13" y="26"/>
                </a:cubicBezTo>
                <a:cubicBezTo>
                  <a:pt x="11" y="17"/>
                  <a:pt x="9" y="7"/>
                  <a:pt x="3" y="0"/>
                </a:cubicBezTo>
                <a:cubicBezTo>
                  <a:pt x="1" y="2"/>
                  <a:pt x="1" y="5"/>
                  <a:pt x="1" y="7"/>
                </a:cubicBezTo>
                <a:cubicBezTo>
                  <a:pt x="1" y="10"/>
                  <a:pt x="1" y="13"/>
                  <a:pt x="2" y="16"/>
                </a:cubicBezTo>
                <a:cubicBezTo>
                  <a:pt x="6" y="30"/>
                  <a:pt x="5" y="46"/>
                  <a:pt x="0" y="60"/>
                </a:cubicBezTo>
                <a:cubicBezTo>
                  <a:pt x="3" y="62"/>
                  <a:pt x="6" y="65"/>
                  <a:pt x="9" y="63"/>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6" name="Freeform 26">
            <a:extLst>
              <a:ext uri="{FF2B5EF4-FFF2-40B4-BE49-F238E27FC236}">
                <a16:creationId xmlns:a16="http://schemas.microsoft.com/office/drawing/2014/main" id="{9CBB3C69-8EA0-47AE-9A9E-5A08C389766F}"/>
              </a:ext>
            </a:extLst>
          </p:cNvPr>
          <p:cNvSpPr>
            <a:spLocks/>
          </p:cNvSpPr>
          <p:nvPr/>
        </p:nvSpPr>
        <p:spPr bwMode="auto">
          <a:xfrm>
            <a:off x="3098705" y="4721597"/>
            <a:ext cx="127513" cy="250059"/>
          </a:xfrm>
          <a:custGeom>
            <a:avLst/>
            <a:gdLst>
              <a:gd name="T0" fmla="*/ 32 w 32"/>
              <a:gd name="T1" fmla="*/ 63 h 63"/>
              <a:gd name="T2" fmla="*/ 0 w 32"/>
              <a:gd name="T3" fmla="*/ 0 h 63"/>
              <a:gd name="T4" fmla="*/ 2 w 32"/>
              <a:gd name="T5" fmla="*/ 31 h 63"/>
              <a:gd name="T6" fmla="*/ 13 w 32"/>
              <a:gd name="T7" fmla="*/ 50 h 63"/>
              <a:gd name="T8" fmla="*/ 32 w 32"/>
              <a:gd name="T9" fmla="*/ 63 h 63"/>
            </a:gdLst>
            <a:ahLst/>
            <a:cxnLst>
              <a:cxn ang="0">
                <a:pos x="T0" y="T1"/>
              </a:cxn>
              <a:cxn ang="0">
                <a:pos x="T2" y="T3"/>
              </a:cxn>
              <a:cxn ang="0">
                <a:pos x="T4" y="T5"/>
              </a:cxn>
              <a:cxn ang="0">
                <a:pos x="T6" y="T7"/>
              </a:cxn>
              <a:cxn ang="0">
                <a:pos x="T8" y="T9"/>
              </a:cxn>
            </a:cxnLst>
            <a:rect l="0" t="0" r="r" b="b"/>
            <a:pathLst>
              <a:path w="32" h="63">
                <a:moveTo>
                  <a:pt x="32" y="63"/>
                </a:moveTo>
                <a:cubicBezTo>
                  <a:pt x="30" y="39"/>
                  <a:pt x="19" y="16"/>
                  <a:pt x="0" y="0"/>
                </a:cubicBezTo>
                <a:cubicBezTo>
                  <a:pt x="4" y="10"/>
                  <a:pt x="0" y="21"/>
                  <a:pt x="2" y="31"/>
                </a:cubicBezTo>
                <a:cubicBezTo>
                  <a:pt x="3" y="39"/>
                  <a:pt x="8" y="45"/>
                  <a:pt x="13" y="50"/>
                </a:cubicBezTo>
                <a:cubicBezTo>
                  <a:pt x="19" y="55"/>
                  <a:pt x="25" y="59"/>
                  <a:pt x="32" y="63"/>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7" name="Freeform 27">
            <a:extLst>
              <a:ext uri="{FF2B5EF4-FFF2-40B4-BE49-F238E27FC236}">
                <a16:creationId xmlns:a16="http://schemas.microsoft.com/office/drawing/2014/main" id="{78FD85D8-E90B-4167-B5A5-F7F45379BE3E}"/>
              </a:ext>
            </a:extLst>
          </p:cNvPr>
          <p:cNvSpPr>
            <a:spLocks/>
          </p:cNvSpPr>
          <p:nvPr/>
        </p:nvSpPr>
        <p:spPr bwMode="auto">
          <a:xfrm>
            <a:off x="3222244" y="4757367"/>
            <a:ext cx="409367" cy="234161"/>
          </a:xfrm>
          <a:custGeom>
            <a:avLst/>
            <a:gdLst>
              <a:gd name="T0" fmla="*/ 45 w 103"/>
              <a:gd name="T1" fmla="*/ 4 h 59"/>
              <a:gd name="T2" fmla="*/ 63 w 103"/>
              <a:gd name="T3" fmla="*/ 17 h 59"/>
              <a:gd name="T4" fmla="*/ 82 w 103"/>
              <a:gd name="T5" fmla="*/ 31 h 59"/>
              <a:gd name="T6" fmla="*/ 103 w 103"/>
              <a:gd name="T7" fmla="*/ 27 h 59"/>
              <a:gd name="T8" fmla="*/ 83 w 103"/>
              <a:gd name="T9" fmla="*/ 39 h 59"/>
              <a:gd name="T10" fmla="*/ 59 w 103"/>
              <a:gd name="T11" fmla="*/ 35 h 59"/>
              <a:gd name="T12" fmla="*/ 0 w 103"/>
              <a:gd name="T13" fmla="*/ 59 h 59"/>
              <a:gd name="T14" fmla="*/ 9 w 103"/>
              <a:gd name="T15" fmla="*/ 20 h 59"/>
              <a:gd name="T16" fmla="*/ 45 w 103"/>
              <a:gd name="T17"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59">
                <a:moveTo>
                  <a:pt x="45" y="4"/>
                </a:moveTo>
                <a:cubicBezTo>
                  <a:pt x="52" y="6"/>
                  <a:pt x="58" y="12"/>
                  <a:pt x="63" y="17"/>
                </a:cubicBezTo>
                <a:cubicBezTo>
                  <a:pt x="69" y="23"/>
                  <a:pt x="75" y="29"/>
                  <a:pt x="82" y="31"/>
                </a:cubicBezTo>
                <a:cubicBezTo>
                  <a:pt x="89" y="34"/>
                  <a:pt x="99" y="33"/>
                  <a:pt x="103" y="27"/>
                </a:cubicBezTo>
                <a:cubicBezTo>
                  <a:pt x="101" y="35"/>
                  <a:pt x="92" y="38"/>
                  <a:pt x="83" y="39"/>
                </a:cubicBezTo>
                <a:cubicBezTo>
                  <a:pt x="75" y="39"/>
                  <a:pt x="67" y="36"/>
                  <a:pt x="59" y="35"/>
                </a:cubicBezTo>
                <a:cubicBezTo>
                  <a:pt x="37" y="32"/>
                  <a:pt x="14" y="42"/>
                  <a:pt x="0" y="59"/>
                </a:cubicBezTo>
                <a:cubicBezTo>
                  <a:pt x="0" y="45"/>
                  <a:pt x="2" y="31"/>
                  <a:pt x="9" y="20"/>
                </a:cubicBezTo>
                <a:cubicBezTo>
                  <a:pt x="17" y="8"/>
                  <a:pt x="31" y="0"/>
                  <a:pt x="45" y="4"/>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8" name="Freeform 28">
            <a:extLst>
              <a:ext uri="{FF2B5EF4-FFF2-40B4-BE49-F238E27FC236}">
                <a16:creationId xmlns:a16="http://schemas.microsoft.com/office/drawing/2014/main" id="{4DD9C590-6E81-411A-A195-74849D5192AD}"/>
              </a:ext>
            </a:extLst>
          </p:cNvPr>
          <p:cNvSpPr>
            <a:spLocks/>
          </p:cNvSpPr>
          <p:nvPr/>
        </p:nvSpPr>
        <p:spPr bwMode="auto">
          <a:xfrm>
            <a:off x="3281861" y="4828576"/>
            <a:ext cx="91412" cy="103335"/>
          </a:xfrm>
          <a:custGeom>
            <a:avLst/>
            <a:gdLst>
              <a:gd name="T0" fmla="*/ 16 w 23"/>
              <a:gd name="T1" fmla="*/ 17 h 26"/>
              <a:gd name="T2" fmla="*/ 23 w 23"/>
              <a:gd name="T3" fmla="*/ 0 h 26"/>
              <a:gd name="T4" fmla="*/ 0 w 23"/>
              <a:gd name="T5" fmla="*/ 26 h 26"/>
              <a:gd name="T6" fmla="*/ 2 w 23"/>
              <a:gd name="T7" fmla="*/ 26 h 26"/>
              <a:gd name="T8" fmla="*/ 13 w 23"/>
              <a:gd name="T9" fmla="*/ 21 h 26"/>
              <a:gd name="T10" fmla="*/ 16 w 23"/>
              <a:gd name="T11" fmla="*/ 17 h 26"/>
            </a:gdLst>
            <a:ahLst/>
            <a:cxnLst>
              <a:cxn ang="0">
                <a:pos x="T0" y="T1"/>
              </a:cxn>
              <a:cxn ang="0">
                <a:pos x="T2" y="T3"/>
              </a:cxn>
              <a:cxn ang="0">
                <a:pos x="T4" y="T5"/>
              </a:cxn>
              <a:cxn ang="0">
                <a:pos x="T6" y="T7"/>
              </a:cxn>
              <a:cxn ang="0">
                <a:pos x="T8" y="T9"/>
              </a:cxn>
              <a:cxn ang="0">
                <a:pos x="T10" y="T11"/>
              </a:cxn>
            </a:cxnLst>
            <a:rect l="0" t="0" r="r" b="b"/>
            <a:pathLst>
              <a:path w="23" h="26">
                <a:moveTo>
                  <a:pt x="16" y="17"/>
                </a:moveTo>
                <a:cubicBezTo>
                  <a:pt x="19" y="12"/>
                  <a:pt x="21" y="6"/>
                  <a:pt x="23" y="0"/>
                </a:cubicBezTo>
                <a:cubicBezTo>
                  <a:pt x="18" y="11"/>
                  <a:pt x="10" y="20"/>
                  <a:pt x="0" y="26"/>
                </a:cubicBezTo>
                <a:cubicBezTo>
                  <a:pt x="1" y="26"/>
                  <a:pt x="2" y="26"/>
                  <a:pt x="2" y="26"/>
                </a:cubicBezTo>
                <a:cubicBezTo>
                  <a:pt x="6" y="24"/>
                  <a:pt x="9" y="22"/>
                  <a:pt x="13" y="21"/>
                </a:cubicBezTo>
                <a:cubicBezTo>
                  <a:pt x="14" y="20"/>
                  <a:pt x="15" y="18"/>
                  <a:pt x="16" y="17"/>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39" name="Freeform 29">
            <a:extLst>
              <a:ext uri="{FF2B5EF4-FFF2-40B4-BE49-F238E27FC236}">
                <a16:creationId xmlns:a16="http://schemas.microsoft.com/office/drawing/2014/main" id="{883694FB-FBBC-4122-B445-F3F8FAC5C101}"/>
              </a:ext>
            </a:extLst>
          </p:cNvPr>
          <p:cNvSpPr>
            <a:spLocks/>
          </p:cNvSpPr>
          <p:nvPr/>
        </p:nvSpPr>
        <p:spPr bwMode="auto">
          <a:xfrm>
            <a:off x="3365324" y="4848448"/>
            <a:ext cx="55642" cy="51668"/>
          </a:xfrm>
          <a:custGeom>
            <a:avLst/>
            <a:gdLst>
              <a:gd name="T0" fmla="*/ 0 w 14"/>
              <a:gd name="T1" fmla="*/ 13 h 13"/>
              <a:gd name="T2" fmla="*/ 6 w 14"/>
              <a:gd name="T3" fmla="*/ 12 h 13"/>
              <a:gd name="T4" fmla="*/ 9 w 14"/>
              <a:gd name="T5" fmla="*/ 10 h 13"/>
              <a:gd name="T6" fmla="*/ 14 w 14"/>
              <a:gd name="T7" fmla="*/ 0 h 13"/>
              <a:gd name="T8" fmla="*/ 0 w 14"/>
              <a:gd name="T9" fmla="*/ 13 h 13"/>
            </a:gdLst>
            <a:ahLst/>
            <a:cxnLst>
              <a:cxn ang="0">
                <a:pos x="T0" y="T1"/>
              </a:cxn>
              <a:cxn ang="0">
                <a:pos x="T2" y="T3"/>
              </a:cxn>
              <a:cxn ang="0">
                <a:pos x="T4" y="T5"/>
              </a:cxn>
              <a:cxn ang="0">
                <a:pos x="T6" y="T7"/>
              </a:cxn>
              <a:cxn ang="0">
                <a:pos x="T8" y="T9"/>
              </a:cxn>
            </a:cxnLst>
            <a:rect l="0" t="0" r="r" b="b"/>
            <a:pathLst>
              <a:path w="14" h="13">
                <a:moveTo>
                  <a:pt x="0" y="13"/>
                </a:moveTo>
                <a:cubicBezTo>
                  <a:pt x="2" y="13"/>
                  <a:pt x="4" y="12"/>
                  <a:pt x="6" y="12"/>
                </a:cubicBezTo>
                <a:cubicBezTo>
                  <a:pt x="7" y="12"/>
                  <a:pt x="8" y="11"/>
                  <a:pt x="9" y="10"/>
                </a:cubicBezTo>
                <a:cubicBezTo>
                  <a:pt x="12" y="8"/>
                  <a:pt x="13" y="4"/>
                  <a:pt x="14" y="0"/>
                </a:cubicBezTo>
                <a:cubicBezTo>
                  <a:pt x="10" y="5"/>
                  <a:pt x="5" y="10"/>
                  <a:pt x="0" y="13"/>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0" name="Freeform 30">
            <a:extLst>
              <a:ext uri="{FF2B5EF4-FFF2-40B4-BE49-F238E27FC236}">
                <a16:creationId xmlns:a16="http://schemas.microsoft.com/office/drawing/2014/main" id="{009A7E05-7C78-42A3-9998-F695CD9F83DD}"/>
              </a:ext>
            </a:extLst>
          </p:cNvPr>
          <p:cNvSpPr>
            <a:spLocks/>
          </p:cNvSpPr>
          <p:nvPr/>
        </p:nvSpPr>
        <p:spPr bwMode="auto">
          <a:xfrm>
            <a:off x="3432889" y="4860372"/>
            <a:ext cx="51668" cy="35770"/>
          </a:xfrm>
          <a:custGeom>
            <a:avLst/>
            <a:gdLst>
              <a:gd name="T0" fmla="*/ 5 w 13"/>
              <a:gd name="T1" fmla="*/ 9 h 9"/>
              <a:gd name="T2" fmla="*/ 13 w 13"/>
              <a:gd name="T3" fmla="*/ 0 h 9"/>
              <a:gd name="T4" fmla="*/ 0 w 13"/>
              <a:gd name="T5" fmla="*/ 9 h 9"/>
              <a:gd name="T6" fmla="*/ 5 w 13"/>
              <a:gd name="T7" fmla="*/ 9 h 9"/>
            </a:gdLst>
            <a:ahLst/>
            <a:cxnLst>
              <a:cxn ang="0">
                <a:pos x="T0" y="T1"/>
              </a:cxn>
              <a:cxn ang="0">
                <a:pos x="T2" y="T3"/>
              </a:cxn>
              <a:cxn ang="0">
                <a:pos x="T4" y="T5"/>
              </a:cxn>
              <a:cxn ang="0">
                <a:pos x="T6" y="T7"/>
              </a:cxn>
            </a:cxnLst>
            <a:rect l="0" t="0" r="r" b="b"/>
            <a:pathLst>
              <a:path w="13" h="9">
                <a:moveTo>
                  <a:pt x="5" y="9"/>
                </a:moveTo>
                <a:cubicBezTo>
                  <a:pt x="9" y="8"/>
                  <a:pt x="12" y="4"/>
                  <a:pt x="13" y="0"/>
                </a:cubicBezTo>
                <a:cubicBezTo>
                  <a:pt x="9" y="3"/>
                  <a:pt x="4" y="6"/>
                  <a:pt x="0" y="9"/>
                </a:cubicBezTo>
                <a:cubicBezTo>
                  <a:pt x="1" y="9"/>
                  <a:pt x="3" y="9"/>
                  <a:pt x="5" y="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1" name="Freeform 31">
            <a:extLst>
              <a:ext uri="{FF2B5EF4-FFF2-40B4-BE49-F238E27FC236}">
                <a16:creationId xmlns:a16="http://schemas.microsoft.com/office/drawing/2014/main" id="{7503E6F8-AFCF-4752-A25F-54DDCE692A98}"/>
              </a:ext>
            </a:extLst>
          </p:cNvPr>
          <p:cNvSpPr>
            <a:spLocks/>
          </p:cNvSpPr>
          <p:nvPr/>
        </p:nvSpPr>
        <p:spPr bwMode="auto">
          <a:xfrm>
            <a:off x="3162296" y="4931912"/>
            <a:ext cx="75846" cy="587555"/>
          </a:xfrm>
          <a:custGeom>
            <a:avLst/>
            <a:gdLst>
              <a:gd name="T0" fmla="*/ 8 w 19"/>
              <a:gd name="T1" fmla="*/ 139 h 148"/>
              <a:gd name="T2" fmla="*/ 19 w 19"/>
              <a:gd name="T3" fmla="*/ 0 h 148"/>
              <a:gd name="T4" fmla="*/ 0 w 19"/>
              <a:gd name="T5" fmla="*/ 144 h 148"/>
              <a:gd name="T6" fmla="*/ 6 w 19"/>
              <a:gd name="T7" fmla="*/ 146 h 148"/>
              <a:gd name="T8" fmla="*/ 8 w 19"/>
              <a:gd name="T9" fmla="*/ 139 h 148"/>
            </a:gdLst>
            <a:ahLst/>
            <a:cxnLst>
              <a:cxn ang="0">
                <a:pos x="T0" y="T1"/>
              </a:cxn>
              <a:cxn ang="0">
                <a:pos x="T2" y="T3"/>
              </a:cxn>
              <a:cxn ang="0">
                <a:pos x="T4" y="T5"/>
              </a:cxn>
              <a:cxn ang="0">
                <a:pos x="T6" y="T7"/>
              </a:cxn>
              <a:cxn ang="0">
                <a:pos x="T8" y="T9"/>
              </a:cxn>
            </a:cxnLst>
            <a:rect l="0" t="0" r="r" b="b"/>
            <a:pathLst>
              <a:path w="19" h="148">
                <a:moveTo>
                  <a:pt x="8" y="139"/>
                </a:moveTo>
                <a:cubicBezTo>
                  <a:pt x="10" y="92"/>
                  <a:pt x="14" y="46"/>
                  <a:pt x="19" y="0"/>
                </a:cubicBezTo>
                <a:cubicBezTo>
                  <a:pt x="2" y="45"/>
                  <a:pt x="1" y="95"/>
                  <a:pt x="0" y="144"/>
                </a:cubicBezTo>
                <a:cubicBezTo>
                  <a:pt x="0" y="147"/>
                  <a:pt x="4" y="148"/>
                  <a:pt x="6" y="146"/>
                </a:cubicBezTo>
                <a:cubicBezTo>
                  <a:pt x="8" y="144"/>
                  <a:pt x="8" y="141"/>
                  <a:pt x="8" y="139"/>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2" name="Freeform 32">
            <a:extLst>
              <a:ext uri="{FF2B5EF4-FFF2-40B4-BE49-F238E27FC236}">
                <a16:creationId xmlns:a16="http://schemas.microsoft.com/office/drawing/2014/main" id="{14B98CCF-A617-4D6A-A60B-BA9434698969}"/>
              </a:ext>
            </a:extLst>
          </p:cNvPr>
          <p:cNvSpPr>
            <a:spLocks/>
          </p:cNvSpPr>
          <p:nvPr/>
        </p:nvSpPr>
        <p:spPr bwMode="auto">
          <a:xfrm>
            <a:off x="3162296" y="4983579"/>
            <a:ext cx="449443" cy="313318"/>
          </a:xfrm>
          <a:custGeom>
            <a:avLst/>
            <a:gdLst>
              <a:gd name="T0" fmla="*/ 113 w 113"/>
              <a:gd name="T1" fmla="*/ 0 h 79"/>
              <a:gd name="T2" fmla="*/ 95 w 113"/>
              <a:gd name="T3" fmla="*/ 31 h 79"/>
              <a:gd name="T4" fmla="*/ 77 w 113"/>
              <a:gd name="T5" fmla="*/ 63 h 79"/>
              <a:gd name="T6" fmla="*/ 45 w 113"/>
              <a:gd name="T7" fmla="*/ 79 h 79"/>
              <a:gd name="T8" fmla="*/ 0 w 113"/>
              <a:gd name="T9" fmla="*/ 64 h 79"/>
              <a:gd name="T10" fmla="*/ 20 w 113"/>
              <a:gd name="T11" fmla="*/ 21 h 79"/>
              <a:gd name="T12" fmla="*/ 63 w 113"/>
              <a:gd name="T13" fmla="*/ 3 h 79"/>
              <a:gd name="T14" fmla="*/ 88 w 113"/>
              <a:gd name="T15" fmla="*/ 7 h 79"/>
              <a:gd name="T16" fmla="*/ 113 w 113"/>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79">
                <a:moveTo>
                  <a:pt x="113" y="0"/>
                </a:moveTo>
                <a:cubicBezTo>
                  <a:pt x="105" y="9"/>
                  <a:pt x="100" y="20"/>
                  <a:pt x="95" y="31"/>
                </a:cubicBezTo>
                <a:cubicBezTo>
                  <a:pt x="90" y="43"/>
                  <a:pt x="85" y="54"/>
                  <a:pt x="77" y="63"/>
                </a:cubicBezTo>
                <a:cubicBezTo>
                  <a:pt x="69" y="72"/>
                  <a:pt x="57" y="79"/>
                  <a:pt x="45" y="79"/>
                </a:cubicBezTo>
                <a:cubicBezTo>
                  <a:pt x="29" y="78"/>
                  <a:pt x="16" y="64"/>
                  <a:pt x="0" y="64"/>
                </a:cubicBezTo>
                <a:cubicBezTo>
                  <a:pt x="2" y="48"/>
                  <a:pt x="9" y="33"/>
                  <a:pt x="20" y="21"/>
                </a:cubicBezTo>
                <a:cubicBezTo>
                  <a:pt x="31" y="9"/>
                  <a:pt x="47" y="2"/>
                  <a:pt x="63" y="3"/>
                </a:cubicBezTo>
                <a:cubicBezTo>
                  <a:pt x="71" y="4"/>
                  <a:pt x="79" y="6"/>
                  <a:pt x="88" y="7"/>
                </a:cubicBezTo>
                <a:cubicBezTo>
                  <a:pt x="97" y="7"/>
                  <a:pt x="106" y="5"/>
                  <a:pt x="113" y="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3" name="Freeform 33">
            <a:extLst>
              <a:ext uri="{FF2B5EF4-FFF2-40B4-BE49-F238E27FC236}">
                <a16:creationId xmlns:a16="http://schemas.microsoft.com/office/drawing/2014/main" id="{13C13F30-79BB-42CC-B96D-787609519E0A}"/>
              </a:ext>
            </a:extLst>
          </p:cNvPr>
          <p:cNvSpPr>
            <a:spLocks/>
          </p:cNvSpPr>
          <p:nvPr/>
        </p:nvSpPr>
        <p:spPr bwMode="auto">
          <a:xfrm>
            <a:off x="3170245" y="5034916"/>
            <a:ext cx="369954" cy="194748"/>
          </a:xfrm>
          <a:custGeom>
            <a:avLst/>
            <a:gdLst>
              <a:gd name="T0" fmla="*/ 0 w 93"/>
              <a:gd name="T1" fmla="*/ 49 h 49"/>
              <a:gd name="T2" fmla="*/ 49 w 93"/>
              <a:gd name="T3" fmla="*/ 28 h 49"/>
              <a:gd name="T4" fmla="*/ 93 w 93"/>
              <a:gd name="T5" fmla="*/ 0 h 49"/>
              <a:gd name="T6" fmla="*/ 74 w 93"/>
              <a:gd name="T7" fmla="*/ 21 h 49"/>
              <a:gd name="T8" fmla="*/ 48 w 93"/>
              <a:gd name="T9" fmla="*/ 33 h 49"/>
              <a:gd name="T10" fmla="*/ 0 w 93"/>
              <a:gd name="T11" fmla="*/ 49 h 49"/>
            </a:gdLst>
            <a:ahLst/>
            <a:cxnLst>
              <a:cxn ang="0">
                <a:pos x="T0" y="T1"/>
              </a:cxn>
              <a:cxn ang="0">
                <a:pos x="T2" y="T3"/>
              </a:cxn>
              <a:cxn ang="0">
                <a:pos x="T4" y="T5"/>
              </a:cxn>
              <a:cxn ang="0">
                <a:pos x="T6" y="T7"/>
              </a:cxn>
              <a:cxn ang="0">
                <a:pos x="T8" y="T9"/>
              </a:cxn>
              <a:cxn ang="0">
                <a:pos x="T10" y="T11"/>
              </a:cxn>
            </a:cxnLst>
            <a:rect l="0" t="0" r="r" b="b"/>
            <a:pathLst>
              <a:path w="93" h="49">
                <a:moveTo>
                  <a:pt x="0" y="49"/>
                </a:moveTo>
                <a:cubicBezTo>
                  <a:pt x="15" y="39"/>
                  <a:pt x="32" y="34"/>
                  <a:pt x="49" y="28"/>
                </a:cubicBezTo>
                <a:cubicBezTo>
                  <a:pt x="65" y="22"/>
                  <a:pt x="82" y="14"/>
                  <a:pt x="93" y="0"/>
                </a:cubicBezTo>
                <a:cubicBezTo>
                  <a:pt x="89" y="9"/>
                  <a:pt x="82" y="16"/>
                  <a:pt x="74" y="21"/>
                </a:cubicBezTo>
                <a:cubicBezTo>
                  <a:pt x="66" y="26"/>
                  <a:pt x="57" y="29"/>
                  <a:pt x="48" y="33"/>
                </a:cubicBezTo>
                <a:cubicBezTo>
                  <a:pt x="32" y="38"/>
                  <a:pt x="16" y="44"/>
                  <a:pt x="0" y="4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4" name="Freeform 34">
            <a:extLst>
              <a:ext uri="{FF2B5EF4-FFF2-40B4-BE49-F238E27FC236}">
                <a16:creationId xmlns:a16="http://schemas.microsoft.com/office/drawing/2014/main" id="{B7E7A880-850A-47DF-989E-6D350DF05AD7}"/>
              </a:ext>
            </a:extLst>
          </p:cNvPr>
          <p:cNvSpPr>
            <a:spLocks/>
          </p:cNvSpPr>
          <p:nvPr/>
        </p:nvSpPr>
        <p:spPr bwMode="auto">
          <a:xfrm>
            <a:off x="3234168" y="5050813"/>
            <a:ext cx="131156" cy="155003"/>
          </a:xfrm>
          <a:custGeom>
            <a:avLst/>
            <a:gdLst>
              <a:gd name="T0" fmla="*/ 20 w 33"/>
              <a:gd name="T1" fmla="*/ 21 h 39"/>
              <a:gd name="T2" fmla="*/ 33 w 33"/>
              <a:gd name="T3" fmla="*/ 0 h 39"/>
              <a:gd name="T4" fmla="*/ 0 w 33"/>
              <a:gd name="T5" fmla="*/ 39 h 39"/>
              <a:gd name="T6" fmla="*/ 20 w 33"/>
              <a:gd name="T7" fmla="*/ 21 h 39"/>
            </a:gdLst>
            <a:ahLst/>
            <a:cxnLst>
              <a:cxn ang="0">
                <a:pos x="T0" y="T1"/>
              </a:cxn>
              <a:cxn ang="0">
                <a:pos x="T2" y="T3"/>
              </a:cxn>
              <a:cxn ang="0">
                <a:pos x="T4" y="T5"/>
              </a:cxn>
              <a:cxn ang="0">
                <a:pos x="T6" y="T7"/>
              </a:cxn>
            </a:cxnLst>
            <a:rect l="0" t="0" r="r" b="b"/>
            <a:pathLst>
              <a:path w="33" h="39">
                <a:moveTo>
                  <a:pt x="20" y="21"/>
                </a:moveTo>
                <a:cubicBezTo>
                  <a:pt x="25" y="15"/>
                  <a:pt x="30" y="8"/>
                  <a:pt x="33" y="0"/>
                </a:cubicBezTo>
                <a:cubicBezTo>
                  <a:pt x="22" y="13"/>
                  <a:pt x="11" y="26"/>
                  <a:pt x="0" y="39"/>
                </a:cubicBezTo>
                <a:cubicBezTo>
                  <a:pt x="9" y="36"/>
                  <a:pt x="15" y="29"/>
                  <a:pt x="20" y="2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5" name="Freeform 35">
            <a:extLst>
              <a:ext uri="{FF2B5EF4-FFF2-40B4-BE49-F238E27FC236}">
                <a16:creationId xmlns:a16="http://schemas.microsoft.com/office/drawing/2014/main" id="{C9EEC01A-926D-4590-ACAA-A33B10217771}"/>
              </a:ext>
            </a:extLst>
          </p:cNvPr>
          <p:cNvSpPr>
            <a:spLocks/>
          </p:cNvSpPr>
          <p:nvPr/>
        </p:nvSpPr>
        <p:spPr bwMode="auto">
          <a:xfrm>
            <a:off x="3357375" y="5046839"/>
            <a:ext cx="79489" cy="111284"/>
          </a:xfrm>
          <a:custGeom>
            <a:avLst/>
            <a:gdLst>
              <a:gd name="T0" fmla="*/ 13 w 20"/>
              <a:gd name="T1" fmla="*/ 18 h 28"/>
              <a:gd name="T2" fmla="*/ 20 w 20"/>
              <a:gd name="T3" fmla="*/ 0 h 28"/>
              <a:gd name="T4" fmla="*/ 0 w 20"/>
              <a:gd name="T5" fmla="*/ 27 h 28"/>
              <a:gd name="T6" fmla="*/ 8 w 20"/>
              <a:gd name="T7" fmla="*/ 25 h 28"/>
              <a:gd name="T8" fmla="*/ 13 w 20"/>
              <a:gd name="T9" fmla="*/ 18 h 28"/>
            </a:gdLst>
            <a:ahLst/>
            <a:cxnLst>
              <a:cxn ang="0">
                <a:pos x="T0" y="T1"/>
              </a:cxn>
              <a:cxn ang="0">
                <a:pos x="T2" y="T3"/>
              </a:cxn>
              <a:cxn ang="0">
                <a:pos x="T4" y="T5"/>
              </a:cxn>
              <a:cxn ang="0">
                <a:pos x="T6" y="T7"/>
              </a:cxn>
              <a:cxn ang="0">
                <a:pos x="T8" y="T9"/>
              </a:cxn>
            </a:cxnLst>
            <a:rect l="0" t="0" r="r" b="b"/>
            <a:pathLst>
              <a:path w="20" h="28">
                <a:moveTo>
                  <a:pt x="13" y="18"/>
                </a:moveTo>
                <a:cubicBezTo>
                  <a:pt x="16" y="12"/>
                  <a:pt x="19" y="7"/>
                  <a:pt x="20" y="0"/>
                </a:cubicBezTo>
                <a:cubicBezTo>
                  <a:pt x="16" y="11"/>
                  <a:pt x="9" y="20"/>
                  <a:pt x="0" y="27"/>
                </a:cubicBezTo>
                <a:cubicBezTo>
                  <a:pt x="3" y="28"/>
                  <a:pt x="6" y="27"/>
                  <a:pt x="8" y="25"/>
                </a:cubicBezTo>
                <a:cubicBezTo>
                  <a:pt x="10" y="23"/>
                  <a:pt x="12" y="20"/>
                  <a:pt x="13" y="18"/>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6" name="Freeform 36">
            <a:extLst>
              <a:ext uri="{FF2B5EF4-FFF2-40B4-BE49-F238E27FC236}">
                <a16:creationId xmlns:a16="http://schemas.microsoft.com/office/drawing/2014/main" id="{9F8131E1-650A-435D-AAE9-B6BED11B3B90}"/>
              </a:ext>
            </a:extLst>
          </p:cNvPr>
          <p:cNvSpPr>
            <a:spLocks/>
          </p:cNvSpPr>
          <p:nvPr/>
        </p:nvSpPr>
        <p:spPr bwMode="auto">
          <a:xfrm>
            <a:off x="3258014" y="5185944"/>
            <a:ext cx="194747" cy="39744"/>
          </a:xfrm>
          <a:custGeom>
            <a:avLst/>
            <a:gdLst>
              <a:gd name="T0" fmla="*/ 8 w 49"/>
              <a:gd name="T1" fmla="*/ 2 h 10"/>
              <a:gd name="T2" fmla="*/ 0 w 49"/>
              <a:gd name="T3" fmla="*/ 2 h 10"/>
              <a:gd name="T4" fmla="*/ 25 w 49"/>
              <a:gd name="T5" fmla="*/ 9 h 10"/>
              <a:gd name="T6" fmla="*/ 49 w 49"/>
              <a:gd name="T7" fmla="*/ 1 h 10"/>
              <a:gd name="T8" fmla="*/ 8 w 49"/>
              <a:gd name="T9" fmla="*/ 2 h 10"/>
            </a:gdLst>
            <a:ahLst/>
            <a:cxnLst>
              <a:cxn ang="0">
                <a:pos x="T0" y="T1"/>
              </a:cxn>
              <a:cxn ang="0">
                <a:pos x="T2" y="T3"/>
              </a:cxn>
              <a:cxn ang="0">
                <a:pos x="T4" y="T5"/>
              </a:cxn>
              <a:cxn ang="0">
                <a:pos x="T6" y="T7"/>
              </a:cxn>
              <a:cxn ang="0">
                <a:pos x="T8" y="T9"/>
              </a:cxn>
            </a:cxnLst>
            <a:rect l="0" t="0" r="r" b="b"/>
            <a:pathLst>
              <a:path w="49" h="10">
                <a:moveTo>
                  <a:pt x="8" y="2"/>
                </a:moveTo>
                <a:cubicBezTo>
                  <a:pt x="6" y="1"/>
                  <a:pt x="2" y="0"/>
                  <a:pt x="0" y="2"/>
                </a:cubicBezTo>
                <a:cubicBezTo>
                  <a:pt x="8" y="5"/>
                  <a:pt x="16" y="8"/>
                  <a:pt x="25" y="9"/>
                </a:cubicBezTo>
                <a:cubicBezTo>
                  <a:pt x="34" y="10"/>
                  <a:pt x="43" y="8"/>
                  <a:pt x="49" y="1"/>
                </a:cubicBezTo>
                <a:cubicBezTo>
                  <a:pt x="36" y="7"/>
                  <a:pt x="21" y="7"/>
                  <a:pt x="8" y="2"/>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7" name="Freeform 37">
            <a:extLst>
              <a:ext uri="{FF2B5EF4-FFF2-40B4-BE49-F238E27FC236}">
                <a16:creationId xmlns:a16="http://schemas.microsoft.com/office/drawing/2014/main" id="{0EA6A22F-CD9F-45EC-9D08-F238148052A0}"/>
              </a:ext>
            </a:extLst>
          </p:cNvPr>
          <p:cNvSpPr>
            <a:spLocks/>
          </p:cNvSpPr>
          <p:nvPr/>
        </p:nvSpPr>
        <p:spPr bwMode="auto">
          <a:xfrm>
            <a:off x="3365324" y="5146200"/>
            <a:ext cx="135131" cy="31796"/>
          </a:xfrm>
          <a:custGeom>
            <a:avLst/>
            <a:gdLst>
              <a:gd name="T0" fmla="*/ 34 w 34"/>
              <a:gd name="T1" fmla="*/ 0 h 8"/>
              <a:gd name="T2" fmla="*/ 0 w 34"/>
              <a:gd name="T3" fmla="*/ 1 h 8"/>
              <a:gd name="T4" fmla="*/ 8 w 34"/>
              <a:gd name="T5" fmla="*/ 6 h 8"/>
              <a:gd name="T6" fmla="*/ 34 w 34"/>
              <a:gd name="T7" fmla="*/ 0 h 8"/>
            </a:gdLst>
            <a:ahLst/>
            <a:cxnLst>
              <a:cxn ang="0">
                <a:pos x="T0" y="T1"/>
              </a:cxn>
              <a:cxn ang="0">
                <a:pos x="T2" y="T3"/>
              </a:cxn>
              <a:cxn ang="0">
                <a:pos x="T4" y="T5"/>
              </a:cxn>
              <a:cxn ang="0">
                <a:pos x="T6" y="T7"/>
              </a:cxn>
            </a:cxnLst>
            <a:rect l="0" t="0" r="r" b="b"/>
            <a:pathLst>
              <a:path w="34" h="8">
                <a:moveTo>
                  <a:pt x="34" y="0"/>
                </a:moveTo>
                <a:cubicBezTo>
                  <a:pt x="23" y="2"/>
                  <a:pt x="11" y="3"/>
                  <a:pt x="0" y="1"/>
                </a:cubicBezTo>
                <a:cubicBezTo>
                  <a:pt x="2" y="4"/>
                  <a:pt x="5" y="5"/>
                  <a:pt x="8" y="6"/>
                </a:cubicBezTo>
                <a:cubicBezTo>
                  <a:pt x="17" y="8"/>
                  <a:pt x="27" y="6"/>
                  <a:pt x="34"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8" name="Freeform 38">
            <a:extLst>
              <a:ext uri="{FF2B5EF4-FFF2-40B4-BE49-F238E27FC236}">
                <a16:creationId xmlns:a16="http://schemas.microsoft.com/office/drawing/2014/main" id="{63285560-AA0F-4C93-8066-D9E292C37FB5}"/>
              </a:ext>
            </a:extLst>
          </p:cNvPr>
          <p:cNvSpPr>
            <a:spLocks/>
          </p:cNvSpPr>
          <p:nvPr/>
        </p:nvSpPr>
        <p:spPr bwMode="auto">
          <a:xfrm>
            <a:off x="2784725" y="4935886"/>
            <a:ext cx="417647" cy="388833"/>
          </a:xfrm>
          <a:custGeom>
            <a:avLst/>
            <a:gdLst>
              <a:gd name="T0" fmla="*/ 100 w 105"/>
              <a:gd name="T1" fmla="*/ 38 h 98"/>
              <a:gd name="T2" fmla="*/ 75 w 105"/>
              <a:gd name="T3" fmla="*/ 11 h 98"/>
              <a:gd name="T4" fmla="*/ 38 w 105"/>
              <a:gd name="T5" fmla="*/ 1 h 98"/>
              <a:gd name="T6" fmla="*/ 0 w 105"/>
              <a:gd name="T7" fmla="*/ 0 h 98"/>
              <a:gd name="T8" fmla="*/ 14 w 105"/>
              <a:gd name="T9" fmla="*/ 34 h 98"/>
              <a:gd name="T10" fmla="*/ 20 w 105"/>
              <a:gd name="T11" fmla="*/ 70 h 98"/>
              <a:gd name="T12" fmla="*/ 45 w 105"/>
              <a:gd name="T13" fmla="*/ 96 h 98"/>
              <a:gd name="T14" fmla="*/ 73 w 105"/>
              <a:gd name="T15" fmla="*/ 91 h 98"/>
              <a:gd name="T16" fmla="*/ 92 w 105"/>
              <a:gd name="T17" fmla="*/ 80 h 98"/>
              <a:gd name="T18" fmla="*/ 104 w 105"/>
              <a:gd name="T19" fmla="*/ 61 h 98"/>
              <a:gd name="T20" fmla="*/ 100 w 105"/>
              <a:gd name="T21"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98">
                <a:moveTo>
                  <a:pt x="100" y="38"/>
                </a:moveTo>
                <a:cubicBezTo>
                  <a:pt x="95" y="27"/>
                  <a:pt x="86" y="17"/>
                  <a:pt x="75" y="11"/>
                </a:cubicBezTo>
                <a:cubicBezTo>
                  <a:pt x="64" y="5"/>
                  <a:pt x="51" y="2"/>
                  <a:pt x="38" y="1"/>
                </a:cubicBezTo>
                <a:cubicBezTo>
                  <a:pt x="26" y="0"/>
                  <a:pt x="13" y="1"/>
                  <a:pt x="0" y="0"/>
                </a:cubicBezTo>
                <a:cubicBezTo>
                  <a:pt x="9" y="9"/>
                  <a:pt x="12" y="21"/>
                  <a:pt x="14" y="34"/>
                </a:cubicBezTo>
                <a:cubicBezTo>
                  <a:pt x="16" y="46"/>
                  <a:pt x="16" y="59"/>
                  <a:pt x="20" y="70"/>
                </a:cubicBezTo>
                <a:cubicBezTo>
                  <a:pt x="24" y="82"/>
                  <a:pt x="33" y="93"/>
                  <a:pt x="45" y="96"/>
                </a:cubicBezTo>
                <a:cubicBezTo>
                  <a:pt x="55" y="98"/>
                  <a:pt x="64" y="95"/>
                  <a:pt x="73" y="91"/>
                </a:cubicBezTo>
                <a:cubicBezTo>
                  <a:pt x="80" y="88"/>
                  <a:pt x="86" y="84"/>
                  <a:pt x="92" y="80"/>
                </a:cubicBezTo>
                <a:cubicBezTo>
                  <a:pt x="98" y="75"/>
                  <a:pt x="102" y="69"/>
                  <a:pt x="104" y="61"/>
                </a:cubicBezTo>
                <a:cubicBezTo>
                  <a:pt x="105" y="54"/>
                  <a:pt x="103" y="46"/>
                  <a:pt x="100" y="38"/>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49" name="Freeform 39">
            <a:extLst>
              <a:ext uri="{FF2B5EF4-FFF2-40B4-BE49-F238E27FC236}">
                <a16:creationId xmlns:a16="http://schemas.microsoft.com/office/drawing/2014/main" id="{583A88A2-E00A-460B-A6DD-C682918AC520}"/>
              </a:ext>
            </a:extLst>
          </p:cNvPr>
          <p:cNvSpPr>
            <a:spLocks/>
          </p:cNvSpPr>
          <p:nvPr/>
        </p:nvSpPr>
        <p:spPr bwMode="auto">
          <a:xfrm>
            <a:off x="2927804" y="5023324"/>
            <a:ext cx="246415" cy="202365"/>
          </a:xfrm>
          <a:custGeom>
            <a:avLst/>
            <a:gdLst>
              <a:gd name="T0" fmla="*/ 62 w 62"/>
              <a:gd name="T1" fmla="*/ 51 h 51"/>
              <a:gd name="T2" fmla="*/ 26 w 62"/>
              <a:gd name="T3" fmla="*/ 32 h 51"/>
              <a:gd name="T4" fmla="*/ 0 w 62"/>
              <a:gd name="T5" fmla="*/ 0 h 51"/>
              <a:gd name="T6" fmla="*/ 32 w 62"/>
              <a:gd name="T7" fmla="*/ 33 h 51"/>
              <a:gd name="T8" fmla="*/ 62 w 62"/>
              <a:gd name="T9" fmla="*/ 51 h 51"/>
            </a:gdLst>
            <a:ahLst/>
            <a:cxnLst>
              <a:cxn ang="0">
                <a:pos x="T0" y="T1"/>
              </a:cxn>
              <a:cxn ang="0">
                <a:pos x="T2" y="T3"/>
              </a:cxn>
              <a:cxn ang="0">
                <a:pos x="T4" y="T5"/>
              </a:cxn>
              <a:cxn ang="0">
                <a:pos x="T6" y="T7"/>
              </a:cxn>
              <a:cxn ang="0">
                <a:pos x="T8" y="T9"/>
              </a:cxn>
            </a:cxnLst>
            <a:rect l="0" t="0" r="r" b="b"/>
            <a:pathLst>
              <a:path w="62" h="51">
                <a:moveTo>
                  <a:pt x="62" y="51"/>
                </a:moveTo>
                <a:cubicBezTo>
                  <a:pt x="48" y="48"/>
                  <a:pt x="36" y="41"/>
                  <a:pt x="26" y="32"/>
                </a:cubicBezTo>
                <a:cubicBezTo>
                  <a:pt x="16" y="22"/>
                  <a:pt x="8" y="11"/>
                  <a:pt x="0" y="0"/>
                </a:cubicBezTo>
                <a:cubicBezTo>
                  <a:pt x="14" y="6"/>
                  <a:pt x="21" y="22"/>
                  <a:pt x="32" y="33"/>
                </a:cubicBezTo>
                <a:cubicBezTo>
                  <a:pt x="41" y="41"/>
                  <a:pt x="51" y="46"/>
                  <a:pt x="62" y="5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0" name="Freeform 40">
            <a:extLst>
              <a:ext uri="{FF2B5EF4-FFF2-40B4-BE49-F238E27FC236}">
                <a16:creationId xmlns:a16="http://schemas.microsoft.com/office/drawing/2014/main" id="{654E6C0F-ADAC-4D76-8376-85ABEBCF887B}"/>
              </a:ext>
            </a:extLst>
          </p:cNvPr>
          <p:cNvSpPr>
            <a:spLocks/>
          </p:cNvSpPr>
          <p:nvPr/>
        </p:nvSpPr>
        <p:spPr bwMode="auto">
          <a:xfrm>
            <a:off x="3086782" y="5078634"/>
            <a:ext cx="31796" cy="131156"/>
          </a:xfrm>
          <a:custGeom>
            <a:avLst/>
            <a:gdLst>
              <a:gd name="T0" fmla="*/ 8 w 8"/>
              <a:gd name="T1" fmla="*/ 33 h 33"/>
              <a:gd name="T2" fmla="*/ 0 w 8"/>
              <a:gd name="T3" fmla="*/ 0 h 33"/>
              <a:gd name="T4" fmla="*/ 4 w 8"/>
              <a:gd name="T5" fmla="*/ 27 h 33"/>
              <a:gd name="T6" fmla="*/ 8 w 8"/>
              <a:gd name="T7" fmla="*/ 33 h 33"/>
            </a:gdLst>
            <a:ahLst/>
            <a:cxnLst>
              <a:cxn ang="0">
                <a:pos x="T0" y="T1"/>
              </a:cxn>
              <a:cxn ang="0">
                <a:pos x="T2" y="T3"/>
              </a:cxn>
              <a:cxn ang="0">
                <a:pos x="T4" y="T5"/>
              </a:cxn>
              <a:cxn ang="0">
                <a:pos x="T6" y="T7"/>
              </a:cxn>
            </a:cxnLst>
            <a:rect l="0" t="0" r="r" b="b"/>
            <a:pathLst>
              <a:path w="8" h="33">
                <a:moveTo>
                  <a:pt x="8" y="33"/>
                </a:moveTo>
                <a:cubicBezTo>
                  <a:pt x="6" y="22"/>
                  <a:pt x="3" y="11"/>
                  <a:pt x="0" y="0"/>
                </a:cubicBezTo>
                <a:cubicBezTo>
                  <a:pt x="0" y="9"/>
                  <a:pt x="1" y="18"/>
                  <a:pt x="4" y="27"/>
                </a:cubicBezTo>
                <a:cubicBezTo>
                  <a:pt x="5" y="30"/>
                  <a:pt x="6" y="32"/>
                  <a:pt x="8" y="33"/>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1" name="Freeform 41">
            <a:extLst>
              <a:ext uri="{FF2B5EF4-FFF2-40B4-BE49-F238E27FC236}">
                <a16:creationId xmlns:a16="http://schemas.microsoft.com/office/drawing/2014/main" id="{7FD54444-8787-4585-90C2-DB976446D2D8}"/>
              </a:ext>
            </a:extLst>
          </p:cNvPr>
          <p:cNvSpPr>
            <a:spLocks/>
          </p:cNvSpPr>
          <p:nvPr/>
        </p:nvSpPr>
        <p:spPr bwMode="auto">
          <a:xfrm>
            <a:off x="3007293" y="5034916"/>
            <a:ext cx="27821" cy="107310"/>
          </a:xfrm>
          <a:custGeom>
            <a:avLst/>
            <a:gdLst>
              <a:gd name="T0" fmla="*/ 7 w 7"/>
              <a:gd name="T1" fmla="*/ 27 h 27"/>
              <a:gd name="T2" fmla="*/ 0 w 7"/>
              <a:gd name="T3" fmla="*/ 0 h 27"/>
              <a:gd name="T4" fmla="*/ 1 w 7"/>
              <a:gd name="T5" fmla="*/ 14 h 27"/>
              <a:gd name="T6" fmla="*/ 7 w 7"/>
              <a:gd name="T7" fmla="*/ 27 h 27"/>
            </a:gdLst>
            <a:ahLst/>
            <a:cxnLst>
              <a:cxn ang="0">
                <a:pos x="T0" y="T1"/>
              </a:cxn>
              <a:cxn ang="0">
                <a:pos x="T2" y="T3"/>
              </a:cxn>
              <a:cxn ang="0">
                <a:pos x="T4" y="T5"/>
              </a:cxn>
              <a:cxn ang="0">
                <a:pos x="T6" y="T7"/>
              </a:cxn>
            </a:cxnLst>
            <a:rect l="0" t="0" r="r" b="b"/>
            <a:pathLst>
              <a:path w="7" h="27">
                <a:moveTo>
                  <a:pt x="7" y="27"/>
                </a:moveTo>
                <a:cubicBezTo>
                  <a:pt x="5" y="18"/>
                  <a:pt x="3" y="9"/>
                  <a:pt x="0" y="0"/>
                </a:cubicBezTo>
                <a:cubicBezTo>
                  <a:pt x="0" y="5"/>
                  <a:pt x="0" y="10"/>
                  <a:pt x="1" y="14"/>
                </a:cubicBezTo>
                <a:cubicBezTo>
                  <a:pt x="2" y="19"/>
                  <a:pt x="4" y="24"/>
                  <a:pt x="7" y="27"/>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2" name="Freeform 42">
            <a:extLst>
              <a:ext uri="{FF2B5EF4-FFF2-40B4-BE49-F238E27FC236}">
                <a16:creationId xmlns:a16="http://schemas.microsoft.com/office/drawing/2014/main" id="{25A62666-BE47-46BF-8363-EDC62F319B35}"/>
              </a:ext>
            </a:extLst>
          </p:cNvPr>
          <p:cNvSpPr>
            <a:spLocks/>
          </p:cNvSpPr>
          <p:nvPr/>
        </p:nvSpPr>
        <p:spPr bwMode="auto">
          <a:xfrm>
            <a:off x="2888060" y="5106456"/>
            <a:ext cx="155003" cy="59617"/>
          </a:xfrm>
          <a:custGeom>
            <a:avLst/>
            <a:gdLst>
              <a:gd name="T0" fmla="*/ 27 w 39"/>
              <a:gd name="T1" fmla="*/ 9 h 15"/>
              <a:gd name="T2" fmla="*/ 0 w 39"/>
              <a:gd name="T3" fmla="*/ 0 h 15"/>
              <a:gd name="T4" fmla="*/ 39 w 39"/>
              <a:gd name="T5" fmla="*/ 14 h 15"/>
              <a:gd name="T6" fmla="*/ 35 w 39"/>
              <a:gd name="T7" fmla="*/ 9 h 15"/>
              <a:gd name="T8" fmla="*/ 27 w 39"/>
              <a:gd name="T9" fmla="*/ 9 h 15"/>
            </a:gdLst>
            <a:ahLst/>
            <a:cxnLst>
              <a:cxn ang="0">
                <a:pos x="T0" y="T1"/>
              </a:cxn>
              <a:cxn ang="0">
                <a:pos x="T2" y="T3"/>
              </a:cxn>
              <a:cxn ang="0">
                <a:pos x="T4" y="T5"/>
              </a:cxn>
              <a:cxn ang="0">
                <a:pos x="T6" y="T7"/>
              </a:cxn>
              <a:cxn ang="0">
                <a:pos x="T8" y="T9"/>
              </a:cxn>
            </a:cxnLst>
            <a:rect l="0" t="0" r="r" b="b"/>
            <a:pathLst>
              <a:path w="39" h="15">
                <a:moveTo>
                  <a:pt x="27" y="9"/>
                </a:moveTo>
                <a:cubicBezTo>
                  <a:pt x="18" y="9"/>
                  <a:pt x="7" y="5"/>
                  <a:pt x="0" y="0"/>
                </a:cubicBezTo>
                <a:cubicBezTo>
                  <a:pt x="10" y="10"/>
                  <a:pt x="25" y="15"/>
                  <a:pt x="39" y="14"/>
                </a:cubicBezTo>
                <a:cubicBezTo>
                  <a:pt x="39" y="11"/>
                  <a:pt x="38" y="10"/>
                  <a:pt x="35" y="9"/>
                </a:cubicBezTo>
                <a:cubicBezTo>
                  <a:pt x="32" y="9"/>
                  <a:pt x="29" y="9"/>
                  <a:pt x="27" y="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3" name="Freeform 43">
            <a:extLst>
              <a:ext uri="{FF2B5EF4-FFF2-40B4-BE49-F238E27FC236}">
                <a16:creationId xmlns:a16="http://schemas.microsoft.com/office/drawing/2014/main" id="{DEBE0CE1-C398-46B9-8DFF-E942533E1F77}"/>
              </a:ext>
            </a:extLst>
          </p:cNvPr>
          <p:cNvSpPr>
            <a:spLocks/>
          </p:cNvSpPr>
          <p:nvPr/>
        </p:nvSpPr>
        <p:spPr bwMode="auto">
          <a:xfrm>
            <a:off x="2931779" y="5174021"/>
            <a:ext cx="194747" cy="63591"/>
          </a:xfrm>
          <a:custGeom>
            <a:avLst/>
            <a:gdLst>
              <a:gd name="T0" fmla="*/ 0 w 49"/>
              <a:gd name="T1" fmla="*/ 0 h 16"/>
              <a:gd name="T2" fmla="*/ 22 w 49"/>
              <a:gd name="T3" fmla="*/ 14 h 16"/>
              <a:gd name="T4" fmla="*/ 49 w 49"/>
              <a:gd name="T5" fmla="*/ 9 h 16"/>
              <a:gd name="T6" fmla="*/ 43 w 49"/>
              <a:gd name="T7" fmla="*/ 5 h 16"/>
              <a:gd name="T8" fmla="*/ 21 w 49"/>
              <a:gd name="T9" fmla="*/ 8 h 16"/>
              <a:gd name="T10" fmla="*/ 0 w 49"/>
              <a:gd name="T11" fmla="*/ 0 h 16"/>
            </a:gdLst>
            <a:ahLst/>
            <a:cxnLst>
              <a:cxn ang="0">
                <a:pos x="T0" y="T1"/>
              </a:cxn>
              <a:cxn ang="0">
                <a:pos x="T2" y="T3"/>
              </a:cxn>
              <a:cxn ang="0">
                <a:pos x="T4" y="T5"/>
              </a:cxn>
              <a:cxn ang="0">
                <a:pos x="T6" y="T7"/>
              </a:cxn>
              <a:cxn ang="0">
                <a:pos x="T8" y="T9"/>
              </a:cxn>
              <a:cxn ang="0">
                <a:pos x="T10" y="T11"/>
              </a:cxn>
            </a:cxnLst>
            <a:rect l="0" t="0" r="r" b="b"/>
            <a:pathLst>
              <a:path w="49" h="16">
                <a:moveTo>
                  <a:pt x="0" y="0"/>
                </a:moveTo>
                <a:cubicBezTo>
                  <a:pt x="5" y="7"/>
                  <a:pt x="13" y="12"/>
                  <a:pt x="22" y="14"/>
                </a:cubicBezTo>
                <a:cubicBezTo>
                  <a:pt x="30" y="16"/>
                  <a:pt x="41" y="13"/>
                  <a:pt x="49" y="9"/>
                </a:cubicBezTo>
                <a:cubicBezTo>
                  <a:pt x="47" y="8"/>
                  <a:pt x="44" y="7"/>
                  <a:pt x="43" y="5"/>
                </a:cubicBezTo>
                <a:cubicBezTo>
                  <a:pt x="36" y="9"/>
                  <a:pt x="28" y="10"/>
                  <a:pt x="21" y="8"/>
                </a:cubicBezTo>
                <a:cubicBezTo>
                  <a:pt x="13" y="7"/>
                  <a:pt x="7" y="4"/>
                  <a:pt x="0"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4" name="Freeform 44">
            <a:extLst>
              <a:ext uri="{FF2B5EF4-FFF2-40B4-BE49-F238E27FC236}">
                <a16:creationId xmlns:a16="http://schemas.microsoft.com/office/drawing/2014/main" id="{7340A660-ED07-4CDF-A8B4-EF70CA4DF181}"/>
              </a:ext>
            </a:extLst>
          </p:cNvPr>
          <p:cNvSpPr>
            <a:spLocks/>
          </p:cNvSpPr>
          <p:nvPr/>
        </p:nvSpPr>
        <p:spPr bwMode="auto">
          <a:xfrm>
            <a:off x="2899622" y="5479360"/>
            <a:ext cx="580599" cy="261982"/>
          </a:xfrm>
          <a:custGeom>
            <a:avLst/>
            <a:gdLst>
              <a:gd name="T0" fmla="*/ 146 w 146"/>
              <a:gd name="T1" fmla="*/ 40 h 66"/>
              <a:gd name="T2" fmla="*/ 73 w 146"/>
              <a:gd name="T3" fmla="*/ 66 h 66"/>
              <a:gd name="T4" fmla="*/ 0 w 146"/>
              <a:gd name="T5" fmla="*/ 41 h 66"/>
              <a:gd name="T6" fmla="*/ 30 w 146"/>
              <a:gd name="T7" fmla="*/ 12 h 66"/>
              <a:gd name="T8" fmla="*/ 69 w 146"/>
              <a:gd name="T9" fmla="*/ 0 h 66"/>
              <a:gd name="T10" fmla="*/ 111 w 146"/>
              <a:gd name="T11" fmla="*/ 13 h 66"/>
              <a:gd name="T12" fmla="*/ 146 w 146"/>
              <a:gd name="T13" fmla="*/ 40 h 66"/>
            </a:gdLst>
            <a:ahLst/>
            <a:cxnLst>
              <a:cxn ang="0">
                <a:pos x="T0" y="T1"/>
              </a:cxn>
              <a:cxn ang="0">
                <a:pos x="T2" y="T3"/>
              </a:cxn>
              <a:cxn ang="0">
                <a:pos x="T4" y="T5"/>
              </a:cxn>
              <a:cxn ang="0">
                <a:pos x="T6" y="T7"/>
              </a:cxn>
              <a:cxn ang="0">
                <a:pos x="T8" y="T9"/>
              </a:cxn>
              <a:cxn ang="0">
                <a:pos x="T10" y="T11"/>
              </a:cxn>
              <a:cxn ang="0">
                <a:pos x="T12" y="T13"/>
              </a:cxn>
            </a:cxnLst>
            <a:rect l="0" t="0" r="r" b="b"/>
            <a:pathLst>
              <a:path w="146" h="66">
                <a:moveTo>
                  <a:pt x="146" y="40"/>
                </a:moveTo>
                <a:cubicBezTo>
                  <a:pt x="126" y="57"/>
                  <a:pt x="100" y="66"/>
                  <a:pt x="73" y="66"/>
                </a:cubicBezTo>
                <a:cubicBezTo>
                  <a:pt x="47" y="66"/>
                  <a:pt x="21" y="57"/>
                  <a:pt x="0" y="41"/>
                </a:cubicBezTo>
                <a:cubicBezTo>
                  <a:pt x="9" y="30"/>
                  <a:pt x="18" y="20"/>
                  <a:pt x="30" y="12"/>
                </a:cubicBezTo>
                <a:cubicBezTo>
                  <a:pt x="42" y="5"/>
                  <a:pt x="55" y="0"/>
                  <a:pt x="69" y="0"/>
                </a:cubicBezTo>
                <a:cubicBezTo>
                  <a:pt x="84" y="0"/>
                  <a:pt x="98" y="5"/>
                  <a:pt x="111" y="13"/>
                </a:cubicBezTo>
                <a:cubicBezTo>
                  <a:pt x="124" y="21"/>
                  <a:pt x="135" y="30"/>
                  <a:pt x="146" y="40"/>
                </a:cubicBezTo>
                <a:close/>
              </a:path>
            </a:pathLst>
          </a:custGeom>
          <a:solidFill>
            <a:srgbClr val="66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grpSp>
        <p:nvGrpSpPr>
          <p:cNvPr id="855" name="Group 854">
            <a:extLst>
              <a:ext uri="{FF2B5EF4-FFF2-40B4-BE49-F238E27FC236}">
                <a16:creationId xmlns:a16="http://schemas.microsoft.com/office/drawing/2014/main" id="{F4CD0313-060D-4F37-916E-504DD5A47C3B}"/>
              </a:ext>
            </a:extLst>
          </p:cNvPr>
          <p:cNvGrpSpPr/>
          <p:nvPr/>
        </p:nvGrpSpPr>
        <p:grpSpPr>
          <a:xfrm>
            <a:off x="4452975" y="4191975"/>
            <a:ext cx="1291361" cy="1496045"/>
            <a:chOff x="14846301" y="4800601"/>
            <a:chExt cx="6189663" cy="7170737"/>
          </a:xfrm>
        </p:grpSpPr>
        <p:sp>
          <p:nvSpPr>
            <p:cNvPr id="856" name="Freeform 48">
              <a:extLst>
                <a:ext uri="{FF2B5EF4-FFF2-40B4-BE49-F238E27FC236}">
                  <a16:creationId xmlns:a16="http://schemas.microsoft.com/office/drawing/2014/main" id="{3429D4BD-2E87-4A31-9667-309FC926C68E}"/>
                </a:ext>
              </a:extLst>
            </p:cNvPr>
            <p:cNvSpPr>
              <a:spLocks/>
            </p:cNvSpPr>
            <p:nvPr/>
          </p:nvSpPr>
          <p:spPr bwMode="auto">
            <a:xfrm>
              <a:off x="17478376" y="5868988"/>
              <a:ext cx="534988" cy="4891088"/>
            </a:xfrm>
            <a:custGeom>
              <a:avLst/>
              <a:gdLst>
                <a:gd name="T0" fmla="*/ 0 w 26"/>
                <a:gd name="T1" fmla="*/ 238 h 238"/>
                <a:gd name="T2" fmla="*/ 26 w 26"/>
                <a:gd name="T3" fmla="*/ 238 h 238"/>
                <a:gd name="T4" fmla="*/ 16 w 26"/>
                <a:gd name="T5" fmla="*/ 152 h 238"/>
                <a:gd name="T6" fmla="*/ 15 w 26"/>
                <a:gd name="T7" fmla="*/ 0 h 238"/>
                <a:gd name="T8" fmla="*/ 13 w 26"/>
                <a:gd name="T9" fmla="*/ 10 h 238"/>
                <a:gd name="T10" fmla="*/ 2 w 26"/>
                <a:gd name="T11" fmla="*/ 126 h 238"/>
                <a:gd name="T12" fmla="*/ 0 w 26"/>
                <a:gd name="T13" fmla="*/ 238 h 238"/>
              </a:gdLst>
              <a:ahLst/>
              <a:cxnLst>
                <a:cxn ang="0">
                  <a:pos x="T0" y="T1"/>
                </a:cxn>
                <a:cxn ang="0">
                  <a:pos x="T2" y="T3"/>
                </a:cxn>
                <a:cxn ang="0">
                  <a:pos x="T4" y="T5"/>
                </a:cxn>
                <a:cxn ang="0">
                  <a:pos x="T6" y="T7"/>
                </a:cxn>
                <a:cxn ang="0">
                  <a:pos x="T8" y="T9"/>
                </a:cxn>
                <a:cxn ang="0">
                  <a:pos x="T10" y="T11"/>
                </a:cxn>
                <a:cxn ang="0">
                  <a:pos x="T12" y="T13"/>
                </a:cxn>
              </a:cxnLst>
              <a:rect l="0" t="0" r="r" b="b"/>
              <a:pathLst>
                <a:path w="26" h="238">
                  <a:moveTo>
                    <a:pt x="0" y="238"/>
                  </a:moveTo>
                  <a:cubicBezTo>
                    <a:pt x="4" y="238"/>
                    <a:pt x="21" y="238"/>
                    <a:pt x="26" y="238"/>
                  </a:cubicBezTo>
                  <a:cubicBezTo>
                    <a:pt x="20" y="209"/>
                    <a:pt x="17" y="179"/>
                    <a:pt x="16" y="152"/>
                  </a:cubicBezTo>
                  <a:cubicBezTo>
                    <a:pt x="14" y="113"/>
                    <a:pt x="9" y="51"/>
                    <a:pt x="15" y="0"/>
                  </a:cubicBezTo>
                  <a:cubicBezTo>
                    <a:pt x="13" y="10"/>
                    <a:pt x="13" y="10"/>
                    <a:pt x="13" y="10"/>
                  </a:cubicBezTo>
                  <a:cubicBezTo>
                    <a:pt x="3" y="47"/>
                    <a:pt x="3" y="88"/>
                    <a:pt x="2" y="126"/>
                  </a:cubicBezTo>
                  <a:cubicBezTo>
                    <a:pt x="0" y="188"/>
                    <a:pt x="0" y="200"/>
                    <a:pt x="0" y="238"/>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7" name="Freeform 49">
              <a:extLst>
                <a:ext uri="{FF2B5EF4-FFF2-40B4-BE49-F238E27FC236}">
                  <a16:creationId xmlns:a16="http://schemas.microsoft.com/office/drawing/2014/main" id="{A34B6DC4-B009-44EA-AD32-57CF2C438B7E}"/>
                </a:ext>
              </a:extLst>
            </p:cNvPr>
            <p:cNvSpPr>
              <a:spLocks/>
            </p:cNvSpPr>
            <p:nvPr/>
          </p:nvSpPr>
          <p:spPr bwMode="auto">
            <a:xfrm>
              <a:off x="17602201" y="6445251"/>
              <a:ext cx="1460500" cy="1520825"/>
            </a:xfrm>
            <a:custGeom>
              <a:avLst/>
              <a:gdLst>
                <a:gd name="T0" fmla="*/ 16 w 71"/>
                <a:gd name="T1" fmla="*/ 40 h 74"/>
                <a:gd name="T2" fmla="*/ 0 w 71"/>
                <a:gd name="T3" fmla="*/ 57 h 74"/>
                <a:gd name="T4" fmla="*/ 1 w 71"/>
                <a:gd name="T5" fmla="*/ 74 h 74"/>
                <a:gd name="T6" fmla="*/ 71 w 71"/>
                <a:gd name="T7" fmla="*/ 0 h 74"/>
                <a:gd name="T8" fmla="*/ 16 w 71"/>
                <a:gd name="T9" fmla="*/ 40 h 74"/>
              </a:gdLst>
              <a:ahLst/>
              <a:cxnLst>
                <a:cxn ang="0">
                  <a:pos x="T0" y="T1"/>
                </a:cxn>
                <a:cxn ang="0">
                  <a:pos x="T2" y="T3"/>
                </a:cxn>
                <a:cxn ang="0">
                  <a:pos x="T4" y="T5"/>
                </a:cxn>
                <a:cxn ang="0">
                  <a:pos x="T6" y="T7"/>
                </a:cxn>
                <a:cxn ang="0">
                  <a:pos x="T8" y="T9"/>
                </a:cxn>
              </a:cxnLst>
              <a:rect l="0" t="0" r="r" b="b"/>
              <a:pathLst>
                <a:path w="71" h="74">
                  <a:moveTo>
                    <a:pt x="16" y="40"/>
                  </a:moveTo>
                  <a:cubicBezTo>
                    <a:pt x="10" y="45"/>
                    <a:pt x="4" y="50"/>
                    <a:pt x="0" y="57"/>
                  </a:cubicBezTo>
                  <a:cubicBezTo>
                    <a:pt x="1" y="62"/>
                    <a:pt x="1" y="68"/>
                    <a:pt x="1" y="74"/>
                  </a:cubicBezTo>
                  <a:cubicBezTo>
                    <a:pt x="22" y="47"/>
                    <a:pt x="45" y="22"/>
                    <a:pt x="71" y="0"/>
                  </a:cubicBezTo>
                  <a:cubicBezTo>
                    <a:pt x="51" y="11"/>
                    <a:pt x="34" y="26"/>
                    <a:pt x="16" y="4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8" name="Freeform 50">
              <a:extLst>
                <a:ext uri="{FF2B5EF4-FFF2-40B4-BE49-F238E27FC236}">
                  <a16:creationId xmlns:a16="http://schemas.microsoft.com/office/drawing/2014/main" id="{39466D15-373E-4EC5-B0EE-9D761C2B740A}"/>
                </a:ext>
              </a:extLst>
            </p:cNvPr>
            <p:cNvSpPr>
              <a:spLocks/>
            </p:cNvSpPr>
            <p:nvPr/>
          </p:nvSpPr>
          <p:spPr bwMode="auto">
            <a:xfrm>
              <a:off x="17664113" y="8129588"/>
              <a:ext cx="1501775" cy="1335088"/>
            </a:xfrm>
            <a:custGeom>
              <a:avLst/>
              <a:gdLst>
                <a:gd name="T0" fmla="*/ 2 w 73"/>
                <a:gd name="T1" fmla="*/ 65 h 65"/>
                <a:gd name="T2" fmla="*/ 7 w 73"/>
                <a:gd name="T3" fmla="*/ 42 h 65"/>
                <a:gd name="T4" fmla="*/ 23 w 73"/>
                <a:gd name="T5" fmla="*/ 25 h 65"/>
                <a:gd name="T6" fmla="*/ 73 w 73"/>
                <a:gd name="T7" fmla="*/ 0 h 65"/>
                <a:gd name="T8" fmla="*/ 2 w 73"/>
                <a:gd name="T9" fmla="*/ 65 h 65"/>
              </a:gdLst>
              <a:ahLst/>
              <a:cxnLst>
                <a:cxn ang="0">
                  <a:pos x="T0" y="T1"/>
                </a:cxn>
                <a:cxn ang="0">
                  <a:pos x="T2" y="T3"/>
                </a:cxn>
                <a:cxn ang="0">
                  <a:pos x="T4" y="T5"/>
                </a:cxn>
                <a:cxn ang="0">
                  <a:pos x="T6" y="T7"/>
                </a:cxn>
                <a:cxn ang="0">
                  <a:pos x="T8" y="T9"/>
                </a:cxn>
              </a:cxnLst>
              <a:rect l="0" t="0" r="r" b="b"/>
              <a:pathLst>
                <a:path w="73" h="65">
                  <a:moveTo>
                    <a:pt x="2" y="65"/>
                  </a:moveTo>
                  <a:cubicBezTo>
                    <a:pt x="0" y="57"/>
                    <a:pt x="3" y="49"/>
                    <a:pt x="7" y="42"/>
                  </a:cubicBezTo>
                  <a:cubicBezTo>
                    <a:pt x="11" y="35"/>
                    <a:pt x="17" y="30"/>
                    <a:pt x="23" y="25"/>
                  </a:cubicBezTo>
                  <a:cubicBezTo>
                    <a:pt x="37" y="12"/>
                    <a:pt x="55" y="2"/>
                    <a:pt x="73" y="0"/>
                  </a:cubicBezTo>
                  <a:cubicBezTo>
                    <a:pt x="45" y="16"/>
                    <a:pt x="20" y="38"/>
                    <a:pt x="2" y="65"/>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59" name="Freeform 51">
              <a:extLst>
                <a:ext uri="{FF2B5EF4-FFF2-40B4-BE49-F238E27FC236}">
                  <a16:creationId xmlns:a16="http://schemas.microsoft.com/office/drawing/2014/main" id="{6CD4B221-59EE-449D-88AD-363350C118CB}"/>
                </a:ext>
              </a:extLst>
            </p:cNvPr>
            <p:cNvSpPr>
              <a:spLocks/>
            </p:cNvSpPr>
            <p:nvPr/>
          </p:nvSpPr>
          <p:spPr bwMode="auto">
            <a:xfrm>
              <a:off x="16492538" y="8212138"/>
              <a:ext cx="1274763" cy="1130300"/>
            </a:xfrm>
            <a:custGeom>
              <a:avLst/>
              <a:gdLst>
                <a:gd name="T0" fmla="*/ 58 w 62"/>
                <a:gd name="T1" fmla="*/ 55 h 55"/>
                <a:gd name="T2" fmla="*/ 55 w 62"/>
                <a:gd name="T3" fmla="*/ 35 h 55"/>
                <a:gd name="T4" fmla="*/ 19 w 62"/>
                <a:gd name="T5" fmla="*/ 6 h 55"/>
                <a:gd name="T6" fmla="*/ 0 w 62"/>
                <a:gd name="T7" fmla="*/ 0 h 55"/>
                <a:gd name="T8" fmla="*/ 58 w 62"/>
                <a:gd name="T9" fmla="*/ 55 h 55"/>
              </a:gdLst>
              <a:ahLst/>
              <a:cxnLst>
                <a:cxn ang="0">
                  <a:pos x="T0" y="T1"/>
                </a:cxn>
                <a:cxn ang="0">
                  <a:pos x="T2" y="T3"/>
                </a:cxn>
                <a:cxn ang="0">
                  <a:pos x="T4" y="T5"/>
                </a:cxn>
                <a:cxn ang="0">
                  <a:pos x="T6" y="T7"/>
                </a:cxn>
                <a:cxn ang="0">
                  <a:pos x="T8" y="T9"/>
                </a:cxn>
              </a:cxnLst>
              <a:rect l="0" t="0" r="r" b="b"/>
              <a:pathLst>
                <a:path w="62" h="55">
                  <a:moveTo>
                    <a:pt x="58" y="55"/>
                  </a:moveTo>
                  <a:cubicBezTo>
                    <a:pt x="60" y="46"/>
                    <a:pt x="62" y="42"/>
                    <a:pt x="55" y="35"/>
                  </a:cubicBezTo>
                  <a:cubicBezTo>
                    <a:pt x="48" y="29"/>
                    <a:pt x="27" y="10"/>
                    <a:pt x="19" y="6"/>
                  </a:cubicBezTo>
                  <a:cubicBezTo>
                    <a:pt x="10" y="2"/>
                    <a:pt x="8" y="6"/>
                    <a:pt x="0" y="0"/>
                  </a:cubicBezTo>
                  <a:cubicBezTo>
                    <a:pt x="21" y="16"/>
                    <a:pt x="40" y="37"/>
                    <a:pt x="58" y="55"/>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0" name="Freeform 52">
              <a:extLst>
                <a:ext uri="{FF2B5EF4-FFF2-40B4-BE49-F238E27FC236}">
                  <a16:creationId xmlns:a16="http://schemas.microsoft.com/office/drawing/2014/main" id="{E5D13D9D-171B-40E8-B14B-D491FD4A5C23}"/>
                </a:ext>
              </a:extLst>
            </p:cNvPr>
            <p:cNvSpPr>
              <a:spLocks/>
            </p:cNvSpPr>
            <p:nvPr/>
          </p:nvSpPr>
          <p:spPr bwMode="auto">
            <a:xfrm>
              <a:off x="16635413" y="6300788"/>
              <a:ext cx="1008063" cy="1500188"/>
            </a:xfrm>
            <a:custGeom>
              <a:avLst/>
              <a:gdLst>
                <a:gd name="T0" fmla="*/ 0 w 49"/>
                <a:gd name="T1" fmla="*/ 0 h 73"/>
                <a:gd name="T2" fmla="*/ 47 w 49"/>
                <a:gd name="T3" fmla="*/ 73 h 73"/>
                <a:gd name="T4" fmla="*/ 48 w 49"/>
                <a:gd name="T5" fmla="*/ 57 h 73"/>
                <a:gd name="T6" fmla="*/ 41 w 49"/>
                <a:gd name="T7" fmla="*/ 43 h 73"/>
                <a:gd name="T8" fmla="*/ 0 w 49"/>
                <a:gd name="T9" fmla="*/ 0 h 73"/>
              </a:gdLst>
              <a:ahLst/>
              <a:cxnLst>
                <a:cxn ang="0">
                  <a:pos x="T0" y="T1"/>
                </a:cxn>
                <a:cxn ang="0">
                  <a:pos x="T2" y="T3"/>
                </a:cxn>
                <a:cxn ang="0">
                  <a:pos x="T4" y="T5"/>
                </a:cxn>
                <a:cxn ang="0">
                  <a:pos x="T6" y="T7"/>
                </a:cxn>
                <a:cxn ang="0">
                  <a:pos x="T8" y="T9"/>
                </a:cxn>
              </a:cxnLst>
              <a:rect l="0" t="0" r="r" b="b"/>
              <a:pathLst>
                <a:path w="49" h="73">
                  <a:moveTo>
                    <a:pt x="0" y="0"/>
                  </a:moveTo>
                  <a:cubicBezTo>
                    <a:pt x="16" y="23"/>
                    <a:pt x="32" y="48"/>
                    <a:pt x="47" y="73"/>
                  </a:cubicBezTo>
                  <a:cubicBezTo>
                    <a:pt x="49" y="68"/>
                    <a:pt x="49" y="62"/>
                    <a:pt x="48" y="57"/>
                  </a:cubicBezTo>
                  <a:cubicBezTo>
                    <a:pt x="47" y="52"/>
                    <a:pt x="44" y="47"/>
                    <a:pt x="41" y="43"/>
                  </a:cubicBezTo>
                  <a:cubicBezTo>
                    <a:pt x="30" y="26"/>
                    <a:pt x="16" y="11"/>
                    <a:pt x="0" y="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1" name="Freeform 53">
              <a:extLst>
                <a:ext uri="{FF2B5EF4-FFF2-40B4-BE49-F238E27FC236}">
                  <a16:creationId xmlns:a16="http://schemas.microsoft.com/office/drawing/2014/main" id="{58887366-2D43-49AB-A78F-CD47F5D80232}"/>
                </a:ext>
              </a:extLst>
            </p:cNvPr>
            <p:cNvSpPr>
              <a:spLocks/>
            </p:cNvSpPr>
            <p:nvPr/>
          </p:nvSpPr>
          <p:spPr bwMode="auto">
            <a:xfrm>
              <a:off x="17726026" y="5110163"/>
              <a:ext cx="1212850" cy="1149350"/>
            </a:xfrm>
            <a:custGeom>
              <a:avLst/>
              <a:gdLst>
                <a:gd name="T0" fmla="*/ 22 w 59"/>
                <a:gd name="T1" fmla="*/ 20 h 56"/>
                <a:gd name="T2" fmla="*/ 58 w 59"/>
                <a:gd name="T3" fmla="*/ 0 h 56"/>
                <a:gd name="T4" fmla="*/ 42 w 59"/>
                <a:gd name="T5" fmla="*/ 41 h 56"/>
                <a:gd name="T6" fmla="*/ 0 w 59"/>
                <a:gd name="T7" fmla="*/ 55 h 56"/>
                <a:gd name="T8" fmla="*/ 22 w 59"/>
                <a:gd name="T9" fmla="*/ 20 h 56"/>
              </a:gdLst>
              <a:ahLst/>
              <a:cxnLst>
                <a:cxn ang="0">
                  <a:pos x="T0" y="T1"/>
                </a:cxn>
                <a:cxn ang="0">
                  <a:pos x="T2" y="T3"/>
                </a:cxn>
                <a:cxn ang="0">
                  <a:pos x="T4" y="T5"/>
                </a:cxn>
                <a:cxn ang="0">
                  <a:pos x="T6" y="T7"/>
                </a:cxn>
                <a:cxn ang="0">
                  <a:pos x="T8" y="T9"/>
                </a:cxn>
              </a:cxnLst>
              <a:rect l="0" t="0" r="r" b="b"/>
              <a:pathLst>
                <a:path w="59" h="56">
                  <a:moveTo>
                    <a:pt x="22" y="20"/>
                  </a:moveTo>
                  <a:cubicBezTo>
                    <a:pt x="33" y="12"/>
                    <a:pt x="47" y="8"/>
                    <a:pt x="58" y="0"/>
                  </a:cubicBezTo>
                  <a:cubicBezTo>
                    <a:pt x="59" y="15"/>
                    <a:pt x="53" y="30"/>
                    <a:pt x="42" y="41"/>
                  </a:cubicBezTo>
                  <a:cubicBezTo>
                    <a:pt x="31" y="51"/>
                    <a:pt x="15" y="56"/>
                    <a:pt x="0" y="55"/>
                  </a:cubicBezTo>
                  <a:cubicBezTo>
                    <a:pt x="2" y="41"/>
                    <a:pt x="10" y="28"/>
                    <a:pt x="22" y="2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2" name="Freeform 54">
              <a:extLst>
                <a:ext uri="{FF2B5EF4-FFF2-40B4-BE49-F238E27FC236}">
                  <a16:creationId xmlns:a16="http://schemas.microsoft.com/office/drawing/2014/main" id="{A5ADFCD4-FEBC-4A2B-9845-731B56D795B2}"/>
                </a:ext>
              </a:extLst>
            </p:cNvPr>
            <p:cNvSpPr>
              <a:spLocks/>
            </p:cNvSpPr>
            <p:nvPr/>
          </p:nvSpPr>
          <p:spPr bwMode="auto">
            <a:xfrm>
              <a:off x="17808576" y="5376863"/>
              <a:ext cx="863600" cy="781050"/>
            </a:xfrm>
            <a:custGeom>
              <a:avLst/>
              <a:gdLst>
                <a:gd name="T0" fmla="*/ 42 w 42"/>
                <a:gd name="T1" fmla="*/ 0 h 38"/>
                <a:gd name="T2" fmla="*/ 0 w 42"/>
                <a:gd name="T3" fmla="*/ 38 h 38"/>
                <a:gd name="T4" fmla="*/ 42 w 42"/>
                <a:gd name="T5" fmla="*/ 0 h 38"/>
              </a:gdLst>
              <a:ahLst/>
              <a:cxnLst>
                <a:cxn ang="0">
                  <a:pos x="T0" y="T1"/>
                </a:cxn>
                <a:cxn ang="0">
                  <a:pos x="T2" y="T3"/>
                </a:cxn>
                <a:cxn ang="0">
                  <a:pos x="T4" y="T5"/>
                </a:cxn>
              </a:cxnLst>
              <a:rect l="0" t="0" r="r" b="b"/>
              <a:pathLst>
                <a:path w="42" h="38">
                  <a:moveTo>
                    <a:pt x="42" y="0"/>
                  </a:moveTo>
                  <a:cubicBezTo>
                    <a:pt x="34" y="17"/>
                    <a:pt x="19" y="32"/>
                    <a:pt x="0" y="38"/>
                  </a:cubicBezTo>
                  <a:cubicBezTo>
                    <a:pt x="16" y="28"/>
                    <a:pt x="30" y="15"/>
                    <a:pt x="42"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3" name="Freeform 55">
              <a:extLst>
                <a:ext uri="{FF2B5EF4-FFF2-40B4-BE49-F238E27FC236}">
                  <a16:creationId xmlns:a16="http://schemas.microsoft.com/office/drawing/2014/main" id="{898A215B-8AD9-477D-923F-78447C6DB45C}"/>
                </a:ext>
              </a:extLst>
            </p:cNvPr>
            <p:cNvSpPr>
              <a:spLocks/>
            </p:cNvSpPr>
            <p:nvPr/>
          </p:nvSpPr>
          <p:spPr bwMode="auto">
            <a:xfrm>
              <a:off x="18116551" y="5767388"/>
              <a:ext cx="452438" cy="246063"/>
            </a:xfrm>
            <a:custGeom>
              <a:avLst/>
              <a:gdLst>
                <a:gd name="T0" fmla="*/ 9 w 22"/>
                <a:gd name="T1" fmla="*/ 6 h 12"/>
                <a:gd name="T2" fmla="*/ 22 w 22"/>
                <a:gd name="T3" fmla="*/ 0 h 12"/>
                <a:gd name="T4" fmla="*/ 0 w 22"/>
                <a:gd name="T5" fmla="*/ 10 h 12"/>
                <a:gd name="T6" fmla="*/ 9 w 22"/>
                <a:gd name="T7" fmla="*/ 6 h 12"/>
              </a:gdLst>
              <a:ahLst/>
              <a:cxnLst>
                <a:cxn ang="0">
                  <a:pos x="T0" y="T1"/>
                </a:cxn>
                <a:cxn ang="0">
                  <a:pos x="T2" y="T3"/>
                </a:cxn>
                <a:cxn ang="0">
                  <a:pos x="T4" y="T5"/>
                </a:cxn>
                <a:cxn ang="0">
                  <a:pos x="T6" y="T7"/>
                </a:cxn>
              </a:cxnLst>
              <a:rect l="0" t="0" r="r" b="b"/>
              <a:pathLst>
                <a:path w="22" h="12">
                  <a:moveTo>
                    <a:pt x="9" y="6"/>
                  </a:moveTo>
                  <a:cubicBezTo>
                    <a:pt x="14" y="5"/>
                    <a:pt x="18" y="3"/>
                    <a:pt x="22" y="0"/>
                  </a:cubicBezTo>
                  <a:cubicBezTo>
                    <a:pt x="18" y="7"/>
                    <a:pt x="9" y="12"/>
                    <a:pt x="0" y="10"/>
                  </a:cubicBezTo>
                  <a:cubicBezTo>
                    <a:pt x="3" y="9"/>
                    <a:pt x="6" y="7"/>
                    <a:pt x="9" y="6"/>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4" name="Freeform 56">
              <a:extLst>
                <a:ext uri="{FF2B5EF4-FFF2-40B4-BE49-F238E27FC236}">
                  <a16:creationId xmlns:a16="http://schemas.microsoft.com/office/drawing/2014/main" id="{7B352BEE-0C2F-436C-903F-2E8E06DCE0D6}"/>
                </a:ext>
              </a:extLst>
            </p:cNvPr>
            <p:cNvSpPr>
              <a:spLocks/>
            </p:cNvSpPr>
            <p:nvPr/>
          </p:nvSpPr>
          <p:spPr bwMode="auto">
            <a:xfrm>
              <a:off x="18095913" y="5540376"/>
              <a:ext cx="185738" cy="431800"/>
            </a:xfrm>
            <a:custGeom>
              <a:avLst/>
              <a:gdLst>
                <a:gd name="T0" fmla="*/ 8 w 9"/>
                <a:gd name="T1" fmla="*/ 0 h 21"/>
                <a:gd name="T2" fmla="*/ 0 w 9"/>
                <a:gd name="T3" fmla="*/ 21 h 21"/>
                <a:gd name="T4" fmla="*/ 4 w 9"/>
                <a:gd name="T5" fmla="*/ 17 h 21"/>
                <a:gd name="T6" fmla="*/ 8 w 9"/>
                <a:gd name="T7" fmla="*/ 0 h 21"/>
              </a:gdLst>
              <a:ahLst/>
              <a:cxnLst>
                <a:cxn ang="0">
                  <a:pos x="T0" y="T1"/>
                </a:cxn>
                <a:cxn ang="0">
                  <a:pos x="T2" y="T3"/>
                </a:cxn>
                <a:cxn ang="0">
                  <a:pos x="T4" y="T5"/>
                </a:cxn>
                <a:cxn ang="0">
                  <a:pos x="T6" y="T7"/>
                </a:cxn>
              </a:cxnLst>
              <a:rect l="0" t="0" r="r" b="b"/>
              <a:pathLst>
                <a:path w="9" h="21">
                  <a:moveTo>
                    <a:pt x="8" y="0"/>
                  </a:moveTo>
                  <a:cubicBezTo>
                    <a:pt x="6" y="9"/>
                    <a:pt x="3" y="14"/>
                    <a:pt x="0" y="21"/>
                  </a:cubicBezTo>
                  <a:cubicBezTo>
                    <a:pt x="3" y="19"/>
                    <a:pt x="3" y="20"/>
                    <a:pt x="4" y="17"/>
                  </a:cubicBezTo>
                  <a:cubicBezTo>
                    <a:pt x="6" y="13"/>
                    <a:pt x="9" y="7"/>
                    <a:pt x="8"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5" name="Freeform 57">
              <a:extLst>
                <a:ext uri="{FF2B5EF4-FFF2-40B4-BE49-F238E27FC236}">
                  <a16:creationId xmlns:a16="http://schemas.microsoft.com/office/drawing/2014/main" id="{AF627827-A90F-4D68-80A3-3B28F61CFE35}"/>
                </a:ext>
              </a:extLst>
            </p:cNvPr>
            <p:cNvSpPr>
              <a:spLocks/>
            </p:cNvSpPr>
            <p:nvPr/>
          </p:nvSpPr>
          <p:spPr bwMode="auto">
            <a:xfrm>
              <a:off x="17005301" y="4800601"/>
              <a:ext cx="987425" cy="1397000"/>
            </a:xfrm>
            <a:custGeom>
              <a:avLst/>
              <a:gdLst>
                <a:gd name="T0" fmla="*/ 35 w 48"/>
                <a:gd name="T1" fmla="*/ 68 h 68"/>
                <a:gd name="T2" fmla="*/ 35 w 48"/>
                <a:gd name="T3" fmla="*/ 19 h 68"/>
                <a:gd name="T4" fmla="*/ 0 w 48"/>
                <a:gd name="T5" fmla="*/ 0 h 68"/>
                <a:gd name="T6" fmla="*/ 4 w 48"/>
                <a:gd name="T7" fmla="*/ 28 h 68"/>
                <a:gd name="T8" fmla="*/ 8 w 48"/>
                <a:gd name="T9" fmla="*/ 46 h 68"/>
                <a:gd name="T10" fmla="*/ 35 w 48"/>
                <a:gd name="T11" fmla="*/ 68 h 68"/>
              </a:gdLst>
              <a:ahLst/>
              <a:cxnLst>
                <a:cxn ang="0">
                  <a:pos x="T0" y="T1"/>
                </a:cxn>
                <a:cxn ang="0">
                  <a:pos x="T2" y="T3"/>
                </a:cxn>
                <a:cxn ang="0">
                  <a:pos x="T4" y="T5"/>
                </a:cxn>
                <a:cxn ang="0">
                  <a:pos x="T6" y="T7"/>
                </a:cxn>
                <a:cxn ang="0">
                  <a:pos x="T8" y="T9"/>
                </a:cxn>
                <a:cxn ang="0">
                  <a:pos x="T10" y="T11"/>
                </a:cxn>
              </a:cxnLst>
              <a:rect l="0" t="0" r="r" b="b"/>
              <a:pathLst>
                <a:path w="48" h="68">
                  <a:moveTo>
                    <a:pt x="35" y="68"/>
                  </a:moveTo>
                  <a:cubicBezTo>
                    <a:pt x="35" y="68"/>
                    <a:pt x="48" y="38"/>
                    <a:pt x="35" y="19"/>
                  </a:cubicBezTo>
                  <a:cubicBezTo>
                    <a:pt x="27" y="7"/>
                    <a:pt x="13" y="1"/>
                    <a:pt x="0" y="0"/>
                  </a:cubicBezTo>
                  <a:cubicBezTo>
                    <a:pt x="1" y="9"/>
                    <a:pt x="3" y="18"/>
                    <a:pt x="4" y="28"/>
                  </a:cubicBezTo>
                  <a:cubicBezTo>
                    <a:pt x="5" y="34"/>
                    <a:pt x="6" y="40"/>
                    <a:pt x="8" y="46"/>
                  </a:cubicBezTo>
                  <a:cubicBezTo>
                    <a:pt x="14" y="61"/>
                    <a:pt x="35" y="68"/>
                    <a:pt x="35" y="68"/>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6" name="Freeform 58">
              <a:extLst>
                <a:ext uri="{FF2B5EF4-FFF2-40B4-BE49-F238E27FC236}">
                  <a16:creationId xmlns:a16="http://schemas.microsoft.com/office/drawing/2014/main" id="{8BC4D4F8-2E39-4C9D-A96E-3EB08292ED04}"/>
                </a:ext>
              </a:extLst>
            </p:cNvPr>
            <p:cNvSpPr>
              <a:spLocks/>
            </p:cNvSpPr>
            <p:nvPr/>
          </p:nvSpPr>
          <p:spPr bwMode="auto">
            <a:xfrm>
              <a:off x="17273588" y="5089526"/>
              <a:ext cx="431800" cy="923925"/>
            </a:xfrm>
            <a:custGeom>
              <a:avLst/>
              <a:gdLst>
                <a:gd name="T0" fmla="*/ 0 w 21"/>
                <a:gd name="T1" fmla="*/ 0 h 45"/>
                <a:gd name="T2" fmla="*/ 19 w 21"/>
                <a:gd name="T3" fmla="*/ 45 h 45"/>
                <a:gd name="T4" fmla="*/ 9 w 21"/>
                <a:gd name="T5" fmla="*/ 13 h 45"/>
                <a:gd name="T6" fmla="*/ 0 w 21"/>
                <a:gd name="T7" fmla="*/ 0 h 45"/>
              </a:gdLst>
              <a:ahLst/>
              <a:cxnLst>
                <a:cxn ang="0">
                  <a:pos x="T0" y="T1"/>
                </a:cxn>
                <a:cxn ang="0">
                  <a:pos x="T2" y="T3"/>
                </a:cxn>
                <a:cxn ang="0">
                  <a:pos x="T4" y="T5"/>
                </a:cxn>
                <a:cxn ang="0">
                  <a:pos x="T6" y="T7"/>
                </a:cxn>
              </a:cxnLst>
              <a:rect l="0" t="0" r="r" b="b"/>
              <a:pathLst>
                <a:path w="21" h="45">
                  <a:moveTo>
                    <a:pt x="0" y="0"/>
                  </a:moveTo>
                  <a:cubicBezTo>
                    <a:pt x="8" y="14"/>
                    <a:pt x="15" y="30"/>
                    <a:pt x="19" y="45"/>
                  </a:cubicBezTo>
                  <a:cubicBezTo>
                    <a:pt x="21" y="34"/>
                    <a:pt x="14" y="23"/>
                    <a:pt x="9" y="13"/>
                  </a:cubicBezTo>
                  <a:cubicBezTo>
                    <a:pt x="6" y="6"/>
                    <a:pt x="0" y="0"/>
                    <a:pt x="0"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7" name="Freeform 59">
              <a:extLst>
                <a:ext uri="{FF2B5EF4-FFF2-40B4-BE49-F238E27FC236}">
                  <a16:creationId xmlns:a16="http://schemas.microsoft.com/office/drawing/2014/main" id="{0CD12883-809C-496C-AEB1-EFE07717DE51}"/>
                </a:ext>
              </a:extLst>
            </p:cNvPr>
            <p:cNvSpPr>
              <a:spLocks/>
            </p:cNvSpPr>
            <p:nvPr/>
          </p:nvSpPr>
          <p:spPr bwMode="auto">
            <a:xfrm>
              <a:off x="17602201" y="5273676"/>
              <a:ext cx="82550" cy="555625"/>
            </a:xfrm>
            <a:custGeom>
              <a:avLst/>
              <a:gdLst>
                <a:gd name="T0" fmla="*/ 2 w 4"/>
                <a:gd name="T1" fmla="*/ 0 h 27"/>
                <a:gd name="T2" fmla="*/ 2 w 4"/>
                <a:gd name="T3" fmla="*/ 25 h 27"/>
                <a:gd name="T4" fmla="*/ 0 w 4"/>
                <a:gd name="T5" fmla="*/ 24 h 27"/>
                <a:gd name="T6" fmla="*/ 2 w 4"/>
                <a:gd name="T7" fmla="*/ 0 h 27"/>
              </a:gdLst>
              <a:ahLst/>
              <a:cxnLst>
                <a:cxn ang="0">
                  <a:pos x="T0" y="T1"/>
                </a:cxn>
                <a:cxn ang="0">
                  <a:pos x="T2" y="T3"/>
                </a:cxn>
                <a:cxn ang="0">
                  <a:pos x="T4" y="T5"/>
                </a:cxn>
                <a:cxn ang="0">
                  <a:pos x="T6" y="T7"/>
                </a:cxn>
              </a:cxnLst>
              <a:rect l="0" t="0" r="r" b="b"/>
              <a:pathLst>
                <a:path w="4" h="27">
                  <a:moveTo>
                    <a:pt x="2" y="0"/>
                  </a:moveTo>
                  <a:cubicBezTo>
                    <a:pt x="4" y="6"/>
                    <a:pt x="4" y="19"/>
                    <a:pt x="2" y="25"/>
                  </a:cubicBezTo>
                  <a:cubicBezTo>
                    <a:pt x="1" y="27"/>
                    <a:pt x="0" y="24"/>
                    <a:pt x="0" y="24"/>
                  </a:cubicBezTo>
                  <a:cubicBezTo>
                    <a:pt x="2" y="16"/>
                    <a:pt x="2" y="8"/>
                    <a:pt x="2"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8" name="Freeform 60">
              <a:extLst>
                <a:ext uri="{FF2B5EF4-FFF2-40B4-BE49-F238E27FC236}">
                  <a16:creationId xmlns:a16="http://schemas.microsoft.com/office/drawing/2014/main" id="{F991F1BF-7E63-493B-B89D-583A2D1ACD66}"/>
                </a:ext>
              </a:extLst>
            </p:cNvPr>
            <p:cNvSpPr>
              <a:spLocks/>
            </p:cNvSpPr>
            <p:nvPr/>
          </p:nvSpPr>
          <p:spPr bwMode="auto">
            <a:xfrm>
              <a:off x="17211676" y="5438776"/>
              <a:ext cx="411163" cy="369888"/>
            </a:xfrm>
            <a:custGeom>
              <a:avLst/>
              <a:gdLst>
                <a:gd name="T0" fmla="*/ 20 w 20"/>
                <a:gd name="T1" fmla="*/ 15 h 18"/>
                <a:gd name="T2" fmla="*/ 0 w 20"/>
                <a:gd name="T3" fmla="*/ 0 h 18"/>
                <a:gd name="T4" fmla="*/ 20 w 20"/>
                <a:gd name="T5" fmla="*/ 18 h 18"/>
                <a:gd name="T6" fmla="*/ 20 w 20"/>
                <a:gd name="T7" fmla="*/ 15 h 18"/>
              </a:gdLst>
              <a:ahLst/>
              <a:cxnLst>
                <a:cxn ang="0">
                  <a:pos x="T0" y="T1"/>
                </a:cxn>
                <a:cxn ang="0">
                  <a:pos x="T2" y="T3"/>
                </a:cxn>
                <a:cxn ang="0">
                  <a:pos x="T4" y="T5"/>
                </a:cxn>
                <a:cxn ang="0">
                  <a:pos x="T6" y="T7"/>
                </a:cxn>
              </a:cxnLst>
              <a:rect l="0" t="0" r="r" b="b"/>
              <a:pathLst>
                <a:path w="20" h="18">
                  <a:moveTo>
                    <a:pt x="20" y="15"/>
                  </a:moveTo>
                  <a:cubicBezTo>
                    <a:pt x="13" y="10"/>
                    <a:pt x="7" y="6"/>
                    <a:pt x="0" y="0"/>
                  </a:cubicBezTo>
                  <a:cubicBezTo>
                    <a:pt x="2" y="5"/>
                    <a:pt x="13" y="14"/>
                    <a:pt x="20" y="18"/>
                  </a:cubicBezTo>
                  <a:lnTo>
                    <a:pt x="20" y="15"/>
                  </a:ln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69" name="Freeform 61">
              <a:extLst>
                <a:ext uri="{FF2B5EF4-FFF2-40B4-BE49-F238E27FC236}">
                  <a16:creationId xmlns:a16="http://schemas.microsoft.com/office/drawing/2014/main" id="{9F46A42F-5B4C-4A36-A86D-66D2ADBD7490}"/>
                </a:ext>
              </a:extLst>
            </p:cNvPr>
            <p:cNvSpPr>
              <a:spLocks/>
            </p:cNvSpPr>
            <p:nvPr/>
          </p:nvSpPr>
          <p:spPr bwMode="auto">
            <a:xfrm>
              <a:off x="18034001" y="5643563"/>
              <a:ext cx="1912938" cy="1663700"/>
            </a:xfrm>
            <a:custGeom>
              <a:avLst/>
              <a:gdLst>
                <a:gd name="T0" fmla="*/ 26 w 93"/>
                <a:gd name="T1" fmla="*/ 80 h 81"/>
                <a:gd name="T2" fmla="*/ 73 w 93"/>
                <a:gd name="T3" fmla="*/ 54 h 81"/>
                <a:gd name="T4" fmla="*/ 93 w 93"/>
                <a:gd name="T5" fmla="*/ 2 h 81"/>
                <a:gd name="T6" fmla="*/ 40 w 93"/>
                <a:gd name="T7" fmla="*/ 9 h 81"/>
                <a:gd name="T8" fmla="*/ 13 w 93"/>
                <a:gd name="T9" fmla="*/ 40 h 81"/>
                <a:gd name="T10" fmla="*/ 0 w 93"/>
                <a:gd name="T11" fmla="*/ 81 h 81"/>
                <a:gd name="T12" fmla="*/ 26 w 93"/>
                <a:gd name="T13" fmla="*/ 80 h 81"/>
              </a:gdLst>
              <a:ahLst/>
              <a:cxnLst>
                <a:cxn ang="0">
                  <a:pos x="T0" y="T1"/>
                </a:cxn>
                <a:cxn ang="0">
                  <a:pos x="T2" y="T3"/>
                </a:cxn>
                <a:cxn ang="0">
                  <a:pos x="T4" y="T5"/>
                </a:cxn>
                <a:cxn ang="0">
                  <a:pos x="T6" y="T7"/>
                </a:cxn>
                <a:cxn ang="0">
                  <a:pos x="T8" y="T9"/>
                </a:cxn>
                <a:cxn ang="0">
                  <a:pos x="T10" y="T11"/>
                </a:cxn>
                <a:cxn ang="0">
                  <a:pos x="T12" y="T13"/>
                </a:cxn>
              </a:cxnLst>
              <a:rect l="0" t="0" r="r" b="b"/>
              <a:pathLst>
                <a:path w="93" h="81">
                  <a:moveTo>
                    <a:pt x="26" y="80"/>
                  </a:moveTo>
                  <a:cubicBezTo>
                    <a:pt x="45" y="81"/>
                    <a:pt x="63" y="69"/>
                    <a:pt x="73" y="54"/>
                  </a:cubicBezTo>
                  <a:cubicBezTo>
                    <a:pt x="84" y="38"/>
                    <a:pt x="89" y="20"/>
                    <a:pt x="93" y="2"/>
                  </a:cubicBezTo>
                  <a:cubicBezTo>
                    <a:pt x="75" y="1"/>
                    <a:pt x="56" y="0"/>
                    <a:pt x="40" y="9"/>
                  </a:cubicBezTo>
                  <a:cubicBezTo>
                    <a:pt x="28" y="16"/>
                    <a:pt x="19" y="27"/>
                    <a:pt x="13" y="40"/>
                  </a:cubicBezTo>
                  <a:cubicBezTo>
                    <a:pt x="7" y="53"/>
                    <a:pt x="3" y="67"/>
                    <a:pt x="0" y="81"/>
                  </a:cubicBezTo>
                  <a:cubicBezTo>
                    <a:pt x="8" y="76"/>
                    <a:pt x="17" y="79"/>
                    <a:pt x="26" y="80"/>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0" name="Freeform 62">
              <a:extLst>
                <a:ext uri="{FF2B5EF4-FFF2-40B4-BE49-F238E27FC236}">
                  <a16:creationId xmlns:a16="http://schemas.microsoft.com/office/drawing/2014/main" id="{9344B89E-B922-4D78-90BC-E4670F835B44}"/>
                </a:ext>
              </a:extLst>
            </p:cNvPr>
            <p:cNvSpPr>
              <a:spLocks/>
            </p:cNvSpPr>
            <p:nvPr/>
          </p:nvSpPr>
          <p:spPr bwMode="auto">
            <a:xfrm>
              <a:off x="18918238" y="6342063"/>
              <a:ext cx="638175" cy="287338"/>
            </a:xfrm>
            <a:custGeom>
              <a:avLst/>
              <a:gdLst>
                <a:gd name="T0" fmla="*/ 1 w 31"/>
                <a:gd name="T1" fmla="*/ 11 h 14"/>
                <a:gd name="T2" fmla="*/ 0 w 31"/>
                <a:gd name="T3" fmla="*/ 14 h 14"/>
                <a:gd name="T4" fmla="*/ 31 w 31"/>
                <a:gd name="T5" fmla="*/ 0 h 14"/>
                <a:gd name="T6" fmla="*/ 1 w 31"/>
                <a:gd name="T7" fmla="*/ 11 h 14"/>
              </a:gdLst>
              <a:ahLst/>
              <a:cxnLst>
                <a:cxn ang="0">
                  <a:pos x="T0" y="T1"/>
                </a:cxn>
                <a:cxn ang="0">
                  <a:pos x="T2" y="T3"/>
                </a:cxn>
                <a:cxn ang="0">
                  <a:pos x="T4" y="T5"/>
                </a:cxn>
                <a:cxn ang="0">
                  <a:pos x="T6" y="T7"/>
                </a:cxn>
              </a:cxnLst>
              <a:rect l="0" t="0" r="r" b="b"/>
              <a:pathLst>
                <a:path w="31" h="14">
                  <a:moveTo>
                    <a:pt x="1" y="11"/>
                  </a:moveTo>
                  <a:cubicBezTo>
                    <a:pt x="1" y="12"/>
                    <a:pt x="1" y="13"/>
                    <a:pt x="0" y="14"/>
                  </a:cubicBezTo>
                  <a:cubicBezTo>
                    <a:pt x="13" y="14"/>
                    <a:pt x="23" y="10"/>
                    <a:pt x="31" y="0"/>
                  </a:cubicBezTo>
                  <a:cubicBezTo>
                    <a:pt x="21" y="7"/>
                    <a:pt x="12" y="9"/>
                    <a:pt x="1" y="1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1" name="Freeform 63">
              <a:extLst>
                <a:ext uri="{FF2B5EF4-FFF2-40B4-BE49-F238E27FC236}">
                  <a16:creationId xmlns:a16="http://schemas.microsoft.com/office/drawing/2014/main" id="{8E3BDA27-F365-4C84-8E97-E46783D9D91C}"/>
                </a:ext>
              </a:extLst>
            </p:cNvPr>
            <p:cNvSpPr>
              <a:spLocks/>
            </p:cNvSpPr>
            <p:nvPr/>
          </p:nvSpPr>
          <p:spPr bwMode="auto">
            <a:xfrm>
              <a:off x="18424526" y="6856413"/>
              <a:ext cx="842963" cy="163513"/>
            </a:xfrm>
            <a:custGeom>
              <a:avLst/>
              <a:gdLst>
                <a:gd name="T0" fmla="*/ 18 w 41"/>
                <a:gd name="T1" fmla="*/ 7 h 8"/>
                <a:gd name="T2" fmla="*/ 0 w 41"/>
                <a:gd name="T3" fmla="*/ 6 h 8"/>
                <a:gd name="T4" fmla="*/ 25 w 41"/>
                <a:gd name="T5" fmla="*/ 3 h 8"/>
                <a:gd name="T6" fmla="*/ 41 w 41"/>
                <a:gd name="T7" fmla="*/ 0 h 8"/>
                <a:gd name="T8" fmla="*/ 18 w 41"/>
                <a:gd name="T9" fmla="*/ 7 h 8"/>
              </a:gdLst>
              <a:ahLst/>
              <a:cxnLst>
                <a:cxn ang="0">
                  <a:pos x="T0" y="T1"/>
                </a:cxn>
                <a:cxn ang="0">
                  <a:pos x="T2" y="T3"/>
                </a:cxn>
                <a:cxn ang="0">
                  <a:pos x="T4" y="T5"/>
                </a:cxn>
                <a:cxn ang="0">
                  <a:pos x="T6" y="T7"/>
                </a:cxn>
                <a:cxn ang="0">
                  <a:pos x="T8" y="T9"/>
                </a:cxn>
              </a:cxnLst>
              <a:rect l="0" t="0" r="r" b="b"/>
              <a:pathLst>
                <a:path w="41" h="8">
                  <a:moveTo>
                    <a:pt x="18" y="7"/>
                  </a:moveTo>
                  <a:cubicBezTo>
                    <a:pt x="14" y="7"/>
                    <a:pt x="0" y="6"/>
                    <a:pt x="0" y="6"/>
                  </a:cubicBezTo>
                  <a:cubicBezTo>
                    <a:pt x="3" y="3"/>
                    <a:pt x="17" y="2"/>
                    <a:pt x="25" y="3"/>
                  </a:cubicBezTo>
                  <a:cubicBezTo>
                    <a:pt x="30" y="3"/>
                    <a:pt x="37" y="2"/>
                    <a:pt x="41" y="0"/>
                  </a:cubicBezTo>
                  <a:cubicBezTo>
                    <a:pt x="37" y="5"/>
                    <a:pt x="30" y="8"/>
                    <a:pt x="18" y="7"/>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2" name="Freeform 64">
              <a:extLst>
                <a:ext uri="{FF2B5EF4-FFF2-40B4-BE49-F238E27FC236}">
                  <a16:creationId xmlns:a16="http://schemas.microsoft.com/office/drawing/2014/main" id="{AD0CF25A-A048-4C6D-92EB-A8E22BDF957E}"/>
                </a:ext>
              </a:extLst>
            </p:cNvPr>
            <p:cNvSpPr>
              <a:spLocks/>
            </p:cNvSpPr>
            <p:nvPr/>
          </p:nvSpPr>
          <p:spPr bwMode="auto">
            <a:xfrm>
              <a:off x="18424526" y="6300788"/>
              <a:ext cx="247650" cy="719138"/>
            </a:xfrm>
            <a:custGeom>
              <a:avLst/>
              <a:gdLst>
                <a:gd name="T0" fmla="*/ 0 w 12"/>
                <a:gd name="T1" fmla="*/ 35 h 35"/>
                <a:gd name="T2" fmla="*/ 11 w 12"/>
                <a:gd name="T3" fmla="*/ 19 h 35"/>
                <a:gd name="T4" fmla="*/ 12 w 12"/>
                <a:gd name="T5" fmla="*/ 0 h 35"/>
                <a:gd name="T6" fmla="*/ 0 w 12"/>
                <a:gd name="T7" fmla="*/ 35 h 35"/>
              </a:gdLst>
              <a:ahLst/>
              <a:cxnLst>
                <a:cxn ang="0">
                  <a:pos x="T0" y="T1"/>
                </a:cxn>
                <a:cxn ang="0">
                  <a:pos x="T2" y="T3"/>
                </a:cxn>
                <a:cxn ang="0">
                  <a:pos x="T4" y="T5"/>
                </a:cxn>
                <a:cxn ang="0">
                  <a:pos x="T6" y="T7"/>
                </a:cxn>
              </a:cxnLst>
              <a:rect l="0" t="0" r="r" b="b"/>
              <a:pathLst>
                <a:path w="12" h="35">
                  <a:moveTo>
                    <a:pt x="0" y="35"/>
                  </a:moveTo>
                  <a:cubicBezTo>
                    <a:pt x="6" y="32"/>
                    <a:pt x="9" y="26"/>
                    <a:pt x="11" y="19"/>
                  </a:cubicBezTo>
                  <a:cubicBezTo>
                    <a:pt x="12" y="13"/>
                    <a:pt x="12" y="6"/>
                    <a:pt x="12" y="0"/>
                  </a:cubicBezTo>
                  <a:cubicBezTo>
                    <a:pt x="10" y="12"/>
                    <a:pt x="6" y="24"/>
                    <a:pt x="0" y="35"/>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3" name="Freeform 65">
              <a:extLst>
                <a:ext uri="{FF2B5EF4-FFF2-40B4-BE49-F238E27FC236}">
                  <a16:creationId xmlns:a16="http://schemas.microsoft.com/office/drawing/2014/main" id="{C988BBF3-9529-4CF3-8146-9E8D04A179ED}"/>
                </a:ext>
              </a:extLst>
            </p:cNvPr>
            <p:cNvSpPr>
              <a:spLocks/>
            </p:cNvSpPr>
            <p:nvPr/>
          </p:nvSpPr>
          <p:spPr bwMode="auto">
            <a:xfrm>
              <a:off x="18794413" y="6013451"/>
              <a:ext cx="206375" cy="719138"/>
            </a:xfrm>
            <a:custGeom>
              <a:avLst/>
              <a:gdLst>
                <a:gd name="T0" fmla="*/ 4 w 10"/>
                <a:gd name="T1" fmla="*/ 24 h 35"/>
                <a:gd name="T2" fmla="*/ 0 w 10"/>
                <a:gd name="T3" fmla="*/ 35 h 35"/>
                <a:gd name="T4" fmla="*/ 9 w 10"/>
                <a:gd name="T5" fmla="*/ 21 h 35"/>
                <a:gd name="T6" fmla="*/ 10 w 10"/>
                <a:gd name="T7" fmla="*/ 0 h 35"/>
                <a:gd name="T8" fmla="*/ 4 w 10"/>
                <a:gd name="T9" fmla="*/ 24 h 35"/>
              </a:gdLst>
              <a:ahLst/>
              <a:cxnLst>
                <a:cxn ang="0">
                  <a:pos x="T0" y="T1"/>
                </a:cxn>
                <a:cxn ang="0">
                  <a:pos x="T2" y="T3"/>
                </a:cxn>
                <a:cxn ang="0">
                  <a:pos x="T4" y="T5"/>
                </a:cxn>
                <a:cxn ang="0">
                  <a:pos x="T6" y="T7"/>
                </a:cxn>
                <a:cxn ang="0">
                  <a:pos x="T8" y="T9"/>
                </a:cxn>
              </a:cxnLst>
              <a:rect l="0" t="0" r="r" b="b"/>
              <a:pathLst>
                <a:path w="10" h="35">
                  <a:moveTo>
                    <a:pt x="4" y="24"/>
                  </a:moveTo>
                  <a:cubicBezTo>
                    <a:pt x="4" y="27"/>
                    <a:pt x="2" y="33"/>
                    <a:pt x="0" y="35"/>
                  </a:cubicBezTo>
                  <a:cubicBezTo>
                    <a:pt x="5" y="33"/>
                    <a:pt x="8" y="28"/>
                    <a:pt x="9" y="21"/>
                  </a:cubicBezTo>
                  <a:cubicBezTo>
                    <a:pt x="10" y="15"/>
                    <a:pt x="10" y="9"/>
                    <a:pt x="10" y="0"/>
                  </a:cubicBezTo>
                  <a:cubicBezTo>
                    <a:pt x="8" y="9"/>
                    <a:pt x="7" y="15"/>
                    <a:pt x="4" y="24"/>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4" name="Freeform 66">
              <a:extLst>
                <a:ext uri="{FF2B5EF4-FFF2-40B4-BE49-F238E27FC236}">
                  <a16:creationId xmlns:a16="http://schemas.microsoft.com/office/drawing/2014/main" id="{D1689059-34DB-4D8F-B6B0-BE2A02DD4CD4}"/>
                </a:ext>
              </a:extLst>
            </p:cNvPr>
            <p:cNvSpPr>
              <a:spLocks/>
            </p:cNvSpPr>
            <p:nvPr/>
          </p:nvSpPr>
          <p:spPr bwMode="auto">
            <a:xfrm>
              <a:off x="15587663" y="5129213"/>
              <a:ext cx="1706563" cy="1911350"/>
            </a:xfrm>
            <a:custGeom>
              <a:avLst/>
              <a:gdLst>
                <a:gd name="T0" fmla="*/ 34 w 83"/>
                <a:gd name="T1" fmla="*/ 87 h 93"/>
                <a:gd name="T2" fmla="*/ 76 w 83"/>
                <a:gd name="T3" fmla="*/ 91 h 93"/>
                <a:gd name="T4" fmla="*/ 75 w 83"/>
                <a:gd name="T5" fmla="*/ 39 h 93"/>
                <a:gd name="T6" fmla="*/ 43 w 83"/>
                <a:gd name="T7" fmla="*/ 11 h 93"/>
                <a:gd name="T8" fmla="*/ 1 w 83"/>
                <a:gd name="T9" fmla="*/ 0 h 93"/>
                <a:gd name="T10" fmla="*/ 5 w 83"/>
                <a:gd name="T11" fmla="*/ 49 h 93"/>
                <a:gd name="T12" fmla="*/ 34 w 83"/>
                <a:gd name="T13" fmla="*/ 87 h 93"/>
              </a:gdLst>
              <a:ahLst/>
              <a:cxnLst>
                <a:cxn ang="0">
                  <a:pos x="T0" y="T1"/>
                </a:cxn>
                <a:cxn ang="0">
                  <a:pos x="T2" y="T3"/>
                </a:cxn>
                <a:cxn ang="0">
                  <a:pos x="T4" y="T5"/>
                </a:cxn>
                <a:cxn ang="0">
                  <a:pos x="T6" y="T7"/>
                </a:cxn>
                <a:cxn ang="0">
                  <a:pos x="T8" y="T9"/>
                </a:cxn>
                <a:cxn ang="0">
                  <a:pos x="T10" y="T11"/>
                </a:cxn>
                <a:cxn ang="0">
                  <a:pos x="T12" y="T13"/>
                </a:cxn>
              </a:cxnLst>
              <a:rect l="0" t="0" r="r" b="b"/>
              <a:pathLst>
                <a:path w="83" h="93">
                  <a:moveTo>
                    <a:pt x="34" y="87"/>
                  </a:moveTo>
                  <a:cubicBezTo>
                    <a:pt x="47" y="93"/>
                    <a:pt x="62" y="92"/>
                    <a:pt x="76" y="91"/>
                  </a:cubicBezTo>
                  <a:cubicBezTo>
                    <a:pt x="79" y="74"/>
                    <a:pt x="83" y="55"/>
                    <a:pt x="75" y="39"/>
                  </a:cubicBezTo>
                  <a:cubicBezTo>
                    <a:pt x="69" y="26"/>
                    <a:pt x="56" y="17"/>
                    <a:pt x="43" y="11"/>
                  </a:cubicBezTo>
                  <a:cubicBezTo>
                    <a:pt x="30" y="6"/>
                    <a:pt x="15" y="4"/>
                    <a:pt x="1" y="0"/>
                  </a:cubicBezTo>
                  <a:cubicBezTo>
                    <a:pt x="1" y="17"/>
                    <a:pt x="0" y="33"/>
                    <a:pt x="5" y="49"/>
                  </a:cubicBezTo>
                  <a:cubicBezTo>
                    <a:pt x="9" y="65"/>
                    <a:pt x="19" y="80"/>
                    <a:pt x="34" y="87"/>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5" name="Freeform 67">
              <a:extLst>
                <a:ext uri="{FF2B5EF4-FFF2-40B4-BE49-F238E27FC236}">
                  <a16:creationId xmlns:a16="http://schemas.microsoft.com/office/drawing/2014/main" id="{28299F49-FA49-4A9A-BEB5-8E9C05447C6A}"/>
                </a:ext>
              </a:extLst>
            </p:cNvPr>
            <p:cNvSpPr>
              <a:spLocks/>
            </p:cNvSpPr>
            <p:nvPr/>
          </p:nvSpPr>
          <p:spPr bwMode="auto">
            <a:xfrm>
              <a:off x="16821151" y="5910263"/>
              <a:ext cx="123825" cy="719138"/>
            </a:xfrm>
            <a:custGeom>
              <a:avLst/>
              <a:gdLst>
                <a:gd name="T0" fmla="*/ 0 w 6"/>
                <a:gd name="T1" fmla="*/ 29 h 35"/>
                <a:gd name="T2" fmla="*/ 2 w 6"/>
                <a:gd name="T3" fmla="*/ 35 h 35"/>
                <a:gd name="T4" fmla="*/ 3 w 6"/>
                <a:gd name="T5" fmla="*/ 0 h 35"/>
                <a:gd name="T6" fmla="*/ 0 w 6"/>
                <a:gd name="T7" fmla="*/ 29 h 35"/>
              </a:gdLst>
              <a:ahLst/>
              <a:cxnLst>
                <a:cxn ang="0">
                  <a:pos x="T0" y="T1"/>
                </a:cxn>
                <a:cxn ang="0">
                  <a:pos x="T2" y="T3"/>
                </a:cxn>
                <a:cxn ang="0">
                  <a:pos x="T4" y="T5"/>
                </a:cxn>
                <a:cxn ang="0">
                  <a:pos x="T6" y="T7"/>
                </a:cxn>
              </a:cxnLst>
              <a:rect l="0" t="0" r="r" b="b"/>
              <a:pathLst>
                <a:path w="6" h="35">
                  <a:moveTo>
                    <a:pt x="0" y="29"/>
                  </a:moveTo>
                  <a:cubicBezTo>
                    <a:pt x="0" y="31"/>
                    <a:pt x="0" y="34"/>
                    <a:pt x="2" y="35"/>
                  </a:cubicBezTo>
                  <a:cubicBezTo>
                    <a:pt x="5" y="24"/>
                    <a:pt x="6" y="12"/>
                    <a:pt x="3" y="0"/>
                  </a:cubicBezTo>
                  <a:cubicBezTo>
                    <a:pt x="2" y="10"/>
                    <a:pt x="1" y="19"/>
                    <a:pt x="0" y="2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6" name="Freeform 68">
              <a:extLst>
                <a:ext uri="{FF2B5EF4-FFF2-40B4-BE49-F238E27FC236}">
                  <a16:creationId xmlns:a16="http://schemas.microsoft.com/office/drawing/2014/main" id="{ACE4845C-0682-4A46-8AD3-C6EEA77824CB}"/>
                </a:ext>
              </a:extLst>
            </p:cNvPr>
            <p:cNvSpPr>
              <a:spLocks/>
            </p:cNvSpPr>
            <p:nvPr/>
          </p:nvSpPr>
          <p:spPr bwMode="auto">
            <a:xfrm>
              <a:off x="16040101" y="6486526"/>
              <a:ext cx="863600" cy="184150"/>
            </a:xfrm>
            <a:custGeom>
              <a:avLst/>
              <a:gdLst>
                <a:gd name="T0" fmla="*/ 36 w 42"/>
                <a:gd name="T1" fmla="*/ 4 h 9"/>
                <a:gd name="T2" fmla="*/ 0 w 42"/>
                <a:gd name="T3" fmla="*/ 0 h 9"/>
                <a:gd name="T4" fmla="*/ 15 w 42"/>
                <a:gd name="T5" fmla="*/ 8 h 9"/>
                <a:gd name="T6" fmla="*/ 42 w 42"/>
                <a:gd name="T7" fmla="*/ 9 h 9"/>
                <a:gd name="T8" fmla="*/ 42 w 42"/>
                <a:gd name="T9" fmla="*/ 8 h 9"/>
                <a:gd name="T10" fmla="*/ 36 w 42"/>
                <a:gd name="T11" fmla="*/ 4 h 9"/>
              </a:gdLst>
              <a:ahLst/>
              <a:cxnLst>
                <a:cxn ang="0">
                  <a:pos x="T0" y="T1"/>
                </a:cxn>
                <a:cxn ang="0">
                  <a:pos x="T2" y="T3"/>
                </a:cxn>
                <a:cxn ang="0">
                  <a:pos x="T4" y="T5"/>
                </a:cxn>
                <a:cxn ang="0">
                  <a:pos x="T6" y="T7"/>
                </a:cxn>
                <a:cxn ang="0">
                  <a:pos x="T8" y="T9"/>
                </a:cxn>
                <a:cxn ang="0">
                  <a:pos x="T10" y="T11"/>
                </a:cxn>
              </a:cxnLst>
              <a:rect l="0" t="0" r="r" b="b"/>
              <a:pathLst>
                <a:path w="42" h="9">
                  <a:moveTo>
                    <a:pt x="36" y="4"/>
                  </a:moveTo>
                  <a:cubicBezTo>
                    <a:pt x="24" y="5"/>
                    <a:pt x="11" y="4"/>
                    <a:pt x="0" y="0"/>
                  </a:cubicBezTo>
                  <a:cubicBezTo>
                    <a:pt x="4" y="5"/>
                    <a:pt x="11" y="7"/>
                    <a:pt x="15" y="8"/>
                  </a:cubicBezTo>
                  <a:cubicBezTo>
                    <a:pt x="19" y="9"/>
                    <a:pt x="35" y="9"/>
                    <a:pt x="42" y="9"/>
                  </a:cubicBezTo>
                  <a:cubicBezTo>
                    <a:pt x="42" y="9"/>
                    <a:pt x="42" y="8"/>
                    <a:pt x="42" y="8"/>
                  </a:cubicBezTo>
                  <a:cubicBezTo>
                    <a:pt x="40" y="7"/>
                    <a:pt x="37" y="5"/>
                    <a:pt x="36" y="4"/>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7" name="Freeform 69">
              <a:extLst>
                <a:ext uri="{FF2B5EF4-FFF2-40B4-BE49-F238E27FC236}">
                  <a16:creationId xmlns:a16="http://schemas.microsoft.com/office/drawing/2014/main" id="{814E1DF5-2DFC-4448-AA12-3B4A4EB99C2B}"/>
                </a:ext>
              </a:extLst>
            </p:cNvPr>
            <p:cNvSpPr>
              <a:spLocks/>
            </p:cNvSpPr>
            <p:nvPr/>
          </p:nvSpPr>
          <p:spPr bwMode="auto">
            <a:xfrm>
              <a:off x="15936913" y="6197601"/>
              <a:ext cx="719138" cy="206375"/>
            </a:xfrm>
            <a:custGeom>
              <a:avLst/>
              <a:gdLst>
                <a:gd name="T0" fmla="*/ 32 w 35"/>
                <a:gd name="T1" fmla="*/ 5 h 10"/>
                <a:gd name="T2" fmla="*/ 0 w 35"/>
                <a:gd name="T3" fmla="*/ 0 h 10"/>
                <a:gd name="T4" fmla="*/ 15 w 35"/>
                <a:gd name="T5" fmla="*/ 8 h 10"/>
                <a:gd name="T6" fmla="*/ 35 w 35"/>
                <a:gd name="T7" fmla="*/ 10 h 10"/>
                <a:gd name="T8" fmla="*/ 32 w 35"/>
                <a:gd name="T9" fmla="*/ 5 h 10"/>
              </a:gdLst>
              <a:ahLst/>
              <a:cxnLst>
                <a:cxn ang="0">
                  <a:pos x="T0" y="T1"/>
                </a:cxn>
                <a:cxn ang="0">
                  <a:pos x="T2" y="T3"/>
                </a:cxn>
                <a:cxn ang="0">
                  <a:pos x="T4" y="T5"/>
                </a:cxn>
                <a:cxn ang="0">
                  <a:pos x="T6" y="T7"/>
                </a:cxn>
                <a:cxn ang="0">
                  <a:pos x="T8" y="T9"/>
                </a:cxn>
              </a:cxnLst>
              <a:rect l="0" t="0" r="r" b="b"/>
              <a:pathLst>
                <a:path w="35" h="10">
                  <a:moveTo>
                    <a:pt x="32" y="5"/>
                  </a:moveTo>
                  <a:cubicBezTo>
                    <a:pt x="21" y="5"/>
                    <a:pt x="10" y="3"/>
                    <a:pt x="0" y="0"/>
                  </a:cubicBezTo>
                  <a:cubicBezTo>
                    <a:pt x="4" y="4"/>
                    <a:pt x="11" y="7"/>
                    <a:pt x="15" y="8"/>
                  </a:cubicBezTo>
                  <a:cubicBezTo>
                    <a:pt x="18" y="9"/>
                    <a:pt x="28" y="9"/>
                    <a:pt x="35" y="10"/>
                  </a:cubicBezTo>
                  <a:cubicBezTo>
                    <a:pt x="34" y="8"/>
                    <a:pt x="33" y="6"/>
                    <a:pt x="32" y="5"/>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8" name="Freeform 70">
              <a:extLst>
                <a:ext uri="{FF2B5EF4-FFF2-40B4-BE49-F238E27FC236}">
                  <a16:creationId xmlns:a16="http://schemas.microsoft.com/office/drawing/2014/main" id="{3C6F8BA1-61B2-4667-8DBB-D35ABF15BCB1}"/>
                </a:ext>
              </a:extLst>
            </p:cNvPr>
            <p:cNvSpPr>
              <a:spLocks/>
            </p:cNvSpPr>
            <p:nvPr/>
          </p:nvSpPr>
          <p:spPr bwMode="auto">
            <a:xfrm>
              <a:off x="15998826" y="5519738"/>
              <a:ext cx="1047750" cy="1316038"/>
            </a:xfrm>
            <a:custGeom>
              <a:avLst/>
              <a:gdLst>
                <a:gd name="T0" fmla="*/ 51 w 51"/>
                <a:gd name="T1" fmla="*/ 64 h 64"/>
                <a:gd name="T2" fmla="*/ 0 w 51"/>
                <a:gd name="T3" fmla="*/ 0 h 64"/>
                <a:gd name="T4" fmla="*/ 51 w 51"/>
                <a:gd name="T5" fmla="*/ 64 h 64"/>
              </a:gdLst>
              <a:ahLst/>
              <a:cxnLst>
                <a:cxn ang="0">
                  <a:pos x="T0" y="T1"/>
                </a:cxn>
                <a:cxn ang="0">
                  <a:pos x="T2" y="T3"/>
                </a:cxn>
                <a:cxn ang="0">
                  <a:pos x="T4" y="T5"/>
                </a:cxn>
              </a:cxnLst>
              <a:rect l="0" t="0" r="r" b="b"/>
              <a:pathLst>
                <a:path w="51" h="64">
                  <a:moveTo>
                    <a:pt x="51" y="64"/>
                  </a:moveTo>
                  <a:cubicBezTo>
                    <a:pt x="41" y="49"/>
                    <a:pt x="14" y="14"/>
                    <a:pt x="0" y="0"/>
                  </a:cubicBezTo>
                  <a:cubicBezTo>
                    <a:pt x="8" y="18"/>
                    <a:pt x="34" y="51"/>
                    <a:pt x="51" y="64"/>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79" name="Freeform 71">
              <a:extLst>
                <a:ext uri="{FF2B5EF4-FFF2-40B4-BE49-F238E27FC236}">
                  <a16:creationId xmlns:a16="http://schemas.microsoft.com/office/drawing/2014/main" id="{0AA08794-730D-4D43-A40A-57EB1D21737D}"/>
                </a:ext>
              </a:extLst>
            </p:cNvPr>
            <p:cNvSpPr>
              <a:spLocks/>
            </p:cNvSpPr>
            <p:nvPr/>
          </p:nvSpPr>
          <p:spPr bwMode="auto">
            <a:xfrm>
              <a:off x="16552863" y="5705476"/>
              <a:ext cx="123825" cy="698500"/>
            </a:xfrm>
            <a:custGeom>
              <a:avLst/>
              <a:gdLst>
                <a:gd name="T0" fmla="*/ 3 w 6"/>
                <a:gd name="T1" fmla="*/ 0 h 34"/>
                <a:gd name="T2" fmla="*/ 1 w 6"/>
                <a:gd name="T3" fmla="*/ 22 h 34"/>
                <a:gd name="T4" fmla="*/ 6 w 6"/>
                <a:gd name="T5" fmla="*/ 34 h 34"/>
                <a:gd name="T6" fmla="*/ 3 w 6"/>
                <a:gd name="T7" fmla="*/ 0 h 34"/>
              </a:gdLst>
              <a:ahLst/>
              <a:cxnLst>
                <a:cxn ang="0">
                  <a:pos x="T0" y="T1"/>
                </a:cxn>
                <a:cxn ang="0">
                  <a:pos x="T2" y="T3"/>
                </a:cxn>
                <a:cxn ang="0">
                  <a:pos x="T4" y="T5"/>
                </a:cxn>
                <a:cxn ang="0">
                  <a:pos x="T6" y="T7"/>
                </a:cxn>
              </a:cxnLst>
              <a:rect l="0" t="0" r="r" b="b"/>
              <a:pathLst>
                <a:path w="6" h="34">
                  <a:moveTo>
                    <a:pt x="3" y="0"/>
                  </a:moveTo>
                  <a:cubicBezTo>
                    <a:pt x="0" y="5"/>
                    <a:pt x="1" y="16"/>
                    <a:pt x="1" y="22"/>
                  </a:cubicBezTo>
                  <a:cubicBezTo>
                    <a:pt x="1" y="30"/>
                    <a:pt x="4" y="33"/>
                    <a:pt x="6" y="34"/>
                  </a:cubicBezTo>
                  <a:cubicBezTo>
                    <a:pt x="5" y="23"/>
                    <a:pt x="4" y="11"/>
                    <a:pt x="3"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0" name="Freeform 72">
              <a:extLst>
                <a:ext uri="{FF2B5EF4-FFF2-40B4-BE49-F238E27FC236}">
                  <a16:creationId xmlns:a16="http://schemas.microsoft.com/office/drawing/2014/main" id="{6CE29AC3-1D04-4599-8933-399E1C02146D}"/>
                </a:ext>
              </a:extLst>
            </p:cNvPr>
            <p:cNvSpPr>
              <a:spLocks/>
            </p:cNvSpPr>
            <p:nvPr/>
          </p:nvSpPr>
          <p:spPr bwMode="auto">
            <a:xfrm>
              <a:off x="16368713" y="5478463"/>
              <a:ext cx="82550" cy="617538"/>
            </a:xfrm>
            <a:custGeom>
              <a:avLst/>
              <a:gdLst>
                <a:gd name="T0" fmla="*/ 4 w 4"/>
                <a:gd name="T1" fmla="*/ 30 h 30"/>
                <a:gd name="T2" fmla="*/ 1 w 4"/>
                <a:gd name="T3" fmla="*/ 0 h 30"/>
                <a:gd name="T4" fmla="*/ 0 w 4"/>
                <a:gd name="T5" fmla="*/ 18 h 30"/>
                <a:gd name="T6" fmla="*/ 1 w 4"/>
                <a:gd name="T7" fmla="*/ 28 h 30"/>
                <a:gd name="T8" fmla="*/ 4 w 4"/>
                <a:gd name="T9" fmla="*/ 30 h 30"/>
              </a:gdLst>
              <a:ahLst/>
              <a:cxnLst>
                <a:cxn ang="0">
                  <a:pos x="T0" y="T1"/>
                </a:cxn>
                <a:cxn ang="0">
                  <a:pos x="T2" y="T3"/>
                </a:cxn>
                <a:cxn ang="0">
                  <a:pos x="T4" y="T5"/>
                </a:cxn>
                <a:cxn ang="0">
                  <a:pos x="T6" y="T7"/>
                </a:cxn>
                <a:cxn ang="0">
                  <a:pos x="T8" y="T9"/>
                </a:cxn>
              </a:cxnLst>
              <a:rect l="0" t="0" r="r" b="b"/>
              <a:pathLst>
                <a:path w="4" h="30">
                  <a:moveTo>
                    <a:pt x="4" y="30"/>
                  </a:moveTo>
                  <a:cubicBezTo>
                    <a:pt x="3" y="20"/>
                    <a:pt x="2" y="10"/>
                    <a:pt x="1" y="0"/>
                  </a:cubicBezTo>
                  <a:cubicBezTo>
                    <a:pt x="0" y="6"/>
                    <a:pt x="0" y="12"/>
                    <a:pt x="0" y="18"/>
                  </a:cubicBezTo>
                  <a:cubicBezTo>
                    <a:pt x="0" y="21"/>
                    <a:pt x="0" y="25"/>
                    <a:pt x="1" y="28"/>
                  </a:cubicBezTo>
                  <a:cubicBezTo>
                    <a:pt x="3" y="28"/>
                    <a:pt x="3" y="29"/>
                    <a:pt x="4" y="3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1" name="Freeform 73">
              <a:extLst>
                <a:ext uri="{FF2B5EF4-FFF2-40B4-BE49-F238E27FC236}">
                  <a16:creationId xmlns:a16="http://schemas.microsoft.com/office/drawing/2014/main" id="{4C065B2D-E5FA-46BD-AE4B-61D5D4EA8222}"/>
                </a:ext>
              </a:extLst>
            </p:cNvPr>
            <p:cNvSpPr>
              <a:spLocks/>
            </p:cNvSpPr>
            <p:nvPr/>
          </p:nvSpPr>
          <p:spPr bwMode="auto">
            <a:xfrm>
              <a:off x="15833726" y="5868988"/>
              <a:ext cx="658813" cy="288925"/>
            </a:xfrm>
            <a:custGeom>
              <a:avLst/>
              <a:gdLst>
                <a:gd name="T0" fmla="*/ 30 w 32"/>
                <a:gd name="T1" fmla="*/ 11 h 14"/>
                <a:gd name="T2" fmla="*/ 29 w 32"/>
                <a:gd name="T3" fmla="*/ 11 h 14"/>
                <a:gd name="T4" fmla="*/ 30 w 32"/>
                <a:gd name="T5" fmla="*/ 12 h 14"/>
                <a:gd name="T6" fmla="*/ 29 w 32"/>
                <a:gd name="T7" fmla="*/ 11 h 14"/>
                <a:gd name="T8" fmla="*/ 29 w 32"/>
                <a:gd name="T9" fmla="*/ 10 h 14"/>
                <a:gd name="T10" fmla="*/ 0 w 32"/>
                <a:gd name="T11" fmla="*/ 0 h 14"/>
                <a:gd name="T12" fmla="*/ 32 w 32"/>
                <a:gd name="T13" fmla="*/ 14 h 14"/>
                <a:gd name="T14" fmla="*/ 30 w 32"/>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4">
                  <a:moveTo>
                    <a:pt x="30" y="11"/>
                  </a:moveTo>
                  <a:cubicBezTo>
                    <a:pt x="30" y="11"/>
                    <a:pt x="30" y="11"/>
                    <a:pt x="29" y="11"/>
                  </a:cubicBezTo>
                  <a:cubicBezTo>
                    <a:pt x="30" y="11"/>
                    <a:pt x="30" y="11"/>
                    <a:pt x="30" y="12"/>
                  </a:cubicBezTo>
                  <a:cubicBezTo>
                    <a:pt x="30" y="11"/>
                    <a:pt x="29" y="11"/>
                    <a:pt x="29" y="11"/>
                  </a:cubicBezTo>
                  <a:cubicBezTo>
                    <a:pt x="29" y="10"/>
                    <a:pt x="29" y="10"/>
                    <a:pt x="29" y="10"/>
                  </a:cubicBezTo>
                  <a:cubicBezTo>
                    <a:pt x="19" y="6"/>
                    <a:pt x="10" y="3"/>
                    <a:pt x="0" y="0"/>
                  </a:cubicBezTo>
                  <a:cubicBezTo>
                    <a:pt x="9" y="8"/>
                    <a:pt x="20" y="13"/>
                    <a:pt x="32" y="14"/>
                  </a:cubicBezTo>
                  <a:cubicBezTo>
                    <a:pt x="31" y="13"/>
                    <a:pt x="30" y="12"/>
                    <a:pt x="30" y="1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2" name="Freeform 74">
              <a:extLst>
                <a:ext uri="{FF2B5EF4-FFF2-40B4-BE49-F238E27FC236}">
                  <a16:creationId xmlns:a16="http://schemas.microsoft.com/office/drawing/2014/main" id="{A0C62052-C4BF-45CD-B058-1316FE102A2B}"/>
                </a:ext>
              </a:extLst>
            </p:cNvPr>
            <p:cNvSpPr>
              <a:spLocks/>
            </p:cNvSpPr>
            <p:nvPr/>
          </p:nvSpPr>
          <p:spPr bwMode="auto">
            <a:xfrm>
              <a:off x="18548351" y="7185026"/>
              <a:ext cx="2487613" cy="1704975"/>
            </a:xfrm>
            <a:custGeom>
              <a:avLst/>
              <a:gdLst>
                <a:gd name="T0" fmla="*/ 77 w 121"/>
                <a:gd name="T1" fmla="*/ 1 h 83"/>
                <a:gd name="T2" fmla="*/ 121 w 121"/>
                <a:gd name="T3" fmla="*/ 1 h 83"/>
                <a:gd name="T4" fmla="*/ 85 w 121"/>
                <a:gd name="T5" fmla="*/ 69 h 83"/>
                <a:gd name="T6" fmla="*/ 41 w 121"/>
                <a:gd name="T7" fmla="*/ 81 h 83"/>
                <a:gd name="T8" fmla="*/ 0 w 121"/>
                <a:gd name="T9" fmla="*/ 60 h 83"/>
                <a:gd name="T10" fmla="*/ 28 w 121"/>
                <a:gd name="T11" fmla="*/ 16 h 83"/>
                <a:gd name="T12" fmla="*/ 77 w 121"/>
                <a:gd name="T13" fmla="*/ 1 h 83"/>
              </a:gdLst>
              <a:ahLst/>
              <a:cxnLst>
                <a:cxn ang="0">
                  <a:pos x="T0" y="T1"/>
                </a:cxn>
                <a:cxn ang="0">
                  <a:pos x="T2" y="T3"/>
                </a:cxn>
                <a:cxn ang="0">
                  <a:pos x="T4" y="T5"/>
                </a:cxn>
                <a:cxn ang="0">
                  <a:pos x="T6" y="T7"/>
                </a:cxn>
                <a:cxn ang="0">
                  <a:pos x="T8" y="T9"/>
                </a:cxn>
                <a:cxn ang="0">
                  <a:pos x="T10" y="T11"/>
                </a:cxn>
                <a:cxn ang="0">
                  <a:pos x="T12" y="T13"/>
                </a:cxn>
              </a:cxnLst>
              <a:rect l="0" t="0" r="r" b="b"/>
              <a:pathLst>
                <a:path w="121" h="83">
                  <a:moveTo>
                    <a:pt x="77" y="1"/>
                  </a:moveTo>
                  <a:cubicBezTo>
                    <a:pt x="92" y="2"/>
                    <a:pt x="107" y="7"/>
                    <a:pt x="121" y="1"/>
                  </a:cubicBezTo>
                  <a:cubicBezTo>
                    <a:pt x="105" y="21"/>
                    <a:pt x="104" y="51"/>
                    <a:pt x="85" y="69"/>
                  </a:cubicBezTo>
                  <a:cubicBezTo>
                    <a:pt x="73" y="79"/>
                    <a:pt x="57" y="83"/>
                    <a:pt x="41" y="81"/>
                  </a:cubicBezTo>
                  <a:cubicBezTo>
                    <a:pt x="26" y="79"/>
                    <a:pt x="12" y="71"/>
                    <a:pt x="0" y="60"/>
                  </a:cubicBezTo>
                  <a:cubicBezTo>
                    <a:pt x="4" y="43"/>
                    <a:pt x="14" y="27"/>
                    <a:pt x="28" y="16"/>
                  </a:cubicBezTo>
                  <a:cubicBezTo>
                    <a:pt x="42" y="6"/>
                    <a:pt x="60" y="0"/>
                    <a:pt x="77" y="1"/>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3" name="Freeform 75">
              <a:extLst>
                <a:ext uri="{FF2B5EF4-FFF2-40B4-BE49-F238E27FC236}">
                  <a16:creationId xmlns:a16="http://schemas.microsoft.com/office/drawing/2014/main" id="{E5519C3F-E7B5-44D4-992B-6EAD22E09380}"/>
                </a:ext>
              </a:extLst>
            </p:cNvPr>
            <p:cNvSpPr>
              <a:spLocks/>
            </p:cNvSpPr>
            <p:nvPr/>
          </p:nvSpPr>
          <p:spPr bwMode="auto">
            <a:xfrm>
              <a:off x="18713451" y="7431088"/>
              <a:ext cx="1870075" cy="965200"/>
            </a:xfrm>
            <a:custGeom>
              <a:avLst/>
              <a:gdLst>
                <a:gd name="T0" fmla="*/ 91 w 91"/>
                <a:gd name="T1" fmla="*/ 0 h 47"/>
                <a:gd name="T2" fmla="*/ 21 w 91"/>
                <a:gd name="T3" fmla="*/ 44 h 47"/>
                <a:gd name="T4" fmla="*/ 0 w 91"/>
                <a:gd name="T5" fmla="*/ 45 h 47"/>
                <a:gd name="T6" fmla="*/ 0 w 91"/>
                <a:gd name="T7" fmla="*/ 45 h 47"/>
                <a:gd name="T8" fmla="*/ 91 w 91"/>
                <a:gd name="T9" fmla="*/ 0 h 47"/>
              </a:gdLst>
              <a:ahLst/>
              <a:cxnLst>
                <a:cxn ang="0">
                  <a:pos x="T0" y="T1"/>
                </a:cxn>
                <a:cxn ang="0">
                  <a:pos x="T2" y="T3"/>
                </a:cxn>
                <a:cxn ang="0">
                  <a:pos x="T4" y="T5"/>
                </a:cxn>
                <a:cxn ang="0">
                  <a:pos x="T6" y="T7"/>
                </a:cxn>
                <a:cxn ang="0">
                  <a:pos x="T8" y="T9"/>
                </a:cxn>
              </a:cxnLst>
              <a:rect l="0" t="0" r="r" b="b"/>
              <a:pathLst>
                <a:path w="91" h="47">
                  <a:moveTo>
                    <a:pt x="91" y="0"/>
                  </a:moveTo>
                  <a:cubicBezTo>
                    <a:pt x="77" y="18"/>
                    <a:pt x="45" y="36"/>
                    <a:pt x="21" y="44"/>
                  </a:cubicBezTo>
                  <a:cubicBezTo>
                    <a:pt x="14" y="47"/>
                    <a:pt x="7" y="47"/>
                    <a:pt x="0" y="45"/>
                  </a:cubicBezTo>
                  <a:cubicBezTo>
                    <a:pt x="0" y="45"/>
                    <a:pt x="0" y="45"/>
                    <a:pt x="0" y="45"/>
                  </a:cubicBezTo>
                  <a:cubicBezTo>
                    <a:pt x="31" y="39"/>
                    <a:pt x="65" y="18"/>
                    <a:pt x="91"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4" name="Freeform 76">
              <a:extLst>
                <a:ext uri="{FF2B5EF4-FFF2-40B4-BE49-F238E27FC236}">
                  <a16:creationId xmlns:a16="http://schemas.microsoft.com/office/drawing/2014/main" id="{D0FBFF82-24F5-4942-8069-1A0895859D24}"/>
                </a:ext>
              </a:extLst>
            </p:cNvPr>
            <p:cNvSpPr>
              <a:spLocks/>
            </p:cNvSpPr>
            <p:nvPr/>
          </p:nvSpPr>
          <p:spPr bwMode="auto">
            <a:xfrm>
              <a:off x="18219738" y="5889626"/>
              <a:ext cx="1336675" cy="1233488"/>
            </a:xfrm>
            <a:custGeom>
              <a:avLst/>
              <a:gdLst>
                <a:gd name="T0" fmla="*/ 65 w 65"/>
                <a:gd name="T1" fmla="*/ 0 h 60"/>
                <a:gd name="T2" fmla="*/ 16 w 65"/>
                <a:gd name="T3" fmla="*/ 54 h 60"/>
                <a:gd name="T4" fmla="*/ 0 w 65"/>
                <a:gd name="T5" fmla="*/ 60 h 60"/>
                <a:gd name="T6" fmla="*/ 0 w 65"/>
                <a:gd name="T7" fmla="*/ 60 h 60"/>
                <a:gd name="T8" fmla="*/ 65 w 65"/>
                <a:gd name="T9" fmla="*/ 0 h 60"/>
              </a:gdLst>
              <a:ahLst/>
              <a:cxnLst>
                <a:cxn ang="0">
                  <a:pos x="T0" y="T1"/>
                </a:cxn>
                <a:cxn ang="0">
                  <a:pos x="T2" y="T3"/>
                </a:cxn>
                <a:cxn ang="0">
                  <a:pos x="T4" y="T5"/>
                </a:cxn>
                <a:cxn ang="0">
                  <a:pos x="T6" y="T7"/>
                </a:cxn>
                <a:cxn ang="0">
                  <a:pos x="T8" y="T9"/>
                </a:cxn>
              </a:cxnLst>
              <a:rect l="0" t="0" r="r" b="b"/>
              <a:pathLst>
                <a:path w="65" h="60">
                  <a:moveTo>
                    <a:pt x="65" y="0"/>
                  </a:moveTo>
                  <a:cubicBezTo>
                    <a:pt x="57" y="18"/>
                    <a:pt x="35" y="41"/>
                    <a:pt x="16" y="54"/>
                  </a:cubicBezTo>
                  <a:cubicBezTo>
                    <a:pt x="11" y="57"/>
                    <a:pt x="6" y="59"/>
                    <a:pt x="0" y="60"/>
                  </a:cubicBezTo>
                  <a:cubicBezTo>
                    <a:pt x="0" y="60"/>
                    <a:pt x="0" y="60"/>
                    <a:pt x="0" y="60"/>
                  </a:cubicBezTo>
                  <a:cubicBezTo>
                    <a:pt x="24" y="47"/>
                    <a:pt x="47" y="21"/>
                    <a:pt x="65"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5" name="Freeform 77">
              <a:extLst>
                <a:ext uri="{FF2B5EF4-FFF2-40B4-BE49-F238E27FC236}">
                  <a16:creationId xmlns:a16="http://schemas.microsoft.com/office/drawing/2014/main" id="{EE804854-A2DC-418F-A84E-9112434E9223}"/>
                </a:ext>
              </a:extLst>
            </p:cNvPr>
            <p:cNvSpPr>
              <a:spLocks/>
            </p:cNvSpPr>
            <p:nvPr/>
          </p:nvSpPr>
          <p:spPr bwMode="auto">
            <a:xfrm>
              <a:off x="19618326" y="7493001"/>
              <a:ext cx="369888" cy="554038"/>
            </a:xfrm>
            <a:custGeom>
              <a:avLst/>
              <a:gdLst>
                <a:gd name="T0" fmla="*/ 0 w 18"/>
                <a:gd name="T1" fmla="*/ 27 h 27"/>
                <a:gd name="T2" fmla="*/ 17 w 18"/>
                <a:gd name="T3" fmla="*/ 0 h 27"/>
                <a:gd name="T4" fmla="*/ 12 w 18"/>
                <a:gd name="T5" fmla="*/ 18 h 27"/>
                <a:gd name="T6" fmla="*/ 0 w 18"/>
                <a:gd name="T7" fmla="*/ 27 h 27"/>
              </a:gdLst>
              <a:ahLst/>
              <a:cxnLst>
                <a:cxn ang="0">
                  <a:pos x="T0" y="T1"/>
                </a:cxn>
                <a:cxn ang="0">
                  <a:pos x="T2" y="T3"/>
                </a:cxn>
                <a:cxn ang="0">
                  <a:pos x="T4" y="T5"/>
                </a:cxn>
                <a:cxn ang="0">
                  <a:pos x="T6" y="T7"/>
                </a:cxn>
              </a:cxnLst>
              <a:rect l="0" t="0" r="r" b="b"/>
              <a:pathLst>
                <a:path w="18" h="27">
                  <a:moveTo>
                    <a:pt x="0" y="27"/>
                  </a:moveTo>
                  <a:cubicBezTo>
                    <a:pt x="7" y="18"/>
                    <a:pt x="13" y="9"/>
                    <a:pt x="17" y="0"/>
                  </a:cubicBezTo>
                  <a:cubicBezTo>
                    <a:pt x="18" y="6"/>
                    <a:pt x="15" y="13"/>
                    <a:pt x="12" y="18"/>
                  </a:cubicBezTo>
                  <a:cubicBezTo>
                    <a:pt x="9" y="23"/>
                    <a:pt x="6" y="26"/>
                    <a:pt x="0" y="27"/>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6" name="Freeform 78">
              <a:extLst>
                <a:ext uri="{FF2B5EF4-FFF2-40B4-BE49-F238E27FC236}">
                  <a16:creationId xmlns:a16="http://schemas.microsoft.com/office/drawing/2014/main" id="{1B2F5A14-E11D-4E03-AE4A-65C159D91A1A}"/>
                </a:ext>
              </a:extLst>
            </p:cNvPr>
            <p:cNvSpPr>
              <a:spLocks/>
            </p:cNvSpPr>
            <p:nvPr/>
          </p:nvSpPr>
          <p:spPr bwMode="auto">
            <a:xfrm>
              <a:off x="19021426" y="7697788"/>
              <a:ext cx="307975" cy="617538"/>
            </a:xfrm>
            <a:custGeom>
              <a:avLst/>
              <a:gdLst>
                <a:gd name="T0" fmla="*/ 0 w 15"/>
                <a:gd name="T1" fmla="*/ 30 h 30"/>
                <a:gd name="T2" fmla="*/ 12 w 15"/>
                <a:gd name="T3" fmla="*/ 18 h 30"/>
                <a:gd name="T4" fmla="*/ 14 w 15"/>
                <a:gd name="T5" fmla="*/ 0 h 30"/>
                <a:gd name="T6" fmla="*/ 0 w 15"/>
                <a:gd name="T7" fmla="*/ 30 h 30"/>
              </a:gdLst>
              <a:ahLst/>
              <a:cxnLst>
                <a:cxn ang="0">
                  <a:pos x="T0" y="T1"/>
                </a:cxn>
                <a:cxn ang="0">
                  <a:pos x="T2" y="T3"/>
                </a:cxn>
                <a:cxn ang="0">
                  <a:pos x="T4" y="T5"/>
                </a:cxn>
                <a:cxn ang="0">
                  <a:pos x="T6" y="T7"/>
                </a:cxn>
              </a:cxnLst>
              <a:rect l="0" t="0" r="r" b="b"/>
              <a:pathLst>
                <a:path w="15" h="30">
                  <a:moveTo>
                    <a:pt x="0" y="30"/>
                  </a:moveTo>
                  <a:cubicBezTo>
                    <a:pt x="6" y="29"/>
                    <a:pt x="10" y="24"/>
                    <a:pt x="12" y="18"/>
                  </a:cubicBezTo>
                  <a:cubicBezTo>
                    <a:pt x="13" y="12"/>
                    <a:pt x="15" y="7"/>
                    <a:pt x="14" y="0"/>
                  </a:cubicBezTo>
                  <a:cubicBezTo>
                    <a:pt x="12" y="11"/>
                    <a:pt x="7" y="21"/>
                    <a:pt x="0" y="3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7" name="Freeform 79">
              <a:extLst>
                <a:ext uri="{FF2B5EF4-FFF2-40B4-BE49-F238E27FC236}">
                  <a16:creationId xmlns:a16="http://schemas.microsoft.com/office/drawing/2014/main" id="{5DCD614A-A960-4CC7-B6D8-F71FEA57C123}"/>
                </a:ext>
              </a:extLst>
            </p:cNvPr>
            <p:cNvSpPr>
              <a:spLocks/>
            </p:cNvSpPr>
            <p:nvPr/>
          </p:nvSpPr>
          <p:spPr bwMode="auto">
            <a:xfrm>
              <a:off x="19411951" y="7472363"/>
              <a:ext cx="227013" cy="698500"/>
            </a:xfrm>
            <a:custGeom>
              <a:avLst/>
              <a:gdLst>
                <a:gd name="T0" fmla="*/ 0 w 11"/>
                <a:gd name="T1" fmla="*/ 34 h 34"/>
                <a:gd name="T2" fmla="*/ 10 w 11"/>
                <a:gd name="T3" fmla="*/ 19 h 34"/>
                <a:gd name="T4" fmla="*/ 9 w 11"/>
                <a:gd name="T5" fmla="*/ 0 h 34"/>
                <a:gd name="T6" fmla="*/ 0 w 11"/>
                <a:gd name="T7" fmla="*/ 34 h 34"/>
              </a:gdLst>
              <a:ahLst/>
              <a:cxnLst>
                <a:cxn ang="0">
                  <a:pos x="T0" y="T1"/>
                </a:cxn>
                <a:cxn ang="0">
                  <a:pos x="T2" y="T3"/>
                </a:cxn>
                <a:cxn ang="0">
                  <a:pos x="T4" y="T5"/>
                </a:cxn>
                <a:cxn ang="0">
                  <a:pos x="T6" y="T7"/>
                </a:cxn>
              </a:cxnLst>
              <a:rect l="0" t="0" r="r" b="b"/>
              <a:pathLst>
                <a:path w="11" h="34">
                  <a:moveTo>
                    <a:pt x="0" y="34"/>
                  </a:moveTo>
                  <a:cubicBezTo>
                    <a:pt x="6" y="32"/>
                    <a:pt x="9" y="25"/>
                    <a:pt x="10" y="19"/>
                  </a:cubicBezTo>
                  <a:cubicBezTo>
                    <a:pt x="10" y="13"/>
                    <a:pt x="11" y="8"/>
                    <a:pt x="9" y="0"/>
                  </a:cubicBezTo>
                  <a:cubicBezTo>
                    <a:pt x="8" y="12"/>
                    <a:pt x="5" y="24"/>
                    <a:pt x="0" y="34"/>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8" name="Freeform 80">
              <a:extLst>
                <a:ext uri="{FF2B5EF4-FFF2-40B4-BE49-F238E27FC236}">
                  <a16:creationId xmlns:a16="http://schemas.microsoft.com/office/drawing/2014/main" id="{BE661989-AC68-4936-BF0F-153B133B5AC6}"/>
                </a:ext>
              </a:extLst>
            </p:cNvPr>
            <p:cNvSpPr>
              <a:spLocks/>
            </p:cNvSpPr>
            <p:nvPr/>
          </p:nvSpPr>
          <p:spPr bwMode="auto">
            <a:xfrm>
              <a:off x="19740563" y="7924801"/>
              <a:ext cx="741363" cy="122238"/>
            </a:xfrm>
            <a:custGeom>
              <a:avLst/>
              <a:gdLst>
                <a:gd name="T0" fmla="*/ 36 w 36"/>
                <a:gd name="T1" fmla="*/ 0 h 6"/>
                <a:gd name="T2" fmla="*/ 6 w 36"/>
                <a:gd name="T3" fmla="*/ 2 h 6"/>
                <a:gd name="T4" fmla="*/ 3 w 36"/>
                <a:gd name="T5" fmla="*/ 4 h 6"/>
                <a:gd name="T6" fmla="*/ 1 w 36"/>
                <a:gd name="T7" fmla="*/ 6 h 6"/>
                <a:gd name="T8" fmla="*/ 36 w 36"/>
                <a:gd name="T9" fmla="*/ 0 h 6"/>
              </a:gdLst>
              <a:ahLst/>
              <a:cxnLst>
                <a:cxn ang="0">
                  <a:pos x="T0" y="T1"/>
                </a:cxn>
                <a:cxn ang="0">
                  <a:pos x="T2" y="T3"/>
                </a:cxn>
                <a:cxn ang="0">
                  <a:pos x="T4" y="T5"/>
                </a:cxn>
                <a:cxn ang="0">
                  <a:pos x="T6" y="T7"/>
                </a:cxn>
                <a:cxn ang="0">
                  <a:pos x="T8" y="T9"/>
                </a:cxn>
              </a:cxnLst>
              <a:rect l="0" t="0" r="r" b="b"/>
              <a:pathLst>
                <a:path w="36" h="6">
                  <a:moveTo>
                    <a:pt x="36" y="0"/>
                  </a:moveTo>
                  <a:cubicBezTo>
                    <a:pt x="23" y="2"/>
                    <a:pt x="15" y="0"/>
                    <a:pt x="6" y="2"/>
                  </a:cubicBezTo>
                  <a:cubicBezTo>
                    <a:pt x="5" y="3"/>
                    <a:pt x="4" y="3"/>
                    <a:pt x="3" y="4"/>
                  </a:cubicBezTo>
                  <a:cubicBezTo>
                    <a:pt x="2" y="4"/>
                    <a:pt x="0" y="6"/>
                    <a:pt x="1" y="6"/>
                  </a:cubicBezTo>
                  <a:cubicBezTo>
                    <a:pt x="12" y="6"/>
                    <a:pt x="25" y="6"/>
                    <a:pt x="36"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89" name="Freeform 81">
              <a:extLst>
                <a:ext uri="{FF2B5EF4-FFF2-40B4-BE49-F238E27FC236}">
                  <a16:creationId xmlns:a16="http://schemas.microsoft.com/office/drawing/2014/main" id="{17DC2577-F72C-4BA5-9573-7746F495516C}"/>
                </a:ext>
              </a:extLst>
            </p:cNvPr>
            <p:cNvSpPr>
              <a:spLocks/>
            </p:cNvSpPr>
            <p:nvPr/>
          </p:nvSpPr>
          <p:spPr bwMode="auto">
            <a:xfrm>
              <a:off x="19411951" y="8108951"/>
              <a:ext cx="781050" cy="266700"/>
            </a:xfrm>
            <a:custGeom>
              <a:avLst/>
              <a:gdLst>
                <a:gd name="T0" fmla="*/ 2 w 38"/>
                <a:gd name="T1" fmla="*/ 0 h 13"/>
                <a:gd name="T2" fmla="*/ 0 w 38"/>
                <a:gd name="T3" fmla="*/ 3 h 13"/>
                <a:gd name="T4" fmla="*/ 38 w 38"/>
                <a:gd name="T5" fmla="*/ 12 h 13"/>
                <a:gd name="T6" fmla="*/ 2 w 38"/>
                <a:gd name="T7" fmla="*/ 0 h 13"/>
              </a:gdLst>
              <a:ahLst/>
              <a:cxnLst>
                <a:cxn ang="0">
                  <a:pos x="T0" y="T1"/>
                </a:cxn>
                <a:cxn ang="0">
                  <a:pos x="T2" y="T3"/>
                </a:cxn>
                <a:cxn ang="0">
                  <a:pos x="T4" y="T5"/>
                </a:cxn>
                <a:cxn ang="0">
                  <a:pos x="T6" y="T7"/>
                </a:cxn>
              </a:cxnLst>
              <a:rect l="0" t="0" r="r" b="b"/>
              <a:pathLst>
                <a:path w="38" h="13">
                  <a:moveTo>
                    <a:pt x="2" y="0"/>
                  </a:moveTo>
                  <a:cubicBezTo>
                    <a:pt x="1" y="1"/>
                    <a:pt x="1" y="2"/>
                    <a:pt x="0" y="3"/>
                  </a:cubicBezTo>
                  <a:cubicBezTo>
                    <a:pt x="12" y="9"/>
                    <a:pt x="21" y="13"/>
                    <a:pt x="38" y="12"/>
                  </a:cubicBezTo>
                  <a:cubicBezTo>
                    <a:pt x="25" y="8"/>
                    <a:pt x="14" y="6"/>
                    <a:pt x="2"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0" name="Freeform 82">
              <a:extLst>
                <a:ext uri="{FF2B5EF4-FFF2-40B4-BE49-F238E27FC236}">
                  <a16:creationId xmlns:a16="http://schemas.microsoft.com/office/drawing/2014/main" id="{5824D042-8BB3-4015-A8B3-8BC40AC8630D}"/>
                </a:ext>
              </a:extLst>
            </p:cNvPr>
            <p:cNvSpPr>
              <a:spLocks/>
            </p:cNvSpPr>
            <p:nvPr/>
          </p:nvSpPr>
          <p:spPr bwMode="auto">
            <a:xfrm>
              <a:off x="19062701" y="8294688"/>
              <a:ext cx="781050" cy="328613"/>
            </a:xfrm>
            <a:custGeom>
              <a:avLst/>
              <a:gdLst>
                <a:gd name="T0" fmla="*/ 3 w 38"/>
                <a:gd name="T1" fmla="*/ 0 h 16"/>
                <a:gd name="T2" fmla="*/ 1 w 38"/>
                <a:gd name="T3" fmla="*/ 1 h 16"/>
                <a:gd name="T4" fmla="*/ 1 w 38"/>
                <a:gd name="T5" fmla="*/ 3 h 16"/>
                <a:gd name="T6" fmla="*/ 38 w 38"/>
                <a:gd name="T7" fmla="*/ 16 h 16"/>
                <a:gd name="T8" fmla="*/ 20 w 38"/>
                <a:gd name="T9" fmla="*/ 8 h 16"/>
                <a:gd name="T10" fmla="*/ 3 w 38"/>
                <a:gd name="T11" fmla="*/ 0 h 16"/>
              </a:gdLst>
              <a:ahLst/>
              <a:cxnLst>
                <a:cxn ang="0">
                  <a:pos x="T0" y="T1"/>
                </a:cxn>
                <a:cxn ang="0">
                  <a:pos x="T2" y="T3"/>
                </a:cxn>
                <a:cxn ang="0">
                  <a:pos x="T4" y="T5"/>
                </a:cxn>
                <a:cxn ang="0">
                  <a:pos x="T6" y="T7"/>
                </a:cxn>
                <a:cxn ang="0">
                  <a:pos x="T8" y="T9"/>
                </a:cxn>
                <a:cxn ang="0">
                  <a:pos x="T10" y="T11"/>
                </a:cxn>
              </a:cxnLst>
              <a:rect l="0" t="0" r="r" b="b"/>
              <a:pathLst>
                <a:path w="38" h="16">
                  <a:moveTo>
                    <a:pt x="3" y="0"/>
                  </a:moveTo>
                  <a:cubicBezTo>
                    <a:pt x="2" y="0"/>
                    <a:pt x="1" y="0"/>
                    <a:pt x="1" y="1"/>
                  </a:cubicBezTo>
                  <a:cubicBezTo>
                    <a:pt x="0" y="1"/>
                    <a:pt x="1" y="2"/>
                    <a:pt x="1" y="3"/>
                  </a:cubicBezTo>
                  <a:cubicBezTo>
                    <a:pt x="11" y="12"/>
                    <a:pt x="25" y="16"/>
                    <a:pt x="38" y="16"/>
                  </a:cubicBezTo>
                  <a:cubicBezTo>
                    <a:pt x="33" y="14"/>
                    <a:pt x="26" y="12"/>
                    <a:pt x="20" y="8"/>
                  </a:cubicBezTo>
                  <a:cubicBezTo>
                    <a:pt x="15" y="5"/>
                    <a:pt x="9" y="1"/>
                    <a:pt x="3"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1" name="Freeform 83">
              <a:extLst>
                <a:ext uri="{FF2B5EF4-FFF2-40B4-BE49-F238E27FC236}">
                  <a16:creationId xmlns:a16="http://schemas.microsoft.com/office/drawing/2014/main" id="{99351132-F2D4-471E-93D1-6D24F52B3F84}"/>
                </a:ext>
              </a:extLst>
            </p:cNvPr>
            <p:cNvSpPr>
              <a:spLocks/>
            </p:cNvSpPr>
            <p:nvPr/>
          </p:nvSpPr>
          <p:spPr bwMode="auto">
            <a:xfrm>
              <a:off x="14846301" y="6877051"/>
              <a:ext cx="2159000" cy="1766888"/>
            </a:xfrm>
            <a:custGeom>
              <a:avLst/>
              <a:gdLst>
                <a:gd name="T0" fmla="*/ 31 w 105"/>
                <a:gd name="T1" fmla="*/ 73 h 86"/>
                <a:gd name="T2" fmla="*/ 67 w 105"/>
                <a:gd name="T3" fmla="*/ 85 h 86"/>
                <a:gd name="T4" fmla="*/ 105 w 105"/>
                <a:gd name="T5" fmla="*/ 82 h 86"/>
                <a:gd name="T6" fmla="*/ 100 w 105"/>
                <a:gd name="T7" fmla="*/ 44 h 86"/>
                <a:gd name="T8" fmla="*/ 78 w 105"/>
                <a:gd name="T9" fmla="*/ 14 h 86"/>
                <a:gd name="T10" fmla="*/ 0 w 105"/>
                <a:gd name="T11" fmla="*/ 1 h 86"/>
                <a:gd name="T12" fmla="*/ 8 w 105"/>
                <a:gd name="T13" fmla="*/ 41 h 86"/>
                <a:gd name="T14" fmla="*/ 31 w 105"/>
                <a:gd name="T15" fmla="*/ 73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6">
                  <a:moveTo>
                    <a:pt x="31" y="73"/>
                  </a:moveTo>
                  <a:cubicBezTo>
                    <a:pt x="42" y="80"/>
                    <a:pt x="54" y="84"/>
                    <a:pt x="67" y="85"/>
                  </a:cubicBezTo>
                  <a:cubicBezTo>
                    <a:pt x="80" y="86"/>
                    <a:pt x="93" y="84"/>
                    <a:pt x="105" y="82"/>
                  </a:cubicBezTo>
                  <a:cubicBezTo>
                    <a:pt x="105" y="69"/>
                    <a:pt x="104" y="56"/>
                    <a:pt x="100" y="44"/>
                  </a:cubicBezTo>
                  <a:cubicBezTo>
                    <a:pt x="96" y="32"/>
                    <a:pt x="89" y="20"/>
                    <a:pt x="78" y="14"/>
                  </a:cubicBezTo>
                  <a:cubicBezTo>
                    <a:pt x="56" y="0"/>
                    <a:pt x="25" y="12"/>
                    <a:pt x="0" y="1"/>
                  </a:cubicBezTo>
                  <a:cubicBezTo>
                    <a:pt x="1" y="15"/>
                    <a:pt x="3" y="28"/>
                    <a:pt x="8" y="41"/>
                  </a:cubicBezTo>
                  <a:cubicBezTo>
                    <a:pt x="13" y="53"/>
                    <a:pt x="21" y="65"/>
                    <a:pt x="31" y="73"/>
                  </a:cubicBezTo>
                  <a:close/>
                </a:path>
              </a:pathLst>
            </a:custGeom>
            <a:solidFill>
              <a:srgbClr val="87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2" name="Freeform 84">
              <a:extLst>
                <a:ext uri="{FF2B5EF4-FFF2-40B4-BE49-F238E27FC236}">
                  <a16:creationId xmlns:a16="http://schemas.microsoft.com/office/drawing/2014/main" id="{9D0F5AFE-6424-4D93-AAD3-FA8A34A2FE8A}"/>
                </a:ext>
              </a:extLst>
            </p:cNvPr>
            <p:cNvSpPr>
              <a:spLocks/>
            </p:cNvSpPr>
            <p:nvPr/>
          </p:nvSpPr>
          <p:spPr bwMode="auto">
            <a:xfrm>
              <a:off x="15298738" y="7226301"/>
              <a:ext cx="1563688" cy="1231900"/>
            </a:xfrm>
            <a:custGeom>
              <a:avLst/>
              <a:gdLst>
                <a:gd name="T0" fmla="*/ 27 w 76"/>
                <a:gd name="T1" fmla="*/ 29 h 60"/>
                <a:gd name="T2" fmla="*/ 67 w 76"/>
                <a:gd name="T3" fmla="*/ 56 h 60"/>
                <a:gd name="T4" fmla="*/ 76 w 76"/>
                <a:gd name="T5" fmla="*/ 60 h 60"/>
                <a:gd name="T6" fmla="*/ 76 w 76"/>
                <a:gd name="T7" fmla="*/ 60 h 60"/>
                <a:gd name="T8" fmla="*/ 0 w 76"/>
                <a:gd name="T9" fmla="*/ 0 h 60"/>
                <a:gd name="T10" fmla="*/ 27 w 76"/>
                <a:gd name="T11" fmla="*/ 29 h 60"/>
              </a:gdLst>
              <a:ahLst/>
              <a:cxnLst>
                <a:cxn ang="0">
                  <a:pos x="T0" y="T1"/>
                </a:cxn>
                <a:cxn ang="0">
                  <a:pos x="T2" y="T3"/>
                </a:cxn>
                <a:cxn ang="0">
                  <a:pos x="T4" y="T5"/>
                </a:cxn>
                <a:cxn ang="0">
                  <a:pos x="T6" y="T7"/>
                </a:cxn>
                <a:cxn ang="0">
                  <a:pos x="T8" y="T9"/>
                </a:cxn>
                <a:cxn ang="0">
                  <a:pos x="T10" y="T11"/>
                </a:cxn>
              </a:cxnLst>
              <a:rect l="0" t="0" r="r" b="b"/>
              <a:pathLst>
                <a:path w="76" h="60">
                  <a:moveTo>
                    <a:pt x="27" y="29"/>
                  </a:moveTo>
                  <a:cubicBezTo>
                    <a:pt x="38" y="37"/>
                    <a:pt x="54" y="49"/>
                    <a:pt x="67" y="56"/>
                  </a:cubicBezTo>
                  <a:cubicBezTo>
                    <a:pt x="70" y="58"/>
                    <a:pt x="73" y="59"/>
                    <a:pt x="76" y="60"/>
                  </a:cubicBezTo>
                  <a:cubicBezTo>
                    <a:pt x="76" y="60"/>
                    <a:pt x="76" y="60"/>
                    <a:pt x="76" y="60"/>
                  </a:cubicBezTo>
                  <a:cubicBezTo>
                    <a:pt x="53" y="39"/>
                    <a:pt x="33" y="28"/>
                    <a:pt x="0" y="0"/>
                  </a:cubicBezTo>
                  <a:cubicBezTo>
                    <a:pt x="6" y="12"/>
                    <a:pt x="17" y="21"/>
                    <a:pt x="27" y="2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3" name="Freeform 85">
              <a:extLst>
                <a:ext uri="{FF2B5EF4-FFF2-40B4-BE49-F238E27FC236}">
                  <a16:creationId xmlns:a16="http://schemas.microsoft.com/office/drawing/2014/main" id="{B5604F74-50CB-453F-9A8F-025DB256F33A}"/>
                </a:ext>
              </a:extLst>
            </p:cNvPr>
            <p:cNvSpPr>
              <a:spLocks/>
            </p:cNvSpPr>
            <p:nvPr/>
          </p:nvSpPr>
          <p:spPr bwMode="auto">
            <a:xfrm>
              <a:off x="16430626" y="7493001"/>
              <a:ext cx="204788" cy="801688"/>
            </a:xfrm>
            <a:custGeom>
              <a:avLst/>
              <a:gdLst>
                <a:gd name="T0" fmla="*/ 10 w 10"/>
                <a:gd name="T1" fmla="*/ 39 h 39"/>
                <a:gd name="T2" fmla="*/ 2 w 10"/>
                <a:gd name="T3" fmla="*/ 0 h 39"/>
                <a:gd name="T4" fmla="*/ 4 w 10"/>
                <a:gd name="T5" fmla="*/ 37 h 39"/>
                <a:gd name="T6" fmla="*/ 10 w 10"/>
                <a:gd name="T7" fmla="*/ 39 h 39"/>
              </a:gdLst>
              <a:ahLst/>
              <a:cxnLst>
                <a:cxn ang="0">
                  <a:pos x="T0" y="T1"/>
                </a:cxn>
                <a:cxn ang="0">
                  <a:pos x="T2" y="T3"/>
                </a:cxn>
                <a:cxn ang="0">
                  <a:pos x="T4" y="T5"/>
                </a:cxn>
                <a:cxn ang="0">
                  <a:pos x="T6" y="T7"/>
                </a:cxn>
              </a:cxnLst>
              <a:rect l="0" t="0" r="r" b="b"/>
              <a:pathLst>
                <a:path w="10" h="39">
                  <a:moveTo>
                    <a:pt x="10" y="39"/>
                  </a:moveTo>
                  <a:cubicBezTo>
                    <a:pt x="7" y="27"/>
                    <a:pt x="2" y="13"/>
                    <a:pt x="2" y="0"/>
                  </a:cubicBezTo>
                  <a:cubicBezTo>
                    <a:pt x="0" y="12"/>
                    <a:pt x="2" y="25"/>
                    <a:pt x="4" y="37"/>
                  </a:cubicBezTo>
                  <a:cubicBezTo>
                    <a:pt x="5" y="38"/>
                    <a:pt x="9" y="39"/>
                    <a:pt x="10" y="39"/>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4" name="Freeform 86">
              <a:extLst>
                <a:ext uri="{FF2B5EF4-FFF2-40B4-BE49-F238E27FC236}">
                  <a16:creationId xmlns:a16="http://schemas.microsoft.com/office/drawing/2014/main" id="{DA7B2058-403D-438C-9D20-BA665FAA7BC4}"/>
                </a:ext>
              </a:extLst>
            </p:cNvPr>
            <p:cNvSpPr>
              <a:spLocks/>
            </p:cNvSpPr>
            <p:nvPr/>
          </p:nvSpPr>
          <p:spPr bwMode="auto">
            <a:xfrm>
              <a:off x="15998826" y="7307263"/>
              <a:ext cx="204788" cy="658813"/>
            </a:xfrm>
            <a:custGeom>
              <a:avLst/>
              <a:gdLst>
                <a:gd name="T0" fmla="*/ 3 w 10"/>
                <a:gd name="T1" fmla="*/ 0 h 32"/>
                <a:gd name="T2" fmla="*/ 5 w 10"/>
                <a:gd name="T3" fmla="*/ 30 h 32"/>
                <a:gd name="T4" fmla="*/ 10 w 10"/>
                <a:gd name="T5" fmla="*/ 32 h 32"/>
                <a:gd name="T6" fmla="*/ 3 w 10"/>
                <a:gd name="T7" fmla="*/ 0 h 32"/>
              </a:gdLst>
              <a:ahLst/>
              <a:cxnLst>
                <a:cxn ang="0">
                  <a:pos x="T0" y="T1"/>
                </a:cxn>
                <a:cxn ang="0">
                  <a:pos x="T2" y="T3"/>
                </a:cxn>
                <a:cxn ang="0">
                  <a:pos x="T4" y="T5"/>
                </a:cxn>
                <a:cxn ang="0">
                  <a:pos x="T6" y="T7"/>
                </a:cxn>
              </a:cxnLst>
              <a:rect l="0" t="0" r="r" b="b"/>
              <a:pathLst>
                <a:path w="10" h="32">
                  <a:moveTo>
                    <a:pt x="3" y="0"/>
                  </a:moveTo>
                  <a:cubicBezTo>
                    <a:pt x="0" y="8"/>
                    <a:pt x="2" y="17"/>
                    <a:pt x="5" y="30"/>
                  </a:cubicBezTo>
                  <a:cubicBezTo>
                    <a:pt x="7" y="32"/>
                    <a:pt x="10" y="32"/>
                    <a:pt x="10" y="32"/>
                  </a:cubicBezTo>
                  <a:cubicBezTo>
                    <a:pt x="5" y="20"/>
                    <a:pt x="5" y="12"/>
                    <a:pt x="3"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5" name="Freeform 87">
              <a:extLst>
                <a:ext uri="{FF2B5EF4-FFF2-40B4-BE49-F238E27FC236}">
                  <a16:creationId xmlns:a16="http://schemas.microsoft.com/office/drawing/2014/main" id="{B8942965-B2F0-4DEB-992D-F1C8C2DC4981}"/>
                </a:ext>
              </a:extLst>
            </p:cNvPr>
            <p:cNvSpPr>
              <a:spLocks/>
            </p:cNvSpPr>
            <p:nvPr/>
          </p:nvSpPr>
          <p:spPr bwMode="auto">
            <a:xfrm>
              <a:off x="15647988" y="7205663"/>
              <a:ext cx="165100" cy="471488"/>
            </a:xfrm>
            <a:custGeom>
              <a:avLst/>
              <a:gdLst>
                <a:gd name="T0" fmla="*/ 1 w 8"/>
                <a:gd name="T1" fmla="*/ 0 h 23"/>
                <a:gd name="T2" fmla="*/ 3 w 8"/>
                <a:gd name="T3" fmla="*/ 20 h 23"/>
                <a:gd name="T4" fmla="*/ 8 w 8"/>
                <a:gd name="T5" fmla="*/ 23 h 23"/>
                <a:gd name="T6" fmla="*/ 1 w 8"/>
                <a:gd name="T7" fmla="*/ 0 h 23"/>
              </a:gdLst>
              <a:ahLst/>
              <a:cxnLst>
                <a:cxn ang="0">
                  <a:pos x="T0" y="T1"/>
                </a:cxn>
                <a:cxn ang="0">
                  <a:pos x="T2" y="T3"/>
                </a:cxn>
                <a:cxn ang="0">
                  <a:pos x="T4" y="T5"/>
                </a:cxn>
                <a:cxn ang="0">
                  <a:pos x="T6" y="T7"/>
                </a:cxn>
              </a:cxnLst>
              <a:rect l="0" t="0" r="r" b="b"/>
              <a:pathLst>
                <a:path w="8" h="23">
                  <a:moveTo>
                    <a:pt x="1" y="0"/>
                  </a:moveTo>
                  <a:cubicBezTo>
                    <a:pt x="0" y="6"/>
                    <a:pt x="3" y="19"/>
                    <a:pt x="3" y="20"/>
                  </a:cubicBezTo>
                  <a:cubicBezTo>
                    <a:pt x="4" y="23"/>
                    <a:pt x="5" y="21"/>
                    <a:pt x="8" y="23"/>
                  </a:cubicBezTo>
                  <a:cubicBezTo>
                    <a:pt x="5" y="15"/>
                    <a:pt x="3" y="7"/>
                    <a:pt x="1"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6" name="Freeform 88">
              <a:extLst>
                <a:ext uri="{FF2B5EF4-FFF2-40B4-BE49-F238E27FC236}">
                  <a16:creationId xmlns:a16="http://schemas.microsoft.com/office/drawing/2014/main" id="{90143069-D462-4B55-9D19-FA7AE752362D}"/>
                </a:ext>
              </a:extLst>
            </p:cNvPr>
            <p:cNvSpPr>
              <a:spLocks/>
            </p:cNvSpPr>
            <p:nvPr/>
          </p:nvSpPr>
          <p:spPr bwMode="auto">
            <a:xfrm>
              <a:off x="15114588" y="7616826"/>
              <a:ext cx="677863" cy="122238"/>
            </a:xfrm>
            <a:custGeom>
              <a:avLst/>
              <a:gdLst>
                <a:gd name="T0" fmla="*/ 29 w 33"/>
                <a:gd name="T1" fmla="*/ 0 h 6"/>
                <a:gd name="T2" fmla="*/ 0 w 33"/>
                <a:gd name="T3" fmla="*/ 0 h 6"/>
                <a:gd name="T4" fmla="*/ 32 w 33"/>
                <a:gd name="T5" fmla="*/ 5 h 6"/>
                <a:gd name="T6" fmla="*/ 33 w 33"/>
                <a:gd name="T7" fmla="*/ 4 h 6"/>
                <a:gd name="T8" fmla="*/ 29 w 33"/>
                <a:gd name="T9" fmla="*/ 0 h 6"/>
              </a:gdLst>
              <a:ahLst/>
              <a:cxnLst>
                <a:cxn ang="0">
                  <a:pos x="T0" y="T1"/>
                </a:cxn>
                <a:cxn ang="0">
                  <a:pos x="T2" y="T3"/>
                </a:cxn>
                <a:cxn ang="0">
                  <a:pos x="T4" y="T5"/>
                </a:cxn>
                <a:cxn ang="0">
                  <a:pos x="T6" y="T7"/>
                </a:cxn>
                <a:cxn ang="0">
                  <a:pos x="T8" y="T9"/>
                </a:cxn>
              </a:cxnLst>
              <a:rect l="0" t="0" r="r" b="b"/>
              <a:pathLst>
                <a:path w="33" h="6">
                  <a:moveTo>
                    <a:pt x="29" y="0"/>
                  </a:moveTo>
                  <a:cubicBezTo>
                    <a:pt x="18" y="1"/>
                    <a:pt x="12" y="2"/>
                    <a:pt x="0" y="0"/>
                  </a:cubicBezTo>
                  <a:cubicBezTo>
                    <a:pt x="9" y="6"/>
                    <a:pt x="21" y="6"/>
                    <a:pt x="32" y="5"/>
                  </a:cubicBezTo>
                  <a:cubicBezTo>
                    <a:pt x="32" y="5"/>
                    <a:pt x="32" y="4"/>
                    <a:pt x="33" y="4"/>
                  </a:cubicBezTo>
                  <a:cubicBezTo>
                    <a:pt x="31" y="3"/>
                    <a:pt x="30" y="2"/>
                    <a:pt x="29" y="0"/>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7" name="Freeform 89">
              <a:extLst>
                <a:ext uri="{FF2B5EF4-FFF2-40B4-BE49-F238E27FC236}">
                  <a16:creationId xmlns:a16="http://schemas.microsoft.com/office/drawing/2014/main" id="{4ED56D45-062D-4475-81DA-6298AC440A24}"/>
                </a:ext>
              </a:extLst>
            </p:cNvPr>
            <p:cNvSpPr>
              <a:spLocks/>
            </p:cNvSpPr>
            <p:nvPr/>
          </p:nvSpPr>
          <p:spPr bwMode="auto">
            <a:xfrm>
              <a:off x="15401926" y="7945438"/>
              <a:ext cx="842963" cy="142875"/>
            </a:xfrm>
            <a:custGeom>
              <a:avLst/>
              <a:gdLst>
                <a:gd name="T0" fmla="*/ 31 w 41"/>
                <a:gd name="T1" fmla="*/ 1 h 7"/>
                <a:gd name="T2" fmla="*/ 0 w 41"/>
                <a:gd name="T3" fmla="*/ 0 h 7"/>
                <a:gd name="T4" fmla="*/ 19 w 41"/>
                <a:gd name="T5" fmla="*/ 6 h 7"/>
                <a:gd name="T6" fmla="*/ 40 w 41"/>
                <a:gd name="T7" fmla="*/ 6 h 7"/>
                <a:gd name="T8" fmla="*/ 37 w 41"/>
                <a:gd name="T9" fmla="*/ 1 h 7"/>
                <a:gd name="T10" fmla="*/ 31 w 41"/>
                <a:gd name="T11" fmla="*/ 1 h 7"/>
              </a:gdLst>
              <a:ahLst/>
              <a:cxnLst>
                <a:cxn ang="0">
                  <a:pos x="T0" y="T1"/>
                </a:cxn>
                <a:cxn ang="0">
                  <a:pos x="T2" y="T3"/>
                </a:cxn>
                <a:cxn ang="0">
                  <a:pos x="T4" y="T5"/>
                </a:cxn>
                <a:cxn ang="0">
                  <a:pos x="T6" y="T7"/>
                </a:cxn>
                <a:cxn ang="0">
                  <a:pos x="T8" y="T9"/>
                </a:cxn>
                <a:cxn ang="0">
                  <a:pos x="T10" y="T11"/>
                </a:cxn>
              </a:cxnLst>
              <a:rect l="0" t="0" r="r" b="b"/>
              <a:pathLst>
                <a:path w="41" h="7">
                  <a:moveTo>
                    <a:pt x="31" y="1"/>
                  </a:moveTo>
                  <a:cubicBezTo>
                    <a:pt x="20" y="2"/>
                    <a:pt x="10" y="1"/>
                    <a:pt x="0" y="0"/>
                  </a:cubicBezTo>
                  <a:cubicBezTo>
                    <a:pt x="5" y="3"/>
                    <a:pt x="12" y="5"/>
                    <a:pt x="19" y="6"/>
                  </a:cubicBezTo>
                  <a:cubicBezTo>
                    <a:pt x="26" y="7"/>
                    <a:pt x="33" y="6"/>
                    <a:pt x="40" y="6"/>
                  </a:cubicBezTo>
                  <a:cubicBezTo>
                    <a:pt x="41" y="4"/>
                    <a:pt x="39" y="2"/>
                    <a:pt x="37" y="1"/>
                  </a:cubicBezTo>
                  <a:cubicBezTo>
                    <a:pt x="35" y="0"/>
                    <a:pt x="33" y="0"/>
                    <a:pt x="31" y="1"/>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8" name="Freeform 90">
              <a:extLst>
                <a:ext uri="{FF2B5EF4-FFF2-40B4-BE49-F238E27FC236}">
                  <a16:creationId xmlns:a16="http://schemas.microsoft.com/office/drawing/2014/main" id="{A288D4FD-01D4-4E81-AB00-ACDE8DAA7F7A}"/>
                </a:ext>
              </a:extLst>
            </p:cNvPr>
            <p:cNvSpPr>
              <a:spLocks/>
            </p:cNvSpPr>
            <p:nvPr/>
          </p:nvSpPr>
          <p:spPr bwMode="auto">
            <a:xfrm>
              <a:off x="15668626" y="8232776"/>
              <a:ext cx="966788" cy="184150"/>
            </a:xfrm>
            <a:custGeom>
              <a:avLst/>
              <a:gdLst>
                <a:gd name="T0" fmla="*/ 45 w 47"/>
                <a:gd name="T1" fmla="*/ 4 h 9"/>
                <a:gd name="T2" fmla="*/ 47 w 47"/>
                <a:gd name="T3" fmla="*/ 3 h 9"/>
                <a:gd name="T4" fmla="*/ 46 w 47"/>
                <a:gd name="T5" fmla="*/ 1 h 9"/>
                <a:gd name="T6" fmla="*/ 43 w 47"/>
                <a:gd name="T7" fmla="*/ 0 h 9"/>
                <a:gd name="T8" fmla="*/ 0 w 47"/>
                <a:gd name="T9" fmla="*/ 2 h 9"/>
                <a:gd name="T10" fmla="*/ 45 w 47"/>
                <a:gd name="T11" fmla="*/ 4 h 9"/>
              </a:gdLst>
              <a:ahLst/>
              <a:cxnLst>
                <a:cxn ang="0">
                  <a:pos x="T0" y="T1"/>
                </a:cxn>
                <a:cxn ang="0">
                  <a:pos x="T2" y="T3"/>
                </a:cxn>
                <a:cxn ang="0">
                  <a:pos x="T4" y="T5"/>
                </a:cxn>
                <a:cxn ang="0">
                  <a:pos x="T6" y="T7"/>
                </a:cxn>
                <a:cxn ang="0">
                  <a:pos x="T8" y="T9"/>
                </a:cxn>
                <a:cxn ang="0">
                  <a:pos x="T10" y="T11"/>
                </a:cxn>
              </a:cxnLst>
              <a:rect l="0" t="0" r="r" b="b"/>
              <a:pathLst>
                <a:path w="47" h="9">
                  <a:moveTo>
                    <a:pt x="45" y="4"/>
                  </a:moveTo>
                  <a:cubicBezTo>
                    <a:pt x="46" y="4"/>
                    <a:pt x="47" y="4"/>
                    <a:pt x="47" y="3"/>
                  </a:cubicBezTo>
                  <a:cubicBezTo>
                    <a:pt x="47" y="2"/>
                    <a:pt x="47" y="1"/>
                    <a:pt x="46" y="1"/>
                  </a:cubicBezTo>
                  <a:cubicBezTo>
                    <a:pt x="45" y="0"/>
                    <a:pt x="44" y="0"/>
                    <a:pt x="43" y="0"/>
                  </a:cubicBezTo>
                  <a:cubicBezTo>
                    <a:pt x="27" y="4"/>
                    <a:pt x="14" y="3"/>
                    <a:pt x="0" y="2"/>
                  </a:cubicBezTo>
                  <a:cubicBezTo>
                    <a:pt x="15" y="8"/>
                    <a:pt x="31" y="9"/>
                    <a:pt x="45" y="4"/>
                  </a:cubicBezTo>
                  <a:close/>
                </a:path>
              </a:pathLst>
            </a:custGeom>
            <a:solidFill>
              <a:srgbClr val="ADD2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sp>
          <p:nvSpPr>
            <p:cNvPr id="899" name="Freeform 91">
              <a:extLst>
                <a:ext uri="{FF2B5EF4-FFF2-40B4-BE49-F238E27FC236}">
                  <a16:creationId xmlns:a16="http://schemas.microsoft.com/office/drawing/2014/main" id="{23DCC188-1003-46F7-8523-0DDECDB0DA3A}"/>
                </a:ext>
              </a:extLst>
            </p:cNvPr>
            <p:cNvSpPr>
              <a:spLocks/>
            </p:cNvSpPr>
            <p:nvPr/>
          </p:nvSpPr>
          <p:spPr bwMode="auto">
            <a:xfrm>
              <a:off x="15957551" y="10472738"/>
              <a:ext cx="3495675" cy="1498600"/>
            </a:xfrm>
            <a:custGeom>
              <a:avLst/>
              <a:gdLst>
                <a:gd name="T0" fmla="*/ 0 w 170"/>
                <a:gd name="T1" fmla="*/ 47 h 73"/>
                <a:gd name="T2" fmla="*/ 85 w 170"/>
                <a:gd name="T3" fmla="*/ 0 h 73"/>
                <a:gd name="T4" fmla="*/ 170 w 170"/>
                <a:gd name="T5" fmla="*/ 47 h 73"/>
                <a:gd name="T6" fmla="*/ 85 w 170"/>
                <a:gd name="T7" fmla="*/ 72 h 73"/>
                <a:gd name="T8" fmla="*/ 0 w 170"/>
                <a:gd name="T9" fmla="*/ 47 h 73"/>
              </a:gdLst>
              <a:ahLst/>
              <a:cxnLst>
                <a:cxn ang="0">
                  <a:pos x="T0" y="T1"/>
                </a:cxn>
                <a:cxn ang="0">
                  <a:pos x="T2" y="T3"/>
                </a:cxn>
                <a:cxn ang="0">
                  <a:pos x="T4" y="T5"/>
                </a:cxn>
                <a:cxn ang="0">
                  <a:pos x="T6" y="T7"/>
                </a:cxn>
                <a:cxn ang="0">
                  <a:pos x="T8" y="T9"/>
                </a:cxn>
              </a:cxnLst>
              <a:rect l="0" t="0" r="r" b="b"/>
              <a:pathLst>
                <a:path w="170" h="73">
                  <a:moveTo>
                    <a:pt x="0" y="47"/>
                  </a:moveTo>
                  <a:cubicBezTo>
                    <a:pt x="18" y="18"/>
                    <a:pt x="51" y="0"/>
                    <a:pt x="85" y="0"/>
                  </a:cubicBezTo>
                  <a:cubicBezTo>
                    <a:pt x="119" y="1"/>
                    <a:pt x="152" y="19"/>
                    <a:pt x="170" y="47"/>
                  </a:cubicBezTo>
                  <a:cubicBezTo>
                    <a:pt x="146" y="65"/>
                    <a:pt x="115" y="73"/>
                    <a:pt x="85" y="72"/>
                  </a:cubicBezTo>
                  <a:cubicBezTo>
                    <a:pt x="55" y="71"/>
                    <a:pt x="26" y="61"/>
                    <a:pt x="0" y="47"/>
                  </a:cubicBezTo>
                  <a:close/>
                </a:path>
              </a:pathLst>
            </a:custGeom>
            <a:solidFill>
              <a:srgbClr val="664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Lato" panose="020F0502020204030203" pitchFamily="34" charset="0"/>
              </a:endParaRPr>
            </a:p>
          </p:txBody>
        </p:sp>
      </p:grpSp>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SELECTED AND REJECTED SOLUTIONS</a:t>
            </a:r>
          </a:p>
        </p:txBody>
      </p:sp>
      <p:grpSp>
        <p:nvGrpSpPr>
          <p:cNvPr id="463" name="Group 462">
            <a:extLst>
              <a:ext uri="{FF2B5EF4-FFF2-40B4-BE49-F238E27FC236}">
                <a16:creationId xmlns:a16="http://schemas.microsoft.com/office/drawing/2014/main" id="{071C097A-B9D6-48C9-8591-9BECBDDB394E}"/>
              </a:ext>
            </a:extLst>
          </p:cNvPr>
          <p:cNvGrpSpPr/>
          <p:nvPr/>
        </p:nvGrpSpPr>
        <p:grpSpPr>
          <a:xfrm>
            <a:off x="7329123" y="4724358"/>
            <a:ext cx="464641" cy="463255"/>
            <a:chOff x="5918994" y="3280833"/>
            <a:chExt cx="354012" cy="352956"/>
          </a:xfrm>
          <a:solidFill>
            <a:schemeClr val="accent1">
              <a:lumMod val="20000"/>
              <a:lumOff val="80000"/>
            </a:schemeClr>
          </a:solidFill>
        </p:grpSpPr>
        <p:sp>
          <p:nvSpPr>
            <p:cNvPr id="464" name="Oval 463">
              <a:extLst>
                <a:ext uri="{FF2B5EF4-FFF2-40B4-BE49-F238E27FC236}">
                  <a16:creationId xmlns:a16="http://schemas.microsoft.com/office/drawing/2014/main" id="{80CED5BB-3624-40C6-9E7E-A53D896C214A}"/>
                </a:ext>
              </a:extLst>
            </p:cNvPr>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sp>
          <p:nvSpPr>
            <p:cNvPr id="465" name="Freeform 120">
              <a:extLst>
                <a:ext uri="{FF2B5EF4-FFF2-40B4-BE49-F238E27FC236}">
                  <a16:creationId xmlns:a16="http://schemas.microsoft.com/office/drawing/2014/main" id="{D1D5030C-65F1-436F-9612-9549C75257D2}"/>
                </a:ext>
              </a:extLst>
            </p:cNvPr>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0020" tIns="80010" rIns="160020" bIns="80010" numCol="1" anchor="t" anchorCtr="0" compatLnSpc="1">
              <a:prstTxWarp prst="textNoShape">
                <a:avLst/>
              </a:prstTxWarp>
            </a:bodyPr>
            <a:lstStyle/>
            <a:p>
              <a:pPr defTabSz="1200227"/>
              <a:endParaRPr lang="id-ID" sz="2000" dirty="0">
                <a:solidFill>
                  <a:srgbClr val="19252F"/>
                </a:solidFill>
                <a:latin typeface="Verdana" panose="020B0604030504040204" pitchFamily="34" charset="0"/>
                <a:ea typeface="Verdana" panose="020B0604030504040204" pitchFamily="34" charset="0"/>
              </a:endParaRPr>
            </a:p>
          </p:txBody>
        </p:sp>
      </p:grpSp>
      <p:sp>
        <p:nvSpPr>
          <p:cNvPr id="907" name="TextBox 906">
            <a:extLst>
              <a:ext uri="{FF2B5EF4-FFF2-40B4-BE49-F238E27FC236}">
                <a16:creationId xmlns:a16="http://schemas.microsoft.com/office/drawing/2014/main" id="{FA2323C3-A83D-4FAC-80EF-090B754F4CF3}"/>
              </a:ext>
            </a:extLst>
          </p:cNvPr>
          <p:cNvSpPr txBox="1"/>
          <p:nvPr/>
        </p:nvSpPr>
        <p:spPr>
          <a:xfrm>
            <a:off x="4286142" y="1201720"/>
            <a:ext cx="2464560" cy="1475401"/>
          </a:xfrm>
          <a:prstGeom prst="rect">
            <a:avLst/>
          </a:prstGeom>
        </p:spPr>
        <p:style>
          <a:lnRef idx="2">
            <a:schemeClr val="accent6"/>
          </a:lnRef>
          <a:fillRef idx="1">
            <a:schemeClr val="lt1"/>
          </a:fillRef>
          <a:effectRef idx="0">
            <a:schemeClr val="accent6"/>
          </a:effectRef>
          <a:fontRef idx="minor">
            <a:schemeClr val="dk1"/>
          </a:fontRef>
        </p:style>
        <p:txBody>
          <a:bodyPr wrap="square" lIns="120013" tIns="60006" rIns="120013" bIns="60006" rtlCol="0">
            <a:spAutoFit/>
          </a:bodyPr>
          <a:lstStyle/>
          <a:p>
            <a:r>
              <a:rPr lang="en-GB" sz="1100" b="1" dirty="0">
                <a:latin typeface="Verdana" panose="020B0604030504040204" pitchFamily="34" charset="0"/>
                <a:ea typeface="Verdana" panose="020B0604030504040204" pitchFamily="34" charset="0"/>
              </a:rPr>
              <a:t>To cover previously identified and defined values up to Self-transcendence value we need to consider all the following values at once within our potential solution:</a:t>
            </a:r>
            <a:endParaRPr lang="en-US" sz="1100" b="1" dirty="0">
              <a:latin typeface="Verdana" panose="020B0604030504040204" pitchFamily="34" charset="0"/>
              <a:ea typeface="Verdana" panose="020B0604030504040204" pitchFamily="34" charset="0"/>
            </a:endParaRPr>
          </a:p>
        </p:txBody>
      </p:sp>
      <p:sp>
        <p:nvSpPr>
          <p:cNvPr id="908" name="TextBox 907">
            <a:extLst>
              <a:ext uri="{FF2B5EF4-FFF2-40B4-BE49-F238E27FC236}">
                <a16:creationId xmlns:a16="http://schemas.microsoft.com/office/drawing/2014/main" id="{4EEB9BC0-09F0-4DE5-9BA4-ECC1560506B7}"/>
              </a:ext>
            </a:extLst>
          </p:cNvPr>
          <p:cNvSpPr txBox="1"/>
          <p:nvPr/>
        </p:nvSpPr>
        <p:spPr>
          <a:xfrm>
            <a:off x="388199" y="930089"/>
            <a:ext cx="1675195" cy="1475401"/>
          </a:xfrm>
          <a:prstGeom prst="rect">
            <a:avLst/>
          </a:prstGeom>
        </p:spPr>
        <p:style>
          <a:lnRef idx="2">
            <a:schemeClr val="accent6"/>
          </a:lnRef>
          <a:fillRef idx="1">
            <a:schemeClr val="lt1"/>
          </a:fillRef>
          <a:effectRef idx="0">
            <a:schemeClr val="accent6"/>
          </a:effectRef>
          <a:fontRef idx="minor">
            <a:schemeClr val="dk1"/>
          </a:fontRef>
        </p:style>
        <p:txBody>
          <a:bodyPr wrap="square" lIns="120013" tIns="60006" rIns="120013" bIns="60006" rtlCol="0">
            <a:spAutoFit/>
          </a:bodyPr>
          <a:lstStyle/>
          <a:p>
            <a:r>
              <a:rPr lang="en-GB" sz="1100" b="1" dirty="0">
                <a:latin typeface="Verdana" panose="020B0604030504040204" pitchFamily="34" charset="0"/>
                <a:ea typeface="Verdana" panose="020B0604030504040204" pitchFamily="34" charset="0"/>
              </a:rPr>
              <a:t>Should we consider only food quality?</a:t>
            </a:r>
          </a:p>
          <a:p>
            <a:endParaRPr lang="en-GB" sz="1100" b="1" dirty="0">
              <a:latin typeface="Verdana" panose="020B0604030504040204" pitchFamily="34" charset="0"/>
              <a:ea typeface="Verdana" panose="020B0604030504040204" pitchFamily="34" charset="0"/>
            </a:endParaRPr>
          </a:p>
          <a:p>
            <a:r>
              <a:rPr lang="en-GB" sz="1100" b="1" dirty="0">
                <a:latin typeface="Verdana" panose="020B0604030504040204" pitchFamily="34" charset="0"/>
                <a:ea typeface="Verdana" panose="020B0604030504040204" pitchFamily="34" charset="0"/>
              </a:rPr>
              <a:t>It will cover only the Functional level of the pyramid</a:t>
            </a:r>
            <a:endParaRPr lang="en-US" sz="1100" b="1"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D4C5AA47-3682-475C-8EAB-5357B586CB8F}"/>
              </a:ext>
            </a:extLst>
          </p:cNvPr>
          <p:cNvSpPr txBox="1"/>
          <p:nvPr/>
        </p:nvSpPr>
        <p:spPr>
          <a:xfrm>
            <a:off x="195715" y="2285671"/>
            <a:ext cx="806390" cy="830997"/>
          </a:xfrm>
          <a:prstGeom prst="rect">
            <a:avLst/>
          </a:prstGeom>
          <a:noFill/>
        </p:spPr>
        <p:txBody>
          <a:bodyPr wrap="square" rtlCol="0">
            <a:spAutoFit/>
          </a:bodyPr>
          <a:lstStyle/>
          <a:p>
            <a:pPr algn="ctr"/>
            <a:r>
              <a:rPr lang="en-GB" sz="4800" b="1" dirty="0">
                <a:solidFill>
                  <a:schemeClr val="accent6"/>
                </a:solidFill>
                <a:latin typeface="Verdana" panose="020B0604030504040204" pitchFamily="34" charset="0"/>
                <a:ea typeface="Verdana" panose="020B0604030504040204" pitchFamily="34" charset="0"/>
              </a:rPr>
              <a:t>1</a:t>
            </a:r>
          </a:p>
        </p:txBody>
      </p:sp>
      <p:sp>
        <p:nvSpPr>
          <p:cNvPr id="909" name="TextBox 908">
            <a:extLst>
              <a:ext uri="{FF2B5EF4-FFF2-40B4-BE49-F238E27FC236}">
                <a16:creationId xmlns:a16="http://schemas.microsoft.com/office/drawing/2014/main" id="{F9704491-8676-4D23-8236-BC49CBCC50A0}"/>
              </a:ext>
            </a:extLst>
          </p:cNvPr>
          <p:cNvSpPr txBox="1"/>
          <p:nvPr/>
        </p:nvSpPr>
        <p:spPr>
          <a:xfrm>
            <a:off x="2169618" y="1743599"/>
            <a:ext cx="806390" cy="830997"/>
          </a:xfrm>
          <a:prstGeom prst="rect">
            <a:avLst/>
          </a:prstGeom>
          <a:noFill/>
        </p:spPr>
        <p:txBody>
          <a:bodyPr wrap="square" rtlCol="0">
            <a:spAutoFit/>
          </a:bodyPr>
          <a:lstStyle/>
          <a:p>
            <a:pPr algn="ctr"/>
            <a:r>
              <a:rPr lang="en-GB" sz="4800" b="1" dirty="0">
                <a:solidFill>
                  <a:schemeClr val="accent6"/>
                </a:solidFill>
                <a:latin typeface="Verdana" panose="020B0604030504040204" pitchFamily="34" charset="0"/>
                <a:ea typeface="Verdana" panose="020B0604030504040204" pitchFamily="34" charset="0"/>
              </a:rPr>
              <a:t>2</a:t>
            </a:r>
          </a:p>
        </p:txBody>
      </p:sp>
      <p:sp>
        <p:nvSpPr>
          <p:cNvPr id="910" name="TextBox 909">
            <a:extLst>
              <a:ext uri="{FF2B5EF4-FFF2-40B4-BE49-F238E27FC236}">
                <a16:creationId xmlns:a16="http://schemas.microsoft.com/office/drawing/2014/main" id="{7CD33720-6E8C-448E-8681-9690B0B8E22E}"/>
              </a:ext>
            </a:extLst>
          </p:cNvPr>
          <p:cNvSpPr txBox="1"/>
          <p:nvPr/>
        </p:nvSpPr>
        <p:spPr>
          <a:xfrm>
            <a:off x="6596079" y="974513"/>
            <a:ext cx="806390" cy="830997"/>
          </a:xfrm>
          <a:prstGeom prst="rect">
            <a:avLst/>
          </a:prstGeom>
          <a:noFill/>
        </p:spPr>
        <p:txBody>
          <a:bodyPr wrap="square" rtlCol="0">
            <a:spAutoFit/>
          </a:bodyPr>
          <a:lstStyle/>
          <a:p>
            <a:pPr algn="ctr"/>
            <a:r>
              <a:rPr lang="en-GB" sz="4800" b="1" dirty="0">
                <a:solidFill>
                  <a:schemeClr val="accent6"/>
                </a:solidFill>
                <a:latin typeface="Verdana" panose="020B0604030504040204" pitchFamily="34" charset="0"/>
                <a:ea typeface="Verdana" panose="020B0604030504040204" pitchFamily="34" charset="0"/>
              </a:rPr>
              <a:t>3</a:t>
            </a:r>
          </a:p>
        </p:txBody>
      </p:sp>
      <p:sp>
        <p:nvSpPr>
          <p:cNvPr id="4" name="Trapezoid 2">
            <a:extLst>
              <a:ext uri="{FF2B5EF4-FFF2-40B4-BE49-F238E27FC236}">
                <a16:creationId xmlns:a16="http://schemas.microsoft.com/office/drawing/2014/main" id="{BD4D4558-4D54-4B7B-8898-75AE6328FBFE}"/>
              </a:ext>
            </a:extLst>
          </p:cNvPr>
          <p:cNvSpPr/>
          <p:nvPr/>
        </p:nvSpPr>
        <p:spPr bwMode="gray">
          <a:xfrm rot="19862259">
            <a:off x="1908279" y="1995796"/>
            <a:ext cx="452701" cy="565079"/>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solidFill>
            <a:schemeClr val="accent6">
              <a:lumMod val="20000"/>
              <a:lumOff val="80000"/>
              <a:alpha val="51000"/>
            </a:schemeClr>
          </a:solidFill>
          <a:ln w="19050" algn="ctr">
            <a:noFill/>
            <a:miter lim="800000"/>
            <a:headEnd/>
            <a:tailEnd/>
          </a:ln>
        </p:spPr>
        <p:txBody>
          <a:bodyPr wrap="square" lIns="88900" tIns="88900" rIns="88900" bIns="88900" rtlCol="0" anchor="b"/>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effectLst/>
              <a:uLnTx/>
              <a:uFillTx/>
              <a:latin typeface="+mj-lt"/>
            </a:endParaRPr>
          </a:p>
        </p:txBody>
      </p:sp>
      <p:sp>
        <p:nvSpPr>
          <p:cNvPr id="6" name="Trapezoid 2">
            <a:extLst>
              <a:ext uri="{FF2B5EF4-FFF2-40B4-BE49-F238E27FC236}">
                <a16:creationId xmlns:a16="http://schemas.microsoft.com/office/drawing/2014/main" id="{A212331F-AF9C-4C28-A470-D2278425D28B}"/>
              </a:ext>
            </a:extLst>
          </p:cNvPr>
          <p:cNvSpPr/>
          <p:nvPr/>
        </p:nvSpPr>
        <p:spPr bwMode="gray">
          <a:xfrm rot="14301782">
            <a:off x="3858975" y="2320971"/>
            <a:ext cx="452701" cy="565079"/>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solidFill>
            <a:schemeClr val="accent6">
              <a:lumMod val="20000"/>
              <a:lumOff val="80000"/>
              <a:alpha val="51000"/>
            </a:schemeClr>
          </a:solidFill>
          <a:ln w="19050" algn="ctr">
            <a:noFill/>
            <a:miter lim="800000"/>
            <a:headEnd/>
            <a:tailEnd/>
          </a:ln>
        </p:spPr>
        <p:txBody>
          <a:bodyPr wrap="square" lIns="88900" tIns="88900" rIns="88900" bIns="88900" rtlCol="0" anchor="b"/>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effectLst/>
              <a:uLnTx/>
              <a:uFillTx/>
              <a:latin typeface="+mj-lt"/>
            </a:endParaRPr>
          </a:p>
        </p:txBody>
      </p:sp>
    </p:spTree>
    <p:extLst>
      <p:ext uri="{BB962C8B-B14F-4D97-AF65-F5344CB8AC3E}">
        <p14:creationId xmlns:p14="http://schemas.microsoft.com/office/powerpoint/2010/main" val="5235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wipe(up)">
                                      <p:cBhvr>
                                        <p:cTn id="7" dur="500"/>
                                        <p:tgtEl>
                                          <p:spTgt spid="4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60"/>
                                        </p:tgtEl>
                                        <p:attrNameLst>
                                          <p:attrName>style.visibility</p:attrName>
                                        </p:attrNameLst>
                                      </p:cBhvr>
                                      <p:to>
                                        <p:strVal val="visible"/>
                                      </p:to>
                                    </p:set>
                                    <p:anim calcmode="lin" valueType="num">
                                      <p:cBhvr>
                                        <p:cTn id="11" dur="500" fill="hold"/>
                                        <p:tgtEl>
                                          <p:spTgt spid="460"/>
                                        </p:tgtEl>
                                        <p:attrNameLst>
                                          <p:attrName>ppt_w</p:attrName>
                                        </p:attrNameLst>
                                      </p:cBhvr>
                                      <p:tavLst>
                                        <p:tav tm="0">
                                          <p:val>
                                            <p:fltVal val="0"/>
                                          </p:val>
                                        </p:tav>
                                        <p:tav tm="100000">
                                          <p:val>
                                            <p:strVal val="#ppt_w"/>
                                          </p:val>
                                        </p:tav>
                                      </p:tavLst>
                                    </p:anim>
                                    <p:anim calcmode="lin" valueType="num">
                                      <p:cBhvr>
                                        <p:cTn id="12" dur="500" fill="hold"/>
                                        <p:tgtEl>
                                          <p:spTgt spid="460"/>
                                        </p:tgtEl>
                                        <p:attrNameLst>
                                          <p:attrName>ppt_h</p:attrName>
                                        </p:attrNameLst>
                                      </p:cBhvr>
                                      <p:tavLst>
                                        <p:tav tm="0">
                                          <p:val>
                                            <p:fltVal val="0"/>
                                          </p:val>
                                        </p:tav>
                                        <p:tav tm="100000">
                                          <p:val>
                                            <p:strVal val="#ppt_h"/>
                                          </p:val>
                                        </p:tav>
                                      </p:tavLst>
                                    </p:anim>
                                    <p:animEffect transition="in" filter="fade">
                                      <p:cBhvr>
                                        <p:cTn id="13" dur="500"/>
                                        <p:tgtEl>
                                          <p:spTgt spid="460"/>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72"/>
                                        </p:tgtEl>
                                        <p:attrNameLst>
                                          <p:attrName>style.visibility</p:attrName>
                                        </p:attrNameLst>
                                      </p:cBhvr>
                                      <p:to>
                                        <p:strVal val="visible"/>
                                      </p:to>
                                    </p:set>
                                    <p:animEffect transition="in" filter="wipe(down)">
                                      <p:cBhvr>
                                        <p:cTn id="17" dur="500"/>
                                        <p:tgtEl>
                                          <p:spTgt spid="47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9"/>
                                        </p:tgtEl>
                                        <p:attrNameLst>
                                          <p:attrName>style.visibility</p:attrName>
                                        </p:attrNameLst>
                                      </p:cBhvr>
                                      <p:to>
                                        <p:strVal val="visible"/>
                                      </p:to>
                                    </p:set>
                                    <p:animEffect transition="in" filter="fade">
                                      <p:cBhvr>
                                        <p:cTn id="20" dur="500"/>
                                        <p:tgtEl>
                                          <p:spTgt spid="469"/>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456"/>
                                        </p:tgtEl>
                                        <p:attrNameLst>
                                          <p:attrName>style.visibility</p:attrName>
                                        </p:attrNameLst>
                                      </p:cBhvr>
                                      <p:to>
                                        <p:strVal val="visible"/>
                                      </p:to>
                                    </p:set>
                                    <p:animEffect transition="in" filter="wipe(up)">
                                      <p:cBhvr>
                                        <p:cTn id="24" dur="500"/>
                                        <p:tgtEl>
                                          <p:spTgt spid="456"/>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63"/>
                                        </p:tgtEl>
                                        <p:attrNameLst>
                                          <p:attrName>style.visibility</p:attrName>
                                        </p:attrNameLst>
                                      </p:cBhvr>
                                      <p:to>
                                        <p:strVal val="visible"/>
                                      </p:to>
                                    </p:set>
                                    <p:animEffect transition="in" filter="wipe(up)">
                                      <p:cBhvr>
                                        <p:cTn id="28" dur="500"/>
                                        <p:tgtEl>
                                          <p:spTgt spid="463"/>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534"/>
                                        </p:tgtEl>
                                        <p:attrNameLst>
                                          <p:attrName>style.visibility</p:attrName>
                                        </p:attrNameLst>
                                      </p:cBhvr>
                                      <p:to>
                                        <p:strVal val="visible"/>
                                      </p:to>
                                    </p:set>
                                    <p:animEffect transition="in" filter="wipe(down)">
                                      <p:cBhvr>
                                        <p:cTn id="32" dur="500"/>
                                        <p:tgtEl>
                                          <p:spTgt spid="534"/>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599"/>
                                        </p:tgtEl>
                                        <p:attrNameLst>
                                          <p:attrName>style.visibility</p:attrName>
                                        </p:attrNameLst>
                                      </p:cBhvr>
                                      <p:to>
                                        <p:strVal val="visible"/>
                                      </p:to>
                                    </p:set>
                                    <p:animEffect transition="in" filter="wipe(up)">
                                      <p:cBhvr>
                                        <p:cTn id="36" dur="500"/>
                                        <p:tgtEl>
                                          <p:spTgt spid="599"/>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903"/>
                                        </p:tgtEl>
                                        <p:attrNameLst>
                                          <p:attrName>style.visibility</p:attrName>
                                        </p:attrNameLst>
                                      </p:cBhvr>
                                      <p:to>
                                        <p:strVal val="visible"/>
                                      </p:to>
                                    </p:set>
                                    <p:animEffect transition="in" filter="wipe(left)">
                                      <p:cBhvr>
                                        <p:cTn id="40" dur="500"/>
                                        <p:tgtEl>
                                          <p:spTgt spid="903"/>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902"/>
                                        </p:tgtEl>
                                        <p:attrNameLst>
                                          <p:attrName>style.visibility</p:attrName>
                                        </p:attrNameLst>
                                      </p:cBhvr>
                                      <p:to>
                                        <p:strVal val="visible"/>
                                      </p:to>
                                    </p:set>
                                    <p:animEffect transition="in" filter="wipe(left)">
                                      <p:cBhvr>
                                        <p:cTn id="44" dur="500"/>
                                        <p:tgtEl>
                                          <p:spTgt spid="902"/>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901"/>
                                        </p:tgtEl>
                                        <p:attrNameLst>
                                          <p:attrName>style.visibility</p:attrName>
                                        </p:attrNameLst>
                                      </p:cBhvr>
                                      <p:to>
                                        <p:strVal val="visible"/>
                                      </p:to>
                                    </p:set>
                                    <p:animEffect transition="in" filter="wipe(left)">
                                      <p:cBhvr>
                                        <p:cTn id="48" dur="500"/>
                                        <p:tgtEl>
                                          <p:spTgt spid="901"/>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900"/>
                                        </p:tgtEl>
                                        <p:attrNameLst>
                                          <p:attrName>style.visibility</p:attrName>
                                        </p:attrNameLst>
                                      </p:cBhvr>
                                      <p:to>
                                        <p:strVal val="visible"/>
                                      </p:to>
                                    </p:set>
                                    <p:animEffect transition="in" filter="wipe(left)">
                                      <p:cBhvr>
                                        <p:cTn id="52" dur="500"/>
                                        <p:tgtEl>
                                          <p:spTgt spid="900"/>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904"/>
                                        </p:tgtEl>
                                        <p:attrNameLst>
                                          <p:attrName>style.visibility</p:attrName>
                                        </p:attrNameLst>
                                      </p:cBhvr>
                                      <p:to>
                                        <p:strVal val="visible"/>
                                      </p:to>
                                    </p:set>
                                    <p:animEffect transition="in" filter="wipe(left)">
                                      <p:cBhvr>
                                        <p:cTn id="56" dur="500"/>
                                        <p:tgtEl>
                                          <p:spTgt spid="904"/>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905"/>
                                        </p:tgtEl>
                                        <p:attrNameLst>
                                          <p:attrName>style.visibility</p:attrName>
                                        </p:attrNameLst>
                                      </p:cBhvr>
                                      <p:to>
                                        <p:strVal val="visible"/>
                                      </p:to>
                                    </p:set>
                                    <p:animEffect transition="in" filter="wipe(left)">
                                      <p:cBhvr>
                                        <p:cTn id="60" dur="500"/>
                                        <p:tgtEl>
                                          <p:spTgt spid="905"/>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907"/>
                                        </p:tgtEl>
                                        <p:attrNameLst>
                                          <p:attrName>style.visibility</p:attrName>
                                        </p:attrNameLst>
                                      </p:cBhvr>
                                      <p:to>
                                        <p:strVal val="visible"/>
                                      </p:to>
                                    </p:set>
                                    <p:animEffect transition="in" filter="wipe(left)">
                                      <p:cBhvr>
                                        <p:cTn id="64" dur="500"/>
                                        <p:tgtEl>
                                          <p:spTgt spid="907"/>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908"/>
                                        </p:tgtEl>
                                        <p:attrNameLst>
                                          <p:attrName>style.visibility</p:attrName>
                                        </p:attrNameLst>
                                      </p:cBhvr>
                                      <p:to>
                                        <p:strVal val="visible"/>
                                      </p:to>
                                    </p:set>
                                    <p:animEffect transition="in" filter="wipe(left)">
                                      <p:cBhvr>
                                        <p:cTn id="68" dur="500"/>
                                        <p:tgtEl>
                                          <p:spTgt spid="90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3"/>
                                        </p:tgtEl>
                                        <p:attrNameLst>
                                          <p:attrName>style.visibility</p:attrName>
                                        </p:attrNameLst>
                                      </p:cBhvr>
                                      <p:to>
                                        <p:strVal val="visible"/>
                                      </p:to>
                                    </p:set>
                                    <p:animEffect transition="in" filter="fade">
                                      <p:cBhvr>
                                        <p:cTn id="71" dur="500"/>
                                        <p:tgtEl>
                                          <p:spTgt spid="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 grpId="0"/>
      <p:bldP spid="599" grpId="0" animBg="1"/>
      <p:bldP spid="456" grpId="0" animBg="1"/>
      <p:bldP spid="469" grpId="0"/>
      <p:bldP spid="900" grpId="0"/>
      <p:bldP spid="901" grpId="0" animBg="1"/>
      <p:bldP spid="902" grpId="0"/>
      <p:bldP spid="903" grpId="0"/>
      <p:bldP spid="904" grpId="0"/>
      <p:bldP spid="905" grpId="0"/>
      <p:bldP spid="907" grpId="0" animBg="1"/>
      <p:bldP spid="9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0" y="326120"/>
            <a:ext cx="10634910"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MAPPING OUR CUSTOMERS’ KEY CONCERNS WITH OUR SOLUTION (1/2)</a:t>
            </a:r>
          </a:p>
        </p:txBody>
      </p:sp>
      <p:sp>
        <p:nvSpPr>
          <p:cNvPr id="246" name="TextBox 245">
            <a:extLst>
              <a:ext uri="{FF2B5EF4-FFF2-40B4-BE49-F238E27FC236}">
                <a16:creationId xmlns:a16="http://schemas.microsoft.com/office/drawing/2014/main" id="{EBA65B06-6580-4FB8-8223-4294C30D61D1}"/>
              </a:ext>
            </a:extLst>
          </p:cNvPr>
          <p:cNvSpPr txBox="1"/>
          <p:nvPr/>
        </p:nvSpPr>
        <p:spPr>
          <a:xfrm>
            <a:off x="1072727" y="1313102"/>
            <a:ext cx="5684208" cy="2092881"/>
          </a:xfrm>
          <a:prstGeom prst="rect">
            <a:avLst/>
          </a:prstGeom>
          <a:noFill/>
        </p:spPr>
        <p:txBody>
          <a:bodyPr wrap="square">
            <a:spAutoFit/>
          </a:bodyPr>
          <a:lstStyle/>
          <a:p>
            <a:r>
              <a:rPr lang="en-GB" sz="1000" kern="1200" dirty="0">
                <a:solidFill>
                  <a:schemeClr val="dk1"/>
                </a:solidFill>
                <a:effectLst/>
                <a:latin typeface="Verdana" panose="020B0604030504040204" pitchFamily="34" charset="0"/>
                <a:ea typeface="Verdana" panose="020B0604030504040204" pitchFamily="34" charset="0"/>
              </a:rPr>
              <a:t>“[...] provide a physiological or medical benefit [...]” (CSIRO Human Nutrition, 2004, cited in Doyon &amp; Labrecque, 2008)</a:t>
            </a:r>
          </a:p>
          <a:p>
            <a:r>
              <a:rPr lang="en-GB" sz="1000" kern="1200" dirty="0">
                <a:solidFill>
                  <a:schemeClr val="dk1"/>
                </a:solidFill>
                <a:effectLst/>
                <a:latin typeface="Verdana" panose="020B0604030504040204" pitchFamily="34" charset="0"/>
                <a:ea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Vets have asymmetric access to information and therefore to earn trust on these products veterinary approval on pets nutrition and important research would be necessary.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Veterinary work would also help us build on the other bespoke points of dog food such as the nutritional content, portion size, age specific food, breed specific food and food necessary for specific ailments.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Here pet food concerns include “no additives” and “fresh” </a:t>
            </a:r>
            <a:r>
              <a:rPr lang="en-GB" sz="1000" kern="1200" dirty="0">
                <a:solidFill>
                  <a:schemeClr val="dk1"/>
                </a:solidFill>
                <a:effectLst/>
                <a:latin typeface="Verdana" panose="020B0604030504040204" pitchFamily="34" charset="0"/>
                <a:ea typeface="Verdana" panose="020B0604030504040204" pitchFamily="34" charset="0"/>
                <a:sym typeface="Wingdings" panose="05000000000000000000" pitchFamily="2" charset="2"/>
              </a:rPr>
              <a:t> this are in effect part of the humanization process of animals</a:t>
            </a:r>
            <a:endParaRPr lang="en-GB" sz="1000" kern="1200" dirty="0">
              <a:solidFill>
                <a:schemeClr val="dk1"/>
              </a:solidFill>
              <a:effectLst/>
              <a:latin typeface="Verdana" panose="020B0604030504040204" pitchFamily="34" charset="0"/>
              <a:ea typeface="Verdana" panose="020B0604030504040204" pitchFamily="34" charset="0"/>
            </a:endParaRPr>
          </a:p>
        </p:txBody>
      </p:sp>
      <p:sp>
        <p:nvSpPr>
          <p:cNvPr id="248" name="TextBox 247">
            <a:extLst>
              <a:ext uri="{FF2B5EF4-FFF2-40B4-BE49-F238E27FC236}">
                <a16:creationId xmlns:a16="http://schemas.microsoft.com/office/drawing/2014/main" id="{71846C58-5F8E-4DD2-9D22-6069455B06AB}"/>
              </a:ext>
            </a:extLst>
          </p:cNvPr>
          <p:cNvSpPr txBox="1"/>
          <p:nvPr/>
        </p:nvSpPr>
        <p:spPr>
          <a:xfrm rot="16200000">
            <a:off x="8376" y="1838329"/>
            <a:ext cx="1551975" cy="369332"/>
          </a:xfrm>
          <a:prstGeom prst="rect">
            <a:avLst/>
          </a:prstGeom>
          <a:noFill/>
        </p:spPr>
        <p:txBody>
          <a:bodyPr wrap="square">
            <a:spAutoFit/>
          </a:bodyPr>
          <a:lstStyle/>
          <a:p>
            <a:r>
              <a:rPr lang="en-GB" b="1" dirty="0">
                <a:solidFill>
                  <a:schemeClr val="accent6">
                    <a:lumMod val="75000"/>
                  </a:schemeClr>
                </a:solidFill>
                <a:latin typeface="Verdana" panose="020B0604030504040204" pitchFamily="34" charset="0"/>
                <a:ea typeface="Verdana" panose="020B0604030504040204" pitchFamily="34" charset="0"/>
              </a:rPr>
              <a:t>Health </a:t>
            </a:r>
          </a:p>
        </p:txBody>
      </p:sp>
      <p:sp>
        <p:nvSpPr>
          <p:cNvPr id="250" name="TextBox 249">
            <a:extLst>
              <a:ext uri="{FF2B5EF4-FFF2-40B4-BE49-F238E27FC236}">
                <a16:creationId xmlns:a16="http://schemas.microsoft.com/office/drawing/2014/main" id="{86AFA068-6C51-49E2-B404-844CC320224E}"/>
              </a:ext>
            </a:extLst>
          </p:cNvPr>
          <p:cNvSpPr txBox="1"/>
          <p:nvPr/>
        </p:nvSpPr>
        <p:spPr>
          <a:xfrm rot="16200000">
            <a:off x="-703467" y="4633157"/>
            <a:ext cx="2975663" cy="369332"/>
          </a:xfrm>
          <a:prstGeom prst="rect">
            <a:avLst/>
          </a:prstGeom>
          <a:noFill/>
        </p:spPr>
        <p:txBody>
          <a:bodyPr wrap="square">
            <a:spAutoFit/>
          </a:bodyPr>
          <a:lstStyle/>
          <a:p>
            <a:r>
              <a:rPr lang="en-GB" b="1" dirty="0">
                <a:solidFill>
                  <a:schemeClr val="accent6">
                    <a:lumMod val="75000"/>
                  </a:schemeClr>
                </a:solidFill>
                <a:latin typeface="Verdana" panose="020B0604030504040204" pitchFamily="34" charset="0"/>
                <a:ea typeface="Verdana" panose="020B0604030504040204" pitchFamily="34" charset="0"/>
              </a:rPr>
              <a:t>Dog’s preference</a:t>
            </a:r>
          </a:p>
        </p:txBody>
      </p:sp>
      <p:sp>
        <p:nvSpPr>
          <p:cNvPr id="252" name="TextBox 251">
            <a:extLst>
              <a:ext uri="{FF2B5EF4-FFF2-40B4-BE49-F238E27FC236}">
                <a16:creationId xmlns:a16="http://schemas.microsoft.com/office/drawing/2014/main" id="{5E5A3E33-5732-4632-9394-93BD8D4F6B8B}"/>
              </a:ext>
            </a:extLst>
          </p:cNvPr>
          <p:cNvSpPr txBox="1"/>
          <p:nvPr/>
        </p:nvSpPr>
        <p:spPr>
          <a:xfrm>
            <a:off x="2962175" y="896555"/>
            <a:ext cx="2408722" cy="369332"/>
          </a:xfrm>
          <a:prstGeom prst="rect">
            <a:avLst/>
          </a:prstGeom>
          <a:noFill/>
        </p:spPr>
        <p:txBody>
          <a:bodyPr wrap="square">
            <a:spAutoFit/>
          </a:bodyPr>
          <a:lstStyle/>
          <a:p>
            <a:r>
              <a:rPr lang="en-GB" sz="1800" b="1" dirty="0">
                <a:solidFill>
                  <a:schemeClr val="accent1">
                    <a:lumMod val="50000"/>
                  </a:schemeClr>
                </a:solidFill>
                <a:latin typeface="Verdana" panose="020B0604030504040204" pitchFamily="34" charset="0"/>
                <a:ea typeface="Verdana" panose="020B0604030504040204" pitchFamily="34" charset="0"/>
              </a:rPr>
              <a:t>KEY CONCERNS </a:t>
            </a:r>
            <a:endParaRPr lang="en-GB" dirty="0">
              <a:solidFill>
                <a:schemeClr val="accent1">
                  <a:lumMod val="50000"/>
                </a:schemeClr>
              </a:solidFill>
            </a:endParaRPr>
          </a:p>
        </p:txBody>
      </p:sp>
      <p:sp>
        <p:nvSpPr>
          <p:cNvPr id="253" name="TextBox 252">
            <a:extLst>
              <a:ext uri="{FF2B5EF4-FFF2-40B4-BE49-F238E27FC236}">
                <a16:creationId xmlns:a16="http://schemas.microsoft.com/office/drawing/2014/main" id="{92F8CEFA-6E8D-459C-A80F-782138892F44}"/>
              </a:ext>
            </a:extLst>
          </p:cNvPr>
          <p:cNvSpPr txBox="1"/>
          <p:nvPr/>
        </p:nvSpPr>
        <p:spPr>
          <a:xfrm>
            <a:off x="8323447" y="896555"/>
            <a:ext cx="2408722" cy="369332"/>
          </a:xfrm>
          <a:prstGeom prst="rect">
            <a:avLst/>
          </a:prstGeom>
          <a:noFill/>
        </p:spPr>
        <p:txBody>
          <a:bodyPr wrap="square">
            <a:spAutoFit/>
          </a:bodyPr>
          <a:lstStyle/>
          <a:p>
            <a:r>
              <a:rPr lang="en-GB" sz="1800" b="1" dirty="0">
                <a:solidFill>
                  <a:schemeClr val="accent1">
                    <a:lumMod val="50000"/>
                  </a:schemeClr>
                </a:solidFill>
                <a:latin typeface="Verdana" panose="020B0604030504040204" pitchFamily="34" charset="0"/>
                <a:ea typeface="Verdana" panose="020B0604030504040204" pitchFamily="34" charset="0"/>
              </a:rPr>
              <a:t>OUR SOLUTION</a:t>
            </a:r>
            <a:endParaRPr lang="en-GB" dirty="0">
              <a:solidFill>
                <a:schemeClr val="accent1">
                  <a:lumMod val="50000"/>
                </a:schemeClr>
              </a:solidFill>
            </a:endParaRPr>
          </a:p>
        </p:txBody>
      </p:sp>
      <p:sp>
        <p:nvSpPr>
          <p:cNvPr id="255" name="TextBox 254">
            <a:extLst>
              <a:ext uri="{FF2B5EF4-FFF2-40B4-BE49-F238E27FC236}">
                <a16:creationId xmlns:a16="http://schemas.microsoft.com/office/drawing/2014/main" id="{0AC29346-4C65-4F25-904A-7CA82BDCC737}"/>
              </a:ext>
            </a:extLst>
          </p:cNvPr>
          <p:cNvSpPr txBox="1"/>
          <p:nvPr/>
        </p:nvSpPr>
        <p:spPr>
          <a:xfrm>
            <a:off x="7517331" y="1343692"/>
            <a:ext cx="4271210" cy="2246769"/>
          </a:xfrm>
          <a:prstGeom prst="rect">
            <a:avLst/>
          </a:prstGeom>
          <a:noFill/>
        </p:spPr>
        <p:txBody>
          <a:bodyPr wrap="square">
            <a:spAutoFit/>
          </a:bodyPr>
          <a:lstStyle/>
          <a:p>
            <a:r>
              <a:rPr lang="en-GB" sz="1000" dirty="0">
                <a:latin typeface="Verdana" panose="020B0604030504040204" pitchFamily="34" charset="0"/>
                <a:ea typeface="Verdana" panose="020B0604030504040204" pitchFamily="34" charset="0"/>
              </a:rPr>
              <a:t>Vet recommendation: </a:t>
            </a:r>
          </a:p>
          <a:p>
            <a:endParaRPr lang="en-GB" sz="1000" dirty="0">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rPr>
              <a:t>Our Pet food will be created using the expert knowledge of Vets and pet nutritionist.  </a:t>
            </a:r>
          </a:p>
          <a:p>
            <a:endParaRPr lang="en-GB" sz="1000" dirty="0">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rPr>
              <a:t>We will therefore have a range of options catering for pets depending on:</a:t>
            </a:r>
          </a:p>
          <a:p>
            <a:r>
              <a:rPr lang="en-GB" sz="1000" dirty="0">
                <a:latin typeface="Verdana" panose="020B0604030504040204" pitchFamily="34" charset="0"/>
                <a:ea typeface="Verdana" panose="020B0604030504040204" pitchFamily="34" charset="0"/>
              </a:rPr>
              <a:t>AGE</a:t>
            </a:r>
          </a:p>
          <a:p>
            <a:r>
              <a:rPr lang="en-GB" sz="1000" dirty="0">
                <a:latin typeface="Verdana" panose="020B0604030504040204" pitchFamily="34" charset="0"/>
                <a:ea typeface="Verdana" panose="020B0604030504040204" pitchFamily="34" charset="0"/>
              </a:rPr>
              <a:t>BREED (also mixes)</a:t>
            </a:r>
          </a:p>
          <a:p>
            <a:r>
              <a:rPr lang="en-GB" sz="1000" dirty="0">
                <a:latin typeface="Verdana" panose="020B0604030504040204" pitchFamily="34" charset="0"/>
                <a:ea typeface="Verdana" panose="020B0604030504040204" pitchFamily="34" charset="0"/>
              </a:rPr>
              <a:t>WEIGHT</a:t>
            </a:r>
          </a:p>
          <a:p>
            <a:r>
              <a:rPr lang="en-GB" sz="1000" dirty="0">
                <a:latin typeface="Verdana" panose="020B0604030504040204" pitchFamily="34" charset="0"/>
                <a:ea typeface="Verdana" panose="020B0604030504040204" pitchFamily="34" charset="0"/>
              </a:rPr>
              <a:t>DIETARY REQUIREMENTS </a:t>
            </a:r>
          </a:p>
          <a:p>
            <a:endParaRPr lang="en-GB" sz="1000" dirty="0">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rPr>
              <a:t>This will be done by filling out a form and processed against our database of veterinary recommendations </a:t>
            </a:r>
          </a:p>
        </p:txBody>
      </p:sp>
      <p:sp>
        <p:nvSpPr>
          <p:cNvPr id="257" name="TextBox 256">
            <a:extLst>
              <a:ext uri="{FF2B5EF4-FFF2-40B4-BE49-F238E27FC236}">
                <a16:creationId xmlns:a16="http://schemas.microsoft.com/office/drawing/2014/main" id="{98EED116-161B-4ADB-AB7C-90DC412EDC43}"/>
              </a:ext>
            </a:extLst>
          </p:cNvPr>
          <p:cNvSpPr txBox="1"/>
          <p:nvPr/>
        </p:nvSpPr>
        <p:spPr>
          <a:xfrm>
            <a:off x="7517331" y="4479900"/>
            <a:ext cx="4524072" cy="1631216"/>
          </a:xfrm>
          <a:prstGeom prst="rect">
            <a:avLst/>
          </a:prstGeom>
          <a:noFill/>
        </p:spPr>
        <p:txBody>
          <a:bodyPr wrap="square">
            <a:spAutoFit/>
          </a:bodyPr>
          <a:lstStyle/>
          <a:p>
            <a:r>
              <a:rPr lang="en-GB" sz="1000" dirty="0">
                <a:latin typeface="Verdana" panose="020B0604030504040204" pitchFamily="34" charset="0"/>
                <a:ea typeface="Verdana" panose="020B0604030504040204" pitchFamily="34" charset="0"/>
              </a:rPr>
              <a:t>To include the dog in the process.  The owner will be able to select key options such as:</a:t>
            </a:r>
          </a:p>
          <a:p>
            <a:endParaRPr lang="en-GB" sz="1000" dirty="0">
              <a:latin typeface="Verdana" panose="020B0604030504040204" pitchFamily="34" charset="0"/>
              <a:ea typeface="Verdana" panose="020B0604030504040204" pitchFamily="34" charset="0"/>
            </a:endParaRPr>
          </a:p>
          <a:p>
            <a:pPr marL="285750" indent="-285750">
              <a:buFontTx/>
              <a:buChar char="-"/>
            </a:pPr>
            <a:r>
              <a:rPr lang="en-GB" sz="1000" dirty="0">
                <a:latin typeface="Verdana" panose="020B0604030504040204" pitchFamily="34" charset="0"/>
                <a:ea typeface="Verdana" panose="020B0604030504040204" pitchFamily="34" charset="0"/>
              </a:rPr>
              <a:t>Dry or Wet food</a:t>
            </a:r>
          </a:p>
          <a:p>
            <a:pPr marL="285750" indent="-285750">
              <a:buFontTx/>
              <a:buChar char="-"/>
            </a:pPr>
            <a:r>
              <a:rPr lang="en-GB" sz="1000" dirty="0">
                <a:latin typeface="Verdana" panose="020B0604030504040204" pitchFamily="34" charset="0"/>
                <a:ea typeface="Verdana" panose="020B0604030504040204" pitchFamily="34" charset="0"/>
              </a:rPr>
              <a:t>Key ingredients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000" dirty="0">
                <a:latin typeface="Verdana" panose="020B0604030504040204" pitchFamily="34" charset="0"/>
                <a:ea typeface="Verdana" panose="020B0604030504040204" pitchFamily="34" charset="0"/>
              </a:rPr>
              <a:t>Food preference (while we see no empirical evidence to suggest food preference exists in dogs.  Humanisation of pets means that dog owners increasingly want to treat their dogs to their ‘favourite’ food. </a:t>
            </a:r>
            <a:r>
              <a:rPr lang="en-GB" sz="1000" b="0" i="0" kern="1200" dirty="0">
                <a:solidFill>
                  <a:schemeClr val="dk1"/>
                </a:solidFill>
                <a:effectLst/>
                <a:latin typeface="Verdana" panose="020B0604030504040204" pitchFamily="34" charset="0"/>
                <a:ea typeface="Verdana" panose="020B0604030504040204" pitchFamily="34" charset="0"/>
              </a:rPr>
              <a:t>Clemens, R. (2014)</a:t>
            </a:r>
            <a:endParaRPr lang="en-GB" sz="1000" dirty="0">
              <a:latin typeface="Verdana" panose="020B0604030504040204" pitchFamily="34" charset="0"/>
              <a:ea typeface="Verdana" panose="020B0604030504040204" pitchFamily="34" charset="0"/>
            </a:endParaRPr>
          </a:p>
          <a:p>
            <a:pPr marL="285750" indent="-285750">
              <a:buFontTx/>
              <a:buChar char="-"/>
            </a:pPr>
            <a:r>
              <a:rPr lang="en-GB" sz="1000" dirty="0">
                <a:latin typeface="Verdana" panose="020B0604030504040204" pitchFamily="34" charset="0"/>
                <a:ea typeface="Verdana" panose="020B0604030504040204" pitchFamily="34" charset="0"/>
              </a:rPr>
              <a:t>Cooked or raw foods options</a:t>
            </a:r>
          </a:p>
        </p:txBody>
      </p:sp>
      <p:sp>
        <p:nvSpPr>
          <p:cNvPr id="259" name="TextBox 258">
            <a:extLst>
              <a:ext uri="{FF2B5EF4-FFF2-40B4-BE49-F238E27FC236}">
                <a16:creationId xmlns:a16="http://schemas.microsoft.com/office/drawing/2014/main" id="{B8252C48-4F33-4834-A13C-9EED58FD283E}"/>
              </a:ext>
            </a:extLst>
          </p:cNvPr>
          <p:cNvSpPr txBox="1"/>
          <p:nvPr/>
        </p:nvSpPr>
        <p:spPr>
          <a:xfrm>
            <a:off x="1072727" y="3668267"/>
            <a:ext cx="5684208"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Pet is a co-consumer forming a tripartite relationship between the dog, the owner and the pet: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Dog’s are increasingly </a:t>
            </a:r>
            <a:r>
              <a:rPr lang="en-GB" sz="1000" b="1" kern="1200" dirty="0">
                <a:solidFill>
                  <a:schemeClr val="dk1"/>
                </a:solidFill>
                <a:effectLst/>
                <a:latin typeface="Verdana" panose="020B0604030504040204" pitchFamily="34" charset="0"/>
                <a:ea typeface="Verdana" panose="020B0604030504040204" pitchFamily="34" charset="0"/>
              </a:rPr>
              <a:t>humanised, </a:t>
            </a:r>
            <a:r>
              <a:rPr lang="en-GB" sz="1000" b="0" kern="1200" dirty="0">
                <a:solidFill>
                  <a:schemeClr val="dk1"/>
                </a:solidFill>
                <a:effectLst/>
                <a:latin typeface="Verdana" panose="020B0604030504040204" pitchFamily="34" charset="0"/>
                <a:ea typeface="Verdana" panose="020B0604030504040204" pitchFamily="34" charset="0"/>
              </a:rPr>
              <a:t>this means that rationale behind food choice is reflected in owners choice of food for animal.  This therefore, means owners become more interested in ingredients, quality and other factors. Furthermore, </a:t>
            </a:r>
            <a:r>
              <a:rPr lang="en-GB" sz="1000" b="1" kern="1200" dirty="0">
                <a:solidFill>
                  <a:schemeClr val="dk1"/>
                </a:solidFill>
                <a:effectLst/>
                <a:latin typeface="Verdana" panose="020B0604030504040204" pitchFamily="34" charset="0"/>
                <a:ea typeface="Verdana" panose="020B0604030504040204" pitchFamily="34" charset="0"/>
              </a:rPr>
              <a:t>pet parenting </a:t>
            </a:r>
            <a:r>
              <a:rPr lang="en-GB" sz="1000" b="0" kern="1200" dirty="0">
                <a:solidFill>
                  <a:schemeClr val="dk1"/>
                </a:solidFill>
                <a:effectLst/>
                <a:latin typeface="Verdana" panose="020B0604030504040204" pitchFamily="34" charset="0"/>
                <a:ea typeface="Verdana" panose="020B0604030504040204" pitchFamily="34" charset="0"/>
              </a:rPr>
              <a:t>has become a new trend and therefore, we take this into account in how we cater to dog’s as pets (or as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Functional food is important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effectLst/>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Verdana" panose="020B0604030504040204" pitchFamily="34" charset="0"/>
                <a:ea typeface="Verdana" panose="020B0604030504040204" pitchFamily="34" charset="0"/>
              </a:rPr>
              <a:t>“A whole food (as opposed to pills, powders or supplements) [...]” (Kleinschmidt, 2003, cited in Doyon &amp; Labrecque, 2008)</a:t>
            </a:r>
          </a:p>
        </p:txBody>
      </p:sp>
      <p:graphicFrame>
        <p:nvGraphicFramePr>
          <p:cNvPr id="13" name="Diagram 12">
            <a:extLst>
              <a:ext uri="{FF2B5EF4-FFF2-40B4-BE49-F238E27FC236}">
                <a16:creationId xmlns:a16="http://schemas.microsoft.com/office/drawing/2014/main" id="{FD1FF88B-8F52-4B92-A395-2335671B7829}"/>
              </a:ext>
            </a:extLst>
          </p:cNvPr>
          <p:cNvGraphicFramePr/>
          <p:nvPr>
            <p:extLst>
              <p:ext uri="{D42A27DB-BD31-4B8C-83A1-F6EECF244321}">
                <p14:modId xmlns:p14="http://schemas.microsoft.com/office/powerpoint/2010/main" val="3272867371"/>
              </p:ext>
            </p:extLst>
          </p:nvPr>
        </p:nvGraphicFramePr>
        <p:xfrm>
          <a:off x="3021048" y="3801925"/>
          <a:ext cx="1792672" cy="1493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Connector 14">
            <a:extLst>
              <a:ext uri="{FF2B5EF4-FFF2-40B4-BE49-F238E27FC236}">
                <a16:creationId xmlns:a16="http://schemas.microsoft.com/office/drawing/2014/main" id="{934D054E-4A43-452B-9B9D-D6C27CE44A14}"/>
              </a:ext>
            </a:extLst>
          </p:cNvPr>
          <p:cNvCxnSpPr>
            <a:cxnSpLocks/>
          </p:cNvCxnSpPr>
          <p:nvPr/>
        </p:nvCxnSpPr>
        <p:spPr>
          <a:xfrm>
            <a:off x="1193533" y="3590461"/>
            <a:ext cx="10595008" cy="405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Flowchart: Manual Operation 16">
            <a:extLst>
              <a:ext uri="{FF2B5EF4-FFF2-40B4-BE49-F238E27FC236}">
                <a16:creationId xmlns:a16="http://schemas.microsoft.com/office/drawing/2014/main" id="{9EB9F6D9-61A0-40FC-B5B8-BFABDF3764D3}"/>
              </a:ext>
            </a:extLst>
          </p:cNvPr>
          <p:cNvSpPr/>
          <p:nvPr/>
        </p:nvSpPr>
        <p:spPr>
          <a:xfrm rot="5400000">
            <a:off x="6094084" y="2196392"/>
            <a:ext cx="2172249" cy="466850"/>
          </a:xfrm>
          <a:prstGeom prst="flowChartManualOperation">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Flowchart: Manual Operation 265">
            <a:extLst>
              <a:ext uri="{FF2B5EF4-FFF2-40B4-BE49-F238E27FC236}">
                <a16:creationId xmlns:a16="http://schemas.microsoft.com/office/drawing/2014/main" id="{EB0AB945-BD42-49D0-A208-50B0D24F479B}"/>
              </a:ext>
            </a:extLst>
          </p:cNvPr>
          <p:cNvSpPr/>
          <p:nvPr/>
        </p:nvSpPr>
        <p:spPr>
          <a:xfrm rot="5400000">
            <a:off x="6094084" y="4986104"/>
            <a:ext cx="2172249" cy="466850"/>
          </a:xfrm>
          <a:prstGeom prst="flowChartManualOperation">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7216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0" y="326120"/>
            <a:ext cx="10634910"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MAPPING OUR CUSTOMERS’ KEY CONCERNS WITH OUR SOLUTION (2/2)</a:t>
            </a:r>
          </a:p>
        </p:txBody>
      </p:sp>
      <p:sp>
        <p:nvSpPr>
          <p:cNvPr id="246" name="TextBox 245">
            <a:extLst>
              <a:ext uri="{FF2B5EF4-FFF2-40B4-BE49-F238E27FC236}">
                <a16:creationId xmlns:a16="http://schemas.microsoft.com/office/drawing/2014/main" id="{EBA65B06-6580-4FB8-8223-4294C30D61D1}"/>
              </a:ext>
            </a:extLst>
          </p:cNvPr>
          <p:cNvSpPr txBox="1"/>
          <p:nvPr/>
        </p:nvSpPr>
        <p:spPr>
          <a:xfrm>
            <a:off x="1013199" y="1282064"/>
            <a:ext cx="5743736" cy="2708434"/>
          </a:xfrm>
          <a:prstGeom prst="rect">
            <a:avLst/>
          </a:prstGeom>
          <a:noFill/>
        </p:spPr>
        <p:txBody>
          <a:bodyPr wrap="square">
            <a:spAutoFit/>
          </a:bodyPr>
          <a:lstStyle/>
          <a:p>
            <a:r>
              <a:rPr lang="en-GB" sz="1000" dirty="0">
                <a:latin typeface="Verdana" panose="020B0604030504040204" pitchFamily="34" charset="0"/>
                <a:ea typeface="Verdana" panose="020B0604030504040204" pitchFamily="34" charset="0"/>
              </a:rPr>
              <a:t>Our target consumer is increasingly conscious of the environment.  Key issues of sustainability therefore arise.</a:t>
            </a:r>
          </a:p>
          <a:p>
            <a:endParaRPr lang="en-GB" sz="1000" dirty="0">
              <a:latin typeface="Verdana" panose="020B0604030504040204" pitchFamily="34" charset="0"/>
              <a:ea typeface="Verdana" panose="020B0604030504040204" pitchFamily="34" charset="0"/>
            </a:endParaRPr>
          </a:p>
          <a:p>
            <a:r>
              <a:rPr lang="en-GB" sz="1000" dirty="0">
                <a:latin typeface="Verdana" panose="020B0604030504040204" pitchFamily="34" charset="0"/>
                <a:ea typeface="Verdana" panose="020B0604030504040204" pitchFamily="34" charset="0"/>
              </a:rPr>
              <a:t>We consider these issues as in two categories</a:t>
            </a:r>
          </a:p>
          <a:p>
            <a:pPr marL="228600" indent="-228600">
              <a:buAutoNum type="arabicPeriod"/>
            </a:pPr>
            <a:r>
              <a:rPr lang="en-GB" sz="1000" dirty="0">
                <a:latin typeface="Verdana" panose="020B0604030504040204" pitchFamily="34" charset="0"/>
                <a:ea typeface="Verdana" panose="020B0604030504040204" pitchFamily="34" charset="0"/>
              </a:rPr>
              <a:t>packaging </a:t>
            </a:r>
          </a:p>
          <a:p>
            <a:pPr marL="228600" indent="-228600">
              <a:buAutoNum type="arabicPeriod"/>
            </a:pPr>
            <a:r>
              <a:rPr lang="en-GB" sz="1000" dirty="0">
                <a:latin typeface="Verdana" panose="020B0604030504040204" pitchFamily="34" charset="0"/>
                <a:ea typeface="Verdana" panose="020B0604030504040204" pitchFamily="34" charset="0"/>
              </a:rPr>
              <a:t>Food sourcing</a:t>
            </a:r>
            <a:endParaRPr lang="en-GB" sz="1000" dirty="0">
              <a:latin typeface="Verdana" panose="020B0604030504040204" pitchFamily="34" charset="0"/>
              <a:ea typeface="Verdana" panose="020B060403050404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latin typeface="Verdana" panose="020B0604030504040204" pitchFamily="34" charset="0"/>
                <a:ea typeface="Verdana" panose="020B0604030504040204" pitchFamily="34" charset="0"/>
                <a:sym typeface="Wingdings" panose="05000000000000000000" pitchFamily="2" charset="2"/>
              </a:rPr>
              <a:t>Packaging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u="none" dirty="0">
                <a:latin typeface="Verdana" panose="020B0604030504040204" pitchFamily="34" charset="0"/>
                <a:ea typeface="Verdana" panose="020B0604030504040204" pitchFamily="34" charset="0"/>
                <a:sym typeface="Wingdings" panose="05000000000000000000" pitchFamily="2" charset="2"/>
              </a:rPr>
              <a:t>Biodegradable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u="none" dirty="0">
                <a:latin typeface="Verdana" panose="020B0604030504040204" pitchFamily="34" charset="0"/>
                <a:ea typeface="Verdana" panose="020B0604030504040204" pitchFamily="34" charset="0"/>
                <a:sym typeface="Wingdings" panose="05000000000000000000" pitchFamily="2" charset="2"/>
              </a:rPr>
              <a:t>Recyclable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b="0" u="none" dirty="0">
                <a:latin typeface="Verdana" panose="020B0604030504040204" pitchFamily="34" charset="0"/>
                <a:ea typeface="Verdana" panose="020B0604030504040204" pitchFamily="34" charset="0"/>
                <a:sym typeface="Wingdings" panose="05000000000000000000" pitchFamily="2" charset="2"/>
              </a:rPr>
              <a:t>Consumable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latin typeface="Verdana" panose="020B0604030504040204" pitchFamily="34" charset="0"/>
                <a:ea typeface="Verdana" panose="020B0604030504040204" pitchFamily="34" charset="0"/>
                <a:sym typeface="Wingdings" panose="05000000000000000000" pitchFamily="2" charset="2"/>
              </a:rPr>
              <a:t>Food Sourcing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Verdana" panose="020B0604030504040204" pitchFamily="34" charset="0"/>
                <a:ea typeface="Verdana" panose="020B0604030504040204" pitchFamily="34" charset="0"/>
                <a:sym typeface="Wingdings" panose="05000000000000000000" pitchFamily="2" charset="2"/>
              </a:rPr>
              <a:t>A study by UCLA stated that dog food: "feeding</a:t>
            </a:r>
            <a:r>
              <a:rPr lang="en-GB" sz="1000" i="1" kern="1200" dirty="0">
                <a:solidFill>
                  <a:schemeClr val="dk1"/>
                </a:solidFill>
                <a:effectLst/>
                <a:latin typeface="Verdana" panose="020B0604030504040204" pitchFamily="34" charset="0"/>
                <a:ea typeface="Verdana" panose="020B0604030504040204" pitchFamily="34" charset="0"/>
                <a:cs typeface="+mn-cs"/>
              </a:rPr>
              <a:t> pets creates the equivalent of 64 million tons of carbon dioxide a year!” (</a:t>
            </a:r>
            <a:r>
              <a:rPr lang="en-GB" sz="1000" i="1" kern="1200" dirty="0" err="1">
                <a:solidFill>
                  <a:schemeClr val="dk1"/>
                </a:solidFill>
                <a:effectLst/>
                <a:latin typeface="Verdana" panose="020B0604030504040204" pitchFamily="34" charset="0"/>
                <a:ea typeface="Verdana" panose="020B0604030504040204" pitchFamily="34" charset="0"/>
                <a:cs typeface="+mn-cs"/>
              </a:rPr>
              <a:t>Okin</a:t>
            </a:r>
            <a:r>
              <a:rPr lang="en-GB" sz="1000" i="1" kern="1200" dirty="0">
                <a:solidFill>
                  <a:schemeClr val="dk1"/>
                </a:solidFill>
                <a:effectLst/>
                <a:latin typeface="Verdana" panose="020B0604030504040204" pitchFamily="34" charset="0"/>
                <a:ea typeface="Verdana" panose="020B0604030504040204" pitchFamily="34" charset="0"/>
                <a:cs typeface="+mn-cs"/>
              </a:rPr>
              <a:t>, 2017)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000" dirty="0">
                <a:latin typeface="Verdana" panose="020B0604030504040204" pitchFamily="34" charset="0"/>
                <a:ea typeface="Verdana" panose="020B0604030504040204" pitchFamily="34" charset="0"/>
                <a:sym typeface="Wingdings" panose="05000000000000000000" pitchFamily="2" charset="2"/>
              </a:rPr>
              <a:t>Organic food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000" dirty="0">
                <a:latin typeface="Verdana" panose="020B0604030504040204" pitchFamily="34" charset="0"/>
                <a:ea typeface="Verdana" panose="020B0604030504040204" pitchFamily="34" charset="0"/>
                <a:sym typeface="Wingdings" panose="05000000000000000000" pitchFamily="2" charset="2"/>
              </a:rPr>
              <a:t>Vegetarian options (meat alternatives such as yeast protein)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000" dirty="0">
                <a:latin typeface="Verdana" panose="020B0604030504040204" pitchFamily="34" charset="0"/>
                <a:ea typeface="Verdana" panose="020B0604030504040204" pitchFamily="34" charset="0"/>
                <a:sym typeface="Wingdings" panose="05000000000000000000" pitchFamily="2" charset="2"/>
              </a:rPr>
              <a:t>No red meat (other options)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GB" sz="1000" dirty="0">
                <a:latin typeface="Verdana" panose="020B0604030504040204" pitchFamily="34" charset="0"/>
                <a:ea typeface="Verdana" panose="020B0604030504040204" pitchFamily="34" charset="0"/>
                <a:sym typeface="Wingdings" panose="05000000000000000000" pitchFamily="2" charset="2"/>
              </a:rPr>
              <a:t>Insect protein options</a:t>
            </a:r>
          </a:p>
        </p:txBody>
      </p:sp>
      <p:sp>
        <p:nvSpPr>
          <p:cNvPr id="248" name="TextBox 247">
            <a:extLst>
              <a:ext uri="{FF2B5EF4-FFF2-40B4-BE49-F238E27FC236}">
                <a16:creationId xmlns:a16="http://schemas.microsoft.com/office/drawing/2014/main" id="{71846C58-5F8E-4DD2-9D22-6069455B06AB}"/>
              </a:ext>
            </a:extLst>
          </p:cNvPr>
          <p:cNvSpPr txBox="1"/>
          <p:nvPr/>
        </p:nvSpPr>
        <p:spPr>
          <a:xfrm rot="16200000">
            <a:off x="-333489" y="2245151"/>
            <a:ext cx="2116650" cy="369332"/>
          </a:xfrm>
          <a:prstGeom prst="rect">
            <a:avLst/>
          </a:prstGeom>
          <a:noFill/>
        </p:spPr>
        <p:txBody>
          <a:bodyPr wrap="square">
            <a:spAutoFit/>
          </a:bodyPr>
          <a:lstStyle/>
          <a:p>
            <a:r>
              <a:rPr lang="en-GB" b="1" dirty="0">
                <a:solidFill>
                  <a:schemeClr val="accent6">
                    <a:lumMod val="75000"/>
                  </a:schemeClr>
                </a:solidFill>
                <a:latin typeface="Verdana" panose="020B0604030504040204" pitchFamily="34" charset="0"/>
                <a:ea typeface="Verdana" panose="020B0604030504040204" pitchFamily="34" charset="0"/>
              </a:rPr>
              <a:t>Sustainability</a:t>
            </a:r>
          </a:p>
        </p:txBody>
      </p:sp>
      <p:sp>
        <p:nvSpPr>
          <p:cNvPr id="250" name="TextBox 249">
            <a:extLst>
              <a:ext uri="{FF2B5EF4-FFF2-40B4-BE49-F238E27FC236}">
                <a16:creationId xmlns:a16="http://schemas.microsoft.com/office/drawing/2014/main" id="{86AFA068-6C51-49E2-B404-844CC320224E}"/>
              </a:ext>
            </a:extLst>
          </p:cNvPr>
          <p:cNvSpPr txBox="1"/>
          <p:nvPr/>
        </p:nvSpPr>
        <p:spPr>
          <a:xfrm rot="16200000">
            <a:off x="-271090" y="4761210"/>
            <a:ext cx="2268851" cy="646331"/>
          </a:xfrm>
          <a:prstGeom prst="rect">
            <a:avLst/>
          </a:prstGeom>
          <a:noFill/>
        </p:spPr>
        <p:txBody>
          <a:bodyPr wrap="square">
            <a:spAutoFit/>
          </a:bodyPr>
          <a:lstStyle/>
          <a:p>
            <a:r>
              <a:rPr lang="en-GB" b="1" dirty="0">
                <a:solidFill>
                  <a:schemeClr val="accent6">
                    <a:lumMod val="75000"/>
                  </a:schemeClr>
                </a:solidFill>
                <a:latin typeface="Verdana" panose="020B0604030504040204" pitchFamily="34" charset="0"/>
                <a:ea typeface="Verdana" panose="020B0604030504040204" pitchFamily="34" charset="0"/>
              </a:rPr>
              <a:t>Convenience</a:t>
            </a:r>
          </a:p>
          <a:p>
            <a:endParaRPr lang="en-GB" b="1" dirty="0">
              <a:solidFill>
                <a:schemeClr val="accent6">
                  <a:lumMod val="75000"/>
                </a:schemeClr>
              </a:solidFill>
              <a:latin typeface="Verdana" panose="020B0604030504040204" pitchFamily="34" charset="0"/>
              <a:ea typeface="Verdana" panose="020B0604030504040204" pitchFamily="34" charset="0"/>
            </a:endParaRPr>
          </a:p>
        </p:txBody>
      </p:sp>
      <p:sp>
        <p:nvSpPr>
          <p:cNvPr id="252" name="TextBox 251">
            <a:extLst>
              <a:ext uri="{FF2B5EF4-FFF2-40B4-BE49-F238E27FC236}">
                <a16:creationId xmlns:a16="http://schemas.microsoft.com/office/drawing/2014/main" id="{5E5A3E33-5732-4632-9394-93BD8D4F6B8B}"/>
              </a:ext>
            </a:extLst>
          </p:cNvPr>
          <p:cNvSpPr txBox="1"/>
          <p:nvPr/>
        </p:nvSpPr>
        <p:spPr>
          <a:xfrm>
            <a:off x="2962175" y="896555"/>
            <a:ext cx="2408722" cy="369332"/>
          </a:xfrm>
          <a:prstGeom prst="rect">
            <a:avLst/>
          </a:prstGeom>
          <a:noFill/>
        </p:spPr>
        <p:txBody>
          <a:bodyPr wrap="square">
            <a:spAutoFit/>
          </a:bodyPr>
          <a:lstStyle/>
          <a:p>
            <a:r>
              <a:rPr lang="en-GB" sz="1800" b="1" dirty="0">
                <a:solidFill>
                  <a:schemeClr val="accent1">
                    <a:lumMod val="50000"/>
                  </a:schemeClr>
                </a:solidFill>
                <a:latin typeface="Verdana" panose="020B0604030504040204" pitchFamily="34" charset="0"/>
                <a:ea typeface="Verdana" panose="020B0604030504040204" pitchFamily="34" charset="0"/>
              </a:rPr>
              <a:t>KEY CONCERNS </a:t>
            </a:r>
            <a:endParaRPr lang="en-GB" dirty="0">
              <a:solidFill>
                <a:schemeClr val="accent1">
                  <a:lumMod val="50000"/>
                </a:schemeClr>
              </a:solidFill>
            </a:endParaRPr>
          </a:p>
        </p:txBody>
      </p:sp>
      <p:sp>
        <p:nvSpPr>
          <p:cNvPr id="253" name="TextBox 252">
            <a:extLst>
              <a:ext uri="{FF2B5EF4-FFF2-40B4-BE49-F238E27FC236}">
                <a16:creationId xmlns:a16="http://schemas.microsoft.com/office/drawing/2014/main" id="{92F8CEFA-6E8D-459C-A80F-782138892F44}"/>
              </a:ext>
            </a:extLst>
          </p:cNvPr>
          <p:cNvSpPr txBox="1"/>
          <p:nvPr/>
        </p:nvSpPr>
        <p:spPr>
          <a:xfrm>
            <a:off x="8323447" y="896555"/>
            <a:ext cx="2408722" cy="369332"/>
          </a:xfrm>
          <a:prstGeom prst="rect">
            <a:avLst/>
          </a:prstGeom>
          <a:noFill/>
        </p:spPr>
        <p:txBody>
          <a:bodyPr wrap="square">
            <a:spAutoFit/>
          </a:bodyPr>
          <a:lstStyle/>
          <a:p>
            <a:r>
              <a:rPr lang="en-GB" sz="1800" b="1" dirty="0">
                <a:solidFill>
                  <a:schemeClr val="accent1">
                    <a:lumMod val="50000"/>
                  </a:schemeClr>
                </a:solidFill>
                <a:latin typeface="Verdana" panose="020B0604030504040204" pitchFamily="34" charset="0"/>
                <a:ea typeface="Verdana" panose="020B0604030504040204" pitchFamily="34" charset="0"/>
              </a:rPr>
              <a:t>OUR SOLUTION</a:t>
            </a:r>
            <a:endParaRPr lang="en-GB" dirty="0">
              <a:solidFill>
                <a:schemeClr val="accent1">
                  <a:lumMod val="50000"/>
                </a:schemeClr>
              </a:solidFill>
            </a:endParaRPr>
          </a:p>
        </p:txBody>
      </p:sp>
      <p:sp>
        <p:nvSpPr>
          <p:cNvPr id="255" name="TextBox 254">
            <a:extLst>
              <a:ext uri="{FF2B5EF4-FFF2-40B4-BE49-F238E27FC236}">
                <a16:creationId xmlns:a16="http://schemas.microsoft.com/office/drawing/2014/main" id="{0AC29346-4C65-4F25-904A-7CA82BDCC737}"/>
              </a:ext>
            </a:extLst>
          </p:cNvPr>
          <p:cNvSpPr txBox="1"/>
          <p:nvPr/>
        </p:nvSpPr>
        <p:spPr>
          <a:xfrm>
            <a:off x="7517331" y="1755289"/>
            <a:ext cx="4271210" cy="1446230"/>
          </a:xfrm>
          <a:prstGeom prst="rect">
            <a:avLst/>
          </a:prstGeom>
          <a:noFill/>
        </p:spPr>
        <p:txBody>
          <a:bodyPr wrap="square">
            <a:spAutoFit/>
          </a:bodyPr>
          <a:lstStyle/>
          <a:p>
            <a:pPr marL="285750" indent="-285750">
              <a:lnSpc>
                <a:spcPct val="150000"/>
              </a:lnSpc>
              <a:buFontTx/>
              <a:buChar char="-"/>
            </a:pPr>
            <a:r>
              <a:rPr lang="en-GB" sz="1000" dirty="0">
                <a:latin typeface="Verdana" panose="020B0604030504040204" pitchFamily="34" charset="0"/>
                <a:ea typeface="Verdana" panose="020B0604030504040204" pitchFamily="34" charset="0"/>
              </a:rPr>
              <a:t>Dog food packaging will be 100% recyclable.</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Dog food will not contain red meat.</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All food will be ethically sourced with blockchain technology used to allow for traceability of food to source on each product. </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Proceeds from the profits will go to canine charities </a:t>
            </a:r>
          </a:p>
        </p:txBody>
      </p:sp>
      <p:sp>
        <p:nvSpPr>
          <p:cNvPr id="257" name="TextBox 256">
            <a:extLst>
              <a:ext uri="{FF2B5EF4-FFF2-40B4-BE49-F238E27FC236}">
                <a16:creationId xmlns:a16="http://schemas.microsoft.com/office/drawing/2014/main" id="{98EED116-161B-4ADB-AB7C-90DC412EDC43}"/>
              </a:ext>
            </a:extLst>
          </p:cNvPr>
          <p:cNvSpPr txBox="1"/>
          <p:nvPr/>
        </p:nvSpPr>
        <p:spPr>
          <a:xfrm>
            <a:off x="7517331" y="4772571"/>
            <a:ext cx="4524072" cy="1446230"/>
          </a:xfrm>
          <a:prstGeom prst="rect">
            <a:avLst/>
          </a:prstGeom>
          <a:noFill/>
        </p:spPr>
        <p:txBody>
          <a:bodyPr wrap="square">
            <a:spAutoFit/>
          </a:bodyPr>
          <a:lstStyle/>
          <a:p>
            <a:pPr marL="285750" indent="-285750">
              <a:lnSpc>
                <a:spcPct val="150000"/>
              </a:lnSpc>
              <a:buFontTx/>
              <a:buChar char="-"/>
            </a:pPr>
            <a:r>
              <a:rPr lang="en-GB" sz="1000" dirty="0">
                <a:latin typeface="Verdana" panose="020B0604030504040204" pitchFamily="34" charset="0"/>
                <a:ea typeface="Verdana" panose="020B0604030504040204" pitchFamily="34" charset="0"/>
              </a:rPr>
              <a:t>Subscription based model to allow give a predictive cost for dog food without having to remember to order</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Free cancellation anytime</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Amend orders (48hrs before)</a:t>
            </a:r>
          </a:p>
          <a:p>
            <a:pPr marL="285750" indent="-285750">
              <a:lnSpc>
                <a:spcPct val="150000"/>
              </a:lnSpc>
              <a:buFontTx/>
              <a:buChar char="-"/>
            </a:pPr>
            <a:r>
              <a:rPr lang="en-GB" sz="1000" dirty="0">
                <a:latin typeface="Verdana" panose="020B0604030504040204" pitchFamily="34" charset="0"/>
                <a:ea typeface="Verdana" panose="020B0604030504040204" pitchFamily="34" charset="0"/>
              </a:rPr>
              <a:t>Frozen food option enables affordable pricing and longevity of nutritional benefits. </a:t>
            </a:r>
          </a:p>
        </p:txBody>
      </p:sp>
      <p:sp>
        <p:nvSpPr>
          <p:cNvPr id="259" name="TextBox 258">
            <a:extLst>
              <a:ext uri="{FF2B5EF4-FFF2-40B4-BE49-F238E27FC236}">
                <a16:creationId xmlns:a16="http://schemas.microsoft.com/office/drawing/2014/main" id="{B8252C48-4F33-4834-A13C-9EED58FD283E}"/>
              </a:ext>
            </a:extLst>
          </p:cNvPr>
          <p:cNvSpPr txBox="1"/>
          <p:nvPr/>
        </p:nvSpPr>
        <p:spPr>
          <a:xfrm>
            <a:off x="1013200" y="4067342"/>
            <a:ext cx="5743736" cy="2708434"/>
          </a:xfrm>
          <a:prstGeom prst="rect">
            <a:avLst/>
          </a:prstGeom>
          <a:noFill/>
        </p:spPr>
        <p:txBody>
          <a:bodyPr wrap="square">
            <a:spAutoFit/>
          </a:bodyPr>
          <a:lstStyle/>
          <a:p>
            <a:r>
              <a:rPr lang="en-GB" sz="1000" dirty="0">
                <a:latin typeface="Verdana" panose="020B0604030504040204" pitchFamily="34" charset="0"/>
                <a:ea typeface="Verdana" panose="020B0604030504040204" pitchFamily="34" charset="0"/>
              </a:rPr>
              <a:t>For our target consumer convenience refers to a multitude of different aspects</a:t>
            </a:r>
          </a:p>
          <a:p>
            <a:r>
              <a:rPr lang="en-GB" sz="1000" b="1" dirty="0">
                <a:latin typeface="Verdana" panose="020B0604030504040204" pitchFamily="34" charset="0"/>
                <a:ea typeface="Verdana" panose="020B0604030504040204" pitchFamily="34" charset="0"/>
              </a:rPr>
              <a:t>Convenience to pay</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Offered through a subscription base, allowing the consumer to plan out their finances </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Cheaper options</a:t>
            </a:r>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Convenience to deliver</a:t>
            </a:r>
          </a:p>
          <a:p>
            <a:r>
              <a:rPr lang="en-GB" sz="1000" b="1" dirty="0">
                <a:latin typeface="Verdana" panose="020B0604030504040204" pitchFamily="34" charset="0"/>
                <a:ea typeface="Verdana" panose="020B0604030504040204" pitchFamily="34" charset="0"/>
                <a:sym typeface="Wingdings" panose="05000000000000000000" pitchFamily="2" charset="2"/>
              </a:rPr>
              <a:t> </a:t>
            </a:r>
            <a:r>
              <a:rPr lang="en-GB" sz="1000" b="0" dirty="0">
                <a:latin typeface="Verdana" panose="020B0604030504040204" pitchFamily="34" charset="0"/>
                <a:ea typeface="Verdana" panose="020B0604030504040204" pitchFamily="34" charset="0"/>
                <a:sym typeface="Wingdings" panose="05000000000000000000" pitchFamily="2" charset="2"/>
              </a:rPr>
              <a:t>Delivery through mail and bigger items dropped off.  </a:t>
            </a:r>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Convenience to choose new options  and switch </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Variety of different meal plans and options to pick from.  </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You can amend your order anytime </a:t>
            </a:r>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Convenience to cancel</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Cancel whenever you want (up to 48hr before next delivery) </a:t>
            </a:r>
          </a:p>
          <a:p>
            <a:pPr marL="171450" indent="-171450">
              <a:buFont typeface="Wingdings" panose="05000000000000000000" pitchFamily="2" charset="2"/>
              <a:buChar char="à"/>
            </a:pPr>
            <a:r>
              <a:rPr lang="en-GB" sz="1000" b="0" dirty="0">
                <a:latin typeface="Verdana" panose="020B0604030504040204" pitchFamily="34" charset="0"/>
                <a:ea typeface="Verdana" panose="020B0604030504040204" pitchFamily="34" charset="0"/>
                <a:sym typeface="Wingdings" panose="05000000000000000000" pitchFamily="2" charset="2"/>
              </a:rPr>
              <a:t>Further options include freezing your subscription in case you go away or don’t need the service this month.</a:t>
            </a:r>
            <a:endParaRPr lang="en-GB" sz="1000" b="1" dirty="0">
              <a:latin typeface="Verdana" panose="020B0604030504040204" pitchFamily="34" charset="0"/>
              <a:ea typeface="Verdana" panose="020B0604030504040204" pitchFamily="34" charset="0"/>
            </a:endParaRPr>
          </a:p>
          <a:p>
            <a:r>
              <a:rPr lang="en-GB" sz="1000" b="1" dirty="0">
                <a:latin typeface="Verdana" panose="020B0604030504040204" pitchFamily="34" charset="0"/>
                <a:ea typeface="Verdana" panose="020B0604030504040204" pitchFamily="34" charset="0"/>
              </a:rPr>
              <a:t>Convenience to get in contact</a:t>
            </a:r>
          </a:p>
          <a:p>
            <a:r>
              <a:rPr lang="en-GB" sz="1000" b="1" dirty="0">
                <a:latin typeface="Verdana" panose="020B0604030504040204" pitchFamily="34" charset="0"/>
                <a:ea typeface="Verdana" panose="020B0604030504040204" pitchFamily="34" charset="0"/>
                <a:sym typeface="Wingdings" panose="05000000000000000000" pitchFamily="2" charset="2"/>
              </a:rPr>
              <a:t> Responsive </a:t>
            </a:r>
            <a:r>
              <a:rPr lang="en-GB" sz="1000" b="0" dirty="0">
                <a:latin typeface="Verdana" panose="020B0604030504040204" pitchFamily="34" charset="0"/>
                <a:ea typeface="Verdana" panose="020B0604030504040204" pitchFamily="34" charset="0"/>
                <a:sym typeface="Wingdings" panose="05000000000000000000" pitchFamily="2" charset="2"/>
              </a:rPr>
              <a:t>Customer support </a:t>
            </a:r>
            <a:r>
              <a:rPr lang="en-GB" sz="1000" b="1" dirty="0">
                <a:latin typeface="Verdana" panose="020B0604030504040204" pitchFamily="34" charset="0"/>
                <a:ea typeface="Verdana" panose="020B0604030504040204" pitchFamily="34" charset="0"/>
                <a:sym typeface="Wingdings" panose="05000000000000000000" pitchFamily="2" charset="2"/>
              </a:rPr>
              <a:t>and </a:t>
            </a:r>
            <a:r>
              <a:rPr lang="en-GB" sz="1000" b="0" dirty="0">
                <a:latin typeface="Verdana" panose="020B0604030504040204" pitchFamily="34" charset="0"/>
                <a:ea typeface="Verdana" panose="020B0604030504040204" pitchFamily="34" charset="0"/>
                <a:sym typeface="Wingdings" panose="05000000000000000000" pitchFamily="2" charset="2"/>
              </a:rPr>
              <a:t> over the phone, video-call or in person consultation services for those wanting that little bit extra</a:t>
            </a:r>
            <a:endParaRPr lang="en-GB" sz="1000" b="1" dirty="0">
              <a:latin typeface="Verdana" panose="020B0604030504040204" pitchFamily="34" charset="0"/>
              <a:ea typeface="Verdana" panose="020B0604030504040204" pitchFamily="34" charset="0"/>
            </a:endParaRPr>
          </a:p>
        </p:txBody>
      </p:sp>
      <p:cxnSp>
        <p:nvCxnSpPr>
          <p:cNvPr id="15" name="Straight Connector 14">
            <a:extLst>
              <a:ext uri="{FF2B5EF4-FFF2-40B4-BE49-F238E27FC236}">
                <a16:creationId xmlns:a16="http://schemas.microsoft.com/office/drawing/2014/main" id="{934D054E-4A43-452B-9B9D-D6C27CE44A14}"/>
              </a:ext>
            </a:extLst>
          </p:cNvPr>
          <p:cNvCxnSpPr>
            <a:cxnSpLocks/>
          </p:cNvCxnSpPr>
          <p:nvPr/>
        </p:nvCxnSpPr>
        <p:spPr>
          <a:xfrm>
            <a:off x="1097280" y="3949950"/>
            <a:ext cx="10691261" cy="4054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Flowchart: Manual Operation 16">
            <a:extLst>
              <a:ext uri="{FF2B5EF4-FFF2-40B4-BE49-F238E27FC236}">
                <a16:creationId xmlns:a16="http://schemas.microsoft.com/office/drawing/2014/main" id="{9EB9F6D9-61A0-40FC-B5B8-BFABDF3764D3}"/>
              </a:ext>
            </a:extLst>
          </p:cNvPr>
          <p:cNvSpPr/>
          <p:nvPr/>
        </p:nvSpPr>
        <p:spPr>
          <a:xfrm rot="5400000">
            <a:off x="6094084" y="2327361"/>
            <a:ext cx="2172249" cy="466850"/>
          </a:xfrm>
          <a:prstGeom prst="flowChartManualOperation">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Flowchart: Manual Operation 265">
            <a:extLst>
              <a:ext uri="{FF2B5EF4-FFF2-40B4-BE49-F238E27FC236}">
                <a16:creationId xmlns:a16="http://schemas.microsoft.com/office/drawing/2014/main" id="{EB0AB945-BD42-49D0-A208-50B0D24F479B}"/>
              </a:ext>
            </a:extLst>
          </p:cNvPr>
          <p:cNvSpPr/>
          <p:nvPr/>
        </p:nvSpPr>
        <p:spPr>
          <a:xfrm rot="5400000">
            <a:off x="6094084" y="5212331"/>
            <a:ext cx="2172249" cy="466850"/>
          </a:xfrm>
          <a:prstGeom prst="flowChartManualOperation">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2201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369332"/>
          </a:xfrm>
          <a:prstGeom prst="rect">
            <a:avLst/>
          </a:prstGeom>
          <a:noFill/>
        </p:spPr>
        <p:txBody>
          <a:bodyPr wrap="square" rtlCol="0">
            <a:spAutoFit/>
          </a:bodyPr>
          <a:lstStyle/>
          <a:p>
            <a:r>
              <a:rPr lang="en-GB" b="1" dirty="0">
                <a:solidFill>
                  <a:schemeClr val="tx2">
                    <a:lumMod val="75000"/>
                  </a:schemeClr>
                </a:solidFill>
                <a:latin typeface="Verdana" panose="020B0604030504040204" pitchFamily="34" charset="0"/>
                <a:ea typeface="Verdana" panose="020B0604030504040204" pitchFamily="34" charset="0"/>
              </a:rPr>
              <a:t>VALUE PROPOSITION CANVAS</a:t>
            </a:r>
          </a:p>
        </p:txBody>
      </p:sp>
      <p:pic>
        <p:nvPicPr>
          <p:cNvPr id="23" name="Picture 22" descr="Diagram&#10;&#10;Description automatically generated">
            <a:extLst>
              <a:ext uri="{FF2B5EF4-FFF2-40B4-BE49-F238E27FC236}">
                <a16:creationId xmlns:a16="http://schemas.microsoft.com/office/drawing/2014/main" id="{21E84E0D-1249-4FE1-99E5-6B354BB88880}"/>
              </a:ext>
            </a:extLst>
          </p:cNvPr>
          <p:cNvPicPr>
            <a:picLocks noChangeAspect="1"/>
          </p:cNvPicPr>
          <p:nvPr/>
        </p:nvPicPr>
        <p:blipFill rotWithShape="1">
          <a:blip r:embed="rId2">
            <a:extLst>
              <a:ext uri="{28A0092B-C50C-407E-A947-70E740481C1C}">
                <a14:useLocalDpi xmlns:a14="http://schemas.microsoft.com/office/drawing/2010/main" val="0"/>
              </a:ext>
            </a:extLst>
          </a:blip>
          <a:srcRect l="1660" t="2944" r="1770" b="2925"/>
          <a:stretch/>
        </p:blipFill>
        <p:spPr>
          <a:xfrm>
            <a:off x="0" y="811423"/>
            <a:ext cx="12065000" cy="6207879"/>
          </a:xfrm>
          <a:prstGeom prst="rect">
            <a:avLst/>
          </a:prstGeom>
        </p:spPr>
      </p:pic>
      <p:sp>
        <p:nvSpPr>
          <p:cNvPr id="24" name="TextBox 23">
            <a:extLst>
              <a:ext uri="{FF2B5EF4-FFF2-40B4-BE49-F238E27FC236}">
                <a16:creationId xmlns:a16="http://schemas.microsoft.com/office/drawing/2014/main" id="{4B609854-A954-481D-8E86-5BA3A9C7F480}"/>
              </a:ext>
            </a:extLst>
          </p:cNvPr>
          <p:cNvSpPr txBox="1"/>
          <p:nvPr/>
        </p:nvSpPr>
        <p:spPr>
          <a:xfrm>
            <a:off x="7766146" y="4818267"/>
            <a:ext cx="2210831" cy="1615827"/>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900" dirty="0">
                <a:latin typeface="Verdana" panose="020B0604030504040204" pitchFamily="34" charset="0"/>
                <a:ea typeface="Verdana" panose="020B0604030504040204" pitchFamily="34" charset="0"/>
              </a:rPr>
              <a:t>Limited knowledge and time to learn about dog nutrition</a:t>
            </a:r>
          </a:p>
          <a:p>
            <a:pPr marL="285750" indent="-285750">
              <a:buFont typeface="Arial" panose="020B0604020202020204" pitchFamily="34" charset="0"/>
              <a:buChar char="•"/>
            </a:pPr>
            <a:r>
              <a:rPr lang="en-GB" sz="900" dirty="0">
                <a:latin typeface="Verdana" panose="020B0604030504040204" pitchFamily="34" charset="0"/>
                <a:ea typeface="Verdana" panose="020B0604030504040204" pitchFamily="34" charset="0"/>
              </a:rPr>
              <a:t>Dog food purchase limitations</a:t>
            </a:r>
          </a:p>
          <a:p>
            <a:pPr marL="285750" indent="-285750">
              <a:buFont typeface="Arial" panose="020B0604020202020204" pitchFamily="34" charset="0"/>
              <a:buChar char="•"/>
            </a:pPr>
            <a:r>
              <a:rPr lang="en-GB" sz="900" dirty="0">
                <a:latin typeface="Verdana" panose="020B0604030504040204" pitchFamily="34" charset="0"/>
                <a:ea typeface="Verdana" panose="020B0604030504040204" pitchFamily="34" charset="0"/>
              </a:rPr>
              <a:t>Wide range of mass market dog food with vague ingredients</a:t>
            </a:r>
          </a:p>
          <a:p>
            <a:pPr marL="285750" indent="-285750">
              <a:buFont typeface="Arial" panose="020B0604020202020204" pitchFamily="34" charset="0"/>
              <a:buChar char="•"/>
            </a:pPr>
            <a:r>
              <a:rPr lang="en-GB" sz="900" dirty="0">
                <a:latin typeface="Verdana" panose="020B0604030504040204" pitchFamily="34" charset="0"/>
                <a:ea typeface="Verdana" panose="020B0604030504040204" pitchFamily="34" charset="0"/>
              </a:rPr>
              <a:t>Carrying large bags of dog food home is cumbersome – especially when living in a big city like London where many people don’t drive. </a:t>
            </a:r>
          </a:p>
        </p:txBody>
      </p:sp>
      <p:sp>
        <p:nvSpPr>
          <p:cNvPr id="25" name="TextBox 24">
            <a:extLst>
              <a:ext uri="{FF2B5EF4-FFF2-40B4-BE49-F238E27FC236}">
                <a16:creationId xmlns:a16="http://schemas.microsoft.com/office/drawing/2014/main" id="{338C2DC1-6A13-46DB-A0E8-B4269F479ADD}"/>
              </a:ext>
            </a:extLst>
          </p:cNvPr>
          <p:cNvSpPr txBox="1"/>
          <p:nvPr/>
        </p:nvSpPr>
        <p:spPr>
          <a:xfrm>
            <a:off x="139742" y="3255637"/>
            <a:ext cx="2046503" cy="1975237"/>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700" dirty="0">
                <a:latin typeface="Verdana" panose="020B0604030504040204" pitchFamily="34" charset="0"/>
                <a:ea typeface="Verdana" panose="020B0604030504040204" pitchFamily="34" charset="0"/>
              </a:rPr>
              <a:t>Products and services: what we build on</a:t>
            </a:r>
          </a:p>
          <a:p>
            <a:r>
              <a:rPr lang="en-GB" sz="700" b="1" dirty="0">
                <a:latin typeface="Verdana" panose="020B0604030504040204" pitchFamily="34" charset="0"/>
                <a:ea typeface="Verdana" panose="020B0604030504040204" pitchFamily="34" charset="0"/>
              </a:rPr>
              <a:t>Health-</a:t>
            </a:r>
            <a:r>
              <a:rPr lang="en-GB" sz="700" dirty="0">
                <a:latin typeface="Verdana" panose="020B0604030504040204" pitchFamily="34" charset="0"/>
                <a:ea typeface="Verdana" panose="020B0604030504040204" pitchFamily="34" charset="0"/>
              </a:rPr>
              <a:t> We will have a range of options tailored to your dog, because just like humans every dog is slightly unique in its health requirements.</a:t>
            </a:r>
          </a:p>
          <a:p>
            <a:r>
              <a:rPr lang="en-GB" sz="700" b="1" dirty="0">
                <a:latin typeface="Verdana" panose="020B0604030504040204" pitchFamily="34" charset="0"/>
                <a:ea typeface="Verdana" panose="020B0604030504040204" pitchFamily="34" charset="0"/>
              </a:rPr>
              <a:t>Dogs Preference -</a:t>
            </a:r>
            <a:r>
              <a:rPr lang="en-GB" sz="700" dirty="0">
                <a:latin typeface="Verdana" panose="020B0604030504040204" pitchFamily="34" charset="0"/>
                <a:ea typeface="Verdana" panose="020B0604030504040204" pitchFamily="34" charset="0"/>
              </a:rPr>
              <a:t> We offer options such as dry or wet food, key ingredients, anthropomorphized food items or meals</a:t>
            </a:r>
          </a:p>
          <a:p>
            <a:r>
              <a:rPr lang="en-GB" sz="700" b="1" dirty="0">
                <a:latin typeface="Verdana" panose="020B0604030504040204" pitchFamily="34" charset="0"/>
                <a:ea typeface="Verdana" panose="020B0604030504040204" pitchFamily="34" charset="0"/>
              </a:rPr>
              <a:t>Sustainability-</a:t>
            </a:r>
            <a:r>
              <a:rPr lang="en-GB" sz="700" dirty="0">
                <a:latin typeface="Verdana" panose="020B0604030504040204" pitchFamily="34" charset="0"/>
                <a:ea typeface="Verdana" panose="020B0604030504040204" pitchFamily="34" charset="0"/>
              </a:rPr>
              <a:t> 100% fully recyclable packaging minimizing the impact on the environment. Proceeds from our profits will go to canine charities. </a:t>
            </a:r>
          </a:p>
          <a:p>
            <a:r>
              <a:rPr lang="en-GB" sz="700" b="1" dirty="0">
                <a:latin typeface="Verdana" panose="020B0604030504040204" pitchFamily="34" charset="0"/>
                <a:ea typeface="Verdana" panose="020B0604030504040204" pitchFamily="34" charset="0"/>
              </a:rPr>
              <a:t>Convenience-</a:t>
            </a:r>
            <a:r>
              <a:rPr lang="en-GB" sz="700" dirty="0">
                <a:latin typeface="Verdana" panose="020B0604030504040204" pitchFamily="34" charset="0"/>
                <a:ea typeface="Verdana" panose="020B0604030504040204" pitchFamily="34" charset="0"/>
              </a:rPr>
              <a:t> Subscription based model to give a predictive cost for dog food without having to remember the order. We also offer free cancelation at any time. </a:t>
            </a:r>
          </a:p>
        </p:txBody>
      </p:sp>
      <p:sp>
        <p:nvSpPr>
          <p:cNvPr id="26" name="TextBox 25">
            <a:extLst>
              <a:ext uri="{FF2B5EF4-FFF2-40B4-BE49-F238E27FC236}">
                <a16:creationId xmlns:a16="http://schemas.microsoft.com/office/drawing/2014/main" id="{4C9A812E-7C86-4466-BCD0-9FCC63D7AEDE}"/>
              </a:ext>
            </a:extLst>
          </p:cNvPr>
          <p:cNvSpPr txBox="1"/>
          <p:nvPr/>
        </p:nvSpPr>
        <p:spPr>
          <a:xfrm>
            <a:off x="10119133" y="3189162"/>
            <a:ext cx="1661610" cy="1754326"/>
          </a:xfrm>
          <a:prstGeom prst="rect">
            <a:avLst/>
          </a:prstGeom>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GB" sz="900" dirty="0">
                <a:latin typeface="Verdana" panose="020B0604030504040204" pitchFamily="34" charset="0"/>
                <a:ea typeface="Verdana" panose="020B0604030504040204" pitchFamily="34" charset="0"/>
              </a:rPr>
              <a:t>Customer Jobs: Functional and Emotional Benefits - </a:t>
            </a:r>
          </a:p>
          <a:p>
            <a:pPr marL="171450" indent="-171450">
              <a:buFont typeface="Arial" panose="020B0604020202020204" pitchFamily="34" charset="0"/>
              <a:buChar char="•"/>
            </a:pPr>
            <a:r>
              <a:rPr lang="en-GB" sz="900" dirty="0">
                <a:latin typeface="Verdana" panose="020B0604030504040204" pitchFamily="34" charset="0"/>
                <a:ea typeface="Verdana" panose="020B0604030504040204" pitchFamily="34" charset="0"/>
              </a:rPr>
              <a:t>First and foremost they want to improve their dogs health (Functional)</a:t>
            </a:r>
          </a:p>
          <a:p>
            <a:pPr marL="171450" indent="-171450">
              <a:buFont typeface="Arial" panose="020B0604020202020204" pitchFamily="34" charset="0"/>
              <a:buChar char="•"/>
            </a:pPr>
            <a:r>
              <a:rPr lang="en-GB" sz="900" dirty="0">
                <a:latin typeface="Verdana" panose="020B0604030504040204" pitchFamily="34" charset="0"/>
                <a:ea typeface="Verdana" panose="020B0604030504040204" pitchFamily="34" charset="0"/>
              </a:rPr>
              <a:t>Ordering pet food online (Functional) </a:t>
            </a:r>
          </a:p>
          <a:p>
            <a:pPr marL="171450" indent="-171450">
              <a:buFont typeface="Arial" panose="020B0604020202020204" pitchFamily="34" charset="0"/>
              <a:buChar char="•"/>
            </a:pPr>
            <a:r>
              <a:rPr lang="en-GB" sz="900" dirty="0">
                <a:latin typeface="Verdana" panose="020B0604030504040204" pitchFamily="34" charset="0"/>
                <a:ea typeface="Verdana" panose="020B0604030504040204" pitchFamily="34" charset="0"/>
              </a:rPr>
              <a:t>Gain peace of mind by using sustainable products (Emotional)</a:t>
            </a:r>
          </a:p>
        </p:txBody>
      </p:sp>
      <p:sp>
        <p:nvSpPr>
          <p:cNvPr id="27" name="TextBox 26">
            <a:extLst>
              <a:ext uri="{FF2B5EF4-FFF2-40B4-BE49-F238E27FC236}">
                <a16:creationId xmlns:a16="http://schemas.microsoft.com/office/drawing/2014/main" id="{341C43BC-C442-4F7D-BA37-771A2A32C119}"/>
              </a:ext>
            </a:extLst>
          </p:cNvPr>
          <p:cNvSpPr txBox="1"/>
          <p:nvPr/>
        </p:nvSpPr>
        <p:spPr>
          <a:xfrm>
            <a:off x="7331800" y="1782976"/>
            <a:ext cx="2035933" cy="1615827"/>
          </a:xfrm>
          <a:prstGeom prst="rect">
            <a:avLst/>
          </a:prstGeom>
          <a:ln>
            <a:solidFill>
              <a:schemeClr val="accent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square" rtlCol="0">
            <a:spAutoFit/>
          </a:bodyPr>
          <a:lstStyle/>
          <a:p>
            <a:r>
              <a:rPr lang="en-GB" sz="900" b="1" dirty="0">
                <a:solidFill>
                  <a:schemeClr val="tx1"/>
                </a:solidFill>
                <a:latin typeface="Verdana" panose="020B0604030504040204" pitchFamily="34" charset="0"/>
                <a:ea typeface="Verdana" panose="020B0604030504040204" pitchFamily="34" charset="0"/>
              </a:rPr>
              <a:t>Positive outcomes they hope to achieve:</a:t>
            </a:r>
          </a:p>
          <a:p>
            <a:pPr marL="285750" indent="-285750">
              <a:buFont typeface="Arial" panose="020B0604020202020204" pitchFamily="34" charset="0"/>
              <a:buChar char="•"/>
            </a:pPr>
            <a:r>
              <a:rPr lang="en-GB" sz="900" dirty="0">
                <a:solidFill>
                  <a:schemeClr val="tx1"/>
                </a:solidFill>
                <a:latin typeface="Verdana" panose="020B0604030504040204" pitchFamily="34" charset="0"/>
                <a:ea typeface="Verdana" panose="020B0604030504040204" pitchFamily="34" charset="0"/>
              </a:rPr>
              <a:t>Balanced plant based diet  </a:t>
            </a:r>
          </a:p>
          <a:p>
            <a:pPr marL="285750" indent="-285750">
              <a:buFont typeface="Arial" panose="020B0604020202020204" pitchFamily="34" charset="0"/>
              <a:buChar char="•"/>
            </a:pPr>
            <a:r>
              <a:rPr lang="en-GB" sz="900" dirty="0">
                <a:solidFill>
                  <a:schemeClr val="tx1"/>
                </a:solidFill>
                <a:latin typeface="Verdana" panose="020B0604030504040204" pitchFamily="34" charset="0"/>
                <a:ea typeface="Verdana" panose="020B0604030504040204" pitchFamily="34" charset="0"/>
              </a:rPr>
              <a:t>Environmentalism – reduce pollution and global warming </a:t>
            </a:r>
          </a:p>
          <a:p>
            <a:pPr marL="285750" indent="-285750">
              <a:buFont typeface="Arial" panose="020B0604020202020204" pitchFamily="34" charset="0"/>
              <a:buChar char="•"/>
            </a:pPr>
            <a:r>
              <a:rPr lang="en-GB" sz="900" dirty="0">
                <a:solidFill>
                  <a:schemeClr val="tx1"/>
                </a:solidFill>
                <a:latin typeface="Verdana" panose="020B0604030504040204" pitchFamily="34" charset="0"/>
                <a:ea typeface="Verdana" panose="020B0604030504040204" pitchFamily="34" charset="0"/>
              </a:rPr>
              <a:t>Pet parenting </a:t>
            </a:r>
          </a:p>
          <a:p>
            <a:pPr marL="285750" indent="-285750">
              <a:buFont typeface="Arial" panose="020B0604020202020204" pitchFamily="34" charset="0"/>
              <a:buChar char="•"/>
            </a:pPr>
            <a:r>
              <a:rPr lang="en-GB" sz="900" dirty="0">
                <a:solidFill>
                  <a:schemeClr val="tx1"/>
                </a:solidFill>
                <a:latin typeface="Verdana" panose="020B0604030504040204" pitchFamily="34" charset="0"/>
                <a:ea typeface="Verdana" panose="020B0604030504040204" pitchFamily="34" charset="0"/>
              </a:rPr>
              <a:t>More time devoted to work and social life and less time spent researching the best dog food</a:t>
            </a:r>
          </a:p>
        </p:txBody>
      </p:sp>
      <p:sp>
        <p:nvSpPr>
          <p:cNvPr id="28" name="TextBox 27">
            <a:extLst>
              <a:ext uri="{FF2B5EF4-FFF2-40B4-BE49-F238E27FC236}">
                <a16:creationId xmlns:a16="http://schemas.microsoft.com/office/drawing/2014/main" id="{29556FB3-D07B-441B-89FC-B5D4F3B409F7}"/>
              </a:ext>
            </a:extLst>
          </p:cNvPr>
          <p:cNvSpPr txBox="1"/>
          <p:nvPr/>
        </p:nvSpPr>
        <p:spPr>
          <a:xfrm>
            <a:off x="2150246" y="1005840"/>
            <a:ext cx="3437421" cy="2139047"/>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700" dirty="0">
                <a:latin typeface="Verdana" panose="020B0604030504040204" pitchFamily="34" charset="0"/>
                <a:ea typeface="Verdana" panose="020B0604030504040204" pitchFamily="34" charset="0"/>
              </a:rPr>
              <a:t>Gain creators- how we maximize and increase benefits your customers expect:</a:t>
            </a:r>
          </a:p>
          <a:p>
            <a:pPr marL="171450" indent="-171450">
              <a:buFont typeface="Arial" panose="020B0604020202020204" pitchFamily="34" charset="0"/>
              <a:buChar char="•"/>
            </a:pPr>
            <a:r>
              <a:rPr lang="en-GB" sz="700" b="1" dirty="0">
                <a:latin typeface="Verdana" panose="020B0604030504040204" pitchFamily="34" charset="0"/>
                <a:ea typeface="Verdana" panose="020B0604030504040204" pitchFamily="34" charset="0"/>
              </a:rPr>
              <a:t>Healthy diet </a:t>
            </a:r>
            <a:r>
              <a:rPr lang="en-GB" sz="700" dirty="0">
                <a:latin typeface="Verdana" panose="020B0604030504040204" pitchFamily="34" charset="0"/>
                <a:ea typeface="Verdana" panose="020B0604030504040204" pitchFamily="34" charset="0"/>
              </a:rPr>
              <a:t>- Our pet food will be created using the expert knowledge of Vets and pet nutritionists.</a:t>
            </a:r>
          </a:p>
          <a:p>
            <a:pPr marL="171450" indent="-171450">
              <a:buFont typeface="Arial" panose="020B0604020202020204" pitchFamily="34" charset="0"/>
              <a:buChar char="•"/>
            </a:pPr>
            <a:r>
              <a:rPr lang="en-GB" sz="700" b="1" dirty="0">
                <a:latin typeface="Verdana" panose="020B0604030504040204" pitchFamily="34" charset="0"/>
                <a:ea typeface="Verdana" panose="020B0604030504040204" pitchFamily="34" charset="0"/>
              </a:rPr>
              <a:t>Environmentalism</a:t>
            </a:r>
            <a:r>
              <a:rPr lang="en-GB" sz="700" dirty="0">
                <a:latin typeface="Verdana" panose="020B0604030504040204" pitchFamily="34" charset="0"/>
                <a:ea typeface="Verdana" panose="020B0604030504040204" pitchFamily="34" charset="0"/>
              </a:rPr>
              <a:t> - Our products are 100% recyclable and our dog food does not contain any red meat. All of our food will be ethically sourced with blockchain technology giving us the ability to trace the source of each ingredient. </a:t>
            </a:r>
          </a:p>
          <a:p>
            <a:pPr marL="171450" indent="-171450">
              <a:buFont typeface="Arial" panose="020B0604020202020204" pitchFamily="34" charset="0"/>
              <a:buChar char="•"/>
            </a:pPr>
            <a:r>
              <a:rPr lang="en-GB" sz="700" b="1" dirty="0">
                <a:latin typeface="Verdana" panose="020B0604030504040204" pitchFamily="34" charset="0"/>
                <a:ea typeface="Verdana" panose="020B0604030504040204" pitchFamily="34" charset="0"/>
              </a:rPr>
              <a:t>Convenience</a:t>
            </a:r>
            <a:r>
              <a:rPr lang="en-GB" sz="700" dirty="0">
                <a:latin typeface="Verdana" panose="020B0604030504040204" pitchFamily="34" charset="0"/>
                <a:ea typeface="Verdana" panose="020B0604030504040204" pitchFamily="34" charset="0"/>
              </a:rPr>
              <a:t> – Subscription based model making payment and purchasing simpler. Responsive customer support team where you can book consultation services if you need extra information. There are also options for a variety of different meal plans and you which you can switch to at any time. Frozen food option allows for lower cost nutritional food. </a:t>
            </a:r>
          </a:p>
          <a:p>
            <a:pPr marL="171450" indent="-171450">
              <a:buFont typeface="Arial" panose="020B0604020202020204" pitchFamily="34" charset="0"/>
              <a:buChar char="•"/>
            </a:pPr>
            <a:r>
              <a:rPr lang="en-GB" sz="700" b="1" dirty="0">
                <a:latin typeface="Verdana" panose="020B0604030504040204" pitchFamily="34" charset="0"/>
                <a:ea typeface="Verdana" panose="020B0604030504040204" pitchFamily="34" charset="0"/>
              </a:rPr>
              <a:t>Pet Parenting </a:t>
            </a:r>
            <a:r>
              <a:rPr lang="en-GB" sz="700" dirty="0">
                <a:latin typeface="Verdana" panose="020B0604030504040204" pitchFamily="34" charset="0"/>
                <a:ea typeface="Verdana" panose="020B0604030504040204" pitchFamily="34" charset="0"/>
              </a:rPr>
              <a:t>- Dogs are increasingly humanised and the dog food pet owners give them is usually influenced by what the humans like, rather than the dog. We will capitalize on this by creating more humanized labels on dog food, adding a light hearted and fun twist to your dog food shopping experience. </a:t>
            </a:r>
          </a:p>
        </p:txBody>
      </p:sp>
      <p:sp>
        <p:nvSpPr>
          <p:cNvPr id="29" name="TextBox 28">
            <a:extLst>
              <a:ext uri="{FF2B5EF4-FFF2-40B4-BE49-F238E27FC236}">
                <a16:creationId xmlns:a16="http://schemas.microsoft.com/office/drawing/2014/main" id="{E6AE7352-90EA-4175-ABCB-8FCFA4AF32D2}"/>
              </a:ext>
            </a:extLst>
          </p:cNvPr>
          <p:cNvSpPr txBox="1"/>
          <p:nvPr/>
        </p:nvSpPr>
        <p:spPr>
          <a:xfrm>
            <a:off x="2279660" y="4979105"/>
            <a:ext cx="3270969" cy="1785104"/>
          </a:xfrm>
          <a:prstGeom prst="rect">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latin typeface="Verdana" panose="020B0604030504040204" pitchFamily="34" charset="0"/>
                <a:ea typeface="Verdana" panose="020B0604030504040204" pitchFamily="34" charset="0"/>
              </a:rPr>
              <a:t>How is our product a pain reliever and how does it make our customers life easier?</a:t>
            </a:r>
          </a:p>
          <a:p>
            <a:pPr marL="285750" indent="-285750">
              <a:buFont typeface="Arial" panose="020B0604020202020204" pitchFamily="34" charset="0"/>
              <a:buChar char="•"/>
            </a:pPr>
            <a:r>
              <a:rPr lang="en-GB" sz="1000" dirty="0">
                <a:latin typeface="Verdana" panose="020B0604030504040204" pitchFamily="34" charset="0"/>
                <a:ea typeface="Verdana" panose="020B0604030504040204" pitchFamily="34" charset="0"/>
              </a:rPr>
              <a:t>Convenience through online purchasing</a:t>
            </a:r>
          </a:p>
          <a:p>
            <a:pPr marL="285750" indent="-285750">
              <a:buFont typeface="Arial" panose="020B0604020202020204" pitchFamily="34" charset="0"/>
              <a:buChar char="•"/>
            </a:pPr>
            <a:r>
              <a:rPr lang="en-GB" sz="1000" dirty="0">
                <a:latin typeface="Verdana" panose="020B0604030504040204" pitchFamily="34" charset="0"/>
                <a:ea typeface="Verdana" panose="020B0604030504040204" pitchFamily="34" charset="0"/>
              </a:rPr>
              <a:t>Our customers don’t need to worry about your dog’s diet or health - vet information keeps them informed.</a:t>
            </a:r>
          </a:p>
          <a:p>
            <a:pPr marL="285750" indent="-285750">
              <a:buFont typeface="Arial" panose="020B0604020202020204" pitchFamily="34" charset="0"/>
              <a:buChar char="•"/>
            </a:pPr>
            <a:r>
              <a:rPr lang="en-GB" sz="1000" dirty="0">
                <a:latin typeface="Verdana" panose="020B0604030504040204" pitchFamily="34" charset="0"/>
                <a:ea typeface="Verdana" panose="020B0604030504040204" pitchFamily="34" charset="0"/>
              </a:rPr>
              <a:t>Easily accessible information about ingredients</a:t>
            </a:r>
          </a:p>
          <a:p>
            <a:pPr marL="285750" indent="-285750">
              <a:buFont typeface="Arial" panose="020B0604020202020204" pitchFamily="34" charset="0"/>
              <a:buChar char="•"/>
            </a:pPr>
            <a:r>
              <a:rPr lang="en-GB" sz="1000" dirty="0">
                <a:latin typeface="Verdana" panose="020B0604030504040204" pitchFamily="34" charset="0"/>
                <a:ea typeface="Verdana" panose="020B0604030504040204" pitchFamily="34" charset="0"/>
              </a:rPr>
              <a:t>Knowing our product is environmentally friendly and supports dog charities makes the customer feel better about themselves</a:t>
            </a:r>
          </a:p>
        </p:txBody>
      </p:sp>
      <p:pic>
        <p:nvPicPr>
          <p:cNvPr id="30" name="Graphic 29" descr="Smiling face outline">
            <a:extLst>
              <a:ext uri="{FF2B5EF4-FFF2-40B4-BE49-F238E27FC236}">
                <a16:creationId xmlns:a16="http://schemas.microsoft.com/office/drawing/2014/main" id="{98B33DD8-9429-4775-B7FA-D12330879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95675" y="939002"/>
            <a:ext cx="820700" cy="882329"/>
          </a:xfrm>
          <a:prstGeom prst="rect">
            <a:avLst/>
          </a:prstGeom>
        </p:spPr>
      </p:pic>
      <p:pic>
        <p:nvPicPr>
          <p:cNvPr id="31" name="Graphic 30" descr="Clipboard Checked">
            <a:extLst>
              <a:ext uri="{FF2B5EF4-FFF2-40B4-BE49-F238E27FC236}">
                <a16:creationId xmlns:a16="http://schemas.microsoft.com/office/drawing/2014/main" id="{F456D8D9-E9C7-4A24-B08C-D0C5BA072F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68145" y="2253004"/>
            <a:ext cx="901690" cy="969400"/>
          </a:xfrm>
          <a:prstGeom prst="rect">
            <a:avLst/>
          </a:prstGeom>
        </p:spPr>
      </p:pic>
      <p:pic>
        <p:nvPicPr>
          <p:cNvPr id="32" name="Graphic 31" descr="Crying face outline">
            <a:extLst>
              <a:ext uri="{FF2B5EF4-FFF2-40B4-BE49-F238E27FC236}">
                <a16:creationId xmlns:a16="http://schemas.microsoft.com/office/drawing/2014/main" id="{3CD5D012-DDB8-423A-831C-AC38EE87B5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41758" y="3960380"/>
            <a:ext cx="761635" cy="818828"/>
          </a:xfrm>
          <a:prstGeom prst="rect">
            <a:avLst/>
          </a:prstGeom>
        </p:spPr>
      </p:pic>
      <p:pic>
        <p:nvPicPr>
          <p:cNvPr id="33" name="Graphic 32" descr="Continuous Improvement">
            <a:extLst>
              <a:ext uri="{FF2B5EF4-FFF2-40B4-BE49-F238E27FC236}">
                <a16:creationId xmlns:a16="http://schemas.microsoft.com/office/drawing/2014/main" id="{1BC4B2F1-E7D7-4AAE-9355-CF981BB4F3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327" y="1828432"/>
            <a:ext cx="901690" cy="969400"/>
          </a:xfrm>
          <a:prstGeom prst="rect">
            <a:avLst/>
          </a:prstGeom>
        </p:spPr>
      </p:pic>
      <p:pic>
        <p:nvPicPr>
          <p:cNvPr id="34" name="Graphic 33" descr="Needle">
            <a:extLst>
              <a:ext uri="{FF2B5EF4-FFF2-40B4-BE49-F238E27FC236}">
                <a16:creationId xmlns:a16="http://schemas.microsoft.com/office/drawing/2014/main" id="{56A46EF2-7AC8-4AED-BBB1-2389F149E3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50155" y="4105384"/>
            <a:ext cx="690192" cy="742021"/>
          </a:xfrm>
          <a:prstGeom prst="rect">
            <a:avLst/>
          </a:prstGeom>
        </p:spPr>
      </p:pic>
      <p:pic>
        <p:nvPicPr>
          <p:cNvPr id="35" name="Graphic 34" descr="Exponential Graph">
            <a:extLst>
              <a:ext uri="{FF2B5EF4-FFF2-40B4-BE49-F238E27FC236}">
                <a16:creationId xmlns:a16="http://schemas.microsoft.com/office/drawing/2014/main" id="{E932A903-82E3-4583-860F-BFE6F99384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61868" y="873536"/>
            <a:ext cx="660907" cy="710536"/>
          </a:xfrm>
          <a:prstGeom prst="rect">
            <a:avLst/>
          </a:prstGeom>
        </p:spPr>
      </p:pic>
      <p:sp>
        <p:nvSpPr>
          <p:cNvPr id="36" name="TextBox 35">
            <a:extLst>
              <a:ext uri="{FF2B5EF4-FFF2-40B4-BE49-F238E27FC236}">
                <a16:creationId xmlns:a16="http://schemas.microsoft.com/office/drawing/2014/main" id="{E030B9DA-9905-4CFB-AB28-F08A566B67EF}"/>
              </a:ext>
            </a:extLst>
          </p:cNvPr>
          <p:cNvSpPr txBox="1"/>
          <p:nvPr/>
        </p:nvSpPr>
        <p:spPr>
          <a:xfrm>
            <a:off x="8228137" y="1420243"/>
            <a:ext cx="1168072" cy="338554"/>
          </a:xfrm>
          <a:prstGeom prst="rect">
            <a:avLst/>
          </a:prstGeom>
          <a:noFill/>
        </p:spPr>
        <p:txBody>
          <a:bodyPr wrap="square" rtlCol="0">
            <a:spAutoFit/>
          </a:bodyPr>
          <a:lstStyle/>
          <a:p>
            <a:r>
              <a:rPr lang="en-GB" sz="1600" dirty="0">
                <a:solidFill>
                  <a:schemeClr val="accent6"/>
                </a:solidFill>
                <a:latin typeface="Verdana" panose="020B0604030504040204" pitchFamily="34" charset="0"/>
                <a:ea typeface="Verdana" panose="020B0604030504040204" pitchFamily="34" charset="0"/>
              </a:rPr>
              <a:t>Gains</a:t>
            </a:r>
          </a:p>
        </p:txBody>
      </p:sp>
      <p:sp>
        <p:nvSpPr>
          <p:cNvPr id="37" name="TextBox 36">
            <a:extLst>
              <a:ext uri="{FF2B5EF4-FFF2-40B4-BE49-F238E27FC236}">
                <a16:creationId xmlns:a16="http://schemas.microsoft.com/office/drawing/2014/main" id="{BD41F87E-B16C-433C-8F04-FB0618CCA297}"/>
              </a:ext>
            </a:extLst>
          </p:cNvPr>
          <p:cNvSpPr txBox="1"/>
          <p:nvPr/>
        </p:nvSpPr>
        <p:spPr>
          <a:xfrm>
            <a:off x="10587259" y="4969264"/>
            <a:ext cx="1505319" cy="523220"/>
          </a:xfrm>
          <a:prstGeom prst="rect">
            <a:avLst/>
          </a:prstGeom>
          <a:noFill/>
        </p:spPr>
        <p:txBody>
          <a:bodyPr wrap="square" rtlCol="0">
            <a:spAutoFit/>
          </a:bodyPr>
          <a:lstStyle/>
          <a:p>
            <a:r>
              <a:rPr lang="en-GB" sz="1400" dirty="0">
                <a:solidFill>
                  <a:schemeClr val="accent6"/>
                </a:solidFill>
                <a:latin typeface="Verdana" panose="020B0604030504040204" pitchFamily="34" charset="0"/>
                <a:ea typeface="Verdana" panose="020B0604030504040204" pitchFamily="34" charset="0"/>
              </a:rPr>
              <a:t>Customer </a:t>
            </a:r>
          </a:p>
          <a:p>
            <a:r>
              <a:rPr lang="en-GB" sz="1400" dirty="0">
                <a:solidFill>
                  <a:schemeClr val="accent6"/>
                </a:solidFill>
                <a:latin typeface="Verdana" panose="020B0604030504040204" pitchFamily="34" charset="0"/>
                <a:ea typeface="Verdana" panose="020B0604030504040204" pitchFamily="34" charset="0"/>
              </a:rPr>
              <a:t>Jobs</a:t>
            </a:r>
          </a:p>
        </p:txBody>
      </p:sp>
      <p:sp>
        <p:nvSpPr>
          <p:cNvPr id="38" name="TextBox 37">
            <a:extLst>
              <a:ext uri="{FF2B5EF4-FFF2-40B4-BE49-F238E27FC236}">
                <a16:creationId xmlns:a16="http://schemas.microsoft.com/office/drawing/2014/main" id="{4B2766D1-D707-4643-B0D5-0BF90B1C9738}"/>
              </a:ext>
            </a:extLst>
          </p:cNvPr>
          <p:cNvSpPr txBox="1"/>
          <p:nvPr/>
        </p:nvSpPr>
        <p:spPr>
          <a:xfrm>
            <a:off x="8493766" y="4291029"/>
            <a:ext cx="1022923" cy="338554"/>
          </a:xfrm>
          <a:prstGeom prst="rect">
            <a:avLst/>
          </a:prstGeom>
          <a:noFill/>
        </p:spPr>
        <p:txBody>
          <a:bodyPr wrap="square" rtlCol="0">
            <a:spAutoFit/>
          </a:bodyPr>
          <a:lstStyle/>
          <a:p>
            <a:r>
              <a:rPr lang="en-GB" sz="1600" dirty="0">
                <a:solidFill>
                  <a:schemeClr val="accent6"/>
                </a:solidFill>
                <a:latin typeface="Verdana" panose="020B0604030504040204" pitchFamily="34" charset="0"/>
                <a:ea typeface="Verdana" panose="020B0604030504040204" pitchFamily="34" charset="0"/>
              </a:rPr>
              <a:t>Pains</a:t>
            </a:r>
          </a:p>
        </p:txBody>
      </p:sp>
      <p:sp>
        <p:nvSpPr>
          <p:cNvPr id="42" name="TextBox 41">
            <a:extLst>
              <a:ext uri="{FF2B5EF4-FFF2-40B4-BE49-F238E27FC236}">
                <a16:creationId xmlns:a16="http://schemas.microsoft.com/office/drawing/2014/main" id="{B0324C66-F5F8-424B-B463-D71CE7AABA92}"/>
              </a:ext>
            </a:extLst>
          </p:cNvPr>
          <p:cNvSpPr txBox="1"/>
          <p:nvPr/>
        </p:nvSpPr>
        <p:spPr>
          <a:xfrm>
            <a:off x="2574820" y="4479713"/>
            <a:ext cx="1826922" cy="338554"/>
          </a:xfrm>
          <a:prstGeom prst="rect">
            <a:avLst/>
          </a:prstGeom>
          <a:noFill/>
        </p:spPr>
        <p:txBody>
          <a:bodyPr wrap="square" rtlCol="0">
            <a:spAutoFit/>
          </a:bodyPr>
          <a:lstStyle/>
          <a:p>
            <a:r>
              <a:rPr lang="en-GB" sz="1600" dirty="0">
                <a:solidFill>
                  <a:schemeClr val="accent1">
                    <a:lumMod val="50000"/>
                  </a:schemeClr>
                </a:solidFill>
                <a:latin typeface="Verdana" panose="020B0604030504040204" pitchFamily="34" charset="0"/>
                <a:ea typeface="Verdana" panose="020B0604030504040204" pitchFamily="34" charset="0"/>
              </a:rPr>
              <a:t>Pain Relievers</a:t>
            </a:r>
          </a:p>
        </p:txBody>
      </p:sp>
      <p:sp>
        <p:nvSpPr>
          <p:cNvPr id="43" name="TextBox 42">
            <a:extLst>
              <a:ext uri="{FF2B5EF4-FFF2-40B4-BE49-F238E27FC236}">
                <a16:creationId xmlns:a16="http://schemas.microsoft.com/office/drawing/2014/main" id="{0D785C7F-70BB-46C5-9E87-8A9193410D3D}"/>
              </a:ext>
            </a:extLst>
          </p:cNvPr>
          <p:cNvSpPr txBox="1"/>
          <p:nvPr/>
        </p:nvSpPr>
        <p:spPr>
          <a:xfrm>
            <a:off x="251625" y="2604387"/>
            <a:ext cx="2139919" cy="584775"/>
          </a:xfrm>
          <a:prstGeom prst="rect">
            <a:avLst/>
          </a:prstGeom>
          <a:noFill/>
        </p:spPr>
        <p:txBody>
          <a:bodyPr wrap="square" rtlCol="0">
            <a:spAutoFit/>
          </a:bodyPr>
          <a:lstStyle/>
          <a:p>
            <a:r>
              <a:rPr lang="en-GB" sz="1600" dirty="0">
                <a:solidFill>
                  <a:schemeClr val="accent1">
                    <a:lumMod val="50000"/>
                  </a:schemeClr>
                </a:solidFill>
                <a:latin typeface="Verdana" panose="020B0604030504040204" pitchFamily="34" charset="0"/>
                <a:ea typeface="Verdana" panose="020B0604030504040204" pitchFamily="34" charset="0"/>
              </a:rPr>
              <a:t>Products &amp; Services</a:t>
            </a:r>
          </a:p>
        </p:txBody>
      </p:sp>
      <p:sp>
        <p:nvSpPr>
          <p:cNvPr id="44" name="TextBox 43">
            <a:extLst>
              <a:ext uri="{FF2B5EF4-FFF2-40B4-BE49-F238E27FC236}">
                <a16:creationId xmlns:a16="http://schemas.microsoft.com/office/drawing/2014/main" id="{CCAF4876-2C0C-4B5E-AE3B-68BD3A48F795}"/>
              </a:ext>
            </a:extLst>
          </p:cNvPr>
          <p:cNvSpPr txBox="1"/>
          <p:nvPr/>
        </p:nvSpPr>
        <p:spPr>
          <a:xfrm>
            <a:off x="1136017" y="1430889"/>
            <a:ext cx="1078582" cy="584775"/>
          </a:xfrm>
          <a:prstGeom prst="rect">
            <a:avLst/>
          </a:prstGeom>
          <a:noFill/>
        </p:spPr>
        <p:txBody>
          <a:bodyPr wrap="square" rtlCol="0">
            <a:spAutoFit/>
          </a:bodyPr>
          <a:lstStyle/>
          <a:p>
            <a:r>
              <a:rPr lang="en-GB" sz="1600" dirty="0">
                <a:solidFill>
                  <a:schemeClr val="accent1">
                    <a:lumMod val="50000"/>
                  </a:schemeClr>
                </a:solidFill>
                <a:latin typeface="Verdana" panose="020B0604030504040204" pitchFamily="34" charset="0"/>
                <a:ea typeface="Verdana" panose="020B0604030504040204" pitchFamily="34" charset="0"/>
              </a:rPr>
              <a:t>Gain Creators</a:t>
            </a:r>
          </a:p>
        </p:txBody>
      </p:sp>
      <p:sp>
        <p:nvSpPr>
          <p:cNvPr id="45" name="TextBox 44">
            <a:extLst>
              <a:ext uri="{FF2B5EF4-FFF2-40B4-BE49-F238E27FC236}">
                <a16:creationId xmlns:a16="http://schemas.microsoft.com/office/drawing/2014/main" id="{11253503-7C7A-4964-BB60-F96205854CC9}"/>
              </a:ext>
            </a:extLst>
          </p:cNvPr>
          <p:cNvSpPr txBox="1"/>
          <p:nvPr/>
        </p:nvSpPr>
        <p:spPr>
          <a:xfrm>
            <a:off x="189951" y="6158761"/>
            <a:ext cx="1415853"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600" dirty="0">
                <a:latin typeface="Verdana" panose="020B0604030504040204" pitchFamily="34" charset="0"/>
                <a:ea typeface="Verdana" panose="020B0604030504040204" pitchFamily="34" charset="0"/>
              </a:rPr>
              <a:t>Value Proposition</a:t>
            </a:r>
          </a:p>
        </p:txBody>
      </p:sp>
      <p:sp>
        <p:nvSpPr>
          <p:cNvPr id="46" name="TextBox 45">
            <a:extLst>
              <a:ext uri="{FF2B5EF4-FFF2-40B4-BE49-F238E27FC236}">
                <a16:creationId xmlns:a16="http://schemas.microsoft.com/office/drawing/2014/main" id="{44312540-A921-4B21-86E5-A9E028674E43}"/>
              </a:ext>
            </a:extLst>
          </p:cNvPr>
          <p:cNvSpPr txBox="1"/>
          <p:nvPr/>
        </p:nvSpPr>
        <p:spPr>
          <a:xfrm>
            <a:off x="10722584" y="6223453"/>
            <a:ext cx="1234667"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latin typeface="Verdana" panose="020B0604030504040204" pitchFamily="34" charset="0"/>
                <a:ea typeface="Verdana" panose="020B0604030504040204" pitchFamily="34" charset="0"/>
              </a:rPr>
              <a:t>Customer Segment</a:t>
            </a:r>
          </a:p>
        </p:txBody>
      </p:sp>
    </p:spTree>
    <p:extLst>
      <p:ext uri="{BB962C8B-B14F-4D97-AF65-F5344CB8AC3E}">
        <p14:creationId xmlns:p14="http://schemas.microsoft.com/office/powerpoint/2010/main" val="245806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COMPETITOR COMPARISON</a:t>
            </a:r>
          </a:p>
        </p:txBody>
      </p:sp>
      <p:grpSp>
        <p:nvGrpSpPr>
          <p:cNvPr id="5" name="Group 4">
            <a:extLst>
              <a:ext uri="{FF2B5EF4-FFF2-40B4-BE49-F238E27FC236}">
                <a16:creationId xmlns:a16="http://schemas.microsoft.com/office/drawing/2014/main" id="{36E4CCCB-90F1-47E9-80FC-53DE0DD20EA0}"/>
              </a:ext>
            </a:extLst>
          </p:cNvPr>
          <p:cNvGrpSpPr/>
          <p:nvPr/>
        </p:nvGrpSpPr>
        <p:grpSpPr>
          <a:xfrm>
            <a:off x="5035037" y="1465012"/>
            <a:ext cx="7122549" cy="5100570"/>
            <a:chOff x="5035037" y="1465012"/>
            <a:chExt cx="7122549" cy="5100570"/>
          </a:xfrm>
        </p:grpSpPr>
        <p:sp>
          <p:nvSpPr>
            <p:cNvPr id="6" name="Rectangle: Rounded Corners 5">
              <a:extLst>
                <a:ext uri="{FF2B5EF4-FFF2-40B4-BE49-F238E27FC236}">
                  <a16:creationId xmlns:a16="http://schemas.microsoft.com/office/drawing/2014/main" id="{72911B06-6092-46FB-8D54-D711927CFC4B}"/>
                </a:ext>
              </a:extLst>
            </p:cNvPr>
            <p:cNvSpPr/>
            <p:nvPr/>
          </p:nvSpPr>
          <p:spPr>
            <a:xfrm>
              <a:off x="5035037" y="1465012"/>
              <a:ext cx="7122549" cy="1369920"/>
            </a:xfrm>
            <a:prstGeom prst="roundRect">
              <a:avLst>
                <a:gd name="adj" fmla="val 1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 name="Rectangle: Rounded Corners 6">
              <a:extLst>
                <a:ext uri="{FF2B5EF4-FFF2-40B4-BE49-F238E27FC236}">
                  <a16:creationId xmlns:a16="http://schemas.microsoft.com/office/drawing/2014/main" id="{35980CEE-BBAF-4D33-8205-2382EB9B688A}"/>
                </a:ext>
              </a:extLst>
            </p:cNvPr>
            <p:cNvSpPr/>
            <p:nvPr/>
          </p:nvSpPr>
          <p:spPr>
            <a:xfrm>
              <a:off x="5127819" y="1679858"/>
              <a:ext cx="1531647" cy="803595"/>
            </a:xfrm>
            <a:prstGeom prst="roundRect">
              <a:avLst>
                <a:gd name="adj" fmla="val 10000"/>
              </a:avLst>
            </a:prstGeom>
            <a:blipFill rotWithShape="1">
              <a:blip r:embed="rId2"/>
              <a:srcRect/>
              <a:stretch>
                <a:fillRect t="-17000" b="-1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ACB34E37-CF36-492A-A50B-8020F1765D8F}"/>
                </a:ext>
              </a:extLst>
            </p:cNvPr>
            <p:cNvSpPr/>
            <p:nvPr/>
          </p:nvSpPr>
          <p:spPr>
            <a:xfrm>
              <a:off x="5174794" y="2938677"/>
              <a:ext cx="1531649" cy="3626905"/>
            </a:xfrm>
            <a:custGeom>
              <a:avLst/>
              <a:gdLst>
                <a:gd name="connsiteX0" fmla="*/ 160823 w 1531647"/>
                <a:gd name="connsiteY0" fmla="*/ 0 h 3048980"/>
                <a:gd name="connsiteX1" fmla="*/ 1370824 w 1531647"/>
                <a:gd name="connsiteY1" fmla="*/ 0 h 3048980"/>
                <a:gd name="connsiteX2" fmla="*/ 1531647 w 1531647"/>
                <a:gd name="connsiteY2" fmla="*/ 160823 h 3048980"/>
                <a:gd name="connsiteX3" fmla="*/ 1531647 w 1531647"/>
                <a:gd name="connsiteY3" fmla="*/ 3048980 h 3048980"/>
                <a:gd name="connsiteX4" fmla="*/ 1531647 w 1531647"/>
                <a:gd name="connsiteY4" fmla="*/ 3048980 h 3048980"/>
                <a:gd name="connsiteX5" fmla="*/ 0 w 1531647"/>
                <a:gd name="connsiteY5" fmla="*/ 3048980 h 3048980"/>
                <a:gd name="connsiteX6" fmla="*/ 0 w 1531647"/>
                <a:gd name="connsiteY6" fmla="*/ 3048980 h 3048980"/>
                <a:gd name="connsiteX7" fmla="*/ 0 w 1531647"/>
                <a:gd name="connsiteY7" fmla="*/ 160823 h 3048980"/>
                <a:gd name="connsiteX8" fmla="*/ 160823 w 1531647"/>
                <a:gd name="connsiteY8" fmla="*/ 0 h 304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47" h="3048980">
                  <a:moveTo>
                    <a:pt x="1370823" y="3048980"/>
                  </a:moveTo>
                  <a:lnTo>
                    <a:pt x="160824" y="3048980"/>
                  </a:lnTo>
                  <a:cubicBezTo>
                    <a:pt x="72004" y="3048980"/>
                    <a:pt x="1" y="2976977"/>
                    <a:pt x="1" y="2888157"/>
                  </a:cubicBezTo>
                  <a:lnTo>
                    <a:pt x="1" y="0"/>
                  </a:lnTo>
                  <a:lnTo>
                    <a:pt x="1" y="0"/>
                  </a:lnTo>
                  <a:lnTo>
                    <a:pt x="1531646" y="0"/>
                  </a:lnTo>
                  <a:lnTo>
                    <a:pt x="1531646" y="0"/>
                  </a:lnTo>
                  <a:lnTo>
                    <a:pt x="1531646" y="2888157"/>
                  </a:lnTo>
                  <a:cubicBezTo>
                    <a:pt x="1531646" y="2976977"/>
                    <a:pt x="1459643" y="3048980"/>
                    <a:pt x="1370823" y="3048980"/>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336" tIns="78232" rIns="125336" bIns="125335" numCol="1" spcCol="1270" anchor="t" anchorCtr="0">
              <a:noAutofit/>
            </a:bodyPr>
            <a:lstStyle/>
            <a:p>
              <a:pPr marL="0" lvl="0" indent="0" algn="ctr" defTabSz="488950">
                <a:lnSpc>
                  <a:spcPct val="90000"/>
                </a:lnSpc>
                <a:spcBef>
                  <a:spcPct val="0"/>
                </a:spcBef>
                <a:spcAft>
                  <a:spcPct val="35000"/>
                </a:spcAft>
                <a:buNone/>
              </a:pPr>
              <a:r>
                <a:rPr lang="en-GB" sz="1100" b="1" kern="1200" dirty="0">
                  <a:latin typeface="Verdana" panose="020B0604030504040204" pitchFamily="34" charset="0"/>
                  <a:ea typeface="Verdana" panose="020B0604030504040204" pitchFamily="34" charset="0"/>
                </a:rPr>
                <a:t>James wellbeloved dog food</a:t>
              </a:r>
            </a:p>
            <a:p>
              <a:pPr marL="0" lvl="0" indent="0" algn="ctr" defTabSz="488950">
                <a:lnSpc>
                  <a:spcPct val="90000"/>
                </a:lnSpc>
                <a:spcBef>
                  <a:spcPct val="0"/>
                </a:spcBef>
                <a:spcAft>
                  <a:spcPct val="35000"/>
                </a:spcAft>
                <a:buNone/>
              </a:pPr>
              <a:r>
                <a:rPr lang="en-GB" sz="800" b="0" u="none" kern="1200" dirty="0">
                  <a:latin typeface="Verdana" panose="020B0604030504040204" pitchFamily="34" charset="0"/>
                  <a:ea typeface="Verdana" panose="020B0604030504040204" pitchFamily="34" charset="0"/>
                </a:rPr>
                <a:t>Brand owned by Mars PetCare (also own Pedigree UK’s most popular dog food brand)</a:t>
              </a:r>
            </a:p>
            <a:p>
              <a:pPr marL="0" lvl="0" indent="0" algn="ctr" defTabSz="488950">
                <a:lnSpc>
                  <a:spcPct val="90000"/>
                </a:lnSpc>
                <a:spcBef>
                  <a:spcPct val="0"/>
                </a:spcBef>
                <a:spcAft>
                  <a:spcPct val="35000"/>
                </a:spcAft>
                <a:buNone/>
              </a:pPr>
              <a:r>
                <a:rPr lang="en-GB" sz="800" b="0" u="none" kern="1200" dirty="0">
                  <a:latin typeface="Verdana" panose="020B0604030504040204" pitchFamily="34" charset="0"/>
                  <a:ea typeface="Verdana" panose="020B0604030504040204" pitchFamily="34" charset="0"/>
                </a:rPr>
                <a:t> </a:t>
              </a:r>
            </a:p>
            <a:p>
              <a:pPr marL="0" lvl="0" indent="0" algn="l" defTabSz="488950">
                <a:lnSpc>
                  <a:spcPct val="90000"/>
                </a:lnSpc>
                <a:spcBef>
                  <a:spcPct val="0"/>
                </a:spcBef>
                <a:spcAft>
                  <a:spcPct val="35000"/>
                </a:spcAft>
                <a:buNone/>
              </a:pPr>
              <a:r>
                <a:rPr lang="en-GB" sz="800" b="1" u="none" kern="1200" dirty="0">
                  <a:latin typeface="Verdana" panose="020B0604030504040204" pitchFamily="34" charset="0"/>
                  <a:ea typeface="Verdana" panose="020B0604030504040204" pitchFamily="34" charset="0"/>
                </a:rPr>
                <a:t>Founded 1992</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High quality single source protein </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Dog and Cat food </a:t>
              </a:r>
            </a:p>
            <a:p>
              <a:pPr defTabSz="488950">
                <a:lnSpc>
                  <a:spcPct val="90000"/>
                </a:lnSpc>
                <a:spcBef>
                  <a:spcPct val="0"/>
                </a:spcBef>
                <a:spcAft>
                  <a:spcPct val="35000"/>
                </a:spcAft>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Available from multiple physical and online retailers.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Positive reviews</a:t>
              </a:r>
            </a:p>
            <a:p>
              <a:pPr marL="171450" lvl="0" indent="-171450" algn="l" defTabSz="488950">
                <a:lnSpc>
                  <a:spcPct val="90000"/>
                </a:lnSpc>
                <a:spcBef>
                  <a:spcPct val="0"/>
                </a:spcBef>
                <a:spcAft>
                  <a:spcPct val="35000"/>
                </a:spcAft>
                <a:buFont typeface="Wingdings" panose="05000000000000000000" pitchFamily="2" charset="2"/>
                <a:buChar char="ü"/>
              </a:pPr>
              <a:r>
                <a:rPr lang="en-GB" sz="800" b="0" u="none" kern="1200" dirty="0">
                  <a:latin typeface="Verdana" panose="020B0604030504040204" pitchFamily="34" charset="0"/>
                  <a:ea typeface="Verdana" panose="020B0604030504040204" pitchFamily="34" charset="0"/>
                </a:rPr>
                <a:t>No Pork or Beef</a:t>
              </a:r>
            </a:p>
            <a:p>
              <a:pPr lvl="0" algn="l" defTabSz="488950">
                <a:lnSpc>
                  <a:spcPct val="90000"/>
                </a:lnSpc>
                <a:spcBef>
                  <a:spcPct val="0"/>
                </a:spcBef>
                <a:spcAft>
                  <a:spcPct val="35000"/>
                </a:spcAft>
              </a:pPr>
              <a:r>
                <a:rPr lang="en-GB" sz="800" b="1" u="sng" dirty="0">
                  <a:latin typeface="Verdana" panose="020B0604030504040204" pitchFamily="34" charset="0"/>
                  <a:ea typeface="Verdana" panose="020B0604030504040204" pitchFamily="34" charset="0"/>
                </a:rPr>
                <a:t>CONS</a:t>
              </a:r>
              <a:endParaRPr lang="en-GB" sz="800" b="0" u="none"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i="0" kern="1200" dirty="0">
                  <a:latin typeface="Verdana" panose="020B0604030504040204" pitchFamily="34" charset="0"/>
                  <a:ea typeface="Verdana" panose="020B0604030504040204" pitchFamily="34" charset="0"/>
                </a:rPr>
                <a:t>not the levels of omega-6 required in a premium dog food.</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i="0" kern="1200" dirty="0">
                  <a:latin typeface="Verdana" panose="020B0604030504040204" pitchFamily="34" charset="0"/>
                  <a:ea typeface="Verdana" panose="020B0604030504040204" pitchFamily="34" charset="0"/>
                </a:rPr>
                <a:t>Labelling ambiguous “lamb gravy” and “JWB special ingredients”</a:t>
              </a:r>
            </a:p>
            <a:p>
              <a:pPr marL="0" lvl="0" indent="0" algn="l" defTabSz="488950">
                <a:lnSpc>
                  <a:spcPct val="90000"/>
                </a:lnSpc>
                <a:spcBef>
                  <a:spcPct val="0"/>
                </a:spcBef>
                <a:spcAft>
                  <a:spcPct val="35000"/>
                </a:spcAft>
                <a:buNone/>
              </a:pPr>
              <a:endParaRPr lang="en-GB" sz="900" b="0" i="0"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endParaRPr lang="en-GB" sz="1100" b="0" u="none"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endParaRPr lang="en-GB" sz="1100" b="0" u="none"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endParaRPr lang="en-GB" sz="1100" b="0" u="none" kern="1200" dirty="0">
                <a:latin typeface="Verdana" panose="020B0604030504040204" pitchFamily="34" charset="0"/>
                <a:ea typeface="Verdana" panose="020B0604030504040204" pitchFamily="34" charset="0"/>
              </a:endParaRPr>
            </a:p>
            <a:p>
              <a:pPr marL="0" lvl="0" indent="0" algn="ctr" defTabSz="488950">
                <a:lnSpc>
                  <a:spcPct val="90000"/>
                </a:lnSpc>
                <a:spcBef>
                  <a:spcPct val="0"/>
                </a:spcBef>
                <a:spcAft>
                  <a:spcPct val="35000"/>
                </a:spcAft>
                <a:buNone/>
              </a:pPr>
              <a:endParaRPr lang="en-GB" sz="1100" b="1" u="none" kern="1200" dirty="0">
                <a:latin typeface="Verdana" panose="020B0604030504040204" pitchFamily="34" charset="0"/>
                <a:ea typeface="Verdana" panose="020B0604030504040204" pitchFamily="34" charset="0"/>
              </a:endParaRPr>
            </a:p>
            <a:p>
              <a:pPr marL="0" lvl="0" indent="0" algn="ctr" defTabSz="488950">
                <a:lnSpc>
                  <a:spcPct val="90000"/>
                </a:lnSpc>
                <a:spcBef>
                  <a:spcPct val="0"/>
                </a:spcBef>
                <a:spcAft>
                  <a:spcPct val="35000"/>
                </a:spcAft>
                <a:buNone/>
              </a:pPr>
              <a:endParaRPr lang="en-GB" sz="1100" b="1" u="none" kern="1200" dirty="0">
                <a:latin typeface="Verdana" panose="020B0604030504040204" pitchFamily="34" charset="0"/>
                <a:ea typeface="Verdana" panose="020B0604030504040204" pitchFamily="34" charset="0"/>
              </a:endParaRPr>
            </a:p>
          </p:txBody>
        </p:sp>
        <p:sp>
          <p:nvSpPr>
            <p:cNvPr id="9" name="Rectangle: Rounded Corners 8">
              <a:extLst>
                <a:ext uri="{FF2B5EF4-FFF2-40B4-BE49-F238E27FC236}">
                  <a16:creationId xmlns:a16="http://schemas.microsoft.com/office/drawing/2014/main" id="{A63A4C16-85B1-4A42-9562-68B455A621A8}"/>
                </a:ext>
              </a:extLst>
            </p:cNvPr>
            <p:cNvSpPr/>
            <p:nvPr/>
          </p:nvSpPr>
          <p:spPr>
            <a:xfrm>
              <a:off x="6834381" y="1639539"/>
              <a:ext cx="1531647" cy="881929"/>
            </a:xfrm>
            <a:prstGeom prst="roundRect">
              <a:avLst>
                <a:gd name="adj" fmla="val 10000"/>
              </a:avLst>
            </a:prstGeom>
            <a:blipFill rotWithShape="1">
              <a:blip r:embed="rId3"/>
              <a:srcRect/>
              <a:stretch>
                <a:fillRect l="-12000" r="-12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325EF81E-DC34-47AB-975A-7159D659DC34}"/>
                </a:ext>
              </a:extLst>
            </p:cNvPr>
            <p:cNvSpPr/>
            <p:nvPr/>
          </p:nvSpPr>
          <p:spPr>
            <a:xfrm>
              <a:off x="6863697" y="2938677"/>
              <a:ext cx="1531648" cy="3626905"/>
            </a:xfrm>
            <a:custGeom>
              <a:avLst/>
              <a:gdLst>
                <a:gd name="connsiteX0" fmla="*/ 160823 w 1531647"/>
                <a:gd name="connsiteY0" fmla="*/ 0 h 3048980"/>
                <a:gd name="connsiteX1" fmla="*/ 1370824 w 1531647"/>
                <a:gd name="connsiteY1" fmla="*/ 0 h 3048980"/>
                <a:gd name="connsiteX2" fmla="*/ 1531647 w 1531647"/>
                <a:gd name="connsiteY2" fmla="*/ 160823 h 3048980"/>
                <a:gd name="connsiteX3" fmla="*/ 1531647 w 1531647"/>
                <a:gd name="connsiteY3" fmla="*/ 3048980 h 3048980"/>
                <a:gd name="connsiteX4" fmla="*/ 1531647 w 1531647"/>
                <a:gd name="connsiteY4" fmla="*/ 3048980 h 3048980"/>
                <a:gd name="connsiteX5" fmla="*/ 0 w 1531647"/>
                <a:gd name="connsiteY5" fmla="*/ 3048980 h 3048980"/>
                <a:gd name="connsiteX6" fmla="*/ 0 w 1531647"/>
                <a:gd name="connsiteY6" fmla="*/ 3048980 h 3048980"/>
                <a:gd name="connsiteX7" fmla="*/ 0 w 1531647"/>
                <a:gd name="connsiteY7" fmla="*/ 160823 h 3048980"/>
                <a:gd name="connsiteX8" fmla="*/ 160823 w 1531647"/>
                <a:gd name="connsiteY8" fmla="*/ 0 h 304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47" h="3048980">
                  <a:moveTo>
                    <a:pt x="1370823" y="3048980"/>
                  </a:moveTo>
                  <a:lnTo>
                    <a:pt x="160824" y="3048980"/>
                  </a:lnTo>
                  <a:cubicBezTo>
                    <a:pt x="72004" y="3048980"/>
                    <a:pt x="1" y="2976977"/>
                    <a:pt x="1" y="2888157"/>
                  </a:cubicBezTo>
                  <a:lnTo>
                    <a:pt x="1" y="0"/>
                  </a:lnTo>
                  <a:lnTo>
                    <a:pt x="1" y="0"/>
                  </a:lnTo>
                  <a:lnTo>
                    <a:pt x="1531646" y="0"/>
                  </a:lnTo>
                  <a:lnTo>
                    <a:pt x="1531646" y="0"/>
                  </a:lnTo>
                  <a:lnTo>
                    <a:pt x="1531646" y="2888157"/>
                  </a:lnTo>
                  <a:cubicBezTo>
                    <a:pt x="1531646" y="2976977"/>
                    <a:pt x="1459643" y="3048980"/>
                    <a:pt x="1370823" y="3048980"/>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335" tIns="78232" rIns="125336" bIns="125335" numCol="1" spcCol="1270" anchor="t" anchorCtr="0">
              <a:noAutofit/>
            </a:bodyPr>
            <a:lstStyle/>
            <a:p>
              <a:pPr marL="0" lvl="0" indent="0" algn="ctr" defTabSz="488950">
                <a:lnSpc>
                  <a:spcPct val="90000"/>
                </a:lnSpc>
                <a:spcBef>
                  <a:spcPct val="0"/>
                </a:spcBef>
                <a:spcAft>
                  <a:spcPct val="35000"/>
                </a:spcAft>
                <a:buNone/>
              </a:pPr>
              <a:r>
                <a:rPr lang="en-GB" sz="1100" b="1" kern="1200" dirty="0">
                  <a:latin typeface="Verdana" panose="020B0604030504040204" pitchFamily="34" charset="0"/>
                  <a:ea typeface="Verdana" panose="020B0604030504040204" pitchFamily="34" charset="0"/>
                </a:rPr>
                <a:t>Tails.com (Bespoke dog food)</a:t>
              </a:r>
            </a:p>
            <a:p>
              <a:pPr marL="0" lvl="0" indent="0" algn="ctr" defTabSz="488950">
                <a:lnSpc>
                  <a:spcPct val="90000"/>
                </a:lnSpc>
                <a:spcBef>
                  <a:spcPct val="0"/>
                </a:spcBef>
                <a:spcAft>
                  <a:spcPct val="35000"/>
                </a:spcAft>
                <a:buNone/>
              </a:pPr>
              <a:r>
                <a:rPr lang="en-GB" sz="800" b="0" i="0" kern="1200" dirty="0">
                  <a:latin typeface="Verdana" panose="020B0604030504040204" pitchFamily="34" charset="0"/>
                  <a:ea typeface="Verdana" panose="020B0604030504040204" pitchFamily="34" charset="0"/>
                </a:rPr>
                <a:t>Brand owned by: Nestlé Purina PetCare</a:t>
              </a:r>
              <a:endParaRPr lang="en-GB" sz="800" u="sng"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endParaRPr lang="en-GB" sz="800" b="1" u="none" kern="1200" dirty="0">
                <a:latin typeface="Verdana" panose="020B0604030504040204" pitchFamily="34" charset="0"/>
                <a:ea typeface="Verdana" panose="020B0604030504040204" pitchFamily="34" charset="0"/>
              </a:endParaRPr>
            </a:p>
            <a:p>
              <a:pPr marL="0" lvl="0" indent="0" algn="l" defTabSz="488950">
                <a:lnSpc>
                  <a:spcPct val="90000"/>
                </a:lnSpc>
                <a:spcBef>
                  <a:spcPct val="0"/>
                </a:spcBef>
                <a:spcAft>
                  <a:spcPct val="35000"/>
                </a:spcAft>
                <a:buNone/>
              </a:pPr>
              <a:r>
                <a:rPr lang="en-GB" sz="800" b="1" u="none" kern="1200" dirty="0">
                  <a:latin typeface="Verdana" panose="020B0604030504040204" pitchFamily="34" charset="0"/>
                  <a:ea typeface="Verdana" panose="020B0604030504040204" pitchFamily="34" charset="0"/>
                </a:rPr>
                <a:t>Founded in 2013 </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Bespoke food for your dog</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Lots of positive reviews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Founded by pet nutritionists and veterinaries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Only available from their website</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Not overly expensive</a:t>
              </a:r>
            </a:p>
            <a:p>
              <a:pPr marL="0" lvl="0" indent="0" algn="l" defTabSz="488950">
                <a:lnSpc>
                  <a:spcPct val="90000"/>
                </a:lnSpc>
                <a:spcBef>
                  <a:spcPct val="0"/>
                </a:spcBef>
                <a:spcAft>
                  <a:spcPct val="35000"/>
                </a:spcAft>
                <a:buNone/>
              </a:pPr>
              <a:r>
                <a:rPr lang="en-GB" sz="800" b="1" u="sng" kern="1200" dirty="0">
                  <a:latin typeface="Verdana" panose="020B0604030504040204" pitchFamily="34" charset="0"/>
                  <a:ea typeface="Verdana" panose="020B0604030504040204" pitchFamily="34" charset="0"/>
                </a:rPr>
                <a:t>CONS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Delivery service </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Limited combinations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No wet food bespoke plans</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Complex website</a:t>
              </a:r>
            </a:p>
            <a:p>
              <a:pPr marL="0" lvl="0" indent="0" algn="l" defTabSz="4889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Not Premium ingredients</a:t>
              </a:r>
            </a:p>
            <a:p>
              <a:pPr marL="0" lvl="0" indent="0" algn="ctr" defTabSz="488950">
                <a:lnSpc>
                  <a:spcPct val="90000"/>
                </a:lnSpc>
                <a:spcBef>
                  <a:spcPct val="0"/>
                </a:spcBef>
                <a:spcAft>
                  <a:spcPct val="35000"/>
                </a:spcAft>
                <a:buNone/>
              </a:pPr>
              <a:endParaRPr lang="en-GB" sz="1100" b="0" u="none" kern="1200" dirty="0">
                <a:latin typeface="Verdana" panose="020B0604030504040204" pitchFamily="34" charset="0"/>
                <a:ea typeface="Verdana" panose="020B0604030504040204" pitchFamily="34" charset="0"/>
              </a:endParaRPr>
            </a:p>
            <a:p>
              <a:pPr marL="0" lvl="0" indent="0" algn="ctr" defTabSz="488950">
                <a:lnSpc>
                  <a:spcPct val="90000"/>
                </a:lnSpc>
                <a:spcBef>
                  <a:spcPct val="0"/>
                </a:spcBef>
                <a:spcAft>
                  <a:spcPct val="35000"/>
                </a:spcAft>
                <a:buNone/>
              </a:pPr>
              <a:endParaRPr lang="en-GB" sz="1400" b="1" u="none" kern="1200" dirty="0">
                <a:latin typeface="Verdana" panose="020B0604030504040204" pitchFamily="34" charset="0"/>
                <a:ea typeface="Verdana" panose="020B0604030504040204" pitchFamily="34" charset="0"/>
              </a:endParaRPr>
            </a:p>
          </p:txBody>
        </p:sp>
        <p:sp>
          <p:nvSpPr>
            <p:cNvPr id="11" name="Rectangle: Rounded Corners 10">
              <a:extLst>
                <a:ext uri="{FF2B5EF4-FFF2-40B4-BE49-F238E27FC236}">
                  <a16:creationId xmlns:a16="http://schemas.microsoft.com/office/drawing/2014/main" id="{CC18D6AF-6186-4EB5-8E0C-92A818A2BAB2}"/>
                </a:ext>
              </a:extLst>
            </p:cNvPr>
            <p:cNvSpPr/>
            <p:nvPr/>
          </p:nvSpPr>
          <p:spPr>
            <a:xfrm>
              <a:off x="8724396" y="1589139"/>
              <a:ext cx="1349886" cy="982729"/>
            </a:xfrm>
            <a:prstGeom prst="roundRect">
              <a:avLst>
                <a:gd name="adj" fmla="val 10000"/>
              </a:avLst>
            </a:prstGeom>
            <a:blipFill rotWithShape="1">
              <a:blip r:embed="rId4"/>
              <a:srcRect/>
              <a:stretch>
                <a:fillRect t="-17000" b="-17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a:extLst>
                <a:ext uri="{FF2B5EF4-FFF2-40B4-BE49-F238E27FC236}">
                  <a16:creationId xmlns:a16="http://schemas.microsoft.com/office/drawing/2014/main" id="{E333CDE5-9A4A-46A2-B2E7-DA3B2C98F377}"/>
                </a:ext>
              </a:extLst>
            </p:cNvPr>
            <p:cNvSpPr/>
            <p:nvPr/>
          </p:nvSpPr>
          <p:spPr>
            <a:xfrm>
              <a:off x="8596312" y="2938677"/>
              <a:ext cx="1531647" cy="3626905"/>
            </a:xfrm>
            <a:custGeom>
              <a:avLst/>
              <a:gdLst>
                <a:gd name="connsiteX0" fmla="*/ 160823 w 1531647"/>
                <a:gd name="connsiteY0" fmla="*/ 0 h 3048980"/>
                <a:gd name="connsiteX1" fmla="*/ 1370824 w 1531647"/>
                <a:gd name="connsiteY1" fmla="*/ 0 h 3048980"/>
                <a:gd name="connsiteX2" fmla="*/ 1531647 w 1531647"/>
                <a:gd name="connsiteY2" fmla="*/ 160823 h 3048980"/>
                <a:gd name="connsiteX3" fmla="*/ 1531647 w 1531647"/>
                <a:gd name="connsiteY3" fmla="*/ 3048980 h 3048980"/>
                <a:gd name="connsiteX4" fmla="*/ 1531647 w 1531647"/>
                <a:gd name="connsiteY4" fmla="*/ 3048980 h 3048980"/>
                <a:gd name="connsiteX5" fmla="*/ 0 w 1531647"/>
                <a:gd name="connsiteY5" fmla="*/ 3048980 h 3048980"/>
                <a:gd name="connsiteX6" fmla="*/ 0 w 1531647"/>
                <a:gd name="connsiteY6" fmla="*/ 3048980 h 3048980"/>
                <a:gd name="connsiteX7" fmla="*/ 0 w 1531647"/>
                <a:gd name="connsiteY7" fmla="*/ 160823 h 3048980"/>
                <a:gd name="connsiteX8" fmla="*/ 160823 w 1531647"/>
                <a:gd name="connsiteY8" fmla="*/ 0 h 304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47" h="3048980">
                  <a:moveTo>
                    <a:pt x="1370823" y="3048980"/>
                  </a:moveTo>
                  <a:lnTo>
                    <a:pt x="160824" y="3048980"/>
                  </a:lnTo>
                  <a:cubicBezTo>
                    <a:pt x="72004" y="3048980"/>
                    <a:pt x="1" y="2976977"/>
                    <a:pt x="1" y="2888157"/>
                  </a:cubicBezTo>
                  <a:lnTo>
                    <a:pt x="1" y="0"/>
                  </a:lnTo>
                  <a:lnTo>
                    <a:pt x="1" y="0"/>
                  </a:lnTo>
                  <a:lnTo>
                    <a:pt x="1531646" y="0"/>
                  </a:lnTo>
                  <a:lnTo>
                    <a:pt x="1531646" y="0"/>
                  </a:lnTo>
                  <a:lnTo>
                    <a:pt x="1531646" y="2888157"/>
                  </a:lnTo>
                  <a:cubicBezTo>
                    <a:pt x="1531646" y="2976977"/>
                    <a:pt x="1459643" y="3048980"/>
                    <a:pt x="1370823" y="3048980"/>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1111" tIns="64009" rIns="111111" bIns="111111" numCol="1" spcCol="1270" anchor="t" anchorCtr="0">
              <a:noAutofit/>
            </a:bodyPr>
            <a:lstStyle/>
            <a:p>
              <a:pPr marL="0" lvl="0" indent="0" algn="ctr" defTabSz="400050">
                <a:lnSpc>
                  <a:spcPct val="90000"/>
                </a:lnSpc>
                <a:spcBef>
                  <a:spcPct val="0"/>
                </a:spcBef>
                <a:spcAft>
                  <a:spcPct val="35000"/>
                </a:spcAft>
                <a:buNone/>
              </a:pPr>
              <a:r>
                <a:rPr lang="en-GB" sz="1100" b="1" kern="1200" dirty="0">
                  <a:latin typeface="Verdana" panose="020B0604030504040204" pitchFamily="34" charset="0"/>
                  <a:ea typeface="Verdana" panose="020B0604030504040204" pitchFamily="34" charset="0"/>
                </a:rPr>
                <a:t>Lily’s Kitchen Pet food for dogs</a:t>
              </a:r>
            </a:p>
            <a:p>
              <a:pPr marL="0" lvl="0" indent="0" algn="ctr" defTabSz="400050">
                <a:lnSpc>
                  <a:spcPct val="90000"/>
                </a:lnSpc>
                <a:spcBef>
                  <a:spcPct val="0"/>
                </a:spcBef>
                <a:spcAft>
                  <a:spcPct val="35000"/>
                </a:spcAft>
                <a:buNone/>
              </a:pPr>
              <a:r>
                <a:rPr lang="en-GB" sz="900" b="0" u="none" kern="1200" dirty="0">
                  <a:latin typeface="Verdana" panose="020B0604030504040204" pitchFamily="34" charset="0"/>
                  <a:ea typeface="Verdana" panose="020B0604030504040204" pitchFamily="34" charset="0"/>
                  <a:sym typeface="Wingdings" panose="05000000000000000000" pitchFamily="2" charset="2"/>
                </a:rPr>
                <a:t>Brand owned by Nestle Purina PetCare</a:t>
              </a:r>
              <a:endParaRPr lang="en-GB" sz="900" u="sng" kern="1200" dirty="0">
                <a:latin typeface="Verdana" panose="020B0604030504040204" pitchFamily="34" charset="0"/>
                <a:ea typeface="Verdana" panose="020B0604030504040204" pitchFamily="34" charset="0"/>
              </a:endParaRPr>
            </a:p>
            <a:p>
              <a:pPr marL="0" lvl="0" indent="0" algn="l" defTabSz="400050">
                <a:lnSpc>
                  <a:spcPct val="90000"/>
                </a:lnSpc>
                <a:spcBef>
                  <a:spcPct val="0"/>
                </a:spcBef>
                <a:spcAft>
                  <a:spcPct val="35000"/>
                </a:spcAft>
                <a:buNone/>
              </a:pPr>
              <a:endParaRPr lang="en-GB" sz="800" b="1" u="none" kern="1200" dirty="0">
                <a:latin typeface="Verdana" panose="020B0604030504040204" pitchFamily="34" charset="0"/>
                <a:ea typeface="Verdana" panose="020B0604030504040204" pitchFamily="34" charset="0"/>
              </a:endParaRPr>
            </a:p>
            <a:p>
              <a:pPr marL="0" lvl="0" indent="0" algn="l" defTabSz="400050">
                <a:lnSpc>
                  <a:spcPct val="90000"/>
                </a:lnSpc>
                <a:spcBef>
                  <a:spcPct val="0"/>
                </a:spcBef>
                <a:spcAft>
                  <a:spcPct val="35000"/>
                </a:spcAft>
                <a:buNone/>
              </a:pPr>
              <a:r>
                <a:rPr lang="en-GB" sz="800" b="1" u="none" kern="1200" dirty="0">
                  <a:latin typeface="Verdana" panose="020B0604030504040204" pitchFamily="34" charset="0"/>
                  <a:ea typeface="Verdana" panose="020B0604030504040204" pitchFamily="34" charset="0"/>
                </a:rPr>
                <a:t>Founded 2008</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Caters for both cat’s and dog’s.</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Healthy and natural ingredients</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Good refund policy (14days) </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rPr>
                <a:t>Omnichannel </a:t>
              </a:r>
              <a:r>
                <a:rPr lang="en-GB" sz="800" b="0" u="none" kern="1200" dirty="0">
                  <a:latin typeface="Verdana" panose="020B0604030504040204" pitchFamily="34" charset="0"/>
                  <a:ea typeface="Verdana" panose="020B0604030504040204" pitchFamily="34" charset="0"/>
                  <a:sym typeface="Wingdings" panose="05000000000000000000" pitchFamily="2" charset="2"/>
                </a:rPr>
                <a:t> buy on website and through amazon.</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Trusted with lots of positive reviews </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Strong CSR initiatives </a:t>
              </a:r>
            </a:p>
            <a:p>
              <a:pPr marL="0" lvl="0" indent="0" algn="l" defTabSz="400050">
                <a:lnSpc>
                  <a:spcPct val="90000"/>
                </a:lnSpc>
                <a:spcBef>
                  <a:spcPct val="0"/>
                </a:spcBef>
                <a:spcAft>
                  <a:spcPct val="35000"/>
                </a:spcAft>
                <a:buNone/>
              </a:pPr>
              <a:r>
                <a:rPr lang="en-GB" sz="800" b="1" u="sng" kern="1200" dirty="0">
                  <a:latin typeface="Verdana" panose="020B0604030504040204" pitchFamily="34" charset="0"/>
                  <a:ea typeface="Verdana" panose="020B0604030504040204" pitchFamily="34" charset="0"/>
                  <a:sym typeface="Wingdings" panose="05000000000000000000" pitchFamily="2" charset="2"/>
                </a:rPr>
                <a:t>CONS:</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No US shipping</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Expensive</a:t>
              </a:r>
            </a:p>
            <a:p>
              <a:pPr marL="0" lvl="0" indent="0" algn="l" defTabSz="400050">
                <a:lnSpc>
                  <a:spcPct val="90000"/>
                </a:lnSpc>
                <a:spcBef>
                  <a:spcPct val="0"/>
                </a:spcBef>
                <a:spcAft>
                  <a:spcPct val="35000"/>
                </a:spcAft>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No Traceability</a:t>
              </a:r>
            </a:p>
            <a:p>
              <a:pPr marL="0" lvl="0" indent="0" algn="ctr" defTabSz="400050">
                <a:lnSpc>
                  <a:spcPct val="90000"/>
                </a:lnSpc>
                <a:spcBef>
                  <a:spcPct val="0"/>
                </a:spcBef>
                <a:spcAft>
                  <a:spcPct val="35000"/>
                </a:spcAft>
                <a:buNone/>
              </a:pPr>
              <a:endParaRPr lang="en-GB" sz="1100" b="0" u="none" kern="1200" dirty="0">
                <a:latin typeface="Verdana" panose="020B0604030504040204" pitchFamily="34" charset="0"/>
                <a:ea typeface="Verdana" panose="020B0604030504040204" pitchFamily="34" charset="0"/>
              </a:endParaRPr>
            </a:p>
            <a:p>
              <a:pPr marL="0" lvl="0" indent="0" algn="ctr" defTabSz="400050">
                <a:lnSpc>
                  <a:spcPct val="90000"/>
                </a:lnSpc>
                <a:spcBef>
                  <a:spcPct val="0"/>
                </a:spcBef>
                <a:spcAft>
                  <a:spcPct val="35000"/>
                </a:spcAft>
                <a:buNone/>
              </a:pPr>
              <a:endParaRPr lang="en-GB" sz="1400" b="0" u="none" kern="1200" dirty="0">
                <a:latin typeface="Verdana" panose="020B0604030504040204" pitchFamily="34" charset="0"/>
                <a:ea typeface="Verdana" panose="020B0604030504040204" pitchFamily="34" charset="0"/>
              </a:endParaRPr>
            </a:p>
          </p:txBody>
        </p:sp>
        <p:sp>
          <p:nvSpPr>
            <p:cNvPr id="13" name="Rectangle: Rounded Corners 12">
              <a:extLst>
                <a:ext uri="{FF2B5EF4-FFF2-40B4-BE49-F238E27FC236}">
                  <a16:creationId xmlns:a16="http://schemas.microsoft.com/office/drawing/2014/main" id="{E0DD9BC6-17DA-48B6-AE5F-0066F90364B1}"/>
                </a:ext>
              </a:extLst>
            </p:cNvPr>
            <p:cNvSpPr/>
            <p:nvPr/>
          </p:nvSpPr>
          <p:spPr>
            <a:xfrm>
              <a:off x="10559203" y="1719210"/>
              <a:ext cx="1199662" cy="760988"/>
            </a:xfrm>
            <a:prstGeom prst="roundRect">
              <a:avLst>
                <a:gd name="adj" fmla="val 10000"/>
              </a:avLst>
            </a:prstGeom>
            <a:blipFill rotWithShape="1">
              <a:blip r:embed="rId5"/>
              <a:srcRect/>
              <a:stretch>
                <a:fillRect t="-18000" b="-18000"/>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a:extLst>
                <a:ext uri="{FF2B5EF4-FFF2-40B4-BE49-F238E27FC236}">
                  <a16:creationId xmlns:a16="http://schemas.microsoft.com/office/drawing/2014/main" id="{73E70BB8-5F19-4FCE-BB4D-684F0A704263}"/>
                </a:ext>
              </a:extLst>
            </p:cNvPr>
            <p:cNvSpPr/>
            <p:nvPr/>
          </p:nvSpPr>
          <p:spPr>
            <a:xfrm>
              <a:off x="10229738" y="2938677"/>
              <a:ext cx="1876544" cy="3626905"/>
            </a:xfrm>
            <a:custGeom>
              <a:avLst/>
              <a:gdLst>
                <a:gd name="connsiteX0" fmla="*/ 197037 w 1876543"/>
                <a:gd name="connsiteY0" fmla="*/ 0 h 3130967"/>
                <a:gd name="connsiteX1" fmla="*/ 1679506 w 1876543"/>
                <a:gd name="connsiteY1" fmla="*/ 0 h 3130967"/>
                <a:gd name="connsiteX2" fmla="*/ 1876543 w 1876543"/>
                <a:gd name="connsiteY2" fmla="*/ 197037 h 3130967"/>
                <a:gd name="connsiteX3" fmla="*/ 1876543 w 1876543"/>
                <a:gd name="connsiteY3" fmla="*/ 3130967 h 3130967"/>
                <a:gd name="connsiteX4" fmla="*/ 1876543 w 1876543"/>
                <a:gd name="connsiteY4" fmla="*/ 3130967 h 3130967"/>
                <a:gd name="connsiteX5" fmla="*/ 0 w 1876543"/>
                <a:gd name="connsiteY5" fmla="*/ 3130967 h 3130967"/>
                <a:gd name="connsiteX6" fmla="*/ 0 w 1876543"/>
                <a:gd name="connsiteY6" fmla="*/ 3130967 h 3130967"/>
                <a:gd name="connsiteX7" fmla="*/ 0 w 1876543"/>
                <a:gd name="connsiteY7" fmla="*/ 197037 h 3130967"/>
                <a:gd name="connsiteX8" fmla="*/ 197037 w 1876543"/>
                <a:gd name="connsiteY8" fmla="*/ 0 h 313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543" h="3130967">
                  <a:moveTo>
                    <a:pt x="1679505" y="3130967"/>
                  </a:moveTo>
                  <a:lnTo>
                    <a:pt x="197038" y="3130967"/>
                  </a:lnTo>
                  <a:cubicBezTo>
                    <a:pt x="88217" y="3130967"/>
                    <a:pt x="1" y="3042751"/>
                    <a:pt x="1" y="2933930"/>
                  </a:cubicBezTo>
                  <a:lnTo>
                    <a:pt x="1" y="0"/>
                  </a:lnTo>
                  <a:lnTo>
                    <a:pt x="1" y="0"/>
                  </a:lnTo>
                  <a:lnTo>
                    <a:pt x="1876542" y="0"/>
                  </a:lnTo>
                  <a:lnTo>
                    <a:pt x="1876542" y="0"/>
                  </a:lnTo>
                  <a:lnTo>
                    <a:pt x="1876542" y="2933930"/>
                  </a:lnTo>
                  <a:cubicBezTo>
                    <a:pt x="1876542" y="3042751"/>
                    <a:pt x="1788326" y="3130967"/>
                    <a:pt x="1679505" y="3130967"/>
                  </a:cubicBez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1718" tIns="64008" rIns="121719" bIns="121718" numCol="1" spcCol="1270" anchor="t" anchorCtr="0">
              <a:noAutofit/>
            </a:bodyPr>
            <a:lstStyle/>
            <a:p>
              <a:pPr marL="0" lvl="0" indent="0" algn="ctr" defTabSz="400050">
                <a:lnSpc>
                  <a:spcPct val="90000"/>
                </a:lnSpc>
                <a:spcBef>
                  <a:spcPct val="0"/>
                </a:spcBef>
                <a:spcAft>
                  <a:spcPct val="35000"/>
                </a:spcAft>
                <a:buNone/>
              </a:pPr>
              <a:r>
                <a:rPr lang="en-GB" sz="1100" b="1" kern="1200" dirty="0">
                  <a:latin typeface="Verdana" panose="020B0604030504040204" pitchFamily="34" charset="0"/>
                  <a:ea typeface="Verdana" panose="020B0604030504040204" pitchFamily="34" charset="0"/>
                </a:rPr>
                <a:t>Woof USP</a:t>
              </a:r>
            </a:p>
            <a:p>
              <a:pPr marL="0" lvl="0" indent="0" algn="ctr" defTabSz="400050">
                <a:lnSpc>
                  <a:spcPct val="90000"/>
                </a:lnSpc>
                <a:spcBef>
                  <a:spcPct val="0"/>
                </a:spcBef>
                <a:spcAft>
                  <a:spcPct val="35000"/>
                </a:spcAft>
                <a:buNone/>
              </a:pPr>
              <a:r>
                <a:rPr lang="en-GB" sz="1100" b="1" kern="1200" dirty="0">
                  <a:latin typeface="Verdana" panose="020B0604030504040204" pitchFamily="34" charset="0"/>
                  <a:ea typeface="Verdana" panose="020B0604030504040204" pitchFamily="34" charset="0"/>
                </a:rPr>
                <a:t> </a:t>
              </a:r>
            </a:p>
            <a:p>
              <a:pPr marL="0" lvl="0" indent="0" algn="l" defTabSz="400050">
                <a:lnSpc>
                  <a:spcPct val="90000"/>
                </a:lnSpc>
                <a:spcBef>
                  <a:spcPct val="0"/>
                </a:spcBef>
                <a:spcAft>
                  <a:spcPct val="35000"/>
                </a:spcAft>
                <a:buFont typeface="Wingdings" panose="05000000000000000000" pitchFamily="2" charset="2"/>
                <a:buNone/>
              </a:pPr>
              <a:r>
                <a:rPr lang="en-GB" sz="900" u="none" kern="1200" dirty="0">
                  <a:latin typeface="Verdana" panose="020B0604030504040204" pitchFamily="34" charset="0"/>
                  <a:ea typeface="Verdana" panose="020B0604030504040204" pitchFamily="34" charset="0"/>
                  <a:sym typeface="Wingdings" panose="05000000000000000000" pitchFamily="2" charset="2"/>
                </a:rPr>
                <a:t> </a:t>
              </a:r>
              <a:r>
                <a:rPr lang="en-GB" sz="800" u="none" kern="1200" dirty="0">
                  <a:latin typeface="Verdana" panose="020B0604030504040204" pitchFamily="34" charset="0"/>
                  <a:ea typeface="Verdana" panose="020B0604030504040204" pitchFamily="34" charset="0"/>
                  <a:sym typeface="Wingdings" panose="05000000000000000000" pitchFamily="2" charset="2"/>
                </a:rPr>
                <a:t>Traceability offering (blockchain trace to source)</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Clear Labelling on products</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Raw meat and vegetarian options</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Free Sample Meals</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Wet and Dry customised food options (customised Tails.com food only dry) </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Festive treats &amp; Pet birthday presents</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31 days reliable delivery</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a:t>
              </a:r>
              <a:r>
                <a:rPr lang="en-GB" sz="800" b="0" u="none" kern="1200" dirty="0">
                  <a:latin typeface="Verdana" panose="020B0604030504040204" pitchFamily="34" charset="0"/>
                  <a:ea typeface="Verdana" panose="020B0604030504040204" pitchFamily="34" charset="0"/>
                  <a:sym typeface="Wingdings" panose="05000000000000000000" pitchFamily="2" charset="2"/>
                </a:rPr>
                <a:t>App with push notifications remind you of your next order and easy to get in contact (immediate responses</a:t>
              </a:r>
              <a:r>
                <a:rPr lang="en-GB" sz="800" b="1" u="none" kern="1200" dirty="0">
                  <a:latin typeface="Verdana" panose="020B0604030504040204" pitchFamily="34" charset="0"/>
                  <a:ea typeface="Verdana" panose="020B0604030504040204" pitchFamily="34" charset="0"/>
                  <a:sym typeface="Wingdings" panose="05000000000000000000" pitchFamily="2" charset="2"/>
                </a:rPr>
                <a:t>)</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100% recyclable packaging</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Frozen options to reduce price and need for preservatives.</a:t>
              </a:r>
            </a:p>
            <a:p>
              <a:pPr marL="0" lvl="0" indent="0" algn="l" defTabSz="400050">
                <a:lnSpc>
                  <a:spcPct val="90000"/>
                </a:lnSpc>
                <a:spcBef>
                  <a:spcPct val="0"/>
                </a:spcBef>
                <a:spcAft>
                  <a:spcPct val="35000"/>
                </a:spcAft>
                <a:buFont typeface="Wingdings" panose="05000000000000000000" pitchFamily="2" charset="2"/>
                <a:buNone/>
              </a:pPr>
              <a:r>
                <a:rPr lang="en-GB" sz="800" u="none" kern="1200" dirty="0">
                  <a:latin typeface="Verdana" panose="020B0604030504040204" pitchFamily="34" charset="0"/>
                  <a:ea typeface="Verdana" panose="020B0604030504040204" pitchFamily="34" charset="0"/>
                  <a:sym typeface="Wingdings" panose="05000000000000000000" pitchFamily="2" charset="2"/>
                </a:rPr>
                <a:t> Subscription model</a:t>
              </a:r>
            </a:p>
            <a:p>
              <a:pPr marL="0" lvl="0" indent="0" algn="l" defTabSz="400050">
                <a:lnSpc>
                  <a:spcPct val="90000"/>
                </a:lnSpc>
                <a:spcBef>
                  <a:spcPct val="0"/>
                </a:spcBef>
                <a:spcAft>
                  <a:spcPct val="35000"/>
                </a:spcAft>
                <a:buFont typeface="Wingdings" panose="05000000000000000000" pitchFamily="2" charset="2"/>
                <a:buNone/>
              </a:pPr>
              <a:endParaRPr lang="en-GB" sz="900" u="none" kern="1200" dirty="0">
                <a:latin typeface="Verdana" panose="020B0604030504040204" pitchFamily="34" charset="0"/>
                <a:ea typeface="Verdana" panose="020B0604030504040204" pitchFamily="34" charset="0"/>
                <a:sym typeface="Wingdings" panose="05000000000000000000" pitchFamily="2" charset="2"/>
              </a:endParaRPr>
            </a:p>
          </p:txBody>
        </p:sp>
      </p:grpSp>
      <p:pic>
        <p:nvPicPr>
          <p:cNvPr id="39" name="Picture 2" descr="United Kingdom Pet Food Market">
            <a:extLst>
              <a:ext uri="{FF2B5EF4-FFF2-40B4-BE49-F238E27FC236}">
                <a16:creationId xmlns:a16="http://schemas.microsoft.com/office/drawing/2014/main" id="{4EC306BD-FDB3-42F4-840C-66F929CDAA6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00" t="1456" r="10821" b="9466"/>
          <a:stretch/>
        </p:blipFill>
        <p:spPr bwMode="auto">
          <a:xfrm>
            <a:off x="576405" y="886433"/>
            <a:ext cx="3543299" cy="222988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994A814-18A0-498F-8ED5-5AEA217C4762}"/>
              </a:ext>
            </a:extLst>
          </p:cNvPr>
          <p:cNvSpPr txBox="1"/>
          <p:nvPr/>
        </p:nvSpPr>
        <p:spPr>
          <a:xfrm>
            <a:off x="433141" y="2938677"/>
            <a:ext cx="3543300" cy="261610"/>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rPr>
              <a:t>Source: </a:t>
            </a:r>
            <a:r>
              <a:rPr lang="en-GB" sz="1100" i="1" dirty="0">
                <a:latin typeface="Verdana" panose="020B0604030504040204" pitchFamily="34" charset="0"/>
                <a:ea typeface="Verdana" panose="020B0604030504040204" pitchFamily="34" charset="0"/>
              </a:rPr>
              <a:t>Mordor Intelligence, 2020.</a:t>
            </a:r>
            <a:endParaRPr lang="en-GB" sz="1100" dirty="0">
              <a:latin typeface="Verdana" panose="020B0604030504040204" pitchFamily="34" charset="0"/>
              <a:ea typeface="Verdana" panose="020B0604030504040204" pitchFamily="34" charset="0"/>
            </a:endParaRPr>
          </a:p>
        </p:txBody>
      </p:sp>
      <p:sp>
        <p:nvSpPr>
          <p:cNvPr id="41" name="TextBox 40">
            <a:extLst>
              <a:ext uri="{FF2B5EF4-FFF2-40B4-BE49-F238E27FC236}">
                <a16:creationId xmlns:a16="http://schemas.microsoft.com/office/drawing/2014/main" id="{A3F68CD8-B52E-4B6E-82A5-1D5586C59A2B}"/>
              </a:ext>
            </a:extLst>
          </p:cNvPr>
          <p:cNvSpPr txBox="1"/>
          <p:nvPr/>
        </p:nvSpPr>
        <p:spPr>
          <a:xfrm>
            <a:off x="5985521" y="110677"/>
            <a:ext cx="5221582" cy="584775"/>
          </a:xfrm>
          <a:prstGeom prst="rect">
            <a:avLst/>
          </a:prstGeom>
          <a:noFill/>
        </p:spPr>
        <p:txBody>
          <a:bodyPr wrap="square" rtlCol="0">
            <a:spAutoFit/>
          </a:bodyPr>
          <a:lstStyle/>
          <a:p>
            <a:r>
              <a:rPr lang="en-GB" sz="1600" b="1" dirty="0">
                <a:solidFill>
                  <a:schemeClr val="accent1">
                    <a:lumMod val="50000"/>
                  </a:schemeClr>
                </a:solidFill>
                <a:latin typeface="Verdana" panose="020B0604030504040204" pitchFamily="34" charset="0"/>
                <a:ea typeface="Verdana" panose="020B0604030504040204" pitchFamily="34" charset="0"/>
              </a:rPr>
              <a:t>Top trends in Functional Premium dog food market</a:t>
            </a:r>
            <a:r>
              <a:rPr lang="en-GB" sz="1600" dirty="0">
                <a:solidFill>
                  <a:schemeClr val="accent1">
                    <a:lumMod val="50000"/>
                  </a:schemeClr>
                </a:solidFill>
                <a:latin typeface="Verdana" panose="020B0604030504040204" pitchFamily="34" charset="0"/>
                <a:ea typeface="Verdana" panose="020B0604030504040204" pitchFamily="34" charset="0"/>
              </a:rPr>
              <a:t>:</a:t>
            </a:r>
          </a:p>
        </p:txBody>
      </p:sp>
      <p:pic>
        <p:nvPicPr>
          <p:cNvPr id="78" name="Picture 77">
            <a:extLst>
              <a:ext uri="{FF2B5EF4-FFF2-40B4-BE49-F238E27FC236}">
                <a16:creationId xmlns:a16="http://schemas.microsoft.com/office/drawing/2014/main" id="{47D7865E-6955-412C-AEAD-2897CE408C65}"/>
              </a:ext>
            </a:extLst>
          </p:cNvPr>
          <p:cNvPicPr>
            <a:picLocks noChangeAspect="1"/>
          </p:cNvPicPr>
          <p:nvPr/>
        </p:nvPicPr>
        <p:blipFill rotWithShape="1">
          <a:blip r:embed="rId7"/>
          <a:srcRect l="21485" t="45278" r="42109" b="22222"/>
          <a:stretch/>
        </p:blipFill>
        <p:spPr>
          <a:xfrm>
            <a:off x="240505" y="4303030"/>
            <a:ext cx="4438651" cy="2228850"/>
          </a:xfrm>
          <a:prstGeom prst="rect">
            <a:avLst/>
          </a:prstGeom>
        </p:spPr>
      </p:pic>
      <p:sp>
        <p:nvSpPr>
          <p:cNvPr id="79" name="TextBox 78">
            <a:extLst>
              <a:ext uri="{FF2B5EF4-FFF2-40B4-BE49-F238E27FC236}">
                <a16:creationId xmlns:a16="http://schemas.microsoft.com/office/drawing/2014/main" id="{9F00B2E3-5232-44A6-AC1C-7D5E31911D9F}"/>
              </a:ext>
            </a:extLst>
          </p:cNvPr>
          <p:cNvSpPr txBox="1"/>
          <p:nvPr/>
        </p:nvSpPr>
        <p:spPr>
          <a:xfrm>
            <a:off x="138112" y="6531880"/>
            <a:ext cx="4314825" cy="261610"/>
          </a:xfrm>
          <a:prstGeom prst="rect">
            <a:avLst/>
          </a:prstGeom>
          <a:noFill/>
        </p:spPr>
        <p:txBody>
          <a:bodyPr wrap="square" rtlCol="0">
            <a:spAutoFit/>
          </a:bodyPr>
          <a:lstStyle>
            <a:defPPr>
              <a:defRPr lang="en-US"/>
            </a:defPPr>
            <a:lvl1pPr>
              <a:defRPr sz="1100">
                <a:latin typeface="Verdana" panose="020B0604030504040204" pitchFamily="34" charset="0"/>
                <a:ea typeface="Verdana" panose="020B0604030504040204" pitchFamily="34" charset="0"/>
              </a:defRPr>
            </a:lvl1pPr>
          </a:lstStyle>
          <a:p>
            <a:r>
              <a:rPr lang="en-GB" dirty="0"/>
              <a:t>Source: Diana Pet Food, 2020</a:t>
            </a:r>
          </a:p>
        </p:txBody>
      </p:sp>
      <p:sp>
        <p:nvSpPr>
          <p:cNvPr id="80" name="TextBox 79">
            <a:extLst>
              <a:ext uri="{FF2B5EF4-FFF2-40B4-BE49-F238E27FC236}">
                <a16:creationId xmlns:a16="http://schemas.microsoft.com/office/drawing/2014/main" id="{B1AEA6F5-F662-4887-A2CC-37FF6EBC348F}"/>
              </a:ext>
            </a:extLst>
          </p:cNvPr>
          <p:cNvSpPr txBox="1"/>
          <p:nvPr/>
        </p:nvSpPr>
        <p:spPr>
          <a:xfrm>
            <a:off x="188117" y="3262940"/>
            <a:ext cx="4543425" cy="1200329"/>
          </a:xfrm>
          <a:prstGeom prst="rect">
            <a:avLst/>
          </a:prstGeom>
          <a:noFill/>
        </p:spPr>
        <p:txBody>
          <a:bodyPr wrap="square">
            <a:spAutoFit/>
          </a:bodyPr>
          <a:lstStyle/>
          <a:p>
            <a:pPr algn="l"/>
            <a:r>
              <a:rPr lang="en-GB" sz="1200" b="1" i="0" u="sng" dirty="0">
                <a:solidFill>
                  <a:schemeClr val="accent1">
                    <a:lumMod val="50000"/>
                  </a:schemeClr>
                </a:solidFill>
                <a:effectLst/>
                <a:latin typeface="Verdana" panose="020B0604030504040204" pitchFamily="34" charset="0"/>
                <a:ea typeface="Verdana" panose="020B0604030504040204" pitchFamily="34" charset="0"/>
              </a:rPr>
              <a:t>Functional Pet Food</a:t>
            </a:r>
          </a:p>
          <a:p>
            <a:pPr algn="l"/>
            <a:r>
              <a:rPr lang="en-GB" sz="1200" b="0" i="0" dirty="0">
                <a:effectLst/>
                <a:latin typeface="Verdana" panose="020B0604030504040204" pitchFamily="34" charset="0"/>
                <a:ea typeface="Verdana" panose="020B0604030504040204" pitchFamily="34" charset="0"/>
              </a:rPr>
              <a:t>72% of new pet foods and pet products in Europe featured a claim about the functionality(i.e. boosts immune system) of their product between March 2019 and February 2020 (Mintel GNPD, 2020)</a:t>
            </a:r>
          </a:p>
          <a:p>
            <a:pPr algn="l"/>
            <a:r>
              <a:rPr lang="en-GB" sz="1200" b="0" i="0" dirty="0">
                <a:effectLst/>
                <a:latin typeface="Verdana" panose="020B0604030504040204" pitchFamily="34" charset="0"/>
                <a:ea typeface="Verdana" panose="020B0604030504040204" pitchFamily="34" charset="0"/>
              </a:rPr>
              <a:t> </a:t>
            </a:r>
          </a:p>
        </p:txBody>
      </p:sp>
      <p:sp>
        <p:nvSpPr>
          <p:cNvPr id="81" name="TextBox 80">
            <a:extLst>
              <a:ext uri="{FF2B5EF4-FFF2-40B4-BE49-F238E27FC236}">
                <a16:creationId xmlns:a16="http://schemas.microsoft.com/office/drawing/2014/main" id="{AFA3D20F-5A18-478D-8055-6768F6547D70}"/>
              </a:ext>
            </a:extLst>
          </p:cNvPr>
          <p:cNvSpPr txBox="1"/>
          <p:nvPr/>
        </p:nvSpPr>
        <p:spPr>
          <a:xfrm>
            <a:off x="9808462" y="434408"/>
            <a:ext cx="3900794" cy="830997"/>
          </a:xfrm>
          <a:prstGeom prst="rect">
            <a:avLst/>
          </a:prstGeom>
          <a:noFill/>
        </p:spPr>
        <p:txBody>
          <a:bodyPr wrap="square">
            <a:spAutoFit/>
          </a:bodyPr>
          <a:lstStyle/>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Non-GMO 			</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Supply chain traceability</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CSR initiatives</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Clear Labels</a:t>
            </a:r>
            <a:endParaRPr lang="en-GB" sz="1200" dirty="0">
              <a:latin typeface="Verdana" panose="020B0604030504040204" pitchFamily="34" charset="0"/>
              <a:ea typeface="Verdana" panose="020B0604030504040204" pitchFamily="34" charset="0"/>
            </a:endParaRPr>
          </a:p>
        </p:txBody>
      </p:sp>
      <p:sp>
        <p:nvSpPr>
          <p:cNvPr id="82" name="TextBox 81">
            <a:extLst>
              <a:ext uri="{FF2B5EF4-FFF2-40B4-BE49-F238E27FC236}">
                <a16:creationId xmlns:a16="http://schemas.microsoft.com/office/drawing/2014/main" id="{8062951F-4E98-4506-B4F2-8BDFF1C980AE}"/>
              </a:ext>
            </a:extLst>
          </p:cNvPr>
          <p:cNvSpPr txBox="1"/>
          <p:nvPr/>
        </p:nvSpPr>
        <p:spPr>
          <a:xfrm>
            <a:off x="6984600" y="434408"/>
            <a:ext cx="6853084" cy="830997"/>
          </a:xfrm>
          <a:prstGeom prst="rect">
            <a:avLst/>
          </a:prstGeom>
          <a:noFill/>
        </p:spPr>
        <p:txBody>
          <a:bodyPr wrap="square">
            <a:spAutoFit/>
          </a:bodyPr>
          <a:lstStyle/>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Humanisation (pet-parents)</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Recycling(Waste disposal)</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Sustainability				</a:t>
            </a:r>
          </a:p>
          <a:p>
            <a:pPr marL="171450" indent="-171450">
              <a:buClr>
                <a:schemeClr val="accent6"/>
              </a:buClr>
              <a:buFont typeface="Wingdings" panose="05000000000000000000" pitchFamily="2" charset="2"/>
              <a:buChar char="ü"/>
            </a:pPr>
            <a:r>
              <a:rPr lang="en-GB" sz="1200" dirty="0">
                <a:latin typeface="Verdana" panose="020B0604030504040204" pitchFamily="34" charset="0"/>
                <a:ea typeface="Verdana" panose="020B0604030504040204" pitchFamily="34" charset="0"/>
                <a:sym typeface="Wingdings" panose="05000000000000000000" pitchFamily="2" charset="2"/>
              </a:rPr>
              <a:t>Nutritional benefits</a:t>
            </a:r>
            <a:endParaRPr lang="en-GB"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780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FEASIBILITY </a:t>
            </a:r>
          </a:p>
        </p:txBody>
      </p:sp>
      <p:sp>
        <p:nvSpPr>
          <p:cNvPr id="62" name="TextBox 61">
            <a:extLst>
              <a:ext uri="{FF2B5EF4-FFF2-40B4-BE49-F238E27FC236}">
                <a16:creationId xmlns:a16="http://schemas.microsoft.com/office/drawing/2014/main" id="{643BF9EF-4A06-43A6-ADC4-13F5906F8FE2}"/>
              </a:ext>
            </a:extLst>
          </p:cNvPr>
          <p:cNvSpPr txBox="1"/>
          <p:nvPr/>
        </p:nvSpPr>
        <p:spPr>
          <a:xfrm>
            <a:off x="293006" y="1116661"/>
            <a:ext cx="3926570" cy="32316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200" dirty="0">
                <a:latin typeface="Verdana" panose="020B0604030504040204" pitchFamily="34" charset="0"/>
                <a:ea typeface="Verdana" panose="020B0604030504040204" pitchFamily="34" charset="0"/>
              </a:rPr>
              <a:t>Wider demographic factors are greatly influencing the market, this is indicated through the term pet parenting, with people in the UK getting married later in life, rising numbers of separations and divorces, therefore more of us are living alone for a longer period of time.  This feeds the child-status that dogs find themselves in. </a:t>
            </a:r>
          </a:p>
          <a:p>
            <a:endParaRPr lang="en-GB" sz="1200" dirty="0">
              <a:latin typeface="Verdana" panose="020B0604030504040204" pitchFamily="34" charset="0"/>
              <a:ea typeface="Verdana" panose="020B0604030504040204" pitchFamily="34" charset="0"/>
            </a:endParaRPr>
          </a:p>
          <a:p>
            <a:r>
              <a:rPr lang="en-GB" sz="1200" dirty="0">
                <a:latin typeface="Verdana" panose="020B0604030504040204" pitchFamily="34" charset="0"/>
                <a:ea typeface="Verdana" panose="020B0604030504040204" pitchFamily="34" charset="0"/>
              </a:rPr>
              <a:t>“Despite the challenges of 2020, British supermarkets have seen a 2.2% year-on-year increase in value sales of petfood and litter,” says Foster, quoting Nielsen figures for the year ending 11 July. “What’s more, the number of units sold has fallen by 2.3%, indicating that shoppers are now trading up.”  (Brown, 2020, p42)</a:t>
            </a:r>
          </a:p>
        </p:txBody>
      </p:sp>
      <p:sp>
        <p:nvSpPr>
          <p:cNvPr id="63" name="TextBox 62">
            <a:extLst>
              <a:ext uri="{FF2B5EF4-FFF2-40B4-BE49-F238E27FC236}">
                <a16:creationId xmlns:a16="http://schemas.microsoft.com/office/drawing/2014/main" id="{4AF9266F-3B0F-493B-A9B7-2792F5782B48}"/>
              </a:ext>
            </a:extLst>
          </p:cNvPr>
          <p:cNvSpPr txBox="1"/>
          <p:nvPr/>
        </p:nvSpPr>
        <p:spPr>
          <a:xfrm>
            <a:off x="827182" y="4830267"/>
            <a:ext cx="3388989"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200" dirty="0">
                <a:latin typeface="Verdana" panose="020B0604030504040204" pitchFamily="34" charset="0"/>
                <a:ea typeface="Verdana" panose="020B0604030504040204" pitchFamily="34" charset="0"/>
              </a:rPr>
              <a:t>The market is highly concentrated, however with the pandemic and the shift in consumer behaviour there has been a shock to brand loyalty which we aim to exploit through WOOF.com’s unique value proposition, addressing Pet health, pet taste, human trends and accessibility/convenience. </a:t>
            </a:r>
          </a:p>
        </p:txBody>
      </p:sp>
      <p:sp>
        <p:nvSpPr>
          <p:cNvPr id="64" name="TextBox 63">
            <a:extLst>
              <a:ext uri="{FF2B5EF4-FFF2-40B4-BE49-F238E27FC236}">
                <a16:creationId xmlns:a16="http://schemas.microsoft.com/office/drawing/2014/main" id="{3B205FA1-B0F1-40D7-8328-FF8BDF1C110B}"/>
              </a:ext>
            </a:extLst>
          </p:cNvPr>
          <p:cNvSpPr txBox="1"/>
          <p:nvPr/>
        </p:nvSpPr>
        <p:spPr>
          <a:xfrm>
            <a:off x="233366" y="778107"/>
            <a:ext cx="2712713" cy="338554"/>
          </a:xfrm>
          <a:prstGeom prst="rect">
            <a:avLst/>
          </a:prstGeom>
          <a:noFill/>
        </p:spPr>
        <p:txBody>
          <a:bodyPr wrap="square" rtlCol="0">
            <a:spAutoFit/>
          </a:bodyPr>
          <a:lstStyle/>
          <a:p>
            <a:r>
              <a:rPr lang="en-GB" sz="1600" i="1" dirty="0">
                <a:latin typeface="Verdana" panose="020B0604030504040204" pitchFamily="34" charset="0"/>
                <a:ea typeface="Verdana" panose="020B0604030504040204" pitchFamily="34" charset="0"/>
              </a:rPr>
              <a:t>THE MARKET</a:t>
            </a:r>
          </a:p>
        </p:txBody>
      </p:sp>
      <p:sp>
        <p:nvSpPr>
          <p:cNvPr id="66" name="TextBox 65">
            <a:extLst>
              <a:ext uri="{FF2B5EF4-FFF2-40B4-BE49-F238E27FC236}">
                <a16:creationId xmlns:a16="http://schemas.microsoft.com/office/drawing/2014/main" id="{2AF59E53-DBC2-44FE-AF36-3854958051E0}"/>
              </a:ext>
            </a:extLst>
          </p:cNvPr>
          <p:cNvSpPr txBox="1"/>
          <p:nvPr/>
        </p:nvSpPr>
        <p:spPr>
          <a:xfrm>
            <a:off x="4327848" y="955154"/>
            <a:ext cx="3495674" cy="353173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u="sng" dirty="0">
                <a:latin typeface="Verdana" panose="020B0604030504040204" pitchFamily="34" charset="0"/>
                <a:ea typeface="Verdana" panose="020B0604030504040204" pitchFamily="34" charset="0"/>
              </a:rPr>
              <a:t>Important</a:t>
            </a:r>
            <a:r>
              <a:rPr lang="en-GB" sz="1200" dirty="0">
                <a:latin typeface="Verdana" panose="020B0604030504040204" pitchFamily="34" charset="0"/>
                <a:ea typeface="Verdana" panose="020B0604030504040204" pitchFamily="34" charset="0"/>
              </a:rPr>
              <a:t> to secure funding in the region of £5m </a:t>
            </a:r>
            <a:r>
              <a:rPr lang="en-GB" sz="1200" i="1" dirty="0">
                <a:latin typeface="Verdana" panose="020B0604030504040204" pitchFamily="34" charset="0"/>
                <a:ea typeface="Verdana" panose="020B0604030504040204" pitchFamily="34" charset="0"/>
              </a:rPr>
              <a:t>this will help to…</a:t>
            </a:r>
            <a:endParaRPr lang="en-GB" sz="1200" dirty="0">
              <a:latin typeface="Verdana" panose="020B0604030504040204" pitchFamily="34" charset="0"/>
              <a:ea typeface="Verdana" panose="020B0604030504040204" pitchFamily="34" charset="0"/>
            </a:endParaRPr>
          </a:p>
          <a:p>
            <a:pPr marL="285750" indent="-285750">
              <a:buFont typeface="Wingdings" panose="05000000000000000000" pitchFamily="2" charset="2"/>
              <a:buChar char="à"/>
            </a:pPr>
            <a:r>
              <a:rPr lang="en-GB" sz="1050" dirty="0">
                <a:latin typeface="Verdana" panose="020B0604030504040204" pitchFamily="34" charset="0"/>
                <a:ea typeface="Verdana" panose="020B0604030504040204" pitchFamily="34" charset="0"/>
              </a:rPr>
              <a:t>source a strong team. (including vets and dog food nutritionists who have industry experience in pet food manufacturing) </a:t>
            </a:r>
          </a:p>
          <a:p>
            <a:pPr marL="285750" indent="-285750">
              <a:buFont typeface="Wingdings" panose="05000000000000000000" pitchFamily="2" charset="2"/>
              <a:buChar char="à"/>
            </a:pPr>
            <a:r>
              <a:rPr lang="en-GB" sz="1050" dirty="0">
                <a:latin typeface="Verdana" panose="020B0604030504040204" pitchFamily="34" charset="0"/>
                <a:ea typeface="Verdana" panose="020B0604030504040204" pitchFamily="34" charset="0"/>
              </a:rPr>
              <a:t>software engineers to help develop the website and app(with the app able to come into effect post-launch), and blockchain technologies involved in traceability. </a:t>
            </a:r>
          </a:p>
          <a:p>
            <a:pPr marL="285750" indent="-285750">
              <a:buFont typeface="Wingdings" panose="05000000000000000000" pitchFamily="2" charset="2"/>
              <a:buChar char="à"/>
            </a:pPr>
            <a:r>
              <a:rPr lang="en-GB" sz="1050" dirty="0">
                <a:latin typeface="Verdana" panose="020B0604030504040204" pitchFamily="34" charset="0"/>
                <a:ea typeface="Verdana" panose="020B0604030504040204" pitchFamily="34" charset="0"/>
              </a:rPr>
              <a:t>Using social media and influencers to promote our product. </a:t>
            </a:r>
          </a:p>
          <a:p>
            <a:pPr marL="285750" indent="-285750">
              <a:buFont typeface="Wingdings" panose="05000000000000000000" pitchFamily="2" charset="2"/>
              <a:buChar char="à"/>
            </a:pPr>
            <a:r>
              <a:rPr lang="en-GB" sz="1050" dirty="0">
                <a:latin typeface="Verdana" panose="020B0604030504040204" pitchFamily="34" charset="0"/>
                <a:ea typeface="Verdana" panose="020B0604030504040204" pitchFamily="34" charset="0"/>
              </a:rPr>
              <a:t>Human testing phase of dog food.</a:t>
            </a:r>
          </a:p>
          <a:p>
            <a:pPr marL="285750" indent="-285750">
              <a:buFont typeface="Wingdings" panose="05000000000000000000" pitchFamily="2" charset="2"/>
              <a:buChar char="à"/>
            </a:pPr>
            <a:r>
              <a:rPr lang="en-GB" sz="1050" dirty="0">
                <a:latin typeface="Verdana" panose="020B0604030504040204" pitchFamily="34" charset="0"/>
                <a:ea typeface="Verdana" panose="020B0604030504040204" pitchFamily="34" charset="0"/>
              </a:rPr>
              <a:t>Applying for regulatory permits for manufacturing process.</a:t>
            </a:r>
          </a:p>
          <a:p>
            <a:r>
              <a:rPr lang="en-GB" sz="1050" dirty="0">
                <a:latin typeface="Verdana" panose="020B0604030504040204" pitchFamily="34" charset="0"/>
                <a:ea typeface="Verdana" panose="020B0604030504040204" pitchFamily="34" charset="0"/>
              </a:rPr>
              <a:t>With the pet food market valued at £2.8bn (Mintel, 2020) and growing trends supporting our value innovation, we should have no problem raising funds from the likes of Octopus Ventures (who led both Tails.com in 2013 and Katkin 2020 for seed rounds of £5m and £4.5m respectively).</a:t>
            </a:r>
          </a:p>
        </p:txBody>
      </p:sp>
      <p:sp>
        <p:nvSpPr>
          <p:cNvPr id="67" name="TextBox 66">
            <a:extLst>
              <a:ext uri="{FF2B5EF4-FFF2-40B4-BE49-F238E27FC236}">
                <a16:creationId xmlns:a16="http://schemas.microsoft.com/office/drawing/2014/main" id="{9FA03EE5-3FAF-48B2-B79C-F695B4122E3A}"/>
              </a:ext>
            </a:extLst>
          </p:cNvPr>
          <p:cNvSpPr txBox="1"/>
          <p:nvPr/>
        </p:nvSpPr>
        <p:spPr>
          <a:xfrm>
            <a:off x="8032713" y="864771"/>
            <a:ext cx="3898966" cy="338554"/>
          </a:xfrm>
          <a:prstGeom prst="rect">
            <a:avLst/>
          </a:prstGeom>
          <a:noFill/>
        </p:spPr>
        <p:txBody>
          <a:bodyPr wrap="square" rtlCol="0">
            <a:spAutoFit/>
          </a:bodyPr>
          <a:lstStyle>
            <a:defPPr>
              <a:defRPr lang="en-US"/>
            </a:defPPr>
            <a:lvl1pPr>
              <a:defRPr sz="1600" i="1">
                <a:solidFill>
                  <a:schemeClr val="tx1"/>
                </a:solidFill>
                <a:latin typeface="Verdana" panose="020B0604030504040204" pitchFamily="34" charset="0"/>
                <a:ea typeface="Verdana" panose="020B060403050404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dirty="0"/>
              <a:t>Risks</a:t>
            </a:r>
          </a:p>
        </p:txBody>
      </p:sp>
      <p:pic>
        <p:nvPicPr>
          <p:cNvPr id="68" name="Picture 67">
            <a:extLst>
              <a:ext uri="{FF2B5EF4-FFF2-40B4-BE49-F238E27FC236}">
                <a16:creationId xmlns:a16="http://schemas.microsoft.com/office/drawing/2014/main" id="{FD814541-D867-4F81-8455-7320F3A85732}"/>
              </a:ext>
            </a:extLst>
          </p:cNvPr>
          <p:cNvPicPr>
            <a:picLocks noChangeAspect="1"/>
          </p:cNvPicPr>
          <p:nvPr/>
        </p:nvPicPr>
        <p:blipFill rotWithShape="1">
          <a:blip r:embed="rId2"/>
          <a:srcRect l="3985"/>
          <a:stretch/>
        </p:blipFill>
        <p:spPr>
          <a:xfrm>
            <a:off x="4288729" y="4588953"/>
            <a:ext cx="2361149" cy="2050122"/>
          </a:xfrm>
          <a:prstGeom prst="rect">
            <a:avLst/>
          </a:prstGeom>
        </p:spPr>
      </p:pic>
      <p:sp>
        <p:nvSpPr>
          <p:cNvPr id="69" name="TextBox 68">
            <a:extLst>
              <a:ext uri="{FF2B5EF4-FFF2-40B4-BE49-F238E27FC236}">
                <a16:creationId xmlns:a16="http://schemas.microsoft.com/office/drawing/2014/main" id="{99FB4954-07EA-42F0-B633-937A662CDF88}"/>
              </a:ext>
            </a:extLst>
          </p:cNvPr>
          <p:cNvSpPr txBox="1"/>
          <p:nvPr/>
        </p:nvSpPr>
        <p:spPr>
          <a:xfrm>
            <a:off x="6683773" y="4308010"/>
            <a:ext cx="2008031" cy="1615827"/>
          </a:xfrm>
          <a:prstGeom prst="rect">
            <a:avLst/>
          </a:prstGeom>
          <a:solidFill>
            <a:schemeClr val="bg1"/>
          </a:solidFill>
          <a:ln>
            <a:solidFill>
              <a:schemeClr val="accent1">
                <a:lumMod val="60000"/>
                <a:lumOff val="40000"/>
              </a:schemeClr>
            </a:solidFill>
          </a:ln>
        </p:spPr>
        <p:txBody>
          <a:bodyPr wrap="square">
            <a:spAutoFit/>
          </a:bodyPr>
          <a:lstStyle/>
          <a:p>
            <a:r>
              <a:rPr lang="en-GB" sz="1100" dirty="0">
                <a:latin typeface="Verdana" panose="020B0604030504040204" pitchFamily="34" charset="0"/>
                <a:ea typeface="Verdana" panose="020B0604030504040204" pitchFamily="34" charset="0"/>
              </a:rPr>
              <a:t>Across the consumer packaged goods space, products labelled sustainable have a disproportionately larger share of the market growth even if they account for much less of the market share.  </a:t>
            </a:r>
          </a:p>
        </p:txBody>
      </p:sp>
      <p:sp>
        <p:nvSpPr>
          <p:cNvPr id="70" name="TextBox 69">
            <a:extLst>
              <a:ext uri="{FF2B5EF4-FFF2-40B4-BE49-F238E27FC236}">
                <a16:creationId xmlns:a16="http://schemas.microsoft.com/office/drawing/2014/main" id="{78F3F48E-5301-4104-94AD-F5AA51CDAA88}"/>
              </a:ext>
            </a:extLst>
          </p:cNvPr>
          <p:cNvSpPr txBox="1"/>
          <p:nvPr/>
        </p:nvSpPr>
        <p:spPr>
          <a:xfrm>
            <a:off x="6580774" y="6310251"/>
            <a:ext cx="2105025" cy="430887"/>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rPr>
              <a:t>Source: NYU Stern School of Business, 2020.</a:t>
            </a:r>
          </a:p>
        </p:txBody>
      </p:sp>
      <p:sp>
        <p:nvSpPr>
          <p:cNvPr id="71" name="TextBox 70">
            <a:extLst>
              <a:ext uri="{FF2B5EF4-FFF2-40B4-BE49-F238E27FC236}">
                <a16:creationId xmlns:a16="http://schemas.microsoft.com/office/drawing/2014/main" id="{FFCA1533-91D1-4A92-927E-64FAF1C4E4E5}"/>
              </a:ext>
            </a:extLst>
          </p:cNvPr>
          <p:cNvSpPr txBox="1"/>
          <p:nvPr/>
        </p:nvSpPr>
        <p:spPr>
          <a:xfrm>
            <a:off x="8091484" y="1294718"/>
            <a:ext cx="378142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a:defRPr sz="1200">
                <a:solidFill>
                  <a:schemeClr val="dk1"/>
                </a:solidFill>
                <a:latin typeface="Verdana" panose="020B0604030504040204" pitchFamily="34" charset="0"/>
                <a:ea typeface="Verdana" panose="020B060403050404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71450" indent="-171450">
              <a:buFont typeface="Arial" panose="020B0604020202020204" pitchFamily="34" charset="0"/>
              <a:buChar char="•"/>
            </a:pPr>
            <a:r>
              <a:rPr lang="en-GB" dirty="0">
                <a:sym typeface="Wingdings" panose="05000000000000000000" pitchFamily="2" charset="2"/>
              </a:rPr>
              <a:t>Product recalls effecting brand image.</a:t>
            </a:r>
          </a:p>
          <a:p>
            <a:pPr marL="171450" indent="-171450">
              <a:buFont typeface="Arial" panose="020B0604020202020204" pitchFamily="34" charset="0"/>
              <a:buChar char="•"/>
            </a:pPr>
            <a:r>
              <a:rPr lang="en-GB" dirty="0">
                <a:sym typeface="Wingdings" panose="05000000000000000000" pitchFamily="2" charset="2"/>
              </a:rPr>
              <a:t>Issues effecting supply shortages due to organic only produce</a:t>
            </a:r>
          </a:p>
          <a:p>
            <a:pPr marL="171450" indent="-171450">
              <a:buFont typeface="Arial" panose="020B0604020202020204" pitchFamily="34" charset="0"/>
              <a:buChar char="•"/>
            </a:pPr>
            <a:r>
              <a:rPr lang="en-GB" dirty="0">
                <a:sym typeface="Wingdings" panose="05000000000000000000" pitchFamily="2" charset="2"/>
              </a:rPr>
              <a:t>Raw pet food (cross-contamination risks)</a:t>
            </a:r>
          </a:p>
          <a:p>
            <a:pPr marL="171450" indent="-171450">
              <a:buFont typeface="Arial" panose="020B0604020202020204" pitchFamily="34" charset="0"/>
              <a:buChar char="•"/>
            </a:pPr>
            <a:r>
              <a:rPr lang="en-GB" dirty="0">
                <a:sym typeface="Wingdings" panose="05000000000000000000" pitchFamily="2" charset="2"/>
              </a:rPr>
              <a:t>Product safety and hygiene.</a:t>
            </a:r>
          </a:p>
          <a:p>
            <a:pPr marL="171450" indent="-171450">
              <a:buFont typeface="Arial" panose="020B0604020202020204" pitchFamily="34" charset="0"/>
              <a:buChar char="•"/>
            </a:pPr>
            <a:r>
              <a:rPr lang="en-GB" dirty="0">
                <a:sym typeface="Wingdings" panose="05000000000000000000" pitchFamily="2" charset="2"/>
              </a:rPr>
              <a:t>Competing against marketing budgets of Big brands.</a:t>
            </a:r>
          </a:p>
          <a:p>
            <a:pPr marL="171450" indent="-171450">
              <a:buFont typeface="Arial" panose="020B0604020202020204" pitchFamily="34" charset="0"/>
              <a:buChar char="•"/>
            </a:pPr>
            <a:r>
              <a:rPr lang="en-GB" dirty="0">
                <a:sym typeface="Wingdings" panose="05000000000000000000" pitchFamily="2" charset="2"/>
              </a:rPr>
              <a:t>Minimizing environmental impact</a:t>
            </a:r>
          </a:p>
        </p:txBody>
      </p:sp>
      <p:pic>
        <p:nvPicPr>
          <p:cNvPr id="72" name="Picture 71">
            <a:extLst>
              <a:ext uri="{FF2B5EF4-FFF2-40B4-BE49-F238E27FC236}">
                <a16:creationId xmlns:a16="http://schemas.microsoft.com/office/drawing/2014/main" id="{955C7629-FE39-47D9-8FF9-75AB68BB0E52}"/>
              </a:ext>
            </a:extLst>
          </p:cNvPr>
          <p:cNvPicPr>
            <a:picLocks noChangeAspect="1"/>
          </p:cNvPicPr>
          <p:nvPr/>
        </p:nvPicPr>
        <p:blipFill rotWithShape="1">
          <a:blip r:embed="rId3"/>
          <a:srcRect l="34824" t="19048" r="22857" b="10000"/>
          <a:stretch/>
        </p:blipFill>
        <p:spPr>
          <a:xfrm>
            <a:off x="8616694" y="3014580"/>
            <a:ext cx="3373756" cy="3181799"/>
          </a:xfrm>
          <a:prstGeom prst="rect">
            <a:avLst/>
          </a:prstGeom>
        </p:spPr>
      </p:pic>
      <p:sp>
        <p:nvSpPr>
          <p:cNvPr id="73" name="TextBox 72">
            <a:extLst>
              <a:ext uri="{FF2B5EF4-FFF2-40B4-BE49-F238E27FC236}">
                <a16:creationId xmlns:a16="http://schemas.microsoft.com/office/drawing/2014/main" id="{3CFDAEB2-9D26-408E-B5AD-46835960A13A}"/>
              </a:ext>
            </a:extLst>
          </p:cNvPr>
          <p:cNvSpPr txBox="1"/>
          <p:nvPr/>
        </p:nvSpPr>
        <p:spPr>
          <a:xfrm>
            <a:off x="8876945" y="6280857"/>
            <a:ext cx="3208564" cy="461665"/>
          </a:xfrm>
          <a:prstGeom prst="rect">
            <a:avLst/>
          </a:prstGeom>
          <a:solidFill>
            <a:schemeClr val="bg1"/>
          </a:solidFill>
          <a:ln>
            <a:solidFill>
              <a:schemeClr val="accent1">
                <a:lumMod val="40000"/>
                <a:lumOff val="60000"/>
              </a:schemeClr>
            </a:solidFill>
          </a:ln>
        </p:spPr>
        <p:txBody>
          <a:bodyPr wrap="square">
            <a:spAutoFit/>
          </a:bodyPr>
          <a:lstStyle/>
          <a:p>
            <a:r>
              <a:rPr lang="en-GB" sz="1200" dirty="0">
                <a:latin typeface="Verdana" panose="020B0604030504040204" pitchFamily="34" charset="0"/>
                <a:ea typeface="Verdana" panose="020B0604030504040204" pitchFamily="34" charset="0"/>
              </a:rPr>
              <a:t>Through our subscription model we aim to reduce the risk of running out.</a:t>
            </a:r>
          </a:p>
        </p:txBody>
      </p:sp>
      <p:sp>
        <p:nvSpPr>
          <p:cNvPr id="3" name="Trapezoid 2">
            <a:extLst>
              <a:ext uri="{FF2B5EF4-FFF2-40B4-BE49-F238E27FC236}">
                <a16:creationId xmlns:a16="http://schemas.microsoft.com/office/drawing/2014/main" id="{CDB4E34C-EA8A-459C-8A90-86808BB09AFE}"/>
              </a:ext>
            </a:extLst>
          </p:cNvPr>
          <p:cNvSpPr/>
          <p:nvPr/>
        </p:nvSpPr>
        <p:spPr bwMode="gray">
          <a:xfrm>
            <a:off x="827183" y="4331088"/>
            <a:ext cx="3388989" cy="51573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solidFill>
            <a:schemeClr val="accent6">
              <a:lumMod val="75000"/>
              <a:alpha val="51000"/>
            </a:schemeClr>
          </a:solidFill>
          <a:ln w="19050" algn="ctr">
            <a:noFill/>
            <a:miter lim="800000"/>
            <a:headEnd/>
            <a:tailEnd/>
          </a:ln>
        </p:spPr>
        <p:txBody>
          <a:bodyPr wrap="square" lIns="88900" tIns="88900" rIns="88900" bIns="88900" rtlCol="0" anchor="b"/>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effectLst/>
              <a:uLnTx/>
              <a:uFillTx/>
              <a:latin typeface="+mj-lt"/>
            </a:endParaRPr>
          </a:p>
        </p:txBody>
      </p:sp>
      <p:sp>
        <p:nvSpPr>
          <p:cNvPr id="65" name="TextBox 64">
            <a:extLst>
              <a:ext uri="{FF2B5EF4-FFF2-40B4-BE49-F238E27FC236}">
                <a16:creationId xmlns:a16="http://schemas.microsoft.com/office/drawing/2014/main" id="{0A2402B5-273D-4319-8ADD-04DC646001D7}"/>
              </a:ext>
            </a:extLst>
          </p:cNvPr>
          <p:cNvSpPr txBox="1"/>
          <p:nvPr/>
        </p:nvSpPr>
        <p:spPr>
          <a:xfrm>
            <a:off x="4810122" y="326120"/>
            <a:ext cx="3033715" cy="672525"/>
          </a:xfrm>
          <a:prstGeom prst="wav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1600" b="1" dirty="0">
                <a:latin typeface="Verdana" panose="020B0604030504040204" pitchFamily="34" charset="0"/>
                <a:ea typeface="Verdana" panose="020B0604030504040204" pitchFamily="34" charset="0"/>
              </a:rPr>
              <a:t>CAN WE WIN? - YES</a:t>
            </a:r>
          </a:p>
        </p:txBody>
      </p:sp>
      <p:sp>
        <p:nvSpPr>
          <p:cNvPr id="4" name="Rectangle: Rounded Corners 3">
            <a:extLst>
              <a:ext uri="{FF2B5EF4-FFF2-40B4-BE49-F238E27FC236}">
                <a16:creationId xmlns:a16="http://schemas.microsoft.com/office/drawing/2014/main" id="{3854E910-C8A7-4CE4-9B79-2848BCE7CC93}"/>
              </a:ext>
            </a:extLst>
          </p:cNvPr>
          <p:cNvSpPr/>
          <p:nvPr/>
        </p:nvSpPr>
        <p:spPr>
          <a:xfrm>
            <a:off x="8555735" y="3882197"/>
            <a:ext cx="3495674" cy="575008"/>
          </a:xfrm>
          <a:prstGeom prst="roundRect">
            <a:avLst/>
          </a:prstGeom>
          <a:noFill/>
          <a:ln w="57150">
            <a:solidFill>
              <a:schemeClr val="accent6">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47795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STRATEGIC INSIGHTS IN THREE CIRCLES</a:t>
            </a:r>
          </a:p>
        </p:txBody>
      </p:sp>
      <p:sp>
        <p:nvSpPr>
          <p:cNvPr id="10" name="TextBox 9">
            <a:extLst>
              <a:ext uri="{FF2B5EF4-FFF2-40B4-BE49-F238E27FC236}">
                <a16:creationId xmlns:a16="http://schemas.microsoft.com/office/drawing/2014/main" id="{F77BA050-82C6-4DF1-8172-16AE26243F66}"/>
              </a:ext>
            </a:extLst>
          </p:cNvPr>
          <p:cNvSpPr txBox="1"/>
          <p:nvPr/>
        </p:nvSpPr>
        <p:spPr>
          <a:xfrm>
            <a:off x="10899096" y="66754"/>
            <a:ext cx="127297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defPPr>
              <a:defRPr lang="en-US"/>
            </a:defPPr>
            <a:lvl1pPr>
              <a:defRPr sz="800" b="0" i="1">
                <a:solidFill>
                  <a:srgbClr val="000000"/>
                </a:solidFill>
                <a:effectLst/>
                <a:latin typeface="Verdana" panose="020B0604030504040204" pitchFamily="34" charset="0"/>
                <a:ea typeface="Verdana" panose="020B0604030504040204" pitchFamily="34" charset="0"/>
              </a:defRPr>
            </a:lvl1pPr>
          </a:lstStyle>
          <a:p>
            <a:r>
              <a:rPr lang="en-GB" dirty="0"/>
              <a:t>Source: Analysis by Paws.com Shows Pet Food Misleads Owners by Not Fully Disclosing Ingredients (2020)</a:t>
            </a:r>
          </a:p>
        </p:txBody>
      </p:sp>
      <p:grpSp>
        <p:nvGrpSpPr>
          <p:cNvPr id="11" name="Group 10">
            <a:extLst>
              <a:ext uri="{FF2B5EF4-FFF2-40B4-BE49-F238E27FC236}">
                <a16:creationId xmlns:a16="http://schemas.microsoft.com/office/drawing/2014/main" id="{1C71E5A4-94E1-42A8-98E5-EAD7B19A0630}"/>
              </a:ext>
            </a:extLst>
          </p:cNvPr>
          <p:cNvGrpSpPr/>
          <p:nvPr/>
        </p:nvGrpSpPr>
        <p:grpSpPr>
          <a:xfrm>
            <a:off x="6625767" y="379509"/>
            <a:ext cx="4999341" cy="2702400"/>
            <a:chOff x="6855811" y="120848"/>
            <a:chExt cx="4999341" cy="2702400"/>
          </a:xfrm>
        </p:grpSpPr>
        <p:graphicFrame>
          <p:nvGraphicFramePr>
            <p:cNvPr id="12" name="Content Placeholder 2">
              <a:extLst>
                <a:ext uri="{FF2B5EF4-FFF2-40B4-BE49-F238E27FC236}">
                  <a16:creationId xmlns:a16="http://schemas.microsoft.com/office/drawing/2014/main" id="{B0E46260-752C-4EBD-B59C-4F56687BF9BD}"/>
                </a:ext>
              </a:extLst>
            </p:cNvPr>
            <p:cNvGraphicFramePr>
              <a:graphicFrameLocks/>
            </p:cNvGraphicFramePr>
            <p:nvPr>
              <p:extLst>
                <p:ext uri="{D42A27DB-BD31-4B8C-83A1-F6EECF244321}">
                  <p14:modId xmlns:p14="http://schemas.microsoft.com/office/powerpoint/2010/main" val="293201321"/>
                </p:ext>
              </p:extLst>
            </p:nvPr>
          </p:nvGraphicFramePr>
          <p:xfrm>
            <a:off x="6855811" y="120848"/>
            <a:ext cx="4999341" cy="268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Radioactive">
              <a:extLst>
                <a:ext uri="{FF2B5EF4-FFF2-40B4-BE49-F238E27FC236}">
                  <a16:creationId xmlns:a16="http://schemas.microsoft.com/office/drawing/2014/main" id="{FF156DA4-5F9D-4EE3-9685-F8B20F5A6E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168" y="150229"/>
              <a:ext cx="761184" cy="761184"/>
            </a:xfrm>
            <a:prstGeom prst="rect">
              <a:avLst/>
            </a:prstGeom>
          </p:spPr>
        </p:pic>
        <p:pic>
          <p:nvPicPr>
            <p:cNvPr id="14" name="Graphic 13" descr="Skull">
              <a:extLst>
                <a:ext uri="{FF2B5EF4-FFF2-40B4-BE49-F238E27FC236}">
                  <a16:creationId xmlns:a16="http://schemas.microsoft.com/office/drawing/2014/main" id="{8A5CFD95-6EEA-4B92-835E-A47F08EE4E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10680" y="1124113"/>
              <a:ext cx="681404" cy="681404"/>
            </a:xfrm>
            <a:prstGeom prst="rect">
              <a:avLst/>
            </a:prstGeom>
          </p:spPr>
        </p:pic>
        <p:pic>
          <p:nvPicPr>
            <p:cNvPr id="15" name="Graphic 14" descr="Dog Food Bowl">
              <a:extLst>
                <a:ext uri="{FF2B5EF4-FFF2-40B4-BE49-F238E27FC236}">
                  <a16:creationId xmlns:a16="http://schemas.microsoft.com/office/drawing/2014/main" id="{AD5E8BF2-F9F4-4E64-A7F2-CD14C0658FC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04352" y="2081874"/>
              <a:ext cx="741374" cy="741374"/>
            </a:xfrm>
            <a:prstGeom prst="rect">
              <a:avLst/>
            </a:prstGeom>
          </p:spPr>
        </p:pic>
      </p:grpSp>
      <p:graphicFrame>
        <p:nvGraphicFramePr>
          <p:cNvPr id="23" name="Diagram 22">
            <a:extLst>
              <a:ext uri="{FF2B5EF4-FFF2-40B4-BE49-F238E27FC236}">
                <a16:creationId xmlns:a16="http://schemas.microsoft.com/office/drawing/2014/main" id="{0A49091B-F989-47E9-AF4E-A3EE56A9FF03}"/>
              </a:ext>
            </a:extLst>
          </p:cNvPr>
          <p:cNvGraphicFramePr/>
          <p:nvPr>
            <p:extLst>
              <p:ext uri="{D42A27DB-BD31-4B8C-83A1-F6EECF244321}">
                <p14:modId xmlns:p14="http://schemas.microsoft.com/office/powerpoint/2010/main" val="3584612078"/>
              </p:ext>
            </p:extLst>
          </p:nvPr>
        </p:nvGraphicFramePr>
        <p:xfrm>
          <a:off x="309307" y="705656"/>
          <a:ext cx="7059860" cy="55378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4" name="TextBox 23">
            <a:extLst>
              <a:ext uri="{FF2B5EF4-FFF2-40B4-BE49-F238E27FC236}">
                <a16:creationId xmlns:a16="http://schemas.microsoft.com/office/drawing/2014/main" id="{55B7721F-D948-406B-A459-DC84AB243325}"/>
              </a:ext>
            </a:extLst>
          </p:cNvPr>
          <p:cNvSpPr txBox="1"/>
          <p:nvPr/>
        </p:nvSpPr>
        <p:spPr>
          <a:xfrm>
            <a:off x="4236884" y="1323173"/>
            <a:ext cx="2051309" cy="272614"/>
          </a:xfrm>
          <a:prstGeom prst="rect">
            <a:avLst/>
          </a:prstGeom>
          <a:noFill/>
        </p:spPr>
        <p:txBody>
          <a:bodyPr wrap="square" rtlCol="0">
            <a:spAutoFit/>
          </a:bodyPr>
          <a:lstStyle/>
          <a:p>
            <a:r>
              <a:rPr lang="en-GB" sz="1400" b="1" u="sng" dirty="0">
                <a:solidFill>
                  <a:schemeClr val="bg1"/>
                </a:solidFill>
                <a:latin typeface="Verdana" panose="020B0604030504040204" pitchFamily="34" charset="0"/>
                <a:ea typeface="Verdana" panose="020B0604030504040204" pitchFamily="34" charset="0"/>
              </a:rPr>
              <a:t>Customer’s needs</a:t>
            </a:r>
          </a:p>
        </p:txBody>
      </p:sp>
      <p:sp>
        <p:nvSpPr>
          <p:cNvPr id="25" name="TextBox 24">
            <a:extLst>
              <a:ext uri="{FF2B5EF4-FFF2-40B4-BE49-F238E27FC236}">
                <a16:creationId xmlns:a16="http://schemas.microsoft.com/office/drawing/2014/main" id="{B835A236-F618-4202-BC47-54E1831304AE}"/>
              </a:ext>
            </a:extLst>
          </p:cNvPr>
          <p:cNvSpPr txBox="1"/>
          <p:nvPr/>
        </p:nvSpPr>
        <p:spPr>
          <a:xfrm>
            <a:off x="810273" y="1233674"/>
            <a:ext cx="2147580" cy="272614"/>
          </a:xfrm>
          <a:prstGeom prst="rect">
            <a:avLst/>
          </a:prstGeom>
          <a:noFill/>
        </p:spPr>
        <p:txBody>
          <a:bodyPr wrap="square" rtlCol="0">
            <a:spAutoFit/>
          </a:bodyPr>
          <a:lstStyle/>
          <a:p>
            <a:r>
              <a:rPr lang="en-GB" sz="1400" b="1" u="sng" dirty="0">
                <a:solidFill>
                  <a:schemeClr val="bg1"/>
                </a:solidFill>
                <a:latin typeface="Verdana" panose="020B0604030504040204" pitchFamily="34" charset="0"/>
                <a:ea typeface="Verdana" panose="020B0604030504040204" pitchFamily="34" charset="0"/>
              </a:rPr>
              <a:t>Company’s offering</a:t>
            </a:r>
          </a:p>
        </p:txBody>
      </p:sp>
      <p:sp>
        <p:nvSpPr>
          <p:cNvPr id="26" name="TextBox 25">
            <a:extLst>
              <a:ext uri="{FF2B5EF4-FFF2-40B4-BE49-F238E27FC236}">
                <a16:creationId xmlns:a16="http://schemas.microsoft.com/office/drawing/2014/main" id="{72047998-EFB0-4C99-A8FB-C9E151F85430}"/>
              </a:ext>
            </a:extLst>
          </p:cNvPr>
          <p:cNvSpPr txBox="1"/>
          <p:nvPr/>
        </p:nvSpPr>
        <p:spPr>
          <a:xfrm>
            <a:off x="1449085" y="4969022"/>
            <a:ext cx="2147580" cy="272614"/>
          </a:xfrm>
          <a:prstGeom prst="rect">
            <a:avLst/>
          </a:prstGeom>
          <a:noFill/>
        </p:spPr>
        <p:txBody>
          <a:bodyPr wrap="square" rtlCol="0">
            <a:spAutoFit/>
          </a:bodyPr>
          <a:lstStyle/>
          <a:p>
            <a:r>
              <a:rPr lang="en-GB" sz="1400" b="1" u="sng" dirty="0">
                <a:solidFill>
                  <a:schemeClr val="bg1"/>
                </a:solidFill>
                <a:latin typeface="Verdana" panose="020B0604030504040204" pitchFamily="34" charset="0"/>
                <a:ea typeface="Verdana" panose="020B0604030504040204" pitchFamily="34" charset="0"/>
              </a:rPr>
              <a:t>Competitor’s offering</a:t>
            </a:r>
          </a:p>
        </p:txBody>
      </p:sp>
      <p:sp>
        <p:nvSpPr>
          <p:cNvPr id="27" name="TextBox 26">
            <a:extLst>
              <a:ext uri="{FF2B5EF4-FFF2-40B4-BE49-F238E27FC236}">
                <a16:creationId xmlns:a16="http://schemas.microsoft.com/office/drawing/2014/main" id="{BDD2833F-1A7F-47B9-B273-CDD910106B94}"/>
              </a:ext>
            </a:extLst>
          </p:cNvPr>
          <p:cNvSpPr txBox="1"/>
          <p:nvPr/>
        </p:nvSpPr>
        <p:spPr>
          <a:xfrm>
            <a:off x="2738804" y="1936161"/>
            <a:ext cx="1551716" cy="784830"/>
          </a:xfrm>
          <a:prstGeom prst="rect">
            <a:avLst/>
          </a:prstGeom>
          <a:noFill/>
        </p:spPr>
        <p:txBody>
          <a:bodyPr wrap="square" rtlCol="0">
            <a:spAutoFit/>
          </a:bodyPr>
          <a:lstStyle/>
          <a:p>
            <a:r>
              <a:rPr lang="en-GB" sz="900" dirty="0">
                <a:latin typeface="Verdana" panose="020B0604030504040204" pitchFamily="34" charset="0"/>
                <a:ea typeface="Verdana" panose="020B0604030504040204" pitchFamily="34" charset="0"/>
              </a:rPr>
              <a:t>Ethically sourced, bespoke, discloses ingredients, App ordering and subscription based</a:t>
            </a:r>
          </a:p>
        </p:txBody>
      </p:sp>
      <p:sp>
        <p:nvSpPr>
          <p:cNvPr id="28" name="TextBox 27">
            <a:extLst>
              <a:ext uri="{FF2B5EF4-FFF2-40B4-BE49-F238E27FC236}">
                <a16:creationId xmlns:a16="http://schemas.microsoft.com/office/drawing/2014/main" id="{623B2F96-42EF-4B40-91D6-258BB0633EDD}"/>
              </a:ext>
            </a:extLst>
          </p:cNvPr>
          <p:cNvSpPr txBox="1"/>
          <p:nvPr/>
        </p:nvSpPr>
        <p:spPr>
          <a:xfrm>
            <a:off x="2664416" y="3519266"/>
            <a:ext cx="1369881" cy="553998"/>
          </a:xfrm>
          <a:prstGeom prst="rect">
            <a:avLst/>
          </a:prstGeom>
          <a:noFill/>
        </p:spPr>
        <p:txBody>
          <a:bodyPr wrap="square" rtlCol="0">
            <a:spAutoFit/>
          </a:bodyPr>
          <a:lstStyle/>
          <a:p>
            <a:pPr algn="ctr"/>
            <a:r>
              <a:rPr lang="en-GB" sz="1000" dirty="0">
                <a:latin typeface="Verdana" panose="020B0604030504040204" pitchFamily="34" charset="0"/>
                <a:ea typeface="Verdana" panose="020B0604030504040204" pitchFamily="34" charset="0"/>
              </a:rPr>
              <a:t>Nutritional food tailored to your dog</a:t>
            </a:r>
          </a:p>
        </p:txBody>
      </p:sp>
      <p:sp>
        <p:nvSpPr>
          <p:cNvPr id="29" name="TextBox 28">
            <a:extLst>
              <a:ext uri="{FF2B5EF4-FFF2-40B4-BE49-F238E27FC236}">
                <a16:creationId xmlns:a16="http://schemas.microsoft.com/office/drawing/2014/main" id="{33B814AA-8FC9-490A-B0A2-15503FCCC840}"/>
              </a:ext>
            </a:extLst>
          </p:cNvPr>
          <p:cNvSpPr txBox="1"/>
          <p:nvPr/>
        </p:nvSpPr>
        <p:spPr>
          <a:xfrm>
            <a:off x="3885065" y="4332805"/>
            <a:ext cx="2002721" cy="923330"/>
          </a:xfrm>
          <a:prstGeom prst="rect">
            <a:avLst/>
          </a:prstGeom>
          <a:noFill/>
        </p:spPr>
        <p:txBody>
          <a:bodyPr wrap="square" rtlCol="0">
            <a:spAutoFit/>
          </a:bodyPr>
          <a:lstStyle/>
          <a:p>
            <a:r>
              <a:rPr lang="en-GB" sz="900" dirty="0">
                <a:latin typeface="Verdana" panose="020B0604030504040204" pitchFamily="34" charset="0"/>
                <a:ea typeface="Verdana" panose="020B0604030504040204" pitchFamily="34" charset="0"/>
              </a:rPr>
              <a:t>Economies of scale, larger marketing budget, </a:t>
            </a:r>
          </a:p>
          <a:p>
            <a:r>
              <a:rPr lang="en-GB" sz="900" dirty="0">
                <a:latin typeface="Verdana" panose="020B0604030504040204" pitchFamily="34" charset="0"/>
                <a:ea typeface="Verdana" panose="020B0604030504040204" pitchFamily="34" charset="0"/>
              </a:rPr>
              <a:t>Omnichannel and established customer base</a:t>
            </a:r>
          </a:p>
          <a:p>
            <a:r>
              <a:rPr lang="en-GB" sz="900" dirty="0">
                <a:latin typeface="Verdana" panose="020B0604030504040204" pitchFamily="34" charset="0"/>
                <a:ea typeface="Verdana" panose="020B0604030504040204" pitchFamily="34" charset="0"/>
              </a:rPr>
              <a:t>Often have many positive reviews</a:t>
            </a:r>
          </a:p>
        </p:txBody>
      </p:sp>
      <p:sp>
        <p:nvSpPr>
          <p:cNvPr id="30" name="TextBox 29">
            <a:extLst>
              <a:ext uri="{FF2B5EF4-FFF2-40B4-BE49-F238E27FC236}">
                <a16:creationId xmlns:a16="http://schemas.microsoft.com/office/drawing/2014/main" id="{8735729C-DFDA-4489-AD88-0036571ACD89}"/>
              </a:ext>
            </a:extLst>
          </p:cNvPr>
          <p:cNvSpPr txBox="1"/>
          <p:nvPr/>
        </p:nvSpPr>
        <p:spPr>
          <a:xfrm>
            <a:off x="350711" y="1861588"/>
            <a:ext cx="1987672" cy="1446550"/>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rPr>
              <a:t>Bespoke nutritional dog food that is sustainably produced and conveniently delivered – ingredients are fully disclosed and offer a subscription option for long term customers</a:t>
            </a:r>
          </a:p>
        </p:txBody>
      </p:sp>
      <p:sp>
        <p:nvSpPr>
          <p:cNvPr id="31" name="TextBox 30">
            <a:extLst>
              <a:ext uri="{FF2B5EF4-FFF2-40B4-BE49-F238E27FC236}">
                <a16:creationId xmlns:a16="http://schemas.microsoft.com/office/drawing/2014/main" id="{6129D5EC-88BF-48EC-8E44-E52E5D3F4A05}"/>
              </a:ext>
            </a:extLst>
          </p:cNvPr>
          <p:cNvSpPr txBox="1"/>
          <p:nvPr/>
        </p:nvSpPr>
        <p:spPr>
          <a:xfrm>
            <a:off x="2459413" y="5358426"/>
            <a:ext cx="2012709" cy="938719"/>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rPr>
              <a:t>Customized and healthy dog food delivered online or purchased in store </a:t>
            </a:r>
          </a:p>
          <a:p>
            <a:r>
              <a:rPr lang="en-GB" sz="1100" dirty="0">
                <a:latin typeface="Verdana" panose="020B0604030504040204" pitchFamily="34" charset="0"/>
                <a:ea typeface="Verdana" panose="020B0604030504040204" pitchFamily="34" charset="0"/>
              </a:rPr>
              <a:t>Wide variety of products and choices </a:t>
            </a:r>
          </a:p>
        </p:txBody>
      </p:sp>
      <p:sp>
        <p:nvSpPr>
          <p:cNvPr id="32" name="TextBox 31">
            <a:extLst>
              <a:ext uri="{FF2B5EF4-FFF2-40B4-BE49-F238E27FC236}">
                <a16:creationId xmlns:a16="http://schemas.microsoft.com/office/drawing/2014/main" id="{8E3FB8C2-462F-4AC6-94B8-5B5951BCC23D}"/>
              </a:ext>
            </a:extLst>
          </p:cNvPr>
          <p:cNvSpPr txBox="1"/>
          <p:nvPr/>
        </p:nvSpPr>
        <p:spPr>
          <a:xfrm>
            <a:off x="4723069" y="1721610"/>
            <a:ext cx="2150347" cy="1615827"/>
          </a:xfrm>
          <a:prstGeom prst="rect">
            <a:avLst/>
          </a:prstGeom>
          <a:noFill/>
        </p:spPr>
        <p:txBody>
          <a:bodyPr wrap="square" rtlCol="0">
            <a:spAutoFit/>
          </a:bodyPr>
          <a:lstStyle/>
          <a:p>
            <a:r>
              <a:rPr lang="en-GB" sz="1100" dirty="0">
                <a:latin typeface="Verdana" panose="020B0604030504040204" pitchFamily="34" charset="0"/>
                <a:ea typeface="Verdana" panose="020B0604030504040204" pitchFamily="34" charset="0"/>
              </a:rPr>
              <a:t>Pet owners need reliable knowledge of the healthiest types of pet food on the market. They need pet food which is convenient to purchase, trustworthy, sustainable for the environment and has fully disclosed ingredients. </a:t>
            </a:r>
          </a:p>
        </p:txBody>
      </p:sp>
      <p:sp>
        <p:nvSpPr>
          <p:cNvPr id="19" name="TextBox 18">
            <a:extLst>
              <a:ext uri="{FF2B5EF4-FFF2-40B4-BE49-F238E27FC236}">
                <a16:creationId xmlns:a16="http://schemas.microsoft.com/office/drawing/2014/main" id="{4EDD3127-A7CE-47C9-897E-B1757EAE553E}"/>
              </a:ext>
            </a:extLst>
          </p:cNvPr>
          <p:cNvSpPr txBox="1"/>
          <p:nvPr/>
        </p:nvSpPr>
        <p:spPr>
          <a:xfrm>
            <a:off x="2738804" y="3287217"/>
            <a:ext cx="1551715" cy="253916"/>
          </a:xfrm>
          <a:prstGeom prst="rect">
            <a:avLst/>
          </a:prstGeom>
          <a:noFill/>
        </p:spPr>
        <p:txBody>
          <a:bodyPr wrap="square" rtlCol="0">
            <a:spAutoFit/>
          </a:bodyPr>
          <a:lstStyle/>
          <a:p>
            <a:r>
              <a:rPr lang="en-GB" sz="1050" b="1" u="sng" dirty="0">
                <a:solidFill>
                  <a:schemeClr val="bg1"/>
                </a:solidFill>
                <a:latin typeface="Verdana" panose="020B0604030504040204" pitchFamily="34" charset="0"/>
                <a:ea typeface="Verdana" panose="020B0604030504040204" pitchFamily="34" charset="0"/>
              </a:rPr>
              <a:t>Points of Parity </a:t>
            </a:r>
          </a:p>
        </p:txBody>
      </p:sp>
      <p:sp>
        <p:nvSpPr>
          <p:cNvPr id="20" name="TextBox 19">
            <a:extLst>
              <a:ext uri="{FF2B5EF4-FFF2-40B4-BE49-F238E27FC236}">
                <a16:creationId xmlns:a16="http://schemas.microsoft.com/office/drawing/2014/main" id="{C029EC3C-1FE5-440D-8D78-BDDC293B1638}"/>
              </a:ext>
            </a:extLst>
          </p:cNvPr>
          <p:cNvSpPr txBox="1"/>
          <p:nvPr/>
        </p:nvSpPr>
        <p:spPr>
          <a:xfrm>
            <a:off x="2894168" y="1563982"/>
            <a:ext cx="1520954" cy="400110"/>
          </a:xfrm>
          <a:prstGeom prst="rect">
            <a:avLst/>
          </a:prstGeom>
          <a:noFill/>
        </p:spPr>
        <p:txBody>
          <a:bodyPr wrap="square" rtlCol="0">
            <a:spAutoFit/>
          </a:bodyPr>
          <a:lstStyle/>
          <a:p>
            <a:r>
              <a:rPr lang="en-GB" sz="1000" b="1" u="sng" dirty="0">
                <a:solidFill>
                  <a:schemeClr val="bg1"/>
                </a:solidFill>
                <a:latin typeface="Verdana" panose="020B0604030504040204" pitchFamily="34" charset="0"/>
                <a:ea typeface="Verdana" panose="020B0604030504040204" pitchFamily="34" charset="0"/>
              </a:rPr>
              <a:t>Our points of difference</a:t>
            </a:r>
          </a:p>
        </p:txBody>
      </p:sp>
      <p:sp>
        <p:nvSpPr>
          <p:cNvPr id="21" name="TextBox 20">
            <a:extLst>
              <a:ext uri="{FF2B5EF4-FFF2-40B4-BE49-F238E27FC236}">
                <a16:creationId xmlns:a16="http://schemas.microsoft.com/office/drawing/2014/main" id="{CB28F3D1-5B0C-4EC8-A254-98623FB8E06E}"/>
              </a:ext>
            </a:extLst>
          </p:cNvPr>
          <p:cNvSpPr txBox="1"/>
          <p:nvPr/>
        </p:nvSpPr>
        <p:spPr>
          <a:xfrm>
            <a:off x="4187599" y="3958107"/>
            <a:ext cx="1369882" cy="415498"/>
          </a:xfrm>
          <a:prstGeom prst="rect">
            <a:avLst/>
          </a:prstGeom>
          <a:noFill/>
        </p:spPr>
        <p:txBody>
          <a:bodyPr wrap="square" rtlCol="0">
            <a:spAutoFit/>
          </a:bodyPr>
          <a:lstStyle/>
          <a:p>
            <a:r>
              <a:rPr lang="en-GB" sz="1000" b="1" u="sng" dirty="0">
                <a:solidFill>
                  <a:schemeClr val="bg1"/>
                </a:solidFill>
                <a:latin typeface="Verdana" panose="020B0604030504040204" pitchFamily="34" charset="0"/>
                <a:ea typeface="Verdana" panose="020B0604030504040204" pitchFamily="34" charset="0"/>
              </a:rPr>
              <a:t>Their points of difference</a:t>
            </a:r>
          </a:p>
        </p:txBody>
      </p:sp>
      <p:sp>
        <p:nvSpPr>
          <p:cNvPr id="22" name="TextBox 21">
            <a:extLst>
              <a:ext uri="{FF2B5EF4-FFF2-40B4-BE49-F238E27FC236}">
                <a16:creationId xmlns:a16="http://schemas.microsoft.com/office/drawing/2014/main" id="{AAB86FEB-B0CB-4E1A-B45A-B082C129C1C9}"/>
              </a:ext>
            </a:extLst>
          </p:cNvPr>
          <p:cNvSpPr txBox="1"/>
          <p:nvPr/>
        </p:nvSpPr>
        <p:spPr>
          <a:xfrm>
            <a:off x="1344547" y="3801703"/>
            <a:ext cx="1079033" cy="707886"/>
          </a:xfrm>
          <a:prstGeom prst="rect">
            <a:avLst/>
          </a:prstGeom>
          <a:noFill/>
        </p:spPr>
        <p:txBody>
          <a:bodyPr wrap="square" rtlCol="0">
            <a:spAutoFit/>
          </a:bodyPr>
          <a:lstStyle/>
          <a:p>
            <a:r>
              <a:rPr lang="en-GB" sz="1000" b="1" u="sng" dirty="0">
                <a:solidFill>
                  <a:schemeClr val="bg1"/>
                </a:solidFill>
                <a:latin typeface="Verdana" panose="020B0604030504040204" pitchFamily="34" charset="0"/>
                <a:ea typeface="Verdana" panose="020B0604030504040204" pitchFamily="34" charset="0"/>
              </a:rPr>
              <a:t>What do we offer that customers don’t need</a:t>
            </a:r>
          </a:p>
        </p:txBody>
      </p:sp>
      <p:pic>
        <p:nvPicPr>
          <p:cNvPr id="33" name="Picture 2" descr="Happy Dog Happy Dog | Dogs, Cute dogs, Silly dogs">
            <a:extLst>
              <a:ext uri="{FF2B5EF4-FFF2-40B4-BE49-F238E27FC236}">
                <a16:creationId xmlns:a16="http://schemas.microsoft.com/office/drawing/2014/main" id="{7F3B8BB9-F502-4F25-B8BF-A97A22B8146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8009" y="3730181"/>
            <a:ext cx="2064786" cy="2750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C3736011-E316-419F-AD7D-7DD62B28E668}"/>
              </a:ext>
            </a:extLst>
          </p:cNvPr>
          <p:cNvSpPr txBox="1"/>
          <p:nvPr/>
        </p:nvSpPr>
        <p:spPr>
          <a:xfrm>
            <a:off x="8047880" y="3139094"/>
            <a:ext cx="3999401" cy="3477875"/>
          </a:xfrm>
          <a:prstGeom prst="round1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b="1" dirty="0">
                <a:solidFill>
                  <a:schemeClr val="accent1">
                    <a:lumMod val="50000"/>
                  </a:schemeClr>
                </a:solidFill>
                <a:latin typeface="Verdana" panose="020B0604030504040204" pitchFamily="34" charset="0"/>
                <a:ea typeface="Verdana" panose="020B0604030504040204" pitchFamily="34" charset="0"/>
              </a:rPr>
              <a:t>The first circle </a:t>
            </a:r>
            <a:r>
              <a:rPr lang="en-GB" sz="1100" dirty="0">
                <a:solidFill>
                  <a:schemeClr val="tx1"/>
                </a:solidFill>
                <a:latin typeface="Verdana" panose="020B0604030504040204" pitchFamily="34" charset="0"/>
                <a:ea typeface="Verdana" panose="020B0604030504040204" pitchFamily="34" charset="0"/>
              </a:rPr>
              <a:t>represents the needs of our customer segments, which are, convenience, nutrition, sustainability, and full disclosure of ingredients. </a:t>
            </a:r>
          </a:p>
          <a:p>
            <a:endParaRPr lang="en-GB" sz="1100" dirty="0">
              <a:solidFill>
                <a:schemeClr val="accent1">
                  <a:lumMod val="50000"/>
                </a:schemeClr>
              </a:solidFill>
              <a:latin typeface="Verdana" panose="020B0604030504040204" pitchFamily="34" charset="0"/>
              <a:ea typeface="Verdana" panose="020B0604030504040204" pitchFamily="34" charset="0"/>
            </a:endParaRPr>
          </a:p>
          <a:p>
            <a:r>
              <a:rPr lang="en-GB" sz="1100" b="1" dirty="0">
                <a:solidFill>
                  <a:schemeClr val="accent1">
                    <a:lumMod val="50000"/>
                  </a:schemeClr>
                </a:solidFill>
                <a:latin typeface="Verdana" panose="020B0604030504040204" pitchFamily="34" charset="0"/>
                <a:ea typeface="Verdana" panose="020B0604030504040204" pitchFamily="34" charset="0"/>
              </a:rPr>
              <a:t>The second circle </a:t>
            </a:r>
            <a:r>
              <a:rPr lang="en-GB" sz="1100" dirty="0">
                <a:solidFill>
                  <a:schemeClr val="tx1"/>
                </a:solidFill>
                <a:latin typeface="Verdana" panose="020B0604030504040204" pitchFamily="34" charset="0"/>
                <a:ea typeface="Verdana" panose="020B0604030504040204" pitchFamily="34" charset="0"/>
              </a:rPr>
              <a:t>represents what our company offers and overlaps with the customer needs. This highlights our competitive advantage which is through our traceability, clear labelling, sustainability initiatives, subscription model, in-depth customizability, and our full disclosure of ingredients. </a:t>
            </a:r>
          </a:p>
          <a:p>
            <a:endParaRPr lang="en-GB" sz="1100" dirty="0">
              <a:solidFill>
                <a:schemeClr val="tx1"/>
              </a:solidFill>
              <a:latin typeface="Verdana" panose="020B0604030504040204" pitchFamily="34" charset="0"/>
              <a:ea typeface="Verdana" panose="020B0604030504040204" pitchFamily="34" charset="0"/>
            </a:endParaRPr>
          </a:p>
          <a:p>
            <a:r>
              <a:rPr lang="en-GB" sz="1100" b="1" dirty="0">
                <a:solidFill>
                  <a:schemeClr val="accent1">
                    <a:lumMod val="50000"/>
                  </a:schemeClr>
                </a:solidFill>
                <a:latin typeface="Verdana" panose="020B0604030504040204" pitchFamily="34" charset="0"/>
                <a:ea typeface="Verdana" panose="020B0604030504040204" pitchFamily="34" charset="0"/>
              </a:rPr>
              <a:t>The third circle </a:t>
            </a:r>
            <a:r>
              <a:rPr lang="en-GB" sz="1100" dirty="0">
                <a:solidFill>
                  <a:schemeClr val="tx1"/>
                </a:solidFill>
                <a:latin typeface="Verdana" panose="020B0604030504040204" pitchFamily="34" charset="0"/>
                <a:ea typeface="Verdana" panose="020B0604030504040204" pitchFamily="34" charset="0"/>
              </a:rPr>
              <a:t>represents our competitors offerings and highlights their point of difference against us which is that they are more established with larger marketing budgets, with a presence both online and with brick &amp; mortar stores. Lastly they generally have more reviews, giving them a bit more authenticity.</a:t>
            </a:r>
          </a:p>
        </p:txBody>
      </p:sp>
      <p:sp>
        <p:nvSpPr>
          <p:cNvPr id="35" name="TextBox 34">
            <a:extLst>
              <a:ext uri="{FF2B5EF4-FFF2-40B4-BE49-F238E27FC236}">
                <a16:creationId xmlns:a16="http://schemas.microsoft.com/office/drawing/2014/main" id="{73FB9FF2-1BFB-4217-B9EA-6788C05AF87D}"/>
              </a:ext>
            </a:extLst>
          </p:cNvPr>
          <p:cNvSpPr txBox="1"/>
          <p:nvPr/>
        </p:nvSpPr>
        <p:spPr>
          <a:xfrm>
            <a:off x="4673170" y="6448900"/>
            <a:ext cx="3289300"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800" b="0" i="1" dirty="0">
                <a:solidFill>
                  <a:srgbClr val="000000"/>
                </a:solidFill>
                <a:effectLst/>
                <a:latin typeface="Verdana" panose="020B0604030504040204" pitchFamily="34" charset="0"/>
                <a:ea typeface="Verdana" panose="020B0604030504040204" pitchFamily="34" charset="0"/>
              </a:rPr>
              <a:t>Source:Happy Dog Happy Dog | Dogs, Silly dogs, Cute dogs (2020)</a:t>
            </a:r>
            <a:endParaRPr lang="en-GB" sz="800" i="1" dirty="0">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934703EE-24ED-4C0E-85C8-DB11B5EDF022}"/>
              </a:ext>
            </a:extLst>
          </p:cNvPr>
          <p:cNvSpPr txBox="1"/>
          <p:nvPr/>
        </p:nvSpPr>
        <p:spPr>
          <a:xfrm>
            <a:off x="1425355" y="4479572"/>
            <a:ext cx="1738329" cy="230832"/>
          </a:xfrm>
          <a:prstGeom prst="rect">
            <a:avLst/>
          </a:prstGeom>
          <a:noFill/>
        </p:spPr>
        <p:txBody>
          <a:bodyPr wrap="square" rtlCol="0">
            <a:spAutoFit/>
          </a:bodyPr>
          <a:lstStyle/>
          <a:p>
            <a:r>
              <a:rPr lang="en-GB" sz="900" dirty="0">
                <a:latin typeface="Verdana" panose="020B0604030504040204" pitchFamily="34" charset="0"/>
                <a:ea typeface="Verdana" panose="020B0604030504040204" pitchFamily="34" charset="0"/>
              </a:rPr>
              <a:t>Humanized labels</a:t>
            </a:r>
          </a:p>
        </p:txBody>
      </p:sp>
    </p:spTree>
    <p:extLst>
      <p:ext uri="{BB962C8B-B14F-4D97-AF65-F5344CB8AC3E}">
        <p14:creationId xmlns:p14="http://schemas.microsoft.com/office/powerpoint/2010/main" val="389705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1D17D1-E177-4244-B05B-26AA3FC03126}"/>
              </a:ext>
            </a:extLst>
          </p:cNvPr>
          <p:cNvPicPr/>
          <p:nvPr/>
        </p:nvPicPr>
        <p:blipFill rotWithShape="1">
          <a:blip r:embed="rId2"/>
          <a:srcRect l="29363" t="26788" r="31270" b="23761"/>
          <a:stretch/>
        </p:blipFill>
        <p:spPr bwMode="auto">
          <a:xfrm>
            <a:off x="6252923" y="3429000"/>
            <a:ext cx="5674751" cy="308627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ETHICS</a:t>
            </a:r>
          </a:p>
        </p:txBody>
      </p:sp>
      <p:sp>
        <p:nvSpPr>
          <p:cNvPr id="3" name="TextBox 2">
            <a:extLst>
              <a:ext uri="{FF2B5EF4-FFF2-40B4-BE49-F238E27FC236}">
                <a16:creationId xmlns:a16="http://schemas.microsoft.com/office/drawing/2014/main" id="{57AF5B2D-FF65-4118-A8ED-C6AFD2680807}"/>
              </a:ext>
            </a:extLst>
          </p:cNvPr>
          <p:cNvSpPr txBox="1"/>
          <p:nvPr/>
        </p:nvSpPr>
        <p:spPr>
          <a:xfrm>
            <a:off x="495306" y="934039"/>
            <a:ext cx="6000751"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endParaRPr lang="en-GB" sz="1400" b="1" i="1" dirty="0">
              <a:solidFill>
                <a:schemeClr val="accent1">
                  <a:lumMod val="75000"/>
                </a:schemeClr>
              </a:solidFill>
              <a:latin typeface="Verdana" panose="020B0604030504040204" pitchFamily="34" charset="0"/>
              <a:ea typeface="Verdana" panose="020B0604030504040204" pitchFamily="34" charset="0"/>
            </a:endParaRPr>
          </a:p>
          <a:p>
            <a:pPr algn="l"/>
            <a:r>
              <a:rPr lang="en-GB" sz="1400" b="1" i="1" dirty="0">
                <a:solidFill>
                  <a:schemeClr val="accent1">
                    <a:lumMod val="75000"/>
                  </a:schemeClr>
                </a:solidFill>
                <a:latin typeface="Verdana" panose="020B0604030504040204" pitchFamily="34" charset="0"/>
                <a:ea typeface="Verdana" panose="020B0604030504040204" pitchFamily="34" charset="0"/>
              </a:rPr>
              <a:t>“Ethical marketing refers to the practices that emphasize transparent, trustworthy, and responsible personal and/or organizational marketing policies and actions that exhibit integrity as well as fairness to consumers and other stakeholders.”</a:t>
            </a:r>
          </a:p>
          <a:p>
            <a:pPr algn="l"/>
            <a:r>
              <a:rPr lang="en-GB" sz="1400" dirty="0">
                <a:latin typeface="Verdana" panose="020B0604030504040204" pitchFamily="34" charset="0"/>
                <a:ea typeface="Verdana" panose="020B0604030504040204" pitchFamily="34" charset="0"/>
              </a:rPr>
              <a:t>(Murphy, </a:t>
            </a:r>
            <a:r>
              <a:rPr lang="en-GB" sz="1400" dirty="0" err="1">
                <a:latin typeface="Verdana" panose="020B0604030504040204" pitchFamily="34" charset="0"/>
                <a:ea typeface="Verdana" panose="020B0604030504040204" pitchFamily="34" charset="0"/>
              </a:rPr>
              <a:t>Laczniak</a:t>
            </a:r>
            <a:r>
              <a:rPr lang="en-GB" sz="1400" dirty="0">
                <a:latin typeface="Verdana" panose="020B0604030504040204" pitchFamily="34" charset="0"/>
                <a:ea typeface="Verdana" panose="020B0604030504040204" pitchFamily="34" charset="0"/>
              </a:rPr>
              <a:t>, &amp; Harris, 2017, p. 5)</a:t>
            </a:r>
            <a:endParaRPr lang="en-GB" sz="1400" b="0" i="0" dirty="0">
              <a:solidFill>
                <a:srgbClr val="5E514D"/>
              </a:solidFill>
              <a:effectLst/>
              <a:latin typeface="Verdana" panose="020B0604030504040204" pitchFamily="34" charset="0"/>
              <a:ea typeface="Verdana" panose="020B0604030504040204" pitchFamily="34" charset="0"/>
            </a:endParaRPr>
          </a:p>
          <a:p>
            <a:pPr algn="l"/>
            <a:r>
              <a:rPr lang="en-GB" sz="1400" b="0" i="0" dirty="0">
                <a:solidFill>
                  <a:srgbClr val="5E514D"/>
                </a:solidFill>
                <a:effectLst/>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41F56F7D-C050-474A-9866-12DABA4383AB}"/>
              </a:ext>
            </a:extLst>
          </p:cNvPr>
          <p:cNvSpPr txBox="1"/>
          <p:nvPr/>
        </p:nvSpPr>
        <p:spPr>
          <a:xfrm>
            <a:off x="6774411" y="127287"/>
            <a:ext cx="5048248" cy="332398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sz="1400" b="1" u="sng" dirty="0">
                <a:solidFill>
                  <a:schemeClr val="bg1"/>
                </a:solidFill>
                <a:latin typeface="Verdana" panose="020B0604030504040204" pitchFamily="34" charset="0"/>
                <a:ea typeface="Verdana" panose="020B0604030504040204" pitchFamily="34" charset="0"/>
              </a:rPr>
              <a:t>Pet as Consumer</a:t>
            </a:r>
          </a:p>
          <a:p>
            <a:endParaRPr lang="en-GB" sz="1400" b="1" u="sng" dirty="0">
              <a:solidFill>
                <a:schemeClr val="bg1"/>
              </a:solidFill>
              <a:latin typeface="Verdana" panose="020B0604030504040204" pitchFamily="34" charset="0"/>
              <a:ea typeface="Verdana" panose="020B0604030504040204" pitchFamily="34" charset="0"/>
            </a:endParaRPr>
          </a:p>
          <a:p>
            <a:r>
              <a:rPr lang="en-GB" sz="1400" dirty="0">
                <a:solidFill>
                  <a:schemeClr val="bg1"/>
                </a:solidFill>
                <a:latin typeface="Verdana" panose="020B0604030504040204" pitchFamily="34" charset="0"/>
                <a:ea typeface="Verdana" panose="020B0604030504040204" pitchFamily="34" charset="0"/>
              </a:rPr>
              <a:t>Issues to address here include:</a:t>
            </a:r>
          </a:p>
          <a:p>
            <a:endParaRPr lang="en-GB" sz="1400" dirty="0">
              <a:solidFill>
                <a:schemeClr val="bg1"/>
              </a:solidFill>
              <a:latin typeface="Verdana" panose="020B0604030504040204" pitchFamily="34" charset="0"/>
              <a:ea typeface="Verdana" panose="020B0604030504040204" pitchFamily="34" charset="0"/>
            </a:endParaRPr>
          </a:p>
          <a:p>
            <a:pPr marL="285750" indent="-285750">
              <a:buFontTx/>
              <a:buChar char="-"/>
            </a:pPr>
            <a:r>
              <a:rPr lang="en-GB" sz="1100" dirty="0">
                <a:solidFill>
                  <a:schemeClr val="bg1"/>
                </a:solidFill>
                <a:latin typeface="Verdana" panose="020B0604030504040204" pitchFamily="34" charset="0"/>
                <a:ea typeface="Verdana" panose="020B0604030504040204" pitchFamily="34" charset="0"/>
              </a:rPr>
              <a:t>Pet’s are unable to speak and understand consequences of consumption, therefore extra caution must be taken in sourcing products.</a:t>
            </a:r>
          </a:p>
          <a:p>
            <a:pPr marL="285750" indent="-285750">
              <a:buFontTx/>
              <a:buChar char="-"/>
            </a:pPr>
            <a:r>
              <a:rPr lang="en-GB" sz="1100" dirty="0">
                <a:solidFill>
                  <a:schemeClr val="bg1"/>
                </a:solidFill>
                <a:latin typeface="Verdana" panose="020B0604030504040204" pitchFamily="34" charset="0"/>
                <a:ea typeface="Verdana" panose="020B0604030504040204" pitchFamily="34" charset="0"/>
              </a:rPr>
              <a:t>No animal testing, with captive animals often kept for palatability testing.  Human tested products will help to build trust with consumers especially due to increased humanisation of pets.</a:t>
            </a:r>
          </a:p>
          <a:p>
            <a:pPr marL="285750" indent="-285750">
              <a:buFontTx/>
              <a:buChar char="-"/>
            </a:pPr>
            <a:r>
              <a:rPr lang="en-GB" sz="1100" dirty="0">
                <a:solidFill>
                  <a:schemeClr val="bg1"/>
                </a:solidFill>
                <a:latin typeface="Verdana" panose="020B0604030504040204" pitchFamily="34" charset="0"/>
                <a:ea typeface="Verdana" panose="020B0604030504040204" pitchFamily="34" charset="0"/>
              </a:rPr>
              <a:t>Dog nutrition should always be at the forefront of every meal (making sure alternative human trends are not embraced at the cost of the dog’s nutrition)</a:t>
            </a:r>
          </a:p>
          <a:p>
            <a:pPr marL="285750" indent="-285750">
              <a:buFontTx/>
              <a:buChar char="-"/>
            </a:pPr>
            <a:r>
              <a:rPr lang="en-GB" sz="1100" dirty="0">
                <a:solidFill>
                  <a:schemeClr val="bg1"/>
                </a:solidFill>
                <a:latin typeface="Verdana" panose="020B0604030504040204" pitchFamily="34" charset="0"/>
                <a:ea typeface="Verdana" panose="020B0604030504040204" pitchFamily="34" charset="0"/>
              </a:rPr>
              <a:t>Being careful not to exploit specific health issues through pricing.</a:t>
            </a:r>
          </a:p>
          <a:p>
            <a:pPr marL="285750" indent="-285750">
              <a:buFontTx/>
              <a:buChar char="-"/>
            </a:pPr>
            <a:r>
              <a:rPr lang="en-GB" sz="1100" b="0" i="0" dirty="0">
                <a:solidFill>
                  <a:schemeClr val="bg1"/>
                </a:solidFill>
                <a:effectLst/>
                <a:latin typeface="Verdana" panose="020B0604030504040204" pitchFamily="34" charset="0"/>
                <a:ea typeface="Verdana" panose="020B0604030504040204" pitchFamily="34" charset="0"/>
              </a:rPr>
              <a:t>anthropomorphised label descriptions to attract dog owners. (example)</a:t>
            </a:r>
            <a:endParaRPr lang="en-GB" sz="1100" dirty="0">
              <a:solidFill>
                <a:schemeClr val="bg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86C1884-EC84-4BC4-83A8-2B0B0BB7F4FC}"/>
              </a:ext>
            </a:extLst>
          </p:cNvPr>
          <p:cNvSpPr txBox="1"/>
          <p:nvPr/>
        </p:nvSpPr>
        <p:spPr>
          <a:xfrm>
            <a:off x="7073797" y="6299826"/>
            <a:ext cx="3419475" cy="430887"/>
          </a:xfrm>
          <a:prstGeom prst="rect">
            <a:avLst/>
          </a:prstGeom>
          <a:noFill/>
        </p:spPr>
        <p:txBody>
          <a:bodyPr wrap="square" rtlCol="0">
            <a:spAutoFit/>
          </a:bodyPr>
          <a:lstStyle/>
          <a:p>
            <a:r>
              <a:rPr lang="en-GB" sz="1050" dirty="0">
                <a:latin typeface="Verdana" panose="020B0604030504040204" pitchFamily="34" charset="0"/>
                <a:ea typeface="Verdana" panose="020B0604030504040204" pitchFamily="34" charset="0"/>
              </a:rPr>
              <a:t>Source: Development of innovative functional pet food products, 2016.</a:t>
            </a:r>
          </a:p>
        </p:txBody>
      </p:sp>
      <p:sp>
        <p:nvSpPr>
          <p:cNvPr id="8" name="TextBox 7">
            <a:extLst>
              <a:ext uri="{FF2B5EF4-FFF2-40B4-BE49-F238E27FC236}">
                <a16:creationId xmlns:a16="http://schemas.microsoft.com/office/drawing/2014/main" id="{6B0187C1-A45C-4898-A9BB-DCC8280F4619}"/>
              </a:ext>
            </a:extLst>
          </p:cNvPr>
          <p:cNvSpPr txBox="1"/>
          <p:nvPr/>
        </p:nvSpPr>
        <p:spPr>
          <a:xfrm>
            <a:off x="378626" y="2957730"/>
            <a:ext cx="5750712" cy="375487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b="1" u="sng" dirty="0">
                <a:latin typeface="Verdana" panose="020B0604030504040204" pitchFamily="34" charset="0"/>
                <a:ea typeface="Verdana" panose="020B0604030504040204" pitchFamily="34" charset="0"/>
              </a:rPr>
              <a:t>Communication to consumers</a:t>
            </a:r>
          </a:p>
          <a:p>
            <a:endParaRPr lang="en-GB" sz="1400" u="sng" dirty="0">
              <a:latin typeface="Verdana" panose="020B0604030504040204" pitchFamily="34" charset="0"/>
              <a:ea typeface="Verdana" panose="020B0604030504040204" pitchFamily="34" charset="0"/>
            </a:endParaRPr>
          </a:p>
          <a:p>
            <a:r>
              <a:rPr lang="en-GB" sz="1400" dirty="0">
                <a:latin typeface="Verdana" panose="020B0604030504040204" pitchFamily="34" charset="0"/>
                <a:ea typeface="Verdana" panose="020B0604030504040204" pitchFamily="34" charset="0"/>
              </a:rPr>
              <a:t>How to market our product?  </a:t>
            </a:r>
          </a:p>
          <a:p>
            <a:endParaRPr lang="en-GB"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Communicating in an honest and transparent way with our consumers through digital media channels.</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Clearly labelling the food and building trust through transparent sourcing methods and blockchain implemented technology to trace product.</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Relevant and important digital content that informs, instructs and appeals to our consumers at all points of the purchase cycle. </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Claims must be substantiated with scientific proof where necessary (</a:t>
            </a:r>
            <a:r>
              <a:rPr lang="en-GB" sz="1100" i="1" dirty="0">
                <a:latin typeface="Verdana" panose="020B0604030504040204" pitchFamily="34" charset="0"/>
                <a:ea typeface="Verdana" panose="020B0604030504040204" pitchFamily="34" charset="0"/>
              </a:rPr>
              <a:t>see claims chart)</a:t>
            </a:r>
            <a:endParaRPr lang="en-GB" sz="11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Consumer feedback listened to and responded to.</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Being able to opt out or cancel at anytime in accordance with GDPR.</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Not using “natural” claim as it is meaningless instead using organic and other claims which indicate sustainable measures of manufacturing.</a:t>
            </a:r>
          </a:p>
          <a:p>
            <a:pPr marL="285750" indent="-285750">
              <a:buFont typeface="Arial" panose="020B0604020202020204" pitchFamily="34" charset="0"/>
              <a:buChar char="•"/>
            </a:pPr>
            <a:r>
              <a:rPr lang="en-GB" sz="1100" dirty="0">
                <a:latin typeface="Verdana" panose="020B0604030504040204" pitchFamily="34" charset="0"/>
                <a:ea typeface="Verdana" panose="020B0604030504040204" pitchFamily="34" charset="0"/>
              </a:rPr>
              <a:t>Making sure environmental claims are substantiated before marketed, to avoid accusation of “greenwashing”.</a:t>
            </a:r>
          </a:p>
          <a:p>
            <a:pPr marL="285750" indent="-285750">
              <a:buFont typeface="Arial" panose="020B0604020202020204" pitchFamily="34" charset="0"/>
              <a:buChar char="•"/>
            </a:pPr>
            <a:endParaRPr lang="en-GB"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1400" dirty="0">
              <a:latin typeface="Verdana" panose="020B0604030504040204" pitchFamily="34" charset="0"/>
              <a:ea typeface="Verdana" panose="020B0604030504040204" pitchFamily="34" charset="0"/>
            </a:endParaRPr>
          </a:p>
        </p:txBody>
      </p:sp>
      <p:sp>
        <p:nvSpPr>
          <p:cNvPr id="9" name="Trapezoid 2">
            <a:extLst>
              <a:ext uri="{FF2B5EF4-FFF2-40B4-BE49-F238E27FC236}">
                <a16:creationId xmlns:a16="http://schemas.microsoft.com/office/drawing/2014/main" id="{0BB4BAD3-A349-4CA4-80FF-CF4E2CC0300E}"/>
              </a:ext>
            </a:extLst>
          </p:cNvPr>
          <p:cNvSpPr/>
          <p:nvPr/>
        </p:nvSpPr>
        <p:spPr bwMode="gray">
          <a:xfrm rot="16200000">
            <a:off x="5403060" y="5426884"/>
            <a:ext cx="1385880" cy="1221778"/>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solidFill>
            <a:schemeClr val="accent1">
              <a:lumMod val="60000"/>
              <a:lumOff val="40000"/>
              <a:alpha val="51000"/>
            </a:schemeClr>
          </a:solidFill>
          <a:ln w="19050" algn="ctr">
            <a:noFill/>
            <a:miter lim="800000"/>
            <a:headEnd/>
            <a:tailEnd/>
          </a:ln>
        </p:spPr>
        <p:txBody>
          <a:bodyPr wrap="square" lIns="88900" tIns="88900" rIns="88900" bIns="88900" rtlCol="0" anchor="b"/>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effectLst/>
              <a:uLnTx/>
              <a:uFillTx/>
              <a:latin typeface="+mj-lt"/>
            </a:endParaRPr>
          </a:p>
        </p:txBody>
      </p:sp>
    </p:spTree>
    <p:extLst>
      <p:ext uri="{BB962C8B-B14F-4D97-AF65-F5344CB8AC3E}">
        <p14:creationId xmlns:p14="http://schemas.microsoft.com/office/powerpoint/2010/main" val="303147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REFERENCES</a:t>
            </a:r>
          </a:p>
        </p:txBody>
      </p:sp>
      <p:sp>
        <p:nvSpPr>
          <p:cNvPr id="5" name="TextBox 4">
            <a:extLst>
              <a:ext uri="{FF2B5EF4-FFF2-40B4-BE49-F238E27FC236}">
                <a16:creationId xmlns:a16="http://schemas.microsoft.com/office/drawing/2014/main" id="{1EA4C2A6-2B8E-4EA0-B6DE-92C6ECC5C496}"/>
              </a:ext>
            </a:extLst>
          </p:cNvPr>
          <p:cNvSpPr txBox="1"/>
          <p:nvPr/>
        </p:nvSpPr>
        <p:spPr>
          <a:xfrm>
            <a:off x="256674" y="404650"/>
            <a:ext cx="6224338" cy="6779613"/>
          </a:xfrm>
          <a:prstGeom prst="rect">
            <a:avLst/>
          </a:prstGeom>
          <a:noFill/>
        </p:spPr>
        <p:txBody>
          <a:bodyPr wrap="square" rtlCol="0">
            <a:spAutoFit/>
          </a:bodyPr>
          <a:lstStyle/>
          <a:p>
            <a:pPr>
              <a:lnSpc>
                <a:spcPct val="107000"/>
              </a:lnSpc>
              <a:spcAft>
                <a:spcPts val="800"/>
              </a:spcAft>
            </a:pPr>
            <a:br>
              <a:rPr lang="en-GB" sz="16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err="1">
                <a:effectLst/>
                <a:latin typeface="Verdana" panose="020B0604030504040204" pitchFamily="34" charset="0"/>
                <a:ea typeface="Verdana" panose="020B0604030504040204" pitchFamily="34" charset="0"/>
                <a:cs typeface="Times New Roman" panose="02020603050405020304" pitchFamily="18" charset="0"/>
              </a:rPr>
              <a:t>Almquist</a:t>
            </a:r>
            <a:r>
              <a:rPr lang="en-GB" sz="800" dirty="0">
                <a:effectLst/>
                <a:latin typeface="Verdana" panose="020B0604030504040204" pitchFamily="34" charset="0"/>
                <a:ea typeface="Verdana" panose="020B0604030504040204" pitchFamily="34" charset="0"/>
                <a:cs typeface="Times New Roman" panose="02020603050405020304" pitchFamily="18" charset="0"/>
              </a:rPr>
              <a:t>, E., Senior, J. and Bloch, N., 2016. The elements of value. </a:t>
            </a:r>
            <a:r>
              <a:rPr lang="en-GB" sz="800" i="1" dirty="0">
                <a:effectLst/>
                <a:latin typeface="Verdana" panose="020B0604030504040204" pitchFamily="34" charset="0"/>
                <a:ea typeface="Verdana" panose="020B0604030504040204" pitchFamily="34" charset="0"/>
                <a:cs typeface="Times New Roman" panose="02020603050405020304" pitchFamily="18" charset="0"/>
              </a:rPr>
              <a:t>Harvard business review</a:t>
            </a:r>
            <a:r>
              <a:rPr lang="en-GB" sz="800" dirty="0">
                <a:effectLst/>
                <a:latin typeface="Verdana" panose="020B0604030504040204" pitchFamily="34" charset="0"/>
                <a:ea typeface="Verdana" panose="020B0604030504040204" pitchFamily="34" charset="0"/>
                <a:cs typeface="Times New Roman" panose="02020603050405020304" pitchFamily="18" charset="0"/>
              </a:rPr>
              <a:t>, </a:t>
            </a:r>
            <a:r>
              <a:rPr lang="en-GB" sz="800" i="1" dirty="0">
                <a:effectLst/>
                <a:latin typeface="Verdana" panose="020B0604030504040204" pitchFamily="34" charset="0"/>
                <a:ea typeface="Verdana" panose="020B0604030504040204" pitchFamily="34" charset="0"/>
                <a:cs typeface="Times New Roman" panose="02020603050405020304" pitchFamily="18" charset="0"/>
              </a:rPr>
              <a:t>94</a:t>
            </a:r>
            <a:r>
              <a:rPr lang="en-GB" sz="800" dirty="0">
                <a:effectLst/>
                <a:latin typeface="Verdana" panose="020B0604030504040204" pitchFamily="34" charset="0"/>
                <a:ea typeface="Verdana" panose="020B0604030504040204" pitchFamily="34" charset="0"/>
                <a:cs typeface="Times New Roman" panose="02020603050405020304" pitchFamily="18" charset="0"/>
              </a:rPr>
              <a:t>(9), pp.47-53.</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Analysis by Paws.com Shows Pet Food Misleads Owners by Not Fully Disclosing Ingredients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Prnewswire.co.uk</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2"/>
              </a:rPr>
              <a:t>https://www.prnewswire.co.uk/news-releases/analysis-by-paws-com-shows-pet-food-misleads-owners-by-not-fully-disclosing-ingredients-810363854.html</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22 October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APPET!ZER blog, feeding the curiosity of pet care professionals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Appetizer - Diana Pet Food</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3"/>
              </a:rPr>
              <a:t>https://www.appetizerblog.com/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10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Bengtsson, L., </a:t>
            </a:r>
            <a:r>
              <a:rPr lang="en-GB" sz="800" dirty="0" err="1">
                <a:effectLst/>
                <a:latin typeface="Verdana" panose="020B0604030504040204" pitchFamily="34" charset="0"/>
                <a:ea typeface="Verdana" panose="020B0604030504040204" pitchFamily="34" charset="0"/>
                <a:cs typeface="Times New Roman" panose="02020603050405020304" pitchFamily="18" charset="0"/>
              </a:rPr>
              <a:t>Bildt</a:t>
            </a:r>
            <a:r>
              <a:rPr lang="en-GB" sz="800" dirty="0">
                <a:effectLst/>
                <a:latin typeface="Verdana" panose="020B0604030504040204" pitchFamily="34" charset="0"/>
                <a:ea typeface="Verdana" panose="020B0604030504040204" pitchFamily="34" charset="0"/>
                <a:cs typeface="Times New Roman" panose="02020603050405020304" pitchFamily="18" charset="0"/>
              </a:rPr>
              <a:t>, G. and </a:t>
            </a:r>
            <a:r>
              <a:rPr lang="en-GB" sz="800" dirty="0" err="1">
                <a:effectLst/>
                <a:latin typeface="Verdana" panose="020B0604030504040204" pitchFamily="34" charset="0"/>
                <a:ea typeface="Verdana" panose="020B0604030504040204" pitchFamily="34" charset="0"/>
                <a:cs typeface="Times New Roman" panose="02020603050405020304" pitchFamily="18" charset="0"/>
              </a:rPr>
              <a:t>Skäremo</a:t>
            </a:r>
            <a:r>
              <a:rPr lang="en-GB" sz="800" dirty="0">
                <a:effectLst/>
                <a:latin typeface="Verdana" panose="020B0604030504040204" pitchFamily="34" charset="0"/>
                <a:ea typeface="Verdana" panose="020B0604030504040204" pitchFamily="34" charset="0"/>
                <a:cs typeface="Times New Roman" panose="02020603050405020304" pitchFamily="18" charset="0"/>
              </a:rPr>
              <a:t>, J., 2015. Development of innovative functional pet food products-a compilation of relevant knowledge for industry actors.</a:t>
            </a:r>
          </a:p>
          <a:p>
            <a:pPr>
              <a:lnSpc>
                <a:spcPct val="107000"/>
              </a:lnSpc>
              <a:spcAft>
                <a:spcPts val="800"/>
              </a:spcAft>
            </a:pPr>
            <a:r>
              <a:rPr lang="en-GB" sz="800" dirty="0" err="1">
                <a:effectLst/>
                <a:latin typeface="Verdana" panose="020B0604030504040204" pitchFamily="34" charset="0"/>
                <a:ea typeface="Verdana" panose="020B0604030504040204" pitchFamily="34" charset="0"/>
                <a:cs typeface="Times New Roman" panose="02020603050405020304" pitchFamily="18" charset="0"/>
              </a:rPr>
              <a:t>Bigliardi</a:t>
            </a:r>
            <a:r>
              <a:rPr lang="en-GB" sz="800" dirty="0">
                <a:effectLst/>
                <a:latin typeface="Verdana" panose="020B0604030504040204" pitchFamily="34" charset="0"/>
                <a:ea typeface="Verdana" panose="020B0604030504040204" pitchFamily="34" charset="0"/>
                <a:cs typeface="Times New Roman" panose="02020603050405020304" pitchFamily="18" charset="0"/>
              </a:rPr>
              <a:t>, B. and Galati, F., 2013. Innovation trends in the food industry: the case of functional foods. </a:t>
            </a:r>
            <a:r>
              <a:rPr lang="en-GB" sz="800" i="1" dirty="0">
                <a:effectLst/>
                <a:latin typeface="Verdana" panose="020B0604030504040204" pitchFamily="34" charset="0"/>
                <a:ea typeface="Verdana" panose="020B0604030504040204" pitchFamily="34" charset="0"/>
                <a:cs typeface="Times New Roman" panose="02020603050405020304" pitchFamily="18" charset="0"/>
              </a:rPr>
              <a:t>Trends in Food Science &amp; Technology</a:t>
            </a:r>
            <a:r>
              <a:rPr lang="en-GB" sz="800" dirty="0">
                <a:effectLst/>
                <a:latin typeface="Verdana" panose="020B0604030504040204" pitchFamily="34" charset="0"/>
                <a:ea typeface="Verdana" panose="020B0604030504040204" pitchFamily="34" charset="0"/>
                <a:cs typeface="Times New Roman" panose="02020603050405020304" pitchFamily="18" charset="0"/>
              </a:rPr>
              <a:t>, </a:t>
            </a:r>
            <a:r>
              <a:rPr lang="en-GB" sz="800" i="1" dirty="0">
                <a:effectLst/>
                <a:latin typeface="Verdana" panose="020B0604030504040204" pitchFamily="34" charset="0"/>
                <a:ea typeface="Verdana" panose="020B0604030504040204" pitchFamily="34" charset="0"/>
                <a:cs typeface="Times New Roman" panose="02020603050405020304" pitchFamily="18" charset="0"/>
              </a:rPr>
              <a:t>31</a:t>
            </a:r>
            <a:r>
              <a:rPr lang="en-GB" sz="800" dirty="0">
                <a:effectLst/>
                <a:latin typeface="Verdana" panose="020B0604030504040204" pitchFamily="34" charset="0"/>
                <a:ea typeface="Verdana" panose="020B0604030504040204" pitchFamily="34" charset="0"/>
                <a:cs typeface="Times New Roman" panose="02020603050405020304" pitchFamily="18" charset="0"/>
              </a:rPr>
              <a:t>(2), pp.118-129.</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Brown, R. (2020). The Next Petfood Frontier. </a:t>
            </a:r>
            <a:r>
              <a:rPr lang="en-GB" sz="800" i="1" dirty="0">
                <a:effectLst/>
                <a:latin typeface="Verdana" panose="020B0604030504040204" pitchFamily="34" charset="0"/>
                <a:ea typeface="Verdana" panose="020B0604030504040204" pitchFamily="34" charset="0"/>
                <a:cs typeface="Times New Roman" panose="02020603050405020304" pitchFamily="18" charset="0"/>
              </a:rPr>
              <a:t>The Grocer</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4"/>
              </a:rPr>
              <a:t>https://www.thegrocer.co.uk/download?ac=217857</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8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Clemens, R. (2014). </a:t>
            </a:r>
            <a:r>
              <a:rPr lang="en-GB" sz="800" i="1" dirty="0">
                <a:effectLst/>
                <a:latin typeface="Verdana" panose="020B0604030504040204" pitchFamily="34" charset="0"/>
                <a:ea typeface="Verdana" panose="020B0604030504040204" pitchFamily="34" charset="0"/>
                <a:cs typeface="Times New Roman" panose="02020603050405020304" pitchFamily="18" charset="0"/>
              </a:rPr>
              <a:t>The Humanization of Pet Food</a:t>
            </a:r>
            <a:r>
              <a:rPr lang="en-GB" sz="800" dirty="0">
                <a:effectLst/>
                <a:latin typeface="Verdana" panose="020B0604030504040204" pitchFamily="34" charset="0"/>
                <a:ea typeface="Verdana" panose="020B0604030504040204" pitchFamily="34" charset="0"/>
                <a:cs typeface="Times New Roman" panose="02020603050405020304" pitchFamily="18" charset="0"/>
              </a:rPr>
              <a:t>. Food, Medicine, and Health.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5" action="ppaction://hlinkfile"/>
              </a:rPr>
              <a:t>https://www.researchgate.net/profile/Roger_Clemens/publication/293199369_The_'Humanization'_of_Pet_Food/links/56d5b6d708aebe4638ac63c0/The-Humanization-of-Pet-Food.pdf</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5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Doyon, M. and Labrecque, J., 2008. Functional foods: a conceptual definition. </a:t>
            </a:r>
            <a:r>
              <a:rPr lang="en-GB" sz="800" i="1" dirty="0">
                <a:effectLst/>
                <a:latin typeface="Verdana" panose="020B0604030504040204" pitchFamily="34" charset="0"/>
                <a:ea typeface="Verdana" panose="020B0604030504040204" pitchFamily="34" charset="0"/>
                <a:cs typeface="Times New Roman" panose="02020603050405020304" pitchFamily="18" charset="0"/>
              </a:rPr>
              <a:t>British Food Journal</a:t>
            </a:r>
            <a:r>
              <a:rPr lang="en-GB" sz="800" dirty="0">
                <a:effectLst/>
                <a:latin typeface="Verdana" panose="020B0604030504040204" pitchFamily="34" charset="0"/>
                <a:ea typeface="Verdana" panose="020B0604030504040204" pitchFamily="34" charset="0"/>
                <a:cs typeface="Times New Roman" panose="02020603050405020304" pitchFamily="18" charset="0"/>
              </a:rPr>
              <a:t>.</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Ensuring Pet Food Safety in a Booming Market - HPS Hygienic Pigging Systems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HPS Hygienic Pigging Systems</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6"/>
              </a:rPr>
              <a:t>https://www.hps-pigging.com/ensuring-pet-food-safety-in-a-booming-market/#:~:text=Despite%20being%20such%20a%20large,can%20severely%20affect%</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25 October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Happy Dog Happy Dog | Dogs, Silly dogs, Cute dogs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Pinterest</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7"/>
              </a:rPr>
              <a:t>https://www.pinterest.co.uk/pin/478929741618046981/</a:t>
            </a:r>
            <a:r>
              <a:rPr lang="en-GB" sz="800" dirty="0">
                <a:effectLst/>
                <a:latin typeface="Verdana" panose="020B0604030504040204" pitchFamily="34" charset="0"/>
                <a:ea typeface="Verdana" panose="020B0604030504040204" pitchFamily="34" charset="0"/>
                <a:cs typeface="Times New Roman" panose="02020603050405020304" pitchFamily="18" charset="0"/>
              </a:rPr>
              <a:t>[Accessed 24 October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James Wellbeloved Naturally Healthy Pet Food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James Wellbeloved</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8"/>
              </a:rPr>
              <a:t>https://www.wellbeloved.com/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3 November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Market, P. (2020). Pet Food Ingredients Market Size, Share | Industry Outlook &amp; Forecasts - 2025 | </a:t>
            </a:r>
            <a:r>
              <a:rPr lang="en-GB" sz="800" dirty="0" err="1">
                <a:effectLst/>
                <a:latin typeface="Verdana" panose="020B0604030504040204" pitchFamily="34" charset="0"/>
                <a:ea typeface="Verdana" panose="020B0604030504040204" pitchFamily="34" charset="0"/>
                <a:cs typeface="Times New Roman" panose="02020603050405020304" pitchFamily="18" charset="0"/>
              </a:rPr>
              <a:t>MarketsandMarkets</a:t>
            </a:r>
            <a:r>
              <a:rPr lang="en-GB" sz="800" dirty="0">
                <a:effectLst/>
                <a:latin typeface="Verdana" panose="020B0604030504040204" pitchFamily="34" charset="0"/>
                <a:ea typeface="Verdana" panose="020B0604030504040204" pitchFamily="34" charset="0"/>
                <a:cs typeface="Times New Roman" panose="02020603050405020304" pitchFamily="18" charset="0"/>
              </a:rPr>
              <a:t>. </a:t>
            </a:r>
            <a:r>
              <a:rPr lang="en-GB" sz="800" i="1" dirty="0">
                <a:effectLst/>
                <a:latin typeface="Verdana" panose="020B0604030504040204" pitchFamily="34" charset="0"/>
                <a:ea typeface="Verdana" panose="020B0604030504040204" pitchFamily="34" charset="0"/>
                <a:cs typeface="Times New Roman" panose="02020603050405020304" pitchFamily="18" charset="0"/>
              </a:rPr>
              <a:t>Marketsandmarkets.com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9"/>
              </a:rPr>
              <a:t>https://www.marketsandmarkets.com/Market-Reports/global-pet-food-and-care-products-market-147.html</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5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Murphy, P.E., 2017. Research in marketing ethics: Continuing and emerging themes. </a:t>
            </a:r>
            <a:r>
              <a:rPr lang="en-GB" sz="800" i="1" dirty="0">
                <a:effectLst/>
                <a:latin typeface="Verdana" panose="020B0604030504040204" pitchFamily="34" charset="0"/>
                <a:ea typeface="Verdana" panose="020B0604030504040204" pitchFamily="34" charset="0"/>
                <a:cs typeface="Times New Roman" panose="02020603050405020304" pitchFamily="18" charset="0"/>
              </a:rPr>
              <a:t>Recherche et Applications </a:t>
            </a:r>
            <a:r>
              <a:rPr lang="en-GB" sz="800" i="1" dirty="0" err="1">
                <a:effectLst/>
                <a:latin typeface="Verdana" panose="020B0604030504040204" pitchFamily="34" charset="0"/>
                <a:ea typeface="Verdana" panose="020B0604030504040204" pitchFamily="34" charset="0"/>
                <a:cs typeface="Times New Roman" panose="02020603050405020304" pitchFamily="18" charset="0"/>
              </a:rPr>
              <a:t>en</a:t>
            </a:r>
            <a:r>
              <a:rPr lang="en-GB" sz="800" i="1" dirty="0">
                <a:effectLst/>
                <a:latin typeface="Verdana" panose="020B0604030504040204" pitchFamily="34" charset="0"/>
                <a:ea typeface="Verdana" panose="020B0604030504040204" pitchFamily="34" charset="0"/>
                <a:cs typeface="Times New Roman" panose="02020603050405020304" pitchFamily="18" charset="0"/>
              </a:rPr>
              <a:t> Marketing (English Edition)</a:t>
            </a:r>
            <a:r>
              <a:rPr lang="en-GB" sz="800" dirty="0">
                <a:effectLst/>
                <a:latin typeface="Verdana" panose="020B0604030504040204" pitchFamily="34" charset="0"/>
                <a:ea typeface="Verdana" panose="020B0604030504040204" pitchFamily="34" charset="0"/>
                <a:cs typeface="Times New Roman" panose="02020603050405020304" pitchFamily="18" charset="0"/>
              </a:rPr>
              <a:t>, </a:t>
            </a:r>
            <a:r>
              <a:rPr lang="en-GB" sz="800" i="1" dirty="0">
                <a:effectLst/>
                <a:latin typeface="Verdana" panose="020B0604030504040204" pitchFamily="34" charset="0"/>
                <a:ea typeface="Verdana" panose="020B0604030504040204" pitchFamily="34" charset="0"/>
                <a:cs typeface="Times New Roman" panose="02020603050405020304" pitchFamily="18" charset="0"/>
              </a:rPr>
              <a:t>32</a:t>
            </a:r>
            <a:r>
              <a:rPr lang="en-GB" sz="800" dirty="0">
                <a:effectLst/>
                <a:latin typeface="Verdana" panose="020B0604030504040204" pitchFamily="34" charset="0"/>
                <a:ea typeface="Verdana" panose="020B0604030504040204" pitchFamily="34" charset="0"/>
                <a:cs typeface="Times New Roman" panose="02020603050405020304" pitchFamily="18" charset="0"/>
              </a:rPr>
              <a:t>(3), pp.84-89.</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Natural dog health nutrition and food blog articles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Dogs Naturally</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0"/>
              </a:rPr>
              <a:t>https://www.dogsnaturallymagazine.com/blog/</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5 November 2020].</a:t>
            </a:r>
          </a:p>
          <a:p>
            <a:endParaRPr lang="en-GB" sz="16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7D0A727-2C46-4765-BE1D-194E35A5B7FD}"/>
              </a:ext>
            </a:extLst>
          </p:cNvPr>
          <p:cNvSpPr txBox="1"/>
          <p:nvPr/>
        </p:nvSpPr>
        <p:spPr>
          <a:xfrm>
            <a:off x="6481012" y="726230"/>
            <a:ext cx="5366083" cy="4451860"/>
          </a:xfrm>
          <a:prstGeom prst="rect">
            <a:avLst/>
          </a:prstGeom>
          <a:noFill/>
        </p:spPr>
        <p:txBody>
          <a:bodyPr wrap="square" rtlCol="0">
            <a:spAutoFit/>
          </a:bodyPr>
          <a:lstStyle/>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Natural Dry Dog Food | Complete Dry Dog Food | Lily's Kitchen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Lilyskitchen.co.uk</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1"/>
              </a:rPr>
              <a:t>https://www.lilyskitchen.co.uk/for-dogs/food-for-dogs/shop-by-product-type/dry-food</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10 November 2020]</a:t>
            </a:r>
          </a:p>
          <a:p>
            <a:pPr>
              <a:lnSpc>
                <a:spcPct val="107000"/>
              </a:lnSpc>
              <a:spcAft>
                <a:spcPts val="800"/>
              </a:spcAft>
            </a:pPr>
            <a:r>
              <a:rPr lang="en-GB" sz="800" dirty="0" err="1">
                <a:effectLst/>
                <a:latin typeface="Verdana" panose="020B0604030504040204" pitchFamily="34" charset="0"/>
                <a:ea typeface="Verdana" panose="020B0604030504040204" pitchFamily="34" charset="0"/>
                <a:cs typeface="Times New Roman" panose="02020603050405020304" pitchFamily="18" charset="0"/>
              </a:rPr>
              <a:t>Okin</a:t>
            </a:r>
            <a:r>
              <a:rPr lang="en-GB" sz="800" dirty="0">
                <a:effectLst/>
                <a:latin typeface="Verdana" panose="020B0604030504040204" pitchFamily="34" charset="0"/>
                <a:ea typeface="Verdana" panose="020B0604030504040204" pitchFamily="34" charset="0"/>
                <a:cs typeface="Times New Roman" panose="02020603050405020304" pitchFamily="18" charset="0"/>
              </a:rPr>
              <a:t>, G.S., 2017. Environmental impacts of food consumption by dogs and cats. </a:t>
            </a:r>
            <a:r>
              <a:rPr lang="en-GB" sz="800" dirty="0" err="1">
                <a:effectLst/>
                <a:latin typeface="Verdana" panose="020B0604030504040204" pitchFamily="34" charset="0"/>
                <a:ea typeface="Verdana" panose="020B0604030504040204" pitchFamily="34" charset="0"/>
                <a:cs typeface="Times New Roman" panose="02020603050405020304" pitchFamily="18" charset="0"/>
              </a:rPr>
              <a:t>PLoS</a:t>
            </a:r>
            <a:r>
              <a:rPr lang="en-GB" sz="800" dirty="0">
                <a:effectLst/>
                <a:latin typeface="Verdana" panose="020B0604030504040204" pitchFamily="34" charset="0"/>
                <a:ea typeface="Verdana" panose="020B0604030504040204" pitchFamily="34" charset="0"/>
                <a:cs typeface="Times New Roman" panose="02020603050405020304" pitchFamily="18" charset="0"/>
              </a:rPr>
              <a:t> One, 12(8), p.e0181301.</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PDSA Animal Wellbeing Report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PDSA Animal Wellbeing Report</a:t>
            </a:r>
            <a:r>
              <a:rPr lang="en-GB" sz="800" dirty="0">
                <a:effectLst/>
                <a:latin typeface="Verdana" panose="020B0604030504040204" pitchFamily="34" charset="0"/>
                <a:ea typeface="Verdana" panose="020B0604030504040204" pitchFamily="34" charset="0"/>
                <a:cs typeface="Times New Roman" panose="02020603050405020304" pitchFamily="18" charset="0"/>
              </a:rPr>
              <a:t>. YouGov.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2"/>
              </a:rPr>
              <a:t>https://www.pdsa.org.uk/media/7420/2019-paw-report_downloadable.pdf</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 November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Pet food, human food trends: what consumers really want?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Petfoodindustry.com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3"/>
              </a:rPr>
              <a:t>https://www.petfoodindustry.com/blogs/7-adventures-in-pet-food/post/6795-pet-food-human-food-trends-what-consumers-really-want</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 November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Pet owner attitudes and expectations toward dog aging - Appetizer - Diana Pet Food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Appetizer - Diana Pet Food</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4"/>
              </a:rPr>
              <a:t>https://www.appetizerblog.com/infographic-pet-owner-attitudes-and-expectations-toward-dog-aging/</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10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tails.com | Tailored Dog Food Subscription (2020).</a:t>
            </a:r>
            <a:r>
              <a:rPr lang="en-GB" sz="800" i="1" dirty="0">
                <a:effectLst/>
                <a:latin typeface="Verdana" panose="020B0604030504040204" pitchFamily="34" charset="0"/>
                <a:ea typeface="Verdana" panose="020B0604030504040204" pitchFamily="34" charset="0"/>
                <a:cs typeface="Times New Roman" panose="02020603050405020304" pitchFamily="18" charset="0"/>
              </a:rPr>
              <a:t>Tails.com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5"/>
              </a:rPr>
              <a:t>https://tails.com/gb/</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9 November 2020].</a:t>
            </a:r>
          </a:p>
          <a:p>
            <a:pPr>
              <a:lnSpc>
                <a:spcPct val="107000"/>
              </a:lnSpc>
              <a:spcAft>
                <a:spcPts val="800"/>
              </a:spcAft>
            </a:pPr>
            <a:br>
              <a:rPr lang="en-GB" sz="800" dirty="0">
                <a:effectLst/>
                <a:latin typeface="Verdana" panose="020B0604030504040204" pitchFamily="34" charset="0"/>
                <a:ea typeface="Verdana" panose="020B0604030504040204" pitchFamily="34" charset="0"/>
                <a:cs typeface="Times New Roman" panose="02020603050405020304" pitchFamily="18" charset="0"/>
              </a:rPr>
            </a:br>
            <a:r>
              <a:rPr lang="en-GB" sz="800" dirty="0">
                <a:effectLst/>
                <a:latin typeface="Verdana" panose="020B0604030504040204" pitchFamily="34" charset="0"/>
                <a:ea typeface="Verdana" panose="020B0604030504040204" pitchFamily="34" charset="0"/>
                <a:cs typeface="Times New Roman" panose="02020603050405020304" pitchFamily="18" charset="0"/>
              </a:rPr>
              <a:t>UK Pet Market Industry Statistics | </a:t>
            </a:r>
            <a:r>
              <a:rPr lang="en-GB" sz="800" dirty="0" err="1">
                <a:effectLst/>
                <a:latin typeface="Verdana" panose="020B0604030504040204" pitchFamily="34" charset="0"/>
                <a:ea typeface="Verdana" panose="020B0604030504040204" pitchFamily="34" charset="0"/>
                <a:cs typeface="Times New Roman" panose="02020603050405020304" pitchFamily="18" charset="0"/>
              </a:rPr>
              <a:t>Groomarts</a:t>
            </a:r>
            <a:r>
              <a:rPr lang="en-GB" sz="800" dirty="0">
                <a:effectLst/>
                <a:latin typeface="Verdana" panose="020B0604030504040204" pitchFamily="34" charset="0"/>
                <a:ea typeface="Verdana" panose="020B0604030504040204" pitchFamily="34" charset="0"/>
                <a:cs typeface="Times New Roman" panose="02020603050405020304" pitchFamily="18" charset="0"/>
              </a:rPr>
              <a:t>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Groomarts.com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6"/>
              </a:rPr>
              <a:t>https://groomarts.com/student-advice/marketing-insights</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1 November 2020].</a:t>
            </a:r>
          </a:p>
          <a:p>
            <a:pPr>
              <a:lnSpc>
                <a:spcPct val="107000"/>
              </a:lnSpc>
              <a:spcAft>
                <a:spcPts val="800"/>
              </a:spcAft>
            </a:pPr>
            <a:r>
              <a:rPr lang="en-GB" sz="800" dirty="0">
                <a:effectLst/>
                <a:latin typeface="Verdana" panose="020B0604030504040204" pitchFamily="34" charset="0"/>
                <a:ea typeface="Verdana" panose="020B0604030504040204" pitchFamily="34" charset="0"/>
                <a:cs typeface="Times New Roman" panose="02020603050405020304" pitchFamily="18" charset="0"/>
              </a:rPr>
              <a:t>United Kingdom Pet Food Market - Growth, Trends and Forecast (2020 - 2025) (2020). </a:t>
            </a:r>
            <a:r>
              <a:rPr lang="en-GB" sz="800" i="1" dirty="0">
                <a:effectLst/>
                <a:latin typeface="Verdana" panose="020B0604030504040204" pitchFamily="34" charset="0"/>
                <a:ea typeface="Verdana" panose="020B0604030504040204" pitchFamily="34" charset="0"/>
                <a:cs typeface="Times New Roman" panose="02020603050405020304" pitchFamily="18" charset="0"/>
              </a:rPr>
              <a:t>Mordorintelligence.com</a:t>
            </a:r>
            <a:r>
              <a:rPr lang="en-GB" sz="800" dirty="0">
                <a:effectLst/>
                <a:latin typeface="Verdana" panose="020B0604030504040204" pitchFamily="34" charset="0"/>
                <a:ea typeface="Verdana" panose="020B0604030504040204" pitchFamily="34" charset="0"/>
                <a:cs typeface="Times New Roman" panose="02020603050405020304" pitchFamily="18" charset="0"/>
              </a:rPr>
              <a:t>. Available from </a:t>
            </a:r>
            <a:r>
              <a:rPr lang="en-GB" sz="800" u="sng" dirty="0">
                <a:solidFill>
                  <a:srgbClr val="0563C1"/>
                </a:solidFill>
                <a:effectLst/>
                <a:latin typeface="Verdana" panose="020B0604030504040204" pitchFamily="34" charset="0"/>
                <a:ea typeface="Verdana" panose="020B0604030504040204" pitchFamily="34" charset="0"/>
                <a:cs typeface="Times New Roman" panose="02020603050405020304" pitchFamily="18" charset="0"/>
                <a:hlinkClick r:id="rId17"/>
              </a:rPr>
              <a:t>https://www.mordorintelligence.com/industry-reports/united-kingdom-pet-food-market</a:t>
            </a:r>
            <a:r>
              <a:rPr lang="en-GB" sz="800" dirty="0">
                <a:effectLst/>
                <a:latin typeface="Verdana" panose="020B0604030504040204" pitchFamily="34" charset="0"/>
                <a:ea typeface="Verdana" panose="020B0604030504040204" pitchFamily="34" charset="0"/>
                <a:cs typeface="Times New Roman" panose="02020603050405020304" pitchFamily="18" charset="0"/>
              </a:rPr>
              <a:t> [Accessed 3 November 2020]</a:t>
            </a:r>
          </a:p>
          <a:p>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349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extBox 899">
            <a:extLst>
              <a:ext uri="{FF2B5EF4-FFF2-40B4-BE49-F238E27FC236}">
                <a16:creationId xmlns:a16="http://schemas.microsoft.com/office/drawing/2014/main" id="{269905EA-5FE2-4AE4-9BDF-A19C014DB7A4}"/>
              </a:ext>
            </a:extLst>
          </p:cNvPr>
          <p:cNvSpPr txBox="1"/>
          <p:nvPr/>
        </p:nvSpPr>
        <p:spPr>
          <a:xfrm>
            <a:off x="-1244511" y="9716898"/>
            <a:ext cx="1142046" cy="3696393"/>
          </a:xfrm>
          <a:prstGeom prst="rect">
            <a:avLst/>
          </a:prstGeom>
          <a:noFill/>
        </p:spPr>
        <p:txBody>
          <a:bodyPr wrap="square" lIns="120013" tIns="60006" rIns="120013" bIns="60006" rtlCol="0">
            <a:spAutoFit/>
          </a:bodyPr>
          <a:lstStyle/>
          <a:p>
            <a:pPr defTabSz="1200241"/>
            <a:r>
              <a:rPr lang="en-US" sz="1969" b="1" dirty="0">
                <a:solidFill>
                  <a:srgbClr val="FFFFFF"/>
                </a:solidFill>
                <a:latin typeface="Verdana" panose="020B0604030504040204" pitchFamily="34" charset="0"/>
                <a:ea typeface="Verdana" panose="020B0604030504040204" pitchFamily="34" charset="0"/>
                <a:cs typeface="Lato" panose="020F0502020204030203" pitchFamily="34" charset="0"/>
              </a:rPr>
              <a:t>Your Text Here</a:t>
            </a:r>
            <a:endParaRPr lang="id-ID" sz="1969" b="1" dirty="0">
              <a:solidFill>
                <a:srgbClr val="FFFFFF"/>
              </a:solidFill>
              <a:latin typeface="Verdana" panose="020B0604030504040204" pitchFamily="34" charset="0"/>
              <a:ea typeface="Verdana" panose="020B0604030504040204" pitchFamily="34" charset="0"/>
              <a:cs typeface="Lato" panose="020F0502020204030203" pitchFamily="34" charset="0"/>
            </a:endParaRPr>
          </a:p>
          <a:p>
            <a:pPr defTabSz="1200241"/>
            <a:r>
              <a:rPr lang="en-US" sz="1575" dirty="0">
                <a:solidFill>
                  <a:srgbClr val="FFFFFF"/>
                </a:solidFill>
                <a:latin typeface="Verdana" panose="020B0604030504040204" pitchFamily="34" charset="0"/>
                <a:ea typeface="Verdana" panose="020B0604030504040204" pitchFamily="34" charset="0"/>
                <a:cs typeface="Lato" panose="020F0502020204030203" pitchFamily="34" charset="0"/>
              </a:rPr>
              <a:t>Lorem Ipsum is simply dummy text of the printing and typesetting industry. </a:t>
            </a:r>
          </a:p>
        </p:txBody>
      </p:sp>
      <p:sp>
        <p:nvSpPr>
          <p:cNvPr id="903" name="TextBox 902">
            <a:extLst>
              <a:ext uri="{FF2B5EF4-FFF2-40B4-BE49-F238E27FC236}">
                <a16:creationId xmlns:a16="http://schemas.microsoft.com/office/drawing/2014/main" id="{C076FF49-8723-439B-9809-5129C8219F68}"/>
              </a:ext>
            </a:extLst>
          </p:cNvPr>
          <p:cNvSpPr txBox="1"/>
          <p:nvPr/>
        </p:nvSpPr>
        <p:spPr>
          <a:xfrm>
            <a:off x="-446578" y="8568230"/>
            <a:ext cx="943142" cy="3211645"/>
          </a:xfrm>
          <a:prstGeom prst="rect">
            <a:avLst/>
          </a:prstGeom>
          <a:noFill/>
        </p:spPr>
        <p:txBody>
          <a:bodyPr wrap="square" lIns="120013" tIns="60006" rIns="120013" bIns="60006" rtlCol="0">
            <a:spAutoFit/>
          </a:bodyPr>
          <a:lstStyle/>
          <a:p>
            <a:pPr defTabSz="1200241"/>
            <a:r>
              <a:rPr lang="en-US" sz="1969" b="1" dirty="0">
                <a:solidFill>
                  <a:schemeClr val="bg2"/>
                </a:solidFill>
                <a:latin typeface="Verdana" panose="020B0604030504040204" pitchFamily="34" charset="0"/>
                <a:ea typeface="Verdana" panose="020B0604030504040204" pitchFamily="34" charset="0"/>
                <a:cs typeface="Lato" panose="020F0502020204030203" pitchFamily="34" charset="0"/>
              </a:rPr>
              <a:t>Your Text Here</a:t>
            </a:r>
            <a:endParaRPr lang="id-ID" sz="1969" b="1" dirty="0">
              <a:solidFill>
                <a:schemeClr val="bg2"/>
              </a:solidFill>
              <a:latin typeface="Verdana" panose="020B0604030504040204" pitchFamily="34" charset="0"/>
              <a:ea typeface="Verdana" panose="020B0604030504040204" pitchFamily="34" charset="0"/>
              <a:cs typeface="Lato" panose="020F0502020204030203" pitchFamily="34" charset="0"/>
            </a:endParaRPr>
          </a:p>
          <a:p>
            <a:pPr defTabSz="1200241"/>
            <a:r>
              <a:rPr lang="en-US" sz="1575" dirty="0">
                <a:solidFill>
                  <a:prstClr val="white">
                    <a:lumMod val="75000"/>
                  </a:prstClr>
                </a:solidFill>
                <a:latin typeface="Verdana" panose="020B0604030504040204" pitchFamily="34" charset="0"/>
                <a:ea typeface="Verdana" panose="020B0604030504040204" pitchFamily="34" charset="0"/>
                <a:cs typeface="Lato" panose="020F0502020204030203" pitchFamily="34" charset="0"/>
              </a:rPr>
              <a:t>Lorem Ipsum is simply dummy text of the printing</a:t>
            </a:r>
          </a:p>
        </p:txBody>
      </p:sp>
      <p:sp>
        <p:nvSpPr>
          <p:cNvPr id="904" name="TextBox 903">
            <a:extLst>
              <a:ext uri="{FF2B5EF4-FFF2-40B4-BE49-F238E27FC236}">
                <a16:creationId xmlns:a16="http://schemas.microsoft.com/office/drawing/2014/main" id="{2D89EC08-6B10-42D6-B1E3-9791A88ECDE9}"/>
              </a:ext>
            </a:extLst>
          </p:cNvPr>
          <p:cNvSpPr txBox="1"/>
          <p:nvPr/>
        </p:nvSpPr>
        <p:spPr>
          <a:xfrm>
            <a:off x="3997996" y="9648373"/>
            <a:ext cx="1142046" cy="6847256"/>
          </a:xfrm>
          <a:prstGeom prst="rect">
            <a:avLst/>
          </a:prstGeom>
          <a:noFill/>
        </p:spPr>
        <p:txBody>
          <a:bodyPr wrap="square" lIns="120013" tIns="60006" rIns="120013" bIns="60006" rtlCol="0">
            <a:spAutoFit/>
          </a:bodyPr>
          <a:lstStyle/>
          <a:p>
            <a:pPr defTabSz="1200241"/>
            <a:r>
              <a:rPr lang="en-US" sz="1969" b="1" dirty="0">
                <a:solidFill>
                  <a:srgbClr val="FFFFFF"/>
                </a:solidFill>
                <a:latin typeface="Verdana" panose="020B0604030504040204" pitchFamily="34" charset="0"/>
                <a:ea typeface="Verdana" panose="020B0604030504040204" pitchFamily="34" charset="0"/>
                <a:cs typeface="Lato" panose="020F0502020204030203" pitchFamily="34" charset="0"/>
              </a:rPr>
              <a:t>Your Text Here</a:t>
            </a:r>
            <a:endParaRPr lang="id-ID" sz="1969" b="1" dirty="0">
              <a:solidFill>
                <a:srgbClr val="FFFFFF"/>
              </a:solidFill>
              <a:latin typeface="Verdana" panose="020B0604030504040204" pitchFamily="34" charset="0"/>
              <a:ea typeface="Verdana" panose="020B0604030504040204" pitchFamily="34" charset="0"/>
              <a:cs typeface="Lato" panose="020F0502020204030203" pitchFamily="34" charset="0"/>
            </a:endParaRPr>
          </a:p>
          <a:p>
            <a:pPr defTabSz="1200241"/>
            <a:r>
              <a:rPr lang="en-US" sz="1575" dirty="0">
                <a:solidFill>
                  <a:srgbClr val="FFFFFF"/>
                </a:solidFill>
                <a:latin typeface="Verdana" panose="020B0604030504040204" pitchFamily="34" charset="0"/>
                <a:ea typeface="Verdana" panose="020B0604030504040204" pitchFamily="34" charset="0"/>
                <a:cs typeface="Lato" panose="020F0502020204030203" pitchFamily="34" charset="0"/>
              </a:rPr>
              <a:t>Lorem Ipsum is simply dummy text of the printing and typesetting industry. Lorem Ipsum has been the industry's standard dummy text ever since the 1500s</a:t>
            </a:r>
          </a:p>
        </p:txBody>
      </p:sp>
      <p:sp>
        <p:nvSpPr>
          <p:cNvPr id="905" name="TextBox 904">
            <a:extLst>
              <a:ext uri="{FF2B5EF4-FFF2-40B4-BE49-F238E27FC236}">
                <a16:creationId xmlns:a16="http://schemas.microsoft.com/office/drawing/2014/main" id="{9FB82779-A7BB-400B-9BF8-932B55C16E05}"/>
              </a:ext>
            </a:extLst>
          </p:cNvPr>
          <p:cNvSpPr txBox="1"/>
          <p:nvPr/>
        </p:nvSpPr>
        <p:spPr>
          <a:xfrm>
            <a:off x="9029130" y="9602575"/>
            <a:ext cx="1473439" cy="4908264"/>
          </a:xfrm>
          <a:prstGeom prst="rect">
            <a:avLst/>
          </a:prstGeom>
          <a:noFill/>
        </p:spPr>
        <p:txBody>
          <a:bodyPr wrap="square" lIns="120013" tIns="60006" rIns="120013" bIns="60006" rtlCol="0">
            <a:spAutoFit/>
          </a:bodyPr>
          <a:lstStyle/>
          <a:p>
            <a:pPr defTabSz="1200241"/>
            <a:r>
              <a:rPr lang="en-US" sz="1969" b="1" dirty="0">
                <a:solidFill>
                  <a:srgbClr val="FFFFFF"/>
                </a:solidFill>
                <a:latin typeface="Verdana" panose="020B0604030504040204" pitchFamily="34" charset="0"/>
                <a:ea typeface="Verdana" panose="020B0604030504040204" pitchFamily="34" charset="0"/>
                <a:cs typeface="Lato" panose="020F0502020204030203" pitchFamily="34" charset="0"/>
              </a:rPr>
              <a:t>Your Text Here</a:t>
            </a:r>
            <a:endParaRPr lang="id-ID" sz="1969" b="1" dirty="0">
              <a:solidFill>
                <a:srgbClr val="FFFFFF"/>
              </a:solidFill>
              <a:latin typeface="Verdana" panose="020B0604030504040204" pitchFamily="34" charset="0"/>
              <a:ea typeface="Verdana" panose="020B0604030504040204" pitchFamily="34" charset="0"/>
              <a:cs typeface="Lato" panose="020F0502020204030203" pitchFamily="34" charset="0"/>
            </a:endParaRPr>
          </a:p>
          <a:p>
            <a:pPr defTabSz="1200241"/>
            <a:r>
              <a:rPr lang="en-US" sz="1575" dirty="0">
                <a:solidFill>
                  <a:srgbClr val="FFFFFF"/>
                </a:solidFill>
                <a:latin typeface="Verdana" panose="020B0604030504040204" pitchFamily="34" charset="0"/>
                <a:ea typeface="Verdana" panose="020B0604030504040204" pitchFamily="34" charset="0"/>
                <a:cs typeface="Lato" panose="020F0502020204030203" pitchFamily="34" charset="0"/>
              </a:rPr>
              <a:t>Lorem Ipsum is simply dummy text of the printing and typesetting industry. Lorem Ipsum has been the industry's standard dummy text ever since the 1500s</a:t>
            </a:r>
          </a:p>
        </p:txBody>
      </p:sp>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DESIGN THINKING</a:t>
            </a:r>
          </a:p>
        </p:txBody>
      </p:sp>
      <p:sp>
        <p:nvSpPr>
          <p:cNvPr id="5" name="TextBox 4">
            <a:extLst>
              <a:ext uri="{FF2B5EF4-FFF2-40B4-BE49-F238E27FC236}">
                <a16:creationId xmlns:a16="http://schemas.microsoft.com/office/drawing/2014/main" id="{0D6D7610-AF96-4C8A-9D43-200328E5AC72}"/>
              </a:ext>
            </a:extLst>
          </p:cNvPr>
          <p:cNvSpPr txBox="1"/>
          <p:nvPr/>
        </p:nvSpPr>
        <p:spPr>
          <a:xfrm>
            <a:off x="2028825" y="894472"/>
            <a:ext cx="3733800"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rPr>
              <a:t>What is design thinking?</a:t>
            </a:r>
          </a:p>
        </p:txBody>
      </p:sp>
      <p:sp>
        <p:nvSpPr>
          <p:cNvPr id="7" name="TextBox 6">
            <a:extLst>
              <a:ext uri="{FF2B5EF4-FFF2-40B4-BE49-F238E27FC236}">
                <a16:creationId xmlns:a16="http://schemas.microsoft.com/office/drawing/2014/main" id="{D275406F-C059-428F-9A68-1EE61F27B263}"/>
              </a:ext>
            </a:extLst>
          </p:cNvPr>
          <p:cNvSpPr txBox="1"/>
          <p:nvPr/>
        </p:nvSpPr>
        <p:spPr>
          <a:xfrm>
            <a:off x="485775" y="1277857"/>
            <a:ext cx="6096000" cy="2123658"/>
          </a:xfrm>
          <a:prstGeom prst="rect">
            <a:avLst/>
          </a:prstGeom>
          <a:noFill/>
        </p:spPr>
        <p:txBody>
          <a:bodyPr wrap="square">
            <a:spAutoFit/>
          </a:bodyPr>
          <a:lstStyle/>
          <a:p>
            <a:pPr rtl="0">
              <a:spcBef>
                <a:spcPts val="1200"/>
              </a:spcBef>
              <a:spcAft>
                <a:spcPts val="1200"/>
              </a:spcAft>
            </a:pPr>
            <a:r>
              <a:rPr lang="en-GB" sz="1200" b="0" i="0" u="none" strike="noStrike" dirty="0">
                <a:solidFill>
                  <a:srgbClr val="000000"/>
                </a:solidFill>
                <a:effectLst/>
                <a:latin typeface="Verdana" panose="020B0604030504040204" pitchFamily="34" charset="0"/>
                <a:ea typeface="Verdana" panose="020B0604030504040204" pitchFamily="34" charset="0"/>
              </a:rPr>
              <a:t>Design thinking is both a process and an ideology centred around solving complex issues and problems in a customer-centric way.  </a:t>
            </a:r>
          </a:p>
          <a:p>
            <a:pPr rtl="0">
              <a:spcBef>
                <a:spcPts val="1200"/>
              </a:spcBef>
              <a:spcAft>
                <a:spcPts val="1200"/>
              </a:spcAft>
            </a:pPr>
            <a:r>
              <a:rPr lang="en-GB" sz="1200" b="0" i="0" u="none" strike="noStrike" dirty="0">
                <a:solidFill>
                  <a:srgbClr val="000000"/>
                </a:solidFill>
                <a:effectLst/>
                <a:latin typeface="Verdana" panose="020B0604030504040204" pitchFamily="34" charset="0"/>
                <a:ea typeface="Verdana" panose="020B0604030504040204" pitchFamily="34" charset="0"/>
              </a:rPr>
              <a:t>This process can be split into 5 stages:</a:t>
            </a:r>
          </a:p>
          <a:p>
            <a:pPr rtl="0">
              <a:spcBef>
                <a:spcPts val="1200"/>
              </a:spcBef>
              <a:spcAft>
                <a:spcPts val="1200"/>
              </a:spcAft>
            </a:pPr>
            <a:endParaRPr lang="en-GB" sz="1800" b="0" i="0" u="none" strike="noStrike" dirty="0">
              <a:solidFill>
                <a:srgbClr val="000000"/>
              </a:solidFill>
              <a:effectLst/>
              <a:latin typeface="Verdana" panose="020B0604030504040204" pitchFamily="34" charset="0"/>
              <a:ea typeface="Verdana" panose="020B0604030504040204" pitchFamily="34" charset="0"/>
            </a:endParaRPr>
          </a:p>
          <a:p>
            <a:pPr rtl="0">
              <a:spcBef>
                <a:spcPts val="1200"/>
              </a:spcBef>
              <a:spcAft>
                <a:spcPts val="1200"/>
              </a:spcAft>
            </a:pPr>
            <a:endParaRPr lang="en-GB" sz="1800" dirty="0">
              <a:solidFill>
                <a:srgbClr val="000000"/>
              </a:solidFill>
              <a:latin typeface="Verdana" panose="020B0604030504040204" pitchFamily="34" charset="0"/>
              <a:ea typeface="Verdana" panose="020B0604030504040204" pitchFamily="34" charset="0"/>
            </a:endParaRPr>
          </a:p>
        </p:txBody>
      </p:sp>
      <p:pic>
        <p:nvPicPr>
          <p:cNvPr id="8" name="Picture 2">
            <a:extLst>
              <a:ext uri="{FF2B5EF4-FFF2-40B4-BE49-F238E27FC236}">
                <a16:creationId xmlns:a16="http://schemas.microsoft.com/office/drawing/2014/main" id="{2831F6F7-B5DA-44FC-8ADC-B3AD393AE9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37" t="54768" r="46340" b="16302"/>
          <a:stretch/>
        </p:blipFill>
        <p:spPr bwMode="auto">
          <a:xfrm>
            <a:off x="721424" y="2300567"/>
            <a:ext cx="5419725" cy="25180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69DE77-E680-4133-958B-872CBBA58215}"/>
              </a:ext>
            </a:extLst>
          </p:cNvPr>
          <p:cNvSpPr txBox="1"/>
          <p:nvPr/>
        </p:nvSpPr>
        <p:spPr>
          <a:xfrm>
            <a:off x="354206" y="4568765"/>
            <a:ext cx="8429625" cy="2462213"/>
          </a:xfrm>
          <a:prstGeom prst="rect">
            <a:avLst/>
          </a:prstGeom>
          <a:noFill/>
        </p:spPr>
        <p:txBody>
          <a:bodyPr wrap="square" rtlCol="0">
            <a:spAutoFit/>
          </a:bodyPr>
          <a:lstStyle/>
          <a:p>
            <a:pPr rtl="0">
              <a:spcBef>
                <a:spcPts val="1200"/>
              </a:spcBef>
              <a:spcAft>
                <a:spcPts val="1200"/>
              </a:spcAft>
            </a:pPr>
            <a:r>
              <a:rPr lang="en-GB" sz="1200" dirty="0">
                <a:solidFill>
                  <a:srgbClr val="000000"/>
                </a:solidFill>
                <a:latin typeface="Verdana" panose="020B0604030504040204" pitchFamily="34" charset="0"/>
                <a:ea typeface="Verdana" panose="020B0604030504040204" pitchFamily="34" charset="0"/>
              </a:rPr>
              <a:t>For our initiative the</a:t>
            </a:r>
            <a:r>
              <a:rPr lang="en-GB" sz="1200" b="0" i="0" u="none" strike="noStrike" dirty="0">
                <a:solidFill>
                  <a:srgbClr val="000000"/>
                </a:solidFill>
                <a:effectLst/>
                <a:latin typeface="Verdana" panose="020B0604030504040204" pitchFamily="34" charset="0"/>
                <a:ea typeface="Verdana" panose="020B0604030504040204" pitchFamily="34" charset="0"/>
              </a:rPr>
              <a:t> driving force behind the design thinking process was </a:t>
            </a:r>
            <a:r>
              <a:rPr lang="en-GB" sz="1200" b="0" i="1" u="none" strike="noStrike" dirty="0">
                <a:solidFill>
                  <a:srgbClr val="000000"/>
                </a:solidFill>
                <a:effectLst/>
                <a:latin typeface="Verdana" panose="020B0604030504040204" pitchFamily="34" charset="0"/>
                <a:ea typeface="Verdana" panose="020B0604030504040204" pitchFamily="34" charset="0"/>
              </a:rPr>
              <a:t>empathy</a:t>
            </a:r>
            <a:r>
              <a:rPr lang="en-GB" sz="1200" dirty="0">
                <a:solidFill>
                  <a:srgbClr val="000000"/>
                </a:solidFill>
                <a:latin typeface="Verdana" panose="020B0604030504040204" pitchFamily="34" charset="0"/>
                <a:ea typeface="Verdana" panose="020B0604030504040204" pitchFamily="34" charset="0"/>
              </a:rPr>
              <a:t>, </a:t>
            </a:r>
            <a:r>
              <a:rPr lang="en-GB" sz="1200" b="0" i="0" u="none" strike="noStrike" dirty="0">
                <a:solidFill>
                  <a:srgbClr val="000000"/>
                </a:solidFill>
                <a:effectLst/>
                <a:latin typeface="Verdana" panose="020B0604030504040204" pitchFamily="34" charset="0"/>
                <a:ea typeface="Verdana" panose="020B0604030504040204" pitchFamily="34" charset="0"/>
              </a:rPr>
              <a:t>allowing us to engage with our customers and find out what they really needed.  </a:t>
            </a:r>
          </a:p>
          <a:p>
            <a:pPr>
              <a:spcBef>
                <a:spcPts val="1200"/>
              </a:spcBef>
              <a:spcAft>
                <a:spcPts val="1200"/>
              </a:spcAft>
            </a:pPr>
            <a:r>
              <a:rPr lang="en-GB" sz="1200" b="0" i="0" u="none" strike="noStrike" dirty="0">
                <a:solidFill>
                  <a:srgbClr val="000000"/>
                </a:solidFill>
                <a:effectLst/>
                <a:latin typeface="Verdana" panose="020B0604030504040204" pitchFamily="34" charset="0"/>
                <a:ea typeface="Verdana" panose="020B0604030504040204" pitchFamily="34" charset="0"/>
              </a:rPr>
              <a:t>Unlike, other strategic and cognitive processes by putting the customer at the centre of everything, we were able to come up with interesting and innovative solutions.  By using both divergent and convergent thinking we were able to give a structure to the chaos of the process.</a:t>
            </a:r>
          </a:p>
          <a:p>
            <a:pPr rtl="0">
              <a:spcBef>
                <a:spcPts val="1200"/>
              </a:spcBef>
              <a:spcAft>
                <a:spcPts val="1200"/>
              </a:spcAft>
            </a:pPr>
            <a:r>
              <a:rPr lang="en-GB" sz="1200" b="0" i="0" u="none" strike="noStrike" dirty="0">
                <a:solidFill>
                  <a:srgbClr val="000000"/>
                </a:solidFill>
                <a:effectLst/>
                <a:latin typeface="Verdana" panose="020B0604030504040204" pitchFamily="34" charset="0"/>
                <a:ea typeface="Verdana" panose="020B0604030504040204" pitchFamily="34" charset="0"/>
              </a:rPr>
              <a:t>This is particularly relevant when solving issues related to the pandemic, issues we may not necessarily have faced before.  </a:t>
            </a:r>
            <a:r>
              <a:rPr lang="en-GB" sz="1200" dirty="0">
                <a:solidFill>
                  <a:srgbClr val="000000"/>
                </a:solidFill>
                <a:latin typeface="Verdana" panose="020B0604030504040204" pitchFamily="34" charset="0"/>
                <a:ea typeface="Verdana" panose="020B0604030504040204" pitchFamily="34" charset="0"/>
              </a:rPr>
              <a:t>T</a:t>
            </a:r>
            <a:r>
              <a:rPr lang="en-GB" sz="1200" b="0" i="0" u="none" strike="noStrike" dirty="0">
                <a:solidFill>
                  <a:srgbClr val="000000"/>
                </a:solidFill>
                <a:effectLst/>
                <a:latin typeface="Verdana" panose="020B0604030504040204" pitchFamily="34" charset="0"/>
                <a:ea typeface="Verdana" panose="020B0604030504040204" pitchFamily="34" charset="0"/>
              </a:rPr>
              <a:t>hese problems need to be approached in new ways free from preconceptions and biases.</a:t>
            </a:r>
            <a:br>
              <a:rPr lang="en-GB" sz="1800" dirty="0">
                <a:latin typeface="Verdana" panose="020B0604030504040204" pitchFamily="34" charset="0"/>
                <a:ea typeface="Verdana" panose="020B0604030504040204" pitchFamily="34" charset="0"/>
              </a:rPr>
            </a:br>
            <a:endParaRPr lang="en-GB" dirty="0">
              <a:latin typeface="Verdana" panose="020B0604030504040204" pitchFamily="34" charset="0"/>
              <a:ea typeface="Verdana" panose="020B0604030504040204" pitchFamily="34" charset="0"/>
            </a:endParaRPr>
          </a:p>
        </p:txBody>
      </p:sp>
      <p:pic>
        <p:nvPicPr>
          <p:cNvPr id="10" name="Picture 2" descr="that type of thinking during that stage. If the two are applied at the same time then&#10;thoughts and ideas can get very mudd...">
            <a:extLst>
              <a:ext uri="{FF2B5EF4-FFF2-40B4-BE49-F238E27FC236}">
                <a16:creationId xmlns:a16="http://schemas.microsoft.com/office/drawing/2014/main" id="{B5583334-207D-4BE2-A3DC-4EECBF6A57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88" t="44439" r="22295" b="21667"/>
          <a:stretch/>
        </p:blipFill>
        <p:spPr bwMode="auto">
          <a:xfrm>
            <a:off x="8760714" y="4203292"/>
            <a:ext cx="3211181" cy="24412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48AAC8C-5748-4FF0-A5BD-A62EF662F399}"/>
              </a:ext>
            </a:extLst>
          </p:cNvPr>
          <p:cNvSpPr txBox="1"/>
          <p:nvPr/>
        </p:nvSpPr>
        <p:spPr>
          <a:xfrm>
            <a:off x="6884289" y="848527"/>
            <a:ext cx="5241036" cy="3354765"/>
          </a:xfrm>
          <a:prstGeom prst="flowChartInputOutpu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rtl="0">
              <a:spcBef>
                <a:spcPts val="0"/>
              </a:spcBef>
              <a:spcAft>
                <a:spcPts val="0"/>
              </a:spcAft>
            </a:pPr>
            <a:r>
              <a:rPr lang="en-GB" sz="1800" b="0" i="0" u="sng" strike="noStrike" dirty="0">
                <a:solidFill>
                  <a:schemeClr val="bg1"/>
                </a:solidFill>
                <a:effectLst/>
                <a:latin typeface="Verdana" panose="020B0604030504040204" pitchFamily="34" charset="0"/>
                <a:ea typeface="Verdana" panose="020B0604030504040204" pitchFamily="34" charset="0"/>
              </a:rPr>
              <a:t>The Tools we used to implement Design Thinking</a:t>
            </a:r>
          </a:p>
          <a:p>
            <a:pPr rtl="0">
              <a:spcBef>
                <a:spcPts val="0"/>
              </a:spcBef>
              <a:spcAft>
                <a:spcPts val="0"/>
              </a:spcAft>
            </a:pPr>
            <a:endParaRPr lang="en-GB" b="0" u="sng" dirty="0">
              <a:solidFill>
                <a:schemeClr val="bg1"/>
              </a:solidFill>
              <a:effectLst/>
              <a:latin typeface="Verdana" panose="020B0604030504040204" pitchFamily="34" charset="0"/>
              <a:ea typeface="Verdana" panose="020B0604030504040204" pitchFamily="34" charset="0"/>
            </a:endParaRP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Maslow’s Hierarchy of Needs</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Interviews, research, and observations</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Pyramid of Values</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5 Whys Exercise </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Persona Profile</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Value Proposition Canvas</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Customer Journey Map</a:t>
            </a:r>
          </a:p>
          <a:p>
            <a:pPr marL="285750" indent="-285750" rtl="0" fontAlgn="base">
              <a:spcBef>
                <a:spcPts val="0"/>
              </a:spcBef>
              <a:spcAft>
                <a:spcPts val="0"/>
              </a:spcAft>
              <a:buFont typeface="Arial" panose="020B0604020202020204" pitchFamily="34" charset="0"/>
              <a:buChar char="•"/>
            </a:pPr>
            <a:r>
              <a:rPr lang="en-GB" sz="1400" b="0" i="0" u="none" strike="noStrike" dirty="0">
                <a:solidFill>
                  <a:schemeClr val="bg1"/>
                </a:solidFill>
                <a:effectLst/>
                <a:latin typeface="Verdana" panose="020B0604030504040204" pitchFamily="34" charset="0"/>
                <a:ea typeface="Verdana" panose="020B0604030504040204" pitchFamily="34" charset="0"/>
              </a:rPr>
              <a:t>Strategic Insights in Three Circles</a:t>
            </a:r>
          </a:p>
        </p:txBody>
      </p:sp>
    </p:spTree>
    <p:extLst>
      <p:ext uri="{BB962C8B-B14F-4D97-AF65-F5344CB8AC3E}">
        <p14:creationId xmlns:p14="http://schemas.microsoft.com/office/powerpoint/2010/main" val="15221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3"/>
                                        </p:tgtEl>
                                        <p:attrNameLst>
                                          <p:attrName>style.visibility</p:attrName>
                                        </p:attrNameLst>
                                      </p:cBhvr>
                                      <p:to>
                                        <p:strVal val="visible"/>
                                      </p:to>
                                    </p:set>
                                    <p:animEffect transition="in" filter="wipe(left)">
                                      <p:cBhvr>
                                        <p:cTn id="7" dur="500"/>
                                        <p:tgtEl>
                                          <p:spTgt spid="9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00"/>
                                        </p:tgtEl>
                                        <p:attrNameLst>
                                          <p:attrName>style.visibility</p:attrName>
                                        </p:attrNameLst>
                                      </p:cBhvr>
                                      <p:to>
                                        <p:strVal val="visible"/>
                                      </p:to>
                                    </p:set>
                                    <p:animEffect transition="in" filter="wipe(left)">
                                      <p:cBhvr>
                                        <p:cTn id="11" dur="500"/>
                                        <p:tgtEl>
                                          <p:spTgt spid="90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4"/>
                                        </p:tgtEl>
                                        <p:attrNameLst>
                                          <p:attrName>style.visibility</p:attrName>
                                        </p:attrNameLst>
                                      </p:cBhvr>
                                      <p:to>
                                        <p:strVal val="visible"/>
                                      </p:to>
                                    </p:set>
                                    <p:animEffect transition="in" filter="wipe(left)">
                                      <p:cBhvr>
                                        <p:cTn id="15" dur="500"/>
                                        <p:tgtEl>
                                          <p:spTgt spid="90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wipe(left)">
                                      <p:cBhvr>
                                        <p:cTn id="19" dur="500"/>
                                        <p:tgtEl>
                                          <p:spTgt spid="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 grpId="0"/>
      <p:bldP spid="903" grpId="0"/>
      <p:bldP spid="904" grpId="0"/>
      <p:bldP spid="9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0" y="326120"/>
            <a:ext cx="6945559"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EMPATHY - MASLOW'S HIERARCHY OF NEEDS</a:t>
            </a:r>
          </a:p>
        </p:txBody>
      </p:sp>
      <p:graphicFrame>
        <p:nvGraphicFramePr>
          <p:cNvPr id="3" name="Content Placeholder 2">
            <a:extLst>
              <a:ext uri="{FF2B5EF4-FFF2-40B4-BE49-F238E27FC236}">
                <a16:creationId xmlns:a16="http://schemas.microsoft.com/office/drawing/2014/main" id="{9E779EFF-C4F1-48A9-8C69-65576D15903A}"/>
              </a:ext>
            </a:extLst>
          </p:cNvPr>
          <p:cNvGraphicFramePr>
            <a:graphicFrameLocks/>
          </p:cNvGraphicFramePr>
          <p:nvPr>
            <p:extLst>
              <p:ext uri="{D42A27DB-BD31-4B8C-83A1-F6EECF244321}">
                <p14:modId xmlns:p14="http://schemas.microsoft.com/office/powerpoint/2010/main" val="3460389827"/>
              </p:ext>
            </p:extLst>
          </p:nvPr>
        </p:nvGraphicFramePr>
        <p:xfrm>
          <a:off x="5885584" y="789648"/>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Maslow's hierarchy of needs - Wikipedia">
            <a:extLst>
              <a:ext uri="{FF2B5EF4-FFF2-40B4-BE49-F238E27FC236}">
                <a16:creationId xmlns:a16="http://schemas.microsoft.com/office/drawing/2014/main" id="{3F0826DF-D122-4AA4-BA88-F08E2EBF38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270" y="3136023"/>
            <a:ext cx="4369512" cy="33098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8839DA96-F496-4477-B22A-A471CE82EF80}"/>
              </a:ext>
            </a:extLst>
          </p:cNvPr>
          <p:cNvGraphicFramePr>
            <a:graphicFrameLocks/>
          </p:cNvGraphicFramePr>
          <p:nvPr>
            <p:extLst>
              <p:ext uri="{D42A27DB-BD31-4B8C-83A1-F6EECF244321}">
                <p14:modId xmlns:p14="http://schemas.microsoft.com/office/powerpoint/2010/main" val="2662413741"/>
              </p:ext>
            </p:extLst>
          </p:nvPr>
        </p:nvGraphicFramePr>
        <p:xfrm>
          <a:off x="164166" y="374715"/>
          <a:ext cx="5681844" cy="30542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Graphic 6" descr="Caret Right">
            <a:extLst>
              <a:ext uri="{FF2B5EF4-FFF2-40B4-BE49-F238E27FC236}">
                <a16:creationId xmlns:a16="http://schemas.microsoft.com/office/drawing/2014/main" id="{1EC9361E-D8E5-4178-A3A5-A406232D32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07975" y="789649"/>
            <a:ext cx="914400" cy="914400"/>
          </a:xfrm>
          <a:prstGeom prst="rect">
            <a:avLst/>
          </a:prstGeom>
        </p:spPr>
      </p:pic>
      <p:pic>
        <p:nvPicPr>
          <p:cNvPr id="8" name="Graphic 7" descr="Caret Right">
            <a:extLst>
              <a:ext uri="{FF2B5EF4-FFF2-40B4-BE49-F238E27FC236}">
                <a16:creationId xmlns:a16="http://schemas.microsoft.com/office/drawing/2014/main" id="{BF95E550-790D-48BA-BDAB-2C1B373E49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77417" y="789649"/>
            <a:ext cx="914400" cy="914400"/>
          </a:xfrm>
          <a:prstGeom prst="rect">
            <a:avLst/>
          </a:prstGeom>
        </p:spPr>
      </p:pic>
    </p:spTree>
    <p:extLst>
      <p:ext uri="{BB962C8B-B14F-4D97-AF65-F5344CB8AC3E}">
        <p14:creationId xmlns:p14="http://schemas.microsoft.com/office/powerpoint/2010/main" val="94433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etter&#10;&#10;Description automatically generated">
            <a:extLst>
              <a:ext uri="{FF2B5EF4-FFF2-40B4-BE49-F238E27FC236}">
                <a16:creationId xmlns:a16="http://schemas.microsoft.com/office/drawing/2014/main" id="{11C94C1F-0EB2-49EB-8DD2-E7D25087F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328" y="2053399"/>
            <a:ext cx="6463745" cy="4759812"/>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INTERVIEW ANALYSIS </a:t>
            </a:r>
          </a:p>
        </p:txBody>
      </p:sp>
      <p:pic>
        <p:nvPicPr>
          <p:cNvPr id="5" name="Picture 4" descr="Graphical user interface&#10;&#10;Description automatically generated">
            <a:extLst>
              <a:ext uri="{FF2B5EF4-FFF2-40B4-BE49-F238E27FC236}">
                <a16:creationId xmlns:a16="http://schemas.microsoft.com/office/drawing/2014/main" id="{78826E99-7B35-4526-98BE-8DD801FBF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0745"/>
            <a:ext cx="4414684" cy="4544428"/>
          </a:xfrm>
          <a:prstGeom prst="rect">
            <a:avLst/>
          </a:prstGeom>
        </p:spPr>
      </p:pic>
      <p:pic>
        <p:nvPicPr>
          <p:cNvPr id="11" name="Picture 2" descr="Pet adoption to the rescue during COVID-19 | PetfoodIndustry.com">
            <a:extLst>
              <a:ext uri="{FF2B5EF4-FFF2-40B4-BE49-F238E27FC236}">
                <a16:creationId xmlns:a16="http://schemas.microsoft.com/office/drawing/2014/main" id="{FF712EC4-B11E-4BD4-AF5D-5D71515D42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728" b="7285"/>
          <a:stretch/>
        </p:blipFill>
        <p:spPr bwMode="auto">
          <a:xfrm>
            <a:off x="5420164" y="186902"/>
            <a:ext cx="2314727" cy="190418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descr="Graphical user interface, application, chat or text message&#10;&#10;Description automatically generated">
            <a:extLst>
              <a:ext uri="{FF2B5EF4-FFF2-40B4-BE49-F238E27FC236}">
                <a16:creationId xmlns:a16="http://schemas.microsoft.com/office/drawing/2014/main" id="{3C13EE16-20FD-4602-A7A7-D75B1C0B6A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1867" y="3910336"/>
            <a:ext cx="2400967" cy="2122687"/>
          </a:xfrm>
          <a:prstGeom prst="rect">
            <a:avLst/>
          </a:prstGeom>
          <a:ln>
            <a:noFill/>
          </a:ln>
          <a:effectLst>
            <a:outerShdw blurRad="184150" dist="241300" dir="11520000" sx="110000" sy="110000" algn="ctr">
              <a:srgbClr val="000000">
                <a:alpha val="18000"/>
              </a:srgbClr>
            </a:outerShdw>
          </a:effectLst>
        </p:spPr>
      </p:pic>
      <p:pic>
        <p:nvPicPr>
          <p:cNvPr id="17" name="Picture 16" descr="Graphical user interface, text&#10;&#10;Description automatically generated">
            <a:extLst>
              <a:ext uri="{FF2B5EF4-FFF2-40B4-BE49-F238E27FC236}">
                <a16:creationId xmlns:a16="http://schemas.microsoft.com/office/drawing/2014/main" id="{6CF6C9A7-2E4E-4341-81F7-B5393B9CA8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877" y="5365471"/>
            <a:ext cx="2043075" cy="1386157"/>
          </a:xfrm>
          <a:prstGeom prst="rect">
            <a:avLst/>
          </a:prstGeom>
          <a:solidFill>
            <a:schemeClr val="accent1">
              <a:lumMod val="75000"/>
            </a:schemeClr>
          </a:solidFill>
          <a:effectLst>
            <a:outerShdw blurRad="50800" dist="38100" dir="5400000" algn="t" rotWithShape="0">
              <a:prstClr val="black">
                <a:alpha val="40000"/>
              </a:prstClr>
            </a:outerShdw>
          </a:effectLst>
        </p:spPr>
      </p:pic>
      <p:pic>
        <p:nvPicPr>
          <p:cNvPr id="19" name="Picture 18" descr="Text&#10;&#10;Description automatically generated">
            <a:extLst>
              <a:ext uri="{FF2B5EF4-FFF2-40B4-BE49-F238E27FC236}">
                <a16:creationId xmlns:a16="http://schemas.microsoft.com/office/drawing/2014/main" id="{79144237-3D00-49DC-9C58-E9B71D29AD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0691" y="5513125"/>
            <a:ext cx="2782517" cy="794071"/>
          </a:xfrm>
          <a:prstGeom prst="rect">
            <a:avLst/>
          </a:prstGeom>
          <a:effectLst>
            <a:outerShdw blurRad="50800" dist="38100" dir="5400000" algn="t" rotWithShape="0">
              <a:prstClr val="black">
                <a:alpha val="40000"/>
              </a:prstClr>
            </a:outerShdw>
          </a:effectLst>
        </p:spPr>
      </p:pic>
      <p:sp>
        <p:nvSpPr>
          <p:cNvPr id="21" name="TextBox 20">
            <a:extLst>
              <a:ext uri="{FF2B5EF4-FFF2-40B4-BE49-F238E27FC236}">
                <a16:creationId xmlns:a16="http://schemas.microsoft.com/office/drawing/2014/main" id="{B9A1DDB1-691F-4A14-AB07-76EE4A121145}"/>
              </a:ext>
            </a:extLst>
          </p:cNvPr>
          <p:cNvSpPr txBox="1"/>
          <p:nvPr/>
        </p:nvSpPr>
        <p:spPr>
          <a:xfrm>
            <a:off x="2237862" y="4521102"/>
            <a:ext cx="2051411" cy="369332"/>
          </a:xfrm>
          <a:prstGeom prst="rect">
            <a:avLst/>
          </a:prstGeom>
          <a:noFill/>
        </p:spPr>
        <p:txBody>
          <a:bodyPr wrap="square">
            <a:spAutoFit/>
          </a:bodyPr>
          <a:lstStyle/>
          <a:p>
            <a:pPr marL="171450" indent="-171450">
              <a:buFont typeface="Arial" panose="020B0604020202020204" pitchFamily="34" charset="0"/>
              <a:buChar char="•"/>
            </a:pPr>
            <a:r>
              <a:rPr lang="en-GB" sz="600" b="1" i="0" u="none" strike="noStrike" dirty="0">
                <a:solidFill>
                  <a:schemeClr val="bg1"/>
                </a:solidFill>
                <a:effectLst/>
                <a:latin typeface="Verdana" panose="020B0604030504040204" pitchFamily="34" charset="0"/>
                <a:ea typeface="Verdana" panose="020B0604030504040204" pitchFamily="34" charset="0"/>
              </a:rPr>
              <a:t>Pet food, human food trends: what consumers really want? (2020). </a:t>
            </a:r>
            <a:r>
              <a:rPr lang="en-GB" sz="600" b="1" i="1" u="none" strike="noStrike" dirty="0">
                <a:solidFill>
                  <a:schemeClr val="bg1"/>
                </a:solidFill>
                <a:effectLst/>
                <a:latin typeface="Verdana" panose="020B0604030504040204" pitchFamily="34" charset="0"/>
                <a:ea typeface="Verdana" panose="020B0604030504040204" pitchFamily="34" charset="0"/>
              </a:rPr>
              <a:t>Petfoodindustry.com</a:t>
            </a:r>
            <a:r>
              <a:rPr lang="en-GB" sz="600" b="1" i="0" u="none" strike="noStrike" dirty="0">
                <a:solidFill>
                  <a:schemeClr val="bg1"/>
                </a:solidFill>
                <a:effectLst/>
                <a:latin typeface="Verdana" panose="020B0604030504040204" pitchFamily="34" charset="0"/>
                <a:ea typeface="Verdana" panose="020B0604030504040204" pitchFamily="34" charset="0"/>
              </a:rPr>
              <a:t>. </a:t>
            </a:r>
            <a:endParaRPr lang="en-GB" sz="600" b="1" dirty="0">
              <a:solidFill>
                <a:schemeClr val="bg1"/>
              </a:solidFill>
              <a:latin typeface="Verdana" panose="020B0604030504040204" pitchFamily="34" charset="0"/>
              <a:ea typeface="Verdana" panose="020B0604030504040204" pitchFamily="34" charset="0"/>
            </a:endParaRPr>
          </a:p>
        </p:txBody>
      </p:sp>
      <p:sp>
        <p:nvSpPr>
          <p:cNvPr id="23" name="TextBox 22">
            <a:extLst>
              <a:ext uri="{FF2B5EF4-FFF2-40B4-BE49-F238E27FC236}">
                <a16:creationId xmlns:a16="http://schemas.microsoft.com/office/drawing/2014/main" id="{B3CBECBD-9F1F-4737-A791-0B91DE80CBC7}"/>
              </a:ext>
            </a:extLst>
          </p:cNvPr>
          <p:cNvSpPr txBox="1"/>
          <p:nvPr/>
        </p:nvSpPr>
        <p:spPr>
          <a:xfrm>
            <a:off x="2238520" y="4890434"/>
            <a:ext cx="2050094" cy="369332"/>
          </a:xfrm>
          <a:prstGeom prst="rect">
            <a:avLst/>
          </a:prstGeom>
          <a:noFill/>
        </p:spPr>
        <p:txBody>
          <a:bodyPr wrap="square">
            <a:spAutoFit/>
          </a:bodyPr>
          <a:lstStyle/>
          <a:p>
            <a:pPr marL="171450" indent="-171450">
              <a:buFont typeface="Arial" panose="020B0604020202020204" pitchFamily="34" charset="0"/>
              <a:buChar char="•"/>
            </a:pPr>
            <a:r>
              <a:rPr lang="en-GB" sz="600" b="1" i="0" dirty="0">
                <a:solidFill>
                  <a:schemeClr val="bg1"/>
                </a:solidFill>
                <a:effectLst/>
                <a:latin typeface="Verdana" panose="020B0604030504040204" pitchFamily="34" charset="0"/>
                <a:ea typeface="Verdana" panose="020B0604030504040204" pitchFamily="34" charset="0"/>
              </a:rPr>
              <a:t>Analysis by Paws.com Shows Pet Food Misleads Owners by Not Fully Disclosing Ingredients (2020). </a:t>
            </a:r>
            <a:endParaRPr lang="en-GB" sz="600" b="1" dirty="0">
              <a:solidFill>
                <a:schemeClr val="bg1"/>
              </a:solidFill>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926DD2CE-DB93-409F-830A-5CD03A397570}"/>
              </a:ext>
            </a:extLst>
          </p:cNvPr>
          <p:cNvSpPr txBox="1"/>
          <p:nvPr/>
        </p:nvSpPr>
        <p:spPr>
          <a:xfrm>
            <a:off x="1911717" y="3627006"/>
            <a:ext cx="3834516" cy="215444"/>
          </a:xfrm>
          <a:prstGeom prst="rect">
            <a:avLst/>
          </a:prstGeom>
          <a:noFill/>
        </p:spPr>
        <p:txBody>
          <a:bodyPr wrap="square">
            <a:spAutoFit/>
          </a:bodyPr>
          <a:lstStyle/>
          <a:p>
            <a:pPr marL="171450" indent="-171450">
              <a:buFont typeface="Arial" panose="020B0604020202020204" pitchFamily="34" charset="0"/>
              <a:buChar char="•"/>
            </a:pPr>
            <a:r>
              <a:rPr lang="en-GB" sz="800" b="1" i="0" dirty="0">
                <a:solidFill>
                  <a:schemeClr val="bg1"/>
                </a:solidFill>
                <a:effectLst/>
                <a:latin typeface="Verdana" panose="020B0604030504040204" pitchFamily="34" charset="0"/>
                <a:ea typeface="Verdana" panose="020B0604030504040204" pitchFamily="34" charset="0"/>
              </a:rPr>
              <a:t>Blogs (2020). </a:t>
            </a:r>
            <a:r>
              <a:rPr lang="en-GB" sz="800" b="1" i="1" dirty="0">
                <a:solidFill>
                  <a:schemeClr val="bg1"/>
                </a:solidFill>
                <a:effectLst/>
                <a:latin typeface="Verdana" panose="020B0604030504040204" pitchFamily="34" charset="0"/>
                <a:ea typeface="Verdana" panose="020B0604030504040204" pitchFamily="34" charset="0"/>
              </a:rPr>
              <a:t>Petfoodindustry.com</a:t>
            </a:r>
            <a:endParaRPr lang="en-GB" sz="800" b="1" dirty="0">
              <a:solidFill>
                <a:schemeClr val="bg1"/>
              </a:solidFill>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0463040E-8738-4A9D-A7DA-CE70D7923CBA}"/>
              </a:ext>
            </a:extLst>
          </p:cNvPr>
          <p:cNvSpPr txBox="1"/>
          <p:nvPr/>
        </p:nvSpPr>
        <p:spPr>
          <a:xfrm>
            <a:off x="1894937" y="3794175"/>
            <a:ext cx="2193892" cy="461665"/>
          </a:xfrm>
          <a:prstGeom prst="rect">
            <a:avLst/>
          </a:prstGeom>
          <a:noFill/>
        </p:spPr>
        <p:txBody>
          <a:bodyPr wrap="square">
            <a:spAutoFit/>
          </a:bodyPr>
          <a:lstStyle/>
          <a:p>
            <a:pPr marL="171450" indent="-171450">
              <a:buFont typeface="Arial" panose="020B0604020202020204" pitchFamily="34" charset="0"/>
              <a:buChar char="•"/>
            </a:pPr>
            <a:r>
              <a:rPr lang="en-GB" sz="800" b="1" i="0" dirty="0">
                <a:solidFill>
                  <a:schemeClr val="bg1"/>
                </a:solidFill>
                <a:effectLst/>
                <a:latin typeface="Verdana" panose="020B0604030504040204" pitchFamily="34" charset="0"/>
                <a:ea typeface="Verdana" panose="020B0604030504040204" pitchFamily="34" charset="0"/>
              </a:rPr>
              <a:t>APPET!ZER blog, feeding the curiosity of pet care professionals (2020)</a:t>
            </a:r>
            <a:endParaRPr lang="en-GB" sz="800" b="1" dirty="0">
              <a:solidFill>
                <a:schemeClr val="bg1"/>
              </a:solidFill>
              <a:latin typeface="Verdana" panose="020B0604030504040204" pitchFamily="34" charset="0"/>
              <a:ea typeface="Verdana" panose="020B0604030504040204" pitchFamily="34" charset="0"/>
            </a:endParaRPr>
          </a:p>
        </p:txBody>
      </p:sp>
      <p:pic>
        <p:nvPicPr>
          <p:cNvPr id="29" name="Picture 28" descr="A picture containing text, indoor, store, scene&#10;&#10;Description automatically generated">
            <a:extLst>
              <a:ext uri="{FF2B5EF4-FFF2-40B4-BE49-F238E27FC236}">
                <a16:creationId xmlns:a16="http://schemas.microsoft.com/office/drawing/2014/main" id="{FC558C29-6512-4516-A098-3E4EE097C3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8465" y="2202092"/>
            <a:ext cx="887387" cy="1183184"/>
          </a:xfrm>
          <a:prstGeom prst="rect">
            <a:avLst/>
          </a:prstGeom>
          <a:ln>
            <a:noFill/>
          </a:ln>
          <a:effectLst>
            <a:outerShdw blurRad="190500" algn="tl" rotWithShape="0">
              <a:srgbClr val="000000">
                <a:alpha val="70000"/>
              </a:srgbClr>
            </a:outerShdw>
          </a:effectLst>
        </p:spPr>
      </p:pic>
      <p:pic>
        <p:nvPicPr>
          <p:cNvPr id="31" name="Picture 30" descr="A picture containing text, marketplace, vending machine, shop&#10;&#10;Description automatically generated">
            <a:extLst>
              <a:ext uri="{FF2B5EF4-FFF2-40B4-BE49-F238E27FC236}">
                <a16:creationId xmlns:a16="http://schemas.microsoft.com/office/drawing/2014/main" id="{4F13C759-52E1-4738-AF8A-900D9BC8D0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09244" y="2091085"/>
            <a:ext cx="948228" cy="1264304"/>
          </a:xfrm>
          <a:prstGeom prst="rect">
            <a:avLst/>
          </a:prstGeom>
          <a:ln>
            <a:noFill/>
          </a:ln>
          <a:effectLst>
            <a:outerShdw blurRad="190500" algn="tl" rotWithShape="0">
              <a:srgbClr val="000000">
                <a:alpha val="70000"/>
              </a:srgbClr>
            </a:outerShdw>
          </a:effectLst>
        </p:spPr>
      </p:pic>
      <p:sp>
        <p:nvSpPr>
          <p:cNvPr id="33" name="TextBox 32">
            <a:extLst>
              <a:ext uri="{FF2B5EF4-FFF2-40B4-BE49-F238E27FC236}">
                <a16:creationId xmlns:a16="http://schemas.microsoft.com/office/drawing/2014/main" id="{91432434-7401-4E29-A005-38C03499364F}"/>
              </a:ext>
            </a:extLst>
          </p:cNvPr>
          <p:cNvSpPr txBox="1"/>
          <p:nvPr/>
        </p:nvSpPr>
        <p:spPr>
          <a:xfrm>
            <a:off x="7824317" y="573979"/>
            <a:ext cx="2218829"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800" b="1" i="0" dirty="0">
                <a:solidFill>
                  <a:srgbClr val="000000"/>
                </a:solidFill>
                <a:effectLst/>
                <a:latin typeface="Verdana" panose="020B0604030504040204" pitchFamily="34" charset="0"/>
                <a:ea typeface="Verdana" panose="020B0604030504040204" pitchFamily="34" charset="0"/>
              </a:rPr>
              <a:t>Source: Pet adoption during COVID-19 (2020). </a:t>
            </a:r>
            <a:r>
              <a:rPr lang="en-GB" sz="800" b="1" i="1" dirty="0">
                <a:solidFill>
                  <a:srgbClr val="000000"/>
                </a:solidFill>
                <a:effectLst/>
                <a:latin typeface="Verdana" panose="020B0604030504040204" pitchFamily="34" charset="0"/>
                <a:ea typeface="Verdana" panose="020B0604030504040204" pitchFamily="34" charset="0"/>
              </a:rPr>
              <a:t>Petfoodindustry.com</a:t>
            </a:r>
            <a:r>
              <a:rPr lang="en-GB" sz="800" b="1" i="0" dirty="0">
                <a:solidFill>
                  <a:srgbClr val="000000"/>
                </a:solidFill>
                <a:effectLst/>
                <a:latin typeface="Verdana" panose="020B0604030504040204" pitchFamily="34" charset="0"/>
                <a:ea typeface="Verdana" panose="020B0604030504040204" pitchFamily="34" charset="0"/>
              </a:rPr>
              <a:t>. </a:t>
            </a:r>
            <a:endParaRPr lang="en-GB" sz="800" b="1" dirty="0">
              <a:latin typeface="Verdana" panose="020B0604030504040204" pitchFamily="34" charset="0"/>
              <a:ea typeface="Verdana" panose="020B0604030504040204" pitchFamily="34" charset="0"/>
            </a:endParaRPr>
          </a:p>
        </p:txBody>
      </p:sp>
      <p:sp>
        <p:nvSpPr>
          <p:cNvPr id="35" name="TextBox 34">
            <a:extLst>
              <a:ext uri="{FF2B5EF4-FFF2-40B4-BE49-F238E27FC236}">
                <a16:creationId xmlns:a16="http://schemas.microsoft.com/office/drawing/2014/main" id="{7069C16F-2391-4EB8-827D-55AD4DA50115}"/>
              </a:ext>
            </a:extLst>
          </p:cNvPr>
          <p:cNvSpPr txBox="1"/>
          <p:nvPr/>
        </p:nvSpPr>
        <p:spPr>
          <a:xfrm>
            <a:off x="2237862" y="6413074"/>
            <a:ext cx="1477378"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800" b="0" i="0" dirty="0">
                <a:solidFill>
                  <a:srgbClr val="000000"/>
                </a:solidFill>
                <a:effectLst/>
                <a:latin typeface="Verdana" panose="020B0604030504040204" pitchFamily="34" charset="0"/>
                <a:ea typeface="Verdana" panose="020B0604030504040204" pitchFamily="34" charset="0"/>
              </a:rPr>
              <a:t>Source: PDSA Animal Wellbeing Report (2020)</a:t>
            </a:r>
            <a:endParaRPr lang="en-GB" sz="800" dirty="0">
              <a:latin typeface="Verdana" panose="020B0604030504040204" pitchFamily="34" charset="0"/>
              <a:ea typeface="Verdana" panose="020B0604030504040204" pitchFamily="34" charset="0"/>
            </a:endParaRPr>
          </a:p>
        </p:txBody>
      </p:sp>
      <p:pic>
        <p:nvPicPr>
          <p:cNvPr id="37" name="Picture 36">
            <a:extLst>
              <a:ext uri="{FF2B5EF4-FFF2-40B4-BE49-F238E27FC236}">
                <a16:creationId xmlns:a16="http://schemas.microsoft.com/office/drawing/2014/main" id="{85358ED9-46EF-4E78-AEA1-9B69507F24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4317" y="1234966"/>
            <a:ext cx="4243883" cy="16528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9625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19"/>
            <a:ext cx="4312179" cy="707886"/>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USING THE PYRAMID OF VALUES</a:t>
            </a:r>
          </a:p>
        </p:txBody>
      </p:sp>
      <p:pic>
        <p:nvPicPr>
          <p:cNvPr id="245" name="Picture 244">
            <a:extLst>
              <a:ext uri="{FF2B5EF4-FFF2-40B4-BE49-F238E27FC236}">
                <a16:creationId xmlns:a16="http://schemas.microsoft.com/office/drawing/2014/main" id="{6F078568-F8C5-471D-9C11-8FBD39AEF452}"/>
              </a:ext>
            </a:extLst>
          </p:cNvPr>
          <p:cNvPicPr>
            <a:picLocks noChangeAspect="1"/>
          </p:cNvPicPr>
          <p:nvPr/>
        </p:nvPicPr>
        <p:blipFill>
          <a:blip r:embed="rId2"/>
          <a:stretch>
            <a:fillRect/>
          </a:stretch>
        </p:blipFill>
        <p:spPr>
          <a:xfrm>
            <a:off x="675843" y="3781167"/>
            <a:ext cx="3058282" cy="2822370"/>
          </a:xfrm>
          <a:prstGeom prst="rect">
            <a:avLst/>
          </a:prstGeom>
        </p:spPr>
      </p:pic>
      <p:sp>
        <p:nvSpPr>
          <p:cNvPr id="246" name="TextBox 245">
            <a:extLst>
              <a:ext uri="{FF2B5EF4-FFF2-40B4-BE49-F238E27FC236}">
                <a16:creationId xmlns:a16="http://schemas.microsoft.com/office/drawing/2014/main" id="{FC1E2BDF-4885-45E8-AEB9-16D55BD42945}"/>
              </a:ext>
            </a:extLst>
          </p:cNvPr>
          <p:cNvSpPr txBox="1"/>
          <p:nvPr/>
        </p:nvSpPr>
        <p:spPr>
          <a:xfrm>
            <a:off x="433141" y="3498838"/>
            <a:ext cx="3663408" cy="307777"/>
          </a:xfrm>
          <a:prstGeom prst="rect">
            <a:avLst/>
          </a:prstGeom>
          <a:noFill/>
        </p:spPr>
        <p:txBody>
          <a:bodyPr wrap="square" rtlCol="0">
            <a:spAutoFit/>
          </a:bodyPr>
          <a:lstStyle/>
          <a:p>
            <a:pPr algn="r"/>
            <a:r>
              <a:rPr lang="en-GB" sz="1400" b="1" u="sng" dirty="0">
                <a:solidFill>
                  <a:schemeClr val="accent1">
                    <a:lumMod val="50000"/>
                  </a:schemeClr>
                </a:solidFill>
                <a:latin typeface="Verdana" panose="020B0604030504040204" pitchFamily="34" charset="0"/>
                <a:ea typeface="Verdana" panose="020B0604030504040204" pitchFamily="34" charset="0"/>
              </a:rPr>
              <a:t>The Elements of Value Pyramid</a:t>
            </a:r>
          </a:p>
        </p:txBody>
      </p:sp>
      <p:pic>
        <p:nvPicPr>
          <p:cNvPr id="248" name="Picture 247">
            <a:extLst>
              <a:ext uri="{FF2B5EF4-FFF2-40B4-BE49-F238E27FC236}">
                <a16:creationId xmlns:a16="http://schemas.microsoft.com/office/drawing/2014/main" id="{DE446B44-771E-4C25-B152-18BEAA795CA7}"/>
              </a:ext>
            </a:extLst>
          </p:cNvPr>
          <p:cNvPicPr>
            <a:picLocks noChangeAspect="1"/>
          </p:cNvPicPr>
          <p:nvPr/>
        </p:nvPicPr>
        <p:blipFill>
          <a:blip r:embed="rId3"/>
          <a:stretch>
            <a:fillRect/>
          </a:stretch>
        </p:blipFill>
        <p:spPr>
          <a:xfrm>
            <a:off x="9427062" y="1419462"/>
            <a:ext cx="595690" cy="663946"/>
          </a:xfrm>
          <a:prstGeom prst="rect">
            <a:avLst/>
          </a:prstGeom>
        </p:spPr>
      </p:pic>
      <p:pic>
        <p:nvPicPr>
          <p:cNvPr id="249" name="Picture 248">
            <a:extLst>
              <a:ext uri="{FF2B5EF4-FFF2-40B4-BE49-F238E27FC236}">
                <a16:creationId xmlns:a16="http://schemas.microsoft.com/office/drawing/2014/main" id="{DB28E9EF-1144-4CE7-87F0-40FC06DDC110}"/>
              </a:ext>
            </a:extLst>
          </p:cNvPr>
          <p:cNvPicPr>
            <a:picLocks noChangeAspect="1"/>
          </p:cNvPicPr>
          <p:nvPr/>
        </p:nvPicPr>
        <p:blipFill rotWithShape="1">
          <a:blip r:embed="rId4"/>
          <a:srcRect l="9350" t="-7079" r="5833" b="-1883"/>
          <a:stretch/>
        </p:blipFill>
        <p:spPr>
          <a:xfrm>
            <a:off x="10016418" y="1395599"/>
            <a:ext cx="539397" cy="775226"/>
          </a:xfrm>
          <a:prstGeom prst="rect">
            <a:avLst/>
          </a:prstGeom>
        </p:spPr>
      </p:pic>
      <p:pic>
        <p:nvPicPr>
          <p:cNvPr id="250" name="Picture 249">
            <a:extLst>
              <a:ext uri="{FF2B5EF4-FFF2-40B4-BE49-F238E27FC236}">
                <a16:creationId xmlns:a16="http://schemas.microsoft.com/office/drawing/2014/main" id="{FC16EA77-7FF1-412E-8397-443A59533F1D}"/>
              </a:ext>
            </a:extLst>
          </p:cNvPr>
          <p:cNvPicPr>
            <a:picLocks noChangeAspect="1"/>
          </p:cNvPicPr>
          <p:nvPr/>
        </p:nvPicPr>
        <p:blipFill>
          <a:blip r:embed="rId5"/>
          <a:stretch>
            <a:fillRect/>
          </a:stretch>
        </p:blipFill>
        <p:spPr>
          <a:xfrm>
            <a:off x="10571570" y="1432968"/>
            <a:ext cx="573601" cy="675749"/>
          </a:xfrm>
          <a:prstGeom prst="rect">
            <a:avLst/>
          </a:prstGeom>
        </p:spPr>
      </p:pic>
      <p:pic>
        <p:nvPicPr>
          <p:cNvPr id="251" name="Picture 250">
            <a:extLst>
              <a:ext uri="{FF2B5EF4-FFF2-40B4-BE49-F238E27FC236}">
                <a16:creationId xmlns:a16="http://schemas.microsoft.com/office/drawing/2014/main" id="{2C894935-CF2C-4320-9119-AC8A8992A24E}"/>
              </a:ext>
            </a:extLst>
          </p:cNvPr>
          <p:cNvPicPr>
            <a:picLocks noChangeAspect="1"/>
          </p:cNvPicPr>
          <p:nvPr/>
        </p:nvPicPr>
        <p:blipFill>
          <a:blip r:embed="rId6"/>
          <a:stretch>
            <a:fillRect/>
          </a:stretch>
        </p:blipFill>
        <p:spPr>
          <a:xfrm>
            <a:off x="9426439" y="2095539"/>
            <a:ext cx="574224" cy="663946"/>
          </a:xfrm>
          <a:prstGeom prst="rect">
            <a:avLst/>
          </a:prstGeom>
        </p:spPr>
      </p:pic>
      <p:sp>
        <p:nvSpPr>
          <p:cNvPr id="252" name="TextBox 251">
            <a:extLst>
              <a:ext uri="{FF2B5EF4-FFF2-40B4-BE49-F238E27FC236}">
                <a16:creationId xmlns:a16="http://schemas.microsoft.com/office/drawing/2014/main" id="{F7D7C80C-D545-4B56-9BBB-866201C26AB2}"/>
              </a:ext>
            </a:extLst>
          </p:cNvPr>
          <p:cNvSpPr txBox="1"/>
          <p:nvPr/>
        </p:nvSpPr>
        <p:spPr>
          <a:xfrm>
            <a:off x="11131679" y="1545306"/>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Functional </a:t>
            </a:r>
          </a:p>
        </p:txBody>
      </p:sp>
      <p:sp>
        <p:nvSpPr>
          <p:cNvPr id="253" name="TextBox 252">
            <a:extLst>
              <a:ext uri="{FF2B5EF4-FFF2-40B4-BE49-F238E27FC236}">
                <a16:creationId xmlns:a16="http://schemas.microsoft.com/office/drawing/2014/main" id="{CA3C4357-C627-4F4D-96E0-DFF34087EFCF}"/>
              </a:ext>
            </a:extLst>
          </p:cNvPr>
          <p:cNvSpPr txBox="1"/>
          <p:nvPr/>
        </p:nvSpPr>
        <p:spPr>
          <a:xfrm>
            <a:off x="11131679" y="2349206"/>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Emotional</a:t>
            </a:r>
          </a:p>
        </p:txBody>
      </p:sp>
      <p:pic>
        <p:nvPicPr>
          <p:cNvPr id="254" name="Picture 253">
            <a:extLst>
              <a:ext uri="{FF2B5EF4-FFF2-40B4-BE49-F238E27FC236}">
                <a16:creationId xmlns:a16="http://schemas.microsoft.com/office/drawing/2014/main" id="{23930818-5B7B-4178-8AD4-02BAA9B809CB}"/>
              </a:ext>
            </a:extLst>
          </p:cNvPr>
          <p:cNvPicPr>
            <a:picLocks noChangeAspect="1"/>
          </p:cNvPicPr>
          <p:nvPr/>
        </p:nvPicPr>
        <p:blipFill rotWithShape="1">
          <a:blip r:embed="rId2"/>
          <a:srcRect l="62578" t="85985" r="28250" b="2283"/>
          <a:stretch/>
        </p:blipFill>
        <p:spPr>
          <a:xfrm>
            <a:off x="9490575" y="2846020"/>
            <a:ext cx="554810" cy="654892"/>
          </a:xfrm>
          <a:prstGeom prst="rect">
            <a:avLst/>
          </a:prstGeom>
        </p:spPr>
      </p:pic>
      <p:pic>
        <p:nvPicPr>
          <p:cNvPr id="255" name="Picture 254">
            <a:extLst>
              <a:ext uri="{FF2B5EF4-FFF2-40B4-BE49-F238E27FC236}">
                <a16:creationId xmlns:a16="http://schemas.microsoft.com/office/drawing/2014/main" id="{BB50F477-2391-45CF-A9B2-602F387214B8}"/>
              </a:ext>
            </a:extLst>
          </p:cNvPr>
          <p:cNvPicPr>
            <a:picLocks noChangeAspect="1"/>
          </p:cNvPicPr>
          <p:nvPr/>
        </p:nvPicPr>
        <p:blipFill>
          <a:blip r:embed="rId6"/>
          <a:stretch>
            <a:fillRect/>
          </a:stretch>
        </p:blipFill>
        <p:spPr>
          <a:xfrm>
            <a:off x="9470676" y="3514913"/>
            <a:ext cx="566393" cy="654892"/>
          </a:xfrm>
          <a:prstGeom prst="rect">
            <a:avLst/>
          </a:prstGeom>
        </p:spPr>
      </p:pic>
      <p:pic>
        <p:nvPicPr>
          <p:cNvPr id="256" name="Picture 255">
            <a:extLst>
              <a:ext uri="{FF2B5EF4-FFF2-40B4-BE49-F238E27FC236}">
                <a16:creationId xmlns:a16="http://schemas.microsoft.com/office/drawing/2014/main" id="{6561220F-4C3D-437A-9C3D-3EFE16500AE0}"/>
              </a:ext>
            </a:extLst>
          </p:cNvPr>
          <p:cNvPicPr>
            <a:picLocks noChangeAspect="1"/>
          </p:cNvPicPr>
          <p:nvPr/>
        </p:nvPicPr>
        <p:blipFill>
          <a:blip r:embed="rId7"/>
          <a:stretch>
            <a:fillRect/>
          </a:stretch>
        </p:blipFill>
        <p:spPr>
          <a:xfrm>
            <a:off x="10037069" y="3518913"/>
            <a:ext cx="540055" cy="663038"/>
          </a:xfrm>
          <a:prstGeom prst="rect">
            <a:avLst/>
          </a:prstGeom>
        </p:spPr>
      </p:pic>
      <p:sp>
        <p:nvSpPr>
          <p:cNvPr id="257" name="TextBox 256">
            <a:extLst>
              <a:ext uri="{FF2B5EF4-FFF2-40B4-BE49-F238E27FC236}">
                <a16:creationId xmlns:a16="http://schemas.microsoft.com/office/drawing/2014/main" id="{E33177BC-76ED-429B-87B7-019616A02DBB}"/>
              </a:ext>
            </a:extLst>
          </p:cNvPr>
          <p:cNvSpPr txBox="1"/>
          <p:nvPr/>
        </p:nvSpPr>
        <p:spPr>
          <a:xfrm>
            <a:off x="11069055" y="3622637"/>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Emotional</a:t>
            </a:r>
          </a:p>
        </p:txBody>
      </p:sp>
      <p:sp>
        <p:nvSpPr>
          <p:cNvPr id="258" name="TextBox 257">
            <a:extLst>
              <a:ext uri="{FF2B5EF4-FFF2-40B4-BE49-F238E27FC236}">
                <a16:creationId xmlns:a16="http://schemas.microsoft.com/office/drawing/2014/main" id="{90340B7E-C73C-4ED8-B1F3-7ABF58B177B4}"/>
              </a:ext>
            </a:extLst>
          </p:cNvPr>
          <p:cNvSpPr txBox="1"/>
          <p:nvPr/>
        </p:nvSpPr>
        <p:spPr>
          <a:xfrm>
            <a:off x="11069055" y="2997916"/>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Functional </a:t>
            </a:r>
          </a:p>
        </p:txBody>
      </p:sp>
      <p:pic>
        <p:nvPicPr>
          <p:cNvPr id="259" name="Picture 258">
            <a:extLst>
              <a:ext uri="{FF2B5EF4-FFF2-40B4-BE49-F238E27FC236}">
                <a16:creationId xmlns:a16="http://schemas.microsoft.com/office/drawing/2014/main" id="{8B412CE5-3938-4746-A1E5-2FBB1B698C88}"/>
              </a:ext>
            </a:extLst>
          </p:cNvPr>
          <p:cNvPicPr>
            <a:picLocks noChangeAspect="1"/>
          </p:cNvPicPr>
          <p:nvPr/>
        </p:nvPicPr>
        <p:blipFill rotWithShape="1">
          <a:blip r:embed="rId2"/>
          <a:srcRect l="18830" t="71866" r="70301" b="14681"/>
          <a:stretch/>
        </p:blipFill>
        <p:spPr>
          <a:xfrm>
            <a:off x="9501696" y="4278921"/>
            <a:ext cx="554810" cy="633685"/>
          </a:xfrm>
          <a:prstGeom prst="rect">
            <a:avLst/>
          </a:prstGeom>
        </p:spPr>
      </p:pic>
      <p:pic>
        <p:nvPicPr>
          <p:cNvPr id="260" name="Picture 259">
            <a:extLst>
              <a:ext uri="{FF2B5EF4-FFF2-40B4-BE49-F238E27FC236}">
                <a16:creationId xmlns:a16="http://schemas.microsoft.com/office/drawing/2014/main" id="{E7C58688-AC95-46CD-BF03-52D1EF520B8A}"/>
              </a:ext>
            </a:extLst>
          </p:cNvPr>
          <p:cNvPicPr>
            <a:picLocks noChangeAspect="1"/>
          </p:cNvPicPr>
          <p:nvPr/>
        </p:nvPicPr>
        <p:blipFill>
          <a:blip r:embed="rId8"/>
          <a:stretch>
            <a:fillRect/>
          </a:stretch>
        </p:blipFill>
        <p:spPr>
          <a:xfrm>
            <a:off x="10050649" y="4254952"/>
            <a:ext cx="540054" cy="681621"/>
          </a:xfrm>
          <a:prstGeom prst="rect">
            <a:avLst/>
          </a:prstGeom>
        </p:spPr>
      </p:pic>
      <p:pic>
        <p:nvPicPr>
          <p:cNvPr id="261" name="Picture 260">
            <a:extLst>
              <a:ext uri="{FF2B5EF4-FFF2-40B4-BE49-F238E27FC236}">
                <a16:creationId xmlns:a16="http://schemas.microsoft.com/office/drawing/2014/main" id="{CC0C6365-C938-4FF2-A17A-7D4B43A050AC}"/>
              </a:ext>
            </a:extLst>
          </p:cNvPr>
          <p:cNvPicPr>
            <a:picLocks noChangeAspect="1"/>
          </p:cNvPicPr>
          <p:nvPr/>
        </p:nvPicPr>
        <p:blipFill>
          <a:blip r:embed="rId9"/>
          <a:stretch>
            <a:fillRect/>
          </a:stretch>
        </p:blipFill>
        <p:spPr>
          <a:xfrm>
            <a:off x="9560313" y="4873408"/>
            <a:ext cx="508861" cy="703745"/>
          </a:xfrm>
          <a:prstGeom prst="rect">
            <a:avLst/>
          </a:prstGeom>
        </p:spPr>
      </p:pic>
      <p:sp>
        <p:nvSpPr>
          <p:cNvPr id="262" name="TextBox 261">
            <a:extLst>
              <a:ext uri="{FF2B5EF4-FFF2-40B4-BE49-F238E27FC236}">
                <a16:creationId xmlns:a16="http://schemas.microsoft.com/office/drawing/2014/main" id="{2B7E938A-2883-431A-81A0-C67404C503C9}"/>
              </a:ext>
            </a:extLst>
          </p:cNvPr>
          <p:cNvSpPr txBox="1"/>
          <p:nvPr/>
        </p:nvSpPr>
        <p:spPr>
          <a:xfrm>
            <a:off x="11069055" y="4441146"/>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Functional </a:t>
            </a:r>
          </a:p>
        </p:txBody>
      </p:sp>
      <p:sp>
        <p:nvSpPr>
          <p:cNvPr id="263" name="TextBox 262">
            <a:extLst>
              <a:ext uri="{FF2B5EF4-FFF2-40B4-BE49-F238E27FC236}">
                <a16:creationId xmlns:a16="http://schemas.microsoft.com/office/drawing/2014/main" id="{BF8DE3E5-B724-4460-896F-FEE7502A1973}"/>
              </a:ext>
            </a:extLst>
          </p:cNvPr>
          <p:cNvSpPr txBox="1"/>
          <p:nvPr/>
        </p:nvSpPr>
        <p:spPr>
          <a:xfrm>
            <a:off x="11059432" y="5043757"/>
            <a:ext cx="120365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Emotional</a:t>
            </a:r>
          </a:p>
        </p:txBody>
      </p:sp>
      <p:pic>
        <p:nvPicPr>
          <p:cNvPr id="264" name="Picture 263">
            <a:extLst>
              <a:ext uri="{FF2B5EF4-FFF2-40B4-BE49-F238E27FC236}">
                <a16:creationId xmlns:a16="http://schemas.microsoft.com/office/drawing/2014/main" id="{BC356CF5-FEB7-451D-B769-EC82FCE56595}"/>
              </a:ext>
            </a:extLst>
          </p:cNvPr>
          <p:cNvPicPr>
            <a:picLocks noChangeAspect="1"/>
          </p:cNvPicPr>
          <p:nvPr/>
        </p:nvPicPr>
        <p:blipFill rotWithShape="1">
          <a:blip r:embed="rId2"/>
          <a:srcRect l="37816" t="27821" r="50811" b="58957"/>
          <a:stretch/>
        </p:blipFill>
        <p:spPr>
          <a:xfrm>
            <a:off x="9426439" y="5543830"/>
            <a:ext cx="723256" cy="776055"/>
          </a:xfrm>
          <a:prstGeom prst="rect">
            <a:avLst/>
          </a:prstGeom>
        </p:spPr>
      </p:pic>
      <p:pic>
        <p:nvPicPr>
          <p:cNvPr id="265" name="Picture 264">
            <a:extLst>
              <a:ext uri="{FF2B5EF4-FFF2-40B4-BE49-F238E27FC236}">
                <a16:creationId xmlns:a16="http://schemas.microsoft.com/office/drawing/2014/main" id="{A4BFE2FF-E897-411B-9124-31E24721158E}"/>
              </a:ext>
            </a:extLst>
          </p:cNvPr>
          <p:cNvPicPr>
            <a:picLocks noChangeAspect="1"/>
          </p:cNvPicPr>
          <p:nvPr/>
        </p:nvPicPr>
        <p:blipFill>
          <a:blip r:embed="rId10"/>
          <a:stretch>
            <a:fillRect/>
          </a:stretch>
        </p:blipFill>
        <p:spPr>
          <a:xfrm>
            <a:off x="10153109" y="5636020"/>
            <a:ext cx="606004" cy="724705"/>
          </a:xfrm>
          <a:prstGeom prst="rect">
            <a:avLst/>
          </a:prstGeom>
        </p:spPr>
      </p:pic>
      <p:pic>
        <p:nvPicPr>
          <p:cNvPr id="266" name="Content Placeholder 4">
            <a:extLst>
              <a:ext uri="{FF2B5EF4-FFF2-40B4-BE49-F238E27FC236}">
                <a16:creationId xmlns:a16="http://schemas.microsoft.com/office/drawing/2014/main" id="{176A5E4C-20A0-472F-B40C-92CCB399625E}"/>
              </a:ext>
            </a:extLst>
          </p:cNvPr>
          <p:cNvPicPr>
            <a:picLocks noChangeAspect="1"/>
          </p:cNvPicPr>
          <p:nvPr/>
        </p:nvPicPr>
        <p:blipFill>
          <a:blip r:embed="rId11"/>
          <a:stretch>
            <a:fillRect/>
          </a:stretch>
        </p:blipFill>
        <p:spPr>
          <a:xfrm>
            <a:off x="9390296" y="6280203"/>
            <a:ext cx="678878" cy="586603"/>
          </a:xfrm>
          <a:prstGeom prst="rect">
            <a:avLst/>
          </a:prstGeom>
        </p:spPr>
      </p:pic>
      <p:sp>
        <p:nvSpPr>
          <p:cNvPr id="267" name="TextBox 266">
            <a:extLst>
              <a:ext uri="{FF2B5EF4-FFF2-40B4-BE49-F238E27FC236}">
                <a16:creationId xmlns:a16="http://schemas.microsoft.com/office/drawing/2014/main" id="{2A8F4B6D-B84A-4759-8FDE-CA6923228BCE}"/>
              </a:ext>
            </a:extLst>
          </p:cNvPr>
          <p:cNvSpPr txBox="1"/>
          <p:nvPr/>
        </p:nvSpPr>
        <p:spPr>
          <a:xfrm>
            <a:off x="10831494" y="5727822"/>
            <a:ext cx="1503843"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Life-changing</a:t>
            </a:r>
          </a:p>
        </p:txBody>
      </p:sp>
      <p:sp>
        <p:nvSpPr>
          <p:cNvPr id="268" name="TextBox 267">
            <a:extLst>
              <a:ext uri="{FF2B5EF4-FFF2-40B4-BE49-F238E27FC236}">
                <a16:creationId xmlns:a16="http://schemas.microsoft.com/office/drawing/2014/main" id="{37621A85-6D95-4AAD-BBB3-FFFB47036D61}"/>
              </a:ext>
            </a:extLst>
          </p:cNvPr>
          <p:cNvSpPr txBox="1"/>
          <p:nvPr/>
        </p:nvSpPr>
        <p:spPr>
          <a:xfrm>
            <a:off x="10818981" y="6424907"/>
            <a:ext cx="1703805"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Social Impact</a:t>
            </a:r>
          </a:p>
        </p:txBody>
      </p:sp>
      <p:sp>
        <p:nvSpPr>
          <p:cNvPr id="269" name="TextBox 268">
            <a:extLst>
              <a:ext uri="{FF2B5EF4-FFF2-40B4-BE49-F238E27FC236}">
                <a16:creationId xmlns:a16="http://schemas.microsoft.com/office/drawing/2014/main" id="{158F834B-535C-4625-9D9F-7AD7DE672D3D}"/>
              </a:ext>
            </a:extLst>
          </p:cNvPr>
          <p:cNvSpPr txBox="1"/>
          <p:nvPr/>
        </p:nvSpPr>
        <p:spPr>
          <a:xfrm>
            <a:off x="502639" y="1053312"/>
            <a:ext cx="3927579" cy="2677656"/>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Having conducted our interviews, it was important to identify the fundamental elements of values addressed by our interviewees.   We used </a:t>
            </a:r>
            <a:r>
              <a:rPr lang="en-GB" sz="1200" dirty="0" err="1">
                <a:latin typeface="Verdana" panose="020B0604030504040204" pitchFamily="34" charset="0"/>
                <a:ea typeface="Verdana" panose="020B0604030504040204" pitchFamily="34" charset="0"/>
              </a:rPr>
              <a:t>Almquist</a:t>
            </a:r>
            <a:r>
              <a:rPr lang="en-GB" sz="1200" dirty="0">
                <a:latin typeface="Verdana" panose="020B0604030504040204" pitchFamily="34" charset="0"/>
                <a:ea typeface="Verdana" panose="020B0604030504040204" pitchFamily="34" charset="0"/>
              </a:rPr>
              <a:t>, Senior and Bloch’s </a:t>
            </a:r>
            <a:r>
              <a:rPr lang="en-GB" sz="1200" i="1" dirty="0">
                <a:latin typeface="Verdana" panose="020B0604030504040204" pitchFamily="34" charset="0"/>
                <a:ea typeface="Verdana" panose="020B0604030504040204" pitchFamily="34" charset="0"/>
              </a:rPr>
              <a:t>Elements of Value Pyramid</a:t>
            </a:r>
            <a:r>
              <a:rPr lang="en-GB" sz="1200" dirty="0">
                <a:latin typeface="Verdana" panose="020B0604030504040204" pitchFamily="34" charset="0"/>
                <a:ea typeface="Verdana" panose="020B0604030504040204" pitchFamily="34" charset="0"/>
              </a:rPr>
              <a:t>, to identify these needs from functional to socially impactful, deepening our understanding of the core elements of value related to the pet food industry.</a:t>
            </a:r>
          </a:p>
          <a:p>
            <a:endParaRPr lang="en-GB" sz="1200" dirty="0">
              <a:latin typeface="Verdana" panose="020B0604030504040204" pitchFamily="34" charset="0"/>
              <a:ea typeface="Verdana" panose="020B0604030504040204" pitchFamily="34" charset="0"/>
            </a:endParaRPr>
          </a:p>
          <a:p>
            <a:r>
              <a:rPr lang="en-GB" sz="1200" dirty="0">
                <a:latin typeface="Verdana" panose="020B0604030504040204" pitchFamily="34" charset="0"/>
                <a:ea typeface="Verdana" panose="020B0604030504040204" pitchFamily="34" charset="0"/>
              </a:rPr>
              <a:t>We would use these patterns of value to determine the root cause of our problem and decide how to create a customer-centric solution.</a:t>
            </a:r>
          </a:p>
          <a:p>
            <a:endParaRPr lang="en-GB" sz="1200" dirty="0">
              <a:latin typeface="Verdana" panose="020B0604030504040204" pitchFamily="34" charset="0"/>
              <a:ea typeface="Verdana" panose="020B0604030504040204" pitchFamily="34" charset="0"/>
            </a:endParaRPr>
          </a:p>
        </p:txBody>
      </p:sp>
      <p:sp>
        <p:nvSpPr>
          <p:cNvPr id="271" name="TextBox 270">
            <a:extLst>
              <a:ext uri="{FF2B5EF4-FFF2-40B4-BE49-F238E27FC236}">
                <a16:creationId xmlns:a16="http://schemas.microsoft.com/office/drawing/2014/main" id="{C38BF508-06DA-4C70-B635-ACA9A1FC9E87}"/>
              </a:ext>
            </a:extLst>
          </p:cNvPr>
          <p:cNvSpPr txBox="1"/>
          <p:nvPr/>
        </p:nvSpPr>
        <p:spPr>
          <a:xfrm>
            <a:off x="1425650" y="6577745"/>
            <a:ext cx="4097188" cy="276999"/>
          </a:xfrm>
          <a:prstGeom prst="rect">
            <a:avLst/>
          </a:prstGeom>
          <a:noFill/>
        </p:spPr>
        <p:txBody>
          <a:bodyPr wrap="square" rtlCol="0">
            <a:spAutoFit/>
          </a:bodyPr>
          <a:lstStyle/>
          <a:p>
            <a:r>
              <a:rPr lang="en-GB" sz="1200" dirty="0">
                <a:latin typeface="Verdana" panose="020B0604030504040204" pitchFamily="34" charset="0"/>
                <a:ea typeface="Verdana" panose="020B0604030504040204" pitchFamily="34" charset="0"/>
              </a:rPr>
              <a:t>Source: </a:t>
            </a:r>
            <a:r>
              <a:rPr lang="en-GB" sz="1200" i="1" dirty="0">
                <a:latin typeface="Verdana" panose="020B0604030504040204" pitchFamily="34" charset="0"/>
                <a:ea typeface="Verdana" panose="020B0604030504040204" pitchFamily="34" charset="0"/>
              </a:rPr>
              <a:t>Elements of Value</a:t>
            </a:r>
            <a:r>
              <a:rPr lang="en-GB" sz="1200" b="1" i="1" dirty="0">
                <a:latin typeface="Verdana" panose="020B0604030504040204" pitchFamily="34" charset="0"/>
                <a:ea typeface="Verdana" panose="020B0604030504040204" pitchFamily="34" charset="0"/>
              </a:rPr>
              <a:t>, </a:t>
            </a:r>
            <a:r>
              <a:rPr lang="en-GB" sz="1200" dirty="0">
                <a:latin typeface="Verdana" panose="020B0604030504040204" pitchFamily="34" charset="0"/>
                <a:ea typeface="Verdana" panose="020B0604030504040204" pitchFamily="34" charset="0"/>
              </a:rPr>
              <a:t>2016,</a:t>
            </a:r>
            <a:r>
              <a:rPr lang="en-GB" sz="1200" b="1" i="1" dirty="0">
                <a:latin typeface="Verdana" panose="020B0604030504040204" pitchFamily="34" charset="0"/>
                <a:ea typeface="Verdana" panose="020B0604030504040204" pitchFamily="34" charset="0"/>
              </a:rPr>
              <a:t> </a:t>
            </a:r>
            <a:r>
              <a:rPr lang="en-GB" sz="1200" dirty="0">
                <a:latin typeface="Verdana" panose="020B0604030504040204" pitchFamily="34" charset="0"/>
                <a:ea typeface="Verdana" panose="020B0604030504040204" pitchFamily="34" charset="0"/>
              </a:rPr>
              <a:t>p48.</a:t>
            </a:r>
          </a:p>
        </p:txBody>
      </p:sp>
      <p:sp>
        <p:nvSpPr>
          <p:cNvPr id="5" name="Rectangle: Rounded Corners 4">
            <a:extLst>
              <a:ext uri="{FF2B5EF4-FFF2-40B4-BE49-F238E27FC236}">
                <a16:creationId xmlns:a16="http://schemas.microsoft.com/office/drawing/2014/main" id="{1822347F-8215-4377-92B4-1182C437436E}"/>
              </a:ext>
            </a:extLst>
          </p:cNvPr>
          <p:cNvSpPr/>
          <p:nvPr/>
        </p:nvSpPr>
        <p:spPr>
          <a:xfrm>
            <a:off x="4745320" y="374133"/>
            <a:ext cx="2082800" cy="901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Interviewees</a:t>
            </a:r>
          </a:p>
        </p:txBody>
      </p:sp>
      <p:sp>
        <p:nvSpPr>
          <p:cNvPr id="273" name="Rectangle: Rounded Corners 272">
            <a:extLst>
              <a:ext uri="{FF2B5EF4-FFF2-40B4-BE49-F238E27FC236}">
                <a16:creationId xmlns:a16="http://schemas.microsoft.com/office/drawing/2014/main" id="{19BE8806-FF54-4D51-AE12-0162D2B8C82A}"/>
              </a:ext>
            </a:extLst>
          </p:cNvPr>
          <p:cNvSpPr/>
          <p:nvPr/>
        </p:nvSpPr>
        <p:spPr>
          <a:xfrm>
            <a:off x="6959065" y="374133"/>
            <a:ext cx="2359722" cy="9017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What they said </a:t>
            </a:r>
          </a:p>
        </p:txBody>
      </p:sp>
      <p:sp>
        <p:nvSpPr>
          <p:cNvPr id="274" name="Rectangle: Rounded Corners 273">
            <a:extLst>
              <a:ext uri="{FF2B5EF4-FFF2-40B4-BE49-F238E27FC236}">
                <a16:creationId xmlns:a16="http://schemas.microsoft.com/office/drawing/2014/main" id="{BC5C4C47-1F30-4D8A-B4BB-2D90027A1C7B}"/>
              </a:ext>
            </a:extLst>
          </p:cNvPr>
          <p:cNvSpPr/>
          <p:nvPr/>
        </p:nvSpPr>
        <p:spPr>
          <a:xfrm>
            <a:off x="9508223" y="374133"/>
            <a:ext cx="2435009" cy="9017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Corresponding Values identified and their position</a:t>
            </a:r>
          </a:p>
        </p:txBody>
      </p:sp>
      <p:sp>
        <p:nvSpPr>
          <p:cNvPr id="276" name="TextBox 275">
            <a:extLst>
              <a:ext uri="{FF2B5EF4-FFF2-40B4-BE49-F238E27FC236}">
                <a16:creationId xmlns:a16="http://schemas.microsoft.com/office/drawing/2014/main" id="{E5EE2B01-35D0-4F39-B24E-5E39375ED51F}"/>
              </a:ext>
            </a:extLst>
          </p:cNvPr>
          <p:cNvSpPr txBox="1"/>
          <p:nvPr/>
        </p:nvSpPr>
        <p:spPr>
          <a:xfrm>
            <a:off x="6701853" y="1568548"/>
            <a:ext cx="287414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accent6">
                    <a:lumMod val="75000"/>
                  </a:schemeClr>
                </a:solidFill>
                <a:effectLst/>
                <a:latin typeface="Verdana" panose="020B0604030504040204" pitchFamily="34" charset="0"/>
                <a:ea typeface="Verdana" panose="020B0604030504040204" pitchFamily="34" charset="0"/>
              </a:rPr>
              <a:t>“I like packages where the dogs look happy. I also check for the percentage of chicken on the label and if its not too fatty, after that I would check the price.”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accent6">
                  <a:lumMod val="75000"/>
                </a:schemeClr>
              </a:solidFill>
              <a:effectLst/>
              <a:latin typeface="Verdana" panose="020B0604030504040204" pitchFamily="34" charset="0"/>
              <a:ea typeface="Verdana" panose="020B0604030504040204" pitchFamily="34" charset="0"/>
            </a:endParaRPr>
          </a:p>
        </p:txBody>
      </p:sp>
      <p:sp>
        <p:nvSpPr>
          <p:cNvPr id="278" name="TextBox 277">
            <a:extLst>
              <a:ext uri="{FF2B5EF4-FFF2-40B4-BE49-F238E27FC236}">
                <a16:creationId xmlns:a16="http://schemas.microsoft.com/office/drawing/2014/main" id="{E779F97E-8D04-439F-A617-507B47C72FD8}"/>
              </a:ext>
            </a:extLst>
          </p:cNvPr>
          <p:cNvSpPr txBox="1"/>
          <p:nvPr/>
        </p:nvSpPr>
        <p:spPr>
          <a:xfrm>
            <a:off x="4942053" y="1762046"/>
            <a:ext cx="1801188" cy="646331"/>
          </a:xfrm>
          <a:prstGeom prst="rect">
            <a:avLst/>
          </a:prstGeom>
          <a:noFill/>
        </p:spPr>
        <p:txBody>
          <a:bodyPr wrap="square">
            <a:spAutoFit/>
          </a:bodyPr>
          <a:lstStyle/>
          <a:p>
            <a:r>
              <a:rPr lang="en-GB" sz="1200" dirty="0">
                <a:latin typeface="Verdana" panose="020B0604030504040204" pitchFamily="34" charset="0"/>
                <a:ea typeface="Verdana" panose="020B0604030504040204" pitchFamily="34" charset="0"/>
              </a:rPr>
              <a:t>Isabelle</a:t>
            </a:r>
          </a:p>
          <a:p>
            <a:r>
              <a:rPr lang="en-GB" sz="1200" dirty="0">
                <a:latin typeface="Verdana" panose="020B0604030504040204" pitchFamily="34" charset="0"/>
                <a:ea typeface="Verdana" panose="020B0604030504040204" pitchFamily="34" charset="0"/>
              </a:rPr>
              <a:t>29 years old</a:t>
            </a:r>
          </a:p>
          <a:p>
            <a:r>
              <a:rPr lang="en-GB" sz="1200" dirty="0">
                <a:latin typeface="Verdana" panose="020B0604030504040204" pitchFamily="34" charset="0"/>
                <a:ea typeface="Verdana" panose="020B0604030504040204" pitchFamily="34" charset="0"/>
              </a:rPr>
              <a:t>London</a:t>
            </a:r>
          </a:p>
        </p:txBody>
      </p:sp>
      <p:sp>
        <p:nvSpPr>
          <p:cNvPr id="279" name="TextBox 278">
            <a:extLst>
              <a:ext uri="{FF2B5EF4-FFF2-40B4-BE49-F238E27FC236}">
                <a16:creationId xmlns:a16="http://schemas.microsoft.com/office/drawing/2014/main" id="{0FDC2412-105A-4E0E-851B-2E8B89612C57}"/>
              </a:ext>
            </a:extLst>
          </p:cNvPr>
          <p:cNvSpPr txBox="1"/>
          <p:nvPr/>
        </p:nvSpPr>
        <p:spPr>
          <a:xfrm>
            <a:off x="6828120" y="3149600"/>
            <a:ext cx="2632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accent6">
                    <a:lumMod val="75000"/>
                  </a:schemeClr>
                </a:solidFill>
                <a:effectLst/>
                <a:latin typeface="Verdana" panose="020B0604030504040204" pitchFamily="34" charset="0"/>
                <a:ea typeface="Verdana" panose="020B0604030504040204" pitchFamily="34" charset="0"/>
              </a:rPr>
              <a:t> “The one size fits all doesn’t cater to my dog as he is a very a fussy eater, he likes variety.”</a:t>
            </a:r>
          </a:p>
        </p:txBody>
      </p:sp>
      <p:sp>
        <p:nvSpPr>
          <p:cNvPr id="280" name="TextBox 279">
            <a:extLst>
              <a:ext uri="{FF2B5EF4-FFF2-40B4-BE49-F238E27FC236}">
                <a16:creationId xmlns:a16="http://schemas.microsoft.com/office/drawing/2014/main" id="{8147E0BF-43AE-49F6-80EF-4FD0E10961A6}"/>
              </a:ext>
            </a:extLst>
          </p:cNvPr>
          <p:cNvSpPr txBox="1"/>
          <p:nvPr/>
        </p:nvSpPr>
        <p:spPr>
          <a:xfrm>
            <a:off x="5022039" y="3116483"/>
            <a:ext cx="1801188" cy="646331"/>
          </a:xfrm>
          <a:prstGeom prst="rect">
            <a:avLst/>
          </a:prstGeom>
          <a:noFill/>
        </p:spPr>
        <p:txBody>
          <a:bodyPr wrap="square">
            <a:spAutoFit/>
          </a:bodyPr>
          <a:lstStyle/>
          <a:p>
            <a:r>
              <a:rPr lang="en-GB" sz="1200" dirty="0">
                <a:latin typeface="Verdana" panose="020B0604030504040204" pitchFamily="34" charset="0"/>
                <a:ea typeface="Verdana" panose="020B0604030504040204" pitchFamily="34" charset="0"/>
              </a:rPr>
              <a:t>Julia</a:t>
            </a:r>
          </a:p>
          <a:p>
            <a:r>
              <a:rPr lang="en-GB" sz="1200" dirty="0">
                <a:latin typeface="Verdana" panose="020B0604030504040204" pitchFamily="34" charset="0"/>
                <a:ea typeface="Verdana" panose="020B0604030504040204" pitchFamily="34" charset="0"/>
              </a:rPr>
              <a:t>33 years old</a:t>
            </a:r>
          </a:p>
          <a:p>
            <a:r>
              <a:rPr lang="en-GB" sz="1200" dirty="0">
                <a:latin typeface="Verdana" panose="020B0604030504040204" pitchFamily="34" charset="0"/>
                <a:ea typeface="Verdana" panose="020B0604030504040204" pitchFamily="34" charset="0"/>
              </a:rPr>
              <a:t>London</a:t>
            </a:r>
          </a:p>
        </p:txBody>
      </p:sp>
      <p:sp>
        <p:nvSpPr>
          <p:cNvPr id="281" name="TextBox 280">
            <a:extLst>
              <a:ext uri="{FF2B5EF4-FFF2-40B4-BE49-F238E27FC236}">
                <a16:creationId xmlns:a16="http://schemas.microsoft.com/office/drawing/2014/main" id="{420465EC-011E-4F78-800A-6E82D3091B95}"/>
              </a:ext>
            </a:extLst>
          </p:cNvPr>
          <p:cNvSpPr txBox="1"/>
          <p:nvPr/>
        </p:nvSpPr>
        <p:spPr>
          <a:xfrm>
            <a:off x="6828120" y="4549733"/>
            <a:ext cx="26328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accent6">
                    <a:lumMod val="75000"/>
                  </a:schemeClr>
                </a:solidFill>
                <a:effectLst/>
                <a:latin typeface="Verdana" panose="020B0604030504040204" pitchFamily="34" charset="0"/>
                <a:ea typeface="Verdana" panose="020B0604030504040204" pitchFamily="34" charset="0"/>
              </a:rPr>
              <a:t>“I rely on public transport to buy my dog food because I don’t drive a car.”</a:t>
            </a:r>
          </a:p>
        </p:txBody>
      </p:sp>
      <p:sp>
        <p:nvSpPr>
          <p:cNvPr id="282" name="TextBox 281">
            <a:extLst>
              <a:ext uri="{FF2B5EF4-FFF2-40B4-BE49-F238E27FC236}">
                <a16:creationId xmlns:a16="http://schemas.microsoft.com/office/drawing/2014/main" id="{92D5DF89-5AC7-4F03-A3C6-2FF8B5B39B33}"/>
              </a:ext>
            </a:extLst>
          </p:cNvPr>
          <p:cNvSpPr txBox="1"/>
          <p:nvPr/>
        </p:nvSpPr>
        <p:spPr>
          <a:xfrm>
            <a:off x="5000280" y="4636123"/>
            <a:ext cx="1801188" cy="646331"/>
          </a:xfrm>
          <a:prstGeom prst="rect">
            <a:avLst/>
          </a:prstGeom>
          <a:noFill/>
        </p:spPr>
        <p:txBody>
          <a:bodyPr wrap="square">
            <a:spAutoFit/>
          </a:bodyPr>
          <a:lstStyle/>
          <a:p>
            <a:r>
              <a:rPr lang="en-GB" sz="1200" dirty="0">
                <a:latin typeface="Verdana" panose="020B0604030504040204" pitchFamily="34" charset="0"/>
                <a:ea typeface="Verdana" panose="020B0604030504040204" pitchFamily="34" charset="0"/>
              </a:rPr>
              <a:t>John</a:t>
            </a:r>
          </a:p>
          <a:p>
            <a:r>
              <a:rPr lang="en-GB" sz="1200" dirty="0">
                <a:latin typeface="Verdana" panose="020B0604030504040204" pitchFamily="34" charset="0"/>
                <a:ea typeface="Verdana" panose="020B0604030504040204" pitchFamily="34" charset="0"/>
              </a:rPr>
              <a:t>34 years old</a:t>
            </a:r>
          </a:p>
          <a:p>
            <a:r>
              <a:rPr lang="en-GB" sz="1200" dirty="0">
                <a:latin typeface="Verdana" panose="020B0604030504040204" pitchFamily="34" charset="0"/>
                <a:ea typeface="Verdana" panose="020B0604030504040204" pitchFamily="34" charset="0"/>
              </a:rPr>
              <a:t>London</a:t>
            </a:r>
          </a:p>
        </p:txBody>
      </p:sp>
      <p:sp>
        <p:nvSpPr>
          <p:cNvPr id="283" name="TextBox 282">
            <a:extLst>
              <a:ext uri="{FF2B5EF4-FFF2-40B4-BE49-F238E27FC236}">
                <a16:creationId xmlns:a16="http://schemas.microsoft.com/office/drawing/2014/main" id="{D157D646-C013-419A-9339-5861A7B15B59}"/>
              </a:ext>
            </a:extLst>
          </p:cNvPr>
          <p:cNvSpPr txBox="1"/>
          <p:nvPr/>
        </p:nvSpPr>
        <p:spPr>
          <a:xfrm>
            <a:off x="6785812" y="5713225"/>
            <a:ext cx="26751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accent6">
                    <a:lumMod val="75000"/>
                  </a:schemeClr>
                </a:solidFill>
                <a:effectLst/>
                <a:latin typeface="Verdana" panose="020B0604030504040204" pitchFamily="34" charset="0"/>
                <a:ea typeface="Verdana" panose="020B0604030504040204" pitchFamily="34" charset="0"/>
              </a:rPr>
              <a:t>“I would feel better about contributing to the environment and I would donate a small amount of money by buying eco-packaged products.” </a:t>
            </a:r>
          </a:p>
        </p:txBody>
      </p:sp>
      <p:sp>
        <p:nvSpPr>
          <p:cNvPr id="284" name="TextBox 283">
            <a:extLst>
              <a:ext uri="{FF2B5EF4-FFF2-40B4-BE49-F238E27FC236}">
                <a16:creationId xmlns:a16="http://schemas.microsoft.com/office/drawing/2014/main" id="{9B7CA081-C358-48A3-98AE-D87745C1340A}"/>
              </a:ext>
            </a:extLst>
          </p:cNvPr>
          <p:cNvSpPr txBox="1"/>
          <p:nvPr/>
        </p:nvSpPr>
        <p:spPr>
          <a:xfrm>
            <a:off x="5002970" y="5833709"/>
            <a:ext cx="1801188" cy="646331"/>
          </a:xfrm>
          <a:prstGeom prst="rect">
            <a:avLst/>
          </a:prstGeom>
          <a:noFill/>
        </p:spPr>
        <p:txBody>
          <a:bodyPr wrap="square">
            <a:spAutoFit/>
          </a:bodyPr>
          <a:lstStyle/>
          <a:p>
            <a:r>
              <a:rPr lang="en-GB" sz="1200" dirty="0">
                <a:latin typeface="Verdana" panose="020B0604030504040204" pitchFamily="34" charset="0"/>
                <a:ea typeface="Verdana" panose="020B0604030504040204" pitchFamily="34" charset="0"/>
              </a:rPr>
              <a:t>Marc</a:t>
            </a:r>
          </a:p>
          <a:p>
            <a:r>
              <a:rPr lang="en-GB" sz="1200" dirty="0">
                <a:latin typeface="Verdana" panose="020B0604030504040204" pitchFamily="34" charset="0"/>
                <a:ea typeface="Verdana" panose="020B0604030504040204" pitchFamily="34" charset="0"/>
              </a:rPr>
              <a:t>37 years old</a:t>
            </a:r>
          </a:p>
          <a:p>
            <a:r>
              <a:rPr lang="en-GB" sz="1200" dirty="0">
                <a:latin typeface="Verdana" panose="020B0604030504040204" pitchFamily="34" charset="0"/>
                <a:ea typeface="Verdana" panose="020B0604030504040204" pitchFamily="34" charset="0"/>
              </a:rPr>
              <a:t>London</a:t>
            </a:r>
          </a:p>
        </p:txBody>
      </p:sp>
      <p:cxnSp>
        <p:nvCxnSpPr>
          <p:cNvPr id="10" name="Straight Connector 9">
            <a:extLst>
              <a:ext uri="{FF2B5EF4-FFF2-40B4-BE49-F238E27FC236}">
                <a16:creationId xmlns:a16="http://schemas.microsoft.com/office/drawing/2014/main" id="{347D7C4E-9CCC-470E-837B-F4BE53E73FAB}"/>
              </a:ext>
            </a:extLst>
          </p:cNvPr>
          <p:cNvCxnSpPr>
            <a:cxnSpLocks/>
          </p:cNvCxnSpPr>
          <p:nvPr/>
        </p:nvCxnSpPr>
        <p:spPr>
          <a:xfrm>
            <a:off x="4745320" y="2833734"/>
            <a:ext cx="7257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F55808BD-5C0F-479B-BF12-E3445194ED8F}"/>
              </a:ext>
            </a:extLst>
          </p:cNvPr>
          <p:cNvCxnSpPr>
            <a:cxnSpLocks/>
          </p:cNvCxnSpPr>
          <p:nvPr/>
        </p:nvCxnSpPr>
        <p:spPr>
          <a:xfrm>
            <a:off x="4745320" y="4209744"/>
            <a:ext cx="7257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2197BEC7-A9B8-400D-9808-8D08AAD4B835}"/>
              </a:ext>
            </a:extLst>
          </p:cNvPr>
          <p:cNvCxnSpPr>
            <a:cxnSpLocks/>
          </p:cNvCxnSpPr>
          <p:nvPr/>
        </p:nvCxnSpPr>
        <p:spPr>
          <a:xfrm>
            <a:off x="4745320" y="5584670"/>
            <a:ext cx="72570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2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D84112-AC4C-4DA9-8BCA-15CE72DA6726}"/>
              </a:ext>
            </a:extLst>
          </p:cNvPr>
          <p:cNvSpPr txBox="1"/>
          <p:nvPr/>
        </p:nvSpPr>
        <p:spPr>
          <a:xfrm>
            <a:off x="433141" y="326120"/>
            <a:ext cx="6253326"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DEFINE</a:t>
            </a:r>
          </a:p>
        </p:txBody>
      </p:sp>
      <p:sp>
        <p:nvSpPr>
          <p:cNvPr id="5" name="TextBox 4">
            <a:extLst>
              <a:ext uri="{FF2B5EF4-FFF2-40B4-BE49-F238E27FC236}">
                <a16:creationId xmlns:a16="http://schemas.microsoft.com/office/drawing/2014/main" id="{682A5F17-41C9-4D4F-A5E7-261EC7736E1E}"/>
              </a:ext>
            </a:extLst>
          </p:cNvPr>
          <p:cNvSpPr txBox="1"/>
          <p:nvPr/>
        </p:nvSpPr>
        <p:spPr>
          <a:xfrm>
            <a:off x="200595" y="2784836"/>
            <a:ext cx="6269737" cy="3785652"/>
          </a:xfrm>
          <a:prstGeom prst="rect">
            <a:avLst/>
          </a:prstGeom>
          <a:noFill/>
        </p:spPr>
        <p:txBody>
          <a:bodyPr wrap="square" rtlCol="0">
            <a:spAutoFit/>
          </a:bodyPr>
          <a:lstStyle/>
          <a:p>
            <a:pPr algn="r"/>
            <a:r>
              <a:rPr lang="en-GB" sz="1600" b="1" u="sng" dirty="0">
                <a:solidFill>
                  <a:schemeClr val="accent1">
                    <a:lumMod val="75000"/>
                  </a:schemeClr>
                </a:solidFill>
                <a:latin typeface="Verdana" panose="020B0604030504040204" pitchFamily="34" charset="0"/>
                <a:ea typeface="Verdana" panose="020B0604030504040204" pitchFamily="34" charset="0"/>
              </a:rPr>
              <a:t>Opportunities</a:t>
            </a:r>
          </a:p>
          <a:p>
            <a:pPr algn="r"/>
            <a:endParaRPr lang="en-GB" sz="1600" b="1" u="sng" dirty="0">
              <a:solidFill>
                <a:schemeClr val="accent1">
                  <a:lumMod val="75000"/>
                </a:schemeClr>
              </a:solidFill>
              <a:latin typeface="Verdana" panose="020B0604030504040204" pitchFamily="34" charset="0"/>
              <a:ea typeface="Verdana" panose="020B0604030504040204" pitchFamily="34" charset="0"/>
            </a:endParaRPr>
          </a:p>
          <a:p>
            <a:pPr marL="342900" indent="-342900">
              <a:buClr>
                <a:schemeClr val="accent1">
                  <a:lumMod val="75000"/>
                </a:schemeClr>
              </a:buClr>
              <a:buAutoNum type="arabicPeriod"/>
            </a:pPr>
            <a:r>
              <a:rPr lang="en-GB" sz="1600" dirty="0">
                <a:latin typeface="Verdana" panose="020B0604030504040204" pitchFamily="34" charset="0"/>
                <a:ea typeface="Verdana" panose="020B0604030504040204" pitchFamily="34" charset="0"/>
              </a:rPr>
              <a:t>Pet specialists have lost essential business such as grooming and other services as owners stay at home with their pets either out of fear or through regulations.</a:t>
            </a:r>
          </a:p>
          <a:p>
            <a:pPr marL="342900" indent="-342900">
              <a:buClr>
                <a:schemeClr val="accent1">
                  <a:lumMod val="75000"/>
                </a:schemeClr>
              </a:buClr>
              <a:buAutoNum type="arabicPeriod"/>
            </a:pPr>
            <a:r>
              <a:rPr lang="en-GB" sz="1600" dirty="0">
                <a:latin typeface="Verdana" panose="020B0604030504040204" pitchFamily="34" charset="0"/>
                <a:ea typeface="Verdana" panose="020B0604030504040204" pitchFamily="34" charset="0"/>
              </a:rPr>
              <a:t>With the humanisation of pets, the trends in consumer behaviour centred around health during the pandemic have also been extended to their fury little friends.   Furthermore, these trends extend to sustainability and environmental issues.</a:t>
            </a:r>
          </a:p>
          <a:p>
            <a:pPr marL="342900" indent="-342900">
              <a:buClr>
                <a:schemeClr val="accent1">
                  <a:lumMod val="75000"/>
                </a:schemeClr>
              </a:buClr>
              <a:buAutoNum type="arabicPeriod"/>
            </a:pPr>
            <a:r>
              <a:rPr lang="en-GB" sz="1600" dirty="0">
                <a:latin typeface="Verdana" panose="020B0604030504040204" pitchFamily="34" charset="0"/>
                <a:ea typeface="Verdana" panose="020B0604030504040204" pitchFamily="34" charset="0"/>
              </a:rPr>
              <a:t>Consumers isolated with their pets are looking for ways to protect them with healthy alternatives and treats.</a:t>
            </a:r>
          </a:p>
          <a:p>
            <a:pPr marL="342900" indent="-342900">
              <a:buClr>
                <a:schemeClr val="accent1">
                  <a:lumMod val="75000"/>
                </a:schemeClr>
              </a:buClr>
              <a:buAutoNum type="arabicPeriod"/>
            </a:pPr>
            <a:r>
              <a:rPr lang="en-GB" sz="1600" dirty="0">
                <a:latin typeface="Verdana" panose="020B0604030504040204" pitchFamily="34" charset="0"/>
                <a:ea typeface="Verdana" panose="020B0604030504040204" pitchFamily="34" charset="0"/>
              </a:rPr>
              <a:t>With retail-stores hard to access e-commerce for pet products becomes increasingly important. </a:t>
            </a:r>
          </a:p>
          <a:p>
            <a:endParaRPr lang="en-GB" sz="16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BBC914B8-6552-4D86-908C-40F34D13C90D}"/>
              </a:ext>
            </a:extLst>
          </p:cNvPr>
          <p:cNvSpPr txBox="1"/>
          <p:nvPr/>
        </p:nvSpPr>
        <p:spPr>
          <a:xfrm>
            <a:off x="433142" y="930275"/>
            <a:ext cx="6253326" cy="1650516"/>
          </a:xfrm>
          <a:prstGeom prst="rect">
            <a:avLst/>
          </a:prstGeom>
          <a:noFill/>
        </p:spPr>
        <p:txBody>
          <a:bodyPr wrap="square">
            <a:spAutoFit/>
          </a:bodyPr>
          <a:lstStyle/>
          <a:p>
            <a:pPr>
              <a:lnSpc>
                <a:spcPct val="107000"/>
              </a:lnSpc>
              <a:spcAft>
                <a:spcPts val="800"/>
              </a:spcAft>
            </a:pPr>
            <a:r>
              <a:rPr lang="en-GB" sz="1800" b="1" dirty="0">
                <a:solidFill>
                  <a:schemeClr val="accent1">
                    <a:lumMod val="75000"/>
                  </a:schemeClr>
                </a:solidFill>
                <a:effectLst/>
                <a:latin typeface="Verdana" panose="020B0604030504040204" pitchFamily="34" charset="0"/>
                <a:ea typeface="Verdana" panose="020B0604030504040204" pitchFamily="34" charset="0"/>
                <a:cs typeface="Times New Roman" panose="02020603050405020304" pitchFamily="18" charset="0"/>
              </a:rPr>
              <a:t>Main Problem</a:t>
            </a:r>
            <a:r>
              <a:rPr lang="en-GB" sz="1800" dirty="0">
                <a:solidFill>
                  <a:schemeClr val="accent1">
                    <a:lumMod val="75000"/>
                  </a:schemeClr>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en-GB" dirty="0">
                <a:effectLst/>
                <a:latin typeface="Verdana" panose="020B0604030504040204" pitchFamily="34" charset="0"/>
                <a:ea typeface="Verdana" panose="020B0604030504040204" pitchFamily="34" charset="0"/>
                <a:cs typeface="Times New Roman" panose="02020603050405020304" pitchFamily="18" charset="0"/>
              </a:rPr>
              <a:t>COVID-19 has caused a severe problem for accessibility to pet food retailers </a:t>
            </a:r>
            <a:r>
              <a:rPr lang="en-GB" dirty="0">
                <a:latin typeface="Verdana" panose="020B0604030504040204" pitchFamily="34" charset="0"/>
                <a:ea typeface="Verdana" panose="020B0604030504040204" pitchFamily="34" charset="0"/>
                <a:cs typeface="Times New Roman" panose="02020603050405020304" pitchFamily="18" charset="0"/>
              </a:rPr>
              <a:t>and nutritional pet products </a:t>
            </a:r>
            <a:r>
              <a:rPr lang="en-GB" dirty="0">
                <a:effectLst/>
                <a:latin typeface="Verdana" panose="020B0604030504040204" pitchFamily="34" charset="0"/>
                <a:ea typeface="Verdana" panose="020B0604030504040204" pitchFamily="34" charset="0"/>
                <a:cs typeface="Times New Roman" panose="02020603050405020304" pitchFamily="18" charset="0"/>
              </a:rPr>
              <a:t>as customers must keep social distancing and prioritise essential trips.</a:t>
            </a:r>
            <a:endParaRPr lang="en-GB"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DB1DD393-A177-4CB8-A01D-43C38C6C7E57}"/>
              </a:ext>
            </a:extLst>
          </p:cNvPr>
          <p:cNvPicPr>
            <a:picLocks noChangeAspect="1"/>
          </p:cNvPicPr>
          <p:nvPr/>
        </p:nvPicPr>
        <p:blipFill rotWithShape="1">
          <a:blip r:embed="rId2"/>
          <a:srcRect l="38984" t="34444" r="16562" b="24722"/>
          <a:stretch/>
        </p:blipFill>
        <p:spPr>
          <a:xfrm>
            <a:off x="6571679" y="432316"/>
            <a:ext cx="5419726" cy="2800350"/>
          </a:xfrm>
          <a:prstGeom prst="rect">
            <a:avLst/>
          </a:prstGeom>
        </p:spPr>
      </p:pic>
      <p:sp>
        <p:nvSpPr>
          <p:cNvPr id="15" name="TextBox 14">
            <a:extLst>
              <a:ext uri="{FF2B5EF4-FFF2-40B4-BE49-F238E27FC236}">
                <a16:creationId xmlns:a16="http://schemas.microsoft.com/office/drawing/2014/main" id="{EA16CA9C-3877-4780-AC84-DF90141DE2D3}"/>
              </a:ext>
            </a:extLst>
          </p:cNvPr>
          <p:cNvSpPr txBox="1"/>
          <p:nvPr/>
        </p:nvSpPr>
        <p:spPr>
          <a:xfrm>
            <a:off x="8225536" y="3275111"/>
            <a:ext cx="5198364"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Source: </a:t>
            </a:r>
            <a:r>
              <a:rPr lang="en-GB" sz="1400" i="1" dirty="0">
                <a:latin typeface="Verdana" panose="020B0604030504040204" pitchFamily="34" charset="0"/>
                <a:ea typeface="Verdana" panose="020B0604030504040204" pitchFamily="34" charset="0"/>
              </a:rPr>
              <a:t>Euromonitor International</a:t>
            </a:r>
            <a:r>
              <a:rPr lang="en-GB" sz="1400" dirty="0">
                <a:latin typeface="Verdana" panose="020B0604030504040204" pitchFamily="34" charset="0"/>
                <a:ea typeface="Verdana" panose="020B0604030504040204" pitchFamily="34" charset="0"/>
              </a:rPr>
              <a:t>, 2020</a:t>
            </a:r>
          </a:p>
        </p:txBody>
      </p:sp>
      <p:pic>
        <p:nvPicPr>
          <p:cNvPr id="17" name="Picture 10">
            <a:extLst>
              <a:ext uri="{FF2B5EF4-FFF2-40B4-BE49-F238E27FC236}">
                <a16:creationId xmlns:a16="http://schemas.microsoft.com/office/drawing/2014/main" id="{0AEEC1A8-9A47-4468-A533-FB2039356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467" y="3625333"/>
            <a:ext cx="5304938" cy="308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6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rapezoid 2">
            <a:extLst>
              <a:ext uri="{FF2B5EF4-FFF2-40B4-BE49-F238E27FC236}">
                <a16:creationId xmlns:a16="http://schemas.microsoft.com/office/drawing/2014/main" id="{3CAECB7F-C64E-4DFD-A6EA-53B6438B1BA3}"/>
              </a:ext>
            </a:extLst>
          </p:cNvPr>
          <p:cNvSpPr/>
          <p:nvPr/>
        </p:nvSpPr>
        <p:spPr bwMode="gray">
          <a:xfrm rot="16200000">
            <a:off x="8280338" y="3585598"/>
            <a:ext cx="891549" cy="4981784"/>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 name="connsiteX0" fmla="*/ 0 w 8333940"/>
              <a:gd name="connsiteY0" fmla="*/ 683250 h 683250"/>
              <a:gd name="connsiteX1" fmla="*/ 182302 w 8333940"/>
              <a:gd name="connsiteY1" fmla="*/ 9523 h 683250"/>
              <a:gd name="connsiteX2" fmla="*/ 2784397 w 8333940"/>
              <a:gd name="connsiteY2" fmla="*/ 0 h 683250"/>
              <a:gd name="connsiteX3" fmla="*/ 8333940 w 8333940"/>
              <a:gd name="connsiteY3" fmla="*/ 677226 h 683250"/>
              <a:gd name="connsiteX4" fmla="*/ 0 w 8333940"/>
              <a:gd name="connsiteY4" fmla="*/ 683250 h 683250"/>
              <a:gd name="connsiteX0" fmla="*/ 0 w 8306903"/>
              <a:gd name="connsiteY0" fmla="*/ 683250 h 2029776"/>
              <a:gd name="connsiteX1" fmla="*/ 182302 w 8306903"/>
              <a:gd name="connsiteY1" fmla="*/ 9523 h 2029776"/>
              <a:gd name="connsiteX2" fmla="*/ 2784397 w 8306903"/>
              <a:gd name="connsiteY2" fmla="*/ 0 h 2029776"/>
              <a:gd name="connsiteX3" fmla="*/ 8306903 w 8306903"/>
              <a:gd name="connsiteY3" fmla="*/ 2029776 h 2029776"/>
              <a:gd name="connsiteX4" fmla="*/ 0 w 8306903"/>
              <a:gd name="connsiteY4" fmla="*/ 683250 h 2029776"/>
              <a:gd name="connsiteX0" fmla="*/ -1 w 13254743"/>
              <a:gd name="connsiteY0" fmla="*/ 2016752 h 2029776"/>
              <a:gd name="connsiteX1" fmla="*/ 5130142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2 h 2029776"/>
              <a:gd name="connsiteX1" fmla="*/ 5184216 w 13254743"/>
              <a:gd name="connsiteY1" fmla="*/ 9523 h 2029776"/>
              <a:gd name="connsiteX2" fmla="*/ 7732237 w 13254743"/>
              <a:gd name="connsiteY2" fmla="*/ 0 h 2029776"/>
              <a:gd name="connsiteX3" fmla="*/ 13254743 w 13254743"/>
              <a:gd name="connsiteY3" fmla="*/ 2029776 h 2029776"/>
              <a:gd name="connsiteX4" fmla="*/ -1 w 13254743"/>
              <a:gd name="connsiteY4" fmla="*/ 2016752 h 2029776"/>
              <a:gd name="connsiteX0" fmla="*/ -1 w 13254743"/>
              <a:gd name="connsiteY0" fmla="*/ 2016754 h 2029778"/>
              <a:gd name="connsiteX1" fmla="*/ 5382200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32237 w 13254743"/>
              <a:gd name="connsiteY2" fmla="*/ 2 h 2029778"/>
              <a:gd name="connsiteX3" fmla="*/ 13254743 w 13254743"/>
              <a:gd name="connsiteY3" fmla="*/ 2029778 h 2029778"/>
              <a:gd name="connsiteX4" fmla="*/ -1 w 13254743"/>
              <a:gd name="connsiteY4" fmla="*/ 2016754 h 2029778"/>
              <a:gd name="connsiteX0" fmla="*/ -1 w 13254743"/>
              <a:gd name="connsiteY0" fmla="*/ 2016754 h 2029778"/>
              <a:gd name="connsiteX1" fmla="*/ 5382193 w 13254743"/>
              <a:gd name="connsiteY1" fmla="*/ 0 h 2029778"/>
              <a:gd name="connsiteX2" fmla="*/ 7781727 w 13254743"/>
              <a:gd name="connsiteY2" fmla="*/ 4 h 2029778"/>
              <a:gd name="connsiteX3" fmla="*/ 13254743 w 13254743"/>
              <a:gd name="connsiteY3" fmla="*/ 2029778 h 2029778"/>
              <a:gd name="connsiteX4" fmla="*/ -1 w 13254743"/>
              <a:gd name="connsiteY4" fmla="*/ 2016754 h 2029778"/>
              <a:gd name="connsiteX0" fmla="*/ -1 w 13254743"/>
              <a:gd name="connsiteY0" fmla="*/ 2020039 h 2033063"/>
              <a:gd name="connsiteX1" fmla="*/ 5435639 w 13254743"/>
              <a:gd name="connsiteY1" fmla="*/ 0 h 2033063"/>
              <a:gd name="connsiteX2" fmla="*/ 7781727 w 13254743"/>
              <a:gd name="connsiteY2" fmla="*/ 3289 h 2033063"/>
              <a:gd name="connsiteX3" fmla="*/ 13254743 w 13254743"/>
              <a:gd name="connsiteY3" fmla="*/ 2033063 h 2033063"/>
              <a:gd name="connsiteX4" fmla="*/ -1 w 13254743"/>
              <a:gd name="connsiteY4" fmla="*/ 2020039 h 2033063"/>
              <a:gd name="connsiteX0" fmla="*/ -1 w 13254743"/>
              <a:gd name="connsiteY0" fmla="*/ 2016750 h 2029774"/>
              <a:gd name="connsiteX1" fmla="*/ 5417815 w 13254743"/>
              <a:gd name="connsiteY1" fmla="*/ 16420 h 2029774"/>
              <a:gd name="connsiteX2" fmla="*/ 7781727 w 13254743"/>
              <a:gd name="connsiteY2" fmla="*/ 0 h 2029774"/>
              <a:gd name="connsiteX3" fmla="*/ 13254743 w 13254743"/>
              <a:gd name="connsiteY3" fmla="*/ 2029774 h 2029774"/>
              <a:gd name="connsiteX4" fmla="*/ -1 w 13254743"/>
              <a:gd name="connsiteY4" fmla="*/ 2016750 h 2029774"/>
              <a:gd name="connsiteX0" fmla="*/ -1 w 13254743"/>
              <a:gd name="connsiteY0" fmla="*/ 2003609 h 2016633"/>
              <a:gd name="connsiteX1" fmla="*/ 5417815 w 13254743"/>
              <a:gd name="connsiteY1" fmla="*/ 3279 h 2016633"/>
              <a:gd name="connsiteX2" fmla="*/ 7826267 w 13254743"/>
              <a:gd name="connsiteY2" fmla="*/ 0 h 2016633"/>
              <a:gd name="connsiteX3" fmla="*/ 13254743 w 13254743"/>
              <a:gd name="connsiteY3" fmla="*/ 2016633 h 2016633"/>
              <a:gd name="connsiteX4" fmla="*/ -1 w 13254743"/>
              <a:gd name="connsiteY4" fmla="*/ 2003609 h 2016633"/>
              <a:gd name="connsiteX0" fmla="*/ -1 w 13254743"/>
              <a:gd name="connsiteY0" fmla="*/ 2000330 h 2013354"/>
              <a:gd name="connsiteX1" fmla="*/ 5417815 w 13254743"/>
              <a:gd name="connsiteY1" fmla="*/ 0 h 2013354"/>
              <a:gd name="connsiteX2" fmla="*/ 7835179 w 13254743"/>
              <a:gd name="connsiteY2" fmla="*/ 6 h 2013354"/>
              <a:gd name="connsiteX3" fmla="*/ 13254743 w 13254743"/>
              <a:gd name="connsiteY3" fmla="*/ 2013354 h 2013354"/>
              <a:gd name="connsiteX4" fmla="*/ -1 w 13254743"/>
              <a:gd name="connsiteY4" fmla="*/ 2000330 h 2013354"/>
              <a:gd name="connsiteX0" fmla="*/ -1 w 13254743"/>
              <a:gd name="connsiteY0" fmla="*/ 2000330 h 2013354"/>
              <a:gd name="connsiteX1" fmla="*/ 5417815 w 13254743"/>
              <a:gd name="connsiteY1" fmla="*/ 0 h 2013354"/>
              <a:gd name="connsiteX2" fmla="*/ 7913692 w 13254743"/>
              <a:gd name="connsiteY2" fmla="*/ 4876 h 2013354"/>
              <a:gd name="connsiteX3" fmla="*/ 13254743 w 13254743"/>
              <a:gd name="connsiteY3" fmla="*/ 2013354 h 2013354"/>
              <a:gd name="connsiteX4" fmla="*/ -1 w 13254743"/>
              <a:gd name="connsiteY4" fmla="*/ 2000330 h 2013354"/>
              <a:gd name="connsiteX0" fmla="*/ -1 w 13254743"/>
              <a:gd name="connsiteY0" fmla="*/ 1995454 h 2008478"/>
              <a:gd name="connsiteX1" fmla="*/ 5315735 w 13254743"/>
              <a:gd name="connsiteY1" fmla="*/ 2425 h 2008478"/>
              <a:gd name="connsiteX2" fmla="*/ 7913692 w 13254743"/>
              <a:gd name="connsiteY2" fmla="*/ 0 h 2008478"/>
              <a:gd name="connsiteX3" fmla="*/ 13254743 w 13254743"/>
              <a:gd name="connsiteY3" fmla="*/ 2008478 h 2008478"/>
              <a:gd name="connsiteX4" fmla="*/ -1 w 13254743"/>
              <a:gd name="connsiteY4" fmla="*/ 1995454 h 200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743" h="2008478">
                <a:moveTo>
                  <a:pt x="-1" y="1995454"/>
                </a:moveTo>
                <a:lnTo>
                  <a:pt x="5315735" y="2425"/>
                </a:lnTo>
                <a:lnTo>
                  <a:pt x="7913692" y="0"/>
                </a:lnTo>
                <a:lnTo>
                  <a:pt x="13254743" y="2008478"/>
                </a:lnTo>
                <a:lnTo>
                  <a:pt x="-1" y="1995454"/>
                </a:lnTo>
                <a:close/>
              </a:path>
            </a:pathLst>
          </a:custGeom>
          <a:gradFill flip="none" rotWithShape="1">
            <a:gsLst>
              <a:gs pos="0">
                <a:schemeClr val="accent6">
                  <a:lumMod val="60000"/>
                  <a:lumOff val="40000"/>
                </a:schemeClr>
              </a:gs>
              <a:gs pos="0">
                <a:schemeClr val="accent6">
                  <a:lumMod val="40000"/>
                  <a:lumOff val="60000"/>
                  <a:alpha val="22000"/>
                </a:schemeClr>
              </a:gs>
              <a:gs pos="100000">
                <a:srgbClr val="8C8C8C">
                  <a:tint val="23500"/>
                  <a:satMod val="160000"/>
                  <a:alpha val="56000"/>
                </a:srgbClr>
              </a:gs>
            </a:gsLst>
            <a:lin ang="5400000" scaled="1"/>
            <a:tileRect/>
          </a:gradFill>
          <a:ln w="19050" algn="ctr">
            <a:noFill/>
            <a:miter lim="800000"/>
            <a:headEnd/>
            <a:tailEnd/>
          </a:ln>
        </p:spPr>
        <p:txBody>
          <a:bodyPr vert="eaVert" wrap="square" lIns="88900" tIns="88900" rIns="88900" bIns="88900" rtlCol="0" anchor="ctr"/>
          <a:lstStyle/>
          <a:p>
            <a:pPr marL="0" marR="0" lvl="0" indent="0" algn="ctr" defTabSz="914400" eaLnBrk="1" fontAlgn="auto" latinLnBrk="0" hangingPunct="1">
              <a:lnSpc>
                <a:spcPct val="100000"/>
              </a:lnSpc>
              <a:spcBef>
                <a:spcPts val="400"/>
              </a:spcBef>
              <a:spcAft>
                <a:spcPts val="0"/>
              </a:spcAft>
              <a:buClrTx/>
              <a:buSzTx/>
              <a:buFontTx/>
              <a:buNone/>
              <a:tabLst/>
              <a:defRPr/>
            </a:pPr>
            <a:endParaRPr kumimoji="0" lang="en-US" sz="1200" b="0" i="0" u="none" strike="noStrike" kern="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133" name="TextBox 132">
            <a:extLst>
              <a:ext uri="{FF2B5EF4-FFF2-40B4-BE49-F238E27FC236}">
                <a16:creationId xmlns:a16="http://schemas.microsoft.com/office/drawing/2014/main" id="{29ED5653-2C4D-4CDC-B477-2A82913D8AFC}"/>
              </a:ext>
            </a:extLst>
          </p:cNvPr>
          <p:cNvSpPr txBox="1"/>
          <p:nvPr/>
        </p:nvSpPr>
        <p:spPr>
          <a:xfrm>
            <a:off x="8949118" y="5218770"/>
            <a:ext cx="3245466" cy="369332"/>
          </a:xfrm>
          <a:prstGeom prst="rect">
            <a:avLst/>
          </a:prstGeom>
          <a:noFill/>
        </p:spPr>
        <p:txBody>
          <a:bodyPr wrap="square" rtlCol="0">
            <a:spAutoFit/>
          </a:bodyPr>
          <a:lstStyle/>
          <a:p>
            <a:pPr algn="r"/>
            <a:r>
              <a:rPr lang="en-GB" i="1" dirty="0">
                <a:solidFill>
                  <a:schemeClr val="accent1">
                    <a:lumMod val="75000"/>
                  </a:schemeClr>
                </a:solidFill>
                <a:latin typeface="Verdana" panose="020B0604030504040204" pitchFamily="34" charset="0"/>
                <a:ea typeface="Verdana" panose="020B0604030504040204" pitchFamily="34" charset="0"/>
              </a:rPr>
              <a:t> SELF-TRANSCENDENCE</a:t>
            </a:r>
          </a:p>
        </p:txBody>
      </p:sp>
      <p:sp>
        <p:nvSpPr>
          <p:cNvPr id="12" name="TextBox 11">
            <a:extLst>
              <a:ext uri="{FF2B5EF4-FFF2-40B4-BE49-F238E27FC236}">
                <a16:creationId xmlns:a16="http://schemas.microsoft.com/office/drawing/2014/main" id="{AC61502F-6BBD-4DC3-96C0-AEA96798E569}"/>
              </a:ext>
            </a:extLst>
          </p:cNvPr>
          <p:cNvSpPr txBox="1"/>
          <p:nvPr/>
        </p:nvSpPr>
        <p:spPr>
          <a:xfrm>
            <a:off x="370790" y="218125"/>
            <a:ext cx="5185248" cy="707886"/>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DEFINE.</a:t>
            </a:r>
          </a:p>
          <a:p>
            <a:r>
              <a:rPr lang="en-GB" sz="2000" b="1" dirty="0">
                <a:solidFill>
                  <a:schemeClr val="tx2">
                    <a:lumMod val="75000"/>
                  </a:schemeClr>
                </a:solidFill>
                <a:latin typeface="Verdana" panose="020B0604030504040204" pitchFamily="34" charset="0"/>
                <a:ea typeface="Verdana" panose="020B0604030504040204" pitchFamily="34" charset="0"/>
              </a:rPr>
              <a:t>ROOT CAUSE ANALYSIS – 5 WHY’S</a:t>
            </a:r>
          </a:p>
        </p:txBody>
      </p:sp>
      <p:sp>
        <p:nvSpPr>
          <p:cNvPr id="8" name="Shape 7594">
            <a:extLst>
              <a:ext uri="{FF2B5EF4-FFF2-40B4-BE49-F238E27FC236}">
                <a16:creationId xmlns:a16="http://schemas.microsoft.com/office/drawing/2014/main" id="{B99CC434-A4DD-4782-821F-E5D727ADDC76}"/>
              </a:ext>
            </a:extLst>
          </p:cNvPr>
          <p:cNvSpPr/>
          <p:nvPr/>
        </p:nvSpPr>
        <p:spPr>
          <a:xfrm flipH="1" flipV="1">
            <a:off x="4601777" y="1620334"/>
            <a:ext cx="402084" cy="447679"/>
          </a:xfrm>
          <a:prstGeom prst="line">
            <a:avLst/>
          </a:prstGeom>
          <a:ln w="38100">
            <a:solidFill>
              <a:schemeClr val="accent5"/>
            </a:solidFill>
            <a:prstDash val="sysDot"/>
            <a:miter lim="400000"/>
            <a:headEnd type="oval"/>
            <a:tailEnd type="oval"/>
          </a:ln>
        </p:spPr>
        <p:txBody>
          <a:bodyPr lIns="0" tIns="0" rIns="0" bIns="0" anchor="ctr"/>
          <a:lstStyle/>
          <a:p>
            <a:pPr defTabSz="1200241"/>
            <a:endParaRPr sz="2100" dirty="0">
              <a:solidFill>
                <a:srgbClr val="FFFFFF"/>
              </a:solidFill>
              <a:latin typeface="Verdana" panose="020B0604030504040204" pitchFamily="34" charset="0"/>
              <a:ea typeface="Verdana" panose="020B0604030504040204" pitchFamily="34" charset="0"/>
            </a:endParaRPr>
          </a:p>
        </p:txBody>
      </p:sp>
      <p:grpSp>
        <p:nvGrpSpPr>
          <p:cNvPr id="9" name="Group 8">
            <a:extLst>
              <a:ext uri="{FF2B5EF4-FFF2-40B4-BE49-F238E27FC236}">
                <a16:creationId xmlns:a16="http://schemas.microsoft.com/office/drawing/2014/main" id="{139B322E-49CE-4F80-8F4B-85AB2282E46C}"/>
              </a:ext>
            </a:extLst>
          </p:cNvPr>
          <p:cNvGrpSpPr/>
          <p:nvPr/>
        </p:nvGrpSpPr>
        <p:grpSpPr>
          <a:xfrm>
            <a:off x="4745037" y="2040842"/>
            <a:ext cx="2444442" cy="3194098"/>
            <a:chOff x="9077534" y="3142401"/>
            <a:chExt cx="7027102" cy="9224816"/>
          </a:xfrm>
        </p:grpSpPr>
        <p:sp>
          <p:nvSpPr>
            <p:cNvPr id="10" name="Freeform 20">
              <a:extLst>
                <a:ext uri="{FF2B5EF4-FFF2-40B4-BE49-F238E27FC236}">
                  <a16:creationId xmlns:a16="http://schemas.microsoft.com/office/drawing/2014/main" id="{B147B27C-5065-4A2A-A6A6-30504AFD278B}"/>
                </a:ext>
              </a:extLst>
            </p:cNvPr>
            <p:cNvSpPr/>
            <p:nvPr/>
          </p:nvSpPr>
          <p:spPr>
            <a:xfrm rot="10800000">
              <a:off x="11118233" y="8712453"/>
              <a:ext cx="2908385" cy="3337665"/>
            </a:xfrm>
            <a:custGeom>
              <a:avLst/>
              <a:gdLst>
                <a:gd name="connsiteX0" fmla="*/ 249718 w 1877126"/>
                <a:gd name="connsiteY0" fmla="*/ 27848 h 2151276"/>
                <a:gd name="connsiteX1" fmla="*/ 248598 w 1877126"/>
                <a:gd name="connsiteY1" fmla="*/ 1 h 2151276"/>
                <a:gd name="connsiteX2" fmla="*/ 248598 w 1877126"/>
                <a:gd name="connsiteY2" fmla="*/ 0 h 2151276"/>
                <a:gd name="connsiteX3" fmla="*/ 238214 w 1877126"/>
                <a:gd name="connsiteY3" fmla="*/ 507182 h 2151276"/>
                <a:gd name="connsiteX4" fmla="*/ 242944 w 1877126"/>
                <a:gd name="connsiteY4" fmla="*/ 409270 h 2151276"/>
                <a:gd name="connsiteX5" fmla="*/ 242072 w 1877126"/>
                <a:gd name="connsiteY5" fmla="*/ 456825 h 2151276"/>
                <a:gd name="connsiteX6" fmla="*/ 1638913 w 1877126"/>
                <a:gd name="connsiteY6" fmla="*/ 507183 h 2151276"/>
                <a:gd name="connsiteX7" fmla="*/ 1635054 w 1877126"/>
                <a:gd name="connsiteY7" fmla="*/ 456825 h 2151276"/>
                <a:gd name="connsiteX8" fmla="*/ 1634182 w 1877126"/>
                <a:gd name="connsiteY8" fmla="*/ 409270 h 2151276"/>
                <a:gd name="connsiteX9" fmla="*/ 1877126 w 1877126"/>
                <a:gd name="connsiteY9" fmla="*/ 2151276 h 2151276"/>
                <a:gd name="connsiteX10" fmla="*/ 1875772 w 1877126"/>
                <a:gd name="connsiteY10" fmla="*/ 2151276 h 2151276"/>
                <a:gd name="connsiteX11" fmla="*/ 1875824 w 1877126"/>
                <a:gd name="connsiteY11" fmla="*/ 2151120 h 2151276"/>
                <a:gd name="connsiteX12" fmla="*/ 938564 w 1877126"/>
                <a:gd name="connsiteY12" fmla="*/ 1866284 h 2151276"/>
                <a:gd name="connsiteX13" fmla="*/ 1304 w 1877126"/>
                <a:gd name="connsiteY13" fmla="*/ 2151120 h 2151276"/>
                <a:gd name="connsiteX14" fmla="*/ 1356 w 1877126"/>
                <a:gd name="connsiteY14" fmla="*/ 2151276 h 2151276"/>
                <a:gd name="connsiteX15" fmla="*/ 0 w 1877126"/>
                <a:gd name="connsiteY15" fmla="*/ 2151276 h 2151276"/>
                <a:gd name="connsiteX16" fmla="*/ 87655 w 1877126"/>
                <a:gd name="connsiteY16" fmla="*/ 1728827 h 2151276"/>
                <a:gd name="connsiteX17" fmla="*/ 207125 w 1877126"/>
                <a:gd name="connsiteY17" fmla="*/ 912947 h 2151276"/>
                <a:gd name="connsiteX18" fmla="*/ 207127 w 1877126"/>
                <a:gd name="connsiteY18" fmla="*/ 912926 h 2151276"/>
                <a:gd name="connsiteX19" fmla="*/ 207125 w 1877126"/>
                <a:gd name="connsiteY19" fmla="*/ 912948 h 2151276"/>
                <a:gd name="connsiteX20" fmla="*/ 187629 w 1877126"/>
                <a:gd name="connsiteY20" fmla="*/ 1074256 h 2151276"/>
                <a:gd name="connsiteX21" fmla="*/ 188803 w 1877126"/>
                <a:gd name="connsiteY21" fmla="*/ 1074256 h 2151276"/>
                <a:gd name="connsiteX22" fmla="*/ 188756 w 1877126"/>
                <a:gd name="connsiteY22" fmla="*/ 1074105 h 2151276"/>
                <a:gd name="connsiteX23" fmla="*/ 938564 w 1877126"/>
                <a:gd name="connsiteY23" fmla="*/ 829960 h 2151276"/>
                <a:gd name="connsiteX24" fmla="*/ 1688372 w 1877126"/>
                <a:gd name="connsiteY24" fmla="*/ 1074105 h 2151276"/>
                <a:gd name="connsiteX25" fmla="*/ 1688325 w 1877126"/>
                <a:gd name="connsiteY25" fmla="*/ 1074256 h 2151276"/>
                <a:gd name="connsiteX26" fmla="*/ 1689497 w 1877126"/>
                <a:gd name="connsiteY26" fmla="*/ 1074256 h 2151276"/>
                <a:gd name="connsiteX27" fmla="*/ 1670001 w 1877126"/>
                <a:gd name="connsiteY27" fmla="*/ 912948 h 2151276"/>
                <a:gd name="connsiteX28" fmla="*/ 1669999 w 1877126"/>
                <a:gd name="connsiteY28" fmla="*/ 912919 h 2151276"/>
                <a:gd name="connsiteX29" fmla="*/ 1670001 w 1877126"/>
                <a:gd name="connsiteY29" fmla="*/ 912947 h 2151276"/>
                <a:gd name="connsiteX30" fmla="*/ 1789472 w 1877126"/>
                <a:gd name="connsiteY30" fmla="*/ 1728827 h 215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7126" h="2151276">
                  <a:moveTo>
                    <a:pt x="249718" y="27848"/>
                  </a:moveTo>
                  <a:lnTo>
                    <a:pt x="248598" y="1"/>
                  </a:lnTo>
                  <a:lnTo>
                    <a:pt x="248598" y="0"/>
                  </a:lnTo>
                  <a:close/>
                  <a:moveTo>
                    <a:pt x="238214" y="507182"/>
                  </a:moveTo>
                  <a:lnTo>
                    <a:pt x="242944" y="409270"/>
                  </a:lnTo>
                  <a:lnTo>
                    <a:pt x="242072" y="456825"/>
                  </a:lnTo>
                  <a:close/>
                  <a:moveTo>
                    <a:pt x="1638913" y="507183"/>
                  </a:moveTo>
                  <a:lnTo>
                    <a:pt x="1635054" y="456825"/>
                  </a:lnTo>
                  <a:lnTo>
                    <a:pt x="1634182" y="409270"/>
                  </a:lnTo>
                  <a:close/>
                  <a:moveTo>
                    <a:pt x="1877126" y="2151276"/>
                  </a:moveTo>
                  <a:lnTo>
                    <a:pt x="1875772" y="2151276"/>
                  </a:lnTo>
                  <a:lnTo>
                    <a:pt x="1875824" y="2151120"/>
                  </a:lnTo>
                  <a:cubicBezTo>
                    <a:pt x="1875824" y="1993809"/>
                    <a:pt x="1456198" y="1866284"/>
                    <a:pt x="938564" y="1866284"/>
                  </a:cubicBezTo>
                  <a:cubicBezTo>
                    <a:pt x="420930" y="1866284"/>
                    <a:pt x="1304" y="1993809"/>
                    <a:pt x="1304" y="2151120"/>
                  </a:cubicBezTo>
                  <a:lnTo>
                    <a:pt x="1356" y="2151276"/>
                  </a:lnTo>
                  <a:lnTo>
                    <a:pt x="0" y="2151276"/>
                  </a:lnTo>
                  <a:lnTo>
                    <a:pt x="87655" y="1728827"/>
                  </a:lnTo>
                  <a:cubicBezTo>
                    <a:pt x="140370" y="1447260"/>
                    <a:pt x="180108" y="1174056"/>
                    <a:pt x="207125" y="912947"/>
                  </a:cubicBezTo>
                  <a:lnTo>
                    <a:pt x="207127" y="912926"/>
                  </a:lnTo>
                  <a:lnTo>
                    <a:pt x="207125" y="912948"/>
                  </a:lnTo>
                  <a:lnTo>
                    <a:pt x="187629" y="1074256"/>
                  </a:lnTo>
                  <a:lnTo>
                    <a:pt x="188803" y="1074256"/>
                  </a:lnTo>
                  <a:lnTo>
                    <a:pt x="188756" y="1074105"/>
                  </a:lnTo>
                  <a:cubicBezTo>
                    <a:pt x="188756" y="939267"/>
                    <a:pt x="524456" y="829960"/>
                    <a:pt x="938564" y="829960"/>
                  </a:cubicBezTo>
                  <a:cubicBezTo>
                    <a:pt x="1352672" y="829960"/>
                    <a:pt x="1688372" y="939267"/>
                    <a:pt x="1688372" y="1074105"/>
                  </a:cubicBezTo>
                  <a:lnTo>
                    <a:pt x="1688325" y="1074256"/>
                  </a:lnTo>
                  <a:lnTo>
                    <a:pt x="1689497" y="1074256"/>
                  </a:lnTo>
                  <a:lnTo>
                    <a:pt x="1670001" y="912948"/>
                  </a:lnTo>
                  <a:lnTo>
                    <a:pt x="1669999" y="912919"/>
                  </a:lnTo>
                  <a:lnTo>
                    <a:pt x="1670001" y="912947"/>
                  </a:lnTo>
                  <a:cubicBezTo>
                    <a:pt x="1697018" y="1174056"/>
                    <a:pt x="1736756" y="1447260"/>
                    <a:pt x="1789472" y="172882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1" name="Freeform 21">
              <a:extLst>
                <a:ext uri="{FF2B5EF4-FFF2-40B4-BE49-F238E27FC236}">
                  <a16:creationId xmlns:a16="http://schemas.microsoft.com/office/drawing/2014/main" id="{9B96454D-5954-4138-B549-A7F50285B19A}"/>
                </a:ext>
              </a:extLst>
            </p:cNvPr>
            <p:cNvSpPr/>
            <p:nvPr/>
          </p:nvSpPr>
          <p:spPr>
            <a:xfrm rot="10800000">
              <a:off x="11408942" y="10383431"/>
              <a:ext cx="2326966" cy="1983785"/>
            </a:xfrm>
            <a:custGeom>
              <a:avLst/>
              <a:gdLst>
                <a:gd name="connsiteX0" fmla="*/ 1501868 w 1501868"/>
                <a:gd name="connsiteY0" fmla="*/ 1278640 h 1278640"/>
                <a:gd name="connsiteX1" fmla="*/ 1500696 w 1501868"/>
                <a:gd name="connsiteY1" fmla="*/ 1278640 h 1278640"/>
                <a:gd name="connsiteX2" fmla="*/ 1500743 w 1501868"/>
                <a:gd name="connsiteY2" fmla="*/ 1278489 h 1278640"/>
                <a:gd name="connsiteX3" fmla="*/ 750935 w 1501868"/>
                <a:gd name="connsiteY3" fmla="*/ 1034344 h 1278640"/>
                <a:gd name="connsiteX4" fmla="*/ 1127 w 1501868"/>
                <a:gd name="connsiteY4" fmla="*/ 1278489 h 1278640"/>
                <a:gd name="connsiteX5" fmla="*/ 1174 w 1501868"/>
                <a:gd name="connsiteY5" fmla="*/ 1278640 h 1278640"/>
                <a:gd name="connsiteX6" fmla="*/ 0 w 1501868"/>
                <a:gd name="connsiteY6" fmla="*/ 1278640 h 1278640"/>
                <a:gd name="connsiteX7" fmla="*/ 19496 w 1501868"/>
                <a:gd name="connsiteY7" fmla="*/ 1117332 h 1278640"/>
                <a:gd name="connsiteX8" fmla="*/ 62243 w 1501868"/>
                <a:gd name="connsiteY8" fmla="*/ 236055 h 1278640"/>
                <a:gd name="connsiteX9" fmla="*/ 60969 w 1501868"/>
                <a:gd name="connsiteY9" fmla="*/ 204385 h 1278640"/>
                <a:gd name="connsiteX10" fmla="*/ 60563 w 1501868"/>
                <a:gd name="connsiteY10" fmla="*/ 203200 h 1278640"/>
                <a:gd name="connsiteX11" fmla="*/ 750935 w 1501868"/>
                <a:gd name="connsiteY11" fmla="*/ 0 h 1278640"/>
                <a:gd name="connsiteX12" fmla="*/ 1441307 w 1501868"/>
                <a:gd name="connsiteY12" fmla="*/ 203200 h 1278640"/>
                <a:gd name="connsiteX13" fmla="*/ 1440899 w 1501868"/>
                <a:gd name="connsiteY13" fmla="*/ 204391 h 1278640"/>
                <a:gd name="connsiteX14" fmla="*/ 1439625 w 1501868"/>
                <a:gd name="connsiteY14" fmla="*/ 236055 h 1278640"/>
                <a:gd name="connsiteX15" fmla="*/ 1482372 w 1501868"/>
                <a:gd name="connsiteY15" fmla="*/ 1117332 h 127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1868" h="1278640">
                  <a:moveTo>
                    <a:pt x="1501868" y="1278640"/>
                  </a:moveTo>
                  <a:lnTo>
                    <a:pt x="1500696" y="1278640"/>
                  </a:lnTo>
                  <a:lnTo>
                    <a:pt x="1500743" y="1278489"/>
                  </a:lnTo>
                  <a:cubicBezTo>
                    <a:pt x="1500743" y="1143651"/>
                    <a:pt x="1165043" y="1034344"/>
                    <a:pt x="750935" y="1034344"/>
                  </a:cubicBezTo>
                  <a:cubicBezTo>
                    <a:pt x="336827" y="1034344"/>
                    <a:pt x="1127" y="1143651"/>
                    <a:pt x="1127" y="1278489"/>
                  </a:cubicBezTo>
                  <a:lnTo>
                    <a:pt x="1174" y="1278640"/>
                  </a:lnTo>
                  <a:lnTo>
                    <a:pt x="0" y="1278640"/>
                  </a:lnTo>
                  <a:lnTo>
                    <a:pt x="19496" y="1117332"/>
                  </a:lnTo>
                  <a:cubicBezTo>
                    <a:pt x="51916" y="804003"/>
                    <a:pt x="66018" y="508092"/>
                    <a:pt x="62243" y="236055"/>
                  </a:cubicBezTo>
                  <a:lnTo>
                    <a:pt x="60969" y="204385"/>
                  </a:lnTo>
                  <a:lnTo>
                    <a:pt x="60563" y="203200"/>
                  </a:lnTo>
                  <a:cubicBezTo>
                    <a:pt x="60563" y="90976"/>
                    <a:pt x="369653" y="0"/>
                    <a:pt x="750935" y="0"/>
                  </a:cubicBezTo>
                  <a:cubicBezTo>
                    <a:pt x="1132217" y="0"/>
                    <a:pt x="1441307" y="90976"/>
                    <a:pt x="1441307" y="203200"/>
                  </a:cubicBezTo>
                  <a:lnTo>
                    <a:pt x="1440899" y="204391"/>
                  </a:lnTo>
                  <a:lnTo>
                    <a:pt x="1439625" y="236055"/>
                  </a:lnTo>
                  <a:cubicBezTo>
                    <a:pt x="1435850" y="508092"/>
                    <a:pt x="1449952" y="804003"/>
                    <a:pt x="1482372" y="111733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3" name="Freeform 22">
              <a:extLst>
                <a:ext uri="{FF2B5EF4-FFF2-40B4-BE49-F238E27FC236}">
                  <a16:creationId xmlns:a16="http://schemas.microsoft.com/office/drawing/2014/main" id="{0C0E4BB6-4601-4DE5-BBE6-4F3986838020}"/>
                </a:ext>
              </a:extLst>
            </p:cNvPr>
            <p:cNvSpPr/>
            <p:nvPr/>
          </p:nvSpPr>
          <p:spPr>
            <a:xfrm rot="10800000">
              <a:off x="10661376" y="7087823"/>
              <a:ext cx="3822099" cy="2087424"/>
            </a:xfrm>
            <a:custGeom>
              <a:avLst/>
              <a:gdLst>
                <a:gd name="connsiteX0" fmla="*/ 368469 w 2466854"/>
                <a:gd name="connsiteY0" fmla="*/ 50067 h 1465251"/>
                <a:gd name="connsiteX1" fmla="*/ 377845 w 2466854"/>
                <a:gd name="connsiteY1" fmla="*/ 0 h 1465251"/>
                <a:gd name="connsiteX2" fmla="*/ 378857 w 2466854"/>
                <a:gd name="connsiteY2" fmla="*/ 0 h 1465251"/>
                <a:gd name="connsiteX3" fmla="*/ 2098385 w 2466854"/>
                <a:gd name="connsiteY3" fmla="*/ 50067 h 1465251"/>
                <a:gd name="connsiteX4" fmla="*/ 2087997 w 2466854"/>
                <a:gd name="connsiteY4" fmla="*/ 0 h 1465251"/>
                <a:gd name="connsiteX5" fmla="*/ 2089010 w 2466854"/>
                <a:gd name="connsiteY5" fmla="*/ 0 h 1465251"/>
                <a:gd name="connsiteX6" fmla="*/ 2466854 w 2466854"/>
                <a:gd name="connsiteY6" fmla="*/ 1465251 h 1465251"/>
                <a:gd name="connsiteX7" fmla="*/ 2462874 w 2466854"/>
                <a:gd name="connsiteY7" fmla="*/ 1465251 h 1465251"/>
                <a:gd name="connsiteX8" fmla="*/ 2442788 w 2466854"/>
                <a:gd name="connsiteY8" fmla="*/ 1409427 h 1465251"/>
                <a:gd name="connsiteX9" fmla="*/ 1233428 w 2466854"/>
                <a:gd name="connsiteY9" fmla="*/ 1133260 h 1465251"/>
                <a:gd name="connsiteX10" fmla="*/ 24067 w 2466854"/>
                <a:gd name="connsiteY10" fmla="*/ 1409427 h 1465251"/>
                <a:gd name="connsiteX11" fmla="*/ 3982 w 2466854"/>
                <a:gd name="connsiteY11" fmla="*/ 1465251 h 1465251"/>
                <a:gd name="connsiteX12" fmla="*/ 0 w 2466854"/>
                <a:gd name="connsiteY12" fmla="*/ 1465251 h 1465251"/>
                <a:gd name="connsiteX13" fmla="*/ 71409 w 2466854"/>
                <a:gd name="connsiteY13" fmla="*/ 1245406 h 1465251"/>
                <a:gd name="connsiteX14" fmla="*/ 185185 w 2466854"/>
                <a:gd name="connsiteY14" fmla="*/ 848402 h 1465251"/>
                <a:gd name="connsiteX15" fmla="*/ 273560 w 2466854"/>
                <a:gd name="connsiteY15" fmla="*/ 497397 h 1465251"/>
                <a:gd name="connsiteX16" fmla="*/ 311669 w 2466854"/>
                <a:gd name="connsiteY16" fmla="*/ 323812 h 1465251"/>
                <a:gd name="connsiteX17" fmla="*/ 294864 w 2466854"/>
                <a:gd name="connsiteY17" fmla="*/ 404803 h 1465251"/>
                <a:gd name="connsiteX18" fmla="*/ 296220 w 2466854"/>
                <a:gd name="connsiteY18" fmla="*/ 404803 h 1465251"/>
                <a:gd name="connsiteX19" fmla="*/ 296168 w 2466854"/>
                <a:gd name="connsiteY19" fmla="*/ 404647 h 1465251"/>
                <a:gd name="connsiteX20" fmla="*/ 1233428 w 2466854"/>
                <a:gd name="connsiteY20" fmla="*/ 119811 h 1465251"/>
                <a:gd name="connsiteX21" fmla="*/ 2170688 w 2466854"/>
                <a:gd name="connsiteY21" fmla="*/ 404647 h 1465251"/>
                <a:gd name="connsiteX22" fmla="*/ 2170636 w 2466854"/>
                <a:gd name="connsiteY22" fmla="*/ 404803 h 1465251"/>
                <a:gd name="connsiteX23" fmla="*/ 2171990 w 2466854"/>
                <a:gd name="connsiteY23" fmla="*/ 404803 h 1465251"/>
                <a:gd name="connsiteX24" fmla="*/ 2155185 w 2466854"/>
                <a:gd name="connsiteY24" fmla="*/ 323812 h 1465251"/>
                <a:gd name="connsiteX25" fmla="*/ 2193294 w 2466854"/>
                <a:gd name="connsiteY25" fmla="*/ 497397 h 1465251"/>
                <a:gd name="connsiteX26" fmla="*/ 2281669 w 2466854"/>
                <a:gd name="connsiteY26" fmla="*/ 848402 h 1465251"/>
                <a:gd name="connsiteX27" fmla="*/ 2395445 w 2466854"/>
                <a:gd name="connsiteY27" fmla="*/ 1245406 h 1465251"/>
                <a:gd name="connsiteX0" fmla="*/ 368469 w 2466854"/>
                <a:gd name="connsiteY0" fmla="*/ 50067 h 1465251"/>
                <a:gd name="connsiteX1" fmla="*/ 377845 w 2466854"/>
                <a:gd name="connsiteY1" fmla="*/ 0 h 1465251"/>
                <a:gd name="connsiteX2" fmla="*/ 368469 w 2466854"/>
                <a:gd name="connsiteY2" fmla="*/ 50067 h 1465251"/>
                <a:gd name="connsiteX3" fmla="*/ 2098385 w 2466854"/>
                <a:gd name="connsiteY3" fmla="*/ 50067 h 1465251"/>
                <a:gd name="connsiteX4" fmla="*/ 2087997 w 2466854"/>
                <a:gd name="connsiteY4" fmla="*/ 0 h 1465251"/>
                <a:gd name="connsiteX5" fmla="*/ 2089010 w 2466854"/>
                <a:gd name="connsiteY5" fmla="*/ 0 h 1465251"/>
                <a:gd name="connsiteX6" fmla="*/ 2098385 w 2466854"/>
                <a:gd name="connsiteY6" fmla="*/ 50067 h 1465251"/>
                <a:gd name="connsiteX7" fmla="*/ 2466854 w 2466854"/>
                <a:gd name="connsiteY7" fmla="*/ 1465251 h 1465251"/>
                <a:gd name="connsiteX8" fmla="*/ 2462874 w 2466854"/>
                <a:gd name="connsiteY8" fmla="*/ 1465251 h 1465251"/>
                <a:gd name="connsiteX9" fmla="*/ 2442788 w 2466854"/>
                <a:gd name="connsiteY9" fmla="*/ 1409427 h 1465251"/>
                <a:gd name="connsiteX10" fmla="*/ 1233428 w 2466854"/>
                <a:gd name="connsiteY10" fmla="*/ 1133260 h 1465251"/>
                <a:gd name="connsiteX11" fmla="*/ 24067 w 2466854"/>
                <a:gd name="connsiteY11" fmla="*/ 1409427 h 1465251"/>
                <a:gd name="connsiteX12" fmla="*/ 3982 w 2466854"/>
                <a:gd name="connsiteY12" fmla="*/ 1465251 h 1465251"/>
                <a:gd name="connsiteX13" fmla="*/ 0 w 2466854"/>
                <a:gd name="connsiteY13" fmla="*/ 1465251 h 1465251"/>
                <a:gd name="connsiteX14" fmla="*/ 71409 w 2466854"/>
                <a:gd name="connsiteY14" fmla="*/ 1245406 h 1465251"/>
                <a:gd name="connsiteX15" fmla="*/ 185185 w 2466854"/>
                <a:gd name="connsiteY15" fmla="*/ 848402 h 1465251"/>
                <a:gd name="connsiteX16" fmla="*/ 273560 w 2466854"/>
                <a:gd name="connsiteY16" fmla="*/ 497397 h 1465251"/>
                <a:gd name="connsiteX17" fmla="*/ 311669 w 2466854"/>
                <a:gd name="connsiteY17" fmla="*/ 323812 h 1465251"/>
                <a:gd name="connsiteX18" fmla="*/ 294864 w 2466854"/>
                <a:gd name="connsiteY18" fmla="*/ 404803 h 1465251"/>
                <a:gd name="connsiteX19" fmla="*/ 296220 w 2466854"/>
                <a:gd name="connsiteY19" fmla="*/ 404803 h 1465251"/>
                <a:gd name="connsiteX20" fmla="*/ 296168 w 2466854"/>
                <a:gd name="connsiteY20" fmla="*/ 404647 h 1465251"/>
                <a:gd name="connsiteX21" fmla="*/ 1233428 w 2466854"/>
                <a:gd name="connsiteY21" fmla="*/ 119811 h 1465251"/>
                <a:gd name="connsiteX22" fmla="*/ 2170688 w 2466854"/>
                <a:gd name="connsiteY22" fmla="*/ 404647 h 1465251"/>
                <a:gd name="connsiteX23" fmla="*/ 2170636 w 2466854"/>
                <a:gd name="connsiteY23" fmla="*/ 404803 h 1465251"/>
                <a:gd name="connsiteX24" fmla="*/ 2171990 w 2466854"/>
                <a:gd name="connsiteY24" fmla="*/ 404803 h 1465251"/>
                <a:gd name="connsiteX25" fmla="*/ 2155185 w 2466854"/>
                <a:gd name="connsiteY25" fmla="*/ 323812 h 1465251"/>
                <a:gd name="connsiteX26" fmla="*/ 2193294 w 2466854"/>
                <a:gd name="connsiteY26" fmla="*/ 497397 h 1465251"/>
                <a:gd name="connsiteX27" fmla="*/ 2281669 w 2466854"/>
                <a:gd name="connsiteY27" fmla="*/ 848402 h 1465251"/>
                <a:gd name="connsiteX28" fmla="*/ 2395445 w 2466854"/>
                <a:gd name="connsiteY28" fmla="*/ 1245406 h 1465251"/>
                <a:gd name="connsiteX29" fmla="*/ 2466854 w 2466854"/>
                <a:gd name="connsiteY29" fmla="*/ 1465251 h 1465251"/>
                <a:gd name="connsiteX0" fmla="*/ 2098385 w 2466854"/>
                <a:gd name="connsiteY0" fmla="*/ 50067 h 1465251"/>
                <a:gd name="connsiteX1" fmla="*/ 2087997 w 2466854"/>
                <a:gd name="connsiteY1" fmla="*/ 0 h 1465251"/>
                <a:gd name="connsiteX2" fmla="*/ 2089010 w 2466854"/>
                <a:gd name="connsiteY2" fmla="*/ 0 h 1465251"/>
                <a:gd name="connsiteX3" fmla="*/ 2098385 w 2466854"/>
                <a:gd name="connsiteY3" fmla="*/ 50067 h 1465251"/>
                <a:gd name="connsiteX4" fmla="*/ 2466854 w 2466854"/>
                <a:gd name="connsiteY4" fmla="*/ 1465251 h 1465251"/>
                <a:gd name="connsiteX5" fmla="*/ 2462874 w 2466854"/>
                <a:gd name="connsiteY5" fmla="*/ 1465251 h 1465251"/>
                <a:gd name="connsiteX6" fmla="*/ 2442788 w 2466854"/>
                <a:gd name="connsiteY6" fmla="*/ 1409427 h 1465251"/>
                <a:gd name="connsiteX7" fmla="*/ 1233428 w 2466854"/>
                <a:gd name="connsiteY7" fmla="*/ 1133260 h 1465251"/>
                <a:gd name="connsiteX8" fmla="*/ 24067 w 2466854"/>
                <a:gd name="connsiteY8" fmla="*/ 1409427 h 1465251"/>
                <a:gd name="connsiteX9" fmla="*/ 3982 w 2466854"/>
                <a:gd name="connsiteY9" fmla="*/ 1465251 h 1465251"/>
                <a:gd name="connsiteX10" fmla="*/ 0 w 2466854"/>
                <a:gd name="connsiteY10" fmla="*/ 1465251 h 1465251"/>
                <a:gd name="connsiteX11" fmla="*/ 71409 w 2466854"/>
                <a:gd name="connsiteY11" fmla="*/ 1245406 h 1465251"/>
                <a:gd name="connsiteX12" fmla="*/ 185185 w 2466854"/>
                <a:gd name="connsiteY12" fmla="*/ 848402 h 1465251"/>
                <a:gd name="connsiteX13" fmla="*/ 273560 w 2466854"/>
                <a:gd name="connsiteY13" fmla="*/ 497397 h 1465251"/>
                <a:gd name="connsiteX14" fmla="*/ 311669 w 2466854"/>
                <a:gd name="connsiteY14" fmla="*/ 323812 h 1465251"/>
                <a:gd name="connsiteX15" fmla="*/ 294864 w 2466854"/>
                <a:gd name="connsiteY15" fmla="*/ 404803 h 1465251"/>
                <a:gd name="connsiteX16" fmla="*/ 296220 w 2466854"/>
                <a:gd name="connsiteY16" fmla="*/ 404803 h 1465251"/>
                <a:gd name="connsiteX17" fmla="*/ 296168 w 2466854"/>
                <a:gd name="connsiteY17" fmla="*/ 404647 h 1465251"/>
                <a:gd name="connsiteX18" fmla="*/ 1233428 w 2466854"/>
                <a:gd name="connsiteY18" fmla="*/ 119811 h 1465251"/>
                <a:gd name="connsiteX19" fmla="*/ 2170688 w 2466854"/>
                <a:gd name="connsiteY19" fmla="*/ 404647 h 1465251"/>
                <a:gd name="connsiteX20" fmla="*/ 2170636 w 2466854"/>
                <a:gd name="connsiteY20" fmla="*/ 404803 h 1465251"/>
                <a:gd name="connsiteX21" fmla="*/ 2171990 w 2466854"/>
                <a:gd name="connsiteY21" fmla="*/ 404803 h 1465251"/>
                <a:gd name="connsiteX22" fmla="*/ 2155185 w 2466854"/>
                <a:gd name="connsiteY22" fmla="*/ 323812 h 1465251"/>
                <a:gd name="connsiteX23" fmla="*/ 2193294 w 2466854"/>
                <a:gd name="connsiteY23" fmla="*/ 497397 h 1465251"/>
                <a:gd name="connsiteX24" fmla="*/ 2281669 w 2466854"/>
                <a:gd name="connsiteY24" fmla="*/ 848402 h 1465251"/>
                <a:gd name="connsiteX25" fmla="*/ 2395445 w 2466854"/>
                <a:gd name="connsiteY25" fmla="*/ 1245406 h 1465251"/>
                <a:gd name="connsiteX26" fmla="*/ 2466854 w 2466854"/>
                <a:gd name="connsiteY26" fmla="*/ 1465251 h 1465251"/>
                <a:gd name="connsiteX0" fmla="*/ 2089010 w 2466854"/>
                <a:gd name="connsiteY0" fmla="*/ 0 h 1465251"/>
                <a:gd name="connsiteX1" fmla="*/ 2087997 w 2466854"/>
                <a:gd name="connsiteY1" fmla="*/ 0 h 1465251"/>
                <a:gd name="connsiteX2" fmla="*/ 2089010 w 2466854"/>
                <a:gd name="connsiteY2" fmla="*/ 0 h 1465251"/>
                <a:gd name="connsiteX3" fmla="*/ 2466854 w 2466854"/>
                <a:gd name="connsiteY3" fmla="*/ 1465251 h 1465251"/>
                <a:gd name="connsiteX4" fmla="*/ 2462874 w 2466854"/>
                <a:gd name="connsiteY4" fmla="*/ 1465251 h 1465251"/>
                <a:gd name="connsiteX5" fmla="*/ 2442788 w 2466854"/>
                <a:gd name="connsiteY5" fmla="*/ 1409427 h 1465251"/>
                <a:gd name="connsiteX6" fmla="*/ 1233428 w 2466854"/>
                <a:gd name="connsiteY6" fmla="*/ 1133260 h 1465251"/>
                <a:gd name="connsiteX7" fmla="*/ 24067 w 2466854"/>
                <a:gd name="connsiteY7" fmla="*/ 1409427 h 1465251"/>
                <a:gd name="connsiteX8" fmla="*/ 3982 w 2466854"/>
                <a:gd name="connsiteY8" fmla="*/ 1465251 h 1465251"/>
                <a:gd name="connsiteX9" fmla="*/ 0 w 2466854"/>
                <a:gd name="connsiteY9" fmla="*/ 1465251 h 1465251"/>
                <a:gd name="connsiteX10" fmla="*/ 71409 w 2466854"/>
                <a:gd name="connsiteY10" fmla="*/ 1245406 h 1465251"/>
                <a:gd name="connsiteX11" fmla="*/ 185185 w 2466854"/>
                <a:gd name="connsiteY11" fmla="*/ 848402 h 1465251"/>
                <a:gd name="connsiteX12" fmla="*/ 273560 w 2466854"/>
                <a:gd name="connsiteY12" fmla="*/ 497397 h 1465251"/>
                <a:gd name="connsiteX13" fmla="*/ 311669 w 2466854"/>
                <a:gd name="connsiteY13" fmla="*/ 323812 h 1465251"/>
                <a:gd name="connsiteX14" fmla="*/ 294864 w 2466854"/>
                <a:gd name="connsiteY14" fmla="*/ 404803 h 1465251"/>
                <a:gd name="connsiteX15" fmla="*/ 296220 w 2466854"/>
                <a:gd name="connsiteY15" fmla="*/ 404803 h 1465251"/>
                <a:gd name="connsiteX16" fmla="*/ 296168 w 2466854"/>
                <a:gd name="connsiteY16" fmla="*/ 404647 h 1465251"/>
                <a:gd name="connsiteX17" fmla="*/ 1233428 w 2466854"/>
                <a:gd name="connsiteY17" fmla="*/ 119811 h 1465251"/>
                <a:gd name="connsiteX18" fmla="*/ 2170688 w 2466854"/>
                <a:gd name="connsiteY18" fmla="*/ 404647 h 1465251"/>
                <a:gd name="connsiteX19" fmla="*/ 2170636 w 2466854"/>
                <a:gd name="connsiteY19" fmla="*/ 404803 h 1465251"/>
                <a:gd name="connsiteX20" fmla="*/ 2171990 w 2466854"/>
                <a:gd name="connsiteY20" fmla="*/ 404803 h 1465251"/>
                <a:gd name="connsiteX21" fmla="*/ 2155185 w 2466854"/>
                <a:gd name="connsiteY21" fmla="*/ 323812 h 1465251"/>
                <a:gd name="connsiteX22" fmla="*/ 2193294 w 2466854"/>
                <a:gd name="connsiteY22" fmla="*/ 497397 h 1465251"/>
                <a:gd name="connsiteX23" fmla="*/ 2281669 w 2466854"/>
                <a:gd name="connsiteY23" fmla="*/ 848402 h 1465251"/>
                <a:gd name="connsiteX24" fmla="*/ 2395445 w 2466854"/>
                <a:gd name="connsiteY24" fmla="*/ 1245406 h 1465251"/>
                <a:gd name="connsiteX25" fmla="*/ 2466854 w 2466854"/>
                <a:gd name="connsiteY25" fmla="*/ 1465251 h 1465251"/>
                <a:gd name="connsiteX0" fmla="*/ 2466854 w 2466854"/>
                <a:gd name="connsiteY0" fmla="*/ 1345440 h 1345440"/>
                <a:gd name="connsiteX1" fmla="*/ 2462874 w 2466854"/>
                <a:gd name="connsiteY1" fmla="*/ 1345440 h 1345440"/>
                <a:gd name="connsiteX2" fmla="*/ 2442788 w 2466854"/>
                <a:gd name="connsiteY2" fmla="*/ 1289616 h 1345440"/>
                <a:gd name="connsiteX3" fmla="*/ 1233428 w 2466854"/>
                <a:gd name="connsiteY3" fmla="*/ 1013449 h 1345440"/>
                <a:gd name="connsiteX4" fmla="*/ 24067 w 2466854"/>
                <a:gd name="connsiteY4" fmla="*/ 1289616 h 1345440"/>
                <a:gd name="connsiteX5" fmla="*/ 3982 w 2466854"/>
                <a:gd name="connsiteY5" fmla="*/ 1345440 h 1345440"/>
                <a:gd name="connsiteX6" fmla="*/ 0 w 2466854"/>
                <a:gd name="connsiteY6" fmla="*/ 1345440 h 1345440"/>
                <a:gd name="connsiteX7" fmla="*/ 71409 w 2466854"/>
                <a:gd name="connsiteY7" fmla="*/ 1125595 h 1345440"/>
                <a:gd name="connsiteX8" fmla="*/ 185185 w 2466854"/>
                <a:gd name="connsiteY8" fmla="*/ 728591 h 1345440"/>
                <a:gd name="connsiteX9" fmla="*/ 273560 w 2466854"/>
                <a:gd name="connsiteY9" fmla="*/ 377586 h 1345440"/>
                <a:gd name="connsiteX10" fmla="*/ 311669 w 2466854"/>
                <a:gd name="connsiteY10" fmla="*/ 204001 h 1345440"/>
                <a:gd name="connsiteX11" fmla="*/ 294864 w 2466854"/>
                <a:gd name="connsiteY11" fmla="*/ 284992 h 1345440"/>
                <a:gd name="connsiteX12" fmla="*/ 296220 w 2466854"/>
                <a:gd name="connsiteY12" fmla="*/ 284992 h 1345440"/>
                <a:gd name="connsiteX13" fmla="*/ 296168 w 2466854"/>
                <a:gd name="connsiteY13" fmla="*/ 284836 h 1345440"/>
                <a:gd name="connsiteX14" fmla="*/ 1233428 w 2466854"/>
                <a:gd name="connsiteY14" fmla="*/ 0 h 1345440"/>
                <a:gd name="connsiteX15" fmla="*/ 2170688 w 2466854"/>
                <a:gd name="connsiteY15" fmla="*/ 284836 h 1345440"/>
                <a:gd name="connsiteX16" fmla="*/ 2170636 w 2466854"/>
                <a:gd name="connsiteY16" fmla="*/ 284992 h 1345440"/>
                <a:gd name="connsiteX17" fmla="*/ 2171990 w 2466854"/>
                <a:gd name="connsiteY17" fmla="*/ 284992 h 1345440"/>
                <a:gd name="connsiteX18" fmla="*/ 2155185 w 2466854"/>
                <a:gd name="connsiteY18" fmla="*/ 204001 h 1345440"/>
                <a:gd name="connsiteX19" fmla="*/ 2193294 w 2466854"/>
                <a:gd name="connsiteY19" fmla="*/ 377586 h 1345440"/>
                <a:gd name="connsiteX20" fmla="*/ 2281669 w 2466854"/>
                <a:gd name="connsiteY20" fmla="*/ 728591 h 1345440"/>
                <a:gd name="connsiteX21" fmla="*/ 2395445 w 2466854"/>
                <a:gd name="connsiteY21" fmla="*/ 1125595 h 1345440"/>
                <a:gd name="connsiteX22" fmla="*/ 2466854 w 2466854"/>
                <a:gd name="connsiteY22" fmla="*/ 1345440 h 1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66854" h="1345440">
                  <a:moveTo>
                    <a:pt x="2466854" y="1345440"/>
                  </a:moveTo>
                  <a:lnTo>
                    <a:pt x="2462874" y="1345440"/>
                  </a:lnTo>
                  <a:lnTo>
                    <a:pt x="2442788" y="1289616"/>
                  </a:lnTo>
                  <a:cubicBezTo>
                    <a:pt x="2327681" y="1132007"/>
                    <a:pt x="1829970" y="1013449"/>
                    <a:pt x="1233428" y="1013449"/>
                  </a:cubicBezTo>
                  <a:cubicBezTo>
                    <a:pt x="636886" y="1013449"/>
                    <a:pt x="139174" y="1132007"/>
                    <a:pt x="24067" y="1289616"/>
                  </a:cubicBezTo>
                  <a:lnTo>
                    <a:pt x="3982" y="1345440"/>
                  </a:lnTo>
                  <a:lnTo>
                    <a:pt x="0" y="1345440"/>
                  </a:lnTo>
                  <a:lnTo>
                    <a:pt x="71409" y="1125595"/>
                  </a:lnTo>
                  <a:cubicBezTo>
                    <a:pt x="111113" y="995678"/>
                    <a:pt x="149105" y="863245"/>
                    <a:pt x="185185" y="728591"/>
                  </a:cubicBezTo>
                  <a:cubicBezTo>
                    <a:pt x="216755" y="610769"/>
                    <a:pt x="246208" y="493688"/>
                    <a:pt x="273560" y="377586"/>
                  </a:cubicBezTo>
                  <a:lnTo>
                    <a:pt x="311669" y="204001"/>
                  </a:lnTo>
                  <a:lnTo>
                    <a:pt x="294864" y="284992"/>
                  </a:lnTo>
                  <a:lnTo>
                    <a:pt x="296220" y="284992"/>
                  </a:lnTo>
                  <a:cubicBezTo>
                    <a:pt x="296203" y="284940"/>
                    <a:pt x="296185" y="284888"/>
                    <a:pt x="296168" y="284836"/>
                  </a:cubicBezTo>
                  <a:cubicBezTo>
                    <a:pt x="296168" y="127525"/>
                    <a:pt x="715794" y="0"/>
                    <a:pt x="1233428" y="0"/>
                  </a:cubicBezTo>
                  <a:cubicBezTo>
                    <a:pt x="1751062" y="0"/>
                    <a:pt x="2170688" y="127525"/>
                    <a:pt x="2170688" y="284836"/>
                  </a:cubicBezTo>
                  <a:cubicBezTo>
                    <a:pt x="2170671" y="284888"/>
                    <a:pt x="2170653" y="284940"/>
                    <a:pt x="2170636" y="284992"/>
                  </a:cubicBezTo>
                  <a:lnTo>
                    <a:pt x="2171990" y="284992"/>
                  </a:lnTo>
                  <a:lnTo>
                    <a:pt x="2155185" y="204001"/>
                  </a:lnTo>
                  <a:lnTo>
                    <a:pt x="2193294" y="377586"/>
                  </a:lnTo>
                  <a:cubicBezTo>
                    <a:pt x="2220646" y="493688"/>
                    <a:pt x="2250099" y="610769"/>
                    <a:pt x="2281669" y="728591"/>
                  </a:cubicBezTo>
                  <a:cubicBezTo>
                    <a:pt x="2317749" y="863245"/>
                    <a:pt x="2355741" y="995678"/>
                    <a:pt x="2395445" y="1125595"/>
                  </a:cubicBezTo>
                  <a:lnTo>
                    <a:pt x="2466854" y="1345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4" name="Freeform 23">
              <a:extLst>
                <a:ext uri="{FF2B5EF4-FFF2-40B4-BE49-F238E27FC236}">
                  <a16:creationId xmlns:a16="http://schemas.microsoft.com/office/drawing/2014/main" id="{BC8AD460-D1B0-4235-A5B1-04AD9330113C}"/>
                </a:ext>
              </a:extLst>
            </p:cNvPr>
            <p:cNvSpPr/>
            <p:nvPr/>
          </p:nvSpPr>
          <p:spPr>
            <a:xfrm rot="10800000">
              <a:off x="10002213" y="5399441"/>
              <a:ext cx="5140424" cy="2210305"/>
            </a:xfrm>
            <a:custGeom>
              <a:avLst/>
              <a:gdLst>
                <a:gd name="connsiteX0" fmla="*/ 3317727 w 3317727"/>
                <a:gd name="connsiteY0" fmla="*/ 1424642 h 1424642"/>
                <a:gd name="connsiteX1" fmla="*/ 3313856 w 3317727"/>
                <a:gd name="connsiteY1" fmla="*/ 1424642 h 1424642"/>
                <a:gd name="connsiteX2" fmla="*/ 3280303 w 3317727"/>
                <a:gd name="connsiteY2" fmla="*/ 1351086 h 1424642"/>
                <a:gd name="connsiteX3" fmla="*/ 1658864 w 3317727"/>
                <a:gd name="connsiteY3" fmla="*/ 1059040 h 1424642"/>
                <a:gd name="connsiteX4" fmla="*/ 37425 w 3317727"/>
                <a:gd name="connsiteY4" fmla="*/ 1351086 h 1424642"/>
                <a:gd name="connsiteX5" fmla="*/ 3872 w 3317727"/>
                <a:gd name="connsiteY5" fmla="*/ 1424642 h 1424642"/>
                <a:gd name="connsiteX6" fmla="*/ 0 w 3317727"/>
                <a:gd name="connsiteY6" fmla="*/ 1424642 h 1424642"/>
                <a:gd name="connsiteX7" fmla="*/ 62339 w 3317727"/>
                <a:gd name="connsiteY7" fmla="*/ 1288892 h 1424642"/>
                <a:gd name="connsiteX8" fmla="*/ 372798 w 3317727"/>
                <a:gd name="connsiteY8" fmla="*/ 494048 h 1424642"/>
                <a:gd name="connsiteX9" fmla="*/ 425436 w 3317727"/>
                <a:gd name="connsiteY9" fmla="*/ 331991 h 1424642"/>
                <a:gd name="connsiteX10" fmla="*/ 429418 w 3317727"/>
                <a:gd name="connsiteY10" fmla="*/ 331991 h 1424642"/>
                <a:gd name="connsiteX11" fmla="*/ 449503 w 3317727"/>
                <a:gd name="connsiteY11" fmla="*/ 276167 h 1424642"/>
                <a:gd name="connsiteX12" fmla="*/ 1658864 w 3317727"/>
                <a:gd name="connsiteY12" fmla="*/ 0 h 1424642"/>
                <a:gd name="connsiteX13" fmla="*/ 2868224 w 3317727"/>
                <a:gd name="connsiteY13" fmla="*/ 276167 h 1424642"/>
                <a:gd name="connsiteX14" fmla="*/ 2888310 w 3317727"/>
                <a:gd name="connsiteY14" fmla="*/ 331991 h 1424642"/>
                <a:gd name="connsiteX15" fmla="*/ 2892290 w 3317727"/>
                <a:gd name="connsiteY15" fmla="*/ 331991 h 1424642"/>
                <a:gd name="connsiteX16" fmla="*/ 2944928 w 3317727"/>
                <a:gd name="connsiteY16" fmla="*/ 494048 h 1424642"/>
                <a:gd name="connsiteX17" fmla="*/ 3255388 w 3317727"/>
                <a:gd name="connsiteY17" fmla="*/ 1288892 h 142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17727" h="1424642">
                  <a:moveTo>
                    <a:pt x="3317727" y="1424642"/>
                  </a:moveTo>
                  <a:lnTo>
                    <a:pt x="3313856" y="1424642"/>
                  </a:lnTo>
                  <a:lnTo>
                    <a:pt x="3280303" y="1351086"/>
                  </a:lnTo>
                  <a:cubicBezTo>
                    <a:pt x="3125974" y="1184416"/>
                    <a:pt x="2458672" y="1059040"/>
                    <a:pt x="1658864" y="1059040"/>
                  </a:cubicBezTo>
                  <a:cubicBezTo>
                    <a:pt x="859055" y="1059040"/>
                    <a:pt x="191753" y="1184416"/>
                    <a:pt x="37425" y="1351086"/>
                  </a:cubicBezTo>
                  <a:lnTo>
                    <a:pt x="3872" y="1424642"/>
                  </a:lnTo>
                  <a:lnTo>
                    <a:pt x="0" y="1424642"/>
                  </a:lnTo>
                  <a:lnTo>
                    <a:pt x="62339" y="1288892"/>
                  </a:lnTo>
                  <a:cubicBezTo>
                    <a:pt x="171966" y="1040442"/>
                    <a:pt x="276210" y="774367"/>
                    <a:pt x="372798" y="494048"/>
                  </a:cubicBezTo>
                  <a:lnTo>
                    <a:pt x="425436" y="331991"/>
                  </a:lnTo>
                  <a:lnTo>
                    <a:pt x="429418" y="331991"/>
                  </a:lnTo>
                  <a:lnTo>
                    <a:pt x="449503" y="276167"/>
                  </a:lnTo>
                  <a:cubicBezTo>
                    <a:pt x="564610" y="118558"/>
                    <a:pt x="1062322" y="0"/>
                    <a:pt x="1658864" y="0"/>
                  </a:cubicBezTo>
                  <a:cubicBezTo>
                    <a:pt x="2255406" y="0"/>
                    <a:pt x="2753117" y="118558"/>
                    <a:pt x="2868224" y="276167"/>
                  </a:cubicBezTo>
                  <a:lnTo>
                    <a:pt x="2888310" y="331991"/>
                  </a:lnTo>
                  <a:lnTo>
                    <a:pt x="2892290" y="331991"/>
                  </a:lnTo>
                  <a:lnTo>
                    <a:pt x="2944928" y="494048"/>
                  </a:lnTo>
                  <a:cubicBezTo>
                    <a:pt x="3041516" y="774367"/>
                    <a:pt x="3145761" y="1040442"/>
                    <a:pt x="3255388" y="1288892"/>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5" name="Oval 14">
              <a:extLst>
                <a:ext uri="{FF2B5EF4-FFF2-40B4-BE49-F238E27FC236}">
                  <a16:creationId xmlns:a16="http://schemas.microsoft.com/office/drawing/2014/main" id="{14A35391-F6C8-4E75-9F3D-E205D9E295F3}"/>
                </a:ext>
              </a:extLst>
            </p:cNvPr>
            <p:cNvSpPr/>
            <p:nvPr/>
          </p:nvSpPr>
          <p:spPr>
            <a:xfrm>
              <a:off x="9077534" y="3142401"/>
              <a:ext cx="7027102" cy="1261043"/>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6" name="Oval 15">
              <a:extLst>
                <a:ext uri="{FF2B5EF4-FFF2-40B4-BE49-F238E27FC236}">
                  <a16:creationId xmlns:a16="http://schemas.microsoft.com/office/drawing/2014/main" id="{41C54F84-0420-43D5-B12E-8FEAD42F4BD8}"/>
                </a:ext>
              </a:extLst>
            </p:cNvPr>
            <p:cNvSpPr/>
            <p:nvPr/>
          </p:nvSpPr>
          <p:spPr>
            <a:xfrm>
              <a:off x="10086603" y="3867259"/>
              <a:ext cx="4971084" cy="10587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7" name="Freeform 26">
              <a:extLst>
                <a:ext uri="{FF2B5EF4-FFF2-40B4-BE49-F238E27FC236}">
                  <a16:creationId xmlns:a16="http://schemas.microsoft.com/office/drawing/2014/main" id="{A1B22C98-7D1C-4A45-8698-ADF7AEE19184}"/>
                </a:ext>
              </a:extLst>
            </p:cNvPr>
            <p:cNvSpPr/>
            <p:nvPr/>
          </p:nvSpPr>
          <p:spPr>
            <a:xfrm rot="10800000">
              <a:off x="9156885" y="3895805"/>
              <a:ext cx="6838298" cy="2091868"/>
            </a:xfrm>
            <a:custGeom>
              <a:avLst/>
              <a:gdLst>
                <a:gd name="connsiteX0" fmla="*/ 3685105 w 4413566"/>
                <a:gd name="connsiteY0" fmla="*/ 52497 h 1455510"/>
                <a:gd name="connsiteX1" fmla="*/ 3663298 w 4413566"/>
                <a:gd name="connsiteY1" fmla="*/ 0 h 1455510"/>
                <a:gd name="connsiteX2" fmla="*/ 3663734 w 4413566"/>
                <a:gd name="connsiteY2" fmla="*/ 0 h 1455510"/>
                <a:gd name="connsiteX3" fmla="*/ 728457 w 4413566"/>
                <a:gd name="connsiteY3" fmla="*/ 52508 h 1455510"/>
                <a:gd name="connsiteX4" fmla="*/ 749832 w 4413566"/>
                <a:gd name="connsiteY4" fmla="*/ 0 h 1455510"/>
                <a:gd name="connsiteX5" fmla="*/ 750268 w 4413566"/>
                <a:gd name="connsiteY5" fmla="*/ 0 h 1455510"/>
                <a:gd name="connsiteX6" fmla="*/ 0 w 4413566"/>
                <a:gd name="connsiteY6" fmla="*/ 1455510 h 1455510"/>
                <a:gd name="connsiteX7" fmla="*/ 27790 w 4413566"/>
                <a:gd name="connsiteY7" fmla="*/ 1416784 h 1455510"/>
                <a:gd name="connsiteX8" fmla="*/ 498921 w 4413566"/>
                <a:gd name="connsiteY8" fmla="*/ 579507 h 1455510"/>
                <a:gd name="connsiteX9" fmla="*/ 626561 w 4413566"/>
                <a:gd name="connsiteY9" fmla="*/ 297814 h 1455510"/>
                <a:gd name="connsiteX10" fmla="*/ 610259 w 4413566"/>
                <a:gd name="connsiteY10" fmla="*/ 337058 h 1455510"/>
                <a:gd name="connsiteX11" fmla="*/ 547920 w 4413566"/>
                <a:gd name="connsiteY11" fmla="*/ 472808 h 1455510"/>
                <a:gd name="connsiteX12" fmla="*/ 551792 w 4413566"/>
                <a:gd name="connsiteY12" fmla="*/ 472808 h 1455510"/>
                <a:gd name="connsiteX13" fmla="*/ 585345 w 4413566"/>
                <a:gd name="connsiteY13" fmla="*/ 399252 h 1455510"/>
                <a:gd name="connsiteX14" fmla="*/ 2206784 w 4413566"/>
                <a:gd name="connsiteY14" fmla="*/ 107206 h 1455510"/>
                <a:gd name="connsiteX15" fmla="*/ 3828223 w 4413566"/>
                <a:gd name="connsiteY15" fmla="*/ 399252 h 1455510"/>
                <a:gd name="connsiteX16" fmla="*/ 3861776 w 4413566"/>
                <a:gd name="connsiteY16" fmla="*/ 472808 h 1455510"/>
                <a:gd name="connsiteX17" fmla="*/ 3865647 w 4413566"/>
                <a:gd name="connsiteY17" fmla="*/ 472808 h 1455510"/>
                <a:gd name="connsiteX18" fmla="*/ 3803308 w 4413566"/>
                <a:gd name="connsiteY18" fmla="*/ 337058 h 1455510"/>
                <a:gd name="connsiteX19" fmla="*/ 3787016 w 4413566"/>
                <a:gd name="connsiteY19" fmla="*/ 297836 h 1455510"/>
                <a:gd name="connsiteX20" fmla="*/ 3914645 w 4413566"/>
                <a:gd name="connsiteY20" fmla="*/ 579507 h 1455510"/>
                <a:gd name="connsiteX21" fmla="*/ 4385777 w 4413566"/>
                <a:gd name="connsiteY21" fmla="*/ 1416784 h 1455510"/>
                <a:gd name="connsiteX22" fmla="*/ 4413566 w 4413566"/>
                <a:gd name="connsiteY22" fmla="*/ 1455508 h 1455510"/>
                <a:gd name="connsiteX23" fmla="*/ 4372544 w 4413566"/>
                <a:gd name="connsiteY23" fmla="*/ 1426917 h 1455510"/>
                <a:gd name="connsiteX24" fmla="*/ 2206784 w 4413566"/>
                <a:gd name="connsiteY24" fmla="*/ 1141368 h 1455510"/>
                <a:gd name="connsiteX25" fmla="*/ 41024 w 4413566"/>
                <a:gd name="connsiteY25" fmla="*/ 1426917 h 1455510"/>
                <a:gd name="connsiteX0" fmla="*/ 3685105 w 4413566"/>
                <a:gd name="connsiteY0" fmla="*/ 52497 h 1455510"/>
                <a:gd name="connsiteX1" fmla="*/ 3663298 w 4413566"/>
                <a:gd name="connsiteY1" fmla="*/ 0 h 1455510"/>
                <a:gd name="connsiteX2" fmla="*/ 3685105 w 4413566"/>
                <a:gd name="connsiteY2" fmla="*/ 52497 h 1455510"/>
                <a:gd name="connsiteX3" fmla="*/ 728457 w 4413566"/>
                <a:gd name="connsiteY3" fmla="*/ 52508 h 1455510"/>
                <a:gd name="connsiteX4" fmla="*/ 749832 w 4413566"/>
                <a:gd name="connsiteY4" fmla="*/ 0 h 1455510"/>
                <a:gd name="connsiteX5" fmla="*/ 750268 w 4413566"/>
                <a:gd name="connsiteY5" fmla="*/ 0 h 1455510"/>
                <a:gd name="connsiteX6" fmla="*/ 728457 w 4413566"/>
                <a:gd name="connsiteY6" fmla="*/ 52508 h 1455510"/>
                <a:gd name="connsiteX7" fmla="*/ 0 w 4413566"/>
                <a:gd name="connsiteY7" fmla="*/ 1455510 h 1455510"/>
                <a:gd name="connsiteX8" fmla="*/ 27790 w 4413566"/>
                <a:gd name="connsiteY8" fmla="*/ 1416784 h 1455510"/>
                <a:gd name="connsiteX9" fmla="*/ 498921 w 4413566"/>
                <a:gd name="connsiteY9" fmla="*/ 579507 h 1455510"/>
                <a:gd name="connsiteX10" fmla="*/ 626561 w 4413566"/>
                <a:gd name="connsiteY10" fmla="*/ 297814 h 1455510"/>
                <a:gd name="connsiteX11" fmla="*/ 610259 w 4413566"/>
                <a:gd name="connsiteY11" fmla="*/ 337058 h 1455510"/>
                <a:gd name="connsiteX12" fmla="*/ 547920 w 4413566"/>
                <a:gd name="connsiteY12" fmla="*/ 472808 h 1455510"/>
                <a:gd name="connsiteX13" fmla="*/ 551792 w 4413566"/>
                <a:gd name="connsiteY13" fmla="*/ 472808 h 1455510"/>
                <a:gd name="connsiteX14" fmla="*/ 585345 w 4413566"/>
                <a:gd name="connsiteY14" fmla="*/ 399252 h 1455510"/>
                <a:gd name="connsiteX15" fmla="*/ 2206784 w 4413566"/>
                <a:gd name="connsiteY15" fmla="*/ 107206 h 1455510"/>
                <a:gd name="connsiteX16" fmla="*/ 3828223 w 4413566"/>
                <a:gd name="connsiteY16" fmla="*/ 399252 h 1455510"/>
                <a:gd name="connsiteX17" fmla="*/ 3861776 w 4413566"/>
                <a:gd name="connsiteY17" fmla="*/ 472808 h 1455510"/>
                <a:gd name="connsiteX18" fmla="*/ 3865647 w 4413566"/>
                <a:gd name="connsiteY18" fmla="*/ 472808 h 1455510"/>
                <a:gd name="connsiteX19" fmla="*/ 3803308 w 4413566"/>
                <a:gd name="connsiteY19" fmla="*/ 337058 h 1455510"/>
                <a:gd name="connsiteX20" fmla="*/ 3787016 w 4413566"/>
                <a:gd name="connsiteY20" fmla="*/ 297836 h 1455510"/>
                <a:gd name="connsiteX21" fmla="*/ 3914645 w 4413566"/>
                <a:gd name="connsiteY21" fmla="*/ 579507 h 1455510"/>
                <a:gd name="connsiteX22" fmla="*/ 4385777 w 4413566"/>
                <a:gd name="connsiteY22" fmla="*/ 1416784 h 1455510"/>
                <a:gd name="connsiteX23" fmla="*/ 4413566 w 4413566"/>
                <a:gd name="connsiteY23" fmla="*/ 1455508 h 1455510"/>
                <a:gd name="connsiteX24" fmla="*/ 4372544 w 4413566"/>
                <a:gd name="connsiteY24" fmla="*/ 1426917 h 1455510"/>
                <a:gd name="connsiteX25" fmla="*/ 2206784 w 4413566"/>
                <a:gd name="connsiteY25" fmla="*/ 1141368 h 1455510"/>
                <a:gd name="connsiteX26" fmla="*/ 41024 w 4413566"/>
                <a:gd name="connsiteY26" fmla="*/ 1426917 h 1455510"/>
                <a:gd name="connsiteX27" fmla="*/ 0 w 4413566"/>
                <a:gd name="connsiteY27" fmla="*/ 1455510 h 1455510"/>
                <a:gd name="connsiteX0" fmla="*/ 728457 w 4413566"/>
                <a:gd name="connsiteY0" fmla="*/ 52508 h 1455510"/>
                <a:gd name="connsiteX1" fmla="*/ 749832 w 4413566"/>
                <a:gd name="connsiteY1" fmla="*/ 0 h 1455510"/>
                <a:gd name="connsiteX2" fmla="*/ 750268 w 4413566"/>
                <a:gd name="connsiteY2" fmla="*/ 0 h 1455510"/>
                <a:gd name="connsiteX3" fmla="*/ 728457 w 4413566"/>
                <a:gd name="connsiteY3" fmla="*/ 52508 h 1455510"/>
                <a:gd name="connsiteX4" fmla="*/ 0 w 4413566"/>
                <a:gd name="connsiteY4" fmla="*/ 1455510 h 1455510"/>
                <a:gd name="connsiteX5" fmla="*/ 27790 w 4413566"/>
                <a:gd name="connsiteY5" fmla="*/ 1416784 h 1455510"/>
                <a:gd name="connsiteX6" fmla="*/ 498921 w 4413566"/>
                <a:gd name="connsiteY6" fmla="*/ 579507 h 1455510"/>
                <a:gd name="connsiteX7" fmla="*/ 626561 w 4413566"/>
                <a:gd name="connsiteY7" fmla="*/ 297814 h 1455510"/>
                <a:gd name="connsiteX8" fmla="*/ 610259 w 4413566"/>
                <a:gd name="connsiteY8" fmla="*/ 337058 h 1455510"/>
                <a:gd name="connsiteX9" fmla="*/ 547920 w 4413566"/>
                <a:gd name="connsiteY9" fmla="*/ 472808 h 1455510"/>
                <a:gd name="connsiteX10" fmla="*/ 551792 w 4413566"/>
                <a:gd name="connsiteY10" fmla="*/ 472808 h 1455510"/>
                <a:gd name="connsiteX11" fmla="*/ 585345 w 4413566"/>
                <a:gd name="connsiteY11" fmla="*/ 399252 h 1455510"/>
                <a:gd name="connsiteX12" fmla="*/ 2206784 w 4413566"/>
                <a:gd name="connsiteY12" fmla="*/ 107206 h 1455510"/>
                <a:gd name="connsiteX13" fmla="*/ 3828223 w 4413566"/>
                <a:gd name="connsiteY13" fmla="*/ 399252 h 1455510"/>
                <a:gd name="connsiteX14" fmla="*/ 3861776 w 4413566"/>
                <a:gd name="connsiteY14" fmla="*/ 472808 h 1455510"/>
                <a:gd name="connsiteX15" fmla="*/ 3865647 w 4413566"/>
                <a:gd name="connsiteY15" fmla="*/ 472808 h 1455510"/>
                <a:gd name="connsiteX16" fmla="*/ 3803308 w 4413566"/>
                <a:gd name="connsiteY16" fmla="*/ 337058 h 1455510"/>
                <a:gd name="connsiteX17" fmla="*/ 3787016 w 4413566"/>
                <a:gd name="connsiteY17" fmla="*/ 297836 h 1455510"/>
                <a:gd name="connsiteX18" fmla="*/ 3914645 w 4413566"/>
                <a:gd name="connsiteY18" fmla="*/ 579507 h 1455510"/>
                <a:gd name="connsiteX19" fmla="*/ 4385777 w 4413566"/>
                <a:gd name="connsiteY19" fmla="*/ 1416784 h 1455510"/>
                <a:gd name="connsiteX20" fmla="*/ 4413566 w 4413566"/>
                <a:gd name="connsiteY20" fmla="*/ 1455508 h 1455510"/>
                <a:gd name="connsiteX21" fmla="*/ 4372544 w 4413566"/>
                <a:gd name="connsiteY21" fmla="*/ 1426917 h 1455510"/>
                <a:gd name="connsiteX22" fmla="*/ 2206784 w 4413566"/>
                <a:gd name="connsiteY22" fmla="*/ 1141368 h 1455510"/>
                <a:gd name="connsiteX23" fmla="*/ 41024 w 4413566"/>
                <a:gd name="connsiteY23" fmla="*/ 1426917 h 1455510"/>
                <a:gd name="connsiteX24" fmla="*/ 0 w 4413566"/>
                <a:gd name="connsiteY24" fmla="*/ 1455510 h 1455510"/>
                <a:gd name="connsiteX0" fmla="*/ 728457 w 4413566"/>
                <a:gd name="connsiteY0" fmla="*/ 52508 h 1455510"/>
                <a:gd name="connsiteX1" fmla="*/ 749832 w 4413566"/>
                <a:gd name="connsiteY1" fmla="*/ 0 h 1455510"/>
                <a:gd name="connsiteX2" fmla="*/ 728457 w 4413566"/>
                <a:gd name="connsiteY2" fmla="*/ 52508 h 1455510"/>
                <a:gd name="connsiteX3" fmla="*/ 0 w 4413566"/>
                <a:gd name="connsiteY3" fmla="*/ 1455510 h 1455510"/>
                <a:gd name="connsiteX4" fmla="*/ 27790 w 4413566"/>
                <a:gd name="connsiteY4" fmla="*/ 1416784 h 1455510"/>
                <a:gd name="connsiteX5" fmla="*/ 498921 w 4413566"/>
                <a:gd name="connsiteY5" fmla="*/ 579507 h 1455510"/>
                <a:gd name="connsiteX6" fmla="*/ 626561 w 4413566"/>
                <a:gd name="connsiteY6" fmla="*/ 297814 h 1455510"/>
                <a:gd name="connsiteX7" fmla="*/ 610259 w 4413566"/>
                <a:gd name="connsiteY7" fmla="*/ 337058 h 1455510"/>
                <a:gd name="connsiteX8" fmla="*/ 547920 w 4413566"/>
                <a:gd name="connsiteY8" fmla="*/ 472808 h 1455510"/>
                <a:gd name="connsiteX9" fmla="*/ 551792 w 4413566"/>
                <a:gd name="connsiteY9" fmla="*/ 472808 h 1455510"/>
                <a:gd name="connsiteX10" fmla="*/ 585345 w 4413566"/>
                <a:gd name="connsiteY10" fmla="*/ 399252 h 1455510"/>
                <a:gd name="connsiteX11" fmla="*/ 2206784 w 4413566"/>
                <a:gd name="connsiteY11" fmla="*/ 107206 h 1455510"/>
                <a:gd name="connsiteX12" fmla="*/ 3828223 w 4413566"/>
                <a:gd name="connsiteY12" fmla="*/ 399252 h 1455510"/>
                <a:gd name="connsiteX13" fmla="*/ 3861776 w 4413566"/>
                <a:gd name="connsiteY13" fmla="*/ 472808 h 1455510"/>
                <a:gd name="connsiteX14" fmla="*/ 3865647 w 4413566"/>
                <a:gd name="connsiteY14" fmla="*/ 472808 h 1455510"/>
                <a:gd name="connsiteX15" fmla="*/ 3803308 w 4413566"/>
                <a:gd name="connsiteY15" fmla="*/ 337058 h 1455510"/>
                <a:gd name="connsiteX16" fmla="*/ 3787016 w 4413566"/>
                <a:gd name="connsiteY16" fmla="*/ 297836 h 1455510"/>
                <a:gd name="connsiteX17" fmla="*/ 3914645 w 4413566"/>
                <a:gd name="connsiteY17" fmla="*/ 579507 h 1455510"/>
                <a:gd name="connsiteX18" fmla="*/ 4385777 w 4413566"/>
                <a:gd name="connsiteY18" fmla="*/ 1416784 h 1455510"/>
                <a:gd name="connsiteX19" fmla="*/ 4413566 w 4413566"/>
                <a:gd name="connsiteY19" fmla="*/ 1455508 h 1455510"/>
                <a:gd name="connsiteX20" fmla="*/ 4372544 w 4413566"/>
                <a:gd name="connsiteY20" fmla="*/ 1426917 h 1455510"/>
                <a:gd name="connsiteX21" fmla="*/ 2206784 w 4413566"/>
                <a:gd name="connsiteY21" fmla="*/ 1141368 h 1455510"/>
                <a:gd name="connsiteX22" fmla="*/ 41024 w 4413566"/>
                <a:gd name="connsiteY22" fmla="*/ 1426917 h 1455510"/>
                <a:gd name="connsiteX23" fmla="*/ 0 w 4413566"/>
                <a:gd name="connsiteY23" fmla="*/ 1455510 h 1455510"/>
                <a:gd name="connsiteX0" fmla="*/ 0 w 4413566"/>
                <a:gd name="connsiteY0" fmla="*/ 1348304 h 1348304"/>
                <a:gd name="connsiteX1" fmla="*/ 27790 w 4413566"/>
                <a:gd name="connsiteY1" fmla="*/ 1309578 h 1348304"/>
                <a:gd name="connsiteX2" fmla="*/ 498921 w 4413566"/>
                <a:gd name="connsiteY2" fmla="*/ 472301 h 1348304"/>
                <a:gd name="connsiteX3" fmla="*/ 626561 w 4413566"/>
                <a:gd name="connsiteY3" fmla="*/ 190608 h 1348304"/>
                <a:gd name="connsiteX4" fmla="*/ 610259 w 4413566"/>
                <a:gd name="connsiteY4" fmla="*/ 229852 h 1348304"/>
                <a:gd name="connsiteX5" fmla="*/ 547920 w 4413566"/>
                <a:gd name="connsiteY5" fmla="*/ 365602 h 1348304"/>
                <a:gd name="connsiteX6" fmla="*/ 551792 w 4413566"/>
                <a:gd name="connsiteY6" fmla="*/ 365602 h 1348304"/>
                <a:gd name="connsiteX7" fmla="*/ 585345 w 4413566"/>
                <a:gd name="connsiteY7" fmla="*/ 292046 h 1348304"/>
                <a:gd name="connsiteX8" fmla="*/ 2206784 w 4413566"/>
                <a:gd name="connsiteY8" fmla="*/ 0 h 1348304"/>
                <a:gd name="connsiteX9" fmla="*/ 3828223 w 4413566"/>
                <a:gd name="connsiteY9" fmla="*/ 292046 h 1348304"/>
                <a:gd name="connsiteX10" fmla="*/ 3861776 w 4413566"/>
                <a:gd name="connsiteY10" fmla="*/ 365602 h 1348304"/>
                <a:gd name="connsiteX11" fmla="*/ 3865647 w 4413566"/>
                <a:gd name="connsiteY11" fmla="*/ 365602 h 1348304"/>
                <a:gd name="connsiteX12" fmla="*/ 3803308 w 4413566"/>
                <a:gd name="connsiteY12" fmla="*/ 229852 h 1348304"/>
                <a:gd name="connsiteX13" fmla="*/ 3787016 w 4413566"/>
                <a:gd name="connsiteY13" fmla="*/ 190630 h 1348304"/>
                <a:gd name="connsiteX14" fmla="*/ 3914645 w 4413566"/>
                <a:gd name="connsiteY14" fmla="*/ 472301 h 1348304"/>
                <a:gd name="connsiteX15" fmla="*/ 4385777 w 4413566"/>
                <a:gd name="connsiteY15" fmla="*/ 1309578 h 1348304"/>
                <a:gd name="connsiteX16" fmla="*/ 4413566 w 4413566"/>
                <a:gd name="connsiteY16" fmla="*/ 1348302 h 1348304"/>
                <a:gd name="connsiteX17" fmla="*/ 4372544 w 4413566"/>
                <a:gd name="connsiteY17" fmla="*/ 1319711 h 1348304"/>
                <a:gd name="connsiteX18" fmla="*/ 2206784 w 4413566"/>
                <a:gd name="connsiteY18" fmla="*/ 1034162 h 1348304"/>
                <a:gd name="connsiteX19" fmla="*/ 41024 w 4413566"/>
                <a:gd name="connsiteY19" fmla="*/ 1319711 h 1348304"/>
                <a:gd name="connsiteX20" fmla="*/ 0 w 4413566"/>
                <a:gd name="connsiteY20"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610259 w 4413566"/>
                <a:gd name="connsiteY3" fmla="*/ 229852 h 1348304"/>
                <a:gd name="connsiteX4" fmla="*/ 547920 w 4413566"/>
                <a:gd name="connsiteY4" fmla="*/ 365602 h 1348304"/>
                <a:gd name="connsiteX5" fmla="*/ 551792 w 4413566"/>
                <a:gd name="connsiteY5" fmla="*/ 365602 h 1348304"/>
                <a:gd name="connsiteX6" fmla="*/ 585345 w 4413566"/>
                <a:gd name="connsiteY6" fmla="*/ 292046 h 1348304"/>
                <a:gd name="connsiteX7" fmla="*/ 2206784 w 4413566"/>
                <a:gd name="connsiteY7" fmla="*/ 0 h 1348304"/>
                <a:gd name="connsiteX8" fmla="*/ 3828223 w 4413566"/>
                <a:gd name="connsiteY8" fmla="*/ 292046 h 1348304"/>
                <a:gd name="connsiteX9" fmla="*/ 3861776 w 4413566"/>
                <a:gd name="connsiteY9" fmla="*/ 365602 h 1348304"/>
                <a:gd name="connsiteX10" fmla="*/ 3865647 w 4413566"/>
                <a:gd name="connsiteY10" fmla="*/ 365602 h 1348304"/>
                <a:gd name="connsiteX11" fmla="*/ 3803308 w 4413566"/>
                <a:gd name="connsiteY11" fmla="*/ 229852 h 1348304"/>
                <a:gd name="connsiteX12" fmla="*/ 3787016 w 4413566"/>
                <a:gd name="connsiteY12" fmla="*/ 190630 h 1348304"/>
                <a:gd name="connsiteX13" fmla="*/ 3914645 w 4413566"/>
                <a:gd name="connsiteY13" fmla="*/ 472301 h 1348304"/>
                <a:gd name="connsiteX14" fmla="*/ 4385777 w 4413566"/>
                <a:gd name="connsiteY14" fmla="*/ 1309578 h 1348304"/>
                <a:gd name="connsiteX15" fmla="*/ 4413566 w 4413566"/>
                <a:gd name="connsiteY15" fmla="*/ 1348302 h 1348304"/>
                <a:gd name="connsiteX16" fmla="*/ 4372544 w 4413566"/>
                <a:gd name="connsiteY16" fmla="*/ 1319711 h 1348304"/>
                <a:gd name="connsiteX17" fmla="*/ 2206784 w 4413566"/>
                <a:gd name="connsiteY17" fmla="*/ 1034162 h 1348304"/>
                <a:gd name="connsiteX18" fmla="*/ 41024 w 4413566"/>
                <a:gd name="connsiteY18" fmla="*/ 1319711 h 1348304"/>
                <a:gd name="connsiteX19" fmla="*/ 0 w 4413566"/>
                <a:gd name="connsiteY19"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51792 w 4413566"/>
                <a:gd name="connsiteY4" fmla="*/ 365602 h 1348304"/>
                <a:gd name="connsiteX5" fmla="*/ 585345 w 4413566"/>
                <a:gd name="connsiteY5" fmla="*/ 292046 h 1348304"/>
                <a:gd name="connsiteX6" fmla="*/ 2206784 w 4413566"/>
                <a:gd name="connsiteY6" fmla="*/ 0 h 1348304"/>
                <a:gd name="connsiteX7" fmla="*/ 3828223 w 4413566"/>
                <a:gd name="connsiteY7" fmla="*/ 292046 h 1348304"/>
                <a:gd name="connsiteX8" fmla="*/ 3861776 w 4413566"/>
                <a:gd name="connsiteY8" fmla="*/ 365602 h 1348304"/>
                <a:gd name="connsiteX9" fmla="*/ 3865647 w 4413566"/>
                <a:gd name="connsiteY9" fmla="*/ 365602 h 1348304"/>
                <a:gd name="connsiteX10" fmla="*/ 3803308 w 4413566"/>
                <a:gd name="connsiteY10" fmla="*/ 229852 h 1348304"/>
                <a:gd name="connsiteX11" fmla="*/ 3787016 w 4413566"/>
                <a:gd name="connsiteY11" fmla="*/ 190630 h 1348304"/>
                <a:gd name="connsiteX12" fmla="*/ 3914645 w 4413566"/>
                <a:gd name="connsiteY12" fmla="*/ 472301 h 1348304"/>
                <a:gd name="connsiteX13" fmla="*/ 4385777 w 4413566"/>
                <a:gd name="connsiteY13" fmla="*/ 1309578 h 1348304"/>
                <a:gd name="connsiteX14" fmla="*/ 4413566 w 4413566"/>
                <a:gd name="connsiteY14" fmla="*/ 1348302 h 1348304"/>
                <a:gd name="connsiteX15" fmla="*/ 4372544 w 4413566"/>
                <a:gd name="connsiteY15" fmla="*/ 1319711 h 1348304"/>
                <a:gd name="connsiteX16" fmla="*/ 2206784 w 4413566"/>
                <a:gd name="connsiteY16" fmla="*/ 1034162 h 1348304"/>
                <a:gd name="connsiteX17" fmla="*/ 41024 w 4413566"/>
                <a:gd name="connsiteY17" fmla="*/ 1319711 h 1348304"/>
                <a:gd name="connsiteX18" fmla="*/ 0 w 4413566"/>
                <a:gd name="connsiteY18"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803308 w 4413566"/>
                <a:gd name="connsiteY9" fmla="*/ 229852 h 1348304"/>
                <a:gd name="connsiteX10" fmla="*/ 3787016 w 4413566"/>
                <a:gd name="connsiteY10" fmla="*/ 190630 h 1348304"/>
                <a:gd name="connsiteX11" fmla="*/ 3914645 w 4413566"/>
                <a:gd name="connsiteY11" fmla="*/ 472301 h 1348304"/>
                <a:gd name="connsiteX12" fmla="*/ 4385777 w 4413566"/>
                <a:gd name="connsiteY12" fmla="*/ 1309578 h 1348304"/>
                <a:gd name="connsiteX13" fmla="*/ 4413566 w 4413566"/>
                <a:gd name="connsiteY13" fmla="*/ 1348302 h 1348304"/>
                <a:gd name="connsiteX14" fmla="*/ 4372544 w 4413566"/>
                <a:gd name="connsiteY14" fmla="*/ 1319711 h 1348304"/>
                <a:gd name="connsiteX15" fmla="*/ 2206784 w 4413566"/>
                <a:gd name="connsiteY15" fmla="*/ 1034162 h 1348304"/>
                <a:gd name="connsiteX16" fmla="*/ 41024 w 4413566"/>
                <a:gd name="connsiteY16" fmla="*/ 1319711 h 1348304"/>
                <a:gd name="connsiteX17" fmla="*/ 0 w 4413566"/>
                <a:gd name="connsiteY17"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803308 w 4413566"/>
                <a:gd name="connsiteY9" fmla="*/ 229852 h 1348304"/>
                <a:gd name="connsiteX10" fmla="*/ 3914645 w 4413566"/>
                <a:gd name="connsiteY10" fmla="*/ 472301 h 1348304"/>
                <a:gd name="connsiteX11" fmla="*/ 4385777 w 4413566"/>
                <a:gd name="connsiteY11" fmla="*/ 1309578 h 1348304"/>
                <a:gd name="connsiteX12" fmla="*/ 4413566 w 4413566"/>
                <a:gd name="connsiteY12" fmla="*/ 1348302 h 1348304"/>
                <a:gd name="connsiteX13" fmla="*/ 4372544 w 4413566"/>
                <a:gd name="connsiteY13" fmla="*/ 1319711 h 1348304"/>
                <a:gd name="connsiteX14" fmla="*/ 2206784 w 4413566"/>
                <a:gd name="connsiteY14" fmla="*/ 1034162 h 1348304"/>
                <a:gd name="connsiteX15" fmla="*/ 41024 w 4413566"/>
                <a:gd name="connsiteY15" fmla="*/ 1319711 h 1348304"/>
                <a:gd name="connsiteX16" fmla="*/ 0 w 4413566"/>
                <a:gd name="connsiteY16"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865647 w 4413566"/>
                <a:gd name="connsiteY8" fmla="*/ 365602 h 1348304"/>
                <a:gd name="connsiteX9" fmla="*/ 3914645 w 4413566"/>
                <a:gd name="connsiteY9" fmla="*/ 472301 h 1348304"/>
                <a:gd name="connsiteX10" fmla="*/ 4385777 w 4413566"/>
                <a:gd name="connsiteY10" fmla="*/ 1309578 h 1348304"/>
                <a:gd name="connsiteX11" fmla="*/ 4413566 w 4413566"/>
                <a:gd name="connsiteY11" fmla="*/ 1348302 h 1348304"/>
                <a:gd name="connsiteX12" fmla="*/ 4372544 w 4413566"/>
                <a:gd name="connsiteY12" fmla="*/ 1319711 h 1348304"/>
                <a:gd name="connsiteX13" fmla="*/ 2206784 w 4413566"/>
                <a:gd name="connsiteY13" fmla="*/ 1034162 h 1348304"/>
                <a:gd name="connsiteX14" fmla="*/ 41024 w 4413566"/>
                <a:gd name="connsiteY14" fmla="*/ 1319711 h 1348304"/>
                <a:gd name="connsiteX15" fmla="*/ 0 w 4413566"/>
                <a:gd name="connsiteY15" fmla="*/ 1348304 h 1348304"/>
                <a:gd name="connsiteX0" fmla="*/ 0 w 4413566"/>
                <a:gd name="connsiteY0" fmla="*/ 1348304 h 1348304"/>
                <a:gd name="connsiteX1" fmla="*/ 27790 w 4413566"/>
                <a:gd name="connsiteY1" fmla="*/ 1309578 h 1348304"/>
                <a:gd name="connsiteX2" fmla="*/ 498921 w 4413566"/>
                <a:gd name="connsiteY2" fmla="*/ 472301 h 1348304"/>
                <a:gd name="connsiteX3" fmla="*/ 547920 w 4413566"/>
                <a:gd name="connsiteY3" fmla="*/ 365602 h 1348304"/>
                <a:gd name="connsiteX4" fmla="*/ 585345 w 4413566"/>
                <a:gd name="connsiteY4" fmla="*/ 292046 h 1348304"/>
                <a:gd name="connsiteX5" fmla="*/ 2206784 w 4413566"/>
                <a:gd name="connsiteY5" fmla="*/ 0 h 1348304"/>
                <a:gd name="connsiteX6" fmla="*/ 3828223 w 4413566"/>
                <a:gd name="connsiteY6" fmla="*/ 292046 h 1348304"/>
                <a:gd name="connsiteX7" fmla="*/ 3861776 w 4413566"/>
                <a:gd name="connsiteY7" fmla="*/ 365602 h 1348304"/>
                <a:gd name="connsiteX8" fmla="*/ 3914645 w 4413566"/>
                <a:gd name="connsiteY8" fmla="*/ 472301 h 1348304"/>
                <a:gd name="connsiteX9" fmla="*/ 4385777 w 4413566"/>
                <a:gd name="connsiteY9" fmla="*/ 1309578 h 1348304"/>
                <a:gd name="connsiteX10" fmla="*/ 4413566 w 4413566"/>
                <a:gd name="connsiteY10" fmla="*/ 1348302 h 1348304"/>
                <a:gd name="connsiteX11" fmla="*/ 4372544 w 4413566"/>
                <a:gd name="connsiteY11" fmla="*/ 1319711 h 1348304"/>
                <a:gd name="connsiteX12" fmla="*/ 2206784 w 4413566"/>
                <a:gd name="connsiteY12" fmla="*/ 1034162 h 1348304"/>
                <a:gd name="connsiteX13" fmla="*/ 41024 w 4413566"/>
                <a:gd name="connsiteY13" fmla="*/ 1319711 h 1348304"/>
                <a:gd name="connsiteX14" fmla="*/ 0 w 4413566"/>
                <a:gd name="connsiteY14" fmla="*/ 1348304 h 134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13566" h="1348304">
                  <a:moveTo>
                    <a:pt x="0" y="1348304"/>
                  </a:moveTo>
                  <a:lnTo>
                    <a:pt x="27790" y="1309578"/>
                  </a:lnTo>
                  <a:cubicBezTo>
                    <a:pt x="189464" y="1069164"/>
                    <a:pt x="348304" y="787401"/>
                    <a:pt x="498921" y="472301"/>
                  </a:cubicBezTo>
                  <a:lnTo>
                    <a:pt x="547920" y="365602"/>
                  </a:lnTo>
                  <a:lnTo>
                    <a:pt x="585345" y="292046"/>
                  </a:lnTo>
                  <a:cubicBezTo>
                    <a:pt x="739673" y="125376"/>
                    <a:pt x="1406975" y="0"/>
                    <a:pt x="2206784" y="0"/>
                  </a:cubicBezTo>
                  <a:cubicBezTo>
                    <a:pt x="3006592" y="0"/>
                    <a:pt x="3673894" y="125376"/>
                    <a:pt x="3828223" y="292046"/>
                  </a:cubicBezTo>
                  <a:lnTo>
                    <a:pt x="3861776" y="365602"/>
                  </a:lnTo>
                  <a:lnTo>
                    <a:pt x="3914645" y="472301"/>
                  </a:lnTo>
                  <a:cubicBezTo>
                    <a:pt x="4065263" y="787401"/>
                    <a:pt x="4224103" y="1069164"/>
                    <a:pt x="4385777" y="1309578"/>
                  </a:cubicBezTo>
                  <a:lnTo>
                    <a:pt x="4413566" y="1348302"/>
                  </a:lnTo>
                  <a:lnTo>
                    <a:pt x="4372544" y="1319711"/>
                  </a:lnTo>
                  <a:cubicBezTo>
                    <a:pt x="4085426" y="1154278"/>
                    <a:pt x="3224378" y="1034162"/>
                    <a:pt x="2206784" y="1034162"/>
                  </a:cubicBezTo>
                  <a:cubicBezTo>
                    <a:pt x="1189190" y="1034162"/>
                    <a:pt x="328142" y="1154278"/>
                    <a:pt x="41024" y="1319711"/>
                  </a:cubicBezTo>
                  <a:lnTo>
                    <a:pt x="0" y="134830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sp>
          <p:nvSpPr>
            <p:cNvPr id="18" name="Freeform 27">
              <a:extLst>
                <a:ext uri="{FF2B5EF4-FFF2-40B4-BE49-F238E27FC236}">
                  <a16:creationId xmlns:a16="http://schemas.microsoft.com/office/drawing/2014/main" id="{305E2FE4-7BE1-4B7A-8272-49A9FBF34190}"/>
                </a:ext>
              </a:extLst>
            </p:cNvPr>
            <p:cNvSpPr/>
            <p:nvPr/>
          </p:nvSpPr>
          <p:spPr>
            <a:xfrm rot="10800000" flipH="1">
              <a:off x="9821584" y="4184716"/>
              <a:ext cx="2136439" cy="8182501"/>
            </a:xfrm>
            <a:custGeom>
              <a:avLst/>
              <a:gdLst>
                <a:gd name="connsiteX0" fmla="*/ 0 w 1281597"/>
                <a:gd name="connsiteY0" fmla="*/ 3950208 h 3950208"/>
                <a:gd name="connsiteX1" fmla="*/ 23800 w 1281597"/>
                <a:gd name="connsiteY1" fmla="*/ 3915114 h 3950208"/>
                <a:gd name="connsiteX2" fmla="*/ 845709 w 1281597"/>
                <a:gd name="connsiteY2" fmla="*/ 2020018 h 3950208"/>
                <a:gd name="connsiteX3" fmla="*/ 1148433 w 1281597"/>
                <a:gd name="connsiteY3" fmla="*/ 216635 h 3950208"/>
                <a:gd name="connsiteX4" fmla="*/ 1150014 w 1281597"/>
                <a:gd name="connsiteY4" fmla="*/ 29285 h 3950208"/>
                <a:gd name="connsiteX5" fmla="*/ 1197630 w 1281597"/>
                <a:gd name="connsiteY5" fmla="*/ 15976 h 3950208"/>
                <a:gd name="connsiteX6" fmla="*/ 1281597 w 1281597"/>
                <a:gd name="connsiteY6" fmla="*/ 0 h 3950208"/>
                <a:gd name="connsiteX7" fmla="*/ 1280401 w 1281597"/>
                <a:gd name="connsiteY7" fmla="*/ 216638 h 3950208"/>
                <a:gd name="connsiteX8" fmla="*/ 1082251 w 1281597"/>
                <a:gd name="connsiteY8" fmla="*/ 2020020 h 3950208"/>
                <a:gd name="connsiteX9" fmla="*/ 620772 w 1281597"/>
                <a:gd name="connsiteY9" fmla="*/ 3722907 h 3950208"/>
                <a:gd name="connsiteX10" fmla="*/ 558334 w 1281597"/>
                <a:gd name="connsiteY10" fmla="*/ 3879775 h 3950208"/>
                <a:gd name="connsiteX11" fmla="*/ 478754 w 1281597"/>
                <a:gd name="connsiteY11" fmla="*/ 3886758 h 3950208"/>
                <a:gd name="connsiteX12" fmla="*/ 166821 w 1281597"/>
                <a:gd name="connsiteY12" fmla="*/ 3923927 h 3950208"/>
                <a:gd name="connsiteX13" fmla="*/ 51318 w 1281597"/>
                <a:gd name="connsiteY13" fmla="*/ 3942280 h 395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1597" h="3950208">
                  <a:moveTo>
                    <a:pt x="0" y="3950208"/>
                  </a:moveTo>
                  <a:lnTo>
                    <a:pt x="23800" y="3915114"/>
                  </a:lnTo>
                  <a:cubicBezTo>
                    <a:pt x="338454" y="3422927"/>
                    <a:pt x="631755" y="2764428"/>
                    <a:pt x="845709" y="2020018"/>
                  </a:cubicBezTo>
                  <a:cubicBezTo>
                    <a:pt x="1032919" y="1368659"/>
                    <a:pt x="1132240" y="745947"/>
                    <a:pt x="1148433" y="216635"/>
                  </a:cubicBezTo>
                  <a:lnTo>
                    <a:pt x="1150014" y="29285"/>
                  </a:lnTo>
                  <a:lnTo>
                    <a:pt x="1197630" y="15976"/>
                  </a:lnTo>
                  <a:lnTo>
                    <a:pt x="1281597" y="0"/>
                  </a:lnTo>
                  <a:lnTo>
                    <a:pt x="1280401" y="216638"/>
                  </a:lnTo>
                  <a:cubicBezTo>
                    <a:pt x="1269802" y="745949"/>
                    <a:pt x="1204791" y="1368662"/>
                    <a:pt x="1082251" y="2020020"/>
                  </a:cubicBezTo>
                  <a:cubicBezTo>
                    <a:pt x="959713" y="2671379"/>
                    <a:pt x="797410" y="3256962"/>
                    <a:pt x="620772" y="3722907"/>
                  </a:cubicBezTo>
                  <a:lnTo>
                    <a:pt x="558334" y="3879775"/>
                  </a:lnTo>
                  <a:lnTo>
                    <a:pt x="478754" y="3886758"/>
                  </a:lnTo>
                  <a:cubicBezTo>
                    <a:pt x="366624" y="3897698"/>
                    <a:pt x="262175" y="3910156"/>
                    <a:pt x="166821" y="3923927"/>
                  </a:cubicBezTo>
                  <a:lnTo>
                    <a:pt x="51318" y="3942280"/>
                  </a:lnTo>
                  <a:close/>
                </a:path>
              </a:pathLst>
            </a:cu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181" dirty="0">
                <a:solidFill>
                  <a:srgbClr val="FFFFFF"/>
                </a:solidFill>
                <a:latin typeface="Verdana" panose="020B0604030504040204" pitchFamily="34" charset="0"/>
                <a:ea typeface="Verdana" panose="020B0604030504040204" pitchFamily="34" charset="0"/>
              </a:endParaRPr>
            </a:p>
          </p:txBody>
        </p:sp>
      </p:grpSp>
      <p:sp>
        <p:nvSpPr>
          <p:cNvPr id="19" name="Shape 7595">
            <a:extLst>
              <a:ext uri="{FF2B5EF4-FFF2-40B4-BE49-F238E27FC236}">
                <a16:creationId xmlns:a16="http://schemas.microsoft.com/office/drawing/2014/main" id="{61260999-3035-4571-9BFC-A82E04FE3445}"/>
              </a:ext>
            </a:extLst>
          </p:cNvPr>
          <p:cNvSpPr/>
          <p:nvPr/>
        </p:nvSpPr>
        <p:spPr>
          <a:xfrm flipH="1">
            <a:off x="6788925" y="2196217"/>
            <a:ext cx="656386" cy="1021617"/>
          </a:xfrm>
          <a:prstGeom prst="line">
            <a:avLst/>
          </a:prstGeom>
          <a:ln w="38100">
            <a:solidFill>
              <a:schemeClr val="accent1">
                <a:lumMod val="60000"/>
                <a:lumOff val="40000"/>
              </a:schemeClr>
            </a:solidFill>
            <a:prstDash val="sysDot"/>
            <a:miter lim="400000"/>
            <a:headEnd type="oval"/>
            <a:tailEnd type="oval"/>
          </a:ln>
        </p:spPr>
        <p:txBody>
          <a:bodyPr lIns="0" tIns="0" rIns="0" bIns="0" anchor="ctr"/>
          <a:lstStyle/>
          <a:p>
            <a:pPr defTabSz="1200241"/>
            <a:endParaRPr sz="2100" dirty="0">
              <a:solidFill>
                <a:srgbClr val="FFFFFF"/>
              </a:solidFill>
              <a:latin typeface="Verdana" panose="020B0604030504040204" pitchFamily="34" charset="0"/>
              <a:ea typeface="Verdana" panose="020B0604030504040204" pitchFamily="34" charset="0"/>
            </a:endParaRPr>
          </a:p>
        </p:txBody>
      </p:sp>
      <p:sp>
        <p:nvSpPr>
          <p:cNvPr id="21" name="Oval 82">
            <a:extLst>
              <a:ext uri="{FF2B5EF4-FFF2-40B4-BE49-F238E27FC236}">
                <a16:creationId xmlns:a16="http://schemas.microsoft.com/office/drawing/2014/main" id="{C2B4FDFA-C565-43FF-8A68-1C29E82534B0}"/>
              </a:ext>
            </a:extLst>
          </p:cNvPr>
          <p:cNvSpPr>
            <a:spLocks noChangeArrowheads="1"/>
          </p:cNvSpPr>
          <p:nvPr/>
        </p:nvSpPr>
        <p:spPr bwMode="auto">
          <a:xfrm>
            <a:off x="7561463" y="1864757"/>
            <a:ext cx="3987704" cy="572936"/>
          </a:xfrm>
          <a:prstGeom prst="rect">
            <a:avLst/>
          </a:prstGeom>
          <a:solidFill>
            <a:schemeClr val="accent1">
              <a:lumMod val="60000"/>
              <a:lumOff val="40000"/>
            </a:schemeClr>
          </a:solidFill>
          <a:ln w="69850" cmpd="sng">
            <a:solidFill>
              <a:schemeClr val="accent5">
                <a:alpha val="48000"/>
              </a:schemeClr>
            </a:solidFill>
          </a:ln>
        </p:spPr>
        <p:txBody>
          <a:bodyPr vert="horz" wrap="square" lIns="60008" tIns="30004" rIns="60008" bIns="30004" numCol="1" anchor="t" anchorCtr="0" compatLnSpc="1">
            <a:prstTxWarp prst="textNoShape">
              <a:avLst/>
            </a:prstTxWarp>
          </a:bodyPr>
          <a:lstStyle/>
          <a:p>
            <a:pPr algn="ctr" defTabSz="1200241"/>
            <a:r>
              <a:rPr lang="en-US" sz="1600" b="1" dirty="0">
                <a:solidFill>
                  <a:srgbClr val="FFFFFF"/>
                </a:solidFill>
                <a:latin typeface="Verdana" panose="020B0604030504040204" pitchFamily="34" charset="0"/>
                <a:ea typeface="Verdana" panose="020B0604030504040204" pitchFamily="34" charset="0"/>
              </a:rPr>
              <a:t>2. WHY do you pay attention to dog food?</a:t>
            </a:r>
          </a:p>
        </p:txBody>
      </p:sp>
      <p:sp>
        <p:nvSpPr>
          <p:cNvPr id="23" name="TextBox 22">
            <a:extLst>
              <a:ext uri="{FF2B5EF4-FFF2-40B4-BE49-F238E27FC236}">
                <a16:creationId xmlns:a16="http://schemas.microsoft.com/office/drawing/2014/main" id="{6565FBC3-B72B-4276-B6D2-7FEA4EFCF568}"/>
              </a:ext>
            </a:extLst>
          </p:cNvPr>
          <p:cNvSpPr txBox="1"/>
          <p:nvPr/>
        </p:nvSpPr>
        <p:spPr>
          <a:xfrm>
            <a:off x="556849" y="3446690"/>
            <a:ext cx="3961768" cy="552071"/>
          </a:xfrm>
          <a:prstGeom prst="rect">
            <a:avLst/>
          </a:prstGeom>
          <a:noFill/>
          <a:ln w="3175" cmpd="sng">
            <a:solidFill>
              <a:schemeClr val="accent5">
                <a:alpha val="48000"/>
              </a:schemeClr>
            </a:solidFill>
          </a:ln>
        </p:spPr>
        <p:txBody>
          <a:bodyPr vert="horz" wrap="square" lIns="60008" tIns="30004" rIns="60008" bIns="30004" numCol="1" anchor="t" anchorCtr="0" compatLnSpc="1">
            <a:prstTxWarp prst="textNoShape">
              <a:avLst/>
            </a:prstTxWarp>
          </a:bodyPr>
          <a:lstStyle>
            <a:defPPr>
              <a:defRPr lang="en-US"/>
            </a:defPPr>
            <a:lvl1pPr algn="r" defTabSz="1200241">
              <a:defRPr sz="1400" i="1">
                <a:solidFill>
                  <a:schemeClr val="accent5"/>
                </a:solidFill>
                <a:latin typeface="Verdana" panose="020B0604030504040204" pitchFamily="34" charset="0"/>
                <a:ea typeface="Verdana" panose="020B0604030504040204" pitchFamily="34" charset="0"/>
              </a:defRPr>
            </a:lvl1pPr>
          </a:lstStyle>
          <a:p>
            <a:r>
              <a:rPr lang="en-GB" dirty="0">
                <a:solidFill>
                  <a:schemeClr val="accent3"/>
                </a:solidFill>
              </a:rPr>
              <a:t>“Because I need to use both nutritional and eco-friendly products for my dog” </a:t>
            </a:r>
            <a:endParaRPr lang="en-US" dirty="0">
              <a:solidFill>
                <a:schemeClr val="accent3"/>
              </a:solidFill>
            </a:endParaRPr>
          </a:p>
        </p:txBody>
      </p:sp>
      <p:sp>
        <p:nvSpPr>
          <p:cNvPr id="50" name="Oval 82">
            <a:extLst>
              <a:ext uri="{FF2B5EF4-FFF2-40B4-BE49-F238E27FC236}">
                <a16:creationId xmlns:a16="http://schemas.microsoft.com/office/drawing/2014/main" id="{14FE8E3E-CA1A-4529-838C-648F3E1AD2F4}"/>
              </a:ext>
            </a:extLst>
          </p:cNvPr>
          <p:cNvSpPr>
            <a:spLocks noChangeArrowheads="1"/>
          </p:cNvSpPr>
          <p:nvPr/>
        </p:nvSpPr>
        <p:spPr bwMode="auto">
          <a:xfrm>
            <a:off x="508399" y="2770715"/>
            <a:ext cx="3977863" cy="526598"/>
          </a:xfrm>
          <a:prstGeom prst="rect">
            <a:avLst/>
          </a:prstGeom>
          <a:solidFill>
            <a:schemeClr val="accent3"/>
          </a:solidFill>
          <a:ln w="69850" cmpd="sng">
            <a:solidFill>
              <a:schemeClr val="accent1">
                <a:lumMod val="60000"/>
                <a:lumOff val="40000"/>
                <a:alpha val="48000"/>
              </a:schemeClr>
            </a:solidFill>
          </a:ln>
        </p:spPr>
        <p:txBody>
          <a:bodyPr vert="horz" wrap="square" lIns="60008" tIns="30004" rIns="60008" bIns="30004" numCol="1" anchor="t" anchorCtr="0" compatLnSpc="1">
            <a:prstTxWarp prst="textNoShape">
              <a:avLst/>
            </a:prstTxWarp>
          </a:bodyPr>
          <a:lstStyle/>
          <a:p>
            <a:pPr algn="ctr" defTabSz="1200241"/>
            <a:r>
              <a:rPr lang="en-US" sz="1600" b="1" dirty="0">
                <a:solidFill>
                  <a:srgbClr val="FFFFFF"/>
                </a:solidFill>
                <a:latin typeface="Verdana" panose="020B0604030504040204" pitchFamily="34" charset="0"/>
                <a:ea typeface="Verdana" panose="020B0604030504040204" pitchFamily="34" charset="0"/>
              </a:rPr>
              <a:t>3. WHY do you have particular preferences for dog food?   </a:t>
            </a:r>
          </a:p>
        </p:txBody>
      </p:sp>
      <p:sp>
        <p:nvSpPr>
          <p:cNvPr id="54" name="Oval 82">
            <a:extLst>
              <a:ext uri="{FF2B5EF4-FFF2-40B4-BE49-F238E27FC236}">
                <a16:creationId xmlns:a16="http://schemas.microsoft.com/office/drawing/2014/main" id="{4BDFD408-D25A-4E86-8C9A-4256BC6EF07A}"/>
              </a:ext>
            </a:extLst>
          </p:cNvPr>
          <p:cNvSpPr>
            <a:spLocks noChangeArrowheads="1"/>
          </p:cNvSpPr>
          <p:nvPr/>
        </p:nvSpPr>
        <p:spPr bwMode="auto">
          <a:xfrm>
            <a:off x="548802" y="1340703"/>
            <a:ext cx="3977863" cy="526597"/>
          </a:xfrm>
          <a:prstGeom prst="rect">
            <a:avLst/>
          </a:prstGeom>
          <a:solidFill>
            <a:schemeClr val="accent5"/>
          </a:solidFill>
          <a:ln w="69850" cmpd="sng">
            <a:noFill/>
          </a:ln>
        </p:spPr>
        <p:txBody>
          <a:bodyPr vert="horz" wrap="square" lIns="60008" tIns="30004" rIns="60008" bIns="30004" numCol="1" anchor="t" anchorCtr="0" compatLnSpc="1">
            <a:prstTxWarp prst="textNoShape">
              <a:avLst/>
            </a:prstTxWarp>
          </a:bodyPr>
          <a:lstStyle/>
          <a:p>
            <a:pPr algn="ctr" defTabSz="1200241"/>
            <a:r>
              <a:rPr lang="en-US" sz="1600" b="1" dirty="0">
                <a:solidFill>
                  <a:srgbClr val="FFFFFF"/>
                </a:solidFill>
                <a:latin typeface="Verdana" panose="020B0604030504040204" pitchFamily="34" charset="0"/>
                <a:ea typeface="Verdana" panose="020B0604030504040204" pitchFamily="34" charset="0"/>
              </a:rPr>
              <a:t>1. WHY do you need access to nutritional dog food? </a:t>
            </a:r>
          </a:p>
        </p:txBody>
      </p:sp>
      <p:sp>
        <p:nvSpPr>
          <p:cNvPr id="60" name="Shape 7596">
            <a:extLst>
              <a:ext uri="{FF2B5EF4-FFF2-40B4-BE49-F238E27FC236}">
                <a16:creationId xmlns:a16="http://schemas.microsoft.com/office/drawing/2014/main" id="{9D04559E-7591-4870-9024-45BD9C5B586E}"/>
              </a:ext>
            </a:extLst>
          </p:cNvPr>
          <p:cNvSpPr/>
          <p:nvPr/>
        </p:nvSpPr>
        <p:spPr>
          <a:xfrm flipH="1">
            <a:off x="6466619" y="3707066"/>
            <a:ext cx="935921" cy="615542"/>
          </a:xfrm>
          <a:prstGeom prst="line">
            <a:avLst/>
          </a:prstGeom>
          <a:ln w="38100">
            <a:solidFill>
              <a:schemeClr val="accent1">
                <a:lumMod val="75000"/>
              </a:schemeClr>
            </a:solidFill>
            <a:prstDash val="sysDot"/>
            <a:miter lim="400000"/>
            <a:headEnd type="oval"/>
            <a:tailEnd type="oval"/>
          </a:ln>
        </p:spPr>
        <p:txBody>
          <a:bodyPr lIns="0" tIns="0" rIns="0" bIns="0" anchor="ctr"/>
          <a:lstStyle/>
          <a:p>
            <a:pPr defTabSz="1200241">
              <a:defRPr sz="3200"/>
            </a:pPr>
            <a:endParaRPr sz="2100" dirty="0">
              <a:solidFill>
                <a:srgbClr val="FFFFFF"/>
              </a:solidFill>
              <a:latin typeface="Verdana" panose="020B0604030504040204" pitchFamily="34" charset="0"/>
              <a:ea typeface="Verdana" panose="020B0604030504040204" pitchFamily="34" charset="0"/>
            </a:endParaRPr>
          </a:p>
        </p:txBody>
      </p:sp>
      <p:sp>
        <p:nvSpPr>
          <p:cNvPr id="61" name="Shape 7595">
            <a:extLst>
              <a:ext uri="{FF2B5EF4-FFF2-40B4-BE49-F238E27FC236}">
                <a16:creationId xmlns:a16="http://schemas.microsoft.com/office/drawing/2014/main" id="{EAB7EBEE-6D08-4BAB-8A80-8749C3AA4F7F}"/>
              </a:ext>
            </a:extLst>
          </p:cNvPr>
          <p:cNvSpPr/>
          <p:nvPr/>
        </p:nvSpPr>
        <p:spPr>
          <a:xfrm>
            <a:off x="4655767" y="4824042"/>
            <a:ext cx="799145" cy="18980"/>
          </a:xfrm>
          <a:prstGeom prst="line">
            <a:avLst/>
          </a:prstGeom>
          <a:ln w="38100">
            <a:solidFill>
              <a:schemeClr val="accent1"/>
            </a:solidFill>
            <a:prstDash val="sysDot"/>
            <a:miter lim="400000"/>
            <a:headEnd type="oval"/>
            <a:tailEnd type="oval"/>
          </a:ln>
        </p:spPr>
        <p:txBody>
          <a:bodyPr lIns="0" tIns="0" rIns="0" bIns="0" anchor="ctr"/>
          <a:lstStyle/>
          <a:p>
            <a:pPr defTabSz="1200241"/>
            <a:endParaRPr sz="2100" dirty="0">
              <a:solidFill>
                <a:srgbClr val="FFFFFF"/>
              </a:solidFill>
              <a:latin typeface="Verdana" panose="020B0604030504040204" pitchFamily="34" charset="0"/>
              <a:ea typeface="Verdana" panose="020B0604030504040204" pitchFamily="34" charset="0"/>
            </a:endParaRPr>
          </a:p>
        </p:txBody>
      </p:sp>
      <p:sp>
        <p:nvSpPr>
          <p:cNvPr id="62" name="Shape 7596">
            <a:extLst>
              <a:ext uri="{FF2B5EF4-FFF2-40B4-BE49-F238E27FC236}">
                <a16:creationId xmlns:a16="http://schemas.microsoft.com/office/drawing/2014/main" id="{395F7BD1-3843-4A7B-B15C-76B7F6CAE9D7}"/>
              </a:ext>
            </a:extLst>
          </p:cNvPr>
          <p:cNvSpPr/>
          <p:nvPr/>
        </p:nvSpPr>
        <p:spPr>
          <a:xfrm flipH="1" flipV="1">
            <a:off x="4618859" y="3071394"/>
            <a:ext cx="726097" cy="724313"/>
          </a:xfrm>
          <a:prstGeom prst="line">
            <a:avLst/>
          </a:prstGeom>
          <a:ln w="38100">
            <a:solidFill>
              <a:schemeClr val="accent3"/>
            </a:solidFill>
            <a:prstDash val="sysDot"/>
            <a:miter lim="400000"/>
            <a:headEnd type="oval"/>
            <a:tailEnd type="oval"/>
          </a:ln>
        </p:spPr>
        <p:txBody>
          <a:bodyPr lIns="0" tIns="0" rIns="0" bIns="0" anchor="ctr"/>
          <a:lstStyle/>
          <a:p>
            <a:pPr defTabSz="1200241">
              <a:defRPr sz="3200"/>
            </a:pPr>
            <a:endParaRPr sz="2100" dirty="0">
              <a:solidFill>
                <a:srgbClr val="FFFFFF"/>
              </a:solidFill>
              <a:latin typeface="Verdana" panose="020B0604030504040204" pitchFamily="34" charset="0"/>
              <a:ea typeface="Verdana" panose="020B0604030504040204" pitchFamily="34" charset="0"/>
            </a:endParaRPr>
          </a:p>
        </p:txBody>
      </p:sp>
      <p:sp>
        <p:nvSpPr>
          <p:cNvPr id="2" name="Freeform 6">
            <a:extLst>
              <a:ext uri="{FF2B5EF4-FFF2-40B4-BE49-F238E27FC236}">
                <a16:creationId xmlns:a16="http://schemas.microsoft.com/office/drawing/2014/main" id="{B01369F2-D2C3-49F9-8A85-D377A7A234C4}"/>
              </a:ext>
            </a:extLst>
          </p:cNvPr>
          <p:cNvSpPr>
            <a:spLocks/>
          </p:cNvSpPr>
          <p:nvPr/>
        </p:nvSpPr>
        <p:spPr bwMode="blackWhite">
          <a:xfrm flipH="1">
            <a:off x="5597293" y="1071238"/>
            <a:ext cx="903383" cy="110390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1"/>
          </a:solidFill>
          <a:ln w="12700" cap="rnd">
            <a:solidFill>
              <a:schemeClr val="bg1"/>
            </a:solidFill>
            <a:round/>
            <a:headEnd/>
            <a:tailEnd/>
          </a:ln>
        </p:spPr>
        <p:txBody>
          <a:bodyPr/>
          <a:lstStyle/>
          <a:p>
            <a:pPr>
              <a:defRPr/>
            </a:pPr>
            <a:endParaRPr lang="en-GB" dirty="0">
              <a:latin typeface="Verdana" panose="020B0604030504040204" pitchFamily="34" charset="0"/>
              <a:ea typeface="Verdana" panose="020B0604030504040204" pitchFamily="34" charset="0"/>
            </a:endParaRPr>
          </a:p>
        </p:txBody>
      </p:sp>
      <p:grpSp>
        <p:nvGrpSpPr>
          <p:cNvPr id="65" name="Group 64">
            <a:extLst>
              <a:ext uri="{FF2B5EF4-FFF2-40B4-BE49-F238E27FC236}">
                <a16:creationId xmlns:a16="http://schemas.microsoft.com/office/drawing/2014/main" id="{E74D0CA7-5B21-4AD7-A4C2-60E8137230BC}"/>
              </a:ext>
            </a:extLst>
          </p:cNvPr>
          <p:cNvGrpSpPr/>
          <p:nvPr/>
        </p:nvGrpSpPr>
        <p:grpSpPr>
          <a:xfrm>
            <a:off x="7170263" y="591437"/>
            <a:ext cx="4426290" cy="581098"/>
            <a:chOff x="2835222" y="2904817"/>
            <a:chExt cx="1147371" cy="704145"/>
          </a:xfrm>
        </p:grpSpPr>
        <p:sp>
          <p:nvSpPr>
            <p:cNvPr id="66" name="Shape">
              <a:extLst>
                <a:ext uri="{FF2B5EF4-FFF2-40B4-BE49-F238E27FC236}">
                  <a16:creationId xmlns:a16="http://schemas.microsoft.com/office/drawing/2014/main" id="{17F021C1-B81A-470A-AF80-18255BC389BF}"/>
                </a:ext>
              </a:extLst>
            </p:cNvPr>
            <p:cNvSpPr/>
            <p:nvPr/>
          </p:nvSpPr>
          <p:spPr>
            <a:xfrm>
              <a:off x="2872884" y="2914706"/>
              <a:ext cx="1105204" cy="694256"/>
            </a:xfrm>
            <a:prstGeom prst="roundRect">
              <a:avLst>
                <a:gd name="adj" fmla="val 3410"/>
              </a:avLst>
            </a:prstGeom>
            <a:noFill/>
            <a:ln w="6350">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200241">
                <a:spcAft>
                  <a:spcPts val="197"/>
                </a:spcAft>
              </a:pPr>
              <a:endParaRPr lang="ko-KR" altLang="en-US" sz="525" b="1" dirty="0">
                <a:gradFill>
                  <a:gsLst>
                    <a:gs pos="0">
                      <a:srgbClr val="FFFFFF"/>
                    </a:gs>
                    <a:gs pos="100000">
                      <a:srgbClr val="FFFFFF"/>
                    </a:gs>
                  </a:gsLst>
                  <a:lin ang="5400000" scaled="0"/>
                </a:gradFill>
                <a:latin typeface="Verdana" panose="020B0604030504040204" pitchFamily="34" charset="0"/>
              </a:endParaRPr>
            </a:p>
          </p:txBody>
        </p:sp>
        <p:sp>
          <p:nvSpPr>
            <p:cNvPr id="68" name="Text Placeholder 8">
              <a:extLst>
                <a:ext uri="{FF2B5EF4-FFF2-40B4-BE49-F238E27FC236}">
                  <a16:creationId xmlns:a16="http://schemas.microsoft.com/office/drawing/2014/main" id="{E329E997-236D-4453-ADE0-B3068841B9FA}"/>
                </a:ext>
              </a:extLst>
            </p:cNvPr>
            <p:cNvSpPr txBox="1">
              <a:spLocks/>
            </p:cNvSpPr>
            <p:nvPr/>
          </p:nvSpPr>
          <p:spPr>
            <a:xfrm>
              <a:off x="2835222" y="2904817"/>
              <a:ext cx="1147371" cy="694256"/>
            </a:xfrm>
            <a:prstGeom prst="rect">
              <a:avLst/>
            </a:prstGeom>
            <a:noFill/>
          </p:spPr>
          <p:txBody>
            <a:bodyPr vert="horz" anchor="ctr"/>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defRPr/>
              </a:pPr>
              <a:r>
                <a:rPr lang="en-US" sz="1600" b="1" u="sng" dirty="0">
                  <a:solidFill>
                    <a:schemeClr val="tx1">
                      <a:lumMod val="65000"/>
                      <a:lumOff val="35000"/>
                    </a:schemeClr>
                  </a:solidFill>
                  <a:latin typeface="Verdana" panose="020B0604030504040204" pitchFamily="34" charset="0"/>
                  <a:ea typeface="Verdana" panose="020B0604030504040204" pitchFamily="34" charset="0"/>
                  <a:cs typeface="Lato" panose="020F0502020204030203" pitchFamily="34" charset="0"/>
                </a:rPr>
                <a:t>Limited access to nutritional food during pandemic  </a:t>
              </a:r>
            </a:p>
          </p:txBody>
        </p:sp>
      </p:grpSp>
      <p:sp>
        <p:nvSpPr>
          <p:cNvPr id="83" name="Freeform 6">
            <a:extLst>
              <a:ext uri="{FF2B5EF4-FFF2-40B4-BE49-F238E27FC236}">
                <a16:creationId xmlns:a16="http://schemas.microsoft.com/office/drawing/2014/main" id="{A492170E-7EDB-4E9C-9043-C7CA191A0BFF}"/>
              </a:ext>
            </a:extLst>
          </p:cNvPr>
          <p:cNvSpPr>
            <a:spLocks/>
          </p:cNvSpPr>
          <p:nvPr/>
        </p:nvSpPr>
        <p:spPr bwMode="auto">
          <a:xfrm rot="5400000">
            <a:off x="6154355" y="5924319"/>
            <a:ext cx="0" cy="290113"/>
          </a:xfrm>
          <a:custGeom>
            <a:avLst/>
            <a:gdLst>
              <a:gd name="T0" fmla="*/ 450 h 450"/>
              <a:gd name="T1" fmla="*/ 0 h 450"/>
              <a:gd name="T2" fmla="*/ 450 h 450"/>
            </a:gdLst>
            <a:ahLst/>
            <a:cxnLst>
              <a:cxn ang="0">
                <a:pos x="0" y="T0"/>
              </a:cxn>
              <a:cxn ang="0">
                <a:pos x="0" y="T1"/>
              </a:cxn>
              <a:cxn ang="0">
                <a:pos x="0" y="T2"/>
              </a:cxn>
            </a:cxnLst>
            <a:rect l="0" t="0" r="r" b="b"/>
            <a:pathLst>
              <a:path h="450">
                <a:moveTo>
                  <a:pt x="0" y="450"/>
                </a:moveTo>
                <a:lnTo>
                  <a:pt x="0" y="0"/>
                </a:lnTo>
                <a:lnTo>
                  <a:pt x="0" y="45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84" name="Freeform 7">
            <a:extLst>
              <a:ext uri="{FF2B5EF4-FFF2-40B4-BE49-F238E27FC236}">
                <a16:creationId xmlns:a16="http://schemas.microsoft.com/office/drawing/2014/main" id="{F3B3DF5D-D994-40C8-ADF4-C204B14BC758}"/>
              </a:ext>
            </a:extLst>
          </p:cNvPr>
          <p:cNvSpPr>
            <a:spLocks/>
          </p:cNvSpPr>
          <p:nvPr/>
        </p:nvSpPr>
        <p:spPr bwMode="auto">
          <a:xfrm rot="5400000">
            <a:off x="6154355" y="5924319"/>
            <a:ext cx="0" cy="290113"/>
          </a:xfrm>
          <a:custGeom>
            <a:avLst/>
            <a:gdLst>
              <a:gd name="T0" fmla="*/ 450 h 450"/>
              <a:gd name="T1" fmla="*/ 0 h 450"/>
              <a:gd name="T2" fmla="*/ 450 h 450"/>
            </a:gdLst>
            <a:ahLst/>
            <a:cxnLst>
              <a:cxn ang="0">
                <a:pos x="0" y="T0"/>
              </a:cxn>
              <a:cxn ang="0">
                <a:pos x="0" y="T1"/>
              </a:cxn>
              <a:cxn ang="0">
                <a:pos x="0" y="T2"/>
              </a:cxn>
            </a:cxnLst>
            <a:rect l="0" t="0" r="r" b="b"/>
            <a:pathLst>
              <a:path h="450">
                <a:moveTo>
                  <a:pt x="0" y="450"/>
                </a:moveTo>
                <a:lnTo>
                  <a:pt x="0" y="0"/>
                </a:lnTo>
                <a:lnTo>
                  <a:pt x="0"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85" name="Rectangle 9">
            <a:extLst>
              <a:ext uri="{FF2B5EF4-FFF2-40B4-BE49-F238E27FC236}">
                <a16:creationId xmlns:a16="http://schemas.microsoft.com/office/drawing/2014/main" id="{501A6136-2D6E-467E-A548-9DF598FD05A3}"/>
              </a:ext>
            </a:extLst>
          </p:cNvPr>
          <p:cNvSpPr>
            <a:spLocks noChangeArrowheads="1"/>
          </p:cNvSpPr>
          <p:nvPr/>
        </p:nvSpPr>
        <p:spPr bwMode="auto">
          <a:xfrm rot="5400000">
            <a:off x="6135376" y="5904032"/>
            <a:ext cx="37958" cy="33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86" name="Freeform 10">
            <a:extLst>
              <a:ext uri="{FF2B5EF4-FFF2-40B4-BE49-F238E27FC236}">
                <a16:creationId xmlns:a16="http://schemas.microsoft.com/office/drawing/2014/main" id="{E62373AC-CA94-4595-8C1E-0FCE44A19FAE}"/>
              </a:ext>
            </a:extLst>
          </p:cNvPr>
          <p:cNvSpPr>
            <a:spLocks/>
          </p:cNvSpPr>
          <p:nvPr/>
        </p:nvSpPr>
        <p:spPr bwMode="auto">
          <a:xfrm rot="5400000">
            <a:off x="6154355" y="5924319"/>
            <a:ext cx="0" cy="290113"/>
          </a:xfrm>
          <a:custGeom>
            <a:avLst/>
            <a:gdLst>
              <a:gd name="T0" fmla="*/ 450 h 450"/>
              <a:gd name="T1" fmla="*/ 0 h 450"/>
              <a:gd name="T2" fmla="*/ 450 h 450"/>
            </a:gdLst>
            <a:ahLst/>
            <a:cxnLst>
              <a:cxn ang="0">
                <a:pos x="0" y="T0"/>
              </a:cxn>
              <a:cxn ang="0">
                <a:pos x="0" y="T1"/>
              </a:cxn>
              <a:cxn ang="0">
                <a:pos x="0" y="T2"/>
              </a:cxn>
            </a:cxnLst>
            <a:rect l="0" t="0" r="r" b="b"/>
            <a:pathLst>
              <a:path h="450">
                <a:moveTo>
                  <a:pt x="0" y="450"/>
                </a:moveTo>
                <a:lnTo>
                  <a:pt x="0" y="0"/>
                </a:lnTo>
                <a:lnTo>
                  <a:pt x="0" y="45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87" name="Freeform 11">
            <a:extLst>
              <a:ext uri="{FF2B5EF4-FFF2-40B4-BE49-F238E27FC236}">
                <a16:creationId xmlns:a16="http://schemas.microsoft.com/office/drawing/2014/main" id="{F1C0BE97-F598-429B-BBCE-7DB5E35A3BD1}"/>
              </a:ext>
            </a:extLst>
          </p:cNvPr>
          <p:cNvSpPr>
            <a:spLocks/>
          </p:cNvSpPr>
          <p:nvPr/>
        </p:nvSpPr>
        <p:spPr bwMode="auto">
          <a:xfrm rot="5400000">
            <a:off x="6154355" y="5924319"/>
            <a:ext cx="0" cy="290113"/>
          </a:xfrm>
          <a:custGeom>
            <a:avLst/>
            <a:gdLst>
              <a:gd name="T0" fmla="*/ 450 h 450"/>
              <a:gd name="T1" fmla="*/ 0 h 450"/>
              <a:gd name="T2" fmla="*/ 450 h 450"/>
            </a:gdLst>
            <a:ahLst/>
            <a:cxnLst>
              <a:cxn ang="0">
                <a:pos x="0" y="T0"/>
              </a:cxn>
              <a:cxn ang="0">
                <a:pos x="0" y="T1"/>
              </a:cxn>
              <a:cxn ang="0">
                <a:pos x="0" y="T2"/>
              </a:cxn>
            </a:cxnLst>
            <a:rect l="0" t="0" r="r" b="b"/>
            <a:pathLst>
              <a:path h="450">
                <a:moveTo>
                  <a:pt x="0" y="450"/>
                </a:moveTo>
                <a:lnTo>
                  <a:pt x="0" y="0"/>
                </a:lnTo>
                <a:lnTo>
                  <a:pt x="0"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89" name="Rectangle 13">
            <a:extLst>
              <a:ext uri="{FF2B5EF4-FFF2-40B4-BE49-F238E27FC236}">
                <a16:creationId xmlns:a16="http://schemas.microsoft.com/office/drawing/2014/main" id="{9AA2E04F-8C69-4E1E-8E79-2B5B26B9587C}"/>
              </a:ext>
            </a:extLst>
          </p:cNvPr>
          <p:cNvSpPr>
            <a:spLocks noChangeArrowheads="1"/>
          </p:cNvSpPr>
          <p:nvPr/>
        </p:nvSpPr>
        <p:spPr bwMode="auto">
          <a:xfrm rot="5400000">
            <a:off x="6135376" y="5904032"/>
            <a:ext cx="37958" cy="33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97" name="TextBox 96">
            <a:extLst>
              <a:ext uri="{FF2B5EF4-FFF2-40B4-BE49-F238E27FC236}">
                <a16:creationId xmlns:a16="http://schemas.microsoft.com/office/drawing/2014/main" id="{7C41A118-04DE-48AF-8067-54E10263A07D}"/>
              </a:ext>
            </a:extLst>
          </p:cNvPr>
          <p:cNvSpPr txBox="1"/>
          <p:nvPr/>
        </p:nvSpPr>
        <p:spPr>
          <a:xfrm>
            <a:off x="4836987" y="5194778"/>
            <a:ext cx="2271322" cy="404018"/>
          </a:xfrm>
          <a:prstGeom prst="rect">
            <a:avLst/>
          </a:prstGeom>
          <a:noFill/>
        </p:spPr>
        <p:txBody>
          <a:bodyPr wrap="square" lIns="120013" tIns="60006" rIns="120013" bIns="60006" rtlCol="0">
            <a:spAutoFit/>
          </a:bodyPr>
          <a:lstStyle/>
          <a:p>
            <a:pPr algn="ctr" defTabSz="1200241"/>
            <a:r>
              <a:rPr lang="en-GB" sz="1838" i="1" dirty="0">
                <a:solidFill>
                  <a:schemeClr val="accent6"/>
                </a:solidFill>
                <a:latin typeface="Verdana" panose="020B0604030504040204" pitchFamily="34" charset="0"/>
                <a:ea typeface="Verdana" panose="020B0604030504040204" pitchFamily="34" charset="0"/>
                <a:cs typeface="Lato" panose="020F0502020204030203" pitchFamily="34" charset="0"/>
              </a:rPr>
              <a:t>ROOT CAUSE</a:t>
            </a:r>
            <a:r>
              <a:rPr lang="en-US" sz="1575" i="1" dirty="0">
                <a:solidFill>
                  <a:schemeClr val="accent6"/>
                </a:solidFill>
                <a:latin typeface="Verdana" panose="020B0604030504040204" pitchFamily="34" charset="0"/>
                <a:ea typeface="Verdana" panose="020B0604030504040204" pitchFamily="34" charset="0"/>
                <a:cs typeface="Lato" panose="020F0502020204030203" pitchFamily="34" charset="0"/>
              </a:rPr>
              <a:t> </a:t>
            </a:r>
          </a:p>
        </p:txBody>
      </p:sp>
      <p:sp>
        <p:nvSpPr>
          <p:cNvPr id="98" name="TextBox 97">
            <a:extLst>
              <a:ext uri="{FF2B5EF4-FFF2-40B4-BE49-F238E27FC236}">
                <a16:creationId xmlns:a16="http://schemas.microsoft.com/office/drawing/2014/main" id="{EB539D0D-3204-407A-9877-6A7D781D280A}"/>
              </a:ext>
            </a:extLst>
          </p:cNvPr>
          <p:cNvSpPr txBox="1"/>
          <p:nvPr/>
        </p:nvSpPr>
        <p:spPr>
          <a:xfrm>
            <a:off x="6037795" y="5397098"/>
            <a:ext cx="4292271" cy="1503451"/>
          </a:xfrm>
          <a:prstGeom prst="snip1Rect">
            <a:avLst/>
          </a:prstGeom>
          <a:noFill/>
          <a:ln>
            <a:noFill/>
          </a:ln>
        </p:spPr>
        <p:style>
          <a:lnRef idx="2">
            <a:schemeClr val="accent6"/>
          </a:lnRef>
          <a:fillRef idx="1">
            <a:schemeClr val="lt1"/>
          </a:fillRef>
          <a:effectRef idx="0">
            <a:schemeClr val="accent6"/>
          </a:effectRef>
          <a:fontRef idx="minor">
            <a:schemeClr val="dk1"/>
          </a:fontRef>
        </p:style>
        <p:txBody>
          <a:bodyPr wrap="square" lIns="120013" tIns="60006" rIns="120013" bIns="60006" rtlCol="0">
            <a:spAutoFit/>
          </a:bodyPr>
          <a:lstStyle/>
          <a:p>
            <a:pPr defTabSz="1200241"/>
            <a:r>
              <a:rPr lang="en-US" sz="1600" b="1" dirty="0">
                <a:solidFill>
                  <a:schemeClr val="accent6"/>
                </a:solidFill>
                <a:latin typeface="Verdana" panose="020B0604030504040204" pitchFamily="34" charset="0"/>
                <a:ea typeface="Verdana" panose="020B0604030504040204" pitchFamily="34" charset="0"/>
                <a:cs typeface="Lato" panose="020F0502020204030203" pitchFamily="34" charset="0"/>
              </a:rPr>
              <a:t>MAKE IMPACT THAT MATTERS</a:t>
            </a:r>
          </a:p>
          <a:p>
            <a:pPr defTabSz="1200241"/>
            <a:r>
              <a:rPr lang="en-US" sz="1100" dirty="0">
                <a:solidFill>
                  <a:schemeClr val="tx1"/>
                </a:solidFill>
                <a:latin typeface="Verdana" panose="020B0604030504040204" pitchFamily="34" charset="0"/>
                <a:ea typeface="Verdana" panose="020B0604030504040204" pitchFamily="34" charset="0"/>
                <a:cs typeface="Lato" panose="020F0502020204030203" pitchFamily="34" charset="0"/>
              </a:rPr>
              <a:t>With the outbreak of the pandemic outbreak, pet parents feel frustrated and isolated, they want to make a positive contribution to the environment (starting with their close and most vulnerable ‘relative’ – dog). It is important to feel valued and counted during hard times…</a:t>
            </a:r>
          </a:p>
        </p:txBody>
      </p:sp>
      <p:grpSp>
        <p:nvGrpSpPr>
          <p:cNvPr id="101" name="Group 100">
            <a:extLst>
              <a:ext uri="{FF2B5EF4-FFF2-40B4-BE49-F238E27FC236}">
                <a16:creationId xmlns:a16="http://schemas.microsoft.com/office/drawing/2014/main" id="{0F011A84-E4FE-4FAB-B4F4-950C404002D9}"/>
              </a:ext>
            </a:extLst>
          </p:cNvPr>
          <p:cNvGrpSpPr/>
          <p:nvPr/>
        </p:nvGrpSpPr>
        <p:grpSpPr>
          <a:xfrm rot="10800000">
            <a:off x="10703388" y="6316507"/>
            <a:ext cx="1027236" cy="207713"/>
            <a:chOff x="7385900" y="3329143"/>
            <a:chExt cx="9319483" cy="1884454"/>
          </a:xfrm>
        </p:grpSpPr>
        <p:sp>
          <p:nvSpPr>
            <p:cNvPr id="103" name="Freeform 9">
              <a:extLst>
                <a:ext uri="{FF2B5EF4-FFF2-40B4-BE49-F238E27FC236}">
                  <a16:creationId xmlns:a16="http://schemas.microsoft.com/office/drawing/2014/main" id="{164FF7CB-40EE-439C-8723-F58EE49EFE8F}"/>
                </a:ext>
              </a:extLst>
            </p:cNvPr>
            <p:cNvSpPr>
              <a:spLocks/>
            </p:cNvSpPr>
            <p:nvPr/>
          </p:nvSpPr>
          <p:spPr bwMode="auto">
            <a:xfrm rot="10800000">
              <a:off x="7826422" y="4060898"/>
              <a:ext cx="8438439" cy="1152699"/>
            </a:xfrm>
            <a:custGeom>
              <a:avLst/>
              <a:gdLst>
                <a:gd name="T0" fmla="*/ 0 w 3448"/>
                <a:gd name="T1" fmla="*/ 0 h 471"/>
                <a:gd name="T2" fmla="*/ 1728 w 3448"/>
                <a:gd name="T3" fmla="*/ 0 h 471"/>
                <a:gd name="T4" fmla="*/ 3448 w 3448"/>
                <a:gd name="T5" fmla="*/ 0 h 471"/>
                <a:gd name="T6" fmla="*/ 3448 w 3448"/>
                <a:gd name="T7" fmla="*/ 471 h 471"/>
                <a:gd name="T8" fmla="*/ 1728 w 3448"/>
                <a:gd name="T9" fmla="*/ 471 h 471"/>
                <a:gd name="T10" fmla="*/ 0 w 3448"/>
                <a:gd name="T11" fmla="*/ 471 h 471"/>
                <a:gd name="T12" fmla="*/ 0 w 3448"/>
                <a:gd name="T13" fmla="*/ 0 h 471"/>
                <a:gd name="T14" fmla="*/ 0 w 3448"/>
                <a:gd name="T15" fmla="*/ 0 h 4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8" h="471">
                  <a:moveTo>
                    <a:pt x="0" y="0"/>
                  </a:moveTo>
                  <a:lnTo>
                    <a:pt x="1728" y="0"/>
                  </a:lnTo>
                  <a:lnTo>
                    <a:pt x="3448" y="0"/>
                  </a:lnTo>
                  <a:lnTo>
                    <a:pt x="3448" y="471"/>
                  </a:lnTo>
                  <a:lnTo>
                    <a:pt x="1728" y="471"/>
                  </a:lnTo>
                  <a:lnTo>
                    <a:pt x="0" y="471"/>
                  </a:lnTo>
                  <a:lnTo>
                    <a:pt x="0"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04" name="Freeform 13">
              <a:extLst>
                <a:ext uri="{FF2B5EF4-FFF2-40B4-BE49-F238E27FC236}">
                  <a16:creationId xmlns:a16="http://schemas.microsoft.com/office/drawing/2014/main" id="{B1924D7D-6D59-4A85-B08B-527E26E8DF76}"/>
                </a:ext>
              </a:extLst>
            </p:cNvPr>
            <p:cNvSpPr>
              <a:spLocks/>
            </p:cNvSpPr>
            <p:nvPr/>
          </p:nvSpPr>
          <p:spPr bwMode="auto">
            <a:xfrm rot="10800000">
              <a:off x="7385900" y="3329143"/>
              <a:ext cx="9319483" cy="731756"/>
            </a:xfrm>
            <a:custGeom>
              <a:avLst/>
              <a:gdLst>
                <a:gd name="T0" fmla="*/ 1908 w 3808"/>
                <a:gd name="T1" fmla="*/ 0 h 299"/>
                <a:gd name="T2" fmla="*/ 180 w 3808"/>
                <a:gd name="T3" fmla="*/ 0 h 299"/>
                <a:gd name="T4" fmla="*/ 0 w 3808"/>
                <a:gd name="T5" fmla="*/ 299 h 299"/>
                <a:gd name="T6" fmla="*/ 1908 w 3808"/>
                <a:gd name="T7" fmla="*/ 299 h 299"/>
                <a:gd name="T8" fmla="*/ 3808 w 3808"/>
                <a:gd name="T9" fmla="*/ 299 h 299"/>
                <a:gd name="T10" fmla="*/ 3628 w 3808"/>
                <a:gd name="T11" fmla="*/ 0 h 299"/>
                <a:gd name="T12" fmla="*/ 1908 w 3808"/>
                <a:gd name="T13" fmla="*/ 0 h 299"/>
                <a:gd name="T14" fmla="*/ 1908 w 3808"/>
                <a:gd name="T15" fmla="*/ 0 h 2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8" h="299">
                  <a:moveTo>
                    <a:pt x="1908" y="0"/>
                  </a:moveTo>
                  <a:lnTo>
                    <a:pt x="180" y="0"/>
                  </a:lnTo>
                  <a:lnTo>
                    <a:pt x="0" y="299"/>
                  </a:lnTo>
                  <a:lnTo>
                    <a:pt x="1908" y="299"/>
                  </a:lnTo>
                  <a:lnTo>
                    <a:pt x="3808" y="299"/>
                  </a:lnTo>
                  <a:lnTo>
                    <a:pt x="3628" y="0"/>
                  </a:lnTo>
                  <a:lnTo>
                    <a:pt x="1908" y="0"/>
                  </a:lnTo>
                  <a:lnTo>
                    <a:pt x="1908"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05" name="Freeform 18">
              <a:extLst>
                <a:ext uri="{FF2B5EF4-FFF2-40B4-BE49-F238E27FC236}">
                  <a16:creationId xmlns:a16="http://schemas.microsoft.com/office/drawing/2014/main" id="{31DE37F1-3E19-4997-AD54-7E64521F2BF5}"/>
                </a:ext>
              </a:extLst>
            </p:cNvPr>
            <p:cNvSpPr>
              <a:spLocks/>
            </p:cNvSpPr>
            <p:nvPr/>
          </p:nvSpPr>
          <p:spPr bwMode="auto">
            <a:xfrm rot="10800000">
              <a:off x="16264861" y="3329143"/>
              <a:ext cx="440522" cy="1884454"/>
            </a:xfrm>
            <a:custGeom>
              <a:avLst/>
              <a:gdLst>
                <a:gd name="T0" fmla="*/ 0 w 180"/>
                <a:gd name="T1" fmla="*/ 291 h 770"/>
                <a:gd name="T2" fmla="*/ 180 w 180"/>
                <a:gd name="T3" fmla="*/ 0 h 770"/>
                <a:gd name="T4" fmla="*/ 180 w 180"/>
                <a:gd name="T5" fmla="*/ 471 h 770"/>
                <a:gd name="T6" fmla="*/ 0 w 180"/>
                <a:gd name="T7" fmla="*/ 770 h 770"/>
                <a:gd name="T8" fmla="*/ 0 w 180"/>
                <a:gd name="T9" fmla="*/ 291 h 770"/>
                <a:gd name="T10" fmla="*/ 0 w 180"/>
                <a:gd name="T11" fmla="*/ 291 h 770"/>
              </a:gdLst>
              <a:ahLst/>
              <a:cxnLst>
                <a:cxn ang="0">
                  <a:pos x="T0" y="T1"/>
                </a:cxn>
                <a:cxn ang="0">
                  <a:pos x="T2" y="T3"/>
                </a:cxn>
                <a:cxn ang="0">
                  <a:pos x="T4" y="T5"/>
                </a:cxn>
                <a:cxn ang="0">
                  <a:pos x="T6" y="T7"/>
                </a:cxn>
                <a:cxn ang="0">
                  <a:pos x="T8" y="T9"/>
                </a:cxn>
                <a:cxn ang="0">
                  <a:pos x="T10" y="T11"/>
                </a:cxn>
              </a:cxnLst>
              <a:rect l="0" t="0" r="r" b="b"/>
              <a:pathLst>
                <a:path w="180" h="770">
                  <a:moveTo>
                    <a:pt x="0" y="291"/>
                  </a:moveTo>
                  <a:lnTo>
                    <a:pt x="180" y="0"/>
                  </a:lnTo>
                  <a:lnTo>
                    <a:pt x="180" y="471"/>
                  </a:lnTo>
                  <a:lnTo>
                    <a:pt x="0" y="770"/>
                  </a:lnTo>
                  <a:lnTo>
                    <a:pt x="0" y="291"/>
                  </a:lnTo>
                  <a:lnTo>
                    <a:pt x="0" y="291"/>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06" name="Freeform 19">
              <a:extLst>
                <a:ext uri="{FF2B5EF4-FFF2-40B4-BE49-F238E27FC236}">
                  <a16:creationId xmlns:a16="http://schemas.microsoft.com/office/drawing/2014/main" id="{664B848D-106F-43B5-9EDF-8FBF087FE866}"/>
                </a:ext>
              </a:extLst>
            </p:cNvPr>
            <p:cNvSpPr>
              <a:spLocks/>
            </p:cNvSpPr>
            <p:nvPr/>
          </p:nvSpPr>
          <p:spPr bwMode="auto">
            <a:xfrm rot="10800000">
              <a:off x="7385900" y="3329143"/>
              <a:ext cx="440522" cy="1884454"/>
            </a:xfrm>
            <a:custGeom>
              <a:avLst/>
              <a:gdLst>
                <a:gd name="T0" fmla="*/ 180 w 180"/>
                <a:gd name="T1" fmla="*/ 291 h 770"/>
                <a:gd name="T2" fmla="*/ 0 w 180"/>
                <a:gd name="T3" fmla="*/ 0 h 770"/>
                <a:gd name="T4" fmla="*/ 0 w 180"/>
                <a:gd name="T5" fmla="*/ 471 h 770"/>
                <a:gd name="T6" fmla="*/ 180 w 180"/>
                <a:gd name="T7" fmla="*/ 770 h 770"/>
                <a:gd name="T8" fmla="*/ 180 w 180"/>
                <a:gd name="T9" fmla="*/ 291 h 770"/>
                <a:gd name="T10" fmla="*/ 180 w 180"/>
                <a:gd name="T11" fmla="*/ 291 h 770"/>
              </a:gdLst>
              <a:ahLst/>
              <a:cxnLst>
                <a:cxn ang="0">
                  <a:pos x="T0" y="T1"/>
                </a:cxn>
                <a:cxn ang="0">
                  <a:pos x="T2" y="T3"/>
                </a:cxn>
                <a:cxn ang="0">
                  <a:pos x="T4" y="T5"/>
                </a:cxn>
                <a:cxn ang="0">
                  <a:pos x="T6" y="T7"/>
                </a:cxn>
                <a:cxn ang="0">
                  <a:pos x="T8" y="T9"/>
                </a:cxn>
                <a:cxn ang="0">
                  <a:pos x="T10" y="T11"/>
                </a:cxn>
              </a:cxnLst>
              <a:rect l="0" t="0" r="r" b="b"/>
              <a:pathLst>
                <a:path w="180" h="770">
                  <a:moveTo>
                    <a:pt x="180" y="291"/>
                  </a:moveTo>
                  <a:lnTo>
                    <a:pt x="0" y="0"/>
                  </a:lnTo>
                  <a:lnTo>
                    <a:pt x="0" y="471"/>
                  </a:lnTo>
                  <a:lnTo>
                    <a:pt x="180" y="770"/>
                  </a:lnTo>
                  <a:lnTo>
                    <a:pt x="180" y="291"/>
                  </a:lnTo>
                  <a:lnTo>
                    <a:pt x="180" y="29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grpSp>
      <p:grpSp>
        <p:nvGrpSpPr>
          <p:cNvPr id="108" name="Group 107">
            <a:extLst>
              <a:ext uri="{FF2B5EF4-FFF2-40B4-BE49-F238E27FC236}">
                <a16:creationId xmlns:a16="http://schemas.microsoft.com/office/drawing/2014/main" id="{7107E47D-1C81-488A-9146-2BBB7FC96A82}"/>
              </a:ext>
            </a:extLst>
          </p:cNvPr>
          <p:cNvGrpSpPr/>
          <p:nvPr/>
        </p:nvGrpSpPr>
        <p:grpSpPr>
          <a:xfrm rot="10800000">
            <a:off x="10793486" y="6183653"/>
            <a:ext cx="847038" cy="198541"/>
            <a:chOff x="8203313" y="4626235"/>
            <a:chExt cx="7684658" cy="1801245"/>
          </a:xfrm>
        </p:grpSpPr>
        <p:sp>
          <p:nvSpPr>
            <p:cNvPr id="110" name="Freeform 12">
              <a:extLst>
                <a:ext uri="{FF2B5EF4-FFF2-40B4-BE49-F238E27FC236}">
                  <a16:creationId xmlns:a16="http://schemas.microsoft.com/office/drawing/2014/main" id="{233BBCF8-84D1-4903-AE6F-7F2A4E957F84}"/>
                </a:ext>
              </a:extLst>
            </p:cNvPr>
            <p:cNvSpPr>
              <a:spLocks/>
            </p:cNvSpPr>
            <p:nvPr/>
          </p:nvSpPr>
          <p:spPr bwMode="auto">
            <a:xfrm rot="10800000">
              <a:off x="8602229" y="5255201"/>
              <a:ext cx="6889272" cy="1172278"/>
            </a:xfrm>
            <a:custGeom>
              <a:avLst/>
              <a:gdLst>
                <a:gd name="T0" fmla="*/ 2815 w 2815"/>
                <a:gd name="T1" fmla="*/ 0 h 479"/>
                <a:gd name="T2" fmla="*/ 1412 w 2815"/>
                <a:gd name="T3" fmla="*/ 0 h 479"/>
                <a:gd name="T4" fmla="*/ 0 w 2815"/>
                <a:gd name="T5" fmla="*/ 0 h 479"/>
                <a:gd name="T6" fmla="*/ 0 w 2815"/>
                <a:gd name="T7" fmla="*/ 479 h 479"/>
                <a:gd name="T8" fmla="*/ 1412 w 2815"/>
                <a:gd name="T9" fmla="*/ 479 h 479"/>
                <a:gd name="T10" fmla="*/ 2815 w 2815"/>
                <a:gd name="T11" fmla="*/ 479 h 479"/>
                <a:gd name="T12" fmla="*/ 2815 w 2815"/>
                <a:gd name="T13" fmla="*/ 0 h 479"/>
              </a:gdLst>
              <a:ahLst/>
              <a:cxnLst>
                <a:cxn ang="0">
                  <a:pos x="T0" y="T1"/>
                </a:cxn>
                <a:cxn ang="0">
                  <a:pos x="T2" y="T3"/>
                </a:cxn>
                <a:cxn ang="0">
                  <a:pos x="T4" y="T5"/>
                </a:cxn>
                <a:cxn ang="0">
                  <a:pos x="T6" y="T7"/>
                </a:cxn>
                <a:cxn ang="0">
                  <a:pos x="T8" y="T9"/>
                </a:cxn>
                <a:cxn ang="0">
                  <a:pos x="T10" y="T11"/>
                </a:cxn>
                <a:cxn ang="0">
                  <a:pos x="T12" y="T13"/>
                </a:cxn>
              </a:cxnLst>
              <a:rect l="0" t="0" r="r" b="b"/>
              <a:pathLst>
                <a:path w="2815" h="479">
                  <a:moveTo>
                    <a:pt x="2815" y="0"/>
                  </a:moveTo>
                  <a:lnTo>
                    <a:pt x="1412" y="0"/>
                  </a:lnTo>
                  <a:lnTo>
                    <a:pt x="0" y="0"/>
                  </a:lnTo>
                  <a:lnTo>
                    <a:pt x="0" y="479"/>
                  </a:lnTo>
                  <a:lnTo>
                    <a:pt x="1412" y="479"/>
                  </a:lnTo>
                  <a:lnTo>
                    <a:pt x="2815" y="479"/>
                  </a:lnTo>
                  <a:lnTo>
                    <a:pt x="2815"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11" name="Freeform 14">
              <a:extLst>
                <a:ext uri="{FF2B5EF4-FFF2-40B4-BE49-F238E27FC236}">
                  <a16:creationId xmlns:a16="http://schemas.microsoft.com/office/drawing/2014/main" id="{32FC5E51-F7BE-482A-B8F5-45281EECD9B4}"/>
                </a:ext>
              </a:extLst>
            </p:cNvPr>
            <p:cNvSpPr>
              <a:spLocks/>
            </p:cNvSpPr>
            <p:nvPr/>
          </p:nvSpPr>
          <p:spPr bwMode="auto">
            <a:xfrm rot="10800000">
              <a:off x="8203313" y="4626235"/>
              <a:ext cx="7684658" cy="628968"/>
            </a:xfrm>
            <a:custGeom>
              <a:avLst/>
              <a:gdLst>
                <a:gd name="T0" fmla="*/ 1574 w 3140"/>
                <a:gd name="T1" fmla="*/ 0 h 257"/>
                <a:gd name="T2" fmla="*/ 2977 w 3140"/>
                <a:gd name="T3" fmla="*/ 0 h 257"/>
                <a:gd name="T4" fmla="*/ 3140 w 3140"/>
                <a:gd name="T5" fmla="*/ 257 h 257"/>
                <a:gd name="T6" fmla="*/ 1574 w 3140"/>
                <a:gd name="T7" fmla="*/ 257 h 257"/>
                <a:gd name="T8" fmla="*/ 0 w 3140"/>
                <a:gd name="T9" fmla="*/ 257 h 257"/>
                <a:gd name="T10" fmla="*/ 162 w 3140"/>
                <a:gd name="T11" fmla="*/ 0 h 257"/>
                <a:gd name="T12" fmla="*/ 1574 w 3140"/>
                <a:gd name="T13" fmla="*/ 0 h 257"/>
                <a:gd name="T14" fmla="*/ 1574 w 3140"/>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0" h="257">
                  <a:moveTo>
                    <a:pt x="1574" y="0"/>
                  </a:moveTo>
                  <a:lnTo>
                    <a:pt x="2977" y="0"/>
                  </a:lnTo>
                  <a:lnTo>
                    <a:pt x="3140" y="257"/>
                  </a:lnTo>
                  <a:lnTo>
                    <a:pt x="1574" y="257"/>
                  </a:lnTo>
                  <a:lnTo>
                    <a:pt x="0" y="257"/>
                  </a:lnTo>
                  <a:lnTo>
                    <a:pt x="162" y="0"/>
                  </a:lnTo>
                  <a:lnTo>
                    <a:pt x="1574" y="0"/>
                  </a:lnTo>
                  <a:lnTo>
                    <a:pt x="157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12" name="Freeform 22">
              <a:extLst>
                <a:ext uri="{FF2B5EF4-FFF2-40B4-BE49-F238E27FC236}">
                  <a16:creationId xmlns:a16="http://schemas.microsoft.com/office/drawing/2014/main" id="{C3F9128A-C059-4644-A05E-66C07D80AFE5}"/>
                </a:ext>
              </a:extLst>
            </p:cNvPr>
            <p:cNvSpPr>
              <a:spLocks/>
            </p:cNvSpPr>
            <p:nvPr/>
          </p:nvSpPr>
          <p:spPr bwMode="auto">
            <a:xfrm rot="10800000">
              <a:off x="8203313" y="4626235"/>
              <a:ext cx="398918" cy="1801245"/>
            </a:xfrm>
            <a:custGeom>
              <a:avLst/>
              <a:gdLst>
                <a:gd name="T0" fmla="*/ 163 w 163"/>
                <a:gd name="T1" fmla="*/ 257 h 736"/>
                <a:gd name="T2" fmla="*/ 0 w 163"/>
                <a:gd name="T3" fmla="*/ 0 h 736"/>
                <a:gd name="T4" fmla="*/ 0 w 163"/>
                <a:gd name="T5" fmla="*/ 479 h 736"/>
                <a:gd name="T6" fmla="*/ 163 w 163"/>
                <a:gd name="T7" fmla="*/ 736 h 736"/>
                <a:gd name="T8" fmla="*/ 163 w 163"/>
                <a:gd name="T9" fmla="*/ 257 h 736"/>
                <a:gd name="T10" fmla="*/ 163 w 163"/>
                <a:gd name="T11" fmla="*/ 257 h 736"/>
              </a:gdLst>
              <a:ahLst/>
              <a:cxnLst>
                <a:cxn ang="0">
                  <a:pos x="T0" y="T1"/>
                </a:cxn>
                <a:cxn ang="0">
                  <a:pos x="T2" y="T3"/>
                </a:cxn>
                <a:cxn ang="0">
                  <a:pos x="T4" y="T5"/>
                </a:cxn>
                <a:cxn ang="0">
                  <a:pos x="T6" y="T7"/>
                </a:cxn>
                <a:cxn ang="0">
                  <a:pos x="T8" y="T9"/>
                </a:cxn>
                <a:cxn ang="0">
                  <a:pos x="T10" y="T11"/>
                </a:cxn>
              </a:cxnLst>
              <a:rect l="0" t="0" r="r" b="b"/>
              <a:pathLst>
                <a:path w="163" h="736">
                  <a:moveTo>
                    <a:pt x="163" y="257"/>
                  </a:moveTo>
                  <a:lnTo>
                    <a:pt x="0" y="0"/>
                  </a:lnTo>
                  <a:lnTo>
                    <a:pt x="0" y="479"/>
                  </a:lnTo>
                  <a:lnTo>
                    <a:pt x="163" y="736"/>
                  </a:lnTo>
                  <a:lnTo>
                    <a:pt x="163" y="257"/>
                  </a:lnTo>
                  <a:lnTo>
                    <a:pt x="163" y="25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13" name="Freeform 25">
              <a:extLst>
                <a:ext uri="{FF2B5EF4-FFF2-40B4-BE49-F238E27FC236}">
                  <a16:creationId xmlns:a16="http://schemas.microsoft.com/office/drawing/2014/main" id="{D1673B1B-531F-4AAD-83A7-6F87AF5E383F}"/>
                </a:ext>
              </a:extLst>
            </p:cNvPr>
            <p:cNvSpPr>
              <a:spLocks/>
            </p:cNvSpPr>
            <p:nvPr/>
          </p:nvSpPr>
          <p:spPr bwMode="auto">
            <a:xfrm rot="10800000">
              <a:off x="15491501" y="4626235"/>
              <a:ext cx="396470" cy="1801245"/>
            </a:xfrm>
            <a:custGeom>
              <a:avLst/>
              <a:gdLst>
                <a:gd name="T0" fmla="*/ 0 w 162"/>
                <a:gd name="T1" fmla="*/ 257 h 736"/>
                <a:gd name="T2" fmla="*/ 162 w 162"/>
                <a:gd name="T3" fmla="*/ 0 h 736"/>
                <a:gd name="T4" fmla="*/ 162 w 162"/>
                <a:gd name="T5" fmla="*/ 479 h 736"/>
                <a:gd name="T6" fmla="*/ 0 w 162"/>
                <a:gd name="T7" fmla="*/ 736 h 736"/>
                <a:gd name="T8" fmla="*/ 0 w 162"/>
                <a:gd name="T9" fmla="*/ 257 h 736"/>
              </a:gdLst>
              <a:ahLst/>
              <a:cxnLst>
                <a:cxn ang="0">
                  <a:pos x="T0" y="T1"/>
                </a:cxn>
                <a:cxn ang="0">
                  <a:pos x="T2" y="T3"/>
                </a:cxn>
                <a:cxn ang="0">
                  <a:pos x="T4" y="T5"/>
                </a:cxn>
                <a:cxn ang="0">
                  <a:pos x="T6" y="T7"/>
                </a:cxn>
                <a:cxn ang="0">
                  <a:pos x="T8" y="T9"/>
                </a:cxn>
              </a:cxnLst>
              <a:rect l="0" t="0" r="r" b="b"/>
              <a:pathLst>
                <a:path w="162" h="736">
                  <a:moveTo>
                    <a:pt x="0" y="257"/>
                  </a:moveTo>
                  <a:lnTo>
                    <a:pt x="162" y="0"/>
                  </a:lnTo>
                  <a:lnTo>
                    <a:pt x="162" y="479"/>
                  </a:lnTo>
                  <a:lnTo>
                    <a:pt x="0" y="736"/>
                  </a:lnTo>
                  <a:lnTo>
                    <a:pt x="0" y="25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grpSp>
      <p:grpSp>
        <p:nvGrpSpPr>
          <p:cNvPr id="115" name="Group 114">
            <a:extLst>
              <a:ext uri="{FF2B5EF4-FFF2-40B4-BE49-F238E27FC236}">
                <a16:creationId xmlns:a16="http://schemas.microsoft.com/office/drawing/2014/main" id="{1D66320A-8B62-4AC3-A96D-A4351632C156}"/>
              </a:ext>
            </a:extLst>
          </p:cNvPr>
          <p:cNvGrpSpPr/>
          <p:nvPr/>
        </p:nvGrpSpPr>
        <p:grpSpPr>
          <a:xfrm rot="10800000">
            <a:off x="10880314" y="6019341"/>
            <a:ext cx="676282" cy="228754"/>
            <a:chOff x="8979120" y="5840117"/>
            <a:chExt cx="6135490" cy="2075347"/>
          </a:xfrm>
        </p:grpSpPr>
        <p:sp>
          <p:nvSpPr>
            <p:cNvPr id="117" name="Freeform 11">
              <a:extLst>
                <a:ext uri="{FF2B5EF4-FFF2-40B4-BE49-F238E27FC236}">
                  <a16:creationId xmlns:a16="http://schemas.microsoft.com/office/drawing/2014/main" id="{DE5FAC04-2C2F-49ED-B7B7-9DE655A4DA28}"/>
                </a:ext>
              </a:extLst>
            </p:cNvPr>
            <p:cNvSpPr>
              <a:spLocks/>
            </p:cNvSpPr>
            <p:nvPr/>
          </p:nvSpPr>
          <p:spPr bwMode="auto">
            <a:xfrm rot="10800000">
              <a:off x="9564035" y="6740739"/>
              <a:ext cx="4963212" cy="1174725"/>
            </a:xfrm>
            <a:custGeom>
              <a:avLst/>
              <a:gdLst>
                <a:gd name="T0" fmla="*/ 2028 w 2028"/>
                <a:gd name="T1" fmla="*/ 0 h 480"/>
                <a:gd name="T2" fmla="*/ 1018 w 2028"/>
                <a:gd name="T3" fmla="*/ 0 h 480"/>
                <a:gd name="T4" fmla="*/ 0 w 2028"/>
                <a:gd name="T5" fmla="*/ 0 h 480"/>
                <a:gd name="T6" fmla="*/ 0 w 2028"/>
                <a:gd name="T7" fmla="*/ 480 h 480"/>
                <a:gd name="T8" fmla="*/ 1018 w 2028"/>
                <a:gd name="T9" fmla="*/ 480 h 480"/>
                <a:gd name="T10" fmla="*/ 2028 w 2028"/>
                <a:gd name="T11" fmla="*/ 480 h 480"/>
                <a:gd name="T12" fmla="*/ 2028 w 2028"/>
                <a:gd name="T13" fmla="*/ 0 h 480"/>
                <a:gd name="T14" fmla="*/ 2028 w 2028"/>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8" h="480">
                  <a:moveTo>
                    <a:pt x="2028" y="0"/>
                  </a:moveTo>
                  <a:lnTo>
                    <a:pt x="1018" y="0"/>
                  </a:lnTo>
                  <a:lnTo>
                    <a:pt x="0" y="0"/>
                  </a:lnTo>
                  <a:lnTo>
                    <a:pt x="0" y="480"/>
                  </a:lnTo>
                  <a:lnTo>
                    <a:pt x="1018" y="480"/>
                  </a:lnTo>
                  <a:lnTo>
                    <a:pt x="2028" y="480"/>
                  </a:lnTo>
                  <a:lnTo>
                    <a:pt x="2028" y="0"/>
                  </a:lnTo>
                  <a:lnTo>
                    <a:pt x="202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18" name="Freeform 15">
              <a:extLst>
                <a:ext uri="{FF2B5EF4-FFF2-40B4-BE49-F238E27FC236}">
                  <a16:creationId xmlns:a16="http://schemas.microsoft.com/office/drawing/2014/main" id="{EE0C704B-9B00-4D7A-831F-1015BF80FC02}"/>
                </a:ext>
              </a:extLst>
            </p:cNvPr>
            <p:cNvSpPr>
              <a:spLocks/>
            </p:cNvSpPr>
            <p:nvPr/>
          </p:nvSpPr>
          <p:spPr bwMode="auto">
            <a:xfrm rot="10800000">
              <a:off x="8979120" y="5840117"/>
              <a:ext cx="6135490" cy="900622"/>
            </a:xfrm>
            <a:custGeom>
              <a:avLst/>
              <a:gdLst>
                <a:gd name="T0" fmla="*/ 1258 w 2507"/>
                <a:gd name="T1" fmla="*/ 0 h 368"/>
                <a:gd name="T2" fmla="*/ 2268 w 2507"/>
                <a:gd name="T3" fmla="*/ 0 h 368"/>
                <a:gd name="T4" fmla="*/ 2507 w 2507"/>
                <a:gd name="T5" fmla="*/ 368 h 368"/>
                <a:gd name="T6" fmla="*/ 1258 w 2507"/>
                <a:gd name="T7" fmla="*/ 368 h 368"/>
                <a:gd name="T8" fmla="*/ 0 w 2507"/>
                <a:gd name="T9" fmla="*/ 368 h 368"/>
                <a:gd name="T10" fmla="*/ 240 w 2507"/>
                <a:gd name="T11" fmla="*/ 0 h 368"/>
                <a:gd name="T12" fmla="*/ 1258 w 2507"/>
                <a:gd name="T13" fmla="*/ 0 h 368"/>
                <a:gd name="T14" fmla="*/ 1258 w 2507"/>
                <a:gd name="T15" fmla="*/ 0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7" h="368">
                  <a:moveTo>
                    <a:pt x="1258" y="0"/>
                  </a:moveTo>
                  <a:lnTo>
                    <a:pt x="2268" y="0"/>
                  </a:lnTo>
                  <a:lnTo>
                    <a:pt x="2507" y="368"/>
                  </a:lnTo>
                  <a:lnTo>
                    <a:pt x="1258" y="368"/>
                  </a:lnTo>
                  <a:lnTo>
                    <a:pt x="0" y="368"/>
                  </a:lnTo>
                  <a:lnTo>
                    <a:pt x="240" y="0"/>
                  </a:lnTo>
                  <a:lnTo>
                    <a:pt x="1258" y="0"/>
                  </a:lnTo>
                  <a:lnTo>
                    <a:pt x="1258"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19" name="Freeform 21">
              <a:extLst>
                <a:ext uri="{FF2B5EF4-FFF2-40B4-BE49-F238E27FC236}">
                  <a16:creationId xmlns:a16="http://schemas.microsoft.com/office/drawing/2014/main" id="{2D9216DA-47D1-44AD-9F69-F71A6797AE74}"/>
                </a:ext>
              </a:extLst>
            </p:cNvPr>
            <p:cNvSpPr>
              <a:spLocks/>
            </p:cNvSpPr>
            <p:nvPr/>
          </p:nvSpPr>
          <p:spPr bwMode="auto">
            <a:xfrm rot="10800000">
              <a:off x="8979120" y="5840117"/>
              <a:ext cx="584916" cy="2075347"/>
            </a:xfrm>
            <a:custGeom>
              <a:avLst/>
              <a:gdLst>
                <a:gd name="T0" fmla="*/ 239 w 239"/>
                <a:gd name="T1" fmla="*/ 377 h 848"/>
                <a:gd name="T2" fmla="*/ 0 w 239"/>
                <a:gd name="T3" fmla="*/ 0 h 848"/>
                <a:gd name="T4" fmla="*/ 0 w 239"/>
                <a:gd name="T5" fmla="*/ 480 h 848"/>
                <a:gd name="T6" fmla="*/ 239 w 239"/>
                <a:gd name="T7" fmla="*/ 848 h 848"/>
                <a:gd name="T8" fmla="*/ 239 w 239"/>
                <a:gd name="T9" fmla="*/ 377 h 848"/>
                <a:gd name="T10" fmla="*/ 239 w 239"/>
                <a:gd name="T11" fmla="*/ 377 h 848"/>
              </a:gdLst>
              <a:ahLst/>
              <a:cxnLst>
                <a:cxn ang="0">
                  <a:pos x="T0" y="T1"/>
                </a:cxn>
                <a:cxn ang="0">
                  <a:pos x="T2" y="T3"/>
                </a:cxn>
                <a:cxn ang="0">
                  <a:pos x="T4" y="T5"/>
                </a:cxn>
                <a:cxn ang="0">
                  <a:pos x="T6" y="T7"/>
                </a:cxn>
                <a:cxn ang="0">
                  <a:pos x="T8" y="T9"/>
                </a:cxn>
                <a:cxn ang="0">
                  <a:pos x="T10" y="T11"/>
                </a:cxn>
              </a:cxnLst>
              <a:rect l="0" t="0" r="r" b="b"/>
              <a:pathLst>
                <a:path w="239" h="848">
                  <a:moveTo>
                    <a:pt x="239" y="377"/>
                  </a:moveTo>
                  <a:lnTo>
                    <a:pt x="0" y="0"/>
                  </a:lnTo>
                  <a:lnTo>
                    <a:pt x="0" y="480"/>
                  </a:lnTo>
                  <a:lnTo>
                    <a:pt x="239" y="848"/>
                  </a:lnTo>
                  <a:lnTo>
                    <a:pt x="239" y="377"/>
                  </a:lnTo>
                  <a:lnTo>
                    <a:pt x="239" y="37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20" name="Freeform 24">
              <a:extLst>
                <a:ext uri="{FF2B5EF4-FFF2-40B4-BE49-F238E27FC236}">
                  <a16:creationId xmlns:a16="http://schemas.microsoft.com/office/drawing/2014/main" id="{A9A63C23-0352-4C98-B385-A1DCA72704A5}"/>
                </a:ext>
              </a:extLst>
            </p:cNvPr>
            <p:cNvSpPr>
              <a:spLocks/>
            </p:cNvSpPr>
            <p:nvPr/>
          </p:nvSpPr>
          <p:spPr bwMode="auto">
            <a:xfrm rot="10800000">
              <a:off x="14527248" y="5840117"/>
              <a:ext cx="587362" cy="2075347"/>
            </a:xfrm>
            <a:custGeom>
              <a:avLst/>
              <a:gdLst>
                <a:gd name="T0" fmla="*/ 0 w 240"/>
                <a:gd name="T1" fmla="*/ 377 h 848"/>
                <a:gd name="T2" fmla="*/ 240 w 240"/>
                <a:gd name="T3" fmla="*/ 0 h 848"/>
                <a:gd name="T4" fmla="*/ 240 w 240"/>
                <a:gd name="T5" fmla="*/ 480 h 848"/>
                <a:gd name="T6" fmla="*/ 0 w 240"/>
                <a:gd name="T7" fmla="*/ 848 h 848"/>
                <a:gd name="T8" fmla="*/ 0 w 240"/>
                <a:gd name="T9" fmla="*/ 377 h 848"/>
                <a:gd name="T10" fmla="*/ 0 w 240"/>
                <a:gd name="T11" fmla="*/ 377 h 848"/>
              </a:gdLst>
              <a:ahLst/>
              <a:cxnLst>
                <a:cxn ang="0">
                  <a:pos x="T0" y="T1"/>
                </a:cxn>
                <a:cxn ang="0">
                  <a:pos x="T2" y="T3"/>
                </a:cxn>
                <a:cxn ang="0">
                  <a:pos x="T4" y="T5"/>
                </a:cxn>
                <a:cxn ang="0">
                  <a:pos x="T6" y="T7"/>
                </a:cxn>
                <a:cxn ang="0">
                  <a:pos x="T8" y="T9"/>
                </a:cxn>
                <a:cxn ang="0">
                  <a:pos x="T10" y="T11"/>
                </a:cxn>
              </a:cxnLst>
              <a:rect l="0" t="0" r="r" b="b"/>
              <a:pathLst>
                <a:path w="240" h="848">
                  <a:moveTo>
                    <a:pt x="0" y="377"/>
                  </a:moveTo>
                  <a:lnTo>
                    <a:pt x="240" y="0"/>
                  </a:lnTo>
                  <a:lnTo>
                    <a:pt x="240" y="480"/>
                  </a:lnTo>
                  <a:lnTo>
                    <a:pt x="0" y="848"/>
                  </a:lnTo>
                  <a:lnTo>
                    <a:pt x="0" y="377"/>
                  </a:lnTo>
                  <a:lnTo>
                    <a:pt x="0" y="377"/>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grpSp>
      <p:grpSp>
        <p:nvGrpSpPr>
          <p:cNvPr id="122" name="Group 121">
            <a:extLst>
              <a:ext uri="{FF2B5EF4-FFF2-40B4-BE49-F238E27FC236}">
                <a16:creationId xmlns:a16="http://schemas.microsoft.com/office/drawing/2014/main" id="{1E6B7FE2-2FA5-4117-A1D7-5AD6F65EB050}"/>
              </a:ext>
            </a:extLst>
          </p:cNvPr>
          <p:cNvGrpSpPr/>
          <p:nvPr/>
        </p:nvGrpSpPr>
        <p:grpSpPr>
          <a:xfrm rot="10800000">
            <a:off x="10983936" y="5822582"/>
            <a:ext cx="463983" cy="258428"/>
            <a:chOff x="9940926" y="7328102"/>
            <a:chExt cx="4209431" cy="2344555"/>
          </a:xfrm>
        </p:grpSpPr>
        <p:sp>
          <p:nvSpPr>
            <p:cNvPr id="124" name="Freeform 10">
              <a:extLst>
                <a:ext uri="{FF2B5EF4-FFF2-40B4-BE49-F238E27FC236}">
                  <a16:creationId xmlns:a16="http://schemas.microsoft.com/office/drawing/2014/main" id="{A2995F74-A4B2-4135-8469-F8438BF983C9}"/>
                </a:ext>
              </a:extLst>
            </p:cNvPr>
            <p:cNvSpPr>
              <a:spLocks/>
            </p:cNvSpPr>
            <p:nvPr/>
          </p:nvSpPr>
          <p:spPr bwMode="auto">
            <a:xfrm rot="10800000">
              <a:off x="10716735" y="8500378"/>
              <a:ext cx="2657815" cy="1172278"/>
            </a:xfrm>
            <a:custGeom>
              <a:avLst/>
              <a:gdLst>
                <a:gd name="T0" fmla="*/ 1086 w 1086"/>
                <a:gd name="T1" fmla="*/ 0 h 479"/>
                <a:gd name="T2" fmla="*/ 547 w 1086"/>
                <a:gd name="T3" fmla="*/ 0 h 479"/>
                <a:gd name="T4" fmla="*/ 0 w 1086"/>
                <a:gd name="T5" fmla="*/ 0 h 479"/>
                <a:gd name="T6" fmla="*/ 0 w 1086"/>
                <a:gd name="T7" fmla="*/ 479 h 479"/>
                <a:gd name="T8" fmla="*/ 547 w 1086"/>
                <a:gd name="T9" fmla="*/ 479 h 479"/>
                <a:gd name="T10" fmla="*/ 1086 w 1086"/>
                <a:gd name="T11" fmla="*/ 479 h 479"/>
                <a:gd name="T12" fmla="*/ 1086 w 1086"/>
                <a:gd name="T13" fmla="*/ 0 h 479"/>
                <a:gd name="T14" fmla="*/ 1086 w 1086"/>
                <a:gd name="T15" fmla="*/ 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6" h="479">
                  <a:moveTo>
                    <a:pt x="1086" y="0"/>
                  </a:moveTo>
                  <a:lnTo>
                    <a:pt x="547" y="0"/>
                  </a:lnTo>
                  <a:lnTo>
                    <a:pt x="0" y="0"/>
                  </a:lnTo>
                  <a:lnTo>
                    <a:pt x="0" y="479"/>
                  </a:lnTo>
                  <a:lnTo>
                    <a:pt x="547" y="479"/>
                  </a:lnTo>
                  <a:lnTo>
                    <a:pt x="1086" y="479"/>
                  </a:lnTo>
                  <a:lnTo>
                    <a:pt x="1086" y="0"/>
                  </a:lnTo>
                  <a:lnTo>
                    <a:pt x="1086"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25" name="Freeform 16">
              <a:extLst>
                <a:ext uri="{FF2B5EF4-FFF2-40B4-BE49-F238E27FC236}">
                  <a16:creationId xmlns:a16="http://schemas.microsoft.com/office/drawing/2014/main" id="{ADD2BD71-970E-4F2F-AFCF-43DE851321F9}"/>
                </a:ext>
              </a:extLst>
            </p:cNvPr>
            <p:cNvSpPr>
              <a:spLocks/>
            </p:cNvSpPr>
            <p:nvPr/>
          </p:nvSpPr>
          <p:spPr bwMode="auto">
            <a:xfrm rot="10800000">
              <a:off x="9940926" y="7328102"/>
              <a:ext cx="4209430" cy="1172278"/>
            </a:xfrm>
            <a:custGeom>
              <a:avLst/>
              <a:gdLst>
                <a:gd name="T0" fmla="*/ 864 w 1720"/>
                <a:gd name="T1" fmla="*/ 0 h 479"/>
                <a:gd name="T2" fmla="*/ 1403 w 1720"/>
                <a:gd name="T3" fmla="*/ 0 h 479"/>
                <a:gd name="T4" fmla="*/ 1720 w 1720"/>
                <a:gd name="T5" fmla="*/ 479 h 479"/>
                <a:gd name="T6" fmla="*/ 864 w 1720"/>
                <a:gd name="T7" fmla="*/ 479 h 479"/>
                <a:gd name="T8" fmla="*/ 0 w 1720"/>
                <a:gd name="T9" fmla="*/ 479 h 479"/>
                <a:gd name="T10" fmla="*/ 317 w 1720"/>
                <a:gd name="T11" fmla="*/ 0 h 479"/>
                <a:gd name="T12" fmla="*/ 864 w 1720"/>
                <a:gd name="T13" fmla="*/ 0 h 479"/>
                <a:gd name="T14" fmla="*/ 864 w 1720"/>
                <a:gd name="T15" fmla="*/ 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0" h="479">
                  <a:moveTo>
                    <a:pt x="864" y="0"/>
                  </a:moveTo>
                  <a:lnTo>
                    <a:pt x="1403" y="0"/>
                  </a:lnTo>
                  <a:lnTo>
                    <a:pt x="1720" y="479"/>
                  </a:lnTo>
                  <a:lnTo>
                    <a:pt x="864" y="479"/>
                  </a:lnTo>
                  <a:lnTo>
                    <a:pt x="0" y="479"/>
                  </a:lnTo>
                  <a:lnTo>
                    <a:pt x="317" y="0"/>
                  </a:lnTo>
                  <a:lnTo>
                    <a:pt x="864" y="0"/>
                  </a:lnTo>
                  <a:lnTo>
                    <a:pt x="86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26" name="Freeform 20">
              <a:extLst>
                <a:ext uri="{FF2B5EF4-FFF2-40B4-BE49-F238E27FC236}">
                  <a16:creationId xmlns:a16="http://schemas.microsoft.com/office/drawing/2014/main" id="{F946AA9B-F2DD-41FC-81AF-A84FFBFA3C37}"/>
                </a:ext>
              </a:extLst>
            </p:cNvPr>
            <p:cNvSpPr>
              <a:spLocks/>
            </p:cNvSpPr>
            <p:nvPr/>
          </p:nvSpPr>
          <p:spPr bwMode="auto">
            <a:xfrm rot="10800000">
              <a:off x="9940926" y="7328102"/>
              <a:ext cx="775809" cy="2344555"/>
            </a:xfrm>
            <a:custGeom>
              <a:avLst/>
              <a:gdLst>
                <a:gd name="T0" fmla="*/ 0 w 317"/>
                <a:gd name="T1" fmla="*/ 0 h 958"/>
                <a:gd name="T2" fmla="*/ 0 w 317"/>
                <a:gd name="T3" fmla="*/ 479 h 958"/>
                <a:gd name="T4" fmla="*/ 317 w 317"/>
                <a:gd name="T5" fmla="*/ 958 h 958"/>
                <a:gd name="T6" fmla="*/ 317 w 317"/>
                <a:gd name="T7" fmla="*/ 479 h 958"/>
                <a:gd name="T8" fmla="*/ 0 w 317"/>
                <a:gd name="T9" fmla="*/ 0 h 958"/>
                <a:gd name="T10" fmla="*/ 0 w 317"/>
                <a:gd name="T11" fmla="*/ 0 h 958"/>
              </a:gdLst>
              <a:ahLst/>
              <a:cxnLst>
                <a:cxn ang="0">
                  <a:pos x="T0" y="T1"/>
                </a:cxn>
                <a:cxn ang="0">
                  <a:pos x="T2" y="T3"/>
                </a:cxn>
                <a:cxn ang="0">
                  <a:pos x="T4" y="T5"/>
                </a:cxn>
                <a:cxn ang="0">
                  <a:pos x="T6" y="T7"/>
                </a:cxn>
                <a:cxn ang="0">
                  <a:pos x="T8" y="T9"/>
                </a:cxn>
                <a:cxn ang="0">
                  <a:pos x="T10" y="T11"/>
                </a:cxn>
              </a:cxnLst>
              <a:rect l="0" t="0" r="r" b="b"/>
              <a:pathLst>
                <a:path w="317" h="958">
                  <a:moveTo>
                    <a:pt x="0" y="0"/>
                  </a:moveTo>
                  <a:lnTo>
                    <a:pt x="0" y="479"/>
                  </a:lnTo>
                  <a:lnTo>
                    <a:pt x="317" y="958"/>
                  </a:lnTo>
                  <a:lnTo>
                    <a:pt x="317" y="479"/>
                  </a:lnTo>
                  <a:lnTo>
                    <a:pt x="0" y="0"/>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27" name="Freeform 23">
              <a:extLst>
                <a:ext uri="{FF2B5EF4-FFF2-40B4-BE49-F238E27FC236}">
                  <a16:creationId xmlns:a16="http://schemas.microsoft.com/office/drawing/2014/main" id="{02907D95-C9A4-40FC-B7F8-066F927C1A52}"/>
                </a:ext>
              </a:extLst>
            </p:cNvPr>
            <p:cNvSpPr>
              <a:spLocks/>
            </p:cNvSpPr>
            <p:nvPr/>
          </p:nvSpPr>
          <p:spPr bwMode="auto">
            <a:xfrm rot="10800000">
              <a:off x="13374548" y="7328102"/>
              <a:ext cx="775809" cy="2344555"/>
            </a:xfrm>
            <a:custGeom>
              <a:avLst/>
              <a:gdLst>
                <a:gd name="T0" fmla="*/ 317 w 317"/>
                <a:gd name="T1" fmla="*/ 0 h 958"/>
                <a:gd name="T2" fmla="*/ 317 w 317"/>
                <a:gd name="T3" fmla="*/ 479 h 958"/>
                <a:gd name="T4" fmla="*/ 0 w 317"/>
                <a:gd name="T5" fmla="*/ 958 h 958"/>
                <a:gd name="T6" fmla="*/ 0 w 317"/>
                <a:gd name="T7" fmla="*/ 479 h 958"/>
                <a:gd name="T8" fmla="*/ 317 w 317"/>
                <a:gd name="T9" fmla="*/ 0 h 958"/>
                <a:gd name="T10" fmla="*/ 317 w 317"/>
                <a:gd name="T11" fmla="*/ 0 h 958"/>
              </a:gdLst>
              <a:ahLst/>
              <a:cxnLst>
                <a:cxn ang="0">
                  <a:pos x="T0" y="T1"/>
                </a:cxn>
                <a:cxn ang="0">
                  <a:pos x="T2" y="T3"/>
                </a:cxn>
                <a:cxn ang="0">
                  <a:pos x="T4" y="T5"/>
                </a:cxn>
                <a:cxn ang="0">
                  <a:pos x="T6" y="T7"/>
                </a:cxn>
                <a:cxn ang="0">
                  <a:pos x="T8" y="T9"/>
                </a:cxn>
                <a:cxn ang="0">
                  <a:pos x="T10" y="T11"/>
                </a:cxn>
              </a:cxnLst>
              <a:rect l="0" t="0" r="r" b="b"/>
              <a:pathLst>
                <a:path w="317" h="958">
                  <a:moveTo>
                    <a:pt x="317" y="0"/>
                  </a:moveTo>
                  <a:lnTo>
                    <a:pt x="317" y="479"/>
                  </a:lnTo>
                  <a:lnTo>
                    <a:pt x="0" y="958"/>
                  </a:lnTo>
                  <a:lnTo>
                    <a:pt x="0" y="479"/>
                  </a:lnTo>
                  <a:lnTo>
                    <a:pt x="317" y="0"/>
                  </a:lnTo>
                  <a:lnTo>
                    <a:pt x="317"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grpSp>
      <p:grpSp>
        <p:nvGrpSpPr>
          <p:cNvPr id="128" name="Group 127">
            <a:extLst>
              <a:ext uri="{FF2B5EF4-FFF2-40B4-BE49-F238E27FC236}">
                <a16:creationId xmlns:a16="http://schemas.microsoft.com/office/drawing/2014/main" id="{07321BD9-D967-4148-B683-7611DA6BF98C}"/>
              </a:ext>
            </a:extLst>
          </p:cNvPr>
          <p:cNvGrpSpPr/>
          <p:nvPr/>
        </p:nvGrpSpPr>
        <p:grpSpPr>
          <a:xfrm rot="10800000">
            <a:off x="11110991" y="5596255"/>
            <a:ext cx="209871" cy="290799"/>
            <a:chOff x="11093624" y="9087741"/>
            <a:chExt cx="1904035" cy="2638237"/>
          </a:xfrm>
        </p:grpSpPr>
        <p:sp>
          <p:nvSpPr>
            <p:cNvPr id="129" name="Freeform 17">
              <a:extLst>
                <a:ext uri="{FF2B5EF4-FFF2-40B4-BE49-F238E27FC236}">
                  <a16:creationId xmlns:a16="http://schemas.microsoft.com/office/drawing/2014/main" id="{F9A19239-DC5E-4584-9B35-46AC108C58E2}"/>
                </a:ext>
              </a:extLst>
            </p:cNvPr>
            <p:cNvSpPr>
              <a:spLocks/>
            </p:cNvSpPr>
            <p:nvPr/>
          </p:nvSpPr>
          <p:spPr bwMode="auto">
            <a:xfrm rot="10800000">
              <a:off x="11093626" y="9087741"/>
              <a:ext cx="1904033" cy="1465959"/>
            </a:xfrm>
            <a:custGeom>
              <a:avLst/>
              <a:gdLst>
                <a:gd name="T0" fmla="*/ 393 w 778"/>
                <a:gd name="T1" fmla="*/ 0 h 599"/>
                <a:gd name="T2" fmla="*/ 778 w 778"/>
                <a:gd name="T3" fmla="*/ 599 h 599"/>
                <a:gd name="T4" fmla="*/ 393 w 778"/>
                <a:gd name="T5" fmla="*/ 599 h 599"/>
                <a:gd name="T6" fmla="*/ 0 w 778"/>
                <a:gd name="T7" fmla="*/ 599 h 599"/>
                <a:gd name="T8" fmla="*/ 393 w 778"/>
                <a:gd name="T9" fmla="*/ 0 h 599"/>
              </a:gdLst>
              <a:ahLst/>
              <a:cxnLst>
                <a:cxn ang="0">
                  <a:pos x="T0" y="T1"/>
                </a:cxn>
                <a:cxn ang="0">
                  <a:pos x="T2" y="T3"/>
                </a:cxn>
                <a:cxn ang="0">
                  <a:pos x="T4" y="T5"/>
                </a:cxn>
                <a:cxn ang="0">
                  <a:pos x="T6" y="T7"/>
                </a:cxn>
                <a:cxn ang="0">
                  <a:pos x="T8" y="T9"/>
                </a:cxn>
              </a:cxnLst>
              <a:rect l="0" t="0" r="r" b="b"/>
              <a:pathLst>
                <a:path w="778" h="599">
                  <a:moveTo>
                    <a:pt x="393" y="0"/>
                  </a:moveTo>
                  <a:lnTo>
                    <a:pt x="778" y="599"/>
                  </a:lnTo>
                  <a:lnTo>
                    <a:pt x="393" y="599"/>
                  </a:lnTo>
                  <a:lnTo>
                    <a:pt x="0" y="599"/>
                  </a:lnTo>
                  <a:lnTo>
                    <a:pt x="39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30" name="Freeform 26">
              <a:extLst>
                <a:ext uri="{FF2B5EF4-FFF2-40B4-BE49-F238E27FC236}">
                  <a16:creationId xmlns:a16="http://schemas.microsoft.com/office/drawing/2014/main" id="{8E15DC23-BC56-44AE-9D3C-57DF31E68B88}"/>
                </a:ext>
              </a:extLst>
            </p:cNvPr>
            <p:cNvSpPr>
              <a:spLocks/>
            </p:cNvSpPr>
            <p:nvPr/>
          </p:nvSpPr>
          <p:spPr bwMode="auto">
            <a:xfrm rot="10800000">
              <a:off x="12035852" y="9087742"/>
              <a:ext cx="961807" cy="2638236"/>
            </a:xfrm>
            <a:custGeom>
              <a:avLst/>
              <a:gdLst>
                <a:gd name="T0" fmla="*/ 393 w 393"/>
                <a:gd name="T1" fmla="*/ 0 h 1078"/>
                <a:gd name="T2" fmla="*/ 0 w 393"/>
                <a:gd name="T3" fmla="*/ 599 h 1078"/>
                <a:gd name="T4" fmla="*/ 0 w 393"/>
                <a:gd name="T5" fmla="*/ 1078 h 1078"/>
                <a:gd name="T6" fmla="*/ 393 w 393"/>
                <a:gd name="T7" fmla="*/ 479 h 1078"/>
                <a:gd name="T8" fmla="*/ 393 w 393"/>
                <a:gd name="T9" fmla="*/ 0 h 1078"/>
              </a:gdLst>
              <a:ahLst/>
              <a:cxnLst>
                <a:cxn ang="0">
                  <a:pos x="T0" y="T1"/>
                </a:cxn>
                <a:cxn ang="0">
                  <a:pos x="T2" y="T3"/>
                </a:cxn>
                <a:cxn ang="0">
                  <a:pos x="T4" y="T5"/>
                </a:cxn>
                <a:cxn ang="0">
                  <a:pos x="T6" y="T7"/>
                </a:cxn>
                <a:cxn ang="0">
                  <a:pos x="T8" y="T9"/>
                </a:cxn>
              </a:cxnLst>
              <a:rect l="0" t="0" r="r" b="b"/>
              <a:pathLst>
                <a:path w="393" h="1078">
                  <a:moveTo>
                    <a:pt x="393" y="0"/>
                  </a:moveTo>
                  <a:lnTo>
                    <a:pt x="0" y="599"/>
                  </a:lnTo>
                  <a:lnTo>
                    <a:pt x="0" y="1078"/>
                  </a:lnTo>
                  <a:lnTo>
                    <a:pt x="393" y="479"/>
                  </a:lnTo>
                  <a:lnTo>
                    <a:pt x="39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sp>
          <p:nvSpPr>
            <p:cNvPr id="131" name="Freeform 27">
              <a:extLst>
                <a:ext uri="{FF2B5EF4-FFF2-40B4-BE49-F238E27FC236}">
                  <a16:creationId xmlns:a16="http://schemas.microsoft.com/office/drawing/2014/main" id="{A83847AA-5586-4E9C-90E6-4262CC63DAA1}"/>
                </a:ext>
              </a:extLst>
            </p:cNvPr>
            <p:cNvSpPr>
              <a:spLocks/>
            </p:cNvSpPr>
            <p:nvPr/>
          </p:nvSpPr>
          <p:spPr bwMode="auto">
            <a:xfrm rot="10800000">
              <a:off x="11093624" y="9087742"/>
              <a:ext cx="942228" cy="2638236"/>
            </a:xfrm>
            <a:custGeom>
              <a:avLst/>
              <a:gdLst>
                <a:gd name="T0" fmla="*/ 0 w 385"/>
                <a:gd name="T1" fmla="*/ 0 h 1078"/>
                <a:gd name="T2" fmla="*/ 385 w 385"/>
                <a:gd name="T3" fmla="*/ 599 h 1078"/>
                <a:gd name="T4" fmla="*/ 385 w 385"/>
                <a:gd name="T5" fmla="*/ 1078 h 1078"/>
                <a:gd name="T6" fmla="*/ 0 w 385"/>
                <a:gd name="T7" fmla="*/ 479 h 1078"/>
                <a:gd name="T8" fmla="*/ 0 w 385"/>
                <a:gd name="T9" fmla="*/ 0 h 1078"/>
              </a:gdLst>
              <a:ahLst/>
              <a:cxnLst>
                <a:cxn ang="0">
                  <a:pos x="T0" y="T1"/>
                </a:cxn>
                <a:cxn ang="0">
                  <a:pos x="T2" y="T3"/>
                </a:cxn>
                <a:cxn ang="0">
                  <a:pos x="T4" y="T5"/>
                </a:cxn>
                <a:cxn ang="0">
                  <a:pos x="T6" y="T7"/>
                </a:cxn>
                <a:cxn ang="0">
                  <a:pos x="T8" y="T9"/>
                </a:cxn>
              </a:cxnLst>
              <a:rect l="0" t="0" r="r" b="b"/>
              <a:pathLst>
                <a:path w="385" h="1078">
                  <a:moveTo>
                    <a:pt x="0" y="0"/>
                  </a:moveTo>
                  <a:lnTo>
                    <a:pt x="385" y="599"/>
                  </a:lnTo>
                  <a:lnTo>
                    <a:pt x="385" y="1078"/>
                  </a:lnTo>
                  <a:lnTo>
                    <a:pt x="0" y="479"/>
                  </a:lnTo>
                  <a:lnTo>
                    <a:pt x="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008" tIns="30004" rIns="60008" bIns="30004" numCol="1" anchor="t" anchorCtr="0" compatLnSpc="1">
              <a:prstTxWarp prst="textNoShape">
                <a:avLst/>
              </a:prstTxWarp>
            </a:bodyPr>
            <a:lstStyle/>
            <a:p>
              <a:pPr defTabSz="1200241"/>
              <a:endParaRPr lang="en-US" sz="2363" dirty="0">
                <a:solidFill>
                  <a:srgbClr val="FFFFFF"/>
                </a:solidFill>
                <a:latin typeface="Verdana" panose="020B0604030504040204" pitchFamily="34" charset="0"/>
                <a:ea typeface="Verdana" panose="020B0604030504040204" pitchFamily="34" charset="0"/>
              </a:endParaRPr>
            </a:p>
          </p:txBody>
        </p:sp>
      </p:grpSp>
      <p:pic>
        <p:nvPicPr>
          <p:cNvPr id="132" name="Graphic 131" descr="Wreath">
            <a:extLst>
              <a:ext uri="{FF2B5EF4-FFF2-40B4-BE49-F238E27FC236}">
                <a16:creationId xmlns:a16="http://schemas.microsoft.com/office/drawing/2014/main" id="{ADAF9DE2-E496-401B-AB9B-47CF825A8B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9118" y="5141101"/>
            <a:ext cx="434364" cy="434364"/>
          </a:xfrm>
          <a:prstGeom prst="rect">
            <a:avLst/>
          </a:prstGeom>
        </p:spPr>
      </p:pic>
      <p:sp>
        <p:nvSpPr>
          <p:cNvPr id="142" name="Freeform 4">
            <a:extLst>
              <a:ext uri="{FF2B5EF4-FFF2-40B4-BE49-F238E27FC236}">
                <a16:creationId xmlns:a16="http://schemas.microsoft.com/office/drawing/2014/main" id="{A70684B6-E930-4B99-BB93-53AD17F45D6A}"/>
              </a:ext>
            </a:extLst>
          </p:cNvPr>
          <p:cNvSpPr>
            <a:spLocks/>
          </p:cNvSpPr>
          <p:nvPr/>
        </p:nvSpPr>
        <p:spPr bwMode="blackWhite">
          <a:xfrm flipH="1">
            <a:off x="5604175" y="5497993"/>
            <a:ext cx="493847" cy="518410"/>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chemeClr val="accent6"/>
          </a:solidFill>
          <a:ln w="12700" cap="rnd">
            <a:solidFill>
              <a:schemeClr val="bg1"/>
            </a:solidFill>
            <a:round/>
            <a:headEnd/>
            <a:tailEnd/>
          </a:ln>
        </p:spPr>
        <p:txBody>
          <a:bodyPr/>
          <a:lstStyle/>
          <a:p>
            <a:pPr>
              <a:defRPr/>
            </a:pPr>
            <a:endParaRPr lang="en-GB" dirty="0">
              <a:solidFill>
                <a:schemeClr val="accent1"/>
              </a:solidFill>
              <a:latin typeface="Verdana" panose="020B0604030504040204" pitchFamily="34" charset="0"/>
              <a:ea typeface="Verdana" panose="020B0604030504040204" pitchFamily="34" charset="0"/>
            </a:endParaRPr>
          </a:p>
        </p:txBody>
      </p:sp>
      <p:sp>
        <p:nvSpPr>
          <p:cNvPr id="143" name="TextBox 142">
            <a:extLst>
              <a:ext uri="{FF2B5EF4-FFF2-40B4-BE49-F238E27FC236}">
                <a16:creationId xmlns:a16="http://schemas.microsoft.com/office/drawing/2014/main" id="{29972910-24D4-4B5A-803A-AAD878781886}"/>
              </a:ext>
            </a:extLst>
          </p:cNvPr>
          <p:cNvSpPr txBox="1"/>
          <p:nvPr/>
        </p:nvSpPr>
        <p:spPr>
          <a:xfrm>
            <a:off x="553514" y="2000632"/>
            <a:ext cx="3977863" cy="381782"/>
          </a:xfrm>
          <a:prstGeom prst="rect">
            <a:avLst/>
          </a:prstGeom>
          <a:noFill/>
          <a:ln w="3175" cmpd="sng">
            <a:solidFill>
              <a:schemeClr val="accent5">
                <a:alpha val="48000"/>
              </a:schemeClr>
            </a:solidFill>
          </a:ln>
        </p:spPr>
        <p:txBody>
          <a:bodyPr vert="horz" wrap="square" lIns="60008" tIns="30004" rIns="60008" bIns="30004" numCol="1" anchor="t" anchorCtr="0" compatLnSpc="1">
            <a:prstTxWarp prst="textNoShape">
              <a:avLst/>
            </a:prstTxWarp>
          </a:bodyPr>
          <a:lstStyle>
            <a:defPPr>
              <a:defRPr lang="en-US"/>
            </a:defPPr>
            <a:lvl1pPr algn="ctr" defTabSz="1200241">
              <a:defRPr sz="1600">
                <a:solidFill>
                  <a:srgbClr val="FFFFFF"/>
                </a:solidFill>
                <a:latin typeface="Verdana" panose="020B0604030504040204" pitchFamily="34" charset="0"/>
                <a:ea typeface="Verdana" panose="020B0604030504040204" pitchFamily="34" charset="0"/>
              </a:defRPr>
            </a:lvl1pPr>
          </a:lstStyle>
          <a:p>
            <a:pPr algn="r"/>
            <a:r>
              <a:rPr lang="en-GB" sz="1400" i="1" dirty="0">
                <a:solidFill>
                  <a:schemeClr val="accent5"/>
                </a:solidFill>
              </a:rPr>
              <a:t>“Because I care about what my dog eats”</a:t>
            </a:r>
            <a:endParaRPr lang="en-US" sz="1400" i="1" dirty="0">
              <a:solidFill>
                <a:schemeClr val="accent5"/>
              </a:solidFill>
            </a:endParaRPr>
          </a:p>
        </p:txBody>
      </p:sp>
      <p:sp>
        <p:nvSpPr>
          <p:cNvPr id="144" name="TextBox 143">
            <a:extLst>
              <a:ext uri="{FF2B5EF4-FFF2-40B4-BE49-F238E27FC236}">
                <a16:creationId xmlns:a16="http://schemas.microsoft.com/office/drawing/2014/main" id="{307A6087-580A-4C3D-95AC-2E5C1349319D}"/>
              </a:ext>
            </a:extLst>
          </p:cNvPr>
          <p:cNvSpPr txBox="1"/>
          <p:nvPr/>
        </p:nvSpPr>
        <p:spPr>
          <a:xfrm>
            <a:off x="7549052" y="2604209"/>
            <a:ext cx="4007544" cy="613626"/>
          </a:xfrm>
          <a:prstGeom prst="rect">
            <a:avLst/>
          </a:prstGeom>
          <a:noFill/>
          <a:ln w="3175" cmpd="sng">
            <a:solidFill>
              <a:schemeClr val="accent5">
                <a:alpha val="48000"/>
              </a:schemeClr>
            </a:solidFill>
          </a:ln>
        </p:spPr>
        <p:txBody>
          <a:bodyPr vert="horz" wrap="square" lIns="60008" tIns="30004" rIns="60008" bIns="30004" numCol="1" anchor="t" anchorCtr="0" compatLnSpc="1">
            <a:prstTxWarp prst="textNoShape">
              <a:avLst/>
            </a:prstTxWarp>
          </a:bodyPr>
          <a:lstStyle>
            <a:defPPr>
              <a:defRPr lang="en-US"/>
            </a:defPPr>
            <a:lvl1pPr algn="r" defTabSz="1200241">
              <a:defRPr sz="1400" i="1">
                <a:solidFill>
                  <a:schemeClr val="accent5"/>
                </a:solidFill>
                <a:latin typeface="Verdana" panose="020B0604030504040204" pitchFamily="34" charset="0"/>
                <a:ea typeface="Verdana" panose="020B0604030504040204" pitchFamily="34" charset="0"/>
              </a:defRPr>
            </a:lvl1pPr>
          </a:lstStyle>
          <a:p>
            <a:r>
              <a:rPr lang="en-GB" dirty="0">
                <a:solidFill>
                  <a:schemeClr val="accent1">
                    <a:lumMod val="60000"/>
                    <a:lumOff val="40000"/>
                  </a:schemeClr>
                </a:solidFill>
              </a:rPr>
              <a:t>“Because I have particular preferences in relation to what my dog eats”</a:t>
            </a:r>
            <a:endParaRPr lang="en-US" dirty="0">
              <a:solidFill>
                <a:schemeClr val="accent1">
                  <a:lumMod val="60000"/>
                  <a:lumOff val="40000"/>
                </a:schemeClr>
              </a:solidFill>
            </a:endParaRPr>
          </a:p>
        </p:txBody>
      </p:sp>
      <p:sp>
        <p:nvSpPr>
          <p:cNvPr id="145" name="Oval 82">
            <a:extLst>
              <a:ext uri="{FF2B5EF4-FFF2-40B4-BE49-F238E27FC236}">
                <a16:creationId xmlns:a16="http://schemas.microsoft.com/office/drawing/2014/main" id="{B2D17E40-6556-49D0-9709-445F6444CC6D}"/>
              </a:ext>
            </a:extLst>
          </p:cNvPr>
          <p:cNvSpPr>
            <a:spLocks noChangeArrowheads="1"/>
          </p:cNvSpPr>
          <p:nvPr/>
        </p:nvSpPr>
        <p:spPr bwMode="auto">
          <a:xfrm>
            <a:off x="7561463" y="3580541"/>
            <a:ext cx="3987704" cy="774308"/>
          </a:xfrm>
          <a:prstGeom prst="rect">
            <a:avLst/>
          </a:prstGeom>
          <a:solidFill>
            <a:schemeClr val="accent1">
              <a:lumMod val="75000"/>
            </a:schemeClr>
          </a:solidFill>
          <a:ln w="69850" cmpd="sng">
            <a:solidFill>
              <a:schemeClr val="accent3">
                <a:alpha val="48000"/>
              </a:schemeClr>
            </a:solidFill>
          </a:ln>
        </p:spPr>
        <p:txBody>
          <a:bodyPr vert="horz" wrap="square" lIns="60008" tIns="30004" rIns="60008" bIns="30004" numCol="1" anchor="t" anchorCtr="0" compatLnSpc="1">
            <a:prstTxWarp prst="textNoShape">
              <a:avLst/>
            </a:prstTxWarp>
          </a:bodyPr>
          <a:lstStyle/>
          <a:p>
            <a:pPr algn="ctr" defTabSz="1200241"/>
            <a:r>
              <a:rPr lang="en-GB" sz="1600" b="1" dirty="0">
                <a:solidFill>
                  <a:srgbClr val="FFFFFF"/>
                </a:solidFill>
                <a:latin typeface="Verdana" panose="020B0604030504040204" pitchFamily="34" charset="0"/>
                <a:ea typeface="Verdana" panose="020B0604030504040204" pitchFamily="34" charset="0"/>
              </a:rPr>
              <a:t>4. WHY do you prefer to use eco-friendly and nutritional products for your dog?</a:t>
            </a:r>
          </a:p>
        </p:txBody>
      </p:sp>
      <p:sp>
        <p:nvSpPr>
          <p:cNvPr id="146" name="TextBox 145">
            <a:extLst>
              <a:ext uri="{FF2B5EF4-FFF2-40B4-BE49-F238E27FC236}">
                <a16:creationId xmlns:a16="http://schemas.microsoft.com/office/drawing/2014/main" id="{9C5B3CCE-2988-4C19-9F0F-16AD9FEDD15A}"/>
              </a:ext>
            </a:extLst>
          </p:cNvPr>
          <p:cNvSpPr txBox="1"/>
          <p:nvPr/>
        </p:nvSpPr>
        <p:spPr>
          <a:xfrm>
            <a:off x="7549052" y="4511040"/>
            <a:ext cx="4007544" cy="613626"/>
          </a:xfrm>
          <a:prstGeom prst="rect">
            <a:avLst/>
          </a:prstGeom>
          <a:noFill/>
          <a:ln w="3175" cmpd="sng">
            <a:noFill/>
          </a:ln>
        </p:spPr>
        <p:txBody>
          <a:bodyPr vert="horz" wrap="square" lIns="60008" tIns="30004" rIns="60008" bIns="30004" numCol="1" anchor="t" anchorCtr="0" compatLnSpc="1">
            <a:prstTxWarp prst="textNoShape">
              <a:avLst/>
            </a:prstTxWarp>
          </a:bodyPr>
          <a:lstStyle>
            <a:defPPr>
              <a:defRPr lang="en-US"/>
            </a:defPPr>
            <a:lvl1pPr algn="r" defTabSz="1200241">
              <a:defRPr sz="1400" i="1">
                <a:solidFill>
                  <a:schemeClr val="accent5"/>
                </a:solidFill>
                <a:latin typeface="Verdana" panose="020B0604030504040204" pitchFamily="34" charset="0"/>
                <a:ea typeface="Verdana" panose="020B0604030504040204" pitchFamily="34" charset="0"/>
              </a:defRPr>
            </a:lvl1pPr>
          </a:lstStyle>
          <a:p>
            <a:r>
              <a:rPr lang="en-GB" dirty="0">
                <a:solidFill>
                  <a:schemeClr val="accent1">
                    <a:lumMod val="75000"/>
                  </a:schemeClr>
                </a:solidFill>
              </a:rPr>
              <a:t>“Because I use them in my daily life as well”</a:t>
            </a:r>
          </a:p>
        </p:txBody>
      </p:sp>
      <p:sp>
        <p:nvSpPr>
          <p:cNvPr id="147" name="Oval 82">
            <a:extLst>
              <a:ext uri="{FF2B5EF4-FFF2-40B4-BE49-F238E27FC236}">
                <a16:creationId xmlns:a16="http://schemas.microsoft.com/office/drawing/2014/main" id="{3878FF03-9E66-4563-8B84-11D64B9E78D6}"/>
              </a:ext>
            </a:extLst>
          </p:cNvPr>
          <p:cNvSpPr>
            <a:spLocks noChangeArrowheads="1"/>
          </p:cNvSpPr>
          <p:nvPr/>
        </p:nvSpPr>
        <p:spPr bwMode="auto">
          <a:xfrm>
            <a:off x="547632" y="4405543"/>
            <a:ext cx="3977863" cy="796487"/>
          </a:xfrm>
          <a:prstGeom prst="rect">
            <a:avLst/>
          </a:prstGeom>
          <a:solidFill>
            <a:schemeClr val="accent1"/>
          </a:solidFill>
          <a:ln w="69850" cmpd="sng">
            <a:solidFill>
              <a:schemeClr val="accent1">
                <a:lumMod val="20000"/>
                <a:lumOff val="80000"/>
                <a:alpha val="48000"/>
              </a:schemeClr>
            </a:solidFill>
          </a:ln>
        </p:spPr>
        <p:txBody>
          <a:bodyPr vert="horz" wrap="square" lIns="60008" tIns="30004" rIns="60008" bIns="30004" numCol="1" anchor="t" anchorCtr="0" compatLnSpc="1">
            <a:prstTxWarp prst="textNoShape">
              <a:avLst/>
            </a:prstTxWarp>
          </a:bodyPr>
          <a:lstStyle/>
          <a:p>
            <a:pPr algn="ctr" defTabSz="1200241"/>
            <a:r>
              <a:rPr lang="en-GB" sz="1600" b="1" dirty="0">
                <a:solidFill>
                  <a:srgbClr val="FFFFFF"/>
                </a:solidFill>
                <a:latin typeface="Verdana" panose="020B0604030504040204" pitchFamily="34" charset="0"/>
                <a:ea typeface="Verdana" panose="020B0604030504040204" pitchFamily="34" charset="0"/>
              </a:rPr>
              <a:t>5. WHY do you prefer eco-friendly and nutritional products (package, ingredients, etc)?</a:t>
            </a:r>
          </a:p>
        </p:txBody>
      </p:sp>
      <p:sp>
        <p:nvSpPr>
          <p:cNvPr id="148" name="TextBox 147">
            <a:extLst>
              <a:ext uri="{FF2B5EF4-FFF2-40B4-BE49-F238E27FC236}">
                <a16:creationId xmlns:a16="http://schemas.microsoft.com/office/drawing/2014/main" id="{FD3EE55D-4838-482F-9842-A6783553B966}"/>
              </a:ext>
            </a:extLst>
          </p:cNvPr>
          <p:cNvSpPr txBox="1"/>
          <p:nvPr/>
        </p:nvSpPr>
        <p:spPr>
          <a:xfrm>
            <a:off x="596082" y="5361493"/>
            <a:ext cx="3961768" cy="552071"/>
          </a:xfrm>
          <a:prstGeom prst="rect">
            <a:avLst/>
          </a:prstGeom>
          <a:noFill/>
          <a:ln w="3175" cmpd="sng">
            <a:solidFill>
              <a:schemeClr val="accent5">
                <a:alpha val="48000"/>
              </a:schemeClr>
            </a:solidFill>
          </a:ln>
        </p:spPr>
        <p:txBody>
          <a:bodyPr vert="horz" wrap="square" lIns="60008" tIns="30004" rIns="60008" bIns="30004" numCol="1" anchor="t" anchorCtr="0" compatLnSpc="1">
            <a:prstTxWarp prst="textNoShape">
              <a:avLst/>
            </a:prstTxWarp>
          </a:bodyPr>
          <a:lstStyle>
            <a:defPPr>
              <a:defRPr lang="en-US"/>
            </a:defPPr>
            <a:lvl1pPr algn="r" defTabSz="1200241">
              <a:defRPr sz="1400" i="1">
                <a:solidFill>
                  <a:schemeClr val="accent5"/>
                </a:solidFill>
                <a:latin typeface="Verdana" panose="020B0604030504040204" pitchFamily="34" charset="0"/>
                <a:ea typeface="Verdana" panose="020B0604030504040204" pitchFamily="34" charset="0"/>
              </a:defRPr>
            </a:lvl1pPr>
          </a:lstStyle>
          <a:p>
            <a:pPr algn="r" defTabSz="1200241"/>
            <a:r>
              <a:rPr lang="en-US" sz="1400" i="1" dirty="0">
                <a:solidFill>
                  <a:schemeClr val="accent1"/>
                </a:solidFill>
                <a:cs typeface="Lato" panose="020F0502020204030203" pitchFamily="34" charset="0"/>
              </a:rPr>
              <a:t>“Because I want to participate in the enhancement of the environment”</a:t>
            </a:r>
          </a:p>
        </p:txBody>
      </p:sp>
      <p:sp>
        <p:nvSpPr>
          <p:cNvPr id="153" name="TextBox 152">
            <a:extLst>
              <a:ext uri="{FF2B5EF4-FFF2-40B4-BE49-F238E27FC236}">
                <a16:creationId xmlns:a16="http://schemas.microsoft.com/office/drawing/2014/main" id="{4A57EA9E-2620-4C91-B436-980269F38E4F}"/>
              </a:ext>
            </a:extLst>
          </p:cNvPr>
          <p:cNvSpPr txBox="1"/>
          <p:nvPr/>
        </p:nvSpPr>
        <p:spPr>
          <a:xfrm>
            <a:off x="9011400" y="174675"/>
            <a:ext cx="2731545" cy="431015"/>
          </a:xfrm>
          <a:prstGeom prst="rect">
            <a:avLst/>
          </a:prstGeom>
          <a:noFill/>
        </p:spPr>
        <p:txBody>
          <a:bodyPr wrap="square">
            <a:spAutoFit/>
          </a:bodyPr>
          <a:lstStyle/>
          <a:p>
            <a:pPr algn="ctr">
              <a:lnSpc>
                <a:spcPct val="140000"/>
              </a:lnSpc>
            </a:pPr>
            <a:r>
              <a:rPr lang="en-US" sz="1800" b="1" i="1" dirty="0">
                <a:solidFill>
                  <a:schemeClr val="accent6"/>
                </a:solidFill>
                <a:latin typeface="Verdana" panose="020B0604030504040204" pitchFamily="34" charset="0"/>
                <a:ea typeface="Verdana" panose="020B0604030504040204" pitchFamily="34" charset="0"/>
                <a:cs typeface="Lato" panose="020F0502020204030203" pitchFamily="34" charset="0"/>
              </a:rPr>
              <a:t>Identified problem</a:t>
            </a:r>
          </a:p>
        </p:txBody>
      </p:sp>
      <p:pic>
        <p:nvPicPr>
          <p:cNvPr id="155" name="Graphic 154" descr="Magnifying glass">
            <a:extLst>
              <a:ext uri="{FF2B5EF4-FFF2-40B4-BE49-F238E27FC236}">
                <a16:creationId xmlns:a16="http://schemas.microsoft.com/office/drawing/2014/main" id="{1971B3BE-D129-4EC2-9EE0-3B43CC86C3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4626" y="644972"/>
            <a:ext cx="629901" cy="629901"/>
          </a:xfrm>
          <a:prstGeom prst="rect">
            <a:avLst/>
          </a:prstGeom>
        </p:spPr>
      </p:pic>
    </p:spTree>
    <p:extLst>
      <p:ext uri="{BB962C8B-B14F-4D97-AF65-F5344CB8AC3E}">
        <p14:creationId xmlns:p14="http://schemas.microsoft.com/office/powerpoint/2010/main" val="8054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ipe(right)">
                                      <p:cBhvr>
                                        <p:cTn id="23" dur="500"/>
                                        <p:tgtEl>
                                          <p:spTgt spid="6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60" grpId="0" animBg="1"/>
      <p:bldP spid="61"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
            <a:extLst>
              <a:ext uri="{FF2B5EF4-FFF2-40B4-BE49-F238E27FC236}">
                <a16:creationId xmlns:a16="http://schemas.microsoft.com/office/drawing/2014/main" id="{B324A3A9-6578-417B-9297-119C99AA5FAE}"/>
              </a:ext>
            </a:extLst>
          </p:cNvPr>
          <p:cNvSpPr>
            <a:spLocks noEditPoints="1"/>
          </p:cNvSpPr>
          <p:nvPr/>
        </p:nvSpPr>
        <p:spPr bwMode="auto">
          <a:xfrm flipH="1">
            <a:off x="9042061" y="4122256"/>
            <a:ext cx="3144803" cy="2776384"/>
          </a:xfrm>
          <a:custGeom>
            <a:avLst/>
            <a:gdLst>
              <a:gd name="T0" fmla="*/ 110 w 816"/>
              <a:gd name="T1" fmla="*/ 57 h 1009"/>
              <a:gd name="T2" fmla="*/ 118 w 816"/>
              <a:gd name="T3" fmla="*/ 16 h 1009"/>
              <a:gd name="T4" fmla="*/ 217 w 816"/>
              <a:gd name="T5" fmla="*/ 31 h 1009"/>
              <a:gd name="T6" fmla="*/ 287 w 816"/>
              <a:gd name="T7" fmla="*/ 91 h 1009"/>
              <a:gd name="T8" fmla="*/ 380 w 816"/>
              <a:gd name="T9" fmla="*/ 160 h 1009"/>
              <a:gd name="T10" fmla="*/ 530 w 816"/>
              <a:gd name="T11" fmla="*/ 265 h 1009"/>
              <a:gd name="T12" fmla="*/ 614 w 816"/>
              <a:gd name="T13" fmla="*/ 335 h 1009"/>
              <a:gd name="T14" fmla="*/ 816 w 816"/>
              <a:gd name="T15" fmla="*/ 371 h 1009"/>
              <a:gd name="T16" fmla="*/ 568 w 816"/>
              <a:gd name="T17" fmla="*/ 516 h 1009"/>
              <a:gd name="T18" fmla="*/ 545 w 816"/>
              <a:gd name="T19" fmla="*/ 500 h 1009"/>
              <a:gd name="T20" fmla="*/ 553 w 816"/>
              <a:gd name="T21" fmla="*/ 399 h 1009"/>
              <a:gd name="T22" fmla="*/ 528 w 816"/>
              <a:gd name="T23" fmla="*/ 342 h 1009"/>
              <a:gd name="T24" fmla="*/ 365 w 816"/>
              <a:gd name="T25" fmla="*/ 268 h 1009"/>
              <a:gd name="T26" fmla="*/ 487 w 816"/>
              <a:gd name="T27" fmla="*/ 412 h 1009"/>
              <a:gd name="T28" fmla="*/ 499 w 816"/>
              <a:gd name="T29" fmla="*/ 459 h 1009"/>
              <a:gd name="T30" fmla="*/ 506 w 816"/>
              <a:gd name="T31" fmla="*/ 613 h 1009"/>
              <a:gd name="T32" fmla="*/ 654 w 816"/>
              <a:gd name="T33" fmla="*/ 803 h 1009"/>
              <a:gd name="T34" fmla="*/ 711 w 816"/>
              <a:gd name="T35" fmla="*/ 849 h 1009"/>
              <a:gd name="T36" fmla="*/ 712 w 816"/>
              <a:gd name="T37" fmla="*/ 899 h 1009"/>
              <a:gd name="T38" fmla="*/ 664 w 816"/>
              <a:gd name="T39" fmla="*/ 982 h 1009"/>
              <a:gd name="T40" fmla="*/ 642 w 816"/>
              <a:gd name="T41" fmla="*/ 963 h 1009"/>
              <a:gd name="T42" fmla="*/ 613 w 816"/>
              <a:gd name="T43" fmla="*/ 912 h 1009"/>
              <a:gd name="T44" fmla="*/ 612 w 816"/>
              <a:gd name="T45" fmla="*/ 854 h 1009"/>
              <a:gd name="T46" fmla="*/ 357 w 816"/>
              <a:gd name="T47" fmla="*/ 558 h 1009"/>
              <a:gd name="T48" fmla="*/ 268 w 816"/>
              <a:gd name="T49" fmla="*/ 521 h 1009"/>
              <a:gd name="T50" fmla="*/ 252 w 816"/>
              <a:gd name="T51" fmla="*/ 584 h 1009"/>
              <a:gd name="T52" fmla="*/ 316 w 816"/>
              <a:gd name="T53" fmla="*/ 660 h 1009"/>
              <a:gd name="T54" fmla="*/ 370 w 816"/>
              <a:gd name="T55" fmla="*/ 702 h 1009"/>
              <a:gd name="T56" fmla="*/ 345 w 816"/>
              <a:gd name="T57" fmla="*/ 753 h 1009"/>
              <a:gd name="T58" fmla="*/ 231 w 816"/>
              <a:gd name="T59" fmla="*/ 815 h 1009"/>
              <a:gd name="T60" fmla="*/ 261 w 816"/>
              <a:gd name="T61" fmla="*/ 786 h 1009"/>
              <a:gd name="T62" fmla="*/ 275 w 816"/>
              <a:gd name="T63" fmla="*/ 730 h 1009"/>
              <a:gd name="T64" fmla="*/ 277 w 816"/>
              <a:gd name="T65" fmla="*/ 720 h 1009"/>
              <a:gd name="T66" fmla="*/ 275 w 816"/>
              <a:gd name="T67" fmla="*/ 697 h 1009"/>
              <a:gd name="T68" fmla="*/ 111 w 816"/>
              <a:gd name="T69" fmla="*/ 496 h 1009"/>
              <a:gd name="T70" fmla="*/ 188 w 816"/>
              <a:gd name="T71" fmla="*/ 437 h 1009"/>
              <a:gd name="T72" fmla="*/ 130 w 816"/>
              <a:gd name="T73" fmla="*/ 404 h 1009"/>
              <a:gd name="T74" fmla="*/ 52 w 816"/>
              <a:gd name="T75" fmla="*/ 258 h 1009"/>
              <a:gd name="T76" fmla="*/ 0 w 816"/>
              <a:gd name="T77" fmla="*/ 148 h 1009"/>
              <a:gd name="T78" fmla="*/ 14 w 816"/>
              <a:gd name="T79" fmla="*/ 96 h 1009"/>
              <a:gd name="T80" fmla="*/ 60 w 816"/>
              <a:gd name="T81" fmla="*/ 76 h 1009"/>
              <a:gd name="T82" fmla="*/ 60 w 816"/>
              <a:gd name="T83" fmla="*/ 120 h 1009"/>
              <a:gd name="T84" fmla="*/ 107 w 816"/>
              <a:gd name="T85" fmla="*/ 205 h 1009"/>
              <a:gd name="T86" fmla="*/ 111 w 816"/>
              <a:gd name="T87" fmla="*/ 148 h 1009"/>
              <a:gd name="T88" fmla="*/ 92 w 816"/>
              <a:gd name="T89" fmla="*/ 104 h 1009"/>
              <a:gd name="T90" fmla="*/ 110 w 816"/>
              <a:gd name="T91" fmla="*/ 79 h 1009"/>
              <a:gd name="T92" fmla="*/ 570 w 816"/>
              <a:gd name="T93" fmla="*/ 373 h 1009"/>
              <a:gd name="T94" fmla="*/ 577 w 816"/>
              <a:gd name="T95" fmla="*/ 400 h 1009"/>
              <a:gd name="T96" fmla="*/ 596 w 816"/>
              <a:gd name="T97" fmla="*/ 348 h 1009"/>
              <a:gd name="T98" fmla="*/ 561 w 816"/>
              <a:gd name="T99" fmla="*/ 395 h 1009"/>
              <a:gd name="T100" fmla="*/ 658 w 816"/>
              <a:gd name="T101" fmla="*/ 95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6" h="1009">
                <a:moveTo>
                  <a:pt x="107" y="78"/>
                </a:moveTo>
                <a:cubicBezTo>
                  <a:pt x="111" y="70"/>
                  <a:pt x="99" y="71"/>
                  <a:pt x="102" y="62"/>
                </a:cubicBezTo>
                <a:cubicBezTo>
                  <a:pt x="105" y="58"/>
                  <a:pt x="107" y="57"/>
                  <a:pt x="110" y="57"/>
                </a:cubicBezTo>
                <a:cubicBezTo>
                  <a:pt x="113" y="51"/>
                  <a:pt x="114" y="44"/>
                  <a:pt x="118" y="39"/>
                </a:cubicBezTo>
                <a:cubicBezTo>
                  <a:pt x="114" y="34"/>
                  <a:pt x="107" y="33"/>
                  <a:pt x="108" y="23"/>
                </a:cubicBezTo>
                <a:cubicBezTo>
                  <a:pt x="114" y="23"/>
                  <a:pt x="116" y="19"/>
                  <a:pt x="118" y="16"/>
                </a:cubicBezTo>
                <a:cubicBezTo>
                  <a:pt x="152" y="6"/>
                  <a:pt x="189" y="0"/>
                  <a:pt x="211" y="23"/>
                </a:cubicBezTo>
                <a:cubicBezTo>
                  <a:pt x="211" y="25"/>
                  <a:pt x="212" y="26"/>
                  <a:pt x="211" y="28"/>
                </a:cubicBezTo>
                <a:cubicBezTo>
                  <a:pt x="213" y="30"/>
                  <a:pt x="216" y="30"/>
                  <a:pt x="217" y="31"/>
                </a:cubicBezTo>
                <a:cubicBezTo>
                  <a:pt x="224" y="46"/>
                  <a:pt x="230" y="70"/>
                  <a:pt x="224" y="98"/>
                </a:cubicBezTo>
                <a:cubicBezTo>
                  <a:pt x="228" y="101"/>
                  <a:pt x="232" y="104"/>
                  <a:pt x="235" y="107"/>
                </a:cubicBezTo>
                <a:cubicBezTo>
                  <a:pt x="254" y="102"/>
                  <a:pt x="263" y="87"/>
                  <a:pt x="287" y="91"/>
                </a:cubicBezTo>
                <a:cubicBezTo>
                  <a:pt x="293" y="92"/>
                  <a:pt x="303" y="97"/>
                  <a:pt x="308" y="101"/>
                </a:cubicBezTo>
                <a:cubicBezTo>
                  <a:pt x="321" y="111"/>
                  <a:pt x="334" y="127"/>
                  <a:pt x="349" y="139"/>
                </a:cubicBezTo>
                <a:cubicBezTo>
                  <a:pt x="361" y="147"/>
                  <a:pt x="374" y="151"/>
                  <a:pt x="380" y="160"/>
                </a:cubicBezTo>
                <a:cubicBezTo>
                  <a:pt x="391" y="165"/>
                  <a:pt x="401" y="170"/>
                  <a:pt x="409" y="178"/>
                </a:cubicBezTo>
                <a:cubicBezTo>
                  <a:pt x="457" y="198"/>
                  <a:pt x="492" y="232"/>
                  <a:pt x="526" y="265"/>
                </a:cubicBezTo>
                <a:cubicBezTo>
                  <a:pt x="527" y="265"/>
                  <a:pt x="529" y="265"/>
                  <a:pt x="530" y="265"/>
                </a:cubicBezTo>
                <a:cubicBezTo>
                  <a:pt x="541" y="278"/>
                  <a:pt x="558" y="288"/>
                  <a:pt x="571" y="301"/>
                </a:cubicBezTo>
                <a:cubicBezTo>
                  <a:pt x="551" y="311"/>
                  <a:pt x="585" y="321"/>
                  <a:pt x="589" y="332"/>
                </a:cubicBezTo>
                <a:cubicBezTo>
                  <a:pt x="599" y="331"/>
                  <a:pt x="604" y="338"/>
                  <a:pt x="614" y="335"/>
                </a:cubicBezTo>
                <a:cubicBezTo>
                  <a:pt x="634" y="318"/>
                  <a:pt x="648" y="295"/>
                  <a:pt x="663" y="276"/>
                </a:cubicBezTo>
                <a:cubicBezTo>
                  <a:pt x="687" y="272"/>
                  <a:pt x="696" y="291"/>
                  <a:pt x="712" y="298"/>
                </a:cubicBezTo>
                <a:cubicBezTo>
                  <a:pt x="743" y="325"/>
                  <a:pt x="784" y="344"/>
                  <a:pt x="816" y="371"/>
                </a:cubicBezTo>
                <a:cubicBezTo>
                  <a:pt x="776" y="445"/>
                  <a:pt x="734" y="516"/>
                  <a:pt x="688" y="584"/>
                </a:cubicBezTo>
                <a:cubicBezTo>
                  <a:pt x="682" y="580"/>
                  <a:pt x="678" y="582"/>
                  <a:pt x="672" y="586"/>
                </a:cubicBezTo>
                <a:cubicBezTo>
                  <a:pt x="637" y="563"/>
                  <a:pt x="603" y="539"/>
                  <a:pt x="568" y="516"/>
                </a:cubicBezTo>
                <a:cubicBezTo>
                  <a:pt x="566" y="515"/>
                  <a:pt x="564" y="514"/>
                  <a:pt x="561" y="515"/>
                </a:cubicBezTo>
                <a:cubicBezTo>
                  <a:pt x="562" y="513"/>
                  <a:pt x="562" y="512"/>
                  <a:pt x="561" y="511"/>
                </a:cubicBezTo>
                <a:cubicBezTo>
                  <a:pt x="557" y="509"/>
                  <a:pt x="550" y="505"/>
                  <a:pt x="545" y="500"/>
                </a:cubicBezTo>
                <a:cubicBezTo>
                  <a:pt x="539" y="496"/>
                  <a:pt x="533" y="492"/>
                  <a:pt x="528" y="487"/>
                </a:cubicBezTo>
                <a:cubicBezTo>
                  <a:pt x="542" y="458"/>
                  <a:pt x="558" y="433"/>
                  <a:pt x="573" y="405"/>
                </a:cubicBezTo>
                <a:cubicBezTo>
                  <a:pt x="568" y="402"/>
                  <a:pt x="561" y="398"/>
                  <a:pt x="553" y="399"/>
                </a:cubicBezTo>
                <a:cubicBezTo>
                  <a:pt x="550" y="395"/>
                  <a:pt x="549" y="390"/>
                  <a:pt x="550" y="384"/>
                </a:cubicBezTo>
                <a:cubicBezTo>
                  <a:pt x="538" y="378"/>
                  <a:pt x="530" y="368"/>
                  <a:pt x="533" y="347"/>
                </a:cubicBezTo>
                <a:cubicBezTo>
                  <a:pt x="531" y="346"/>
                  <a:pt x="530" y="344"/>
                  <a:pt x="528" y="342"/>
                </a:cubicBezTo>
                <a:cubicBezTo>
                  <a:pt x="523" y="344"/>
                  <a:pt x="517" y="346"/>
                  <a:pt x="512" y="348"/>
                </a:cubicBezTo>
                <a:cubicBezTo>
                  <a:pt x="468" y="299"/>
                  <a:pt x="420" y="253"/>
                  <a:pt x="352" y="226"/>
                </a:cubicBezTo>
                <a:cubicBezTo>
                  <a:pt x="350" y="242"/>
                  <a:pt x="359" y="256"/>
                  <a:pt x="365" y="268"/>
                </a:cubicBezTo>
                <a:cubicBezTo>
                  <a:pt x="371" y="282"/>
                  <a:pt x="377" y="297"/>
                  <a:pt x="385" y="311"/>
                </a:cubicBezTo>
                <a:cubicBezTo>
                  <a:pt x="390" y="320"/>
                  <a:pt x="404" y="334"/>
                  <a:pt x="414" y="345"/>
                </a:cubicBezTo>
                <a:cubicBezTo>
                  <a:pt x="437" y="370"/>
                  <a:pt x="463" y="388"/>
                  <a:pt x="487" y="412"/>
                </a:cubicBezTo>
                <a:cubicBezTo>
                  <a:pt x="491" y="416"/>
                  <a:pt x="494" y="422"/>
                  <a:pt x="498" y="425"/>
                </a:cubicBezTo>
                <a:cubicBezTo>
                  <a:pt x="503" y="430"/>
                  <a:pt x="512" y="433"/>
                  <a:pt x="512" y="439"/>
                </a:cubicBezTo>
                <a:cubicBezTo>
                  <a:pt x="513" y="445"/>
                  <a:pt x="503" y="455"/>
                  <a:pt x="499" y="459"/>
                </a:cubicBezTo>
                <a:cubicBezTo>
                  <a:pt x="490" y="468"/>
                  <a:pt x="479" y="476"/>
                  <a:pt x="471" y="484"/>
                </a:cubicBezTo>
                <a:cubicBezTo>
                  <a:pt x="472" y="505"/>
                  <a:pt x="478" y="524"/>
                  <a:pt x="485" y="545"/>
                </a:cubicBezTo>
                <a:cubicBezTo>
                  <a:pt x="491" y="569"/>
                  <a:pt x="498" y="591"/>
                  <a:pt x="506" y="613"/>
                </a:cubicBezTo>
                <a:cubicBezTo>
                  <a:pt x="522" y="623"/>
                  <a:pt x="531" y="642"/>
                  <a:pt x="545" y="657"/>
                </a:cubicBezTo>
                <a:cubicBezTo>
                  <a:pt x="555" y="669"/>
                  <a:pt x="566" y="682"/>
                  <a:pt x="576" y="694"/>
                </a:cubicBezTo>
                <a:cubicBezTo>
                  <a:pt x="606" y="729"/>
                  <a:pt x="616" y="778"/>
                  <a:pt x="654" y="803"/>
                </a:cubicBezTo>
                <a:cubicBezTo>
                  <a:pt x="656" y="809"/>
                  <a:pt x="660" y="816"/>
                  <a:pt x="656" y="822"/>
                </a:cubicBezTo>
                <a:cubicBezTo>
                  <a:pt x="666" y="832"/>
                  <a:pt x="679" y="838"/>
                  <a:pt x="693" y="838"/>
                </a:cubicBezTo>
                <a:cubicBezTo>
                  <a:pt x="697" y="843"/>
                  <a:pt x="702" y="848"/>
                  <a:pt x="711" y="849"/>
                </a:cubicBezTo>
                <a:cubicBezTo>
                  <a:pt x="712" y="850"/>
                  <a:pt x="712" y="853"/>
                  <a:pt x="713" y="854"/>
                </a:cubicBezTo>
                <a:cubicBezTo>
                  <a:pt x="717" y="853"/>
                  <a:pt x="721" y="860"/>
                  <a:pt x="722" y="855"/>
                </a:cubicBezTo>
                <a:cubicBezTo>
                  <a:pt x="728" y="872"/>
                  <a:pt x="716" y="887"/>
                  <a:pt x="712" y="899"/>
                </a:cubicBezTo>
                <a:cubicBezTo>
                  <a:pt x="709" y="899"/>
                  <a:pt x="707" y="897"/>
                  <a:pt x="704" y="897"/>
                </a:cubicBezTo>
                <a:cubicBezTo>
                  <a:pt x="695" y="911"/>
                  <a:pt x="697" y="929"/>
                  <a:pt x="692" y="943"/>
                </a:cubicBezTo>
                <a:cubicBezTo>
                  <a:pt x="687" y="959"/>
                  <a:pt x="676" y="971"/>
                  <a:pt x="664" y="982"/>
                </a:cubicBezTo>
                <a:cubicBezTo>
                  <a:pt x="653" y="993"/>
                  <a:pt x="641" y="1006"/>
                  <a:pt x="624" y="1009"/>
                </a:cubicBezTo>
                <a:cubicBezTo>
                  <a:pt x="615" y="999"/>
                  <a:pt x="619" y="991"/>
                  <a:pt x="626" y="979"/>
                </a:cubicBezTo>
                <a:cubicBezTo>
                  <a:pt x="631" y="972"/>
                  <a:pt x="634" y="965"/>
                  <a:pt x="642" y="963"/>
                </a:cubicBezTo>
                <a:cubicBezTo>
                  <a:pt x="642" y="959"/>
                  <a:pt x="638" y="964"/>
                  <a:pt x="639" y="959"/>
                </a:cubicBezTo>
                <a:cubicBezTo>
                  <a:pt x="647" y="941"/>
                  <a:pt x="635" y="924"/>
                  <a:pt x="632" y="907"/>
                </a:cubicBezTo>
                <a:cubicBezTo>
                  <a:pt x="623" y="904"/>
                  <a:pt x="620" y="910"/>
                  <a:pt x="613" y="912"/>
                </a:cubicBezTo>
                <a:cubicBezTo>
                  <a:pt x="618" y="908"/>
                  <a:pt x="625" y="906"/>
                  <a:pt x="629" y="901"/>
                </a:cubicBezTo>
                <a:cubicBezTo>
                  <a:pt x="629" y="895"/>
                  <a:pt x="627" y="895"/>
                  <a:pt x="630" y="890"/>
                </a:cubicBezTo>
                <a:cubicBezTo>
                  <a:pt x="626" y="876"/>
                  <a:pt x="618" y="866"/>
                  <a:pt x="612" y="854"/>
                </a:cubicBezTo>
                <a:cubicBezTo>
                  <a:pt x="602" y="857"/>
                  <a:pt x="596" y="863"/>
                  <a:pt x="585" y="864"/>
                </a:cubicBezTo>
                <a:cubicBezTo>
                  <a:pt x="561" y="807"/>
                  <a:pt x="518" y="769"/>
                  <a:pt x="488" y="716"/>
                </a:cubicBezTo>
                <a:cubicBezTo>
                  <a:pt x="440" y="676"/>
                  <a:pt x="399" y="608"/>
                  <a:pt x="357" y="558"/>
                </a:cubicBezTo>
                <a:cubicBezTo>
                  <a:pt x="353" y="553"/>
                  <a:pt x="348" y="547"/>
                  <a:pt x="343" y="540"/>
                </a:cubicBezTo>
                <a:cubicBezTo>
                  <a:pt x="336" y="531"/>
                  <a:pt x="324" y="516"/>
                  <a:pt x="311" y="514"/>
                </a:cubicBezTo>
                <a:cubicBezTo>
                  <a:pt x="300" y="512"/>
                  <a:pt x="280" y="519"/>
                  <a:pt x="268" y="521"/>
                </a:cubicBezTo>
                <a:cubicBezTo>
                  <a:pt x="252" y="524"/>
                  <a:pt x="238" y="525"/>
                  <a:pt x="223" y="528"/>
                </a:cubicBezTo>
                <a:cubicBezTo>
                  <a:pt x="223" y="535"/>
                  <a:pt x="230" y="537"/>
                  <a:pt x="234" y="542"/>
                </a:cubicBezTo>
                <a:cubicBezTo>
                  <a:pt x="244" y="554"/>
                  <a:pt x="245" y="571"/>
                  <a:pt x="252" y="584"/>
                </a:cubicBezTo>
                <a:cubicBezTo>
                  <a:pt x="271" y="591"/>
                  <a:pt x="287" y="601"/>
                  <a:pt x="309" y="606"/>
                </a:cubicBezTo>
                <a:cubicBezTo>
                  <a:pt x="307" y="618"/>
                  <a:pt x="297" y="623"/>
                  <a:pt x="293" y="634"/>
                </a:cubicBezTo>
                <a:cubicBezTo>
                  <a:pt x="300" y="642"/>
                  <a:pt x="308" y="652"/>
                  <a:pt x="316" y="660"/>
                </a:cubicBezTo>
                <a:cubicBezTo>
                  <a:pt x="324" y="668"/>
                  <a:pt x="334" y="678"/>
                  <a:pt x="343" y="682"/>
                </a:cubicBezTo>
                <a:cubicBezTo>
                  <a:pt x="347" y="684"/>
                  <a:pt x="351" y="683"/>
                  <a:pt x="354" y="685"/>
                </a:cubicBezTo>
                <a:cubicBezTo>
                  <a:pt x="362" y="689"/>
                  <a:pt x="362" y="698"/>
                  <a:pt x="370" y="702"/>
                </a:cubicBezTo>
                <a:cubicBezTo>
                  <a:pt x="373" y="706"/>
                  <a:pt x="373" y="710"/>
                  <a:pt x="374" y="715"/>
                </a:cubicBezTo>
                <a:cubicBezTo>
                  <a:pt x="377" y="716"/>
                  <a:pt x="377" y="720"/>
                  <a:pt x="382" y="719"/>
                </a:cubicBezTo>
                <a:cubicBezTo>
                  <a:pt x="374" y="735"/>
                  <a:pt x="357" y="742"/>
                  <a:pt x="345" y="753"/>
                </a:cubicBezTo>
                <a:cubicBezTo>
                  <a:pt x="341" y="752"/>
                  <a:pt x="341" y="748"/>
                  <a:pt x="339" y="747"/>
                </a:cubicBezTo>
                <a:cubicBezTo>
                  <a:pt x="321" y="755"/>
                  <a:pt x="314" y="774"/>
                  <a:pt x="300" y="786"/>
                </a:cubicBezTo>
                <a:cubicBezTo>
                  <a:pt x="281" y="801"/>
                  <a:pt x="259" y="812"/>
                  <a:pt x="231" y="815"/>
                </a:cubicBezTo>
                <a:cubicBezTo>
                  <a:pt x="232" y="810"/>
                  <a:pt x="230" y="807"/>
                  <a:pt x="231" y="802"/>
                </a:cubicBezTo>
                <a:cubicBezTo>
                  <a:pt x="238" y="797"/>
                  <a:pt x="247" y="794"/>
                  <a:pt x="255" y="791"/>
                </a:cubicBezTo>
                <a:cubicBezTo>
                  <a:pt x="258" y="788"/>
                  <a:pt x="256" y="783"/>
                  <a:pt x="261" y="786"/>
                </a:cubicBezTo>
                <a:cubicBezTo>
                  <a:pt x="263" y="784"/>
                  <a:pt x="260" y="782"/>
                  <a:pt x="262" y="779"/>
                </a:cubicBezTo>
                <a:cubicBezTo>
                  <a:pt x="274" y="770"/>
                  <a:pt x="274" y="749"/>
                  <a:pt x="278" y="733"/>
                </a:cubicBezTo>
                <a:cubicBezTo>
                  <a:pt x="279" y="730"/>
                  <a:pt x="276" y="731"/>
                  <a:pt x="275" y="730"/>
                </a:cubicBezTo>
                <a:cubicBezTo>
                  <a:pt x="277" y="728"/>
                  <a:pt x="279" y="727"/>
                  <a:pt x="279" y="723"/>
                </a:cubicBezTo>
                <a:cubicBezTo>
                  <a:pt x="273" y="725"/>
                  <a:pt x="267" y="736"/>
                  <a:pt x="259" y="739"/>
                </a:cubicBezTo>
                <a:cubicBezTo>
                  <a:pt x="265" y="732"/>
                  <a:pt x="273" y="728"/>
                  <a:pt x="277" y="720"/>
                </a:cubicBezTo>
                <a:cubicBezTo>
                  <a:pt x="271" y="722"/>
                  <a:pt x="276" y="716"/>
                  <a:pt x="270" y="720"/>
                </a:cubicBezTo>
                <a:cubicBezTo>
                  <a:pt x="271" y="715"/>
                  <a:pt x="277" y="718"/>
                  <a:pt x="279" y="716"/>
                </a:cubicBezTo>
                <a:cubicBezTo>
                  <a:pt x="280" y="709"/>
                  <a:pt x="278" y="703"/>
                  <a:pt x="275" y="697"/>
                </a:cubicBezTo>
                <a:cubicBezTo>
                  <a:pt x="252" y="645"/>
                  <a:pt x="188" y="627"/>
                  <a:pt x="156" y="581"/>
                </a:cubicBezTo>
                <a:cubicBezTo>
                  <a:pt x="145" y="578"/>
                  <a:pt x="137" y="568"/>
                  <a:pt x="129" y="558"/>
                </a:cubicBezTo>
                <a:cubicBezTo>
                  <a:pt x="115" y="541"/>
                  <a:pt x="92" y="520"/>
                  <a:pt x="111" y="496"/>
                </a:cubicBezTo>
                <a:cubicBezTo>
                  <a:pt x="121" y="482"/>
                  <a:pt x="140" y="471"/>
                  <a:pt x="156" y="461"/>
                </a:cubicBezTo>
                <a:cubicBezTo>
                  <a:pt x="167" y="454"/>
                  <a:pt x="177" y="446"/>
                  <a:pt x="187" y="443"/>
                </a:cubicBezTo>
                <a:cubicBezTo>
                  <a:pt x="189" y="442"/>
                  <a:pt x="185" y="438"/>
                  <a:pt x="188" y="437"/>
                </a:cubicBezTo>
                <a:cubicBezTo>
                  <a:pt x="190" y="428"/>
                  <a:pt x="209" y="428"/>
                  <a:pt x="211" y="419"/>
                </a:cubicBezTo>
                <a:cubicBezTo>
                  <a:pt x="213" y="412"/>
                  <a:pt x="209" y="403"/>
                  <a:pt x="203" y="399"/>
                </a:cubicBezTo>
                <a:cubicBezTo>
                  <a:pt x="180" y="406"/>
                  <a:pt x="149" y="422"/>
                  <a:pt x="130" y="404"/>
                </a:cubicBezTo>
                <a:cubicBezTo>
                  <a:pt x="104" y="381"/>
                  <a:pt x="97" y="327"/>
                  <a:pt x="107" y="283"/>
                </a:cubicBezTo>
                <a:cubicBezTo>
                  <a:pt x="108" y="279"/>
                  <a:pt x="112" y="273"/>
                  <a:pt x="110" y="269"/>
                </a:cubicBezTo>
                <a:cubicBezTo>
                  <a:pt x="88" y="269"/>
                  <a:pt x="63" y="272"/>
                  <a:pt x="52" y="258"/>
                </a:cubicBezTo>
                <a:cubicBezTo>
                  <a:pt x="49" y="241"/>
                  <a:pt x="38" y="230"/>
                  <a:pt x="32" y="215"/>
                </a:cubicBezTo>
                <a:cubicBezTo>
                  <a:pt x="28" y="208"/>
                  <a:pt x="29" y="199"/>
                  <a:pt x="26" y="192"/>
                </a:cubicBezTo>
                <a:cubicBezTo>
                  <a:pt x="20" y="176"/>
                  <a:pt x="6" y="164"/>
                  <a:pt x="0" y="148"/>
                </a:cubicBezTo>
                <a:cubicBezTo>
                  <a:pt x="3" y="144"/>
                  <a:pt x="8" y="142"/>
                  <a:pt x="13" y="140"/>
                </a:cubicBezTo>
                <a:cubicBezTo>
                  <a:pt x="14" y="131"/>
                  <a:pt x="19" y="126"/>
                  <a:pt x="27" y="123"/>
                </a:cubicBezTo>
                <a:cubicBezTo>
                  <a:pt x="21" y="116"/>
                  <a:pt x="14" y="109"/>
                  <a:pt x="14" y="96"/>
                </a:cubicBezTo>
                <a:cubicBezTo>
                  <a:pt x="15" y="96"/>
                  <a:pt x="16" y="97"/>
                  <a:pt x="15" y="99"/>
                </a:cubicBezTo>
                <a:cubicBezTo>
                  <a:pt x="15" y="80"/>
                  <a:pt x="31" y="76"/>
                  <a:pt x="43" y="69"/>
                </a:cubicBezTo>
                <a:cubicBezTo>
                  <a:pt x="48" y="72"/>
                  <a:pt x="53" y="75"/>
                  <a:pt x="60" y="76"/>
                </a:cubicBezTo>
                <a:cubicBezTo>
                  <a:pt x="68" y="84"/>
                  <a:pt x="61" y="102"/>
                  <a:pt x="69" y="110"/>
                </a:cubicBezTo>
                <a:cubicBezTo>
                  <a:pt x="66" y="111"/>
                  <a:pt x="66" y="111"/>
                  <a:pt x="68" y="115"/>
                </a:cubicBezTo>
                <a:cubicBezTo>
                  <a:pt x="66" y="117"/>
                  <a:pt x="64" y="119"/>
                  <a:pt x="60" y="120"/>
                </a:cubicBezTo>
                <a:cubicBezTo>
                  <a:pt x="67" y="137"/>
                  <a:pt x="76" y="156"/>
                  <a:pt x="76" y="176"/>
                </a:cubicBezTo>
                <a:cubicBezTo>
                  <a:pt x="84" y="189"/>
                  <a:pt x="92" y="203"/>
                  <a:pt x="103" y="209"/>
                </a:cubicBezTo>
                <a:cubicBezTo>
                  <a:pt x="106" y="209"/>
                  <a:pt x="105" y="205"/>
                  <a:pt x="107" y="205"/>
                </a:cubicBezTo>
                <a:cubicBezTo>
                  <a:pt x="117" y="206"/>
                  <a:pt x="124" y="201"/>
                  <a:pt x="133" y="198"/>
                </a:cubicBezTo>
                <a:cubicBezTo>
                  <a:pt x="140" y="183"/>
                  <a:pt x="155" y="174"/>
                  <a:pt x="162" y="158"/>
                </a:cubicBezTo>
                <a:cubicBezTo>
                  <a:pt x="151" y="148"/>
                  <a:pt x="129" y="150"/>
                  <a:pt x="111" y="148"/>
                </a:cubicBezTo>
                <a:cubicBezTo>
                  <a:pt x="105" y="144"/>
                  <a:pt x="109" y="138"/>
                  <a:pt x="108" y="132"/>
                </a:cubicBezTo>
                <a:cubicBezTo>
                  <a:pt x="107" y="125"/>
                  <a:pt x="99" y="119"/>
                  <a:pt x="100" y="110"/>
                </a:cubicBezTo>
                <a:cubicBezTo>
                  <a:pt x="98" y="108"/>
                  <a:pt x="93" y="107"/>
                  <a:pt x="92" y="104"/>
                </a:cubicBezTo>
                <a:cubicBezTo>
                  <a:pt x="94" y="93"/>
                  <a:pt x="100" y="87"/>
                  <a:pt x="106" y="80"/>
                </a:cubicBezTo>
                <a:moveTo>
                  <a:pt x="110" y="79"/>
                </a:moveTo>
                <a:cubicBezTo>
                  <a:pt x="110" y="79"/>
                  <a:pt x="110" y="79"/>
                  <a:pt x="110" y="79"/>
                </a:cubicBezTo>
                <a:moveTo>
                  <a:pt x="596" y="348"/>
                </a:moveTo>
                <a:cubicBezTo>
                  <a:pt x="594" y="350"/>
                  <a:pt x="592" y="351"/>
                  <a:pt x="588" y="350"/>
                </a:cubicBezTo>
                <a:cubicBezTo>
                  <a:pt x="584" y="359"/>
                  <a:pt x="580" y="369"/>
                  <a:pt x="570" y="373"/>
                </a:cubicBezTo>
                <a:cubicBezTo>
                  <a:pt x="570" y="376"/>
                  <a:pt x="573" y="377"/>
                  <a:pt x="572" y="381"/>
                </a:cubicBezTo>
                <a:cubicBezTo>
                  <a:pt x="570" y="387"/>
                  <a:pt x="560" y="382"/>
                  <a:pt x="557" y="382"/>
                </a:cubicBezTo>
                <a:cubicBezTo>
                  <a:pt x="555" y="391"/>
                  <a:pt x="573" y="401"/>
                  <a:pt x="577" y="400"/>
                </a:cubicBezTo>
                <a:cubicBezTo>
                  <a:pt x="580" y="399"/>
                  <a:pt x="588" y="383"/>
                  <a:pt x="592" y="378"/>
                </a:cubicBezTo>
                <a:cubicBezTo>
                  <a:pt x="601" y="365"/>
                  <a:pt x="609" y="354"/>
                  <a:pt x="611" y="340"/>
                </a:cubicBezTo>
                <a:cubicBezTo>
                  <a:pt x="603" y="335"/>
                  <a:pt x="591" y="334"/>
                  <a:pt x="596" y="348"/>
                </a:cubicBezTo>
                <a:close/>
                <a:moveTo>
                  <a:pt x="561" y="399"/>
                </a:moveTo>
                <a:cubicBezTo>
                  <a:pt x="565" y="398"/>
                  <a:pt x="569" y="403"/>
                  <a:pt x="572" y="399"/>
                </a:cubicBezTo>
                <a:cubicBezTo>
                  <a:pt x="568" y="398"/>
                  <a:pt x="565" y="396"/>
                  <a:pt x="561" y="395"/>
                </a:cubicBezTo>
                <a:cubicBezTo>
                  <a:pt x="561" y="396"/>
                  <a:pt x="561" y="397"/>
                  <a:pt x="561" y="399"/>
                </a:cubicBezTo>
                <a:close/>
                <a:moveTo>
                  <a:pt x="650" y="949"/>
                </a:moveTo>
                <a:cubicBezTo>
                  <a:pt x="651" y="954"/>
                  <a:pt x="654" y="951"/>
                  <a:pt x="658" y="952"/>
                </a:cubicBezTo>
                <a:cubicBezTo>
                  <a:pt x="657" y="949"/>
                  <a:pt x="653" y="947"/>
                  <a:pt x="650" y="949"/>
                </a:cubicBezTo>
                <a:close/>
              </a:path>
            </a:pathLst>
          </a:custGeom>
          <a:solidFill>
            <a:schemeClr val="bg2"/>
          </a:solidFill>
          <a:ln>
            <a:noFill/>
          </a:ln>
        </p:spPr>
        <p:txBody>
          <a:bodyPr vert="horz" wrap="square" lIns="79994" tIns="39997" rIns="79994" bIns="39997" numCol="1" anchor="t" anchorCtr="0" compatLnSpc="1">
            <a:prstTxWarp prst="textNoShape">
              <a:avLst/>
            </a:prstTxWarp>
          </a:bodyPr>
          <a:lstStyle/>
          <a:p>
            <a:pPr defTabSz="1200241"/>
            <a:endParaRPr lang="en-US" sz="1575">
              <a:solidFill>
                <a:srgbClr val="FFFFFF"/>
              </a:solidFill>
              <a:latin typeface="Verdana" panose="020B0604030504040204" pitchFamily="34" charset="0"/>
              <a:ea typeface="Verdana" panose="020B0604030504040204" pitchFamily="34" charset="0"/>
            </a:endParaRPr>
          </a:p>
        </p:txBody>
      </p:sp>
      <p:sp>
        <p:nvSpPr>
          <p:cNvPr id="13" name="Speech Bubble: Rectangle with Corners Rounded 12">
            <a:extLst>
              <a:ext uri="{FF2B5EF4-FFF2-40B4-BE49-F238E27FC236}">
                <a16:creationId xmlns:a16="http://schemas.microsoft.com/office/drawing/2014/main" id="{9174521C-BDD5-4DDF-83A3-C8BAF143FFF7}"/>
              </a:ext>
            </a:extLst>
          </p:cNvPr>
          <p:cNvSpPr/>
          <p:nvPr/>
        </p:nvSpPr>
        <p:spPr>
          <a:xfrm>
            <a:off x="6231175" y="268476"/>
            <a:ext cx="3996850" cy="1661369"/>
          </a:xfrm>
          <a:prstGeom prst="wedgeRoundRectCallout">
            <a:avLst>
              <a:gd name="adj1" fmla="val -59775"/>
              <a:gd name="adj2" fmla="val 80066"/>
              <a:gd name="adj3" fmla="val 16667"/>
            </a:avLst>
          </a:prstGeom>
        </p:spPr>
        <p:style>
          <a:lnRef idx="0">
            <a:schemeClr val="accent5"/>
          </a:lnRef>
          <a:fillRef idx="3">
            <a:schemeClr val="accent5"/>
          </a:fillRef>
          <a:effectRef idx="3">
            <a:schemeClr val="accent5"/>
          </a:effectRef>
          <a:fontRef idx="minor">
            <a:schemeClr val="lt1"/>
          </a:fontRef>
        </p:style>
        <p:txBody>
          <a:bodyPr rtlCol="0" anchor="ctr"/>
          <a:lstStyle/>
          <a:p>
            <a:r>
              <a:rPr lang="en-GB" sz="1400" i="1" dirty="0">
                <a:latin typeface="Verdana" panose="020B0604030504040204" pitchFamily="34" charset="0"/>
                <a:ea typeface="Verdana" panose="020B0604030504040204" pitchFamily="34" charset="0"/>
              </a:rPr>
              <a:t>After interviewing around 20 pet parents of different ages, with different preferences and backgrounds, taking into account all previous findings in our root cause analysis, we have created our customer persona profile </a:t>
            </a:r>
          </a:p>
        </p:txBody>
      </p:sp>
      <p:sp>
        <p:nvSpPr>
          <p:cNvPr id="8" name="TextBox 7">
            <a:extLst>
              <a:ext uri="{FF2B5EF4-FFF2-40B4-BE49-F238E27FC236}">
                <a16:creationId xmlns:a16="http://schemas.microsoft.com/office/drawing/2014/main" id="{C16838D1-68FC-4C71-BDA9-4086976C6241}"/>
              </a:ext>
            </a:extLst>
          </p:cNvPr>
          <p:cNvSpPr txBox="1"/>
          <p:nvPr/>
        </p:nvSpPr>
        <p:spPr>
          <a:xfrm>
            <a:off x="423788" y="1903240"/>
            <a:ext cx="4191000" cy="167738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1400" b="0" i="0" u="none" strike="noStrike" dirty="0">
                <a:solidFill>
                  <a:srgbClr val="231F20"/>
                </a:solidFill>
                <a:effectLst/>
                <a:latin typeface="Verdana" panose="020B0604030504040204" pitchFamily="34" charset="0"/>
                <a:ea typeface="Verdana" panose="020B0604030504040204" pitchFamily="34" charset="0"/>
              </a:rPr>
              <a:t>Software Engineer</a:t>
            </a:r>
          </a:p>
          <a:p>
            <a:pPr marL="285750" indent="-285750">
              <a:spcBef>
                <a:spcPts val="600"/>
              </a:spcBef>
              <a:spcAft>
                <a:spcPts val="600"/>
              </a:spcAft>
              <a:buFont typeface="Arial" panose="020B0604020202020204" pitchFamily="34" charset="0"/>
              <a:buChar char="•"/>
            </a:pPr>
            <a:r>
              <a:rPr lang="en-GB" sz="1400" b="0" i="0" u="none" strike="noStrike" dirty="0">
                <a:solidFill>
                  <a:srgbClr val="231F20"/>
                </a:solidFill>
                <a:effectLst/>
                <a:latin typeface="Verdana" panose="020B0604030504040204" pitchFamily="34" charset="0"/>
                <a:ea typeface="Verdana" panose="020B0604030504040204" pitchFamily="34" charset="0"/>
              </a:rPr>
              <a:t>Single, childless</a:t>
            </a:r>
          </a:p>
          <a:p>
            <a:pPr marL="285750" indent="-285750">
              <a:spcBef>
                <a:spcPts val="600"/>
              </a:spcBef>
              <a:spcAft>
                <a:spcPts val="600"/>
              </a:spcAft>
              <a:buFont typeface="Arial" panose="020B0604020202020204" pitchFamily="34" charset="0"/>
              <a:buChar char="•"/>
            </a:pPr>
            <a:r>
              <a:rPr lang="en-GB" sz="1400" dirty="0">
                <a:solidFill>
                  <a:srgbClr val="231F20"/>
                </a:solidFill>
                <a:latin typeface="Verdana" panose="020B0604030504040204" pitchFamily="34" charset="0"/>
                <a:ea typeface="Verdana" panose="020B0604030504040204" pitchFamily="34" charset="0"/>
              </a:rPr>
              <a:t>Over </a:t>
            </a:r>
            <a:r>
              <a:rPr lang="en-GB" sz="1400" b="0" i="0" u="none" strike="noStrike" dirty="0">
                <a:solidFill>
                  <a:srgbClr val="231F20"/>
                </a:solidFill>
                <a:effectLst/>
                <a:latin typeface="Verdana" panose="020B0604030504040204" pitchFamily="34" charset="0"/>
                <a:ea typeface="Verdana" panose="020B0604030504040204" pitchFamily="34" charset="0"/>
              </a:rPr>
              <a:t>£45,000 income</a:t>
            </a:r>
          </a:p>
          <a:p>
            <a:br>
              <a:rPr lang="en-GB" dirty="0">
                <a:latin typeface="Verdana" panose="020B0604030504040204" pitchFamily="34" charset="0"/>
                <a:ea typeface="Verdana" panose="020B0604030504040204" pitchFamily="34" charset="0"/>
              </a:rPr>
            </a:br>
            <a:endParaRPr lang="en-GB" b="1" dirty="0">
              <a:latin typeface="Verdana" panose="020B0604030504040204" pitchFamily="34" charset="0"/>
              <a:ea typeface="Verdana" panose="020B0604030504040204" pitchFamily="34" charset="0"/>
            </a:endParaRPr>
          </a:p>
        </p:txBody>
      </p:sp>
      <p:pic>
        <p:nvPicPr>
          <p:cNvPr id="1026" name="Picture 2" descr="Yellow Circle png download - 2117*2117 - Free Transparent Business png  Download. - CleanPNG / KissPNG">
            <a:extLst>
              <a:ext uri="{FF2B5EF4-FFF2-40B4-BE49-F238E27FC236}">
                <a16:creationId xmlns:a16="http://schemas.microsoft.com/office/drawing/2014/main" id="{FA378CA5-1B61-4B76-AA9E-DCA4C04FE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521" y="1798588"/>
            <a:ext cx="2480050" cy="2480050"/>
          </a:xfrm>
          <a:prstGeom prst="ellipse">
            <a:avLst/>
          </a:prstGeom>
          <a:solidFill>
            <a:schemeClr val="accent1">
              <a:lumMod val="40000"/>
              <a:lumOff val="60000"/>
            </a:schemeClr>
          </a:solidFill>
        </p:spPr>
      </p:pic>
      <p:sp>
        <p:nvSpPr>
          <p:cNvPr id="4" name="TextBox 3">
            <a:extLst>
              <a:ext uri="{FF2B5EF4-FFF2-40B4-BE49-F238E27FC236}">
                <a16:creationId xmlns:a16="http://schemas.microsoft.com/office/drawing/2014/main" id="{0D98157E-A0EE-44B7-B891-8979B72D2A5E}"/>
              </a:ext>
            </a:extLst>
          </p:cNvPr>
          <p:cNvSpPr txBox="1"/>
          <p:nvPr/>
        </p:nvSpPr>
        <p:spPr>
          <a:xfrm>
            <a:off x="423788" y="1454733"/>
            <a:ext cx="4191000" cy="369332"/>
          </a:xfrm>
          <a:prstGeom prst="rect">
            <a:avLst/>
          </a:prstGeom>
          <a:noFill/>
        </p:spPr>
        <p:txBody>
          <a:bodyPr wrap="square" rtlCol="0">
            <a:spAutoFit/>
          </a:bodyPr>
          <a:lstStyle/>
          <a:p>
            <a:r>
              <a:rPr lang="en-GB" b="1" dirty="0">
                <a:solidFill>
                  <a:schemeClr val="accent6"/>
                </a:solidFill>
                <a:latin typeface="Verdana" panose="020B0604030504040204" pitchFamily="34" charset="0"/>
                <a:ea typeface="Verdana" panose="020B0604030504040204" pitchFamily="34" charset="0"/>
              </a:rPr>
              <a:t>Background</a:t>
            </a:r>
          </a:p>
        </p:txBody>
      </p:sp>
      <p:sp>
        <p:nvSpPr>
          <p:cNvPr id="6" name="TextBox 5">
            <a:extLst>
              <a:ext uri="{FF2B5EF4-FFF2-40B4-BE49-F238E27FC236}">
                <a16:creationId xmlns:a16="http://schemas.microsoft.com/office/drawing/2014/main" id="{A0BD1687-675E-477E-993F-055C6CF55FED}"/>
              </a:ext>
            </a:extLst>
          </p:cNvPr>
          <p:cNvSpPr txBox="1"/>
          <p:nvPr/>
        </p:nvSpPr>
        <p:spPr>
          <a:xfrm>
            <a:off x="423788" y="3192096"/>
            <a:ext cx="4191000" cy="369332"/>
          </a:xfrm>
          <a:prstGeom prst="rect">
            <a:avLst/>
          </a:prstGeom>
          <a:no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en-GB" dirty="0">
                <a:solidFill>
                  <a:schemeClr val="accent6"/>
                </a:solidFill>
              </a:rPr>
              <a:t>Demographics</a:t>
            </a:r>
          </a:p>
        </p:txBody>
      </p:sp>
      <p:sp>
        <p:nvSpPr>
          <p:cNvPr id="11" name="TextBox 10">
            <a:extLst>
              <a:ext uri="{FF2B5EF4-FFF2-40B4-BE49-F238E27FC236}">
                <a16:creationId xmlns:a16="http://schemas.microsoft.com/office/drawing/2014/main" id="{278AEDE9-DE61-415F-9617-BED1172E6BF3}"/>
              </a:ext>
            </a:extLst>
          </p:cNvPr>
          <p:cNvSpPr txBox="1"/>
          <p:nvPr/>
        </p:nvSpPr>
        <p:spPr>
          <a:xfrm>
            <a:off x="431874" y="3668131"/>
            <a:ext cx="4191000" cy="1415772"/>
          </a:xfrm>
          <a:prstGeom prst="rect">
            <a:avLst/>
          </a:prstGeom>
          <a:noFill/>
        </p:spPr>
        <p:txBody>
          <a:bodyPr wrap="square" rtlCol="0">
            <a:spAutoFit/>
          </a:bodyPr>
          <a:lstStyle>
            <a:defPPr>
              <a:defRPr lang="en-US"/>
            </a:defPPr>
            <a:lvl1pPr marL="285750" indent="-285750">
              <a:spcBef>
                <a:spcPts val="600"/>
              </a:spcBef>
              <a:spcAft>
                <a:spcPts val="600"/>
              </a:spcAft>
              <a:buFont typeface="Arial" panose="020B0604020202020204" pitchFamily="34" charset="0"/>
              <a:buChar char="•"/>
              <a:defRPr sz="1400" b="0" i="0" u="none" strike="noStrike">
                <a:solidFill>
                  <a:srgbClr val="231F20"/>
                </a:solidFill>
                <a:effectLst/>
                <a:latin typeface="Roboto"/>
              </a:defRPr>
            </a:lvl1pPr>
          </a:lstStyle>
          <a:p>
            <a:r>
              <a:rPr lang="en-GB" dirty="0">
                <a:latin typeface="Verdana" panose="020B0604030504040204" pitchFamily="34" charset="0"/>
                <a:ea typeface="Verdana" panose="020B0604030504040204" pitchFamily="34" charset="0"/>
              </a:rPr>
              <a:t>25-40 years old</a:t>
            </a:r>
          </a:p>
          <a:p>
            <a:r>
              <a:rPr lang="en-GB" dirty="0">
                <a:latin typeface="Verdana" panose="020B0604030504040204" pitchFamily="34" charset="0"/>
                <a:ea typeface="Verdana" panose="020B0604030504040204" pitchFamily="34" charset="0"/>
              </a:rPr>
              <a:t>London city</a:t>
            </a:r>
          </a:p>
          <a:p>
            <a:r>
              <a:rPr lang="en-GB" dirty="0">
                <a:latin typeface="Verdana" panose="020B0604030504040204" pitchFamily="34" charset="0"/>
                <a:ea typeface="Verdana" panose="020B0604030504040204" pitchFamily="34" charset="0"/>
              </a:rPr>
              <a:t>Liberal political views</a:t>
            </a:r>
          </a:p>
          <a:p>
            <a:endParaRPr lang="en-GB"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AC61502F-6BBD-4DC3-96C0-AEA96798E569}"/>
              </a:ext>
            </a:extLst>
          </p:cNvPr>
          <p:cNvSpPr txBox="1"/>
          <p:nvPr/>
        </p:nvSpPr>
        <p:spPr>
          <a:xfrm>
            <a:off x="548802" y="483439"/>
            <a:ext cx="5185248" cy="707886"/>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DEFINE.</a:t>
            </a:r>
          </a:p>
          <a:p>
            <a:r>
              <a:rPr lang="en-GB" sz="2000" b="1" dirty="0">
                <a:solidFill>
                  <a:schemeClr val="tx2">
                    <a:lumMod val="75000"/>
                  </a:schemeClr>
                </a:solidFill>
                <a:latin typeface="Verdana" panose="020B0604030504040204" pitchFamily="34" charset="0"/>
                <a:ea typeface="Verdana" panose="020B0604030504040204" pitchFamily="34" charset="0"/>
              </a:rPr>
              <a:t>CUSTOMER PERSONA PROFILE</a:t>
            </a:r>
          </a:p>
        </p:txBody>
      </p:sp>
      <p:sp>
        <p:nvSpPr>
          <p:cNvPr id="15" name="TextBox 14">
            <a:extLst>
              <a:ext uri="{FF2B5EF4-FFF2-40B4-BE49-F238E27FC236}">
                <a16:creationId xmlns:a16="http://schemas.microsoft.com/office/drawing/2014/main" id="{48E8EE10-3BF3-4171-9732-DE3A9A6A1BA7}"/>
              </a:ext>
            </a:extLst>
          </p:cNvPr>
          <p:cNvSpPr txBox="1"/>
          <p:nvPr/>
        </p:nvSpPr>
        <p:spPr>
          <a:xfrm>
            <a:off x="6968005" y="2411307"/>
            <a:ext cx="4191000" cy="369332"/>
          </a:xfrm>
          <a:prstGeom prst="rect">
            <a:avLst/>
          </a:prstGeom>
          <a:no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en-GB" dirty="0">
                <a:solidFill>
                  <a:schemeClr val="accent6"/>
                </a:solidFill>
              </a:rPr>
              <a:t>Consumption habits</a:t>
            </a:r>
          </a:p>
        </p:txBody>
      </p:sp>
      <p:sp>
        <p:nvSpPr>
          <p:cNvPr id="16" name="TextBox 15">
            <a:extLst>
              <a:ext uri="{FF2B5EF4-FFF2-40B4-BE49-F238E27FC236}">
                <a16:creationId xmlns:a16="http://schemas.microsoft.com/office/drawing/2014/main" id="{CD36A14A-84FF-4C98-9B28-635202038BB2}"/>
              </a:ext>
            </a:extLst>
          </p:cNvPr>
          <p:cNvSpPr txBox="1"/>
          <p:nvPr/>
        </p:nvSpPr>
        <p:spPr>
          <a:xfrm>
            <a:off x="6853769" y="2806194"/>
            <a:ext cx="5082337" cy="2015936"/>
          </a:xfrm>
          <a:prstGeom prst="rect">
            <a:avLst/>
          </a:prstGeom>
          <a:noFill/>
        </p:spPr>
        <p:txBody>
          <a:bodyPr wrap="square" rtlCol="0">
            <a:spAutoFit/>
          </a:bodyPr>
          <a:lstStyle>
            <a:defPPr>
              <a:defRPr lang="en-US"/>
            </a:defPPr>
            <a:lvl1pPr marL="285750" indent="-285750">
              <a:spcBef>
                <a:spcPts val="600"/>
              </a:spcBef>
              <a:spcAft>
                <a:spcPts val="600"/>
              </a:spcAft>
              <a:buFont typeface="Arial" panose="020B0604020202020204" pitchFamily="34" charset="0"/>
              <a:buChar char="•"/>
              <a:defRPr sz="1400" b="0" i="0" u="none" strike="noStrike">
                <a:solidFill>
                  <a:srgbClr val="231F20"/>
                </a:solidFill>
                <a:effectLst/>
                <a:latin typeface="Roboto"/>
              </a:defRPr>
            </a:lvl1pPr>
          </a:lstStyle>
          <a:p>
            <a:pPr rtl="0">
              <a:spcBef>
                <a:spcPts val="1200"/>
              </a:spcBef>
              <a:spcAft>
                <a:spcPts val="1200"/>
              </a:spcAft>
            </a:pPr>
            <a:r>
              <a:rPr lang="en-GB" sz="1400" b="0" i="0" u="none" strike="noStrike" dirty="0">
                <a:solidFill>
                  <a:srgbClr val="000000"/>
                </a:solidFill>
                <a:effectLst/>
                <a:latin typeface="Verdana" panose="020B0604030504040204" pitchFamily="34" charset="0"/>
                <a:ea typeface="Verdana" panose="020B0604030504040204" pitchFamily="34" charset="0"/>
              </a:rPr>
              <a:t>Tech-savvy, environmentally friendly stuff</a:t>
            </a:r>
          </a:p>
          <a:p>
            <a:pPr rtl="0">
              <a:spcBef>
                <a:spcPts val="1200"/>
              </a:spcBef>
              <a:spcAft>
                <a:spcPts val="1200"/>
              </a:spcAft>
            </a:pPr>
            <a:endParaRPr lang="en-GB" sz="1400" b="0" i="0" u="none" strike="noStrike" dirty="0">
              <a:solidFill>
                <a:srgbClr val="000000"/>
              </a:solidFill>
              <a:effectLst/>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Ordering food on-line, quick cooking</a:t>
            </a:r>
          </a:p>
          <a:p>
            <a:r>
              <a:rPr lang="en-GB" dirty="0">
                <a:latin typeface="Verdana" panose="020B0604030504040204" pitchFamily="34" charset="0"/>
                <a:ea typeface="Verdana" panose="020B0604030504040204" pitchFamily="34" charset="0"/>
              </a:rPr>
              <a:t>Free time spent on entertainment</a:t>
            </a:r>
          </a:p>
          <a:p>
            <a:r>
              <a:rPr lang="en-GB" sz="1400" b="0" i="0" u="none" strike="noStrike" dirty="0">
                <a:solidFill>
                  <a:srgbClr val="000000"/>
                </a:solidFill>
                <a:effectLst/>
                <a:latin typeface="Verdana" panose="020B0604030504040204" pitchFamily="34" charset="0"/>
                <a:ea typeface="Verdana" panose="020B0604030504040204" pitchFamily="34" charset="0"/>
              </a:rPr>
              <a:t>50-100 £ per month for dog food</a:t>
            </a:r>
            <a:endParaRPr lang="en-GB" b="0" dirty="0">
              <a:effectLst/>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3ACBF869-6D3A-4CAC-A88B-B62DD8ABC0C1}"/>
              </a:ext>
            </a:extLst>
          </p:cNvPr>
          <p:cNvSpPr txBox="1"/>
          <p:nvPr/>
        </p:nvSpPr>
        <p:spPr>
          <a:xfrm>
            <a:off x="415702" y="5256275"/>
            <a:ext cx="4788236" cy="2369880"/>
          </a:xfrm>
          <a:prstGeom prst="rect">
            <a:avLst/>
          </a:prstGeom>
          <a:noFill/>
        </p:spPr>
        <p:txBody>
          <a:bodyPr wrap="square" rtlCol="0">
            <a:spAutoFit/>
          </a:bodyPr>
          <a:lstStyle>
            <a:defPPr>
              <a:defRPr lang="en-US"/>
            </a:defPPr>
            <a:lvl1pPr marL="285750" indent="-285750">
              <a:spcBef>
                <a:spcPts val="600"/>
              </a:spcBef>
              <a:spcAft>
                <a:spcPts val="600"/>
              </a:spcAft>
              <a:buFont typeface="Arial" panose="020B0604020202020204" pitchFamily="34" charset="0"/>
              <a:buChar char="•"/>
              <a:defRPr sz="1400" b="0" i="0" u="none" strike="noStrike">
                <a:solidFill>
                  <a:srgbClr val="231F20"/>
                </a:solidFill>
                <a:effectLst/>
                <a:latin typeface="Roboto"/>
              </a:defRPr>
            </a:lvl1pPr>
          </a:lstStyle>
          <a:p>
            <a:pPr rtl="0"/>
            <a:r>
              <a:rPr lang="en-GB" sz="1400" b="0" i="0" u="none" strike="noStrike" dirty="0">
                <a:solidFill>
                  <a:srgbClr val="000000"/>
                </a:solidFill>
                <a:effectLst/>
                <a:latin typeface="Verdana" panose="020B0604030504040204" pitchFamily="34" charset="0"/>
                <a:ea typeface="Verdana" panose="020B0604030504040204" pitchFamily="34" charset="0"/>
              </a:rPr>
              <a:t>Diet requirements: Balanced diet, Plant-based, Sustainable practices, Organic food</a:t>
            </a:r>
            <a:endParaRPr lang="en-GB" dirty="0">
              <a:solidFill>
                <a:srgbClr val="000000"/>
              </a:solidFill>
              <a:latin typeface="Verdana" panose="020B0604030504040204" pitchFamily="34" charset="0"/>
              <a:ea typeface="Verdana" panose="020B0604030504040204" pitchFamily="34" charset="0"/>
            </a:endParaRPr>
          </a:p>
          <a:p>
            <a:pPr rtl="0"/>
            <a:r>
              <a:rPr lang="en-GB" b="0" i="0" u="none" strike="noStrike" dirty="0">
                <a:solidFill>
                  <a:srgbClr val="000000"/>
                </a:solidFill>
                <a:effectLst/>
                <a:latin typeface="Verdana" panose="020B0604030504040204" pitchFamily="34" charset="0"/>
                <a:ea typeface="Verdana" panose="020B0604030504040204" pitchFamily="34" charset="0"/>
              </a:rPr>
              <a:t>Pet parenting </a:t>
            </a:r>
          </a:p>
          <a:p>
            <a:pPr rtl="0"/>
            <a:r>
              <a:rPr lang="en-GB" dirty="0">
                <a:solidFill>
                  <a:srgbClr val="000000"/>
                </a:solidFill>
                <a:latin typeface="Verdana" panose="020B0604030504040204" pitchFamily="34" charset="0"/>
                <a:ea typeface="Verdana" panose="020B0604030504040204" pitchFamily="34" charset="0"/>
              </a:rPr>
              <a:t>Environmentalism – reduce pollution, global warming, etc</a:t>
            </a:r>
            <a:endParaRPr lang="en-GB" b="0" i="0" u="none" strike="noStrike" dirty="0">
              <a:solidFill>
                <a:srgbClr val="000000"/>
              </a:solidFill>
              <a:effectLst/>
              <a:latin typeface="Verdana" panose="020B0604030504040204" pitchFamily="34" charset="0"/>
              <a:ea typeface="Verdana" panose="020B0604030504040204" pitchFamily="34" charset="0"/>
            </a:endParaRPr>
          </a:p>
          <a:p>
            <a:pPr marL="0" indent="0" rtl="0">
              <a:spcBef>
                <a:spcPts val="1200"/>
              </a:spcBef>
              <a:spcAft>
                <a:spcPts val="1200"/>
              </a:spcAft>
              <a:buNone/>
            </a:pPr>
            <a:endParaRPr lang="en-GB" b="0" dirty="0">
              <a:effectLst/>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66F7D649-41A8-4F90-8C93-C659DF8C8DCE}"/>
              </a:ext>
            </a:extLst>
          </p:cNvPr>
          <p:cNvSpPr txBox="1"/>
          <p:nvPr/>
        </p:nvSpPr>
        <p:spPr>
          <a:xfrm>
            <a:off x="5481714" y="4781559"/>
            <a:ext cx="4191000" cy="369332"/>
          </a:xfrm>
          <a:prstGeom prst="rect">
            <a:avLst/>
          </a:prstGeom>
          <a:no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en-GB" dirty="0">
                <a:solidFill>
                  <a:schemeClr val="accent6"/>
                </a:solidFill>
              </a:rPr>
              <a:t>Pain points</a:t>
            </a:r>
          </a:p>
        </p:txBody>
      </p:sp>
      <p:sp>
        <p:nvSpPr>
          <p:cNvPr id="19" name="TextBox 18">
            <a:extLst>
              <a:ext uri="{FF2B5EF4-FFF2-40B4-BE49-F238E27FC236}">
                <a16:creationId xmlns:a16="http://schemas.microsoft.com/office/drawing/2014/main" id="{6AB1AAD2-0442-4317-89DA-AE1834EC3FF6}"/>
              </a:ext>
            </a:extLst>
          </p:cNvPr>
          <p:cNvSpPr txBox="1"/>
          <p:nvPr/>
        </p:nvSpPr>
        <p:spPr>
          <a:xfrm>
            <a:off x="5203938" y="5151060"/>
            <a:ext cx="5016001" cy="2739211"/>
          </a:xfrm>
          <a:prstGeom prst="rect">
            <a:avLst/>
          </a:prstGeom>
          <a:noFill/>
        </p:spPr>
        <p:txBody>
          <a:bodyPr wrap="square" rtlCol="0">
            <a:spAutoFit/>
          </a:bodyPr>
          <a:lstStyle>
            <a:defPPr>
              <a:defRPr lang="en-US"/>
            </a:defPPr>
            <a:lvl1pPr marL="285750" indent="-285750">
              <a:spcBef>
                <a:spcPts val="600"/>
              </a:spcBef>
              <a:spcAft>
                <a:spcPts val="600"/>
              </a:spcAft>
              <a:buFont typeface="Arial" panose="020B0604020202020204" pitchFamily="34" charset="0"/>
              <a:buChar char="•"/>
              <a:defRPr sz="1400" b="0" i="0" u="none" strike="noStrike">
                <a:solidFill>
                  <a:srgbClr val="231F20"/>
                </a:solidFill>
                <a:effectLst/>
                <a:latin typeface="Roboto"/>
              </a:defRPr>
            </a:lvl1pPr>
          </a:lstStyle>
          <a:p>
            <a:r>
              <a:rPr lang="en-GB" dirty="0">
                <a:latin typeface="Verdana" panose="020B0604030504040204" pitchFamily="34" charset="0"/>
                <a:ea typeface="Verdana" panose="020B0604030504040204" pitchFamily="34" charset="0"/>
              </a:rPr>
              <a:t>Limited knowledge in dogs nutrition</a:t>
            </a:r>
          </a:p>
          <a:p>
            <a:r>
              <a:rPr lang="en-GB" dirty="0">
                <a:latin typeface="Verdana" panose="020B0604030504040204" pitchFamily="34" charset="0"/>
                <a:ea typeface="Verdana" panose="020B0604030504040204" pitchFamily="34" charset="0"/>
              </a:rPr>
              <a:t>Dog food purchase limitations</a:t>
            </a:r>
          </a:p>
          <a:p>
            <a:r>
              <a:rPr lang="en-GB" dirty="0">
                <a:latin typeface="Verdana" panose="020B0604030504040204" pitchFamily="34" charset="0"/>
                <a:ea typeface="Verdana" panose="020B0604030504040204" pitchFamily="34" charset="0"/>
              </a:rPr>
              <a:t>A wide range of mass market dog food</a:t>
            </a:r>
          </a:p>
          <a:p>
            <a:r>
              <a:rPr lang="en-GB" dirty="0">
                <a:latin typeface="Verdana" panose="020B0604030504040204" pitchFamily="34" charset="0"/>
                <a:ea typeface="Verdana" panose="020B0604030504040204" pitchFamily="34" charset="0"/>
              </a:rPr>
              <a:t>Get customized and various dog food with less time and efforts in long-term period</a:t>
            </a: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20" name="TextBox 19">
            <a:extLst>
              <a:ext uri="{FF2B5EF4-FFF2-40B4-BE49-F238E27FC236}">
                <a16:creationId xmlns:a16="http://schemas.microsoft.com/office/drawing/2014/main" id="{126B3F38-5A13-400B-B1F9-ED37D25C3E3B}"/>
              </a:ext>
            </a:extLst>
          </p:cNvPr>
          <p:cNvSpPr txBox="1"/>
          <p:nvPr/>
        </p:nvSpPr>
        <p:spPr>
          <a:xfrm>
            <a:off x="423788" y="4845144"/>
            <a:ext cx="4191000" cy="369332"/>
          </a:xfrm>
          <a:prstGeom prst="rect">
            <a:avLst/>
          </a:prstGeom>
          <a:noFill/>
        </p:spPr>
        <p:txBody>
          <a:bodyPr wrap="square" rtlCol="0">
            <a:spAutoFit/>
          </a:bodyPr>
          <a:lstStyle>
            <a:defPPr>
              <a:defRPr lang="en-US"/>
            </a:defPPr>
            <a:lvl1pPr>
              <a:defRPr b="1">
                <a:latin typeface="Verdana" panose="020B0604030504040204" pitchFamily="34" charset="0"/>
                <a:ea typeface="Verdana" panose="020B0604030504040204" pitchFamily="34" charset="0"/>
              </a:defRPr>
            </a:lvl1pPr>
          </a:lstStyle>
          <a:p>
            <a:r>
              <a:rPr lang="en-GB" dirty="0">
                <a:solidFill>
                  <a:schemeClr val="accent6"/>
                </a:solidFill>
              </a:rPr>
              <a:t>Values</a:t>
            </a:r>
          </a:p>
        </p:txBody>
      </p:sp>
      <p:sp>
        <p:nvSpPr>
          <p:cNvPr id="22" name="TextBox 21">
            <a:extLst>
              <a:ext uri="{FF2B5EF4-FFF2-40B4-BE49-F238E27FC236}">
                <a16:creationId xmlns:a16="http://schemas.microsoft.com/office/drawing/2014/main" id="{07EF7411-4F20-441A-B8DF-1E27AD870E4E}"/>
              </a:ext>
            </a:extLst>
          </p:cNvPr>
          <p:cNvSpPr txBox="1"/>
          <p:nvPr/>
        </p:nvSpPr>
        <p:spPr>
          <a:xfrm>
            <a:off x="1590427" y="5698985"/>
            <a:ext cx="3719985" cy="461665"/>
          </a:xfrm>
          <a:prstGeom prst="rect">
            <a:avLst/>
          </a:prstGeom>
          <a:noFill/>
        </p:spPr>
        <p:txBody>
          <a:bodyPr wrap="square">
            <a:spAutoFit/>
          </a:bodyPr>
          <a:lstStyle/>
          <a:p>
            <a:pPr algn="r"/>
            <a:r>
              <a:rPr lang="en-GB" sz="1200" i="1" dirty="0">
                <a:solidFill>
                  <a:schemeClr val="accent3">
                    <a:lumMod val="75000"/>
                  </a:schemeClr>
                </a:solidFill>
                <a:latin typeface="Verdana" panose="020B0604030504040204" pitchFamily="34" charset="0"/>
                <a:ea typeface="Verdana" panose="020B0604030504040204" pitchFamily="34" charset="0"/>
              </a:rPr>
              <a:t>“Because I use them [nutritional eco-friendly products] in my daily life as well”</a:t>
            </a:r>
          </a:p>
        </p:txBody>
      </p:sp>
      <p:sp>
        <p:nvSpPr>
          <p:cNvPr id="23" name="TextBox 22">
            <a:extLst>
              <a:ext uri="{FF2B5EF4-FFF2-40B4-BE49-F238E27FC236}">
                <a16:creationId xmlns:a16="http://schemas.microsoft.com/office/drawing/2014/main" id="{EAE32DAF-EE48-4E10-B4BE-8785366860CA}"/>
              </a:ext>
            </a:extLst>
          </p:cNvPr>
          <p:cNvSpPr txBox="1"/>
          <p:nvPr/>
        </p:nvSpPr>
        <p:spPr>
          <a:xfrm>
            <a:off x="8739262" y="3085500"/>
            <a:ext cx="3028950" cy="461665"/>
          </a:xfrm>
          <a:prstGeom prst="rect">
            <a:avLst/>
          </a:prstGeom>
          <a:noFill/>
        </p:spPr>
        <p:txBody>
          <a:bodyPr wrap="square">
            <a:spAutoFit/>
          </a:bodyPr>
          <a:lstStyle>
            <a:defPPr>
              <a:defRPr lang="en-US"/>
            </a:defPPr>
            <a:lvl1pPr algn="r">
              <a:defRPr sz="1200" i="1">
                <a:solidFill>
                  <a:schemeClr val="accent3">
                    <a:lumMod val="75000"/>
                  </a:schemeClr>
                </a:solidFill>
                <a:latin typeface="Verdana" panose="020B0604030504040204" pitchFamily="34" charset="0"/>
                <a:ea typeface="Verdana" panose="020B0604030504040204" pitchFamily="34" charset="0"/>
              </a:defRPr>
            </a:lvl1pPr>
          </a:lstStyle>
          <a:p>
            <a:r>
              <a:rPr lang="en-US" dirty="0"/>
              <a:t>“Because I want to participate in the enhancement of the environment ”</a:t>
            </a:r>
          </a:p>
        </p:txBody>
      </p:sp>
      <p:pic>
        <p:nvPicPr>
          <p:cNvPr id="5" name="Picture 4">
            <a:extLst>
              <a:ext uri="{FF2B5EF4-FFF2-40B4-BE49-F238E27FC236}">
                <a16:creationId xmlns:a16="http://schemas.microsoft.com/office/drawing/2014/main" id="{54400674-A228-4FAF-A645-A4ED7C68EEC6}"/>
              </a:ext>
            </a:extLst>
          </p:cNvPr>
          <p:cNvPicPr>
            <a:picLocks noChangeAspect="1"/>
          </p:cNvPicPr>
          <p:nvPr/>
        </p:nvPicPr>
        <p:blipFill>
          <a:blip r:embed="rId3"/>
          <a:stretch>
            <a:fillRect/>
          </a:stretch>
        </p:blipFill>
        <p:spPr>
          <a:xfrm>
            <a:off x="10611878" y="384578"/>
            <a:ext cx="1324228" cy="1835564"/>
          </a:xfrm>
          <a:prstGeom prst="rect">
            <a:avLst/>
          </a:prstGeom>
        </p:spPr>
      </p:pic>
      <p:sp>
        <p:nvSpPr>
          <p:cNvPr id="24" name="TextBox 23">
            <a:extLst>
              <a:ext uri="{FF2B5EF4-FFF2-40B4-BE49-F238E27FC236}">
                <a16:creationId xmlns:a16="http://schemas.microsoft.com/office/drawing/2014/main" id="{9B978C90-07A3-4B6E-A025-5D505A3AE400}"/>
              </a:ext>
            </a:extLst>
          </p:cNvPr>
          <p:cNvSpPr txBox="1"/>
          <p:nvPr/>
        </p:nvSpPr>
        <p:spPr>
          <a:xfrm>
            <a:off x="9403024" y="4887552"/>
            <a:ext cx="2712093" cy="1169551"/>
          </a:xfrm>
          <a:prstGeom prst="rect">
            <a:avLst/>
          </a:prstGeom>
          <a:noFill/>
          <a:ln w="57150">
            <a:solidFill>
              <a:schemeClr val="accent5">
                <a:lumMod val="60000"/>
                <a:lumOff val="40000"/>
              </a:schemeClr>
            </a:solidFill>
          </a:ln>
        </p:spPr>
        <p:txBody>
          <a:bodyPr wrap="square">
            <a:spAutoFit/>
          </a:bodyPr>
          <a:lstStyle/>
          <a:p>
            <a:r>
              <a:rPr lang="en-GB" sz="1400" b="1" i="1" dirty="0">
                <a:solidFill>
                  <a:schemeClr val="accent5"/>
                </a:solidFill>
                <a:effectLst/>
                <a:latin typeface="Verdana" panose="020B0604030504040204" pitchFamily="34" charset="0"/>
                <a:ea typeface="Verdana" panose="020B0604030504040204" pitchFamily="34" charset="0"/>
              </a:rPr>
              <a:t>According to Mintel consumer data, 41% of adults in the UK who buy pet food are looking for all natural pet food.</a:t>
            </a:r>
            <a:endParaRPr lang="en-GB" sz="1400" b="1" i="1" dirty="0">
              <a:solidFill>
                <a:schemeClr val="accent5"/>
              </a:solidFill>
              <a:latin typeface="Verdana" panose="020B0604030504040204" pitchFamily="34" charset="0"/>
              <a:ea typeface="Verdana" panose="020B0604030504040204" pitchFamily="34" charset="0"/>
            </a:endParaRPr>
          </a:p>
        </p:txBody>
      </p:sp>
      <p:pic>
        <p:nvPicPr>
          <p:cNvPr id="3" name="Picture 2" descr="Dogs and Their Owners Share Similar Personality Traits | Discover Magazine">
            <a:extLst>
              <a:ext uri="{FF2B5EF4-FFF2-40B4-BE49-F238E27FC236}">
                <a16:creationId xmlns:a16="http://schemas.microsoft.com/office/drawing/2014/main" id="{A41B9502-CA5B-43A1-B844-DF150FE96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438" y="2577967"/>
            <a:ext cx="2480051" cy="1652095"/>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050" name="Picture 2" descr="Pet Food Now Looks a Lot Like Human Food - The Atlantic">
            <a:extLst>
              <a:ext uri="{FF2B5EF4-FFF2-40B4-BE49-F238E27FC236}">
                <a16:creationId xmlns:a16="http://schemas.microsoft.com/office/drawing/2014/main" id="{CC189F4B-643B-4366-919C-CD469B2AD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570" y="3329722"/>
            <a:ext cx="1585067" cy="1585067"/>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1EEA02FB-C6E4-4CB5-AEA8-3F27072BE576}"/>
              </a:ext>
            </a:extLst>
          </p:cNvPr>
          <p:cNvSpPr/>
          <p:nvPr/>
        </p:nvSpPr>
        <p:spPr>
          <a:xfrm>
            <a:off x="500894" y="1626540"/>
            <a:ext cx="11232257" cy="549516"/>
          </a:xfrm>
          <a:prstGeom prst="roundRect">
            <a:avLst/>
          </a:prstGeom>
          <a:solidFill>
            <a:schemeClr val="accent6">
              <a:lumMod val="20000"/>
              <a:lumOff val="8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Verdana" panose="020B0604030504040204" pitchFamily="34" charset="0"/>
              <a:ea typeface="Verdana" panose="020B0604030504040204" pitchFamily="34" charset="0"/>
            </a:endParaRPr>
          </a:p>
        </p:txBody>
      </p:sp>
      <p:pic>
        <p:nvPicPr>
          <p:cNvPr id="565" name="Picture 564">
            <a:extLst>
              <a:ext uri="{FF2B5EF4-FFF2-40B4-BE49-F238E27FC236}">
                <a16:creationId xmlns:a16="http://schemas.microsoft.com/office/drawing/2014/main" id="{B982E4B4-FFFD-466F-935E-9CCD644CE7E7}"/>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462451" y="4073236"/>
            <a:ext cx="3920068" cy="2737341"/>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12" name="TextBox 11">
            <a:extLst>
              <a:ext uri="{FF2B5EF4-FFF2-40B4-BE49-F238E27FC236}">
                <a16:creationId xmlns:a16="http://schemas.microsoft.com/office/drawing/2014/main" id="{AC61502F-6BBD-4DC3-96C0-AEA96798E569}"/>
              </a:ext>
            </a:extLst>
          </p:cNvPr>
          <p:cNvSpPr txBox="1"/>
          <p:nvPr/>
        </p:nvSpPr>
        <p:spPr>
          <a:xfrm>
            <a:off x="417762" y="302517"/>
            <a:ext cx="5185248" cy="400110"/>
          </a:xfrm>
          <a:prstGeom prst="rect">
            <a:avLst/>
          </a:prstGeom>
          <a:noFill/>
        </p:spPr>
        <p:txBody>
          <a:bodyPr wrap="square" rtlCol="0">
            <a:spAutoFit/>
          </a:bodyPr>
          <a:lstStyle/>
          <a:p>
            <a:r>
              <a:rPr lang="en-GB" sz="2000" b="1" dirty="0">
                <a:solidFill>
                  <a:schemeClr val="tx2">
                    <a:lumMod val="75000"/>
                  </a:schemeClr>
                </a:solidFill>
                <a:latin typeface="Verdana" panose="020B0604030504040204" pitchFamily="34" charset="0"/>
                <a:ea typeface="Verdana" panose="020B0604030504040204" pitchFamily="34" charset="0"/>
              </a:rPr>
              <a:t>CUSTOMER JOURNEY MAP</a:t>
            </a:r>
          </a:p>
        </p:txBody>
      </p:sp>
      <p:grpSp>
        <p:nvGrpSpPr>
          <p:cNvPr id="28" name="Group 27">
            <a:extLst>
              <a:ext uri="{FF2B5EF4-FFF2-40B4-BE49-F238E27FC236}">
                <a16:creationId xmlns:a16="http://schemas.microsoft.com/office/drawing/2014/main" id="{A1E6AEA2-2E84-4B1B-8DCB-B9B3418CC8B9}"/>
              </a:ext>
            </a:extLst>
          </p:cNvPr>
          <p:cNvGrpSpPr/>
          <p:nvPr/>
        </p:nvGrpSpPr>
        <p:grpSpPr>
          <a:xfrm>
            <a:off x="385480" y="4180063"/>
            <a:ext cx="11418914" cy="184263"/>
            <a:chOff x="1158" y="5274240"/>
            <a:chExt cx="12318723" cy="201365"/>
          </a:xfrm>
        </p:grpSpPr>
        <p:cxnSp>
          <p:nvCxnSpPr>
            <p:cNvPr id="41" name="Straight Connector 40">
              <a:extLst>
                <a:ext uri="{FF2B5EF4-FFF2-40B4-BE49-F238E27FC236}">
                  <a16:creationId xmlns:a16="http://schemas.microsoft.com/office/drawing/2014/main" id="{4B753191-2FB5-427D-8BDC-5CF4C84D4B1E}"/>
                </a:ext>
              </a:extLst>
            </p:cNvPr>
            <p:cNvCxnSpPr>
              <a:stCxn id="44" idx="6"/>
              <a:endCxn id="45" idx="6"/>
            </p:cNvCxnSpPr>
            <p:nvPr/>
          </p:nvCxnSpPr>
          <p:spPr>
            <a:xfrm flipV="1">
              <a:off x="202524" y="5374922"/>
              <a:ext cx="12117357" cy="1"/>
            </a:xfrm>
            <a:prstGeom prst="line">
              <a:avLst/>
            </a:prstGeom>
            <a:ln w="25400"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C765E67D-4167-454B-AAD4-C9C8848C7AEA}"/>
                </a:ext>
              </a:extLst>
            </p:cNvPr>
            <p:cNvSpPr/>
            <p:nvPr/>
          </p:nvSpPr>
          <p:spPr>
            <a:xfrm>
              <a:off x="1158" y="5274241"/>
              <a:ext cx="201366" cy="201364"/>
            </a:xfrm>
            <a:prstGeom prst="ellipse">
              <a:avLst/>
            </a:prstGeom>
            <a:solidFill>
              <a:schemeClr val="bg1"/>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1100" dirty="0">
                <a:solidFill>
                  <a:srgbClr val="FFFFFF">
                    <a:lumMod val="65000"/>
                    <a:lumOff val="35000"/>
                  </a:srgbClr>
                </a:solidFill>
                <a:latin typeface="Verdana" panose="020B0604030504040204" pitchFamily="34" charset="0"/>
                <a:ea typeface="Verdana" panose="020B0604030504040204" pitchFamily="34" charset="0"/>
              </a:endParaRPr>
            </a:p>
          </p:txBody>
        </p:sp>
        <p:sp>
          <p:nvSpPr>
            <p:cNvPr id="45" name="Oval 44">
              <a:extLst>
                <a:ext uri="{FF2B5EF4-FFF2-40B4-BE49-F238E27FC236}">
                  <a16:creationId xmlns:a16="http://schemas.microsoft.com/office/drawing/2014/main" id="{F1F97233-1481-424E-BDD9-B123C9D5D697}"/>
                </a:ext>
              </a:extLst>
            </p:cNvPr>
            <p:cNvSpPr/>
            <p:nvPr/>
          </p:nvSpPr>
          <p:spPr>
            <a:xfrm>
              <a:off x="12118515" y="5274240"/>
              <a:ext cx="201366" cy="201364"/>
            </a:xfrm>
            <a:prstGeom prst="ellipse">
              <a:avLst/>
            </a:prstGeom>
            <a:solidFill>
              <a:schemeClr val="bg1"/>
            </a:solid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1100" dirty="0">
                <a:solidFill>
                  <a:srgbClr val="FFFFFF">
                    <a:lumMod val="65000"/>
                    <a:lumOff val="35000"/>
                  </a:srgbClr>
                </a:solidFill>
                <a:latin typeface="Verdana" panose="020B0604030504040204" pitchFamily="34" charset="0"/>
                <a:ea typeface="Verdana" panose="020B0604030504040204" pitchFamily="34" charset="0"/>
              </a:endParaRPr>
            </a:p>
          </p:txBody>
        </p:sp>
      </p:grpSp>
      <p:sp>
        <p:nvSpPr>
          <p:cNvPr id="89" name="TextBox 88">
            <a:extLst>
              <a:ext uri="{FF2B5EF4-FFF2-40B4-BE49-F238E27FC236}">
                <a16:creationId xmlns:a16="http://schemas.microsoft.com/office/drawing/2014/main" id="{8F1E941B-25EE-4106-9F5B-295EE9BBB82E}"/>
              </a:ext>
            </a:extLst>
          </p:cNvPr>
          <p:cNvSpPr txBox="1"/>
          <p:nvPr/>
        </p:nvSpPr>
        <p:spPr>
          <a:xfrm>
            <a:off x="1025717" y="4435510"/>
            <a:ext cx="1628674" cy="2666756"/>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Times New Roman" panose="02020603050405020304" pitchFamily="18" charset="0"/>
              </a:rPr>
              <a:t>Think about a different type of food</a:t>
            </a:r>
          </a:p>
          <a:p>
            <a:pPr marL="171450" indent="-171450">
              <a:lnSpc>
                <a:spcPct val="107000"/>
              </a:lnSpc>
              <a:spcAft>
                <a:spcPts val="80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Times New Roman" panose="02020603050405020304" pitchFamily="18" charset="0"/>
              </a:rPr>
              <a:t>Consider dog’s behaviour and mood within previous time</a:t>
            </a:r>
          </a:p>
          <a:p>
            <a:pPr marL="171450" indent="-171450">
              <a:lnSpc>
                <a:spcPct val="107000"/>
              </a:lnSpc>
              <a:spcAft>
                <a:spcPts val="80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Times New Roman" panose="02020603050405020304" pitchFamily="18" charset="0"/>
              </a:rPr>
              <a:t>Take into account pandemic restrictions which affect daily routine (work from home, limited access to shops B&amp;M, etc.)</a:t>
            </a:r>
          </a:p>
          <a:p>
            <a:pPr>
              <a:lnSpc>
                <a:spcPct val="107000"/>
              </a:lnSpc>
              <a:spcAft>
                <a:spcPts val="800"/>
              </a:spcAft>
            </a:pPr>
            <a:endParaRPr lang="en-GB" sz="9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en-GB" sz="9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en-GB" sz="900" dirty="0">
              <a:latin typeface="Verdana" panose="020B0604030504040204" pitchFamily="34" charset="0"/>
              <a:ea typeface="Verdana" panose="020B060403050404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03DACB16-1F30-49DD-B463-30C1394A12B9}"/>
              </a:ext>
            </a:extLst>
          </p:cNvPr>
          <p:cNvSpPr txBox="1"/>
          <p:nvPr/>
        </p:nvSpPr>
        <p:spPr>
          <a:xfrm>
            <a:off x="2733141" y="2534913"/>
            <a:ext cx="2027412" cy="2074029"/>
          </a:xfrm>
          <a:prstGeom prst="rect">
            <a:avLst/>
          </a:prstGeom>
          <a:noFill/>
        </p:spPr>
        <p:txBody>
          <a:bodyPr wrap="square" rtlCol="0">
            <a:spAutoFit/>
          </a:bodyPr>
          <a:lstStyle>
            <a:defPPr>
              <a:defRPr lang="en-US"/>
            </a:defPPr>
            <a:lvl1pPr marL="171450" indent="-171450">
              <a:lnSpc>
                <a:spcPct val="107000"/>
              </a:lnSpc>
              <a:spcAft>
                <a:spcPts val="800"/>
              </a:spcAft>
              <a:buFont typeface="Arial" panose="020B0604020202020204" pitchFamily="34" charset="0"/>
              <a:buChar char="•"/>
              <a:defRPr sz="1100">
                <a:latin typeface="Calibri" panose="020F0502020204030204" pitchFamily="34" charset="0"/>
                <a:ea typeface="Calibri" panose="020F0502020204030204" pitchFamily="34" charset="0"/>
                <a:cs typeface="Times New Roman" panose="02020603050405020304" pitchFamily="18" charset="0"/>
              </a:defRPr>
            </a:lvl1pPr>
          </a:lstStyle>
          <a:p>
            <a:r>
              <a:rPr lang="en-GB" sz="900" dirty="0">
                <a:latin typeface="Verdana" panose="020B0604030504040204" pitchFamily="34" charset="0"/>
                <a:ea typeface="Verdana" panose="020B0604030504040204" pitchFamily="34" charset="0"/>
              </a:rPr>
              <a:t>Google, research online (blogs), asking friends or colleagues</a:t>
            </a:r>
            <a:endParaRPr lang="en-US" sz="900" dirty="0">
              <a:latin typeface="Verdana" panose="020B0604030504040204" pitchFamily="34" charset="0"/>
              <a:ea typeface="Verdana" panose="020B0604030504040204" pitchFamily="34" charset="0"/>
            </a:endParaRPr>
          </a:p>
          <a:p>
            <a:r>
              <a:rPr lang="en-US" sz="900" dirty="0">
                <a:latin typeface="Verdana" panose="020B0604030504040204" pitchFamily="34" charset="0"/>
                <a:ea typeface="Verdana" panose="020B0604030504040204" pitchFamily="34" charset="0"/>
              </a:rPr>
              <a:t>Consult your vet, e</a:t>
            </a:r>
            <a:r>
              <a:rPr lang="en-GB" sz="900" dirty="0">
                <a:latin typeface="Verdana" panose="020B0604030504040204" pitchFamily="34" charset="0"/>
                <a:ea typeface="Verdana" panose="020B0604030504040204" pitchFamily="34" charset="0"/>
              </a:rPr>
              <a:t>stablish meal times and portions</a:t>
            </a:r>
          </a:p>
          <a:p>
            <a:r>
              <a:rPr lang="en-GB" sz="900" dirty="0">
                <a:latin typeface="Verdana" panose="020B0604030504040204" pitchFamily="34" charset="0"/>
                <a:ea typeface="Verdana" panose="020B0604030504040204" pitchFamily="34" charset="0"/>
              </a:rPr>
              <a:t>Check alternatives (price, quality)</a:t>
            </a:r>
          </a:p>
          <a:p>
            <a:r>
              <a:rPr lang="en-GB" sz="900" dirty="0">
                <a:latin typeface="Verdana" panose="020B0604030504040204" pitchFamily="34" charset="0"/>
                <a:ea typeface="Verdana" panose="020B0604030504040204" pitchFamily="34" charset="0"/>
              </a:rPr>
              <a:t>Check testimonials, reviews</a:t>
            </a:r>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p:txBody>
      </p:sp>
      <p:sp>
        <p:nvSpPr>
          <p:cNvPr id="91" name="TextBox 90">
            <a:extLst>
              <a:ext uri="{FF2B5EF4-FFF2-40B4-BE49-F238E27FC236}">
                <a16:creationId xmlns:a16="http://schemas.microsoft.com/office/drawing/2014/main" id="{DF93F30A-6D0D-466A-A242-3A162F309355}"/>
              </a:ext>
            </a:extLst>
          </p:cNvPr>
          <p:cNvSpPr txBox="1"/>
          <p:nvPr/>
        </p:nvSpPr>
        <p:spPr>
          <a:xfrm>
            <a:off x="4322592" y="4438978"/>
            <a:ext cx="1628674" cy="2518575"/>
          </a:xfrm>
          <a:prstGeom prst="rect">
            <a:avLst/>
          </a:prstGeom>
          <a:noFill/>
        </p:spPr>
        <p:txBody>
          <a:bodyPr wrap="square" rtlCol="0">
            <a:spAutoFit/>
          </a:bodyPr>
          <a:lstStyle>
            <a:defPPr>
              <a:defRPr lang="en-US"/>
            </a:defPPr>
            <a:lvl1pPr marL="171450" indent="-171450">
              <a:lnSpc>
                <a:spcPct val="107000"/>
              </a:lnSpc>
              <a:spcAft>
                <a:spcPts val="800"/>
              </a:spcAft>
              <a:buFont typeface="Arial" panose="020B0604020202020204" pitchFamily="34" charset="0"/>
              <a:buChar char="•"/>
              <a:defRPr sz="1100">
                <a:latin typeface="Calibri" panose="020F0502020204030204" pitchFamily="34" charset="0"/>
                <a:ea typeface="Calibri" panose="020F0502020204030204" pitchFamily="34" charset="0"/>
                <a:cs typeface="Times New Roman" panose="02020603050405020304" pitchFamily="18" charset="0"/>
              </a:defRPr>
            </a:lvl1pPr>
          </a:lstStyle>
          <a:p>
            <a:r>
              <a:rPr lang="en-US" sz="900" dirty="0">
                <a:latin typeface="Verdana" panose="020B0604030504040204" pitchFamily="34" charset="0"/>
                <a:ea typeface="Verdana" panose="020B0604030504040204" pitchFamily="34" charset="0"/>
              </a:rPr>
              <a:t>Choose customized type of food</a:t>
            </a:r>
          </a:p>
          <a:p>
            <a:r>
              <a:rPr lang="en-US" sz="900" dirty="0">
                <a:latin typeface="Verdana" panose="020B0604030504040204" pitchFamily="34" charset="0"/>
                <a:ea typeface="Verdana" panose="020B0604030504040204" pitchFamily="34" charset="0"/>
              </a:rPr>
              <a:t>Make sure to unsubscribe any time</a:t>
            </a:r>
          </a:p>
          <a:p>
            <a:r>
              <a:rPr lang="en-US" sz="900" dirty="0">
                <a:latin typeface="Verdana" panose="020B0604030504040204" pitchFamily="34" charset="0"/>
                <a:ea typeface="Verdana" panose="020B0604030504040204" pitchFamily="34" charset="0"/>
              </a:rPr>
              <a:t>Expect to receive free samples or bonuses</a:t>
            </a:r>
          </a:p>
          <a:p>
            <a:r>
              <a:rPr lang="en-US" sz="900" dirty="0">
                <a:latin typeface="Verdana" panose="020B0604030504040204" pitchFamily="34" charset="0"/>
                <a:ea typeface="Verdana" panose="020B0604030504040204" pitchFamily="34" charset="0"/>
              </a:rPr>
              <a:t>Expect the purchase is 1) best by quality 2) price 3) free from cruelty 4) eco-friendly</a:t>
            </a:r>
          </a:p>
          <a:p>
            <a:endParaRPr lang="en-US" sz="9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p:txBody>
      </p:sp>
      <p:sp>
        <p:nvSpPr>
          <p:cNvPr id="93" name="TextBox 92">
            <a:extLst>
              <a:ext uri="{FF2B5EF4-FFF2-40B4-BE49-F238E27FC236}">
                <a16:creationId xmlns:a16="http://schemas.microsoft.com/office/drawing/2014/main" id="{A5F59534-FA81-4424-9BCA-E3AF569CCC30}"/>
              </a:ext>
            </a:extLst>
          </p:cNvPr>
          <p:cNvSpPr txBox="1"/>
          <p:nvPr/>
        </p:nvSpPr>
        <p:spPr>
          <a:xfrm>
            <a:off x="7951344" y="4395554"/>
            <a:ext cx="1242009" cy="1321708"/>
          </a:xfrm>
          <a:prstGeom prst="rect">
            <a:avLst/>
          </a:prstGeom>
          <a:noFill/>
        </p:spPr>
        <p:txBody>
          <a:bodyPr wrap="square" rtlCol="0">
            <a:spAutoFit/>
          </a:bodyPr>
          <a:lstStyle>
            <a:defPPr>
              <a:defRPr lang="en-US"/>
            </a:defPPr>
            <a:lvl1pPr marL="171450" indent="-171450">
              <a:lnSpc>
                <a:spcPct val="107000"/>
              </a:lnSpc>
              <a:spcAft>
                <a:spcPts val="800"/>
              </a:spcAft>
              <a:buFont typeface="Arial" panose="020B0604020202020204" pitchFamily="34" charset="0"/>
              <a:buChar char="•"/>
              <a:defRPr sz="1100">
                <a:latin typeface="Calibri" panose="020F0502020204030204" pitchFamily="34" charset="0"/>
                <a:ea typeface="Calibri" panose="020F0502020204030204" pitchFamily="34" charset="0"/>
                <a:cs typeface="Times New Roman" panose="02020603050405020304" pitchFamily="18" charset="0"/>
              </a:defRPr>
            </a:lvl1pPr>
          </a:lstStyle>
          <a:p>
            <a:r>
              <a:rPr lang="en-GB" sz="900" dirty="0">
                <a:latin typeface="Verdana" panose="020B0604030504040204" pitchFamily="34" charset="0"/>
                <a:ea typeface="Verdana" panose="020B0604030504040204" pitchFamily="34" charset="0"/>
              </a:rPr>
              <a:t>Give suggested amount</a:t>
            </a:r>
          </a:p>
          <a:p>
            <a:r>
              <a:rPr lang="en-GB" sz="900" dirty="0">
                <a:latin typeface="Verdana" panose="020B0604030504040204" pitchFamily="34" charset="0"/>
                <a:ea typeface="Verdana" panose="020B0604030504040204" pitchFamily="34" charset="0"/>
              </a:rPr>
              <a:t>Ensure regular access to water </a:t>
            </a:r>
          </a:p>
          <a:p>
            <a:r>
              <a:rPr lang="en-GB" sz="900" dirty="0">
                <a:latin typeface="Verdana" panose="020B0604030504040204" pitchFamily="34" charset="0"/>
                <a:ea typeface="Verdana" panose="020B0604030504040204" pitchFamily="34" charset="0"/>
              </a:rPr>
              <a:t>Encourage healthy treats </a:t>
            </a:r>
            <a:endParaRPr lang="en-US" sz="900" dirty="0">
              <a:latin typeface="Verdana" panose="020B0604030504040204" pitchFamily="34" charset="0"/>
              <a:ea typeface="Verdana" panose="020B0604030504040204" pitchFamily="34" charset="0"/>
            </a:endParaRPr>
          </a:p>
        </p:txBody>
      </p:sp>
      <p:grpSp>
        <p:nvGrpSpPr>
          <p:cNvPr id="95" name="Group 94">
            <a:extLst>
              <a:ext uri="{FF2B5EF4-FFF2-40B4-BE49-F238E27FC236}">
                <a16:creationId xmlns:a16="http://schemas.microsoft.com/office/drawing/2014/main" id="{B4B7F4A8-E9E9-4128-A661-8F993F0FAD52}"/>
              </a:ext>
            </a:extLst>
          </p:cNvPr>
          <p:cNvGrpSpPr/>
          <p:nvPr/>
        </p:nvGrpSpPr>
        <p:grpSpPr>
          <a:xfrm>
            <a:off x="711990" y="4106349"/>
            <a:ext cx="389541" cy="1295566"/>
            <a:chOff x="2682607" y="7181824"/>
            <a:chExt cx="829198" cy="3035056"/>
          </a:xfrm>
        </p:grpSpPr>
        <p:grpSp>
          <p:nvGrpSpPr>
            <p:cNvPr id="96" name="Group 95">
              <a:extLst>
                <a:ext uri="{FF2B5EF4-FFF2-40B4-BE49-F238E27FC236}">
                  <a16:creationId xmlns:a16="http://schemas.microsoft.com/office/drawing/2014/main" id="{15162CBF-3E72-47D1-B025-5E06AE524B69}"/>
                </a:ext>
              </a:extLst>
            </p:cNvPr>
            <p:cNvGrpSpPr/>
            <p:nvPr/>
          </p:nvGrpSpPr>
          <p:grpSpPr>
            <a:xfrm rot="10800000">
              <a:off x="2682607" y="7181824"/>
              <a:ext cx="829198" cy="3035056"/>
              <a:chOff x="2776378" y="3876241"/>
              <a:chExt cx="474231" cy="1735795"/>
            </a:xfrm>
            <a:solidFill>
              <a:schemeClr val="accent1"/>
            </a:solidFill>
          </p:grpSpPr>
          <p:sp>
            <p:nvSpPr>
              <p:cNvPr id="98" name="Rounded Rectangle 9">
                <a:extLst>
                  <a:ext uri="{FF2B5EF4-FFF2-40B4-BE49-F238E27FC236}">
                    <a16:creationId xmlns:a16="http://schemas.microsoft.com/office/drawing/2014/main" id="{E589B457-82DF-4232-8387-7678BEE1D814}"/>
                  </a:ext>
                </a:extLst>
              </p:cNvPr>
              <p:cNvSpPr/>
              <p:nvPr/>
            </p:nvSpPr>
            <p:spPr>
              <a:xfrm flipV="1">
                <a:off x="2776378" y="3876241"/>
                <a:ext cx="474231" cy="17324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99" name="Oval 98">
                <a:extLst>
                  <a:ext uri="{FF2B5EF4-FFF2-40B4-BE49-F238E27FC236}">
                    <a16:creationId xmlns:a16="http://schemas.microsoft.com/office/drawing/2014/main" id="{C149E100-8E5E-4F11-9E9B-E2EE03803466}"/>
                  </a:ext>
                </a:extLst>
              </p:cNvPr>
              <p:cNvSpPr/>
              <p:nvPr/>
            </p:nvSpPr>
            <p:spPr>
              <a:xfrm>
                <a:off x="2776378" y="5137810"/>
                <a:ext cx="474231" cy="474226"/>
              </a:xfrm>
              <a:prstGeom prst="ellipse">
                <a:avLst/>
              </a:prstGeom>
              <a:solidFill>
                <a:schemeClr val="bg1"/>
              </a:soli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500" dirty="0">
                  <a:solidFill>
                    <a:srgbClr val="FFFFFF">
                      <a:lumMod val="65000"/>
                      <a:lumOff val="35000"/>
                    </a:srgbClr>
                  </a:solidFill>
                  <a:latin typeface="Verdana" panose="020B0604030504040204" pitchFamily="34" charset="0"/>
                  <a:ea typeface="Verdana" panose="020B0604030504040204" pitchFamily="34" charset="0"/>
                </a:endParaRPr>
              </a:p>
            </p:txBody>
          </p:sp>
        </p:grpSp>
        <p:sp>
          <p:nvSpPr>
            <p:cNvPr id="97" name="Text Placeholder 33">
              <a:extLst>
                <a:ext uri="{FF2B5EF4-FFF2-40B4-BE49-F238E27FC236}">
                  <a16:creationId xmlns:a16="http://schemas.microsoft.com/office/drawing/2014/main" id="{F84C7BCF-4924-4A1C-830B-1E6639619E1B}"/>
                </a:ext>
              </a:extLst>
            </p:cNvPr>
            <p:cNvSpPr txBox="1">
              <a:spLocks/>
            </p:cNvSpPr>
            <p:nvPr/>
          </p:nvSpPr>
          <p:spPr>
            <a:xfrm>
              <a:off x="2865949" y="8114234"/>
              <a:ext cx="462509" cy="1710197"/>
            </a:xfrm>
            <a:prstGeom prst="rect">
              <a:avLst/>
            </a:prstGeom>
          </p:spPr>
          <p:txBody>
            <a:bodyPr vert="vert"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200241">
                <a:lnSpc>
                  <a:spcPct val="120000"/>
                </a:lnSpc>
                <a:spcBef>
                  <a:spcPct val="20000"/>
                </a:spcBef>
                <a:buNone/>
              </a:pPr>
              <a:endParaRPr lang="en-AU" sz="900" dirty="0">
                <a:solidFill>
                  <a:srgbClr val="FFFFFF"/>
                </a:solidFill>
                <a:latin typeface="Verdana" panose="020B0604030504040204" pitchFamily="34" charset="0"/>
                <a:ea typeface="Verdana" panose="020B0604030504040204" pitchFamily="34" charset="0"/>
                <a:cs typeface="Lato" panose="020F0502020204030203" pitchFamily="34" charset="0"/>
              </a:endParaRPr>
            </a:p>
          </p:txBody>
        </p:sp>
      </p:grpSp>
      <p:grpSp>
        <p:nvGrpSpPr>
          <p:cNvPr id="100" name="Group 99">
            <a:extLst>
              <a:ext uri="{FF2B5EF4-FFF2-40B4-BE49-F238E27FC236}">
                <a16:creationId xmlns:a16="http://schemas.microsoft.com/office/drawing/2014/main" id="{0B69E6C4-7D62-4C57-9720-7CFA185196E9}"/>
              </a:ext>
            </a:extLst>
          </p:cNvPr>
          <p:cNvGrpSpPr/>
          <p:nvPr/>
        </p:nvGrpSpPr>
        <p:grpSpPr>
          <a:xfrm>
            <a:off x="2393528" y="3028710"/>
            <a:ext cx="389541" cy="1383190"/>
            <a:chOff x="6101848" y="4657292"/>
            <a:chExt cx="829198" cy="3240329"/>
          </a:xfrm>
          <a:solidFill>
            <a:schemeClr val="accent1">
              <a:lumMod val="40000"/>
              <a:lumOff val="60000"/>
            </a:schemeClr>
          </a:solidFill>
        </p:grpSpPr>
        <p:grpSp>
          <p:nvGrpSpPr>
            <p:cNvPr id="101" name="Group 100">
              <a:extLst>
                <a:ext uri="{FF2B5EF4-FFF2-40B4-BE49-F238E27FC236}">
                  <a16:creationId xmlns:a16="http://schemas.microsoft.com/office/drawing/2014/main" id="{760C77BE-6713-4F93-87DC-E848267D62F8}"/>
                </a:ext>
              </a:extLst>
            </p:cNvPr>
            <p:cNvGrpSpPr/>
            <p:nvPr/>
          </p:nvGrpSpPr>
          <p:grpSpPr>
            <a:xfrm>
              <a:off x="6101848" y="4657292"/>
              <a:ext cx="829198" cy="3240329"/>
              <a:chOff x="4009381" y="3758842"/>
              <a:chExt cx="474231" cy="1853194"/>
            </a:xfrm>
            <a:grpFill/>
          </p:grpSpPr>
          <p:sp>
            <p:nvSpPr>
              <p:cNvPr id="103" name="Rounded Rectangle 12">
                <a:extLst>
                  <a:ext uri="{FF2B5EF4-FFF2-40B4-BE49-F238E27FC236}">
                    <a16:creationId xmlns:a16="http://schemas.microsoft.com/office/drawing/2014/main" id="{BFDE99F6-F36F-402E-B64D-E4C37EF46844}"/>
                  </a:ext>
                </a:extLst>
              </p:cNvPr>
              <p:cNvSpPr/>
              <p:nvPr/>
            </p:nvSpPr>
            <p:spPr>
              <a:xfrm flipV="1">
                <a:off x="4009381" y="3758842"/>
                <a:ext cx="474231" cy="18498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104" name="Oval 103">
                <a:extLst>
                  <a:ext uri="{FF2B5EF4-FFF2-40B4-BE49-F238E27FC236}">
                    <a16:creationId xmlns:a16="http://schemas.microsoft.com/office/drawing/2014/main" id="{EAA3AC4C-4E2E-4A7E-88A6-5C78D5651BBA}"/>
                  </a:ext>
                </a:extLst>
              </p:cNvPr>
              <p:cNvSpPr/>
              <p:nvPr/>
            </p:nvSpPr>
            <p:spPr>
              <a:xfrm>
                <a:off x="4009381" y="5137810"/>
                <a:ext cx="474231" cy="474226"/>
              </a:xfrm>
              <a:prstGeom prst="ellipse">
                <a:avLst/>
              </a:prstGeom>
              <a:solidFill>
                <a:schemeClr val="bg1"/>
              </a:solidFill>
              <a:ln w="1270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500" dirty="0">
                  <a:solidFill>
                    <a:srgbClr val="FFFFFF">
                      <a:lumMod val="65000"/>
                      <a:lumOff val="35000"/>
                    </a:srgbClr>
                  </a:solidFill>
                  <a:latin typeface="Verdana" panose="020B0604030504040204" pitchFamily="34" charset="0"/>
                  <a:ea typeface="Verdana" panose="020B0604030504040204" pitchFamily="34" charset="0"/>
                </a:endParaRPr>
              </a:p>
            </p:txBody>
          </p:sp>
        </p:grpSp>
        <p:sp>
          <p:nvSpPr>
            <p:cNvPr id="102" name="Text Placeholder 33">
              <a:extLst>
                <a:ext uri="{FF2B5EF4-FFF2-40B4-BE49-F238E27FC236}">
                  <a16:creationId xmlns:a16="http://schemas.microsoft.com/office/drawing/2014/main" id="{64620E94-AB38-4838-90ED-B2B517E9DEAB}"/>
                </a:ext>
              </a:extLst>
            </p:cNvPr>
            <p:cNvSpPr txBox="1">
              <a:spLocks/>
            </p:cNvSpPr>
            <p:nvPr/>
          </p:nvSpPr>
          <p:spPr>
            <a:xfrm>
              <a:off x="6285192" y="5109019"/>
              <a:ext cx="462509" cy="1710197"/>
            </a:xfrm>
            <a:prstGeom prst="rect">
              <a:avLst/>
            </a:prstGeom>
            <a:grpFill/>
          </p:spPr>
          <p:txBody>
            <a:bodyPr vert="vert"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200241">
                <a:lnSpc>
                  <a:spcPct val="120000"/>
                </a:lnSpc>
                <a:spcBef>
                  <a:spcPct val="20000"/>
                </a:spcBef>
                <a:buNone/>
              </a:pPr>
              <a:endParaRPr lang="en-AU" sz="900" dirty="0">
                <a:solidFill>
                  <a:srgbClr val="FFFFFF"/>
                </a:solidFill>
                <a:latin typeface="Verdana" panose="020B0604030504040204" pitchFamily="34" charset="0"/>
                <a:ea typeface="Verdana" panose="020B0604030504040204" pitchFamily="34" charset="0"/>
                <a:cs typeface="Lato" panose="020F0502020204030203" pitchFamily="34" charset="0"/>
              </a:endParaRPr>
            </a:p>
          </p:txBody>
        </p:sp>
      </p:grpSp>
      <p:grpSp>
        <p:nvGrpSpPr>
          <p:cNvPr id="105" name="Group 104">
            <a:extLst>
              <a:ext uri="{FF2B5EF4-FFF2-40B4-BE49-F238E27FC236}">
                <a16:creationId xmlns:a16="http://schemas.microsoft.com/office/drawing/2014/main" id="{EAF17F69-CB28-466C-AFB1-8EB75E52048F}"/>
              </a:ext>
            </a:extLst>
          </p:cNvPr>
          <p:cNvGrpSpPr/>
          <p:nvPr/>
        </p:nvGrpSpPr>
        <p:grpSpPr>
          <a:xfrm>
            <a:off x="5741513" y="3086778"/>
            <a:ext cx="389541" cy="1383191"/>
            <a:chOff x="12955002" y="3908782"/>
            <a:chExt cx="829198" cy="3988840"/>
          </a:xfrm>
          <a:solidFill>
            <a:schemeClr val="accent5">
              <a:lumMod val="60000"/>
              <a:lumOff val="40000"/>
            </a:schemeClr>
          </a:solidFill>
        </p:grpSpPr>
        <p:grpSp>
          <p:nvGrpSpPr>
            <p:cNvPr id="106" name="Group 105">
              <a:extLst>
                <a:ext uri="{FF2B5EF4-FFF2-40B4-BE49-F238E27FC236}">
                  <a16:creationId xmlns:a16="http://schemas.microsoft.com/office/drawing/2014/main" id="{410D50CB-BDC1-441E-98AA-663FEAC9F59D}"/>
                </a:ext>
              </a:extLst>
            </p:cNvPr>
            <p:cNvGrpSpPr/>
            <p:nvPr/>
          </p:nvGrpSpPr>
          <p:grpSpPr>
            <a:xfrm>
              <a:off x="12955002" y="3908782"/>
              <a:ext cx="829198" cy="3988840"/>
              <a:chOff x="6475385" y="3330757"/>
              <a:chExt cx="474231" cy="2281279"/>
            </a:xfrm>
            <a:grpFill/>
          </p:grpSpPr>
          <p:sp>
            <p:nvSpPr>
              <p:cNvPr id="108" name="Rounded Rectangle 18">
                <a:extLst>
                  <a:ext uri="{FF2B5EF4-FFF2-40B4-BE49-F238E27FC236}">
                    <a16:creationId xmlns:a16="http://schemas.microsoft.com/office/drawing/2014/main" id="{77A2090F-3792-458A-B1BA-212C351953D7}"/>
                  </a:ext>
                </a:extLst>
              </p:cNvPr>
              <p:cNvSpPr/>
              <p:nvPr/>
            </p:nvSpPr>
            <p:spPr>
              <a:xfrm flipV="1">
                <a:off x="6475385" y="3330757"/>
                <a:ext cx="474231" cy="227789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109" name="Oval 108">
                <a:extLst>
                  <a:ext uri="{FF2B5EF4-FFF2-40B4-BE49-F238E27FC236}">
                    <a16:creationId xmlns:a16="http://schemas.microsoft.com/office/drawing/2014/main" id="{12C29491-7E53-4B82-9931-E249CD2FEE93}"/>
                  </a:ext>
                </a:extLst>
              </p:cNvPr>
              <p:cNvSpPr/>
              <p:nvPr/>
            </p:nvSpPr>
            <p:spPr>
              <a:xfrm>
                <a:off x="6475385" y="5028263"/>
                <a:ext cx="474231" cy="583773"/>
              </a:xfrm>
              <a:prstGeom prst="ellipse">
                <a:avLst/>
              </a:prstGeom>
              <a:solidFill>
                <a:schemeClr val="bg1"/>
              </a:solidFill>
              <a:ln w="1270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500" dirty="0">
                  <a:solidFill>
                    <a:srgbClr val="FFFFFF">
                      <a:lumMod val="65000"/>
                      <a:lumOff val="35000"/>
                    </a:srgbClr>
                  </a:solidFill>
                  <a:latin typeface="Verdana" panose="020B0604030504040204" pitchFamily="34" charset="0"/>
                  <a:ea typeface="Verdana" panose="020B0604030504040204" pitchFamily="34" charset="0"/>
                </a:endParaRPr>
              </a:p>
            </p:txBody>
          </p:sp>
        </p:grpSp>
        <p:sp>
          <p:nvSpPr>
            <p:cNvPr id="107" name="Text Placeholder 33">
              <a:extLst>
                <a:ext uri="{FF2B5EF4-FFF2-40B4-BE49-F238E27FC236}">
                  <a16:creationId xmlns:a16="http://schemas.microsoft.com/office/drawing/2014/main" id="{E07171E6-4158-4507-BBEF-FEAE7AE5BB31}"/>
                </a:ext>
              </a:extLst>
            </p:cNvPr>
            <p:cNvSpPr txBox="1">
              <a:spLocks/>
            </p:cNvSpPr>
            <p:nvPr/>
          </p:nvSpPr>
          <p:spPr>
            <a:xfrm>
              <a:off x="13163675" y="4778167"/>
              <a:ext cx="462509" cy="1710197"/>
            </a:xfrm>
            <a:prstGeom prst="rect">
              <a:avLst/>
            </a:prstGeom>
            <a:grpFill/>
          </p:spPr>
          <p:txBody>
            <a:bodyPr vert="vert"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200241">
                <a:lnSpc>
                  <a:spcPct val="120000"/>
                </a:lnSpc>
                <a:spcBef>
                  <a:spcPct val="20000"/>
                </a:spcBef>
                <a:buNone/>
              </a:pPr>
              <a:endParaRPr lang="en-AU" sz="900" dirty="0">
                <a:solidFill>
                  <a:srgbClr val="FFFFFF"/>
                </a:solidFill>
                <a:latin typeface="Verdana" panose="020B0604030504040204" pitchFamily="34" charset="0"/>
                <a:ea typeface="Verdana" panose="020B0604030504040204" pitchFamily="34" charset="0"/>
                <a:cs typeface="Lato" panose="020F0502020204030203" pitchFamily="34" charset="0"/>
              </a:endParaRPr>
            </a:p>
          </p:txBody>
        </p:sp>
      </p:grpSp>
      <p:grpSp>
        <p:nvGrpSpPr>
          <p:cNvPr id="110" name="Group 109">
            <a:extLst>
              <a:ext uri="{FF2B5EF4-FFF2-40B4-BE49-F238E27FC236}">
                <a16:creationId xmlns:a16="http://schemas.microsoft.com/office/drawing/2014/main" id="{5CD1CF58-BE14-4F1F-A472-D691ACA2DD34}"/>
              </a:ext>
            </a:extLst>
          </p:cNvPr>
          <p:cNvGrpSpPr/>
          <p:nvPr/>
        </p:nvGrpSpPr>
        <p:grpSpPr>
          <a:xfrm>
            <a:off x="7504127" y="4106351"/>
            <a:ext cx="389541" cy="1458006"/>
            <a:chOff x="16357825" y="7181827"/>
            <a:chExt cx="829198" cy="3415598"/>
          </a:xfrm>
        </p:grpSpPr>
        <p:grpSp>
          <p:nvGrpSpPr>
            <p:cNvPr id="111" name="Group 110">
              <a:extLst>
                <a:ext uri="{FF2B5EF4-FFF2-40B4-BE49-F238E27FC236}">
                  <a16:creationId xmlns:a16="http://schemas.microsoft.com/office/drawing/2014/main" id="{D9A29960-6648-480A-8D9E-9B8AD83F1FD5}"/>
                </a:ext>
              </a:extLst>
            </p:cNvPr>
            <p:cNvGrpSpPr/>
            <p:nvPr/>
          </p:nvGrpSpPr>
          <p:grpSpPr>
            <a:xfrm rot="10800000">
              <a:off x="16357825" y="7181827"/>
              <a:ext cx="829198" cy="3415598"/>
              <a:chOff x="7708388" y="3658603"/>
              <a:chExt cx="474231" cy="1953433"/>
            </a:xfrm>
          </p:grpSpPr>
          <p:sp>
            <p:nvSpPr>
              <p:cNvPr id="113" name="Rounded Rectangle 21">
                <a:extLst>
                  <a:ext uri="{FF2B5EF4-FFF2-40B4-BE49-F238E27FC236}">
                    <a16:creationId xmlns:a16="http://schemas.microsoft.com/office/drawing/2014/main" id="{565A9424-5BAB-455F-9D98-CA6B4C5E8DF1}"/>
                  </a:ext>
                </a:extLst>
              </p:cNvPr>
              <p:cNvSpPr/>
              <p:nvPr/>
            </p:nvSpPr>
            <p:spPr>
              <a:xfrm flipV="1">
                <a:off x="7708388" y="3658603"/>
                <a:ext cx="474231" cy="195004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114" name="Oval 113">
                <a:extLst>
                  <a:ext uri="{FF2B5EF4-FFF2-40B4-BE49-F238E27FC236}">
                    <a16:creationId xmlns:a16="http://schemas.microsoft.com/office/drawing/2014/main" id="{FC16C34C-BA84-4041-A624-600C52824463}"/>
                  </a:ext>
                </a:extLst>
              </p:cNvPr>
              <p:cNvSpPr/>
              <p:nvPr/>
            </p:nvSpPr>
            <p:spPr>
              <a:xfrm>
                <a:off x="7708388" y="5137810"/>
                <a:ext cx="474231" cy="474226"/>
              </a:xfrm>
              <a:prstGeom prst="ellipse">
                <a:avLst/>
              </a:prstGeom>
              <a:solidFill>
                <a:schemeClr val="bg1"/>
              </a:solid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r>
                  <a:rPr lang="en-AU" sz="500" dirty="0">
                    <a:solidFill>
                      <a:srgbClr val="FFFFFF">
                        <a:lumMod val="65000"/>
                        <a:lumOff val="35000"/>
                      </a:srgbClr>
                    </a:solidFill>
                    <a:latin typeface="Verdana" panose="020B0604030504040204" pitchFamily="34" charset="0"/>
                    <a:ea typeface="Verdana" panose="020B0604030504040204" pitchFamily="34" charset="0"/>
                  </a:rPr>
                  <a:t></a:t>
                </a:r>
              </a:p>
            </p:txBody>
          </p:sp>
        </p:grpSp>
        <p:sp>
          <p:nvSpPr>
            <p:cNvPr id="112" name="Text Placeholder 33">
              <a:extLst>
                <a:ext uri="{FF2B5EF4-FFF2-40B4-BE49-F238E27FC236}">
                  <a16:creationId xmlns:a16="http://schemas.microsoft.com/office/drawing/2014/main" id="{6147D6F8-9032-4203-93A7-90C8CAA1EC4D}"/>
                </a:ext>
              </a:extLst>
            </p:cNvPr>
            <p:cNvSpPr txBox="1">
              <a:spLocks/>
            </p:cNvSpPr>
            <p:nvPr/>
          </p:nvSpPr>
          <p:spPr>
            <a:xfrm>
              <a:off x="16517444" y="8217558"/>
              <a:ext cx="462509" cy="1710197"/>
            </a:xfrm>
            <a:prstGeom prst="rect">
              <a:avLst/>
            </a:prstGeom>
          </p:spPr>
          <p:txBody>
            <a:bodyPr vert="vert"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200241">
                <a:lnSpc>
                  <a:spcPct val="120000"/>
                </a:lnSpc>
                <a:spcBef>
                  <a:spcPct val="20000"/>
                </a:spcBef>
                <a:buNone/>
              </a:pPr>
              <a:endParaRPr lang="en-AU" sz="900" dirty="0">
                <a:solidFill>
                  <a:srgbClr val="FFFFFF"/>
                </a:solidFill>
                <a:latin typeface="Verdana" panose="020B0604030504040204" pitchFamily="34" charset="0"/>
                <a:ea typeface="Verdana" panose="020B0604030504040204" pitchFamily="34" charset="0"/>
                <a:cs typeface="Lato" panose="020F0502020204030203" pitchFamily="34" charset="0"/>
              </a:endParaRPr>
            </a:p>
          </p:txBody>
        </p:sp>
      </p:grpSp>
      <p:grpSp>
        <p:nvGrpSpPr>
          <p:cNvPr id="116" name="Group 115">
            <a:extLst>
              <a:ext uri="{FF2B5EF4-FFF2-40B4-BE49-F238E27FC236}">
                <a16:creationId xmlns:a16="http://schemas.microsoft.com/office/drawing/2014/main" id="{1F39969E-CD66-4E5B-91FB-2A8152E0BA91}"/>
              </a:ext>
            </a:extLst>
          </p:cNvPr>
          <p:cNvGrpSpPr/>
          <p:nvPr/>
        </p:nvGrpSpPr>
        <p:grpSpPr>
          <a:xfrm>
            <a:off x="9216835" y="3295067"/>
            <a:ext cx="389541" cy="1116833"/>
            <a:chOff x="8941390" y="4115706"/>
            <a:chExt cx="474231" cy="1496330"/>
          </a:xfrm>
          <a:solidFill>
            <a:schemeClr val="accent5">
              <a:lumMod val="75000"/>
            </a:schemeClr>
          </a:solidFill>
        </p:grpSpPr>
        <p:sp>
          <p:nvSpPr>
            <p:cNvPr id="118" name="Rounded Rectangle 24">
              <a:extLst>
                <a:ext uri="{FF2B5EF4-FFF2-40B4-BE49-F238E27FC236}">
                  <a16:creationId xmlns:a16="http://schemas.microsoft.com/office/drawing/2014/main" id="{7E128109-2EF6-490E-B1A0-5476872CB30E}"/>
                </a:ext>
              </a:extLst>
            </p:cNvPr>
            <p:cNvSpPr/>
            <p:nvPr/>
          </p:nvSpPr>
          <p:spPr>
            <a:xfrm flipV="1">
              <a:off x="8941390" y="4115706"/>
              <a:ext cx="474231" cy="14929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119" name="Oval 118">
              <a:extLst>
                <a:ext uri="{FF2B5EF4-FFF2-40B4-BE49-F238E27FC236}">
                  <a16:creationId xmlns:a16="http://schemas.microsoft.com/office/drawing/2014/main" id="{193B7FE0-552D-41AA-8F03-BEFC87E2CB07}"/>
                </a:ext>
              </a:extLst>
            </p:cNvPr>
            <p:cNvSpPr/>
            <p:nvPr/>
          </p:nvSpPr>
          <p:spPr>
            <a:xfrm>
              <a:off x="8941390" y="5137810"/>
              <a:ext cx="474231" cy="474226"/>
            </a:xfrm>
            <a:prstGeom prst="ellipse">
              <a:avLst/>
            </a:prstGeom>
            <a:solidFill>
              <a:schemeClr val="bg1"/>
            </a:solidFill>
            <a:ln w="1270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AU" sz="500" dirty="0">
                <a:solidFill>
                  <a:srgbClr val="FFFFFF">
                    <a:lumMod val="65000"/>
                    <a:lumOff val="35000"/>
                  </a:srgbClr>
                </a:solidFill>
                <a:latin typeface="Verdana" panose="020B0604030504040204" pitchFamily="34" charset="0"/>
                <a:ea typeface="Verdana" panose="020B0604030504040204" pitchFamily="34" charset="0"/>
              </a:endParaRPr>
            </a:p>
          </p:txBody>
        </p:sp>
      </p:grpSp>
      <p:grpSp>
        <p:nvGrpSpPr>
          <p:cNvPr id="120" name="Group 119">
            <a:extLst>
              <a:ext uri="{FF2B5EF4-FFF2-40B4-BE49-F238E27FC236}">
                <a16:creationId xmlns:a16="http://schemas.microsoft.com/office/drawing/2014/main" id="{1AE6601A-1AFB-45B2-A02D-C3C7A3CF24C9}"/>
              </a:ext>
            </a:extLst>
          </p:cNvPr>
          <p:cNvGrpSpPr/>
          <p:nvPr/>
        </p:nvGrpSpPr>
        <p:grpSpPr>
          <a:xfrm>
            <a:off x="3993873" y="4134623"/>
            <a:ext cx="389541" cy="1128042"/>
            <a:chOff x="9727309" y="7181824"/>
            <a:chExt cx="829198" cy="2642607"/>
          </a:xfrm>
        </p:grpSpPr>
        <p:grpSp>
          <p:nvGrpSpPr>
            <p:cNvPr id="121" name="Group 120">
              <a:extLst>
                <a:ext uri="{FF2B5EF4-FFF2-40B4-BE49-F238E27FC236}">
                  <a16:creationId xmlns:a16="http://schemas.microsoft.com/office/drawing/2014/main" id="{C0D9F6E6-22D7-4493-B5F6-A4A0E5FD094C}"/>
                </a:ext>
              </a:extLst>
            </p:cNvPr>
            <p:cNvGrpSpPr/>
            <p:nvPr/>
          </p:nvGrpSpPr>
          <p:grpSpPr>
            <a:xfrm rot="10800000">
              <a:off x="9727309" y="7181824"/>
              <a:ext cx="829198" cy="2642607"/>
              <a:chOff x="5242383" y="4100689"/>
              <a:chExt cx="474231" cy="1511347"/>
            </a:xfrm>
          </p:grpSpPr>
          <p:sp>
            <p:nvSpPr>
              <p:cNvPr id="123" name="Rounded Rectangle 15">
                <a:extLst>
                  <a:ext uri="{FF2B5EF4-FFF2-40B4-BE49-F238E27FC236}">
                    <a16:creationId xmlns:a16="http://schemas.microsoft.com/office/drawing/2014/main" id="{5E5D98B7-67CF-402D-9B94-C07970EE23E2}"/>
                  </a:ext>
                </a:extLst>
              </p:cNvPr>
              <p:cNvSpPr/>
              <p:nvPr/>
            </p:nvSpPr>
            <p:spPr>
              <a:xfrm flipV="1">
                <a:off x="5242383" y="4100689"/>
                <a:ext cx="474231" cy="150796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endParaRPr lang="en-US" sz="1100" dirty="0">
                  <a:solidFill>
                    <a:srgbClr val="FFFFFF"/>
                  </a:solidFill>
                  <a:latin typeface="Verdana" panose="020B0604030504040204" pitchFamily="34" charset="0"/>
                  <a:ea typeface="Verdana" panose="020B0604030504040204" pitchFamily="34" charset="0"/>
                </a:endParaRPr>
              </a:p>
            </p:txBody>
          </p:sp>
          <p:sp>
            <p:nvSpPr>
              <p:cNvPr id="124" name="Oval 123">
                <a:extLst>
                  <a:ext uri="{FF2B5EF4-FFF2-40B4-BE49-F238E27FC236}">
                    <a16:creationId xmlns:a16="http://schemas.microsoft.com/office/drawing/2014/main" id="{9EEAB2D2-48A4-4DB7-B833-BC0CC1DE51C3}"/>
                  </a:ext>
                </a:extLst>
              </p:cNvPr>
              <p:cNvSpPr/>
              <p:nvPr/>
            </p:nvSpPr>
            <p:spPr>
              <a:xfrm>
                <a:off x="5242383" y="5137810"/>
                <a:ext cx="474231" cy="474226"/>
              </a:xfrm>
              <a:prstGeom prst="ellipse">
                <a:avLst/>
              </a:prstGeom>
              <a:solidFill>
                <a:schemeClr val="bg1"/>
              </a:solid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41"/>
                <a:r>
                  <a:rPr lang="en-AU" sz="500" dirty="0">
                    <a:solidFill>
                      <a:srgbClr val="FFFFFF">
                        <a:lumMod val="65000"/>
                        <a:lumOff val="35000"/>
                      </a:srgbClr>
                    </a:solidFill>
                    <a:latin typeface="Verdana" panose="020B0604030504040204" pitchFamily="34" charset="0"/>
                    <a:ea typeface="Verdana" panose="020B0604030504040204" pitchFamily="34" charset="0"/>
                  </a:rPr>
                  <a:t></a:t>
                </a:r>
              </a:p>
            </p:txBody>
          </p:sp>
        </p:grpSp>
        <p:sp>
          <p:nvSpPr>
            <p:cNvPr id="122" name="Text Placeholder 33">
              <a:extLst>
                <a:ext uri="{FF2B5EF4-FFF2-40B4-BE49-F238E27FC236}">
                  <a16:creationId xmlns:a16="http://schemas.microsoft.com/office/drawing/2014/main" id="{EE4E921A-67FC-4DAE-B214-997C5E77A81F}"/>
                </a:ext>
              </a:extLst>
            </p:cNvPr>
            <p:cNvSpPr txBox="1">
              <a:spLocks/>
            </p:cNvSpPr>
            <p:nvPr/>
          </p:nvSpPr>
          <p:spPr>
            <a:xfrm>
              <a:off x="9918112" y="8008709"/>
              <a:ext cx="462509" cy="1710197"/>
            </a:xfrm>
            <a:prstGeom prst="rect">
              <a:avLst/>
            </a:prstGeom>
          </p:spPr>
          <p:txBody>
            <a:bodyPr vert="vert"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1200241">
                <a:lnSpc>
                  <a:spcPct val="120000"/>
                </a:lnSpc>
                <a:spcBef>
                  <a:spcPct val="20000"/>
                </a:spcBef>
                <a:buNone/>
              </a:pPr>
              <a:endParaRPr lang="en-AU" sz="900" dirty="0">
                <a:solidFill>
                  <a:srgbClr val="FFFFFF"/>
                </a:solidFill>
                <a:latin typeface="Verdana" panose="020B0604030504040204" pitchFamily="34" charset="0"/>
                <a:ea typeface="Verdana" panose="020B0604030504040204" pitchFamily="34" charset="0"/>
                <a:cs typeface="Lato" panose="020F0502020204030203" pitchFamily="34" charset="0"/>
              </a:endParaRPr>
            </a:p>
          </p:txBody>
        </p:sp>
      </p:grpSp>
      <p:pic>
        <p:nvPicPr>
          <p:cNvPr id="3" name="Picture 2" descr="Dogs and Their Owners Share Similar Personality Traits | Discover Magazine">
            <a:extLst>
              <a:ext uri="{FF2B5EF4-FFF2-40B4-BE49-F238E27FC236}">
                <a16:creationId xmlns:a16="http://schemas.microsoft.com/office/drawing/2014/main" id="{311CC4C2-2225-494F-A264-6B00531CC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2981" y="55430"/>
            <a:ext cx="1180504" cy="786397"/>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B3769F-15E8-4DDD-AB89-BBB8CFE61B57}"/>
              </a:ext>
            </a:extLst>
          </p:cNvPr>
          <p:cNvSpPr txBox="1"/>
          <p:nvPr/>
        </p:nvSpPr>
        <p:spPr>
          <a:xfrm>
            <a:off x="8668581" y="200524"/>
            <a:ext cx="3455469" cy="553998"/>
          </a:xfrm>
          <a:prstGeom prst="rect">
            <a:avLst/>
          </a:prstGeom>
          <a:noFill/>
        </p:spPr>
        <p:txBody>
          <a:bodyPr wrap="square" rtlCol="0">
            <a:spAutoFit/>
          </a:bodyPr>
          <a:lstStyle/>
          <a:p>
            <a:r>
              <a:rPr lang="en-GB" sz="1000" i="1" dirty="0">
                <a:latin typeface="Verdana" panose="020B0604030504040204" pitchFamily="34" charset="0"/>
                <a:ea typeface="Verdana" panose="020B0604030504040204" pitchFamily="34" charset="0"/>
              </a:rPr>
              <a:t>“I would like to feed my dog in a healthier and more convenient way which reflects my lifestyle values”</a:t>
            </a:r>
          </a:p>
        </p:txBody>
      </p:sp>
      <p:sp>
        <p:nvSpPr>
          <p:cNvPr id="8" name="Pentagon 15">
            <a:extLst>
              <a:ext uri="{FF2B5EF4-FFF2-40B4-BE49-F238E27FC236}">
                <a16:creationId xmlns:a16="http://schemas.microsoft.com/office/drawing/2014/main" id="{0DD4AC9B-8D39-4A25-8626-502BFD53E5E8}"/>
              </a:ext>
            </a:extLst>
          </p:cNvPr>
          <p:cNvSpPr/>
          <p:nvPr/>
        </p:nvSpPr>
        <p:spPr>
          <a:xfrm>
            <a:off x="872478" y="925762"/>
            <a:ext cx="6717310" cy="354376"/>
          </a:xfrm>
          <a:prstGeom prst="homePlate">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88900" tIns="88900" rIns="88900" bIns="88900" rtlCol="0" anchor="t"/>
          <a:lstStyle/>
          <a:p>
            <a:pPr algn="ctr"/>
            <a:r>
              <a:rPr lang="en-US" sz="1100" b="1" dirty="0">
                <a:solidFill>
                  <a:schemeClr val="tx1"/>
                </a:solidFill>
                <a:latin typeface="Verdana" panose="020B0604030504040204" pitchFamily="34" charset="0"/>
                <a:ea typeface="Verdana" panose="020B0604030504040204" pitchFamily="34" charset="0"/>
              </a:rPr>
              <a:t>Pre-feeding</a:t>
            </a:r>
          </a:p>
        </p:txBody>
      </p:sp>
      <p:sp>
        <p:nvSpPr>
          <p:cNvPr id="9" name="Chevron 28">
            <a:extLst>
              <a:ext uri="{FF2B5EF4-FFF2-40B4-BE49-F238E27FC236}">
                <a16:creationId xmlns:a16="http://schemas.microsoft.com/office/drawing/2014/main" id="{09373B5C-7C34-46A4-B2A6-E7ADD43E38D1}"/>
              </a:ext>
            </a:extLst>
          </p:cNvPr>
          <p:cNvSpPr/>
          <p:nvPr/>
        </p:nvSpPr>
        <p:spPr>
          <a:xfrm>
            <a:off x="7484522" y="924789"/>
            <a:ext cx="2079057" cy="354376"/>
          </a:xfrm>
          <a:prstGeom prst="chevron">
            <a:avLst/>
          </a:prstGeom>
          <a:ln w="28575">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lIns="88900" tIns="88900" rIns="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Feeding</a:t>
            </a:r>
          </a:p>
        </p:txBody>
      </p:sp>
      <p:sp>
        <p:nvSpPr>
          <p:cNvPr id="10" name="Chevron 29">
            <a:extLst>
              <a:ext uri="{FF2B5EF4-FFF2-40B4-BE49-F238E27FC236}">
                <a16:creationId xmlns:a16="http://schemas.microsoft.com/office/drawing/2014/main" id="{348DFB97-4D2F-4E76-8398-0EBEF770D05B}"/>
              </a:ext>
            </a:extLst>
          </p:cNvPr>
          <p:cNvSpPr/>
          <p:nvPr/>
        </p:nvSpPr>
        <p:spPr>
          <a:xfrm>
            <a:off x="9465315" y="925762"/>
            <a:ext cx="2264085" cy="345697"/>
          </a:xfrm>
          <a:prstGeom prst="chevron">
            <a:avLst/>
          </a:prstGeom>
          <a:ln w="28575">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lIns="88900" tIns="88900" rIns="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Post-feeding</a:t>
            </a:r>
          </a:p>
        </p:txBody>
      </p:sp>
      <p:sp>
        <p:nvSpPr>
          <p:cNvPr id="137" name="TextBox 136">
            <a:extLst>
              <a:ext uri="{FF2B5EF4-FFF2-40B4-BE49-F238E27FC236}">
                <a16:creationId xmlns:a16="http://schemas.microsoft.com/office/drawing/2014/main" id="{785CD857-671D-49C5-B4B0-DD2B55AB3D8B}"/>
              </a:ext>
            </a:extLst>
          </p:cNvPr>
          <p:cNvSpPr txBox="1"/>
          <p:nvPr/>
        </p:nvSpPr>
        <p:spPr>
          <a:xfrm>
            <a:off x="-2316" y="2513303"/>
            <a:ext cx="2339173" cy="1515479"/>
          </a:xfrm>
          <a:prstGeom prst="rect">
            <a:avLst/>
          </a:prstGeom>
          <a:noFill/>
        </p:spPr>
        <p:txBody>
          <a:bodyPr wrap="square" rtlCol="0">
            <a:spAutoFit/>
          </a:bodyPr>
          <a:lstStyle/>
          <a:p>
            <a:pPr>
              <a:lnSpc>
                <a:spcPct val="107000"/>
              </a:lnSpc>
              <a:spcAft>
                <a:spcPts val="800"/>
              </a:spcAft>
            </a:pPr>
            <a:r>
              <a:rPr lang="en-GB" sz="900" i="1" dirty="0">
                <a:latin typeface="Verdana" panose="020B0604030504040204" pitchFamily="34" charset="0"/>
                <a:ea typeface="Verdana" panose="020B0604030504040204" pitchFamily="34" charset="0"/>
                <a:cs typeface="Times New Roman" panose="02020603050405020304" pitchFamily="18" charset="0"/>
              </a:rPr>
              <a:t>“I have run out of  my current dog food, I cannot go to the shop because there are long queues, current brand packages are sold out and I work from home, I cannot go out and drive far to search for quality dog food.”</a:t>
            </a:r>
          </a:p>
          <a:p>
            <a:pPr>
              <a:lnSpc>
                <a:spcPct val="107000"/>
              </a:lnSpc>
              <a:spcAft>
                <a:spcPts val="800"/>
              </a:spcAft>
            </a:pPr>
            <a:r>
              <a:rPr lang="en-GB" sz="900" i="1" dirty="0">
                <a:latin typeface="Verdana" panose="020B0604030504040204" pitchFamily="34" charset="0"/>
                <a:ea typeface="Verdana" panose="020B0604030504040204" pitchFamily="34" charset="0"/>
                <a:cs typeface="Times New Roman" panose="02020603050405020304" pitchFamily="18" charset="0"/>
              </a:rPr>
              <a:t>“I need a nutritional alternative for the dog food I have been using.“</a:t>
            </a:r>
            <a:endParaRPr lang="en-GB" sz="900" i="1" dirty="0">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F140FFC3-6F4C-4052-B06E-05CCB978A818}"/>
              </a:ext>
            </a:extLst>
          </p:cNvPr>
          <p:cNvSpPr/>
          <p:nvPr/>
        </p:nvSpPr>
        <p:spPr>
          <a:xfrm>
            <a:off x="929628" y="1221814"/>
            <a:ext cx="1559728" cy="35437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solidFill>
                  <a:schemeClr val="bg1">
                    <a:lumMod val="50000"/>
                  </a:schemeClr>
                </a:solidFill>
                <a:latin typeface="Verdana" panose="020B0604030504040204" pitchFamily="34" charset="0"/>
                <a:ea typeface="Verdana" panose="020B0604030504040204" pitchFamily="34" charset="0"/>
              </a:rPr>
              <a:t>Awareness</a:t>
            </a:r>
          </a:p>
        </p:txBody>
      </p:sp>
      <p:sp>
        <p:nvSpPr>
          <p:cNvPr id="138" name="Rectangle 137">
            <a:extLst>
              <a:ext uri="{FF2B5EF4-FFF2-40B4-BE49-F238E27FC236}">
                <a16:creationId xmlns:a16="http://schemas.microsoft.com/office/drawing/2014/main" id="{F267EEEF-1120-466C-87F7-E1BDFCADC816}"/>
              </a:ext>
            </a:extLst>
          </p:cNvPr>
          <p:cNvSpPr/>
          <p:nvPr/>
        </p:nvSpPr>
        <p:spPr>
          <a:xfrm>
            <a:off x="2622208" y="1221463"/>
            <a:ext cx="1541598" cy="35437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solidFill>
                  <a:schemeClr val="bg1">
                    <a:lumMod val="50000"/>
                  </a:schemeClr>
                </a:solidFill>
                <a:latin typeface="Verdana" panose="020B0604030504040204" pitchFamily="34" charset="0"/>
                <a:ea typeface="Verdana" panose="020B0604030504040204" pitchFamily="34" charset="0"/>
              </a:rPr>
              <a:t>Research</a:t>
            </a:r>
          </a:p>
        </p:txBody>
      </p:sp>
      <p:sp>
        <p:nvSpPr>
          <p:cNvPr id="139" name="Rectangle 138">
            <a:extLst>
              <a:ext uri="{FF2B5EF4-FFF2-40B4-BE49-F238E27FC236}">
                <a16:creationId xmlns:a16="http://schemas.microsoft.com/office/drawing/2014/main" id="{62314E9F-B956-4262-B0F6-6A158B35D431}"/>
              </a:ext>
            </a:extLst>
          </p:cNvPr>
          <p:cNvSpPr/>
          <p:nvPr/>
        </p:nvSpPr>
        <p:spPr>
          <a:xfrm>
            <a:off x="4238237" y="1221463"/>
            <a:ext cx="1665260" cy="35437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solidFill>
                  <a:schemeClr val="bg1">
                    <a:lumMod val="50000"/>
                  </a:schemeClr>
                </a:solidFill>
                <a:latin typeface="Verdana" panose="020B0604030504040204" pitchFamily="34" charset="0"/>
                <a:ea typeface="Verdana" panose="020B0604030504040204" pitchFamily="34" charset="0"/>
              </a:rPr>
              <a:t>Purchase</a:t>
            </a:r>
          </a:p>
        </p:txBody>
      </p:sp>
      <p:sp>
        <p:nvSpPr>
          <p:cNvPr id="140" name="Rectangle 139">
            <a:extLst>
              <a:ext uri="{FF2B5EF4-FFF2-40B4-BE49-F238E27FC236}">
                <a16:creationId xmlns:a16="http://schemas.microsoft.com/office/drawing/2014/main" id="{FEF1F1EF-37C2-48B4-BFEA-6CAD8339E92A}"/>
              </a:ext>
            </a:extLst>
          </p:cNvPr>
          <p:cNvSpPr/>
          <p:nvPr/>
        </p:nvSpPr>
        <p:spPr>
          <a:xfrm>
            <a:off x="5977928" y="1221462"/>
            <a:ext cx="1392992" cy="354376"/>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200" dirty="0">
                <a:solidFill>
                  <a:schemeClr val="bg1">
                    <a:lumMod val="50000"/>
                  </a:schemeClr>
                </a:solidFill>
                <a:latin typeface="Verdana" panose="020B0604030504040204" pitchFamily="34" charset="0"/>
                <a:ea typeface="Verdana" panose="020B0604030504040204" pitchFamily="34" charset="0"/>
              </a:rPr>
              <a:t>Delivery</a:t>
            </a:r>
          </a:p>
        </p:txBody>
      </p:sp>
      <p:sp>
        <p:nvSpPr>
          <p:cNvPr id="142" name="Freeform 6">
            <a:extLst>
              <a:ext uri="{FF2B5EF4-FFF2-40B4-BE49-F238E27FC236}">
                <a16:creationId xmlns:a16="http://schemas.microsoft.com/office/drawing/2014/main" id="{86062B7F-C6FA-4808-A958-5432AD9B5662}"/>
              </a:ext>
            </a:extLst>
          </p:cNvPr>
          <p:cNvSpPr>
            <a:spLocks/>
          </p:cNvSpPr>
          <p:nvPr/>
        </p:nvSpPr>
        <p:spPr bwMode="blackWhite">
          <a:xfrm>
            <a:off x="1217670" y="3435227"/>
            <a:ext cx="217229" cy="273403"/>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chemeClr val="accent6">
              <a:lumMod val="60000"/>
              <a:lumOff val="40000"/>
            </a:schemeClr>
          </a:solidFill>
          <a:ln w="12700" cap="rnd">
            <a:solidFill>
              <a:schemeClr val="bg1"/>
            </a:solidFill>
            <a:round/>
            <a:headEnd/>
            <a:tailEnd/>
          </a:ln>
        </p:spPr>
        <p:txBody>
          <a:bodyPr/>
          <a:lstStyle/>
          <a:p>
            <a:pPr>
              <a:defRPr/>
            </a:pPr>
            <a:endParaRPr lang="en-GB" sz="1200" dirty="0">
              <a:latin typeface="Verdana" panose="020B0604030504040204" pitchFamily="34" charset="0"/>
              <a:ea typeface="Verdana" panose="020B0604030504040204" pitchFamily="34" charset="0"/>
            </a:endParaRPr>
          </a:p>
        </p:txBody>
      </p:sp>
      <p:pic>
        <p:nvPicPr>
          <p:cNvPr id="144" name="Graphic 143" descr="Shopping bag">
            <a:extLst>
              <a:ext uri="{FF2B5EF4-FFF2-40B4-BE49-F238E27FC236}">
                <a16:creationId xmlns:a16="http://schemas.microsoft.com/office/drawing/2014/main" id="{C5312ABA-4D05-49E8-BA1F-958910B8D6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8296" y="5322392"/>
            <a:ext cx="561009" cy="561009"/>
          </a:xfrm>
          <a:prstGeom prst="rect">
            <a:avLst/>
          </a:prstGeom>
        </p:spPr>
      </p:pic>
      <p:pic>
        <p:nvPicPr>
          <p:cNvPr id="146" name="Graphic 145" descr="Help">
            <a:extLst>
              <a:ext uri="{FF2B5EF4-FFF2-40B4-BE49-F238E27FC236}">
                <a16:creationId xmlns:a16="http://schemas.microsoft.com/office/drawing/2014/main" id="{0548F293-2142-49EE-BA80-1DB3B59220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7801" y="5440668"/>
            <a:ext cx="588761" cy="588761"/>
          </a:xfrm>
          <a:prstGeom prst="rect">
            <a:avLst/>
          </a:prstGeom>
        </p:spPr>
      </p:pic>
      <p:pic>
        <p:nvPicPr>
          <p:cNvPr id="150" name="Graphic 149" descr="Truck">
            <a:extLst>
              <a:ext uri="{FF2B5EF4-FFF2-40B4-BE49-F238E27FC236}">
                <a16:creationId xmlns:a16="http://schemas.microsoft.com/office/drawing/2014/main" id="{AC6DDC8E-19D8-4437-9A61-CECE7EB8DE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9755" y="2534624"/>
            <a:ext cx="533277" cy="533277"/>
          </a:xfrm>
          <a:prstGeom prst="rect">
            <a:avLst/>
          </a:prstGeom>
        </p:spPr>
      </p:pic>
      <p:pic>
        <p:nvPicPr>
          <p:cNvPr id="154" name="Graphic 153" descr="Chicken leg">
            <a:extLst>
              <a:ext uri="{FF2B5EF4-FFF2-40B4-BE49-F238E27FC236}">
                <a16:creationId xmlns:a16="http://schemas.microsoft.com/office/drawing/2014/main" id="{614FF87F-44D6-4EB2-9CE4-9604DD239C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19564" y="5646349"/>
            <a:ext cx="474104" cy="474104"/>
          </a:xfrm>
          <a:prstGeom prst="rect">
            <a:avLst/>
          </a:prstGeom>
        </p:spPr>
      </p:pic>
      <p:pic>
        <p:nvPicPr>
          <p:cNvPr id="156" name="Graphic 155" descr="Thought bubble">
            <a:extLst>
              <a:ext uri="{FF2B5EF4-FFF2-40B4-BE49-F238E27FC236}">
                <a16:creationId xmlns:a16="http://schemas.microsoft.com/office/drawing/2014/main" id="{5A16C8B7-FF30-4EF3-AC79-B5AFF4007AA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25069" y="1955190"/>
            <a:ext cx="533277" cy="599361"/>
          </a:xfrm>
          <a:prstGeom prst="rect">
            <a:avLst/>
          </a:prstGeom>
        </p:spPr>
      </p:pic>
      <p:pic>
        <p:nvPicPr>
          <p:cNvPr id="162" name="Graphic 161" descr="Magnifying glass">
            <a:extLst>
              <a:ext uri="{FF2B5EF4-FFF2-40B4-BE49-F238E27FC236}">
                <a16:creationId xmlns:a16="http://schemas.microsoft.com/office/drawing/2014/main" id="{81B841D3-3B0C-4E28-B87B-84068E45305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24924" y="2487565"/>
            <a:ext cx="589228" cy="589228"/>
          </a:xfrm>
          <a:prstGeom prst="rect">
            <a:avLst/>
          </a:prstGeom>
        </p:spPr>
      </p:pic>
      <p:pic>
        <p:nvPicPr>
          <p:cNvPr id="164" name="Graphic 163" descr="Eye">
            <a:extLst>
              <a:ext uri="{FF2B5EF4-FFF2-40B4-BE49-F238E27FC236}">
                <a16:creationId xmlns:a16="http://schemas.microsoft.com/office/drawing/2014/main" id="{3607B1BF-60B9-44A4-9B59-A16906DC56F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086267" y="2788719"/>
            <a:ext cx="596118" cy="596118"/>
          </a:xfrm>
          <a:prstGeom prst="rect">
            <a:avLst/>
          </a:prstGeom>
        </p:spPr>
      </p:pic>
      <p:sp>
        <p:nvSpPr>
          <p:cNvPr id="168" name="TextBox 167">
            <a:extLst>
              <a:ext uri="{FF2B5EF4-FFF2-40B4-BE49-F238E27FC236}">
                <a16:creationId xmlns:a16="http://schemas.microsoft.com/office/drawing/2014/main" id="{CD3C0F96-444E-4027-93E7-964C15FB7BC0}"/>
              </a:ext>
            </a:extLst>
          </p:cNvPr>
          <p:cNvSpPr txBox="1"/>
          <p:nvPr/>
        </p:nvSpPr>
        <p:spPr>
          <a:xfrm>
            <a:off x="9712341" y="2444614"/>
            <a:ext cx="1846415" cy="1766253"/>
          </a:xfrm>
          <a:prstGeom prst="rect">
            <a:avLst/>
          </a:prstGeom>
          <a:noFill/>
        </p:spPr>
        <p:txBody>
          <a:bodyPr wrap="square" rtlCol="0">
            <a:spAutoFit/>
          </a:bodyPr>
          <a:lstStyle>
            <a:defPPr>
              <a:defRPr lang="en-US"/>
            </a:defPPr>
            <a:lvl1pPr marL="171450" indent="-171450">
              <a:lnSpc>
                <a:spcPct val="107000"/>
              </a:lnSpc>
              <a:spcAft>
                <a:spcPts val="800"/>
              </a:spcAft>
              <a:buFont typeface="Arial" panose="020B0604020202020204" pitchFamily="34" charset="0"/>
              <a:buChar char="•"/>
              <a:defRPr sz="1100">
                <a:latin typeface="Calibri" panose="020F0502020204030204" pitchFamily="34" charset="0"/>
                <a:ea typeface="Calibri" panose="020F0502020204030204" pitchFamily="34" charset="0"/>
                <a:cs typeface="Times New Roman" panose="02020603050405020304" pitchFamily="18" charset="0"/>
              </a:defRPr>
            </a:lvl1pPr>
          </a:lstStyle>
          <a:p>
            <a:r>
              <a:rPr lang="en-GB" sz="900" dirty="0">
                <a:latin typeface="Verdana" panose="020B0604030504040204" pitchFamily="34" charset="0"/>
                <a:ea typeface="Verdana" panose="020B0604030504040204" pitchFamily="34" charset="0"/>
              </a:rPr>
              <a:t>Watch for warning signs of illness if your dog starts skipping meals</a:t>
            </a:r>
          </a:p>
          <a:p>
            <a:r>
              <a:rPr lang="en-GB" sz="900" dirty="0">
                <a:latin typeface="Verdana" panose="020B0604030504040204" pitchFamily="34" charset="0"/>
                <a:ea typeface="Verdana" panose="020B0604030504040204" pitchFamily="34" charset="0"/>
              </a:rPr>
              <a:t>If the food satisfies both dog and customer – the customer needs not going through the whole process again. They can return to Delivery stage</a:t>
            </a:r>
          </a:p>
          <a:p>
            <a:r>
              <a:rPr lang="en-GB" sz="900" dirty="0">
                <a:latin typeface="Verdana" panose="020B0604030504040204" pitchFamily="34" charset="0"/>
                <a:ea typeface="Verdana" panose="020B0604030504040204" pitchFamily="34" charset="0"/>
              </a:rPr>
              <a:t>Write feedback</a:t>
            </a:r>
          </a:p>
        </p:txBody>
      </p:sp>
      <p:sp>
        <p:nvSpPr>
          <p:cNvPr id="172" name="TextBox 171">
            <a:extLst>
              <a:ext uri="{FF2B5EF4-FFF2-40B4-BE49-F238E27FC236}">
                <a16:creationId xmlns:a16="http://schemas.microsoft.com/office/drawing/2014/main" id="{B0AD7691-E993-473C-AF77-4BD9C4B88CDF}"/>
              </a:ext>
            </a:extLst>
          </p:cNvPr>
          <p:cNvSpPr txBox="1"/>
          <p:nvPr/>
        </p:nvSpPr>
        <p:spPr>
          <a:xfrm>
            <a:off x="10396316" y="5050965"/>
            <a:ext cx="1846415" cy="1190069"/>
          </a:xfrm>
          <a:prstGeom prst="rect">
            <a:avLst/>
          </a:prstGeom>
          <a:noFill/>
        </p:spPr>
        <p:txBody>
          <a:bodyPr wrap="square" rtlCol="0">
            <a:spAutoFit/>
          </a:bodyPr>
          <a:lstStyle/>
          <a:p>
            <a:pPr defTabSz="450091">
              <a:spcBef>
                <a:spcPts val="492"/>
              </a:spcBef>
              <a:defRPr/>
            </a:pPr>
            <a:r>
              <a:rPr lang="en-GB" sz="900" i="1" dirty="0">
                <a:latin typeface="Verdana" panose="020B0604030504040204" pitchFamily="34" charset="0"/>
                <a:ea typeface="Verdana" panose="020B0604030504040204" pitchFamily="34" charset="0"/>
                <a:cs typeface="Lato" panose="020F0502020204030203" pitchFamily="34" charset="0"/>
              </a:rPr>
              <a:t>"Is my dog satisfied (does it sleep after eating, energy level, examining stool)?"</a:t>
            </a:r>
          </a:p>
          <a:p>
            <a:pPr defTabSz="450091">
              <a:spcBef>
                <a:spcPts val="492"/>
              </a:spcBef>
              <a:defRPr/>
            </a:pPr>
            <a:r>
              <a:rPr lang="en-GB" sz="900" i="1" dirty="0">
                <a:latin typeface="Verdana" panose="020B0604030504040204" pitchFamily="34" charset="0"/>
                <a:ea typeface="Verdana" panose="020B0604030504040204" pitchFamily="34" charset="0"/>
                <a:cs typeface="Lato" panose="020F0502020204030203" pitchFamily="34" charset="0"/>
              </a:rPr>
              <a:t>"Will I have to do this again?"</a:t>
            </a:r>
          </a:p>
          <a:p>
            <a:pPr defTabSz="450091">
              <a:spcBef>
                <a:spcPts val="492"/>
              </a:spcBef>
              <a:defRPr/>
            </a:pPr>
            <a:r>
              <a:rPr lang="en-GB" sz="900" i="1" dirty="0">
                <a:latin typeface="Verdana" panose="020B0604030504040204" pitchFamily="34" charset="0"/>
                <a:ea typeface="Verdana" panose="020B0604030504040204" pitchFamily="34" charset="0"/>
                <a:cs typeface="Lato" panose="020F0502020204030203" pitchFamily="34" charset="0"/>
              </a:rPr>
              <a:t>"Can I just get back to work?"</a:t>
            </a:r>
            <a:endParaRPr lang="en-US" sz="900" i="1" dirty="0">
              <a:latin typeface="Verdana" panose="020B0604030504040204" pitchFamily="34" charset="0"/>
              <a:ea typeface="Verdana" panose="020B0604030504040204" pitchFamily="34" charset="0"/>
              <a:cs typeface="Lato" panose="020F0502020204030203" pitchFamily="34" charset="0"/>
            </a:endParaRPr>
          </a:p>
        </p:txBody>
      </p:sp>
      <p:pic>
        <p:nvPicPr>
          <p:cNvPr id="174" name="Graphic 173" descr="Thought bubble">
            <a:extLst>
              <a:ext uri="{FF2B5EF4-FFF2-40B4-BE49-F238E27FC236}">
                <a16:creationId xmlns:a16="http://schemas.microsoft.com/office/drawing/2014/main" id="{5FC0658C-3F82-48B6-8660-3F930CD1C2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46971" y="4401796"/>
            <a:ext cx="714845" cy="803429"/>
          </a:xfrm>
          <a:prstGeom prst="rect">
            <a:avLst/>
          </a:prstGeom>
        </p:spPr>
      </p:pic>
      <p:sp>
        <p:nvSpPr>
          <p:cNvPr id="179" name="Arrow: Curved Up 178">
            <a:extLst>
              <a:ext uri="{FF2B5EF4-FFF2-40B4-BE49-F238E27FC236}">
                <a16:creationId xmlns:a16="http://schemas.microsoft.com/office/drawing/2014/main" id="{EAF1C796-6679-4E4A-AE2E-889937E1B4AA}"/>
              </a:ext>
            </a:extLst>
          </p:cNvPr>
          <p:cNvSpPr/>
          <p:nvPr/>
        </p:nvSpPr>
        <p:spPr>
          <a:xfrm flipH="1">
            <a:off x="6122349" y="5574079"/>
            <a:ext cx="3325100" cy="803424"/>
          </a:xfrm>
          <a:prstGeom prst="curved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latin typeface="Verdana" panose="020B0604030504040204" pitchFamily="34" charset="0"/>
              <a:ea typeface="Verdana" panose="020B0604030504040204" pitchFamily="34" charset="0"/>
            </a:endParaRPr>
          </a:p>
        </p:txBody>
      </p:sp>
      <p:sp>
        <p:nvSpPr>
          <p:cNvPr id="180" name="TextBox 179">
            <a:extLst>
              <a:ext uri="{FF2B5EF4-FFF2-40B4-BE49-F238E27FC236}">
                <a16:creationId xmlns:a16="http://schemas.microsoft.com/office/drawing/2014/main" id="{16210D43-14E6-4E12-8967-C1FBB3E496A8}"/>
              </a:ext>
            </a:extLst>
          </p:cNvPr>
          <p:cNvSpPr txBox="1"/>
          <p:nvPr/>
        </p:nvSpPr>
        <p:spPr>
          <a:xfrm>
            <a:off x="6156917" y="2478345"/>
            <a:ext cx="1251211" cy="1766253"/>
          </a:xfrm>
          <a:prstGeom prst="rect">
            <a:avLst/>
          </a:prstGeom>
          <a:noFill/>
        </p:spPr>
        <p:txBody>
          <a:bodyPr wrap="square" rtlCol="0">
            <a:spAutoFit/>
          </a:bodyPr>
          <a:lstStyle>
            <a:defPPr>
              <a:defRPr lang="en-US"/>
            </a:defPPr>
            <a:lvl1pPr marL="171450" indent="-171450">
              <a:lnSpc>
                <a:spcPct val="107000"/>
              </a:lnSpc>
              <a:spcAft>
                <a:spcPts val="800"/>
              </a:spcAft>
              <a:buFont typeface="Arial" panose="020B0604020202020204" pitchFamily="34" charset="0"/>
              <a:buChar char="•"/>
              <a:defRPr sz="1100">
                <a:latin typeface="Calibri" panose="020F0502020204030204" pitchFamily="34" charset="0"/>
                <a:ea typeface="Calibri" panose="020F0502020204030204" pitchFamily="34" charset="0"/>
                <a:cs typeface="Times New Roman" panose="02020603050405020304" pitchFamily="18" charset="0"/>
              </a:defRPr>
            </a:lvl1pPr>
          </a:lstStyle>
          <a:p>
            <a:r>
              <a:rPr lang="en-GB" sz="900" dirty="0">
                <a:latin typeface="Verdana" panose="020B0604030504040204" pitchFamily="34" charset="0"/>
                <a:ea typeface="Verdana" panose="020B0604030504040204" pitchFamily="34" charset="0"/>
              </a:rPr>
              <a:t>Expect on-time, professional delivery</a:t>
            </a:r>
          </a:p>
          <a:p>
            <a:r>
              <a:rPr lang="en-GB" sz="900" dirty="0">
                <a:latin typeface="Verdana" panose="020B0604030504040204" pitchFamily="34" charset="0"/>
                <a:ea typeface="Verdana" panose="020B0604030504040204" pitchFamily="34" charset="0"/>
              </a:rPr>
              <a:t>Receive packages free from damage</a:t>
            </a:r>
          </a:p>
          <a:p>
            <a:r>
              <a:rPr lang="en-GB" sz="900" dirty="0">
                <a:latin typeface="Verdana" panose="020B0604030504040204" pitchFamily="34" charset="0"/>
                <a:ea typeface="Verdana" panose="020B0604030504040204" pitchFamily="34" charset="0"/>
              </a:rPr>
              <a:t>Be sure products are not expired </a:t>
            </a:r>
          </a:p>
        </p:txBody>
      </p:sp>
      <p:sp>
        <p:nvSpPr>
          <p:cNvPr id="566" name="TextBox 565">
            <a:extLst>
              <a:ext uri="{FF2B5EF4-FFF2-40B4-BE49-F238E27FC236}">
                <a16:creationId xmlns:a16="http://schemas.microsoft.com/office/drawing/2014/main" id="{A88F9A74-B45F-4BD0-AE84-F1027BBD4084}"/>
              </a:ext>
            </a:extLst>
          </p:cNvPr>
          <p:cNvSpPr txBox="1"/>
          <p:nvPr/>
        </p:nvSpPr>
        <p:spPr>
          <a:xfrm>
            <a:off x="6494201" y="6362805"/>
            <a:ext cx="2836780" cy="461665"/>
          </a:xfrm>
          <a:prstGeom prst="rect">
            <a:avLst/>
          </a:prstGeom>
          <a:noFill/>
        </p:spPr>
        <p:txBody>
          <a:bodyPr wrap="square" rtlCol="0">
            <a:spAutoFit/>
          </a:bodyPr>
          <a:lstStyle/>
          <a:p>
            <a:pPr defTabSz="450091">
              <a:spcBef>
                <a:spcPts val="492"/>
              </a:spcBef>
              <a:defRPr/>
            </a:pPr>
            <a:r>
              <a:rPr lang="en-US" sz="800" i="1" dirty="0">
                <a:solidFill>
                  <a:schemeClr val="accent1">
                    <a:lumMod val="75000"/>
                  </a:schemeClr>
                </a:solidFill>
                <a:latin typeface="Verdana" panose="020B0604030504040204" pitchFamily="34" charset="0"/>
                <a:ea typeface="Verdana" panose="020B0604030504040204" pitchFamily="34" charset="0"/>
                <a:cs typeface="Lato" panose="020F0502020204030203" pitchFamily="34" charset="0"/>
              </a:rPr>
              <a:t>Best practice is if we make our customer return from Post-feeding to Delivery stage and this circle continues.. (emotional factor was counted as well)</a:t>
            </a:r>
          </a:p>
        </p:txBody>
      </p:sp>
      <p:pic>
        <p:nvPicPr>
          <p:cNvPr id="4" name="Graphic 3" descr="Smiling face with no fill">
            <a:extLst>
              <a:ext uri="{FF2B5EF4-FFF2-40B4-BE49-F238E27FC236}">
                <a16:creationId xmlns:a16="http://schemas.microsoft.com/office/drawing/2014/main" id="{5BFD8FD7-73A0-41A7-89DC-53499CFC783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76412" y="1581251"/>
            <a:ext cx="643701" cy="643701"/>
          </a:xfrm>
          <a:prstGeom prst="rect">
            <a:avLst/>
          </a:prstGeom>
        </p:spPr>
      </p:pic>
      <p:pic>
        <p:nvPicPr>
          <p:cNvPr id="7" name="Graphic 6" descr="Worried face with no fill">
            <a:extLst>
              <a:ext uri="{FF2B5EF4-FFF2-40B4-BE49-F238E27FC236}">
                <a16:creationId xmlns:a16="http://schemas.microsoft.com/office/drawing/2014/main" id="{33EFF8C0-5E4A-4C39-A0BC-3BA3C3B0814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373799" y="1571625"/>
            <a:ext cx="643701" cy="643701"/>
          </a:xfrm>
          <a:prstGeom prst="rect">
            <a:avLst/>
          </a:prstGeom>
        </p:spPr>
      </p:pic>
      <p:pic>
        <p:nvPicPr>
          <p:cNvPr id="13" name="Graphic 12" descr="Sad face with no fill">
            <a:extLst>
              <a:ext uri="{FF2B5EF4-FFF2-40B4-BE49-F238E27FC236}">
                <a16:creationId xmlns:a16="http://schemas.microsoft.com/office/drawing/2014/main" id="{E8764BB5-4D5F-4C43-9EF7-6ED4976DCF2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790433" y="1582295"/>
            <a:ext cx="643701" cy="643701"/>
          </a:xfrm>
          <a:prstGeom prst="rect">
            <a:avLst/>
          </a:prstGeom>
        </p:spPr>
      </p:pic>
      <p:pic>
        <p:nvPicPr>
          <p:cNvPr id="19" name="Graphic 18" descr="Confused face with no fill">
            <a:extLst>
              <a:ext uri="{FF2B5EF4-FFF2-40B4-BE49-F238E27FC236}">
                <a16:creationId xmlns:a16="http://schemas.microsoft.com/office/drawing/2014/main" id="{468A0133-DA01-40FF-AA9A-03A803A906B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093719" y="1576387"/>
            <a:ext cx="643701" cy="643701"/>
          </a:xfrm>
          <a:prstGeom prst="rect">
            <a:avLst/>
          </a:prstGeom>
        </p:spPr>
      </p:pic>
      <p:pic>
        <p:nvPicPr>
          <p:cNvPr id="22" name="Graphic 21" descr="In love face with no fill">
            <a:extLst>
              <a:ext uri="{FF2B5EF4-FFF2-40B4-BE49-F238E27FC236}">
                <a16:creationId xmlns:a16="http://schemas.microsoft.com/office/drawing/2014/main" id="{688CEB8D-9857-48C6-999E-D90D162112A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237485" y="1583576"/>
            <a:ext cx="643701" cy="643701"/>
          </a:xfrm>
          <a:prstGeom prst="rect">
            <a:avLst/>
          </a:prstGeom>
        </p:spPr>
      </p:pic>
      <p:pic>
        <p:nvPicPr>
          <p:cNvPr id="24" name="Graphic 23" descr="Grinning face with no fill">
            <a:extLst>
              <a:ext uri="{FF2B5EF4-FFF2-40B4-BE49-F238E27FC236}">
                <a16:creationId xmlns:a16="http://schemas.microsoft.com/office/drawing/2014/main" id="{38B82028-655C-4326-B623-C35D18CF831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052322" y="1585463"/>
            <a:ext cx="643701" cy="643701"/>
          </a:xfrm>
          <a:prstGeom prst="rect">
            <a:avLst/>
          </a:prstGeom>
        </p:spPr>
      </p:pic>
      <p:sp>
        <p:nvSpPr>
          <p:cNvPr id="26" name="TextBox 25">
            <a:extLst>
              <a:ext uri="{FF2B5EF4-FFF2-40B4-BE49-F238E27FC236}">
                <a16:creationId xmlns:a16="http://schemas.microsoft.com/office/drawing/2014/main" id="{93E5BC6E-805F-4833-9293-377FC4439C56}"/>
              </a:ext>
            </a:extLst>
          </p:cNvPr>
          <p:cNvSpPr txBox="1"/>
          <p:nvPr/>
        </p:nvSpPr>
        <p:spPr>
          <a:xfrm>
            <a:off x="463583" y="1701647"/>
            <a:ext cx="908573" cy="369332"/>
          </a:xfrm>
          <a:prstGeom prst="rect">
            <a:avLst/>
          </a:prstGeom>
          <a:noFill/>
        </p:spPr>
        <p:txBody>
          <a:bodyPr wrap="square" rtlCol="0">
            <a:spAutoFit/>
          </a:bodyPr>
          <a:lstStyle/>
          <a:p>
            <a:r>
              <a:rPr lang="en-GB" sz="600" b="1" dirty="0">
                <a:solidFill>
                  <a:schemeClr val="accent6"/>
                </a:solidFill>
                <a:latin typeface="Verdana" panose="020B0604030504040204" pitchFamily="34" charset="0"/>
                <a:ea typeface="Verdana" panose="020B0604030504040204" pitchFamily="34" charset="0"/>
              </a:rPr>
              <a:t>Emotional stages of customers</a:t>
            </a:r>
          </a:p>
        </p:txBody>
      </p:sp>
    </p:spTree>
    <p:extLst>
      <p:ext uri="{BB962C8B-B14F-4D97-AF65-F5344CB8AC3E}">
        <p14:creationId xmlns:p14="http://schemas.microsoft.com/office/powerpoint/2010/main" val="360351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47A7E9E078F5449CC8EC780391FB37" ma:contentTypeVersion="13" ma:contentTypeDescription="Create a new document." ma:contentTypeScope="" ma:versionID="a0ef349c6b29aa7f737ee049ae882375">
  <xsd:schema xmlns:xsd="http://www.w3.org/2001/XMLSchema" xmlns:xs="http://www.w3.org/2001/XMLSchema" xmlns:p="http://schemas.microsoft.com/office/2006/metadata/properties" xmlns:ns3="80e45271-9b7d-4458-a938-2808fc676418" xmlns:ns4="28abe3f2-dee9-4cfe-8d5f-644ca9bc7312" targetNamespace="http://schemas.microsoft.com/office/2006/metadata/properties" ma:root="true" ma:fieldsID="f1b62f3a86aea455d481ad1c16cd5010" ns3:_="" ns4:_="">
    <xsd:import namespace="80e45271-9b7d-4458-a938-2808fc676418"/>
    <xsd:import namespace="28abe3f2-dee9-4cfe-8d5f-644ca9bc73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45271-9b7d-4458-a938-2808fc676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abe3f2-dee9-4cfe-8d5f-644ca9bc73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DAAC62-1E66-402C-B707-CE45D5AA4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45271-9b7d-4458-a938-2808fc676418"/>
    <ds:schemaRef ds:uri="28abe3f2-dee9-4cfe-8d5f-644ca9bc7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FB94C2-E7E0-4AB1-AAEE-BCA326AFB531}">
  <ds:schemaRefs>
    <ds:schemaRef ds:uri="http://schemas.microsoft.com/sharepoint/v3/contenttype/forms"/>
  </ds:schemaRefs>
</ds:datastoreItem>
</file>

<file path=customXml/itemProps3.xml><?xml version="1.0" encoding="utf-8"?>
<ds:datastoreItem xmlns:ds="http://schemas.openxmlformats.org/officeDocument/2006/customXml" ds:itemID="{31301A03-58E9-4912-8424-A5026B8A0D01}">
  <ds:schemaRefs>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28abe3f2-dee9-4cfe-8d5f-644ca9bc7312"/>
    <ds:schemaRef ds:uri="80e45271-9b7d-4458-a938-2808fc676418"/>
  </ds:schemaRefs>
</ds:datastoreItem>
</file>

<file path=docProps/app.xml><?xml version="1.0" encoding="utf-8"?>
<Properties xmlns="http://schemas.openxmlformats.org/officeDocument/2006/extended-properties" xmlns:vt="http://schemas.openxmlformats.org/officeDocument/2006/docPropsVTypes">
  <Template/>
  <TotalTime>3185</TotalTime>
  <Words>4716</Words>
  <Application>Microsoft Office PowerPoint</Application>
  <PresentationFormat>Widescreen</PresentationFormat>
  <Paragraphs>565</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맑은 고딕</vt:lpstr>
      <vt:lpstr>Arial</vt:lpstr>
      <vt:lpstr>Calibri</vt:lpstr>
      <vt:lpstr>Calibri Light</vt:lpstr>
      <vt:lpstr>Lato</vt:lpstr>
      <vt:lpstr>Lato Regular</vt:lpstr>
      <vt:lpstr>Times New Roman</vt:lpstr>
      <vt:lpstr>Verdana</vt:lpstr>
      <vt:lpstr>Wingdings</vt:lpstr>
      <vt:lpstr>Office Theme</vt:lpstr>
      <vt:lpstr>Woof.com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Burdonos</dc:creator>
  <cp:lastModifiedBy>Virginia Mwangi</cp:lastModifiedBy>
  <cp:revision>102</cp:revision>
  <dcterms:created xsi:type="dcterms:W3CDTF">2020-11-03T15:44:34Z</dcterms:created>
  <dcterms:modified xsi:type="dcterms:W3CDTF">2021-02-04T16:35:37Z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0x0101004C47A7E9E078F5449CC8EC780391FB37</vt:lpwstr>
  </property>
</Properties>
</file>