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0" r:id="rId4"/>
    <p:sldId id="277" r:id="rId5"/>
    <p:sldId id="27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57" r:id="rId21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33CC33"/>
    <a:srgbClr val="CCFF99"/>
    <a:srgbClr val="E4E5E1"/>
    <a:srgbClr val="E0E1DC"/>
    <a:srgbClr val="425B79"/>
    <a:srgbClr val="788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578;&#1575;&#1576;&#1587;&#1578;&#1575;&#1606;%201403\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578;&#1575;&#1576;&#1587;&#1578;&#1575;&#1606;%201403\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rasouli\Desktop\&#1606;&#1592;&#1585;&#1587;&#1606;&#1580;&#1740;%20&#1587;&#1575;&#1586;&#1605;&#1575;&#1606;&#1740;%20&#1576;&#1607;&#1575;&#1585;%201403\&#1606;&#1592;&#1585;&#1587;&#1606;&#1580;&#1740;%20&#1576;&#1607;&#1575;&#1585;%201403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578;&#1575;&#1576;&#1587;&#1578;&#1575;&#1606;%201403\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578;&#1575;&#1576;&#1587;&#1578;&#1575;&#1606;%201403\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578;&#1575;&#1576;&#1587;&#1578;&#1575;&#1606;%201403\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578;&#1575;&#1576;&#1587;&#1578;&#1575;&#1606;%201403\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578;&#1575;&#1576;&#1587;&#1578;&#1575;&#1606;%201403\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rasouli\Desktop\&#1606;&#1592;&#1585;&#1587;&#1606;&#1580;&#1740;%20&#1587;&#1575;&#1586;&#1605;&#1575;&#1606;&#1740;%20&#1576;&#1607;&#1575;&#1585;%201403\&#1606;&#1592;&#1585;&#1587;&#1606;&#1580;&#1740;%20&#1576;&#1607;&#1575;&#1585;%201403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rasouli\Desktop\&#1606;&#1592;&#1585;&#1587;&#1606;&#1580;&#1740;%20&#1587;&#1575;&#1586;&#1605;&#1575;&#1606;&#1740;%20&#1576;&#1607;&#1575;&#1585;%201403\&#1606;&#1592;&#1585;&#1587;&#1606;&#1580;&#1740;%20&#1576;&#1607;&#1575;&#1585;%201403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rasouli\Desktop\&#1606;&#1592;&#1585;&#1587;&#1606;&#1580;&#1740;%20&#1587;&#1575;&#1586;&#1605;&#1575;&#1606;&#1740;%20&#1576;&#1607;&#1575;&#1585;%201403\&#1606;&#1592;&#1585;&#1587;&#1606;&#1580;&#1740;%20&#1576;&#1607;&#1575;&#1585;%201403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578;&#1575;&#1576;&#1587;&#1578;&#1575;&#1606;%201403\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662;&#1575;&#1740;&#1740;&#1586;%20&#1608;%20&#1586;&#1605;&#1587;&#1578;&#1575;&#1606;%201403\&#1606;&#1592;&#1585;&#1587;&#1606;&#1580;&#1740;%20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06;&#1592;&#1585;&#1587;&#1606;&#1580;&#1740;%20&#1578;&#1575;&#1576;&#1587;&#1578;&#1575;&#1606;%201403\&#1601;&#1585;&#1608;&#1588;%20&#1662;&#1585;&#1607;&#1575;&#1606;%20&#1578;&#1705;\&#1606;&#1592;&#1585;&#1587;&#1606;&#1580;&#1740;%20&#1601;&#1585;&#1608;&#1588;%20&#1662;&#1585;&#1607;&#1575;&#1606;%20&#1578;&#1705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B2B!PivotTable1</c:name>
    <c:fmtId val="6"/>
  </c:pivotSource>
  <c:chart>
    <c:autoTitleDeleted val="1"/>
    <c:pivotFmts>
      <c:pivotFmt>
        <c:idx val="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'Report B2B'!$Q$1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explosion val="8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A5B9-4822-A7C7-91DA59745DB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A5B9-4822-A7C7-91DA59745DBC}"/>
              </c:ext>
            </c:extLst>
          </c:dPt>
          <c:dPt>
            <c:idx val="2"/>
            <c:bubble3D val="0"/>
            <c:explosion val="9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A5B9-4822-A7C7-91DA59745DBC}"/>
              </c:ext>
            </c:extLst>
          </c:dPt>
          <c:dLbls>
            <c:dLbl>
              <c:idx val="0"/>
              <c:layout>
                <c:manualLayout>
                  <c:x val="-1.3480971128609128E-2"/>
                  <c:y val="3.1299577136191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B9-4822-A7C7-91DA59745DBC}"/>
                </c:ext>
              </c:extLst>
            </c:dLbl>
            <c:dLbl>
              <c:idx val="1"/>
              <c:layout>
                <c:manualLayout>
                  <c:x val="1.7136920384951879E-2"/>
                  <c:y val="-2.568205016039661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B9-4822-A7C7-91DA59745D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B2B'!$P$2:$P$5</c:f>
              <c:strCache>
                <c:ptCount val="3"/>
                <c:pt idx="0">
                  <c:v>تماس موفق</c:v>
                </c:pt>
                <c:pt idx="1">
                  <c:v>عدم پاسخ نهایی</c:v>
                </c:pt>
                <c:pt idx="2">
                  <c:v>عدم تمایل به پاسخ</c:v>
                </c:pt>
              </c:strCache>
            </c:strRef>
          </c:cat>
          <c:val>
            <c:numRef>
              <c:f>'Report B2B'!$Q$2:$Q$5</c:f>
              <c:numCache>
                <c:formatCode>General</c:formatCode>
                <c:ptCount val="3"/>
                <c:pt idx="0">
                  <c:v>25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B9-4822-A7C7-91DA59745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B2B!PivotTable5</c:name>
    <c:fmtId val="4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'Report B2B'!$AG$1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151F-4D9F-A4CE-53A6948BE82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151F-4D9F-A4CE-53A6948BE8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B2B'!$AF$2:$AF$4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'Report B2B'!$AG$2:$AG$4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F-4D9F-A4CE-53A6948BE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5875263"/>
        <c:axId val="285853215"/>
      </c:barChart>
      <c:catAx>
        <c:axId val="285875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853215"/>
        <c:crosses val="autoZero"/>
        <c:auto val="1"/>
        <c:lblAlgn val="ctr"/>
        <c:lblOffset val="100"/>
        <c:noMultiLvlLbl val="0"/>
      </c:catAx>
      <c:valAx>
        <c:axId val="285853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875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000" b="1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B2B!PivotTable5</c:name>
    <c:fmtId val="4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'Report B2B'!$AG$1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8AED-4FF8-A559-D11456A3229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8AED-4FF8-A559-D11456A32299}"/>
              </c:ext>
            </c:extLst>
          </c:dPt>
          <c:dLbls>
            <c:dLbl>
              <c:idx val="0"/>
              <c:layout>
                <c:manualLayout>
                  <c:x val="2.0182852143482064E-2"/>
                  <c:y val="-7.323053368328959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ED-4FF8-A559-D11456A32299}"/>
                </c:ext>
              </c:extLst>
            </c:dLbl>
            <c:dLbl>
              <c:idx val="1"/>
              <c:layout>
                <c:manualLayout>
                  <c:x val="9.090988626421697E-3"/>
                  <c:y val="3.135608048993875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ED-4FF8-A559-D11456A322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B2B'!$AF$2:$AF$4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'Report B2B'!$AG$2:$AG$4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ED-4FF8-A559-D11456A32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000" b="1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تک.xlsx]B2B Report!PivotTable6</c:name>
    <c:fmtId val="3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'B2B Report'!$AL$1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explosion val="24"/>
          <c:dPt>
            <c:idx val="0"/>
            <c:bubble3D val="0"/>
            <c:explosion val="0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1-5F59-45C4-A0CD-9BABDEE07584}"/>
              </c:ext>
            </c:extLst>
          </c:dPt>
          <c:dPt>
            <c:idx val="1"/>
            <c:bubble3D val="0"/>
            <c:explosion val="14"/>
            <c:spPr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3-5F59-45C4-A0CD-9BABDEE07584}"/>
              </c:ext>
            </c:extLst>
          </c:dPt>
          <c:dLbls>
            <c:dLbl>
              <c:idx val="0"/>
              <c:layout>
                <c:manualLayout>
                  <c:x val="-5.4702934463896624E-2"/>
                  <c:y val="0.2237225167967059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59-45C4-A0CD-9BABDEE07584}"/>
                </c:ext>
              </c:extLst>
            </c:dLbl>
            <c:dLbl>
              <c:idx val="1"/>
              <c:layout>
                <c:manualLayout>
                  <c:x val="2.6263439025734345E-2"/>
                  <c:y val="0.1624068992388930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59-45C4-A0CD-9BABDEE07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'B2B Report'!$AK$2:$AK$4</c:f>
              <c:strCache>
                <c:ptCount val="2"/>
                <c:pt idx="0">
                  <c:v> شرایط همکاری مناسب</c:v>
                </c:pt>
                <c:pt idx="1">
                  <c:v>قیمت</c:v>
                </c:pt>
              </c:strCache>
            </c:strRef>
          </c:cat>
          <c:val>
            <c:numRef>
              <c:f>'B2B Report'!$AL$2:$AL$4</c:f>
              <c:numCache>
                <c:formatCode>General</c:formatCode>
                <c:ptCount val="2"/>
                <c:pt idx="0">
                  <c:v>19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59-45C4-A0CD-9BABDEE075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B2B!PivotTable6</c:name>
    <c:fmtId val="4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'Report B2B'!$AK$1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FCC4-42C5-A48A-D315607C0B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B2B'!$AJ$2:$AJ$4</c:f>
              <c:strCache>
                <c:ptCount val="2"/>
                <c:pt idx="0">
                  <c:v> شرایط همکاری مناسب</c:v>
                </c:pt>
                <c:pt idx="1">
                  <c:v>قیمت</c:v>
                </c:pt>
              </c:strCache>
            </c:strRef>
          </c:cat>
          <c:val>
            <c:numRef>
              <c:f>'Report B2B'!$AK$2:$AK$4</c:f>
              <c:numCache>
                <c:formatCode>General</c:formatCode>
                <c:ptCount val="2"/>
                <c:pt idx="0">
                  <c:v>13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4-42C5-A48A-D315607C0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5866111"/>
        <c:axId val="285868191"/>
      </c:barChart>
      <c:catAx>
        <c:axId val="285866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868191"/>
        <c:crosses val="autoZero"/>
        <c:auto val="1"/>
        <c:lblAlgn val="ctr"/>
        <c:lblOffset val="100"/>
        <c:noMultiLvlLbl val="0"/>
      </c:catAx>
      <c:valAx>
        <c:axId val="28586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866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B2B!PivotTable6</c:name>
    <c:fmtId val="5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'Report B2B'!$AK$1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"/>
          <c:dPt>
            <c:idx val="0"/>
            <c:bubble3D val="0"/>
            <c:explosion val="5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EC68-4DD2-9622-82F702CCFBF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4-EC68-4DD2-9622-82F702CCFBF3}"/>
              </c:ext>
            </c:extLst>
          </c:dPt>
          <c:dLbls>
            <c:dLbl>
              <c:idx val="0"/>
              <c:layout>
                <c:manualLayout>
                  <c:x val="-1.8664916885389328E-2"/>
                  <c:y val="1.475539515893846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68-4DD2-9622-82F702CCFBF3}"/>
                </c:ext>
              </c:extLst>
            </c:dLbl>
            <c:dLbl>
              <c:idx val="1"/>
              <c:layout>
                <c:manualLayout>
                  <c:x val="1.6579833770778651E-2"/>
                  <c:y val="-2.306503353747448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68-4DD2-9622-82F702CCFB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B2B'!$AJ$2:$AJ$4</c:f>
              <c:strCache>
                <c:ptCount val="2"/>
                <c:pt idx="0">
                  <c:v> شرایط همکاری مناسب</c:v>
                </c:pt>
                <c:pt idx="1">
                  <c:v>قیمت</c:v>
                </c:pt>
              </c:strCache>
            </c:strRef>
          </c:cat>
          <c:val>
            <c:numRef>
              <c:f>'Report B2B'!$AK$2:$AK$4</c:f>
              <c:numCache>
                <c:formatCode>General</c:formatCode>
                <c:ptCount val="2"/>
                <c:pt idx="0">
                  <c:v>13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68-4DD2-9622-82F702CCF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تک.xlsx]B2B Report!PivotTable7</c:name>
    <c:fmtId val="4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'B2B Report'!$AP$1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explosion val="19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1-4846-443C-A96E-4B48956B4E0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3-4846-443C-A96E-4B48956B4E0E}"/>
              </c:ext>
            </c:extLst>
          </c:dPt>
          <c:dLbls>
            <c:dLbl>
              <c:idx val="0"/>
              <c:layout>
                <c:manualLayout>
                  <c:x val="0.1786804839316995"/>
                  <c:y val="-0.1651937098245930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46-443C-A96E-4B48956B4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'B2B Report'!$AO$2:$AO$4</c:f>
              <c:strCache>
                <c:ptCount val="2"/>
                <c:pt idx="0">
                  <c:v>راضی</c:v>
                </c:pt>
                <c:pt idx="1">
                  <c:v>ناراضی</c:v>
                </c:pt>
              </c:strCache>
            </c:strRef>
          </c:cat>
          <c:val>
            <c:numRef>
              <c:f>'B2B Report'!$AP$2:$AP$4</c:f>
              <c:numCache>
                <c:formatCode>General</c:formatCode>
                <c:ptCount val="2"/>
                <c:pt idx="0">
                  <c:v>40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46-443C-A96E-4B48956B4E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35798831098688"/>
          <c:y val="0.38865406265545321"/>
          <c:w val="0.17379303570551544"/>
          <c:h val="0.22269187468909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B2B!PivotTable7</c:name>
    <c:fmtId val="5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'Report B2B'!$AO$1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1BD3-487C-B8AB-0A4ECD4EF6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B2B'!$AN$2:$AN$4</c:f>
              <c:strCache>
                <c:ptCount val="2"/>
                <c:pt idx="0">
                  <c:v>راضی</c:v>
                </c:pt>
                <c:pt idx="1">
                  <c:v>ناراضی</c:v>
                </c:pt>
              </c:strCache>
            </c:strRef>
          </c:cat>
          <c:val>
            <c:numRef>
              <c:f>'Report B2B'!$AO$2:$AO$4</c:f>
              <c:numCache>
                <c:formatCode>General</c:formatCode>
                <c:ptCount val="2"/>
                <c:pt idx="0">
                  <c:v>24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3-487C-B8AB-0A4ECD4EF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5876927"/>
        <c:axId val="285871519"/>
      </c:barChart>
      <c:catAx>
        <c:axId val="285876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871519"/>
        <c:crosses val="autoZero"/>
        <c:auto val="1"/>
        <c:lblAlgn val="ctr"/>
        <c:lblOffset val="100"/>
        <c:noMultiLvlLbl val="0"/>
      </c:catAx>
      <c:valAx>
        <c:axId val="285871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87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B2B!PivotTable7</c:name>
    <c:fmtId val="5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'Report B2B'!$AO$1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6"/>
          <c:dPt>
            <c:idx val="0"/>
            <c:bubble3D val="0"/>
            <c:explosion val="18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4-58C0-4287-9318-9C977D821C1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58C0-4287-9318-9C977D821C15}"/>
              </c:ext>
            </c:extLst>
          </c:dPt>
          <c:dLbls>
            <c:dLbl>
              <c:idx val="0"/>
              <c:layout>
                <c:manualLayout>
                  <c:x val="0.15264916885389326"/>
                  <c:y val="-0.114144429862933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C0-4287-9318-9C977D821C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B2B'!$AN$2:$AN$4</c:f>
              <c:strCache>
                <c:ptCount val="2"/>
                <c:pt idx="0">
                  <c:v>راضی</c:v>
                </c:pt>
                <c:pt idx="1">
                  <c:v>ناراضی</c:v>
                </c:pt>
              </c:strCache>
            </c:strRef>
          </c:cat>
          <c:val>
            <c:numRef>
              <c:f>'Report B2B'!$AO$2:$AO$4</c:f>
              <c:numCache>
                <c:formatCode>General</c:formatCode>
                <c:ptCount val="2"/>
                <c:pt idx="0">
                  <c:v>24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C0-4287-9318-9C977D821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تک.xlsx]B2B Report!PivotTable9</c:name>
    <c:fmtId val="71"/>
  </c:pivotSource>
  <c:chart>
    <c:autoTitleDeleted val="1"/>
    <c:pivotFmts>
      <c:pivotFmt>
        <c:idx val="0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</c:pivotFmt>
      <c:pivotFmt>
        <c:idx val="3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'B2B Report'!$BG$1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E17-435A-A029-352E1D1C1B7C}"/>
              </c:ext>
            </c:extLst>
          </c:dPt>
          <c:dLbls>
            <c:dLbl>
              <c:idx val="0"/>
              <c:layout>
                <c:manualLayout>
                  <c:x val="3.9956959747295823E-3"/>
                  <c:y val="0.12820453087702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17-435A-A029-352E1D1C1B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'B2B Report'!$BF$2:$BF$3</c:f>
              <c:strCache>
                <c:ptCount val="1"/>
                <c:pt idx="0">
                  <c:v>خیر</c:v>
                </c:pt>
              </c:strCache>
            </c:strRef>
          </c:cat>
          <c:val>
            <c:numRef>
              <c:f>'B2B Report'!$BG$2:$BG$3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7-435A-A029-352E1D1C1B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B2R!PivotTable10</c:name>
    <c:fmtId val="6"/>
  </c:pivotSource>
  <c:chart>
    <c:autoTitleDeleted val="1"/>
    <c:pivotFmts>
      <c:pivotFmt>
        <c:idx val="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'Report B2R'!$Q$1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explosion val="4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E47D-44A5-89F7-78A65BD0762A}"/>
              </c:ext>
            </c:extLst>
          </c:dPt>
          <c:dPt>
            <c:idx val="1"/>
            <c:bubble3D val="0"/>
            <c:explosion val="1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E47D-44A5-89F7-78A65BD0762A}"/>
              </c:ext>
            </c:extLst>
          </c:dPt>
          <c:dPt>
            <c:idx val="2"/>
            <c:bubble3D val="0"/>
            <c:explosion val="19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E47D-44A5-89F7-78A65BD0762A}"/>
              </c:ext>
            </c:extLst>
          </c:dPt>
          <c:dLbls>
            <c:dLbl>
              <c:idx val="0"/>
              <c:layout>
                <c:manualLayout>
                  <c:x val="-1.5925434304483229E-2"/>
                  <c:y val="2.058287576815634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7D-44A5-89F7-78A65BD0762A}"/>
                </c:ext>
              </c:extLst>
            </c:dLbl>
            <c:dLbl>
              <c:idx val="1"/>
              <c:layout>
                <c:manualLayout>
                  <c:x val="2.3503502533644669E-2"/>
                  <c:y val="-5.959680654773347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7D-44A5-89F7-78A65BD07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B2R'!$P$2:$P$5</c:f>
              <c:strCache>
                <c:ptCount val="3"/>
                <c:pt idx="0">
                  <c:v>تماس موفق</c:v>
                </c:pt>
                <c:pt idx="1">
                  <c:v>عدم پاسخ نهایی</c:v>
                </c:pt>
                <c:pt idx="2">
                  <c:v>عدم تمایل به پاسخ</c:v>
                </c:pt>
              </c:strCache>
            </c:strRef>
          </c:cat>
          <c:val>
            <c:numRef>
              <c:f>'Report B2R'!$Q$2:$Q$5</c:f>
              <c:numCache>
                <c:formatCode>General</c:formatCode>
                <c:ptCount val="3"/>
                <c:pt idx="0">
                  <c:v>35</c:v>
                </c:pt>
                <c:pt idx="1">
                  <c:v>24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7D-44A5-89F7-78A65BD07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B2B!PivotTable2</c:name>
    <c:fmtId val="13"/>
  </c:pivotSource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1000" b="1" i="0" u="none" strike="noStrike" kern="1200" spc="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Grade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1" i="0" u="none" strike="noStrike" kern="1200" spc="0" baseline="0" dirty="0" smtClean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'Report B2B'!$U$1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explosion val="1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C524-4478-97A4-E53FDA1FB242}"/>
              </c:ext>
            </c:extLst>
          </c:dPt>
          <c:dPt>
            <c:idx val="1"/>
            <c:bubble3D val="0"/>
            <c:explosion val="1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C524-4478-97A4-E53FDA1FB242}"/>
              </c:ext>
            </c:extLst>
          </c:dPt>
          <c:dPt>
            <c:idx val="2"/>
            <c:bubble3D val="0"/>
            <c:explosion val="9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C524-4478-97A4-E53FDA1FB242}"/>
              </c:ext>
            </c:extLst>
          </c:dPt>
          <c:dPt>
            <c:idx val="3"/>
            <c:bubble3D val="0"/>
            <c:explosion val="15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C524-4478-97A4-E53FDA1FB242}"/>
              </c:ext>
            </c:extLst>
          </c:dPt>
          <c:dLbls>
            <c:dLbl>
              <c:idx val="0"/>
              <c:layout>
                <c:manualLayout>
                  <c:x val="7.3751093613297321E-3"/>
                  <c:y val="2.5852653834937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4-4478-97A4-E53FDA1FB242}"/>
                </c:ext>
              </c:extLst>
            </c:dLbl>
            <c:dLbl>
              <c:idx val="1"/>
              <c:layout>
                <c:manualLayout>
                  <c:x val="-7.3690944881889767E-3"/>
                  <c:y val="-2.99784922717993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24-4478-97A4-E53FDA1FB242}"/>
                </c:ext>
              </c:extLst>
            </c:dLbl>
            <c:dLbl>
              <c:idx val="2"/>
              <c:layout>
                <c:manualLayout>
                  <c:x val="2.0796369203849519E-2"/>
                  <c:y val="-1.52030475357247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24-4478-97A4-E53FDA1FB242}"/>
                </c:ext>
              </c:extLst>
            </c:dLbl>
            <c:dLbl>
              <c:idx val="3"/>
              <c:layout>
                <c:manualLayout>
                  <c:x val="1.7660979877515311E-2"/>
                  <c:y val="1.970581802274715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24-4478-97A4-E53FDA1FB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B2B'!$T$2:$T$6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VIP</c:v>
                </c:pt>
              </c:strCache>
            </c:strRef>
          </c:cat>
          <c:val>
            <c:numRef>
              <c:f>'Report B2B'!$U$2:$U$6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19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24-4478-97A4-E53FDA1FB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1666666666666667"/>
          <c:y val="0.21035505978419364"/>
          <c:w val="0.12467935258092738"/>
          <c:h val="0.63686716243802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تک.xlsx]B2R Report!PivotTable12</c:name>
    <c:fmtId val="1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'B2R Report'!$W$1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explosion val="12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1-CD68-40FD-A7E2-ADEBF5E5F024}"/>
              </c:ext>
            </c:extLst>
          </c:dPt>
          <c:dPt>
            <c:idx val="1"/>
            <c:bubble3D val="0"/>
            <c:explosion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3-CD68-40FD-A7E2-ADEBF5E5F024}"/>
              </c:ext>
            </c:extLst>
          </c:dPt>
          <c:dLbls>
            <c:dLbl>
              <c:idx val="0"/>
              <c:layout>
                <c:manualLayout>
                  <c:x val="-3.5161061879150954E-2"/>
                  <c:y val="9.753945833095171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68-40FD-A7E2-ADEBF5E5F024}"/>
                </c:ext>
              </c:extLst>
            </c:dLbl>
            <c:dLbl>
              <c:idx val="1"/>
              <c:layout>
                <c:manualLayout>
                  <c:x val="1.9245698317606752E-2"/>
                  <c:y val="1.80136800042955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68-40FD-A7E2-ADEBF5E5F0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'B2R Report'!$V$2:$V$4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'B2R Report'!$W$2:$W$4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68-40FD-A7E2-ADEBF5E5F02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35491032977973"/>
          <c:y val="0.37473939343551477"/>
          <c:w val="0.14224548777920262"/>
          <c:h val="0.25785312730764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B2R!PivotTable11</c:name>
    <c:fmtId val="1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'Report B2R'!$U$1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FB13-46AC-845B-1A1765DA754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FB13-46AC-845B-1A1765DA75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B2R'!$T$2:$T$4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'Report B2R'!$U$2:$U$4</c:f>
              <c:numCache>
                <c:formatCode>General</c:formatCode>
                <c:ptCount val="2"/>
                <c:pt idx="0">
                  <c:v>23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3-46AC-845B-1A1765DA7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5877759"/>
        <c:axId val="285868607"/>
      </c:barChart>
      <c:catAx>
        <c:axId val="285877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868607"/>
        <c:crosses val="autoZero"/>
        <c:auto val="1"/>
        <c:lblAlgn val="ctr"/>
        <c:lblOffset val="100"/>
        <c:noMultiLvlLbl val="0"/>
      </c:catAx>
      <c:valAx>
        <c:axId val="285868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877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000" b="1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B2R!PivotTable11</c:name>
    <c:fmtId val="1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'Report B2R'!$U$1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explosion val="9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2F7F-4462-BE2D-5140C368366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2F7F-4462-BE2D-5140C3683668}"/>
              </c:ext>
            </c:extLst>
          </c:dPt>
          <c:dLbls>
            <c:dLbl>
              <c:idx val="0"/>
              <c:layout>
                <c:manualLayout>
                  <c:x val="-2.2437992125984251E-2"/>
                  <c:y val="-1.514800233304170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7F-4462-BE2D-5140C3683668}"/>
                </c:ext>
              </c:extLst>
            </c:dLbl>
            <c:dLbl>
              <c:idx val="1"/>
              <c:layout>
                <c:manualLayout>
                  <c:x val="6.463801399825022E-3"/>
                  <c:y val="3.80883639545056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7F-4462-BE2D-5140C3683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B2R'!$T$2:$T$4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'Report B2R'!$U$2:$U$4</c:f>
              <c:numCache>
                <c:formatCode>General</c:formatCode>
                <c:ptCount val="2"/>
                <c:pt idx="0">
                  <c:v>23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7F-4462-BE2D-5140C3683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000" b="1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تک.xlsx]B2R Report!PivotTable13</c:name>
    <c:fmtId val="2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'B2R Report'!$AA$1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explosion val="14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1-5896-4BFE-9C5D-9DB75E1B18A4}"/>
              </c:ext>
            </c:extLst>
          </c:dPt>
          <c:dPt>
            <c:idx val="1"/>
            <c:bubble3D val="0"/>
            <c:explosion val="3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3-5896-4BFE-9C5D-9DB75E1B18A4}"/>
              </c:ext>
            </c:extLst>
          </c:dPt>
          <c:dLbls>
            <c:dLbl>
              <c:idx val="0"/>
              <c:layout>
                <c:manualLayout>
                  <c:x val="-5.3622304599467326E-2"/>
                  <c:y val="2.605739013961156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96-4BFE-9C5D-9DB75E1B18A4}"/>
                </c:ext>
              </c:extLst>
            </c:dLbl>
            <c:dLbl>
              <c:idx val="1"/>
              <c:layout>
                <c:manualLayout>
                  <c:x val="3.3158308364064741E-3"/>
                  <c:y val="-5.85324771028529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96-4BFE-9C5D-9DB75E1B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'B2R Report'!$Z$2:$Z$4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'B2R Report'!$AA$2:$AA$4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96-4BFE-9C5D-9DB75E1B18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B2R!PivotTable12</c:name>
    <c:fmtId val="1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'Report B2R'!$X$1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01D7-4F2D-90CB-1FE2853C53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B2R'!$W$2:$W$3</c:f>
              <c:strCache>
                <c:ptCount val="1"/>
                <c:pt idx="0">
                  <c:v>بله</c:v>
                </c:pt>
              </c:strCache>
            </c:strRef>
          </c:cat>
          <c:val>
            <c:numRef>
              <c:f>'Report B2R'!$X$2:$X$3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7-4F2D-90CB-1FE2853C5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3569695"/>
        <c:axId val="353578015"/>
      </c:barChart>
      <c:catAx>
        <c:axId val="353569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78015"/>
        <c:crosses val="autoZero"/>
        <c:auto val="1"/>
        <c:lblAlgn val="ctr"/>
        <c:lblOffset val="100"/>
        <c:noMultiLvlLbl val="0"/>
      </c:catAx>
      <c:valAx>
        <c:axId val="353578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69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000" b="1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B2R!PivotTable12</c:name>
    <c:fmtId val="2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'Report B2R'!$X$1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C9F9-4F2A-BEED-6CE1A2259642}"/>
              </c:ext>
            </c:extLst>
          </c:dPt>
          <c:dLbls>
            <c:dLbl>
              <c:idx val="0"/>
              <c:layout>
                <c:manualLayout>
                  <c:x val="1.2846237970253718E-2"/>
                  <c:y val="7.6855497229512976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F9-4F2A-BEED-6CE1A2259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B2R'!$W$2:$W$3</c:f>
              <c:strCache>
                <c:ptCount val="1"/>
                <c:pt idx="0">
                  <c:v>بله</c:v>
                </c:pt>
              </c:strCache>
            </c:strRef>
          </c:cat>
          <c:val>
            <c:numRef>
              <c:f>'Report B2R'!$X$2:$X$3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F9-4F2A-BEED-6CE1A2259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000" b="1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تک.xlsx]B2R Report!PivotTable14</c:name>
    <c:fmtId val="2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'B2R Report'!$AE$1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explosion val="17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1-8B6E-41A8-9985-859EADAE7804}"/>
              </c:ext>
            </c:extLst>
          </c:dPt>
          <c:dPt>
            <c:idx val="1"/>
            <c:bubble3D val="0"/>
            <c:explosion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3-8B6E-41A8-9985-859EADAE7804}"/>
              </c:ext>
            </c:extLst>
          </c:dPt>
          <c:dLbls>
            <c:dLbl>
              <c:idx val="0"/>
              <c:layout>
                <c:manualLayout>
                  <c:x val="-2.1661531531766767E-2"/>
                  <c:y val="-4.881585510986130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6E-41A8-9985-859EADAE7804}"/>
                </c:ext>
              </c:extLst>
            </c:dLbl>
            <c:dLbl>
              <c:idx val="1"/>
              <c:layout>
                <c:manualLayout>
                  <c:x val="-8.6956732495578615E-3"/>
                  <c:y val="5.681772257418134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6E-41A8-9985-859EADAE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'B2R Report'!$AD$2:$AD$4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'B2R Report'!$AE$2:$AE$4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6E-41A8-9985-859EADAE78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252353691536189"/>
          <c:y val="0.36147618952832655"/>
          <c:w val="0.13855915186936188"/>
          <c:h val="0.27704701775719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B2R!PivotTable13</c:name>
    <c:fmtId val="2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'Report B2R'!$AB$1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0E3E-40C6-96FD-EC7514D368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B2R'!$AA$2:$AA$4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'Report B2R'!$AB$2:$AB$4</c:f>
              <c:numCache>
                <c:formatCode>General</c:formatCode>
                <c:ptCount val="2"/>
                <c:pt idx="0">
                  <c:v>22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E-40C6-96FD-EC7514D36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5861951"/>
        <c:axId val="285864447"/>
      </c:barChart>
      <c:catAx>
        <c:axId val="285861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864447"/>
        <c:crosses val="autoZero"/>
        <c:auto val="1"/>
        <c:lblAlgn val="ctr"/>
        <c:lblOffset val="100"/>
        <c:noMultiLvlLbl val="0"/>
      </c:catAx>
      <c:valAx>
        <c:axId val="285864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86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B2R!PivotTable13</c:name>
    <c:fmtId val="2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6805555555555555"/>
          <c:y val="9.4907407407407413E-2"/>
          <c:w val="0.46388888888888891"/>
          <c:h val="0.77314814814814814"/>
        </c:manualLayout>
      </c:layout>
      <c:pieChart>
        <c:varyColors val="1"/>
        <c:ser>
          <c:idx val="0"/>
          <c:order val="0"/>
          <c:tx>
            <c:strRef>
              <c:f>'Report B2R'!$AB$1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explosion val="12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4-0E93-4B2B-8DB4-FF777228881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0E93-4B2B-8DB4-FF7772288817}"/>
              </c:ext>
            </c:extLst>
          </c:dPt>
          <c:dLbls>
            <c:dLbl>
              <c:idx val="0"/>
              <c:layout>
                <c:manualLayout>
                  <c:x val="6.2976377952755902E-2"/>
                  <c:y val="-0.117885316418780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93-4B2B-8DB4-FF7772288817}"/>
                </c:ext>
              </c:extLst>
            </c:dLbl>
            <c:dLbl>
              <c:idx val="1"/>
              <c:layout>
                <c:manualLayout>
                  <c:x val="7.2697944006999129E-3"/>
                  <c:y val="2.161235053951589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93-4B2B-8DB4-FF7772288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B2R'!$AA$2:$AA$4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'Report B2R'!$AB$2:$AB$4</c:f>
              <c:numCache>
                <c:formatCode>General</c:formatCode>
                <c:ptCount val="2"/>
                <c:pt idx="0">
                  <c:v>22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93-4B2B-8DB4-FF7772288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تک.xlsx]B2R Report!PivotTable15</c:name>
    <c:fmtId val="3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'B2R Report'!$AI$1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explosion val="9"/>
          <c:dPt>
            <c:idx val="0"/>
            <c:bubble3D val="0"/>
            <c:spPr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1-32F3-4A9D-854A-0E4010D3651A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3-32F3-4A9D-854A-0E4010D3651A}"/>
              </c:ext>
            </c:extLst>
          </c:dPt>
          <c:dLbls>
            <c:dLbl>
              <c:idx val="0"/>
              <c:layout>
                <c:manualLayout>
                  <c:x val="-4.1519669993315168E-2"/>
                  <c:y val="-5.729125472554592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F3-4A9D-854A-0E4010D3651A}"/>
                </c:ext>
              </c:extLst>
            </c:dLbl>
            <c:dLbl>
              <c:idx val="1"/>
              <c:layout>
                <c:manualLayout>
                  <c:x val="2.3723387705011627E-2"/>
                  <c:y val="0.1260441570150125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F3-4A9D-854A-0E4010D36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'B2R Report'!$AH$2:$AH$4</c:f>
              <c:strCache>
                <c:ptCount val="2"/>
                <c:pt idx="0">
                  <c:v> شرایط همکاری مناسب</c:v>
                </c:pt>
                <c:pt idx="1">
                  <c:v>قیمت</c:v>
                </c:pt>
              </c:strCache>
            </c:strRef>
          </c:cat>
          <c:val>
            <c:numRef>
              <c:f>'B2R Report'!$AI$2:$AI$4</c:f>
              <c:numCache>
                <c:formatCode>General</c:formatCode>
                <c:ptCount val="2"/>
                <c:pt idx="0">
                  <c:v>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F3-4A9D-854A-0E4010D365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7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تک.xlsx]B2B Report!PivotTable3</c:name>
    <c:fmtId val="1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5311670301949113"/>
          <c:y val="0.27263790100910745"/>
          <c:w val="0.38917467157340052"/>
          <c:h val="0.60544133546344137"/>
        </c:manualLayout>
      </c:layout>
      <c:pieChart>
        <c:varyColors val="1"/>
        <c:ser>
          <c:idx val="0"/>
          <c:order val="0"/>
          <c:tx>
            <c:strRef>
              <c:f>'B2B Report'!$Y$1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explosion val="1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1-E7D9-4372-820D-ED17D3BBAC9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3-E7D9-4372-820D-ED17D3BBAC9D}"/>
              </c:ext>
            </c:extLst>
          </c:dPt>
          <c:dLbls>
            <c:dLbl>
              <c:idx val="0"/>
              <c:layout>
                <c:manualLayout>
                  <c:x val="-3.0170521459780695E-2"/>
                  <c:y val="-1.54842661426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23003514071171"/>
                      <c:h val="0.126729768326107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D9-4372-820D-ED17D3BBAC9D}"/>
                </c:ext>
              </c:extLst>
            </c:dLbl>
            <c:dLbl>
              <c:idx val="1"/>
              <c:layout>
                <c:manualLayout>
                  <c:x val="6.8387233285038859E-2"/>
                  <c:y val="-4.66462131612689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50907089022502"/>
                      <c:h val="0.15176280898311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7D9-4372-820D-ED17D3BBA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'B2B Report'!$X$2:$X$4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'B2B Report'!$Y$2:$Y$4</c:f>
              <c:numCache>
                <c:formatCode>General</c:formatCode>
                <c:ptCount val="2"/>
                <c:pt idx="0">
                  <c:v>28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D9-4372-820D-ED17D3BBAC9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800558881122798"/>
          <c:y val="0.51317733346868255"/>
          <c:w val="0.20976667251606101"/>
          <c:h val="0.11316757649614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B2R!PivotTable14</c:name>
    <c:fmtId val="3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'Report B2R'!$AF$1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C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4-2EB3-43F4-883F-6B496D6326D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2EB3-43F4-883F-6B496D6326D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2EB3-43F4-883F-6B496D6326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B2R'!$AE$2:$AE$5</c:f>
              <c:strCache>
                <c:ptCount val="3"/>
                <c:pt idx="0">
                  <c:v> شرایط همکاری مناسب</c:v>
                </c:pt>
                <c:pt idx="1">
                  <c:v>خدمات </c:v>
                </c:pt>
                <c:pt idx="2">
                  <c:v>قیمت</c:v>
                </c:pt>
              </c:strCache>
            </c:strRef>
          </c:cat>
          <c:val>
            <c:numRef>
              <c:f>'Report B2R'!$AF$2:$AF$5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3-43F4-883F-6B496D632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335839"/>
        <c:axId val="211344159"/>
      </c:barChart>
      <c:catAx>
        <c:axId val="211335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44159"/>
        <c:crosses val="autoZero"/>
        <c:auto val="1"/>
        <c:lblAlgn val="ctr"/>
        <c:lblOffset val="100"/>
        <c:noMultiLvlLbl val="0"/>
      </c:catAx>
      <c:valAx>
        <c:axId val="211344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3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B2R!PivotTable14</c:name>
    <c:fmtId val="3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'Report B2R'!$AF$1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7"/>
          <c:dPt>
            <c:idx val="0"/>
            <c:bubble3D val="0"/>
            <c:spPr>
              <a:solidFill>
                <a:srgbClr val="CC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4BDE-43B9-A27C-97B6053C0ADC}"/>
              </c:ext>
            </c:extLst>
          </c:dPt>
          <c:dPt>
            <c:idx val="1"/>
            <c:bubble3D val="0"/>
            <c:explosion val="22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4BDE-43B9-A27C-97B6053C0AD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4BDE-43B9-A27C-97B6053C0ADC}"/>
              </c:ext>
            </c:extLst>
          </c:dPt>
          <c:dLbls>
            <c:dLbl>
              <c:idx val="0"/>
              <c:layout>
                <c:manualLayout>
                  <c:x val="-4.6058617672791E-2"/>
                  <c:y val="3.2633420822397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DE-43B9-A27C-97B6053C0ADC}"/>
                </c:ext>
              </c:extLst>
            </c:dLbl>
            <c:dLbl>
              <c:idx val="1"/>
              <c:layout>
                <c:manualLayout>
                  <c:x val="1.3383639545056867E-3"/>
                  <c:y val="5.573563721201516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DE-43B9-A27C-97B6053C0ADC}"/>
                </c:ext>
              </c:extLst>
            </c:dLbl>
            <c:dLbl>
              <c:idx val="2"/>
              <c:layout>
                <c:manualLayout>
                  <c:x val="-1.9417104111985977E-2"/>
                  <c:y val="-0.102926144648585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DE-43B9-A27C-97B6053C0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B2R'!$AE$2:$AE$5</c:f>
              <c:strCache>
                <c:ptCount val="3"/>
                <c:pt idx="0">
                  <c:v> شرایط همکاری مناسب</c:v>
                </c:pt>
                <c:pt idx="1">
                  <c:v>خدمات </c:v>
                </c:pt>
                <c:pt idx="2">
                  <c:v>قیمت</c:v>
                </c:pt>
              </c:strCache>
            </c:strRef>
          </c:cat>
          <c:val>
            <c:numRef>
              <c:f>'Report B2R'!$AF$2:$AF$5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DE-43B9-A27C-97B6053C0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تک.xlsx]B2R Report!PivotTable16</c:name>
    <c:fmtId val="45"/>
  </c:pivotSource>
  <c:chart>
    <c:autoTitleDeleted val="1"/>
    <c:pivotFmts>
      <c:pivotFmt>
        <c:idx val="0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</c:pivotFmt>
      <c:pivotFmt>
        <c:idx val="3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'B2R Report'!$AU$1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6AC-46D2-949B-507B17022B79}"/>
              </c:ext>
            </c:extLst>
          </c:dPt>
          <c:dLbls>
            <c:dLbl>
              <c:idx val="0"/>
              <c:layout>
                <c:manualLayout>
                  <c:x val="-3.9688293765875321E-3"/>
                  <c:y val="0.12618510307537018"/>
                </c:manualLayout>
              </c:layout>
              <c:tx>
                <c:rich>
                  <a:bodyPr/>
                  <a:lstStyle/>
                  <a:p>
                    <a:fld id="{1BD6D7CE-EAA5-4776-86EE-D88369805D47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AC-46D2-949B-507B17022B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'B2R Report'!$AT$2:$AT$3</c:f>
              <c:strCache>
                <c:ptCount val="1"/>
                <c:pt idx="0">
                  <c:v>راضی</c:v>
                </c:pt>
              </c:strCache>
            </c:strRef>
          </c:cat>
          <c:val>
            <c:numRef>
              <c:f>'B2R Report'!$AU$2:$AU$3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AC-46D2-949B-507B17022B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تک.xlsx]B2R Report!PivotTable16</c:name>
    <c:fmtId val="-1"/>
  </c:pivotSource>
  <c:chart>
    <c:autoTitleDeleted val="1"/>
    <c:pivotFmts>
      <c:pivotFmt>
        <c:idx val="0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</c:pivotFmt>
      <c:pivotFmt>
        <c:idx val="3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'B2R Report'!$AU$1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33A-40C6-9819-F3CB0089D9FE}"/>
              </c:ext>
            </c:extLst>
          </c:dPt>
          <c:dLbls>
            <c:dLbl>
              <c:idx val="0"/>
              <c:layout>
                <c:manualLayout>
                  <c:x val="7.0685074752430159E-3"/>
                  <c:y val="0.112885131662964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36545153554833"/>
                      <c:h val="0.241189053035603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A-40C6-9819-F3CB0089D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'B2R Report'!$AT$2:$AT$3</c:f>
              <c:strCache>
                <c:ptCount val="1"/>
                <c:pt idx="0">
                  <c:v>راضی</c:v>
                </c:pt>
              </c:strCache>
            </c:strRef>
          </c:cat>
          <c:val>
            <c:numRef>
              <c:f>'B2R Report'!$AU$2:$AU$3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3A-40C6-9819-F3CB0089D9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379809647767019"/>
          <c:y val="0.44584961505942561"/>
          <c:w val="0.18933713231280952"/>
          <c:h val="0.15310310198485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تک.xlsx]B2B Report!PivotTable9</c:name>
    <c:fmtId val="-1"/>
  </c:pivotSource>
  <c:chart>
    <c:autoTitleDeleted val="1"/>
    <c:pivotFmts>
      <c:pivotFmt>
        <c:idx val="0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</c:pivotFmt>
      <c:pivotFmt>
        <c:idx val="3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pattFill prst="ltUpDiag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6"/>
            </a:inn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'B2B Report'!$BG$1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B5B-4162-8187-3689C6B6CBF3}"/>
              </c:ext>
            </c:extLst>
          </c:dPt>
          <c:dLbls>
            <c:dLbl>
              <c:idx val="0"/>
              <c:layout>
                <c:manualLayout>
                  <c:x val="3.9956959747295823E-3"/>
                  <c:y val="0.12820453087702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5B-4162-8187-3689C6B6CB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'B2B Report'!$BF$2:$BF$3</c:f>
              <c:strCache>
                <c:ptCount val="1"/>
                <c:pt idx="0">
                  <c:v>خیر</c:v>
                </c:pt>
              </c:strCache>
            </c:strRef>
          </c:cat>
          <c:val>
            <c:numRef>
              <c:f>'B2B Report'!$BG$2:$BG$3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5B-4162-8187-3689C6B6CB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B2B!PivotTable3</c:name>
    <c:fmtId val="1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'Report B2B'!$Y$1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40E5-481A-AF91-24369FFEE28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40E5-481A-AF91-24369FFEE28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0E5-481A-AF91-24369FFEE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B2B'!$X$2:$X$4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'Report B2B'!$Y$2:$Y$4</c:f>
              <c:numCache>
                <c:formatCode>General</c:formatCode>
                <c:ptCount val="2"/>
                <c:pt idx="0">
                  <c:v>21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5-481A-AF91-24369FFEE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3570111"/>
        <c:axId val="353563871"/>
      </c:barChart>
      <c:catAx>
        <c:axId val="353570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63871"/>
        <c:crosses val="autoZero"/>
        <c:auto val="1"/>
        <c:lblAlgn val="ctr"/>
        <c:lblOffset val="100"/>
        <c:noMultiLvlLbl val="0"/>
      </c:catAx>
      <c:valAx>
        <c:axId val="35356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70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000" b="1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B2B!PivotTable3</c:name>
    <c:fmtId val="2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n-US"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'Report B2B'!$Y$1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4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F4B5-46FD-A927-5E2C684289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F4B5-46FD-A927-5E2C68428941}"/>
              </c:ext>
            </c:extLst>
          </c:dPt>
          <c:dLbls>
            <c:dLbl>
              <c:idx val="0"/>
              <c:layout>
                <c:manualLayout>
                  <c:x val="9.6224190726159328E-2"/>
                  <c:y val="-0.2909649314668999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B5-46FD-A927-5E2C68428941}"/>
                </c:ext>
              </c:extLst>
            </c:dLbl>
            <c:dLbl>
              <c:idx val="1"/>
              <c:layout>
                <c:manualLayout>
                  <c:x val="-2.42419072615923E-2"/>
                  <c:y val="7.4321959755030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B5-46FD-A927-5E2C684289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B2B'!$X$2:$X$4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'Report B2B'!$Y$2:$Y$4</c:f>
              <c:numCache>
                <c:formatCode>General</c:formatCode>
                <c:ptCount val="2"/>
                <c:pt idx="0">
                  <c:v>21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B5-46FD-A927-5E2C68428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000" b="1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تک.xlsx]B2B Report!PivotTable4</c:name>
    <c:fmtId val="2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'B2B Report'!$AD$1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1-907C-4BE8-95FC-FDB4E0B140BB}"/>
              </c:ext>
            </c:extLst>
          </c:dPt>
          <c:dPt>
            <c:idx val="1"/>
            <c:bubble3D val="0"/>
            <c:explosion val="1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3-907C-4BE8-95FC-FDB4E0B140BB}"/>
              </c:ext>
            </c:extLst>
          </c:dPt>
          <c:dLbls>
            <c:dLbl>
              <c:idx val="0"/>
              <c:layout>
                <c:manualLayout>
                  <c:x val="-2.6631799493394292E-2"/>
                  <c:y val="-3.48433867171141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7C-4BE8-95FC-FDB4E0B140BB}"/>
                </c:ext>
              </c:extLst>
            </c:dLbl>
            <c:dLbl>
              <c:idx val="1"/>
              <c:layout>
                <c:manualLayout>
                  <c:x val="2.3399117042937956E-2"/>
                  <c:y val="2.084075844440914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7C-4BE8-95FC-FDB4E0B140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'B2B Report'!$AC$2:$AC$4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'B2B Report'!$AD$2:$AD$4</c:f>
              <c:numCache>
                <c:formatCode>General</c:formatCode>
                <c:ptCount val="2"/>
                <c:pt idx="0">
                  <c:v>21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7C-4BE8-95FC-FDB4E0B140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39988154951897"/>
          <c:y val="0.36734241194564388"/>
          <c:w val="0.12750755070346273"/>
          <c:h val="0.26531459846635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B2B!PivotTable4</c:name>
    <c:fmtId val="3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'Report B2B'!$AC$1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DAF7-45E2-BF0B-A3FCCCA4ECD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DAF7-45E2-BF0B-A3FCCCA4EC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B2B'!$AB$2:$AB$4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'Report B2B'!$AC$2:$AC$4</c:f>
              <c:numCache>
                <c:formatCode>General</c:formatCode>
                <c:ptCount val="2"/>
                <c:pt idx="0">
                  <c:v>10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7-45E2-BF0B-A3FCCCA4E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3563455"/>
        <c:axId val="353564703"/>
      </c:barChart>
      <c:catAx>
        <c:axId val="353563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64703"/>
        <c:crosses val="autoZero"/>
        <c:auto val="1"/>
        <c:lblAlgn val="ctr"/>
        <c:lblOffset val="100"/>
        <c:noMultiLvlLbl val="0"/>
      </c:catAx>
      <c:valAx>
        <c:axId val="353564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6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تک.xlsx]Report B2B!PivotTable4</c:name>
    <c:fmtId val="3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'Report B2B'!$AC$1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9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25C8-4A96-8EC7-BC43AEE8B43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25C8-4A96-8EC7-BC43AEE8B434}"/>
              </c:ext>
            </c:extLst>
          </c:dPt>
          <c:dLbls>
            <c:dLbl>
              <c:idx val="0"/>
              <c:layout>
                <c:manualLayout>
                  <c:x val="4.2248140857392827E-2"/>
                  <c:y val="-0.1471945173519976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C8-4A96-8EC7-BC43AEE8B434}"/>
                </c:ext>
              </c:extLst>
            </c:dLbl>
            <c:dLbl>
              <c:idx val="1"/>
              <c:layout>
                <c:manualLayout>
                  <c:x val="-3.2520778652668416E-3"/>
                  <c:y val="7.175524934383202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C8-4A96-8EC7-BC43AEE8B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 B2B'!$AB$2:$AB$4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'Report B2B'!$AC$2:$AC$4</c:f>
              <c:numCache>
                <c:formatCode>General</c:formatCode>
                <c:ptCount val="2"/>
                <c:pt idx="0">
                  <c:v>10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C8-4A96-8EC7-BC43AEE8B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[نظرسنجی فروش پرهان تک.xlsx]B2B Report!PivotTable5</c:name>
    <c:fmtId val="3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'B2B Report'!$AH$1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explosion val="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1-435B-4E26-86C7-B260E185D51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extLst>
              <c:ext xmlns:c16="http://schemas.microsoft.com/office/drawing/2014/chart" uri="{C3380CC4-5D6E-409C-BE32-E72D297353CC}">
                <c16:uniqueId val="{00000004-435B-4E26-86C7-B260E185D51C}"/>
              </c:ext>
            </c:extLst>
          </c:dPt>
          <c:dLbls>
            <c:dLbl>
              <c:idx val="0"/>
              <c:layout>
                <c:manualLayout>
                  <c:x val="3.6521248085273607E-2"/>
                  <c:y val="-0.1352577885961540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5B-4E26-86C7-B260E185D51C}"/>
                </c:ext>
              </c:extLst>
            </c:dLbl>
            <c:dLbl>
              <c:idx val="1"/>
              <c:layout>
                <c:manualLayout>
                  <c:x val="-3.4245087147391183E-2"/>
                  <c:y val="0.1031921904557452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5B-4E26-86C7-B260E185D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'B2B Report'!$AG$2:$AG$4</c:f>
              <c:strCache>
                <c:ptCount val="2"/>
                <c:pt idx="0">
                  <c:v>بله</c:v>
                </c:pt>
                <c:pt idx="1">
                  <c:v>خیر</c:v>
                </c:pt>
              </c:strCache>
            </c:strRef>
          </c:cat>
          <c:val>
            <c:numRef>
              <c:f>'B2B Report'!$AH$2:$AH$4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5B-4E26-86C7-B260E185D51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91778633949145"/>
          <c:y val="0.36014228550125976"/>
          <c:w val="0.13434121662537449"/>
          <c:h val="0.2650575293706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EE94-1D24-2752-FF0C-044ED784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03137-CF51-0490-AC22-118CB2A43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611C9-529E-1B93-2117-5686B1DE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650C8-E20E-380E-32F5-B9C4C63F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7247F-736E-DA5A-C419-3C8878FD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6EAA-EFF0-EC16-FB63-E3C50F70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CA12A-DB92-B6BF-73F2-FB7B5241F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592C6-9103-1234-1B86-0444A8A6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382A1-5A74-E044-B057-8DF66700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DB9D-778B-2A36-76AC-40B94830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9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8AD906-D7B0-8373-BB37-4E318BD7B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7DF7D-8E3B-C806-D68D-398AFD586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55290-FEBC-9331-CA3C-146A6A71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D353C-BD2A-CBA2-46E5-456320F3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E64C-638D-536A-7885-4D54E767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7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56BF-A409-EAEB-05D7-A29386C7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8DC49-F16E-A2A0-428E-18BD6CC8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DEB3C-5D2C-1574-4798-EF246672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13478-8028-0D98-D1A6-68606854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13F6-CEF2-021C-824E-2296D88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B1C7-C1A6-A09D-B1A6-9A22603C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D4180-E12F-53E5-B85B-68094D539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831E4-8A15-C2D9-CCE3-49B080D8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EAA7A-36E1-9221-FAD4-D0965EDB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D7B0-A9B4-B28A-E698-CBAD268A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7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6E7A-A1DE-898C-C15E-1DF802B4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84B39-B55A-ED48-58BC-8F8A741D8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EF4E7-F220-257E-5A35-3D4DF8A03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F28D4-2E9D-198B-C7DB-36901F74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11AD9-3638-81DF-6869-A5448046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75C42-CDC7-3344-FF94-65C1A715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D9A4-4E87-0767-7D3E-B6A74254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61D7-851A-C5CA-D0FC-A227FC266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36D67-8109-946D-398B-14B837035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66C03-21D6-89F2-5AC5-50DC91CA6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7E126-D730-4E65-8EE6-1D0F3DD04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8371E-477E-5DD7-0540-B5FCBA2C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F99E8C-B16B-0D2E-2224-A371FF9F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72E4-7092-1F65-CB7B-A2434A1A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1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B51C-41AF-74A7-DAA6-44754EDB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29492-229C-ABC5-8232-F17CEB8D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B825E-E38B-0396-DA85-BE080DB4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D48AA-B2E4-69B5-D97E-9E565D16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3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459B0-FDE8-8612-6E40-90F11A8E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AAF6D-D0AA-C01E-63ED-E292F2A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B6FEB-A13D-9116-4A34-AD71CA2D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6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196C-0366-770A-6AD1-EA6F6101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B89F-2129-0F9E-5003-858DA36F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CD581-8534-60DD-591D-D833431A2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65BFD-5900-FCD2-CD5A-D5254431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4A9D5-975E-D539-B662-7D5C3AA1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1FB6D-CBF4-90B9-4423-16441F4B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4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A7C8-F602-7F59-FADD-0B13B288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813BF-F83A-1B94-366E-C1A5D2F28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53060-4DD9-78C0-D5E2-5D0F775CA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8FEA4-278F-5050-3634-D9F2E4EF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28055-9B30-D995-2A24-4FA34799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9002F-4534-FDD2-8FC2-A540C51E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9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6E1DF-E595-8251-0F2C-1EC0B092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656BF-2276-B211-18C2-F60610499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87016-F009-F0A9-4FB7-C35DE0C6B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0EC1-200D-4B80-9695-1699DC478C1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B3303-F172-BE3C-F0DC-0E2236B7B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2018F-D5EE-B48B-7FC2-4DCDFD49A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C2B35-CA8E-4722-8E73-C7AC7BF2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7D15F-9130-502B-DA80-251C6E48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DF6C8371-C4B2-1406-36C3-A77EDD65CA95}"/>
              </a:ext>
            </a:extLst>
          </p:cNvPr>
          <p:cNvSpPr txBox="1"/>
          <p:nvPr/>
        </p:nvSpPr>
        <p:spPr>
          <a:xfrm>
            <a:off x="1152412" y="3184206"/>
            <a:ext cx="78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4800" b="1" dirty="0">
                <a:solidFill>
                  <a:srgbClr val="E0E1DC"/>
                </a:solidFill>
                <a:latin typeface="Peyda" pitchFamily="2" charset="-78"/>
                <a:cs typeface="Peyda" pitchFamily="2" charset="-78"/>
              </a:rPr>
              <a:t>گزارشات  نظر سنجی سازمانی</a:t>
            </a:r>
            <a:endParaRPr lang="en-US" sz="4800" b="1" dirty="0">
              <a:solidFill>
                <a:srgbClr val="E0E1DC"/>
              </a:solidFill>
              <a:latin typeface="Peyda" pitchFamily="2" charset="-78"/>
              <a:cs typeface="Peyda" pitchFamily="2" charset="-78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9D840F1-C73B-2739-EA2A-5E6B88434D13}"/>
              </a:ext>
            </a:extLst>
          </p:cNvPr>
          <p:cNvSpPr txBox="1"/>
          <p:nvPr/>
        </p:nvSpPr>
        <p:spPr>
          <a:xfrm>
            <a:off x="2468880" y="4141780"/>
            <a:ext cx="216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rgbClr val="E4E5E1"/>
                </a:solidFill>
              </a:rPr>
              <a:t>پاییز و زمستان 1403</a:t>
            </a:r>
            <a:endParaRPr lang="en-US" dirty="0">
              <a:solidFill>
                <a:srgbClr val="E4E5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8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fa-IR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آیا پیشنهاد دریافت مبلغ یا درخواست خارج از عرف و قرارداد  از طرف همکاران ما به شما داده شده است؟</a:t>
            </a:r>
            <a:endParaRPr lang="en-US" sz="1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F445485-0B88-4487-B252-C34118931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682645"/>
              </p:ext>
            </p:extLst>
          </p:nvPr>
        </p:nvGraphicFramePr>
        <p:xfrm>
          <a:off x="2609891" y="2288889"/>
          <a:ext cx="6356840" cy="386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05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7D15F-9130-502B-DA80-251C6E48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DF6C8371-C4B2-1406-36C3-A77EDD65CA95}"/>
              </a:ext>
            </a:extLst>
          </p:cNvPr>
          <p:cNvSpPr txBox="1"/>
          <p:nvPr/>
        </p:nvSpPr>
        <p:spPr>
          <a:xfrm>
            <a:off x="1152412" y="3184206"/>
            <a:ext cx="78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4800" b="1" dirty="0">
                <a:solidFill>
                  <a:srgbClr val="00B0F0"/>
                </a:solidFill>
                <a:latin typeface="Peyda" pitchFamily="2" charset="-78"/>
                <a:cs typeface="Peyda" pitchFamily="2" charset="-78"/>
              </a:rPr>
              <a:t>نظر سنجی </a:t>
            </a:r>
            <a:r>
              <a:rPr lang="en-US" sz="4800" b="1" dirty="0">
                <a:solidFill>
                  <a:srgbClr val="00B0F0"/>
                </a:solidFill>
                <a:latin typeface="Peyda" pitchFamily="2" charset="-78"/>
                <a:cs typeface="Peyda" pitchFamily="2" charset="-78"/>
              </a:rPr>
              <a:t>B2R</a:t>
            </a:r>
          </a:p>
        </p:txBody>
      </p:sp>
    </p:spTree>
    <p:extLst>
      <p:ext uri="{BB962C8B-B14F-4D97-AF65-F5344CB8AC3E}">
        <p14:creationId xmlns:p14="http://schemas.microsoft.com/office/powerpoint/2010/main" val="384284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D3E2B7-2E66-4F70-A4FA-9E3134161E17}"/>
              </a:ext>
            </a:extLst>
          </p:cNvPr>
          <p:cNvSpPr txBox="1"/>
          <p:nvPr/>
        </p:nvSpPr>
        <p:spPr>
          <a:xfrm>
            <a:off x="4246246" y="961230"/>
            <a:ext cx="6097712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</a:pPr>
            <a:r>
              <a:rPr lang="fa-IR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وضعیت نظر سنجی انجام شده :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77855D-0E0A-47F6-841F-C49EFCC8EA38}"/>
              </a:ext>
            </a:extLst>
          </p:cNvPr>
          <p:cNvSpPr/>
          <p:nvPr/>
        </p:nvSpPr>
        <p:spPr>
          <a:xfrm>
            <a:off x="7401828" y="1558312"/>
            <a:ext cx="2646436" cy="2993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b="1" dirty="0"/>
              <a:t>61</a:t>
            </a:r>
            <a:r>
              <a:rPr lang="fa-IR" sz="1600" b="1" dirty="0"/>
              <a:t> مشتری </a:t>
            </a:r>
            <a:r>
              <a:rPr lang="en-US" sz="1600" b="1" dirty="0"/>
              <a:t>B2R</a:t>
            </a:r>
            <a:endParaRPr lang="fa-IR" sz="16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76D753-A541-41E4-98F7-3CDD13284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902271"/>
              </p:ext>
            </p:extLst>
          </p:nvPr>
        </p:nvGraphicFramePr>
        <p:xfrm>
          <a:off x="1130522" y="2234500"/>
          <a:ext cx="5160550" cy="340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380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7FED14-3A73-4398-827D-3B4DB0857D02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 شرایط همکاری از لحاظ (فروش /بازپرداخت/قیمت گذاری) نسبت به سال گذشته بهبود داشته ؟ 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9E095-5EDF-4E3B-8394-45F9A741220E}"/>
              </a:ext>
            </a:extLst>
          </p:cNvPr>
          <p:cNvSpPr txBox="1"/>
          <p:nvPr/>
        </p:nvSpPr>
        <p:spPr>
          <a:xfrm>
            <a:off x="9404489" y="1020342"/>
            <a:ext cx="8851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fa-IR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4EEE9-9610-4FED-9CE1-DBE5CDACC945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24EE9B9-363D-4203-974C-E458A150C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119138"/>
              </p:ext>
            </p:extLst>
          </p:nvPr>
        </p:nvGraphicFramePr>
        <p:xfrm>
          <a:off x="453867" y="5456294"/>
          <a:ext cx="2612350" cy="173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245419-C2D4-4D4D-9BAA-712041A97E62}"/>
              </a:ext>
            </a:extLst>
          </p:cNvPr>
          <p:cNvSpPr txBox="1"/>
          <p:nvPr/>
        </p:nvSpPr>
        <p:spPr>
          <a:xfrm>
            <a:off x="1174305" y="6963501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D793BB-0EE8-47AB-81CE-9913ED874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393158"/>
              </p:ext>
            </p:extLst>
          </p:nvPr>
        </p:nvGraphicFramePr>
        <p:xfrm>
          <a:off x="453867" y="21918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8E47041-4AA0-4DC8-A0D0-25542D6A8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810547"/>
              </p:ext>
            </p:extLst>
          </p:nvPr>
        </p:nvGraphicFramePr>
        <p:xfrm>
          <a:off x="5476894" y="34525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5453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مدت زمان ثبت سفارش تا تحویل کالا (کمتر یا بیشتر) از 3 ساعت انجام شده ؟ (برای مشتریان تهران)</a:t>
            </a:r>
            <a:endParaRPr lang="en-US" sz="1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3435B27-AF1D-47FA-BFE9-1ECD61B89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175492"/>
              </p:ext>
            </p:extLst>
          </p:nvPr>
        </p:nvGraphicFramePr>
        <p:xfrm>
          <a:off x="566645" y="5144964"/>
          <a:ext cx="2499072" cy="223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93623AC-C8DB-4714-B339-2BFF2C4669D4}"/>
              </a:ext>
            </a:extLst>
          </p:cNvPr>
          <p:cNvSpPr txBox="1"/>
          <p:nvPr/>
        </p:nvSpPr>
        <p:spPr>
          <a:xfrm>
            <a:off x="1265745" y="7016007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FC9F90C-0B3D-4FF7-ADCA-A2F09EAFF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565623"/>
              </p:ext>
            </p:extLst>
          </p:nvPr>
        </p:nvGraphicFramePr>
        <p:xfrm>
          <a:off x="566645" y="22193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A086EA6-55C4-4D38-BD6C-89DCE46ED6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698983"/>
              </p:ext>
            </p:extLst>
          </p:nvPr>
        </p:nvGraphicFramePr>
        <p:xfrm>
          <a:off x="5272757" y="31154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200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2B098C-6588-37A5-82DA-368AE1DFB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88973" cy="7559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3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مدت زمان ثبت سفارش تا تحویل کالا (کمتر یا بیشتر) از یک روز(کاری) انجام شده ؟ (برای مشتریان شهرستان)</a:t>
            </a:r>
            <a:endParaRPr lang="en-US" sz="1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CB98DA9-0C2A-4479-A397-CAC734965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956411"/>
              </p:ext>
            </p:extLst>
          </p:nvPr>
        </p:nvGraphicFramePr>
        <p:xfrm>
          <a:off x="281233" y="5612163"/>
          <a:ext cx="2681851" cy="165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8B7A11-9D28-431D-9901-498D3F7718CF}"/>
              </a:ext>
            </a:extLst>
          </p:cNvPr>
          <p:cNvSpPr txBox="1"/>
          <p:nvPr/>
        </p:nvSpPr>
        <p:spPr>
          <a:xfrm>
            <a:off x="1092009" y="7010050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D450B33-71EA-46F9-9FC6-1C30CA052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300475"/>
              </p:ext>
            </p:extLst>
          </p:nvPr>
        </p:nvGraphicFramePr>
        <p:xfrm>
          <a:off x="502738" y="21963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109185E-AD55-4327-86DA-38B115495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982808"/>
              </p:ext>
            </p:extLst>
          </p:nvPr>
        </p:nvGraphicFramePr>
        <p:xfrm>
          <a:off x="5442730" y="2960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6080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دلیل همکاری؟</a:t>
            </a:r>
            <a:endParaRPr lang="en-US" sz="1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728FF8-B272-4D1A-A56D-2A2F2D8FCE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793111"/>
              </p:ext>
            </p:extLst>
          </p:nvPr>
        </p:nvGraphicFramePr>
        <p:xfrm>
          <a:off x="630935" y="5234479"/>
          <a:ext cx="2706127" cy="206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6C75E20-1BBF-476D-9909-82F9943B8D35}"/>
              </a:ext>
            </a:extLst>
          </p:cNvPr>
          <p:cNvSpPr txBox="1"/>
          <p:nvPr/>
        </p:nvSpPr>
        <p:spPr>
          <a:xfrm>
            <a:off x="1215776" y="6987575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A1FCA95-FEF9-4B2F-9DFD-EF7804ED6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313267"/>
              </p:ext>
            </p:extLst>
          </p:nvPr>
        </p:nvGraphicFramePr>
        <p:xfrm>
          <a:off x="538412" y="17978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AE344EF-0A22-422F-9854-FD174E4065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860747"/>
              </p:ext>
            </p:extLst>
          </p:nvPr>
        </p:nvGraphicFramePr>
        <p:xfrm>
          <a:off x="5424734" y="29733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611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برخورد همکاران ما با شما چگونه بوده است؟</a:t>
            </a:r>
            <a:endParaRPr lang="en-US" sz="1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4E7174E-2929-4BBD-A0BD-C1A975346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317237"/>
              </p:ext>
            </p:extLst>
          </p:nvPr>
        </p:nvGraphicFramePr>
        <p:xfrm>
          <a:off x="2358189" y="2091841"/>
          <a:ext cx="6399872" cy="392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4E7174E-2929-4BBD-A0BD-C1A975346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626709"/>
              </p:ext>
            </p:extLst>
          </p:nvPr>
        </p:nvGraphicFramePr>
        <p:xfrm>
          <a:off x="424437" y="5239512"/>
          <a:ext cx="2876562" cy="170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FAA0536-73DB-4F4E-B4F2-DB8A2EDF74C0}"/>
              </a:ext>
            </a:extLst>
          </p:cNvPr>
          <p:cNvSpPr txBox="1"/>
          <p:nvPr/>
        </p:nvSpPr>
        <p:spPr>
          <a:xfrm>
            <a:off x="1188344" y="6848852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15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میزان رضایت کلی خود از همکاری با ما ؟ </a:t>
            </a:r>
            <a:endParaRPr lang="en-US" sz="1800" dirty="0"/>
          </a:p>
        </p:txBody>
      </p:sp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D2E92196-4F0E-454D-92A8-89E651DF8D8D}"/>
              </a:ext>
            </a:extLst>
          </p:cNvPr>
          <p:cNvSpPr/>
          <p:nvPr/>
        </p:nvSpPr>
        <p:spPr>
          <a:xfrm>
            <a:off x="7085179" y="4526450"/>
            <a:ext cx="1148317" cy="574159"/>
          </a:xfrm>
          <a:prstGeom prst="up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CSAT 90%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D2E92196-4F0E-454D-92A8-89E651DF8D8D}"/>
              </a:ext>
            </a:extLst>
          </p:cNvPr>
          <p:cNvSpPr/>
          <p:nvPr/>
        </p:nvSpPr>
        <p:spPr>
          <a:xfrm>
            <a:off x="8639660" y="6552223"/>
            <a:ext cx="1148317" cy="574159"/>
          </a:xfrm>
          <a:prstGeom prst="up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CSAT </a:t>
            </a:r>
            <a:r>
              <a:rPr lang="fa-IR" b="1" dirty="0">
                <a:solidFill>
                  <a:srgbClr val="002060"/>
                </a:solidFill>
              </a:rPr>
              <a:t>81</a:t>
            </a:r>
            <a:r>
              <a:rPr lang="en-US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7FDE6-03A8-4F61-BB00-E967F01860A8}"/>
              </a:ext>
            </a:extLst>
          </p:cNvPr>
          <p:cNvSpPr txBox="1"/>
          <p:nvPr/>
        </p:nvSpPr>
        <p:spPr>
          <a:xfrm>
            <a:off x="8809789" y="6325182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69891-68D0-4159-A95A-0C11EE95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2412315"/>
            <a:ext cx="9274492" cy="20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1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آیا پیشنهاد دریافت مبلغ یا درخواست خارج از عرف و قرارداد  از طرف همکاران ما به شما داده شده است؟</a:t>
            </a:r>
            <a:endParaRPr lang="en-US" sz="1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AE67D2-1C34-406F-A485-CA804031C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916346"/>
              </p:ext>
            </p:extLst>
          </p:nvPr>
        </p:nvGraphicFramePr>
        <p:xfrm>
          <a:off x="2609891" y="2288889"/>
          <a:ext cx="6356840" cy="386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211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7D15F-9130-502B-DA80-251C6E48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DF6C8371-C4B2-1406-36C3-A77EDD65CA95}"/>
              </a:ext>
            </a:extLst>
          </p:cNvPr>
          <p:cNvSpPr txBox="1"/>
          <p:nvPr/>
        </p:nvSpPr>
        <p:spPr>
          <a:xfrm>
            <a:off x="1152412" y="3184206"/>
            <a:ext cx="78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4800" b="1" dirty="0">
                <a:solidFill>
                  <a:srgbClr val="00B0F0"/>
                </a:solidFill>
                <a:latin typeface="Peyda" pitchFamily="2" charset="-78"/>
                <a:cs typeface="Peyda" pitchFamily="2" charset="-78"/>
              </a:rPr>
              <a:t>نظر سنجی </a:t>
            </a:r>
            <a:r>
              <a:rPr lang="en-US" sz="4800" b="1" dirty="0">
                <a:solidFill>
                  <a:srgbClr val="00B0F0"/>
                </a:solidFill>
                <a:latin typeface="Peyda" pitchFamily="2" charset="-78"/>
                <a:cs typeface="Peyda" pitchFamily="2" charset="-78"/>
              </a:rPr>
              <a:t>B2B</a:t>
            </a:r>
          </a:p>
        </p:txBody>
      </p:sp>
    </p:spTree>
    <p:extLst>
      <p:ext uri="{BB962C8B-B14F-4D97-AF65-F5344CB8AC3E}">
        <p14:creationId xmlns:p14="http://schemas.microsoft.com/office/powerpoint/2010/main" val="215558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18D6-2CAE-A53B-EC56-A3BB5D4C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21EACB-9A23-5211-645D-E649CE6CA5D6}"/>
              </a:ext>
            </a:extLst>
          </p:cNvPr>
          <p:cNvSpPr txBox="1"/>
          <p:nvPr/>
        </p:nvSpPr>
        <p:spPr>
          <a:xfrm>
            <a:off x="1700708" y="2791801"/>
            <a:ext cx="687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>
                <a:latin typeface="Peyda" pitchFamily="2" charset="-78"/>
                <a:cs typeface="Peyda" pitchFamily="2" charset="-78"/>
              </a:rPr>
              <a:t>با تشکر</a:t>
            </a:r>
            <a:endParaRPr lang="en-US" sz="4000" b="1" dirty="0">
              <a:latin typeface="Peyda" pitchFamily="2" charset="-78"/>
              <a:cs typeface="Peyd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422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D3E2B7-2E66-4F70-A4FA-9E3134161E17}"/>
              </a:ext>
            </a:extLst>
          </p:cNvPr>
          <p:cNvSpPr txBox="1"/>
          <p:nvPr/>
        </p:nvSpPr>
        <p:spPr>
          <a:xfrm>
            <a:off x="4246246" y="961230"/>
            <a:ext cx="6097712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</a:pPr>
            <a:r>
              <a:rPr lang="fa-IR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وضعیت نظر سنجی انجام شده :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77855D-0E0A-47F6-841F-C49EFCC8EA38}"/>
              </a:ext>
            </a:extLst>
          </p:cNvPr>
          <p:cNvSpPr/>
          <p:nvPr/>
        </p:nvSpPr>
        <p:spPr>
          <a:xfrm>
            <a:off x="7028122" y="1644937"/>
            <a:ext cx="3039392" cy="4216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b="1" dirty="0"/>
              <a:t>41 مشتری </a:t>
            </a:r>
            <a:r>
              <a:rPr lang="en-US" b="1" dirty="0"/>
              <a:t>B2B</a:t>
            </a:r>
            <a:endParaRPr lang="fa-IR" b="1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262C838-1DA0-4EA1-B1A9-B86FA084D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035060"/>
              </p:ext>
            </p:extLst>
          </p:nvPr>
        </p:nvGraphicFramePr>
        <p:xfrm>
          <a:off x="773906" y="18557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D15AE81-380D-46D6-9EE4-B26881CEA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626214"/>
              </p:ext>
            </p:extLst>
          </p:nvPr>
        </p:nvGraphicFramePr>
        <p:xfrm>
          <a:off x="5921979" y="35792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6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7FED14-3A73-4398-827D-3B4DB0857D02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 شرایط همکاری از لحاظ (فروش /بازپرداخت/قیمت گذاری) نسبت به سال گذشته بهبود داشته ؟ 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9E095-5EDF-4E3B-8394-45F9A741220E}"/>
              </a:ext>
            </a:extLst>
          </p:cNvPr>
          <p:cNvSpPr txBox="1"/>
          <p:nvPr/>
        </p:nvSpPr>
        <p:spPr>
          <a:xfrm>
            <a:off x="9404489" y="1020342"/>
            <a:ext cx="8851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fa-IR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4EEE9-9610-4FED-9CE1-DBE5CDACC945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fa-IR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F1336C8-7411-442A-B7B0-790BEC674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124916"/>
              </p:ext>
            </p:extLst>
          </p:nvPr>
        </p:nvGraphicFramePr>
        <p:xfrm>
          <a:off x="0" y="5141137"/>
          <a:ext cx="3157022" cy="202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C3BACE5-354E-4F93-A7E8-F4FE906661B4}"/>
              </a:ext>
            </a:extLst>
          </p:cNvPr>
          <p:cNvSpPr txBox="1"/>
          <p:nvPr/>
        </p:nvSpPr>
        <p:spPr>
          <a:xfrm>
            <a:off x="992504" y="7016567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4360732-D8EB-4954-AA62-3718DBF18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864765"/>
              </p:ext>
            </p:extLst>
          </p:nvPr>
        </p:nvGraphicFramePr>
        <p:xfrm>
          <a:off x="308719" y="23229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BDFFE3C-E2C4-455A-B6FF-41DD033D5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833771"/>
              </p:ext>
            </p:extLst>
          </p:nvPr>
        </p:nvGraphicFramePr>
        <p:xfrm>
          <a:off x="5500266" y="3517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7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fa-IR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مدت زمان ثبت سفارش تا تحویل کالا (کمتر یا بیشتر) از 3 ساعت انجام شده ؟ (برای مشتریان تهران)</a:t>
            </a:r>
            <a:endParaRPr lang="en-US" sz="1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2004E39-009D-4F21-983A-0400D3674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144599"/>
              </p:ext>
            </p:extLst>
          </p:nvPr>
        </p:nvGraphicFramePr>
        <p:xfrm>
          <a:off x="155448" y="5459517"/>
          <a:ext cx="2914298" cy="173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DBD655-85C3-483C-ABB8-F8BF2C4F9EF3}"/>
              </a:ext>
            </a:extLst>
          </p:cNvPr>
          <p:cNvSpPr txBox="1"/>
          <p:nvPr/>
        </p:nvSpPr>
        <p:spPr>
          <a:xfrm>
            <a:off x="992504" y="7016567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65E2ADB-6EB3-4E78-9496-EF341B3F8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411039"/>
              </p:ext>
            </p:extLst>
          </p:nvPr>
        </p:nvGraphicFramePr>
        <p:xfrm>
          <a:off x="566983" y="23473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2DF65DB-1DA0-480E-A7D0-B78B0C52E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279799"/>
              </p:ext>
            </p:extLst>
          </p:nvPr>
        </p:nvGraphicFramePr>
        <p:xfrm>
          <a:off x="5424734" y="33819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227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fa-IR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3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مدت زمان ثبت سفارش تا تحویل کالا (کمتر یا بیشتر) از یک روز(کاری) انجام شده ؟ (برای مشتریان شهرستان)</a:t>
            </a:r>
            <a:endParaRPr lang="en-US" sz="1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30318E1-1DAF-47F1-93FA-ACEA3344D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299304"/>
              </p:ext>
            </p:extLst>
          </p:nvPr>
        </p:nvGraphicFramePr>
        <p:xfrm>
          <a:off x="281233" y="5413249"/>
          <a:ext cx="2766061" cy="173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E3F611-0018-47EE-AC3A-0999F464AD71}"/>
              </a:ext>
            </a:extLst>
          </p:cNvPr>
          <p:cNvSpPr txBox="1"/>
          <p:nvPr/>
        </p:nvSpPr>
        <p:spPr>
          <a:xfrm>
            <a:off x="1120520" y="7031317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818A5AB-4898-4747-AC0C-5F1F51B43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828911"/>
              </p:ext>
            </p:extLst>
          </p:nvPr>
        </p:nvGraphicFramePr>
        <p:xfrm>
          <a:off x="695079" y="22228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DAB0AEA-2501-4EB4-B787-AE6FF00C3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133717"/>
              </p:ext>
            </p:extLst>
          </p:nvPr>
        </p:nvGraphicFramePr>
        <p:xfrm>
          <a:off x="5717659" y="33819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9316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fa-IR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318940" y="1581679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دلیل همکاری</a:t>
            </a:r>
            <a:endParaRPr lang="en-US" sz="1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D38469B-F75C-4BC9-91D8-5F68040A67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383957"/>
              </p:ext>
            </p:extLst>
          </p:nvPr>
        </p:nvGraphicFramePr>
        <p:xfrm>
          <a:off x="444298" y="4922720"/>
          <a:ext cx="3502207" cy="240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2A0418-6402-42F5-B038-F0C9B0BAFCAF}"/>
              </a:ext>
            </a:extLst>
          </p:cNvPr>
          <p:cNvSpPr txBox="1"/>
          <p:nvPr/>
        </p:nvSpPr>
        <p:spPr>
          <a:xfrm>
            <a:off x="1187604" y="6918919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B237E0-75F5-4D44-A464-DF5BD346AD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885318"/>
              </p:ext>
            </p:extLst>
          </p:nvPr>
        </p:nvGraphicFramePr>
        <p:xfrm>
          <a:off x="444298" y="19473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F08197-9159-4F73-BEB9-4B7A0FE1B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410296"/>
              </p:ext>
            </p:extLst>
          </p:nvPr>
        </p:nvGraphicFramePr>
        <p:xfrm>
          <a:off x="5345905" y="31154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538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fa-IR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برخورد همکاران ما با شما چگونه بوده است؟</a:t>
            </a:r>
            <a:endParaRPr lang="en-US" sz="1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3CDB8D8-1B54-4CA1-8939-6230279B4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166491"/>
              </p:ext>
            </p:extLst>
          </p:nvPr>
        </p:nvGraphicFramePr>
        <p:xfrm>
          <a:off x="466478" y="4969600"/>
          <a:ext cx="3054150" cy="206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C3D6B41-6381-4A58-9C08-AD618CC1794B}"/>
              </a:ext>
            </a:extLst>
          </p:cNvPr>
          <p:cNvSpPr txBox="1"/>
          <p:nvPr/>
        </p:nvSpPr>
        <p:spPr>
          <a:xfrm>
            <a:off x="1224180" y="6810053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3206CFA-2236-44CA-B31C-5741AC726C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767875"/>
              </p:ext>
            </p:extLst>
          </p:nvPr>
        </p:nvGraphicFramePr>
        <p:xfrm>
          <a:off x="466478" y="19474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716678B-C027-426B-B005-6883283F0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40983"/>
              </p:ext>
            </p:extLst>
          </p:nvPr>
        </p:nvGraphicFramePr>
        <p:xfrm>
          <a:off x="5503537" y="30535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543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EC1694-AE99-4E83-8642-E909085320F6}"/>
              </a:ext>
            </a:extLst>
          </p:cNvPr>
          <p:cNvSpPr txBox="1"/>
          <p:nvPr/>
        </p:nvSpPr>
        <p:spPr>
          <a:xfrm>
            <a:off x="2478787" y="1007452"/>
            <a:ext cx="78108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گزارش مذکور از جامعه آماری </a:t>
            </a:r>
            <a:r>
              <a:rPr lang="fa-IR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a-IR" sz="1200" b="1" dirty="0">
                <a:effectLst/>
                <a:latin typeface="ArialMT"/>
                <a:ea typeface="Calibri" panose="020F0502020204030204" pitchFamily="34" charset="0"/>
                <a:cs typeface="ArialMT"/>
              </a:rPr>
              <a:t>مشتری عمده می باشد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CFD36-6C0D-4C98-9167-B367271A24AA}"/>
              </a:ext>
            </a:extLst>
          </p:cNvPr>
          <p:cNvSpPr txBox="1"/>
          <p:nvPr/>
        </p:nvSpPr>
        <p:spPr>
          <a:xfrm>
            <a:off x="281233" y="1558816"/>
            <a:ext cx="971550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Font typeface="Symbol" panose="05050102010706020507" pitchFamily="18" charset="2"/>
              <a:buBlip>
                <a:blip r:embed="rId2"/>
              </a:buBlip>
              <a:defRPr sz="20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defRPr>
            </a:lvl1pPr>
          </a:lstStyle>
          <a:p>
            <a:r>
              <a:rPr lang="fa-IR" sz="1800" dirty="0"/>
              <a:t>میزان رضایت کلی خود از همکاری با ما</a:t>
            </a:r>
            <a:endParaRPr lang="en-US" sz="1800" dirty="0"/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D2E92196-4F0E-454D-92A8-89E651DF8D8D}"/>
              </a:ext>
            </a:extLst>
          </p:cNvPr>
          <p:cNvSpPr/>
          <p:nvPr/>
        </p:nvSpPr>
        <p:spPr>
          <a:xfrm>
            <a:off x="8413314" y="6729984"/>
            <a:ext cx="1148317" cy="396398"/>
          </a:xfrm>
          <a:prstGeom prst="up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CSAT 73%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52E469-E9EE-4F38-87FA-A241AB55D9AA}"/>
              </a:ext>
            </a:extLst>
          </p:cNvPr>
          <p:cNvSpPr txBox="1"/>
          <p:nvPr/>
        </p:nvSpPr>
        <p:spPr>
          <a:xfrm>
            <a:off x="8599233" y="6473254"/>
            <a:ext cx="84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2060"/>
                </a:solidFill>
              </a:rPr>
              <a:t>دوره قبل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FFA3E-0616-4A62-9B02-CA68C72D6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976" y="2310711"/>
            <a:ext cx="9001860" cy="2391236"/>
          </a:xfrm>
          <a:prstGeom prst="rect">
            <a:avLst/>
          </a:prstGeom>
        </p:spPr>
      </p:pic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D2E92196-4F0E-454D-92A8-89E651DF8D8D}"/>
              </a:ext>
            </a:extLst>
          </p:cNvPr>
          <p:cNvSpPr/>
          <p:nvPr/>
        </p:nvSpPr>
        <p:spPr>
          <a:xfrm>
            <a:off x="6901513" y="4728652"/>
            <a:ext cx="1148317" cy="574159"/>
          </a:xfrm>
          <a:prstGeom prst="up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CSAT 85%</a:t>
            </a:r>
          </a:p>
        </p:txBody>
      </p:sp>
    </p:spTree>
    <p:extLst>
      <p:ext uri="{BB962C8B-B14F-4D97-AF65-F5344CB8AC3E}">
        <p14:creationId xmlns:p14="http://schemas.microsoft.com/office/powerpoint/2010/main" val="2373139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566</Words>
  <Application>Microsoft Office PowerPoint</Application>
  <PresentationFormat>Custom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ArialMT</vt:lpstr>
      <vt:lpstr>Calibri</vt:lpstr>
      <vt:lpstr>Calibri Light</vt:lpstr>
      <vt:lpstr>Peyda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 Karimi</dc:creator>
  <cp:lastModifiedBy>سارا برزویی</cp:lastModifiedBy>
  <cp:revision>207</cp:revision>
  <dcterms:created xsi:type="dcterms:W3CDTF">2023-11-27T07:11:42Z</dcterms:created>
  <dcterms:modified xsi:type="dcterms:W3CDTF">2025-10-15T13:23:53Z</dcterms:modified>
</cp:coreProperties>
</file>