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64" r:id="rId5"/>
    <p:sldId id="293" r:id="rId6"/>
    <p:sldId id="263" r:id="rId7"/>
    <p:sldId id="262" r:id="rId8"/>
    <p:sldId id="261" r:id="rId9"/>
    <p:sldId id="260" r:id="rId10"/>
    <p:sldId id="270" r:id="rId11"/>
    <p:sldId id="269" r:id="rId12"/>
    <p:sldId id="271" r:id="rId13"/>
    <p:sldId id="272" r:id="rId14"/>
    <p:sldId id="273" r:id="rId15"/>
    <p:sldId id="294" r:id="rId16"/>
    <p:sldId id="275" r:id="rId17"/>
    <p:sldId id="276" r:id="rId18"/>
    <p:sldId id="277" r:id="rId19"/>
    <p:sldId id="278" r:id="rId20"/>
    <p:sldId id="279" r:id="rId21"/>
    <p:sldId id="280" r:id="rId22"/>
    <p:sldId id="281" r:id="rId23"/>
    <p:sldId id="282" r:id="rId24"/>
    <p:sldId id="283" r:id="rId25"/>
    <p:sldId id="287" r:id="rId26"/>
    <p:sldId id="285" r:id="rId27"/>
    <p:sldId id="288" r:id="rId28"/>
    <p:sldId id="289" r:id="rId29"/>
    <p:sldId id="290" r:id="rId30"/>
    <p:sldId id="291" r:id="rId31"/>
    <p:sldId id="29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06" autoAdjust="0"/>
  </p:normalViewPr>
  <p:slideViewPr>
    <p:cSldViewPr>
      <p:cViewPr varScale="1">
        <p:scale>
          <a:sx n="42" d="100"/>
          <a:sy n="42" d="100"/>
        </p:scale>
        <p:origin x="1320" y="60"/>
      </p:cViewPr>
      <p:guideLst>
        <p:guide orient="horz" pos="2160"/>
        <p:guide pos="2880"/>
      </p:guideLst>
    </p:cSldViewPr>
  </p:slideViewPr>
  <p:notesTextViewPr>
    <p:cViewPr>
      <p:scale>
        <a:sx n="1" d="1"/>
        <a:sy n="1" d="1"/>
      </p:scale>
      <p:origin x="0" y="0"/>
    </p:cViewPr>
  </p:notesTextViewPr>
  <p:sorterViewPr>
    <p:cViewPr>
      <p:scale>
        <a:sx n="100" d="100"/>
        <a:sy n="100" d="100"/>
      </p:scale>
      <p:origin x="0" y="18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1D1BE9-3656-4616-B6EA-349616E1C8A7}" type="datetimeFigureOut">
              <a:rPr lang="en-US" smtClean="0"/>
              <a:t>1/17/2015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8C444-8196-4073-BF41-56372101F3FC}" type="slidenum">
              <a:rPr lang="en-US" smtClean="0"/>
              <a:t>‹#›</a:t>
            </a:fld>
            <a:endParaRPr lang="en-US"/>
          </a:p>
        </p:txBody>
      </p:sp>
    </p:spTree>
    <p:extLst>
      <p:ext uri="{BB962C8B-B14F-4D97-AF65-F5344CB8AC3E}">
        <p14:creationId xmlns:p14="http://schemas.microsoft.com/office/powerpoint/2010/main" val="3265397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3</a:t>
            </a:fld>
            <a:endParaRPr lang="en-US"/>
          </a:p>
        </p:txBody>
      </p:sp>
    </p:spTree>
    <p:extLst>
      <p:ext uri="{BB962C8B-B14F-4D97-AF65-F5344CB8AC3E}">
        <p14:creationId xmlns:p14="http://schemas.microsoft.com/office/powerpoint/2010/main" val="15542285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200" dirty="0" smtClean="0"/>
              <a:t> ... عبارت </a:t>
            </a:r>
            <a:r>
              <a:rPr lang="en-US" sz="1200" b="1" dirty="0" err="1" smtClean="0"/>
              <a:t>cid</a:t>
            </a:r>
            <a:r>
              <a:rPr lang="en-US" sz="1200" b="1" dirty="0" smtClean="0"/>
              <a:t>(S/N) </a:t>
            </a:r>
            <a:r>
              <a:rPr lang="fa-IR" sz="1200" dirty="0" smtClean="0"/>
              <a:t>همچنین با عنوان نرخ بازتولید (</a:t>
            </a:r>
            <a:r>
              <a:rPr lang="en-US" sz="1200" dirty="0" smtClean="0"/>
              <a:t>reproduction rate</a:t>
            </a:r>
            <a:r>
              <a:rPr lang="fa-IR" sz="1200" dirty="0" smtClean="0"/>
              <a:t>) همه‌گیری نیز شناخته می‌شود ... نقطه رأسی یا نقطه آستانه در تئوری واگیر شناسی به تئوری آستانه (</a:t>
            </a:r>
            <a:r>
              <a:rPr lang="en-US" sz="1200" dirty="0" smtClean="0"/>
              <a:t>threshold theorem</a:t>
            </a:r>
            <a:r>
              <a:rPr lang="fa-IR" sz="1200" dirty="0" smtClean="0"/>
              <a:t>) شهرت دارد.</a:t>
            </a:r>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19</a:t>
            </a:fld>
            <a:endParaRPr lang="en-US"/>
          </a:p>
        </p:txBody>
      </p:sp>
    </p:spTree>
    <p:extLst>
      <p:ext uri="{BB962C8B-B14F-4D97-AF65-F5344CB8AC3E}">
        <p14:creationId xmlns:p14="http://schemas.microsoft.com/office/powerpoint/2010/main" val="34699990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200" kern="1200" dirty="0" smtClean="0">
                <a:solidFill>
                  <a:schemeClr val="tx1"/>
                </a:solidFill>
                <a:effectLst/>
                <a:latin typeface="+mn-lt"/>
                <a:ea typeface="+mn-ea"/>
                <a:cs typeface="+mn-cs"/>
              </a:rPr>
              <a:t>شایعه به این گونه منتشر می‌شود که افرادی که‌ آنرا شنیده‌اند، به افرادی که از آن بی‌اطلاع‌اند خبر می‌دهند و هریک از آنها نیز به دیگران انتقال می‌دهند. ایده‌های جدید بدین‌گونه انتشار می‌یابند که افرادی که آنرا باور دارند، با افرادی که آنرا باور ندارند در تماس‌اند و آنان را به پذیرش این باور نو تشویق می‌کنند </a:t>
            </a:r>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20</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b="1" kern="1200" dirty="0" smtClean="0">
                <a:solidFill>
                  <a:schemeClr val="tx1"/>
                </a:solidFill>
                <a:effectLst/>
                <a:latin typeface="+mn-lt"/>
                <a:ea typeface="+mn-ea"/>
                <a:cs typeface="+mn-cs"/>
              </a:rPr>
              <a:t>2-3-9 نکته عملی: برازش گذشته و اعتبار مدل</a:t>
            </a:r>
            <a:r>
              <a:rPr lang="fa-IR" sz="1200" b="1" kern="1200" baseline="0" dirty="0" smtClean="0">
                <a:solidFill>
                  <a:schemeClr val="tx1"/>
                </a:solidFill>
                <a:effectLst/>
                <a:latin typeface="+mn-lt"/>
                <a:ea typeface="+mn-ea"/>
                <a:cs typeface="+mn-cs"/>
              </a:rPr>
              <a:t> : در این قسمت کتاب درباره مزایا و معایت مدل رشد لجستیک بحث میکند. و بحثهایی نیز درباره تعیین سیاست و طراحی آن آورده شده است.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FD8C444-8196-4073-BF41-56372101F3FC}" type="slidenum">
              <a:rPr lang="en-US" smtClean="0"/>
              <a:t>21</a:t>
            </a:fld>
            <a:endParaRPr lang="en-US"/>
          </a:p>
        </p:txBody>
      </p:sp>
    </p:spTree>
    <p:extLst>
      <p:ext uri="{BB962C8B-B14F-4D97-AF65-F5344CB8AC3E}">
        <p14:creationId xmlns:p14="http://schemas.microsoft.com/office/powerpoint/2010/main" val="2003732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kern="1200" dirty="0" smtClean="0">
                <a:solidFill>
                  <a:schemeClr val="tx1"/>
                </a:solidFill>
                <a:effectLst/>
                <a:latin typeface="+mn-lt"/>
                <a:ea typeface="+mn-ea"/>
                <a:cs typeface="+mn-cs"/>
              </a:rPr>
              <a:t>تأثیر تبلیغات در ابتدای فرایند انتشار در بیشترین مقدار خود قرار دارد وبه تدریج با کاهش جمعیت پذیرندگان بالقوه به طور یکنواخت کاهش می‌یابد ... مدل باس نیز از درجه اول است.</a:t>
            </a:r>
            <a:endParaRPr lang="en-US" sz="1200" kern="1200" dirty="0" smtClean="0">
              <a:solidFill>
                <a:schemeClr val="tx1"/>
              </a:solidFill>
              <a:effectLst/>
              <a:latin typeface="+mn-lt"/>
              <a:ea typeface="+mn-ea"/>
              <a:cs typeface="+mn-cs"/>
            </a:endParaRPr>
          </a:p>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24</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92BAC-608E-48B4-8299-208230248CC1}" type="slidenum">
              <a:rPr lang="en-US"/>
              <a:pPr/>
              <a:t>25</a:t>
            </a:fld>
            <a:endParaRPr lang="en-US"/>
          </a:p>
        </p:txBody>
      </p:sp>
      <p:sp>
        <p:nvSpPr>
          <p:cNvPr id="422914" name="Rectangle 2"/>
          <p:cNvSpPr>
            <a:spLocks noGrp="1" noRot="1" noChangeAspect="1"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149672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26</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27</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28</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29</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30</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200" kern="1200" dirty="0" smtClean="0">
                <a:solidFill>
                  <a:schemeClr val="tx1"/>
                </a:solidFill>
                <a:effectLst/>
                <a:latin typeface="+mn-lt"/>
                <a:ea typeface="+mn-ea"/>
                <a:cs typeface="+mn-cs"/>
              </a:rPr>
              <a:t>پایین: جمعیت یک از یک محنی </a:t>
            </a:r>
            <a:r>
              <a:rPr lang="en-US" sz="1200" kern="1200" dirty="0" smtClean="0">
                <a:solidFill>
                  <a:schemeClr val="tx1"/>
                </a:solidFill>
                <a:effectLst/>
                <a:latin typeface="+mn-lt"/>
                <a:ea typeface="+mn-ea"/>
                <a:cs typeface="+mn-cs"/>
              </a:rPr>
              <a:t>S</a:t>
            </a:r>
            <a:r>
              <a:rPr lang="fa-IR" sz="1200" kern="1200" dirty="0" smtClean="0">
                <a:solidFill>
                  <a:schemeClr val="tx1"/>
                </a:solidFill>
                <a:effectLst/>
                <a:latin typeface="+mn-lt"/>
                <a:ea typeface="+mn-ea"/>
                <a:cs typeface="+mn-cs"/>
              </a:rPr>
              <a:t> شکل پیروی میکند که نقطه عطف آن در </a:t>
            </a:r>
            <a:r>
              <a:rPr lang="en-US" sz="1200" kern="1200" dirty="0" smtClean="0">
                <a:solidFill>
                  <a:schemeClr val="tx1"/>
                </a:solidFill>
                <a:effectLst/>
                <a:latin typeface="+mn-lt"/>
                <a:ea typeface="+mn-ea"/>
                <a:cs typeface="+mn-cs"/>
              </a:rPr>
              <a:t>P/C=0.5</a:t>
            </a:r>
            <a:r>
              <a:rPr lang="fa-IR" sz="1200" kern="1200" dirty="0" smtClean="0">
                <a:solidFill>
                  <a:schemeClr val="tx1"/>
                </a:solidFill>
                <a:effectLst/>
                <a:latin typeface="+mn-lt"/>
                <a:ea typeface="+mn-ea"/>
                <a:cs typeface="+mn-cs"/>
              </a:rPr>
              <a:t> است؛ نرخ رشد خالص از یک منحنی زنگوله ای شکل پیروی میکند که بیشینه مقدار آن </a:t>
            </a:r>
            <a:r>
              <a:rPr lang="en-US" sz="1200" kern="1200" dirty="0" smtClean="0">
                <a:solidFill>
                  <a:schemeClr val="tx1"/>
                </a:solidFill>
                <a:effectLst/>
                <a:latin typeface="+mn-lt"/>
                <a:ea typeface="+mn-ea"/>
                <a:cs typeface="+mn-cs"/>
              </a:rPr>
              <a:t>0.25C</a:t>
            </a:r>
            <a:r>
              <a:rPr lang="fa-IR" sz="1200" kern="1200" dirty="0" smtClean="0">
                <a:solidFill>
                  <a:schemeClr val="tx1"/>
                </a:solidFill>
                <a:effectLst/>
                <a:latin typeface="+mn-lt"/>
                <a:ea typeface="+mn-ea"/>
                <a:cs typeface="+mn-cs"/>
              </a:rPr>
              <a:t> دوره زمانی است. محور زمان طوری درجه بندی شده است که </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g*</a:t>
            </a:r>
            <a:r>
              <a:rPr lang="fa-IR" sz="1200" kern="1200" dirty="0" smtClean="0">
                <a:solidFill>
                  <a:schemeClr val="tx1"/>
                </a:solidFill>
                <a:effectLst/>
                <a:latin typeface="+mn-lt"/>
                <a:ea typeface="+mn-ea"/>
                <a:cs typeface="+mn-cs"/>
              </a:rPr>
              <a:t>1=1 واحد و نقطه عطف آن در زمان 0=</a:t>
            </a:r>
            <a:r>
              <a:rPr lang="en-US" sz="1200" kern="1200" dirty="0" smtClean="0">
                <a:solidFill>
                  <a:schemeClr val="tx1"/>
                </a:solidFill>
                <a:effectLst/>
                <a:latin typeface="+mn-lt"/>
                <a:ea typeface="+mn-ea"/>
                <a:cs typeface="+mn-cs"/>
              </a:rPr>
              <a:t>h</a:t>
            </a:r>
            <a:r>
              <a:rPr lang="fa-IR" sz="1200" kern="1200" dirty="0" smtClean="0">
                <a:solidFill>
                  <a:schemeClr val="tx1"/>
                </a:solidFill>
                <a:effectLst/>
                <a:latin typeface="+mn-lt"/>
                <a:ea typeface="+mn-ea"/>
                <a:cs typeface="+mn-cs"/>
              </a:rPr>
              <a:t> است.</a:t>
            </a:r>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4</a:t>
            </a:fld>
            <a:endParaRPr lang="en-US"/>
          </a:p>
        </p:txBody>
      </p:sp>
    </p:spTree>
    <p:extLst>
      <p:ext uri="{BB962C8B-B14F-4D97-AF65-F5344CB8AC3E}">
        <p14:creationId xmlns:p14="http://schemas.microsoft.com/office/powerpoint/2010/main" val="129163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31</a:t>
            </a:fld>
            <a:endParaRPr lang="en-US"/>
          </a:p>
        </p:txBody>
      </p:sp>
    </p:spTree>
    <p:extLst>
      <p:ext uri="{BB962C8B-B14F-4D97-AF65-F5344CB8AC3E}">
        <p14:creationId xmlns:p14="http://schemas.microsoft.com/office/powerpoint/2010/main" val="145439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200" kern="1200" dirty="0" smtClean="0">
                <a:solidFill>
                  <a:schemeClr val="tx1"/>
                </a:solidFill>
                <a:effectLst/>
                <a:latin typeface="+mn-lt"/>
                <a:ea typeface="+mn-ea"/>
                <a:cs typeface="+mn-cs"/>
              </a:rPr>
              <a:t>پایین: جمعیت یک از یک محنی </a:t>
            </a:r>
            <a:r>
              <a:rPr lang="en-US" sz="1200" kern="1200" dirty="0" smtClean="0">
                <a:solidFill>
                  <a:schemeClr val="tx1"/>
                </a:solidFill>
                <a:effectLst/>
                <a:latin typeface="+mn-lt"/>
                <a:ea typeface="+mn-ea"/>
                <a:cs typeface="+mn-cs"/>
              </a:rPr>
              <a:t>S</a:t>
            </a:r>
            <a:r>
              <a:rPr lang="fa-IR" sz="1200" kern="1200" dirty="0" smtClean="0">
                <a:solidFill>
                  <a:schemeClr val="tx1"/>
                </a:solidFill>
                <a:effectLst/>
                <a:latin typeface="+mn-lt"/>
                <a:ea typeface="+mn-ea"/>
                <a:cs typeface="+mn-cs"/>
              </a:rPr>
              <a:t> شکل پیروی میکند که نقطه عطف آن در </a:t>
            </a:r>
            <a:r>
              <a:rPr lang="en-US" sz="1200" kern="1200" dirty="0" smtClean="0">
                <a:solidFill>
                  <a:schemeClr val="tx1"/>
                </a:solidFill>
                <a:effectLst/>
                <a:latin typeface="+mn-lt"/>
                <a:ea typeface="+mn-ea"/>
                <a:cs typeface="+mn-cs"/>
              </a:rPr>
              <a:t>P/C=0.5</a:t>
            </a:r>
            <a:r>
              <a:rPr lang="fa-IR" sz="1200" kern="1200" dirty="0" smtClean="0">
                <a:solidFill>
                  <a:schemeClr val="tx1"/>
                </a:solidFill>
                <a:effectLst/>
                <a:latin typeface="+mn-lt"/>
                <a:ea typeface="+mn-ea"/>
                <a:cs typeface="+mn-cs"/>
              </a:rPr>
              <a:t> است؛ نرخ رشد خالص از یک منحنی زنگوله ای شکل پیروی میکند که بیشینه مقدار آن </a:t>
            </a:r>
            <a:r>
              <a:rPr lang="en-US" sz="1200" kern="1200" dirty="0" smtClean="0">
                <a:solidFill>
                  <a:schemeClr val="tx1"/>
                </a:solidFill>
                <a:effectLst/>
                <a:latin typeface="+mn-lt"/>
                <a:ea typeface="+mn-ea"/>
                <a:cs typeface="+mn-cs"/>
              </a:rPr>
              <a:t>0.25C</a:t>
            </a:r>
            <a:r>
              <a:rPr lang="fa-IR" sz="1200" kern="1200" dirty="0" smtClean="0">
                <a:solidFill>
                  <a:schemeClr val="tx1"/>
                </a:solidFill>
                <a:effectLst/>
                <a:latin typeface="+mn-lt"/>
                <a:ea typeface="+mn-ea"/>
                <a:cs typeface="+mn-cs"/>
              </a:rPr>
              <a:t> دوره زمانی است. محور زمان طوری درجه بندی شده است که </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g*</a:t>
            </a:r>
            <a:r>
              <a:rPr lang="fa-IR" sz="1200" kern="1200" dirty="0" smtClean="0">
                <a:solidFill>
                  <a:schemeClr val="tx1"/>
                </a:solidFill>
                <a:effectLst/>
                <a:latin typeface="+mn-lt"/>
                <a:ea typeface="+mn-ea"/>
                <a:cs typeface="+mn-cs"/>
              </a:rPr>
              <a:t>1=1 واحد و نقطه عطف آن در زمان 0=</a:t>
            </a:r>
            <a:r>
              <a:rPr lang="en-US" sz="1200" kern="1200" dirty="0" smtClean="0">
                <a:solidFill>
                  <a:schemeClr val="tx1"/>
                </a:solidFill>
                <a:effectLst/>
                <a:latin typeface="+mn-lt"/>
                <a:ea typeface="+mn-ea"/>
                <a:cs typeface="+mn-cs"/>
              </a:rPr>
              <a:t>h</a:t>
            </a:r>
            <a:r>
              <a:rPr lang="fa-IR" sz="1200" kern="1200" dirty="0" smtClean="0">
                <a:solidFill>
                  <a:schemeClr val="tx1"/>
                </a:solidFill>
                <a:effectLst/>
                <a:latin typeface="+mn-lt"/>
                <a:ea typeface="+mn-ea"/>
                <a:cs typeface="+mn-cs"/>
              </a:rPr>
              <a:t> است.</a:t>
            </a:r>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5</a:t>
            </a:fld>
            <a:endParaRPr lang="en-US"/>
          </a:p>
        </p:txBody>
      </p:sp>
    </p:spTree>
    <p:extLst>
      <p:ext uri="{BB962C8B-B14F-4D97-AF65-F5344CB8AC3E}">
        <p14:creationId xmlns:p14="http://schemas.microsoft.com/office/powerpoint/2010/main" val="378313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dirty="0" smtClean="0">
                <a:cs typeface="B Mitra" pitchFamily="2" charset="-78"/>
              </a:rPr>
              <a:t>که در آن </a:t>
            </a:r>
            <a:r>
              <a:rPr lang="en-US" sz="1200" dirty="0" err="1" smtClean="0">
                <a:cs typeface="B Mitra" pitchFamily="2" charset="-78"/>
              </a:rPr>
              <a:t>a,b</a:t>
            </a:r>
            <a:r>
              <a:rPr lang="en-US" sz="1200" dirty="0" smtClean="0">
                <a:cs typeface="B Mitra" pitchFamily="2" charset="-78"/>
              </a:rPr>
              <a:t>&gt;0</a:t>
            </a:r>
            <a:r>
              <a:rPr lang="fa-IR" sz="1200" dirty="0" smtClean="0">
                <a:cs typeface="B Mitra" pitchFamily="2" charset="-78"/>
              </a:rPr>
              <a:t> به ترتیب به عنوان پارامترهای شکل و مقیاس شناخته می‌شوند. مدل به ازای 2=</a:t>
            </a:r>
            <a:r>
              <a:rPr lang="en-US" sz="1200" dirty="0" smtClean="0">
                <a:cs typeface="B Mitra" pitchFamily="2" charset="-78"/>
              </a:rPr>
              <a:t>a</a:t>
            </a:r>
            <a:r>
              <a:rPr lang="fa-IR" sz="1200" dirty="0" smtClean="0">
                <a:cs typeface="B Mitra" pitchFamily="2" charset="-78"/>
              </a:rPr>
              <a:t> به توزیع رایلی (</a:t>
            </a:r>
            <a:r>
              <a:rPr lang="en-US" sz="1200" dirty="0" smtClean="0">
                <a:cs typeface="B Mitra" pitchFamily="2" charset="-78"/>
              </a:rPr>
              <a:t>Rayleigh distribution</a:t>
            </a:r>
            <a:r>
              <a:rPr lang="fa-IR" sz="1200" dirty="0" smtClean="0">
                <a:cs typeface="B Mitra" pitchFamily="2" charset="-78"/>
              </a:rPr>
              <a:t>) موسوم است.</a:t>
            </a:r>
            <a:endParaRPr lang="en-US" sz="1200" dirty="0" smtClean="0">
              <a:cs typeface="B Mitra" pitchFamily="2" charset="-78"/>
            </a:endParaRPr>
          </a:p>
          <a:p>
            <a:pPr algn="r" rtl="1"/>
            <a:r>
              <a:rPr lang="fa-IR" sz="1200" dirty="0" smtClean="0">
                <a:cs typeface="B Mitra" pitchFamily="2" charset="-78"/>
              </a:rPr>
              <a:t>مدل‌های ریچاردز و ویبول توابع رشدی را در اختیار مدل ساز قرار می‌دهد که به آسانی قابل تجزیه و تحلیل بوده که می‌توانند ضریب نرخ‌های خالص افزایش غیر‌خطی بسیاری را نشان دهند. </a:t>
            </a:r>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8</a:t>
            </a:fld>
            <a:endParaRPr lang="en-US"/>
          </a:p>
        </p:txBody>
      </p:sp>
    </p:spTree>
    <p:extLst>
      <p:ext uri="{BB962C8B-B14F-4D97-AF65-F5344CB8AC3E}">
        <p14:creationId xmlns:p14="http://schemas.microsoft.com/office/powerpoint/2010/main" val="2699351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dirty="0" smtClean="0">
                <a:cs typeface="B Mitra" pitchFamily="2" charset="-78"/>
              </a:rPr>
              <a:t>که در آن </a:t>
            </a:r>
            <a:r>
              <a:rPr lang="en-US" sz="1200" dirty="0" smtClean="0">
                <a:cs typeface="B Mitra" pitchFamily="2" charset="-78"/>
              </a:rPr>
              <a:t>N</a:t>
            </a:r>
            <a:r>
              <a:rPr lang="fa-IR" sz="1200" dirty="0" smtClean="0">
                <a:cs typeface="B Mitra" pitchFamily="2" charset="-78"/>
              </a:rPr>
              <a:t> کل جمعیت و </a:t>
            </a:r>
            <a:r>
              <a:rPr lang="en-US" sz="1200" b="1" dirty="0" smtClean="0">
                <a:cs typeface="B Mitra" pitchFamily="2" charset="-78"/>
              </a:rPr>
              <a:t>l</a:t>
            </a:r>
            <a:r>
              <a:rPr lang="en-US" sz="1200" b="1" baseline="-25000" dirty="0" smtClean="0">
                <a:cs typeface="B Mitra" pitchFamily="2" charset="-78"/>
              </a:rPr>
              <a:t>0</a:t>
            </a:r>
            <a:r>
              <a:rPr lang="fa-IR" sz="1200" dirty="0" smtClean="0">
                <a:cs typeface="B Mitra" pitchFamily="2" charset="-78"/>
              </a:rPr>
              <a:t> تعداد اولیه افراد مبتلا به بیماری است. </a:t>
            </a:r>
            <a:endParaRPr lang="en-US" sz="1200" dirty="0" smtClean="0">
              <a:cs typeface="B Mitra" pitchFamily="2" charset="-78"/>
            </a:endParaRPr>
          </a:p>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12</a:t>
            </a:fld>
            <a:endParaRPr lang="en-US"/>
          </a:p>
        </p:txBody>
      </p:sp>
    </p:spTree>
    <p:extLst>
      <p:ext uri="{BB962C8B-B14F-4D97-AF65-F5344CB8AC3E}">
        <p14:creationId xmlns:p14="http://schemas.microsoft.com/office/powerpoint/2010/main" val="2153872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dirty="0" smtClean="0"/>
              <a:t>غیر‌خطی بودن موجب جابه‌جایی حلقه‌های غالب به هنگام کاهش تعداد افراد مستعد می‌شود. خاصیت غیر‌خطی بودن از آنجا ناشی می‌شود که مقدار دو جمعیت در معادله </a:t>
            </a:r>
            <a:r>
              <a:rPr lang="en-US" sz="1200" dirty="0" smtClean="0"/>
              <a:t>IR</a:t>
            </a:r>
            <a:r>
              <a:rPr lang="fa-IR" sz="1200" dirty="0" smtClean="0"/>
              <a:t> در یکدیگر ضرب می‌شوند؛ برای ایجاد یک مورد جدید بیماری، وجود یک فرد مبتلا و یک فرد مستعد ضروری است. </a:t>
            </a:r>
            <a:endParaRPr lang="en-US" sz="1200" dirty="0" smtClean="0"/>
          </a:p>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13</a:t>
            </a:fld>
            <a:endParaRPr lang="en-US"/>
          </a:p>
        </p:txBody>
      </p:sp>
    </p:spTree>
    <p:extLst>
      <p:ext uri="{BB962C8B-B14F-4D97-AF65-F5344CB8AC3E}">
        <p14:creationId xmlns:p14="http://schemas.microsoft.com/office/powerpoint/2010/main" val="2105317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200" kern="1200" dirty="0" smtClean="0">
                <a:solidFill>
                  <a:schemeClr val="tx1"/>
                </a:solidFill>
                <a:effectLst/>
                <a:latin typeface="+mn-lt"/>
                <a:ea typeface="+mn-ea"/>
                <a:cs typeface="+mn-cs"/>
              </a:rPr>
              <a:t>جمعیت یکنواخت و هم جنس در نظر گرفته می‌شود‌: فرض براین است که تمامی افراد جامعه با نرخ میانگین یکسانی با یکدیگر در ارتباط‌اند ( هیچ خرده فرهنگ یا گروه‌های مجزا با هنجارهای مختلف وجود ندارد). بیماری الگوی زندگی افراد را تغییر نمی‌دهد: فرض می‌شود افراد مبتلا به همان نرخ میانگینی که افراد مستعد با یکدیگر در ارتباط‌اند با دیگران تعامل دارند. هیچ نوع بهبودی، قرنطینه یا واکسیناسیونی امکان پذیر نیست.</a:t>
            </a:r>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14</a:t>
            </a:fld>
            <a:endParaRPr lang="en-US"/>
          </a:p>
        </p:txBody>
      </p:sp>
    </p:spTree>
    <p:extLst>
      <p:ext uri="{BB962C8B-B14F-4D97-AF65-F5344CB8AC3E}">
        <p14:creationId xmlns:p14="http://schemas.microsoft.com/office/powerpoint/2010/main" val="3892605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200" kern="1200" dirty="0" smtClean="0">
                <a:solidFill>
                  <a:schemeClr val="tx1"/>
                </a:solidFill>
                <a:effectLst/>
                <a:latin typeface="+mn-lt"/>
                <a:ea typeface="+mn-ea"/>
                <a:cs typeface="+mn-cs"/>
              </a:rPr>
              <a:t>جمعیت مستعد اولیه برابر است با جمعیت کل منهای تعداد مبتلایان اولیه و بهبود یافتگان اولیه و افراد واکسینه شده اولیه. </a:t>
            </a:r>
          </a:p>
        </p:txBody>
      </p:sp>
      <p:sp>
        <p:nvSpPr>
          <p:cNvPr id="4" name="Slide Number Placeholder 3"/>
          <p:cNvSpPr>
            <a:spLocks noGrp="1"/>
          </p:cNvSpPr>
          <p:nvPr>
            <p:ph type="sldNum" sz="quarter" idx="10"/>
          </p:nvPr>
        </p:nvSpPr>
        <p:spPr/>
        <p:txBody>
          <a:bodyPr/>
          <a:lstStyle/>
          <a:p>
            <a:fld id="{9FD8C444-8196-4073-BF41-56372101F3FC}" type="slidenum">
              <a:rPr lang="en-US" smtClean="0"/>
              <a:t>15</a:t>
            </a:fld>
            <a:endParaRPr lang="en-US"/>
          </a:p>
        </p:txBody>
      </p:sp>
    </p:spTree>
    <p:extLst>
      <p:ext uri="{BB962C8B-B14F-4D97-AF65-F5344CB8AC3E}">
        <p14:creationId xmlns:p14="http://schemas.microsoft.com/office/powerpoint/2010/main" val="723552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kern="1200" dirty="0" smtClean="0">
                <a:solidFill>
                  <a:schemeClr val="tx1"/>
                </a:solidFill>
                <a:effectLst/>
                <a:latin typeface="+mn-lt"/>
                <a:ea typeface="+mn-ea"/>
                <a:cs typeface="+mn-cs"/>
              </a:rPr>
              <a:t> هر چه نرخ تماس افراد با یکدیگر یا نرخ سرایت بیماری بیشتر باشد قدرت حلقه مثبت بیشتر می‌شود. همچنین هر چه نسبت افراد مستعد بیماری نسبت به کل جمعیت بیشتر باشد، حلقه کاهش ضعیف‌تر می‌شود. در نهایت هر چه میانگین مدت زمان ابتلا بیماری طولانی‌تر باشد حلقه منفی بهبودی ضعیف‌تر شده و به احتمال قوی‌تر، همه‌گیری رخ می‌دهد.</a:t>
            </a:r>
            <a:endParaRPr lang="en-US" sz="1200" kern="1200" dirty="0" smtClean="0">
              <a:solidFill>
                <a:schemeClr val="tx1"/>
              </a:solidFill>
              <a:effectLst/>
              <a:latin typeface="+mn-lt"/>
              <a:ea typeface="+mn-ea"/>
              <a:cs typeface="+mn-cs"/>
            </a:endParaRPr>
          </a:p>
          <a:p>
            <a:pPr algn="r" rtl="1"/>
            <a:endParaRPr lang="en-US" dirty="0"/>
          </a:p>
        </p:txBody>
      </p:sp>
      <p:sp>
        <p:nvSpPr>
          <p:cNvPr id="4" name="Slide Number Placeholder 3"/>
          <p:cNvSpPr>
            <a:spLocks noGrp="1"/>
          </p:cNvSpPr>
          <p:nvPr>
            <p:ph type="sldNum" sz="quarter" idx="10"/>
          </p:nvPr>
        </p:nvSpPr>
        <p:spPr/>
        <p:txBody>
          <a:bodyPr/>
          <a:lstStyle/>
          <a:p>
            <a:fld id="{9FD8C444-8196-4073-BF41-56372101F3FC}" type="slidenum">
              <a:rPr lang="en-US" smtClean="0"/>
              <a:t>16</a:t>
            </a:fld>
            <a:endParaRPr lang="en-US"/>
          </a:p>
        </p:txBody>
      </p:sp>
    </p:spTree>
    <p:extLst>
      <p:ext uri="{BB962C8B-B14F-4D97-AF65-F5344CB8AC3E}">
        <p14:creationId xmlns:p14="http://schemas.microsoft.com/office/powerpoint/2010/main" val="2917572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50E57E-64DC-4CB8-9A79-213611244D56}" type="datetimeFigureOut">
              <a:rPr lang="en-US" smtClean="0"/>
              <a:t>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217932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50E57E-64DC-4CB8-9A79-213611244D56}" type="datetimeFigureOut">
              <a:rPr lang="en-US" smtClean="0"/>
              <a:t>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1792123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50E57E-64DC-4CB8-9A79-213611244D56}" type="datetimeFigureOut">
              <a:rPr lang="en-US" smtClean="0"/>
              <a:t>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2944833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50E57E-64DC-4CB8-9A79-213611244D56}" type="datetimeFigureOut">
              <a:rPr lang="en-US" smtClean="0"/>
              <a:t>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400449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50E57E-64DC-4CB8-9A79-213611244D56}" type="datetimeFigureOut">
              <a:rPr lang="en-US" smtClean="0"/>
              <a:t>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446325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50E57E-64DC-4CB8-9A79-213611244D56}" type="datetimeFigureOut">
              <a:rPr lang="en-US" smtClean="0"/>
              <a:t>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4047221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50E57E-64DC-4CB8-9A79-213611244D56}" type="datetimeFigureOut">
              <a:rPr lang="en-US" smtClean="0"/>
              <a:t>1/17/2015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304679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50E57E-64DC-4CB8-9A79-213611244D56}" type="datetimeFigureOut">
              <a:rPr lang="en-US" smtClean="0"/>
              <a:t>1/17/2015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116012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50E57E-64DC-4CB8-9A79-213611244D56}" type="datetimeFigureOut">
              <a:rPr lang="en-US" smtClean="0"/>
              <a:t>1/17/2015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2875046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0E57E-64DC-4CB8-9A79-213611244D56}" type="datetimeFigureOut">
              <a:rPr lang="en-US" smtClean="0"/>
              <a:t>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3125604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0E57E-64DC-4CB8-9A79-213611244D56}" type="datetimeFigureOut">
              <a:rPr lang="en-US" smtClean="0"/>
              <a:t>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C7676-E6CA-4891-833B-CD6E75E23F5C}" type="slidenum">
              <a:rPr lang="en-US" smtClean="0"/>
              <a:t>‹#›</a:t>
            </a:fld>
            <a:endParaRPr lang="en-US"/>
          </a:p>
        </p:txBody>
      </p:sp>
    </p:spTree>
    <p:extLst>
      <p:ext uri="{BB962C8B-B14F-4D97-AF65-F5344CB8AC3E}">
        <p14:creationId xmlns:p14="http://schemas.microsoft.com/office/powerpoint/2010/main" val="1513482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0E57E-64DC-4CB8-9A79-213611244D56}" type="datetimeFigureOut">
              <a:rPr lang="en-US" smtClean="0"/>
              <a:t>1/17/2015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C7676-E6CA-4891-833B-CD6E75E23F5C}" type="slidenum">
              <a:rPr lang="en-US" smtClean="0"/>
              <a:t>‹#›</a:t>
            </a:fld>
            <a:endParaRPr lang="en-US"/>
          </a:p>
        </p:txBody>
      </p:sp>
    </p:spTree>
    <p:extLst>
      <p:ext uri="{BB962C8B-B14F-4D97-AF65-F5344CB8AC3E}">
        <p14:creationId xmlns:p14="http://schemas.microsoft.com/office/powerpoint/2010/main" val="1072876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slideLayout" Target="../slideLayouts/slideLayout2.xml"/><Relationship Id="rId4" Type="http://schemas.openxmlformats.org/officeDocument/2006/relationships/image" Target="../media/image18.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1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26.wmf"/><Relationship Id="rId4" Type="http://schemas.openxmlformats.org/officeDocument/2006/relationships/image" Target="../media/image25.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9.w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2.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75891"/>
            <a:ext cx="8001000" cy="2453109"/>
          </a:xfrm>
        </p:spPr>
        <p:txBody>
          <a:bodyPr>
            <a:normAutofit/>
          </a:bodyPr>
          <a:lstStyle/>
          <a:p>
            <a:pPr rtl="1"/>
            <a:r>
              <a:rPr lang="fa-IR" sz="2800" b="1" dirty="0">
                <a:latin typeface="IranNastaliq" pitchFamily="18" charset="0"/>
                <a:cs typeface="IranNastaliq" pitchFamily="18" charset="0"/>
              </a:rPr>
              <a:t>فصل </a:t>
            </a:r>
            <a:r>
              <a:rPr lang="fa-IR" sz="2800" b="1" dirty="0" smtClean="0">
                <a:latin typeface="IranNastaliq" pitchFamily="18" charset="0"/>
                <a:cs typeface="IranNastaliq" pitchFamily="18" charset="0"/>
              </a:rPr>
              <a:t>نهم</a:t>
            </a:r>
            <a:r>
              <a:rPr lang="en-US" sz="2800" b="1" dirty="0" smtClean="0">
                <a:latin typeface="IranNastaliq" pitchFamily="18" charset="0"/>
                <a:cs typeface="IranNastaliq" pitchFamily="18" charset="0"/>
              </a:rPr>
              <a:t/>
            </a:r>
            <a:br>
              <a:rPr lang="en-US" sz="2800" b="1" dirty="0" smtClean="0">
                <a:latin typeface="IranNastaliq" pitchFamily="18" charset="0"/>
                <a:cs typeface="IranNastaliq" pitchFamily="18" charset="0"/>
              </a:rPr>
            </a:br>
            <a:r>
              <a:rPr lang="en-US" sz="2800" dirty="0">
                <a:latin typeface="IranNastaliq" pitchFamily="18" charset="0"/>
                <a:cs typeface="IranNastaliq" pitchFamily="18" charset="0"/>
              </a:rPr>
              <a:t/>
            </a:r>
            <a:br>
              <a:rPr lang="en-US" sz="2800" dirty="0">
                <a:latin typeface="IranNastaliq" pitchFamily="18" charset="0"/>
                <a:cs typeface="IranNastaliq" pitchFamily="18" charset="0"/>
              </a:rPr>
            </a:br>
            <a:r>
              <a:rPr lang="fa-IR" sz="2800" b="1" dirty="0">
                <a:latin typeface="IranNastaliq" pitchFamily="18" charset="0"/>
                <a:cs typeface="B Mitra" panose="00000400000000000000" pitchFamily="2" charset="-78"/>
              </a:rPr>
              <a:t>رشد </a:t>
            </a:r>
            <a:r>
              <a:rPr lang="en-US" sz="2800" b="1" dirty="0">
                <a:latin typeface="IranNastaliq" pitchFamily="18" charset="0"/>
                <a:cs typeface="B Mitra" panose="00000400000000000000" pitchFamily="2" charset="-78"/>
              </a:rPr>
              <a:t>S</a:t>
            </a:r>
            <a:r>
              <a:rPr lang="fa-IR" sz="2800" b="1" dirty="0">
                <a:latin typeface="IranNastaliq" pitchFamily="18" charset="0"/>
                <a:cs typeface="B Mitra" panose="00000400000000000000" pitchFamily="2" charset="-78"/>
              </a:rPr>
              <a:t> شکل</a:t>
            </a:r>
            <a:r>
              <a:rPr lang="fa-IR" sz="2800" b="1" dirty="0">
                <a:latin typeface="IranNastaliq" pitchFamily="18" charset="0"/>
                <a:cs typeface="IranNastaliq" pitchFamily="18" charset="0"/>
              </a:rPr>
              <a:t>: </a:t>
            </a:r>
            <a:r>
              <a:rPr lang="fa-IR" sz="2800" b="1" dirty="0">
                <a:solidFill>
                  <a:srgbClr val="FF0000"/>
                </a:solidFill>
                <a:latin typeface="IranNastaliq" pitchFamily="18" charset="0"/>
                <a:cs typeface="B Mitra" panose="00000400000000000000" pitchFamily="2" charset="-78"/>
              </a:rPr>
              <a:t>همه گیری‌ها</a:t>
            </a:r>
            <a:r>
              <a:rPr lang="fa-IR" sz="2800" b="1" dirty="0">
                <a:latin typeface="IranNastaliq" pitchFamily="18" charset="0"/>
                <a:cs typeface="B Mitra" panose="00000400000000000000" pitchFamily="2" charset="-78"/>
              </a:rPr>
              <a:t>،</a:t>
            </a:r>
            <a:r>
              <a:rPr lang="fa-IR" sz="2800" b="1" dirty="0">
                <a:solidFill>
                  <a:srgbClr val="FF0000"/>
                </a:solidFill>
                <a:latin typeface="IranNastaliq" pitchFamily="18" charset="0"/>
                <a:cs typeface="B Mitra" panose="00000400000000000000" pitchFamily="2" charset="-78"/>
              </a:rPr>
              <a:t> انتشار نوآوری </a:t>
            </a:r>
            <a:r>
              <a:rPr lang="fa-IR" sz="2800" b="1" dirty="0">
                <a:latin typeface="IranNastaliq" pitchFamily="18" charset="0"/>
                <a:cs typeface="B Mitra" panose="00000400000000000000" pitchFamily="2" charset="-78"/>
              </a:rPr>
              <a:t>و</a:t>
            </a:r>
            <a:r>
              <a:rPr lang="fa-IR" sz="2800" b="1" dirty="0">
                <a:solidFill>
                  <a:srgbClr val="FF0000"/>
                </a:solidFill>
                <a:latin typeface="IranNastaliq" pitchFamily="18" charset="0"/>
                <a:cs typeface="B Mitra" panose="00000400000000000000" pitchFamily="2" charset="-78"/>
              </a:rPr>
              <a:t> رشد محصولات </a:t>
            </a:r>
            <a:r>
              <a:rPr lang="fa-IR" sz="2800" b="1" dirty="0" smtClean="0">
                <a:solidFill>
                  <a:srgbClr val="FF0000"/>
                </a:solidFill>
                <a:latin typeface="IranNastaliq" pitchFamily="18" charset="0"/>
                <a:cs typeface="B Mitra" panose="00000400000000000000" pitchFamily="2" charset="-78"/>
              </a:rPr>
              <a:t>جدید</a:t>
            </a:r>
            <a:endParaRPr lang="en-US" sz="2800" b="1" dirty="0">
              <a:solidFill>
                <a:srgbClr val="FF0000"/>
              </a:solidFill>
              <a:latin typeface="IranNastaliq" pitchFamily="18" charset="0"/>
              <a:cs typeface="B Mitra" panose="00000400000000000000" pitchFamily="2" charset="-78"/>
            </a:endParaRPr>
          </a:p>
        </p:txBody>
      </p:sp>
      <p:sp>
        <p:nvSpPr>
          <p:cNvPr id="3" name="Subtitle 2"/>
          <p:cNvSpPr>
            <a:spLocks noGrp="1"/>
          </p:cNvSpPr>
          <p:nvPr>
            <p:ph type="subTitle" idx="1"/>
          </p:nvPr>
        </p:nvSpPr>
        <p:spPr>
          <a:xfrm>
            <a:off x="1371600" y="3733800"/>
            <a:ext cx="5959577" cy="1752600"/>
          </a:xfrm>
        </p:spPr>
        <p:txBody>
          <a:bodyPr>
            <a:normAutofit/>
          </a:bodyPr>
          <a:lstStyle/>
          <a:p>
            <a:pPr rtl="1"/>
            <a:r>
              <a:rPr lang="fa-IR" sz="2200" dirty="0">
                <a:solidFill>
                  <a:schemeClr val="tx1"/>
                </a:solidFill>
                <a:cs typeface="B Mitra" pitchFamily="2" charset="-78"/>
              </a:rPr>
              <a:t>رشد </a:t>
            </a:r>
            <a:r>
              <a:rPr lang="en-US" sz="2200" dirty="0">
                <a:solidFill>
                  <a:schemeClr val="tx1"/>
                </a:solidFill>
                <a:cs typeface="B Mitra" pitchFamily="2" charset="-78"/>
              </a:rPr>
              <a:t>S</a:t>
            </a:r>
            <a:r>
              <a:rPr lang="fa-IR" sz="2200" dirty="0">
                <a:solidFill>
                  <a:schemeClr val="tx1"/>
                </a:solidFill>
                <a:cs typeface="B Mitra" pitchFamily="2" charset="-78"/>
              </a:rPr>
              <a:t> شکل را می‌توان برای کاربردهایی در راستای</a:t>
            </a:r>
            <a:r>
              <a:rPr lang="fa-IR" sz="2400" dirty="0">
                <a:solidFill>
                  <a:schemeClr val="tx1"/>
                </a:solidFill>
                <a:cs typeface="B Mitra" pitchFamily="2" charset="-78"/>
              </a:rPr>
              <a:t> </a:t>
            </a:r>
            <a:r>
              <a:rPr lang="fa-IR" sz="2000" b="1" dirty="0">
                <a:solidFill>
                  <a:srgbClr val="FF0000"/>
                </a:solidFill>
                <a:cs typeface="B Mitra" pitchFamily="2" charset="-78"/>
              </a:rPr>
              <a:t>انتشار نوآوری‌ها</a:t>
            </a:r>
            <a:r>
              <a:rPr lang="fa-IR" sz="2400" dirty="0">
                <a:solidFill>
                  <a:schemeClr val="tx1"/>
                </a:solidFill>
                <a:cs typeface="B Mitra" pitchFamily="2" charset="-78"/>
              </a:rPr>
              <a:t>، </a:t>
            </a:r>
            <a:r>
              <a:rPr lang="fa-IR" sz="2000" b="1" dirty="0">
                <a:solidFill>
                  <a:srgbClr val="FF0000"/>
                </a:solidFill>
                <a:cs typeface="B Mitra" pitchFamily="2" charset="-78"/>
              </a:rPr>
              <a:t>شیوع بیماری‌های واگیر </a:t>
            </a:r>
            <a:r>
              <a:rPr lang="fa-IR" sz="2400" dirty="0">
                <a:solidFill>
                  <a:schemeClr val="tx1"/>
                </a:solidFill>
                <a:cs typeface="B Mitra" pitchFamily="2" charset="-78"/>
              </a:rPr>
              <a:t>و </a:t>
            </a:r>
            <a:r>
              <a:rPr lang="fa-IR" sz="2000" b="1" dirty="0">
                <a:solidFill>
                  <a:srgbClr val="FF0000"/>
                </a:solidFill>
                <a:cs typeface="B Mitra" pitchFamily="2" charset="-78"/>
              </a:rPr>
              <a:t>انتقال ویروس‌های رایانه‌ای</a:t>
            </a:r>
            <a:r>
              <a:rPr lang="fa-IR" sz="2400" dirty="0">
                <a:solidFill>
                  <a:schemeClr val="tx1"/>
                </a:solidFill>
                <a:cs typeface="B Mitra" pitchFamily="2" charset="-78"/>
              </a:rPr>
              <a:t>، </a:t>
            </a:r>
            <a:r>
              <a:rPr lang="fa-IR" sz="2000" b="1" dirty="0">
                <a:solidFill>
                  <a:srgbClr val="FF0000"/>
                </a:solidFill>
                <a:cs typeface="B Mitra" pitchFamily="2" charset="-78"/>
              </a:rPr>
              <a:t>رشد بازار برای محصولات جدید</a:t>
            </a:r>
            <a:r>
              <a:rPr lang="fa-IR" sz="2400" dirty="0">
                <a:solidFill>
                  <a:schemeClr val="tx1"/>
                </a:solidFill>
                <a:cs typeface="B Mitra" pitchFamily="2" charset="-78"/>
              </a:rPr>
              <a:t>، </a:t>
            </a:r>
            <a:r>
              <a:rPr lang="fa-IR" sz="2200" dirty="0">
                <a:solidFill>
                  <a:schemeClr val="tx1"/>
                </a:solidFill>
                <a:cs typeface="B Mitra" pitchFamily="2" charset="-78"/>
              </a:rPr>
              <a:t>و غیره مدل‌سازی کرد. </a:t>
            </a:r>
            <a:endParaRPr lang="en-US" sz="2200" dirty="0">
              <a:solidFill>
                <a:schemeClr val="tx1"/>
              </a:solidFill>
              <a:cs typeface="B Mitra" pitchFamily="2" charset="-78"/>
            </a:endParaRPr>
          </a:p>
        </p:txBody>
      </p:sp>
    </p:spTree>
    <p:extLst>
      <p:ext uri="{BB962C8B-B14F-4D97-AF65-F5344CB8AC3E}">
        <p14:creationId xmlns:p14="http://schemas.microsoft.com/office/powerpoint/2010/main" val="3580564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2-9 پویایی</a:t>
            </a:r>
            <a:r>
              <a:rPr lang="fa-IR" sz="2400" dirty="0">
                <a:cs typeface="B Mitra" pitchFamily="2" charset="-78"/>
              </a:rPr>
              <a:t>‌</a:t>
            </a:r>
            <a:r>
              <a:rPr lang="fa-IR" sz="2400" b="1" dirty="0">
                <a:cs typeface="B Mitra" pitchFamily="2" charset="-78"/>
              </a:rPr>
              <a:t>شناسی بیماری</a:t>
            </a:r>
            <a:r>
              <a:rPr lang="fa-IR" sz="2400" dirty="0">
                <a:cs typeface="B Mitra" pitchFamily="2" charset="-78"/>
              </a:rPr>
              <a:t>‌</a:t>
            </a:r>
            <a:r>
              <a:rPr lang="fa-IR" sz="2400" b="1" dirty="0">
                <a:cs typeface="B Mitra" pitchFamily="2" charset="-78"/>
              </a:rPr>
              <a:t>ها: مدل</a:t>
            </a:r>
            <a:r>
              <a:rPr lang="fa-IR" sz="2400" dirty="0">
                <a:cs typeface="B Mitra" pitchFamily="2" charset="-78"/>
              </a:rPr>
              <a:t>‌</a:t>
            </a:r>
            <a:r>
              <a:rPr lang="fa-IR" sz="2400" b="1" dirty="0">
                <a:cs typeface="B Mitra" pitchFamily="2" charset="-78"/>
              </a:rPr>
              <a:t>سازی همه</a:t>
            </a:r>
            <a:r>
              <a:rPr lang="fa-IR" sz="2400" dirty="0">
                <a:cs typeface="B Mitra" pitchFamily="2" charset="-78"/>
              </a:rPr>
              <a:t>‌</a:t>
            </a:r>
            <a:r>
              <a:rPr lang="fa-IR" sz="2400" b="1" dirty="0">
                <a:cs typeface="B Mitra" pitchFamily="2" charset="-78"/>
              </a:rPr>
              <a:t>گیری</a:t>
            </a:r>
            <a:r>
              <a:rPr lang="fa-IR" sz="2400" dirty="0">
                <a:cs typeface="B Mitra" pitchFamily="2" charset="-78"/>
              </a:rPr>
              <a:t>‌</a:t>
            </a:r>
            <a:r>
              <a:rPr lang="fa-IR" sz="2400" b="1" dirty="0">
                <a:cs typeface="B Mitra" pitchFamily="2" charset="-78"/>
              </a:rPr>
              <a:t>ها</a:t>
            </a:r>
            <a:endParaRPr lang="en-US" sz="2400"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a:solidFill>
                  <a:srgbClr val="FF0000"/>
                </a:solidFill>
                <a:cs typeface="B Mitra" pitchFamily="2" charset="-78"/>
              </a:rPr>
              <a:t>همه‌گیری بیماری‌های واگیر دار غالبا رشدی </a:t>
            </a:r>
            <a:r>
              <a:rPr lang="en-US" sz="2200" dirty="0">
                <a:solidFill>
                  <a:srgbClr val="FF0000"/>
                </a:solidFill>
                <a:cs typeface="B Mitra" pitchFamily="2" charset="-78"/>
              </a:rPr>
              <a:t>S</a:t>
            </a:r>
            <a:r>
              <a:rPr lang="fa-IR" sz="2200" dirty="0">
                <a:solidFill>
                  <a:srgbClr val="FF0000"/>
                </a:solidFill>
                <a:cs typeface="B Mitra" pitchFamily="2" charset="-78"/>
              </a:rPr>
              <a:t> شکل از خود نشان می‌دهد. </a:t>
            </a:r>
            <a:endParaRPr lang="fa-IR" sz="2200" dirty="0" smtClean="0">
              <a:solidFill>
                <a:srgbClr val="FF0000"/>
              </a:solidFill>
              <a:cs typeface="B Mitra" pitchFamily="2" charset="-78"/>
            </a:endParaRPr>
          </a:p>
          <a:p>
            <a:pPr algn="r" rtl="1"/>
            <a:r>
              <a:rPr lang="fa-IR" sz="2200" dirty="0" smtClean="0">
                <a:cs typeface="B Mitra" pitchFamily="2" charset="-78"/>
              </a:rPr>
              <a:t>تعداد </a:t>
            </a:r>
            <a:r>
              <a:rPr lang="fa-IR" sz="2200" dirty="0">
                <a:cs typeface="B Mitra" pitchFamily="2" charset="-78"/>
              </a:rPr>
              <a:t>تجمعی مورد ابتلا از منحنی </a:t>
            </a:r>
            <a:r>
              <a:rPr lang="en-US" sz="2200" dirty="0">
                <a:cs typeface="B Mitra" pitchFamily="2" charset="-78"/>
              </a:rPr>
              <a:t>S</a:t>
            </a:r>
            <a:r>
              <a:rPr lang="fa-IR" sz="2200" dirty="0">
                <a:cs typeface="B Mitra" pitchFamily="2" charset="-78"/>
              </a:rPr>
              <a:t> شکل پیروی می‌کند، در حالی که موارد جدید ابتلا به طور نمایی رشد کرده به نقطه اوج خود رسیده و در نهایت زمانی که همه‌گیری به پایان می‌رسد، کاهش می‌یابد. </a:t>
            </a:r>
            <a:endParaRPr lang="en-US" sz="2200" dirty="0">
              <a:cs typeface="B Mitra" pitchFamily="2" charset="-78"/>
            </a:endParaRPr>
          </a:p>
          <a:p>
            <a:pPr algn="r" rtl="1"/>
            <a:endParaRPr lang="en-US" sz="2200" dirty="0" smtClean="0">
              <a:cs typeface="B Mitra" pitchFamily="2" charset="-78"/>
            </a:endParaRPr>
          </a:p>
          <a:p>
            <a:pPr algn="r" rtl="1"/>
            <a:r>
              <a:rPr lang="fa-IR" sz="2200" dirty="0" smtClean="0">
                <a:cs typeface="B Mitra" pitchFamily="2" charset="-78"/>
              </a:rPr>
              <a:t>همه‌گیری </a:t>
            </a:r>
            <a:r>
              <a:rPr lang="fa-IR" sz="2200" dirty="0">
                <a:cs typeface="B Mitra" pitchFamily="2" charset="-78"/>
              </a:rPr>
              <a:t>ویروس‌های </a:t>
            </a:r>
            <a:r>
              <a:rPr lang="fa-IR" sz="2200" dirty="0" smtClean="0">
                <a:cs typeface="B Mitra" pitchFamily="2" charset="-78"/>
              </a:rPr>
              <a:t>رایانه‌ای نیز</a:t>
            </a:r>
          </a:p>
          <a:p>
            <a:pPr marL="0" indent="0" algn="r" rtl="1">
              <a:buNone/>
            </a:pPr>
            <a:r>
              <a:rPr lang="fa-IR" sz="2200" dirty="0">
                <a:cs typeface="B Mitra" pitchFamily="2" charset="-78"/>
              </a:rPr>
              <a:t> </a:t>
            </a:r>
            <a:r>
              <a:rPr lang="fa-IR" sz="2200" dirty="0" smtClean="0">
                <a:cs typeface="B Mitra" pitchFamily="2" charset="-78"/>
              </a:rPr>
              <a:t> از </a:t>
            </a:r>
            <a:r>
              <a:rPr lang="fa-IR" sz="2200" dirty="0">
                <a:cs typeface="B Mitra" pitchFamily="2" charset="-78"/>
              </a:rPr>
              <a:t>پویایی‌های مشابهی پیروی می‌کند. </a:t>
            </a:r>
            <a:endParaRPr lang="en-US" sz="2200" dirty="0">
              <a:cs typeface="B Mitra" pitchFamily="2" charset="-78"/>
            </a:endParaRPr>
          </a:p>
        </p:txBody>
      </p:sp>
      <p:pic>
        <p:nvPicPr>
          <p:cNvPr id="6" name="Picture 9"/>
          <p:cNvPicPr>
            <a:picLocks noChangeAspect="1" noChangeArrowheads="1"/>
          </p:cNvPicPr>
          <p:nvPr/>
        </p:nvPicPr>
        <p:blipFill>
          <a:blip r:embed="rId2"/>
          <a:srcRect/>
          <a:stretch>
            <a:fillRect/>
          </a:stretch>
        </p:blipFill>
        <p:spPr bwMode="auto">
          <a:xfrm>
            <a:off x="304800" y="1698486"/>
            <a:ext cx="4704773" cy="2727614"/>
          </a:xfrm>
          <a:prstGeom prst="rect">
            <a:avLst/>
          </a:prstGeom>
          <a:noFill/>
          <a:ln w="9525">
            <a:noFill/>
            <a:miter lim="800000"/>
            <a:headEnd/>
            <a:tailEnd/>
          </a:ln>
          <a:effectLst/>
        </p:spPr>
      </p:pic>
      <p:pic>
        <p:nvPicPr>
          <p:cNvPr id="7" name="Picture 10"/>
          <p:cNvPicPr>
            <a:picLocks noChangeAspect="1" noChangeArrowheads="1"/>
          </p:cNvPicPr>
          <p:nvPr/>
        </p:nvPicPr>
        <p:blipFill>
          <a:blip r:embed="rId3"/>
          <a:srcRect/>
          <a:stretch>
            <a:fillRect/>
          </a:stretch>
        </p:blipFill>
        <p:spPr bwMode="auto">
          <a:xfrm>
            <a:off x="362856" y="4020422"/>
            <a:ext cx="4699000" cy="2721841"/>
          </a:xfrm>
          <a:prstGeom prst="rect">
            <a:avLst/>
          </a:prstGeom>
          <a:noFill/>
          <a:ln w="9525">
            <a:noFill/>
            <a:miter lim="800000"/>
            <a:headEnd/>
            <a:tailEnd/>
          </a:ln>
          <a:effectLst/>
        </p:spPr>
      </p:pic>
      <p:sp>
        <p:nvSpPr>
          <p:cNvPr id="12" name="Text Box 8"/>
          <p:cNvSpPr txBox="1">
            <a:spLocks noChangeArrowheads="1"/>
          </p:cNvSpPr>
          <p:nvPr/>
        </p:nvSpPr>
        <p:spPr bwMode="auto">
          <a:xfrm>
            <a:off x="5003800" y="5468320"/>
            <a:ext cx="3268980" cy="1015663"/>
          </a:xfrm>
          <a:prstGeom prst="rect">
            <a:avLst/>
          </a:prstGeom>
          <a:noFill/>
          <a:ln w="9525">
            <a:noFill/>
            <a:miter lim="800000"/>
            <a:headEnd/>
            <a:tailEnd/>
          </a:ln>
          <a:effectLst/>
        </p:spPr>
        <p:txBody>
          <a:bodyPr>
            <a:spAutoFit/>
          </a:bodyPr>
          <a:lstStyle/>
          <a:p>
            <a:pPr algn="r" rtl="1"/>
            <a:r>
              <a:rPr lang="fa-IR" sz="2000" dirty="0" smtClean="0">
                <a:cs typeface="B Mitra" pitchFamily="2" charset="-78"/>
              </a:rPr>
              <a:t>شکل- پویاییهای همه گیری بیماری. بالا</a:t>
            </a:r>
            <a:r>
              <a:rPr lang="fa-IR" sz="2000" dirty="0">
                <a:cs typeface="B Mitra" pitchFamily="2" charset="-78"/>
              </a:rPr>
              <a:t>: همه گیری آنفولانزا: در یک آموزشگاه شبانه روزی. پایین: همه گیری طاعون، بمبئی هند.</a:t>
            </a:r>
            <a:endParaRPr lang="en-US" sz="2000" dirty="0">
              <a:cs typeface="B Mitra" pitchFamily="2" charset="-78"/>
            </a:endParaRPr>
          </a:p>
        </p:txBody>
      </p:sp>
    </p:spTree>
    <p:extLst>
      <p:ext uri="{BB962C8B-B14F-4D97-AF65-F5344CB8AC3E}">
        <p14:creationId xmlns:p14="http://schemas.microsoft.com/office/powerpoint/2010/main" val="2380460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1-2-9 مدل ساده یک بیماری واگیر</a:t>
            </a:r>
            <a:r>
              <a:rPr lang="fa-IR" sz="2400" dirty="0">
                <a:cs typeface="B Mitra" pitchFamily="2" charset="-78"/>
              </a:rPr>
              <a:t>‌</a:t>
            </a:r>
            <a:r>
              <a:rPr lang="fa-IR" sz="2400" b="1" dirty="0">
                <a:cs typeface="B Mitra" pitchFamily="2" charset="-78"/>
              </a:rPr>
              <a:t>دار</a:t>
            </a:r>
            <a:endParaRPr lang="en-US" sz="2400" b="1"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smtClean="0">
                <a:cs typeface="B Mitra" pitchFamily="2" charset="-78"/>
              </a:rPr>
              <a:t>جمعیت کل جامعه یا ناحیه منظور شده به دو دسته تقسیم می‌شود:</a:t>
            </a:r>
            <a:r>
              <a:rPr lang="fa-IR" sz="2200" dirty="0">
                <a:cs typeface="B Mitra" pitchFamily="2" charset="-78"/>
              </a:rPr>
              <a:t>افرادی که مستعد بیماری‌اند (</a:t>
            </a:r>
            <a:r>
              <a:rPr lang="en-US" sz="2200" dirty="0">
                <a:cs typeface="B Mitra" pitchFamily="2" charset="-78"/>
              </a:rPr>
              <a:t>S</a:t>
            </a:r>
            <a:r>
              <a:rPr lang="fa-IR" sz="2200" dirty="0">
                <a:cs typeface="B Mitra" pitchFamily="2" charset="-78"/>
              </a:rPr>
              <a:t>) و افراد مبتلا به بیماری (</a:t>
            </a:r>
            <a:r>
              <a:rPr lang="en-US" sz="2200" dirty="0">
                <a:cs typeface="B Mitra" pitchFamily="2" charset="-78"/>
              </a:rPr>
              <a:t>I</a:t>
            </a:r>
            <a:r>
              <a:rPr lang="fa-IR" sz="2200" dirty="0">
                <a:cs typeface="B Mitra" pitchFamily="2" charset="-78"/>
              </a:rPr>
              <a:t>) </a:t>
            </a:r>
            <a:r>
              <a:rPr lang="fa-IR" sz="2200" dirty="0" smtClean="0">
                <a:cs typeface="B Mitra" pitchFamily="2" charset="-78"/>
              </a:rPr>
              <a:t>.</a:t>
            </a:r>
            <a:endParaRPr lang="en-US" sz="2200" dirty="0" smtClean="0">
              <a:cs typeface="B Mitra" pitchFamily="2" charset="-78"/>
            </a:endParaRPr>
          </a:p>
          <a:p>
            <a:pPr algn="r" rtl="1"/>
            <a:r>
              <a:rPr lang="fa-IR" sz="2200" dirty="0" smtClean="0">
                <a:cs typeface="B Mitra" pitchFamily="2" charset="-78"/>
              </a:rPr>
              <a:t>زمانی که افراد به بیماری مبتلا می شوند از دسته افراد مستعد به دسته مبتلایان انتقال می‌یابند.</a:t>
            </a:r>
            <a:endParaRPr lang="en-US" sz="2200" dirty="0">
              <a:cs typeface="B Mitra" pitchFamily="2" charset="-78"/>
            </a:endParaRPr>
          </a:p>
          <a:p>
            <a:pPr algn="r" rtl="1"/>
            <a:r>
              <a:rPr lang="fa-IR" sz="2200" dirty="0" smtClean="0">
                <a:cs typeface="B Mitra" pitchFamily="2" charset="-78"/>
              </a:rPr>
              <a:t>مدل </a:t>
            </a:r>
            <a:r>
              <a:rPr lang="en-US" sz="2200" dirty="0" smtClean="0">
                <a:cs typeface="B Mitra" pitchFamily="2" charset="-78"/>
              </a:rPr>
              <a:t>SI</a:t>
            </a:r>
            <a:r>
              <a:rPr lang="fa-IR" sz="2200" dirty="0" smtClean="0">
                <a:cs typeface="B Mitra" pitchFamily="2" charset="-78"/>
              </a:rPr>
              <a:t> بر پایه تعدادی از مفروضات ساده سازی استواراست؛</a:t>
            </a:r>
            <a:endParaRPr lang="en-US" sz="2200" dirty="0">
              <a:cs typeface="B Mitra" pitchFamily="2" charset="-78"/>
            </a:endParaRPr>
          </a:p>
        </p:txBody>
      </p:sp>
      <p:pic>
        <p:nvPicPr>
          <p:cNvPr id="4" name="Picture 8"/>
          <p:cNvPicPr>
            <a:picLocks noChangeAspect="1" noChangeArrowheads="1"/>
          </p:cNvPicPr>
          <p:nvPr/>
        </p:nvPicPr>
        <p:blipFill>
          <a:blip r:embed="rId2"/>
          <a:srcRect/>
          <a:stretch>
            <a:fillRect/>
          </a:stretch>
        </p:blipFill>
        <p:spPr bwMode="auto">
          <a:xfrm>
            <a:off x="227709" y="2260952"/>
            <a:ext cx="5358150" cy="3606448"/>
          </a:xfrm>
          <a:prstGeom prst="rect">
            <a:avLst/>
          </a:prstGeom>
          <a:solidFill>
            <a:schemeClr val="bg1"/>
          </a:solidFill>
          <a:ln w="9525">
            <a:noFill/>
            <a:miter lim="800000"/>
            <a:headEnd/>
            <a:tailEnd/>
          </a:ln>
          <a:effectLst/>
        </p:spPr>
      </p:pic>
      <p:sp>
        <p:nvSpPr>
          <p:cNvPr id="5" name="Text Box 8"/>
          <p:cNvSpPr txBox="1">
            <a:spLocks noChangeArrowheads="1"/>
          </p:cNvSpPr>
          <p:nvPr/>
        </p:nvSpPr>
        <p:spPr bwMode="auto">
          <a:xfrm>
            <a:off x="304800" y="6019800"/>
            <a:ext cx="7007350" cy="707886"/>
          </a:xfrm>
          <a:prstGeom prst="rect">
            <a:avLst/>
          </a:prstGeom>
          <a:noFill/>
          <a:ln w="9525">
            <a:noFill/>
            <a:miter lim="800000"/>
            <a:headEnd/>
            <a:tailEnd/>
          </a:ln>
          <a:effectLst/>
        </p:spPr>
        <p:txBody>
          <a:bodyPr>
            <a:spAutoFit/>
          </a:bodyPr>
          <a:lstStyle/>
          <a:p>
            <a:pPr algn="ctr" rtl="1"/>
            <a:r>
              <a:rPr lang="fa-IR" sz="2000" dirty="0" smtClean="0">
                <a:cs typeface="B Mitra" pitchFamily="2" charset="-78"/>
              </a:rPr>
              <a:t>شکل- ساختار یک مدل ساده از همه گیری. زادوولد، مرگ‌و‌میر و مهاجرت حذف شده‌اند بنابراین جمعیت کل ثابت است و افراد به صورت نامحدود مبتلا به بیماری باقی می‌مانند.</a:t>
            </a:r>
            <a:endParaRPr lang="en-US" sz="2000" dirty="0">
              <a:cs typeface="B Mitra" pitchFamily="2" charset="-78"/>
            </a:endParaRPr>
          </a:p>
        </p:txBody>
      </p:sp>
      <p:sp>
        <p:nvSpPr>
          <p:cNvPr id="6" name="Text Box 8"/>
          <p:cNvSpPr txBox="1">
            <a:spLocks noChangeArrowheads="1"/>
          </p:cNvSpPr>
          <p:nvPr/>
        </p:nvSpPr>
        <p:spPr bwMode="auto">
          <a:xfrm>
            <a:off x="5465267" y="2443475"/>
            <a:ext cx="3450133" cy="2862322"/>
          </a:xfrm>
          <a:prstGeom prst="rect">
            <a:avLst/>
          </a:prstGeom>
          <a:noFill/>
          <a:ln w="9525">
            <a:noFill/>
            <a:miter lim="800000"/>
            <a:headEnd/>
            <a:tailEnd/>
          </a:ln>
          <a:effectLst/>
        </p:spPr>
        <p:txBody>
          <a:bodyPr wrap="square">
            <a:spAutoFit/>
          </a:bodyPr>
          <a:lstStyle/>
          <a:p>
            <a:pPr algn="r" rtl="1"/>
            <a:r>
              <a:rPr lang="fa-IR" sz="2000" dirty="0" smtClean="0">
                <a:cs typeface="B Mitra" pitchFamily="2" charset="-78"/>
              </a:rPr>
              <a:t>- زاد </a:t>
            </a:r>
            <a:r>
              <a:rPr lang="fa-IR" sz="2000" dirty="0">
                <a:cs typeface="B Mitra" pitchFamily="2" charset="-78"/>
              </a:rPr>
              <a:t>و ‌ولد، مرگ‌و‌میرها و مهاجرت‌ها نادیده گرفته شده‌اند، بنابراین جمعیت ثابت است. </a:t>
            </a:r>
          </a:p>
          <a:p>
            <a:pPr algn="r" rtl="1"/>
            <a:r>
              <a:rPr lang="fa-IR" sz="2000" dirty="0" smtClean="0">
                <a:cs typeface="B Mitra" pitchFamily="2" charset="-78"/>
              </a:rPr>
              <a:t>- همچنین </a:t>
            </a:r>
            <a:r>
              <a:rPr lang="fa-IR" sz="2000" dirty="0">
                <a:cs typeface="B Mitra" pitchFamily="2" charset="-78"/>
              </a:rPr>
              <a:t>یک بار که افراد مبتلا شدند تا ابد مبتلا باقی خواهند ماند. به همین دلیل 	این مدل برای بیماری‌های مزمن کاربرد دارد، نه بیماری‌های حادی چون آنفولانزا </a:t>
            </a:r>
            <a:r>
              <a:rPr lang="fa-IR" sz="2000" dirty="0" smtClean="0">
                <a:cs typeface="B Mitra" pitchFamily="2" charset="-78"/>
              </a:rPr>
              <a:t>و طاعون.</a:t>
            </a:r>
          </a:p>
          <a:p>
            <a:pPr marL="342900" indent="-342900" algn="r" rtl="1">
              <a:buFontTx/>
              <a:buChar char="-"/>
            </a:pPr>
            <a:endParaRPr lang="fa-IR" sz="2000" dirty="0">
              <a:cs typeface="B Mitra" pitchFamily="2" charset="-78"/>
            </a:endParaRPr>
          </a:p>
          <a:p>
            <a:pPr marL="342900" indent="-342900" algn="r" rtl="1">
              <a:buFontTx/>
              <a:buChar char="-"/>
            </a:pPr>
            <a:endParaRPr lang="fa-IR" sz="2000" dirty="0" smtClean="0">
              <a:cs typeface="B Mitra" pitchFamily="2" charset="-78"/>
            </a:endParaRPr>
          </a:p>
          <a:p>
            <a:pPr marL="342900" indent="-342900" algn="r" rtl="1">
              <a:buFontTx/>
              <a:buChar char="-"/>
            </a:pPr>
            <a:endParaRPr lang="en-US" sz="2000" dirty="0">
              <a:cs typeface="B Mitra" pitchFamily="2" charset="-78"/>
            </a:endParaRPr>
          </a:p>
        </p:txBody>
      </p:sp>
    </p:spTree>
    <p:extLst>
      <p:ext uri="{BB962C8B-B14F-4D97-AF65-F5344CB8AC3E}">
        <p14:creationId xmlns:p14="http://schemas.microsoft.com/office/powerpoint/2010/main" val="2380460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52980"/>
          </a:xfrm>
        </p:spPr>
        <p:txBody>
          <a:bodyPr>
            <a:normAutofit/>
          </a:bodyPr>
          <a:lstStyle/>
          <a:p>
            <a:pPr algn="r" rtl="1"/>
            <a:r>
              <a:rPr lang="fa-IR" sz="2200" dirty="0">
                <a:cs typeface="B Mitra" pitchFamily="2" charset="-78"/>
              </a:rPr>
              <a:t>بیماری‌های واگیر زمانی شیوع می‌یابند که افراد مبتلا با افراد مستعد در تماس بوده و بیماری را به آنها انتقال </a:t>
            </a:r>
            <a:r>
              <a:rPr lang="fa-IR" sz="2200" dirty="0" smtClean="0">
                <a:cs typeface="B Mitra" pitchFamily="2" charset="-78"/>
              </a:rPr>
              <a:t>دهند.</a:t>
            </a:r>
          </a:p>
          <a:p>
            <a:pPr algn="r" rtl="1"/>
            <a:r>
              <a:rPr lang="fa-IR" sz="2200" dirty="0" smtClean="0">
                <a:cs typeface="B Mitra" pitchFamily="2" charset="-78"/>
              </a:rPr>
              <a:t>جمعیت </a:t>
            </a:r>
            <a:r>
              <a:rPr lang="fa-IR" sz="2200" dirty="0">
                <a:cs typeface="B Mitra" pitchFamily="2" charset="-78"/>
              </a:rPr>
              <a:t>مبتلایان (</a:t>
            </a:r>
            <a:r>
              <a:rPr lang="en-US" sz="2200" dirty="0">
                <a:cs typeface="B Mitra" pitchFamily="2" charset="-78"/>
              </a:rPr>
              <a:t>I</a:t>
            </a:r>
            <a:r>
              <a:rPr lang="fa-IR" sz="2200" dirty="0">
                <a:cs typeface="B Mitra" pitchFamily="2" charset="-78"/>
              </a:rPr>
              <a:t>) با نرخ ابتلا یعنی (</a:t>
            </a:r>
            <a:r>
              <a:rPr lang="en-US" sz="2200" dirty="0">
                <a:cs typeface="B Mitra" pitchFamily="2" charset="-78"/>
              </a:rPr>
              <a:t>IR</a:t>
            </a:r>
            <a:r>
              <a:rPr lang="fa-IR" sz="2200" dirty="0">
                <a:cs typeface="B Mitra" pitchFamily="2" charset="-78"/>
              </a:rPr>
              <a:t>) افزایش یافته در حالی که جمعیت مستعد (</a:t>
            </a:r>
            <a:r>
              <a:rPr lang="en-US" sz="2200" dirty="0">
                <a:cs typeface="B Mitra" pitchFamily="2" charset="-78"/>
              </a:rPr>
              <a:t>S</a:t>
            </a:r>
            <a:r>
              <a:rPr lang="fa-IR" sz="2200" dirty="0">
                <a:cs typeface="B Mitra" pitchFamily="2" charset="-78"/>
              </a:rPr>
              <a:t>) با نرخ ابتلا کاهش می‌یابد.</a:t>
            </a:r>
            <a:endParaRPr lang="en-US" sz="2200" dirty="0">
              <a:cs typeface="B Mitra" pitchFamily="2" charset="-78"/>
            </a:endParaRPr>
          </a:p>
          <a:p>
            <a:pPr marL="0" indent="0" rtl="1">
              <a:buNone/>
            </a:pPr>
            <a:r>
              <a:rPr lang="en-US" sz="2200" b="1" dirty="0">
                <a:cs typeface="B Mitra" pitchFamily="2" charset="-78"/>
              </a:rPr>
              <a:t>		I= INTEGRAL(IR, l</a:t>
            </a:r>
            <a:r>
              <a:rPr lang="en-US" sz="2200" b="1" baseline="-25000" dirty="0">
                <a:cs typeface="B Mitra" pitchFamily="2" charset="-78"/>
              </a:rPr>
              <a:t>0</a:t>
            </a:r>
            <a:r>
              <a:rPr lang="en-US" sz="2200" b="1" dirty="0">
                <a:cs typeface="B Mitra" pitchFamily="2" charset="-78"/>
              </a:rPr>
              <a:t>)</a:t>
            </a:r>
            <a:endParaRPr lang="en-US" sz="2200" dirty="0">
              <a:cs typeface="B Mitra" pitchFamily="2" charset="-78"/>
            </a:endParaRPr>
          </a:p>
          <a:p>
            <a:pPr marL="0" indent="0" rtl="1">
              <a:buNone/>
            </a:pPr>
            <a:r>
              <a:rPr lang="en-US" sz="2200" b="1" dirty="0">
                <a:cs typeface="B Mitra" pitchFamily="2" charset="-78"/>
              </a:rPr>
              <a:t>		S = INTEGRAL( - IR, N – l</a:t>
            </a:r>
            <a:r>
              <a:rPr lang="en-US" sz="2200" b="1" baseline="-25000" dirty="0">
                <a:cs typeface="B Mitra" pitchFamily="2" charset="-78"/>
              </a:rPr>
              <a:t>0</a:t>
            </a:r>
            <a:r>
              <a:rPr lang="en-US" sz="2200" b="1" dirty="0" smtClean="0">
                <a:cs typeface="B Mitra" pitchFamily="2" charset="-78"/>
              </a:rPr>
              <a:t>)</a:t>
            </a:r>
            <a:endParaRPr lang="fa-IR" sz="2200" b="1" dirty="0" smtClean="0">
              <a:cs typeface="B Mitra" pitchFamily="2" charset="-78"/>
            </a:endParaRPr>
          </a:p>
          <a:p>
            <a:pPr algn="r" rtl="1"/>
            <a:endParaRPr lang="fa-IR" sz="2200" dirty="0" smtClean="0">
              <a:cs typeface="B Mitra" pitchFamily="2" charset="-78"/>
            </a:endParaRPr>
          </a:p>
          <a:p>
            <a:pPr algn="r" rtl="1"/>
            <a:r>
              <a:rPr lang="fa-IR" sz="2200" dirty="0" smtClean="0">
                <a:cs typeface="B Mitra" pitchFamily="2" charset="-78"/>
              </a:rPr>
              <a:t>افراد </a:t>
            </a:r>
            <a:r>
              <a:rPr lang="fa-IR" sz="2200" dirty="0">
                <a:cs typeface="B Mitra" pitchFamily="2" charset="-78"/>
              </a:rPr>
              <a:t>در یک جامعه با نرخ معینی با یکدیگر در تماس‌اند (نرخ تماس یا </a:t>
            </a:r>
            <a:r>
              <a:rPr lang="en-US" sz="2200" dirty="0">
                <a:cs typeface="B Mitra" pitchFamily="2" charset="-78"/>
              </a:rPr>
              <a:t>c</a:t>
            </a:r>
            <a:r>
              <a:rPr lang="fa-IR" sz="2200" dirty="0">
                <a:cs typeface="B Mitra" pitchFamily="2" charset="-78"/>
              </a:rPr>
              <a:t> با واحد تعداد افراد در ارتباط با یک فرد در یک دوره زمانی، یا دوره زمانی/ 1، اندازه گیری می‌شود). </a:t>
            </a:r>
            <a:endParaRPr lang="fa-IR" sz="2200" dirty="0" smtClean="0">
              <a:cs typeface="B Mitra" pitchFamily="2" charset="-78"/>
            </a:endParaRPr>
          </a:p>
          <a:p>
            <a:pPr algn="r" rtl="1"/>
            <a:r>
              <a:rPr lang="fa-IR" sz="2200" dirty="0" smtClean="0">
                <a:cs typeface="B Mitra" pitchFamily="2" charset="-78"/>
              </a:rPr>
              <a:t>بنابراین </a:t>
            </a:r>
            <a:r>
              <a:rPr lang="fa-IR" sz="2200" dirty="0">
                <a:cs typeface="B Mitra" pitchFamily="2" charset="-78"/>
              </a:rPr>
              <a:t>جمعیت مستعد در هر دوره زمانی، تعداد </a:t>
            </a:r>
            <a:r>
              <a:rPr lang="en-US" sz="2200" b="1" dirty="0" err="1">
                <a:cs typeface="B Mitra" pitchFamily="2" charset="-78"/>
              </a:rPr>
              <a:t>Sc</a:t>
            </a:r>
            <a:r>
              <a:rPr lang="fa-IR" sz="2200" dirty="0">
                <a:cs typeface="B Mitra" pitchFamily="2" charset="-78"/>
              </a:rPr>
              <a:t> برخورد با دیگران ایجاد می‌کند. برخی از این برخوردها با افراد مبتلا صورت می‌گیرد. چنانچه افراد مبتلا با نرخی مشابه افراد مستعد با دیگران ارتباط برقرار کنند (آنان قرنطینه یا بستری نشده باشند)، احتمال آنکه هر برخورد تصادفی با فردی مبتلا صورت گرفته باشد برابر است با </a:t>
            </a:r>
            <a:r>
              <a:rPr lang="en-US" sz="2200" dirty="0">
                <a:cs typeface="B Mitra" pitchFamily="2" charset="-78"/>
              </a:rPr>
              <a:t>I/N</a:t>
            </a:r>
            <a:r>
              <a:rPr lang="fa-IR" sz="2200" dirty="0">
                <a:cs typeface="B Mitra" pitchFamily="2" charset="-78"/>
              </a:rPr>
              <a:t> . </a:t>
            </a:r>
            <a:endParaRPr lang="fa-IR" sz="2200" dirty="0" smtClean="0">
              <a:cs typeface="B Mitra" pitchFamily="2" charset="-78"/>
            </a:endParaRPr>
          </a:p>
          <a:p>
            <a:pPr algn="r" rtl="1"/>
            <a:r>
              <a:rPr lang="fa-IR" sz="2200" dirty="0" smtClean="0">
                <a:cs typeface="B Mitra" pitchFamily="2" charset="-78"/>
              </a:rPr>
              <a:t>البته </a:t>
            </a:r>
            <a:r>
              <a:rPr lang="fa-IR" sz="2200" dirty="0">
                <a:cs typeface="B Mitra" pitchFamily="2" charset="-78"/>
              </a:rPr>
              <a:t>هر برخورد با فرد مبتلا سبب ابتلا به بیماری نمی‌گردد. احتمال ابتلا به بیماری، یا </a:t>
            </a:r>
            <a:r>
              <a:rPr lang="en-US" sz="2200" dirty="0" err="1">
                <a:cs typeface="B Mitra" pitchFamily="2" charset="-78"/>
              </a:rPr>
              <a:t>i</a:t>
            </a:r>
            <a:r>
              <a:rPr lang="fa-IR" sz="2200" dirty="0">
                <a:cs typeface="B Mitra" pitchFamily="2" charset="-78"/>
              </a:rPr>
              <a:t>، احتمال ابتلای فرد به بیماری پس از برخورد با یک فرد مبتلاست. </a:t>
            </a:r>
            <a:endParaRPr lang="fa-IR" sz="2200" dirty="0" smtClean="0">
              <a:cs typeface="B Mitra" pitchFamily="2" charset="-78"/>
            </a:endParaRPr>
          </a:p>
          <a:p>
            <a:pPr algn="r" rtl="1"/>
            <a:endParaRPr lang="en-US" sz="2200" dirty="0">
              <a:cs typeface="B Mitra" pitchFamily="2" charset="-78"/>
            </a:endParaRPr>
          </a:p>
        </p:txBody>
      </p:sp>
      <p:sp>
        <p:nvSpPr>
          <p:cNvPr id="4"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1-2-9 مدل ساده یک بیماری </a:t>
            </a:r>
            <a:r>
              <a:rPr lang="fa-IR" sz="2400" b="1" dirty="0" smtClean="0">
                <a:cs typeface="B Mitra" pitchFamily="2" charset="-78"/>
              </a:rPr>
              <a:t>واگیر</a:t>
            </a:r>
            <a:r>
              <a:rPr lang="fa-IR" sz="2400" dirty="0" smtClean="0">
                <a:cs typeface="B Mitra" pitchFamily="2" charset="-78"/>
              </a:rPr>
              <a:t>‌</a:t>
            </a:r>
            <a:r>
              <a:rPr lang="fa-IR" sz="2400" b="1" dirty="0" smtClean="0">
                <a:cs typeface="B Mitra" pitchFamily="2" charset="-78"/>
              </a:rPr>
              <a:t>دار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10231"/>
            <a:ext cx="8229600" cy="6024057"/>
          </a:xfrm>
        </p:spPr>
        <p:txBody>
          <a:bodyPr>
            <a:normAutofit/>
          </a:bodyPr>
          <a:lstStyle/>
          <a:p>
            <a:pPr algn="just" rtl="1"/>
            <a:r>
              <a:rPr lang="fa-IR" sz="2200" dirty="0">
                <a:cs typeface="B Mitra" pitchFamily="2" charset="-78"/>
              </a:rPr>
              <a:t>بنابراین نرخ ابتلا برابر است با مجموع کل برخوردهای افراد مستعد </a:t>
            </a:r>
            <a:r>
              <a:rPr lang="en-US" sz="2200" b="1" dirty="0" err="1">
                <a:cs typeface="B Mitra" pitchFamily="2" charset="-78"/>
              </a:rPr>
              <a:t>Sc</a:t>
            </a:r>
            <a:r>
              <a:rPr lang="fa-IR" sz="2200" dirty="0">
                <a:cs typeface="B Mitra" pitchFamily="2" charset="-78"/>
              </a:rPr>
              <a:t> ضرب‌در احتمال آنکه هریک از برخوردها، برخوردی با یک فرد مبتلا باشد </a:t>
            </a:r>
            <a:r>
              <a:rPr lang="en-US" sz="2200" dirty="0">
                <a:cs typeface="B Mitra" pitchFamily="2" charset="-78"/>
              </a:rPr>
              <a:t>I/N</a:t>
            </a:r>
            <a:r>
              <a:rPr lang="fa-IR" sz="2200" dirty="0">
                <a:cs typeface="B Mitra" pitchFamily="2" charset="-78"/>
              </a:rPr>
              <a:t> </a:t>
            </a:r>
            <a:r>
              <a:rPr lang="fa-IR" sz="2200" dirty="0" smtClean="0">
                <a:cs typeface="B Mitra" pitchFamily="2" charset="-78"/>
              </a:rPr>
              <a:t>، ضرب‌در </a:t>
            </a:r>
            <a:r>
              <a:rPr lang="fa-IR" sz="2200" dirty="0">
                <a:cs typeface="B Mitra" pitchFamily="2" charset="-78"/>
              </a:rPr>
              <a:t>احتمال آنکه برخورد با یک فرد مبتلا منجر به ابتلای آن فرد گردد</a:t>
            </a:r>
            <a:r>
              <a:rPr lang="fa-IR" sz="2200" dirty="0" smtClean="0">
                <a:cs typeface="B Mitra" pitchFamily="2" charset="-78"/>
              </a:rPr>
              <a:t>.</a:t>
            </a:r>
          </a:p>
          <a:p>
            <a:pPr marL="0" indent="0" rtl="1">
              <a:buNone/>
            </a:pPr>
            <a:r>
              <a:rPr lang="en-US" sz="2200" b="1" dirty="0">
                <a:solidFill>
                  <a:srgbClr val="FF0000"/>
                </a:solidFill>
                <a:cs typeface="B Mitra" pitchFamily="2" charset="-78"/>
              </a:rPr>
              <a:t>IR = (</a:t>
            </a:r>
            <a:r>
              <a:rPr lang="en-US" sz="2200" b="1" dirty="0" err="1">
                <a:solidFill>
                  <a:srgbClr val="FF0000"/>
                </a:solidFill>
                <a:cs typeface="B Mitra" pitchFamily="2" charset="-78"/>
              </a:rPr>
              <a:t>ciS</a:t>
            </a:r>
            <a:r>
              <a:rPr lang="en-US" sz="2200" b="1" dirty="0">
                <a:solidFill>
                  <a:srgbClr val="FF0000"/>
                </a:solidFill>
                <a:cs typeface="B Mitra" pitchFamily="2" charset="-78"/>
              </a:rPr>
              <a:t> )(I/N)</a:t>
            </a:r>
            <a:endParaRPr lang="en-US" sz="2200" dirty="0">
              <a:solidFill>
                <a:srgbClr val="FF0000"/>
              </a:solidFill>
              <a:cs typeface="B Mitra" pitchFamily="2" charset="-78"/>
            </a:endParaRPr>
          </a:p>
          <a:p>
            <a:pPr algn="just" rtl="1"/>
            <a:r>
              <a:rPr lang="fa-IR" sz="2200" dirty="0" smtClean="0">
                <a:cs typeface="B Mitra" pitchFamily="2" charset="-78"/>
              </a:rPr>
              <a:t>پویایی‌ها را می‌توان با نادیده گرفتن تعداد تولدها، مرگ‌ومیرها یا مهاجرتها، یعنی ثابت ماندن عدد جمعیت کل، تعیین نمود:  </a:t>
            </a:r>
            <a:r>
              <a:rPr lang="en-US" sz="2200" dirty="0" smtClean="0">
                <a:cs typeface="B Mitra" pitchFamily="2" charset="-78"/>
              </a:rPr>
              <a:t>S+I=N</a:t>
            </a:r>
            <a:r>
              <a:rPr lang="fa-IR" sz="2200" dirty="0" smtClean="0">
                <a:cs typeface="B Mitra" pitchFamily="2" charset="-78"/>
              </a:rPr>
              <a:t> . </a:t>
            </a:r>
            <a:endParaRPr lang="en-US" sz="2200" dirty="0">
              <a:cs typeface="B Mitra" pitchFamily="2" charset="-78"/>
            </a:endParaRPr>
          </a:p>
          <a:p>
            <a:pPr algn="just" rtl="1"/>
            <a:r>
              <a:rPr lang="fa-IR" sz="2200" dirty="0" smtClean="0">
                <a:solidFill>
                  <a:srgbClr val="FF0000"/>
                </a:solidFill>
                <a:cs typeface="B Mitra" pitchFamily="2" charset="-78"/>
              </a:rPr>
              <a:t>این </a:t>
            </a:r>
            <a:r>
              <a:rPr lang="fa-IR" sz="2200" dirty="0">
                <a:solidFill>
                  <a:srgbClr val="FF0000"/>
                </a:solidFill>
                <a:cs typeface="B Mitra" pitchFamily="2" charset="-78"/>
              </a:rPr>
              <a:t>سیستم با اینکه دو متغیر حالت دارد، یک سیستم درجه اول است چرا که یکی از این دو متغیر، کاملا توسط دیگر تعیین </a:t>
            </a:r>
            <a:r>
              <a:rPr lang="fa-IR" sz="2200" dirty="0" smtClean="0">
                <a:solidFill>
                  <a:srgbClr val="FF0000"/>
                </a:solidFill>
                <a:cs typeface="B Mitra" pitchFamily="2" charset="-78"/>
              </a:rPr>
              <a:t>می‌شود: </a:t>
            </a:r>
            <a:r>
              <a:rPr lang="en-US" sz="2200" dirty="0">
                <a:solidFill>
                  <a:srgbClr val="FF0000"/>
                </a:solidFill>
                <a:cs typeface="+mj-cs"/>
              </a:rPr>
              <a:t>IR = (c)(</a:t>
            </a:r>
            <a:r>
              <a:rPr lang="en-US" sz="2200" dirty="0" err="1">
                <a:solidFill>
                  <a:srgbClr val="FF0000"/>
                </a:solidFill>
                <a:cs typeface="+mj-cs"/>
              </a:rPr>
              <a:t>i</a:t>
            </a:r>
            <a:r>
              <a:rPr lang="en-US" sz="2200" dirty="0">
                <a:solidFill>
                  <a:srgbClr val="FF0000"/>
                </a:solidFill>
                <a:cs typeface="+mj-cs"/>
              </a:rPr>
              <a:t>) I (1 – I / N</a:t>
            </a:r>
            <a:r>
              <a:rPr lang="en-US" sz="2200" dirty="0" smtClean="0">
                <a:solidFill>
                  <a:srgbClr val="FF0000"/>
                </a:solidFill>
                <a:cs typeface="+mj-cs"/>
              </a:rPr>
              <a:t>)</a:t>
            </a:r>
            <a:r>
              <a:rPr lang="fa-IR" sz="2200" dirty="0" smtClean="0">
                <a:solidFill>
                  <a:srgbClr val="FF0000"/>
                </a:solidFill>
                <a:cs typeface="+mj-cs"/>
              </a:rPr>
              <a:t> . </a:t>
            </a:r>
          </a:p>
          <a:p>
            <a:pPr algn="just" rtl="1"/>
            <a:r>
              <a:rPr lang="fa-IR" sz="2200" dirty="0" smtClean="0">
                <a:cs typeface="B Mitra" pitchFamily="2" charset="-78"/>
              </a:rPr>
              <a:t>این همان رابطه‌ای است که مقدار نرخ خالص زادوولد در مدل لجستیک را به دست می‌دهد.</a:t>
            </a:r>
          </a:p>
          <a:p>
            <a:pPr algn="just" rtl="1"/>
            <a:r>
              <a:rPr lang="fa-IR" sz="2200" dirty="0" smtClean="0">
                <a:solidFill>
                  <a:srgbClr val="FF0000"/>
                </a:solidFill>
                <a:cs typeface="B Mitra" pitchFamily="2" charset="-78"/>
              </a:rPr>
              <a:t>یک </a:t>
            </a:r>
            <a:r>
              <a:rPr lang="fa-IR" sz="2200" dirty="0">
                <a:solidFill>
                  <a:srgbClr val="FF0000"/>
                </a:solidFill>
                <a:cs typeface="B Mitra" pitchFamily="2" charset="-78"/>
              </a:rPr>
              <a:t>همه‌گیری در این مدل، دقیقا همانند یک جمعیت در یک محیط ثابت رشد می‌کند. ظرفیت تحمل همان جمعیت کل </a:t>
            </a:r>
            <a:r>
              <a:rPr lang="en-US" sz="2200" dirty="0">
                <a:solidFill>
                  <a:srgbClr val="FF0000"/>
                </a:solidFill>
                <a:cs typeface="B Mitra" pitchFamily="2" charset="-78"/>
              </a:rPr>
              <a:t>N</a:t>
            </a:r>
            <a:r>
              <a:rPr lang="fa-IR" sz="2200" dirty="0">
                <a:solidFill>
                  <a:srgbClr val="FF0000"/>
                </a:solidFill>
                <a:cs typeface="B Mitra" pitchFamily="2" charset="-78"/>
              </a:rPr>
              <a:t>، است. </a:t>
            </a:r>
            <a:endParaRPr lang="fa-IR" sz="2200" dirty="0" smtClean="0">
              <a:solidFill>
                <a:srgbClr val="FF0000"/>
              </a:solidFill>
              <a:cs typeface="B Mitra" pitchFamily="2" charset="-78"/>
            </a:endParaRPr>
          </a:p>
          <a:p>
            <a:pPr algn="just" rtl="1"/>
            <a:r>
              <a:rPr lang="fa-IR" sz="2200" dirty="0" smtClean="0">
                <a:cs typeface="B Mitra" pitchFamily="2" charset="-78"/>
              </a:rPr>
              <a:t>در </a:t>
            </a:r>
            <a:r>
              <a:rPr lang="fa-IR" sz="2200" dirty="0">
                <a:cs typeface="B Mitra" pitchFamily="2" charset="-78"/>
              </a:rPr>
              <a:t>مدل </a:t>
            </a:r>
            <a:r>
              <a:rPr lang="en-US" sz="2200" dirty="0">
                <a:cs typeface="B Mitra" pitchFamily="2" charset="-78"/>
              </a:rPr>
              <a:t>SI</a:t>
            </a:r>
            <a:r>
              <a:rPr lang="fa-IR" sz="2200" dirty="0">
                <a:cs typeface="B Mitra" pitchFamily="2" charset="-78"/>
              </a:rPr>
              <a:t> هرگاه یک فرد مبتلا وارد جامعه شود هر فرد مستعد بیماری در نهایت مبتلا می‌شود. نرخ ابتلا از یک منحنی زنگوله‌ای شکل و جمعیت کل مبتلایان از الگوی کلاسیک </a:t>
            </a:r>
            <a:r>
              <a:rPr lang="en-US" sz="2200" dirty="0">
                <a:cs typeface="B Mitra" pitchFamily="2" charset="-78"/>
              </a:rPr>
              <a:t>S</a:t>
            </a:r>
            <a:r>
              <a:rPr lang="fa-IR" sz="2200" dirty="0">
                <a:cs typeface="B Mitra" pitchFamily="2" charset="-78"/>
              </a:rPr>
              <a:t> شکل مدل لجستیک پیروی می‌کند. </a:t>
            </a:r>
            <a:endParaRPr lang="fa-IR" sz="2200" dirty="0" smtClean="0">
              <a:cs typeface="B Mitra" pitchFamily="2" charset="-78"/>
            </a:endParaRPr>
          </a:p>
          <a:p>
            <a:pPr algn="just" rtl="1"/>
            <a:r>
              <a:rPr lang="fa-IR" sz="2200" dirty="0" smtClean="0">
                <a:solidFill>
                  <a:srgbClr val="FF0000"/>
                </a:solidFill>
                <a:cs typeface="B Mitra" pitchFamily="2" charset="-78"/>
              </a:rPr>
              <a:t>هرچه </a:t>
            </a:r>
            <a:r>
              <a:rPr lang="fa-IR" sz="2200" dirty="0">
                <a:solidFill>
                  <a:srgbClr val="FF0000"/>
                </a:solidFill>
                <a:cs typeface="B Mitra" pitchFamily="2" charset="-78"/>
              </a:rPr>
              <a:t>نرخ تماس افراد با یکدیگر و احتمال ابتلای آنها به بیماری بیشتر باشد، همه‌گیری با سرعت بیشتری پیشرفت </a:t>
            </a:r>
            <a:r>
              <a:rPr lang="fa-IR" sz="2200" dirty="0" smtClean="0">
                <a:solidFill>
                  <a:srgbClr val="FF0000"/>
                </a:solidFill>
                <a:cs typeface="B Mitra" pitchFamily="2" charset="-78"/>
              </a:rPr>
              <a:t>می‌کند.</a:t>
            </a:r>
          </a:p>
        </p:txBody>
      </p:sp>
      <p:sp>
        <p:nvSpPr>
          <p:cNvPr id="4"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1-2-9 مدل ساده یک بیماری </a:t>
            </a:r>
            <a:r>
              <a:rPr lang="fa-IR" sz="2400" b="1" dirty="0" smtClean="0">
                <a:cs typeface="B Mitra" pitchFamily="2" charset="-78"/>
              </a:rPr>
              <a:t>واگیر</a:t>
            </a:r>
            <a:r>
              <a:rPr lang="fa-IR" sz="2400" dirty="0" smtClean="0">
                <a:cs typeface="B Mitra" pitchFamily="2" charset="-78"/>
              </a:rPr>
              <a:t>‌</a:t>
            </a:r>
            <a:r>
              <a:rPr lang="fa-IR" sz="2400" b="1" dirty="0" smtClean="0">
                <a:cs typeface="B Mitra" pitchFamily="2" charset="-78"/>
              </a:rPr>
              <a:t>دار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2-2-9 مدل</a:t>
            </a:r>
            <a:r>
              <a:rPr lang="fa-IR" sz="2400" dirty="0">
                <a:cs typeface="B Mitra" pitchFamily="2" charset="-78"/>
              </a:rPr>
              <a:t>‌</a:t>
            </a:r>
            <a:r>
              <a:rPr lang="fa-IR" sz="2400" b="1" dirty="0">
                <a:cs typeface="B Mitra" pitchFamily="2" charset="-78"/>
              </a:rPr>
              <a:t>سازی بیماری حاد: مدل </a:t>
            </a:r>
            <a:r>
              <a:rPr lang="en-US" sz="2400" b="1" dirty="0">
                <a:cs typeface="B Mitra" pitchFamily="2" charset="-78"/>
              </a:rPr>
              <a:t>SIR</a:t>
            </a:r>
          </a:p>
        </p:txBody>
      </p:sp>
      <p:sp>
        <p:nvSpPr>
          <p:cNvPr id="3" name="Content Placeholder 2"/>
          <p:cNvSpPr>
            <a:spLocks noGrp="1"/>
          </p:cNvSpPr>
          <p:nvPr>
            <p:ph idx="1"/>
          </p:nvPr>
        </p:nvSpPr>
        <p:spPr>
          <a:xfrm>
            <a:off x="457200" y="764744"/>
            <a:ext cx="8229600" cy="5476415"/>
          </a:xfrm>
        </p:spPr>
        <p:txBody>
          <a:bodyPr>
            <a:normAutofit/>
          </a:bodyPr>
          <a:lstStyle/>
          <a:p>
            <a:pPr algn="just" rtl="1"/>
            <a:r>
              <a:rPr lang="fa-IR" sz="2200" dirty="0" smtClean="0">
                <a:cs typeface="B Mitra" pitchFamily="2" charset="-78"/>
              </a:rPr>
              <a:t>در حالی که مدل </a:t>
            </a:r>
            <a:r>
              <a:rPr lang="en-US" sz="2200" dirty="0" smtClean="0">
                <a:cs typeface="B Mitra" pitchFamily="2" charset="-78"/>
              </a:rPr>
              <a:t>SI</a:t>
            </a:r>
            <a:r>
              <a:rPr lang="fa-IR" sz="2200" dirty="0" smtClean="0">
                <a:cs typeface="B Mitra" pitchFamily="2" charset="-78"/>
              </a:rPr>
              <a:t> فرایند ابتلا را شامل می‌شود، دربر گیرنده تعداد زیادی مفروضات ساده‌سازی و محدود کننده است.</a:t>
            </a:r>
          </a:p>
          <a:p>
            <a:pPr algn="just" rtl="1"/>
            <a:r>
              <a:rPr lang="fa-IR" sz="2200" dirty="0">
                <a:cs typeface="B Mitra" pitchFamily="2" charset="-78"/>
              </a:rPr>
              <a:t>زادوولد و مرگ‌و‌میرها و مهاجرت‌ها را در نظر </a:t>
            </a:r>
            <a:r>
              <a:rPr lang="fa-IR" sz="2200" dirty="0" smtClean="0">
                <a:cs typeface="B Mitra" pitchFamily="2" charset="-78"/>
              </a:rPr>
              <a:t>نمی‌گیرد. فرض </a:t>
            </a:r>
            <a:r>
              <a:rPr lang="fa-IR" sz="2200" dirty="0">
                <a:cs typeface="B Mitra" pitchFamily="2" charset="-78"/>
              </a:rPr>
              <a:t>می‌شود افراد مبتلا به همان نرخ میانگینی که افراد مستعد با یکدیگر در ارتباط‌اند با دیگران تعامل دارند. هیچ نوع بهبودی، قرنطینه یا واکسیناسیونی امکان پذیر نیست</a:t>
            </a:r>
            <a:r>
              <a:rPr lang="fa-IR" sz="2200" dirty="0" smtClean="0">
                <a:cs typeface="B Mitra" pitchFamily="2" charset="-78"/>
              </a:rPr>
              <a:t>.</a:t>
            </a:r>
          </a:p>
          <a:p>
            <a:pPr algn="just" rtl="1"/>
            <a:endParaRPr lang="en-US" sz="2200" dirty="0" smtClean="0">
              <a:cs typeface="B Mitra" pitchFamily="2" charset="-78"/>
            </a:endParaRPr>
          </a:p>
          <a:p>
            <a:pPr algn="just" rtl="1"/>
            <a:r>
              <a:rPr lang="fa-IR" sz="2200" dirty="0" smtClean="0">
                <a:solidFill>
                  <a:srgbClr val="FF0000"/>
                </a:solidFill>
                <a:cs typeface="B Mitra" pitchFamily="2" charset="-78"/>
              </a:rPr>
              <a:t>محدودترین </a:t>
            </a:r>
            <a:r>
              <a:rPr lang="fa-IR" sz="2200" dirty="0">
                <a:solidFill>
                  <a:srgbClr val="FF0000"/>
                </a:solidFill>
                <a:cs typeface="B Mitra" pitchFamily="2" charset="-78"/>
              </a:rPr>
              <a:t>و غیر‌واقعی ترین ویژگی مدل لجستیک این فرضیه است که بیماری مزمن است، به این معنا که افراد مبتلا تا ابد مبتلا باقی </a:t>
            </a:r>
            <a:r>
              <a:rPr lang="fa-IR" sz="2200" dirty="0" smtClean="0">
                <a:solidFill>
                  <a:srgbClr val="FF0000"/>
                </a:solidFill>
                <a:cs typeface="B Mitra" pitchFamily="2" charset="-78"/>
              </a:rPr>
              <a:t>می‌مانند. در </a:t>
            </a:r>
            <a:r>
              <a:rPr lang="fa-IR" sz="2200" dirty="0">
                <a:solidFill>
                  <a:srgbClr val="FF0000"/>
                </a:solidFill>
                <a:cs typeface="B Mitra" pitchFamily="2" charset="-78"/>
              </a:rPr>
              <a:t>نتیجه‌، زمانی که حتی یک فرد مبتلا وارد جامعه می‌شود، همه افراد مستعد در نهایت به بیماری مبتلا می‌شوند</a:t>
            </a:r>
            <a:r>
              <a:rPr lang="fa-IR" sz="2200" dirty="0" smtClean="0">
                <a:solidFill>
                  <a:srgbClr val="FF0000"/>
                </a:solidFill>
                <a:cs typeface="B Mitra" pitchFamily="2" charset="-78"/>
              </a:rPr>
              <a:t>.</a:t>
            </a:r>
          </a:p>
          <a:p>
            <a:pPr algn="just" rtl="1"/>
            <a:endParaRPr lang="en-US" sz="2200" dirty="0" smtClean="0">
              <a:cs typeface="B Mitra" pitchFamily="2" charset="-78"/>
            </a:endParaRPr>
          </a:p>
          <a:p>
            <a:pPr algn="just" rtl="1"/>
            <a:r>
              <a:rPr lang="fa-IR" sz="2200" dirty="0" smtClean="0">
                <a:cs typeface="B Mitra" pitchFamily="2" charset="-78"/>
              </a:rPr>
              <a:t>این </a:t>
            </a:r>
            <a:r>
              <a:rPr lang="fa-IR" sz="2200" dirty="0">
                <a:cs typeface="B Mitra" pitchFamily="2" charset="-78"/>
              </a:rPr>
              <a:t>فرض برای برخی بیماری‌ها می‌تواند منطقی باشد، اما بسیاری از بیماری‌های عفونی یک دوره بیماری حاد عفونی ایجاد می‌کنند که به بهبودی و توسعه سطح ایمنی بدن یا به مرگ منتهی می‌شود. </a:t>
            </a:r>
            <a:endParaRPr lang="fa-IR" sz="2200" dirty="0" smtClean="0">
              <a:cs typeface="B Mitra" pitchFamily="2" charset="-78"/>
            </a:endParaRPr>
          </a:p>
          <a:p>
            <a:pPr algn="just" rtl="1"/>
            <a:r>
              <a:rPr lang="fa-IR" sz="2200" dirty="0" smtClean="0">
                <a:solidFill>
                  <a:srgbClr val="FF0000"/>
                </a:solidFill>
                <a:cs typeface="B Mitra" pitchFamily="2" charset="-78"/>
              </a:rPr>
              <a:t>اغلب </a:t>
            </a:r>
            <a:r>
              <a:rPr lang="fa-IR" sz="2200" dirty="0">
                <a:solidFill>
                  <a:srgbClr val="FF0000"/>
                </a:solidFill>
                <a:cs typeface="B Mitra" pitchFamily="2" charset="-78"/>
              </a:rPr>
              <a:t>همه‌گیری‌ها پیش از آنکه تمامی افراد مستعد مبتلا شوند، پایان می‌پذیرد چراکه سرعت بهبود افراد مبتلا از سرعت ابتلای افراد مستعد بیشتر </a:t>
            </a:r>
            <a:r>
              <a:rPr lang="fa-IR" sz="2200" dirty="0" smtClean="0">
                <a:solidFill>
                  <a:srgbClr val="FF0000"/>
                </a:solidFill>
                <a:cs typeface="B Mitra" pitchFamily="2" charset="-78"/>
              </a:rPr>
              <a:t>است</a:t>
            </a:r>
            <a:r>
              <a:rPr lang="fa-IR" sz="2200" dirty="0" smtClean="0">
                <a:cs typeface="B Mitra" pitchFamily="2" charset="-78"/>
              </a:rPr>
              <a:t>.</a:t>
            </a:r>
            <a:endParaRPr lang="en-US" sz="22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3768"/>
            <a:ext cx="8229600" cy="5905380"/>
          </a:xfrm>
        </p:spPr>
        <p:txBody>
          <a:bodyPr>
            <a:noAutofit/>
          </a:bodyPr>
          <a:lstStyle/>
          <a:p>
            <a:pPr algn="just" rtl="1"/>
            <a:r>
              <a:rPr lang="fa-IR" sz="2000" dirty="0" smtClean="0">
                <a:cs typeface="B Mitra" pitchFamily="2" charset="-78"/>
              </a:rPr>
              <a:t>مدل </a:t>
            </a:r>
            <a:r>
              <a:rPr lang="en-US" sz="2000" dirty="0" smtClean="0">
                <a:cs typeface="B Mitra" pitchFamily="2" charset="-78"/>
              </a:rPr>
              <a:t>SIR</a:t>
            </a:r>
            <a:r>
              <a:rPr lang="fa-IR" sz="2000" dirty="0" smtClean="0">
                <a:cs typeface="B Mitra" pitchFamily="2" charset="-78"/>
              </a:rPr>
              <a:t> شامل سه متغیر حالت است: جمعیت مستعد (</a:t>
            </a:r>
            <a:r>
              <a:rPr lang="en-US" sz="2000" dirty="0" smtClean="0">
                <a:cs typeface="B Mitra" pitchFamily="2" charset="-78"/>
              </a:rPr>
              <a:t>S</a:t>
            </a:r>
            <a:r>
              <a:rPr lang="fa-IR" sz="2000" dirty="0" smtClean="0">
                <a:cs typeface="B Mitra" pitchFamily="2" charset="-78"/>
              </a:rPr>
              <a:t>)، جمعیت مبتلا (</a:t>
            </a:r>
            <a:r>
              <a:rPr lang="en-US" sz="2000" dirty="0" smtClean="0">
                <a:cs typeface="B Mitra" pitchFamily="2" charset="-78"/>
              </a:rPr>
              <a:t>I</a:t>
            </a:r>
            <a:r>
              <a:rPr lang="fa-IR" sz="2000" dirty="0" smtClean="0">
                <a:cs typeface="B Mitra" pitchFamily="2" charset="-78"/>
              </a:rPr>
              <a:t>) و جمعیت بهبود‌یافته (</a:t>
            </a:r>
            <a:r>
              <a:rPr lang="en-US" sz="2000" dirty="0" smtClean="0">
                <a:cs typeface="B Mitra" pitchFamily="2" charset="-78"/>
              </a:rPr>
              <a:t>R</a:t>
            </a:r>
            <a:r>
              <a:rPr lang="fa-IR" sz="2000" dirty="0" smtClean="0">
                <a:cs typeface="B Mitra" pitchFamily="2" charset="-78"/>
              </a:rPr>
              <a:t>). </a:t>
            </a:r>
          </a:p>
          <a:p>
            <a:pPr algn="just" rtl="1"/>
            <a:r>
              <a:rPr lang="fa-IR" sz="2000" dirty="0">
                <a:solidFill>
                  <a:srgbClr val="FF0000"/>
                </a:solidFill>
                <a:cs typeface="B Mitra" pitchFamily="2" charset="-78"/>
              </a:rPr>
              <a:t>در مدل </a:t>
            </a:r>
            <a:r>
              <a:rPr lang="en-US" sz="2000" dirty="0">
                <a:solidFill>
                  <a:srgbClr val="FF0000"/>
                </a:solidFill>
                <a:cs typeface="B Mitra" pitchFamily="2" charset="-78"/>
              </a:rPr>
              <a:t>SIR</a:t>
            </a:r>
            <a:r>
              <a:rPr lang="fa-IR" sz="2000" dirty="0">
                <a:solidFill>
                  <a:srgbClr val="FF0000"/>
                </a:solidFill>
                <a:cs typeface="B Mitra" pitchFamily="2" charset="-78"/>
              </a:rPr>
              <a:t> افراد مبتلا برای مدتی معین مبتلا شده اما پس از آن بهبود یافته و به طور دائم در برابر بیماری ایمن </a:t>
            </a:r>
            <a:r>
              <a:rPr lang="fa-IR" sz="2000" dirty="0" smtClean="0">
                <a:solidFill>
                  <a:srgbClr val="FF0000"/>
                </a:solidFill>
                <a:cs typeface="B Mitra" pitchFamily="2" charset="-78"/>
              </a:rPr>
              <a:t>می‌شوند.</a:t>
            </a:r>
            <a:r>
              <a:rPr lang="fa-IR" sz="2000" dirty="0">
                <a:solidFill>
                  <a:srgbClr val="FF0000"/>
                </a:solidFill>
                <a:cs typeface="B Mitra" pitchFamily="2" charset="-78"/>
              </a:rPr>
              <a:t> </a:t>
            </a:r>
            <a:r>
              <a:rPr lang="fa-IR" sz="2000" dirty="0" smtClean="0">
                <a:solidFill>
                  <a:srgbClr val="FF0000"/>
                </a:solidFill>
                <a:cs typeface="B Mitra" pitchFamily="2" charset="-78"/>
              </a:rPr>
              <a:t>هر چه تعداد افراد مبتلا بیشتر باشد، نرخ بهبودی نیز افزایش یافته و در نتیجه تعداد افراد مبتلای باقیماند کاهش می‌یابد.</a:t>
            </a:r>
          </a:p>
          <a:p>
            <a:pPr algn="just" rtl="1"/>
            <a:r>
              <a:rPr lang="fa-IR" sz="2000" dirty="0" smtClean="0">
                <a:cs typeface="B Mitra" pitchFamily="2" charset="-78"/>
              </a:rPr>
              <a:t>در </a:t>
            </a:r>
            <a:r>
              <a:rPr lang="fa-IR" sz="2000" dirty="0">
                <a:cs typeface="B Mitra" pitchFamily="2" charset="-78"/>
              </a:rPr>
              <a:t>مدل </a:t>
            </a:r>
            <a:r>
              <a:rPr lang="en-US" sz="2000" dirty="0">
                <a:cs typeface="B Mitra" pitchFamily="2" charset="-78"/>
              </a:rPr>
              <a:t>SIR</a:t>
            </a:r>
            <a:r>
              <a:rPr lang="fa-IR" sz="2000" dirty="0">
                <a:cs typeface="B Mitra" pitchFamily="2" charset="-78"/>
              </a:rPr>
              <a:t> مدت زمان میانگین ابتلا (</a:t>
            </a:r>
            <a:r>
              <a:rPr lang="en-US" sz="2000" dirty="0">
                <a:cs typeface="B Mitra" pitchFamily="2" charset="-78"/>
              </a:rPr>
              <a:t>d</a:t>
            </a:r>
            <a:r>
              <a:rPr lang="fa-IR" sz="2000" dirty="0">
                <a:cs typeface="B Mitra" pitchFamily="2" charset="-78"/>
              </a:rPr>
              <a:t>)، ثابت در نظر گرفته شده و فرض می‌شود که فرایند بهبود از یک فرایند بازخوردی منفی درجه اول پیروی می‌کند</a:t>
            </a:r>
            <a:r>
              <a:rPr lang="fa-IR" sz="2000" dirty="0" smtClean="0">
                <a:cs typeface="B Mitra" pitchFamily="2" charset="-78"/>
              </a:rPr>
              <a:t>. که </a:t>
            </a:r>
            <a:r>
              <a:rPr lang="fa-IR" sz="2000" dirty="0">
                <a:cs typeface="B Mitra" pitchFamily="2" charset="-78"/>
              </a:rPr>
              <a:t>به این معنی است که همه افراد در یک زمان معین بهبود نمی‌یابند، بلکه جمعیت افراد مبتلا به شکل نمایی کاهش می‌یابد؛ بدین معنا که </a:t>
            </a:r>
            <a:r>
              <a:rPr lang="fa-IR" sz="2000" dirty="0">
                <a:solidFill>
                  <a:srgbClr val="FF0000"/>
                </a:solidFill>
                <a:cs typeface="B Mitra" pitchFamily="2" charset="-78"/>
              </a:rPr>
              <a:t>برخی از افراد به سرعت بهبود می‌یابند و برخی دیگر به آرامی.</a:t>
            </a:r>
            <a:r>
              <a:rPr lang="fa-IR" sz="2000" dirty="0">
                <a:cs typeface="B Mitra" pitchFamily="2" charset="-78"/>
              </a:rPr>
              <a:t> </a:t>
            </a:r>
            <a:r>
              <a:rPr lang="fa-IR" sz="2000" dirty="0" smtClean="0">
                <a:cs typeface="B Mitra" pitchFamily="2" charset="-78"/>
              </a:rPr>
              <a:t> </a:t>
            </a:r>
            <a:r>
              <a:rPr lang="fa-IR" sz="2000" dirty="0" smtClean="0">
                <a:solidFill>
                  <a:srgbClr val="FF0000"/>
                </a:solidFill>
                <a:cs typeface="B Mitra" pitchFamily="2" charset="-78"/>
              </a:rPr>
              <a:t>به عبارت دیگر متوسط زمان بهبود برابر </a:t>
            </a:r>
            <a:r>
              <a:rPr lang="en-US" sz="2000" dirty="0" smtClean="0">
                <a:solidFill>
                  <a:srgbClr val="FF0000"/>
                </a:solidFill>
                <a:cs typeface="B Mitra" pitchFamily="2" charset="-78"/>
              </a:rPr>
              <a:t>d</a:t>
            </a:r>
            <a:r>
              <a:rPr lang="fa-IR" sz="2000" dirty="0" smtClean="0">
                <a:solidFill>
                  <a:srgbClr val="FF0000"/>
                </a:solidFill>
                <a:cs typeface="B Mitra" pitchFamily="2" charset="-78"/>
              </a:rPr>
              <a:t> است</a:t>
            </a:r>
            <a:r>
              <a:rPr lang="fa-IR" sz="2000" dirty="0" smtClean="0">
                <a:cs typeface="B Mitra" pitchFamily="2" charset="-78"/>
              </a:rPr>
              <a:t>. </a:t>
            </a:r>
          </a:p>
          <a:p>
            <a:pPr marL="0" indent="0">
              <a:buNone/>
            </a:pPr>
            <a:r>
              <a:rPr lang="en-US" sz="2000" b="1" dirty="0" smtClean="0">
                <a:solidFill>
                  <a:srgbClr val="FF0000"/>
                </a:solidFill>
                <a:cs typeface="B Mitra" pitchFamily="2" charset="-78"/>
              </a:rPr>
              <a:t>RR </a:t>
            </a:r>
            <a:r>
              <a:rPr lang="en-US" sz="2000" b="1" dirty="0">
                <a:solidFill>
                  <a:srgbClr val="FF0000"/>
                </a:solidFill>
                <a:cs typeface="B Mitra" pitchFamily="2" charset="-78"/>
              </a:rPr>
              <a:t>= </a:t>
            </a:r>
            <a:r>
              <a:rPr lang="en-US" sz="2000" b="1" dirty="0" smtClean="0">
                <a:solidFill>
                  <a:srgbClr val="FF0000"/>
                </a:solidFill>
                <a:cs typeface="B Mitra" pitchFamily="2" charset="-78"/>
              </a:rPr>
              <a:t>I/d 	    </a:t>
            </a:r>
            <a:r>
              <a:rPr lang="en-US" sz="2000" b="1" dirty="0" smtClean="0">
                <a:cs typeface="B Mitra" pitchFamily="2" charset="-78"/>
              </a:rPr>
              <a:t>,	 IR </a:t>
            </a:r>
            <a:r>
              <a:rPr lang="en-US" sz="2000" b="1" dirty="0">
                <a:cs typeface="B Mitra" pitchFamily="2" charset="-78"/>
              </a:rPr>
              <a:t>= (</a:t>
            </a:r>
            <a:r>
              <a:rPr lang="en-US" sz="2000" b="1" dirty="0" err="1">
                <a:cs typeface="B Mitra" pitchFamily="2" charset="-78"/>
              </a:rPr>
              <a:t>ciS</a:t>
            </a:r>
            <a:r>
              <a:rPr lang="en-US" sz="2000" b="1" dirty="0">
                <a:cs typeface="B Mitra" pitchFamily="2" charset="-78"/>
              </a:rPr>
              <a:t> )(I/N</a:t>
            </a:r>
            <a:r>
              <a:rPr lang="en-US" sz="2000" b="1" dirty="0" smtClean="0">
                <a:cs typeface="B Mitra" pitchFamily="2" charset="-78"/>
              </a:rPr>
              <a:t>)</a:t>
            </a:r>
            <a:endParaRPr lang="en-US" sz="2000" dirty="0">
              <a:cs typeface="B Mitra" pitchFamily="2" charset="-78"/>
            </a:endParaRPr>
          </a:p>
        </p:txBody>
      </p:sp>
      <p:pic>
        <p:nvPicPr>
          <p:cNvPr id="4" name="Picture 5"/>
          <p:cNvPicPr>
            <a:picLocks noChangeAspect="1" noChangeArrowheads="1"/>
          </p:cNvPicPr>
          <p:nvPr/>
        </p:nvPicPr>
        <p:blipFill>
          <a:blip r:embed="rId3"/>
          <a:srcRect/>
          <a:stretch>
            <a:fillRect/>
          </a:stretch>
        </p:blipFill>
        <p:spPr bwMode="auto">
          <a:xfrm>
            <a:off x="876122" y="3642046"/>
            <a:ext cx="7732074" cy="3141854"/>
          </a:xfrm>
          <a:prstGeom prst="rect">
            <a:avLst/>
          </a:prstGeom>
          <a:noFill/>
          <a:ln w="9525">
            <a:noFill/>
            <a:miter lim="800000"/>
            <a:headEnd/>
            <a:tailEnd/>
          </a:ln>
          <a:effectLst/>
        </p:spPr>
      </p:pic>
      <p:sp>
        <p:nvSpPr>
          <p:cNvPr id="5"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2-2-9 مدل</a:t>
            </a:r>
            <a:r>
              <a:rPr lang="fa-IR" sz="2400" dirty="0">
                <a:cs typeface="B Mitra" pitchFamily="2" charset="-78"/>
              </a:rPr>
              <a:t>‌</a:t>
            </a:r>
            <a:r>
              <a:rPr lang="fa-IR" sz="2400" b="1" dirty="0">
                <a:cs typeface="B Mitra" pitchFamily="2" charset="-78"/>
              </a:rPr>
              <a:t>سازی بیماری حاد: مدل </a:t>
            </a:r>
            <a:r>
              <a:rPr lang="en-US" sz="2400" b="1" dirty="0">
                <a:cs typeface="B Mitra" pitchFamily="2" charset="-78"/>
              </a:rPr>
              <a:t>SIR</a:t>
            </a:r>
          </a:p>
        </p:txBody>
      </p:sp>
    </p:spTree>
    <p:extLst>
      <p:ext uri="{BB962C8B-B14F-4D97-AF65-F5344CB8AC3E}">
        <p14:creationId xmlns:p14="http://schemas.microsoft.com/office/powerpoint/2010/main" val="20019637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3-2-9 رفتار مدل : نقطه رأسی (</a:t>
            </a:r>
            <a:r>
              <a:rPr lang="en-US" sz="2400" b="1" dirty="0">
                <a:cs typeface="B Mitra" pitchFamily="2" charset="-78"/>
              </a:rPr>
              <a:t>the tipping point</a:t>
            </a:r>
            <a:r>
              <a:rPr lang="fa-IR" sz="2400" b="1" dirty="0">
                <a:cs typeface="B Mitra" pitchFamily="2" charset="-78"/>
              </a:rPr>
              <a:t>)</a:t>
            </a:r>
            <a:endParaRPr lang="en-US" sz="2400" b="1"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a:cs typeface="B Mitra" pitchFamily="2" charset="-78"/>
              </a:rPr>
              <a:t>در این مدل تنها دو متغیر حالت مستقل وجود دارد، بنابراین سیستم از درجه دوم </a:t>
            </a:r>
            <a:r>
              <a:rPr lang="fa-IR" sz="2200" dirty="0" smtClean="0">
                <a:cs typeface="B Mitra" pitchFamily="2" charset="-78"/>
              </a:rPr>
              <a:t>است.</a:t>
            </a:r>
          </a:p>
          <a:p>
            <a:pPr algn="r" rtl="1"/>
            <a:r>
              <a:rPr lang="fa-IR" sz="2200" dirty="0" smtClean="0">
                <a:cs typeface="B Mitra" pitchFamily="2" charset="-78"/>
              </a:rPr>
              <a:t>حال </a:t>
            </a:r>
            <a:r>
              <a:rPr lang="fa-IR" sz="2200" dirty="0">
                <a:cs typeface="B Mitra" pitchFamily="2" charset="-78"/>
              </a:rPr>
              <a:t>ممکن است بیماری بدون همه‌گیری از میان رود. </a:t>
            </a:r>
            <a:endParaRPr lang="fa-IR" sz="2200" dirty="0" smtClean="0">
              <a:cs typeface="B Mitra" pitchFamily="2" charset="-78"/>
            </a:endParaRPr>
          </a:p>
          <a:p>
            <a:pPr algn="r" rtl="1"/>
            <a:r>
              <a:rPr lang="fa-IR" sz="2200" dirty="0" smtClean="0">
                <a:solidFill>
                  <a:srgbClr val="FF0000"/>
                </a:solidFill>
                <a:cs typeface="B Mitra" pitchFamily="2" charset="-78"/>
              </a:rPr>
              <a:t>چنانچه </a:t>
            </a:r>
            <a:r>
              <a:rPr lang="fa-IR" sz="2200" dirty="0">
                <a:solidFill>
                  <a:srgbClr val="FF0000"/>
                </a:solidFill>
                <a:cs typeface="B Mitra" pitchFamily="2" charset="-78"/>
              </a:rPr>
              <a:t>نرخ ابتلا به بیماری کمتر از نرخ بهبودی افراد بیمار باشد، جمعیت مبتلا و درنتیجه نرخ ابتلا کاهش می‌یابد. بدین ترتیب جمعیت مبتلا می‌تواند به صفر کاهش یابد پیش از آنکه همه به بیماری مبتلا شوند. </a:t>
            </a:r>
            <a:endParaRPr lang="en-US" sz="2200" dirty="0">
              <a:solidFill>
                <a:srgbClr val="FF0000"/>
              </a:solidFill>
              <a:cs typeface="B Mitra" pitchFamily="2" charset="-78"/>
            </a:endParaRPr>
          </a:p>
          <a:p>
            <a:pPr algn="r" rtl="1"/>
            <a:r>
              <a:rPr lang="fa-IR" sz="2200" dirty="0">
                <a:cs typeface="B Mitra" pitchFamily="2" charset="-78"/>
              </a:rPr>
              <a:t>برای آنکه یک همه‌گیری اتفاق بیفتد، نرخ ابتلا بیماری باید از نرخ بهبودی بیشتر </a:t>
            </a:r>
            <a:r>
              <a:rPr lang="fa-IR" sz="2200" dirty="0" smtClean="0">
                <a:cs typeface="B Mitra" pitchFamily="2" charset="-78"/>
              </a:rPr>
              <a:t>شود.</a:t>
            </a:r>
          </a:p>
          <a:p>
            <a:pPr algn="r" rtl="1"/>
            <a:r>
              <a:rPr lang="fa-IR" sz="2200" dirty="0" smtClean="0">
                <a:cs typeface="B Mitra" pitchFamily="2" charset="-78"/>
              </a:rPr>
              <a:t>چنانچه </a:t>
            </a:r>
            <a:r>
              <a:rPr lang="fa-IR" sz="2200" dirty="0">
                <a:cs typeface="B Mitra" pitchFamily="2" charset="-78"/>
              </a:rPr>
              <a:t>هر فرد مبتلا، در دوران ابتلای خود، بیماری را دقیقا به یک نفر دیگر انتقال دهد، متغیر حالت مبتلایان ثابت باقی </a:t>
            </a:r>
            <a:r>
              <a:rPr lang="fa-IR" sz="2200" dirty="0" smtClean="0">
                <a:cs typeface="B Mitra" pitchFamily="2" charset="-78"/>
              </a:rPr>
              <a:t>می‌ماند.</a:t>
            </a:r>
          </a:p>
          <a:p>
            <a:pPr algn="r" rtl="1"/>
            <a:r>
              <a:rPr lang="fa-IR" sz="2200" dirty="0" smtClean="0">
                <a:solidFill>
                  <a:srgbClr val="FF0000"/>
                </a:solidFill>
                <a:cs typeface="B Mitra" pitchFamily="2" charset="-78"/>
              </a:rPr>
              <a:t>بنابراین </a:t>
            </a:r>
            <a:r>
              <a:rPr lang="fa-IR" sz="2200" dirty="0">
                <a:solidFill>
                  <a:srgbClr val="FF0000"/>
                </a:solidFill>
                <a:cs typeface="B Mitra" pitchFamily="2" charset="-78"/>
              </a:rPr>
              <a:t>برای آنکه همه‌گیری رخ د‌هد هر فرد مبتلا باید به طور میانگین پیش از بهبودی بیماری را به بیش از یک نفر انتقال دهد. </a:t>
            </a:r>
            <a:endParaRPr lang="fa-IR" sz="2200" dirty="0" smtClean="0">
              <a:solidFill>
                <a:srgbClr val="FF0000"/>
              </a:solidFill>
              <a:cs typeface="B Mitra" pitchFamily="2" charset="-78"/>
            </a:endParaRPr>
          </a:p>
          <a:p>
            <a:pPr algn="r" rtl="1"/>
            <a:r>
              <a:rPr lang="fa-IR" sz="2200" dirty="0">
                <a:cs typeface="B Mitra" pitchFamily="2" charset="-78"/>
              </a:rPr>
              <a:t>برای هر جمعیتی از افراد مستعد، ترکیبی بحرانی از فرکانس تماس افراد با یکدیگر، نرخ سرایت و مدت بیماری، وجود دارد که برای غلبه حلقه مثبت بر حلقه منفی به اندازه کافی بزرگ هستند. این آستانه </a:t>
            </a:r>
            <a:r>
              <a:rPr lang="fa-IR" sz="2200" i="1" dirty="0">
                <a:cs typeface="B Mitra" pitchFamily="2" charset="-78"/>
              </a:rPr>
              <a:t>نقطه رأسی</a:t>
            </a:r>
            <a:r>
              <a:rPr lang="fa-IR" sz="2200" dirty="0">
                <a:cs typeface="B Mitra" pitchFamily="2" charset="-78"/>
              </a:rPr>
              <a:t> نامیده می‌شود. </a:t>
            </a:r>
            <a:endParaRPr lang="en-US" sz="2200" dirty="0">
              <a:cs typeface="B Mitra" pitchFamily="2" charset="-78"/>
            </a:endParaRPr>
          </a:p>
          <a:p>
            <a:pPr algn="r" rtl="1"/>
            <a:endParaRPr lang="en-US" sz="22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29180"/>
          </a:xfrm>
        </p:spPr>
        <p:txBody>
          <a:bodyPr>
            <a:normAutofit/>
          </a:bodyPr>
          <a:lstStyle/>
          <a:p>
            <a:pPr algn="r" rtl="1"/>
            <a:r>
              <a:rPr lang="fa-IR" sz="2200" dirty="0">
                <a:cs typeface="B Mitra" pitchFamily="2" charset="-78"/>
              </a:rPr>
              <a:t>زیر نقطه رأسی سیستم در حالت تعادل قرار دارد</a:t>
            </a:r>
            <a:r>
              <a:rPr lang="fa-IR" sz="2200" dirty="0" smtClean="0">
                <a:cs typeface="B Mitra" pitchFamily="2" charset="-78"/>
              </a:rPr>
              <a:t>: اگر یک بیماری وارد یک جامعه شود ممکن است موارد جدید محدودی در آن جامعه وجود داشته باشد اما به طور میانگین سرعت بهبودی افراد مبتلا از سرعت ایجاد موارد جدید بیماری بیشتر است. </a:t>
            </a:r>
            <a:r>
              <a:rPr lang="fa-IR" sz="2200" dirty="0">
                <a:cs typeface="B Mitra" pitchFamily="2" charset="-78"/>
              </a:rPr>
              <a:t>بازخورد منفی بر بازخورد مثبت چیره شده و جمعیت در برابر همه‌گیری از خود مقاومت نشان می‌دهد. </a:t>
            </a:r>
            <a:endParaRPr lang="fa-IR" sz="2200" dirty="0" smtClean="0">
              <a:cs typeface="B Mitra" pitchFamily="2" charset="-78"/>
            </a:endParaRPr>
          </a:p>
          <a:p>
            <a:pPr algn="r" rtl="1"/>
            <a:r>
              <a:rPr lang="fa-IR" sz="2200" dirty="0" smtClean="0">
                <a:cs typeface="B Mitra" pitchFamily="2" charset="-78"/>
              </a:rPr>
              <a:t>بعد </a:t>
            </a:r>
            <a:r>
              <a:rPr lang="fa-IR" sz="2200" dirty="0">
                <a:cs typeface="B Mitra" pitchFamily="2" charset="-78"/>
              </a:rPr>
              <a:t>از نقطه رأسی، حلقه مثبت بر حلقه منفی غالب می‌شود. در این حالت سیستم در وضعیت نامتعادل قرار داشته و به محض ورود یک بیماری، به واسطه حلقه مثبت، همچون آتش سوزی گسترش می‌یابد و تنها با کاهش جمعیت محدود می‌شود. </a:t>
            </a:r>
            <a:endParaRPr lang="fa-IR" sz="2200" dirty="0" smtClean="0">
              <a:cs typeface="B Mitra" pitchFamily="2" charset="-78"/>
            </a:endParaRPr>
          </a:p>
          <a:p>
            <a:pPr algn="r" rtl="1"/>
            <a:r>
              <a:rPr lang="fa-IR" sz="2200" dirty="0" smtClean="0">
                <a:cs typeface="B Mitra" pitchFamily="2" charset="-78"/>
              </a:rPr>
              <a:t>بر خلاف مدل بیماریهای مزمن که در آن، هر شخص در نهایت به بیماری مبتلا می‌شود، در مدل </a:t>
            </a:r>
            <a:r>
              <a:rPr lang="en-US" sz="2200" dirty="0" smtClean="0">
                <a:cs typeface="B Mitra" pitchFamily="2" charset="-78"/>
              </a:rPr>
              <a:t>SIR</a:t>
            </a:r>
            <a:r>
              <a:rPr lang="fa-IR" sz="2200" dirty="0" smtClean="0">
                <a:cs typeface="B Mitra" pitchFamily="2" charset="-78"/>
              </a:rPr>
              <a:t>، همه گیری پیش از آنکه جمعیت مستعد به صفر برسد، پایان می‌پذیرد.</a:t>
            </a:r>
          </a:p>
          <a:p>
            <a:pPr algn="r" rtl="1"/>
            <a:r>
              <a:rPr lang="fa-IR" sz="2200" dirty="0">
                <a:cs typeface="B Mitra" pitchFamily="2" charset="-78"/>
              </a:rPr>
              <a:t>هر چه حلقه مثبت قوی‌تر باشد، در پایان همه‌گیری، تعداد افراد مستعد کمتری باقی می‌مانند. </a:t>
            </a:r>
            <a:endParaRPr lang="fa-IR" sz="2200" dirty="0" smtClean="0">
              <a:cs typeface="B Mitra" pitchFamily="2" charset="-78"/>
            </a:endParaRPr>
          </a:p>
          <a:p>
            <a:pPr algn="r" rtl="1"/>
            <a:r>
              <a:rPr lang="fa-IR" sz="2200" dirty="0" smtClean="0">
                <a:cs typeface="B Mitra" pitchFamily="2" charset="-78"/>
              </a:rPr>
              <a:t>رفتار </a:t>
            </a:r>
            <a:r>
              <a:rPr lang="fa-IR" sz="2200" dirty="0">
                <a:cs typeface="B Mitra" pitchFamily="2" charset="-78"/>
              </a:rPr>
              <a:t>سیستم متقارن نیست؛ سرعت افزایش جمعیت مبتلا از سرعت کاهش آن بیشتر است. </a:t>
            </a:r>
            <a:endParaRPr lang="fa-IR" sz="2200" dirty="0" smtClean="0">
              <a:cs typeface="B Mitra" pitchFamily="2" charset="-78"/>
            </a:endParaRPr>
          </a:p>
          <a:p>
            <a:pPr algn="r" rtl="1"/>
            <a:endParaRPr lang="en-US" sz="2200" dirty="0">
              <a:cs typeface="B Mitra" pitchFamily="2" charset="-78"/>
            </a:endParaRPr>
          </a:p>
        </p:txBody>
      </p:sp>
      <p:sp>
        <p:nvSpPr>
          <p:cNvPr id="4"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3-2-9 رفتار مدل : نقطه رأسی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
          <p:cNvSpPr txBox="1">
            <a:spLocks noChangeArrowheads="1"/>
          </p:cNvSpPr>
          <p:nvPr/>
        </p:nvSpPr>
        <p:spPr bwMode="auto">
          <a:xfrm>
            <a:off x="6065450" y="1063744"/>
            <a:ext cx="2632194"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rtl="1"/>
            <a:r>
              <a:rPr lang="fa-IR" sz="2200" dirty="0" smtClean="0">
                <a:cs typeface="B Mitra" pitchFamily="2" charset="-78"/>
              </a:rPr>
              <a:t>شکل- شبیه سازی یک همه گیری در مدل </a:t>
            </a:r>
            <a:r>
              <a:rPr lang="en-US" sz="2200" dirty="0" smtClean="0">
                <a:cs typeface="B Mitra" pitchFamily="2" charset="-78"/>
              </a:rPr>
              <a:t>SIR</a:t>
            </a:r>
            <a:r>
              <a:rPr lang="fa-IR" sz="2200" dirty="0" smtClean="0">
                <a:cs typeface="B Mitra" pitchFamily="2" charset="-78"/>
              </a:rPr>
              <a:t> که </a:t>
            </a:r>
            <a:r>
              <a:rPr lang="fa-IR" sz="2200" dirty="0">
                <a:cs typeface="B Mitra" pitchFamily="2" charset="-78"/>
              </a:rPr>
              <a:t>در آن سیستم به طور کامل از نقطه رأسی عبور کرده است. جمعیت کل، 10 هزار نفر است. نرخ تماس، هر فرد 6 نفر در هر روز است، احتمال ابتلا 25/0 است و مدت زمان میانگین ابتلا 2 روز است. در زمان صفر، یک فرد مبتلا وارد جامعه می‌شود؛ یعنی تعداد اولیه جمعیت مبتلا 1 نفر است و باقی جمعیت در ابتدا مستعد بیماری هستند.</a:t>
            </a:r>
            <a:endParaRPr lang="en-US" sz="2200" dirty="0">
              <a:cs typeface="B Mitra" pitchFamily="2" charset="-78"/>
            </a:endParaRPr>
          </a:p>
          <a:p>
            <a:pPr algn="just" rtl="1"/>
            <a:endParaRPr lang="en-US" sz="2200" dirty="0">
              <a:cs typeface="B Mitra" pitchFamily="2" charset="-78"/>
            </a:endParaRPr>
          </a:p>
        </p:txBody>
      </p:sp>
      <p:pic>
        <p:nvPicPr>
          <p:cNvPr id="8" name="Picture 5" descr="F9-06a SIR Behavior Stocks.eps                                 00029387Macintosh HD                   AD93935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368" y="855260"/>
            <a:ext cx="5538788" cy="274161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F9-06b SIR Behavior Flows.eps                                  00029387Macintosh HD                   AD9393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568" y="3644680"/>
            <a:ext cx="5486400" cy="274478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 descr="F9-07 SIR Behavior c = 1-6.eps                                 00029387Macintosh HD                   AD9393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367" y="1295400"/>
            <a:ext cx="7623175" cy="40671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4"/>
          <p:cNvSpPr txBox="1">
            <a:spLocks noChangeArrowheads="1"/>
          </p:cNvSpPr>
          <p:nvPr/>
        </p:nvSpPr>
        <p:spPr bwMode="auto">
          <a:xfrm>
            <a:off x="354716" y="5340351"/>
            <a:ext cx="786447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r>
              <a:rPr lang="fa-IR" sz="2200" dirty="0">
                <a:cs typeface="B Mitra" pitchFamily="2" charset="-78"/>
              </a:rPr>
              <a:t>شکل- همه گیری : پویایی‌های نرخ تماسهای متفاوت. دیگر پارامترها مانند شکل قبل است</a:t>
            </a:r>
            <a:r>
              <a:rPr lang="fa-IR" sz="2200" dirty="0" smtClean="0">
                <a:cs typeface="B Mitra" pitchFamily="2" charset="-78"/>
              </a:rPr>
              <a:t>.</a:t>
            </a:r>
            <a:endParaRPr lang="en-US" sz="2200" dirty="0">
              <a:cs typeface="B Mitra" pitchFamily="2" charset="-78"/>
            </a:endParaRPr>
          </a:p>
        </p:txBody>
      </p:sp>
      <p:sp>
        <p:nvSpPr>
          <p:cNvPr id="1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3-2-9 رفتار مدل : نقطه رأسی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8"/>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6039669"/>
          </a:xfrm>
        </p:spPr>
        <p:txBody>
          <a:bodyPr>
            <a:normAutofit/>
          </a:bodyPr>
          <a:lstStyle/>
          <a:p>
            <a:pPr algn="r" rtl="1"/>
            <a:r>
              <a:rPr lang="fa-IR" sz="2200" dirty="0">
                <a:cs typeface="B Mitra" pitchFamily="2" charset="-78"/>
              </a:rPr>
              <a:t>نقطه دقیق رأسی در مدل </a:t>
            </a:r>
            <a:r>
              <a:rPr lang="en-US" sz="2200" dirty="0">
                <a:cs typeface="B Mitra" pitchFamily="2" charset="-78"/>
              </a:rPr>
              <a:t>SIR</a:t>
            </a:r>
            <a:r>
              <a:rPr lang="fa-IR" sz="2200" dirty="0">
                <a:cs typeface="B Mitra" pitchFamily="2" charset="-78"/>
              </a:rPr>
              <a:t> به سادگی قابل محاسبه است</a:t>
            </a:r>
            <a:r>
              <a:rPr lang="fa-IR" sz="2200" dirty="0" smtClean="0">
                <a:cs typeface="B Mitra" pitchFamily="2" charset="-78"/>
              </a:rPr>
              <a:t>:</a:t>
            </a:r>
          </a:p>
          <a:p>
            <a:pPr algn="r" rtl="1"/>
            <a:endParaRPr lang="fa-IR" sz="800" dirty="0" smtClean="0">
              <a:cs typeface="B Mitra" pitchFamily="2" charset="-78"/>
            </a:endParaRPr>
          </a:p>
          <a:p>
            <a:pPr marL="0" indent="0" rtl="1">
              <a:buNone/>
            </a:pPr>
            <a:r>
              <a:rPr lang="en-US" sz="2200" b="1" dirty="0">
                <a:latin typeface="Times New Roman" pitchFamily="18" charset="0"/>
                <a:cs typeface="B Mitra" pitchFamily="2" charset="-78"/>
              </a:rPr>
              <a:t>IR &gt; RR =&gt; </a:t>
            </a:r>
            <a:r>
              <a:rPr lang="en-US" sz="2200" b="1" dirty="0" err="1">
                <a:latin typeface="Times New Roman" pitchFamily="18" charset="0"/>
                <a:cs typeface="B Mitra" pitchFamily="2" charset="-78"/>
              </a:rPr>
              <a:t>ciS</a:t>
            </a:r>
            <a:r>
              <a:rPr lang="en-US" sz="2200" b="1" dirty="0">
                <a:latin typeface="Times New Roman" pitchFamily="18" charset="0"/>
                <a:cs typeface="B Mitra" pitchFamily="2" charset="-78"/>
              </a:rPr>
              <a:t>(I/N) &gt; I/d or </a:t>
            </a:r>
            <a:r>
              <a:rPr lang="en-US" sz="2200" b="1" dirty="0" err="1">
                <a:latin typeface="Times New Roman" pitchFamily="18" charset="0"/>
                <a:cs typeface="B Mitra" pitchFamily="2" charset="-78"/>
              </a:rPr>
              <a:t>cid</a:t>
            </a:r>
            <a:r>
              <a:rPr lang="en-US" sz="2200" b="1" dirty="0">
                <a:latin typeface="Times New Roman" pitchFamily="18" charset="0"/>
                <a:cs typeface="B Mitra" pitchFamily="2" charset="-78"/>
              </a:rPr>
              <a:t>(S/N)&gt;</a:t>
            </a:r>
            <a:r>
              <a:rPr lang="en-US" sz="2200" b="1" dirty="0" smtClean="0">
                <a:latin typeface="Times New Roman" pitchFamily="18" charset="0"/>
                <a:cs typeface="B Mitra" pitchFamily="2" charset="-78"/>
              </a:rPr>
              <a:t>1</a:t>
            </a:r>
            <a:endParaRPr lang="en-US" sz="2200" b="1" dirty="0">
              <a:cs typeface="B Mitra" pitchFamily="2" charset="-78"/>
            </a:endParaRPr>
          </a:p>
          <a:p>
            <a:pPr algn="r" rtl="1"/>
            <a:endParaRPr lang="fa-IR" sz="700" dirty="0" smtClean="0">
              <a:cs typeface="B Mitra" pitchFamily="2" charset="-78"/>
            </a:endParaRPr>
          </a:p>
          <a:p>
            <a:pPr algn="r" rtl="1"/>
            <a:r>
              <a:rPr lang="fa-IR" sz="2200" dirty="0" smtClean="0">
                <a:cs typeface="B Mitra" pitchFamily="2" charset="-78"/>
              </a:rPr>
              <a:t>حاصل </a:t>
            </a:r>
            <a:r>
              <a:rPr lang="fa-IR" sz="2200" dirty="0">
                <a:cs typeface="B Mitra" pitchFamily="2" charset="-78"/>
              </a:rPr>
              <a:t>ضرب نرخ تماس افراد با یکدیگر و نرخ سرایت برابر است با تعداد تماس هر فرد مبتلا در دوره زمانی مشخص با دیگر افراد. با ضرب این مقدار در میانگین زمان ابتلا، یعنی </a:t>
            </a:r>
            <a:r>
              <a:rPr lang="en-US" sz="2200" dirty="0">
                <a:cs typeface="B Mitra" pitchFamily="2" charset="-78"/>
              </a:rPr>
              <a:t>d</a:t>
            </a:r>
            <a:r>
              <a:rPr lang="fa-IR" sz="2200" dirty="0">
                <a:cs typeface="B Mitra" pitchFamily="2" charset="-78"/>
              </a:rPr>
              <a:t>، نسبت بدون واحد </a:t>
            </a:r>
            <a:r>
              <a:rPr lang="en-US" sz="2200" b="1" dirty="0" err="1">
                <a:cs typeface="B Mitra" pitchFamily="2" charset="-78"/>
              </a:rPr>
              <a:t>cid</a:t>
            </a:r>
            <a:r>
              <a:rPr lang="en-US" sz="2200" b="1" dirty="0">
                <a:cs typeface="B Mitra" pitchFamily="2" charset="-78"/>
              </a:rPr>
              <a:t> </a:t>
            </a:r>
            <a:r>
              <a:rPr lang="fa-IR" sz="2200" b="1" dirty="0" smtClean="0">
                <a:cs typeface="B Mitra" pitchFamily="2" charset="-78"/>
              </a:rPr>
              <a:t> </a:t>
            </a:r>
            <a:r>
              <a:rPr lang="fa-IR" sz="2200" dirty="0" smtClean="0">
                <a:cs typeface="B Mitra" pitchFamily="2" charset="-78"/>
              </a:rPr>
              <a:t>حاصل </a:t>
            </a:r>
            <a:r>
              <a:rPr lang="fa-IR" sz="2200" dirty="0">
                <a:cs typeface="B Mitra" pitchFamily="2" charset="-78"/>
              </a:rPr>
              <a:t>می‌شود که </a:t>
            </a:r>
            <a:r>
              <a:rPr lang="fa-IR" sz="2200" i="1" dirty="0">
                <a:cs typeface="B Mitra" pitchFamily="2" charset="-78"/>
              </a:rPr>
              <a:t>عدد تماس (</a:t>
            </a:r>
            <a:r>
              <a:rPr lang="en-US" sz="2200" i="1" dirty="0">
                <a:cs typeface="B Mitra" pitchFamily="2" charset="-78"/>
              </a:rPr>
              <a:t>contact number</a:t>
            </a:r>
            <a:r>
              <a:rPr lang="fa-IR" sz="2200" i="1" dirty="0">
                <a:cs typeface="B Mitra" pitchFamily="2" charset="-78"/>
              </a:rPr>
              <a:t>)</a:t>
            </a:r>
            <a:r>
              <a:rPr lang="fa-IR" sz="2200" dirty="0">
                <a:cs typeface="B Mitra" pitchFamily="2" charset="-78"/>
              </a:rPr>
              <a:t> نامیده </a:t>
            </a:r>
            <a:r>
              <a:rPr lang="fa-IR" sz="2200" dirty="0" smtClean="0">
                <a:cs typeface="B Mitra" pitchFamily="2" charset="-78"/>
              </a:rPr>
              <a:t>می‌شود.</a:t>
            </a:r>
            <a:endParaRPr lang="en-US" sz="2200" dirty="0">
              <a:cs typeface="B Mitra" pitchFamily="2" charset="-78"/>
            </a:endParaRPr>
          </a:p>
          <a:p>
            <a:pPr algn="r" rtl="1"/>
            <a:r>
              <a:rPr lang="fa-IR" sz="2200" dirty="0">
                <a:cs typeface="B Mitra" pitchFamily="2" charset="-78"/>
              </a:rPr>
              <a:t>دوره بیماری‌هایی چون سرخک و آبله مرغان بسیار کوتاه است، در حد چند روز، اما عدد تماس این بیماری‌ها بالا است زیرا این دسته از بیماری‌ها در اثر تماس‌های معمولی به آسانی شیوع می‌یابند. </a:t>
            </a:r>
            <a:endParaRPr lang="fa-IR" sz="2200" dirty="0" smtClean="0">
              <a:cs typeface="B Mitra" pitchFamily="2" charset="-78"/>
            </a:endParaRPr>
          </a:p>
          <a:p>
            <a:pPr algn="r" rtl="1"/>
            <a:r>
              <a:rPr lang="fa-IR" sz="2200" dirty="0" smtClean="0">
                <a:cs typeface="B Mitra" pitchFamily="2" charset="-78"/>
              </a:rPr>
              <a:t>در </a:t>
            </a:r>
            <a:r>
              <a:rPr lang="fa-IR" sz="2200" dirty="0">
                <a:cs typeface="B Mitra" pitchFamily="2" charset="-78"/>
              </a:rPr>
              <a:t>مقابل نرخ تماس و نرخ ابتلای بیماری ایدز بسیار کمتر است. با وجود این، عدد تماس ایدز در میان افراد با رفتاهای مخاطره آمیز بالا است، زیرا مدت زمان بیماری بسیار طولانی است. به گونه‌ای که دوره کمون این بیماری پیش از بروز نشانه‌های بالینی، به طور میانگین 10 سال طول می‌کشد</a:t>
            </a:r>
            <a:r>
              <a:rPr lang="fa-IR" sz="2200" dirty="0" smtClean="0">
                <a:cs typeface="B Mitra" pitchFamily="2" charset="-78"/>
              </a:rPr>
              <a:t>.</a:t>
            </a:r>
          </a:p>
          <a:p>
            <a:pPr algn="r" rtl="1"/>
            <a:r>
              <a:rPr lang="fa-IR" sz="2200" dirty="0">
                <a:cs typeface="B Mitra" pitchFamily="2" charset="-78"/>
              </a:rPr>
              <a:t>وجود نقطه رأسی به این معنی است که ریشه‌کنی کامل یک بیماری از لحاظ تئوری امکان پذیر است. ریشه‌کنی لزوما نیازمند واکسیناسیون کامل همه افراد و ایمن </a:t>
            </a:r>
            <a:r>
              <a:rPr lang="fa-IR" sz="2200" dirty="0" smtClean="0">
                <a:cs typeface="B Mitra" pitchFamily="2" charset="-78"/>
              </a:rPr>
              <a:t>سازی </a:t>
            </a:r>
            <a:r>
              <a:rPr lang="fa-IR" sz="2200" dirty="0">
                <a:cs typeface="B Mitra" pitchFamily="2" charset="-78"/>
              </a:rPr>
              <a:t>جهانی نیست، بلکه تنها نیازمند وجود شرایط ضعیف‌تری است که در آن نرخ بازتولید بیماری کاهش یافته و مقدار آن کمتر از یک باقی بماند</a:t>
            </a:r>
            <a:r>
              <a:rPr lang="fa-IR" sz="2200" dirty="0" smtClean="0">
                <a:cs typeface="B Mitra" pitchFamily="2" charset="-78"/>
              </a:rPr>
              <a:t>.</a:t>
            </a:r>
            <a:endParaRPr lang="en-US" sz="2200" dirty="0">
              <a:cs typeface="B Mitra" pitchFamily="2" charset="-78"/>
            </a:endParaRPr>
          </a:p>
        </p:txBody>
      </p:sp>
      <p:sp>
        <p:nvSpPr>
          <p:cNvPr id="4"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3-2-9 رفتار مدل : نقطه رأسی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342900" indent="-342900" algn="r" rtl="1">
              <a:buFont typeface="Wingdings" pitchFamily="2" charset="2"/>
              <a:buChar char="q"/>
            </a:pPr>
            <a:r>
              <a:rPr lang="fa-IR" sz="2400" b="1" dirty="0" smtClean="0">
                <a:cs typeface="B Mitra" pitchFamily="2" charset="-78"/>
              </a:rPr>
              <a:t>1-9 </a:t>
            </a:r>
            <a:r>
              <a:rPr lang="fa-IR" sz="2400" b="1" dirty="0">
                <a:cs typeface="B Mitra" pitchFamily="2" charset="-78"/>
              </a:rPr>
              <a:t>مدل‌سازی رشد </a:t>
            </a:r>
            <a:r>
              <a:rPr lang="en-US" sz="2400" b="1" dirty="0">
                <a:cs typeface="B Mitra" pitchFamily="2" charset="-78"/>
              </a:rPr>
              <a:t>S</a:t>
            </a:r>
            <a:r>
              <a:rPr lang="fa-IR" sz="2400" b="1" dirty="0">
                <a:cs typeface="B Mitra" pitchFamily="2" charset="-78"/>
              </a:rPr>
              <a:t> </a:t>
            </a:r>
            <a:r>
              <a:rPr lang="fa-IR" sz="2400" b="1" dirty="0" smtClean="0">
                <a:cs typeface="B Mitra" pitchFamily="2" charset="-78"/>
              </a:rPr>
              <a:t>شکل</a:t>
            </a:r>
            <a:endParaRPr lang="en-US" sz="2400" b="1" dirty="0">
              <a:cs typeface="B Mitra" pitchFamily="2" charset="-78"/>
            </a:endParaRPr>
          </a:p>
        </p:txBody>
      </p:sp>
      <p:sp>
        <p:nvSpPr>
          <p:cNvPr id="3" name="Content Placeholder 2"/>
          <p:cNvSpPr>
            <a:spLocks noGrp="1"/>
          </p:cNvSpPr>
          <p:nvPr>
            <p:ph idx="1"/>
          </p:nvPr>
        </p:nvSpPr>
        <p:spPr>
          <a:xfrm>
            <a:off x="457200" y="764744"/>
            <a:ext cx="8229600" cy="5636056"/>
          </a:xfrm>
        </p:spPr>
        <p:txBody>
          <a:bodyPr>
            <a:normAutofit lnSpcReduction="10000"/>
          </a:bodyPr>
          <a:lstStyle/>
          <a:p>
            <a:pPr algn="just" rtl="1"/>
            <a:r>
              <a:rPr lang="fa-IR" sz="2200" dirty="0">
                <a:cs typeface="B Mitra" pitchFamily="2" charset="-78"/>
              </a:rPr>
              <a:t>هر سیستمی که در ابتدا توسط بازخوردهای مثبت کنترل می‌شود در نهایت به ظرفیت تحمل (</a:t>
            </a:r>
            <a:r>
              <a:rPr lang="en-US" sz="2200" dirty="0">
                <a:latin typeface="Times New Roman" pitchFamily="18" charset="0"/>
                <a:cs typeface="Times New Roman" pitchFamily="18" charset="0"/>
              </a:rPr>
              <a:t>carrying capacity</a:t>
            </a:r>
            <a:r>
              <a:rPr lang="fa-IR" sz="2200" dirty="0">
                <a:cs typeface="B Mitra" pitchFamily="2" charset="-78"/>
              </a:rPr>
              <a:t>) خود می‌رسد. </a:t>
            </a:r>
            <a:endParaRPr lang="en-US" sz="2200" dirty="0" smtClean="0">
              <a:cs typeface="B Mitra" pitchFamily="2" charset="-78"/>
            </a:endParaRPr>
          </a:p>
          <a:p>
            <a:pPr algn="just" rtl="1"/>
            <a:r>
              <a:rPr lang="fa-IR" sz="2200" dirty="0" smtClean="0">
                <a:cs typeface="B Mitra" pitchFamily="2" charset="-78"/>
              </a:rPr>
              <a:t>با </a:t>
            </a:r>
            <a:r>
              <a:rPr lang="fa-IR" sz="2200" dirty="0">
                <a:cs typeface="B Mitra" pitchFamily="2" charset="-78"/>
              </a:rPr>
              <a:t>توجه به محدودیت‌های رشد، یک انتقال غیر خطی از غلبه بازخورد مثبت به غلبه بازخورد منفی وجود دارد. </a:t>
            </a:r>
            <a:endParaRPr lang="en-US" sz="2200" dirty="0" smtClean="0">
              <a:cs typeface="B Mitra" pitchFamily="2" charset="-78"/>
            </a:endParaRPr>
          </a:p>
          <a:p>
            <a:pPr algn="just" rtl="1"/>
            <a:r>
              <a:rPr lang="fa-IR" sz="2200" dirty="0" smtClean="0">
                <a:cs typeface="B Mitra" pitchFamily="2" charset="-78"/>
              </a:rPr>
              <a:t>تحت </a:t>
            </a:r>
            <a:r>
              <a:rPr lang="fa-IR" sz="2200" dirty="0">
                <a:cs typeface="B Mitra" pitchFamily="2" charset="-78"/>
              </a:rPr>
              <a:t>شرایط معین‌، نتیجه رشد </a:t>
            </a:r>
            <a:r>
              <a:rPr lang="en-US" sz="2200" dirty="0">
                <a:cs typeface="B Mitra" pitchFamily="2" charset="-78"/>
              </a:rPr>
              <a:t>S</a:t>
            </a:r>
            <a:r>
              <a:rPr lang="fa-IR" sz="2200" dirty="0">
                <a:cs typeface="B Mitra" pitchFamily="2" charset="-78"/>
              </a:rPr>
              <a:t> شکل است که در آن جمعیت در حال رشد به آرامی و به طور یکنواخت، به تعادل نزدیک می‌شود. </a:t>
            </a:r>
            <a:endParaRPr lang="en-US" sz="2200" dirty="0" smtClean="0">
              <a:cs typeface="B Mitra" pitchFamily="2" charset="-78"/>
            </a:endParaRPr>
          </a:p>
          <a:p>
            <a:pPr algn="just" rtl="1"/>
            <a:endParaRPr lang="en-US" sz="2200" dirty="0" smtClean="0">
              <a:cs typeface="B Mitra" pitchFamily="2" charset="-78"/>
            </a:endParaRPr>
          </a:p>
          <a:p>
            <a:pPr algn="just" rtl="1"/>
            <a:r>
              <a:rPr lang="fa-IR" sz="2200" dirty="0">
                <a:solidFill>
                  <a:srgbClr val="FF0000"/>
                </a:solidFill>
                <a:cs typeface="B Mitra" pitchFamily="2" charset="-78"/>
              </a:rPr>
              <a:t>در مدل غیر خطی جمعیت (فصل هشتم)‌، جمعیت مدل می‌تواند هر کمیتی باشد که در یک محیط ثابت رشد می‌کند، برای مثال، تعداد پذیرندگان یک نو‌آوری، تعداد مبتلایان به یک بیماری، کسری از یک گروه که طرفدار یک عقیده‌اند یا یک محصول را می‌خرند و غیره. </a:t>
            </a:r>
            <a:endParaRPr lang="en-US" sz="2200" dirty="0" smtClean="0">
              <a:solidFill>
                <a:srgbClr val="FF0000"/>
              </a:solidFill>
              <a:cs typeface="B Mitra" pitchFamily="2" charset="-78"/>
            </a:endParaRPr>
          </a:p>
          <a:p>
            <a:pPr algn="just" rtl="1"/>
            <a:endParaRPr lang="en-US" sz="2200" dirty="0" smtClean="0">
              <a:solidFill>
                <a:srgbClr val="FF0000"/>
              </a:solidFill>
              <a:cs typeface="B Mitra" pitchFamily="2" charset="-78"/>
            </a:endParaRPr>
          </a:p>
          <a:p>
            <a:pPr algn="just" rtl="1"/>
            <a:r>
              <a:rPr lang="fa-IR" sz="2200" dirty="0">
                <a:cs typeface="B Mitra" pitchFamily="2" charset="-78"/>
              </a:rPr>
              <a:t>اگر جمعیت نسبت به محدودیت‌هایش کوچک است، توسط بازخوردهای مثبت هدایت شود، رفتار ناشی از آن به صورت رشد </a:t>
            </a:r>
            <a:r>
              <a:rPr lang="en-US" sz="2200" dirty="0">
                <a:cs typeface="B Mitra" pitchFamily="2" charset="-78"/>
              </a:rPr>
              <a:t>S</a:t>
            </a:r>
            <a:r>
              <a:rPr lang="fa-IR" sz="2200" dirty="0">
                <a:cs typeface="B Mitra" pitchFamily="2" charset="-78"/>
              </a:rPr>
              <a:t> شکل خواهد بود، مشروط بر آنکه تأخیرهای ملموسی در بازخوردهای منفی که جمعیت را محدود می‌کنند وجود نداشته باشد و همچنین ظرفیت تحمل ثابت باشد و توسط جمعیت مصرف </a:t>
            </a:r>
            <a:r>
              <a:rPr lang="fa-IR" sz="2200" dirty="0" smtClean="0">
                <a:cs typeface="B Mitra" pitchFamily="2" charset="-78"/>
              </a:rPr>
              <a:t>نشود.</a:t>
            </a:r>
          </a:p>
          <a:p>
            <a:pPr algn="just" rtl="1"/>
            <a:r>
              <a:rPr lang="fa-IR" sz="2200" dirty="0" smtClean="0">
                <a:cs typeface="B Mitra" pitchFamily="2" charset="-78"/>
              </a:rPr>
              <a:t>برعکس </a:t>
            </a:r>
            <a:r>
              <a:rPr lang="fa-IR" sz="2200" dirty="0">
                <a:cs typeface="B Mitra" pitchFamily="2" charset="-78"/>
              </a:rPr>
              <a:t>هر زمان یک سیستم که رشد </a:t>
            </a:r>
            <a:r>
              <a:rPr lang="en-US" sz="2200" dirty="0">
                <a:cs typeface="B Mitra" pitchFamily="2" charset="-78"/>
              </a:rPr>
              <a:t>S</a:t>
            </a:r>
            <a:r>
              <a:rPr lang="fa-IR" sz="2200" dirty="0">
                <a:cs typeface="B Mitra" pitchFamily="2" charset="-78"/>
              </a:rPr>
              <a:t> شکل داشته است را ببینید می‌توانید متوجه ساختار آن شوید. </a:t>
            </a:r>
            <a:endParaRPr lang="en-US" sz="2200" dirty="0">
              <a:cs typeface="B Mitra" pitchFamily="2" charset="-78"/>
            </a:endParaRPr>
          </a:p>
        </p:txBody>
      </p:sp>
    </p:spTree>
    <p:extLst>
      <p:ext uri="{BB962C8B-B14F-4D97-AF65-F5344CB8AC3E}">
        <p14:creationId xmlns:p14="http://schemas.microsoft.com/office/powerpoint/2010/main" val="25998429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476" y="279425"/>
            <a:ext cx="9052560" cy="440677"/>
          </a:xfrm>
        </p:spPr>
        <p:txBody>
          <a:bodyPr>
            <a:noAutofit/>
          </a:bodyPr>
          <a:lstStyle/>
          <a:p>
            <a:pPr marL="342900" indent="-342900" algn="r" rtl="1">
              <a:buFont typeface="Wingdings" pitchFamily="2" charset="2"/>
              <a:buChar char="q"/>
            </a:pPr>
            <a:r>
              <a:rPr lang="fa-IR" sz="2400" b="1" dirty="0">
                <a:cs typeface="B Mitra" pitchFamily="2" charset="-78"/>
              </a:rPr>
              <a:t>3-9 انتشار نوآوری به مثابه سرایت: مدل</a:t>
            </a:r>
            <a:r>
              <a:rPr lang="fa-IR" sz="2400" dirty="0">
                <a:cs typeface="B Mitra" pitchFamily="2" charset="-78"/>
              </a:rPr>
              <a:t>‌</a:t>
            </a:r>
            <a:r>
              <a:rPr lang="fa-IR" sz="2400" b="1" dirty="0">
                <a:cs typeface="B Mitra" pitchFamily="2" charset="-78"/>
              </a:rPr>
              <a:t>سازی ایده</a:t>
            </a:r>
            <a:r>
              <a:rPr lang="fa-IR" sz="2400" dirty="0">
                <a:cs typeface="B Mitra" pitchFamily="2" charset="-78"/>
              </a:rPr>
              <a:t>‌</a:t>
            </a:r>
            <a:r>
              <a:rPr lang="fa-IR" sz="2400" b="1" dirty="0">
                <a:cs typeface="B Mitra" pitchFamily="2" charset="-78"/>
              </a:rPr>
              <a:t>های نو و محصولات </a:t>
            </a:r>
            <a:r>
              <a:rPr lang="fa-IR" sz="2400" b="1" dirty="0" smtClean="0">
                <a:cs typeface="B Mitra" pitchFamily="2" charset="-78"/>
              </a:rPr>
              <a:t>جدید</a:t>
            </a:r>
            <a:endParaRPr lang="en-US" sz="2400" b="1"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000" dirty="0">
                <a:cs typeface="B Mitra" pitchFamily="2" charset="-78"/>
              </a:rPr>
              <a:t>انتشار و پذیرش ایده‌های نو و محصولات جدید غالبا از رشد </a:t>
            </a:r>
            <a:r>
              <a:rPr lang="en-US" sz="2000" dirty="0">
                <a:cs typeface="B Mitra" pitchFamily="2" charset="-78"/>
              </a:rPr>
              <a:t>S</a:t>
            </a:r>
            <a:r>
              <a:rPr lang="fa-IR" sz="2000" dirty="0">
                <a:cs typeface="B Mitra" pitchFamily="2" charset="-78"/>
              </a:rPr>
              <a:t> شکل پیروی می‌کند ... </a:t>
            </a:r>
            <a:r>
              <a:rPr lang="fa-IR" sz="2000" dirty="0">
                <a:solidFill>
                  <a:srgbClr val="FF0000"/>
                </a:solidFill>
                <a:cs typeface="B Mitra" pitchFamily="2" charset="-78"/>
              </a:rPr>
              <a:t>گسترش شایعات و ایده‌های نو، پذیرش فناوری‌های نوین و رشد محصولات جدید همه را می‌توان همانند انتشار همه‌گیری توسط حلقه‌های مثبت در نظر گرفت. به این معنا که آن دسته از افراد که از نوآوری انجام شده استقبال می‌کنند، دیگران را به آن «مبتلا» </a:t>
            </a:r>
            <a:r>
              <a:rPr lang="fa-IR" sz="2000" dirty="0" smtClean="0">
                <a:solidFill>
                  <a:srgbClr val="FF0000"/>
                </a:solidFill>
                <a:cs typeface="B Mitra" pitchFamily="2" charset="-78"/>
              </a:rPr>
              <a:t>می‌کنند. </a:t>
            </a:r>
            <a:endParaRPr lang="en-US" sz="2000" dirty="0" smtClean="0">
              <a:cs typeface="B Mitra" pitchFamily="2" charset="-78"/>
            </a:endParaRPr>
          </a:p>
          <a:p>
            <a:pPr algn="r" rtl="1"/>
            <a:r>
              <a:rPr lang="fa-IR" sz="2000" dirty="0" smtClean="0">
                <a:cs typeface="B Mitra" pitchFamily="2" charset="-78"/>
              </a:rPr>
              <a:t>البته </a:t>
            </a:r>
            <a:r>
              <a:rPr lang="fa-IR" sz="2000" dirty="0">
                <a:cs typeface="B Mitra" pitchFamily="2" charset="-78"/>
              </a:rPr>
              <a:t>وقتی که جمعیت پذیرندگان فعال به پایان برسد، نرخ پذیرش (ابتلا) تا رسیدن به صفرکاهش می یابد</a:t>
            </a:r>
            <a:r>
              <a:rPr lang="fa-IR" sz="2000" dirty="0" smtClean="0">
                <a:cs typeface="B Mitra" pitchFamily="2" charset="-78"/>
              </a:rPr>
              <a:t>.</a:t>
            </a:r>
            <a:endParaRPr lang="en-US" sz="2000" dirty="0" smtClean="0">
              <a:cs typeface="B Mitra" pitchFamily="2" charset="-78"/>
            </a:endParaRPr>
          </a:p>
          <a:p>
            <a:pPr algn="r" rtl="1"/>
            <a:r>
              <a:rPr lang="fa-IR" sz="2000" dirty="0" smtClean="0">
                <a:solidFill>
                  <a:srgbClr val="FF0000"/>
                </a:solidFill>
                <a:cs typeface="B Mitra" pitchFamily="2" charset="-78"/>
              </a:rPr>
              <a:t>پذیرندگان </a:t>
            </a:r>
            <a:r>
              <a:rPr lang="fa-IR" sz="2000" dirty="0">
                <a:solidFill>
                  <a:srgbClr val="FF0000"/>
                </a:solidFill>
                <a:cs typeface="B Mitra" pitchFamily="2" charset="-78"/>
              </a:rPr>
              <a:t>بالقوه از طرق برهم کنشهای اجتماعی با پذیرندگان برخورد </a:t>
            </a:r>
            <a:r>
              <a:rPr lang="fa-IR" sz="2000" dirty="0" smtClean="0">
                <a:solidFill>
                  <a:srgbClr val="FF0000"/>
                </a:solidFill>
                <a:cs typeface="B Mitra" pitchFamily="2" charset="-78"/>
              </a:rPr>
              <a:t>می‌کنند</a:t>
            </a:r>
            <a:r>
              <a:rPr lang="fa-IR" sz="2000" dirty="0">
                <a:solidFill>
                  <a:srgbClr val="FF0000"/>
                </a:solidFill>
                <a:cs typeface="B Mitra" pitchFamily="2" charset="-78"/>
              </a:rPr>
              <a:t>. نسبتی از این برخوردها به سرایت بیماری منجر </a:t>
            </a:r>
            <a:r>
              <a:rPr lang="fa-IR" sz="2000" dirty="0" smtClean="0">
                <a:solidFill>
                  <a:srgbClr val="FF0000"/>
                </a:solidFill>
                <a:cs typeface="B Mitra" pitchFamily="2" charset="-78"/>
              </a:rPr>
              <a:t>می‌شود </a:t>
            </a:r>
            <a:r>
              <a:rPr lang="fa-IR" sz="2000" dirty="0">
                <a:solidFill>
                  <a:srgbClr val="FF0000"/>
                </a:solidFill>
                <a:cs typeface="B Mitra" pitchFamily="2" charset="-78"/>
              </a:rPr>
              <a:t>که همان پذیرش ایده نو یا خرید محصول جدید است</a:t>
            </a:r>
            <a:r>
              <a:rPr lang="fa-IR" sz="2000" dirty="0" smtClean="0">
                <a:solidFill>
                  <a:srgbClr val="FF0000"/>
                </a:solidFill>
                <a:cs typeface="B Mitra" pitchFamily="2" charset="-78"/>
              </a:rPr>
              <a:t>.</a:t>
            </a:r>
          </a:p>
        </p:txBody>
      </p:sp>
      <p:pic>
        <p:nvPicPr>
          <p:cNvPr id="4" name="Picture 2" descr="C:\Users\KIUMARS\Desktop\2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75" y="3505200"/>
            <a:ext cx="5540189" cy="3334255"/>
          </a:xfrm>
          <a:prstGeom prst="rect">
            <a:avLst/>
          </a:prstGeom>
          <a:noFill/>
          <a:extLst>
            <a:ext uri="{909E8E84-426E-40DD-AFC4-6F175D3DCCD1}">
              <a14:hiddenFill xmlns:a14="http://schemas.microsoft.com/office/drawing/2010/main">
                <a:solidFill>
                  <a:srgbClr val="FFFFFF"/>
                </a:solidFill>
              </a14:hiddenFill>
            </a:ext>
          </a:extLst>
        </p:spPr>
      </p:pic>
      <p:sp>
        <p:nvSpPr>
          <p:cNvPr id="5" name="Text Box 4"/>
          <p:cNvSpPr txBox="1">
            <a:spLocks noChangeArrowheads="1"/>
          </p:cNvSpPr>
          <p:nvPr/>
        </p:nvSpPr>
        <p:spPr bwMode="auto">
          <a:xfrm>
            <a:off x="5257800" y="3460558"/>
            <a:ext cx="38862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r" rtl="1">
              <a:buFont typeface="Arial" panose="020B0604020202020204" pitchFamily="34" charset="0"/>
              <a:buChar char="•"/>
            </a:pPr>
            <a:r>
              <a:rPr lang="fa-IR" sz="2000" dirty="0">
                <a:cs typeface="B Mitra" pitchFamily="2" charset="-78"/>
              </a:rPr>
              <a:t>نسبتی از تماس‌ها که به اندازه کافی پذیرندگان بالقوه را منظور مجاب به پذیرش نوآوری کند، در اینجا نسبت پذیرش (</a:t>
            </a:r>
            <a:r>
              <a:rPr lang="en-US" sz="2000" dirty="0">
                <a:latin typeface="Times New Roman" pitchFamily="18" charset="0"/>
                <a:cs typeface="Times New Roman" pitchFamily="18" charset="0"/>
              </a:rPr>
              <a:t>adoption fraction</a:t>
            </a:r>
            <a:r>
              <a:rPr lang="fa-IR" sz="2000" dirty="0">
                <a:cs typeface="B Mitra" pitchFamily="2" charset="-78"/>
              </a:rPr>
              <a:t>) نامیده شده و با </a:t>
            </a:r>
            <a:r>
              <a:rPr lang="en-US" sz="2000" dirty="0" err="1">
                <a:cs typeface="B Mitra" pitchFamily="2" charset="-78"/>
              </a:rPr>
              <a:t>i</a:t>
            </a:r>
            <a:r>
              <a:rPr lang="fa-IR" sz="2000" dirty="0">
                <a:cs typeface="B Mitra" pitchFamily="2" charset="-78"/>
              </a:rPr>
              <a:t> نمایش داده می‌شود.</a:t>
            </a:r>
            <a:endParaRPr lang="en-US" sz="20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KIUMARS\Desktop\132.PNG"/>
          <p:cNvPicPr/>
          <p:nvPr/>
        </p:nvPicPr>
        <p:blipFill>
          <a:blip r:embed="rId3">
            <a:extLst>
              <a:ext uri="{28A0092B-C50C-407E-A947-70E740481C1C}">
                <a14:useLocalDpi xmlns:a14="http://schemas.microsoft.com/office/drawing/2010/main" val="0"/>
              </a:ext>
            </a:extLst>
          </a:blip>
          <a:srcRect/>
          <a:stretch>
            <a:fillRect/>
          </a:stretch>
        </p:blipFill>
        <p:spPr bwMode="auto">
          <a:xfrm>
            <a:off x="159303" y="4097285"/>
            <a:ext cx="5296532" cy="2462333"/>
          </a:xfrm>
          <a:prstGeom prst="rect">
            <a:avLst/>
          </a:prstGeom>
          <a:noFill/>
          <a:ln>
            <a:noFill/>
          </a:ln>
        </p:spPr>
      </p:pic>
      <p:pic>
        <p:nvPicPr>
          <p:cNvPr id="5" name="Picture 2" descr="C:\Users\KIUMARS\Desktop\2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75" y="763030"/>
            <a:ext cx="5540189" cy="3334255"/>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4"/>
          <p:cNvSpPr txBox="1">
            <a:spLocks noChangeArrowheads="1"/>
          </p:cNvSpPr>
          <p:nvPr/>
        </p:nvSpPr>
        <p:spPr bwMode="auto">
          <a:xfrm>
            <a:off x="86979" y="2644505"/>
            <a:ext cx="207096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r>
              <a:rPr lang="fa-IR" altLang="en-US" sz="2000" dirty="0" smtClean="0">
                <a:latin typeface="Helvetica" charset="0"/>
                <a:cs typeface="B Mitra" pitchFamily="2" charset="-78"/>
              </a:rPr>
              <a:t>شکل- برازش مدل لجستیک انتشار نوآوری. بالا: تعداد کاربر (پذیرندگان) براورد شده و واقعی. پایین: فروش (نرخ پذیرش) براورد شده و واقعی</a:t>
            </a:r>
          </a:p>
        </p:txBody>
      </p:sp>
      <p:pic>
        <p:nvPicPr>
          <p:cNvPr id="7" name="Picture 6" descr="F9-15b Vax Base vs Logistic.eps                                00029387Macintosh HD                   AD93935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776048"/>
            <a:ext cx="6136043" cy="290439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F9-15c Vax Sales v Logistic.eps                                00029387Macintosh HD                   AD93935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0095" y="3680442"/>
            <a:ext cx="6156497" cy="288394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title"/>
          </p:nvPr>
        </p:nvSpPr>
        <p:spPr>
          <a:xfrm>
            <a:off x="645882" y="250397"/>
            <a:ext cx="8229600" cy="440677"/>
          </a:xfrm>
        </p:spPr>
        <p:txBody>
          <a:bodyPr>
            <a:noAutofit/>
          </a:bodyPr>
          <a:lstStyle/>
          <a:p>
            <a:pPr marL="342900" indent="-342900" algn="r" rtl="1">
              <a:buFont typeface="Wingdings" pitchFamily="2" charset="2"/>
              <a:buChar char="q"/>
            </a:pPr>
            <a:r>
              <a:rPr lang="fa-IR" sz="2400" b="1" dirty="0" smtClean="0">
                <a:cs typeface="B Mitra" pitchFamily="2" charset="-78"/>
              </a:rPr>
              <a:t>3-9 مدل</a:t>
            </a:r>
            <a:r>
              <a:rPr lang="fa-IR" sz="2400" dirty="0" smtClean="0">
                <a:cs typeface="B Mitra" pitchFamily="2" charset="-78"/>
              </a:rPr>
              <a:t>‌</a:t>
            </a:r>
            <a:r>
              <a:rPr lang="fa-IR" sz="2400" b="1" dirty="0" smtClean="0">
                <a:cs typeface="B Mitra" pitchFamily="2" charset="-78"/>
              </a:rPr>
              <a:t>سازی </a:t>
            </a:r>
            <a:r>
              <a:rPr lang="fa-IR" sz="2400" b="1" dirty="0">
                <a:cs typeface="B Mitra" pitchFamily="2" charset="-78"/>
              </a:rPr>
              <a:t>ایده</a:t>
            </a:r>
            <a:r>
              <a:rPr lang="fa-IR" sz="2400" dirty="0">
                <a:cs typeface="B Mitra" pitchFamily="2" charset="-78"/>
              </a:rPr>
              <a:t>‌</a:t>
            </a:r>
            <a:r>
              <a:rPr lang="fa-IR" sz="2400" b="1" dirty="0">
                <a:cs typeface="B Mitra" pitchFamily="2" charset="-78"/>
              </a:rPr>
              <a:t>های نو و محصولات </a:t>
            </a:r>
            <a:r>
              <a:rPr lang="fa-IR" sz="2400" b="1" dirty="0" smtClean="0">
                <a:cs typeface="B Mitra" pitchFamily="2" charset="-78"/>
              </a:rPr>
              <a:t>جدید </a:t>
            </a:r>
            <a:r>
              <a:rPr lang="fa-IR" sz="2000" dirty="0" smtClean="0">
                <a:cs typeface="B Mitra" pitchFamily="2" charset="-78"/>
              </a:rPr>
              <a:t>(ادامه)</a:t>
            </a:r>
            <a:endParaRPr lang="en-US" sz="2400" dirty="0">
              <a:cs typeface="B Mitra" pitchFamily="2" charset="-78"/>
            </a:endParaRPr>
          </a:p>
        </p:txBody>
      </p:sp>
      <p:sp>
        <p:nvSpPr>
          <p:cNvPr id="10" name="Text Box 4"/>
          <p:cNvSpPr txBox="1">
            <a:spLocks noChangeArrowheads="1"/>
          </p:cNvSpPr>
          <p:nvPr/>
        </p:nvSpPr>
        <p:spPr bwMode="auto">
          <a:xfrm>
            <a:off x="5502172" y="1805988"/>
            <a:ext cx="275645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r>
              <a:rPr lang="fa-IR" sz="2200" dirty="0" smtClean="0">
                <a:cs typeface="B Mitra" pitchFamily="2" charset="-78"/>
              </a:rPr>
              <a:t>شکل- پذیرش ایده های نو و محصولات جدید به صورت یک همه گیری.</a:t>
            </a:r>
          </a:p>
          <a:p>
            <a:pPr algn="ctr" rtl="1"/>
            <a:r>
              <a:rPr lang="fa-IR" sz="2200" dirty="0" smtClean="0">
                <a:cs typeface="B Mitra" pitchFamily="2" charset="-78"/>
              </a:rPr>
              <a:t>پذیرندگان بالقوه از طریق برهم کنشهای اجتماعی با پذیرندگان برخورد میکنند. نسبتی از این برخوردها به سرایب بیماری منجر میشود که همان پذیرش ایده نو با خرید محصول جدید است. </a:t>
            </a:r>
            <a:endParaRPr lang="en-US" sz="22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4"/>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3-3-9 مدل انتشار باس (</a:t>
            </a:r>
            <a:r>
              <a:rPr lang="en-US" sz="2400" b="1" dirty="0">
                <a:cs typeface="B Mitra" pitchFamily="2" charset="-78"/>
              </a:rPr>
              <a:t>the Bass diffusion model</a:t>
            </a:r>
            <a:r>
              <a:rPr lang="fa-IR" sz="2400" b="1" dirty="0">
                <a:cs typeface="B Mitra" pitchFamily="2" charset="-78"/>
              </a:rPr>
              <a:t>)</a:t>
            </a:r>
            <a:endParaRPr lang="en-US" sz="2400" b="1"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a:solidFill>
                  <a:srgbClr val="FF0000"/>
                </a:solidFill>
                <a:cs typeface="B Mitra" pitchFamily="2" charset="-78"/>
              </a:rPr>
              <a:t>یکی از معایب مدل لجستیک انتشاری نوآوری، مشکل راه اندازی (</a:t>
            </a:r>
            <a:r>
              <a:rPr lang="en-US" sz="2200" dirty="0">
                <a:solidFill>
                  <a:srgbClr val="FF0000"/>
                </a:solidFill>
                <a:latin typeface="Times New Roman" pitchFamily="18" charset="0"/>
                <a:cs typeface="Times New Roman" pitchFamily="18" charset="0"/>
              </a:rPr>
              <a:t>startup</a:t>
            </a:r>
            <a:r>
              <a:rPr lang="fa-IR" sz="2200" dirty="0">
                <a:solidFill>
                  <a:srgbClr val="FF0000"/>
                </a:solidFill>
                <a:cs typeface="B Mitra" pitchFamily="2" charset="-78"/>
              </a:rPr>
              <a:t>) است. </a:t>
            </a:r>
            <a:endParaRPr lang="en-US" sz="2200" dirty="0" smtClean="0">
              <a:solidFill>
                <a:srgbClr val="FF0000"/>
              </a:solidFill>
              <a:cs typeface="B Mitra" pitchFamily="2" charset="-78"/>
            </a:endParaRPr>
          </a:p>
          <a:p>
            <a:pPr algn="r" rtl="1"/>
            <a:r>
              <a:rPr lang="fa-IR" sz="2200" dirty="0" smtClean="0">
                <a:cs typeface="B Mitra" pitchFamily="2" charset="-78"/>
              </a:rPr>
              <a:t>در </a:t>
            </a:r>
            <a:r>
              <a:rPr lang="fa-IR" sz="2200" dirty="0">
                <a:cs typeface="B Mitra" pitchFamily="2" charset="-78"/>
              </a:rPr>
              <a:t>این مدل لجستیک </a:t>
            </a:r>
            <a:r>
              <a:rPr lang="fa-IR" sz="2200" dirty="0" smtClean="0">
                <a:cs typeface="B Mitra" pitchFamily="2" charset="-78"/>
              </a:rPr>
              <a:t>(و </a:t>
            </a:r>
            <a:r>
              <a:rPr lang="fa-IR" sz="2200" dirty="0">
                <a:cs typeface="B Mitra" pitchFamily="2" charset="-78"/>
              </a:rPr>
              <a:t>دیگر مدل‌های ساده رشد، نظیر خانواده ریچاردز و ویبول)، صفر نقطه تعادل </a:t>
            </a:r>
            <a:r>
              <a:rPr lang="fa-IR" sz="2200" dirty="0" smtClean="0">
                <a:cs typeface="B Mitra" pitchFamily="2" charset="-78"/>
              </a:rPr>
              <a:t>است: </a:t>
            </a:r>
            <a:r>
              <a:rPr lang="fa-IR" sz="2200" dirty="0">
                <a:solidFill>
                  <a:srgbClr val="FF0000"/>
                </a:solidFill>
                <a:cs typeface="B Mitra" pitchFamily="2" charset="-78"/>
              </a:rPr>
              <a:t>مدل لجستیک نمی‌تواند طرز تشکیل پذیرندگان اولیه را توضیح </a:t>
            </a:r>
            <a:r>
              <a:rPr lang="fa-IR" sz="2200" dirty="0" smtClean="0">
                <a:solidFill>
                  <a:srgbClr val="FF0000"/>
                </a:solidFill>
                <a:cs typeface="B Mitra" pitchFamily="2" charset="-78"/>
              </a:rPr>
              <a:t>دهد. </a:t>
            </a:r>
          </a:p>
          <a:p>
            <a:pPr algn="r" rtl="1"/>
            <a:r>
              <a:rPr lang="fa-IR" sz="2200" dirty="0" smtClean="0">
                <a:cs typeface="B Mitra" pitchFamily="2" charset="-78"/>
              </a:rPr>
              <a:t>رشد </a:t>
            </a:r>
            <a:r>
              <a:rPr lang="fa-IR" sz="2200" dirty="0">
                <a:cs typeface="B Mitra" pitchFamily="2" charset="-78"/>
              </a:rPr>
              <a:t>اولیه توسط بازخوردهایی خارج از مرز  مدل‌های ساده انتشار هدایت می‌شود. </a:t>
            </a:r>
            <a:r>
              <a:rPr lang="fa-IR" sz="2200" dirty="0" smtClean="0">
                <a:cs typeface="B Mitra" pitchFamily="2" charset="-78"/>
              </a:rPr>
              <a:t> </a:t>
            </a:r>
          </a:p>
          <a:p>
            <a:pPr algn="r" rtl="1"/>
            <a:r>
              <a:rPr lang="fa-IR" sz="2200" dirty="0">
                <a:solidFill>
                  <a:srgbClr val="FF0000"/>
                </a:solidFill>
                <a:cs typeface="B Mitra" pitchFamily="2" charset="-78"/>
              </a:rPr>
              <a:t>علاوه بر تبلیغات دهان به دهان و بازخوردهای مرتبط با آن، که به جمعیت پذیرندگان بستگی دارد، کانال‌های آگاهی متعددی وجود دارند که می‌توانند موجب پذیرش اولیه نوآوری‌های نوین شوند. این کانال‌ها عبارتند از تبلیغات، گزارش رسانه‌ها و تلاش‌های مستقیم برای فروش</a:t>
            </a:r>
            <a:r>
              <a:rPr lang="fa-IR" sz="2200" dirty="0">
                <a:cs typeface="B Mitra" pitchFamily="2" charset="-78"/>
              </a:rPr>
              <a:t>. </a:t>
            </a:r>
            <a:endParaRPr lang="fa-IR" sz="2200" dirty="0" smtClean="0">
              <a:cs typeface="B Mitra" pitchFamily="2" charset="-78"/>
            </a:endParaRPr>
          </a:p>
          <a:p>
            <a:pPr algn="r" rtl="1"/>
            <a:r>
              <a:rPr lang="fa-IR" sz="2200" dirty="0">
                <a:cs typeface="B Mitra" pitchFamily="2" charset="-78"/>
              </a:rPr>
              <a:t>مدل باس ( توسط فرانک باس 1969) می‌تواند مشکل راه‌اندازی را برطرف کند. مدل انتشار باس به یکی از مشهورترین مدل‌های رشد محصولات جدید تبدیل شده </a:t>
            </a:r>
            <a:r>
              <a:rPr lang="fa-IR" sz="2200" dirty="0" smtClean="0">
                <a:cs typeface="B Mitra" pitchFamily="2" charset="-78"/>
              </a:rPr>
              <a:t>است و به طور گسترده، در موضوعاتی چون بازاریابی، استراتژی، مدیریت فناوری و دیگر زمینه‌ها مورد استفاده قرار می‌گیرد.</a:t>
            </a:r>
          </a:p>
          <a:p>
            <a:pPr algn="r" rtl="1"/>
            <a:r>
              <a:rPr lang="fa-IR" sz="2200" dirty="0">
                <a:solidFill>
                  <a:srgbClr val="FF0000"/>
                </a:solidFill>
                <a:cs typeface="B Mitra" pitchFamily="2" charset="-78"/>
              </a:rPr>
              <a:t>باس مشکل راه اندازی را با این فرض حل کرد که پذیرندگان بالقوه از طریق </a:t>
            </a:r>
            <a:r>
              <a:rPr lang="fa-IR" sz="2200" dirty="0" smtClean="0">
                <a:solidFill>
                  <a:srgbClr val="FF0000"/>
                </a:solidFill>
                <a:cs typeface="B Mitra" pitchFamily="2" charset="-78"/>
              </a:rPr>
              <a:t>منابع </a:t>
            </a:r>
            <a:r>
              <a:rPr lang="fa-IR" sz="2200" dirty="0">
                <a:solidFill>
                  <a:srgbClr val="FF0000"/>
                </a:solidFill>
                <a:cs typeface="B Mitra" pitchFamily="2" charset="-78"/>
              </a:rPr>
              <a:t>اطلاعاتی خارجی، که بزرگی و قدرت اغوای آنها با گذشت زمان تقریبا ثابت است، از نوآوری‌ها مطلع </a:t>
            </a:r>
            <a:r>
              <a:rPr lang="fa-IR" sz="2200" dirty="0" smtClean="0">
                <a:solidFill>
                  <a:srgbClr val="FF0000"/>
                </a:solidFill>
                <a:cs typeface="B Mitra" pitchFamily="2" charset="-78"/>
              </a:rPr>
              <a:t>می‌شوند</a:t>
            </a:r>
            <a:r>
              <a:rPr lang="fa-IR" sz="2200" dirty="0" smtClean="0">
                <a:cs typeface="B Mitra" pitchFamily="2" charset="-78"/>
              </a:rPr>
              <a:t>. </a:t>
            </a:r>
            <a:endParaRPr lang="en-US" sz="2200" dirty="0">
              <a:cs typeface="B Mitra" pitchFamily="2" charset="-78"/>
            </a:endParaRP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52980"/>
          </a:xfrm>
        </p:spPr>
        <p:txBody>
          <a:bodyPr>
            <a:normAutofit/>
          </a:bodyPr>
          <a:lstStyle/>
          <a:p>
            <a:pPr algn="r" rtl="1"/>
            <a:r>
              <a:rPr lang="fa-IR" sz="2200" dirty="0">
                <a:cs typeface="B Mitra" pitchFamily="2" charset="-78"/>
              </a:rPr>
              <a:t>بازخورد مثبت را غالبا تبلیغات دهان به دهان (قرار گرفتن در معرض اجتماع و تقلید) و منابع خارجی آگاهی تعبیر می‌کنند و پذیرش غالبا تأثیر تبلیغات تلقی </a:t>
            </a:r>
            <a:r>
              <a:rPr lang="fa-IR" sz="2200" dirty="0" smtClean="0">
                <a:cs typeface="B Mitra" pitchFamily="2" charset="-78"/>
              </a:rPr>
              <a:t>می‌شود.</a:t>
            </a:r>
          </a:p>
          <a:p>
            <a:pPr algn="r" rtl="1"/>
            <a:r>
              <a:rPr lang="fa-IR" sz="2200" dirty="0">
                <a:cs typeface="B Mitra" pitchFamily="2" charset="-78"/>
              </a:rPr>
              <a:t>مدل شامل منابع بیرونی آگاهی و پذیرش است که غالبا به عنوان تأثیر تبلیغات تعبیر و تفسیر </a:t>
            </a:r>
            <a:r>
              <a:rPr lang="fa-IR" sz="2200" dirty="0" smtClean="0">
                <a:cs typeface="B Mitra" pitchFamily="2" charset="-78"/>
              </a:rPr>
              <a:t>می‌شود.</a:t>
            </a:r>
            <a:endParaRPr lang="en-US" sz="2200" dirty="0">
              <a:cs typeface="B Mitra" pitchFamily="2" charset="-78"/>
            </a:endParaRPr>
          </a:p>
        </p:txBody>
      </p:sp>
      <p:pic>
        <p:nvPicPr>
          <p:cNvPr id="4" name="Picture 5"/>
          <p:cNvPicPr>
            <a:picLocks noChangeAspect="1" noChangeArrowheads="1"/>
          </p:cNvPicPr>
          <p:nvPr/>
        </p:nvPicPr>
        <p:blipFill>
          <a:blip r:embed="rId2"/>
          <a:srcRect/>
          <a:stretch>
            <a:fillRect/>
          </a:stretch>
        </p:blipFill>
        <p:spPr bwMode="auto">
          <a:xfrm>
            <a:off x="1462307" y="1640118"/>
            <a:ext cx="6705600" cy="4173538"/>
          </a:xfrm>
          <a:prstGeom prst="rect">
            <a:avLst/>
          </a:prstGeom>
          <a:noFill/>
          <a:ln w="9525">
            <a:noFill/>
            <a:miter lim="800000"/>
            <a:headEnd/>
            <a:tailEnd/>
          </a:ln>
          <a:effectLst/>
        </p:spPr>
      </p:pic>
      <p:sp>
        <p:nvSpPr>
          <p:cNvPr id="5"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3-3-9 مدل انتشار باس </a:t>
            </a:r>
            <a:r>
              <a:rPr lang="fa-IR" sz="2400" b="1" dirty="0" smtClean="0">
                <a:cs typeface="B Mitra" pitchFamily="2" charset="-78"/>
              </a:rPr>
              <a:t> </a:t>
            </a:r>
            <a:r>
              <a:rPr lang="fa-IR" sz="2000" dirty="0" smtClean="0">
                <a:cs typeface="B Mitra" pitchFamily="2" charset="-78"/>
              </a:rPr>
              <a:t>(ادامه)</a:t>
            </a:r>
            <a:endParaRPr lang="en-US" sz="2400" dirty="0">
              <a:cs typeface="B Mitra" pitchFamily="2" charset="-78"/>
            </a:endParaRPr>
          </a:p>
        </p:txBody>
      </p:sp>
      <p:sp>
        <p:nvSpPr>
          <p:cNvPr id="6" name="Text Box 4"/>
          <p:cNvSpPr txBox="1">
            <a:spLocks noChangeArrowheads="1"/>
          </p:cNvSpPr>
          <p:nvPr/>
        </p:nvSpPr>
        <p:spPr bwMode="auto">
          <a:xfrm>
            <a:off x="1077686" y="5921420"/>
            <a:ext cx="649956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r>
              <a:rPr lang="fa-IR" altLang="en-US" sz="2000" dirty="0" smtClean="0">
                <a:latin typeface="Helvetica" charset="0"/>
                <a:cs typeface="B Mitra" pitchFamily="2" charset="-78"/>
              </a:rPr>
              <a:t>شکل- مدل انتشار باس. مدل شامل منابع بیرونی آگاهی و پذیرش است که غالبا به عنوان تأثیر تبلیغات تعبیر و تفسیر می‌شود.</a:t>
            </a:r>
          </a:p>
        </p:txBody>
      </p:sp>
    </p:spTree>
    <p:extLst>
      <p:ext uri="{BB962C8B-B14F-4D97-AF65-F5344CB8AC3E}">
        <p14:creationId xmlns:p14="http://schemas.microsoft.com/office/powerpoint/2010/main" val="385425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smtClean="0">
                <a:cs typeface="B Mitra" pitchFamily="2" charset="-78"/>
              </a:rPr>
              <a:t>نرخ پذیرش کل عبارت است از مجموع پذیرش ناشی از تبلیغات دهان به دهان (که به جمعیت پذیرندگان یا مصرف کنندگان بستگی دارد) و پذیرش ناشی از تبلیغات و دیگر عوامل خارجی.</a:t>
            </a:r>
          </a:p>
          <a:p>
            <a:pPr algn="r" rtl="1"/>
            <a:r>
              <a:rPr lang="fa-IR" sz="2200" dirty="0">
                <a:cs typeface="B Mitra" pitchFamily="2" charset="-78"/>
              </a:rPr>
              <a:t>باس فرض کرد احتمال آنکه یک پذیرنده بالقوه محصول یا نوآوری جدید را از طریق قرار گرفتن در معرض تبلیغات و حجم آنها و دیگر عوامل خارجی بپذیرد، در هر دوره زمانی مقدار ثابتی است. </a:t>
            </a:r>
            <a:endParaRPr lang="fa-IR" sz="2200" dirty="0" smtClean="0">
              <a:cs typeface="B Mitra" pitchFamily="2" charset="-78"/>
            </a:endParaRPr>
          </a:p>
          <a:p>
            <a:pPr algn="r" rtl="1"/>
            <a:r>
              <a:rPr lang="fa-IR" sz="2200" dirty="0" smtClean="0">
                <a:cs typeface="B Mitra" pitchFamily="2" charset="-78"/>
              </a:rPr>
              <a:t>بنابراین </a:t>
            </a:r>
            <a:r>
              <a:rPr lang="fa-IR" sz="2200" dirty="0">
                <a:cs typeface="B Mitra" pitchFamily="2" charset="-78"/>
              </a:rPr>
              <a:t>عوامل خارجی سبب می‌شوند در هر دوره زمانی کسر ثابتی از جمعیت پذیرندگان بالقوه، محصول یا نوآوری جدید را بپذیرند:</a:t>
            </a:r>
            <a:endParaRPr lang="en-US" sz="2200" dirty="0">
              <a:cs typeface="B Mitra" pitchFamily="2" charset="-78"/>
            </a:endParaRPr>
          </a:p>
          <a:p>
            <a:pPr marL="0" indent="0" rtl="1">
              <a:buNone/>
            </a:pPr>
            <a:r>
              <a:rPr lang="en-US" sz="2200" b="1" dirty="0">
                <a:cs typeface="B Mitra" pitchFamily="2" charset="-78"/>
              </a:rPr>
              <a:t>AR = Adoption from Advertising + Adoption from Word of Mouth </a:t>
            </a:r>
            <a:endParaRPr lang="en-US" sz="2200" dirty="0">
              <a:cs typeface="B Mitra" pitchFamily="2" charset="-78"/>
            </a:endParaRPr>
          </a:p>
          <a:p>
            <a:pPr marL="0" indent="0" rtl="1">
              <a:buNone/>
            </a:pPr>
            <a:r>
              <a:rPr lang="en-US" sz="2200" b="1" dirty="0">
                <a:cs typeface="B Mitra" pitchFamily="2" charset="-78"/>
              </a:rPr>
              <a:t>Adoption from Advertising = </a:t>
            </a:r>
            <a:r>
              <a:rPr lang="en-US" sz="2200" b="1" dirty="0" err="1">
                <a:cs typeface="B Mitra" pitchFamily="2" charset="-78"/>
              </a:rPr>
              <a:t>aP</a:t>
            </a:r>
            <a:endParaRPr lang="en-US" sz="2200" dirty="0">
              <a:cs typeface="B Mitra" pitchFamily="2" charset="-78"/>
            </a:endParaRPr>
          </a:p>
          <a:p>
            <a:pPr marL="0" indent="0" rtl="1">
              <a:buNone/>
            </a:pPr>
            <a:r>
              <a:rPr lang="en-US" sz="2200" b="1" dirty="0">
                <a:cs typeface="B Mitra" pitchFamily="2" charset="-78"/>
              </a:rPr>
              <a:t>Adoption from Word of Mouth = </a:t>
            </a:r>
            <a:r>
              <a:rPr lang="en-US" sz="2200" b="1" dirty="0" err="1">
                <a:cs typeface="B Mitra" pitchFamily="2" charset="-78"/>
              </a:rPr>
              <a:t>ciPA</a:t>
            </a:r>
            <a:r>
              <a:rPr lang="en-US" sz="2200" b="1" dirty="0">
                <a:cs typeface="B Mitra" pitchFamily="2" charset="-78"/>
              </a:rPr>
              <a:t>/N</a:t>
            </a:r>
            <a:endParaRPr lang="en-US" sz="2200" dirty="0">
              <a:cs typeface="B Mitra" pitchFamily="2" charset="-78"/>
            </a:endParaRPr>
          </a:p>
          <a:p>
            <a:pPr algn="r" rtl="1"/>
            <a:r>
              <a:rPr lang="fa-IR" sz="2200" dirty="0" smtClean="0">
                <a:cs typeface="B Mitra" pitchFamily="2" charset="-78"/>
              </a:rPr>
              <a:t>که پارامتر </a:t>
            </a:r>
            <a:r>
              <a:rPr lang="en-US" sz="2200" dirty="0">
                <a:cs typeface="B Mitra" pitchFamily="2" charset="-78"/>
              </a:rPr>
              <a:t>a</a:t>
            </a:r>
            <a:r>
              <a:rPr lang="fa-IR" sz="2200" dirty="0">
                <a:cs typeface="B Mitra" pitchFamily="2" charset="-78"/>
              </a:rPr>
              <a:t>، یعنی اثربخشی تبلیغات، ضریب نرخ پذیرش تبلیغات است (دوره </a:t>
            </a:r>
            <a:r>
              <a:rPr lang="fa-IR" sz="2200" dirty="0" smtClean="0">
                <a:cs typeface="B Mitra" pitchFamily="2" charset="-78"/>
              </a:rPr>
              <a:t>زمانی/ </a:t>
            </a:r>
            <a:r>
              <a:rPr lang="fa-IR" sz="2200" dirty="0">
                <a:cs typeface="B Mitra" pitchFamily="2" charset="-78"/>
              </a:rPr>
              <a:t>1</a:t>
            </a:r>
            <a:r>
              <a:rPr lang="fa-IR" sz="2200" dirty="0" smtClean="0">
                <a:cs typeface="B Mitra" pitchFamily="2" charset="-78"/>
              </a:rPr>
              <a:t>).</a:t>
            </a:r>
          </a:p>
          <a:p>
            <a:pPr algn="r" rtl="1"/>
            <a:r>
              <a:rPr lang="fa-IR" sz="2200" dirty="0" smtClean="0">
                <a:cs typeface="B Mitra" pitchFamily="2" charset="-78"/>
              </a:rPr>
              <a:t>دو منبع پذیرش مستقل از یکدیگر فرض می‌شوند:</a:t>
            </a:r>
            <a:endParaRPr lang="en-US" sz="2200" dirty="0">
              <a:cs typeface="B Mitra" pitchFamily="2" charset="-78"/>
            </a:endParaRPr>
          </a:p>
          <a:p>
            <a:pPr marL="0" indent="0">
              <a:buNone/>
            </a:pPr>
            <a:r>
              <a:rPr lang="en-US" sz="2200" b="1" dirty="0">
                <a:cs typeface="B Mitra" pitchFamily="2" charset="-78"/>
              </a:rPr>
              <a:t>AR = </a:t>
            </a:r>
            <a:r>
              <a:rPr lang="en-US" sz="2200" b="1" dirty="0" err="1">
                <a:cs typeface="B Mitra" pitchFamily="2" charset="-78"/>
              </a:rPr>
              <a:t>aP</a:t>
            </a:r>
            <a:r>
              <a:rPr lang="en-US" sz="2200" b="1" dirty="0">
                <a:cs typeface="B Mitra" pitchFamily="2" charset="-78"/>
              </a:rPr>
              <a:t> + </a:t>
            </a:r>
            <a:r>
              <a:rPr lang="en-US" sz="2200" b="1" dirty="0" err="1">
                <a:cs typeface="B Mitra" pitchFamily="2" charset="-78"/>
              </a:rPr>
              <a:t>ciPA</a:t>
            </a:r>
            <a:r>
              <a:rPr lang="en-US" sz="2200" b="1" dirty="0">
                <a:cs typeface="B Mitra" pitchFamily="2" charset="-78"/>
              </a:rPr>
              <a:t>/N</a:t>
            </a:r>
            <a:endParaRPr lang="en-US" sz="2200" dirty="0">
              <a:cs typeface="B Mitra" pitchFamily="2" charset="-78"/>
            </a:endParaRPr>
          </a:p>
        </p:txBody>
      </p:sp>
      <p:sp>
        <p:nvSpPr>
          <p:cNvPr id="4"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3-3-9 مدل انتشار باس </a:t>
            </a:r>
            <a:r>
              <a:rPr lang="fa-IR" sz="2400" b="1" dirty="0" smtClean="0">
                <a:cs typeface="B Mitra" pitchFamily="2" charset="-78"/>
              </a:rPr>
              <a:t>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22993416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1895" name="Picture 7"/>
          <p:cNvPicPr>
            <a:picLocks noChangeAspect="1" noChangeArrowheads="1"/>
          </p:cNvPicPr>
          <p:nvPr/>
        </p:nvPicPr>
        <p:blipFill>
          <a:blip r:embed="rId3"/>
          <a:srcRect/>
          <a:stretch>
            <a:fillRect/>
          </a:stretch>
        </p:blipFill>
        <p:spPr bwMode="auto">
          <a:xfrm>
            <a:off x="598170" y="645805"/>
            <a:ext cx="7795260" cy="4314984"/>
          </a:xfrm>
          <a:prstGeom prst="rect">
            <a:avLst/>
          </a:prstGeom>
          <a:noFill/>
          <a:ln w="9525">
            <a:noFill/>
            <a:miter lim="800000"/>
            <a:headEnd/>
            <a:tailEnd/>
          </a:ln>
          <a:effectLst/>
        </p:spPr>
      </p:pic>
      <p:sp>
        <p:nvSpPr>
          <p:cNvPr id="421892" name="Text Box 4"/>
          <p:cNvSpPr txBox="1">
            <a:spLocks noChangeArrowheads="1"/>
          </p:cNvSpPr>
          <p:nvPr/>
        </p:nvSpPr>
        <p:spPr bwMode="auto">
          <a:xfrm>
            <a:off x="76200" y="349046"/>
            <a:ext cx="8839200" cy="461665"/>
          </a:xfrm>
          <a:prstGeom prst="rect">
            <a:avLst/>
          </a:prstGeom>
          <a:noFill/>
          <a:ln w="9525">
            <a:noFill/>
            <a:miter lim="800000"/>
            <a:headEnd/>
            <a:tailEnd/>
          </a:ln>
          <a:effectLst/>
        </p:spPr>
        <p:txBody>
          <a:bodyPr>
            <a:spAutoFit/>
          </a:bodyPr>
          <a:lstStyle/>
          <a:p>
            <a:pPr marL="457200" indent="-457200" algn="r" rtl="1">
              <a:buFont typeface="Wingdings" pitchFamily="2" charset="2"/>
              <a:buChar char="q"/>
            </a:pPr>
            <a:r>
              <a:rPr lang="fa-IR" sz="2400" b="1" dirty="0">
                <a:cs typeface="B Mitra" pitchFamily="2" charset="-78"/>
              </a:rPr>
              <a:t>4-3-9 رفتار مدل باس</a:t>
            </a:r>
            <a:endParaRPr lang="en-US" sz="2400" dirty="0">
              <a:cs typeface="B Mitra" pitchFamily="2" charset="-78"/>
            </a:endParaRPr>
          </a:p>
        </p:txBody>
      </p:sp>
      <p:pic>
        <p:nvPicPr>
          <p:cNvPr id="421893" name="Picture 5"/>
          <p:cNvPicPr>
            <a:picLocks noChangeAspect="1" noChangeArrowheads="1"/>
          </p:cNvPicPr>
          <p:nvPr/>
        </p:nvPicPr>
        <p:blipFill>
          <a:blip r:embed="rId4"/>
          <a:srcRect/>
          <a:stretch>
            <a:fillRect/>
          </a:stretch>
        </p:blipFill>
        <p:spPr bwMode="auto">
          <a:xfrm>
            <a:off x="-60024" y="596160"/>
            <a:ext cx="8549640" cy="4720114"/>
          </a:xfrm>
          <a:prstGeom prst="rect">
            <a:avLst/>
          </a:prstGeom>
          <a:noFill/>
          <a:ln w="9525">
            <a:noFill/>
            <a:miter lim="800000"/>
            <a:headEnd/>
            <a:tailEnd/>
          </a:ln>
          <a:effectLst/>
        </p:spPr>
      </p:pic>
      <p:pic>
        <p:nvPicPr>
          <p:cNvPr id="421894" name="Picture 6"/>
          <p:cNvPicPr>
            <a:picLocks noChangeAspect="1" noChangeArrowheads="1"/>
          </p:cNvPicPr>
          <p:nvPr/>
        </p:nvPicPr>
        <p:blipFill>
          <a:blip r:embed="rId5"/>
          <a:srcRect/>
          <a:stretch>
            <a:fillRect/>
          </a:stretch>
        </p:blipFill>
        <p:spPr bwMode="auto">
          <a:xfrm>
            <a:off x="137160" y="448739"/>
            <a:ext cx="8717280" cy="4814412"/>
          </a:xfrm>
          <a:prstGeom prst="rect">
            <a:avLst/>
          </a:prstGeom>
          <a:noFill/>
          <a:ln w="9525">
            <a:noFill/>
            <a:miter lim="800000"/>
            <a:headEnd/>
            <a:tailEnd/>
          </a:ln>
          <a:effectLst/>
        </p:spPr>
      </p:pic>
      <p:sp>
        <p:nvSpPr>
          <p:cNvPr id="421896" name="Text Box 8"/>
          <p:cNvSpPr txBox="1">
            <a:spLocks noChangeArrowheads="1"/>
          </p:cNvSpPr>
          <p:nvPr/>
        </p:nvSpPr>
        <p:spPr bwMode="auto">
          <a:xfrm>
            <a:off x="762000" y="5441305"/>
            <a:ext cx="7467600" cy="461665"/>
          </a:xfrm>
          <a:prstGeom prst="rect">
            <a:avLst/>
          </a:prstGeom>
          <a:noFill/>
          <a:ln w="9525">
            <a:noFill/>
            <a:miter lim="800000"/>
            <a:headEnd/>
            <a:tailEnd/>
          </a:ln>
          <a:effectLst/>
        </p:spPr>
        <p:txBody>
          <a:bodyPr>
            <a:spAutoFit/>
          </a:bodyPr>
          <a:lstStyle/>
          <a:p>
            <a:pPr algn="ctr" rtl="1" eaLnBrk="0" hangingPunct="0"/>
            <a:r>
              <a:rPr lang="fa-IR" sz="2400" dirty="0" smtClean="0">
                <a:cs typeface="B Mitra" pitchFamily="2" charset="-78"/>
              </a:rPr>
              <a:t>شکل- مدل‌های </a:t>
            </a:r>
            <a:r>
              <a:rPr lang="fa-IR" sz="2400" dirty="0">
                <a:cs typeface="B Mitra" pitchFamily="2" charset="-78"/>
              </a:rPr>
              <a:t>انتشار باس و لجستیک در مقایسه با فروش واقعی</a:t>
            </a:r>
            <a:endParaRPr lang="en-US" altLang="en-US" sz="1200" dirty="0">
              <a:latin typeface="Helvetica" charset="0"/>
              <a:cs typeface="B Mitra" pitchFamily="2" charset="-78"/>
            </a:endParaRPr>
          </a:p>
        </p:txBody>
      </p:sp>
    </p:spTree>
    <p:extLst>
      <p:ext uri="{BB962C8B-B14F-4D97-AF65-F5344CB8AC3E}">
        <p14:creationId xmlns:p14="http://schemas.microsoft.com/office/powerpoint/2010/main" val="350029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218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21893"/>
                                        </p:tgtEl>
                                        <p:attrNameLst>
                                          <p:attrName>style.visibility</p:attrName>
                                        </p:attrNameLst>
                                      </p:cBhvr>
                                      <p:to>
                                        <p:strVal val="hidden"/>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42189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nodeType="clickEffect">
                                  <p:stCondLst>
                                    <p:cond delay="0"/>
                                  </p:stCondLst>
                                  <p:childTnLst>
                                    <p:set>
                                      <p:cBhvr>
                                        <p:cTn id="17" dur="1" fill="hold">
                                          <p:stCondLst>
                                            <p:cond delay="0"/>
                                          </p:stCondLst>
                                        </p:cTn>
                                        <p:tgtEl>
                                          <p:spTgt spid="421895"/>
                                        </p:tgtEl>
                                        <p:attrNameLst>
                                          <p:attrName>style.visibility</p:attrName>
                                        </p:attrNameLst>
                                      </p:cBhvr>
                                      <p:to>
                                        <p:strVal val="hidden"/>
                                      </p:to>
                                    </p:set>
                                  </p:childTnLst>
                                </p:cTn>
                              </p:par>
                              <p:par>
                                <p:cTn id="18" presetID="1" presetClass="entr" presetSubtype="0" fill="hold" nodeType="withEffect">
                                  <p:stCondLst>
                                    <p:cond delay="0"/>
                                  </p:stCondLst>
                                  <p:childTnLst>
                                    <p:set>
                                      <p:cBhvr>
                                        <p:cTn id="19" dur="1" fill="hold">
                                          <p:stCondLst>
                                            <p:cond delay="0"/>
                                          </p:stCondLst>
                                        </p:cTn>
                                        <p:tgtEl>
                                          <p:spTgt spid="4218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4" y="279425"/>
            <a:ext cx="8229600" cy="440677"/>
          </a:xfrm>
        </p:spPr>
        <p:txBody>
          <a:bodyPr>
            <a:noAutofit/>
          </a:bodyPr>
          <a:lstStyle/>
          <a:p>
            <a:pPr marL="342900" indent="-342900" algn="r" rtl="1">
              <a:buFont typeface="Wingdings" pitchFamily="2" charset="2"/>
              <a:buChar char="q"/>
            </a:pPr>
            <a:r>
              <a:rPr lang="fa-IR" sz="2400" b="1" dirty="0">
                <a:cs typeface="B Mitra" pitchFamily="2" charset="-78"/>
              </a:rPr>
              <a:t>6-3-9 خریدهای </a:t>
            </a:r>
            <a:r>
              <a:rPr lang="fa-IR" sz="2400" b="1" dirty="0" smtClean="0">
                <a:cs typeface="B Mitra" pitchFamily="2" charset="-78"/>
              </a:rPr>
              <a:t>جایگزینی</a:t>
            </a:r>
            <a:endParaRPr lang="en-US" sz="2400" b="1"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a:cs typeface="B Mitra" pitchFamily="2" charset="-78"/>
              </a:rPr>
              <a:t>مدل انتشار باس غالبا به عنوان یک مدل نخستین خرید توضیح داده می‌شود به این دلیل که </a:t>
            </a:r>
            <a:r>
              <a:rPr lang="fa-IR" sz="2200" dirty="0">
                <a:solidFill>
                  <a:srgbClr val="FF0000"/>
                </a:solidFill>
                <a:cs typeface="B Mitra" pitchFamily="2" charset="-78"/>
              </a:rPr>
              <a:t>این مدل شرایطی را که به خرید دوباره محصول منجر می‌شود </a:t>
            </a:r>
            <a:r>
              <a:rPr lang="fa-IR" sz="2200" dirty="0" smtClean="0">
                <a:solidFill>
                  <a:srgbClr val="FF0000"/>
                </a:solidFill>
                <a:cs typeface="B Mitra" pitchFamily="2" charset="-78"/>
              </a:rPr>
              <a:t>و در </a:t>
            </a:r>
            <a:r>
              <a:rPr lang="fa-IR" sz="2200" dirty="0">
                <a:solidFill>
                  <a:srgbClr val="FF0000"/>
                </a:solidFill>
                <a:cs typeface="B Mitra" pitchFamily="2" charset="-78"/>
              </a:rPr>
              <a:t>آن محصول، مصرف شده، دو‌ر انداخته شده یا به‌روز می‌شود درنظر نمی‌گیرد. </a:t>
            </a:r>
            <a:endParaRPr lang="en-US" sz="2200" dirty="0">
              <a:solidFill>
                <a:srgbClr val="FF0000"/>
              </a:solidFill>
              <a:cs typeface="B Mitra" pitchFamily="2" charset="-78"/>
            </a:endParaRPr>
          </a:p>
          <a:p>
            <a:pPr algn="r" rtl="1"/>
            <a:r>
              <a:rPr lang="fa-IR" sz="2200" dirty="0">
                <a:solidFill>
                  <a:srgbClr val="FF0000"/>
                </a:solidFill>
                <a:cs typeface="B Mitra" pitchFamily="2" charset="-78"/>
              </a:rPr>
              <a:t>یک روش معروف برا‌ی مدلسازی رفتار خرید دوباره این است که فرض کنیم پذیرندگان زمانی که نخستین واحد خریداری شده آنها از رده خارج شده یا مصرف می‌گردد، به درون جمعیت پذیرندگان بالقوه باز </a:t>
            </a:r>
            <a:r>
              <a:rPr lang="fa-IR" sz="2200" dirty="0" smtClean="0">
                <a:solidFill>
                  <a:srgbClr val="FF0000"/>
                </a:solidFill>
                <a:cs typeface="B Mitra" pitchFamily="2" charset="-78"/>
              </a:rPr>
              <a:t>می‌گردند.</a:t>
            </a:r>
          </a:p>
          <a:p>
            <a:pPr algn="r" rtl="1"/>
            <a:r>
              <a:rPr lang="fa-IR" sz="2200" dirty="0" smtClean="0">
                <a:cs typeface="B Mitra" pitchFamily="2" charset="-78"/>
              </a:rPr>
              <a:t>مدل‌سازی </a:t>
            </a:r>
            <a:r>
              <a:rPr lang="fa-IR" sz="2200" dirty="0">
                <a:cs typeface="B Mitra" pitchFamily="2" charset="-78"/>
              </a:rPr>
              <a:t>تقاضای جایگزین بدین شکل، همانند ازدست دادن ایمنی در بیماری‌های مسری است. حال جمعیت بالقوه به جای کاهش به صفر با دور انداخته شدن محصول توسط پذیرندگان دوباره به طور یکنواخت پر شده و دوباره وارد بازار می‌شود. </a:t>
            </a:r>
            <a:endParaRPr lang="fa-IR" sz="2200" dirty="0" smtClean="0">
              <a:cs typeface="B Mitra" pitchFamily="2" charset="-78"/>
            </a:endParaRPr>
          </a:p>
          <a:p>
            <a:pPr algn="r" rtl="1"/>
            <a:r>
              <a:rPr lang="fa-IR" sz="2200" dirty="0" smtClean="0">
                <a:cs typeface="B Mitra" pitchFamily="2" charset="-78"/>
              </a:rPr>
              <a:t>نرخ </a:t>
            </a:r>
            <a:r>
              <a:rPr lang="fa-IR" sz="2200" dirty="0">
                <a:cs typeface="B Mitra" pitchFamily="2" charset="-78"/>
              </a:rPr>
              <a:t>پذیرش (نرخ فروش یک محصول) افزایش </a:t>
            </a:r>
            <a:r>
              <a:rPr lang="fa-IR" sz="2200" dirty="0" smtClean="0">
                <a:cs typeface="B Mitra" pitchFamily="2" charset="-78"/>
              </a:rPr>
              <a:t>یافته، </a:t>
            </a:r>
            <a:r>
              <a:rPr lang="fa-IR" sz="2200" dirty="0">
                <a:cs typeface="B Mitra" pitchFamily="2" charset="-78"/>
              </a:rPr>
              <a:t>به بیشینه خود می‌رسد و به نرخی کاهش می‌یابد که بستگی دارد به میانگین عمر محصول و پارامترهای تعیین کننده نرخ پذیرش. </a:t>
            </a:r>
            <a:endParaRPr lang="fa-IR" sz="2200" dirty="0" smtClean="0">
              <a:cs typeface="B Mitra" pitchFamily="2" charset="-78"/>
            </a:endParaRPr>
          </a:p>
          <a:p>
            <a:pPr algn="r" rtl="1"/>
            <a:r>
              <a:rPr lang="fa-IR" sz="2200" dirty="0" smtClean="0">
                <a:cs typeface="B Mitra" pitchFamily="2" charset="-78"/>
              </a:rPr>
              <a:t>دور </a:t>
            </a:r>
            <a:r>
              <a:rPr lang="fa-IR" sz="2200" dirty="0">
                <a:cs typeface="B Mitra" pitchFamily="2" charset="-78"/>
              </a:rPr>
              <a:t>انداختن به این معنی است که همیشه کسری از جمعیت جزء جمعیت مشتریان بالقوه است. </a:t>
            </a:r>
            <a:endParaRPr lang="en-US" sz="2200" dirty="0">
              <a:cs typeface="B Mitra" pitchFamily="2" charset="-78"/>
            </a:endParaRPr>
          </a:p>
          <a:p>
            <a:pPr algn="r" rtl="1"/>
            <a:endParaRPr lang="en-US" sz="2200" dirty="0">
              <a:cs typeface="B Mitra" pitchFamily="2" charset="-78"/>
            </a:endParaRPr>
          </a:p>
        </p:txBody>
      </p:sp>
    </p:spTree>
    <p:extLst>
      <p:ext uri="{BB962C8B-B14F-4D97-AF65-F5344CB8AC3E}">
        <p14:creationId xmlns:p14="http://schemas.microsoft.com/office/powerpoint/2010/main" val="11488172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52980"/>
          </a:xfrm>
        </p:spPr>
        <p:txBody>
          <a:bodyPr>
            <a:normAutofit/>
          </a:bodyPr>
          <a:lstStyle/>
          <a:p>
            <a:pPr algn="r" rtl="1"/>
            <a:r>
              <a:rPr lang="fa-IR" sz="2200" dirty="0" smtClean="0">
                <a:cs typeface="B Mitra" pitchFamily="2" charset="-78"/>
              </a:rPr>
              <a:t>در این مدل، فرایند دور انداختن فرایندی درجه اول فرض شده است، اما به آسانی می‌توان آن را به گونه‌ای تغییر داد که هر توزیعی از داده های مربوط به فرایند دور انداختن محصول را حول میانگین طول عمر محصول با استفاده از تأخیرهای با درجات بالاتر، نشان دهد.</a:t>
            </a:r>
            <a:endParaRPr lang="en-US" sz="2200" dirty="0">
              <a:cs typeface="B Mitra" pitchFamily="2" charset="-78"/>
            </a:endParaRPr>
          </a:p>
        </p:txBody>
      </p:sp>
      <p:pic>
        <p:nvPicPr>
          <p:cNvPr id="4" name="Picture 3" descr="C:\Users\KIUMARS\Desktop\122.PNG"/>
          <p:cNvPicPr/>
          <p:nvPr/>
        </p:nvPicPr>
        <p:blipFill>
          <a:blip r:embed="rId3">
            <a:extLst>
              <a:ext uri="{28A0092B-C50C-407E-A947-70E740481C1C}">
                <a14:useLocalDpi xmlns:a14="http://schemas.microsoft.com/office/drawing/2010/main" val="0"/>
              </a:ext>
            </a:extLst>
          </a:blip>
          <a:srcRect/>
          <a:stretch>
            <a:fillRect/>
          </a:stretch>
        </p:blipFill>
        <p:spPr bwMode="auto">
          <a:xfrm>
            <a:off x="-3624" y="2028372"/>
            <a:ext cx="6118860" cy="4610100"/>
          </a:xfrm>
          <a:prstGeom prst="rect">
            <a:avLst/>
          </a:prstGeom>
          <a:noFill/>
          <a:ln>
            <a:noFill/>
          </a:ln>
        </p:spPr>
      </p:pic>
      <p:sp>
        <p:nvSpPr>
          <p:cNvPr id="5" name="Title 1"/>
          <p:cNvSpPr>
            <a:spLocks noGrp="1"/>
          </p:cNvSpPr>
          <p:nvPr>
            <p:ph type="title"/>
          </p:nvPr>
        </p:nvSpPr>
        <p:spPr>
          <a:xfrm>
            <a:off x="544284" y="279425"/>
            <a:ext cx="8229600" cy="440677"/>
          </a:xfrm>
        </p:spPr>
        <p:txBody>
          <a:bodyPr>
            <a:noAutofit/>
          </a:bodyPr>
          <a:lstStyle/>
          <a:p>
            <a:pPr marL="342900" indent="-342900" algn="r" rtl="1">
              <a:buFont typeface="Wingdings" pitchFamily="2" charset="2"/>
              <a:buChar char="q"/>
            </a:pPr>
            <a:r>
              <a:rPr lang="fa-IR" sz="2400" b="1" dirty="0">
                <a:cs typeface="B Mitra" pitchFamily="2" charset="-78"/>
              </a:rPr>
              <a:t>6-3-9 خریدهای </a:t>
            </a:r>
            <a:r>
              <a:rPr lang="fa-IR" sz="2400" b="1" dirty="0" smtClean="0">
                <a:cs typeface="B Mitra" pitchFamily="2" charset="-78"/>
              </a:rPr>
              <a:t>جایگزینی </a:t>
            </a:r>
            <a:r>
              <a:rPr lang="fa-IR" sz="2000" dirty="0" smtClean="0">
                <a:cs typeface="B Mitra" pitchFamily="2" charset="-78"/>
              </a:rPr>
              <a:t>(ادامه)</a:t>
            </a:r>
            <a:endParaRPr lang="en-US" sz="2400" dirty="0">
              <a:cs typeface="B Mitra" pitchFamily="2" charset="-78"/>
            </a:endParaRPr>
          </a:p>
        </p:txBody>
      </p:sp>
      <p:sp>
        <p:nvSpPr>
          <p:cNvPr id="6" name="Text Box 8"/>
          <p:cNvSpPr txBox="1">
            <a:spLocks noChangeArrowheads="1"/>
          </p:cNvSpPr>
          <p:nvPr/>
        </p:nvSpPr>
        <p:spPr bwMode="auto">
          <a:xfrm>
            <a:off x="5940916" y="4499412"/>
            <a:ext cx="2879083" cy="2346180"/>
          </a:xfrm>
          <a:prstGeom prst="rect">
            <a:avLst/>
          </a:prstGeom>
          <a:noFill/>
          <a:ln w="9525">
            <a:noFill/>
            <a:miter lim="800000"/>
            <a:headEnd/>
            <a:tailEnd/>
          </a:ln>
          <a:effectLst/>
        </p:spPr>
        <p:txBody>
          <a:bodyPr>
            <a:spAutoFit/>
          </a:bodyPr>
          <a:lstStyle/>
          <a:p>
            <a:pPr algn="ctr" rtl="1" eaLnBrk="0" hangingPunct="0"/>
            <a:r>
              <a:rPr lang="fa-IR" sz="2000" dirty="0" smtClean="0">
                <a:cs typeface="B Mitra" pitchFamily="2" charset="-78"/>
              </a:rPr>
              <a:t>شکل- مدلسازی دور انداختن محصول و خریدهای دوباره. </a:t>
            </a:r>
          </a:p>
          <a:p>
            <a:pPr algn="ctr" rtl="1" eaLnBrk="0" hangingPunct="0"/>
            <a:r>
              <a:rPr lang="fa-IR" altLang="en-US" sz="2000" dirty="0" smtClean="0">
                <a:latin typeface="Helvetica" charset="0"/>
                <a:cs typeface="B Mitra" pitchFamily="2" charset="-78"/>
              </a:rPr>
              <a:t>مشتریان، محصول را با یک ثابت زمانی که همان میانگین طول عمر محصول است دور می‌ریزند، سپس دوباره به جمعیت پذیرندگان بالقوه باز می‌گردند.</a:t>
            </a:r>
            <a:endParaRPr lang="en-US" altLang="en-US" sz="1100" dirty="0">
              <a:latin typeface="Helvetica" charset="0"/>
              <a:cs typeface="B Mitra" pitchFamily="2" charset="-78"/>
            </a:endParaRPr>
          </a:p>
        </p:txBody>
      </p:sp>
    </p:spTree>
    <p:extLst>
      <p:ext uri="{BB962C8B-B14F-4D97-AF65-F5344CB8AC3E}">
        <p14:creationId xmlns:p14="http://schemas.microsoft.com/office/powerpoint/2010/main" val="28761424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5733759" y="4858656"/>
            <a:ext cx="275645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r>
              <a:rPr lang="fa-IR" sz="2000" dirty="0" smtClean="0">
                <a:cs typeface="B Mitra" pitchFamily="2" charset="-78"/>
              </a:rPr>
              <a:t>شکل- رفتار مدل باس به همراه دور ریختنها و خریدهای دوباره.</a:t>
            </a:r>
            <a:endParaRPr lang="en-US" sz="2000" dirty="0">
              <a:cs typeface="B Mitra" pitchFamily="2" charset="-78"/>
            </a:endParaRPr>
          </a:p>
          <a:p>
            <a:pPr algn="ctr" rtl="1"/>
            <a:r>
              <a:rPr lang="fa-IR" sz="2000" dirty="0" smtClean="0">
                <a:cs typeface="B Mitra" pitchFamily="2" charset="-78"/>
              </a:rPr>
              <a:t>میانگین </a:t>
            </a:r>
            <a:r>
              <a:rPr lang="fa-IR" sz="2000" dirty="0">
                <a:cs typeface="B Mitra" pitchFamily="2" charset="-78"/>
              </a:rPr>
              <a:t>طول عمر سال 5 </a:t>
            </a:r>
            <a:r>
              <a:rPr lang="fa-IR" sz="2000" dirty="0" smtClean="0">
                <a:cs typeface="B Mitra" pitchFamily="2" charset="-78"/>
              </a:rPr>
              <a:t>= </a:t>
            </a:r>
            <a:r>
              <a:rPr lang="en-US" sz="2000" dirty="0" smtClean="0">
                <a:cs typeface="B Mitra" pitchFamily="2" charset="-78"/>
              </a:rPr>
              <a:t>I</a:t>
            </a:r>
            <a:r>
              <a:rPr lang="fa-IR" sz="2000" dirty="0" smtClean="0">
                <a:cs typeface="B Mitra" pitchFamily="2" charset="-78"/>
              </a:rPr>
              <a:t> </a:t>
            </a:r>
            <a:r>
              <a:rPr lang="fa-IR" sz="2000" dirty="0">
                <a:cs typeface="B Mitra" pitchFamily="2" charset="-78"/>
              </a:rPr>
              <a:t>، 01/0 </a:t>
            </a:r>
            <a:r>
              <a:rPr lang="fa-IR" sz="2000" dirty="0" smtClean="0">
                <a:cs typeface="B Mitra" pitchFamily="2" charset="-78"/>
              </a:rPr>
              <a:t>= </a:t>
            </a:r>
            <a:r>
              <a:rPr lang="en-US" sz="2000" dirty="0" smtClean="0">
                <a:cs typeface="B Mitra" pitchFamily="2" charset="-78"/>
              </a:rPr>
              <a:t>a</a:t>
            </a:r>
            <a:r>
              <a:rPr lang="fa-IR" sz="2000" dirty="0" smtClean="0">
                <a:cs typeface="B Mitra" pitchFamily="2" charset="-78"/>
              </a:rPr>
              <a:t>  </a:t>
            </a:r>
            <a:r>
              <a:rPr lang="fa-IR" sz="2000" dirty="0">
                <a:cs typeface="B Mitra" pitchFamily="2" charset="-78"/>
              </a:rPr>
              <a:t>، 100 </a:t>
            </a:r>
            <a:r>
              <a:rPr lang="fa-IR" sz="2000" dirty="0" smtClean="0">
                <a:cs typeface="B Mitra" pitchFamily="2" charset="-78"/>
              </a:rPr>
              <a:t>= </a:t>
            </a:r>
            <a:r>
              <a:rPr lang="en-US" sz="2000" dirty="0" smtClean="0">
                <a:cs typeface="B Mitra" pitchFamily="2" charset="-78"/>
              </a:rPr>
              <a:t>c</a:t>
            </a:r>
            <a:r>
              <a:rPr lang="fa-IR" sz="2000" dirty="0" smtClean="0">
                <a:cs typeface="B Mitra" pitchFamily="2" charset="-78"/>
              </a:rPr>
              <a:t> </a:t>
            </a:r>
            <a:r>
              <a:rPr lang="fa-IR" sz="2000" dirty="0">
                <a:cs typeface="B Mitra" pitchFamily="2" charset="-78"/>
              </a:rPr>
              <a:t>و 025/0 </a:t>
            </a:r>
            <a:r>
              <a:rPr lang="fa-IR" sz="2000" dirty="0" smtClean="0">
                <a:cs typeface="B Mitra" pitchFamily="2" charset="-78"/>
              </a:rPr>
              <a:t>= </a:t>
            </a:r>
            <a:r>
              <a:rPr lang="en-US" sz="2000" dirty="0" err="1" smtClean="0">
                <a:cs typeface="B Mitra" pitchFamily="2" charset="-78"/>
              </a:rPr>
              <a:t>i</a:t>
            </a:r>
            <a:endParaRPr lang="en-US" sz="2000" dirty="0">
              <a:cs typeface="B Mitra" pitchFamily="2" charset="-78"/>
            </a:endParaRPr>
          </a:p>
        </p:txBody>
      </p:sp>
      <p:pic>
        <p:nvPicPr>
          <p:cNvPr id="5" name="Picture 5" descr="F9-21a Bass w/Rep Stocks.eps                                   00029387Macintosh HD                   AD9393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786720"/>
            <a:ext cx="5192713" cy="264953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F9-21b Bass w/Replace Adopt.eps                                00029387Macintosh HD                   AD9393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74" y="3600601"/>
            <a:ext cx="5237163" cy="265430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a:spLocks noGrp="1"/>
          </p:cNvSpPr>
          <p:nvPr>
            <p:ph type="title"/>
          </p:nvPr>
        </p:nvSpPr>
        <p:spPr>
          <a:xfrm>
            <a:off x="544284" y="279425"/>
            <a:ext cx="8229600" cy="440677"/>
          </a:xfrm>
        </p:spPr>
        <p:txBody>
          <a:bodyPr>
            <a:noAutofit/>
          </a:bodyPr>
          <a:lstStyle/>
          <a:p>
            <a:pPr marL="342900" indent="-342900" algn="r" rtl="1">
              <a:buFont typeface="Wingdings" pitchFamily="2" charset="2"/>
              <a:buChar char="q"/>
            </a:pPr>
            <a:r>
              <a:rPr lang="fa-IR" sz="2400" b="1" dirty="0">
                <a:cs typeface="B Mitra" pitchFamily="2" charset="-78"/>
              </a:rPr>
              <a:t>6-3-9 خریدهای </a:t>
            </a:r>
            <a:r>
              <a:rPr lang="fa-IR" sz="2400" b="1" dirty="0" smtClean="0">
                <a:cs typeface="B Mitra" pitchFamily="2" charset="-78"/>
              </a:rPr>
              <a:t>جایگزینی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189820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52980"/>
          </a:xfrm>
        </p:spPr>
        <p:txBody>
          <a:bodyPr>
            <a:normAutofit/>
          </a:bodyPr>
          <a:lstStyle/>
          <a:p>
            <a:pPr algn="r" rtl="1"/>
            <a:r>
              <a:rPr lang="fa-IR" sz="2200" dirty="0">
                <a:cs typeface="B Mitra" pitchFamily="2" charset="-78"/>
              </a:rPr>
              <a:t>با افرادی که به واسطه دورانداختن به جمعیت بالقوه وارد می‌شوند، دقیقا مشابه خریدارنی رفتار می‌شود که برای نخستین بار اقدام به خرید </a:t>
            </a:r>
            <a:r>
              <a:rPr lang="fa-IR" sz="2200" dirty="0" smtClean="0">
                <a:cs typeface="B Mitra" pitchFamily="2" charset="-78"/>
              </a:rPr>
              <a:t>می‌نمایند.</a:t>
            </a:r>
          </a:p>
          <a:p>
            <a:pPr algn="r" rtl="1"/>
            <a:r>
              <a:rPr lang="fa-IR" sz="2200" dirty="0" smtClean="0">
                <a:cs typeface="B Mitra" pitchFamily="2" charset="-78"/>
              </a:rPr>
              <a:t>در </a:t>
            </a:r>
            <a:r>
              <a:rPr lang="fa-IR" sz="2200" dirty="0">
                <a:cs typeface="B Mitra" pitchFamily="2" charset="-78"/>
              </a:rPr>
              <a:t>برخی موارد، طول عمر محصول آنقدر طولانی است و ویژگی‌های محصول در طول این مدت آنقدر تغییر می‌کند که‌ تجربه اولیه به میزان قابل توجهی نامربوط بوده، تکرار تصمیمات خرید منطقا مشابه تصمیمات نخستین خرید است. </a:t>
            </a:r>
            <a:endParaRPr lang="fa-IR" sz="2200" dirty="0" smtClean="0">
              <a:cs typeface="B Mitra" pitchFamily="2" charset="-78"/>
            </a:endParaRPr>
          </a:p>
          <a:p>
            <a:pPr algn="r" rtl="1"/>
            <a:r>
              <a:rPr lang="fa-IR" sz="2200" dirty="0" smtClean="0">
                <a:cs typeface="B Mitra" pitchFamily="2" charset="-78"/>
              </a:rPr>
              <a:t>اما </a:t>
            </a:r>
            <a:r>
              <a:rPr lang="fa-IR" sz="2200" dirty="0">
                <a:cs typeface="B Mitra" pitchFamily="2" charset="-78"/>
              </a:rPr>
              <a:t>برای بسیاری از محصولات مشتری از پیش این تصمیم را گرفته که استفاده از محصول را ادامه دهد و به سادگی یک محصول تازه از همان نوع را خریداری می‌کند. </a:t>
            </a:r>
            <a:endParaRPr lang="fa-IR" sz="2200" dirty="0" smtClean="0">
              <a:cs typeface="B Mitra" pitchFamily="2" charset="-78"/>
            </a:endParaRPr>
          </a:p>
          <a:p>
            <a:pPr algn="r" rtl="1"/>
            <a:r>
              <a:rPr lang="fa-IR" sz="2200" dirty="0" smtClean="0">
                <a:cs typeface="B Mitra" pitchFamily="2" charset="-78"/>
              </a:rPr>
              <a:t>در اینجا تصمیم نخستین خرید و خرید دوباره باید جداگانه در نظر گرفته شوند. </a:t>
            </a:r>
            <a:r>
              <a:rPr lang="fa-IR" sz="2200" dirty="0">
                <a:cs typeface="B Mitra" pitchFamily="2" charset="-78"/>
              </a:rPr>
              <a:t>نرخ فروش کل برابر است با مجموع خریدهای اولیه و دوباره. </a:t>
            </a:r>
            <a:endParaRPr lang="fa-IR" sz="2200" dirty="0" smtClean="0">
              <a:cs typeface="B Mitra" pitchFamily="2" charset="-78"/>
            </a:endParaRPr>
          </a:p>
          <a:p>
            <a:pPr algn="r" rtl="1"/>
            <a:r>
              <a:rPr lang="fa-IR" sz="2200" dirty="0" smtClean="0">
                <a:cs typeface="B Mitra" pitchFamily="2" charset="-78"/>
              </a:rPr>
              <a:t>نرخ </a:t>
            </a:r>
            <a:r>
              <a:rPr lang="fa-IR" sz="2200" dirty="0">
                <a:cs typeface="B Mitra" pitchFamily="2" charset="-78"/>
              </a:rPr>
              <a:t>خرید دوباره برابر است با حاصل ضرب تعداد پذیرندگان در میانگین تعداد واحدهای خریداری شده توسط هر پذیرنده در هر دوره </a:t>
            </a:r>
            <a:r>
              <a:rPr lang="fa-IR" sz="2200" dirty="0" smtClean="0">
                <a:cs typeface="B Mitra" pitchFamily="2" charset="-78"/>
              </a:rPr>
              <a:t>زمانی.</a:t>
            </a:r>
            <a:endParaRPr lang="en-US" sz="2200" dirty="0">
              <a:cs typeface="B Mitra" pitchFamily="2" charset="-78"/>
            </a:endParaRPr>
          </a:p>
        </p:txBody>
      </p:sp>
      <p:sp>
        <p:nvSpPr>
          <p:cNvPr id="4" name="Title 1"/>
          <p:cNvSpPr>
            <a:spLocks noGrp="1"/>
          </p:cNvSpPr>
          <p:nvPr>
            <p:ph type="title"/>
          </p:nvPr>
        </p:nvSpPr>
        <p:spPr>
          <a:xfrm>
            <a:off x="457200" y="279425"/>
            <a:ext cx="8229600" cy="440677"/>
          </a:xfrm>
        </p:spPr>
        <p:txBody>
          <a:bodyPr>
            <a:noAutofit/>
          </a:bodyPr>
          <a:lstStyle/>
          <a:p>
            <a:pPr marL="342900" indent="-342900" algn="r" rtl="1">
              <a:buFont typeface="Wingdings" pitchFamily="2" charset="2"/>
              <a:buChar char="q"/>
            </a:pPr>
            <a:r>
              <a:rPr lang="fa-IR" sz="2400" b="1" dirty="0">
                <a:cs typeface="B Mitra" pitchFamily="2" charset="-78"/>
              </a:rPr>
              <a:t>6-3-9 </a:t>
            </a:r>
            <a:r>
              <a:rPr lang="fa-IR" sz="2400" b="1" dirty="0" smtClean="0">
                <a:cs typeface="B Mitra" pitchFamily="2" charset="-78"/>
              </a:rPr>
              <a:t>مدلسازی خریدهای دوباره</a:t>
            </a:r>
            <a:endParaRPr lang="en-US" sz="2400" dirty="0">
              <a:cs typeface="B Mitra" pitchFamily="2" charset="-78"/>
            </a:endParaRPr>
          </a:p>
        </p:txBody>
      </p:sp>
    </p:spTree>
    <p:extLst>
      <p:ext uri="{BB962C8B-B14F-4D97-AF65-F5344CB8AC3E}">
        <p14:creationId xmlns:p14="http://schemas.microsoft.com/office/powerpoint/2010/main" val="18982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1-1-9 رشد لجستیک (</a:t>
            </a:r>
            <a:r>
              <a:rPr lang="en-US" sz="2400" b="1" dirty="0">
                <a:cs typeface="B Mitra" pitchFamily="2" charset="-78"/>
              </a:rPr>
              <a:t>logistic growth</a:t>
            </a:r>
            <a:r>
              <a:rPr lang="fa-IR" sz="2400" b="1" dirty="0">
                <a:cs typeface="B Mitra" pitchFamily="2" charset="-78"/>
              </a:rPr>
              <a:t>)</a:t>
            </a:r>
            <a:endParaRPr lang="en-US" sz="2400" dirty="0">
              <a:cs typeface="B Mitra" pitchFamily="2" charset="-78"/>
            </a:endParaRPr>
          </a:p>
        </p:txBody>
      </p:sp>
      <p:sp>
        <p:nvSpPr>
          <p:cNvPr id="3" name="Content Placeholder 2"/>
          <p:cNvSpPr>
            <a:spLocks noGrp="1"/>
          </p:cNvSpPr>
          <p:nvPr>
            <p:ph idx="1"/>
          </p:nvPr>
        </p:nvSpPr>
        <p:spPr>
          <a:xfrm>
            <a:off x="457200" y="764744"/>
            <a:ext cx="8229600" cy="5476415"/>
          </a:xfrm>
        </p:spPr>
        <p:txBody>
          <a:bodyPr>
            <a:noAutofit/>
          </a:bodyPr>
          <a:lstStyle/>
          <a:p>
            <a:pPr algn="r" rtl="1"/>
            <a:r>
              <a:rPr lang="fa-IR" sz="2200" dirty="0" smtClean="0">
                <a:cs typeface="B Mitra" pitchFamily="2" charset="-78"/>
              </a:rPr>
              <a:t>یک نمونه خاص و مهم رشد </a:t>
            </a:r>
            <a:r>
              <a:rPr lang="en-US" sz="2200" dirty="0" smtClean="0">
                <a:cs typeface="B Mitra" pitchFamily="2" charset="-78"/>
              </a:rPr>
              <a:t>S</a:t>
            </a:r>
            <a:r>
              <a:rPr lang="fa-IR" sz="2200" dirty="0">
                <a:cs typeface="B Mitra" pitchFamily="2" charset="-78"/>
              </a:rPr>
              <a:t> </a:t>
            </a:r>
            <a:r>
              <a:rPr lang="fa-IR" sz="2200" dirty="0" smtClean="0">
                <a:cs typeface="B Mitra" pitchFamily="2" charset="-78"/>
              </a:rPr>
              <a:t>شکل با عنوان رشد لجستیک یا رشد ورهولست شناخته می‌شود.</a:t>
            </a:r>
          </a:p>
          <a:p>
            <a:pPr algn="r" rtl="1"/>
            <a:endParaRPr lang="en-US" sz="2200" dirty="0" smtClean="0">
              <a:cs typeface="B Mitra" pitchFamily="2" charset="-78"/>
            </a:endParaRPr>
          </a:p>
          <a:p>
            <a:pPr algn="r" rtl="1"/>
            <a:r>
              <a:rPr lang="fa-IR" sz="2200" dirty="0" smtClean="0">
                <a:cs typeface="B Mitra" pitchFamily="2" charset="-78"/>
              </a:rPr>
              <a:t>مدل </a:t>
            </a:r>
            <a:r>
              <a:rPr lang="fa-IR" sz="2200" dirty="0">
                <a:cs typeface="B Mitra" pitchFamily="2" charset="-78"/>
              </a:rPr>
              <a:t>رشد لجستیک فرض می‌کند که ضریب خالص نرخ رشد جمعیت یک تابع خطی (با شیب رو به پایین) از جمعیت است. این تابع به شکل زیر است: </a:t>
            </a:r>
            <a:endParaRPr lang="fa-IR" sz="2200" dirty="0" smtClean="0">
              <a:cs typeface="B Mitra" pitchFamily="2" charset="-78"/>
            </a:endParaRPr>
          </a:p>
          <a:p>
            <a:pPr algn="r" rtl="1"/>
            <a:endParaRPr lang="en-US" sz="500" dirty="0">
              <a:cs typeface="B Mitra" pitchFamily="2" charset="-78"/>
            </a:endParaRPr>
          </a:p>
          <a:p>
            <a:pPr marL="0" indent="0" algn="ctr" rtl="1">
              <a:buNone/>
            </a:pPr>
            <a:r>
              <a:rPr lang="en-US" sz="2400" b="1" dirty="0">
                <a:cs typeface="B Mitra" pitchFamily="2" charset="-78"/>
              </a:rPr>
              <a:t>Net Birth Rate = </a:t>
            </a:r>
            <a:r>
              <a:rPr lang="en-US" sz="2400" b="1" i="1" dirty="0">
                <a:cs typeface="B Mitra" pitchFamily="2" charset="-78"/>
              </a:rPr>
              <a:t>g</a:t>
            </a:r>
            <a:r>
              <a:rPr lang="en-US" sz="2000" b="1" dirty="0">
                <a:cs typeface="B Mitra" pitchFamily="2" charset="-78"/>
              </a:rPr>
              <a:t>(P</a:t>
            </a:r>
            <a:r>
              <a:rPr lang="en-US" sz="2000" b="1" i="1" dirty="0">
                <a:cs typeface="B Mitra" pitchFamily="2" charset="-78"/>
              </a:rPr>
              <a:t>, </a:t>
            </a:r>
            <a:r>
              <a:rPr lang="en-US" sz="2000" b="1" dirty="0">
                <a:cs typeface="B Mitra" pitchFamily="2" charset="-78"/>
              </a:rPr>
              <a:t>C)</a:t>
            </a:r>
            <a:r>
              <a:rPr lang="en-US" sz="2400" b="1" dirty="0">
                <a:cs typeface="B Mitra" pitchFamily="2" charset="-78"/>
              </a:rPr>
              <a:t> </a:t>
            </a:r>
            <a:r>
              <a:rPr lang="en-US" sz="2400" b="1" dirty="0" smtClean="0">
                <a:cs typeface="B Mitra" pitchFamily="2" charset="-78"/>
              </a:rPr>
              <a:t>* P </a:t>
            </a:r>
            <a:r>
              <a:rPr lang="en-US" sz="2400" b="1" dirty="0">
                <a:cs typeface="B Mitra" pitchFamily="2" charset="-78"/>
              </a:rPr>
              <a:t>= g* (1 - P/C) </a:t>
            </a:r>
            <a:r>
              <a:rPr lang="en-US" sz="2400" b="1" dirty="0" smtClean="0">
                <a:cs typeface="B Mitra" pitchFamily="2" charset="-78"/>
              </a:rPr>
              <a:t>* P</a:t>
            </a:r>
            <a:endParaRPr lang="fa-IR" sz="2400" b="1" dirty="0" smtClean="0">
              <a:cs typeface="B Mitra" pitchFamily="2" charset="-78"/>
            </a:endParaRPr>
          </a:p>
          <a:p>
            <a:pPr marL="0" indent="0" algn="ctr" rtl="1">
              <a:buNone/>
            </a:pPr>
            <a:endParaRPr lang="en-US" sz="400" dirty="0">
              <a:cs typeface="B Mitra" pitchFamily="2" charset="-78"/>
            </a:endParaRPr>
          </a:p>
          <a:p>
            <a:pPr algn="r" rtl="1"/>
            <a:endParaRPr lang="en-US" sz="2200" dirty="0" smtClean="0">
              <a:cs typeface="B Mitra" pitchFamily="2" charset="-78"/>
            </a:endParaRPr>
          </a:p>
          <a:p>
            <a:pPr algn="r" rtl="1"/>
            <a:r>
              <a:rPr lang="fa-IR" sz="2200" dirty="0" smtClean="0">
                <a:cs typeface="B Mitra" pitchFamily="2" charset="-78"/>
              </a:rPr>
              <a:t>که </a:t>
            </a:r>
            <a:r>
              <a:rPr lang="fa-IR" sz="2200" dirty="0">
                <a:cs typeface="B Mitra" pitchFamily="2" charset="-78"/>
              </a:rPr>
              <a:t>در آن </a:t>
            </a:r>
            <a:r>
              <a:rPr lang="en-US" sz="2000" b="1" i="1" dirty="0">
                <a:cs typeface="B Mitra" pitchFamily="2" charset="-78"/>
              </a:rPr>
              <a:t>g</a:t>
            </a:r>
            <a:r>
              <a:rPr lang="en-US" sz="2000" b="1" dirty="0">
                <a:cs typeface="B Mitra" pitchFamily="2" charset="-78"/>
              </a:rPr>
              <a:t>(P</a:t>
            </a:r>
            <a:r>
              <a:rPr lang="en-US" sz="2000" b="1" i="1" dirty="0">
                <a:cs typeface="B Mitra" pitchFamily="2" charset="-78"/>
              </a:rPr>
              <a:t>, </a:t>
            </a:r>
            <a:r>
              <a:rPr lang="en-US" sz="2000" b="1" dirty="0">
                <a:cs typeface="B Mitra" pitchFamily="2" charset="-78"/>
              </a:rPr>
              <a:t>C) </a:t>
            </a:r>
            <a:r>
              <a:rPr lang="fa-IR" sz="2000" b="1" dirty="0" smtClean="0">
                <a:cs typeface="B Mitra" pitchFamily="2" charset="-78"/>
              </a:rPr>
              <a:t> </a:t>
            </a:r>
            <a:r>
              <a:rPr lang="fa-IR" sz="2200" dirty="0" smtClean="0">
                <a:cs typeface="B Mitra" pitchFamily="2" charset="-78"/>
              </a:rPr>
              <a:t>ضریب </a:t>
            </a:r>
            <a:r>
              <a:rPr lang="fa-IR" sz="2200" dirty="0">
                <a:cs typeface="B Mitra" pitchFamily="2" charset="-78"/>
              </a:rPr>
              <a:t>نرخ رشد (</a:t>
            </a:r>
            <a:r>
              <a:rPr lang="en-US" sz="2200" dirty="0">
                <a:latin typeface="Times New Roman" pitchFamily="18" charset="0"/>
                <a:cs typeface="Times New Roman" pitchFamily="18" charset="0"/>
              </a:rPr>
              <a:t>fractional growth rate</a:t>
            </a:r>
            <a:r>
              <a:rPr lang="fa-IR" sz="2200" dirty="0">
                <a:cs typeface="B Mitra" pitchFamily="2" charset="-78"/>
              </a:rPr>
              <a:t>)، تابعی از جمعیت و ظرفیت تحمل </a:t>
            </a:r>
            <a:r>
              <a:rPr lang="fa-IR" sz="2200" dirty="0" smtClean="0">
                <a:cs typeface="B Mitra" pitchFamily="2" charset="-78"/>
              </a:rPr>
              <a:t>بوده؛ </a:t>
            </a:r>
          </a:p>
          <a:p>
            <a:pPr algn="r" rtl="1"/>
            <a:r>
              <a:rPr lang="fa-IR" sz="2200" dirty="0" smtClean="0">
                <a:cs typeface="B Mitra" pitchFamily="2" charset="-78"/>
              </a:rPr>
              <a:t>و</a:t>
            </a:r>
            <a:r>
              <a:rPr lang="en-US" sz="2200" b="1" dirty="0" smtClean="0">
                <a:cs typeface="B Mitra" pitchFamily="2" charset="-78"/>
              </a:rPr>
              <a:t>g</a:t>
            </a:r>
            <a:r>
              <a:rPr lang="en-US" sz="2200" b="1" dirty="0">
                <a:cs typeface="B Mitra" pitchFamily="2" charset="-78"/>
              </a:rPr>
              <a:t>* </a:t>
            </a:r>
            <a:r>
              <a:rPr lang="fa-IR" sz="2200" b="1" dirty="0" smtClean="0">
                <a:cs typeface="B Mitra" pitchFamily="2" charset="-78"/>
              </a:rPr>
              <a:t> </a:t>
            </a:r>
            <a:r>
              <a:rPr lang="fa-IR" sz="2200" dirty="0" smtClean="0">
                <a:cs typeface="B Mitra" pitchFamily="2" charset="-78"/>
              </a:rPr>
              <a:t>بیشینه </a:t>
            </a:r>
            <a:r>
              <a:rPr lang="fa-IR" sz="2200" dirty="0">
                <a:cs typeface="B Mitra" pitchFamily="2" charset="-78"/>
              </a:rPr>
              <a:t>مقدار ضریب رشد است (ضریب نرخ رشد وقتی که جمعیت بسیار کم است). </a:t>
            </a:r>
            <a:endParaRPr lang="fa-IR" sz="2200" dirty="0" smtClean="0">
              <a:cs typeface="B Mitra" pitchFamily="2" charset="-78"/>
            </a:endParaRPr>
          </a:p>
          <a:p>
            <a:pPr algn="r" rtl="1"/>
            <a:r>
              <a:rPr lang="fa-IR" sz="2200" dirty="0" smtClean="0">
                <a:cs typeface="B Mitra" pitchFamily="2" charset="-78"/>
              </a:rPr>
              <a:t>مدل </a:t>
            </a:r>
            <a:r>
              <a:rPr lang="fa-IR" sz="2200" dirty="0">
                <a:cs typeface="B Mitra" pitchFamily="2" charset="-78"/>
              </a:rPr>
              <a:t>لجستیک با تمام الزامات رشد </a:t>
            </a:r>
            <a:r>
              <a:rPr lang="en-US" sz="2200" dirty="0">
                <a:cs typeface="B Mitra" pitchFamily="2" charset="-78"/>
              </a:rPr>
              <a:t>S</a:t>
            </a:r>
            <a:r>
              <a:rPr lang="fa-IR" sz="2200" dirty="0">
                <a:cs typeface="B Mitra" pitchFamily="2" charset="-78"/>
              </a:rPr>
              <a:t> شکل مطابقت دارد. ضریب خالص نرخ رشد خالص وقتی که </a:t>
            </a:r>
            <a:r>
              <a:rPr lang="en-US" sz="2200" dirty="0">
                <a:latin typeface="Times New Roman" pitchFamily="18" charset="0"/>
                <a:cs typeface="Times New Roman" pitchFamily="18" charset="0"/>
              </a:rPr>
              <a:t>P&lt;C</a:t>
            </a:r>
            <a:r>
              <a:rPr lang="fa-IR" sz="2200" dirty="0">
                <a:cs typeface="B Mitra" pitchFamily="2" charset="-78"/>
              </a:rPr>
              <a:t> باشد، مثبت، وقتی </a:t>
            </a:r>
            <a:r>
              <a:rPr lang="en-US" sz="2200" dirty="0">
                <a:latin typeface="Times New Roman" pitchFamily="18" charset="0"/>
                <a:cs typeface="Times New Roman" pitchFamily="18" charset="0"/>
              </a:rPr>
              <a:t>P=C</a:t>
            </a:r>
            <a:r>
              <a:rPr lang="fa-IR" sz="2200" dirty="0">
                <a:cs typeface="B Mitra" pitchFamily="2" charset="-78"/>
              </a:rPr>
              <a:t> باشد، صفر و زمانی که </a:t>
            </a:r>
            <a:r>
              <a:rPr lang="en-US" sz="2200" dirty="0">
                <a:latin typeface="Times New Roman" pitchFamily="18" charset="0"/>
                <a:cs typeface="Times New Roman" pitchFamily="18" charset="0"/>
              </a:rPr>
              <a:t>P&gt;C</a:t>
            </a:r>
            <a:r>
              <a:rPr lang="fa-IR" sz="2200" dirty="0">
                <a:cs typeface="B Mitra" pitchFamily="2" charset="-78"/>
              </a:rPr>
              <a:t> باشد منفی است. </a:t>
            </a:r>
            <a:endParaRPr lang="fa-IR" sz="2200" dirty="0" smtClean="0">
              <a:cs typeface="B Mitra" pitchFamily="2" charset="-78"/>
            </a:endParaRPr>
          </a:p>
          <a:p>
            <a:pPr algn="r" rtl="1"/>
            <a:r>
              <a:rPr lang="fa-IR" sz="2200" dirty="0" smtClean="0">
                <a:cs typeface="B Mitra" pitchFamily="2" charset="-78"/>
              </a:rPr>
              <a:t>مدل </a:t>
            </a:r>
            <a:r>
              <a:rPr lang="fa-IR" sz="2200" dirty="0">
                <a:cs typeface="B Mitra" pitchFamily="2" charset="-78"/>
              </a:rPr>
              <a:t>لجستیک ویژگی‌های دیگری نیز دارد</a:t>
            </a:r>
            <a:r>
              <a:rPr lang="fa-IR" sz="2200" dirty="0" smtClean="0">
                <a:cs typeface="B Mitra" pitchFamily="2" charset="-78"/>
              </a:rPr>
              <a:t>:</a:t>
            </a:r>
          </a:p>
          <a:p>
            <a:pPr algn="r" rtl="1"/>
            <a:endParaRPr lang="en-US" sz="400" dirty="0">
              <a:cs typeface="B Mitra" pitchFamily="2" charset="-78"/>
            </a:endParaRPr>
          </a:p>
          <a:p>
            <a:pPr marL="0" indent="0" algn="ctr" rtl="1">
              <a:buNone/>
            </a:pPr>
            <a:r>
              <a:rPr lang="en-US" sz="2400" b="1" dirty="0">
                <a:cs typeface="B Mitra" pitchFamily="2" charset="-78"/>
              </a:rPr>
              <a:t>Net Birth Rate = g*(1 - P/C)P = g*P - g*P</a:t>
            </a:r>
            <a:r>
              <a:rPr lang="en-US" sz="2400" b="1" baseline="30000" dirty="0">
                <a:cs typeface="B Mitra" pitchFamily="2" charset="-78"/>
              </a:rPr>
              <a:t>2</a:t>
            </a:r>
            <a:r>
              <a:rPr lang="en-US" sz="2400" b="1" dirty="0">
                <a:cs typeface="B Mitra" pitchFamily="2" charset="-78"/>
              </a:rPr>
              <a:t>/C</a:t>
            </a:r>
            <a:endParaRPr lang="en-US" sz="2400" dirty="0">
              <a:cs typeface="B Mitra" pitchFamily="2" charset="-78"/>
            </a:endParaRPr>
          </a:p>
          <a:p>
            <a:pPr algn="r" rtl="1"/>
            <a:endParaRPr lang="fa-IR" sz="2400" dirty="0" smtClean="0">
              <a:cs typeface="B Mitra" pitchFamily="2" charset="-78"/>
            </a:endParaRPr>
          </a:p>
          <a:p>
            <a:pPr algn="r" rtl="1"/>
            <a:endParaRPr lang="en-US" sz="2400" dirty="0">
              <a:cs typeface="B Mitra" pitchFamily="2" charset="-78"/>
            </a:endParaRPr>
          </a:p>
        </p:txBody>
      </p:sp>
    </p:spTree>
    <p:extLst>
      <p:ext uri="{BB962C8B-B14F-4D97-AF65-F5344CB8AC3E}">
        <p14:creationId xmlns:p14="http://schemas.microsoft.com/office/powerpoint/2010/main" val="33918760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52980"/>
          </a:xfrm>
        </p:spPr>
        <p:txBody>
          <a:bodyPr>
            <a:normAutofit/>
          </a:bodyPr>
          <a:lstStyle/>
          <a:p>
            <a:pPr algn="r" rtl="1"/>
            <a:r>
              <a:rPr lang="fa-IR" sz="2200" dirty="0" smtClean="0">
                <a:cs typeface="B Mitra" pitchFamily="2" charset="-78"/>
              </a:rPr>
              <a:t>فروش کل شامل خریدهای اولیه و دوباره است.</a:t>
            </a:r>
            <a:r>
              <a:rPr lang="fa-IR" sz="2200" dirty="0">
                <a:cs typeface="B Mitra" pitchFamily="2" charset="-78"/>
              </a:rPr>
              <a:t> هر پذیرنده بالقوه به هنگام پذیرش محصول به «تعداد فروش اولیه به ازای هر پذیرنده» محصول </a:t>
            </a:r>
            <a:r>
              <a:rPr lang="fa-IR" sz="2200" dirty="0" smtClean="0">
                <a:cs typeface="B Mitra" pitchFamily="2" charset="-78"/>
              </a:rPr>
              <a:t>می‌خرد </a:t>
            </a:r>
            <a:r>
              <a:rPr lang="fa-IR" sz="2200" dirty="0">
                <a:cs typeface="B Mitra" pitchFamily="2" charset="-78"/>
              </a:rPr>
              <a:t>و پس از آن به خرید خود با نرخ «میانگین مصرف هر پذیرنده» ادامه </a:t>
            </a:r>
            <a:r>
              <a:rPr lang="fa-IR" sz="2200" dirty="0" smtClean="0">
                <a:cs typeface="B Mitra" pitchFamily="2" charset="-78"/>
              </a:rPr>
              <a:t>می‌دهد</a:t>
            </a:r>
            <a:r>
              <a:rPr lang="fa-IR" sz="2200" dirty="0">
                <a:cs typeface="B Mitra" pitchFamily="2" charset="-78"/>
              </a:rPr>
              <a:t>.</a:t>
            </a:r>
            <a:endParaRPr lang="en-US" sz="2200" dirty="0">
              <a:cs typeface="B Mitra" pitchFamily="2" charset="-78"/>
            </a:endParaRPr>
          </a:p>
          <a:p>
            <a:pPr algn="r" rtl="1"/>
            <a:endParaRPr lang="en-US" sz="2200" dirty="0">
              <a:cs typeface="B Mitra" pitchFamily="2" charset="-78"/>
            </a:endParaRPr>
          </a:p>
        </p:txBody>
      </p:sp>
      <p:pic>
        <p:nvPicPr>
          <p:cNvPr id="4" name="Picture 3" descr="C:\Users\KIUMARS\Desktop\32.PNG"/>
          <p:cNvPicPr/>
          <p:nvPr/>
        </p:nvPicPr>
        <p:blipFill>
          <a:blip r:embed="rId3">
            <a:extLst>
              <a:ext uri="{28A0092B-C50C-407E-A947-70E740481C1C}">
                <a14:useLocalDpi xmlns:a14="http://schemas.microsoft.com/office/drawing/2010/main" val="0"/>
              </a:ext>
            </a:extLst>
          </a:blip>
          <a:srcRect/>
          <a:stretch>
            <a:fillRect/>
          </a:stretch>
        </p:blipFill>
        <p:spPr bwMode="auto">
          <a:xfrm>
            <a:off x="68945" y="1901374"/>
            <a:ext cx="6133739" cy="4956626"/>
          </a:xfrm>
          <a:prstGeom prst="rect">
            <a:avLst/>
          </a:prstGeom>
          <a:noFill/>
          <a:ln>
            <a:noFill/>
          </a:ln>
        </p:spPr>
      </p:pic>
      <p:sp>
        <p:nvSpPr>
          <p:cNvPr id="5" name="Title 1"/>
          <p:cNvSpPr>
            <a:spLocks noGrp="1"/>
          </p:cNvSpPr>
          <p:nvPr>
            <p:ph type="title"/>
          </p:nvPr>
        </p:nvSpPr>
        <p:spPr>
          <a:xfrm>
            <a:off x="457200" y="279425"/>
            <a:ext cx="8229600" cy="440677"/>
          </a:xfrm>
        </p:spPr>
        <p:txBody>
          <a:bodyPr>
            <a:noAutofit/>
          </a:bodyPr>
          <a:lstStyle/>
          <a:p>
            <a:pPr marL="342900" indent="-342900" algn="r" rtl="1">
              <a:buFont typeface="Wingdings" pitchFamily="2" charset="2"/>
              <a:buChar char="q"/>
            </a:pPr>
            <a:r>
              <a:rPr lang="fa-IR" sz="2400" b="1" dirty="0">
                <a:cs typeface="B Mitra" pitchFamily="2" charset="-78"/>
              </a:rPr>
              <a:t>6-3-9 </a:t>
            </a:r>
            <a:r>
              <a:rPr lang="fa-IR" sz="2400" b="1" dirty="0" smtClean="0">
                <a:cs typeface="B Mitra" pitchFamily="2" charset="-78"/>
              </a:rPr>
              <a:t>مدلسازی خریدهای دوباره </a:t>
            </a:r>
            <a:r>
              <a:rPr lang="fa-IR" sz="2000" dirty="0" smtClean="0">
                <a:cs typeface="B Mitra" pitchFamily="2" charset="-78"/>
              </a:rPr>
              <a:t>(ادامه)</a:t>
            </a:r>
            <a:endParaRPr lang="en-US" sz="2400" dirty="0">
              <a:cs typeface="B Mitra" pitchFamily="2" charset="-78"/>
            </a:endParaRPr>
          </a:p>
        </p:txBody>
      </p:sp>
      <p:sp>
        <p:nvSpPr>
          <p:cNvPr id="6" name="Text Box 4"/>
          <p:cNvSpPr txBox="1">
            <a:spLocks noChangeArrowheads="1"/>
          </p:cNvSpPr>
          <p:nvPr/>
        </p:nvSpPr>
        <p:spPr bwMode="auto">
          <a:xfrm>
            <a:off x="5740404" y="6146796"/>
            <a:ext cx="27564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r>
              <a:rPr lang="fa-IR" sz="2000" dirty="0" smtClean="0">
                <a:cs typeface="B Mitra" pitchFamily="2" charset="-78"/>
              </a:rPr>
              <a:t>شکل- مدلسازی خریدهای دوباره</a:t>
            </a:r>
            <a:endParaRPr lang="en-US" sz="2000" dirty="0">
              <a:cs typeface="B Mitra" pitchFamily="2" charset="-78"/>
            </a:endParaRPr>
          </a:p>
        </p:txBody>
      </p:sp>
    </p:spTree>
    <p:extLst>
      <p:ext uri="{BB962C8B-B14F-4D97-AF65-F5344CB8AC3E}">
        <p14:creationId xmlns:p14="http://schemas.microsoft.com/office/powerpoint/2010/main" val="6482182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5791200" y="4619166"/>
            <a:ext cx="2505864"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r>
              <a:rPr lang="fa-IR" sz="2000" dirty="0" smtClean="0">
                <a:cs typeface="B Mitra" pitchFamily="2" charset="-78"/>
              </a:rPr>
              <a:t>شکل- رفتار </a:t>
            </a:r>
            <a:r>
              <a:rPr lang="fa-IR" sz="2000" dirty="0">
                <a:cs typeface="B Mitra" pitchFamily="2" charset="-78"/>
              </a:rPr>
              <a:t>مدل خرید </a:t>
            </a:r>
            <a:r>
              <a:rPr lang="fa-IR" sz="2000" dirty="0" smtClean="0">
                <a:cs typeface="B Mitra" pitchFamily="2" charset="-78"/>
              </a:rPr>
              <a:t>دوباره.</a:t>
            </a:r>
          </a:p>
          <a:p>
            <a:pPr algn="ctr" rtl="1"/>
            <a:r>
              <a:rPr lang="fa-IR" altLang="en-US" sz="2000" dirty="0" smtClean="0">
                <a:latin typeface="Helvetica" charset="0"/>
                <a:cs typeface="B Mitra" pitchFamily="2" charset="-78"/>
              </a:rPr>
              <a:t>جمعیت کل 100 میلیون، خریدهای اولیه 1 واحد به ازای هر نفر و خریدهای جایگزینی 0/2 واحد به ازای هر نفر در سال</a:t>
            </a:r>
            <a:endParaRPr lang="en-US" altLang="en-US" sz="2000" dirty="0">
              <a:latin typeface="Helvetica" charset="0"/>
              <a:cs typeface="B Mitra" pitchFamily="2" charset="-78"/>
            </a:endParaRPr>
          </a:p>
        </p:txBody>
      </p:sp>
      <p:pic>
        <p:nvPicPr>
          <p:cNvPr id="5" name="Picture 5" descr="F9-22a Bass w/Rep Beh.eps                                      00029387Macintosh HD                   AD9393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941" y="838200"/>
            <a:ext cx="5046663" cy="274478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F9-22bBass w/Rep Purchases.eps                                 00029387Macintosh HD                   AD9393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57" y="3639442"/>
            <a:ext cx="5392738" cy="274320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a:spLocks noGrp="1"/>
          </p:cNvSpPr>
          <p:nvPr>
            <p:ph type="title"/>
          </p:nvPr>
        </p:nvSpPr>
        <p:spPr>
          <a:xfrm>
            <a:off x="457200" y="279425"/>
            <a:ext cx="8229600" cy="440677"/>
          </a:xfrm>
        </p:spPr>
        <p:txBody>
          <a:bodyPr>
            <a:noAutofit/>
          </a:bodyPr>
          <a:lstStyle/>
          <a:p>
            <a:pPr marL="342900" indent="-342900" algn="r" rtl="1">
              <a:buFont typeface="Wingdings" pitchFamily="2" charset="2"/>
              <a:buChar char="q"/>
            </a:pPr>
            <a:r>
              <a:rPr lang="fa-IR" sz="2400" b="1" dirty="0">
                <a:cs typeface="B Mitra" pitchFamily="2" charset="-78"/>
              </a:rPr>
              <a:t>6-3-9 </a:t>
            </a:r>
            <a:r>
              <a:rPr lang="fa-IR" sz="2400" b="1" dirty="0" smtClean="0">
                <a:cs typeface="B Mitra" pitchFamily="2" charset="-78"/>
              </a:rPr>
              <a:t>مدلسازی خریدهای دوباره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2339393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1-1-9 رشد </a:t>
            </a:r>
            <a:r>
              <a:rPr lang="fa-IR" sz="2400" b="1" dirty="0" smtClean="0">
                <a:cs typeface="B Mitra" pitchFamily="2" charset="-78"/>
              </a:rPr>
              <a:t>لجستیک </a:t>
            </a:r>
            <a:r>
              <a:rPr lang="fa-IR" sz="2000" dirty="0" smtClean="0">
                <a:cs typeface="B Mitra" pitchFamily="2" charset="-78"/>
              </a:rPr>
              <a:t>(ادامه)</a:t>
            </a:r>
            <a:endParaRPr lang="en-US" sz="2400" dirty="0"/>
          </a:p>
        </p:txBody>
      </p:sp>
      <p:sp>
        <p:nvSpPr>
          <p:cNvPr id="3" name="Content Placeholder 2"/>
          <p:cNvSpPr>
            <a:spLocks noGrp="1"/>
          </p:cNvSpPr>
          <p:nvPr>
            <p:ph idx="1"/>
          </p:nvPr>
        </p:nvSpPr>
        <p:spPr>
          <a:xfrm>
            <a:off x="457200" y="764744"/>
            <a:ext cx="8229600" cy="5864656"/>
          </a:xfrm>
        </p:spPr>
        <p:txBody>
          <a:bodyPr>
            <a:normAutofit lnSpcReduction="10000"/>
          </a:bodyPr>
          <a:lstStyle/>
          <a:p>
            <a:pPr algn="just"/>
            <a:r>
              <a:rPr lang="en-US" sz="2000" b="1" dirty="0">
                <a:cs typeface="B Mitra" pitchFamily="2" charset="-78"/>
              </a:rPr>
              <a:t>Net Birth Rate = g*(1 - P/C)P = g*P - </a:t>
            </a:r>
            <a:r>
              <a:rPr lang="en-US" sz="2000" b="1" dirty="0" smtClean="0">
                <a:cs typeface="B Mitra" pitchFamily="2" charset="-78"/>
              </a:rPr>
              <a:t>g*P</a:t>
            </a:r>
            <a:r>
              <a:rPr lang="en-US" sz="2000" b="1" baseline="30000" dirty="0" smtClean="0">
                <a:cs typeface="B Mitra" pitchFamily="2" charset="-78"/>
              </a:rPr>
              <a:t>2</a:t>
            </a:r>
            <a:r>
              <a:rPr lang="en-US" sz="2000" b="1" dirty="0" smtClean="0">
                <a:cs typeface="B Mitra" pitchFamily="2" charset="-78"/>
              </a:rPr>
              <a:t>/C</a:t>
            </a:r>
            <a:endParaRPr lang="fa-IR" sz="2200" dirty="0" smtClean="0">
              <a:cs typeface="B Mitra" pitchFamily="2" charset="-78"/>
            </a:endParaRPr>
          </a:p>
          <a:p>
            <a:pPr algn="just" rtl="1"/>
            <a:r>
              <a:rPr lang="fa-IR" sz="2200" dirty="0" smtClean="0">
                <a:cs typeface="B Mitra" pitchFamily="2" charset="-78"/>
              </a:rPr>
              <a:t>جمله </a:t>
            </a:r>
            <a:r>
              <a:rPr lang="fa-IR" sz="2200" dirty="0">
                <a:cs typeface="B Mitra" pitchFamily="2" charset="-78"/>
              </a:rPr>
              <a:t>اول یعنی </a:t>
            </a:r>
            <a:r>
              <a:rPr lang="en-US" sz="2200" b="1" dirty="0">
                <a:cs typeface="B Mitra" pitchFamily="2" charset="-78"/>
              </a:rPr>
              <a:t>g*P</a:t>
            </a:r>
            <a:r>
              <a:rPr lang="fa-IR" sz="2200" dirty="0">
                <a:cs typeface="B Mitra" pitchFamily="2" charset="-78"/>
              </a:rPr>
              <a:t> یک فرایند استاندارد بازخورد مثبت خطی از درجه اول است و جمله دوم </a:t>
            </a:r>
            <a:r>
              <a:rPr lang="en-US" sz="2200" b="1" dirty="0">
                <a:cs typeface="B Mitra" pitchFamily="2" charset="-78"/>
              </a:rPr>
              <a:t>g*P</a:t>
            </a:r>
            <a:r>
              <a:rPr lang="en-US" sz="2200" b="1" baseline="30000" dirty="0">
                <a:cs typeface="B Mitra" pitchFamily="2" charset="-78"/>
              </a:rPr>
              <a:t>2</a:t>
            </a:r>
            <a:r>
              <a:rPr lang="en-US" sz="2200" b="1" dirty="0">
                <a:cs typeface="B Mitra" pitchFamily="2" charset="-78"/>
              </a:rPr>
              <a:t>/C</a:t>
            </a:r>
            <a:r>
              <a:rPr lang="fa-IR" sz="2200" dirty="0">
                <a:cs typeface="B Mitra" pitchFamily="2" charset="-78"/>
              </a:rPr>
              <a:t> یک تابع غیرخطی از جمعیت است که نشان دهنده بازخورد منفی است که پیوسته در حال قوی‌تر شدن است و به واسطه نزدیک شدن جمعیت به ظرفیت تحمل آن حاصل می‌گردد</a:t>
            </a:r>
            <a:r>
              <a:rPr lang="fa-IR" sz="2200" dirty="0" smtClean="0">
                <a:cs typeface="B Mitra" pitchFamily="2" charset="-78"/>
              </a:rPr>
              <a:t>.</a:t>
            </a:r>
          </a:p>
          <a:p>
            <a:pPr algn="just" rtl="1"/>
            <a:endParaRPr lang="en-US" sz="2200" dirty="0" smtClean="0">
              <a:cs typeface="B Mitra" pitchFamily="2" charset="-78"/>
            </a:endParaRPr>
          </a:p>
          <a:p>
            <a:pPr algn="just" rtl="1"/>
            <a:r>
              <a:rPr lang="fa-IR" sz="2200" dirty="0" smtClean="0">
                <a:cs typeface="B Mitra" pitchFamily="2" charset="-78"/>
              </a:rPr>
              <a:t>در </a:t>
            </a:r>
            <a:r>
              <a:rPr lang="fa-IR" sz="2200" dirty="0">
                <a:cs typeface="B Mitra" pitchFamily="2" charset="-78"/>
              </a:rPr>
              <a:t>مدل لجستیک نرخ خالص تولد یک سهمی معکوس است که در نقاط </a:t>
            </a:r>
            <a:r>
              <a:rPr lang="en-US" sz="2200" dirty="0">
                <a:cs typeface="B Mitra" pitchFamily="2" charset="-78"/>
              </a:rPr>
              <a:t>P=0</a:t>
            </a:r>
            <a:r>
              <a:rPr lang="fa-IR" sz="2200" dirty="0">
                <a:cs typeface="B Mitra" pitchFamily="2" charset="-78"/>
              </a:rPr>
              <a:t> و </a:t>
            </a:r>
            <a:r>
              <a:rPr lang="en-US" sz="2200" dirty="0">
                <a:cs typeface="B Mitra" pitchFamily="2" charset="-78"/>
              </a:rPr>
              <a:t>P=C</a:t>
            </a:r>
            <a:r>
              <a:rPr lang="fa-IR" sz="2200" dirty="0">
                <a:cs typeface="B Mitra" pitchFamily="2" charset="-78"/>
              </a:rPr>
              <a:t> از نقطه صفر می‌گذرد. </a:t>
            </a:r>
            <a:endParaRPr lang="fa-IR" sz="2200" dirty="0" smtClean="0">
              <a:cs typeface="B Mitra" pitchFamily="2" charset="-78"/>
            </a:endParaRPr>
          </a:p>
          <a:p>
            <a:pPr algn="just" rtl="1"/>
            <a:r>
              <a:rPr lang="fa-IR" sz="2200" dirty="0" smtClean="0">
                <a:cs typeface="B Mitra" pitchFamily="2" charset="-78"/>
              </a:rPr>
              <a:t>از </a:t>
            </a:r>
            <a:r>
              <a:rPr lang="fa-IR" sz="2200" dirty="0">
                <a:cs typeface="B Mitra" pitchFamily="2" charset="-78"/>
              </a:rPr>
              <a:t>آنجا که یک سهمی حول نقطه بیشینه خود متقارن است، بیشینه مقدار نرخ خالص تولد وقتی اتفاق می‌افتد که</a:t>
            </a:r>
            <a:r>
              <a:rPr lang="fa-IR" sz="2200" dirty="0" smtClean="0">
                <a:cs typeface="B Mitra" pitchFamily="2" charset="-78"/>
              </a:rPr>
              <a:t>:</a:t>
            </a:r>
            <a:endParaRPr lang="en-US" sz="2200" dirty="0">
              <a:cs typeface="B Mitra" pitchFamily="2" charset="-78"/>
            </a:endParaRPr>
          </a:p>
          <a:p>
            <a:pPr marL="0" indent="0" algn="ctr" rtl="1">
              <a:buNone/>
            </a:pPr>
            <a:r>
              <a:rPr lang="en-US" sz="2200" b="1" dirty="0" err="1">
                <a:cs typeface="B Mitra" pitchFamily="2" charset="-78"/>
              </a:rPr>
              <a:t>P</a:t>
            </a:r>
            <a:r>
              <a:rPr lang="en-US" sz="2200" b="1" baseline="-25000" dirty="0" err="1">
                <a:cs typeface="B Mitra" pitchFamily="2" charset="-78"/>
              </a:rPr>
              <a:t>inf</a:t>
            </a:r>
            <a:r>
              <a:rPr lang="en-US" sz="2200" b="1" dirty="0">
                <a:cs typeface="B Mitra" pitchFamily="2" charset="-78"/>
              </a:rPr>
              <a:t> = C/2</a:t>
            </a:r>
            <a:endParaRPr lang="en-US" sz="2200" dirty="0">
              <a:cs typeface="B Mitra" pitchFamily="2" charset="-78"/>
            </a:endParaRPr>
          </a:p>
          <a:p>
            <a:pPr algn="just" rtl="1"/>
            <a:r>
              <a:rPr lang="fa-IR" sz="2200" dirty="0">
                <a:cs typeface="B Mitra" pitchFamily="2" charset="-78"/>
              </a:rPr>
              <a:t>که در آن </a:t>
            </a:r>
            <a:r>
              <a:rPr lang="en-US" sz="2200" dirty="0" err="1">
                <a:cs typeface="B Mitra" pitchFamily="2" charset="-78"/>
              </a:rPr>
              <a:t>P</a:t>
            </a:r>
            <a:r>
              <a:rPr lang="en-US" sz="2200" baseline="-25000" dirty="0" err="1">
                <a:cs typeface="B Mitra" pitchFamily="2" charset="-78"/>
              </a:rPr>
              <a:t>inf</a:t>
            </a:r>
            <a:r>
              <a:rPr lang="en-US" sz="2200" dirty="0">
                <a:cs typeface="B Mitra" pitchFamily="2" charset="-78"/>
              </a:rPr>
              <a:t> </a:t>
            </a:r>
            <a:r>
              <a:rPr lang="fa-IR" sz="2200" dirty="0">
                <a:cs typeface="B Mitra" pitchFamily="2" charset="-78"/>
              </a:rPr>
              <a:t> مقدار جمعیت است آن زمان که نرخ خالص رشد در بیشینه مقدار خود قرار داشته و بنابراین نقطه عطف منحنی جمعیت است</a:t>
            </a:r>
            <a:r>
              <a:rPr lang="fa-IR" sz="2200" dirty="0" smtClean="0">
                <a:cs typeface="B Mitra" pitchFamily="2" charset="-78"/>
              </a:rPr>
              <a:t>.</a:t>
            </a:r>
          </a:p>
          <a:p>
            <a:pPr algn="just" rtl="1"/>
            <a:r>
              <a:rPr lang="fa-IR" sz="2200" dirty="0" smtClean="0">
                <a:cs typeface="B Mitra" pitchFamily="2" charset="-78"/>
              </a:rPr>
              <a:t>بیشترین مقدار نرخ خالص رشد به طور دقیق در میانه راه رسیدن به ظرفیت تحمل اتفاق می‌افتد.</a:t>
            </a:r>
          </a:p>
          <a:p>
            <a:pPr algn="just" rtl="1"/>
            <a:endParaRPr lang="fa-IR" sz="2200" dirty="0" smtClean="0">
              <a:cs typeface="B Mitra" pitchFamily="2" charset="-78"/>
            </a:endParaRPr>
          </a:p>
          <a:p>
            <a:pPr algn="just" rtl="1"/>
            <a:r>
              <a:rPr lang="fa-IR" sz="2200" dirty="0" smtClean="0">
                <a:cs typeface="B Mitra" pitchFamily="2" charset="-78"/>
              </a:rPr>
              <a:t>بسیاری </a:t>
            </a:r>
            <a:r>
              <a:rPr lang="fa-IR" sz="2200" dirty="0">
                <a:cs typeface="B Mitra" pitchFamily="2" charset="-78"/>
              </a:rPr>
              <a:t>از </a:t>
            </a:r>
            <a:r>
              <a:rPr lang="fa-IR" sz="2200" dirty="0" smtClean="0">
                <a:cs typeface="B Mitra" pitchFamily="2" charset="-78"/>
              </a:rPr>
              <a:t>فرایندهای </a:t>
            </a:r>
            <a:r>
              <a:rPr lang="fa-IR" sz="2200" dirty="0">
                <a:cs typeface="B Mitra" pitchFamily="2" charset="-78"/>
              </a:rPr>
              <a:t>رشد </a:t>
            </a:r>
            <a:r>
              <a:rPr lang="en-US" sz="2200" dirty="0">
                <a:cs typeface="B Mitra" pitchFamily="2" charset="-78"/>
              </a:rPr>
              <a:t>S</a:t>
            </a:r>
            <a:r>
              <a:rPr lang="fa-IR" sz="2200" dirty="0">
                <a:cs typeface="B Mitra" pitchFamily="2" charset="-78"/>
              </a:rPr>
              <a:t> شکل </a:t>
            </a:r>
            <a:r>
              <a:rPr lang="fa-IR" sz="2200" dirty="0" smtClean="0">
                <a:cs typeface="B Mitra" pitchFamily="2" charset="-78"/>
              </a:rPr>
              <a:t>را </a:t>
            </a:r>
            <a:r>
              <a:rPr lang="fa-IR" sz="2200" dirty="0">
                <a:cs typeface="B Mitra" pitchFamily="2" charset="-78"/>
              </a:rPr>
              <a:t>می‌توان توسط مدل لجستیک، حتی با وجود این محدودیت که نقطه عطف دقیقا در نقطه </a:t>
            </a:r>
            <a:r>
              <a:rPr lang="fa-IR" sz="2200" b="1" dirty="0">
                <a:cs typeface="B Mitra" pitchFamily="2" charset="-78"/>
              </a:rPr>
              <a:t> </a:t>
            </a:r>
            <a:r>
              <a:rPr lang="en-US" sz="2200" b="1" dirty="0">
                <a:cs typeface="B Mitra" pitchFamily="2" charset="-78"/>
              </a:rPr>
              <a:t>C/2</a:t>
            </a:r>
            <a:r>
              <a:rPr lang="fa-IR" sz="2200" dirty="0">
                <a:cs typeface="B Mitra" pitchFamily="2" charset="-78"/>
              </a:rPr>
              <a:t> اتفاق </a:t>
            </a:r>
            <a:r>
              <a:rPr lang="fa-IR" sz="2200" dirty="0" smtClean="0">
                <a:cs typeface="B Mitra" pitchFamily="2" charset="-78"/>
              </a:rPr>
              <a:t>می‌افتد، </a:t>
            </a:r>
            <a:r>
              <a:rPr lang="fa-IR" sz="2200" dirty="0">
                <a:cs typeface="B Mitra" pitchFamily="2" charset="-78"/>
              </a:rPr>
              <a:t>به خوبی تخمین </a:t>
            </a:r>
            <a:r>
              <a:rPr lang="fa-IR" sz="2200" dirty="0" smtClean="0">
                <a:cs typeface="B Mitra" pitchFamily="2" charset="-78"/>
              </a:rPr>
              <a:t>زد.</a:t>
            </a:r>
            <a:endParaRPr lang="en-US" sz="2200" dirty="0">
              <a:cs typeface="B Mitra" pitchFamily="2" charset="-78"/>
            </a:endParaRPr>
          </a:p>
          <a:p>
            <a:pPr algn="just" rtl="1"/>
            <a:endParaRPr lang="en-US" sz="2200" dirty="0">
              <a:cs typeface="B Mitra" pitchFamily="2" charset="-78"/>
            </a:endParaRPr>
          </a:p>
        </p:txBody>
      </p:sp>
    </p:spTree>
    <p:extLst>
      <p:ext uri="{BB962C8B-B14F-4D97-AF65-F5344CB8AC3E}">
        <p14:creationId xmlns:p14="http://schemas.microsoft.com/office/powerpoint/2010/main" val="42780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1-1-9 رشد </a:t>
            </a:r>
            <a:r>
              <a:rPr lang="fa-IR" sz="2400" b="1" dirty="0" smtClean="0">
                <a:cs typeface="B Mitra" pitchFamily="2" charset="-78"/>
              </a:rPr>
              <a:t>لجستیک </a:t>
            </a:r>
            <a:r>
              <a:rPr lang="fa-IR" sz="2000" dirty="0" smtClean="0">
                <a:cs typeface="B Mitra" pitchFamily="2" charset="-78"/>
              </a:rPr>
              <a:t>(ادامه)</a:t>
            </a:r>
            <a:endParaRPr lang="en-US" sz="2400" dirty="0"/>
          </a:p>
        </p:txBody>
      </p:sp>
      <p:sp>
        <p:nvSpPr>
          <p:cNvPr id="4" name="Text Box 6"/>
          <p:cNvSpPr txBox="1">
            <a:spLocks noChangeArrowheads="1"/>
          </p:cNvSpPr>
          <p:nvPr/>
        </p:nvSpPr>
        <p:spPr bwMode="auto">
          <a:xfrm>
            <a:off x="457200" y="5410200"/>
            <a:ext cx="8153400" cy="1323439"/>
          </a:xfrm>
          <a:prstGeom prst="rect">
            <a:avLst/>
          </a:prstGeom>
          <a:noFill/>
          <a:ln w="9525">
            <a:noFill/>
            <a:miter lim="800000"/>
            <a:headEnd/>
            <a:tailEnd/>
          </a:ln>
          <a:effectLst/>
        </p:spPr>
        <p:txBody>
          <a:bodyPr wrap="square">
            <a:spAutoFit/>
          </a:bodyPr>
          <a:lstStyle/>
          <a:p>
            <a:pPr algn="r" rtl="1" eaLnBrk="0" hangingPunct="0"/>
            <a:r>
              <a:rPr lang="fa-IR" sz="2000" b="1" dirty="0">
                <a:cs typeface="B Mitra" pitchFamily="2" charset="-78"/>
              </a:rPr>
              <a:t>بالا:</a:t>
            </a:r>
            <a:r>
              <a:rPr lang="fa-IR" sz="2000" dirty="0">
                <a:cs typeface="B Mitra" pitchFamily="2" charset="-78"/>
              </a:rPr>
              <a:t> با رشد جمعیت، ضریب نرخ رشد (</a:t>
            </a:r>
            <a:r>
              <a:rPr lang="en-US" sz="2000" i="1" dirty="0">
                <a:cs typeface="B Mitra" pitchFamily="2" charset="-78"/>
              </a:rPr>
              <a:t>g</a:t>
            </a:r>
            <a:r>
              <a:rPr lang="en-US" sz="2000" dirty="0">
                <a:cs typeface="B Mitra" pitchFamily="2" charset="-78"/>
              </a:rPr>
              <a:t>(P, C</a:t>
            </a:r>
            <a:r>
              <a:rPr lang="en-US" sz="2000" dirty="0" smtClean="0">
                <a:cs typeface="B Mitra" pitchFamily="2" charset="-78"/>
              </a:rPr>
              <a:t>)</a:t>
            </a:r>
            <a:r>
              <a:rPr lang="fa-IR" sz="2000" dirty="0" smtClean="0">
                <a:cs typeface="B Mitra" pitchFamily="2" charset="-78"/>
              </a:rPr>
              <a:t>) </a:t>
            </a:r>
            <a:r>
              <a:rPr lang="fa-IR" sz="2000" dirty="0">
                <a:cs typeface="B Mitra" pitchFamily="2" charset="-78"/>
              </a:rPr>
              <a:t>به صورت خطی کاهش </a:t>
            </a:r>
            <a:r>
              <a:rPr lang="fa-IR" sz="2000" dirty="0" smtClean="0">
                <a:cs typeface="B Mitra" pitchFamily="2" charset="-78"/>
              </a:rPr>
              <a:t>می‌یابد</a:t>
            </a:r>
            <a:r>
              <a:rPr lang="fa-IR" sz="2000" dirty="0">
                <a:cs typeface="B Mitra" pitchFamily="2" charset="-78"/>
              </a:rPr>
              <a:t>. </a:t>
            </a:r>
            <a:r>
              <a:rPr lang="fa-IR" sz="2000" b="1" dirty="0">
                <a:cs typeface="B Mitra" pitchFamily="2" charset="-78"/>
              </a:rPr>
              <a:t>وسط:</a:t>
            </a:r>
            <a:r>
              <a:rPr lang="fa-IR" sz="2000" dirty="0">
                <a:cs typeface="B Mitra" pitchFamily="2" charset="-78"/>
              </a:rPr>
              <a:t> نمودار فاز یک سهمی معکوس است که در حدود </a:t>
            </a:r>
            <a:r>
              <a:rPr lang="en-US" sz="2000" dirty="0">
                <a:cs typeface="B Mitra" pitchFamily="2" charset="-78"/>
              </a:rPr>
              <a:t>P/C=0.5</a:t>
            </a:r>
            <a:r>
              <a:rPr lang="fa-IR" sz="2000" dirty="0">
                <a:cs typeface="B Mitra" pitchFamily="2" charset="-78"/>
              </a:rPr>
              <a:t> متقارن است. </a:t>
            </a:r>
            <a:r>
              <a:rPr lang="fa-IR" sz="2000" b="1" dirty="0">
                <a:cs typeface="B Mitra" pitchFamily="2" charset="-78"/>
              </a:rPr>
              <a:t>پایین</a:t>
            </a:r>
            <a:r>
              <a:rPr lang="fa-IR" sz="2000" dirty="0">
                <a:cs typeface="B Mitra" pitchFamily="2" charset="-78"/>
              </a:rPr>
              <a:t>: جمعیت یک از یک محنی </a:t>
            </a:r>
            <a:r>
              <a:rPr lang="en-US" sz="2000" dirty="0">
                <a:cs typeface="B Mitra" pitchFamily="2" charset="-78"/>
              </a:rPr>
              <a:t>S</a:t>
            </a:r>
            <a:r>
              <a:rPr lang="fa-IR" sz="2000" dirty="0">
                <a:cs typeface="B Mitra" pitchFamily="2" charset="-78"/>
              </a:rPr>
              <a:t> شکل پیروی </a:t>
            </a:r>
            <a:r>
              <a:rPr lang="fa-IR" sz="2000" dirty="0" smtClean="0">
                <a:cs typeface="B Mitra" pitchFamily="2" charset="-78"/>
              </a:rPr>
              <a:t>می‌کند </a:t>
            </a:r>
            <a:r>
              <a:rPr lang="fa-IR" sz="2000" dirty="0">
                <a:cs typeface="B Mitra" pitchFamily="2" charset="-78"/>
              </a:rPr>
              <a:t>که نقطه عطف آن در </a:t>
            </a:r>
            <a:r>
              <a:rPr lang="en-US" sz="2000" dirty="0">
                <a:cs typeface="B Mitra" pitchFamily="2" charset="-78"/>
              </a:rPr>
              <a:t>P/C=0.5</a:t>
            </a:r>
            <a:r>
              <a:rPr lang="fa-IR" sz="2000" dirty="0">
                <a:cs typeface="B Mitra" pitchFamily="2" charset="-78"/>
              </a:rPr>
              <a:t> است؛ نرخ رشد خالص از یک منحنی </a:t>
            </a:r>
            <a:r>
              <a:rPr lang="fa-IR" sz="2000" dirty="0" smtClean="0">
                <a:cs typeface="B Mitra" pitchFamily="2" charset="-78"/>
              </a:rPr>
              <a:t>زنگوله‌ای </a:t>
            </a:r>
            <a:r>
              <a:rPr lang="fa-IR" sz="2000" dirty="0">
                <a:cs typeface="B Mitra" pitchFamily="2" charset="-78"/>
              </a:rPr>
              <a:t>شکل پیروی </a:t>
            </a:r>
            <a:r>
              <a:rPr lang="fa-IR" sz="2000" dirty="0" smtClean="0">
                <a:cs typeface="B Mitra" pitchFamily="2" charset="-78"/>
              </a:rPr>
              <a:t>می‌کند </a:t>
            </a:r>
            <a:r>
              <a:rPr lang="fa-IR" sz="2000" dirty="0">
                <a:cs typeface="B Mitra" pitchFamily="2" charset="-78"/>
              </a:rPr>
              <a:t>که بیشینه مقدار آن </a:t>
            </a:r>
            <a:r>
              <a:rPr lang="en-US" sz="2000" dirty="0">
                <a:cs typeface="B Mitra" pitchFamily="2" charset="-78"/>
              </a:rPr>
              <a:t>0.25C</a:t>
            </a:r>
            <a:r>
              <a:rPr lang="fa-IR" sz="2000" dirty="0">
                <a:cs typeface="B Mitra" pitchFamily="2" charset="-78"/>
              </a:rPr>
              <a:t> دوره زمانی است. </a:t>
            </a:r>
            <a:endParaRPr lang="en-US" altLang="en-US" sz="2000" dirty="0">
              <a:latin typeface="Helvetica" charset="0"/>
              <a:cs typeface="B Mitra" pitchFamily="2" charset="-78"/>
            </a:endParaRPr>
          </a:p>
        </p:txBody>
      </p:sp>
      <p:pic>
        <p:nvPicPr>
          <p:cNvPr id="5" name="Picture 7"/>
          <p:cNvPicPr>
            <a:picLocks noChangeAspect="1" noChangeArrowheads="1"/>
          </p:cNvPicPr>
          <p:nvPr/>
        </p:nvPicPr>
        <p:blipFill>
          <a:blip r:embed="rId3"/>
          <a:srcRect/>
          <a:stretch>
            <a:fillRect/>
          </a:stretch>
        </p:blipFill>
        <p:spPr bwMode="auto">
          <a:xfrm>
            <a:off x="152400" y="-76200"/>
            <a:ext cx="3868738" cy="2241550"/>
          </a:xfrm>
          <a:prstGeom prst="rect">
            <a:avLst/>
          </a:prstGeom>
          <a:noFill/>
          <a:ln w="9525">
            <a:noFill/>
            <a:miter lim="800000"/>
            <a:headEnd/>
            <a:tailEnd/>
          </a:ln>
          <a:effectLst/>
        </p:spPr>
      </p:pic>
      <p:pic>
        <p:nvPicPr>
          <p:cNvPr id="6" name="Picture 8"/>
          <p:cNvPicPr>
            <a:picLocks noChangeAspect="1" noChangeArrowheads="1"/>
          </p:cNvPicPr>
          <p:nvPr/>
        </p:nvPicPr>
        <p:blipFill>
          <a:blip r:embed="rId4"/>
          <a:srcRect/>
          <a:stretch>
            <a:fillRect/>
          </a:stretch>
        </p:blipFill>
        <p:spPr bwMode="auto">
          <a:xfrm>
            <a:off x="76200" y="2425700"/>
            <a:ext cx="3886200" cy="2984500"/>
          </a:xfrm>
          <a:prstGeom prst="rect">
            <a:avLst/>
          </a:prstGeom>
          <a:noFill/>
          <a:ln w="9525">
            <a:noFill/>
            <a:miter lim="800000"/>
            <a:headEnd/>
            <a:tailEnd/>
          </a:ln>
          <a:effectLst/>
        </p:spPr>
      </p:pic>
      <p:pic>
        <p:nvPicPr>
          <p:cNvPr id="7" name="Picture 9"/>
          <p:cNvPicPr>
            <a:picLocks noChangeAspect="1" noChangeArrowheads="1"/>
          </p:cNvPicPr>
          <p:nvPr/>
        </p:nvPicPr>
        <p:blipFill>
          <a:blip r:embed="rId5"/>
          <a:srcRect/>
          <a:stretch>
            <a:fillRect/>
          </a:stretch>
        </p:blipFill>
        <p:spPr bwMode="auto">
          <a:xfrm>
            <a:off x="4191000" y="1633538"/>
            <a:ext cx="5181600" cy="2862262"/>
          </a:xfrm>
          <a:prstGeom prst="rect">
            <a:avLst/>
          </a:prstGeom>
          <a:noFill/>
          <a:ln w="9525">
            <a:noFill/>
            <a:miter lim="800000"/>
            <a:headEnd/>
            <a:tailEnd/>
          </a:ln>
          <a:effectLst/>
        </p:spPr>
      </p:pic>
    </p:spTree>
    <p:extLst>
      <p:ext uri="{BB962C8B-B14F-4D97-AF65-F5344CB8AC3E}">
        <p14:creationId xmlns:p14="http://schemas.microsoft.com/office/powerpoint/2010/main" val="1414971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2-1-9 راه حل تحلیلی معادله لجستیک</a:t>
            </a:r>
            <a:endParaRPr lang="en-US" sz="2400"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a:cs typeface="B Mitra" pitchFamily="2" charset="-78"/>
              </a:rPr>
              <a:t>مدل لجستیک را می‌توان از راه تحلیلی نیز حل </a:t>
            </a:r>
            <a:r>
              <a:rPr lang="fa-IR" sz="2200" dirty="0" smtClean="0">
                <a:cs typeface="B Mitra" pitchFamily="2" charset="-78"/>
              </a:rPr>
              <a:t>کرد:</a:t>
            </a:r>
          </a:p>
          <a:p>
            <a:pPr algn="r" rtl="1"/>
            <a:endParaRPr lang="fa-IR" sz="2400" dirty="0" smtClean="0">
              <a:cs typeface="B Mitra" pitchFamily="2" charset="-78"/>
            </a:endParaRPr>
          </a:p>
          <a:p>
            <a:pPr algn="r" rtl="1"/>
            <a:endParaRPr lang="fa-IR" sz="2400" dirty="0">
              <a:cs typeface="B Mitra" pitchFamily="2" charset="-78"/>
            </a:endParaRPr>
          </a:p>
          <a:p>
            <a:pPr algn="r" rtl="1"/>
            <a:endParaRPr lang="fa-IR" sz="2400" dirty="0" smtClean="0">
              <a:cs typeface="B Mitra" pitchFamily="2" charset="-78"/>
            </a:endParaRPr>
          </a:p>
          <a:p>
            <a:pPr marL="0" indent="0" algn="r" rtl="1">
              <a:buNone/>
            </a:pPr>
            <a:endParaRPr lang="fa-IR" sz="2400" dirty="0" smtClean="0">
              <a:cs typeface="B Mitra" pitchFamily="2" charset="-78"/>
            </a:endParaRPr>
          </a:p>
          <a:p>
            <a:pPr marL="0" indent="0" algn="r" rtl="1">
              <a:buNone/>
            </a:pPr>
            <a:endParaRPr lang="fa-IR" sz="2400" dirty="0">
              <a:cs typeface="B Mitra" pitchFamily="2" charset="-78"/>
            </a:endParaRPr>
          </a:p>
          <a:p>
            <a:pPr algn="r" rtl="1"/>
            <a:r>
              <a:rPr lang="fa-IR" sz="2200" dirty="0">
                <a:cs typeface="B Mitra" pitchFamily="2" charset="-78"/>
              </a:rPr>
              <a:t>که در آن </a:t>
            </a:r>
            <a:r>
              <a:rPr lang="en-US" sz="2200" dirty="0">
                <a:cs typeface="B Mitra" pitchFamily="2" charset="-78"/>
              </a:rPr>
              <a:t>h</a:t>
            </a:r>
            <a:r>
              <a:rPr lang="fa-IR" sz="2200" dirty="0">
                <a:cs typeface="B Mitra" pitchFamily="2" charset="-78"/>
              </a:rPr>
              <a:t> لحظه‌ای است که مقدار جمعیت به نصف ظرفیت تحمل آن می‌رسد. با قرار دادن </a:t>
            </a:r>
            <a:r>
              <a:rPr lang="en-US" sz="2200" dirty="0">
                <a:cs typeface="B Mitra" pitchFamily="2" charset="-78"/>
              </a:rPr>
              <a:t>P(h) = 0.5 C</a:t>
            </a:r>
            <a:r>
              <a:rPr lang="fa-IR" sz="2200" dirty="0">
                <a:cs typeface="B Mitra" pitchFamily="2" charset="-78"/>
              </a:rPr>
              <a:t> در معادله بالا، </a:t>
            </a:r>
            <a:r>
              <a:rPr lang="en-US" sz="2200" dirty="0">
                <a:cs typeface="B Mitra" pitchFamily="2" charset="-78"/>
              </a:rPr>
              <a:t>h</a:t>
            </a:r>
            <a:r>
              <a:rPr lang="fa-IR" sz="2200" dirty="0">
                <a:cs typeface="B Mitra" pitchFamily="2" charset="-78"/>
              </a:rPr>
              <a:t> برابر </a:t>
            </a:r>
            <a:r>
              <a:rPr lang="en-US" sz="2200" dirty="0" err="1">
                <a:cs typeface="B Mitra" pitchFamily="2" charset="-78"/>
              </a:rPr>
              <a:t>ln</a:t>
            </a:r>
            <a:r>
              <a:rPr lang="en-US" sz="2200" dirty="0">
                <a:cs typeface="B Mitra" pitchFamily="2" charset="-78"/>
              </a:rPr>
              <a:t>[(C/P(0))-1]/g*</a:t>
            </a:r>
            <a:r>
              <a:rPr lang="fa-IR" sz="2200" dirty="0">
                <a:cs typeface="B Mitra" pitchFamily="2" charset="-78"/>
              </a:rPr>
              <a:t> به دست می‌آید.</a:t>
            </a:r>
            <a:endParaRPr lang="en-US" sz="2200" dirty="0">
              <a:cs typeface="B Mitra" pitchFamily="2" charset="-78"/>
            </a:endParaRPr>
          </a:p>
          <a:p>
            <a:pPr algn="r" rtl="1"/>
            <a:r>
              <a:rPr lang="fa-IR" sz="2200" dirty="0">
                <a:cs typeface="B Mitra" pitchFamily="2" charset="-78"/>
              </a:rPr>
              <a:t>به دلیل سادگی روش تحلیلی، مدل لجستیک پرکاربردترین مدل رشد </a:t>
            </a:r>
            <a:r>
              <a:rPr lang="en-US" sz="2200" dirty="0">
                <a:cs typeface="B Mitra" pitchFamily="2" charset="-78"/>
              </a:rPr>
              <a:t>S</a:t>
            </a:r>
            <a:r>
              <a:rPr lang="fa-IR" sz="2200" dirty="0">
                <a:cs typeface="B Mitra" pitchFamily="2" charset="-78"/>
              </a:rPr>
              <a:t> شکل در میان مدل‌های رایج است.</a:t>
            </a:r>
            <a:endParaRPr lang="en-US" sz="2200" dirty="0">
              <a:cs typeface="B Mitra" pitchFamily="2" charset="-78"/>
            </a:endParaRPr>
          </a:p>
        </p:txBody>
      </p:sp>
      <p:pic>
        <p:nvPicPr>
          <p:cNvPr id="4" name="Picture 5"/>
          <p:cNvPicPr>
            <a:picLocks noChangeAspect="1" noChangeArrowheads="1"/>
          </p:cNvPicPr>
          <p:nvPr/>
        </p:nvPicPr>
        <p:blipFill>
          <a:blip r:embed="rId2"/>
          <a:srcRect/>
          <a:stretch>
            <a:fillRect/>
          </a:stretch>
        </p:blipFill>
        <p:spPr bwMode="auto">
          <a:xfrm>
            <a:off x="550062" y="1659622"/>
            <a:ext cx="3532909" cy="1050636"/>
          </a:xfrm>
          <a:prstGeom prst="rect">
            <a:avLst/>
          </a:prstGeom>
          <a:noFill/>
          <a:ln w="9525" algn="ctr">
            <a:noFill/>
            <a:miter lim="800000"/>
            <a:headEnd/>
            <a:tailEnd/>
          </a:ln>
          <a:effectLst/>
        </p:spPr>
      </p:pic>
      <p:pic>
        <p:nvPicPr>
          <p:cNvPr id="5" name="Picture 6"/>
          <p:cNvPicPr>
            <a:picLocks noChangeAspect="1" noChangeArrowheads="1"/>
          </p:cNvPicPr>
          <p:nvPr/>
        </p:nvPicPr>
        <p:blipFill>
          <a:blip r:embed="rId3"/>
          <a:srcRect/>
          <a:stretch>
            <a:fillRect/>
          </a:stretch>
        </p:blipFill>
        <p:spPr bwMode="auto">
          <a:xfrm>
            <a:off x="5132246" y="1655581"/>
            <a:ext cx="3446318" cy="969818"/>
          </a:xfrm>
          <a:prstGeom prst="rect">
            <a:avLst/>
          </a:prstGeom>
          <a:noFill/>
          <a:ln w="9525" algn="ctr">
            <a:noFill/>
            <a:miter lim="800000"/>
            <a:headEnd/>
            <a:tailEnd/>
          </a:ln>
          <a:effectLst/>
        </p:spPr>
      </p:pic>
    </p:spTree>
    <p:extLst>
      <p:ext uri="{BB962C8B-B14F-4D97-AF65-F5344CB8AC3E}">
        <p14:creationId xmlns:p14="http://schemas.microsoft.com/office/powerpoint/2010/main" val="427803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3-1-9 دیگر مدل</a:t>
            </a:r>
            <a:r>
              <a:rPr lang="fa-IR" sz="2400" dirty="0">
                <a:cs typeface="B Mitra" pitchFamily="2" charset="-78"/>
              </a:rPr>
              <a:t>‌</a:t>
            </a:r>
            <a:r>
              <a:rPr lang="fa-IR" sz="2400" b="1" dirty="0">
                <a:cs typeface="B Mitra" pitchFamily="2" charset="-78"/>
              </a:rPr>
              <a:t>های رایج رشد</a:t>
            </a:r>
            <a:endParaRPr lang="en-US" sz="2400"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smtClean="0">
                <a:cs typeface="B Mitra" pitchFamily="2" charset="-78"/>
              </a:rPr>
              <a:t>مدل‌های </a:t>
            </a:r>
            <a:r>
              <a:rPr lang="fa-IR" sz="2200" dirty="0">
                <a:cs typeface="B Mitra" pitchFamily="2" charset="-78"/>
              </a:rPr>
              <a:t>رشد </a:t>
            </a:r>
            <a:r>
              <a:rPr lang="en-US" sz="2200" dirty="0">
                <a:cs typeface="B Mitra" pitchFamily="2" charset="-78"/>
              </a:rPr>
              <a:t>S</a:t>
            </a:r>
            <a:r>
              <a:rPr lang="fa-IR" sz="2200" dirty="0">
                <a:cs typeface="B Mitra" pitchFamily="2" charset="-78"/>
              </a:rPr>
              <a:t> شکل بسیاری </a:t>
            </a:r>
            <a:r>
              <a:rPr lang="fa-IR" sz="2200" dirty="0" smtClean="0">
                <a:cs typeface="B Mitra" pitchFamily="2" charset="-78"/>
              </a:rPr>
              <a:t>وجود </a:t>
            </a:r>
            <a:r>
              <a:rPr lang="fa-IR" sz="2200" dirty="0">
                <a:cs typeface="B Mitra" pitchFamily="2" charset="-78"/>
              </a:rPr>
              <a:t>دارد. این مدل‌ها، این فرض محدود کننده را که ضریب نرخ رشد جمعیت به صورت خطی کاهش می‌یابد از میان بر می‌دارند. این منحنی‌های رشد در حالت کلی متقارن نیستند. </a:t>
            </a:r>
            <a:endParaRPr lang="en-US" sz="2200" dirty="0">
              <a:cs typeface="B Mitra" pitchFamily="2" charset="-78"/>
            </a:endParaRPr>
          </a:p>
          <a:p>
            <a:pPr algn="r" rtl="1"/>
            <a:r>
              <a:rPr lang="fa-IR" sz="2200" dirty="0">
                <a:cs typeface="B Mitra" pitchFamily="2" charset="-78"/>
              </a:rPr>
              <a:t>منحنی ریچاردز (</a:t>
            </a:r>
            <a:r>
              <a:rPr lang="en-US" sz="2200" dirty="0">
                <a:cs typeface="B Mitra" pitchFamily="2" charset="-78"/>
              </a:rPr>
              <a:t>Richards curve</a:t>
            </a:r>
            <a:r>
              <a:rPr lang="fa-IR" sz="2200" dirty="0">
                <a:cs typeface="B Mitra" pitchFamily="2" charset="-78"/>
              </a:rPr>
              <a:t>) یکی از معمول‌ترین مدل‌هاست. در مدل ریچاردز‌، ضریب نرخ رشد جمعیت غیر‌خطی است</a:t>
            </a:r>
            <a:r>
              <a:rPr lang="fa-IR" sz="2200" dirty="0" smtClean="0">
                <a:cs typeface="B Mitra" pitchFamily="2" charset="-78"/>
              </a:rPr>
              <a:t>:</a:t>
            </a:r>
          </a:p>
          <a:p>
            <a:pPr algn="r" rtl="1"/>
            <a:endParaRPr lang="fa-IR" sz="2200" dirty="0" smtClean="0">
              <a:cs typeface="B Mitra" pitchFamily="2" charset="-78"/>
            </a:endParaRPr>
          </a:p>
          <a:p>
            <a:pPr algn="r" rtl="1"/>
            <a:endParaRPr lang="en-US" sz="2200" dirty="0">
              <a:cs typeface="B Mitra" pitchFamily="2" charset="-78"/>
            </a:endParaRPr>
          </a:p>
          <a:p>
            <a:pPr algn="r" rtl="1"/>
            <a:endParaRPr lang="fa-IR" sz="2200" dirty="0" smtClean="0">
              <a:cs typeface="B Mitra" pitchFamily="2" charset="-78"/>
            </a:endParaRPr>
          </a:p>
          <a:p>
            <a:pPr algn="r" rtl="1"/>
            <a:r>
              <a:rPr lang="fa-IR" sz="2200" dirty="0" smtClean="0">
                <a:cs typeface="B Mitra" pitchFamily="2" charset="-78"/>
              </a:rPr>
              <a:t>زمانی </a:t>
            </a:r>
            <a:r>
              <a:rPr lang="fa-IR" sz="2200" dirty="0">
                <a:cs typeface="B Mitra" pitchFamily="2" charset="-78"/>
              </a:rPr>
              <a:t>که 2=</a:t>
            </a:r>
            <a:r>
              <a:rPr lang="en-US" sz="2200" dirty="0">
                <a:cs typeface="B Mitra" pitchFamily="2" charset="-78"/>
              </a:rPr>
              <a:t>m</a:t>
            </a:r>
            <a:r>
              <a:rPr lang="fa-IR" sz="2200" dirty="0">
                <a:cs typeface="B Mitra" pitchFamily="2" charset="-78"/>
              </a:rPr>
              <a:t> باشد، مدل ریچاردز به مدل لجستیک تبدیل می‌شود. دیگر مقادیر </a:t>
            </a:r>
            <a:r>
              <a:rPr lang="en-US" sz="2200" dirty="0">
                <a:cs typeface="B Mitra" pitchFamily="2" charset="-78"/>
              </a:rPr>
              <a:t>m</a:t>
            </a:r>
            <a:r>
              <a:rPr lang="fa-IR" sz="2200" dirty="0">
                <a:cs typeface="B Mitra" pitchFamily="2" charset="-78"/>
              </a:rPr>
              <a:t> سبب غیر‌خطی شدن ضریب نرخ رشد جمعیت می‌گردند. </a:t>
            </a:r>
            <a:endParaRPr lang="fa-IR" sz="2200" dirty="0" smtClean="0">
              <a:cs typeface="B Mitra" pitchFamily="2" charset="-78"/>
            </a:endParaRPr>
          </a:p>
          <a:p>
            <a:pPr algn="r" rtl="1"/>
            <a:r>
              <a:rPr lang="fa-IR" sz="2200" dirty="0" smtClean="0">
                <a:cs typeface="B Mitra" pitchFamily="2" charset="-78"/>
              </a:rPr>
              <a:t>راه‌حل </a:t>
            </a:r>
            <a:r>
              <a:rPr lang="fa-IR" sz="2200" dirty="0">
                <a:cs typeface="B Mitra" pitchFamily="2" charset="-78"/>
              </a:rPr>
              <a:t>مدل ریچاردز </a:t>
            </a:r>
            <a:r>
              <a:rPr lang="fa-IR" sz="2200" dirty="0" smtClean="0">
                <a:cs typeface="B Mitra" pitchFamily="2" charset="-78"/>
              </a:rPr>
              <a:t>به </a:t>
            </a:r>
            <a:r>
              <a:rPr lang="fa-IR" sz="2200" dirty="0">
                <a:cs typeface="B Mitra" pitchFamily="2" charset="-78"/>
              </a:rPr>
              <a:t>صورت </a:t>
            </a:r>
            <a:r>
              <a:rPr lang="fa-IR" sz="2200" dirty="0" smtClean="0">
                <a:cs typeface="B Mitra" pitchFamily="2" charset="-78"/>
              </a:rPr>
              <a:t>زیر است</a:t>
            </a:r>
            <a:r>
              <a:rPr lang="fa-IR" sz="2200" dirty="0">
                <a:cs typeface="B Mitra" pitchFamily="2" charset="-78"/>
              </a:rPr>
              <a:t>:</a:t>
            </a:r>
            <a:endParaRPr lang="en-US" sz="2200" dirty="0">
              <a:cs typeface="B Mitra" pitchFamily="2" charset="-78"/>
            </a:endParaRPr>
          </a:p>
          <a:p>
            <a:pPr algn="r" rtl="1"/>
            <a:endParaRPr lang="fa-IR" sz="2200" dirty="0" smtClean="0">
              <a:cs typeface="B Mitra" pitchFamily="2" charset="-78"/>
            </a:endParaRPr>
          </a:p>
          <a:p>
            <a:pPr algn="r" rtl="1"/>
            <a:r>
              <a:rPr lang="fa-IR" sz="2200" dirty="0" smtClean="0">
                <a:cs typeface="B Mitra" pitchFamily="2" charset="-78"/>
              </a:rPr>
              <a:t>که </a:t>
            </a:r>
            <a:r>
              <a:rPr lang="fa-IR" sz="2200" dirty="0">
                <a:cs typeface="B Mitra" pitchFamily="2" charset="-78"/>
              </a:rPr>
              <a:t>در آن </a:t>
            </a:r>
            <a:r>
              <a:rPr lang="en-US" sz="2200" dirty="0">
                <a:cs typeface="B Mitra" pitchFamily="2" charset="-78"/>
              </a:rPr>
              <a:t>k</a:t>
            </a:r>
            <a:r>
              <a:rPr lang="fa-IR" sz="2200" dirty="0">
                <a:cs typeface="B Mitra" pitchFamily="2" charset="-78"/>
              </a:rPr>
              <a:t> پارامتر وابسته به نسبت مقدار جمعیت اولیه به ظرفیت تحمل آن است. </a:t>
            </a:r>
            <a:endParaRPr lang="en-US" sz="2200" dirty="0">
              <a:cs typeface="B Mitra" pitchFamily="2" charset="-78"/>
            </a:endParaRPr>
          </a:p>
          <a:p>
            <a:pPr algn="r" rtl="1"/>
            <a:endParaRPr lang="en-US" sz="2200" dirty="0">
              <a:cs typeface="B Mitra" pitchFamily="2" charset="-78"/>
            </a:endParaRPr>
          </a:p>
        </p:txBody>
      </p:sp>
      <p:pic>
        <p:nvPicPr>
          <p:cNvPr id="6" name="Picture 7"/>
          <p:cNvPicPr>
            <a:picLocks noChangeAspect="1" noChangeArrowheads="1"/>
          </p:cNvPicPr>
          <p:nvPr/>
        </p:nvPicPr>
        <p:blipFill>
          <a:blip r:embed="rId2"/>
          <a:srcRect/>
          <a:stretch>
            <a:fillRect/>
          </a:stretch>
        </p:blipFill>
        <p:spPr bwMode="auto">
          <a:xfrm>
            <a:off x="946087" y="2514600"/>
            <a:ext cx="5073713" cy="979221"/>
          </a:xfrm>
          <a:prstGeom prst="rect">
            <a:avLst/>
          </a:prstGeom>
          <a:noFill/>
          <a:ln w="9525" algn="ctr">
            <a:noFill/>
            <a:miter lim="800000"/>
            <a:headEnd/>
            <a:tailEnd/>
          </a:ln>
          <a:effectLst/>
        </p:spPr>
      </p:pic>
      <p:pic>
        <p:nvPicPr>
          <p:cNvPr id="7" name="Picture 8"/>
          <p:cNvPicPr>
            <a:picLocks noChangeAspect="1" noChangeArrowheads="1"/>
          </p:cNvPicPr>
          <p:nvPr/>
        </p:nvPicPr>
        <p:blipFill>
          <a:blip r:embed="rId3"/>
          <a:srcRect/>
          <a:stretch>
            <a:fillRect/>
          </a:stretch>
        </p:blipFill>
        <p:spPr bwMode="auto">
          <a:xfrm>
            <a:off x="899722" y="4557711"/>
            <a:ext cx="3532909" cy="482023"/>
          </a:xfrm>
          <a:prstGeom prst="rect">
            <a:avLst/>
          </a:prstGeom>
          <a:noFill/>
          <a:ln w="9525" algn="ctr">
            <a:noFill/>
            <a:miter lim="800000"/>
            <a:headEnd/>
            <a:tailEnd/>
          </a:ln>
          <a:effectLst/>
        </p:spPr>
      </p:pic>
    </p:spTree>
    <p:extLst>
      <p:ext uri="{BB962C8B-B14F-4D97-AF65-F5344CB8AC3E}">
        <p14:creationId xmlns:p14="http://schemas.microsoft.com/office/powerpoint/2010/main" val="427803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7744"/>
            <a:ext cx="8229600" cy="6096000"/>
          </a:xfrm>
        </p:spPr>
        <p:txBody>
          <a:bodyPr>
            <a:noAutofit/>
          </a:bodyPr>
          <a:lstStyle/>
          <a:p>
            <a:pPr algn="r" rtl="1"/>
            <a:r>
              <a:rPr lang="fa-IR" sz="2200" dirty="0">
                <a:cs typeface="B Mitra" pitchFamily="2" charset="-78"/>
              </a:rPr>
              <a:t>حالت خاص منحنی ریچاردز، منحنی گومپرتز (</a:t>
            </a:r>
            <a:r>
              <a:rPr lang="en-US" sz="2200" dirty="0" err="1">
                <a:cs typeface="B Mitra" pitchFamily="2" charset="-78"/>
              </a:rPr>
              <a:t>Gompertz</a:t>
            </a:r>
            <a:r>
              <a:rPr lang="fa-IR" sz="2200" dirty="0">
                <a:cs typeface="B Mitra" pitchFamily="2" charset="-78"/>
              </a:rPr>
              <a:t>) نامیده می‌شود که با قرار دادن 1=</a:t>
            </a:r>
            <a:r>
              <a:rPr lang="en-US" sz="2200" dirty="0">
                <a:cs typeface="B Mitra" pitchFamily="2" charset="-78"/>
              </a:rPr>
              <a:t>m</a:t>
            </a:r>
            <a:r>
              <a:rPr lang="fa-IR" sz="2200" dirty="0">
                <a:cs typeface="B Mitra" pitchFamily="2" charset="-78"/>
              </a:rPr>
              <a:t> در مدل ریچاردز به دست می‌آید. </a:t>
            </a:r>
            <a:endParaRPr lang="fa-IR" sz="2200" dirty="0" smtClean="0">
              <a:cs typeface="B Mitra" pitchFamily="2" charset="-78"/>
            </a:endParaRPr>
          </a:p>
          <a:p>
            <a:pPr algn="r" rtl="1"/>
            <a:endParaRPr lang="en-US" sz="2200" dirty="0">
              <a:cs typeface="B Mitra" pitchFamily="2" charset="-78"/>
            </a:endParaRPr>
          </a:p>
          <a:p>
            <a:pPr algn="r" rtl="1"/>
            <a:r>
              <a:rPr lang="fa-IR" sz="2200" dirty="0">
                <a:cs typeface="B Mitra" pitchFamily="2" charset="-78"/>
              </a:rPr>
              <a:t>بنابراین برای منحنی گومپرتز به دست می‌آید</a:t>
            </a:r>
            <a:r>
              <a:rPr lang="fa-IR" sz="2200" dirty="0" smtClean="0">
                <a:cs typeface="B Mitra" pitchFamily="2" charset="-78"/>
              </a:rPr>
              <a:t>:</a:t>
            </a:r>
          </a:p>
          <a:p>
            <a:pPr algn="r" rtl="1"/>
            <a:endParaRPr lang="en-US" sz="2200" dirty="0">
              <a:cs typeface="B Mitra" pitchFamily="2" charset="-78"/>
            </a:endParaRPr>
          </a:p>
          <a:p>
            <a:pPr algn="r" rtl="1"/>
            <a:r>
              <a:rPr lang="fa-IR" sz="2200" dirty="0">
                <a:cs typeface="B Mitra" pitchFamily="2" charset="-78"/>
              </a:rPr>
              <a:t>در مدل گومپرتز ضریب نرخ رشد به صورت خطی در لگاریتم جمعیت کاهش یافته و بیشینه نرخ رشد در </a:t>
            </a:r>
            <a:r>
              <a:rPr lang="fa-IR" sz="2200" dirty="0" smtClean="0">
                <a:cs typeface="B Mitra" pitchFamily="2" charset="-78"/>
              </a:rPr>
              <a:t>0/368= </a:t>
            </a:r>
            <a:r>
              <a:rPr lang="en-US" sz="2200" dirty="0">
                <a:cs typeface="B Mitra" pitchFamily="2" charset="-78"/>
              </a:rPr>
              <a:t>P/C</a:t>
            </a:r>
            <a:r>
              <a:rPr lang="fa-IR" sz="2200" dirty="0">
                <a:cs typeface="B Mitra" pitchFamily="2" charset="-78"/>
              </a:rPr>
              <a:t> اتفاق می‌افتد. </a:t>
            </a:r>
            <a:endParaRPr lang="en-US" sz="2200" dirty="0">
              <a:cs typeface="B Mitra" pitchFamily="2" charset="-78"/>
            </a:endParaRPr>
          </a:p>
          <a:p>
            <a:pPr algn="r" rtl="1"/>
            <a:r>
              <a:rPr lang="fa-IR" sz="2200" dirty="0">
                <a:cs typeface="B Mitra" pitchFamily="2" charset="-78"/>
              </a:rPr>
              <a:t>مدل رشد دیگری که به طور معمول مورد استفاده قرار می‌گیرد بر پایه توزیع ویبول (</a:t>
            </a:r>
            <a:r>
              <a:rPr lang="en-US" sz="2200" dirty="0" err="1">
                <a:cs typeface="B Mitra" pitchFamily="2" charset="-78"/>
              </a:rPr>
              <a:t>Weibull</a:t>
            </a:r>
            <a:r>
              <a:rPr lang="fa-IR" sz="2200" dirty="0">
                <a:cs typeface="B Mitra" pitchFamily="2" charset="-78"/>
              </a:rPr>
              <a:t>) قرار دارد: </a:t>
            </a:r>
            <a:endParaRPr lang="fa-IR" sz="2200" dirty="0" smtClean="0">
              <a:cs typeface="B Mitra" pitchFamily="2" charset="-78"/>
            </a:endParaRPr>
          </a:p>
          <a:p>
            <a:pPr algn="r" rtl="1"/>
            <a:endParaRPr lang="fa-IR" sz="2200" dirty="0" smtClean="0">
              <a:cs typeface="B Mitra" pitchFamily="2" charset="-78"/>
            </a:endParaRPr>
          </a:p>
          <a:p>
            <a:pPr algn="r" rtl="1"/>
            <a:r>
              <a:rPr lang="fa-IR" sz="2200" dirty="0" smtClean="0">
                <a:cs typeface="B Mitra" pitchFamily="2" charset="-78"/>
              </a:rPr>
              <a:t>هیچ تضمینی وجود ندارد که داده های موجود با مفروضات هر یک از مدلهای تحلیلی رشد مطابقت داشته باشد. البته با </a:t>
            </a:r>
            <a:r>
              <a:rPr lang="fa-IR" sz="2200" dirty="0">
                <a:cs typeface="B Mitra" pitchFamily="2" charset="-78"/>
              </a:rPr>
              <a:t>وجود شبیه‌سازی‌های رایانه‌ای، شما محدود به استفاده از مدل‌های لجستیک، گومپرتز و ویبول و دیگر مدل‌های تحلیلی نیستید. </a:t>
            </a:r>
            <a:endParaRPr lang="fa-IR" sz="2200" dirty="0" smtClean="0">
              <a:cs typeface="B Mitra" pitchFamily="2" charset="-78"/>
            </a:endParaRPr>
          </a:p>
          <a:p>
            <a:pPr algn="r" rtl="1"/>
            <a:r>
              <a:rPr lang="fa-IR" sz="2200" dirty="0" smtClean="0">
                <a:cs typeface="B Mitra" pitchFamily="2" charset="-78"/>
              </a:rPr>
              <a:t>شما </a:t>
            </a:r>
            <a:r>
              <a:rPr lang="fa-IR" sz="2200" dirty="0">
                <a:cs typeface="B Mitra" pitchFamily="2" charset="-78"/>
              </a:rPr>
              <a:t>می‌توانید هر رابطه غیرخطی موجود میان ضریب نرخ تولد و مرگ‌و‌میر را که توسط داده‌ها تأیید می‌شود مشخص نموده، سپس مدل را برای کشف رفتار آن در طول زمان شبیه‌سازی کنید. </a:t>
            </a:r>
            <a:endParaRPr lang="en-US" sz="2200" dirty="0">
              <a:cs typeface="B Mitra" pitchFamily="2" charset="-78"/>
            </a:endParaRPr>
          </a:p>
        </p:txBody>
      </p:sp>
      <p:pic>
        <p:nvPicPr>
          <p:cNvPr id="4" name="Picture 9"/>
          <p:cNvPicPr>
            <a:picLocks noChangeAspect="1" noChangeArrowheads="1"/>
          </p:cNvPicPr>
          <p:nvPr/>
        </p:nvPicPr>
        <p:blipFill>
          <a:blip r:embed="rId3"/>
          <a:srcRect/>
          <a:stretch>
            <a:fillRect/>
          </a:stretch>
        </p:blipFill>
        <p:spPr bwMode="auto">
          <a:xfrm>
            <a:off x="491830" y="1141888"/>
            <a:ext cx="2514600" cy="809625"/>
          </a:xfrm>
          <a:prstGeom prst="rect">
            <a:avLst/>
          </a:prstGeom>
          <a:noFill/>
          <a:ln w="9525" algn="ctr">
            <a:noFill/>
            <a:miter lim="800000"/>
            <a:headEnd/>
            <a:tailEnd/>
          </a:ln>
          <a:effectLst/>
        </p:spPr>
      </p:pic>
      <p:pic>
        <p:nvPicPr>
          <p:cNvPr id="5" name="Picture 8"/>
          <p:cNvPicPr>
            <a:picLocks noChangeAspect="1" noChangeArrowheads="1"/>
          </p:cNvPicPr>
          <p:nvPr/>
        </p:nvPicPr>
        <p:blipFill>
          <a:blip r:embed="rId4"/>
          <a:srcRect/>
          <a:stretch>
            <a:fillRect/>
          </a:stretch>
        </p:blipFill>
        <p:spPr bwMode="auto">
          <a:xfrm>
            <a:off x="650724" y="2011758"/>
            <a:ext cx="3177886" cy="386773"/>
          </a:xfrm>
          <a:prstGeom prst="rect">
            <a:avLst/>
          </a:prstGeom>
          <a:noFill/>
          <a:ln w="9525" algn="ctr">
            <a:noFill/>
            <a:miter lim="800000"/>
            <a:headEnd/>
            <a:tailEnd/>
          </a:ln>
          <a:effectLst/>
        </p:spPr>
      </p:pic>
      <p:pic>
        <p:nvPicPr>
          <p:cNvPr id="6" name="Picture 9"/>
          <p:cNvPicPr>
            <a:picLocks noChangeAspect="1" noChangeArrowheads="1"/>
          </p:cNvPicPr>
          <p:nvPr/>
        </p:nvPicPr>
        <p:blipFill>
          <a:blip r:embed="rId5"/>
          <a:srcRect/>
          <a:stretch>
            <a:fillRect/>
          </a:stretch>
        </p:blipFill>
        <p:spPr bwMode="auto">
          <a:xfrm>
            <a:off x="640107" y="3842001"/>
            <a:ext cx="3255818" cy="484909"/>
          </a:xfrm>
          <a:prstGeom prst="rect">
            <a:avLst/>
          </a:prstGeom>
          <a:noFill/>
          <a:ln w="9525" algn="ctr">
            <a:noFill/>
            <a:miter lim="800000"/>
            <a:headEnd/>
            <a:tailEnd/>
          </a:ln>
          <a:effectLst/>
        </p:spPr>
      </p:pic>
      <p:sp>
        <p:nvSpPr>
          <p:cNvPr id="7" name="Title 1"/>
          <p:cNvSpPr>
            <a:spLocks noGrp="1"/>
          </p:cNvSpPr>
          <p:nvPr>
            <p:ph type="title"/>
          </p:nvPr>
        </p:nvSpPr>
        <p:spPr>
          <a:xfrm>
            <a:off x="529770" y="279400"/>
            <a:ext cx="8229600" cy="441325"/>
          </a:xfrm>
        </p:spPr>
        <p:txBody>
          <a:bodyPr>
            <a:noAutofit/>
          </a:bodyPr>
          <a:lstStyle/>
          <a:p>
            <a:pPr marL="571500" indent="-571500" algn="r" rtl="1">
              <a:buFont typeface="Wingdings" pitchFamily="2" charset="2"/>
              <a:buChar char="q"/>
            </a:pPr>
            <a:r>
              <a:rPr lang="fa-IR" sz="2400" b="1" dirty="0">
                <a:cs typeface="B Mitra" pitchFamily="2" charset="-78"/>
              </a:rPr>
              <a:t>3-1-9 دیگر مدل</a:t>
            </a:r>
            <a:r>
              <a:rPr lang="fa-IR" sz="2400" dirty="0">
                <a:cs typeface="B Mitra" pitchFamily="2" charset="-78"/>
              </a:rPr>
              <a:t>‌</a:t>
            </a:r>
            <a:r>
              <a:rPr lang="fa-IR" sz="2400" b="1" dirty="0">
                <a:cs typeface="B Mitra" pitchFamily="2" charset="-78"/>
              </a:rPr>
              <a:t>های رایج </a:t>
            </a:r>
            <a:r>
              <a:rPr lang="fa-IR" sz="2400" b="1" dirty="0" smtClean="0">
                <a:cs typeface="B Mitra" pitchFamily="2" charset="-78"/>
              </a:rPr>
              <a:t>رشد </a:t>
            </a:r>
            <a:r>
              <a:rPr lang="fa-IR" sz="2000" dirty="0" smtClean="0">
                <a:cs typeface="B Mitra" pitchFamily="2" charset="-78"/>
              </a:rPr>
              <a:t>(ادامه)</a:t>
            </a:r>
            <a:endParaRPr lang="en-US" sz="2400" dirty="0">
              <a:cs typeface="B Mitra" pitchFamily="2" charset="-78"/>
            </a:endParaRPr>
          </a:p>
        </p:txBody>
      </p:sp>
    </p:spTree>
    <p:extLst>
      <p:ext uri="{BB962C8B-B14F-4D97-AF65-F5344CB8AC3E}">
        <p14:creationId xmlns:p14="http://schemas.microsoft.com/office/powerpoint/2010/main" val="42780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9425"/>
            <a:ext cx="8229600" cy="440677"/>
          </a:xfrm>
        </p:spPr>
        <p:txBody>
          <a:bodyPr>
            <a:noAutofit/>
          </a:bodyPr>
          <a:lstStyle/>
          <a:p>
            <a:pPr marL="571500" indent="-571500" algn="r" rtl="1">
              <a:buFont typeface="Wingdings" pitchFamily="2" charset="2"/>
              <a:buChar char="q"/>
            </a:pPr>
            <a:r>
              <a:rPr lang="fa-IR" sz="2400" b="1" dirty="0">
                <a:cs typeface="B Mitra" pitchFamily="2" charset="-78"/>
              </a:rPr>
              <a:t>4-1-9 آزمودن مدل لجستیک</a:t>
            </a:r>
            <a:endParaRPr lang="en-US" sz="2400" dirty="0">
              <a:cs typeface="B Mitra" pitchFamily="2" charset="-78"/>
            </a:endParaRPr>
          </a:p>
        </p:txBody>
      </p:sp>
      <p:sp>
        <p:nvSpPr>
          <p:cNvPr id="3" name="Content Placeholder 2"/>
          <p:cNvSpPr>
            <a:spLocks noGrp="1"/>
          </p:cNvSpPr>
          <p:nvPr>
            <p:ph idx="1"/>
          </p:nvPr>
        </p:nvSpPr>
        <p:spPr>
          <a:xfrm>
            <a:off x="457200" y="764744"/>
            <a:ext cx="8229600" cy="5476415"/>
          </a:xfrm>
        </p:spPr>
        <p:txBody>
          <a:bodyPr>
            <a:normAutofit/>
          </a:bodyPr>
          <a:lstStyle/>
          <a:p>
            <a:pPr algn="r" rtl="1"/>
            <a:r>
              <a:rPr lang="fa-IR" sz="2200" dirty="0">
                <a:cs typeface="B Mitra" pitchFamily="2" charset="-78"/>
              </a:rPr>
              <a:t>همان طور که شکل زیر نشان می‌دهد، بهترین برازش مدل لجستیک به خوبی با داده‌های مربوط به رشد آفتاب گردان مطابقت می‌کند، گرچه این مدل مقدار رشد را در ماه اول کمتر از مقدار واقعی و سپس بیش از مقدار واقعی براورد کرده است. </a:t>
            </a:r>
            <a:endParaRPr lang="fa-IR" sz="2200" dirty="0" smtClean="0">
              <a:cs typeface="B Mitra" pitchFamily="2" charset="-78"/>
            </a:endParaRPr>
          </a:p>
          <a:p>
            <a:pPr algn="r" rtl="1"/>
            <a:r>
              <a:rPr lang="fa-IR" sz="2200" dirty="0" smtClean="0">
                <a:cs typeface="B Mitra" pitchFamily="2" charset="-78"/>
              </a:rPr>
              <a:t>این </a:t>
            </a:r>
            <a:r>
              <a:rPr lang="fa-IR" sz="2200" dirty="0">
                <a:cs typeface="B Mitra" pitchFamily="2" charset="-78"/>
              </a:rPr>
              <a:t>اختلاف بر این امر دلالت دارند که برازش بهتری ممکن است با بکارگیری مدل رشد دیگری حاصل شود، از جمله مدل ریچاردز که در آن ضریب نرخ رشد جمعیت غیرخطی است. </a:t>
            </a:r>
            <a:endParaRPr lang="en-US" sz="2200" dirty="0">
              <a:cs typeface="B Mitra" pitchFamily="2" charset="-78"/>
            </a:endParaRPr>
          </a:p>
          <a:p>
            <a:pPr algn="r" rtl="1"/>
            <a:endParaRPr lang="en-US" sz="2200" dirty="0">
              <a:cs typeface="B Mitra" pitchFamily="2" charset="-78"/>
            </a:endParaRPr>
          </a:p>
        </p:txBody>
      </p:sp>
      <p:pic>
        <p:nvPicPr>
          <p:cNvPr id="5" name="Picture 5" descr="F9-02 Sunflower Height.eps                                     00029387Macintosh HD                   AD93935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29" y="2911166"/>
            <a:ext cx="7345795" cy="3773921"/>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6"/>
          <p:cNvSpPr txBox="1">
            <a:spLocks noChangeArrowheads="1"/>
          </p:cNvSpPr>
          <p:nvPr/>
        </p:nvSpPr>
        <p:spPr bwMode="auto">
          <a:xfrm>
            <a:off x="7389010" y="4718462"/>
            <a:ext cx="1333145" cy="1671359"/>
          </a:xfrm>
          <a:prstGeom prst="rect">
            <a:avLst/>
          </a:prstGeom>
          <a:noFill/>
          <a:ln w="9525">
            <a:noFill/>
            <a:miter lim="800000"/>
            <a:headEnd/>
            <a:tailEnd/>
          </a:ln>
          <a:effectLst/>
        </p:spPr>
        <p:txBody>
          <a:bodyPr wrap="square">
            <a:spAutoFit/>
          </a:bodyPr>
          <a:lstStyle/>
          <a:p>
            <a:pPr algn="ctr" rtl="1" eaLnBrk="0" hangingPunct="0"/>
            <a:r>
              <a:rPr lang="fa-IR" sz="2000" dirty="0" smtClean="0">
                <a:cs typeface="B Mitra" pitchFamily="2" charset="-78"/>
              </a:rPr>
              <a:t>شکل- رشد گلهای آفتاب گردان و بهترین برازش مدل لجستیک</a:t>
            </a:r>
            <a:endParaRPr lang="en-US" altLang="en-US" sz="2000" dirty="0">
              <a:latin typeface="Helvetica" charset="0"/>
              <a:cs typeface="B Mitra" pitchFamily="2" charset="-78"/>
            </a:endParaRPr>
          </a:p>
        </p:txBody>
      </p:sp>
    </p:spTree>
    <p:extLst>
      <p:ext uri="{BB962C8B-B14F-4D97-AF65-F5344CB8AC3E}">
        <p14:creationId xmlns:p14="http://schemas.microsoft.com/office/powerpoint/2010/main" val="427803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4606</Words>
  <Application>Microsoft Office PowerPoint</Application>
  <PresentationFormat>On-screen Show (4:3)</PresentationFormat>
  <Paragraphs>233</Paragraphs>
  <Slides>31</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B Mitra</vt:lpstr>
      <vt:lpstr>Calibri</vt:lpstr>
      <vt:lpstr>Helvetica</vt:lpstr>
      <vt:lpstr>IranNastaliq</vt:lpstr>
      <vt:lpstr>Times New Roman</vt:lpstr>
      <vt:lpstr>Wingdings</vt:lpstr>
      <vt:lpstr>Office Theme</vt:lpstr>
      <vt:lpstr>فصل نهم  رشد S شکل: همه گیری‌ها، انتشار نوآوری و رشد محصولات جدید</vt:lpstr>
      <vt:lpstr>1-9 مدل‌سازی رشد S شکل</vt:lpstr>
      <vt:lpstr>1-1-9 رشد لجستیک (logistic growth)</vt:lpstr>
      <vt:lpstr>1-1-9 رشد لجستیک (ادامه)</vt:lpstr>
      <vt:lpstr>1-1-9 رشد لجستیک (ادامه)</vt:lpstr>
      <vt:lpstr>2-1-9 راه حل تحلیلی معادله لجستیک</vt:lpstr>
      <vt:lpstr>3-1-9 دیگر مدل‌های رایج رشد</vt:lpstr>
      <vt:lpstr>3-1-9 دیگر مدل‌های رایج رشد (ادامه)</vt:lpstr>
      <vt:lpstr>4-1-9 آزمودن مدل لجستیک</vt:lpstr>
      <vt:lpstr>2-9 پویایی‌شناسی بیماری‌ها: مدل‌سازی همه‌گیری‌ها</vt:lpstr>
      <vt:lpstr>1-2-9 مدل ساده یک بیماری واگیر‌دار</vt:lpstr>
      <vt:lpstr>1-2-9 مدل ساده یک بیماری واگیر‌دار (ادامه)</vt:lpstr>
      <vt:lpstr>1-2-9 مدل ساده یک بیماری واگیر‌دار (ادامه)</vt:lpstr>
      <vt:lpstr>2-2-9 مدل‌سازی بیماری حاد: مدل SIR</vt:lpstr>
      <vt:lpstr>2-2-9 مدل‌سازی بیماری حاد: مدل SIR</vt:lpstr>
      <vt:lpstr>3-2-9 رفتار مدل : نقطه رأسی (the tipping point)</vt:lpstr>
      <vt:lpstr>3-2-9 رفتار مدل : نقطه رأسی (ادامه)</vt:lpstr>
      <vt:lpstr>3-2-9 رفتار مدل : نقطه رأسی (ادامه)</vt:lpstr>
      <vt:lpstr>3-2-9 رفتار مدل : نقطه رأسی (ادامه)</vt:lpstr>
      <vt:lpstr>3-9 انتشار نوآوری به مثابه سرایت: مدل‌سازی ایده‌های نو و محصولات جدید</vt:lpstr>
      <vt:lpstr>3-9 مدل‌سازی ایده‌های نو و محصولات جدید (ادامه)</vt:lpstr>
      <vt:lpstr>3-3-9 مدل انتشار باس (the Bass diffusion model)</vt:lpstr>
      <vt:lpstr>3-3-9 مدل انتشار باس  (ادامه)</vt:lpstr>
      <vt:lpstr>3-3-9 مدل انتشار باس  (ادامه)</vt:lpstr>
      <vt:lpstr>PowerPoint Presentation</vt:lpstr>
      <vt:lpstr>6-3-9 خریدهای جایگزینی</vt:lpstr>
      <vt:lpstr>6-3-9 خریدهای جایگزینی (ادامه)</vt:lpstr>
      <vt:lpstr>6-3-9 خریدهای جایگزینی (ادامه)</vt:lpstr>
      <vt:lpstr>6-3-9 مدلسازی خریدهای دوباره</vt:lpstr>
      <vt:lpstr>6-3-9 مدلسازی خریدهای دوباره (ادامه)</vt:lpstr>
      <vt:lpstr>6-3-9 مدلسازی خریدهای دوباره (ادامه)</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KIUMARS</dc:creator>
  <cp:lastModifiedBy>Kiumarz</cp:lastModifiedBy>
  <cp:revision>80</cp:revision>
  <dcterms:created xsi:type="dcterms:W3CDTF">2012-10-03T18:34:40Z</dcterms:created>
  <dcterms:modified xsi:type="dcterms:W3CDTF">2015-01-17T19:59:05Z</dcterms:modified>
</cp:coreProperties>
</file>