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0"/>
  </p:notesMasterIdLst>
  <p:sldIdLst>
    <p:sldId id="256" r:id="rId2"/>
    <p:sldId id="257" r:id="rId3"/>
    <p:sldId id="258" r:id="rId4"/>
    <p:sldId id="259" r:id="rId5"/>
    <p:sldId id="260" r:id="rId6"/>
    <p:sldId id="261" r:id="rId7"/>
    <p:sldId id="271" r:id="rId8"/>
    <p:sldId id="272" r:id="rId9"/>
    <p:sldId id="273" r:id="rId10"/>
    <p:sldId id="274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1"/>
    <p:restoredTop sz="94610"/>
  </p:normalViewPr>
  <p:slideViewPr>
    <p:cSldViewPr snapToGrid="0" snapToObjects="1">
      <p:cViewPr varScale="1">
        <p:scale>
          <a:sx n="104" d="100"/>
          <a:sy n="104" d="100"/>
        </p:scale>
        <p:origin x="232" y="7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199895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[Sources]
- Nissan Patrol Y62 dimensions: https://www.nissan.com.au/vehicles/browse-range/patrol/specs-and-pricing.html
- Nissan Patrol Y61 dimensions: https://resource.digitaldealer.com.au/pdf/1400498761584a36bc7993f197613174.pdf
- G-Class W463 dimensions: https://www.carsguide.com.au/mercedes-benz/g-class/g350/car-dimensions/2017
- G-Class W463 wheelbase codes: https://en.wikipedia.org/wiki/Mercedes-Benz_G-Class
[/Sources]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[Sources]
- Visuals are generated/provided within this conversation (no external sources).
[/Sources]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269696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[Sources]
- Visuals are generated/provided within this conversation.
[/Sources]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[Sources]
- Engineering guidance (no single external source).
[/Sources]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[Sources]
- Patrol interior room data: https://www.carexpert.com.au/nissan/patrol/2023/specs
[/Sources]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[Sources]
- Y62 overall width baseline: https://www.nissan.com.au/vehicles/browse-range/patrol/specs-and-pricing.html
[/Sources]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[Sources]
- Project BOM guidance (no external sources).
[/Sources]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[Sources]
- Standard engineering test guidance.
[/Sources]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[Sources]
- Measurement methodology is standard practice.
[/Sources]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[Sources]
- Visual generated/provided within this conversation.
[/Sources]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[Sources]
- Y62: https://www.nissan.com.au/vehicles/browse-range/patrol/specs-and-pricing.html
- Y61: https://resource.digitaldealer.com.au/pdf/1400498761584a36bc7993f197613174.pdf
[/Sources]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[Sources]
- W463 dims example: https://www.carsguide.com.au/mercedes-benz/g-class/g350/car-dimensions/2017
- Wheelbase codes: https://en.wikipedia.org/wiki/Mercedes-Benz_G-Class
[/Sources]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[Sources]
- Y62 track: https://www.nissan.com.au/vehicles/browse-range/patrol/specs-and-pricing.html
[/Sources]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[Sources]
- Y62 track: https://www.nissan.com.au/vehicles/browse-range/patrol/specs-and-pricing.html
- Offset example (verify on wheel stamp): https://www.patrol4x4.com/threads/factory-wheel-offset-is-40mm.253946/
[/Sources]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[Sources]
- Visuals are generated/provided within this conversation (no external sources).
[/Sources]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[Sources]
- Visuals are generated/provided within this conversation (no external sources).
[/Sources]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810372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[Sources]
- Visuals are generated/provided within this conversation (no external sources).
[/Sources]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13543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[Sources]
- Visuals are generated/provided within this conversation (no external sources).
[/Sources]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312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071C3A"/>
          </a:solidFill>
          <a:ln w="12700">
            <a:solidFill>
              <a:srgbClr val="071C3A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4" name="Shape 2"/>
          <p:cNvSpPr/>
          <p:nvPr/>
        </p:nvSpPr>
        <p:spPr>
          <a:xfrm>
            <a:off x="4572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5" name="Shape 3"/>
          <p:cNvSpPr/>
          <p:nvPr/>
        </p:nvSpPr>
        <p:spPr>
          <a:xfrm>
            <a:off x="9144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13716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7" name="Shape 5"/>
          <p:cNvSpPr/>
          <p:nvPr/>
        </p:nvSpPr>
        <p:spPr>
          <a:xfrm>
            <a:off x="18288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8" name="Shape 6"/>
          <p:cNvSpPr/>
          <p:nvPr/>
        </p:nvSpPr>
        <p:spPr>
          <a:xfrm>
            <a:off x="22860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9" name="Shape 7"/>
          <p:cNvSpPr/>
          <p:nvPr/>
        </p:nvSpPr>
        <p:spPr>
          <a:xfrm>
            <a:off x="27432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10" name="Shape 8"/>
          <p:cNvSpPr/>
          <p:nvPr/>
        </p:nvSpPr>
        <p:spPr>
          <a:xfrm>
            <a:off x="32004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11" name="Shape 9"/>
          <p:cNvSpPr/>
          <p:nvPr/>
        </p:nvSpPr>
        <p:spPr>
          <a:xfrm>
            <a:off x="36576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12" name="Shape 10"/>
          <p:cNvSpPr/>
          <p:nvPr/>
        </p:nvSpPr>
        <p:spPr>
          <a:xfrm>
            <a:off x="41148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13" name="Shape 11"/>
          <p:cNvSpPr/>
          <p:nvPr/>
        </p:nvSpPr>
        <p:spPr>
          <a:xfrm>
            <a:off x="45720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14" name="Shape 12"/>
          <p:cNvSpPr/>
          <p:nvPr/>
        </p:nvSpPr>
        <p:spPr>
          <a:xfrm>
            <a:off x="50292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15" name="Shape 13"/>
          <p:cNvSpPr/>
          <p:nvPr/>
        </p:nvSpPr>
        <p:spPr>
          <a:xfrm>
            <a:off x="54864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16" name="Shape 14"/>
          <p:cNvSpPr/>
          <p:nvPr/>
        </p:nvSpPr>
        <p:spPr>
          <a:xfrm>
            <a:off x="59436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17" name="Shape 15"/>
          <p:cNvSpPr/>
          <p:nvPr/>
        </p:nvSpPr>
        <p:spPr>
          <a:xfrm>
            <a:off x="64008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18" name="Shape 16"/>
          <p:cNvSpPr/>
          <p:nvPr/>
        </p:nvSpPr>
        <p:spPr>
          <a:xfrm>
            <a:off x="68580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19" name="Shape 17"/>
          <p:cNvSpPr/>
          <p:nvPr/>
        </p:nvSpPr>
        <p:spPr>
          <a:xfrm>
            <a:off x="73152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20" name="Shape 18"/>
          <p:cNvSpPr/>
          <p:nvPr/>
        </p:nvSpPr>
        <p:spPr>
          <a:xfrm>
            <a:off x="77724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21" name="Shape 19"/>
          <p:cNvSpPr/>
          <p:nvPr/>
        </p:nvSpPr>
        <p:spPr>
          <a:xfrm>
            <a:off x="82296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22" name="Shape 20"/>
          <p:cNvSpPr/>
          <p:nvPr/>
        </p:nvSpPr>
        <p:spPr>
          <a:xfrm>
            <a:off x="86868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23" name="Shape 21"/>
          <p:cNvSpPr/>
          <p:nvPr/>
        </p:nvSpPr>
        <p:spPr>
          <a:xfrm>
            <a:off x="91440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24" name="Shape 22"/>
          <p:cNvSpPr/>
          <p:nvPr/>
        </p:nvSpPr>
        <p:spPr>
          <a:xfrm>
            <a:off x="96012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25" name="Shape 23"/>
          <p:cNvSpPr/>
          <p:nvPr/>
        </p:nvSpPr>
        <p:spPr>
          <a:xfrm>
            <a:off x="100584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26" name="Shape 24"/>
          <p:cNvSpPr/>
          <p:nvPr/>
        </p:nvSpPr>
        <p:spPr>
          <a:xfrm>
            <a:off x="105156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27" name="Shape 25"/>
          <p:cNvSpPr/>
          <p:nvPr/>
        </p:nvSpPr>
        <p:spPr>
          <a:xfrm>
            <a:off x="109728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28" name="Shape 26"/>
          <p:cNvSpPr/>
          <p:nvPr/>
        </p:nvSpPr>
        <p:spPr>
          <a:xfrm>
            <a:off x="114300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29" name="Shape 27"/>
          <p:cNvSpPr/>
          <p:nvPr/>
        </p:nvSpPr>
        <p:spPr>
          <a:xfrm>
            <a:off x="118872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30" name="Shape 28"/>
          <p:cNvSpPr/>
          <p:nvPr/>
        </p:nvSpPr>
        <p:spPr>
          <a:xfrm>
            <a:off x="0" y="0"/>
            <a:ext cx="12191695" cy="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31" name="Shape 29"/>
          <p:cNvSpPr/>
          <p:nvPr/>
        </p:nvSpPr>
        <p:spPr>
          <a:xfrm>
            <a:off x="0" y="457200"/>
            <a:ext cx="12191695" cy="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32" name="Shape 30"/>
          <p:cNvSpPr/>
          <p:nvPr/>
        </p:nvSpPr>
        <p:spPr>
          <a:xfrm>
            <a:off x="0" y="914400"/>
            <a:ext cx="12191695" cy="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33" name="Shape 31"/>
          <p:cNvSpPr/>
          <p:nvPr/>
        </p:nvSpPr>
        <p:spPr>
          <a:xfrm>
            <a:off x="0" y="1371600"/>
            <a:ext cx="12191695" cy="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34" name="Shape 32"/>
          <p:cNvSpPr/>
          <p:nvPr/>
        </p:nvSpPr>
        <p:spPr>
          <a:xfrm>
            <a:off x="0" y="1828800"/>
            <a:ext cx="12191695" cy="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35" name="Shape 33"/>
          <p:cNvSpPr/>
          <p:nvPr/>
        </p:nvSpPr>
        <p:spPr>
          <a:xfrm>
            <a:off x="0" y="2286000"/>
            <a:ext cx="12191695" cy="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36" name="Shape 34"/>
          <p:cNvSpPr/>
          <p:nvPr/>
        </p:nvSpPr>
        <p:spPr>
          <a:xfrm>
            <a:off x="0" y="2743200"/>
            <a:ext cx="12191695" cy="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37" name="Shape 35"/>
          <p:cNvSpPr/>
          <p:nvPr/>
        </p:nvSpPr>
        <p:spPr>
          <a:xfrm>
            <a:off x="0" y="3200400"/>
            <a:ext cx="12191695" cy="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38" name="Shape 36"/>
          <p:cNvSpPr/>
          <p:nvPr/>
        </p:nvSpPr>
        <p:spPr>
          <a:xfrm>
            <a:off x="0" y="3657600"/>
            <a:ext cx="12191695" cy="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39" name="Shape 37"/>
          <p:cNvSpPr/>
          <p:nvPr/>
        </p:nvSpPr>
        <p:spPr>
          <a:xfrm>
            <a:off x="0" y="4114800"/>
            <a:ext cx="12191695" cy="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40" name="Shape 38"/>
          <p:cNvSpPr/>
          <p:nvPr/>
        </p:nvSpPr>
        <p:spPr>
          <a:xfrm>
            <a:off x="0" y="4572000"/>
            <a:ext cx="12191695" cy="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41" name="Shape 39"/>
          <p:cNvSpPr/>
          <p:nvPr/>
        </p:nvSpPr>
        <p:spPr>
          <a:xfrm>
            <a:off x="0" y="5029200"/>
            <a:ext cx="12191695" cy="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42" name="Shape 40"/>
          <p:cNvSpPr/>
          <p:nvPr/>
        </p:nvSpPr>
        <p:spPr>
          <a:xfrm>
            <a:off x="0" y="5486400"/>
            <a:ext cx="12191695" cy="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43" name="Shape 41"/>
          <p:cNvSpPr/>
          <p:nvPr/>
        </p:nvSpPr>
        <p:spPr>
          <a:xfrm>
            <a:off x="0" y="5943600"/>
            <a:ext cx="12191695" cy="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44" name="Shape 42"/>
          <p:cNvSpPr/>
          <p:nvPr/>
        </p:nvSpPr>
        <p:spPr>
          <a:xfrm>
            <a:off x="0" y="6400800"/>
            <a:ext cx="12191695" cy="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45" name="Shape 43"/>
          <p:cNvSpPr/>
          <p:nvPr/>
        </p:nvSpPr>
        <p:spPr>
          <a:xfrm>
            <a:off x="0" y="6858000"/>
            <a:ext cx="12191695" cy="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46" name="Text 44"/>
          <p:cNvSpPr/>
          <p:nvPr/>
        </p:nvSpPr>
        <p:spPr>
          <a:xfrm>
            <a:off x="640080" y="320040"/>
            <a:ext cx="1088136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3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Victoria Class — بستهٔ بلوپرینت مفهومی (V0.1)</a:t>
            </a:r>
            <a:endParaRPr lang="en-US" sz="3400" dirty="0"/>
          </a:p>
        </p:txBody>
      </p:sp>
      <p:sp>
        <p:nvSpPr>
          <p:cNvPr id="47" name="Text 45"/>
          <p:cNvSpPr/>
          <p:nvPr/>
        </p:nvSpPr>
        <p:spPr>
          <a:xfrm>
            <a:off x="640080" y="896112"/>
            <a:ext cx="1088136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600" dirty="0">
                <a:solidFill>
                  <a:srgbClr val="B9D7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پایه: Nissan Patrol Y62 4Door  |  کابین: Mercedes G-Class W463 (قدیمی/ارزان‌تر)  |  هدف: قابل رانندگی و تست</a:t>
            </a:r>
            <a:endParaRPr lang="en-US" sz="1600" dirty="0"/>
          </a:p>
        </p:txBody>
      </p:sp>
      <p:sp>
        <p:nvSpPr>
          <p:cNvPr id="48" name="Shape 46"/>
          <p:cNvSpPr/>
          <p:nvPr/>
        </p:nvSpPr>
        <p:spPr>
          <a:xfrm>
            <a:off x="640080" y="1874520"/>
            <a:ext cx="10972800" cy="4297680"/>
          </a:xfrm>
          <a:prstGeom prst="roundRect">
            <a:avLst/>
          </a:prstGeom>
          <a:solidFill>
            <a:srgbClr val="0A2347"/>
          </a:solidFill>
          <a:ln w="12700">
            <a:solidFill>
              <a:srgbClr val="1F4E8C"/>
            </a:solidFill>
            <a:prstDash val="solid"/>
          </a:ln>
          <a:effectLst>
            <a:outerShdw blurRad="38100" dist="19050" dir="2700000" algn="bl" rotWithShape="0">
              <a:srgbClr val="000000">
                <a:alpha val="25000"/>
              </a:srgbClr>
            </a:outerShdw>
          </a:effectLst>
        </p:spPr>
      </p:sp>
      <p:sp>
        <p:nvSpPr>
          <p:cNvPr id="49" name="Text 47"/>
          <p:cNvSpPr/>
          <p:nvPr/>
        </p:nvSpPr>
        <p:spPr>
          <a:xfrm>
            <a:off x="868680" y="2011680"/>
            <a:ext cx="105156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خلاصهٔ تصمیم‌ها (طبق پاسخ‌های شما)</a:t>
            </a:r>
            <a:endParaRPr lang="en-US" sz="1400" dirty="0"/>
          </a:p>
        </p:txBody>
      </p:sp>
      <p:sp>
        <p:nvSpPr>
          <p:cNvPr id="50" name="Text 48"/>
          <p:cNvSpPr/>
          <p:nvPr/>
        </p:nvSpPr>
        <p:spPr>
          <a:xfrm>
            <a:off x="868680" y="2377440"/>
            <a:ext cx="10515600" cy="36576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ct val="105000"/>
              </a:lnSpc>
              <a:buNone/>
            </a:pPr>
            <a:r>
              <a:rPr lang="en-US" sz="1400" dirty="0">
                <a:solidFill>
                  <a:srgbClr val="D9EC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پایهٔ پروژه: پهن‌ترین گزینه بین Y61/Y62 ⇒ Y62</a:t>
            </a:r>
            <a:endParaRPr lang="en-US" sz="1400" dirty="0"/>
          </a:p>
          <a:p>
            <a:pPr marL="0" indent="0">
              <a:lnSpc>
                <a:spcPct val="105000"/>
              </a:lnSpc>
              <a:buNone/>
            </a:pPr>
            <a:r>
              <a:rPr lang="en-US" sz="1400" dirty="0">
                <a:solidFill>
                  <a:srgbClr val="D9EC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کابین هدف: G-Class قدیمی (W463) برای کاهش هزینه</a:t>
            </a:r>
            <a:endParaRPr lang="en-US" sz="1400" dirty="0"/>
          </a:p>
          <a:p>
            <a:pPr marL="0" indent="0">
              <a:lnSpc>
                <a:spcPct val="105000"/>
              </a:lnSpc>
              <a:buNone/>
            </a:pPr>
            <a:r>
              <a:rPr lang="en-US" sz="1400" dirty="0">
                <a:solidFill>
                  <a:srgbClr val="D9EC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هدف پهنای Track: «۳۰٪» (اما برای رانندگیِ واقعی پرریسک) ⇒ در این فایل 3 سطح پیشنهاد می‌شود</a:t>
            </a:r>
            <a:endParaRPr lang="en-US" sz="1400" dirty="0"/>
          </a:p>
          <a:p>
            <a:pPr marL="0" indent="0">
              <a:lnSpc>
                <a:spcPct val="105000"/>
              </a:lnSpc>
              <a:buNone/>
            </a:pPr>
            <a:r>
              <a:rPr lang="en-US" sz="1400" dirty="0">
                <a:solidFill>
                  <a:srgbClr val="D9EC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ستون‌ها/شیشه جلو: مثل Patrol (بدون تغییر)</a:t>
            </a:r>
            <a:endParaRPr lang="en-US" sz="1400" dirty="0"/>
          </a:p>
          <a:p>
            <a:pPr marL="0" indent="0">
              <a:lnSpc>
                <a:spcPct val="105000"/>
              </a:lnSpc>
              <a:buNone/>
            </a:pPr>
            <a:r>
              <a:rPr lang="en-US" sz="1400" dirty="0">
                <a:solidFill>
                  <a:srgbClr val="D9EC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خروجی: چک‌لیست اندازه‌برداری + جدول ایستگاه‌ها (Station) + اهداف ابعادی + نقشهٔ قطعات</a:t>
            </a:r>
            <a:endParaRPr lang="en-US" sz="14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071C3A"/>
          </a:solidFill>
          <a:ln w="12700">
            <a:solidFill>
              <a:srgbClr val="071C3A"/>
            </a:solidFill>
            <a:prstDash val="solid"/>
          </a:ln>
        </p:spPr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BA9A03D-9B9F-4B7D-9191-3CBABA09E27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5942" y="1652029"/>
            <a:ext cx="3553941" cy="355394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1ADC69B-4EAE-52BE-EA9C-FEDC84004F5F}"/>
              </a:ext>
            </a:extLst>
          </p:cNvPr>
          <p:cNvSpPr txBox="1"/>
          <p:nvPr/>
        </p:nvSpPr>
        <p:spPr>
          <a:xfrm>
            <a:off x="703880" y="4882804"/>
            <a:ext cx="398085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Bef>
                <a:spcPts val="1200"/>
              </a:spcBef>
            </a:pPr>
            <a:r>
              <a:rPr lang="en-CA" sz="3600" b="1" kern="0" dirty="0">
                <a:solidFill>
                  <a:srgbClr val="2F5496"/>
                </a:solidFill>
                <a:effectLst/>
                <a:latin typeface="Calibri Light" panose="020F0302020204030204" pitchFamily="34" charset="0"/>
                <a:ea typeface="DengXian Light" panose="02010600030101010101" pitchFamily="2" charset="-122"/>
                <a:cs typeface="Times New Roman" panose="02020603050405020304" pitchFamily="18" charset="0"/>
              </a:rPr>
              <a:t>Victoria Class</a:t>
            </a:r>
            <a:endParaRPr lang="en-CA" sz="2400" b="1" kern="0" dirty="0">
              <a:solidFill>
                <a:srgbClr val="2F5496"/>
              </a:solidFill>
              <a:effectLst/>
              <a:latin typeface="Calibri Light" panose="020F0302020204030204" pitchFamily="34" charset="0"/>
              <a:ea typeface="DengXian Light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016395A-CC5E-44A0-4BA7-AFBE3E5CBD9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5400000">
            <a:off x="5645283" y="-457201"/>
            <a:ext cx="5181599" cy="7772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282012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071C3A"/>
          </a:solidFill>
          <a:ln w="12700">
            <a:solidFill>
              <a:srgbClr val="071C3A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4" name="Shape 2"/>
          <p:cNvSpPr/>
          <p:nvPr/>
        </p:nvSpPr>
        <p:spPr>
          <a:xfrm>
            <a:off x="4572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5" name="Shape 3"/>
          <p:cNvSpPr/>
          <p:nvPr/>
        </p:nvSpPr>
        <p:spPr>
          <a:xfrm>
            <a:off x="9144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13716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7" name="Shape 5"/>
          <p:cNvSpPr/>
          <p:nvPr/>
        </p:nvSpPr>
        <p:spPr>
          <a:xfrm>
            <a:off x="18288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8" name="Shape 6"/>
          <p:cNvSpPr/>
          <p:nvPr/>
        </p:nvSpPr>
        <p:spPr>
          <a:xfrm>
            <a:off x="22860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9" name="Shape 7"/>
          <p:cNvSpPr/>
          <p:nvPr/>
        </p:nvSpPr>
        <p:spPr>
          <a:xfrm>
            <a:off x="27432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10" name="Shape 8"/>
          <p:cNvSpPr/>
          <p:nvPr/>
        </p:nvSpPr>
        <p:spPr>
          <a:xfrm>
            <a:off x="32004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11" name="Shape 9"/>
          <p:cNvSpPr/>
          <p:nvPr/>
        </p:nvSpPr>
        <p:spPr>
          <a:xfrm>
            <a:off x="36576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12" name="Shape 10"/>
          <p:cNvSpPr/>
          <p:nvPr/>
        </p:nvSpPr>
        <p:spPr>
          <a:xfrm>
            <a:off x="41148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13" name="Shape 11"/>
          <p:cNvSpPr/>
          <p:nvPr/>
        </p:nvSpPr>
        <p:spPr>
          <a:xfrm>
            <a:off x="45720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14" name="Shape 12"/>
          <p:cNvSpPr/>
          <p:nvPr/>
        </p:nvSpPr>
        <p:spPr>
          <a:xfrm>
            <a:off x="50292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15" name="Shape 13"/>
          <p:cNvSpPr/>
          <p:nvPr/>
        </p:nvSpPr>
        <p:spPr>
          <a:xfrm>
            <a:off x="54864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16" name="Shape 14"/>
          <p:cNvSpPr/>
          <p:nvPr/>
        </p:nvSpPr>
        <p:spPr>
          <a:xfrm>
            <a:off x="59436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17" name="Shape 15"/>
          <p:cNvSpPr/>
          <p:nvPr/>
        </p:nvSpPr>
        <p:spPr>
          <a:xfrm>
            <a:off x="64008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18" name="Shape 16"/>
          <p:cNvSpPr/>
          <p:nvPr/>
        </p:nvSpPr>
        <p:spPr>
          <a:xfrm>
            <a:off x="68580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19" name="Shape 17"/>
          <p:cNvSpPr/>
          <p:nvPr/>
        </p:nvSpPr>
        <p:spPr>
          <a:xfrm>
            <a:off x="73152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20" name="Shape 18"/>
          <p:cNvSpPr/>
          <p:nvPr/>
        </p:nvSpPr>
        <p:spPr>
          <a:xfrm>
            <a:off x="77724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21" name="Shape 19"/>
          <p:cNvSpPr/>
          <p:nvPr/>
        </p:nvSpPr>
        <p:spPr>
          <a:xfrm>
            <a:off x="82296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22" name="Shape 20"/>
          <p:cNvSpPr/>
          <p:nvPr/>
        </p:nvSpPr>
        <p:spPr>
          <a:xfrm>
            <a:off x="86868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23" name="Shape 21"/>
          <p:cNvSpPr/>
          <p:nvPr/>
        </p:nvSpPr>
        <p:spPr>
          <a:xfrm>
            <a:off x="91440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24" name="Shape 22"/>
          <p:cNvSpPr/>
          <p:nvPr/>
        </p:nvSpPr>
        <p:spPr>
          <a:xfrm>
            <a:off x="96012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25" name="Shape 23"/>
          <p:cNvSpPr/>
          <p:nvPr/>
        </p:nvSpPr>
        <p:spPr>
          <a:xfrm>
            <a:off x="100584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26" name="Shape 24"/>
          <p:cNvSpPr/>
          <p:nvPr/>
        </p:nvSpPr>
        <p:spPr>
          <a:xfrm>
            <a:off x="105156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27" name="Shape 25"/>
          <p:cNvSpPr/>
          <p:nvPr/>
        </p:nvSpPr>
        <p:spPr>
          <a:xfrm>
            <a:off x="109728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28" name="Shape 26"/>
          <p:cNvSpPr/>
          <p:nvPr/>
        </p:nvSpPr>
        <p:spPr>
          <a:xfrm>
            <a:off x="114300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29" name="Shape 27"/>
          <p:cNvSpPr/>
          <p:nvPr/>
        </p:nvSpPr>
        <p:spPr>
          <a:xfrm>
            <a:off x="118872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30" name="Shape 28"/>
          <p:cNvSpPr/>
          <p:nvPr/>
        </p:nvSpPr>
        <p:spPr>
          <a:xfrm>
            <a:off x="0" y="0"/>
            <a:ext cx="12191695" cy="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31" name="Shape 29"/>
          <p:cNvSpPr/>
          <p:nvPr/>
        </p:nvSpPr>
        <p:spPr>
          <a:xfrm>
            <a:off x="0" y="457200"/>
            <a:ext cx="12191695" cy="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32" name="Shape 30"/>
          <p:cNvSpPr/>
          <p:nvPr/>
        </p:nvSpPr>
        <p:spPr>
          <a:xfrm>
            <a:off x="0" y="914400"/>
            <a:ext cx="12191695" cy="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33" name="Shape 31"/>
          <p:cNvSpPr/>
          <p:nvPr/>
        </p:nvSpPr>
        <p:spPr>
          <a:xfrm>
            <a:off x="0" y="1371600"/>
            <a:ext cx="12191695" cy="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34" name="Shape 32"/>
          <p:cNvSpPr/>
          <p:nvPr/>
        </p:nvSpPr>
        <p:spPr>
          <a:xfrm>
            <a:off x="0" y="1828800"/>
            <a:ext cx="12191695" cy="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35" name="Shape 33"/>
          <p:cNvSpPr/>
          <p:nvPr/>
        </p:nvSpPr>
        <p:spPr>
          <a:xfrm>
            <a:off x="0" y="2286000"/>
            <a:ext cx="12191695" cy="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36" name="Shape 34"/>
          <p:cNvSpPr/>
          <p:nvPr/>
        </p:nvSpPr>
        <p:spPr>
          <a:xfrm>
            <a:off x="0" y="2743200"/>
            <a:ext cx="12191695" cy="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37" name="Shape 35"/>
          <p:cNvSpPr/>
          <p:nvPr/>
        </p:nvSpPr>
        <p:spPr>
          <a:xfrm>
            <a:off x="0" y="3200400"/>
            <a:ext cx="12191695" cy="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38" name="Shape 36"/>
          <p:cNvSpPr/>
          <p:nvPr/>
        </p:nvSpPr>
        <p:spPr>
          <a:xfrm>
            <a:off x="0" y="3657600"/>
            <a:ext cx="12191695" cy="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39" name="Shape 37"/>
          <p:cNvSpPr/>
          <p:nvPr/>
        </p:nvSpPr>
        <p:spPr>
          <a:xfrm>
            <a:off x="0" y="4114800"/>
            <a:ext cx="12191695" cy="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40" name="Shape 38"/>
          <p:cNvSpPr/>
          <p:nvPr/>
        </p:nvSpPr>
        <p:spPr>
          <a:xfrm>
            <a:off x="0" y="4572000"/>
            <a:ext cx="12191695" cy="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41" name="Shape 39"/>
          <p:cNvSpPr/>
          <p:nvPr/>
        </p:nvSpPr>
        <p:spPr>
          <a:xfrm>
            <a:off x="0" y="5029200"/>
            <a:ext cx="12191695" cy="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42" name="Shape 40"/>
          <p:cNvSpPr/>
          <p:nvPr/>
        </p:nvSpPr>
        <p:spPr>
          <a:xfrm>
            <a:off x="0" y="5486400"/>
            <a:ext cx="12191695" cy="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43" name="Shape 41"/>
          <p:cNvSpPr/>
          <p:nvPr/>
        </p:nvSpPr>
        <p:spPr>
          <a:xfrm>
            <a:off x="0" y="5943600"/>
            <a:ext cx="12191695" cy="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44" name="Shape 42"/>
          <p:cNvSpPr/>
          <p:nvPr/>
        </p:nvSpPr>
        <p:spPr>
          <a:xfrm>
            <a:off x="0" y="6400800"/>
            <a:ext cx="12191695" cy="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45" name="Shape 43"/>
          <p:cNvSpPr/>
          <p:nvPr/>
        </p:nvSpPr>
        <p:spPr>
          <a:xfrm>
            <a:off x="0" y="6858000"/>
            <a:ext cx="12191695" cy="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46" name="Text 44"/>
          <p:cNvSpPr/>
          <p:nvPr/>
        </p:nvSpPr>
        <p:spPr>
          <a:xfrm>
            <a:off x="640080" y="320040"/>
            <a:ext cx="1088136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3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بلوپرینت بدنه: گلگیرها و رکاب‌ها (مفهومی اما عدددار)</a:t>
            </a:r>
            <a:endParaRPr lang="en-US" sz="3400" dirty="0"/>
          </a:p>
        </p:txBody>
      </p:sp>
      <p:sp>
        <p:nvSpPr>
          <p:cNvPr id="47" name="Text 45"/>
          <p:cNvSpPr/>
          <p:nvPr/>
        </p:nvSpPr>
        <p:spPr>
          <a:xfrm>
            <a:off x="640080" y="896112"/>
            <a:ext cx="1088136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600" dirty="0">
                <a:solidFill>
                  <a:srgbClr val="B9D7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خروجی: اهداف ابعادی برای CAD + ساخت</a:t>
            </a:r>
            <a:endParaRPr lang="en-US" sz="1600" dirty="0"/>
          </a:p>
        </p:txBody>
      </p:sp>
      <p:sp>
        <p:nvSpPr>
          <p:cNvPr id="48" name="Shape 46"/>
          <p:cNvSpPr/>
          <p:nvPr/>
        </p:nvSpPr>
        <p:spPr>
          <a:xfrm>
            <a:off x="594360" y="1600200"/>
            <a:ext cx="10991088" cy="384048"/>
          </a:xfrm>
          <a:prstGeom prst="rect">
            <a:avLst/>
          </a:prstGeom>
          <a:solidFill>
            <a:srgbClr val="0B2A5B"/>
          </a:solidFill>
          <a:ln w="12700">
            <a:solidFill>
              <a:srgbClr val="0B2A5B"/>
            </a:solidFill>
            <a:prstDash val="solid"/>
          </a:ln>
        </p:spPr>
      </p:sp>
      <p:sp>
        <p:nvSpPr>
          <p:cNvPr id="49" name="Text 47"/>
          <p:cNvSpPr/>
          <p:nvPr/>
        </p:nvSpPr>
        <p:spPr>
          <a:xfrm>
            <a:off x="731520" y="1636776"/>
            <a:ext cx="10698480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ابعاد هدف (سطح 1: قابل رانندگی)</a:t>
            </a:r>
            <a:endParaRPr lang="en-US" sz="1600" dirty="0"/>
          </a:p>
        </p:txBody>
      </p:sp>
      <p:sp>
        <p:nvSpPr>
          <p:cNvPr id="50" name="Shape 48"/>
          <p:cNvSpPr/>
          <p:nvPr/>
        </p:nvSpPr>
        <p:spPr>
          <a:xfrm>
            <a:off x="685800" y="2011680"/>
            <a:ext cx="6629400" cy="4480560"/>
          </a:xfrm>
          <a:prstGeom prst="roundRect">
            <a:avLst/>
          </a:prstGeom>
          <a:solidFill>
            <a:srgbClr val="06162E"/>
          </a:solidFill>
          <a:ln w="12700">
            <a:solidFill>
              <a:srgbClr val="1F4E8C"/>
            </a:solidFill>
            <a:prstDash val="solid"/>
          </a:ln>
        </p:spPr>
      </p:sp>
      <p:pic>
        <p:nvPicPr>
          <p:cNvPr id="51" name="Image 0" descr="/mnt/data/A_digital_photograph_showcases_a_side_profile_of_a.png"/>
          <p:cNvPicPr>
            <a:picLocks noChangeAspect="1"/>
          </p:cNvPicPr>
          <p:nvPr/>
        </p:nvPicPr>
        <p:blipFill>
          <a:blip r:embed="rId3"/>
          <a:srcRect t="16207" b="16207"/>
          <a:stretch/>
        </p:blipFill>
        <p:spPr>
          <a:xfrm>
            <a:off x="685800" y="2011680"/>
            <a:ext cx="6629400" cy="4480560"/>
          </a:xfrm>
          <a:prstGeom prst="rect">
            <a:avLst/>
          </a:prstGeom>
        </p:spPr>
      </p:pic>
      <p:sp>
        <p:nvSpPr>
          <p:cNvPr id="52" name="Text 49"/>
          <p:cNvSpPr/>
          <p:nvPr/>
        </p:nvSpPr>
        <p:spPr>
          <a:xfrm>
            <a:off x="777240" y="2148840"/>
            <a:ext cx="2651760" cy="566928"/>
          </a:xfrm>
          <a:prstGeom prst="rect">
            <a:avLst/>
          </a:prstGeom>
          <a:solidFill>
            <a:srgbClr val="0A2347"/>
          </a:solidFill>
          <a:ln w="12700">
            <a:solidFill>
              <a:srgbClr val="2A66B6"/>
            </a:solidFill>
          </a:ln>
        </p:spPr>
        <p:txBody>
          <a:bodyPr wrap="square" lIns="1016" tIns="1016" rIns="1016" bIns="1016" rtlCol="0" anchor="ctr"/>
          <a:lstStyle/>
          <a:p>
            <a:pPr marL="0" indent="0">
              <a:buNone/>
            </a:pPr>
            <a:r>
              <a:rPr lang="en-US" sz="1000" b="1" dirty="0">
                <a:solidFill>
                  <a:srgbClr val="E6F3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اوورفندر جلو</a:t>
            </a:r>
            <a:endParaRPr lang="en-US" sz="1000" dirty="0"/>
          </a:p>
          <a:p>
            <a:pPr marL="0" indent="0">
              <a:buNone/>
            </a:pPr>
            <a:r>
              <a:rPr lang="en-US" sz="1000" b="1" dirty="0">
                <a:solidFill>
                  <a:srgbClr val="E6F3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+80mm/طرف</a:t>
            </a:r>
            <a:endParaRPr lang="en-US" sz="1000" dirty="0"/>
          </a:p>
        </p:txBody>
      </p:sp>
      <p:sp>
        <p:nvSpPr>
          <p:cNvPr id="53" name="Shape 50"/>
          <p:cNvSpPr/>
          <p:nvPr/>
        </p:nvSpPr>
        <p:spPr>
          <a:xfrm>
            <a:off x="3429000" y="2432304"/>
            <a:ext cx="0" cy="630936"/>
          </a:xfrm>
          <a:prstGeom prst="line">
            <a:avLst/>
          </a:prstGeom>
          <a:noFill/>
          <a:ln w="25400">
            <a:solidFill>
              <a:srgbClr val="7FC7FF"/>
            </a:solidFill>
            <a:prstDash val="solid"/>
            <a:headEnd type="none"/>
            <a:tailEnd type="triangle"/>
          </a:ln>
        </p:spPr>
      </p:sp>
      <p:sp>
        <p:nvSpPr>
          <p:cNvPr id="54" name="Text 51"/>
          <p:cNvSpPr/>
          <p:nvPr/>
        </p:nvSpPr>
        <p:spPr>
          <a:xfrm>
            <a:off x="777240" y="3520440"/>
            <a:ext cx="2651760" cy="566928"/>
          </a:xfrm>
          <a:prstGeom prst="rect">
            <a:avLst/>
          </a:prstGeom>
          <a:solidFill>
            <a:srgbClr val="0A2347"/>
          </a:solidFill>
          <a:ln w="12700">
            <a:solidFill>
              <a:srgbClr val="2A66B6"/>
            </a:solidFill>
          </a:ln>
        </p:spPr>
        <p:txBody>
          <a:bodyPr wrap="square" lIns="1016" tIns="1016" rIns="1016" bIns="1016" rtlCol="0" anchor="ctr"/>
          <a:lstStyle/>
          <a:p>
            <a:pPr marL="0" indent="0">
              <a:buNone/>
            </a:pPr>
            <a:r>
              <a:rPr lang="en-US" sz="1000" b="1" dirty="0">
                <a:solidFill>
                  <a:srgbClr val="E6F3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اوورفندر عقب</a:t>
            </a:r>
            <a:endParaRPr lang="en-US" sz="1000" dirty="0"/>
          </a:p>
          <a:p>
            <a:pPr marL="0" indent="0">
              <a:buNone/>
            </a:pPr>
            <a:r>
              <a:rPr lang="en-US" sz="1000" b="1" dirty="0">
                <a:solidFill>
                  <a:srgbClr val="E6F3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+80mm/طرف</a:t>
            </a:r>
            <a:endParaRPr lang="en-US" sz="1000" dirty="0"/>
          </a:p>
        </p:txBody>
      </p:sp>
      <p:sp>
        <p:nvSpPr>
          <p:cNvPr id="55" name="Shape 52"/>
          <p:cNvSpPr/>
          <p:nvPr/>
        </p:nvSpPr>
        <p:spPr>
          <a:xfrm>
            <a:off x="3429000" y="3803904"/>
            <a:ext cx="1874520" cy="448056"/>
          </a:xfrm>
          <a:prstGeom prst="line">
            <a:avLst/>
          </a:prstGeom>
          <a:noFill/>
          <a:ln w="25400">
            <a:solidFill>
              <a:srgbClr val="7FC7FF"/>
            </a:solidFill>
            <a:prstDash val="solid"/>
            <a:headEnd type="none"/>
            <a:tailEnd type="triangle"/>
          </a:ln>
        </p:spPr>
      </p:sp>
      <p:sp>
        <p:nvSpPr>
          <p:cNvPr id="56" name="Text 53"/>
          <p:cNvSpPr/>
          <p:nvPr/>
        </p:nvSpPr>
        <p:spPr>
          <a:xfrm>
            <a:off x="777240" y="5532120"/>
            <a:ext cx="2651760" cy="566928"/>
          </a:xfrm>
          <a:prstGeom prst="rect">
            <a:avLst/>
          </a:prstGeom>
          <a:solidFill>
            <a:srgbClr val="0A2347"/>
          </a:solidFill>
          <a:ln w="12700">
            <a:solidFill>
              <a:srgbClr val="2A66B6"/>
            </a:solidFill>
          </a:ln>
        </p:spPr>
        <p:txBody>
          <a:bodyPr wrap="square" lIns="1016" tIns="1016" rIns="1016" bIns="1016" rtlCol="0" anchor="ctr"/>
          <a:lstStyle/>
          <a:p>
            <a:pPr marL="0" indent="0">
              <a:buNone/>
            </a:pPr>
            <a:r>
              <a:rPr lang="en-US" sz="1000" b="1" dirty="0">
                <a:solidFill>
                  <a:srgbClr val="E6F3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رکاب/راک‌اسلایدر</a:t>
            </a:r>
            <a:endParaRPr lang="en-US" sz="1000" dirty="0"/>
          </a:p>
          <a:p>
            <a:pPr marL="0" indent="0">
              <a:buNone/>
            </a:pPr>
            <a:r>
              <a:rPr lang="en-US" sz="1000" b="1" dirty="0">
                <a:solidFill>
                  <a:srgbClr val="E6F3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پوشش 90mm</a:t>
            </a:r>
            <a:endParaRPr lang="en-US" sz="1000" dirty="0"/>
          </a:p>
        </p:txBody>
      </p:sp>
      <p:sp>
        <p:nvSpPr>
          <p:cNvPr id="57" name="Shape 54"/>
          <p:cNvSpPr/>
          <p:nvPr/>
        </p:nvSpPr>
        <p:spPr>
          <a:xfrm>
            <a:off x="3429000" y="5815584"/>
            <a:ext cx="0" cy="0"/>
          </a:xfrm>
          <a:prstGeom prst="line">
            <a:avLst/>
          </a:prstGeom>
          <a:noFill/>
          <a:ln w="25400">
            <a:solidFill>
              <a:srgbClr val="7FC7FF"/>
            </a:solidFill>
            <a:prstDash val="solid"/>
            <a:headEnd type="none"/>
            <a:tailEnd type="triangle"/>
          </a:ln>
        </p:spPr>
      </p:sp>
      <p:sp>
        <p:nvSpPr>
          <p:cNvPr id="58" name="Shape 55"/>
          <p:cNvSpPr/>
          <p:nvPr/>
        </p:nvSpPr>
        <p:spPr>
          <a:xfrm>
            <a:off x="7452360" y="2011680"/>
            <a:ext cx="4206240" cy="4480560"/>
          </a:xfrm>
          <a:prstGeom prst="roundRect">
            <a:avLst/>
          </a:prstGeom>
          <a:solidFill>
            <a:srgbClr val="0A2347"/>
          </a:solidFill>
          <a:ln w="12700">
            <a:solidFill>
              <a:srgbClr val="1F4E8C"/>
            </a:solidFill>
            <a:prstDash val="solid"/>
          </a:ln>
          <a:effectLst>
            <a:outerShdw blurRad="38100" dist="19050" dir="2700000" algn="bl" rotWithShape="0">
              <a:srgbClr val="000000">
                <a:alpha val="25000"/>
              </a:srgbClr>
            </a:outerShdw>
          </a:effectLst>
        </p:spPr>
      </p:sp>
      <p:sp>
        <p:nvSpPr>
          <p:cNvPr id="59" name="Text 56"/>
          <p:cNvSpPr/>
          <p:nvPr/>
        </p:nvSpPr>
        <p:spPr>
          <a:xfrm>
            <a:off x="7680960" y="2148840"/>
            <a:ext cx="374904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جدول ابعاد بدنه (Target)</a:t>
            </a:r>
            <a:endParaRPr lang="en-US" sz="1400" dirty="0"/>
          </a:p>
        </p:txBody>
      </p:sp>
      <p:sp>
        <p:nvSpPr>
          <p:cNvPr id="60" name="Text 57"/>
          <p:cNvSpPr/>
          <p:nvPr/>
        </p:nvSpPr>
        <p:spPr>
          <a:xfrm>
            <a:off x="7680960" y="2514600"/>
            <a:ext cx="3749040" cy="38404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ct val="105000"/>
              </a:lnSpc>
              <a:buNone/>
            </a:pPr>
            <a:r>
              <a:rPr lang="en-US" sz="1000" dirty="0">
                <a:solidFill>
                  <a:srgbClr val="D9EC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سطح هدف: Track ≈ 1900mm</a:t>
            </a:r>
            <a:endParaRPr lang="en-US" sz="1000" dirty="0"/>
          </a:p>
          <a:p>
            <a:pPr marL="0" indent="0">
              <a:lnSpc>
                <a:spcPct val="105000"/>
              </a:lnSpc>
              <a:buNone/>
            </a:pPr>
            <a:endParaRPr lang="en-US" sz="1000" dirty="0"/>
          </a:p>
          <a:p>
            <a:pPr marL="0" indent="0">
              <a:lnSpc>
                <a:spcPct val="105000"/>
              </a:lnSpc>
              <a:buNone/>
            </a:pPr>
            <a:r>
              <a:rPr lang="en-US" sz="1000" dirty="0">
                <a:solidFill>
                  <a:srgbClr val="D9EC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گلگیر جلو:</a:t>
            </a:r>
            <a:endParaRPr lang="en-US" sz="1000" dirty="0"/>
          </a:p>
          <a:p>
            <a:pPr marL="0" indent="0">
              <a:lnSpc>
                <a:spcPct val="105000"/>
              </a:lnSpc>
              <a:buNone/>
            </a:pPr>
            <a:r>
              <a:rPr lang="en-US" sz="1000" dirty="0">
                <a:solidFill>
                  <a:srgbClr val="D9EC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عرض اضافه: 70–90mm/طرف</a:t>
            </a:r>
            <a:endParaRPr lang="en-US" sz="1000" dirty="0"/>
          </a:p>
          <a:p>
            <a:pPr marL="0" indent="0">
              <a:lnSpc>
                <a:spcPct val="105000"/>
              </a:lnSpc>
              <a:buNone/>
            </a:pPr>
            <a:r>
              <a:rPr lang="en-US" sz="1000" dirty="0">
                <a:solidFill>
                  <a:srgbClr val="D9EC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ارتفاع لب گلگیر: +15mm</a:t>
            </a:r>
            <a:endParaRPr lang="en-US" sz="1000" dirty="0"/>
          </a:p>
          <a:p>
            <a:pPr marL="0" indent="0">
              <a:lnSpc>
                <a:spcPct val="105000"/>
              </a:lnSpc>
              <a:buNone/>
            </a:pPr>
            <a:r>
              <a:rPr lang="en-US" sz="1000" dirty="0">
                <a:solidFill>
                  <a:srgbClr val="D9EC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شعاع قوس: تابع 35"</a:t>
            </a:r>
            <a:endParaRPr lang="en-US" sz="1000" dirty="0"/>
          </a:p>
          <a:p>
            <a:pPr marL="0" indent="0">
              <a:lnSpc>
                <a:spcPct val="105000"/>
              </a:lnSpc>
              <a:buNone/>
            </a:pPr>
            <a:endParaRPr lang="en-US" sz="1000" dirty="0"/>
          </a:p>
          <a:p>
            <a:pPr marL="0" indent="0">
              <a:lnSpc>
                <a:spcPct val="105000"/>
              </a:lnSpc>
              <a:buNone/>
            </a:pPr>
            <a:r>
              <a:rPr lang="en-US" sz="1000" dirty="0">
                <a:solidFill>
                  <a:srgbClr val="D9EC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گلگیر عقب:</a:t>
            </a:r>
            <a:endParaRPr lang="en-US" sz="1000" dirty="0"/>
          </a:p>
          <a:p>
            <a:pPr marL="0" indent="0">
              <a:lnSpc>
                <a:spcPct val="105000"/>
              </a:lnSpc>
              <a:buNone/>
            </a:pPr>
            <a:r>
              <a:rPr lang="en-US" sz="1000" dirty="0">
                <a:solidFill>
                  <a:srgbClr val="D9EC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عرض اضافه: 70–90mm/طرف</a:t>
            </a:r>
            <a:endParaRPr lang="en-US" sz="1000" dirty="0"/>
          </a:p>
          <a:p>
            <a:pPr marL="0" indent="0">
              <a:lnSpc>
                <a:spcPct val="105000"/>
              </a:lnSpc>
              <a:buNone/>
            </a:pPr>
            <a:r>
              <a:rPr lang="en-US" sz="1000" dirty="0">
                <a:solidFill>
                  <a:srgbClr val="D9EC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Character line هم‌راستا با جلو</a:t>
            </a:r>
            <a:endParaRPr lang="en-US" sz="1000" dirty="0"/>
          </a:p>
          <a:p>
            <a:pPr marL="0" indent="0">
              <a:lnSpc>
                <a:spcPct val="105000"/>
              </a:lnSpc>
              <a:buNone/>
            </a:pPr>
            <a:endParaRPr lang="en-US" sz="1000" dirty="0"/>
          </a:p>
          <a:p>
            <a:pPr marL="0" indent="0">
              <a:lnSpc>
                <a:spcPct val="105000"/>
              </a:lnSpc>
              <a:buNone/>
            </a:pPr>
            <a:r>
              <a:rPr lang="en-US" sz="1000" dirty="0">
                <a:solidFill>
                  <a:srgbClr val="D9EC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رکاب:</a:t>
            </a:r>
            <a:endParaRPr lang="en-US" sz="1000" dirty="0"/>
          </a:p>
          <a:p>
            <a:pPr marL="0" indent="0">
              <a:lnSpc>
                <a:spcPct val="105000"/>
              </a:lnSpc>
              <a:buNone/>
            </a:pPr>
            <a:r>
              <a:rPr lang="en-US" sz="1000" dirty="0">
                <a:solidFill>
                  <a:srgbClr val="D9EC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بیرون‌زدگی: 80–100mm</a:t>
            </a:r>
            <a:endParaRPr lang="en-US" sz="1000" dirty="0"/>
          </a:p>
          <a:p>
            <a:pPr marL="0" indent="0">
              <a:lnSpc>
                <a:spcPct val="105000"/>
              </a:lnSpc>
              <a:buNone/>
            </a:pPr>
            <a:r>
              <a:rPr lang="en-US" sz="1000" dirty="0">
                <a:solidFill>
                  <a:srgbClr val="D9EC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ارتفاع آزاد: ≥ 260mm</a:t>
            </a:r>
            <a:endParaRPr lang="en-US" sz="1000" dirty="0"/>
          </a:p>
          <a:p>
            <a:pPr marL="0" indent="0">
              <a:lnSpc>
                <a:spcPct val="105000"/>
              </a:lnSpc>
              <a:buNone/>
            </a:pPr>
            <a:r>
              <a:rPr lang="en-US" sz="1000" dirty="0">
                <a:solidFill>
                  <a:srgbClr val="D9EC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قاب فلزی زیرین: 3–4mm</a:t>
            </a:r>
            <a:endParaRPr lang="en-US" sz="10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071C3A"/>
          </a:solidFill>
          <a:ln w="12700">
            <a:solidFill>
              <a:srgbClr val="071C3A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4" name="Shape 2"/>
          <p:cNvSpPr/>
          <p:nvPr/>
        </p:nvSpPr>
        <p:spPr>
          <a:xfrm>
            <a:off x="4572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5" name="Shape 3"/>
          <p:cNvSpPr/>
          <p:nvPr/>
        </p:nvSpPr>
        <p:spPr>
          <a:xfrm>
            <a:off x="9144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13716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7" name="Shape 5"/>
          <p:cNvSpPr/>
          <p:nvPr/>
        </p:nvSpPr>
        <p:spPr>
          <a:xfrm>
            <a:off x="18288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8" name="Shape 6"/>
          <p:cNvSpPr/>
          <p:nvPr/>
        </p:nvSpPr>
        <p:spPr>
          <a:xfrm>
            <a:off x="22860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9" name="Shape 7"/>
          <p:cNvSpPr/>
          <p:nvPr/>
        </p:nvSpPr>
        <p:spPr>
          <a:xfrm>
            <a:off x="27432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10" name="Shape 8"/>
          <p:cNvSpPr/>
          <p:nvPr/>
        </p:nvSpPr>
        <p:spPr>
          <a:xfrm>
            <a:off x="32004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11" name="Shape 9"/>
          <p:cNvSpPr/>
          <p:nvPr/>
        </p:nvSpPr>
        <p:spPr>
          <a:xfrm>
            <a:off x="36576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12" name="Shape 10"/>
          <p:cNvSpPr/>
          <p:nvPr/>
        </p:nvSpPr>
        <p:spPr>
          <a:xfrm>
            <a:off x="41148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13" name="Shape 11"/>
          <p:cNvSpPr/>
          <p:nvPr/>
        </p:nvSpPr>
        <p:spPr>
          <a:xfrm>
            <a:off x="45720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14" name="Shape 12"/>
          <p:cNvSpPr/>
          <p:nvPr/>
        </p:nvSpPr>
        <p:spPr>
          <a:xfrm>
            <a:off x="50292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15" name="Shape 13"/>
          <p:cNvSpPr/>
          <p:nvPr/>
        </p:nvSpPr>
        <p:spPr>
          <a:xfrm>
            <a:off x="54864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16" name="Shape 14"/>
          <p:cNvSpPr/>
          <p:nvPr/>
        </p:nvSpPr>
        <p:spPr>
          <a:xfrm>
            <a:off x="59436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17" name="Shape 15"/>
          <p:cNvSpPr/>
          <p:nvPr/>
        </p:nvSpPr>
        <p:spPr>
          <a:xfrm>
            <a:off x="64008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18" name="Shape 16"/>
          <p:cNvSpPr/>
          <p:nvPr/>
        </p:nvSpPr>
        <p:spPr>
          <a:xfrm>
            <a:off x="68580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19" name="Shape 17"/>
          <p:cNvSpPr/>
          <p:nvPr/>
        </p:nvSpPr>
        <p:spPr>
          <a:xfrm>
            <a:off x="73152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20" name="Shape 18"/>
          <p:cNvSpPr/>
          <p:nvPr/>
        </p:nvSpPr>
        <p:spPr>
          <a:xfrm>
            <a:off x="77724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21" name="Shape 19"/>
          <p:cNvSpPr/>
          <p:nvPr/>
        </p:nvSpPr>
        <p:spPr>
          <a:xfrm>
            <a:off x="82296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22" name="Shape 20"/>
          <p:cNvSpPr/>
          <p:nvPr/>
        </p:nvSpPr>
        <p:spPr>
          <a:xfrm>
            <a:off x="86868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23" name="Shape 21"/>
          <p:cNvSpPr/>
          <p:nvPr/>
        </p:nvSpPr>
        <p:spPr>
          <a:xfrm>
            <a:off x="91440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24" name="Shape 22"/>
          <p:cNvSpPr/>
          <p:nvPr/>
        </p:nvSpPr>
        <p:spPr>
          <a:xfrm>
            <a:off x="96012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25" name="Shape 23"/>
          <p:cNvSpPr/>
          <p:nvPr/>
        </p:nvSpPr>
        <p:spPr>
          <a:xfrm>
            <a:off x="100584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26" name="Shape 24"/>
          <p:cNvSpPr/>
          <p:nvPr/>
        </p:nvSpPr>
        <p:spPr>
          <a:xfrm>
            <a:off x="105156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27" name="Shape 25"/>
          <p:cNvSpPr/>
          <p:nvPr/>
        </p:nvSpPr>
        <p:spPr>
          <a:xfrm>
            <a:off x="109728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28" name="Shape 26"/>
          <p:cNvSpPr/>
          <p:nvPr/>
        </p:nvSpPr>
        <p:spPr>
          <a:xfrm>
            <a:off x="114300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29" name="Shape 27"/>
          <p:cNvSpPr/>
          <p:nvPr/>
        </p:nvSpPr>
        <p:spPr>
          <a:xfrm>
            <a:off x="118872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30" name="Shape 28"/>
          <p:cNvSpPr/>
          <p:nvPr/>
        </p:nvSpPr>
        <p:spPr>
          <a:xfrm>
            <a:off x="0" y="0"/>
            <a:ext cx="12191695" cy="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31" name="Shape 29"/>
          <p:cNvSpPr/>
          <p:nvPr/>
        </p:nvSpPr>
        <p:spPr>
          <a:xfrm>
            <a:off x="0" y="457200"/>
            <a:ext cx="12191695" cy="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32" name="Shape 30"/>
          <p:cNvSpPr/>
          <p:nvPr/>
        </p:nvSpPr>
        <p:spPr>
          <a:xfrm>
            <a:off x="0" y="914400"/>
            <a:ext cx="12191695" cy="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33" name="Shape 31"/>
          <p:cNvSpPr/>
          <p:nvPr/>
        </p:nvSpPr>
        <p:spPr>
          <a:xfrm>
            <a:off x="0" y="1371600"/>
            <a:ext cx="12191695" cy="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34" name="Shape 32"/>
          <p:cNvSpPr/>
          <p:nvPr/>
        </p:nvSpPr>
        <p:spPr>
          <a:xfrm>
            <a:off x="0" y="1828800"/>
            <a:ext cx="12191695" cy="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35" name="Shape 33"/>
          <p:cNvSpPr/>
          <p:nvPr/>
        </p:nvSpPr>
        <p:spPr>
          <a:xfrm>
            <a:off x="0" y="2286000"/>
            <a:ext cx="12191695" cy="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36" name="Shape 34"/>
          <p:cNvSpPr/>
          <p:nvPr/>
        </p:nvSpPr>
        <p:spPr>
          <a:xfrm>
            <a:off x="0" y="2743200"/>
            <a:ext cx="12191695" cy="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37" name="Shape 35"/>
          <p:cNvSpPr/>
          <p:nvPr/>
        </p:nvSpPr>
        <p:spPr>
          <a:xfrm>
            <a:off x="0" y="3200400"/>
            <a:ext cx="12191695" cy="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38" name="Shape 36"/>
          <p:cNvSpPr/>
          <p:nvPr/>
        </p:nvSpPr>
        <p:spPr>
          <a:xfrm>
            <a:off x="0" y="3657600"/>
            <a:ext cx="12191695" cy="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39" name="Shape 37"/>
          <p:cNvSpPr/>
          <p:nvPr/>
        </p:nvSpPr>
        <p:spPr>
          <a:xfrm>
            <a:off x="0" y="4114800"/>
            <a:ext cx="12191695" cy="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40" name="Shape 38"/>
          <p:cNvSpPr/>
          <p:nvPr/>
        </p:nvSpPr>
        <p:spPr>
          <a:xfrm>
            <a:off x="0" y="4572000"/>
            <a:ext cx="12191695" cy="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41" name="Shape 39"/>
          <p:cNvSpPr/>
          <p:nvPr/>
        </p:nvSpPr>
        <p:spPr>
          <a:xfrm>
            <a:off x="0" y="5029200"/>
            <a:ext cx="12191695" cy="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42" name="Shape 40"/>
          <p:cNvSpPr/>
          <p:nvPr/>
        </p:nvSpPr>
        <p:spPr>
          <a:xfrm>
            <a:off x="0" y="5486400"/>
            <a:ext cx="12191695" cy="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43" name="Shape 41"/>
          <p:cNvSpPr/>
          <p:nvPr/>
        </p:nvSpPr>
        <p:spPr>
          <a:xfrm>
            <a:off x="0" y="5943600"/>
            <a:ext cx="12191695" cy="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44" name="Shape 42"/>
          <p:cNvSpPr/>
          <p:nvPr/>
        </p:nvSpPr>
        <p:spPr>
          <a:xfrm>
            <a:off x="0" y="6400800"/>
            <a:ext cx="12191695" cy="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45" name="Shape 43"/>
          <p:cNvSpPr/>
          <p:nvPr/>
        </p:nvSpPr>
        <p:spPr>
          <a:xfrm>
            <a:off x="0" y="6858000"/>
            <a:ext cx="12191695" cy="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46" name="Text 44"/>
          <p:cNvSpPr/>
          <p:nvPr/>
        </p:nvSpPr>
        <p:spPr>
          <a:xfrm>
            <a:off x="640080" y="320040"/>
            <a:ext cx="1088136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3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استراتژی شاسی: فریم دست‌نخورده + اوت‌ریگر + تعلیق عریض</a:t>
            </a:r>
            <a:endParaRPr lang="en-US" sz="3400" dirty="0"/>
          </a:p>
        </p:txBody>
      </p:sp>
      <p:sp>
        <p:nvSpPr>
          <p:cNvPr id="47" name="Text 45"/>
          <p:cNvSpPr/>
          <p:nvPr/>
        </p:nvSpPr>
        <p:spPr>
          <a:xfrm>
            <a:off x="640080" y="896112"/>
            <a:ext cx="1088136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600" dirty="0">
                <a:solidFill>
                  <a:srgbClr val="B9D7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برای قابل رانندگی بودن: از «پهن کردن فریم» اجتناب کنید</a:t>
            </a:r>
            <a:endParaRPr lang="en-US" sz="1600" dirty="0"/>
          </a:p>
        </p:txBody>
      </p:sp>
      <p:sp>
        <p:nvSpPr>
          <p:cNvPr id="48" name="Shape 46"/>
          <p:cNvSpPr/>
          <p:nvPr/>
        </p:nvSpPr>
        <p:spPr>
          <a:xfrm>
            <a:off x="594360" y="1600200"/>
            <a:ext cx="10991088" cy="384048"/>
          </a:xfrm>
          <a:prstGeom prst="rect">
            <a:avLst/>
          </a:prstGeom>
          <a:solidFill>
            <a:srgbClr val="0B2A5B"/>
          </a:solidFill>
          <a:ln w="12700">
            <a:solidFill>
              <a:srgbClr val="0B2A5B"/>
            </a:solidFill>
            <a:prstDash val="solid"/>
          </a:ln>
        </p:spPr>
      </p:sp>
      <p:sp>
        <p:nvSpPr>
          <p:cNvPr id="49" name="Text 47"/>
          <p:cNvSpPr/>
          <p:nvPr/>
        </p:nvSpPr>
        <p:spPr>
          <a:xfrm>
            <a:off x="731520" y="1636776"/>
            <a:ext cx="10698480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کیت ساخت: چه چیزهایی باید طراحی/ساخته شود؟</a:t>
            </a:r>
            <a:endParaRPr lang="en-US" sz="1600" dirty="0"/>
          </a:p>
        </p:txBody>
      </p:sp>
      <p:sp>
        <p:nvSpPr>
          <p:cNvPr id="50" name="Shape 48"/>
          <p:cNvSpPr/>
          <p:nvPr/>
        </p:nvSpPr>
        <p:spPr>
          <a:xfrm>
            <a:off x="685800" y="2057400"/>
            <a:ext cx="5486400" cy="4434840"/>
          </a:xfrm>
          <a:prstGeom prst="roundRect">
            <a:avLst/>
          </a:prstGeom>
          <a:solidFill>
            <a:srgbClr val="0A2347"/>
          </a:solidFill>
          <a:ln w="12700">
            <a:solidFill>
              <a:srgbClr val="1F4E8C"/>
            </a:solidFill>
            <a:prstDash val="solid"/>
          </a:ln>
          <a:effectLst>
            <a:outerShdw blurRad="38100" dist="19050" dir="2700000" algn="bl" rotWithShape="0">
              <a:srgbClr val="000000">
                <a:alpha val="25000"/>
              </a:srgbClr>
            </a:outerShdw>
          </a:effectLst>
        </p:spPr>
      </p:sp>
      <p:sp>
        <p:nvSpPr>
          <p:cNvPr id="51" name="Text 49"/>
          <p:cNvSpPr/>
          <p:nvPr/>
        </p:nvSpPr>
        <p:spPr>
          <a:xfrm>
            <a:off x="914400" y="2194560"/>
            <a:ext cx="50292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قطعات ساختنی (Fabrication)</a:t>
            </a:r>
            <a:endParaRPr lang="en-US" sz="1400" dirty="0"/>
          </a:p>
        </p:txBody>
      </p:sp>
      <p:sp>
        <p:nvSpPr>
          <p:cNvPr id="52" name="Text 50"/>
          <p:cNvSpPr/>
          <p:nvPr/>
        </p:nvSpPr>
        <p:spPr>
          <a:xfrm>
            <a:off x="914400" y="2560320"/>
            <a:ext cx="5029200" cy="37947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ct val="105000"/>
              </a:lnSpc>
              <a:buNone/>
            </a:pPr>
            <a:r>
              <a:rPr lang="en-US" sz="1200" dirty="0">
                <a:solidFill>
                  <a:srgbClr val="D9EC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1) اوت‌ریگرهای جدید بادی‌مانت</a:t>
            </a:r>
            <a:endParaRPr lang="en-US" sz="1200" dirty="0"/>
          </a:p>
          <a:p>
            <a:pPr marL="0" indent="0">
              <a:lnSpc>
                <a:spcPct val="105000"/>
              </a:lnSpc>
              <a:buNone/>
            </a:pPr>
            <a:r>
              <a:rPr lang="en-US" sz="1200" dirty="0">
                <a:solidFill>
                  <a:srgbClr val="D9EC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2) براکت رکاب/راک‌اسلایدر</a:t>
            </a:r>
            <a:endParaRPr lang="en-US" sz="1200" dirty="0"/>
          </a:p>
          <a:p>
            <a:pPr marL="0" indent="0">
              <a:lnSpc>
                <a:spcPct val="105000"/>
              </a:lnSpc>
              <a:buNone/>
            </a:pPr>
            <a:r>
              <a:rPr lang="en-US" sz="1200" dirty="0">
                <a:solidFill>
                  <a:srgbClr val="D9EC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3) براکت گلگیرهای افزوده</a:t>
            </a:r>
            <a:endParaRPr lang="en-US" sz="1200" dirty="0"/>
          </a:p>
          <a:p>
            <a:pPr marL="0" indent="0">
              <a:lnSpc>
                <a:spcPct val="105000"/>
              </a:lnSpc>
              <a:buNone/>
            </a:pPr>
            <a:r>
              <a:rPr lang="en-US" sz="1200" dirty="0">
                <a:solidFill>
                  <a:srgbClr val="D9EC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4) (سطح 2+) کنترل‌آرم عریض + سگدست اصلاحی</a:t>
            </a:r>
            <a:endParaRPr lang="en-US" sz="1200" dirty="0"/>
          </a:p>
          <a:p>
            <a:pPr marL="0" indent="0">
              <a:lnSpc>
                <a:spcPct val="105000"/>
              </a:lnSpc>
              <a:buNone/>
            </a:pPr>
            <a:r>
              <a:rPr lang="en-US" sz="1200" dirty="0">
                <a:solidFill>
                  <a:srgbClr val="D9EC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5) اصلاح بامپ‌استاپ و مسیر تایر</a:t>
            </a:r>
            <a:endParaRPr lang="en-US" sz="1200" dirty="0"/>
          </a:p>
          <a:p>
            <a:pPr marL="0" indent="0">
              <a:lnSpc>
                <a:spcPct val="105000"/>
              </a:lnSpc>
              <a:buNone/>
            </a:pPr>
            <a:endParaRPr lang="en-US" sz="1200" dirty="0"/>
          </a:p>
          <a:p>
            <a:pPr marL="0" indent="0">
              <a:lnSpc>
                <a:spcPct val="105000"/>
              </a:lnSpc>
              <a:buNone/>
            </a:pPr>
            <a:r>
              <a:rPr lang="en-US" sz="1200" dirty="0">
                <a:solidFill>
                  <a:srgbClr val="D9EC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نکته: فریم فقط براکت‌خور شود؛ برش/پهن‌کردن ممنوع مگر با مهندس سازه.</a:t>
            </a:r>
            <a:endParaRPr lang="en-US" sz="1200" dirty="0"/>
          </a:p>
        </p:txBody>
      </p:sp>
      <p:sp>
        <p:nvSpPr>
          <p:cNvPr id="53" name="Shape 51"/>
          <p:cNvSpPr/>
          <p:nvPr/>
        </p:nvSpPr>
        <p:spPr>
          <a:xfrm>
            <a:off x="6355080" y="2057400"/>
            <a:ext cx="5303520" cy="4434840"/>
          </a:xfrm>
          <a:prstGeom prst="roundRect">
            <a:avLst/>
          </a:prstGeom>
          <a:solidFill>
            <a:srgbClr val="0A2347"/>
          </a:solidFill>
          <a:ln w="12700">
            <a:solidFill>
              <a:srgbClr val="1F4E8C"/>
            </a:solidFill>
            <a:prstDash val="solid"/>
          </a:ln>
          <a:effectLst>
            <a:outerShdw blurRad="38100" dist="19050" dir="2700000" algn="bl" rotWithShape="0">
              <a:srgbClr val="000000">
                <a:alpha val="25000"/>
              </a:srgbClr>
            </a:outerShdw>
          </a:effectLst>
        </p:spPr>
      </p:sp>
      <p:sp>
        <p:nvSpPr>
          <p:cNvPr id="54" name="Text 52"/>
          <p:cNvSpPr/>
          <p:nvPr/>
        </p:nvSpPr>
        <p:spPr>
          <a:xfrm>
            <a:off x="6583680" y="2194560"/>
            <a:ext cx="484632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نقاط اندازه‌گیری ضروری</a:t>
            </a:r>
            <a:endParaRPr lang="en-US" sz="1400" dirty="0"/>
          </a:p>
        </p:txBody>
      </p:sp>
      <p:sp>
        <p:nvSpPr>
          <p:cNvPr id="55" name="Text 53"/>
          <p:cNvSpPr/>
          <p:nvPr/>
        </p:nvSpPr>
        <p:spPr>
          <a:xfrm>
            <a:off x="6583680" y="2560320"/>
            <a:ext cx="4846320" cy="37947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ct val="105000"/>
              </a:lnSpc>
              <a:buNone/>
            </a:pPr>
            <a:r>
              <a:rPr lang="en-US" sz="1200" dirty="0">
                <a:solidFill>
                  <a:srgbClr val="D9EC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فاصله ریل‌های فریم (داخل/خارج)</a:t>
            </a:r>
            <a:endParaRPr lang="en-US" sz="1200" dirty="0"/>
          </a:p>
          <a:p>
            <a:pPr marL="0" indent="0">
              <a:lnSpc>
                <a:spcPct val="105000"/>
              </a:lnSpc>
              <a:buNone/>
            </a:pPr>
            <a:r>
              <a:rPr lang="en-US" sz="1200" dirty="0">
                <a:solidFill>
                  <a:srgbClr val="D9EC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مختصات بادی‌مانت‌ها (X,Y,Z)</a:t>
            </a:r>
            <a:endParaRPr lang="en-US" sz="1200" dirty="0"/>
          </a:p>
          <a:p>
            <a:pPr marL="0" indent="0">
              <a:lnSpc>
                <a:spcPct val="105000"/>
              </a:lnSpc>
              <a:buNone/>
            </a:pPr>
            <a:r>
              <a:rPr lang="en-US" sz="1200" dirty="0">
                <a:solidFill>
                  <a:srgbClr val="D9EC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Wheel center → fender lip (Stock)</a:t>
            </a:r>
            <a:endParaRPr lang="en-US" sz="1200" dirty="0"/>
          </a:p>
          <a:p>
            <a:pPr marL="0" indent="0">
              <a:lnSpc>
                <a:spcPct val="105000"/>
              </a:lnSpc>
              <a:buNone/>
            </a:pPr>
            <a:r>
              <a:rPr lang="en-US" sz="1200" dirty="0">
                <a:solidFill>
                  <a:srgbClr val="D9EC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عرض تونل گیربکس</a:t>
            </a:r>
            <a:endParaRPr lang="en-US" sz="1200" dirty="0"/>
          </a:p>
          <a:p>
            <a:pPr marL="0" indent="0">
              <a:lnSpc>
                <a:spcPct val="105000"/>
              </a:lnSpc>
              <a:buNone/>
            </a:pPr>
            <a:r>
              <a:rPr lang="en-US" sz="1200" dirty="0">
                <a:solidFill>
                  <a:srgbClr val="D9EC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مسیر اگزوز</a:t>
            </a:r>
            <a:endParaRPr lang="en-US" sz="1200" dirty="0"/>
          </a:p>
          <a:p>
            <a:pPr marL="0" indent="0">
              <a:lnSpc>
                <a:spcPct val="105000"/>
              </a:lnSpc>
              <a:buNone/>
            </a:pPr>
            <a:r>
              <a:rPr lang="en-US" sz="1200" dirty="0">
                <a:solidFill>
                  <a:srgbClr val="D9EC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مسیر خطوط ترمز/ABS</a:t>
            </a:r>
            <a:endParaRPr lang="en-US" sz="1200" dirty="0"/>
          </a:p>
          <a:p>
            <a:pPr marL="0" indent="0">
              <a:lnSpc>
                <a:spcPct val="105000"/>
              </a:lnSpc>
              <a:buNone/>
            </a:pPr>
            <a:endParaRPr lang="en-US" sz="1200" dirty="0"/>
          </a:p>
          <a:p>
            <a:pPr marL="0" indent="0">
              <a:lnSpc>
                <a:spcPct val="105000"/>
              </a:lnSpc>
              <a:buNone/>
            </a:pPr>
            <a:r>
              <a:rPr lang="en-US" sz="1200" dirty="0">
                <a:solidFill>
                  <a:srgbClr val="D9EC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خروجی مطلوب: اسکن 3D یا برداشت نقطه‌ای.</a:t>
            </a:r>
            <a:endParaRPr lang="en-US" sz="12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071C3A"/>
          </a:solidFill>
          <a:ln w="12700">
            <a:solidFill>
              <a:srgbClr val="071C3A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4" name="Shape 2"/>
          <p:cNvSpPr/>
          <p:nvPr/>
        </p:nvSpPr>
        <p:spPr>
          <a:xfrm>
            <a:off x="4572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5" name="Shape 3"/>
          <p:cNvSpPr/>
          <p:nvPr/>
        </p:nvSpPr>
        <p:spPr>
          <a:xfrm>
            <a:off x="9144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13716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7" name="Shape 5"/>
          <p:cNvSpPr/>
          <p:nvPr/>
        </p:nvSpPr>
        <p:spPr>
          <a:xfrm>
            <a:off x="18288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8" name="Shape 6"/>
          <p:cNvSpPr/>
          <p:nvPr/>
        </p:nvSpPr>
        <p:spPr>
          <a:xfrm>
            <a:off x="22860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9" name="Shape 7"/>
          <p:cNvSpPr/>
          <p:nvPr/>
        </p:nvSpPr>
        <p:spPr>
          <a:xfrm>
            <a:off x="27432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10" name="Shape 8"/>
          <p:cNvSpPr/>
          <p:nvPr/>
        </p:nvSpPr>
        <p:spPr>
          <a:xfrm>
            <a:off x="32004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11" name="Shape 9"/>
          <p:cNvSpPr/>
          <p:nvPr/>
        </p:nvSpPr>
        <p:spPr>
          <a:xfrm>
            <a:off x="36576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12" name="Shape 10"/>
          <p:cNvSpPr/>
          <p:nvPr/>
        </p:nvSpPr>
        <p:spPr>
          <a:xfrm>
            <a:off x="41148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13" name="Shape 11"/>
          <p:cNvSpPr/>
          <p:nvPr/>
        </p:nvSpPr>
        <p:spPr>
          <a:xfrm>
            <a:off x="45720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14" name="Shape 12"/>
          <p:cNvSpPr/>
          <p:nvPr/>
        </p:nvSpPr>
        <p:spPr>
          <a:xfrm>
            <a:off x="50292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15" name="Shape 13"/>
          <p:cNvSpPr/>
          <p:nvPr/>
        </p:nvSpPr>
        <p:spPr>
          <a:xfrm>
            <a:off x="54864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16" name="Shape 14"/>
          <p:cNvSpPr/>
          <p:nvPr/>
        </p:nvSpPr>
        <p:spPr>
          <a:xfrm>
            <a:off x="59436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17" name="Shape 15"/>
          <p:cNvSpPr/>
          <p:nvPr/>
        </p:nvSpPr>
        <p:spPr>
          <a:xfrm>
            <a:off x="64008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18" name="Shape 16"/>
          <p:cNvSpPr/>
          <p:nvPr/>
        </p:nvSpPr>
        <p:spPr>
          <a:xfrm>
            <a:off x="68580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19" name="Shape 17"/>
          <p:cNvSpPr/>
          <p:nvPr/>
        </p:nvSpPr>
        <p:spPr>
          <a:xfrm>
            <a:off x="73152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20" name="Shape 18"/>
          <p:cNvSpPr/>
          <p:nvPr/>
        </p:nvSpPr>
        <p:spPr>
          <a:xfrm>
            <a:off x="77724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21" name="Shape 19"/>
          <p:cNvSpPr/>
          <p:nvPr/>
        </p:nvSpPr>
        <p:spPr>
          <a:xfrm>
            <a:off x="82296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22" name="Shape 20"/>
          <p:cNvSpPr/>
          <p:nvPr/>
        </p:nvSpPr>
        <p:spPr>
          <a:xfrm>
            <a:off x="86868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23" name="Shape 21"/>
          <p:cNvSpPr/>
          <p:nvPr/>
        </p:nvSpPr>
        <p:spPr>
          <a:xfrm>
            <a:off x="91440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24" name="Shape 22"/>
          <p:cNvSpPr/>
          <p:nvPr/>
        </p:nvSpPr>
        <p:spPr>
          <a:xfrm>
            <a:off x="96012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25" name="Shape 23"/>
          <p:cNvSpPr/>
          <p:nvPr/>
        </p:nvSpPr>
        <p:spPr>
          <a:xfrm>
            <a:off x="100584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26" name="Shape 24"/>
          <p:cNvSpPr/>
          <p:nvPr/>
        </p:nvSpPr>
        <p:spPr>
          <a:xfrm>
            <a:off x="105156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27" name="Shape 25"/>
          <p:cNvSpPr/>
          <p:nvPr/>
        </p:nvSpPr>
        <p:spPr>
          <a:xfrm>
            <a:off x="109728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28" name="Shape 26"/>
          <p:cNvSpPr/>
          <p:nvPr/>
        </p:nvSpPr>
        <p:spPr>
          <a:xfrm>
            <a:off x="114300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29" name="Shape 27"/>
          <p:cNvSpPr/>
          <p:nvPr/>
        </p:nvSpPr>
        <p:spPr>
          <a:xfrm>
            <a:off x="118872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30" name="Shape 28"/>
          <p:cNvSpPr/>
          <p:nvPr/>
        </p:nvSpPr>
        <p:spPr>
          <a:xfrm>
            <a:off x="0" y="0"/>
            <a:ext cx="12191695" cy="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31" name="Shape 29"/>
          <p:cNvSpPr/>
          <p:nvPr/>
        </p:nvSpPr>
        <p:spPr>
          <a:xfrm>
            <a:off x="0" y="457200"/>
            <a:ext cx="12191695" cy="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32" name="Shape 30"/>
          <p:cNvSpPr/>
          <p:nvPr/>
        </p:nvSpPr>
        <p:spPr>
          <a:xfrm>
            <a:off x="0" y="914400"/>
            <a:ext cx="12191695" cy="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33" name="Shape 31"/>
          <p:cNvSpPr/>
          <p:nvPr/>
        </p:nvSpPr>
        <p:spPr>
          <a:xfrm>
            <a:off x="0" y="1371600"/>
            <a:ext cx="12191695" cy="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34" name="Shape 32"/>
          <p:cNvSpPr/>
          <p:nvPr/>
        </p:nvSpPr>
        <p:spPr>
          <a:xfrm>
            <a:off x="0" y="1828800"/>
            <a:ext cx="12191695" cy="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35" name="Shape 33"/>
          <p:cNvSpPr/>
          <p:nvPr/>
        </p:nvSpPr>
        <p:spPr>
          <a:xfrm>
            <a:off x="0" y="2286000"/>
            <a:ext cx="12191695" cy="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36" name="Shape 34"/>
          <p:cNvSpPr/>
          <p:nvPr/>
        </p:nvSpPr>
        <p:spPr>
          <a:xfrm>
            <a:off x="0" y="2743200"/>
            <a:ext cx="12191695" cy="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37" name="Shape 35"/>
          <p:cNvSpPr/>
          <p:nvPr/>
        </p:nvSpPr>
        <p:spPr>
          <a:xfrm>
            <a:off x="0" y="3200400"/>
            <a:ext cx="12191695" cy="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38" name="Shape 36"/>
          <p:cNvSpPr/>
          <p:nvPr/>
        </p:nvSpPr>
        <p:spPr>
          <a:xfrm>
            <a:off x="0" y="3657600"/>
            <a:ext cx="12191695" cy="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39" name="Shape 37"/>
          <p:cNvSpPr/>
          <p:nvPr/>
        </p:nvSpPr>
        <p:spPr>
          <a:xfrm>
            <a:off x="0" y="4114800"/>
            <a:ext cx="12191695" cy="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40" name="Shape 38"/>
          <p:cNvSpPr/>
          <p:nvPr/>
        </p:nvSpPr>
        <p:spPr>
          <a:xfrm>
            <a:off x="0" y="4572000"/>
            <a:ext cx="12191695" cy="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41" name="Shape 39"/>
          <p:cNvSpPr/>
          <p:nvPr/>
        </p:nvSpPr>
        <p:spPr>
          <a:xfrm>
            <a:off x="0" y="5029200"/>
            <a:ext cx="12191695" cy="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42" name="Shape 40"/>
          <p:cNvSpPr/>
          <p:nvPr/>
        </p:nvSpPr>
        <p:spPr>
          <a:xfrm>
            <a:off x="0" y="5486400"/>
            <a:ext cx="12191695" cy="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43" name="Shape 41"/>
          <p:cNvSpPr/>
          <p:nvPr/>
        </p:nvSpPr>
        <p:spPr>
          <a:xfrm>
            <a:off x="0" y="5943600"/>
            <a:ext cx="12191695" cy="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44" name="Shape 42"/>
          <p:cNvSpPr/>
          <p:nvPr/>
        </p:nvSpPr>
        <p:spPr>
          <a:xfrm>
            <a:off x="0" y="6400800"/>
            <a:ext cx="12191695" cy="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45" name="Shape 43"/>
          <p:cNvSpPr/>
          <p:nvPr/>
        </p:nvSpPr>
        <p:spPr>
          <a:xfrm>
            <a:off x="0" y="6858000"/>
            <a:ext cx="12191695" cy="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46" name="Text 44"/>
          <p:cNvSpPr/>
          <p:nvPr/>
        </p:nvSpPr>
        <p:spPr>
          <a:xfrm>
            <a:off x="640080" y="320040"/>
            <a:ext cx="1088136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3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بلوپرینت کابین: «قاب نصب» برای قطعات W463 روی Patrol</a:t>
            </a:r>
            <a:endParaRPr lang="en-US" sz="3400" dirty="0"/>
          </a:p>
        </p:txBody>
      </p:sp>
      <p:sp>
        <p:nvSpPr>
          <p:cNvPr id="47" name="Text 45"/>
          <p:cNvSpPr/>
          <p:nvPr/>
        </p:nvSpPr>
        <p:spPr>
          <a:xfrm>
            <a:off x="640080" y="896112"/>
            <a:ext cx="1088136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600" dirty="0">
                <a:solidFill>
                  <a:srgbClr val="B9D7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هدف: نصب با آداپتور (بدون تغییر ستون‌ها/شیشه)</a:t>
            </a:r>
            <a:endParaRPr lang="en-US" sz="1600" dirty="0"/>
          </a:p>
        </p:txBody>
      </p:sp>
      <p:sp>
        <p:nvSpPr>
          <p:cNvPr id="48" name="Shape 46"/>
          <p:cNvSpPr/>
          <p:nvPr/>
        </p:nvSpPr>
        <p:spPr>
          <a:xfrm>
            <a:off x="594360" y="1600200"/>
            <a:ext cx="10991088" cy="384048"/>
          </a:xfrm>
          <a:prstGeom prst="rect">
            <a:avLst/>
          </a:prstGeom>
          <a:solidFill>
            <a:srgbClr val="0B2A5B"/>
          </a:solidFill>
          <a:ln w="12700">
            <a:solidFill>
              <a:srgbClr val="0B2A5B"/>
            </a:solidFill>
            <a:prstDash val="solid"/>
          </a:ln>
        </p:spPr>
      </p:sp>
      <p:sp>
        <p:nvSpPr>
          <p:cNvPr id="49" name="Text 47"/>
          <p:cNvSpPr/>
          <p:nvPr/>
        </p:nvSpPr>
        <p:spPr>
          <a:xfrm>
            <a:off x="731520" y="1636776"/>
            <a:ext cx="10698480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ابعاد داخلی مرجع Patrol برای Envelope</a:t>
            </a:r>
            <a:endParaRPr lang="en-US" sz="1600" dirty="0"/>
          </a:p>
        </p:txBody>
      </p:sp>
      <p:sp>
        <p:nvSpPr>
          <p:cNvPr id="50" name="Shape 48"/>
          <p:cNvSpPr/>
          <p:nvPr/>
        </p:nvSpPr>
        <p:spPr>
          <a:xfrm>
            <a:off x="685800" y="2057400"/>
            <a:ext cx="10972800" cy="292608"/>
          </a:xfrm>
          <a:prstGeom prst="rect">
            <a:avLst/>
          </a:prstGeom>
          <a:solidFill>
            <a:srgbClr val="123B74"/>
          </a:solidFill>
          <a:ln w="12700">
            <a:solidFill>
              <a:srgbClr val="2A66B6"/>
            </a:solidFill>
            <a:prstDash val="solid"/>
          </a:ln>
        </p:spPr>
      </p:sp>
      <p:sp>
        <p:nvSpPr>
          <p:cNvPr id="51" name="Text 49"/>
          <p:cNvSpPr/>
          <p:nvPr/>
        </p:nvSpPr>
        <p:spPr>
          <a:xfrm>
            <a:off x="740664" y="2093976"/>
            <a:ext cx="2633472" cy="2194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پارامتر</a:t>
            </a:r>
            <a:endParaRPr lang="en-US" sz="1000" dirty="0"/>
          </a:p>
        </p:txBody>
      </p:sp>
      <p:sp>
        <p:nvSpPr>
          <p:cNvPr id="52" name="Text 50"/>
          <p:cNvSpPr/>
          <p:nvPr/>
        </p:nvSpPr>
        <p:spPr>
          <a:xfrm>
            <a:off x="3483864" y="2093976"/>
            <a:ext cx="2633472" cy="2194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جلو (mm)</a:t>
            </a:r>
            <a:endParaRPr lang="en-US" sz="1000" dirty="0"/>
          </a:p>
        </p:txBody>
      </p:sp>
      <p:sp>
        <p:nvSpPr>
          <p:cNvPr id="53" name="Text 51"/>
          <p:cNvSpPr/>
          <p:nvPr/>
        </p:nvSpPr>
        <p:spPr>
          <a:xfrm>
            <a:off x="6227064" y="2093976"/>
            <a:ext cx="2633472" cy="2194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عقب (mm)</a:t>
            </a:r>
            <a:endParaRPr lang="en-US" sz="1000" dirty="0"/>
          </a:p>
        </p:txBody>
      </p:sp>
      <p:sp>
        <p:nvSpPr>
          <p:cNvPr id="54" name="Text 52"/>
          <p:cNvSpPr/>
          <p:nvPr/>
        </p:nvSpPr>
        <p:spPr>
          <a:xfrm>
            <a:off x="8970264" y="2093976"/>
            <a:ext cx="2633472" cy="2194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یادداشت</a:t>
            </a:r>
            <a:endParaRPr lang="en-US" sz="1000" dirty="0"/>
          </a:p>
        </p:txBody>
      </p:sp>
      <p:sp>
        <p:nvSpPr>
          <p:cNvPr id="55" name="Shape 53"/>
          <p:cNvSpPr/>
          <p:nvPr/>
        </p:nvSpPr>
        <p:spPr>
          <a:xfrm>
            <a:off x="685800" y="2350008"/>
            <a:ext cx="10972800" cy="292608"/>
          </a:xfrm>
          <a:prstGeom prst="rect">
            <a:avLst/>
          </a:prstGeom>
          <a:solidFill>
            <a:srgbClr val="081E3C"/>
          </a:solidFill>
          <a:ln w="9525">
            <a:solidFill>
              <a:srgbClr val="2A66B6"/>
            </a:solidFill>
            <a:prstDash val="solid"/>
          </a:ln>
        </p:spPr>
      </p:sp>
      <p:sp>
        <p:nvSpPr>
          <p:cNvPr id="56" name="Text 54"/>
          <p:cNvSpPr/>
          <p:nvPr/>
        </p:nvSpPr>
        <p:spPr>
          <a:xfrm>
            <a:off x="740664" y="2386584"/>
            <a:ext cx="2633472" cy="2194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E6F3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Shoulder room</a:t>
            </a:r>
            <a:endParaRPr lang="en-US" sz="900" dirty="0"/>
          </a:p>
        </p:txBody>
      </p:sp>
      <p:sp>
        <p:nvSpPr>
          <p:cNvPr id="57" name="Text 55"/>
          <p:cNvSpPr/>
          <p:nvPr/>
        </p:nvSpPr>
        <p:spPr>
          <a:xfrm>
            <a:off x="3483864" y="2386584"/>
            <a:ext cx="2633472" cy="2194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E6F3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1620</a:t>
            </a:r>
            <a:endParaRPr lang="en-US" sz="900" dirty="0"/>
          </a:p>
        </p:txBody>
      </p:sp>
      <p:sp>
        <p:nvSpPr>
          <p:cNvPr id="58" name="Text 56"/>
          <p:cNvSpPr/>
          <p:nvPr/>
        </p:nvSpPr>
        <p:spPr>
          <a:xfrm>
            <a:off x="6227064" y="2386584"/>
            <a:ext cx="2633472" cy="2194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E6F3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1611</a:t>
            </a:r>
            <a:endParaRPr lang="en-US" sz="900" dirty="0"/>
          </a:p>
        </p:txBody>
      </p:sp>
      <p:sp>
        <p:nvSpPr>
          <p:cNvPr id="59" name="Text 57"/>
          <p:cNvSpPr/>
          <p:nvPr/>
        </p:nvSpPr>
        <p:spPr>
          <a:xfrm>
            <a:off x="8970264" y="2386584"/>
            <a:ext cx="2633472" cy="2194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E6F3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برای جاگذاری داشبورد/کنسول و رودری‌ها</a:t>
            </a:r>
            <a:endParaRPr lang="en-US" sz="900" dirty="0"/>
          </a:p>
        </p:txBody>
      </p:sp>
      <p:sp>
        <p:nvSpPr>
          <p:cNvPr id="60" name="Shape 58"/>
          <p:cNvSpPr/>
          <p:nvPr/>
        </p:nvSpPr>
        <p:spPr>
          <a:xfrm>
            <a:off x="685800" y="2642616"/>
            <a:ext cx="10972800" cy="292608"/>
          </a:xfrm>
          <a:prstGeom prst="rect">
            <a:avLst/>
          </a:prstGeom>
          <a:solidFill>
            <a:srgbClr val="0A2347"/>
          </a:solidFill>
          <a:ln w="9525">
            <a:solidFill>
              <a:srgbClr val="2A66B6"/>
            </a:solidFill>
            <a:prstDash val="solid"/>
          </a:ln>
        </p:spPr>
      </p:sp>
      <p:sp>
        <p:nvSpPr>
          <p:cNvPr id="61" name="Text 59"/>
          <p:cNvSpPr/>
          <p:nvPr/>
        </p:nvSpPr>
        <p:spPr>
          <a:xfrm>
            <a:off x="740664" y="2679192"/>
            <a:ext cx="2633472" cy="2194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E6F3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Hip room</a:t>
            </a:r>
            <a:endParaRPr lang="en-US" sz="900" dirty="0"/>
          </a:p>
        </p:txBody>
      </p:sp>
      <p:sp>
        <p:nvSpPr>
          <p:cNvPr id="62" name="Text 60"/>
          <p:cNvSpPr/>
          <p:nvPr/>
        </p:nvSpPr>
        <p:spPr>
          <a:xfrm>
            <a:off x="3483864" y="2679192"/>
            <a:ext cx="2633472" cy="2194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E6F3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1503</a:t>
            </a:r>
            <a:endParaRPr lang="en-US" sz="900" dirty="0"/>
          </a:p>
        </p:txBody>
      </p:sp>
      <p:sp>
        <p:nvSpPr>
          <p:cNvPr id="63" name="Text 61"/>
          <p:cNvSpPr/>
          <p:nvPr/>
        </p:nvSpPr>
        <p:spPr>
          <a:xfrm>
            <a:off x="6227064" y="2679192"/>
            <a:ext cx="2633472" cy="2194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E6F3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1482</a:t>
            </a:r>
            <a:endParaRPr lang="en-US" sz="900" dirty="0"/>
          </a:p>
        </p:txBody>
      </p:sp>
      <p:sp>
        <p:nvSpPr>
          <p:cNvPr id="64" name="Text 62"/>
          <p:cNvSpPr/>
          <p:nvPr/>
        </p:nvSpPr>
        <p:spPr>
          <a:xfrm>
            <a:off x="8970264" y="2679192"/>
            <a:ext cx="2633472" cy="2194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E6F3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برای پهنای نشیمن و کنسول وسط</a:t>
            </a:r>
            <a:endParaRPr lang="en-US" sz="900" dirty="0"/>
          </a:p>
        </p:txBody>
      </p:sp>
      <p:sp>
        <p:nvSpPr>
          <p:cNvPr id="65" name="Shape 63"/>
          <p:cNvSpPr/>
          <p:nvPr/>
        </p:nvSpPr>
        <p:spPr>
          <a:xfrm>
            <a:off x="3429000" y="2057400"/>
            <a:ext cx="0" cy="877824"/>
          </a:xfrm>
          <a:prstGeom prst="line">
            <a:avLst/>
          </a:prstGeom>
          <a:noFill/>
          <a:ln w="9525">
            <a:solidFill>
              <a:srgbClr val="2A66B6"/>
            </a:solidFill>
            <a:prstDash val="solid"/>
          </a:ln>
        </p:spPr>
      </p:sp>
      <p:sp>
        <p:nvSpPr>
          <p:cNvPr id="66" name="Shape 64"/>
          <p:cNvSpPr/>
          <p:nvPr/>
        </p:nvSpPr>
        <p:spPr>
          <a:xfrm>
            <a:off x="6172200" y="2057400"/>
            <a:ext cx="0" cy="877824"/>
          </a:xfrm>
          <a:prstGeom prst="line">
            <a:avLst/>
          </a:prstGeom>
          <a:noFill/>
          <a:ln w="9525">
            <a:solidFill>
              <a:srgbClr val="2A66B6"/>
            </a:solidFill>
            <a:prstDash val="solid"/>
          </a:ln>
        </p:spPr>
      </p:sp>
      <p:sp>
        <p:nvSpPr>
          <p:cNvPr id="67" name="Shape 65"/>
          <p:cNvSpPr/>
          <p:nvPr/>
        </p:nvSpPr>
        <p:spPr>
          <a:xfrm>
            <a:off x="8915400" y="2057400"/>
            <a:ext cx="0" cy="877824"/>
          </a:xfrm>
          <a:prstGeom prst="line">
            <a:avLst/>
          </a:prstGeom>
          <a:noFill/>
          <a:ln w="9525">
            <a:solidFill>
              <a:srgbClr val="2A66B6"/>
            </a:solidFill>
            <a:prstDash val="solid"/>
          </a:ln>
        </p:spPr>
      </p:sp>
      <p:sp>
        <p:nvSpPr>
          <p:cNvPr id="68" name="Shape 66"/>
          <p:cNvSpPr/>
          <p:nvPr/>
        </p:nvSpPr>
        <p:spPr>
          <a:xfrm>
            <a:off x="685800" y="3337560"/>
            <a:ext cx="5486400" cy="3063240"/>
          </a:xfrm>
          <a:prstGeom prst="roundRect">
            <a:avLst/>
          </a:prstGeom>
          <a:solidFill>
            <a:srgbClr val="0A2347"/>
          </a:solidFill>
          <a:ln w="12700">
            <a:solidFill>
              <a:srgbClr val="1F4E8C"/>
            </a:solidFill>
            <a:prstDash val="solid"/>
          </a:ln>
          <a:effectLst>
            <a:outerShdw blurRad="38100" dist="19050" dir="2700000" algn="bl" rotWithShape="0">
              <a:srgbClr val="000000">
                <a:alpha val="25000"/>
              </a:srgbClr>
            </a:outerShdw>
          </a:effectLst>
        </p:spPr>
      </p:sp>
      <p:sp>
        <p:nvSpPr>
          <p:cNvPr id="69" name="Text 67"/>
          <p:cNvSpPr/>
          <p:nvPr/>
        </p:nvSpPr>
        <p:spPr>
          <a:xfrm>
            <a:off x="914400" y="3474720"/>
            <a:ext cx="50292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سه ماژول کلیدی (پیشنهاد اجرایی)</a:t>
            </a:r>
            <a:endParaRPr lang="en-US" sz="1400" dirty="0"/>
          </a:p>
        </p:txBody>
      </p:sp>
      <p:sp>
        <p:nvSpPr>
          <p:cNvPr id="70" name="Text 68"/>
          <p:cNvSpPr/>
          <p:nvPr/>
        </p:nvSpPr>
        <p:spPr>
          <a:xfrm>
            <a:off x="914400" y="3840480"/>
            <a:ext cx="5029200" cy="24231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ct val="105000"/>
              </a:lnSpc>
              <a:buNone/>
            </a:pPr>
            <a:r>
              <a:rPr lang="en-US" sz="1100" dirty="0">
                <a:solidFill>
                  <a:srgbClr val="D9EC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A) Dash carrier beam</a:t>
            </a:r>
            <a:endParaRPr lang="en-US" sz="1100" dirty="0"/>
          </a:p>
          <a:p>
            <a:pPr marL="0" indent="0">
              <a:lnSpc>
                <a:spcPct val="105000"/>
              </a:lnSpc>
              <a:buNone/>
            </a:pPr>
            <a:r>
              <a:rPr lang="en-US" sz="1100" dirty="0">
                <a:solidFill>
                  <a:srgbClr val="D9EC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تکیه‌گاه چپ/راست به ستون A (پلیت 4mm)</a:t>
            </a:r>
            <a:endParaRPr lang="en-US" sz="1100" dirty="0"/>
          </a:p>
          <a:p>
            <a:pPr marL="0" indent="0">
              <a:lnSpc>
                <a:spcPct val="105000"/>
              </a:lnSpc>
              <a:buNone/>
            </a:pPr>
            <a:r>
              <a:rPr lang="en-US" sz="1100" dirty="0">
                <a:solidFill>
                  <a:srgbClr val="D9EC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تکیه‌گاه میانی روی تونل</a:t>
            </a:r>
            <a:endParaRPr lang="en-US" sz="1100" dirty="0"/>
          </a:p>
          <a:p>
            <a:pPr marL="0" indent="0">
              <a:lnSpc>
                <a:spcPct val="105000"/>
              </a:lnSpc>
              <a:buNone/>
            </a:pPr>
            <a:endParaRPr lang="en-US" sz="1100" dirty="0"/>
          </a:p>
          <a:p>
            <a:pPr marL="0" indent="0">
              <a:lnSpc>
                <a:spcPct val="105000"/>
              </a:lnSpc>
              <a:buNone/>
            </a:pPr>
            <a:r>
              <a:rPr lang="en-US" sz="1100" dirty="0">
                <a:solidFill>
                  <a:srgbClr val="D9EC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B) Seat adapter plates</a:t>
            </a:r>
            <a:endParaRPr lang="en-US" sz="1100" dirty="0"/>
          </a:p>
          <a:p>
            <a:pPr marL="0" indent="0">
              <a:lnSpc>
                <a:spcPct val="105000"/>
              </a:lnSpc>
              <a:buNone/>
            </a:pPr>
            <a:r>
              <a:rPr lang="en-US" sz="1100" dirty="0">
                <a:solidFill>
                  <a:srgbClr val="D9EC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صفحه 6mm برای تبدیل الگوی پیچ صندلی W463</a:t>
            </a:r>
            <a:endParaRPr lang="en-US" sz="1100" dirty="0"/>
          </a:p>
          <a:p>
            <a:pPr marL="0" indent="0">
              <a:lnSpc>
                <a:spcPct val="105000"/>
              </a:lnSpc>
              <a:buNone/>
            </a:pPr>
            <a:endParaRPr lang="en-US" sz="1100" dirty="0"/>
          </a:p>
          <a:p>
            <a:pPr marL="0" indent="0">
              <a:lnSpc>
                <a:spcPct val="105000"/>
              </a:lnSpc>
              <a:buNone/>
            </a:pPr>
            <a:r>
              <a:rPr lang="en-US" sz="1100" dirty="0">
                <a:solidFill>
                  <a:srgbClr val="D9EC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C) Door-card backplate</a:t>
            </a:r>
            <a:endParaRPr lang="en-US" sz="1100" dirty="0"/>
          </a:p>
          <a:p>
            <a:pPr marL="0" indent="0">
              <a:lnSpc>
                <a:spcPct val="105000"/>
              </a:lnSpc>
              <a:buNone/>
            </a:pPr>
            <a:r>
              <a:rPr lang="en-US" sz="1100" dirty="0">
                <a:solidFill>
                  <a:srgbClr val="D9EC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بک‌پلیت 3mm + کلیپس جدید</a:t>
            </a:r>
            <a:endParaRPr lang="en-US" sz="1100" dirty="0"/>
          </a:p>
        </p:txBody>
      </p:sp>
      <p:sp>
        <p:nvSpPr>
          <p:cNvPr id="71" name="Shape 69"/>
          <p:cNvSpPr/>
          <p:nvPr/>
        </p:nvSpPr>
        <p:spPr>
          <a:xfrm>
            <a:off x="6355080" y="3337560"/>
            <a:ext cx="5303520" cy="3063240"/>
          </a:xfrm>
          <a:prstGeom prst="roundRect">
            <a:avLst/>
          </a:prstGeom>
          <a:solidFill>
            <a:srgbClr val="0A2347"/>
          </a:solidFill>
          <a:ln w="12700">
            <a:solidFill>
              <a:srgbClr val="1F4E8C"/>
            </a:solidFill>
            <a:prstDash val="solid"/>
          </a:ln>
          <a:effectLst>
            <a:outerShdw blurRad="38100" dist="19050" dir="2700000" algn="bl" rotWithShape="0">
              <a:srgbClr val="000000">
                <a:alpha val="25000"/>
              </a:srgbClr>
            </a:outerShdw>
          </a:effectLst>
        </p:spPr>
      </p:sp>
      <p:sp>
        <p:nvSpPr>
          <p:cNvPr id="72" name="Text 70"/>
          <p:cNvSpPr/>
          <p:nvPr/>
        </p:nvSpPr>
        <p:spPr>
          <a:xfrm>
            <a:off x="6583680" y="3474720"/>
            <a:ext cx="484632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چک‌لیست برداشت اندازه (کابین)</a:t>
            </a:r>
            <a:endParaRPr lang="en-US" sz="1400" dirty="0"/>
          </a:p>
        </p:txBody>
      </p:sp>
      <p:sp>
        <p:nvSpPr>
          <p:cNvPr id="73" name="Text 71"/>
          <p:cNvSpPr/>
          <p:nvPr/>
        </p:nvSpPr>
        <p:spPr>
          <a:xfrm>
            <a:off x="6583680" y="3840480"/>
            <a:ext cx="4846320" cy="24231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ct val="105000"/>
              </a:lnSpc>
              <a:buNone/>
            </a:pPr>
            <a:r>
              <a:rPr lang="en-US" sz="1100" dirty="0">
                <a:solidFill>
                  <a:srgbClr val="D9EC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فاصله داخلی ستون‌های A در ارتفاع داشبورد</a:t>
            </a:r>
            <a:endParaRPr lang="en-US" sz="1100" dirty="0"/>
          </a:p>
          <a:p>
            <a:pPr marL="0" indent="0">
              <a:lnSpc>
                <a:spcPct val="105000"/>
              </a:lnSpc>
              <a:buNone/>
            </a:pPr>
            <a:r>
              <a:rPr lang="en-US" sz="1100" dirty="0">
                <a:solidFill>
                  <a:srgbClr val="D9EC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موقعیت ستون فرمان/پدال نسبت به مرکز</a:t>
            </a:r>
            <a:endParaRPr lang="en-US" sz="1100" dirty="0"/>
          </a:p>
          <a:p>
            <a:pPr marL="0" indent="0">
              <a:lnSpc>
                <a:spcPct val="105000"/>
              </a:lnSpc>
              <a:buNone/>
            </a:pPr>
            <a:r>
              <a:rPr lang="en-US" sz="1100" dirty="0">
                <a:solidFill>
                  <a:srgbClr val="D9EC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عرض/ارتفاع تونل گیربکس</a:t>
            </a:r>
            <a:endParaRPr lang="en-US" sz="1100" dirty="0"/>
          </a:p>
          <a:p>
            <a:pPr marL="0" indent="0">
              <a:lnSpc>
                <a:spcPct val="105000"/>
              </a:lnSpc>
              <a:buNone/>
            </a:pPr>
            <a:r>
              <a:rPr lang="en-US" sz="1100" dirty="0">
                <a:solidFill>
                  <a:srgbClr val="D9EC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الگوی پیچ‌های صندلی Patrol</a:t>
            </a:r>
            <a:endParaRPr lang="en-US" sz="1100" dirty="0"/>
          </a:p>
          <a:p>
            <a:pPr marL="0" indent="0">
              <a:lnSpc>
                <a:spcPct val="105000"/>
              </a:lnSpc>
              <a:buNone/>
            </a:pPr>
            <a:r>
              <a:rPr lang="en-US" sz="1100" dirty="0">
                <a:solidFill>
                  <a:srgbClr val="D9EC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عمق داشبورد تا شیشه</a:t>
            </a:r>
            <a:endParaRPr lang="en-US" sz="1100" dirty="0"/>
          </a:p>
          <a:p>
            <a:pPr marL="0" indent="0">
              <a:lnSpc>
                <a:spcPct val="105000"/>
              </a:lnSpc>
              <a:buNone/>
            </a:pPr>
            <a:r>
              <a:rPr lang="en-US" sz="1100" dirty="0">
                <a:solidFill>
                  <a:srgbClr val="D9EC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مسیر HVAC</a:t>
            </a:r>
            <a:endParaRPr lang="en-US" sz="110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071C3A"/>
          </a:solidFill>
          <a:ln w="12700">
            <a:solidFill>
              <a:srgbClr val="071C3A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4" name="Shape 2"/>
          <p:cNvSpPr/>
          <p:nvPr/>
        </p:nvSpPr>
        <p:spPr>
          <a:xfrm>
            <a:off x="4572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5" name="Shape 3"/>
          <p:cNvSpPr/>
          <p:nvPr/>
        </p:nvSpPr>
        <p:spPr>
          <a:xfrm>
            <a:off x="9144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13716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7" name="Shape 5"/>
          <p:cNvSpPr/>
          <p:nvPr/>
        </p:nvSpPr>
        <p:spPr>
          <a:xfrm>
            <a:off x="18288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8" name="Shape 6"/>
          <p:cNvSpPr/>
          <p:nvPr/>
        </p:nvSpPr>
        <p:spPr>
          <a:xfrm>
            <a:off x="22860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9" name="Shape 7"/>
          <p:cNvSpPr/>
          <p:nvPr/>
        </p:nvSpPr>
        <p:spPr>
          <a:xfrm>
            <a:off x="27432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10" name="Shape 8"/>
          <p:cNvSpPr/>
          <p:nvPr/>
        </p:nvSpPr>
        <p:spPr>
          <a:xfrm>
            <a:off x="32004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11" name="Shape 9"/>
          <p:cNvSpPr/>
          <p:nvPr/>
        </p:nvSpPr>
        <p:spPr>
          <a:xfrm>
            <a:off x="36576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12" name="Shape 10"/>
          <p:cNvSpPr/>
          <p:nvPr/>
        </p:nvSpPr>
        <p:spPr>
          <a:xfrm>
            <a:off x="41148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13" name="Shape 11"/>
          <p:cNvSpPr/>
          <p:nvPr/>
        </p:nvSpPr>
        <p:spPr>
          <a:xfrm>
            <a:off x="45720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14" name="Shape 12"/>
          <p:cNvSpPr/>
          <p:nvPr/>
        </p:nvSpPr>
        <p:spPr>
          <a:xfrm>
            <a:off x="50292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15" name="Shape 13"/>
          <p:cNvSpPr/>
          <p:nvPr/>
        </p:nvSpPr>
        <p:spPr>
          <a:xfrm>
            <a:off x="54864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16" name="Shape 14"/>
          <p:cNvSpPr/>
          <p:nvPr/>
        </p:nvSpPr>
        <p:spPr>
          <a:xfrm>
            <a:off x="59436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17" name="Shape 15"/>
          <p:cNvSpPr/>
          <p:nvPr/>
        </p:nvSpPr>
        <p:spPr>
          <a:xfrm>
            <a:off x="64008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18" name="Shape 16"/>
          <p:cNvSpPr/>
          <p:nvPr/>
        </p:nvSpPr>
        <p:spPr>
          <a:xfrm>
            <a:off x="68580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19" name="Shape 17"/>
          <p:cNvSpPr/>
          <p:nvPr/>
        </p:nvSpPr>
        <p:spPr>
          <a:xfrm>
            <a:off x="73152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20" name="Shape 18"/>
          <p:cNvSpPr/>
          <p:nvPr/>
        </p:nvSpPr>
        <p:spPr>
          <a:xfrm>
            <a:off x="77724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21" name="Shape 19"/>
          <p:cNvSpPr/>
          <p:nvPr/>
        </p:nvSpPr>
        <p:spPr>
          <a:xfrm>
            <a:off x="82296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22" name="Shape 20"/>
          <p:cNvSpPr/>
          <p:nvPr/>
        </p:nvSpPr>
        <p:spPr>
          <a:xfrm>
            <a:off x="86868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23" name="Shape 21"/>
          <p:cNvSpPr/>
          <p:nvPr/>
        </p:nvSpPr>
        <p:spPr>
          <a:xfrm>
            <a:off x="91440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24" name="Shape 22"/>
          <p:cNvSpPr/>
          <p:nvPr/>
        </p:nvSpPr>
        <p:spPr>
          <a:xfrm>
            <a:off x="96012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25" name="Shape 23"/>
          <p:cNvSpPr/>
          <p:nvPr/>
        </p:nvSpPr>
        <p:spPr>
          <a:xfrm>
            <a:off x="100584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26" name="Shape 24"/>
          <p:cNvSpPr/>
          <p:nvPr/>
        </p:nvSpPr>
        <p:spPr>
          <a:xfrm>
            <a:off x="105156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27" name="Shape 25"/>
          <p:cNvSpPr/>
          <p:nvPr/>
        </p:nvSpPr>
        <p:spPr>
          <a:xfrm>
            <a:off x="109728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28" name="Shape 26"/>
          <p:cNvSpPr/>
          <p:nvPr/>
        </p:nvSpPr>
        <p:spPr>
          <a:xfrm>
            <a:off x="114300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29" name="Shape 27"/>
          <p:cNvSpPr/>
          <p:nvPr/>
        </p:nvSpPr>
        <p:spPr>
          <a:xfrm>
            <a:off x="118872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30" name="Shape 28"/>
          <p:cNvSpPr/>
          <p:nvPr/>
        </p:nvSpPr>
        <p:spPr>
          <a:xfrm>
            <a:off x="0" y="0"/>
            <a:ext cx="12191695" cy="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31" name="Shape 29"/>
          <p:cNvSpPr/>
          <p:nvPr/>
        </p:nvSpPr>
        <p:spPr>
          <a:xfrm>
            <a:off x="0" y="457200"/>
            <a:ext cx="12191695" cy="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32" name="Shape 30"/>
          <p:cNvSpPr/>
          <p:nvPr/>
        </p:nvSpPr>
        <p:spPr>
          <a:xfrm>
            <a:off x="0" y="914400"/>
            <a:ext cx="12191695" cy="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33" name="Shape 31"/>
          <p:cNvSpPr/>
          <p:nvPr/>
        </p:nvSpPr>
        <p:spPr>
          <a:xfrm>
            <a:off x="0" y="1371600"/>
            <a:ext cx="12191695" cy="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34" name="Shape 32"/>
          <p:cNvSpPr/>
          <p:nvPr/>
        </p:nvSpPr>
        <p:spPr>
          <a:xfrm>
            <a:off x="0" y="1828800"/>
            <a:ext cx="12191695" cy="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35" name="Shape 33"/>
          <p:cNvSpPr/>
          <p:nvPr/>
        </p:nvSpPr>
        <p:spPr>
          <a:xfrm>
            <a:off x="0" y="2286000"/>
            <a:ext cx="12191695" cy="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36" name="Shape 34"/>
          <p:cNvSpPr/>
          <p:nvPr/>
        </p:nvSpPr>
        <p:spPr>
          <a:xfrm>
            <a:off x="0" y="2743200"/>
            <a:ext cx="12191695" cy="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37" name="Shape 35"/>
          <p:cNvSpPr/>
          <p:nvPr/>
        </p:nvSpPr>
        <p:spPr>
          <a:xfrm>
            <a:off x="0" y="3200400"/>
            <a:ext cx="12191695" cy="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38" name="Shape 36"/>
          <p:cNvSpPr/>
          <p:nvPr/>
        </p:nvSpPr>
        <p:spPr>
          <a:xfrm>
            <a:off x="0" y="3657600"/>
            <a:ext cx="12191695" cy="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39" name="Shape 37"/>
          <p:cNvSpPr/>
          <p:nvPr/>
        </p:nvSpPr>
        <p:spPr>
          <a:xfrm>
            <a:off x="0" y="4114800"/>
            <a:ext cx="12191695" cy="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40" name="Shape 38"/>
          <p:cNvSpPr/>
          <p:nvPr/>
        </p:nvSpPr>
        <p:spPr>
          <a:xfrm>
            <a:off x="0" y="4572000"/>
            <a:ext cx="12191695" cy="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41" name="Shape 39"/>
          <p:cNvSpPr/>
          <p:nvPr/>
        </p:nvSpPr>
        <p:spPr>
          <a:xfrm>
            <a:off x="0" y="5029200"/>
            <a:ext cx="12191695" cy="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42" name="Shape 40"/>
          <p:cNvSpPr/>
          <p:nvPr/>
        </p:nvSpPr>
        <p:spPr>
          <a:xfrm>
            <a:off x="0" y="5486400"/>
            <a:ext cx="12191695" cy="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43" name="Shape 41"/>
          <p:cNvSpPr/>
          <p:nvPr/>
        </p:nvSpPr>
        <p:spPr>
          <a:xfrm>
            <a:off x="0" y="5943600"/>
            <a:ext cx="12191695" cy="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44" name="Shape 42"/>
          <p:cNvSpPr/>
          <p:nvPr/>
        </p:nvSpPr>
        <p:spPr>
          <a:xfrm>
            <a:off x="0" y="6400800"/>
            <a:ext cx="12191695" cy="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45" name="Shape 43"/>
          <p:cNvSpPr/>
          <p:nvPr/>
        </p:nvSpPr>
        <p:spPr>
          <a:xfrm>
            <a:off x="0" y="6858000"/>
            <a:ext cx="12191695" cy="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46" name="Text 44"/>
          <p:cNvSpPr/>
          <p:nvPr/>
        </p:nvSpPr>
        <p:spPr>
          <a:xfrm>
            <a:off x="640080" y="320040"/>
            <a:ext cx="1088136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3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جدول ایستگاه‌ها (Station Lines) — ورژن مفهومی</a:t>
            </a:r>
            <a:endParaRPr lang="en-US" sz="3400" dirty="0"/>
          </a:p>
        </p:txBody>
      </p:sp>
      <p:sp>
        <p:nvSpPr>
          <p:cNvPr id="47" name="Text 45"/>
          <p:cNvSpPr/>
          <p:nvPr/>
        </p:nvSpPr>
        <p:spPr>
          <a:xfrm>
            <a:off x="640080" y="896112"/>
            <a:ext cx="1088136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600" dirty="0">
                <a:solidFill>
                  <a:srgbClr val="B9D7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هر 250mm یک ایستگاه؛ نهایی با اسکن 3D اصلاح می‌شود</a:t>
            </a:r>
            <a:endParaRPr lang="en-US" sz="1600" dirty="0"/>
          </a:p>
        </p:txBody>
      </p:sp>
      <p:sp>
        <p:nvSpPr>
          <p:cNvPr id="48" name="Shape 46"/>
          <p:cNvSpPr/>
          <p:nvPr/>
        </p:nvSpPr>
        <p:spPr>
          <a:xfrm>
            <a:off x="594360" y="1600200"/>
            <a:ext cx="10991088" cy="384048"/>
          </a:xfrm>
          <a:prstGeom prst="rect">
            <a:avLst/>
          </a:prstGeom>
          <a:solidFill>
            <a:srgbClr val="0B2A5B"/>
          </a:solidFill>
          <a:ln w="12700">
            <a:solidFill>
              <a:srgbClr val="0B2A5B"/>
            </a:solidFill>
            <a:prstDash val="solid"/>
          </a:ln>
        </p:spPr>
      </p:sp>
      <p:sp>
        <p:nvSpPr>
          <p:cNvPr id="49" name="Text 47"/>
          <p:cNvSpPr/>
          <p:nvPr/>
        </p:nvSpPr>
        <p:spPr>
          <a:xfrm>
            <a:off x="731520" y="1636776"/>
            <a:ext cx="10698480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Station Table (Top View) — عرض هدف بدنه/گلگیر</a:t>
            </a:r>
            <a:endParaRPr lang="en-US" sz="1600" dirty="0"/>
          </a:p>
        </p:txBody>
      </p:sp>
      <p:sp>
        <p:nvSpPr>
          <p:cNvPr id="50" name="Shape 48"/>
          <p:cNvSpPr/>
          <p:nvPr/>
        </p:nvSpPr>
        <p:spPr>
          <a:xfrm>
            <a:off x="685800" y="2057400"/>
            <a:ext cx="10972800" cy="329184"/>
          </a:xfrm>
          <a:prstGeom prst="rect">
            <a:avLst/>
          </a:prstGeom>
          <a:solidFill>
            <a:srgbClr val="123B74"/>
          </a:solidFill>
          <a:ln w="12700">
            <a:solidFill>
              <a:srgbClr val="2A66B6"/>
            </a:solidFill>
            <a:prstDash val="solid"/>
          </a:ln>
        </p:spPr>
      </p:sp>
      <p:sp>
        <p:nvSpPr>
          <p:cNvPr id="51" name="Text 49"/>
          <p:cNvSpPr/>
          <p:nvPr/>
        </p:nvSpPr>
        <p:spPr>
          <a:xfrm>
            <a:off x="740664" y="2093976"/>
            <a:ext cx="2084832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X (mm)</a:t>
            </a:r>
            <a:endParaRPr lang="en-US" sz="900" dirty="0"/>
          </a:p>
        </p:txBody>
      </p:sp>
      <p:sp>
        <p:nvSpPr>
          <p:cNvPr id="52" name="Text 50"/>
          <p:cNvSpPr/>
          <p:nvPr/>
        </p:nvSpPr>
        <p:spPr>
          <a:xfrm>
            <a:off x="2935224" y="2093976"/>
            <a:ext cx="2084832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ناحیه</a:t>
            </a:r>
            <a:endParaRPr lang="en-US" sz="900" dirty="0"/>
          </a:p>
        </p:txBody>
      </p:sp>
      <p:sp>
        <p:nvSpPr>
          <p:cNvPr id="53" name="Text 51"/>
          <p:cNvSpPr/>
          <p:nvPr/>
        </p:nvSpPr>
        <p:spPr>
          <a:xfrm>
            <a:off x="5129784" y="2093976"/>
            <a:ext cx="2084832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عرض بدنه هدف (mm)</a:t>
            </a:r>
            <a:endParaRPr lang="en-US" sz="900" dirty="0"/>
          </a:p>
        </p:txBody>
      </p:sp>
      <p:sp>
        <p:nvSpPr>
          <p:cNvPr id="54" name="Text 52"/>
          <p:cNvSpPr/>
          <p:nvPr/>
        </p:nvSpPr>
        <p:spPr>
          <a:xfrm>
            <a:off x="7324344" y="2093976"/>
            <a:ext cx="2084832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عرض با اوورفندر (mm)</a:t>
            </a:r>
            <a:endParaRPr lang="en-US" sz="900" dirty="0"/>
          </a:p>
        </p:txBody>
      </p:sp>
      <p:sp>
        <p:nvSpPr>
          <p:cNvPr id="55" name="Text 53"/>
          <p:cNvSpPr/>
          <p:nvPr/>
        </p:nvSpPr>
        <p:spPr>
          <a:xfrm>
            <a:off x="9518904" y="2093976"/>
            <a:ext cx="2084832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یادداشت</a:t>
            </a:r>
            <a:endParaRPr lang="en-US" sz="900" dirty="0"/>
          </a:p>
        </p:txBody>
      </p:sp>
      <p:sp>
        <p:nvSpPr>
          <p:cNvPr id="56" name="Shape 54"/>
          <p:cNvSpPr/>
          <p:nvPr/>
        </p:nvSpPr>
        <p:spPr>
          <a:xfrm>
            <a:off x="685800" y="2386584"/>
            <a:ext cx="10972800" cy="329184"/>
          </a:xfrm>
          <a:prstGeom prst="rect">
            <a:avLst/>
          </a:prstGeom>
          <a:solidFill>
            <a:srgbClr val="081E3C"/>
          </a:solidFill>
          <a:ln w="9525">
            <a:solidFill>
              <a:srgbClr val="2A66B6"/>
            </a:solidFill>
            <a:prstDash val="solid"/>
          </a:ln>
        </p:spPr>
      </p:sp>
      <p:sp>
        <p:nvSpPr>
          <p:cNvPr id="57" name="Text 55"/>
          <p:cNvSpPr/>
          <p:nvPr/>
        </p:nvSpPr>
        <p:spPr>
          <a:xfrm>
            <a:off x="740664" y="2423160"/>
            <a:ext cx="2084832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E6F3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-250</a:t>
            </a:r>
            <a:endParaRPr lang="en-US" sz="900" dirty="0"/>
          </a:p>
        </p:txBody>
      </p:sp>
      <p:sp>
        <p:nvSpPr>
          <p:cNvPr id="58" name="Text 56"/>
          <p:cNvSpPr/>
          <p:nvPr/>
        </p:nvSpPr>
        <p:spPr>
          <a:xfrm>
            <a:off x="2935224" y="2423160"/>
            <a:ext cx="2084832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E6F3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سپر جلو</a:t>
            </a:r>
            <a:endParaRPr lang="en-US" sz="900" dirty="0"/>
          </a:p>
        </p:txBody>
      </p:sp>
      <p:sp>
        <p:nvSpPr>
          <p:cNvPr id="59" name="Text 57"/>
          <p:cNvSpPr/>
          <p:nvPr/>
        </p:nvSpPr>
        <p:spPr>
          <a:xfrm>
            <a:off x="5129784" y="2423160"/>
            <a:ext cx="2084832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E6F3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1980</a:t>
            </a:r>
            <a:endParaRPr lang="en-US" sz="900" dirty="0"/>
          </a:p>
        </p:txBody>
      </p:sp>
      <p:sp>
        <p:nvSpPr>
          <p:cNvPr id="60" name="Text 58"/>
          <p:cNvSpPr/>
          <p:nvPr/>
        </p:nvSpPr>
        <p:spPr>
          <a:xfrm>
            <a:off x="7324344" y="2423160"/>
            <a:ext cx="2084832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E6F3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2140</a:t>
            </a:r>
            <a:endParaRPr lang="en-US" sz="900" dirty="0"/>
          </a:p>
        </p:txBody>
      </p:sp>
      <p:sp>
        <p:nvSpPr>
          <p:cNvPr id="61" name="Text 59"/>
          <p:cNvSpPr/>
          <p:nvPr/>
        </p:nvSpPr>
        <p:spPr>
          <a:xfrm>
            <a:off x="9518904" y="2423160"/>
            <a:ext cx="2084832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E6F3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فندر هنوز کامل وارد نشده</a:t>
            </a:r>
            <a:endParaRPr lang="en-US" sz="900" dirty="0"/>
          </a:p>
        </p:txBody>
      </p:sp>
      <p:sp>
        <p:nvSpPr>
          <p:cNvPr id="62" name="Shape 60"/>
          <p:cNvSpPr/>
          <p:nvPr/>
        </p:nvSpPr>
        <p:spPr>
          <a:xfrm>
            <a:off x="685800" y="2715768"/>
            <a:ext cx="10972800" cy="329184"/>
          </a:xfrm>
          <a:prstGeom prst="rect">
            <a:avLst/>
          </a:prstGeom>
          <a:solidFill>
            <a:srgbClr val="0A2347"/>
          </a:solidFill>
          <a:ln w="9525">
            <a:solidFill>
              <a:srgbClr val="2A66B6"/>
            </a:solidFill>
            <a:prstDash val="solid"/>
          </a:ln>
        </p:spPr>
      </p:sp>
      <p:sp>
        <p:nvSpPr>
          <p:cNvPr id="63" name="Text 61"/>
          <p:cNvSpPr/>
          <p:nvPr/>
        </p:nvSpPr>
        <p:spPr>
          <a:xfrm>
            <a:off x="740664" y="2752344"/>
            <a:ext cx="2084832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E6F3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</a:t>
            </a:r>
            <a:endParaRPr lang="en-US" sz="900" dirty="0"/>
          </a:p>
        </p:txBody>
      </p:sp>
      <p:sp>
        <p:nvSpPr>
          <p:cNvPr id="64" name="Text 62"/>
          <p:cNvSpPr/>
          <p:nvPr/>
        </p:nvSpPr>
        <p:spPr>
          <a:xfrm>
            <a:off x="2935224" y="2752344"/>
            <a:ext cx="2084832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E6F3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محور جلو</a:t>
            </a:r>
            <a:endParaRPr lang="en-US" sz="900" dirty="0"/>
          </a:p>
        </p:txBody>
      </p:sp>
      <p:sp>
        <p:nvSpPr>
          <p:cNvPr id="65" name="Text 63"/>
          <p:cNvSpPr/>
          <p:nvPr/>
        </p:nvSpPr>
        <p:spPr>
          <a:xfrm>
            <a:off x="5129784" y="2752344"/>
            <a:ext cx="2084832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E6F3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1995</a:t>
            </a:r>
            <a:endParaRPr lang="en-US" sz="900" dirty="0"/>
          </a:p>
        </p:txBody>
      </p:sp>
      <p:sp>
        <p:nvSpPr>
          <p:cNvPr id="66" name="Text 64"/>
          <p:cNvSpPr/>
          <p:nvPr/>
        </p:nvSpPr>
        <p:spPr>
          <a:xfrm>
            <a:off x="7324344" y="2752344"/>
            <a:ext cx="2084832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E6F3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2155</a:t>
            </a:r>
            <a:endParaRPr lang="en-US" sz="900" dirty="0"/>
          </a:p>
        </p:txBody>
      </p:sp>
      <p:sp>
        <p:nvSpPr>
          <p:cNvPr id="67" name="Text 65"/>
          <p:cNvSpPr/>
          <p:nvPr/>
        </p:nvSpPr>
        <p:spPr>
          <a:xfrm>
            <a:off x="9518904" y="2752344"/>
            <a:ext cx="2084832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E6F3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اوورفندر جلو کامل</a:t>
            </a:r>
            <a:endParaRPr lang="en-US" sz="900" dirty="0"/>
          </a:p>
        </p:txBody>
      </p:sp>
      <p:sp>
        <p:nvSpPr>
          <p:cNvPr id="68" name="Shape 66"/>
          <p:cNvSpPr/>
          <p:nvPr/>
        </p:nvSpPr>
        <p:spPr>
          <a:xfrm>
            <a:off x="685800" y="3044952"/>
            <a:ext cx="10972800" cy="329184"/>
          </a:xfrm>
          <a:prstGeom prst="rect">
            <a:avLst/>
          </a:prstGeom>
          <a:solidFill>
            <a:srgbClr val="081E3C"/>
          </a:solidFill>
          <a:ln w="9525">
            <a:solidFill>
              <a:srgbClr val="2A66B6"/>
            </a:solidFill>
            <a:prstDash val="solid"/>
          </a:ln>
        </p:spPr>
      </p:sp>
      <p:sp>
        <p:nvSpPr>
          <p:cNvPr id="69" name="Text 67"/>
          <p:cNvSpPr/>
          <p:nvPr/>
        </p:nvSpPr>
        <p:spPr>
          <a:xfrm>
            <a:off x="740664" y="3081528"/>
            <a:ext cx="2084832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E6F3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750</a:t>
            </a:r>
            <a:endParaRPr lang="en-US" sz="900" dirty="0"/>
          </a:p>
        </p:txBody>
      </p:sp>
      <p:sp>
        <p:nvSpPr>
          <p:cNvPr id="70" name="Text 68"/>
          <p:cNvSpPr/>
          <p:nvPr/>
        </p:nvSpPr>
        <p:spPr>
          <a:xfrm>
            <a:off x="2935224" y="3081528"/>
            <a:ext cx="2084832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E6F3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در جلو</a:t>
            </a:r>
            <a:endParaRPr lang="en-US" sz="900" dirty="0"/>
          </a:p>
        </p:txBody>
      </p:sp>
      <p:sp>
        <p:nvSpPr>
          <p:cNvPr id="71" name="Text 69"/>
          <p:cNvSpPr/>
          <p:nvPr/>
        </p:nvSpPr>
        <p:spPr>
          <a:xfrm>
            <a:off x="5129784" y="3081528"/>
            <a:ext cx="2084832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E6F3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1995</a:t>
            </a:r>
            <a:endParaRPr lang="en-US" sz="900" dirty="0"/>
          </a:p>
        </p:txBody>
      </p:sp>
      <p:sp>
        <p:nvSpPr>
          <p:cNvPr id="72" name="Text 70"/>
          <p:cNvSpPr/>
          <p:nvPr/>
        </p:nvSpPr>
        <p:spPr>
          <a:xfrm>
            <a:off x="7324344" y="3081528"/>
            <a:ext cx="2084832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E6F3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2155</a:t>
            </a:r>
            <a:endParaRPr lang="en-US" sz="900" dirty="0"/>
          </a:p>
        </p:txBody>
      </p:sp>
      <p:sp>
        <p:nvSpPr>
          <p:cNvPr id="73" name="Text 71"/>
          <p:cNvSpPr/>
          <p:nvPr/>
        </p:nvSpPr>
        <p:spPr>
          <a:xfrm>
            <a:off x="9518904" y="3081528"/>
            <a:ext cx="2084832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E6F3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رکاب: +90mm بصری</a:t>
            </a:r>
            <a:endParaRPr lang="en-US" sz="900" dirty="0"/>
          </a:p>
        </p:txBody>
      </p:sp>
      <p:sp>
        <p:nvSpPr>
          <p:cNvPr id="74" name="Shape 72"/>
          <p:cNvSpPr/>
          <p:nvPr/>
        </p:nvSpPr>
        <p:spPr>
          <a:xfrm>
            <a:off x="685800" y="3374136"/>
            <a:ext cx="10972800" cy="329184"/>
          </a:xfrm>
          <a:prstGeom prst="rect">
            <a:avLst/>
          </a:prstGeom>
          <a:solidFill>
            <a:srgbClr val="0A2347"/>
          </a:solidFill>
          <a:ln w="9525">
            <a:solidFill>
              <a:srgbClr val="2A66B6"/>
            </a:solidFill>
            <a:prstDash val="solid"/>
          </a:ln>
        </p:spPr>
      </p:sp>
      <p:sp>
        <p:nvSpPr>
          <p:cNvPr id="75" name="Text 73"/>
          <p:cNvSpPr/>
          <p:nvPr/>
        </p:nvSpPr>
        <p:spPr>
          <a:xfrm>
            <a:off x="740664" y="3410712"/>
            <a:ext cx="2084832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E6F3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1550</a:t>
            </a:r>
            <a:endParaRPr lang="en-US" sz="900" dirty="0"/>
          </a:p>
        </p:txBody>
      </p:sp>
      <p:sp>
        <p:nvSpPr>
          <p:cNvPr id="76" name="Text 74"/>
          <p:cNvSpPr/>
          <p:nvPr/>
        </p:nvSpPr>
        <p:spPr>
          <a:xfrm>
            <a:off x="2935224" y="3410712"/>
            <a:ext cx="2084832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E6F3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ستون B</a:t>
            </a:r>
            <a:endParaRPr lang="en-US" sz="900" dirty="0"/>
          </a:p>
        </p:txBody>
      </p:sp>
      <p:sp>
        <p:nvSpPr>
          <p:cNvPr id="77" name="Text 75"/>
          <p:cNvSpPr/>
          <p:nvPr/>
        </p:nvSpPr>
        <p:spPr>
          <a:xfrm>
            <a:off x="5129784" y="3410712"/>
            <a:ext cx="2084832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E6F3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1995</a:t>
            </a:r>
            <a:endParaRPr lang="en-US" sz="900" dirty="0"/>
          </a:p>
        </p:txBody>
      </p:sp>
      <p:sp>
        <p:nvSpPr>
          <p:cNvPr id="78" name="Text 76"/>
          <p:cNvSpPr/>
          <p:nvPr/>
        </p:nvSpPr>
        <p:spPr>
          <a:xfrm>
            <a:off x="7324344" y="3410712"/>
            <a:ext cx="2084832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E6F3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2155</a:t>
            </a:r>
            <a:endParaRPr lang="en-US" sz="900" dirty="0"/>
          </a:p>
        </p:txBody>
      </p:sp>
      <p:sp>
        <p:nvSpPr>
          <p:cNvPr id="79" name="Text 77"/>
          <p:cNvSpPr/>
          <p:nvPr/>
        </p:nvSpPr>
        <p:spPr>
          <a:xfrm>
            <a:off x="9518904" y="3410712"/>
            <a:ext cx="2084832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E6F3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پهنای ثابت کابین</a:t>
            </a:r>
            <a:endParaRPr lang="en-US" sz="900" dirty="0"/>
          </a:p>
        </p:txBody>
      </p:sp>
      <p:sp>
        <p:nvSpPr>
          <p:cNvPr id="80" name="Shape 78"/>
          <p:cNvSpPr/>
          <p:nvPr/>
        </p:nvSpPr>
        <p:spPr>
          <a:xfrm>
            <a:off x="685800" y="3703320"/>
            <a:ext cx="10972800" cy="329184"/>
          </a:xfrm>
          <a:prstGeom prst="rect">
            <a:avLst/>
          </a:prstGeom>
          <a:solidFill>
            <a:srgbClr val="081E3C"/>
          </a:solidFill>
          <a:ln w="9525">
            <a:solidFill>
              <a:srgbClr val="2A66B6"/>
            </a:solidFill>
            <a:prstDash val="solid"/>
          </a:ln>
        </p:spPr>
      </p:sp>
      <p:sp>
        <p:nvSpPr>
          <p:cNvPr id="81" name="Text 79"/>
          <p:cNvSpPr/>
          <p:nvPr/>
        </p:nvSpPr>
        <p:spPr>
          <a:xfrm>
            <a:off x="740664" y="3739896"/>
            <a:ext cx="2084832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E6F3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2300</a:t>
            </a:r>
            <a:endParaRPr lang="en-US" sz="900" dirty="0"/>
          </a:p>
        </p:txBody>
      </p:sp>
      <p:sp>
        <p:nvSpPr>
          <p:cNvPr id="82" name="Text 80"/>
          <p:cNvSpPr/>
          <p:nvPr/>
        </p:nvSpPr>
        <p:spPr>
          <a:xfrm>
            <a:off x="2935224" y="3739896"/>
            <a:ext cx="2084832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E6F3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در عقب</a:t>
            </a:r>
            <a:endParaRPr lang="en-US" sz="900" dirty="0"/>
          </a:p>
        </p:txBody>
      </p:sp>
      <p:sp>
        <p:nvSpPr>
          <p:cNvPr id="83" name="Text 81"/>
          <p:cNvSpPr/>
          <p:nvPr/>
        </p:nvSpPr>
        <p:spPr>
          <a:xfrm>
            <a:off x="5129784" y="3739896"/>
            <a:ext cx="2084832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E6F3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1995</a:t>
            </a:r>
            <a:endParaRPr lang="en-US" sz="900" dirty="0"/>
          </a:p>
        </p:txBody>
      </p:sp>
      <p:sp>
        <p:nvSpPr>
          <p:cNvPr id="84" name="Text 82"/>
          <p:cNvSpPr/>
          <p:nvPr/>
        </p:nvSpPr>
        <p:spPr>
          <a:xfrm>
            <a:off x="7324344" y="3739896"/>
            <a:ext cx="2084832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E6F3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2155</a:t>
            </a:r>
            <a:endParaRPr lang="en-US" sz="900" dirty="0"/>
          </a:p>
        </p:txBody>
      </p:sp>
      <p:sp>
        <p:nvSpPr>
          <p:cNvPr id="85" name="Text 83"/>
          <p:cNvSpPr/>
          <p:nvPr/>
        </p:nvSpPr>
        <p:spPr>
          <a:xfrm>
            <a:off x="9518904" y="3739896"/>
            <a:ext cx="2084832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E6F3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هم‌راستا با جلو</a:t>
            </a:r>
            <a:endParaRPr lang="en-US" sz="900" dirty="0"/>
          </a:p>
        </p:txBody>
      </p:sp>
      <p:sp>
        <p:nvSpPr>
          <p:cNvPr id="86" name="Shape 84"/>
          <p:cNvSpPr/>
          <p:nvPr/>
        </p:nvSpPr>
        <p:spPr>
          <a:xfrm>
            <a:off x="685800" y="4032504"/>
            <a:ext cx="10972800" cy="329184"/>
          </a:xfrm>
          <a:prstGeom prst="rect">
            <a:avLst/>
          </a:prstGeom>
          <a:solidFill>
            <a:srgbClr val="0A2347"/>
          </a:solidFill>
          <a:ln w="9525">
            <a:solidFill>
              <a:srgbClr val="2A66B6"/>
            </a:solidFill>
            <a:prstDash val="solid"/>
          </a:ln>
        </p:spPr>
      </p:sp>
      <p:sp>
        <p:nvSpPr>
          <p:cNvPr id="87" name="Text 85"/>
          <p:cNvSpPr/>
          <p:nvPr/>
        </p:nvSpPr>
        <p:spPr>
          <a:xfrm>
            <a:off x="740664" y="4069080"/>
            <a:ext cx="2084832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E6F3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3075</a:t>
            </a:r>
            <a:endParaRPr lang="en-US" sz="900" dirty="0"/>
          </a:p>
        </p:txBody>
      </p:sp>
      <p:sp>
        <p:nvSpPr>
          <p:cNvPr id="88" name="Text 86"/>
          <p:cNvSpPr/>
          <p:nvPr/>
        </p:nvSpPr>
        <p:spPr>
          <a:xfrm>
            <a:off x="2935224" y="4069080"/>
            <a:ext cx="2084832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E6F3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محور عقب</a:t>
            </a:r>
            <a:endParaRPr lang="en-US" sz="900" dirty="0"/>
          </a:p>
        </p:txBody>
      </p:sp>
      <p:sp>
        <p:nvSpPr>
          <p:cNvPr id="89" name="Text 87"/>
          <p:cNvSpPr/>
          <p:nvPr/>
        </p:nvSpPr>
        <p:spPr>
          <a:xfrm>
            <a:off x="5129784" y="4069080"/>
            <a:ext cx="2084832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E6F3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1995</a:t>
            </a:r>
            <a:endParaRPr lang="en-US" sz="900" dirty="0"/>
          </a:p>
        </p:txBody>
      </p:sp>
      <p:sp>
        <p:nvSpPr>
          <p:cNvPr id="90" name="Text 88"/>
          <p:cNvSpPr/>
          <p:nvPr/>
        </p:nvSpPr>
        <p:spPr>
          <a:xfrm>
            <a:off x="7324344" y="4069080"/>
            <a:ext cx="2084832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E6F3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2155</a:t>
            </a:r>
            <a:endParaRPr lang="en-US" sz="900" dirty="0"/>
          </a:p>
        </p:txBody>
      </p:sp>
      <p:sp>
        <p:nvSpPr>
          <p:cNvPr id="91" name="Text 89"/>
          <p:cNvSpPr/>
          <p:nvPr/>
        </p:nvSpPr>
        <p:spPr>
          <a:xfrm>
            <a:off x="9518904" y="4069080"/>
            <a:ext cx="2084832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E6F3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اوورفندر عقب کامل</a:t>
            </a:r>
            <a:endParaRPr lang="en-US" sz="900" dirty="0"/>
          </a:p>
        </p:txBody>
      </p:sp>
      <p:sp>
        <p:nvSpPr>
          <p:cNvPr id="92" name="Shape 90"/>
          <p:cNvSpPr/>
          <p:nvPr/>
        </p:nvSpPr>
        <p:spPr>
          <a:xfrm>
            <a:off x="685800" y="4361688"/>
            <a:ext cx="10972800" cy="329184"/>
          </a:xfrm>
          <a:prstGeom prst="rect">
            <a:avLst/>
          </a:prstGeom>
          <a:solidFill>
            <a:srgbClr val="081E3C"/>
          </a:solidFill>
          <a:ln w="9525">
            <a:solidFill>
              <a:srgbClr val="2A66B6"/>
            </a:solidFill>
            <a:prstDash val="solid"/>
          </a:ln>
        </p:spPr>
      </p:sp>
      <p:sp>
        <p:nvSpPr>
          <p:cNvPr id="93" name="Text 91"/>
          <p:cNvSpPr/>
          <p:nvPr/>
        </p:nvSpPr>
        <p:spPr>
          <a:xfrm>
            <a:off x="740664" y="4398264"/>
            <a:ext cx="2084832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E6F3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4400</a:t>
            </a:r>
            <a:endParaRPr lang="en-US" sz="900" dirty="0"/>
          </a:p>
        </p:txBody>
      </p:sp>
      <p:sp>
        <p:nvSpPr>
          <p:cNvPr id="94" name="Text 92"/>
          <p:cNvSpPr/>
          <p:nvPr/>
        </p:nvSpPr>
        <p:spPr>
          <a:xfrm>
            <a:off x="2935224" y="4398264"/>
            <a:ext cx="2084832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E6F3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پشت درب صندوق</a:t>
            </a:r>
            <a:endParaRPr lang="en-US" sz="900" dirty="0"/>
          </a:p>
        </p:txBody>
      </p:sp>
      <p:sp>
        <p:nvSpPr>
          <p:cNvPr id="95" name="Text 93"/>
          <p:cNvSpPr/>
          <p:nvPr/>
        </p:nvSpPr>
        <p:spPr>
          <a:xfrm>
            <a:off x="5129784" y="4398264"/>
            <a:ext cx="2084832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E6F3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1955</a:t>
            </a:r>
            <a:endParaRPr lang="en-US" sz="900" dirty="0"/>
          </a:p>
        </p:txBody>
      </p:sp>
      <p:sp>
        <p:nvSpPr>
          <p:cNvPr id="96" name="Text 94"/>
          <p:cNvSpPr/>
          <p:nvPr/>
        </p:nvSpPr>
        <p:spPr>
          <a:xfrm>
            <a:off x="7324344" y="4398264"/>
            <a:ext cx="2084832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E6F3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2115</a:t>
            </a:r>
            <a:endParaRPr lang="en-US" sz="900" dirty="0"/>
          </a:p>
        </p:txBody>
      </p:sp>
      <p:sp>
        <p:nvSpPr>
          <p:cNvPr id="97" name="Text 95"/>
          <p:cNvSpPr/>
          <p:nvPr/>
        </p:nvSpPr>
        <p:spPr>
          <a:xfrm>
            <a:off x="9518904" y="4398264"/>
            <a:ext cx="2084832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E6F3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کاهش جزئی در عقب</a:t>
            </a:r>
            <a:endParaRPr lang="en-US" sz="900" dirty="0"/>
          </a:p>
        </p:txBody>
      </p:sp>
      <p:sp>
        <p:nvSpPr>
          <p:cNvPr id="98" name="Shape 96"/>
          <p:cNvSpPr/>
          <p:nvPr/>
        </p:nvSpPr>
        <p:spPr>
          <a:xfrm>
            <a:off x="685800" y="4690872"/>
            <a:ext cx="10972800" cy="329184"/>
          </a:xfrm>
          <a:prstGeom prst="rect">
            <a:avLst/>
          </a:prstGeom>
          <a:solidFill>
            <a:srgbClr val="0A2347"/>
          </a:solidFill>
          <a:ln w="9525">
            <a:solidFill>
              <a:srgbClr val="2A66B6"/>
            </a:solidFill>
            <a:prstDash val="solid"/>
          </a:ln>
        </p:spPr>
      </p:sp>
      <p:sp>
        <p:nvSpPr>
          <p:cNvPr id="99" name="Text 97"/>
          <p:cNvSpPr/>
          <p:nvPr/>
        </p:nvSpPr>
        <p:spPr>
          <a:xfrm>
            <a:off x="740664" y="4727448"/>
            <a:ext cx="2084832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E6F3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5150</a:t>
            </a:r>
            <a:endParaRPr lang="en-US" sz="900" dirty="0"/>
          </a:p>
        </p:txBody>
      </p:sp>
      <p:sp>
        <p:nvSpPr>
          <p:cNvPr id="100" name="Text 98"/>
          <p:cNvSpPr/>
          <p:nvPr/>
        </p:nvSpPr>
        <p:spPr>
          <a:xfrm>
            <a:off x="2935224" y="4727448"/>
            <a:ext cx="2084832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E6F3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سپر عقب</a:t>
            </a:r>
            <a:endParaRPr lang="en-US" sz="900" dirty="0"/>
          </a:p>
        </p:txBody>
      </p:sp>
      <p:sp>
        <p:nvSpPr>
          <p:cNvPr id="101" name="Text 99"/>
          <p:cNvSpPr/>
          <p:nvPr/>
        </p:nvSpPr>
        <p:spPr>
          <a:xfrm>
            <a:off x="5129784" y="4727448"/>
            <a:ext cx="2084832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E6F3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1915</a:t>
            </a:r>
            <a:endParaRPr lang="en-US" sz="900" dirty="0"/>
          </a:p>
        </p:txBody>
      </p:sp>
      <p:sp>
        <p:nvSpPr>
          <p:cNvPr id="102" name="Text 100"/>
          <p:cNvSpPr/>
          <p:nvPr/>
        </p:nvSpPr>
        <p:spPr>
          <a:xfrm>
            <a:off x="7324344" y="4727448"/>
            <a:ext cx="2084832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E6F3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2075</a:t>
            </a:r>
            <a:endParaRPr lang="en-US" sz="900" dirty="0"/>
          </a:p>
        </p:txBody>
      </p:sp>
      <p:sp>
        <p:nvSpPr>
          <p:cNvPr id="103" name="Text 101"/>
          <p:cNvSpPr/>
          <p:nvPr/>
        </p:nvSpPr>
        <p:spPr>
          <a:xfrm>
            <a:off x="9518904" y="4727448"/>
            <a:ext cx="2084832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E6F3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لبه سپر/دیفیوزر</a:t>
            </a:r>
            <a:endParaRPr lang="en-US" sz="900" dirty="0"/>
          </a:p>
        </p:txBody>
      </p:sp>
      <p:sp>
        <p:nvSpPr>
          <p:cNvPr id="104" name="Shape 102"/>
          <p:cNvSpPr/>
          <p:nvPr/>
        </p:nvSpPr>
        <p:spPr>
          <a:xfrm>
            <a:off x="2880360" y="2057400"/>
            <a:ext cx="0" cy="2962656"/>
          </a:xfrm>
          <a:prstGeom prst="line">
            <a:avLst/>
          </a:prstGeom>
          <a:noFill/>
          <a:ln w="9525">
            <a:solidFill>
              <a:srgbClr val="2A66B6"/>
            </a:solidFill>
            <a:prstDash val="solid"/>
          </a:ln>
        </p:spPr>
      </p:sp>
      <p:sp>
        <p:nvSpPr>
          <p:cNvPr id="105" name="Shape 103"/>
          <p:cNvSpPr/>
          <p:nvPr/>
        </p:nvSpPr>
        <p:spPr>
          <a:xfrm>
            <a:off x="5074920" y="2057400"/>
            <a:ext cx="0" cy="2962656"/>
          </a:xfrm>
          <a:prstGeom prst="line">
            <a:avLst/>
          </a:prstGeom>
          <a:noFill/>
          <a:ln w="9525">
            <a:solidFill>
              <a:srgbClr val="2A66B6"/>
            </a:solidFill>
            <a:prstDash val="solid"/>
          </a:ln>
        </p:spPr>
      </p:sp>
      <p:sp>
        <p:nvSpPr>
          <p:cNvPr id="106" name="Shape 104"/>
          <p:cNvSpPr/>
          <p:nvPr/>
        </p:nvSpPr>
        <p:spPr>
          <a:xfrm>
            <a:off x="7269480" y="2057400"/>
            <a:ext cx="0" cy="2962656"/>
          </a:xfrm>
          <a:prstGeom prst="line">
            <a:avLst/>
          </a:prstGeom>
          <a:noFill/>
          <a:ln w="9525">
            <a:solidFill>
              <a:srgbClr val="2A66B6"/>
            </a:solidFill>
            <a:prstDash val="solid"/>
          </a:ln>
        </p:spPr>
      </p:sp>
      <p:sp>
        <p:nvSpPr>
          <p:cNvPr id="107" name="Shape 105"/>
          <p:cNvSpPr/>
          <p:nvPr/>
        </p:nvSpPr>
        <p:spPr>
          <a:xfrm>
            <a:off x="9464040" y="2057400"/>
            <a:ext cx="0" cy="2962656"/>
          </a:xfrm>
          <a:prstGeom prst="line">
            <a:avLst/>
          </a:prstGeom>
          <a:noFill/>
          <a:ln w="9525">
            <a:solidFill>
              <a:srgbClr val="2A66B6"/>
            </a:solidFill>
            <a:prstDash val="solid"/>
          </a:ln>
        </p:spPr>
      </p:sp>
      <p:sp>
        <p:nvSpPr>
          <p:cNvPr id="108" name="Shape 106"/>
          <p:cNvSpPr/>
          <p:nvPr/>
        </p:nvSpPr>
        <p:spPr>
          <a:xfrm>
            <a:off x="685800" y="4937760"/>
            <a:ext cx="10972800" cy="1463040"/>
          </a:xfrm>
          <a:prstGeom prst="roundRect">
            <a:avLst/>
          </a:prstGeom>
          <a:solidFill>
            <a:srgbClr val="0A2347"/>
          </a:solidFill>
          <a:ln w="12700">
            <a:solidFill>
              <a:srgbClr val="1F4E8C"/>
            </a:solidFill>
            <a:prstDash val="solid"/>
          </a:ln>
          <a:effectLst>
            <a:outerShdw blurRad="38100" dist="19050" dir="2700000" algn="bl" rotWithShape="0">
              <a:srgbClr val="000000">
                <a:alpha val="25000"/>
              </a:srgbClr>
            </a:outerShdw>
          </a:effectLst>
        </p:spPr>
      </p:sp>
      <p:sp>
        <p:nvSpPr>
          <p:cNvPr id="109" name="Text 107"/>
          <p:cNvSpPr/>
          <p:nvPr/>
        </p:nvSpPr>
        <p:spPr>
          <a:xfrm>
            <a:off x="914400" y="5074920"/>
            <a:ext cx="105156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چطور این جدول را «دقیق» می‌کنید؟</a:t>
            </a:r>
            <a:endParaRPr lang="en-US" sz="1400" dirty="0"/>
          </a:p>
        </p:txBody>
      </p:sp>
      <p:sp>
        <p:nvSpPr>
          <p:cNvPr id="110" name="Text 108"/>
          <p:cNvSpPr/>
          <p:nvPr/>
        </p:nvSpPr>
        <p:spPr>
          <a:xfrm>
            <a:off x="914400" y="5440680"/>
            <a:ext cx="10515600" cy="8229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ct val="105000"/>
              </a:lnSpc>
              <a:buNone/>
            </a:pPr>
            <a:r>
              <a:rPr lang="en-US" sz="1100" dirty="0">
                <a:solidFill>
                  <a:srgbClr val="D9EC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این Station Table فقط نقطه شروع است. برای نهایی‌کردن: 1) اسکن 3D بدنه و فریم، 2) استخراج سکشن‌ها در CAD، 3) قفل‌کردن Wheel centerline و B-pillar به عنوان Datum.</a:t>
            </a:r>
            <a:endParaRPr lang="en-US" sz="1100" dirty="0"/>
          </a:p>
          <a:p>
            <a:pPr marL="0" indent="0">
              <a:lnSpc>
                <a:spcPct val="105000"/>
              </a:lnSpc>
              <a:buNone/>
            </a:pPr>
            <a:r>
              <a:rPr lang="en-US" sz="1100" dirty="0">
                <a:solidFill>
                  <a:srgbClr val="D9EC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بدون اسکن/اندازه‌برداری واقعی، «دقت میلی‌متری» ادعا نیست.</a:t>
            </a:r>
            <a:endParaRPr lang="en-US" sz="1100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071C3A"/>
          </a:solidFill>
          <a:ln w="12700">
            <a:solidFill>
              <a:srgbClr val="071C3A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4" name="Shape 2"/>
          <p:cNvSpPr/>
          <p:nvPr/>
        </p:nvSpPr>
        <p:spPr>
          <a:xfrm>
            <a:off x="4572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5" name="Shape 3"/>
          <p:cNvSpPr/>
          <p:nvPr/>
        </p:nvSpPr>
        <p:spPr>
          <a:xfrm>
            <a:off x="9144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13716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7" name="Shape 5"/>
          <p:cNvSpPr/>
          <p:nvPr/>
        </p:nvSpPr>
        <p:spPr>
          <a:xfrm>
            <a:off x="18288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8" name="Shape 6"/>
          <p:cNvSpPr/>
          <p:nvPr/>
        </p:nvSpPr>
        <p:spPr>
          <a:xfrm>
            <a:off x="22860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9" name="Shape 7"/>
          <p:cNvSpPr/>
          <p:nvPr/>
        </p:nvSpPr>
        <p:spPr>
          <a:xfrm>
            <a:off x="27432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10" name="Shape 8"/>
          <p:cNvSpPr/>
          <p:nvPr/>
        </p:nvSpPr>
        <p:spPr>
          <a:xfrm>
            <a:off x="32004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11" name="Shape 9"/>
          <p:cNvSpPr/>
          <p:nvPr/>
        </p:nvSpPr>
        <p:spPr>
          <a:xfrm>
            <a:off x="36576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12" name="Shape 10"/>
          <p:cNvSpPr/>
          <p:nvPr/>
        </p:nvSpPr>
        <p:spPr>
          <a:xfrm>
            <a:off x="41148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13" name="Shape 11"/>
          <p:cNvSpPr/>
          <p:nvPr/>
        </p:nvSpPr>
        <p:spPr>
          <a:xfrm>
            <a:off x="45720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14" name="Shape 12"/>
          <p:cNvSpPr/>
          <p:nvPr/>
        </p:nvSpPr>
        <p:spPr>
          <a:xfrm>
            <a:off x="50292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15" name="Shape 13"/>
          <p:cNvSpPr/>
          <p:nvPr/>
        </p:nvSpPr>
        <p:spPr>
          <a:xfrm>
            <a:off x="54864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16" name="Shape 14"/>
          <p:cNvSpPr/>
          <p:nvPr/>
        </p:nvSpPr>
        <p:spPr>
          <a:xfrm>
            <a:off x="59436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17" name="Shape 15"/>
          <p:cNvSpPr/>
          <p:nvPr/>
        </p:nvSpPr>
        <p:spPr>
          <a:xfrm>
            <a:off x="64008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18" name="Shape 16"/>
          <p:cNvSpPr/>
          <p:nvPr/>
        </p:nvSpPr>
        <p:spPr>
          <a:xfrm>
            <a:off x="68580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19" name="Shape 17"/>
          <p:cNvSpPr/>
          <p:nvPr/>
        </p:nvSpPr>
        <p:spPr>
          <a:xfrm>
            <a:off x="73152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20" name="Shape 18"/>
          <p:cNvSpPr/>
          <p:nvPr/>
        </p:nvSpPr>
        <p:spPr>
          <a:xfrm>
            <a:off x="77724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21" name="Shape 19"/>
          <p:cNvSpPr/>
          <p:nvPr/>
        </p:nvSpPr>
        <p:spPr>
          <a:xfrm>
            <a:off x="82296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22" name="Shape 20"/>
          <p:cNvSpPr/>
          <p:nvPr/>
        </p:nvSpPr>
        <p:spPr>
          <a:xfrm>
            <a:off x="86868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23" name="Shape 21"/>
          <p:cNvSpPr/>
          <p:nvPr/>
        </p:nvSpPr>
        <p:spPr>
          <a:xfrm>
            <a:off x="91440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24" name="Shape 22"/>
          <p:cNvSpPr/>
          <p:nvPr/>
        </p:nvSpPr>
        <p:spPr>
          <a:xfrm>
            <a:off x="96012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25" name="Shape 23"/>
          <p:cNvSpPr/>
          <p:nvPr/>
        </p:nvSpPr>
        <p:spPr>
          <a:xfrm>
            <a:off x="100584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26" name="Shape 24"/>
          <p:cNvSpPr/>
          <p:nvPr/>
        </p:nvSpPr>
        <p:spPr>
          <a:xfrm>
            <a:off x="105156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27" name="Shape 25"/>
          <p:cNvSpPr/>
          <p:nvPr/>
        </p:nvSpPr>
        <p:spPr>
          <a:xfrm>
            <a:off x="109728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28" name="Shape 26"/>
          <p:cNvSpPr/>
          <p:nvPr/>
        </p:nvSpPr>
        <p:spPr>
          <a:xfrm>
            <a:off x="114300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29" name="Shape 27"/>
          <p:cNvSpPr/>
          <p:nvPr/>
        </p:nvSpPr>
        <p:spPr>
          <a:xfrm>
            <a:off x="118872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30" name="Shape 28"/>
          <p:cNvSpPr/>
          <p:nvPr/>
        </p:nvSpPr>
        <p:spPr>
          <a:xfrm>
            <a:off x="0" y="0"/>
            <a:ext cx="12191695" cy="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31" name="Shape 29"/>
          <p:cNvSpPr/>
          <p:nvPr/>
        </p:nvSpPr>
        <p:spPr>
          <a:xfrm>
            <a:off x="0" y="457200"/>
            <a:ext cx="12191695" cy="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32" name="Shape 30"/>
          <p:cNvSpPr/>
          <p:nvPr/>
        </p:nvSpPr>
        <p:spPr>
          <a:xfrm>
            <a:off x="0" y="914400"/>
            <a:ext cx="12191695" cy="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33" name="Shape 31"/>
          <p:cNvSpPr/>
          <p:nvPr/>
        </p:nvSpPr>
        <p:spPr>
          <a:xfrm>
            <a:off x="0" y="1371600"/>
            <a:ext cx="12191695" cy="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34" name="Shape 32"/>
          <p:cNvSpPr/>
          <p:nvPr/>
        </p:nvSpPr>
        <p:spPr>
          <a:xfrm>
            <a:off x="0" y="1828800"/>
            <a:ext cx="12191695" cy="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35" name="Shape 33"/>
          <p:cNvSpPr/>
          <p:nvPr/>
        </p:nvSpPr>
        <p:spPr>
          <a:xfrm>
            <a:off x="0" y="2286000"/>
            <a:ext cx="12191695" cy="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36" name="Shape 34"/>
          <p:cNvSpPr/>
          <p:nvPr/>
        </p:nvSpPr>
        <p:spPr>
          <a:xfrm>
            <a:off x="0" y="2743200"/>
            <a:ext cx="12191695" cy="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37" name="Shape 35"/>
          <p:cNvSpPr/>
          <p:nvPr/>
        </p:nvSpPr>
        <p:spPr>
          <a:xfrm>
            <a:off x="0" y="3200400"/>
            <a:ext cx="12191695" cy="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38" name="Shape 36"/>
          <p:cNvSpPr/>
          <p:nvPr/>
        </p:nvSpPr>
        <p:spPr>
          <a:xfrm>
            <a:off x="0" y="3657600"/>
            <a:ext cx="12191695" cy="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39" name="Shape 37"/>
          <p:cNvSpPr/>
          <p:nvPr/>
        </p:nvSpPr>
        <p:spPr>
          <a:xfrm>
            <a:off x="0" y="4114800"/>
            <a:ext cx="12191695" cy="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40" name="Shape 38"/>
          <p:cNvSpPr/>
          <p:nvPr/>
        </p:nvSpPr>
        <p:spPr>
          <a:xfrm>
            <a:off x="0" y="4572000"/>
            <a:ext cx="12191695" cy="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41" name="Shape 39"/>
          <p:cNvSpPr/>
          <p:nvPr/>
        </p:nvSpPr>
        <p:spPr>
          <a:xfrm>
            <a:off x="0" y="5029200"/>
            <a:ext cx="12191695" cy="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42" name="Shape 40"/>
          <p:cNvSpPr/>
          <p:nvPr/>
        </p:nvSpPr>
        <p:spPr>
          <a:xfrm>
            <a:off x="0" y="5486400"/>
            <a:ext cx="12191695" cy="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43" name="Shape 41"/>
          <p:cNvSpPr/>
          <p:nvPr/>
        </p:nvSpPr>
        <p:spPr>
          <a:xfrm>
            <a:off x="0" y="5943600"/>
            <a:ext cx="12191695" cy="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44" name="Shape 42"/>
          <p:cNvSpPr/>
          <p:nvPr/>
        </p:nvSpPr>
        <p:spPr>
          <a:xfrm>
            <a:off x="0" y="6400800"/>
            <a:ext cx="12191695" cy="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45" name="Shape 43"/>
          <p:cNvSpPr/>
          <p:nvPr/>
        </p:nvSpPr>
        <p:spPr>
          <a:xfrm>
            <a:off x="0" y="6858000"/>
            <a:ext cx="12191695" cy="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46" name="Text 44"/>
          <p:cNvSpPr/>
          <p:nvPr/>
        </p:nvSpPr>
        <p:spPr>
          <a:xfrm>
            <a:off x="640080" y="320040"/>
            <a:ext cx="1088136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3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لیست اجزا (BOM) + تلرانس پیشنهادی</a:t>
            </a:r>
            <a:endParaRPr lang="en-US" sz="3400" dirty="0"/>
          </a:p>
        </p:txBody>
      </p:sp>
      <p:sp>
        <p:nvSpPr>
          <p:cNvPr id="47" name="Text 45"/>
          <p:cNvSpPr/>
          <p:nvPr/>
        </p:nvSpPr>
        <p:spPr>
          <a:xfrm>
            <a:off x="640080" y="896112"/>
            <a:ext cx="1088136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600" dirty="0">
                <a:solidFill>
                  <a:srgbClr val="B9D7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برای تحویل به طراح/کارگاه</a:t>
            </a:r>
            <a:endParaRPr lang="en-US" sz="1600" dirty="0"/>
          </a:p>
        </p:txBody>
      </p:sp>
      <p:sp>
        <p:nvSpPr>
          <p:cNvPr id="48" name="Shape 46"/>
          <p:cNvSpPr/>
          <p:nvPr/>
        </p:nvSpPr>
        <p:spPr>
          <a:xfrm>
            <a:off x="594360" y="1600200"/>
            <a:ext cx="10991088" cy="384048"/>
          </a:xfrm>
          <a:prstGeom prst="rect">
            <a:avLst/>
          </a:prstGeom>
          <a:solidFill>
            <a:srgbClr val="0B2A5B"/>
          </a:solidFill>
          <a:ln w="12700">
            <a:solidFill>
              <a:srgbClr val="0B2A5B"/>
            </a:solidFill>
            <a:prstDash val="solid"/>
          </a:ln>
        </p:spPr>
      </p:sp>
      <p:sp>
        <p:nvSpPr>
          <p:cNvPr id="49" name="Text 47"/>
          <p:cNvSpPr/>
          <p:nvPr/>
        </p:nvSpPr>
        <p:spPr>
          <a:xfrm>
            <a:off x="731520" y="1636776"/>
            <a:ext cx="10698480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BOM — سطح 1 (قابل رانندگی) + گزینه‌های سطح 2</a:t>
            </a:r>
            <a:endParaRPr lang="en-US" sz="1600" dirty="0"/>
          </a:p>
        </p:txBody>
      </p:sp>
      <p:sp>
        <p:nvSpPr>
          <p:cNvPr id="50" name="Shape 48"/>
          <p:cNvSpPr/>
          <p:nvPr/>
        </p:nvSpPr>
        <p:spPr>
          <a:xfrm>
            <a:off x="685800" y="2057400"/>
            <a:ext cx="10972800" cy="292608"/>
          </a:xfrm>
          <a:prstGeom prst="rect">
            <a:avLst/>
          </a:prstGeom>
          <a:solidFill>
            <a:srgbClr val="123B74"/>
          </a:solidFill>
          <a:ln w="12700">
            <a:solidFill>
              <a:srgbClr val="2A66B6"/>
            </a:solidFill>
            <a:prstDash val="solid"/>
          </a:ln>
        </p:spPr>
      </p:sp>
      <p:sp>
        <p:nvSpPr>
          <p:cNvPr id="51" name="Text 49"/>
          <p:cNvSpPr/>
          <p:nvPr/>
        </p:nvSpPr>
        <p:spPr>
          <a:xfrm>
            <a:off x="740664" y="2093976"/>
            <a:ext cx="1457815" cy="2194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کد</a:t>
            </a:r>
            <a:endParaRPr lang="en-US" sz="900" dirty="0"/>
          </a:p>
        </p:txBody>
      </p:sp>
      <p:sp>
        <p:nvSpPr>
          <p:cNvPr id="52" name="Text 50"/>
          <p:cNvSpPr/>
          <p:nvPr/>
        </p:nvSpPr>
        <p:spPr>
          <a:xfrm>
            <a:off x="2308207" y="2093976"/>
            <a:ext cx="1457815" cy="2194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قطعه</a:t>
            </a:r>
            <a:endParaRPr lang="en-US" sz="900" dirty="0"/>
          </a:p>
        </p:txBody>
      </p:sp>
      <p:sp>
        <p:nvSpPr>
          <p:cNvPr id="53" name="Text 51"/>
          <p:cNvSpPr/>
          <p:nvPr/>
        </p:nvSpPr>
        <p:spPr>
          <a:xfrm>
            <a:off x="3875750" y="2093976"/>
            <a:ext cx="1457815" cy="2194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نوع</a:t>
            </a:r>
            <a:endParaRPr lang="en-US" sz="900" dirty="0"/>
          </a:p>
        </p:txBody>
      </p:sp>
      <p:sp>
        <p:nvSpPr>
          <p:cNvPr id="54" name="Text 52"/>
          <p:cNvSpPr/>
          <p:nvPr/>
        </p:nvSpPr>
        <p:spPr>
          <a:xfrm>
            <a:off x="5443293" y="2093976"/>
            <a:ext cx="1457815" cy="2194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تعداد</a:t>
            </a:r>
            <a:endParaRPr lang="en-US" sz="900" dirty="0"/>
          </a:p>
        </p:txBody>
      </p:sp>
      <p:sp>
        <p:nvSpPr>
          <p:cNvPr id="55" name="Text 53"/>
          <p:cNvSpPr/>
          <p:nvPr/>
        </p:nvSpPr>
        <p:spPr>
          <a:xfrm>
            <a:off x="7010835" y="2093976"/>
            <a:ext cx="1457815" cy="2194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متریال/ضخامت</a:t>
            </a:r>
            <a:endParaRPr lang="en-US" sz="900" dirty="0"/>
          </a:p>
        </p:txBody>
      </p:sp>
      <p:sp>
        <p:nvSpPr>
          <p:cNvPr id="56" name="Text 54"/>
          <p:cNvSpPr/>
          <p:nvPr/>
        </p:nvSpPr>
        <p:spPr>
          <a:xfrm>
            <a:off x="8578378" y="2093976"/>
            <a:ext cx="1457815" cy="2194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تلرانس</a:t>
            </a:r>
            <a:endParaRPr lang="en-US" sz="900" dirty="0"/>
          </a:p>
        </p:txBody>
      </p:sp>
      <p:sp>
        <p:nvSpPr>
          <p:cNvPr id="57" name="Text 55"/>
          <p:cNvSpPr/>
          <p:nvPr/>
        </p:nvSpPr>
        <p:spPr>
          <a:xfrm>
            <a:off x="10145921" y="2093976"/>
            <a:ext cx="1457815" cy="2194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وضعیت</a:t>
            </a:r>
            <a:endParaRPr lang="en-US" sz="900" dirty="0"/>
          </a:p>
        </p:txBody>
      </p:sp>
      <p:sp>
        <p:nvSpPr>
          <p:cNvPr id="58" name="Shape 56"/>
          <p:cNvSpPr/>
          <p:nvPr/>
        </p:nvSpPr>
        <p:spPr>
          <a:xfrm>
            <a:off x="685800" y="2350008"/>
            <a:ext cx="10972800" cy="292608"/>
          </a:xfrm>
          <a:prstGeom prst="rect">
            <a:avLst/>
          </a:prstGeom>
          <a:solidFill>
            <a:srgbClr val="081E3C"/>
          </a:solidFill>
          <a:ln w="9525">
            <a:solidFill>
              <a:srgbClr val="2A66B6"/>
            </a:solidFill>
            <a:prstDash val="solid"/>
          </a:ln>
        </p:spPr>
      </p:sp>
      <p:sp>
        <p:nvSpPr>
          <p:cNvPr id="59" name="Text 57"/>
          <p:cNvSpPr/>
          <p:nvPr/>
        </p:nvSpPr>
        <p:spPr>
          <a:xfrm>
            <a:off x="740664" y="2386584"/>
            <a:ext cx="1457815" cy="2194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800" dirty="0">
                <a:solidFill>
                  <a:srgbClr val="E6F3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B-01</a:t>
            </a:r>
            <a:endParaRPr lang="en-US" sz="800" dirty="0"/>
          </a:p>
        </p:txBody>
      </p:sp>
      <p:sp>
        <p:nvSpPr>
          <p:cNvPr id="60" name="Text 58"/>
          <p:cNvSpPr/>
          <p:nvPr/>
        </p:nvSpPr>
        <p:spPr>
          <a:xfrm>
            <a:off x="2308207" y="2386584"/>
            <a:ext cx="1457815" cy="2194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800" dirty="0">
                <a:solidFill>
                  <a:srgbClr val="E6F3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اوورفندر جلو (چپ/راست)</a:t>
            </a:r>
            <a:endParaRPr lang="en-US" sz="800" dirty="0"/>
          </a:p>
        </p:txBody>
      </p:sp>
      <p:sp>
        <p:nvSpPr>
          <p:cNvPr id="61" name="Text 59"/>
          <p:cNvSpPr/>
          <p:nvPr/>
        </p:nvSpPr>
        <p:spPr>
          <a:xfrm>
            <a:off x="3875750" y="2386584"/>
            <a:ext cx="1457815" cy="2194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800" dirty="0">
                <a:solidFill>
                  <a:srgbClr val="E6F3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بدنه</a:t>
            </a:r>
            <a:endParaRPr lang="en-US" sz="800" dirty="0"/>
          </a:p>
        </p:txBody>
      </p:sp>
      <p:sp>
        <p:nvSpPr>
          <p:cNvPr id="62" name="Text 60"/>
          <p:cNvSpPr/>
          <p:nvPr/>
        </p:nvSpPr>
        <p:spPr>
          <a:xfrm>
            <a:off x="5443293" y="2386584"/>
            <a:ext cx="1457815" cy="2194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800" dirty="0">
                <a:solidFill>
                  <a:srgbClr val="E6F3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</a:t>
            </a:r>
            <a:endParaRPr lang="en-US" sz="800" dirty="0"/>
          </a:p>
        </p:txBody>
      </p:sp>
      <p:sp>
        <p:nvSpPr>
          <p:cNvPr id="63" name="Text 61"/>
          <p:cNvSpPr/>
          <p:nvPr/>
        </p:nvSpPr>
        <p:spPr>
          <a:xfrm>
            <a:off x="7010835" y="2386584"/>
            <a:ext cx="1457815" cy="2194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800" dirty="0">
                <a:solidFill>
                  <a:srgbClr val="E6F3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فایبر/کامپوزیت 3–4mm</a:t>
            </a:r>
            <a:endParaRPr lang="en-US" sz="800" dirty="0"/>
          </a:p>
        </p:txBody>
      </p:sp>
      <p:sp>
        <p:nvSpPr>
          <p:cNvPr id="64" name="Text 62"/>
          <p:cNvSpPr/>
          <p:nvPr/>
        </p:nvSpPr>
        <p:spPr>
          <a:xfrm>
            <a:off x="8578378" y="2386584"/>
            <a:ext cx="1457815" cy="2194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800" dirty="0">
                <a:solidFill>
                  <a:srgbClr val="E6F3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±2mm</a:t>
            </a:r>
            <a:endParaRPr lang="en-US" sz="800" dirty="0"/>
          </a:p>
        </p:txBody>
      </p:sp>
      <p:sp>
        <p:nvSpPr>
          <p:cNvPr id="65" name="Text 63"/>
          <p:cNvSpPr/>
          <p:nvPr/>
        </p:nvSpPr>
        <p:spPr>
          <a:xfrm>
            <a:off x="10145921" y="2386584"/>
            <a:ext cx="1457815" cy="2194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800" dirty="0">
                <a:solidFill>
                  <a:srgbClr val="E6F3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طراحی</a:t>
            </a:r>
            <a:endParaRPr lang="en-US" sz="800" dirty="0"/>
          </a:p>
        </p:txBody>
      </p:sp>
      <p:sp>
        <p:nvSpPr>
          <p:cNvPr id="66" name="Shape 64"/>
          <p:cNvSpPr/>
          <p:nvPr/>
        </p:nvSpPr>
        <p:spPr>
          <a:xfrm>
            <a:off x="685800" y="2642616"/>
            <a:ext cx="10972800" cy="292608"/>
          </a:xfrm>
          <a:prstGeom prst="rect">
            <a:avLst/>
          </a:prstGeom>
          <a:solidFill>
            <a:srgbClr val="0A2347"/>
          </a:solidFill>
          <a:ln w="9525">
            <a:solidFill>
              <a:srgbClr val="2A66B6"/>
            </a:solidFill>
            <a:prstDash val="solid"/>
          </a:ln>
        </p:spPr>
      </p:sp>
      <p:sp>
        <p:nvSpPr>
          <p:cNvPr id="67" name="Text 65"/>
          <p:cNvSpPr/>
          <p:nvPr/>
        </p:nvSpPr>
        <p:spPr>
          <a:xfrm>
            <a:off x="740664" y="2679192"/>
            <a:ext cx="1457815" cy="2194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800" dirty="0">
                <a:solidFill>
                  <a:srgbClr val="E6F3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B-02</a:t>
            </a:r>
            <a:endParaRPr lang="en-US" sz="800" dirty="0"/>
          </a:p>
        </p:txBody>
      </p:sp>
      <p:sp>
        <p:nvSpPr>
          <p:cNvPr id="68" name="Text 66"/>
          <p:cNvSpPr/>
          <p:nvPr/>
        </p:nvSpPr>
        <p:spPr>
          <a:xfrm>
            <a:off x="2308207" y="2679192"/>
            <a:ext cx="1457815" cy="2194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800" dirty="0">
                <a:solidFill>
                  <a:srgbClr val="E6F3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اوورفندر عقب (چپ/راست)</a:t>
            </a:r>
            <a:endParaRPr lang="en-US" sz="800" dirty="0"/>
          </a:p>
        </p:txBody>
      </p:sp>
      <p:sp>
        <p:nvSpPr>
          <p:cNvPr id="69" name="Text 67"/>
          <p:cNvSpPr/>
          <p:nvPr/>
        </p:nvSpPr>
        <p:spPr>
          <a:xfrm>
            <a:off x="3875750" y="2679192"/>
            <a:ext cx="1457815" cy="2194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800" dirty="0">
                <a:solidFill>
                  <a:srgbClr val="E6F3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بدنه</a:t>
            </a:r>
            <a:endParaRPr lang="en-US" sz="800" dirty="0"/>
          </a:p>
        </p:txBody>
      </p:sp>
      <p:sp>
        <p:nvSpPr>
          <p:cNvPr id="70" name="Text 68"/>
          <p:cNvSpPr/>
          <p:nvPr/>
        </p:nvSpPr>
        <p:spPr>
          <a:xfrm>
            <a:off x="5443293" y="2679192"/>
            <a:ext cx="1457815" cy="2194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800" dirty="0">
                <a:solidFill>
                  <a:srgbClr val="E6F3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</a:t>
            </a:r>
            <a:endParaRPr lang="en-US" sz="800" dirty="0"/>
          </a:p>
        </p:txBody>
      </p:sp>
      <p:sp>
        <p:nvSpPr>
          <p:cNvPr id="71" name="Text 69"/>
          <p:cNvSpPr/>
          <p:nvPr/>
        </p:nvSpPr>
        <p:spPr>
          <a:xfrm>
            <a:off x="7010835" y="2679192"/>
            <a:ext cx="1457815" cy="2194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800" dirty="0">
                <a:solidFill>
                  <a:srgbClr val="E6F3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فایبر/کامپوزیت 3–4mm</a:t>
            </a:r>
            <a:endParaRPr lang="en-US" sz="800" dirty="0"/>
          </a:p>
        </p:txBody>
      </p:sp>
      <p:sp>
        <p:nvSpPr>
          <p:cNvPr id="72" name="Text 70"/>
          <p:cNvSpPr/>
          <p:nvPr/>
        </p:nvSpPr>
        <p:spPr>
          <a:xfrm>
            <a:off x="8578378" y="2679192"/>
            <a:ext cx="1457815" cy="2194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800" dirty="0">
                <a:solidFill>
                  <a:srgbClr val="E6F3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±2mm</a:t>
            </a:r>
            <a:endParaRPr lang="en-US" sz="800" dirty="0"/>
          </a:p>
        </p:txBody>
      </p:sp>
      <p:sp>
        <p:nvSpPr>
          <p:cNvPr id="73" name="Text 71"/>
          <p:cNvSpPr/>
          <p:nvPr/>
        </p:nvSpPr>
        <p:spPr>
          <a:xfrm>
            <a:off x="10145921" y="2679192"/>
            <a:ext cx="1457815" cy="2194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800" dirty="0">
                <a:solidFill>
                  <a:srgbClr val="E6F3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طراحی</a:t>
            </a:r>
            <a:endParaRPr lang="en-US" sz="800" dirty="0"/>
          </a:p>
        </p:txBody>
      </p:sp>
      <p:sp>
        <p:nvSpPr>
          <p:cNvPr id="74" name="Shape 72"/>
          <p:cNvSpPr/>
          <p:nvPr/>
        </p:nvSpPr>
        <p:spPr>
          <a:xfrm>
            <a:off x="685800" y="2935224"/>
            <a:ext cx="10972800" cy="292608"/>
          </a:xfrm>
          <a:prstGeom prst="rect">
            <a:avLst/>
          </a:prstGeom>
          <a:solidFill>
            <a:srgbClr val="081E3C"/>
          </a:solidFill>
          <a:ln w="9525">
            <a:solidFill>
              <a:srgbClr val="2A66B6"/>
            </a:solidFill>
            <a:prstDash val="solid"/>
          </a:ln>
        </p:spPr>
      </p:sp>
      <p:sp>
        <p:nvSpPr>
          <p:cNvPr id="75" name="Text 73"/>
          <p:cNvSpPr/>
          <p:nvPr/>
        </p:nvSpPr>
        <p:spPr>
          <a:xfrm>
            <a:off x="740664" y="2971800"/>
            <a:ext cx="1457815" cy="2194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800" dirty="0">
                <a:solidFill>
                  <a:srgbClr val="E6F3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B-03</a:t>
            </a:r>
            <a:endParaRPr lang="en-US" sz="800" dirty="0"/>
          </a:p>
        </p:txBody>
      </p:sp>
      <p:sp>
        <p:nvSpPr>
          <p:cNvPr id="76" name="Text 74"/>
          <p:cNvSpPr/>
          <p:nvPr/>
        </p:nvSpPr>
        <p:spPr>
          <a:xfrm>
            <a:off x="2308207" y="2971800"/>
            <a:ext cx="1457815" cy="2194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800" dirty="0">
                <a:solidFill>
                  <a:srgbClr val="E6F3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کاور رکاب (چپ/راست)</a:t>
            </a:r>
            <a:endParaRPr lang="en-US" sz="800" dirty="0"/>
          </a:p>
        </p:txBody>
      </p:sp>
      <p:sp>
        <p:nvSpPr>
          <p:cNvPr id="77" name="Text 75"/>
          <p:cNvSpPr/>
          <p:nvPr/>
        </p:nvSpPr>
        <p:spPr>
          <a:xfrm>
            <a:off x="3875750" y="2971800"/>
            <a:ext cx="1457815" cy="2194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800" dirty="0">
                <a:solidFill>
                  <a:srgbClr val="E6F3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بدنه</a:t>
            </a:r>
            <a:endParaRPr lang="en-US" sz="800" dirty="0"/>
          </a:p>
        </p:txBody>
      </p:sp>
      <p:sp>
        <p:nvSpPr>
          <p:cNvPr id="78" name="Text 76"/>
          <p:cNvSpPr/>
          <p:nvPr/>
        </p:nvSpPr>
        <p:spPr>
          <a:xfrm>
            <a:off x="5443293" y="2971800"/>
            <a:ext cx="1457815" cy="2194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800" dirty="0">
                <a:solidFill>
                  <a:srgbClr val="E6F3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</a:t>
            </a:r>
            <a:endParaRPr lang="en-US" sz="800" dirty="0"/>
          </a:p>
        </p:txBody>
      </p:sp>
      <p:sp>
        <p:nvSpPr>
          <p:cNvPr id="79" name="Text 77"/>
          <p:cNvSpPr/>
          <p:nvPr/>
        </p:nvSpPr>
        <p:spPr>
          <a:xfrm>
            <a:off x="7010835" y="2971800"/>
            <a:ext cx="1457815" cy="2194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800" dirty="0">
                <a:solidFill>
                  <a:srgbClr val="E6F3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ABS/فایبر 3mm</a:t>
            </a:r>
            <a:endParaRPr lang="en-US" sz="800" dirty="0"/>
          </a:p>
        </p:txBody>
      </p:sp>
      <p:sp>
        <p:nvSpPr>
          <p:cNvPr id="80" name="Text 78"/>
          <p:cNvSpPr/>
          <p:nvPr/>
        </p:nvSpPr>
        <p:spPr>
          <a:xfrm>
            <a:off x="8578378" y="2971800"/>
            <a:ext cx="1457815" cy="2194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800" dirty="0">
                <a:solidFill>
                  <a:srgbClr val="E6F3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±2mm</a:t>
            </a:r>
            <a:endParaRPr lang="en-US" sz="800" dirty="0"/>
          </a:p>
        </p:txBody>
      </p:sp>
      <p:sp>
        <p:nvSpPr>
          <p:cNvPr id="81" name="Text 79"/>
          <p:cNvSpPr/>
          <p:nvPr/>
        </p:nvSpPr>
        <p:spPr>
          <a:xfrm>
            <a:off x="10145921" y="2971800"/>
            <a:ext cx="1457815" cy="2194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800" dirty="0">
                <a:solidFill>
                  <a:srgbClr val="E6F3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طراحی</a:t>
            </a:r>
            <a:endParaRPr lang="en-US" sz="800" dirty="0"/>
          </a:p>
        </p:txBody>
      </p:sp>
      <p:sp>
        <p:nvSpPr>
          <p:cNvPr id="82" name="Shape 80"/>
          <p:cNvSpPr/>
          <p:nvPr/>
        </p:nvSpPr>
        <p:spPr>
          <a:xfrm>
            <a:off x="685800" y="3227832"/>
            <a:ext cx="10972800" cy="292608"/>
          </a:xfrm>
          <a:prstGeom prst="rect">
            <a:avLst/>
          </a:prstGeom>
          <a:solidFill>
            <a:srgbClr val="0A2347"/>
          </a:solidFill>
          <a:ln w="9525">
            <a:solidFill>
              <a:srgbClr val="2A66B6"/>
            </a:solidFill>
            <a:prstDash val="solid"/>
          </a:ln>
        </p:spPr>
      </p:sp>
      <p:sp>
        <p:nvSpPr>
          <p:cNvPr id="83" name="Text 81"/>
          <p:cNvSpPr/>
          <p:nvPr/>
        </p:nvSpPr>
        <p:spPr>
          <a:xfrm>
            <a:off x="740664" y="3264408"/>
            <a:ext cx="1457815" cy="2194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800" dirty="0">
                <a:solidFill>
                  <a:srgbClr val="E6F3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C-01</a:t>
            </a:r>
            <a:endParaRPr lang="en-US" sz="800" dirty="0"/>
          </a:p>
        </p:txBody>
      </p:sp>
      <p:sp>
        <p:nvSpPr>
          <p:cNvPr id="84" name="Text 82"/>
          <p:cNvSpPr/>
          <p:nvPr/>
        </p:nvSpPr>
        <p:spPr>
          <a:xfrm>
            <a:off x="2308207" y="3264408"/>
            <a:ext cx="1457815" cy="2194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800" dirty="0">
                <a:solidFill>
                  <a:srgbClr val="E6F3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راک‌اسلایدر/رکاب فلزی</a:t>
            </a:r>
            <a:endParaRPr lang="en-US" sz="800" dirty="0"/>
          </a:p>
        </p:txBody>
      </p:sp>
      <p:sp>
        <p:nvSpPr>
          <p:cNvPr id="85" name="Text 83"/>
          <p:cNvSpPr/>
          <p:nvPr/>
        </p:nvSpPr>
        <p:spPr>
          <a:xfrm>
            <a:off x="3875750" y="3264408"/>
            <a:ext cx="1457815" cy="2194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800" dirty="0">
                <a:solidFill>
                  <a:srgbClr val="E6F3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شاسی</a:t>
            </a:r>
            <a:endParaRPr lang="en-US" sz="800" dirty="0"/>
          </a:p>
        </p:txBody>
      </p:sp>
      <p:sp>
        <p:nvSpPr>
          <p:cNvPr id="86" name="Text 84"/>
          <p:cNvSpPr/>
          <p:nvPr/>
        </p:nvSpPr>
        <p:spPr>
          <a:xfrm>
            <a:off x="5443293" y="3264408"/>
            <a:ext cx="1457815" cy="2194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800" dirty="0">
                <a:solidFill>
                  <a:srgbClr val="E6F3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</a:t>
            </a:r>
            <a:endParaRPr lang="en-US" sz="800" dirty="0"/>
          </a:p>
        </p:txBody>
      </p:sp>
      <p:sp>
        <p:nvSpPr>
          <p:cNvPr id="87" name="Text 85"/>
          <p:cNvSpPr/>
          <p:nvPr/>
        </p:nvSpPr>
        <p:spPr>
          <a:xfrm>
            <a:off x="7010835" y="3264408"/>
            <a:ext cx="1457815" cy="2194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800" dirty="0">
                <a:solidFill>
                  <a:srgbClr val="E6F3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ورق 3–4mm + لوله</a:t>
            </a:r>
            <a:endParaRPr lang="en-US" sz="800" dirty="0"/>
          </a:p>
        </p:txBody>
      </p:sp>
      <p:sp>
        <p:nvSpPr>
          <p:cNvPr id="88" name="Text 86"/>
          <p:cNvSpPr/>
          <p:nvPr/>
        </p:nvSpPr>
        <p:spPr>
          <a:xfrm>
            <a:off x="8578378" y="3264408"/>
            <a:ext cx="1457815" cy="2194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800" dirty="0">
                <a:solidFill>
                  <a:srgbClr val="E6F3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±1mm</a:t>
            </a:r>
            <a:endParaRPr lang="en-US" sz="800" dirty="0"/>
          </a:p>
        </p:txBody>
      </p:sp>
      <p:sp>
        <p:nvSpPr>
          <p:cNvPr id="89" name="Text 87"/>
          <p:cNvSpPr/>
          <p:nvPr/>
        </p:nvSpPr>
        <p:spPr>
          <a:xfrm>
            <a:off x="10145921" y="3264408"/>
            <a:ext cx="1457815" cy="2194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800" dirty="0">
                <a:solidFill>
                  <a:srgbClr val="E6F3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اندازه‌برداری</a:t>
            </a:r>
            <a:endParaRPr lang="en-US" sz="800" dirty="0"/>
          </a:p>
        </p:txBody>
      </p:sp>
      <p:sp>
        <p:nvSpPr>
          <p:cNvPr id="90" name="Shape 88"/>
          <p:cNvSpPr/>
          <p:nvPr/>
        </p:nvSpPr>
        <p:spPr>
          <a:xfrm>
            <a:off x="685800" y="3520440"/>
            <a:ext cx="10972800" cy="292608"/>
          </a:xfrm>
          <a:prstGeom prst="rect">
            <a:avLst/>
          </a:prstGeom>
          <a:solidFill>
            <a:srgbClr val="081E3C"/>
          </a:solidFill>
          <a:ln w="9525">
            <a:solidFill>
              <a:srgbClr val="2A66B6"/>
            </a:solidFill>
            <a:prstDash val="solid"/>
          </a:ln>
        </p:spPr>
      </p:sp>
      <p:sp>
        <p:nvSpPr>
          <p:cNvPr id="91" name="Text 89"/>
          <p:cNvSpPr/>
          <p:nvPr/>
        </p:nvSpPr>
        <p:spPr>
          <a:xfrm>
            <a:off x="740664" y="3557016"/>
            <a:ext cx="1457815" cy="2194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800" dirty="0">
                <a:solidFill>
                  <a:srgbClr val="E6F3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C-02</a:t>
            </a:r>
            <a:endParaRPr lang="en-US" sz="800" dirty="0"/>
          </a:p>
        </p:txBody>
      </p:sp>
      <p:sp>
        <p:nvSpPr>
          <p:cNvPr id="92" name="Text 90"/>
          <p:cNvSpPr/>
          <p:nvPr/>
        </p:nvSpPr>
        <p:spPr>
          <a:xfrm>
            <a:off x="2308207" y="3557016"/>
            <a:ext cx="1457815" cy="2194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800" dirty="0">
                <a:solidFill>
                  <a:srgbClr val="E6F3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اوت‌ریگر بادی‌مانت (ست کامل)</a:t>
            </a:r>
            <a:endParaRPr lang="en-US" sz="800" dirty="0"/>
          </a:p>
        </p:txBody>
      </p:sp>
      <p:sp>
        <p:nvSpPr>
          <p:cNvPr id="93" name="Text 91"/>
          <p:cNvSpPr/>
          <p:nvPr/>
        </p:nvSpPr>
        <p:spPr>
          <a:xfrm>
            <a:off x="3875750" y="3557016"/>
            <a:ext cx="1457815" cy="2194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800" dirty="0">
                <a:solidFill>
                  <a:srgbClr val="E6F3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شاسی</a:t>
            </a:r>
            <a:endParaRPr lang="en-US" sz="800" dirty="0"/>
          </a:p>
        </p:txBody>
      </p:sp>
      <p:sp>
        <p:nvSpPr>
          <p:cNvPr id="94" name="Text 92"/>
          <p:cNvSpPr/>
          <p:nvPr/>
        </p:nvSpPr>
        <p:spPr>
          <a:xfrm>
            <a:off x="5443293" y="3557016"/>
            <a:ext cx="1457815" cy="2194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800" dirty="0">
                <a:solidFill>
                  <a:srgbClr val="E6F3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8</a:t>
            </a:r>
            <a:endParaRPr lang="en-US" sz="800" dirty="0"/>
          </a:p>
        </p:txBody>
      </p:sp>
      <p:sp>
        <p:nvSpPr>
          <p:cNvPr id="95" name="Text 93"/>
          <p:cNvSpPr/>
          <p:nvPr/>
        </p:nvSpPr>
        <p:spPr>
          <a:xfrm>
            <a:off x="7010835" y="3557016"/>
            <a:ext cx="1457815" cy="2194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800" dirty="0">
                <a:solidFill>
                  <a:srgbClr val="E6F3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ورق 4–6mm</a:t>
            </a:r>
            <a:endParaRPr lang="en-US" sz="800" dirty="0"/>
          </a:p>
        </p:txBody>
      </p:sp>
      <p:sp>
        <p:nvSpPr>
          <p:cNvPr id="96" name="Text 94"/>
          <p:cNvSpPr/>
          <p:nvPr/>
        </p:nvSpPr>
        <p:spPr>
          <a:xfrm>
            <a:off x="8578378" y="3557016"/>
            <a:ext cx="1457815" cy="2194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800" dirty="0">
                <a:solidFill>
                  <a:srgbClr val="E6F3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±1mm</a:t>
            </a:r>
            <a:endParaRPr lang="en-US" sz="800" dirty="0"/>
          </a:p>
        </p:txBody>
      </p:sp>
      <p:sp>
        <p:nvSpPr>
          <p:cNvPr id="97" name="Text 95"/>
          <p:cNvSpPr/>
          <p:nvPr/>
        </p:nvSpPr>
        <p:spPr>
          <a:xfrm>
            <a:off x="10145921" y="3557016"/>
            <a:ext cx="1457815" cy="2194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800" dirty="0">
                <a:solidFill>
                  <a:srgbClr val="E6F3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اندازه‌برداری</a:t>
            </a:r>
            <a:endParaRPr lang="en-US" sz="800" dirty="0"/>
          </a:p>
        </p:txBody>
      </p:sp>
      <p:sp>
        <p:nvSpPr>
          <p:cNvPr id="98" name="Shape 96"/>
          <p:cNvSpPr/>
          <p:nvPr/>
        </p:nvSpPr>
        <p:spPr>
          <a:xfrm>
            <a:off x="685800" y="3813048"/>
            <a:ext cx="10972800" cy="292608"/>
          </a:xfrm>
          <a:prstGeom prst="rect">
            <a:avLst/>
          </a:prstGeom>
          <a:solidFill>
            <a:srgbClr val="0A2347"/>
          </a:solidFill>
          <a:ln w="9525">
            <a:solidFill>
              <a:srgbClr val="2A66B6"/>
            </a:solidFill>
            <a:prstDash val="solid"/>
          </a:ln>
        </p:spPr>
      </p:sp>
      <p:sp>
        <p:nvSpPr>
          <p:cNvPr id="99" name="Text 97"/>
          <p:cNvSpPr/>
          <p:nvPr/>
        </p:nvSpPr>
        <p:spPr>
          <a:xfrm>
            <a:off x="740664" y="3849624"/>
            <a:ext cx="1457815" cy="2194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800" dirty="0">
                <a:solidFill>
                  <a:srgbClr val="E6F3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S-01</a:t>
            </a:r>
            <a:endParaRPr lang="en-US" sz="800" dirty="0"/>
          </a:p>
        </p:txBody>
      </p:sp>
      <p:sp>
        <p:nvSpPr>
          <p:cNvPr id="100" name="Text 98"/>
          <p:cNvSpPr/>
          <p:nvPr/>
        </p:nvSpPr>
        <p:spPr>
          <a:xfrm>
            <a:off x="2308207" y="3849624"/>
            <a:ext cx="1457815" cy="2194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800" dirty="0">
                <a:solidFill>
                  <a:srgbClr val="E6F3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کنترل‌آرم عریض (اختیاری)</a:t>
            </a:r>
            <a:endParaRPr lang="en-US" sz="800" dirty="0"/>
          </a:p>
        </p:txBody>
      </p:sp>
      <p:sp>
        <p:nvSpPr>
          <p:cNvPr id="101" name="Text 99"/>
          <p:cNvSpPr/>
          <p:nvPr/>
        </p:nvSpPr>
        <p:spPr>
          <a:xfrm>
            <a:off x="3875750" y="3849624"/>
            <a:ext cx="1457815" cy="2194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800" dirty="0">
                <a:solidFill>
                  <a:srgbClr val="E6F3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تعلیق</a:t>
            </a:r>
            <a:endParaRPr lang="en-US" sz="800" dirty="0"/>
          </a:p>
        </p:txBody>
      </p:sp>
      <p:sp>
        <p:nvSpPr>
          <p:cNvPr id="102" name="Text 100"/>
          <p:cNvSpPr/>
          <p:nvPr/>
        </p:nvSpPr>
        <p:spPr>
          <a:xfrm>
            <a:off x="5443293" y="3849624"/>
            <a:ext cx="1457815" cy="2194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800" dirty="0">
                <a:solidFill>
                  <a:srgbClr val="E6F3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4</a:t>
            </a:r>
            <a:endParaRPr lang="en-US" sz="800" dirty="0"/>
          </a:p>
        </p:txBody>
      </p:sp>
      <p:sp>
        <p:nvSpPr>
          <p:cNvPr id="103" name="Text 101"/>
          <p:cNvSpPr/>
          <p:nvPr/>
        </p:nvSpPr>
        <p:spPr>
          <a:xfrm>
            <a:off x="7010835" y="3849624"/>
            <a:ext cx="1457815" cy="2194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800" dirty="0">
                <a:solidFill>
                  <a:srgbClr val="E6F3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فولاد آلیاژی</a:t>
            </a:r>
            <a:endParaRPr lang="en-US" sz="800" dirty="0"/>
          </a:p>
        </p:txBody>
      </p:sp>
      <p:sp>
        <p:nvSpPr>
          <p:cNvPr id="104" name="Text 102"/>
          <p:cNvSpPr/>
          <p:nvPr/>
        </p:nvSpPr>
        <p:spPr>
          <a:xfrm>
            <a:off x="8578378" y="3849624"/>
            <a:ext cx="1457815" cy="2194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800" dirty="0">
                <a:solidFill>
                  <a:srgbClr val="E6F3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مهندسی</a:t>
            </a:r>
            <a:endParaRPr lang="en-US" sz="800" dirty="0"/>
          </a:p>
        </p:txBody>
      </p:sp>
      <p:sp>
        <p:nvSpPr>
          <p:cNvPr id="105" name="Text 103"/>
          <p:cNvSpPr/>
          <p:nvPr/>
        </p:nvSpPr>
        <p:spPr>
          <a:xfrm>
            <a:off x="10145921" y="3849624"/>
            <a:ext cx="1457815" cy="2194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800" dirty="0">
                <a:solidFill>
                  <a:srgbClr val="E6F3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سطح 2</a:t>
            </a:r>
            <a:endParaRPr lang="en-US" sz="800" dirty="0"/>
          </a:p>
        </p:txBody>
      </p:sp>
      <p:sp>
        <p:nvSpPr>
          <p:cNvPr id="106" name="Shape 104"/>
          <p:cNvSpPr/>
          <p:nvPr/>
        </p:nvSpPr>
        <p:spPr>
          <a:xfrm>
            <a:off x="685800" y="4105656"/>
            <a:ext cx="10972800" cy="292608"/>
          </a:xfrm>
          <a:prstGeom prst="rect">
            <a:avLst/>
          </a:prstGeom>
          <a:solidFill>
            <a:srgbClr val="081E3C"/>
          </a:solidFill>
          <a:ln w="9525">
            <a:solidFill>
              <a:srgbClr val="2A66B6"/>
            </a:solidFill>
            <a:prstDash val="solid"/>
          </a:ln>
        </p:spPr>
      </p:sp>
      <p:sp>
        <p:nvSpPr>
          <p:cNvPr id="107" name="Text 105"/>
          <p:cNvSpPr/>
          <p:nvPr/>
        </p:nvSpPr>
        <p:spPr>
          <a:xfrm>
            <a:off x="740664" y="4142232"/>
            <a:ext cx="1457815" cy="2194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800" dirty="0">
                <a:solidFill>
                  <a:srgbClr val="E6F3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S-02</a:t>
            </a:r>
            <a:endParaRPr lang="en-US" sz="800" dirty="0"/>
          </a:p>
        </p:txBody>
      </p:sp>
      <p:sp>
        <p:nvSpPr>
          <p:cNvPr id="108" name="Text 106"/>
          <p:cNvSpPr/>
          <p:nvPr/>
        </p:nvSpPr>
        <p:spPr>
          <a:xfrm>
            <a:off x="2308207" y="4142232"/>
            <a:ext cx="1457815" cy="2194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800" dirty="0">
                <a:solidFill>
                  <a:srgbClr val="E6F3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سگدست/هاب اصلاحی (اختیاری)</a:t>
            </a:r>
            <a:endParaRPr lang="en-US" sz="800" dirty="0"/>
          </a:p>
        </p:txBody>
      </p:sp>
      <p:sp>
        <p:nvSpPr>
          <p:cNvPr id="109" name="Text 107"/>
          <p:cNvSpPr/>
          <p:nvPr/>
        </p:nvSpPr>
        <p:spPr>
          <a:xfrm>
            <a:off x="3875750" y="4142232"/>
            <a:ext cx="1457815" cy="2194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800" dirty="0">
                <a:solidFill>
                  <a:srgbClr val="E6F3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تعلیق</a:t>
            </a:r>
            <a:endParaRPr lang="en-US" sz="800" dirty="0"/>
          </a:p>
        </p:txBody>
      </p:sp>
      <p:sp>
        <p:nvSpPr>
          <p:cNvPr id="110" name="Text 108"/>
          <p:cNvSpPr/>
          <p:nvPr/>
        </p:nvSpPr>
        <p:spPr>
          <a:xfrm>
            <a:off x="5443293" y="4142232"/>
            <a:ext cx="1457815" cy="2194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800" dirty="0">
                <a:solidFill>
                  <a:srgbClr val="E6F3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</a:t>
            </a:r>
            <a:endParaRPr lang="en-US" sz="800" dirty="0"/>
          </a:p>
        </p:txBody>
      </p:sp>
      <p:sp>
        <p:nvSpPr>
          <p:cNvPr id="111" name="Text 109"/>
          <p:cNvSpPr/>
          <p:nvPr/>
        </p:nvSpPr>
        <p:spPr>
          <a:xfrm>
            <a:off x="7010835" y="4142232"/>
            <a:ext cx="1457815" cy="2194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800" dirty="0">
                <a:solidFill>
                  <a:srgbClr val="E6F3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فورج/ماشین‌کاری</a:t>
            </a:r>
            <a:endParaRPr lang="en-US" sz="800" dirty="0"/>
          </a:p>
        </p:txBody>
      </p:sp>
      <p:sp>
        <p:nvSpPr>
          <p:cNvPr id="112" name="Text 110"/>
          <p:cNvSpPr/>
          <p:nvPr/>
        </p:nvSpPr>
        <p:spPr>
          <a:xfrm>
            <a:off x="8578378" y="4142232"/>
            <a:ext cx="1457815" cy="2194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800" dirty="0">
                <a:solidFill>
                  <a:srgbClr val="E6F3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مهندسی</a:t>
            </a:r>
            <a:endParaRPr lang="en-US" sz="800" dirty="0"/>
          </a:p>
        </p:txBody>
      </p:sp>
      <p:sp>
        <p:nvSpPr>
          <p:cNvPr id="113" name="Text 111"/>
          <p:cNvSpPr/>
          <p:nvPr/>
        </p:nvSpPr>
        <p:spPr>
          <a:xfrm>
            <a:off x="10145921" y="4142232"/>
            <a:ext cx="1457815" cy="2194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800" dirty="0">
                <a:solidFill>
                  <a:srgbClr val="E6F3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سطح 2</a:t>
            </a:r>
            <a:endParaRPr lang="en-US" sz="800" dirty="0"/>
          </a:p>
        </p:txBody>
      </p:sp>
      <p:sp>
        <p:nvSpPr>
          <p:cNvPr id="114" name="Shape 112"/>
          <p:cNvSpPr/>
          <p:nvPr/>
        </p:nvSpPr>
        <p:spPr>
          <a:xfrm>
            <a:off x="685800" y="4398264"/>
            <a:ext cx="10972800" cy="292608"/>
          </a:xfrm>
          <a:prstGeom prst="rect">
            <a:avLst/>
          </a:prstGeom>
          <a:solidFill>
            <a:srgbClr val="0A2347"/>
          </a:solidFill>
          <a:ln w="9525">
            <a:solidFill>
              <a:srgbClr val="2A66B6"/>
            </a:solidFill>
            <a:prstDash val="solid"/>
          </a:ln>
        </p:spPr>
      </p:sp>
      <p:sp>
        <p:nvSpPr>
          <p:cNvPr id="115" name="Text 113"/>
          <p:cNvSpPr/>
          <p:nvPr/>
        </p:nvSpPr>
        <p:spPr>
          <a:xfrm>
            <a:off x="740664" y="4434840"/>
            <a:ext cx="1457815" cy="2194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800" dirty="0">
                <a:solidFill>
                  <a:srgbClr val="E6F3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I-01</a:t>
            </a:r>
            <a:endParaRPr lang="en-US" sz="800" dirty="0"/>
          </a:p>
        </p:txBody>
      </p:sp>
      <p:sp>
        <p:nvSpPr>
          <p:cNvPr id="116" name="Text 114"/>
          <p:cNvSpPr/>
          <p:nvPr/>
        </p:nvSpPr>
        <p:spPr>
          <a:xfrm>
            <a:off x="2308207" y="4434840"/>
            <a:ext cx="1457815" cy="2194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800" dirty="0">
                <a:solidFill>
                  <a:srgbClr val="E6F3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Dash carrier beam</a:t>
            </a:r>
            <a:endParaRPr lang="en-US" sz="800" dirty="0"/>
          </a:p>
        </p:txBody>
      </p:sp>
      <p:sp>
        <p:nvSpPr>
          <p:cNvPr id="117" name="Text 115"/>
          <p:cNvSpPr/>
          <p:nvPr/>
        </p:nvSpPr>
        <p:spPr>
          <a:xfrm>
            <a:off x="3875750" y="4434840"/>
            <a:ext cx="1457815" cy="2194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800" dirty="0">
                <a:solidFill>
                  <a:srgbClr val="E6F3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کابین</a:t>
            </a:r>
            <a:endParaRPr lang="en-US" sz="800" dirty="0"/>
          </a:p>
        </p:txBody>
      </p:sp>
      <p:sp>
        <p:nvSpPr>
          <p:cNvPr id="118" name="Text 116"/>
          <p:cNvSpPr/>
          <p:nvPr/>
        </p:nvSpPr>
        <p:spPr>
          <a:xfrm>
            <a:off x="5443293" y="4434840"/>
            <a:ext cx="1457815" cy="2194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800" dirty="0">
                <a:solidFill>
                  <a:srgbClr val="E6F3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</a:t>
            </a:r>
            <a:endParaRPr lang="en-US" sz="800" dirty="0"/>
          </a:p>
        </p:txBody>
      </p:sp>
      <p:sp>
        <p:nvSpPr>
          <p:cNvPr id="119" name="Text 117"/>
          <p:cNvSpPr/>
          <p:nvPr/>
        </p:nvSpPr>
        <p:spPr>
          <a:xfrm>
            <a:off x="7010835" y="4434840"/>
            <a:ext cx="1457815" cy="2194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800" dirty="0">
                <a:solidFill>
                  <a:srgbClr val="E6F3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فولاد 2–3mm</a:t>
            </a:r>
            <a:endParaRPr lang="en-US" sz="800" dirty="0"/>
          </a:p>
        </p:txBody>
      </p:sp>
      <p:sp>
        <p:nvSpPr>
          <p:cNvPr id="120" name="Text 118"/>
          <p:cNvSpPr/>
          <p:nvPr/>
        </p:nvSpPr>
        <p:spPr>
          <a:xfrm>
            <a:off x="8578378" y="4434840"/>
            <a:ext cx="1457815" cy="2194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800" dirty="0">
                <a:solidFill>
                  <a:srgbClr val="E6F3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±1mm</a:t>
            </a:r>
            <a:endParaRPr lang="en-US" sz="800" dirty="0"/>
          </a:p>
        </p:txBody>
      </p:sp>
      <p:sp>
        <p:nvSpPr>
          <p:cNvPr id="121" name="Text 119"/>
          <p:cNvSpPr/>
          <p:nvPr/>
        </p:nvSpPr>
        <p:spPr>
          <a:xfrm>
            <a:off x="10145921" y="4434840"/>
            <a:ext cx="1457815" cy="2194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800" dirty="0">
                <a:solidFill>
                  <a:srgbClr val="E6F3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طراحی</a:t>
            </a:r>
            <a:endParaRPr lang="en-US" sz="800" dirty="0"/>
          </a:p>
        </p:txBody>
      </p:sp>
      <p:sp>
        <p:nvSpPr>
          <p:cNvPr id="122" name="Shape 120"/>
          <p:cNvSpPr/>
          <p:nvPr/>
        </p:nvSpPr>
        <p:spPr>
          <a:xfrm>
            <a:off x="685800" y="4690872"/>
            <a:ext cx="10972800" cy="292608"/>
          </a:xfrm>
          <a:prstGeom prst="rect">
            <a:avLst/>
          </a:prstGeom>
          <a:solidFill>
            <a:srgbClr val="081E3C"/>
          </a:solidFill>
          <a:ln w="9525">
            <a:solidFill>
              <a:srgbClr val="2A66B6"/>
            </a:solidFill>
            <a:prstDash val="solid"/>
          </a:ln>
        </p:spPr>
      </p:sp>
      <p:sp>
        <p:nvSpPr>
          <p:cNvPr id="123" name="Text 121"/>
          <p:cNvSpPr/>
          <p:nvPr/>
        </p:nvSpPr>
        <p:spPr>
          <a:xfrm>
            <a:off x="740664" y="4727448"/>
            <a:ext cx="1457815" cy="2194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800" dirty="0">
                <a:solidFill>
                  <a:srgbClr val="E6F3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I-02</a:t>
            </a:r>
            <a:endParaRPr lang="en-US" sz="800" dirty="0"/>
          </a:p>
        </p:txBody>
      </p:sp>
      <p:sp>
        <p:nvSpPr>
          <p:cNvPr id="124" name="Text 122"/>
          <p:cNvSpPr/>
          <p:nvPr/>
        </p:nvSpPr>
        <p:spPr>
          <a:xfrm>
            <a:off x="2308207" y="4727448"/>
            <a:ext cx="1457815" cy="2194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800" dirty="0">
                <a:solidFill>
                  <a:srgbClr val="E6F3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Seat adapter plates</a:t>
            </a:r>
            <a:endParaRPr lang="en-US" sz="800" dirty="0"/>
          </a:p>
        </p:txBody>
      </p:sp>
      <p:sp>
        <p:nvSpPr>
          <p:cNvPr id="125" name="Text 123"/>
          <p:cNvSpPr/>
          <p:nvPr/>
        </p:nvSpPr>
        <p:spPr>
          <a:xfrm>
            <a:off x="3875750" y="4727448"/>
            <a:ext cx="1457815" cy="2194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800" dirty="0">
                <a:solidFill>
                  <a:srgbClr val="E6F3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کابین</a:t>
            </a:r>
            <a:endParaRPr lang="en-US" sz="800" dirty="0"/>
          </a:p>
        </p:txBody>
      </p:sp>
      <p:sp>
        <p:nvSpPr>
          <p:cNvPr id="126" name="Text 124"/>
          <p:cNvSpPr/>
          <p:nvPr/>
        </p:nvSpPr>
        <p:spPr>
          <a:xfrm>
            <a:off x="5443293" y="4727448"/>
            <a:ext cx="1457815" cy="2194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800" dirty="0">
                <a:solidFill>
                  <a:srgbClr val="E6F3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4</a:t>
            </a:r>
            <a:endParaRPr lang="en-US" sz="800" dirty="0"/>
          </a:p>
        </p:txBody>
      </p:sp>
      <p:sp>
        <p:nvSpPr>
          <p:cNvPr id="127" name="Text 125"/>
          <p:cNvSpPr/>
          <p:nvPr/>
        </p:nvSpPr>
        <p:spPr>
          <a:xfrm>
            <a:off x="7010835" y="4727448"/>
            <a:ext cx="1457815" cy="2194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800" dirty="0">
                <a:solidFill>
                  <a:srgbClr val="E6F3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ورق 6mm</a:t>
            </a:r>
            <a:endParaRPr lang="en-US" sz="800" dirty="0"/>
          </a:p>
        </p:txBody>
      </p:sp>
      <p:sp>
        <p:nvSpPr>
          <p:cNvPr id="128" name="Text 126"/>
          <p:cNvSpPr/>
          <p:nvPr/>
        </p:nvSpPr>
        <p:spPr>
          <a:xfrm>
            <a:off x="8578378" y="4727448"/>
            <a:ext cx="1457815" cy="2194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800" dirty="0">
                <a:solidFill>
                  <a:srgbClr val="E6F3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±0.5mm</a:t>
            </a:r>
            <a:endParaRPr lang="en-US" sz="800" dirty="0"/>
          </a:p>
        </p:txBody>
      </p:sp>
      <p:sp>
        <p:nvSpPr>
          <p:cNvPr id="129" name="Text 127"/>
          <p:cNvSpPr/>
          <p:nvPr/>
        </p:nvSpPr>
        <p:spPr>
          <a:xfrm>
            <a:off x="10145921" y="4727448"/>
            <a:ext cx="1457815" cy="2194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800" dirty="0">
                <a:solidFill>
                  <a:srgbClr val="E6F3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اندازه‌برداری</a:t>
            </a:r>
            <a:endParaRPr lang="en-US" sz="800" dirty="0"/>
          </a:p>
        </p:txBody>
      </p:sp>
      <p:sp>
        <p:nvSpPr>
          <p:cNvPr id="130" name="Shape 128"/>
          <p:cNvSpPr/>
          <p:nvPr/>
        </p:nvSpPr>
        <p:spPr>
          <a:xfrm>
            <a:off x="685800" y="4983480"/>
            <a:ext cx="10972800" cy="292608"/>
          </a:xfrm>
          <a:prstGeom prst="rect">
            <a:avLst/>
          </a:prstGeom>
          <a:solidFill>
            <a:srgbClr val="0A2347"/>
          </a:solidFill>
          <a:ln w="9525">
            <a:solidFill>
              <a:srgbClr val="2A66B6"/>
            </a:solidFill>
            <a:prstDash val="solid"/>
          </a:ln>
        </p:spPr>
      </p:sp>
      <p:sp>
        <p:nvSpPr>
          <p:cNvPr id="131" name="Text 129"/>
          <p:cNvSpPr/>
          <p:nvPr/>
        </p:nvSpPr>
        <p:spPr>
          <a:xfrm>
            <a:off x="740664" y="5020056"/>
            <a:ext cx="1457815" cy="2194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800" dirty="0">
                <a:solidFill>
                  <a:srgbClr val="E6F3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I-03</a:t>
            </a:r>
            <a:endParaRPr lang="en-US" sz="800" dirty="0"/>
          </a:p>
        </p:txBody>
      </p:sp>
      <p:sp>
        <p:nvSpPr>
          <p:cNvPr id="132" name="Text 130"/>
          <p:cNvSpPr/>
          <p:nvPr/>
        </p:nvSpPr>
        <p:spPr>
          <a:xfrm>
            <a:off x="2308207" y="5020056"/>
            <a:ext cx="1457815" cy="2194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800" dirty="0">
                <a:solidFill>
                  <a:srgbClr val="E6F3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Door-card backplate</a:t>
            </a:r>
            <a:endParaRPr lang="en-US" sz="800" dirty="0"/>
          </a:p>
        </p:txBody>
      </p:sp>
      <p:sp>
        <p:nvSpPr>
          <p:cNvPr id="133" name="Text 131"/>
          <p:cNvSpPr/>
          <p:nvPr/>
        </p:nvSpPr>
        <p:spPr>
          <a:xfrm>
            <a:off x="3875750" y="5020056"/>
            <a:ext cx="1457815" cy="2194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800" dirty="0">
                <a:solidFill>
                  <a:srgbClr val="E6F3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کابین</a:t>
            </a:r>
            <a:endParaRPr lang="en-US" sz="800" dirty="0"/>
          </a:p>
        </p:txBody>
      </p:sp>
      <p:sp>
        <p:nvSpPr>
          <p:cNvPr id="134" name="Text 132"/>
          <p:cNvSpPr/>
          <p:nvPr/>
        </p:nvSpPr>
        <p:spPr>
          <a:xfrm>
            <a:off x="5443293" y="5020056"/>
            <a:ext cx="1457815" cy="2194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800" dirty="0">
                <a:solidFill>
                  <a:srgbClr val="E6F3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4</a:t>
            </a:r>
            <a:endParaRPr lang="en-US" sz="800" dirty="0"/>
          </a:p>
        </p:txBody>
      </p:sp>
      <p:sp>
        <p:nvSpPr>
          <p:cNvPr id="135" name="Text 133"/>
          <p:cNvSpPr/>
          <p:nvPr/>
        </p:nvSpPr>
        <p:spPr>
          <a:xfrm>
            <a:off x="7010835" y="5020056"/>
            <a:ext cx="1457815" cy="2194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800" dirty="0">
                <a:solidFill>
                  <a:srgbClr val="E6F3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ورق 3mm</a:t>
            </a:r>
            <a:endParaRPr lang="en-US" sz="800" dirty="0"/>
          </a:p>
        </p:txBody>
      </p:sp>
      <p:sp>
        <p:nvSpPr>
          <p:cNvPr id="136" name="Text 134"/>
          <p:cNvSpPr/>
          <p:nvPr/>
        </p:nvSpPr>
        <p:spPr>
          <a:xfrm>
            <a:off x="8578378" y="5020056"/>
            <a:ext cx="1457815" cy="2194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800" dirty="0">
                <a:solidFill>
                  <a:srgbClr val="E6F3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±1mm</a:t>
            </a:r>
            <a:endParaRPr lang="en-US" sz="800" dirty="0"/>
          </a:p>
        </p:txBody>
      </p:sp>
      <p:sp>
        <p:nvSpPr>
          <p:cNvPr id="137" name="Text 135"/>
          <p:cNvSpPr/>
          <p:nvPr/>
        </p:nvSpPr>
        <p:spPr>
          <a:xfrm>
            <a:off x="10145921" y="5020056"/>
            <a:ext cx="1457815" cy="2194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800" dirty="0">
                <a:solidFill>
                  <a:srgbClr val="E6F3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طراحی</a:t>
            </a:r>
            <a:endParaRPr lang="en-US" sz="800" dirty="0"/>
          </a:p>
        </p:txBody>
      </p:sp>
      <p:sp>
        <p:nvSpPr>
          <p:cNvPr id="138" name="Shape 136"/>
          <p:cNvSpPr/>
          <p:nvPr/>
        </p:nvSpPr>
        <p:spPr>
          <a:xfrm>
            <a:off x="2253343" y="2057400"/>
            <a:ext cx="0" cy="3218688"/>
          </a:xfrm>
          <a:prstGeom prst="line">
            <a:avLst/>
          </a:prstGeom>
          <a:noFill/>
          <a:ln w="9525">
            <a:solidFill>
              <a:srgbClr val="2A66B6"/>
            </a:solidFill>
            <a:prstDash val="solid"/>
          </a:ln>
        </p:spPr>
      </p:sp>
      <p:sp>
        <p:nvSpPr>
          <p:cNvPr id="139" name="Shape 137"/>
          <p:cNvSpPr/>
          <p:nvPr/>
        </p:nvSpPr>
        <p:spPr>
          <a:xfrm>
            <a:off x="3820886" y="2057400"/>
            <a:ext cx="0" cy="3218688"/>
          </a:xfrm>
          <a:prstGeom prst="line">
            <a:avLst/>
          </a:prstGeom>
          <a:noFill/>
          <a:ln w="9525">
            <a:solidFill>
              <a:srgbClr val="2A66B6"/>
            </a:solidFill>
            <a:prstDash val="solid"/>
          </a:ln>
        </p:spPr>
      </p:sp>
      <p:sp>
        <p:nvSpPr>
          <p:cNvPr id="140" name="Shape 138"/>
          <p:cNvSpPr/>
          <p:nvPr/>
        </p:nvSpPr>
        <p:spPr>
          <a:xfrm>
            <a:off x="5388429" y="2057400"/>
            <a:ext cx="0" cy="3218688"/>
          </a:xfrm>
          <a:prstGeom prst="line">
            <a:avLst/>
          </a:prstGeom>
          <a:noFill/>
          <a:ln w="9525">
            <a:solidFill>
              <a:srgbClr val="2A66B6"/>
            </a:solidFill>
            <a:prstDash val="solid"/>
          </a:ln>
        </p:spPr>
      </p:sp>
      <p:sp>
        <p:nvSpPr>
          <p:cNvPr id="141" name="Shape 139"/>
          <p:cNvSpPr/>
          <p:nvPr/>
        </p:nvSpPr>
        <p:spPr>
          <a:xfrm>
            <a:off x="6955971" y="2057400"/>
            <a:ext cx="0" cy="3218688"/>
          </a:xfrm>
          <a:prstGeom prst="line">
            <a:avLst/>
          </a:prstGeom>
          <a:noFill/>
          <a:ln w="9525">
            <a:solidFill>
              <a:srgbClr val="2A66B6"/>
            </a:solidFill>
            <a:prstDash val="solid"/>
          </a:ln>
        </p:spPr>
      </p:sp>
      <p:sp>
        <p:nvSpPr>
          <p:cNvPr id="142" name="Shape 140"/>
          <p:cNvSpPr/>
          <p:nvPr/>
        </p:nvSpPr>
        <p:spPr>
          <a:xfrm>
            <a:off x="8523514" y="2057400"/>
            <a:ext cx="0" cy="3218688"/>
          </a:xfrm>
          <a:prstGeom prst="line">
            <a:avLst/>
          </a:prstGeom>
          <a:noFill/>
          <a:ln w="9525">
            <a:solidFill>
              <a:srgbClr val="2A66B6"/>
            </a:solidFill>
            <a:prstDash val="solid"/>
          </a:ln>
        </p:spPr>
      </p:sp>
      <p:sp>
        <p:nvSpPr>
          <p:cNvPr id="143" name="Shape 141"/>
          <p:cNvSpPr/>
          <p:nvPr/>
        </p:nvSpPr>
        <p:spPr>
          <a:xfrm>
            <a:off x="10091057" y="2057400"/>
            <a:ext cx="0" cy="3218688"/>
          </a:xfrm>
          <a:prstGeom prst="line">
            <a:avLst/>
          </a:prstGeom>
          <a:noFill/>
          <a:ln w="9525">
            <a:solidFill>
              <a:srgbClr val="2A66B6"/>
            </a:solidFill>
            <a:prstDash val="solid"/>
          </a:ln>
        </p:spPr>
      </p:sp>
      <p:sp>
        <p:nvSpPr>
          <p:cNvPr id="144" name="Text 142"/>
          <p:cNvSpPr/>
          <p:nvPr/>
        </p:nvSpPr>
        <p:spPr>
          <a:xfrm>
            <a:off x="640080" y="6565392"/>
            <a:ext cx="1088136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9CC6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تلرانس‌ها پیشنهادی‌اند؛ برای قطعات تعلیق/فرمان باید مهندس سازه و تست در نظر گرفته شود.</a:t>
            </a:r>
            <a:endParaRPr lang="en-US" sz="90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071C3A"/>
          </a:solidFill>
          <a:ln w="12700">
            <a:solidFill>
              <a:srgbClr val="071C3A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4" name="Shape 2"/>
          <p:cNvSpPr/>
          <p:nvPr/>
        </p:nvSpPr>
        <p:spPr>
          <a:xfrm>
            <a:off x="4572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5" name="Shape 3"/>
          <p:cNvSpPr/>
          <p:nvPr/>
        </p:nvSpPr>
        <p:spPr>
          <a:xfrm>
            <a:off x="9144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13716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7" name="Shape 5"/>
          <p:cNvSpPr/>
          <p:nvPr/>
        </p:nvSpPr>
        <p:spPr>
          <a:xfrm>
            <a:off x="18288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8" name="Shape 6"/>
          <p:cNvSpPr/>
          <p:nvPr/>
        </p:nvSpPr>
        <p:spPr>
          <a:xfrm>
            <a:off x="22860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9" name="Shape 7"/>
          <p:cNvSpPr/>
          <p:nvPr/>
        </p:nvSpPr>
        <p:spPr>
          <a:xfrm>
            <a:off x="27432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10" name="Shape 8"/>
          <p:cNvSpPr/>
          <p:nvPr/>
        </p:nvSpPr>
        <p:spPr>
          <a:xfrm>
            <a:off x="32004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11" name="Shape 9"/>
          <p:cNvSpPr/>
          <p:nvPr/>
        </p:nvSpPr>
        <p:spPr>
          <a:xfrm>
            <a:off x="36576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12" name="Shape 10"/>
          <p:cNvSpPr/>
          <p:nvPr/>
        </p:nvSpPr>
        <p:spPr>
          <a:xfrm>
            <a:off x="41148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13" name="Shape 11"/>
          <p:cNvSpPr/>
          <p:nvPr/>
        </p:nvSpPr>
        <p:spPr>
          <a:xfrm>
            <a:off x="45720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14" name="Shape 12"/>
          <p:cNvSpPr/>
          <p:nvPr/>
        </p:nvSpPr>
        <p:spPr>
          <a:xfrm>
            <a:off x="50292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15" name="Shape 13"/>
          <p:cNvSpPr/>
          <p:nvPr/>
        </p:nvSpPr>
        <p:spPr>
          <a:xfrm>
            <a:off x="54864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16" name="Shape 14"/>
          <p:cNvSpPr/>
          <p:nvPr/>
        </p:nvSpPr>
        <p:spPr>
          <a:xfrm>
            <a:off x="59436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17" name="Shape 15"/>
          <p:cNvSpPr/>
          <p:nvPr/>
        </p:nvSpPr>
        <p:spPr>
          <a:xfrm>
            <a:off x="64008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18" name="Shape 16"/>
          <p:cNvSpPr/>
          <p:nvPr/>
        </p:nvSpPr>
        <p:spPr>
          <a:xfrm>
            <a:off x="68580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19" name="Shape 17"/>
          <p:cNvSpPr/>
          <p:nvPr/>
        </p:nvSpPr>
        <p:spPr>
          <a:xfrm>
            <a:off x="73152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20" name="Shape 18"/>
          <p:cNvSpPr/>
          <p:nvPr/>
        </p:nvSpPr>
        <p:spPr>
          <a:xfrm>
            <a:off x="77724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21" name="Shape 19"/>
          <p:cNvSpPr/>
          <p:nvPr/>
        </p:nvSpPr>
        <p:spPr>
          <a:xfrm>
            <a:off x="82296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22" name="Shape 20"/>
          <p:cNvSpPr/>
          <p:nvPr/>
        </p:nvSpPr>
        <p:spPr>
          <a:xfrm>
            <a:off x="86868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23" name="Shape 21"/>
          <p:cNvSpPr/>
          <p:nvPr/>
        </p:nvSpPr>
        <p:spPr>
          <a:xfrm>
            <a:off x="91440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24" name="Shape 22"/>
          <p:cNvSpPr/>
          <p:nvPr/>
        </p:nvSpPr>
        <p:spPr>
          <a:xfrm>
            <a:off x="96012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25" name="Shape 23"/>
          <p:cNvSpPr/>
          <p:nvPr/>
        </p:nvSpPr>
        <p:spPr>
          <a:xfrm>
            <a:off x="100584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26" name="Shape 24"/>
          <p:cNvSpPr/>
          <p:nvPr/>
        </p:nvSpPr>
        <p:spPr>
          <a:xfrm>
            <a:off x="105156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27" name="Shape 25"/>
          <p:cNvSpPr/>
          <p:nvPr/>
        </p:nvSpPr>
        <p:spPr>
          <a:xfrm>
            <a:off x="109728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28" name="Shape 26"/>
          <p:cNvSpPr/>
          <p:nvPr/>
        </p:nvSpPr>
        <p:spPr>
          <a:xfrm>
            <a:off x="114300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29" name="Shape 27"/>
          <p:cNvSpPr/>
          <p:nvPr/>
        </p:nvSpPr>
        <p:spPr>
          <a:xfrm>
            <a:off x="118872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30" name="Shape 28"/>
          <p:cNvSpPr/>
          <p:nvPr/>
        </p:nvSpPr>
        <p:spPr>
          <a:xfrm>
            <a:off x="0" y="0"/>
            <a:ext cx="12191695" cy="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31" name="Shape 29"/>
          <p:cNvSpPr/>
          <p:nvPr/>
        </p:nvSpPr>
        <p:spPr>
          <a:xfrm>
            <a:off x="0" y="457200"/>
            <a:ext cx="12191695" cy="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32" name="Shape 30"/>
          <p:cNvSpPr/>
          <p:nvPr/>
        </p:nvSpPr>
        <p:spPr>
          <a:xfrm>
            <a:off x="0" y="914400"/>
            <a:ext cx="12191695" cy="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33" name="Shape 31"/>
          <p:cNvSpPr/>
          <p:nvPr/>
        </p:nvSpPr>
        <p:spPr>
          <a:xfrm>
            <a:off x="0" y="1371600"/>
            <a:ext cx="12191695" cy="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34" name="Shape 32"/>
          <p:cNvSpPr/>
          <p:nvPr/>
        </p:nvSpPr>
        <p:spPr>
          <a:xfrm>
            <a:off x="0" y="1828800"/>
            <a:ext cx="12191695" cy="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35" name="Shape 33"/>
          <p:cNvSpPr/>
          <p:nvPr/>
        </p:nvSpPr>
        <p:spPr>
          <a:xfrm>
            <a:off x="0" y="2286000"/>
            <a:ext cx="12191695" cy="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36" name="Shape 34"/>
          <p:cNvSpPr/>
          <p:nvPr/>
        </p:nvSpPr>
        <p:spPr>
          <a:xfrm>
            <a:off x="0" y="2743200"/>
            <a:ext cx="12191695" cy="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37" name="Shape 35"/>
          <p:cNvSpPr/>
          <p:nvPr/>
        </p:nvSpPr>
        <p:spPr>
          <a:xfrm>
            <a:off x="0" y="3200400"/>
            <a:ext cx="12191695" cy="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38" name="Shape 36"/>
          <p:cNvSpPr/>
          <p:nvPr/>
        </p:nvSpPr>
        <p:spPr>
          <a:xfrm>
            <a:off x="0" y="3657600"/>
            <a:ext cx="12191695" cy="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39" name="Shape 37"/>
          <p:cNvSpPr/>
          <p:nvPr/>
        </p:nvSpPr>
        <p:spPr>
          <a:xfrm>
            <a:off x="0" y="4114800"/>
            <a:ext cx="12191695" cy="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40" name="Shape 38"/>
          <p:cNvSpPr/>
          <p:nvPr/>
        </p:nvSpPr>
        <p:spPr>
          <a:xfrm>
            <a:off x="0" y="4572000"/>
            <a:ext cx="12191695" cy="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41" name="Shape 39"/>
          <p:cNvSpPr/>
          <p:nvPr/>
        </p:nvSpPr>
        <p:spPr>
          <a:xfrm>
            <a:off x="0" y="5029200"/>
            <a:ext cx="12191695" cy="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42" name="Shape 40"/>
          <p:cNvSpPr/>
          <p:nvPr/>
        </p:nvSpPr>
        <p:spPr>
          <a:xfrm>
            <a:off x="0" y="5486400"/>
            <a:ext cx="12191695" cy="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43" name="Shape 41"/>
          <p:cNvSpPr/>
          <p:nvPr/>
        </p:nvSpPr>
        <p:spPr>
          <a:xfrm>
            <a:off x="0" y="5943600"/>
            <a:ext cx="12191695" cy="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44" name="Shape 42"/>
          <p:cNvSpPr/>
          <p:nvPr/>
        </p:nvSpPr>
        <p:spPr>
          <a:xfrm>
            <a:off x="0" y="6400800"/>
            <a:ext cx="12191695" cy="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45" name="Shape 43"/>
          <p:cNvSpPr/>
          <p:nvPr/>
        </p:nvSpPr>
        <p:spPr>
          <a:xfrm>
            <a:off x="0" y="6858000"/>
            <a:ext cx="12191695" cy="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46" name="Text 44"/>
          <p:cNvSpPr/>
          <p:nvPr/>
        </p:nvSpPr>
        <p:spPr>
          <a:xfrm>
            <a:off x="640080" y="320040"/>
            <a:ext cx="1088136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3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پلن تست و تاییدیه (برای پروژهٔ قابل رانندگی)</a:t>
            </a:r>
            <a:endParaRPr lang="en-US" sz="3400" dirty="0"/>
          </a:p>
        </p:txBody>
      </p:sp>
      <p:sp>
        <p:nvSpPr>
          <p:cNvPr id="47" name="Text 45"/>
          <p:cNvSpPr/>
          <p:nvPr/>
        </p:nvSpPr>
        <p:spPr>
          <a:xfrm>
            <a:off x="640080" y="896112"/>
            <a:ext cx="1088136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600" dirty="0">
                <a:solidFill>
                  <a:srgbClr val="B9D7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بدون تست، wide track خطرناک است</a:t>
            </a:r>
            <a:endParaRPr lang="en-US" sz="1600" dirty="0"/>
          </a:p>
        </p:txBody>
      </p:sp>
      <p:sp>
        <p:nvSpPr>
          <p:cNvPr id="48" name="Shape 46"/>
          <p:cNvSpPr/>
          <p:nvPr/>
        </p:nvSpPr>
        <p:spPr>
          <a:xfrm>
            <a:off x="594360" y="1600200"/>
            <a:ext cx="10991088" cy="384048"/>
          </a:xfrm>
          <a:prstGeom prst="rect">
            <a:avLst/>
          </a:prstGeom>
          <a:solidFill>
            <a:srgbClr val="0B2A5B"/>
          </a:solidFill>
          <a:ln w="12700">
            <a:solidFill>
              <a:srgbClr val="0B2A5B"/>
            </a:solidFill>
            <a:prstDash val="solid"/>
          </a:ln>
        </p:spPr>
      </p:sp>
      <p:sp>
        <p:nvSpPr>
          <p:cNvPr id="49" name="Text 47"/>
          <p:cNvSpPr/>
          <p:nvPr/>
        </p:nvSpPr>
        <p:spPr>
          <a:xfrm>
            <a:off x="731520" y="1636776"/>
            <a:ext cx="10698480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Acceptance Criteria (حداقل‌ها)</a:t>
            </a:r>
            <a:endParaRPr lang="en-US" sz="1600" dirty="0"/>
          </a:p>
        </p:txBody>
      </p:sp>
      <p:sp>
        <p:nvSpPr>
          <p:cNvPr id="50" name="Shape 48"/>
          <p:cNvSpPr/>
          <p:nvPr/>
        </p:nvSpPr>
        <p:spPr>
          <a:xfrm>
            <a:off x="685800" y="2057400"/>
            <a:ext cx="10972800" cy="329184"/>
          </a:xfrm>
          <a:prstGeom prst="rect">
            <a:avLst/>
          </a:prstGeom>
          <a:solidFill>
            <a:srgbClr val="123B74"/>
          </a:solidFill>
          <a:ln w="12700">
            <a:solidFill>
              <a:srgbClr val="2A66B6"/>
            </a:solidFill>
            <a:prstDash val="solid"/>
          </a:ln>
        </p:spPr>
      </p:sp>
      <p:sp>
        <p:nvSpPr>
          <p:cNvPr id="51" name="Text 49"/>
          <p:cNvSpPr/>
          <p:nvPr/>
        </p:nvSpPr>
        <p:spPr>
          <a:xfrm>
            <a:off x="740664" y="2093976"/>
            <a:ext cx="2633472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حوزه</a:t>
            </a:r>
            <a:endParaRPr lang="en-US" sz="1000" dirty="0"/>
          </a:p>
        </p:txBody>
      </p:sp>
      <p:sp>
        <p:nvSpPr>
          <p:cNvPr id="52" name="Text 50"/>
          <p:cNvSpPr/>
          <p:nvPr/>
        </p:nvSpPr>
        <p:spPr>
          <a:xfrm>
            <a:off x="3483864" y="2093976"/>
            <a:ext cx="2633472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تست</a:t>
            </a:r>
            <a:endParaRPr lang="en-US" sz="1000" dirty="0"/>
          </a:p>
        </p:txBody>
      </p:sp>
      <p:sp>
        <p:nvSpPr>
          <p:cNvPr id="53" name="Text 51"/>
          <p:cNvSpPr/>
          <p:nvPr/>
        </p:nvSpPr>
        <p:spPr>
          <a:xfrm>
            <a:off x="6227064" y="2093976"/>
            <a:ext cx="2633472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روش</a:t>
            </a:r>
            <a:endParaRPr lang="en-US" sz="1000" dirty="0"/>
          </a:p>
        </p:txBody>
      </p:sp>
      <p:sp>
        <p:nvSpPr>
          <p:cNvPr id="54" name="Text 52"/>
          <p:cNvSpPr/>
          <p:nvPr/>
        </p:nvSpPr>
        <p:spPr>
          <a:xfrm>
            <a:off x="8970264" y="2093976"/>
            <a:ext cx="2633472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قبولی</a:t>
            </a:r>
            <a:endParaRPr lang="en-US" sz="1000" dirty="0"/>
          </a:p>
        </p:txBody>
      </p:sp>
      <p:sp>
        <p:nvSpPr>
          <p:cNvPr id="55" name="Shape 53"/>
          <p:cNvSpPr/>
          <p:nvPr/>
        </p:nvSpPr>
        <p:spPr>
          <a:xfrm>
            <a:off x="685800" y="2386584"/>
            <a:ext cx="10972800" cy="329184"/>
          </a:xfrm>
          <a:prstGeom prst="rect">
            <a:avLst/>
          </a:prstGeom>
          <a:solidFill>
            <a:srgbClr val="081E3C"/>
          </a:solidFill>
          <a:ln w="9525">
            <a:solidFill>
              <a:srgbClr val="2A66B6"/>
            </a:solidFill>
            <a:prstDash val="solid"/>
          </a:ln>
        </p:spPr>
      </p:sp>
      <p:sp>
        <p:nvSpPr>
          <p:cNvPr id="56" name="Text 54"/>
          <p:cNvSpPr/>
          <p:nvPr/>
        </p:nvSpPr>
        <p:spPr>
          <a:xfrm>
            <a:off x="740664" y="2423160"/>
            <a:ext cx="2633472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E6F3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فرمان</a:t>
            </a:r>
            <a:endParaRPr lang="en-US" sz="900" dirty="0"/>
          </a:p>
        </p:txBody>
      </p:sp>
      <p:sp>
        <p:nvSpPr>
          <p:cNvPr id="57" name="Text 55"/>
          <p:cNvSpPr/>
          <p:nvPr/>
        </p:nvSpPr>
        <p:spPr>
          <a:xfrm>
            <a:off x="3483864" y="2423160"/>
            <a:ext cx="2633472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E6F3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Bump-steer</a:t>
            </a:r>
            <a:endParaRPr lang="en-US" sz="900" dirty="0"/>
          </a:p>
        </p:txBody>
      </p:sp>
      <p:sp>
        <p:nvSpPr>
          <p:cNvPr id="58" name="Text 56"/>
          <p:cNvSpPr/>
          <p:nvPr/>
        </p:nvSpPr>
        <p:spPr>
          <a:xfrm>
            <a:off x="6227064" y="2423160"/>
            <a:ext cx="2633472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E6F3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toe در کورس تعلیق</a:t>
            </a:r>
            <a:endParaRPr lang="en-US" sz="900" dirty="0"/>
          </a:p>
        </p:txBody>
      </p:sp>
      <p:sp>
        <p:nvSpPr>
          <p:cNvPr id="59" name="Text 57"/>
          <p:cNvSpPr/>
          <p:nvPr/>
        </p:nvSpPr>
        <p:spPr>
          <a:xfrm>
            <a:off x="8970264" y="2423160"/>
            <a:ext cx="2633472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E6F3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Δtoe &lt; 0.2° در ±50mm</a:t>
            </a:r>
            <a:endParaRPr lang="en-US" sz="900" dirty="0"/>
          </a:p>
        </p:txBody>
      </p:sp>
      <p:sp>
        <p:nvSpPr>
          <p:cNvPr id="60" name="Shape 58"/>
          <p:cNvSpPr/>
          <p:nvPr/>
        </p:nvSpPr>
        <p:spPr>
          <a:xfrm>
            <a:off x="685800" y="2715768"/>
            <a:ext cx="10972800" cy="329184"/>
          </a:xfrm>
          <a:prstGeom prst="rect">
            <a:avLst/>
          </a:prstGeom>
          <a:solidFill>
            <a:srgbClr val="0A2347"/>
          </a:solidFill>
          <a:ln w="9525">
            <a:solidFill>
              <a:srgbClr val="2A66B6"/>
            </a:solidFill>
            <a:prstDash val="solid"/>
          </a:ln>
        </p:spPr>
      </p:sp>
      <p:sp>
        <p:nvSpPr>
          <p:cNvPr id="61" name="Text 59"/>
          <p:cNvSpPr/>
          <p:nvPr/>
        </p:nvSpPr>
        <p:spPr>
          <a:xfrm>
            <a:off x="740664" y="2752344"/>
            <a:ext cx="2633472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E6F3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تعلیق</a:t>
            </a:r>
            <a:endParaRPr lang="en-US" sz="900" dirty="0"/>
          </a:p>
        </p:txBody>
      </p:sp>
      <p:sp>
        <p:nvSpPr>
          <p:cNvPr id="62" name="Text 60"/>
          <p:cNvSpPr/>
          <p:nvPr/>
        </p:nvSpPr>
        <p:spPr>
          <a:xfrm>
            <a:off x="3483864" y="2752344"/>
            <a:ext cx="2633472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E6F3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زاویه CV/پلوس</a:t>
            </a:r>
            <a:endParaRPr lang="en-US" sz="900" dirty="0"/>
          </a:p>
        </p:txBody>
      </p:sp>
      <p:sp>
        <p:nvSpPr>
          <p:cNvPr id="63" name="Text 61"/>
          <p:cNvSpPr/>
          <p:nvPr/>
        </p:nvSpPr>
        <p:spPr>
          <a:xfrm>
            <a:off x="6227064" y="2752344"/>
            <a:ext cx="2633472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E6F3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full droop/bump</a:t>
            </a:r>
            <a:endParaRPr lang="en-US" sz="900" dirty="0"/>
          </a:p>
        </p:txBody>
      </p:sp>
      <p:sp>
        <p:nvSpPr>
          <p:cNvPr id="64" name="Text 62"/>
          <p:cNvSpPr/>
          <p:nvPr/>
        </p:nvSpPr>
        <p:spPr>
          <a:xfrm>
            <a:off x="8970264" y="2752344"/>
            <a:ext cx="2633472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E6F3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بدون گیر/ویبره</a:t>
            </a:r>
            <a:endParaRPr lang="en-US" sz="900" dirty="0"/>
          </a:p>
        </p:txBody>
      </p:sp>
      <p:sp>
        <p:nvSpPr>
          <p:cNvPr id="65" name="Shape 63"/>
          <p:cNvSpPr/>
          <p:nvPr/>
        </p:nvSpPr>
        <p:spPr>
          <a:xfrm>
            <a:off x="685800" y="3044952"/>
            <a:ext cx="10972800" cy="329184"/>
          </a:xfrm>
          <a:prstGeom prst="rect">
            <a:avLst/>
          </a:prstGeom>
          <a:solidFill>
            <a:srgbClr val="081E3C"/>
          </a:solidFill>
          <a:ln w="9525">
            <a:solidFill>
              <a:srgbClr val="2A66B6"/>
            </a:solidFill>
            <a:prstDash val="solid"/>
          </a:ln>
        </p:spPr>
      </p:sp>
      <p:sp>
        <p:nvSpPr>
          <p:cNvPr id="66" name="Text 64"/>
          <p:cNvSpPr/>
          <p:nvPr/>
        </p:nvSpPr>
        <p:spPr>
          <a:xfrm>
            <a:off x="740664" y="3081528"/>
            <a:ext cx="2633472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E6F3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ترمز/ABS</a:t>
            </a:r>
            <a:endParaRPr lang="en-US" sz="900" dirty="0"/>
          </a:p>
        </p:txBody>
      </p:sp>
      <p:sp>
        <p:nvSpPr>
          <p:cNvPr id="67" name="Text 65"/>
          <p:cNvSpPr/>
          <p:nvPr/>
        </p:nvSpPr>
        <p:spPr>
          <a:xfrm>
            <a:off x="3483864" y="3081528"/>
            <a:ext cx="2633472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E6F3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ABS</a:t>
            </a:r>
            <a:endParaRPr lang="en-US" sz="900" dirty="0"/>
          </a:p>
        </p:txBody>
      </p:sp>
      <p:sp>
        <p:nvSpPr>
          <p:cNvPr id="68" name="Text 66"/>
          <p:cNvSpPr/>
          <p:nvPr/>
        </p:nvSpPr>
        <p:spPr>
          <a:xfrm>
            <a:off x="6227064" y="3081528"/>
            <a:ext cx="2633472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E6F3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تست خشک/خیس</a:t>
            </a:r>
            <a:endParaRPr lang="en-US" sz="900" dirty="0"/>
          </a:p>
        </p:txBody>
      </p:sp>
      <p:sp>
        <p:nvSpPr>
          <p:cNvPr id="69" name="Text 67"/>
          <p:cNvSpPr/>
          <p:nvPr/>
        </p:nvSpPr>
        <p:spPr>
          <a:xfrm>
            <a:off x="8970264" y="3081528"/>
            <a:ext cx="2633472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E6F3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بدون خطای ABS</a:t>
            </a:r>
            <a:endParaRPr lang="en-US" sz="900" dirty="0"/>
          </a:p>
        </p:txBody>
      </p:sp>
      <p:sp>
        <p:nvSpPr>
          <p:cNvPr id="70" name="Shape 68"/>
          <p:cNvSpPr/>
          <p:nvPr/>
        </p:nvSpPr>
        <p:spPr>
          <a:xfrm>
            <a:off x="685800" y="3374136"/>
            <a:ext cx="10972800" cy="329184"/>
          </a:xfrm>
          <a:prstGeom prst="rect">
            <a:avLst/>
          </a:prstGeom>
          <a:solidFill>
            <a:srgbClr val="0A2347"/>
          </a:solidFill>
          <a:ln w="9525">
            <a:solidFill>
              <a:srgbClr val="2A66B6"/>
            </a:solidFill>
            <a:prstDash val="solid"/>
          </a:ln>
        </p:spPr>
      </p:sp>
      <p:sp>
        <p:nvSpPr>
          <p:cNvPr id="71" name="Text 69"/>
          <p:cNvSpPr/>
          <p:nvPr/>
        </p:nvSpPr>
        <p:spPr>
          <a:xfrm>
            <a:off x="740664" y="3410712"/>
            <a:ext cx="2633472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E6F3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پایداری</a:t>
            </a:r>
            <a:endParaRPr lang="en-US" sz="900" dirty="0"/>
          </a:p>
        </p:txBody>
      </p:sp>
      <p:sp>
        <p:nvSpPr>
          <p:cNvPr id="72" name="Text 70"/>
          <p:cNvSpPr/>
          <p:nvPr/>
        </p:nvSpPr>
        <p:spPr>
          <a:xfrm>
            <a:off x="3483864" y="3410712"/>
            <a:ext cx="2633472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E6F3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Lane change</a:t>
            </a:r>
            <a:endParaRPr lang="en-US" sz="900" dirty="0"/>
          </a:p>
        </p:txBody>
      </p:sp>
      <p:sp>
        <p:nvSpPr>
          <p:cNvPr id="73" name="Text 71"/>
          <p:cNvSpPr/>
          <p:nvPr/>
        </p:nvSpPr>
        <p:spPr>
          <a:xfrm>
            <a:off x="6227064" y="3410712"/>
            <a:ext cx="2633472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E6F3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تست امن</a:t>
            </a:r>
            <a:endParaRPr lang="en-US" sz="900" dirty="0"/>
          </a:p>
        </p:txBody>
      </p:sp>
      <p:sp>
        <p:nvSpPr>
          <p:cNvPr id="74" name="Text 72"/>
          <p:cNvSpPr/>
          <p:nvPr/>
        </p:nvSpPr>
        <p:spPr>
          <a:xfrm>
            <a:off x="8970264" y="3410712"/>
            <a:ext cx="2633472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E6F3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بدون oversteer خطرناک</a:t>
            </a:r>
            <a:endParaRPr lang="en-US" sz="900" dirty="0"/>
          </a:p>
        </p:txBody>
      </p:sp>
      <p:sp>
        <p:nvSpPr>
          <p:cNvPr id="75" name="Shape 73"/>
          <p:cNvSpPr/>
          <p:nvPr/>
        </p:nvSpPr>
        <p:spPr>
          <a:xfrm>
            <a:off x="685800" y="3703320"/>
            <a:ext cx="10972800" cy="329184"/>
          </a:xfrm>
          <a:prstGeom prst="rect">
            <a:avLst/>
          </a:prstGeom>
          <a:solidFill>
            <a:srgbClr val="081E3C"/>
          </a:solidFill>
          <a:ln w="9525">
            <a:solidFill>
              <a:srgbClr val="2A66B6"/>
            </a:solidFill>
            <a:prstDash val="solid"/>
          </a:ln>
        </p:spPr>
      </p:sp>
      <p:sp>
        <p:nvSpPr>
          <p:cNvPr id="76" name="Text 74"/>
          <p:cNvSpPr/>
          <p:nvPr/>
        </p:nvSpPr>
        <p:spPr>
          <a:xfrm>
            <a:off x="740664" y="3739896"/>
            <a:ext cx="2633472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E6F3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بدنه</a:t>
            </a:r>
            <a:endParaRPr lang="en-US" sz="900" dirty="0"/>
          </a:p>
        </p:txBody>
      </p:sp>
      <p:sp>
        <p:nvSpPr>
          <p:cNvPr id="77" name="Text 75"/>
          <p:cNvSpPr/>
          <p:nvPr/>
        </p:nvSpPr>
        <p:spPr>
          <a:xfrm>
            <a:off x="3483864" y="3739896"/>
            <a:ext cx="2633472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E6F3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Clearance</a:t>
            </a:r>
            <a:endParaRPr lang="en-US" sz="900" dirty="0"/>
          </a:p>
        </p:txBody>
      </p:sp>
      <p:sp>
        <p:nvSpPr>
          <p:cNvPr id="78" name="Text 76"/>
          <p:cNvSpPr/>
          <p:nvPr/>
        </p:nvSpPr>
        <p:spPr>
          <a:xfrm>
            <a:off x="6227064" y="3739896"/>
            <a:ext cx="2633472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E6F3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قفل فرمان + bump</a:t>
            </a:r>
            <a:endParaRPr lang="en-US" sz="900" dirty="0"/>
          </a:p>
        </p:txBody>
      </p:sp>
      <p:sp>
        <p:nvSpPr>
          <p:cNvPr id="79" name="Text 77"/>
          <p:cNvSpPr/>
          <p:nvPr/>
        </p:nvSpPr>
        <p:spPr>
          <a:xfrm>
            <a:off x="8970264" y="3739896"/>
            <a:ext cx="2633472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E6F3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≥ 15mm در همه حالات</a:t>
            </a:r>
            <a:endParaRPr lang="en-US" sz="900" dirty="0"/>
          </a:p>
        </p:txBody>
      </p:sp>
      <p:sp>
        <p:nvSpPr>
          <p:cNvPr id="80" name="Shape 78"/>
          <p:cNvSpPr/>
          <p:nvPr/>
        </p:nvSpPr>
        <p:spPr>
          <a:xfrm>
            <a:off x="685800" y="4032504"/>
            <a:ext cx="10972800" cy="329184"/>
          </a:xfrm>
          <a:prstGeom prst="rect">
            <a:avLst/>
          </a:prstGeom>
          <a:solidFill>
            <a:srgbClr val="0A2347"/>
          </a:solidFill>
          <a:ln w="9525">
            <a:solidFill>
              <a:srgbClr val="2A66B6"/>
            </a:solidFill>
            <a:prstDash val="solid"/>
          </a:ln>
        </p:spPr>
      </p:sp>
      <p:sp>
        <p:nvSpPr>
          <p:cNvPr id="81" name="Text 79"/>
          <p:cNvSpPr/>
          <p:nvPr/>
        </p:nvSpPr>
        <p:spPr>
          <a:xfrm>
            <a:off x="740664" y="4069080"/>
            <a:ext cx="2633472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E6F3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قانونی</a:t>
            </a:r>
            <a:endParaRPr lang="en-US" sz="900" dirty="0"/>
          </a:p>
        </p:txBody>
      </p:sp>
      <p:sp>
        <p:nvSpPr>
          <p:cNvPr id="82" name="Text 80"/>
          <p:cNvSpPr/>
          <p:nvPr/>
        </p:nvSpPr>
        <p:spPr>
          <a:xfrm>
            <a:off x="3483864" y="4069080"/>
            <a:ext cx="2633472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E6F3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پوشش چرخ</a:t>
            </a:r>
            <a:endParaRPr lang="en-US" sz="900" dirty="0"/>
          </a:p>
        </p:txBody>
      </p:sp>
      <p:sp>
        <p:nvSpPr>
          <p:cNvPr id="83" name="Text 81"/>
          <p:cNvSpPr/>
          <p:nvPr/>
        </p:nvSpPr>
        <p:spPr>
          <a:xfrm>
            <a:off x="6227064" y="4069080"/>
            <a:ext cx="2633472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E6F3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بررسی گلگیر</a:t>
            </a:r>
            <a:endParaRPr lang="en-US" sz="900" dirty="0"/>
          </a:p>
        </p:txBody>
      </p:sp>
      <p:sp>
        <p:nvSpPr>
          <p:cNvPr id="84" name="Text 82"/>
          <p:cNvSpPr/>
          <p:nvPr/>
        </p:nvSpPr>
        <p:spPr>
          <a:xfrm>
            <a:off x="8970264" y="4069080"/>
            <a:ext cx="2633472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E6F3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لاستیک از بالا پوشیده شود</a:t>
            </a:r>
            <a:endParaRPr lang="en-US" sz="900" dirty="0"/>
          </a:p>
        </p:txBody>
      </p:sp>
      <p:sp>
        <p:nvSpPr>
          <p:cNvPr id="85" name="Shape 83"/>
          <p:cNvSpPr/>
          <p:nvPr/>
        </p:nvSpPr>
        <p:spPr>
          <a:xfrm>
            <a:off x="3429000" y="2057400"/>
            <a:ext cx="0" cy="2304288"/>
          </a:xfrm>
          <a:prstGeom prst="line">
            <a:avLst/>
          </a:prstGeom>
          <a:noFill/>
          <a:ln w="9525">
            <a:solidFill>
              <a:srgbClr val="2A66B6"/>
            </a:solidFill>
            <a:prstDash val="solid"/>
          </a:ln>
        </p:spPr>
      </p:sp>
      <p:sp>
        <p:nvSpPr>
          <p:cNvPr id="86" name="Shape 84"/>
          <p:cNvSpPr/>
          <p:nvPr/>
        </p:nvSpPr>
        <p:spPr>
          <a:xfrm>
            <a:off x="6172200" y="2057400"/>
            <a:ext cx="0" cy="2304288"/>
          </a:xfrm>
          <a:prstGeom prst="line">
            <a:avLst/>
          </a:prstGeom>
          <a:noFill/>
          <a:ln w="9525">
            <a:solidFill>
              <a:srgbClr val="2A66B6"/>
            </a:solidFill>
            <a:prstDash val="solid"/>
          </a:ln>
        </p:spPr>
      </p:sp>
      <p:sp>
        <p:nvSpPr>
          <p:cNvPr id="87" name="Shape 85"/>
          <p:cNvSpPr/>
          <p:nvPr/>
        </p:nvSpPr>
        <p:spPr>
          <a:xfrm>
            <a:off x="8915400" y="2057400"/>
            <a:ext cx="0" cy="2304288"/>
          </a:xfrm>
          <a:prstGeom prst="line">
            <a:avLst/>
          </a:prstGeom>
          <a:noFill/>
          <a:ln w="9525">
            <a:solidFill>
              <a:srgbClr val="2A66B6"/>
            </a:solidFill>
            <a:prstDash val="solid"/>
          </a:ln>
        </p:spPr>
      </p:sp>
      <p:sp>
        <p:nvSpPr>
          <p:cNvPr id="88" name="Shape 86"/>
          <p:cNvSpPr/>
          <p:nvPr/>
        </p:nvSpPr>
        <p:spPr>
          <a:xfrm>
            <a:off x="685800" y="4800600"/>
            <a:ext cx="10972800" cy="1600200"/>
          </a:xfrm>
          <a:prstGeom prst="roundRect">
            <a:avLst/>
          </a:prstGeom>
          <a:solidFill>
            <a:srgbClr val="0A2347"/>
          </a:solidFill>
          <a:ln w="12700">
            <a:solidFill>
              <a:srgbClr val="1F4E8C"/>
            </a:solidFill>
            <a:prstDash val="solid"/>
          </a:ln>
          <a:effectLst>
            <a:outerShdw blurRad="38100" dist="19050" dir="2700000" algn="bl" rotWithShape="0">
              <a:srgbClr val="000000">
                <a:alpha val="25000"/>
              </a:srgbClr>
            </a:outerShdw>
          </a:effectLst>
        </p:spPr>
      </p:sp>
      <p:sp>
        <p:nvSpPr>
          <p:cNvPr id="89" name="Text 87"/>
          <p:cNvSpPr/>
          <p:nvPr/>
        </p:nvSpPr>
        <p:spPr>
          <a:xfrm>
            <a:off x="914400" y="4937760"/>
            <a:ext cx="105156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پیشنهاد سخت‌گیرانه (اما ضروری)</a:t>
            </a:r>
            <a:endParaRPr lang="en-US" sz="1400" dirty="0"/>
          </a:p>
        </p:txBody>
      </p:sp>
      <p:sp>
        <p:nvSpPr>
          <p:cNvPr id="90" name="Text 88"/>
          <p:cNvSpPr/>
          <p:nvPr/>
        </p:nvSpPr>
        <p:spPr>
          <a:xfrm>
            <a:off x="914400" y="5303520"/>
            <a:ext cx="10515600" cy="96012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ct val="105000"/>
              </a:lnSpc>
              <a:buNone/>
            </a:pPr>
            <a:r>
              <a:rPr lang="en-US" sz="1200" dirty="0">
                <a:solidFill>
                  <a:srgbClr val="D9EC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برای رسیدن به «ظاهر ۳۰٪» بدون ریسک: Track واقعی را در سطح 1 یا 2 نگه دارید و مابقی را با گلگیر/رکاب و تایر جبران کنید.</a:t>
            </a:r>
            <a:endParaRPr lang="en-US" sz="1200" dirty="0"/>
          </a:p>
          <a:p>
            <a:pPr marL="0" indent="0">
              <a:lnSpc>
                <a:spcPct val="105000"/>
              </a:lnSpc>
              <a:buNone/>
            </a:pPr>
            <a:r>
              <a:rPr lang="en-US" sz="1200" dirty="0">
                <a:solidFill>
                  <a:srgbClr val="D9EC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اگر اصرار روی ۳۰٪ دارید: باید وارد طراحی کامل فرمان/تعلیق و تست جدی شوید (زمان/هزینه چند برابر).</a:t>
            </a:r>
            <a:endParaRPr lang="en-US" sz="1200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071C3A"/>
          </a:solidFill>
          <a:ln w="12700">
            <a:solidFill>
              <a:srgbClr val="071C3A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4" name="Shape 2"/>
          <p:cNvSpPr/>
          <p:nvPr/>
        </p:nvSpPr>
        <p:spPr>
          <a:xfrm>
            <a:off x="4572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5" name="Shape 3"/>
          <p:cNvSpPr/>
          <p:nvPr/>
        </p:nvSpPr>
        <p:spPr>
          <a:xfrm>
            <a:off x="9144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13716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7" name="Shape 5"/>
          <p:cNvSpPr/>
          <p:nvPr/>
        </p:nvSpPr>
        <p:spPr>
          <a:xfrm>
            <a:off x="18288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8" name="Shape 6"/>
          <p:cNvSpPr/>
          <p:nvPr/>
        </p:nvSpPr>
        <p:spPr>
          <a:xfrm>
            <a:off x="22860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9" name="Shape 7"/>
          <p:cNvSpPr/>
          <p:nvPr/>
        </p:nvSpPr>
        <p:spPr>
          <a:xfrm>
            <a:off x="27432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10" name="Shape 8"/>
          <p:cNvSpPr/>
          <p:nvPr/>
        </p:nvSpPr>
        <p:spPr>
          <a:xfrm>
            <a:off x="32004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11" name="Shape 9"/>
          <p:cNvSpPr/>
          <p:nvPr/>
        </p:nvSpPr>
        <p:spPr>
          <a:xfrm>
            <a:off x="36576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12" name="Shape 10"/>
          <p:cNvSpPr/>
          <p:nvPr/>
        </p:nvSpPr>
        <p:spPr>
          <a:xfrm>
            <a:off x="41148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13" name="Shape 11"/>
          <p:cNvSpPr/>
          <p:nvPr/>
        </p:nvSpPr>
        <p:spPr>
          <a:xfrm>
            <a:off x="45720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14" name="Shape 12"/>
          <p:cNvSpPr/>
          <p:nvPr/>
        </p:nvSpPr>
        <p:spPr>
          <a:xfrm>
            <a:off x="50292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15" name="Shape 13"/>
          <p:cNvSpPr/>
          <p:nvPr/>
        </p:nvSpPr>
        <p:spPr>
          <a:xfrm>
            <a:off x="54864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16" name="Shape 14"/>
          <p:cNvSpPr/>
          <p:nvPr/>
        </p:nvSpPr>
        <p:spPr>
          <a:xfrm>
            <a:off x="59436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17" name="Shape 15"/>
          <p:cNvSpPr/>
          <p:nvPr/>
        </p:nvSpPr>
        <p:spPr>
          <a:xfrm>
            <a:off x="64008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18" name="Shape 16"/>
          <p:cNvSpPr/>
          <p:nvPr/>
        </p:nvSpPr>
        <p:spPr>
          <a:xfrm>
            <a:off x="68580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19" name="Shape 17"/>
          <p:cNvSpPr/>
          <p:nvPr/>
        </p:nvSpPr>
        <p:spPr>
          <a:xfrm>
            <a:off x="73152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20" name="Shape 18"/>
          <p:cNvSpPr/>
          <p:nvPr/>
        </p:nvSpPr>
        <p:spPr>
          <a:xfrm>
            <a:off x="77724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21" name="Shape 19"/>
          <p:cNvSpPr/>
          <p:nvPr/>
        </p:nvSpPr>
        <p:spPr>
          <a:xfrm>
            <a:off x="82296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22" name="Shape 20"/>
          <p:cNvSpPr/>
          <p:nvPr/>
        </p:nvSpPr>
        <p:spPr>
          <a:xfrm>
            <a:off x="86868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23" name="Shape 21"/>
          <p:cNvSpPr/>
          <p:nvPr/>
        </p:nvSpPr>
        <p:spPr>
          <a:xfrm>
            <a:off x="91440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24" name="Shape 22"/>
          <p:cNvSpPr/>
          <p:nvPr/>
        </p:nvSpPr>
        <p:spPr>
          <a:xfrm>
            <a:off x="96012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25" name="Shape 23"/>
          <p:cNvSpPr/>
          <p:nvPr/>
        </p:nvSpPr>
        <p:spPr>
          <a:xfrm>
            <a:off x="100584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26" name="Shape 24"/>
          <p:cNvSpPr/>
          <p:nvPr/>
        </p:nvSpPr>
        <p:spPr>
          <a:xfrm>
            <a:off x="105156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27" name="Shape 25"/>
          <p:cNvSpPr/>
          <p:nvPr/>
        </p:nvSpPr>
        <p:spPr>
          <a:xfrm>
            <a:off x="109728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28" name="Shape 26"/>
          <p:cNvSpPr/>
          <p:nvPr/>
        </p:nvSpPr>
        <p:spPr>
          <a:xfrm>
            <a:off x="114300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29" name="Shape 27"/>
          <p:cNvSpPr/>
          <p:nvPr/>
        </p:nvSpPr>
        <p:spPr>
          <a:xfrm>
            <a:off x="118872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30" name="Shape 28"/>
          <p:cNvSpPr/>
          <p:nvPr/>
        </p:nvSpPr>
        <p:spPr>
          <a:xfrm>
            <a:off x="0" y="0"/>
            <a:ext cx="12191695" cy="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31" name="Shape 29"/>
          <p:cNvSpPr/>
          <p:nvPr/>
        </p:nvSpPr>
        <p:spPr>
          <a:xfrm>
            <a:off x="0" y="457200"/>
            <a:ext cx="12191695" cy="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32" name="Shape 30"/>
          <p:cNvSpPr/>
          <p:nvPr/>
        </p:nvSpPr>
        <p:spPr>
          <a:xfrm>
            <a:off x="0" y="914400"/>
            <a:ext cx="12191695" cy="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33" name="Shape 31"/>
          <p:cNvSpPr/>
          <p:nvPr/>
        </p:nvSpPr>
        <p:spPr>
          <a:xfrm>
            <a:off x="0" y="1371600"/>
            <a:ext cx="12191695" cy="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34" name="Shape 32"/>
          <p:cNvSpPr/>
          <p:nvPr/>
        </p:nvSpPr>
        <p:spPr>
          <a:xfrm>
            <a:off x="0" y="1828800"/>
            <a:ext cx="12191695" cy="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35" name="Shape 33"/>
          <p:cNvSpPr/>
          <p:nvPr/>
        </p:nvSpPr>
        <p:spPr>
          <a:xfrm>
            <a:off x="0" y="2286000"/>
            <a:ext cx="12191695" cy="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36" name="Shape 34"/>
          <p:cNvSpPr/>
          <p:nvPr/>
        </p:nvSpPr>
        <p:spPr>
          <a:xfrm>
            <a:off x="0" y="2743200"/>
            <a:ext cx="12191695" cy="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37" name="Shape 35"/>
          <p:cNvSpPr/>
          <p:nvPr/>
        </p:nvSpPr>
        <p:spPr>
          <a:xfrm>
            <a:off x="0" y="3200400"/>
            <a:ext cx="12191695" cy="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38" name="Shape 36"/>
          <p:cNvSpPr/>
          <p:nvPr/>
        </p:nvSpPr>
        <p:spPr>
          <a:xfrm>
            <a:off x="0" y="3657600"/>
            <a:ext cx="12191695" cy="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39" name="Shape 37"/>
          <p:cNvSpPr/>
          <p:nvPr/>
        </p:nvSpPr>
        <p:spPr>
          <a:xfrm>
            <a:off x="0" y="4114800"/>
            <a:ext cx="12191695" cy="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40" name="Shape 38"/>
          <p:cNvSpPr/>
          <p:nvPr/>
        </p:nvSpPr>
        <p:spPr>
          <a:xfrm>
            <a:off x="0" y="4572000"/>
            <a:ext cx="12191695" cy="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41" name="Shape 39"/>
          <p:cNvSpPr/>
          <p:nvPr/>
        </p:nvSpPr>
        <p:spPr>
          <a:xfrm>
            <a:off x="0" y="5029200"/>
            <a:ext cx="12191695" cy="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42" name="Shape 40"/>
          <p:cNvSpPr/>
          <p:nvPr/>
        </p:nvSpPr>
        <p:spPr>
          <a:xfrm>
            <a:off x="0" y="5486400"/>
            <a:ext cx="12191695" cy="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43" name="Shape 41"/>
          <p:cNvSpPr/>
          <p:nvPr/>
        </p:nvSpPr>
        <p:spPr>
          <a:xfrm>
            <a:off x="0" y="5943600"/>
            <a:ext cx="12191695" cy="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44" name="Shape 42"/>
          <p:cNvSpPr/>
          <p:nvPr/>
        </p:nvSpPr>
        <p:spPr>
          <a:xfrm>
            <a:off x="0" y="6400800"/>
            <a:ext cx="12191695" cy="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45" name="Shape 43"/>
          <p:cNvSpPr/>
          <p:nvPr/>
        </p:nvSpPr>
        <p:spPr>
          <a:xfrm>
            <a:off x="0" y="6858000"/>
            <a:ext cx="12191695" cy="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46" name="Text 44"/>
          <p:cNvSpPr/>
          <p:nvPr/>
        </p:nvSpPr>
        <p:spPr>
          <a:xfrm>
            <a:off x="640080" y="320040"/>
            <a:ext cx="1088136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3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پکیج اندازه‌برداری (برای میلی‌متری کردن نقشه)</a:t>
            </a:r>
            <a:endParaRPr lang="en-US" sz="3400" dirty="0"/>
          </a:p>
        </p:txBody>
      </p:sp>
      <p:sp>
        <p:nvSpPr>
          <p:cNvPr id="47" name="Text 45"/>
          <p:cNvSpPr/>
          <p:nvPr/>
        </p:nvSpPr>
        <p:spPr>
          <a:xfrm>
            <a:off x="640080" y="896112"/>
            <a:ext cx="1088136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600" dirty="0">
                <a:solidFill>
                  <a:srgbClr val="B9D7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این اسلاید را مستقیم بده به تیم اندازه‌برداری/اسکن</a:t>
            </a:r>
            <a:endParaRPr lang="en-US" sz="1600" dirty="0"/>
          </a:p>
        </p:txBody>
      </p:sp>
      <p:sp>
        <p:nvSpPr>
          <p:cNvPr id="48" name="Shape 46"/>
          <p:cNvSpPr/>
          <p:nvPr/>
        </p:nvSpPr>
        <p:spPr>
          <a:xfrm>
            <a:off x="594360" y="1600200"/>
            <a:ext cx="10991088" cy="384048"/>
          </a:xfrm>
          <a:prstGeom prst="rect">
            <a:avLst/>
          </a:prstGeom>
          <a:solidFill>
            <a:srgbClr val="0B2A5B"/>
          </a:solidFill>
          <a:ln w="12700">
            <a:solidFill>
              <a:srgbClr val="0B2A5B"/>
            </a:solidFill>
            <a:prstDash val="solid"/>
          </a:ln>
        </p:spPr>
      </p:sp>
      <p:sp>
        <p:nvSpPr>
          <p:cNvPr id="49" name="Text 47"/>
          <p:cNvSpPr/>
          <p:nvPr/>
        </p:nvSpPr>
        <p:spPr>
          <a:xfrm>
            <a:off x="731520" y="1636776"/>
            <a:ext cx="10698480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Datum ها + لیست اندازه‌ها</a:t>
            </a:r>
            <a:endParaRPr lang="en-US" sz="1600" dirty="0"/>
          </a:p>
        </p:txBody>
      </p:sp>
      <p:sp>
        <p:nvSpPr>
          <p:cNvPr id="50" name="Shape 48"/>
          <p:cNvSpPr/>
          <p:nvPr/>
        </p:nvSpPr>
        <p:spPr>
          <a:xfrm>
            <a:off x="685800" y="2057400"/>
            <a:ext cx="5486400" cy="4434840"/>
          </a:xfrm>
          <a:prstGeom prst="roundRect">
            <a:avLst/>
          </a:prstGeom>
          <a:solidFill>
            <a:srgbClr val="0A2347"/>
          </a:solidFill>
          <a:ln w="12700">
            <a:solidFill>
              <a:srgbClr val="1F4E8C"/>
            </a:solidFill>
            <a:prstDash val="solid"/>
          </a:ln>
          <a:effectLst>
            <a:outerShdw blurRad="38100" dist="19050" dir="2700000" algn="bl" rotWithShape="0">
              <a:srgbClr val="000000">
                <a:alpha val="25000"/>
              </a:srgbClr>
            </a:outerShdw>
          </a:effectLst>
        </p:spPr>
      </p:sp>
      <p:sp>
        <p:nvSpPr>
          <p:cNvPr id="51" name="Text 49"/>
          <p:cNvSpPr/>
          <p:nvPr/>
        </p:nvSpPr>
        <p:spPr>
          <a:xfrm>
            <a:off x="914400" y="2194560"/>
            <a:ext cx="50292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Datum پیشنهاد شده</a:t>
            </a:r>
            <a:endParaRPr lang="en-US" sz="1400" dirty="0"/>
          </a:p>
        </p:txBody>
      </p:sp>
      <p:sp>
        <p:nvSpPr>
          <p:cNvPr id="52" name="Text 50"/>
          <p:cNvSpPr/>
          <p:nvPr/>
        </p:nvSpPr>
        <p:spPr>
          <a:xfrm>
            <a:off x="914400" y="2560320"/>
            <a:ext cx="5029200" cy="37947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ct val="105000"/>
              </a:lnSpc>
              <a:buNone/>
            </a:pPr>
            <a:r>
              <a:rPr lang="en-US" sz="1200" dirty="0">
                <a:solidFill>
                  <a:srgbClr val="D9EC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Datum A: مرکز محور جلو روی زمین</a:t>
            </a:r>
            <a:endParaRPr lang="en-US" sz="1200" dirty="0"/>
          </a:p>
          <a:p>
            <a:pPr marL="0" indent="0">
              <a:lnSpc>
                <a:spcPct val="105000"/>
              </a:lnSpc>
              <a:buNone/>
            </a:pPr>
            <a:r>
              <a:rPr lang="en-US" sz="1200" dirty="0">
                <a:solidFill>
                  <a:srgbClr val="D9EC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Datum B: مرکز محور عقب روی زمین</a:t>
            </a:r>
            <a:endParaRPr lang="en-US" sz="1200" dirty="0"/>
          </a:p>
          <a:p>
            <a:pPr marL="0" indent="0">
              <a:lnSpc>
                <a:spcPct val="105000"/>
              </a:lnSpc>
              <a:buNone/>
            </a:pPr>
            <a:r>
              <a:rPr lang="en-US" sz="1200" dirty="0">
                <a:solidFill>
                  <a:srgbClr val="D9EC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Datum C: صفحه میانی فریم (Center plane)</a:t>
            </a:r>
            <a:endParaRPr lang="en-US" sz="1200" dirty="0"/>
          </a:p>
          <a:p>
            <a:pPr marL="0" indent="0">
              <a:lnSpc>
                <a:spcPct val="105000"/>
              </a:lnSpc>
              <a:buNone/>
            </a:pPr>
            <a:endParaRPr lang="en-US" sz="1200" dirty="0"/>
          </a:p>
          <a:p>
            <a:pPr marL="0" indent="0">
              <a:lnSpc>
                <a:spcPct val="105000"/>
              </a:lnSpc>
              <a:buNone/>
            </a:pPr>
            <a:r>
              <a:rPr lang="en-US" sz="1200" dirty="0">
                <a:solidFill>
                  <a:srgbClr val="D9EC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همه نقاط با (X,Y,Z) نسبت به A ثبت شوند.</a:t>
            </a:r>
            <a:endParaRPr lang="en-US" sz="1200" dirty="0"/>
          </a:p>
          <a:p>
            <a:pPr marL="0" indent="0">
              <a:lnSpc>
                <a:spcPct val="105000"/>
              </a:lnSpc>
              <a:buNone/>
            </a:pPr>
            <a:endParaRPr lang="en-US" sz="1200" dirty="0"/>
          </a:p>
          <a:p>
            <a:pPr marL="0" indent="0">
              <a:lnSpc>
                <a:spcPct val="105000"/>
              </a:lnSpc>
              <a:buNone/>
            </a:pPr>
            <a:r>
              <a:rPr lang="en-US" sz="1200" dirty="0">
                <a:solidFill>
                  <a:srgbClr val="D9EC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خروجی مطلوب:</a:t>
            </a:r>
            <a:endParaRPr lang="en-US" sz="1200" dirty="0"/>
          </a:p>
          <a:p>
            <a:pPr marL="0" indent="0">
              <a:lnSpc>
                <a:spcPct val="105000"/>
              </a:lnSpc>
              <a:buNone/>
            </a:pPr>
            <a:r>
              <a:rPr lang="en-US" sz="1200" dirty="0">
                <a:solidFill>
                  <a:srgbClr val="D9EC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Point cloud (اسکن)</a:t>
            </a:r>
            <a:endParaRPr lang="en-US" sz="1200" dirty="0"/>
          </a:p>
          <a:p>
            <a:pPr marL="0" indent="0">
              <a:lnSpc>
                <a:spcPct val="105000"/>
              </a:lnSpc>
              <a:buNone/>
            </a:pPr>
            <a:r>
              <a:rPr lang="en-US" sz="1200" dirty="0">
                <a:solidFill>
                  <a:srgbClr val="D9EC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یا</a:t>
            </a:r>
            <a:endParaRPr lang="en-US" sz="1200" dirty="0"/>
          </a:p>
          <a:p>
            <a:pPr marL="0" indent="0">
              <a:lnSpc>
                <a:spcPct val="105000"/>
              </a:lnSpc>
              <a:buNone/>
            </a:pPr>
            <a:r>
              <a:rPr lang="en-US" sz="1200" dirty="0">
                <a:solidFill>
                  <a:srgbClr val="D9EC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جدول نقاط (CSV)</a:t>
            </a:r>
            <a:endParaRPr lang="en-US" sz="1200" dirty="0"/>
          </a:p>
        </p:txBody>
      </p:sp>
      <p:sp>
        <p:nvSpPr>
          <p:cNvPr id="53" name="Shape 51"/>
          <p:cNvSpPr/>
          <p:nvPr/>
        </p:nvSpPr>
        <p:spPr>
          <a:xfrm>
            <a:off x="6355080" y="2057400"/>
            <a:ext cx="5303520" cy="4434840"/>
          </a:xfrm>
          <a:prstGeom prst="roundRect">
            <a:avLst/>
          </a:prstGeom>
          <a:solidFill>
            <a:srgbClr val="0A2347"/>
          </a:solidFill>
          <a:ln w="12700">
            <a:solidFill>
              <a:srgbClr val="1F4E8C"/>
            </a:solidFill>
            <a:prstDash val="solid"/>
          </a:ln>
          <a:effectLst>
            <a:outerShdw blurRad="38100" dist="19050" dir="2700000" algn="bl" rotWithShape="0">
              <a:srgbClr val="000000">
                <a:alpha val="25000"/>
              </a:srgbClr>
            </a:outerShdw>
          </a:effectLst>
        </p:spPr>
      </p:sp>
      <p:sp>
        <p:nvSpPr>
          <p:cNvPr id="54" name="Text 52"/>
          <p:cNvSpPr/>
          <p:nvPr/>
        </p:nvSpPr>
        <p:spPr>
          <a:xfrm>
            <a:off x="6583680" y="2194560"/>
            <a:ext cx="484632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اندازه‌های الزامی (Minimum set)</a:t>
            </a:r>
            <a:endParaRPr lang="en-US" sz="1400" dirty="0"/>
          </a:p>
        </p:txBody>
      </p:sp>
      <p:sp>
        <p:nvSpPr>
          <p:cNvPr id="55" name="Text 53"/>
          <p:cNvSpPr/>
          <p:nvPr/>
        </p:nvSpPr>
        <p:spPr>
          <a:xfrm>
            <a:off x="6583680" y="2560320"/>
            <a:ext cx="4846320" cy="37947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ct val="105000"/>
              </a:lnSpc>
              <a:buNone/>
            </a:pPr>
            <a:r>
              <a:rPr lang="en-US" sz="1200" dirty="0">
                <a:solidFill>
                  <a:srgbClr val="D9EC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1) مختصات بادی‌مانت‌ها (حداقل 8 نقطه)</a:t>
            </a:r>
            <a:endParaRPr lang="en-US" sz="1200" dirty="0"/>
          </a:p>
          <a:p>
            <a:pPr marL="0" indent="0">
              <a:lnSpc>
                <a:spcPct val="105000"/>
              </a:lnSpc>
              <a:buNone/>
            </a:pPr>
            <a:r>
              <a:rPr lang="en-US" sz="1200" dirty="0">
                <a:solidFill>
                  <a:srgbClr val="D9EC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2) فاصله ریل‌های فریم: داخل/خارج (3 مقطع)</a:t>
            </a:r>
            <a:endParaRPr lang="en-US" sz="1200" dirty="0"/>
          </a:p>
          <a:p>
            <a:pPr marL="0" indent="0">
              <a:lnSpc>
                <a:spcPct val="105000"/>
              </a:lnSpc>
              <a:buNone/>
            </a:pPr>
            <a:r>
              <a:rPr lang="en-US" sz="1200" dirty="0">
                <a:solidFill>
                  <a:srgbClr val="D9EC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3) Wheel center → fender lip (12 جهت)</a:t>
            </a:r>
            <a:endParaRPr lang="en-US" sz="1200" dirty="0"/>
          </a:p>
          <a:p>
            <a:pPr marL="0" indent="0">
              <a:lnSpc>
                <a:spcPct val="105000"/>
              </a:lnSpc>
              <a:buNone/>
            </a:pPr>
            <a:r>
              <a:rPr lang="en-US" sz="1200" dirty="0">
                <a:solidFill>
                  <a:srgbClr val="D9EC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4) پهنای تونل گیربکس (هر 250mm)</a:t>
            </a:r>
            <a:endParaRPr lang="en-US" sz="1200" dirty="0"/>
          </a:p>
          <a:p>
            <a:pPr marL="0" indent="0">
              <a:lnSpc>
                <a:spcPct val="105000"/>
              </a:lnSpc>
              <a:buNone/>
            </a:pPr>
            <a:r>
              <a:rPr lang="en-US" sz="1200" dirty="0">
                <a:solidFill>
                  <a:srgbClr val="D9EC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5) مسیر اگزوز/مخزن/جک‌پوینت</a:t>
            </a:r>
            <a:endParaRPr lang="en-US" sz="1200" dirty="0"/>
          </a:p>
          <a:p>
            <a:pPr marL="0" indent="0">
              <a:lnSpc>
                <a:spcPct val="105000"/>
              </a:lnSpc>
              <a:buNone/>
            </a:pPr>
            <a:r>
              <a:rPr lang="en-US" sz="1200" dirty="0">
                <a:solidFill>
                  <a:srgbClr val="D9EC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6) داخل ستون A تا ستون A (ارتفاع داشبورد)</a:t>
            </a:r>
            <a:endParaRPr lang="en-US" sz="1200" dirty="0"/>
          </a:p>
          <a:p>
            <a:pPr marL="0" indent="0">
              <a:lnSpc>
                <a:spcPct val="105000"/>
              </a:lnSpc>
              <a:buNone/>
            </a:pPr>
            <a:r>
              <a:rPr lang="en-US" sz="1200" dirty="0">
                <a:solidFill>
                  <a:srgbClr val="D9EC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7) الگوی پیچ صندلی‌ها و ارتفاع کف</a:t>
            </a:r>
            <a:endParaRPr lang="en-US" sz="1200" dirty="0"/>
          </a:p>
          <a:p>
            <a:pPr marL="0" indent="0">
              <a:lnSpc>
                <a:spcPct val="105000"/>
              </a:lnSpc>
              <a:buNone/>
            </a:pPr>
            <a:endParaRPr lang="en-US" sz="1200" dirty="0"/>
          </a:p>
          <a:p>
            <a:pPr marL="0" indent="0">
              <a:lnSpc>
                <a:spcPct val="105000"/>
              </a:lnSpc>
              <a:buNone/>
            </a:pPr>
            <a:r>
              <a:rPr lang="en-US" sz="1200" dirty="0">
                <a:solidFill>
                  <a:srgbClr val="D9EC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بدون این‌ها: طراحی دقیق ممکن نیست.</a:t>
            </a:r>
            <a:endParaRPr lang="en-US" sz="1200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071C3A"/>
          </a:solidFill>
          <a:ln w="12700">
            <a:solidFill>
              <a:srgbClr val="071C3A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4" name="Shape 2"/>
          <p:cNvSpPr/>
          <p:nvPr/>
        </p:nvSpPr>
        <p:spPr>
          <a:xfrm>
            <a:off x="4572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5" name="Shape 3"/>
          <p:cNvSpPr/>
          <p:nvPr/>
        </p:nvSpPr>
        <p:spPr>
          <a:xfrm>
            <a:off x="9144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13716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7" name="Shape 5"/>
          <p:cNvSpPr/>
          <p:nvPr/>
        </p:nvSpPr>
        <p:spPr>
          <a:xfrm>
            <a:off x="18288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8" name="Shape 6"/>
          <p:cNvSpPr/>
          <p:nvPr/>
        </p:nvSpPr>
        <p:spPr>
          <a:xfrm>
            <a:off x="22860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9" name="Shape 7"/>
          <p:cNvSpPr/>
          <p:nvPr/>
        </p:nvSpPr>
        <p:spPr>
          <a:xfrm>
            <a:off x="27432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10" name="Shape 8"/>
          <p:cNvSpPr/>
          <p:nvPr/>
        </p:nvSpPr>
        <p:spPr>
          <a:xfrm>
            <a:off x="32004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11" name="Shape 9"/>
          <p:cNvSpPr/>
          <p:nvPr/>
        </p:nvSpPr>
        <p:spPr>
          <a:xfrm>
            <a:off x="36576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12" name="Shape 10"/>
          <p:cNvSpPr/>
          <p:nvPr/>
        </p:nvSpPr>
        <p:spPr>
          <a:xfrm>
            <a:off x="41148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13" name="Shape 11"/>
          <p:cNvSpPr/>
          <p:nvPr/>
        </p:nvSpPr>
        <p:spPr>
          <a:xfrm>
            <a:off x="45720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14" name="Shape 12"/>
          <p:cNvSpPr/>
          <p:nvPr/>
        </p:nvSpPr>
        <p:spPr>
          <a:xfrm>
            <a:off x="50292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15" name="Shape 13"/>
          <p:cNvSpPr/>
          <p:nvPr/>
        </p:nvSpPr>
        <p:spPr>
          <a:xfrm>
            <a:off x="54864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16" name="Shape 14"/>
          <p:cNvSpPr/>
          <p:nvPr/>
        </p:nvSpPr>
        <p:spPr>
          <a:xfrm>
            <a:off x="59436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17" name="Shape 15"/>
          <p:cNvSpPr/>
          <p:nvPr/>
        </p:nvSpPr>
        <p:spPr>
          <a:xfrm>
            <a:off x="64008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18" name="Shape 16"/>
          <p:cNvSpPr/>
          <p:nvPr/>
        </p:nvSpPr>
        <p:spPr>
          <a:xfrm>
            <a:off x="68580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19" name="Shape 17"/>
          <p:cNvSpPr/>
          <p:nvPr/>
        </p:nvSpPr>
        <p:spPr>
          <a:xfrm>
            <a:off x="73152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20" name="Shape 18"/>
          <p:cNvSpPr/>
          <p:nvPr/>
        </p:nvSpPr>
        <p:spPr>
          <a:xfrm>
            <a:off x="77724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21" name="Shape 19"/>
          <p:cNvSpPr/>
          <p:nvPr/>
        </p:nvSpPr>
        <p:spPr>
          <a:xfrm>
            <a:off x="82296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22" name="Shape 20"/>
          <p:cNvSpPr/>
          <p:nvPr/>
        </p:nvSpPr>
        <p:spPr>
          <a:xfrm>
            <a:off x="86868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23" name="Shape 21"/>
          <p:cNvSpPr/>
          <p:nvPr/>
        </p:nvSpPr>
        <p:spPr>
          <a:xfrm>
            <a:off x="91440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24" name="Shape 22"/>
          <p:cNvSpPr/>
          <p:nvPr/>
        </p:nvSpPr>
        <p:spPr>
          <a:xfrm>
            <a:off x="96012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25" name="Shape 23"/>
          <p:cNvSpPr/>
          <p:nvPr/>
        </p:nvSpPr>
        <p:spPr>
          <a:xfrm>
            <a:off x="100584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26" name="Shape 24"/>
          <p:cNvSpPr/>
          <p:nvPr/>
        </p:nvSpPr>
        <p:spPr>
          <a:xfrm>
            <a:off x="105156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27" name="Shape 25"/>
          <p:cNvSpPr/>
          <p:nvPr/>
        </p:nvSpPr>
        <p:spPr>
          <a:xfrm>
            <a:off x="109728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28" name="Shape 26"/>
          <p:cNvSpPr/>
          <p:nvPr/>
        </p:nvSpPr>
        <p:spPr>
          <a:xfrm>
            <a:off x="114300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29" name="Shape 27"/>
          <p:cNvSpPr/>
          <p:nvPr/>
        </p:nvSpPr>
        <p:spPr>
          <a:xfrm>
            <a:off x="118872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30" name="Shape 28"/>
          <p:cNvSpPr/>
          <p:nvPr/>
        </p:nvSpPr>
        <p:spPr>
          <a:xfrm>
            <a:off x="0" y="0"/>
            <a:ext cx="12191695" cy="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31" name="Shape 29"/>
          <p:cNvSpPr/>
          <p:nvPr/>
        </p:nvSpPr>
        <p:spPr>
          <a:xfrm>
            <a:off x="0" y="457200"/>
            <a:ext cx="12191695" cy="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32" name="Shape 30"/>
          <p:cNvSpPr/>
          <p:nvPr/>
        </p:nvSpPr>
        <p:spPr>
          <a:xfrm>
            <a:off x="0" y="914400"/>
            <a:ext cx="12191695" cy="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33" name="Shape 31"/>
          <p:cNvSpPr/>
          <p:nvPr/>
        </p:nvSpPr>
        <p:spPr>
          <a:xfrm>
            <a:off x="0" y="1371600"/>
            <a:ext cx="12191695" cy="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34" name="Shape 32"/>
          <p:cNvSpPr/>
          <p:nvPr/>
        </p:nvSpPr>
        <p:spPr>
          <a:xfrm>
            <a:off x="0" y="1828800"/>
            <a:ext cx="12191695" cy="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35" name="Shape 33"/>
          <p:cNvSpPr/>
          <p:nvPr/>
        </p:nvSpPr>
        <p:spPr>
          <a:xfrm>
            <a:off x="0" y="2286000"/>
            <a:ext cx="12191695" cy="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36" name="Shape 34"/>
          <p:cNvSpPr/>
          <p:nvPr/>
        </p:nvSpPr>
        <p:spPr>
          <a:xfrm>
            <a:off x="0" y="2743200"/>
            <a:ext cx="12191695" cy="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37" name="Shape 35"/>
          <p:cNvSpPr/>
          <p:nvPr/>
        </p:nvSpPr>
        <p:spPr>
          <a:xfrm>
            <a:off x="0" y="3200400"/>
            <a:ext cx="12191695" cy="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38" name="Shape 36"/>
          <p:cNvSpPr/>
          <p:nvPr/>
        </p:nvSpPr>
        <p:spPr>
          <a:xfrm>
            <a:off x="0" y="3657600"/>
            <a:ext cx="12191695" cy="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39" name="Shape 37"/>
          <p:cNvSpPr/>
          <p:nvPr/>
        </p:nvSpPr>
        <p:spPr>
          <a:xfrm>
            <a:off x="0" y="4114800"/>
            <a:ext cx="12191695" cy="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40" name="Shape 38"/>
          <p:cNvSpPr/>
          <p:nvPr/>
        </p:nvSpPr>
        <p:spPr>
          <a:xfrm>
            <a:off x="0" y="4572000"/>
            <a:ext cx="12191695" cy="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41" name="Shape 39"/>
          <p:cNvSpPr/>
          <p:nvPr/>
        </p:nvSpPr>
        <p:spPr>
          <a:xfrm>
            <a:off x="0" y="5029200"/>
            <a:ext cx="12191695" cy="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42" name="Shape 40"/>
          <p:cNvSpPr/>
          <p:nvPr/>
        </p:nvSpPr>
        <p:spPr>
          <a:xfrm>
            <a:off x="0" y="5486400"/>
            <a:ext cx="12191695" cy="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43" name="Shape 41"/>
          <p:cNvSpPr/>
          <p:nvPr/>
        </p:nvSpPr>
        <p:spPr>
          <a:xfrm>
            <a:off x="0" y="5943600"/>
            <a:ext cx="12191695" cy="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44" name="Shape 42"/>
          <p:cNvSpPr/>
          <p:nvPr/>
        </p:nvSpPr>
        <p:spPr>
          <a:xfrm>
            <a:off x="0" y="6400800"/>
            <a:ext cx="12191695" cy="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45" name="Shape 43"/>
          <p:cNvSpPr/>
          <p:nvPr/>
        </p:nvSpPr>
        <p:spPr>
          <a:xfrm>
            <a:off x="0" y="6858000"/>
            <a:ext cx="12191695" cy="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46" name="Text 44"/>
          <p:cNvSpPr/>
          <p:nvPr/>
        </p:nvSpPr>
        <p:spPr>
          <a:xfrm>
            <a:off x="640080" y="320040"/>
            <a:ext cx="1088136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3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ضمیمه: نمای بالا / سانروف (برندینگ Victoria Class)</a:t>
            </a:r>
            <a:endParaRPr lang="en-US" sz="3400" dirty="0"/>
          </a:p>
        </p:txBody>
      </p:sp>
      <p:sp>
        <p:nvSpPr>
          <p:cNvPr id="47" name="Text 45"/>
          <p:cNvSpPr/>
          <p:nvPr/>
        </p:nvSpPr>
        <p:spPr>
          <a:xfrm>
            <a:off x="640080" y="896112"/>
            <a:ext cx="1088136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600" dirty="0">
                <a:solidFill>
                  <a:srgbClr val="B9D7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رفرنس بصری برای جایگذاری نوشته و رنگ</a:t>
            </a:r>
            <a:endParaRPr lang="en-US" sz="1600" dirty="0"/>
          </a:p>
        </p:txBody>
      </p:sp>
      <p:sp>
        <p:nvSpPr>
          <p:cNvPr id="48" name="Shape 46"/>
          <p:cNvSpPr/>
          <p:nvPr/>
        </p:nvSpPr>
        <p:spPr>
          <a:xfrm>
            <a:off x="1051560" y="1600200"/>
            <a:ext cx="10058400" cy="4892040"/>
          </a:xfrm>
          <a:prstGeom prst="roundRect">
            <a:avLst/>
          </a:prstGeom>
          <a:solidFill>
            <a:srgbClr val="06162E"/>
          </a:solidFill>
          <a:ln w="12700">
            <a:solidFill>
              <a:srgbClr val="1F4E8C"/>
            </a:solidFill>
            <a:prstDash val="solid"/>
          </a:ln>
        </p:spPr>
      </p:sp>
      <p:sp>
        <p:nvSpPr>
          <p:cNvPr id="50" name="Text 47"/>
          <p:cNvSpPr/>
          <p:nvPr/>
        </p:nvSpPr>
        <p:spPr>
          <a:xfrm>
            <a:off x="640080" y="6565392"/>
            <a:ext cx="1088136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9CC6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این تصویر رندر است؛ برای تولید واقعی ابعاد سانروف/سقف باید از خودرو برداشت شود.</a:t>
            </a:r>
            <a:endParaRPr lang="en-US" sz="900" dirty="0"/>
          </a:p>
        </p:txBody>
      </p:sp>
      <p:pic>
        <p:nvPicPr>
          <p:cNvPr id="54" name="Picture 53">
            <a:extLst>
              <a:ext uri="{FF2B5EF4-FFF2-40B4-BE49-F238E27FC236}">
                <a16:creationId xmlns:a16="http://schemas.microsoft.com/office/drawing/2014/main" id="{24B73261-B85F-EAA8-286B-1D4663867BB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37960" y="2398064"/>
            <a:ext cx="3251200" cy="3251200"/>
          </a:xfrm>
          <a:prstGeom prst="rect">
            <a:avLst/>
          </a:prstGeom>
        </p:spPr>
      </p:pic>
      <p:pic>
        <p:nvPicPr>
          <p:cNvPr id="56" name="Picture 55">
            <a:extLst>
              <a:ext uri="{FF2B5EF4-FFF2-40B4-BE49-F238E27FC236}">
                <a16:creationId xmlns:a16="http://schemas.microsoft.com/office/drawing/2014/main" id="{130B81FF-B322-50B5-DCF3-087C4E2A08C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82048" y="1981551"/>
            <a:ext cx="2844332" cy="4266498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071C3A"/>
          </a:solidFill>
          <a:ln w="12700">
            <a:solidFill>
              <a:srgbClr val="071C3A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4" name="Shape 2"/>
          <p:cNvSpPr/>
          <p:nvPr/>
        </p:nvSpPr>
        <p:spPr>
          <a:xfrm>
            <a:off x="4572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5" name="Shape 3"/>
          <p:cNvSpPr/>
          <p:nvPr/>
        </p:nvSpPr>
        <p:spPr>
          <a:xfrm>
            <a:off x="9144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13716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7" name="Shape 5"/>
          <p:cNvSpPr/>
          <p:nvPr/>
        </p:nvSpPr>
        <p:spPr>
          <a:xfrm>
            <a:off x="18288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8" name="Shape 6"/>
          <p:cNvSpPr/>
          <p:nvPr/>
        </p:nvSpPr>
        <p:spPr>
          <a:xfrm>
            <a:off x="22860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9" name="Shape 7"/>
          <p:cNvSpPr/>
          <p:nvPr/>
        </p:nvSpPr>
        <p:spPr>
          <a:xfrm>
            <a:off x="27432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10" name="Shape 8"/>
          <p:cNvSpPr/>
          <p:nvPr/>
        </p:nvSpPr>
        <p:spPr>
          <a:xfrm>
            <a:off x="32004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11" name="Shape 9"/>
          <p:cNvSpPr/>
          <p:nvPr/>
        </p:nvSpPr>
        <p:spPr>
          <a:xfrm>
            <a:off x="36576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12" name="Shape 10"/>
          <p:cNvSpPr/>
          <p:nvPr/>
        </p:nvSpPr>
        <p:spPr>
          <a:xfrm>
            <a:off x="41148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13" name="Shape 11"/>
          <p:cNvSpPr/>
          <p:nvPr/>
        </p:nvSpPr>
        <p:spPr>
          <a:xfrm>
            <a:off x="45720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14" name="Shape 12"/>
          <p:cNvSpPr/>
          <p:nvPr/>
        </p:nvSpPr>
        <p:spPr>
          <a:xfrm>
            <a:off x="50292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15" name="Shape 13"/>
          <p:cNvSpPr/>
          <p:nvPr/>
        </p:nvSpPr>
        <p:spPr>
          <a:xfrm>
            <a:off x="54864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16" name="Shape 14"/>
          <p:cNvSpPr/>
          <p:nvPr/>
        </p:nvSpPr>
        <p:spPr>
          <a:xfrm>
            <a:off x="59436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17" name="Shape 15"/>
          <p:cNvSpPr/>
          <p:nvPr/>
        </p:nvSpPr>
        <p:spPr>
          <a:xfrm>
            <a:off x="64008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18" name="Shape 16"/>
          <p:cNvSpPr/>
          <p:nvPr/>
        </p:nvSpPr>
        <p:spPr>
          <a:xfrm>
            <a:off x="68580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19" name="Shape 17"/>
          <p:cNvSpPr/>
          <p:nvPr/>
        </p:nvSpPr>
        <p:spPr>
          <a:xfrm>
            <a:off x="73152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20" name="Shape 18"/>
          <p:cNvSpPr/>
          <p:nvPr/>
        </p:nvSpPr>
        <p:spPr>
          <a:xfrm>
            <a:off x="77724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21" name="Shape 19"/>
          <p:cNvSpPr/>
          <p:nvPr/>
        </p:nvSpPr>
        <p:spPr>
          <a:xfrm>
            <a:off x="82296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22" name="Shape 20"/>
          <p:cNvSpPr/>
          <p:nvPr/>
        </p:nvSpPr>
        <p:spPr>
          <a:xfrm>
            <a:off x="86868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23" name="Shape 21"/>
          <p:cNvSpPr/>
          <p:nvPr/>
        </p:nvSpPr>
        <p:spPr>
          <a:xfrm>
            <a:off x="91440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24" name="Shape 22"/>
          <p:cNvSpPr/>
          <p:nvPr/>
        </p:nvSpPr>
        <p:spPr>
          <a:xfrm>
            <a:off x="96012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25" name="Shape 23"/>
          <p:cNvSpPr/>
          <p:nvPr/>
        </p:nvSpPr>
        <p:spPr>
          <a:xfrm>
            <a:off x="100584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26" name="Shape 24"/>
          <p:cNvSpPr/>
          <p:nvPr/>
        </p:nvSpPr>
        <p:spPr>
          <a:xfrm>
            <a:off x="105156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27" name="Shape 25"/>
          <p:cNvSpPr/>
          <p:nvPr/>
        </p:nvSpPr>
        <p:spPr>
          <a:xfrm>
            <a:off x="109728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28" name="Shape 26"/>
          <p:cNvSpPr/>
          <p:nvPr/>
        </p:nvSpPr>
        <p:spPr>
          <a:xfrm>
            <a:off x="114300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29" name="Shape 27"/>
          <p:cNvSpPr/>
          <p:nvPr/>
        </p:nvSpPr>
        <p:spPr>
          <a:xfrm>
            <a:off x="118872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30" name="Shape 28"/>
          <p:cNvSpPr/>
          <p:nvPr/>
        </p:nvSpPr>
        <p:spPr>
          <a:xfrm>
            <a:off x="0" y="0"/>
            <a:ext cx="12191695" cy="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31" name="Shape 29"/>
          <p:cNvSpPr/>
          <p:nvPr/>
        </p:nvSpPr>
        <p:spPr>
          <a:xfrm>
            <a:off x="0" y="457200"/>
            <a:ext cx="12191695" cy="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32" name="Shape 30"/>
          <p:cNvSpPr/>
          <p:nvPr/>
        </p:nvSpPr>
        <p:spPr>
          <a:xfrm>
            <a:off x="0" y="914400"/>
            <a:ext cx="12191695" cy="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33" name="Shape 31"/>
          <p:cNvSpPr/>
          <p:nvPr/>
        </p:nvSpPr>
        <p:spPr>
          <a:xfrm>
            <a:off x="0" y="1371600"/>
            <a:ext cx="12191695" cy="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34" name="Shape 32"/>
          <p:cNvSpPr/>
          <p:nvPr/>
        </p:nvSpPr>
        <p:spPr>
          <a:xfrm>
            <a:off x="0" y="1828800"/>
            <a:ext cx="12191695" cy="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35" name="Shape 33"/>
          <p:cNvSpPr/>
          <p:nvPr/>
        </p:nvSpPr>
        <p:spPr>
          <a:xfrm>
            <a:off x="0" y="2286000"/>
            <a:ext cx="12191695" cy="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36" name="Shape 34"/>
          <p:cNvSpPr/>
          <p:nvPr/>
        </p:nvSpPr>
        <p:spPr>
          <a:xfrm>
            <a:off x="0" y="2743200"/>
            <a:ext cx="12191695" cy="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37" name="Shape 35"/>
          <p:cNvSpPr/>
          <p:nvPr/>
        </p:nvSpPr>
        <p:spPr>
          <a:xfrm>
            <a:off x="0" y="3200400"/>
            <a:ext cx="12191695" cy="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38" name="Shape 36"/>
          <p:cNvSpPr/>
          <p:nvPr/>
        </p:nvSpPr>
        <p:spPr>
          <a:xfrm>
            <a:off x="0" y="3657600"/>
            <a:ext cx="12191695" cy="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39" name="Shape 37"/>
          <p:cNvSpPr/>
          <p:nvPr/>
        </p:nvSpPr>
        <p:spPr>
          <a:xfrm>
            <a:off x="0" y="4114800"/>
            <a:ext cx="12191695" cy="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40" name="Shape 38"/>
          <p:cNvSpPr/>
          <p:nvPr/>
        </p:nvSpPr>
        <p:spPr>
          <a:xfrm>
            <a:off x="0" y="4572000"/>
            <a:ext cx="12191695" cy="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41" name="Shape 39"/>
          <p:cNvSpPr/>
          <p:nvPr/>
        </p:nvSpPr>
        <p:spPr>
          <a:xfrm>
            <a:off x="0" y="5029200"/>
            <a:ext cx="12191695" cy="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42" name="Shape 40"/>
          <p:cNvSpPr/>
          <p:nvPr/>
        </p:nvSpPr>
        <p:spPr>
          <a:xfrm>
            <a:off x="0" y="5486400"/>
            <a:ext cx="12191695" cy="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43" name="Shape 41"/>
          <p:cNvSpPr/>
          <p:nvPr/>
        </p:nvSpPr>
        <p:spPr>
          <a:xfrm>
            <a:off x="0" y="5943600"/>
            <a:ext cx="12191695" cy="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44" name="Shape 42"/>
          <p:cNvSpPr/>
          <p:nvPr/>
        </p:nvSpPr>
        <p:spPr>
          <a:xfrm>
            <a:off x="0" y="6400800"/>
            <a:ext cx="12191695" cy="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45" name="Shape 43"/>
          <p:cNvSpPr/>
          <p:nvPr/>
        </p:nvSpPr>
        <p:spPr>
          <a:xfrm>
            <a:off x="0" y="6858000"/>
            <a:ext cx="12191695" cy="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46" name="Text 44"/>
          <p:cNvSpPr/>
          <p:nvPr/>
        </p:nvSpPr>
        <p:spPr>
          <a:xfrm>
            <a:off x="640080" y="320040"/>
            <a:ext cx="1088136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3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انتخاب پلتفرم: Y62 پهن‌تر از Y61</a:t>
            </a:r>
            <a:endParaRPr lang="en-US" sz="3400" dirty="0"/>
          </a:p>
        </p:txBody>
      </p:sp>
      <p:sp>
        <p:nvSpPr>
          <p:cNvPr id="47" name="Text 45"/>
          <p:cNvSpPr/>
          <p:nvPr/>
        </p:nvSpPr>
        <p:spPr>
          <a:xfrm>
            <a:off x="640080" y="896112"/>
            <a:ext cx="1088136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600" dirty="0">
                <a:solidFill>
                  <a:srgbClr val="B9D7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مقایسهٔ ابعاد کلیدی — عددها از منابع مشخصات</a:t>
            </a:r>
            <a:endParaRPr lang="en-US" sz="1600" dirty="0"/>
          </a:p>
        </p:txBody>
      </p:sp>
      <p:sp>
        <p:nvSpPr>
          <p:cNvPr id="48" name="Shape 46"/>
          <p:cNvSpPr/>
          <p:nvPr/>
        </p:nvSpPr>
        <p:spPr>
          <a:xfrm>
            <a:off x="594360" y="1600200"/>
            <a:ext cx="10991088" cy="384048"/>
          </a:xfrm>
          <a:prstGeom prst="rect">
            <a:avLst/>
          </a:prstGeom>
          <a:solidFill>
            <a:srgbClr val="0B2A5B"/>
          </a:solidFill>
          <a:ln w="12700">
            <a:solidFill>
              <a:srgbClr val="0B2A5B"/>
            </a:solidFill>
            <a:prstDash val="solid"/>
          </a:ln>
        </p:spPr>
      </p:sp>
      <p:sp>
        <p:nvSpPr>
          <p:cNvPr id="49" name="Text 47"/>
          <p:cNvSpPr/>
          <p:nvPr/>
        </p:nvSpPr>
        <p:spPr>
          <a:xfrm>
            <a:off x="731520" y="1636776"/>
            <a:ext cx="10698480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ابعاد بیرونی و Track (mm)</a:t>
            </a:r>
            <a:endParaRPr lang="en-US" sz="1600" dirty="0"/>
          </a:p>
        </p:txBody>
      </p:sp>
      <p:sp>
        <p:nvSpPr>
          <p:cNvPr id="50" name="Shape 48"/>
          <p:cNvSpPr/>
          <p:nvPr/>
        </p:nvSpPr>
        <p:spPr>
          <a:xfrm>
            <a:off x="685800" y="2057400"/>
            <a:ext cx="10972800" cy="310896"/>
          </a:xfrm>
          <a:prstGeom prst="rect">
            <a:avLst/>
          </a:prstGeom>
          <a:solidFill>
            <a:srgbClr val="123B74"/>
          </a:solidFill>
          <a:ln w="12700">
            <a:solidFill>
              <a:srgbClr val="2A66B6"/>
            </a:solidFill>
            <a:prstDash val="solid"/>
          </a:ln>
        </p:spPr>
      </p:sp>
      <p:sp>
        <p:nvSpPr>
          <p:cNvPr id="51" name="Text 49"/>
          <p:cNvSpPr/>
          <p:nvPr/>
        </p:nvSpPr>
        <p:spPr>
          <a:xfrm>
            <a:off x="740664" y="2093976"/>
            <a:ext cx="1457815" cy="23774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پلتفرم</a:t>
            </a:r>
            <a:endParaRPr lang="en-US" sz="1000" dirty="0"/>
          </a:p>
        </p:txBody>
      </p:sp>
      <p:sp>
        <p:nvSpPr>
          <p:cNvPr id="52" name="Text 50"/>
          <p:cNvSpPr/>
          <p:nvPr/>
        </p:nvSpPr>
        <p:spPr>
          <a:xfrm>
            <a:off x="2308207" y="2093976"/>
            <a:ext cx="1457815" cy="23774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طول</a:t>
            </a:r>
            <a:endParaRPr lang="en-US" sz="1000" dirty="0"/>
          </a:p>
        </p:txBody>
      </p:sp>
      <p:sp>
        <p:nvSpPr>
          <p:cNvPr id="53" name="Text 51"/>
          <p:cNvSpPr/>
          <p:nvPr/>
        </p:nvSpPr>
        <p:spPr>
          <a:xfrm>
            <a:off x="3875750" y="2093976"/>
            <a:ext cx="1457815" cy="23774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عرض</a:t>
            </a:r>
            <a:endParaRPr lang="en-US" sz="1000" dirty="0"/>
          </a:p>
        </p:txBody>
      </p:sp>
      <p:sp>
        <p:nvSpPr>
          <p:cNvPr id="54" name="Text 52"/>
          <p:cNvSpPr/>
          <p:nvPr/>
        </p:nvSpPr>
        <p:spPr>
          <a:xfrm>
            <a:off x="5443293" y="2093976"/>
            <a:ext cx="1457815" cy="23774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ارتفاع</a:t>
            </a:r>
            <a:endParaRPr lang="en-US" sz="1000" dirty="0"/>
          </a:p>
        </p:txBody>
      </p:sp>
      <p:sp>
        <p:nvSpPr>
          <p:cNvPr id="55" name="Text 53"/>
          <p:cNvSpPr/>
          <p:nvPr/>
        </p:nvSpPr>
        <p:spPr>
          <a:xfrm>
            <a:off x="7010835" y="2093976"/>
            <a:ext cx="1457815" cy="23774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Wheelbase</a:t>
            </a:r>
            <a:endParaRPr lang="en-US" sz="1000" dirty="0"/>
          </a:p>
        </p:txBody>
      </p:sp>
      <p:sp>
        <p:nvSpPr>
          <p:cNvPr id="56" name="Text 54"/>
          <p:cNvSpPr/>
          <p:nvPr/>
        </p:nvSpPr>
        <p:spPr>
          <a:xfrm>
            <a:off x="8578378" y="2093976"/>
            <a:ext cx="1457815" cy="23774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Track جلو</a:t>
            </a:r>
            <a:endParaRPr lang="en-US" sz="1000" dirty="0"/>
          </a:p>
        </p:txBody>
      </p:sp>
      <p:sp>
        <p:nvSpPr>
          <p:cNvPr id="57" name="Text 55"/>
          <p:cNvSpPr/>
          <p:nvPr/>
        </p:nvSpPr>
        <p:spPr>
          <a:xfrm>
            <a:off x="10145921" y="2093976"/>
            <a:ext cx="1457815" cy="23774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Track عقب</a:t>
            </a:r>
            <a:endParaRPr lang="en-US" sz="1000" dirty="0"/>
          </a:p>
        </p:txBody>
      </p:sp>
      <p:sp>
        <p:nvSpPr>
          <p:cNvPr id="58" name="Shape 56"/>
          <p:cNvSpPr/>
          <p:nvPr/>
        </p:nvSpPr>
        <p:spPr>
          <a:xfrm>
            <a:off x="685800" y="2368296"/>
            <a:ext cx="10972800" cy="310896"/>
          </a:xfrm>
          <a:prstGeom prst="rect">
            <a:avLst/>
          </a:prstGeom>
          <a:solidFill>
            <a:srgbClr val="081E3C"/>
          </a:solidFill>
          <a:ln w="9525">
            <a:solidFill>
              <a:srgbClr val="2A66B6"/>
            </a:solidFill>
            <a:prstDash val="solid"/>
          </a:ln>
        </p:spPr>
      </p:sp>
      <p:sp>
        <p:nvSpPr>
          <p:cNvPr id="59" name="Text 57"/>
          <p:cNvSpPr/>
          <p:nvPr/>
        </p:nvSpPr>
        <p:spPr>
          <a:xfrm>
            <a:off x="740664" y="2404872"/>
            <a:ext cx="1457815" cy="23774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E6F3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Patrol Y62 (پیشنهادی: پهن‌تر)</a:t>
            </a:r>
            <a:endParaRPr lang="en-US" sz="900" dirty="0"/>
          </a:p>
        </p:txBody>
      </p:sp>
      <p:sp>
        <p:nvSpPr>
          <p:cNvPr id="60" name="Text 58"/>
          <p:cNvSpPr/>
          <p:nvPr/>
        </p:nvSpPr>
        <p:spPr>
          <a:xfrm>
            <a:off x="2308207" y="2404872"/>
            <a:ext cx="1457815" cy="23774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E6F3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5175</a:t>
            </a:r>
            <a:endParaRPr lang="en-US" sz="900" dirty="0"/>
          </a:p>
        </p:txBody>
      </p:sp>
      <p:sp>
        <p:nvSpPr>
          <p:cNvPr id="61" name="Text 59"/>
          <p:cNvSpPr/>
          <p:nvPr/>
        </p:nvSpPr>
        <p:spPr>
          <a:xfrm>
            <a:off x="3875750" y="2404872"/>
            <a:ext cx="1457815" cy="23774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E6F3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1995</a:t>
            </a:r>
            <a:endParaRPr lang="en-US" sz="900" dirty="0"/>
          </a:p>
        </p:txBody>
      </p:sp>
      <p:sp>
        <p:nvSpPr>
          <p:cNvPr id="62" name="Text 60"/>
          <p:cNvSpPr/>
          <p:nvPr/>
        </p:nvSpPr>
        <p:spPr>
          <a:xfrm>
            <a:off x="5443293" y="2404872"/>
            <a:ext cx="1457815" cy="23774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E6F3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1940</a:t>
            </a:r>
            <a:endParaRPr lang="en-US" sz="900" dirty="0"/>
          </a:p>
        </p:txBody>
      </p:sp>
      <p:sp>
        <p:nvSpPr>
          <p:cNvPr id="63" name="Text 61"/>
          <p:cNvSpPr/>
          <p:nvPr/>
        </p:nvSpPr>
        <p:spPr>
          <a:xfrm>
            <a:off x="7010835" y="2404872"/>
            <a:ext cx="1457815" cy="23774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E6F3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3075</a:t>
            </a:r>
            <a:endParaRPr lang="en-US" sz="900" dirty="0"/>
          </a:p>
        </p:txBody>
      </p:sp>
      <p:sp>
        <p:nvSpPr>
          <p:cNvPr id="64" name="Text 62"/>
          <p:cNvSpPr/>
          <p:nvPr/>
        </p:nvSpPr>
        <p:spPr>
          <a:xfrm>
            <a:off x="8578378" y="2404872"/>
            <a:ext cx="1457815" cy="23774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E6F3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1695</a:t>
            </a:r>
            <a:endParaRPr lang="en-US" sz="900" dirty="0"/>
          </a:p>
        </p:txBody>
      </p:sp>
      <p:sp>
        <p:nvSpPr>
          <p:cNvPr id="65" name="Text 63"/>
          <p:cNvSpPr/>
          <p:nvPr/>
        </p:nvSpPr>
        <p:spPr>
          <a:xfrm>
            <a:off x="10145921" y="2404872"/>
            <a:ext cx="1457815" cy="23774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E6F3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1695</a:t>
            </a:r>
            <a:endParaRPr lang="en-US" sz="900" dirty="0"/>
          </a:p>
        </p:txBody>
      </p:sp>
      <p:sp>
        <p:nvSpPr>
          <p:cNvPr id="66" name="Shape 64"/>
          <p:cNvSpPr/>
          <p:nvPr/>
        </p:nvSpPr>
        <p:spPr>
          <a:xfrm>
            <a:off x="685800" y="2679192"/>
            <a:ext cx="10972800" cy="310896"/>
          </a:xfrm>
          <a:prstGeom prst="rect">
            <a:avLst/>
          </a:prstGeom>
          <a:solidFill>
            <a:srgbClr val="0A2347"/>
          </a:solidFill>
          <a:ln w="9525">
            <a:solidFill>
              <a:srgbClr val="2A66B6"/>
            </a:solidFill>
            <a:prstDash val="solid"/>
          </a:ln>
        </p:spPr>
      </p:sp>
      <p:sp>
        <p:nvSpPr>
          <p:cNvPr id="67" name="Text 65"/>
          <p:cNvSpPr/>
          <p:nvPr/>
        </p:nvSpPr>
        <p:spPr>
          <a:xfrm>
            <a:off x="740664" y="2715768"/>
            <a:ext cx="1457815" cy="23774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E6F3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Patrol Y61</a:t>
            </a:r>
            <a:endParaRPr lang="en-US" sz="900" dirty="0"/>
          </a:p>
        </p:txBody>
      </p:sp>
      <p:sp>
        <p:nvSpPr>
          <p:cNvPr id="68" name="Text 66"/>
          <p:cNvSpPr/>
          <p:nvPr/>
        </p:nvSpPr>
        <p:spPr>
          <a:xfrm>
            <a:off x="2308207" y="2715768"/>
            <a:ext cx="1457815" cy="23774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E6F3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5050</a:t>
            </a:r>
            <a:endParaRPr lang="en-US" sz="900" dirty="0"/>
          </a:p>
        </p:txBody>
      </p:sp>
      <p:sp>
        <p:nvSpPr>
          <p:cNvPr id="69" name="Text 67"/>
          <p:cNvSpPr/>
          <p:nvPr/>
        </p:nvSpPr>
        <p:spPr>
          <a:xfrm>
            <a:off x="3875750" y="2715768"/>
            <a:ext cx="1457815" cy="23774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E6F3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1940</a:t>
            </a:r>
            <a:endParaRPr lang="en-US" sz="900" dirty="0"/>
          </a:p>
        </p:txBody>
      </p:sp>
      <p:sp>
        <p:nvSpPr>
          <p:cNvPr id="70" name="Text 68"/>
          <p:cNvSpPr/>
          <p:nvPr/>
        </p:nvSpPr>
        <p:spPr>
          <a:xfrm>
            <a:off x="5443293" y="2715768"/>
            <a:ext cx="1457815" cy="23774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E6F3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1855</a:t>
            </a:r>
            <a:endParaRPr lang="en-US" sz="900" dirty="0"/>
          </a:p>
        </p:txBody>
      </p:sp>
      <p:sp>
        <p:nvSpPr>
          <p:cNvPr id="71" name="Text 69"/>
          <p:cNvSpPr/>
          <p:nvPr/>
        </p:nvSpPr>
        <p:spPr>
          <a:xfrm>
            <a:off x="7010835" y="2715768"/>
            <a:ext cx="1457815" cy="23774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E6F3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2970</a:t>
            </a:r>
            <a:endParaRPr lang="en-US" sz="900" dirty="0"/>
          </a:p>
        </p:txBody>
      </p:sp>
      <p:sp>
        <p:nvSpPr>
          <p:cNvPr id="72" name="Text 70"/>
          <p:cNvSpPr/>
          <p:nvPr/>
        </p:nvSpPr>
        <p:spPr>
          <a:xfrm>
            <a:off x="8578378" y="2715768"/>
            <a:ext cx="1457815" cy="23774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E6F3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1605</a:t>
            </a:r>
            <a:endParaRPr lang="en-US" sz="900" dirty="0"/>
          </a:p>
        </p:txBody>
      </p:sp>
      <p:sp>
        <p:nvSpPr>
          <p:cNvPr id="73" name="Text 71"/>
          <p:cNvSpPr/>
          <p:nvPr/>
        </p:nvSpPr>
        <p:spPr>
          <a:xfrm>
            <a:off x="10145921" y="2715768"/>
            <a:ext cx="1457815" cy="23774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E6F3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1625</a:t>
            </a:r>
            <a:endParaRPr lang="en-US" sz="900" dirty="0"/>
          </a:p>
        </p:txBody>
      </p:sp>
      <p:sp>
        <p:nvSpPr>
          <p:cNvPr id="74" name="Shape 72"/>
          <p:cNvSpPr/>
          <p:nvPr/>
        </p:nvSpPr>
        <p:spPr>
          <a:xfrm>
            <a:off x="2253343" y="2057400"/>
            <a:ext cx="0" cy="932688"/>
          </a:xfrm>
          <a:prstGeom prst="line">
            <a:avLst/>
          </a:prstGeom>
          <a:noFill/>
          <a:ln w="9525">
            <a:solidFill>
              <a:srgbClr val="2A66B6"/>
            </a:solidFill>
            <a:prstDash val="solid"/>
          </a:ln>
        </p:spPr>
      </p:sp>
      <p:sp>
        <p:nvSpPr>
          <p:cNvPr id="75" name="Shape 73"/>
          <p:cNvSpPr/>
          <p:nvPr/>
        </p:nvSpPr>
        <p:spPr>
          <a:xfrm>
            <a:off x="3820886" y="2057400"/>
            <a:ext cx="0" cy="932688"/>
          </a:xfrm>
          <a:prstGeom prst="line">
            <a:avLst/>
          </a:prstGeom>
          <a:noFill/>
          <a:ln w="9525">
            <a:solidFill>
              <a:srgbClr val="2A66B6"/>
            </a:solidFill>
            <a:prstDash val="solid"/>
          </a:ln>
        </p:spPr>
      </p:sp>
      <p:sp>
        <p:nvSpPr>
          <p:cNvPr id="76" name="Shape 74"/>
          <p:cNvSpPr/>
          <p:nvPr/>
        </p:nvSpPr>
        <p:spPr>
          <a:xfrm>
            <a:off x="5388429" y="2057400"/>
            <a:ext cx="0" cy="932688"/>
          </a:xfrm>
          <a:prstGeom prst="line">
            <a:avLst/>
          </a:prstGeom>
          <a:noFill/>
          <a:ln w="9525">
            <a:solidFill>
              <a:srgbClr val="2A66B6"/>
            </a:solidFill>
            <a:prstDash val="solid"/>
          </a:ln>
        </p:spPr>
      </p:sp>
      <p:sp>
        <p:nvSpPr>
          <p:cNvPr id="77" name="Shape 75"/>
          <p:cNvSpPr/>
          <p:nvPr/>
        </p:nvSpPr>
        <p:spPr>
          <a:xfrm>
            <a:off x="6955971" y="2057400"/>
            <a:ext cx="0" cy="932688"/>
          </a:xfrm>
          <a:prstGeom prst="line">
            <a:avLst/>
          </a:prstGeom>
          <a:noFill/>
          <a:ln w="9525">
            <a:solidFill>
              <a:srgbClr val="2A66B6"/>
            </a:solidFill>
            <a:prstDash val="solid"/>
          </a:ln>
        </p:spPr>
      </p:sp>
      <p:sp>
        <p:nvSpPr>
          <p:cNvPr id="78" name="Shape 76"/>
          <p:cNvSpPr/>
          <p:nvPr/>
        </p:nvSpPr>
        <p:spPr>
          <a:xfrm>
            <a:off x="8523514" y="2057400"/>
            <a:ext cx="0" cy="932688"/>
          </a:xfrm>
          <a:prstGeom prst="line">
            <a:avLst/>
          </a:prstGeom>
          <a:noFill/>
          <a:ln w="9525">
            <a:solidFill>
              <a:srgbClr val="2A66B6"/>
            </a:solidFill>
            <a:prstDash val="solid"/>
          </a:ln>
        </p:spPr>
      </p:sp>
      <p:sp>
        <p:nvSpPr>
          <p:cNvPr id="79" name="Shape 77"/>
          <p:cNvSpPr/>
          <p:nvPr/>
        </p:nvSpPr>
        <p:spPr>
          <a:xfrm>
            <a:off x="10091057" y="2057400"/>
            <a:ext cx="0" cy="932688"/>
          </a:xfrm>
          <a:prstGeom prst="line">
            <a:avLst/>
          </a:prstGeom>
          <a:noFill/>
          <a:ln w="9525">
            <a:solidFill>
              <a:srgbClr val="2A66B6"/>
            </a:solidFill>
            <a:prstDash val="solid"/>
          </a:ln>
        </p:spPr>
      </p:sp>
      <p:sp>
        <p:nvSpPr>
          <p:cNvPr id="80" name="Shape 78"/>
          <p:cNvSpPr/>
          <p:nvPr/>
        </p:nvSpPr>
        <p:spPr>
          <a:xfrm>
            <a:off x="685800" y="4434840"/>
            <a:ext cx="5486400" cy="1920240"/>
          </a:xfrm>
          <a:prstGeom prst="roundRect">
            <a:avLst/>
          </a:prstGeom>
          <a:solidFill>
            <a:srgbClr val="0A2347"/>
          </a:solidFill>
          <a:ln w="12700">
            <a:solidFill>
              <a:srgbClr val="1F4E8C"/>
            </a:solidFill>
            <a:prstDash val="solid"/>
          </a:ln>
          <a:effectLst>
            <a:outerShdw blurRad="38100" dist="19050" dir="2700000" algn="bl" rotWithShape="0">
              <a:srgbClr val="000000">
                <a:alpha val="25000"/>
              </a:srgbClr>
            </a:outerShdw>
          </a:effectLst>
        </p:spPr>
      </p:sp>
      <p:sp>
        <p:nvSpPr>
          <p:cNvPr id="81" name="Text 79"/>
          <p:cNvSpPr/>
          <p:nvPr/>
        </p:nvSpPr>
        <p:spPr>
          <a:xfrm>
            <a:off x="914400" y="4572000"/>
            <a:ext cx="50292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نتیجهٔ انتخاب</a:t>
            </a:r>
            <a:endParaRPr lang="en-US" sz="1400" dirty="0"/>
          </a:p>
        </p:txBody>
      </p:sp>
      <p:sp>
        <p:nvSpPr>
          <p:cNvPr id="82" name="Text 80"/>
          <p:cNvSpPr/>
          <p:nvPr/>
        </p:nvSpPr>
        <p:spPr>
          <a:xfrm>
            <a:off x="914400" y="4937760"/>
            <a:ext cx="5029200" cy="12801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ct val="105000"/>
              </a:lnSpc>
              <a:buNone/>
            </a:pPr>
            <a:r>
              <a:rPr lang="en-US" sz="1200" dirty="0">
                <a:solidFill>
                  <a:srgbClr val="D9EC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Y62 هم از نظر «عرض بدنه» و هم «Track» پهن‌تر است ⇒ برای پروژهٔ widebody، نقطه شروع بهتر.</a:t>
            </a:r>
            <a:endParaRPr lang="en-US" sz="1200" dirty="0"/>
          </a:p>
        </p:txBody>
      </p:sp>
      <p:sp>
        <p:nvSpPr>
          <p:cNvPr id="83" name="Shape 81"/>
          <p:cNvSpPr/>
          <p:nvPr/>
        </p:nvSpPr>
        <p:spPr>
          <a:xfrm>
            <a:off x="6309360" y="4434840"/>
            <a:ext cx="5349240" cy="1920240"/>
          </a:xfrm>
          <a:prstGeom prst="roundRect">
            <a:avLst/>
          </a:prstGeom>
          <a:solidFill>
            <a:srgbClr val="0A2347"/>
          </a:solidFill>
          <a:ln w="12700">
            <a:solidFill>
              <a:srgbClr val="1F4E8C"/>
            </a:solidFill>
            <a:prstDash val="solid"/>
          </a:ln>
          <a:effectLst>
            <a:outerShdw blurRad="38100" dist="19050" dir="2700000" algn="bl" rotWithShape="0">
              <a:srgbClr val="000000">
                <a:alpha val="25000"/>
              </a:srgbClr>
            </a:outerShdw>
          </a:effectLst>
        </p:spPr>
      </p:sp>
      <p:sp>
        <p:nvSpPr>
          <p:cNvPr id="84" name="Text 82"/>
          <p:cNvSpPr/>
          <p:nvPr/>
        </p:nvSpPr>
        <p:spPr>
          <a:xfrm>
            <a:off x="6537960" y="4572000"/>
            <a:ext cx="489204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نکتهٔ مهندسی (برای قابل رانندگی بودن)</a:t>
            </a:r>
            <a:endParaRPr lang="en-US" sz="1400" dirty="0"/>
          </a:p>
        </p:txBody>
      </p:sp>
      <p:sp>
        <p:nvSpPr>
          <p:cNvPr id="85" name="Text 83"/>
          <p:cNvSpPr/>
          <p:nvPr/>
        </p:nvSpPr>
        <p:spPr>
          <a:xfrm>
            <a:off x="6537960" y="4937760"/>
            <a:ext cx="4892040" cy="12801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ct val="105000"/>
              </a:lnSpc>
              <a:buNone/>
            </a:pPr>
            <a:r>
              <a:rPr lang="en-US" sz="1200" dirty="0">
                <a:solidFill>
                  <a:srgbClr val="D9EC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شاسی/فریم را تا جای ممکن دست‌نخورده نگه دارید. پهن‌شدن را با: تعلیق + آفست رینگ + گلگیر/رکاب انجام دهید.</a:t>
            </a:r>
            <a:endParaRPr lang="en-US" sz="12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071C3A"/>
          </a:solidFill>
          <a:ln w="12700">
            <a:solidFill>
              <a:srgbClr val="071C3A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4" name="Shape 2"/>
          <p:cNvSpPr/>
          <p:nvPr/>
        </p:nvSpPr>
        <p:spPr>
          <a:xfrm>
            <a:off x="4572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5" name="Shape 3"/>
          <p:cNvSpPr/>
          <p:nvPr/>
        </p:nvSpPr>
        <p:spPr>
          <a:xfrm>
            <a:off x="9144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13716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7" name="Shape 5"/>
          <p:cNvSpPr/>
          <p:nvPr/>
        </p:nvSpPr>
        <p:spPr>
          <a:xfrm>
            <a:off x="18288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8" name="Shape 6"/>
          <p:cNvSpPr/>
          <p:nvPr/>
        </p:nvSpPr>
        <p:spPr>
          <a:xfrm>
            <a:off x="22860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9" name="Shape 7"/>
          <p:cNvSpPr/>
          <p:nvPr/>
        </p:nvSpPr>
        <p:spPr>
          <a:xfrm>
            <a:off x="27432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10" name="Shape 8"/>
          <p:cNvSpPr/>
          <p:nvPr/>
        </p:nvSpPr>
        <p:spPr>
          <a:xfrm>
            <a:off x="32004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11" name="Shape 9"/>
          <p:cNvSpPr/>
          <p:nvPr/>
        </p:nvSpPr>
        <p:spPr>
          <a:xfrm>
            <a:off x="36576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12" name="Shape 10"/>
          <p:cNvSpPr/>
          <p:nvPr/>
        </p:nvSpPr>
        <p:spPr>
          <a:xfrm>
            <a:off x="41148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13" name="Shape 11"/>
          <p:cNvSpPr/>
          <p:nvPr/>
        </p:nvSpPr>
        <p:spPr>
          <a:xfrm>
            <a:off x="45720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14" name="Shape 12"/>
          <p:cNvSpPr/>
          <p:nvPr/>
        </p:nvSpPr>
        <p:spPr>
          <a:xfrm>
            <a:off x="50292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15" name="Shape 13"/>
          <p:cNvSpPr/>
          <p:nvPr/>
        </p:nvSpPr>
        <p:spPr>
          <a:xfrm>
            <a:off x="54864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16" name="Shape 14"/>
          <p:cNvSpPr/>
          <p:nvPr/>
        </p:nvSpPr>
        <p:spPr>
          <a:xfrm>
            <a:off x="59436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17" name="Shape 15"/>
          <p:cNvSpPr/>
          <p:nvPr/>
        </p:nvSpPr>
        <p:spPr>
          <a:xfrm>
            <a:off x="64008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18" name="Shape 16"/>
          <p:cNvSpPr/>
          <p:nvPr/>
        </p:nvSpPr>
        <p:spPr>
          <a:xfrm>
            <a:off x="68580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19" name="Shape 17"/>
          <p:cNvSpPr/>
          <p:nvPr/>
        </p:nvSpPr>
        <p:spPr>
          <a:xfrm>
            <a:off x="73152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20" name="Shape 18"/>
          <p:cNvSpPr/>
          <p:nvPr/>
        </p:nvSpPr>
        <p:spPr>
          <a:xfrm>
            <a:off x="77724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21" name="Shape 19"/>
          <p:cNvSpPr/>
          <p:nvPr/>
        </p:nvSpPr>
        <p:spPr>
          <a:xfrm>
            <a:off x="82296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22" name="Shape 20"/>
          <p:cNvSpPr/>
          <p:nvPr/>
        </p:nvSpPr>
        <p:spPr>
          <a:xfrm>
            <a:off x="86868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23" name="Shape 21"/>
          <p:cNvSpPr/>
          <p:nvPr/>
        </p:nvSpPr>
        <p:spPr>
          <a:xfrm>
            <a:off x="91440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24" name="Shape 22"/>
          <p:cNvSpPr/>
          <p:nvPr/>
        </p:nvSpPr>
        <p:spPr>
          <a:xfrm>
            <a:off x="96012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25" name="Shape 23"/>
          <p:cNvSpPr/>
          <p:nvPr/>
        </p:nvSpPr>
        <p:spPr>
          <a:xfrm>
            <a:off x="100584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26" name="Shape 24"/>
          <p:cNvSpPr/>
          <p:nvPr/>
        </p:nvSpPr>
        <p:spPr>
          <a:xfrm>
            <a:off x="105156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27" name="Shape 25"/>
          <p:cNvSpPr/>
          <p:nvPr/>
        </p:nvSpPr>
        <p:spPr>
          <a:xfrm>
            <a:off x="109728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28" name="Shape 26"/>
          <p:cNvSpPr/>
          <p:nvPr/>
        </p:nvSpPr>
        <p:spPr>
          <a:xfrm>
            <a:off x="114300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29" name="Shape 27"/>
          <p:cNvSpPr/>
          <p:nvPr/>
        </p:nvSpPr>
        <p:spPr>
          <a:xfrm>
            <a:off x="118872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30" name="Shape 28"/>
          <p:cNvSpPr/>
          <p:nvPr/>
        </p:nvSpPr>
        <p:spPr>
          <a:xfrm>
            <a:off x="0" y="0"/>
            <a:ext cx="12191695" cy="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31" name="Shape 29"/>
          <p:cNvSpPr/>
          <p:nvPr/>
        </p:nvSpPr>
        <p:spPr>
          <a:xfrm>
            <a:off x="0" y="457200"/>
            <a:ext cx="12191695" cy="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32" name="Shape 30"/>
          <p:cNvSpPr/>
          <p:nvPr/>
        </p:nvSpPr>
        <p:spPr>
          <a:xfrm>
            <a:off x="0" y="914400"/>
            <a:ext cx="12191695" cy="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33" name="Shape 31"/>
          <p:cNvSpPr/>
          <p:nvPr/>
        </p:nvSpPr>
        <p:spPr>
          <a:xfrm>
            <a:off x="0" y="1371600"/>
            <a:ext cx="12191695" cy="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34" name="Shape 32"/>
          <p:cNvSpPr/>
          <p:nvPr/>
        </p:nvSpPr>
        <p:spPr>
          <a:xfrm>
            <a:off x="0" y="1828800"/>
            <a:ext cx="12191695" cy="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35" name="Shape 33"/>
          <p:cNvSpPr/>
          <p:nvPr/>
        </p:nvSpPr>
        <p:spPr>
          <a:xfrm>
            <a:off x="0" y="2286000"/>
            <a:ext cx="12191695" cy="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36" name="Shape 34"/>
          <p:cNvSpPr/>
          <p:nvPr/>
        </p:nvSpPr>
        <p:spPr>
          <a:xfrm>
            <a:off x="0" y="2743200"/>
            <a:ext cx="12191695" cy="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37" name="Shape 35"/>
          <p:cNvSpPr/>
          <p:nvPr/>
        </p:nvSpPr>
        <p:spPr>
          <a:xfrm>
            <a:off x="0" y="3200400"/>
            <a:ext cx="12191695" cy="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38" name="Shape 36"/>
          <p:cNvSpPr/>
          <p:nvPr/>
        </p:nvSpPr>
        <p:spPr>
          <a:xfrm>
            <a:off x="0" y="3657600"/>
            <a:ext cx="12191695" cy="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39" name="Shape 37"/>
          <p:cNvSpPr/>
          <p:nvPr/>
        </p:nvSpPr>
        <p:spPr>
          <a:xfrm>
            <a:off x="0" y="4114800"/>
            <a:ext cx="12191695" cy="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40" name="Shape 38"/>
          <p:cNvSpPr/>
          <p:nvPr/>
        </p:nvSpPr>
        <p:spPr>
          <a:xfrm>
            <a:off x="0" y="4572000"/>
            <a:ext cx="12191695" cy="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41" name="Shape 39"/>
          <p:cNvSpPr/>
          <p:nvPr/>
        </p:nvSpPr>
        <p:spPr>
          <a:xfrm>
            <a:off x="0" y="5029200"/>
            <a:ext cx="12191695" cy="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42" name="Shape 40"/>
          <p:cNvSpPr/>
          <p:nvPr/>
        </p:nvSpPr>
        <p:spPr>
          <a:xfrm>
            <a:off x="0" y="5486400"/>
            <a:ext cx="12191695" cy="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43" name="Shape 41"/>
          <p:cNvSpPr/>
          <p:nvPr/>
        </p:nvSpPr>
        <p:spPr>
          <a:xfrm>
            <a:off x="0" y="5943600"/>
            <a:ext cx="12191695" cy="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44" name="Shape 42"/>
          <p:cNvSpPr/>
          <p:nvPr/>
        </p:nvSpPr>
        <p:spPr>
          <a:xfrm>
            <a:off x="0" y="6400800"/>
            <a:ext cx="12191695" cy="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45" name="Shape 43"/>
          <p:cNvSpPr/>
          <p:nvPr/>
        </p:nvSpPr>
        <p:spPr>
          <a:xfrm>
            <a:off x="0" y="6858000"/>
            <a:ext cx="12191695" cy="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46" name="Text 44"/>
          <p:cNvSpPr/>
          <p:nvPr/>
        </p:nvSpPr>
        <p:spPr>
          <a:xfrm>
            <a:off x="640080" y="320040"/>
            <a:ext cx="1088136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3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هدف کابین: G-Class قدیمی (W463) برای هزینه کمتر</a:t>
            </a:r>
            <a:endParaRPr lang="en-US" sz="3400" dirty="0"/>
          </a:p>
        </p:txBody>
      </p:sp>
      <p:sp>
        <p:nvSpPr>
          <p:cNvPr id="47" name="Text 45"/>
          <p:cNvSpPr/>
          <p:nvPr/>
        </p:nvSpPr>
        <p:spPr>
          <a:xfrm>
            <a:off x="640080" y="896112"/>
            <a:ext cx="1088136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600" dirty="0">
                <a:solidFill>
                  <a:srgbClr val="B9D7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هدف: نصب ماژول‌های اصلی کابین با براکت/فریم داخلی سفارشی</a:t>
            </a:r>
            <a:endParaRPr lang="en-US" sz="1600" dirty="0"/>
          </a:p>
        </p:txBody>
      </p:sp>
      <p:sp>
        <p:nvSpPr>
          <p:cNvPr id="48" name="Shape 46"/>
          <p:cNvSpPr/>
          <p:nvPr/>
        </p:nvSpPr>
        <p:spPr>
          <a:xfrm>
            <a:off x="594360" y="1600200"/>
            <a:ext cx="10991088" cy="384048"/>
          </a:xfrm>
          <a:prstGeom prst="rect">
            <a:avLst/>
          </a:prstGeom>
          <a:solidFill>
            <a:srgbClr val="0B2A5B"/>
          </a:solidFill>
          <a:ln w="12700">
            <a:solidFill>
              <a:srgbClr val="0B2A5B"/>
            </a:solidFill>
            <a:prstDash val="solid"/>
          </a:ln>
        </p:spPr>
      </p:sp>
      <p:sp>
        <p:nvSpPr>
          <p:cNvPr id="49" name="Text 47"/>
          <p:cNvSpPr/>
          <p:nvPr/>
        </p:nvSpPr>
        <p:spPr>
          <a:xfrm>
            <a:off x="731520" y="1636776"/>
            <a:ext cx="10698480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ابعاد مرجع W463 (برای Envelope داخلی)</a:t>
            </a:r>
            <a:endParaRPr lang="en-US" sz="1600" dirty="0"/>
          </a:p>
        </p:txBody>
      </p:sp>
      <p:sp>
        <p:nvSpPr>
          <p:cNvPr id="50" name="Shape 48"/>
          <p:cNvSpPr/>
          <p:nvPr/>
        </p:nvSpPr>
        <p:spPr>
          <a:xfrm>
            <a:off x="685800" y="2057400"/>
            <a:ext cx="10972800" cy="310896"/>
          </a:xfrm>
          <a:prstGeom prst="rect">
            <a:avLst/>
          </a:prstGeom>
          <a:solidFill>
            <a:srgbClr val="123B74"/>
          </a:solidFill>
          <a:ln w="12700">
            <a:solidFill>
              <a:srgbClr val="2A66B6"/>
            </a:solidFill>
            <a:prstDash val="solid"/>
          </a:ln>
        </p:spPr>
      </p:sp>
      <p:sp>
        <p:nvSpPr>
          <p:cNvPr id="51" name="Text 49"/>
          <p:cNvSpPr/>
          <p:nvPr/>
        </p:nvSpPr>
        <p:spPr>
          <a:xfrm>
            <a:off x="740664" y="2093976"/>
            <a:ext cx="2084832" cy="23774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مدل مرجع</a:t>
            </a:r>
            <a:endParaRPr lang="en-US" sz="1000" dirty="0"/>
          </a:p>
        </p:txBody>
      </p:sp>
      <p:sp>
        <p:nvSpPr>
          <p:cNvPr id="52" name="Text 50"/>
          <p:cNvSpPr/>
          <p:nvPr/>
        </p:nvSpPr>
        <p:spPr>
          <a:xfrm>
            <a:off x="2935224" y="2093976"/>
            <a:ext cx="2084832" cy="23774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طول</a:t>
            </a:r>
            <a:endParaRPr lang="en-US" sz="1000" dirty="0"/>
          </a:p>
        </p:txBody>
      </p:sp>
      <p:sp>
        <p:nvSpPr>
          <p:cNvPr id="53" name="Text 51"/>
          <p:cNvSpPr/>
          <p:nvPr/>
        </p:nvSpPr>
        <p:spPr>
          <a:xfrm>
            <a:off x="5129784" y="2093976"/>
            <a:ext cx="2084832" cy="23774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عرض</a:t>
            </a:r>
            <a:endParaRPr lang="en-US" sz="1000" dirty="0"/>
          </a:p>
        </p:txBody>
      </p:sp>
      <p:sp>
        <p:nvSpPr>
          <p:cNvPr id="54" name="Text 52"/>
          <p:cNvSpPr/>
          <p:nvPr/>
        </p:nvSpPr>
        <p:spPr>
          <a:xfrm>
            <a:off x="7324344" y="2093976"/>
            <a:ext cx="2084832" cy="23774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ارتفاع</a:t>
            </a:r>
            <a:endParaRPr lang="en-US" sz="1000" dirty="0"/>
          </a:p>
        </p:txBody>
      </p:sp>
      <p:sp>
        <p:nvSpPr>
          <p:cNvPr id="55" name="Text 53"/>
          <p:cNvSpPr/>
          <p:nvPr/>
        </p:nvSpPr>
        <p:spPr>
          <a:xfrm>
            <a:off x="9518904" y="2093976"/>
            <a:ext cx="2084832" cy="23774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Wheelbase</a:t>
            </a:r>
            <a:endParaRPr lang="en-US" sz="1000" dirty="0"/>
          </a:p>
        </p:txBody>
      </p:sp>
      <p:sp>
        <p:nvSpPr>
          <p:cNvPr id="56" name="Shape 54"/>
          <p:cNvSpPr/>
          <p:nvPr/>
        </p:nvSpPr>
        <p:spPr>
          <a:xfrm>
            <a:off x="685800" y="2368296"/>
            <a:ext cx="10972800" cy="310896"/>
          </a:xfrm>
          <a:prstGeom prst="rect">
            <a:avLst/>
          </a:prstGeom>
          <a:solidFill>
            <a:srgbClr val="081E3C"/>
          </a:solidFill>
          <a:ln w="9525">
            <a:solidFill>
              <a:srgbClr val="2A66B6"/>
            </a:solidFill>
            <a:prstDash val="solid"/>
          </a:ln>
        </p:spPr>
      </p:sp>
      <p:sp>
        <p:nvSpPr>
          <p:cNvPr id="57" name="Text 55"/>
          <p:cNvSpPr/>
          <p:nvPr/>
        </p:nvSpPr>
        <p:spPr>
          <a:xfrm>
            <a:off x="740664" y="2404872"/>
            <a:ext cx="2084832" cy="23774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E6F3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G-Class W463 (قدیمی/ارزان‌تر)</a:t>
            </a:r>
            <a:endParaRPr lang="en-US" sz="900" dirty="0"/>
          </a:p>
        </p:txBody>
      </p:sp>
      <p:sp>
        <p:nvSpPr>
          <p:cNvPr id="58" name="Text 56"/>
          <p:cNvSpPr/>
          <p:nvPr/>
        </p:nvSpPr>
        <p:spPr>
          <a:xfrm>
            <a:off x="2935224" y="2404872"/>
            <a:ext cx="2084832" cy="23774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E6F3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4662</a:t>
            </a:r>
            <a:endParaRPr lang="en-US" sz="900" dirty="0"/>
          </a:p>
        </p:txBody>
      </p:sp>
      <p:sp>
        <p:nvSpPr>
          <p:cNvPr id="59" name="Text 57"/>
          <p:cNvSpPr/>
          <p:nvPr/>
        </p:nvSpPr>
        <p:spPr>
          <a:xfrm>
            <a:off x="5129784" y="2404872"/>
            <a:ext cx="2084832" cy="23774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E6F3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1760</a:t>
            </a:r>
            <a:endParaRPr lang="en-US" sz="900" dirty="0"/>
          </a:p>
        </p:txBody>
      </p:sp>
      <p:sp>
        <p:nvSpPr>
          <p:cNvPr id="60" name="Text 58"/>
          <p:cNvSpPr/>
          <p:nvPr/>
        </p:nvSpPr>
        <p:spPr>
          <a:xfrm>
            <a:off x="7324344" y="2404872"/>
            <a:ext cx="2084832" cy="23774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E6F3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1951</a:t>
            </a:r>
            <a:endParaRPr lang="en-US" sz="900" dirty="0"/>
          </a:p>
        </p:txBody>
      </p:sp>
      <p:sp>
        <p:nvSpPr>
          <p:cNvPr id="61" name="Text 59"/>
          <p:cNvSpPr/>
          <p:nvPr/>
        </p:nvSpPr>
        <p:spPr>
          <a:xfrm>
            <a:off x="9518904" y="2404872"/>
            <a:ext cx="2084832" cy="23774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E6F3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2850</a:t>
            </a:r>
            <a:endParaRPr lang="en-US" sz="900" dirty="0"/>
          </a:p>
        </p:txBody>
      </p:sp>
      <p:sp>
        <p:nvSpPr>
          <p:cNvPr id="62" name="Shape 60"/>
          <p:cNvSpPr/>
          <p:nvPr/>
        </p:nvSpPr>
        <p:spPr>
          <a:xfrm>
            <a:off x="2880360" y="2057400"/>
            <a:ext cx="0" cy="621792"/>
          </a:xfrm>
          <a:prstGeom prst="line">
            <a:avLst/>
          </a:prstGeom>
          <a:noFill/>
          <a:ln w="9525">
            <a:solidFill>
              <a:srgbClr val="2A66B6"/>
            </a:solidFill>
            <a:prstDash val="solid"/>
          </a:ln>
        </p:spPr>
      </p:sp>
      <p:sp>
        <p:nvSpPr>
          <p:cNvPr id="63" name="Shape 61"/>
          <p:cNvSpPr/>
          <p:nvPr/>
        </p:nvSpPr>
        <p:spPr>
          <a:xfrm>
            <a:off x="5074920" y="2057400"/>
            <a:ext cx="0" cy="621792"/>
          </a:xfrm>
          <a:prstGeom prst="line">
            <a:avLst/>
          </a:prstGeom>
          <a:noFill/>
          <a:ln w="9525">
            <a:solidFill>
              <a:srgbClr val="2A66B6"/>
            </a:solidFill>
            <a:prstDash val="solid"/>
          </a:ln>
        </p:spPr>
      </p:sp>
      <p:sp>
        <p:nvSpPr>
          <p:cNvPr id="64" name="Shape 62"/>
          <p:cNvSpPr/>
          <p:nvPr/>
        </p:nvSpPr>
        <p:spPr>
          <a:xfrm>
            <a:off x="7269480" y="2057400"/>
            <a:ext cx="0" cy="621792"/>
          </a:xfrm>
          <a:prstGeom prst="line">
            <a:avLst/>
          </a:prstGeom>
          <a:noFill/>
          <a:ln w="9525">
            <a:solidFill>
              <a:srgbClr val="2A66B6"/>
            </a:solidFill>
            <a:prstDash val="solid"/>
          </a:ln>
        </p:spPr>
      </p:sp>
      <p:sp>
        <p:nvSpPr>
          <p:cNvPr id="65" name="Shape 63"/>
          <p:cNvSpPr/>
          <p:nvPr/>
        </p:nvSpPr>
        <p:spPr>
          <a:xfrm>
            <a:off x="9464040" y="2057400"/>
            <a:ext cx="0" cy="621792"/>
          </a:xfrm>
          <a:prstGeom prst="line">
            <a:avLst/>
          </a:prstGeom>
          <a:noFill/>
          <a:ln w="9525">
            <a:solidFill>
              <a:srgbClr val="2A66B6"/>
            </a:solidFill>
            <a:prstDash val="solid"/>
          </a:ln>
        </p:spPr>
      </p:sp>
      <p:sp>
        <p:nvSpPr>
          <p:cNvPr id="66" name="Shape 64"/>
          <p:cNvSpPr/>
          <p:nvPr/>
        </p:nvSpPr>
        <p:spPr>
          <a:xfrm>
            <a:off x="685800" y="3474720"/>
            <a:ext cx="5623560" cy="2926080"/>
          </a:xfrm>
          <a:prstGeom prst="roundRect">
            <a:avLst/>
          </a:prstGeom>
          <a:solidFill>
            <a:srgbClr val="0A2347"/>
          </a:solidFill>
          <a:ln w="12700">
            <a:solidFill>
              <a:srgbClr val="1F4E8C"/>
            </a:solidFill>
            <a:prstDash val="solid"/>
          </a:ln>
          <a:effectLst>
            <a:outerShdw blurRad="38100" dist="19050" dir="2700000" algn="bl" rotWithShape="0">
              <a:srgbClr val="000000">
                <a:alpha val="25000"/>
              </a:srgbClr>
            </a:outerShdw>
          </a:effectLst>
        </p:spPr>
      </p:sp>
      <p:sp>
        <p:nvSpPr>
          <p:cNvPr id="67" name="Text 65"/>
          <p:cNvSpPr/>
          <p:nvPr/>
        </p:nvSpPr>
        <p:spPr>
          <a:xfrm>
            <a:off x="914400" y="3611880"/>
            <a:ext cx="516636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واقعیت مهم</a:t>
            </a:r>
            <a:endParaRPr lang="en-US" sz="1400" dirty="0"/>
          </a:p>
        </p:txBody>
      </p:sp>
      <p:sp>
        <p:nvSpPr>
          <p:cNvPr id="68" name="Text 66"/>
          <p:cNvSpPr/>
          <p:nvPr/>
        </p:nvSpPr>
        <p:spPr>
          <a:xfrm>
            <a:off x="914400" y="3977640"/>
            <a:ext cx="5166360" cy="22860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ct val="105000"/>
              </a:lnSpc>
              <a:buNone/>
            </a:pPr>
            <a:r>
              <a:rPr lang="en-US" sz="1200" dirty="0">
                <a:solidFill>
                  <a:srgbClr val="D9EC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قطعات کابین G-Class «Plug &amp; Play» روی Patrol نمی‌نشیند.</a:t>
            </a:r>
            <a:endParaRPr lang="en-US" sz="1200" dirty="0"/>
          </a:p>
          <a:p>
            <a:pPr marL="0" indent="0">
              <a:lnSpc>
                <a:spcPct val="105000"/>
              </a:lnSpc>
              <a:buNone/>
            </a:pPr>
            <a:r>
              <a:rPr lang="en-US" sz="1200" dirty="0">
                <a:solidFill>
                  <a:srgbClr val="D9EC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پس هدف باید این باشد:</a:t>
            </a:r>
            <a:endParaRPr lang="en-US" sz="1200" dirty="0"/>
          </a:p>
          <a:p>
            <a:pPr marL="0" indent="0">
              <a:lnSpc>
                <a:spcPct val="105000"/>
              </a:lnSpc>
              <a:buNone/>
            </a:pPr>
            <a:r>
              <a:rPr lang="en-US" sz="1200" dirty="0">
                <a:solidFill>
                  <a:srgbClr val="D9EC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استفاده از پوسته/فرم داشبورد</a:t>
            </a:r>
            <a:endParaRPr lang="en-US" sz="1200" dirty="0"/>
          </a:p>
          <a:p>
            <a:pPr marL="0" indent="0">
              <a:lnSpc>
                <a:spcPct val="105000"/>
              </a:lnSpc>
              <a:buNone/>
            </a:pPr>
            <a:r>
              <a:rPr lang="en-US" sz="1200" dirty="0">
                <a:solidFill>
                  <a:srgbClr val="D9EC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ساخت Dash carrier beam سفارشی</a:t>
            </a:r>
            <a:endParaRPr lang="en-US" sz="1200" dirty="0"/>
          </a:p>
          <a:p>
            <a:pPr marL="0" indent="0">
              <a:lnSpc>
                <a:spcPct val="105000"/>
              </a:lnSpc>
              <a:buNone/>
            </a:pPr>
            <a:r>
              <a:rPr lang="en-US" sz="1200" dirty="0">
                <a:solidFill>
                  <a:srgbClr val="D9EC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آداپتور رودری‌ها (Backplate + کلیپس)</a:t>
            </a:r>
            <a:endParaRPr lang="en-US" sz="1200" dirty="0"/>
          </a:p>
          <a:p>
            <a:pPr marL="0" indent="0">
              <a:lnSpc>
                <a:spcPct val="105000"/>
              </a:lnSpc>
              <a:buNone/>
            </a:pPr>
            <a:r>
              <a:rPr lang="en-US" sz="1200" dirty="0">
                <a:solidFill>
                  <a:srgbClr val="D9EC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پایه صندلی‌ها با صفحه آداپتور</a:t>
            </a:r>
            <a:endParaRPr lang="en-US" sz="1200" dirty="0"/>
          </a:p>
        </p:txBody>
      </p:sp>
      <p:sp>
        <p:nvSpPr>
          <p:cNvPr id="69" name="Shape 67"/>
          <p:cNvSpPr/>
          <p:nvPr/>
        </p:nvSpPr>
        <p:spPr>
          <a:xfrm>
            <a:off x="6355080" y="3474720"/>
            <a:ext cx="5303520" cy="2926080"/>
          </a:xfrm>
          <a:prstGeom prst="roundRect">
            <a:avLst/>
          </a:prstGeom>
          <a:solidFill>
            <a:srgbClr val="0A2347"/>
          </a:solidFill>
          <a:ln w="12700">
            <a:solidFill>
              <a:srgbClr val="1F4E8C"/>
            </a:solidFill>
            <a:prstDash val="solid"/>
          </a:ln>
          <a:effectLst>
            <a:outerShdw blurRad="38100" dist="19050" dir="2700000" algn="bl" rotWithShape="0">
              <a:srgbClr val="000000">
                <a:alpha val="25000"/>
              </a:srgbClr>
            </a:outerShdw>
          </a:effectLst>
        </p:spPr>
      </p:sp>
      <p:sp>
        <p:nvSpPr>
          <p:cNvPr id="70" name="Text 68"/>
          <p:cNvSpPr/>
          <p:nvPr/>
        </p:nvSpPr>
        <p:spPr>
          <a:xfrm>
            <a:off x="6583680" y="3611880"/>
            <a:ext cx="484632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چرا W463 قدیمی؟</a:t>
            </a:r>
            <a:endParaRPr lang="en-US" sz="1400" dirty="0"/>
          </a:p>
        </p:txBody>
      </p:sp>
      <p:sp>
        <p:nvSpPr>
          <p:cNvPr id="71" name="Text 69"/>
          <p:cNvSpPr/>
          <p:nvPr/>
        </p:nvSpPr>
        <p:spPr>
          <a:xfrm>
            <a:off x="6583680" y="3977640"/>
            <a:ext cx="4846320" cy="22860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ct val="105000"/>
              </a:lnSpc>
              <a:buNone/>
            </a:pPr>
            <a:r>
              <a:rPr lang="en-US" sz="1200" dirty="0">
                <a:solidFill>
                  <a:srgbClr val="D9EC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بازار قطعه دست دوم بزرگ‌تر</a:t>
            </a:r>
            <a:endParaRPr lang="en-US" sz="1200" dirty="0"/>
          </a:p>
          <a:p>
            <a:pPr marL="0" indent="0">
              <a:lnSpc>
                <a:spcPct val="105000"/>
              </a:lnSpc>
              <a:buNone/>
            </a:pPr>
            <a:r>
              <a:rPr lang="en-US" sz="1200" dirty="0">
                <a:solidFill>
                  <a:srgbClr val="D9EC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الکترونیک ساده‌تر</a:t>
            </a:r>
            <a:endParaRPr lang="en-US" sz="1200" dirty="0"/>
          </a:p>
          <a:p>
            <a:pPr marL="0" indent="0">
              <a:lnSpc>
                <a:spcPct val="105000"/>
              </a:lnSpc>
              <a:buNone/>
            </a:pPr>
            <a:r>
              <a:rPr lang="en-US" sz="1200" dirty="0">
                <a:solidFill>
                  <a:srgbClr val="D9EC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ریسک کمتر در پروژهٔ قابل رانندگی</a:t>
            </a:r>
            <a:endParaRPr lang="en-US" sz="12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071C3A"/>
          </a:solidFill>
          <a:ln w="12700">
            <a:solidFill>
              <a:srgbClr val="071C3A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4" name="Shape 2"/>
          <p:cNvSpPr/>
          <p:nvPr/>
        </p:nvSpPr>
        <p:spPr>
          <a:xfrm>
            <a:off x="4572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5" name="Shape 3"/>
          <p:cNvSpPr/>
          <p:nvPr/>
        </p:nvSpPr>
        <p:spPr>
          <a:xfrm>
            <a:off x="9144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13716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7" name="Shape 5"/>
          <p:cNvSpPr/>
          <p:nvPr/>
        </p:nvSpPr>
        <p:spPr>
          <a:xfrm>
            <a:off x="18288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8" name="Shape 6"/>
          <p:cNvSpPr/>
          <p:nvPr/>
        </p:nvSpPr>
        <p:spPr>
          <a:xfrm>
            <a:off x="22860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9" name="Shape 7"/>
          <p:cNvSpPr/>
          <p:nvPr/>
        </p:nvSpPr>
        <p:spPr>
          <a:xfrm>
            <a:off x="27432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10" name="Shape 8"/>
          <p:cNvSpPr/>
          <p:nvPr/>
        </p:nvSpPr>
        <p:spPr>
          <a:xfrm>
            <a:off x="32004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11" name="Shape 9"/>
          <p:cNvSpPr/>
          <p:nvPr/>
        </p:nvSpPr>
        <p:spPr>
          <a:xfrm>
            <a:off x="36576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12" name="Shape 10"/>
          <p:cNvSpPr/>
          <p:nvPr/>
        </p:nvSpPr>
        <p:spPr>
          <a:xfrm>
            <a:off x="41148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13" name="Shape 11"/>
          <p:cNvSpPr/>
          <p:nvPr/>
        </p:nvSpPr>
        <p:spPr>
          <a:xfrm>
            <a:off x="45720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14" name="Shape 12"/>
          <p:cNvSpPr/>
          <p:nvPr/>
        </p:nvSpPr>
        <p:spPr>
          <a:xfrm>
            <a:off x="50292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15" name="Shape 13"/>
          <p:cNvSpPr/>
          <p:nvPr/>
        </p:nvSpPr>
        <p:spPr>
          <a:xfrm>
            <a:off x="54864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16" name="Shape 14"/>
          <p:cNvSpPr/>
          <p:nvPr/>
        </p:nvSpPr>
        <p:spPr>
          <a:xfrm>
            <a:off x="59436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17" name="Shape 15"/>
          <p:cNvSpPr/>
          <p:nvPr/>
        </p:nvSpPr>
        <p:spPr>
          <a:xfrm>
            <a:off x="64008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18" name="Shape 16"/>
          <p:cNvSpPr/>
          <p:nvPr/>
        </p:nvSpPr>
        <p:spPr>
          <a:xfrm>
            <a:off x="68580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19" name="Shape 17"/>
          <p:cNvSpPr/>
          <p:nvPr/>
        </p:nvSpPr>
        <p:spPr>
          <a:xfrm>
            <a:off x="73152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20" name="Shape 18"/>
          <p:cNvSpPr/>
          <p:nvPr/>
        </p:nvSpPr>
        <p:spPr>
          <a:xfrm>
            <a:off x="77724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21" name="Shape 19"/>
          <p:cNvSpPr/>
          <p:nvPr/>
        </p:nvSpPr>
        <p:spPr>
          <a:xfrm>
            <a:off x="82296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22" name="Shape 20"/>
          <p:cNvSpPr/>
          <p:nvPr/>
        </p:nvSpPr>
        <p:spPr>
          <a:xfrm>
            <a:off x="86868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23" name="Shape 21"/>
          <p:cNvSpPr/>
          <p:nvPr/>
        </p:nvSpPr>
        <p:spPr>
          <a:xfrm>
            <a:off x="91440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24" name="Shape 22"/>
          <p:cNvSpPr/>
          <p:nvPr/>
        </p:nvSpPr>
        <p:spPr>
          <a:xfrm>
            <a:off x="96012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25" name="Shape 23"/>
          <p:cNvSpPr/>
          <p:nvPr/>
        </p:nvSpPr>
        <p:spPr>
          <a:xfrm>
            <a:off x="100584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26" name="Shape 24"/>
          <p:cNvSpPr/>
          <p:nvPr/>
        </p:nvSpPr>
        <p:spPr>
          <a:xfrm>
            <a:off x="105156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27" name="Shape 25"/>
          <p:cNvSpPr/>
          <p:nvPr/>
        </p:nvSpPr>
        <p:spPr>
          <a:xfrm>
            <a:off x="109728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28" name="Shape 26"/>
          <p:cNvSpPr/>
          <p:nvPr/>
        </p:nvSpPr>
        <p:spPr>
          <a:xfrm>
            <a:off x="114300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29" name="Shape 27"/>
          <p:cNvSpPr/>
          <p:nvPr/>
        </p:nvSpPr>
        <p:spPr>
          <a:xfrm>
            <a:off x="118872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30" name="Shape 28"/>
          <p:cNvSpPr/>
          <p:nvPr/>
        </p:nvSpPr>
        <p:spPr>
          <a:xfrm>
            <a:off x="0" y="0"/>
            <a:ext cx="12191695" cy="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31" name="Shape 29"/>
          <p:cNvSpPr/>
          <p:nvPr/>
        </p:nvSpPr>
        <p:spPr>
          <a:xfrm>
            <a:off x="0" y="457200"/>
            <a:ext cx="12191695" cy="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32" name="Shape 30"/>
          <p:cNvSpPr/>
          <p:nvPr/>
        </p:nvSpPr>
        <p:spPr>
          <a:xfrm>
            <a:off x="0" y="914400"/>
            <a:ext cx="12191695" cy="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33" name="Shape 31"/>
          <p:cNvSpPr/>
          <p:nvPr/>
        </p:nvSpPr>
        <p:spPr>
          <a:xfrm>
            <a:off x="0" y="1371600"/>
            <a:ext cx="12191695" cy="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34" name="Shape 32"/>
          <p:cNvSpPr/>
          <p:nvPr/>
        </p:nvSpPr>
        <p:spPr>
          <a:xfrm>
            <a:off x="0" y="1828800"/>
            <a:ext cx="12191695" cy="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35" name="Shape 33"/>
          <p:cNvSpPr/>
          <p:nvPr/>
        </p:nvSpPr>
        <p:spPr>
          <a:xfrm>
            <a:off x="0" y="2286000"/>
            <a:ext cx="12191695" cy="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36" name="Shape 34"/>
          <p:cNvSpPr/>
          <p:nvPr/>
        </p:nvSpPr>
        <p:spPr>
          <a:xfrm>
            <a:off x="0" y="2743200"/>
            <a:ext cx="12191695" cy="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37" name="Shape 35"/>
          <p:cNvSpPr/>
          <p:nvPr/>
        </p:nvSpPr>
        <p:spPr>
          <a:xfrm>
            <a:off x="0" y="3200400"/>
            <a:ext cx="12191695" cy="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38" name="Shape 36"/>
          <p:cNvSpPr/>
          <p:nvPr/>
        </p:nvSpPr>
        <p:spPr>
          <a:xfrm>
            <a:off x="0" y="3657600"/>
            <a:ext cx="12191695" cy="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39" name="Shape 37"/>
          <p:cNvSpPr/>
          <p:nvPr/>
        </p:nvSpPr>
        <p:spPr>
          <a:xfrm>
            <a:off x="0" y="4114800"/>
            <a:ext cx="12191695" cy="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40" name="Shape 38"/>
          <p:cNvSpPr/>
          <p:nvPr/>
        </p:nvSpPr>
        <p:spPr>
          <a:xfrm>
            <a:off x="0" y="4572000"/>
            <a:ext cx="12191695" cy="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41" name="Shape 39"/>
          <p:cNvSpPr/>
          <p:nvPr/>
        </p:nvSpPr>
        <p:spPr>
          <a:xfrm>
            <a:off x="0" y="5029200"/>
            <a:ext cx="12191695" cy="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42" name="Shape 40"/>
          <p:cNvSpPr/>
          <p:nvPr/>
        </p:nvSpPr>
        <p:spPr>
          <a:xfrm>
            <a:off x="0" y="5486400"/>
            <a:ext cx="12191695" cy="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43" name="Shape 41"/>
          <p:cNvSpPr/>
          <p:nvPr/>
        </p:nvSpPr>
        <p:spPr>
          <a:xfrm>
            <a:off x="0" y="5943600"/>
            <a:ext cx="12191695" cy="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44" name="Shape 42"/>
          <p:cNvSpPr/>
          <p:nvPr/>
        </p:nvSpPr>
        <p:spPr>
          <a:xfrm>
            <a:off x="0" y="6400800"/>
            <a:ext cx="12191695" cy="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45" name="Shape 43"/>
          <p:cNvSpPr/>
          <p:nvPr/>
        </p:nvSpPr>
        <p:spPr>
          <a:xfrm>
            <a:off x="0" y="6858000"/>
            <a:ext cx="12191695" cy="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46" name="Text 44"/>
          <p:cNvSpPr/>
          <p:nvPr/>
        </p:nvSpPr>
        <p:spPr>
          <a:xfrm>
            <a:off x="640080" y="320040"/>
            <a:ext cx="1088136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3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هدف Track = ۳۰٪ (چالش اصلی پروژه)</a:t>
            </a:r>
            <a:endParaRPr lang="en-US" sz="3400" dirty="0"/>
          </a:p>
        </p:txBody>
      </p:sp>
      <p:sp>
        <p:nvSpPr>
          <p:cNvPr id="47" name="Text 45"/>
          <p:cNvSpPr/>
          <p:nvPr/>
        </p:nvSpPr>
        <p:spPr>
          <a:xfrm>
            <a:off x="640080" y="896112"/>
            <a:ext cx="1088136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600" dirty="0">
                <a:solidFill>
                  <a:srgbClr val="B9D7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عددها بر اساس Track استاندارد Y62 (1695mm)</a:t>
            </a:r>
            <a:endParaRPr lang="en-US" sz="1600" dirty="0"/>
          </a:p>
        </p:txBody>
      </p:sp>
      <p:sp>
        <p:nvSpPr>
          <p:cNvPr id="48" name="Shape 46"/>
          <p:cNvSpPr/>
          <p:nvPr/>
        </p:nvSpPr>
        <p:spPr>
          <a:xfrm>
            <a:off x="594360" y="1600200"/>
            <a:ext cx="10991088" cy="384048"/>
          </a:xfrm>
          <a:prstGeom prst="rect">
            <a:avLst/>
          </a:prstGeom>
          <a:solidFill>
            <a:srgbClr val="0B2A5B"/>
          </a:solidFill>
          <a:ln w="12700">
            <a:solidFill>
              <a:srgbClr val="0B2A5B"/>
            </a:solidFill>
            <a:prstDash val="solid"/>
          </a:ln>
        </p:spPr>
      </p:sp>
      <p:sp>
        <p:nvSpPr>
          <p:cNvPr id="49" name="Text 47"/>
          <p:cNvSpPr/>
          <p:nvPr/>
        </p:nvSpPr>
        <p:spPr>
          <a:xfrm>
            <a:off x="731520" y="1636776"/>
            <a:ext cx="10698480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محاسبات Track و پیامدها</a:t>
            </a:r>
            <a:endParaRPr lang="en-US" sz="1600" dirty="0"/>
          </a:p>
        </p:txBody>
      </p:sp>
      <p:sp>
        <p:nvSpPr>
          <p:cNvPr id="50" name="Shape 48"/>
          <p:cNvSpPr/>
          <p:nvPr/>
        </p:nvSpPr>
        <p:spPr>
          <a:xfrm>
            <a:off x="685800" y="2057400"/>
            <a:ext cx="10972800" cy="329184"/>
          </a:xfrm>
          <a:prstGeom prst="rect">
            <a:avLst/>
          </a:prstGeom>
          <a:solidFill>
            <a:srgbClr val="123B74"/>
          </a:solidFill>
          <a:ln w="12700">
            <a:solidFill>
              <a:srgbClr val="2A66B6"/>
            </a:solidFill>
            <a:prstDash val="solid"/>
          </a:ln>
        </p:spPr>
      </p:sp>
      <p:sp>
        <p:nvSpPr>
          <p:cNvPr id="51" name="Text 49"/>
          <p:cNvSpPr/>
          <p:nvPr/>
        </p:nvSpPr>
        <p:spPr>
          <a:xfrm>
            <a:off x="740664" y="2093976"/>
            <a:ext cx="2633472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سطح</a:t>
            </a:r>
            <a:endParaRPr lang="en-US" sz="1000" dirty="0"/>
          </a:p>
        </p:txBody>
      </p:sp>
      <p:sp>
        <p:nvSpPr>
          <p:cNvPr id="52" name="Text 50"/>
          <p:cNvSpPr/>
          <p:nvPr/>
        </p:nvSpPr>
        <p:spPr>
          <a:xfrm>
            <a:off x="3483864" y="2093976"/>
            <a:ext cx="2633472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Track جلو هدف (mm)</a:t>
            </a:r>
            <a:endParaRPr lang="en-US" sz="1000" dirty="0"/>
          </a:p>
        </p:txBody>
      </p:sp>
      <p:sp>
        <p:nvSpPr>
          <p:cNvPr id="53" name="Text 51"/>
          <p:cNvSpPr/>
          <p:nvPr/>
        </p:nvSpPr>
        <p:spPr>
          <a:xfrm>
            <a:off x="6227064" y="2093976"/>
            <a:ext cx="2633472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افزایش هر طرف</a:t>
            </a:r>
            <a:endParaRPr lang="en-US" sz="1000" dirty="0"/>
          </a:p>
        </p:txBody>
      </p:sp>
      <p:sp>
        <p:nvSpPr>
          <p:cNvPr id="54" name="Text 52"/>
          <p:cNvSpPr/>
          <p:nvPr/>
        </p:nvSpPr>
        <p:spPr>
          <a:xfrm>
            <a:off x="8970264" y="2093976"/>
            <a:ext cx="2633472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واقعیت اجرایی</a:t>
            </a:r>
            <a:endParaRPr lang="en-US" sz="1000" dirty="0"/>
          </a:p>
        </p:txBody>
      </p:sp>
      <p:sp>
        <p:nvSpPr>
          <p:cNvPr id="55" name="Shape 53"/>
          <p:cNvSpPr/>
          <p:nvPr/>
        </p:nvSpPr>
        <p:spPr>
          <a:xfrm>
            <a:off x="685800" y="2386584"/>
            <a:ext cx="10972800" cy="329184"/>
          </a:xfrm>
          <a:prstGeom prst="rect">
            <a:avLst/>
          </a:prstGeom>
          <a:solidFill>
            <a:srgbClr val="081E3C"/>
          </a:solidFill>
          <a:ln w="9525">
            <a:solidFill>
              <a:srgbClr val="2A66B6"/>
            </a:solidFill>
            <a:prstDash val="solid"/>
          </a:ln>
        </p:spPr>
      </p:sp>
      <p:sp>
        <p:nvSpPr>
          <p:cNvPr id="56" name="Text 54"/>
          <p:cNvSpPr/>
          <p:nvPr/>
        </p:nvSpPr>
        <p:spPr>
          <a:xfrm>
            <a:off x="740664" y="2423160"/>
            <a:ext cx="2633472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E6F3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استاندارد</a:t>
            </a:r>
            <a:endParaRPr lang="en-US" sz="900" dirty="0"/>
          </a:p>
        </p:txBody>
      </p:sp>
      <p:sp>
        <p:nvSpPr>
          <p:cNvPr id="57" name="Text 55"/>
          <p:cNvSpPr/>
          <p:nvPr/>
        </p:nvSpPr>
        <p:spPr>
          <a:xfrm>
            <a:off x="3483864" y="2423160"/>
            <a:ext cx="2633472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E6F3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1695</a:t>
            </a:r>
            <a:endParaRPr lang="en-US" sz="900" dirty="0"/>
          </a:p>
        </p:txBody>
      </p:sp>
      <p:sp>
        <p:nvSpPr>
          <p:cNvPr id="58" name="Text 56"/>
          <p:cNvSpPr/>
          <p:nvPr/>
        </p:nvSpPr>
        <p:spPr>
          <a:xfrm>
            <a:off x="6227064" y="2423160"/>
            <a:ext cx="2633472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E6F3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—</a:t>
            </a:r>
            <a:endParaRPr lang="en-US" sz="900" dirty="0"/>
          </a:p>
        </p:txBody>
      </p:sp>
      <p:sp>
        <p:nvSpPr>
          <p:cNvPr id="59" name="Text 57"/>
          <p:cNvSpPr/>
          <p:nvPr/>
        </p:nvSpPr>
        <p:spPr>
          <a:xfrm>
            <a:off x="8970264" y="2423160"/>
            <a:ext cx="2633472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E6F3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مبنای کارخانه</a:t>
            </a:r>
            <a:endParaRPr lang="en-US" sz="900" dirty="0"/>
          </a:p>
        </p:txBody>
      </p:sp>
      <p:sp>
        <p:nvSpPr>
          <p:cNvPr id="60" name="Shape 58"/>
          <p:cNvSpPr/>
          <p:nvPr/>
        </p:nvSpPr>
        <p:spPr>
          <a:xfrm>
            <a:off x="685800" y="2715768"/>
            <a:ext cx="10972800" cy="329184"/>
          </a:xfrm>
          <a:prstGeom prst="rect">
            <a:avLst/>
          </a:prstGeom>
          <a:solidFill>
            <a:srgbClr val="0A2347"/>
          </a:solidFill>
          <a:ln w="9525">
            <a:solidFill>
              <a:srgbClr val="2A66B6"/>
            </a:solidFill>
            <a:prstDash val="solid"/>
          </a:ln>
        </p:spPr>
      </p:sp>
      <p:sp>
        <p:nvSpPr>
          <p:cNvPr id="61" name="Text 59"/>
          <p:cNvSpPr/>
          <p:nvPr/>
        </p:nvSpPr>
        <p:spPr>
          <a:xfrm>
            <a:off x="740664" y="2752344"/>
            <a:ext cx="2633472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E6F3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سطح 1 (قابل رانندگی)</a:t>
            </a:r>
            <a:endParaRPr lang="en-US" sz="900" dirty="0"/>
          </a:p>
        </p:txBody>
      </p:sp>
      <p:sp>
        <p:nvSpPr>
          <p:cNvPr id="62" name="Text 60"/>
          <p:cNvSpPr/>
          <p:nvPr/>
        </p:nvSpPr>
        <p:spPr>
          <a:xfrm>
            <a:off x="3483864" y="2752344"/>
            <a:ext cx="2633472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E6F3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1898.4</a:t>
            </a:r>
            <a:endParaRPr lang="en-US" sz="900" dirty="0"/>
          </a:p>
        </p:txBody>
      </p:sp>
      <p:sp>
        <p:nvSpPr>
          <p:cNvPr id="63" name="Text 61"/>
          <p:cNvSpPr/>
          <p:nvPr/>
        </p:nvSpPr>
        <p:spPr>
          <a:xfrm>
            <a:off x="6227064" y="2752344"/>
            <a:ext cx="2633472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E6F3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+101.7 / طرف</a:t>
            </a:r>
            <a:endParaRPr lang="en-US" sz="900" dirty="0"/>
          </a:p>
        </p:txBody>
      </p:sp>
      <p:sp>
        <p:nvSpPr>
          <p:cNvPr id="64" name="Text 62"/>
          <p:cNvSpPr/>
          <p:nvPr/>
        </p:nvSpPr>
        <p:spPr>
          <a:xfrm>
            <a:off x="8970264" y="2752344"/>
            <a:ext cx="2633472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E6F3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قابل مدیریت با بازو+رینگ</a:t>
            </a:r>
            <a:endParaRPr lang="en-US" sz="900" dirty="0"/>
          </a:p>
        </p:txBody>
      </p:sp>
      <p:sp>
        <p:nvSpPr>
          <p:cNvPr id="65" name="Shape 63"/>
          <p:cNvSpPr/>
          <p:nvPr/>
        </p:nvSpPr>
        <p:spPr>
          <a:xfrm>
            <a:off x="685800" y="3044952"/>
            <a:ext cx="10972800" cy="329184"/>
          </a:xfrm>
          <a:prstGeom prst="rect">
            <a:avLst/>
          </a:prstGeom>
          <a:solidFill>
            <a:srgbClr val="081E3C"/>
          </a:solidFill>
          <a:ln w="9525">
            <a:solidFill>
              <a:srgbClr val="2A66B6"/>
            </a:solidFill>
            <a:prstDash val="solid"/>
          </a:ln>
        </p:spPr>
      </p:sp>
      <p:sp>
        <p:nvSpPr>
          <p:cNvPr id="66" name="Text 64"/>
          <p:cNvSpPr/>
          <p:nvPr/>
        </p:nvSpPr>
        <p:spPr>
          <a:xfrm>
            <a:off x="740664" y="3081528"/>
            <a:ext cx="2633472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E6F3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سطح 2 (تهاجمی)</a:t>
            </a:r>
            <a:endParaRPr lang="en-US" sz="900" dirty="0"/>
          </a:p>
        </p:txBody>
      </p:sp>
      <p:sp>
        <p:nvSpPr>
          <p:cNvPr id="67" name="Text 65"/>
          <p:cNvSpPr/>
          <p:nvPr/>
        </p:nvSpPr>
        <p:spPr>
          <a:xfrm>
            <a:off x="3483864" y="3081528"/>
            <a:ext cx="2633472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E6F3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2000.1</a:t>
            </a:r>
            <a:endParaRPr lang="en-US" sz="900" dirty="0"/>
          </a:p>
        </p:txBody>
      </p:sp>
      <p:sp>
        <p:nvSpPr>
          <p:cNvPr id="68" name="Text 66"/>
          <p:cNvSpPr/>
          <p:nvPr/>
        </p:nvSpPr>
        <p:spPr>
          <a:xfrm>
            <a:off x="6227064" y="3081528"/>
            <a:ext cx="2633472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E6F3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+152.5 / طرف</a:t>
            </a:r>
            <a:endParaRPr lang="en-US" sz="900" dirty="0"/>
          </a:p>
        </p:txBody>
      </p:sp>
      <p:sp>
        <p:nvSpPr>
          <p:cNvPr id="69" name="Text 67"/>
          <p:cNvSpPr/>
          <p:nvPr/>
        </p:nvSpPr>
        <p:spPr>
          <a:xfrm>
            <a:off x="8970264" y="3081528"/>
            <a:ext cx="2633472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E6F3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نیازمند طراحی جدی تعلیق</a:t>
            </a:r>
            <a:endParaRPr lang="en-US" sz="900" dirty="0"/>
          </a:p>
        </p:txBody>
      </p:sp>
      <p:sp>
        <p:nvSpPr>
          <p:cNvPr id="70" name="Shape 68"/>
          <p:cNvSpPr/>
          <p:nvPr/>
        </p:nvSpPr>
        <p:spPr>
          <a:xfrm>
            <a:off x="685800" y="3374136"/>
            <a:ext cx="10972800" cy="329184"/>
          </a:xfrm>
          <a:prstGeom prst="rect">
            <a:avLst/>
          </a:prstGeom>
          <a:solidFill>
            <a:srgbClr val="0A2347"/>
          </a:solidFill>
          <a:ln w="9525">
            <a:solidFill>
              <a:srgbClr val="2A66B6"/>
            </a:solidFill>
            <a:prstDash val="solid"/>
          </a:ln>
        </p:spPr>
      </p:sp>
      <p:sp>
        <p:nvSpPr>
          <p:cNvPr id="71" name="Text 69"/>
          <p:cNvSpPr/>
          <p:nvPr/>
        </p:nvSpPr>
        <p:spPr>
          <a:xfrm>
            <a:off x="740664" y="3410712"/>
            <a:ext cx="2633472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E6F3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سطح 3 (۳۰٪)</a:t>
            </a:r>
            <a:endParaRPr lang="en-US" sz="900" dirty="0"/>
          </a:p>
        </p:txBody>
      </p:sp>
      <p:sp>
        <p:nvSpPr>
          <p:cNvPr id="72" name="Text 70"/>
          <p:cNvSpPr/>
          <p:nvPr/>
        </p:nvSpPr>
        <p:spPr>
          <a:xfrm>
            <a:off x="3483864" y="3410712"/>
            <a:ext cx="2633472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E6F3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2203.5</a:t>
            </a:r>
            <a:endParaRPr lang="en-US" sz="900" dirty="0"/>
          </a:p>
        </p:txBody>
      </p:sp>
      <p:sp>
        <p:nvSpPr>
          <p:cNvPr id="73" name="Text 71"/>
          <p:cNvSpPr/>
          <p:nvPr/>
        </p:nvSpPr>
        <p:spPr>
          <a:xfrm>
            <a:off x="6227064" y="3410712"/>
            <a:ext cx="2633472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E6F3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+254.3 / طرف</a:t>
            </a:r>
            <a:endParaRPr lang="en-US" sz="900" dirty="0"/>
          </a:p>
        </p:txBody>
      </p:sp>
      <p:sp>
        <p:nvSpPr>
          <p:cNvPr id="74" name="Text 72"/>
          <p:cNvSpPr/>
          <p:nvPr/>
        </p:nvSpPr>
        <p:spPr>
          <a:xfrm>
            <a:off x="8970264" y="3410712"/>
            <a:ext cx="2633472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E6F3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تقریباً Show car؛ ریسک بالا</a:t>
            </a:r>
            <a:endParaRPr lang="en-US" sz="900" dirty="0"/>
          </a:p>
        </p:txBody>
      </p:sp>
      <p:sp>
        <p:nvSpPr>
          <p:cNvPr id="75" name="Shape 73"/>
          <p:cNvSpPr/>
          <p:nvPr/>
        </p:nvSpPr>
        <p:spPr>
          <a:xfrm>
            <a:off x="3429000" y="2057400"/>
            <a:ext cx="0" cy="1645920"/>
          </a:xfrm>
          <a:prstGeom prst="line">
            <a:avLst/>
          </a:prstGeom>
          <a:noFill/>
          <a:ln w="9525">
            <a:solidFill>
              <a:srgbClr val="2A66B6"/>
            </a:solidFill>
            <a:prstDash val="solid"/>
          </a:ln>
        </p:spPr>
      </p:sp>
      <p:sp>
        <p:nvSpPr>
          <p:cNvPr id="76" name="Shape 74"/>
          <p:cNvSpPr/>
          <p:nvPr/>
        </p:nvSpPr>
        <p:spPr>
          <a:xfrm>
            <a:off x="6172200" y="2057400"/>
            <a:ext cx="0" cy="1645920"/>
          </a:xfrm>
          <a:prstGeom prst="line">
            <a:avLst/>
          </a:prstGeom>
          <a:noFill/>
          <a:ln w="9525">
            <a:solidFill>
              <a:srgbClr val="2A66B6"/>
            </a:solidFill>
            <a:prstDash val="solid"/>
          </a:ln>
        </p:spPr>
      </p:sp>
      <p:sp>
        <p:nvSpPr>
          <p:cNvPr id="77" name="Shape 75"/>
          <p:cNvSpPr/>
          <p:nvPr/>
        </p:nvSpPr>
        <p:spPr>
          <a:xfrm>
            <a:off x="8915400" y="2057400"/>
            <a:ext cx="0" cy="1645920"/>
          </a:xfrm>
          <a:prstGeom prst="line">
            <a:avLst/>
          </a:prstGeom>
          <a:noFill/>
          <a:ln w="9525">
            <a:solidFill>
              <a:srgbClr val="2A66B6"/>
            </a:solidFill>
            <a:prstDash val="solid"/>
          </a:ln>
        </p:spPr>
      </p:sp>
      <p:sp>
        <p:nvSpPr>
          <p:cNvPr id="78" name="Shape 76"/>
          <p:cNvSpPr/>
          <p:nvPr/>
        </p:nvSpPr>
        <p:spPr>
          <a:xfrm>
            <a:off x="685800" y="4480560"/>
            <a:ext cx="10972800" cy="1874520"/>
          </a:xfrm>
          <a:prstGeom prst="roundRect">
            <a:avLst/>
          </a:prstGeom>
          <a:solidFill>
            <a:srgbClr val="0A2347"/>
          </a:solidFill>
          <a:ln w="12700">
            <a:solidFill>
              <a:srgbClr val="1F4E8C"/>
            </a:solidFill>
            <a:prstDash val="solid"/>
          </a:ln>
          <a:effectLst>
            <a:outerShdw blurRad="38100" dist="19050" dir="2700000" algn="bl" rotWithShape="0">
              <a:srgbClr val="000000">
                <a:alpha val="25000"/>
              </a:srgbClr>
            </a:outerShdw>
          </a:effectLst>
        </p:spPr>
      </p:sp>
      <p:sp>
        <p:nvSpPr>
          <p:cNvPr id="79" name="Text 77"/>
          <p:cNvSpPr/>
          <p:nvPr/>
        </p:nvSpPr>
        <p:spPr>
          <a:xfrm>
            <a:off x="914400" y="4617720"/>
            <a:ext cx="105156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نتیجهٔ مهندسی (رک و مستقیم)</a:t>
            </a:r>
            <a:endParaRPr lang="en-US" sz="1400" dirty="0"/>
          </a:p>
        </p:txBody>
      </p:sp>
      <p:sp>
        <p:nvSpPr>
          <p:cNvPr id="80" name="Text 78"/>
          <p:cNvSpPr/>
          <p:nvPr/>
        </p:nvSpPr>
        <p:spPr>
          <a:xfrm>
            <a:off x="914400" y="4983480"/>
            <a:ext cx="10515600" cy="12344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ct val="105000"/>
              </a:lnSpc>
              <a:buNone/>
            </a:pPr>
            <a:r>
              <a:rPr lang="en-US" sz="1200" dirty="0">
                <a:solidFill>
                  <a:srgbClr val="D9EC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۳۰٪ یعنی حدود +254mm برای هر طرف. این با «صرفاً آفست رینگ» به دست نمی‌آید و شما را وارد طراحی کامل: کنترل‌آرم، سگدست، فرمان، زاویه CV، bump-steer و تست سازه می‌کند.</a:t>
            </a:r>
            <a:endParaRPr lang="en-US" sz="1200" dirty="0"/>
          </a:p>
          <a:p>
            <a:pPr marL="0" indent="0">
              <a:lnSpc>
                <a:spcPct val="105000"/>
              </a:lnSpc>
              <a:buNone/>
            </a:pPr>
            <a:r>
              <a:rPr lang="en-US" sz="1200" dirty="0">
                <a:solidFill>
                  <a:srgbClr val="D9EC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برای پروژه‌ای که باید «قابل رانندگی و تست» باشد، پیشنهاد این بسته: سطح 1 یا نهایتاً سطح 2 + پهنای بصری با گلگیر/رکاب.</a:t>
            </a:r>
            <a:endParaRPr lang="en-US" sz="1200" dirty="0"/>
          </a:p>
        </p:txBody>
      </p:sp>
      <p:sp>
        <p:nvSpPr>
          <p:cNvPr id="81" name="Text 79"/>
          <p:cNvSpPr/>
          <p:nvPr/>
        </p:nvSpPr>
        <p:spPr>
          <a:xfrm>
            <a:off x="640080" y="6565392"/>
            <a:ext cx="1088136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9CC6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یادآوری: Track استاندارد Y62 = 1695mm (Nissan AU)</a:t>
            </a:r>
            <a:endParaRPr lang="en-US" sz="9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071C3A"/>
          </a:solidFill>
          <a:ln w="12700">
            <a:solidFill>
              <a:srgbClr val="071C3A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4" name="Shape 2"/>
          <p:cNvSpPr/>
          <p:nvPr/>
        </p:nvSpPr>
        <p:spPr>
          <a:xfrm>
            <a:off x="4572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5" name="Shape 3"/>
          <p:cNvSpPr/>
          <p:nvPr/>
        </p:nvSpPr>
        <p:spPr>
          <a:xfrm>
            <a:off x="9144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13716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7" name="Shape 5"/>
          <p:cNvSpPr/>
          <p:nvPr/>
        </p:nvSpPr>
        <p:spPr>
          <a:xfrm>
            <a:off x="18288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8" name="Shape 6"/>
          <p:cNvSpPr/>
          <p:nvPr/>
        </p:nvSpPr>
        <p:spPr>
          <a:xfrm>
            <a:off x="22860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9" name="Shape 7"/>
          <p:cNvSpPr/>
          <p:nvPr/>
        </p:nvSpPr>
        <p:spPr>
          <a:xfrm>
            <a:off x="27432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10" name="Shape 8"/>
          <p:cNvSpPr/>
          <p:nvPr/>
        </p:nvSpPr>
        <p:spPr>
          <a:xfrm>
            <a:off x="32004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11" name="Shape 9"/>
          <p:cNvSpPr/>
          <p:nvPr/>
        </p:nvSpPr>
        <p:spPr>
          <a:xfrm>
            <a:off x="36576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12" name="Shape 10"/>
          <p:cNvSpPr/>
          <p:nvPr/>
        </p:nvSpPr>
        <p:spPr>
          <a:xfrm>
            <a:off x="41148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13" name="Shape 11"/>
          <p:cNvSpPr/>
          <p:nvPr/>
        </p:nvSpPr>
        <p:spPr>
          <a:xfrm>
            <a:off x="45720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14" name="Shape 12"/>
          <p:cNvSpPr/>
          <p:nvPr/>
        </p:nvSpPr>
        <p:spPr>
          <a:xfrm>
            <a:off x="50292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15" name="Shape 13"/>
          <p:cNvSpPr/>
          <p:nvPr/>
        </p:nvSpPr>
        <p:spPr>
          <a:xfrm>
            <a:off x="54864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16" name="Shape 14"/>
          <p:cNvSpPr/>
          <p:nvPr/>
        </p:nvSpPr>
        <p:spPr>
          <a:xfrm>
            <a:off x="59436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17" name="Shape 15"/>
          <p:cNvSpPr/>
          <p:nvPr/>
        </p:nvSpPr>
        <p:spPr>
          <a:xfrm>
            <a:off x="64008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18" name="Shape 16"/>
          <p:cNvSpPr/>
          <p:nvPr/>
        </p:nvSpPr>
        <p:spPr>
          <a:xfrm>
            <a:off x="68580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19" name="Shape 17"/>
          <p:cNvSpPr/>
          <p:nvPr/>
        </p:nvSpPr>
        <p:spPr>
          <a:xfrm>
            <a:off x="73152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20" name="Shape 18"/>
          <p:cNvSpPr/>
          <p:nvPr/>
        </p:nvSpPr>
        <p:spPr>
          <a:xfrm>
            <a:off x="77724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21" name="Shape 19"/>
          <p:cNvSpPr/>
          <p:nvPr/>
        </p:nvSpPr>
        <p:spPr>
          <a:xfrm>
            <a:off x="82296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22" name="Shape 20"/>
          <p:cNvSpPr/>
          <p:nvPr/>
        </p:nvSpPr>
        <p:spPr>
          <a:xfrm>
            <a:off x="86868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23" name="Shape 21"/>
          <p:cNvSpPr/>
          <p:nvPr/>
        </p:nvSpPr>
        <p:spPr>
          <a:xfrm>
            <a:off x="91440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24" name="Shape 22"/>
          <p:cNvSpPr/>
          <p:nvPr/>
        </p:nvSpPr>
        <p:spPr>
          <a:xfrm>
            <a:off x="96012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25" name="Shape 23"/>
          <p:cNvSpPr/>
          <p:nvPr/>
        </p:nvSpPr>
        <p:spPr>
          <a:xfrm>
            <a:off x="100584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26" name="Shape 24"/>
          <p:cNvSpPr/>
          <p:nvPr/>
        </p:nvSpPr>
        <p:spPr>
          <a:xfrm>
            <a:off x="105156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27" name="Shape 25"/>
          <p:cNvSpPr/>
          <p:nvPr/>
        </p:nvSpPr>
        <p:spPr>
          <a:xfrm>
            <a:off x="109728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28" name="Shape 26"/>
          <p:cNvSpPr/>
          <p:nvPr/>
        </p:nvSpPr>
        <p:spPr>
          <a:xfrm>
            <a:off x="114300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29" name="Shape 27"/>
          <p:cNvSpPr/>
          <p:nvPr/>
        </p:nvSpPr>
        <p:spPr>
          <a:xfrm>
            <a:off x="118872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30" name="Shape 28"/>
          <p:cNvSpPr/>
          <p:nvPr/>
        </p:nvSpPr>
        <p:spPr>
          <a:xfrm>
            <a:off x="0" y="0"/>
            <a:ext cx="12191695" cy="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31" name="Shape 29"/>
          <p:cNvSpPr/>
          <p:nvPr/>
        </p:nvSpPr>
        <p:spPr>
          <a:xfrm>
            <a:off x="0" y="457200"/>
            <a:ext cx="12191695" cy="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32" name="Shape 30"/>
          <p:cNvSpPr/>
          <p:nvPr/>
        </p:nvSpPr>
        <p:spPr>
          <a:xfrm>
            <a:off x="0" y="914400"/>
            <a:ext cx="12191695" cy="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33" name="Shape 31"/>
          <p:cNvSpPr/>
          <p:nvPr/>
        </p:nvSpPr>
        <p:spPr>
          <a:xfrm>
            <a:off x="0" y="1371600"/>
            <a:ext cx="12191695" cy="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34" name="Shape 32"/>
          <p:cNvSpPr/>
          <p:nvPr/>
        </p:nvSpPr>
        <p:spPr>
          <a:xfrm>
            <a:off x="0" y="1828800"/>
            <a:ext cx="12191695" cy="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35" name="Shape 33"/>
          <p:cNvSpPr/>
          <p:nvPr/>
        </p:nvSpPr>
        <p:spPr>
          <a:xfrm>
            <a:off x="0" y="2286000"/>
            <a:ext cx="12191695" cy="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36" name="Shape 34"/>
          <p:cNvSpPr/>
          <p:nvPr/>
        </p:nvSpPr>
        <p:spPr>
          <a:xfrm>
            <a:off x="0" y="2743200"/>
            <a:ext cx="12191695" cy="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37" name="Shape 35"/>
          <p:cNvSpPr/>
          <p:nvPr/>
        </p:nvSpPr>
        <p:spPr>
          <a:xfrm>
            <a:off x="0" y="3200400"/>
            <a:ext cx="12191695" cy="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38" name="Shape 36"/>
          <p:cNvSpPr/>
          <p:nvPr/>
        </p:nvSpPr>
        <p:spPr>
          <a:xfrm>
            <a:off x="0" y="3657600"/>
            <a:ext cx="12191695" cy="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39" name="Shape 37"/>
          <p:cNvSpPr/>
          <p:nvPr/>
        </p:nvSpPr>
        <p:spPr>
          <a:xfrm>
            <a:off x="0" y="4114800"/>
            <a:ext cx="12191695" cy="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40" name="Shape 38"/>
          <p:cNvSpPr/>
          <p:nvPr/>
        </p:nvSpPr>
        <p:spPr>
          <a:xfrm>
            <a:off x="0" y="4572000"/>
            <a:ext cx="12191695" cy="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41" name="Shape 39"/>
          <p:cNvSpPr/>
          <p:nvPr/>
        </p:nvSpPr>
        <p:spPr>
          <a:xfrm>
            <a:off x="0" y="5029200"/>
            <a:ext cx="12191695" cy="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42" name="Shape 40"/>
          <p:cNvSpPr/>
          <p:nvPr/>
        </p:nvSpPr>
        <p:spPr>
          <a:xfrm>
            <a:off x="0" y="5486400"/>
            <a:ext cx="12191695" cy="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43" name="Shape 41"/>
          <p:cNvSpPr/>
          <p:nvPr/>
        </p:nvSpPr>
        <p:spPr>
          <a:xfrm>
            <a:off x="0" y="5943600"/>
            <a:ext cx="12191695" cy="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44" name="Shape 42"/>
          <p:cNvSpPr/>
          <p:nvPr/>
        </p:nvSpPr>
        <p:spPr>
          <a:xfrm>
            <a:off x="0" y="6400800"/>
            <a:ext cx="12191695" cy="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45" name="Shape 43"/>
          <p:cNvSpPr/>
          <p:nvPr/>
        </p:nvSpPr>
        <p:spPr>
          <a:xfrm>
            <a:off x="0" y="6858000"/>
            <a:ext cx="12191695" cy="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46" name="Text 44"/>
          <p:cNvSpPr/>
          <p:nvPr/>
        </p:nvSpPr>
        <p:spPr>
          <a:xfrm>
            <a:off x="640080" y="320040"/>
            <a:ext cx="1088136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3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پیشنهاد رینگ/لاستیک بر اساس Track هدف</a:t>
            </a:r>
            <a:endParaRPr lang="en-US" sz="3400" dirty="0"/>
          </a:p>
        </p:txBody>
      </p:sp>
      <p:sp>
        <p:nvSpPr>
          <p:cNvPr id="47" name="Text 45"/>
          <p:cNvSpPr/>
          <p:nvPr/>
        </p:nvSpPr>
        <p:spPr>
          <a:xfrm>
            <a:off x="640080" y="896112"/>
            <a:ext cx="1088136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600" dirty="0">
                <a:solidFill>
                  <a:srgbClr val="B9D7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با فرض آفست فابریک حدود +40 روی 18x8 — حتماً روی رینگ خودتان چک شود</a:t>
            </a:r>
            <a:endParaRPr lang="en-US" sz="1600" dirty="0"/>
          </a:p>
        </p:txBody>
      </p:sp>
      <p:sp>
        <p:nvSpPr>
          <p:cNvPr id="48" name="Shape 46"/>
          <p:cNvSpPr/>
          <p:nvPr/>
        </p:nvSpPr>
        <p:spPr>
          <a:xfrm>
            <a:off x="594360" y="1600200"/>
            <a:ext cx="10991088" cy="384048"/>
          </a:xfrm>
          <a:prstGeom prst="rect">
            <a:avLst/>
          </a:prstGeom>
          <a:solidFill>
            <a:srgbClr val="0B2A5B"/>
          </a:solidFill>
          <a:ln w="12700">
            <a:solidFill>
              <a:srgbClr val="0B2A5B"/>
            </a:solidFill>
            <a:prstDash val="solid"/>
          </a:ln>
        </p:spPr>
      </p:sp>
      <p:sp>
        <p:nvSpPr>
          <p:cNvPr id="49" name="Text 47"/>
          <p:cNvSpPr/>
          <p:nvPr/>
        </p:nvSpPr>
        <p:spPr>
          <a:xfrm>
            <a:off x="731520" y="1636776"/>
            <a:ext cx="10698480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فرمول ساده برای طراح</a:t>
            </a:r>
            <a:endParaRPr lang="en-US" sz="1600" dirty="0"/>
          </a:p>
        </p:txBody>
      </p:sp>
      <p:sp>
        <p:nvSpPr>
          <p:cNvPr id="50" name="Shape 48"/>
          <p:cNvSpPr/>
          <p:nvPr/>
        </p:nvSpPr>
        <p:spPr>
          <a:xfrm>
            <a:off x="685800" y="2057400"/>
            <a:ext cx="10972800" cy="1325880"/>
          </a:xfrm>
          <a:prstGeom prst="roundRect">
            <a:avLst/>
          </a:prstGeom>
          <a:solidFill>
            <a:srgbClr val="0A2347"/>
          </a:solidFill>
          <a:ln w="12700">
            <a:solidFill>
              <a:srgbClr val="1F4E8C"/>
            </a:solidFill>
            <a:prstDash val="solid"/>
          </a:ln>
          <a:effectLst>
            <a:outerShdw blurRad="38100" dist="19050" dir="2700000" algn="bl" rotWithShape="0">
              <a:srgbClr val="000000">
                <a:alpha val="25000"/>
              </a:srgbClr>
            </a:outerShdw>
          </a:effectLst>
        </p:spPr>
      </p:sp>
      <p:sp>
        <p:nvSpPr>
          <p:cNvPr id="51" name="Text 49"/>
          <p:cNvSpPr/>
          <p:nvPr/>
        </p:nvSpPr>
        <p:spPr>
          <a:xfrm>
            <a:off x="914400" y="2194560"/>
            <a:ext cx="105156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روابط پایه</a:t>
            </a:r>
            <a:endParaRPr lang="en-US" sz="1400" dirty="0"/>
          </a:p>
        </p:txBody>
      </p:sp>
      <p:sp>
        <p:nvSpPr>
          <p:cNvPr id="52" name="Text 50"/>
          <p:cNvSpPr/>
          <p:nvPr/>
        </p:nvSpPr>
        <p:spPr>
          <a:xfrm>
            <a:off x="914400" y="2560320"/>
            <a:ext cx="10515600" cy="6858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ct val="105000"/>
              </a:lnSpc>
              <a:buNone/>
            </a:pPr>
            <a:r>
              <a:rPr lang="en-US" sz="1200" dirty="0">
                <a:solidFill>
                  <a:srgbClr val="D9EC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ΔTrack (کل) ≈ 2 × (ΔOffset + Spacer)  +  2 × (افزایش پهنای تعلیق/هاب)</a:t>
            </a:r>
            <a:endParaRPr lang="en-US" sz="1200" dirty="0"/>
          </a:p>
          <a:p>
            <a:pPr marL="0" indent="0">
              <a:lnSpc>
                <a:spcPct val="105000"/>
              </a:lnSpc>
              <a:buNone/>
            </a:pPr>
            <a:r>
              <a:rPr lang="en-US" sz="1200" dirty="0">
                <a:solidFill>
                  <a:srgbClr val="D9EC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مثال: اگر آفست از +40 به -20 برسد ⇒ ΔOffset = 60mm (بیرون‌تر) ⇒ فقط از رینگ: +120mm به Track اضافه می‌شود.</a:t>
            </a:r>
            <a:endParaRPr lang="en-US" sz="1200" dirty="0"/>
          </a:p>
        </p:txBody>
      </p:sp>
      <p:sp>
        <p:nvSpPr>
          <p:cNvPr id="53" name="Shape 51"/>
          <p:cNvSpPr/>
          <p:nvPr/>
        </p:nvSpPr>
        <p:spPr>
          <a:xfrm>
            <a:off x="594360" y="3520440"/>
            <a:ext cx="10991088" cy="384048"/>
          </a:xfrm>
          <a:prstGeom prst="rect">
            <a:avLst/>
          </a:prstGeom>
          <a:solidFill>
            <a:srgbClr val="0B2A5B"/>
          </a:solidFill>
          <a:ln w="12700">
            <a:solidFill>
              <a:srgbClr val="0B2A5B"/>
            </a:solidFill>
            <a:prstDash val="solid"/>
          </a:ln>
        </p:spPr>
      </p:sp>
      <p:sp>
        <p:nvSpPr>
          <p:cNvPr id="54" name="Text 52"/>
          <p:cNvSpPr/>
          <p:nvPr/>
        </p:nvSpPr>
        <p:spPr>
          <a:xfrm>
            <a:off x="731520" y="3557016"/>
            <a:ext cx="10698480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پکیج‌های پیشنهادی (برای شروع CAD)</a:t>
            </a:r>
            <a:endParaRPr lang="en-US" sz="1600" dirty="0"/>
          </a:p>
        </p:txBody>
      </p:sp>
      <p:sp>
        <p:nvSpPr>
          <p:cNvPr id="55" name="Shape 53"/>
          <p:cNvSpPr/>
          <p:nvPr/>
        </p:nvSpPr>
        <p:spPr>
          <a:xfrm>
            <a:off x="685800" y="3886200"/>
            <a:ext cx="10972800" cy="329184"/>
          </a:xfrm>
          <a:prstGeom prst="rect">
            <a:avLst/>
          </a:prstGeom>
          <a:solidFill>
            <a:srgbClr val="123B74"/>
          </a:solidFill>
          <a:ln w="12700">
            <a:solidFill>
              <a:srgbClr val="2A66B6"/>
            </a:solidFill>
            <a:prstDash val="solid"/>
          </a:ln>
        </p:spPr>
      </p:sp>
      <p:sp>
        <p:nvSpPr>
          <p:cNvPr id="56" name="Text 54"/>
          <p:cNvSpPr/>
          <p:nvPr/>
        </p:nvSpPr>
        <p:spPr>
          <a:xfrm>
            <a:off x="740664" y="3922776"/>
            <a:ext cx="1719072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سطح</a:t>
            </a:r>
            <a:endParaRPr lang="en-US" sz="1000" dirty="0"/>
          </a:p>
        </p:txBody>
      </p:sp>
      <p:sp>
        <p:nvSpPr>
          <p:cNvPr id="57" name="Text 55"/>
          <p:cNvSpPr/>
          <p:nvPr/>
        </p:nvSpPr>
        <p:spPr>
          <a:xfrm>
            <a:off x="2569464" y="3922776"/>
            <a:ext cx="1719072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Track هدف</a:t>
            </a:r>
            <a:endParaRPr lang="en-US" sz="1000" dirty="0"/>
          </a:p>
        </p:txBody>
      </p:sp>
      <p:sp>
        <p:nvSpPr>
          <p:cNvPr id="58" name="Text 56"/>
          <p:cNvSpPr/>
          <p:nvPr/>
        </p:nvSpPr>
        <p:spPr>
          <a:xfrm>
            <a:off x="4398264" y="3922776"/>
            <a:ext cx="1719072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رینگ</a:t>
            </a:r>
            <a:endParaRPr lang="en-US" sz="1000" dirty="0"/>
          </a:p>
        </p:txBody>
      </p:sp>
      <p:sp>
        <p:nvSpPr>
          <p:cNvPr id="59" name="Text 57"/>
          <p:cNvSpPr/>
          <p:nvPr/>
        </p:nvSpPr>
        <p:spPr>
          <a:xfrm>
            <a:off x="6227064" y="3922776"/>
            <a:ext cx="1719072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آفست هدف</a:t>
            </a:r>
            <a:endParaRPr lang="en-US" sz="1000" dirty="0"/>
          </a:p>
        </p:txBody>
      </p:sp>
      <p:sp>
        <p:nvSpPr>
          <p:cNvPr id="60" name="Text 58"/>
          <p:cNvSpPr/>
          <p:nvPr/>
        </p:nvSpPr>
        <p:spPr>
          <a:xfrm>
            <a:off x="8055864" y="3922776"/>
            <a:ext cx="1719072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لاستیک</a:t>
            </a:r>
            <a:endParaRPr lang="en-US" sz="1000" dirty="0"/>
          </a:p>
        </p:txBody>
      </p:sp>
      <p:sp>
        <p:nvSpPr>
          <p:cNvPr id="61" name="Text 59"/>
          <p:cNvSpPr/>
          <p:nvPr/>
        </p:nvSpPr>
        <p:spPr>
          <a:xfrm>
            <a:off x="9884664" y="3922776"/>
            <a:ext cx="1719072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بدنه/گلگیر</a:t>
            </a:r>
            <a:endParaRPr lang="en-US" sz="1000" dirty="0"/>
          </a:p>
        </p:txBody>
      </p:sp>
      <p:sp>
        <p:nvSpPr>
          <p:cNvPr id="62" name="Shape 60"/>
          <p:cNvSpPr/>
          <p:nvPr/>
        </p:nvSpPr>
        <p:spPr>
          <a:xfrm>
            <a:off x="685800" y="4215384"/>
            <a:ext cx="10972800" cy="329184"/>
          </a:xfrm>
          <a:prstGeom prst="rect">
            <a:avLst/>
          </a:prstGeom>
          <a:solidFill>
            <a:srgbClr val="081E3C"/>
          </a:solidFill>
          <a:ln w="9525">
            <a:solidFill>
              <a:srgbClr val="2A66B6"/>
            </a:solidFill>
            <a:prstDash val="solid"/>
          </a:ln>
        </p:spPr>
      </p:sp>
      <p:sp>
        <p:nvSpPr>
          <p:cNvPr id="63" name="Text 61"/>
          <p:cNvSpPr/>
          <p:nvPr/>
        </p:nvSpPr>
        <p:spPr>
          <a:xfrm>
            <a:off x="740664" y="4251960"/>
            <a:ext cx="1719072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800" dirty="0">
                <a:solidFill>
                  <a:srgbClr val="E6F3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سطح 1</a:t>
            </a:r>
            <a:endParaRPr lang="en-US" sz="800" dirty="0"/>
          </a:p>
        </p:txBody>
      </p:sp>
      <p:sp>
        <p:nvSpPr>
          <p:cNvPr id="64" name="Text 62"/>
          <p:cNvSpPr/>
          <p:nvPr/>
        </p:nvSpPr>
        <p:spPr>
          <a:xfrm>
            <a:off x="2569464" y="4251960"/>
            <a:ext cx="1719072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800" dirty="0">
                <a:solidFill>
                  <a:srgbClr val="E6F3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Track ≈ 1900mm</a:t>
            </a:r>
            <a:endParaRPr lang="en-US" sz="800" dirty="0"/>
          </a:p>
        </p:txBody>
      </p:sp>
      <p:sp>
        <p:nvSpPr>
          <p:cNvPr id="65" name="Text 63"/>
          <p:cNvSpPr/>
          <p:nvPr/>
        </p:nvSpPr>
        <p:spPr>
          <a:xfrm>
            <a:off x="4398264" y="4251960"/>
            <a:ext cx="1719072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800" dirty="0">
                <a:solidFill>
                  <a:srgbClr val="E6F3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18x9.0 یا 18x9.5</a:t>
            </a:r>
            <a:endParaRPr lang="en-US" sz="800" dirty="0"/>
          </a:p>
        </p:txBody>
      </p:sp>
      <p:sp>
        <p:nvSpPr>
          <p:cNvPr id="66" name="Text 64"/>
          <p:cNvSpPr/>
          <p:nvPr/>
        </p:nvSpPr>
        <p:spPr>
          <a:xfrm>
            <a:off x="6227064" y="4251960"/>
            <a:ext cx="1719072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800" dirty="0">
                <a:solidFill>
                  <a:srgbClr val="E6F3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ET -10 تا -25</a:t>
            </a:r>
            <a:endParaRPr lang="en-US" sz="800" dirty="0"/>
          </a:p>
        </p:txBody>
      </p:sp>
      <p:sp>
        <p:nvSpPr>
          <p:cNvPr id="67" name="Text 65"/>
          <p:cNvSpPr/>
          <p:nvPr/>
        </p:nvSpPr>
        <p:spPr>
          <a:xfrm>
            <a:off x="8055864" y="4251960"/>
            <a:ext cx="1719072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800" dirty="0">
                <a:solidFill>
                  <a:srgbClr val="E6F3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35x12.5R18</a:t>
            </a:r>
            <a:endParaRPr lang="en-US" sz="800" dirty="0"/>
          </a:p>
        </p:txBody>
      </p:sp>
      <p:sp>
        <p:nvSpPr>
          <p:cNvPr id="68" name="Text 66"/>
          <p:cNvSpPr/>
          <p:nvPr/>
        </p:nvSpPr>
        <p:spPr>
          <a:xfrm>
            <a:off x="9884664" y="4251960"/>
            <a:ext cx="1719072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800" dirty="0">
                <a:solidFill>
                  <a:srgbClr val="E6F3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اوورفندر ~70–90mm/طرف</a:t>
            </a:r>
            <a:endParaRPr lang="en-US" sz="800" dirty="0"/>
          </a:p>
        </p:txBody>
      </p:sp>
      <p:sp>
        <p:nvSpPr>
          <p:cNvPr id="69" name="Shape 67"/>
          <p:cNvSpPr/>
          <p:nvPr/>
        </p:nvSpPr>
        <p:spPr>
          <a:xfrm>
            <a:off x="685800" y="4544568"/>
            <a:ext cx="10972800" cy="329184"/>
          </a:xfrm>
          <a:prstGeom prst="rect">
            <a:avLst/>
          </a:prstGeom>
          <a:solidFill>
            <a:srgbClr val="0A2347"/>
          </a:solidFill>
          <a:ln w="9525">
            <a:solidFill>
              <a:srgbClr val="2A66B6"/>
            </a:solidFill>
            <a:prstDash val="solid"/>
          </a:ln>
        </p:spPr>
      </p:sp>
      <p:sp>
        <p:nvSpPr>
          <p:cNvPr id="70" name="Text 68"/>
          <p:cNvSpPr/>
          <p:nvPr/>
        </p:nvSpPr>
        <p:spPr>
          <a:xfrm>
            <a:off x="740664" y="4581144"/>
            <a:ext cx="1719072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800" dirty="0">
                <a:solidFill>
                  <a:srgbClr val="E6F3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سطح 2</a:t>
            </a:r>
            <a:endParaRPr lang="en-US" sz="800" dirty="0"/>
          </a:p>
        </p:txBody>
      </p:sp>
      <p:sp>
        <p:nvSpPr>
          <p:cNvPr id="71" name="Text 69"/>
          <p:cNvSpPr/>
          <p:nvPr/>
        </p:nvSpPr>
        <p:spPr>
          <a:xfrm>
            <a:off x="2569464" y="4581144"/>
            <a:ext cx="1719072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800" dirty="0">
                <a:solidFill>
                  <a:srgbClr val="E6F3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Track ≈ 2000mm</a:t>
            </a:r>
            <a:endParaRPr lang="en-US" sz="800" dirty="0"/>
          </a:p>
        </p:txBody>
      </p:sp>
      <p:sp>
        <p:nvSpPr>
          <p:cNvPr id="72" name="Text 70"/>
          <p:cNvSpPr/>
          <p:nvPr/>
        </p:nvSpPr>
        <p:spPr>
          <a:xfrm>
            <a:off x="4398264" y="4581144"/>
            <a:ext cx="1719072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800" dirty="0">
                <a:solidFill>
                  <a:srgbClr val="E6F3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18x9.5 یا 18x10</a:t>
            </a:r>
            <a:endParaRPr lang="en-US" sz="800" dirty="0"/>
          </a:p>
        </p:txBody>
      </p:sp>
      <p:sp>
        <p:nvSpPr>
          <p:cNvPr id="73" name="Text 71"/>
          <p:cNvSpPr/>
          <p:nvPr/>
        </p:nvSpPr>
        <p:spPr>
          <a:xfrm>
            <a:off x="6227064" y="4581144"/>
            <a:ext cx="1719072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800" dirty="0">
                <a:solidFill>
                  <a:srgbClr val="E6F3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ET -25 تا -38</a:t>
            </a:r>
            <a:endParaRPr lang="en-US" sz="800" dirty="0"/>
          </a:p>
        </p:txBody>
      </p:sp>
      <p:sp>
        <p:nvSpPr>
          <p:cNvPr id="74" name="Text 72"/>
          <p:cNvSpPr/>
          <p:nvPr/>
        </p:nvSpPr>
        <p:spPr>
          <a:xfrm>
            <a:off x="8055864" y="4581144"/>
            <a:ext cx="1719072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800" dirty="0">
                <a:solidFill>
                  <a:srgbClr val="E6F3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37x12.5R18</a:t>
            </a:r>
            <a:endParaRPr lang="en-US" sz="800" dirty="0"/>
          </a:p>
        </p:txBody>
      </p:sp>
      <p:sp>
        <p:nvSpPr>
          <p:cNvPr id="75" name="Text 73"/>
          <p:cNvSpPr/>
          <p:nvPr/>
        </p:nvSpPr>
        <p:spPr>
          <a:xfrm>
            <a:off x="9884664" y="4581144"/>
            <a:ext cx="1719072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800" dirty="0">
                <a:solidFill>
                  <a:srgbClr val="E6F3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اوورفندر ~90–120mm/طرف</a:t>
            </a:r>
            <a:endParaRPr lang="en-US" sz="800" dirty="0"/>
          </a:p>
        </p:txBody>
      </p:sp>
      <p:sp>
        <p:nvSpPr>
          <p:cNvPr id="76" name="Shape 74"/>
          <p:cNvSpPr/>
          <p:nvPr/>
        </p:nvSpPr>
        <p:spPr>
          <a:xfrm>
            <a:off x="685800" y="4873752"/>
            <a:ext cx="10972800" cy="329184"/>
          </a:xfrm>
          <a:prstGeom prst="rect">
            <a:avLst/>
          </a:prstGeom>
          <a:solidFill>
            <a:srgbClr val="081E3C"/>
          </a:solidFill>
          <a:ln w="9525">
            <a:solidFill>
              <a:srgbClr val="2A66B6"/>
            </a:solidFill>
            <a:prstDash val="solid"/>
          </a:ln>
        </p:spPr>
      </p:sp>
      <p:sp>
        <p:nvSpPr>
          <p:cNvPr id="77" name="Text 75"/>
          <p:cNvSpPr/>
          <p:nvPr/>
        </p:nvSpPr>
        <p:spPr>
          <a:xfrm>
            <a:off x="740664" y="4910328"/>
            <a:ext cx="1719072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800" dirty="0">
                <a:solidFill>
                  <a:srgbClr val="E6F3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سطح 3 (۳۰٪)</a:t>
            </a:r>
            <a:endParaRPr lang="en-US" sz="800" dirty="0"/>
          </a:p>
        </p:txBody>
      </p:sp>
      <p:sp>
        <p:nvSpPr>
          <p:cNvPr id="78" name="Text 76"/>
          <p:cNvSpPr/>
          <p:nvPr/>
        </p:nvSpPr>
        <p:spPr>
          <a:xfrm>
            <a:off x="2569464" y="4910328"/>
            <a:ext cx="1719072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800" dirty="0">
                <a:solidFill>
                  <a:srgbClr val="E6F3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Track ≈ 2204mm</a:t>
            </a:r>
            <a:endParaRPr lang="en-US" sz="800" dirty="0"/>
          </a:p>
        </p:txBody>
      </p:sp>
      <p:sp>
        <p:nvSpPr>
          <p:cNvPr id="79" name="Text 77"/>
          <p:cNvSpPr/>
          <p:nvPr/>
        </p:nvSpPr>
        <p:spPr>
          <a:xfrm>
            <a:off x="4398264" y="4910328"/>
            <a:ext cx="1719072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800" dirty="0">
                <a:solidFill>
                  <a:srgbClr val="E6F3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18–20x10</a:t>
            </a:r>
            <a:endParaRPr lang="en-US" sz="800" dirty="0"/>
          </a:p>
        </p:txBody>
      </p:sp>
      <p:sp>
        <p:nvSpPr>
          <p:cNvPr id="80" name="Text 78"/>
          <p:cNvSpPr/>
          <p:nvPr/>
        </p:nvSpPr>
        <p:spPr>
          <a:xfrm>
            <a:off x="6227064" y="4910328"/>
            <a:ext cx="1719072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800" dirty="0">
                <a:solidFill>
                  <a:srgbClr val="E6F3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ET -50 و پایین‌تر + تعلیق خاص</a:t>
            </a:r>
            <a:endParaRPr lang="en-US" sz="800" dirty="0"/>
          </a:p>
        </p:txBody>
      </p:sp>
      <p:sp>
        <p:nvSpPr>
          <p:cNvPr id="81" name="Text 79"/>
          <p:cNvSpPr/>
          <p:nvPr/>
        </p:nvSpPr>
        <p:spPr>
          <a:xfrm>
            <a:off x="8055864" y="4910328"/>
            <a:ext cx="1719072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800" dirty="0">
                <a:solidFill>
                  <a:srgbClr val="E6F3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37–40"</a:t>
            </a:r>
            <a:endParaRPr lang="en-US" sz="800" dirty="0"/>
          </a:p>
        </p:txBody>
      </p:sp>
      <p:sp>
        <p:nvSpPr>
          <p:cNvPr id="82" name="Text 80"/>
          <p:cNvSpPr/>
          <p:nvPr/>
        </p:nvSpPr>
        <p:spPr>
          <a:xfrm>
            <a:off x="9884664" y="4910328"/>
            <a:ext cx="1719072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800" dirty="0">
                <a:solidFill>
                  <a:srgbClr val="E6F3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طراحی کامل + تست سخت</a:t>
            </a:r>
            <a:endParaRPr lang="en-US" sz="800" dirty="0"/>
          </a:p>
        </p:txBody>
      </p:sp>
      <p:sp>
        <p:nvSpPr>
          <p:cNvPr id="83" name="Shape 81"/>
          <p:cNvSpPr/>
          <p:nvPr/>
        </p:nvSpPr>
        <p:spPr>
          <a:xfrm>
            <a:off x="2514600" y="3886200"/>
            <a:ext cx="0" cy="1316736"/>
          </a:xfrm>
          <a:prstGeom prst="line">
            <a:avLst/>
          </a:prstGeom>
          <a:noFill/>
          <a:ln w="9525">
            <a:solidFill>
              <a:srgbClr val="2A66B6"/>
            </a:solidFill>
            <a:prstDash val="solid"/>
          </a:ln>
        </p:spPr>
      </p:sp>
      <p:sp>
        <p:nvSpPr>
          <p:cNvPr id="84" name="Shape 82"/>
          <p:cNvSpPr/>
          <p:nvPr/>
        </p:nvSpPr>
        <p:spPr>
          <a:xfrm>
            <a:off x="4343400" y="3886200"/>
            <a:ext cx="0" cy="1316736"/>
          </a:xfrm>
          <a:prstGeom prst="line">
            <a:avLst/>
          </a:prstGeom>
          <a:noFill/>
          <a:ln w="9525">
            <a:solidFill>
              <a:srgbClr val="2A66B6"/>
            </a:solidFill>
            <a:prstDash val="solid"/>
          </a:ln>
        </p:spPr>
      </p:sp>
      <p:sp>
        <p:nvSpPr>
          <p:cNvPr id="85" name="Shape 83"/>
          <p:cNvSpPr/>
          <p:nvPr/>
        </p:nvSpPr>
        <p:spPr>
          <a:xfrm>
            <a:off x="6172200" y="3886200"/>
            <a:ext cx="0" cy="1316736"/>
          </a:xfrm>
          <a:prstGeom prst="line">
            <a:avLst/>
          </a:prstGeom>
          <a:noFill/>
          <a:ln w="9525">
            <a:solidFill>
              <a:srgbClr val="2A66B6"/>
            </a:solidFill>
            <a:prstDash val="solid"/>
          </a:ln>
        </p:spPr>
      </p:sp>
      <p:sp>
        <p:nvSpPr>
          <p:cNvPr id="86" name="Shape 84"/>
          <p:cNvSpPr/>
          <p:nvPr/>
        </p:nvSpPr>
        <p:spPr>
          <a:xfrm>
            <a:off x="8001000" y="3886200"/>
            <a:ext cx="0" cy="1316736"/>
          </a:xfrm>
          <a:prstGeom prst="line">
            <a:avLst/>
          </a:prstGeom>
          <a:noFill/>
          <a:ln w="9525">
            <a:solidFill>
              <a:srgbClr val="2A66B6"/>
            </a:solidFill>
            <a:prstDash val="solid"/>
          </a:ln>
        </p:spPr>
      </p:sp>
      <p:sp>
        <p:nvSpPr>
          <p:cNvPr id="87" name="Shape 85"/>
          <p:cNvSpPr/>
          <p:nvPr/>
        </p:nvSpPr>
        <p:spPr>
          <a:xfrm>
            <a:off x="9829800" y="3886200"/>
            <a:ext cx="0" cy="1316736"/>
          </a:xfrm>
          <a:prstGeom prst="line">
            <a:avLst/>
          </a:prstGeom>
          <a:noFill/>
          <a:ln w="9525">
            <a:solidFill>
              <a:srgbClr val="2A66B6"/>
            </a:solidFill>
            <a:prstDash val="solid"/>
          </a:ln>
        </p:spPr>
      </p:sp>
      <p:sp>
        <p:nvSpPr>
          <p:cNvPr id="88" name="Text 86"/>
          <p:cNvSpPr/>
          <p:nvPr/>
        </p:nvSpPr>
        <p:spPr>
          <a:xfrm>
            <a:off x="640080" y="6565392"/>
            <a:ext cx="1088136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9CC6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آفست فابریک Y62 معمولاً 18x8 ET40 ذکر می‌شود؛ روی رینگ شما حک شده است.</a:t>
            </a:r>
            <a:endParaRPr lang="en-US" sz="9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071C3A"/>
          </a:solidFill>
          <a:ln w="12700">
            <a:solidFill>
              <a:srgbClr val="071C3A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4" name="Shape 2"/>
          <p:cNvSpPr/>
          <p:nvPr/>
        </p:nvSpPr>
        <p:spPr>
          <a:xfrm>
            <a:off x="4572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5" name="Shape 3"/>
          <p:cNvSpPr/>
          <p:nvPr/>
        </p:nvSpPr>
        <p:spPr>
          <a:xfrm>
            <a:off x="9144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13716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7" name="Shape 5"/>
          <p:cNvSpPr/>
          <p:nvPr/>
        </p:nvSpPr>
        <p:spPr>
          <a:xfrm>
            <a:off x="18288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8" name="Shape 6"/>
          <p:cNvSpPr/>
          <p:nvPr/>
        </p:nvSpPr>
        <p:spPr>
          <a:xfrm>
            <a:off x="22860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9" name="Shape 7"/>
          <p:cNvSpPr/>
          <p:nvPr/>
        </p:nvSpPr>
        <p:spPr>
          <a:xfrm>
            <a:off x="27432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10" name="Shape 8"/>
          <p:cNvSpPr/>
          <p:nvPr/>
        </p:nvSpPr>
        <p:spPr>
          <a:xfrm>
            <a:off x="32004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11" name="Shape 9"/>
          <p:cNvSpPr/>
          <p:nvPr/>
        </p:nvSpPr>
        <p:spPr>
          <a:xfrm>
            <a:off x="36576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12" name="Shape 10"/>
          <p:cNvSpPr/>
          <p:nvPr/>
        </p:nvSpPr>
        <p:spPr>
          <a:xfrm>
            <a:off x="41148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13" name="Shape 11"/>
          <p:cNvSpPr/>
          <p:nvPr/>
        </p:nvSpPr>
        <p:spPr>
          <a:xfrm>
            <a:off x="45720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14" name="Shape 12"/>
          <p:cNvSpPr/>
          <p:nvPr/>
        </p:nvSpPr>
        <p:spPr>
          <a:xfrm>
            <a:off x="50292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15" name="Shape 13"/>
          <p:cNvSpPr/>
          <p:nvPr/>
        </p:nvSpPr>
        <p:spPr>
          <a:xfrm>
            <a:off x="54864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16" name="Shape 14"/>
          <p:cNvSpPr/>
          <p:nvPr/>
        </p:nvSpPr>
        <p:spPr>
          <a:xfrm>
            <a:off x="59436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17" name="Shape 15"/>
          <p:cNvSpPr/>
          <p:nvPr/>
        </p:nvSpPr>
        <p:spPr>
          <a:xfrm>
            <a:off x="64008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18" name="Shape 16"/>
          <p:cNvSpPr/>
          <p:nvPr/>
        </p:nvSpPr>
        <p:spPr>
          <a:xfrm>
            <a:off x="68580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19" name="Shape 17"/>
          <p:cNvSpPr/>
          <p:nvPr/>
        </p:nvSpPr>
        <p:spPr>
          <a:xfrm>
            <a:off x="73152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20" name="Shape 18"/>
          <p:cNvSpPr/>
          <p:nvPr/>
        </p:nvSpPr>
        <p:spPr>
          <a:xfrm>
            <a:off x="77724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21" name="Shape 19"/>
          <p:cNvSpPr/>
          <p:nvPr/>
        </p:nvSpPr>
        <p:spPr>
          <a:xfrm>
            <a:off x="82296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22" name="Shape 20"/>
          <p:cNvSpPr/>
          <p:nvPr/>
        </p:nvSpPr>
        <p:spPr>
          <a:xfrm>
            <a:off x="86868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23" name="Shape 21"/>
          <p:cNvSpPr/>
          <p:nvPr/>
        </p:nvSpPr>
        <p:spPr>
          <a:xfrm>
            <a:off x="91440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24" name="Shape 22"/>
          <p:cNvSpPr/>
          <p:nvPr/>
        </p:nvSpPr>
        <p:spPr>
          <a:xfrm>
            <a:off x="96012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25" name="Shape 23"/>
          <p:cNvSpPr/>
          <p:nvPr/>
        </p:nvSpPr>
        <p:spPr>
          <a:xfrm>
            <a:off x="100584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26" name="Shape 24"/>
          <p:cNvSpPr/>
          <p:nvPr/>
        </p:nvSpPr>
        <p:spPr>
          <a:xfrm>
            <a:off x="105156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27" name="Shape 25"/>
          <p:cNvSpPr/>
          <p:nvPr/>
        </p:nvSpPr>
        <p:spPr>
          <a:xfrm>
            <a:off x="109728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28" name="Shape 26"/>
          <p:cNvSpPr/>
          <p:nvPr/>
        </p:nvSpPr>
        <p:spPr>
          <a:xfrm>
            <a:off x="114300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29" name="Shape 27"/>
          <p:cNvSpPr/>
          <p:nvPr/>
        </p:nvSpPr>
        <p:spPr>
          <a:xfrm>
            <a:off x="11887200" y="0"/>
            <a:ext cx="0" cy="685800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30" name="Shape 28"/>
          <p:cNvSpPr/>
          <p:nvPr/>
        </p:nvSpPr>
        <p:spPr>
          <a:xfrm>
            <a:off x="0" y="0"/>
            <a:ext cx="12191695" cy="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31" name="Shape 29"/>
          <p:cNvSpPr/>
          <p:nvPr/>
        </p:nvSpPr>
        <p:spPr>
          <a:xfrm>
            <a:off x="0" y="457200"/>
            <a:ext cx="12191695" cy="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32" name="Shape 30"/>
          <p:cNvSpPr/>
          <p:nvPr/>
        </p:nvSpPr>
        <p:spPr>
          <a:xfrm>
            <a:off x="0" y="914400"/>
            <a:ext cx="12191695" cy="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33" name="Shape 31"/>
          <p:cNvSpPr/>
          <p:nvPr/>
        </p:nvSpPr>
        <p:spPr>
          <a:xfrm>
            <a:off x="0" y="1371600"/>
            <a:ext cx="12191695" cy="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34" name="Shape 32"/>
          <p:cNvSpPr/>
          <p:nvPr/>
        </p:nvSpPr>
        <p:spPr>
          <a:xfrm>
            <a:off x="0" y="1828800"/>
            <a:ext cx="12191695" cy="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35" name="Shape 33"/>
          <p:cNvSpPr/>
          <p:nvPr/>
        </p:nvSpPr>
        <p:spPr>
          <a:xfrm>
            <a:off x="0" y="2286000"/>
            <a:ext cx="12191695" cy="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36" name="Shape 34"/>
          <p:cNvSpPr/>
          <p:nvPr/>
        </p:nvSpPr>
        <p:spPr>
          <a:xfrm>
            <a:off x="0" y="2743200"/>
            <a:ext cx="12191695" cy="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37" name="Shape 35"/>
          <p:cNvSpPr/>
          <p:nvPr/>
        </p:nvSpPr>
        <p:spPr>
          <a:xfrm>
            <a:off x="0" y="3200400"/>
            <a:ext cx="12191695" cy="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38" name="Shape 36"/>
          <p:cNvSpPr/>
          <p:nvPr/>
        </p:nvSpPr>
        <p:spPr>
          <a:xfrm>
            <a:off x="0" y="3657600"/>
            <a:ext cx="12191695" cy="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39" name="Shape 37"/>
          <p:cNvSpPr/>
          <p:nvPr/>
        </p:nvSpPr>
        <p:spPr>
          <a:xfrm>
            <a:off x="0" y="4114800"/>
            <a:ext cx="12191695" cy="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40" name="Shape 38"/>
          <p:cNvSpPr/>
          <p:nvPr/>
        </p:nvSpPr>
        <p:spPr>
          <a:xfrm>
            <a:off x="0" y="4572000"/>
            <a:ext cx="12191695" cy="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41" name="Shape 39"/>
          <p:cNvSpPr/>
          <p:nvPr/>
        </p:nvSpPr>
        <p:spPr>
          <a:xfrm>
            <a:off x="0" y="5029200"/>
            <a:ext cx="12191695" cy="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42" name="Shape 40"/>
          <p:cNvSpPr/>
          <p:nvPr/>
        </p:nvSpPr>
        <p:spPr>
          <a:xfrm>
            <a:off x="0" y="5486400"/>
            <a:ext cx="12191695" cy="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43" name="Shape 41"/>
          <p:cNvSpPr/>
          <p:nvPr/>
        </p:nvSpPr>
        <p:spPr>
          <a:xfrm>
            <a:off x="0" y="5943600"/>
            <a:ext cx="12191695" cy="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44" name="Shape 42"/>
          <p:cNvSpPr/>
          <p:nvPr/>
        </p:nvSpPr>
        <p:spPr>
          <a:xfrm>
            <a:off x="0" y="6400800"/>
            <a:ext cx="12191695" cy="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45" name="Shape 43"/>
          <p:cNvSpPr/>
          <p:nvPr/>
        </p:nvSpPr>
        <p:spPr>
          <a:xfrm>
            <a:off x="0" y="6858000"/>
            <a:ext cx="12191695" cy="0"/>
          </a:xfrm>
          <a:prstGeom prst="line">
            <a:avLst/>
          </a:prstGeom>
          <a:noFill/>
          <a:ln w="6350">
            <a:solidFill>
              <a:srgbClr val="0D2A55">
                <a:alpha val="25000"/>
              </a:srgbClr>
            </a:solidFill>
            <a:prstDash val="solid"/>
          </a:ln>
        </p:spPr>
      </p:sp>
      <p:sp>
        <p:nvSpPr>
          <p:cNvPr id="46" name="Text 44"/>
          <p:cNvSpPr/>
          <p:nvPr/>
        </p:nvSpPr>
        <p:spPr>
          <a:xfrm>
            <a:off x="640080" y="320040"/>
            <a:ext cx="1088136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3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رفرنس‌های بصری بدنه (برای یکسان‌سازی زبان طراحی)</a:t>
            </a:r>
            <a:endParaRPr lang="en-US" sz="3400" dirty="0"/>
          </a:p>
        </p:txBody>
      </p:sp>
      <p:sp>
        <p:nvSpPr>
          <p:cNvPr id="47" name="Text 45"/>
          <p:cNvSpPr/>
          <p:nvPr/>
        </p:nvSpPr>
        <p:spPr>
          <a:xfrm>
            <a:off x="640080" y="896112"/>
            <a:ext cx="1088136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600" dirty="0">
                <a:solidFill>
                  <a:srgbClr val="B9D7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این تصاویر فقط برای استایل و تناسبات هستند (نه نقشهٔ ساخت)</a:t>
            </a:r>
            <a:endParaRPr lang="en-US" sz="1600" dirty="0"/>
          </a:p>
        </p:txBody>
      </p:sp>
      <p:sp>
        <p:nvSpPr>
          <p:cNvPr id="48" name="Shape 46"/>
          <p:cNvSpPr/>
          <p:nvPr/>
        </p:nvSpPr>
        <p:spPr>
          <a:xfrm>
            <a:off x="685800" y="1600200"/>
            <a:ext cx="5577840" cy="2514600"/>
          </a:xfrm>
          <a:prstGeom prst="roundRect">
            <a:avLst/>
          </a:prstGeom>
          <a:solidFill>
            <a:srgbClr val="06162E"/>
          </a:solidFill>
          <a:ln w="12700">
            <a:solidFill>
              <a:srgbClr val="1F4E8C"/>
            </a:solidFill>
            <a:prstDash val="solid"/>
          </a:ln>
        </p:spPr>
      </p:sp>
      <p:sp>
        <p:nvSpPr>
          <p:cNvPr id="50" name="Shape 47"/>
          <p:cNvSpPr/>
          <p:nvPr/>
        </p:nvSpPr>
        <p:spPr>
          <a:xfrm>
            <a:off x="685800" y="3794760"/>
            <a:ext cx="5577840" cy="320040"/>
          </a:xfrm>
          <a:prstGeom prst="rect">
            <a:avLst/>
          </a:prstGeom>
          <a:solidFill>
            <a:srgbClr val="000000">
              <a:alpha val="6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51" name="Text 48"/>
          <p:cNvSpPr/>
          <p:nvPr/>
        </p:nvSpPr>
        <p:spPr>
          <a:xfrm>
            <a:off x="822960" y="3831336"/>
            <a:ext cx="530352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Front</a:t>
            </a:r>
            <a:endParaRPr lang="en-US" sz="1200" dirty="0"/>
          </a:p>
        </p:txBody>
      </p:sp>
      <p:sp>
        <p:nvSpPr>
          <p:cNvPr id="52" name="Shape 49"/>
          <p:cNvSpPr/>
          <p:nvPr/>
        </p:nvSpPr>
        <p:spPr>
          <a:xfrm>
            <a:off x="6355080" y="1600200"/>
            <a:ext cx="5303520" cy="2514600"/>
          </a:xfrm>
          <a:prstGeom prst="roundRect">
            <a:avLst/>
          </a:prstGeom>
          <a:solidFill>
            <a:srgbClr val="06162E"/>
          </a:solidFill>
          <a:ln w="12700">
            <a:solidFill>
              <a:srgbClr val="1F4E8C"/>
            </a:solidFill>
            <a:prstDash val="solid"/>
          </a:ln>
        </p:spPr>
      </p:sp>
      <p:pic>
        <p:nvPicPr>
          <p:cNvPr id="53" name="Image 1" descr="/mnt/data/A_digital_photograph_showcases_a_side_profile_of_a.png"/>
          <p:cNvPicPr>
            <a:picLocks noChangeAspect="1"/>
          </p:cNvPicPr>
          <p:nvPr/>
        </p:nvPicPr>
        <p:blipFill>
          <a:blip r:embed="rId3"/>
          <a:srcRect t="26293" b="26293"/>
          <a:stretch/>
        </p:blipFill>
        <p:spPr>
          <a:xfrm>
            <a:off x="6355080" y="1600200"/>
            <a:ext cx="5303520" cy="2514600"/>
          </a:xfrm>
          <a:prstGeom prst="rect">
            <a:avLst/>
          </a:prstGeom>
        </p:spPr>
      </p:pic>
      <p:sp>
        <p:nvSpPr>
          <p:cNvPr id="54" name="Shape 50"/>
          <p:cNvSpPr/>
          <p:nvPr/>
        </p:nvSpPr>
        <p:spPr>
          <a:xfrm>
            <a:off x="6355080" y="3794760"/>
            <a:ext cx="5303520" cy="320040"/>
          </a:xfrm>
          <a:prstGeom prst="rect">
            <a:avLst/>
          </a:prstGeom>
          <a:solidFill>
            <a:srgbClr val="000000">
              <a:alpha val="6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55" name="Text 51"/>
          <p:cNvSpPr/>
          <p:nvPr/>
        </p:nvSpPr>
        <p:spPr>
          <a:xfrm>
            <a:off x="6492240" y="3831336"/>
            <a:ext cx="50292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Side (no logo)</a:t>
            </a:r>
            <a:endParaRPr lang="en-US" sz="1200" dirty="0"/>
          </a:p>
        </p:txBody>
      </p:sp>
      <p:sp>
        <p:nvSpPr>
          <p:cNvPr id="56" name="Shape 52"/>
          <p:cNvSpPr/>
          <p:nvPr/>
        </p:nvSpPr>
        <p:spPr>
          <a:xfrm>
            <a:off x="685800" y="4251960"/>
            <a:ext cx="5577840" cy="2331720"/>
          </a:xfrm>
          <a:prstGeom prst="roundRect">
            <a:avLst/>
          </a:prstGeom>
          <a:solidFill>
            <a:srgbClr val="06162E"/>
          </a:solidFill>
          <a:ln w="12700">
            <a:solidFill>
              <a:srgbClr val="1F4E8C"/>
            </a:solidFill>
            <a:prstDash val="solid"/>
          </a:ln>
        </p:spPr>
      </p:sp>
      <p:pic>
        <p:nvPicPr>
          <p:cNvPr id="57" name="Image 2" descr="/mnt/data/A_high-resolution_digital_photograph_captures_the_.png"/>
          <p:cNvPicPr>
            <a:picLocks noChangeAspect="1"/>
          </p:cNvPicPr>
          <p:nvPr/>
        </p:nvPicPr>
        <p:blipFill>
          <a:blip r:embed="rId4"/>
          <a:srcRect t="36066" b="36066"/>
          <a:stretch/>
        </p:blipFill>
        <p:spPr>
          <a:xfrm>
            <a:off x="685800" y="4251960"/>
            <a:ext cx="5577840" cy="2331720"/>
          </a:xfrm>
          <a:prstGeom prst="rect">
            <a:avLst/>
          </a:prstGeom>
        </p:spPr>
      </p:pic>
      <p:sp>
        <p:nvSpPr>
          <p:cNvPr id="58" name="Shape 53"/>
          <p:cNvSpPr/>
          <p:nvPr/>
        </p:nvSpPr>
        <p:spPr>
          <a:xfrm>
            <a:off x="685800" y="6263640"/>
            <a:ext cx="5577840" cy="320040"/>
          </a:xfrm>
          <a:prstGeom prst="rect">
            <a:avLst/>
          </a:prstGeom>
          <a:solidFill>
            <a:srgbClr val="000000">
              <a:alpha val="6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59" name="Text 54"/>
          <p:cNvSpPr/>
          <p:nvPr/>
        </p:nvSpPr>
        <p:spPr>
          <a:xfrm>
            <a:off x="822960" y="6300216"/>
            <a:ext cx="530352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Rear</a:t>
            </a:r>
            <a:endParaRPr lang="en-US" sz="1200" dirty="0"/>
          </a:p>
        </p:txBody>
      </p:sp>
      <p:sp>
        <p:nvSpPr>
          <p:cNvPr id="60" name="Shape 55"/>
          <p:cNvSpPr/>
          <p:nvPr/>
        </p:nvSpPr>
        <p:spPr>
          <a:xfrm>
            <a:off x="6355080" y="4251960"/>
            <a:ext cx="5303520" cy="2331720"/>
          </a:xfrm>
          <a:prstGeom prst="roundRect">
            <a:avLst/>
          </a:prstGeom>
          <a:solidFill>
            <a:srgbClr val="06162E"/>
          </a:solidFill>
          <a:ln w="12700">
            <a:solidFill>
              <a:srgbClr val="1F4E8C"/>
            </a:solidFill>
            <a:prstDash val="solid"/>
          </a:ln>
        </p:spPr>
      </p:sp>
      <p:sp>
        <p:nvSpPr>
          <p:cNvPr id="62" name="Shape 56"/>
          <p:cNvSpPr/>
          <p:nvPr/>
        </p:nvSpPr>
        <p:spPr>
          <a:xfrm>
            <a:off x="6355080" y="6263640"/>
            <a:ext cx="5303520" cy="320040"/>
          </a:xfrm>
          <a:prstGeom prst="rect">
            <a:avLst/>
          </a:prstGeom>
          <a:solidFill>
            <a:srgbClr val="000000">
              <a:alpha val="6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</p:sp>
      <p:sp>
        <p:nvSpPr>
          <p:cNvPr id="63" name="Text 57"/>
          <p:cNvSpPr/>
          <p:nvPr/>
        </p:nvSpPr>
        <p:spPr>
          <a:xfrm>
            <a:off x="6492240" y="6300216"/>
            <a:ext cx="50292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Top / sunroof</a:t>
            </a:r>
            <a:endParaRPr lang="en-US" sz="1200" dirty="0"/>
          </a:p>
        </p:txBody>
      </p:sp>
      <p:pic>
        <p:nvPicPr>
          <p:cNvPr id="66" name="Picture 65">
            <a:extLst>
              <a:ext uri="{FF2B5EF4-FFF2-40B4-BE49-F238E27FC236}">
                <a16:creationId xmlns:a16="http://schemas.microsoft.com/office/drawing/2014/main" id="{AFE2F7FA-D614-E099-3EEF-F17CB7C6CA9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17321" y="1801436"/>
            <a:ext cx="3866840" cy="2194515"/>
          </a:xfrm>
          <a:prstGeom prst="rect">
            <a:avLst/>
          </a:prstGeom>
        </p:spPr>
      </p:pic>
      <p:pic>
        <p:nvPicPr>
          <p:cNvPr id="67" name="Picture 66">
            <a:extLst>
              <a:ext uri="{FF2B5EF4-FFF2-40B4-BE49-F238E27FC236}">
                <a16:creationId xmlns:a16="http://schemas.microsoft.com/office/drawing/2014/main" id="{BE14ED8B-217A-F208-D570-91945BEED0A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522037" y="4394072"/>
            <a:ext cx="3450763" cy="204749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071C3A"/>
          </a:solidFill>
          <a:ln w="12700">
            <a:solidFill>
              <a:srgbClr val="071C3A"/>
            </a:solidFill>
            <a:prstDash val="solid"/>
          </a:ln>
        </p:spPr>
      </p:sp>
      <p:pic>
        <p:nvPicPr>
          <p:cNvPr id="49" name="Picture 48">
            <a:extLst>
              <a:ext uri="{FF2B5EF4-FFF2-40B4-BE49-F238E27FC236}">
                <a16:creationId xmlns:a16="http://schemas.microsoft.com/office/drawing/2014/main" id="{4FC79D47-AC35-AE8A-A010-7E314B2F58A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25146" y="6178"/>
            <a:ext cx="4572000" cy="6858000"/>
          </a:xfrm>
          <a:prstGeom prst="rect">
            <a:avLst/>
          </a:prstGeom>
        </p:spPr>
      </p:pic>
      <p:pic>
        <p:nvPicPr>
          <p:cNvPr id="69" name="Picture 68">
            <a:extLst>
              <a:ext uri="{FF2B5EF4-FFF2-40B4-BE49-F238E27FC236}">
                <a16:creationId xmlns:a16="http://schemas.microsoft.com/office/drawing/2014/main" id="{4B00791B-7AF8-7D5B-DB97-C21F0DBEED6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22292" y="1530178"/>
            <a:ext cx="3553941" cy="3553941"/>
          </a:xfrm>
          <a:prstGeom prst="rect">
            <a:avLst/>
          </a:prstGeom>
        </p:spPr>
      </p:pic>
      <p:sp>
        <p:nvSpPr>
          <p:cNvPr id="70" name="TextBox 69">
            <a:extLst>
              <a:ext uri="{FF2B5EF4-FFF2-40B4-BE49-F238E27FC236}">
                <a16:creationId xmlns:a16="http://schemas.microsoft.com/office/drawing/2014/main" id="{F9AB305C-2813-D2BB-340A-C0C51F87A38C}"/>
              </a:ext>
            </a:extLst>
          </p:cNvPr>
          <p:cNvSpPr txBox="1"/>
          <p:nvPr/>
        </p:nvSpPr>
        <p:spPr>
          <a:xfrm>
            <a:off x="7208834" y="4760953"/>
            <a:ext cx="398085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Bef>
                <a:spcPts val="1200"/>
              </a:spcBef>
            </a:pPr>
            <a:r>
              <a:rPr lang="en-CA" sz="3600" b="1" kern="0" dirty="0">
                <a:solidFill>
                  <a:srgbClr val="2F5496"/>
                </a:solidFill>
                <a:effectLst/>
                <a:latin typeface="Calibri Light" panose="020F0302020204030204" pitchFamily="34" charset="0"/>
                <a:ea typeface="DengXian Light" panose="02010600030101010101" pitchFamily="2" charset="-122"/>
                <a:cs typeface="Times New Roman" panose="02020603050405020304" pitchFamily="18" charset="0"/>
              </a:rPr>
              <a:t>Victoria Class</a:t>
            </a:r>
            <a:endParaRPr lang="en-CA" sz="2400" b="1" kern="0" dirty="0">
              <a:solidFill>
                <a:srgbClr val="2F5496"/>
              </a:solidFill>
              <a:effectLst/>
              <a:latin typeface="Calibri Light" panose="020F0302020204030204" pitchFamily="34" charset="0"/>
              <a:ea typeface="DengXian Light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3711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071C3A"/>
          </a:solidFill>
          <a:ln w="12700">
            <a:solidFill>
              <a:srgbClr val="071C3A"/>
            </a:solidFill>
            <a:prstDash val="solid"/>
          </a:ln>
        </p:spPr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F028626-C83D-E117-8999-3B946D7FD6B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19589" y="177800"/>
            <a:ext cx="6502400" cy="65024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BA9A03D-9B9F-4B7D-9191-3CBABA09E27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5942" y="1652029"/>
            <a:ext cx="3553941" cy="355394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1ADC69B-4EAE-52BE-EA9C-FEDC84004F5F}"/>
              </a:ext>
            </a:extLst>
          </p:cNvPr>
          <p:cNvSpPr txBox="1"/>
          <p:nvPr/>
        </p:nvSpPr>
        <p:spPr>
          <a:xfrm>
            <a:off x="703880" y="4882804"/>
            <a:ext cx="398085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Bef>
                <a:spcPts val="1200"/>
              </a:spcBef>
            </a:pPr>
            <a:r>
              <a:rPr lang="en-CA" sz="3600" b="1" kern="0" dirty="0">
                <a:solidFill>
                  <a:srgbClr val="2F5496"/>
                </a:solidFill>
                <a:effectLst/>
                <a:latin typeface="Calibri Light" panose="020F0302020204030204" pitchFamily="34" charset="0"/>
                <a:ea typeface="DengXian Light" panose="02010600030101010101" pitchFamily="2" charset="-122"/>
                <a:cs typeface="Times New Roman" panose="02020603050405020304" pitchFamily="18" charset="0"/>
              </a:rPr>
              <a:t>Victoria Class</a:t>
            </a:r>
            <a:endParaRPr lang="en-CA" sz="2400" b="1" kern="0" dirty="0">
              <a:solidFill>
                <a:srgbClr val="2F5496"/>
              </a:solidFill>
              <a:effectLst/>
              <a:latin typeface="Calibri Light" panose="020F0302020204030204" pitchFamily="34" charset="0"/>
              <a:ea typeface="DengXian Light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647667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071C3A"/>
          </a:solidFill>
          <a:ln w="12700">
            <a:solidFill>
              <a:srgbClr val="071C3A"/>
            </a:solidFill>
            <a:prstDash val="solid"/>
          </a:ln>
        </p:spPr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BA9A03D-9B9F-4B7D-9191-3CBABA09E27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5942" y="1652029"/>
            <a:ext cx="3553941" cy="355394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1ADC69B-4EAE-52BE-EA9C-FEDC84004F5F}"/>
              </a:ext>
            </a:extLst>
          </p:cNvPr>
          <p:cNvSpPr txBox="1"/>
          <p:nvPr/>
        </p:nvSpPr>
        <p:spPr>
          <a:xfrm>
            <a:off x="703880" y="4882804"/>
            <a:ext cx="398085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Bef>
                <a:spcPts val="1200"/>
              </a:spcBef>
            </a:pPr>
            <a:r>
              <a:rPr lang="en-CA" sz="3600" b="1" kern="0" dirty="0">
                <a:solidFill>
                  <a:srgbClr val="2F5496"/>
                </a:solidFill>
                <a:effectLst/>
                <a:latin typeface="Calibri Light" panose="020F0302020204030204" pitchFamily="34" charset="0"/>
                <a:ea typeface="DengXian Light" panose="02010600030101010101" pitchFamily="2" charset="-122"/>
                <a:cs typeface="Times New Roman" panose="02020603050405020304" pitchFamily="18" charset="0"/>
              </a:rPr>
              <a:t>Victoria Class</a:t>
            </a:r>
            <a:endParaRPr lang="en-CA" sz="2400" b="1" kern="0" dirty="0">
              <a:solidFill>
                <a:srgbClr val="2F5496"/>
              </a:solidFill>
              <a:effectLst/>
              <a:latin typeface="Calibri Light" panose="020F0302020204030204" pitchFamily="34" charset="0"/>
              <a:ea typeface="DengXian Light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06BBA17-F440-A70C-8E40-F3A7CAFE819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28486" y="0"/>
            <a:ext cx="4572000" cy="68580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9B591C45-7663-3100-16EF-4FB8E2DE31E6}"/>
              </a:ext>
            </a:extLst>
          </p:cNvPr>
          <p:cNvSpPr txBox="1"/>
          <p:nvPr/>
        </p:nvSpPr>
        <p:spPr>
          <a:xfrm>
            <a:off x="5970756" y="3090445"/>
            <a:ext cx="3980856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Bef>
                <a:spcPts val="1200"/>
              </a:spcBef>
            </a:pPr>
            <a:r>
              <a:rPr lang="en-CA" sz="1600" b="1" kern="0" dirty="0">
                <a:solidFill>
                  <a:srgbClr val="FFC000"/>
                </a:solidFill>
                <a:effectLst/>
                <a:latin typeface="Calibri Light" panose="020F0302020204030204" pitchFamily="34" charset="0"/>
                <a:ea typeface="DengXian Light" panose="02010600030101010101" pitchFamily="2" charset="-122"/>
                <a:cs typeface="Times New Roman" panose="02020603050405020304" pitchFamily="18" charset="0"/>
              </a:rPr>
              <a:t>V-Class</a:t>
            </a:r>
            <a:endParaRPr lang="en-CA" sz="1100" b="1" kern="0" dirty="0">
              <a:solidFill>
                <a:srgbClr val="FFC000"/>
              </a:solidFill>
              <a:effectLst/>
              <a:latin typeface="Calibri Light" panose="020F0302020204030204" pitchFamily="34" charset="0"/>
              <a:ea typeface="DengXian Light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241377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2461</Words>
  <Application>Microsoft Macintosh PowerPoint</Application>
  <PresentationFormat>Widescreen</PresentationFormat>
  <Paragraphs>436</Paragraphs>
  <Slides>18</Slides>
  <Notes>18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2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Victoria Class – Concept Engineering Pack</dc:creator>
  <cp:lastModifiedBy>uksfarm2@gmail.com</cp:lastModifiedBy>
  <cp:revision>3</cp:revision>
  <dcterms:created xsi:type="dcterms:W3CDTF">2026-01-06T16:55:35Z</dcterms:created>
  <dcterms:modified xsi:type="dcterms:W3CDTF">2026-01-06T17:09:06Z</dcterms:modified>
</cp:coreProperties>
</file>