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1" r:id="rId4"/>
    <p:sldId id="294" r:id="rId5"/>
    <p:sldId id="292" r:id="rId6"/>
    <p:sldId id="293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7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3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4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9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92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4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8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7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A07A4-7A83-49D7-9853-5977F267A479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806ED-B7DA-4F72-8F8D-011550DF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6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Titr" panose="00000700000000000000" pitchFamily="2" charset="-78"/>
              </a:rPr>
              <a:t>کاربرد مقدماتی</a:t>
            </a:r>
            <a:br>
              <a:rPr lang="fa-IR" dirty="0" smtClean="0">
                <a:cs typeface="B Titr" panose="00000700000000000000" pitchFamily="2" charset="-78"/>
              </a:rPr>
            </a:br>
            <a:r>
              <a:rPr lang="fa-IR" dirty="0" smtClean="0">
                <a:cs typeface="B Titr" panose="00000700000000000000" pitchFamily="2" charset="-78"/>
              </a:rPr>
              <a:t>روشهای تشخیص بالینی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B Roya" panose="00000400000000000000" pitchFamily="2" charset="-78"/>
              </a:rPr>
              <a:t>دکترمصطفی زارعان</a:t>
            </a:r>
          </a:p>
          <a:p>
            <a:pPr rtl="1"/>
            <a:r>
              <a:rPr lang="fa-IR" b="1" dirty="0" smtClean="0">
                <a:cs typeface="B Roya" panose="00000400000000000000" pitchFamily="2" charset="-78"/>
              </a:rPr>
              <a:t>دانشگاه تبریز</a:t>
            </a:r>
          </a:p>
          <a:p>
            <a:pPr rtl="1"/>
            <a:r>
              <a:rPr lang="fa-IR" b="1" dirty="0" smtClean="0">
                <a:cs typeface="B Roya" panose="00000400000000000000" pitchFamily="2" charset="-78"/>
              </a:rPr>
              <a:t>بهمن 94</a:t>
            </a:r>
            <a:endParaRPr lang="en-US" b="1" dirty="0">
              <a:cs typeface="B Roy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587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جلسه هشتم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fontAlgn="base">
              <a:lnSpc>
                <a:spcPct val="200000"/>
              </a:lnSpc>
              <a:spcBef>
                <a:spcPts val="0"/>
              </a:spcBef>
              <a:buNone/>
            </a:pPr>
            <a:r>
              <a:rPr lang="fa-IR" sz="3200" b="1" dirty="0" smtClean="0">
                <a:cs typeface="B Roya" panose="00000400000000000000" pitchFamily="2" charset="-78"/>
              </a:rPr>
              <a:t>راهنمای گزارش نویسی</a:t>
            </a:r>
          </a:p>
        </p:txBody>
      </p:sp>
    </p:spTree>
    <p:extLst>
      <p:ext uri="{BB962C8B-B14F-4D97-AF65-F5344CB8AC3E}">
        <p14:creationId xmlns:p14="http://schemas.microsoft.com/office/powerpoint/2010/main" val="32731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گزارش روانشناختی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base">
              <a:lnSpc>
                <a:spcPct val="150000"/>
              </a:lnSpc>
            </a:pPr>
            <a:r>
              <a:rPr lang="fa-IR" sz="3200" dirty="0" smtClean="0">
                <a:cs typeface="B Roya" panose="00000400000000000000" pitchFamily="2" charset="-78"/>
              </a:rPr>
              <a:t>محصول نهایی فرآیند ارزیابی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dirty="0" smtClean="0">
                <a:cs typeface="B Roya" panose="00000400000000000000" pitchFamily="2" charset="-78"/>
              </a:rPr>
              <a:t>رویکرد «</a:t>
            </a:r>
            <a:r>
              <a:rPr lang="en-US" sz="3200" dirty="0" smtClean="0">
                <a:cs typeface="B Roya" panose="00000400000000000000" pitchFamily="2" charset="-78"/>
              </a:rPr>
              <a:t>Shotgun</a:t>
            </a:r>
            <a:r>
              <a:rPr lang="fa-IR" sz="3200" dirty="0" smtClean="0">
                <a:cs typeface="B Roya" panose="00000400000000000000" pitchFamily="2" charset="-78"/>
              </a:rPr>
              <a:t>»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dirty="0" smtClean="0">
                <a:cs typeface="B Roya" panose="00000400000000000000" pitchFamily="2" charset="-78"/>
              </a:rPr>
              <a:t>رویکرد «</a:t>
            </a:r>
            <a:r>
              <a:rPr lang="en-US" sz="3200" dirty="0" smtClean="0">
                <a:cs typeface="B Roya" panose="00000400000000000000" pitchFamily="2" charset="-78"/>
              </a:rPr>
              <a:t>Case-focused</a:t>
            </a:r>
            <a:r>
              <a:rPr lang="fa-IR" sz="3200" dirty="0" smtClean="0">
                <a:cs typeface="B Roya" panose="00000400000000000000" pitchFamily="2" charset="-78"/>
              </a:rPr>
              <a:t>»</a:t>
            </a:r>
          </a:p>
          <a:p>
            <a:pPr lvl="1" algn="r" rtl="1" fontAlgn="base">
              <a:lnSpc>
                <a:spcPct val="150000"/>
              </a:lnSpc>
            </a:pPr>
            <a:r>
              <a:rPr lang="fa-IR" dirty="0" smtClean="0">
                <a:cs typeface="B Roya" panose="00000400000000000000" pitchFamily="2" charset="-78"/>
              </a:rPr>
              <a:t>نگاه یکپارچه، توصیه های عملی و کاربردی، نگاه تمییزی، توصیف رفتاری، درنظرگرفتن خواننده گزارش</a:t>
            </a:r>
          </a:p>
          <a:p>
            <a:pPr algn="r" rtl="1" fontAlgn="base">
              <a:lnSpc>
                <a:spcPct val="150000"/>
              </a:lnSpc>
            </a:pPr>
            <a:endParaRPr lang="fa-IR" sz="3200" dirty="0" smtClean="0">
              <a:cs typeface="B Roy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504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راهنمای عمومی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طول (5 تا 7 صفحه)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سبک (تاریخچه ای، بالینی، علمی، حرفه ای)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ارائه تفاسیر آزمون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عناوین (سرخط ها)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تصمیم نتیجه گیری</a:t>
            </a:r>
          </a:p>
        </p:txBody>
      </p:sp>
    </p:spTree>
    <p:extLst>
      <p:ext uri="{BB962C8B-B14F-4D97-AF65-F5344CB8AC3E}">
        <p14:creationId xmlns:p14="http://schemas.microsoft.com/office/powerpoint/2010/main" val="31606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راهنمای عمومی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تأکید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استفاده از روش خطی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واژه شناسی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محتوای بیش از اندازه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بازخورد</a:t>
            </a:r>
          </a:p>
        </p:txBody>
      </p:sp>
    </p:spTree>
    <p:extLst>
      <p:ext uri="{BB962C8B-B14F-4D97-AF65-F5344CB8AC3E}">
        <p14:creationId xmlns:p14="http://schemas.microsoft.com/office/powerpoint/2010/main" val="22021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سرخط ها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نام و نام خانوادگی:   </a:t>
            </a:r>
            <a:r>
              <a:rPr lang="fa-IR" sz="32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هستی اقبالی</a:t>
            </a:r>
            <a:endParaRPr lang="fa-IR" sz="3200" b="1" dirty="0" smtClean="0">
              <a:cs typeface="B Roya" panose="00000400000000000000" pitchFamily="2" charset="-78"/>
            </a:endParaRP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سن (تاریخ تولد):     </a:t>
            </a:r>
            <a:r>
              <a:rPr lang="fa-IR" sz="32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(13) 82/02/12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جنسیت:	       </a:t>
            </a:r>
            <a:r>
              <a:rPr lang="fa-IR" sz="32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زن</a:t>
            </a:r>
            <a:endParaRPr lang="fa-IR" sz="3200" b="1" dirty="0" smtClean="0">
              <a:cs typeface="B Roya" panose="00000400000000000000" pitchFamily="2" charset="-78"/>
            </a:endParaRP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قومیت:	       </a:t>
            </a:r>
            <a:r>
              <a:rPr lang="fa-IR" sz="32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ترک</a:t>
            </a: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تاریخ گزارش:        </a:t>
            </a:r>
            <a:r>
              <a:rPr lang="fa-IR" sz="32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95/02/12</a:t>
            </a:r>
            <a:endParaRPr lang="fa-IR" sz="3200" b="1" dirty="0" smtClean="0">
              <a:cs typeface="B Roya" panose="00000400000000000000" pitchFamily="2" charset="-78"/>
            </a:endParaRP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نام آزماینده:          </a:t>
            </a:r>
            <a:r>
              <a:rPr lang="fa-IR" sz="32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علی شمسی</a:t>
            </a:r>
            <a:endParaRPr lang="fa-IR" sz="3200" b="1" dirty="0" smtClean="0">
              <a:cs typeface="B Roya" panose="00000400000000000000" pitchFamily="2" charset="-78"/>
            </a:endParaRPr>
          </a:p>
          <a:p>
            <a:pPr algn="r" rtl="1" fontAlgn="base">
              <a:lnSpc>
                <a:spcPct val="150000"/>
              </a:lnSpc>
            </a:pPr>
            <a:r>
              <a:rPr lang="fa-IR" sz="3200" b="1" dirty="0" smtClean="0">
                <a:cs typeface="B Roya" panose="00000400000000000000" pitchFamily="2" charset="-78"/>
              </a:rPr>
              <a:t>ارجاع کننده:         </a:t>
            </a:r>
            <a:r>
              <a:rPr lang="fa-IR" sz="32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مصطفی زارعان</a:t>
            </a:r>
          </a:p>
        </p:txBody>
      </p:sp>
    </p:spTree>
    <p:extLst>
      <p:ext uri="{BB962C8B-B14F-4D97-AF65-F5344CB8AC3E}">
        <p14:creationId xmlns:p14="http://schemas.microsoft.com/office/powerpoint/2010/main" val="289429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سرخط ها (ادامه)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811976"/>
            <a:ext cx="8611737" cy="4930017"/>
          </a:xfrm>
        </p:spPr>
        <p:txBody>
          <a:bodyPr>
            <a:normAutofit fontScale="85000" lnSpcReduction="10000"/>
          </a:bodyPr>
          <a:lstStyle/>
          <a:p>
            <a:pPr marL="514350" indent="-514350" algn="r" rtl="1" fontAlgn="base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Roya" panose="00000400000000000000" pitchFamily="2" charset="-78"/>
              </a:rPr>
              <a:t>پرسش ارجاعی		</a:t>
            </a:r>
            <a:r>
              <a:rPr lang="fa-IR" sz="32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حداکثر یک پاراگراف (8 سطر)</a:t>
            </a:r>
          </a:p>
          <a:p>
            <a:pPr marL="514350" indent="-514350" algn="r" rtl="1" fontAlgn="base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Roya" panose="00000400000000000000" pitchFamily="2" charset="-78"/>
              </a:rPr>
              <a:t>مراحل ارزیابی		</a:t>
            </a:r>
            <a:r>
              <a:rPr lang="fa-IR" sz="31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مصاحبه </a:t>
            </a:r>
            <a:r>
              <a:rPr lang="fa-IR" sz="3100" b="1" dirty="0">
                <a:solidFill>
                  <a:srgbClr val="FF0000"/>
                </a:solidFill>
                <a:cs typeface="B Roya" panose="00000400000000000000" pitchFamily="2" charset="-78"/>
              </a:rPr>
              <a:t>(خود/والدین)، مشاهده و ...</a:t>
            </a:r>
          </a:p>
          <a:p>
            <a:pPr marL="514350" indent="-514350" algn="r" rtl="1" fontAlgn="base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Roya" panose="00000400000000000000" pitchFamily="2" charset="-78"/>
              </a:rPr>
              <a:t>مشاهده های رفتاری	</a:t>
            </a:r>
            <a:r>
              <a:rPr lang="fa-IR" sz="31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حداکثر </a:t>
            </a:r>
            <a:r>
              <a:rPr lang="fa-IR" sz="3100" b="1" dirty="0">
                <a:solidFill>
                  <a:srgbClr val="FF0000"/>
                </a:solidFill>
                <a:cs typeface="B Roya" panose="00000400000000000000" pitchFamily="2" charset="-78"/>
              </a:rPr>
              <a:t>دو پاراگراف</a:t>
            </a:r>
          </a:p>
          <a:p>
            <a:pPr marL="514350" indent="-514350" algn="r" rtl="1" fontAlgn="base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Roya" panose="00000400000000000000" pitchFamily="2" charset="-78"/>
              </a:rPr>
              <a:t>سوابق گذشته		</a:t>
            </a:r>
            <a:r>
              <a:rPr lang="fa-IR" sz="31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سه </a:t>
            </a:r>
            <a:r>
              <a:rPr lang="fa-IR" sz="3100" b="1" dirty="0">
                <a:solidFill>
                  <a:srgbClr val="FF0000"/>
                </a:solidFill>
                <a:cs typeface="B Roya" panose="00000400000000000000" pitchFamily="2" charset="-78"/>
              </a:rPr>
              <a:t>الی پنج پاراگراف</a:t>
            </a:r>
          </a:p>
          <a:p>
            <a:pPr marL="514350" indent="-514350" algn="r" rtl="1" fontAlgn="base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Roya" panose="00000400000000000000" pitchFamily="2" charset="-78"/>
              </a:rPr>
              <a:t>نتایج آزمون ها		</a:t>
            </a:r>
            <a:r>
              <a:rPr lang="fa-IR" sz="31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سه </a:t>
            </a:r>
            <a:r>
              <a:rPr lang="fa-IR" sz="3100" b="1" dirty="0">
                <a:solidFill>
                  <a:srgbClr val="FF0000"/>
                </a:solidFill>
                <a:cs typeface="B Roya" panose="00000400000000000000" pitchFamily="2" charset="-78"/>
              </a:rPr>
              <a:t>الی پنج </a:t>
            </a:r>
            <a:r>
              <a:rPr lang="fa-IR" sz="3100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صفحه</a:t>
            </a:r>
            <a:endParaRPr lang="fa-IR" sz="3100" b="1" dirty="0">
              <a:solidFill>
                <a:srgbClr val="FF0000"/>
              </a:solidFill>
              <a:cs typeface="B Roya" panose="00000400000000000000" pitchFamily="2" charset="-78"/>
            </a:endParaRPr>
          </a:p>
          <a:p>
            <a:pPr marL="514350" indent="-514350" algn="r" rtl="1" fontAlgn="base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Roya" panose="00000400000000000000" pitchFamily="2" charset="-78"/>
              </a:rPr>
              <a:t>برداشت ها و تفسیرها	</a:t>
            </a:r>
            <a:r>
              <a:rPr lang="fa-IR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یک </a:t>
            </a:r>
            <a:r>
              <a:rPr lang="fa-IR" b="1" dirty="0">
                <a:solidFill>
                  <a:srgbClr val="FF0000"/>
                </a:solidFill>
                <a:cs typeface="B Roya" panose="00000400000000000000" pitchFamily="2" charset="-78"/>
              </a:rPr>
              <a:t>صفحه</a:t>
            </a:r>
          </a:p>
          <a:p>
            <a:pPr marL="514350" indent="-514350" algn="r" rtl="1" fontAlgn="base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Roya" panose="00000400000000000000" pitchFamily="2" charset="-78"/>
              </a:rPr>
              <a:t>پیشنهادها (توصیه ها)	</a:t>
            </a:r>
            <a:r>
              <a:rPr lang="fa-IR" b="1" dirty="0" smtClean="0">
                <a:solidFill>
                  <a:srgbClr val="FF0000"/>
                </a:solidFill>
                <a:cs typeface="B Roya" panose="00000400000000000000" pitchFamily="2" charset="-78"/>
              </a:rPr>
              <a:t>نیم </a:t>
            </a:r>
            <a:r>
              <a:rPr lang="fa-IR" b="1" dirty="0">
                <a:solidFill>
                  <a:srgbClr val="FF0000"/>
                </a:solidFill>
                <a:cs typeface="B Roya" panose="00000400000000000000" pitchFamily="2" charset="-78"/>
              </a:rPr>
              <a:t>صفحه</a:t>
            </a:r>
          </a:p>
        </p:txBody>
      </p:sp>
    </p:spTree>
    <p:extLst>
      <p:ext uri="{BB962C8B-B14F-4D97-AF65-F5344CB8AC3E}">
        <p14:creationId xmlns:p14="http://schemas.microsoft.com/office/powerpoint/2010/main" val="18155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2371</TotalTime>
  <Words>118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 Roya</vt:lpstr>
      <vt:lpstr>B Titr</vt:lpstr>
      <vt:lpstr>Calibri</vt:lpstr>
      <vt:lpstr>Calibri Light</vt:lpstr>
      <vt:lpstr>Office Theme</vt:lpstr>
      <vt:lpstr>کاربرد مقدماتی روشهای تشخیص بالینی</vt:lpstr>
      <vt:lpstr>جلسه هشتم</vt:lpstr>
      <vt:lpstr>گزارش روانشناختی</vt:lpstr>
      <vt:lpstr>راهنمای عمومی</vt:lpstr>
      <vt:lpstr>راهنمای عمومی</vt:lpstr>
      <vt:lpstr>سرخط ها</vt:lpstr>
      <vt:lpstr>سرخط ها (ادامه)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Ravis</cp:lastModifiedBy>
  <cp:revision>509</cp:revision>
  <dcterms:created xsi:type="dcterms:W3CDTF">2016-02-05T19:25:27Z</dcterms:created>
  <dcterms:modified xsi:type="dcterms:W3CDTF">2024-04-25T08:27:19Z</dcterms:modified>
</cp:coreProperties>
</file>