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1" r:id="rId4"/>
    <p:sldId id="294" r:id="rId5"/>
    <p:sldId id="292" r:id="rId6"/>
    <p:sldId id="293" r:id="rId7"/>
    <p:sldId id="29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07A4-7A83-49D7-9853-5977F267A479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06ED-B7DA-4F72-8F8D-011550DFC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75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07A4-7A83-49D7-9853-5977F267A479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06ED-B7DA-4F72-8F8D-011550DFC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73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07A4-7A83-49D7-9853-5977F267A479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06ED-B7DA-4F72-8F8D-011550DFC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633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07A4-7A83-49D7-9853-5977F267A479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06ED-B7DA-4F72-8F8D-011550DFC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9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07A4-7A83-49D7-9853-5977F267A479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06ED-B7DA-4F72-8F8D-011550DFC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49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07A4-7A83-49D7-9853-5977F267A479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06ED-B7DA-4F72-8F8D-011550DFC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893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07A4-7A83-49D7-9853-5977F267A479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06ED-B7DA-4F72-8F8D-011550DFC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92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07A4-7A83-49D7-9853-5977F267A479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06ED-B7DA-4F72-8F8D-011550DFC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146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07A4-7A83-49D7-9853-5977F267A479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06ED-B7DA-4F72-8F8D-011550DFC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87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07A4-7A83-49D7-9853-5977F267A479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06ED-B7DA-4F72-8F8D-011550DFC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478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07A4-7A83-49D7-9853-5977F267A479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06ED-B7DA-4F72-8F8D-011550DFC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56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A07A4-7A83-49D7-9853-5977F267A479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806ED-B7DA-4F72-8F8D-011550DFC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66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fa-IR" dirty="0" smtClean="0">
                <a:cs typeface="B Titr" panose="00000700000000000000" pitchFamily="2" charset="-78"/>
              </a:rPr>
              <a:t>کاربرد مقدماتی</a:t>
            </a:r>
            <a:br>
              <a:rPr lang="fa-IR" dirty="0" smtClean="0">
                <a:cs typeface="B Titr" panose="00000700000000000000" pitchFamily="2" charset="-78"/>
              </a:rPr>
            </a:br>
            <a:r>
              <a:rPr lang="fa-IR" dirty="0" smtClean="0">
                <a:cs typeface="B Titr" panose="00000700000000000000" pitchFamily="2" charset="-78"/>
              </a:rPr>
              <a:t>روشهای تشخیص بالینی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r>
              <a:rPr lang="fa-IR" b="1" dirty="0" smtClean="0">
                <a:cs typeface="B Roya" panose="00000400000000000000" pitchFamily="2" charset="-78"/>
              </a:rPr>
              <a:t>دکترمصطفی زارعان</a:t>
            </a:r>
          </a:p>
          <a:p>
            <a:pPr rtl="1"/>
            <a:r>
              <a:rPr lang="fa-IR" b="1" dirty="0" smtClean="0">
                <a:cs typeface="B Roya" panose="00000400000000000000" pitchFamily="2" charset="-78"/>
              </a:rPr>
              <a:t>دانشگاه تبریز</a:t>
            </a:r>
          </a:p>
          <a:p>
            <a:pPr rtl="1"/>
            <a:r>
              <a:rPr lang="fa-IR" b="1" dirty="0" smtClean="0">
                <a:cs typeface="B Roya" panose="00000400000000000000" pitchFamily="2" charset="-78"/>
              </a:rPr>
              <a:t>بهمن 94</a:t>
            </a:r>
            <a:endParaRPr lang="en-US" b="1" dirty="0">
              <a:cs typeface="B Roy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9587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جلسه هشتم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 fontAlgn="base">
              <a:lnSpc>
                <a:spcPct val="200000"/>
              </a:lnSpc>
              <a:spcBef>
                <a:spcPts val="0"/>
              </a:spcBef>
              <a:buNone/>
            </a:pPr>
            <a:r>
              <a:rPr lang="fa-IR" sz="3200" b="1" dirty="0" smtClean="0">
                <a:cs typeface="B Roya" panose="00000400000000000000" pitchFamily="2" charset="-78"/>
              </a:rPr>
              <a:t>راهنمای گزارش نویسی</a:t>
            </a:r>
          </a:p>
        </p:txBody>
      </p:sp>
    </p:spTree>
    <p:extLst>
      <p:ext uri="{BB962C8B-B14F-4D97-AF65-F5344CB8AC3E}">
        <p14:creationId xmlns:p14="http://schemas.microsoft.com/office/powerpoint/2010/main" val="327318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گزارش روانشناختی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 fontAlgn="base">
              <a:lnSpc>
                <a:spcPct val="150000"/>
              </a:lnSpc>
            </a:pPr>
            <a:r>
              <a:rPr lang="fa-IR" sz="3200" dirty="0" smtClean="0">
                <a:cs typeface="B Roya" panose="00000400000000000000" pitchFamily="2" charset="-78"/>
              </a:rPr>
              <a:t>محصول نهایی فرآیند ارزیابی</a:t>
            </a:r>
          </a:p>
          <a:p>
            <a:pPr algn="r" rtl="1" fontAlgn="base">
              <a:lnSpc>
                <a:spcPct val="150000"/>
              </a:lnSpc>
            </a:pPr>
            <a:r>
              <a:rPr lang="fa-IR" sz="3200" dirty="0" smtClean="0">
                <a:cs typeface="B Roya" panose="00000400000000000000" pitchFamily="2" charset="-78"/>
              </a:rPr>
              <a:t>رویکرد «</a:t>
            </a:r>
            <a:r>
              <a:rPr lang="en-US" sz="3200" dirty="0" smtClean="0">
                <a:cs typeface="B Roya" panose="00000400000000000000" pitchFamily="2" charset="-78"/>
              </a:rPr>
              <a:t>Shotgun</a:t>
            </a:r>
            <a:r>
              <a:rPr lang="fa-IR" sz="3200" dirty="0" smtClean="0">
                <a:cs typeface="B Roya" panose="00000400000000000000" pitchFamily="2" charset="-78"/>
              </a:rPr>
              <a:t>»</a:t>
            </a:r>
          </a:p>
          <a:p>
            <a:pPr algn="r" rtl="1" fontAlgn="base">
              <a:lnSpc>
                <a:spcPct val="150000"/>
              </a:lnSpc>
            </a:pPr>
            <a:r>
              <a:rPr lang="fa-IR" sz="3200" dirty="0" smtClean="0">
                <a:cs typeface="B Roya" panose="00000400000000000000" pitchFamily="2" charset="-78"/>
              </a:rPr>
              <a:t>رویکرد «</a:t>
            </a:r>
            <a:r>
              <a:rPr lang="en-US" sz="3200" dirty="0" smtClean="0">
                <a:cs typeface="B Roya" panose="00000400000000000000" pitchFamily="2" charset="-78"/>
              </a:rPr>
              <a:t>Case-focused</a:t>
            </a:r>
            <a:r>
              <a:rPr lang="fa-IR" sz="3200" dirty="0" smtClean="0">
                <a:cs typeface="B Roya" panose="00000400000000000000" pitchFamily="2" charset="-78"/>
              </a:rPr>
              <a:t>»</a:t>
            </a:r>
          </a:p>
          <a:p>
            <a:pPr lvl="1" algn="r" rtl="1" fontAlgn="base">
              <a:lnSpc>
                <a:spcPct val="150000"/>
              </a:lnSpc>
            </a:pPr>
            <a:r>
              <a:rPr lang="fa-IR" dirty="0" smtClean="0">
                <a:cs typeface="B Roya" panose="00000400000000000000" pitchFamily="2" charset="-78"/>
              </a:rPr>
              <a:t>نگاه یکپارچه، توصیه های عملی و کاربردی، نگاه تمییزی، توصیف رفتاری، درنظرگرفتن خواننده گزارش</a:t>
            </a:r>
          </a:p>
          <a:p>
            <a:pPr algn="r" rtl="1" fontAlgn="base">
              <a:lnSpc>
                <a:spcPct val="150000"/>
              </a:lnSpc>
            </a:pPr>
            <a:endParaRPr lang="fa-IR" sz="3200" dirty="0" smtClean="0">
              <a:cs typeface="B Roy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6504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راهنمای عمومی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 fontAlgn="base">
              <a:lnSpc>
                <a:spcPct val="150000"/>
              </a:lnSpc>
            </a:pPr>
            <a:r>
              <a:rPr lang="fa-IR" sz="3200" b="1" dirty="0" smtClean="0">
                <a:cs typeface="B Roya" panose="00000400000000000000" pitchFamily="2" charset="-78"/>
              </a:rPr>
              <a:t>طول (5 تا 7 صفحه)</a:t>
            </a:r>
          </a:p>
          <a:p>
            <a:pPr algn="r" rtl="1" fontAlgn="base">
              <a:lnSpc>
                <a:spcPct val="150000"/>
              </a:lnSpc>
            </a:pPr>
            <a:r>
              <a:rPr lang="fa-IR" sz="3200" b="1" dirty="0" smtClean="0">
                <a:cs typeface="B Roya" panose="00000400000000000000" pitchFamily="2" charset="-78"/>
              </a:rPr>
              <a:t>سبک (تاریخچه ای، بالینی، علمی، حرفه ای)</a:t>
            </a:r>
          </a:p>
          <a:p>
            <a:pPr algn="r" rtl="1" fontAlgn="base">
              <a:lnSpc>
                <a:spcPct val="150000"/>
              </a:lnSpc>
            </a:pPr>
            <a:r>
              <a:rPr lang="fa-IR" sz="3200" b="1" dirty="0" smtClean="0">
                <a:cs typeface="B Roya" panose="00000400000000000000" pitchFamily="2" charset="-78"/>
              </a:rPr>
              <a:t>ارائه تفاسیر آزمون</a:t>
            </a:r>
          </a:p>
          <a:p>
            <a:pPr algn="r" rtl="1" fontAlgn="base">
              <a:lnSpc>
                <a:spcPct val="150000"/>
              </a:lnSpc>
            </a:pPr>
            <a:r>
              <a:rPr lang="fa-IR" sz="3200" b="1" dirty="0" smtClean="0">
                <a:cs typeface="B Roya" panose="00000400000000000000" pitchFamily="2" charset="-78"/>
              </a:rPr>
              <a:t>عناوین (سرخط ها)</a:t>
            </a:r>
          </a:p>
          <a:p>
            <a:pPr algn="r" rtl="1" fontAlgn="base">
              <a:lnSpc>
                <a:spcPct val="150000"/>
              </a:lnSpc>
            </a:pPr>
            <a:r>
              <a:rPr lang="fa-IR" sz="3200" b="1" dirty="0" smtClean="0">
                <a:cs typeface="B Roya" panose="00000400000000000000" pitchFamily="2" charset="-78"/>
              </a:rPr>
              <a:t>تصمیم نتیجه گیری</a:t>
            </a:r>
          </a:p>
        </p:txBody>
      </p:sp>
    </p:spTree>
    <p:extLst>
      <p:ext uri="{BB962C8B-B14F-4D97-AF65-F5344CB8AC3E}">
        <p14:creationId xmlns:p14="http://schemas.microsoft.com/office/powerpoint/2010/main" val="316066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راهنمای عمومی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 fontAlgn="base">
              <a:lnSpc>
                <a:spcPct val="150000"/>
              </a:lnSpc>
            </a:pPr>
            <a:r>
              <a:rPr lang="fa-IR" sz="3200" b="1" dirty="0" smtClean="0">
                <a:cs typeface="B Roya" panose="00000400000000000000" pitchFamily="2" charset="-78"/>
              </a:rPr>
              <a:t>تأکید</a:t>
            </a:r>
          </a:p>
          <a:p>
            <a:pPr algn="r" rtl="1" fontAlgn="base">
              <a:lnSpc>
                <a:spcPct val="150000"/>
              </a:lnSpc>
            </a:pPr>
            <a:r>
              <a:rPr lang="fa-IR" sz="3200" b="1" dirty="0" smtClean="0">
                <a:cs typeface="B Roya" panose="00000400000000000000" pitchFamily="2" charset="-78"/>
              </a:rPr>
              <a:t>استفاده از روش خطی</a:t>
            </a:r>
          </a:p>
          <a:p>
            <a:pPr algn="r" rtl="1" fontAlgn="base">
              <a:lnSpc>
                <a:spcPct val="150000"/>
              </a:lnSpc>
            </a:pPr>
            <a:r>
              <a:rPr lang="fa-IR" sz="3200" b="1" dirty="0" smtClean="0">
                <a:cs typeface="B Roya" panose="00000400000000000000" pitchFamily="2" charset="-78"/>
              </a:rPr>
              <a:t>واژه شناسی</a:t>
            </a:r>
          </a:p>
          <a:p>
            <a:pPr algn="r" rtl="1" fontAlgn="base">
              <a:lnSpc>
                <a:spcPct val="150000"/>
              </a:lnSpc>
            </a:pPr>
            <a:r>
              <a:rPr lang="fa-IR" sz="3200" b="1" dirty="0" smtClean="0">
                <a:cs typeface="B Roya" panose="00000400000000000000" pitchFamily="2" charset="-78"/>
              </a:rPr>
              <a:t>محتوای بیش از اندازه</a:t>
            </a:r>
          </a:p>
          <a:p>
            <a:pPr algn="r" rtl="1" fontAlgn="base">
              <a:lnSpc>
                <a:spcPct val="150000"/>
              </a:lnSpc>
            </a:pPr>
            <a:r>
              <a:rPr lang="fa-IR" sz="3200" b="1" dirty="0" smtClean="0">
                <a:cs typeface="B Roya" panose="00000400000000000000" pitchFamily="2" charset="-78"/>
              </a:rPr>
              <a:t>بازخورد</a:t>
            </a:r>
          </a:p>
        </p:txBody>
      </p:sp>
    </p:spTree>
    <p:extLst>
      <p:ext uri="{BB962C8B-B14F-4D97-AF65-F5344CB8AC3E}">
        <p14:creationId xmlns:p14="http://schemas.microsoft.com/office/powerpoint/2010/main" val="220210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سرخط ها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r" rtl="1" fontAlgn="base">
              <a:lnSpc>
                <a:spcPct val="150000"/>
              </a:lnSpc>
            </a:pPr>
            <a:r>
              <a:rPr lang="fa-IR" sz="3200" b="1" dirty="0" smtClean="0">
                <a:cs typeface="B Roya" panose="00000400000000000000" pitchFamily="2" charset="-78"/>
              </a:rPr>
              <a:t>نام و نام خانوادگی:   </a:t>
            </a:r>
            <a:r>
              <a:rPr lang="fa-IR" sz="3200" b="1" dirty="0" smtClean="0">
                <a:solidFill>
                  <a:srgbClr val="FF0000"/>
                </a:solidFill>
                <a:cs typeface="B Roya" panose="00000400000000000000" pitchFamily="2" charset="-78"/>
              </a:rPr>
              <a:t>هستی اقبالی</a:t>
            </a:r>
            <a:endParaRPr lang="fa-IR" sz="3200" b="1" dirty="0" smtClean="0">
              <a:cs typeface="B Roya" panose="00000400000000000000" pitchFamily="2" charset="-78"/>
            </a:endParaRPr>
          </a:p>
          <a:p>
            <a:pPr algn="r" rtl="1" fontAlgn="base">
              <a:lnSpc>
                <a:spcPct val="150000"/>
              </a:lnSpc>
            </a:pPr>
            <a:r>
              <a:rPr lang="fa-IR" sz="3200" b="1" dirty="0" smtClean="0">
                <a:cs typeface="B Roya" panose="00000400000000000000" pitchFamily="2" charset="-78"/>
              </a:rPr>
              <a:t>سن (تاریخ تولد):     </a:t>
            </a:r>
            <a:r>
              <a:rPr lang="fa-IR" sz="3200" b="1" dirty="0" smtClean="0">
                <a:solidFill>
                  <a:srgbClr val="FF0000"/>
                </a:solidFill>
                <a:cs typeface="B Roya" panose="00000400000000000000" pitchFamily="2" charset="-78"/>
              </a:rPr>
              <a:t>(13) 82/02/12</a:t>
            </a:r>
          </a:p>
          <a:p>
            <a:pPr algn="r" rtl="1" fontAlgn="base">
              <a:lnSpc>
                <a:spcPct val="150000"/>
              </a:lnSpc>
            </a:pPr>
            <a:r>
              <a:rPr lang="fa-IR" sz="3200" b="1" dirty="0" smtClean="0">
                <a:cs typeface="B Roya" panose="00000400000000000000" pitchFamily="2" charset="-78"/>
              </a:rPr>
              <a:t>جنسیت:	       </a:t>
            </a:r>
            <a:r>
              <a:rPr lang="fa-IR" sz="3200" b="1" dirty="0" smtClean="0">
                <a:solidFill>
                  <a:srgbClr val="FF0000"/>
                </a:solidFill>
                <a:cs typeface="B Roya" panose="00000400000000000000" pitchFamily="2" charset="-78"/>
              </a:rPr>
              <a:t>زن</a:t>
            </a:r>
            <a:endParaRPr lang="fa-IR" sz="3200" b="1" dirty="0" smtClean="0">
              <a:cs typeface="B Roya" panose="00000400000000000000" pitchFamily="2" charset="-78"/>
            </a:endParaRPr>
          </a:p>
          <a:p>
            <a:pPr algn="r" rtl="1" fontAlgn="base">
              <a:lnSpc>
                <a:spcPct val="150000"/>
              </a:lnSpc>
            </a:pPr>
            <a:r>
              <a:rPr lang="fa-IR" sz="3200" b="1" dirty="0" smtClean="0">
                <a:cs typeface="B Roya" panose="00000400000000000000" pitchFamily="2" charset="-78"/>
              </a:rPr>
              <a:t>قومیت:	       </a:t>
            </a:r>
            <a:r>
              <a:rPr lang="fa-IR" sz="3200" b="1" dirty="0" smtClean="0">
                <a:solidFill>
                  <a:srgbClr val="FF0000"/>
                </a:solidFill>
                <a:cs typeface="B Roya" panose="00000400000000000000" pitchFamily="2" charset="-78"/>
              </a:rPr>
              <a:t>ترک</a:t>
            </a:r>
          </a:p>
          <a:p>
            <a:pPr algn="r" rtl="1" fontAlgn="base">
              <a:lnSpc>
                <a:spcPct val="150000"/>
              </a:lnSpc>
            </a:pPr>
            <a:r>
              <a:rPr lang="fa-IR" sz="3200" b="1" dirty="0" smtClean="0">
                <a:cs typeface="B Roya" panose="00000400000000000000" pitchFamily="2" charset="-78"/>
              </a:rPr>
              <a:t>تاریخ گزارش:        </a:t>
            </a:r>
            <a:r>
              <a:rPr lang="fa-IR" sz="3200" b="1" dirty="0" smtClean="0">
                <a:solidFill>
                  <a:srgbClr val="FF0000"/>
                </a:solidFill>
                <a:cs typeface="B Roya" panose="00000400000000000000" pitchFamily="2" charset="-78"/>
              </a:rPr>
              <a:t>95/02/12</a:t>
            </a:r>
            <a:endParaRPr lang="fa-IR" sz="3200" b="1" dirty="0" smtClean="0">
              <a:cs typeface="B Roya" panose="00000400000000000000" pitchFamily="2" charset="-78"/>
            </a:endParaRPr>
          </a:p>
          <a:p>
            <a:pPr algn="r" rtl="1" fontAlgn="base">
              <a:lnSpc>
                <a:spcPct val="150000"/>
              </a:lnSpc>
            </a:pPr>
            <a:r>
              <a:rPr lang="fa-IR" sz="3200" b="1" dirty="0" smtClean="0">
                <a:cs typeface="B Roya" panose="00000400000000000000" pitchFamily="2" charset="-78"/>
              </a:rPr>
              <a:t>نام آزماینده:          </a:t>
            </a:r>
            <a:r>
              <a:rPr lang="fa-IR" sz="3200" b="1" dirty="0" smtClean="0">
                <a:solidFill>
                  <a:srgbClr val="FF0000"/>
                </a:solidFill>
                <a:cs typeface="B Roya" panose="00000400000000000000" pitchFamily="2" charset="-78"/>
              </a:rPr>
              <a:t>علی شمسی</a:t>
            </a:r>
            <a:endParaRPr lang="fa-IR" sz="3200" b="1" dirty="0" smtClean="0">
              <a:cs typeface="B Roya" panose="00000400000000000000" pitchFamily="2" charset="-78"/>
            </a:endParaRPr>
          </a:p>
          <a:p>
            <a:pPr algn="r" rtl="1" fontAlgn="base">
              <a:lnSpc>
                <a:spcPct val="150000"/>
              </a:lnSpc>
            </a:pPr>
            <a:r>
              <a:rPr lang="fa-IR" sz="3200" b="1" dirty="0" smtClean="0">
                <a:cs typeface="B Roya" panose="00000400000000000000" pitchFamily="2" charset="-78"/>
              </a:rPr>
              <a:t>ارجاع کننده:         </a:t>
            </a:r>
            <a:r>
              <a:rPr lang="fa-IR" sz="3200" b="1" dirty="0" smtClean="0">
                <a:solidFill>
                  <a:srgbClr val="FF0000"/>
                </a:solidFill>
                <a:cs typeface="B Roya" panose="00000400000000000000" pitchFamily="2" charset="-78"/>
              </a:rPr>
              <a:t>مصطفی زارعان</a:t>
            </a:r>
          </a:p>
        </p:txBody>
      </p:sp>
    </p:spTree>
    <p:extLst>
      <p:ext uri="{BB962C8B-B14F-4D97-AF65-F5344CB8AC3E}">
        <p14:creationId xmlns:p14="http://schemas.microsoft.com/office/powerpoint/2010/main" val="289429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سرخط ها (ادامه)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4" y="1811976"/>
            <a:ext cx="8611737" cy="4930017"/>
          </a:xfrm>
        </p:spPr>
        <p:txBody>
          <a:bodyPr>
            <a:normAutofit fontScale="85000" lnSpcReduction="10000"/>
          </a:bodyPr>
          <a:lstStyle/>
          <a:p>
            <a:pPr marL="514350" indent="-514350" algn="r" rtl="1" fontAlgn="base">
              <a:lnSpc>
                <a:spcPct val="150000"/>
              </a:lnSpc>
              <a:buFont typeface="+mj-lt"/>
              <a:buAutoNum type="arabicPeriod"/>
            </a:pPr>
            <a:r>
              <a:rPr lang="fa-IR" sz="3200" b="1" dirty="0" smtClean="0">
                <a:cs typeface="B Roya" panose="00000400000000000000" pitchFamily="2" charset="-78"/>
              </a:rPr>
              <a:t>پرسش ارجاعی		</a:t>
            </a:r>
            <a:r>
              <a:rPr lang="fa-IR" sz="3200" b="1" dirty="0" smtClean="0">
                <a:solidFill>
                  <a:srgbClr val="FF0000"/>
                </a:solidFill>
                <a:cs typeface="B Roya" panose="00000400000000000000" pitchFamily="2" charset="-78"/>
              </a:rPr>
              <a:t>حداکثر یک پاراگراف (8 سطر)</a:t>
            </a:r>
          </a:p>
          <a:p>
            <a:pPr marL="514350" indent="-514350" algn="r" rtl="1" fontAlgn="base">
              <a:lnSpc>
                <a:spcPct val="150000"/>
              </a:lnSpc>
              <a:buFont typeface="+mj-lt"/>
              <a:buAutoNum type="arabicPeriod"/>
            </a:pPr>
            <a:r>
              <a:rPr lang="fa-IR" sz="3200" b="1" dirty="0" smtClean="0">
                <a:cs typeface="B Roya" panose="00000400000000000000" pitchFamily="2" charset="-78"/>
              </a:rPr>
              <a:t>مراحل ارزیابی		</a:t>
            </a:r>
            <a:r>
              <a:rPr lang="fa-IR" sz="3100" b="1" dirty="0" smtClean="0">
                <a:solidFill>
                  <a:srgbClr val="FF0000"/>
                </a:solidFill>
                <a:cs typeface="B Roya" panose="00000400000000000000" pitchFamily="2" charset="-78"/>
              </a:rPr>
              <a:t>مصاحبه </a:t>
            </a:r>
            <a:r>
              <a:rPr lang="fa-IR" sz="3100" b="1" dirty="0">
                <a:solidFill>
                  <a:srgbClr val="FF0000"/>
                </a:solidFill>
                <a:cs typeface="B Roya" panose="00000400000000000000" pitchFamily="2" charset="-78"/>
              </a:rPr>
              <a:t>(خود/والدین)، مشاهده و ...</a:t>
            </a:r>
          </a:p>
          <a:p>
            <a:pPr marL="514350" indent="-514350" algn="r" rtl="1" fontAlgn="base">
              <a:lnSpc>
                <a:spcPct val="150000"/>
              </a:lnSpc>
              <a:buFont typeface="+mj-lt"/>
              <a:buAutoNum type="arabicPeriod"/>
            </a:pPr>
            <a:r>
              <a:rPr lang="fa-IR" sz="3200" b="1" dirty="0" smtClean="0">
                <a:cs typeface="B Roya" panose="00000400000000000000" pitchFamily="2" charset="-78"/>
              </a:rPr>
              <a:t>مشاهده های رفتاری	</a:t>
            </a:r>
            <a:r>
              <a:rPr lang="fa-IR" sz="3100" b="1" dirty="0" smtClean="0">
                <a:solidFill>
                  <a:srgbClr val="FF0000"/>
                </a:solidFill>
                <a:cs typeface="B Roya" panose="00000400000000000000" pitchFamily="2" charset="-78"/>
              </a:rPr>
              <a:t>حداکثر </a:t>
            </a:r>
            <a:r>
              <a:rPr lang="fa-IR" sz="3100" b="1" dirty="0">
                <a:solidFill>
                  <a:srgbClr val="FF0000"/>
                </a:solidFill>
                <a:cs typeface="B Roya" panose="00000400000000000000" pitchFamily="2" charset="-78"/>
              </a:rPr>
              <a:t>دو پاراگراف</a:t>
            </a:r>
          </a:p>
          <a:p>
            <a:pPr marL="514350" indent="-514350" algn="r" rtl="1" fontAlgn="base">
              <a:lnSpc>
                <a:spcPct val="150000"/>
              </a:lnSpc>
              <a:buFont typeface="+mj-lt"/>
              <a:buAutoNum type="arabicPeriod"/>
            </a:pPr>
            <a:r>
              <a:rPr lang="fa-IR" sz="3200" b="1" dirty="0" smtClean="0">
                <a:cs typeface="B Roya" panose="00000400000000000000" pitchFamily="2" charset="-78"/>
              </a:rPr>
              <a:t>سوابق گذشته		</a:t>
            </a:r>
            <a:r>
              <a:rPr lang="fa-IR" sz="3100" b="1" dirty="0" smtClean="0">
                <a:solidFill>
                  <a:srgbClr val="FF0000"/>
                </a:solidFill>
                <a:cs typeface="B Roya" panose="00000400000000000000" pitchFamily="2" charset="-78"/>
              </a:rPr>
              <a:t>سه </a:t>
            </a:r>
            <a:r>
              <a:rPr lang="fa-IR" sz="3100" b="1" dirty="0">
                <a:solidFill>
                  <a:srgbClr val="FF0000"/>
                </a:solidFill>
                <a:cs typeface="B Roya" panose="00000400000000000000" pitchFamily="2" charset="-78"/>
              </a:rPr>
              <a:t>الی پنج پاراگراف</a:t>
            </a:r>
          </a:p>
          <a:p>
            <a:pPr marL="514350" indent="-514350" algn="r" rtl="1" fontAlgn="base">
              <a:lnSpc>
                <a:spcPct val="150000"/>
              </a:lnSpc>
              <a:buFont typeface="+mj-lt"/>
              <a:buAutoNum type="arabicPeriod"/>
            </a:pPr>
            <a:r>
              <a:rPr lang="fa-IR" sz="3200" b="1" dirty="0" smtClean="0">
                <a:cs typeface="B Roya" panose="00000400000000000000" pitchFamily="2" charset="-78"/>
              </a:rPr>
              <a:t>نتایج آزمون ها		</a:t>
            </a:r>
            <a:r>
              <a:rPr lang="fa-IR" sz="3100" b="1" dirty="0" smtClean="0">
                <a:solidFill>
                  <a:srgbClr val="FF0000"/>
                </a:solidFill>
                <a:cs typeface="B Roya" panose="00000400000000000000" pitchFamily="2" charset="-78"/>
              </a:rPr>
              <a:t>سه </a:t>
            </a:r>
            <a:r>
              <a:rPr lang="fa-IR" sz="3100" b="1" dirty="0">
                <a:solidFill>
                  <a:srgbClr val="FF0000"/>
                </a:solidFill>
                <a:cs typeface="B Roya" panose="00000400000000000000" pitchFamily="2" charset="-78"/>
              </a:rPr>
              <a:t>الی پنج </a:t>
            </a:r>
            <a:r>
              <a:rPr lang="fa-IR" sz="3100" b="1" dirty="0" smtClean="0">
                <a:solidFill>
                  <a:srgbClr val="FF0000"/>
                </a:solidFill>
                <a:cs typeface="B Roya" panose="00000400000000000000" pitchFamily="2" charset="-78"/>
              </a:rPr>
              <a:t>صفحه</a:t>
            </a:r>
            <a:endParaRPr lang="fa-IR" sz="3100" b="1" dirty="0">
              <a:solidFill>
                <a:srgbClr val="FF0000"/>
              </a:solidFill>
              <a:cs typeface="B Roya" panose="00000400000000000000" pitchFamily="2" charset="-78"/>
            </a:endParaRPr>
          </a:p>
          <a:p>
            <a:pPr marL="514350" indent="-514350" algn="r" rtl="1" fontAlgn="base">
              <a:lnSpc>
                <a:spcPct val="150000"/>
              </a:lnSpc>
              <a:buFont typeface="+mj-lt"/>
              <a:buAutoNum type="arabicPeriod"/>
            </a:pPr>
            <a:r>
              <a:rPr lang="fa-IR" sz="3200" b="1" dirty="0" smtClean="0">
                <a:cs typeface="B Roya" panose="00000400000000000000" pitchFamily="2" charset="-78"/>
              </a:rPr>
              <a:t>برداشت ها و تفسیرها	</a:t>
            </a:r>
            <a:r>
              <a:rPr lang="fa-IR" b="1" dirty="0" smtClean="0">
                <a:solidFill>
                  <a:srgbClr val="FF0000"/>
                </a:solidFill>
                <a:cs typeface="B Roya" panose="00000400000000000000" pitchFamily="2" charset="-78"/>
              </a:rPr>
              <a:t>یک </a:t>
            </a:r>
            <a:r>
              <a:rPr lang="fa-IR" b="1" dirty="0">
                <a:solidFill>
                  <a:srgbClr val="FF0000"/>
                </a:solidFill>
                <a:cs typeface="B Roya" panose="00000400000000000000" pitchFamily="2" charset="-78"/>
              </a:rPr>
              <a:t>صفحه</a:t>
            </a:r>
          </a:p>
          <a:p>
            <a:pPr marL="514350" indent="-514350" algn="r" rtl="1" fontAlgn="base">
              <a:lnSpc>
                <a:spcPct val="150000"/>
              </a:lnSpc>
              <a:buFont typeface="+mj-lt"/>
              <a:buAutoNum type="arabicPeriod"/>
            </a:pPr>
            <a:r>
              <a:rPr lang="fa-IR" sz="3200" b="1" dirty="0" smtClean="0">
                <a:cs typeface="B Roya" panose="00000400000000000000" pitchFamily="2" charset="-78"/>
              </a:rPr>
              <a:t>پیشنهادها (توصیه ها)	</a:t>
            </a:r>
            <a:r>
              <a:rPr lang="fa-IR" b="1" dirty="0" smtClean="0">
                <a:solidFill>
                  <a:srgbClr val="FF0000"/>
                </a:solidFill>
                <a:cs typeface="B Roya" panose="00000400000000000000" pitchFamily="2" charset="-78"/>
              </a:rPr>
              <a:t>نیم </a:t>
            </a:r>
            <a:r>
              <a:rPr lang="fa-IR" b="1" dirty="0">
                <a:solidFill>
                  <a:srgbClr val="FF0000"/>
                </a:solidFill>
                <a:cs typeface="B Roya" panose="00000400000000000000" pitchFamily="2" charset="-78"/>
              </a:rPr>
              <a:t>صفحه</a:t>
            </a:r>
          </a:p>
        </p:txBody>
      </p:sp>
    </p:spTree>
    <p:extLst>
      <p:ext uri="{BB962C8B-B14F-4D97-AF65-F5344CB8AC3E}">
        <p14:creationId xmlns:p14="http://schemas.microsoft.com/office/powerpoint/2010/main" val="18155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2371</TotalTime>
  <Words>118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 Roya</vt:lpstr>
      <vt:lpstr>B Titr</vt:lpstr>
      <vt:lpstr>Calibri</vt:lpstr>
      <vt:lpstr>Calibri Light</vt:lpstr>
      <vt:lpstr>Office Theme</vt:lpstr>
      <vt:lpstr>کاربرد مقدماتی روشهای تشخیص بالینی</vt:lpstr>
      <vt:lpstr>جلسه هشتم</vt:lpstr>
      <vt:lpstr>گزارش روانشناختی</vt:lpstr>
      <vt:lpstr>راهنمای عمومی</vt:lpstr>
      <vt:lpstr>راهنمای عمومی</vt:lpstr>
      <vt:lpstr>سرخط ها</vt:lpstr>
      <vt:lpstr>سرخط ها (ادامه)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Ravis</cp:lastModifiedBy>
  <cp:revision>509</cp:revision>
  <dcterms:created xsi:type="dcterms:W3CDTF">2016-02-05T19:25:27Z</dcterms:created>
  <dcterms:modified xsi:type="dcterms:W3CDTF">2024-04-25T08:27:19Z</dcterms:modified>
</cp:coreProperties>
</file>