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8" r:id="rId3"/>
    <p:sldId id="257" r:id="rId4"/>
    <p:sldId id="286" r:id="rId5"/>
    <p:sldId id="259" r:id="rId6"/>
    <p:sldId id="260" r:id="rId7"/>
    <p:sldId id="261" r:id="rId8"/>
    <p:sldId id="274" r:id="rId9"/>
    <p:sldId id="275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2" r:id="rId18"/>
    <p:sldId id="263" r:id="rId19"/>
    <p:sldId id="276" r:id="rId20"/>
    <p:sldId id="288" r:id="rId21"/>
    <p:sldId id="289" r:id="rId22"/>
    <p:sldId id="277" r:id="rId23"/>
    <p:sldId id="278" r:id="rId24"/>
    <p:sldId id="264" r:id="rId25"/>
    <p:sldId id="265" r:id="rId26"/>
    <p:sldId id="266" r:id="rId27"/>
    <p:sldId id="267" r:id="rId28"/>
    <p:sldId id="269" r:id="rId29"/>
    <p:sldId id="270" r:id="rId30"/>
    <p:sldId id="271" r:id="rId31"/>
    <p:sldId id="287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BF48B-DD5A-4220-A914-1F97D16EF7D8}" type="datetimeFigureOut">
              <a:rPr lang="en-US" smtClean="0"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A716F-378E-42A3-A9F9-DBF6344F38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3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A716F-378E-42A3-A9F9-DBF6344F38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16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359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62500" lnSpcReduction="20000"/>
          </a:bodyPr>
          <a:lstStyle/>
          <a:p>
            <a:pPr marL="0" indent="0" algn="ctr" rtl="1">
              <a:buNone/>
            </a:pPr>
            <a:r>
              <a:rPr lang="fa-IR" sz="36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1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.</a:t>
            </a:r>
            <a:r>
              <a:rPr lang="fa-IR" sz="36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رقبا در محصولات کشاورزی و غذایی</a:t>
            </a:r>
          </a:p>
          <a:p>
            <a:pPr marL="0" indent="0" algn="ctr" rtl="1"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</a:t>
            </a:r>
            <a:endParaRPr lang="fa-IR" dirty="0"/>
          </a:p>
          <a:p>
            <a:pPr marL="0" indent="0" algn="r" rtl="1">
              <a:buNone/>
            </a:pPr>
            <a:r>
              <a:rPr lang="fa-IR" sz="3400" dirty="0">
                <a:solidFill>
                  <a:srgbClr val="7030A0"/>
                </a:solidFill>
                <a:cs typeface="B Titr" pitchFamily="2" charset="-78"/>
              </a:rPr>
              <a:t>آمریکا: </a:t>
            </a:r>
            <a:r>
              <a:rPr lang="fa-IR" sz="2500" dirty="0">
                <a:cs typeface="B Titr" pitchFamily="2" charset="-78"/>
              </a:rPr>
              <a:t>بزرگ‌ترین صادرکننده غلات، گوشت و میوه به کره.</a:t>
            </a:r>
          </a:p>
          <a:p>
            <a:pPr marL="0" indent="0" algn="r" rtl="1">
              <a:buNone/>
            </a:pPr>
            <a:endParaRPr lang="fa-IR" sz="2500" dirty="0"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sz="3400" dirty="0">
                <a:solidFill>
                  <a:srgbClr val="7030A0"/>
                </a:solidFill>
                <a:cs typeface="B Titr" pitchFamily="2" charset="-78"/>
              </a:rPr>
              <a:t>استرالیا و نیوزلند: </a:t>
            </a:r>
            <a:r>
              <a:rPr lang="fa-IR" sz="2500" dirty="0">
                <a:cs typeface="B Titr" pitchFamily="2" charset="-78"/>
              </a:rPr>
              <a:t>محصولات لبنی، گوشت، میوه‌های تازه.</a:t>
            </a:r>
          </a:p>
          <a:p>
            <a:pPr marL="0" indent="0" algn="r" rtl="1">
              <a:buNone/>
            </a:pPr>
            <a:endParaRPr lang="fa-IR" sz="2500" dirty="0"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sz="3400" dirty="0">
                <a:solidFill>
                  <a:srgbClr val="7030A0"/>
                </a:solidFill>
                <a:cs typeface="B Titr" pitchFamily="2" charset="-78"/>
              </a:rPr>
              <a:t>ترکیه و آسیای مرکزی: </a:t>
            </a:r>
            <a:r>
              <a:rPr lang="fa-IR" sz="2500" dirty="0">
                <a:cs typeface="B Titr" pitchFamily="2" charset="-78"/>
              </a:rPr>
              <a:t>خشکبار، انجیر، زیتون.</a:t>
            </a:r>
          </a:p>
          <a:p>
            <a:pPr marL="0" indent="0" algn="r" rtl="1">
              <a:buNone/>
            </a:pPr>
            <a:endParaRPr lang="fa-IR" sz="2500" dirty="0"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sz="3400" dirty="0">
                <a:solidFill>
                  <a:srgbClr val="7030A0"/>
                </a:solidFill>
                <a:cs typeface="B Titr" pitchFamily="2" charset="-78"/>
              </a:rPr>
              <a:t>اسپانیا و یونان: </a:t>
            </a:r>
            <a:r>
              <a:rPr lang="fa-IR" sz="2500" dirty="0">
                <a:cs typeface="B Titr" pitchFamily="2" charset="-78"/>
              </a:rPr>
              <a:t>زیتون، روغن زیتون، برخی گیاهان دارویی.</a:t>
            </a:r>
          </a:p>
          <a:p>
            <a:pPr marL="0" indent="0" algn="r" rtl="1">
              <a:buNone/>
            </a:pPr>
            <a:endParaRPr lang="fa-IR" sz="2500" dirty="0">
              <a:cs typeface="B Titr" pitchFamily="2" charset="-78"/>
            </a:endParaRPr>
          </a:p>
          <a:p>
            <a:pPr marL="0" indent="0" algn="r" rtl="1">
              <a:buNone/>
            </a:pPr>
            <a:endParaRPr lang="fa-IR" sz="2500" dirty="0">
              <a:cs typeface="B Titr" pitchFamily="2" charset="-78"/>
            </a:endParaRPr>
          </a:p>
          <a:p>
            <a:pPr algn="r" rtl="1">
              <a:lnSpc>
                <a:spcPct val="220000"/>
              </a:lnSpc>
              <a:buFont typeface="Wingdings" pitchFamily="2" charset="2"/>
              <a:buChar char="v"/>
            </a:pPr>
            <a:r>
              <a:rPr lang="fa-IR" sz="3400" b="1" dirty="0" smtClean="0">
                <a:solidFill>
                  <a:schemeClr val="accent2">
                    <a:lumMod val="75000"/>
                  </a:schemeClr>
                </a:solidFill>
                <a:cs typeface="B Titr" pitchFamily="2" charset="-78"/>
              </a:rPr>
              <a:t>برای صادر کننده ی ایرانی:   </a:t>
            </a:r>
            <a:r>
              <a:rPr lang="fa-IR" sz="2500" dirty="0">
                <a:cs typeface="B Titr" pitchFamily="2" charset="-78"/>
              </a:rPr>
              <a:t>رقابت در زعفران، پسته، خرما و خشکبار شدید است، مخصوصاً با آمریکا (پسته کالیفرنیا) و ترکیه (خشکبار و انجیر).</a:t>
            </a:r>
            <a:endParaRPr lang="en-US" sz="2500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56263" cy="1054250"/>
          </a:xfrm>
        </p:spPr>
        <p:txBody>
          <a:bodyPr/>
          <a:lstStyle/>
          <a:p>
            <a:r>
              <a:rPr lang="fa-IR" sz="36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دسته‌بندی رقبای ایران در صادرات غیرنفتی به کره جنوبی</a:t>
            </a:r>
            <a:endParaRPr lang="en-US" sz="36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5123" name="Picture 3" descr="C:\Users\70207054\Desktop\پاورپوینت\کشاورز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endParaRPr lang="fa-IR" sz="25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3500" dirty="0">
                <a:solidFill>
                  <a:srgbClr val="7030A0"/>
                </a:solidFill>
                <a:cs typeface="B Titr" pitchFamily="2" charset="-78"/>
              </a:rPr>
              <a:t>هند و پاکستان: </a:t>
            </a:r>
            <a:r>
              <a:rPr lang="fa-IR" sz="25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تولید فرش دستباف ارزان‌تر.</a:t>
            </a:r>
          </a:p>
          <a:p>
            <a:pPr marL="0" indent="0" algn="r" rtl="1">
              <a:buNone/>
            </a:pPr>
            <a:endParaRPr lang="fa-IR" sz="25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3500" dirty="0">
                <a:solidFill>
                  <a:srgbClr val="7030A0"/>
                </a:solidFill>
                <a:cs typeface="B Titr" pitchFamily="2" charset="-78"/>
              </a:rPr>
              <a:t>نپال و چین: </a:t>
            </a:r>
            <a:r>
              <a:rPr lang="fa-IR" sz="25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فرش ماشینی و دکوراتیو.</a:t>
            </a:r>
          </a:p>
          <a:p>
            <a:pPr marL="0" indent="0" algn="r" rtl="1">
              <a:buNone/>
            </a:pPr>
            <a:endParaRPr lang="fa-IR" sz="25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sz="3500" dirty="0">
                <a:solidFill>
                  <a:srgbClr val="7030A0"/>
                </a:solidFill>
                <a:cs typeface="B Titr" pitchFamily="2" charset="-78"/>
              </a:rPr>
              <a:t>ترکیه: </a:t>
            </a:r>
            <a:r>
              <a:rPr lang="fa-IR" sz="25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هم در فرش ماشینی، هم صنایع دستی پرقدرت است.</a:t>
            </a:r>
          </a:p>
          <a:p>
            <a:pPr marL="0" indent="0" algn="r" rtl="1">
              <a:buNone/>
            </a:pPr>
            <a:endParaRPr lang="fa-IR" sz="25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marL="0" indent="0" algn="r" rtl="1">
              <a:buNone/>
            </a:pPr>
            <a:endParaRPr lang="fa-IR" sz="25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algn="r" rtl="1"/>
            <a:r>
              <a:rPr lang="fa-IR" sz="3800" dirty="0" smtClean="0">
                <a:solidFill>
                  <a:srgbClr val="00B0F0"/>
                </a:solidFill>
                <a:cs typeface="B Titr" pitchFamily="2" charset="-78"/>
              </a:rPr>
              <a:t>مزیت </a:t>
            </a:r>
            <a:r>
              <a:rPr lang="fa-IR" sz="3800" dirty="0">
                <a:solidFill>
                  <a:srgbClr val="00B0F0"/>
                </a:solidFill>
                <a:cs typeface="B Titr" pitchFamily="2" charset="-78"/>
              </a:rPr>
              <a:t>ایران: </a:t>
            </a:r>
            <a:r>
              <a:rPr lang="fa-IR" sz="25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اصالت و برند تاریخی فرش ایرانی که باید روی آن تأکید شود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2. </a:t>
            </a:r>
            <a:r>
              <a:rPr lang="fa-IR" sz="36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رقبا در فرش و صنایع </a:t>
            </a:r>
            <a:r>
              <a:rPr lang="fa-IR" sz="36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دستی</a:t>
            </a:r>
            <a:endParaRPr lang="en-US" sz="36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6146" name="Picture 2" descr="C:\Users\70207054\Desktop\پاورپوینت\فر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18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3000" dirty="0">
                <a:solidFill>
                  <a:srgbClr val="7030A0"/>
                </a:solidFill>
                <a:cs typeface="B Titr" pitchFamily="2" charset="-78"/>
              </a:rPr>
              <a:t>قطر و عربستان: </a:t>
            </a:r>
            <a:r>
              <a:rPr lang="fa-IR" sz="21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صادرات مواد پتروشیمی با ظرفیت بالا.</a:t>
            </a:r>
          </a:p>
          <a:p>
            <a:pPr marL="0" indent="0" algn="r" rtl="1">
              <a:buNone/>
            </a:pPr>
            <a:endParaRPr lang="fa-IR" sz="21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sz="3000" dirty="0">
                <a:solidFill>
                  <a:srgbClr val="7030A0"/>
                </a:solidFill>
                <a:cs typeface="B Titr" pitchFamily="2" charset="-78"/>
              </a:rPr>
              <a:t>مالزی و اندونزی:</a:t>
            </a:r>
            <a:r>
              <a:rPr lang="fa-IR" sz="21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 مواد شیمیایی و پلیمری.</a:t>
            </a:r>
          </a:p>
          <a:p>
            <a:pPr marL="0" indent="0" algn="r" rtl="1">
              <a:buNone/>
            </a:pPr>
            <a:endParaRPr lang="fa-IR" sz="21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sz="3000" dirty="0">
                <a:solidFill>
                  <a:srgbClr val="7030A0"/>
                </a:solidFill>
                <a:cs typeface="B Titr" pitchFamily="2" charset="-78"/>
              </a:rPr>
              <a:t>چین: </a:t>
            </a:r>
            <a:r>
              <a:rPr lang="fa-IR" sz="2100" dirty="0">
                <a:solidFill>
                  <a:schemeClr val="accent2">
                    <a:lumMod val="50000"/>
                  </a:schemeClr>
                </a:solidFill>
                <a:cs typeface="B Titr" pitchFamily="2" charset="-78"/>
              </a:rPr>
              <a:t>ارزان‌ترین تأمین‌کننده مواد اولیه و قطعات صنعتی.</a:t>
            </a:r>
          </a:p>
          <a:p>
            <a:pPr marL="0" indent="0" algn="r" rtl="1">
              <a:buNone/>
            </a:pPr>
            <a:endParaRPr lang="fa-IR" sz="3000" dirty="0">
              <a:solidFill>
                <a:srgbClr val="7030A0"/>
              </a:solidFill>
              <a:cs typeface="B Titr" pitchFamily="2" charset="-78"/>
            </a:endParaRPr>
          </a:p>
          <a:p>
            <a:pPr marL="0" indent="0" algn="r" rtl="1">
              <a:buNone/>
            </a:pPr>
            <a:endParaRPr lang="fa-IR" sz="2100" dirty="0">
              <a:solidFill>
                <a:schemeClr val="accent2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buFont typeface="Wingdings" pitchFamily="2" charset="2"/>
              <a:buChar char="Ø"/>
            </a:pPr>
            <a:r>
              <a:rPr lang="fa-IR" sz="2100" dirty="0" smtClean="0">
                <a:solidFill>
                  <a:schemeClr val="tx1"/>
                </a:solidFill>
                <a:cs typeface="B Titr" pitchFamily="2" charset="-78"/>
              </a:rPr>
              <a:t>صادر کننده ی ایرانی </a:t>
            </a:r>
            <a:r>
              <a:rPr lang="fa-IR" sz="2100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باید </a:t>
            </a:r>
            <a:r>
              <a:rPr lang="fa-IR" sz="2100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روی کیفیت و قیمت رقابتی تمرکز کند و مسیرهای مطمئن حمل‌ونقل پیدا کند.</a:t>
            </a:r>
            <a:endParaRPr lang="en-US" sz="2100" dirty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3. رقبا در محصولات پتر</a:t>
            </a:r>
            <a:r>
              <a:rPr lang="fa-IR" sz="36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وشیم</a:t>
            </a:r>
            <a:r>
              <a:rPr lang="fa-IR" sz="36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ی و صنعتی </a:t>
            </a:r>
            <a:r>
              <a:rPr lang="fa-IR" sz="36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غیرنفتی</a:t>
            </a:r>
            <a:endParaRPr lang="en-US" sz="36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7170" name="Picture 2" descr="C:\Users\70207054\Desktop\پاورپوینت\پتروشیم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28194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2590800"/>
            <a:ext cx="6629400" cy="110697"/>
          </a:xfrm>
        </p:spPr>
        <p:txBody>
          <a:bodyPr/>
          <a:lstStyle/>
          <a:p>
            <a:pPr rtl="1"/>
            <a:r>
              <a:rPr lang="fa-IR" sz="4400" dirty="0" smtClean="0">
                <a:cs typeface="B Titr" pitchFamily="2" charset="-78"/>
              </a:rPr>
              <a:t> استانداردهای لازم برای موفقیت در بازار کره جنوبی</a:t>
            </a:r>
            <a:endParaRPr lang="en-US" sz="4400" dirty="0"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90800" y="3657600"/>
            <a:ext cx="6096000" cy="2819400"/>
          </a:xfrm>
        </p:spPr>
        <p:txBody>
          <a:bodyPr>
            <a:normAutofit/>
          </a:bodyPr>
          <a:lstStyle/>
          <a:p>
            <a:r>
              <a:rPr lang="fa-IR" sz="2800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طبق </a:t>
            </a: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کتاب </a:t>
            </a:r>
            <a:r>
              <a:rPr lang="fa-IR" sz="2800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بازاریابی بین الملل اثر مایکل آر چینکوتا، سه </a:t>
            </a: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دسته </a:t>
            </a:r>
            <a:r>
              <a:rPr lang="fa-IR" sz="2800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استاندارد حیاتی داریم</a:t>
            </a:r>
            <a:r>
              <a:rPr lang="fa-IR" sz="2800" dirty="0" smtClean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:</a:t>
            </a:r>
          </a:p>
          <a:p>
            <a:endParaRPr lang="fa-IR" dirty="0" smtClean="0">
              <a:solidFill>
                <a:schemeClr val="bg2">
                  <a:lumMod val="50000"/>
                </a:schemeClr>
              </a:solidFill>
              <a:cs typeface="B Titr" pitchFamily="2" charset="-78"/>
            </a:endParaRPr>
          </a:p>
          <a:p>
            <a:pPr algn="r"/>
            <a:r>
              <a:rPr lang="fa-IR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Titr" pitchFamily="2" charset="-78"/>
              </a:rPr>
              <a:t>1</a:t>
            </a:r>
            <a:r>
              <a:rPr lang="fa-IR" dirty="0">
                <a:solidFill>
                  <a:schemeClr val="bg2">
                    <a:lumMod val="60000"/>
                    <a:lumOff val="40000"/>
                  </a:schemeClr>
                </a:solidFill>
                <a:cs typeface="B Titr" pitchFamily="2" charset="-78"/>
              </a:rPr>
              <a:t>-</a:t>
            </a:r>
            <a:r>
              <a:rPr lang="fa-IR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Titr" pitchFamily="2" charset="-78"/>
              </a:rPr>
              <a:t>استاندارد های کیفیت و ایمنی</a:t>
            </a:r>
          </a:p>
          <a:p>
            <a:pPr algn="r"/>
            <a:r>
              <a:rPr lang="fa-IR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Titr" pitchFamily="2" charset="-78"/>
              </a:rPr>
              <a:t>2-استاندارد های بسته بندی و برچسب گذاری </a:t>
            </a:r>
          </a:p>
          <a:p>
            <a:pPr algn="r"/>
            <a:r>
              <a:rPr lang="fa-IR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B Titr" pitchFamily="2" charset="-78"/>
              </a:rPr>
              <a:t>3-استاندارد های بازاریابی و برندینگ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pic>
        <p:nvPicPr>
          <p:cNvPr id="8194" name="Picture 2" descr="C:\Users\70207054\Desktop\پاورپوینت\کتا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 (مدیریت کیفیت)</a:t>
            </a:r>
          </a:p>
          <a:p>
            <a:pPr algn="r" rtl="1"/>
            <a:endParaRPr lang="fa-IR" b="1" dirty="0">
              <a:cs typeface="B Titr" pitchFamily="2" charset="-78"/>
            </a:endParaRPr>
          </a:p>
          <a:p>
            <a:pPr algn="r" rtl="1"/>
            <a:r>
              <a:rPr lang="en-US" b="1" dirty="0">
                <a:cs typeface="B Titr" pitchFamily="2" charset="-78"/>
              </a:rPr>
              <a:t>ISO 22000 / HACCP </a:t>
            </a:r>
            <a:r>
              <a:rPr lang="fa-IR" b="1" dirty="0" smtClean="0">
                <a:cs typeface="B Titr" pitchFamily="2" charset="-78"/>
              </a:rPr>
              <a:t>ایمنی غذایی</a:t>
            </a:r>
            <a:endParaRPr lang="fa-IR" b="1" dirty="0">
              <a:cs typeface="B Titr" pitchFamily="2" charset="-78"/>
            </a:endParaRPr>
          </a:p>
          <a:p>
            <a:pPr algn="r" rtl="1"/>
            <a:endParaRPr lang="fa-IR" b="1" dirty="0">
              <a:cs typeface="B Titr" pitchFamily="2" charset="-78"/>
            </a:endParaRPr>
          </a:p>
          <a:p>
            <a:pPr algn="r" rtl="1"/>
            <a:r>
              <a:rPr lang="en-US" b="1" dirty="0" smtClean="0">
                <a:cs typeface="B Titr" pitchFamily="2" charset="-78"/>
              </a:rPr>
              <a:t>Global </a:t>
            </a:r>
            <a:r>
              <a:rPr lang="en-US" b="1" dirty="0">
                <a:cs typeface="B Titr" pitchFamily="2" charset="-78"/>
              </a:rPr>
              <a:t>GAP </a:t>
            </a:r>
            <a:r>
              <a:rPr lang="fa-IR" b="1" dirty="0" smtClean="0">
                <a:cs typeface="B Titr" pitchFamily="2" charset="-78"/>
              </a:rPr>
              <a:t> برای </a:t>
            </a:r>
            <a:r>
              <a:rPr lang="fa-IR" b="1" dirty="0">
                <a:cs typeface="B Titr" pitchFamily="2" charset="-78"/>
              </a:rPr>
              <a:t>محصولات کشاورزی </a:t>
            </a:r>
            <a:r>
              <a:rPr lang="fa-IR" b="1" dirty="0" smtClean="0">
                <a:cs typeface="B Titr" pitchFamily="2" charset="-78"/>
              </a:rPr>
              <a:t>ارگانیک</a:t>
            </a:r>
          </a:p>
          <a:p>
            <a:pPr marL="0" indent="0" algn="r" rtl="1">
              <a:buNone/>
            </a:pPr>
            <a:endParaRPr lang="fa-IR" b="1" dirty="0">
              <a:cs typeface="B Titr" pitchFamily="2" charset="-78"/>
            </a:endParaRPr>
          </a:p>
          <a:p>
            <a:pPr algn="r" rtl="1"/>
            <a:r>
              <a:rPr lang="fa-IR" b="1" dirty="0">
                <a:cs typeface="B Titr" pitchFamily="2" charset="-78"/>
              </a:rPr>
              <a:t>استانداردهای </a:t>
            </a:r>
            <a:r>
              <a:rPr lang="en-US" b="1" dirty="0" smtClean="0">
                <a:cs typeface="B Titr" pitchFamily="2" charset="-78"/>
              </a:rPr>
              <a:t>KFDA</a:t>
            </a:r>
            <a:r>
              <a:rPr lang="fa-IR" b="1" dirty="0" smtClean="0">
                <a:cs typeface="B Titr" pitchFamily="2" charset="-78"/>
              </a:rPr>
              <a:t>سازمان </a:t>
            </a:r>
            <a:r>
              <a:rPr lang="fa-IR" b="1" dirty="0">
                <a:cs typeface="B Titr" pitchFamily="2" charset="-78"/>
              </a:rPr>
              <a:t>غذا و داروی </a:t>
            </a:r>
            <a:r>
              <a:rPr lang="fa-IR" b="1" dirty="0" smtClean="0">
                <a:cs typeface="B Titr" pitchFamily="2" charset="-78"/>
              </a:rPr>
              <a:t>کره برای </a:t>
            </a:r>
            <a:r>
              <a:rPr lang="fa-IR" b="1" dirty="0">
                <a:cs typeface="B Titr" pitchFamily="2" charset="-78"/>
              </a:rPr>
              <a:t>خوراکی‌ها و داروها</a:t>
            </a:r>
          </a:p>
          <a:p>
            <a:pPr algn="r" rtl="1"/>
            <a:endParaRPr lang="en-US" b="1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1. استانداردهای کیفیت و ایمنی</a:t>
            </a:r>
            <a:endParaRPr lang="en-US" sz="4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9218" name="Picture 2" descr="C:\Users\70207054\Desktop\پاورپوینت\ایزو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>
                <a:cs typeface="B Titr" pitchFamily="2" charset="-78"/>
              </a:rPr>
              <a:t>برچسب به زبان کره‌ای (ترکیبات، تاریخ تولید و انقضا، کشور مبدأ).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endParaRPr lang="fa-IR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>
                <a:cs typeface="B Titr" pitchFamily="2" charset="-78"/>
              </a:rPr>
              <a:t>بسته‌بندی زیبا، مدرن و سازگار با محیط زیست.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endParaRPr lang="fa-IR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>
                <a:cs typeface="B Titr" pitchFamily="2" charset="-78"/>
              </a:rPr>
              <a:t>استفاده از کد </a:t>
            </a:r>
            <a:r>
              <a:rPr lang="en-US" dirty="0">
                <a:cs typeface="B Titr" pitchFamily="2" charset="-78"/>
              </a:rPr>
              <a:t>QR </a:t>
            </a:r>
            <a:r>
              <a:rPr lang="fa-IR" dirty="0">
                <a:cs typeface="B Titr" pitchFamily="2" charset="-78"/>
              </a:rPr>
              <a:t>یا بارکد بین‌المللی.</a:t>
            </a:r>
          </a:p>
          <a:p>
            <a:pPr marL="0" indent="0" algn="r" rtl="1">
              <a:buNone/>
            </a:pPr>
            <a:endParaRPr lang="en-US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2. استانداردهای بسته‌بندی و برچسب‌گذاری</a:t>
            </a:r>
            <a:endParaRPr lang="en-US" sz="36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10242" name="Picture 2" descr="C:\Users\70207054\Desktop\پاورپوینت\برچس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28860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3048000"/>
            <a:ext cx="7745505" cy="387781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>
                <a:cs typeface="B Titr" pitchFamily="2" charset="-78"/>
              </a:rPr>
              <a:t>تطبیق محصول با ذائقه و فرهنگ مصرف‌کننده کره‌ای.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fa-IR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>
                <a:cs typeface="B Titr" pitchFamily="2" charset="-78"/>
              </a:rPr>
              <a:t>ثبت علامت تجاری </a:t>
            </a:r>
            <a:r>
              <a:rPr lang="en-US" b="1" dirty="0" smtClean="0">
                <a:cs typeface="B Titr" pitchFamily="2" charset="-78"/>
              </a:rPr>
              <a:t>Trademark</a:t>
            </a:r>
            <a:r>
              <a:rPr lang="fa-IR" dirty="0" smtClean="0">
                <a:cs typeface="B Titr" pitchFamily="2" charset="-78"/>
              </a:rPr>
              <a:t>در </a:t>
            </a:r>
            <a:r>
              <a:rPr lang="fa-IR" dirty="0">
                <a:cs typeface="B Titr" pitchFamily="2" charset="-78"/>
              </a:rPr>
              <a:t>کره برای جلوگیری از کپی.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endParaRPr lang="fa-IR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dirty="0">
                <a:cs typeface="B Titr" pitchFamily="2" charset="-78"/>
              </a:rPr>
              <a:t>رعایت قوانین تجارت الکترونیک و تبلیغات.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3. استانداردهای بازاریابی و برندینگ</a:t>
            </a:r>
            <a:endParaRPr lang="en-US" sz="36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11266" name="Picture 2" descr="C:\Users\70207054\Desktop\پاورپوینت\برند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2166257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54713" cy="905773"/>
          </a:xfrm>
        </p:spPr>
        <p:txBody>
          <a:bodyPr/>
          <a:lstStyle/>
          <a:p>
            <a:r>
              <a:rPr lang="fa-IR" sz="3600" b="1" dirty="0" smtClean="0">
                <a:latin typeface="Arial Narrow" pitchFamily="34" charset="0"/>
                <a:cs typeface="B Nazanin Outline" pitchFamily="2" charset="-78"/>
              </a:rPr>
              <a:t>و اما </a:t>
            </a:r>
            <a:r>
              <a:rPr lang="fa-IR" sz="3600" b="1" u="sng" dirty="0" smtClean="0">
                <a:latin typeface="Arial Narrow" pitchFamily="34" charset="0"/>
                <a:cs typeface="B Nazanin Outline" pitchFamily="2" charset="-78"/>
              </a:rPr>
              <a:t>فرصت</a:t>
            </a:r>
            <a:r>
              <a:rPr lang="fa-IR" sz="3600" b="1" dirty="0" smtClean="0">
                <a:latin typeface="Arial Narrow" pitchFamily="34" charset="0"/>
                <a:cs typeface="B Nazanin Outline" pitchFamily="2" charset="-78"/>
              </a:rPr>
              <a:t> </a:t>
            </a:r>
            <a:r>
              <a:rPr lang="fa-IR" sz="3600" b="1" dirty="0">
                <a:latin typeface="Arial Narrow" pitchFamily="34" charset="0"/>
                <a:cs typeface="B Nazanin Outline" pitchFamily="2" charset="-78"/>
              </a:rPr>
              <a:t>برای </a:t>
            </a:r>
            <a:r>
              <a:rPr lang="fa-IR" sz="3600" b="1" dirty="0" smtClean="0">
                <a:latin typeface="Arial Narrow" pitchFamily="34" charset="0"/>
                <a:cs typeface="B Nazanin Outline" pitchFamily="2" charset="-78"/>
              </a:rPr>
              <a:t>صادر کننده ی ایرانی</a:t>
            </a:r>
            <a:endParaRPr lang="en-US" sz="3600" b="1" dirty="0">
              <a:latin typeface="Arial Narrow" pitchFamily="34" charset="0"/>
              <a:cs typeface="B Nazanin Outline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2400" dirty="0">
                <a:cs typeface="B Titr" pitchFamily="2" charset="-78"/>
              </a:rPr>
              <a:t>صادرات محصولات غیرنفتی </a:t>
            </a:r>
            <a:r>
              <a:rPr lang="fa-IR" sz="2400" dirty="0" smtClean="0">
                <a:cs typeface="B Titr" pitchFamily="2" charset="-78"/>
              </a:rPr>
              <a:t>مثل خشکبار(پسته، خرما)، زعفران، صنایع‌دستی، فرش، و پتروشیمی سبک می تواند از گزینه های مناسب جهت صادرات به کره ی جنوبی باشند</a:t>
            </a: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itchFamily="2" charset="-78"/>
              </a:rPr>
              <a:t> </a:t>
            </a: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itchFamily="2" charset="-78"/>
              </a:rPr>
              <a:t>1. روی اصالت و تمایز محصول تأکید کند (زعفران، فرش ایرانی</a:t>
            </a:r>
            <a:r>
              <a:rPr lang="fa-I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itchFamily="2" charset="-78"/>
              </a:rPr>
              <a:t>).</a:t>
            </a:r>
            <a:endParaRPr lang="fa-IR" sz="2400" dirty="0">
              <a:solidFill>
                <a:schemeClr val="tx1">
                  <a:lumMod val="85000"/>
                  <a:lumOff val="15000"/>
                </a:schemeClr>
              </a:solidFill>
              <a:cs typeface="B Titr" pitchFamily="2" charset="-78"/>
            </a:endParaRP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itchFamily="2" charset="-78"/>
              </a:rPr>
              <a:t>2. استانداردهای بین‌المللی کیفیت و ایمنی را رعایت کند</a:t>
            </a:r>
            <a:r>
              <a:rPr lang="fa-I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itchFamily="2" charset="-78"/>
              </a:rPr>
              <a:t>.</a:t>
            </a:r>
            <a:endParaRPr lang="fa-IR" sz="2400" dirty="0">
              <a:solidFill>
                <a:schemeClr val="tx1">
                  <a:lumMod val="85000"/>
                  <a:lumOff val="15000"/>
                </a:schemeClr>
              </a:solidFill>
              <a:cs typeface="B Titr" pitchFamily="2" charset="-78"/>
            </a:endParaRPr>
          </a:p>
          <a:p>
            <a:pPr marL="342900" indent="-342900" algn="just" rtl="1">
              <a:buFont typeface="Wingdings" pitchFamily="2" charset="2"/>
              <a:buChar char="q"/>
            </a:pPr>
            <a:r>
              <a:rPr lang="fa-I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B Titr" pitchFamily="2" charset="-78"/>
              </a:rPr>
              <a:t>3. از بسته‌بندی مدرن و برچسب کره‌ای استفاده کند</a:t>
            </a:r>
            <a:r>
              <a:rPr lang="fa-I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Titr" pitchFamily="2" charset="-78"/>
              </a:rPr>
              <a:t>.</a:t>
            </a:r>
            <a:endParaRPr lang="fa-IR" sz="2400" dirty="0">
              <a:solidFill>
                <a:schemeClr val="tx1">
                  <a:lumMod val="85000"/>
                  <a:lumOff val="15000"/>
                </a:schemeClr>
              </a:solidFill>
              <a:cs typeface="B Titr" pitchFamily="2" charset="-78"/>
            </a:endParaRPr>
          </a:p>
        </p:txBody>
      </p:sp>
      <p:pic>
        <p:nvPicPr>
          <p:cNvPr id="5122" name="Picture 2" descr="C:\Users\70207054\Desktop\پاورپوینت\فرصت برای ایرا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13114"/>
            <a:ext cx="2667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4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6000" dirty="0">
                <a:cs typeface="B Titr" pitchFamily="2" charset="-78"/>
              </a:rPr>
              <a:t>۲. انتخاب بازار </a:t>
            </a:r>
            <a:r>
              <a:rPr lang="fa-IR" sz="6000" dirty="0" smtClean="0">
                <a:cs typeface="B Titr" pitchFamily="2" charset="-78"/>
              </a:rPr>
              <a:t>هدف</a:t>
            </a:r>
            <a:endParaRPr lang="en-US" sz="6000" dirty="0">
              <a:cs typeface="B Titr" pitchFamily="2" charset="-78"/>
            </a:endParaRPr>
          </a:p>
        </p:txBody>
      </p:sp>
      <p:pic>
        <p:nvPicPr>
          <p:cNvPr id="6146" name="Picture 2" descr="C:\Users\70207054\Desktop\پاورپوینت\انتخاب بازار هد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1035"/>
            <a:ext cx="6400800" cy="40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بخش بندی بازار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057400"/>
            <a:ext cx="8610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spcBef>
                <a:spcPct val="0"/>
              </a:spcBef>
              <a:buFont typeface="Wingdings" pitchFamily="2" charset="2"/>
              <a:buChar char="ü"/>
            </a:pPr>
            <a:r>
              <a:rPr lang="fa-IR" sz="2800" dirty="0">
                <a:solidFill>
                  <a:srgbClr val="FF0000"/>
                </a:solidFill>
                <a:latin typeface="+mj-lt"/>
                <a:ea typeface="+mj-ea"/>
                <a:cs typeface="B Titr" pitchFamily="2" charset="-78"/>
              </a:rPr>
              <a:t>طبق مدل پیشنهاد شده ی آقای مایکل آر چینکوتا، بازار رو باید به چند دسته تقسیم کنیم</a:t>
            </a:r>
            <a:r>
              <a:rPr lang="fa-IR" sz="2800" dirty="0" smtClean="0">
                <a:solidFill>
                  <a:srgbClr val="FF0000"/>
                </a:solidFill>
                <a:latin typeface="+mj-lt"/>
                <a:ea typeface="+mj-ea"/>
                <a:cs typeface="B Titr" pitchFamily="2" charset="-78"/>
              </a:rPr>
              <a:t>:</a:t>
            </a:r>
          </a:p>
          <a:p>
            <a:pPr algn="r" rtl="1">
              <a:spcBef>
                <a:spcPct val="0"/>
              </a:spcBef>
            </a:pPr>
            <a:endParaRPr lang="fa-IR" sz="2000" dirty="0" smtClean="0">
              <a:solidFill>
                <a:srgbClr val="FF0000"/>
              </a:solidFill>
              <a:latin typeface="+mj-lt"/>
              <a:ea typeface="+mj-ea"/>
              <a:cs typeface="B Titr" pitchFamily="2" charset="-78"/>
            </a:endParaRPr>
          </a:p>
          <a:p>
            <a:pPr marL="514350" indent="-514350" algn="r" rtl="1">
              <a:spcBef>
                <a:spcPct val="0"/>
              </a:spcBef>
              <a:buFont typeface="+mj-lt"/>
              <a:buAutoNum type="arabicPeriod"/>
            </a:pPr>
            <a:r>
              <a:rPr lang="fa-IR" sz="2800" b="1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جمعیت‌شناسی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Demographic:</a:t>
            </a:r>
            <a:endParaRPr lang="fa-IR" sz="1600" b="1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marL="228600" indent="-228600" algn="r" rtl="1">
              <a:buFont typeface="+mj-lt"/>
              <a:buAutoNum type="arabicPeriod"/>
            </a:pPr>
            <a:endParaRPr lang="fa-IR" sz="1200" b="1" dirty="0"/>
          </a:p>
          <a:p>
            <a:pPr marL="228600" indent="-228600" algn="r" rtl="1">
              <a:buFont typeface="+mj-lt"/>
              <a:buAutoNum type="arabicPeriod"/>
            </a:pPr>
            <a:endParaRPr lang="fa-IR" sz="1200" b="1" dirty="0" smtClean="0"/>
          </a:p>
          <a:p>
            <a:pPr marL="514350" indent="-514350" algn="r" rtl="1">
              <a:spcBef>
                <a:spcPct val="0"/>
              </a:spcBef>
              <a:buFont typeface="+mj-lt"/>
              <a:buAutoNum type="arabicPeriod"/>
            </a:pPr>
            <a:r>
              <a:rPr lang="fa-IR" sz="2800" b="1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جغرافیایی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Geographic</a:t>
            </a:r>
            <a:endParaRPr lang="en-US" sz="1600" b="1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marL="342900" indent="-342900" algn="r" rtl="1">
              <a:spcBef>
                <a:spcPct val="0"/>
              </a:spcBef>
              <a:buFont typeface="+mj-lt"/>
              <a:buAutoNum type="arabicPeriod"/>
            </a:pPr>
            <a:endParaRPr lang="fa-IR" sz="1600" b="1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marL="228600" indent="-228600" algn="r" rtl="1">
              <a:buFont typeface="+mj-lt"/>
              <a:buAutoNum type="arabicPeriod"/>
            </a:pPr>
            <a:endParaRPr lang="fa-IR" sz="1200" b="1" dirty="0"/>
          </a:p>
          <a:p>
            <a:pPr marL="514350" indent="-514350" algn="r" rtl="1">
              <a:spcBef>
                <a:spcPct val="0"/>
              </a:spcBef>
              <a:buFont typeface="+mj-lt"/>
              <a:buAutoNum type="arabicPeriod"/>
            </a:pPr>
            <a:r>
              <a:rPr lang="fa-IR" sz="2800" b="1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رفتاری 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Behavioral</a:t>
            </a:r>
          </a:p>
          <a:p>
            <a:pPr marL="228600" indent="-228600" algn="r" rtl="1">
              <a:buFont typeface="+mj-lt"/>
              <a:buAutoNum type="arabicPeriod"/>
            </a:pPr>
            <a:endParaRPr lang="fa-IR" sz="1200" b="1" dirty="0" smtClean="0"/>
          </a:p>
          <a:p>
            <a:pPr marL="228600" indent="-228600" algn="r" rtl="1">
              <a:buFont typeface="+mj-lt"/>
              <a:buAutoNum type="arabicPeriod"/>
            </a:pPr>
            <a:endParaRPr lang="fa-IR" sz="1200" b="1" dirty="0"/>
          </a:p>
          <a:p>
            <a:pPr marL="228600" indent="-228600" algn="r" rtl="1">
              <a:buFont typeface="+mj-lt"/>
              <a:buAutoNum type="arabicPeriod"/>
            </a:pPr>
            <a:endParaRPr lang="fa-IR" sz="1200" b="1" dirty="0" smtClean="0"/>
          </a:p>
          <a:p>
            <a:pPr marL="514350" indent="-514350" algn="r" rtl="1">
              <a:spcBef>
                <a:spcPct val="0"/>
              </a:spcBef>
              <a:buFont typeface="+mj-lt"/>
              <a:buAutoNum type="arabicPeriod"/>
            </a:pPr>
            <a:r>
              <a:rPr lang="fa-IR" sz="2800" b="1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روان‌شناختی 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Psychographic</a:t>
            </a:r>
          </a:p>
          <a:p>
            <a:pPr marL="228600" indent="-228600" algn="r" rtl="1">
              <a:buFont typeface="+mj-lt"/>
              <a:buAutoNum type="arabicPeriod"/>
            </a:pPr>
            <a:endParaRPr lang="fa-IR" sz="1200" b="1" dirty="0"/>
          </a:p>
          <a:p>
            <a:pPr algn="r" rtl="1"/>
            <a:endParaRPr lang="fa-IR" sz="1200" dirty="0" smtClean="0"/>
          </a:p>
        </p:txBody>
      </p:sp>
    </p:spTree>
    <p:extLst>
      <p:ext uri="{BB962C8B-B14F-4D97-AF65-F5344CB8AC3E}">
        <p14:creationId xmlns:p14="http://schemas.microsoft.com/office/powerpoint/2010/main" val="37481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8077200" cy="1295400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/>
            </a:r>
            <a:br>
              <a:rPr lang="fa-IR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</a:br>
            <a:r>
              <a:rPr lang="fa-IR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بازاریابی بین المللی و صادرات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2971800"/>
            <a:ext cx="8610600" cy="3505200"/>
          </a:xfrm>
        </p:spPr>
        <p:txBody>
          <a:bodyPr>
            <a:normAutofit fontScale="92500"/>
          </a:bodyPr>
          <a:lstStyle/>
          <a:p>
            <a:pPr rtl="1"/>
            <a:endParaRPr lang="fa-IR" sz="3600" dirty="0" smtClean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  <a:p>
            <a:r>
              <a:rPr lang="fa-IR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مدرس:</a:t>
            </a:r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 استاد محمد اسماعیلی جوشقانی</a:t>
            </a:r>
          </a:p>
          <a:p>
            <a:endParaRPr lang="fa-IR" sz="2800" dirty="0" smtClean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  <a:p>
            <a:pPr rtl="1"/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موضوع ارائه</a:t>
            </a:r>
            <a:r>
              <a:rPr lang="fa-IR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: </a:t>
            </a:r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استراتژی </a:t>
            </a:r>
            <a:r>
              <a:rPr lang="fa-IR" sz="28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بازاریابی صادرات غیرنفتی ایران به کره </a:t>
            </a:r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جنوبی</a:t>
            </a:r>
            <a:endParaRPr lang="fa-IR" dirty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  <a:p>
            <a:pPr rtl="1"/>
            <a:endParaRPr lang="fa-IR" dirty="0" smtClean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  <a:p>
            <a:pPr rtl="1"/>
            <a:endParaRPr lang="fa-IR" dirty="0" smtClean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  <a:p>
            <a:r>
              <a:rPr lang="fa-IR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ارائه دهنده : مانو شهنیان</a:t>
            </a:r>
          </a:p>
          <a:p>
            <a:endParaRPr lang="fa-IR" sz="2800" dirty="0" smtClean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  <a:p>
            <a:endParaRPr lang="fa-IR" sz="2800" dirty="0" smtClean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  <a:p>
            <a:endParaRPr lang="fa-IR" sz="2800" dirty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  <a:p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4502"/>
            <a:ext cx="3962400" cy="123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11" y="2291450"/>
            <a:ext cx="33353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5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76200"/>
            <a:ext cx="8915400" cy="845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3200" dirty="0">
                <a:solidFill>
                  <a:schemeClr val="tx2"/>
                </a:solidFill>
                <a:latin typeface="Eras Bold ITC" pitchFamily="34" charset="0"/>
                <a:ea typeface="+mj-ea"/>
                <a:cs typeface="B Titr" pitchFamily="2" charset="-78"/>
              </a:rPr>
              <a:t>-1</a:t>
            </a:r>
            <a:r>
              <a:rPr lang="fa-IR" sz="36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جمعیت‌شناسی </a:t>
            </a: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Demographic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:</a:t>
            </a:r>
            <a:endParaRPr lang="en-US" sz="36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0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قشر </a:t>
            </a:r>
            <a:r>
              <a:rPr lang="fa-IR" sz="20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جوان و میانسال با </a:t>
            </a:r>
            <a:r>
              <a:rPr lang="fa-IR" sz="20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بیشترین مصرف‌گرایی</a:t>
            </a:r>
            <a:r>
              <a:rPr lang="fa-IR" sz="20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.</a:t>
            </a:r>
            <a:endParaRPr lang="fa-IR" sz="3600" dirty="0" smtClean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algn="r" rtl="1"/>
            <a:endParaRPr lang="fa-IR" sz="36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0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طبقه </a:t>
            </a:r>
            <a:r>
              <a:rPr lang="fa-IR" sz="20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متوسط </a:t>
            </a:r>
            <a:r>
              <a:rPr lang="fa-IR" sz="20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و بالای جامعه با درآمد قابل‌توجه</a:t>
            </a:r>
            <a:r>
              <a:rPr lang="fa-IR" sz="20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.</a:t>
            </a:r>
          </a:p>
          <a:p>
            <a:pPr algn="r" rtl="1"/>
            <a:endParaRPr lang="fa-IR" sz="2000" dirty="0" smtClean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fa-IR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B Titr" pitchFamily="2" charset="-78"/>
              </a:rPr>
              <a:t>از نظر میزان درآمد 63% مردم کره ی جنوبی در طبقه متوسط قرار می گیرند</a:t>
            </a:r>
            <a:endParaRPr lang="fa-IR" sz="14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ü"/>
            </a:pPr>
            <a:r>
              <a:rPr lang="fa-IR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B Titr" pitchFamily="2" charset="-78"/>
              </a:rPr>
              <a:t>و حدود </a:t>
            </a:r>
            <a:r>
              <a:rPr lang="fa-IR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B Titr" pitchFamily="2" charset="-78"/>
              </a:rPr>
              <a:t>20 تا 25%  </a:t>
            </a:r>
            <a:r>
              <a:rPr lang="fa-IR" sz="1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B Titr" pitchFamily="2" charset="-78"/>
              </a:rPr>
              <a:t>مردم کره جنوبی از درآمد متوسط رو به بالا برخوردار هستند</a:t>
            </a:r>
            <a:endParaRPr lang="fa-IR" dirty="0"/>
          </a:p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1400" b="1" dirty="0">
                <a:latin typeface="Arial"/>
                <a:ea typeface="Calibri"/>
                <a:cs typeface="B Titr"/>
              </a:rPr>
              <a:t>۰</a:t>
            </a:r>
            <a:r>
              <a:rPr lang="en-US" sz="1400" b="1" dirty="0">
                <a:latin typeface="Arial"/>
                <a:ea typeface="Calibri"/>
                <a:cs typeface="B Titr"/>
              </a:rPr>
              <a:t>–</a:t>
            </a:r>
            <a:r>
              <a:rPr lang="fa-IR" sz="1400" b="1" dirty="0">
                <a:latin typeface="Arial"/>
                <a:ea typeface="Calibri"/>
                <a:cs typeface="B Titr"/>
              </a:rPr>
              <a:t>۱۹</a:t>
            </a:r>
            <a:r>
              <a:rPr lang="fa-IR" sz="1400" b="1" dirty="0">
                <a:latin typeface="Calibri"/>
                <a:ea typeface="Calibri"/>
                <a:cs typeface="Arial"/>
              </a:rPr>
              <a:t> </a:t>
            </a:r>
            <a:r>
              <a:rPr lang="ar-SA" sz="1400" b="1" dirty="0">
                <a:latin typeface="Arial"/>
                <a:ea typeface="Calibri"/>
                <a:cs typeface="B Titr"/>
              </a:rPr>
              <a:t>سال</a:t>
            </a:r>
            <a:r>
              <a:rPr lang="en-US" sz="1400" b="1" dirty="0">
                <a:latin typeface="Arial"/>
                <a:ea typeface="Calibri"/>
                <a:cs typeface="B Titr"/>
              </a:rPr>
              <a:t>	 </a:t>
            </a:r>
            <a:r>
              <a:rPr lang="fa-IR" sz="1400" b="1" dirty="0" smtClean="0">
                <a:latin typeface="Arial"/>
                <a:ea typeface="Calibri"/>
                <a:cs typeface="B Titr"/>
              </a:rPr>
              <a:t>      </a:t>
            </a:r>
            <a:r>
              <a:rPr lang="en-US" sz="1400" b="1" dirty="0" smtClean="0">
                <a:latin typeface="Arial"/>
                <a:ea typeface="Calibri"/>
                <a:cs typeface="B Titr"/>
              </a:rPr>
              <a:t>    </a:t>
            </a:r>
            <a:r>
              <a:rPr lang="fa-IR" sz="1400" b="1" dirty="0" smtClean="0">
                <a:latin typeface="Arial"/>
                <a:ea typeface="Calibri"/>
                <a:cs typeface="B Titr"/>
              </a:rPr>
              <a:t>۱۶.۸</a:t>
            </a:r>
            <a:r>
              <a:rPr lang="fa-IR" sz="1400" b="1" dirty="0" smtClean="0">
                <a:latin typeface="Calibri"/>
                <a:ea typeface="Calibri"/>
              </a:rPr>
              <a:t>٪</a:t>
            </a:r>
            <a:r>
              <a:rPr lang="fa-IR" sz="1400" b="1" dirty="0" smtClean="0">
                <a:latin typeface="Arial"/>
                <a:ea typeface="Calibri"/>
                <a:cs typeface="B Titr"/>
              </a:rPr>
              <a:t>   </a:t>
            </a:r>
            <a:r>
              <a:rPr lang="en-US" sz="1400" b="1" dirty="0" smtClean="0">
                <a:latin typeface="Arial"/>
                <a:ea typeface="Calibri"/>
                <a:cs typeface="B Titr"/>
              </a:rPr>
              <a:t>   </a:t>
            </a:r>
            <a:r>
              <a:rPr lang="ar-SA" sz="1600" b="1" dirty="0">
                <a:latin typeface="Arial"/>
                <a:ea typeface="Calibri"/>
                <a:cs typeface="B Titr"/>
              </a:rPr>
              <a:t>کودکان و نوجوانان</a:t>
            </a:r>
            <a:endParaRPr lang="en-US" sz="1200" dirty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1400" b="1" dirty="0">
                <a:latin typeface="Arial"/>
                <a:ea typeface="Calibri"/>
                <a:cs typeface="B Titr"/>
              </a:rPr>
              <a:t>۲۰</a:t>
            </a:r>
            <a:r>
              <a:rPr lang="en-US" sz="1400" b="1" dirty="0">
                <a:latin typeface="Arial"/>
                <a:ea typeface="Calibri"/>
                <a:cs typeface="B Titr"/>
              </a:rPr>
              <a:t>–</a:t>
            </a:r>
            <a:r>
              <a:rPr lang="fa-IR" sz="1400" b="1" dirty="0">
                <a:latin typeface="Arial"/>
                <a:ea typeface="Calibri"/>
                <a:cs typeface="B Titr"/>
              </a:rPr>
              <a:t>۳۹</a:t>
            </a:r>
            <a:r>
              <a:rPr lang="fa-IR" sz="1400" b="1" dirty="0">
                <a:latin typeface="Calibri"/>
                <a:ea typeface="Calibri"/>
                <a:cs typeface="Arial"/>
              </a:rPr>
              <a:t> </a:t>
            </a:r>
            <a:r>
              <a:rPr lang="ar-SA" sz="1400" b="1" dirty="0">
                <a:latin typeface="Arial"/>
                <a:ea typeface="Calibri"/>
                <a:cs typeface="B Titr"/>
              </a:rPr>
              <a:t>سال</a:t>
            </a:r>
            <a:r>
              <a:rPr lang="en-US" sz="1400" b="1" dirty="0">
                <a:latin typeface="Arial"/>
                <a:ea typeface="Calibri"/>
                <a:cs typeface="B Titr"/>
              </a:rPr>
              <a:t>           </a:t>
            </a:r>
            <a:r>
              <a:rPr lang="fa-IR" sz="1400" b="1" dirty="0">
                <a:latin typeface="Arial"/>
                <a:ea typeface="Calibri"/>
                <a:cs typeface="B Titr"/>
              </a:rPr>
              <a:t>۲۷.۳</a:t>
            </a:r>
            <a:r>
              <a:rPr lang="fa-IR" sz="1400" b="1" dirty="0">
                <a:latin typeface="Calibri"/>
                <a:ea typeface="Calibri"/>
              </a:rPr>
              <a:t>٪</a:t>
            </a:r>
            <a:r>
              <a:rPr lang="en-US" sz="1400" b="1" dirty="0">
                <a:latin typeface="Arial"/>
                <a:ea typeface="Calibri"/>
                <a:cs typeface="B Titr"/>
              </a:rPr>
              <a:t>	</a:t>
            </a:r>
            <a:r>
              <a:rPr lang="fa-IR" sz="1400" b="1" dirty="0" smtClean="0">
                <a:latin typeface="Arial"/>
                <a:ea typeface="Calibri"/>
                <a:cs typeface="B Titr"/>
              </a:rPr>
              <a:t>       </a:t>
            </a:r>
            <a:r>
              <a:rPr lang="en-US" sz="1400" b="1" dirty="0" smtClean="0">
                <a:latin typeface="Arial"/>
                <a:ea typeface="Calibri"/>
                <a:cs typeface="B Titr"/>
              </a:rPr>
              <a:t>   </a:t>
            </a:r>
            <a:r>
              <a:rPr lang="ar-SA" sz="1600" b="1" dirty="0">
                <a:latin typeface="Arial"/>
                <a:ea typeface="Calibri"/>
                <a:cs typeface="B Titr"/>
              </a:rPr>
              <a:t>جوان</a:t>
            </a:r>
            <a:r>
              <a:rPr lang="fa-IR" sz="1600" b="1" dirty="0">
                <a:latin typeface="Arial"/>
                <a:ea typeface="Calibri"/>
                <a:cs typeface="B Titr"/>
              </a:rPr>
              <a:t>ان</a:t>
            </a:r>
            <a:r>
              <a:rPr lang="ar-SA" sz="1600" b="1" dirty="0">
                <a:latin typeface="Arial"/>
                <a:ea typeface="Calibri"/>
                <a:cs typeface="B Titr"/>
              </a:rPr>
              <a:t> </a:t>
            </a:r>
            <a:endParaRPr lang="fa-IR" sz="1600" b="1" dirty="0">
              <a:latin typeface="Arial"/>
              <a:ea typeface="Calibri"/>
              <a:cs typeface="B Titr"/>
            </a:endParaRPr>
          </a:p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1400" b="1" dirty="0" smtClean="0">
                <a:latin typeface="Arial"/>
                <a:ea typeface="Calibri"/>
                <a:cs typeface="B Titr"/>
              </a:rPr>
              <a:t>۴۰</a:t>
            </a:r>
            <a:r>
              <a:rPr lang="en-US" sz="1400" b="1" dirty="0">
                <a:latin typeface="Arial"/>
                <a:ea typeface="Calibri"/>
                <a:cs typeface="B Titr"/>
              </a:rPr>
              <a:t>–</a:t>
            </a:r>
            <a:r>
              <a:rPr lang="fa-IR" sz="1400" b="1" dirty="0">
                <a:latin typeface="Arial"/>
                <a:ea typeface="Calibri"/>
                <a:cs typeface="B Titr"/>
              </a:rPr>
              <a:t>۵۹</a:t>
            </a:r>
            <a:r>
              <a:rPr lang="fa-IR" sz="1400" b="1" dirty="0">
                <a:latin typeface="Calibri"/>
                <a:ea typeface="Calibri"/>
                <a:cs typeface="Arial"/>
              </a:rPr>
              <a:t> </a:t>
            </a:r>
            <a:r>
              <a:rPr lang="ar-SA" sz="1400" b="1" dirty="0">
                <a:latin typeface="Arial"/>
                <a:ea typeface="Calibri"/>
                <a:cs typeface="B Titr"/>
              </a:rPr>
              <a:t>سال</a:t>
            </a:r>
            <a:r>
              <a:rPr lang="en-US" sz="1400" b="1" dirty="0">
                <a:latin typeface="Arial"/>
                <a:ea typeface="Calibri"/>
                <a:cs typeface="B Titr"/>
              </a:rPr>
              <a:t> </a:t>
            </a:r>
            <a:r>
              <a:rPr lang="fa-IR" sz="1400" b="1" dirty="0" smtClean="0">
                <a:latin typeface="Arial"/>
                <a:ea typeface="Calibri"/>
                <a:cs typeface="B Titr"/>
              </a:rPr>
              <a:t>               ۳۲.۷</a:t>
            </a:r>
            <a:r>
              <a:rPr lang="fa-IR" sz="1400" b="1" dirty="0" smtClean="0">
                <a:latin typeface="Calibri"/>
                <a:ea typeface="Calibri"/>
              </a:rPr>
              <a:t>٪       </a:t>
            </a:r>
            <a:r>
              <a:rPr lang="fa-IR" sz="1400" b="1" dirty="0" smtClean="0">
                <a:latin typeface="Arial"/>
                <a:ea typeface="Calibri"/>
                <a:cs typeface="B Titr"/>
              </a:rPr>
              <a:t>  </a:t>
            </a:r>
            <a:r>
              <a:rPr lang="ar-SA" sz="1600" b="1" dirty="0">
                <a:latin typeface="Arial"/>
                <a:ea typeface="Calibri"/>
                <a:cs typeface="B Titr"/>
              </a:rPr>
              <a:t>میانسال</a:t>
            </a:r>
            <a:r>
              <a:rPr lang="fa-IR" sz="1600" b="1" dirty="0">
                <a:latin typeface="Arial"/>
                <a:ea typeface="Calibri"/>
                <a:cs typeface="B Titr"/>
              </a:rPr>
              <a:t>ان</a:t>
            </a:r>
          </a:p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1400" b="1" dirty="0" smtClean="0">
                <a:latin typeface="Arial"/>
                <a:ea typeface="Calibri"/>
                <a:cs typeface="B Titr"/>
              </a:rPr>
              <a:t>۶۰</a:t>
            </a:r>
            <a:r>
              <a:rPr lang="en-US" sz="1400" b="1" dirty="0">
                <a:latin typeface="Arial"/>
                <a:ea typeface="Calibri"/>
                <a:cs typeface="B Titr"/>
              </a:rPr>
              <a:t>–</a:t>
            </a:r>
            <a:r>
              <a:rPr lang="fa-IR" sz="1400" b="1" dirty="0">
                <a:latin typeface="Arial"/>
                <a:ea typeface="Calibri"/>
                <a:cs typeface="B Titr"/>
              </a:rPr>
              <a:t>۷۹</a:t>
            </a:r>
            <a:r>
              <a:rPr lang="fa-IR" sz="1400" b="1" dirty="0">
                <a:latin typeface="Calibri"/>
                <a:ea typeface="Calibri"/>
                <a:cs typeface="Arial"/>
              </a:rPr>
              <a:t> </a:t>
            </a:r>
            <a:r>
              <a:rPr lang="ar-SA" sz="1400" b="1" dirty="0" smtClean="0">
                <a:latin typeface="Arial"/>
                <a:ea typeface="Calibri"/>
                <a:cs typeface="B Titr"/>
              </a:rPr>
              <a:t>سال</a:t>
            </a:r>
            <a:r>
              <a:rPr lang="fa-IR" sz="1400" b="1" dirty="0" smtClean="0">
                <a:latin typeface="Arial"/>
                <a:ea typeface="Calibri"/>
                <a:cs typeface="B Titr"/>
              </a:rPr>
              <a:t>              </a:t>
            </a:r>
            <a:r>
              <a:rPr lang="en-US" sz="1400" b="1" dirty="0" smtClean="0">
                <a:latin typeface="Arial"/>
                <a:ea typeface="Calibri"/>
                <a:cs typeface="B Titr"/>
              </a:rPr>
              <a:t>  </a:t>
            </a:r>
            <a:r>
              <a:rPr lang="fa-IR" sz="1400" b="1" dirty="0">
                <a:latin typeface="Arial"/>
                <a:ea typeface="Calibri"/>
                <a:cs typeface="B Titr"/>
              </a:rPr>
              <a:t>۱۵.۷</a:t>
            </a:r>
            <a:r>
              <a:rPr lang="fa-IR" sz="1400" b="1" dirty="0">
                <a:latin typeface="Calibri"/>
                <a:ea typeface="Calibri"/>
              </a:rPr>
              <a:t>٪</a:t>
            </a:r>
            <a:r>
              <a:rPr lang="en-US" sz="1400" b="1" dirty="0">
                <a:latin typeface="Arial"/>
                <a:ea typeface="Calibri"/>
                <a:cs typeface="B Titr"/>
              </a:rPr>
              <a:t>	</a:t>
            </a:r>
            <a:r>
              <a:rPr lang="fa-IR" sz="1400" b="1" dirty="0" smtClean="0">
                <a:latin typeface="Arial"/>
                <a:ea typeface="Calibri"/>
                <a:cs typeface="B Titr"/>
              </a:rPr>
              <a:t>           </a:t>
            </a:r>
            <a:r>
              <a:rPr lang="ar-SA" sz="1600" b="1" dirty="0">
                <a:latin typeface="Arial"/>
                <a:ea typeface="Calibri"/>
                <a:cs typeface="B Titr"/>
              </a:rPr>
              <a:t>سالمندان</a:t>
            </a:r>
            <a:endParaRPr lang="en-US" sz="1600" b="1" dirty="0">
              <a:latin typeface="Arial"/>
              <a:ea typeface="Calibri"/>
              <a:cs typeface="B Titr"/>
            </a:endParaRPr>
          </a:p>
          <a:p>
            <a:pPr algn="r" rtl="1">
              <a:lnSpc>
                <a:spcPct val="250000"/>
              </a:lnSpc>
              <a:spcAft>
                <a:spcPts val="1000"/>
              </a:spcAft>
            </a:pPr>
            <a:r>
              <a:rPr lang="fa-IR" sz="1400" b="1" dirty="0">
                <a:latin typeface="Arial"/>
                <a:ea typeface="Calibri"/>
                <a:cs typeface="B Titr"/>
              </a:rPr>
              <a:t>۸۰ </a:t>
            </a:r>
            <a:r>
              <a:rPr lang="ar-SA" sz="1400" b="1" dirty="0">
                <a:latin typeface="Arial"/>
                <a:ea typeface="Calibri"/>
                <a:cs typeface="B Titr"/>
              </a:rPr>
              <a:t>سال به </a:t>
            </a:r>
            <a:r>
              <a:rPr lang="ar-SA" sz="1400" b="1" dirty="0" smtClean="0">
                <a:latin typeface="Arial"/>
                <a:ea typeface="Calibri"/>
                <a:cs typeface="B Titr"/>
              </a:rPr>
              <a:t>بالا</a:t>
            </a:r>
            <a:r>
              <a:rPr lang="fa-IR" sz="1400" b="1" dirty="0" smtClean="0">
                <a:latin typeface="Arial"/>
                <a:ea typeface="Calibri"/>
                <a:cs typeface="B Titr"/>
              </a:rPr>
              <a:t>  </a:t>
            </a:r>
            <a:r>
              <a:rPr lang="en-US" sz="1400" b="1" dirty="0" smtClean="0">
                <a:latin typeface="Arial"/>
                <a:ea typeface="Calibri"/>
                <a:cs typeface="B Titr"/>
              </a:rPr>
              <a:t>         </a:t>
            </a:r>
            <a:r>
              <a:rPr lang="fa-IR" sz="1400" b="1" dirty="0">
                <a:latin typeface="Arial"/>
                <a:ea typeface="Calibri"/>
                <a:cs typeface="B Titr"/>
              </a:rPr>
              <a:t>۳.۲</a:t>
            </a:r>
            <a:r>
              <a:rPr lang="fa-IR" sz="1400" b="1" dirty="0">
                <a:latin typeface="Calibri"/>
                <a:ea typeface="Calibri"/>
              </a:rPr>
              <a:t>٪</a:t>
            </a:r>
            <a:r>
              <a:rPr lang="en-US" sz="1400" b="1" dirty="0">
                <a:latin typeface="Times New Roman"/>
                <a:ea typeface="Calibri"/>
                <a:cs typeface="Arial"/>
              </a:rPr>
              <a:t> </a:t>
            </a:r>
            <a:r>
              <a:rPr lang="fa-IR" sz="1400" b="1" dirty="0" smtClean="0">
                <a:latin typeface="Times New Roman"/>
                <a:ea typeface="Calibri"/>
                <a:cs typeface="Arial"/>
              </a:rPr>
              <a:t>        </a:t>
            </a:r>
            <a:r>
              <a:rPr lang="fa-IR" sz="1600" b="1" dirty="0">
                <a:latin typeface="Arial"/>
                <a:ea typeface="Calibri"/>
                <a:cs typeface="B Titr"/>
              </a:rPr>
              <a:t>سالخوردگان</a:t>
            </a:r>
            <a:endParaRPr lang="en-US" sz="1600" b="1" dirty="0">
              <a:latin typeface="Arial"/>
              <a:ea typeface="Calibri"/>
              <a:cs typeface="B Titr"/>
            </a:endParaRPr>
          </a:p>
          <a:p>
            <a:pPr algn="r" rtl="1"/>
            <a:endParaRPr lang="fa-IR" sz="1400" dirty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  <a:p>
            <a:pPr algn="r" rtl="1"/>
            <a:endParaRPr lang="en-US" dirty="0" smtClean="0"/>
          </a:p>
          <a:p>
            <a:pPr algn="r" rtl="1"/>
            <a:endParaRPr lang="en-US" dirty="0"/>
          </a:p>
          <a:p>
            <a:pPr algn="r" rtl="1"/>
            <a:endParaRPr lang="en-US" dirty="0" smtClean="0"/>
          </a:p>
          <a:p>
            <a:pPr algn="r" rtl="1"/>
            <a:endParaRPr lang="fa-IR" dirty="0"/>
          </a:p>
          <a:p>
            <a:pPr algn="r" rtl="1"/>
            <a:endParaRPr lang="fa-IR" sz="20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1026" name="Picture 2" descr="C:\Users\70207054\Desktop\پاورپوینت\قش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2" y="304800"/>
            <a:ext cx="3021900" cy="22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70207054\Desktop\نمودا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3048000"/>
            <a:ext cx="4881995" cy="33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69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76200"/>
            <a:ext cx="69342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en-US" sz="3600" dirty="0" smtClean="0">
                <a:solidFill>
                  <a:srgbClr val="895D1D"/>
                </a:solidFill>
                <a:latin typeface="Eras Bold ITC" pitchFamily="34" charset="0"/>
                <a:cs typeface="B Titr" pitchFamily="2" charset="-78"/>
              </a:rPr>
              <a:t>2</a:t>
            </a:r>
            <a:r>
              <a:rPr lang="fa-IR" sz="3600" dirty="0" smtClean="0">
                <a:solidFill>
                  <a:srgbClr val="895D1D"/>
                </a:solidFill>
                <a:latin typeface="Eras Bold ITC" pitchFamily="34" charset="0"/>
                <a:cs typeface="B Titr" pitchFamily="2" charset="-78"/>
              </a:rPr>
              <a:t>-</a:t>
            </a:r>
            <a:r>
              <a:rPr lang="fa-IR" sz="3600" dirty="0" smtClean="0">
                <a:solidFill>
                  <a:srgbClr val="895D1D"/>
                </a:solidFill>
                <a:cs typeface="B Titr" pitchFamily="2" charset="-78"/>
              </a:rPr>
              <a:t>جغرافیایی </a:t>
            </a:r>
            <a:r>
              <a:rPr lang="en-US" sz="3600" b="1" dirty="0" smtClean="0">
                <a:solidFill>
                  <a:srgbClr val="895D1D"/>
                </a:solidFill>
                <a:cs typeface="B Titr" pitchFamily="2" charset="-78"/>
              </a:rPr>
              <a:t>Geographic</a:t>
            </a:r>
            <a:endParaRPr lang="fa-IR" sz="3600" b="1" dirty="0" smtClean="0">
              <a:solidFill>
                <a:srgbClr val="895D1D"/>
              </a:solidFill>
              <a:cs typeface="B Titr" pitchFamily="2" charset="-78"/>
            </a:endParaRPr>
          </a:p>
          <a:p>
            <a:pPr lvl="0" algn="r" rtl="1"/>
            <a:endParaRPr lang="en-US" sz="3600" dirty="0">
              <a:solidFill>
                <a:srgbClr val="895D1D"/>
              </a:solidFill>
              <a:cs typeface="B Titr" pitchFamily="2" charset="-78"/>
            </a:endParaRPr>
          </a:p>
          <a:p>
            <a:pPr marL="342900" lvl="0" indent="-342900" algn="r" rtl="1">
              <a:buFont typeface="Wingdings" pitchFamily="2" charset="2"/>
              <a:buChar char="v"/>
            </a:pPr>
            <a:r>
              <a:rPr lang="fa-IR" sz="2400" dirty="0">
                <a:solidFill>
                  <a:srgbClr val="895D1D"/>
                </a:solidFill>
                <a:cs typeface="B Titr" pitchFamily="2" charset="-78"/>
              </a:rPr>
              <a:t>تمرکز خرید در شهرهای بزرگ (سئول، بوسان، اینچئون).</a:t>
            </a:r>
          </a:p>
          <a:p>
            <a:pPr lvl="0" algn="r" rtl="1"/>
            <a:endParaRPr lang="fa-IR" sz="3600" dirty="0">
              <a:solidFill>
                <a:srgbClr val="895D1D"/>
              </a:solidFill>
              <a:cs typeface="B Titr" pitchFamily="2" charset="-78"/>
            </a:endParaRPr>
          </a:p>
          <a:p>
            <a:pPr marL="342900" lvl="0" indent="-342900" algn="r" rtl="1">
              <a:buFont typeface="Wingdings" pitchFamily="2" charset="2"/>
              <a:buChar char="v"/>
            </a:pPr>
            <a:r>
              <a:rPr lang="fa-IR" sz="2400" dirty="0">
                <a:solidFill>
                  <a:srgbClr val="895D1D"/>
                </a:solidFill>
                <a:cs typeface="B Titr" pitchFamily="2" charset="-78"/>
              </a:rPr>
              <a:t>مناطق شهری بیشترین دسترسی به کالاهای خارجی را دارند</a:t>
            </a:r>
            <a:r>
              <a:rPr lang="fa-IR" sz="2400" dirty="0" smtClean="0">
                <a:solidFill>
                  <a:srgbClr val="895D1D"/>
                </a:solidFill>
                <a:cs typeface="B Titr" pitchFamily="2" charset="-78"/>
              </a:rPr>
              <a:t>.</a:t>
            </a:r>
          </a:p>
          <a:p>
            <a:pPr lvl="0" algn="r" rtl="1"/>
            <a:endParaRPr lang="fa-IR" sz="2400" dirty="0" smtClean="0">
              <a:solidFill>
                <a:srgbClr val="895D1D"/>
              </a:solidFill>
              <a:cs typeface="B Titr" pitchFamily="2" charset="-78"/>
            </a:endParaRPr>
          </a:p>
          <a:p>
            <a:pPr marL="342900" lvl="0" indent="-342900" algn="r" rtl="1">
              <a:buFont typeface="Wingdings" pitchFamily="2" charset="2"/>
              <a:buChar char="v"/>
            </a:pPr>
            <a:endParaRPr lang="fa-IR" dirty="0" smtClean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  <a:p>
            <a:pPr lvl="0" algn="r" rtl="1"/>
            <a:endParaRPr lang="fa-IR" dirty="0" smtClean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  <a:p>
            <a:pPr lvl="0" algn="r" rtl="1"/>
            <a:endParaRPr lang="fa-IR" dirty="0" smtClean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  <a:p>
            <a:pPr marL="342900" lvl="0" indent="-342900" algn="r" rtl="1">
              <a:buFont typeface="Wingdings" pitchFamily="2" charset="2"/>
              <a:buChar char="v"/>
            </a:pP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منطقه شهری سئول (شامل سئول + 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بوسان</a:t>
            </a: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+ </a:t>
            </a:r>
            <a:r>
              <a:rPr lang="fa-IR" dirty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rPr>
              <a:t>اینچئون) در پایان سال ۲۰۲۳ تقریباً ۵۰٫۷٪ جمعیت کل کشور را در خود جای داده است. </a:t>
            </a:r>
            <a:endParaRPr lang="fa-IR" dirty="0" smtClean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  <a:p>
            <a:pPr marL="342900" lvl="0" indent="-342900" algn="r" rtl="1">
              <a:buFont typeface="Wingdings" pitchFamily="2" charset="2"/>
              <a:buChar char="v"/>
            </a:pPr>
            <a:endParaRPr lang="fa-IR" sz="1600" dirty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  <a:p>
            <a:pPr marL="342900" lvl="0" indent="-342900" algn="r" rtl="1">
              <a:buFont typeface="Wingdings" pitchFamily="2" charset="2"/>
              <a:buChar char="v"/>
            </a:pPr>
            <a:endParaRPr lang="fa-IR" sz="1600" dirty="0" smtClean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  <a:p>
            <a:pPr marL="342900" lvl="0" indent="-342900" algn="r" rtl="1">
              <a:buFont typeface="Wingdings" pitchFamily="2" charset="2"/>
              <a:buChar char="v"/>
            </a:pPr>
            <a:endParaRPr lang="fa-IR" sz="1600" dirty="0" smtClean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  <a:p>
            <a:pPr marL="342900" lvl="0" indent="-342900" algn="r" rtl="1">
              <a:buFont typeface="Wingdings" pitchFamily="2" charset="2"/>
              <a:buChar char="v"/>
            </a:pPr>
            <a:endParaRPr lang="fa-IR" sz="1600" dirty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  <a:p>
            <a:pPr lvl="0" algn="r" rtl="1"/>
            <a:endParaRPr lang="fa-IR" sz="1600" dirty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  <a:p>
            <a:pPr marL="342900" lvl="0" indent="-342900" algn="r" rtl="1">
              <a:buFont typeface="Wingdings" pitchFamily="2" charset="2"/>
              <a:buChar char="v"/>
            </a:pPr>
            <a:endParaRPr lang="fa-IR" sz="1600" dirty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  <a:p>
            <a:pPr marL="342900" lvl="0" indent="-342900" algn="r" rtl="1">
              <a:buFont typeface="Wingdings" pitchFamily="2" charset="2"/>
              <a:buChar char="v"/>
            </a:pPr>
            <a:endParaRPr lang="fa-IR" sz="1600" dirty="0">
              <a:solidFill>
                <a:schemeClr val="accent4">
                  <a:lumMod val="50000"/>
                </a:schemeClr>
              </a:solidFill>
              <a:cs typeface="B Titr" pitchFamily="2" charset="-78"/>
            </a:endParaRPr>
          </a:p>
          <a:p>
            <a:pPr marL="342900" lvl="0" indent="-342900" algn="r" rtl="1">
              <a:buFont typeface="Wingdings" pitchFamily="2" charset="2"/>
              <a:buChar char="§"/>
            </a:pPr>
            <a:r>
              <a:rPr lang="fa-IR" sz="1600" dirty="0">
                <a:solidFill>
                  <a:schemeClr val="bg2">
                    <a:lumMod val="50000"/>
                  </a:schemeClr>
                </a:solidFill>
                <a:cs typeface="B Titr" pitchFamily="2" charset="-78"/>
              </a:rPr>
              <a:t>کل جمعیت شهری کره، یعنی افرادی که در شهرها زندگی می‌کنند، حدود ۸۱٫۵٪ است.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762000"/>
            <a:ext cx="2133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228601"/>
            <a:ext cx="8458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-</a:t>
            </a:r>
            <a:r>
              <a:rPr lang="en-US" sz="3600" dirty="0" smtClean="0">
                <a:solidFill>
                  <a:schemeClr val="tx2"/>
                </a:solidFill>
                <a:latin typeface="Eras Bold ITC" pitchFamily="34" charset="0"/>
                <a:ea typeface="+mj-ea"/>
                <a:cs typeface="B Titr" pitchFamily="2" charset="-78"/>
              </a:rPr>
              <a:t>3</a:t>
            </a:r>
            <a:r>
              <a:rPr lang="fa-IR" sz="36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رفتاری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Behavioral</a:t>
            </a:r>
            <a:endParaRPr lang="fa-IR" sz="3600" dirty="0" smtClean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algn="r" rtl="1"/>
            <a:endParaRPr lang="en-US" sz="2800" dirty="0"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0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علاقه‌مند به محصولات نوآور و متمایز.</a:t>
            </a:r>
          </a:p>
          <a:p>
            <a:pPr marL="342900" indent="-342900" algn="r" rtl="1">
              <a:buFont typeface="Wingdings" pitchFamily="2" charset="2"/>
              <a:buChar char="v"/>
            </a:pPr>
            <a:endParaRPr lang="fa-IR" sz="20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0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وفاداری به برندهای شناخته‌شده.</a:t>
            </a:r>
          </a:p>
          <a:p>
            <a:pPr marL="342900" indent="-342900" algn="r" rtl="1">
              <a:buFont typeface="Wingdings" pitchFamily="2" charset="2"/>
              <a:buChar char="v"/>
            </a:pPr>
            <a:endParaRPr lang="fa-IR" sz="2800" dirty="0"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0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حساسیت به کیفیت و </a:t>
            </a:r>
            <a:r>
              <a:rPr lang="fa-IR" sz="20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بسته‌بندی</a:t>
            </a:r>
          </a:p>
          <a:p>
            <a:pPr algn="r" rtl="1"/>
            <a:endParaRPr lang="fa-IR" sz="2800" dirty="0">
              <a:cs typeface="B Titr" pitchFamily="2" charset="-78"/>
            </a:endParaRPr>
          </a:p>
          <a:p>
            <a:pPr algn="r" rtl="1"/>
            <a:endParaRPr lang="fa-IR" sz="2800" dirty="0">
              <a:cs typeface="B Titr" pitchFamily="2" charset="-78"/>
            </a:endParaRPr>
          </a:p>
          <a:p>
            <a:pPr algn="r" rtl="1"/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-</a:t>
            </a:r>
            <a:r>
              <a:rPr lang="en-US" sz="3600" dirty="0" smtClean="0">
                <a:solidFill>
                  <a:schemeClr val="tx2"/>
                </a:solidFill>
                <a:latin typeface="Eras Bold ITC" pitchFamily="34" charset="0"/>
                <a:ea typeface="+mj-ea"/>
                <a:cs typeface="B Titr" pitchFamily="2" charset="-78"/>
              </a:rPr>
              <a:t>4</a:t>
            </a:r>
            <a:r>
              <a:rPr lang="fa-IR" sz="36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روان‌شناختی </a:t>
            </a:r>
            <a:r>
              <a:rPr lang="en-US" sz="36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Psychographic</a:t>
            </a:r>
            <a:endParaRPr lang="en-US" sz="2800" dirty="0"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endParaRPr lang="fa-IR" sz="2000" dirty="0" smtClean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endParaRPr lang="fa-IR" sz="20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0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نسل </a:t>
            </a:r>
            <a:r>
              <a:rPr lang="fa-IR" sz="20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جوان به دنبال سبک زندگی مدرن و جهانی.</a:t>
            </a:r>
          </a:p>
          <a:p>
            <a:pPr marL="342900" indent="-342900" algn="r" rtl="1">
              <a:buFont typeface="Wingdings" pitchFamily="2" charset="2"/>
              <a:buChar char="v"/>
            </a:pPr>
            <a:endParaRPr lang="fa-IR" sz="2000" dirty="0">
              <a:solidFill>
                <a:schemeClr val="tx2"/>
              </a:solidFill>
              <a:latin typeface="+mj-lt"/>
              <a:ea typeface="+mj-ea"/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000" dirty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نسل قدیمی‌تر بیشتر ارزش‌مدار و محتاط در </a:t>
            </a:r>
            <a:r>
              <a:rPr lang="fa-IR" sz="2000" dirty="0" smtClean="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rPr>
              <a:t>خرید</a:t>
            </a:r>
            <a:endParaRPr lang="en-US" sz="2800" dirty="0">
              <a:cs typeface="B Titr" pitchFamily="2" charset="-78"/>
            </a:endParaRPr>
          </a:p>
        </p:txBody>
      </p:sp>
      <p:pic>
        <p:nvPicPr>
          <p:cNvPr id="3074" name="Picture 2" descr="C:\Users\70207054\Desktop\پاورپوینت\کره ی جنوب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0207054\Desktop\پاورپوینت\روان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1" y="407461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itchFamily="2" charset="-78"/>
              </a:rPr>
              <a:t>جایگاه‌یابی</a:t>
            </a:r>
            <a:r>
              <a:rPr lang="fa-IR" dirty="0"/>
              <a:t> </a:t>
            </a:r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cs typeface="B Titr" pitchFamily="2" charset="-78"/>
              </a:rPr>
              <a:t>تأکید بر اصالت و کیفیت محصولات ایرانی.</a:t>
            </a:r>
          </a:p>
          <a:p>
            <a:pPr algn="r" rtl="1">
              <a:lnSpc>
                <a:spcPct val="150000"/>
              </a:lnSpc>
            </a:pPr>
            <a:endParaRPr lang="fa-IR" sz="2000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Titr" pitchFamily="2" charset="-78"/>
              </a:rPr>
              <a:t>استفاده از روایت فرهنگی ("زعفران ایرانی = طلای سرخ جهان").</a:t>
            </a:r>
          </a:p>
          <a:p>
            <a:pPr algn="r" rtl="1">
              <a:lnSpc>
                <a:spcPct val="150000"/>
              </a:lnSpc>
            </a:pPr>
            <a:endParaRPr lang="fa-IR" sz="2000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Titr" pitchFamily="2" charset="-78"/>
              </a:rPr>
              <a:t>قیمت رقابتی اما با تمرکز بر ارزش افزوده نه صرفاً ارزانی.</a:t>
            </a:r>
          </a:p>
          <a:p>
            <a:pPr algn="r" rtl="1">
              <a:lnSpc>
                <a:spcPct val="150000"/>
              </a:lnSpc>
            </a:pPr>
            <a:endParaRPr lang="fa-IR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cs typeface="B Titr" pitchFamily="2" charset="-78"/>
              </a:rPr>
              <a:t>همکاری با توزیع‌کنندگان محلی و پلتفرم‌های دیجیتال </a:t>
            </a:r>
            <a:r>
              <a:rPr lang="fa-IR" sz="2000" dirty="0" smtClean="0">
                <a:cs typeface="B Titr" pitchFamily="2" charset="-78"/>
              </a:rPr>
              <a:t>مثل </a:t>
            </a:r>
            <a:r>
              <a:rPr lang="en-US" sz="2000" dirty="0" err="1" smtClean="0">
                <a:cs typeface="B Titr" pitchFamily="2" charset="-78"/>
              </a:rPr>
              <a:t>Coupang</a:t>
            </a:r>
            <a:endParaRPr lang="en-US" sz="2000" dirty="0">
              <a:cs typeface="B Titr" pitchFamily="2" charset="-78"/>
            </a:endParaRPr>
          </a:p>
        </p:txBody>
      </p:sp>
      <p:pic>
        <p:nvPicPr>
          <p:cNvPr id="4098" name="Picture 2" descr="C:\Users\70207054\Desktop\پاورپوینت\ایران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88026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8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-304800"/>
            <a:ext cx="88392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fa-IR" sz="2800" dirty="0" smtClean="0">
              <a:solidFill>
                <a:srgbClr val="14179C"/>
              </a:solidFill>
              <a:cs typeface="B Titr" pitchFamily="2" charset="-78"/>
            </a:endParaRPr>
          </a:p>
          <a:p>
            <a:pPr marL="571500" indent="-571500" algn="r" rtl="1">
              <a:buFont typeface="Wingdings" pitchFamily="2" charset="2"/>
              <a:buChar char="ü"/>
            </a:pPr>
            <a:r>
              <a:rPr lang="fa-IR" sz="2800" dirty="0" smtClean="0">
                <a:solidFill>
                  <a:srgbClr val="14179C"/>
                </a:solidFill>
                <a:cs typeface="B Titr" pitchFamily="2" charset="-78"/>
              </a:rPr>
              <a:t>بازار </a:t>
            </a:r>
            <a:r>
              <a:rPr lang="fa-IR" sz="2800" dirty="0">
                <a:solidFill>
                  <a:srgbClr val="14179C"/>
                </a:solidFill>
                <a:cs typeface="B Titr" pitchFamily="2" charset="-78"/>
              </a:rPr>
              <a:t>مصرفی کره </a:t>
            </a:r>
            <a:r>
              <a:rPr lang="fa-IR" sz="2800" dirty="0" smtClean="0">
                <a:solidFill>
                  <a:srgbClr val="14179C"/>
                </a:solidFill>
                <a:cs typeface="B Titr" pitchFamily="2" charset="-78"/>
              </a:rPr>
              <a:t>جنوبی </a:t>
            </a:r>
          </a:p>
          <a:p>
            <a:pPr marL="342900" indent="-342900" algn="r" rtl="1">
              <a:buFont typeface="Wingdings" pitchFamily="2" charset="2"/>
              <a:buChar char="v"/>
            </a:pPr>
            <a:endParaRPr lang="fa-IR" sz="2000" dirty="0" smtClean="0">
              <a:solidFill>
                <a:srgbClr val="00B050"/>
              </a:solidFill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00B050"/>
                </a:solidFill>
                <a:cs typeface="B Titr" pitchFamily="2" charset="-78"/>
              </a:rPr>
              <a:t>جمعیت </a:t>
            </a:r>
            <a:r>
              <a:rPr lang="fa-IR" sz="2000" dirty="0">
                <a:solidFill>
                  <a:srgbClr val="00B050"/>
                </a:solidFill>
                <a:cs typeface="B Titr" pitchFamily="2" charset="-78"/>
              </a:rPr>
              <a:t>بیش از ۵۰ میلیون نفر، با قدرت خرید بالا.</a:t>
            </a:r>
          </a:p>
          <a:p>
            <a:pPr algn="r"/>
            <a:endParaRPr lang="fa-IR" sz="2000" dirty="0">
              <a:solidFill>
                <a:srgbClr val="00B050"/>
              </a:solidFill>
              <a:cs typeface="B Titr" pitchFamily="2" charset="-78"/>
            </a:endParaRPr>
          </a:p>
          <a:p>
            <a:pPr marL="571500" indent="-571500" algn="r" rtl="1">
              <a:buFont typeface="Wingdings" pitchFamily="2" charset="2"/>
              <a:buChar char="ü"/>
            </a:pPr>
            <a:r>
              <a:rPr lang="fa-IR" sz="2800" dirty="0">
                <a:solidFill>
                  <a:srgbClr val="14179C"/>
                </a:solidFill>
                <a:cs typeface="B Titr" pitchFamily="2" charset="-78"/>
              </a:rPr>
              <a:t>بخش‌های پرتقاضا</a:t>
            </a:r>
          </a:p>
          <a:p>
            <a:pPr algn="r" rtl="1"/>
            <a:r>
              <a:rPr lang="fa-IR" sz="2000" dirty="0" smtClean="0">
                <a:solidFill>
                  <a:srgbClr val="00B050"/>
                </a:solidFill>
                <a:cs typeface="B Titr" pitchFamily="2" charset="-78"/>
              </a:rPr>
              <a:t> </a:t>
            </a: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00B050"/>
                </a:solidFill>
                <a:cs typeface="B Titr" pitchFamily="2" charset="-78"/>
              </a:rPr>
              <a:t>محصولات </a:t>
            </a:r>
            <a:r>
              <a:rPr lang="fa-IR" sz="2000" dirty="0">
                <a:solidFill>
                  <a:srgbClr val="00B050"/>
                </a:solidFill>
                <a:cs typeface="B Titr" pitchFamily="2" charset="-78"/>
              </a:rPr>
              <a:t>غذایی سالم، ارگانیک، خشکبار ممتاز، زعفران و گیاهان دارویی.</a:t>
            </a:r>
          </a:p>
          <a:p>
            <a:pPr algn="r"/>
            <a:endParaRPr lang="fa-IR" sz="2000" dirty="0">
              <a:solidFill>
                <a:srgbClr val="00B050"/>
              </a:solidFill>
              <a:cs typeface="B Titr" pitchFamily="2" charset="-78"/>
            </a:endParaRPr>
          </a:p>
          <a:p>
            <a:pPr marL="571500" indent="-571500" algn="r" rtl="1">
              <a:buFont typeface="Wingdings" pitchFamily="2" charset="2"/>
              <a:buChar char="ü"/>
            </a:pPr>
            <a:r>
              <a:rPr lang="fa-IR" sz="2800" dirty="0">
                <a:solidFill>
                  <a:srgbClr val="14179C"/>
                </a:solidFill>
                <a:cs typeface="B Titr" pitchFamily="2" charset="-78"/>
              </a:rPr>
              <a:t>ویژگی‌های بازار هدف</a:t>
            </a:r>
          </a:p>
          <a:p>
            <a:pPr algn="r"/>
            <a:endParaRPr lang="fa-IR" sz="2800" dirty="0">
              <a:solidFill>
                <a:srgbClr val="14179C"/>
              </a:solidFill>
              <a:cs typeface="B Titr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00B050"/>
                </a:solidFill>
                <a:cs typeface="B Titr" pitchFamily="2" charset="-78"/>
              </a:rPr>
              <a:t>مشتریان </a:t>
            </a:r>
            <a:r>
              <a:rPr lang="fa-IR" sz="2000" dirty="0">
                <a:solidFill>
                  <a:srgbClr val="00B050"/>
                </a:solidFill>
                <a:cs typeface="B Titr" pitchFamily="2" charset="-78"/>
              </a:rPr>
              <a:t>کره‌ای وفاداری بالایی به برند دارند؛ اما به‌شرطی که کیفیت محصول ثابت بماند</a:t>
            </a:r>
            <a:r>
              <a:rPr lang="fa-IR" sz="2000" dirty="0" smtClean="0">
                <a:solidFill>
                  <a:srgbClr val="00B050"/>
                </a:solidFill>
                <a:cs typeface="B Titr" pitchFamily="2" charset="-78"/>
              </a:rPr>
              <a:t>.</a:t>
            </a:r>
          </a:p>
          <a:p>
            <a:pPr marL="342900" indent="-342900" algn="r" rtl="1">
              <a:buFont typeface="Wingdings" pitchFamily="2" charset="2"/>
              <a:buChar char="v"/>
            </a:pPr>
            <a:endParaRPr lang="fa-IR" sz="2000" dirty="0">
              <a:solidFill>
                <a:srgbClr val="00B050"/>
              </a:solidFill>
              <a:cs typeface="B Titr" pitchFamily="2" charset="-78"/>
            </a:endParaRPr>
          </a:p>
          <a:p>
            <a:pPr marL="457200" indent="-457200" algn="r" rtl="1">
              <a:buFont typeface="Wingdings" pitchFamily="2" charset="2"/>
              <a:buChar char="ü"/>
            </a:pPr>
            <a:r>
              <a:rPr lang="fa-IR" sz="2800" dirty="0">
                <a:solidFill>
                  <a:srgbClr val="14179C"/>
                </a:solidFill>
                <a:cs typeface="B Titr" pitchFamily="2" charset="-78"/>
              </a:rPr>
              <a:t>تقسیم‌بندی </a:t>
            </a:r>
            <a:r>
              <a:rPr lang="fa-IR" sz="2800" dirty="0" smtClean="0">
                <a:solidFill>
                  <a:srgbClr val="14179C"/>
                </a:solidFill>
                <a:cs typeface="B Titr" pitchFamily="2" charset="-78"/>
              </a:rPr>
              <a:t>بازار</a:t>
            </a:r>
          </a:p>
          <a:p>
            <a:pPr marL="457200" indent="-457200" algn="r" rtl="1">
              <a:buFont typeface="Wingdings" pitchFamily="2" charset="2"/>
              <a:buChar char="ü"/>
            </a:pPr>
            <a:endParaRPr lang="fa-IR" sz="2800" dirty="0">
              <a:solidFill>
                <a:srgbClr val="14179C"/>
              </a:solidFill>
              <a:cs typeface="B Titr" pitchFamily="2" charset="-78"/>
            </a:endParaRPr>
          </a:p>
          <a:p>
            <a:pPr marL="457200" indent="-457200" algn="r" rtl="1">
              <a:buFont typeface="Wingdings" pitchFamily="2" charset="2"/>
              <a:buChar char="v"/>
            </a:pPr>
            <a:r>
              <a:rPr lang="fa-IR" sz="2000" dirty="0" smtClean="0">
                <a:solidFill>
                  <a:srgbClr val="00B050"/>
                </a:solidFill>
                <a:cs typeface="B Titr" pitchFamily="2" charset="-78"/>
              </a:rPr>
              <a:t>  </a:t>
            </a:r>
            <a:r>
              <a:rPr lang="fa-IR" sz="2000" dirty="0">
                <a:solidFill>
                  <a:srgbClr val="00B050"/>
                </a:solidFill>
                <a:cs typeface="B Titr" pitchFamily="2" charset="-78"/>
              </a:rPr>
              <a:t>قشر متوسط و مرفه </a:t>
            </a:r>
            <a:r>
              <a:rPr lang="fa-IR" sz="2000" dirty="0" smtClean="0">
                <a:solidFill>
                  <a:srgbClr val="00B050"/>
                </a:solidFill>
                <a:cs typeface="B Titr" pitchFamily="2" charset="-78"/>
              </a:rPr>
              <a:t>شهری</a:t>
            </a:r>
            <a:r>
              <a:rPr lang="fa-IR" sz="2000" dirty="0">
                <a:solidFill>
                  <a:srgbClr val="00B050"/>
                </a:solidFill>
                <a:cs typeface="B Titr" pitchFamily="2" charset="-78"/>
              </a:rPr>
              <a:t>، به‌ویژه سئول و بوسان.</a:t>
            </a:r>
            <a:endParaRPr lang="en-US" sz="2000" dirty="0">
              <a:solidFill>
                <a:srgbClr val="00B050"/>
              </a:solidFill>
              <a:cs typeface="B Titr" pitchFamily="2" charset="-78"/>
            </a:endParaRPr>
          </a:p>
        </p:txBody>
      </p:sp>
      <p:pic>
        <p:nvPicPr>
          <p:cNvPr id="7170" name="Picture 2" descr="C:\Users\70207054\Desktop\پاورپوینت\بازار مصرفی کره ی جنوب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217565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70207054\Desktop\پاورپوینت\محوصلانت غذای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8" y="1752600"/>
            <a:ext cx="1371600" cy="117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70207054\Desktop\پاورپوینت\سیو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783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fa-IR" sz="35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روش‌های </a:t>
            </a:r>
            <a:r>
              <a:rPr lang="fa-IR" sz="35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ورود</a:t>
            </a:r>
            <a:endParaRPr lang="fa-IR" sz="35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  <a:p>
            <a:pPr algn="r" rtl="1"/>
            <a:endParaRPr lang="fa-IR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  <a:p>
            <a:pPr algn="r" rtl="1"/>
            <a:r>
              <a:rPr lang="fa-IR" sz="3000" dirty="0">
                <a:solidFill>
                  <a:srgbClr val="00B0F0"/>
                </a:solidFill>
                <a:cs typeface="B Titr" pitchFamily="2" charset="-78"/>
              </a:rPr>
              <a:t>1. صادرات مستقیم با نمایندگان محلی.</a:t>
            </a:r>
          </a:p>
          <a:p>
            <a:pPr algn="r" rtl="1"/>
            <a:endParaRPr lang="fa-IR" sz="3000" dirty="0">
              <a:solidFill>
                <a:srgbClr val="00B0F0"/>
              </a:solidFill>
              <a:cs typeface="B Titr" pitchFamily="2" charset="-78"/>
            </a:endParaRPr>
          </a:p>
          <a:p>
            <a:pPr algn="r" rtl="1"/>
            <a:endParaRPr lang="fa-IR" sz="3000" dirty="0">
              <a:solidFill>
                <a:srgbClr val="00B0F0"/>
              </a:solidFill>
              <a:cs typeface="B Titr" pitchFamily="2" charset="-78"/>
            </a:endParaRPr>
          </a:p>
          <a:p>
            <a:pPr algn="r" rtl="1"/>
            <a:r>
              <a:rPr lang="fa-IR" sz="3000" dirty="0">
                <a:solidFill>
                  <a:srgbClr val="00B0F0"/>
                </a:solidFill>
                <a:cs typeface="B Titr" pitchFamily="2" charset="-78"/>
              </a:rPr>
              <a:t>2. همکاری با توزیع‌کنندگان و عمده‌فروشان کره‌ای.</a:t>
            </a:r>
          </a:p>
          <a:p>
            <a:pPr algn="r" rtl="1"/>
            <a:endParaRPr lang="fa-IR" sz="3000" dirty="0">
              <a:solidFill>
                <a:srgbClr val="00B0F0"/>
              </a:solidFill>
              <a:cs typeface="B Titr" pitchFamily="2" charset="-78"/>
            </a:endParaRPr>
          </a:p>
          <a:p>
            <a:pPr algn="r" rtl="1"/>
            <a:endParaRPr lang="fa-IR" sz="3000" dirty="0">
              <a:solidFill>
                <a:srgbClr val="00B0F0"/>
              </a:solidFill>
              <a:cs typeface="B Titr" pitchFamily="2" charset="-78"/>
            </a:endParaRPr>
          </a:p>
          <a:p>
            <a:pPr algn="r" rtl="1"/>
            <a:r>
              <a:rPr lang="fa-IR" sz="3000" dirty="0">
                <a:solidFill>
                  <a:srgbClr val="00B0F0"/>
                </a:solidFill>
                <a:cs typeface="B Titr" pitchFamily="2" charset="-78"/>
              </a:rPr>
              <a:t>3. استفاده از تجارت الکترونیک (پلتفرم‌هایی مثل </a:t>
            </a:r>
            <a:r>
              <a:rPr lang="en-US" sz="3000" dirty="0" err="1">
                <a:solidFill>
                  <a:srgbClr val="00B0F0"/>
                </a:solidFill>
                <a:cs typeface="B Titr" pitchFamily="2" charset="-78"/>
              </a:rPr>
              <a:t>Coupang</a:t>
            </a:r>
            <a:r>
              <a:rPr lang="en-US" sz="3000" dirty="0">
                <a:solidFill>
                  <a:srgbClr val="00B0F0"/>
                </a:solidFill>
                <a:cs typeface="B Titr" pitchFamily="2" charset="-78"/>
              </a:rPr>
              <a:t> </a:t>
            </a:r>
            <a:r>
              <a:rPr lang="fa-IR" sz="3000" dirty="0">
                <a:solidFill>
                  <a:srgbClr val="00B0F0"/>
                </a:solidFill>
                <a:cs typeface="B Titr" pitchFamily="2" charset="-78"/>
              </a:rPr>
              <a:t>یا </a:t>
            </a:r>
            <a:r>
              <a:rPr lang="en-US" sz="3000" dirty="0" err="1" smtClean="0">
                <a:solidFill>
                  <a:srgbClr val="00B0F0"/>
                </a:solidFill>
                <a:cs typeface="B Titr" pitchFamily="2" charset="-78"/>
              </a:rPr>
              <a:t>Gmarket</a:t>
            </a:r>
            <a:r>
              <a:rPr lang="fa-IR" sz="3000" dirty="0" smtClean="0">
                <a:solidFill>
                  <a:srgbClr val="00B0F0"/>
                </a:solidFill>
                <a:cs typeface="B Titr" pitchFamily="2" charset="-78"/>
              </a:rPr>
              <a:t>)</a:t>
            </a:r>
            <a:r>
              <a:rPr lang="en-US" sz="3000" dirty="0" smtClean="0">
                <a:solidFill>
                  <a:srgbClr val="00B0F0"/>
                </a:solidFill>
                <a:cs typeface="B Titr" pitchFamily="2" charset="-78"/>
              </a:rPr>
              <a:t>.</a:t>
            </a:r>
            <a:endParaRPr lang="en-US" sz="3000" dirty="0">
              <a:solidFill>
                <a:srgbClr val="00B0F0"/>
              </a:solidFill>
              <a:cs typeface="B Titr" pitchFamily="2" charset="-78"/>
            </a:endParaRPr>
          </a:p>
          <a:p>
            <a:pPr algn="r" rtl="1"/>
            <a:endParaRPr lang="en-US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56263" cy="1054250"/>
          </a:xfrm>
        </p:spPr>
        <p:txBody>
          <a:bodyPr/>
          <a:lstStyle/>
          <a:p>
            <a:r>
              <a:rPr lang="fa-IR" sz="6000" dirty="0">
                <a:cs typeface="B Titr" pitchFamily="2" charset="-78"/>
              </a:rPr>
              <a:t>۳. استراتژی ورود به بازار</a:t>
            </a:r>
            <a:endParaRPr lang="en-US" sz="6000" dirty="0">
              <a:cs typeface="B Titr" pitchFamily="2" charset="-78"/>
            </a:endParaRPr>
          </a:p>
        </p:txBody>
      </p:sp>
      <p:pic>
        <p:nvPicPr>
          <p:cNvPr id="8194" name="Picture 2" descr="C:\Users\70207054\Desktop\پاورپوینت\استراتژی ورود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08816">
            <a:off x="312555" y="2850710"/>
            <a:ext cx="2676403" cy="129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1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304800"/>
            <a:ext cx="6777318" cy="1731982"/>
          </a:xfrm>
        </p:spPr>
        <p:txBody>
          <a:bodyPr/>
          <a:lstStyle/>
          <a:p>
            <a:pPr marL="685800" indent="-685800" algn="r" rtl="1">
              <a:buFont typeface="Wingdings" pitchFamily="2" charset="2"/>
              <a:buChar char="v"/>
            </a:pPr>
            <a:r>
              <a:rPr lang="fa-IR" sz="7200" b="1" dirty="0" smtClean="0">
                <a:cs typeface="B Kamran" pitchFamily="2" charset="-78"/>
              </a:rPr>
              <a:t>توصیه اصلی</a:t>
            </a:r>
            <a:endParaRPr lang="en-US" sz="7200" b="1" dirty="0">
              <a:cs typeface="B Kamran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685800" indent="-685800" algn="r" rtl="1">
              <a:spcBef>
                <a:spcPct val="0"/>
              </a:spcBef>
              <a:buFont typeface="Wingdings" pitchFamily="2" charset="2"/>
              <a:buChar char="v"/>
            </a:pPr>
            <a:r>
              <a:rPr lang="fa-IR" sz="4800" b="1" dirty="0">
                <a:ln w="3175">
                  <a:solidFill>
                    <a:schemeClr val="tx1">
                      <a:alpha val="65000"/>
                    </a:schemeClr>
                  </a:solidFill>
                </a:ln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B Kamran" pitchFamily="2" charset="-78"/>
              </a:rPr>
              <a:t>شروع با صادرات مستقیم و سپس ایجاد مشارکت با شرکت‌های کره‌ای برای گسترش برند.</a:t>
            </a:r>
            <a:endParaRPr lang="en-US" sz="4800" b="1" dirty="0">
              <a:ln w="3175">
                <a:solidFill>
                  <a:schemeClr val="tx1">
                    <a:alpha val="65000"/>
                  </a:schemeClr>
                </a:solidFill>
              </a:ln>
              <a:effectLst>
                <a:outerShdw blurRad="25400" dist="12700" dir="14220000" rotWithShape="0">
                  <a:prstClr val="black">
                    <a:alpha val="50000"/>
                  </a:prstClr>
                </a:outerShdw>
              </a:effectLst>
              <a:latin typeface="+mj-lt"/>
              <a:ea typeface="+mj-ea"/>
              <a:cs typeface="B Kamran" pitchFamily="2" charset="-78"/>
            </a:endParaRPr>
          </a:p>
        </p:txBody>
      </p:sp>
      <p:pic>
        <p:nvPicPr>
          <p:cNvPr id="9218" name="Picture 2" descr="C:\Users\70207054\Desktop\پاورپوینت\توصی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345079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Esfehan" pitchFamily="2" charset="-78"/>
              </a:rPr>
              <a:t>بسته‌بندی</a:t>
            </a:r>
            <a:endParaRPr lang="fa-IR" sz="1600" dirty="0"/>
          </a:p>
          <a:p>
            <a:pPr marL="0" indent="0" algn="r" rtl="1">
              <a:buNone/>
            </a:pPr>
            <a:r>
              <a:rPr lang="fa-IR" sz="2000" dirty="0">
                <a:cs typeface="B Homa" pitchFamily="2" charset="-78"/>
              </a:rPr>
              <a:t>باید مطابق با استانداردهای کره جنوبی و دارای برچسب کره‌ای باشد. طراحی مدرن و مینیمال برای جلب توجه مشتریان.</a:t>
            </a:r>
          </a:p>
          <a:p>
            <a:pPr algn="r" rtl="1"/>
            <a:endParaRPr lang="fa-IR" sz="1600" dirty="0"/>
          </a:p>
          <a:p>
            <a:pPr algn="r" rtl="1"/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Esfehan" pitchFamily="2" charset="-78"/>
              </a:rPr>
              <a:t>کیفیت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B Homa" pitchFamily="2" charset="-78"/>
              </a:rPr>
              <a:t>ثبات </a:t>
            </a:r>
            <a:r>
              <a:rPr lang="fa-IR" sz="2000" dirty="0">
                <a:cs typeface="B Homa" pitchFamily="2" charset="-78"/>
              </a:rPr>
              <a:t>در کیفیت حیاتی است. مشتری کره‌ای با یک بار تجربه بد، دیگر خرید نمی‌کند.</a:t>
            </a:r>
          </a:p>
          <a:p>
            <a:pPr algn="r" rtl="1"/>
            <a:endParaRPr lang="fa-IR" sz="1600" dirty="0"/>
          </a:p>
          <a:p>
            <a:pPr algn="r" rtl="1"/>
            <a:r>
              <a:rPr lang="fa-IR" sz="3600" b="1" dirty="0">
                <a:solidFill>
                  <a:schemeClr val="accent2">
                    <a:lumMod val="50000"/>
                  </a:schemeClr>
                </a:solidFill>
                <a:cs typeface="B Esfehan" pitchFamily="2" charset="-78"/>
              </a:rPr>
              <a:t>استانداردهای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Esfehan" pitchFamily="2" charset="-78"/>
              </a:rPr>
              <a:t>بین‌المللی</a:t>
            </a:r>
            <a:endParaRPr lang="fa-IR" sz="1600" dirty="0"/>
          </a:p>
          <a:p>
            <a:pPr marL="0" indent="0" algn="ctr" rtl="1">
              <a:buNone/>
            </a:pPr>
            <a:r>
              <a:rPr lang="fa-IR" sz="2000" dirty="0" smtClean="0">
                <a:cs typeface="B Homa" pitchFamily="2" charset="-78"/>
              </a:rPr>
              <a:t>رعایت </a:t>
            </a:r>
            <a:r>
              <a:rPr lang="fa-IR" sz="2000" dirty="0">
                <a:cs typeface="B Homa" pitchFamily="2" charset="-78"/>
              </a:rPr>
              <a:t>استانداردهای غذایی </a:t>
            </a:r>
            <a:r>
              <a:rPr lang="en-US" sz="2000" dirty="0" smtClean="0">
                <a:latin typeface="Arial Rounded MT Bold" pitchFamily="34" charset="0"/>
                <a:cs typeface="B Homa" pitchFamily="2" charset="-78"/>
              </a:rPr>
              <a:t>HACCP</a:t>
            </a:r>
            <a:r>
              <a:rPr lang="en-US" sz="2000" dirty="0">
                <a:latin typeface="Arial Rounded MT Bold" pitchFamily="34" charset="0"/>
                <a:cs typeface="B Homa" pitchFamily="2" charset="-78"/>
              </a:rPr>
              <a:t>، </a:t>
            </a:r>
            <a:r>
              <a:rPr lang="en-US" sz="2000" dirty="0" smtClean="0">
                <a:latin typeface="Arial Rounded MT Bold" pitchFamily="34" charset="0"/>
                <a:cs typeface="B Homa" pitchFamily="2" charset="-78"/>
              </a:rPr>
              <a:t>ISO</a:t>
            </a:r>
            <a:r>
              <a:rPr lang="fa-IR" sz="2000" dirty="0" smtClean="0">
                <a:cs typeface="B Homa" pitchFamily="2" charset="-78"/>
              </a:rPr>
              <a:t>و </a:t>
            </a:r>
            <a:r>
              <a:rPr lang="fa-IR" sz="2000" dirty="0">
                <a:cs typeface="B Homa" pitchFamily="2" charset="-78"/>
              </a:rPr>
              <a:t>گواهینامه‌های سلامت ضروری است.</a:t>
            </a:r>
          </a:p>
          <a:p>
            <a:pPr algn="r" rtl="1"/>
            <a:endParaRPr lang="fa-IR" sz="1600" dirty="0"/>
          </a:p>
          <a:p>
            <a:pPr algn="r" rtl="1"/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56263" cy="1054250"/>
          </a:xfrm>
        </p:spPr>
        <p:txBody>
          <a:bodyPr/>
          <a:lstStyle/>
          <a:p>
            <a:r>
              <a:rPr lang="fa-IR" sz="4800" dirty="0">
                <a:cs typeface="B Titr" pitchFamily="2" charset="-78"/>
              </a:rPr>
              <a:t>۴. تطبیق و استانداردسازی محصول</a:t>
            </a:r>
            <a:endParaRPr lang="en-US" sz="4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8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621227">
            <a:off x="2242540" y="809042"/>
            <a:ext cx="6777318" cy="605119"/>
          </a:xfrm>
        </p:spPr>
        <p:txBody>
          <a:bodyPr/>
          <a:lstStyle/>
          <a:p>
            <a:pPr marL="685800" indent="-685800" algn="r" rtl="1">
              <a:buFont typeface="Wingdings" pitchFamily="2" charset="2"/>
              <a:buChar char="v"/>
            </a:pPr>
            <a:r>
              <a:rPr lang="fa-IR" sz="8800" b="1" dirty="0">
                <a:cs typeface="B Kamran" pitchFamily="2" charset="-78"/>
              </a:rPr>
              <a:t>نو آوری</a:t>
            </a:r>
            <a:endParaRPr lang="en-US" sz="8800" b="1" dirty="0">
              <a:cs typeface="B Kamra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400" b="1" dirty="0">
                <a:cs typeface="B Kamran" pitchFamily="2" charset="-78"/>
              </a:rPr>
              <a:t>معرفی محصولات جدید مثل بسته‌های کوچک و قابل حمل برای مصرف سریع.</a:t>
            </a:r>
            <a:endParaRPr lang="en-US" sz="4400" b="1" dirty="0">
              <a:cs typeface="B Kamran" pitchFamily="2" charset="-78"/>
            </a:endParaRPr>
          </a:p>
        </p:txBody>
      </p:sp>
      <p:pic>
        <p:nvPicPr>
          <p:cNvPr id="10242" name="Picture 2" descr="C:\Users\70207054\Desktop\پاورپوینت\نو اور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57200"/>
            <a:ext cx="4120579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r" rtl="1"/>
            <a:r>
              <a:rPr lang="fa-IR" sz="3300" dirty="0">
                <a:cs typeface="B Sina" pitchFamily="2" charset="-78"/>
              </a:rPr>
              <a:t>کانال‌های </a:t>
            </a:r>
            <a:r>
              <a:rPr lang="fa-IR" sz="3300" dirty="0" smtClean="0">
                <a:cs typeface="B Sina" pitchFamily="2" charset="-78"/>
              </a:rPr>
              <a:t>تبلیغاتی</a:t>
            </a:r>
          </a:p>
          <a:p>
            <a:pPr algn="r" rtl="1">
              <a:lnSpc>
                <a:spcPct val="170000"/>
              </a:lnSpc>
              <a:buFont typeface="Wingdings" pitchFamily="2" charset="2"/>
              <a:buChar char="q"/>
            </a:pPr>
            <a:r>
              <a:rPr lang="fa-IR" sz="2300" dirty="0" smtClean="0">
                <a:cs typeface="B Titr" pitchFamily="2" charset="-78"/>
              </a:rPr>
              <a:t> </a:t>
            </a:r>
            <a:r>
              <a:rPr lang="fa-IR" sz="2900" b="1" dirty="0">
                <a:solidFill>
                  <a:srgbClr val="7030A0"/>
                </a:solidFill>
                <a:latin typeface="Arial Rounded MT Bold" pitchFamily="34" charset="0"/>
                <a:cs typeface="B Titr" pitchFamily="2" charset="-78"/>
              </a:rPr>
              <a:t>رسانه‌های دیجیتال، شبکه‌های اجتماعی </a:t>
            </a:r>
            <a:r>
              <a:rPr lang="en-US" sz="2900" b="1" dirty="0" err="1">
                <a:solidFill>
                  <a:srgbClr val="7030A0"/>
                </a:solidFill>
                <a:latin typeface="Arial Rounded MT Bold" pitchFamily="34" charset="0"/>
                <a:cs typeface="B Titr" pitchFamily="2" charset="-78"/>
              </a:rPr>
              <a:t>KakaoTalk</a:t>
            </a:r>
            <a:r>
              <a:rPr lang="en-US" sz="2900" b="1" dirty="0">
                <a:solidFill>
                  <a:srgbClr val="7030A0"/>
                </a:solidFill>
                <a:latin typeface="Arial Rounded MT Bold" pitchFamily="34" charset="0"/>
                <a:cs typeface="B Titr" pitchFamily="2" charset="-78"/>
              </a:rPr>
              <a:t>، </a:t>
            </a:r>
            <a:r>
              <a:rPr lang="en-US" sz="2900" b="1" dirty="0" err="1">
                <a:solidFill>
                  <a:srgbClr val="7030A0"/>
                </a:solidFill>
                <a:latin typeface="Arial Rounded MT Bold" pitchFamily="34" charset="0"/>
                <a:cs typeface="B Titr" pitchFamily="2" charset="-78"/>
              </a:rPr>
              <a:t>Instagram</a:t>
            </a:r>
            <a:r>
              <a:rPr lang="en-US" sz="2900" b="1" dirty="0">
                <a:solidFill>
                  <a:srgbClr val="7030A0"/>
                </a:solidFill>
                <a:latin typeface="Arial Rounded MT Bold" pitchFamily="34" charset="0"/>
                <a:cs typeface="B Titr" pitchFamily="2" charset="-78"/>
              </a:rPr>
              <a:t>، </a:t>
            </a:r>
            <a:r>
              <a:rPr lang="en-US" sz="2900" b="1" dirty="0" err="1">
                <a:solidFill>
                  <a:srgbClr val="7030A0"/>
                </a:solidFill>
                <a:latin typeface="Arial Rounded MT Bold" pitchFamily="34" charset="0"/>
                <a:cs typeface="B Titr" pitchFamily="2" charset="-78"/>
              </a:rPr>
              <a:t>YouTub</a:t>
            </a:r>
            <a:endParaRPr lang="en-US" sz="2900" b="1" dirty="0">
              <a:solidFill>
                <a:srgbClr val="7030A0"/>
              </a:solidFill>
              <a:latin typeface="Arial Rounded MT Bold" pitchFamily="34" charset="0"/>
              <a:cs typeface="B Titr" pitchFamily="2" charset="-78"/>
            </a:endParaRPr>
          </a:p>
          <a:p>
            <a:pPr algn="r" rtl="1"/>
            <a:endParaRPr lang="en-US" dirty="0"/>
          </a:p>
          <a:p>
            <a:pPr algn="r" rtl="1"/>
            <a:r>
              <a:rPr lang="fa-IR" sz="3300" dirty="0">
                <a:cs typeface="B Sina" pitchFamily="2" charset="-78"/>
              </a:rPr>
              <a:t>روش تبلیغ</a:t>
            </a:r>
          </a:p>
          <a:p>
            <a:pPr marL="0" indent="0" algn="r" rtl="1">
              <a:buNone/>
            </a:pPr>
            <a:endParaRPr lang="fa-IR" dirty="0"/>
          </a:p>
          <a:p>
            <a:pPr algn="r" rtl="1">
              <a:lnSpc>
                <a:spcPct val="170000"/>
              </a:lnSpc>
              <a:buFont typeface="Wingdings" pitchFamily="2" charset="2"/>
              <a:buChar char="q"/>
            </a:pPr>
            <a:r>
              <a:rPr lang="fa-IR" sz="2900" b="1" dirty="0">
                <a:solidFill>
                  <a:srgbClr val="7030A0"/>
                </a:solidFill>
                <a:latin typeface="Arial Rounded MT Bold" pitchFamily="34" charset="0"/>
                <a:cs typeface="B Titr" pitchFamily="2" charset="-78"/>
              </a:rPr>
              <a:t>تأکید بر سلامت، اصالت ایرانی، کیفیت ممتاز و قدمت محصول.</a:t>
            </a:r>
          </a:p>
          <a:p>
            <a:pPr algn="r" rtl="1"/>
            <a:endParaRPr lang="fa-IR" dirty="0"/>
          </a:p>
          <a:p>
            <a:pPr algn="r" rtl="1"/>
            <a:r>
              <a:rPr lang="fa-IR" sz="3300" dirty="0">
                <a:cs typeface="B Sina" pitchFamily="2" charset="-78"/>
              </a:rPr>
              <a:t>برندسازی</a:t>
            </a:r>
          </a:p>
          <a:p>
            <a:pPr algn="r" rtl="1">
              <a:lnSpc>
                <a:spcPct val="170000"/>
              </a:lnSpc>
              <a:buFont typeface="Wingdings" pitchFamily="2" charset="2"/>
              <a:buChar char="q"/>
            </a:pPr>
            <a:r>
              <a:rPr lang="fa-IR" sz="2900" b="1" dirty="0">
                <a:solidFill>
                  <a:srgbClr val="7030A0"/>
                </a:solidFill>
                <a:latin typeface="Arial Rounded MT Bold" pitchFamily="34" charset="0"/>
                <a:cs typeface="B Titr" pitchFamily="2" charset="-78"/>
              </a:rPr>
              <a:t> ایجاد برند ایرانی با هویت فرهنگی (مثلاً </a:t>
            </a:r>
            <a:r>
              <a:rPr lang="fa-IR" sz="2900" b="1" dirty="0" smtClean="0">
                <a:solidFill>
                  <a:srgbClr val="7030A0"/>
                </a:solidFill>
                <a:latin typeface="Arial Rounded MT Bold" pitchFamily="34" charset="0"/>
                <a:cs typeface="B Titr" pitchFamily="2" charset="-78"/>
              </a:rPr>
              <a:t>فرش ایرانی به‌ عنوان “نگین شرق یا جواهر شرق”).</a:t>
            </a:r>
            <a:endParaRPr lang="fa-IR" sz="2900" b="1" dirty="0">
              <a:solidFill>
                <a:srgbClr val="7030A0"/>
              </a:solidFill>
              <a:latin typeface="Arial Rounded MT Bold" pitchFamily="34" charset="0"/>
              <a:cs typeface="B Titr" pitchFamily="2" charset="-78"/>
            </a:endParaRPr>
          </a:p>
          <a:p>
            <a:pPr algn="r" rtl="1"/>
            <a:endParaRPr lang="fa-IR" dirty="0"/>
          </a:p>
          <a:p>
            <a:pPr algn="r" rtl="1"/>
            <a:r>
              <a:rPr lang="fa-IR" sz="3300" dirty="0">
                <a:cs typeface="B Sina" pitchFamily="2" charset="-78"/>
              </a:rPr>
              <a:t>ابزارهای بازاریابی</a:t>
            </a:r>
          </a:p>
          <a:p>
            <a:pPr algn="r" rtl="1">
              <a:lnSpc>
                <a:spcPct val="170000"/>
              </a:lnSpc>
              <a:buFont typeface="Wingdings" pitchFamily="2" charset="2"/>
              <a:buChar char="q"/>
            </a:pPr>
            <a:r>
              <a:rPr lang="fa-IR" sz="2900" b="1" dirty="0">
                <a:solidFill>
                  <a:srgbClr val="7030A0"/>
                </a:solidFill>
                <a:latin typeface="Arial Rounded MT Bold" pitchFamily="34" charset="0"/>
                <a:cs typeface="B Titr" pitchFamily="2" charset="-78"/>
              </a:rPr>
              <a:t> نمایشگاه‌های بین‌المللی غذا و نوشیدنی در کره، کمپین‌های آنلاین، همکاری با اینفلوئنسرها.</a:t>
            </a:r>
            <a:endParaRPr lang="en-US" sz="2900" b="1" dirty="0">
              <a:solidFill>
                <a:srgbClr val="7030A0"/>
              </a:solidFill>
              <a:latin typeface="Arial Rounded MT Bold" pitchFamily="34" charset="0"/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000" dirty="0">
                <a:cs typeface="B Titr" pitchFamily="2" charset="-78"/>
              </a:rPr>
              <a:t>۵. بازاریابی و تبلیغات بین‌المللی</a:t>
            </a:r>
            <a:endParaRPr lang="en-US" sz="4000" dirty="0">
              <a:cs typeface="B Titr" pitchFamily="2" charset="-78"/>
            </a:endParaRPr>
          </a:p>
        </p:txBody>
      </p:sp>
      <p:pic>
        <p:nvPicPr>
          <p:cNvPr id="11266" name="Picture 2" descr="C:\Users\70207054\Desktop\پاورپوینت\بازاریابی بین الملل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243840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327" y="762000"/>
            <a:ext cx="8570259" cy="609600"/>
          </a:xfrm>
        </p:spPr>
        <p:txBody>
          <a:bodyPr/>
          <a:lstStyle/>
          <a:p>
            <a:r>
              <a:rPr lang="fa-IR" sz="3200" dirty="0">
                <a:solidFill>
                  <a:schemeClr val="accent3">
                    <a:lumMod val="40000"/>
                    <a:lumOff val="60000"/>
                  </a:schemeClr>
                </a:solidFill>
                <a:cs typeface="B Titr" pitchFamily="2" charset="-78"/>
              </a:rPr>
              <a:t>استراتژی بازاریابی صادرات غیرنفتی ایران به کره جنوبی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70207054\Desktop\پاورپوینت\صادرات-به-کره-جنوب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934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533453"/>
          </a:xfrm>
        </p:spPr>
        <p:txBody>
          <a:bodyPr>
            <a:normAutofit fontScale="62500" lnSpcReduction="20000"/>
          </a:bodyPr>
          <a:lstStyle/>
          <a:p>
            <a:pPr algn="r" rtl="1"/>
            <a:endParaRPr lang="fa-IR" dirty="0"/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Mj_Sina Drip" pitchFamily="2" charset="-78"/>
              </a:rPr>
              <a:t>قیمت‌گذاری</a:t>
            </a:r>
          </a:p>
          <a:p>
            <a:pPr marL="0" indent="0" algn="r" rtl="1">
              <a:buNone/>
            </a:pPr>
            <a:endParaRPr lang="fa-IR" dirty="0" smtClean="0">
              <a:solidFill>
                <a:schemeClr val="tx2">
                  <a:lumMod val="75000"/>
                </a:schemeClr>
              </a:solidFill>
              <a:cs typeface="Mj_Sina Drip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Mj_Titr Collage" pitchFamily="2" charset="-78"/>
              </a:rPr>
              <a:t>رقابتی اما متناسب با کیفیت ممتاز (محصولات ایرانی به‌عنوان لوکس معرفی شوند).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Mj_Sina Drip" pitchFamily="2" charset="-78"/>
              </a:rPr>
              <a:t>لجستیک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>
              <a:buFont typeface="Wingdings" pitchFamily="2" charset="2"/>
              <a:buChar char="§"/>
            </a:pPr>
            <a:r>
              <a:rPr lang="fa-IR" dirty="0" smtClean="0"/>
              <a:t> 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Mj_Titr Collage" pitchFamily="2" charset="-78"/>
              </a:rPr>
              <a:t>حمل‌ونقل دریایی از بندرعباس به بوسان. استفاده از زنجیره تأمین سردخانه‌ای برای خشکبار و محصولات حساس.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>
                <a:solidFill>
                  <a:schemeClr val="tx2">
                    <a:lumMod val="75000"/>
                  </a:schemeClr>
                </a:solidFill>
                <a:cs typeface="Mj_Sina Drip" pitchFamily="2" charset="-78"/>
              </a:rPr>
              <a:t>خدمات پس از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Mj_Sina Drip" pitchFamily="2" charset="-78"/>
              </a:rPr>
              <a:t>فروش</a:t>
            </a:r>
          </a:p>
          <a:p>
            <a:pPr marL="0" indent="0" algn="r" rtl="1">
              <a:buNone/>
            </a:pPr>
            <a:endParaRPr lang="fa-IR" dirty="0">
              <a:solidFill>
                <a:srgbClr val="FF0000"/>
              </a:solidFill>
              <a:cs typeface="Mj_Sina Drip" pitchFamily="2" charset="-78"/>
            </a:endParaRPr>
          </a:p>
          <a:p>
            <a:pPr algn="r" rtl="1">
              <a:buFont typeface="Wingdings" pitchFamily="2" charset="2"/>
              <a:buChar char="§"/>
            </a:pPr>
            <a:r>
              <a:rPr lang="fa-IR" dirty="0"/>
              <a:t> 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Mj_Titr Collage" pitchFamily="2" charset="-78"/>
              </a:rPr>
              <a:t>پشتیبانی مشتری، پاسخگویی آنلاین، و تضمین کیفیت.</a:t>
            </a:r>
          </a:p>
          <a:p>
            <a:pPr algn="r" rtl="1"/>
            <a:endParaRPr lang="fa-IR" dirty="0">
              <a:solidFill>
                <a:srgbClr val="FF0000"/>
              </a:solidFill>
              <a:cs typeface="Mj_Sina Drip" pitchFamily="2" charset="-78"/>
            </a:endParaRPr>
          </a:p>
          <a:p>
            <a:pPr algn="r" rtl="1"/>
            <a:r>
              <a:rPr lang="fa-IR" dirty="0">
                <a:solidFill>
                  <a:schemeClr val="tx2">
                    <a:lumMod val="75000"/>
                  </a:schemeClr>
                </a:solidFill>
                <a:cs typeface="Mj_Sina Drip" pitchFamily="2" charset="-78"/>
              </a:rPr>
              <a:t>پایداری </a:t>
            </a:r>
            <a:r>
              <a:rPr lang="fa-IR" dirty="0" smtClean="0">
                <a:solidFill>
                  <a:schemeClr val="tx2">
                    <a:lumMod val="75000"/>
                  </a:schemeClr>
                </a:solidFill>
                <a:cs typeface="Mj_Sina Drip" pitchFamily="2" charset="-78"/>
              </a:rPr>
              <a:t>روابط</a:t>
            </a:r>
          </a:p>
          <a:p>
            <a:pPr marL="0" indent="0" algn="r" rtl="1">
              <a:buNone/>
            </a:pPr>
            <a:endParaRPr lang="fa-IR" dirty="0" smtClean="0"/>
          </a:p>
          <a:p>
            <a:pPr algn="r" rtl="1">
              <a:buFont typeface="Wingdings" pitchFamily="2" charset="2"/>
              <a:buChar char="§"/>
            </a:pPr>
            <a:r>
              <a:rPr lang="fa-IR" dirty="0" smtClean="0"/>
              <a:t> 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Mj_Titr Collage" pitchFamily="2" charset="-78"/>
              </a:rPr>
              <a:t>امضای قراردادهای بلندمدت با </a:t>
            </a:r>
            <a:r>
              <a:rPr lang="fa-IR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Mj_Titr Collage" pitchFamily="2" charset="-78"/>
              </a:rPr>
              <a:t>توزیع کنندگان و عمده فروشان کره‌ای </a:t>
            </a:r>
            <a:r>
              <a:rPr lang="fa-IR" dirty="0">
                <a:solidFill>
                  <a:schemeClr val="tx1">
                    <a:lumMod val="65000"/>
                    <a:lumOff val="35000"/>
                  </a:schemeClr>
                </a:solidFill>
                <a:cs typeface="Mj_Titr Collage" pitchFamily="2" charset="-78"/>
              </a:rPr>
              <a:t>و ایجاد اعتماد متقابل</a:t>
            </a:r>
            <a:r>
              <a:rPr lang="fa-IR" dirty="0">
                <a:solidFill>
                  <a:srgbClr val="FF0000"/>
                </a:solidFill>
                <a:cs typeface="Mj_Sina Drip" pitchFamily="2" charset="-78"/>
              </a:rPr>
              <a:t>.</a:t>
            </a:r>
            <a:endParaRPr lang="en-US" dirty="0">
              <a:solidFill>
                <a:srgbClr val="FF0000"/>
              </a:solidFill>
              <a:cs typeface="Mj_Sina Drip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dirty="0">
                <a:cs typeface="B Titr" pitchFamily="2" charset="-78"/>
              </a:rPr>
              <a:t>۶. استراتژی صادرات و مدیریت زنجیره تأمین</a:t>
            </a:r>
            <a:endParaRPr lang="en-US" sz="3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27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372600" cy="685800"/>
          </a:xfrm>
        </p:spPr>
        <p:txBody>
          <a:bodyPr/>
          <a:lstStyle/>
          <a:p>
            <a:pPr rtl="1"/>
            <a:r>
              <a:rPr lang="fa-IR" sz="2400" dirty="0" smtClean="0"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جدول تطبیقی بخش های تحقیق با فصول کتاب بازاریابی بین الملل</a:t>
            </a:r>
            <a:endParaRPr lang="en-US" sz="2400" dirty="0"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9" y="827314"/>
            <a:ext cx="8896191" cy="5725886"/>
          </a:xfrm>
        </p:spPr>
      </p:pic>
    </p:spTree>
    <p:extLst>
      <p:ext uri="{BB962C8B-B14F-4D97-AF65-F5344CB8AC3E}">
        <p14:creationId xmlns:p14="http://schemas.microsoft.com/office/powerpoint/2010/main" val="1348945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6777318" cy="1062319"/>
          </a:xfrm>
        </p:spPr>
        <p:txBody>
          <a:bodyPr/>
          <a:lstStyle/>
          <a:p>
            <a:r>
              <a:rPr lang="fa-IR" sz="6600" dirty="0" smtClean="0">
                <a:cs typeface="B Titr" pitchFamily="2" charset="-78"/>
              </a:rPr>
              <a:t>پایان</a:t>
            </a:r>
            <a:endParaRPr lang="en-US" sz="66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70207054\Desktop\پاورپوینت\پایا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3" y="881743"/>
            <a:ext cx="7391400" cy="50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99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3600" dirty="0" smtClean="0">
                <a:solidFill>
                  <a:schemeClr val="bg1"/>
                </a:solidFill>
                <a:cs typeface="B Titr" pitchFamily="2" charset="-78"/>
              </a:rPr>
              <a:t>با تشکر از توجه شما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418011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 rtl="1">
              <a:buFont typeface="Wingdings" pitchFamily="2" charset="2"/>
              <a:buChar char="v"/>
            </a:pPr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ارائه دهنده: مانو شهنیان</a:t>
            </a:r>
            <a:endParaRPr lang="en-US" sz="24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026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5262979"/>
          </a:xfrm>
        </p:spPr>
        <p:txBody>
          <a:bodyPr wrap="square">
            <a:spAutoFit/>
          </a:bodyPr>
          <a:lstStyle/>
          <a:p>
            <a:pPr marL="0" indent="0" algn="r" rtl="1">
              <a:buNone/>
            </a:pPr>
            <a:endParaRPr lang="fa-IR" sz="1600" dirty="0">
              <a:solidFill>
                <a:schemeClr val="tx1"/>
              </a:solidFill>
              <a:cs typeface="B Titr" pitchFamily="2" charset="-78"/>
            </a:endParaRPr>
          </a:p>
          <a:p>
            <a:pPr marL="0" indent="0" algn="justLow" rtl="1">
              <a:buNone/>
            </a:pPr>
            <a:r>
              <a:rPr lang="fa-IR" sz="2000" dirty="0">
                <a:solidFill>
                  <a:srgbClr val="00B0F0"/>
                </a:solidFill>
                <a:cs typeface="B Titr" pitchFamily="2" charset="-78"/>
              </a:rPr>
              <a:t>بازاریابی بین‌المللی </a:t>
            </a:r>
            <a:r>
              <a:rPr lang="fa-IR" sz="2000" dirty="0">
                <a:solidFill>
                  <a:schemeClr val="tx1"/>
                </a:solidFill>
                <a:cs typeface="B Titr" pitchFamily="2" charset="-78"/>
              </a:rPr>
              <a:t>به عنوان یکی از ارکان اصلی رشد و توسعه کسب‌وکارها در سطح جهانی مطرح </a:t>
            </a: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است، </a:t>
            </a:r>
            <a:r>
              <a:rPr lang="fa-IR" sz="2000" dirty="0">
                <a:solidFill>
                  <a:schemeClr val="tx1"/>
                </a:solidFill>
                <a:cs typeface="B Titr" pitchFamily="2" charset="-78"/>
              </a:rPr>
              <a:t>در شرایطی که مرزهای اقتصادی روز به روز کمرنگ‌تر می‌شوند، </a:t>
            </a: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تجار نیاز </a:t>
            </a:r>
            <a:r>
              <a:rPr lang="fa-IR" sz="2000" dirty="0">
                <a:solidFill>
                  <a:schemeClr val="tx1"/>
                </a:solidFill>
                <a:cs typeface="B Titr" pitchFamily="2" charset="-78"/>
              </a:rPr>
              <a:t>دارند تا با درک درست از بازارهای خارجی، استراتژی‌های مؤثر برای ورود، حضور و رقابت در این بازارها تدوین کنند</a:t>
            </a: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.</a:t>
            </a:r>
            <a:endParaRPr lang="fa-IR" sz="2000" dirty="0">
              <a:solidFill>
                <a:schemeClr val="tx1"/>
              </a:solidFill>
              <a:cs typeface="B Titr" pitchFamily="2" charset="-78"/>
            </a:endParaRPr>
          </a:p>
          <a:p>
            <a:pPr marL="0" indent="0" algn="justLow" rtl="1">
              <a:buNone/>
            </a:pPr>
            <a:r>
              <a:rPr lang="fa-IR" sz="2000" dirty="0">
                <a:solidFill>
                  <a:schemeClr val="tx1"/>
                </a:solidFill>
                <a:cs typeface="B Titr" pitchFamily="2" charset="-78"/>
              </a:rPr>
              <a:t>هدف از این پاورپوینت، بررسی مهم‌ترین ابعاد و استراتژی‌های بازاریابی بین‌المللی با تأکید بر مطالب کتاب «بازاریابی بین‌المللی» اثر مایکل آر </a:t>
            </a:r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چینکوتا است.</a:t>
            </a:r>
            <a:endParaRPr lang="fa-IR" sz="1600" dirty="0">
              <a:solidFill>
                <a:schemeClr val="tx1"/>
              </a:solidFill>
              <a:cs typeface="B Titr" pitchFamily="2" charset="-78"/>
            </a:endParaRPr>
          </a:p>
          <a:p>
            <a:pPr marL="0" indent="0" algn="r" rtl="1">
              <a:buNone/>
            </a:pPr>
            <a:r>
              <a:rPr lang="fa-IR" sz="1800" dirty="0">
                <a:solidFill>
                  <a:schemeClr val="tx1"/>
                </a:solidFill>
                <a:cs typeface="B Titr" pitchFamily="2" charset="-78"/>
              </a:rPr>
              <a:t>در این ارائه، </a:t>
            </a:r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شش</a:t>
            </a:r>
            <a:r>
              <a:rPr lang="fa-IR" dirty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1800" dirty="0" smtClean="0">
                <a:solidFill>
                  <a:schemeClr val="tx1"/>
                </a:solidFill>
                <a:cs typeface="B Titr" pitchFamily="2" charset="-78"/>
              </a:rPr>
              <a:t>استراتژی اصلی </a:t>
            </a:r>
            <a:r>
              <a:rPr lang="fa-IR" sz="1800" dirty="0">
                <a:solidFill>
                  <a:schemeClr val="tx1"/>
                </a:solidFill>
                <a:cs typeface="B Titr" pitchFamily="2" charset="-78"/>
              </a:rPr>
              <a:t>زیر مورد توجه قرار می‌گیرد</a:t>
            </a:r>
            <a:r>
              <a:rPr lang="fa-IR" sz="1800" dirty="0" smtClean="0">
                <a:solidFill>
                  <a:schemeClr val="tx1"/>
                </a:solidFill>
                <a:cs typeface="B Titr" pitchFamily="2" charset="-78"/>
              </a:rPr>
              <a:t>:</a:t>
            </a:r>
            <a:endParaRPr lang="fa-IR" sz="1800" dirty="0">
              <a:solidFill>
                <a:schemeClr val="tx1"/>
              </a:solidFill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500" dirty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1. تحلیل محیط بازاریابی </a:t>
            </a:r>
            <a:r>
              <a:rPr lang="fa-IR" sz="15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بین‌المللی</a:t>
            </a:r>
            <a:endParaRPr lang="fa-IR" sz="1500" dirty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500" dirty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2. انتخاب بازار </a:t>
            </a:r>
            <a:r>
              <a:rPr lang="fa-IR" sz="15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هدف</a:t>
            </a:r>
            <a:endParaRPr lang="fa-IR" sz="1500" dirty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500" dirty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3. استراتژی ورود به </a:t>
            </a:r>
            <a:r>
              <a:rPr lang="fa-IR" sz="15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بازار</a:t>
            </a:r>
            <a:endParaRPr lang="fa-IR" sz="1500" dirty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500" dirty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4. تطبیق و استانداردسازی </a:t>
            </a:r>
            <a:r>
              <a:rPr lang="fa-IR" sz="15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محصول</a:t>
            </a:r>
            <a:endParaRPr lang="fa-IR" sz="1500" dirty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500" dirty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5. بازاریابی و تبلیغات </a:t>
            </a:r>
            <a:r>
              <a:rPr lang="fa-IR" sz="15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بین‌المللی</a:t>
            </a:r>
            <a:endParaRPr lang="fa-IR" sz="1500" dirty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1500" dirty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6. استراتژی صادرات و مدیریت زنجیره </a:t>
            </a:r>
            <a:r>
              <a:rPr lang="fa-IR" sz="1500" dirty="0" smtClean="0">
                <a:solidFill>
                  <a:schemeClr val="accent3">
                    <a:lumMod val="50000"/>
                  </a:schemeClr>
                </a:solidFill>
                <a:cs typeface="B Titr" pitchFamily="2" charset="-78"/>
              </a:rPr>
              <a:t>تأمین</a:t>
            </a:r>
            <a:endParaRPr lang="fa-IR" sz="1500" dirty="0">
              <a:solidFill>
                <a:schemeClr val="accent3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 smtClean="0">
                <a:cs typeface="B Titr" pitchFamily="2" charset="-78"/>
              </a:rPr>
              <a:t>مقدمه</a:t>
            </a:r>
            <a:endParaRPr lang="en-US" sz="3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605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7745505" cy="3877815"/>
          </a:xfrm>
        </p:spPr>
        <p:txBody>
          <a:bodyPr>
            <a:normAutofit fontScale="47500" lnSpcReduction="20000"/>
          </a:bodyPr>
          <a:lstStyle/>
          <a:p>
            <a:pPr algn="ctr" rtl="1"/>
            <a:r>
              <a:rPr lang="fa-IR" sz="5900" b="1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وضعیت اقتصاد کره </a:t>
            </a:r>
            <a:r>
              <a:rPr lang="fa-IR" sz="5900" b="1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جنوبی</a:t>
            </a:r>
            <a:endParaRPr lang="fa-IR" sz="8400" b="1" dirty="0" smtClean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  <a:p>
            <a:pPr algn="just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اقتصاد چهارمین قدرت آسیا بعد از چین، ژاپن، هند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.</a:t>
            </a:r>
            <a:endParaRPr lang="fa-IR" sz="4000" dirty="0">
              <a:solidFill>
                <a:schemeClr val="tx1"/>
              </a:solidFill>
              <a:cs typeface="B Titr" pitchFamily="2" charset="-78"/>
            </a:endParaRPr>
          </a:p>
          <a:p>
            <a:pPr algn="just" rtl="1">
              <a:lnSpc>
                <a:spcPct val="170000"/>
              </a:lnSpc>
              <a:buFont typeface="Wingdings" pitchFamily="2" charset="2"/>
              <a:buChar char="v"/>
            </a:pPr>
            <a:r>
              <a:rPr lang="en-US" sz="4000" dirty="0">
                <a:solidFill>
                  <a:schemeClr val="tx1"/>
                </a:solidFill>
                <a:cs typeface="B Titr" pitchFamily="2" charset="-78"/>
              </a:rPr>
              <a:t>GDP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بالای ۱.۷ تریلیون دلار (۲۰۲4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).</a:t>
            </a:r>
            <a:endParaRPr lang="fa-IR" sz="4000" dirty="0">
              <a:solidFill>
                <a:schemeClr val="tx1"/>
              </a:solidFill>
              <a:cs typeface="B Titr" pitchFamily="2" charset="-78"/>
            </a:endParaRPr>
          </a:p>
          <a:p>
            <a:pPr algn="just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اقتصاد وابسته به صادرات فناوری (الکترونیک، خودرو، کشتی‌سازی، پتروشیمی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).</a:t>
            </a:r>
            <a:endParaRPr lang="fa-IR" sz="4000" dirty="0">
              <a:solidFill>
                <a:schemeClr val="tx1"/>
              </a:solidFill>
              <a:cs typeface="B Titr" pitchFamily="2" charset="-78"/>
            </a:endParaRPr>
          </a:p>
          <a:p>
            <a:pPr algn="just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بازار مصرفی بزرگ با درآمد سرانه بالا (بیش از ۳۰ هزار دلار</a:t>
            </a: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).</a:t>
            </a:r>
            <a:endParaRPr lang="fa-IR" sz="4000" dirty="0">
              <a:solidFill>
                <a:schemeClr val="tx1"/>
              </a:solidFill>
              <a:cs typeface="B Titr" pitchFamily="2" charset="-78"/>
            </a:endParaRPr>
          </a:p>
          <a:p>
            <a:pPr algn="just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مردم حاضرند برای کیفیت بیشتر، قیمت بالاتر بپردازند.</a:t>
            </a:r>
          </a:p>
          <a:p>
            <a:pPr algn="just" rtl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4000" dirty="0" smtClean="0">
                <a:solidFill>
                  <a:schemeClr val="tx1"/>
                </a:solidFill>
                <a:cs typeface="B Titr" pitchFamily="2" charset="-78"/>
              </a:rPr>
              <a:t> </a:t>
            </a:r>
            <a:r>
              <a:rPr lang="fa-IR" sz="4000" dirty="0">
                <a:solidFill>
                  <a:schemeClr val="tx1"/>
                </a:solidFill>
                <a:cs typeface="B Titr" pitchFamily="2" charset="-78"/>
              </a:rPr>
              <a:t>اقتصادی پیشرفته و صنعتی با تمرکز بر فناوری، خودروسازی و الکترونیک. نیازمند واردات مواد اولیه و محصولات کشاورزی</a:t>
            </a:r>
            <a:endParaRPr lang="en-US" sz="4000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dirty="0">
                <a:cs typeface="B Titr" pitchFamily="2" charset="-78"/>
              </a:rPr>
              <a:t>۱. تحلیل محیط بازاریابی بین‌المللی</a:t>
            </a:r>
            <a:endParaRPr lang="en-US" sz="4800" dirty="0">
              <a:cs typeface="B Titr" pitchFamily="2" charset="-78"/>
            </a:endParaRPr>
          </a:p>
        </p:txBody>
      </p:sp>
      <p:pic>
        <p:nvPicPr>
          <p:cNvPr id="2050" name="Picture 2" descr="C:\Users\70207054\Desktop\پاورپوینت\اقتصاد کره ی جنوب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057400"/>
            <a:ext cx="12604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>
              <a:lnSpc>
                <a:spcPct val="12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روابط تجاری گسترده جهانی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دارد، </a:t>
            </a: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سیاست‌های وارداتی آن نسبت به محصولات باکیفیت و دارای استاندارد باز است. کره‌جنوبی یک کشور توسعه‌یافته با ثبات سیاسی هست.</a:t>
            </a:r>
          </a:p>
          <a:p>
            <a:pPr algn="r" rtl="1">
              <a:lnSpc>
                <a:spcPct val="120000"/>
              </a:lnSpc>
            </a:pPr>
            <a:endParaRPr lang="fa-IR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عضو سازمان تجارت جهانی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WTO،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OECD، </a:t>
            </a: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و قراردادهای متعدد تجارت آزاد.</a:t>
            </a:r>
          </a:p>
          <a:p>
            <a:pPr algn="r" rtl="1">
              <a:lnSpc>
                <a:spcPct val="120000"/>
              </a:lnSpc>
            </a:pPr>
            <a:endParaRPr lang="fa-IR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قوانین سخت‌گیرانه درباره کیفیت محصول، برچسب‌گذاری، استانداردهای بهداشتی.</a:t>
            </a:r>
          </a:p>
          <a:p>
            <a:pPr algn="r" rtl="1">
              <a:lnSpc>
                <a:spcPct val="120000"/>
              </a:lnSpc>
            </a:pPr>
            <a:endParaRPr lang="fa-IR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حمایت دولت از نوآوری و صادرات (به خصوص فناوری و صنایع پیشرفته).</a:t>
            </a:r>
          </a:p>
          <a:p>
            <a:pPr algn="r" rtl="1">
              <a:lnSpc>
                <a:spcPct val="120000"/>
              </a:lnSpc>
            </a:pPr>
            <a:endParaRPr lang="fa-IR" sz="18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786206"/>
          </a:xfrm>
        </p:spPr>
        <p:txBody>
          <a:bodyPr/>
          <a:lstStyle/>
          <a:p>
            <a:pPr algn="r"/>
            <a:r>
              <a:rPr lang="fa-IR" sz="4400" dirty="0"/>
              <a:t/>
            </a:r>
            <a:br>
              <a:rPr lang="fa-IR" sz="4400" dirty="0"/>
            </a:br>
            <a:r>
              <a:rPr lang="fa-IR" sz="40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شرایط سیاسی و </a:t>
            </a:r>
            <a:r>
              <a:rPr lang="fa-IR" sz="40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تجاری </a:t>
            </a:r>
            <a:r>
              <a:rPr lang="fa-IR" sz="40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کره جنوبی</a:t>
            </a:r>
            <a:endParaRPr lang="en-US" sz="40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3074" name="Picture 2" descr="C:\Users\70207054\Desktop\پاورپوینت\شرایط سیاسی کر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846634" cy="8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مصرف‌کنندگان کره‌ای به کیفیت، نوآوری، سلامت و برند اهمیت می‌دهند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 </a:t>
            </a: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بسته‌بندی جذاب و نشان اصالت کالا برایشان بسیار مهم است. جامعه‌ای فوق‌العاده مصرف‌گرا و برندگرا.</a:t>
            </a:r>
          </a:p>
          <a:p>
            <a:pPr algn="r" rtl="1">
              <a:lnSpc>
                <a:spcPct val="150000"/>
              </a:lnSpc>
            </a:pPr>
            <a:endParaRPr lang="fa-IR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اهمیت زیاد به ظاهر محصول، بسته‌بندی و برندینگ.</a:t>
            </a:r>
          </a:p>
          <a:p>
            <a:pPr algn="r" rtl="1">
              <a:lnSpc>
                <a:spcPct val="150000"/>
              </a:lnSpc>
            </a:pPr>
            <a:endParaRPr lang="fa-IR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فرهنگ کاری سخت‌کوش و منظم (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Confucian values).</a:t>
            </a:r>
          </a:p>
          <a:p>
            <a:pPr algn="r" rtl="1">
              <a:lnSpc>
                <a:spcPct val="150000"/>
              </a:lnSpc>
            </a:pPr>
            <a:endParaRPr lang="en-US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جوانان به دنبال محصولات نوآور و مدرن.</a:t>
            </a:r>
          </a:p>
          <a:p>
            <a:pPr algn="r" rtl="1">
              <a:lnSpc>
                <a:spcPct val="150000"/>
              </a:lnSpc>
            </a:pPr>
            <a:endParaRPr lang="fa-IR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ارزش بالا برای آموزش و تکنولوژی.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4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فرهنگ </a:t>
            </a:r>
            <a:r>
              <a:rPr lang="fa-IR" sz="4400" dirty="0" smtClean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مصرف‌کننده در کره ی جنوبی</a:t>
            </a:r>
            <a:endParaRPr lang="en-US" sz="44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4098" name="Picture 2" descr="C:\Users\70207054\Desktop\پاورپوینت\کیفیت بسته بند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9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کره یکی از نوآورترین کشورها در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جهان است.</a:t>
            </a:r>
            <a:endParaRPr lang="fa-IR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/>
            <a:endParaRPr lang="fa-IR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/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دارای شرکت‌های </a:t>
            </a: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بزرگی مثل سامسونگ، ال‌جی، هیوندای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....</a:t>
            </a:r>
            <a:endParaRPr lang="fa-IR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/>
            <a:endParaRPr lang="fa-IR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/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دسترسی بالا به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اینترنت پر سرعت </a:t>
            </a: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(بیش از ۹۵٪ مردم).</a:t>
            </a:r>
          </a:p>
          <a:p>
            <a:pPr algn="r" rtl="1"/>
            <a:endParaRPr lang="fa-IR" sz="20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/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در کره تجارت </a:t>
            </a:r>
            <a:r>
              <a:rPr lang="fa-IR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الکترونیک و پلتفرم‌های دیجیتال </a:t>
            </a:r>
            <a:r>
              <a:rPr lang="fa-IR" sz="2000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بسیار قوی هستند</a:t>
            </a:r>
          </a:p>
          <a:p>
            <a:pPr marL="0" indent="0" algn="ctr">
              <a:buNone/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Coupang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،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Naver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،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Kakao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8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محیط تکنولوژی</a:t>
            </a:r>
            <a:endParaRPr lang="en-US" sz="48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1026" name="Picture 2" descr="C:\Users\70207054\Desktop\پاورپوینت\محیط تکونولوژ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2743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بازار کره بسیار رقابتی و اشباع‌شده است.</a:t>
            </a:r>
          </a:p>
          <a:p>
            <a:pPr algn="r" rtl="1"/>
            <a:endParaRPr lang="fa-IR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/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حضور برندهای جهانی (اروپایی، آمریکایی، ژاپنی).</a:t>
            </a:r>
          </a:p>
          <a:p>
            <a:pPr algn="r" rtl="1"/>
            <a:endParaRPr lang="fa-IR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  <a:p>
            <a:pPr algn="r" rtl="1"/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مصرف‌کننده کره‌ای به‌راحتی محصول جدید را امتحان می‌کند، اما اگر کیفیت پایین باشد سریع کنار می‌گذارد.</a:t>
            </a:r>
          </a:p>
          <a:p>
            <a:pPr algn="r" rt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dirty="0">
                <a:solidFill>
                  <a:schemeClr val="bg1">
                    <a:lumMod val="50000"/>
                  </a:schemeClr>
                </a:solidFill>
                <a:cs typeface="B Titr" pitchFamily="2" charset="-78"/>
              </a:rPr>
              <a:t>محیط رقابتی</a:t>
            </a:r>
            <a:endParaRPr lang="en-US" sz="4800" dirty="0">
              <a:solidFill>
                <a:schemeClr val="bg1">
                  <a:lumMod val="50000"/>
                </a:schemeClr>
              </a:solidFill>
              <a:cs typeface="B Titr" pitchFamily="2" charset="-78"/>
            </a:endParaRPr>
          </a:p>
        </p:txBody>
      </p:sp>
      <p:pic>
        <p:nvPicPr>
          <p:cNvPr id="2050" name="Picture 2" descr="C:\Users\70207054\Desktop\پاورپوینت\رقابت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589</TotalTime>
  <Words>1534</Words>
  <Application>Microsoft Office PowerPoint</Application>
  <PresentationFormat>On-screen Show (4:3)</PresentationFormat>
  <Paragraphs>275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Hardcover</vt:lpstr>
      <vt:lpstr>PowerPoint Presentation</vt:lpstr>
      <vt:lpstr>  بازاریابی بین المللی و صادرات</vt:lpstr>
      <vt:lpstr>استراتژی بازاریابی صادرات غیرنفتی ایران به کره جنوبی</vt:lpstr>
      <vt:lpstr>مقدمه</vt:lpstr>
      <vt:lpstr>۱. تحلیل محیط بازاریابی بین‌المللی</vt:lpstr>
      <vt:lpstr> شرایط سیاسی و تجاری کره جنوبی</vt:lpstr>
      <vt:lpstr>فرهنگ مصرف‌کننده در کره ی جنوبی</vt:lpstr>
      <vt:lpstr>محیط تکنولوژی</vt:lpstr>
      <vt:lpstr>محیط رقابتی</vt:lpstr>
      <vt:lpstr>دسته‌بندی رقبای ایران در صادرات غیرنفتی به کره جنوبی</vt:lpstr>
      <vt:lpstr>2. رقبا در فرش و صنایع دستی</vt:lpstr>
      <vt:lpstr>3. رقبا در محصولات پتروشیمی و صنعتی غیرنفتی</vt:lpstr>
      <vt:lpstr> استانداردهای لازم برای موفقیت در بازار کره جنوبی</vt:lpstr>
      <vt:lpstr>1. استانداردهای کیفیت و ایمنی</vt:lpstr>
      <vt:lpstr>2. استانداردهای بسته‌بندی و برچسب‌گذاری</vt:lpstr>
      <vt:lpstr>3. استانداردهای بازاریابی و برندینگ</vt:lpstr>
      <vt:lpstr>و اما فرصت برای صادر کننده ی ایرانی</vt:lpstr>
      <vt:lpstr>۲. انتخاب بازار هدف</vt:lpstr>
      <vt:lpstr>بخش بندی بازار</vt:lpstr>
      <vt:lpstr>PowerPoint Presentation</vt:lpstr>
      <vt:lpstr>PowerPoint Presentation</vt:lpstr>
      <vt:lpstr>PowerPoint Presentation</vt:lpstr>
      <vt:lpstr>جایگاه‌یابی Positioning</vt:lpstr>
      <vt:lpstr>PowerPoint Presentation</vt:lpstr>
      <vt:lpstr>۳. استراتژی ورود به بازار</vt:lpstr>
      <vt:lpstr>توصیه اصلی</vt:lpstr>
      <vt:lpstr>۴. تطبیق و استانداردسازی محصول</vt:lpstr>
      <vt:lpstr>نو آوری</vt:lpstr>
      <vt:lpstr>۵. بازاریابی و تبلیغات بین‌المللی</vt:lpstr>
      <vt:lpstr>۶. استراتژی صادرات و مدیریت زنجیره تأمین</vt:lpstr>
      <vt:lpstr>جدول تطبیقی بخش های تحقیق با فصول کتاب بازاریابی بین الملل</vt:lpstr>
      <vt:lpstr>پایان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علی شیرمردی</dc:creator>
  <cp:lastModifiedBy>علی شیرمردی</cp:lastModifiedBy>
  <cp:revision>56</cp:revision>
  <dcterms:created xsi:type="dcterms:W3CDTF">2006-08-16T00:00:00Z</dcterms:created>
  <dcterms:modified xsi:type="dcterms:W3CDTF">2025-10-11T07:21:04Z</dcterms:modified>
</cp:coreProperties>
</file>