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60" r:id="rId2"/>
    <p:sldId id="262" r:id="rId3"/>
    <p:sldId id="264" r:id="rId4"/>
    <p:sldId id="257" r:id="rId5"/>
    <p:sldId id="261" r:id="rId6"/>
    <p:sldId id="258" r:id="rId7"/>
    <p:sldId id="259" r:id="rId8"/>
    <p:sldId id="263" r:id="rId9"/>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A9DB"/>
    <a:srgbClr val="9B7EBD"/>
    <a:srgbClr val="D4BEE4"/>
    <a:srgbClr val="D39D55"/>
    <a:srgbClr val="EEEEEE"/>
    <a:srgbClr val="FFF8E6"/>
    <a:srgbClr val="D6CFB4"/>
    <a:srgbClr val="BE8B6E"/>
    <a:srgbClr val="9D6646"/>
    <a:srgbClr val="F7ED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36" autoAdjust="0"/>
    <p:restoredTop sz="95036" autoAdjust="0"/>
  </p:normalViewPr>
  <p:slideViewPr>
    <p:cSldViewPr snapToGrid="0">
      <p:cViewPr>
        <p:scale>
          <a:sx n="170" d="100"/>
          <a:sy n="170" d="100"/>
        </p:scale>
        <p:origin x="1776" y="-27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h.neghahban\Desktop\Taban-Boltan-Shahrivar\&#1588;&#1575;&#1582;&#1589;%20&#1607;&#1605;%20&#1608;&#1586;&#1606;%20&#1608;%20&#1705;&#160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h.neghahban\Desktop\Taban-Boltan-Shahrivar\&#1588;&#1575;&#1582;&#1589;%20&#1607;&#1605;%20&#1608;&#1586;&#1606;%20&#1608;%20&#1705;&#160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h.neghahban\Desktop\Taban-Boltan-Shahrivar\&#1588;&#1575;&#1582;&#1589;%20&#1607;&#1605;%20&#1608;&#1586;&#1606;%20&#1608;%20&#1705;&#160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45928538073845"/>
          <c:y val="4.0242338128786533E-2"/>
          <c:w val="0.63824681066060374"/>
          <c:h val="0.88213545224655132"/>
        </c:manualLayout>
      </c:layout>
      <c:lineChart>
        <c:grouping val="standard"/>
        <c:varyColors val="0"/>
        <c:ser>
          <c:idx val="2"/>
          <c:order val="0"/>
          <c:tx>
            <c:strRef>
              <c:f>'نمودار شاخص ها - صفحه 1 بولتن'!$C$1:$C$2</c:f>
              <c:strCache>
                <c:ptCount val="2"/>
                <c:pt idx="0">
                  <c:v>شاخص هم‌وزن</c:v>
                </c:pt>
              </c:strCache>
            </c:strRef>
          </c:tx>
          <c:spPr>
            <a:ln w="25400" cap="rnd">
              <a:solidFill>
                <a:schemeClr val="accent4">
                  <a:lumMod val="75000"/>
                </a:schemeClr>
              </a:solidFill>
              <a:round/>
            </a:ln>
            <a:effectLst/>
          </c:spPr>
          <c:marker>
            <c:symbol val="none"/>
          </c:marker>
          <c:cat>
            <c:strRef>
              <c:f>'نمودار شاخص ها - صفحه 1 بولتن'!$A$3:$A$22</c:f>
              <c:strCache>
                <c:ptCount val="20"/>
                <c:pt idx="0">
                  <c:v>1404-06-01</c:v>
                </c:pt>
                <c:pt idx="1">
                  <c:v>1404-06-03</c:v>
                </c:pt>
                <c:pt idx="2">
                  <c:v>1404-06-04</c:v>
                </c:pt>
                <c:pt idx="3">
                  <c:v>1404-06-05</c:v>
                </c:pt>
                <c:pt idx="4">
                  <c:v>1404-06-08</c:v>
                </c:pt>
                <c:pt idx="5">
                  <c:v>1404-06-09</c:v>
                </c:pt>
                <c:pt idx="6">
                  <c:v>1404-06-11</c:v>
                </c:pt>
                <c:pt idx="7">
                  <c:v>1404-06-12</c:v>
                </c:pt>
                <c:pt idx="8">
                  <c:v>1404-06-15</c:v>
                </c:pt>
                <c:pt idx="9">
                  <c:v>1404-06-16</c:v>
                </c:pt>
                <c:pt idx="10">
                  <c:v>1404-06-17</c:v>
                </c:pt>
                <c:pt idx="11">
                  <c:v>1404-06-18</c:v>
                </c:pt>
                <c:pt idx="12">
                  <c:v>1404-06-22</c:v>
                </c:pt>
                <c:pt idx="13">
                  <c:v>1404-06-23</c:v>
                </c:pt>
                <c:pt idx="14">
                  <c:v>1404-06-24</c:v>
                </c:pt>
                <c:pt idx="15">
                  <c:v>1404-06-25</c:v>
                </c:pt>
                <c:pt idx="16">
                  <c:v>1404-06-26</c:v>
                </c:pt>
                <c:pt idx="17">
                  <c:v>1404-06-29</c:v>
                </c:pt>
                <c:pt idx="18">
                  <c:v>1404-06-30</c:v>
                </c:pt>
                <c:pt idx="19">
                  <c:v>1404-06-31</c:v>
                </c:pt>
              </c:strCache>
            </c:strRef>
          </c:cat>
          <c:val>
            <c:numRef>
              <c:f>'نمودار شاخص ها - صفحه 1 بولتن'!$C$3:$C$22</c:f>
              <c:numCache>
                <c:formatCode>General</c:formatCode>
                <c:ptCount val="20"/>
                <c:pt idx="0">
                  <c:v>768527</c:v>
                </c:pt>
                <c:pt idx="1">
                  <c:v>763147</c:v>
                </c:pt>
                <c:pt idx="2">
                  <c:v>759665</c:v>
                </c:pt>
                <c:pt idx="3">
                  <c:v>760928</c:v>
                </c:pt>
                <c:pt idx="4">
                  <c:v>753847</c:v>
                </c:pt>
                <c:pt idx="5">
                  <c:v>756837</c:v>
                </c:pt>
                <c:pt idx="6">
                  <c:v>765411</c:v>
                </c:pt>
                <c:pt idx="7">
                  <c:v>773500</c:v>
                </c:pt>
                <c:pt idx="8">
                  <c:v>775383</c:v>
                </c:pt>
                <c:pt idx="9">
                  <c:v>779404</c:v>
                </c:pt>
                <c:pt idx="10">
                  <c:v>790219</c:v>
                </c:pt>
                <c:pt idx="11">
                  <c:v>792660</c:v>
                </c:pt>
                <c:pt idx="12">
                  <c:v>793696</c:v>
                </c:pt>
                <c:pt idx="13">
                  <c:v>802264</c:v>
                </c:pt>
                <c:pt idx="14">
                  <c:v>802720</c:v>
                </c:pt>
                <c:pt idx="15">
                  <c:v>796116</c:v>
                </c:pt>
                <c:pt idx="16">
                  <c:v>790755</c:v>
                </c:pt>
                <c:pt idx="17">
                  <c:v>781799</c:v>
                </c:pt>
                <c:pt idx="18">
                  <c:v>773864</c:v>
                </c:pt>
                <c:pt idx="19">
                  <c:v>776656</c:v>
                </c:pt>
              </c:numCache>
            </c:numRef>
          </c:val>
          <c:smooth val="0"/>
          <c:extLst>
            <c:ext xmlns:c16="http://schemas.microsoft.com/office/drawing/2014/chart" uri="{C3380CC4-5D6E-409C-BE32-E72D297353CC}">
              <c16:uniqueId val="{00000000-772B-4916-863E-A18F398FDD9E}"/>
            </c:ext>
          </c:extLst>
        </c:ser>
        <c:dLbls>
          <c:showLegendKey val="0"/>
          <c:showVal val="0"/>
          <c:showCatName val="0"/>
          <c:showSerName val="0"/>
          <c:showPercent val="0"/>
          <c:showBubbleSize val="0"/>
        </c:dLbls>
        <c:smooth val="0"/>
        <c:axId val="350285560"/>
        <c:axId val="350282936"/>
      </c:lineChart>
      <c:catAx>
        <c:axId val="350285560"/>
        <c:scaling>
          <c:orientation val="minMax"/>
        </c:scaling>
        <c:delete val="1"/>
        <c:axPos val="b"/>
        <c:numFmt formatCode="m/d/yyyy" sourceLinked="0"/>
        <c:majorTickMark val="out"/>
        <c:minorTickMark val="none"/>
        <c:tickLblPos val="low"/>
        <c:crossAx val="350282936"/>
        <c:crosses val="autoZero"/>
        <c:auto val="1"/>
        <c:lblAlgn val="ctr"/>
        <c:lblOffset val="300"/>
        <c:noMultiLvlLbl val="0"/>
      </c:catAx>
      <c:valAx>
        <c:axId val="350282936"/>
        <c:scaling>
          <c:orientation val="minMax"/>
          <c:max val="807500"/>
          <c:min val="751000"/>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ln>
                  <a:noFill/>
                </a:ln>
                <a:solidFill>
                  <a:schemeClr val="tx1">
                    <a:lumMod val="65000"/>
                    <a:lumOff val="35000"/>
                  </a:schemeClr>
                </a:solidFill>
                <a:latin typeface="IRANSans(FaNum)" panose="020B0506030804020204" pitchFamily="34" charset="-78"/>
                <a:ea typeface="+mn-ea"/>
                <a:cs typeface="IRANSans(FaNum)" panose="020B0506030804020204" pitchFamily="34" charset="-78"/>
              </a:defRPr>
            </a:pPr>
            <a:endParaRPr lang="en-US"/>
          </a:p>
        </c:txPr>
        <c:crossAx val="350285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5875" cap="rnd" cmpd="sng" algn="ctr">
      <a:noFill/>
      <a:prstDash val="solid"/>
      <a:round/>
    </a:ln>
    <a:effectLst/>
  </c:spPr>
  <c:txPr>
    <a:bodyPr rot="5400000"/>
    <a:lstStyle/>
    <a:p>
      <a:pPr>
        <a:defRPr baseline="0">
          <a:ln>
            <a:noFill/>
          </a:ln>
          <a:latin typeface="IRANSans-Edit" panose="020B0506030804020204" pitchFamily="34" charset="-78"/>
          <a:cs typeface="IRANSans-Edit" panose="020B0506030804020204" pitchFamily="34" charset="-78"/>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'نمودار شاخص ها - صفحه 1 بولتن'!$B$1:$B$2</c:f>
              <c:strCache>
                <c:ptCount val="2"/>
                <c:pt idx="0">
                  <c:v>شاخص کل</c:v>
                </c:pt>
              </c:strCache>
            </c:strRef>
          </c:tx>
          <c:spPr>
            <a:ln w="25400" cap="rnd">
              <a:solidFill>
                <a:schemeClr val="accent4">
                  <a:lumMod val="75000"/>
                </a:schemeClr>
              </a:solidFill>
              <a:round/>
            </a:ln>
            <a:effectLst/>
          </c:spPr>
          <c:marker>
            <c:symbol val="none"/>
          </c:marker>
          <c:cat>
            <c:strRef>
              <c:f>'نمودار شاخص ها - صفحه 1 بولتن'!$A$3:$A$22</c:f>
              <c:strCache>
                <c:ptCount val="20"/>
                <c:pt idx="0">
                  <c:v>1404-06-01</c:v>
                </c:pt>
                <c:pt idx="1">
                  <c:v>1404-06-03</c:v>
                </c:pt>
                <c:pt idx="2">
                  <c:v>1404-06-04</c:v>
                </c:pt>
                <c:pt idx="3">
                  <c:v>1404-06-05</c:v>
                </c:pt>
                <c:pt idx="4">
                  <c:v>1404-06-08</c:v>
                </c:pt>
                <c:pt idx="5">
                  <c:v>1404-06-09</c:v>
                </c:pt>
                <c:pt idx="6">
                  <c:v>1404-06-11</c:v>
                </c:pt>
                <c:pt idx="7">
                  <c:v>1404-06-12</c:v>
                </c:pt>
                <c:pt idx="8">
                  <c:v>1404-06-15</c:v>
                </c:pt>
                <c:pt idx="9">
                  <c:v>1404-06-16</c:v>
                </c:pt>
                <c:pt idx="10">
                  <c:v>1404-06-17</c:v>
                </c:pt>
                <c:pt idx="11">
                  <c:v>1404-06-18</c:v>
                </c:pt>
                <c:pt idx="12">
                  <c:v>1404-06-22</c:v>
                </c:pt>
                <c:pt idx="13">
                  <c:v>1404-06-23</c:v>
                </c:pt>
                <c:pt idx="14">
                  <c:v>1404-06-24</c:v>
                </c:pt>
                <c:pt idx="15">
                  <c:v>1404-06-25</c:v>
                </c:pt>
                <c:pt idx="16">
                  <c:v>1404-06-26</c:v>
                </c:pt>
                <c:pt idx="17">
                  <c:v>1404-06-29</c:v>
                </c:pt>
                <c:pt idx="18">
                  <c:v>1404-06-30</c:v>
                </c:pt>
                <c:pt idx="19">
                  <c:v>1404-06-31</c:v>
                </c:pt>
              </c:strCache>
            </c:strRef>
          </c:cat>
          <c:val>
            <c:numRef>
              <c:f>'نمودار شاخص ها - صفحه 1 بولتن'!$B$3:$B$22</c:f>
              <c:numCache>
                <c:formatCode>General</c:formatCode>
                <c:ptCount val="20"/>
                <c:pt idx="0">
                  <c:v>2470950</c:v>
                </c:pt>
                <c:pt idx="1">
                  <c:v>2438039</c:v>
                </c:pt>
                <c:pt idx="2">
                  <c:v>2416063</c:v>
                </c:pt>
                <c:pt idx="3">
                  <c:v>2431039</c:v>
                </c:pt>
                <c:pt idx="4">
                  <c:v>2395695</c:v>
                </c:pt>
                <c:pt idx="5">
                  <c:v>2430140</c:v>
                </c:pt>
                <c:pt idx="6">
                  <c:v>2477159</c:v>
                </c:pt>
                <c:pt idx="7">
                  <c:v>2523539</c:v>
                </c:pt>
                <c:pt idx="8">
                  <c:v>2542867</c:v>
                </c:pt>
                <c:pt idx="9">
                  <c:v>2570657</c:v>
                </c:pt>
                <c:pt idx="10">
                  <c:v>2623296</c:v>
                </c:pt>
                <c:pt idx="11">
                  <c:v>2629157</c:v>
                </c:pt>
                <c:pt idx="12">
                  <c:v>2630488</c:v>
                </c:pt>
                <c:pt idx="13">
                  <c:v>2676989</c:v>
                </c:pt>
                <c:pt idx="14">
                  <c:v>2676981</c:v>
                </c:pt>
                <c:pt idx="15">
                  <c:v>2629315</c:v>
                </c:pt>
                <c:pt idx="16">
                  <c:v>2592009</c:v>
                </c:pt>
                <c:pt idx="17">
                  <c:v>2542504</c:v>
                </c:pt>
                <c:pt idx="18">
                  <c:v>2504348</c:v>
                </c:pt>
                <c:pt idx="19">
                  <c:v>2540186</c:v>
                </c:pt>
              </c:numCache>
            </c:numRef>
          </c:val>
          <c:smooth val="0"/>
          <c:extLst>
            <c:ext xmlns:c16="http://schemas.microsoft.com/office/drawing/2014/chart" uri="{C3380CC4-5D6E-409C-BE32-E72D297353CC}">
              <c16:uniqueId val="{00000000-5044-4F8E-83E3-A08BD275B497}"/>
            </c:ext>
          </c:extLst>
        </c:ser>
        <c:dLbls>
          <c:showLegendKey val="0"/>
          <c:showVal val="0"/>
          <c:showCatName val="0"/>
          <c:showSerName val="0"/>
          <c:showPercent val="0"/>
          <c:showBubbleSize val="0"/>
        </c:dLbls>
        <c:smooth val="0"/>
        <c:axId val="350285560"/>
        <c:axId val="350282936"/>
      </c:lineChart>
      <c:catAx>
        <c:axId val="350285560"/>
        <c:scaling>
          <c:orientation val="minMax"/>
        </c:scaling>
        <c:delete val="1"/>
        <c:axPos val="b"/>
        <c:numFmt formatCode="m/d/yyyy" sourceLinked="0"/>
        <c:majorTickMark val="out"/>
        <c:minorTickMark val="none"/>
        <c:tickLblPos val="low"/>
        <c:crossAx val="350282936"/>
        <c:crosses val="autoZero"/>
        <c:auto val="1"/>
        <c:lblAlgn val="ctr"/>
        <c:lblOffset val="300"/>
        <c:noMultiLvlLbl val="0"/>
      </c:catAx>
      <c:valAx>
        <c:axId val="350282936"/>
        <c:scaling>
          <c:orientation val="minMax"/>
          <c:max val="2700000"/>
          <c:min val="2380000"/>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ln>
                  <a:noFill/>
                </a:ln>
                <a:solidFill>
                  <a:schemeClr val="tx1">
                    <a:lumMod val="65000"/>
                    <a:lumOff val="35000"/>
                  </a:schemeClr>
                </a:solidFill>
                <a:latin typeface="IRANSans(FaNum)" panose="020B0506030804020204" pitchFamily="34" charset="-78"/>
                <a:ea typeface="+mn-ea"/>
                <a:cs typeface="IRANSans(FaNum)" panose="020B0506030804020204" pitchFamily="34" charset="-78"/>
              </a:defRPr>
            </a:pPr>
            <a:endParaRPr lang="en-US"/>
          </a:p>
        </c:txPr>
        <c:crossAx val="350285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5875" cap="rnd" cmpd="sng" algn="ctr">
      <a:noFill/>
      <a:prstDash val="solid"/>
      <a:round/>
    </a:ln>
    <a:effectLst/>
  </c:spPr>
  <c:txPr>
    <a:bodyPr rot="5400000"/>
    <a:lstStyle/>
    <a:p>
      <a:pPr>
        <a:defRPr baseline="0">
          <a:ln>
            <a:noFill/>
          </a:ln>
          <a:latin typeface="IRANSans(FaNum)" panose="020B0506030804020204" pitchFamily="34" charset="-78"/>
          <a:cs typeface="IRANSans(FaNum)" panose="020B0506030804020204" pitchFamily="34" charset="-78"/>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'نمودار شاخص ها - صفحه 1 بولتن'!$D$1:$D$2</c:f>
              <c:strCache>
                <c:ptCount val="2"/>
                <c:pt idx="0">
                  <c:v>شاخص کل فرابورس</c:v>
                </c:pt>
              </c:strCache>
            </c:strRef>
          </c:tx>
          <c:spPr>
            <a:ln w="25400" cap="rnd">
              <a:solidFill>
                <a:schemeClr val="accent4">
                  <a:lumMod val="75000"/>
                </a:schemeClr>
              </a:solidFill>
              <a:round/>
            </a:ln>
            <a:effectLst/>
          </c:spPr>
          <c:marker>
            <c:symbol val="none"/>
          </c:marker>
          <c:cat>
            <c:strRef>
              <c:f>'نمودار شاخص ها - صفحه 1 بولتن'!$A$3:$A$22</c:f>
              <c:strCache>
                <c:ptCount val="20"/>
                <c:pt idx="0">
                  <c:v>1404-06-01</c:v>
                </c:pt>
                <c:pt idx="1">
                  <c:v>1404-06-03</c:v>
                </c:pt>
                <c:pt idx="2">
                  <c:v>1404-06-04</c:v>
                </c:pt>
                <c:pt idx="3">
                  <c:v>1404-06-05</c:v>
                </c:pt>
                <c:pt idx="4">
                  <c:v>1404-06-08</c:v>
                </c:pt>
                <c:pt idx="5">
                  <c:v>1404-06-09</c:v>
                </c:pt>
                <c:pt idx="6">
                  <c:v>1404-06-11</c:v>
                </c:pt>
                <c:pt idx="7">
                  <c:v>1404-06-12</c:v>
                </c:pt>
                <c:pt idx="8">
                  <c:v>1404-06-15</c:v>
                </c:pt>
                <c:pt idx="9">
                  <c:v>1404-06-16</c:v>
                </c:pt>
                <c:pt idx="10">
                  <c:v>1404-06-17</c:v>
                </c:pt>
                <c:pt idx="11">
                  <c:v>1404-06-18</c:v>
                </c:pt>
                <c:pt idx="12">
                  <c:v>1404-06-22</c:v>
                </c:pt>
                <c:pt idx="13">
                  <c:v>1404-06-23</c:v>
                </c:pt>
                <c:pt idx="14">
                  <c:v>1404-06-24</c:v>
                </c:pt>
                <c:pt idx="15">
                  <c:v>1404-06-25</c:v>
                </c:pt>
                <c:pt idx="16">
                  <c:v>1404-06-26</c:v>
                </c:pt>
                <c:pt idx="17">
                  <c:v>1404-06-29</c:v>
                </c:pt>
                <c:pt idx="18">
                  <c:v>1404-06-30</c:v>
                </c:pt>
                <c:pt idx="19">
                  <c:v>1404-06-31</c:v>
                </c:pt>
              </c:strCache>
            </c:strRef>
          </c:cat>
          <c:val>
            <c:numRef>
              <c:f>'نمودار شاخص ها - صفحه 1 بولتن'!$D$3:$D$22</c:f>
              <c:numCache>
                <c:formatCode>General</c:formatCode>
                <c:ptCount val="20"/>
                <c:pt idx="0">
                  <c:v>23257</c:v>
                </c:pt>
                <c:pt idx="1">
                  <c:v>23170</c:v>
                </c:pt>
                <c:pt idx="2">
                  <c:v>23090</c:v>
                </c:pt>
                <c:pt idx="3">
                  <c:v>23094</c:v>
                </c:pt>
                <c:pt idx="4">
                  <c:v>22962</c:v>
                </c:pt>
                <c:pt idx="5">
                  <c:v>23005</c:v>
                </c:pt>
                <c:pt idx="6">
                  <c:v>23190</c:v>
                </c:pt>
                <c:pt idx="7">
                  <c:v>23323</c:v>
                </c:pt>
                <c:pt idx="8">
                  <c:v>23380</c:v>
                </c:pt>
                <c:pt idx="9">
                  <c:v>23491</c:v>
                </c:pt>
                <c:pt idx="10">
                  <c:v>23757</c:v>
                </c:pt>
                <c:pt idx="11">
                  <c:v>23822</c:v>
                </c:pt>
                <c:pt idx="12">
                  <c:v>23866</c:v>
                </c:pt>
                <c:pt idx="13">
                  <c:v>24086</c:v>
                </c:pt>
                <c:pt idx="14">
                  <c:v>24153</c:v>
                </c:pt>
                <c:pt idx="15">
                  <c:v>24064</c:v>
                </c:pt>
                <c:pt idx="16">
                  <c:v>24006</c:v>
                </c:pt>
                <c:pt idx="17">
                  <c:v>23796</c:v>
                </c:pt>
                <c:pt idx="18">
                  <c:v>23645</c:v>
                </c:pt>
                <c:pt idx="19">
                  <c:v>23683</c:v>
                </c:pt>
              </c:numCache>
            </c:numRef>
          </c:val>
          <c:smooth val="0"/>
          <c:extLst>
            <c:ext xmlns:c16="http://schemas.microsoft.com/office/drawing/2014/chart" uri="{C3380CC4-5D6E-409C-BE32-E72D297353CC}">
              <c16:uniqueId val="{00000000-8476-4514-B638-C0CD60B7DE1A}"/>
            </c:ext>
          </c:extLst>
        </c:ser>
        <c:dLbls>
          <c:showLegendKey val="0"/>
          <c:showVal val="0"/>
          <c:showCatName val="0"/>
          <c:showSerName val="0"/>
          <c:showPercent val="0"/>
          <c:showBubbleSize val="0"/>
        </c:dLbls>
        <c:smooth val="0"/>
        <c:axId val="350285560"/>
        <c:axId val="350282936"/>
      </c:lineChart>
      <c:catAx>
        <c:axId val="350285560"/>
        <c:scaling>
          <c:orientation val="minMax"/>
        </c:scaling>
        <c:delete val="1"/>
        <c:axPos val="b"/>
        <c:numFmt formatCode="m/d/yyyy" sourceLinked="0"/>
        <c:majorTickMark val="out"/>
        <c:minorTickMark val="none"/>
        <c:tickLblPos val="low"/>
        <c:crossAx val="350282936"/>
        <c:crosses val="autoZero"/>
        <c:auto val="1"/>
        <c:lblAlgn val="ctr"/>
        <c:lblOffset val="300"/>
        <c:noMultiLvlLbl val="0"/>
      </c:catAx>
      <c:valAx>
        <c:axId val="350282936"/>
        <c:scaling>
          <c:orientation val="minMax"/>
          <c:max val="24250"/>
          <c:min val="22950"/>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ln>
                  <a:noFill/>
                </a:ln>
                <a:solidFill>
                  <a:schemeClr val="tx1">
                    <a:lumMod val="65000"/>
                    <a:lumOff val="35000"/>
                  </a:schemeClr>
                </a:solidFill>
                <a:latin typeface="IRANSans(FaNum)" panose="020B0506030804020204" pitchFamily="34" charset="-78"/>
                <a:ea typeface="+mn-ea"/>
                <a:cs typeface="IRANSans(FaNum)" panose="020B0506030804020204" pitchFamily="34" charset="-78"/>
              </a:defRPr>
            </a:pPr>
            <a:endParaRPr lang="en-US"/>
          </a:p>
        </c:txPr>
        <c:crossAx val="350285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5875" cap="rnd" cmpd="sng" algn="ctr">
      <a:noFill/>
      <a:prstDash val="solid"/>
      <a:round/>
    </a:ln>
    <a:effectLst/>
  </c:spPr>
  <c:txPr>
    <a:bodyPr rot="5400000"/>
    <a:lstStyle/>
    <a:p>
      <a:pPr>
        <a:defRPr baseline="0">
          <a:ln>
            <a:noFill/>
          </a:ln>
          <a:latin typeface="IRANSans-Edit" panose="020B0506030804020204" pitchFamily="34" charset="-78"/>
          <a:cs typeface="IRANSans-Edit" panose="020B0506030804020204" pitchFamily="34" charset="-78"/>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8AAA7A-9661-E395-3AD6-81946C489D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A0BA2D7-6AF4-1197-7ACF-38CAE01FF4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B406C0-E1CB-4645-A563-9C22954CF86C}" type="datetimeFigureOut">
              <a:rPr lang="en-US" smtClean="0"/>
              <a:t>9/24/2025</a:t>
            </a:fld>
            <a:endParaRPr lang="en-US"/>
          </a:p>
        </p:txBody>
      </p:sp>
      <p:sp>
        <p:nvSpPr>
          <p:cNvPr id="4" name="Footer Placeholder 3">
            <a:extLst>
              <a:ext uri="{FF2B5EF4-FFF2-40B4-BE49-F238E27FC236}">
                <a16:creationId xmlns:a16="http://schemas.microsoft.com/office/drawing/2014/main" id="{C4AC20DC-421D-4D41-378B-B18E392F2E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892DBA-2A32-D5B2-5F99-9295850078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BF850F-9AFF-4DDE-8770-731D35BE7C32}" type="slidenum">
              <a:rPr lang="en-US" smtClean="0"/>
              <a:t>‹#›</a:t>
            </a:fld>
            <a:endParaRPr lang="en-US"/>
          </a:p>
        </p:txBody>
      </p:sp>
    </p:spTree>
    <p:extLst>
      <p:ext uri="{BB962C8B-B14F-4D97-AF65-F5344CB8AC3E}">
        <p14:creationId xmlns:p14="http://schemas.microsoft.com/office/powerpoint/2010/main" val="242273852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AACAE-E619-4A94-904B-346CE938CA0D}" type="datetimeFigureOut">
              <a:rPr lang="en-US" smtClean="0"/>
              <a:t>9/24/2025</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BD049-1168-490E-BB1C-ADCBF6B47BC6}" type="slidenum">
              <a:rPr lang="en-US" smtClean="0"/>
              <a:t>‹#›</a:t>
            </a:fld>
            <a:endParaRPr lang="en-US"/>
          </a:p>
        </p:txBody>
      </p:sp>
    </p:spTree>
    <p:extLst>
      <p:ext uri="{BB962C8B-B14F-4D97-AF65-F5344CB8AC3E}">
        <p14:creationId xmlns:p14="http://schemas.microsoft.com/office/powerpoint/2010/main" val="366359524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26296E-1FB6-4ABA-82EB-778681C9AC3C}" type="datetime1">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CA625-7674-4AE4-838B-DD196DA2F80E}" type="slidenum">
              <a:rPr lang="en-US" smtClean="0"/>
              <a:t>‹#›</a:t>
            </a:fld>
            <a:endParaRPr lang="en-US"/>
          </a:p>
        </p:txBody>
      </p:sp>
    </p:spTree>
    <p:extLst>
      <p:ext uri="{BB962C8B-B14F-4D97-AF65-F5344CB8AC3E}">
        <p14:creationId xmlns:p14="http://schemas.microsoft.com/office/powerpoint/2010/main" val="3589425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E7BD68-5F5A-4CC0-AE58-05204D1CDD27}" type="datetime1">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CA625-7674-4AE4-838B-DD196DA2F80E}" type="slidenum">
              <a:rPr lang="en-US" smtClean="0"/>
              <a:t>‹#›</a:t>
            </a:fld>
            <a:endParaRPr lang="en-US"/>
          </a:p>
        </p:txBody>
      </p:sp>
    </p:spTree>
    <p:extLst>
      <p:ext uri="{BB962C8B-B14F-4D97-AF65-F5344CB8AC3E}">
        <p14:creationId xmlns:p14="http://schemas.microsoft.com/office/powerpoint/2010/main" val="201932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E48AFC-5187-4352-876A-A7AAEC98B088}" type="datetime1">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CA625-7674-4AE4-838B-DD196DA2F80E}" type="slidenum">
              <a:rPr lang="en-US" smtClean="0"/>
              <a:t>‹#›</a:t>
            </a:fld>
            <a:endParaRPr lang="en-US"/>
          </a:p>
        </p:txBody>
      </p:sp>
    </p:spTree>
    <p:extLst>
      <p:ext uri="{BB962C8B-B14F-4D97-AF65-F5344CB8AC3E}">
        <p14:creationId xmlns:p14="http://schemas.microsoft.com/office/powerpoint/2010/main" val="27075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4B2CA1-9437-41FB-801F-A68BB3685F4C}" type="datetime1">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CA625-7674-4AE4-838B-DD196DA2F80E}" type="slidenum">
              <a:rPr lang="en-US" smtClean="0"/>
              <a:t>‹#›</a:t>
            </a:fld>
            <a:endParaRPr lang="en-US"/>
          </a:p>
        </p:txBody>
      </p:sp>
    </p:spTree>
    <p:extLst>
      <p:ext uri="{BB962C8B-B14F-4D97-AF65-F5344CB8AC3E}">
        <p14:creationId xmlns:p14="http://schemas.microsoft.com/office/powerpoint/2010/main" val="1282048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9D5E1C-49CF-4215-93B6-DB7ABB36EF32}" type="datetime1">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CA625-7674-4AE4-838B-DD196DA2F80E}" type="slidenum">
              <a:rPr lang="en-US" smtClean="0"/>
              <a:t>‹#›</a:t>
            </a:fld>
            <a:endParaRPr lang="en-US"/>
          </a:p>
        </p:txBody>
      </p:sp>
    </p:spTree>
    <p:extLst>
      <p:ext uri="{BB962C8B-B14F-4D97-AF65-F5344CB8AC3E}">
        <p14:creationId xmlns:p14="http://schemas.microsoft.com/office/powerpoint/2010/main" val="290229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CDF7C8-0771-4BDA-923D-9301C70AA78F}" type="datetime1">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CCA625-7674-4AE4-838B-DD196DA2F80E}" type="slidenum">
              <a:rPr lang="en-US" smtClean="0"/>
              <a:t>‹#›</a:t>
            </a:fld>
            <a:endParaRPr lang="en-US"/>
          </a:p>
        </p:txBody>
      </p:sp>
    </p:spTree>
    <p:extLst>
      <p:ext uri="{BB962C8B-B14F-4D97-AF65-F5344CB8AC3E}">
        <p14:creationId xmlns:p14="http://schemas.microsoft.com/office/powerpoint/2010/main" val="136199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B61DBA-95AC-46E4-9FFB-3962DF2519EC}" type="datetime1">
              <a:rPr lang="en-US" smtClean="0"/>
              <a:t>9/24/2025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CCA625-7674-4AE4-838B-DD196DA2F80E}" type="slidenum">
              <a:rPr lang="en-US" smtClean="0"/>
              <a:t>‹#›</a:t>
            </a:fld>
            <a:endParaRPr lang="en-US"/>
          </a:p>
        </p:txBody>
      </p:sp>
    </p:spTree>
    <p:extLst>
      <p:ext uri="{BB962C8B-B14F-4D97-AF65-F5344CB8AC3E}">
        <p14:creationId xmlns:p14="http://schemas.microsoft.com/office/powerpoint/2010/main" val="345758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494326-97A0-4B3E-99F8-2A58B8B79181}" type="datetime1">
              <a:rPr lang="en-US" smtClean="0"/>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CCA625-7674-4AE4-838B-DD196DA2F80E}" type="slidenum">
              <a:rPr lang="en-US" smtClean="0"/>
              <a:t>‹#›</a:t>
            </a:fld>
            <a:endParaRPr lang="en-US"/>
          </a:p>
        </p:txBody>
      </p:sp>
    </p:spTree>
    <p:extLst>
      <p:ext uri="{BB962C8B-B14F-4D97-AF65-F5344CB8AC3E}">
        <p14:creationId xmlns:p14="http://schemas.microsoft.com/office/powerpoint/2010/main" val="21098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05FB1-EB93-4622-BD23-0E694A7FF770}" type="datetime1">
              <a:rPr lang="en-US" smtClean="0"/>
              <a:t>9/24/2025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CCA625-7674-4AE4-838B-DD196DA2F80E}" type="slidenum">
              <a:rPr lang="en-US" smtClean="0"/>
              <a:t>‹#›</a:t>
            </a:fld>
            <a:endParaRPr lang="en-US"/>
          </a:p>
        </p:txBody>
      </p:sp>
    </p:spTree>
    <p:extLst>
      <p:ext uri="{BB962C8B-B14F-4D97-AF65-F5344CB8AC3E}">
        <p14:creationId xmlns:p14="http://schemas.microsoft.com/office/powerpoint/2010/main" val="800737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65954-BB07-48E0-B919-1FF3C3201EBB}" type="datetime1">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CCA625-7674-4AE4-838B-DD196DA2F80E}" type="slidenum">
              <a:rPr lang="en-US" smtClean="0"/>
              <a:t>‹#›</a:t>
            </a:fld>
            <a:endParaRPr lang="en-US"/>
          </a:p>
        </p:txBody>
      </p:sp>
    </p:spTree>
    <p:extLst>
      <p:ext uri="{BB962C8B-B14F-4D97-AF65-F5344CB8AC3E}">
        <p14:creationId xmlns:p14="http://schemas.microsoft.com/office/powerpoint/2010/main" val="1240683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B67F986-0C4E-4F82-8F7B-723121E74E31}" type="datetime1">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CCA625-7674-4AE4-838B-DD196DA2F80E}" type="slidenum">
              <a:rPr lang="en-US" smtClean="0"/>
              <a:t>‹#›</a:t>
            </a:fld>
            <a:endParaRPr lang="en-US"/>
          </a:p>
        </p:txBody>
      </p:sp>
    </p:spTree>
    <p:extLst>
      <p:ext uri="{BB962C8B-B14F-4D97-AF65-F5344CB8AC3E}">
        <p14:creationId xmlns:p14="http://schemas.microsoft.com/office/powerpoint/2010/main" val="1554143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2034FF0-B557-4367-8ACF-980744260225}" type="datetime1">
              <a:rPr lang="en-US" smtClean="0"/>
              <a:t>9/24/2025</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4CCA625-7674-4AE4-838B-DD196DA2F80E}" type="slidenum">
              <a:rPr lang="en-US" smtClean="0"/>
              <a:t>‹#›</a:t>
            </a:fld>
            <a:endParaRPr lang="en-US"/>
          </a:p>
        </p:txBody>
      </p:sp>
    </p:spTree>
    <p:extLst>
      <p:ext uri="{BB962C8B-B14F-4D97-AF65-F5344CB8AC3E}">
        <p14:creationId xmlns:p14="http://schemas.microsoft.com/office/powerpoint/2010/main" val="3056766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chart" Target="../charts/chart3.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a:extLst>
            <a:ext uri="{FF2B5EF4-FFF2-40B4-BE49-F238E27FC236}">
              <a16:creationId xmlns:a16="http://schemas.microsoft.com/office/drawing/2014/main" id="{6024D131-F152-E108-0199-E995F1070AF1}"/>
            </a:ext>
          </a:extLst>
        </p:cNvPr>
        <p:cNvGrpSpPr/>
        <p:nvPr/>
      </p:nvGrpSpPr>
      <p:grpSpPr>
        <a:xfrm>
          <a:off x="0" y="0"/>
          <a:ext cx="0" cy="0"/>
          <a:chOff x="0" y="0"/>
          <a:chExt cx="0" cy="0"/>
        </a:xfrm>
      </p:grpSpPr>
    </p:spTree>
    <p:extLst>
      <p:ext uri="{BB962C8B-B14F-4D97-AF65-F5344CB8AC3E}">
        <p14:creationId xmlns:p14="http://schemas.microsoft.com/office/powerpoint/2010/main" val="609234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87603-A044-7DDE-BF54-60AD720924BE}"/>
            </a:ext>
          </a:extLst>
        </p:cNvPr>
        <p:cNvGrpSpPr/>
        <p:nvPr/>
      </p:nvGrpSpPr>
      <p:grpSpPr>
        <a:xfrm>
          <a:off x="0" y="0"/>
          <a:ext cx="0" cy="0"/>
          <a:chOff x="0" y="0"/>
          <a:chExt cx="0" cy="0"/>
        </a:xfrm>
      </p:grpSpPr>
      <p:graphicFrame>
        <p:nvGraphicFramePr>
          <p:cNvPr id="62" name="Chart 61">
            <a:extLst>
              <a:ext uri="{FF2B5EF4-FFF2-40B4-BE49-F238E27FC236}">
                <a16:creationId xmlns:a16="http://schemas.microsoft.com/office/drawing/2014/main" id="{4E48BC9D-AFB8-48FE-98A1-E7D7954CB1AB}"/>
              </a:ext>
            </a:extLst>
          </p:cNvPr>
          <p:cNvGraphicFramePr>
            <a:graphicFrameLocks/>
          </p:cNvGraphicFramePr>
          <p:nvPr>
            <p:extLst>
              <p:ext uri="{D42A27DB-BD31-4B8C-83A1-F6EECF244321}">
                <p14:modId xmlns:p14="http://schemas.microsoft.com/office/powerpoint/2010/main" val="3324083436"/>
              </p:ext>
            </p:extLst>
          </p:nvPr>
        </p:nvGraphicFramePr>
        <p:xfrm>
          <a:off x="3409959" y="2091964"/>
          <a:ext cx="1271016" cy="13350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1" name="Chart 60">
            <a:extLst>
              <a:ext uri="{FF2B5EF4-FFF2-40B4-BE49-F238E27FC236}">
                <a16:creationId xmlns:a16="http://schemas.microsoft.com/office/drawing/2014/main" id="{14114B9C-0222-4194-BDE4-6C30B58950C8}"/>
              </a:ext>
            </a:extLst>
          </p:cNvPr>
          <p:cNvGraphicFramePr>
            <a:graphicFrameLocks/>
          </p:cNvGraphicFramePr>
          <p:nvPr>
            <p:extLst>
              <p:ext uri="{D42A27DB-BD31-4B8C-83A1-F6EECF244321}">
                <p14:modId xmlns:p14="http://schemas.microsoft.com/office/powerpoint/2010/main" val="259012765"/>
              </p:ext>
            </p:extLst>
          </p:nvPr>
        </p:nvGraphicFramePr>
        <p:xfrm>
          <a:off x="2149804" y="2055399"/>
          <a:ext cx="1271016" cy="1335024"/>
        </p:xfrm>
        <a:graphic>
          <a:graphicData uri="http://schemas.openxmlformats.org/drawingml/2006/chart">
            <c:chart xmlns:c="http://schemas.openxmlformats.org/drawingml/2006/chart" xmlns:r="http://schemas.openxmlformats.org/officeDocument/2006/relationships" r:id="rId3"/>
          </a:graphicData>
        </a:graphic>
      </p:graphicFrame>
      <p:sp>
        <p:nvSpPr>
          <p:cNvPr id="71" name="Rectangle: Top Corners Rounded 70">
            <a:extLst>
              <a:ext uri="{FF2B5EF4-FFF2-40B4-BE49-F238E27FC236}">
                <a16:creationId xmlns:a16="http://schemas.microsoft.com/office/drawing/2014/main" id="{64BF55E4-29A8-0BEF-E190-8B284DE96168}"/>
              </a:ext>
            </a:extLst>
          </p:cNvPr>
          <p:cNvSpPr/>
          <p:nvPr/>
        </p:nvSpPr>
        <p:spPr>
          <a:xfrm>
            <a:off x="179383" y="8009637"/>
            <a:ext cx="3218933" cy="1055324"/>
          </a:xfrm>
          <a:prstGeom prst="round2SameRect">
            <a:avLst>
              <a:gd name="adj1" fmla="val 0"/>
              <a:gd name="adj2" fmla="val 12517"/>
            </a:avLst>
          </a:prstGeom>
          <a:solidFill>
            <a:srgbClr val="D4BEE4"/>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400" dirty="0">
              <a:solidFill>
                <a:schemeClr val="tx1">
                  <a:lumMod val="85000"/>
                  <a:lumOff val="15000"/>
                </a:schemeClr>
              </a:solidFill>
              <a:latin typeface="Lalezar" panose="00000500000000000000" pitchFamily="50" charset="-78"/>
              <a:cs typeface="Lalezar" panose="00000500000000000000" pitchFamily="50" charset="-78"/>
            </a:endParaRPr>
          </a:p>
          <a:p>
            <a:pPr algn="ctr" rtl="1"/>
            <a:r>
              <a:rPr lang="fa-IR" sz="1400" dirty="0">
                <a:solidFill>
                  <a:schemeClr val="tx1">
                    <a:lumMod val="85000"/>
                    <a:lumOff val="15000"/>
                  </a:schemeClr>
                </a:solidFill>
                <a:latin typeface="Lalezar" panose="00000500000000000000" pitchFamily="50" charset="-78"/>
                <a:cs typeface="Lalezar" panose="00000500000000000000" pitchFamily="50" charset="-78"/>
              </a:rPr>
              <a:t>میانگین ارزش معاملات</a:t>
            </a:r>
            <a:r>
              <a:rPr lang="fa-IR" dirty="0">
                <a:solidFill>
                  <a:schemeClr val="tx1">
                    <a:lumMod val="85000"/>
                    <a:lumOff val="15000"/>
                  </a:schemeClr>
                </a:solidFill>
                <a:latin typeface="Lalezar" panose="00000500000000000000" pitchFamily="50" charset="-78"/>
                <a:cs typeface="Lalezar" panose="00000500000000000000" pitchFamily="50" charset="-78"/>
              </a:rPr>
              <a:t> </a:t>
            </a:r>
            <a:r>
              <a:rPr lang="fa-IR" sz="800" dirty="0">
                <a:solidFill>
                  <a:srgbClr val="173A4D"/>
                </a:solidFill>
                <a:latin typeface="Lalezar" panose="00000500000000000000" pitchFamily="50" charset="-78"/>
                <a:cs typeface="Lalezar" panose="00000500000000000000" pitchFamily="50" charset="-78"/>
              </a:rPr>
              <a:t>(</a:t>
            </a:r>
            <a:r>
              <a:rPr lang="fa-IR" sz="800" dirty="0">
                <a:solidFill>
                  <a:schemeClr val="tx1">
                    <a:lumMod val="85000"/>
                    <a:lumOff val="15000"/>
                  </a:schemeClr>
                </a:solidFill>
                <a:latin typeface="Lalezar" panose="00000500000000000000" pitchFamily="50" charset="-78"/>
                <a:cs typeface="Lalezar" panose="00000500000000000000" pitchFamily="50" charset="-78"/>
              </a:rPr>
              <a:t>همت</a:t>
            </a:r>
            <a:r>
              <a:rPr lang="fa-IR" sz="800" dirty="0">
                <a:solidFill>
                  <a:srgbClr val="173A4D"/>
                </a:solidFill>
                <a:latin typeface="Lalezar" panose="00000500000000000000" pitchFamily="50" charset="-78"/>
                <a:cs typeface="Lalezar" panose="00000500000000000000" pitchFamily="50" charset="-78"/>
              </a:rPr>
              <a:t>)</a:t>
            </a:r>
            <a:r>
              <a:rPr lang="en-US" sz="1100" dirty="0">
                <a:solidFill>
                  <a:srgbClr val="173A4D"/>
                </a:solidFill>
                <a:latin typeface="Lalezar" panose="00000500000000000000" pitchFamily="50" charset="-78"/>
                <a:cs typeface="Lalezar" panose="00000500000000000000" pitchFamily="50" charset="-78"/>
              </a:rPr>
              <a:t> </a:t>
            </a:r>
            <a:r>
              <a:rPr lang="fa-IR" sz="1400" dirty="0">
                <a:solidFill>
                  <a:schemeClr val="tx1">
                    <a:lumMod val="85000"/>
                    <a:lumOff val="15000"/>
                  </a:schemeClr>
                </a:solidFill>
                <a:latin typeface="Lalezar" panose="00000500000000000000" pitchFamily="50" charset="-78"/>
                <a:cs typeface="Lalezar" panose="00000500000000000000" pitchFamily="50" charset="-78"/>
              </a:rPr>
              <a:t>:</a:t>
            </a:r>
            <a:endParaRPr lang="fa-IR" dirty="0">
              <a:solidFill>
                <a:schemeClr val="tx1">
                  <a:lumMod val="85000"/>
                  <a:lumOff val="15000"/>
                </a:schemeClr>
              </a:solidFill>
              <a:latin typeface="Lalezar" panose="00000500000000000000" pitchFamily="50" charset="-78"/>
              <a:cs typeface="Lalezar" panose="00000500000000000000" pitchFamily="50" charset="-78"/>
            </a:endParaRPr>
          </a:p>
          <a:p>
            <a:pPr algn="ctr" rtl="1"/>
            <a:endParaRPr lang="fa-IR" sz="500" dirty="0">
              <a:solidFill>
                <a:schemeClr val="tx1">
                  <a:lumMod val="85000"/>
                  <a:lumOff val="15000"/>
                </a:schemeClr>
              </a:solidFill>
              <a:latin typeface="Lalezar" panose="00000500000000000000" pitchFamily="50" charset="-78"/>
              <a:cs typeface="Lalezar" panose="00000500000000000000" pitchFamily="50" charset="-78"/>
            </a:endParaRPr>
          </a:p>
          <a:p>
            <a:pPr algn="ctr" rtl="1"/>
            <a:r>
              <a:rPr lang="fa-IR" sz="1000" dirty="0">
                <a:solidFill>
                  <a:schemeClr val="tx1">
                    <a:lumMod val="85000"/>
                    <a:lumOff val="15000"/>
                  </a:schemeClr>
                </a:solidFill>
                <a:latin typeface="Lalezar" panose="00000500000000000000" pitchFamily="50" charset="-78"/>
                <a:cs typeface="Lalezar" panose="00000500000000000000" pitchFamily="50" charset="-78"/>
              </a:rPr>
              <a:t>بورس</a:t>
            </a:r>
            <a:r>
              <a:rPr lang="fa-IR" sz="1400" dirty="0">
                <a:solidFill>
                  <a:schemeClr val="tx1">
                    <a:lumMod val="85000"/>
                    <a:lumOff val="15000"/>
                  </a:schemeClr>
                </a:solidFill>
                <a:latin typeface="Lalezar" panose="00000500000000000000" pitchFamily="50" charset="-78"/>
                <a:cs typeface="Lalezar" panose="00000500000000000000" pitchFamily="50" charset="-78"/>
              </a:rPr>
              <a:t>                           </a:t>
            </a:r>
            <a:r>
              <a:rPr lang="fa-IR" sz="1000" dirty="0">
                <a:solidFill>
                  <a:schemeClr val="tx1">
                    <a:lumMod val="85000"/>
                    <a:lumOff val="15000"/>
                  </a:schemeClr>
                </a:solidFill>
                <a:latin typeface="Lalezar" panose="00000500000000000000" pitchFamily="50" charset="-78"/>
                <a:cs typeface="Lalezar" panose="00000500000000000000" pitchFamily="50" charset="-78"/>
              </a:rPr>
              <a:t>فرابورس</a:t>
            </a:r>
            <a:endParaRPr lang="fa-IR" sz="1400" dirty="0">
              <a:solidFill>
                <a:schemeClr val="tx1">
                  <a:lumMod val="85000"/>
                  <a:lumOff val="15000"/>
                </a:schemeClr>
              </a:solidFill>
              <a:latin typeface="Lalezar" panose="00000500000000000000" pitchFamily="50" charset="-78"/>
              <a:cs typeface="Lalezar" panose="00000500000000000000" pitchFamily="50" charset="-78"/>
            </a:endParaRPr>
          </a:p>
          <a:p>
            <a:pPr algn="ctr" rtl="1"/>
            <a:endParaRPr lang="fa-IR" sz="1400" dirty="0">
              <a:solidFill>
                <a:schemeClr val="tx1">
                  <a:lumMod val="85000"/>
                  <a:lumOff val="15000"/>
                </a:schemeClr>
              </a:solidFill>
              <a:latin typeface="Lalezar" panose="00000500000000000000" pitchFamily="50" charset="-78"/>
              <a:cs typeface="Lalezar" panose="00000500000000000000" pitchFamily="50" charset="-78"/>
            </a:endParaRPr>
          </a:p>
          <a:p>
            <a:pPr algn="ctr" rtl="1"/>
            <a:endParaRPr lang="fa-IR" sz="1400" dirty="0">
              <a:solidFill>
                <a:schemeClr val="tx1">
                  <a:lumMod val="85000"/>
                  <a:lumOff val="15000"/>
                </a:schemeClr>
              </a:solidFill>
              <a:latin typeface="Lalezar" panose="00000500000000000000" pitchFamily="50" charset="-78"/>
              <a:cs typeface="Lalezar" panose="00000500000000000000" pitchFamily="50" charset="-78"/>
            </a:endParaRPr>
          </a:p>
          <a:p>
            <a:pPr algn="just" rtl="1"/>
            <a:endParaRPr lang="fa-IR" sz="900" dirty="0">
              <a:solidFill>
                <a:schemeClr val="tx1">
                  <a:lumMod val="85000"/>
                  <a:lumOff val="15000"/>
                </a:schemeClr>
              </a:solidFill>
              <a:latin typeface="IRANSans-Edit" panose="020B0506030804020204" pitchFamily="34" charset="-78"/>
              <a:cs typeface="IRANSans-Edit" panose="020B0506030804020204" pitchFamily="34" charset="-78"/>
            </a:endParaRPr>
          </a:p>
        </p:txBody>
      </p:sp>
      <p:sp>
        <p:nvSpPr>
          <p:cNvPr id="70" name="Rectangle: Top Corners Rounded 69">
            <a:extLst>
              <a:ext uri="{FF2B5EF4-FFF2-40B4-BE49-F238E27FC236}">
                <a16:creationId xmlns:a16="http://schemas.microsoft.com/office/drawing/2014/main" id="{62CA23F6-2C1D-4B89-91BC-48035A1C791F}"/>
              </a:ext>
            </a:extLst>
          </p:cNvPr>
          <p:cNvSpPr/>
          <p:nvPr/>
        </p:nvSpPr>
        <p:spPr>
          <a:xfrm>
            <a:off x="3519080" y="8009637"/>
            <a:ext cx="3210493" cy="1076001"/>
          </a:xfrm>
          <a:prstGeom prst="round2SameRect">
            <a:avLst>
              <a:gd name="adj1" fmla="val 0"/>
              <a:gd name="adj2" fmla="val 10260"/>
            </a:avLst>
          </a:prstGeom>
          <a:solidFill>
            <a:srgbClr val="D4BEE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400" dirty="0">
              <a:solidFill>
                <a:schemeClr val="tx1">
                  <a:lumMod val="85000"/>
                  <a:lumOff val="15000"/>
                </a:schemeClr>
              </a:solidFill>
              <a:latin typeface="Lalezar" panose="00000500000000000000" pitchFamily="50" charset="-78"/>
              <a:cs typeface="Lalezar" panose="00000500000000000000" pitchFamily="50" charset="-78"/>
            </a:endParaRPr>
          </a:p>
          <a:p>
            <a:pPr algn="ctr" rtl="1"/>
            <a:r>
              <a:rPr lang="fa-IR" sz="1400" dirty="0">
                <a:solidFill>
                  <a:schemeClr val="tx1">
                    <a:lumMod val="85000"/>
                    <a:lumOff val="15000"/>
                  </a:schemeClr>
                </a:solidFill>
                <a:latin typeface="Lalezar" panose="00000500000000000000" pitchFamily="50" charset="-78"/>
                <a:cs typeface="Lalezar" panose="00000500000000000000" pitchFamily="50" charset="-78"/>
              </a:rPr>
              <a:t>ارزش بازار </a:t>
            </a:r>
            <a:r>
              <a:rPr lang="fa-IR" sz="800" dirty="0">
                <a:solidFill>
                  <a:srgbClr val="173A4D"/>
                </a:solidFill>
                <a:latin typeface="Lalezar" panose="00000500000000000000" pitchFamily="50" charset="-78"/>
                <a:cs typeface="Lalezar" panose="00000500000000000000" pitchFamily="50" charset="-78"/>
              </a:rPr>
              <a:t>(</a:t>
            </a:r>
            <a:r>
              <a:rPr lang="fa-IR" sz="800" dirty="0">
                <a:solidFill>
                  <a:schemeClr val="tx1">
                    <a:lumMod val="85000"/>
                    <a:lumOff val="15000"/>
                  </a:schemeClr>
                </a:solidFill>
                <a:latin typeface="Lalezar" panose="00000500000000000000" pitchFamily="50" charset="-78"/>
                <a:cs typeface="Lalezar" panose="00000500000000000000" pitchFamily="50" charset="-78"/>
              </a:rPr>
              <a:t>همت)</a:t>
            </a:r>
            <a:r>
              <a:rPr lang="en-US" sz="800" dirty="0">
                <a:solidFill>
                  <a:schemeClr val="tx1">
                    <a:lumMod val="85000"/>
                    <a:lumOff val="15000"/>
                  </a:schemeClr>
                </a:solidFill>
                <a:latin typeface="Lalezar" panose="00000500000000000000" pitchFamily="50" charset="-78"/>
                <a:cs typeface="Lalezar" panose="00000500000000000000" pitchFamily="50" charset="-78"/>
              </a:rPr>
              <a:t> </a:t>
            </a:r>
            <a:r>
              <a:rPr lang="fa-IR" sz="1400" dirty="0">
                <a:solidFill>
                  <a:schemeClr val="tx1">
                    <a:lumMod val="85000"/>
                    <a:lumOff val="15000"/>
                  </a:schemeClr>
                </a:solidFill>
                <a:latin typeface="Lalezar" panose="00000500000000000000" pitchFamily="50" charset="-78"/>
                <a:cs typeface="Lalezar" panose="00000500000000000000" pitchFamily="50" charset="-78"/>
              </a:rPr>
              <a:t>:</a:t>
            </a:r>
          </a:p>
          <a:p>
            <a:pPr algn="ctr" rtl="1"/>
            <a:endParaRPr lang="fa-IR" sz="500" dirty="0">
              <a:solidFill>
                <a:schemeClr val="tx1">
                  <a:lumMod val="85000"/>
                  <a:lumOff val="15000"/>
                </a:schemeClr>
              </a:solidFill>
              <a:latin typeface="Lalezar" panose="00000500000000000000" pitchFamily="50" charset="-78"/>
              <a:cs typeface="Lalezar" panose="00000500000000000000" pitchFamily="50" charset="-78"/>
            </a:endParaRPr>
          </a:p>
          <a:p>
            <a:pPr algn="ctr" rtl="1"/>
            <a:r>
              <a:rPr lang="fa-IR" sz="1000" dirty="0">
                <a:solidFill>
                  <a:schemeClr val="tx1">
                    <a:lumMod val="85000"/>
                    <a:lumOff val="15000"/>
                  </a:schemeClr>
                </a:solidFill>
                <a:latin typeface="Lalezar" panose="00000500000000000000" pitchFamily="50" charset="-78"/>
                <a:cs typeface="Lalezar" panose="00000500000000000000" pitchFamily="50" charset="-78"/>
              </a:rPr>
              <a:t>بورس</a:t>
            </a:r>
            <a:r>
              <a:rPr lang="fa-IR" sz="1400" dirty="0">
                <a:solidFill>
                  <a:schemeClr val="tx1">
                    <a:lumMod val="85000"/>
                    <a:lumOff val="15000"/>
                  </a:schemeClr>
                </a:solidFill>
                <a:latin typeface="Lalezar" panose="00000500000000000000" pitchFamily="50" charset="-78"/>
                <a:cs typeface="Lalezar" panose="00000500000000000000" pitchFamily="50" charset="-78"/>
              </a:rPr>
              <a:t>                           </a:t>
            </a:r>
            <a:r>
              <a:rPr lang="fa-IR" sz="1000" dirty="0">
                <a:solidFill>
                  <a:schemeClr val="tx1">
                    <a:lumMod val="85000"/>
                    <a:lumOff val="15000"/>
                  </a:schemeClr>
                </a:solidFill>
                <a:latin typeface="Lalezar" panose="00000500000000000000" pitchFamily="50" charset="-78"/>
                <a:cs typeface="Lalezar" panose="00000500000000000000" pitchFamily="50" charset="-78"/>
              </a:rPr>
              <a:t>فرابورس</a:t>
            </a:r>
            <a:endParaRPr lang="fa-IR" sz="1400" dirty="0">
              <a:solidFill>
                <a:schemeClr val="tx1">
                  <a:lumMod val="85000"/>
                  <a:lumOff val="15000"/>
                </a:schemeClr>
              </a:solidFill>
              <a:latin typeface="Lalezar" panose="00000500000000000000" pitchFamily="50" charset="-78"/>
              <a:cs typeface="Lalezar" panose="00000500000000000000" pitchFamily="50" charset="-78"/>
            </a:endParaRPr>
          </a:p>
          <a:p>
            <a:pPr algn="ctr" rtl="1"/>
            <a:endParaRPr lang="fa-IR" sz="1400" dirty="0">
              <a:solidFill>
                <a:schemeClr val="tx1">
                  <a:lumMod val="85000"/>
                  <a:lumOff val="15000"/>
                </a:schemeClr>
              </a:solidFill>
              <a:latin typeface="Lalezar" panose="00000500000000000000" pitchFamily="50" charset="-78"/>
              <a:cs typeface="Lalezar" panose="00000500000000000000" pitchFamily="50" charset="-78"/>
            </a:endParaRPr>
          </a:p>
          <a:p>
            <a:pPr algn="ctr" rtl="1"/>
            <a:endParaRPr lang="fa-IR" sz="1400" dirty="0">
              <a:solidFill>
                <a:schemeClr val="tx1">
                  <a:lumMod val="85000"/>
                  <a:lumOff val="15000"/>
                </a:schemeClr>
              </a:solidFill>
              <a:latin typeface="Lalezar" panose="00000500000000000000" pitchFamily="50" charset="-78"/>
              <a:cs typeface="Lalezar" panose="00000500000000000000" pitchFamily="50" charset="-78"/>
            </a:endParaRPr>
          </a:p>
          <a:p>
            <a:pPr algn="just" rtl="1"/>
            <a:endParaRPr lang="fa-IR" sz="900" dirty="0">
              <a:solidFill>
                <a:schemeClr val="tx1">
                  <a:lumMod val="85000"/>
                  <a:lumOff val="15000"/>
                </a:schemeClr>
              </a:solidFill>
              <a:latin typeface="IRANSans-Edit" panose="020B0506030804020204" pitchFamily="34" charset="-78"/>
              <a:cs typeface="IRANSans-Edit" panose="020B0506030804020204" pitchFamily="34" charset="-78"/>
            </a:endParaRPr>
          </a:p>
        </p:txBody>
      </p:sp>
      <p:sp>
        <p:nvSpPr>
          <p:cNvPr id="2" name="Rectangle: Top Corners Rounded 1">
            <a:extLst>
              <a:ext uri="{FF2B5EF4-FFF2-40B4-BE49-F238E27FC236}">
                <a16:creationId xmlns:a16="http://schemas.microsoft.com/office/drawing/2014/main" id="{F12906FF-CD72-D8C6-9272-069AB6157B58}"/>
              </a:ext>
            </a:extLst>
          </p:cNvPr>
          <p:cNvSpPr/>
          <p:nvPr/>
        </p:nvSpPr>
        <p:spPr>
          <a:xfrm>
            <a:off x="192504" y="510550"/>
            <a:ext cx="6525385" cy="300789"/>
          </a:xfrm>
          <a:prstGeom prst="round2SameRect">
            <a:avLst>
              <a:gd name="adj1" fmla="val 30122"/>
              <a:gd name="adj2" fmla="val 0"/>
            </a:avLst>
          </a:prstGeom>
          <a:solidFill>
            <a:srgbClr val="9B7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500" dirty="0">
                <a:latin typeface="Lalezar" panose="00000500000000000000" pitchFamily="50" charset="-78"/>
                <a:cs typeface="Lalezar" panose="00000500000000000000" pitchFamily="50" charset="-78"/>
              </a:rPr>
              <a:t>بازار سرمایه</a:t>
            </a:r>
            <a:endParaRPr lang="en-US" sz="1500" dirty="0">
              <a:latin typeface="Lalezar" panose="00000500000000000000" pitchFamily="50" charset="-78"/>
              <a:cs typeface="Lalezar" panose="00000500000000000000" pitchFamily="50" charset="-78"/>
            </a:endParaRPr>
          </a:p>
        </p:txBody>
      </p:sp>
      <p:sp>
        <p:nvSpPr>
          <p:cNvPr id="5" name="Rectangle: Top Corners Rounded 4">
            <a:extLst>
              <a:ext uri="{FF2B5EF4-FFF2-40B4-BE49-F238E27FC236}">
                <a16:creationId xmlns:a16="http://schemas.microsoft.com/office/drawing/2014/main" id="{59FB44F3-E635-E8C7-36B8-3FAF3D7B3007}"/>
              </a:ext>
            </a:extLst>
          </p:cNvPr>
          <p:cNvSpPr/>
          <p:nvPr/>
        </p:nvSpPr>
        <p:spPr>
          <a:xfrm>
            <a:off x="192024" y="898430"/>
            <a:ext cx="1788694" cy="3885211"/>
          </a:xfrm>
          <a:prstGeom prst="round2SameRect">
            <a:avLst>
              <a:gd name="adj1" fmla="val 0"/>
              <a:gd name="adj2" fmla="val 380"/>
            </a:avLst>
          </a:prstGeom>
          <a:solidFill>
            <a:srgbClr val="EEEEE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1400" dirty="0">
                <a:solidFill>
                  <a:schemeClr val="tx1">
                    <a:lumMod val="85000"/>
                    <a:lumOff val="15000"/>
                  </a:schemeClr>
                </a:solidFill>
                <a:latin typeface="Lalezar" panose="00000500000000000000" pitchFamily="50" charset="-78"/>
                <a:cs typeface="Lalezar" panose="00000500000000000000" pitchFamily="50" charset="-78"/>
              </a:rPr>
              <a:t>بازارها در یک نگاه</a:t>
            </a:r>
            <a:r>
              <a:rPr lang="fa-IR" sz="1400" dirty="0">
                <a:solidFill>
                  <a:schemeClr val="tx1">
                    <a:lumMod val="85000"/>
                    <a:lumOff val="15000"/>
                  </a:schemeClr>
                </a:solidFill>
                <a:latin typeface="Lalezar" panose="00000500000000000000" pitchFamily="50" charset="-78"/>
                <a:cs typeface="Lalezar" panose="00000500000000000000" pitchFamily="50" charset="-78"/>
              </a:rPr>
              <a:t>:</a:t>
            </a:r>
          </a:p>
          <a:p>
            <a:pPr algn="ctr" rtl="1"/>
            <a:endParaRPr lang="fa-IR" sz="1200" dirty="0">
              <a:solidFill>
                <a:schemeClr val="tx1">
                  <a:lumMod val="85000"/>
                  <a:lumOff val="15000"/>
                </a:schemeClr>
              </a:solidFill>
              <a:latin typeface="Lalezar" panose="00000500000000000000" pitchFamily="50" charset="-78"/>
              <a:cs typeface="Lalezar" panose="00000500000000000000" pitchFamily="50" charset="-78"/>
            </a:endParaRPr>
          </a:p>
          <a:p>
            <a:pPr algn="just" rtl="1"/>
            <a:endParaRPr lang="fa-IR" sz="100" dirty="0">
              <a:solidFill>
                <a:schemeClr val="tx1">
                  <a:lumMod val="85000"/>
                  <a:lumOff val="15000"/>
                </a:schemeClr>
              </a:solidFill>
              <a:latin typeface="IRANSans-Edit" panose="020B0506030804020204" pitchFamily="34" charset="-78"/>
              <a:cs typeface="IRANSans-Edit" panose="020B0506030804020204" pitchFamily="34" charset="-78"/>
            </a:endParaRPr>
          </a:p>
          <a:p>
            <a:pPr algn="justLow" rtl="1"/>
            <a:r>
              <a:rPr lang="ar-IQ" sz="900" dirty="0">
                <a:solidFill>
                  <a:schemeClr val="tx1">
                    <a:lumMod val="85000"/>
                    <a:lumOff val="15000"/>
                  </a:schemeClr>
                </a:solidFill>
                <a:latin typeface="IRANSans-Edit" panose="020B0506030804020204" pitchFamily="34" charset="-78"/>
                <a:cs typeface="B Lotus" panose="00000400000000000000" pitchFamily="50" charset="-78"/>
              </a:rPr>
              <a:t>بازار سرمایه در شهریورماه پس از افت قابل‌ملاحظه مرداد، با بازگشتی ملایم مواجه شد. شاخص کل بورس اوراق بهادار رشد ۲</a:t>
            </a:r>
            <a:r>
              <a:rPr lang="fa-IR" sz="900" dirty="0">
                <a:solidFill>
                  <a:schemeClr val="tx1">
                    <a:lumMod val="85000"/>
                    <a:lumOff val="15000"/>
                  </a:schemeClr>
                </a:solidFill>
                <a:latin typeface="IRANSans-Edit" panose="020B0506030804020204" pitchFamily="34" charset="-78"/>
                <a:cs typeface="B Lotus" panose="00000400000000000000" pitchFamily="50" charset="-78"/>
              </a:rPr>
              <a:t>/</a:t>
            </a:r>
            <a:r>
              <a:rPr lang="ar-IQ" sz="900" dirty="0">
                <a:solidFill>
                  <a:schemeClr val="tx1">
                    <a:lumMod val="85000"/>
                    <a:lumOff val="15000"/>
                  </a:schemeClr>
                </a:solidFill>
                <a:latin typeface="IRANSans-Edit" panose="020B0506030804020204" pitchFamily="34" charset="-78"/>
                <a:cs typeface="B Lotus" panose="00000400000000000000" pitchFamily="50" charset="-78"/>
              </a:rPr>
              <a:t>۸ درصدی و شاخص کل فرابورس افزایش ۱</a:t>
            </a:r>
            <a:r>
              <a:rPr lang="fa-IR" sz="900" dirty="0">
                <a:solidFill>
                  <a:schemeClr val="tx1">
                    <a:lumMod val="85000"/>
                    <a:lumOff val="15000"/>
                  </a:schemeClr>
                </a:solidFill>
                <a:latin typeface="IRANSans-Edit" panose="020B0506030804020204" pitchFamily="34" charset="-78"/>
                <a:cs typeface="B Lotus" panose="00000400000000000000" pitchFamily="50" charset="-78"/>
              </a:rPr>
              <a:t>/</a:t>
            </a:r>
            <a:r>
              <a:rPr lang="ar-IQ" sz="900" dirty="0">
                <a:solidFill>
                  <a:schemeClr val="tx1">
                    <a:lumMod val="85000"/>
                    <a:lumOff val="15000"/>
                  </a:schemeClr>
                </a:solidFill>
                <a:latin typeface="IRANSans-Edit" panose="020B0506030804020204" pitchFamily="34" charset="-78"/>
                <a:cs typeface="B Lotus" panose="00000400000000000000" pitchFamily="50" charset="-78"/>
              </a:rPr>
              <a:t>۸۳ درصدی را به ثبت رساند؛ با این حال، این بهبود نسبی بیش از آنکه بازتابی از تغییرات بنیادین در متغیرهای اقتصادی یا سودآوری شرکت‌ها باشد، عمدتاً متأثر از تحرک نمادهای بزرگ و بهبود نسبی انتظارات در هفته‌های پایانی ماه بود. شاخص هم‌وزن با عملکرد ضعیف‌تر خود نشان داد که اقبال به سهام کوچک و متوسط همچنان محدود باقی مانده است. از منظر نقدینگی، میانگین ارزش معاملات خرد روزانه در سطح ۳,۱۳۴ میلیارد تومان قرار داشت که همچنان نشانگر عمق اندک معاملات و رویکرد محتاطانه فعالان بازار است. همچنین در این دوره، بازار سرمایه شاهد خروج پول حقیقی‌ به میزان ۱۸۷ میلیارد تومان بود که استمرار تردید سرمایه‌گذاران نسبت به پایداری روند صعودی را نمایان ساخت. علاوه بر این، تشدید نگرانی‌ها نسبت به ریسک‌های ژئوپلیتیک و احتمال بروز درگیری‌های منطقه‌ای موجب شد سرمایه‌گذاران بیش از گذشته نسبت به نقدشوندگی دارایی‌های خود حساس باشند و ترجیح دهند در موضعی محافظه‌کارانه باقی بمانند. در مجموع، رشد شاخص‌ها در شهریورماه بیش از آنکه حاکی از بازگشت پایدار اعتماد باشد، جنبه‌ای اصلاحی و واکنشی داشت و هنوز نشانه‌های قوی از تغییر فاز ساختاری در بازار مشاهده نمی‌شود.</a:t>
            </a:r>
          </a:p>
        </p:txBody>
      </p:sp>
      <p:sp>
        <p:nvSpPr>
          <p:cNvPr id="3" name="Rectangle: Top Corners Rounded 2">
            <a:extLst>
              <a:ext uri="{FF2B5EF4-FFF2-40B4-BE49-F238E27FC236}">
                <a16:creationId xmlns:a16="http://schemas.microsoft.com/office/drawing/2014/main" id="{81373471-1EF7-0804-F402-742CF69670C8}"/>
              </a:ext>
            </a:extLst>
          </p:cNvPr>
          <p:cNvSpPr/>
          <p:nvPr/>
        </p:nvSpPr>
        <p:spPr>
          <a:xfrm>
            <a:off x="2066317" y="898430"/>
            <a:ext cx="4651572" cy="300789"/>
          </a:xfrm>
          <a:prstGeom prst="round2SameRect">
            <a:avLst>
              <a:gd name="adj1" fmla="val 0"/>
              <a:gd name="adj2" fmla="val 0"/>
            </a:avLst>
          </a:prstGeom>
          <a:solidFill>
            <a:srgbClr val="C6A9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a:latin typeface="Lalezar" panose="00000500000000000000" pitchFamily="50" charset="-78"/>
                <a:cs typeface="Lalezar" panose="00000500000000000000" pitchFamily="50" charset="-78"/>
              </a:rPr>
              <a:t>شاخص‌ها </a:t>
            </a:r>
            <a:r>
              <a:rPr lang="fa-IR" sz="900" dirty="0">
                <a:latin typeface="Lalezar" panose="00000500000000000000" pitchFamily="50" charset="-78"/>
                <a:cs typeface="Lalezar" panose="00000500000000000000" pitchFamily="50" charset="-78"/>
              </a:rPr>
              <a:t>( منتهی به 31 مرداد 1404 )</a:t>
            </a:r>
            <a:endParaRPr lang="en-US" sz="1400" dirty="0">
              <a:latin typeface="Lalezar" panose="00000500000000000000" pitchFamily="50" charset="-78"/>
              <a:cs typeface="Lalezar" panose="00000500000000000000" pitchFamily="50" charset="-78"/>
            </a:endParaRPr>
          </a:p>
        </p:txBody>
      </p:sp>
      <p:sp>
        <p:nvSpPr>
          <p:cNvPr id="6" name="Rectangle: Top Corners Rounded 5">
            <a:extLst>
              <a:ext uri="{FF2B5EF4-FFF2-40B4-BE49-F238E27FC236}">
                <a16:creationId xmlns:a16="http://schemas.microsoft.com/office/drawing/2014/main" id="{524362C8-4FCF-7B73-6EC5-D6EDDDDA1964}"/>
              </a:ext>
            </a:extLst>
          </p:cNvPr>
          <p:cNvSpPr/>
          <p:nvPr/>
        </p:nvSpPr>
        <p:spPr>
          <a:xfrm>
            <a:off x="5941799" y="1281806"/>
            <a:ext cx="773013" cy="3457386"/>
          </a:xfrm>
          <a:prstGeom prst="round2SameRect">
            <a:avLst>
              <a:gd name="adj1" fmla="val 0"/>
              <a:gd name="adj2" fmla="val 380"/>
            </a:avLst>
          </a:prstGeom>
          <a:solidFill>
            <a:srgbClr val="EEEEE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sz="800" dirty="0">
              <a:solidFill>
                <a:schemeClr val="tx1">
                  <a:lumMod val="85000"/>
                  <a:lumOff val="15000"/>
                </a:schemeClr>
              </a:solidFill>
              <a:latin typeface="Lalezar" panose="00000500000000000000" pitchFamily="50" charset="-78"/>
              <a:cs typeface="Lalezar" panose="00000500000000000000" pitchFamily="50" charset="-78"/>
            </a:endParaRPr>
          </a:p>
          <a:p>
            <a:pPr algn="r" rtl="1"/>
            <a:r>
              <a:rPr lang="fa-IR" sz="800" dirty="0">
                <a:solidFill>
                  <a:schemeClr val="tx1">
                    <a:lumMod val="85000"/>
                    <a:lumOff val="15000"/>
                  </a:schemeClr>
                </a:solidFill>
                <a:latin typeface="Lalezar" panose="00000500000000000000" pitchFamily="50" charset="-78"/>
                <a:cs typeface="Lalezar" panose="00000500000000000000" pitchFamily="50" charset="-78"/>
              </a:rPr>
              <a:t>شاخص‌ها</a:t>
            </a:r>
            <a:endParaRPr lang="en-US" sz="800" dirty="0">
              <a:solidFill>
                <a:schemeClr val="tx1">
                  <a:lumMod val="85000"/>
                  <a:lumOff val="15000"/>
                </a:schemeClr>
              </a:solidFill>
              <a:latin typeface="Lalezar" panose="00000500000000000000" pitchFamily="50" charset="-78"/>
              <a:cs typeface="Lalezar" panose="00000500000000000000" pitchFamily="50" charset="-78"/>
            </a:endParaRPr>
          </a:p>
          <a:p>
            <a:pPr algn="r" rtl="1"/>
            <a:endParaRPr lang="fa-IR" sz="800" dirty="0">
              <a:solidFill>
                <a:schemeClr val="tx1">
                  <a:lumMod val="85000"/>
                  <a:lumOff val="15000"/>
                </a:schemeClr>
              </a:solidFill>
              <a:latin typeface="Lalezar" panose="00000500000000000000" pitchFamily="50" charset="-78"/>
              <a:cs typeface="Lalezar" panose="00000500000000000000" pitchFamily="50" charset="-78"/>
            </a:endParaRPr>
          </a:p>
          <a:p>
            <a:pPr algn="r" rtl="1"/>
            <a:endParaRPr lang="fa-IR" sz="800" dirty="0">
              <a:solidFill>
                <a:schemeClr val="tx1">
                  <a:lumMod val="85000"/>
                  <a:lumOff val="15000"/>
                </a:schemeClr>
              </a:solidFill>
              <a:latin typeface="Lalezar" panose="00000500000000000000" pitchFamily="50" charset="-78"/>
              <a:cs typeface="Lalezar" panose="00000500000000000000" pitchFamily="50" charset="-78"/>
            </a:endParaRPr>
          </a:p>
          <a:p>
            <a:pPr algn="r" rtl="1"/>
            <a:endParaRPr lang="fa-IR" sz="800" dirty="0">
              <a:solidFill>
                <a:schemeClr val="tx1">
                  <a:lumMod val="85000"/>
                  <a:lumOff val="15000"/>
                </a:schemeClr>
              </a:solidFill>
              <a:latin typeface="Lalezar" panose="00000500000000000000" pitchFamily="50" charset="-78"/>
              <a:cs typeface="Lalezar" panose="00000500000000000000" pitchFamily="50" charset="-78"/>
            </a:endParaRPr>
          </a:p>
          <a:p>
            <a:pPr algn="r" rtl="1"/>
            <a:endParaRPr lang="fa-IR" sz="800" dirty="0">
              <a:solidFill>
                <a:schemeClr val="tx1">
                  <a:lumMod val="85000"/>
                  <a:lumOff val="15000"/>
                </a:schemeClr>
              </a:solidFill>
              <a:latin typeface="Lalezar" panose="00000500000000000000" pitchFamily="50" charset="-78"/>
              <a:cs typeface="Lalezar" panose="00000500000000000000" pitchFamily="50" charset="-78"/>
            </a:endParaRPr>
          </a:p>
          <a:p>
            <a:pPr algn="r" rtl="1"/>
            <a:endParaRPr lang="fa-IR" sz="800" dirty="0">
              <a:solidFill>
                <a:schemeClr val="tx1">
                  <a:lumMod val="85000"/>
                  <a:lumOff val="15000"/>
                </a:schemeClr>
              </a:solidFill>
              <a:latin typeface="Lalezar" panose="00000500000000000000" pitchFamily="50" charset="-78"/>
              <a:cs typeface="Lalezar" panose="00000500000000000000" pitchFamily="50" charset="-78"/>
            </a:endParaRPr>
          </a:p>
          <a:p>
            <a:pPr algn="r" rtl="1"/>
            <a:endParaRPr lang="en-US" sz="800" dirty="0">
              <a:solidFill>
                <a:schemeClr val="tx1">
                  <a:lumMod val="85000"/>
                  <a:lumOff val="15000"/>
                </a:schemeClr>
              </a:solidFill>
              <a:latin typeface="Lalezar" panose="00000500000000000000" pitchFamily="50" charset="-78"/>
              <a:cs typeface="Lalezar" panose="00000500000000000000" pitchFamily="50" charset="-78"/>
            </a:endParaRPr>
          </a:p>
          <a:p>
            <a:pPr algn="r" rtl="1"/>
            <a:endParaRPr lang="fa-IR" sz="800" dirty="0">
              <a:solidFill>
                <a:schemeClr val="tx1">
                  <a:lumMod val="85000"/>
                  <a:lumOff val="15000"/>
                </a:schemeClr>
              </a:solidFill>
              <a:latin typeface="Lalezar" panose="00000500000000000000" pitchFamily="50" charset="-78"/>
              <a:cs typeface="Lalezar" panose="00000500000000000000" pitchFamily="50" charset="-78"/>
            </a:endParaRPr>
          </a:p>
          <a:p>
            <a:pPr algn="r" rtl="1"/>
            <a:r>
              <a:rPr lang="fa-IR" sz="800" dirty="0">
                <a:solidFill>
                  <a:schemeClr val="tx1">
                    <a:lumMod val="85000"/>
                    <a:lumOff val="15000"/>
                  </a:schemeClr>
                </a:solidFill>
                <a:latin typeface="Lalezar" panose="00000500000000000000" pitchFamily="50" charset="-78"/>
                <a:cs typeface="Lalezar" panose="00000500000000000000" pitchFamily="50" charset="-78"/>
              </a:rPr>
              <a:t>عملکرد ماهانه</a:t>
            </a:r>
          </a:p>
          <a:p>
            <a:pPr algn="r" rtl="1"/>
            <a:endParaRPr lang="en-US" sz="800" dirty="0">
              <a:solidFill>
                <a:schemeClr val="tx1">
                  <a:lumMod val="85000"/>
                  <a:lumOff val="15000"/>
                </a:schemeClr>
              </a:solidFill>
              <a:latin typeface="Lalezar" panose="00000500000000000000" pitchFamily="50" charset="-78"/>
              <a:cs typeface="Lalezar" panose="00000500000000000000" pitchFamily="50" charset="-78"/>
            </a:endParaRPr>
          </a:p>
          <a:p>
            <a:pPr algn="r" rtl="1"/>
            <a:endParaRPr lang="en-US" sz="800" dirty="0">
              <a:solidFill>
                <a:schemeClr val="tx1">
                  <a:lumMod val="85000"/>
                  <a:lumOff val="15000"/>
                </a:schemeClr>
              </a:solidFill>
              <a:latin typeface="Lalezar" panose="00000500000000000000" pitchFamily="50" charset="-78"/>
              <a:cs typeface="Lalezar" panose="00000500000000000000" pitchFamily="50" charset="-78"/>
            </a:endParaRPr>
          </a:p>
          <a:p>
            <a:pPr algn="r" rtl="1"/>
            <a:endParaRPr lang="en-US" sz="800" dirty="0">
              <a:solidFill>
                <a:schemeClr val="tx1">
                  <a:lumMod val="85000"/>
                  <a:lumOff val="15000"/>
                </a:schemeClr>
              </a:solidFill>
              <a:latin typeface="Lalezar" panose="00000500000000000000" pitchFamily="50" charset="-78"/>
              <a:cs typeface="Lalezar" panose="00000500000000000000" pitchFamily="50" charset="-78"/>
            </a:endParaRPr>
          </a:p>
          <a:p>
            <a:pPr algn="r" rtl="1"/>
            <a:endParaRPr lang="en-US" sz="800" dirty="0">
              <a:solidFill>
                <a:schemeClr val="tx1">
                  <a:lumMod val="85000"/>
                  <a:lumOff val="15000"/>
                </a:schemeClr>
              </a:solidFill>
              <a:latin typeface="Lalezar" panose="00000500000000000000" pitchFamily="50" charset="-78"/>
              <a:cs typeface="Lalezar" panose="00000500000000000000" pitchFamily="50" charset="-78"/>
            </a:endParaRPr>
          </a:p>
          <a:p>
            <a:pPr algn="r" rtl="1"/>
            <a:endParaRPr lang="en-US" sz="800" dirty="0">
              <a:solidFill>
                <a:schemeClr val="tx1">
                  <a:lumMod val="85000"/>
                  <a:lumOff val="15000"/>
                </a:schemeClr>
              </a:solidFill>
              <a:latin typeface="Lalezar" panose="00000500000000000000" pitchFamily="50" charset="-78"/>
              <a:cs typeface="Lalezar" panose="00000500000000000000" pitchFamily="50" charset="-78"/>
            </a:endParaRPr>
          </a:p>
          <a:p>
            <a:pPr algn="r" rtl="1"/>
            <a:endParaRPr lang="fa-IR" sz="700" dirty="0">
              <a:solidFill>
                <a:schemeClr val="tx1">
                  <a:lumMod val="85000"/>
                  <a:lumOff val="15000"/>
                </a:schemeClr>
              </a:solidFill>
              <a:latin typeface="Lalezar" panose="00000500000000000000" pitchFamily="50" charset="-78"/>
              <a:cs typeface="Lalezar" panose="00000500000000000000" pitchFamily="50" charset="-78"/>
            </a:endParaRPr>
          </a:p>
          <a:p>
            <a:pPr algn="r" rtl="1"/>
            <a:endParaRPr lang="fa-IR" sz="800" dirty="0">
              <a:solidFill>
                <a:schemeClr val="tx1">
                  <a:lumMod val="85000"/>
                  <a:lumOff val="15000"/>
                </a:schemeClr>
              </a:solidFill>
              <a:latin typeface="Lalezar" panose="00000500000000000000" pitchFamily="50" charset="-78"/>
              <a:cs typeface="Lalezar" panose="00000500000000000000" pitchFamily="50" charset="-78"/>
            </a:endParaRPr>
          </a:p>
          <a:p>
            <a:pPr algn="r" rtl="1"/>
            <a:endParaRPr lang="fa-IR" sz="800" dirty="0">
              <a:solidFill>
                <a:schemeClr val="tx1">
                  <a:lumMod val="85000"/>
                  <a:lumOff val="15000"/>
                </a:schemeClr>
              </a:solidFill>
              <a:latin typeface="Lalezar" panose="00000500000000000000" pitchFamily="50" charset="-78"/>
              <a:cs typeface="Lalezar" panose="00000500000000000000" pitchFamily="50" charset="-78"/>
            </a:endParaRPr>
          </a:p>
          <a:p>
            <a:pPr algn="r" rtl="1"/>
            <a:endParaRPr lang="fa-IR" sz="800" dirty="0">
              <a:solidFill>
                <a:schemeClr val="tx1">
                  <a:lumMod val="85000"/>
                  <a:lumOff val="15000"/>
                </a:schemeClr>
              </a:solidFill>
              <a:latin typeface="Lalezar" panose="00000500000000000000" pitchFamily="50" charset="-78"/>
              <a:cs typeface="Lalezar" panose="00000500000000000000" pitchFamily="50" charset="-78"/>
            </a:endParaRPr>
          </a:p>
          <a:p>
            <a:pPr algn="r" rtl="1"/>
            <a:r>
              <a:rPr lang="fa-IR" sz="800" dirty="0">
                <a:solidFill>
                  <a:schemeClr val="tx1">
                    <a:lumMod val="85000"/>
                    <a:lumOff val="15000"/>
                  </a:schemeClr>
                </a:solidFill>
                <a:latin typeface="Lalezar" panose="00000500000000000000" pitchFamily="50" charset="-78"/>
                <a:cs typeface="Lalezar" panose="00000500000000000000" pitchFamily="50" charset="-78"/>
              </a:rPr>
              <a:t>آخرین قیمت</a:t>
            </a:r>
            <a:endParaRPr lang="en-US" sz="800" dirty="0">
              <a:solidFill>
                <a:schemeClr val="tx1">
                  <a:lumMod val="85000"/>
                  <a:lumOff val="15000"/>
                </a:schemeClr>
              </a:solidFill>
              <a:latin typeface="Lalezar" panose="00000500000000000000" pitchFamily="50" charset="-78"/>
              <a:cs typeface="Lalezar" panose="00000500000000000000" pitchFamily="50" charset="-78"/>
            </a:endParaRPr>
          </a:p>
          <a:p>
            <a:pPr algn="r" rtl="1"/>
            <a:endParaRPr lang="fa-IR" sz="800" dirty="0">
              <a:solidFill>
                <a:schemeClr val="tx1">
                  <a:lumMod val="85000"/>
                  <a:lumOff val="15000"/>
                </a:schemeClr>
              </a:solidFill>
              <a:latin typeface="Lalezar" panose="00000500000000000000" pitchFamily="50" charset="-78"/>
              <a:cs typeface="Lalezar" panose="00000500000000000000" pitchFamily="50" charset="-78"/>
            </a:endParaRPr>
          </a:p>
          <a:p>
            <a:pPr algn="r" rtl="1"/>
            <a:r>
              <a:rPr lang="fa-IR" sz="800" dirty="0">
                <a:solidFill>
                  <a:schemeClr val="tx1">
                    <a:lumMod val="85000"/>
                    <a:lumOff val="15000"/>
                  </a:schemeClr>
                </a:solidFill>
                <a:latin typeface="Lalezar" panose="00000500000000000000" pitchFamily="50" charset="-78"/>
                <a:cs typeface="Lalezar" panose="00000500000000000000" pitchFamily="50" charset="-78"/>
              </a:rPr>
              <a:t>بازدهی یکساله</a:t>
            </a:r>
            <a:endParaRPr lang="en-US" sz="800" dirty="0">
              <a:solidFill>
                <a:schemeClr val="tx1">
                  <a:lumMod val="85000"/>
                  <a:lumOff val="15000"/>
                </a:schemeClr>
              </a:solidFill>
              <a:latin typeface="Lalezar" panose="00000500000000000000" pitchFamily="50" charset="-78"/>
              <a:cs typeface="Lalezar" panose="00000500000000000000" pitchFamily="50" charset="-78"/>
            </a:endParaRPr>
          </a:p>
          <a:p>
            <a:pPr algn="r" rtl="1"/>
            <a:endParaRPr lang="fa-IR" sz="800" dirty="0">
              <a:solidFill>
                <a:schemeClr val="tx1">
                  <a:lumMod val="85000"/>
                  <a:lumOff val="15000"/>
                </a:schemeClr>
              </a:solidFill>
              <a:latin typeface="Lalezar" panose="00000500000000000000" pitchFamily="50" charset="-78"/>
              <a:cs typeface="Lalezar" panose="00000500000000000000" pitchFamily="50" charset="-78"/>
            </a:endParaRPr>
          </a:p>
          <a:p>
            <a:pPr algn="r" rtl="1"/>
            <a:r>
              <a:rPr lang="en-US" sz="800" dirty="0">
                <a:solidFill>
                  <a:schemeClr val="tx1">
                    <a:lumMod val="85000"/>
                    <a:lumOff val="15000"/>
                  </a:schemeClr>
                </a:solidFill>
                <a:latin typeface="Lalezar" panose="00000500000000000000" pitchFamily="50" charset="-78"/>
                <a:cs typeface="Lalezar" panose="00000500000000000000" pitchFamily="50" charset="-78"/>
              </a:rPr>
              <a:t>YTD</a:t>
            </a:r>
            <a:endParaRPr lang="fa-IR" sz="800" dirty="0">
              <a:solidFill>
                <a:schemeClr val="tx1">
                  <a:lumMod val="85000"/>
                  <a:lumOff val="15000"/>
                </a:schemeClr>
              </a:solidFill>
              <a:latin typeface="Lalezar" panose="00000500000000000000" pitchFamily="50" charset="-78"/>
              <a:cs typeface="Lalezar" panose="00000500000000000000" pitchFamily="50" charset="-78"/>
            </a:endParaRPr>
          </a:p>
          <a:p>
            <a:pPr algn="r" rtl="1"/>
            <a:endParaRPr lang="fa-IR" sz="800" dirty="0">
              <a:solidFill>
                <a:schemeClr val="tx1">
                  <a:lumMod val="85000"/>
                  <a:lumOff val="15000"/>
                </a:schemeClr>
              </a:solidFill>
              <a:latin typeface="Lalezar" panose="00000500000000000000" pitchFamily="50" charset="-78"/>
              <a:cs typeface="Lalezar" panose="00000500000000000000" pitchFamily="50" charset="-78"/>
            </a:endParaRPr>
          </a:p>
          <a:p>
            <a:pPr algn="r" rtl="1"/>
            <a:r>
              <a:rPr lang="en-US" sz="800" dirty="0">
                <a:solidFill>
                  <a:schemeClr val="tx1">
                    <a:lumMod val="85000"/>
                    <a:lumOff val="15000"/>
                  </a:schemeClr>
                </a:solidFill>
                <a:latin typeface="Lalezar" panose="00000500000000000000" pitchFamily="50" charset="-78"/>
                <a:cs typeface="Lalezar" panose="00000500000000000000" pitchFamily="50" charset="-78"/>
              </a:rPr>
              <a:t>P/E</a:t>
            </a:r>
            <a:endParaRPr lang="fa-IR" sz="800" dirty="0">
              <a:solidFill>
                <a:schemeClr val="tx1">
                  <a:lumMod val="85000"/>
                  <a:lumOff val="15000"/>
                </a:schemeClr>
              </a:solidFill>
              <a:latin typeface="Lalezar" panose="00000500000000000000" pitchFamily="50" charset="-78"/>
              <a:cs typeface="Lalezar" panose="00000500000000000000" pitchFamily="50" charset="-78"/>
            </a:endParaRPr>
          </a:p>
          <a:p>
            <a:pPr algn="r" rtl="1"/>
            <a:endParaRPr lang="fa-IR" sz="800" dirty="0">
              <a:solidFill>
                <a:schemeClr val="tx1">
                  <a:lumMod val="85000"/>
                  <a:lumOff val="15000"/>
                </a:schemeClr>
              </a:solidFill>
              <a:latin typeface="Lalezar" panose="00000500000000000000" pitchFamily="50" charset="-78"/>
              <a:cs typeface="Lalezar" panose="00000500000000000000" pitchFamily="50" charset="-78"/>
            </a:endParaRPr>
          </a:p>
          <a:p>
            <a:pPr algn="r" rtl="1"/>
            <a:r>
              <a:rPr lang="en-US" sz="800" dirty="0">
                <a:solidFill>
                  <a:schemeClr val="tx1">
                    <a:lumMod val="85000"/>
                    <a:lumOff val="15000"/>
                  </a:schemeClr>
                </a:solidFill>
                <a:latin typeface="Lalezar" panose="00000500000000000000" pitchFamily="50" charset="-78"/>
                <a:cs typeface="Lalezar" panose="00000500000000000000" pitchFamily="50" charset="-78"/>
              </a:rPr>
              <a:t>P/S</a:t>
            </a:r>
            <a:endParaRPr lang="fa-IR" sz="800" dirty="0">
              <a:solidFill>
                <a:schemeClr val="tx1">
                  <a:lumMod val="85000"/>
                  <a:lumOff val="15000"/>
                </a:schemeClr>
              </a:solidFill>
              <a:latin typeface="Lalezar" panose="00000500000000000000" pitchFamily="50" charset="-78"/>
              <a:cs typeface="Lalezar" panose="00000500000000000000" pitchFamily="50" charset="-78"/>
            </a:endParaRPr>
          </a:p>
          <a:p>
            <a:pPr algn="r" rtl="1"/>
            <a:endParaRPr lang="fa-IR" sz="800" dirty="0">
              <a:solidFill>
                <a:schemeClr val="tx1">
                  <a:lumMod val="85000"/>
                  <a:lumOff val="15000"/>
                </a:schemeClr>
              </a:solidFill>
              <a:latin typeface="Lalezar" panose="00000500000000000000" pitchFamily="50" charset="-78"/>
              <a:cs typeface="Lalezar" panose="00000500000000000000" pitchFamily="50" charset="-78"/>
            </a:endParaRPr>
          </a:p>
        </p:txBody>
      </p:sp>
      <p:sp>
        <p:nvSpPr>
          <p:cNvPr id="12" name="TextBox 11">
            <a:extLst>
              <a:ext uri="{FF2B5EF4-FFF2-40B4-BE49-F238E27FC236}">
                <a16:creationId xmlns:a16="http://schemas.microsoft.com/office/drawing/2014/main" id="{BF9BA182-6449-9154-11DC-D46B872AA8DB}"/>
              </a:ext>
            </a:extLst>
          </p:cNvPr>
          <p:cNvSpPr txBox="1"/>
          <p:nvPr/>
        </p:nvSpPr>
        <p:spPr>
          <a:xfrm>
            <a:off x="2462275" y="1208775"/>
            <a:ext cx="657327" cy="507831"/>
          </a:xfrm>
          <a:prstGeom prst="rect">
            <a:avLst/>
          </a:prstGeom>
          <a:noFill/>
        </p:spPr>
        <p:txBody>
          <a:bodyPr wrap="square" rtlCol="0">
            <a:spAutoFit/>
          </a:bodyPr>
          <a:lstStyle>
            <a:defPPr>
              <a:defRPr lang="en-US"/>
            </a:defPPr>
            <a:lvl1pPr algn="ctr" rtl="1">
              <a:defRPr sz="800">
                <a:solidFill>
                  <a:schemeClr val="tx1">
                    <a:lumMod val="85000"/>
                    <a:lumOff val="15000"/>
                  </a:schemeClr>
                </a:solidFill>
                <a:latin typeface="Lalezar" panose="00000500000000000000" pitchFamily="50" charset="-78"/>
                <a:cs typeface="Lalezar" panose="00000500000000000000" pitchFamily="50" charset="-78"/>
              </a:defRPr>
            </a:lvl1pPr>
          </a:lstStyle>
          <a:p>
            <a:pPr>
              <a:lnSpc>
                <a:spcPct val="150000"/>
              </a:lnSpc>
            </a:pPr>
            <a:r>
              <a:rPr lang="fa-IR" sz="900" dirty="0"/>
              <a:t>شاخص کل</a:t>
            </a:r>
          </a:p>
          <a:p>
            <a:pPr>
              <a:lnSpc>
                <a:spcPct val="150000"/>
              </a:lnSpc>
            </a:pPr>
            <a:r>
              <a:rPr lang="fa-IR" sz="900" dirty="0"/>
              <a:t> </a:t>
            </a:r>
            <a:r>
              <a:rPr lang="en-US" dirty="0">
                <a:latin typeface="IRANSansBold-Edit" panose="020B0506030804020204" pitchFamily="34" charset="-78"/>
                <a:cs typeface="IRANSansBold-Edit" panose="020B0506030804020204" pitchFamily="34" charset="-78"/>
              </a:rPr>
              <a:t>(TEDPIX)</a:t>
            </a:r>
            <a:endParaRPr lang="en-US" sz="900" dirty="0">
              <a:latin typeface="IRANSansBold-Edit" panose="020B0506030804020204" pitchFamily="34" charset="-78"/>
              <a:cs typeface="IRANSansBold-Edit" panose="020B0506030804020204" pitchFamily="34" charset="-78"/>
            </a:endParaRPr>
          </a:p>
        </p:txBody>
      </p:sp>
      <p:sp>
        <p:nvSpPr>
          <p:cNvPr id="13" name="TextBox 12">
            <a:extLst>
              <a:ext uri="{FF2B5EF4-FFF2-40B4-BE49-F238E27FC236}">
                <a16:creationId xmlns:a16="http://schemas.microsoft.com/office/drawing/2014/main" id="{F008C745-A928-CD9E-E776-E0D0EC3D6FD8}"/>
              </a:ext>
            </a:extLst>
          </p:cNvPr>
          <p:cNvSpPr txBox="1"/>
          <p:nvPr/>
        </p:nvSpPr>
        <p:spPr>
          <a:xfrm>
            <a:off x="3613859" y="1362943"/>
            <a:ext cx="870155" cy="230832"/>
          </a:xfrm>
          <a:prstGeom prst="rect">
            <a:avLst/>
          </a:prstGeom>
          <a:noFill/>
        </p:spPr>
        <p:txBody>
          <a:bodyPr wrap="square" rtlCol="0">
            <a:spAutoFit/>
          </a:bodyPr>
          <a:lstStyle>
            <a:defPPr>
              <a:defRPr lang="en-US"/>
            </a:defPPr>
            <a:lvl1pPr algn="ctr" rtl="1">
              <a:defRPr sz="800">
                <a:solidFill>
                  <a:schemeClr val="tx1">
                    <a:lumMod val="85000"/>
                    <a:lumOff val="15000"/>
                  </a:schemeClr>
                </a:solidFill>
                <a:latin typeface="Lalezar" panose="00000500000000000000" pitchFamily="50" charset="-78"/>
                <a:cs typeface="Lalezar" panose="00000500000000000000" pitchFamily="50" charset="-78"/>
              </a:defRPr>
            </a:lvl1pPr>
          </a:lstStyle>
          <a:p>
            <a:r>
              <a:rPr lang="fa-IR" sz="900" dirty="0"/>
              <a:t>شاخص هم وزن</a:t>
            </a:r>
          </a:p>
        </p:txBody>
      </p:sp>
      <p:sp>
        <p:nvSpPr>
          <p:cNvPr id="14" name="TextBox 13">
            <a:extLst>
              <a:ext uri="{FF2B5EF4-FFF2-40B4-BE49-F238E27FC236}">
                <a16:creationId xmlns:a16="http://schemas.microsoft.com/office/drawing/2014/main" id="{9B0CE1B1-E131-4C9D-E3B0-0022B56E9B3A}"/>
              </a:ext>
            </a:extLst>
          </p:cNvPr>
          <p:cNvSpPr txBox="1"/>
          <p:nvPr/>
        </p:nvSpPr>
        <p:spPr>
          <a:xfrm>
            <a:off x="2280695" y="3446862"/>
            <a:ext cx="1003657" cy="261610"/>
          </a:xfrm>
          <a:prstGeom prst="rect">
            <a:avLst/>
          </a:prstGeom>
          <a:noFill/>
        </p:spPr>
        <p:txBody>
          <a:bodyPr wrap="square" rtlCol="0">
            <a:spAutoFit/>
          </a:bodyPr>
          <a:lstStyle/>
          <a:p>
            <a:pPr algn="ctr" rtl="1"/>
            <a:r>
              <a:rPr lang="en-US" sz="1100" dirty="0">
                <a:latin typeface="IRANSansFaNum Black" panose="020B0506030804020204" pitchFamily="34" charset="-78"/>
                <a:cs typeface="IRANSansFaNum Black" panose="020B0506030804020204" pitchFamily="34" charset="-78"/>
              </a:rPr>
              <a:t>2</a:t>
            </a:r>
            <a:r>
              <a:rPr lang="en-US" sz="1100" dirty="0">
                <a:solidFill>
                  <a:srgbClr val="002060"/>
                </a:solidFill>
                <a:latin typeface="IRANSansFaNum Black" panose="020B0506030804020204" pitchFamily="34" charset="-78"/>
                <a:cs typeface="IRANSansFaNum Black" panose="020B0506030804020204" pitchFamily="34" charset="-78"/>
              </a:rPr>
              <a:t>,</a:t>
            </a:r>
            <a:r>
              <a:rPr lang="en-US" sz="1100" dirty="0">
                <a:latin typeface="IRANSansFaNum Black" panose="020B0506030804020204" pitchFamily="34" charset="-78"/>
                <a:cs typeface="IRANSansFaNum Black" panose="020B0506030804020204" pitchFamily="34" charset="-78"/>
              </a:rPr>
              <a:t>540</a:t>
            </a:r>
            <a:r>
              <a:rPr lang="en-US" sz="1100" dirty="0">
                <a:solidFill>
                  <a:srgbClr val="002060"/>
                </a:solidFill>
                <a:latin typeface="IRANSansFaNum Black" panose="020B0506030804020204" pitchFamily="34" charset="-78"/>
                <a:cs typeface="IRANSansFaNum Black" panose="020B0506030804020204" pitchFamily="34" charset="-78"/>
              </a:rPr>
              <a:t>,</a:t>
            </a:r>
            <a:r>
              <a:rPr lang="en-US" sz="1100" dirty="0">
                <a:latin typeface="IRANSansFaNum Black" panose="020B0506030804020204" pitchFamily="34" charset="-78"/>
                <a:cs typeface="IRANSansFaNum Black" panose="020B0506030804020204" pitchFamily="34" charset="-78"/>
              </a:rPr>
              <a:t>186</a:t>
            </a:r>
          </a:p>
        </p:txBody>
      </p:sp>
      <p:sp>
        <p:nvSpPr>
          <p:cNvPr id="16" name="TextBox 15">
            <a:extLst>
              <a:ext uri="{FF2B5EF4-FFF2-40B4-BE49-F238E27FC236}">
                <a16:creationId xmlns:a16="http://schemas.microsoft.com/office/drawing/2014/main" id="{6AB0C231-7F43-8E96-6C5E-F439C26ED26C}"/>
              </a:ext>
            </a:extLst>
          </p:cNvPr>
          <p:cNvSpPr txBox="1"/>
          <p:nvPr/>
        </p:nvSpPr>
        <p:spPr>
          <a:xfrm>
            <a:off x="3584329" y="3448968"/>
            <a:ext cx="870155" cy="261610"/>
          </a:xfrm>
          <a:prstGeom prst="rect">
            <a:avLst/>
          </a:prstGeom>
          <a:noFill/>
        </p:spPr>
        <p:txBody>
          <a:bodyPr wrap="square" rtlCol="0">
            <a:spAutoFit/>
          </a:bodyPr>
          <a:lstStyle>
            <a:defPPr>
              <a:defRPr lang="en-US"/>
            </a:defPPr>
            <a:lvl1pPr algn="ctr" rtl="1">
              <a:defRPr sz="1000">
                <a:latin typeface="IRANSansFaNum Black" panose="020B0506030804020204" pitchFamily="34" charset="-78"/>
                <a:cs typeface="IRANSansFaNum Black" panose="020B0506030804020204" pitchFamily="34" charset="-78"/>
              </a:defRPr>
            </a:lvl1pPr>
          </a:lstStyle>
          <a:p>
            <a:r>
              <a:rPr lang="en-US" sz="1100" dirty="0"/>
              <a:t>776</a:t>
            </a:r>
            <a:r>
              <a:rPr lang="en-US" sz="1100" dirty="0">
                <a:solidFill>
                  <a:srgbClr val="002060"/>
                </a:solidFill>
                <a:latin typeface="IRANSansFaNum Black" panose="020B0506030804020204" pitchFamily="34" charset="-78"/>
                <a:cs typeface="IRANSansFaNum Black" panose="020B0506030804020204" pitchFamily="34" charset="-78"/>
              </a:rPr>
              <a:t>,</a:t>
            </a:r>
            <a:r>
              <a:rPr lang="en-US" sz="1100" dirty="0"/>
              <a:t>656</a:t>
            </a:r>
          </a:p>
        </p:txBody>
      </p:sp>
      <p:sp>
        <p:nvSpPr>
          <p:cNvPr id="17" name="TextBox 16">
            <a:extLst>
              <a:ext uri="{FF2B5EF4-FFF2-40B4-BE49-F238E27FC236}">
                <a16:creationId xmlns:a16="http://schemas.microsoft.com/office/drawing/2014/main" id="{7616BA85-EBD3-B548-324C-D26729716EA9}"/>
              </a:ext>
            </a:extLst>
          </p:cNvPr>
          <p:cNvSpPr txBox="1"/>
          <p:nvPr/>
        </p:nvSpPr>
        <p:spPr>
          <a:xfrm>
            <a:off x="2293090" y="3699478"/>
            <a:ext cx="870155" cy="276999"/>
          </a:xfrm>
          <a:prstGeom prst="rect">
            <a:avLst/>
          </a:prstGeom>
          <a:noFill/>
        </p:spPr>
        <p:txBody>
          <a:bodyPr wrap="square" rtlCol="0">
            <a:spAutoFit/>
          </a:bodyPr>
          <a:lstStyle/>
          <a:p>
            <a:pPr algn="ctr"/>
            <a:r>
              <a:rPr lang="en-US" sz="1200" dirty="0">
                <a:latin typeface="IRANSansFaNum" panose="020B0506030804020204" pitchFamily="34" charset="-78"/>
                <a:cs typeface="IRANSansFaNum" panose="020B0506030804020204" pitchFamily="34" charset="-78"/>
              </a:rPr>
              <a:t>21.02%</a:t>
            </a:r>
          </a:p>
        </p:txBody>
      </p:sp>
      <p:sp>
        <p:nvSpPr>
          <p:cNvPr id="18" name="TextBox 17">
            <a:extLst>
              <a:ext uri="{FF2B5EF4-FFF2-40B4-BE49-F238E27FC236}">
                <a16:creationId xmlns:a16="http://schemas.microsoft.com/office/drawing/2014/main" id="{68669C69-80FB-0B17-125D-CA5CA581799D}"/>
              </a:ext>
            </a:extLst>
          </p:cNvPr>
          <p:cNvSpPr txBox="1"/>
          <p:nvPr/>
        </p:nvSpPr>
        <p:spPr>
          <a:xfrm>
            <a:off x="3541489" y="3697391"/>
            <a:ext cx="870155" cy="276999"/>
          </a:xfrm>
          <a:prstGeom prst="rect">
            <a:avLst/>
          </a:prstGeom>
          <a:noFill/>
        </p:spPr>
        <p:txBody>
          <a:bodyPr wrap="square" rtlCol="0">
            <a:spAutoFit/>
          </a:bodyPr>
          <a:lstStyle>
            <a:defPPr>
              <a:defRPr lang="en-US"/>
            </a:defPPr>
            <a:lvl1pPr algn="ctr" rtl="1">
              <a:defRPr sz="1200">
                <a:latin typeface="IRANSansFaNum" panose="020B0506030804020204" pitchFamily="34" charset="-78"/>
                <a:cs typeface="IRANSansFaNum" panose="020B0506030804020204" pitchFamily="34" charset="-78"/>
              </a:defRPr>
            </a:lvl1pPr>
          </a:lstStyle>
          <a:p>
            <a:r>
              <a:rPr lang="en-US" dirty="0"/>
              <a:t>12.60%</a:t>
            </a:r>
          </a:p>
        </p:txBody>
      </p:sp>
      <p:sp>
        <p:nvSpPr>
          <p:cNvPr id="19" name="TextBox 18">
            <a:extLst>
              <a:ext uri="{FF2B5EF4-FFF2-40B4-BE49-F238E27FC236}">
                <a16:creationId xmlns:a16="http://schemas.microsoft.com/office/drawing/2014/main" id="{E4D242CF-AA35-5CD1-2A76-D9121E7B0F54}"/>
              </a:ext>
            </a:extLst>
          </p:cNvPr>
          <p:cNvSpPr txBox="1"/>
          <p:nvPr/>
        </p:nvSpPr>
        <p:spPr>
          <a:xfrm>
            <a:off x="2287610" y="3948716"/>
            <a:ext cx="870155" cy="276999"/>
          </a:xfrm>
          <a:prstGeom prst="rect">
            <a:avLst/>
          </a:prstGeom>
          <a:noFill/>
        </p:spPr>
        <p:txBody>
          <a:bodyPr wrap="square" rtlCol="0">
            <a:spAutoFit/>
          </a:bodyPr>
          <a:lstStyle>
            <a:defPPr>
              <a:defRPr lang="en-US"/>
            </a:defPPr>
            <a:lvl1pPr algn="ctr" rtl="1">
              <a:defRPr sz="1200">
                <a:latin typeface="IRANSansFaNum" panose="020B0506030804020204" pitchFamily="34" charset="-78"/>
                <a:cs typeface="IRANSansFaNum" panose="020B0506030804020204" pitchFamily="34" charset="-78"/>
              </a:defRPr>
            </a:lvl1pPr>
          </a:lstStyle>
          <a:p>
            <a:r>
              <a:rPr lang="en-US" dirty="0"/>
              <a:t>-7.32%</a:t>
            </a:r>
          </a:p>
        </p:txBody>
      </p:sp>
      <p:sp>
        <p:nvSpPr>
          <p:cNvPr id="20" name="TextBox 19">
            <a:extLst>
              <a:ext uri="{FF2B5EF4-FFF2-40B4-BE49-F238E27FC236}">
                <a16:creationId xmlns:a16="http://schemas.microsoft.com/office/drawing/2014/main" id="{49BC1878-113E-5EC0-AA16-4A0860DEA25F}"/>
              </a:ext>
            </a:extLst>
          </p:cNvPr>
          <p:cNvSpPr txBox="1"/>
          <p:nvPr/>
        </p:nvSpPr>
        <p:spPr>
          <a:xfrm>
            <a:off x="3527681" y="3963763"/>
            <a:ext cx="870155" cy="276999"/>
          </a:xfrm>
          <a:prstGeom prst="rect">
            <a:avLst/>
          </a:prstGeom>
          <a:noFill/>
        </p:spPr>
        <p:txBody>
          <a:bodyPr wrap="square" rtlCol="0">
            <a:spAutoFit/>
          </a:bodyPr>
          <a:lstStyle>
            <a:defPPr>
              <a:defRPr lang="en-US"/>
            </a:defPPr>
            <a:lvl1pPr algn="ctr" rtl="1">
              <a:defRPr sz="1200">
                <a:latin typeface="IRANSansFaNum" panose="020B0506030804020204" pitchFamily="34" charset="-78"/>
                <a:cs typeface="IRANSansFaNum" panose="020B0506030804020204" pitchFamily="34" charset="-78"/>
              </a:defRPr>
            </a:lvl1pPr>
          </a:lstStyle>
          <a:p>
            <a:r>
              <a:rPr lang="en-US" dirty="0"/>
              <a:t>-3.07%</a:t>
            </a:r>
          </a:p>
        </p:txBody>
      </p:sp>
      <p:sp>
        <p:nvSpPr>
          <p:cNvPr id="22" name="TextBox 21">
            <a:extLst>
              <a:ext uri="{FF2B5EF4-FFF2-40B4-BE49-F238E27FC236}">
                <a16:creationId xmlns:a16="http://schemas.microsoft.com/office/drawing/2014/main" id="{203AA099-ADEE-45BD-5339-40F60F271BFE}"/>
              </a:ext>
            </a:extLst>
          </p:cNvPr>
          <p:cNvSpPr txBox="1"/>
          <p:nvPr/>
        </p:nvSpPr>
        <p:spPr>
          <a:xfrm>
            <a:off x="4709464" y="1210065"/>
            <a:ext cx="994184" cy="469359"/>
          </a:xfrm>
          <a:prstGeom prst="rect">
            <a:avLst/>
          </a:prstGeom>
          <a:noFill/>
        </p:spPr>
        <p:txBody>
          <a:bodyPr wrap="square" rtlCol="0">
            <a:spAutoFit/>
          </a:bodyPr>
          <a:lstStyle>
            <a:defPPr>
              <a:defRPr lang="en-US"/>
            </a:defPPr>
            <a:lvl1pPr algn="ctr" rtl="1">
              <a:defRPr sz="800">
                <a:solidFill>
                  <a:schemeClr val="tx1">
                    <a:lumMod val="85000"/>
                    <a:lumOff val="15000"/>
                  </a:schemeClr>
                </a:solidFill>
                <a:latin typeface="Lalezar" panose="00000500000000000000" pitchFamily="50" charset="-78"/>
                <a:cs typeface="Lalezar" panose="00000500000000000000" pitchFamily="50" charset="-78"/>
              </a:defRPr>
            </a:lvl1pPr>
          </a:lstStyle>
          <a:p>
            <a:pPr>
              <a:lnSpc>
                <a:spcPct val="150000"/>
              </a:lnSpc>
            </a:pPr>
            <a:r>
              <a:rPr lang="fa-IR" sz="900" dirty="0"/>
              <a:t>شاخص کل فرابورس</a:t>
            </a:r>
          </a:p>
          <a:p>
            <a:pPr>
              <a:lnSpc>
                <a:spcPct val="150000"/>
              </a:lnSpc>
            </a:pPr>
            <a:r>
              <a:rPr lang="fa-IR" dirty="0">
                <a:latin typeface="IRANSansBold-Edit" panose="020B0506030804020204" pitchFamily="34" charset="-78"/>
                <a:cs typeface="IRANSansBold-Edit" panose="020B0506030804020204" pitchFamily="34" charset="-78"/>
              </a:rPr>
              <a:t> </a:t>
            </a:r>
            <a:r>
              <a:rPr lang="en-US" dirty="0">
                <a:latin typeface="IRANSansBold-Edit" panose="020B0506030804020204" pitchFamily="34" charset="-78"/>
                <a:cs typeface="IRANSansBold-Edit" panose="020B0506030804020204" pitchFamily="34" charset="-78"/>
              </a:rPr>
              <a:t>(IFX)</a:t>
            </a:r>
          </a:p>
        </p:txBody>
      </p:sp>
      <p:sp>
        <p:nvSpPr>
          <p:cNvPr id="25" name="TextBox 24">
            <a:extLst>
              <a:ext uri="{FF2B5EF4-FFF2-40B4-BE49-F238E27FC236}">
                <a16:creationId xmlns:a16="http://schemas.microsoft.com/office/drawing/2014/main" id="{59F21135-A1E5-79F5-0CA4-E78DDC8FA6C5}"/>
              </a:ext>
            </a:extLst>
          </p:cNvPr>
          <p:cNvSpPr txBox="1"/>
          <p:nvPr/>
        </p:nvSpPr>
        <p:spPr>
          <a:xfrm>
            <a:off x="4807592" y="3461195"/>
            <a:ext cx="870155" cy="261610"/>
          </a:xfrm>
          <a:prstGeom prst="rect">
            <a:avLst/>
          </a:prstGeom>
          <a:noFill/>
        </p:spPr>
        <p:txBody>
          <a:bodyPr wrap="square" rtlCol="0">
            <a:spAutoFit/>
          </a:bodyPr>
          <a:lstStyle>
            <a:defPPr>
              <a:defRPr lang="en-US"/>
            </a:defPPr>
            <a:lvl1pPr algn="ctr" rtl="1">
              <a:defRPr sz="1000">
                <a:latin typeface="IRANSansFaNum Black" panose="020B0506030804020204" pitchFamily="34" charset="-78"/>
                <a:cs typeface="IRANSansFaNum Black" panose="020B0506030804020204" pitchFamily="34" charset="-78"/>
              </a:defRPr>
            </a:lvl1pPr>
          </a:lstStyle>
          <a:p>
            <a:r>
              <a:rPr lang="en-US" sz="1100" dirty="0"/>
              <a:t>23</a:t>
            </a:r>
            <a:r>
              <a:rPr lang="en-US" sz="1100" dirty="0">
                <a:solidFill>
                  <a:srgbClr val="002060"/>
                </a:solidFill>
                <a:latin typeface="IRANSansFaNum Black" panose="020B0506030804020204" pitchFamily="34" charset="-78"/>
                <a:cs typeface="IRANSansFaNum Black" panose="020B0506030804020204" pitchFamily="34" charset="-78"/>
              </a:rPr>
              <a:t>,</a:t>
            </a:r>
            <a:r>
              <a:rPr lang="en-US" sz="1100" dirty="0"/>
              <a:t>683</a:t>
            </a:r>
          </a:p>
        </p:txBody>
      </p:sp>
      <p:sp>
        <p:nvSpPr>
          <p:cNvPr id="26" name="TextBox 25">
            <a:extLst>
              <a:ext uri="{FF2B5EF4-FFF2-40B4-BE49-F238E27FC236}">
                <a16:creationId xmlns:a16="http://schemas.microsoft.com/office/drawing/2014/main" id="{843DE10E-EB1A-AE1A-6E88-1A4A255F140E}"/>
              </a:ext>
            </a:extLst>
          </p:cNvPr>
          <p:cNvSpPr txBox="1"/>
          <p:nvPr/>
        </p:nvSpPr>
        <p:spPr>
          <a:xfrm>
            <a:off x="4764752" y="3715580"/>
            <a:ext cx="870155" cy="276999"/>
          </a:xfrm>
          <a:prstGeom prst="rect">
            <a:avLst/>
          </a:prstGeom>
          <a:noFill/>
        </p:spPr>
        <p:txBody>
          <a:bodyPr wrap="square" rtlCol="0">
            <a:spAutoFit/>
          </a:bodyPr>
          <a:lstStyle>
            <a:defPPr>
              <a:defRPr lang="en-US"/>
            </a:defPPr>
            <a:lvl1pPr algn="ctr" rtl="1">
              <a:defRPr sz="1200">
                <a:latin typeface="IRANSansFaNum" panose="020B0506030804020204" pitchFamily="34" charset="-78"/>
                <a:cs typeface="IRANSansFaNum" panose="020B0506030804020204" pitchFamily="34" charset="-78"/>
              </a:defRPr>
            </a:lvl1pPr>
          </a:lstStyle>
          <a:p>
            <a:r>
              <a:rPr lang="en-US" dirty="0"/>
              <a:t>8.01%</a:t>
            </a:r>
          </a:p>
        </p:txBody>
      </p:sp>
      <p:sp>
        <p:nvSpPr>
          <p:cNvPr id="27" name="TextBox 26">
            <a:extLst>
              <a:ext uri="{FF2B5EF4-FFF2-40B4-BE49-F238E27FC236}">
                <a16:creationId xmlns:a16="http://schemas.microsoft.com/office/drawing/2014/main" id="{CA93CE1D-30AD-2D99-032F-B4FC8FFC4692}"/>
              </a:ext>
            </a:extLst>
          </p:cNvPr>
          <p:cNvSpPr txBox="1"/>
          <p:nvPr/>
        </p:nvSpPr>
        <p:spPr>
          <a:xfrm>
            <a:off x="4764752" y="3981550"/>
            <a:ext cx="870155" cy="276999"/>
          </a:xfrm>
          <a:prstGeom prst="rect">
            <a:avLst/>
          </a:prstGeom>
          <a:noFill/>
        </p:spPr>
        <p:txBody>
          <a:bodyPr wrap="square" rtlCol="0">
            <a:spAutoFit/>
          </a:bodyPr>
          <a:lstStyle>
            <a:defPPr>
              <a:defRPr lang="en-US"/>
            </a:defPPr>
            <a:lvl1pPr algn="ctr" rtl="1">
              <a:defRPr sz="1200">
                <a:latin typeface="IRANSansFaNum" panose="020B0506030804020204" pitchFamily="34" charset="-78"/>
                <a:cs typeface="IRANSansFaNum" panose="020B0506030804020204" pitchFamily="34" charset="-78"/>
              </a:defRPr>
            </a:lvl1pPr>
          </a:lstStyle>
          <a:p>
            <a:r>
              <a:rPr lang="en-US" dirty="0"/>
              <a:t>-3.14%</a:t>
            </a:r>
          </a:p>
        </p:txBody>
      </p:sp>
      <p:sp>
        <p:nvSpPr>
          <p:cNvPr id="32" name="TextBox 31">
            <a:extLst>
              <a:ext uri="{FF2B5EF4-FFF2-40B4-BE49-F238E27FC236}">
                <a16:creationId xmlns:a16="http://schemas.microsoft.com/office/drawing/2014/main" id="{DA3DD0E1-C88B-D360-2FAF-3DBBDB3C550F}"/>
              </a:ext>
            </a:extLst>
          </p:cNvPr>
          <p:cNvSpPr txBox="1"/>
          <p:nvPr/>
        </p:nvSpPr>
        <p:spPr>
          <a:xfrm>
            <a:off x="2343240" y="1744219"/>
            <a:ext cx="870156" cy="307777"/>
          </a:xfrm>
          <a:prstGeom prst="rect">
            <a:avLst/>
          </a:prstGeom>
          <a:noFill/>
        </p:spPr>
        <p:txBody>
          <a:bodyPr wrap="square" rtlCol="0">
            <a:spAutoFit/>
          </a:bodyPr>
          <a:lstStyle>
            <a:defPPr>
              <a:defRPr lang="en-US"/>
            </a:defPPr>
            <a:lvl1pPr algn="ctr">
              <a:defRPr sz="1400" b="1">
                <a:solidFill>
                  <a:srgbClr val="173A4D"/>
                </a:solidFill>
                <a:latin typeface="IRANSansBold-Edit" panose="020B0506030804020204" pitchFamily="34" charset="-78"/>
                <a:cs typeface="IRANSansBold-Edit" panose="020B0506030804020204" pitchFamily="34" charset="-78"/>
              </a:defRPr>
            </a:lvl1pPr>
          </a:lstStyle>
          <a:p>
            <a:r>
              <a:rPr lang="en-US" dirty="0">
                <a:latin typeface="IRANSansFaNum Black" panose="020B0506030804020204" pitchFamily="34" charset="-78"/>
                <a:cs typeface="IRANSansFaNum Black" panose="020B0506030804020204" pitchFamily="34" charset="-78"/>
              </a:rPr>
              <a:t>2.80</a:t>
            </a:r>
            <a:r>
              <a:rPr lang="en-US" sz="1100" dirty="0">
                <a:latin typeface="IRANSansFaNum Black" panose="020B0506030804020204" pitchFamily="34" charset="-78"/>
                <a:cs typeface="IRANSansFaNum Black" panose="020B0506030804020204" pitchFamily="34" charset="-78"/>
              </a:rPr>
              <a:t>%</a:t>
            </a:r>
            <a:endParaRPr lang="en-US" dirty="0">
              <a:latin typeface="IRANSansFaNum Black" panose="020B0506030804020204" pitchFamily="34" charset="-78"/>
              <a:cs typeface="IRANSansFaNum Black" panose="020B0506030804020204" pitchFamily="34" charset="-78"/>
            </a:endParaRPr>
          </a:p>
        </p:txBody>
      </p:sp>
      <p:sp>
        <p:nvSpPr>
          <p:cNvPr id="33" name="TextBox 32">
            <a:extLst>
              <a:ext uri="{FF2B5EF4-FFF2-40B4-BE49-F238E27FC236}">
                <a16:creationId xmlns:a16="http://schemas.microsoft.com/office/drawing/2014/main" id="{0495A19D-1E99-EA30-831E-796270E8425A}"/>
              </a:ext>
            </a:extLst>
          </p:cNvPr>
          <p:cNvSpPr txBox="1"/>
          <p:nvPr/>
        </p:nvSpPr>
        <p:spPr>
          <a:xfrm>
            <a:off x="3603017" y="1733937"/>
            <a:ext cx="870155" cy="307777"/>
          </a:xfrm>
          <a:prstGeom prst="rect">
            <a:avLst/>
          </a:prstGeom>
          <a:noFill/>
        </p:spPr>
        <p:txBody>
          <a:bodyPr wrap="square" rtlCol="0">
            <a:spAutoFit/>
          </a:bodyPr>
          <a:lstStyle>
            <a:defPPr>
              <a:defRPr lang="en-US"/>
            </a:defPPr>
            <a:lvl1pPr algn="ctr">
              <a:defRPr sz="1400" b="1">
                <a:solidFill>
                  <a:srgbClr val="173A4D"/>
                </a:solidFill>
                <a:latin typeface="IRANSansBold-Edit" panose="020B0506030804020204" pitchFamily="34" charset="-78"/>
                <a:cs typeface="IRANSansBold-Edit" panose="020B0506030804020204" pitchFamily="34" charset="-78"/>
              </a:defRPr>
            </a:lvl1pPr>
          </a:lstStyle>
          <a:p>
            <a:r>
              <a:rPr lang="en-US" dirty="0">
                <a:latin typeface="IRANSans(FaNum) Black" panose="020B0506030804020204" pitchFamily="34" charset="-78"/>
                <a:cs typeface="IRANSans(FaNum) Black" panose="020B0506030804020204" pitchFamily="34" charset="-78"/>
              </a:rPr>
              <a:t>1.06</a:t>
            </a:r>
            <a:r>
              <a:rPr lang="en-US" sz="1100" dirty="0">
                <a:latin typeface="IRANSans(FaNum) Black" panose="020B0506030804020204" pitchFamily="34" charset="-78"/>
                <a:cs typeface="IRANSans(FaNum) Black" panose="020B0506030804020204" pitchFamily="34" charset="-78"/>
              </a:rPr>
              <a:t>%</a:t>
            </a:r>
            <a:endParaRPr lang="en-US" dirty="0">
              <a:latin typeface="IRANSans(FaNum) Black" panose="020B0506030804020204" pitchFamily="34" charset="-78"/>
              <a:cs typeface="IRANSans(FaNum) Black" panose="020B0506030804020204" pitchFamily="34" charset="-78"/>
            </a:endParaRPr>
          </a:p>
        </p:txBody>
      </p:sp>
      <p:sp>
        <p:nvSpPr>
          <p:cNvPr id="35" name="TextBox 34">
            <a:extLst>
              <a:ext uri="{FF2B5EF4-FFF2-40B4-BE49-F238E27FC236}">
                <a16:creationId xmlns:a16="http://schemas.microsoft.com/office/drawing/2014/main" id="{2D0BF906-B1D7-0469-2A58-6F90C7B90F6F}"/>
              </a:ext>
            </a:extLst>
          </p:cNvPr>
          <p:cNvSpPr txBox="1"/>
          <p:nvPr/>
        </p:nvSpPr>
        <p:spPr>
          <a:xfrm>
            <a:off x="4729765" y="1751763"/>
            <a:ext cx="870155" cy="307777"/>
          </a:xfrm>
          <a:prstGeom prst="rect">
            <a:avLst/>
          </a:prstGeom>
          <a:noFill/>
        </p:spPr>
        <p:txBody>
          <a:bodyPr wrap="square" rtlCol="0">
            <a:spAutoFit/>
          </a:bodyPr>
          <a:lstStyle/>
          <a:p>
            <a:pPr algn="ctr"/>
            <a:r>
              <a:rPr lang="en-US" sz="1400" b="1" dirty="0">
                <a:solidFill>
                  <a:srgbClr val="173A4D"/>
                </a:solidFill>
                <a:latin typeface="IRANSans(FaNum) Black" panose="020B0506030804020204" pitchFamily="34" charset="-78"/>
                <a:cs typeface="IRANSans(FaNum) Black" panose="020B0506030804020204" pitchFamily="34" charset="-78"/>
              </a:rPr>
              <a:t>1.83</a:t>
            </a:r>
            <a:r>
              <a:rPr lang="en-US" sz="1100" b="1" dirty="0">
                <a:solidFill>
                  <a:srgbClr val="173A4D"/>
                </a:solidFill>
                <a:latin typeface="IRANSans(FaNum) Black" panose="020B0506030804020204" pitchFamily="34" charset="-78"/>
                <a:cs typeface="IRANSans(FaNum) Black" panose="020B0506030804020204" pitchFamily="34" charset="-78"/>
              </a:rPr>
              <a:t>%</a:t>
            </a:r>
            <a:endParaRPr lang="en-US" sz="1400" b="1" dirty="0">
              <a:solidFill>
                <a:srgbClr val="173A4D"/>
              </a:solidFill>
              <a:latin typeface="IRANSans(FaNum) Black" panose="020B0506030804020204" pitchFamily="34" charset="-78"/>
              <a:cs typeface="IRANSans(FaNum) Black" panose="020B0506030804020204" pitchFamily="34" charset="-78"/>
            </a:endParaRPr>
          </a:p>
        </p:txBody>
      </p:sp>
      <p:sp>
        <p:nvSpPr>
          <p:cNvPr id="41" name="Flowchart: Merge 40">
            <a:extLst>
              <a:ext uri="{FF2B5EF4-FFF2-40B4-BE49-F238E27FC236}">
                <a16:creationId xmlns:a16="http://schemas.microsoft.com/office/drawing/2014/main" id="{A057674D-8E4B-D869-1384-596ED93A6ABB}"/>
              </a:ext>
            </a:extLst>
          </p:cNvPr>
          <p:cNvSpPr/>
          <p:nvPr/>
        </p:nvSpPr>
        <p:spPr>
          <a:xfrm>
            <a:off x="3007961" y="4036997"/>
            <a:ext cx="75225" cy="56827"/>
          </a:xfrm>
          <a:prstGeom prst="flowChartMerg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Merge 41">
            <a:extLst>
              <a:ext uri="{FF2B5EF4-FFF2-40B4-BE49-F238E27FC236}">
                <a16:creationId xmlns:a16="http://schemas.microsoft.com/office/drawing/2014/main" id="{2ABF2E37-681C-5D28-04E0-535351E1D77F}"/>
              </a:ext>
            </a:extLst>
          </p:cNvPr>
          <p:cNvSpPr/>
          <p:nvPr/>
        </p:nvSpPr>
        <p:spPr>
          <a:xfrm>
            <a:off x="4232784" y="4048186"/>
            <a:ext cx="75225" cy="56827"/>
          </a:xfrm>
          <a:prstGeom prst="flowChartMerg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erge 42">
            <a:extLst>
              <a:ext uri="{FF2B5EF4-FFF2-40B4-BE49-F238E27FC236}">
                <a16:creationId xmlns:a16="http://schemas.microsoft.com/office/drawing/2014/main" id="{5A40CD26-BF66-FD68-C3E1-B5F64C9B6016}"/>
              </a:ext>
            </a:extLst>
          </p:cNvPr>
          <p:cNvSpPr/>
          <p:nvPr/>
        </p:nvSpPr>
        <p:spPr>
          <a:xfrm>
            <a:off x="5461441" y="4055435"/>
            <a:ext cx="75225" cy="56827"/>
          </a:xfrm>
          <a:prstGeom prst="flowChartMerg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Extract 45">
            <a:extLst>
              <a:ext uri="{FF2B5EF4-FFF2-40B4-BE49-F238E27FC236}">
                <a16:creationId xmlns:a16="http://schemas.microsoft.com/office/drawing/2014/main" id="{DE3E86E3-68DF-43A9-12D9-DAEDC23733EE}"/>
              </a:ext>
            </a:extLst>
          </p:cNvPr>
          <p:cNvSpPr/>
          <p:nvPr/>
        </p:nvSpPr>
        <p:spPr>
          <a:xfrm>
            <a:off x="3007961" y="3773381"/>
            <a:ext cx="75225" cy="62207"/>
          </a:xfrm>
          <a:prstGeom prst="flowChartExtra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Extract 46">
            <a:extLst>
              <a:ext uri="{FF2B5EF4-FFF2-40B4-BE49-F238E27FC236}">
                <a16:creationId xmlns:a16="http://schemas.microsoft.com/office/drawing/2014/main" id="{9AD65009-057F-6960-6F70-3C0C19596A75}"/>
              </a:ext>
            </a:extLst>
          </p:cNvPr>
          <p:cNvSpPr/>
          <p:nvPr/>
        </p:nvSpPr>
        <p:spPr>
          <a:xfrm>
            <a:off x="4239134" y="3772740"/>
            <a:ext cx="75225" cy="62207"/>
          </a:xfrm>
          <a:prstGeom prst="flowChartExtra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Extract 47">
            <a:extLst>
              <a:ext uri="{FF2B5EF4-FFF2-40B4-BE49-F238E27FC236}">
                <a16:creationId xmlns:a16="http://schemas.microsoft.com/office/drawing/2014/main" id="{6942C600-EF60-8DD5-CBC9-A3EB438F1784}"/>
              </a:ext>
            </a:extLst>
          </p:cNvPr>
          <p:cNvSpPr/>
          <p:nvPr/>
        </p:nvSpPr>
        <p:spPr>
          <a:xfrm>
            <a:off x="5460965" y="3799792"/>
            <a:ext cx="75225" cy="62207"/>
          </a:xfrm>
          <a:prstGeom prst="flowChartExtra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77A604B-9DFB-8A26-B297-74BF597AE337}"/>
              </a:ext>
            </a:extLst>
          </p:cNvPr>
          <p:cNvSpPr txBox="1"/>
          <p:nvPr/>
        </p:nvSpPr>
        <p:spPr>
          <a:xfrm>
            <a:off x="2326026" y="4211131"/>
            <a:ext cx="870155" cy="276999"/>
          </a:xfrm>
          <a:prstGeom prst="rect">
            <a:avLst/>
          </a:prstGeom>
          <a:noFill/>
        </p:spPr>
        <p:txBody>
          <a:bodyPr wrap="square" rtlCol="0">
            <a:spAutoFit/>
          </a:bodyPr>
          <a:lstStyle>
            <a:defPPr>
              <a:defRPr lang="en-US"/>
            </a:defPPr>
            <a:lvl1pPr algn="ctr" rtl="1">
              <a:defRPr sz="1200">
                <a:latin typeface="IRANSansFaNum" panose="020B0506030804020204" pitchFamily="34" charset="-78"/>
                <a:cs typeface="IRANSansFaNum" panose="020B0506030804020204" pitchFamily="34" charset="-78"/>
              </a:defRPr>
            </a:lvl1pPr>
          </a:lstStyle>
          <a:p>
            <a:r>
              <a:rPr lang="en-US" dirty="0"/>
              <a:t>5.43</a:t>
            </a:r>
          </a:p>
        </p:txBody>
      </p:sp>
      <p:sp>
        <p:nvSpPr>
          <p:cNvPr id="52" name="TextBox 51">
            <a:extLst>
              <a:ext uri="{FF2B5EF4-FFF2-40B4-BE49-F238E27FC236}">
                <a16:creationId xmlns:a16="http://schemas.microsoft.com/office/drawing/2014/main" id="{9442FAEB-7E53-9930-0E63-9460E867436B}"/>
              </a:ext>
            </a:extLst>
          </p:cNvPr>
          <p:cNvSpPr txBox="1"/>
          <p:nvPr/>
        </p:nvSpPr>
        <p:spPr>
          <a:xfrm>
            <a:off x="4811098" y="4223830"/>
            <a:ext cx="870155" cy="276999"/>
          </a:xfrm>
          <a:prstGeom prst="rect">
            <a:avLst/>
          </a:prstGeom>
          <a:noFill/>
        </p:spPr>
        <p:txBody>
          <a:bodyPr wrap="square" rtlCol="0">
            <a:spAutoFit/>
          </a:bodyPr>
          <a:lstStyle>
            <a:defPPr>
              <a:defRPr lang="en-US"/>
            </a:defPPr>
            <a:lvl1pPr algn="ctr" rtl="1">
              <a:defRPr sz="1200">
                <a:latin typeface="IRANSansFaNum" panose="020B0506030804020204" pitchFamily="34" charset="-78"/>
                <a:cs typeface="IRANSansFaNum" panose="020B0506030804020204" pitchFamily="34" charset="-78"/>
              </a:defRPr>
            </a:lvl1pPr>
          </a:lstStyle>
          <a:p>
            <a:r>
              <a:rPr lang="en-US" dirty="0"/>
              <a:t>7.23</a:t>
            </a:r>
          </a:p>
        </p:txBody>
      </p:sp>
      <p:sp>
        <p:nvSpPr>
          <p:cNvPr id="53" name="TextBox 52">
            <a:extLst>
              <a:ext uri="{FF2B5EF4-FFF2-40B4-BE49-F238E27FC236}">
                <a16:creationId xmlns:a16="http://schemas.microsoft.com/office/drawing/2014/main" id="{8538AD93-A9B0-9777-7269-0F46357F4864}"/>
              </a:ext>
            </a:extLst>
          </p:cNvPr>
          <p:cNvSpPr txBox="1"/>
          <p:nvPr/>
        </p:nvSpPr>
        <p:spPr>
          <a:xfrm>
            <a:off x="3554527" y="4231072"/>
            <a:ext cx="870155" cy="276999"/>
          </a:xfrm>
          <a:prstGeom prst="rect">
            <a:avLst/>
          </a:prstGeom>
          <a:noFill/>
        </p:spPr>
        <p:txBody>
          <a:bodyPr wrap="square" rtlCol="0">
            <a:spAutoFit/>
          </a:bodyPr>
          <a:lstStyle>
            <a:defPPr>
              <a:defRPr lang="en-US"/>
            </a:defPPr>
            <a:lvl1pPr algn="ctr" rtl="1">
              <a:defRPr sz="1200">
                <a:latin typeface="IRANSansFaNum" panose="020B0506030804020204" pitchFamily="34" charset="-78"/>
                <a:cs typeface="IRANSansFaNum" panose="020B0506030804020204" pitchFamily="34" charset="-78"/>
              </a:defRPr>
            </a:lvl1pPr>
          </a:lstStyle>
          <a:p>
            <a:r>
              <a:rPr lang="fa-IR" dirty="0"/>
              <a:t>-</a:t>
            </a:r>
            <a:endParaRPr lang="en-US" dirty="0"/>
          </a:p>
        </p:txBody>
      </p:sp>
      <p:pic>
        <p:nvPicPr>
          <p:cNvPr id="15" name="Picture 14">
            <a:extLst>
              <a:ext uri="{FF2B5EF4-FFF2-40B4-BE49-F238E27FC236}">
                <a16:creationId xmlns:a16="http://schemas.microsoft.com/office/drawing/2014/main" id="{E81CF611-2CB1-B79F-001C-204F68CF38B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66" r="-96"/>
          <a:stretch>
            <a:fillRect/>
          </a:stretch>
        </p:blipFill>
        <p:spPr>
          <a:xfrm>
            <a:off x="3527681" y="4899363"/>
            <a:ext cx="3190207" cy="1664765"/>
          </a:xfrm>
          <a:prstGeom prst="rect">
            <a:avLst/>
          </a:prstGeom>
          <a:ln w="6350">
            <a:solidFill>
              <a:srgbClr val="173A4D"/>
            </a:solidFill>
          </a:ln>
          <a:scene3d>
            <a:camera prst="orthographicFront"/>
            <a:lightRig rig="threePt" dir="t"/>
          </a:scene3d>
          <a:sp3d/>
        </p:spPr>
      </p:pic>
      <p:sp>
        <p:nvSpPr>
          <p:cNvPr id="28" name="TextBox 27">
            <a:extLst>
              <a:ext uri="{FF2B5EF4-FFF2-40B4-BE49-F238E27FC236}">
                <a16:creationId xmlns:a16="http://schemas.microsoft.com/office/drawing/2014/main" id="{79839B50-4CE1-A880-38D8-B9EB0DC7A6A8}"/>
              </a:ext>
            </a:extLst>
          </p:cNvPr>
          <p:cNvSpPr txBox="1"/>
          <p:nvPr/>
        </p:nvSpPr>
        <p:spPr>
          <a:xfrm>
            <a:off x="3541489" y="4970980"/>
            <a:ext cx="966991" cy="219291"/>
          </a:xfrm>
          <a:prstGeom prst="rect">
            <a:avLst/>
          </a:prstGeom>
          <a:noFill/>
        </p:spPr>
        <p:txBody>
          <a:bodyPr wrap="square" rtlCol="0">
            <a:spAutoFit/>
          </a:bodyPr>
          <a:lstStyle/>
          <a:p>
            <a:pPr algn="ctr" rtl="1">
              <a:lnSpc>
                <a:spcPct val="150000"/>
              </a:lnSpc>
            </a:pPr>
            <a:r>
              <a:rPr lang="fa-IR" sz="600" dirty="0">
                <a:solidFill>
                  <a:srgbClr val="173A4D"/>
                </a:solidFill>
                <a:latin typeface="IRANSansBold-Edit" panose="020B0506030804020204" pitchFamily="34" charset="-78"/>
                <a:cs typeface="IRANSansBold-Edit" panose="020B0506030804020204" pitchFamily="34" charset="-78"/>
              </a:rPr>
              <a:t>ارزش بازار (دلار آزاد)</a:t>
            </a:r>
          </a:p>
        </p:txBody>
      </p:sp>
      <p:sp>
        <p:nvSpPr>
          <p:cNvPr id="34" name="TextBox 33">
            <a:extLst>
              <a:ext uri="{FF2B5EF4-FFF2-40B4-BE49-F238E27FC236}">
                <a16:creationId xmlns:a16="http://schemas.microsoft.com/office/drawing/2014/main" id="{56B414D0-1724-27D5-9D8E-5F7A3922971C}"/>
              </a:ext>
            </a:extLst>
          </p:cNvPr>
          <p:cNvSpPr txBox="1"/>
          <p:nvPr/>
        </p:nvSpPr>
        <p:spPr>
          <a:xfrm>
            <a:off x="188574" y="4970980"/>
            <a:ext cx="971091" cy="219291"/>
          </a:xfrm>
          <a:prstGeom prst="rect">
            <a:avLst/>
          </a:prstGeom>
          <a:noFill/>
        </p:spPr>
        <p:txBody>
          <a:bodyPr wrap="square" rtlCol="0">
            <a:spAutoFit/>
          </a:bodyPr>
          <a:lstStyle/>
          <a:p>
            <a:pPr algn="ctr" rtl="1">
              <a:lnSpc>
                <a:spcPct val="150000"/>
              </a:lnSpc>
            </a:pPr>
            <a:r>
              <a:rPr lang="fa-IR" sz="600" dirty="0">
                <a:solidFill>
                  <a:srgbClr val="173A4D"/>
                </a:solidFill>
                <a:latin typeface="IRANSansBold-Edit" panose="020B0506030804020204" pitchFamily="34" charset="-78"/>
                <a:cs typeface="IRANSansBold-Edit" panose="020B0506030804020204" pitchFamily="34" charset="-78"/>
              </a:rPr>
              <a:t>قیمت به سود (</a:t>
            </a:r>
            <a:r>
              <a:rPr lang="en-US" sz="600" dirty="0">
                <a:solidFill>
                  <a:srgbClr val="173A4D"/>
                </a:solidFill>
                <a:latin typeface="IRANSansBold-Edit" panose="020B0506030804020204" pitchFamily="34" charset="-78"/>
                <a:cs typeface="IRANSansBold-Edit" panose="020B0506030804020204" pitchFamily="34" charset="-78"/>
              </a:rPr>
              <a:t>P/E</a:t>
            </a:r>
            <a:r>
              <a:rPr lang="fa-IR" sz="600" dirty="0">
                <a:solidFill>
                  <a:srgbClr val="173A4D"/>
                </a:solidFill>
                <a:latin typeface="IRANSansBold-Edit" panose="020B0506030804020204" pitchFamily="34" charset="-78"/>
                <a:cs typeface="IRANSansBold-Edit" panose="020B0506030804020204" pitchFamily="34" charset="-78"/>
              </a:rPr>
              <a:t>)</a:t>
            </a:r>
          </a:p>
        </p:txBody>
      </p:sp>
      <p:sp>
        <p:nvSpPr>
          <p:cNvPr id="45" name="Rectangle: Top Corners Rounded 44">
            <a:extLst>
              <a:ext uri="{FF2B5EF4-FFF2-40B4-BE49-F238E27FC236}">
                <a16:creationId xmlns:a16="http://schemas.microsoft.com/office/drawing/2014/main" id="{90A0567A-14A6-E50A-9BE2-E54BE0AB3A46}"/>
              </a:ext>
            </a:extLst>
          </p:cNvPr>
          <p:cNvSpPr/>
          <p:nvPr/>
        </p:nvSpPr>
        <p:spPr>
          <a:xfrm>
            <a:off x="185125" y="6575223"/>
            <a:ext cx="3213191" cy="1342494"/>
          </a:xfrm>
          <a:prstGeom prst="round2SameRect">
            <a:avLst>
              <a:gd name="adj1" fmla="val 0"/>
              <a:gd name="adj2" fmla="val 380"/>
            </a:avLst>
          </a:prstGeom>
          <a:solidFill>
            <a:srgbClr val="EEEEE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a-IR" sz="900" dirty="0">
                <a:solidFill>
                  <a:schemeClr val="tx1">
                    <a:lumMod val="85000"/>
                    <a:lumOff val="15000"/>
                  </a:schemeClr>
                </a:solidFill>
                <a:latin typeface="IRANSans-Edit" panose="020B0506030804020204" pitchFamily="34" charset="-78"/>
                <a:cs typeface="B Lotus" panose="00000400000000000000" pitchFamily="50" charset="-78"/>
              </a:rPr>
              <a:t>متن</a:t>
            </a:r>
            <a:endParaRPr lang="ar-IQ" sz="900" dirty="0">
              <a:solidFill>
                <a:schemeClr val="tx1">
                  <a:lumMod val="85000"/>
                  <a:lumOff val="15000"/>
                </a:schemeClr>
              </a:solidFill>
              <a:latin typeface="IRANSans-Edit" panose="020B0506030804020204" pitchFamily="34" charset="-78"/>
              <a:cs typeface="B Lotus" panose="00000400000000000000" pitchFamily="50" charset="-78"/>
            </a:endParaRPr>
          </a:p>
        </p:txBody>
      </p:sp>
      <p:sp>
        <p:nvSpPr>
          <p:cNvPr id="51" name="Rectangle: Top Corners Rounded 50">
            <a:extLst>
              <a:ext uri="{FF2B5EF4-FFF2-40B4-BE49-F238E27FC236}">
                <a16:creationId xmlns:a16="http://schemas.microsoft.com/office/drawing/2014/main" id="{FB53BA11-3AE1-83E1-60F9-306DB0B3FEDE}"/>
              </a:ext>
            </a:extLst>
          </p:cNvPr>
          <p:cNvSpPr/>
          <p:nvPr/>
        </p:nvSpPr>
        <p:spPr>
          <a:xfrm>
            <a:off x="3519080" y="6574859"/>
            <a:ext cx="3210494" cy="1347560"/>
          </a:xfrm>
          <a:prstGeom prst="round2SameRect">
            <a:avLst>
              <a:gd name="adj1" fmla="val 0"/>
              <a:gd name="adj2" fmla="val 380"/>
            </a:avLst>
          </a:prstGeom>
          <a:solidFill>
            <a:srgbClr val="EEEEE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a-IR" sz="900" dirty="0">
                <a:solidFill>
                  <a:schemeClr val="tx1">
                    <a:lumMod val="85000"/>
                    <a:lumOff val="15000"/>
                  </a:schemeClr>
                </a:solidFill>
                <a:latin typeface="IRANSans-Edit" panose="020B0506030804020204" pitchFamily="34" charset="-78"/>
                <a:cs typeface="B Lotus" panose="00000400000000000000" pitchFamily="50" charset="-78"/>
              </a:rPr>
              <a:t>متن</a:t>
            </a:r>
            <a:endParaRPr lang="ar-IQ" sz="900" dirty="0">
              <a:solidFill>
                <a:schemeClr val="tx1">
                  <a:lumMod val="85000"/>
                  <a:lumOff val="15000"/>
                </a:schemeClr>
              </a:solidFill>
              <a:latin typeface="IRANSans-Edit" panose="020B0506030804020204" pitchFamily="34" charset="-78"/>
              <a:cs typeface="B Lotus" panose="00000400000000000000" pitchFamily="50" charset="-78"/>
            </a:endParaRPr>
          </a:p>
        </p:txBody>
      </p:sp>
      <p:sp>
        <p:nvSpPr>
          <p:cNvPr id="55" name="TextBox 54">
            <a:extLst>
              <a:ext uri="{FF2B5EF4-FFF2-40B4-BE49-F238E27FC236}">
                <a16:creationId xmlns:a16="http://schemas.microsoft.com/office/drawing/2014/main" id="{20D57F2C-AFB7-AC91-BB33-3EF4EFE53901}"/>
              </a:ext>
            </a:extLst>
          </p:cNvPr>
          <p:cNvSpPr txBox="1"/>
          <p:nvPr/>
        </p:nvSpPr>
        <p:spPr>
          <a:xfrm>
            <a:off x="1886247" y="8655789"/>
            <a:ext cx="870155" cy="276999"/>
          </a:xfrm>
          <a:prstGeom prst="rect">
            <a:avLst/>
          </a:prstGeom>
          <a:noFill/>
        </p:spPr>
        <p:txBody>
          <a:bodyPr wrap="square" rtlCol="0">
            <a:spAutoFit/>
          </a:bodyPr>
          <a:lstStyle>
            <a:defPPr>
              <a:defRPr lang="en-US"/>
            </a:defPPr>
            <a:lvl1pPr algn="ctr" rtl="1">
              <a:defRPr sz="1200">
                <a:latin typeface="IRANSansFaNum Black" panose="020B0506030804020204" pitchFamily="34" charset="-78"/>
                <a:cs typeface="IRANSansFaNum Black" panose="020B0506030804020204" pitchFamily="34" charset="-78"/>
              </a:defRPr>
            </a:lvl1pPr>
          </a:lstStyle>
          <a:p>
            <a:r>
              <a:rPr lang="en-US" dirty="0"/>
              <a:t>23.2</a:t>
            </a:r>
          </a:p>
        </p:txBody>
      </p:sp>
      <p:sp>
        <p:nvSpPr>
          <p:cNvPr id="56" name="TextBox 55">
            <a:extLst>
              <a:ext uri="{FF2B5EF4-FFF2-40B4-BE49-F238E27FC236}">
                <a16:creationId xmlns:a16="http://schemas.microsoft.com/office/drawing/2014/main" id="{897E8C52-3CE5-EDAB-FF83-491274165963}"/>
              </a:ext>
            </a:extLst>
          </p:cNvPr>
          <p:cNvSpPr txBox="1"/>
          <p:nvPr/>
        </p:nvSpPr>
        <p:spPr>
          <a:xfrm>
            <a:off x="5241437" y="8628538"/>
            <a:ext cx="870155" cy="276999"/>
          </a:xfrm>
          <a:prstGeom prst="rect">
            <a:avLst/>
          </a:prstGeom>
          <a:noFill/>
        </p:spPr>
        <p:txBody>
          <a:bodyPr wrap="square" rtlCol="0">
            <a:spAutoFit/>
          </a:bodyPr>
          <a:lstStyle>
            <a:defPPr>
              <a:defRPr lang="en-US"/>
            </a:defPPr>
            <a:lvl1pPr algn="ctr" rtl="1">
              <a:defRPr sz="1200">
                <a:latin typeface="IRANSansFaNum Black" panose="020B0506030804020204" pitchFamily="34" charset="-78"/>
                <a:cs typeface="IRANSansFaNum Black" panose="020B0506030804020204" pitchFamily="34" charset="-78"/>
              </a:defRPr>
            </a:lvl1pPr>
          </a:lstStyle>
          <a:p>
            <a:r>
              <a:rPr lang="en-US" dirty="0"/>
              <a:t>73</a:t>
            </a:r>
            <a:r>
              <a:rPr lang="en-US" sz="1200" dirty="0">
                <a:solidFill>
                  <a:srgbClr val="002060"/>
                </a:solidFill>
                <a:latin typeface="IRANSansFaNum Black" panose="020B0506030804020204" pitchFamily="34" charset="-78"/>
                <a:cs typeface="IRANSansFaNum Black" panose="020B0506030804020204" pitchFamily="34" charset="-78"/>
              </a:rPr>
              <a:t>,</a:t>
            </a:r>
            <a:r>
              <a:rPr lang="en-US" dirty="0"/>
              <a:t>743</a:t>
            </a:r>
          </a:p>
        </p:txBody>
      </p:sp>
      <p:sp>
        <p:nvSpPr>
          <p:cNvPr id="57" name="TextBox 56">
            <a:extLst>
              <a:ext uri="{FF2B5EF4-FFF2-40B4-BE49-F238E27FC236}">
                <a16:creationId xmlns:a16="http://schemas.microsoft.com/office/drawing/2014/main" id="{455725FF-35A6-9DF5-EE9A-0D8AC070043C}"/>
              </a:ext>
            </a:extLst>
          </p:cNvPr>
          <p:cNvSpPr txBox="1"/>
          <p:nvPr/>
        </p:nvSpPr>
        <p:spPr>
          <a:xfrm>
            <a:off x="838632" y="8658683"/>
            <a:ext cx="870155" cy="276999"/>
          </a:xfrm>
          <a:prstGeom prst="rect">
            <a:avLst/>
          </a:prstGeom>
          <a:noFill/>
        </p:spPr>
        <p:txBody>
          <a:bodyPr wrap="square" rtlCol="0">
            <a:spAutoFit/>
          </a:bodyPr>
          <a:lstStyle>
            <a:defPPr>
              <a:defRPr lang="en-US"/>
            </a:defPPr>
            <a:lvl1pPr algn="ctr" rtl="1">
              <a:defRPr sz="1200">
                <a:latin typeface="IRANSansFaNum Black" panose="020B0506030804020204" pitchFamily="34" charset="-78"/>
                <a:cs typeface="IRANSansFaNum Black" panose="020B0506030804020204" pitchFamily="34" charset="-78"/>
              </a:defRPr>
            </a:lvl1pPr>
          </a:lstStyle>
          <a:p>
            <a:r>
              <a:rPr lang="en-US" dirty="0"/>
              <a:t>6.7</a:t>
            </a:r>
          </a:p>
        </p:txBody>
      </p:sp>
      <p:sp>
        <p:nvSpPr>
          <p:cNvPr id="58" name="TextBox 57">
            <a:extLst>
              <a:ext uri="{FF2B5EF4-FFF2-40B4-BE49-F238E27FC236}">
                <a16:creationId xmlns:a16="http://schemas.microsoft.com/office/drawing/2014/main" id="{0112F764-6A25-E446-072B-540703DB281A}"/>
              </a:ext>
            </a:extLst>
          </p:cNvPr>
          <p:cNvSpPr txBox="1"/>
          <p:nvPr/>
        </p:nvSpPr>
        <p:spPr>
          <a:xfrm>
            <a:off x="4198404" y="8628538"/>
            <a:ext cx="870155" cy="276999"/>
          </a:xfrm>
          <a:prstGeom prst="rect">
            <a:avLst/>
          </a:prstGeom>
          <a:noFill/>
        </p:spPr>
        <p:txBody>
          <a:bodyPr wrap="square" rtlCol="0">
            <a:spAutoFit/>
          </a:bodyPr>
          <a:lstStyle>
            <a:defPPr>
              <a:defRPr lang="en-US"/>
            </a:defPPr>
            <a:lvl1pPr algn="ctr" rtl="1">
              <a:defRPr sz="1200">
                <a:latin typeface="IRANSansFaNum Black" panose="020B0506030804020204" pitchFamily="34" charset="-78"/>
                <a:cs typeface="IRANSansFaNum Black" panose="020B0506030804020204" pitchFamily="34" charset="-78"/>
              </a:defRPr>
            </a:lvl1pPr>
          </a:lstStyle>
          <a:p>
            <a:r>
              <a:rPr lang="en-US" dirty="0"/>
              <a:t>12</a:t>
            </a:r>
            <a:r>
              <a:rPr lang="en-US" sz="1200" dirty="0">
                <a:solidFill>
                  <a:srgbClr val="002060"/>
                </a:solidFill>
                <a:latin typeface="IRANSansFaNum Black" panose="020B0506030804020204" pitchFamily="34" charset="-78"/>
                <a:cs typeface="IRANSansFaNum Black" panose="020B0506030804020204" pitchFamily="34" charset="-78"/>
              </a:rPr>
              <a:t>,</a:t>
            </a:r>
            <a:r>
              <a:rPr lang="en-US" dirty="0"/>
              <a:t>905</a:t>
            </a:r>
          </a:p>
        </p:txBody>
      </p:sp>
      <p:cxnSp>
        <p:nvCxnSpPr>
          <p:cNvPr id="87" name="Straight Connector 86">
            <a:extLst>
              <a:ext uri="{FF2B5EF4-FFF2-40B4-BE49-F238E27FC236}">
                <a16:creationId xmlns:a16="http://schemas.microsoft.com/office/drawing/2014/main" id="{7E2BDF54-13F3-AC2C-9DB3-9362BDF0FEDD}"/>
              </a:ext>
            </a:extLst>
          </p:cNvPr>
          <p:cNvCxnSpPr>
            <a:cxnSpLocks/>
          </p:cNvCxnSpPr>
          <p:nvPr/>
        </p:nvCxnSpPr>
        <p:spPr>
          <a:xfrm>
            <a:off x="1794022" y="8349430"/>
            <a:ext cx="0" cy="600193"/>
          </a:xfrm>
          <a:prstGeom prst="line">
            <a:avLst/>
          </a:prstGeom>
          <a:ln w="19050">
            <a:solidFill>
              <a:srgbClr val="173A4D"/>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90D08B2-A91E-7076-537F-37DADCBC5C52}"/>
              </a:ext>
            </a:extLst>
          </p:cNvPr>
          <p:cNvCxnSpPr>
            <a:cxnSpLocks/>
          </p:cNvCxnSpPr>
          <p:nvPr/>
        </p:nvCxnSpPr>
        <p:spPr>
          <a:xfrm>
            <a:off x="790803" y="8360161"/>
            <a:ext cx="2043967" cy="0"/>
          </a:xfrm>
          <a:prstGeom prst="line">
            <a:avLst/>
          </a:prstGeom>
          <a:ln w="19050">
            <a:solidFill>
              <a:srgbClr val="173A4D"/>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24512BE-E273-74B3-C005-82F3EBBDD81F}"/>
              </a:ext>
            </a:extLst>
          </p:cNvPr>
          <p:cNvCxnSpPr>
            <a:cxnSpLocks/>
          </p:cNvCxnSpPr>
          <p:nvPr/>
        </p:nvCxnSpPr>
        <p:spPr>
          <a:xfrm>
            <a:off x="792408" y="8951604"/>
            <a:ext cx="2043967" cy="0"/>
          </a:xfrm>
          <a:prstGeom prst="line">
            <a:avLst/>
          </a:prstGeom>
          <a:ln w="19050">
            <a:solidFill>
              <a:srgbClr val="173A4D"/>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CEBCD2-FDC6-D8BF-540E-D36AB7A2DC17}"/>
              </a:ext>
            </a:extLst>
          </p:cNvPr>
          <p:cNvCxnSpPr>
            <a:cxnSpLocks/>
          </p:cNvCxnSpPr>
          <p:nvPr/>
        </p:nvCxnSpPr>
        <p:spPr>
          <a:xfrm>
            <a:off x="5143622" y="8338980"/>
            <a:ext cx="0" cy="600193"/>
          </a:xfrm>
          <a:prstGeom prst="line">
            <a:avLst/>
          </a:prstGeom>
          <a:ln w="19050">
            <a:solidFill>
              <a:srgbClr val="173A4D"/>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0B315EB-30ED-4BCA-04A1-033B844582B4}"/>
              </a:ext>
            </a:extLst>
          </p:cNvPr>
          <p:cNvCxnSpPr>
            <a:cxnSpLocks/>
          </p:cNvCxnSpPr>
          <p:nvPr/>
        </p:nvCxnSpPr>
        <p:spPr>
          <a:xfrm>
            <a:off x="4140403" y="8349711"/>
            <a:ext cx="2043967" cy="0"/>
          </a:xfrm>
          <a:prstGeom prst="line">
            <a:avLst/>
          </a:prstGeom>
          <a:ln w="19050">
            <a:solidFill>
              <a:srgbClr val="173A4D"/>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729DBB-5221-CC7A-494C-1617AF7A282A}"/>
              </a:ext>
            </a:extLst>
          </p:cNvPr>
          <p:cNvCxnSpPr>
            <a:cxnSpLocks/>
          </p:cNvCxnSpPr>
          <p:nvPr/>
        </p:nvCxnSpPr>
        <p:spPr>
          <a:xfrm>
            <a:off x="4142008" y="8941154"/>
            <a:ext cx="2043967" cy="0"/>
          </a:xfrm>
          <a:prstGeom prst="line">
            <a:avLst/>
          </a:prstGeom>
          <a:ln w="19050">
            <a:solidFill>
              <a:srgbClr val="173A4D"/>
            </a:solidFill>
            <a:prstDash val="sysDot"/>
          </a:ln>
        </p:spPr>
        <p:style>
          <a:lnRef idx="1">
            <a:schemeClr val="accent1"/>
          </a:lnRef>
          <a:fillRef idx="0">
            <a:schemeClr val="accent1"/>
          </a:fillRef>
          <a:effectRef idx="0">
            <a:schemeClr val="accent1"/>
          </a:effectRef>
          <a:fontRef idx="minor">
            <a:schemeClr val="tx1"/>
          </a:fontRef>
        </p:style>
      </p:cxnSp>
      <p:sp>
        <p:nvSpPr>
          <p:cNvPr id="29" name="Slide Number Placeholder 28">
            <a:extLst>
              <a:ext uri="{FF2B5EF4-FFF2-40B4-BE49-F238E27FC236}">
                <a16:creationId xmlns:a16="http://schemas.microsoft.com/office/drawing/2014/main" id="{D09DF05F-0F50-C79B-4B59-A75DFC2D4745}"/>
              </a:ext>
            </a:extLst>
          </p:cNvPr>
          <p:cNvSpPr>
            <a:spLocks noGrp="1"/>
          </p:cNvSpPr>
          <p:nvPr>
            <p:ph type="sldNum" sz="quarter" idx="12"/>
          </p:nvPr>
        </p:nvSpPr>
        <p:spPr>
          <a:xfrm>
            <a:off x="2657475" y="9184689"/>
            <a:ext cx="1543050" cy="529890"/>
          </a:xfrm>
        </p:spPr>
        <p:txBody>
          <a:bodyPr vert="horz" lIns="91440" tIns="45720" rIns="91440" bIns="45720" rtlCol="0" anchor="ctr"/>
          <a:lstStyle/>
          <a:p>
            <a:pPr algn="ctr"/>
            <a:fld id="{94CCA625-7674-4AE4-838B-DD196DA2F80E}" type="slidenum">
              <a:rPr lang="en-US" smtClean="0">
                <a:latin typeface="IRANSans-Edit" panose="020B0506030804020204" pitchFamily="34" charset="-78"/>
                <a:cs typeface="IRANSans-Edit" panose="020B0506030804020204" pitchFamily="34" charset="-78"/>
              </a:rPr>
              <a:pPr algn="ctr"/>
              <a:t>2</a:t>
            </a:fld>
            <a:endParaRPr lang="en-US" dirty="0">
              <a:latin typeface="IRANSans-Edit" panose="020B0506030804020204" pitchFamily="34" charset="-78"/>
              <a:cs typeface="IRANSans-Edit" panose="020B0506030804020204" pitchFamily="34" charset="-78"/>
            </a:endParaRPr>
          </a:p>
        </p:txBody>
      </p:sp>
      <p:sp>
        <p:nvSpPr>
          <p:cNvPr id="4" name="TextBox 3">
            <a:extLst>
              <a:ext uri="{FF2B5EF4-FFF2-40B4-BE49-F238E27FC236}">
                <a16:creationId xmlns:a16="http://schemas.microsoft.com/office/drawing/2014/main" id="{F89470E3-6D70-4374-DF44-4EFE0BA4B4A6}"/>
              </a:ext>
            </a:extLst>
          </p:cNvPr>
          <p:cNvSpPr txBox="1"/>
          <p:nvPr/>
        </p:nvSpPr>
        <p:spPr>
          <a:xfrm>
            <a:off x="2326026" y="4438711"/>
            <a:ext cx="870155" cy="276999"/>
          </a:xfrm>
          <a:prstGeom prst="rect">
            <a:avLst/>
          </a:prstGeom>
          <a:noFill/>
        </p:spPr>
        <p:txBody>
          <a:bodyPr wrap="square" rtlCol="0">
            <a:spAutoFit/>
          </a:bodyPr>
          <a:lstStyle>
            <a:defPPr>
              <a:defRPr lang="en-US"/>
            </a:defPPr>
            <a:lvl1pPr algn="ctr" rtl="1">
              <a:defRPr sz="1200">
                <a:latin typeface="IRANSansFaNum" panose="020B0506030804020204" pitchFamily="34" charset="-78"/>
                <a:cs typeface="IRANSansFaNum" panose="020B0506030804020204" pitchFamily="34" charset="-78"/>
              </a:defRPr>
            </a:lvl1pPr>
          </a:lstStyle>
          <a:p>
            <a:r>
              <a:rPr lang="en-US" dirty="0"/>
              <a:t>1.27</a:t>
            </a:r>
          </a:p>
        </p:txBody>
      </p:sp>
      <p:sp>
        <p:nvSpPr>
          <p:cNvPr id="24" name="TextBox 23">
            <a:extLst>
              <a:ext uri="{FF2B5EF4-FFF2-40B4-BE49-F238E27FC236}">
                <a16:creationId xmlns:a16="http://schemas.microsoft.com/office/drawing/2014/main" id="{8F6608BE-9DB0-13B5-3EBA-7F5FE379DC33}"/>
              </a:ext>
            </a:extLst>
          </p:cNvPr>
          <p:cNvSpPr txBox="1"/>
          <p:nvPr/>
        </p:nvSpPr>
        <p:spPr>
          <a:xfrm>
            <a:off x="3547019" y="4439400"/>
            <a:ext cx="870155" cy="276999"/>
          </a:xfrm>
          <a:prstGeom prst="rect">
            <a:avLst/>
          </a:prstGeom>
          <a:noFill/>
        </p:spPr>
        <p:txBody>
          <a:bodyPr wrap="square" rtlCol="0">
            <a:spAutoFit/>
          </a:bodyPr>
          <a:lstStyle>
            <a:defPPr>
              <a:defRPr lang="en-US"/>
            </a:defPPr>
            <a:lvl1pPr algn="ctr" rtl="1">
              <a:defRPr sz="1200">
                <a:latin typeface="IRANSansFaNum" panose="020B0506030804020204" pitchFamily="34" charset="-78"/>
                <a:cs typeface="IRANSansFaNum" panose="020B0506030804020204" pitchFamily="34" charset="-78"/>
              </a:defRPr>
            </a:lvl1pPr>
          </a:lstStyle>
          <a:p>
            <a:r>
              <a:rPr lang="en-US" dirty="0"/>
              <a:t>-</a:t>
            </a:r>
          </a:p>
        </p:txBody>
      </p:sp>
      <p:sp>
        <p:nvSpPr>
          <p:cNvPr id="30" name="TextBox 29">
            <a:extLst>
              <a:ext uri="{FF2B5EF4-FFF2-40B4-BE49-F238E27FC236}">
                <a16:creationId xmlns:a16="http://schemas.microsoft.com/office/drawing/2014/main" id="{3185AEDC-912E-7E4D-31E8-CBAD27BF21DC}"/>
              </a:ext>
            </a:extLst>
          </p:cNvPr>
          <p:cNvSpPr txBox="1"/>
          <p:nvPr/>
        </p:nvSpPr>
        <p:spPr>
          <a:xfrm>
            <a:off x="4820309" y="4454513"/>
            <a:ext cx="870155" cy="276999"/>
          </a:xfrm>
          <a:prstGeom prst="rect">
            <a:avLst/>
          </a:prstGeom>
          <a:noFill/>
        </p:spPr>
        <p:txBody>
          <a:bodyPr wrap="square" rtlCol="0">
            <a:spAutoFit/>
          </a:bodyPr>
          <a:lstStyle>
            <a:defPPr>
              <a:defRPr lang="en-US"/>
            </a:defPPr>
            <a:lvl1pPr algn="ctr" rtl="1">
              <a:defRPr sz="1200">
                <a:latin typeface="IRANSansFaNum" panose="020B0506030804020204" pitchFamily="34" charset="-78"/>
                <a:cs typeface="IRANSansFaNum" panose="020B0506030804020204" pitchFamily="34" charset="-78"/>
              </a:defRPr>
            </a:lvl1pPr>
          </a:lstStyle>
          <a:p>
            <a:r>
              <a:rPr lang="en-US" dirty="0"/>
              <a:t>1.26</a:t>
            </a:r>
          </a:p>
        </p:txBody>
      </p:sp>
      <p:graphicFrame>
        <p:nvGraphicFramePr>
          <p:cNvPr id="63" name="Chart 62">
            <a:extLst>
              <a:ext uri="{FF2B5EF4-FFF2-40B4-BE49-F238E27FC236}">
                <a16:creationId xmlns:a16="http://schemas.microsoft.com/office/drawing/2014/main" id="{14CBB851-CB87-4A9A-B25A-084976723036}"/>
              </a:ext>
            </a:extLst>
          </p:cNvPr>
          <p:cNvGraphicFramePr>
            <a:graphicFrameLocks/>
          </p:cNvGraphicFramePr>
          <p:nvPr>
            <p:extLst>
              <p:ext uri="{D42A27DB-BD31-4B8C-83A1-F6EECF244321}">
                <p14:modId xmlns:p14="http://schemas.microsoft.com/office/powerpoint/2010/main" val="3332502891"/>
              </p:ext>
            </p:extLst>
          </p:nvPr>
        </p:nvGraphicFramePr>
        <p:xfrm>
          <a:off x="4571048" y="2055399"/>
          <a:ext cx="1271016" cy="1335024"/>
        </p:xfrm>
        <a:graphic>
          <a:graphicData uri="http://schemas.openxmlformats.org/drawingml/2006/chart">
            <c:chart xmlns:c="http://schemas.openxmlformats.org/drawingml/2006/chart" xmlns:r="http://schemas.openxmlformats.org/officeDocument/2006/relationships" r:id="rId6"/>
          </a:graphicData>
        </a:graphic>
      </p:graphicFrame>
      <p:sp>
        <p:nvSpPr>
          <p:cNvPr id="64" name="Flowchart: Extract 63">
            <a:extLst>
              <a:ext uri="{FF2B5EF4-FFF2-40B4-BE49-F238E27FC236}">
                <a16:creationId xmlns:a16="http://schemas.microsoft.com/office/drawing/2014/main" id="{6530C49C-14CB-467F-BB14-995E9EE504B5}"/>
              </a:ext>
            </a:extLst>
          </p:cNvPr>
          <p:cNvSpPr/>
          <p:nvPr/>
        </p:nvSpPr>
        <p:spPr>
          <a:xfrm>
            <a:off x="3114324" y="1814464"/>
            <a:ext cx="146304" cy="109728"/>
          </a:xfrm>
          <a:prstGeom prst="flowChartExtra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Extract 64">
            <a:extLst>
              <a:ext uri="{FF2B5EF4-FFF2-40B4-BE49-F238E27FC236}">
                <a16:creationId xmlns:a16="http://schemas.microsoft.com/office/drawing/2014/main" id="{95F4B7A4-5FDF-4B26-A14C-5156118A8C3F}"/>
              </a:ext>
            </a:extLst>
          </p:cNvPr>
          <p:cNvSpPr/>
          <p:nvPr/>
        </p:nvSpPr>
        <p:spPr>
          <a:xfrm>
            <a:off x="4366542" y="1814464"/>
            <a:ext cx="146304" cy="109728"/>
          </a:xfrm>
          <a:prstGeom prst="flowChartExtra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Extract 65">
            <a:extLst>
              <a:ext uri="{FF2B5EF4-FFF2-40B4-BE49-F238E27FC236}">
                <a16:creationId xmlns:a16="http://schemas.microsoft.com/office/drawing/2014/main" id="{31A20579-366E-48AD-A98B-7F97456A353E}"/>
              </a:ext>
            </a:extLst>
          </p:cNvPr>
          <p:cNvSpPr/>
          <p:nvPr/>
        </p:nvSpPr>
        <p:spPr>
          <a:xfrm>
            <a:off x="5494213" y="1814464"/>
            <a:ext cx="146304" cy="109728"/>
          </a:xfrm>
          <a:prstGeom prst="flowChartExtra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0533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EA12B-6226-2BF2-E4E9-B2112C0DC3A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F98FD61-D95F-C835-379A-C1CCF99EFA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2505" y="841681"/>
            <a:ext cx="6472990" cy="2458619"/>
          </a:xfrm>
          <a:prstGeom prst="rect">
            <a:avLst/>
          </a:prstGeom>
          <a:ln w="3175">
            <a:noFill/>
          </a:ln>
        </p:spPr>
      </p:pic>
      <p:sp>
        <p:nvSpPr>
          <p:cNvPr id="10" name="Rectangle: Top Corners Rounded 9">
            <a:extLst>
              <a:ext uri="{FF2B5EF4-FFF2-40B4-BE49-F238E27FC236}">
                <a16:creationId xmlns:a16="http://schemas.microsoft.com/office/drawing/2014/main" id="{77E1AE1F-AAC1-C8C5-CC2F-2410FB7BAF98}"/>
              </a:ext>
            </a:extLst>
          </p:cNvPr>
          <p:cNvSpPr/>
          <p:nvPr/>
        </p:nvSpPr>
        <p:spPr>
          <a:xfrm>
            <a:off x="192505" y="507959"/>
            <a:ext cx="6472990" cy="263597"/>
          </a:xfrm>
          <a:prstGeom prst="round2SameRect">
            <a:avLst>
              <a:gd name="adj1" fmla="val 16667"/>
              <a:gd name="adj2" fmla="val 0"/>
            </a:avLst>
          </a:prstGeom>
          <a:solidFill>
            <a:srgbClr val="9B7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a:latin typeface="Lalezar" panose="00000500000000000000" pitchFamily="50" charset="-78"/>
                <a:cs typeface="Lalezar" panose="00000500000000000000" pitchFamily="50" charset="-78"/>
              </a:rPr>
              <a:t>ارزش معاملات خرد </a:t>
            </a:r>
            <a:r>
              <a:rPr lang="fa-IR" sz="800" dirty="0">
                <a:solidFill>
                  <a:schemeClr val="bg1"/>
                </a:solidFill>
                <a:latin typeface="Lalezar" panose="00000500000000000000" pitchFamily="50" charset="-78"/>
                <a:cs typeface="Lalezar" panose="00000500000000000000" pitchFamily="50" charset="-78"/>
              </a:rPr>
              <a:t>( میلیارد تومان )</a:t>
            </a:r>
            <a:endParaRPr lang="en-US" sz="1500" dirty="0">
              <a:solidFill>
                <a:schemeClr val="bg1"/>
              </a:solidFill>
              <a:latin typeface="Lalezar" panose="00000500000000000000" pitchFamily="50" charset="-78"/>
              <a:cs typeface="Lalezar" panose="00000500000000000000" pitchFamily="50" charset="-78"/>
            </a:endParaRPr>
          </a:p>
        </p:txBody>
      </p:sp>
      <p:sp>
        <p:nvSpPr>
          <p:cNvPr id="4" name="Slide Number Placeholder 3">
            <a:extLst>
              <a:ext uri="{FF2B5EF4-FFF2-40B4-BE49-F238E27FC236}">
                <a16:creationId xmlns:a16="http://schemas.microsoft.com/office/drawing/2014/main" id="{23341317-5652-BB64-920A-C1A461E74D4A}"/>
              </a:ext>
            </a:extLst>
          </p:cNvPr>
          <p:cNvSpPr>
            <a:spLocks noGrp="1"/>
          </p:cNvSpPr>
          <p:nvPr>
            <p:ph type="sldNum" sz="quarter" idx="12"/>
          </p:nvPr>
        </p:nvSpPr>
        <p:spPr>
          <a:xfrm>
            <a:off x="2657475" y="9181397"/>
            <a:ext cx="1543050" cy="527403"/>
          </a:xfrm>
        </p:spPr>
        <p:txBody>
          <a:bodyPr vert="horz" lIns="91440" tIns="45720" rIns="91440" bIns="45720" rtlCol="0" anchor="ctr"/>
          <a:lstStyle/>
          <a:p>
            <a:pPr algn="ctr"/>
            <a:fld id="{94CCA625-7674-4AE4-838B-DD196DA2F80E}" type="slidenum">
              <a:rPr lang="en-US" smtClean="0">
                <a:latin typeface="IRANSans-Edit" panose="020B0506030804020204" pitchFamily="34" charset="-78"/>
                <a:cs typeface="IRANSans-Edit" panose="020B0506030804020204" pitchFamily="34" charset="-78"/>
              </a:rPr>
              <a:pPr algn="ctr"/>
              <a:t>3</a:t>
            </a:fld>
            <a:endParaRPr lang="en-US" dirty="0">
              <a:latin typeface="IRANSans-Edit" panose="020B0506030804020204" pitchFamily="34" charset="-78"/>
              <a:cs typeface="IRANSans-Edit" panose="020B0506030804020204" pitchFamily="34" charset="-78"/>
            </a:endParaRPr>
          </a:p>
        </p:txBody>
      </p:sp>
      <p:pic>
        <p:nvPicPr>
          <p:cNvPr id="8" name="Picture 7">
            <a:extLst>
              <a:ext uri="{FF2B5EF4-FFF2-40B4-BE49-F238E27FC236}">
                <a16:creationId xmlns:a16="http://schemas.microsoft.com/office/drawing/2014/main" id="{FE64CD44-EBBE-AD6B-E0E9-24C4F2FC6F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9740" y="3702635"/>
            <a:ext cx="6478522" cy="2461643"/>
          </a:xfrm>
          <a:prstGeom prst="rect">
            <a:avLst/>
          </a:prstGeom>
          <a:ln w="3175">
            <a:noFill/>
          </a:ln>
        </p:spPr>
      </p:pic>
      <p:sp>
        <p:nvSpPr>
          <p:cNvPr id="9" name="Rectangle: Top Corners Rounded 8">
            <a:extLst>
              <a:ext uri="{FF2B5EF4-FFF2-40B4-BE49-F238E27FC236}">
                <a16:creationId xmlns:a16="http://schemas.microsoft.com/office/drawing/2014/main" id="{316A4A99-8089-69EB-A53D-4924A9E38A96}"/>
              </a:ext>
            </a:extLst>
          </p:cNvPr>
          <p:cNvSpPr/>
          <p:nvPr/>
        </p:nvSpPr>
        <p:spPr>
          <a:xfrm>
            <a:off x="192505" y="3370425"/>
            <a:ext cx="6472990" cy="263597"/>
          </a:xfrm>
          <a:prstGeom prst="round2SameRect">
            <a:avLst>
              <a:gd name="adj1" fmla="val 16667"/>
              <a:gd name="adj2" fmla="val 0"/>
            </a:avLst>
          </a:prstGeom>
          <a:solidFill>
            <a:srgbClr val="9B7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a:latin typeface="Lalezar" panose="00000500000000000000" pitchFamily="50" charset="-78"/>
                <a:cs typeface="Lalezar" panose="00000500000000000000" pitchFamily="50" charset="-78"/>
              </a:rPr>
              <a:t>جریان ارزش تغییر مالکیت از حقوقی به حقیقی </a:t>
            </a:r>
            <a:r>
              <a:rPr lang="fa-IR" sz="800" dirty="0">
                <a:solidFill>
                  <a:schemeClr val="bg1"/>
                </a:solidFill>
                <a:latin typeface="Lalezar" panose="00000500000000000000" pitchFamily="50" charset="-78"/>
                <a:cs typeface="Lalezar" panose="00000500000000000000" pitchFamily="50" charset="-78"/>
              </a:rPr>
              <a:t>( میلیارد تومان )</a:t>
            </a:r>
            <a:endParaRPr lang="en-US" sz="1500" dirty="0">
              <a:latin typeface="Lalezar" panose="00000500000000000000" pitchFamily="50" charset="-78"/>
              <a:cs typeface="Lalezar" panose="00000500000000000000" pitchFamily="50" charset="-78"/>
            </a:endParaRPr>
          </a:p>
        </p:txBody>
      </p:sp>
      <p:pic>
        <p:nvPicPr>
          <p:cNvPr id="11" name="Picture 10">
            <a:extLst>
              <a:ext uri="{FF2B5EF4-FFF2-40B4-BE49-F238E27FC236}">
                <a16:creationId xmlns:a16="http://schemas.microsoft.com/office/drawing/2014/main" id="{C01D343A-C151-18E9-A38F-24288DF9950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7814" y="6637010"/>
            <a:ext cx="6472272" cy="2458347"/>
          </a:xfrm>
          <a:prstGeom prst="rect">
            <a:avLst/>
          </a:prstGeom>
          <a:ln w="3175">
            <a:noFill/>
          </a:ln>
        </p:spPr>
      </p:pic>
      <p:sp>
        <p:nvSpPr>
          <p:cNvPr id="12" name="Rectangle: Top Corners Rounded 11">
            <a:extLst>
              <a:ext uri="{FF2B5EF4-FFF2-40B4-BE49-F238E27FC236}">
                <a16:creationId xmlns:a16="http://schemas.microsoft.com/office/drawing/2014/main" id="{4B2E3AD2-F8F4-9C72-7525-567C15777E5A}"/>
              </a:ext>
            </a:extLst>
          </p:cNvPr>
          <p:cNvSpPr/>
          <p:nvPr/>
        </p:nvSpPr>
        <p:spPr>
          <a:xfrm>
            <a:off x="247096" y="6232891"/>
            <a:ext cx="6472990" cy="263597"/>
          </a:xfrm>
          <a:prstGeom prst="round2SameRect">
            <a:avLst>
              <a:gd name="adj1" fmla="val 16667"/>
              <a:gd name="adj2" fmla="val 0"/>
            </a:avLst>
          </a:prstGeom>
          <a:solidFill>
            <a:srgbClr val="9B7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a:latin typeface="Lalezar" panose="00000500000000000000" pitchFamily="50" charset="-78"/>
                <a:cs typeface="Lalezar" panose="00000500000000000000" pitchFamily="50" charset="-78"/>
              </a:rPr>
              <a:t>جریان ورود و خروج حقیقی در صندوق های درآمد ثابت </a:t>
            </a:r>
            <a:r>
              <a:rPr lang="fa-IR" sz="800" dirty="0">
                <a:solidFill>
                  <a:schemeClr val="bg1"/>
                </a:solidFill>
                <a:latin typeface="Lalezar" panose="00000500000000000000" pitchFamily="50" charset="-78"/>
                <a:cs typeface="Lalezar" panose="00000500000000000000" pitchFamily="50" charset="-78"/>
              </a:rPr>
              <a:t>( میلیارد تومان )</a:t>
            </a:r>
            <a:endParaRPr lang="fa-IR" sz="1500" dirty="0">
              <a:latin typeface="Lalezar" panose="00000500000000000000" pitchFamily="50" charset="-78"/>
              <a:cs typeface="Lalezar" panose="00000500000000000000" pitchFamily="50" charset="-78"/>
            </a:endParaRPr>
          </a:p>
        </p:txBody>
      </p:sp>
    </p:spTree>
    <p:extLst>
      <p:ext uri="{BB962C8B-B14F-4D97-AF65-F5344CB8AC3E}">
        <p14:creationId xmlns:p14="http://schemas.microsoft.com/office/powerpoint/2010/main" val="671565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0CC78951-2EB9-43CE-9797-55F5BBD73C60}"/>
              </a:ext>
            </a:extLst>
          </p:cNvPr>
          <p:cNvSpPr/>
          <p:nvPr/>
        </p:nvSpPr>
        <p:spPr>
          <a:xfrm>
            <a:off x="192505" y="547568"/>
            <a:ext cx="6472990" cy="300789"/>
          </a:xfrm>
          <a:prstGeom prst="round2SameRect">
            <a:avLst/>
          </a:prstGeom>
          <a:solidFill>
            <a:srgbClr val="9B7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400" dirty="0">
                <a:latin typeface="Lalezar" panose="00000500000000000000" pitchFamily="50" charset="-78"/>
                <a:cs typeface="Lalezar" panose="00000500000000000000" pitchFamily="50" charset="-78"/>
              </a:rPr>
              <a:t>بازدهی صندوق‌های سرمایه‌گذاری</a:t>
            </a:r>
            <a:endParaRPr lang="en-US" sz="1400" dirty="0">
              <a:latin typeface="Lalezar" panose="00000500000000000000" pitchFamily="50" charset="-78"/>
              <a:cs typeface="Lalezar" panose="00000500000000000000" pitchFamily="50" charset="-78"/>
            </a:endParaRPr>
          </a:p>
        </p:txBody>
      </p:sp>
      <p:sp>
        <p:nvSpPr>
          <p:cNvPr id="4" name="Rectangle: Top Corners Rounded 3">
            <a:extLst>
              <a:ext uri="{FF2B5EF4-FFF2-40B4-BE49-F238E27FC236}">
                <a16:creationId xmlns:a16="http://schemas.microsoft.com/office/drawing/2014/main" id="{AD2D5961-354D-4929-8B3A-C8EB9F6D8485}"/>
              </a:ext>
            </a:extLst>
          </p:cNvPr>
          <p:cNvSpPr/>
          <p:nvPr/>
        </p:nvSpPr>
        <p:spPr>
          <a:xfrm>
            <a:off x="203171" y="3240530"/>
            <a:ext cx="6472990" cy="741049"/>
          </a:xfrm>
          <a:prstGeom prst="round2SameRect">
            <a:avLst>
              <a:gd name="adj1" fmla="val 0"/>
              <a:gd name="adj2" fmla="val 0"/>
            </a:avLst>
          </a:prstGeom>
          <a:solidFill>
            <a:srgbClr val="EEEEE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900" dirty="0">
                <a:solidFill>
                  <a:schemeClr val="tx1">
                    <a:lumMod val="85000"/>
                    <a:lumOff val="15000"/>
                  </a:schemeClr>
                </a:solidFill>
                <a:latin typeface="IRANSans-Edit" panose="020B0506030804020204" pitchFamily="34" charset="-78"/>
                <a:cs typeface="B Lotus" panose="00000400000000000000" pitchFamily="50" charset="-78"/>
              </a:rPr>
              <a:t>صندوق‌های سرمایه‌گذاری در بازار ایران عملکردی متنوع از خود نشان داده‌اند. صندوق‌های کالایی، به‌ویژه به دلیل رشد حدود ۲۴ درصدی قیمت طلا، در صدر قرار دارند. صندوق‌های "صندوق در صندوق" عملکرد قابل قبولی داشته‌اند، اما صندوق‌های بازارگردانی با بازدهی منفی ۰.۶۴ درصد، نشانه‌هایی از فشار بر بازار را نشان می‌دهند.این داده‌ها بیانگر فضایی مثبت اما محتاطانه در بازار هستند. خوش‌بینی به صندوق‌های کالایی و اهرمی، اعتماد سرمایه‌گذاران به رشد دارایی‌های واقعی و سهام را منعکس می‌کند. با این حال، عملکرد ضعیف صندوق‌های بازارگردانی و بازدهی پایین صندوق‌های درآمد ثابت، نگرانی‌هایی درباره محدودیت نقدینگی را برجسته می‌کند و بازار را در وضعیتی شکننده و ناپایدار قرار می‌دهد.</a:t>
            </a:r>
            <a:endParaRPr lang="en-US" sz="900" dirty="0">
              <a:solidFill>
                <a:schemeClr val="tx1">
                  <a:lumMod val="85000"/>
                  <a:lumOff val="15000"/>
                </a:schemeClr>
              </a:solidFill>
              <a:latin typeface="IRANSans-Edit" panose="020B0506030804020204" pitchFamily="34" charset="-78"/>
              <a:cs typeface="B Lotus" panose="00000400000000000000" pitchFamily="50" charset="-78"/>
            </a:endParaRPr>
          </a:p>
        </p:txBody>
      </p:sp>
      <p:pic>
        <p:nvPicPr>
          <p:cNvPr id="7" name="Picture 6">
            <a:extLst>
              <a:ext uri="{FF2B5EF4-FFF2-40B4-BE49-F238E27FC236}">
                <a16:creationId xmlns:a16="http://schemas.microsoft.com/office/drawing/2014/main" id="{6DC2F12B-3682-B704-9FB9-B519796D68F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2505" y="936459"/>
            <a:ext cx="6472990" cy="2247901"/>
          </a:xfrm>
          <a:prstGeom prst="rect">
            <a:avLst/>
          </a:prstGeom>
        </p:spPr>
      </p:pic>
      <p:sp>
        <p:nvSpPr>
          <p:cNvPr id="10" name="Rectangle: Top Corners Rounded 9">
            <a:extLst>
              <a:ext uri="{FF2B5EF4-FFF2-40B4-BE49-F238E27FC236}">
                <a16:creationId xmlns:a16="http://schemas.microsoft.com/office/drawing/2014/main" id="{7701AFF4-A50F-47F6-98CA-AC7F023B22B6}"/>
              </a:ext>
            </a:extLst>
          </p:cNvPr>
          <p:cNvSpPr/>
          <p:nvPr/>
        </p:nvSpPr>
        <p:spPr>
          <a:xfrm>
            <a:off x="214800" y="4050332"/>
            <a:ext cx="6472990" cy="300789"/>
          </a:xfrm>
          <a:prstGeom prst="round2SameRect">
            <a:avLst/>
          </a:prstGeom>
          <a:solidFill>
            <a:srgbClr val="9B7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400" dirty="0">
                <a:latin typeface="Lalezar" panose="00000500000000000000" pitchFamily="50" charset="-78"/>
                <a:cs typeface="Lalezar" panose="00000500000000000000" pitchFamily="50" charset="-78"/>
              </a:rPr>
              <a:t>بازدهی سهام</a:t>
            </a:r>
            <a:endParaRPr lang="en-US" sz="1400" dirty="0">
              <a:latin typeface="Lalezar" panose="00000500000000000000" pitchFamily="50" charset="-78"/>
              <a:cs typeface="Lalezar" panose="00000500000000000000" pitchFamily="50" charset="-78"/>
            </a:endParaRPr>
          </a:p>
        </p:txBody>
      </p:sp>
      <p:sp>
        <p:nvSpPr>
          <p:cNvPr id="12" name="Rectangle: Top Corners Rounded 11">
            <a:extLst>
              <a:ext uri="{FF2B5EF4-FFF2-40B4-BE49-F238E27FC236}">
                <a16:creationId xmlns:a16="http://schemas.microsoft.com/office/drawing/2014/main" id="{C2DF2665-FD7F-4F02-A665-02C4F58299DC}"/>
              </a:ext>
            </a:extLst>
          </p:cNvPr>
          <p:cNvSpPr/>
          <p:nvPr/>
        </p:nvSpPr>
        <p:spPr>
          <a:xfrm>
            <a:off x="192505" y="6765276"/>
            <a:ext cx="6472990" cy="1586967"/>
          </a:xfrm>
          <a:prstGeom prst="round2SameRect">
            <a:avLst>
              <a:gd name="adj1" fmla="val 0"/>
              <a:gd name="adj2" fmla="val 8170"/>
            </a:avLst>
          </a:prstGeom>
          <a:solidFill>
            <a:srgbClr val="EEEEE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a-IR" sz="900" dirty="0">
                <a:solidFill>
                  <a:schemeClr val="tx1">
                    <a:lumMod val="85000"/>
                    <a:lumOff val="15000"/>
                  </a:schemeClr>
                </a:solidFill>
                <a:latin typeface="IRANSans-Edit" panose="020B0506030804020204" pitchFamily="34" charset="-78"/>
                <a:cs typeface="B Lotus" panose="00000400000000000000" pitchFamily="50" charset="-78"/>
              </a:rPr>
              <a:t>متن</a:t>
            </a:r>
          </a:p>
        </p:txBody>
      </p:sp>
      <p:pic>
        <p:nvPicPr>
          <p:cNvPr id="13" name="Picture 12">
            <a:extLst>
              <a:ext uri="{FF2B5EF4-FFF2-40B4-BE49-F238E27FC236}">
                <a16:creationId xmlns:a16="http://schemas.microsoft.com/office/drawing/2014/main" id="{71CC7FE7-0ACD-0925-3915-6C442ED68023}"/>
              </a:ext>
            </a:extLst>
          </p:cNvPr>
          <p:cNvPicPr>
            <a:picLocks noChangeAspect="1"/>
          </p:cNvPicPr>
          <p:nvPr/>
        </p:nvPicPr>
        <p:blipFill>
          <a:blip r:embed="rId3">
            <a:extLst>
              <a:ext uri="{28A0092B-C50C-407E-A947-70E740481C1C}">
                <a14:useLocalDpi xmlns:a14="http://schemas.microsoft.com/office/drawing/2010/main" val="0"/>
              </a:ext>
            </a:extLst>
          </a:blip>
          <a:srcRect t="1645" b="1645"/>
          <a:stretch/>
        </p:blipFill>
        <p:spPr>
          <a:xfrm>
            <a:off x="3485749" y="4431694"/>
            <a:ext cx="3179746" cy="2253009"/>
          </a:xfrm>
          <a:prstGeom prst="rect">
            <a:avLst/>
          </a:prstGeom>
        </p:spPr>
      </p:pic>
      <p:sp>
        <p:nvSpPr>
          <p:cNvPr id="2" name="Slide Number Placeholder 1">
            <a:extLst>
              <a:ext uri="{FF2B5EF4-FFF2-40B4-BE49-F238E27FC236}">
                <a16:creationId xmlns:a16="http://schemas.microsoft.com/office/drawing/2014/main" id="{954F3A5F-1BB0-198F-A3A8-59A58CD3787E}"/>
              </a:ext>
            </a:extLst>
          </p:cNvPr>
          <p:cNvSpPr>
            <a:spLocks noGrp="1"/>
          </p:cNvSpPr>
          <p:nvPr>
            <p:ph type="sldNum" sz="quarter" idx="12"/>
          </p:nvPr>
        </p:nvSpPr>
        <p:spPr>
          <a:xfrm>
            <a:off x="2657475" y="9181397"/>
            <a:ext cx="1543050" cy="527403"/>
          </a:xfrm>
        </p:spPr>
        <p:txBody>
          <a:bodyPr vert="horz" lIns="91440" tIns="45720" rIns="91440" bIns="45720" rtlCol="0" anchor="ctr"/>
          <a:lstStyle/>
          <a:p>
            <a:pPr algn="ctr"/>
            <a:fld id="{94CCA625-7674-4AE4-838B-DD196DA2F80E}" type="slidenum">
              <a:rPr lang="en-US" smtClean="0">
                <a:latin typeface="IRANSans-Edit" panose="020B0506030804020204" pitchFamily="34" charset="-78"/>
                <a:cs typeface="IRANSans-Edit" panose="020B0506030804020204" pitchFamily="34" charset="-78"/>
              </a:rPr>
              <a:pPr algn="ctr"/>
              <a:t>4</a:t>
            </a:fld>
            <a:endParaRPr lang="en-US" dirty="0">
              <a:latin typeface="IRANSans-Edit" panose="020B0506030804020204" pitchFamily="34" charset="-78"/>
              <a:cs typeface="IRANSans-Edit" panose="020B0506030804020204" pitchFamily="34" charset="-78"/>
            </a:endParaRPr>
          </a:p>
        </p:txBody>
      </p:sp>
      <p:pic>
        <p:nvPicPr>
          <p:cNvPr id="5" name="Picture 4">
            <a:extLst>
              <a:ext uri="{FF2B5EF4-FFF2-40B4-BE49-F238E27FC236}">
                <a16:creationId xmlns:a16="http://schemas.microsoft.com/office/drawing/2014/main" id="{70F454C9-BE05-1C0D-5C41-389EB240638C}"/>
              </a:ext>
            </a:extLst>
          </p:cNvPr>
          <p:cNvPicPr>
            <a:picLocks noChangeAspect="1"/>
          </p:cNvPicPr>
          <p:nvPr/>
        </p:nvPicPr>
        <p:blipFill>
          <a:blip r:embed="rId4">
            <a:extLst>
              <a:ext uri="{28A0092B-C50C-407E-A947-70E740481C1C}">
                <a14:useLocalDpi xmlns:a14="http://schemas.microsoft.com/office/drawing/2010/main" val="0"/>
              </a:ext>
            </a:extLst>
          </a:blip>
          <a:srcRect t="1322" b="1322"/>
          <a:stretch/>
        </p:blipFill>
        <p:spPr>
          <a:xfrm>
            <a:off x="260626" y="4431694"/>
            <a:ext cx="3168374" cy="2258986"/>
          </a:xfrm>
          <a:prstGeom prst="rect">
            <a:avLst/>
          </a:prstGeom>
        </p:spPr>
      </p:pic>
    </p:spTree>
    <p:extLst>
      <p:ext uri="{BB962C8B-B14F-4D97-AF65-F5344CB8AC3E}">
        <p14:creationId xmlns:p14="http://schemas.microsoft.com/office/powerpoint/2010/main" val="159113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2BC94-AC6D-A502-84DC-8FE3BF6FAAE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4D50B57-326D-2AC0-E459-C9B792F4ABA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411" y="777740"/>
            <a:ext cx="6467179" cy="3418098"/>
          </a:xfrm>
          <a:prstGeom prst="rect">
            <a:avLst/>
          </a:prstGeom>
        </p:spPr>
      </p:pic>
      <p:sp>
        <p:nvSpPr>
          <p:cNvPr id="3" name="Rectangle: Top Corners Rounded 2">
            <a:extLst>
              <a:ext uri="{FF2B5EF4-FFF2-40B4-BE49-F238E27FC236}">
                <a16:creationId xmlns:a16="http://schemas.microsoft.com/office/drawing/2014/main" id="{BBBAB9A0-C3DB-D0A0-7B70-8D6262935852}"/>
              </a:ext>
            </a:extLst>
          </p:cNvPr>
          <p:cNvSpPr/>
          <p:nvPr/>
        </p:nvSpPr>
        <p:spPr>
          <a:xfrm>
            <a:off x="192505" y="477823"/>
            <a:ext cx="6472990" cy="300789"/>
          </a:xfrm>
          <a:prstGeom prst="round2SameRect">
            <a:avLst/>
          </a:prstGeom>
          <a:solidFill>
            <a:srgbClr val="9B7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400" dirty="0">
                <a:latin typeface="Lalezar" panose="00000500000000000000" pitchFamily="50" charset="-78"/>
                <a:cs typeface="Lalezar" panose="00000500000000000000" pitchFamily="50" charset="-78"/>
              </a:rPr>
              <a:t>بازدهی صنایع</a:t>
            </a:r>
            <a:endParaRPr lang="en-US" sz="1400" dirty="0">
              <a:latin typeface="Lalezar" panose="00000500000000000000" pitchFamily="50" charset="-78"/>
              <a:cs typeface="Lalezar" panose="00000500000000000000" pitchFamily="50" charset="-78"/>
            </a:endParaRPr>
          </a:p>
        </p:txBody>
      </p:sp>
      <p:sp>
        <p:nvSpPr>
          <p:cNvPr id="11" name="Rectangle: Top Corners Rounded 10">
            <a:extLst>
              <a:ext uri="{FF2B5EF4-FFF2-40B4-BE49-F238E27FC236}">
                <a16:creationId xmlns:a16="http://schemas.microsoft.com/office/drawing/2014/main" id="{29783D51-2102-ED65-D877-BD255FC464F7}"/>
              </a:ext>
            </a:extLst>
          </p:cNvPr>
          <p:cNvSpPr/>
          <p:nvPr/>
        </p:nvSpPr>
        <p:spPr>
          <a:xfrm>
            <a:off x="186970" y="5850304"/>
            <a:ext cx="6472990" cy="263597"/>
          </a:xfrm>
          <a:prstGeom prst="round2SameRect">
            <a:avLst>
              <a:gd name="adj1" fmla="val 16667"/>
              <a:gd name="adj2" fmla="val 0"/>
            </a:avLst>
          </a:prstGeom>
          <a:solidFill>
            <a:srgbClr val="9B7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a:latin typeface="Lalezar" panose="00000500000000000000" pitchFamily="50" charset="-78"/>
                <a:cs typeface="Lalezar" panose="00000500000000000000" pitchFamily="50" charset="-78"/>
              </a:rPr>
              <a:t>رویدادهای مهم</a:t>
            </a:r>
            <a:endParaRPr lang="en-US" sz="1400" dirty="0">
              <a:latin typeface="Lalezar" panose="00000500000000000000" pitchFamily="50" charset="-78"/>
              <a:cs typeface="Lalezar" panose="00000500000000000000" pitchFamily="50" charset="-78"/>
            </a:endParaRPr>
          </a:p>
        </p:txBody>
      </p:sp>
      <p:sp>
        <p:nvSpPr>
          <p:cNvPr id="12" name="Rectangle: Top Corners Rounded 11">
            <a:extLst>
              <a:ext uri="{FF2B5EF4-FFF2-40B4-BE49-F238E27FC236}">
                <a16:creationId xmlns:a16="http://schemas.microsoft.com/office/drawing/2014/main" id="{7A04C322-6CE0-B49D-CAE2-258D887FE9FD}"/>
              </a:ext>
            </a:extLst>
          </p:cNvPr>
          <p:cNvSpPr/>
          <p:nvPr/>
        </p:nvSpPr>
        <p:spPr>
          <a:xfrm>
            <a:off x="3523023" y="6171339"/>
            <a:ext cx="3142471" cy="263597"/>
          </a:xfrm>
          <a:prstGeom prst="round2SameRect">
            <a:avLst>
              <a:gd name="adj1" fmla="val 0"/>
              <a:gd name="adj2" fmla="val 0"/>
            </a:avLst>
          </a:prstGeom>
          <a:solidFill>
            <a:srgbClr val="C6A9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a:latin typeface="Lalezar" panose="00000500000000000000" pitchFamily="50" charset="-78"/>
                <a:cs typeface="Lalezar" panose="00000500000000000000" pitchFamily="50" charset="-78"/>
              </a:rPr>
              <a:t>داخلی</a:t>
            </a:r>
            <a:endParaRPr lang="en-US" sz="1400" dirty="0">
              <a:latin typeface="Lalezar" panose="00000500000000000000" pitchFamily="50" charset="-78"/>
              <a:cs typeface="Lalezar" panose="00000500000000000000" pitchFamily="50" charset="-78"/>
            </a:endParaRPr>
          </a:p>
        </p:txBody>
      </p:sp>
      <p:sp>
        <p:nvSpPr>
          <p:cNvPr id="13" name="Rectangle: Top Corners Rounded 12">
            <a:extLst>
              <a:ext uri="{FF2B5EF4-FFF2-40B4-BE49-F238E27FC236}">
                <a16:creationId xmlns:a16="http://schemas.microsoft.com/office/drawing/2014/main" id="{A6E7E521-9400-CE4C-DA77-B35CD2A3DA45}"/>
              </a:ext>
            </a:extLst>
          </p:cNvPr>
          <p:cNvSpPr/>
          <p:nvPr/>
        </p:nvSpPr>
        <p:spPr>
          <a:xfrm>
            <a:off x="181436" y="6173329"/>
            <a:ext cx="3142800" cy="263597"/>
          </a:xfrm>
          <a:prstGeom prst="round2SameRect">
            <a:avLst>
              <a:gd name="adj1" fmla="val 0"/>
              <a:gd name="adj2" fmla="val 0"/>
            </a:avLst>
          </a:prstGeom>
          <a:solidFill>
            <a:srgbClr val="C6A9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a:latin typeface="Lalezar" panose="00000500000000000000" pitchFamily="50" charset="-78"/>
                <a:cs typeface="Lalezar" panose="00000500000000000000" pitchFamily="50" charset="-78"/>
              </a:rPr>
              <a:t>جهانی</a:t>
            </a:r>
            <a:endParaRPr lang="en-US" sz="1400" dirty="0">
              <a:latin typeface="Lalezar" panose="00000500000000000000" pitchFamily="50" charset="-78"/>
              <a:cs typeface="Lalezar" panose="00000500000000000000" pitchFamily="50" charset="-78"/>
            </a:endParaRPr>
          </a:p>
        </p:txBody>
      </p:sp>
      <p:sp>
        <p:nvSpPr>
          <p:cNvPr id="14" name="Rectangle: Top Corners Rounded 13">
            <a:extLst>
              <a:ext uri="{FF2B5EF4-FFF2-40B4-BE49-F238E27FC236}">
                <a16:creationId xmlns:a16="http://schemas.microsoft.com/office/drawing/2014/main" id="{57FDE7F9-A781-AF5C-E3D7-6F0241705C75}"/>
              </a:ext>
            </a:extLst>
          </p:cNvPr>
          <p:cNvSpPr/>
          <p:nvPr/>
        </p:nvSpPr>
        <p:spPr>
          <a:xfrm>
            <a:off x="3523023" y="6468114"/>
            <a:ext cx="3142472" cy="2626244"/>
          </a:xfrm>
          <a:prstGeom prst="round2SameRect">
            <a:avLst>
              <a:gd name="adj1" fmla="val 0"/>
              <a:gd name="adj2" fmla="val 4157"/>
            </a:avLst>
          </a:prstGeom>
          <a:solidFill>
            <a:srgbClr val="EEEEE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rtl="1">
              <a:lnSpc>
                <a:spcPct val="107000"/>
              </a:lnSpc>
              <a:spcBef>
                <a:spcPts val="0"/>
              </a:spcBef>
              <a:spcAft>
                <a:spcPts val="800"/>
              </a:spcAft>
            </a:pPr>
            <a:r>
              <a:rPr lang="ar-SA"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ممنوعیت تبلیغات پلتفرم‌های آنلاین طلا به‌دلیل ضعف نظارت بی‌اثر مانده و بازار را با ریسک‌هایی چون معاملات صوری و بلوکه‌شدن وجوه کاربران روبه‌رو کرده است. بانک مرکزی با تدوین ضوابطی سختگیرانه مانند الزام به پشتوانه واقعی طلا، احراز هویت کامل، ثبت تراکنش‌ها و تسویه حداکثر </a:t>
            </a:r>
            <a:r>
              <a:rPr lang="fa-IR"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۴۸</a:t>
            </a:r>
            <a:r>
              <a:rPr lang="ar-SA"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ساعته، قصد ساماندهی پلتفرم‌های طلا را دارد؛ اقدامی که می‌تواند اعتماد عمومی را بازگرداند، هرچند موفقیت آن وابسته به نظارت مستمر است</a:t>
            </a:r>
            <a:r>
              <a:rPr lang="en-US"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a:t>
            </a:r>
            <a:endParaRPr lang="en-US" sz="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فرابورس ایران از طرح «حجم مبنای پویا» در بازار پایه خبر داد؛ سازوکاری که حجم مبنا را متناسب با معاملات هر نماد تغییر می‌دهد. هدف، بهبود نقدشوندگی و کاهش دستکاری قیمتی است؛ مشکلی که در مدل ثابت موجب قفل‌شدن معاملات می‌شد. اجرای این مکانیزم می‌تواند با روان‌تر شدن معاملات و افزایش اعتماد سرمایه‌گذاران خرد، بخشی از نقدینگی را به بازار بازگرداند و گامی در جهت نزدیک‌شدن به استانداردهای بین‌المللی باشد. موفقیت آن نیازمند آموزش، شفاف‌سازی و نظارت مستمر است</a:t>
            </a:r>
            <a:r>
              <a:rPr lang="en-US"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a:t>
            </a:r>
            <a:endParaRPr lang="en-US" sz="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مقام معظم رهبری در سخنرانی </a:t>
            </a:r>
            <a:r>
              <a:rPr lang="fa-IR"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۱</a:t>
            </a:r>
            <a:r>
              <a:rPr lang="ar-SA"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مهر </a:t>
            </a:r>
            <a:r>
              <a:rPr lang="fa-IR"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۱۴۰۴</a:t>
            </a:r>
            <a:r>
              <a:rPr lang="ar-SA"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تأکید کردند مذاکره با آمریکا در شرایط کنونی «بن‌بست محض» است و هیچ سودی برای منافع ملی ندارد، بلکه می‌تواند زیان‌های جدی به همراه داشته باشد. ایشان با اشاره به تجربه برجام، هدف آمریکا را تعطیلی برنامه هسته‌ای و تضعیف توان دفاعی ایران دانستند. در عین حال، فضای پیش‌رو همراه با احتمال فشارهای اقتصادی و تنش‌های امنیتی توصیف شد</a:t>
            </a:r>
            <a:r>
              <a:rPr lang="en-US"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a:t>
            </a:r>
            <a:endParaRPr lang="en-US" sz="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محدودیت‌های آبرسانی و برق به‌عنوان ریسک سیستماتیک، هزینه عملیاتی شرکت‌ها به‌ویژه در کشاورزی و صنایع عمومی را افزایش داده و بر سودآوری سه‌ماهه منتهی به شهریور اثرگذار خواهد بود. تداوم خشکسالی می‌تواند در ماه‌های آینده نیز فشار مضاعفی بر صنایع و بازار سرمایه وارد کند</a:t>
            </a:r>
            <a:r>
              <a:rPr lang="en-US"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a:t>
            </a:r>
            <a:endParaRPr lang="en-US" sz="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Top Corners Rounded 14">
            <a:extLst>
              <a:ext uri="{FF2B5EF4-FFF2-40B4-BE49-F238E27FC236}">
                <a16:creationId xmlns:a16="http://schemas.microsoft.com/office/drawing/2014/main" id="{EF831EA3-557D-0BF1-EAF0-1722288EF164}"/>
              </a:ext>
            </a:extLst>
          </p:cNvPr>
          <p:cNvSpPr/>
          <p:nvPr/>
        </p:nvSpPr>
        <p:spPr>
          <a:xfrm>
            <a:off x="181436" y="6468114"/>
            <a:ext cx="3142472" cy="2626245"/>
          </a:xfrm>
          <a:prstGeom prst="round2SameRect">
            <a:avLst>
              <a:gd name="adj1" fmla="val 0"/>
              <a:gd name="adj2" fmla="val 3638"/>
            </a:avLst>
          </a:prstGeom>
          <a:solidFill>
            <a:srgbClr val="EEEEE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rtl="1">
              <a:lnSpc>
                <a:spcPct val="107000"/>
              </a:lnSpc>
              <a:spcBef>
                <a:spcPts val="0"/>
              </a:spcBef>
              <a:spcAft>
                <a:spcPts val="800"/>
              </a:spcAft>
            </a:pPr>
            <a:r>
              <a:rPr lang="ar-SA"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فدرال رزرو در سپتامبر </a:t>
            </a:r>
            <a:r>
              <a:rPr lang="fa-IR"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۲۰۲۵</a:t>
            </a:r>
            <a:r>
              <a:rPr lang="ar-SA"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با کاهش </a:t>
            </a:r>
            <a:r>
              <a:rPr lang="fa-IR"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۰.۲۵</a:t>
            </a:r>
            <a:r>
              <a:rPr lang="ar-SA"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درصدی نرخ بهره به محدوده </a:t>
            </a:r>
            <a:r>
              <a:rPr lang="fa-IR"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۴.۰۰</a:t>
            </a:r>
            <a:r>
              <a:rPr lang="ar-SA"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تا </a:t>
            </a:r>
            <a:r>
              <a:rPr lang="fa-IR"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۴.۲۵</a:t>
            </a:r>
            <a:r>
              <a:rPr lang="ar-SA"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درصد، نخستین گام انبساطی از دسامبر گذشته را برداشت. این تغییر می‌تواند با تضعیف دلار و رشد قیمت نفت و فلزات، چشم‌انداز درآمدهای نفتی ایران و سودآوری شرکت‌های صادرات‌محور بورس را بهبود دهد، هرچند محدودیت‌های تحریمی همچنان عامل اصلی تعیین‌کننده خواهد بود</a:t>
            </a:r>
            <a:r>
              <a:rPr lang="en-US"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a:t>
            </a:r>
            <a:endParaRPr lang="en-US" sz="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با فعال‌سازی مکانیسم ماشه، از مهر </a:t>
            </a:r>
            <a:r>
              <a:rPr lang="fa-IR"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۱۴۰۴</a:t>
            </a:r>
            <a:r>
              <a:rPr lang="ar-SA"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همه تحریم‌های پیشین سازمان ملل علیه ایران بازمی‌گردد. این امر در کوتاه‌مدت نوسان و فشار بر بازار سرمایه ایجاد می‌کند، اما با رشد نرخ ارز می‌تواند صنایع صادرات‌محور را تقویت کرده و تقاضا برای طلا و سکه را افزایش دهد</a:t>
            </a:r>
            <a:r>
              <a:rPr lang="en-US"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a:t>
            </a:r>
            <a:endParaRPr lang="en-US" sz="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در هفته‌های اخیر، بمباران‌ها و حملات موشکی در اروپا، سطح آماده‌باش ناتو را افزایش داده و ریسک‌های عرضه‌ و نوسانات کوتاه‌مدت بازار انرژی را بالا برده است. برای ایران این تحولات فرصتی بالقوه در صادرات انرژی و افزایش موقتی قیمت نفت ایجاد می‌کند، اما همزمان پریمیوم ریسک جهانی بازارهای مالی را تحت فشار قرار می‌دهد و مدیریت نقدینگی و بازنگری سبد دارایی‌ها ضروری است</a:t>
            </a:r>
            <a:r>
              <a:rPr lang="en-US"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a:t>
            </a:r>
            <a:endParaRPr lang="en-US" sz="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افزایش مذاکرات تجاری آمریکا و هند و تداوم تنش‌های تجاری با چین و دیگر شرکا، جریان‌های تجاری جهانی را بازتنظیم کرده است. برای ایران این تحولات می‌تواند فرصت صادرات به هند و چین ایجاد کند، اما همزمان هزینه‌های واردات ماشین‌آلات و نیمه‌رساناها را افزایش داده و فشار بر صنایع تولیدی داخلی را تشدید کند</a:t>
            </a:r>
            <a:r>
              <a:rPr lang="en-US" sz="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a:t>
            </a:r>
            <a:endParaRPr lang="en-US" sz="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Top Corners Rounded 3">
            <a:extLst>
              <a:ext uri="{FF2B5EF4-FFF2-40B4-BE49-F238E27FC236}">
                <a16:creationId xmlns:a16="http://schemas.microsoft.com/office/drawing/2014/main" id="{8C8E8556-B82C-4CE3-7716-BD50D6C4CA3E}"/>
              </a:ext>
            </a:extLst>
          </p:cNvPr>
          <p:cNvSpPr/>
          <p:nvPr/>
        </p:nvSpPr>
        <p:spPr>
          <a:xfrm>
            <a:off x="181436" y="4125546"/>
            <a:ext cx="6472990" cy="1665740"/>
          </a:xfrm>
          <a:prstGeom prst="round2SameRect">
            <a:avLst>
              <a:gd name="adj1" fmla="val 0"/>
              <a:gd name="adj2" fmla="val 0"/>
            </a:avLst>
          </a:prstGeom>
          <a:solidFill>
            <a:srgbClr val="EEEEE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rtl="1">
              <a:lnSpc>
                <a:spcPct val="107000"/>
              </a:lnSpc>
              <a:spcBef>
                <a:spcPts val="0"/>
              </a:spcBef>
              <a:spcAft>
                <a:spcPts val="800"/>
              </a:spcAft>
            </a:pPr>
            <a:r>
              <a:rPr lang="fa-IR" sz="9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شهریور ماه برای بورس با الگوی متوازن‌تری نسبت به مرداد همراه بود؛ جایی که عمق افت‌ها کاهش یافت و بیشتر صنایع در محدوده‌ای متعادل‌تر نوسان کردند. نکته مهم این ماه، عقب‌نشینی بخشی از صنایع خدماتی و کوچک بود که در ماه‌های گذشته بازدهی بهتری از سایر گروه‌ها داشتند، اما این بار خود در معرض فشار عرضه قرار گرفتند. این جابه‌جایی نشان می‌دهد که موج ریسک‌ گریزی سرمایه‌گذاران از یک حوزه به حوزه دیگر منتقل شده و اعتماد عمومی هنوز در سطح پایینی قرار دارد.</a:t>
            </a:r>
            <a:endParaRPr lang="en-US" sz="9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fa-IR" sz="9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در مقابل، صنایع وابسته به انرژی و دارایی‌های مالی با جذب نقدینگی بیشتری همراه شدند و به نوعی نقش پیشران بازار را بر عهده گرفتند. تمرکز سرمایه‌گذاران بر این گروه‌ها بیش از آنکه ناشی از تحولات درونی بازار باشد، ریشه در انتظارات تورمی و متغیرهای جهانی دارد. در واقع، بازار در حال حاضر کمتر به شاخص‌های خرد شرکت‌ها توجه نشان داده و بیشتر با نگاه کلان و جستجوی فرصت دردارایی‌های با پشتوانه نوسانی رفتار می‌کند.</a:t>
            </a:r>
            <a:endParaRPr lang="en-US" sz="9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fa-IR" sz="9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در مجموع، بورس میان دوگانگی صنایع قرار گرفت: بخشی از بازار که درگیر فرسایش اعتماد و خروج تدریجی نقدینگی است، و بخشی دیگر که توانست با تکیه بر عوامل بیرونی و انتظارات قیمتی، عملکرد بهتری به ثبت برساند. این وضعیت حاکی از ادامه فضای احتیاطی در رفتار سرمایه‌گذاران تا زمان شکل‌گیری محرک‌های بنیادی قوی‌تر برای بازگشت کلی بازار است.</a:t>
            </a:r>
            <a:endParaRPr lang="en-US" sz="9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9BEA210-5A1D-F3DC-A876-14E13791A80E}"/>
              </a:ext>
            </a:extLst>
          </p:cNvPr>
          <p:cNvSpPr>
            <a:spLocks noGrp="1"/>
          </p:cNvSpPr>
          <p:nvPr>
            <p:ph type="sldNum" sz="quarter" idx="12"/>
          </p:nvPr>
        </p:nvSpPr>
        <p:spPr>
          <a:xfrm>
            <a:off x="2657475" y="9181397"/>
            <a:ext cx="1543050" cy="527403"/>
          </a:xfrm>
        </p:spPr>
        <p:txBody>
          <a:bodyPr vert="horz" lIns="91440" tIns="45720" rIns="91440" bIns="45720" rtlCol="0" anchor="ctr"/>
          <a:lstStyle/>
          <a:p>
            <a:pPr algn="ctr"/>
            <a:fld id="{94CCA625-7674-4AE4-838B-DD196DA2F80E}" type="slidenum">
              <a:rPr lang="en-US" smtClean="0">
                <a:latin typeface="IRANSans-Edit" panose="020B0506030804020204" pitchFamily="34" charset="-78"/>
                <a:cs typeface="IRANSans-Edit" panose="020B0506030804020204" pitchFamily="34" charset="-78"/>
              </a:rPr>
              <a:pPr algn="ctr"/>
              <a:t>5</a:t>
            </a:fld>
            <a:endParaRPr lang="en-US" dirty="0">
              <a:latin typeface="IRANSans-Edit" panose="020B0506030804020204" pitchFamily="34" charset="-78"/>
              <a:cs typeface="IRANSans-Edit" panose="020B0506030804020204" pitchFamily="34" charset="-78"/>
            </a:endParaRPr>
          </a:p>
        </p:txBody>
      </p:sp>
    </p:spTree>
    <p:extLst>
      <p:ext uri="{BB962C8B-B14F-4D97-AF65-F5344CB8AC3E}">
        <p14:creationId xmlns:p14="http://schemas.microsoft.com/office/powerpoint/2010/main" val="29850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Top Corners Rounded 9">
            <a:extLst>
              <a:ext uri="{FF2B5EF4-FFF2-40B4-BE49-F238E27FC236}">
                <a16:creationId xmlns:a16="http://schemas.microsoft.com/office/drawing/2014/main" id="{AE460116-1158-4B4C-98CD-02271723D705}"/>
              </a:ext>
            </a:extLst>
          </p:cNvPr>
          <p:cNvSpPr/>
          <p:nvPr/>
        </p:nvSpPr>
        <p:spPr>
          <a:xfrm>
            <a:off x="192505" y="503651"/>
            <a:ext cx="6472990" cy="263597"/>
          </a:xfrm>
          <a:prstGeom prst="round2SameRect">
            <a:avLst>
              <a:gd name="adj1" fmla="val 16667"/>
              <a:gd name="adj2" fmla="val 0"/>
            </a:avLst>
          </a:prstGeom>
          <a:solidFill>
            <a:srgbClr val="9B7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a:latin typeface="Lalezar" panose="00000500000000000000" pitchFamily="50" charset="-78"/>
                <a:cs typeface="Lalezar" panose="00000500000000000000" pitchFamily="50" charset="-78"/>
              </a:rPr>
              <a:t>وضعیت بازارهای موازی</a:t>
            </a:r>
            <a:endParaRPr lang="en-US" sz="1400" dirty="0">
              <a:latin typeface="Lalezar" panose="00000500000000000000" pitchFamily="50" charset="-78"/>
              <a:cs typeface="Lalezar" panose="00000500000000000000" pitchFamily="50" charset="-78"/>
            </a:endParaRPr>
          </a:p>
        </p:txBody>
      </p:sp>
      <p:sp>
        <p:nvSpPr>
          <p:cNvPr id="11" name="Rectangle: Top Corners Rounded 10">
            <a:extLst>
              <a:ext uri="{FF2B5EF4-FFF2-40B4-BE49-F238E27FC236}">
                <a16:creationId xmlns:a16="http://schemas.microsoft.com/office/drawing/2014/main" id="{277CBF2D-DB72-416A-8F5B-28C04DD95855}"/>
              </a:ext>
            </a:extLst>
          </p:cNvPr>
          <p:cNvSpPr/>
          <p:nvPr/>
        </p:nvSpPr>
        <p:spPr>
          <a:xfrm>
            <a:off x="129821" y="4094424"/>
            <a:ext cx="6478524" cy="1449125"/>
          </a:xfrm>
          <a:prstGeom prst="round2SameRect">
            <a:avLst>
              <a:gd name="adj1" fmla="val 0"/>
              <a:gd name="adj2" fmla="val 0"/>
            </a:avLst>
          </a:prstGeom>
          <a:solidFill>
            <a:srgbClr val="EEEEE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rtl="1">
              <a:lnSpc>
                <a:spcPct val="107000"/>
              </a:lnSpc>
              <a:spcBef>
                <a:spcPts val="0"/>
              </a:spcBef>
              <a:spcAft>
                <a:spcPts val="800"/>
              </a:spcAft>
            </a:pPr>
            <a:r>
              <a:rPr lang="fa-IR" sz="9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در ماه گذشته، شکاف معناداری میان بازدهی بازار سرمایه و دارایی‌های موازی شکل گرفت. در حالی که طلا با رشد ۲۲.۳ درصدی و سکه با افزایش ۱۶ درصدی در کانون توجه سرمایه‌گذاران قرار گرفتند و دلار نیز بیش از ۱۱ درصد رشد نشان داد، شاخص کل بورس تنها ۲.۸ درصد بازدهی مثبت داشت. این واگرایی به خوبی بیانگر تضعیف انتظارات نسبت به سودآوری شرکت‌ها در کوتاه‌مدت و افزایش وزن ریسک‌های سیستماتیک به‌ویژه در حوزه‌های ارزی و انرژی است.</a:t>
            </a:r>
            <a:endParaRPr lang="en-US" sz="9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fa-IR" sz="9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افزایش قابل توجه قیمت طلا و سکه نشان‌دهنده ترجیح فعالان اقتصادی به سمت دارایی‌های پوشش‌دهنده تورم و نقدشونده‌تر بوده و همزمان، رشد نرخ ارز محرک اصلی این تحولات محسوب می‌شود. در چنین فضایی، بازار سهام به دلیل ابهام در ثبات سیاست‌های کلان و کمبود محرک‌های بنیادی برای رشد سودآوری، از گردونه رقابت بازدهی عقب مانده است.</a:t>
            </a:r>
            <a:endParaRPr lang="en-US" sz="9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fa-IR" sz="9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تداوم این وضعیت می‌تواند موجب استمرار استراتژی‌های محتاطانه در ترکیب پرتفوی سرمایه‌گذاران شود. در نتیجه، افزایش وزن دارایی‌هایی همچون طلا، ارز و همچنین سهام صادرات‌محور که از رشد نرخ ارز منتفع می‌شوند، در اولویت بالاتری نسبت به سهام ریالی و صنایع واردات‌محور قرار خواهد گرفت، مگر آنکه تغییرات معناداری در چشم‌انداز سیاست‌های پولی یا فضای سیاسی </a:t>
            </a:r>
            <a:r>
              <a:rPr lang="fa-IR" sz="9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lang="fa-IR" sz="9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اقتصادی رخ دهد.</a:t>
            </a:r>
            <a:endParaRPr lang="en-US" sz="9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angle: Top Corners Rounded 11">
            <a:extLst>
              <a:ext uri="{FF2B5EF4-FFF2-40B4-BE49-F238E27FC236}">
                <a16:creationId xmlns:a16="http://schemas.microsoft.com/office/drawing/2014/main" id="{2E171343-8A00-4E3C-8A9B-DF5CE63CD8D5}"/>
              </a:ext>
            </a:extLst>
          </p:cNvPr>
          <p:cNvSpPr/>
          <p:nvPr/>
        </p:nvSpPr>
        <p:spPr>
          <a:xfrm>
            <a:off x="186971" y="826052"/>
            <a:ext cx="6478524" cy="263597"/>
          </a:xfrm>
          <a:prstGeom prst="round2SameRect">
            <a:avLst/>
          </a:prstGeom>
          <a:solidFill>
            <a:srgbClr val="C6A9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400" dirty="0">
                <a:latin typeface="Lalezar" panose="00000500000000000000" pitchFamily="50" charset="-78"/>
                <a:cs typeface="Lalezar" panose="00000500000000000000" pitchFamily="50" charset="-78"/>
              </a:rPr>
              <a:t>طلا | سکه </a:t>
            </a:r>
            <a:r>
              <a:rPr lang="fa-IR" sz="1400" dirty="0">
                <a:solidFill>
                  <a:schemeClr val="bg1"/>
                </a:solidFill>
                <a:latin typeface="Lalezar" panose="00000500000000000000" pitchFamily="50" charset="-78"/>
                <a:cs typeface="Lalezar" panose="00000500000000000000" pitchFamily="50" charset="-78"/>
              </a:rPr>
              <a:t>|</a:t>
            </a:r>
            <a:r>
              <a:rPr lang="fa-IR" sz="1400" dirty="0">
                <a:latin typeface="Lalezar" panose="00000500000000000000" pitchFamily="50" charset="-78"/>
                <a:cs typeface="Lalezar" panose="00000500000000000000" pitchFamily="50" charset="-78"/>
              </a:rPr>
              <a:t> دلار</a:t>
            </a:r>
            <a:endParaRPr lang="en-US" sz="1400" dirty="0">
              <a:latin typeface="Lalezar" panose="00000500000000000000" pitchFamily="50" charset="-78"/>
              <a:cs typeface="Lalezar" panose="00000500000000000000" pitchFamily="50" charset="-78"/>
            </a:endParaRPr>
          </a:p>
        </p:txBody>
      </p:sp>
      <p:sp>
        <p:nvSpPr>
          <p:cNvPr id="14" name="Rectangle: Top Corners Rounded 13">
            <a:extLst>
              <a:ext uri="{FF2B5EF4-FFF2-40B4-BE49-F238E27FC236}">
                <a16:creationId xmlns:a16="http://schemas.microsoft.com/office/drawing/2014/main" id="{F64ECF15-94DC-32C4-9280-B6560DCBE19D}"/>
              </a:ext>
            </a:extLst>
          </p:cNvPr>
          <p:cNvSpPr/>
          <p:nvPr/>
        </p:nvSpPr>
        <p:spPr>
          <a:xfrm>
            <a:off x="192505" y="6014248"/>
            <a:ext cx="6472990" cy="263597"/>
          </a:xfrm>
          <a:prstGeom prst="round2SameRect">
            <a:avLst>
              <a:gd name="adj1" fmla="val 0"/>
              <a:gd name="adj2" fmla="val 0"/>
            </a:avLst>
          </a:prstGeom>
          <a:solidFill>
            <a:srgbClr val="C6A9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400" dirty="0">
                <a:latin typeface="Lalezar" panose="00000500000000000000" pitchFamily="50" charset="-78"/>
                <a:cs typeface="Lalezar" panose="00000500000000000000" pitchFamily="50" charset="-78"/>
              </a:rPr>
              <a:t>رویدادهای مهم کامودیتی‌ها</a:t>
            </a:r>
            <a:endParaRPr lang="en-US" sz="1400" dirty="0">
              <a:latin typeface="Lalezar" panose="00000500000000000000" pitchFamily="50" charset="-78"/>
              <a:cs typeface="Lalezar" panose="00000500000000000000" pitchFamily="50" charset="-78"/>
            </a:endParaRPr>
          </a:p>
        </p:txBody>
      </p:sp>
      <p:sp>
        <p:nvSpPr>
          <p:cNvPr id="15" name="Rectangle: Top Corners Rounded 14">
            <a:extLst>
              <a:ext uri="{FF2B5EF4-FFF2-40B4-BE49-F238E27FC236}">
                <a16:creationId xmlns:a16="http://schemas.microsoft.com/office/drawing/2014/main" id="{A32929DC-B763-67E6-F53D-1D53FFAF24EB}"/>
              </a:ext>
            </a:extLst>
          </p:cNvPr>
          <p:cNvSpPr/>
          <p:nvPr/>
        </p:nvSpPr>
        <p:spPr>
          <a:xfrm>
            <a:off x="192505" y="5682669"/>
            <a:ext cx="6472990" cy="263597"/>
          </a:xfrm>
          <a:prstGeom prst="round2SameRect">
            <a:avLst>
              <a:gd name="adj1" fmla="val 16667"/>
              <a:gd name="adj2" fmla="val 0"/>
            </a:avLst>
          </a:prstGeom>
          <a:solidFill>
            <a:srgbClr val="9B7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500" dirty="0">
                <a:latin typeface="Lalezar" panose="00000500000000000000" pitchFamily="50" charset="-78"/>
                <a:cs typeface="Lalezar" panose="00000500000000000000" pitchFamily="50" charset="-78"/>
              </a:rPr>
              <a:t>وضعیت بازارهای جهانی</a:t>
            </a:r>
            <a:endParaRPr lang="en-US" sz="1500" dirty="0">
              <a:latin typeface="Lalezar" panose="00000500000000000000" pitchFamily="50" charset="-78"/>
              <a:cs typeface="Lalezar" panose="00000500000000000000" pitchFamily="50" charset="-78"/>
            </a:endParaRPr>
          </a:p>
        </p:txBody>
      </p:sp>
      <p:sp>
        <p:nvSpPr>
          <p:cNvPr id="16" name="Rectangle: Top Corners Rounded 15">
            <a:extLst>
              <a:ext uri="{FF2B5EF4-FFF2-40B4-BE49-F238E27FC236}">
                <a16:creationId xmlns:a16="http://schemas.microsoft.com/office/drawing/2014/main" id="{EC5A1FBC-DC9D-04D7-EB17-E35FC7A6FB83}"/>
              </a:ext>
            </a:extLst>
          </p:cNvPr>
          <p:cNvSpPr/>
          <p:nvPr/>
        </p:nvSpPr>
        <p:spPr>
          <a:xfrm>
            <a:off x="192024" y="6345827"/>
            <a:ext cx="6478524" cy="2646437"/>
          </a:xfrm>
          <a:prstGeom prst="round2SameRect">
            <a:avLst>
              <a:gd name="adj1" fmla="val 0"/>
              <a:gd name="adj2" fmla="val 6189"/>
            </a:avLst>
          </a:prstGeom>
          <a:solidFill>
            <a:srgbClr val="EEEEE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rtl="1"/>
            <a:r>
              <a:rPr lang="ar-SA"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انفجار</a:t>
            </a:r>
            <a:r>
              <a:rPr lang="en-US"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 US Steel </a:t>
            </a:r>
            <a:r>
              <a:rPr lang="ar-SA"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تولید کک را کاهش داد، تعرفه‌های آمریکا و مصر بر فولاد اعمال شد، اما  قیمت سنگ‌آهن چین افت کرد و تقاضای هند و ویتنام ضعیف ماند. رفع محدودیت برق ، صادرات بیلت ایران را تقویت می‌کند، اما تعرفه‌ها و زغال‌سنگ گران‌تر هزینه‌ها را بالا می‌برد. در یک ماه آینده، قیمت‌های جهانی فولاد نوسانی و ایران باید بازارهای منطقه‌ای را هدف قرار دهد</a:t>
            </a:r>
            <a:r>
              <a:rPr lang="en-US"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200" dirty="0">
              <a:solidFill>
                <a:schemeClr val="tx1"/>
              </a:solidFill>
              <a:effectLst/>
              <a:latin typeface="Times New Roman" panose="02020603050405020304" pitchFamily="18" charset="0"/>
              <a:ea typeface="Times New Roman" panose="02020603050405020304" pitchFamily="18" charset="0"/>
            </a:endParaRPr>
          </a:p>
          <a:p>
            <a:pPr marL="0" marR="0" algn="just" rtl="1"/>
            <a:r>
              <a:rPr lang="ar-SA"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بازگشت</a:t>
            </a:r>
            <a:r>
              <a:rPr lang="en-US"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 RFCC </a:t>
            </a:r>
            <a:r>
              <a:rPr lang="ar-SA"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مالزی عرضه بنزین را تقویت کرد، پرتامینا </a:t>
            </a:r>
            <a:r>
              <a:rPr lang="fa-IR"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۲۰۰</a:t>
            </a:r>
            <a:r>
              <a:rPr lang="ar-SA"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 هزار بشکه بنزین خرید، صادرات سنگاپور افت کرد، نفتا قوی ماند و ذخایر فجیره کاهش یافت. عرضه مالزی و هند قیمت بنزین را تثبیت می‌کند، اما کاهش ذخایر و تقاضای نفتا هزینه‌های ایران را بالا می‌برد. در یک ماه آینده، قیمت‌ها با رشد تقاضای آسیا صعودی ملایم خواهد بود و ایران باید صادرات</a:t>
            </a:r>
            <a:r>
              <a:rPr lang="en-US"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 LPG </a:t>
            </a:r>
            <a:r>
              <a:rPr lang="ar-SA"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را تقویت کند</a:t>
            </a:r>
            <a:r>
              <a:rPr lang="en-US"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200" dirty="0">
              <a:solidFill>
                <a:schemeClr val="tx1"/>
              </a:solidFill>
              <a:effectLst/>
              <a:latin typeface="Times New Roman" panose="02020603050405020304" pitchFamily="18" charset="0"/>
              <a:ea typeface="Times New Roman" panose="02020603050405020304" pitchFamily="18" charset="0"/>
            </a:endParaRPr>
          </a:p>
          <a:p>
            <a:pPr marL="0" marR="0" algn="just" rtl="1"/>
            <a:r>
              <a:rPr lang="ar-SA"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قیمت اوره ایران کاهش یافت ، تقاضای هند و آفریقای جنوبی بالا رفت، چین صادرات را افزایش داد و اروپا تعرفه صفر پیشنهاد کرد. تقاضای هند صادرات ایران را تقویت می‌کند، اما رقابت چین سود را محدود کرده و اقتصاد کشاورزی را تحت فشار قرار می‌دهد. در یک ماه آینده، مناقصه هند قیمت‌ها را موقتاً بالا می‌برد، ولی روند کلی نزولی است</a:t>
            </a:r>
            <a:r>
              <a:rPr lang="en-US"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200" dirty="0">
              <a:solidFill>
                <a:schemeClr val="tx1"/>
              </a:solidFill>
              <a:effectLst/>
              <a:latin typeface="Times New Roman" panose="02020603050405020304" pitchFamily="18" charset="0"/>
              <a:ea typeface="Times New Roman" panose="02020603050405020304" pitchFamily="18" charset="0"/>
            </a:endParaRPr>
          </a:p>
          <a:p>
            <a:pPr marL="0" marR="0" algn="just" rtl="1"/>
            <a:r>
              <a:rPr lang="en-US"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en-US" sz="1200" dirty="0" err="1">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Aurubis</a:t>
            </a:r>
            <a:r>
              <a:rPr lang="en-US"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ar-SA"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ظرفیت تولید مس بلغارستان را به </a:t>
            </a:r>
            <a:r>
              <a:rPr lang="fa-IR"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۳۴۰,۰۰۰</a:t>
            </a:r>
            <a:r>
              <a:rPr lang="ar-SA"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 تن افزایش داد. افزایش عرضه اروپا قیمت‌ها را پایین نگه می‌دارد و صادرات ایران را تحت فشار قرار می‌دهد، اما تقاضای زیرساختی فرصت ایجاد می‌کند. در یک ماه آینده، بازار مس باثبات می‌ماند و ایران باید روی بازارهای اروپایی تمرکز کند</a:t>
            </a:r>
            <a:r>
              <a:rPr lang="en-US" sz="12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200" dirty="0">
              <a:solidFill>
                <a:schemeClr val="tx1"/>
              </a:solidFill>
              <a:effectLst/>
              <a:latin typeface="Times New Roman" panose="02020603050405020304" pitchFamily="18" charset="0"/>
              <a:ea typeface="Times New Roman" panose="02020603050405020304" pitchFamily="18" charset="0"/>
            </a:endParaRPr>
          </a:p>
        </p:txBody>
      </p:sp>
      <p:sp>
        <p:nvSpPr>
          <p:cNvPr id="6" name="Slide Number Placeholder 5">
            <a:extLst>
              <a:ext uri="{FF2B5EF4-FFF2-40B4-BE49-F238E27FC236}">
                <a16:creationId xmlns:a16="http://schemas.microsoft.com/office/drawing/2014/main" id="{7E702296-84D8-FAAA-F6F8-4DB9479675C3}"/>
              </a:ext>
            </a:extLst>
          </p:cNvPr>
          <p:cNvSpPr>
            <a:spLocks noGrp="1"/>
          </p:cNvSpPr>
          <p:nvPr>
            <p:ph type="sldNum" sz="quarter" idx="12"/>
          </p:nvPr>
        </p:nvSpPr>
        <p:spPr>
          <a:xfrm>
            <a:off x="2657475" y="9181397"/>
            <a:ext cx="1543050" cy="527403"/>
          </a:xfrm>
        </p:spPr>
        <p:txBody>
          <a:bodyPr vert="horz" lIns="91440" tIns="45720" rIns="91440" bIns="45720" rtlCol="0" anchor="ctr"/>
          <a:lstStyle/>
          <a:p>
            <a:pPr algn="ctr"/>
            <a:fld id="{94CCA625-7674-4AE4-838B-DD196DA2F80E}" type="slidenum">
              <a:rPr lang="en-US" smtClean="0">
                <a:latin typeface="IRANSans-Edit" panose="020B0506030804020204" pitchFamily="34" charset="-78"/>
                <a:cs typeface="IRANSans-Edit" panose="020B0506030804020204" pitchFamily="34" charset="-78"/>
              </a:rPr>
              <a:pPr algn="ctr"/>
              <a:t>6</a:t>
            </a:fld>
            <a:endParaRPr lang="en-US">
              <a:latin typeface="IRANSans-Edit" panose="020B0506030804020204" pitchFamily="34" charset="-78"/>
              <a:cs typeface="IRANSans-Edit" panose="020B0506030804020204" pitchFamily="34" charset="-78"/>
            </a:endParaRPr>
          </a:p>
        </p:txBody>
      </p:sp>
      <p:pic>
        <p:nvPicPr>
          <p:cNvPr id="3" name="Picture 2">
            <a:extLst>
              <a:ext uri="{FF2B5EF4-FFF2-40B4-BE49-F238E27FC236}">
                <a16:creationId xmlns:a16="http://schemas.microsoft.com/office/drawing/2014/main" id="{C1BEC4F7-33D1-40C2-85F7-F29B927F91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71" y="1148453"/>
            <a:ext cx="6478524" cy="2887168"/>
          </a:xfrm>
          <a:prstGeom prst="rect">
            <a:avLst/>
          </a:prstGeom>
        </p:spPr>
      </p:pic>
    </p:spTree>
    <p:extLst>
      <p:ext uri="{BB962C8B-B14F-4D97-AF65-F5344CB8AC3E}">
        <p14:creationId xmlns:p14="http://schemas.microsoft.com/office/powerpoint/2010/main" val="3924291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41580F-2FED-D188-3315-97644637022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1062" y="5111440"/>
            <a:ext cx="6473952" cy="2698074"/>
          </a:xfrm>
          <a:prstGeom prst="rect">
            <a:avLst/>
          </a:prstGeom>
          <a:ln w="3175">
            <a:noFill/>
          </a:ln>
        </p:spPr>
      </p:pic>
      <p:pic>
        <p:nvPicPr>
          <p:cNvPr id="7" name="Picture 6">
            <a:extLst>
              <a:ext uri="{FF2B5EF4-FFF2-40B4-BE49-F238E27FC236}">
                <a16:creationId xmlns:a16="http://schemas.microsoft.com/office/drawing/2014/main" id="{C1E58999-4ADC-42E1-A508-148C392118A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062" y="820810"/>
            <a:ext cx="6473952" cy="2769856"/>
          </a:xfrm>
          <a:prstGeom prst="rect">
            <a:avLst/>
          </a:prstGeom>
          <a:ln w="3175">
            <a:noFill/>
          </a:ln>
        </p:spPr>
      </p:pic>
      <p:sp>
        <p:nvSpPr>
          <p:cNvPr id="5" name="Rectangle: Top Corners Rounded 4">
            <a:extLst>
              <a:ext uri="{FF2B5EF4-FFF2-40B4-BE49-F238E27FC236}">
                <a16:creationId xmlns:a16="http://schemas.microsoft.com/office/drawing/2014/main" id="{C2DF2665-FD7F-4F02-A665-02C4F58299DC}"/>
              </a:ext>
            </a:extLst>
          </p:cNvPr>
          <p:cNvSpPr/>
          <p:nvPr/>
        </p:nvSpPr>
        <p:spPr>
          <a:xfrm>
            <a:off x="186490" y="3669843"/>
            <a:ext cx="6478524" cy="1362420"/>
          </a:xfrm>
          <a:prstGeom prst="round2SameRect">
            <a:avLst>
              <a:gd name="adj1" fmla="val 0"/>
              <a:gd name="adj2" fmla="val 0"/>
            </a:avLst>
          </a:prstGeom>
          <a:solidFill>
            <a:srgbClr val="EEEEE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a-IR" sz="900" dirty="0">
                <a:solidFill>
                  <a:schemeClr val="tx1">
                    <a:lumMod val="85000"/>
                    <a:lumOff val="15000"/>
                  </a:schemeClr>
                </a:solidFill>
                <a:latin typeface="IRANSans-Edit" panose="020B0506030804020204" pitchFamily="34" charset="-78"/>
                <a:cs typeface="B Lotus" panose="00000400000000000000" pitchFamily="50" charset="-78"/>
              </a:rPr>
              <a:t>متن</a:t>
            </a:r>
            <a:endParaRPr lang="en-US" sz="900" dirty="0">
              <a:solidFill>
                <a:schemeClr val="tx1">
                  <a:lumMod val="85000"/>
                  <a:lumOff val="15000"/>
                </a:schemeClr>
              </a:solidFill>
              <a:latin typeface="IRANSans-Edit" panose="020B0506030804020204" pitchFamily="34" charset="-78"/>
              <a:cs typeface="B Lotus" panose="00000400000000000000" pitchFamily="50" charset="-78"/>
            </a:endParaRPr>
          </a:p>
        </p:txBody>
      </p:sp>
      <p:sp>
        <p:nvSpPr>
          <p:cNvPr id="6" name="Rectangle: Top Corners Rounded 5">
            <a:extLst>
              <a:ext uri="{FF2B5EF4-FFF2-40B4-BE49-F238E27FC236}">
                <a16:creationId xmlns:a16="http://schemas.microsoft.com/office/drawing/2014/main" id="{FCBA09B1-04AF-674C-74C1-8C3A54B4B27A}"/>
              </a:ext>
            </a:extLst>
          </p:cNvPr>
          <p:cNvSpPr/>
          <p:nvPr/>
        </p:nvSpPr>
        <p:spPr>
          <a:xfrm>
            <a:off x="192505" y="478036"/>
            <a:ext cx="6472990" cy="263597"/>
          </a:xfrm>
          <a:prstGeom prst="round2SameRect">
            <a:avLst>
              <a:gd name="adj1" fmla="val 25958"/>
              <a:gd name="adj2" fmla="val 0"/>
            </a:avLst>
          </a:prstGeom>
          <a:solidFill>
            <a:srgbClr val="C6A9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400" dirty="0">
                <a:latin typeface="Lalezar" panose="00000500000000000000" pitchFamily="50" charset="-78"/>
                <a:cs typeface="Lalezar" panose="00000500000000000000" pitchFamily="50" charset="-78"/>
              </a:rPr>
              <a:t>کامودیتی و فلزات گرانبها</a:t>
            </a:r>
            <a:endParaRPr lang="en-US" sz="1400" dirty="0">
              <a:latin typeface="Lalezar" panose="00000500000000000000" pitchFamily="50" charset="-78"/>
              <a:cs typeface="Lalezar" panose="00000500000000000000" pitchFamily="50" charset="-78"/>
            </a:endParaRPr>
          </a:p>
        </p:txBody>
      </p:sp>
      <p:sp>
        <p:nvSpPr>
          <p:cNvPr id="11" name="Rectangle: Top Corners Rounded 10">
            <a:extLst>
              <a:ext uri="{FF2B5EF4-FFF2-40B4-BE49-F238E27FC236}">
                <a16:creationId xmlns:a16="http://schemas.microsoft.com/office/drawing/2014/main" id="{1917CE6F-5D2D-8A76-8709-64270E439660}"/>
              </a:ext>
            </a:extLst>
          </p:cNvPr>
          <p:cNvSpPr/>
          <p:nvPr/>
        </p:nvSpPr>
        <p:spPr>
          <a:xfrm>
            <a:off x="186490" y="7960473"/>
            <a:ext cx="6472990" cy="822188"/>
          </a:xfrm>
          <a:prstGeom prst="round2SameRect">
            <a:avLst>
              <a:gd name="adj1" fmla="val 0"/>
              <a:gd name="adj2" fmla="val 13736"/>
            </a:avLst>
          </a:prstGeom>
          <a:solidFill>
            <a:srgbClr val="EEEEE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a-IR" sz="900" dirty="0">
                <a:solidFill>
                  <a:schemeClr val="tx1">
                    <a:lumMod val="85000"/>
                    <a:lumOff val="15000"/>
                  </a:schemeClr>
                </a:solidFill>
                <a:latin typeface="IRANSans-Edit" panose="020B0506030804020204" pitchFamily="34" charset="-78"/>
                <a:cs typeface="B Lotus" panose="00000400000000000000" pitchFamily="50" charset="-78"/>
              </a:rPr>
              <a:t>متن</a:t>
            </a:r>
            <a:endParaRPr lang="en-US" sz="900" dirty="0">
              <a:solidFill>
                <a:schemeClr val="tx1">
                  <a:lumMod val="85000"/>
                  <a:lumOff val="15000"/>
                </a:schemeClr>
              </a:solidFill>
              <a:latin typeface="IRANSans-Edit" panose="020B0506030804020204" pitchFamily="34" charset="-78"/>
              <a:cs typeface="B Lotus" panose="00000400000000000000" pitchFamily="50" charset="-78"/>
            </a:endParaRPr>
          </a:p>
        </p:txBody>
      </p:sp>
      <p:sp>
        <p:nvSpPr>
          <p:cNvPr id="4" name="Slide Number Placeholder 3">
            <a:extLst>
              <a:ext uri="{FF2B5EF4-FFF2-40B4-BE49-F238E27FC236}">
                <a16:creationId xmlns:a16="http://schemas.microsoft.com/office/drawing/2014/main" id="{F914378A-23DB-C333-1D2F-3D8FC2C853C8}"/>
              </a:ext>
            </a:extLst>
          </p:cNvPr>
          <p:cNvSpPr>
            <a:spLocks noGrp="1"/>
          </p:cNvSpPr>
          <p:nvPr>
            <p:ph type="sldNum" sz="quarter" idx="12"/>
          </p:nvPr>
        </p:nvSpPr>
        <p:spPr>
          <a:xfrm>
            <a:off x="2657475" y="9181397"/>
            <a:ext cx="1543050" cy="527403"/>
          </a:xfrm>
        </p:spPr>
        <p:txBody>
          <a:bodyPr vert="horz" lIns="91440" tIns="45720" rIns="91440" bIns="45720" rtlCol="0" anchor="ctr"/>
          <a:lstStyle/>
          <a:p>
            <a:pPr algn="ctr"/>
            <a:fld id="{94CCA625-7674-4AE4-838B-DD196DA2F80E}" type="slidenum">
              <a:rPr lang="en-US" smtClean="0">
                <a:latin typeface="IRANSans-Edit" panose="020B0506030804020204" pitchFamily="34" charset="-78"/>
                <a:cs typeface="IRANSans-Edit" panose="020B0506030804020204" pitchFamily="34" charset="-78"/>
              </a:rPr>
              <a:pPr algn="ctr"/>
              <a:t>7</a:t>
            </a:fld>
            <a:endParaRPr lang="en-US" dirty="0">
              <a:latin typeface="IRANSans-Edit" panose="020B0506030804020204" pitchFamily="34" charset="-78"/>
              <a:cs typeface="IRANSans-Edit" panose="020B0506030804020204" pitchFamily="34" charset="-78"/>
            </a:endParaRPr>
          </a:p>
        </p:txBody>
      </p:sp>
    </p:spTree>
    <p:extLst>
      <p:ext uri="{BB962C8B-B14F-4D97-AF65-F5344CB8AC3E}">
        <p14:creationId xmlns:p14="http://schemas.microsoft.com/office/powerpoint/2010/main" val="2913081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A2174-49E9-5942-900C-ED634BBE8B1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698545B-4134-7837-6808-5011F81CBE6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2505" y="1130099"/>
            <a:ext cx="6472989" cy="3910431"/>
          </a:xfrm>
          <a:prstGeom prst="rect">
            <a:avLst/>
          </a:prstGeom>
          <a:ln w="3175">
            <a:noFill/>
          </a:ln>
        </p:spPr>
      </p:pic>
      <p:sp>
        <p:nvSpPr>
          <p:cNvPr id="5" name="Rectangle: Top Corners Rounded 4">
            <a:extLst>
              <a:ext uri="{FF2B5EF4-FFF2-40B4-BE49-F238E27FC236}">
                <a16:creationId xmlns:a16="http://schemas.microsoft.com/office/drawing/2014/main" id="{17CC8F3A-444F-3BBD-BD12-C9E2C3221845}"/>
              </a:ext>
            </a:extLst>
          </p:cNvPr>
          <p:cNvSpPr/>
          <p:nvPr/>
        </p:nvSpPr>
        <p:spPr>
          <a:xfrm>
            <a:off x="192505" y="5166963"/>
            <a:ext cx="6478524" cy="2551067"/>
          </a:xfrm>
          <a:prstGeom prst="round2SameRect">
            <a:avLst>
              <a:gd name="adj1" fmla="val 0"/>
              <a:gd name="adj2" fmla="val 2461"/>
            </a:avLst>
          </a:prstGeom>
          <a:solidFill>
            <a:srgbClr val="EEEEE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sz="900" i="0" u="none" strike="noStrike" kern="1200" cap="none" spc="0" normalizeH="0" baseline="0" noProof="0" dirty="0">
                <a:ln>
                  <a:noFill/>
                </a:ln>
                <a:solidFill>
                  <a:prstClr val="black"/>
                </a:solidFill>
                <a:effectLst/>
                <a:uLnTx/>
                <a:uFillTx/>
                <a:latin typeface="IRANSansBold-Edit"/>
                <a:cs typeface="B Lotus" panose="00000400000000000000" pitchFamily="50" charset="-78"/>
              </a:rPr>
              <a:t>ریزش‌های تاریخی بورس تهران در سال‌های مختلف نشان داده‌اند که هر دوره با ترکیبی از عوامل درونی و بیرونی شکل گرفته است. در سال ۱۳۸۷، بحران مالی جهانی و افت شدید قیمت نفت محرک اصلی سقوط شاخص بود؛ عاملی بیرونی و برون‌زا که صنایع صادراتی را به‌شدت متأثر ساخت و در کنار ابهامات سیاسی داخلی، بازار را وارد رکودی عمیق کرد. در سال ۱۳۹۲ اما ثبات نرخ ارز و پایان اثر تورمی آن، همراه با ابهام در سیاست‌های اقتصادی و افزایش نرخ سود بانکی، شرایطی پدید آورد که بیشتر ماهیتی درون‌زا داشت و ناشی از سیاست‌گذاری داخلی و تخلیه حباب ارزی بود. در مقابل، سال ۱۳۹۹ ویژگی متفاوتی داشت؛ این بار ترکیب رشد شتابان و حباب‌گونه شاخص، به‌دلیل ورود سیل نقدینگی و حمایت‌های ضمنی دولت، پس از مدتی کوتاه به ریزش سنگین انجامید. عواملی چون آزادسازی سهام عدالت، افزایش نرخ بهره بین‌بانکی و اختلافات سیاستی در دولت، موتور این سقوط را روشن کردند.</a:t>
            </a:r>
          </a:p>
          <a:p>
            <a:pPr marL="0" marR="0" lvl="0" indent="0" algn="just" defTabSz="457200" rtl="1" eaLnBrk="1" fontAlgn="auto" latinLnBrk="0" hangingPunct="1">
              <a:lnSpc>
                <a:spcPct val="100000"/>
              </a:lnSpc>
              <a:spcBef>
                <a:spcPts val="0"/>
              </a:spcBef>
              <a:spcAft>
                <a:spcPts val="0"/>
              </a:spcAft>
              <a:buClrTx/>
              <a:buSzTx/>
              <a:buFontTx/>
              <a:buNone/>
              <a:tabLst/>
              <a:defRPr/>
            </a:pPr>
            <a:endParaRPr lang="fa-IR" sz="900" dirty="0">
              <a:solidFill>
                <a:prstClr val="black"/>
              </a:solidFill>
              <a:latin typeface="IRANSansBold-Edit"/>
              <a:cs typeface="B Lotus" panose="00000400000000000000" pitchFamily="50" charset="-78"/>
            </a:endParaRPr>
          </a:p>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sz="900" i="0" u="none" strike="noStrike" kern="1200" cap="none" spc="0" normalizeH="0" baseline="0" noProof="0" dirty="0">
                <a:ln>
                  <a:noFill/>
                </a:ln>
                <a:solidFill>
                  <a:prstClr val="black"/>
                </a:solidFill>
                <a:effectLst/>
                <a:uLnTx/>
                <a:uFillTx/>
                <a:latin typeface="IRANSansBold-Edit"/>
                <a:cs typeface="B Lotus" panose="00000400000000000000" pitchFamily="50" charset="-78"/>
              </a:rPr>
              <a:t>شرایط کنونی بازار سرمایه در مقایسه با این سه دوره، هم شباهت‌هایی دارد و هم تفاوت‌هایی بنیادین. از یک سو، همانند سال ۱۳۸۷ ریسک‌های سیستماتیک و عوامل برون‌زا، به‌ویژه تحریم‌ها و سایه تهدید جنگ، نقش پررنگی در تضعیف اعتماد سرمایه‌گذاران دارند. از سوی دیگر، همچون سال ۱۳۹۲، رکود داخلی و محدودیت در رشد مصرف، اجازه نمی‌دهد تورم و نرخ ارز بتوانند همانند گذشته موتور پرقدرتی برای جهش شاخص باشند. در عین حال، وضعیت امروز شباهت محدودی با سال ۱۳۹۹ دارد، اما تفاوت اصلی این است که نه سیل نقدینگی در حال ورود به بورس است و نه دولت از ابزارهای تبلیغاتی مشابه برای هدایت عمومی سرمایه‌گذاران بهره می‌برد. بنابراین، اگرچه بازار در شرایط فعلی به دلیل فشارهای سیاسی و اقتصادی در حال افت است، اما ماهیت این ریزش نه ناشی از حباب قیمتی مانند ۱۳۹۹ است و نه صرفاً نتیجه سیاست‌های داخلی مانند ۱۳۹۲؛ بلکه </a:t>
            </a:r>
            <a:r>
              <a:rPr kumimoji="0" lang="fa-IR" sz="900" b="1" i="0" u="none" strike="noStrike" kern="1200" cap="none" spc="0" normalizeH="0" baseline="0" noProof="0" dirty="0">
                <a:ln>
                  <a:noFill/>
                </a:ln>
                <a:solidFill>
                  <a:prstClr val="black"/>
                </a:solidFill>
                <a:effectLst/>
                <a:uLnTx/>
                <a:uFillTx/>
                <a:latin typeface="IRANSansBold-Edit"/>
                <a:cs typeface="B Lotus" panose="00000400000000000000" pitchFamily="50" charset="-78"/>
              </a:rPr>
              <a:t>ترکیبی از ریسک‌های ژئوپولیتیکی، تحریم‌ها و ضعف تقاضای واقعی در اقتصاد داخلی </a:t>
            </a:r>
            <a:r>
              <a:rPr kumimoji="0" lang="fa-IR" sz="900" i="0" u="none" strike="noStrike" kern="1200" cap="none" spc="0" normalizeH="0" baseline="0" noProof="0" dirty="0">
                <a:ln>
                  <a:noFill/>
                </a:ln>
                <a:solidFill>
                  <a:prstClr val="black"/>
                </a:solidFill>
                <a:effectLst/>
                <a:uLnTx/>
                <a:uFillTx/>
                <a:latin typeface="IRANSansBold-Edit"/>
                <a:cs typeface="B Lotus" panose="00000400000000000000" pitchFamily="50" charset="-78"/>
              </a:rPr>
              <a:t>است که بازار را شکننده کرده است.</a:t>
            </a:r>
          </a:p>
          <a:p>
            <a:pPr marL="0" marR="0" lvl="0" indent="0" algn="just" defTabSz="457200" rtl="1" eaLnBrk="1" fontAlgn="auto" latinLnBrk="0" hangingPunct="1">
              <a:lnSpc>
                <a:spcPct val="100000"/>
              </a:lnSpc>
              <a:spcBef>
                <a:spcPts val="0"/>
              </a:spcBef>
              <a:spcAft>
                <a:spcPts val="0"/>
              </a:spcAft>
              <a:buClrTx/>
              <a:buSzTx/>
              <a:buFontTx/>
              <a:buNone/>
              <a:tabLst/>
              <a:defRPr/>
            </a:pPr>
            <a:endParaRPr lang="fa-IR" sz="900" dirty="0">
              <a:solidFill>
                <a:prstClr val="black"/>
              </a:solidFill>
              <a:latin typeface="IRANSansBold-Edit"/>
              <a:cs typeface="B Lotus" panose="00000400000000000000" pitchFamily="50" charset="-78"/>
            </a:endParaRPr>
          </a:p>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sz="900" i="0" u="none" strike="noStrike" kern="1200" cap="none" spc="0" normalizeH="0" baseline="0" noProof="0" dirty="0">
                <a:ln>
                  <a:noFill/>
                </a:ln>
                <a:solidFill>
                  <a:prstClr val="black"/>
                </a:solidFill>
                <a:effectLst/>
                <a:uLnTx/>
                <a:uFillTx/>
                <a:latin typeface="IRANSansBold-Edit"/>
                <a:cs typeface="B Lotus" panose="00000400000000000000" pitchFamily="50" charset="-78"/>
              </a:rPr>
              <a:t>نکته مهم آن است که تجربه تاریخی نشان می‌دهد بورس ایران در دوره‌هایی توانسته با اتکای به تورم و جهش ارزی، افت‌های خود را جبران کند. اما در وضعیت کنونی، بازار بیش از هر چیز منتظر کاهش سطح ریسک‌های سیستماتیک و برطرف شدن سایه جنگ است تا بتواند عقب‌ماندگی خود از سایر بازارهای موازی را جبران کند. در غیر این صورت، خطر آن وجود دارد که شاخص کل در سطحی پایین‌تر تثبیت شود، مشابه رکودی که پس از سال‌های ۸۷ و ۹۲ تجربه شد.</a:t>
            </a:r>
          </a:p>
        </p:txBody>
      </p:sp>
      <p:sp>
        <p:nvSpPr>
          <p:cNvPr id="10" name="Rectangle: Top Corners Rounded 9">
            <a:extLst>
              <a:ext uri="{FF2B5EF4-FFF2-40B4-BE49-F238E27FC236}">
                <a16:creationId xmlns:a16="http://schemas.microsoft.com/office/drawing/2014/main" id="{A7DE5C30-2572-F2D7-66F1-3E921CF21269}"/>
              </a:ext>
            </a:extLst>
          </p:cNvPr>
          <p:cNvSpPr/>
          <p:nvPr/>
        </p:nvSpPr>
        <p:spPr>
          <a:xfrm>
            <a:off x="192505" y="497263"/>
            <a:ext cx="6472990" cy="263597"/>
          </a:xfrm>
          <a:prstGeom prst="round2SameRect">
            <a:avLst>
              <a:gd name="adj1" fmla="val 16667"/>
              <a:gd name="adj2" fmla="val 0"/>
            </a:avLst>
          </a:prstGeom>
          <a:solidFill>
            <a:srgbClr val="9B7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500" dirty="0">
                <a:latin typeface="Lalezar" panose="00000500000000000000" pitchFamily="50" charset="-78"/>
                <a:cs typeface="Lalezar" panose="00000500000000000000" pitchFamily="50" charset="-78"/>
              </a:rPr>
              <a:t>نگاه تابان</a:t>
            </a:r>
            <a:endParaRPr lang="en-US" sz="1500" dirty="0">
              <a:latin typeface="Lalezar" panose="00000500000000000000" pitchFamily="50" charset="-78"/>
              <a:cs typeface="Lalezar" panose="00000500000000000000" pitchFamily="50" charset="-78"/>
            </a:endParaRPr>
          </a:p>
        </p:txBody>
      </p:sp>
      <p:sp>
        <p:nvSpPr>
          <p:cNvPr id="6" name="Rectangle: Top Corners Rounded 5">
            <a:extLst>
              <a:ext uri="{FF2B5EF4-FFF2-40B4-BE49-F238E27FC236}">
                <a16:creationId xmlns:a16="http://schemas.microsoft.com/office/drawing/2014/main" id="{B1B93143-2D73-BE47-012A-4736D42022D5}"/>
              </a:ext>
            </a:extLst>
          </p:cNvPr>
          <p:cNvSpPr/>
          <p:nvPr/>
        </p:nvSpPr>
        <p:spPr>
          <a:xfrm>
            <a:off x="192505" y="813681"/>
            <a:ext cx="6472990" cy="263597"/>
          </a:xfrm>
          <a:prstGeom prst="round2SameRect">
            <a:avLst>
              <a:gd name="adj1" fmla="val 0"/>
              <a:gd name="adj2" fmla="val 0"/>
            </a:avLst>
          </a:prstGeom>
          <a:solidFill>
            <a:srgbClr val="C6A9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400" dirty="0">
                <a:latin typeface="Lalezar" panose="00000500000000000000" pitchFamily="50" charset="-78"/>
                <a:cs typeface="Lalezar" panose="00000500000000000000" pitchFamily="50" charset="-78"/>
              </a:rPr>
              <a:t>بررسی میزان افت شاخص کل بورس</a:t>
            </a:r>
            <a:endParaRPr lang="en-US" sz="1400" dirty="0">
              <a:latin typeface="Lalezar" panose="00000500000000000000" pitchFamily="50" charset="-78"/>
              <a:cs typeface="Lalezar" panose="00000500000000000000" pitchFamily="50" charset="-78"/>
            </a:endParaRPr>
          </a:p>
        </p:txBody>
      </p:sp>
      <p:sp>
        <p:nvSpPr>
          <p:cNvPr id="4" name="Slide Number Placeholder 3">
            <a:extLst>
              <a:ext uri="{FF2B5EF4-FFF2-40B4-BE49-F238E27FC236}">
                <a16:creationId xmlns:a16="http://schemas.microsoft.com/office/drawing/2014/main" id="{A20EEA1F-05AF-5F80-6A76-8F8CA5B2FD63}"/>
              </a:ext>
            </a:extLst>
          </p:cNvPr>
          <p:cNvSpPr>
            <a:spLocks noGrp="1"/>
          </p:cNvSpPr>
          <p:nvPr>
            <p:ph type="sldNum" sz="quarter" idx="12"/>
          </p:nvPr>
        </p:nvSpPr>
        <p:spPr>
          <a:xfrm>
            <a:off x="2657475" y="9181397"/>
            <a:ext cx="1543050" cy="527403"/>
          </a:xfrm>
        </p:spPr>
        <p:txBody>
          <a:bodyPr vert="horz" lIns="91440" tIns="45720" rIns="91440" bIns="45720" rtlCol="0" anchor="ctr"/>
          <a:lstStyle/>
          <a:p>
            <a:pPr algn="ctr"/>
            <a:fld id="{94CCA625-7674-4AE4-838B-DD196DA2F80E}" type="slidenum">
              <a:rPr lang="en-US" smtClean="0">
                <a:latin typeface="IRANSans-Edit" panose="020B0506030804020204" pitchFamily="34" charset="-78"/>
                <a:cs typeface="IRANSans-Edit" panose="020B0506030804020204" pitchFamily="34" charset="-78"/>
              </a:rPr>
              <a:pPr algn="ctr"/>
              <a:t>8</a:t>
            </a:fld>
            <a:endParaRPr lang="en-US" dirty="0">
              <a:latin typeface="IRANSans-Edit" panose="020B0506030804020204" pitchFamily="34" charset="-78"/>
              <a:cs typeface="IRANSans-Edit" panose="020B0506030804020204" pitchFamily="34" charset="-78"/>
            </a:endParaRPr>
          </a:p>
        </p:txBody>
      </p:sp>
    </p:spTree>
    <p:extLst>
      <p:ext uri="{BB962C8B-B14F-4D97-AF65-F5344CB8AC3E}">
        <p14:creationId xmlns:p14="http://schemas.microsoft.com/office/powerpoint/2010/main" val="1462299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5325</TotalTime>
  <Words>2232</Words>
  <Application>Microsoft Office PowerPoint</Application>
  <PresentationFormat>A4 Paper (210x297 mm)</PresentationFormat>
  <Paragraphs>125</Paragraphs>
  <Slides>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Arial</vt:lpstr>
      <vt:lpstr>Calibri</vt:lpstr>
      <vt:lpstr>Calibri Light</vt:lpstr>
      <vt:lpstr>IRANSans(FaNum) Black</vt:lpstr>
      <vt:lpstr>IRANSansBold-Edit</vt:lpstr>
      <vt:lpstr>IRANSans-Edit</vt:lpstr>
      <vt:lpstr>IRANSansFaNum</vt:lpstr>
      <vt:lpstr>IRANSansFaNum Black</vt:lpstr>
      <vt:lpstr>Lalezar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Reza</dc:creator>
  <cp:lastModifiedBy>Shayan Negahban</cp:lastModifiedBy>
  <cp:revision>186</cp:revision>
  <dcterms:created xsi:type="dcterms:W3CDTF">2025-08-15T20:51:51Z</dcterms:created>
  <dcterms:modified xsi:type="dcterms:W3CDTF">2025-09-24T16:46:35Z</dcterms:modified>
</cp:coreProperties>
</file>