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48" r:id="rId1"/>
  </p:sldMasterIdLst>
  <p:notesMasterIdLst>
    <p:notesMasterId r:id="rId16"/>
  </p:notesMasterIdLst>
  <p:sldIdLst>
    <p:sldId id="2205" r:id="rId2"/>
    <p:sldId id="2206" r:id="rId3"/>
    <p:sldId id="2207" r:id="rId4"/>
    <p:sldId id="2208" r:id="rId5"/>
    <p:sldId id="2209" r:id="rId6"/>
    <p:sldId id="2210" r:id="rId7"/>
    <p:sldId id="2211" r:id="rId8"/>
    <p:sldId id="2212" r:id="rId9"/>
    <p:sldId id="2213" r:id="rId10"/>
    <p:sldId id="2214" r:id="rId11"/>
    <p:sldId id="2215" r:id="rId12"/>
    <p:sldId id="2216" r:id="rId13"/>
    <p:sldId id="2217" r:id="rId14"/>
    <p:sldId id="221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adatpour" initials="S" lastIdx="1" clrIdx="0">
    <p:extLst>
      <p:ext uri="{19B8F6BF-5375-455C-9EA6-DF929625EA0E}">
        <p15:presenceInfo xmlns:p15="http://schemas.microsoft.com/office/powerpoint/2012/main" userId="Saadatpou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5" autoAdjust="0"/>
    <p:restoredTop sz="94061" autoAdjust="0"/>
  </p:normalViewPr>
  <p:slideViewPr>
    <p:cSldViewPr snapToGrid="0">
      <p:cViewPr varScale="1">
        <p:scale>
          <a:sx n="65" d="100"/>
          <a:sy n="65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8AFA2-0D8D-45A4-A0A2-494882F1B7C6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770D0-2B2D-4B28-AD43-15C2154A6F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743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770D0-2B2D-4B28-AD43-15C2154A6F1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770D0-2B2D-4B28-AD43-15C2154A6F1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68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770D0-2B2D-4B28-AD43-15C2154A6F1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641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770D0-2B2D-4B28-AD43-15C2154A6F1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653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770D0-2B2D-4B28-AD43-15C2154A6F1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45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770D0-2B2D-4B28-AD43-15C2154A6F1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44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770D0-2B2D-4B28-AD43-15C2154A6F1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948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770D0-2B2D-4B28-AD43-15C2154A6F1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82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770D0-2B2D-4B28-AD43-15C2154A6F1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06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770D0-2B2D-4B28-AD43-15C2154A6F1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917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770D0-2B2D-4B28-AD43-15C2154A6F1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98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770D0-2B2D-4B28-AD43-15C2154A6F1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720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770D0-2B2D-4B28-AD43-15C2154A6F1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428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770D0-2B2D-4B28-AD43-15C2154A6F1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265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520E-13F7-40B0-BE54-80D9E4DEB85B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6D07-23A6-40AC-9DCE-47BB2BC4EF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74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800B6-8015-4531-A970-2E02AA47D380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6D07-23A6-40AC-9DCE-47BB2BC4EF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9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04C5-7EA6-44E4-BC93-6FBB7D9C0EB8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6D07-23A6-40AC-9DCE-47BB2BC4EF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57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C812-B606-49B6-B623-CFE639C03CF7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6D07-23A6-40AC-9DCE-47BB2BC4EF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144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CFBF2-C38A-413A-8937-90286716BA35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6D07-23A6-40AC-9DCE-47BB2BC4EF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2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E4C2-3EEA-4FC7-85A4-F6EA0BBF853B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6D07-23A6-40AC-9DCE-47BB2BC4EF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6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60A9E-A832-4FC3-B9DD-30999EE4C9BD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6D07-23A6-40AC-9DCE-47BB2BC4EF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986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8A56-B7A2-481C-B45D-444D686591AB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6D07-23A6-40AC-9DCE-47BB2BC4EF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14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14A9-3017-42B4-9316-12C3326C008D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6D07-23A6-40AC-9DCE-47BB2BC4EF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5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BAD9-EA29-4897-A7A5-530A53492341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6D07-23A6-40AC-9DCE-47BB2BC4EF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63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BA73-760B-4B79-8FA2-7BB716FCF544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B6D07-23A6-40AC-9DCE-47BB2BC4EF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76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5FD94-236C-4B26-A6F3-8F2E2A504357}" type="datetime1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B6D07-23A6-40AC-9DCE-47BB2BC4EF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71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C5CE-F167-C2AF-3C7C-550C5D87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16B7-A41B-EF70-352F-89145FF8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810" y="8558"/>
            <a:ext cx="73019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B52B5-1CF9-DCB2-FEC7-AB3323A96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1182977" cy="109728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E3DAB8-BED6-9ADA-3A97-97316CD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B6D07-23A6-40AC-9DCE-47BB2BC4EF8A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A0EF-DFEF-44AF-3DF0-C020FFAB26B5}"/>
              </a:ext>
            </a:extLst>
          </p:cNvPr>
          <p:cNvSpPr txBox="1"/>
          <p:nvPr/>
        </p:nvSpPr>
        <p:spPr>
          <a:xfrm>
            <a:off x="3039397" y="8558"/>
            <a:ext cx="611320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+mj-lt"/>
              <a:buAutoNum type="arabicPeriod"/>
              <a:tabLst>
                <a:tab pos="274320" algn="l"/>
              </a:tabLst>
            </a:pP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گزارش جامع سیاهه انتشار تهران</a:t>
            </a:r>
            <a:r>
              <a:rPr lang="en-US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1401</a:t>
            </a:r>
            <a:endParaRPr lang="en-US" sz="16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4A3273A-6301-D3AD-E8F0-E7EE83064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236997"/>
              </p:ext>
            </p:extLst>
          </p:nvPr>
        </p:nvGraphicFramePr>
        <p:xfrm>
          <a:off x="108155" y="910272"/>
          <a:ext cx="9674942" cy="5811203"/>
        </p:xfrm>
        <a:graphic>
          <a:graphicData uri="http://schemas.openxmlformats.org/drawingml/2006/table">
            <a:tbl>
              <a:tblPr rtl="1" firstRow="1" firstCol="1" bandRow="1"/>
              <a:tblGrid>
                <a:gridCol w="4836887">
                  <a:extLst>
                    <a:ext uri="{9D8B030D-6E8A-4147-A177-3AD203B41FA5}">
                      <a16:colId xmlns:a16="http://schemas.microsoft.com/office/drawing/2014/main" val="4293786171"/>
                    </a:ext>
                  </a:extLst>
                </a:gridCol>
                <a:gridCol w="2418444">
                  <a:extLst>
                    <a:ext uri="{9D8B030D-6E8A-4147-A177-3AD203B41FA5}">
                      <a16:colId xmlns:a16="http://schemas.microsoft.com/office/drawing/2014/main" val="664278239"/>
                    </a:ext>
                  </a:extLst>
                </a:gridCol>
                <a:gridCol w="2419611">
                  <a:extLst>
                    <a:ext uri="{9D8B030D-6E8A-4147-A177-3AD203B41FA5}">
                      <a16:colId xmlns:a16="http://schemas.microsoft.com/office/drawing/2014/main" val="391040496"/>
                    </a:ext>
                  </a:extLst>
                </a:gridCol>
              </a:tblGrid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Personal car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Vehicles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Mobile sources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837685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Taxi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638125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Pickup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263274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Minibus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085490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Municapility bus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22831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Service bus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235054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Truck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186727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Motorcycle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BF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138835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Powerplant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Energy conversion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 rowSpan="15"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Stationaty sources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39185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Refinery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270336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Iron and steel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Industries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349284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Casting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74994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Cement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747760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Brick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958068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Other industries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742735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Residential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Residential &amp; commercial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725633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Commercial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05852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Public service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23034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Bus terminal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Terminals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806628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Airport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308282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Railway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495133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Agriculture and Manure Management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Agriculture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25228"/>
                  </a:ext>
                </a:extLst>
              </a:tr>
              <a:tr h="25266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Gas station and storage tank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B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Fuel stations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6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3125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CCCFF2-82C8-6BF1-B911-87D21B96E070}"/>
              </a:ext>
            </a:extLst>
          </p:cNvPr>
          <p:cNvSpPr txBox="1"/>
          <p:nvPr/>
        </p:nvSpPr>
        <p:spPr>
          <a:xfrm>
            <a:off x="10028902" y="1528228"/>
            <a:ext cx="2005781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a-IR" dirty="0">
                <a:cs typeface="B Mitra" panose="00000400000000000000" pitchFamily="2" charset="-78"/>
              </a:rPr>
              <a:t>منابع فعالیت سیاهه انتشار تهران در سال 1401</a:t>
            </a:r>
          </a:p>
        </p:txBody>
      </p:sp>
    </p:spTree>
    <p:extLst>
      <p:ext uri="{BB962C8B-B14F-4D97-AF65-F5344CB8AC3E}">
        <p14:creationId xmlns:p14="http://schemas.microsoft.com/office/powerpoint/2010/main" val="839438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C5CE-F167-C2AF-3C7C-550C5D87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16B7-A41B-EF70-352F-89145FF8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810" y="8558"/>
            <a:ext cx="73019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B52B5-1CF9-DCB2-FEC7-AB3323A96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1182977" cy="109728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E3DAB8-BED6-9ADA-3A97-97316CD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B6D07-23A6-40AC-9DCE-47BB2BC4EF8A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A0EF-DFEF-44AF-3DF0-C020FFAB26B5}"/>
              </a:ext>
            </a:extLst>
          </p:cNvPr>
          <p:cNvSpPr txBox="1"/>
          <p:nvPr/>
        </p:nvSpPr>
        <p:spPr>
          <a:xfrm>
            <a:off x="3039397" y="8558"/>
            <a:ext cx="611320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+mj-lt"/>
              <a:buAutoNum type="arabicPeriod"/>
              <a:tabLst>
                <a:tab pos="274320" algn="l"/>
              </a:tabLst>
            </a:pP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گزارش جامع سیاهه انتشار تهران</a:t>
            </a:r>
            <a:r>
              <a:rPr lang="en-US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1401</a:t>
            </a:r>
            <a:endParaRPr lang="en-US" sz="16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5A8E7-E71D-C598-A60E-DB3AE9429B48}"/>
              </a:ext>
            </a:extLst>
          </p:cNvPr>
          <p:cNvSpPr txBox="1"/>
          <p:nvPr/>
        </p:nvSpPr>
        <p:spPr>
          <a:xfrm>
            <a:off x="4919816" y="912614"/>
            <a:ext cx="611320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65760" algn="l"/>
              </a:tabLst>
            </a:pPr>
            <a:r>
              <a:rPr lang="fa-IR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اکسیدهای نیتروژن (</a:t>
            </a:r>
            <a:r>
              <a:rPr lang="en-US" sz="16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NO</a:t>
            </a:r>
            <a:r>
              <a:rPr lang="en-US" sz="1600" b="1" kern="0" baseline="-250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x</a:t>
            </a:r>
            <a:r>
              <a:rPr lang="fa-IR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)</a:t>
            </a:r>
            <a:endParaRPr lang="en-US" sz="16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7A7860-0A51-DB75-D9BF-9E952167C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72" y="2204579"/>
            <a:ext cx="4993057" cy="2804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DDA90C-BCA2-BD83-C4E9-007921FF0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533" y="2204579"/>
            <a:ext cx="4993057" cy="2804403"/>
          </a:xfrm>
          <a:prstGeom prst="rect">
            <a:avLst/>
          </a:prstGeom>
        </p:spPr>
      </p:pic>
      <p:sp>
        <p:nvSpPr>
          <p:cNvPr id="7" name="Text Box 65">
            <a:extLst>
              <a:ext uri="{FF2B5EF4-FFF2-40B4-BE49-F238E27FC236}">
                <a16:creationId xmlns:a16="http://schemas.microsoft.com/office/drawing/2014/main" id="{7B215D4A-E3E2-C48F-5438-7DE5CAFD6DC8}"/>
              </a:ext>
            </a:extLst>
          </p:cNvPr>
          <p:cNvSpPr txBox="1"/>
          <p:nvPr/>
        </p:nvSpPr>
        <p:spPr>
          <a:xfrm>
            <a:off x="2585650" y="3373417"/>
            <a:ext cx="952500" cy="46672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 rt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127,986 ton</a:t>
            </a:r>
          </a:p>
        </p:txBody>
      </p:sp>
      <p:sp>
        <p:nvSpPr>
          <p:cNvPr id="8" name="Text Box 65">
            <a:extLst>
              <a:ext uri="{FF2B5EF4-FFF2-40B4-BE49-F238E27FC236}">
                <a16:creationId xmlns:a16="http://schemas.microsoft.com/office/drawing/2014/main" id="{06AEF8E7-AEC3-4C9C-2FD9-3BDD2BBFA068}"/>
              </a:ext>
            </a:extLst>
          </p:cNvPr>
          <p:cNvSpPr txBox="1"/>
          <p:nvPr/>
        </p:nvSpPr>
        <p:spPr>
          <a:xfrm>
            <a:off x="8589811" y="3322596"/>
            <a:ext cx="952500" cy="46672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 rt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127,986 ton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EC052C-D165-FC61-CBEC-CC529423A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6792" y="1632004"/>
            <a:ext cx="7823032" cy="4824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C48F2-6567-B283-0607-F5600E897A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3477" y="1411955"/>
            <a:ext cx="8195425" cy="505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1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C5CE-F167-C2AF-3C7C-550C5D87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16B7-A41B-EF70-352F-89145FF8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810" y="8558"/>
            <a:ext cx="73019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B52B5-1CF9-DCB2-FEC7-AB3323A96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1182977" cy="109728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E3DAB8-BED6-9ADA-3A97-97316CD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B6D07-23A6-40AC-9DCE-47BB2BC4EF8A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A0EF-DFEF-44AF-3DF0-C020FFAB26B5}"/>
              </a:ext>
            </a:extLst>
          </p:cNvPr>
          <p:cNvSpPr txBox="1"/>
          <p:nvPr/>
        </p:nvSpPr>
        <p:spPr>
          <a:xfrm>
            <a:off x="3039397" y="8558"/>
            <a:ext cx="611320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+mj-lt"/>
              <a:buAutoNum type="arabicPeriod"/>
              <a:tabLst>
                <a:tab pos="274320" algn="l"/>
              </a:tabLst>
            </a:pP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گزارش جامع سیاهه انتشار تهران</a:t>
            </a:r>
            <a:r>
              <a:rPr lang="en-US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1401</a:t>
            </a:r>
            <a:endParaRPr lang="en-US" sz="16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5A8E7-E71D-C598-A60E-DB3AE9429B48}"/>
              </a:ext>
            </a:extLst>
          </p:cNvPr>
          <p:cNvSpPr txBox="1"/>
          <p:nvPr/>
        </p:nvSpPr>
        <p:spPr>
          <a:xfrm>
            <a:off x="4919816" y="912614"/>
            <a:ext cx="611320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65760" algn="l"/>
              </a:tabLst>
            </a:pPr>
            <a:r>
              <a:rPr lang="fa-IR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اکسیدهای گوگرد (</a:t>
            </a:r>
            <a:r>
              <a:rPr lang="en-US" sz="1600" b="1" kern="0" dirty="0" err="1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SOx</a:t>
            </a:r>
            <a:r>
              <a:rPr lang="fa-IR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)</a:t>
            </a:r>
            <a:endParaRPr lang="en-US" sz="16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8789E5-B2FF-A709-954B-E2398E012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72" y="2204580"/>
            <a:ext cx="4993057" cy="2804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1157D8-8946-7787-5BA5-7C055A863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571" y="2204579"/>
            <a:ext cx="4993057" cy="2804403"/>
          </a:xfrm>
          <a:prstGeom prst="rect">
            <a:avLst/>
          </a:prstGeom>
        </p:spPr>
      </p:pic>
      <p:sp>
        <p:nvSpPr>
          <p:cNvPr id="15" name="Text Box 71">
            <a:extLst>
              <a:ext uri="{FF2B5EF4-FFF2-40B4-BE49-F238E27FC236}">
                <a16:creationId xmlns:a16="http://schemas.microsoft.com/office/drawing/2014/main" id="{9BCC7F42-1EE3-7494-8DBF-754AABA280D0}"/>
              </a:ext>
            </a:extLst>
          </p:cNvPr>
          <p:cNvSpPr txBox="1"/>
          <p:nvPr/>
        </p:nvSpPr>
        <p:spPr>
          <a:xfrm>
            <a:off x="2582197" y="3348683"/>
            <a:ext cx="914400" cy="4095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 rt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28,420 ton</a:t>
            </a:r>
          </a:p>
        </p:txBody>
      </p:sp>
      <p:sp>
        <p:nvSpPr>
          <p:cNvPr id="16" name="Text Box 71">
            <a:extLst>
              <a:ext uri="{FF2B5EF4-FFF2-40B4-BE49-F238E27FC236}">
                <a16:creationId xmlns:a16="http://schemas.microsoft.com/office/drawing/2014/main" id="{7C84C5D3-D2B3-BFCF-9C48-A01DC320E2DE}"/>
              </a:ext>
            </a:extLst>
          </p:cNvPr>
          <p:cNvSpPr txBox="1"/>
          <p:nvPr/>
        </p:nvSpPr>
        <p:spPr>
          <a:xfrm>
            <a:off x="8695403" y="3342108"/>
            <a:ext cx="914400" cy="40957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 rt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28,420 ton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D0D32C-D513-9D15-56A3-7841D263D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1524" y="1494163"/>
            <a:ext cx="8180676" cy="50447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BC7363-924F-1D08-0188-5B0CAF9066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1524" y="1388660"/>
            <a:ext cx="8493335" cy="52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1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C5CE-F167-C2AF-3C7C-550C5D87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16B7-A41B-EF70-352F-89145FF8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810" y="8558"/>
            <a:ext cx="73019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B52B5-1CF9-DCB2-FEC7-AB3323A96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1182977" cy="109728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E3DAB8-BED6-9ADA-3A97-97316CD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B6D07-23A6-40AC-9DCE-47BB2BC4EF8A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A0EF-DFEF-44AF-3DF0-C020FFAB26B5}"/>
              </a:ext>
            </a:extLst>
          </p:cNvPr>
          <p:cNvSpPr txBox="1"/>
          <p:nvPr/>
        </p:nvSpPr>
        <p:spPr>
          <a:xfrm>
            <a:off x="3039397" y="8558"/>
            <a:ext cx="611320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+mj-lt"/>
              <a:buAutoNum type="arabicPeriod"/>
              <a:tabLst>
                <a:tab pos="274320" algn="l"/>
              </a:tabLst>
            </a:pP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گزارش جامع سیاهه انتشار تهران</a:t>
            </a:r>
            <a:r>
              <a:rPr lang="en-US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1401</a:t>
            </a:r>
            <a:endParaRPr lang="en-US" sz="16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5A8E7-E71D-C598-A60E-DB3AE9429B48}"/>
              </a:ext>
            </a:extLst>
          </p:cNvPr>
          <p:cNvSpPr txBox="1"/>
          <p:nvPr/>
        </p:nvSpPr>
        <p:spPr>
          <a:xfrm>
            <a:off x="4919816" y="912614"/>
            <a:ext cx="611320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65760" algn="l"/>
              </a:tabLst>
            </a:pPr>
            <a:r>
              <a:rPr lang="fa-IR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ذرات معلق (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PM</a:t>
            </a:r>
            <a:r>
              <a:rPr lang="fa-IR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) اولیه</a:t>
            </a:r>
            <a:endParaRPr lang="en-US" sz="16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5DC4DE-7C4D-52E3-ADDC-9E23CA80A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84" y="2204580"/>
            <a:ext cx="4993057" cy="2804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178EE-7422-7914-422F-5FE0A8E12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074" y="2204579"/>
            <a:ext cx="4993057" cy="2804403"/>
          </a:xfrm>
          <a:prstGeom prst="rect">
            <a:avLst/>
          </a:prstGeom>
        </p:spPr>
      </p:pic>
      <p:sp>
        <p:nvSpPr>
          <p:cNvPr id="8" name="Text Box 23">
            <a:extLst>
              <a:ext uri="{FF2B5EF4-FFF2-40B4-BE49-F238E27FC236}">
                <a16:creationId xmlns:a16="http://schemas.microsoft.com/office/drawing/2014/main" id="{28A64B2A-F250-3E6B-D3C7-33CA038562FC}"/>
              </a:ext>
            </a:extLst>
          </p:cNvPr>
          <p:cNvSpPr txBox="1"/>
          <p:nvPr/>
        </p:nvSpPr>
        <p:spPr>
          <a:xfrm>
            <a:off x="2806187" y="3397230"/>
            <a:ext cx="857250" cy="4191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 rt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14,632 ton</a:t>
            </a: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39D07AEC-A07D-520B-A837-163CF6778EEB}"/>
              </a:ext>
            </a:extLst>
          </p:cNvPr>
          <p:cNvSpPr txBox="1"/>
          <p:nvPr/>
        </p:nvSpPr>
        <p:spPr>
          <a:xfrm>
            <a:off x="8723977" y="3397230"/>
            <a:ext cx="857250" cy="4191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14,632 ton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8A0003-A10D-0C15-1BB2-040F26296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6717" y="1435115"/>
            <a:ext cx="8145483" cy="50230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568DF6-0AB1-8F04-91A5-0BAB37E6D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3219" y="1397939"/>
            <a:ext cx="8572477" cy="528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C5CE-F167-C2AF-3C7C-550C5D87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16B7-A41B-EF70-352F-89145FF8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810" y="8558"/>
            <a:ext cx="73019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B52B5-1CF9-DCB2-FEC7-AB3323A96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1182977" cy="109728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E3DAB8-BED6-9ADA-3A97-97316CD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B6D07-23A6-40AC-9DCE-47BB2BC4EF8A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A0EF-DFEF-44AF-3DF0-C020FFAB26B5}"/>
              </a:ext>
            </a:extLst>
          </p:cNvPr>
          <p:cNvSpPr txBox="1"/>
          <p:nvPr/>
        </p:nvSpPr>
        <p:spPr>
          <a:xfrm>
            <a:off x="3039397" y="8558"/>
            <a:ext cx="611320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+mj-lt"/>
              <a:buAutoNum type="arabicPeriod"/>
              <a:tabLst>
                <a:tab pos="274320" algn="l"/>
              </a:tabLst>
            </a:pP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گزارش جامع سیاهه انتشار تهران</a:t>
            </a:r>
            <a:r>
              <a:rPr lang="en-US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1401</a:t>
            </a:r>
            <a:endParaRPr lang="en-US" sz="16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5A8E7-E71D-C598-A60E-DB3AE9429B48}"/>
              </a:ext>
            </a:extLst>
          </p:cNvPr>
          <p:cNvSpPr txBox="1"/>
          <p:nvPr/>
        </p:nvSpPr>
        <p:spPr>
          <a:xfrm>
            <a:off x="4919816" y="912614"/>
            <a:ext cx="611320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65760" algn="l"/>
              </a:tabLst>
            </a:pPr>
            <a:r>
              <a:rPr lang="fa-IR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گاز گلخانه‌ای دی‌اکسید کربن (</a:t>
            </a:r>
            <a:r>
              <a:rPr lang="en-US" sz="16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CO</a:t>
            </a:r>
            <a:r>
              <a:rPr lang="en-US" sz="1600" b="1" kern="0" baseline="-250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2</a:t>
            </a:r>
            <a:r>
              <a:rPr lang="fa-IR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)</a:t>
            </a:r>
            <a:endParaRPr lang="en-US" sz="16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5CEFA2-35E9-EBAA-4826-813BCC6D0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72" y="2204580"/>
            <a:ext cx="4993057" cy="2804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D1F9B1-C37F-106A-56D8-9F45E829B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0743" y="2204579"/>
            <a:ext cx="4993057" cy="2804403"/>
          </a:xfrm>
          <a:prstGeom prst="rect">
            <a:avLst/>
          </a:prstGeom>
        </p:spPr>
      </p:pic>
      <p:sp>
        <p:nvSpPr>
          <p:cNvPr id="15" name="Text Box 41">
            <a:extLst>
              <a:ext uri="{FF2B5EF4-FFF2-40B4-BE49-F238E27FC236}">
                <a16:creationId xmlns:a16="http://schemas.microsoft.com/office/drawing/2014/main" id="{2B4F8E51-CDD0-083C-1DF0-40108A625997}"/>
              </a:ext>
            </a:extLst>
          </p:cNvPr>
          <p:cNvSpPr txBox="1"/>
          <p:nvPr/>
        </p:nvSpPr>
        <p:spPr>
          <a:xfrm>
            <a:off x="2489632" y="3394414"/>
            <a:ext cx="1144536" cy="42473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 rt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46,115 kilo ton</a:t>
            </a:r>
          </a:p>
        </p:txBody>
      </p:sp>
      <p:sp>
        <p:nvSpPr>
          <p:cNvPr id="16" name="Text Box 41">
            <a:extLst>
              <a:ext uri="{FF2B5EF4-FFF2-40B4-BE49-F238E27FC236}">
                <a16:creationId xmlns:a16="http://schemas.microsoft.com/office/drawing/2014/main" id="{F34CE740-5F2C-66F8-FFDF-409062F2875B}"/>
              </a:ext>
            </a:extLst>
          </p:cNvPr>
          <p:cNvSpPr txBox="1"/>
          <p:nvPr/>
        </p:nvSpPr>
        <p:spPr>
          <a:xfrm>
            <a:off x="8248132" y="3394414"/>
            <a:ext cx="1218278" cy="42473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 rt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46,115 kilo ton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300547-699B-2252-2AC8-ADBDCDAC2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378" y="1489727"/>
            <a:ext cx="7891822" cy="48666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33ABCE-5340-CE0A-C15A-9CDDB01F94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4577" y="1369135"/>
            <a:ext cx="8383423" cy="516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9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C5CE-F167-C2AF-3C7C-550C5D87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16B7-A41B-EF70-352F-89145FF8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810" y="8558"/>
            <a:ext cx="73019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B52B5-1CF9-DCB2-FEC7-AB3323A96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1182977" cy="109728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E3DAB8-BED6-9ADA-3A97-97316CD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B6D07-23A6-40AC-9DCE-47BB2BC4EF8A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A0EF-DFEF-44AF-3DF0-C020FFAB26B5}"/>
              </a:ext>
            </a:extLst>
          </p:cNvPr>
          <p:cNvSpPr txBox="1"/>
          <p:nvPr/>
        </p:nvSpPr>
        <p:spPr>
          <a:xfrm>
            <a:off x="3039397" y="8558"/>
            <a:ext cx="611320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+mj-lt"/>
              <a:buAutoNum type="arabicPeriod"/>
              <a:tabLst>
                <a:tab pos="274320" algn="l"/>
              </a:tabLst>
            </a:pP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گزارش جامع سیاهه انتشار تهران</a:t>
            </a:r>
            <a:r>
              <a:rPr lang="en-US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1401</a:t>
            </a:r>
            <a:endParaRPr lang="en-US" sz="16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761A846-F48C-9BA1-2B45-BA9F69250C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342151"/>
              </p:ext>
            </p:extLst>
          </p:nvPr>
        </p:nvGraphicFramePr>
        <p:xfrm>
          <a:off x="213852" y="1327353"/>
          <a:ext cx="11764296" cy="4866966"/>
        </p:xfrm>
        <a:graphic>
          <a:graphicData uri="http://schemas.openxmlformats.org/drawingml/2006/table">
            <a:tbl>
              <a:tblPr/>
              <a:tblGrid>
                <a:gridCol w="1464879">
                  <a:extLst>
                    <a:ext uri="{9D8B030D-6E8A-4147-A177-3AD203B41FA5}">
                      <a16:colId xmlns:a16="http://schemas.microsoft.com/office/drawing/2014/main" val="1882861932"/>
                    </a:ext>
                  </a:extLst>
                </a:gridCol>
                <a:gridCol w="620875">
                  <a:extLst>
                    <a:ext uri="{9D8B030D-6E8A-4147-A177-3AD203B41FA5}">
                      <a16:colId xmlns:a16="http://schemas.microsoft.com/office/drawing/2014/main" val="2808976191"/>
                    </a:ext>
                  </a:extLst>
                </a:gridCol>
                <a:gridCol w="630577">
                  <a:extLst>
                    <a:ext uri="{9D8B030D-6E8A-4147-A177-3AD203B41FA5}">
                      <a16:colId xmlns:a16="http://schemas.microsoft.com/office/drawing/2014/main" val="3106376865"/>
                    </a:ext>
                  </a:extLst>
                </a:gridCol>
                <a:gridCol w="620875">
                  <a:extLst>
                    <a:ext uri="{9D8B030D-6E8A-4147-A177-3AD203B41FA5}">
                      <a16:colId xmlns:a16="http://schemas.microsoft.com/office/drawing/2014/main" val="3376704455"/>
                    </a:ext>
                  </a:extLst>
                </a:gridCol>
                <a:gridCol w="601473">
                  <a:extLst>
                    <a:ext uri="{9D8B030D-6E8A-4147-A177-3AD203B41FA5}">
                      <a16:colId xmlns:a16="http://schemas.microsoft.com/office/drawing/2014/main" val="1364275310"/>
                    </a:ext>
                  </a:extLst>
                </a:gridCol>
                <a:gridCol w="620875">
                  <a:extLst>
                    <a:ext uri="{9D8B030D-6E8A-4147-A177-3AD203B41FA5}">
                      <a16:colId xmlns:a16="http://schemas.microsoft.com/office/drawing/2014/main" val="953208330"/>
                    </a:ext>
                  </a:extLst>
                </a:gridCol>
                <a:gridCol w="620875">
                  <a:extLst>
                    <a:ext uri="{9D8B030D-6E8A-4147-A177-3AD203B41FA5}">
                      <a16:colId xmlns:a16="http://schemas.microsoft.com/office/drawing/2014/main" val="1485200871"/>
                    </a:ext>
                  </a:extLst>
                </a:gridCol>
                <a:gridCol w="620875">
                  <a:extLst>
                    <a:ext uri="{9D8B030D-6E8A-4147-A177-3AD203B41FA5}">
                      <a16:colId xmlns:a16="http://schemas.microsoft.com/office/drawing/2014/main" val="1888552350"/>
                    </a:ext>
                  </a:extLst>
                </a:gridCol>
                <a:gridCol w="1875561">
                  <a:extLst>
                    <a:ext uri="{9D8B030D-6E8A-4147-A177-3AD203B41FA5}">
                      <a16:colId xmlns:a16="http://schemas.microsoft.com/office/drawing/2014/main" val="458031008"/>
                    </a:ext>
                  </a:extLst>
                </a:gridCol>
                <a:gridCol w="1875561">
                  <a:extLst>
                    <a:ext uri="{9D8B030D-6E8A-4147-A177-3AD203B41FA5}">
                      <a16:colId xmlns:a16="http://schemas.microsoft.com/office/drawing/2014/main" val="2662773678"/>
                    </a:ext>
                  </a:extLst>
                </a:gridCol>
                <a:gridCol w="2211870">
                  <a:extLst>
                    <a:ext uri="{9D8B030D-6E8A-4147-A177-3AD203B41FA5}">
                      <a16:colId xmlns:a16="http://schemas.microsoft.com/office/drawing/2014/main" val="3659591895"/>
                    </a:ext>
                  </a:extLst>
                </a:gridCol>
              </a:tblGrid>
              <a:tr h="380601"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rowSpan="2" gridSpan="8"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سهم انتشار هر یک از آلاینده‌ها به نوع منبع انتشار 1401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8667" marR="8667" marT="8667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5733711"/>
                  </a:ext>
                </a:extLst>
              </a:tr>
              <a:tr h="346001"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8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8667" marR="8667" marT="8667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37282"/>
                  </a:ext>
                </a:extLst>
              </a:tr>
              <a:tr h="541951"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Nazanin" panose="00000400000000000000" pitchFamily="2" charset="-78"/>
                      </a:endParaRP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CO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VOCs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Nox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SOx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PM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CO2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ptos Display" panose="020B0004020202020204" pitchFamily="34" charset="0"/>
                        </a:rPr>
                        <a:t>NH3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سهم آلاینده های گازی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سهم ذرات معلق اولیه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fa-IR" sz="1600" b="1" i="0" u="none" strike="noStrike">
                          <a:solidFill>
                            <a:srgbClr val="000000"/>
                          </a:solidFill>
                          <a:effectLst/>
                          <a:latin typeface="B Nazanin" panose="00000400000000000000" pitchFamily="2" charset="-78"/>
                          <a:cs typeface="B Nazanin" panose="00000400000000000000" pitchFamily="2" charset="-78"/>
                        </a:rPr>
                        <a:t>سهم کل آلاینده های پیش ساز آلاینده های ثانویه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514766"/>
                  </a:ext>
                </a:extLst>
              </a:tr>
              <a:tr h="27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Mobile sources</a:t>
                      </a: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80.34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42.58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33.53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90114"/>
                  </a:ext>
                </a:extLst>
              </a:tr>
              <a:tr h="27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Airport</a:t>
                      </a: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82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B85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0.24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0.12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0.44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728277"/>
                  </a:ext>
                </a:extLst>
              </a:tr>
              <a:tr h="27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Railway </a:t>
                      </a: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84A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9F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E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A6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0.12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0.11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0.34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316137"/>
                  </a:ext>
                </a:extLst>
              </a:tr>
              <a:tr h="27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Bus terminal</a:t>
                      </a: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05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7F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AF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71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0.18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1.64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0.39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043485"/>
                  </a:ext>
                </a:extLst>
              </a:tr>
              <a:tr h="27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Gas stations</a:t>
                      </a: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1.79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0.00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5.89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078953"/>
                  </a:ext>
                </a:extLst>
              </a:tr>
              <a:tr h="27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Storage Tank</a:t>
                      </a: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0.28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0.00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0.92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178184"/>
                  </a:ext>
                </a:extLst>
              </a:tr>
              <a:tr h="27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Residential</a:t>
                      </a: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2.36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1.07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5.63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99878"/>
                  </a:ext>
                </a:extLst>
              </a:tr>
              <a:tr h="27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Commercial</a:t>
                      </a: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11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C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85A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3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0.35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0.16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0.83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941511"/>
                  </a:ext>
                </a:extLst>
              </a:tr>
              <a:tr h="27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Public service</a:t>
                      </a: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9D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75B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A2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77B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B0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0.12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0.06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0.29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372552"/>
                  </a:ext>
                </a:extLst>
              </a:tr>
              <a:tr h="27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Powerplant</a:t>
                      </a: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B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6.83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13.47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21.95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818705"/>
                  </a:ext>
                </a:extLst>
              </a:tr>
              <a:tr h="27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Refinery</a:t>
                      </a: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3.36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1.94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9.27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83798"/>
                  </a:ext>
                </a:extLst>
              </a:tr>
              <a:tr h="27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Industries</a:t>
                      </a: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1.72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18.10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4.64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598290"/>
                  </a:ext>
                </a:extLst>
              </a:tr>
              <a:tr h="2768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Agriculture</a:t>
                      </a:r>
                    </a:p>
                  </a:txBody>
                  <a:tcPr marL="8667" marR="8667" marT="86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E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2.30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20.76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FA7D00"/>
                          </a:solidFill>
                          <a:effectLst/>
                          <a:latin typeface="Aptos Narrow" panose="020B0004020202020204" pitchFamily="34" charset="0"/>
                        </a:rPr>
                        <a:t>15.87</a:t>
                      </a:r>
                    </a:p>
                  </a:txBody>
                  <a:tcPr marL="8667" marR="8667" marT="866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888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32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C5CE-F167-C2AF-3C7C-550C5D87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16B7-A41B-EF70-352F-89145FF8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810" y="8558"/>
            <a:ext cx="73019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B52B5-1CF9-DCB2-FEC7-AB3323A96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1182977" cy="109728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E3DAB8-BED6-9ADA-3A97-97316CD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B6D07-23A6-40AC-9DCE-47BB2BC4EF8A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A0EF-DFEF-44AF-3DF0-C020FFAB26B5}"/>
              </a:ext>
            </a:extLst>
          </p:cNvPr>
          <p:cNvSpPr txBox="1"/>
          <p:nvPr/>
        </p:nvSpPr>
        <p:spPr>
          <a:xfrm>
            <a:off x="3039397" y="8558"/>
            <a:ext cx="611320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+mj-lt"/>
              <a:buAutoNum type="arabicPeriod"/>
              <a:tabLst>
                <a:tab pos="274320" algn="l"/>
              </a:tabLst>
            </a:pP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گزارش جامع سیاهه انتشار تهران</a:t>
            </a:r>
            <a:r>
              <a:rPr lang="en-US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1401</a:t>
            </a:r>
            <a:endParaRPr lang="en-US" sz="16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C2887F-2220-3592-995F-367595035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9" y="992218"/>
            <a:ext cx="5729257" cy="57292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2AD2E5-EE0B-80E2-ED46-0E718275EC70}"/>
              </a:ext>
            </a:extLst>
          </p:cNvPr>
          <p:cNvSpPr txBox="1"/>
          <p:nvPr/>
        </p:nvSpPr>
        <p:spPr>
          <a:xfrm>
            <a:off x="5348604" y="1305097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b="1" dirty="0">
                <a:cs typeface="B Mitra" panose="00000400000000000000" pitchFamily="2" charset="-78"/>
              </a:rPr>
              <a:t>جایگاه و اهمیت سیاهه انتشار در مدیریت کیفیت هوا</a:t>
            </a:r>
            <a:endParaRPr lang="en-US" b="1" dirty="0">
              <a:cs typeface="B Mitra" panose="00000400000000000000" pitchFamily="2" charset="-78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BCAAD9FB-18C6-CC21-2C38-BD43736C9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284" y="2232825"/>
            <a:ext cx="5147187" cy="279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1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Mitra" panose="00000400000000000000" pitchFamily="2" charset="-78"/>
              </a:rPr>
              <a:t>در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Mitra" panose="00000400000000000000" pitchFamily="2" charset="-78"/>
              </a:rPr>
              <a:t> </a:t>
            </a:r>
            <a:r>
              <a:rPr kumimoji="0" lang="ar-SA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Mitra" panose="00000400000000000000" pitchFamily="2" charset="-78"/>
              </a:rPr>
              <a:t>شکل</a:t>
            </a:r>
            <a:r>
              <a:rPr lang="fa-IR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B Mitra" panose="00000400000000000000" pitchFamily="2" charset="-78"/>
              </a:rPr>
              <a:t> 1 </a:t>
            </a:r>
            <a:r>
              <a:rPr kumimoji="0" lang="ar-SA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Mitra" panose="00000400000000000000" pitchFamily="2" charset="-78"/>
              </a:rPr>
              <a:t>چرخه مدیریت کیفیت هوا و اجزای مختلف آن نمایش داده شده است. سیاهه انتشار به عنوان دومین گام در این سیستم، اهمیت بالایی در تعیین منابع آلاینده در منطقه، سهم آن‌ها در تولید و انتشار آلودگی و در نهایت کمی سازی راه­کارهای کنترل و کاهش آلودگی هوا دارد که این مسئله منجر به تدوین برنامه­های کاهش آلودگی می­شود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B Mitra" panose="00000400000000000000" pitchFamily="2" charset="-78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287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C5CE-F167-C2AF-3C7C-550C5D87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16B7-A41B-EF70-352F-89145FF8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810" y="8558"/>
            <a:ext cx="73019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B52B5-1CF9-DCB2-FEC7-AB3323A96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1182977" cy="109728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E3DAB8-BED6-9ADA-3A97-97316CD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B6D07-23A6-40AC-9DCE-47BB2BC4EF8A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A0EF-DFEF-44AF-3DF0-C020FFAB26B5}"/>
              </a:ext>
            </a:extLst>
          </p:cNvPr>
          <p:cNvSpPr txBox="1"/>
          <p:nvPr/>
        </p:nvSpPr>
        <p:spPr>
          <a:xfrm>
            <a:off x="3039397" y="8558"/>
            <a:ext cx="611320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+mj-lt"/>
              <a:buAutoNum type="arabicPeriod"/>
              <a:tabLst>
                <a:tab pos="274320" algn="l"/>
              </a:tabLst>
            </a:pP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گزارش جامع سیاهه انتشار تهران</a:t>
            </a:r>
            <a:r>
              <a:rPr lang="en-US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1401</a:t>
            </a:r>
            <a:endParaRPr lang="en-US" sz="16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7A5E0-A1E7-8EC8-6E3E-178B97AE8B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217" y="1500546"/>
            <a:ext cx="3920314" cy="25335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25A8E7-E71D-C598-A60E-DB3AE9429B48}"/>
              </a:ext>
            </a:extLst>
          </p:cNvPr>
          <p:cNvSpPr txBox="1"/>
          <p:nvPr/>
        </p:nvSpPr>
        <p:spPr>
          <a:xfrm>
            <a:off x="5937455" y="1131214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منابع متحرک انتشار آلایندگی (خودروها)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7F8268-693B-745C-8A11-E68E99E99182}"/>
              </a:ext>
            </a:extLst>
          </p:cNvPr>
          <p:cNvSpPr txBox="1"/>
          <p:nvPr/>
        </p:nvSpPr>
        <p:spPr>
          <a:xfrm>
            <a:off x="6652365" y="4504848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 algn="r" rtl="1">
              <a:buFont typeface="Arial" panose="020B0604020202020204" pitchFamily="34" charset="0"/>
              <a:buChar char="•"/>
              <a:defRPr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defRPr>
            </a:lvl1pPr>
          </a:lstStyle>
          <a:p>
            <a:pPr marL="1657350" lvl="3" indent="-285750" algn="r" rtl="1">
              <a:buFont typeface="Arial" panose="020B0604020202020204" pitchFamily="34" charset="0"/>
              <a:buChar char="•"/>
            </a:pPr>
            <a:r>
              <a:rPr lang="ar-SA" dirty="0">
                <a:cs typeface="B Nazanin" panose="00000400000000000000" pitchFamily="2" charset="-78"/>
              </a:rPr>
              <a:t>نیروگاه‌ها</a:t>
            </a:r>
            <a:r>
              <a:rPr lang="fa-IR" dirty="0">
                <a:cs typeface="B Nazanin" panose="00000400000000000000" pitchFamily="2" charset="-78"/>
              </a:rPr>
              <a:t>ی شهر تهران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379D3D-E2D4-7FC3-8C32-57027A8ECF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636" y="4284131"/>
            <a:ext cx="3790636" cy="253353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E90B20-1036-FFC4-EA61-000BA6AFD62D}"/>
              </a:ext>
            </a:extLst>
          </p:cNvPr>
          <p:cNvSpPr txBox="1"/>
          <p:nvPr/>
        </p:nvSpPr>
        <p:spPr>
          <a:xfrm>
            <a:off x="-574016" y="1131214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>
                <a:cs typeface="B Nazanin" panose="00000400000000000000" pitchFamily="2" charset="-78"/>
              </a:rPr>
              <a:t>پالایشگاه تهران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4031EA-79AE-4C8A-F3DE-80DD9718B0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30" y="1259192"/>
            <a:ext cx="3136508" cy="223883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DD33CE8-B587-9C65-D0E8-F1EA5B2ED3BB}"/>
              </a:ext>
            </a:extLst>
          </p:cNvPr>
          <p:cNvSpPr txBox="1"/>
          <p:nvPr/>
        </p:nvSpPr>
        <p:spPr>
          <a:xfrm>
            <a:off x="-1350473" y="4135516"/>
            <a:ext cx="6673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>
                <a:cs typeface="B Nazanin" panose="00000400000000000000" pitchFamily="2" charset="-78"/>
              </a:rPr>
              <a:t>صنایع آلاینده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BBC8E10-8F75-ADFC-2972-D8CBDA5728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94806"/>
            <a:ext cx="3247103" cy="2008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30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C5CE-F167-C2AF-3C7C-550C5D87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16B7-A41B-EF70-352F-89145FF8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810" y="8558"/>
            <a:ext cx="73019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B52B5-1CF9-DCB2-FEC7-AB3323A96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1182977" cy="109728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E3DAB8-BED6-9ADA-3A97-97316CD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B6D07-23A6-40AC-9DCE-47BB2BC4EF8A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A0EF-DFEF-44AF-3DF0-C020FFAB26B5}"/>
              </a:ext>
            </a:extLst>
          </p:cNvPr>
          <p:cNvSpPr txBox="1"/>
          <p:nvPr/>
        </p:nvSpPr>
        <p:spPr>
          <a:xfrm>
            <a:off x="3039397" y="8558"/>
            <a:ext cx="611320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+mj-lt"/>
              <a:buAutoNum type="arabicPeriod"/>
              <a:tabLst>
                <a:tab pos="274320" algn="l"/>
              </a:tabLst>
            </a:pP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گزارش جامع سیاهه انتشار تهران</a:t>
            </a:r>
            <a:r>
              <a:rPr lang="en-US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1401</a:t>
            </a:r>
            <a:endParaRPr lang="en-US" sz="16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5A8E7-E71D-C598-A60E-DB3AE9429B48}"/>
              </a:ext>
            </a:extLst>
          </p:cNvPr>
          <p:cNvSpPr txBox="1"/>
          <p:nvPr/>
        </p:nvSpPr>
        <p:spPr>
          <a:xfrm>
            <a:off x="5937455" y="1131214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صنایع</a:t>
            </a:r>
            <a:r>
              <a:rPr lang="ar-S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فلزی و ریخته گری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7F8268-693B-745C-8A11-E68E99E99182}"/>
              </a:ext>
            </a:extLst>
          </p:cNvPr>
          <p:cNvSpPr txBox="1"/>
          <p:nvPr/>
        </p:nvSpPr>
        <p:spPr>
          <a:xfrm>
            <a:off x="7183307" y="3779754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 algn="r" rtl="1">
              <a:buFont typeface="Arial" panose="020B0604020202020204" pitchFamily="34" charset="0"/>
              <a:buChar char="•"/>
              <a:defRPr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defRPr>
            </a:lvl1pPr>
          </a:lstStyle>
          <a:p>
            <a:pPr marL="1657350" lvl="3" indent="-285750" algn="r" rtl="1">
              <a:buFont typeface="Arial" panose="020B0604020202020204" pitchFamily="34" charset="0"/>
              <a:buChar char="•"/>
            </a:pPr>
            <a:r>
              <a:rPr lang="ar-SA" dirty="0">
                <a:cs typeface="B Nazanin" panose="00000400000000000000" pitchFamily="2" charset="-78"/>
              </a:rPr>
              <a:t>صنعت تولید آجر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E90B20-1036-FFC4-EA61-000BA6AFD62D}"/>
              </a:ext>
            </a:extLst>
          </p:cNvPr>
          <p:cNvSpPr txBox="1"/>
          <p:nvPr/>
        </p:nvSpPr>
        <p:spPr>
          <a:xfrm>
            <a:off x="-574016" y="1131214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>
                <a:cs typeface="B Nazanin" panose="00000400000000000000" pitchFamily="2" charset="-78"/>
              </a:rPr>
              <a:t>صنعت تولید سیمان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D33CE8-B587-9C65-D0E8-F1EA5B2ED3BB}"/>
              </a:ext>
            </a:extLst>
          </p:cNvPr>
          <p:cNvSpPr txBox="1"/>
          <p:nvPr/>
        </p:nvSpPr>
        <p:spPr>
          <a:xfrm>
            <a:off x="-1432361" y="3919389"/>
            <a:ext cx="6673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>
                <a:cs typeface="B Nazanin" panose="00000400000000000000" pitchFamily="2" charset="-78"/>
              </a:rPr>
              <a:t>سایر صنایع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6617ED-8A48-E290-66C1-6AB4CDD4C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412" y="1507715"/>
            <a:ext cx="3036250" cy="190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368168-CE1B-3E1F-9993-4B5426B45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725" y="1500546"/>
            <a:ext cx="2800351" cy="190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3AE08-B719-A3D7-9598-FB24F52C47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61" y="1534480"/>
            <a:ext cx="3036250" cy="188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735F07-CA2E-515C-6C1C-E28A4B9676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97" y="4359844"/>
            <a:ext cx="3000683" cy="217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682D77-97F1-0D78-D2C6-FB5FDC589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88" y="4359844"/>
            <a:ext cx="3065701" cy="22471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538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C5CE-F167-C2AF-3C7C-550C5D87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16B7-A41B-EF70-352F-89145FF8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810" y="8558"/>
            <a:ext cx="73019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B52B5-1CF9-DCB2-FEC7-AB3323A96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1182977" cy="109728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E3DAB8-BED6-9ADA-3A97-97316CD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B6D07-23A6-40AC-9DCE-47BB2BC4EF8A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A0EF-DFEF-44AF-3DF0-C020FFAB26B5}"/>
              </a:ext>
            </a:extLst>
          </p:cNvPr>
          <p:cNvSpPr txBox="1"/>
          <p:nvPr/>
        </p:nvSpPr>
        <p:spPr>
          <a:xfrm>
            <a:off x="3039397" y="8558"/>
            <a:ext cx="611320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+mj-lt"/>
              <a:buAutoNum type="arabicPeriod"/>
              <a:tabLst>
                <a:tab pos="274320" algn="l"/>
              </a:tabLst>
            </a:pP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گزارش جامع سیاهه انتشار تهران</a:t>
            </a:r>
            <a:r>
              <a:rPr lang="en-US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1401</a:t>
            </a:r>
            <a:endParaRPr lang="en-US" sz="16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5A8E7-E71D-C598-A60E-DB3AE9429B48}"/>
              </a:ext>
            </a:extLst>
          </p:cNvPr>
          <p:cNvSpPr txBox="1"/>
          <p:nvPr/>
        </p:nvSpPr>
        <p:spPr>
          <a:xfrm>
            <a:off x="4919816" y="995315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بخش خانگی و تجاری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7F8268-693B-745C-8A11-E68E99E99182}"/>
              </a:ext>
            </a:extLst>
          </p:cNvPr>
          <p:cNvSpPr txBox="1"/>
          <p:nvPr/>
        </p:nvSpPr>
        <p:spPr>
          <a:xfrm>
            <a:off x="10294374" y="4341745"/>
            <a:ext cx="29873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 algn="r" rtl="1">
              <a:buFont typeface="Arial" panose="020B0604020202020204" pitchFamily="34" charset="0"/>
              <a:buChar char="•"/>
              <a:defRPr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defRPr>
            </a:lvl1pPr>
          </a:lstStyle>
          <a:p>
            <a:pPr marL="1657350" lvl="3" indent="-285750" algn="r" rtl="1">
              <a:buFont typeface="Arial" panose="020B0604020202020204" pitchFamily="34" charset="0"/>
              <a:buChar char="•"/>
            </a:pPr>
            <a:r>
              <a:rPr lang="ar-SA" dirty="0">
                <a:cs typeface="B Nazanin" panose="00000400000000000000" pitchFamily="2" charset="-78"/>
              </a:rPr>
              <a:t>توزیع مساحت کاربری اداری، تجاری و عمومی 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E90B20-1036-FFC4-EA61-000BA6AFD62D}"/>
              </a:ext>
            </a:extLst>
          </p:cNvPr>
          <p:cNvSpPr txBox="1"/>
          <p:nvPr/>
        </p:nvSpPr>
        <p:spPr>
          <a:xfrm>
            <a:off x="5426105" y="1542821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>
                <a:cs typeface="B Nazanin" panose="00000400000000000000" pitchFamily="2" charset="-78"/>
              </a:rPr>
              <a:t>توزیع جمعیت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D33CE8-B587-9C65-D0E8-F1EA5B2ED3BB}"/>
              </a:ext>
            </a:extLst>
          </p:cNvPr>
          <p:cNvSpPr txBox="1"/>
          <p:nvPr/>
        </p:nvSpPr>
        <p:spPr>
          <a:xfrm>
            <a:off x="-364308" y="1054939"/>
            <a:ext cx="6673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>
                <a:cs typeface="B Nazanin" panose="00000400000000000000" pitchFamily="2" charset="-78"/>
              </a:rPr>
              <a:t>جایگاه‌های توزیع سوخت بنزین  و انبارهای ذخیره سوخت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B2A0B-25C9-485D-90AB-63FC91D56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31" y="1542821"/>
            <a:ext cx="3373855" cy="217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6377CC-9C48-181C-72DD-F5332240F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31" y="4104055"/>
            <a:ext cx="3373855" cy="217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0EA924-E776-D9F3-C9A0-1F829770FE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8" y="1636024"/>
            <a:ext cx="5600700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72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C5CE-F167-C2AF-3C7C-550C5D87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16B7-A41B-EF70-352F-89145FF8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810" y="8558"/>
            <a:ext cx="73019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B52B5-1CF9-DCB2-FEC7-AB3323A96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1182977" cy="109728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E3DAB8-BED6-9ADA-3A97-97316CD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B6D07-23A6-40AC-9DCE-47BB2BC4EF8A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A0EF-DFEF-44AF-3DF0-C020FFAB26B5}"/>
              </a:ext>
            </a:extLst>
          </p:cNvPr>
          <p:cNvSpPr txBox="1"/>
          <p:nvPr/>
        </p:nvSpPr>
        <p:spPr>
          <a:xfrm>
            <a:off x="3039397" y="8558"/>
            <a:ext cx="611320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+mj-lt"/>
              <a:buAutoNum type="arabicPeriod"/>
              <a:tabLst>
                <a:tab pos="274320" algn="l"/>
              </a:tabLst>
            </a:pP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گزارش جامع سیاهه انتشار تهران</a:t>
            </a:r>
            <a:r>
              <a:rPr lang="en-US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1401</a:t>
            </a:r>
            <a:endParaRPr lang="en-US" sz="16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5A8E7-E71D-C598-A60E-DB3AE9429B48}"/>
              </a:ext>
            </a:extLst>
          </p:cNvPr>
          <p:cNvSpPr txBox="1"/>
          <p:nvPr/>
        </p:nvSpPr>
        <p:spPr>
          <a:xfrm>
            <a:off x="4919816" y="995315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کشاورزی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B19D7C-EE99-556F-CBBD-7AF73B19B29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3" y="1742006"/>
            <a:ext cx="9808384" cy="3818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90EF1-5648-0D0A-EFA7-7A7671EC3F0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b="941"/>
          <a:stretch/>
        </p:blipFill>
        <p:spPr bwMode="auto">
          <a:xfrm>
            <a:off x="1585649" y="906780"/>
            <a:ext cx="7200265" cy="5814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3B53A4-E649-4D62-E2CC-47DAE1FEEBC4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" b="10234"/>
          <a:stretch/>
        </p:blipFill>
        <p:spPr bwMode="auto">
          <a:xfrm>
            <a:off x="723292" y="1179981"/>
            <a:ext cx="8749665" cy="5353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6EA496-1276-40E4-1488-C67871A359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4"/>
          <a:stretch/>
        </p:blipFill>
        <p:spPr>
          <a:xfrm>
            <a:off x="9358565" y="1179980"/>
            <a:ext cx="2208427" cy="535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C5CE-F167-C2AF-3C7C-550C5D87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16B7-A41B-EF70-352F-89145FF8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810" y="8558"/>
            <a:ext cx="73019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B52B5-1CF9-DCB2-FEC7-AB3323A96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1182977" cy="109728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E3DAB8-BED6-9ADA-3A97-97316CD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B6D07-23A6-40AC-9DCE-47BB2BC4EF8A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A0EF-DFEF-44AF-3DF0-C020FFAB26B5}"/>
              </a:ext>
            </a:extLst>
          </p:cNvPr>
          <p:cNvSpPr txBox="1"/>
          <p:nvPr/>
        </p:nvSpPr>
        <p:spPr>
          <a:xfrm>
            <a:off x="3039397" y="8558"/>
            <a:ext cx="611320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+mj-lt"/>
              <a:buAutoNum type="arabicPeriod"/>
              <a:tabLst>
                <a:tab pos="274320" algn="l"/>
              </a:tabLst>
            </a:pP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گزارش جامع سیاهه انتشار تهران</a:t>
            </a:r>
            <a:r>
              <a:rPr lang="en-US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1401</a:t>
            </a:r>
            <a:endParaRPr lang="en-US" sz="16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5A8E7-E71D-C598-A60E-DB3AE9429B48}"/>
              </a:ext>
            </a:extLst>
          </p:cNvPr>
          <p:cNvSpPr txBox="1"/>
          <p:nvPr/>
        </p:nvSpPr>
        <p:spPr>
          <a:xfrm>
            <a:off x="4919816" y="912614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سیاهه انتشار آلایندگی شهر تهران برای سال مبنای 1401</a:t>
            </a:r>
            <a:endParaRPr lang="en-US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8470E1E-AECB-4E70-F7BC-1F2A4866A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590953"/>
              </p:ext>
            </p:extLst>
          </p:nvPr>
        </p:nvGraphicFramePr>
        <p:xfrm>
          <a:off x="1859277" y="1576604"/>
          <a:ext cx="8122923" cy="1258036"/>
        </p:xfrm>
        <a:graphic>
          <a:graphicData uri="http://schemas.openxmlformats.org/drawingml/2006/table">
            <a:tbl>
              <a:tblPr rtl="1" firstRow="1" firstCol="1" bandRow="1"/>
              <a:tblGrid>
                <a:gridCol w="877880">
                  <a:extLst>
                    <a:ext uri="{9D8B030D-6E8A-4147-A177-3AD203B41FA5}">
                      <a16:colId xmlns:a16="http://schemas.microsoft.com/office/drawing/2014/main" val="3164288429"/>
                    </a:ext>
                  </a:extLst>
                </a:gridCol>
                <a:gridCol w="1283367">
                  <a:extLst>
                    <a:ext uri="{9D8B030D-6E8A-4147-A177-3AD203B41FA5}">
                      <a16:colId xmlns:a16="http://schemas.microsoft.com/office/drawing/2014/main" val="1576621995"/>
                    </a:ext>
                  </a:extLst>
                </a:gridCol>
                <a:gridCol w="1080623">
                  <a:extLst>
                    <a:ext uri="{9D8B030D-6E8A-4147-A177-3AD203B41FA5}">
                      <a16:colId xmlns:a16="http://schemas.microsoft.com/office/drawing/2014/main" val="2999840255"/>
                    </a:ext>
                  </a:extLst>
                </a:gridCol>
                <a:gridCol w="1283367">
                  <a:extLst>
                    <a:ext uri="{9D8B030D-6E8A-4147-A177-3AD203B41FA5}">
                      <a16:colId xmlns:a16="http://schemas.microsoft.com/office/drawing/2014/main" val="3263642666"/>
                    </a:ext>
                  </a:extLst>
                </a:gridCol>
                <a:gridCol w="1283367">
                  <a:extLst>
                    <a:ext uri="{9D8B030D-6E8A-4147-A177-3AD203B41FA5}">
                      <a16:colId xmlns:a16="http://schemas.microsoft.com/office/drawing/2014/main" val="2807450377"/>
                    </a:ext>
                  </a:extLst>
                </a:gridCol>
                <a:gridCol w="1283367">
                  <a:extLst>
                    <a:ext uri="{9D8B030D-6E8A-4147-A177-3AD203B41FA5}">
                      <a16:colId xmlns:a16="http://schemas.microsoft.com/office/drawing/2014/main" val="3404832952"/>
                    </a:ext>
                  </a:extLst>
                </a:gridCol>
                <a:gridCol w="1030952">
                  <a:extLst>
                    <a:ext uri="{9D8B030D-6E8A-4147-A177-3AD203B41FA5}">
                      <a16:colId xmlns:a16="http://schemas.microsoft.com/office/drawing/2014/main" val="283045563"/>
                    </a:ext>
                  </a:extLst>
                </a:gridCol>
              </a:tblGrid>
              <a:tr h="498676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Total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VOCs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PM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CO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SOx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NOx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Pollutants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065206"/>
                  </a:ext>
                </a:extLst>
              </a:tr>
              <a:tr h="75936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834703.8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69849.3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14631.9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593816.3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28420.1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127986.2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B Nazanin" panose="00000400000000000000" pitchFamily="2" charset="-78"/>
                        </a:rPr>
                        <a:t>Emission (ton/year)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73811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77FDD34-1739-9BE1-6089-F449AF55B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991" y="3014356"/>
            <a:ext cx="6277736" cy="33419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19DBDB-8E9C-986C-0F96-7926A1BA6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6140" y="1349724"/>
            <a:ext cx="7809196" cy="50066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B4C46B-0FA8-BAC5-2B7D-B0FEBA533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2829" y="1281946"/>
            <a:ext cx="7966060" cy="552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C5CE-F167-C2AF-3C7C-550C5D87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16B7-A41B-EF70-352F-89145FF8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810" y="8558"/>
            <a:ext cx="73019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B52B5-1CF9-DCB2-FEC7-AB3323A96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1182977" cy="109728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E3DAB8-BED6-9ADA-3A97-97316CD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B6D07-23A6-40AC-9DCE-47BB2BC4EF8A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A0EF-DFEF-44AF-3DF0-C020FFAB26B5}"/>
              </a:ext>
            </a:extLst>
          </p:cNvPr>
          <p:cNvSpPr txBox="1"/>
          <p:nvPr/>
        </p:nvSpPr>
        <p:spPr>
          <a:xfrm>
            <a:off x="3039397" y="8558"/>
            <a:ext cx="611320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+mj-lt"/>
              <a:buAutoNum type="arabicPeriod"/>
              <a:tabLst>
                <a:tab pos="274320" algn="l"/>
              </a:tabLst>
            </a:pP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گزارش جامع سیاهه انتشار تهران</a:t>
            </a:r>
            <a:r>
              <a:rPr lang="en-US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1401</a:t>
            </a:r>
            <a:endParaRPr lang="en-US" sz="16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5A8E7-E71D-C598-A60E-DB3AE9429B48}"/>
              </a:ext>
            </a:extLst>
          </p:cNvPr>
          <p:cNvSpPr txBox="1"/>
          <p:nvPr/>
        </p:nvSpPr>
        <p:spPr>
          <a:xfrm>
            <a:off x="4919816" y="912614"/>
            <a:ext cx="6113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مونوکسید کربن (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CO</a:t>
            </a:r>
            <a:r>
              <a:rPr lang="fa-IR" b="1" dirty="0"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)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BC79A-7AE2-1FB5-07F1-ACB8F967B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68" y="2026796"/>
            <a:ext cx="4993057" cy="2804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A7E8EB-7C28-EF49-365A-7201A723A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753" y="2026797"/>
            <a:ext cx="4993057" cy="2804403"/>
          </a:xfrm>
          <a:prstGeom prst="rect">
            <a:avLst/>
          </a:prstGeom>
        </p:spPr>
      </p:pic>
      <p:sp>
        <p:nvSpPr>
          <p:cNvPr id="12" name="Text Box 1661317571">
            <a:extLst>
              <a:ext uri="{FF2B5EF4-FFF2-40B4-BE49-F238E27FC236}">
                <a16:creationId xmlns:a16="http://schemas.microsoft.com/office/drawing/2014/main" id="{8C6556FA-E1B7-1F3E-2705-CB685D218BAB}"/>
              </a:ext>
            </a:extLst>
          </p:cNvPr>
          <p:cNvSpPr txBox="1"/>
          <p:nvPr/>
        </p:nvSpPr>
        <p:spPr>
          <a:xfrm>
            <a:off x="2641282" y="3228972"/>
            <a:ext cx="1057275" cy="40005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593,816</a:t>
            </a:r>
            <a:r>
              <a:rPr lang="en-US" sz="1400">
                <a:solidFill>
                  <a:srgbClr val="000000"/>
                </a:solidFill>
                <a:effectLst/>
                <a:latin typeface="B Nazanin" panose="00000400000000000000" pitchFamily="2" charset="-78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ton</a:t>
            </a:r>
          </a:p>
        </p:txBody>
      </p:sp>
      <p:sp>
        <p:nvSpPr>
          <p:cNvPr id="16" name="Text Box 1661317571">
            <a:extLst>
              <a:ext uri="{FF2B5EF4-FFF2-40B4-BE49-F238E27FC236}">
                <a16:creationId xmlns:a16="http://schemas.microsoft.com/office/drawing/2014/main" id="{9094C8D4-5024-8896-EAA4-C7F4F5BEE604}"/>
              </a:ext>
            </a:extLst>
          </p:cNvPr>
          <p:cNvSpPr txBox="1"/>
          <p:nvPr/>
        </p:nvSpPr>
        <p:spPr>
          <a:xfrm>
            <a:off x="8521534" y="3215634"/>
            <a:ext cx="1057275" cy="40005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593,816</a:t>
            </a:r>
            <a:r>
              <a:rPr lang="en-US" sz="1400">
                <a:solidFill>
                  <a:srgbClr val="000000"/>
                </a:solidFill>
                <a:effectLst/>
                <a:latin typeface="B Nazanin" panose="00000400000000000000" pitchFamily="2" charset="-78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ton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83AA28-0F2A-E5CE-D9B9-933829BB8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986" y="1417172"/>
            <a:ext cx="8230414" cy="50754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0BFAE7-821E-479F-5CDA-61B27472C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137" y="1375181"/>
            <a:ext cx="8348706" cy="51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DC5CE-F167-C2AF-3C7C-550C5D87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416B7-A41B-EF70-352F-89145FF86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810" y="8558"/>
            <a:ext cx="730190" cy="1097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3B52B5-1CF9-DCB2-FEC7-AB3323A965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1182977" cy="1097280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7E3DAB8-BED6-9ADA-3A97-97316CD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B6D07-23A6-40AC-9DCE-47BB2BC4EF8A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7A0EF-DFEF-44AF-3DF0-C020FFAB26B5}"/>
              </a:ext>
            </a:extLst>
          </p:cNvPr>
          <p:cNvSpPr txBox="1"/>
          <p:nvPr/>
        </p:nvSpPr>
        <p:spPr>
          <a:xfrm>
            <a:off x="3039397" y="8558"/>
            <a:ext cx="611320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+mj-lt"/>
              <a:buAutoNum type="arabicPeriod"/>
              <a:tabLst>
                <a:tab pos="274320" algn="l"/>
              </a:tabLst>
            </a:pP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گزارش جامع سیاهه انتشار تهران</a:t>
            </a:r>
            <a:r>
              <a:rPr lang="en-US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800" b="1" u="none" strike="noStrike" kern="1600" spc="0" dirty="0">
                <a:ln>
                  <a:noFill/>
                </a:ln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1401</a:t>
            </a:r>
            <a:endParaRPr lang="en-US" sz="16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5A8E7-E71D-C598-A60E-DB3AE9429B48}"/>
              </a:ext>
            </a:extLst>
          </p:cNvPr>
          <p:cNvSpPr txBox="1"/>
          <p:nvPr/>
        </p:nvSpPr>
        <p:spPr>
          <a:xfrm>
            <a:off x="4919816" y="912614"/>
            <a:ext cx="611320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justLow" rtl="1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65760" algn="l"/>
              </a:tabLst>
            </a:pPr>
            <a:r>
              <a:rPr lang="fa-IR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ترکیبات آلی فرار (</a:t>
            </a:r>
            <a:r>
              <a:rPr lang="en-US" sz="16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VOCs</a:t>
            </a:r>
            <a:r>
              <a:rPr lang="fa-IR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)</a:t>
            </a:r>
            <a:endParaRPr lang="en-US" sz="16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16" name="Text Box 1661317571">
            <a:extLst>
              <a:ext uri="{FF2B5EF4-FFF2-40B4-BE49-F238E27FC236}">
                <a16:creationId xmlns:a16="http://schemas.microsoft.com/office/drawing/2014/main" id="{9094C8D4-5024-8896-EAA4-C7F4F5BEE604}"/>
              </a:ext>
            </a:extLst>
          </p:cNvPr>
          <p:cNvSpPr txBox="1"/>
          <p:nvPr/>
        </p:nvSpPr>
        <p:spPr>
          <a:xfrm>
            <a:off x="8521534" y="3215634"/>
            <a:ext cx="1057275" cy="40005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593,816</a:t>
            </a:r>
            <a:r>
              <a:rPr lang="en-US" sz="1400">
                <a:solidFill>
                  <a:srgbClr val="000000"/>
                </a:solidFill>
                <a:effectLst/>
                <a:latin typeface="B Nazanin" panose="00000400000000000000" pitchFamily="2" charset="-78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ton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D0A58-F87E-18D4-636E-CFA6F9B9E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90" y="2026798"/>
            <a:ext cx="4993057" cy="2804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02B95E-9371-1FAD-2B90-06A435D6B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753" y="2026798"/>
            <a:ext cx="4993057" cy="2804403"/>
          </a:xfrm>
          <a:prstGeom prst="rect">
            <a:avLst/>
          </a:prstGeom>
        </p:spPr>
      </p:pic>
      <p:sp>
        <p:nvSpPr>
          <p:cNvPr id="15" name="Text Box 57">
            <a:extLst>
              <a:ext uri="{FF2B5EF4-FFF2-40B4-BE49-F238E27FC236}">
                <a16:creationId xmlns:a16="http://schemas.microsoft.com/office/drawing/2014/main" id="{E4AF0DAD-AA7A-6D39-E89D-5C317ADA0D2D}"/>
              </a:ext>
            </a:extLst>
          </p:cNvPr>
          <p:cNvSpPr txBox="1"/>
          <p:nvPr/>
        </p:nvSpPr>
        <p:spPr>
          <a:xfrm>
            <a:off x="2742430" y="3219449"/>
            <a:ext cx="866775" cy="4191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 rt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69,849 ton</a:t>
            </a:r>
          </a:p>
        </p:txBody>
      </p:sp>
      <p:sp>
        <p:nvSpPr>
          <p:cNvPr id="17" name="Text Box 57">
            <a:extLst>
              <a:ext uri="{FF2B5EF4-FFF2-40B4-BE49-F238E27FC236}">
                <a16:creationId xmlns:a16="http://schemas.microsoft.com/office/drawing/2014/main" id="{3156ABC1-9D30-5171-123E-B387E04C4E6C}"/>
              </a:ext>
            </a:extLst>
          </p:cNvPr>
          <p:cNvSpPr txBox="1"/>
          <p:nvPr/>
        </p:nvSpPr>
        <p:spPr>
          <a:xfrm>
            <a:off x="8582795" y="3219449"/>
            <a:ext cx="866775" cy="41910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 rt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69,849 ton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2C0872-D485-9984-90F5-CC4798E82D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5713" y="1632004"/>
            <a:ext cx="7769675" cy="47912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8F0A70-F887-B40B-E838-6D6956279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8267" y="1447628"/>
            <a:ext cx="8068663" cy="497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10627</TotalTime>
  <Words>667</Words>
  <Application>Microsoft Office PowerPoint</Application>
  <PresentationFormat>Widescreen</PresentationFormat>
  <Paragraphs>278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 Display</vt:lpstr>
      <vt:lpstr>Aptos Narrow</vt:lpstr>
      <vt:lpstr>Arial</vt:lpstr>
      <vt:lpstr>B Mitra</vt:lpstr>
      <vt:lpstr>B Nazanin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فرودگاه</dc:title>
  <dc:creator>Mohsen Rahimian</dc:creator>
  <cp:lastModifiedBy>Mohsen Rahimian</cp:lastModifiedBy>
  <cp:revision>229</cp:revision>
  <dcterms:created xsi:type="dcterms:W3CDTF">2020-06-24T15:05:40Z</dcterms:created>
  <dcterms:modified xsi:type="dcterms:W3CDTF">2026-02-08T18:39:52Z</dcterms:modified>
</cp:coreProperties>
</file>