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slides/slide343.xml" ContentType="application/vnd.openxmlformats-officedocument.presentationml.slide+xml"/>
  <Override PartName="/ppt/slides/slide344.xml" ContentType="application/vnd.openxmlformats-officedocument.presentationml.slide+xml"/>
  <Override PartName="/ppt/slides/slide345.xml" ContentType="application/vnd.openxmlformats-officedocument.presentationml.slide+xml"/>
  <Override PartName="/ppt/slides/slide346.xml" ContentType="application/vnd.openxmlformats-officedocument.presentationml.slide+xml"/>
  <Override PartName="/ppt/slides/slide347.xml" ContentType="application/vnd.openxmlformats-officedocument.presentationml.slide+xml"/>
  <Override PartName="/ppt/slides/slide348.xml" ContentType="application/vnd.openxmlformats-officedocument.presentationml.slide+xml"/>
  <Override PartName="/ppt/slides/slide349.xml" ContentType="application/vnd.openxmlformats-officedocument.presentationml.slide+xml"/>
  <Override PartName="/ppt/slides/slide350.xml" ContentType="application/vnd.openxmlformats-officedocument.presentationml.slide+xml"/>
  <Override PartName="/ppt/slides/slide351.xml" ContentType="application/vnd.openxmlformats-officedocument.presentationml.slide+xml"/>
  <Override PartName="/ppt/slides/slide352.xml" ContentType="application/vnd.openxmlformats-officedocument.presentationml.slide+xml"/>
  <Override PartName="/ppt/slides/slide353.xml" ContentType="application/vnd.openxmlformats-officedocument.presentationml.slide+xml"/>
  <Override PartName="/ppt/slides/slide354.xml" ContentType="application/vnd.openxmlformats-officedocument.presentationml.slide+xml"/>
  <Override PartName="/ppt/slides/slide355.xml" ContentType="application/vnd.openxmlformats-officedocument.presentationml.slide+xml"/>
  <Override PartName="/ppt/slides/slide356.xml" ContentType="application/vnd.openxmlformats-officedocument.presentationml.slide+xml"/>
  <Override PartName="/ppt/slides/slide357.xml" ContentType="application/vnd.openxmlformats-officedocument.presentationml.slide+xml"/>
  <Override PartName="/ppt/slides/slide358.xml" ContentType="application/vnd.openxmlformats-officedocument.presentationml.slide+xml"/>
  <Override PartName="/ppt/slides/slide359.xml" ContentType="application/vnd.openxmlformats-officedocument.presentationml.slide+xml"/>
  <Override PartName="/ppt/slides/slide360.xml" ContentType="application/vnd.openxmlformats-officedocument.presentationml.slide+xml"/>
  <Override PartName="/ppt/slides/slide361.xml" ContentType="application/vnd.openxmlformats-officedocument.presentationml.slide+xml"/>
  <Override PartName="/ppt/slides/slide362.xml" ContentType="application/vnd.openxmlformats-officedocument.presentationml.slide+xml"/>
  <Override PartName="/ppt/slides/slide363.xml" ContentType="application/vnd.openxmlformats-officedocument.presentationml.slide+xml"/>
  <Override PartName="/ppt/slides/slide364.xml" ContentType="application/vnd.openxmlformats-officedocument.presentationml.slide+xml"/>
  <Override PartName="/ppt/slides/slide365.xml" ContentType="application/vnd.openxmlformats-officedocument.presentationml.slide+xml"/>
  <Override PartName="/ppt/slides/slide366.xml" ContentType="application/vnd.openxmlformats-officedocument.presentationml.slide+xml"/>
  <Override PartName="/ppt/slides/slide367.xml" ContentType="application/vnd.openxmlformats-officedocument.presentationml.slide+xml"/>
  <Override PartName="/ppt/slides/slide368.xml" ContentType="application/vnd.openxmlformats-officedocument.presentationml.slide+xml"/>
  <Override PartName="/ppt/slides/slide369.xml" ContentType="application/vnd.openxmlformats-officedocument.presentationml.slide+xml"/>
  <Override PartName="/ppt/slides/slide370.xml" ContentType="application/vnd.openxmlformats-officedocument.presentationml.slide+xml"/>
  <Override PartName="/ppt/slides/slide371.xml" ContentType="application/vnd.openxmlformats-officedocument.presentationml.slide+xml"/>
  <Override PartName="/ppt/slides/slide372.xml" ContentType="application/vnd.openxmlformats-officedocument.presentationml.slide+xml"/>
  <Override PartName="/ppt/slides/slide373.xml" ContentType="application/vnd.openxmlformats-officedocument.presentationml.slide+xml"/>
  <Override PartName="/ppt/slides/slide374.xml" ContentType="application/vnd.openxmlformats-officedocument.presentationml.slide+xml"/>
  <Override PartName="/ppt/slides/slide375.xml" ContentType="application/vnd.openxmlformats-officedocument.presentationml.slide+xml"/>
  <Override PartName="/ppt/slides/slide376.xml" ContentType="application/vnd.openxmlformats-officedocument.presentationml.slide+xml"/>
  <Override PartName="/ppt/slides/slide377.xml" ContentType="application/vnd.openxmlformats-officedocument.presentationml.slide+xml"/>
  <Override PartName="/ppt/slides/slide378.xml" ContentType="application/vnd.openxmlformats-officedocument.presentationml.slide+xml"/>
  <Override PartName="/ppt/slides/slide379.xml" ContentType="application/vnd.openxmlformats-officedocument.presentationml.slide+xml"/>
  <Override PartName="/ppt/slides/slide380.xml" ContentType="application/vnd.openxmlformats-officedocument.presentationml.slide+xml"/>
  <Override PartName="/ppt/slides/slide381.xml" ContentType="application/vnd.openxmlformats-officedocument.presentationml.slide+xml"/>
  <Override PartName="/ppt/slides/slide382.xml" ContentType="application/vnd.openxmlformats-officedocument.presentationml.slide+xml"/>
  <Override PartName="/ppt/slides/slide383.xml" ContentType="application/vnd.openxmlformats-officedocument.presentationml.slide+xml"/>
  <Override PartName="/ppt/slides/slide384.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8" r:id="rId1"/>
  </p:sldMasterIdLst>
  <p:sldIdLst>
    <p:sldId id="256" r:id="rId2"/>
    <p:sldId id="257" r:id="rId3"/>
    <p:sldId id="258" r:id="rId4"/>
    <p:sldId id="259" r:id="rId5"/>
    <p:sldId id="650" r:id="rId6"/>
    <p:sldId id="651" r:id="rId7"/>
    <p:sldId id="657" r:id="rId8"/>
    <p:sldId id="652" r:id="rId9"/>
    <p:sldId id="263" r:id="rId10"/>
    <p:sldId id="261" r:id="rId11"/>
    <p:sldId id="653" r:id="rId12"/>
    <p:sldId id="654" r:id="rId13"/>
    <p:sldId id="547" r:id="rId14"/>
    <p:sldId id="655" r:id="rId15"/>
    <p:sldId id="262" r:id="rId16"/>
    <p:sldId id="548" r:id="rId17"/>
    <p:sldId id="265" r:id="rId18"/>
    <p:sldId id="549" r:id="rId19"/>
    <p:sldId id="267" r:id="rId20"/>
    <p:sldId id="550" r:id="rId21"/>
    <p:sldId id="266" r:id="rId22"/>
    <p:sldId id="656" r:id="rId23"/>
    <p:sldId id="545" r:id="rId24"/>
    <p:sldId id="269" r:id="rId25"/>
    <p:sldId id="537" r:id="rId26"/>
    <p:sldId id="551" r:id="rId27"/>
    <p:sldId id="270" r:id="rId28"/>
    <p:sldId id="340" r:id="rId29"/>
    <p:sldId id="644" r:id="rId30"/>
    <p:sldId id="337" r:id="rId31"/>
    <p:sldId id="338" r:id="rId32"/>
    <p:sldId id="339" r:id="rId33"/>
    <p:sldId id="525" r:id="rId34"/>
    <p:sldId id="271" r:id="rId35"/>
    <p:sldId id="272" r:id="rId36"/>
    <p:sldId id="273" r:id="rId37"/>
    <p:sldId id="546" r:id="rId38"/>
    <p:sldId id="274" r:id="rId39"/>
    <p:sldId id="538" r:id="rId40"/>
    <p:sldId id="275" r:id="rId41"/>
    <p:sldId id="658" r:id="rId42"/>
    <p:sldId id="526" r:id="rId43"/>
    <p:sldId id="276" r:id="rId44"/>
    <p:sldId id="277" r:id="rId45"/>
    <p:sldId id="278" r:id="rId46"/>
    <p:sldId id="659" r:id="rId47"/>
    <p:sldId id="529" r:id="rId48"/>
    <p:sldId id="342" r:id="rId49"/>
    <p:sldId id="539" r:id="rId50"/>
    <p:sldId id="341" r:id="rId51"/>
    <p:sldId id="541" r:id="rId52"/>
    <p:sldId id="540" r:id="rId53"/>
    <p:sldId id="279" r:id="rId54"/>
    <p:sldId id="527" r:id="rId55"/>
    <p:sldId id="280" r:id="rId56"/>
    <p:sldId id="528" r:id="rId57"/>
    <p:sldId id="660" r:id="rId58"/>
    <p:sldId id="281" r:id="rId59"/>
    <p:sldId id="282" r:id="rId60"/>
    <p:sldId id="661" r:id="rId61"/>
    <p:sldId id="662" r:id="rId62"/>
    <p:sldId id="283" r:id="rId63"/>
    <p:sldId id="284" r:id="rId64"/>
    <p:sldId id="288" r:id="rId65"/>
    <p:sldId id="285" r:id="rId66"/>
    <p:sldId id="286" r:id="rId67"/>
    <p:sldId id="287" r:id="rId68"/>
    <p:sldId id="289" r:id="rId69"/>
    <p:sldId id="663" r:id="rId70"/>
    <p:sldId id="291" r:id="rId71"/>
    <p:sldId id="530" r:id="rId72"/>
    <p:sldId id="292" r:id="rId73"/>
    <p:sldId id="293" r:id="rId74"/>
    <p:sldId id="294" r:id="rId75"/>
    <p:sldId id="295" r:id="rId76"/>
    <p:sldId id="668" r:id="rId77"/>
    <p:sldId id="296" r:id="rId78"/>
    <p:sldId id="531" r:id="rId79"/>
    <p:sldId id="673" r:id="rId80"/>
    <p:sldId id="532" r:id="rId81"/>
    <p:sldId id="298" r:id="rId82"/>
    <p:sldId id="669" r:id="rId83"/>
    <p:sldId id="671" r:id="rId84"/>
    <p:sldId id="672" r:id="rId85"/>
    <p:sldId id="542" r:id="rId86"/>
    <p:sldId id="674" r:id="rId87"/>
    <p:sldId id="675" r:id="rId88"/>
    <p:sldId id="343" r:id="rId89"/>
    <p:sldId id="302" r:id="rId90"/>
    <p:sldId id="543" r:id="rId91"/>
    <p:sldId id="304" r:id="rId92"/>
    <p:sldId id="303" r:id="rId93"/>
    <p:sldId id="305" r:id="rId94"/>
    <p:sldId id="306" r:id="rId95"/>
    <p:sldId id="544" r:id="rId96"/>
    <p:sldId id="676" r:id="rId97"/>
    <p:sldId id="677" r:id="rId98"/>
    <p:sldId id="678" r:id="rId99"/>
    <p:sldId id="679" r:id="rId100"/>
    <p:sldId id="694" r:id="rId101"/>
    <p:sldId id="534" r:id="rId102"/>
    <p:sldId id="308" r:id="rId103"/>
    <p:sldId id="681" r:id="rId104"/>
    <p:sldId id="682" r:id="rId105"/>
    <p:sldId id="344" r:id="rId106"/>
    <p:sldId id="310" r:id="rId107"/>
    <p:sldId id="311" r:id="rId108"/>
    <p:sldId id="312" r:id="rId109"/>
    <p:sldId id="313" r:id="rId110"/>
    <p:sldId id="314" r:id="rId111"/>
    <p:sldId id="683" r:id="rId112"/>
    <p:sldId id="315" r:id="rId113"/>
    <p:sldId id="316" r:id="rId114"/>
    <p:sldId id="684" r:id="rId115"/>
    <p:sldId id="317" r:id="rId116"/>
    <p:sldId id="685" r:id="rId117"/>
    <p:sldId id="686" r:id="rId118"/>
    <p:sldId id="687" r:id="rId119"/>
    <p:sldId id="688" r:id="rId120"/>
    <p:sldId id="689" r:id="rId121"/>
    <p:sldId id="690" r:id="rId122"/>
    <p:sldId id="691" r:id="rId123"/>
    <p:sldId id="321" r:id="rId124"/>
    <p:sldId id="692" r:id="rId125"/>
    <p:sldId id="693" r:id="rId126"/>
    <p:sldId id="323" r:id="rId127"/>
    <p:sldId id="698" r:id="rId128"/>
    <p:sldId id="324" r:id="rId129"/>
    <p:sldId id="325" r:id="rId130"/>
    <p:sldId id="326" r:id="rId131"/>
    <p:sldId id="327" r:id="rId132"/>
    <p:sldId id="328" r:id="rId133"/>
    <p:sldId id="645" r:id="rId134"/>
    <p:sldId id="329" r:id="rId135"/>
    <p:sldId id="330" r:id="rId136"/>
    <p:sldId id="331" r:id="rId137"/>
    <p:sldId id="332" r:id="rId138"/>
    <p:sldId id="333" r:id="rId139"/>
    <p:sldId id="334" r:id="rId140"/>
    <p:sldId id="335" r:id="rId141"/>
    <p:sldId id="336" r:id="rId142"/>
    <p:sldId id="345" r:id="rId143"/>
    <p:sldId id="346" r:id="rId144"/>
    <p:sldId id="347" r:id="rId145"/>
    <p:sldId id="390" r:id="rId146"/>
    <p:sldId id="391" r:id="rId147"/>
    <p:sldId id="397" r:id="rId148"/>
    <p:sldId id="557" r:id="rId149"/>
    <p:sldId id="398" r:id="rId150"/>
    <p:sldId id="558" r:id="rId151"/>
    <p:sldId id="559" r:id="rId152"/>
    <p:sldId id="695" r:id="rId153"/>
    <p:sldId id="399" r:id="rId154"/>
    <p:sldId id="400" r:id="rId155"/>
    <p:sldId id="423" r:id="rId156"/>
    <p:sldId id="348" r:id="rId157"/>
    <p:sldId id="349" r:id="rId158"/>
    <p:sldId id="350" r:id="rId159"/>
    <p:sldId id="395" r:id="rId160"/>
    <p:sldId id="351" r:id="rId161"/>
    <p:sldId id="352" r:id="rId162"/>
    <p:sldId id="560" r:id="rId163"/>
    <p:sldId id="561" r:id="rId164"/>
    <p:sldId id="396" r:id="rId165"/>
    <p:sldId id="696" r:id="rId166"/>
    <p:sldId id="353" r:id="rId167"/>
    <p:sldId id="354" r:id="rId168"/>
    <p:sldId id="356" r:id="rId169"/>
    <p:sldId id="697" r:id="rId170"/>
    <p:sldId id="355" r:id="rId171"/>
    <p:sldId id="357" r:id="rId172"/>
    <p:sldId id="358" r:id="rId173"/>
    <p:sldId id="359" r:id="rId174"/>
    <p:sldId id="552" r:id="rId175"/>
    <p:sldId id="360" r:id="rId176"/>
    <p:sldId id="361" r:id="rId177"/>
    <p:sldId id="553" r:id="rId178"/>
    <p:sldId id="362" r:id="rId179"/>
    <p:sldId id="562" r:id="rId180"/>
    <p:sldId id="554" r:id="rId181"/>
    <p:sldId id="363" r:id="rId182"/>
    <p:sldId id="364" r:id="rId183"/>
    <p:sldId id="365" r:id="rId184"/>
    <p:sldId id="366" r:id="rId185"/>
    <p:sldId id="367" r:id="rId186"/>
    <p:sldId id="368" r:id="rId187"/>
    <p:sldId id="369" r:id="rId188"/>
    <p:sldId id="370" r:id="rId189"/>
    <p:sldId id="371" r:id="rId190"/>
    <p:sldId id="372" r:id="rId191"/>
    <p:sldId id="535" r:id="rId192"/>
    <p:sldId id="373" r:id="rId193"/>
    <p:sldId id="374" r:id="rId194"/>
    <p:sldId id="375" r:id="rId195"/>
    <p:sldId id="376" r:id="rId196"/>
    <p:sldId id="377" r:id="rId197"/>
    <p:sldId id="392" r:id="rId198"/>
    <p:sldId id="536" r:id="rId199"/>
    <p:sldId id="555" r:id="rId200"/>
    <p:sldId id="556" r:id="rId201"/>
    <p:sldId id="378" r:id="rId202"/>
    <p:sldId id="591" r:id="rId203"/>
    <p:sldId id="592" r:id="rId204"/>
    <p:sldId id="593" r:id="rId205"/>
    <p:sldId id="595" r:id="rId206"/>
    <p:sldId id="379" r:id="rId207"/>
    <p:sldId id="563" r:id="rId208"/>
    <p:sldId id="564" r:id="rId209"/>
    <p:sldId id="380" r:id="rId210"/>
    <p:sldId id="381" r:id="rId211"/>
    <p:sldId id="384" r:id="rId212"/>
    <p:sldId id="385" r:id="rId213"/>
    <p:sldId id="382" r:id="rId214"/>
    <p:sldId id="393" r:id="rId215"/>
    <p:sldId id="383" r:id="rId216"/>
    <p:sldId id="394" r:id="rId217"/>
    <p:sldId id="389" r:id="rId218"/>
    <p:sldId id="386" r:id="rId219"/>
    <p:sldId id="582" r:id="rId220"/>
    <p:sldId id="583" r:id="rId221"/>
    <p:sldId id="594" r:id="rId222"/>
    <p:sldId id="388" r:id="rId223"/>
    <p:sldId id="401" r:id="rId224"/>
    <p:sldId id="584" r:id="rId225"/>
    <p:sldId id="585" r:id="rId226"/>
    <p:sldId id="586" r:id="rId227"/>
    <p:sldId id="580" r:id="rId228"/>
    <p:sldId id="581" r:id="rId229"/>
    <p:sldId id="587" r:id="rId230"/>
    <p:sldId id="588" r:id="rId231"/>
    <p:sldId id="402" r:id="rId232"/>
    <p:sldId id="403" r:id="rId233"/>
    <p:sldId id="404" r:id="rId234"/>
    <p:sldId id="405" r:id="rId235"/>
    <p:sldId id="406" r:id="rId236"/>
    <p:sldId id="407" r:id="rId237"/>
    <p:sldId id="565" r:id="rId238"/>
    <p:sldId id="408" r:id="rId239"/>
    <p:sldId id="596" r:id="rId240"/>
    <p:sldId id="598" r:id="rId241"/>
    <p:sldId id="409" r:id="rId242"/>
    <p:sldId id="410" r:id="rId243"/>
    <p:sldId id="411" r:id="rId244"/>
    <p:sldId id="412" r:id="rId245"/>
    <p:sldId id="413" r:id="rId246"/>
    <p:sldId id="414" r:id="rId247"/>
    <p:sldId id="415" r:id="rId248"/>
    <p:sldId id="416" r:id="rId249"/>
    <p:sldId id="417" r:id="rId250"/>
    <p:sldId id="418" r:id="rId251"/>
    <p:sldId id="419" r:id="rId252"/>
    <p:sldId id="424" r:id="rId253"/>
    <p:sldId id="420" r:id="rId254"/>
    <p:sldId id="421" r:id="rId255"/>
    <p:sldId id="422" r:id="rId256"/>
    <p:sldId id="425" r:id="rId257"/>
    <p:sldId id="566" r:id="rId258"/>
    <p:sldId id="426" r:id="rId259"/>
    <p:sldId id="427" r:id="rId260"/>
    <p:sldId id="428" r:id="rId261"/>
    <p:sldId id="429" r:id="rId262"/>
    <p:sldId id="430" r:id="rId263"/>
    <p:sldId id="431" r:id="rId264"/>
    <p:sldId id="432" r:id="rId265"/>
    <p:sldId id="469" r:id="rId266"/>
    <p:sldId id="646" r:id="rId267"/>
    <p:sldId id="433" r:id="rId268"/>
    <p:sldId id="597" r:id="rId269"/>
    <p:sldId id="434" r:id="rId270"/>
    <p:sldId id="435" r:id="rId271"/>
    <p:sldId id="436" r:id="rId272"/>
    <p:sldId id="567" r:id="rId273"/>
    <p:sldId id="568" r:id="rId274"/>
    <p:sldId id="569" r:id="rId275"/>
    <p:sldId id="437" r:id="rId276"/>
    <p:sldId id="570" r:id="rId277"/>
    <p:sldId id="640" r:id="rId278"/>
    <p:sldId id="599" r:id="rId279"/>
    <p:sldId id="438" r:id="rId280"/>
    <p:sldId id="470" r:id="rId281"/>
    <p:sldId id="571" r:id="rId282"/>
    <p:sldId id="572" r:id="rId283"/>
    <p:sldId id="573" r:id="rId284"/>
    <p:sldId id="589" r:id="rId285"/>
    <p:sldId id="590" r:id="rId286"/>
    <p:sldId id="439" r:id="rId287"/>
    <p:sldId id="440" r:id="rId288"/>
    <p:sldId id="441" r:id="rId289"/>
    <p:sldId id="442" r:id="rId290"/>
    <p:sldId id="443" r:id="rId291"/>
    <p:sldId id="444" r:id="rId292"/>
    <p:sldId id="445" r:id="rId293"/>
    <p:sldId id="446" r:id="rId294"/>
    <p:sldId id="447" r:id="rId295"/>
    <p:sldId id="448" r:id="rId296"/>
    <p:sldId id="600" r:id="rId297"/>
    <p:sldId id="601" r:id="rId298"/>
    <p:sldId id="449" r:id="rId299"/>
    <p:sldId id="450" r:id="rId300"/>
    <p:sldId id="574" r:id="rId301"/>
    <p:sldId id="451" r:id="rId302"/>
    <p:sldId id="452" r:id="rId303"/>
    <p:sldId id="453" r:id="rId304"/>
    <p:sldId id="454" r:id="rId305"/>
    <p:sldId id="455" r:id="rId306"/>
    <p:sldId id="575" r:id="rId307"/>
    <p:sldId id="576" r:id="rId308"/>
    <p:sldId id="577" r:id="rId309"/>
    <p:sldId id="456" r:id="rId310"/>
    <p:sldId id="602" r:id="rId311"/>
    <p:sldId id="458" r:id="rId312"/>
    <p:sldId id="578" r:id="rId313"/>
    <p:sldId id="579" r:id="rId314"/>
    <p:sldId id="457" r:id="rId315"/>
    <p:sldId id="603" r:id="rId316"/>
    <p:sldId id="604" r:id="rId317"/>
    <p:sldId id="460" r:id="rId318"/>
    <p:sldId id="647" r:id="rId319"/>
    <p:sldId id="648" r:id="rId320"/>
    <p:sldId id="461" r:id="rId321"/>
    <p:sldId id="462" r:id="rId322"/>
    <p:sldId id="605" r:id="rId323"/>
    <p:sldId id="463" r:id="rId324"/>
    <p:sldId id="464" r:id="rId325"/>
    <p:sldId id="465" r:id="rId326"/>
    <p:sldId id="641" r:id="rId327"/>
    <p:sldId id="642" r:id="rId328"/>
    <p:sldId id="466" r:id="rId329"/>
    <p:sldId id="467" r:id="rId330"/>
    <p:sldId id="606" r:id="rId331"/>
    <p:sldId id="607" r:id="rId332"/>
    <p:sldId id="608" r:id="rId333"/>
    <p:sldId id="609" r:id="rId334"/>
    <p:sldId id="610" r:id="rId335"/>
    <p:sldId id="611" r:id="rId336"/>
    <p:sldId id="612" r:id="rId337"/>
    <p:sldId id="613" r:id="rId338"/>
    <p:sldId id="614" r:id="rId339"/>
    <p:sldId id="615" r:id="rId340"/>
    <p:sldId id="616" r:id="rId341"/>
    <p:sldId id="617" r:id="rId342"/>
    <p:sldId id="618" r:id="rId343"/>
    <p:sldId id="619" r:id="rId344"/>
    <p:sldId id="620" r:id="rId345"/>
    <p:sldId id="621" r:id="rId346"/>
    <p:sldId id="622" r:id="rId347"/>
    <p:sldId id="623" r:id="rId348"/>
    <p:sldId id="624" r:id="rId349"/>
    <p:sldId id="625" r:id="rId350"/>
    <p:sldId id="626" r:id="rId351"/>
    <p:sldId id="649" r:id="rId352"/>
    <p:sldId id="628" r:id="rId353"/>
    <p:sldId id="629" r:id="rId354"/>
    <p:sldId id="630" r:id="rId355"/>
    <p:sldId id="631" r:id="rId356"/>
    <p:sldId id="632" r:id="rId357"/>
    <p:sldId id="633" r:id="rId358"/>
    <p:sldId id="634" r:id="rId359"/>
    <p:sldId id="635" r:id="rId360"/>
    <p:sldId id="636" r:id="rId361"/>
    <p:sldId id="637" r:id="rId362"/>
    <p:sldId id="638" r:id="rId363"/>
    <p:sldId id="639" r:id="rId364"/>
    <p:sldId id="501" r:id="rId365"/>
    <p:sldId id="504" r:id="rId366"/>
    <p:sldId id="505" r:id="rId367"/>
    <p:sldId id="506" r:id="rId368"/>
    <p:sldId id="507" r:id="rId369"/>
    <p:sldId id="508" r:id="rId370"/>
    <p:sldId id="509" r:id="rId371"/>
    <p:sldId id="510" r:id="rId372"/>
    <p:sldId id="511" r:id="rId373"/>
    <p:sldId id="512" r:id="rId374"/>
    <p:sldId id="513" r:id="rId375"/>
    <p:sldId id="514" r:id="rId376"/>
    <p:sldId id="515" r:id="rId377"/>
    <p:sldId id="516" r:id="rId378"/>
    <p:sldId id="517" r:id="rId379"/>
    <p:sldId id="518" r:id="rId380"/>
    <p:sldId id="519" r:id="rId381"/>
    <p:sldId id="520" r:id="rId382"/>
    <p:sldId id="521" r:id="rId383"/>
    <p:sldId id="522" r:id="rId384"/>
    <p:sldId id="643" r:id="rId385"/>
  </p:sldIdLst>
  <p:sldSz cx="12192000" cy="6858000"/>
  <p:notesSz cx="6858000" cy="9144000"/>
  <p:defaultTextStyle>
    <a:defPPr>
      <a:defRPr lang="fa-I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sus" initials="a" lastIdx="0"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93" d="100"/>
          <a:sy n="93" d="100"/>
        </p:scale>
        <p:origin x="54" y="12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99" Type="http://schemas.openxmlformats.org/officeDocument/2006/relationships/slide" Target="slides/slide298.xml"/><Relationship Id="rId21" Type="http://schemas.openxmlformats.org/officeDocument/2006/relationships/slide" Target="slides/slide20.xml"/><Relationship Id="rId63" Type="http://schemas.openxmlformats.org/officeDocument/2006/relationships/slide" Target="slides/slide62.xml"/><Relationship Id="rId159" Type="http://schemas.openxmlformats.org/officeDocument/2006/relationships/slide" Target="slides/slide158.xml"/><Relationship Id="rId324" Type="http://schemas.openxmlformats.org/officeDocument/2006/relationships/slide" Target="slides/slide323.xml"/><Relationship Id="rId366" Type="http://schemas.openxmlformats.org/officeDocument/2006/relationships/slide" Target="slides/slide365.xml"/><Relationship Id="rId170" Type="http://schemas.openxmlformats.org/officeDocument/2006/relationships/slide" Target="slides/slide169.xml"/><Relationship Id="rId226" Type="http://schemas.openxmlformats.org/officeDocument/2006/relationships/slide" Target="slides/slide225.xml"/><Relationship Id="rId268" Type="http://schemas.openxmlformats.org/officeDocument/2006/relationships/slide" Target="slides/slide267.xml"/><Relationship Id="rId32" Type="http://schemas.openxmlformats.org/officeDocument/2006/relationships/slide" Target="slides/slide31.xml"/><Relationship Id="rId74" Type="http://schemas.openxmlformats.org/officeDocument/2006/relationships/slide" Target="slides/slide73.xml"/><Relationship Id="rId128" Type="http://schemas.openxmlformats.org/officeDocument/2006/relationships/slide" Target="slides/slide127.xml"/><Relationship Id="rId335" Type="http://schemas.openxmlformats.org/officeDocument/2006/relationships/slide" Target="slides/slide334.xml"/><Relationship Id="rId377" Type="http://schemas.openxmlformats.org/officeDocument/2006/relationships/slide" Target="slides/slide376.xml"/><Relationship Id="rId5" Type="http://schemas.openxmlformats.org/officeDocument/2006/relationships/slide" Target="slides/slide4.xml"/><Relationship Id="rId181" Type="http://schemas.openxmlformats.org/officeDocument/2006/relationships/slide" Target="slides/slide180.xml"/><Relationship Id="rId237" Type="http://schemas.openxmlformats.org/officeDocument/2006/relationships/slide" Target="slides/slide236.xml"/><Relationship Id="rId279" Type="http://schemas.openxmlformats.org/officeDocument/2006/relationships/slide" Target="slides/slide278.xml"/><Relationship Id="rId43" Type="http://schemas.openxmlformats.org/officeDocument/2006/relationships/slide" Target="slides/slide42.xml"/><Relationship Id="rId139" Type="http://schemas.openxmlformats.org/officeDocument/2006/relationships/slide" Target="slides/slide138.xml"/><Relationship Id="rId290" Type="http://schemas.openxmlformats.org/officeDocument/2006/relationships/slide" Target="slides/slide289.xml"/><Relationship Id="rId304" Type="http://schemas.openxmlformats.org/officeDocument/2006/relationships/slide" Target="slides/slide303.xml"/><Relationship Id="rId346" Type="http://schemas.openxmlformats.org/officeDocument/2006/relationships/slide" Target="slides/slide345.xml"/><Relationship Id="rId388" Type="http://schemas.openxmlformats.org/officeDocument/2006/relationships/viewProps" Target="viewProps.xml"/><Relationship Id="rId85" Type="http://schemas.openxmlformats.org/officeDocument/2006/relationships/slide" Target="slides/slide84.xml"/><Relationship Id="rId150" Type="http://schemas.openxmlformats.org/officeDocument/2006/relationships/slide" Target="slides/slide149.xml"/><Relationship Id="rId192" Type="http://schemas.openxmlformats.org/officeDocument/2006/relationships/slide" Target="slides/slide191.xml"/><Relationship Id="rId206" Type="http://schemas.openxmlformats.org/officeDocument/2006/relationships/slide" Target="slides/slide205.xml"/><Relationship Id="rId248" Type="http://schemas.openxmlformats.org/officeDocument/2006/relationships/slide" Target="slides/slide247.xml"/><Relationship Id="rId12" Type="http://schemas.openxmlformats.org/officeDocument/2006/relationships/slide" Target="slides/slide11.xml"/><Relationship Id="rId108" Type="http://schemas.openxmlformats.org/officeDocument/2006/relationships/slide" Target="slides/slide107.xml"/><Relationship Id="rId315" Type="http://schemas.openxmlformats.org/officeDocument/2006/relationships/slide" Target="slides/slide314.xml"/><Relationship Id="rId357" Type="http://schemas.openxmlformats.org/officeDocument/2006/relationships/slide" Target="slides/slide356.xml"/><Relationship Id="rId54" Type="http://schemas.openxmlformats.org/officeDocument/2006/relationships/slide" Target="slides/slide53.xml"/><Relationship Id="rId96" Type="http://schemas.openxmlformats.org/officeDocument/2006/relationships/slide" Target="slides/slide95.xml"/><Relationship Id="rId161" Type="http://schemas.openxmlformats.org/officeDocument/2006/relationships/slide" Target="slides/slide160.xml"/><Relationship Id="rId217" Type="http://schemas.openxmlformats.org/officeDocument/2006/relationships/slide" Target="slides/slide216.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326" Type="http://schemas.openxmlformats.org/officeDocument/2006/relationships/slide" Target="slides/slide325.xml"/><Relationship Id="rId65" Type="http://schemas.openxmlformats.org/officeDocument/2006/relationships/slide" Target="slides/slide64.xml"/><Relationship Id="rId130" Type="http://schemas.openxmlformats.org/officeDocument/2006/relationships/slide" Target="slides/slide129.xml"/><Relationship Id="rId368" Type="http://schemas.openxmlformats.org/officeDocument/2006/relationships/slide" Target="slides/slide367.xml"/><Relationship Id="rId172" Type="http://schemas.openxmlformats.org/officeDocument/2006/relationships/slide" Target="slides/slide171.xml"/><Relationship Id="rId228" Type="http://schemas.openxmlformats.org/officeDocument/2006/relationships/slide" Target="slides/slide227.xml"/><Relationship Id="rId281" Type="http://schemas.openxmlformats.org/officeDocument/2006/relationships/slide" Target="slides/slide280.xml"/><Relationship Id="rId337" Type="http://schemas.openxmlformats.org/officeDocument/2006/relationships/slide" Target="slides/slide336.xml"/><Relationship Id="rId34" Type="http://schemas.openxmlformats.org/officeDocument/2006/relationships/slide" Target="slides/slide33.xml"/><Relationship Id="rId76" Type="http://schemas.openxmlformats.org/officeDocument/2006/relationships/slide" Target="slides/slide75.xml"/><Relationship Id="rId141" Type="http://schemas.openxmlformats.org/officeDocument/2006/relationships/slide" Target="slides/slide140.xml"/><Relationship Id="rId379" Type="http://schemas.openxmlformats.org/officeDocument/2006/relationships/slide" Target="slides/slide378.xml"/><Relationship Id="rId7" Type="http://schemas.openxmlformats.org/officeDocument/2006/relationships/slide" Target="slides/slide6.xml"/><Relationship Id="rId183" Type="http://schemas.openxmlformats.org/officeDocument/2006/relationships/slide" Target="slides/slide182.xml"/><Relationship Id="rId239" Type="http://schemas.openxmlformats.org/officeDocument/2006/relationships/slide" Target="slides/slide238.xml"/><Relationship Id="rId390" Type="http://schemas.openxmlformats.org/officeDocument/2006/relationships/tableStyles" Target="tableStyles.xml"/><Relationship Id="rId250" Type="http://schemas.openxmlformats.org/officeDocument/2006/relationships/slide" Target="slides/slide249.xml"/><Relationship Id="rId292" Type="http://schemas.openxmlformats.org/officeDocument/2006/relationships/slide" Target="slides/slide291.xml"/><Relationship Id="rId306" Type="http://schemas.openxmlformats.org/officeDocument/2006/relationships/slide" Target="slides/slide305.xml"/><Relationship Id="rId45" Type="http://schemas.openxmlformats.org/officeDocument/2006/relationships/slide" Target="slides/slide44.xml"/><Relationship Id="rId87" Type="http://schemas.openxmlformats.org/officeDocument/2006/relationships/slide" Target="slides/slide86.xml"/><Relationship Id="rId110" Type="http://schemas.openxmlformats.org/officeDocument/2006/relationships/slide" Target="slides/slide109.xml"/><Relationship Id="rId348" Type="http://schemas.openxmlformats.org/officeDocument/2006/relationships/slide" Target="slides/slide347.xml"/><Relationship Id="rId152" Type="http://schemas.openxmlformats.org/officeDocument/2006/relationships/slide" Target="slides/slide151.xml"/><Relationship Id="rId194" Type="http://schemas.openxmlformats.org/officeDocument/2006/relationships/slide" Target="slides/slide193.xml"/><Relationship Id="rId208" Type="http://schemas.openxmlformats.org/officeDocument/2006/relationships/slide" Target="slides/slide207.xml"/><Relationship Id="rId261" Type="http://schemas.openxmlformats.org/officeDocument/2006/relationships/slide" Target="slides/slide260.xml"/><Relationship Id="rId14" Type="http://schemas.openxmlformats.org/officeDocument/2006/relationships/slide" Target="slides/slide13.xml"/><Relationship Id="rId56" Type="http://schemas.openxmlformats.org/officeDocument/2006/relationships/slide" Target="slides/slide55.xml"/><Relationship Id="rId317" Type="http://schemas.openxmlformats.org/officeDocument/2006/relationships/slide" Target="slides/slide316.xml"/><Relationship Id="rId359" Type="http://schemas.openxmlformats.org/officeDocument/2006/relationships/slide" Target="slides/slide358.xml"/><Relationship Id="rId98" Type="http://schemas.openxmlformats.org/officeDocument/2006/relationships/slide" Target="slides/slide97.xml"/><Relationship Id="rId121" Type="http://schemas.openxmlformats.org/officeDocument/2006/relationships/slide" Target="slides/slide120.xml"/><Relationship Id="rId163" Type="http://schemas.openxmlformats.org/officeDocument/2006/relationships/slide" Target="slides/slide162.xml"/><Relationship Id="rId219" Type="http://schemas.openxmlformats.org/officeDocument/2006/relationships/slide" Target="slides/slide218.xml"/><Relationship Id="rId370" Type="http://schemas.openxmlformats.org/officeDocument/2006/relationships/slide" Target="slides/slide369.xml"/><Relationship Id="rId230" Type="http://schemas.openxmlformats.org/officeDocument/2006/relationships/slide" Target="slides/slide229.xml"/><Relationship Id="rId25" Type="http://schemas.openxmlformats.org/officeDocument/2006/relationships/slide" Target="slides/slide24.xml"/><Relationship Id="rId67" Type="http://schemas.openxmlformats.org/officeDocument/2006/relationships/slide" Target="slides/slide66.xml"/><Relationship Id="rId272" Type="http://schemas.openxmlformats.org/officeDocument/2006/relationships/slide" Target="slides/slide271.xml"/><Relationship Id="rId328" Type="http://schemas.openxmlformats.org/officeDocument/2006/relationships/slide" Target="slides/slide327.xml"/><Relationship Id="rId132" Type="http://schemas.openxmlformats.org/officeDocument/2006/relationships/slide" Target="slides/slide131.xml"/><Relationship Id="rId174" Type="http://schemas.openxmlformats.org/officeDocument/2006/relationships/slide" Target="slides/slide173.xml"/><Relationship Id="rId381" Type="http://schemas.openxmlformats.org/officeDocument/2006/relationships/slide" Target="slides/slide380.xml"/><Relationship Id="rId241" Type="http://schemas.openxmlformats.org/officeDocument/2006/relationships/slide" Target="slides/slide240.xml"/><Relationship Id="rId36" Type="http://schemas.openxmlformats.org/officeDocument/2006/relationships/slide" Target="slides/slide35.xml"/><Relationship Id="rId283" Type="http://schemas.openxmlformats.org/officeDocument/2006/relationships/slide" Target="slides/slide282.xml"/><Relationship Id="rId339" Type="http://schemas.openxmlformats.org/officeDocument/2006/relationships/slide" Target="slides/slide338.xml"/><Relationship Id="rId78" Type="http://schemas.openxmlformats.org/officeDocument/2006/relationships/slide" Target="slides/slide77.xml"/><Relationship Id="rId101" Type="http://schemas.openxmlformats.org/officeDocument/2006/relationships/slide" Target="slides/slide100.xml"/><Relationship Id="rId143" Type="http://schemas.openxmlformats.org/officeDocument/2006/relationships/slide" Target="slides/slide142.xml"/><Relationship Id="rId185" Type="http://schemas.openxmlformats.org/officeDocument/2006/relationships/slide" Target="slides/slide184.xml"/><Relationship Id="rId350" Type="http://schemas.openxmlformats.org/officeDocument/2006/relationships/slide" Target="slides/slide349.xml"/><Relationship Id="rId9" Type="http://schemas.openxmlformats.org/officeDocument/2006/relationships/slide" Target="slides/slide8.xml"/><Relationship Id="rId210" Type="http://schemas.openxmlformats.org/officeDocument/2006/relationships/slide" Target="slides/slide209.xml"/><Relationship Id="rId252" Type="http://schemas.openxmlformats.org/officeDocument/2006/relationships/slide" Target="slides/slide251.xml"/><Relationship Id="rId294" Type="http://schemas.openxmlformats.org/officeDocument/2006/relationships/slide" Target="slides/slide293.xml"/><Relationship Id="rId308" Type="http://schemas.openxmlformats.org/officeDocument/2006/relationships/slide" Target="slides/slide307.xml"/><Relationship Id="rId47" Type="http://schemas.openxmlformats.org/officeDocument/2006/relationships/slide" Target="slides/slide46.xml"/><Relationship Id="rId89" Type="http://schemas.openxmlformats.org/officeDocument/2006/relationships/slide" Target="slides/slide88.xml"/><Relationship Id="rId112" Type="http://schemas.openxmlformats.org/officeDocument/2006/relationships/slide" Target="slides/slide111.xml"/><Relationship Id="rId154" Type="http://schemas.openxmlformats.org/officeDocument/2006/relationships/slide" Target="slides/slide153.xml"/><Relationship Id="rId361" Type="http://schemas.openxmlformats.org/officeDocument/2006/relationships/slide" Target="slides/slide360.xml"/><Relationship Id="rId196" Type="http://schemas.openxmlformats.org/officeDocument/2006/relationships/slide" Target="slides/slide195.xml"/><Relationship Id="rId200" Type="http://schemas.openxmlformats.org/officeDocument/2006/relationships/slide" Target="slides/slide199.xml"/><Relationship Id="rId382" Type="http://schemas.openxmlformats.org/officeDocument/2006/relationships/slide" Target="slides/slide381.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284" Type="http://schemas.openxmlformats.org/officeDocument/2006/relationships/slide" Target="slides/slide283.xml"/><Relationship Id="rId319" Type="http://schemas.openxmlformats.org/officeDocument/2006/relationships/slide" Target="slides/slide318.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330" Type="http://schemas.openxmlformats.org/officeDocument/2006/relationships/slide" Target="slides/slide329.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351" Type="http://schemas.openxmlformats.org/officeDocument/2006/relationships/slide" Target="slides/slide350.xml"/><Relationship Id="rId372" Type="http://schemas.openxmlformats.org/officeDocument/2006/relationships/slide" Target="slides/slide371.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slide" Target="slides/slide273.xml"/><Relationship Id="rId295" Type="http://schemas.openxmlformats.org/officeDocument/2006/relationships/slide" Target="slides/slide294.xml"/><Relationship Id="rId309" Type="http://schemas.openxmlformats.org/officeDocument/2006/relationships/slide" Target="slides/slide308.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320" Type="http://schemas.openxmlformats.org/officeDocument/2006/relationships/slide" Target="slides/slide319.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341" Type="http://schemas.openxmlformats.org/officeDocument/2006/relationships/slide" Target="slides/slide340.xml"/><Relationship Id="rId362" Type="http://schemas.openxmlformats.org/officeDocument/2006/relationships/slide" Target="slides/slide361.xml"/><Relationship Id="rId383" Type="http://schemas.openxmlformats.org/officeDocument/2006/relationships/slide" Target="slides/slide382.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285" Type="http://schemas.openxmlformats.org/officeDocument/2006/relationships/slide" Target="slides/slide284.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310" Type="http://schemas.openxmlformats.org/officeDocument/2006/relationships/slide" Target="slides/slide309.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331" Type="http://schemas.openxmlformats.org/officeDocument/2006/relationships/slide" Target="slides/slide330.xml"/><Relationship Id="rId352" Type="http://schemas.openxmlformats.org/officeDocument/2006/relationships/slide" Target="slides/slide351.xml"/><Relationship Id="rId373" Type="http://schemas.openxmlformats.org/officeDocument/2006/relationships/slide" Target="slides/slide372.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slide" Target="slides/slide274.xml"/><Relationship Id="rId296" Type="http://schemas.openxmlformats.org/officeDocument/2006/relationships/slide" Target="slides/slide295.xml"/><Relationship Id="rId300" Type="http://schemas.openxmlformats.org/officeDocument/2006/relationships/slide" Target="slides/slide299.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321" Type="http://schemas.openxmlformats.org/officeDocument/2006/relationships/slide" Target="slides/slide320.xml"/><Relationship Id="rId342" Type="http://schemas.openxmlformats.org/officeDocument/2006/relationships/slide" Target="slides/slide341.xml"/><Relationship Id="rId363" Type="http://schemas.openxmlformats.org/officeDocument/2006/relationships/slide" Target="slides/slide362.xml"/><Relationship Id="rId384" Type="http://schemas.openxmlformats.org/officeDocument/2006/relationships/slide" Target="slides/slide383.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slide" Target="slides/slide264.xml"/><Relationship Id="rId286" Type="http://schemas.openxmlformats.org/officeDocument/2006/relationships/slide" Target="slides/slide285.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311" Type="http://schemas.openxmlformats.org/officeDocument/2006/relationships/slide" Target="slides/slide310.xml"/><Relationship Id="rId332" Type="http://schemas.openxmlformats.org/officeDocument/2006/relationships/slide" Target="slides/slide331.xml"/><Relationship Id="rId353" Type="http://schemas.openxmlformats.org/officeDocument/2006/relationships/slide" Target="slides/slide352.xml"/><Relationship Id="rId374" Type="http://schemas.openxmlformats.org/officeDocument/2006/relationships/slide" Target="slides/slide373.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255" Type="http://schemas.openxmlformats.org/officeDocument/2006/relationships/slide" Target="slides/slide254.xml"/><Relationship Id="rId276" Type="http://schemas.openxmlformats.org/officeDocument/2006/relationships/slide" Target="slides/slide275.xml"/><Relationship Id="rId297" Type="http://schemas.openxmlformats.org/officeDocument/2006/relationships/slide" Target="slides/slide296.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301" Type="http://schemas.openxmlformats.org/officeDocument/2006/relationships/slide" Target="slides/slide300.xml"/><Relationship Id="rId322" Type="http://schemas.openxmlformats.org/officeDocument/2006/relationships/slide" Target="slides/slide321.xml"/><Relationship Id="rId343" Type="http://schemas.openxmlformats.org/officeDocument/2006/relationships/slide" Target="slides/slide342.xml"/><Relationship Id="rId364" Type="http://schemas.openxmlformats.org/officeDocument/2006/relationships/slide" Target="slides/slide363.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385" Type="http://schemas.openxmlformats.org/officeDocument/2006/relationships/slide" Target="slides/slide384.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266" Type="http://schemas.openxmlformats.org/officeDocument/2006/relationships/slide" Target="slides/slide265.xml"/><Relationship Id="rId287" Type="http://schemas.openxmlformats.org/officeDocument/2006/relationships/slide" Target="slides/slide286.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312" Type="http://schemas.openxmlformats.org/officeDocument/2006/relationships/slide" Target="slides/slide311.xml"/><Relationship Id="rId333" Type="http://schemas.openxmlformats.org/officeDocument/2006/relationships/slide" Target="slides/slide332.xml"/><Relationship Id="rId354" Type="http://schemas.openxmlformats.org/officeDocument/2006/relationships/slide" Target="slides/slide353.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75" Type="http://schemas.openxmlformats.org/officeDocument/2006/relationships/slide" Target="slides/slide374.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256" Type="http://schemas.openxmlformats.org/officeDocument/2006/relationships/slide" Target="slides/slide255.xml"/><Relationship Id="rId277" Type="http://schemas.openxmlformats.org/officeDocument/2006/relationships/slide" Target="slides/slide276.xml"/><Relationship Id="rId298" Type="http://schemas.openxmlformats.org/officeDocument/2006/relationships/slide" Target="slides/slide297.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302" Type="http://schemas.openxmlformats.org/officeDocument/2006/relationships/slide" Target="slides/slide301.xml"/><Relationship Id="rId323" Type="http://schemas.openxmlformats.org/officeDocument/2006/relationships/slide" Target="slides/slide322.xml"/><Relationship Id="rId344" Type="http://schemas.openxmlformats.org/officeDocument/2006/relationships/slide" Target="slides/slide343.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365" Type="http://schemas.openxmlformats.org/officeDocument/2006/relationships/slide" Target="slides/slide364.xml"/><Relationship Id="rId386" Type="http://schemas.openxmlformats.org/officeDocument/2006/relationships/commentAuthors" Target="commentAuthors.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slide" Target="slides/slide287.xml"/><Relationship Id="rId106" Type="http://schemas.openxmlformats.org/officeDocument/2006/relationships/slide" Target="slides/slide105.xml"/><Relationship Id="rId127" Type="http://schemas.openxmlformats.org/officeDocument/2006/relationships/slide" Target="slides/slide126.xml"/><Relationship Id="rId313" Type="http://schemas.openxmlformats.org/officeDocument/2006/relationships/slide" Target="slides/slide312.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94" Type="http://schemas.openxmlformats.org/officeDocument/2006/relationships/slide" Target="slides/slide93.xml"/><Relationship Id="rId148" Type="http://schemas.openxmlformats.org/officeDocument/2006/relationships/slide" Target="slides/slide147.xml"/><Relationship Id="rId169" Type="http://schemas.openxmlformats.org/officeDocument/2006/relationships/slide" Target="slides/slide168.xml"/><Relationship Id="rId334" Type="http://schemas.openxmlformats.org/officeDocument/2006/relationships/slide" Target="slides/slide333.xml"/><Relationship Id="rId355" Type="http://schemas.openxmlformats.org/officeDocument/2006/relationships/slide" Target="slides/slide354.xml"/><Relationship Id="rId376" Type="http://schemas.openxmlformats.org/officeDocument/2006/relationships/slide" Target="slides/slide375.xml"/><Relationship Id="rId4" Type="http://schemas.openxmlformats.org/officeDocument/2006/relationships/slide" Target="slides/slide3.xml"/><Relationship Id="rId180" Type="http://schemas.openxmlformats.org/officeDocument/2006/relationships/slide" Target="slides/slide17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slide" Target="slides/slide277.xml"/><Relationship Id="rId303" Type="http://schemas.openxmlformats.org/officeDocument/2006/relationships/slide" Target="slides/slide302.xml"/><Relationship Id="rId42" Type="http://schemas.openxmlformats.org/officeDocument/2006/relationships/slide" Target="slides/slide41.xml"/><Relationship Id="rId84" Type="http://schemas.openxmlformats.org/officeDocument/2006/relationships/slide" Target="slides/slide83.xml"/><Relationship Id="rId138" Type="http://schemas.openxmlformats.org/officeDocument/2006/relationships/slide" Target="slides/slide137.xml"/><Relationship Id="rId345" Type="http://schemas.openxmlformats.org/officeDocument/2006/relationships/slide" Target="slides/slide344.xml"/><Relationship Id="rId387" Type="http://schemas.openxmlformats.org/officeDocument/2006/relationships/presProps" Target="presProps.xml"/><Relationship Id="rId191" Type="http://schemas.openxmlformats.org/officeDocument/2006/relationships/slide" Target="slides/slide190.xml"/><Relationship Id="rId205" Type="http://schemas.openxmlformats.org/officeDocument/2006/relationships/slide" Target="slides/slide204.xml"/><Relationship Id="rId247" Type="http://schemas.openxmlformats.org/officeDocument/2006/relationships/slide" Target="slides/slide246.xml"/><Relationship Id="rId107" Type="http://schemas.openxmlformats.org/officeDocument/2006/relationships/slide" Target="slides/slide106.xml"/><Relationship Id="rId289" Type="http://schemas.openxmlformats.org/officeDocument/2006/relationships/slide" Target="slides/slide288.xml"/><Relationship Id="rId11" Type="http://schemas.openxmlformats.org/officeDocument/2006/relationships/slide" Target="slides/slide10.xml"/><Relationship Id="rId53" Type="http://schemas.openxmlformats.org/officeDocument/2006/relationships/slide" Target="slides/slide52.xml"/><Relationship Id="rId149" Type="http://schemas.openxmlformats.org/officeDocument/2006/relationships/slide" Target="slides/slide148.xml"/><Relationship Id="rId314" Type="http://schemas.openxmlformats.org/officeDocument/2006/relationships/slide" Target="slides/slide313.xml"/><Relationship Id="rId356" Type="http://schemas.openxmlformats.org/officeDocument/2006/relationships/slide" Target="slides/slide355.xml"/><Relationship Id="rId95" Type="http://schemas.openxmlformats.org/officeDocument/2006/relationships/slide" Target="slides/slide94.xml"/><Relationship Id="rId160" Type="http://schemas.openxmlformats.org/officeDocument/2006/relationships/slide" Target="slides/slide159.xml"/><Relationship Id="rId216" Type="http://schemas.openxmlformats.org/officeDocument/2006/relationships/slide" Target="slides/slide215.xml"/><Relationship Id="rId258" Type="http://schemas.openxmlformats.org/officeDocument/2006/relationships/slide" Target="slides/slide257.xml"/><Relationship Id="rId22" Type="http://schemas.openxmlformats.org/officeDocument/2006/relationships/slide" Target="slides/slide21.xml"/><Relationship Id="rId64" Type="http://schemas.openxmlformats.org/officeDocument/2006/relationships/slide" Target="slides/slide63.xml"/><Relationship Id="rId118" Type="http://schemas.openxmlformats.org/officeDocument/2006/relationships/slide" Target="slides/slide117.xml"/><Relationship Id="rId325" Type="http://schemas.openxmlformats.org/officeDocument/2006/relationships/slide" Target="slides/slide324.xml"/><Relationship Id="rId367" Type="http://schemas.openxmlformats.org/officeDocument/2006/relationships/slide" Target="slides/slide366.xml"/><Relationship Id="rId171" Type="http://schemas.openxmlformats.org/officeDocument/2006/relationships/slide" Target="slides/slide170.xml"/><Relationship Id="rId227" Type="http://schemas.openxmlformats.org/officeDocument/2006/relationships/slide" Target="slides/slide226.xml"/><Relationship Id="rId269" Type="http://schemas.openxmlformats.org/officeDocument/2006/relationships/slide" Target="slides/slide268.xml"/><Relationship Id="rId33" Type="http://schemas.openxmlformats.org/officeDocument/2006/relationships/slide" Target="slides/slide32.xml"/><Relationship Id="rId129" Type="http://schemas.openxmlformats.org/officeDocument/2006/relationships/slide" Target="slides/slide128.xml"/><Relationship Id="rId280" Type="http://schemas.openxmlformats.org/officeDocument/2006/relationships/slide" Target="slides/slide279.xml"/><Relationship Id="rId336" Type="http://schemas.openxmlformats.org/officeDocument/2006/relationships/slide" Target="slides/slide335.xml"/><Relationship Id="rId75" Type="http://schemas.openxmlformats.org/officeDocument/2006/relationships/slide" Target="slides/slide74.xml"/><Relationship Id="rId140" Type="http://schemas.openxmlformats.org/officeDocument/2006/relationships/slide" Target="slides/slide139.xml"/><Relationship Id="rId182" Type="http://schemas.openxmlformats.org/officeDocument/2006/relationships/slide" Target="slides/slide181.xml"/><Relationship Id="rId378" Type="http://schemas.openxmlformats.org/officeDocument/2006/relationships/slide" Target="slides/slide377.xml"/><Relationship Id="rId6" Type="http://schemas.openxmlformats.org/officeDocument/2006/relationships/slide" Target="slides/slide5.xml"/><Relationship Id="rId238" Type="http://schemas.openxmlformats.org/officeDocument/2006/relationships/slide" Target="slides/slide237.xml"/><Relationship Id="rId291" Type="http://schemas.openxmlformats.org/officeDocument/2006/relationships/slide" Target="slides/slide290.xml"/><Relationship Id="rId305" Type="http://schemas.openxmlformats.org/officeDocument/2006/relationships/slide" Target="slides/slide304.xml"/><Relationship Id="rId347" Type="http://schemas.openxmlformats.org/officeDocument/2006/relationships/slide" Target="slides/slide346.xml"/><Relationship Id="rId44" Type="http://schemas.openxmlformats.org/officeDocument/2006/relationships/slide" Target="slides/slide43.xml"/><Relationship Id="rId86" Type="http://schemas.openxmlformats.org/officeDocument/2006/relationships/slide" Target="slides/slide85.xml"/><Relationship Id="rId151" Type="http://schemas.openxmlformats.org/officeDocument/2006/relationships/slide" Target="slides/slide150.xml"/><Relationship Id="rId389" Type="http://schemas.openxmlformats.org/officeDocument/2006/relationships/theme" Target="theme/theme1.xml"/><Relationship Id="rId193" Type="http://schemas.openxmlformats.org/officeDocument/2006/relationships/slide" Target="slides/slide192.xml"/><Relationship Id="rId207" Type="http://schemas.openxmlformats.org/officeDocument/2006/relationships/slide" Target="slides/slide206.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316" Type="http://schemas.openxmlformats.org/officeDocument/2006/relationships/slide" Target="slides/slide315.xml"/><Relationship Id="rId55" Type="http://schemas.openxmlformats.org/officeDocument/2006/relationships/slide" Target="slides/slide54.xml"/><Relationship Id="rId97" Type="http://schemas.openxmlformats.org/officeDocument/2006/relationships/slide" Target="slides/slide96.xml"/><Relationship Id="rId120" Type="http://schemas.openxmlformats.org/officeDocument/2006/relationships/slide" Target="slides/slide119.xml"/><Relationship Id="rId358" Type="http://schemas.openxmlformats.org/officeDocument/2006/relationships/slide" Target="slides/slide357.xml"/><Relationship Id="rId162" Type="http://schemas.openxmlformats.org/officeDocument/2006/relationships/slide" Target="slides/slide161.xml"/><Relationship Id="rId218" Type="http://schemas.openxmlformats.org/officeDocument/2006/relationships/slide" Target="slides/slide217.xml"/><Relationship Id="rId271" Type="http://schemas.openxmlformats.org/officeDocument/2006/relationships/slide" Target="slides/slide270.xml"/><Relationship Id="rId24" Type="http://schemas.openxmlformats.org/officeDocument/2006/relationships/slide" Target="slides/slide23.xml"/><Relationship Id="rId66" Type="http://schemas.openxmlformats.org/officeDocument/2006/relationships/slide" Target="slides/slide65.xml"/><Relationship Id="rId131" Type="http://schemas.openxmlformats.org/officeDocument/2006/relationships/slide" Target="slides/slide130.xml"/><Relationship Id="rId327" Type="http://schemas.openxmlformats.org/officeDocument/2006/relationships/slide" Target="slides/slide326.xml"/><Relationship Id="rId369" Type="http://schemas.openxmlformats.org/officeDocument/2006/relationships/slide" Target="slides/slide368.xml"/><Relationship Id="rId173" Type="http://schemas.openxmlformats.org/officeDocument/2006/relationships/slide" Target="slides/slide172.xml"/><Relationship Id="rId229" Type="http://schemas.openxmlformats.org/officeDocument/2006/relationships/slide" Target="slides/slide228.xml"/><Relationship Id="rId380" Type="http://schemas.openxmlformats.org/officeDocument/2006/relationships/slide" Target="slides/slide379.xml"/><Relationship Id="rId240" Type="http://schemas.openxmlformats.org/officeDocument/2006/relationships/slide" Target="slides/slide239.xml"/><Relationship Id="rId35" Type="http://schemas.openxmlformats.org/officeDocument/2006/relationships/slide" Target="slides/slide34.xml"/><Relationship Id="rId77" Type="http://schemas.openxmlformats.org/officeDocument/2006/relationships/slide" Target="slides/slide76.xml"/><Relationship Id="rId100" Type="http://schemas.openxmlformats.org/officeDocument/2006/relationships/slide" Target="slides/slide99.xml"/><Relationship Id="rId282" Type="http://schemas.openxmlformats.org/officeDocument/2006/relationships/slide" Target="slides/slide281.xml"/><Relationship Id="rId338" Type="http://schemas.openxmlformats.org/officeDocument/2006/relationships/slide" Target="slides/slide337.xml"/><Relationship Id="rId8" Type="http://schemas.openxmlformats.org/officeDocument/2006/relationships/slide" Target="slides/slide7.xml"/><Relationship Id="rId142" Type="http://schemas.openxmlformats.org/officeDocument/2006/relationships/slide" Target="slides/slide141.xml"/><Relationship Id="rId184" Type="http://schemas.openxmlformats.org/officeDocument/2006/relationships/slide" Target="slides/slide183.xml"/><Relationship Id="rId251" Type="http://schemas.openxmlformats.org/officeDocument/2006/relationships/slide" Target="slides/slide250.xml"/><Relationship Id="rId46" Type="http://schemas.openxmlformats.org/officeDocument/2006/relationships/slide" Target="slides/slide45.xml"/><Relationship Id="rId293" Type="http://schemas.openxmlformats.org/officeDocument/2006/relationships/slide" Target="slides/slide292.xml"/><Relationship Id="rId307" Type="http://schemas.openxmlformats.org/officeDocument/2006/relationships/slide" Target="slides/slide306.xml"/><Relationship Id="rId349" Type="http://schemas.openxmlformats.org/officeDocument/2006/relationships/slide" Target="slides/slide348.xml"/><Relationship Id="rId88" Type="http://schemas.openxmlformats.org/officeDocument/2006/relationships/slide" Target="slides/slide87.xml"/><Relationship Id="rId111" Type="http://schemas.openxmlformats.org/officeDocument/2006/relationships/slide" Target="slides/slide110.xml"/><Relationship Id="rId153" Type="http://schemas.openxmlformats.org/officeDocument/2006/relationships/slide" Target="slides/slide152.xml"/><Relationship Id="rId195" Type="http://schemas.openxmlformats.org/officeDocument/2006/relationships/slide" Target="slides/slide194.xml"/><Relationship Id="rId209" Type="http://schemas.openxmlformats.org/officeDocument/2006/relationships/slide" Target="slides/slide208.xml"/><Relationship Id="rId360" Type="http://schemas.openxmlformats.org/officeDocument/2006/relationships/slide" Target="slides/slide359.xml"/><Relationship Id="rId220" Type="http://schemas.openxmlformats.org/officeDocument/2006/relationships/slide" Target="slides/slide219.xml"/><Relationship Id="rId15" Type="http://schemas.openxmlformats.org/officeDocument/2006/relationships/slide" Target="slides/slide14.xml"/><Relationship Id="rId57" Type="http://schemas.openxmlformats.org/officeDocument/2006/relationships/slide" Target="slides/slide56.xml"/><Relationship Id="rId262" Type="http://schemas.openxmlformats.org/officeDocument/2006/relationships/slide" Target="slides/slide261.xml"/><Relationship Id="rId318" Type="http://schemas.openxmlformats.org/officeDocument/2006/relationships/slide" Target="slides/slide317.xml"/><Relationship Id="rId99" Type="http://schemas.openxmlformats.org/officeDocument/2006/relationships/slide" Target="slides/slide98.xml"/><Relationship Id="rId122" Type="http://schemas.openxmlformats.org/officeDocument/2006/relationships/slide" Target="slides/slide121.xml"/><Relationship Id="rId164" Type="http://schemas.openxmlformats.org/officeDocument/2006/relationships/slide" Target="slides/slide163.xml"/><Relationship Id="rId371" Type="http://schemas.openxmlformats.org/officeDocument/2006/relationships/slide" Target="slides/slide370.xml"/><Relationship Id="rId26" Type="http://schemas.openxmlformats.org/officeDocument/2006/relationships/slide" Target="slides/slide25.xml"/><Relationship Id="rId231" Type="http://schemas.openxmlformats.org/officeDocument/2006/relationships/slide" Target="slides/slide230.xml"/><Relationship Id="rId273" Type="http://schemas.openxmlformats.org/officeDocument/2006/relationships/slide" Target="slides/slide272.xml"/><Relationship Id="rId329" Type="http://schemas.openxmlformats.org/officeDocument/2006/relationships/slide" Target="slides/slide328.xml"/><Relationship Id="rId68" Type="http://schemas.openxmlformats.org/officeDocument/2006/relationships/slide" Target="slides/slide67.xml"/><Relationship Id="rId133" Type="http://schemas.openxmlformats.org/officeDocument/2006/relationships/slide" Target="slides/slide132.xml"/><Relationship Id="rId175" Type="http://schemas.openxmlformats.org/officeDocument/2006/relationships/slide" Target="slides/slide174.xml"/><Relationship Id="rId340" Type="http://schemas.openxmlformats.org/officeDocument/2006/relationships/slide" Target="slides/slide339.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76.bin"/></Relationships>
</file>

<file path=ppt/charts/_rels/chart2.xml.rels><?xml version="1.0" encoding="UTF-8" standalone="yes"?>
<Relationships xmlns="http://schemas.openxmlformats.org/package/2006/relationships"><Relationship Id="rId1" Type="http://schemas.openxmlformats.org/officeDocument/2006/relationships/oleObject" Target="../embeddings/oleObject77.bin"/></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tx>
            <c:v>رابطه نرخ ارز و نرخ ارز در مدل پولی در 153 کشور</c:v>
          </c:tx>
          <c:spPr>
            <a:ln w="25400" cap="rnd">
              <a:noFill/>
              <a:round/>
            </a:ln>
            <a:effectLst/>
          </c:spPr>
          <c:marker>
            <c:symbol val="circle"/>
            <c:size val="5"/>
            <c:spPr>
              <a:solidFill>
                <a:schemeClr val="accent1"/>
              </a:solidFill>
              <a:ln w="9525">
                <a:solidFill>
                  <a:schemeClr val="accent1"/>
                </a:solidFill>
              </a:ln>
              <a:effectLst/>
            </c:spPr>
          </c:marker>
          <c:trendline>
            <c:spPr>
              <a:ln w="19050" cap="rnd">
                <a:solidFill>
                  <a:schemeClr val="accent1"/>
                </a:solidFill>
                <a:prstDash val="sysDot"/>
              </a:ln>
              <a:effectLst/>
            </c:spPr>
            <c:trendlineType val="linear"/>
            <c:dispRSqr val="1"/>
            <c:dispEq val="1"/>
            <c:trendlineLbl>
              <c:layout>
                <c:manualLayout>
                  <c:x val="6.5966368174566414E-2"/>
                  <c:y val="0.28060606060606058"/>
                </c:manualLayout>
              </c:layout>
              <c:tx>
                <c:rich>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r>
                      <a:rPr lang="en-US" sz="1400"/>
                      <a:t>y = 1.0279x - 0.0158</a:t>
                    </a:r>
                    <a:br>
                      <a:rPr lang="en-US" sz="1400"/>
                    </a:br>
                    <a:r>
                      <a:rPr lang="en-US" sz="1400"/>
                      <a:t>R² = 0.9689</a:t>
                    </a:r>
                  </a:p>
                </c:rich>
              </c:tx>
              <c:numFmt formatCode="General" sourceLinked="0"/>
              <c:spPr>
                <a:noFill/>
                <a:ln>
                  <a:noFill/>
                </a:ln>
                <a:effectLst/>
              </c:spPr>
            </c:trendlineLbl>
          </c:trendline>
          <c:xVal>
            <c:numRef>
              <c:f>Sheet7!$C$5:$C$157</c:f>
              <c:numCache>
                <c:formatCode>0.0%</c:formatCode>
                <c:ptCount val="153"/>
                <c:pt idx="0">
                  <c:v>1.6735345209472063E-2</c:v>
                </c:pt>
                <c:pt idx="1">
                  <c:v>0.59479184002945806</c:v>
                </c:pt>
                <c:pt idx="2">
                  <c:v>2.7514662617426078E-2</c:v>
                </c:pt>
                <c:pt idx="3">
                  <c:v>2.554026713982438E-2</c:v>
                </c:pt>
                <c:pt idx="4">
                  <c:v>0.67644952759453059</c:v>
                </c:pt>
                <c:pt idx="5">
                  <c:v>0.17363919227396174</c:v>
                </c:pt>
                <c:pt idx="6">
                  <c:v>-1.1981565808255712E-2</c:v>
                </c:pt>
                <c:pt idx="7">
                  <c:v>2.9855988758495267E-2</c:v>
                </c:pt>
                <c:pt idx="8">
                  <c:v>0.29263259631925953</c:v>
                </c:pt>
                <c:pt idx="9">
                  <c:v>8.9180332569327225E-2</c:v>
                </c:pt>
                <c:pt idx="10">
                  <c:v>2.8324203268053738E-2</c:v>
                </c:pt>
                <c:pt idx="11">
                  <c:v>2.6481673040507525E-2</c:v>
                </c:pt>
                <c:pt idx="12">
                  <c:v>6.5268635158421073E-2</c:v>
                </c:pt>
                <c:pt idx="13">
                  <c:v>0.21439201445858913</c:v>
                </c:pt>
                <c:pt idx="14">
                  <c:v>3.4308736304899945E-3</c:v>
                </c:pt>
                <c:pt idx="15">
                  <c:v>2.6315607160169341E-2</c:v>
                </c:pt>
                <c:pt idx="16">
                  <c:v>1.2695803668989036E-2</c:v>
                </c:pt>
                <c:pt idx="17">
                  <c:v>0.42013836696409057</c:v>
                </c:pt>
                <c:pt idx="18">
                  <c:v>1.130790972047957E-2</c:v>
                </c:pt>
                <c:pt idx="19">
                  <c:v>0.39455876120875932</c:v>
                </c:pt>
                <c:pt idx="20">
                  <c:v>0.98388496838223483</c:v>
                </c:pt>
                <c:pt idx="21">
                  <c:v>2.9994791124898557E-2</c:v>
                </c:pt>
                <c:pt idx="22">
                  <c:v>-9.0026635038241709E-3</c:v>
                </c:pt>
                <c:pt idx="23">
                  <c:v>7.1240644915987916E-2</c:v>
                </c:pt>
                <c:pt idx="24">
                  <c:v>5.6668853328683211E-2</c:v>
                </c:pt>
                <c:pt idx="25">
                  <c:v>1.4889571447744387E-2</c:v>
                </c:pt>
                <c:pt idx="26">
                  <c:v>3.6705313363843306E-2</c:v>
                </c:pt>
                <c:pt idx="27">
                  <c:v>3.7660736263882555E-3</c:v>
                </c:pt>
                <c:pt idx="28">
                  <c:v>8.6858207259820741E-2</c:v>
                </c:pt>
                <c:pt idx="29">
                  <c:v>5.5885874567735305E-2</c:v>
                </c:pt>
                <c:pt idx="30">
                  <c:v>1.4762071690940903E-2</c:v>
                </c:pt>
                <c:pt idx="31">
                  <c:v>8.0577640720957966E-3</c:v>
                </c:pt>
                <c:pt idx="32">
                  <c:v>1.4524002073170794</c:v>
                </c:pt>
                <c:pt idx="33">
                  <c:v>3.3432518263048161E-2</c:v>
                </c:pt>
                <c:pt idx="34">
                  <c:v>0.11241986755437816</c:v>
                </c:pt>
                <c:pt idx="35">
                  <c:v>1.9810520403204634E-2</c:v>
                </c:pt>
                <c:pt idx="36">
                  <c:v>1.4473197052114362E-2</c:v>
                </c:pt>
                <c:pt idx="37">
                  <c:v>0.10466373346193625</c:v>
                </c:pt>
                <c:pt idx="38">
                  <c:v>8.332940928216459E-3</c:v>
                </c:pt>
                <c:pt idx="39">
                  <c:v>1.7186790659956097E-2</c:v>
                </c:pt>
                <c:pt idx="40">
                  <c:v>-1.2982851902479942E-3</c:v>
                </c:pt>
                <c:pt idx="41">
                  <c:v>9.8389167402577415E-2</c:v>
                </c:pt>
                <c:pt idx="42">
                  <c:v>6.9878908188705235E-2</c:v>
                </c:pt>
                <c:pt idx="43">
                  <c:v>7.8999232128107444E-3</c:v>
                </c:pt>
                <c:pt idx="44">
                  <c:v>7.2355781392648311E-2</c:v>
                </c:pt>
                <c:pt idx="45">
                  <c:v>5.9263684346882117E-2</c:v>
                </c:pt>
                <c:pt idx="46">
                  <c:v>3.1390524771042205E-2</c:v>
                </c:pt>
                <c:pt idx="47">
                  <c:v>2.2797136317740385E-3</c:v>
                </c:pt>
                <c:pt idx="48">
                  <c:v>1.5923516040832419E-2</c:v>
                </c:pt>
                <c:pt idx="49">
                  <c:v>3.8876733379744621E-2</c:v>
                </c:pt>
                <c:pt idx="50">
                  <c:v>0.10543756048079955</c:v>
                </c:pt>
                <c:pt idx="51">
                  <c:v>0.23538448638632192</c:v>
                </c:pt>
                <c:pt idx="52">
                  <c:v>0.11028690178613076</c:v>
                </c:pt>
                <c:pt idx="53">
                  <c:v>9.3324052806342372E-2</c:v>
                </c:pt>
                <c:pt idx="54">
                  <c:v>0.16632064999407348</c:v>
                </c:pt>
                <c:pt idx="55">
                  <c:v>-1.9437777941514134E-2</c:v>
                </c:pt>
                <c:pt idx="56">
                  <c:v>9.6492069080025278E-3</c:v>
                </c:pt>
                <c:pt idx="57">
                  <c:v>6.8231778380196229E-2</c:v>
                </c:pt>
                <c:pt idx="58">
                  <c:v>2.6382299834735834E-2</c:v>
                </c:pt>
                <c:pt idx="59">
                  <c:v>2.0742937870546152E-2</c:v>
                </c:pt>
                <c:pt idx="60">
                  <c:v>7.8989528021227828E-2</c:v>
                </c:pt>
                <c:pt idx="61">
                  <c:v>3.8612566170033391E-2</c:v>
                </c:pt>
                <c:pt idx="62">
                  <c:v>9.8872595226111137E-2</c:v>
                </c:pt>
                <c:pt idx="63">
                  <c:v>7.2032037659043313E-2</c:v>
                </c:pt>
                <c:pt idx="64">
                  <c:v>8.8003420413951261E-2</c:v>
                </c:pt>
                <c:pt idx="65">
                  <c:v>5.2111912427550866E-2</c:v>
                </c:pt>
                <c:pt idx="66">
                  <c:v>0.17515717197491121</c:v>
                </c:pt>
                <c:pt idx="67">
                  <c:v>4.5805736991125778E-2</c:v>
                </c:pt>
                <c:pt idx="68">
                  <c:v>2.5715330642659628E-2</c:v>
                </c:pt>
                <c:pt idx="69">
                  <c:v>-2.8510792436198251E-4</c:v>
                </c:pt>
                <c:pt idx="70">
                  <c:v>0.11829898773809377</c:v>
                </c:pt>
                <c:pt idx="71">
                  <c:v>1.5235006977511789E-2</c:v>
                </c:pt>
                <c:pt idx="72">
                  <c:v>-1.7832397726531668E-2</c:v>
                </c:pt>
                <c:pt idx="73">
                  <c:v>0.17318128833767732</c:v>
                </c:pt>
                <c:pt idx="74">
                  <c:v>6.6263332046302192E-2</c:v>
                </c:pt>
                <c:pt idx="75">
                  <c:v>0.10591556207856367</c:v>
                </c:pt>
                <c:pt idx="76">
                  <c:v>0.12795122002530435</c:v>
                </c:pt>
                <c:pt idx="77">
                  <c:v>1.3458624594194113E-2</c:v>
                </c:pt>
                <c:pt idx="78">
                  <c:v>4.274041792736516E-2</c:v>
                </c:pt>
                <c:pt idx="79">
                  <c:v>5.0099172488626831E-3</c:v>
                </c:pt>
                <c:pt idx="80">
                  <c:v>9.6662920137448927E-2</c:v>
                </c:pt>
                <c:pt idx="81">
                  <c:v>2.7834265349159226E-2</c:v>
                </c:pt>
                <c:pt idx="82">
                  <c:v>9.3431610512491048E-3</c:v>
                </c:pt>
                <c:pt idx="83">
                  <c:v>7.8939396853888288E-2</c:v>
                </c:pt>
                <c:pt idx="84">
                  <c:v>5.5839610737444811E-2</c:v>
                </c:pt>
                <c:pt idx="85">
                  <c:v>3.9925062734956329E-2</c:v>
                </c:pt>
                <c:pt idx="86">
                  <c:v>1.7479972825749313E-2</c:v>
                </c:pt>
                <c:pt idx="87">
                  <c:v>0.1064603970531357</c:v>
                </c:pt>
                <c:pt idx="88">
                  <c:v>9.8201944723234513E-2</c:v>
                </c:pt>
                <c:pt idx="89">
                  <c:v>4.4311633323024013E-2</c:v>
                </c:pt>
                <c:pt idx="90">
                  <c:v>0.17499769725661496</c:v>
                </c:pt>
                <c:pt idx="91">
                  <c:v>6.8398654533257108E-2</c:v>
                </c:pt>
                <c:pt idx="92">
                  <c:v>2.7898294368102983E-2</c:v>
                </c:pt>
                <c:pt idx="93">
                  <c:v>0.13504911102898132</c:v>
                </c:pt>
                <c:pt idx="94">
                  <c:v>4.9599659702586285E-2</c:v>
                </c:pt>
                <c:pt idx="95">
                  <c:v>0.20542357643693454</c:v>
                </c:pt>
                <c:pt idx="96">
                  <c:v>6.7214999395376784E-2</c:v>
                </c:pt>
                <c:pt idx="97">
                  <c:v>6.2282667486970977E-2</c:v>
                </c:pt>
                <c:pt idx="98">
                  <c:v>5.0441013628223619E-2</c:v>
                </c:pt>
                <c:pt idx="99">
                  <c:v>0.16788013893476794</c:v>
                </c:pt>
                <c:pt idx="100">
                  <c:v>4.2474164736616693E-3</c:v>
                </c:pt>
                <c:pt idx="101">
                  <c:v>4.6467079723071958E-2</c:v>
                </c:pt>
                <c:pt idx="102">
                  <c:v>7.6027961817040079E-3</c:v>
                </c:pt>
                <c:pt idx="103">
                  <c:v>0.13785664513465923</c:v>
                </c:pt>
                <c:pt idx="104">
                  <c:v>3.3308961249410185E-2</c:v>
                </c:pt>
                <c:pt idx="105">
                  <c:v>1.094941278205952E-2</c:v>
                </c:pt>
                <c:pt idx="106">
                  <c:v>8.9659276995160075E-2</c:v>
                </c:pt>
                <c:pt idx="107">
                  <c:v>3.7786363094528097E-2</c:v>
                </c:pt>
                <c:pt idx="108">
                  <c:v>2.8818137380770992E-2</c:v>
                </c:pt>
                <c:pt idx="109">
                  <c:v>5.7408831919240955E-2</c:v>
                </c:pt>
                <c:pt idx="110">
                  <c:v>0.51398273636382408</c:v>
                </c:pt>
                <c:pt idx="111">
                  <c:v>7.3643617014371721E-2</c:v>
                </c:pt>
                <c:pt idx="112">
                  <c:v>2.8435391386664621E-2</c:v>
                </c:pt>
                <c:pt idx="113">
                  <c:v>7.9720667892008157E-2</c:v>
                </c:pt>
                <c:pt idx="114">
                  <c:v>0.10502048387431029</c:v>
                </c:pt>
                <c:pt idx="115">
                  <c:v>4.025810234297067E-2</c:v>
                </c:pt>
                <c:pt idx="116">
                  <c:v>0.27397813011372163</c:v>
                </c:pt>
                <c:pt idx="117">
                  <c:v>0.20951666345852926</c:v>
                </c:pt>
                <c:pt idx="118">
                  <c:v>5.4621245240225935E-2</c:v>
                </c:pt>
                <c:pt idx="119">
                  <c:v>2.9584985211512205E-2</c:v>
                </c:pt>
                <c:pt idx="120">
                  <c:v>0.32692761880708465</c:v>
                </c:pt>
                <c:pt idx="121">
                  <c:v>2.1059463101477993E-2</c:v>
                </c:pt>
                <c:pt idx="122">
                  <c:v>2.5267891879230397E-3</c:v>
                </c:pt>
                <c:pt idx="123">
                  <c:v>6.0195123350209601E-2</c:v>
                </c:pt>
                <c:pt idx="124">
                  <c:v>0.10260211576994682</c:v>
                </c:pt>
                <c:pt idx="125">
                  <c:v>1.3704224036291679E-2</c:v>
                </c:pt>
                <c:pt idx="126">
                  <c:v>0.19537803644227836</c:v>
                </c:pt>
                <c:pt idx="127">
                  <c:v>0.10216648520099891</c:v>
                </c:pt>
                <c:pt idx="128">
                  <c:v>0.25057001569125914</c:v>
                </c:pt>
                <c:pt idx="129">
                  <c:v>8.6273399448155708E-3</c:v>
                </c:pt>
                <c:pt idx="130">
                  <c:v>5.0064374729201333E-2</c:v>
                </c:pt>
                <c:pt idx="131">
                  <c:v>4.4316754583591855E-2</c:v>
                </c:pt>
                <c:pt idx="132">
                  <c:v>6.9224317554711812E-2</c:v>
                </c:pt>
                <c:pt idx="133">
                  <c:v>1.4227188042290173E-2</c:v>
                </c:pt>
                <c:pt idx="134">
                  <c:v>2.1982747030957039E-2</c:v>
                </c:pt>
                <c:pt idx="135">
                  <c:v>2.9383597959803831E-2</c:v>
                </c:pt>
                <c:pt idx="136">
                  <c:v>0.19450768467946</c:v>
                </c:pt>
                <c:pt idx="137">
                  <c:v>9.5007952665667084E-2</c:v>
                </c:pt>
                <c:pt idx="138">
                  <c:v>4.1348739262826451E-2</c:v>
                </c:pt>
                <c:pt idx="139">
                  <c:v>2.4051099221350514E-2</c:v>
                </c:pt>
                <c:pt idx="140">
                  <c:v>3.0908575795900894E-2</c:v>
                </c:pt>
                <c:pt idx="141">
                  <c:v>0.34301757989849468</c:v>
                </c:pt>
                <c:pt idx="142">
                  <c:v>0.10436414794542026</c:v>
                </c:pt>
                <c:pt idx="143">
                  <c:v>5.5845115769114884E-2</c:v>
                </c:pt>
                <c:pt idx="144">
                  <c:v>0.29885445994404369</c:v>
                </c:pt>
                <c:pt idx="145">
                  <c:v>0.2240652951566422</c:v>
                </c:pt>
                <c:pt idx="146">
                  <c:v>5.0154773487236515E-3</c:v>
                </c:pt>
                <c:pt idx="147">
                  <c:v>1.1229806513577971</c:v>
                </c:pt>
                <c:pt idx="148">
                  <c:v>9.7031242563925257E-3</c:v>
                </c:pt>
                <c:pt idx="149">
                  <c:v>3.3455017316142532E-2</c:v>
                </c:pt>
                <c:pt idx="150">
                  <c:v>9.9206170384754211E-2</c:v>
                </c:pt>
                <c:pt idx="151">
                  <c:v>6.3186634485127735E-2</c:v>
                </c:pt>
                <c:pt idx="152">
                  <c:v>0.25784907074038244</c:v>
                </c:pt>
              </c:numCache>
            </c:numRef>
          </c:xVal>
          <c:yVal>
            <c:numRef>
              <c:f>Sheet7!$E$5:$E$157</c:f>
              <c:numCache>
                <c:formatCode>0.0%</c:formatCode>
                <c:ptCount val="153"/>
                <c:pt idx="0">
                  <c:v>0</c:v>
                </c:pt>
                <c:pt idx="1">
                  <c:v>0.6076479155300778</c:v>
                </c:pt>
                <c:pt idx="2">
                  <c:v>3.3337198038090321E-3</c:v>
                </c:pt>
                <c:pt idx="3">
                  <c:v>1.1347968587704926E-5</c:v>
                </c:pt>
                <c:pt idx="4">
                  <c:v>0.72550205271909141</c:v>
                </c:pt>
                <c:pt idx="5">
                  <c:v>0.15411288114175403</c:v>
                </c:pt>
                <c:pt idx="6">
                  <c:v>0</c:v>
                </c:pt>
                <c:pt idx="7">
                  <c:v>1.0196251988815908E-2</c:v>
                </c:pt>
                <c:pt idx="8">
                  <c:v>0.19043071953977342</c:v>
                </c:pt>
                <c:pt idx="9">
                  <c:v>7.8252149445991126E-2</c:v>
                </c:pt>
                <c:pt idx="10">
                  <c:v>2.5834806298760116E-2</c:v>
                </c:pt>
                <c:pt idx="11">
                  <c:v>2.381425751293742E-2</c:v>
                </c:pt>
                <c:pt idx="12">
                  <c:v>2.9835465830076346E-2</c:v>
                </c:pt>
                <c:pt idx="13">
                  <c:v>0.16308496023020957</c:v>
                </c:pt>
                <c:pt idx="14">
                  <c:v>-6.4794647836929897E-5</c:v>
                </c:pt>
                <c:pt idx="15">
                  <c:v>0</c:v>
                </c:pt>
                <c:pt idx="16">
                  <c:v>3.1393275631290685E-3</c:v>
                </c:pt>
                <c:pt idx="17">
                  <c:v>0.38786475988182367</c:v>
                </c:pt>
                <c:pt idx="18">
                  <c:v>0</c:v>
                </c:pt>
                <c:pt idx="19">
                  <c:v>0.35808137943162599</c:v>
                </c:pt>
                <c:pt idx="20">
                  <c:v>0.89412709451308281</c:v>
                </c:pt>
                <c:pt idx="21">
                  <c:v>0</c:v>
                </c:pt>
                <c:pt idx="22">
                  <c:v>-1.0496818545603692E-2</c:v>
                </c:pt>
                <c:pt idx="23">
                  <c:v>5.3786606054098574E-2</c:v>
                </c:pt>
                <c:pt idx="24">
                  <c:v>6.6972208460357452E-2</c:v>
                </c:pt>
                <c:pt idx="25">
                  <c:v>2.381425751293742E-2</c:v>
                </c:pt>
                <c:pt idx="26">
                  <c:v>-4.1235410954102436E-3</c:v>
                </c:pt>
                <c:pt idx="27">
                  <c:v>-1.4640363328174977E-2</c:v>
                </c:pt>
                <c:pt idx="28">
                  <c:v>7.5084802887699142E-2</c:v>
                </c:pt>
                <c:pt idx="29">
                  <c:v>1.8009918694381399E-2</c:v>
                </c:pt>
                <c:pt idx="30">
                  <c:v>2.381425751293742E-2</c:v>
                </c:pt>
                <c:pt idx="31">
                  <c:v>2.5762850764145639E-2</c:v>
                </c:pt>
                <c:pt idx="32">
                  <c:v>1.4538504227297007</c:v>
                </c:pt>
                <c:pt idx="33">
                  <c:v>5.864734668695526E-3</c:v>
                </c:pt>
                <c:pt idx="34">
                  <c:v>0.11252506659103467</c:v>
                </c:pt>
                <c:pt idx="35">
                  <c:v>2.9972723235451859E-3</c:v>
                </c:pt>
                <c:pt idx="36">
                  <c:v>6.9357490872730132E-3</c:v>
                </c:pt>
                <c:pt idx="37">
                  <c:v>0.11010710647867916</c:v>
                </c:pt>
                <c:pt idx="38">
                  <c:v>-1.0524458247615165E-2</c:v>
                </c:pt>
                <c:pt idx="39">
                  <c:v>0</c:v>
                </c:pt>
                <c:pt idx="40">
                  <c:v>2.6703334518720645E-3</c:v>
                </c:pt>
                <c:pt idx="41">
                  <c:v>0.10374113270666463</c:v>
                </c:pt>
                <c:pt idx="42">
                  <c:v>9.0735480749127184E-2</c:v>
                </c:pt>
                <c:pt idx="43">
                  <c:v>-7.5506414440042025E-2</c:v>
                </c:pt>
                <c:pt idx="44">
                  <c:v>7.8720363837743834E-2</c:v>
                </c:pt>
                <c:pt idx="45">
                  <c:v>5.84671348140271E-2</c:v>
                </c:pt>
                <c:pt idx="46">
                  <c:v>2.4677378871789779E-2</c:v>
                </c:pt>
                <c:pt idx="47">
                  <c:v>0</c:v>
                </c:pt>
                <c:pt idx="48">
                  <c:v>2.6498484415139689E-2</c:v>
                </c:pt>
                <c:pt idx="49">
                  <c:v>1.2875965803650358E-2</c:v>
                </c:pt>
                <c:pt idx="50">
                  <c:v>3.8171869686121074E-2</c:v>
                </c:pt>
                <c:pt idx="51">
                  <c:v>0.27491678905800598</c:v>
                </c:pt>
                <c:pt idx="52">
                  <c:v>9.4850818652596036E-2</c:v>
                </c:pt>
                <c:pt idx="53">
                  <c:v>8.6419490840765611E-2</c:v>
                </c:pt>
                <c:pt idx="54">
                  <c:v>1.8179527870586298E-2</c:v>
                </c:pt>
                <c:pt idx="55">
                  <c:v>7.1045550437915939E-3</c:v>
                </c:pt>
                <c:pt idx="56">
                  <c:v>0</c:v>
                </c:pt>
                <c:pt idx="57">
                  <c:v>5.1160241943364326E-2</c:v>
                </c:pt>
                <c:pt idx="58">
                  <c:v>1.5323040670338184E-2</c:v>
                </c:pt>
                <c:pt idx="59">
                  <c:v>8.935009475408151E-6</c:v>
                </c:pt>
                <c:pt idx="60">
                  <c:v>6.2499763826270982E-2</c:v>
                </c:pt>
                <c:pt idx="61">
                  <c:v>7.5470139046742712E-3</c:v>
                </c:pt>
                <c:pt idx="62">
                  <c:v>7.2815373228902303E-2</c:v>
                </c:pt>
                <c:pt idx="63">
                  <c:v>4.7781209684202075E-2</c:v>
                </c:pt>
                <c:pt idx="64">
                  <c:v>7.9269126925533451E-2</c:v>
                </c:pt>
                <c:pt idx="65">
                  <c:v>5.6174634784556865E-2</c:v>
                </c:pt>
                <c:pt idx="66">
                  <c:v>0.16859655838491694</c:v>
                </c:pt>
                <c:pt idx="67">
                  <c:v>-1.3843453858719545E-4</c:v>
                </c:pt>
                <c:pt idx="68">
                  <c:v>2.6280434592324653E-2</c:v>
                </c:pt>
                <c:pt idx="69">
                  <c:v>2.7026619180856581E-3</c:v>
                </c:pt>
                <c:pt idx="70">
                  <c:v>0.11433249010631519</c:v>
                </c:pt>
                <c:pt idx="71">
                  <c:v>2.1406964275903828E-2</c:v>
                </c:pt>
                <c:pt idx="72">
                  <c:v>-1.7540997401259251E-2</c:v>
                </c:pt>
                <c:pt idx="73">
                  <c:v>9.634899638938621E-2</c:v>
                </c:pt>
                <c:pt idx="74">
                  <c:v>6.7887475980794809E-2</c:v>
                </c:pt>
                <c:pt idx="75">
                  <c:v>8.2322803340204143E-2</c:v>
                </c:pt>
                <c:pt idx="76">
                  <c:v>1.7802781429334225E-2</c:v>
                </c:pt>
                <c:pt idx="77">
                  <c:v>0</c:v>
                </c:pt>
                <c:pt idx="78">
                  <c:v>1.5547307884101746E-2</c:v>
                </c:pt>
                <c:pt idx="79">
                  <c:v>2.6797224421390986E-3</c:v>
                </c:pt>
                <c:pt idx="80">
                  <c:v>6.6013519166954415E-2</c:v>
                </c:pt>
                <c:pt idx="81">
                  <c:v>6.8708888415492719E-2</c:v>
                </c:pt>
                <c:pt idx="82">
                  <c:v>0</c:v>
                </c:pt>
                <c:pt idx="83">
                  <c:v>6.2940224222100882E-2</c:v>
                </c:pt>
                <c:pt idx="84">
                  <c:v>7.9254919015948833E-2</c:v>
                </c:pt>
                <c:pt idx="85">
                  <c:v>-1.3241242631278904E-4</c:v>
                </c:pt>
                <c:pt idx="86">
                  <c:v>2.0341071294106117E-2</c:v>
                </c:pt>
                <c:pt idx="87">
                  <c:v>5.4077556644981151E-2</c:v>
                </c:pt>
                <c:pt idx="88">
                  <c:v>0.11619296048726113</c:v>
                </c:pt>
                <c:pt idx="89">
                  <c:v>1.0323662930715738E-2</c:v>
                </c:pt>
                <c:pt idx="90">
                  <c:v>0.17992984089498831</c:v>
                </c:pt>
                <c:pt idx="91">
                  <c:v>6.9091055644314725E-3</c:v>
                </c:pt>
                <c:pt idx="92">
                  <c:v>1.9012975706187873E-2</c:v>
                </c:pt>
                <c:pt idx="93">
                  <c:v>0.14991001382963165</c:v>
                </c:pt>
                <c:pt idx="94">
                  <c:v>3.1569379980302958E-3</c:v>
                </c:pt>
                <c:pt idx="95">
                  <c:v>0.16287419192974184</c:v>
                </c:pt>
                <c:pt idx="96">
                  <c:v>6.4612914715546532E-2</c:v>
                </c:pt>
                <c:pt idx="97">
                  <c:v>4.6957494221329554E-2</c:v>
                </c:pt>
                <c:pt idx="98">
                  <c:v>4.2109659334346849E-2</c:v>
                </c:pt>
                <c:pt idx="99">
                  <c:v>0.18612240470983177</c:v>
                </c:pt>
                <c:pt idx="100">
                  <c:v>1.5821360453821542E-2</c:v>
                </c:pt>
                <c:pt idx="101">
                  <c:v>1.7945267203667514E-2</c:v>
                </c:pt>
                <c:pt idx="102">
                  <c:v>2.381425751293742E-2</c:v>
                </c:pt>
                <c:pt idx="103">
                  <c:v>0.17962127419155482</c:v>
                </c:pt>
                <c:pt idx="104">
                  <c:v>5.0857322529035631E-2</c:v>
                </c:pt>
                <c:pt idx="105">
                  <c:v>1.3588824475890382E-2</c:v>
                </c:pt>
                <c:pt idx="106">
                  <c:v>5.7363325794902442E-2</c:v>
                </c:pt>
                <c:pt idx="107">
                  <c:v>7.8342066025274271E-3</c:v>
                </c:pt>
                <c:pt idx="108">
                  <c:v>1.8774676589172756E-4</c:v>
                </c:pt>
                <c:pt idx="109">
                  <c:v>7.0695349003312424E-2</c:v>
                </c:pt>
                <c:pt idx="110">
                  <c:v>0.49230936832487648</c:v>
                </c:pt>
                <c:pt idx="111">
                  <c:v>4.8332970579407775E-2</c:v>
                </c:pt>
                <c:pt idx="112">
                  <c:v>4.2391074302560838E-2</c:v>
                </c:pt>
                <c:pt idx="113">
                  <c:v>4.6279507127363173E-2</c:v>
                </c:pt>
                <c:pt idx="114">
                  <c:v>0.10206434818619892</c:v>
                </c:pt>
                <c:pt idx="115">
                  <c:v>-1.134165499108164E-4</c:v>
                </c:pt>
                <c:pt idx="116">
                  <c:v>0.27475867105033203</c:v>
                </c:pt>
                <c:pt idx="117">
                  <c:v>0.16306741081698806</c:v>
                </c:pt>
                <c:pt idx="118">
                  <c:v>6.1684483438358972E-2</c:v>
                </c:pt>
                <c:pt idx="119">
                  <c:v>2.925306817835871E-3</c:v>
                </c:pt>
                <c:pt idx="120">
                  <c:v>0.336087165059336</c:v>
                </c:pt>
                <c:pt idx="121">
                  <c:v>2.5371680936673968E-2</c:v>
                </c:pt>
                <c:pt idx="122">
                  <c:v>-1.0926715676440768E-2</c:v>
                </c:pt>
                <c:pt idx="123">
                  <c:v>5.6920395925341705E-2</c:v>
                </c:pt>
                <c:pt idx="124">
                  <c:v>8.7611164569233235E-2</c:v>
                </c:pt>
                <c:pt idx="125">
                  <c:v>-2.2100675505751788E-2</c:v>
                </c:pt>
                <c:pt idx="126">
                  <c:v>0.12477893588654876</c:v>
                </c:pt>
                <c:pt idx="127">
                  <c:v>5.1460479088484057E-2</c:v>
                </c:pt>
                <c:pt idx="128">
                  <c:v>0.25253290248471671</c:v>
                </c:pt>
                <c:pt idx="129">
                  <c:v>1.7391753613070327E-2</c:v>
                </c:pt>
                <c:pt idx="130">
                  <c:v>7.7767411735216285E-2</c:v>
                </c:pt>
                <c:pt idx="131">
                  <c:v>2.5668854791503604E-2</c:v>
                </c:pt>
                <c:pt idx="132">
                  <c:v>8.4364742461493503E-2</c:v>
                </c:pt>
                <c:pt idx="133">
                  <c:v>9.9212461942350672E-3</c:v>
                </c:pt>
                <c:pt idx="134">
                  <c:v>2.5371680936673968E-2</c:v>
                </c:pt>
                <c:pt idx="135">
                  <c:v>1.073026262157728E-2</c:v>
                </c:pt>
                <c:pt idx="136">
                  <c:v>8.655020497065502E-2</c:v>
                </c:pt>
                <c:pt idx="137">
                  <c:v>0</c:v>
                </c:pt>
                <c:pt idx="138">
                  <c:v>1.8400940123592502E-2</c:v>
                </c:pt>
                <c:pt idx="139">
                  <c:v>2.5573649586921654E-2</c:v>
                </c:pt>
                <c:pt idx="140">
                  <c:v>3.7942073175939894E-2</c:v>
                </c:pt>
                <c:pt idx="141">
                  <c:v>0.32910508547617456</c:v>
                </c:pt>
                <c:pt idx="142">
                  <c:v>0.10310238458969367</c:v>
                </c:pt>
                <c:pt idx="143">
                  <c:v>4.0036788546044644E-2</c:v>
                </c:pt>
                <c:pt idx="144">
                  <c:v>0.25681573659347445</c:v>
                </c:pt>
                <c:pt idx="145">
                  <c:v>0.22966828144557483</c:v>
                </c:pt>
                <c:pt idx="146">
                  <c:v>0</c:v>
                </c:pt>
                <c:pt idx="147">
                  <c:v>1.3401130200831477</c:v>
                </c:pt>
                <c:pt idx="148">
                  <c:v>1.1571221438217094E-2</c:v>
                </c:pt>
                <c:pt idx="149">
                  <c:v>1.9418604104773474E-2</c:v>
                </c:pt>
                <c:pt idx="150">
                  <c:v>0.13361075059153094</c:v>
                </c:pt>
                <c:pt idx="151">
                  <c:v>7.4423221765330894E-2</c:v>
                </c:pt>
                <c:pt idx="152">
                  <c:v>0.27550444551270248</c:v>
                </c:pt>
              </c:numCache>
            </c:numRef>
          </c:yVal>
          <c:smooth val="0"/>
          <c:extLst>
            <c:ext xmlns:c16="http://schemas.microsoft.com/office/drawing/2014/chart" uri="{C3380CC4-5D6E-409C-BE32-E72D297353CC}">
              <c16:uniqueId val="{00000000-1F13-4900-8AC7-A595EF542723}"/>
            </c:ext>
          </c:extLst>
        </c:ser>
        <c:dLbls>
          <c:showLegendKey val="0"/>
          <c:showVal val="0"/>
          <c:showCatName val="0"/>
          <c:showSerName val="0"/>
          <c:showPercent val="0"/>
          <c:showBubbleSize val="0"/>
        </c:dLbls>
        <c:axId val="238319872"/>
        <c:axId val="238330240"/>
      </c:scatterChart>
      <c:valAx>
        <c:axId val="238319872"/>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r>
                  <a:rPr lang="fa-IR" sz="1600"/>
                  <a:t>متوسط رشد نرخ ارز مدل پولی</a:t>
                </a:r>
                <a:endParaRPr lang="en-US" sz="1600"/>
              </a:p>
            </c:rich>
          </c:tx>
          <c:layout>
            <c:manualLayout>
              <c:xMode val="edge"/>
              <c:yMode val="edge"/>
              <c:x val="0.41164530904225205"/>
              <c:y val="0.93548238288395769"/>
            </c:manualLayout>
          </c:layout>
          <c:overlay val="0"/>
          <c:spPr>
            <a:noFill/>
            <a:ln>
              <a:noFill/>
            </a:ln>
            <a:effectLst/>
          </c:spPr>
        </c:title>
        <c:numFmt formatCode="[$-3010000]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fa-IR"/>
          </a:p>
        </c:txPr>
        <c:crossAx val="238330240"/>
        <c:crosses val="autoZero"/>
        <c:crossBetween val="midCat"/>
      </c:valAx>
      <c:valAx>
        <c:axId val="23833024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r>
                  <a:rPr lang="fa-IR" sz="1600"/>
                  <a:t>متوسط رشد نرخ ارز</a:t>
                </a:r>
                <a:endParaRPr lang="en-US" sz="1600"/>
              </a:p>
            </c:rich>
          </c:tx>
          <c:layout>
            <c:manualLayout>
              <c:xMode val="edge"/>
              <c:yMode val="edge"/>
              <c:x val="4.9019607843137254E-3"/>
              <c:y val="0.32788495188101485"/>
            </c:manualLayout>
          </c:layout>
          <c:overlay val="0"/>
          <c:spPr>
            <a:noFill/>
            <a:ln>
              <a:noFill/>
            </a:ln>
            <a:effectLst/>
          </c:spPr>
        </c:title>
        <c:numFmt formatCode="[$-3010000]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fa-IR"/>
          </a:p>
        </c:txPr>
        <c:crossAx val="238319872"/>
        <c:crosses val="autoZero"/>
        <c:crossBetween val="midCat"/>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fa-I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359914569502343"/>
          <c:y val="3.0192475940507436E-2"/>
          <c:w val="0.75535201482167669"/>
          <c:h val="0.76090411993955287"/>
        </c:manualLayout>
      </c:layout>
      <c:barChart>
        <c:barDir val="col"/>
        <c:grouping val="clustered"/>
        <c:varyColors val="0"/>
        <c:ser>
          <c:idx val="3"/>
          <c:order val="3"/>
          <c:tx>
            <c:strRef>
              <c:f>IRN!$L$1</c:f>
              <c:strCache>
                <c:ptCount val="1"/>
                <c:pt idx="0">
                  <c:v>ارزش حقیقی صادرات نفتی به قیمت‌های ثابت 2024 (میلیارد دلار)</c:v>
                </c:pt>
              </c:strCache>
            </c:strRef>
          </c:tx>
          <c:spPr>
            <a:solidFill>
              <a:schemeClr val="accent4"/>
            </a:solidFill>
            <a:ln>
              <a:noFill/>
            </a:ln>
            <a:effectLst/>
          </c:spPr>
          <c:invertIfNegative val="0"/>
          <c:cat>
            <c:numRef>
              <c:f>IRN!$A$2:$A$66</c:f>
              <c:numCache>
                <c:formatCode>General</c:formatCode>
                <c:ptCount val="65"/>
                <c:pt idx="0">
                  <c:v>1339</c:v>
                </c:pt>
                <c:pt idx="1">
                  <c:v>1340</c:v>
                </c:pt>
                <c:pt idx="2">
                  <c:v>1341</c:v>
                </c:pt>
                <c:pt idx="3">
                  <c:v>1342</c:v>
                </c:pt>
                <c:pt idx="4">
                  <c:v>1343</c:v>
                </c:pt>
                <c:pt idx="5">
                  <c:v>1344</c:v>
                </c:pt>
                <c:pt idx="6">
                  <c:v>1345</c:v>
                </c:pt>
                <c:pt idx="7">
                  <c:v>1346</c:v>
                </c:pt>
                <c:pt idx="8">
                  <c:v>1347</c:v>
                </c:pt>
                <c:pt idx="9">
                  <c:v>1348</c:v>
                </c:pt>
                <c:pt idx="10">
                  <c:v>1349</c:v>
                </c:pt>
                <c:pt idx="11">
                  <c:v>1350</c:v>
                </c:pt>
                <c:pt idx="12">
                  <c:v>1351</c:v>
                </c:pt>
                <c:pt idx="13">
                  <c:v>1352</c:v>
                </c:pt>
                <c:pt idx="14">
                  <c:v>1353</c:v>
                </c:pt>
                <c:pt idx="15">
                  <c:v>1354</c:v>
                </c:pt>
                <c:pt idx="16">
                  <c:v>1355</c:v>
                </c:pt>
                <c:pt idx="17">
                  <c:v>1356</c:v>
                </c:pt>
                <c:pt idx="18">
                  <c:v>1357</c:v>
                </c:pt>
                <c:pt idx="19">
                  <c:v>1358</c:v>
                </c:pt>
                <c:pt idx="20">
                  <c:v>1359</c:v>
                </c:pt>
                <c:pt idx="21">
                  <c:v>1360</c:v>
                </c:pt>
                <c:pt idx="22">
                  <c:v>1361</c:v>
                </c:pt>
                <c:pt idx="23">
                  <c:v>1362</c:v>
                </c:pt>
                <c:pt idx="24">
                  <c:v>1363</c:v>
                </c:pt>
                <c:pt idx="25">
                  <c:v>1364</c:v>
                </c:pt>
                <c:pt idx="26">
                  <c:v>1365</c:v>
                </c:pt>
                <c:pt idx="27">
                  <c:v>1366</c:v>
                </c:pt>
                <c:pt idx="28">
                  <c:v>1367</c:v>
                </c:pt>
                <c:pt idx="29">
                  <c:v>1368</c:v>
                </c:pt>
                <c:pt idx="30">
                  <c:v>1369</c:v>
                </c:pt>
                <c:pt idx="31">
                  <c:v>1370</c:v>
                </c:pt>
                <c:pt idx="32">
                  <c:v>1371</c:v>
                </c:pt>
                <c:pt idx="33">
                  <c:v>1372</c:v>
                </c:pt>
                <c:pt idx="34">
                  <c:v>1373</c:v>
                </c:pt>
                <c:pt idx="35">
                  <c:v>1374</c:v>
                </c:pt>
                <c:pt idx="36">
                  <c:v>1375</c:v>
                </c:pt>
                <c:pt idx="37">
                  <c:v>1376</c:v>
                </c:pt>
                <c:pt idx="38">
                  <c:v>1377</c:v>
                </c:pt>
                <c:pt idx="39">
                  <c:v>1378</c:v>
                </c:pt>
                <c:pt idx="40">
                  <c:v>1379</c:v>
                </c:pt>
                <c:pt idx="41">
                  <c:v>1380</c:v>
                </c:pt>
                <c:pt idx="42">
                  <c:v>1381</c:v>
                </c:pt>
                <c:pt idx="43">
                  <c:v>1382</c:v>
                </c:pt>
                <c:pt idx="44">
                  <c:v>1383</c:v>
                </c:pt>
                <c:pt idx="45">
                  <c:v>1384</c:v>
                </c:pt>
                <c:pt idx="46">
                  <c:v>1385</c:v>
                </c:pt>
                <c:pt idx="47">
                  <c:v>1386</c:v>
                </c:pt>
                <c:pt idx="48">
                  <c:v>1387</c:v>
                </c:pt>
                <c:pt idx="49">
                  <c:v>1388</c:v>
                </c:pt>
                <c:pt idx="50">
                  <c:v>1389</c:v>
                </c:pt>
                <c:pt idx="51">
                  <c:v>1390</c:v>
                </c:pt>
                <c:pt idx="52">
                  <c:v>1391</c:v>
                </c:pt>
                <c:pt idx="53">
                  <c:v>1392</c:v>
                </c:pt>
                <c:pt idx="54">
                  <c:v>1393</c:v>
                </c:pt>
                <c:pt idx="55">
                  <c:v>1394</c:v>
                </c:pt>
                <c:pt idx="56">
                  <c:v>1395</c:v>
                </c:pt>
                <c:pt idx="57">
                  <c:v>1396</c:v>
                </c:pt>
                <c:pt idx="58">
                  <c:v>1397</c:v>
                </c:pt>
                <c:pt idx="59">
                  <c:v>1398</c:v>
                </c:pt>
                <c:pt idx="60">
                  <c:v>1399</c:v>
                </c:pt>
                <c:pt idx="61">
                  <c:v>1400</c:v>
                </c:pt>
                <c:pt idx="62">
                  <c:v>1401</c:v>
                </c:pt>
                <c:pt idx="63">
                  <c:v>1402</c:v>
                </c:pt>
                <c:pt idx="64">
                  <c:v>1403</c:v>
                </c:pt>
              </c:numCache>
            </c:numRef>
          </c:cat>
          <c:val>
            <c:numRef>
              <c:f>IRN!$L$2:$L$66</c:f>
              <c:numCache>
                <c:formatCode>General</c:formatCode>
                <c:ptCount val="65"/>
                <c:pt idx="0">
                  <c:v>9262.9699456157996</c:v>
                </c:pt>
                <c:pt idx="1">
                  <c:v>10350.877883701294</c:v>
                </c:pt>
                <c:pt idx="2">
                  <c:v>10750.331829532784</c:v>
                </c:pt>
                <c:pt idx="3">
                  <c:v>12007.860380794347</c:v>
                </c:pt>
                <c:pt idx="4">
                  <c:v>16460.965445382211</c:v>
                </c:pt>
                <c:pt idx="5">
                  <c:v>16629.334653584261</c:v>
                </c:pt>
                <c:pt idx="6">
                  <c:v>16291.565772552101</c:v>
                </c:pt>
                <c:pt idx="7">
                  <c:v>24125.164362453233</c:v>
                </c:pt>
                <c:pt idx="8">
                  <c:v>22349.210567609374</c:v>
                </c:pt>
                <c:pt idx="9">
                  <c:v>23312.813617158903</c:v>
                </c:pt>
                <c:pt idx="10">
                  <c:v>27961.054209186321</c:v>
                </c:pt>
                <c:pt idx="11">
                  <c:v>39734.248742117627</c:v>
                </c:pt>
                <c:pt idx="12">
                  <c:v>40059.648844018055</c:v>
                </c:pt>
                <c:pt idx="13">
                  <c:v>58246.758909595243</c:v>
                </c:pt>
                <c:pt idx="14">
                  <c:v>132502.54600187947</c:v>
                </c:pt>
                <c:pt idx="15">
                  <c:v>115740.85688263718</c:v>
                </c:pt>
                <c:pt idx="16">
                  <c:v>132098.62195444078</c:v>
                </c:pt>
                <c:pt idx="17">
                  <c:v>120299.78292262704</c:v>
                </c:pt>
                <c:pt idx="18">
                  <c:v>74637.658301370524</c:v>
                </c:pt>
                <c:pt idx="19">
                  <c:v>103492.7080138177</c:v>
                </c:pt>
                <c:pt idx="20">
                  <c:v>43945.665900467589</c:v>
                </c:pt>
                <c:pt idx="21">
                  <c:v>36310.826101862644</c:v>
                </c:pt>
                <c:pt idx="22">
                  <c:v>70230.401852259078</c:v>
                </c:pt>
                <c:pt idx="23">
                  <c:v>66021.722646349401</c:v>
                </c:pt>
                <c:pt idx="24">
                  <c:v>50058.984410403558</c:v>
                </c:pt>
                <c:pt idx="25">
                  <c:v>39627.398532836873</c:v>
                </c:pt>
                <c:pt idx="26">
                  <c:v>17742.693834205671</c:v>
                </c:pt>
                <c:pt idx="27">
                  <c:v>29428.785329920858</c:v>
                </c:pt>
                <c:pt idx="28">
                  <c:v>25431.106246662384</c:v>
                </c:pt>
                <c:pt idx="29">
                  <c:v>30189.029751081998</c:v>
                </c:pt>
                <c:pt idx="30">
                  <c:v>42815.624645096912</c:v>
                </c:pt>
                <c:pt idx="31">
                  <c:v>36553.659773960753</c:v>
                </c:pt>
                <c:pt idx="32">
                  <c:v>37402.359625847872</c:v>
                </c:pt>
                <c:pt idx="33">
                  <c:v>30848.234913168853</c:v>
                </c:pt>
                <c:pt idx="34">
                  <c:v>30630.666350599397</c:v>
                </c:pt>
                <c:pt idx="35">
                  <c:v>30814.957389230207</c:v>
                </c:pt>
                <c:pt idx="36">
                  <c:v>38199.312518678613</c:v>
                </c:pt>
                <c:pt idx="37">
                  <c:v>30859.100145651319</c:v>
                </c:pt>
                <c:pt idx="38">
                  <c:v>20330.6199750579</c:v>
                </c:pt>
                <c:pt idx="39">
                  <c:v>33553.729507762437</c:v>
                </c:pt>
                <c:pt idx="40">
                  <c:v>45057.150869494246</c:v>
                </c:pt>
                <c:pt idx="41">
                  <c:v>35385.887441564402</c:v>
                </c:pt>
                <c:pt idx="42">
                  <c:v>41111.785750539828</c:v>
                </c:pt>
                <c:pt idx="43">
                  <c:v>48011.107431345146</c:v>
                </c:pt>
                <c:pt idx="44">
                  <c:v>61641.489963947664</c:v>
                </c:pt>
                <c:pt idx="45">
                  <c:v>88820.643891351268</c:v>
                </c:pt>
                <c:pt idx="46">
                  <c:v>99732.002633584983</c:v>
                </c:pt>
                <c:pt idx="47">
                  <c:v>126715.89528160523</c:v>
                </c:pt>
                <c:pt idx="48">
                  <c:v>125083.32291207182</c:v>
                </c:pt>
                <c:pt idx="49">
                  <c:v>101383.0641860123</c:v>
                </c:pt>
                <c:pt idx="50">
                  <c:v>128597.62220349263</c:v>
                </c:pt>
                <c:pt idx="51">
                  <c:v>164686.03152411291</c:v>
                </c:pt>
                <c:pt idx="52">
                  <c:v>92196.29907207143</c:v>
                </c:pt>
                <c:pt idx="53">
                  <c:v>86137.225332946342</c:v>
                </c:pt>
                <c:pt idx="54">
                  <c:v>72766.573398216016</c:v>
                </c:pt>
                <c:pt idx="55">
                  <c:v>41777.643616248468</c:v>
                </c:pt>
                <c:pt idx="56">
                  <c:v>69126.362902177003</c:v>
                </c:pt>
                <c:pt idx="57">
                  <c:v>79615.220011099795</c:v>
                </c:pt>
                <c:pt idx="58">
                  <c:v>60159.789788568327</c:v>
                </c:pt>
                <c:pt idx="59">
                  <c:v>28229.420203641919</c:v>
                </c:pt>
                <c:pt idx="60">
                  <c:v>20223.034488937988</c:v>
                </c:pt>
                <c:pt idx="61">
                  <c:v>35107.986764224006</c:v>
                </c:pt>
                <c:pt idx="62">
                  <c:v>47393.547168000005</c:v>
                </c:pt>
                <c:pt idx="63">
                  <c:v>46981.6512</c:v>
                </c:pt>
              </c:numCache>
            </c:numRef>
          </c:val>
          <c:extLst>
            <c:ext xmlns:c16="http://schemas.microsoft.com/office/drawing/2014/chart" uri="{C3380CC4-5D6E-409C-BE32-E72D297353CC}">
              <c16:uniqueId val="{00000000-1F53-46FD-BDFB-B297D8E0BA0F}"/>
            </c:ext>
          </c:extLst>
        </c:ser>
        <c:dLbls>
          <c:showLegendKey val="0"/>
          <c:showVal val="0"/>
          <c:showCatName val="0"/>
          <c:showSerName val="0"/>
          <c:showPercent val="0"/>
          <c:showBubbleSize val="0"/>
        </c:dLbls>
        <c:gapWidth val="150"/>
        <c:axId val="234665088"/>
        <c:axId val="236104320"/>
      </c:barChart>
      <c:lineChart>
        <c:grouping val="standard"/>
        <c:varyColors val="0"/>
        <c:ser>
          <c:idx val="0"/>
          <c:order val="0"/>
          <c:tx>
            <c:strRef>
              <c:f>IRN!$B$1</c:f>
              <c:strCache>
                <c:ptCount val="1"/>
                <c:pt idx="0">
                  <c:v>نرخ غیررسمی ارز</c:v>
                </c:pt>
              </c:strCache>
            </c:strRef>
          </c:tx>
          <c:spPr>
            <a:ln w="28575" cap="rnd">
              <a:solidFill>
                <a:srgbClr val="FF0000"/>
              </a:solidFill>
              <a:round/>
            </a:ln>
            <a:effectLst/>
          </c:spPr>
          <c:marker>
            <c:symbol val="none"/>
          </c:marker>
          <c:cat>
            <c:numRef>
              <c:f>IRN!$A$2:$A$66</c:f>
              <c:numCache>
                <c:formatCode>General</c:formatCode>
                <c:ptCount val="65"/>
                <c:pt idx="0">
                  <c:v>1339</c:v>
                </c:pt>
                <c:pt idx="1">
                  <c:v>1340</c:v>
                </c:pt>
                <c:pt idx="2">
                  <c:v>1341</c:v>
                </c:pt>
                <c:pt idx="3">
                  <c:v>1342</c:v>
                </c:pt>
                <c:pt idx="4">
                  <c:v>1343</c:v>
                </c:pt>
                <c:pt idx="5">
                  <c:v>1344</c:v>
                </c:pt>
                <c:pt idx="6">
                  <c:v>1345</c:v>
                </c:pt>
                <c:pt idx="7">
                  <c:v>1346</c:v>
                </c:pt>
                <c:pt idx="8">
                  <c:v>1347</c:v>
                </c:pt>
                <c:pt idx="9">
                  <c:v>1348</c:v>
                </c:pt>
                <c:pt idx="10">
                  <c:v>1349</c:v>
                </c:pt>
                <c:pt idx="11">
                  <c:v>1350</c:v>
                </c:pt>
                <c:pt idx="12">
                  <c:v>1351</c:v>
                </c:pt>
                <c:pt idx="13">
                  <c:v>1352</c:v>
                </c:pt>
                <c:pt idx="14">
                  <c:v>1353</c:v>
                </c:pt>
                <c:pt idx="15">
                  <c:v>1354</c:v>
                </c:pt>
                <c:pt idx="16">
                  <c:v>1355</c:v>
                </c:pt>
                <c:pt idx="17">
                  <c:v>1356</c:v>
                </c:pt>
                <c:pt idx="18">
                  <c:v>1357</c:v>
                </c:pt>
                <c:pt idx="19">
                  <c:v>1358</c:v>
                </c:pt>
                <c:pt idx="20">
                  <c:v>1359</c:v>
                </c:pt>
                <c:pt idx="21">
                  <c:v>1360</c:v>
                </c:pt>
                <c:pt idx="22">
                  <c:v>1361</c:v>
                </c:pt>
                <c:pt idx="23">
                  <c:v>1362</c:v>
                </c:pt>
                <c:pt idx="24">
                  <c:v>1363</c:v>
                </c:pt>
                <c:pt idx="25">
                  <c:v>1364</c:v>
                </c:pt>
                <c:pt idx="26">
                  <c:v>1365</c:v>
                </c:pt>
                <c:pt idx="27">
                  <c:v>1366</c:v>
                </c:pt>
                <c:pt idx="28">
                  <c:v>1367</c:v>
                </c:pt>
                <c:pt idx="29">
                  <c:v>1368</c:v>
                </c:pt>
                <c:pt idx="30">
                  <c:v>1369</c:v>
                </c:pt>
                <c:pt idx="31">
                  <c:v>1370</c:v>
                </c:pt>
                <c:pt idx="32">
                  <c:v>1371</c:v>
                </c:pt>
                <c:pt idx="33">
                  <c:v>1372</c:v>
                </c:pt>
                <c:pt idx="34">
                  <c:v>1373</c:v>
                </c:pt>
                <c:pt idx="35">
                  <c:v>1374</c:v>
                </c:pt>
                <c:pt idx="36">
                  <c:v>1375</c:v>
                </c:pt>
                <c:pt idx="37">
                  <c:v>1376</c:v>
                </c:pt>
                <c:pt idx="38">
                  <c:v>1377</c:v>
                </c:pt>
                <c:pt idx="39">
                  <c:v>1378</c:v>
                </c:pt>
                <c:pt idx="40">
                  <c:v>1379</c:v>
                </c:pt>
                <c:pt idx="41">
                  <c:v>1380</c:v>
                </c:pt>
                <c:pt idx="42">
                  <c:v>1381</c:v>
                </c:pt>
                <c:pt idx="43">
                  <c:v>1382</c:v>
                </c:pt>
                <c:pt idx="44">
                  <c:v>1383</c:v>
                </c:pt>
                <c:pt idx="45">
                  <c:v>1384</c:v>
                </c:pt>
                <c:pt idx="46">
                  <c:v>1385</c:v>
                </c:pt>
                <c:pt idx="47">
                  <c:v>1386</c:v>
                </c:pt>
                <c:pt idx="48">
                  <c:v>1387</c:v>
                </c:pt>
                <c:pt idx="49">
                  <c:v>1388</c:v>
                </c:pt>
                <c:pt idx="50">
                  <c:v>1389</c:v>
                </c:pt>
                <c:pt idx="51">
                  <c:v>1390</c:v>
                </c:pt>
                <c:pt idx="52">
                  <c:v>1391</c:v>
                </c:pt>
                <c:pt idx="53">
                  <c:v>1392</c:v>
                </c:pt>
                <c:pt idx="54">
                  <c:v>1393</c:v>
                </c:pt>
                <c:pt idx="55">
                  <c:v>1394</c:v>
                </c:pt>
                <c:pt idx="56">
                  <c:v>1395</c:v>
                </c:pt>
                <c:pt idx="57">
                  <c:v>1396</c:v>
                </c:pt>
                <c:pt idx="58">
                  <c:v>1397</c:v>
                </c:pt>
                <c:pt idx="59">
                  <c:v>1398</c:v>
                </c:pt>
                <c:pt idx="60">
                  <c:v>1399</c:v>
                </c:pt>
                <c:pt idx="61">
                  <c:v>1400</c:v>
                </c:pt>
                <c:pt idx="62">
                  <c:v>1401</c:v>
                </c:pt>
                <c:pt idx="63">
                  <c:v>1402</c:v>
                </c:pt>
                <c:pt idx="64">
                  <c:v>1403</c:v>
                </c:pt>
              </c:numCache>
            </c:numRef>
          </c:cat>
          <c:val>
            <c:numRef>
              <c:f>IRN!$B$2:$B$66</c:f>
              <c:numCache>
                <c:formatCode>0</c:formatCode>
                <c:ptCount val="65"/>
                <c:pt idx="0">
                  <c:v>76.5</c:v>
                </c:pt>
                <c:pt idx="1">
                  <c:v>76.5</c:v>
                </c:pt>
                <c:pt idx="2">
                  <c:v>76.5</c:v>
                </c:pt>
                <c:pt idx="3">
                  <c:v>76.5</c:v>
                </c:pt>
                <c:pt idx="4">
                  <c:v>76.5</c:v>
                </c:pt>
                <c:pt idx="5">
                  <c:v>76.5</c:v>
                </c:pt>
                <c:pt idx="6">
                  <c:v>76.5</c:v>
                </c:pt>
                <c:pt idx="7">
                  <c:v>76.5</c:v>
                </c:pt>
                <c:pt idx="8">
                  <c:v>76.5</c:v>
                </c:pt>
                <c:pt idx="9">
                  <c:v>76.5</c:v>
                </c:pt>
                <c:pt idx="10">
                  <c:v>76.5</c:v>
                </c:pt>
                <c:pt idx="11">
                  <c:v>76.5</c:v>
                </c:pt>
                <c:pt idx="12">
                  <c:v>69</c:v>
                </c:pt>
                <c:pt idx="13">
                  <c:v>68</c:v>
                </c:pt>
                <c:pt idx="14">
                  <c:v>68</c:v>
                </c:pt>
                <c:pt idx="15">
                  <c:v>68</c:v>
                </c:pt>
                <c:pt idx="16">
                  <c:v>71</c:v>
                </c:pt>
                <c:pt idx="17">
                  <c:v>71</c:v>
                </c:pt>
                <c:pt idx="18">
                  <c:v>100</c:v>
                </c:pt>
                <c:pt idx="19">
                  <c:v>141</c:v>
                </c:pt>
                <c:pt idx="20">
                  <c:v>200</c:v>
                </c:pt>
                <c:pt idx="21">
                  <c:v>270</c:v>
                </c:pt>
                <c:pt idx="22">
                  <c:v>350</c:v>
                </c:pt>
                <c:pt idx="23">
                  <c:v>450</c:v>
                </c:pt>
                <c:pt idx="24">
                  <c:v>580</c:v>
                </c:pt>
                <c:pt idx="25">
                  <c:v>614</c:v>
                </c:pt>
                <c:pt idx="26">
                  <c:v>742</c:v>
                </c:pt>
                <c:pt idx="27">
                  <c:v>991</c:v>
                </c:pt>
                <c:pt idx="28">
                  <c:v>966</c:v>
                </c:pt>
                <c:pt idx="29">
                  <c:v>1207.0999999999999</c:v>
                </c:pt>
                <c:pt idx="30">
                  <c:v>1412.3</c:v>
                </c:pt>
                <c:pt idx="31">
                  <c:v>1420.2</c:v>
                </c:pt>
                <c:pt idx="32">
                  <c:v>1498</c:v>
                </c:pt>
                <c:pt idx="33">
                  <c:v>1806</c:v>
                </c:pt>
                <c:pt idx="34">
                  <c:v>2635</c:v>
                </c:pt>
                <c:pt idx="35">
                  <c:v>4036</c:v>
                </c:pt>
                <c:pt idx="36">
                  <c:v>4446</c:v>
                </c:pt>
                <c:pt idx="37">
                  <c:v>4782</c:v>
                </c:pt>
                <c:pt idx="38">
                  <c:v>6468</c:v>
                </c:pt>
                <c:pt idx="39">
                  <c:v>8634</c:v>
                </c:pt>
                <c:pt idx="40">
                  <c:v>8131</c:v>
                </c:pt>
                <c:pt idx="41">
                  <c:v>7925</c:v>
                </c:pt>
                <c:pt idx="42">
                  <c:v>7991</c:v>
                </c:pt>
                <c:pt idx="43">
                  <c:v>8323</c:v>
                </c:pt>
                <c:pt idx="44">
                  <c:v>8747</c:v>
                </c:pt>
                <c:pt idx="45">
                  <c:v>9042</c:v>
                </c:pt>
                <c:pt idx="46">
                  <c:v>9226</c:v>
                </c:pt>
                <c:pt idx="47">
                  <c:v>9357</c:v>
                </c:pt>
                <c:pt idx="48">
                  <c:v>9667</c:v>
                </c:pt>
                <c:pt idx="49">
                  <c:v>9979</c:v>
                </c:pt>
                <c:pt idx="50">
                  <c:v>10601</c:v>
                </c:pt>
                <c:pt idx="51">
                  <c:v>13568</c:v>
                </c:pt>
                <c:pt idx="52">
                  <c:v>26059</c:v>
                </c:pt>
                <c:pt idx="53">
                  <c:v>31839</c:v>
                </c:pt>
                <c:pt idx="54">
                  <c:v>32801</c:v>
                </c:pt>
                <c:pt idx="55">
                  <c:v>34501</c:v>
                </c:pt>
                <c:pt idx="56">
                  <c:v>36440</c:v>
                </c:pt>
                <c:pt idx="57">
                  <c:v>40453</c:v>
                </c:pt>
                <c:pt idx="58">
                  <c:v>103378</c:v>
                </c:pt>
                <c:pt idx="59">
                  <c:v>129185</c:v>
                </c:pt>
                <c:pt idx="60">
                  <c:v>228809</c:v>
                </c:pt>
                <c:pt idx="61">
                  <c:v>260000</c:v>
                </c:pt>
                <c:pt idx="62">
                  <c:v>360000</c:v>
                </c:pt>
                <c:pt idx="63">
                  <c:v>517000</c:v>
                </c:pt>
                <c:pt idx="64">
                  <c:v>680000</c:v>
                </c:pt>
              </c:numCache>
            </c:numRef>
          </c:val>
          <c:smooth val="0"/>
          <c:extLst>
            <c:ext xmlns:c16="http://schemas.microsoft.com/office/drawing/2014/chart" uri="{C3380CC4-5D6E-409C-BE32-E72D297353CC}">
              <c16:uniqueId val="{00000001-1F53-46FD-BDFB-B297D8E0BA0F}"/>
            </c:ext>
          </c:extLst>
        </c:ser>
        <c:ser>
          <c:idx val="1"/>
          <c:order val="1"/>
          <c:tx>
            <c:strRef>
              <c:f>IRN!$G$1</c:f>
              <c:strCache>
                <c:ptCount val="1"/>
                <c:pt idx="0">
                  <c:v>نرخ ارز مدل پولی با سال پایه 1370</c:v>
                </c:pt>
              </c:strCache>
            </c:strRef>
          </c:tx>
          <c:spPr>
            <a:ln w="28575" cap="rnd">
              <a:solidFill>
                <a:srgbClr val="00B050"/>
              </a:solidFill>
              <a:round/>
            </a:ln>
            <a:effectLst/>
          </c:spPr>
          <c:marker>
            <c:symbol val="none"/>
          </c:marker>
          <c:cat>
            <c:numRef>
              <c:f>IRN!$A$2:$A$66</c:f>
              <c:numCache>
                <c:formatCode>General</c:formatCode>
                <c:ptCount val="65"/>
                <c:pt idx="0">
                  <c:v>1339</c:v>
                </c:pt>
                <c:pt idx="1">
                  <c:v>1340</c:v>
                </c:pt>
                <c:pt idx="2">
                  <c:v>1341</c:v>
                </c:pt>
                <c:pt idx="3">
                  <c:v>1342</c:v>
                </c:pt>
                <c:pt idx="4">
                  <c:v>1343</c:v>
                </c:pt>
                <c:pt idx="5">
                  <c:v>1344</c:v>
                </c:pt>
                <c:pt idx="6">
                  <c:v>1345</c:v>
                </c:pt>
                <c:pt idx="7">
                  <c:v>1346</c:v>
                </c:pt>
                <c:pt idx="8">
                  <c:v>1347</c:v>
                </c:pt>
                <c:pt idx="9">
                  <c:v>1348</c:v>
                </c:pt>
                <c:pt idx="10">
                  <c:v>1349</c:v>
                </c:pt>
                <c:pt idx="11">
                  <c:v>1350</c:v>
                </c:pt>
                <c:pt idx="12">
                  <c:v>1351</c:v>
                </c:pt>
                <c:pt idx="13">
                  <c:v>1352</c:v>
                </c:pt>
                <c:pt idx="14">
                  <c:v>1353</c:v>
                </c:pt>
                <c:pt idx="15">
                  <c:v>1354</c:v>
                </c:pt>
                <c:pt idx="16">
                  <c:v>1355</c:v>
                </c:pt>
                <c:pt idx="17">
                  <c:v>1356</c:v>
                </c:pt>
                <c:pt idx="18">
                  <c:v>1357</c:v>
                </c:pt>
                <c:pt idx="19">
                  <c:v>1358</c:v>
                </c:pt>
                <c:pt idx="20">
                  <c:v>1359</c:v>
                </c:pt>
                <c:pt idx="21">
                  <c:v>1360</c:v>
                </c:pt>
                <c:pt idx="22">
                  <c:v>1361</c:v>
                </c:pt>
                <c:pt idx="23">
                  <c:v>1362</c:v>
                </c:pt>
                <c:pt idx="24">
                  <c:v>1363</c:v>
                </c:pt>
                <c:pt idx="25">
                  <c:v>1364</c:v>
                </c:pt>
                <c:pt idx="26">
                  <c:v>1365</c:v>
                </c:pt>
                <c:pt idx="27">
                  <c:v>1366</c:v>
                </c:pt>
                <c:pt idx="28">
                  <c:v>1367</c:v>
                </c:pt>
                <c:pt idx="29">
                  <c:v>1368</c:v>
                </c:pt>
                <c:pt idx="30">
                  <c:v>1369</c:v>
                </c:pt>
                <c:pt idx="31">
                  <c:v>1370</c:v>
                </c:pt>
                <c:pt idx="32">
                  <c:v>1371</c:v>
                </c:pt>
                <c:pt idx="33">
                  <c:v>1372</c:v>
                </c:pt>
                <c:pt idx="34">
                  <c:v>1373</c:v>
                </c:pt>
                <c:pt idx="35">
                  <c:v>1374</c:v>
                </c:pt>
                <c:pt idx="36">
                  <c:v>1375</c:v>
                </c:pt>
                <c:pt idx="37">
                  <c:v>1376</c:v>
                </c:pt>
                <c:pt idx="38">
                  <c:v>1377</c:v>
                </c:pt>
                <c:pt idx="39">
                  <c:v>1378</c:v>
                </c:pt>
                <c:pt idx="40">
                  <c:v>1379</c:v>
                </c:pt>
                <c:pt idx="41">
                  <c:v>1380</c:v>
                </c:pt>
                <c:pt idx="42">
                  <c:v>1381</c:v>
                </c:pt>
                <c:pt idx="43">
                  <c:v>1382</c:v>
                </c:pt>
                <c:pt idx="44">
                  <c:v>1383</c:v>
                </c:pt>
                <c:pt idx="45">
                  <c:v>1384</c:v>
                </c:pt>
                <c:pt idx="46">
                  <c:v>1385</c:v>
                </c:pt>
                <c:pt idx="47">
                  <c:v>1386</c:v>
                </c:pt>
                <c:pt idx="48">
                  <c:v>1387</c:v>
                </c:pt>
                <c:pt idx="49">
                  <c:v>1388</c:v>
                </c:pt>
                <c:pt idx="50">
                  <c:v>1389</c:v>
                </c:pt>
                <c:pt idx="51">
                  <c:v>1390</c:v>
                </c:pt>
                <c:pt idx="52">
                  <c:v>1391</c:v>
                </c:pt>
                <c:pt idx="53">
                  <c:v>1392</c:v>
                </c:pt>
                <c:pt idx="54">
                  <c:v>1393</c:v>
                </c:pt>
                <c:pt idx="55">
                  <c:v>1394</c:v>
                </c:pt>
                <c:pt idx="56">
                  <c:v>1395</c:v>
                </c:pt>
                <c:pt idx="57">
                  <c:v>1396</c:v>
                </c:pt>
                <c:pt idx="58">
                  <c:v>1397</c:v>
                </c:pt>
                <c:pt idx="59">
                  <c:v>1398</c:v>
                </c:pt>
                <c:pt idx="60">
                  <c:v>1399</c:v>
                </c:pt>
                <c:pt idx="61">
                  <c:v>1400</c:v>
                </c:pt>
                <c:pt idx="62">
                  <c:v>1401</c:v>
                </c:pt>
                <c:pt idx="63">
                  <c:v>1402</c:v>
                </c:pt>
                <c:pt idx="64">
                  <c:v>1403</c:v>
                </c:pt>
              </c:numCache>
            </c:numRef>
          </c:cat>
          <c:val>
            <c:numRef>
              <c:f>IRN!$G$2:$G$66</c:f>
              <c:numCache>
                <c:formatCode>0.000</c:formatCode>
                <c:ptCount val="65"/>
                <c:pt idx="0">
                  <c:v>52.486709379329753</c:v>
                </c:pt>
                <c:pt idx="1">
                  <c:v>46.790762272282727</c:v>
                </c:pt>
                <c:pt idx="2">
                  <c:v>51.643450089899346</c:v>
                </c:pt>
                <c:pt idx="3">
                  <c:v>54.740217150749125</c:v>
                </c:pt>
                <c:pt idx="4">
                  <c:v>55.456574277492628</c:v>
                </c:pt>
                <c:pt idx="5">
                  <c:v>53.10343368573556</c:v>
                </c:pt>
                <c:pt idx="6">
                  <c:v>55.406632925868678</c:v>
                </c:pt>
                <c:pt idx="7">
                  <c:v>55.256835851075145</c:v>
                </c:pt>
                <c:pt idx="8">
                  <c:v>56.536507133349218</c:v>
                </c:pt>
                <c:pt idx="9">
                  <c:v>58.709998127257663</c:v>
                </c:pt>
                <c:pt idx="10">
                  <c:v>54.363483024383363</c:v>
                </c:pt>
                <c:pt idx="11">
                  <c:v>54.48172623665711</c:v>
                </c:pt>
                <c:pt idx="12">
                  <c:v>59.435068856185246</c:v>
                </c:pt>
                <c:pt idx="13">
                  <c:v>68.502788291138984</c:v>
                </c:pt>
                <c:pt idx="14">
                  <c:v>93.777474206014759</c:v>
                </c:pt>
                <c:pt idx="15">
                  <c:v>120.49922653990875</c:v>
                </c:pt>
                <c:pt idx="16">
                  <c:v>135.54364420288516</c:v>
                </c:pt>
                <c:pt idx="17">
                  <c:v>171.3246989314338</c:v>
                </c:pt>
                <c:pt idx="18">
                  <c:v>229.24945918608458</c:v>
                </c:pt>
                <c:pt idx="19">
                  <c:v>337.08370195367831</c:v>
                </c:pt>
                <c:pt idx="20">
                  <c:v>492.04174578515665</c:v>
                </c:pt>
                <c:pt idx="21">
                  <c:v>554.50530037358567</c:v>
                </c:pt>
                <c:pt idx="22">
                  <c:v>493.43003404718019</c:v>
                </c:pt>
                <c:pt idx="23">
                  <c:v>501.36177113068015</c:v>
                </c:pt>
                <c:pt idx="24">
                  <c:v>545.48011927919492</c:v>
                </c:pt>
                <c:pt idx="25">
                  <c:v>582.01952775441237</c:v>
                </c:pt>
                <c:pt idx="26">
                  <c:v>726.91292065211849</c:v>
                </c:pt>
                <c:pt idx="27">
                  <c:v>855.27240824386479</c:v>
                </c:pt>
                <c:pt idx="28">
                  <c:v>1100.1151946003331</c:v>
                </c:pt>
                <c:pt idx="29">
                  <c:v>1219.7666338977151</c:v>
                </c:pt>
                <c:pt idx="30">
                  <c:v>1305.0548745479805</c:v>
                </c:pt>
                <c:pt idx="31">
                  <c:v>1420.2</c:v>
                </c:pt>
                <c:pt idx="32">
                  <c:v>1785.8449932169615</c:v>
                </c:pt>
                <c:pt idx="33">
                  <c:v>2484.6514052090256</c:v>
                </c:pt>
                <c:pt idx="34">
                  <c:v>3364.6432201866182</c:v>
                </c:pt>
                <c:pt idx="35">
                  <c:v>4342.8665851949891</c:v>
                </c:pt>
                <c:pt idx="36">
                  <c:v>5382.336054268877</c:v>
                </c:pt>
                <c:pt idx="37">
                  <c:v>5917.1739796389911</c:v>
                </c:pt>
                <c:pt idx="38">
                  <c:v>6600.4148032675239</c:v>
                </c:pt>
                <c:pt idx="39">
                  <c:v>7438.7344065938987</c:v>
                </c:pt>
                <c:pt idx="40">
                  <c:v>8746.801027530666</c:v>
                </c:pt>
                <c:pt idx="41">
                  <c:v>10294.586915724334</c:v>
                </c:pt>
                <c:pt idx="42">
                  <c:v>12063.922627650187</c:v>
                </c:pt>
                <c:pt idx="43">
                  <c:v>13789.841283540871</c:v>
                </c:pt>
                <c:pt idx="44">
                  <c:v>16906.508550490293</c:v>
                </c:pt>
                <c:pt idx="45">
                  <c:v>21066.703288628094</c:v>
                </c:pt>
                <c:pt idx="46">
                  <c:v>26378.77058992934</c:v>
                </c:pt>
                <c:pt idx="47">
                  <c:v>28446.779290880557</c:v>
                </c:pt>
                <c:pt idx="48">
                  <c:v>30443.341097406988</c:v>
                </c:pt>
                <c:pt idx="49">
                  <c:v>34473.345203621779</c:v>
                </c:pt>
                <c:pt idx="50">
                  <c:v>43076.098473170598</c:v>
                </c:pt>
                <c:pt idx="51">
                  <c:v>47988.625714033566</c:v>
                </c:pt>
                <c:pt idx="52">
                  <c:v>63216.7114489464</c:v>
                </c:pt>
                <c:pt idx="53">
                  <c:v>80769.268904306125</c:v>
                </c:pt>
                <c:pt idx="54">
                  <c:v>98418.591027040457</c:v>
                </c:pt>
                <c:pt idx="55">
                  <c:v>129266.92254945812</c:v>
                </c:pt>
                <c:pt idx="56">
                  <c:v>143291.99106177254</c:v>
                </c:pt>
                <c:pt idx="57">
                  <c:v>166061.50372340565</c:v>
                </c:pt>
                <c:pt idx="58">
                  <c:v>206894.72296429882</c:v>
                </c:pt>
                <c:pt idx="59">
                  <c:v>263363.23023600725</c:v>
                </c:pt>
                <c:pt idx="60">
                  <c:v>297329.50375039404</c:v>
                </c:pt>
                <c:pt idx="61">
                  <c:v>357588.62363842508</c:v>
                </c:pt>
                <c:pt idx="62">
                  <c:v>471718.57362607552</c:v>
                </c:pt>
                <c:pt idx="63">
                  <c:v>569822.19252506038</c:v>
                </c:pt>
                <c:pt idx="64">
                  <c:v>705494.14312626526</c:v>
                </c:pt>
              </c:numCache>
            </c:numRef>
          </c:val>
          <c:smooth val="0"/>
          <c:extLst>
            <c:ext xmlns:c16="http://schemas.microsoft.com/office/drawing/2014/chart" uri="{C3380CC4-5D6E-409C-BE32-E72D297353CC}">
              <c16:uniqueId val="{00000002-1F53-46FD-BDFB-B297D8E0BA0F}"/>
            </c:ext>
          </c:extLst>
        </c:ser>
        <c:ser>
          <c:idx val="2"/>
          <c:order val="2"/>
          <c:tx>
            <c:strRef>
              <c:f>IRN!$J$1</c:f>
              <c:strCache>
                <c:ptCount val="1"/>
                <c:pt idx="0">
                  <c:v>نرخ ارز PPP با سال پایه 1370</c:v>
                </c:pt>
              </c:strCache>
            </c:strRef>
          </c:tx>
          <c:spPr>
            <a:ln w="28575" cap="rnd">
              <a:solidFill>
                <a:srgbClr val="00B0F0"/>
              </a:solidFill>
              <a:round/>
            </a:ln>
            <a:effectLst/>
          </c:spPr>
          <c:marker>
            <c:symbol val="none"/>
          </c:marker>
          <c:cat>
            <c:numRef>
              <c:f>IRN!$A$2:$A$66</c:f>
              <c:numCache>
                <c:formatCode>General</c:formatCode>
                <c:ptCount val="65"/>
                <c:pt idx="0">
                  <c:v>1339</c:v>
                </c:pt>
                <c:pt idx="1">
                  <c:v>1340</c:v>
                </c:pt>
                <c:pt idx="2">
                  <c:v>1341</c:v>
                </c:pt>
                <c:pt idx="3">
                  <c:v>1342</c:v>
                </c:pt>
                <c:pt idx="4">
                  <c:v>1343</c:v>
                </c:pt>
                <c:pt idx="5">
                  <c:v>1344</c:v>
                </c:pt>
                <c:pt idx="6">
                  <c:v>1345</c:v>
                </c:pt>
                <c:pt idx="7">
                  <c:v>1346</c:v>
                </c:pt>
                <c:pt idx="8">
                  <c:v>1347</c:v>
                </c:pt>
                <c:pt idx="9">
                  <c:v>1348</c:v>
                </c:pt>
                <c:pt idx="10">
                  <c:v>1349</c:v>
                </c:pt>
                <c:pt idx="11">
                  <c:v>1350</c:v>
                </c:pt>
                <c:pt idx="12">
                  <c:v>1351</c:v>
                </c:pt>
                <c:pt idx="13">
                  <c:v>1352</c:v>
                </c:pt>
                <c:pt idx="14">
                  <c:v>1353</c:v>
                </c:pt>
                <c:pt idx="15">
                  <c:v>1354</c:v>
                </c:pt>
                <c:pt idx="16">
                  <c:v>1355</c:v>
                </c:pt>
                <c:pt idx="17">
                  <c:v>1356</c:v>
                </c:pt>
                <c:pt idx="18">
                  <c:v>1357</c:v>
                </c:pt>
                <c:pt idx="19">
                  <c:v>1358</c:v>
                </c:pt>
                <c:pt idx="20">
                  <c:v>1359</c:v>
                </c:pt>
                <c:pt idx="21">
                  <c:v>1360</c:v>
                </c:pt>
                <c:pt idx="22">
                  <c:v>1361</c:v>
                </c:pt>
                <c:pt idx="23">
                  <c:v>1362</c:v>
                </c:pt>
                <c:pt idx="24">
                  <c:v>1363</c:v>
                </c:pt>
                <c:pt idx="25">
                  <c:v>1364</c:v>
                </c:pt>
                <c:pt idx="26">
                  <c:v>1365</c:v>
                </c:pt>
                <c:pt idx="27">
                  <c:v>1366</c:v>
                </c:pt>
                <c:pt idx="28">
                  <c:v>1367</c:v>
                </c:pt>
                <c:pt idx="29">
                  <c:v>1368</c:v>
                </c:pt>
                <c:pt idx="30">
                  <c:v>1369</c:v>
                </c:pt>
                <c:pt idx="31">
                  <c:v>1370</c:v>
                </c:pt>
                <c:pt idx="32">
                  <c:v>1371</c:v>
                </c:pt>
                <c:pt idx="33">
                  <c:v>1372</c:v>
                </c:pt>
                <c:pt idx="34">
                  <c:v>1373</c:v>
                </c:pt>
                <c:pt idx="35">
                  <c:v>1374</c:v>
                </c:pt>
                <c:pt idx="36">
                  <c:v>1375</c:v>
                </c:pt>
                <c:pt idx="37">
                  <c:v>1376</c:v>
                </c:pt>
                <c:pt idx="38">
                  <c:v>1377</c:v>
                </c:pt>
                <c:pt idx="39">
                  <c:v>1378</c:v>
                </c:pt>
                <c:pt idx="40">
                  <c:v>1379</c:v>
                </c:pt>
                <c:pt idx="41">
                  <c:v>1380</c:v>
                </c:pt>
                <c:pt idx="42">
                  <c:v>1381</c:v>
                </c:pt>
                <c:pt idx="43">
                  <c:v>1382</c:v>
                </c:pt>
                <c:pt idx="44">
                  <c:v>1383</c:v>
                </c:pt>
                <c:pt idx="45">
                  <c:v>1384</c:v>
                </c:pt>
                <c:pt idx="46">
                  <c:v>1385</c:v>
                </c:pt>
                <c:pt idx="47">
                  <c:v>1386</c:v>
                </c:pt>
                <c:pt idx="48">
                  <c:v>1387</c:v>
                </c:pt>
                <c:pt idx="49">
                  <c:v>1388</c:v>
                </c:pt>
                <c:pt idx="50">
                  <c:v>1389</c:v>
                </c:pt>
                <c:pt idx="51">
                  <c:v>1390</c:v>
                </c:pt>
                <c:pt idx="52">
                  <c:v>1391</c:v>
                </c:pt>
                <c:pt idx="53">
                  <c:v>1392</c:v>
                </c:pt>
                <c:pt idx="54">
                  <c:v>1393</c:v>
                </c:pt>
                <c:pt idx="55">
                  <c:v>1394</c:v>
                </c:pt>
                <c:pt idx="56">
                  <c:v>1395</c:v>
                </c:pt>
                <c:pt idx="57">
                  <c:v>1396</c:v>
                </c:pt>
                <c:pt idx="58">
                  <c:v>1397</c:v>
                </c:pt>
                <c:pt idx="59">
                  <c:v>1398</c:v>
                </c:pt>
                <c:pt idx="60">
                  <c:v>1399</c:v>
                </c:pt>
                <c:pt idx="61">
                  <c:v>1400</c:v>
                </c:pt>
                <c:pt idx="62">
                  <c:v>1401</c:v>
                </c:pt>
                <c:pt idx="63">
                  <c:v>1402</c:v>
                </c:pt>
                <c:pt idx="64">
                  <c:v>1403</c:v>
                </c:pt>
              </c:numCache>
            </c:numRef>
          </c:cat>
          <c:val>
            <c:numRef>
              <c:f>IRN!$J$2:$J$66</c:f>
              <c:numCache>
                <c:formatCode>0.00</c:formatCode>
                <c:ptCount val="65"/>
                <c:pt idx="0">
                  <c:v>254.97016457245459</c:v>
                </c:pt>
                <c:pt idx="1">
                  <c:v>256.30536378386665</c:v>
                </c:pt>
                <c:pt idx="2">
                  <c:v>255.5486627966277</c:v>
                </c:pt>
                <c:pt idx="3">
                  <c:v>254.9436904520492</c:v>
                </c:pt>
                <c:pt idx="4">
                  <c:v>263.05195465335572</c:v>
                </c:pt>
                <c:pt idx="5">
                  <c:v>259.72404478853338</c:v>
                </c:pt>
                <c:pt idx="6">
                  <c:v>254.13934435230104</c:v>
                </c:pt>
                <c:pt idx="7">
                  <c:v>249.26098631581914</c:v>
                </c:pt>
                <c:pt idx="8">
                  <c:v>242.63502734680415</c:v>
                </c:pt>
                <c:pt idx="9">
                  <c:v>238.35027575983693</c:v>
                </c:pt>
                <c:pt idx="10">
                  <c:v>228.58042124988685</c:v>
                </c:pt>
                <c:pt idx="11">
                  <c:v>231.22633723943198</c:v>
                </c:pt>
                <c:pt idx="12">
                  <c:v>238.00539763314572</c:v>
                </c:pt>
                <c:pt idx="13">
                  <c:v>249.26312441428541</c:v>
                </c:pt>
                <c:pt idx="14">
                  <c:v>259.24038964772802</c:v>
                </c:pt>
                <c:pt idx="15">
                  <c:v>261.03809208959728</c:v>
                </c:pt>
                <c:pt idx="16">
                  <c:v>287.83484294937023</c:v>
                </c:pt>
                <c:pt idx="17">
                  <c:v>338.09924409034198</c:v>
                </c:pt>
                <c:pt idx="18">
                  <c:v>345.54105550536093</c:v>
                </c:pt>
                <c:pt idx="19">
                  <c:v>345.99304812268986</c:v>
                </c:pt>
                <c:pt idx="20">
                  <c:v>376.31388596259706</c:v>
                </c:pt>
                <c:pt idx="21">
                  <c:v>418.82869823599208</c:v>
                </c:pt>
                <c:pt idx="22">
                  <c:v>470.40148465732869</c:v>
                </c:pt>
                <c:pt idx="23">
                  <c:v>523.21302483241107</c:v>
                </c:pt>
                <c:pt idx="24">
                  <c:v>553.81036807058183</c:v>
                </c:pt>
                <c:pt idx="25">
                  <c:v>571.75102662730512</c:v>
                </c:pt>
                <c:pt idx="26">
                  <c:v>694.08201211582104</c:v>
                </c:pt>
                <c:pt idx="27">
                  <c:v>855.01033522141199</c:v>
                </c:pt>
                <c:pt idx="28">
                  <c:v>1058.9279805397041</c:v>
                </c:pt>
                <c:pt idx="29">
                  <c:v>1185.9362694903816</c:v>
                </c:pt>
                <c:pt idx="30">
                  <c:v>1226.4664111221002</c:v>
                </c:pt>
                <c:pt idx="31">
                  <c:v>1420.2</c:v>
                </c:pt>
                <c:pt idx="32">
                  <c:v>1714.7908764936449</c:v>
                </c:pt>
                <c:pt idx="33">
                  <c:v>2047.0559185839975</c:v>
                </c:pt>
                <c:pt idx="34">
                  <c:v>2697.2893573609736</c:v>
                </c:pt>
                <c:pt idx="35">
                  <c:v>3919.7839103288447</c:v>
                </c:pt>
                <c:pt idx="36">
                  <c:v>4691.6518805559735</c:v>
                </c:pt>
                <c:pt idx="37">
                  <c:v>5377.5961322397598</c:v>
                </c:pt>
                <c:pt idx="38">
                  <c:v>6253.8636144245093</c:v>
                </c:pt>
                <c:pt idx="39">
                  <c:v>7350.0686987978988</c:v>
                </c:pt>
                <c:pt idx="40">
                  <c:v>8005.8318402064097</c:v>
                </c:pt>
                <c:pt idx="41">
                  <c:v>8673.3723262741114</c:v>
                </c:pt>
                <c:pt idx="42">
                  <c:v>9886.9549218662232</c:v>
                </c:pt>
                <c:pt idx="43">
                  <c:v>11175.622641843071</c:v>
                </c:pt>
                <c:pt idx="44">
                  <c:v>12538.628519859079</c:v>
                </c:pt>
                <c:pt idx="45">
                  <c:v>13388.410994254873</c:v>
                </c:pt>
                <c:pt idx="46">
                  <c:v>14513.436552302774</c:v>
                </c:pt>
                <c:pt idx="47">
                  <c:v>16707.304208373498</c:v>
                </c:pt>
                <c:pt idx="48">
                  <c:v>20176.368456050703</c:v>
                </c:pt>
                <c:pt idx="49">
                  <c:v>22435.183707313037</c:v>
                </c:pt>
                <c:pt idx="50">
                  <c:v>24810.247647437358</c:v>
                </c:pt>
                <c:pt idx="51">
                  <c:v>29221.959913908089</c:v>
                </c:pt>
                <c:pt idx="52">
                  <c:v>37361.521794292421</c:v>
                </c:pt>
                <c:pt idx="53">
                  <c:v>49599.421336177264</c:v>
                </c:pt>
                <c:pt idx="54">
                  <c:v>56421.646156439012</c:v>
                </c:pt>
                <c:pt idx="55">
                  <c:v>63061.014573816552</c:v>
                </c:pt>
                <c:pt idx="56">
                  <c:v>67880.141421279695</c:v>
                </c:pt>
                <c:pt idx="57">
                  <c:v>72844.957275632623</c:v>
                </c:pt>
                <c:pt idx="58">
                  <c:v>93296.919269113743</c:v>
                </c:pt>
                <c:pt idx="59">
                  <c:v>129488.8148203638</c:v>
                </c:pt>
                <c:pt idx="60">
                  <c:v>188152.43928214832</c:v>
                </c:pt>
                <c:pt idx="61">
                  <c:v>262730.53126122337</c:v>
                </c:pt>
                <c:pt idx="62">
                  <c:v>355172.75522350561</c:v>
                </c:pt>
                <c:pt idx="63">
                  <c:v>481069.72609523888</c:v>
                </c:pt>
                <c:pt idx="64">
                  <c:v>631141.04006663896</c:v>
                </c:pt>
              </c:numCache>
            </c:numRef>
          </c:val>
          <c:smooth val="0"/>
          <c:extLst>
            <c:ext xmlns:c16="http://schemas.microsoft.com/office/drawing/2014/chart" uri="{C3380CC4-5D6E-409C-BE32-E72D297353CC}">
              <c16:uniqueId val="{00000003-1F53-46FD-BDFB-B297D8E0BA0F}"/>
            </c:ext>
          </c:extLst>
        </c:ser>
        <c:dLbls>
          <c:showLegendKey val="0"/>
          <c:showVal val="0"/>
          <c:showCatName val="0"/>
          <c:showSerName val="0"/>
          <c:showPercent val="0"/>
          <c:showBubbleSize val="0"/>
        </c:dLbls>
        <c:marker val="1"/>
        <c:smooth val="0"/>
        <c:axId val="235442560"/>
        <c:axId val="235444096"/>
      </c:lineChart>
      <c:catAx>
        <c:axId val="235442560"/>
        <c:scaling>
          <c:orientation val="minMax"/>
        </c:scaling>
        <c:delete val="0"/>
        <c:axPos val="b"/>
        <c:numFmt formatCode="[$-3010000]0" sourceLinked="0"/>
        <c:majorTickMark val="none"/>
        <c:minorTickMark val="none"/>
        <c:tickLblPos val="low"/>
        <c:spPr>
          <a:noFill/>
          <a:ln w="9525" cap="flat" cmpd="sng" algn="ctr">
            <a:solidFill>
              <a:schemeClr val="tx1">
                <a:lumMod val="15000"/>
                <a:lumOff val="85000"/>
              </a:schemeClr>
            </a:solidFill>
            <a:round/>
          </a:ln>
          <a:effectLst/>
        </c:spPr>
        <c:txPr>
          <a:bodyPr rot="-5400000" spcFirstLastPara="1" vertOverflow="ellipsis"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fa-IR"/>
          </a:p>
        </c:txPr>
        <c:crossAx val="235444096"/>
        <c:crosses val="autoZero"/>
        <c:auto val="1"/>
        <c:lblAlgn val="ctr"/>
        <c:lblOffset val="100"/>
        <c:noMultiLvlLbl val="0"/>
      </c:catAx>
      <c:valAx>
        <c:axId val="235444096"/>
        <c:scaling>
          <c:logBase val="10"/>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r>
                  <a:rPr lang="fa-IR" sz="1600"/>
                  <a:t>نرخ ارز (ریال)</a:t>
                </a:r>
                <a:endParaRPr lang="en-US" sz="1600"/>
              </a:p>
            </c:rich>
          </c:tx>
          <c:overlay val="0"/>
          <c:spPr>
            <a:noFill/>
            <a:ln>
              <a:noFill/>
            </a:ln>
            <a:effectLst/>
          </c:spPr>
        </c:title>
        <c:numFmt formatCode="[$-301000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fa-IR"/>
          </a:p>
        </c:txPr>
        <c:crossAx val="235442560"/>
        <c:crosses val="autoZero"/>
        <c:crossBetween val="between"/>
      </c:valAx>
      <c:valAx>
        <c:axId val="236104320"/>
        <c:scaling>
          <c:orientation val="minMax"/>
          <c:max val="280000"/>
          <c:min val="0"/>
        </c:scaling>
        <c:delete val="0"/>
        <c:axPos val="r"/>
        <c:title>
          <c:tx>
            <c:rich>
              <a:bodyPr rot="-5400000" spcFirstLastPara="1" vertOverflow="ellipsis" vert="horz" wrap="square" anchor="ctr" anchorCtr="1"/>
              <a:lstStyle/>
              <a:p>
                <a:pPr>
                  <a:defRPr sz="1500" b="0" i="0" u="none" strike="noStrike" kern="1200" baseline="0">
                    <a:solidFill>
                      <a:schemeClr val="tx1">
                        <a:lumMod val="65000"/>
                        <a:lumOff val="35000"/>
                      </a:schemeClr>
                    </a:solidFill>
                    <a:latin typeface="+mn-lt"/>
                    <a:ea typeface="+mn-ea"/>
                    <a:cs typeface="+mn-cs"/>
                  </a:defRPr>
                </a:pPr>
                <a:r>
                  <a:rPr lang="fa-IR" sz="1500"/>
                  <a:t>ارزش حقیقی صادرات نفتی به قیمت‌های ثابت 2024 (میلیارد دلار)</a:t>
                </a:r>
                <a:endParaRPr lang="en-US" sz="1500"/>
              </a:p>
            </c:rich>
          </c:tx>
          <c:layout>
            <c:manualLayout>
              <c:xMode val="edge"/>
              <c:yMode val="edge"/>
              <c:x val="0.94371005094951366"/>
              <c:y val="3.0192475940507436E-2"/>
            </c:manualLayout>
          </c:layout>
          <c:overlay val="0"/>
          <c:spPr>
            <a:noFill/>
            <a:ln>
              <a:noFill/>
            </a:ln>
            <a:effectLst/>
          </c:spPr>
        </c:title>
        <c:numFmt formatCode="[$-301000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fa-IR"/>
          </a:p>
        </c:txPr>
        <c:crossAx val="234665088"/>
        <c:crosses val="max"/>
        <c:crossBetween val="between"/>
        <c:dispUnits>
          <c:builtInUnit val="thousands"/>
        </c:dispUnits>
      </c:valAx>
      <c:catAx>
        <c:axId val="234665088"/>
        <c:scaling>
          <c:orientation val="minMax"/>
        </c:scaling>
        <c:delete val="1"/>
        <c:axPos val="b"/>
        <c:numFmt formatCode="General" sourceLinked="1"/>
        <c:majorTickMark val="none"/>
        <c:minorTickMark val="none"/>
        <c:tickLblPos val="nextTo"/>
        <c:crossAx val="236104320"/>
        <c:crosses val="autoZero"/>
        <c:auto val="1"/>
        <c:lblAlgn val="ctr"/>
        <c:lblOffset val="100"/>
        <c:noMultiLvlLbl val="0"/>
      </c:catAx>
      <c:spPr>
        <a:noFill/>
        <a:ln>
          <a:noFill/>
        </a:ln>
        <a:effectLst/>
      </c:spPr>
    </c:plotArea>
    <c:legend>
      <c:legendPos val="b"/>
      <c:legendEntry>
        <c:idx val="0"/>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fa-IR"/>
          </a:p>
        </c:txPr>
      </c:legendEntry>
      <c:layout>
        <c:manualLayout>
          <c:xMode val="edge"/>
          <c:yMode val="edge"/>
          <c:x val="0.10890934589058722"/>
          <c:y val="1.6778414061878629E-2"/>
          <c:w val="0.46845581802274716"/>
          <c:h val="0.28877714149367695"/>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fa-IR"/>
        </a:p>
      </c:txPr>
    </c:legend>
    <c:plotVisOnly val="1"/>
    <c:dispBlanksAs val="gap"/>
    <c:showDLblsOverMax val="0"/>
  </c:chart>
  <c:spPr>
    <a:noFill/>
    <a:ln>
      <a:noFill/>
    </a:ln>
    <a:effectLst/>
  </c:spPr>
  <c:txPr>
    <a:bodyPr/>
    <a:lstStyle/>
    <a:p>
      <a:pPr>
        <a:defRPr/>
      </a:pPr>
      <a:endParaRPr lang="fa-IR"/>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fa-I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fa-IR"/>
          </a:p>
        </p:txBody>
      </p:sp>
      <p:sp>
        <p:nvSpPr>
          <p:cNvPr id="4" name="Date Placeholder 3"/>
          <p:cNvSpPr>
            <a:spLocks noGrp="1"/>
          </p:cNvSpPr>
          <p:nvPr>
            <p:ph type="dt" sz="half" idx="10"/>
          </p:nvPr>
        </p:nvSpPr>
        <p:spPr/>
        <p:txBody>
          <a:bodyPr/>
          <a:lstStyle/>
          <a:p>
            <a:fld id="{BF72A2A9-F011-4F02-B12B-A2006B7BC3F8}" type="datetimeFigureOut">
              <a:rPr lang="fa-IR" smtClean="0"/>
              <a:t>11/02/1448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60AFF44-C4AA-458E-A0E4-2F57AB0E1531}" type="slidenum">
              <a:rPr lang="fa-IR" smtClean="0"/>
              <a:t>‹#›</a:t>
            </a:fld>
            <a:endParaRPr lang="fa-IR"/>
          </a:p>
        </p:txBody>
      </p:sp>
    </p:spTree>
    <p:extLst>
      <p:ext uri="{BB962C8B-B14F-4D97-AF65-F5344CB8AC3E}">
        <p14:creationId xmlns:p14="http://schemas.microsoft.com/office/powerpoint/2010/main" val="11298395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p>
            <a:fld id="{BF72A2A9-F011-4F02-B12B-A2006B7BC3F8}" type="datetimeFigureOut">
              <a:rPr lang="fa-IR" smtClean="0"/>
              <a:t>11/02/1448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60AFF44-C4AA-458E-A0E4-2F57AB0E1531}" type="slidenum">
              <a:rPr lang="fa-IR" smtClean="0"/>
              <a:t>‹#›</a:t>
            </a:fld>
            <a:endParaRPr lang="fa-IR"/>
          </a:p>
        </p:txBody>
      </p:sp>
    </p:spTree>
    <p:extLst>
      <p:ext uri="{BB962C8B-B14F-4D97-AF65-F5344CB8AC3E}">
        <p14:creationId xmlns:p14="http://schemas.microsoft.com/office/powerpoint/2010/main" val="11046039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fa-I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F72A2A9-F011-4F02-B12B-A2006B7BC3F8}" type="datetimeFigureOut">
              <a:rPr lang="fa-IR" smtClean="0"/>
              <a:t>11/02/1448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60AFF44-C4AA-458E-A0E4-2F57AB0E1531}" type="slidenum">
              <a:rPr lang="fa-IR" smtClean="0"/>
              <a:t>‹#›</a:t>
            </a:fld>
            <a:endParaRPr lang="fa-IR"/>
          </a:p>
        </p:txBody>
      </p:sp>
    </p:spTree>
    <p:extLst>
      <p:ext uri="{BB962C8B-B14F-4D97-AF65-F5344CB8AC3E}">
        <p14:creationId xmlns:p14="http://schemas.microsoft.com/office/powerpoint/2010/main" val="20222209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Date Placeholder 4"/>
          <p:cNvSpPr>
            <a:spLocks noGrp="1"/>
          </p:cNvSpPr>
          <p:nvPr>
            <p:ph type="dt" sz="half" idx="10"/>
          </p:nvPr>
        </p:nvSpPr>
        <p:spPr/>
        <p:txBody>
          <a:bodyPr/>
          <a:lstStyle/>
          <a:p>
            <a:fld id="{BF72A2A9-F011-4F02-B12B-A2006B7BC3F8}" type="datetimeFigureOut">
              <a:rPr lang="fa-IR" smtClean="0"/>
              <a:t>11/02/1448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60AFF44-C4AA-458E-A0E4-2F57AB0E1531}" type="slidenum">
              <a:rPr lang="fa-IR" smtClean="0"/>
              <a:t>‹#›</a:t>
            </a:fld>
            <a:endParaRPr lang="fa-IR"/>
          </a:p>
        </p:txBody>
      </p:sp>
    </p:spTree>
    <p:extLst>
      <p:ext uri="{BB962C8B-B14F-4D97-AF65-F5344CB8AC3E}">
        <p14:creationId xmlns:p14="http://schemas.microsoft.com/office/powerpoint/2010/main" val="492171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fa-I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7" name="Date Placeholder 6"/>
          <p:cNvSpPr>
            <a:spLocks noGrp="1"/>
          </p:cNvSpPr>
          <p:nvPr>
            <p:ph type="dt" sz="half" idx="10"/>
          </p:nvPr>
        </p:nvSpPr>
        <p:spPr/>
        <p:txBody>
          <a:bodyPr/>
          <a:lstStyle/>
          <a:p>
            <a:fld id="{BF72A2A9-F011-4F02-B12B-A2006B7BC3F8}" type="datetimeFigureOut">
              <a:rPr lang="fa-IR" smtClean="0"/>
              <a:t>11/02/1448</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460AFF44-C4AA-458E-A0E4-2F57AB0E1531}" type="slidenum">
              <a:rPr lang="fa-IR" smtClean="0"/>
              <a:t>‹#›</a:t>
            </a:fld>
            <a:endParaRPr lang="fa-IR"/>
          </a:p>
        </p:txBody>
      </p:sp>
    </p:spTree>
    <p:extLst>
      <p:ext uri="{BB962C8B-B14F-4D97-AF65-F5344CB8AC3E}">
        <p14:creationId xmlns:p14="http://schemas.microsoft.com/office/powerpoint/2010/main" val="32029081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Date Placeholder 2"/>
          <p:cNvSpPr>
            <a:spLocks noGrp="1"/>
          </p:cNvSpPr>
          <p:nvPr>
            <p:ph type="dt" sz="half" idx="10"/>
          </p:nvPr>
        </p:nvSpPr>
        <p:spPr/>
        <p:txBody>
          <a:bodyPr/>
          <a:lstStyle/>
          <a:p>
            <a:fld id="{BF72A2A9-F011-4F02-B12B-A2006B7BC3F8}" type="datetimeFigureOut">
              <a:rPr lang="fa-IR" smtClean="0"/>
              <a:t>11/02/1448</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460AFF44-C4AA-458E-A0E4-2F57AB0E1531}" type="slidenum">
              <a:rPr lang="fa-IR" smtClean="0"/>
              <a:t>‹#›</a:t>
            </a:fld>
            <a:endParaRPr lang="fa-IR"/>
          </a:p>
        </p:txBody>
      </p:sp>
    </p:spTree>
    <p:extLst>
      <p:ext uri="{BB962C8B-B14F-4D97-AF65-F5344CB8AC3E}">
        <p14:creationId xmlns:p14="http://schemas.microsoft.com/office/powerpoint/2010/main" val="1621052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72A2A9-F011-4F02-B12B-A2006B7BC3F8}" type="datetimeFigureOut">
              <a:rPr lang="fa-IR" smtClean="0"/>
              <a:t>11/02/1448</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460AFF44-C4AA-458E-A0E4-2F57AB0E1531}" type="slidenum">
              <a:rPr lang="fa-IR" smtClean="0"/>
              <a:t>‹#›</a:t>
            </a:fld>
            <a:endParaRPr lang="fa-IR"/>
          </a:p>
        </p:txBody>
      </p:sp>
    </p:spTree>
    <p:extLst>
      <p:ext uri="{BB962C8B-B14F-4D97-AF65-F5344CB8AC3E}">
        <p14:creationId xmlns:p14="http://schemas.microsoft.com/office/powerpoint/2010/main" val="39791680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a-I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F72A2A9-F011-4F02-B12B-A2006B7BC3F8}" type="datetimeFigureOut">
              <a:rPr lang="fa-IR" smtClean="0"/>
              <a:t>11/02/1448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60AFF44-C4AA-458E-A0E4-2F57AB0E1531}" type="slidenum">
              <a:rPr lang="fa-IR" smtClean="0"/>
              <a:t>‹#›</a:t>
            </a:fld>
            <a:endParaRPr lang="fa-IR"/>
          </a:p>
        </p:txBody>
      </p:sp>
    </p:spTree>
    <p:extLst>
      <p:ext uri="{BB962C8B-B14F-4D97-AF65-F5344CB8AC3E}">
        <p14:creationId xmlns:p14="http://schemas.microsoft.com/office/powerpoint/2010/main" val="38136637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a-I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F72A2A9-F011-4F02-B12B-A2006B7BC3F8}" type="datetimeFigureOut">
              <a:rPr lang="fa-IR" smtClean="0"/>
              <a:t>11/02/1448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60AFF44-C4AA-458E-A0E4-2F57AB0E1531}" type="slidenum">
              <a:rPr lang="fa-IR" smtClean="0"/>
              <a:t>‹#›</a:t>
            </a:fld>
            <a:endParaRPr lang="fa-IR"/>
          </a:p>
        </p:txBody>
      </p:sp>
    </p:spTree>
    <p:extLst>
      <p:ext uri="{BB962C8B-B14F-4D97-AF65-F5344CB8AC3E}">
        <p14:creationId xmlns:p14="http://schemas.microsoft.com/office/powerpoint/2010/main" val="6480498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p>
            <a:fld id="{BF72A2A9-F011-4F02-B12B-A2006B7BC3F8}" type="datetimeFigureOut">
              <a:rPr lang="fa-IR" smtClean="0"/>
              <a:t>11/02/1448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60AFF44-C4AA-458E-A0E4-2F57AB0E1531}" type="slidenum">
              <a:rPr lang="fa-IR" smtClean="0"/>
              <a:t>‹#›</a:t>
            </a:fld>
            <a:endParaRPr lang="fa-IR"/>
          </a:p>
        </p:txBody>
      </p:sp>
    </p:spTree>
    <p:extLst>
      <p:ext uri="{BB962C8B-B14F-4D97-AF65-F5344CB8AC3E}">
        <p14:creationId xmlns:p14="http://schemas.microsoft.com/office/powerpoint/2010/main" val="8773175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fa-I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p>
            <a:fld id="{BF72A2A9-F011-4F02-B12B-A2006B7BC3F8}" type="datetimeFigureOut">
              <a:rPr lang="fa-IR" smtClean="0"/>
              <a:t>11/02/1448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60AFF44-C4AA-458E-A0E4-2F57AB0E1531}" type="slidenum">
              <a:rPr lang="fa-IR" smtClean="0"/>
              <a:t>‹#›</a:t>
            </a:fld>
            <a:endParaRPr lang="fa-IR"/>
          </a:p>
        </p:txBody>
      </p:sp>
    </p:spTree>
    <p:extLst>
      <p:ext uri="{BB962C8B-B14F-4D97-AF65-F5344CB8AC3E}">
        <p14:creationId xmlns:p14="http://schemas.microsoft.com/office/powerpoint/2010/main" val="8917320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fa-I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72A2A9-F011-4F02-B12B-A2006B7BC3F8}" type="datetimeFigureOut">
              <a:rPr lang="fa-IR" smtClean="0"/>
              <a:t>11/02/1448</a:t>
            </a:fld>
            <a:endParaRPr lang="fa-I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0AFF44-C4AA-458E-A0E4-2F57AB0E1531}" type="slidenum">
              <a:rPr lang="fa-IR" smtClean="0"/>
              <a:t>‹#›</a:t>
            </a:fld>
            <a:endParaRPr lang="fa-IR"/>
          </a:p>
        </p:txBody>
      </p:sp>
    </p:spTree>
    <p:extLst>
      <p:ext uri="{BB962C8B-B14F-4D97-AF65-F5344CB8AC3E}">
        <p14:creationId xmlns:p14="http://schemas.microsoft.com/office/powerpoint/2010/main" val="70759523"/>
      </p:ext>
    </p:extLst>
  </p:cSld>
  <p:clrMap bg1="lt1" tx1="dk1" bg2="lt2" tx2="dk2" accent1="accent1" accent2="accent2" accent3="accent3" accent4="accent4" accent5="accent5" accent6="accent6" hlink="hlink" folHlink="folHlink"/>
  <p:sldLayoutIdLst>
    <p:sldLayoutId id="2147483809" r:id="rId1"/>
    <p:sldLayoutId id="2147483810" r:id="rId2"/>
    <p:sldLayoutId id="2147483811" r:id="rId3"/>
    <p:sldLayoutId id="2147483812" r:id="rId4"/>
    <p:sldLayoutId id="2147483813" r:id="rId5"/>
    <p:sldLayoutId id="2147483814" r:id="rId6"/>
    <p:sldLayoutId id="2147483815" r:id="rId7"/>
    <p:sldLayoutId id="2147483816" r:id="rId8"/>
    <p:sldLayoutId id="2147483817" r:id="rId9"/>
    <p:sldLayoutId id="2147483818" r:id="rId10"/>
    <p:sldLayoutId id="21474838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a-I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oleObject" Target="../embeddings/oleObject1.bin"/><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oleObject" Target="../embeddings/oleObject2.bin"/><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oleObject" Target="../embeddings/oleObject3.bin"/><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oleObject" Target="../embeddings/oleObject4.bin"/><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oleObject" Target="../embeddings/oleObject5.bin"/><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oleObject" Target="../embeddings/oleObject6.bin"/><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oleObject" Target="../embeddings/oleObject7.bin"/><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oleObject" Target="../embeddings/oleObject8.bin"/><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oleObject" Target="../embeddings/oleObject9.bin"/><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oleObject" Target="../embeddings/oleObject10.bin"/><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oleObject" Target="../embeddings/oleObject11.bin"/><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oleObject" Target="../embeddings/oleObject12.bin"/><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oleObject" Target="../embeddings/oleObject13.bin"/><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oleObject" Target="../embeddings/oleObject9.bin"/><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oleObject" Target="../embeddings/oleObject14.bin"/><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oleObject" Target="../embeddings/oleObject15.bin"/><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oleObject" Target="../embeddings/oleObject16.bin"/><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oleObject" Target="../embeddings/oleObject17.bin"/><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oleObject" Target="../embeddings/oleObject18.bin"/><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oleObject" Target="../embeddings/oleObject19.bin"/><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oleObject" Target="../embeddings/oleObject20.bin"/><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oleObject" Target="../embeddings/oleObject21.bin"/><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oleObject" Target="../embeddings/oleObject22.bin"/><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oleObject" Target="../embeddings/oleObject23.bin"/><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oleObject" Target="../embeddings/oleObject24.bin"/><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oleObject" Target="../embeddings/oleObject25.bin"/><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oleObject" Target="../embeddings/oleObject26.bin"/><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oleObject" Target="../embeddings/oleObject27.bin"/><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oleObject" Target="../embeddings/oleObject28.bin"/><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oleObject" Target="../embeddings/oleObject29.bin"/><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oleObject" Target="../embeddings/oleObject30.bin"/><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oleObject" Target="../embeddings/oleObject31.bin"/><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82.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oleObject" Target="../embeddings/oleObject32.bin"/><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85.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oleObject" Target="../embeddings/oleObject33.bin"/><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oleObject" Target="../embeddings/oleObject34.bin"/><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3" Type="http://schemas.openxmlformats.org/officeDocument/2006/relationships/image" Target="../media/image41.emf"/><Relationship Id="rId2" Type="http://schemas.openxmlformats.org/officeDocument/2006/relationships/oleObject" Target="../embeddings/oleObject35.bin"/><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7.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oleObject" Target="../embeddings/oleObject36.bin"/><Relationship Id="rId1" Type="http://schemas.openxmlformats.org/officeDocument/2006/relationships/slideLayout" Target="../slideLayouts/slideLayout2.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0.xml.rels><?xml version="1.0" encoding="UTF-8" standalone="yes"?>
<Relationships xmlns="http://schemas.openxmlformats.org/package/2006/relationships"><Relationship Id="rId3" Type="http://schemas.openxmlformats.org/officeDocument/2006/relationships/image" Target="../media/image43.emf"/><Relationship Id="rId2" Type="http://schemas.openxmlformats.org/officeDocument/2006/relationships/oleObject" Target="../embeddings/oleObject37.bin"/><Relationship Id="rId1" Type="http://schemas.openxmlformats.org/officeDocument/2006/relationships/slideLayout" Target="../slideLayouts/slideLayout2.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3.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oleObject" Target="../embeddings/oleObject38.bin"/><Relationship Id="rId1" Type="http://schemas.openxmlformats.org/officeDocument/2006/relationships/slideLayout" Target="../slideLayouts/slideLayout2.xml"/></Relationships>
</file>

<file path=ppt/slides/_rels/slide214.xml.rels><?xml version="1.0" encoding="UTF-8" standalone="yes"?>
<Relationships xmlns="http://schemas.openxmlformats.org/package/2006/relationships"><Relationship Id="rId3" Type="http://schemas.openxmlformats.org/officeDocument/2006/relationships/image" Target="../media/image45.emf"/><Relationship Id="rId2" Type="http://schemas.openxmlformats.org/officeDocument/2006/relationships/oleObject" Target="../embeddings/oleObject39.bin"/><Relationship Id="rId1"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3" Type="http://schemas.openxmlformats.org/officeDocument/2006/relationships/image" Target="../media/image46.emf"/><Relationship Id="rId2" Type="http://schemas.openxmlformats.org/officeDocument/2006/relationships/oleObject" Target="../embeddings/oleObject40.bin"/><Relationship Id="rId1" Type="http://schemas.openxmlformats.org/officeDocument/2006/relationships/slideLayout" Target="../slideLayouts/slideLayout2.xml"/></Relationships>
</file>

<file path=ppt/slides/_rels/slide216.xml.rels><?xml version="1.0" encoding="UTF-8" standalone="yes"?>
<Relationships xmlns="http://schemas.openxmlformats.org/package/2006/relationships"><Relationship Id="rId3" Type="http://schemas.openxmlformats.org/officeDocument/2006/relationships/image" Target="../media/image47.emf"/><Relationship Id="rId2" Type="http://schemas.openxmlformats.org/officeDocument/2006/relationships/oleObject" Target="../embeddings/oleObject41.bin"/><Relationship Id="rId1" Type="http://schemas.openxmlformats.org/officeDocument/2006/relationships/slideLayout" Target="../slideLayouts/slideLayout2.xml"/></Relationships>
</file>

<file path=ppt/slides/_rels/slide217.xml.rels><?xml version="1.0" encoding="UTF-8" standalone="yes"?>
<Relationships xmlns="http://schemas.openxmlformats.org/package/2006/relationships"><Relationship Id="rId3" Type="http://schemas.openxmlformats.org/officeDocument/2006/relationships/image" Target="../media/image48.emf"/><Relationship Id="rId2" Type="http://schemas.openxmlformats.org/officeDocument/2006/relationships/oleObject" Target="../embeddings/oleObject42.bin"/><Relationship Id="rId1" Type="http://schemas.openxmlformats.org/officeDocument/2006/relationships/slideLayout" Target="../slideLayouts/slideLayout2.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0.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oleObject" Target="../embeddings/oleObject43.bin"/><Relationship Id="rId1" Type="http://schemas.openxmlformats.org/officeDocument/2006/relationships/slideLayout" Target="../slideLayouts/slideLayout2.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2.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oleObject" Target="../embeddings/oleObject44.bin"/><Relationship Id="rId1" Type="http://schemas.openxmlformats.org/officeDocument/2006/relationships/slideLayout" Target="../slideLayouts/slideLayout2.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5.xml.rels><?xml version="1.0" encoding="UTF-8" standalone="yes"?>
<Relationships xmlns="http://schemas.openxmlformats.org/package/2006/relationships"><Relationship Id="rId3" Type="http://schemas.openxmlformats.org/officeDocument/2006/relationships/image" Target="../media/image51.emf"/><Relationship Id="rId2" Type="http://schemas.openxmlformats.org/officeDocument/2006/relationships/oleObject" Target="../embeddings/oleObject45.bin"/><Relationship Id="rId1" Type="http://schemas.openxmlformats.org/officeDocument/2006/relationships/slideLayout" Target="../slideLayouts/slideLayout2.xml"/></Relationships>
</file>

<file path=ppt/slides/_rels/slide226.xml.rels><?xml version="1.0" encoding="UTF-8" standalone="yes"?>
<Relationships xmlns="http://schemas.openxmlformats.org/package/2006/relationships"><Relationship Id="rId3" Type="http://schemas.openxmlformats.org/officeDocument/2006/relationships/image" Target="../media/image52.emf"/><Relationship Id="rId2" Type="http://schemas.openxmlformats.org/officeDocument/2006/relationships/oleObject" Target="../embeddings/oleObject46.bin"/><Relationship Id="rId1" Type="http://schemas.openxmlformats.org/officeDocument/2006/relationships/slideLayout" Target="../slideLayouts/slideLayout2.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8.xml.rels><?xml version="1.0" encoding="UTF-8" standalone="yes"?>
<Relationships xmlns="http://schemas.openxmlformats.org/package/2006/relationships"><Relationship Id="rId3" Type="http://schemas.openxmlformats.org/officeDocument/2006/relationships/image" Target="../media/image53.emf"/><Relationship Id="rId2" Type="http://schemas.openxmlformats.org/officeDocument/2006/relationships/oleObject" Target="../embeddings/oleObject47.bin"/><Relationship Id="rId1" Type="http://schemas.openxmlformats.org/officeDocument/2006/relationships/slideLayout" Target="../slideLayouts/slideLayout2.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0.xml.rels><?xml version="1.0" encoding="UTF-8" standalone="yes"?>
<Relationships xmlns="http://schemas.openxmlformats.org/package/2006/relationships"><Relationship Id="rId3" Type="http://schemas.openxmlformats.org/officeDocument/2006/relationships/image" Target="../media/image54.emf"/><Relationship Id="rId2" Type="http://schemas.openxmlformats.org/officeDocument/2006/relationships/oleObject" Target="../embeddings/oleObject48.bin"/><Relationship Id="rId1" Type="http://schemas.openxmlformats.org/officeDocument/2006/relationships/slideLayout" Target="../slideLayouts/slideLayout2.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2.xml.rels><?xml version="1.0" encoding="UTF-8" standalone="yes"?>
<Relationships xmlns="http://schemas.openxmlformats.org/package/2006/relationships"><Relationship Id="rId3" Type="http://schemas.openxmlformats.org/officeDocument/2006/relationships/image" Target="../media/image55.emf"/><Relationship Id="rId2" Type="http://schemas.openxmlformats.org/officeDocument/2006/relationships/oleObject" Target="../embeddings/oleObject49.bin"/><Relationship Id="rId1" Type="http://schemas.openxmlformats.org/officeDocument/2006/relationships/slideLayout" Target="../slideLayouts/slideLayout2.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2.xml.rels><?xml version="1.0" encoding="UTF-8" standalone="yes"?>
<Relationships xmlns="http://schemas.openxmlformats.org/package/2006/relationships"><Relationship Id="rId3" Type="http://schemas.openxmlformats.org/officeDocument/2006/relationships/image" Target="../media/image56.emf"/><Relationship Id="rId2" Type="http://schemas.openxmlformats.org/officeDocument/2006/relationships/oleObject" Target="../embeddings/oleObject50.bin"/><Relationship Id="rId1" Type="http://schemas.openxmlformats.org/officeDocument/2006/relationships/slideLayout" Target="../slideLayouts/slideLayout2.xml"/></Relationships>
</file>

<file path=ppt/slides/_rels/slide243.xml.rels><?xml version="1.0" encoding="UTF-8" standalone="yes"?>
<Relationships xmlns="http://schemas.openxmlformats.org/package/2006/relationships"><Relationship Id="rId3" Type="http://schemas.openxmlformats.org/officeDocument/2006/relationships/image" Target="../media/image57.emf"/><Relationship Id="rId2" Type="http://schemas.openxmlformats.org/officeDocument/2006/relationships/oleObject" Target="../embeddings/oleObject51.bin"/><Relationship Id="rId1" Type="http://schemas.openxmlformats.org/officeDocument/2006/relationships/slideLayout" Target="../slideLayouts/slideLayout2.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6.xml.rels><?xml version="1.0" encoding="UTF-8" standalone="yes"?>
<Relationships xmlns="http://schemas.openxmlformats.org/package/2006/relationships"><Relationship Id="rId3" Type="http://schemas.openxmlformats.org/officeDocument/2006/relationships/image" Target="../media/image58.emf"/><Relationship Id="rId2" Type="http://schemas.openxmlformats.org/officeDocument/2006/relationships/oleObject" Target="../embeddings/oleObject52.bin"/><Relationship Id="rId1" Type="http://schemas.openxmlformats.org/officeDocument/2006/relationships/slideLayout" Target="../slideLayouts/slideLayout2.xml"/></Relationships>
</file>

<file path=ppt/slides/_rels/slide247.xml.rels><?xml version="1.0" encoding="UTF-8" standalone="yes"?>
<Relationships xmlns="http://schemas.openxmlformats.org/package/2006/relationships"><Relationship Id="rId3" Type="http://schemas.openxmlformats.org/officeDocument/2006/relationships/image" Target="../media/image59.emf"/><Relationship Id="rId2" Type="http://schemas.openxmlformats.org/officeDocument/2006/relationships/oleObject" Target="../embeddings/oleObject53.bin"/><Relationship Id="rId1" Type="http://schemas.openxmlformats.org/officeDocument/2006/relationships/slideLayout" Target="../slideLayouts/slideLayout2.xml"/></Relationships>
</file>

<file path=ppt/slides/_rels/slide248.xml.rels><?xml version="1.0" encoding="UTF-8" standalone="yes"?>
<Relationships xmlns="http://schemas.openxmlformats.org/package/2006/relationships"><Relationship Id="rId3" Type="http://schemas.openxmlformats.org/officeDocument/2006/relationships/image" Target="../media/image60.emf"/><Relationship Id="rId2" Type="http://schemas.openxmlformats.org/officeDocument/2006/relationships/oleObject" Target="../embeddings/oleObject54.bin"/><Relationship Id="rId1" Type="http://schemas.openxmlformats.org/officeDocument/2006/relationships/slideLayout" Target="../slideLayouts/slideLayout2.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7.xml.rels><?xml version="1.0" encoding="UTF-8" standalone="yes"?>
<Relationships xmlns="http://schemas.openxmlformats.org/package/2006/relationships"><Relationship Id="rId2" Type="http://schemas.openxmlformats.org/officeDocument/2006/relationships/image" Target="../media/image61.emf"/><Relationship Id="rId1" Type="http://schemas.openxmlformats.org/officeDocument/2006/relationships/slideLayout" Target="../slideLayouts/slideLayout2.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9.xml.rels><?xml version="1.0" encoding="UTF-8" standalone="yes"?>
<Relationships xmlns="http://schemas.openxmlformats.org/package/2006/relationships"><Relationship Id="rId2" Type="http://schemas.openxmlformats.org/officeDocument/2006/relationships/image" Target="../media/image62.emf"/><Relationship Id="rId1" Type="http://schemas.openxmlformats.org/officeDocument/2006/relationships/slideLayout" Target="../slideLayouts/slideLayout2.xml"/></Relationships>
</file>

<file path=ppt/slides/_rels/slide270.xml.rels><?xml version="1.0" encoding="UTF-8" standalone="yes"?>
<Relationships xmlns="http://schemas.openxmlformats.org/package/2006/relationships"><Relationship Id="rId2" Type="http://schemas.openxmlformats.org/officeDocument/2006/relationships/image" Target="../media/image63.emf"/><Relationship Id="rId1" Type="http://schemas.openxmlformats.org/officeDocument/2006/relationships/slideLayout" Target="../slideLayouts/slideLayout2.xml"/></Relationships>
</file>

<file path=ppt/slides/_rels/slide2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3.xml.rels><?xml version="1.0" encoding="UTF-8" standalone="yes"?>
<Relationships xmlns="http://schemas.openxmlformats.org/package/2006/relationships"><Relationship Id="rId3" Type="http://schemas.openxmlformats.org/officeDocument/2006/relationships/image" Target="../media/image64.emf"/><Relationship Id="rId2" Type="http://schemas.openxmlformats.org/officeDocument/2006/relationships/oleObject" Target="../embeddings/oleObject55.bin"/><Relationship Id="rId1" Type="http://schemas.openxmlformats.org/officeDocument/2006/relationships/slideLayout" Target="../slideLayouts/slideLayout2.xml"/></Relationships>
</file>

<file path=ppt/slides/_rels/slide2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6.xml.rels><?xml version="1.0" encoding="UTF-8" standalone="yes"?>
<Relationships xmlns="http://schemas.openxmlformats.org/package/2006/relationships"><Relationship Id="rId3" Type="http://schemas.openxmlformats.org/officeDocument/2006/relationships/image" Target="../media/image65.emf"/><Relationship Id="rId2" Type="http://schemas.openxmlformats.org/officeDocument/2006/relationships/oleObject" Target="../embeddings/oleObject56.bin"/><Relationship Id="rId1" Type="http://schemas.openxmlformats.org/officeDocument/2006/relationships/slideLayout" Target="../slideLayouts/slideLayout2.xml"/></Relationships>
</file>

<file path=ppt/slides/_rels/slide2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8.xml.rels><?xml version="1.0" encoding="UTF-8" standalone="yes"?>
<Relationships xmlns="http://schemas.openxmlformats.org/package/2006/relationships"><Relationship Id="rId3" Type="http://schemas.openxmlformats.org/officeDocument/2006/relationships/image" Target="../media/image66.emf"/><Relationship Id="rId2" Type="http://schemas.openxmlformats.org/officeDocument/2006/relationships/oleObject" Target="../embeddings/oleObject57.bin"/><Relationship Id="rId1" Type="http://schemas.openxmlformats.org/officeDocument/2006/relationships/slideLayout" Target="../slideLayouts/slideLayout2.xml"/></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1.xml.rels><?xml version="1.0" encoding="UTF-8" standalone="yes"?>
<Relationships xmlns="http://schemas.openxmlformats.org/package/2006/relationships"><Relationship Id="rId3" Type="http://schemas.openxmlformats.org/officeDocument/2006/relationships/image" Target="../media/image67.emf"/><Relationship Id="rId2" Type="http://schemas.openxmlformats.org/officeDocument/2006/relationships/oleObject" Target="../embeddings/oleObject58.bin"/><Relationship Id="rId1" Type="http://schemas.openxmlformats.org/officeDocument/2006/relationships/slideLayout" Target="../slideLayouts/slideLayout2.xml"/></Relationships>
</file>

<file path=ppt/slides/_rels/slide2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4.xml.rels><?xml version="1.0" encoding="UTF-8" standalone="yes"?>
<Relationships xmlns="http://schemas.openxmlformats.org/package/2006/relationships"><Relationship Id="rId3" Type="http://schemas.openxmlformats.org/officeDocument/2006/relationships/image" Target="../media/image68.emf"/><Relationship Id="rId2" Type="http://schemas.openxmlformats.org/officeDocument/2006/relationships/oleObject" Target="../embeddings/oleObject59.bin"/><Relationship Id="rId1" Type="http://schemas.openxmlformats.org/officeDocument/2006/relationships/slideLayout" Target="../slideLayouts/slideLayout2.xml"/></Relationships>
</file>

<file path=ppt/slides/_rels/slide285.xml.rels><?xml version="1.0" encoding="UTF-8" standalone="yes"?>
<Relationships xmlns="http://schemas.openxmlformats.org/package/2006/relationships"><Relationship Id="rId3" Type="http://schemas.openxmlformats.org/officeDocument/2006/relationships/image" Target="../media/image69.emf"/><Relationship Id="rId2" Type="http://schemas.openxmlformats.org/officeDocument/2006/relationships/oleObject" Target="../embeddings/oleObject60.bin"/><Relationship Id="rId1" Type="http://schemas.openxmlformats.org/officeDocument/2006/relationships/slideLayout" Target="../slideLayouts/slideLayout2.xml"/></Relationships>
</file>

<file path=ppt/slides/_rels/slide2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7.xml.rels><?xml version="1.0" encoding="UTF-8" standalone="yes"?>
<Relationships xmlns="http://schemas.openxmlformats.org/package/2006/relationships"><Relationship Id="rId3" Type="http://schemas.openxmlformats.org/officeDocument/2006/relationships/image" Target="../media/image70.emf"/><Relationship Id="rId2" Type="http://schemas.openxmlformats.org/officeDocument/2006/relationships/oleObject" Target="../embeddings/oleObject61.bin"/><Relationship Id="rId1" Type="http://schemas.openxmlformats.org/officeDocument/2006/relationships/slideLayout" Target="../slideLayouts/slideLayout2.xml"/></Relationships>
</file>

<file path=ppt/slides/_rels/slide288.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oleObject" Target="../embeddings/oleObject62.bin"/><Relationship Id="rId1" Type="http://schemas.openxmlformats.org/officeDocument/2006/relationships/slideLayout" Target="../slideLayouts/slideLayout2.xml"/></Relationships>
</file>

<file path=ppt/slides/_rels/slide2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7.xml.rels><?xml version="1.0" encoding="UTF-8" standalone="yes"?>
<Relationships xmlns="http://schemas.openxmlformats.org/package/2006/relationships"><Relationship Id="rId3" Type="http://schemas.openxmlformats.org/officeDocument/2006/relationships/image" Target="../media/image72.emf"/><Relationship Id="rId2" Type="http://schemas.openxmlformats.org/officeDocument/2006/relationships/oleObject" Target="../embeddings/oleObject63.bin"/><Relationship Id="rId1" Type="http://schemas.openxmlformats.org/officeDocument/2006/relationships/slideLayout" Target="../slideLayouts/slideLayout2.xml"/></Relationships>
</file>

<file path=ppt/slides/_rels/slide2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9.xml.rels><?xml version="1.0" encoding="UTF-8" standalone="yes"?>
<Relationships xmlns="http://schemas.openxmlformats.org/package/2006/relationships"><Relationship Id="rId3" Type="http://schemas.openxmlformats.org/officeDocument/2006/relationships/image" Target="../media/image73.emf"/><Relationship Id="rId2" Type="http://schemas.openxmlformats.org/officeDocument/2006/relationships/oleObject" Target="../embeddings/oleObject64.bin"/><Relationship Id="rId1" Type="http://schemas.openxmlformats.org/officeDocument/2006/relationships/slideLayout" Target="../slideLayouts/slideLayout2.xml"/></Relationships>
</file>

<file path=ppt/slides/_rels/slide300.xml.rels><?xml version="1.0" encoding="UTF-8" standalone="yes"?>
<Relationships xmlns="http://schemas.openxmlformats.org/package/2006/relationships"><Relationship Id="rId3" Type="http://schemas.openxmlformats.org/officeDocument/2006/relationships/image" Target="../media/image74.emf"/><Relationship Id="rId2" Type="http://schemas.openxmlformats.org/officeDocument/2006/relationships/oleObject" Target="../embeddings/oleObject65.bin"/><Relationship Id="rId1" Type="http://schemas.openxmlformats.org/officeDocument/2006/relationships/slideLayout" Target="../slideLayouts/slideLayout2.xml"/></Relationships>
</file>

<file path=ppt/slides/_rels/slide3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4.xml.rels><?xml version="1.0" encoding="UTF-8" standalone="yes"?>
<Relationships xmlns="http://schemas.openxmlformats.org/package/2006/relationships"><Relationship Id="rId3" Type="http://schemas.openxmlformats.org/officeDocument/2006/relationships/image" Target="../media/image75.emf"/><Relationship Id="rId2" Type="http://schemas.openxmlformats.org/officeDocument/2006/relationships/oleObject" Target="../embeddings/oleObject66.bin"/><Relationship Id="rId1" Type="http://schemas.openxmlformats.org/officeDocument/2006/relationships/slideLayout" Target="../slideLayouts/slideLayout2.xml"/></Relationships>
</file>

<file path=ppt/slides/_rels/slide3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7.xml.rels><?xml version="1.0" encoding="UTF-8" standalone="yes"?>
<Relationships xmlns="http://schemas.openxmlformats.org/package/2006/relationships"><Relationship Id="rId3" Type="http://schemas.openxmlformats.org/officeDocument/2006/relationships/image" Target="../media/image76.emf"/><Relationship Id="rId2" Type="http://schemas.openxmlformats.org/officeDocument/2006/relationships/oleObject" Target="../embeddings/oleObject67.bin"/><Relationship Id="rId1" Type="http://schemas.openxmlformats.org/officeDocument/2006/relationships/slideLayout" Target="../slideLayouts/slideLayout2.xml"/></Relationships>
</file>

<file path=ppt/slides/_rels/slide308.xml.rels><?xml version="1.0" encoding="UTF-8" standalone="yes"?>
<Relationships xmlns="http://schemas.openxmlformats.org/package/2006/relationships"><Relationship Id="rId3" Type="http://schemas.openxmlformats.org/officeDocument/2006/relationships/image" Target="../media/image77.emf"/><Relationship Id="rId2" Type="http://schemas.openxmlformats.org/officeDocument/2006/relationships/oleObject" Target="../embeddings/oleObject68.bin"/><Relationship Id="rId1" Type="http://schemas.openxmlformats.org/officeDocument/2006/relationships/slideLayout" Target="../slideLayouts/slideLayout2.xml"/></Relationships>
</file>

<file path=ppt/slides/_rels/slide3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0.xml.rels><?xml version="1.0" encoding="UTF-8" standalone="yes"?>
<Relationships xmlns="http://schemas.openxmlformats.org/package/2006/relationships"><Relationship Id="rId2" Type="http://schemas.openxmlformats.org/officeDocument/2006/relationships/image" Target="../media/image78.emf"/><Relationship Id="rId1" Type="http://schemas.openxmlformats.org/officeDocument/2006/relationships/slideLayout" Target="../slideLayouts/slideLayout2.xml"/></Relationships>
</file>

<file path=ppt/slides/_rels/slide3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2.xml.rels><?xml version="1.0" encoding="UTF-8" standalone="yes"?>
<Relationships xmlns="http://schemas.openxmlformats.org/package/2006/relationships"><Relationship Id="rId3" Type="http://schemas.openxmlformats.org/officeDocument/2006/relationships/image" Target="../media/image79.emf"/><Relationship Id="rId2" Type="http://schemas.openxmlformats.org/officeDocument/2006/relationships/oleObject" Target="../embeddings/oleObject69.bin"/><Relationship Id="rId1" Type="http://schemas.openxmlformats.org/officeDocument/2006/relationships/slideLayout" Target="../slideLayouts/slideLayout2.xml"/></Relationships>
</file>

<file path=ppt/slides/_rels/slide3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8.xml.rels><?xml version="1.0" encoding="UTF-8" standalone="yes"?>
<Relationships xmlns="http://schemas.openxmlformats.org/package/2006/relationships"><Relationship Id="rId3" Type="http://schemas.openxmlformats.org/officeDocument/2006/relationships/image" Target="../media/image80.emf"/><Relationship Id="rId2" Type="http://schemas.openxmlformats.org/officeDocument/2006/relationships/oleObject" Target="../embeddings/oleObject70.bin"/><Relationship Id="rId1" Type="http://schemas.openxmlformats.org/officeDocument/2006/relationships/slideLayout" Target="../slideLayouts/slideLayout2.xml"/></Relationships>
</file>

<file path=ppt/slides/_rels/slide3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1.xml.rels><?xml version="1.0" encoding="UTF-8" standalone="yes"?>
<Relationships xmlns="http://schemas.openxmlformats.org/package/2006/relationships"><Relationship Id="rId3" Type="http://schemas.openxmlformats.org/officeDocument/2006/relationships/image" Target="../media/image81.emf"/><Relationship Id="rId2" Type="http://schemas.openxmlformats.org/officeDocument/2006/relationships/oleObject" Target="../embeddings/oleObject71.bin"/><Relationship Id="rId1" Type="http://schemas.openxmlformats.org/officeDocument/2006/relationships/slideLayout" Target="../slideLayouts/slideLayout2.xml"/></Relationships>
</file>

<file path=ppt/slides/_rels/slide3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4.xml.rels><?xml version="1.0" encoding="UTF-8" standalone="yes"?>
<Relationships xmlns="http://schemas.openxmlformats.org/package/2006/relationships"><Relationship Id="rId3" Type="http://schemas.openxmlformats.org/officeDocument/2006/relationships/image" Target="../media/image82.emf"/><Relationship Id="rId2" Type="http://schemas.openxmlformats.org/officeDocument/2006/relationships/oleObject" Target="../embeddings/oleObject72.bin"/><Relationship Id="rId1" Type="http://schemas.openxmlformats.org/officeDocument/2006/relationships/slideLayout" Target="../slideLayouts/slideLayout2.xml"/></Relationships>
</file>

<file path=ppt/slides/_rels/slide325.xml.rels><?xml version="1.0" encoding="UTF-8" standalone="yes"?>
<Relationships xmlns="http://schemas.openxmlformats.org/package/2006/relationships"><Relationship Id="rId3" Type="http://schemas.openxmlformats.org/officeDocument/2006/relationships/image" Target="../media/image83.emf"/><Relationship Id="rId2" Type="http://schemas.openxmlformats.org/officeDocument/2006/relationships/oleObject" Target="../embeddings/oleObject73.bin"/><Relationship Id="rId1" Type="http://schemas.openxmlformats.org/officeDocument/2006/relationships/slideLayout" Target="../slideLayouts/slideLayout2.xml"/></Relationships>
</file>

<file path=ppt/slides/_rels/slide326.xml.rels><?xml version="1.0" encoding="UTF-8" standalone="yes"?>
<Relationships xmlns="http://schemas.openxmlformats.org/package/2006/relationships"><Relationship Id="rId3" Type="http://schemas.openxmlformats.org/officeDocument/2006/relationships/image" Target="../media/image84.emf"/><Relationship Id="rId2" Type="http://schemas.openxmlformats.org/officeDocument/2006/relationships/oleObject" Target="../embeddings/oleObject74.bin"/><Relationship Id="rId1" Type="http://schemas.openxmlformats.org/officeDocument/2006/relationships/slideLayout" Target="../slideLayouts/slideLayout2.xml"/></Relationships>
</file>

<file path=ppt/slides/_rels/slide3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5.xml.rels><?xml version="1.0" encoding="UTF-8" standalone="yes"?>
<Relationships xmlns="http://schemas.openxmlformats.org/package/2006/relationships"><Relationship Id="rId2" Type="http://schemas.openxmlformats.org/officeDocument/2006/relationships/image" Target="../media/image85.emf"/><Relationship Id="rId1" Type="http://schemas.openxmlformats.org/officeDocument/2006/relationships/slideLayout" Target="../slideLayouts/slideLayout2.xml"/></Relationships>
</file>

<file path=ppt/slides/_rels/slide336.xml.rels><?xml version="1.0" encoding="UTF-8" standalone="yes"?>
<Relationships xmlns="http://schemas.openxmlformats.org/package/2006/relationships"><Relationship Id="rId3" Type="http://schemas.openxmlformats.org/officeDocument/2006/relationships/image" Target="../media/image86.emf"/><Relationship Id="rId2" Type="http://schemas.openxmlformats.org/officeDocument/2006/relationships/oleObject" Target="../embeddings/oleObject75.bin"/><Relationship Id="rId1" Type="http://schemas.openxmlformats.org/officeDocument/2006/relationships/slideLayout" Target="../slideLayouts/slideLayout2.xml"/></Relationships>
</file>

<file path=ppt/slides/_rels/slide3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3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1.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3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3.xml.rels><?xml version="1.0" encoding="UTF-8" standalone="yes"?>
<Relationships xmlns="http://schemas.openxmlformats.org/package/2006/relationships"><Relationship Id="rId2" Type="http://schemas.openxmlformats.org/officeDocument/2006/relationships/image" Target="../media/image87.emf"/><Relationship Id="rId1" Type="http://schemas.openxmlformats.org/officeDocument/2006/relationships/slideLayout" Target="../slideLayouts/slideLayout2.xml"/></Relationships>
</file>

<file path=ppt/slides/_rels/slide3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5.xml.rels><?xml version="1.0" encoding="UTF-8" standalone="yes"?>
<Relationships xmlns="http://schemas.openxmlformats.org/package/2006/relationships"><Relationship Id="rId2" Type="http://schemas.openxmlformats.org/officeDocument/2006/relationships/image" Target="../media/image88.emf"/><Relationship Id="rId1" Type="http://schemas.openxmlformats.org/officeDocument/2006/relationships/slideLayout" Target="../slideLayouts/slideLayout2.xml"/></Relationships>
</file>

<file path=ppt/slides/_rels/slide3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7.xml.rels><?xml version="1.0" encoding="UTF-8" standalone="yes"?>
<Relationships xmlns="http://schemas.openxmlformats.org/package/2006/relationships"><Relationship Id="rId2" Type="http://schemas.openxmlformats.org/officeDocument/2006/relationships/image" Target="../media/image89.emf"/><Relationship Id="rId1" Type="http://schemas.openxmlformats.org/officeDocument/2006/relationships/slideLayout" Target="../slideLayouts/slideLayout2.xml"/></Relationships>
</file>

<file path=ppt/slides/_rels/slide3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9.xml.rels><?xml version="1.0" encoding="UTF-8" standalone="yes"?>
<Relationships xmlns="http://schemas.openxmlformats.org/package/2006/relationships"><Relationship Id="rId2" Type="http://schemas.openxmlformats.org/officeDocument/2006/relationships/image" Target="../media/image90.emf"/><Relationship Id="rId1" Type="http://schemas.openxmlformats.org/officeDocument/2006/relationships/slideLayout" Target="../slideLayouts/slideLayout2.xml"/></Relationships>
</file>

<file path=ppt/slides/_rels/slide3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1.xml.rels><?xml version="1.0" encoding="UTF-8" standalone="yes"?>
<Relationships xmlns="http://schemas.openxmlformats.org/package/2006/relationships"><Relationship Id="rId3" Type="http://schemas.openxmlformats.org/officeDocument/2006/relationships/image" Target="../media/image91.emf"/><Relationship Id="rId2" Type="http://schemas.openxmlformats.org/officeDocument/2006/relationships/oleObject" Target="../embeddings/oleObject78.bin"/><Relationship Id="rId1" Type="http://schemas.openxmlformats.org/officeDocument/2006/relationships/slideLayout" Target="../slideLayouts/slideLayout2.xml"/></Relationships>
</file>

<file path=ppt/slides/_rels/slide3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7.xml.rels><?xml version="1.0" encoding="UTF-8" standalone="yes"?>
<Relationships xmlns="http://schemas.openxmlformats.org/package/2006/relationships"><Relationship Id="rId2" Type="http://schemas.openxmlformats.org/officeDocument/2006/relationships/image" Target="../media/image92.emf"/><Relationship Id="rId1" Type="http://schemas.openxmlformats.org/officeDocument/2006/relationships/slideLayout" Target="../slideLayouts/slideLayout2.xml"/></Relationships>
</file>

<file path=ppt/slides/_rels/slide3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9.xml.rels><?xml version="1.0" encoding="UTF-8" standalone="yes"?>
<Relationships xmlns="http://schemas.openxmlformats.org/package/2006/relationships"><Relationship Id="rId3" Type="http://schemas.openxmlformats.org/officeDocument/2006/relationships/image" Target="../media/image93.emf"/><Relationship Id="rId2" Type="http://schemas.openxmlformats.org/officeDocument/2006/relationships/oleObject" Target="../embeddings/oleObject79.bin"/><Relationship Id="rId1" Type="http://schemas.openxmlformats.org/officeDocument/2006/relationships/slideLayout" Target="../slideLayouts/slideLayout2.xml"/></Relationships>
</file>

<file path=ppt/slides/_rels/slide3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1.xml.rels><?xml version="1.0" encoding="UTF-8" standalone="yes"?>
<Relationships xmlns="http://schemas.openxmlformats.org/package/2006/relationships"><Relationship Id="rId2" Type="http://schemas.openxmlformats.org/officeDocument/2006/relationships/image" Target="../media/image94.emf"/><Relationship Id="rId1" Type="http://schemas.openxmlformats.org/officeDocument/2006/relationships/slideLayout" Target="../slideLayouts/slideLayout2.xml"/></Relationships>
</file>

<file path=ppt/slides/_rels/slide3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3.xml.rels><?xml version="1.0" encoding="UTF-8" standalone="yes"?>
<Relationships xmlns="http://schemas.openxmlformats.org/package/2006/relationships"><Relationship Id="rId2" Type="http://schemas.openxmlformats.org/officeDocument/2006/relationships/image" Target="../media/image95.emf"/><Relationship Id="rId1" Type="http://schemas.openxmlformats.org/officeDocument/2006/relationships/slideLayout" Target="../slideLayouts/slideLayout2.xml"/></Relationships>
</file>

<file path=ppt/slides/_rels/slide3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5.xml.rels><?xml version="1.0" encoding="UTF-8" standalone="yes"?>
<Relationships xmlns="http://schemas.openxmlformats.org/package/2006/relationships"><Relationship Id="rId3" Type="http://schemas.openxmlformats.org/officeDocument/2006/relationships/image" Target="../media/image96.emf"/><Relationship Id="rId2" Type="http://schemas.openxmlformats.org/officeDocument/2006/relationships/oleObject" Target="../embeddings/oleObject80.bin"/><Relationship Id="rId1" Type="http://schemas.openxmlformats.org/officeDocument/2006/relationships/slideLayout" Target="../slideLayouts/slideLayout2.xml"/></Relationships>
</file>

<file path=ppt/slides/_rels/slide366.xml.rels><?xml version="1.0" encoding="UTF-8" standalone="yes"?>
<Relationships xmlns="http://schemas.openxmlformats.org/package/2006/relationships"><Relationship Id="rId3" Type="http://schemas.openxmlformats.org/officeDocument/2006/relationships/image" Target="../media/image97.emf"/><Relationship Id="rId2" Type="http://schemas.openxmlformats.org/officeDocument/2006/relationships/oleObject" Target="../embeddings/oleObject81.bin"/><Relationship Id="rId1" Type="http://schemas.openxmlformats.org/officeDocument/2006/relationships/slideLayout" Target="../slideLayouts/slideLayout2.xml"/></Relationships>
</file>

<file path=ppt/slides/_rels/slide3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8.xml.rels><?xml version="1.0" encoding="UTF-8" standalone="yes"?>
<Relationships xmlns="http://schemas.openxmlformats.org/package/2006/relationships"><Relationship Id="rId3" Type="http://schemas.openxmlformats.org/officeDocument/2006/relationships/image" Target="../media/image98.emf"/><Relationship Id="rId2" Type="http://schemas.openxmlformats.org/officeDocument/2006/relationships/oleObject" Target="../embeddings/oleObject82.bin"/><Relationship Id="rId1" Type="http://schemas.openxmlformats.org/officeDocument/2006/relationships/slideLayout" Target="../slideLayouts/slideLayout2.xml"/></Relationships>
</file>

<file path=ppt/slides/_rels/slide3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2.xml.rels><?xml version="1.0" encoding="UTF-8" standalone="yes"?>
<Relationships xmlns="http://schemas.openxmlformats.org/package/2006/relationships"><Relationship Id="rId3" Type="http://schemas.openxmlformats.org/officeDocument/2006/relationships/image" Target="../media/image99.emf"/><Relationship Id="rId2" Type="http://schemas.openxmlformats.org/officeDocument/2006/relationships/oleObject" Target="../embeddings/oleObject83.bin"/><Relationship Id="rId1" Type="http://schemas.openxmlformats.org/officeDocument/2006/relationships/slideLayout" Target="../slideLayouts/slideLayout2.xml"/></Relationships>
</file>

<file path=ppt/slides/_rels/slide3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4.xml.rels><?xml version="1.0" encoding="UTF-8" standalone="yes"?>
<Relationships xmlns="http://schemas.openxmlformats.org/package/2006/relationships"><Relationship Id="rId3" Type="http://schemas.openxmlformats.org/officeDocument/2006/relationships/image" Target="../media/image100.emf"/><Relationship Id="rId2" Type="http://schemas.openxmlformats.org/officeDocument/2006/relationships/oleObject" Target="../embeddings/oleObject84.bin"/><Relationship Id="rId1" Type="http://schemas.openxmlformats.org/officeDocument/2006/relationships/slideLayout" Target="../slideLayouts/slideLayout2.xml"/></Relationships>
</file>

<file path=ppt/slides/_rels/slide3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6.xml.rels><?xml version="1.0" encoding="UTF-8" standalone="yes"?>
<Relationships xmlns="http://schemas.openxmlformats.org/package/2006/relationships"><Relationship Id="rId3" Type="http://schemas.openxmlformats.org/officeDocument/2006/relationships/image" Target="../media/image101.emf"/><Relationship Id="rId2" Type="http://schemas.openxmlformats.org/officeDocument/2006/relationships/oleObject" Target="../embeddings/oleObject85.bin"/><Relationship Id="rId1" Type="http://schemas.openxmlformats.org/officeDocument/2006/relationships/slideLayout" Target="../slideLayouts/slideLayout2.xml"/></Relationships>
</file>

<file path=ppt/slides/_rels/slide3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8.xml.rels><?xml version="1.0" encoding="UTF-8" standalone="yes"?>
<Relationships xmlns="http://schemas.openxmlformats.org/package/2006/relationships"><Relationship Id="rId3" Type="http://schemas.openxmlformats.org/officeDocument/2006/relationships/image" Target="../media/image102.emf"/><Relationship Id="rId2" Type="http://schemas.openxmlformats.org/officeDocument/2006/relationships/oleObject" Target="../embeddings/oleObject86.bin"/><Relationship Id="rId1" Type="http://schemas.openxmlformats.org/officeDocument/2006/relationships/slideLayout" Target="../slideLayouts/slideLayout2.xml"/></Relationships>
</file>

<file path=ppt/slides/_rels/slide3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0.xml.rels><?xml version="1.0" encoding="UTF-8" standalone="yes"?>
<Relationships xmlns="http://schemas.openxmlformats.org/package/2006/relationships"><Relationship Id="rId3" Type="http://schemas.openxmlformats.org/officeDocument/2006/relationships/image" Target="../media/image103.emf"/><Relationship Id="rId2" Type="http://schemas.openxmlformats.org/officeDocument/2006/relationships/oleObject" Target="../embeddings/oleObject87.bin"/><Relationship Id="rId1" Type="http://schemas.openxmlformats.org/officeDocument/2006/relationships/slideLayout" Target="../slideLayouts/slideLayout2.xml"/></Relationships>
</file>

<file path=ppt/slides/_rels/slide381.xml.rels><?xml version="1.0" encoding="UTF-8" standalone="yes"?>
<Relationships xmlns="http://schemas.openxmlformats.org/package/2006/relationships"><Relationship Id="rId3" Type="http://schemas.openxmlformats.org/officeDocument/2006/relationships/image" Target="../media/image104.emf"/><Relationship Id="rId2" Type="http://schemas.openxmlformats.org/officeDocument/2006/relationships/oleObject" Target="../embeddings/oleObject88.bin"/><Relationship Id="rId1" Type="http://schemas.openxmlformats.org/officeDocument/2006/relationships/slideLayout" Target="../slideLayouts/slideLayout2.xml"/></Relationships>
</file>

<file path=ppt/slides/_rels/slide3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513805"/>
            <a:ext cx="9144000" cy="5930537"/>
          </a:xfrm>
        </p:spPr>
        <p:txBody>
          <a:bodyPr>
            <a:normAutofit lnSpcReduction="10000"/>
          </a:bodyPr>
          <a:lstStyle/>
          <a:p>
            <a:endParaRPr lang="fa-IR" dirty="0">
              <a:solidFill>
                <a:srgbClr val="FF0000"/>
              </a:solidFill>
            </a:endParaRPr>
          </a:p>
          <a:p>
            <a:r>
              <a:rPr lang="fa-IR" sz="2800" b="1" dirty="0">
                <a:solidFill>
                  <a:srgbClr val="92D050"/>
                </a:solidFill>
              </a:rPr>
              <a:t>به نام خدا</a:t>
            </a:r>
          </a:p>
          <a:p>
            <a:endParaRPr lang="fa-IR" sz="2800" b="1" dirty="0">
              <a:solidFill>
                <a:srgbClr val="92D050"/>
              </a:solidFill>
            </a:endParaRPr>
          </a:p>
          <a:p>
            <a:r>
              <a:rPr lang="fa-IR" sz="4800" b="1" dirty="0">
                <a:solidFill>
                  <a:srgbClr val="00B0F0"/>
                </a:solidFill>
              </a:rPr>
              <a:t>دوره اقتصاد کلان برای فعالان و تحلیل گران اقتصادی</a:t>
            </a:r>
          </a:p>
          <a:p>
            <a:endParaRPr lang="fa-IR" sz="3200" b="1" dirty="0">
              <a:solidFill>
                <a:srgbClr val="00B0F0"/>
              </a:solidFill>
            </a:endParaRPr>
          </a:p>
          <a:p>
            <a:r>
              <a:rPr lang="fa-IR" sz="3200" b="1" dirty="0">
                <a:solidFill>
                  <a:srgbClr val="0070C0"/>
                </a:solidFill>
              </a:rPr>
              <a:t>گروه مالی شریف</a:t>
            </a:r>
            <a:endParaRPr lang="en-US" sz="3200" b="1" dirty="0">
              <a:solidFill>
                <a:srgbClr val="0070C0"/>
              </a:solidFill>
            </a:endParaRPr>
          </a:p>
          <a:p>
            <a:endParaRPr lang="fa-IR" sz="3200" b="1" dirty="0">
              <a:solidFill>
                <a:srgbClr val="0070C0"/>
              </a:solidFill>
            </a:endParaRPr>
          </a:p>
          <a:p>
            <a:r>
              <a:rPr lang="fa-IR" sz="2800" b="1" dirty="0">
                <a:solidFill>
                  <a:srgbClr val="002060"/>
                </a:solidFill>
              </a:rPr>
              <a:t>مدرس: تیمور رحمانی(هیات علمی دانشکده اقتصاد دانشگاه تهران)</a:t>
            </a:r>
          </a:p>
          <a:p>
            <a:endParaRPr lang="fa-IR" sz="2800" b="1" dirty="0">
              <a:solidFill>
                <a:srgbClr val="002060"/>
              </a:solidFill>
            </a:endParaRPr>
          </a:p>
          <a:p>
            <a:r>
              <a:rPr lang="fa-IR" sz="2800" b="1" dirty="0">
                <a:solidFill>
                  <a:srgbClr val="00B050"/>
                </a:solidFill>
              </a:rPr>
              <a:t>اردیبهشت 1405</a:t>
            </a:r>
          </a:p>
        </p:txBody>
      </p:sp>
    </p:spTree>
    <p:extLst>
      <p:ext uri="{BB962C8B-B14F-4D97-AF65-F5344CB8AC3E}">
        <p14:creationId xmlns:p14="http://schemas.microsoft.com/office/powerpoint/2010/main" val="33823033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09600"/>
            <a:ext cx="10515600" cy="5567363"/>
          </a:xfrm>
        </p:spPr>
        <p:txBody>
          <a:bodyPr/>
          <a:lstStyle/>
          <a:p>
            <a:pPr marL="0" indent="0" algn="ctr" rtl="1">
              <a:buNone/>
            </a:pPr>
            <a:endParaRPr lang="fa-IR" dirty="0"/>
          </a:p>
          <a:p>
            <a:pPr marL="0" indent="0" algn="ctr" rtl="1">
              <a:buNone/>
            </a:pPr>
            <a:endParaRPr lang="fa-IR" dirty="0"/>
          </a:p>
          <a:p>
            <a:pPr marL="0" indent="0" algn="ctr" rtl="1">
              <a:buNone/>
            </a:pPr>
            <a:endParaRPr lang="fa-IR" dirty="0"/>
          </a:p>
          <a:p>
            <a:pPr marL="0" indent="0" algn="ctr" rtl="1">
              <a:buNone/>
            </a:pPr>
            <a:endParaRPr lang="fa-IR" dirty="0"/>
          </a:p>
          <a:p>
            <a:pPr marL="0" indent="0" algn="ctr" rtl="1">
              <a:buNone/>
            </a:pPr>
            <a:r>
              <a:rPr lang="fa-IR" b="1" dirty="0">
                <a:solidFill>
                  <a:srgbClr val="00B0F0"/>
                </a:solidFill>
              </a:rPr>
              <a:t>بخش اول:</a:t>
            </a:r>
          </a:p>
          <a:p>
            <a:pPr marL="0" indent="0" algn="ctr" rtl="1">
              <a:buNone/>
            </a:pPr>
            <a:r>
              <a:rPr lang="fa-IR" sz="3600" b="1" dirty="0">
                <a:solidFill>
                  <a:srgbClr val="00B0F0"/>
                </a:solidFill>
              </a:rPr>
              <a:t>آشنایی با داده های با اهمیت اقتصاد کلان</a:t>
            </a:r>
          </a:p>
        </p:txBody>
      </p:sp>
    </p:spTree>
    <p:extLst>
      <p:ext uri="{BB962C8B-B14F-4D97-AF65-F5344CB8AC3E}">
        <p14:creationId xmlns:p14="http://schemas.microsoft.com/office/powerpoint/2010/main" val="24688285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49572"/>
          </a:xfrm>
        </p:spPr>
        <p:txBody>
          <a:bodyPr>
            <a:normAutofit/>
          </a:bodyPr>
          <a:lstStyle/>
          <a:p>
            <a:pPr algn="ctr"/>
            <a:r>
              <a:rPr lang="fa-IR" b="1" dirty="0">
                <a:solidFill>
                  <a:srgbClr val="FF0000"/>
                </a:solidFill>
              </a:rPr>
              <a:t>نظریه و داده در علم اقتصاد</a:t>
            </a:r>
          </a:p>
        </p:txBody>
      </p:sp>
      <p:sp>
        <p:nvSpPr>
          <p:cNvPr id="3" name="Content Placeholder 2"/>
          <p:cNvSpPr>
            <a:spLocks noGrp="1"/>
          </p:cNvSpPr>
          <p:nvPr>
            <p:ph idx="1"/>
          </p:nvPr>
        </p:nvSpPr>
        <p:spPr>
          <a:xfrm>
            <a:off x="838200" y="1193074"/>
            <a:ext cx="10515600" cy="4983889"/>
          </a:xfrm>
        </p:spPr>
        <p:txBody>
          <a:bodyPr>
            <a:normAutofit/>
          </a:bodyPr>
          <a:lstStyle/>
          <a:p>
            <a:pPr marL="0" indent="0" algn="just" rtl="1">
              <a:lnSpc>
                <a:spcPct val="200000"/>
              </a:lnSpc>
              <a:buNone/>
            </a:pPr>
            <a:r>
              <a:rPr lang="fa-IR" sz="3200" b="1" dirty="0"/>
              <a:t>نظریه عمدتاً ناظر به کشف روابط علت و معلولی بین متغیرها با تبعیت از چارچوب شناخته شده روش شناسی علم است و داده ابزاری است که ما را از قابل قبول بودن نظریه در توضیح و تبیین پدیده ها مطمئن می سازد. </a:t>
            </a:r>
            <a:r>
              <a:rPr lang="fa-IR" sz="3200" b="1" dirty="0">
                <a:solidFill>
                  <a:srgbClr val="00B0F0"/>
                </a:solidFill>
              </a:rPr>
              <a:t>لذا، در علوم تجربی از جمله اقتصاد، داده بدون نظریه غیر قابل استفاده است و نظریه بدون داده سودمندی عملی چندانی نخواهد داشت.</a:t>
            </a:r>
          </a:p>
        </p:txBody>
      </p:sp>
    </p:spTree>
    <p:extLst>
      <p:ext uri="{BB962C8B-B14F-4D97-AF65-F5344CB8AC3E}">
        <p14:creationId xmlns:p14="http://schemas.microsoft.com/office/powerpoint/2010/main" val="24040076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4738"/>
          </a:xfrm>
        </p:spPr>
        <p:txBody>
          <a:bodyPr>
            <a:normAutofit/>
          </a:bodyPr>
          <a:lstStyle/>
          <a:p>
            <a:pPr algn="ctr"/>
            <a:r>
              <a:rPr lang="fa-IR" b="1" dirty="0">
                <a:solidFill>
                  <a:srgbClr val="FF0000"/>
                </a:solidFill>
              </a:rPr>
              <a:t>چگونگی اطمینان از تحلیل علم اقتصاد کلان</a:t>
            </a:r>
          </a:p>
        </p:txBody>
      </p:sp>
      <p:sp>
        <p:nvSpPr>
          <p:cNvPr id="3" name="Content Placeholder 2"/>
          <p:cNvSpPr>
            <a:spLocks noGrp="1"/>
          </p:cNvSpPr>
          <p:nvPr>
            <p:ph idx="1"/>
          </p:nvPr>
        </p:nvSpPr>
        <p:spPr>
          <a:xfrm>
            <a:off x="838200" y="1184366"/>
            <a:ext cx="10515600" cy="4992597"/>
          </a:xfrm>
        </p:spPr>
        <p:txBody>
          <a:bodyPr>
            <a:normAutofit/>
          </a:bodyPr>
          <a:lstStyle/>
          <a:p>
            <a:pPr marL="0" indent="0" algn="just" rtl="1">
              <a:lnSpc>
                <a:spcPct val="200000"/>
              </a:lnSpc>
              <a:buNone/>
            </a:pPr>
            <a:r>
              <a:rPr lang="fa-IR" sz="3200" b="1" dirty="0"/>
              <a:t>امروزه با استفاده از تحلیل رفتار اشخاص(چه حقیقی و چه حقوقی) و انگیزش حاکم بر رفتار آنها به ساختن </a:t>
            </a:r>
            <a:r>
              <a:rPr lang="fa-IR" sz="3200" b="1" dirty="0">
                <a:solidFill>
                  <a:srgbClr val="00B0F0"/>
                </a:solidFill>
              </a:rPr>
              <a:t>نظریه یا فرضیه </a:t>
            </a:r>
            <a:r>
              <a:rPr lang="fa-IR" sz="3200" b="1" dirty="0"/>
              <a:t>پرداخته می شود و سپس از طریق </a:t>
            </a:r>
            <a:r>
              <a:rPr lang="fa-IR" sz="3200" b="1" dirty="0">
                <a:solidFill>
                  <a:srgbClr val="00B0F0"/>
                </a:solidFill>
              </a:rPr>
              <a:t>آزمون</a:t>
            </a:r>
            <a:r>
              <a:rPr lang="fa-IR" sz="3200" b="1" dirty="0"/>
              <a:t> نتایج آن با استفاده از داده به درجه ای از </a:t>
            </a:r>
            <a:r>
              <a:rPr lang="fa-IR" sz="3200" b="1" dirty="0">
                <a:solidFill>
                  <a:srgbClr val="00B0F0"/>
                </a:solidFill>
              </a:rPr>
              <a:t>صحت یا قابل قبول بودن نظریه و تحلیل</a:t>
            </a:r>
            <a:r>
              <a:rPr lang="fa-IR" sz="3200" b="1" dirty="0"/>
              <a:t>، اطمینان حاصل می شود تا مبنای تصمیم عاملان اقتصادی و همچنین سیاستگذاری قرار گیرد.</a:t>
            </a:r>
          </a:p>
        </p:txBody>
      </p:sp>
    </p:spTree>
    <p:extLst>
      <p:ext uri="{BB962C8B-B14F-4D97-AF65-F5344CB8AC3E}">
        <p14:creationId xmlns:p14="http://schemas.microsoft.com/office/powerpoint/2010/main" val="36361706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15962"/>
          </a:xfrm>
        </p:spPr>
        <p:txBody>
          <a:bodyPr/>
          <a:lstStyle/>
          <a:p>
            <a:pPr algn="ctr"/>
            <a:r>
              <a:rPr lang="fa-IR" b="1" dirty="0">
                <a:solidFill>
                  <a:srgbClr val="FF0000"/>
                </a:solidFill>
              </a:rPr>
              <a:t>مبنای مدل سازی در علم اقتصاد چیست؟</a:t>
            </a:r>
            <a:endParaRPr lang="en-US" b="1" dirty="0">
              <a:solidFill>
                <a:srgbClr val="FF0000"/>
              </a:solidFill>
            </a:endParaRPr>
          </a:p>
        </p:txBody>
      </p:sp>
      <p:sp>
        <p:nvSpPr>
          <p:cNvPr id="3" name="Content Placeholder 2"/>
          <p:cNvSpPr>
            <a:spLocks noGrp="1"/>
          </p:cNvSpPr>
          <p:nvPr>
            <p:ph idx="1"/>
          </p:nvPr>
        </p:nvSpPr>
        <p:spPr>
          <a:xfrm>
            <a:off x="1332411" y="1066800"/>
            <a:ext cx="9300755" cy="5407152"/>
          </a:xfrm>
        </p:spPr>
        <p:txBody>
          <a:bodyPr>
            <a:normAutofit fontScale="92500"/>
          </a:bodyPr>
          <a:lstStyle/>
          <a:p>
            <a:pPr marL="0" indent="0" algn="just" rtl="1">
              <a:lnSpc>
                <a:spcPct val="150000"/>
              </a:lnSpc>
              <a:buNone/>
            </a:pPr>
            <a:r>
              <a:rPr lang="fa-IR" b="1" dirty="0"/>
              <a:t>اقتصاددانان ادعا می کنند که (1)خواسته های بشر نامحدود است، (2)منابع بشر محدود است، (3)بشر ناچار به انتخاب از میان خواسته های خود است، (4)بشر به گونه ای به انتخاب دست می زند که فایده انتخاب و تصمیم او بیش از هزینه آن باشد، (5)بشر با این معیار تلاش دارد با توجه به اطلاعات موجود خود، در وضعیت بهینه قرار گیرد، به این معنی که تفاوت فایده و هزینه تصمیمات او حداکثر باشد.</a:t>
            </a:r>
          </a:p>
          <a:p>
            <a:pPr marL="0" indent="0" algn="just" rtl="1">
              <a:lnSpc>
                <a:spcPct val="150000"/>
              </a:lnSpc>
              <a:buNone/>
            </a:pPr>
            <a:r>
              <a:rPr lang="fa-IR" b="1" dirty="0">
                <a:solidFill>
                  <a:srgbClr val="00B0F0"/>
                </a:solidFill>
              </a:rPr>
              <a:t>بخش غالب آنچه در واقعیت اقتصاد مشاهده می کنیم(تورم، رشد اقتصادی، نوسانات بازارها و...)، انعکاس این منطق استنتاج است که اقتصاددانان بر اساس آن مدل می سازند.</a:t>
            </a:r>
            <a:endParaRPr lang="en-US" b="1" dirty="0">
              <a:solidFill>
                <a:srgbClr val="00B0F0"/>
              </a:solidFill>
            </a:endParaRPr>
          </a:p>
        </p:txBody>
      </p:sp>
    </p:spTree>
    <p:extLst>
      <p:ext uri="{BB962C8B-B14F-4D97-AF65-F5344CB8AC3E}">
        <p14:creationId xmlns:p14="http://schemas.microsoft.com/office/powerpoint/2010/main" val="26650136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15962"/>
          </a:xfrm>
        </p:spPr>
        <p:txBody>
          <a:bodyPr/>
          <a:lstStyle/>
          <a:p>
            <a:pPr algn="ctr"/>
            <a:r>
              <a:rPr lang="fa-IR" b="1" dirty="0">
                <a:solidFill>
                  <a:srgbClr val="FF0000"/>
                </a:solidFill>
              </a:rPr>
              <a:t>مدل اقتصادی انعکاس چیست؟</a:t>
            </a:r>
            <a:endParaRPr lang="en-US" b="1" dirty="0">
              <a:solidFill>
                <a:srgbClr val="FF0000"/>
              </a:solidFill>
            </a:endParaRPr>
          </a:p>
        </p:txBody>
      </p:sp>
      <p:sp>
        <p:nvSpPr>
          <p:cNvPr id="3" name="Content Placeholder 2"/>
          <p:cNvSpPr>
            <a:spLocks noGrp="1"/>
          </p:cNvSpPr>
          <p:nvPr>
            <p:ph idx="1"/>
          </p:nvPr>
        </p:nvSpPr>
        <p:spPr>
          <a:xfrm>
            <a:off x="1166949" y="838200"/>
            <a:ext cx="9762307" cy="5407152"/>
          </a:xfrm>
        </p:spPr>
        <p:txBody>
          <a:bodyPr>
            <a:normAutofit/>
          </a:bodyPr>
          <a:lstStyle/>
          <a:p>
            <a:pPr marL="0" indent="0" algn="just" rtl="1">
              <a:lnSpc>
                <a:spcPct val="150000"/>
              </a:lnSpc>
              <a:buNone/>
            </a:pPr>
            <a:r>
              <a:rPr lang="fa-IR" b="1" dirty="0"/>
              <a:t>مدل اقتصادی در اصل شکل خلاصه ای از تشریح و توضیح پیامد خواسته های نامحدود بشر و منابع محدود برای رفتار اقتصادی است.</a:t>
            </a:r>
            <a:endParaRPr lang="en-US" b="1" dirty="0"/>
          </a:p>
        </p:txBody>
      </p:sp>
      <p:sp>
        <p:nvSpPr>
          <p:cNvPr id="4" name="Oval 3"/>
          <p:cNvSpPr/>
          <p:nvPr/>
        </p:nvSpPr>
        <p:spPr>
          <a:xfrm>
            <a:off x="2049029" y="2678846"/>
            <a:ext cx="1600200" cy="914400"/>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fa-IR" b="1" dirty="0">
                <a:solidFill>
                  <a:srgbClr val="C00000"/>
                </a:solidFill>
              </a:rPr>
              <a:t>خواسته های نامحدود</a:t>
            </a:r>
            <a:endParaRPr lang="en-US" b="1" dirty="0">
              <a:solidFill>
                <a:srgbClr val="C00000"/>
              </a:solidFill>
            </a:endParaRPr>
          </a:p>
        </p:txBody>
      </p:sp>
      <p:sp>
        <p:nvSpPr>
          <p:cNvPr id="5" name="Oval 4"/>
          <p:cNvSpPr/>
          <p:nvPr/>
        </p:nvSpPr>
        <p:spPr>
          <a:xfrm>
            <a:off x="2057400" y="4737284"/>
            <a:ext cx="1600200" cy="914400"/>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fa-IR" b="1" dirty="0">
                <a:solidFill>
                  <a:srgbClr val="C00000"/>
                </a:solidFill>
              </a:rPr>
              <a:t>منابع محدود</a:t>
            </a:r>
            <a:endParaRPr lang="en-US" b="1" dirty="0">
              <a:solidFill>
                <a:srgbClr val="C00000"/>
              </a:solidFill>
            </a:endParaRPr>
          </a:p>
        </p:txBody>
      </p:sp>
      <p:cxnSp>
        <p:nvCxnSpPr>
          <p:cNvPr id="7" name="Straight Arrow Connector 6"/>
          <p:cNvCxnSpPr/>
          <p:nvPr/>
        </p:nvCxnSpPr>
        <p:spPr>
          <a:xfrm>
            <a:off x="3623830" y="3335922"/>
            <a:ext cx="948171" cy="698315"/>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9" name="Straight Arrow Connector 8"/>
          <p:cNvCxnSpPr/>
          <p:nvPr/>
        </p:nvCxnSpPr>
        <p:spPr>
          <a:xfrm flipV="1">
            <a:off x="3657600" y="4419600"/>
            <a:ext cx="914400" cy="725424"/>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
        <p:nvSpPr>
          <p:cNvPr id="10" name="Oval 9"/>
          <p:cNvSpPr/>
          <p:nvPr/>
        </p:nvSpPr>
        <p:spPr>
          <a:xfrm>
            <a:off x="4476172" y="3721285"/>
            <a:ext cx="1667164" cy="914400"/>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fa-IR" b="1" dirty="0">
                <a:solidFill>
                  <a:srgbClr val="C00000"/>
                </a:solidFill>
              </a:rPr>
              <a:t>انتخاب و تصمیم عامل اقتصادی</a:t>
            </a:r>
            <a:endParaRPr lang="en-US" b="1" dirty="0">
              <a:solidFill>
                <a:srgbClr val="C00000"/>
              </a:solidFill>
            </a:endParaRPr>
          </a:p>
        </p:txBody>
      </p:sp>
      <p:cxnSp>
        <p:nvCxnSpPr>
          <p:cNvPr id="12" name="Straight Arrow Connector 11"/>
          <p:cNvCxnSpPr/>
          <p:nvPr/>
        </p:nvCxnSpPr>
        <p:spPr>
          <a:xfrm>
            <a:off x="6143336" y="4178485"/>
            <a:ext cx="685800" cy="0"/>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
        <p:nvSpPr>
          <p:cNvPr id="13" name="Oval 12"/>
          <p:cNvSpPr/>
          <p:nvPr/>
        </p:nvSpPr>
        <p:spPr>
          <a:xfrm>
            <a:off x="6843568" y="3416485"/>
            <a:ext cx="2590801" cy="1524000"/>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fa-IR" b="1" dirty="0">
                <a:solidFill>
                  <a:srgbClr val="C00000"/>
                </a:solidFill>
              </a:rPr>
              <a:t>تغییر متغیرهای اقتصادی به عنوان نشانه تصمیم گیری</a:t>
            </a:r>
            <a:endParaRPr lang="en-US" b="1" dirty="0">
              <a:solidFill>
                <a:srgbClr val="C00000"/>
              </a:solidFill>
            </a:endParaRPr>
          </a:p>
        </p:txBody>
      </p:sp>
    </p:spTree>
    <p:extLst>
      <p:ext uri="{BB962C8B-B14F-4D97-AF65-F5344CB8AC3E}">
        <p14:creationId xmlns:p14="http://schemas.microsoft.com/office/powerpoint/2010/main" val="23977764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15962"/>
          </a:xfrm>
        </p:spPr>
        <p:txBody>
          <a:bodyPr>
            <a:normAutofit/>
          </a:bodyPr>
          <a:lstStyle/>
          <a:p>
            <a:pPr algn="ctr"/>
            <a:r>
              <a:rPr lang="fa-IR" sz="2200" b="1" dirty="0">
                <a:solidFill>
                  <a:srgbClr val="FF0000"/>
                </a:solidFill>
              </a:rPr>
              <a:t>نمونه ای از دلالت یک مدل بر اساس محدودیت منابع و خواسته های نامحدود</a:t>
            </a:r>
          </a:p>
        </p:txBody>
      </p:sp>
      <p:sp>
        <p:nvSpPr>
          <p:cNvPr id="3" name="Content Placeholder 2"/>
          <p:cNvSpPr>
            <a:spLocks noGrp="1"/>
          </p:cNvSpPr>
          <p:nvPr>
            <p:ph idx="1"/>
          </p:nvPr>
        </p:nvSpPr>
        <p:spPr>
          <a:xfrm>
            <a:off x="1654629" y="1219200"/>
            <a:ext cx="8874033" cy="5254752"/>
          </a:xfrm>
        </p:spPr>
        <p:txBody>
          <a:bodyPr>
            <a:normAutofit fontScale="70000" lnSpcReduction="20000"/>
          </a:bodyPr>
          <a:lstStyle/>
          <a:p>
            <a:pPr algn="just" rtl="1">
              <a:lnSpc>
                <a:spcPct val="150000"/>
              </a:lnSpc>
              <a:buFont typeface="Wingdings" panose="05000000000000000000" pitchFamily="2" charset="2"/>
              <a:buChar char="ü"/>
            </a:pPr>
            <a:r>
              <a:rPr lang="fa-IR" b="1" dirty="0"/>
              <a:t>فرض کنید ابتدا مصرف کنندگان به دلیل محدود بودن منابع شان مقدار مشخصی تقاضا برای انواع کالاها و دارایی ها داشته اند و قادر به تقاضای فراتر از آنچه دارند، نبوده اند گرچه خواسته آن را داشته اند.</a:t>
            </a:r>
          </a:p>
          <a:p>
            <a:pPr algn="just" rtl="1">
              <a:lnSpc>
                <a:spcPct val="150000"/>
              </a:lnSpc>
              <a:buFont typeface="Wingdings" panose="05000000000000000000" pitchFamily="2" charset="2"/>
              <a:buChar char="ü"/>
            </a:pPr>
            <a:r>
              <a:rPr lang="fa-IR" b="1" dirty="0"/>
              <a:t>حال فرض کنید سیاستگذار پولی با سیاست خود اعطای وام و خرید قسطی را تسهیل کند.</a:t>
            </a:r>
          </a:p>
          <a:p>
            <a:pPr algn="just" rtl="1">
              <a:lnSpc>
                <a:spcPct val="150000"/>
              </a:lnSpc>
              <a:buFont typeface="Wingdings" panose="05000000000000000000" pitchFamily="2" charset="2"/>
              <a:buChar char="ü"/>
            </a:pPr>
            <a:r>
              <a:rPr lang="fa-IR" b="1" dirty="0"/>
              <a:t>اعطای وام و تسهیل خرید قسطی منابع مصرف کنندگان را افزایش می دهد و تقاضا برای کالاها و خدمات و دارایی ها توسط آنها را افزایش می دهد.</a:t>
            </a:r>
          </a:p>
          <a:p>
            <a:pPr algn="just" rtl="1">
              <a:lnSpc>
                <a:spcPct val="150000"/>
              </a:lnSpc>
              <a:buFont typeface="Wingdings" panose="05000000000000000000" pitchFamily="2" charset="2"/>
              <a:buChar char="ü"/>
            </a:pPr>
            <a:r>
              <a:rPr lang="fa-IR" b="1" dirty="0"/>
              <a:t>از آنجا که این تصمیم ضرورتاً به معنی افزایش مقدار حقیقی کالاها و خدمات و دارایی ها نیست، پس تقاضای آنها بر عرضه آنها پیشی می گیرد.</a:t>
            </a:r>
          </a:p>
          <a:p>
            <a:pPr algn="just" rtl="1">
              <a:lnSpc>
                <a:spcPct val="150000"/>
              </a:lnSpc>
              <a:buFont typeface="Wingdings" panose="05000000000000000000" pitchFamily="2" charset="2"/>
              <a:buChar char="ü"/>
            </a:pPr>
            <a:r>
              <a:rPr lang="fa-IR" b="1" dirty="0"/>
              <a:t>متعاقب پیشی گرفتن تقاضا بر عرضه، قیمت کالاها و خدمات و دارایی ها شروع به افزایش می کند.</a:t>
            </a:r>
          </a:p>
          <a:p>
            <a:pPr algn="just" rtl="1">
              <a:lnSpc>
                <a:spcPct val="150000"/>
              </a:lnSpc>
              <a:buFont typeface="Wingdings" panose="05000000000000000000" pitchFamily="2" charset="2"/>
              <a:buChar char="ü"/>
            </a:pPr>
            <a:r>
              <a:rPr lang="fa-IR" b="1" dirty="0">
                <a:solidFill>
                  <a:srgbClr val="00B0F0"/>
                </a:solidFill>
              </a:rPr>
              <a:t>لذا، افزایشی که در آن قیمت ها رخ داده است انعکاس تصمیمات مصرف کنندگان در تخصیص منابع محدود بین خواسته های نامحدود بوده است. </a:t>
            </a:r>
          </a:p>
        </p:txBody>
      </p:sp>
    </p:spTree>
    <p:extLst>
      <p:ext uri="{BB962C8B-B14F-4D97-AF65-F5344CB8AC3E}">
        <p14:creationId xmlns:p14="http://schemas.microsoft.com/office/powerpoint/2010/main" val="21227976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15962"/>
          </a:xfrm>
        </p:spPr>
        <p:txBody>
          <a:bodyPr/>
          <a:lstStyle/>
          <a:p>
            <a:pPr algn="ctr"/>
            <a:r>
              <a:rPr lang="fa-IR" b="1" dirty="0">
                <a:solidFill>
                  <a:srgbClr val="FF0000"/>
                </a:solidFill>
              </a:rPr>
              <a:t>اقتصاددانان چگونه مدل می سازند؟</a:t>
            </a:r>
          </a:p>
        </p:txBody>
      </p:sp>
      <p:sp>
        <p:nvSpPr>
          <p:cNvPr id="3" name="Content Placeholder 2"/>
          <p:cNvSpPr>
            <a:spLocks noGrp="1"/>
          </p:cNvSpPr>
          <p:nvPr>
            <p:ph idx="1"/>
          </p:nvPr>
        </p:nvSpPr>
        <p:spPr>
          <a:xfrm>
            <a:off x="1297577" y="990600"/>
            <a:ext cx="9771017" cy="5483352"/>
          </a:xfrm>
        </p:spPr>
        <p:txBody>
          <a:bodyPr>
            <a:normAutofit/>
          </a:bodyPr>
          <a:lstStyle/>
          <a:p>
            <a:pPr marL="0" indent="0" algn="just" rtl="1">
              <a:lnSpc>
                <a:spcPct val="200000"/>
              </a:lnSpc>
              <a:buNone/>
            </a:pPr>
            <a:r>
              <a:rPr lang="fa-IR" b="1" dirty="0"/>
              <a:t>اقتصاددانان با استفاده از فروض، واقعیت پیچیده را ساده سازی می کنند تا بر روابطی که با اهمیت هستند، متمرکز شوند. کار مدل همانند کار یک نقشه مسیر تهران به کرمان است که بسیاری از واقعییات مسیر را نادیده گرفته است تا چند فاکتور کلیدی مانند مدت زمان سفر، شهرهای واقع در مسیر، مراکز خدماتی واقع در مسیر و مواردی از این دست را مورد توجه قرار دهد. </a:t>
            </a:r>
            <a:r>
              <a:rPr lang="fa-IR" b="1" dirty="0">
                <a:solidFill>
                  <a:srgbClr val="00B0F0"/>
                </a:solidFill>
              </a:rPr>
              <a:t>این نقشه غیرواقعی است اما برای منظور مورد نظرسودمند است.</a:t>
            </a:r>
          </a:p>
        </p:txBody>
      </p:sp>
    </p:spTree>
    <p:extLst>
      <p:ext uri="{BB962C8B-B14F-4D97-AF65-F5344CB8AC3E}">
        <p14:creationId xmlns:p14="http://schemas.microsoft.com/office/powerpoint/2010/main" val="11695035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66989"/>
          </a:xfrm>
        </p:spPr>
        <p:txBody>
          <a:bodyPr>
            <a:normAutofit/>
          </a:bodyPr>
          <a:lstStyle/>
          <a:p>
            <a:pPr algn="ctr"/>
            <a:r>
              <a:rPr lang="fa-IR" b="1" dirty="0">
                <a:solidFill>
                  <a:srgbClr val="FF0000"/>
                </a:solidFill>
              </a:rPr>
              <a:t>واقعیت و مدل اقتصاد کلان</a:t>
            </a:r>
          </a:p>
        </p:txBody>
      </p:sp>
      <p:sp>
        <p:nvSpPr>
          <p:cNvPr id="3" name="Content Placeholder 2"/>
          <p:cNvSpPr>
            <a:spLocks noGrp="1"/>
          </p:cNvSpPr>
          <p:nvPr>
            <p:ph idx="1"/>
          </p:nvPr>
        </p:nvSpPr>
        <p:spPr>
          <a:xfrm>
            <a:off x="838200" y="1071154"/>
            <a:ext cx="10515600" cy="5105809"/>
          </a:xfrm>
        </p:spPr>
        <p:txBody>
          <a:bodyPr>
            <a:normAutofit fontScale="92500"/>
          </a:bodyPr>
          <a:lstStyle/>
          <a:p>
            <a:pPr marL="0" indent="0" algn="just" rtl="1">
              <a:lnSpc>
                <a:spcPct val="200000"/>
              </a:lnSpc>
              <a:buNone/>
            </a:pPr>
            <a:r>
              <a:rPr lang="fa-IR" sz="3200" b="1" dirty="0"/>
              <a:t>واقعیت اقتصاد و بویژه اقتصاد کلان بسیار پیچیده است و هیچ گاه عین واقعیت را نمی توان روی کاغذ آورد. مدل اقتصاد کلان چارچوب ساده شده ای است از روابط متغیرهای اقتصادی که بر اساس فروض بنا می شود تا بر روابط با اهمیت مورد نظر تحلیل گر تمرکز شود و فرضیه ها یا ادعاهای قابل آزمون را نتیجه دهد.</a:t>
            </a:r>
          </a:p>
          <a:p>
            <a:pPr marL="0" indent="0" algn="just" rtl="1">
              <a:lnSpc>
                <a:spcPct val="200000"/>
              </a:lnSpc>
              <a:buNone/>
            </a:pPr>
            <a:r>
              <a:rPr lang="fa-IR" sz="3200" b="1" dirty="0">
                <a:solidFill>
                  <a:srgbClr val="00B0F0"/>
                </a:solidFill>
              </a:rPr>
              <a:t>در علم اقتصاد مدل کاملاً واقعی وجود ندارد و معنی ندارد.</a:t>
            </a:r>
          </a:p>
        </p:txBody>
      </p:sp>
    </p:spTree>
    <p:extLst>
      <p:ext uri="{BB962C8B-B14F-4D97-AF65-F5344CB8AC3E}">
        <p14:creationId xmlns:p14="http://schemas.microsoft.com/office/powerpoint/2010/main" val="14247078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84406"/>
          </a:xfrm>
        </p:spPr>
        <p:txBody>
          <a:bodyPr>
            <a:normAutofit/>
          </a:bodyPr>
          <a:lstStyle/>
          <a:p>
            <a:pPr algn="ctr"/>
            <a:r>
              <a:rPr lang="fa-IR" b="1" dirty="0">
                <a:solidFill>
                  <a:srgbClr val="FF0000"/>
                </a:solidFill>
              </a:rPr>
              <a:t>مفهوم محوری و کلیدی تعادل در تحلیل اقتصاد کلان</a:t>
            </a:r>
          </a:p>
        </p:txBody>
      </p:sp>
      <p:sp>
        <p:nvSpPr>
          <p:cNvPr id="3" name="Content Placeholder 2"/>
          <p:cNvSpPr>
            <a:spLocks noGrp="1"/>
          </p:cNvSpPr>
          <p:nvPr>
            <p:ph idx="1"/>
          </p:nvPr>
        </p:nvSpPr>
        <p:spPr>
          <a:xfrm>
            <a:off x="838200" y="1306286"/>
            <a:ext cx="10515600" cy="4870677"/>
          </a:xfrm>
        </p:spPr>
        <p:txBody>
          <a:bodyPr>
            <a:normAutofit fontScale="92500"/>
          </a:bodyPr>
          <a:lstStyle/>
          <a:p>
            <a:pPr marL="0" indent="0" algn="just" rtl="1">
              <a:lnSpc>
                <a:spcPct val="150000"/>
              </a:lnSpc>
              <a:buNone/>
            </a:pPr>
            <a:r>
              <a:rPr lang="fa-IR" sz="3200" b="1" dirty="0"/>
              <a:t>کل تحلیل های اقتصادی و از جمله اقتصاد کلان بر اساس استفاده از مفهوم کلیدی و بنیادی تعادل بنا شده اند، به این معنی که همه تغییرات مشاهده شده در متغیرها نشانه حرکت به سمت تعادل است و تغییر نشانه وارد شدن نیرو و خروج از تعادل است و همین به ما کمک می کند روابط علت و معلولی متغیرها را بهتر درک کنیم.</a:t>
            </a:r>
          </a:p>
          <a:p>
            <a:pPr marL="0" indent="0" algn="just" rtl="1">
              <a:lnSpc>
                <a:spcPct val="150000"/>
              </a:lnSpc>
              <a:buNone/>
            </a:pPr>
            <a:r>
              <a:rPr lang="fa-IR" sz="3200" b="1" dirty="0">
                <a:solidFill>
                  <a:srgbClr val="00B0F0"/>
                </a:solidFill>
              </a:rPr>
              <a:t>تحولات تورم، رشد اقتصادی، نرخ ارز، قیمت سهام، نرخ بهره و ... همگی انعکاس خروج از تعادل و حرکت به سمت تعادل هستند.</a:t>
            </a:r>
          </a:p>
        </p:txBody>
      </p:sp>
    </p:spTree>
    <p:extLst>
      <p:ext uri="{BB962C8B-B14F-4D97-AF65-F5344CB8AC3E}">
        <p14:creationId xmlns:p14="http://schemas.microsoft.com/office/powerpoint/2010/main" val="18964448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92162"/>
          </a:xfrm>
        </p:spPr>
        <p:txBody>
          <a:bodyPr>
            <a:normAutofit/>
          </a:bodyPr>
          <a:lstStyle/>
          <a:p>
            <a:pPr algn="ctr"/>
            <a:r>
              <a:rPr lang="fa-IR" sz="3200" b="1" dirty="0">
                <a:solidFill>
                  <a:srgbClr val="FF0000"/>
                </a:solidFill>
              </a:rPr>
              <a:t>اقتصاددانان از تعادل مدل به چه چیزی می رسند؟</a:t>
            </a:r>
          </a:p>
        </p:txBody>
      </p:sp>
      <p:sp>
        <p:nvSpPr>
          <p:cNvPr id="3" name="Content Placeholder 2"/>
          <p:cNvSpPr>
            <a:spLocks noGrp="1"/>
          </p:cNvSpPr>
          <p:nvPr>
            <p:ph idx="1"/>
          </p:nvPr>
        </p:nvSpPr>
        <p:spPr>
          <a:xfrm>
            <a:off x="1123406" y="1143000"/>
            <a:ext cx="9631680" cy="5330952"/>
          </a:xfrm>
        </p:spPr>
        <p:txBody>
          <a:bodyPr>
            <a:normAutofit lnSpcReduction="10000"/>
          </a:bodyPr>
          <a:lstStyle/>
          <a:p>
            <a:pPr marL="0" indent="0" algn="just" rtl="1">
              <a:lnSpc>
                <a:spcPct val="200000"/>
              </a:lnSpc>
              <a:buNone/>
            </a:pPr>
            <a:r>
              <a:rPr lang="fa-IR" b="1" dirty="0"/>
              <a:t>اقتصاددانان پس از ساده سازی واقعیت و ساختن مدل و استفاده از مفهوم تعادل، به آنچه می رسند که </a:t>
            </a:r>
            <a:r>
              <a:rPr lang="fa-IR" b="1" dirty="0">
                <a:solidFill>
                  <a:srgbClr val="00B0F0"/>
                </a:solidFill>
              </a:rPr>
              <a:t>فرضیه یا ادعا یا تئوری </a:t>
            </a:r>
            <a:r>
              <a:rPr lang="fa-IR" b="1" dirty="0"/>
              <a:t>نامیده می شود. فرضیه در قالب یک گزاره خبری قابل اثبات یا رد به شکل «اگر...، آن گاه...» بیان می شود.</a:t>
            </a:r>
          </a:p>
          <a:p>
            <a:pPr marL="0" indent="0" algn="just" rtl="1">
              <a:lnSpc>
                <a:spcPct val="200000"/>
              </a:lnSpc>
              <a:buNone/>
            </a:pPr>
            <a:r>
              <a:rPr lang="fa-IR" b="1" dirty="0">
                <a:solidFill>
                  <a:srgbClr val="00B0F0"/>
                </a:solidFill>
              </a:rPr>
              <a:t>مثلاً گزاره معروف « اگر رشد نقدینگی بیشتر شود، آن گاه با ثابت بودن سایر شرایط نرخ تورم بیشتر خواهد شد» نوعی فرضیه یا ادعای قابل اثبات یا رد است که در اصل از مفهوم تعادل حاصل شده است.</a:t>
            </a:r>
          </a:p>
        </p:txBody>
      </p:sp>
    </p:spTree>
    <p:extLst>
      <p:ext uri="{BB962C8B-B14F-4D97-AF65-F5344CB8AC3E}">
        <p14:creationId xmlns:p14="http://schemas.microsoft.com/office/powerpoint/2010/main" val="3282732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639762"/>
          </a:xfrm>
        </p:spPr>
        <p:txBody>
          <a:bodyPr>
            <a:normAutofit fontScale="90000"/>
          </a:bodyPr>
          <a:lstStyle/>
          <a:p>
            <a:pPr algn="ctr"/>
            <a:r>
              <a:rPr lang="fa-IR" b="1" dirty="0">
                <a:solidFill>
                  <a:srgbClr val="C00000"/>
                </a:solidFill>
              </a:rPr>
              <a:t>واقعیت، مدل و فرضیه</a:t>
            </a:r>
            <a:endParaRPr lang="en-US" b="1" dirty="0">
              <a:solidFill>
                <a:srgbClr val="C00000"/>
              </a:solidFill>
            </a:endParaRPr>
          </a:p>
        </p:txBody>
      </p:sp>
      <p:sp>
        <p:nvSpPr>
          <p:cNvPr id="3" name="Content Placeholder 2"/>
          <p:cNvSpPr>
            <a:spLocks noGrp="1"/>
          </p:cNvSpPr>
          <p:nvPr>
            <p:ph idx="1"/>
          </p:nvPr>
        </p:nvSpPr>
        <p:spPr>
          <a:xfrm>
            <a:off x="1981200" y="1144524"/>
            <a:ext cx="7696200" cy="5483352"/>
          </a:xfrm>
        </p:spPr>
        <p:txBody>
          <a:bodyPr/>
          <a:lstStyle/>
          <a:p>
            <a:pPr marL="0" indent="0">
              <a:buNone/>
            </a:pPr>
            <a:endParaRPr lang="en-US" dirty="0"/>
          </a:p>
        </p:txBody>
      </p:sp>
      <p:sp>
        <p:nvSpPr>
          <p:cNvPr id="4" name="Oval 3"/>
          <p:cNvSpPr/>
          <p:nvPr/>
        </p:nvSpPr>
        <p:spPr>
          <a:xfrm>
            <a:off x="1962727" y="2667000"/>
            <a:ext cx="1676400" cy="1066800"/>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fa-IR" b="1" dirty="0"/>
              <a:t>واقعیت بغرنج و پیچیده</a:t>
            </a:r>
            <a:endParaRPr lang="en-US" b="1" dirty="0"/>
          </a:p>
        </p:txBody>
      </p:sp>
      <p:sp>
        <p:nvSpPr>
          <p:cNvPr id="6" name="Right Arrow 5"/>
          <p:cNvSpPr/>
          <p:nvPr/>
        </p:nvSpPr>
        <p:spPr>
          <a:xfrm>
            <a:off x="3657600" y="2743200"/>
            <a:ext cx="1066800" cy="914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400" b="1" dirty="0"/>
              <a:t>ساده سازی</a:t>
            </a:r>
            <a:endParaRPr lang="en-US" sz="1400" b="1" dirty="0"/>
          </a:p>
        </p:txBody>
      </p:sp>
      <p:sp>
        <p:nvSpPr>
          <p:cNvPr id="7" name="Oval 6"/>
          <p:cNvSpPr/>
          <p:nvPr/>
        </p:nvSpPr>
        <p:spPr>
          <a:xfrm>
            <a:off x="4754418" y="2667000"/>
            <a:ext cx="1570182" cy="1066800"/>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fa-IR" b="1" dirty="0"/>
              <a:t>مدل اقتصادی</a:t>
            </a:r>
            <a:endParaRPr lang="en-US" b="1" dirty="0"/>
          </a:p>
        </p:txBody>
      </p:sp>
      <p:sp>
        <p:nvSpPr>
          <p:cNvPr id="8" name="Right Arrow 7"/>
          <p:cNvSpPr/>
          <p:nvPr/>
        </p:nvSpPr>
        <p:spPr>
          <a:xfrm>
            <a:off x="6352309" y="2781300"/>
            <a:ext cx="1173018" cy="838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400" b="1" dirty="0"/>
              <a:t>کمک از مفهوم تعادل</a:t>
            </a:r>
            <a:endParaRPr lang="en-US" sz="1400" b="1" dirty="0"/>
          </a:p>
        </p:txBody>
      </p:sp>
      <p:sp>
        <p:nvSpPr>
          <p:cNvPr id="9" name="Oval 8"/>
          <p:cNvSpPr/>
          <p:nvPr/>
        </p:nvSpPr>
        <p:spPr>
          <a:xfrm>
            <a:off x="7543800" y="2743200"/>
            <a:ext cx="1676400" cy="914400"/>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fa-IR" b="1" dirty="0"/>
              <a:t>فرضیه یا تئوری</a:t>
            </a:r>
            <a:endParaRPr lang="en-US" b="1" dirty="0"/>
          </a:p>
        </p:txBody>
      </p:sp>
      <p:sp>
        <p:nvSpPr>
          <p:cNvPr id="5" name="Down Arrow 4"/>
          <p:cNvSpPr/>
          <p:nvPr/>
        </p:nvSpPr>
        <p:spPr>
          <a:xfrm>
            <a:off x="7696200" y="3683369"/>
            <a:ext cx="1371600" cy="152247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fa-IR" b="1" dirty="0"/>
              <a:t>کمک گرفتن از داده</a:t>
            </a:r>
            <a:endParaRPr lang="en-US" b="1" dirty="0"/>
          </a:p>
        </p:txBody>
      </p:sp>
      <p:sp>
        <p:nvSpPr>
          <p:cNvPr id="10" name="Oval 9"/>
          <p:cNvSpPr/>
          <p:nvPr/>
        </p:nvSpPr>
        <p:spPr>
          <a:xfrm>
            <a:off x="7467600" y="5222378"/>
            <a:ext cx="1981200" cy="914400"/>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fa-IR" b="1" dirty="0"/>
              <a:t>اثبات یا رد فرضیه و ادعا</a:t>
            </a:r>
            <a:endParaRPr lang="en-US" b="1" dirty="0"/>
          </a:p>
        </p:txBody>
      </p:sp>
    </p:spTree>
    <p:extLst>
      <p:ext uri="{BB962C8B-B14F-4D97-AF65-F5344CB8AC3E}">
        <p14:creationId xmlns:p14="http://schemas.microsoft.com/office/powerpoint/2010/main" val="42192349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23446"/>
          </a:xfrm>
        </p:spPr>
        <p:txBody>
          <a:bodyPr>
            <a:normAutofit/>
          </a:bodyPr>
          <a:lstStyle/>
          <a:p>
            <a:pPr algn="ctr"/>
            <a:r>
              <a:rPr lang="fa-IR" b="1" dirty="0">
                <a:solidFill>
                  <a:srgbClr val="FF0000"/>
                </a:solidFill>
              </a:rPr>
              <a:t>بکارگیری داده در تحلیل اقتصاد کلان</a:t>
            </a:r>
          </a:p>
        </p:txBody>
      </p:sp>
      <p:sp>
        <p:nvSpPr>
          <p:cNvPr id="3" name="Content Placeholder 2"/>
          <p:cNvSpPr>
            <a:spLocks noGrp="1"/>
          </p:cNvSpPr>
          <p:nvPr>
            <p:ph idx="1"/>
          </p:nvPr>
        </p:nvSpPr>
        <p:spPr>
          <a:xfrm>
            <a:off x="838200" y="1088572"/>
            <a:ext cx="10515600" cy="5088391"/>
          </a:xfrm>
        </p:spPr>
        <p:txBody>
          <a:bodyPr/>
          <a:lstStyle/>
          <a:p>
            <a:pPr marL="0" indent="0" algn="just" rtl="1">
              <a:lnSpc>
                <a:spcPct val="250000"/>
              </a:lnSpc>
              <a:buNone/>
            </a:pPr>
            <a:r>
              <a:rPr lang="fa-IR" b="1" dirty="0"/>
              <a:t>در استفاده از داده های اقتصاد کلان یک اصل اساسی حضور دارد و </a:t>
            </a:r>
            <a:r>
              <a:rPr lang="fa-IR" b="1" dirty="0">
                <a:solidFill>
                  <a:srgbClr val="00B0F0"/>
                </a:solidFill>
              </a:rPr>
              <a:t>آن هم بکارگیری داده با داشتن یک زمینه تئوریک ذهنی است تا استفاده از داده را سودمند سازد</a:t>
            </a:r>
            <a:r>
              <a:rPr lang="fa-IR" b="1" dirty="0"/>
              <a:t>. هیچ داده ای بدون داشتن زمینه تئوریک ذهنی قابل استفاده برای تحلیل اقتصاد کلان نیست.</a:t>
            </a:r>
          </a:p>
        </p:txBody>
      </p:sp>
    </p:spTree>
    <p:extLst>
      <p:ext uri="{BB962C8B-B14F-4D97-AF65-F5344CB8AC3E}">
        <p14:creationId xmlns:p14="http://schemas.microsoft.com/office/powerpoint/2010/main" val="25889489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639762"/>
          </a:xfrm>
        </p:spPr>
        <p:txBody>
          <a:bodyPr>
            <a:normAutofit fontScale="90000"/>
          </a:bodyPr>
          <a:lstStyle/>
          <a:p>
            <a:pPr algn="ctr"/>
            <a:r>
              <a:rPr lang="fa-IR" b="1" dirty="0">
                <a:solidFill>
                  <a:srgbClr val="FF0000"/>
                </a:solidFill>
              </a:rPr>
              <a:t>تحلیل اقتصادی، متغیرها و داده ها</a:t>
            </a:r>
            <a:endParaRPr lang="en-US" b="1" dirty="0">
              <a:solidFill>
                <a:srgbClr val="FF0000"/>
              </a:solidFill>
            </a:endParaRPr>
          </a:p>
        </p:txBody>
      </p:sp>
      <p:sp>
        <p:nvSpPr>
          <p:cNvPr id="3" name="Content Placeholder 2"/>
          <p:cNvSpPr>
            <a:spLocks noGrp="1"/>
          </p:cNvSpPr>
          <p:nvPr>
            <p:ph idx="1"/>
          </p:nvPr>
        </p:nvSpPr>
        <p:spPr>
          <a:xfrm>
            <a:off x="1463041" y="990600"/>
            <a:ext cx="9344296" cy="5483352"/>
          </a:xfrm>
        </p:spPr>
        <p:txBody>
          <a:bodyPr>
            <a:normAutofit fontScale="92500"/>
          </a:bodyPr>
          <a:lstStyle/>
          <a:p>
            <a:pPr marL="0" indent="0" algn="just" rtl="1">
              <a:lnSpc>
                <a:spcPct val="150000"/>
              </a:lnSpc>
              <a:buNone/>
            </a:pPr>
            <a:r>
              <a:rPr lang="fa-IR" b="1" dirty="0"/>
              <a:t>تحلیل اقتصادی بر روی متغیرها و روابط آنها متمرکز است. اما آنچه در تحلیل اقتصادی مورد استفاده قرار می گیرد، مفاهیم انتزاعی یا تجریدی هستند که مابه ازای دقیق در عالم واقع ندارند. اقتصاددانان تلاش می کنند که برای آن متغیرهای انتزاعی و تئوریک شاخص هایی در عالم واقع بیابند و برای آن داده بسازند تا قادر به بررسی تجربی نظریه های خود باشند. به عنوان مثال، موقعی که در اقتصاد صحبت از متغیری تحت عنوان تولید کل اقتصاد می شود، یک مفهوم انتزاعی است اما برای این مفهوم انتزاعی شاخصی تحت عنوان تولید ناخالص داخلی ساخته می شود و برای آن داده تولید می شود تا ما را قادر به بررسی تجربی کند. </a:t>
            </a:r>
            <a:r>
              <a:rPr lang="fa-IR" b="1" dirty="0">
                <a:solidFill>
                  <a:srgbClr val="00B0F0"/>
                </a:solidFill>
              </a:rPr>
              <a:t>داده های اقتصادی مقدار اندازه گیری شده مفاهیم انتزاعی تئوریک هستند. </a:t>
            </a:r>
            <a:endParaRPr lang="en-US" b="1" dirty="0">
              <a:solidFill>
                <a:srgbClr val="00B0F0"/>
              </a:solidFill>
            </a:endParaRPr>
          </a:p>
        </p:txBody>
      </p:sp>
    </p:spTree>
    <p:extLst>
      <p:ext uri="{BB962C8B-B14F-4D97-AF65-F5344CB8AC3E}">
        <p14:creationId xmlns:p14="http://schemas.microsoft.com/office/powerpoint/2010/main" val="41531292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58281"/>
          </a:xfrm>
        </p:spPr>
        <p:txBody>
          <a:bodyPr>
            <a:normAutofit/>
          </a:bodyPr>
          <a:lstStyle/>
          <a:p>
            <a:pPr algn="ctr"/>
            <a:r>
              <a:rPr lang="fa-IR" b="1" dirty="0">
                <a:solidFill>
                  <a:srgbClr val="FF0000"/>
                </a:solidFill>
              </a:rPr>
              <a:t>داده های با اهمیت اقتصاد کلان</a:t>
            </a:r>
          </a:p>
        </p:txBody>
      </p:sp>
      <p:sp>
        <p:nvSpPr>
          <p:cNvPr id="3" name="Content Placeholder 2"/>
          <p:cNvSpPr>
            <a:spLocks noGrp="1"/>
          </p:cNvSpPr>
          <p:nvPr>
            <p:ph idx="1"/>
          </p:nvPr>
        </p:nvSpPr>
        <p:spPr>
          <a:xfrm>
            <a:off x="838200" y="1018903"/>
            <a:ext cx="10515600" cy="5158060"/>
          </a:xfrm>
        </p:spPr>
        <p:txBody>
          <a:bodyPr>
            <a:normAutofit fontScale="92500" lnSpcReduction="20000"/>
          </a:bodyPr>
          <a:lstStyle/>
          <a:p>
            <a:pPr marL="514350" indent="-514350" algn="just" rtl="1">
              <a:lnSpc>
                <a:spcPct val="200000"/>
              </a:lnSpc>
              <a:buFont typeface="+mj-lt"/>
              <a:buAutoNum type="arabicParenR"/>
            </a:pPr>
            <a:r>
              <a:rPr lang="fa-IR" sz="2000" b="1" dirty="0"/>
              <a:t>داده های پولی</a:t>
            </a:r>
          </a:p>
          <a:p>
            <a:pPr marL="514350" indent="-514350" algn="just" rtl="1">
              <a:lnSpc>
                <a:spcPct val="200000"/>
              </a:lnSpc>
              <a:buFont typeface="+mj-lt"/>
              <a:buAutoNum type="arabicParenR"/>
            </a:pPr>
            <a:r>
              <a:rPr lang="fa-IR" sz="2000" b="1" dirty="0"/>
              <a:t>داده های حساب های ملی</a:t>
            </a:r>
          </a:p>
          <a:p>
            <a:pPr marL="514350" indent="-514350" algn="just" rtl="1">
              <a:lnSpc>
                <a:spcPct val="200000"/>
              </a:lnSpc>
              <a:buFont typeface="+mj-lt"/>
              <a:buAutoNum type="arabicParenR"/>
            </a:pPr>
            <a:r>
              <a:rPr lang="fa-IR" sz="2000" b="1" dirty="0"/>
              <a:t>داده های شاخص قیمت و تورم</a:t>
            </a:r>
          </a:p>
          <a:p>
            <a:pPr marL="514350" indent="-514350" algn="just" rtl="1">
              <a:lnSpc>
                <a:spcPct val="200000"/>
              </a:lnSpc>
              <a:buFont typeface="+mj-lt"/>
              <a:buAutoNum type="arabicParenR"/>
            </a:pPr>
            <a:r>
              <a:rPr lang="fa-IR" sz="2000" b="1" dirty="0"/>
              <a:t>داده های بودجه دولت</a:t>
            </a:r>
          </a:p>
          <a:p>
            <a:pPr marL="514350" indent="-514350" algn="just" rtl="1">
              <a:lnSpc>
                <a:spcPct val="200000"/>
              </a:lnSpc>
              <a:buFont typeface="+mj-lt"/>
              <a:buAutoNum type="arabicParenR"/>
            </a:pPr>
            <a:r>
              <a:rPr lang="fa-IR" sz="2000" b="1" dirty="0"/>
              <a:t>داده های تراز پرداخت ها</a:t>
            </a:r>
          </a:p>
          <a:p>
            <a:pPr marL="514350" indent="-514350" algn="just" rtl="1">
              <a:lnSpc>
                <a:spcPct val="200000"/>
              </a:lnSpc>
              <a:buFont typeface="+mj-lt"/>
              <a:buAutoNum type="arabicParenR"/>
            </a:pPr>
            <a:r>
              <a:rPr lang="fa-IR" sz="2000" b="1" dirty="0"/>
              <a:t>داده های اشتغال و بیکاری </a:t>
            </a:r>
          </a:p>
          <a:p>
            <a:pPr marL="0" indent="0" algn="just" rtl="1">
              <a:lnSpc>
                <a:spcPct val="200000"/>
              </a:lnSpc>
              <a:buNone/>
            </a:pPr>
            <a:r>
              <a:rPr lang="fa-IR" sz="2000" b="1" dirty="0"/>
              <a:t>منبع داده ها:</a:t>
            </a:r>
          </a:p>
          <a:p>
            <a:pPr marL="0" indent="0" algn="just" rtl="1">
              <a:lnSpc>
                <a:spcPct val="200000"/>
              </a:lnSpc>
              <a:buNone/>
            </a:pPr>
            <a:r>
              <a:rPr lang="en-US" sz="2000" b="1" dirty="0">
                <a:solidFill>
                  <a:srgbClr val="00B0F0"/>
                </a:solidFill>
              </a:rPr>
              <a:t>Tsdview.cis.cbi.ir, cbi.ir/category/2692.aspx, cbi.ir/category/EconomicTrends_fa.aspx</a:t>
            </a:r>
            <a:endParaRPr lang="fa-IR" sz="2000" b="1" dirty="0">
              <a:solidFill>
                <a:srgbClr val="00B0F0"/>
              </a:solidFill>
            </a:endParaRPr>
          </a:p>
        </p:txBody>
      </p:sp>
    </p:spTree>
    <p:extLst>
      <p:ext uri="{BB962C8B-B14F-4D97-AF65-F5344CB8AC3E}">
        <p14:creationId xmlns:p14="http://schemas.microsoft.com/office/powerpoint/2010/main" val="9628917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01824"/>
          </a:xfrm>
        </p:spPr>
        <p:txBody>
          <a:bodyPr/>
          <a:lstStyle/>
          <a:p>
            <a:pPr algn="ctr"/>
            <a:r>
              <a:rPr lang="fa-IR" b="1" dirty="0">
                <a:solidFill>
                  <a:srgbClr val="FF0000"/>
                </a:solidFill>
              </a:rPr>
              <a:t>داده های پولی معرف چه چیزی هستند؟</a:t>
            </a:r>
          </a:p>
        </p:txBody>
      </p:sp>
      <p:sp>
        <p:nvSpPr>
          <p:cNvPr id="3" name="Content Placeholder 2"/>
          <p:cNvSpPr>
            <a:spLocks noGrp="1"/>
          </p:cNvSpPr>
          <p:nvPr>
            <p:ph idx="1"/>
          </p:nvPr>
        </p:nvSpPr>
        <p:spPr>
          <a:xfrm>
            <a:off x="838200" y="1166950"/>
            <a:ext cx="10515600" cy="5010013"/>
          </a:xfrm>
        </p:spPr>
        <p:txBody>
          <a:bodyPr>
            <a:normAutofit/>
          </a:bodyPr>
          <a:lstStyle/>
          <a:p>
            <a:pPr marL="0" indent="0" algn="just" rtl="1">
              <a:lnSpc>
                <a:spcPct val="200000"/>
              </a:lnSpc>
              <a:buNone/>
            </a:pPr>
            <a:r>
              <a:rPr lang="fa-IR" sz="3200" b="1" dirty="0">
                <a:solidFill>
                  <a:srgbClr val="00B0F0"/>
                </a:solidFill>
              </a:rPr>
              <a:t>داده های پولی به طور کامل انعکاس وضعیت ترازنامه نظام بانکی  یا اجزای ترازنامه نظام بانکی(شامل بانک مرکزی و بانک ها و موسسات اعتباری) از حیث تصاحب دارایی و ایجاد تعهد هستند </a:t>
            </a:r>
            <a:r>
              <a:rPr lang="fa-IR" sz="3200" b="1" dirty="0"/>
              <a:t>و به همین دلیل با دقت ترین داده های اقتصاد کلان محسوب می شوند، ضمن آنکه از با اهمیت ترین داده های اقتصاد کلان نیز هستند.</a:t>
            </a:r>
          </a:p>
        </p:txBody>
      </p:sp>
    </p:spTree>
    <p:extLst>
      <p:ext uri="{BB962C8B-B14F-4D97-AF65-F5344CB8AC3E}">
        <p14:creationId xmlns:p14="http://schemas.microsoft.com/office/powerpoint/2010/main" val="12144938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7680"/>
            <a:ext cx="10515600" cy="5689283"/>
          </a:xfrm>
        </p:spPr>
        <p:txBody>
          <a:bodyPr>
            <a:normAutofit lnSpcReduction="10000"/>
          </a:bodyPr>
          <a:lstStyle/>
          <a:p>
            <a:pPr marL="0" indent="0" algn="ctr" rtl="1">
              <a:buNone/>
            </a:pPr>
            <a:r>
              <a:rPr lang="fa-IR" b="1" dirty="0">
                <a:solidFill>
                  <a:srgbClr val="FF0000"/>
                </a:solidFill>
              </a:rPr>
              <a:t>ترازنامه تلفیقی نظام بانکی، آخر آذر 1404، هزار میلیارد ریال</a:t>
            </a:r>
          </a:p>
          <a:p>
            <a:pPr marL="0" indent="0" algn="r" rtl="1">
              <a:buNone/>
            </a:pPr>
            <a:r>
              <a:rPr lang="fa-IR" sz="2000" b="1" dirty="0"/>
              <a:t>دارایی های خارجی                            109365.8          نقدینگی                                              135344.6  </a:t>
            </a:r>
          </a:p>
          <a:p>
            <a:pPr marL="0" indent="0" algn="r" rtl="1">
              <a:buNone/>
            </a:pPr>
            <a:r>
              <a:rPr lang="fa-IR" sz="2000" b="1" dirty="0"/>
              <a:t>بدهی بخش دولتی                              26941.8          (1)پول                                                 (33854.3)</a:t>
            </a:r>
          </a:p>
          <a:p>
            <a:pPr marL="0" indent="0" algn="r" rtl="1">
              <a:buNone/>
            </a:pPr>
            <a:r>
              <a:rPr lang="fa-IR" sz="2000" b="1" dirty="0"/>
              <a:t>(1)دولت                                       (24433.9)         (2)شبه پول                                         (101490.3) </a:t>
            </a:r>
          </a:p>
          <a:p>
            <a:pPr marL="0" indent="0" algn="r" rtl="1">
              <a:buNone/>
            </a:pPr>
            <a:r>
              <a:rPr lang="fa-IR" sz="2000" b="1" dirty="0"/>
              <a:t>(2)شرکتها و موسسات دولتی               (2507.9)            وام ها و سپرده های بخش دولتی                  11407.8 </a:t>
            </a:r>
          </a:p>
          <a:p>
            <a:pPr marL="0" indent="0" algn="r" rtl="1">
              <a:buNone/>
            </a:pPr>
            <a:r>
              <a:rPr lang="fa-IR" sz="2000" b="1" dirty="0"/>
              <a:t>بدهی بخش غیر دولتی                      112113.7            (1)دولت                                              (11090.3)</a:t>
            </a:r>
          </a:p>
          <a:p>
            <a:pPr marL="0" indent="0" algn="r" rtl="1">
              <a:buNone/>
            </a:pPr>
            <a:r>
              <a:rPr lang="fa-IR" sz="2000" b="1" dirty="0"/>
              <a:t>سایر دارایی ها                                102744.0             (2)شرکت ها و موسسات دولتی                   (317.5)</a:t>
            </a:r>
          </a:p>
          <a:p>
            <a:pPr marL="0" indent="0" algn="r" rtl="1">
              <a:buNone/>
            </a:pPr>
            <a:r>
              <a:rPr lang="fa-IR" sz="2000" b="1" dirty="0"/>
              <a:t>جمع                                            351165.3           حساب سرمایه                                        11399.2</a:t>
            </a:r>
          </a:p>
          <a:p>
            <a:pPr marL="0" indent="0" algn="r" rtl="1">
              <a:buNone/>
            </a:pPr>
            <a:r>
              <a:rPr lang="fa-IR" sz="2000" b="1" dirty="0"/>
              <a:t>اقلام زیر خط                                  77490.1             وام ها و اعتبارات دریافتی از خارج               58964.1</a:t>
            </a:r>
          </a:p>
          <a:p>
            <a:pPr marL="0" indent="0" algn="r" rtl="1">
              <a:buNone/>
            </a:pPr>
            <a:r>
              <a:rPr lang="fa-IR" sz="2000" b="1" dirty="0"/>
              <a:t>                                                                           ودیعه ثبت سفارش بخش غیردولتی                0.0</a:t>
            </a:r>
          </a:p>
          <a:p>
            <a:pPr marL="0" indent="0" algn="r" rtl="1">
              <a:buNone/>
            </a:pPr>
            <a:r>
              <a:rPr lang="fa-IR" b="1" dirty="0"/>
              <a:t>                                                     </a:t>
            </a:r>
            <a:r>
              <a:rPr lang="fa-IR" sz="2000" b="1" dirty="0"/>
              <a:t>پیش پرداخت اعتبارات اسنادی بخش دولتی       0.2 </a:t>
            </a:r>
          </a:p>
          <a:p>
            <a:pPr marL="0" indent="0" algn="r" rtl="1">
              <a:buNone/>
            </a:pPr>
            <a:r>
              <a:rPr lang="fa-IR" sz="2000" b="1" dirty="0"/>
              <a:t>                                                                           سایر بدهی ها                                        134049.4 </a:t>
            </a:r>
          </a:p>
          <a:p>
            <a:pPr marL="0" indent="0" algn="r" rtl="1">
              <a:buNone/>
            </a:pPr>
            <a:r>
              <a:rPr lang="fa-IR" sz="2000" b="1" dirty="0"/>
              <a:t>                                                                           جمع                                                   351165.3 </a:t>
            </a:r>
          </a:p>
          <a:p>
            <a:pPr marL="0" indent="0" algn="r" rtl="1">
              <a:buNone/>
            </a:pPr>
            <a:r>
              <a:rPr lang="fa-IR" sz="2000" b="1" dirty="0"/>
              <a:t>                                                                           اقلام زیر خط                                         77490.1</a:t>
            </a:r>
          </a:p>
        </p:txBody>
      </p:sp>
      <p:cxnSp>
        <p:nvCxnSpPr>
          <p:cNvPr id="5" name="Straight Connector 4"/>
          <p:cNvCxnSpPr/>
          <p:nvPr/>
        </p:nvCxnSpPr>
        <p:spPr>
          <a:xfrm>
            <a:off x="838200" y="984069"/>
            <a:ext cx="10515600" cy="17417"/>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6096000" y="984069"/>
            <a:ext cx="0" cy="5175477"/>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54325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4738"/>
          </a:xfrm>
        </p:spPr>
        <p:txBody>
          <a:bodyPr/>
          <a:lstStyle/>
          <a:p>
            <a:pPr algn="ctr"/>
            <a:r>
              <a:rPr lang="fa-IR" b="1" dirty="0">
                <a:solidFill>
                  <a:srgbClr val="FF0000"/>
                </a:solidFill>
              </a:rPr>
              <a:t>ترازنامه فوق چه چیزی را روشن می کند؟</a:t>
            </a:r>
          </a:p>
        </p:txBody>
      </p:sp>
      <p:sp>
        <p:nvSpPr>
          <p:cNvPr id="3" name="Content Placeholder 2"/>
          <p:cNvSpPr>
            <a:spLocks noGrp="1"/>
          </p:cNvSpPr>
          <p:nvPr>
            <p:ph idx="1"/>
          </p:nvPr>
        </p:nvSpPr>
        <p:spPr>
          <a:xfrm>
            <a:off x="838200" y="1149531"/>
            <a:ext cx="10515600" cy="5027432"/>
          </a:xfrm>
        </p:spPr>
        <p:txBody>
          <a:bodyPr>
            <a:normAutofit/>
          </a:bodyPr>
          <a:lstStyle/>
          <a:p>
            <a:pPr marL="0" indent="0" algn="just" rtl="1">
              <a:lnSpc>
                <a:spcPct val="200000"/>
              </a:lnSpc>
              <a:buNone/>
            </a:pPr>
            <a:r>
              <a:rPr lang="fa-IR" sz="3200" b="1" dirty="0"/>
              <a:t>همانطور که از ترازنامه تلفیقی نظام بانکی ملاحظه می شود، </a:t>
            </a:r>
            <a:r>
              <a:rPr lang="fa-IR" sz="3200" b="1" dirty="0">
                <a:solidFill>
                  <a:srgbClr val="00B0F0"/>
                </a:solidFill>
              </a:rPr>
              <a:t>سه کل پولی حجم نقدینگی، حجم پول و حجم شبه پول </a:t>
            </a:r>
            <a:r>
              <a:rPr lang="fa-IR" sz="3200" b="1" dirty="0"/>
              <a:t>از اجزای سمت چپ و لذا از اجزای بدهی نظام بانکی محسوب می شوند و داده این سه کل پولی مستقیماً از ترازنامه فوق استخراج می شود.</a:t>
            </a:r>
          </a:p>
        </p:txBody>
      </p:sp>
    </p:spTree>
    <p:extLst>
      <p:ext uri="{BB962C8B-B14F-4D97-AF65-F5344CB8AC3E}">
        <p14:creationId xmlns:p14="http://schemas.microsoft.com/office/powerpoint/2010/main" val="4858085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7680"/>
            <a:ext cx="10515600" cy="5689283"/>
          </a:xfrm>
        </p:spPr>
        <p:txBody>
          <a:bodyPr>
            <a:normAutofit fontScale="92500" lnSpcReduction="10000"/>
          </a:bodyPr>
          <a:lstStyle/>
          <a:p>
            <a:pPr marL="0" indent="0" algn="ctr" rtl="1">
              <a:buNone/>
            </a:pPr>
            <a:r>
              <a:rPr lang="fa-IR" b="1" dirty="0">
                <a:solidFill>
                  <a:srgbClr val="FF0000"/>
                </a:solidFill>
              </a:rPr>
              <a:t>ترازنامه بانک مرکزی جمهوری اسلامی ایران، آخر آذر 1404، هزار میلیارد ریال</a:t>
            </a:r>
          </a:p>
          <a:p>
            <a:pPr marL="0" indent="0" algn="r" rtl="1">
              <a:buNone/>
            </a:pPr>
            <a:r>
              <a:rPr lang="fa-IR" sz="1600" b="1" dirty="0"/>
              <a:t>دارایی های خارجی                            38454.7                                    اسکناس و مسکوک                                 2829.0 </a:t>
            </a:r>
          </a:p>
          <a:p>
            <a:pPr marL="0" indent="0" algn="r" rtl="1">
              <a:buNone/>
            </a:pPr>
            <a:r>
              <a:rPr lang="fa-IR" sz="1600" b="1" dirty="0"/>
              <a:t>بدهی بخش دولتی                              9579.2                                     (1)نزد اشخاص                                      (2230.4)</a:t>
            </a:r>
          </a:p>
          <a:p>
            <a:pPr marL="0" indent="0" algn="r" rtl="1">
              <a:buNone/>
            </a:pPr>
            <a:r>
              <a:rPr lang="fa-IR" sz="1600" b="1" dirty="0"/>
              <a:t>(1)دولت                                       (7738.3)                                    (2)نزد بانک ها                                      (486.7) </a:t>
            </a:r>
          </a:p>
          <a:p>
            <a:pPr marL="0" indent="0" algn="r" rtl="1">
              <a:buNone/>
            </a:pPr>
            <a:r>
              <a:rPr lang="fa-IR" sz="1600" b="1" dirty="0"/>
              <a:t>(2)شرکت ها و موسسات دولتی            (1840.9)                                    (3)نزد بانک مرکزی                                </a:t>
            </a:r>
            <a:r>
              <a:rPr lang="fa-IR" sz="1600" b="1" dirty="0">
                <a:solidFill>
                  <a:srgbClr val="00B0F0"/>
                </a:solidFill>
              </a:rPr>
              <a:t>(111.9)</a:t>
            </a:r>
          </a:p>
          <a:p>
            <a:pPr marL="0" indent="0" algn="r" rtl="1">
              <a:buNone/>
            </a:pPr>
            <a:r>
              <a:rPr lang="fa-IR" sz="1600" b="1" dirty="0"/>
              <a:t>بدهی بانک ها                                  12645.0                                      سپرده های بخش دولتی                            10198.3 </a:t>
            </a:r>
          </a:p>
          <a:p>
            <a:pPr marL="0" indent="0" algn="r" rtl="1">
              <a:buNone/>
            </a:pPr>
            <a:r>
              <a:rPr lang="fa-IR" sz="1600" b="1" dirty="0"/>
              <a:t>سایر دارایی ها                                5439.2                                      (1)دولت                                               (9880.8)</a:t>
            </a:r>
          </a:p>
          <a:p>
            <a:pPr marL="0" indent="0" algn="r" rtl="1">
              <a:buNone/>
            </a:pPr>
            <a:r>
              <a:rPr lang="fa-IR" sz="1600" b="1" dirty="0"/>
              <a:t>اسکناس و مسکوک                            </a:t>
            </a:r>
            <a:r>
              <a:rPr lang="fa-IR" sz="1600" b="1" dirty="0">
                <a:solidFill>
                  <a:srgbClr val="00B0F0"/>
                </a:solidFill>
              </a:rPr>
              <a:t>111.9</a:t>
            </a:r>
            <a:r>
              <a:rPr lang="fa-IR" sz="1600" b="1" dirty="0"/>
              <a:t>                                        (2)شرکت ها و موسسات دولتی                   (317.5)</a:t>
            </a:r>
          </a:p>
          <a:p>
            <a:pPr marL="0" indent="0" algn="r" rtl="1">
              <a:buNone/>
            </a:pPr>
            <a:r>
              <a:rPr lang="fa-IR" sz="1600" b="1" dirty="0"/>
              <a:t>جمع                                             66230.0                                    حساب سرمایه                                        1263.1</a:t>
            </a:r>
          </a:p>
          <a:p>
            <a:pPr marL="0" indent="0" algn="r" rtl="1">
              <a:buNone/>
            </a:pPr>
            <a:r>
              <a:rPr lang="fa-IR" sz="1600" b="1" dirty="0"/>
              <a:t>اقلام زیر خط                                    166.9                                        بدهی های ارزی                                     2113.2 </a:t>
            </a:r>
          </a:p>
          <a:p>
            <a:pPr marL="0" indent="0" algn="r" rtl="1">
              <a:buNone/>
            </a:pPr>
            <a:r>
              <a:rPr lang="fa-IR" sz="1600" b="1" dirty="0"/>
              <a:t>                                                                                                    سپرده های بانک ها و موسسات اعتباری        15541.2 </a:t>
            </a:r>
          </a:p>
          <a:p>
            <a:pPr marL="0" indent="0" algn="r" rtl="1">
              <a:buNone/>
            </a:pPr>
            <a:r>
              <a:rPr lang="fa-IR" sz="1600" b="1" dirty="0"/>
              <a:t>                                                                                                    (1)قانونی                                            (15534.1)  </a:t>
            </a:r>
          </a:p>
          <a:p>
            <a:pPr marL="0" indent="0" algn="r" rtl="1">
              <a:buNone/>
            </a:pPr>
            <a:r>
              <a:rPr lang="fa-IR" sz="1600" b="1" dirty="0"/>
              <a:t>                                                                                                    (2) دیداری                                           (7.1)</a:t>
            </a:r>
          </a:p>
          <a:p>
            <a:pPr marL="0" indent="0" algn="r" rtl="1">
              <a:buNone/>
            </a:pPr>
            <a:r>
              <a:rPr lang="fa-IR" sz="1600" b="1" dirty="0"/>
              <a:t>                                                                                                    ودیعه ثبت سفارش بخش غیردولتی                0.0</a:t>
            </a:r>
          </a:p>
          <a:p>
            <a:pPr marL="0" indent="0" algn="r" rtl="1">
              <a:buNone/>
            </a:pPr>
            <a:r>
              <a:rPr lang="fa-IR" sz="1600" b="1" dirty="0"/>
              <a:t>                                                                                                    پیش پرداخت اعتبارات اسنادی بخش دولتی       0.2 </a:t>
            </a:r>
          </a:p>
          <a:p>
            <a:pPr marL="0" indent="0" algn="r" rtl="1">
              <a:buNone/>
            </a:pPr>
            <a:r>
              <a:rPr lang="fa-IR" sz="1600" b="1" dirty="0"/>
              <a:t>                                                                                                    سایر بدهی ها                                        34285.0 </a:t>
            </a:r>
          </a:p>
          <a:p>
            <a:pPr marL="0" indent="0" algn="r" rtl="1">
              <a:buNone/>
            </a:pPr>
            <a:r>
              <a:rPr lang="fa-IR" sz="1600" b="1" dirty="0"/>
              <a:t>                                                                                                   جمع                                                   66230.0 </a:t>
            </a:r>
          </a:p>
          <a:p>
            <a:pPr marL="0" indent="0" algn="r" rtl="1">
              <a:buNone/>
            </a:pPr>
            <a:r>
              <a:rPr lang="fa-IR" sz="1600" b="1" dirty="0"/>
              <a:t>                                                                                                   اقلام زیر خط                                         166.9</a:t>
            </a:r>
          </a:p>
        </p:txBody>
      </p:sp>
      <p:cxnSp>
        <p:nvCxnSpPr>
          <p:cNvPr id="5" name="Straight Connector 4"/>
          <p:cNvCxnSpPr/>
          <p:nvPr/>
        </p:nvCxnSpPr>
        <p:spPr>
          <a:xfrm>
            <a:off x="759823" y="905692"/>
            <a:ext cx="10515600" cy="17417"/>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6078583" y="923109"/>
            <a:ext cx="17417" cy="5236437"/>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000847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97321"/>
          </a:xfrm>
        </p:spPr>
        <p:txBody>
          <a:bodyPr/>
          <a:lstStyle/>
          <a:p>
            <a:pPr algn="ctr"/>
            <a:r>
              <a:rPr lang="fa-IR" b="1" dirty="0">
                <a:solidFill>
                  <a:srgbClr val="FF0000"/>
                </a:solidFill>
              </a:rPr>
              <a:t>از ترازنامه فوق چه داده ای استخراج می شود؟</a:t>
            </a:r>
          </a:p>
        </p:txBody>
      </p:sp>
      <p:sp>
        <p:nvSpPr>
          <p:cNvPr id="3" name="Content Placeholder 2"/>
          <p:cNvSpPr>
            <a:spLocks noGrp="1"/>
          </p:cNvSpPr>
          <p:nvPr>
            <p:ph idx="1"/>
          </p:nvPr>
        </p:nvSpPr>
        <p:spPr>
          <a:xfrm>
            <a:off x="838200" y="1123406"/>
            <a:ext cx="10515600" cy="5053557"/>
          </a:xfrm>
        </p:spPr>
        <p:txBody>
          <a:bodyPr>
            <a:normAutofit/>
          </a:bodyPr>
          <a:lstStyle/>
          <a:p>
            <a:pPr marL="0" indent="0" algn="just" rtl="1">
              <a:lnSpc>
                <a:spcPct val="200000"/>
              </a:lnSpc>
              <a:buNone/>
            </a:pPr>
            <a:r>
              <a:rPr lang="fa-IR" sz="3200" b="1" dirty="0">
                <a:solidFill>
                  <a:srgbClr val="00B0F0"/>
                </a:solidFill>
              </a:rPr>
              <a:t>پایه پولی </a:t>
            </a:r>
            <a:r>
              <a:rPr lang="fa-IR" sz="3200" b="1" dirty="0"/>
              <a:t>و اجزای آن به عنوان یکی از کل های پولی با اهمیت از ترازنامه بانک مرکزی استخراج می شود، اما استخراج آن مستلزم مقداری محاسبات است که در ادامه می آید.</a:t>
            </a:r>
          </a:p>
        </p:txBody>
      </p:sp>
    </p:spTree>
    <p:extLst>
      <p:ext uri="{BB962C8B-B14F-4D97-AF65-F5344CB8AC3E}">
        <p14:creationId xmlns:p14="http://schemas.microsoft.com/office/powerpoint/2010/main" val="20152695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62486"/>
          </a:xfrm>
        </p:spPr>
        <p:txBody>
          <a:bodyPr>
            <a:normAutofit fontScale="90000"/>
          </a:bodyPr>
          <a:lstStyle/>
          <a:p>
            <a:pPr algn="ctr"/>
            <a:r>
              <a:rPr lang="fa-IR" b="1" dirty="0">
                <a:solidFill>
                  <a:srgbClr val="FF0000"/>
                </a:solidFill>
              </a:rPr>
              <a:t>چهار کل پولی با اهمیت در اقتصاد ایران</a:t>
            </a:r>
          </a:p>
        </p:txBody>
      </p:sp>
      <p:sp>
        <p:nvSpPr>
          <p:cNvPr id="3" name="Content Placeholder 2"/>
          <p:cNvSpPr>
            <a:spLocks noGrp="1"/>
          </p:cNvSpPr>
          <p:nvPr>
            <p:ph idx="1"/>
          </p:nvPr>
        </p:nvSpPr>
        <p:spPr>
          <a:xfrm>
            <a:off x="838200" y="1097280"/>
            <a:ext cx="10515600" cy="5079683"/>
          </a:xfrm>
        </p:spPr>
        <p:txBody>
          <a:bodyPr>
            <a:normAutofit fontScale="92500" lnSpcReduction="10000"/>
          </a:bodyPr>
          <a:lstStyle/>
          <a:p>
            <a:pPr marL="514350" indent="-514350" algn="just" rtl="1">
              <a:lnSpc>
                <a:spcPct val="150000"/>
              </a:lnSpc>
              <a:buFont typeface="+mj-lt"/>
              <a:buAutoNum type="arabicParenR"/>
            </a:pPr>
            <a:r>
              <a:rPr lang="fa-IR" sz="3200" b="1" dirty="0">
                <a:solidFill>
                  <a:srgbClr val="00B0F0"/>
                </a:solidFill>
              </a:rPr>
              <a:t>پایه پولی(</a:t>
            </a:r>
            <a:r>
              <a:rPr lang="en-US" sz="3200" b="1" dirty="0">
                <a:solidFill>
                  <a:srgbClr val="00B0F0"/>
                </a:solidFill>
              </a:rPr>
              <a:t>Monetary Base</a:t>
            </a:r>
            <a:r>
              <a:rPr lang="fa-IR" sz="3200" b="1" dirty="0">
                <a:solidFill>
                  <a:srgbClr val="00B0F0"/>
                </a:solidFill>
              </a:rPr>
              <a:t>)</a:t>
            </a:r>
            <a:r>
              <a:rPr lang="fa-IR" sz="3200" b="1" dirty="0"/>
              <a:t>: کل پول منتشره توسط بانک مرکزی یا آن بخش از پول که پشتوانه آن دارایی های بانک مرکزی است.</a:t>
            </a:r>
          </a:p>
          <a:p>
            <a:pPr marL="514350" indent="-514350" algn="just" rtl="1">
              <a:lnSpc>
                <a:spcPct val="150000"/>
              </a:lnSpc>
              <a:buFont typeface="+mj-lt"/>
              <a:buAutoNum type="arabicParenR"/>
            </a:pPr>
            <a:r>
              <a:rPr lang="fa-IR" sz="3200" b="1" dirty="0">
                <a:solidFill>
                  <a:srgbClr val="00B0F0"/>
                </a:solidFill>
              </a:rPr>
              <a:t>پول یا حجم پول(</a:t>
            </a:r>
            <a:r>
              <a:rPr lang="en-US" sz="3200" b="1" dirty="0">
                <a:solidFill>
                  <a:srgbClr val="00B0F0"/>
                </a:solidFill>
              </a:rPr>
              <a:t>Money Stock</a:t>
            </a:r>
            <a:r>
              <a:rPr lang="fa-IR" sz="3200" b="1" dirty="0">
                <a:solidFill>
                  <a:srgbClr val="00B0F0"/>
                </a:solidFill>
              </a:rPr>
              <a:t>)</a:t>
            </a:r>
            <a:r>
              <a:rPr lang="fa-IR" sz="3200" b="1" dirty="0"/>
              <a:t>: اسکناس و مسکوک در دست اشخاص به علاوه مانده سپرده های دیداری اشخاص(غیردولتی)</a:t>
            </a:r>
          </a:p>
          <a:p>
            <a:pPr marL="514350" indent="-514350" algn="just" rtl="1">
              <a:lnSpc>
                <a:spcPct val="150000"/>
              </a:lnSpc>
              <a:buFont typeface="+mj-lt"/>
              <a:buAutoNum type="arabicParenR"/>
            </a:pPr>
            <a:r>
              <a:rPr lang="fa-IR" sz="3200" b="1" dirty="0">
                <a:solidFill>
                  <a:srgbClr val="00B0F0"/>
                </a:solidFill>
              </a:rPr>
              <a:t>حجم شبه پول(</a:t>
            </a:r>
            <a:r>
              <a:rPr lang="en-US" sz="3200" b="1" dirty="0">
                <a:solidFill>
                  <a:srgbClr val="00B0F0"/>
                </a:solidFill>
              </a:rPr>
              <a:t>Quasi or Near Money</a:t>
            </a:r>
            <a:r>
              <a:rPr lang="fa-IR" sz="3200" b="1" dirty="0">
                <a:solidFill>
                  <a:srgbClr val="00B0F0"/>
                </a:solidFill>
              </a:rPr>
              <a:t>)</a:t>
            </a:r>
            <a:r>
              <a:rPr lang="fa-IR" sz="3200" b="1" dirty="0"/>
              <a:t>: مانده سپرده های غیردیداری اشخاص(غیر دولتی)</a:t>
            </a:r>
          </a:p>
          <a:p>
            <a:pPr marL="514350" indent="-514350" algn="just" rtl="1">
              <a:lnSpc>
                <a:spcPct val="150000"/>
              </a:lnSpc>
              <a:buFont typeface="+mj-lt"/>
              <a:buAutoNum type="arabicParenR"/>
            </a:pPr>
            <a:r>
              <a:rPr lang="fa-IR" sz="3200" b="1" dirty="0">
                <a:solidFill>
                  <a:srgbClr val="00B0F0"/>
                </a:solidFill>
              </a:rPr>
              <a:t>حجم نقدینگی(</a:t>
            </a:r>
            <a:r>
              <a:rPr lang="en-US" sz="3200" b="1" dirty="0">
                <a:solidFill>
                  <a:srgbClr val="00B0F0"/>
                </a:solidFill>
              </a:rPr>
              <a:t>Broad Money</a:t>
            </a:r>
            <a:r>
              <a:rPr lang="fa-IR" sz="3200" b="1" dirty="0">
                <a:solidFill>
                  <a:srgbClr val="00B0F0"/>
                </a:solidFill>
              </a:rPr>
              <a:t>)</a:t>
            </a:r>
            <a:r>
              <a:rPr lang="fa-IR" sz="3200" b="1" dirty="0"/>
              <a:t>: جمع پول و شبه پول</a:t>
            </a:r>
          </a:p>
          <a:p>
            <a:pPr marL="0" indent="0" algn="r" rtl="1">
              <a:buNone/>
            </a:pPr>
            <a:endParaRPr lang="fa-IR" sz="3200" b="1" dirty="0"/>
          </a:p>
        </p:txBody>
      </p:sp>
    </p:spTree>
    <p:extLst>
      <p:ext uri="{BB962C8B-B14F-4D97-AF65-F5344CB8AC3E}">
        <p14:creationId xmlns:p14="http://schemas.microsoft.com/office/powerpoint/2010/main" val="34994874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15962"/>
          </a:xfrm>
        </p:spPr>
        <p:txBody>
          <a:bodyPr>
            <a:normAutofit fontScale="90000"/>
          </a:bodyPr>
          <a:lstStyle/>
          <a:p>
            <a:pPr algn="ctr"/>
            <a:r>
              <a:rPr lang="fa-IR" b="1" dirty="0">
                <a:solidFill>
                  <a:srgbClr val="FF0000"/>
                </a:solidFill>
              </a:rPr>
              <a:t>مقدار کل های پولی در تاریخ 30 آذر 1404</a:t>
            </a:r>
          </a:p>
        </p:txBody>
      </p:sp>
      <p:sp>
        <p:nvSpPr>
          <p:cNvPr id="3" name="Content Placeholder 2"/>
          <p:cNvSpPr>
            <a:spLocks noGrp="1"/>
          </p:cNvSpPr>
          <p:nvPr>
            <p:ph idx="1"/>
          </p:nvPr>
        </p:nvSpPr>
        <p:spPr>
          <a:xfrm>
            <a:off x="1314994" y="1066800"/>
            <a:ext cx="9562012" cy="5407152"/>
          </a:xfrm>
        </p:spPr>
        <p:txBody>
          <a:bodyPr>
            <a:noAutofit/>
          </a:bodyPr>
          <a:lstStyle/>
          <a:p>
            <a:pPr marL="0" indent="0" algn="just" rtl="1">
              <a:lnSpc>
                <a:spcPct val="250000"/>
              </a:lnSpc>
              <a:buNone/>
            </a:pPr>
            <a:r>
              <a:rPr lang="fa-IR" sz="2600" b="1" dirty="0"/>
              <a:t>پایه پولی</a:t>
            </a:r>
            <a:r>
              <a:rPr lang="fa-IR" sz="2600" dirty="0"/>
              <a:t>                                             </a:t>
            </a:r>
            <a:r>
              <a:rPr lang="fa-IR" sz="2600" b="1" dirty="0"/>
              <a:t>18258.3    هزار میلیارد ریال</a:t>
            </a:r>
          </a:p>
          <a:p>
            <a:pPr marL="0" indent="0" algn="just" rtl="1">
              <a:lnSpc>
                <a:spcPct val="250000"/>
              </a:lnSpc>
              <a:buNone/>
            </a:pPr>
            <a:r>
              <a:rPr lang="fa-IR" sz="2600" b="1" dirty="0"/>
              <a:t>حجم پول                                             33854.3   هزار میلیارد ریال</a:t>
            </a:r>
          </a:p>
          <a:p>
            <a:pPr marL="0" indent="0" algn="just" rtl="1">
              <a:lnSpc>
                <a:spcPct val="250000"/>
              </a:lnSpc>
              <a:buNone/>
            </a:pPr>
            <a:r>
              <a:rPr lang="fa-IR" sz="2600" b="1" dirty="0"/>
              <a:t>حجم شبه پول                                       101490.3    هزار میلیارد ریال</a:t>
            </a:r>
          </a:p>
          <a:p>
            <a:pPr marL="0" indent="0" algn="just" rtl="1">
              <a:lnSpc>
                <a:spcPct val="250000"/>
              </a:lnSpc>
              <a:buNone/>
            </a:pPr>
            <a:r>
              <a:rPr lang="fa-IR" sz="2600" b="1" dirty="0"/>
              <a:t>حجم نقدینگی                                       135344.6   هزار میلیارد ریال</a:t>
            </a:r>
          </a:p>
        </p:txBody>
      </p:sp>
    </p:spTree>
    <p:extLst>
      <p:ext uri="{BB962C8B-B14F-4D97-AF65-F5344CB8AC3E}">
        <p14:creationId xmlns:p14="http://schemas.microsoft.com/office/powerpoint/2010/main" val="9244351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23446"/>
          </a:xfrm>
        </p:spPr>
        <p:txBody>
          <a:bodyPr/>
          <a:lstStyle/>
          <a:p>
            <a:pPr algn="ctr"/>
            <a:r>
              <a:rPr lang="fa-IR" b="1" dirty="0">
                <a:solidFill>
                  <a:srgbClr val="FF0000"/>
                </a:solidFill>
              </a:rPr>
              <a:t>رشد کل های پولی مهم</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584978332"/>
              </p:ext>
            </p:extLst>
          </p:nvPr>
        </p:nvGraphicFramePr>
        <p:xfrm>
          <a:off x="838200" y="1201738"/>
          <a:ext cx="10515600" cy="4963930"/>
        </p:xfrm>
        <a:graphic>
          <a:graphicData uri="http://schemas.openxmlformats.org/drawingml/2006/table">
            <a:tbl>
              <a:tblPr rtl="1" firstRow="1" bandRow="1">
                <a:tableStyleId>{69CF1AB2-1976-4502-BF36-3FF5EA218861}</a:tableStyleId>
              </a:tblPr>
              <a:tblGrid>
                <a:gridCol w="3505200">
                  <a:extLst>
                    <a:ext uri="{9D8B030D-6E8A-4147-A177-3AD203B41FA5}">
                      <a16:colId xmlns:a16="http://schemas.microsoft.com/office/drawing/2014/main" val="2956277070"/>
                    </a:ext>
                  </a:extLst>
                </a:gridCol>
                <a:gridCol w="3505200">
                  <a:extLst>
                    <a:ext uri="{9D8B030D-6E8A-4147-A177-3AD203B41FA5}">
                      <a16:colId xmlns:a16="http://schemas.microsoft.com/office/drawing/2014/main" val="1399887265"/>
                    </a:ext>
                  </a:extLst>
                </a:gridCol>
                <a:gridCol w="3505200">
                  <a:extLst>
                    <a:ext uri="{9D8B030D-6E8A-4147-A177-3AD203B41FA5}">
                      <a16:colId xmlns:a16="http://schemas.microsoft.com/office/drawing/2014/main" val="699276512"/>
                    </a:ext>
                  </a:extLst>
                </a:gridCol>
              </a:tblGrid>
              <a:tr h="992786">
                <a:tc>
                  <a:txBody>
                    <a:bodyPr/>
                    <a:lstStyle/>
                    <a:p>
                      <a:pPr algn="ctr" rtl="1"/>
                      <a:r>
                        <a:rPr lang="fa-IR" sz="2800" dirty="0"/>
                        <a:t>رشد متغیر </a:t>
                      </a:r>
                    </a:p>
                  </a:txBody>
                  <a:tcPr/>
                </a:tc>
                <a:tc>
                  <a:txBody>
                    <a:bodyPr/>
                    <a:lstStyle/>
                    <a:p>
                      <a:pPr algn="ctr" rtl="1"/>
                      <a:r>
                        <a:rPr lang="fa-IR" sz="2800" dirty="0"/>
                        <a:t>متوسط 1403-1338</a:t>
                      </a:r>
                    </a:p>
                  </a:txBody>
                  <a:tcPr/>
                </a:tc>
                <a:tc>
                  <a:txBody>
                    <a:bodyPr/>
                    <a:lstStyle/>
                    <a:p>
                      <a:pPr algn="ctr" rtl="1"/>
                      <a:r>
                        <a:rPr lang="fa-IR" sz="2800" dirty="0"/>
                        <a:t>رشد سال 1403</a:t>
                      </a:r>
                    </a:p>
                  </a:txBody>
                  <a:tcPr/>
                </a:tc>
                <a:extLst>
                  <a:ext uri="{0D108BD9-81ED-4DB2-BD59-A6C34878D82A}">
                    <a16:rowId xmlns:a16="http://schemas.microsoft.com/office/drawing/2014/main" val="2892179891"/>
                  </a:ext>
                </a:extLst>
              </a:tr>
              <a:tr h="992786">
                <a:tc>
                  <a:txBody>
                    <a:bodyPr/>
                    <a:lstStyle/>
                    <a:p>
                      <a:pPr algn="ctr" rtl="1"/>
                      <a:r>
                        <a:rPr lang="fa-IR" sz="2800" b="1" dirty="0"/>
                        <a:t>رشد پایه پولی</a:t>
                      </a:r>
                    </a:p>
                  </a:txBody>
                  <a:tcPr/>
                </a:tc>
                <a:tc>
                  <a:txBody>
                    <a:bodyPr/>
                    <a:lstStyle/>
                    <a:p>
                      <a:pPr algn="ctr" rtl="1"/>
                      <a:r>
                        <a:rPr lang="fa-IR" sz="2800" b="1" dirty="0"/>
                        <a:t>23.3</a:t>
                      </a:r>
                      <a:r>
                        <a:rPr lang="fa-IR" sz="2800" b="1" baseline="0" dirty="0"/>
                        <a:t> درصد</a:t>
                      </a:r>
                      <a:endParaRPr lang="fa-IR" sz="2800" b="1" dirty="0"/>
                    </a:p>
                  </a:txBody>
                  <a:tcPr/>
                </a:tc>
                <a:tc>
                  <a:txBody>
                    <a:bodyPr/>
                    <a:lstStyle/>
                    <a:p>
                      <a:pPr algn="ctr" rtl="1"/>
                      <a:r>
                        <a:rPr lang="fa-IR" sz="2800" b="1" dirty="0"/>
                        <a:t>24.5</a:t>
                      </a:r>
                      <a:r>
                        <a:rPr lang="fa-IR" sz="2800" b="1" baseline="0" dirty="0"/>
                        <a:t> درصد</a:t>
                      </a:r>
                      <a:endParaRPr lang="fa-IR" sz="2800" b="1" dirty="0"/>
                    </a:p>
                  </a:txBody>
                  <a:tcPr/>
                </a:tc>
                <a:extLst>
                  <a:ext uri="{0D108BD9-81ED-4DB2-BD59-A6C34878D82A}">
                    <a16:rowId xmlns:a16="http://schemas.microsoft.com/office/drawing/2014/main" val="1445078853"/>
                  </a:ext>
                </a:extLst>
              </a:tr>
              <a:tr h="992786">
                <a:tc>
                  <a:txBody>
                    <a:bodyPr/>
                    <a:lstStyle/>
                    <a:p>
                      <a:pPr algn="ctr" rtl="1"/>
                      <a:r>
                        <a:rPr lang="fa-IR" sz="2800" b="1" dirty="0"/>
                        <a:t>رشد حجم پول</a:t>
                      </a:r>
                    </a:p>
                  </a:txBody>
                  <a:tcPr/>
                </a:tc>
                <a:tc>
                  <a:txBody>
                    <a:bodyPr/>
                    <a:lstStyle/>
                    <a:p>
                      <a:pPr algn="ctr" rtl="1"/>
                      <a:r>
                        <a:rPr lang="fa-IR" sz="2800" b="1" dirty="0"/>
                        <a:t>23.7 درصد</a:t>
                      </a:r>
                    </a:p>
                  </a:txBody>
                  <a:tcPr/>
                </a:tc>
                <a:tc>
                  <a:txBody>
                    <a:bodyPr/>
                    <a:lstStyle/>
                    <a:p>
                      <a:pPr algn="ctr" rtl="1"/>
                      <a:r>
                        <a:rPr lang="fa-IR" sz="2800" b="1" dirty="0"/>
                        <a:t>37.5</a:t>
                      </a:r>
                      <a:r>
                        <a:rPr lang="fa-IR" sz="2800" b="1" baseline="0" dirty="0"/>
                        <a:t> درصد</a:t>
                      </a:r>
                      <a:endParaRPr lang="fa-IR" sz="2800" b="1" dirty="0"/>
                    </a:p>
                  </a:txBody>
                  <a:tcPr/>
                </a:tc>
                <a:extLst>
                  <a:ext uri="{0D108BD9-81ED-4DB2-BD59-A6C34878D82A}">
                    <a16:rowId xmlns:a16="http://schemas.microsoft.com/office/drawing/2014/main" val="3249716233"/>
                  </a:ext>
                </a:extLst>
              </a:tr>
              <a:tr h="992786">
                <a:tc>
                  <a:txBody>
                    <a:bodyPr/>
                    <a:lstStyle/>
                    <a:p>
                      <a:pPr algn="ctr" rtl="1"/>
                      <a:r>
                        <a:rPr lang="fa-IR" sz="2800" b="1" dirty="0"/>
                        <a:t>رشد حجم شبه پول</a:t>
                      </a:r>
                    </a:p>
                  </a:txBody>
                  <a:tcPr/>
                </a:tc>
                <a:tc>
                  <a:txBody>
                    <a:bodyPr/>
                    <a:lstStyle/>
                    <a:p>
                      <a:pPr algn="ctr" rtl="1"/>
                      <a:r>
                        <a:rPr lang="fa-IR" sz="2800" b="1" dirty="0"/>
                        <a:t>27.6 درصد</a:t>
                      </a:r>
                    </a:p>
                  </a:txBody>
                  <a:tcPr/>
                </a:tc>
                <a:tc>
                  <a:txBody>
                    <a:bodyPr/>
                    <a:lstStyle/>
                    <a:p>
                      <a:pPr algn="ctr" rtl="1"/>
                      <a:r>
                        <a:rPr lang="fa-IR" sz="2800" b="1" dirty="0"/>
                        <a:t>26.4 درصد</a:t>
                      </a:r>
                    </a:p>
                  </a:txBody>
                  <a:tcPr/>
                </a:tc>
                <a:extLst>
                  <a:ext uri="{0D108BD9-81ED-4DB2-BD59-A6C34878D82A}">
                    <a16:rowId xmlns:a16="http://schemas.microsoft.com/office/drawing/2014/main" val="2671961809"/>
                  </a:ext>
                </a:extLst>
              </a:tr>
              <a:tr h="992786">
                <a:tc>
                  <a:txBody>
                    <a:bodyPr/>
                    <a:lstStyle/>
                    <a:p>
                      <a:pPr algn="ctr" rtl="1"/>
                      <a:r>
                        <a:rPr lang="fa-IR" sz="2800" b="1" dirty="0"/>
                        <a:t>رشد حجم نقدینگی</a:t>
                      </a:r>
                    </a:p>
                  </a:txBody>
                  <a:tcPr/>
                </a:tc>
                <a:tc>
                  <a:txBody>
                    <a:bodyPr/>
                    <a:lstStyle/>
                    <a:p>
                      <a:pPr algn="ctr" rtl="1"/>
                      <a:r>
                        <a:rPr lang="fa-IR" sz="2800" b="1" dirty="0"/>
                        <a:t>25.9 درصد</a:t>
                      </a:r>
                    </a:p>
                  </a:txBody>
                  <a:tcPr/>
                </a:tc>
                <a:tc>
                  <a:txBody>
                    <a:bodyPr/>
                    <a:lstStyle/>
                    <a:p>
                      <a:pPr algn="ctr" rtl="1"/>
                      <a:r>
                        <a:rPr lang="fa-IR" sz="2800" b="1" dirty="0"/>
                        <a:t>29.1 درصد</a:t>
                      </a:r>
                    </a:p>
                  </a:txBody>
                  <a:tcPr/>
                </a:tc>
                <a:extLst>
                  <a:ext uri="{0D108BD9-81ED-4DB2-BD59-A6C34878D82A}">
                    <a16:rowId xmlns:a16="http://schemas.microsoft.com/office/drawing/2014/main" val="3438705412"/>
                  </a:ext>
                </a:extLst>
              </a:tr>
            </a:tbl>
          </a:graphicData>
        </a:graphic>
      </p:graphicFrame>
    </p:spTree>
    <p:extLst>
      <p:ext uri="{BB962C8B-B14F-4D97-AF65-F5344CB8AC3E}">
        <p14:creationId xmlns:p14="http://schemas.microsoft.com/office/powerpoint/2010/main" val="22602963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58281"/>
          </a:xfrm>
        </p:spPr>
        <p:txBody>
          <a:bodyPr>
            <a:normAutofit/>
          </a:bodyPr>
          <a:lstStyle/>
          <a:p>
            <a:pPr algn="ctr"/>
            <a:r>
              <a:rPr lang="fa-IR" b="1" dirty="0">
                <a:solidFill>
                  <a:srgbClr val="FF0000"/>
                </a:solidFill>
              </a:rPr>
              <a:t>پایه پولی چگونه خلق می شود؟</a:t>
            </a:r>
          </a:p>
        </p:txBody>
      </p:sp>
      <p:sp>
        <p:nvSpPr>
          <p:cNvPr id="3" name="Content Placeholder 2"/>
          <p:cNvSpPr>
            <a:spLocks noGrp="1"/>
          </p:cNvSpPr>
          <p:nvPr>
            <p:ph idx="1"/>
          </p:nvPr>
        </p:nvSpPr>
        <p:spPr>
          <a:xfrm>
            <a:off x="838200" y="1123406"/>
            <a:ext cx="10515600" cy="5053557"/>
          </a:xfrm>
        </p:spPr>
        <p:txBody>
          <a:bodyPr/>
          <a:lstStyle/>
          <a:p>
            <a:pPr marL="0" indent="0" algn="just" rtl="1">
              <a:lnSpc>
                <a:spcPct val="200000"/>
              </a:lnSpc>
              <a:buNone/>
            </a:pPr>
            <a:r>
              <a:rPr lang="fa-IR" b="1" dirty="0"/>
              <a:t>پایه پولی از طریق تصاحب یا خرید دارایی توسط بانک مرکزی خلق می شود که به شکل اسکناس یا بستانکار حساب بانک ها نزد بانک مرکزی نمایان می شود. عکس آن هدم پایه پولی است. </a:t>
            </a:r>
            <a:r>
              <a:rPr lang="fa-IR" b="1" dirty="0">
                <a:solidFill>
                  <a:srgbClr val="00B0F0"/>
                </a:solidFill>
              </a:rPr>
              <a:t>از منظر پشتوانه های خلق پول بانک مرکزی، اجزای پایه پولی را منابع پایه پولی و از منظر شکل پولی که در اقتصاد ظاهر شده است، اجزای پایه پولی را مصارف پایه پولی می نامند.</a:t>
            </a:r>
          </a:p>
        </p:txBody>
      </p:sp>
    </p:spTree>
    <p:extLst>
      <p:ext uri="{BB962C8B-B14F-4D97-AF65-F5344CB8AC3E}">
        <p14:creationId xmlns:p14="http://schemas.microsoft.com/office/powerpoint/2010/main" val="11576468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79904"/>
          </a:xfrm>
        </p:spPr>
        <p:txBody>
          <a:bodyPr>
            <a:normAutofit fontScale="90000"/>
          </a:bodyPr>
          <a:lstStyle/>
          <a:p>
            <a:pPr algn="ctr"/>
            <a:r>
              <a:rPr lang="fa-IR" b="1" dirty="0">
                <a:solidFill>
                  <a:srgbClr val="FF0000"/>
                </a:solidFill>
              </a:rPr>
              <a:t>پایه پولی چگونه محاسبه می شود؟</a:t>
            </a:r>
          </a:p>
        </p:txBody>
      </p:sp>
      <p:sp>
        <p:nvSpPr>
          <p:cNvPr id="3" name="Content Placeholder 2"/>
          <p:cNvSpPr>
            <a:spLocks noGrp="1"/>
          </p:cNvSpPr>
          <p:nvPr>
            <p:ph idx="1"/>
          </p:nvPr>
        </p:nvSpPr>
        <p:spPr>
          <a:xfrm>
            <a:off x="838200" y="1045030"/>
            <a:ext cx="10515600" cy="5131933"/>
          </a:xfrm>
        </p:spPr>
        <p:txBody>
          <a:bodyPr>
            <a:normAutofit/>
          </a:bodyPr>
          <a:lstStyle/>
          <a:p>
            <a:pPr marL="0" indent="0" algn="just" rtl="1">
              <a:lnSpc>
                <a:spcPct val="200000"/>
              </a:lnSpc>
              <a:buNone/>
            </a:pPr>
            <a:r>
              <a:rPr lang="fa-IR" sz="3200" b="1" dirty="0"/>
              <a:t>معادل آن بخش از دارایی های بانک مرکزی را که در سمت چپ ترازنامه ماهیت پول ندارد، به سمت راست برده و از مجموع دارایی ها کسر می کنیم تا پول خلق شده توسط بانک مرکزی مشخص شود. </a:t>
            </a:r>
            <a:r>
              <a:rPr lang="fa-IR" sz="3200" b="1" dirty="0">
                <a:solidFill>
                  <a:srgbClr val="00B0F0"/>
                </a:solidFill>
              </a:rPr>
              <a:t>پول بانک مرکزی یا به شکل اسکناس به درون اقتصاد رفته است یا به شکل مانده حساب بانک ها نزد بانک مرکزی است.</a:t>
            </a:r>
          </a:p>
        </p:txBody>
      </p:sp>
    </p:spTree>
    <p:extLst>
      <p:ext uri="{BB962C8B-B14F-4D97-AF65-F5344CB8AC3E}">
        <p14:creationId xmlns:p14="http://schemas.microsoft.com/office/powerpoint/2010/main" val="5400427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79904"/>
          </a:xfrm>
        </p:spPr>
        <p:txBody>
          <a:bodyPr>
            <a:normAutofit fontScale="90000"/>
          </a:bodyPr>
          <a:lstStyle/>
          <a:p>
            <a:pPr algn="ctr"/>
            <a:r>
              <a:rPr lang="fa-IR" b="1" dirty="0">
                <a:solidFill>
                  <a:srgbClr val="FF0000"/>
                </a:solidFill>
              </a:rPr>
              <a:t>ریزه کاری استخراج پایه پولی از ترازنامه بانک مرکزی</a:t>
            </a:r>
          </a:p>
        </p:txBody>
      </p:sp>
      <p:sp>
        <p:nvSpPr>
          <p:cNvPr id="3" name="Content Placeholder 2"/>
          <p:cNvSpPr>
            <a:spLocks noGrp="1"/>
          </p:cNvSpPr>
          <p:nvPr>
            <p:ph idx="1"/>
          </p:nvPr>
        </p:nvSpPr>
        <p:spPr>
          <a:xfrm>
            <a:off x="838200" y="1045030"/>
            <a:ext cx="10515600" cy="5131933"/>
          </a:xfrm>
        </p:spPr>
        <p:txBody>
          <a:bodyPr>
            <a:normAutofit fontScale="47500" lnSpcReduction="20000"/>
          </a:bodyPr>
          <a:lstStyle/>
          <a:p>
            <a:pPr marL="514350" indent="-514350" algn="just" rtl="1">
              <a:lnSpc>
                <a:spcPct val="170000"/>
              </a:lnSpc>
              <a:buFont typeface="+mj-lt"/>
              <a:buAutoNum type="arabicParenR"/>
            </a:pPr>
            <a:r>
              <a:rPr lang="fa-IR" sz="3200" b="1" dirty="0"/>
              <a:t>بدهی های ارزی را از سمت چپ به سمت راست برده و از دارایی های خارجی کسر می کنیم تا </a:t>
            </a:r>
            <a:r>
              <a:rPr lang="fa-IR" sz="3200" b="1" dirty="0">
                <a:solidFill>
                  <a:srgbClr val="00B0F0"/>
                </a:solidFill>
              </a:rPr>
              <a:t>خالص دارایی های خارجی </a:t>
            </a:r>
            <a:r>
              <a:rPr lang="fa-IR" sz="3200" b="1" dirty="0"/>
              <a:t>به دست آید.</a:t>
            </a:r>
          </a:p>
          <a:p>
            <a:pPr marL="514350" indent="-514350" algn="just" rtl="1">
              <a:lnSpc>
                <a:spcPct val="170000"/>
              </a:lnSpc>
              <a:buFont typeface="+mj-lt"/>
              <a:buAutoNum type="arabicParenR"/>
            </a:pPr>
            <a:r>
              <a:rPr lang="fa-IR" sz="3200" b="1" dirty="0"/>
              <a:t>سپرده های دولت را از سمت چپ به سمت راست برده و از بدهی دولت کسر می کنیم تا </a:t>
            </a:r>
            <a:r>
              <a:rPr lang="fa-IR" sz="3200" b="1" dirty="0">
                <a:solidFill>
                  <a:srgbClr val="00B0F0"/>
                </a:solidFill>
              </a:rPr>
              <a:t>خالص بدهی دولت </a:t>
            </a:r>
            <a:r>
              <a:rPr lang="fa-IR" sz="3200" b="1" dirty="0"/>
              <a:t>به دست آید.</a:t>
            </a:r>
          </a:p>
          <a:p>
            <a:pPr marL="514350" indent="-514350" algn="just" rtl="1">
              <a:lnSpc>
                <a:spcPct val="170000"/>
              </a:lnSpc>
              <a:buFont typeface="+mj-lt"/>
              <a:buAutoNum type="arabicParenR"/>
            </a:pPr>
            <a:r>
              <a:rPr lang="fa-IR" sz="3200" b="1" dirty="0"/>
              <a:t>سپرده های شرکت های دولتی را از سمت چپ به سمت راست برده و از بدهی شرکت های دولتی کسر می کنیم تا </a:t>
            </a:r>
            <a:r>
              <a:rPr lang="fa-IR" sz="3200" b="1" dirty="0">
                <a:solidFill>
                  <a:srgbClr val="00B0F0"/>
                </a:solidFill>
              </a:rPr>
              <a:t>خالص بدهی شرکت های دولتی</a:t>
            </a:r>
            <a:r>
              <a:rPr lang="fa-IR" sz="3200" b="1" dirty="0"/>
              <a:t> به دست آید.</a:t>
            </a:r>
          </a:p>
          <a:p>
            <a:pPr marL="514350" indent="-514350" algn="just" rtl="1">
              <a:lnSpc>
                <a:spcPct val="170000"/>
              </a:lnSpc>
              <a:buFont typeface="+mj-lt"/>
              <a:buAutoNum type="arabicParenR"/>
            </a:pPr>
            <a:r>
              <a:rPr lang="fa-IR" sz="3200" b="1" dirty="0"/>
              <a:t>سرمایه، ودیعه ثبت سفارش، پیش پرداخت اعتبارات اسنادی، و سایر بدهی ها را از سمت چپ به سمت راست برده و از سایر دارایی ها کسر می کنیم تا </a:t>
            </a:r>
            <a:r>
              <a:rPr lang="fa-IR" sz="3200" b="1" dirty="0">
                <a:solidFill>
                  <a:srgbClr val="00B0F0"/>
                </a:solidFill>
              </a:rPr>
              <a:t>خالص سایر دارایی ها </a:t>
            </a:r>
            <a:r>
              <a:rPr lang="fa-IR" sz="3200" b="1" dirty="0"/>
              <a:t>به دست آید.</a:t>
            </a:r>
          </a:p>
          <a:p>
            <a:pPr marL="514350" indent="-514350" algn="just" rtl="1">
              <a:lnSpc>
                <a:spcPct val="170000"/>
              </a:lnSpc>
              <a:buFont typeface="+mj-lt"/>
              <a:buAutoNum type="arabicParenR"/>
            </a:pPr>
            <a:r>
              <a:rPr lang="fa-IR" sz="3200" b="1" dirty="0"/>
              <a:t>اسکناس نزد بانک مرکزی را از سمت چپ به سمت راست برده و از رقم اسکناس در سمت راست کسر می کنیم تا صفر شود(این اسکناسی است که هنوز به جریان نیفتاده است، یعنی دست اشخاص و بانک ها نیفتاده است).</a:t>
            </a:r>
          </a:p>
          <a:p>
            <a:pPr marL="0" indent="0" algn="just" rtl="1">
              <a:lnSpc>
                <a:spcPct val="170000"/>
              </a:lnSpc>
              <a:buNone/>
            </a:pPr>
            <a:r>
              <a:rPr lang="fa-IR" sz="3200" b="1" dirty="0">
                <a:solidFill>
                  <a:srgbClr val="00B0F0"/>
                </a:solidFill>
              </a:rPr>
              <a:t>پس از محاسبات فوق همچنان جمع سمت چپ و راست ترازنامه برابر بوده و جمع سمت چپ و راست ترازنامه بانک مرکزی پایه پولی را به دست می دهد.</a:t>
            </a:r>
          </a:p>
        </p:txBody>
      </p:sp>
    </p:spTree>
    <p:extLst>
      <p:ext uri="{BB962C8B-B14F-4D97-AF65-F5344CB8AC3E}">
        <p14:creationId xmlns:p14="http://schemas.microsoft.com/office/powerpoint/2010/main" val="9324896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79904"/>
          </a:xfrm>
        </p:spPr>
        <p:txBody>
          <a:bodyPr>
            <a:normAutofit/>
          </a:bodyPr>
          <a:lstStyle/>
          <a:p>
            <a:pPr algn="ctr"/>
            <a:r>
              <a:rPr lang="fa-IR" sz="3200" b="1" dirty="0">
                <a:solidFill>
                  <a:srgbClr val="FF0000"/>
                </a:solidFill>
              </a:rPr>
              <a:t>ترازنامه تعدیل شده و پایه پولی در آخر آذر 1404 به هزار میلیارد ریال</a:t>
            </a:r>
          </a:p>
        </p:txBody>
      </p:sp>
      <p:sp>
        <p:nvSpPr>
          <p:cNvPr id="3" name="Content Placeholder 2"/>
          <p:cNvSpPr>
            <a:spLocks noGrp="1"/>
          </p:cNvSpPr>
          <p:nvPr>
            <p:ph idx="1"/>
          </p:nvPr>
        </p:nvSpPr>
        <p:spPr>
          <a:xfrm>
            <a:off x="838200" y="1045030"/>
            <a:ext cx="10515600" cy="5131933"/>
          </a:xfrm>
        </p:spPr>
        <p:txBody>
          <a:bodyPr>
            <a:normAutofit/>
          </a:bodyPr>
          <a:lstStyle/>
          <a:p>
            <a:pPr marL="0" indent="0" algn="r" rtl="1">
              <a:buNone/>
            </a:pPr>
            <a:r>
              <a:rPr lang="fa-IR" sz="2000" b="1" dirty="0"/>
              <a:t>خالص دارایی های خارجی              36341.5                   اسکناس و مسکوک در دست اشخاص           2230.4  </a:t>
            </a:r>
          </a:p>
          <a:p>
            <a:pPr marL="0" indent="0" algn="r" rtl="1">
              <a:buNone/>
            </a:pPr>
            <a:r>
              <a:rPr lang="fa-IR" sz="2000" b="1" dirty="0"/>
              <a:t>خالص بدهی دولت                        2142.5-                   ذخایر قانونی بانک ها                               15534.1 </a:t>
            </a:r>
          </a:p>
          <a:p>
            <a:pPr marL="0" indent="0" algn="r" rtl="1">
              <a:buNone/>
            </a:pPr>
            <a:r>
              <a:rPr lang="fa-IR" sz="2000" b="1" dirty="0"/>
              <a:t>خالص بدهی شرکت های دولتی         1523.4                    ذخایر اضافی بانک ها                               493.8 </a:t>
            </a:r>
          </a:p>
          <a:p>
            <a:pPr marL="0" indent="0" algn="r" rtl="1">
              <a:buNone/>
            </a:pPr>
            <a:r>
              <a:rPr lang="fa-IR" sz="2000" b="1" dirty="0"/>
              <a:t>بدهی بانک ها                             12645.0                    (1)اسکناس نزد بانک ها                         (486.7)</a:t>
            </a:r>
          </a:p>
          <a:p>
            <a:pPr marL="0" indent="0" algn="r" rtl="1">
              <a:buNone/>
            </a:pPr>
            <a:r>
              <a:rPr lang="fa-IR" sz="2000" b="1" dirty="0"/>
              <a:t>خالص سایر دارایی ها                   30109.1-                 (2)سپرده دیداری بانک ها نزد بانک مرکزی    (7.1)</a:t>
            </a:r>
          </a:p>
          <a:p>
            <a:pPr marL="0" indent="0" algn="r" rtl="1">
              <a:buNone/>
            </a:pPr>
            <a:r>
              <a:rPr lang="fa-IR" sz="2000" b="1" dirty="0"/>
              <a:t>جمع منابع پایه پولی                      18258.3                  جمع مصارف پایه پولی                             18258.3</a:t>
            </a:r>
          </a:p>
          <a:p>
            <a:pPr marL="0" indent="0" algn="r" rtl="1">
              <a:buNone/>
            </a:pPr>
            <a:r>
              <a:rPr lang="fa-IR" sz="2000" b="1" dirty="0">
                <a:solidFill>
                  <a:srgbClr val="00B0F0"/>
                </a:solidFill>
              </a:rPr>
              <a:t>(پشتوانه های خلق پول)                                                (شکل پول خلق شده)</a:t>
            </a:r>
          </a:p>
        </p:txBody>
      </p:sp>
    </p:spTree>
    <p:extLst>
      <p:ext uri="{BB962C8B-B14F-4D97-AF65-F5344CB8AC3E}">
        <p14:creationId xmlns:p14="http://schemas.microsoft.com/office/powerpoint/2010/main" val="27669319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66989"/>
          </a:xfrm>
        </p:spPr>
        <p:txBody>
          <a:bodyPr/>
          <a:lstStyle/>
          <a:p>
            <a:pPr algn="ctr"/>
            <a:r>
              <a:rPr lang="fa-IR" b="1" dirty="0">
                <a:solidFill>
                  <a:srgbClr val="FF0000"/>
                </a:solidFill>
              </a:rPr>
              <a:t>کاربرد اصلی پایه پولی چیست؟</a:t>
            </a:r>
          </a:p>
        </p:txBody>
      </p:sp>
      <p:sp>
        <p:nvSpPr>
          <p:cNvPr id="3" name="Content Placeholder 2"/>
          <p:cNvSpPr>
            <a:spLocks noGrp="1"/>
          </p:cNvSpPr>
          <p:nvPr>
            <p:ph idx="1"/>
          </p:nvPr>
        </p:nvSpPr>
        <p:spPr>
          <a:xfrm>
            <a:off x="838200" y="1132114"/>
            <a:ext cx="10515600" cy="5044849"/>
          </a:xfrm>
        </p:spPr>
        <p:txBody>
          <a:bodyPr>
            <a:normAutofit fontScale="92500"/>
          </a:bodyPr>
          <a:lstStyle/>
          <a:p>
            <a:pPr marL="0" indent="0" algn="just" rtl="1">
              <a:lnSpc>
                <a:spcPct val="250000"/>
              </a:lnSpc>
              <a:buNone/>
            </a:pPr>
            <a:r>
              <a:rPr lang="fa-IR" b="1" dirty="0"/>
              <a:t>در آخر آذر 1404 تنها 12.2 درصد پایه پولی به شکل اسکناس در دست اشخاص بوده است و در داد و ستد استفاده می شده است. </a:t>
            </a:r>
            <a:r>
              <a:rPr lang="fa-IR" b="1" dirty="0">
                <a:solidFill>
                  <a:srgbClr val="00B0F0"/>
                </a:solidFill>
              </a:rPr>
              <a:t>کاربرد اصلی پایه پولی که گاهی به آن ذخایر نیز می گویند، تودیع سپرده قانونی بانک ها نزد بانک مرکزی و نگه داری به عنوان ذخیره برای کلیرینگ بین بانک ها و رفع نیاز اسکناس بانک ها در صورت نیاز است</a:t>
            </a:r>
            <a:r>
              <a:rPr lang="fa-IR" b="1" dirty="0"/>
              <a:t>. در آخر آذر 1404 حدود 85.1 درصد پایه پولی به شکل ذخایر قانونی بوده است.</a:t>
            </a:r>
          </a:p>
        </p:txBody>
      </p:sp>
    </p:spTree>
    <p:extLst>
      <p:ext uri="{BB962C8B-B14F-4D97-AF65-F5344CB8AC3E}">
        <p14:creationId xmlns:p14="http://schemas.microsoft.com/office/powerpoint/2010/main" val="32866312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93115"/>
          </a:xfrm>
        </p:spPr>
        <p:txBody>
          <a:bodyPr/>
          <a:lstStyle/>
          <a:p>
            <a:pPr algn="ctr"/>
            <a:r>
              <a:rPr lang="fa-IR" b="1" dirty="0">
                <a:solidFill>
                  <a:srgbClr val="FF0000"/>
                </a:solidFill>
              </a:rPr>
              <a:t>سهم اسکناس از پایه پولی و حجم پول</a:t>
            </a:r>
          </a:p>
        </p:txBody>
      </p:sp>
      <p:sp>
        <p:nvSpPr>
          <p:cNvPr id="3" name="Content Placeholder 2"/>
          <p:cNvSpPr>
            <a:spLocks noGrp="1"/>
          </p:cNvSpPr>
          <p:nvPr>
            <p:ph idx="1"/>
          </p:nvPr>
        </p:nvSpPr>
        <p:spPr>
          <a:xfrm>
            <a:off x="838200" y="1158240"/>
            <a:ext cx="10515600" cy="5018723"/>
          </a:xfrm>
        </p:spPr>
        <p:txBody>
          <a:bodyPr>
            <a:normAutofit fontScale="70000" lnSpcReduction="20000"/>
          </a:bodyPr>
          <a:lstStyle/>
          <a:p>
            <a:pPr marL="0" indent="0" algn="just" rtl="1">
              <a:lnSpc>
                <a:spcPct val="160000"/>
              </a:lnSpc>
              <a:buNone/>
            </a:pPr>
            <a:r>
              <a:rPr lang="fa-IR" sz="3200" b="1" dirty="0"/>
              <a:t>امروزه اسکناس سهم اندکی از حجم نقدینگی و حجم پول و حتی حجم پایه پولی را تشکیل می دهد. تغییر سهم اسکناس بیشتر انعکاس رفتار افراد در واکنش به مسائل نظام پرداخت، مسائل مالیاتی و فعالیت های زیرزمینی اقتصاد است نه یک موضوع مرتبط با خلق پول.</a:t>
            </a:r>
          </a:p>
          <a:p>
            <a:pPr marL="0" indent="0" algn="just" rtl="1">
              <a:lnSpc>
                <a:spcPct val="160000"/>
              </a:lnSpc>
              <a:buNone/>
            </a:pPr>
            <a:r>
              <a:rPr lang="fa-IR" sz="3200" b="1" dirty="0"/>
              <a:t>در آذر 1403 سهم اسکناس از نقدینگی 1.55 درصد و در آذر 1404 سهم آن 1.65 درصد بوده است.</a:t>
            </a:r>
          </a:p>
          <a:p>
            <a:pPr marL="0" indent="0" algn="just" rtl="1">
              <a:lnSpc>
                <a:spcPct val="160000"/>
              </a:lnSpc>
              <a:buNone/>
            </a:pPr>
            <a:r>
              <a:rPr lang="fa-IR" sz="3200" b="1" dirty="0"/>
              <a:t>در آذر 1403 سهم اسکناس از حجم پول 6.4 درصد و در آذر 1404 سهم آن 6.6 درصد بوده است.</a:t>
            </a:r>
          </a:p>
          <a:p>
            <a:pPr marL="0" indent="0" algn="just" rtl="1">
              <a:lnSpc>
                <a:spcPct val="160000"/>
              </a:lnSpc>
              <a:buNone/>
            </a:pPr>
            <a:r>
              <a:rPr lang="fa-IR" sz="3200" b="1" dirty="0"/>
              <a:t>در آذر 1403 سهم اسکناس از پایه پولی 12.3 درصد و در آذر 1404 سهم آن 12.2 درصد بوده است.</a:t>
            </a:r>
          </a:p>
          <a:p>
            <a:pPr marL="0" indent="0" algn="just" rtl="1">
              <a:lnSpc>
                <a:spcPct val="160000"/>
              </a:lnSpc>
              <a:buNone/>
            </a:pPr>
            <a:r>
              <a:rPr lang="fa-IR" sz="3200" b="1" dirty="0"/>
              <a:t>به نظر می رسد عامل مالیات و پول شویی و اخیراً نگرانی از تداوم نظام پرداخت نقش اصلی در تغییر فوق را داشته باشد.</a:t>
            </a:r>
          </a:p>
        </p:txBody>
      </p:sp>
    </p:spTree>
    <p:extLst>
      <p:ext uri="{BB962C8B-B14F-4D97-AF65-F5344CB8AC3E}">
        <p14:creationId xmlns:p14="http://schemas.microsoft.com/office/powerpoint/2010/main" val="15944012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23446"/>
          </a:xfrm>
        </p:spPr>
        <p:txBody>
          <a:bodyPr/>
          <a:lstStyle/>
          <a:p>
            <a:pPr algn="ctr"/>
            <a:r>
              <a:rPr lang="fa-IR" b="1" dirty="0">
                <a:solidFill>
                  <a:srgbClr val="FF0000"/>
                </a:solidFill>
              </a:rPr>
              <a:t>آیا نوع پشتوانه خلق پول بانک مرکزی مهم است؟</a:t>
            </a:r>
          </a:p>
        </p:txBody>
      </p:sp>
      <p:sp>
        <p:nvSpPr>
          <p:cNvPr id="3" name="Content Placeholder 2"/>
          <p:cNvSpPr>
            <a:spLocks noGrp="1"/>
          </p:cNvSpPr>
          <p:nvPr>
            <p:ph idx="1"/>
          </p:nvPr>
        </p:nvSpPr>
        <p:spPr>
          <a:xfrm>
            <a:off x="838200" y="1158240"/>
            <a:ext cx="10515600" cy="5018723"/>
          </a:xfrm>
        </p:spPr>
        <p:txBody>
          <a:bodyPr>
            <a:normAutofit fontScale="92500"/>
          </a:bodyPr>
          <a:lstStyle/>
          <a:p>
            <a:pPr marL="0" indent="0" algn="just" rtl="1">
              <a:lnSpc>
                <a:spcPct val="250000"/>
              </a:lnSpc>
              <a:buNone/>
            </a:pPr>
            <a:r>
              <a:rPr lang="fa-IR" sz="3200" b="1" dirty="0"/>
              <a:t>گرچه گاهی اوقات برخی از تحلیل گران صحبت از پول بی پشتوانه می کنند(که از نظر اصول حسابداری امری ناممکن است) اما </a:t>
            </a:r>
            <a:r>
              <a:rPr lang="fa-IR" sz="3200" b="1" dirty="0">
                <a:solidFill>
                  <a:srgbClr val="00B0F0"/>
                </a:solidFill>
              </a:rPr>
              <a:t>واقع قضیه آن است که موضوع با اهمیت تناسب خلق پول با نیاز حقیقی اقتصاد است و نه نوع پشتوانه خلق پول بانک مرکزی</a:t>
            </a:r>
            <a:r>
              <a:rPr lang="fa-IR" sz="3200" b="1" dirty="0"/>
              <a:t>(دهه 1340 و دهه 1350 شاهد این ادعا است).</a:t>
            </a:r>
          </a:p>
        </p:txBody>
      </p:sp>
    </p:spTree>
    <p:extLst>
      <p:ext uri="{BB962C8B-B14F-4D97-AF65-F5344CB8AC3E}">
        <p14:creationId xmlns:p14="http://schemas.microsoft.com/office/powerpoint/2010/main" val="7678381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10532"/>
          </a:xfrm>
        </p:spPr>
        <p:txBody>
          <a:bodyPr>
            <a:normAutofit/>
          </a:bodyPr>
          <a:lstStyle/>
          <a:p>
            <a:pPr algn="ctr"/>
            <a:r>
              <a:rPr lang="fa-IR" sz="3600" b="1" dirty="0">
                <a:solidFill>
                  <a:srgbClr val="FF0000"/>
                </a:solidFill>
              </a:rPr>
              <a:t>نسبت خالص دارایی خارجی بانک مرکزی به پایه پولی،1403-1340</a:t>
            </a:r>
          </a:p>
        </p:txBody>
      </p:sp>
      <p:sp>
        <p:nvSpPr>
          <p:cNvPr id="3" name="Content Placeholder 2"/>
          <p:cNvSpPr>
            <a:spLocks noGrp="1"/>
          </p:cNvSpPr>
          <p:nvPr>
            <p:ph idx="1"/>
          </p:nvPr>
        </p:nvSpPr>
        <p:spPr>
          <a:xfrm>
            <a:off x="838200" y="1088571"/>
            <a:ext cx="10515600" cy="5088392"/>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1181185027"/>
              </p:ext>
            </p:extLst>
          </p:nvPr>
        </p:nvGraphicFramePr>
        <p:xfrm>
          <a:off x="838201" y="1088571"/>
          <a:ext cx="10515600" cy="5088392"/>
        </p:xfrm>
        <a:graphic>
          <a:graphicData uri="http://schemas.openxmlformats.org/presentationml/2006/ole">
            <mc:AlternateContent xmlns:mc="http://schemas.openxmlformats.org/markup-compatibility/2006">
              <mc:Choice xmlns:v="urn:schemas-microsoft-com:vml" Requires="v">
                <p:oleObj name="EViews" r:id="rId2" imgW="4602196" imgH="2857761" progId="EViews.Workfile.2">
                  <p:embed/>
                </p:oleObj>
              </mc:Choice>
              <mc:Fallback>
                <p:oleObj name="EViews" r:id="rId2" imgW="4602196" imgH="2857761" progId="EViews.Workfile.2">
                  <p:embed/>
                  <p:pic>
                    <p:nvPicPr>
                      <p:cNvPr id="0" name=""/>
                      <p:cNvPicPr/>
                      <p:nvPr/>
                    </p:nvPicPr>
                    <p:blipFill>
                      <a:blip r:embed="rId3"/>
                      <a:stretch>
                        <a:fillRect/>
                      </a:stretch>
                    </p:blipFill>
                    <p:spPr>
                      <a:xfrm>
                        <a:off x="838201" y="1088571"/>
                        <a:ext cx="10515600" cy="5088392"/>
                      </a:xfrm>
                      <a:prstGeom prst="rect">
                        <a:avLst/>
                      </a:prstGeom>
                    </p:spPr>
                  </p:pic>
                </p:oleObj>
              </mc:Fallback>
            </mc:AlternateContent>
          </a:graphicData>
        </a:graphic>
      </p:graphicFrame>
    </p:spTree>
    <p:extLst>
      <p:ext uri="{BB962C8B-B14F-4D97-AF65-F5344CB8AC3E}">
        <p14:creationId xmlns:p14="http://schemas.microsoft.com/office/powerpoint/2010/main" val="38854279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93115"/>
          </a:xfrm>
        </p:spPr>
        <p:txBody>
          <a:bodyPr>
            <a:normAutofit fontScale="90000"/>
          </a:bodyPr>
          <a:lstStyle/>
          <a:p>
            <a:pPr algn="ctr"/>
            <a:r>
              <a:rPr lang="fa-IR" sz="3600" b="1" dirty="0">
                <a:solidFill>
                  <a:srgbClr val="FF0000"/>
                </a:solidFill>
              </a:rPr>
              <a:t>نسبت خالص بدهی دولت به بانک مرکزی به کل پایه پولی،1403-1340</a:t>
            </a:r>
          </a:p>
        </p:txBody>
      </p:sp>
      <p:sp>
        <p:nvSpPr>
          <p:cNvPr id="3" name="Content Placeholder 2"/>
          <p:cNvSpPr>
            <a:spLocks noGrp="1"/>
          </p:cNvSpPr>
          <p:nvPr>
            <p:ph idx="1"/>
          </p:nvPr>
        </p:nvSpPr>
        <p:spPr>
          <a:xfrm>
            <a:off x="838200" y="1088571"/>
            <a:ext cx="10515600" cy="5088392"/>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3421662889"/>
              </p:ext>
            </p:extLst>
          </p:nvPr>
        </p:nvGraphicFramePr>
        <p:xfrm>
          <a:off x="838201" y="1088571"/>
          <a:ext cx="10515600" cy="5088392"/>
        </p:xfrm>
        <a:graphic>
          <a:graphicData uri="http://schemas.openxmlformats.org/presentationml/2006/ole">
            <mc:AlternateContent xmlns:mc="http://schemas.openxmlformats.org/markup-compatibility/2006">
              <mc:Choice xmlns:v="urn:schemas-microsoft-com:vml" Requires="v">
                <p:oleObj name="EViews" r:id="rId2" imgW="4602196" imgH="2857761" progId="EViews.Workfile.2">
                  <p:embed/>
                </p:oleObj>
              </mc:Choice>
              <mc:Fallback>
                <p:oleObj name="EViews" r:id="rId2" imgW="4602196" imgH="2857761" progId="EViews.Workfile.2">
                  <p:embed/>
                  <p:pic>
                    <p:nvPicPr>
                      <p:cNvPr id="0" name=""/>
                      <p:cNvPicPr/>
                      <p:nvPr/>
                    </p:nvPicPr>
                    <p:blipFill>
                      <a:blip r:embed="rId3"/>
                      <a:stretch>
                        <a:fillRect/>
                      </a:stretch>
                    </p:blipFill>
                    <p:spPr>
                      <a:xfrm>
                        <a:off x="838201" y="1088571"/>
                        <a:ext cx="10515600" cy="5088392"/>
                      </a:xfrm>
                      <a:prstGeom prst="rect">
                        <a:avLst/>
                      </a:prstGeom>
                    </p:spPr>
                  </p:pic>
                </p:oleObj>
              </mc:Fallback>
            </mc:AlternateContent>
          </a:graphicData>
        </a:graphic>
      </p:graphicFrame>
    </p:spTree>
    <p:extLst>
      <p:ext uri="{BB962C8B-B14F-4D97-AF65-F5344CB8AC3E}">
        <p14:creationId xmlns:p14="http://schemas.microsoft.com/office/powerpoint/2010/main" val="37311992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4738"/>
          </a:xfrm>
        </p:spPr>
        <p:txBody>
          <a:bodyPr/>
          <a:lstStyle/>
          <a:p>
            <a:pPr algn="ctr"/>
            <a:r>
              <a:rPr lang="fa-IR" b="1" dirty="0">
                <a:solidFill>
                  <a:srgbClr val="FF0000"/>
                </a:solidFill>
              </a:rPr>
              <a:t>نمودارهای فوق چه می گوید؟</a:t>
            </a:r>
          </a:p>
        </p:txBody>
      </p:sp>
      <p:sp>
        <p:nvSpPr>
          <p:cNvPr id="3" name="Content Placeholder 2"/>
          <p:cNvSpPr>
            <a:spLocks noGrp="1"/>
          </p:cNvSpPr>
          <p:nvPr>
            <p:ph idx="1"/>
          </p:nvPr>
        </p:nvSpPr>
        <p:spPr>
          <a:xfrm>
            <a:off x="838200" y="1079864"/>
            <a:ext cx="10515600" cy="5097099"/>
          </a:xfrm>
        </p:spPr>
        <p:txBody>
          <a:bodyPr>
            <a:normAutofit fontScale="85000" lnSpcReduction="10000"/>
          </a:bodyPr>
          <a:lstStyle/>
          <a:p>
            <a:pPr marL="0" indent="0" algn="just" rtl="1">
              <a:lnSpc>
                <a:spcPct val="200000"/>
              </a:lnSpc>
              <a:buNone/>
            </a:pPr>
            <a:r>
              <a:rPr lang="fa-IR" sz="3200" b="1" dirty="0"/>
              <a:t>در دهه 1340 سهم خالص بدهی دولت به بانک مرکزی از پایه پولی زیاد شده است(کسری بودجه دولت نقش پررنگ در انتشار پول بانک مرکزی داشته است) و سهم خالص دارایی خارجی کم شده است(سهم پشتوانه طلا و ارز انتشار پول بانک مرکزی کم شده است) اما وضعیت اقتصاد از نظر تورم و رشد اقتصادی بسیار رضایت بخش بوده است. در دهه 1350 که عکس این وضعیت برای سهم خالص بدهی دولت و خالص دارایی خارجی بانک مرکزی وجود داشته است، عملکرد اقتصاد بویژه از نظر تورم نامناسب بوده است.</a:t>
            </a:r>
          </a:p>
        </p:txBody>
      </p:sp>
    </p:spTree>
    <p:extLst>
      <p:ext uri="{BB962C8B-B14F-4D97-AF65-F5344CB8AC3E}">
        <p14:creationId xmlns:p14="http://schemas.microsoft.com/office/powerpoint/2010/main" val="16812769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40864"/>
          </a:xfrm>
        </p:spPr>
        <p:txBody>
          <a:bodyPr>
            <a:normAutofit/>
          </a:bodyPr>
          <a:lstStyle/>
          <a:p>
            <a:pPr algn="ctr"/>
            <a:r>
              <a:rPr lang="fa-IR" b="1" dirty="0">
                <a:solidFill>
                  <a:srgbClr val="FF0000"/>
                </a:solidFill>
              </a:rPr>
              <a:t>نقدینگی(پول و شبه پول) چگونه خلق می شود؟</a:t>
            </a:r>
          </a:p>
        </p:txBody>
      </p:sp>
      <p:sp>
        <p:nvSpPr>
          <p:cNvPr id="3" name="Content Placeholder 2"/>
          <p:cNvSpPr>
            <a:spLocks noGrp="1"/>
          </p:cNvSpPr>
          <p:nvPr>
            <p:ph idx="1"/>
          </p:nvPr>
        </p:nvSpPr>
        <p:spPr>
          <a:xfrm>
            <a:off x="838200" y="1105990"/>
            <a:ext cx="10515600" cy="5070973"/>
          </a:xfrm>
        </p:spPr>
        <p:txBody>
          <a:bodyPr>
            <a:normAutofit fontScale="92500"/>
          </a:bodyPr>
          <a:lstStyle/>
          <a:p>
            <a:pPr marL="0" indent="0" algn="just" rtl="1">
              <a:lnSpc>
                <a:spcPct val="200000"/>
              </a:lnSpc>
              <a:buNone/>
            </a:pPr>
            <a:r>
              <a:rPr lang="fa-IR" b="1" dirty="0"/>
              <a:t>نقدینگی متکی به اینکه پایه پولی توسط بانک مرکزی خلق شده است یا خلق می شود، از طریق تصاحب دارایی بانک ها و موسسات اعتباری(اعطای تسهیلات یا خرید انواع دارایی) و بستانکار کردن حساب شخص طرف حساب خلق می شود. عکس آن هدم نقدینگی است.</a:t>
            </a:r>
          </a:p>
          <a:p>
            <a:pPr marL="0" indent="0" algn="just" rtl="1">
              <a:lnSpc>
                <a:spcPct val="200000"/>
              </a:lnSpc>
              <a:buNone/>
            </a:pPr>
            <a:r>
              <a:rPr lang="fa-IR" b="1" dirty="0">
                <a:solidFill>
                  <a:srgbClr val="00B0F0"/>
                </a:solidFill>
              </a:rPr>
              <a:t>هرگاه بانک ها اقدام به بستانکار کردن حساب شخصی غیر از سایر بانک ها و بانک مرکزی کنند عملاً نقدینگی خلق می شود. عکس آن اسباب هدم نقدینگی است.</a:t>
            </a:r>
          </a:p>
        </p:txBody>
      </p:sp>
    </p:spTree>
    <p:extLst>
      <p:ext uri="{BB962C8B-B14F-4D97-AF65-F5344CB8AC3E}">
        <p14:creationId xmlns:p14="http://schemas.microsoft.com/office/powerpoint/2010/main" val="19009784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97321"/>
          </a:xfrm>
        </p:spPr>
        <p:txBody>
          <a:bodyPr>
            <a:normAutofit/>
          </a:bodyPr>
          <a:lstStyle/>
          <a:p>
            <a:pPr algn="ctr"/>
            <a:r>
              <a:rPr lang="fa-IR" b="1" dirty="0">
                <a:solidFill>
                  <a:srgbClr val="FF0000"/>
                </a:solidFill>
              </a:rPr>
              <a:t>رابطه پایه پولی و نقدینگی</a:t>
            </a:r>
          </a:p>
        </p:txBody>
      </p:sp>
      <p:sp>
        <p:nvSpPr>
          <p:cNvPr id="3" name="Content Placeholder 2"/>
          <p:cNvSpPr>
            <a:spLocks noGrp="1"/>
          </p:cNvSpPr>
          <p:nvPr>
            <p:ph idx="1"/>
          </p:nvPr>
        </p:nvSpPr>
        <p:spPr>
          <a:xfrm>
            <a:off x="838200" y="1062446"/>
            <a:ext cx="10515600" cy="5114517"/>
          </a:xfrm>
        </p:spPr>
        <p:txBody>
          <a:bodyPr/>
          <a:lstStyle/>
          <a:p>
            <a:pPr marL="0" indent="0" algn="just" rtl="1">
              <a:lnSpc>
                <a:spcPct val="200000"/>
              </a:lnSpc>
              <a:buNone/>
            </a:pPr>
            <a:r>
              <a:rPr lang="fa-IR" b="1" dirty="0"/>
              <a:t>به طور معمول، به ازای هر ریال پایه پولی یا پول منتشره توسط بانک مرکزی بیش از یک ریال نقدینگی(پول و شبه پول) خلق می شود(از طریق اعطای وام و خرید دارایی) اما این بدان معنی نیست که باید ابتدا پایه پولی خلق شود و سپس نقدینگی خلق می شود(اضافه برداشت در کل نظام بانکی نه یک بانک خاص انعکاس آن است که اول نقدینگی خلق می شود و سپس پایه پولی).</a:t>
            </a:r>
          </a:p>
        </p:txBody>
      </p:sp>
    </p:spTree>
    <p:extLst>
      <p:ext uri="{BB962C8B-B14F-4D97-AF65-F5344CB8AC3E}">
        <p14:creationId xmlns:p14="http://schemas.microsoft.com/office/powerpoint/2010/main" val="32892098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71195"/>
          </a:xfrm>
        </p:spPr>
        <p:txBody>
          <a:bodyPr>
            <a:normAutofit fontScale="90000"/>
          </a:bodyPr>
          <a:lstStyle/>
          <a:p>
            <a:pPr algn="ctr"/>
            <a:r>
              <a:rPr lang="fa-IR" b="1" dirty="0">
                <a:solidFill>
                  <a:srgbClr val="FF0000"/>
                </a:solidFill>
              </a:rPr>
              <a:t>ضریب فزاینده خلق پول و نقدینگی</a:t>
            </a:r>
          </a:p>
        </p:txBody>
      </p:sp>
      <p:sp>
        <p:nvSpPr>
          <p:cNvPr id="3" name="Content Placeholder 2"/>
          <p:cNvSpPr>
            <a:spLocks noGrp="1"/>
          </p:cNvSpPr>
          <p:nvPr>
            <p:ph idx="1"/>
          </p:nvPr>
        </p:nvSpPr>
        <p:spPr>
          <a:xfrm>
            <a:off x="838200" y="1166949"/>
            <a:ext cx="10515600" cy="5010014"/>
          </a:xfrm>
        </p:spPr>
        <p:txBody>
          <a:bodyPr>
            <a:normAutofit fontScale="92500" lnSpcReduction="10000"/>
          </a:bodyPr>
          <a:lstStyle/>
          <a:p>
            <a:pPr marL="0" indent="0" algn="r" rtl="1">
              <a:lnSpc>
                <a:spcPct val="150000"/>
              </a:lnSpc>
              <a:buNone/>
            </a:pPr>
            <a:r>
              <a:rPr lang="fa-IR" sz="3200" b="1" dirty="0"/>
              <a:t>رابطه حجم پول یا حجم نقدینگی و پایه پولی با رابطه زیر بیان می شود:</a:t>
            </a:r>
          </a:p>
          <a:p>
            <a:pPr marL="0" indent="0" rtl="1">
              <a:lnSpc>
                <a:spcPct val="150000"/>
              </a:lnSpc>
              <a:buNone/>
            </a:pPr>
            <a:r>
              <a:rPr lang="en-US" sz="3200" b="1" dirty="0">
                <a:solidFill>
                  <a:srgbClr val="00B0F0"/>
                </a:solidFill>
              </a:rPr>
              <a:t>M=</a:t>
            </a:r>
            <a:r>
              <a:rPr lang="en-US" sz="3200" b="1" dirty="0" err="1">
                <a:solidFill>
                  <a:srgbClr val="00B0F0"/>
                </a:solidFill>
              </a:rPr>
              <a:t>z.H</a:t>
            </a:r>
            <a:r>
              <a:rPr lang="en-US" sz="3200" b="1" dirty="0">
                <a:solidFill>
                  <a:srgbClr val="00B0F0"/>
                </a:solidFill>
              </a:rPr>
              <a:t> </a:t>
            </a:r>
          </a:p>
          <a:p>
            <a:pPr marL="0" indent="0" algn="just" rtl="1">
              <a:lnSpc>
                <a:spcPct val="150000"/>
              </a:lnSpc>
              <a:buNone/>
            </a:pPr>
            <a:r>
              <a:rPr lang="fa-IR" sz="3200" b="1" dirty="0"/>
              <a:t>که درآن </a:t>
            </a:r>
            <a:r>
              <a:rPr lang="en-US" sz="3200" b="1" dirty="0"/>
              <a:t>M</a:t>
            </a:r>
            <a:r>
              <a:rPr lang="fa-IR" sz="3200" b="1" dirty="0"/>
              <a:t> حجم پول یا نقدینگی، </a:t>
            </a:r>
            <a:r>
              <a:rPr lang="en-US" sz="3200" b="1" dirty="0"/>
              <a:t>z</a:t>
            </a:r>
            <a:r>
              <a:rPr lang="fa-IR" sz="3200" b="1" dirty="0"/>
              <a:t> ضریب فزاینده خلق پول یا نقدینگی، و </a:t>
            </a:r>
            <a:r>
              <a:rPr lang="en-US" sz="3200" b="1" dirty="0"/>
              <a:t>H</a:t>
            </a:r>
            <a:r>
              <a:rPr lang="fa-IR" sz="3200" b="1" dirty="0"/>
              <a:t> پایه پولی است. ضریب فزاینده خلق پول امروزه چندان حائز اهمیت نیست بلکه ضریب فزاینده خلق نقدینگی است که اهمیت دارد.</a:t>
            </a:r>
          </a:p>
          <a:p>
            <a:pPr marL="0" indent="0" algn="just" rtl="1">
              <a:lnSpc>
                <a:spcPct val="150000"/>
              </a:lnSpc>
              <a:buNone/>
            </a:pPr>
            <a:r>
              <a:rPr lang="fa-IR" sz="3200" b="1" dirty="0"/>
              <a:t>در تاریخ آخر آذر 1404 ضریب فزاینده خلق پول 1.85 و ضریب فزاینده خلق نقدینگی  7.4 بوده است.</a:t>
            </a:r>
          </a:p>
        </p:txBody>
      </p:sp>
    </p:spTree>
    <p:extLst>
      <p:ext uri="{BB962C8B-B14F-4D97-AF65-F5344CB8AC3E}">
        <p14:creationId xmlns:p14="http://schemas.microsoft.com/office/powerpoint/2010/main" val="37881640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23446"/>
          </a:xfrm>
        </p:spPr>
        <p:txBody>
          <a:bodyPr>
            <a:normAutofit fontScale="90000"/>
          </a:bodyPr>
          <a:lstStyle/>
          <a:p>
            <a:pPr algn="ctr"/>
            <a:r>
              <a:rPr lang="fa-IR" b="1" dirty="0">
                <a:solidFill>
                  <a:srgbClr val="FF0000"/>
                </a:solidFill>
              </a:rPr>
              <a:t>ضریب فزاینده خلق نقدینگی در بردارنده چه مفهومی است؟</a:t>
            </a:r>
          </a:p>
        </p:txBody>
      </p:sp>
      <p:sp>
        <p:nvSpPr>
          <p:cNvPr id="3" name="Content Placeholder 2"/>
          <p:cNvSpPr>
            <a:spLocks noGrp="1"/>
          </p:cNvSpPr>
          <p:nvPr>
            <p:ph idx="1"/>
          </p:nvPr>
        </p:nvSpPr>
        <p:spPr>
          <a:xfrm>
            <a:off x="838200" y="1158240"/>
            <a:ext cx="10515600" cy="5018723"/>
          </a:xfrm>
        </p:spPr>
        <p:txBody>
          <a:bodyPr>
            <a:normAutofit/>
          </a:bodyPr>
          <a:lstStyle/>
          <a:p>
            <a:pPr marL="0" indent="0" algn="just" rtl="1">
              <a:lnSpc>
                <a:spcPct val="200000"/>
              </a:lnSpc>
              <a:buNone/>
            </a:pPr>
            <a:r>
              <a:rPr lang="fa-IR" sz="3200" b="1" dirty="0"/>
              <a:t>اگر در آخر آذر 1404 ضریب فزاینده خلق نقدینگی 7.4 بوده است، این بدان معنی است که به ازای هر ریال که بانک مرکزی پول خلق کرده است، بانک ها نیز معادل 6.4 ریال از طریق اعطای وام یا خرید دارایی و سرمایه گذاری پول خلق کرده اند و به آن یک ریال پول خلق شده بانک مرکزی افزوده اند.</a:t>
            </a:r>
          </a:p>
        </p:txBody>
      </p:sp>
    </p:spTree>
    <p:extLst>
      <p:ext uri="{BB962C8B-B14F-4D97-AF65-F5344CB8AC3E}">
        <p14:creationId xmlns:p14="http://schemas.microsoft.com/office/powerpoint/2010/main" val="10512944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23446"/>
          </a:xfrm>
        </p:spPr>
        <p:txBody>
          <a:bodyPr>
            <a:normAutofit/>
          </a:bodyPr>
          <a:lstStyle/>
          <a:p>
            <a:pPr algn="ctr"/>
            <a:r>
              <a:rPr lang="fa-IR" b="1" dirty="0">
                <a:solidFill>
                  <a:srgbClr val="FF0000"/>
                </a:solidFill>
              </a:rPr>
              <a:t>مهم ترین دلالت مقدار کل های پولی</a:t>
            </a:r>
          </a:p>
        </p:txBody>
      </p:sp>
      <p:sp>
        <p:nvSpPr>
          <p:cNvPr id="3" name="Content Placeholder 2"/>
          <p:cNvSpPr>
            <a:spLocks noGrp="1"/>
          </p:cNvSpPr>
          <p:nvPr>
            <p:ph idx="1"/>
          </p:nvPr>
        </p:nvSpPr>
        <p:spPr>
          <a:xfrm>
            <a:off x="838200" y="1088572"/>
            <a:ext cx="10515600" cy="5088391"/>
          </a:xfrm>
        </p:spPr>
        <p:txBody>
          <a:bodyPr>
            <a:normAutofit/>
          </a:bodyPr>
          <a:lstStyle/>
          <a:p>
            <a:pPr marL="0" indent="0" algn="just" rtl="1">
              <a:lnSpc>
                <a:spcPct val="150000"/>
              </a:lnSpc>
              <a:buNone/>
            </a:pPr>
            <a:r>
              <a:rPr lang="fa-IR" sz="3200" b="1" dirty="0">
                <a:solidFill>
                  <a:srgbClr val="00B0F0"/>
                </a:solidFill>
              </a:rPr>
              <a:t>از آنجا که حجم نقدینگی مجموع دارایی نقد اشخاص در کل اقتصاد است که بدون هزینه چندانی به سرعت قابل تبدیل به کالاها و خدمات و سایر دارایی ها است، تغییرات آن انعکاس پتانسیل حمله به بازارها و ایجاد تقاضا محسوب می شود </a:t>
            </a:r>
            <a:r>
              <a:rPr lang="fa-IR" sz="3200" b="1" dirty="0"/>
              <a:t>و به این جهت است که با اهمیت است. از آنجا که سایر کل های پولی در بلندمدت با حجم نقدینگی همبسته هستند، در حالت کلی سایر کل های پولی نیز این دلالت را دارند اما حجم نقدینگی تصویر بهتر از این منظر فراهم می کند.</a:t>
            </a:r>
          </a:p>
        </p:txBody>
      </p:sp>
    </p:spTree>
    <p:extLst>
      <p:ext uri="{BB962C8B-B14F-4D97-AF65-F5344CB8AC3E}">
        <p14:creationId xmlns:p14="http://schemas.microsoft.com/office/powerpoint/2010/main" val="9844048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40863"/>
          </a:xfrm>
        </p:spPr>
        <p:txBody>
          <a:bodyPr/>
          <a:lstStyle/>
          <a:p>
            <a:pPr algn="ctr"/>
            <a:r>
              <a:rPr lang="fa-IR" b="1" dirty="0">
                <a:solidFill>
                  <a:srgbClr val="FF0000"/>
                </a:solidFill>
              </a:rPr>
              <a:t>کدام کل پولی معرف بهتری از وسیله مبادله است</a:t>
            </a:r>
          </a:p>
        </p:txBody>
      </p:sp>
      <p:sp>
        <p:nvSpPr>
          <p:cNvPr id="3" name="Content Placeholder 2"/>
          <p:cNvSpPr>
            <a:spLocks noGrp="1"/>
          </p:cNvSpPr>
          <p:nvPr>
            <p:ph idx="1"/>
          </p:nvPr>
        </p:nvSpPr>
        <p:spPr>
          <a:xfrm>
            <a:off x="838200" y="1105989"/>
            <a:ext cx="10515600" cy="5070974"/>
          </a:xfrm>
        </p:spPr>
        <p:txBody>
          <a:bodyPr>
            <a:normAutofit lnSpcReduction="10000"/>
          </a:bodyPr>
          <a:lstStyle/>
          <a:p>
            <a:pPr marL="0" indent="0" algn="just" rtl="1">
              <a:lnSpc>
                <a:spcPct val="150000"/>
              </a:lnSpc>
              <a:buNone/>
            </a:pPr>
            <a:r>
              <a:rPr lang="fa-IR" sz="3200" b="1" dirty="0">
                <a:solidFill>
                  <a:srgbClr val="00B0F0"/>
                </a:solidFill>
              </a:rPr>
              <a:t>به طور مشخص، در ایران به جهت اینکه همه حساب های بانکی به سهولت قابل استفاده برای داد و ستد هستند، این حجم نقدینگی است که تصویر بهتری از مقدار وسیله مبادله موجود در اقتصاد فراهم می کند نه پول منتشره بانک مرکزی.</a:t>
            </a:r>
          </a:p>
          <a:p>
            <a:pPr marL="0" indent="0" algn="just" rtl="1">
              <a:lnSpc>
                <a:spcPct val="150000"/>
              </a:lnSpc>
              <a:buNone/>
            </a:pPr>
            <a:r>
              <a:rPr lang="fa-IR" sz="3200" b="1" dirty="0"/>
              <a:t>در آخر آذر 1404 تنها 1.65 درصد کل نقدینگی موجود در اقتصاد از نوع اسکناس در دست اشخاص بوده است و گویی تنها 1.65 درصد وسیله مبادله اقتصاد از نوع پول بانک مرکزی بوده است.</a:t>
            </a:r>
          </a:p>
        </p:txBody>
      </p:sp>
    </p:spTree>
    <p:extLst>
      <p:ext uri="{BB962C8B-B14F-4D97-AF65-F5344CB8AC3E}">
        <p14:creationId xmlns:p14="http://schemas.microsoft.com/office/powerpoint/2010/main" val="12696919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4738"/>
          </a:xfrm>
        </p:spPr>
        <p:txBody>
          <a:bodyPr>
            <a:normAutofit/>
          </a:bodyPr>
          <a:lstStyle/>
          <a:p>
            <a:pPr algn="ctr"/>
            <a:r>
              <a:rPr lang="fa-IR" b="1" dirty="0">
                <a:solidFill>
                  <a:srgbClr val="FF0000"/>
                </a:solidFill>
              </a:rPr>
              <a:t>دلالت ترکیب نقدینگی</a:t>
            </a:r>
          </a:p>
        </p:txBody>
      </p:sp>
      <p:sp>
        <p:nvSpPr>
          <p:cNvPr id="3" name="Content Placeholder 2"/>
          <p:cNvSpPr>
            <a:spLocks noGrp="1"/>
          </p:cNvSpPr>
          <p:nvPr>
            <p:ph idx="1"/>
          </p:nvPr>
        </p:nvSpPr>
        <p:spPr>
          <a:xfrm>
            <a:off x="838200" y="1166949"/>
            <a:ext cx="10515600" cy="5010014"/>
          </a:xfrm>
        </p:spPr>
        <p:txBody>
          <a:bodyPr>
            <a:normAutofit/>
          </a:bodyPr>
          <a:lstStyle/>
          <a:p>
            <a:pPr marL="0" indent="0" algn="just" rtl="1">
              <a:lnSpc>
                <a:spcPct val="200000"/>
              </a:lnSpc>
              <a:buNone/>
            </a:pPr>
            <a:r>
              <a:rPr lang="fa-IR" sz="3200" b="1" dirty="0"/>
              <a:t>هنگامی که سهم پول از نقدینگی بیشتر شود، دلالت بر آن دارد که اشخاص تمایل کمتری به نگه داری سپرده های ماندگار دارند و در حال تبدیل نقدینگی به سایر دارایی ها هستند یا با نقدینگی خود کار می کنند. در واقع این بویژه در شرایط رونق و همچنین در شرایط تورمی رخ می دهد. لذا، </a:t>
            </a:r>
            <a:r>
              <a:rPr lang="fa-IR" sz="3200" b="1" dirty="0">
                <a:solidFill>
                  <a:srgbClr val="00B0F0"/>
                </a:solidFill>
              </a:rPr>
              <a:t>نسبت حجم پول به نقدینگی معیار سیّالیت نقدینگی است.</a:t>
            </a:r>
          </a:p>
        </p:txBody>
      </p:sp>
    </p:spTree>
    <p:extLst>
      <p:ext uri="{BB962C8B-B14F-4D97-AF65-F5344CB8AC3E}">
        <p14:creationId xmlns:p14="http://schemas.microsoft.com/office/powerpoint/2010/main" val="42666551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36361"/>
          </a:xfrm>
        </p:spPr>
        <p:txBody>
          <a:bodyPr>
            <a:normAutofit/>
          </a:bodyPr>
          <a:lstStyle/>
          <a:p>
            <a:pPr algn="ctr"/>
            <a:r>
              <a:rPr lang="fa-IR" sz="3200" b="1" dirty="0">
                <a:solidFill>
                  <a:srgbClr val="FF0000"/>
                </a:solidFill>
              </a:rPr>
              <a:t>سهم پول از نقدینگی یا معیار سیّالیت نقدینگی،(9)1404-(1)1396</a:t>
            </a:r>
          </a:p>
        </p:txBody>
      </p:sp>
      <p:sp>
        <p:nvSpPr>
          <p:cNvPr id="3" name="Content Placeholder 2"/>
          <p:cNvSpPr>
            <a:spLocks noGrp="1"/>
          </p:cNvSpPr>
          <p:nvPr>
            <p:ph idx="1"/>
          </p:nvPr>
        </p:nvSpPr>
        <p:spPr>
          <a:xfrm>
            <a:off x="838200" y="1062446"/>
            <a:ext cx="10515600" cy="5114517"/>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2507701720"/>
              </p:ext>
            </p:extLst>
          </p:nvPr>
        </p:nvGraphicFramePr>
        <p:xfrm>
          <a:off x="838200" y="1062446"/>
          <a:ext cx="10515600" cy="5114517"/>
        </p:xfrm>
        <a:graphic>
          <a:graphicData uri="http://schemas.openxmlformats.org/presentationml/2006/ole">
            <mc:AlternateContent xmlns:mc="http://schemas.openxmlformats.org/markup-compatibility/2006">
              <mc:Choice xmlns:v="urn:schemas-microsoft-com:vml" Requires="v">
                <p:oleObj name="EViews" r:id="rId2" imgW="4556689" imgH="2850085" progId="EViews.Workfile.2">
                  <p:embed/>
                </p:oleObj>
              </mc:Choice>
              <mc:Fallback>
                <p:oleObj name="EViews" r:id="rId2" imgW="4556689" imgH="2850085" progId="EViews.Workfile.2">
                  <p:embed/>
                  <p:pic>
                    <p:nvPicPr>
                      <p:cNvPr id="0" name=""/>
                      <p:cNvPicPr/>
                      <p:nvPr/>
                    </p:nvPicPr>
                    <p:blipFill>
                      <a:blip r:embed="rId3"/>
                      <a:stretch>
                        <a:fillRect/>
                      </a:stretch>
                    </p:blipFill>
                    <p:spPr>
                      <a:xfrm>
                        <a:off x="838200" y="1062446"/>
                        <a:ext cx="10515600" cy="5114517"/>
                      </a:xfrm>
                      <a:prstGeom prst="rect">
                        <a:avLst/>
                      </a:prstGeom>
                    </p:spPr>
                  </p:pic>
                </p:oleObj>
              </mc:Fallback>
            </mc:AlternateContent>
          </a:graphicData>
        </a:graphic>
      </p:graphicFrame>
    </p:spTree>
    <p:extLst>
      <p:ext uri="{BB962C8B-B14F-4D97-AF65-F5344CB8AC3E}">
        <p14:creationId xmlns:p14="http://schemas.microsoft.com/office/powerpoint/2010/main" val="19135368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06029"/>
          </a:xfrm>
        </p:spPr>
        <p:txBody>
          <a:bodyPr/>
          <a:lstStyle/>
          <a:p>
            <a:pPr algn="ctr"/>
            <a:r>
              <a:rPr lang="fa-IR" b="1" dirty="0">
                <a:solidFill>
                  <a:srgbClr val="FF0000"/>
                </a:solidFill>
              </a:rPr>
              <a:t>سیّالیت نقدینگی و تورم انتظاری</a:t>
            </a:r>
          </a:p>
        </p:txBody>
      </p:sp>
      <p:sp>
        <p:nvSpPr>
          <p:cNvPr id="3" name="Content Placeholder 2"/>
          <p:cNvSpPr>
            <a:spLocks noGrp="1"/>
          </p:cNvSpPr>
          <p:nvPr>
            <p:ph idx="1"/>
          </p:nvPr>
        </p:nvSpPr>
        <p:spPr>
          <a:xfrm>
            <a:off x="838200" y="1201783"/>
            <a:ext cx="10515600" cy="4975180"/>
          </a:xfrm>
        </p:spPr>
        <p:txBody>
          <a:bodyPr>
            <a:normAutofit fontScale="70000" lnSpcReduction="20000"/>
          </a:bodyPr>
          <a:lstStyle/>
          <a:p>
            <a:pPr marL="0" indent="0" algn="just" rtl="1">
              <a:lnSpc>
                <a:spcPct val="160000"/>
              </a:lnSpc>
              <a:buNone/>
            </a:pPr>
            <a:r>
              <a:rPr lang="fa-IR" sz="3200" b="1" dirty="0"/>
              <a:t>به طور معمول، هنگامی که نرخ بهره حقیقی(نرخ بهره اسمی منهای نرخ تورم انتظاری) کاهش یابد، سیّالیت نقدینگی افزایش می یابد. در واقع، افزایش انتظارات تورمی از طریق کاهش نرخ بهره حقیقی سپرده های ماندگار، تمایل به نگه داری آنها را کاهش می دهد و اسباب تبدیل سپرده های ماندگار به سایر دارایی ها می شود و از آنجا که تقریباً در حال حاضر حدود 98 درصد سپرده ها همواره در بانک می ماند، پس سهم سپرده های با ماندگاری کمتر افزایش می یابد. اما </a:t>
            </a:r>
            <a:r>
              <a:rPr lang="fa-IR" sz="3200" b="1" dirty="0">
                <a:solidFill>
                  <a:srgbClr val="00B0F0"/>
                </a:solidFill>
              </a:rPr>
              <a:t>گاهی تحلیل گران به اشتباه فکر می کنند افزایش سیّالیت نقدینگی علت افزایش تورم و تورم انتظاری است، در حالی که جهت علیّت برعکس است.</a:t>
            </a:r>
          </a:p>
          <a:p>
            <a:pPr marL="0" indent="0" algn="just" rtl="1">
              <a:lnSpc>
                <a:spcPct val="160000"/>
              </a:lnSpc>
              <a:buNone/>
            </a:pPr>
            <a:r>
              <a:rPr lang="fa-IR" sz="3200" b="1" dirty="0"/>
              <a:t>در پایان 1402 که در مجموع سال های اخیر باثبات تر از بقیه سال ها بوده است سهم پول از نقدینگی 24.3 درصد و در پایان 1403 که انتظارات تورمی بالاتر بوده است سهم پول از نقدینگی 25.9 درصد بوده است. </a:t>
            </a:r>
          </a:p>
        </p:txBody>
      </p:sp>
    </p:spTree>
    <p:extLst>
      <p:ext uri="{BB962C8B-B14F-4D97-AF65-F5344CB8AC3E}">
        <p14:creationId xmlns:p14="http://schemas.microsoft.com/office/powerpoint/2010/main" val="208540021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71195"/>
          </a:xfrm>
        </p:spPr>
        <p:txBody>
          <a:bodyPr>
            <a:normAutofit fontScale="90000"/>
          </a:bodyPr>
          <a:lstStyle/>
          <a:p>
            <a:pPr algn="ctr"/>
            <a:r>
              <a:rPr lang="fa-IR" b="1" dirty="0">
                <a:solidFill>
                  <a:srgbClr val="FF0000"/>
                </a:solidFill>
              </a:rPr>
              <a:t>چگونه در استفاده از داده های پولی گمراه نشویم؟</a:t>
            </a:r>
          </a:p>
        </p:txBody>
      </p:sp>
      <p:sp>
        <p:nvSpPr>
          <p:cNvPr id="3" name="Content Placeholder 2"/>
          <p:cNvSpPr>
            <a:spLocks noGrp="1"/>
          </p:cNvSpPr>
          <p:nvPr>
            <p:ph idx="1"/>
          </p:nvPr>
        </p:nvSpPr>
        <p:spPr>
          <a:xfrm>
            <a:off x="838200" y="1105989"/>
            <a:ext cx="10515600" cy="5070974"/>
          </a:xfrm>
        </p:spPr>
        <p:txBody>
          <a:bodyPr/>
          <a:lstStyle/>
          <a:p>
            <a:pPr marL="0" indent="0" algn="just" rtl="1">
              <a:lnSpc>
                <a:spcPct val="200000"/>
              </a:lnSpc>
              <a:buNone/>
            </a:pPr>
            <a:r>
              <a:rPr lang="fa-IR" b="1" dirty="0"/>
              <a:t>داده های کل های پولی چون اسمی </a:t>
            </a:r>
            <a:r>
              <a:rPr lang="en-US" b="1" dirty="0">
                <a:solidFill>
                  <a:srgbClr val="00B0F0"/>
                </a:solidFill>
              </a:rPr>
              <a:t>(Nominal)</a:t>
            </a:r>
            <a:r>
              <a:rPr lang="fa-IR" b="1" dirty="0">
                <a:solidFill>
                  <a:srgbClr val="00B0F0"/>
                </a:solidFill>
              </a:rPr>
              <a:t> </a:t>
            </a:r>
            <a:r>
              <a:rPr lang="fa-IR" b="1" dirty="0"/>
              <a:t>هستند</a:t>
            </a:r>
            <a:r>
              <a:rPr lang="fa-IR" b="1" dirty="0">
                <a:solidFill>
                  <a:srgbClr val="00B0F0"/>
                </a:solidFill>
              </a:rPr>
              <a:t> </a:t>
            </a:r>
            <a:r>
              <a:rPr lang="fa-IR" b="1" dirty="0"/>
              <a:t>در طول زمان با بزرگ شدن اقتصاد پیوسته در حال افزایش هستند و در شرایط تورمی این موضوع مضاعف می شود. </a:t>
            </a:r>
            <a:r>
              <a:rPr lang="fa-IR" b="1" dirty="0">
                <a:solidFill>
                  <a:srgbClr val="00B0F0"/>
                </a:solidFill>
              </a:rPr>
              <a:t>لذا، استفاده از عدد کل های پولی بسیار گمراه کننده و ناسودمند است و به همین دلیل، روش مناسب، استفاده از نرخ رشد داده های پولی یا لگاریتم آنها است.</a:t>
            </a:r>
          </a:p>
        </p:txBody>
      </p:sp>
    </p:spTree>
    <p:extLst>
      <p:ext uri="{BB962C8B-B14F-4D97-AF65-F5344CB8AC3E}">
        <p14:creationId xmlns:p14="http://schemas.microsoft.com/office/powerpoint/2010/main" val="388828199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45069"/>
          </a:xfrm>
        </p:spPr>
        <p:txBody>
          <a:bodyPr>
            <a:normAutofit fontScale="90000"/>
          </a:bodyPr>
          <a:lstStyle/>
          <a:p>
            <a:pPr algn="ctr"/>
            <a:r>
              <a:rPr lang="fa-IR" b="1" dirty="0">
                <a:solidFill>
                  <a:srgbClr val="FF0000"/>
                </a:solidFill>
              </a:rPr>
              <a:t>حجم نقدینگی، 1403-1338</a:t>
            </a:r>
          </a:p>
        </p:txBody>
      </p:sp>
      <p:sp>
        <p:nvSpPr>
          <p:cNvPr id="3" name="Content Placeholder 2"/>
          <p:cNvSpPr>
            <a:spLocks noGrp="1"/>
          </p:cNvSpPr>
          <p:nvPr>
            <p:ph idx="1"/>
          </p:nvPr>
        </p:nvSpPr>
        <p:spPr>
          <a:xfrm>
            <a:off x="838200" y="1010194"/>
            <a:ext cx="10515600" cy="5166769"/>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3444632265"/>
              </p:ext>
            </p:extLst>
          </p:nvPr>
        </p:nvGraphicFramePr>
        <p:xfrm>
          <a:off x="838200" y="1010194"/>
          <a:ext cx="10515600" cy="5166769"/>
        </p:xfrm>
        <a:graphic>
          <a:graphicData uri="http://schemas.openxmlformats.org/presentationml/2006/ole">
            <mc:AlternateContent xmlns:mc="http://schemas.openxmlformats.org/markup-compatibility/2006">
              <mc:Choice xmlns:v="urn:schemas-microsoft-com:vml" Requires="v">
                <p:oleObj name="EViews" r:id="rId2" imgW="4998578" imgH="2857761" progId="EViews.Workfile.2">
                  <p:embed/>
                </p:oleObj>
              </mc:Choice>
              <mc:Fallback>
                <p:oleObj name="EViews" r:id="rId2" imgW="4998578" imgH="2857761" progId="EViews.Workfile.2">
                  <p:embed/>
                  <p:pic>
                    <p:nvPicPr>
                      <p:cNvPr id="0" name=""/>
                      <p:cNvPicPr/>
                      <p:nvPr/>
                    </p:nvPicPr>
                    <p:blipFill>
                      <a:blip r:embed="rId3"/>
                      <a:stretch>
                        <a:fillRect/>
                      </a:stretch>
                    </p:blipFill>
                    <p:spPr>
                      <a:xfrm>
                        <a:off x="838200" y="1010194"/>
                        <a:ext cx="10515600" cy="5166769"/>
                      </a:xfrm>
                      <a:prstGeom prst="rect">
                        <a:avLst/>
                      </a:prstGeom>
                    </p:spPr>
                  </p:pic>
                </p:oleObj>
              </mc:Fallback>
            </mc:AlternateContent>
          </a:graphicData>
        </a:graphic>
      </p:graphicFrame>
    </p:spTree>
    <p:extLst>
      <p:ext uri="{BB962C8B-B14F-4D97-AF65-F5344CB8AC3E}">
        <p14:creationId xmlns:p14="http://schemas.microsoft.com/office/powerpoint/2010/main" val="26956369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53778"/>
          </a:xfrm>
        </p:spPr>
        <p:txBody>
          <a:bodyPr>
            <a:normAutofit fontScale="90000"/>
          </a:bodyPr>
          <a:lstStyle/>
          <a:p>
            <a:pPr algn="ctr"/>
            <a:r>
              <a:rPr lang="fa-IR" b="1" dirty="0">
                <a:solidFill>
                  <a:srgbClr val="FF0000"/>
                </a:solidFill>
              </a:rPr>
              <a:t>رشد نقدینگی و ترند آن، 1403-1338</a:t>
            </a:r>
          </a:p>
        </p:txBody>
      </p:sp>
      <p:sp>
        <p:nvSpPr>
          <p:cNvPr id="3" name="Content Placeholder 2"/>
          <p:cNvSpPr>
            <a:spLocks noGrp="1"/>
          </p:cNvSpPr>
          <p:nvPr>
            <p:ph idx="1"/>
          </p:nvPr>
        </p:nvSpPr>
        <p:spPr>
          <a:xfrm>
            <a:off x="838200" y="1088571"/>
            <a:ext cx="10515600" cy="5088392"/>
          </a:xfrm>
        </p:spPr>
        <p:txBody>
          <a:bodyPr/>
          <a:lstStyle/>
          <a:p>
            <a:pPr marL="0" indent="0" algn="r" rtl="1">
              <a:buNone/>
            </a:pPr>
            <a:endParaRPr lang="fa-IR" dirty="0"/>
          </a:p>
        </p:txBody>
      </p:sp>
      <p:graphicFrame>
        <p:nvGraphicFramePr>
          <p:cNvPr id="5" name="Object 4"/>
          <p:cNvGraphicFramePr>
            <a:graphicFrameLocks noChangeAspect="1"/>
          </p:cNvGraphicFramePr>
          <p:nvPr>
            <p:extLst>
              <p:ext uri="{D42A27DB-BD31-4B8C-83A1-F6EECF244321}">
                <p14:modId xmlns:p14="http://schemas.microsoft.com/office/powerpoint/2010/main" val="2581213191"/>
              </p:ext>
            </p:extLst>
          </p:nvPr>
        </p:nvGraphicFramePr>
        <p:xfrm>
          <a:off x="838201" y="1088571"/>
          <a:ext cx="10515600" cy="5088392"/>
        </p:xfrm>
        <a:graphic>
          <a:graphicData uri="http://schemas.openxmlformats.org/presentationml/2006/ole">
            <mc:AlternateContent xmlns:mc="http://schemas.openxmlformats.org/markup-compatibility/2006">
              <mc:Choice xmlns:v="urn:schemas-microsoft-com:vml" Requires="v">
                <p:oleObj name="EViews" r:id="rId2" imgW="4526067" imgH="2857761" progId="EViews.Workfile.2">
                  <p:embed/>
                </p:oleObj>
              </mc:Choice>
              <mc:Fallback>
                <p:oleObj name="EViews" r:id="rId2" imgW="4526067" imgH="2857761" progId="EViews.Workfile.2">
                  <p:embed/>
                  <p:pic>
                    <p:nvPicPr>
                      <p:cNvPr id="0" name=""/>
                      <p:cNvPicPr/>
                      <p:nvPr/>
                    </p:nvPicPr>
                    <p:blipFill>
                      <a:blip r:embed="rId3"/>
                      <a:stretch>
                        <a:fillRect/>
                      </a:stretch>
                    </p:blipFill>
                    <p:spPr>
                      <a:xfrm>
                        <a:off x="838201" y="1088571"/>
                        <a:ext cx="10515600" cy="5088392"/>
                      </a:xfrm>
                      <a:prstGeom prst="rect">
                        <a:avLst/>
                      </a:prstGeom>
                    </p:spPr>
                  </p:pic>
                </p:oleObj>
              </mc:Fallback>
            </mc:AlternateContent>
          </a:graphicData>
        </a:graphic>
      </p:graphicFrame>
    </p:spTree>
    <p:extLst>
      <p:ext uri="{BB962C8B-B14F-4D97-AF65-F5344CB8AC3E}">
        <p14:creationId xmlns:p14="http://schemas.microsoft.com/office/powerpoint/2010/main" val="223320687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79904"/>
          </a:xfrm>
        </p:spPr>
        <p:txBody>
          <a:bodyPr>
            <a:normAutofit fontScale="90000"/>
          </a:bodyPr>
          <a:lstStyle/>
          <a:p>
            <a:pPr algn="ctr"/>
            <a:r>
              <a:rPr lang="fa-IR" b="1" dirty="0">
                <a:solidFill>
                  <a:srgbClr val="FF0000"/>
                </a:solidFill>
              </a:rPr>
              <a:t>حجم نقدینگی در مقیاس لگاریتمی،1403-1338</a:t>
            </a:r>
          </a:p>
        </p:txBody>
      </p:sp>
      <p:sp>
        <p:nvSpPr>
          <p:cNvPr id="3" name="Content Placeholder 2"/>
          <p:cNvSpPr>
            <a:spLocks noGrp="1"/>
          </p:cNvSpPr>
          <p:nvPr>
            <p:ph idx="1"/>
          </p:nvPr>
        </p:nvSpPr>
        <p:spPr>
          <a:xfrm>
            <a:off x="838200" y="1045030"/>
            <a:ext cx="10515600" cy="5131933"/>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3745432137"/>
              </p:ext>
            </p:extLst>
          </p:nvPr>
        </p:nvGraphicFramePr>
        <p:xfrm>
          <a:off x="838201" y="1045030"/>
          <a:ext cx="10515600" cy="5131933"/>
        </p:xfrm>
        <a:graphic>
          <a:graphicData uri="http://schemas.openxmlformats.org/presentationml/2006/ole">
            <mc:AlternateContent xmlns:mc="http://schemas.openxmlformats.org/markup-compatibility/2006">
              <mc:Choice xmlns:v="urn:schemas-microsoft-com:vml" Requires="v">
                <p:oleObj name="EViews" r:id="rId2" imgW="4526067" imgH="2857761" progId="EViews.Workfile.2">
                  <p:embed/>
                </p:oleObj>
              </mc:Choice>
              <mc:Fallback>
                <p:oleObj name="EViews" r:id="rId2" imgW="4526067" imgH="2857761" progId="EViews.Workfile.2">
                  <p:embed/>
                  <p:pic>
                    <p:nvPicPr>
                      <p:cNvPr id="0" name=""/>
                      <p:cNvPicPr/>
                      <p:nvPr/>
                    </p:nvPicPr>
                    <p:blipFill>
                      <a:blip r:embed="rId3"/>
                      <a:stretch>
                        <a:fillRect/>
                      </a:stretch>
                    </p:blipFill>
                    <p:spPr>
                      <a:xfrm>
                        <a:off x="838201" y="1045030"/>
                        <a:ext cx="10515600" cy="5131933"/>
                      </a:xfrm>
                      <a:prstGeom prst="rect">
                        <a:avLst/>
                      </a:prstGeom>
                    </p:spPr>
                  </p:pic>
                </p:oleObj>
              </mc:Fallback>
            </mc:AlternateContent>
          </a:graphicData>
        </a:graphic>
      </p:graphicFrame>
    </p:spTree>
    <p:extLst>
      <p:ext uri="{BB962C8B-B14F-4D97-AF65-F5344CB8AC3E}">
        <p14:creationId xmlns:p14="http://schemas.microsoft.com/office/powerpoint/2010/main" val="12197734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06029"/>
          </a:xfrm>
        </p:spPr>
        <p:txBody>
          <a:bodyPr/>
          <a:lstStyle/>
          <a:p>
            <a:pPr algn="ctr"/>
            <a:r>
              <a:rPr lang="fa-IR" b="1" dirty="0">
                <a:solidFill>
                  <a:srgbClr val="FF0000"/>
                </a:solidFill>
              </a:rPr>
              <a:t> نمودارهای فوق چه می گوید؟</a:t>
            </a:r>
          </a:p>
        </p:txBody>
      </p:sp>
      <p:sp>
        <p:nvSpPr>
          <p:cNvPr id="3" name="Content Placeholder 2"/>
          <p:cNvSpPr>
            <a:spLocks noGrp="1"/>
          </p:cNvSpPr>
          <p:nvPr>
            <p:ph idx="1"/>
          </p:nvPr>
        </p:nvSpPr>
        <p:spPr>
          <a:xfrm>
            <a:off x="838200" y="1140823"/>
            <a:ext cx="10515600" cy="5036140"/>
          </a:xfrm>
        </p:spPr>
        <p:txBody>
          <a:bodyPr>
            <a:normAutofit fontScale="92500" lnSpcReduction="20000"/>
          </a:bodyPr>
          <a:lstStyle/>
          <a:p>
            <a:pPr marL="0" indent="0" algn="just" rtl="1">
              <a:lnSpc>
                <a:spcPct val="200000"/>
              </a:lnSpc>
              <a:buNone/>
            </a:pPr>
            <a:r>
              <a:rPr lang="fa-IR" sz="3200" b="1" dirty="0"/>
              <a:t>داده های خود حجم نقدینگی حکایت از آن دارد که گویی حجم نقدینگی تا اوایل دهه 1380 ثابت بوده است و پس از آن افزایش شدید خود را شروع کرده است، در حالی که داده های رشد حجم نقدینگی و لگاریتم حجم نقدینگی حکایت از آن دارد که ضمن آنکه نقدینگی همواره در حال افزایش بوده است، رشد نقدینگی نوسانات قابل توجهی داشته است و بالاترین رشد های نقدینگی تاریخ ایران هم مربوط به دهه 1350 است. </a:t>
            </a:r>
          </a:p>
        </p:txBody>
      </p:sp>
    </p:spTree>
    <p:extLst>
      <p:ext uri="{BB962C8B-B14F-4D97-AF65-F5344CB8AC3E}">
        <p14:creationId xmlns:p14="http://schemas.microsoft.com/office/powerpoint/2010/main" val="26561614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84406"/>
          </a:xfrm>
        </p:spPr>
        <p:txBody>
          <a:bodyPr/>
          <a:lstStyle/>
          <a:p>
            <a:pPr algn="ctr"/>
            <a:r>
              <a:rPr lang="fa-IR" b="1" dirty="0">
                <a:solidFill>
                  <a:srgbClr val="FF0000"/>
                </a:solidFill>
              </a:rPr>
              <a:t>داده های رشد نقدینگی چه می گوید؟</a:t>
            </a:r>
          </a:p>
        </p:txBody>
      </p:sp>
      <p:sp>
        <p:nvSpPr>
          <p:cNvPr id="3" name="Content Placeholder 2"/>
          <p:cNvSpPr>
            <a:spLocks noGrp="1"/>
          </p:cNvSpPr>
          <p:nvPr>
            <p:ph idx="1"/>
          </p:nvPr>
        </p:nvSpPr>
        <p:spPr>
          <a:xfrm>
            <a:off x="838200" y="1036320"/>
            <a:ext cx="10515600" cy="5140643"/>
          </a:xfrm>
        </p:spPr>
        <p:txBody>
          <a:bodyPr>
            <a:normAutofit lnSpcReduction="10000"/>
          </a:bodyPr>
          <a:lstStyle/>
          <a:p>
            <a:pPr marL="514350" indent="-514350" algn="just" rtl="1">
              <a:lnSpc>
                <a:spcPct val="200000"/>
              </a:lnSpc>
              <a:buFont typeface="+mj-lt"/>
              <a:buAutoNum type="arabicParenR"/>
            </a:pPr>
            <a:r>
              <a:rPr lang="fa-IR" sz="3200" b="1" dirty="0"/>
              <a:t>رشد نقدینگی در ایران غیر از دهه 1340 خیلی بالا بوده است</a:t>
            </a:r>
          </a:p>
          <a:p>
            <a:pPr marL="514350" indent="-514350" algn="just" rtl="1">
              <a:lnSpc>
                <a:spcPct val="200000"/>
              </a:lnSpc>
              <a:buFont typeface="+mj-lt"/>
              <a:buAutoNum type="arabicParenR"/>
            </a:pPr>
            <a:r>
              <a:rPr lang="fa-IR" sz="3200" b="1" dirty="0"/>
              <a:t>رشد نقدینگی دارای نوسان زیادی در طول زمان بوده است</a:t>
            </a:r>
          </a:p>
          <a:p>
            <a:pPr marL="514350" indent="-514350" algn="just" rtl="1">
              <a:lnSpc>
                <a:spcPct val="200000"/>
              </a:lnSpc>
              <a:buFont typeface="+mj-lt"/>
              <a:buAutoNum type="arabicParenR"/>
            </a:pPr>
            <a:r>
              <a:rPr lang="fa-IR" sz="3200" b="1" dirty="0"/>
              <a:t>رشد نقدینگی دارای یک ترند ملایم صعودی است، دال بر اینکه ناترازی های اقتصاد(کسری بودجه های آشکار و پنهان دولت)در حال افزایش است.</a:t>
            </a:r>
          </a:p>
        </p:txBody>
      </p:sp>
    </p:spTree>
    <p:extLst>
      <p:ext uri="{BB962C8B-B14F-4D97-AF65-F5344CB8AC3E}">
        <p14:creationId xmlns:p14="http://schemas.microsoft.com/office/powerpoint/2010/main" val="247407637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06029"/>
          </a:xfrm>
        </p:spPr>
        <p:txBody>
          <a:bodyPr/>
          <a:lstStyle/>
          <a:p>
            <a:pPr algn="ctr"/>
            <a:r>
              <a:rPr lang="fa-IR" b="1" dirty="0">
                <a:solidFill>
                  <a:srgbClr val="FF0000"/>
                </a:solidFill>
              </a:rPr>
              <a:t>در واقعیت امروز نقدینگی چگونه خلق می شود؟</a:t>
            </a:r>
          </a:p>
        </p:txBody>
      </p:sp>
      <p:sp>
        <p:nvSpPr>
          <p:cNvPr id="3" name="Content Placeholder 2"/>
          <p:cNvSpPr>
            <a:spLocks noGrp="1"/>
          </p:cNvSpPr>
          <p:nvPr>
            <p:ph idx="1"/>
          </p:nvPr>
        </p:nvSpPr>
        <p:spPr>
          <a:xfrm>
            <a:off x="838200" y="1175657"/>
            <a:ext cx="10515600" cy="5001306"/>
          </a:xfrm>
        </p:spPr>
        <p:txBody>
          <a:bodyPr>
            <a:normAutofit/>
          </a:bodyPr>
          <a:lstStyle/>
          <a:p>
            <a:pPr marL="0" indent="0" algn="just" rtl="1">
              <a:lnSpc>
                <a:spcPct val="200000"/>
              </a:lnSpc>
              <a:buNone/>
            </a:pPr>
            <a:r>
              <a:rPr lang="fa-IR" sz="3200" b="1" dirty="0"/>
              <a:t>ناترازی های دولت و قرض دادن به دولت(به مفهوم عام دولت) توسط بانک ها و لذا بستانکار کردن حساب دولت یکی از عوامل مهم رشد نقدینگی است. از طرف دیگر، بانک ها با هرگونه اعطای تسهیلات یا خرید دارایی و سرمایه گذاری به نام خود(دادن تسهیلات به خود) و بستانکار کردن طرف معامله نیز نقش بسیار پررنگی در خلق نقدینگی و رشد نقدینگی دارند.</a:t>
            </a:r>
          </a:p>
        </p:txBody>
      </p:sp>
    </p:spTree>
    <p:extLst>
      <p:ext uri="{BB962C8B-B14F-4D97-AF65-F5344CB8AC3E}">
        <p14:creationId xmlns:p14="http://schemas.microsoft.com/office/powerpoint/2010/main" val="385005421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27652"/>
          </a:xfrm>
        </p:spPr>
        <p:txBody>
          <a:bodyPr>
            <a:normAutofit fontScale="90000"/>
          </a:bodyPr>
          <a:lstStyle/>
          <a:p>
            <a:pPr algn="ctr"/>
            <a:r>
              <a:rPr lang="fa-IR" b="1" dirty="0">
                <a:solidFill>
                  <a:srgbClr val="FF0000"/>
                </a:solidFill>
              </a:rPr>
              <a:t>عوامل ورای رشد نقدینگی در تاریخ ایران</a:t>
            </a:r>
          </a:p>
        </p:txBody>
      </p:sp>
      <p:sp>
        <p:nvSpPr>
          <p:cNvPr id="3" name="Content Placeholder 2"/>
          <p:cNvSpPr>
            <a:spLocks noGrp="1"/>
          </p:cNvSpPr>
          <p:nvPr>
            <p:ph idx="1"/>
          </p:nvPr>
        </p:nvSpPr>
        <p:spPr>
          <a:xfrm>
            <a:off x="838200" y="992778"/>
            <a:ext cx="10515600" cy="5184185"/>
          </a:xfrm>
        </p:spPr>
        <p:txBody>
          <a:bodyPr>
            <a:normAutofit/>
          </a:bodyPr>
          <a:lstStyle/>
          <a:p>
            <a:pPr marL="0" indent="0" algn="just" rtl="1">
              <a:lnSpc>
                <a:spcPct val="150000"/>
              </a:lnSpc>
              <a:buNone/>
            </a:pPr>
            <a:r>
              <a:rPr lang="fa-IR" sz="1800" b="1" dirty="0"/>
              <a:t>1350-1338:رشد نقدینگی عمدتاً برای رفع نیاز حقیقی اقتصاد و گسترش زیرساختها توسط دولت</a:t>
            </a:r>
          </a:p>
          <a:p>
            <a:pPr marL="0" indent="0" algn="just" rtl="1">
              <a:lnSpc>
                <a:spcPct val="150000"/>
              </a:lnSpc>
              <a:buNone/>
            </a:pPr>
            <a:r>
              <a:rPr lang="fa-IR" sz="1800" b="1" dirty="0"/>
              <a:t>1357-1350:رشد نقدینگی ناشی از سیاست های انبساطی دولت، بیماری هلندی و گسترش بخش غیرقابل مبادله، گسترش شدید رانت جویی، ضعف نظارت بانک مرکزی و تا حدی نیز فشار سرمایه در گردش اقتصاد</a:t>
            </a:r>
          </a:p>
          <a:p>
            <a:pPr marL="0" indent="0" algn="just" rtl="1">
              <a:lnSpc>
                <a:spcPct val="150000"/>
              </a:lnSpc>
              <a:buNone/>
            </a:pPr>
            <a:r>
              <a:rPr lang="fa-IR" sz="1800" b="1" dirty="0"/>
              <a:t>1367-1357:رشد نقدینگی عمدتاً برای تامین کسری بودجه دولت و رفع نیاز مالی دولت و هزینه های جنگ</a:t>
            </a:r>
          </a:p>
          <a:p>
            <a:pPr marL="0" indent="0" algn="just" rtl="1">
              <a:lnSpc>
                <a:spcPct val="150000"/>
              </a:lnSpc>
              <a:buNone/>
            </a:pPr>
            <a:r>
              <a:rPr lang="fa-IR" sz="1800" b="1" dirty="0"/>
              <a:t>1380-1368:رشد نقدینگی عمدتاً بر اثر سیاست های انبساطی دولت، آزاد سازی قیمت ها و نیاز سرمایه در گردش، خصوصی سازی و رشد حقیقی اقتصاد و افزایش قدرت مانور بانک ها در اعطای وام و تا حدی گسترش رانت جویی</a:t>
            </a:r>
          </a:p>
          <a:p>
            <a:pPr marL="0" indent="0" algn="just" rtl="1">
              <a:lnSpc>
                <a:spcPct val="150000"/>
              </a:lnSpc>
              <a:buNone/>
            </a:pPr>
            <a:r>
              <a:rPr lang="fa-IR" sz="1800" b="1" dirty="0"/>
              <a:t>1390-1380: رشد نقدینگی بر اثر سیاست های انبساطی دولت، بیماری هلندی و گسترش بخش غیرقابل مبادله، گسترش شدید رانت جویی و ضعف نظارت بانک مرکزی و پدیدار شدن بانک ها و موسسات اعتباری غیردولتی</a:t>
            </a:r>
          </a:p>
          <a:p>
            <a:pPr marL="0" indent="0" algn="just" rtl="1">
              <a:lnSpc>
                <a:spcPct val="150000"/>
              </a:lnSpc>
              <a:buNone/>
            </a:pPr>
            <a:r>
              <a:rPr lang="fa-IR" sz="1800" b="1" dirty="0"/>
              <a:t>1390 به بعد: رشد نقدینگی متاثر از کسری بودجه آشکار و پنهان دولت، بحران بانکی، ضعف نظارت، رشد شدید نیاز سرمایه در گردش و سفته بازی در بازارها و تداوم رانت جویی</a:t>
            </a:r>
          </a:p>
        </p:txBody>
      </p:sp>
    </p:spTree>
    <p:extLst>
      <p:ext uri="{BB962C8B-B14F-4D97-AF65-F5344CB8AC3E}">
        <p14:creationId xmlns:p14="http://schemas.microsoft.com/office/powerpoint/2010/main" val="64557270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23446"/>
          </a:xfrm>
        </p:spPr>
        <p:txBody>
          <a:bodyPr/>
          <a:lstStyle/>
          <a:p>
            <a:pPr algn="ctr"/>
            <a:r>
              <a:rPr lang="fa-IR" b="1" dirty="0">
                <a:solidFill>
                  <a:srgbClr val="FF0000"/>
                </a:solidFill>
              </a:rPr>
              <a:t>آیا داده های رشد نقدینگی همواره دلالت یکسانی دارد؟</a:t>
            </a:r>
          </a:p>
        </p:txBody>
      </p:sp>
      <p:sp>
        <p:nvSpPr>
          <p:cNvPr id="3" name="Content Placeholder 2"/>
          <p:cNvSpPr>
            <a:spLocks noGrp="1"/>
          </p:cNvSpPr>
          <p:nvPr>
            <p:ph idx="1"/>
          </p:nvPr>
        </p:nvSpPr>
        <p:spPr>
          <a:xfrm>
            <a:off x="838200" y="1088572"/>
            <a:ext cx="10515600" cy="5088391"/>
          </a:xfrm>
        </p:spPr>
        <p:txBody>
          <a:bodyPr>
            <a:noAutofit/>
          </a:bodyPr>
          <a:lstStyle/>
          <a:p>
            <a:pPr marL="0" indent="0" algn="just" rtl="1">
              <a:lnSpc>
                <a:spcPct val="200000"/>
              </a:lnSpc>
              <a:buNone/>
            </a:pPr>
            <a:r>
              <a:rPr lang="fa-IR" b="1" dirty="0"/>
              <a:t>به عنوان نمونه در سال 1381 و سال 1394 رشد نقدینگی حدود 30 درصد بوده است. در سال 1381 اقتصاد در حال رونق حقیقی کسب و کار بوده است و رشد تسهیلات با چشم انداز بهبود وضعیت اقتصادی انجام می شده است اما در سال 1394 بحران بانکی و پرداخت نرخ سودهای بالا در شرایط رکود بازارها، نقش پررنگی در رشد نقدینگی داشته است و در نتیجه با وجود مضربودن هر دو، در مورد اخیر بسیار مضرتر بوده است.</a:t>
            </a:r>
          </a:p>
        </p:txBody>
      </p:sp>
    </p:spTree>
    <p:extLst>
      <p:ext uri="{BB962C8B-B14F-4D97-AF65-F5344CB8AC3E}">
        <p14:creationId xmlns:p14="http://schemas.microsoft.com/office/powerpoint/2010/main" val="367655390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88612"/>
          </a:xfrm>
        </p:spPr>
        <p:txBody>
          <a:bodyPr>
            <a:noAutofit/>
          </a:bodyPr>
          <a:lstStyle/>
          <a:p>
            <a:pPr algn="ctr"/>
            <a:r>
              <a:rPr lang="fa-IR" sz="3200" b="1" dirty="0">
                <a:solidFill>
                  <a:srgbClr val="FF0000"/>
                </a:solidFill>
              </a:rPr>
              <a:t>وضعیت ضریب فزاینده خلق نقدینگی و رشد نقدینگی چگونه بوده است؟</a:t>
            </a:r>
          </a:p>
        </p:txBody>
      </p:sp>
      <p:sp>
        <p:nvSpPr>
          <p:cNvPr id="3" name="Content Placeholder 2"/>
          <p:cNvSpPr>
            <a:spLocks noGrp="1"/>
          </p:cNvSpPr>
          <p:nvPr>
            <p:ph idx="1"/>
          </p:nvPr>
        </p:nvSpPr>
        <p:spPr>
          <a:xfrm>
            <a:off x="838200" y="1053738"/>
            <a:ext cx="10515600" cy="5123225"/>
          </a:xfrm>
        </p:spPr>
        <p:txBody>
          <a:bodyPr>
            <a:normAutofit/>
          </a:bodyPr>
          <a:lstStyle/>
          <a:p>
            <a:pPr marL="0" indent="0" algn="just" rtl="1">
              <a:lnSpc>
                <a:spcPct val="200000"/>
              </a:lnSpc>
              <a:buNone/>
            </a:pPr>
            <a:r>
              <a:rPr lang="fa-IR" sz="3200" b="1" dirty="0"/>
              <a:t>ضریب فزاینده خلق نقدینگی در ایران در مجموع روند صعودی داشته است اما افزایش ضریب فزاینده خلق نقدینگی الزاماً به معنی افزایش نرخ رشد نقدینگی نیست. به عنوان مثال، در حالی که در سال های 1353، 1374 و 1397 ضریب فزاینده خلق نقدینگی به ترتیب 2.6، 2.5 و 7.1 بوده است، رشد نقدینگی در همین سال ها به ترتیب 57، 38 و 23 درصد بوده است.</a:t>
            </a:r>
          </a:p>
        </p:txBody>
      </p:sp>
    </p:spTree>
    <p:extLst>
      <p:ext uri="{BB962C8B-B14F-4D97-AF65-F5344CB8AC3E}">
        <p14:creationId xmlns:p14="http://schemas.microsoft.com/office/powerpoint/2010/main" val="190995890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58281"/>
          </a:xfrm>
        </p:spPr>
        <p:txBody>
          <a:bodyPr>
            <a:normAutofit/>
          </a:bodyPr>
          <a:lstStyle/>
          <a:p>
            <a:pPr algn="ctr"/>
            <a:r>
              <a:rPr lang="fa-IR" b="1" dirty="0">
                <a:solidFill>
                  <a:srgbClr val="FF0000"/>
                </a:solidFill>
              </a:rPr>
              <a:t>ضریب فزاینده خلق نقدینگی،1403-1340</a:t>
            </a:r>
          </a:p>
        </p:txBody>
      </p:sp>
      <p:sp>
        <p:nvSpPr>
          <p:cNvPr id="3" name="Content Placeholder 2"/>
          <p:cNvSpPr>
            <a:spLocks noGrp="1"/>
          </p:cNvSpPr>
          <p:nvPr>
            <p:ph idx="1"/>
          </p:nvPr>
        </p:nvSpPr>
        <p:spPr>
          <a:xfrm>
            <a:off x="838200" y="1210491"/>
            <a:ext cx="10515600" cy="4966472"/>
          </a:xfrm>
        </p:spPr>
        <p:txBody>
          <a:bodyPr/>
          <a:lstStyle/>
          <a:p>
            <a:pPr marL="0" indent="0" algn="r" rtl="1">
              <a:buNone/>
            </a:pPr>
            <a:endParaRPr lang="fa-IR" dirty="0"/>
          </a:p>
        </p:txBody>
      </p:sp>
      <p:graphicFrame>
        <p:nvGraphicFramePr>
          <p:cNvPr id="5" name="Object 4"/>
          <p:cNvGraphicFramePr>
            <a:graphicFrameLocks noChangeAspect="1"/>
          </p:cNvGraphicFramePr>
          <p:nvPr>
            <p:extLst>
              <p:ext uri="{D42A27DB-BD31-4B8C-83A1-F6EECF244321}">
                <p14:modId xmlns:p14="http://schemas.microsoft.com/office/powerpoint/2010/main" val="416551846"/>
              </p:ext>
            </p:extLst>
          </p:nvPr>
        </p:nvGraphicFramePr>
        <p:xfrm>
          <a:off x="838200" y="1210491"/>
          <a:ext cx="10515600" cy="4966472"/>
        </p:xfrm>
        <a:graphic>
          <a:graphicData uri="http://schemas.openxmlformats.org/presentationml/2006/ole">
            <mc:AlternateContent xmlns:mc="http://schemas.openxmlformats.org/markup-compatibility/2006">
              <mc:Choice xmlns:v="urn:schemas-microsoft-com:vml" Requires="v">
                <p:oleObj name="EViews" r:id="rId2" imgW="4457594" imgH="2857761" progId="EViews.Workfile.2">
                  <p:embed/>
                </p:oleObj>
              </mc:Choice>
              <mc:Fallback>
                <p:oleObj name="EViews" r:id="rId2" imgW="4457594" imgH="2857761" progId="EViews.Workfile.2">
                  <p:embed/>
                  <p:pic>
                    <p:nvPicPr>
                      <p:cNvPr id="0" name=""/>
                      <p:cNvPicPr/>
                      <p:nvPr/>
                    </p:nvPicPr>
                    <p:blipFill>
                      <a:blip r:embed="rId3"/>
                      <a:stretch>
                        <a:fillRect/>
                      </a:stretch>
                    </p:blipFill>
                    <p:spPr>
                      <a:xfrm>
                        <a:off x="838200" y="1210491"/>
                        <a:ext cx="10515600" cy="4966472"/>
                      </a:xfrm>
                      <a:prstGeom prst="rect">
                        <a:avLst/>
                      </a:prstGeom>
                    </p:spPr>
                  </p:pic>
                </p:oleObj>
              </mc:Fallback>
            </mc:AlternateContent>
          </a:graphicData>
        </a:graphic>
      </p:graphicFrame>
    </p:spTree>
    <p:extLst>
      <p:ext uri="{BB962C8B-B14F-4D97-AF65-F5344CB8AC3E}">
        <p14:creationId xmlns:p14="http://schemas.microsoft.com/office/powerpoint/2010/main" val="8085536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27652"/>
          </a:xfrm>
        </p:spPr>
        <p:txBody>
          <a:bodyPr>
            <a:normAutofit fontScale="90000"/>
          </a:bodyPr>
          <a:lstStyle/>
          <a:p>
            <a:pPr algn="ctr"/>
            <a:r>
              <a:rPr lang="fa-IR" b="1" dirty="0">
                <a:solidFill>
                  <a:srgbClr val="FF0000"/>
                </a:solidFill>
              </a:rPr>
              <a:t>نمودار فوق چه می گوید؟</a:t>
            </a:r>
          </a:p>
        </p:txBody>
      </p:sp>
      <p:sp>
        <p:nvSpPr>
          <p:cNvPr id="3" name="Content Placeholder 2"/>
          <p:cNvSpPr>
            <a:spLocks noGrp="1"/>
          </p:cNvSpPr>
          <p:nvPr>
            <p:ph idx="1"/>
          </p:nvPr>
        </p:nvSpPr>
        <p:spPr>
          <a:xfrm>
            <a:off x="838200" y="1105989"/>
            <a:ext cx="10515600" cy="5070974"/>
          </a:xfrm>
        </p:spPr>
        <p:txBody>
          <a:bodyPr>
            <a:normAutofit/>
          </a:bodyPr>
          <a:lstStyle/>
          <a:p>
            <a:pPr marL="0" indent="0" algn="just" rtl="1">
              <a:lnSpc>
                <a:spcPct val="200000"/>
              </a:lnSpc>
              <a:buNone/>
            </a:pPr>
            <a:r>
              <a:rPr lang="fa-IR" sz="3200" b="1" dirty="0"/>
              <a:t>داده ها حکایت از آن دارد که در طول تاریخ ایران با وجود افت و خیزهایی، ضریب فزاینده خلق نقدینگی در حال افزایش بوده است و این بدان معنی است که </a:t>
            </a:r>
            <a:r>
              <a:rPr lang="fa-IR" sz="3200" b="1" dirty="0">
                <a:solidFill>
                  <a:srgbClr val="00B0F0"/>
                </a:solidFill>
              </a:rPr>
              <a:t>با گذشت زمان نقش بانک ها در خلق نقدینگی به شدت افزایش یافته است</a:t>
            </a:r>
            <a:r>
              <a:rPr lang="fa-IR" sz="3200" b="1" dirty="0"/>
              <a:t>.</a:t>
            </a:r>
          </a:p>
        </p:txBody>
      </p:sp>
    </p:spTree>
    <p:extLst>
      <p:ext uri="{BB962C8B-B14F-4D97-AF65-F5344CB8AC3E}">
        <p14:creationId xmlns:p14="http://schemas.microsoft.com/office/powerpoint/2010/main" val="356592531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4738"/>
          </a:xfrm>
        </p:spPr>
        <p:txBody>
          <a:bodyPr>
            <a:normAutofit/>
          </a:bodyPr>
          <a:lstStyle/>
          <a:p>
            <a:pPr algn="ctr"/>
            <a:r>
              <a:rPr lang="fa-IR" b="1" dirty="0">
                <a:solidFill>
                  <a:srgbClr val="FF0000"/>
                </a:solidFill>
              </a:rPr>
              <a:t>نسبت حجم پول به نقدینگی،1403-1338</a:t>
            </a:r>
          </a:p>
        </p:txBody>
      </p:sp>
      <p:sp>
        <p:nvSpPr>
          <p:cNvPr id="3" name="Content Placeholder 2"/>
          <p:cNvSpPr>
            <a:spLocks noGrp="1"/>
          </p:cNvSpPr>
          <p:nvPr>
            <p:ph idx="1"/>
          </p:nvPr>
        </p:nvSpPr>
        <p:spPr>
          <a:xfrm>
            <a:off x="838200" y="1079864"/>
            <a:ext cx="10515600" cy="5097099"/>
          </a:xfrm>
        </p:spPr>
        <p:txBody>
          <a:bodyPr/>
          <a:lstStyle/>
          <a:p>
            <a:pPr marL="0" indent="0" algn="r" rtl="1">
              <a:buNone/>
            </a:pPr>
            <a:endParaRPr lang="fa-IR" dirty="0"/>
          </a:p>
        </p:txBody>
      </p:sp>
      <p:graphicFrame>
        <p:nvGraphicFramePr>
          <p:cNvPr id="5" name="Object 4"/>
          <p:cNvGraphicFramePr>
            <a:graphicFrameLocks noChangeAspect="1"/>
          </p:cNvGraphicFramePr>
          <p:nvPr>
            <p:extLst>
              <p:ext uri="{D42A27DB-BD31-4B8C-83A1-F6EECF244321}">
                <p14:modId xmlns:p14="http://schemas.microsoft.com/office/powerpoint/2010/main" val="3499022585"/>
              </p:ext>
            </p:extLst>
          </p:nvPr>
        </p:nvGraphicFramePr>
        <p:xfrm>
          <a:off x="838201" y="1079864"/>
          <a:ext cx="10515600" cy="5097099"/>
        </p:xfrm>
        <a:graphic>
          <a:graphicData uri="http://schemas.openxmlformats.org/presentationml/2006/ole">
            <mc:AlternateContent xmlns:mc="http://schemas.openxmlformats.org/markup-compatibility/2006">
              <mc:Choice xmlns:v="urn:schemas-microsoft-com:vml" Requires="v">
                <p:oleObj name="EViews" r:id="rId2" imgW="4488215" imgH="2857761" progId="EViews.Workfile.2">
                  <p:embed/>
                </p:oleObj>
              </mc:Choice>
              <mc:Fallback>
                <p:oleObj name="EViews" r:id="rId2" imgW="4488215" imgH="2857761" progId="EViews.Workfile.2">
                  <p:embed/>
                  <p:pic>
                    <p:nvPicPr>
                      <p:cNvPr id="0" name=""/>
                      <p:cNvPicPr/>
                      <p:nvPr/>
                    </p:nvPicPr>
                    <p:blipFill>
                      <a:blip r:embed="rId3"/>
                      <a:stretch>
                        <a:fillRect/>
                      </a:stretch>
                    </p:blipFill>
                    <p:spPr>
                      <a:xfrm>
                        <a:off x="838201" y="1079864"/>
                        <a:ext cx="10515600" cy="5097099"/>
                      </a:xfrm>
                      <a:prstGeom prst="rect">
                        <a:avLst/>
                      </a:prstGeom>
                    </p:spPr>
                  </p:pic>
                </p:oleObj>
              </mc:Fallback>
            </mc:AlternateContent>
          </a:graphicData>
        </a:graphic>
      </p:graphicFrame>
    </p:spTree>
    <p:extLst>
      <p:ext uri="{BB962C8B-B14F-4D97-AF65-F5344CB8AC3E}">
        <p14:creationId xmlns:p14="http://schemas.microsoft.com/office/powerpoint/2010/main" val="147505531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71195"/>
          </a:xfrm>
        </p:spPr>
        <p:txBody>
          <a:bodyPr>
            <a:normAutofit fontScale="90000"/>
          </a:bodyPr>
          <a:lstStyle/>
          <a:p>
            <a:pPr algn="ctr"/>
            <a:r>
              <a:rPr lang="fa-IR" b="1" dirty="0">
                <a:solidFill>
                  <a:srgbClr val="FF0000"/>
                </a:solidFill>
              </a:rPr>
              <a:t>نمودار فوق چه می گوید؟</a:t>
            </a:r>
          </a:p>
        </p:txBody>
      </p:sp>
      <p:sp>
        <p:nvSpPr>
          <p:cNvPr id="3" name="Content Placeholder 2"/>
          <p:cNvSpPr>
            <a:spLocks noGrp="1"/>
          </p:cNvSpPr>
          <p:nvPr>
            <p:ph idx="1"/>
          </p:nvPr>
        </p:nvSpPr>
        <p:spPr>
          <a:xfrm>
            <a:off x="838200" y="1123406"/>
            <a:ext cx="10515600" cy="5053557"/>
          </a:xfrm>
        </p:spPr>
        <p:txBody>
          <a:bodyPr>
            <a:normAutofit fontScale="85000" lnSpcReduction="10000"/>
          </a:bodyPr>
          <a:lstStyle/>
          <a:p>
            <a:pPr marL="0" indent="0" algn="just" rtl="1">
              <a:lnSpc>
                <a:spcPct val="200000"/>
              </a:lnSpc>
              <a:buNone/>
            </a:pPr>
            <a:r>
              <a:rPr lang="fa-IR" sz="3200" b="1" dirty="0"/>
              <a:t>داده ها حکایت از آن دارد که سهم پول از نقدینگی در تاریخ ایران در مجموع نزولی بوده است(گرچه در سال های اخیر تا حدی این روند نزولی متوقف شده است). دلیل اصلی این موضوع مرتبط با پیشرفت نظام بانکی و بهبود خدمات بانکی است که سپرده گذاران ضمن استفاده از سود سپرده می توانند آن را در داد و ستد نیز استفاده کنند. البته این یک نقص هم محسوب می شود، به این معنی که </a:t>
            </a:r>
            <a:r>
              <a:rPr lang="fa-IR" sz="3200" b="1" dirty="0">
                <a:solidFill>
                  <a:srgbClr val="00B0F0"/>
                </a:solidFill>
              </a:rPr>
              <a:t>سهم پول از نقدینگی برخلاف سایر کشورها در ایران معیار مناسبی از سیّالیت نقدینگی نیست.</a:t>
            </a:r>
          </a:p>
        </p:txBody>
      </p:sp>
    </p:spTree>
    <p:extLst>
      <p:ext uri="{BB962C8B-B14F-4D97-AF65-F5344CB8AC3E}">
        <p14:creationId xmlns:p14="http://schemas.microsoft.com/office/powerpoint/2010/main" val="416282002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15962"/>
          </a:xfrm>
        </p:spPr>
        <p:txBody>
          <a:bodyPr/>
          <a:lstStyle/>
          <a:p>
            <a:pPr algn="ctr"/>
            <a:r>
              <a:rPr lang="fa-IR" b="1" dirty="0">
                <a:solidFill>
                  <a:srgbClr val="FF0000"/>
                </a:solidFill>
              </a:rPr>
              <a:t>ویژگی انباره بودن کل های پولی</a:t>
            </a:r>
            <a:endParaRPr lang="en-US" b="1" dirty="0">
              <a:solidFill>
                <a:srgbClr val="FF0000"/>
              </a:solidFill>
            </a:endParaRPr>
          </a:p>
        </p:txBody>
      </p:sp>
      <p:sp>
        <p:nvSpPr>
          <p:cNvPr id="3" name="Content Placeholder 2"/>
          <p:cNvSpPr>
            <a:spLocks noGrp="1"/>
          </p:cNvSpPr>
          <p:nvPr>
            <p:ph idx="1"/>
          </p:nvPr>
        </p:nvSpPr>
        <p:spPr>
          <a:xfrm>
            <a:off x="1419497" y="1066800"/>
            <a:ext cx="9318171" cy="5407152"/>
          </a:xfrm>
        </p:spPr>
        <p:txBody>
          <a:bodyPr>
            <a:normAutofit/>
          </a:bodyPr>
          <a:lstStyle/>
          <a:p>
            <a:pPr marL="0" indent="0" algn="just" rtl="1">
              <a:lnSpc>
                <a:spcPct val="150000"/>
              </a:lnSpc>
              <a:buNone/>
            </a:pPr>
            <a:r>
              <a:rPr lang="fa-IR" b="1" dirty="0">
                <a:solidFill>
                  <a:srgbClr val="00B0F0"/>
                </a:solidFill>
              </a:rPr>
              <a:t>کل های پولی از نوع متغیرهای ذخیره یا موجودی یا انباره </a:t>
            </a:r>
            <a:r>
              <a:rPr lang="en-US" b="1" dirty="0">
                <a:solidFill>
                  <a:srgbClr val="00B0F0"/>
                </a:solidFill>
              </a:rPr>
              <a:t>(Stock)</a:t>
            </a:r>
            <a:r>
              <a:rPr lang="fa-IR" b="1" dirty="0">
                <a:solidFill>
                  <a:srgbClr val="00B0F0"/>
                </a:solidFill>
              </a:rPr>
              <a:t> هستند</a:t>
            </a:r>
            <a:r>
              <a:rPr lang="fa-IR" b="1" dirty="0"/>
              <a:t>. به عنوان نمونه، اینکه در پایان آذر 1404 مقدار پایه پولی 18258.3 هزار میلیارد ریال است، بدان معنی است که بانک مرکزی از روز نخست انتشار پول خود تا پایان آذر 1404 معادل 18258.3 هزار میلیارد ریال پول خلق و منتشر کرده است و در آن لحظه از زمان، کل این پول خلق شده چنین عددی است. در تفسیر داده ها توجه به این موضوع با اهمیت است.</a:t>
            </a:r>
            <a:endParaRPr lang="en-US" b="1" dirty="0"/>
          </a:p>
        </p:txBody>
      </p:sp>
    </p:spTree>
    <p:extLst>
      <p:ext uri="{BB962C8B-B14F-4D97-AF65-F5344CB8AC3E}">
        <p14:creationId xmlns:p14="http://schemas.microsoft.com/office/powerpoint/2010/main" val="422908123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4738"/>
          </a:xfrm>
        </p:spPr>
        <p:txBody>
          <a:bodyPr>
            <a:normAutofit/>
          </a:bodyPr>
          <a:lstStyle/>
          <a:p>
            <a:pPr algn="ctr"/>
            <a:r>
              <a:rPr lang="fa-IR" b="1" dirty="0">
                <a:solidFill>
                  <a:srgbClr val="FF0000"/>
                </a:solidFill>
              </a:rPr>
              <a:t>داده های حساب های ملی معرف چیست؟</a:t>
            </a:r>
          </a:p>
        </p:txBody>
      </p:sp>
      <p:sp>
        <p:nvSpPr>
          <p:cNvPr id="3" name="Content Placeholder 2"/>
          <p:cNvSpPr>
            <a:spLocks noGrp="1"/>
          </p:cNvSpPr>
          <p:nvPr>
            <p:ph idx="1"/>
          </p:nvPr>
        </p:nvSpPr>
        <p:spPr>
          <a:xfrm>
            <a:off x="838200" y="1079864"/>
            <a:ext cx="10515600" cy="5097099"/>
          </a:xfrm>
        </p:spPr>
        <p:txBody>
          <a:bodyPr>
            <a:normAutofit/>
          </a:bodyPr>
          <a:lstStyle/>
          <a:p>
            <a:pPr marL="0" indent="0" algn="just" rtl="1">
              <a:lnSpc>
                <a:spcPct val="200000"/>
              </a:lnSpc>
              <a:buNone/>
            </a:pPr>
            <a:r>
              <a:rPr lang="fa-IR" sz="3200" b="1" dirty="0"/>
              <a:t>داده های جمع آوری و پردازش شده در محاسبات ملی یا حسابداری ملی از </a:t>
            </a:r>
            <a:r>
              <a:rPr lang="fa-IR" sz="3200" b="1" dirty="0">
                <a:solidFill>
                  <a:srgbClr val="00B0F0"/>
                </a:solidFill>
              </a:rPr>
              <a:t>یک طرف معرف سایز یا اندازه اقتصاد </a:t>
            </a:r>
            <a:r>
              <a:rPr lang="fa-IR" sz="3200" b="1" dirty="0"/>
              <a:t>هستند و میزان جنب و جوش و فعالیت اقتصادی را اندازه گیری می کنند و از </a:t>
            </a:r>
            <a:r>
              <a:rPr lang="fa-IR" sz="3200" b="1" dirty="0">
                <a:solidFill>
                  <a:srgbClr val="00B0F0"/>
                </a:solidFill>
              </a:rPr>
              <a:t>طرف دیگر معرف نوع تولیدات و نوع مخارج اقتصاد</a:t>
            </a:r>
            <a:r>
              <a:rPr lang="fa-IR" sz="3200" b="1" dirty="0"/>
              <a:t> هستند.</a:t>
            </a:r>
          </a:p>
        </p:txBody>
      </p:sp>
    </p:spTree>
    <p:extLst>
      <p:ext uri="{BB962C8B-B14F-4D97-AF65-F5344CB8AC3E}">
        <p14:creationId xmlns:p14="http://schemas.microsoft.com/office/powerpoint/2010/main" val="416193535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23446"/>
          </a:xfrm>
        </p:spPr>
        <p:txBody>
          <a:bodyPr>
            <a:normAutofit/>
          </a:bodyPr>
          <a:lstStyle/>
          <a:p>
            <a:pPr algn="ctr"/>
            <a:r>
              <a:rPr lang="fa-IR" b="1" dirty="0">
                <a:solidFill>
                  <a:srgbClr val="FF0000"/>
                </a:solidFill>
              </a:rPr>
              <a:t>مفهوم تولید ناخالص داخلی</a:t>
            </a:r>
          </a:p>
        </p:txBody>
      </p:sp>
      <p:sp>
        <p:nvSpPr>
          <p:cNvPr id="3" name="Content Placeholder 2"/>
          <p:cNvSpPr>
            <a:spLocks noGrp="1"/>
          </p:cNvSpPr>
          <p:nvPr>
            <p:ph idx="1"/>
          </p:nvPr>
        </p:nvSpPr>
        <p:spPr>
          <a:xfrm>
            <a:off x="838200" y="1088572"/>
            <a:ext cx="10515600" cy="5088391"/>
          </a:xfrm>
        </p:spPr>
        <p:txBody>
          <a:bodyPr>
            <a:normAutofit fontScale="92500" lnSpcReduction="20000"/>
          </a:bodyPr>
          <a:lstStyle/>
          <a:p>
            <a:pPr marL="0" indent="0" algn="just" rtl="1">
              <a:lnSpc>
                <a:spcPct val="200000"/>
              </a:lnSpc>
              <a:buNone/>
            </a:pPr>
            <a:r>
              <a:rPr lang="fa-IR" sz="3200" b="1" dirty="0">
                <a:solidFill>
                  <a:srgbClr val="00B0F0"/>
                </a:solidFill>
              </a:rPr>
              <a:t>تولید ناخالص داخلی </a:t>
            </a:r>
            <a:r>
              <a:rPr lang="en-US" sz="3200" b="1" dirty="0">
                <a:solidFill>
                  <a:srgbClr val="00B0F0"/>
                </a:solidFill>
              </a:rPr>
              <a:t>(GDP)</a:t>
            </a:r>
            <a:r>
              <a:rPr lang="fa-IR" sz="3200" b="1" dirty="0">
                <a:solidFill>
                  <a:srgbClr val="00B0F0"/>
                </a:solidFill>
              </a:rPr>
              <a:t> به عنوان معیاری از تولید کل اقتصاد بیانگر ارزش پولی(ریالی) کالاها و خدمات نهایی تولید شده و مبادله شده در یک اقتصاد طی یک دوره زمانی(به طور معمول سال) است</a:t>
            </a:r>
            <a:r>
              <a:rPr lang="fa-IR" sz="3200" b="1" dirty="0"/>
              <a:t>. گرچه اشکالاتی به محاسبات آن وارد است، اما در مجموع تصویر قابل قبولی از وضعیت اقتصاد ارائه می دهد. برخلاف داده های پولی، </a:t>
            </a:r>
            <a:r>
              <a:rPr lang="fa-IR" sz="3200" b="1" dirty="0">
                <a:solidFill>
                  <a:srgbClr val="00B0F0"/>
                </a:solidFill>
              </a:rPr>
              <a:t>داده های تولید ناخالص داخلی تخمین و برآورد</a:t>
            </a:r>
            <a:r>
              <a:rPr lang="fa-IR" sz="3200" b="1" dirty="0"/>
              <a:t> است و به همین دلیل خطای محاسباتی دارد.</a:t>
            </a:r>
          </a:p>
        </p:txBody>
      </p:sp>
    </p:spTree>
    <p:extLst>
      <p:ext uri="{BB962C8B-B14F-4D97-AF65-F5344CB8AC3E}">
        <p14:creationId xmlns:p14="http://schemas.microsoft.com/office/powerpoint/2010/main" val="6293489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639762"/>
          </a:xfrm>
        </p:spPr>
        <p:txBody>
          <a:bodyPr>
            <a:normAutofit/>
          </a:bodyPr>
          <a:lstStyle/>
          <a:p>
            <a:pPr algn="ctr"/>
            <a:r>
              <a:rPr lang="fa-IR" sz="3600" b="1" dirty="0">
                <a:solidFill>
                  <a:srgbClr val="FF0000"/>
                </a:solidFill>
              </a:rPr>
              <a:t>نکات با اهمیت در تعریف تولید ناخالص داخلی</a:t>
            </a:r>
            <a:endParaRPr lang="en-US" sz="3600" b="1" dirty="0">
              <a:solidFill>
                <a:srgbClr val="FF0000"/>
              </a:solidFill>
            </a:endParaRPr>
          </a:p>
        </p:txBody>
      </p:sp>
      <p:sp>
        <p:nvSpPr>
          <p:cNvPr id="3" name="Content Placeholder 2"/>
          <p:cNvSpPr>
            <a:spLocks noGrp="1"/>
          </p:cNvSpPr>
          <p:nvPr>
            <p:ph idx="1"/>
          </p:nvPr>
        </p:nvSpPr>
        <p:spPr>
          <a:xfrm>
            <a:off x="1672047" y="914400"/>
            <a:ext cx="8943702" cy="5559552"/>
          </a:xfrm>
        </p:spPr>
        <p:txBody>
          <a:bodyPr>
            <a:normAutofit fontScale="85000" lnSpcReduction="10000"/>
          </a:bodyPr>
          <a:lstStyle/>
          <a:p>
            <a:pPr marL="457200" indent="-457200" algn="just" rtl="1">
              <a:lnSpc>
                <a:spcPct val="200000"/>
              </a:lnSpc>
              <a:buFont typeface="+mj-lt"/>
              <a:buAutoNum type="arabicParenR"/>
            </a:pPr>
            <a:r>
              <a:rPr lang="fa-IR" b="1" dirty="0"/>
              <a:t>تولید را در اقتصاد کلان با واحد پولی اندازه گیری می کنند تا تولید کالاها و خدمات قابل جمع زدن باشد.</a:t>
            </a:r>
          </a:p>
          <a:p>
            <a:pPr marL="457200" indent="-457200" algn="just" rtl="1">
              <a:lnSpc>
                <a:spcPct val="200000"/>
              </a:lnSpc>
              <a:buFont typeface="+mj-lt"/>
              <a:buAutoNum type="arabicParenR"/>
            </a:pPr>
            <a:r>
              <a:rPr lang="fa-IR" b="1" dirty="0"/>
              <a:t>تولید کل اقتصاد تنها شامل تولید کالاها و خدمات نهایی(کالا یا خدمتی که خریدار به قصد فروش مجدد نمی خرد) است تا از چند بار شماری یا احتساب مضاعف پرهیز شود.</a:t>
            </a:r>
          </a:p>
          <a:p>
            <a:pPr marL="457200" indent="-457200" algn="just" rtl="1">
              <a:lnSpc>
                <a:spcPct val="200000"/>
              </a:lnSpc>
              <a:buFont typeface="+mj-lt"/>
              <a:buAutoNum type="arabicParenR"/>
            </a:pPr>
            <a:r>
              <a:rPr lang="fa-IR" b="1" dirty="0"/>
              <a:t>به طور معمول(نه کاملاً) فقط ارزش کالاها و خدمات تولید شده و مبادله شده منظور می شود چون محاسبه ارزش بازاری خودمصرفی ها بسیار دشوار است.</a:t>
            </a:r>
          </a:p>
          <a:p>
            <a:pPr marL="457200" indent="-457200">
              <a:buFont typeface="+mj-lt"/>
              <a:buAutoNum type="arabicParenR"/>
            </a:pPr>
            <a:endParaRPr lang="en-US" b="1" dirty="0"/>
          </a:p>
        </p:txBody>
      </p:sp>
    </p:spTree>
    <p:extLst>
      <p:ext uri="{BB962C8B-B14F-4D97-AF65-F5344CB8AC3E}">
        <p14:creationId xmlns:p14="http://schemas.microsoft.com/office/powerpoint/2010/main" val="421739593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639762"/>
          </a:xfrm>
        </p:spPr>
        <p:txBody>
          <a:bodyPr>
            <a:normAutofit fontScale="90000"/>
          </a:bodyPr>
          <a:lstStyle/>
          <a:p>
            <a:pPr algn="ctr"/>
            <a:r>
              <a:rPr lang="fa-IR" b="1" dirty="0">
                <a:solidFill>
                  <a:srgbClr val="C00000"/>
                </a:solidFill>
              </a:rPr>
              <a:t>وی</a:t>
            </a:r>
            <a:r>
              <a:rPr lang="fa-IR" b="1" dirty="0">
                <a:solidFill>
                  <a:srgbClr val="FF0000"/>
                </a:solidFill>
              </a:rPr>
              <a:t>ژگی روانه بودن کمیّت های محاسبات ملی</a:t>
            </a:r>
            <a:endParaRPr lang="en-US" b="1" dirty="0">
              <a:solidFill>
                <a:srgbClr val="FF0000"/>
              </a:solidFill>
            </a:endParaRPr>
          </a:p>
        </p:txBody>
      </p:sp>
      <p:sp>
        <p:nvSpPr>
          <p:cNvPr id="3" name="Content Placeholder 2"/>
          <p:cNvSpPr>
            <a:spLocks noGrp="1"/>
          </p:cNvSpPr>
          <p:nvPr>
            <p:ph idx="1"/>
          </p:nvPr>
        </p:nvSpPr>
        <p:spPr>
          <a:xfrm>
            <a:off x="1489167" y="1066800"/>
            <a:ext cx="9109164" cy="5407152"/>
          </a:xfrm>
        </p:spPr>
        <p:txBody>
          <a:bodyPr>
            <a:normAutofit/>
          </a:bodyPr>
          <a:lstStyle/>
          <a:p>
            <a:pPr marL="0" indent="0" algn="just" rtl="1">
              <a:lnSpc>
                <a:spcPct val="150000"/>
              </a:lnSpc>
              <a:buNone/>
            </a:pPr>
            <a:r>
              <a:rPr lang="fa-IR" b="1" dirty="0">
                <a:solidFill>
                  <a:srgbClr val="00B0F0"/>
                </a:solidFill>
              </a:rPr>
              <a:t>کلیه کمیّت های موجود در محاسبات ملی از نظر شیوه اندازه گیری از نوع متغیرهای جریان یا روانه </a:t>
            </a:r>
            <a:r>
              <a:rPr lang="en-US" b="1" dirty="0">
                <a:solidFill>
                  <a:srgbClr val="00B0F0"/>
                </a:solidFill>
              </a:rPr>
              <a:t>(Flow)</a:t>
            </a:r>
            <a:r>
              <a:rPr lang="fa-IR" b="1" dirty="0">
                <a:solidFill>
                  <a:srgbClr val="00B0F0"/>
                </a:solidFill>
              </a:rPr>
              <a:t> هستند</a:t>
            </a:r>
            <a:r>
              <a:rPr lang="fa-IR" b="1" dirty="0"/>
              <a:t> و این بدان معنی است که مقدار متغیر را در یک فاصله زمانی(نه نقطه زمانی) نشان می دهند. </a:t>
            </a:r>
          </a:p>
          <a:p>
            <a:pPr marL="0" indent="0" algn="just" rtl="1">
              <a:lnSpc>
                <a:spcPct val="150000"/>
              </a:lnSpc>
              <a:buNone/>
            </a:pPr>
            <a:r>
              <a:rPr lang="fa-IR" b="1" dirty="0"/>
              <a:t>لذا، اینکه گفته می شود که مقدار تولید ناخالص داخلی در سال 1403 به قیمت ثابت 1400 برابر با 78444 هزار میلیارد ریال است، بدان معنی است که از روز اول 1403 تا روز آخر آن مجموع ارزش تولیدات نهایی اقتصاد این مقدار بوده است.</a:t>
            </a:r>
            <a:endParaRPr lang="en-US" b="1" dirty="0"/>
          </a:p>
        </p:txBody>
      </p:sp>
    </p:spTree>
    <p:extLst>
      <p:ext uri="{BB962C8B-B14F-4D97-AF65-F5344CB8AC3E}">
        <p14:creationId xmlns:p14="http://schemas.microsoft.com/office/powerpoint/2010/main" val="16866330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06029"/>
          </a:xfrm>
        </p:spPr>
        <p:txBody>
          <a:bodyPr>
            <a:normAutofit/>
          </a:bodyPr>
          <a:lstStyle/>
          <a:p>
            <a:pPr algn="ctr"/>
            <a:r>
              <a:rPr lang="fa-IR" b="1" dirty="0">
                <a:solidFill>
                  <a:srgbClr val="FF0000"/>
                </a:solidFill>
              </a:rPr>
              <a:t>محاسبه تولید از روش ارزش افزوده</a:t>
            </a:r>
          </a:p>
        </p:txBody>
      </p:sp>
      <p:sp>
        <p:nvSpPr>
          <p:cNvPr id="3" name="Content Placeholder 2"/>
          <p:cNvSpPr>
            <a:spLocks noGrp="1"/>
          </p:cNvSpPr>
          <p:nvPr>
            <p:ph idx="1"/>
          </p:nvPr>
        </p:nvSpPr>
        <p:spPr>
          <a:xfrm>
            <a:off x="838200" y="1149531"/>
            <a:ext cx="10515600" cy="5027432"/>
          </a:xfrm>
        </p:spPr>
        <p:txBody>
          <a:bodyPr>
            <a:normAutofit fontScale="85000" lnSpcReduction="10000"/>
          </a:bodyPr>
          <a:lstStyle/>
          <a:p>
            <a:pPr marL="0" indent="0" algn="just" rtl="1">
              <a:lnSpc>
                <a:spcPct val="200000"/>
              </a:lnSpc>
              <a:buNone/>
            </a:pPr>
            <a:r>
              <a:rPr lang="fa-IR" b="1" dirty="0"/>
              <a:t>در روش ارزش افزوده یا روش تولید، مقدار تولید ناخالص داخلی به شکل زیر محاسبه می شود که ترکیب نوع تولیدات اقتصاد را نشان می دهد:</a:t>
            </a:r>
          </a:p>
          <a:p>
            <a:pPr marL="0" indent="0" rtl="1">
              <a:lnSpc>
                <a:spcPct val="200000"/>
              </a:lnSpc>
              <a:buNone/>
            </a:pPr>
            <a:r>
              <a:rPr lang="fa-IR" b="1" dirty="0">
                <a:solidFill>
                  <a:srgbClr val="00B0F0"/>
                </a:solidFill>
              </a:rPr>
              <a:t>جمع ارزش افزوده بخش های مختلف اقتصاد= تولید ناخالص داخلی</a:t>
            </a:r>
          </a:p>
          <a:p>
            <a:pPr marL="0" indent="0" algn="just" rtl="1">
              <a:lnSpc>
                <a:spcPct val="200000"/>
              </a:lnSpc>
              <a:buNone/>
            </a:pPr>
            <a:r>
              <a:rPr lang="fa-IR" b="1" dirty="0"/>
              <a:t>در سال 1403 بر اساس قیمت جاری، تولید ناخالص داخلی برابر با 208031 هزار میلیارد ریال است.</a:t>
            </a:r>
          </a:p>
          <a:p>
            <a:pPr marL="0" indent="0" algn="just" rtl="1">
              <a:lnSpc>
                <a:spcPct val="200000"/>
              </a:lnSpc>
              <a:buNone/>
            </a:pPr>
            <a:r>
              <a:rPr lang="fa-IR" b="1" dirty="0">
                <a:solidFill>
                  <a:srgbClr val="00B0F0"/>
                </a:solidFill>
              </a:rPr>
              <a:t>ارزش افزوده هر بخش، تفاوت ارزش محصول و ارزش نهاده های واسط به کار رفته در آن بخش است.</a:t>
            </a:r>
          </a:p>
        </p:txBody>
      </p:sp>
    </p:spTree>
    <p:extLst>
      <p:ext uri="{BB962C8B-B14F-4D97-AF65-F5344CB8AC3E}">
        <p14:creationId xmlns:p14="http://schemas.microsoft.com/office/powerpoint/2010/main" val="305222837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49572"/>
          </a:xfrm>
        </p:spPr>
        <p:txBody>
          <a:bodyPr>
            <a:normAutofit/>
          </a:bodyPr>
          <a:lstStyle/>
          <a:p>
            <a:pPr algn="ctr"/>
            <a:r>
              <a:rPr lang="fa-IR" sz="3600" b="1" dirty="0">
                <a:solidFill>
                  <a:srgbClr val="FF0000"/>
                </a:solidFill>
              </a:rPr>
              <a:t>تولید ناخالص داخلی به قیمت جاری در سال 1403(هزار میلیارد ریال)</a:t>
            </a:r>
          </a:p>
        </p:txBody>
      </p:sp>
      <p:sp>
        <p:nvSpPr>
          <p:cNvPr id="3" name="Content Placeholder 2"/>
          <p:cNvSpPr>
            <a:spLocks noGrp="1"/>
          </p:cNvSpPr>
          <p:nvPr>
            <p:ph idx="1"/>
          </p:nvPr>
        </p:nvSpPr>
        <p:spPr>
          <a:xfrm>
            <a:off x="838200" y="1114698"/>
            <a:ext cx="10515600" cy="5062265"/>
          </a:xfrm>
        </p:spPr>
        <p:txBody>
          <a:bodyPr>
            <a:normAutofit/>
          </a:bodyPr>
          <a:lstStyle/>
          <a:p>
            <a:pPr marL="0" indent="0" algn="r" rtl="1">
              <a:lnSpc>
                <a:spcPct val="150000"/>
              </a:lnSpc>
              <a:buNone/>
            </a:pPr>
            <a:r>
              <a:rPr lang="fa-IR" sz="3200" b="1" dirty="0"/>
              <a:t>ارزش افزوده بخش نفت                         16882</a:t>
            </a:r>
          </a:p>
          <a:p>
            <a:pPr marL="0" indent="0" algn="r" rtl="1">
              <a:lnSpc>
                <a:spcPct val="150000"/>
              </a:lnSpc>
              <a:buNone/>
            </a:pPr>
            <a:r>
              <a:rPr lang="fa-IR" sz="3200" b="1" dirty="0"/>
              <a:t>ارزش افزوده بخش کشاورزی                  23245</a:t>
            </a:r>
          </a:p>
          <a:p>
            <a:pPr marL="0" indent="0" algn="r" rtl="1">
              <a:lnSpc>
                <a:spcPct val="150000"/>
              </a:lnSpc>
              <a:buNone/>
            </a:pPr>
            <a:r>
              <a:rPr lang="fa-IR" sz="3200" b="1" dirty="0"/>
              <a:t>ارزش افزوده بخش صنایع و معادن            60750</a:t>
            </a:r>
          </a:p>
          <a:p>
            <a:pPr marL="0" indent="0" algn="r" rtl="1">
              <a:lnSpc>
                <a:spcPct val="150000"/>
              </a:lnSpc>
              <a:buNone/>
            </a:pPr>
            <a:r>
              <a:rPr lang="fa-IR" sz="3200" b="1" dirty="0"/>
              <a:t>ارزش افزوده بخش خدمات                      107155</a:t>
            </a:r>
          </a:p>
          <a:p>
            <a:pPr marL="0" indent="0" algn="r" rtl="1">
              <a:lnSpc>
                <a:spcPct val="150000"/>
              </a:lnSpc>
              <a:buNone/>
            </a:pPr>
            <a:r>
              <a:rPr lang="fa-IR" sz="3200" b="1" dirty="0"/>
              <a:t>تولید ناخالص داخلی                              208031</a:t>
            </a:r>
          </a:p>
        </p:txBody>
      </p:sp>
    </p:spTree>
    <p:extLst>
      <p:ext uri="{BB962C8B-B14F-4D97-AF65-F5344CB8AC3E}">
        <p14:creationId xmlns:p14="http://schemas.microsoft.com/office/powerpoint/2010/main" val="282997921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88612"/>
          </a:xfrm>
        </p:spPr>
        <p:txBody>
          <a:bodyPr>
            <a:normAutofit fontScale="90000"/>
          </a:bodyPr>
          <a:lstStyle/>
          <a:p>
            <a:pPr algn="ctr"/>
            <a:r>
              <a:rPr lang="fa-IR" b="1" dirty="0">
                <a:solidFill>
                  <a:srgbClr val="FF0000"/>
                </a:solidFill>
              </a:rPr>
              <a:t>داده های روش ارزش افزوده چه کاربردی دارند؟</a:t>
            </a:r>
          </a:p>
        </p:txBody>
      </p:sp>
      <p:sp>
        <p:nvSpPr>
          <p:cNvPr id="3" name="Content Placeholder 2"/>
          <p:cNvSpPr>
            <a:spLocks noGrp="1"/>
          </p:cNvSpPr>
          <p:nvPr>
            <p:ph idx="1"/>
          </p:nvPr>
        </p:nvSpPr>
        <p:spPr>
          <a:xfrm>
            <a:off x="838200" y="1053738"/>
            <a:ext cx="10515600" cy="5123225"/>
          </a:xfrm>
        </p:spPr>
        <p:txBody>
          <a:bodyPr>
            <a:normAutofit/>
          </a:bodyPr>
          <a:lstStyle/>
          <a:p>
            <a:pPr marL="0" indent="0" algn="just" rtl="1">
              <a:lnSpc>
                <a:spcPct val="250000"/>
              </a:lnSpc>
              <a:buNone/>
            </a:pPr>
            <a:r>
              <a:rPr lang="fa-IR" sz="3200" b="1" dirty="0"/>
              <a:t>هنگامی که قصد بررسی تحولات و سهم فعالیت های مختلف اقتصادی و نوع تولیدات و پیش بینی تغییر ترکیب فعالیت های اقتصادی را داشته باشیم، از داده های روش ارزش افزوده استفاده می کنیم.</a:t>
            </a:r>
          </a:p>
        </p:txBody>
      </p:sp>
    </p:spTree>
    <p:extLst>
      <p:ext uri="{BB962C8B-B14F-4D97-AF65-F5344CB8AC3E}">
        <p14:creationId xmlns:p14="http://schemas.microsoft.com/office/powerpoint/2010/main" val="63488439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23446"/>
          </a:xfrm>
        </p:spPr>
        <p:txBody>
          <a:bodyPr>
            <a:normAutofit/>
          </a:bodyPr>
          <a:lstStyle/>
          <a:p>
            <a:pPr algn="ctr"/>
            <a:r>
              <a:rPr lang="fa-IR" b="1" dirty="0">
                <a:solidFill>
                  <a:srgbClr val="FF0000"/>
                </a:solidFill>
              </a:rPr>
              <a:t>محاسبه تولید از روش مخارج</a:t>
            </a:r>
          </a:p>
        </p:txBody>
      </p:sp>
      <p:sp>
        <p:nvSpPr>
          <p:cNvPr id="3" name="Content Placeholder 2"/>
          <p:cNvSpPr>
            <a:spLocks noGrp="1"/>
          </p:cNvSpPr>
          <p:nvPr>
            <p:ph idx="1"/>
          </p:nvPr>
        </p:nvSpPr>
        <p:spPr>
          <a:xfrm>
            <a:off x="838200" y="1088572"/>
            <a:ext cx="10515600" cy="5088391"/>
          </a:xfrm>
        </p:spPr>
        <p:txBody>
          <a:bodyPr>
            <a:normAutofit/>
          </a:bodyPr>
          <a:lstStyle/>
          <a:p>
            <a:pPr marL="0" indent="0" algn="just" rtl="1">
              <a:lnSpc>
                <a:spcPct val="150000"/>
              </a:lnSpc>
              <a:buNone/>
            </a:pPr>
            <a:r>
              <a:rPr lang="fa-IR" sz="3200" b="1" dirty="0"/>
              <a:t>در روش مخارج یا هزینه، تولید ناخالص داخلی به شکل زیر محاسبه می شود که ترکیب نوع مخارج یا خرید ها را بیان می کند:</a:t>
            </a:r>
          </a:p>
          <a:p>
            <a:pPr marL="0" indent="0" rtl="1">
              <a:buNone/>
            </a:pPr>
            <a:r>
              <a:rPr lang="fa-IR" sz="3200" b="1" dirty="0">
                <a:solidFill>
                  <a:srgbClr val="00B0F0"/>
                </a:solidFill>
              </a:rPr>
              <a:t>جمع مخارج یا خریدهای نهایی اقتصاد=تولید ناخالص داخلی</a:t>
            </a:r>
          </a:p>
          <a:p>
            <a:pPr marL="0" indent="0" algn="just" rtl="1">
              <a:lnSpc>
                <a:spcPct val="150000"/>
              </a:lnSpc>
              <a:buNone/>
            </a:pPr>
            <a:r>
              <a:rPr lang="fa-IR" sz="3200" b="1" dirty="0"/>
              <a:t> در سال 1403 بر اساس قیمت جاری، تولید ناخالص داخلی به قیمت بازار برابر با 215225 هزار میلیارد ریال بوده است.</a:t>
            </a:r>
          </a:p>
        </p:txBody>
      </p:sp>
    </p:spTree>
    <p:extLst>
      <p:ext uri="{BB962C8B-B14F-4D97-AF65-F5344CB8AC3E}">
        <p14:creationId xmlns:p14="http://schemas.microsoft.com/office/powerpoint/2010/main" val="212246000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23446"/>
          </a:xfrm>
        </p:spPr>
        <p:txBody>
          <a:bodyPr>
            <a:normAutofit/>
          </a:bodyPr>
          <a:lstStyle/>
          <a:p>
            <a:pPr algn="ctr"/>
            <a:r>
              <a:rPr lang="fa-IR" sz="3200" b="1" dirty="0">
                <a:solidFill>
                  <a:srgbClr val="FF0000"/>
                </a:solidFill>
              </a:rPr>
              <a:t>تولید ناخالص داخلی به قیمت جاری در سال 1403(هزار میلیارد ریال)</a:t>
            </a:r>
          </a:p>
        </p:txBody>
      </p:sp>
      <p:sp>
        <p:nvSpPr>
          <p:cNvPr id="3" name="Content Placeholder 2"/>
          <p:cNvSpPr>
            <a:spLocks noGrp="1"/>
          </p:cNvSpPr>
          <p:nvPr>
            <p:ph idx="1"/>
          </p:nvPr>
        </p:nvSpPr>
        <p:spPr>
          <a:xfrm>
            <a:off x="838200" y="1088572"/>
            <a:ext cx="10515600" cy="5088391"/>
          </a:xfrm>
        </p:spPr>
        <p:txBody>
          <a:bodyPr>
            <a:normAutofit/>
          </a:bodyPr>
          <a:lstStyle/>
          <a:p>
            <a:pPr marL="0" indent="0" algn="r" rtl="1">
              <a:lnSpc>
                <a:spcPct val="150000"/>
              </a:lnSpc>
              <a:buNone/>
            </a:pPr>
            <a:r>
              <a:rPr lang="fa-IR" sz="3200" b="1" dirty="0"/>
              <a:t>مخارج مصرفی خصوصی                                      97862</a:t>
            </a:r>
          </a:p>
          <a:p>
            <a:pPr marL="0" indent="0" algn="r" rtl="1">
              <a:lnSpc>
                <a:spcPct val="150000"/>
              </a:lnSpc>
              <a:buNone/>
            </a:pPr>
            <a:r>
              <a:rPr lang="fa-IR" sz="3200" b="1" dirty="0"/>
              <a:t>مخارج مصرفی دولتی                                           18160</a:t>
            </a:r>
          </a:p>
          <a:p>
            <a:pPr marL="0" indent="0" algn="r" rtl="1">
              <a:lnSpc>
                <a:spcPct val="150000"/>
              </a:lnSpc>
              <a:buNone/>
            </a:pPr>
            <a:r>
              <a:rPr lang="fa-IR" sz="3200" b="1" dirty="0"/>
              <a:t>تشکیل سرمایه(سرمایه گذاری کل)                            60500</a:t>
            </a:r>
          </a:p>
          <a:p>
            <a:pPr marL="0" indent="0" algn="r" rtl="1">
              <a:lnSpc>
                <a:spcPct val="150000"/>
              </a:lnSpc>
              <a:buNone/>
            </a:pPr>
            <a:r>
              <a:rPr lang="fa-IR" sz="3200" b="1" dirty="0"/>
              <a:t>خالص صادرات                                                   10673-</a:t>
            </a:r>
          </a:p>
          <a:p>
            <a:pPr marL="0" indent="0" algn="r" rtl="1">
              <a:lnSpc>
                <a:spcPct val="150000"/>
              </a:lnSpc>
              <a:buNone/>
            </a:pPr>
            <a:r>
              <a:rPr lang="fa-IR" sz="3200" b="1" dirty="0"/>
              <a:t>تولید ناخالص داخلی                                             215225</a:t>
            </a:r>
          </a:p>
        </p:txBody>
      </p:sp>
    </p:spTree>
    <p:extLst>
      <p:ext uri="{BB962C8B-B14F-4D97-AF65-F5344CB8AC3E}">
        <p14:creationId xmlns:p14="http://schemas.microsoft.com/office/powerpoint/2010/main" val="342242088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75698"/>
          </a:xfrm>
        </p:spPr>
        <p:txBody>
          <a:bodyPr>
            <a:normAutofit/>
          </a:bodyPr>
          <a:lstStyle/>
          <a:p>
            <a:pPr algn="ctr"/>
            <a:r>
              <a:rPr lang="fa-IR" b="1" dirty="0">
                <a:solidFill>
                  <a:srgbClr val="FF0000"/>
                </a:solidFill>
              </a:rPr>
              <a:t>داده های روش مخارج چه کاربردی دارد؟</a:t>
            </a:r>
          </a:p>
        </p:txBody>
      </p:sp>
      <p:sp>
        <p:nvSpPr>
          <p:cNvPr id="3" name="Content Placeholder 2"/>
          <p:cNvSpPr>
            <a:spLocks noGrp="1"/>
          </p:cNvSpPr>
          <p:nvPr>
            <p:ph idx="1"/>
          </p:nvPr>
        </p:nvSpPr>
        <p:spPr>
          <a:xfrm>
            <a:off x="838200" y="1140824"/>
            <a:ext cx="10515600" cy="5036139"/>
          </a:xfrm>
        </p:spPr>
        <p:txBody>
          <a:bodyPr>
            <a:normAutofit fontScale="92500"/>
          </a:bodyPr>
          <a:lstStyle/>
          <a:p>
            <a:pPr marL="0" indent="0" algn="just" rtl="1">
              <a:lnSpc>
                <a:spcPct val="200000"/>
              </a:lnSpc>
              <a:buNone/>
            </a:pPr>
            <a:r>
              <a:rPr lang="fa-IR" sz="3200" b="1" dirty="0"/>
              <a:t>هنگامی که قصد بررسی ترکیب مخارج و اینکه کالاها و خدمات تولید شده چگونه خریداری شده است و تحولات آن در طول زمان و همچنین پیش بینی تغییرات آن را داشته باشیم، از داده های روش مخارج استفاده می کنیم. مثلاً هنگامی که بخواهیم بدانیم که آیا تولیدات بیشتر به مصرف جاری می رسد یا صرف سرمایه گذاری برای افزایش توان تولید آتی می شود، از داده های این روش استفاده می کنیم.</a:t>
            </a:r>
          </a:p>
        </p:txBody>
      </p:sp>
    </p:spTree>
    <p:extLst>
      <p:ext uri="{BB962C8B-B14F-4D97-AF65-F5344CB8AC3E}">
        <p14:creationId xmlns:p14="http://schemas.microsoft.com/office/powerpoint/2010/main" val="385816597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4738"/>
          </a:xfrm>
        </p:spPr>
        <p:txBody>
          <a:bodyPr>
            <a:normAutofit/>
          </a:bodyPr>
          <a:lstStyle/>
          <a:p>
            <a:pPr algn="ctr"/>
            <a:r>
              <a:rPr lang="fa-IR" b="1" dirty="0">
                <a:solidFill>
                  <a:srgbClr val="FF0000"/>
                </a:solidFill>
              </a:rPr>
              <a:t>چگونه از داده های حسابداری ملی استفاده کنیم؟</a:t>
            </a:r>
          </a:p>
        </p:txBody>
      </p:sp>
      <p:sp>
        <p:nvSpPr>
          <p:cNvPr id="3" name="Content Placeholder 2"/>
          <p:cNvSpPr>
            <a:spLocks noGrp="1"/>
          </p:cNvSpPr>
          <p:nvPr>
            <p:ph idx="1"/>
          </p:nvPr>
        </p:nvSpPr>
        <p:spPr>
          <a:xfrm>
            <a:off x="838200" y="1079864"/>
            <a:ext cx="10515600" cy="5097099"/>
          </a:xfrm>
        </p:spPr>
        <p:txBody>
          <a:bodyPr>
            <a:normAutofit/>
          </a:bodyPr>
          <a:lstStyle/>
          <a:p>
            <a:pPr marL="0" indent="0" algn="just" rtl="1">
              <a:lnSpc>
                <a:spcPct val="200000"/>
              </a:lnSpc>
              <a:buNone/>
            </a:pPr>
            <a:r>
              <a:rPr lang="fa-IR" sz="3200" b="1" dirty="0"/>
              <a:t>از آنجا که داده های حسابداری ملی به واحد پول اندازه گیری می شود و در طول زمان در حال افزایش است و بویژه در کشوری با تورم بالا به شدت گمراه کننده می شود، </a:t>
            </a:r>
            <a:r>
              <a:rPr lang="fa-IR" sz="3200" b="1" dirty="0">
                <a:solidFill>
                  <a:srgbClr val="00B0F0"/>
                </a:solidFill>
              </a:rPr>
              <a:t>باید اولاً از رشد آنها استفاده کرد و ثانیاً از مقدار حقیقی یا تورم زدایی شده آنها استفاده کرد</a:t>
            </a:r>
            <a:r>
              <a:rPr lang="fa-IR" sz="3200" b="1" dirty="0"/>
              <a:t>(بعد از بحث شاخص قیمت روشن می شود).</a:t>
            </a:r>
          </a:p>
        </p:txBody>
      </p:sp>
    </p:spTree>
    <p:extLst>
      <p:ext uri="{BB962C8B-B14F-4D97-AF65-F5344CB8AC3E}">
        <p14:creationId xmlns:p14="http://schemas.microsoft.com/office/powerpoint/2010/main" val="414557698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15962"/>
          </a:xfrm>
        </p:spPr>
        <p:txBody>
          <a:bodyPr>
            <a:normAutofit fontScale="90000"/>
          </a:bodyPr>
          <a:lstStyle/>
          <a:p>
            <a:pPr algn="ctr"/>
            <a:r>
              <a:rPr lang="fa-IR" b="1" dirty="0">
                <a:solidFill>
                  <a:srgbClr val="FF0000"/>
                </a:solidFill>
              </a:rPr>
              <a:t>تولید ناخالص داخلی اسمی، 1403-1338</a:t>
            </a:r>
            <a:endParaRPr lang="en-US" b="1" dirty="0">
              <a:solidFill>
                <a:srgbClr val="FF0000"/>
              </a:solidFill>
            </a:endParaRPr>
          </a:p>
        </p:txBody>
      </p:sp>
      <p:sp>
        <p:nvSpPr>
          <p:cNvPr id="3" name="Content Placeholder 2"/>
          <p:cNvSpPr>
            <a:spLocks noGrp="1"/>
          </p:cNvSpPr>
          <p:nvPr>
            <p:ph idx="1"/>
          </p:nvPr>
        </p:nvSpPr>
        <p:spPr>
          <a:xfrm>
            <a:off x="1981200" y="1066800"/>
            <a:ext cx="7467600" cy="5407152"/>
          </a:xfrm>
        </p:spPr>
        <p:txBody>
          <a:bodyPr/>
          <a:lstStyle/>
          <a:p>
            <a:pPr marL="0" indent="0">
              <a:buNone/>
            </a:pPr>
            <a:endParaRPr lang="en-US" dirty="0"/>
          </a:p>
        </p:txBody>
      </p:sp>
      <p:graphicFrame>
        <p:nvGraphicFramePr>
          <p:cNvPr id="4" name="Object 3"/>
          <p:cNvGraphicFramePr>
            <a:graphicFrameLocks noChangeAspect="1"/>
          </p:cNvGraphicFramePr>
          <p:nvPr>
            <p:extLst>
              <p:ext uri="{D42A27DB-BD31-4B8C-83A1-F6EECF244321}">
                <p14:modId xmlns:p14="http://schemas.microsoft.com/office/powerpoint/2010/main" val="2208964405"/>
              </p:ext>
            </p:extLst>
          </p:nvPr>
        </p:nvGraphicFramePr>
        <p:xfrm>
          <a:off x="1210491" y="1066800"/>
          <a:ext cx="9805851" cy="5407152"/>
        </p:xfrm>
        <a:graphic>
          <a:graphicData uri="http://schemas.openxmlformats.org/presentationml/2006/ole">
            <mc:AlternateContent xmlns:mc="http://schemas.openxmlformats.org/markup-compatibility/2006">
              <mc:Choice xmlns:v="urn:schemas-microsoft-com:vml" Requires="v">
                <p:oleObj name="EViews" r:id="rId2" imgW="4747225" imgH="2857761" progId="EViews.Workfile.2">
                  <p:embed/>
                </p:oleObj>
              </mc:Choice>
              <mc:Fallback>
                <p:oleObj name="EViews" r:id="rId2" imgW="4747225" imgH="2857761" progId="EViews.Workfile.2">
                  <p:embed/>
                  <p:pic>
                    <p:nvPicPr>
                      <p:cNvPr id="4" name="Object 3"/>
                      <p:cNvPicPr/>
                      <p:nvPr/>
                    </p:nvPicPr>
                    <p:blipFill>
                      <a:blip r:embed="rId3"/>
                      <a:stretch>
                        <a:fillRect/>
                      </a:stretch>
                    </p:blipFill>
                    <p:spPr>
                      <a:xfrm>
                        <a:off x="1210491" y="1066800"/>
                        <a:ext cx="9805851" cy="5407152"/>
                      </a:xfrm>
                      <a:prstGeom prst="rect">
                        <a:avLst/>
                      </a:prstGeom>
                    </p:spPr>
                  </p:pic>
                </p:oleObj>
              </mc:Fallback>
            </mc:AlternateContent>
          </a:graphicData>
        </a:graphic>
      </p:graphicFrame>
    </p:spTree>
    <p:extLst>
      <p:ext uri="{BB962C8B-B14F-4D97-AF65-F5344CB8AC3E}">
        <p14:creationId xmlns:p14="http://schemas.microsoft.com/office/powerpoint/2010/main" val="325036255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84406"/>
          </a:xfrm>
        </p:spPr>
        <p:txBody>
          <a:bodyPr>
            <a:normAutofit/>
          </a:bodyPr>
          <a:lstStyle/>
          <a:p>
            <a:pPr algn="ctr"/>
            <a:r>
              <a:rPr lang="fa-IR" b="1" dirty="0">
                <a:solidFill>
                  <a:srgbClr val="FF0000"/>
                </a:solidFill>
              </a:rPr>
              <a:t>رشد تولید ناخالص داخلی به قیمت جاری،1403-1338</a:t>
            </a:r>
          </a:p>
        </p:txBody>
      </p:sp>
      <p:sp>
        <p:nvSpPr>
          <p:cNvPr id="3" name="Content Placeholder 2"/>
          <p:cNvSpPr>
            <a:spLocks noGrp="1"/>
          </p:cNvSpPr>
          <p:nvPr>
            <p:ph idx="1"/>
          </p:nvPr>
        </p:nvSpPr>
        <p:spPr>
          <a:xfrm>
            <a:off x="838200" y="1254034"/>
            <a:ext cx="10515600" cy="4922929"/>
          </a:xfrm>
        </p:spPr>
        <p:txBody>
          <a:bodyPr/>
          <a:lstStyle/>
          <a:p>
            <a:pPr marL="0" indent="0" algn="r" rtl="1">
              <a:buNone/>
            </a:pPr>
            <a:endParaRPr lang="fa-IR" dirty="0"/>
          </a:p>
        </p:txBody>
      </p:sp>
      <p:graphicFrame>
        <p:nvGraphicFramePr>
          <p:cNvPr id="5" name="Object 4"/>
          <p:cNvGraphicFramePr>
            <a:graphicFrameLocks noChangeAspect="1"/>
          </p:cNvGraphicFramePr>
          <p:nvPr>
            <p:extLst>
              <p:ext uri="{D42A27DB-BD31-4B8C-83A1-F6EECF244321}">
                <p14:modId xmlns:p14="http://schemas.microsoft.com/office/powerpoint/2010/main" val="3877808761"/>
              </p:ext>
            </p:extLst>
          </p:nvPr>
        </p:nvGraphicFramePr>
        <p:xfrm>
          <a:off x="838201" y="1254034"/>
          <a:ext cx="10515600" cy="4922929"/>
        </p:xfrm>
        <a:graphic>
          <a:graphicData uri="http://schemas.openxmlformats.org/presentationml/2006/ole">
            <mc:AlternateContent xmlns:mc="http://schemas.openxmlformats.org/markup-compatibility/2006">
              <mc:Choice xmlns:v="urn:schemas-microsoft-com:vml" Requires="v">
                <p:oleObj name="EViews" r:id="rId2" imgW="4564345" imgH="2857761" progId="EViews.Workfile.2">
                  <p:embed/>
                </p:oleObj>
              </mc:Choice>
              <mc:Fallback>
                <p:oleObj name="EViews" r:id="rId2" imgW="4564345" imgH="2857761" progId="EViews.Workfile.2">
                  <p:embed/>
                  <p:pic>
                    <p:nvPicPr>
                      <p:cNvPr id="0" name=""/>
                      <p:cNvPicPr/>
                      <p:nvPr/>
                    </p:nvPicPr>
                    <p:blipFill>
                      <a:blip r:embed="rId3"/>
                      <a:stretch>
                        <a:fillRect/>
                      </a:stretch>
                    </p:blipFill>
                    <p:spPr>
                      <a:xfrm>
                        <a:off x="838201" y="1254034"/>
                        <a:ext cx="10515600" cy="4922929"/>
                      </a:xfrm>
                      <a:prstGeom prst="rect">
                        <a:avLst/>
                      </a:prstGeom>
                    </p:spPr>
                  </p:pic>
                </p:oleObj>
              </mc:Fallback>
            </mc:AlternateContent>
          </a:graphicData>
        </a:graphic>
      </p:graphicFrame>
    </p:spTree>
    <p:extLst>
      <p:ext uri="{BB962C8B-B14F-4D97-AF65-F5344CB8AC3E}">
        <p14:creationId xmlns:p14="http://schemas.microsoft.com/office/powerpoint/2010/main" val="259251025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71195"/>
          </a:xfrm>
        </p:spPr>
        <p:txBody>
          <a:bodyPr>
            <a:normAutofit fontScale="90000"/>
          </a:bodyPr>
          <a:lstStyle/>
          <a:p>
            <a:pPr algn="ctr"/>
            <a:r>
              <a:rPr lang="fa-IR" b="1" dirty="0">
                <a:solidFill>
                  <a:srgbClr val="FF0000"/>
                </a:solidFill>
              </a:rPr>
              <a:t>دو نمودار فوق چه می گوید؟</a:t>
            </a:r>
          </a:p>
        </p:txBody>
      </p:sp>
      <p:sp>
        <p:nvSpPr>
          <p:cNvPr id="3" name="Content Placeholder 2"/>
          <p:cNvSpPr>
            <a:spLocks noGrp="1"/>
          </p:cNvSpPr>
          <p:nvPr>
            <p:ph idx="1"/>
          </p:nvPr>
        </p:nvSpPr>
        <p:spPr>
          <a:xfrm>
            <a:off x="838200" y="1123406"/>
            <a:ext cx="10515600" cy="5053557"/>
          </a:xfrm>
        </p:spPr>
        <p:txBody>
          <a:bodyPr>
            <a:normAutofit/>
          </a:bodyPr>
          <a:lstStyle/>
          <a:p>
            <a:pPr marL="0" indent="0" algn="just" rtl="1">
              <a:lnSpc>
                <a:spcPct val="200000"/>
              </a:lnSpc>
              <a:buNone/>
            </a:pPr>
            <a:r>
              <a:rPr lang="fa-IR" sz="3200" b="1" dirty="0"/>
              <a:t>داده های تولید ناخالص داخلی به قیمت جاری حکایت از آن دارد که گویی تولید ناخالص داخلی تا اوایل دهه 1380 ثابت بوده و سپس به شدت در حال افزایش بوده است اما داده های رشد آن نشان می دهد که اولاً رشد تولید ناخالص داخلی به قیمت جاری همواره بالا بوده است(به دلیل تورم بالا) و ثانیاً نوسانات قابل توجهی در رشد آن مشاهده می شود. </a:t>
            </a:r>
          </a:p>
        </p:txBody>
      </p:sp>
    </p:spTree>
    <p:extLst>
      <p:ext uri="{BB962C8B-B14F-4D97-AF65-F5344CB8AC3E}">
        <p14:creationId xmlns:p14="http://schemas.microsoft.com/office/powerpoint/2010/main" val="4406064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49572"/>
          </a:xfrm>
        </p:spPr>
        <p:txBody>
          <a:bodyPr>
            <a:normAutofit/>
          </a:bodyPr>
          <a:lstStyle/>
          <a:p>
            <a:pPr algn="ctr"/>
            <a:r>
              <a:rPr lang="fa-IR" b="1" dirty="0">
                <a:solidFill>
                  <a:srgbClr val="FF0000"/>
                </a:solidFill>
              </a:rPr>
              <a:t>داده های شاخص قیمت معرف چیست؟</a:t>
            </a:r>
          </a:p>
        </p:txBody>
      </p:sp>
      <p:sp>
        <p:nvSpPr>
          <p:cNvPr id="3" name="Content Placeholder 2"/>
          <p:cNvSpPr>
            <a:spLocks noGrp="1"/>
          </p:cNvSpPr>
          <p:nvPr>
            <p:ph idx="1"/>
          </p:nvPr>
        </p:nvSpPr>
        <p:spPr>
          <a:xfrm>
            <a:off x="838200" y="1114698"/>
            <a:ext cx="10515600" cy="5062265"/>
          </a:xfrm>
        </p:spPr>
        <p:txBody>
          <a:bodyPr>
            <a:normAutofit/>
          </a:bodyPr>
          <a:lstStyle/>
          <a:p>
            <a:pPr marL="0" indent="0" algn="just" rtl="1">
              <a:lnSpc>
                <a:spcPct val="200000"/>
              </a:lnSpc>
              <a:buNone/>
            </a:pPr>
            <a:r>
              <a:rPr lang="fa-IR" sz="3200" b="1" dirty="0"/>
              <a:t>داده های شاخص قیمت معرف نشان دادن کل قیمت کالاها و خدمات(یا حداقل قیمت کالاها و خدمات با اهمیت) و تغییرات آن در قالب یک عدد است و </a:t>
            </a:r>
            <a:r>
              <a:rPr lang="fa-IR" sz="3200" b="1" dirty="0">
                <a:solidFill>
                  <a:srgbClr val="00B0F0"/>
                </a:solidFill>
              </a:rPr>
              <a:t>در اصل متوسطی وزنی از قیمت کالاها و خدمات است که چند برابر شدن قیمت ها نسبت به یک سال مبنا یا پایه را نشان می دهد.</a:t>
            </a:r>
          </a:p>
        </p:txBody>
      </p:sp>
    </p:spTree>
    <p:extLst>
      <p:ext uri="{BB962C8B-B14F-4D97-AF65-F5344CB8AC3E}">
        <p14:creationId xmlns:p14="http://schemas.microsoft.com/office/powerpoint/2010/main" val="252033497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49572"/>
          </a:xfrm>
        </p:spPr>
        <p:txBody>
          <a:bodyPr>
            <a:normAutofit/>
          </a:bodyPr>
          <a:lstStyle/>
          <a:p>
            <a:pPr algn="ctr"/>
            <a:r>
              <a:rPr lang="fa-IR" b="1" dirty="0">
                <a:solidFill>
                  <a:srgbClr val="FF0000"/>
                </a:solidFill>
              </a:rPr>
              <a:t>فرمول عمومی شاخص قیمت</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838200" y="1114698"/>
                <a:ext cx="10515600" cy="5062265"/>
              </a:xfrm>
            </p:spPr>
            <p:txBody>
              <a:bodyPr>
                <a:normAutofit fontScale="92500"/>
              </a:bodyPr>
              <a:lstStyle/>
              <a:p>
                <a:pPr marL="0" indent="0" algn="r" rtl="1">
                  <a:buNone/>
                </a:pPr>
                <a:r>
                  <a:rPr lang="fa-IR" sz="3200" b="1" dirty="0"/>
                  <a:t>در حالت کلی، شاخص قیمت را به شکل زیر محاسبه می کنیم:</a:t>
                </a:r>
              </a:p>
              <a:p>
                <a:pPr marL="0" indent="0" algn="r" rtl="1">
                  <a:buNone/>
                </a:pPr>
                <a:endParaRPr lang="fa-IR" sz="3200" b="1" dirty="0"/>
              </a:p>
              <a:p>
                <a:pPr marL="0" indent="0" rtl="1">
                  <a:buNone/>
                </a:pPr>
                <a14:m>
                  <m:oMath xmlns:m="http://schemas.openxmlformats.org/officeDocument/2006/math">
                    <m:f>
                      <m:fPr>
                        <m:ctrlPr>
                          <a:rPr lang="fa-IR" sz="3200" b="1" i="1" smtClean="0">
                            <a:solidFill>
                              <a:srgbClr val="00B0F0"/>
                            </a:solidFill>
                            <a:latin typeface="Cambria Math" panose="02040503050406030204" pitchFamily="18" charset="0"/>
                          </a:rPr>
                        </m:ctrlPr>
                      </m:fPr>
                      <m:num>
                        <m:nary>
                          <m:naryPr>
                            <m:chr m:val="∑"/>
                            <m:ctrlPr>
                              <a:rPr lang="fa-IR" sz="3200" b="1" i="1" smtClean="0">
                                <a:solidFill>
                                  <a:srgbClr val="00B0F0"/>
                                </a:solidFill>
                                <a:latin typeface="Cambria Math" panose="02040503050406030204" pitchFamily="18" charset="0"/>
                              </a:rPr>
                            </m:ctrlPr>
                          </m:naryPr>
                          <m:sub>
                            <m:r>
                              <m:rPr>
                                <m:brk m:alnAt="23"/>
                              </m:rPr>
                              <a:rPr lang="en-US" sz="3200" b="1" i="1" smtClean="0">
                                <a:solidFill>
                                  <a:srgbClr val="00B0F0"/>
                                </a:solidFill>
                                <a:latin typeface="Cambria Math" panose="02040503050406030204" pitchFamily="18" charset="0"/>
                              </a:rPr>
                              <m:t>𝒊</m:t>
                            </m:r>
                          </m:sub>
                          <m:sup>
                            <m:r>
                              <a:rPr lang="en-US" sz="3200" b="1" i="1" smtClean="0">
                                <a:solidFill>
                                  <a:srgbClr val="00B0F0"/>
                                </a:solidFill>
                                <a:latin typeface="Cambria Math" panose="02040503050406030204" pitchFamily="18" charset="0"/>
                              </a:rPr>
                              <m:t>𝒏</m:t>
                            </m:r>
                          </m:sup>
                          <m:e>
                            <m:sSub>
                              <m:sSubPr>
                                <m:ctrlPr>
                                  <a:rPr lang="en-US" sz="3200" b="1" i="1" smtClean="0">
                                    <a:solidFill>
                                      <a:srgbClr val="00B0F0"/>
                                    </a:solidFill>
                                    <a:latin typeface="Cambria Math" panose="02040503050406030204" pitchFamily="18" charset="0"/>
                                  </a:rPr>
                                </m:ctrlPr>
                              </m:sSubPr>
                              <m:e>
                                <m:r>
                                  <a:rPr lang="en-US" sz="3200" b="1" i="1" smtClean="0">
                                    <a:solidFill>
                                      <a:srgbClr val="00B0F0"/>
                                    </a:solidFill>
                                    <a:latin typeface="Cambria Math" panose="02040503050406030204" pitchFamily="18" charset="0"/>
                                  </a:rPr>
                                  <m:t>𝒘</m:t>
                                </m:r>
                              </m:e>
                              <m:sub>
                                <m:r>
                                  <a:rPr lang="en-US" sz="3200" b="1" i="1" smtClean="0">
                                    <a:solidFill>
                                      <a:srgbClr val="00B0F0"/>
                                    </a:solidFill>
                                    <a:latin typeface="Cambria Math" panose="02040503050406030204" pitchFamily="18" charset="0"/>
                                  </a:rPr>
                                  <m:t>𝒊</m:t>
                                </m:r>
                              </m:sub>
                            </m:sSub>
                            <m:sSub>
                              <m:sSubPr>
                                <m:ctrlPr>
                                  <a:rPr lang="fa-IR" sz="3200" b="1" i="1" smtClean="0">
                                    <a:solidFill>
                                      <a:srgbClr val="00B0F0"/>
                                    </a:solidFill>
                                    <a:latin typeface="Cambria Math" panose="02040503050406030204" pitchFamily="18" charset="0"/>
                                  </a:rPr>
                                </m:ctrlPr>
                              </m:sSubPr>
                              <m:e>
                                <m:r>
                                  <a:rPr lang="en-US" sz="3200" b="1" i="1" smtClean="0">
                                    <a:solidFill>
                                      <a:srgbClr val="00B0F0"/>
                                    </a:solidFill>
                                    <a:latin typeface="Cambria Math" panose="02040503050406030204" pitchFamily="18" charset="0"/>
                                  </a:rPr>
                                  <m:t>𝑷</m:t>
                                </m:r>
                              </m:e>
                              <m:sub>
                                <m:r>
                                  <a:rPr lang="en-US" sz="3200" b="1" i="1" smtClean="0">
                                    <a:solidFill>
                                      <a:srgbClr val="00B0F0"/>
                                    </a:solidFill>
                                    <a:latin typeface="Cambria Math" panose="02040503050406030204" pitchFamily="18" charset="0"/>
                                  </a:rPr>
                                  <m:t>𝒊𝒕</m:t>
                                </m:r>
                              </m:sub>
                            </m:sSub>
                          </m:e>
                        </m:nary>
                      </m:num>
                      <m:den>
                        <m:nary>
                          <m:naryPr>
                            <m:chr m:val="∑"/>
                            <m:ctrlPr>
                              <a:rPr lang="fa-IR" sz="3200" b="1" i="1" smtClean="0">
                                <a:solidFill>
                                  <a:srgbClr val="00B0F0"/>
                                </a:solidFill>
                                <a:latin typeface="Cambria Math" panose="02040503050406030204" pitchFamily="18" charset="0"/>
                              </a:rPr>
                            </m:ctrlPr>
                          </m:naryPr>
                          <m:sub>
                            <m:r>
                              <m:rPr>
                                <m:brk m:alnAt="23"/>
                              </m:rPr>
                              <a:rPr lang="en-US" sz="3200" b="1" i="1" smtClean="0">
                                <a:solidFill>
                                  <a:srgbClr val="00B0F0"/>
                                </a:solidFill>
                                <a:latin typeface="Cambria Math" panose="02040503050406030204" pitchFamily="18" charset="0"/>
                              </a:rPr>
                              <m:t>𝒊</m:t>
                            </m:r>
                          </m:sub>
                          <m:sup>
                            <m:r>
                              <a:rPr lang="en-US" sz="3200" b="1" i="1" smtClean="0">
                                <a:solidFill>
                                  <a:srgbClr val="00B0F0"/>
                                </a:solidFill>
                                <a:latin typeface="Cambria Math" panose="02040503050406030204" pitchFamily="18" charset="0"/>
                              </a:rPr>
                              <m:t>𝒏</m:t>
                            </m:r>
                          </m:sup>
                          <m:e>
                            <m:sSub>
                              <m:sSubPr>
                                <m:ctrlPr>
                                  <a:rPr lang="fa-IR" sz="3200" b="1" i="1" smtClean="0">
                                    <a:solidFill>
                                      <a:srgbClr val="00B0F0"/>
                                    </a:solidFill>
                                    <a:latin typeface="Cambria Math" panose="02040503050406030204" pitchFamily="18" charset="0"/>
                                  </a:rPr>
                                </m:ctrlPr>
                              </m:sSubPr>
                              <m:e>
                                <m:sSub>
                                  <m:sSubPr>
                                    <m:ctrlPr>
                                      <a:rPr lang="fa-IR" sz="3200" b="1" i="1" smtClean="0">
                                        <a:solidFill>
                                          <a:srgbClr val="00B0F0"/>
                                        </a:solidFill>
                                        <a:latin typeface="Cambria Math" panose="02040503050406030204" pitchFamily="18" charset="0"/>
                                      </a:rPr>
                                    </m:ctrlPr>
                                  </m:sSubPr>
                                  <m:e>
                                    <m:r>
                                      <a:rPr lang="en-US" sz="3200" b="1" i="1" smtClean="0">
                                        <a:solidFill>
                                          <a:srgbClr val="00B0F0"/>
                                        </a:solidFill>
                                        <a:latin typeface="Cambria Math" panose="02040503050406030204" pitchFamily="18" charset="0"/>
                                      </a:rPr>
                                      <m:t>𝒘</m:t>
                                    </m:r>
                                  </m:e>
                                  <m:sub>
                                    <m:r>
                                      <a:rPr lang="en-US" sz="3200" b="1" i="1" smtClean="0">
                                        <a:solidFill>
                                          <a:srgbClr val="00B0F0"/>
                                        </a:solidFill>
                                        <a:latin typeface="Cambria Math" panose="02040503050406030204" pitchFamily="18" charset="0"/>
                                      </a:rPr>
                                      <m:t>𝒊</m:t>
                                    </m:r>
                                  </m:sub>
                                </m:sSub>
                                <m:r>
                                  <a:rPr lang="en-US" sz="3200" b="1" i="1" smtClean="0">
                                    <a:solidFill>
                                      <a:srgbClr val="00B0F0"/>
                                    </a:solidFill>
                                    <a:latin typeface="Cambria Math" panose="02040503050406030204" pitchFamily="18" charset="0"/>
                                  </a:rPr>
                                  <m:t>𝑷</m:t>
                                </m:r>
                              </m:e>
                              <m:sub>
                                <m:r>
                                  <a:rPr lang="en-US" sz="3200" b="1" i="1" smtClean="0">
                                    <a:solidFill>
                                      <a:srgbClr val="00B0F0"/>
                                    </a:solidFill>
                                    <a:latin typeface="Cambria Math" panose="02040503050406030204" pitchFamily="18" charset="0"/>
                                  </a:rPr>
                                  <m:t>𝒊</m:t>
                                </m:r>
                                <m:r>
                                  <a:rPr lang="en-US" sz="3200" b="1" i="1" smtClean="0">
                                    <a:solidFill>
                                      <a:srgbClr val="00B0F0"/>
                                    </a:solidFill>
                                    <a:latin typeface="Cambria Math" panose="02040503050406030204" pitchFamily="18" charset="0"/>
                                  </a:rPr>
                                  <m:t>𝟎</m:t>
                                </m:r>
                              </m:sub>
                            </m:sSub>
                          </m:e>
                        </m:nary>
                      </m:den>
                    </m:f>
                  </m:oMath>
                </a14:m>
                <a:r>
                  <a:rPr lang="fa-IR" sz="3200" b="1" dirty="0">
                    <a:solidFill>
                      <a:srgbClr val="00B0F0"/>
                    </a:solidFill>
                  </a:rPr>
                  <a:t>=شاخص قیمت سال </a:t>
                </a:r>
                <a:r>
                  <a:rPr lang="en-US" sz="3200" b="1" dirty="0">
                    <a:solidFill>
                      <a:srgbClr val="00B0F0"/>
                    </a:solidFill>
                  </a:rPr>
                  <a:t>t</a:t>
                </a:r>
                <a:endParaRPr lang="en-US" sz="3200" b="1" dirty="0"/>
              </a:p>
              <a:p>
                <a:pPr marL="0" indent="0" algn="just" rtl="1">
                  <a:lnSpc>
                    <a:spcPct val="200000"/>
                  </a:lnSpc>
                  <a:buNone/>
                </a:pPr>
                <a:r>
                  <a:rPr lang="fa-IR" sz="3200" b="1" dirty="0"/>
                  <a:t>که در آن </a:t>
                </a:r>
                <a:r>
                  <a:rPr lang="en-US" sz="3200" b="1" dirty="0" err="1"/>
                  <a:t>i</a:t>
                </a:r>
                <a:r>
                  <a:rPr lang="fa-IR" sz="3200" b="1" dirty="0"/>
                  <a:t> شماره کالای مورد نظر، </a:t>
                </a:r>
                <a:r>
                  <a:rPr lang="en-US" sz="3200" b="1" dirty="0"/>
                  <a:t>t</a:t>
                </a:r>
                <a:r>
                  <a:rPr lang="fa-IR" sz="3200" b="1" dirty="0"/>
                  <a:t> سال مورد نظر، صفر سال پایه، </a:t>
                </a:r>
                <a:r>
                  <a:rPr lang="en-US" sz="3200" b="1" dirty="0"/>
                  <a:t>n</a:t>
                </a:r>
                <a:r>
                  <a:rPr lang="fa-IR" sz="3200" b="1" dirty="0"/>
                  <a:t> تعداد کالاها، </a:t>
                </a:r>
                <a:r>
                  <a:rPr lang="en-US" sz="3200" b="1" dirty="0"/>
                  <a:t>w</a:t>
                </a:r>
                <a:r>
                  <a:rPr lang="fa-IR" sz="3200" b="1" dirty="0"/>
                  <a:t> وزن کالای مورد نظر و </a:t>
                </a:r>
                <a:r>
                  <a:rPr lang="en-US" sz="3200" b="1" dirty="0"/>
                  <a:t>P</a:t>
                </a:r>
                <a:r>
                  <a:rPr lang="fa-IR" sz="3200" b="1" dirty="0"/>
                  <a:t> قیمت است. به طور معمول، نتیجه در عدد 100 ضرب می شود تا به عنوان مبنا، شاخص قیمت با عدد  100 مقایسه شود.</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838200" y="1114698"/>
                <a:ext cx="10515600" cy="5062265"/>
              </a:xfrm>
              <a:blipFill>
                <a:blip r:embed="rId2"/>
                <a:stretch>
                  <a:fillRect l="-2377" t="-2530" r="-1391"/>
                </a:stretch>
              </a:blipFill>
            </p:spPr>
            <p:txBody>
              <a:bodyPr/>
              <a:lstStyle/>
              <a:p>
                <a:r>
                  <a:rPr lang="fa-IR">
                    <a:noFill/>
                  </a:rPr>
                  <a:t> </a:t>
                </a:r>
              </a:p>
            </p:txBody>
          </p:sp>
        </mc:Fallback>
      </mc:AlternateContent>
    </p:spTree>
    <p:extLst>
      <p:ext uri="{BB962C8B-B14F-4D97-AF65-F5344CB8AC3E}">
        <p14:creationId xmlns:p14="http://schemas.microsoft.com/office/powerpoint/2010/main" val="135939644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40864"/>
          </a:xfrm>
        </p:spPr>
        <p:txBody>
          <a:bodyPr>
            <a:normAutofit/>
          </a:bodyPr>
          <a:lstStyle/>
          <a:p>
            <a:pPr algn="ctr"/>
            <a:r>
              <a:rPr lang="fa-IR" b="1" dirty="0">
                <a:solidFill>
                  <a:srgbClr val="FF0000"/>
                </a:solidFill>
              </a:rPr>
              <a:t>تفسیر شاخص قیمت</a:t>
            </a:r>
          </a:p>
        </p:txBody>
      </p:sp>
      <p:sp>
        <p:nvSpPr>
          <p:cNvPr id="3" name="Content Placeholder 2"/>
          <p:cNvSpPr>
            <a:spLocks noGrp="1"/>
          </p:cNvSpPr>
          <p:nvPr>
            <p:ph idx="1"/>
          </p:nvPr>
        </p:nvSpPr>
        <p:spPr>
          <a:xfrm>
            <a:off x="838200" y="1001486"/>
            <a:ext cx="10515600" cy="5175477"/>
          </a:xfrm>
        </p:spPr>
        <p:txBody>
          <a:bodyPr>
            <a:normAutofit fontScale="85000" lnSpcReduction="10000"/>
          </a:bodyPr>
          <a:lstStyle/>
          <a:p>
            <a:pPr marL="0" indent="0" algn="just" rtl="1">
              <a:lnSpc>
                <a:spcPct val="250000"/>
              </a:lnSpc>
              <a:buNone/>
            </a:pPr>
            <a:r>
              <a:rPr lang="fa-IR" sz="3200" b="1" dirty="0"/>
              <a:t>از آنجا که در سال پایه به طور خودکار شاخص قیمت برابر با 100 به دست می آید، عدد شاخص قیمت هر سال دلخواه را که با 100 مقایسه کنیم، چند برابر شدن متوسط وزنی قیمت ها را نسبت به سال پایه نشان می دهد. مثلاً هنگامی که در سال دلخواه </a:t>
            </a:r>
            <a:r>
              <a:rPr lang="en-US" sz="3200" b="1" dirty="0"/>
              <a:t>t</a:t>
            </a:r>
            <a:r>
              <a:rPr lang="fa-IR" sz="3200" b="1" dirty="0"/>
              <a:t> شاخص قیمت 230 باشد، بدان معنی است که قیمت ها به طور متوسط نسبت به سال پایه 2.3 برابر شده است</a:t>
            </a:r>
            <a:r>
              <a:rPr lang="fa-IR" sz="3200" b="1" dirty="0">
                <a:solidFill>
                  <a:srgbClr val="00B0F0"/>
                </a:solidFill>
              </a:rPr>
              <a:t>. شاخص قیمت فاقد واحد است و بدون سال پایه قابل محاسبه و قابل تفسیر نیست.</a:t>
            </a:r>
          </a:p>
        </p:txBody>
      </p:sp>
    </p:spTree>
    <p:extLst>
      <p:ext uri="{BB962C8B-B14F-4D97-AF65-F5344CB8AC3E}">
        <p14:creationId xmlns:p14="http://schemas.microsoft.com/office/powerpoint/2010/main" val="379449144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71195"/>
          </a:xfrm>
        </p:spPr>
        <p:txBody>
          <a:bodyPr>
            <a:normAutofit fontScale="90000"/>
          </a:bodyPr>
          <a:lstStyle/>
          <a:p>
            <a:pPr algn="ctr"/>
            <a:r>
              <a:rPr lang="fa-IR" b="1" dirty="0">
                <a:solidFill>
                  <a:srgbClr val="FF0000"/>
                </a:solidFill>
              </a:rPr>
              <a:t>شاخص های معروف قیمت</a:t>
            </a:r>
          </a:p>
        </p:txBody>
      </p:sp>
      <p:sp>
        <p:nvSpPr>
          <p:cNvPr id="3" name="Content Placeholder 2"/>
          <p:cNvSpPr>
            <a:spLocks noGrp="1"/>
          </p:cNvSpPr>
          <p:nvPr>
            <p:ph idx="1"/>
          </p:nvPr>
        </p:nvSpPr>
        <p:spPr>
          <a:xfrm>
            <a:off x="838200" y="1036320"/>
            <a:ext cx="10515600" cy="5140643"/>
          </a:xfrm>
        </p:spPr>
        <p:txBody>
          <a:bodyPr>
            <a:normAutofit fontScale="85000" lnSpcReduction="10000"/>
          </a:bodyPr>
          <a:lstStyle/>
          <a:p>
            <a:pPr marL="514350" indent="-514350" algn="just" rtl="1">
              <a:lnSpc>
                <a:spcPct val="150000"/>
              </a:lnSpc>
              <a:buFont typeface="+mj-lt"/>
              <a:buAutoNum type="arabicParenR"/>
            </a:pPr>
            <a:r>
              <a:rPr lang="fa-IR" sz="3200" b="1" dirty="0">
                <a:solidFill>
                  <a:srgbClr val="00B0F0"/>
                </a:solidFill>
              </a:rPr>
              <a:t>شاخص قیمتی مصرف کننده یا </a:t>
            </a:r>
            <a:r>
              <a:rPr lang="en-US" sz="3200" b="1" dirty="0">
                <a:solidFill>
                  <a:srgbClr val="00B0F0"/>
                </a:solidFill>
              </a:rPr>
              <a:t>CPI</a:t>
            </a:r>
            <a:r>
              <a:rPr lang="fa-IR" sz="3200" b="1" dirty="0">
                <a:solidFill>
                  <a:srgbClr val="00B0F0"/>
                </a:solidFill>
              </a:rPr>
              <a:t> </a:t>
            </a:r>
            <a:r>
              <a:rPr lang="fa-IR" sz="3200" b="1" dirty="0"/>
              <a:t>: با استفاده از فرمول لاسپیرز که مقدار کالاهای سال پایه را به عنوان وزن استفاده می کند و بر اساس قیمت های خرده فروشی محاسبه می شود.</a:t>
            </a:r>
          </a:p>
          <a:p>
            <a:pPr marL="514350" indent="-514350" algn="just" rtl="1">
              <a:lnSpc>
                <a:spcPct val="150000"/>
              </a:lnSpc>
              <a:buFont typeface="+mj-lt"/>
              <a:buAutoNum type="arabicParenR"/>
            </a:pPr>
            <a:r>
              <a:rPr lang="fa-IR" sz="3200" b="1" dirty="0">
                <a:solidFill>
                  <a:srgbClr val="00B0F0"/>
                </a:solidFill>
              </a:rPr>
              <a:t>شاخص قیمتی تولید کننده یا </a:t>
            </a:r>
            <a:r>
              <a:rPr lang="en-US" sz="3200" b="1" dirty="0">
                <a:solidFill>
                  <a:srgbClr val="00B0F0"/>
                </a:solidFill>
              </a:rPr>
              <a:t>PPI</a:t>
            </a:r>
            <a:r>
              <a:rPr lang="fa-IR" sz="3200" b="1" dirty="0"/>
              <a:t> : با استفاده از فرمول لاسپیرز که مقدار کالاهای سال پایه را به عنوان وزن استفاده می کند و بر اساس قیمت های محل تولید محاسبه می شود.</a:t>
            </a:r>
          </a:p>
          <a:p>
            <a:pPr marL="514350" indent="-514350" algn="just" rtl="1">
              <a:lnSpc>
                <a:spcPct val="150000"/>
              </a:lnSpc>
              <a:buFont typeface="+mj-lt"/>
              <a:buAutoNum type="arabicParenR"/>
            </a:pPr>
            <a:r>
              <a:rPr lang="fa-IR" sz="3200" b="1" dirty="0">
                <a:solidFill>
                  <a:srgbClr val="00B0F0"/>
                </a:solidFill>
              </a:rPr>
              <a:t>شاخص ضمنی تولید ناخالص داخلی</a:t>
            </a:r>
            <a:r>
              <a:rPr lang="fa-IR" sz="3200" b="1" dirty="0"/>
              <a:t>: با استفاده غیر مستقیم از فرمول پاشه که مقدار کالاهای سال مورد نظر را به عنوان وزن استفاده می کند، محاسبه می شود.</a:t>
            </a:r>
          </a:p>
        </p:txBody>
      </p:sp>
    </p:spTree>
    <p:extLst>
      <p:ext uri="{BB962C8B-B14F-4D97-AF65-F5344CB8AC3E}">
        <p14:creationId xmlns:p14="http://schemas.microsoft.com/office/powerpoint/2010/main" val="307920179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077200" cy="868362"/>
          </a:xfrm>
        </p:spPr>
        <p:txBody>
          <a:bodyPr>
            <a:normAutofit/>
          </a:bodyPr>
          <a:lstStyle/>
          <a:p>
            <a:pPr algn="ctr"/>
            <a:r>
              <a:rPr lang="fa-IR" sz="2800" b="1" dirty="0">
                <a:solidFill>
                  <a:srgbClr val="C00000"/>
                </a:solidFill>
              </a:rPr>
              <a:t>شاخص های قیمت در پایان سال 1403بر مبنای سال پایه 1400</a:t>
            </a:r>
          </a:p>
        </p:txBody>
      </p:sp>
      <p:sp>
        <p:nvSpPr>
          <p:cNvPr id="3" name="Content Placeholder 2"/>
          <p:cNvSpPr>
            <a:spLocks noGrp="1"/>
          </p:cNvSpPr>
          <p:nvPr>
            <p:ph idx="1"/>
          </p:nvPr>
        </p:nvSpPr>
        <p:spPr>
          <a:xfrm>
            <a:off x="1463040" y="1143000"/>
            <a:ext cx="9326880" cy="5334000"/>
          </a:xfrm>
        </p:spPr>
        <p:txBody>
          <a:bodyPr/>
          <a:lstStyle/>
          <a:p>
            <a:pPr marL="0" indent="0" algn="just" rtl="1">
              <a:lnSpc>
                <a:spcPct val="250000"/>
              </a:lnSpc>
              <a:buNone/>
            </a:pPr>
            <a:r>
              <a:rPr lang="fa-IR" b="1" dirty="0"/>
              <a:t>شاخص قیمتی مصرف کننده                                    315.7</a:t>
            </a:r>
          </a:p>
          <a:p>
            <a:pPr marL="0" indent="0" algn="just" rtl="1">
              <a:lnSpc>
                <a:spcPct val="250000"/>
              </a:lnSpc>
              <a:buNone/>
            </a:pPr>
            <a:r>
              <a:rPr lang="fa-IR" b="1" dirty="0"/>
              <a:t>شاخص قیمتی تولید کننده                                      284.5</a:t>
            </a:r>
          </a:p>
          <a:p>
            <a:pPr marL="0" indent="0" algn="just" rtl="1">
              <a:lnSpc>
                <a:spcPct val="250000"/>
              </a:lnSpc>
              <a:buNone/>
            </a:pPr>
            <a:r>
              <a:rPr lang="fa-IR" b="1" dirty="0"/>
              <a:t>شاخص ضمنی تولید ناخالص داخلی                           265</a:t>
            </a:r>
          </a:p>
        </p:txBody>
      </p:sp>
    </p:spTree>
    <p:extLst>
      <p:ext uri="{BB962C8B-B14F-4D97-AF65-F5344CB8AC3E}">
        <p14:creationId xmlns:p14="http://schemas.microsoft.com/office/powerpoint/2010/main" val="428378355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53778"/>
          </a:xfrm>
        </p:spPr>
        <p:txBody>
          <a:bodyPr>
            <a:normAutofit fontScale="90000"/>
          </a:bodyPr>
          <a:lstStyle/>
          <a:p>
            <a:pPr algn="ctr"/>
            <a:r>
              <a:rPr lang="fa-IR" b="1" dirty="0">
                <a:solidFill>
                  <a:srgbClr val="FF0000"/>
                </a:solidFill>
              </a:rPr>
              <a:t>چگونگی استفاده از شاخص قیمت</a:t>
            </a:r>
          </a:p>
        </p:txBody>
      </p:sp>
      <p:sp>
        <p:nvSpPr>
          <p:cNvPr id="3" name="Content Placeholder 2"/>
          <p:cNvSpPr>
            <a:spLocks noGrp="1"/>
          </p:cNvSpPr>
          <p:nvPr>
            <p:ph idx="1"/>
          </p:nvPr>
        </p:nvSpPr>
        <p:spPr>
          <a:xfrm>
            <a:off x="838200" y="1018904"/>
            <a:ext cx="10515600" cy="5158059"/>
          </a:xfrm>
        </p:spPr>
        <p:txBody>
          <a:bodyPr>
            <a:normAutofit/>
          </a:bodyPr>
          <a:lstStyle/>
          <a:p>
            <a:pPr marL="0" indent="0" algn="just" rtl="1">
              <a:lnSpc>
                <a:spcPct val="150000"/>
              </a:lnSpc>
              <a:buNone/>
            </a:pPr>
            <a:r>
              <a:rPr lang="fa-IR" sz="3200" b="1" dirty="0"/>
              <a:t>از آنجا که شاخص قیمت یک مفهوم تجمعی </a:t>
            </a:r>
            <a:r>
              <a:rPr lang="en-US" sz="3200" b="1" dirty="0"/>
              <a:t> </a:t>
            </a:r>
            <a:r>
              <a:rPr lang="fa-IR" sz="3200" b="1" dirty="0"/>
              <a:t>یا </a:t>
            </a:r>
            <a:r>
              <a:rPr lang="en-US" sz="3200" b="1" dirty="0">
                <a:solidFill>
                  <a:srgbClr val="00B0F0"/>
                </a:solidFill>
              </a:rPr>
              <a:t>Accumulated</a:t>
            </a:r>
            <a:r>
              <a:rPr lang="fa-IR" sz="3200" b="1" dirty="0"/>
              <a:t> است، در کشوری حتی با تورم خفیف در حال افزایش است و به همین دلیل استفاده از عدد شاخص قیمت هم گمراه کننده می شود و هم در مورد وضعیت یک سال مشخص اطلاعات چندانی در اختیار ما قرار نمی دهد. لذا، از مفهوم </a:t>
            </a:r>
            <a:r>
              <a:rPr lang="fa-IR" sz="3200" b="1" dirty="0">
                <a:solidFill>
                  <a:srgbClr val="00B0F0"/>
                </a:solidFill>
              </a:rPr>
              <a:t>نرخ رشد شاخص قیمت یا نرخ تورم </a:t>
            </a:r>
            <a:r>
              <a:rPr lang="fa-IR" sz="3200" b="1" dirty="0"/>
              <a:t>استفاده می شود.</a:t>
            </a:r>
          </a:p>
        </p:txBody>
      </p:sp>
    </p:spTree>
    <p:extLst>
      <p:ext uri="{BB962C8B-B14F-4D97-AF65-F5344CB8AC3E}">
        <p14:creationId xmlns:p14="http://schemas.microsoft.com/office/powerpoint/2010/main" val="141750856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19241"/>
          </a:xfrm>
        </p:spPr>
        <p:txBody>
          <a:bodyPr/>
          <a:lstStyle/>
          <a:p>
            <a:pPr algn="ctr"/>
            <a:r>
              <a:rPr lang="fa-IR" b="1" dirty="0">
                <a:solidFill>
                  <a:srgbClr val="FF0000"/>
                </a:solidFill>
              </a:rPr>
              <a:t>شاخص قیمت مصرف کننده بر مبنای سال پایه 1400</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270385272"/>
              </p:ext>
            </p:extLst>
          </p:nvPr>
        </p:nvGraphicFramePr>
        <p:xfrm>
          <a:off x="838200" y="1184275"/>
          <a:ext cx="10515600" cy="5699760"/>
        </p:xfrm>
        <a:graphic>
          <a:graphicData uri="http://schemas.openxmlformats.org/drawingml/2006/table">
            <a:tbl>
              <a:tblPr rtl="1" firstRow="1" bandRow="1">
                <a:tableStyleId>{69CF1AB2-1976-4502-BF36-3FF5EA218861}</a:tableStyleId>
              </a:tblPr>
              <a:tblGrid>
                <a:gridCol w="5257800">
                  <a:extLst>
                    <a:ext uri="{9D8B030D-6E8A-4147-A177-3AD203B41FA5}">
                      <a16:colId xmlns:a16="http://schemas.microsoft.com/office/drawing/2014/main" val="605329683"/>
                    </a:ext>
                  </a:extLst>
                </a:gridCol>
                <a:gridCol w="5257800">
                  <a:extLst>
                    <a:ext uri="{9D8B030D-6E8A-4147-A177-3AD203B41FA5}">
                      <a16:colId xmlns:a16="http://schemas.microsoft.com/office/drawing/2014/main" val="1139698895"/>
                    </a:ext>
                  </a:extLst>
                </a:gridCol>
              </a:tblGrid>
              <a:tr h="473438">
                <a:tc>
                  <a:txBody>
                    <a:bodyPr/>
                    <a:lstStyle/>
                    <a:p>
                      <a:pPr algn="ctr" rtl="1"/>
                      <a:r>
                        <a:rPr lang="fa-IR" sz="2800" dirty="0"/>
                        <a:t>سال</a:t>
                      </a:r>
                    </a:p>
                  </a:txBody>
                  <a:tcPr/>
                </a:tc>
                <a:tc>
                  <a:txBody>
                    <a:bodyPr/>
                    <a:lstStyle/>
                    <a:p>
                      <a:pPr algn="ctr" rtl="1"/>
                      <a:r>
                        <a:rPr lang="fa-IR" sz="2800" dirty="0"/>
                        <a:t>شاخص قیمت</a:t>
                      </a:r>
                    </a:p>
                  </a:txBody>
                  <a:tcPr/>
                </a:tc>
                <a:extLst>
                  <a:ext uri="{0D108BD9-81ED-4DB2-BD59-A6C34878D82A}">
                    <a16:rowId xmlns:a16="http://schemas.microsoft.com/office/drawing/2014/main" val="4075833823"/>
                  </a:ext>
                </a:extLst>
              </a:tr>
              <a:tr h="473438">
                <a:tc>
                  <a:txBody>
                    <a:bodyPr/>
                    <a:lstStyle/>
                    <a:p>
                      <a:pPr algn="ctr" rtl="1"/>
                      <a:r>
                        <a:rPr lang="fa-IR" sz="2800" b="1" dirty="0"/>
                        <a:t>1394</a:t>
                      </a:r>
                    </a:p>
                  </a:txBody>
                  <a:tcPr/>
                </a:tc>
                <a:tc>
                  <a:txBody>
                    <a:bodyPr/>
                    <a:lstStyle/>
                    <a:p>
                      <a:pPr algn="ctr" rtl="1"/>
                      <a:r>
                        <a:rPr lang="fa-IR" sz="2800" b="1" dirty="0"/>
                        <a:t>26.4</a:t>
                      </a:r>
                    </a:p>
                  </a:txBody>
                  <a:tcPr/>
                </a:tc>
                <a:extLst>
                  <a:ext uri="{0D108BD9-81ED-4DB2-BD59-A6C34878D82A}">
                    <a16:rowId xmlns:a16="http://schemas.microsoft.com/office/drawing/2014/main" val="3316972243"/>
                  </a:ext>
                </a:extLst>
              </a:tr>
              <a:tr h="473438">
                <a:tc>
                  <a:txBody>
                    <a:bodyPr/>
                    <a:lstStyle/>
                    <a:p>
                      <a:pPr algn="ctr" rtl="1"/>
                      <a:r>
                        <a:rPr lang="fa-IR" sz="2800" b="1" dirty="0"/>
                        <a:t>1395</a:t>
                      </a:r>
                    </a:p>
                  </a:txBody>
                  <a:tcPr/>
                </a:tc>
                <a:tc>
                  <a:txBody>
                    <a:bodyPr/>
                    <a:lstStyle/>
                    <a:p>
                      <a:pPr algn="ctr" rtl="1"/>
                      <a:r>
                        <a:rPr lang="fa-IR" sz="2800" b="1" dirty="0"/>
                        <a:t>28.2</a:t>
                      </a:r>
                    </a:p>
                  </a:txBody>
                  <a:tcPr/>
                </a:tc>
                <a:extLst>
                  <a:ext uri="{0D108BD9-81ED-4DB2-BD59-A6C34878D82A}">
                    <a16:rowId xmlns:a16="http://schemas.microsoft.com/office/drawing/2014/main" val="3276589061"/>
                  </a:ext>
                </a:extLst>
              </a:tr>
              <a:tr h="473438">
                <a:tc>
                  <a:txBody>
                    <a:bodyPr/>
                    <a:lstStyle/>
                    <a:p>
                      <a:pPr algn="ctr" rtl="1"/>
                      <a:r>
                        <a:rPr lang="fa-IR" sz="2800" b="1" dirty="0"/>
                        <a:t>1396</a:t>
                      </a:r>
                    </a:p>
                  </a:txBody>
                  <a:tcPr/>
                </a:tc>
                <a:tc>
                  <a:txBody>
                    <a:bodyPr/>
                    <a:lstStyle/>
                    <a:p>
                      <a:pPr algn="ctr" rtl="1"/>
                      <a:r>
                        <a:rPr lang="fa-IR" sz="2800" b="1" dirty="0"/>
                        <a:t>30.6</a:t>
                      </a:r>
                    </a:p>
                  </a:txBody>
                  <a:tcPr/>
                </a:tc>
                <a:extLst>
                  <a:ext uri="{0D108BD9-81ED-4DB2-BD59-A6C34878D82A}">
                    <a16:rowId xmlns:a16="http://schemas.microsoft.com/office/drawing/2014/main" val="2455283094"/>
                  </a:ext>
                </a:extLst>
              </a:tr>
              <a:tr h="473438">
                <a:tc>
                  <a:txBody>
                    <a:bodyPr/>
                    <a:lstStyle/>
                    <a:p>
                      <a:pPr algn="ctr" rtl="1"/>
                      <a:r>
                        <a:rPr lang="fa-IR" sz="2800" b="1" dirty="0"/>
                        <a:t>1397</a:t>
                      </a:r>
                    </a:p>
                  </a:txBody>
                  <a:tcPr/>
                </a:tc>
                <a:tc>
                  <a:txBody>
                    <a:bodyPr/>
                    <a:lstStyle/>
                    <a:p>
                      <a:pPr algn="ctr" rtl="1"/>
                      <a:r>
                        <a:rPr lang="fa-IR" sz="2800" b="1" dirty="0"/>
                        <a:t>38.8</a:t>
                      </a:r>
                    </a:p>
                  </a:txBody>
                  <a:tcPr/>
                </a:tc>
                <a:extLst>
                  <a:ext uri="{0D108BD9-81ED-4DB2-BD59-A6C34878D82A}">
                    <a16:rowId xmlns:a16="http://schemas.microsoft.com/office/drawing/2014/main" val="420407328"/>
                  </a:ext>
                </a:extLst>
              </a:tr>
              <a:tr h="473438">
                <a:tc>
                  <a:txBody>
                    <a:bodyPr/>
                    <a:lstStyle/>
                    <a:p>
                      <a:pPr algn="ctr" rtl="1"/>
                      <a:r>
                        <a:rPr lang="fa-IR" sz="2800" b="1" dirty="0"/>
                        <a:t>1398</a:t>
                      </a:r>
                    </a:p>
                  </a:txBody>
                  <a:tcPr/>
                </a:tc>
                <a:tc>
                  <a:txBody>
                    <a:bodyPr/>
                    <a:lstStyle/>
                    <a:p>
                      <a:pPr algn="ctr" rtl="1"/>
                      <a:r>
                        <a:rPr lang="fa-IR" sz="2800" b="1" dirty="0"/>
                        <a:t>52.3</a:t>
                      </a:r>
                    </a:p>
                  </a:txBody>
                  <a:tcPr/>
                </a:tc>
                <a:extLst>
                  <a:ext uri="{0D108BD9-81ED-4DB2-BD59-A6C34878D82A}">
                    <a16:rowId xmlns:a16="http://schemas.microsoft.com/office/drawing/2014/main" val="259031183"/>
                  </a:ext>
                </a:extLst>
              </a:tr>
              <a:tr h="473438">
                <a:tc>
                  <a:txBody>
                    <a:bodyPr/>
                    <a:lstStyle/>
                    <a:p>
                      <a:pPr algn="ctr" rtl="1"/>
                      <a:r>
                        <a:rPr lang="fa-IR" sz="2800" b="1" dirty="0"/>
                        <a:t>1399</a:t>
                      </a:r>
                    </a:p>
                  </a:txBody>
                  <a:tcPr/>
                </a:tc>
                <a:tc>
                  <a:txBody>
                    <a:bodyPr/>
                    <a:lstStyle/>
                    <a:p>
                      <a:pPr algn="ctr" rtl="1"/>
                      <a:r>
                        <a:rPr lang="fa-IR" sz="2800" b="1" dirty="0"/>
                        <a:t>71.3</a:t>
                      </a:r>
                    </a:p>
                  </a:txBody>
                  <a:tcPr/>
                </a:tc>
                <a:extLst>
                  <a:ext uri="{0D108BD9-81ED-4DB2-BD59-A6C34878D82A}">
                    <a16:rowId xmlns:a16="http://schemas.microsoft.com/office/drawing/2014/main" val="591148592"/>
                  </a:ext>
                </a:extLst>
              </a:tr>
              <a:tr h="473438">
                <a:tc>
                  <a:txBody>
                    <a:bodyPr/>
                    <a:lstStyle/>
                    <a:p>
                      <a:pPr algn="ctr" rtl="1"/>
                      <a:r>
                        <a:rPr lang="fa-IR" sz="2800" b="1" dirty="0"/>
                        <a:t>1400</a:t>
                      </a:r>
                    </a:p>
                  </a:txBody>
                  <a:tcPr/>
                </a:tc>
                <a:tc>
                  <a:txBody>
                    <a:bodyPr/>
                    <a:lstStyle/>
                    <a:p>
                      <a:pPr algn="ctr" rtl="1"/>
                      <a:r>
                        <a:rPr lang="fa-IR" sz="2800" b="1" dirty="0"/>
                        <a:t>100</a:t>
                      </a:r>
                    </a:p>
                  </a:txBody>
                  <a:tcPr/>
                </a:tc>
                <a:extLst>
                  <a:ext uri="{0D108BD9-81ED-4DB2-BD59-A6C34878D82A}">
                    <a16:rowId xmlns:a16="http://schemas.microsoft.com/office/drawing/2014/main" val="1728350179"/>
                  </a:ext>
                </a:extLst>
              </a:tr>
              <a:tr h="473438">
                <a:tc>
                  <a:txBody>
                    <a:bodyPr/>
                    <a:lstStyle/>
                    <a:p>
                      <a:pPr algn="ctr" rtl="1"/>
                      <a:r>
                        <a:rPr lang="fa-IR" sz="2800" b="1" dirty="0"/>
                        <a:t>1401</a:t>
                      </a:r>
                    </a:p>
                  </a:txBody>
                  <a:tcPr/>
                </a:tc>
                <a:tc>
                  <a:txBody>
                    <a:bodyPr/>
                    <a:lstStyle/>
                    <a:p>
                      <a:pPr algn="ctr" rtl="1"/>
                      <a:r>
                        <a:rPr lang="fa-IR" sz="2800" b="1" dirty="0"/>
                        <a:t>145.8</a:t>
                      </a:r>
                    </a:p>
                  </a:txBody>
                  <a:tcPr/>
                </a:tc>
                <a:extLst>
                  <a:ext uri="{0D108BD9-81ED-4DB2-BD59-A6C34878D82A}">
                    <a16:rowId xmlns:a16="http://schemas.microsoft.com/office/drawing/2014/main" val="1110887637"/>
                  </a:ext>
                </a:extLst>
              </a:tr>
              <a:tr h="473438">
                <a:tc>
                  <a:txBody>
                    <a:bodyPr/>
                    <a:lstStyle/>
                    <a:p>
                      <a:pPr algn="ctr" rtl="1"/>
                      <a:r>
                        <a:rPr lang="fa-IR" sz="2800" b="1" dirty="0"/>
                        <a:t>1402</a:t>
                      </a:r>
                    </a:p>
                  </a:txBody>
                  <a:tcPr/>
                </a:tc>
                <a:tc>
                  <a:txBody>
                    <a:bodyPr/>
                    <a:lstStyle/>
                    <a:p>
                      <a:pPr algn="ctr" rtl="1"/>
                      <a:r>
                        <a:rPr lang="fa-IR" sz="2800" b="1" dirty="0"/>
                        <a:t>205.1</a:t>
                      </a:r>
                    </a:p>
                  </a:txBody>
                  <a:tcPr/>
                </a:tc>
                <a:extLst>
                  <a:ext uri="{0D108BD9-81ED-4DB2-BD59-A6C34878D82A}">
                    <a16:rowId xmlns:a16="http://schemas.microsoft.com/office/drawing/2014/main" val="824537747"/>
                  </a:ext>
                </a:extLst>
              </a:tr>
              <a:tr h="473438">
                <a:tc>
                  <a:txBody>
                    <a:bodyPr/>
                    <a:lstStyle/>
                    <a:p>
                      <a:pPr algn="ctr" rtl="1"/>
                      <a:r>
                        <a:rPr lang="en-US" sz="2800" b="1" dirty="0"/>
                        <a:t>1403</a:t>
                      </a:r>
                      <a:endParaRPr lang="fa-IR" sz="2800" b="1" dirty="0"/>
                    </a:p>
                  </a:txBody>
                  <a:tcPr/>
                </a:tc>
                <a:tc>
                  <a:txBody>
                    <a:bodyPr/>
                    <a:lstStyle/>
                    <a:p>
                      <a:pPr algn="ctr" rtl="1"/>
                      <a:r>
                        <a:rPr lang="fa-IR" sz="2800" b="1" dirty="0"/>
                        <a:t>315.7</a:t>
                      </a:r>
                    </a:p>
                  </a:txBody>
                  <a:tcPr/>
                </a:tc>
                <a:extLst>
                  <a:ext uri="{0D108BD9-81ED-4DB2-BD59-A6C34878D82A}">
                    <a16:rowId xmlns:a16="http://schemas.microsoft.com/office/drawing/2014/main" val="550446246"/>
                  </a:ext>
                </a:extLst>
              </a:tr>
            </a:tbl>
          </a:graphicData>
        </a:graphic>
      </p:graphicFrame>
    </p:spTree>
    <p:extLst>
      <p:ext uri="{BB962C8B-B14F-4D97-AF65-F5344CB8AC3E}">
        <p14:creationId xmlns:p14="http://schemas.microsoft.com/office/powerpoint/2010/main" val="164563344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92162"/>
          </a:xfrm>
        </p:spPr>
        <p:txBody>
          <a:bodyPr>
            <a:normAutofit/>
          </a:bodyPr>
          <a:lstStyle/>
          <a:p>
            <a:pPr algn="ctr"/>
            <a:r>
              <a:rPr lang="fa-IR" sz="3200" b="1" dirty="0">
                <a:solidFill>
                  <a:srgbClr val="FF0000"/>
                </a:solidFill>
              </a:rPr>
              <a:t>شاخص قیمتی مصرف کننده در ایران، 1404-1338</a:t>
            </a:r>
          </a:p>
        </p:txBody>
      </p:sp>
      <p:sp>
        <p:nvSpPr>
          <p:cNvPr id="3" name="Content Placeholder 2"/>
          <p:cNvSpPr>
            <a:spLocks noGrp="1"/>
          </p:cNvSpPr>
          <p:nvPr>
            <p:ph idx="1"/>
          </p:nvPr>
        </p:nvSpPr>
        <p:spPr>
          <a:xfrm>
            <a:off x="1981200" y="1295400"/>
            <a:ext cx="7696200" cy="5178552"/>
          </a:xfrm>
        </p:spPr>
        <p:txBody>
          <a:bodyPr/>
          <a:lstStyle/>
          <a:p>
            <a:pPr marL="0" indent="0">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183884332"/>
              </p:ext>
            </p:extLst>
          </p:nvPr>
        </p:nvGraphicFramePr>
        <p:xfrm>
          <a:off x="1367247" y="1295400"/>
          <a:ext cx="9483634" cy="5178552"/>
        </p:xfrm>
        <a:graphic>
          <a:graphicData uri="http://schemas.openxmlformats.org/presentationml/2006/ole">
            <mc:AlternateContent xmlns:mc="http://schemas.openxmlformats.org/markup-compatibility/2006">
              <mc:Choice xmlns:v="urn:schemas-microsoft-com:vml" Requires="v">
                <p:oleObj name="EViews" r:id="rId2" imgW="4770191" imgH="2857761" progId="EViews.Workfile.2">
                  <p:embed/>
                </p:oleObj>
              </mc:Choice>
              <mc:Fallback>
                <p:oleObj name="EViews" r:id="rId2" imgW="4770191" imgH="2857761" progId="EViews.Workfile.2">
                  <p:embed/>
                  <p:pic>
                    <p:nvPicPr>
                      <p:cNvPr id="4" name="Object 3"/>
                      <p:cNvPicPr/>
                      <p:nvPr/>
                    </p:nvPicPr>
                    <p:blipFill>
                      <a:blip r:embed="rId3"/>
                      <a:stretch>
                        <a:fillRect/>
                      </a:stretch>
                    </p:blipFill>
                    <p:spPr>
                      <a:xfrm>
                        <a:off x="1367247" y="1295400"/>
                        <a:ext cx="9483634" cy="5178552"/>
                      </a:xfrm>
                      <a:prstGeom prst="rect">
                        <a:avLst/>
                      </a:prstGeom>
                    </p:spPr>
                  </p:pic>
                </p:oleObj>
              </mc:Fallback>
            </mc:AlternateContent>
          </a:graphicData>
        </a:graphic>
      </p:graphicFrame>
    </p:spTree>
    <p:extLst>
      <p:ext uri="{BB962C8B-B14F-4D97-AF65-F5344CB8AC3E}">
        <p14:creationId xmlns:p14="http://schemas.microsoft.com/office/powerpoint/2010/main" val="186080646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10235"/>
          </a:xfrm>
        </p:spPr>
        <p:txBody>
          <a:bodyPr>
            <a:normAutofit fontScale="90000"/>
          </a:bodyPr>
          <a:lstStyle/>
          <a:p>
            <a:pPr algn="ctr"/>
            <a:r>
              <a:rPr lang="fa-IR" b="1" dirty="0">
                <a:solidFill>
                  <a:srgbClr val="FF0000"/>
                </a:solidFill>
              </a:rPr>
              <a:t>نمودار فوق چه می گوید؟</a:t>
            </a:r>
          </a:p>
        </p:txBody>
      </p:sp>
      <p:sp>
        <p:nvSpPr>
          <p:cNvPr id="3" name="Content Placeholder 2"/>
          <p:cNvSpPr>
            <a:spLocks noGrp="1"/>
          </p:cNvSpPr>
          <p:nvPr>
            <p:ph idx="1"/>
          </p:nvPr>
        </p:nvSpPr>
        <p:spPr>
          <a:xfrm>
            <a:off x="838200" y="975360"/>
            <a:ext cx="10515600" cy="5201603"/>
          </a:xfrm>
        </p:spPr>
        <p:txBody>
          <a:bodyPr>
            <a:normAutofit/>
          </a:bodyPr>
          <a:lstStyle/>
          <a:p>
            <a:pPr marL="0" indent="0" algn="just" rtl="1">
              <a:lnSpc>
                <a:spcPct val="200000"/>
              </a:lnSpc>
              <a:buNone/>
            </a:pPr>
            <a:r>
              <a:rPr lang="fa-IR" sz="3200" b="1" dirty="0"/>
              <a:t>بر اساس آنچه نمودار شاخص قیمت نشان می دهد گویی تا قبل از دهه 1380 قیمت ها تغییر چندانی نداشته است و این مشکل مشابه آنچه است که در مورد حجم نقدینگی و تولید ناخالص داخلی به قیمت جاری بیان شد، به این معنی که برای تحلیل و مقایسه قیمت ها در طول زمان نباید از خود شاخص قیمت استفاده شود بلکه باید از نرخ رشد آن که همان نرخ تورم است، استفاده شود.</a:t>
            </a:r>
          </a:p>
        </p:txBody>
      </p:sp>
    </p:spTree>
    <p:extLst>
      <p:ext uri="{BB962C8B-B14F-4D97-AF65-F5344CB8AC3E}">
        <p14:creationId xmlns:p14="http://schemas.microsoft.com/office/powerpoint/2010/main" val="263576798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32155"/>
          </a:xfrm>
        </p:spPr>
        <p:txBody>
          <a:bodyPr>
            <a:normAutofit/>
          </a:bodyPr>
          <a:lstStyle/>
          <a:p>
            <a:pPr algn="ctr"/>
            <a:r>
              <a:rPr lang="fa-IR" b="1" dirty="0">
                <a:solidFill>
                  <a:srgbClr val="FF0000"/>
                </a:solidFill>
              </a:rPr>
              <a:t>محاسبه نرخ تورم</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838200" y="1193074"/>
                <a:ext cx="10515600" cy="4983889"/>
              </a:xfrm>
            </p:spPr>
            <p:txBody>
              <a:bodyPr>
                <a:normAutofit/>
              </a:bodyPr>
              <a:lstStyle/>
              <a:p>
                <a:pPr marL="0" indent="0" algn="r" rtl="1">
                  <a:buNone/>
                </a:pPr>
                <a:r>
                  <a:rPr lang="fa-IR" sz="3200" b="1" dirty="0"/>
                  <a:t>نرخ تورم دوره دلخواه </a:t>
                </a:r>
                <a:r>
                  <a:rPr lang="en-US" sz="3200" b="1" dirty="0"/>
                  <a:t>t</a:t>
                </a:r>
                <a:r>
                  <a:rPr lang="fa-IR" sz="3200" b="1" dirty="0"/>
                  <a:t> در حالت کلی چنین محاسبه می شود:</a:t>
                </a:r>
              </a:p>
              <a:p>
                <a:pPr marL="0" indent="0" rtl="1">
                  <a:buNone/>
                </a:pPr>
                <a:endParaRPr lang="fa-IR" sz="3200" b="1" dirty="0"/>
              </a:p>
              <a:p>
                <a:pPr marL="0" indent="0" rtl="1">
                  <a:buNone/>
                </a:pPr>
                <a14:m>
                  <m:oMath xmlns:m="http://schemas.openxmlformats.org/officeDocument/2006/math">
                    <m:f>
                      <m:fPr>
                        <m:ctrlPr>
                          <a:rPr lang="fa-IR" sz="3200" b="1" i="1" smtClean="0">
                            <a:latin typeface="Cambria Math" panose="02040503050406030204" pitchFamily="18" charset="0"/>
                          </a:rPr>
                        </m:ctrlPr>
                      </m:fPr>
                      <m:num>
                        <m:sSub>
                          <m:sSubPr>
                            <m:ctrlPr>
                              <a:rPr lang="fa-IR" sz="3200" b="1" i="1" smtClean="0">
                                <a:latin typeface="Cambria Math" panose="02040503050406030204" pitchFamily="18" charset="0"/>
                              </a:rPr>
                            </m:ctrlPr>
                          </m:sSubPr>
                          <m:e>
                            <m:r>
                              <a:rPr lang="en-US" sz="3200" b="1" i="1" smtClean="0">
                                <a:latin typeface="Cambria Math" panose="02040503050406030204" pitchFamily="18" charset="0"/>
                              </a:rPr>
                              <m:t>𝑷</m:t>
                            </m:r>
                          </m:e>
                          <m:sub>
                            <m:r>
                              <a:rPr lang="en-US" sz="3200" b="1" i="1" smtClean="0">
                                <a:latin typeface="Cambria Math" panose="02040503050406030204" pitchFamily="18" charset="0"/>
                              </a:rPr>
                              <m:t>𝒕</m:t>
                            </m:r>
                          </m:sub>
                        </m:sSub>
                        <m:r>
                          <a:rPr lang="fa-IR" sz="3200" b="1" i="1" smtClean="0">
                            <a:latin typeface="Cambria Math" panose="02040503050406030204" pitchFamily="18" charset="0"/>
                          </a:rPr>
                          <m:t>−</m:t>
                        </m:r>
                        <m:sSub>
                          <m:sSubPr>
                            <m:ctrlPr>
                              <a:rPr lang="fa-IR" sz="3200" b="1" i="1" smtClean="0">
                                <a:latin typeface="Cambria Math" panose="02040503050406030204" pitchFamily="18" charset="0"/>
                              </a:rPr>
                            </m:ctrlPr>
                          </m:sSubPr>
                          <m:e>
                            <m:r>
                              <a:rPr lang="en-US" sz="3200" b="1" i="1" smtClean="0">
                                <a:latin typeface="Cambria Math" panose="02040503050406030204" pitchFamily="18" charset="0"/>
                              </a:rPr>
                              <m:t>𝑷</m:t>
                            </m:r>
                          </m:e>
                          <m:sub>
                            <m:r>
                              <a:rPr lang="en-US" sz="3200" b="1" i="1" smtClean="0">
                                <a:latin typeface="Cambria Math" panose="02040503050406030204" pitchFamily="18" charset="0"/>
                              </a:rPr>
                              <m:t>𝒕</m:t>
                            </m:r>
                            <m:r>
                              <a:rPr lang="en-US" sz="3200" b="1" i="1" smtClean="0">
                                <a:latin typeface="Cambria Math" panose="02040503050406030204" pitchFamily="18" charset="0"/>
                              </a:rPr>
                              <m:t>−</m:t>
                            </m:r>
                            <m:r>
                              <a:rPr lang="en-US" sz="3200" b="1" i="1" smtClean="0">
                                <a:latin typeface="Cambria Math" panose="02040503050406030204" pitchFamily="18" charset="0"/>
                              </a:rPr>
                              <m:t>𝟏</m:t>
                            </m:r>
                          </m:sub>
                        </m:sSub>
                      </m:num>
                      <m:den>
                        <m:sSub>
                          <m:sSubPr>
                            <m:ctrlPr>
                              <a:rPr lang="fa-IR" sz="3200" b="1" i="1" smtClean="0">
                                <a:latin typeface="Cambria Math" panose="02040503050406030204" pitchFamily="18" charset="0"/>
                              </a:rPr>
                            </m:ctrlPr>
                          </m:sSubPr>
                          <m:e>
                            <m:r>
                              <a:rPr lang="en-US" sz="3200" b="1" i="1" smtClean="0">
                                <a:latin typeface="Cambria Math" panose="02040503050406030204" pitchFamily="18" charset="0"/>
                              </a:rPr>
                              <m:t>𝑷</m:t>
                            </m:r>
                          </m:e>
                          <m:sub>
                            <m:r>
                              <a:rPr lang="en-US" sz="3200" b="1" i="1" smtClean="0">
                                <a:latin typeface="Cambria Math" panose="02040503050406030204" pitchFamily="18" charset="0"/>
                              </a:rPr>
                              <m:t>𝒕</m:t>
                            </m:r>
                            <m:r>
                              <a:rPr lang="en-US" sz="3200" b="1" i="1" smtClean="0">
                                <a:latin typeface="Cambria Math" panose="02040503050406030204" pitchFamily="18" charset="0"/>
                              </a:rPr>
                              <m:t>−</m:t>
                            </m:r>
                            <m:r>
                              <a:rPr lang="en-US" sz="3200" b="1" i="1" smtClean="0">
                                <a:latin typeface="Cambria Math" panose="02040503050406030204" pitchFamily="18" charset="0"/>
                              </a:rPr>
                              <m:t>𝟏</m:t>
                            </m:r>
                          </m:sub>
                        </m:sSub>
                      </m:den>
                    </m:f>
                  </m:oMath>
                </a14:m>
                <a:r>
                  <a:rPr lang="fa-IR" sz="3200" b="1" dirty="0"/>
                  <a:t>=نرخ تورم دوره </a:t>
                </a:r>
                <a:r>
                  <a:rPr lang="en-US" sz="3200" b="1" dirty="0"/>
                  <a:t>t</a:t>
                </a:r>
              </a:p>
              <a:p>
                <a:pPr marL="0" indent="0" algn="just" rtl="1">
                  <a:lnSpc>
                    <a:spcPct val="200000"/>
                  </a:lnSpc>
                  <a:buNone/>
                </a:pPr>
                <a:r>
                  <a:rPr lang="fa-IR" sz="3200" b="1" dirty="0"/>
                  <a:t>که در آن </a:t>
                </a:r>
                <a:r>
                  <a:rPr lang="en-US" sz="3200" b="1" dirty="0"/>
                  <a:t>P</a:t>
                </a:r>
                <a:r>
                  <a:rPr lang="fa-IR" sz="3200" b="1" dirty="0"/>
                  <a:t> شاخص قیمت است.</a:t>
                </a:r>
                <a:r>
                  <a:rPr lang="en-US" sz="3200" b="1" dirty="0"/>
                  <a:t> </a:t>
                </a:r>
                <a:r>
                  <a:rPr lang="fa-IR" sz="3200" b="1" dirty="0"/>
                  <a:t>البته نتیجه در عدد 100 ضرب می شود تا به صورت درصد بیان شود. </a:t>
                </a:r>
                <a:r>
                  <a:rPr lang="fa-IR" sz="3200" b="1" dirty="0">
                    <a:solidFill>
                      <a:srgbClr val="00B0F0"/>
                    </a:solidFill>
                  </a:rPr>
                  <a:t>نرخ تورم نشان می دهد در یک دوره نسبت به دوره قبل(معمولاً سالانه) به طور متوسط قیمت ها چند درصد افزایش یافته است</a:t>
                </a:r>
                <a:r>
                  <a:rPr lang="fa-IR" sz="3200" b="1" dirty="0"/>
                  <a:t>.</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838200" y="1193074"/>
                <a:ext cx="10515600" cy="4983889"/>
              </a:xfrm>
              <a:blipFill>
                <a:blip r:embed="rId2"/>
                <a:stretch>
                  <a:fillRect l="-2551" t="-2815" r="-1449" b="-612"/>
                </a:stretch>
              </a:blipFill>
            </p:spPr>
            <p:txBody>
              <a:bodyPr/>
              <a:lstStyle/>
              <a:p>
                <a:r>
                  <a:rPr lang="fa-IR">
                    <a:noFill/>
                  </a:rPr>
                  <a:t> </a:t>
                </a:r>
              </a:p>
            </p:txBody>
          </p:sp>
        </mc:Fallback>
      </mc:AlternateContent>
    </p:spTree>
    <p:extLst>
      <p:ext uri="{BB962C8B-B14F-4D97-AF65-F5344CB8AC3E}">
        <p14:creationId xmlns:p14="http://schemas.microsoft.com/office/powerpoint/2010/main" val="401023402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792162"/>
          </a:xfrm>
        </p:spPr>
        <p:txBody>
          <a:bodyPr>
            <a:normAutofit/>
          </a:bodyPr>
          <a:lstStyle/>
          <a:p>
            <a:pPr algn="ctr"/>
            <a:r>
              <a:rPr lang="fa-IR" sz="3600" b="1" dirty="0">
                <a:solidFill>
                  <a:srgbClr val="C00000"/>
                </a:solidFill>
              </a:rPr>
              <a:t>نحوه محاسبه نرخ تورم</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981200" y="990601"/>
                <a:ext cx="8229600" cy="5135563"/>
              </a:xfrm>
            </p:spPr>
            <p:txBody>
              <a:bodyPr>
                <a:normAutofit fontScale="85000" lnSpcReduction="20000"/>
              </a:bodyPr>
              <a:lstStyle/>
              <a:p>
                <a:pPr marL="0" indent="0" algn="r" rtl="1">
                  <a:buNone/>
                </a:pPr>
                <a:r>
                  <a:rPr lang="fa-IR" b="1" dirty="0"/>
                  <a:t>در حالت کلی، نرخ تورم به شکل زیر محاسبه می شود:</a:t>
                </a:r>
              </a:p>
              <a:p>
                <a:pPr marL="0" indent="0" rtl="1">
                  <a:buNone/>
                </a:pPr>
                <a:r>
                  <a:rPr lang="fa-IR" b="1" i="1" dirty="0">
                    <a:latin typeface="Cambria Math"/>
                    <a:ea typeface="Cambria Math"/>
                  </a:rPr>
                  <a:t> </a:t>
                </a:r>
                <a14:m>
                  <m:oMath xmlns:m="http://schemas.openxmlformats.org/officeDocument/2006/math">
                    <m:sSub>
                      <m:sSubPr>
                        <m:ctrlPr>
                          <a:rPr lang="fa-IR" b="1" i="1" smtClean="0">
                            <a:latin typeface="Cambria Math" panose="02040503050406030204" pitchFamily="18" charset="0"/>
                            <a:ea typeface="Cambria Math"/>
                          </a:rPr>
                        </m:ctrlPr>
                      </m:sSubPr>
                      <m:e>
                        <m:r>
                          <a:rPr lang="fa-IR" b="1" i="1" smtClean="0">
                            <a:latin typeface="Cambria Math"/>
                            <a:ea typeface="Cambria Math"/>
                          </a:rPr>
                          <m:t>𝝅</m:t>
                        </m:r>
                      </m:e>
                      <m:sub>
                        <m:r>
                          <a:rPr lang="en-US" b="1" i="1" smtClean="0">
                            <a:latin typeface="Cambria Math"/>
                            <a:ea typeface="Cambria Math"/>
                          </a:rPr>
                          <m:t>𝒕</m:t>
                        </m:r>
                      </m:sub>
                    </m:sSub>
                    <m:r>
                      <a:rPr lang="en-US" b="1" i="1" smtClean="0">
                        <a:latin typeface="Cambria Math"/>
                        <a:ea typeface="Cambria Math"/>
                      </a:rPr>
                      <m:t>=</m:t>
                    </m:r>
                    <m:f>
                      <m:fPr>
                        <m:ctrlPr>
                          <a:rPr lang="en-US" b="1" i="1" smtClean="0">
                            <a:latin typeface="Cambria Math" panose="02040503050406030204" pitchFamily="18" charset="0"/>
                            <a:ea typeface="Cambria Math"/>
                          </a:rPr>
                        </m:ctrlPr>
                      </m:fPr>
                      <m:num>
                        <m:sSub>
                          <m:sSubPr>
                            <m:ctrlPr>
                              <a:rPr lang="en-US" b="1" i="1" smtClean="0">
                                <a:latin typeface="Cambria Math" panose="02040503050406030204" pitchFamily="18" charset="0"/>
                                <a:ea typeface="Cambria Math"/>
                              </a:rPr>
                            </m:ctrlPr>
                          </m:sSubPr>
                          <m:e>
                            <m:r>
                              <a:rPr lang="en-US" b="1" i="1" smtClean="0">
                                <a:latin typeface="Cambria Math"/>
                                <a:ea typeface="Cambria Math"/>
                              </a:rPr>
                              <m:t>𝑷</m:t>
                            </m:r>
                          </m:e>
                          <m:sub>
                            <m:r>
                              <a:rPr lang="en-US" b="1" i="1" smtClean="0">
                                <a:latin typeface="Cambria Math"/>
                                <a:ea typeface="Cambria Math"/>
                              </a:rPr>
                              <m:t>𝒕</m:t>
                            </m:r>
                          </m:sub>
                        </m:sSub>
                        <m:r>
                          <a:rPr lang="en-US" b="1" i="1" smtClean="0">
                            <a:latin typeface="Cambria Math"/>
                            <a:ea typeface="Cambria Math"/>
                          </a:rPr>
                          <m:t>−</m:t>
                        </m:r>
                        <m:sSub>
                          <m:sSubPr>
                            <m:ctrlPr>
                              <a:rPr lang="en-US" b="1" i="1" smtClean="0">
                                <a:latin typeface="Cambria Math" panose="02040503050406030204" pitchFamily="18" charset="0"/>
                                <a:ea typeface="Cambria Math"/>
                              </a:rPr>
                            </m:ctrlPr>
                          </m:sSubPr>
                          <m:e>
                            <m:r>
                              <a:rPr lang="en-US" b="1" i="1" smtClean="0">
                                <a:latin typeface="Cambria Math"/>
                                <a:ea typeface="Cambria Math"/>
                              </a:rPr>
                              <m:t>𝑷</m:t>
                            </m:r>
                          </m:e>
                          <m:sub>
                            <m:r>
                              <a:rPr lang="en-US" b="1" i="1" smtClean="0">
                                <a:latin typeface="Cambria Math"/>
                                <a:ea typeface="Cambria Math"/>
                              </a:rPr>
                              <m:t>𝒕</m:t>
                            </m:r>
                            <m:r>
                              <a:rPr lang="en-US" b="1" i="1" smtClean="0">
                                <a:latin typeface="Cambria Math"/>
                                <a:ea typeface="Cambria Math"/>
                              </a:rPr>
                              <m:t>−</m:t>
                            </m:r>
                            <m:r>
                              <a:rPr lang="en-US" b="1" i="1" smtClean="0">
                                <a:latin typeface="Cambria Math"/>
                                <a:ea typeface="Cambria Math"/>
                              </a:rPr>
                              <m:t>𝟏</m:t>
                            </m:r>
                          </m:sub>
                        </m:sSub>
                      </m:num>
                      <m:den>
                        <m:sSub>
                          <m:sSubPr>
                            <m:ctrlPr>
                              <a:rPr lang="en-US" b="1" i="1" smtClean="0">
                                <a:latin typeface="Cambria Math" panose="02040503050406030204" pitchFamily="18" charset="0"/>
                                <a:ea typeface="Cambria Math"/>
                              </a:rPr>
                            </m:ctrlPr>
                          </m:sSubPr>
                          <m:e>
                            <m:r>
                              <a:rPr lang="en-US" b="1" i="1" smtClean="0">
                                <a:latin typeface="Cambria Math"/>
                                <a:ea typeface="Cambria Math"/>
                              </a:rPr>
                              <m:t>𝑷</m:t>
                            </m:r>
                          </m:e>
                          <m:sub>
                            <m:r>
                              <a:rPr lang="en-US" b="1" i="1" smtClean="0">
                                <a:latin typeface="Cambria Math"/>
                                <a:ea typeface="Cambria Math"/>
                              </a:rPr>
                              <m:t>𝒕</m:t>
                            </m:r>
                            <m:r>
                              <a:rPr lang="en-US" b="1" i="1" smtClean="0">
                                <a:latin typeface="Cambria Math"/>
                                <a:ea typeface="Cambria Math"/>
                              </a:rPr>
                              <m:t>−</m:t>
                            </m:r>
                            <m:r>
                              <a:rPr lang="en-US" b="1" i="1" smtClean="0">
                                <a:latin typeface="Cambria Math"/>
                                <a:ea typeface="Cambria Math"/>
                              </a:rPr>
                              <m:t>𝟏</m:t>
                            </m:r>
                          </m:sub>
                        </m:sSub>
                      </m:den>
                    </m:f>
                    <m:r>
                      <a:rPr lang="en-US" b="1" i="0" smtClean="0">
                        <a:latin typeface="Cambria Math"/>
                        <a:ea typeface="Cambria Math"/>
                      </a:rPr>
                      <m:t>(</m:t>
                    </m:r>
                    <m:r>
                      <a:rPr lang="en-US" b="1" i="0" smtClean="0">
                        <a:latin typeface="Cambria Math"/>
                        <a:ea typeface="Cambria Math"/>
                      </a:rPr>
                      <m:t>𝟏𝟎𝟎</m:t>
                    </m:r>
                    <m:r>
                      <a:rPr lang="en-US" b="1" i="0" smtClean="0">
                        <a:latin typeface="Cambria Math"/>
                        <a:ea typeface="Cambria Math"/>
                      </a:rPr>
                      <m:t>)</m:t>
                    </m:r>
                  </m:oMath>
                </a14:m>
                <a:r>
                  <a:rPr lang="en-US" b="1" dirty="0"/>
                  <a:t> </a:t>
                </a:r>
              </a:p>
              <a:p>
                <a:pPr marL="0" indent="0" algn="just" rtl="1">
                  <a:lnSpc>
                    <a:spcPct val="160000"/>
                  </a:lnSpc>
                  <a:buNone/>
                </a:pPr>
                <a:r>
                  <a:rPr lang="fa-IR" b="1" dirty="0"/>
                  <a:t>که در آن </a:t>
                </a:r>
                <a14:m>
                  <m:oMath xmlns:m="http://schemas.openxmlformats.org/officeDocument/2006/math">
                    <m:sSub>
                      <m:sSubPr>
                        <m:ctrlPr>
                          <a:rPr lang="fa-IR" b="1" i="1" smtClean="0">
                            <a:latin typeface="Cambria Math" panose="02040503050406030204" pitchFamily="18" charset="0"/>
                          </a:rPr>
                        </m:ctrlPr>
                      </m:sSubPr>
                      <m:e>
                        <m:r>
                          <a:rPr lang="en-US" b="1" i="1" smtClean="0">
                            <a:latin typeface="Cambria Math"/>
                          </a:rPr>
                          <m:t>𝑷</m:t>
                        </m:r>
                      </m:e>
                      <m:sub>
                        <m:r>
                          <a:rPr lang="en-US" b="1" i="1" smtClean="0">
                            <a:latin typeface="Cambria Math"/>
                          </a:rPr>
                          <m:t>𝒕</m:t>
                        </m:r>
                      </m:sub>
                    </m:sSub>
                  </m:oMath>
                </a14:m>
                <a:r>
                  <a:rPr lang="fa-IR" b="1" dirty="0"/>
                  <a:t> شاخص قیمت در دوره </a:t>
                </a:r>
                <a:r>
                  <a:rPr lang="en-US" b="1" dirty="0"/>
                  <a:t>t</a:t>
                </a:r>
                <a:r>
                  <a:rPr lang="fa-IR" b="1" dirty="0"/>
                  <a:t> ، </a:t>
                </a:r>
                <a14:m>
                  <m:oMath xmlns:m="http://schemas.openxmlformats.org/officeDocument/2006/math">
                    <m:sSub>
                      <m:sSubPr>
                        <m:ctrlPr>
                          <a:rPr lang="fa-IR" b="1" i="1" smtClean="0">
                            <a:latin typeface="Cambria Math" panose="02040503050406030204" pitchFamily="18" charset="0"/>
                          </a:rPr>
                        </m:ctrlPr>
                      </m:sSubPr>
                      <m:e>
                        <m:r>
                          <a:rPr lang="en-US" b="1" i="1" smtClean="0">
                            <a:latin typeface="Cambria Math"/>
                          </a:rPr>
                          <m:t>𝑷</m:t>
                        </m:r>
                      </m:e>
                      <m:sub>
                        <m:r>
                          <a:rPr lang="en-US" b="1" i="1" smtClean="0">
                            <a:latin typeface="Cambria Math"/>
                          </a:rPr>
                          <m:t>𝒕</m:t>
                        </m:r>
                        <m:r>
                          <a:rPr lang="en-US" b="1" i="1" smtClean="0">
                            <a:latin typeface="Cambria Math"/>
                          </a:rPr>
                          <m:t>−</m:t>
                        </m:r>
                        <m:r>
                          <a:rPr lang="en-US" b="1" i="1" smtClean="0">
                            <a:latin typeface="Cambria Math"/>
                          </a:rPr>
                          <m:t>𝟏</m:t>
                        </m:r>
                      </m:sub>
                    </m:sSub>
                  </m:oMath>
                </a14:m>
                <a:r>
                  <a:rPr lang="fa-IR" b="1" dirty="0"/>
                  <a:t> شاخص قیمت در دوره </a:t>
                </a:r>
                <a:r>
                  <a:rPr lang="en-US" b="1" dirty="0"/>
                  <a:t>t-1</a:t>
                </a:r>
                <a:r>
                  <a:rPr lang="fa-IR" b="1" dirty="0"/>
                  <a:t> و </a:t>
                </a:r>
                <a14:m>
                  <m:oMath xmlns:m="http://schemas.openxmlformats.org/officeDocument/2006/math">
                    <m:sSub>
                      <m:sSubPr>
                        <m:ctrlPr>
                          <a:rPr lang="fa-IR" b="1" i="1" smtClean="0">
                            <a:latin typeface="Cambria Math" panose="02040503050406030204" pitchFamily="18" charset="0"/>
                          </a:rPr>
                        </m:ctrlPr>
                      </m:sSubPr>
                      <m:e>
                        <m:r>
                          <a:rPr lang="fa-IR" b="1" i="1" smtClean="0">
                            <a:latin typeface="Cambria Math"/>
                            <a:ea typeface="Cambria Math"/>
                          </a:rPr>
                          <m:t>𝝅</m:t>
                        </m:r>
                      </m:e>
                      <m:sub>
                        <m:r>
                          <a:rPr lang="en-US" b="1" i="1" smtClean="0">
                            <a:latin typeface="Cambria Math"/>
                          </a:rPr>
                          <m:t>𝒕</m:t>
                        </m:r>
                      </m:sub>
                    </m:sSub>
                  </m:oMath>
                </a14:m>
                <a:r>
                  <a:rPr lang="fa-IR" b="1" dirty="0"/>
                  <a:t> نرخ تورم در دوره </a:t>
                </a:r>
                <a:r>
                  <a:rPr lang="en-US" b="1" dirty="0"/>
                  <a:t>t</a:t>
                </a:r>
                <a:r>
                  <a:rPr lang="fa-IR" b="1" dirty="0"/>
                  <a:t> است. مثلاً اگر شاخص قیمت مصرف کننده در فروردین 1405 برابر با 569.3 و در فروردین 1404 برابر با 328.1 بوده است، آن گاه نرخ تورم نقطه به نقطه یا نقطه ای در فروردین 1405 چنین است:</a:t>
                </a:r>
              </a:p>
              <a:p>
                <a:pPr marL="0" indent="0" rtl="1">
                  <a:buNone/>
                </a:pPr>
                <a:r>
                  <a:rPr lang="en-US" sz="1800" b="1" dirty="0">
                    <a:solidFill>
                      <a:srgbClr val="FF0000"/>
                    </a:solidFill>
                  </a:rPr>
                  <a:t> POINTINF=((569.3-328.1)/328.1)(100)= 73.5142</a:t>
                </a:r>
              </a:p>
              <a:p>
                <a:pPr marL="0" indent="0" algn="just" rtl="1">
                  <a:lnSpc>
                    <a:spcPct val="170000"/>
                  </a:lnSpc>
                  <a:buNone/>
                </a:pPr>
                <a:r>
                  <a:rPr lang="fa-IR" b="1" dirty="0"/>
                  <a:t>لذا از فروردین 1404 تا فروردین 1405 قیمت کالاها و خدمات مصرفی 73.5142 درصد افزایش یافته است که همان عدد اعلامی مرکز آمار ایران است.</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981200" y="990601"/>
                <a:ext cx="8229600" cy="5135563"/>
              </a:xfrm>
              <a:blipFill>
                <a:blip r:embed="rId2"/>
                <a:stretch>
                  <a:fillRect l="-2148" t="-2850" r="-1185" b="-950"/>
                </a:stretch>
              </a:blipFill>
            </p:spPr>
            <p:txBody>
              <a:bodyPr/>
              <a:lstStyle/>
              <a:p>
                <a:r>
                  <a:rPr lang="fa-IR">
                    <a:noFill/>
                  </a:rPr>
                  <a:t> </a:t>
                </a:r>
              </a:p>
            </p:txBody>
          </p:sp>
        </mc:Fallback>
      </mc:AlternateContent>
    </p:spTree>
    <p:extLst>
      <p:ext uri="{BB962C8B-B14F-4D97-AF65-F5344CB8AC3E}">
        <p14:creationId xmlns:p14="http://schemas.microsoft.com/office/powerpoint/2010/main" val="244200754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15962"/>
          </a:xfrm>
        </p:spPr>
        <p:txBody>
          <a:bodyPr/>
          <a:lstStyle/>
          <a:p>
            <a:pPr algn="ctr"/>
            <a:r>
              <a:rPr lang="fa-IR" b="1" dirty="0">
                <a:solidFill>
                  <a:srgbClr val="C00000"/>
                </a:solidFill>
              </a:rPr>
              <a:t>انواع مفاهیم پرکاربرد نرخ تورم</a:t>
            </a:r>
          </a:p>
        </p:txBody>
      </p:sp>
      <p:sp>
        <p:nvSpPr>
          <p:cNvPr id="3" name="Content Placeholder 2"/>
          <p:cNvSpPr>
            <a:spLocks noGrp="1"/>
          </p:cNvSpPr>
          <p:nvPr>
            <p:ph idx="1"/>
          </p:nvPr>
        </p:nvSpPr>
        <p:spPr>
          <a:xfrm>
            <a:off x="1541417" y="1143000"/>
            <a:ext cx="9100457" cy="5330952"/>
          </a:xfrm>
        </p:spPr>
        <p:txBody>
          <a:bodyPr>
            <a:normAutofit fontScale="85000" lnSpcReduction="10000"/>
          </a:bodyPr>
          <a:lstStyle/>
          <a:p>
            <a:pPr marL="457200" indent="-457200" algn="just" rtl="1">
              <a:lnSpc>
                <a:spcPct val="150000"/>
              </a:lnSpc>
              <a:buFont typeface="+mj-lt"/>
              <a:buAutoNum type="arabicParenR"/>
            </a:pPr>
            <a:r>
              <a:rPr lang="fa-IR" b="1" dirty="0">
                <a:solidFill>
                  <a:srgbClr val="0070C0"/>
                </a:solidFill>
              </a:rPr>
              <a:t>نرخ تورم ماهانه</a:t>
            </a:r>
            <a:r>
              <a:rPr lang="fa-IR" b="1" dirty="0"/>
              <a:t>: که نشان می دهد شاخص قیمت در یک ماه نسبت به ماه قبل چند درصد تغییر کرده است و درصد تغییرات قیمت ها طی یک ماه را نشان می دهد.</a:t>
            </a:r>
          </a:p>
          <a:p>
            <a:pPr marL="457200" indent="-457200" algn="just" rtl="1">
              <a:lnSpc>
                <a:spcPct val="150000"/>
              </a:lnSpc>
              <a:buFont typeface="+mj-lt"/>
              <a:buAutoNum type="arabicParenR"/>
            </a:pPr>
            <a:r>
              <a:rPr lang="fa-IR" b="1" dirty="0">
                <a:solidFill>
                  <a:srgbClr val="0070C0"/>
                </a:solidFill>
              </a:rPr>
              <a:t>نرخ تورم نقطه به نقطه</a:t>
            </a:r>
            <a:r>
              <a:rPr lang="fa-IR" b="1" dirty="0"/>
              <a:t>: که نشان می دهد شاخص قیمت در یک ماه نسبت به ماه مشابه سال قبل چند درصد تغییر کرده است و درصد تغییرات قیمت ها در یک نقطه زمانی نسبت به نقطه زمانی سال قبل را نشان می دهد.</a:t>
            </a:r>
          </a:p>
          <a:p>
            <a:pPr marL="457200" indent="-457200" algn="just" rtl="1">
              <a:lnSpc>
                <a:spcPct val="150000"/>
              </a:lnSpc>
              <a:buFont typeface="+mj-lt"/>
              <a:buAutoNum type="arabicParenR"/>
            </a:pPr>
            <a:r>
              <a:rPr lang="fa-IR" b="1" dirty="0">
                <a:solidFill>
                  <a:srgbClr val="0070C0"/>
                </a:solidFill>
              </a:rPr>
              <a:t>نرخ تورم متوسط سالانه</a:t>
            </a:r>
            <a:r>
              <a:rPr lang="fa-IR" b="1" dirty="0"/>
              <a:t>: که متوسط نرخ تورم نقطه به نقطه دوازده ماه منتهی به ماه مورد نظر را نشان می دهد یا نشان می دهد که در دوازده ماه گذشته متوسط نرخ تورم های نقطه به نقطه چه مقدار بوده است و لذا به طور متوسط نرخ تورم طی دوازده ماه اخیر چه مقدار بوده است.</a:t>
            </a:r>
          </a:p>
        </p:txBody>
      </p:sp>
    </p:spTree>
    <p:extLst>
      <p:ext uri="{BB962C8B-B14F-4D97-AF65-F5344CB8AC3E}">
        <p14:creationId xmlns:p14="http://schemas.microsoft.com/office/powerpoint/2010/main" val="3975157381"/>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92162"/>
          </a:xfrm>
        </p:spPr>
        <p:txBody>
          <a:bodyPr>
            <a:normAutofit/>
          </a:bodyPr>
          <a:lstStyle/>
          <a:p>
            <a:pPr algn="ctr"/>
            <a:r>
              <a:rPr lang="fa-IR" sz="2400" b="1" dirty="0">
                <a:solidFill>
                  <a:srgbClr val="C00000"/>
                </a:solidFill>
              </a:rPr>
              <a:t>مقدار نرخ تورم شاخص قیمتی مصرف کننده در انتهای فروردین 1405</a:t>
            </a:r>
          </a:p>
        </p:txBody>
      </p:sp>
      <p:sp>
        <p:nvSpPr>
          <p:cNvPr id="3" name="Content Placeholder 2"/>
          <p:cNvSpPr>
            <a:spLocks noGrp="1"/>
          </p:cNvSpPr>
          <p:nvPr>
            <p:ph idx="1"/>
          </p:nvPr>
        </p:nvSpPr>
        <p:spPr>
          <a:xfrm>
            <a:off x="1419497" y="1143000"/>
            <a:ext cx="9248503" cy="5330952"/>
          </a:xfrm>
        </p:spPr>
        <p:txBody>
          <a:bodyPr>
            <a:normAutofit fontScale="92500" lnSpcReduction="10000"/>
          </a:bodyPr>
          <a:lstStyle/>
          <a:p>
            <a:pPr marL="0" indent="0" algn="just" rtl="1">
              <a:lnSpc>
                <a:spcPct val="150000"/>
              </a:lnSpc>
              <a:buNone/>
            </a:pPr>
            <a:r>
              <a:rPr lang="fa-IR" b="1" dirty="0"/>
              <a:t>شاخص قیمتی مصرف کننده در پایان فروردین 1405 برابر با 569.3 بوده است، بدان معنی که نسبت به سال پایه 1400 به طور متوسط قیمت ها 5.693 برابر شده است. در این ماه، نرخ تورم ماهانه 5 درصد بوده است، بدین معنی که درفروردین 1405 نسبت به اسفند 1404 قیمت ها به طور متوسط 5 درصد افزایش یافته است. نرخ تورم نقطه به نقطه 73.5 درصد بوده است، به این معنی که به طور متوسط قیمت ها در فروردین 1405 نسبت به فروردین 1404 معادل 73.5 درصد افزایش یافته است. نرخ تورم متوسط سالانه 53.7 درصد بوده است، به این معنی که طی دوازده ماه منتهی به فروردین 1405 قیمت ها به طور متوسط 53.7 درصد افزایش یافته است.</a:t>
            </a:r>
          </a:p>
        </p:txBody>
      </p:sp>
    </p:spTree>
    <p:extLst>
      <p:ext uri="{BB962C8B-B14F-4D97-AF65-F5344CB8AC3E}">
        <p14:creationId xmlns:p14="http://schemas.microsoft.com/office/powerpoint/2010/main" val="400708113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97321"/>
          </a:xfrm>
        </p:spPr>
        <p:txBody>
          <a:bodyPr/>
          <a:lstStyle/>
          <a:p>
            <a:pPr algn="ctr"/>
            <a:r>
              <a:rPr lang="fa-IR" b="1" dirty="0">
                <a:solidFill>
                  <a:srgbClr val="FF0000"/>
                </a:solidFill>
              </a:rPr>
              <a:t>سه نوع نرخ تورم چه کاربردی دارند؟</a:t>
            </a:r>
          </a:p>
        </p:txBody>
      </p:sp>
      <p:sp>
        <p:nvSpPr>
          <p:cNvPr id="3" name="Content Placeholder 2"/>
          <p:cNvSpPr>
            <a:spLocks noGrp="1"/>
          </p:cNvSpPr>
          <p:nvPr>
            <p:ph idx="1"/>
          </p:nvPr>
        </p:nvSpPr>
        <p:spPr>
          <a:xfrm>
            <a:off x="838200" y="1140823"/>
            <a:ext cx="10515600" cy="5036140"/>
          </a:xfrm>
        </p:spPr>
        <p:txBody>
          <a:bodyPr>
            <a:normAutofit fontScale="85000" lnSpcReduction="20000"/>
          </a:bodyPr>
          <a:lstStyle/>
          <a:p>
            <a:pPr algn="just" rtl="1">
              <a:lnSpc>
                <a:spcPct val="200000"/>
              </a:lnSpc>
              <a:buFont typeface="Wingdings" panose="05000000000000000000" pitchFamily="2" charset="2"/>
              <a:buChar char="Ø"/>
            </a:pPr>
            <a:r>
              <a:rPr lang="fa-IR" sz="3200" b="1" dirty="0"/>
              <a:t>اگر قصد داشته باشیم که وضعیت تحرک قیمت ها در زمان حاضر را نگاه کنیم، نرخ تورم ماهانه یا سالانه شده آن مناسب است.</a:t>
            </a:r>
          </a:p>
          <a:p>
            <a:pPr algn="just" rtl="1">
              <a:lnSpc>
                <a:spcPct val="200000"/>
              </a:lnSpc>
              <a:buFont typeface="Wingdings" panose="05000000000000000000" pitchFamily="2" charset="2"/>
              <a:buChar char="Ø"/>
            </a:pPr>
            <a:r>
              <a:rPr lang="fa-IR" sz="3200" b="1" dirty="0"/>
              <a:t>اگر قصد داریم یک مقطع زمانی خاص را با یک سال قبل از آن از نظر میزان افزایش قیمت ها مقایسه کنیم، نرخ تورم نقطه به نقطه مناسب است.</a:t>
            </a:r>
          </a:p>
          <a:p>
            <a:pPr algn="just" rtl="1">
              <a:lnSpc>
                <a:spcPct val="200000"/>
              </a:lnSpc>
              <a:buFont typeface="Wingdings" panose="05000000000000000000" pitchFamily="2" charset="2"/>
              <a:buChar char="Ø"/>
            </a:pPr>
            <a:r>
              <a:rPr lang="fa-IR" sz="3200" b="1" dirty="0"/>
              <a:t>اگر قصد داریم که به طور متوسط وضعیت یک سال را با یک سال قبل از آن مقایسه کنیم، نرخ تورم متوسط سالانه مناسب است.</a:t>
            </a:r>
          </a:p>
        </p:txBody>
      </p:sp>
    </p:spTree>
    <p:extLst>
      <p:ext uri="{BB962C8B-B14F-4D97-AF65-F5344CB8AC3E}">
        <p14:creationId xmlns:p14="http://schemas.microsoft.com/office/powerpoint/2010/main" val="3026688734"/>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15962"/>
          </a:xfrm>
        </p:spPr>
        <p:txBody>
          <a:bodyPr>
            <a:normAutofit/>
          </a:bodyPr>
          <a:lstStyle/>
          <a:p>
            <a:pPr algn="ctr"/>
            <a:r>
              <a:rPr lang="fa-IR" sz="3200" b="1" dirty="0">
                <a:solidFill>
                  <a:srgbClr val="FF0000"/>
                </a:solidFill>
              </a:rPr>
              <a:t>نرخ تورم شاخص قیمتی مصرف کننده،1404-1338</a:t>
            </a:r>
          </a:p>
        </p:txBody>
      </p:sp>
      <p:sp>
        <p:nvSpPr>
          <p:cNvPr id="3" name="Content Placeholder 2"/>
          <p:cNvSpPr>
            <a:spLocks noGrp="1"/>
          </p:cNvSpPr>
          <p:nvPr>
            <p:ph idx="1"/>
          </p:nvPr>
        </p:nvSpPr>
        <p:spPr>
          <a:xfrm>
            <a:off x="1981200" y="1066800"/>
            <a:ext cx="7696200" cy="5407152"/>
          </a:xfrm>
        </p:spPr>
        <p:txBody>
          <a:bodyPr/>
          <a:lstStyle/>
          <a:p>
            <a:pPr marL="0" indent="0">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2778288842"/>
              </p:ext>
            </p:extLst>
          </p:nvPr>
        </p:nvGraphicFramePr>
        <p:xfrm>
          <a:off x="1236617" y="1066800"/>
          <a:ext cx="9622972" cy="5407152"/>
        </p:xfrm>
        <a:graphic>
          <a:graphicData uri="http://schemas.openxmlformats.org/presentationml/2006/ole">
            <mc:AlternateContent xmlns:mc="http://schemas.openxmlformats.org/markup-compatibility/2006">
              <mc:Choice xmlns:v="urn:schemas-microsoft-com:vml" Requires="v">
                <p:oleObj name="EViews" r:id="rId2" imgW="4526067" imgH="2857761" progId="EViews.Workfile.2">
                  <p:embed/>
                </p:oleObj>
              </mc:Choice>
              <mc:Fallback>
                <p:oleObj name="EViews" r:id="rId2" imgW="4526067" imgH="2857761" progId="EViews.Workfile.2">
                  <p:embed/>
                  <p:pic>
                    <p:nvPicPr>
                      <p:cNvPr id="4" name="Object 3"/>
                      <p:cNvPicPr/>
                      <p:nvPr/>
                    </p:nvPicPr>
                    <p:blipFill>
                      <a:blip r:embed="rId3"/>
                      <a:stretch>
                        <a:fillRect/>
                      </a:stretch>
                    </p:blipFill>
                    <p:spPr>
                      <a:xfrm>
                        <a:off x="1236617" y="1066800"/>
                        <a:ext cx="9622972" cy="5407152"/>
                      </a:xfrm>
                      <a:prstGeom prst="rect">
                        <a:avLst/>
                      </a:prstGeom>
                    </p:spPr>
                  </p:pic>
                </p:oleObj>
              </mc:Fallback>
            </mc:AlternateContent>
          </a:graphicData>
        </a:graphic>
      </p:graphicFrame>
    </p:spTree>
    <p:extLst>
      <p:ext uri="{BB962C8B-B14F-4D97-AF65-F5344CB8AC3E}">
        <p14:creationId xmlns:p14="http://schemas.microsoft.com/office/powerpoint/2010/main" val="289792399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792162"/>
          </a:xfrm>
        </p:spPr>
        <p:txBody>
          <a:bodyPr>
            <a:normAutofit/>
          </a:bodyPr>
          <a:lstStyle/>
          <a:p>
            <a:r>
              <a:rPr lang="fa-IR" sz="3600" b="1" dirty="0">
                <a:solidFill>
                  <a:srgbClr val="FF0000"/>
                </a:solidFill>
              </a:rPr>
              <a:t>نرخ تورم واقعی و ترند نرخ تورم، 1404-1338</a:t>
            </a:r>
          </a:p>
        </p:txBody>
      </p:sp>
      <p:sp>
        <p:nvSpPr>
          <p:cNvPr id="3" name="Content Placeholder 2"/>
          <p:cNvSpPr>
            <a:spLocks noGrp="1"/>
          </p:cNvSpPr>
          <p:nvPr>
            <p:ph idx="1"/>
          </p:nvPr>
        </p:nvSpPr>
        <p:spPr>
          <a:xfrm>
            <a:off x="1981200" y="1219200"/>
            <a:ext cx="7696200" cy="5254752"/>
          </a:xfrm>
        </p:spPr>
        <p:txBody>
          <a:bodyPr/>
          <a:lstStyle/>
          <a:p>
            <a:pPr marL="0" indent="0">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2592970338"/>
              </p:ext>
            </p:extLst>
          </p:nvPr>
        </p:nvGraphicFramePr>
        <p:xfrm>
          <a:off x="1227910" y="1219200"/>
          <a:ext cx="9710056" cy="5254752"/>
        </p:xfrm>
        <a:graphic>
          <a:graphicData uri="http://schemas.openxmlformats.org/presentationml/2006/ole">
            <mc:AlternateContent xmlns:mc="http://schemas.openxmlformats.org/markup-compatibility/2006">
              <mc:Choice xmlns:v="urn:schemas-microsoft-com:vml" Requires="v">
                <p:oleObj name="EViews" r:id="rId2" imgW="4526067" imgH="2857761" progId="EViews.Workfile.2">
                  <p:embed/>
                </p:oleObj>
              </mc:Choice>
              <mc:Fallback>
                <p:oleObj name="EViews" r:id="rId2" imgW="4526067" imgH="2857761" progId="EViews.Workfile.2">
                  <p:embed/>
                  <p:pic>
                    <p:nvPicPr>
                      <p:cNvPr id="4" name="Object 3"/>
                      <p:cNvPicPr/>
                      <p:nvPr/>
                    </p:nvPicPr>
                    <p:blipFill>
                      <a:blip r:embed="rId3"/>
                      <a:stretch>
                        <a:fillRect/>
                      </a:stretch>
                    </p:blipFill>
                    <p:spPr>
                      <a:xfrm>
                        <a:off x="1227910" y="1219200"/>
                        <a:ext cx="9710056" cy="5254752"/>
                      </a:xfrm>
                      <a:prstGeom prst="rect">
                        <a:avLst/>
                      </a:prstGeom>
                    </p:spPr>
                  </p:pic>
                </p:oleObj>
              </mc:Fallback>
            </mc:AlternateContent>
          </a:graphicData>
        </a:graphic>
      </p:graphicFrame>
    </p:spTree>
    <p:extLst>
      <p:ext uri="{BB962C8B-B14F-4D97-AF65-F5344CB8AC3E}">
        <p14:creationId xmlns:p14="http://schemas.microsoft.com/office/powerpoint/2010/main" val="217439875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4738"/>
          </a:xfrm>
        </p:spPr>
        <p:txBody>
          <a:bodyPr/>
          <a:lstStyle/>
          <a:p>
            <a:pPr algn="ctr"/>
            <a:r>
              <a:rPr lang="fa-IR" b="1" dirty="0">
                <a:solidFill>
                  <a:srgbClr val="FF0000"/>
                </a:solidFill>
              </a:rPr>
              <a:t>داده های تورم چه می گوید؟</a:t>
            </a:r>
          </a:p>
        </p:txBody>
      </p:sp>
      <p:sp>
        <p:nvSpPr>
          <p:cNvPr id="3" name="Content Placeholder 2"/>
          <p:cNvSpPr>
            <a:spLocks noGrp="1"/>
          </p:cNvSpPr>
          <p:nvPr>
            <p:ph idx="1"/>
          </p:nvPr>
        </p:nvSpPr>
        <p:spPr>
          <a:xfrm>
            <a:off x="838200" y="1193074"/>
            <a:ext cx="10515600" cy="4983889"/>
          </a:xfrm>
        </p:spPr>
        <p:txBody>
          <a:bodyPr>
            <a:normAutofit/>
          </a:bodyPr>
          <a:lstStyle/>
          <a:p>
            <a:pPr marL="514350" indent="-514350" algn="just" rtl="1">
              <a:lnSpc>
                <a:spcPct val="200000"/>
              </a:lnSpc>
              <a:buFont typeface="+mj-lt"/>
              <a:buAutoNum type="arabicParenR"/>
            </a:pPr>
            <a:r>
              <a:rPr lang="fa-IR" sz="3200" b="1" dirty="0"/>
              <a:t>غیر از دهه 1340 نرخ تورم ایران بالا و غالباً دو رقمی بوده است</a:t>
            </a:r>
          </a:p>
          <a:p>
            <a:pPr marL="514350" indent="-514350" algn="just" rtl="1">
              <a:lnSpc>
                <a:spcPct val="200000"/>
              </a:lnSpc>
              <a:buFont typeface="+mj-lt"/>
              <a:buAutoNum type="arabicParenR"/>
            </a:pPr>
            <a:r>
              <a:rPr lang="fa-IR" sz="3200" b="1" dirty="0"/>
              <a:t>نرخ تورم ایران بی ثباتی قابل توجهی داشته است</a:t>
            </a:r>
          </a:p>
          <a:p>
            <a:pPr marL="514350" indent="-514350" algn="just" rtl="1">
              <a:lnSpc>
                <a:spcPct val="200000"/>
              </a:lnSpc>
              <a:buFont typeface="+mj-lt"/>
              <a:buAutoNum type="arabicParenR"/>
            </a:pPr>
            <a:r>
              <a:rPr lang="fa-IR" sz="3200" b="1" dirty="0"/>
              <a:t>نرخ تورم ایران دارای ترند صعودی است که انعکاس اثر ناترازی های اقتصاد و کسری بودجه آشکار و پنهان دولت در طول زمان است</a:t>
            </a:r>
          </a:p>
        </p:txBody>
      </p:sp>
    </p:spTree>
    <p:extLst>
      <p:ext uri="{BB962C8B-B14F-4D97-AF65-F5344CB8AC3E}">
        <p14:creationId xmlns:p14="http://schemas.microsoft.com/office/powerpoint/2010/main" val="1937958847"/>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62486"/>
          </a:xfrm>
        </p:spPr>
        <p:txBody>
          <a:bodyPr>
            <a:normAutofit fontScale="90000"/>
          </a:bodyPr>
          <a:lstStyle/>
          <a:p>
            <a:pPr algn="ctr"/>
            <a:r>
              <a:rPr lang="fa-IR" b="1" dirty="0">
                <a:solidFill>
                  <a:srgbClr val="FF0000"/>
                </a:solidFill>
              </a:rPr>
              <a:t>تمایز بین وجود تورم و افزایش تورم</a:t>
            </a:r>
          </a:p>
        </p:txBody>
      </p:sp>
      <p:sp>
        <p:nvSpPr>
          <p:cNvPr id="3" name="Content Placeholder 2"/>
          <p:cNvSpPr>
            <a:spLocks noGrp="1"/>
          </p:cNvSpPr>
          <p:nvPr>
            <p:ph idx="1"/>
          </p:nvPr>
        </p:nvSpPr>
        <p:spPr>
          <a:xfrm>
            <a:off x="838200" y="1105989"/>
            <a:ext cx="10515600" cy="5070974"/>
          </a:xfrm>
        </p:spPr>
        <p:txBody>
          <a:bodyPr>
            <a:normAutofit/>
          </a:bodyPr>
          <a:lstStyle/>
          <a:p>
            <a:pPr marL="0" indent="0" algn="just" rtl="1">
              <a:lnSpc>
                <a:spcPct val="200000"/>
              </a:lnSpc>
              <a:buNone/>
            </a:pPr>
            <a:r>
              <a:rPr lang="fa-IR" sz="3200" b="1" dirty="0"/>
              <a:t>تا زمانی که قیمت ها در حال افزایش باشد که در غالب کشورها چنین است، می گوییم تورم وجود دارد. اما تنها زمانی می توان گفت که تورم افزایش یافته است که نرخ تورم نسبت به قبل افزایش یافته باشد. لذا، در سال 1403 همچنان تورم وجود داشته و خیلی بالا بوده است اما در مقایسه با سال های قبل اندکی کمتر شده است.</a:t>
            </a:r>
          </a:p>
        </p:txBody>
      </p:sp>
    </p:spTree>
    <p:extLst>
      <p:ext uri="{BB962C8B-B14F-4D97-AF65-F5344CB8AC3E}">
        <p14:creationId xmlns:p14="http://schemas.microsoft.com/office/powerpoint/2010/main" val="381294142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97321"/>
          </a:xfrm>
        </p:spPr>
        <p:txBody>
          <a:bodyPr>
            <a:noAutofit/>
          </a:bodyPr>
          <a:lstStyle/>
          <a:p>
            <a:pPr algn="ctr"/>
            <a:r>
              <a:rPr lang="fa-IR" sz="2800" b="1" dirty="0">
                <a:solidFill>
                  <a:srgbClr val="FF0000"/>
                </a:solidFill>
              </a:rPr>
              <a:t>نرخ تورم خانوارهای شهری مرکز آمار(البته ظاهراً در ویرایش های بعدی اعداد تغییر کرده اند)، 1403-1394</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258935692"/>
              </p:ext>
            </p:extLst>
          </p:nvPr>
        </p:nvGraphicFramePr>
        <p:xfrm>
          <a:off x="838200" y="1166813"/>
          <a:ext cx="10515600" cy="5029200"/>
        </p:xfrm>
        <a:graphic>
          <a:graphicData uri="http://schemas.openxmlformats.org/drawingml/2006/table">
            <a:tbl>
              <a:tblPr rtl="1" firstRow="1" bandRow="1">
                <a:tableStyleId>{69CF1AB2-1976-4502-BF36-3FF5EA218861}</a:tableStyleId>
              </a:tblPr>
              <a:tblGrid>
                <a:gridCol w="5257800">
                  <a:extLst>
                    <a:ext uri="{9D8B030D-6E8A-4147-A177-3AD203B41FA5}">
                      <a16:colId xmlns:a16="http://schemas.microsoft.com/office/drawing/2014/main" val="874013947"/>
                    </a:ext>
                  </a:extLst>
                </a:gridCol>
                <a:gridCol w="5257800">
                  <a:extLst>
                    <a:ext uri="{9D8B030D-6E8A-4147-A177-3AD203B41FA5}">
                      <a16:colId xmlns:a16="http://schemas.microsoft.com/office/drawing/2014/main" val="3070124896"/>
                    </a:ext>
                  </a:extLst>
                </a:gridCol>
              </a:tblGrid>
              <a:tr h="370840">
                <a:tc>
                  <a:txBody>
                    <a:bodyPr/>
                    <a:lstStyle/>
                    <a:p>
                      <a:pPr algn="ctr" rtl="1"/>
                      <a:r>
                        <a:rPr lang="fa-IR" sz="2400" b="1" dirty="0"/>
                        <a:t>سال</a:t>
                      </a:r>
                    </a:p>
                  </a:txBody>
                  <a:tcPr/>
                </a:tc>
                <a:tc>
                  <a:txBody>
                    <a:bodyPr/>
                    <a:lstStyle/>
                    <a:p>
                      <a:pPr algn="ctr" rtl="1"/>
                      <a:r>
                        <a:rPr lang="fa-IR" sz="2400" dirty="0"/>
                        <a:t>نرخ تورم</a:t>
                      </a:r>
                    </a:p>
                  </a:txBody>
                  <a:tcPr/>
                </a:tc>
                <a:extLst>
                  <a:ext uri="{0D108BD9-81ED-4DB2-BD59-A6C34878D82A}">
                    <a16:rowId xmlns:a16="http://schemas.microsoft.com/office/drawing/2014/main" val="2071341875"/>
                  </a:ext>
                </a:extLst>
              </a:tr>
              <a:tr h="370840">
                <a:tc>
                  <a:txBody>
                    <a:bodyPr/>
                    <a:lstStyle/>
                    <a:p>
                      <a:pPr algn="ctr" rtl="1"/>
                      <a:r>
                        <a:rPr lang="fa-IR" sz="2400" b="1" dirty="0"/>
                        <a:t>1394</a:t>
                      </a:r>
                    </a:p>
                  </a:txBody>
                  <a:tcPr/>
                </a:tc>
                <a:tc>
                  <a:txBody>
                    <a:bodyPr/>
                    <a:lstStyle/>
                    <a:p>
                      <a:pPr algn="ctr" rtl="1"/>
                      <a:r>
                        <a:rPr lang="fa-IR" sz="2400" b="1" dirty="0"/>
                        <a:t>11.3</a:t>
                      </a:r>
                    </a:p>
                  </a:txBody>
                  <a:tcPr/>
                </a:tc>
                <a:extLst>
                  <a:ext uri="{0D108BD9-81ED-4DB2-BD59-A6C34878D82A}">
                    <a16:rowId xmlns:a16="http://schemas.microsoft.com/office/drawing/2014/main" val="43482740"/>
                  </a:ext>
                </a:extLst>
              </a:tr>
              <a:tr h="370840">
                <a:tc>
                  <a:txBody>
                    <a:bodyPr/>
                    <a:lstStyle/>
                    <a:p>
                      <a:pPr algn="ctr" rtl="1"/>
                      <a:r>
                        <a:rPr lang="fa-IR" sz="2400" b="1" dirty="0"/>
                        <a:t>1395</a:t>
                      </a:r>
                    </a:p>
                  </a:txBody>
                  <a:tcPr/>
                </a:tc>
                <a:tc>
                  <a:txBody>
                    <a:bodyPr/>
                    <a:lstStyle/>
                    <a:p>
                      <a:pPr algn="ctr" rtl="1"/>
                      <a:r>
                        <a:rPr lang="fa-IR" sz="2400" b="1" dirty="0"/>
                        <a:t>6.8</a:t>
                      </a:r>
                    </a:p>
                  </a:txBody>
                  <a:tcPr/>
                </a:tc>
                <a:extLst>
                  <a:ext uri="{0D108BD9-81ED-4DB2-BD59-A6C34878D82A}">
                    <a16:rowId xmlns:a16="http://schemas.microsoft.com/office/drawing/2014/main" val="2042347673"/>
                  </a:ext>
                </a:extLst>
              </a:tr>
              <a:tr h="370840">
                <a:tc>
                  <a:txBody>
                    <a:bodyPr/>
                    <a:lstStyle/>
                    <a:p>
                      <a:pPr algn="ctr" rtl="1"/>
                      <a:r>
                        <a:rPr lang="fa-IR" sz="2400" b="1" dirty="0"/>
                        <a:t>1396</a:t>
                      </a:r>
                    </a:p>
                  </a:txBody>
                  <a:tcPr/>
                </a:tc>
                <a:tc>
                  <a:txBody>
                    <a:bodyPr/>
                    <a:lstStyle/>
                    <a:p>
                      <a:pPr algn="ctr" rtl="1"/>
                      <a:r>
                        <a:rPr lang="fa-IR" sz="2400" b="1" dirty="0"/>
                        <a:t>8.1</a:t>
                      </a:r>
                    </a:p>
                  </a:txBody>
                  <a:tcPr/>
                </a:tc>
                <a:extLst>
                  <a:ext uri="{0D108BD9-81ED-4DB2-BD59-A6C34878D82A}">
                    <a16:rowId xmlns:a16="http://schemas.microsoft.com/office/drawing/2014/main" val="2377737862"/>
                  </a:ext>
                </a:extLst>
              </a:tr>
              <a:tr h="370840">
                <a:tc>
                  <a:txBody>
                    <a:bodyPr/>
                    <a:lstStyle/>
                    <a:p>
                      <a:pPr algn="ctr" rtl="1"/>
                      <a:r>
                        <a:rPr lang="fa-IR" sz="2400" b="1" dirty="0"/>
                        <a:t>1397</a:t>
                      </a:r>
                    </a:p>
                  </a:txBody>
                  <a:tcPr/>
                </a:tc>
                <a:tc>
                  <a:txBody>
                    <a:bodyPr/>
                    <a:lstStyle/>
                    <a:p>
                      <a:pPr algn="ctr" rtl="1"/>
                      <a:r>
                        <a:rPr lang="fa-IR" sz="2400" b="1" dirty="0"/>
                        <a:t>26.6</a:t>
                      </a:r>
                    </a:p>
                  </a:txBody>
                  <a:tcPr/>
                </a:tc>
                <a:extLst>
                  <a:ext uri="{0D108BD9-81ED-4DB2-BD59-A6C34878D82A}">
                    <a16:rowId xmlns:a16="http://schemas.microsoft.com/office/drawing/2014/main" val="115459654"/>
                  </a:ext>
                </a:extLst>
              </a:tr>
              <a:tr h="370840">
                <a:tc>
                  <a:txBody>
                    <a:bodyPr/>
                    <a:lstStyle/>
                    <a:p>
                      <a:pPr algn="ctr" rtl="1"/>
                      <a:r>
                        <a:rPr lang="fa-IR" sz="2400" b="1" dirty="0"/>
                        <a:t>1398</a:t>
                      </a:r>
                    </a:p>
                  </a:txBody>
                  <a:tcPr/>
                </a:tc>
                <a:tc>
                  <a:txBody>
                    <a:bodyPr/>
                    <a:lstStyle/>
                    <a:p>
                      <a:pPr algn="ctr" rtl="1"/>
                      <a:r>
                        <a:rPr lang="fa-IR" sz="2400" b="1" dirty="0"/>
                        <a:t>34.4</a:t>
                      </a:r>
                    </a:p>
                  </a:txBody>
                  <a:tcPr/>
                </a:tc>
                <a:extLst>
                  <a:ext uri="{0D108BD9-81ED-4DB2-BD59-A6C34878D82A}">
                    <a16:rowId xmlns:a16="http://schemas.microsoft.com/office/drawing/2014/main" val="2809421281"/>
                  </a:ext>
                </a:extLst>
              </a:tr>
              <a:tr h="370840">
                <a:tc>
                  <a:txBody>
                    <a:bodyPr/>
                    <a:lstStyle/>
                    <a:p>
                      <a:pPr algn="ctr" rtl="1"/>
                      <a:r>
                        <a:rPr lang="fa-IR" sz="2400" b="1" dirty="0"/>
                        <a:t>1399</a:t>
                      </a:r>
                    </a:p>
                  </a:txBody>
                  <a:tcPr/>
                </a:tc>
                <a:tc>
                  <a:txBody>
                    <a:bodyPr/>
                    <a:lstStyle/>
                    <a:p>
                      <a:pPr algn="ctr" rtl="1"/>
                      <a:r>
                        <a:rPr lang="fa-IR" sz="2400" b="1" dirty="0"/>
                        <a:t>36.2</a:t>
                      </a:r>
                    </a:p>
                  </a:txBody>
                  <a:tcPr/>
                </a:tc>
                <a:extLst>
                  <a:ext uri="{0D108BD9-81ED-4DB2-BD59-A6C34878D82A}">
                    <a16:rowId xmlns:a16="http://schemas.microsoft.com/office/drawing/2014/main" val="752304230"/>
                  </a:ext>
                </a:extLst>
              </a:tr>
              <a:tr h="370840">
                <a:tc>
                  <a:txBody>
                    <a:bodyPr/>
                    <a:lstStyle/>
                    <a:p>
                      <a:pPr algn="ctr" rtl="1"/>
                      <a:r>
                        <a:rPr lang="fa-IR" sz="2400" b="1" dirty="0"/>
                        <a:t>1400</a:t>
                      </a:r>
                    </a:p>
                  </a:txBody>
                  <a:tcPr/>
                </a:tc>
                <a:tc>
                  <a:txBody>
                    <a:bodyPr/>
                    <a:lstStyle/>
                    <a:p>
                      <a:pPr algn="ctr" rtl="1"/>
                      <a:r>
                        <a:rPr lang="fa-IR" sz="2400" b="1" dirty="0"/>
                        <a:t>39.7</a:t>
                      </a:r>
                    </a:p>
                  </a:txBody>
                  <a:tcPr/>
                </a:tc>
                <a:extLst>
                  <a:ext uri="{0D108BD9-81ED-4DB2-BD59-A6C34878D82A}">
                    <a16:rowId xmlns:a16="http://schemas.microsoft.com/office/drawing/2014/main" val="11492154"/>
                  </a:ext>
                </a:extLst>
              </a:tr>
              <a:tr h="370840">
                <a:tc>
                  <a:txBody>
                    <a:bodyPr/>
                    <a:lstStyle/>
                    <a:p>
                      <a:pPr algn="ctr" rtl="1"/>
                      <a:r>
                        <a:rPr lang="fa-IR" sz="2400" b="1" dirty="0"/>
                        <a:t>1401</a:t>
                      </a:r>
                    </a:p>
                  </a:txBody>
                  <a:tcPr/>
                </a:tc>
                <a:tc>
                  <a:txBody>
                    <a:bodyPr/>
                    <a:lstStyle/>
                    <a:p>
                      <a:pPr algn="ctr" rtl="1"/>
                      <a:r>
                        <a:rPr lang="fa-IR" sz="2400" b="1" dirty="0"/>
                        <a:t>45</a:t>
                      </a:r>
                    </a:p>
                  </a:txBody>
                  <a:tcPr/>
                </a:tc>
                <a:extLst>
                  <a:ext uri="{0D108BD9-81ED-4DB2-BD59-A6C34878D82A}">
                    <a16:rowId xmlns:a16="http://schemas.microsoft.com/office/drawing/2014/main" val="546290431"/>
                  </a:ext>
                </a:extLst>
              </a:tr>
              <a:tr h="370840">
                <a:tc>
                  <a:txBody>
                    <a:bodyPr/>
                    <a:lstStyle/>
                    <a:p>
                      <a:pPr algn="ctr" rtl="1"/>
                      <a:r>
                        <a:rPr lang="fa-IR" sz="2400" b="1" dirty="0"/>
                        <a:t>1402</a:t>
                      </a:r>
                    </a:p>
                  </a:txBody>
                  <a:tcPr/>
                </a:tc>
                <a:tc>
                  <a:txBody>
                    <a:bodyPr/>
                    <a:lstStyle/>
                    <a:p>
                      <a:pPr algn="ctr" rtl="1"/>
                      <a:r>
                        <a:rPr lang="fa-IR" sz="2400" b="1" dirty="0"/>
                        <a:t>40.7</a:t>
                      </a:r>
                    </a:p>
                  </a:txBody>
                  <a:tcPr/>
                </a:tc>
                <a:extLst>
                  <a:ext uri="{0D108BD9-81ED-4DB2-BD59-A6C34878D82A}">
                    <a16:rowId xmlns:a16="http://schemas.microsoft.com/office/drawing/2014/main" val="3180955083"/>
                  </a:ext>
                </a:extLst>
              </a:tr>
              <a:tr h="370840">
                <a:tc>
                  <a:txBody>
                    <a:bodyPr/>
                    <a:lstStyle/>
                    <a:p>
                      <a:pPr algn="ctr" rtl="1"/>
                      <a:r>
                        <a:rPr lang="fa-IR" sz="2400" b="1" dirty="0"/>
                        <a:t>1403</a:t>
                      </a:r>
                    </a:p>
                  </a:txBody>
                  <a:tcPr/>
                </a:tc>
                <a:tc>
                  <a:txBody>
                    <a:bodyPr/>
                    <a:lstStyle/>
                    <a:p>
                      <a:pPr algn="ctr" rtl="1"/>
                      <a:r>
                        <a:rPr lang="fa-IR" sz="2400" b="1" dirty="0"/>
                        <a:t>32.8</a:t>
                      </a:r>
                    </a:p>
                  </a:txBody>
                  <a:tcPr/>
                </a:tc>
                <a:extLst>
                  <a:ext uri="{0D108BD9-81ED-4DB2-BD59-A6C34878D82A}">
                    <a16:rowId xmlns:a16="http://schemas.microsoft.com/office/drawing/2014/main" val="1024206789"/>
                  </a:ext>
                </a:extLst>
              </a:tr>
            </a:tbl>
          </a:graphicData>
        </a:graphic>
      </p:graphicFrame>
    </p:spTree>
    <p:extLst>
      <p:ext uri="{BB962C8B-B14F-4D97-AF65-F5344CB8AC3E}">
        <p14:creationId xmlns:p14="http://schemas.microsoft.com/office/powerpoint/2010/main" val="1770707507"/>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32155"/>
          </a:xfrm>
        </p:spPr>
        <p:txBody>
          <a:bodyPr>
            <a:normAutofit/>
          </a:bodyPr>
          <a:lstStyle/>
          <a:p>
            <a:pPr algn="ctr"/>
            <a:r>
              <a:rPr lang="fa-IR" b="1" dirty="0">
                <a:solidFill>
                  <a:srgbClr val="FF0000"/>
                </a:solidFill>
              </a:rPr>
              <a:t>متغیر اسمی(به قیمت جاری) و حقیقی(به قیمت ثابت)</a:t>
            </a:r>
          </a:p>
        </p:txBody>
      </p:sp>
      <p:sp>
        <p:nvSpPr>
          <p:cNvPr id="3" name="Content Placeholder 2"/>
          <p:cNvSpPr>
            <a:spLocks noGrp="1"/>
          </p:cNvSpPr>
          <p:nvPr>
            <p:ph idx="1"/>
          </p:nvPr>
        </p:nvSpPr>
        <p:spPr>
          <a:xfrm>
            <a:off x="838200" y="1166949"/>
            <a:ext cx="10515600" cy="5010014"/>
          </a:xfrm>
        </p:spPr>
        <p:txBody>
          <a:bodyPr>
            <a:normAutofit fontScale="85000" lnSpcReduction="10000"/>
          </a:bodyPr>
          <a:lstStyle/>
          <a:p>
            <a:pPr marL="0" indent="0" algn="just" rtl="1">
              <a:lnSpc>
                <a:spcPct val="150000"/>
              </a:lnSpc>
              <a:buNone/>
            </a:pPr>
            <a:r>
              <a:rPr lang="fa-IR" sz="3200" b="1" dirty="0"/>
              <a:t>هرگاه متغیری واحد پولی داشته باشد، در اقتصاد کلان می تواند به صورت اسمی محاسبه شود یا به صورت حقیقی.</a:t>
            </a:r>
          </a:p>
          <a:p>
            <a:pPr marL="0" indent="0" algn="just" rtl="1">
              <a:lnSpc>
                <a:spcPct val="150000"/>
              </a:lnSpc>
              <a:buNone/>
            </a:pPr>
            <a:r>
              <a:rPr lang="fa-IR" sz="3200" b="1" dirty="0">
                <a:solidFill>
                  <a:srgbClr val="00B0F0"/>
                </a:solidFill>
              </a:rPr>
              <a:t>منظور از متغیر اسمی </a:t>
            </a:r>
            <a:r>
              <a:rPr lang="en-US" sz="3200" b="1" dirty="0">
                <a:solidFill>
                  <a:srgbClr val="00B0F0"/>
                </a:solidFill>
              </a:rPr>
              <a:t>(Nominal)</a:t>
            </a:r>
            <a:r>
              <a:rPr lang="fa-IR" sz="3200" b="1" dirty="0">
                <a:solidFill>
                  <a:srgbClr val="00B0F0"/>
                </a:solidFill>
              </a:rPr>
              <a:t> یا به قیمت جاری </a:t>
            </a:r>
            <a:r>
              <a:rPr lang="fa-IR" sz="3200" b="1" dirty="0"/>
              <a:t>آن است که مقدار آن به قیمت های همان سال مورد نظر محاسبه شده است(مثلاً مصرف کل اقتصاد به صورت اسمی یعنی مصرف بر اساس قیمت های همان سال محاسبه شده است).</a:t>
            </a:r>
          </a:p>
          <a:p>
            <a:pPr marL="0" indent="0" algn="just" rtl="1">
              <a:lnSpc>
                <a:spcPct val="150000"/>
              </a:lnSpc>
              <a:buNone/>
            </a:pPr>
            <a:r>
              <a:rPr lang="fa-IR" sz="3200" b="1" dirty="0">
                <a:solidFill>
                  <a:srgbClr val="00B0F0"/>
                </a:solidFill>
              </a:rPr>
              <a:t>منظور از متغیر حقیقی </a:t>
            </a:r>
            <a:r>
              <a:rPr lang="en-US" sz="3200" b="1" dirty="0">
                <a:solidFill>
                  <a:srgbClr val="00B0F0"/>
                </a:solidFill>
              </a:rPr>
              <a:t>(Real)</a:t>
            </a:r>
            <a:r>
              <a:rPr lang="fa-IR" sz="3200" b="1" dirty="0">
                <a:solidFill>
                  <a:srgbClr val="00B0F0"/>
                </a:solidFill>
              </a:rPr>
              <a:t> یا به قیمت ثابت </a:t>
            </a:r>
            <a:r>
              <a:rPr lang="fa-IR" sz="3200" b="1" dirty="0"/>
              <a:t>آن است که مقدار آن به قیمت های سال پایه محاسبه شده است(مثلاً مصرف کل اقتصاد به صورت حقیقی یعنی مصرف بر اساس قیمت های سال پایه محاسبه شده است).</a:t>
            </a:r>
          </a:p>
        </p:txBody>
      </p:sp>
    </p:spTree>
    <p:extLst>
      <p:ext uri="{BB962C8B-B14F-4D97-AF65-F5344CB8AC3E}">
        <p14:creationId xmlns:p14="http://schemas.microsoft.com/office/powerpoint/2010/main" val="1720380887"/>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58281"/>
          </a:xfrm>
        </p:spPr>
        <p:txBody>
          <a:bodyPr>
            <a:normAutofit fontScale="90000"/>
          </a:bodyPr>
          <a:lstStyle/>
          <a:p>
            <a:pPr algn="ctr"/>
            <a:r>
              <a:rPr lang="fa-IR" b="1" dirty="0">
                <a:solidFill>
                  <a:srgbClr val="FF0000"/>
                </a:solidFill>
              </a:rPr>
              <a:t>استفاده از شاخص قیمت برای تبدیل متغیر اسمی به حقیقی</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838200" y="1123406"/>
                <a:ext cx="10515600" cy="5053557"/>
              </a:xfrm>
            </p:spPr>
            <p:txBody>
              <a:bodyPr>
                <a:normAutofit fontScale="92500" lnSpcReduction="10000"/>
              </a:bodyPr>
              <a:lstStyle/>
              <a:p>
                <a:pPr marL="0" indent="0" algn="just" rtl="1">
                  <a:lnSpc>
                    <a:spcPct val="150000"/>
                  </a:lnSpc>
                  <a:buNone/>
                </a:pPr>
                <a:r>
                  <a:rPr lang="fa-IR" sz="3200" b="1" dirty="0"/>
                  <a:t>یکی از مهم ترین کاربردهای شاخص قیمت آن است که متغیر اسمی را تبدیل به حقیقی می کند و در حالت کلی چنین محاسبه ای صورت می گیرد:</a:t>
                </a:r>
              </a:p>
              <a:p>
                <a:pPr marL="0" indent="0" rtl="1">
                  <a:buNone/>
                </a:pPr>
                <a14:m>
                  <m:oMath xmlns:m="http://schemas.openxmlformats.org/officeDocument/2006/math">
                    <m:f>
                      <m:fPr>
                        <m:ctrlPr>
                          <a:rPr lang="fa-IR" sz="3200" b="1" i="1" smtClean="0">
                            <a:solidFill>
                              <a:srgbClr val="00B0F0"/>
                            </a:solidFill>
                            <a:latin typeface="Cambria Math" panose="02040503050406030204" pitchFamily="18" charset="0"/>
                          </a:rPr>
                        </m:ctrlPr>
                      </m:fPr>
                      <m:num>
                        <m:r>
                          <a:rPr lang="fa-IR" sz="3200" b="1" i="0" smtClean="0">
                            <a:solidFill>
                              <a:srgbClr val="00B0F0"/>
                            </a:solidFill>
                            <a:latin typeface="Cambria Math" panose="02040503050406030204" pitchFamily="18" charset="0"/>
                          </a:rPr>
                          <m:t>متغیراسمی</m:t>
                        </m:r>
                      </m:num>
                      <m:den>
                        <m:r>
                          <a:rPr lang="fa-IR" sz="3200" b="1" i="1" smtClean="0">
                            <a:solidFill>
                              <a:srgbClr val="00B0F0"/>
                            </a:solidFill>
                            <a:latin typeface="Cambria Math" panose="02040503050406030204" pitchFamily="18" charset="0"/>
                          </a:rPr>
                          <m:t>شاخص</m:t>
                        </m:r>
                        <m:r>
                          <a:rPr lang="fa-IR" sz="3200" b="1" i="1" smtClean="0">
                            <a:solidFill>
                              <a:srgbClr val="00B0F0"/>
                            </a:solidFill>
                            <a:latin typeface="Cambria Math" panose="02040503050406030204" pitchFamily="18" charset="0"/>
                          </a:rPr>
                          <m:t> </m:t>
                        </m:r>
                        <m:r>
                          <a:rPr lang="fa-IR" sz="3200" b="1" i="1" smtClean="0">
                            <a:solidFill>
                              <a:srgbClr val="00B0F0"/>
                            </a:solidFill>
                            <a:latin typeface="Cambria Math" panose="02040503050406030204" pitchFamily="18" charset="0"/>
                          </a:rPr>
                          <m:t>قیمت</m:t>
                        </m:r>
                      </m:den>
                    </m:f>
                  </m:oMath>
                </a14:m>
                <a:r>
                  <a:rPr lang="fa-IR" sz="3200" b="1" dirty="0">
                    <a:solidFill>
                      <a:srgbClr val="00B0F0"/>
                    </a:solidFill>
                  </a:rPr>
                  <a:t>=متغیر حقیقی</a:t>
                </a:r>
                <a:endParaRPr lang="fa-IR" sz="3200" b="1" dirty="0"/>
              </a:p>
              <a:p>
                <a:pPr marL="0" indent="0" algn="just" rtl="1">
                  <a:lnSpc>
                    <a:spcPct val="150000"/>
                  </a:lnSpc>
                  <a:buNone/>
                </a:pPr>
                <a:r>
                  <a:rPr lang="fa-IR" sz="3200" b="1" dirty="0"/>
                  <a:t>به طور معمول، نتیجه را هم در عدد 100 ضرب می کنیم(البته در واقعیت اندکی جزییات دارد).</a:t>
                </a:r>
              </a:p>
              <a:p>
                <a:pPr marL="0" indent="0" algn="just" rtl="1">
                  <a:lnSpc>
                    <a:spcPct val="150000"/>
                  </a:lnSpc>
                  <a:buNone/>
                </a:pPr>
                <a:r>
                  <a:rPr lang="fa-IR" sz="3200" b="1" dirty="0"/>
                  <a:t>مثلاً اگر سرمایه گذاری اسمی یا به قیمت جاری 4500 و شاخص قیمت 150 باشد، آن گاه سرمایه گذاری حقیقی برابر با 3000 است.</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838200" y="1123406"/>
                <a:ext cx="10515600" cy="5053557"/>
              </a:xfrm>
              <a:blipFill>
                <a:blip r:embed="rId2"/>
                <a:stretch>
                  <a:fillRect l="-2377" r="-1333" b="-483"/>
                </a:stretch>
              </a:blipFill>
            </p:spPr>
            <p:txBody>
              <a:bodyPr/>
              <a:lstStyle/>
              <a:p>
                <a:r>
                  <a:rPr lang="fa-IR">
                    <a:noFill/>
                  </a:rPr>
                  <a:t> </a:t>
                </a:r>
              </a:p>
            </p:txBody>
          </p:sp>
        </mc:Fallback>
      </mc:AlternateContent>
    </p:spTree>
    <p:extLst>
      <p:ext uri="{BB962C8B-B14F-4D97-AF65-F5344CB8AC3E}">
        <p14:creationId xmlns:p14="http://schemas.microsoft.com/office/powerpoint/2010/main" val="1443925451"/>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40864"/>
          </a:xfrm>
        </p:spPr>
        <p:txBody>
          <a:bodyPr>
            <a:normAutofit/>
          </a:bodyPr>
          <a:lstStyle/>
          <a:p>
            <a:pPr algn="ctr"/>
            <a:r>
              <a:rPr lang="fa-IR" b="1" dirty="0">
                <a:solidFill>
                  <a:srgbClr val="FF0000"/>
                </a:solidFill>
              </a:rPr>
              <a:t>گمراهی در استفاده از داده های اسمی</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289582244"/>
              </p:ext>
            </p:extLst>
          </p:nvPr>
        </p:nvGraphicFramePr>
        <p:xfrm>
          <a:off x="838200" y="1106488"/>
          <a:ext cx="10515600" cy="4806630"/>
        </p:xfrm>
        <a:graphic>
          <a:graphicData uri="http://schemas.openxmlformats.org/drawingml/2006/table">
            <a:tbl>
              <a:tblPr rtl="1" firstRow="1" bandRow="1">
                <a:tableStyleId>{5C22544A-7EE6-4342-B048-85BDC9FD1C3A}</a:tableStyleId>
              </a:tblPr>
              <a:tblGrid>
                <a:gridCol w="5257800">
                  <a:extLst>
                    <a:ext uri="{9D8B030D-6E8A-4147-A177-3AD203B41FA5}">
                      <a16:colId xmlns:a16="http://schemas.microsoft.com/office/drawing/2014/main" val="4218622708"/>
                    </a:ext>
                  </a:extLst>
                </a:gridCol>
                <a:gridCol w="5257800">
                  <a:extLst>
                    <a:ext uri="{9D8B030D-6E8A-4147-A177-3AD203B41FA5}">
                      <a16:colId xmlns:a16="http://schemas.microsoft.com/office/drawing/2014/main" val="306215477"/>
                    </a:ext>
                  </a:extLst>
                </a:gridCol>
              </a:tblGrid>
              <a:tr h="961326">
                <a:tc>
                  <a:txBody>
                    <a:bodyPr/>
                    <a:lstStyle/>
                    <a:p>
                      <a:pPr algn="ctr" rtl="1"/>
                      <a:r>
                        <a:rPr lang="fa-IR" sz="3200" dirty="0">
                          <a:solidFill>
                            <a:srgbClr val="FFC000"/>
                          </a:solidFill>
                        </a:rPr>
                        <a:t>سال</a:t>
                      </a:r>
                    </a:p>
                  </a:txBody>
                  <a:tcPr/>
                </a:tc>
                <a:tc>
                  <a:txBody>
                    <a:bodyPr/>
                    <a:lstStyle/>
                    <a:p>
                      <a:pPr algn="ctr" rtl="1"/>
                      <a:r>
                        <a:rPr lang="fa-IR" sz="3200" dirty="0">
                          <a:solidFill>
                            <a:srgbClr val="FFC000"/>
                          </a:solidFill>
                        </a:rPr>
                        <a:t>مصرف اسمی یا به قیمت جاری</a:t>
                      </a:r>
                    </a:p>
                  </a:txBody>
                  <a:tcPr/>
                </a:tc>
                <a:extLst>
                  <a:ext uri="{0D108BD9-81ED-4DB2-BD59-A6C34878D82A}">
                    <a16:rowId xmlns:a16="http://schemas.microsoft.com/office/drawing/2014/main" val="3475274317"/>
                  </a:ext>
                </a:extLst>
              </a:tr>
              <a:tr h="961326">
                <a:tc>
                  <a:txBody>
                    <a:bodyPr/>
                    <a:lstStyle/>
                    <a:p>
                      <a:pPr algn="ctr" rtl="1"/>
                      <a:r>
                        <a:rPr lang="en-US" sz="3200" b="1" dirty="0"/>
                        <a:t>1400</a:t>
                      </a:r>
                      <a:endParaRPr lang="fa-IR" sz="3200" b="1" dirty="0"/>
                    </a:p>
                  </a:txBody>
                  <a:tcPr/>
                </a:tc>
                <a:tc>
                  <a:txBody>
                    <a:bodyPr/>
                    <a:lstStyle/>
                    <a:p>
                      <a:pPr algn="ctr" rtl="1"/>
                      <a:r>
                        <a:rPr lang="fa-IR" sz="3200" b="1" dirty="0"/>
                        <a:t>29444</a:t>
                      </a:r>
                    </a:p>
                  </a:txBody>
                  <a:tcPr/>
                </a:tc>
                <a:extLst>
                  <a:ext uri="{0D108BD9-81ED-4DB2-BD59-A6C34878D82A}">
                    <a16:rowId xmlns:a16="http://schemas.microsoft.com/office/drawing/2014/main" val="183869685"/>
                  </a:ext>
                </a:extLst>
              </a:tr>
              <a:tr h="961326">
                <a:tc>
                  <a:txBody>
                    <a:bodyPr/>
                    <a:lstStyle/>
                    <a:p>
                      <a:pPr algn="ctr" rtl="1"/>
                      <a:r>
                        <a:rPr lang="fa-IR" sz="3200" b="1" dirty="0"/>
                        <a:t>1401</a:t>
                      </a:r>
                    </a:p>
                  </a:txBody>
                  <a:tcPr/>
                </a:tc>
                <a:tc>
                  <a:txBody>
                    <a:bodyPr/>
                    <a:lstStyle/>
                    <a:p>
                      <a:pPr algn="ctr" rtl="1"/>
                      <a:r>
                        <a:rPr lang="fa-IR" sz="3200" b="1" dirty="0"/>
                        <a:t>47294</a:t>
                      </a:r>
                    </a:p>
                  </a:txBody>
                  <a:tcPr/>
                </a:tc>
                <a:extLst>
                  <a:ext uri="{0D108BD9-81ED-4DB2-BD59-A6C34878D82A}">
                    <a16:rowId xmlns:a16="http://schemas.microsoft.com/office/drawing/2014/main" val="4244507874"/>
                  </a:ext>
                </a:extLst>
              </a:tr>
              <a:tr h="961326">
                <a:tc>
                  <a:txBody>
                    <a:bodyPr/>
                    <a:lstStyle/>
                    <a:p>
                      <a:pPr algn="ctr" rtl="1"/>
                      <a:r>
                        <a:rPr lang="fa-IR" sz="3200" b="1" dirty="0"/>
                        <a:t>1402</a:t>
                      </a:r>
                    </a:p>
                  </a:txBody>
                  <a:tcPr/>
                </a:tc>
                <a:tc>
                  <a:txBody>
                    <a:bodyPr/>
                    <a:lstStyle/>
                    <a:p>
                      <a:pPr algn="ctr" rtl="1"/>
                      <a:r>
                        <a:rPr lang="fa-IR" sz="3200" b="1" dirty="0"/>
                        <a:t>70346</a:t>
                      </a:r>
                    </a:p>
                  </a:txBody>
                  <a:tcPr/>
                </a:tc>
                <a:extLst>
                  <a:ext uri="{0D108BD9-81ED-4DB2-BD59-A6C34878D82A}">
                    <a16:rowId xmlns:a16="http://schemas.microsoft.com/office/drawing/2014/main" val="2946152885"/>
                  </a:ext>
                </a:extLst>
              </a:tr>
              <a:tr h="961326">
                <a:tc>
                  <a:txBody>
                    <a:bodyPr/>
                    <a:lstStyle/>
                    <a:p>
                      <a:pPr algn="ctr" rtl="1"/>
                      <a:r>
                        <a:rPr lang="fa-IR" sz="3200" b="1" dirty="0"/>
                        <a:t>1403</a:t>
                      </a:r>
                    </a:p>
                  </a:txBody>
                  <a:tcPr/>
                </a:tc>
                <a:tc>
                  <a:txBody>
                    <a:bodyPr/>
                    <a:lstStyle/>
                    <a:p>
                      <a:pPr algn="ctr" rtl="1"/>
                      <a:r>
                        <a:rPr lang="fa-IR" sz="3200" b="1" dirty="0"/>
                        <a:t>97862</a:t>
                      </a:r>
                    </a:p>
                  </a:txBody>
                  <a:tcPr/>
                </a:tc>
                <a:extLst>
                  <a:ext uri="{0D108BD9-81ED-4DB2-BD59-A6C34878D82A}">
                    <a16:rowId xmlns:a16="http://schemas.microsoft.com/office/drawing/2014/main" val="2033418034"/>
                  </a:ext>
                </a:extLst>
              </a:tr>
            </a:tbl>
          </a:graphicData>
        </a:graphic>
      </p:graphicFrame>
    </p:spTree>
    <p:extLst>
      <p:ext uri="{BB962C8B-B14F-4D97-AF65-F5344CB8AC3E}">
        <p14:creationId xmlns:p14="http://schemas.microsoft.com/office/powerpoint/2010/main" val="565995450"/>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40864"/>
          </a:xfrm>
        </p:spPr>
        <p:txBody>
          <a:bodyPr>
            <a:normAutofit/>
          </a:bodyPr>
          <a:lstStyle/>
          <a:p>
            <a:pPr algn="ctr"/>
            <a:r>
              <a:rPr lang="fa-IR" b="1" dirty="0">
                <a:solidFill>
                  <a:srgbClr val="FF0000"/>
                </a:solidFill>
              </a:rPr>
              <a:t>تصویر قابل قبول با داده های حقیقی</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06228322"/>
              </p:ext>
            </p:extLst>
          </p:nvPr>
        </p:nvGraphicFramePr>
        <p:xfrm>
          <a:off x="838200" y="1219200"/>
          <a:ext cx="10515600" cy="4752268"/>
        </p:xfrm>
        <a:graphic>
          <a:graphicData uri="http://schemas.openxmlformats.org/drawingml/2006/table">
            <a:tbl>
              <a:tblPr rtl="1" firstRow="1" bandRow="1">
                <a:tableStyleId>{5C22544A-7EE6-4342-B048-85BDC9FD1C3A}</a:tableStyleId>
              </a:tblPr>
              <a:tblGrid>
                <a:gridCol w="5257800">
                  <a:extLst>
                    <a:ext uri="{9D8B030D-6E8A-4147-A177-3AD203B41FA5}">
                      <a16:colId xmlns:a16="http://schemas.microsoft.com/office/drawing/2014/main" val="2717473294"/>
                    </a:ext>
                  </a:extLst>
                </a:gridCol>
                <a:gridCol w="5257800">
                  <a:extLst>
                    <a:ext uri="{9D8B030D-6E8A-4147-A177-3AD203B41FA5}">
                      <a16:colId xmlns:a16="http://schemas.microsoft.com/office/drawing/2014/main" val="1784364256"/>
                    </a:ext>
                  </a:extLst>
                </a:gridCol>
              </a:tblGrid>
              <a:tr h="921367">
                <a:tc>
                  <a:txBody>
                    <a:bodyPr/>
                    <a:lstStyle/>
                    <a:p>
                      <a:pPr algn="ctr" rtl="1"/>
                      <a:r>
                        <a:rPr lang="fa-IR" sz="3200" dirty="0">
                          <a:solidFill>
                            <a:srgbClr val="FFC000"/>
                          </a:solidFill>
                        </a:rPr>
                        <a:t>سال</a:t>
                      </a:r>
                    </a:p>
                  </a:txBody>
                  <a:tcPr/>
                </a:tc>
                <a:tc>
                  <a:txBody>
                    <a:bodyPr/>
                    <a:lstStyle/>
                    <a:p>
                      <a:pPr algn="ctr" rtl="1"/>
                      <a:r>
                        <a:rPr lang="fa-IR" sz="3200" dirty="0">
                          <a:solidFill>
                            <a:srgbClr val="FFC000"/>
                          </a:solidFill>
                        </a:rPr>
                        <a:t>مصرف حقیقی یا به قیمت ثابت</a:t>
                      </a:r>
                      <a:r>
                        <a:rPr lang="fa-IR" sz="3200" baseline="0" dirty="0">
                          <a:solidFill>
                            <a:srgbClr val="FFC000"/>
                          </a:solidFill>
                        </a:rPr>
                        <a:t> 1400</a:t>
                      </a:r>
                      <a:endParaRPr lang="fa-IR" sz="3200" dirty="0">
                        <a:solidFill>
                          <a:srgbClr val="FFC000"/>
                        </a:solidFill>
                      </a:endParaRPr>
                    </a:p>
                  </a:txBody>
                  <a:tcPr/>
                </a:tc>
                <a:extLst>
                  <a:ext uri="{0D108BD9-81ED-4DB2-BD59-A6C34878D82A}">
                    <a16:rowId xmlns:a16="http://schemas.microsoft.com/office/drawing/2014/main" val="3468859075"/>
                  </a:ext>
                </a:extLst>
              </a:tr>
              <a:tr h="921367">
                <a:tc>
                  <a:txBody>
                    <a:bodyPr/>
                    <a:lstStyle/>
                    <a:p>
                      <a:pPr algn="ctr" rtl="1"/>
                      <a:r>
                        <a:rPr lang="fa-IR" sz="3200" b="1" dirty="0"/>
                        <a:t>1400</a:t>
                      </a:r>
                    </a:p>
                  </a:txBody>
                  <a:tcPr/>
                </a:tc>
                <a:tc>
                  <a:txBody>
                    <a:bodyPr/>
                    <a:lstStyle/>
                    <a:p>
                      <a:pPr algn="ctr" rtl="1"/>
                      <a:r>
                        <a:rPr lang="fa-IR" sz="3200" b="1" dirty="0"/>
                        <a:t>29444</a:t>
                      </a:r>
                    </a:p>
                  </a:txBody>
                  <a:tcPr/>
                </a:tc>
                <a:extLst>
                  <a:ext uri="{0D108BD9-81ED-4DB2-BD59-A6C34878D82A}">
                    <a16:rowId xmlns:a16="http://schemas.microsoft.com/office/drawing/2014/main" val="147188182"/>
                  </a:ext>
                </a:extLst>
              </a:tr>
              <a:tr h="921367">
                <a:tc>
                  <a:txBody>
                    <a:bodyPr/>
                    <a:lstStyle/>
                    <a:p>
                      <a:pPr algn="ctr" rtl="1"/>
                      <a:r>
                        <a:rPr lang="fa-IR" sz="3200" b="1" dirty="0"/>
                        <a:t>1401</a:t>
                      </a:r>
                    </a:p>
                  </a:txBody>
                  <a:tcPr/>
                </a:tc>
                <a:tc>
                  <a:txBody>
                    <a:bodyPr/>
                    <a:lstStyle/>
                    <a:p>
                      <a:pPr algn="ctr" rtl="1"/>
                      <a:r>
                        <a:rPr lang="fa-IR" sz="3200" b="1" dirty="0"/>
                        <a:t>31017</a:t>
                      </a:r>
                    </a:p>
                  </a:txBody>
                  <a:tcPr/>
                </a:tc>
                <a:extLst>
                  <a:ext uri="{0D108BD9-81ED-4DB2-BD59-A6C34878D82A}">
                    <a16:rowId xmlns:a16="http://schemas.microsoft.com/office/drawing/2014/main" val="3946262864"/>
                  </a:ext>
                </a:extLst>
              </a:tr>
              <a:tr h="921367">
                <a:tc>
                  <a:txBody>
                    <a:bodyPr/>
                    <a:lstStyle/>
                    <a:p>
                      <a:pPr algn="ctr" rtl="1"/>
                      <a:r>
                        <a:rPr lang="fa-IR" sz="3200" b="1" dirty="0"/>
                        <a:t>1402</a:t>
                      </a:r>
                    </a:p>
                  </a:txBody>
                  <a:tcPr/>
                </a:tc>
                <a:tc>
                  <a:txBody>
                    <a:bodyPr/>
                    <a:lstStyle/>
                    <a:p>
                      <a:pPr algn="ctr" rtl="1"/>
                      <a:r>
                        <a:rPr lang="fa-IR" sz="3200" b="1" dirty="0"/>
                        <a:t>31520</a:t>
                      </a:r>
                    </a:p>
                  </a:txBody>
                  <a:tcPr/>
                </a:tc>
                <a:extLst>
                  <a:ext uri="{0D108BD9-81ED-4DB2-BD59-A6C34878D82A}">
                    <a16:rowId xmlns:a16="http://schemas.microsoft.com/office/drawing/2014/main" val="1956865040"/>
                  </a:ext>
                </a:extLst>
              </a:tr>
              <a:tr h="921367">
                <a:tc>
                  <a:txBody>
                    <a:bodyPr/>
                    <a:lstStyle/>
                    <a:p>
                      <a:pPr algn="ctr" rtl="1"/>
                      <a:r>
                        <a:rPr lang="fa-IR" sz="3200" b="1" dirty="0"/>
                        <a:t>1403</a:t>
                      </a:r>
                    </a:p>
                  </a:txBody>
                  <a:tcPr/>
                </a:tc>
                <a:tc>
                  <a:txBody>
                    <a:bodyPr/>
                    <a:lstStyle/>
                    <a:p>
                      <a:pPr algn="ctr" rtl="1"/>
                      <a:r>
                        <a:rPr lang="fa-IR" sz="3200" b="1" dirty="0"/>
                        <a:t>32633</a:t>
                      </a:r>
                    </a:p>
                  </a:txBody>
                  <a:tcPr/>
                </a:tc>
                <a:extLst>
                  <a:ext uri="{0D108BD9-81ED-4DB2-BD59-A6C34878D82A}">
                    <a16:rowId xmlns:a16="http://schemas.microsoft.com/office/drawing/2014/main" val="1033962786"/>
                  </a:ext>
                </a:extLst>
              </a:tr>
            </a:tbl>
          </a:graphicData>
        </a:graphic>
      </p:graphicFrame>
    </p:spTree>
    <p:extLst>
      <p:ext uri="{BB962C8B-B14F-4D97-AF65-F5344CB8AC3E}">
        <p14:creationId xmlns:p14="http://schemas.microsoft.com/office/powerpoint/2010/main" val="1498178637"/>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97321"/>
          </a:xfrm>
        </p:spPr>
        <p:txBody>
          <a:bodyPr/>
          <a:lstStyle/>
          <a:p>
            <a:pPr algn="ctr"/>
            <a:r>
              <a:rPr lang="fa-IR" b="1" dirty="0">
                <a:solidFill>
                  <a:srgbClr val="FF0000"/>
                </a:solidFill>
              </a:rPr>
              <a:t>دو جدول فوق چه می گوید؟</a:t>
            </a:r>
          </a:p>
        </p:txBody>
      </p:sp>
      <p:sp>
        <p:nvSpPr>
          <p:cNvPr id="3" name="Content Placeholder 2"/>
          <p:cNvSpPr>
            <a:spLocks noGrp="1"/>
          </p:cNvSpPr>
          <p:nvPr>
            <p:ph idx="1"/>
          </p:nvPr>
        </p:nvSpPr>
        <p:spPr>
          <a:xfrm>
            <a:off x="838200" y="1123406"/>
            <a:ext cx="10515600" cy="5053557"/>
          </a:xfrm>
        </p:spPr>
        <p:txBody>
          <a:bodyPr>
            <a:normAutofit/>
          </a:bodyPr>
          <a:lstStyle/>
          <a:p>
            <a:pPr marL="0" indent="0" algn="just" rtl="1">
              <a:lnSpc>
                <a:spcPct val="200000"/>
              </a:lnSpc>
              <a:buNone/>
            </a:pPr>
            <a:r>
              <a:rPr lang="fa-IR" sz="3200" b="1" dirty="0"/>
              <a:t>داده های دو جدول که داده های واقعی اقتصاد ایران هستند، به خوبی روشن می کنند که اگر ما در تحلیل خود از متغیرهای اسمی یا به قیمت جاری استفاده کنیم، حتی برای یک فاصله زمانی نه چندان طولانی دچار مبالغه شدید در انعکاس تغییرات متغیرها می شویم، در حالی که استفاده از متغیرهای حقیقی یا به قیمت ثابت چنین گمراهی به بار نمی آورد.</a:t>
            </a:r>
          </a:p>
        </p:txBody>
      </p:sp>
    </p:spTree>
    <p:extLst>
      <p:ext uri="{BB962C8B-B14F-4D97-AF65-F5344CB8AC3E}">
        <p14:creationId xmlns:p14="http://schemas.microsoft.com/office/powerpoint/2010/main" val="1615983788"/>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15962"/>
          </a:xfrm>
        </p:spPr>
        <p:txBody>
          <a:bodyPr>
            <a:normAutofit fontScale="90000"/>
          </a:bodyPr>
          <a:lstStyle/>
          <a:p>
            <a:pPr algn="ctr"/>
            <a:r>
              <a:rPr lang="fa-IR" b="1" dirty="0">
                <a:solidFill>
                  <a:srgbClr val="FF0000"/>
                </a:solidFill>
              </a:rPr>
              <a:t>تولید ناخالص داخلی اسمی، 1403-1338</a:t>
            </a:r>
            <a:endParaRPr lang="en-US" b="1" dirty="0">
              <a:solidFill>
                <a:srgbClr val="FF0000"/>
              </a:solidFill>
            </a:endParaRPr>
          </a:p>
        </p:txBody>
      </p:sp>
      <p:sp>
        <p:nvSpPr>
          <p:cNvPr id="3" name="Content Placeholder 2"/>
          <p:cNvSpPr>
            <a:spLocks noGrp="1"/>
          </p:cNvSpPr>
          <p:nvPr>
            <p:ph idx="1"/>
          </p:nvPr>
        </p:nvSpPr>
        <p:spPr>
          <a:xfrm>
            <a:off x="1981200" y="1066800"/>
            <a:ext cx="7467600" cy="5407152"/>
          </a:xfrm>
        </p:spPr>
        <p:txBody>
          <a:bodyPr/>
          <a:lstStyle/>
          <a:p>
            <a:pPr marL="0" indent="0">
              <a:buNone/>
            </a:pPr>
            <a:endParaRPr lang="en-US" dirty="0"/>
          </a:p>
        </p:txBody>
      </p:sp>
      <p:graphicFrame>
        <p:nvGraphicFramePr>
          <p:cNvPr id="4" name="Object 3"/>
          <p:cNvGraphicFramePr>
            <a:graphicFrameLocks noChangeAspect="1"/>
          </p:cNvGraphicFramePr>
          <p:nvPr/>
        </p:nvGraphicFramePr>
        <p:xfrm>
          <a:off x="1210491" y="1066800"/>
          <a:ext cx="9805851" cy="5407152"/>
        </p:xfrm>
        <a:graphic>
          <a:graphicData uri="http://schemas.openxmlformats.org/presentationml/2006/ole">
            <mc:AlternateContent xmlns:mc="http://schemas.openxmlformats.org/markup-compatibility/2006">
              <mc:Choice xmlns:v="urn:schemas-microsoft-com:vml" Requires="v">
                <p:oleObj name="EViews" r:id="rId2" imgW="4747225" imgH="2857761" progId="EViews.Workfile.2">
                  <p:embed/>
                </p:oleObj>
              </mc:Choice>
              <mc:Fallback>
                <p:oleObj name="EViews" r:id="rId2" imgW="4747225" imgH="2857761" progId="EViews.Workfile.2">
                  <p:embed/>
                  <p:pic>
                    <p:nvPicPr>
                      <p:cNvPr id="4" name="Object 3"/>
                      <p:cNvPicPr/>
                      <p:nvPr/>
                    </p:nvPicPr>
                    <p:blipFill>
                      <a:blip r:embed="rId3"/>
                      <a:stretch>
                        <a:fillRect/>
                      </a:stretch>
                    </p:blipFill>
                    <p:spPr>
                      <a:xfrm>
                        <a:off x="1210491" y="1066800"/>
                        <a:ext cx="9805851" cy="5407152"/>
                      </a:xfrm>
                      <a:prstGeom prst="rect">
                        <a:avLst/>
                      </a:prstGeom>
                    </p:spPr>
                  </p:pic>
                </p:oleObj>
              </mc:Fallback>
            </mc:AlternateContent>
          </a:graphicData>
        </a:graphic>
      </p:graphicFrame>
    </p:spTree>
    <p:extLst>
      <p:ext uri="{BB962C8B-B14F-4D97-AF65-F5344CB8AC3E}">
        <p14:creationId xmlns:p14="http://schemas.microsoft.com/office/powerpoint/2010/main" val="2932019872"/>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15962"/>
          </a:xfrm>
        </p:spPr>
        <p:txBody>
          <a:bodyPr>
            <a:normAutofit fontScale="90000"/>
          </a:bodyPr>
          <a:lstStyle/>
          <a:p>
            <a:pPr algn="ctr"/>
            <a:r>
              <a:rPr lang="fa-IR" b="1" dirty="0">
                <a:solidFill>
                  <a:srgbClr val="FF0000"/>
                </a:solidFill>
              </a:rPr>
              <a:t>تولید ناخالص داخلی حقیقی،1403-1338</a:t>
            </a:r>
            <a:endParaRPr lang="en-US" b="1" dirty="0">
              <a:solidFill>
                <a:srgbClr val="FF0000"/>
              </a:solidFill>
            </a:endParaRPr>
          </a:p>
        </p:txBody>
      </p:sp>
      <p:sp>
        <p:nvSpPr>
          <p:cNvPr id="3" name="Content Placeholder 2"/>
          <p:cNvSpPr>
            <a:spLocks noGrp="1"/>
          </p:cNvSpPr>
          <p:nvPr>
            <p:ph idx="1"/>
          </p:nvPr>
        </p:nvSpPr>
        <p:spPr>
          <a:xfrm>
            <a:off x="1981200" y="990600"/>
            <a:ext cx="7696200" cy="5483352"/>
          </a:xfrm>
        </p:spPr>
        <p:txBody>
          <a:bodyPr/>
          <a:lstStyle/>
          <a:p>
            <a:pPr marL="0" indent="0">
              <a:buNone/>
            </a:pPr>
            <a:endParaRPr lang="en-US" dirty="0"/>
          </a:p>
        </p:txBody>
      </p:sp>
      <p:graphicFrame>
        <p:nvGraphicFramePr>
          <p:cNvPr id="5" name="Object 4"/>
          <p:cNvGraphicFramePr>
            <a:graphicFrameLocks noChangeAspect="1"/>
          </p:cNvGraphicFramePr>
          <p:nvPr/>
        </p:nvGraphicFramePr>
        <p:xfrm>
          <a:off x="1463040" y="990600"/>
          <a:ext cx="9422673" cy="5483352"/>
        </p:xfrm>
        <a:graphic>
          <a:graphicData uri="http://schemas.openxmlformats.org/presentationml/2006/ole">
            <mc:AlternateContent xmlns:mc="http://schemas.openxmlformats.org/markup-compatibility/2006">
              <mc:Choice xmlns:v="urn:schemas-microsoft-com:vml" Requires="v">
                <p:oleObj name="EViews" r:id="rId2" imgW="4930105" imgH="2857761" progId="EViews.Workfile.2">
                  <p:embed/>
                </p:oleObj>
              </mc:Choice>
              <mc:Fallback>
                <p:oleObj name="EViews" r:id="rId2" imgW="4930105" imgH="2857761" progId="EViews.Workfile.2">
                  <p:embed/>
                  <p:pic>
                    <p:nvPicPr>
                      <p:cNvPr id="5" name="Object 4"/>
                      <p:cNvPicPr/>
                      <p:nvPr/>
                    </p:nvPicPr>
                    <p:blipFill>
                      <a:blip r:embed="rId3"/>
                      <a:stretch>
                        <a:fillRect/>
                      </a:stretch>
                    </p:blipFill>
                    <p:spPr>
                      <a:xfrm>
                        <a:off x="1463040" y="990600"/>
                        <a:ext cx="9422673" cy="5483352"/>
                      </a:xfrm>
                      <a:prstGeom prst="rect">
                        <a:avLst/>
                      </a:prstGeom>
                    </p:spPr>
                  </p:pic>
                </p:oleObj>
              </mc:Fallback>
            </mc:AlternateContent>
          </a:graphicData>
        </a:graphic>
      </p:graphicFrame>
    </p:spTree>
    <p:extLst>
      <p:ext uri="{BB962C8B-B14F-4D97-AF65-F5344CB8AC3E}">
        <p14:creationId xmlns:p14="http://schemas.microsoft.com/office/powerpoint/2010/main" val="227084897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868362"/>
          </a:xfrm>
        </p:spPr>
        <p:txBody>
          <a:bodyPr>
            <a:normAutofit/>
          </a:bodyPr>
          <a:lstStyle/>
          <a:p>
            <a:pPr algn="ctr"/>
            <a:r>
              <a:rPr lang="fa-IR" sz="2400" b="1" dirty="0">
                <a:solidFill>
                  <a:srgbClr val="FF0000"/>
                </a:solidFill>
              </a:rPr>
              <a:t>روند تولید ناخالص داخلی(مقیاس لگاریتمی) به قیمت ثابت 1383، 1403-1338</a:t>
            </a:r>
          </a:p>
        </p:txBody>
      </p:sp>
      <p:sp>
        <p:nvSpPr>
          <p:cNvPr id="3" name="Content Placeholder 2"/>
          <p:cNvSpPr>
            <a:spLocks noGrp="1"/>
          </p:cNvSpPr>
          <p:nvPr>
            <p:ph idx="1"/>
          </p:nvPr>
        </p:nvSpPr>
        <p:spPr>
          <a:xfrm>
            <a:off x="1981200" y="1295400"/>
            <a:ext cx="7696200" cy="5178552"/>
          </a:xfrm>
        </p:spPr>
        <p:txBody>
          <a:bodyPr/>
          <a:lstStyle/>
          <a:p>
            <a:pPr marL="0" indent="0">
              <a:buNone/>
            </a:pPr>
            <a:endParaRPr lang="fa-IR" dirty="0"/>
          </a:p>
        </p:txBody>
      </p:sp>
      <p:graphicFrame>
        <p:nvGraphicFramePr>
          <p:cNvPr id="4" name="Object 3"/>
          <p:cNvGraphicFramePr>
            <a:graphicFrameLocks noChangeAspect="1"/>
          </p:cNvGraphicFramePr>
          <p:nvPr/>
        </p:nvGraphicFramePr>
        <p:xfrm>
          <a:off x="1323704" y="1295400"/>
          <a:ext cx="9710056" cy="5178552"/>
        </p:xfrm>
        <a:graphic>
          <a:graphicData uri="http://schemas.openxmlformats.org/presentationml/2006/ole">
            <mc:AlternateContent xmlns:mc="http://schemas.openxmlformats.org/markup-compatibility/2006">
              <mc:Choice xmlns:v="urn:schemas-microsoft-com:vml" Requires="v">
                <p:oleObj name="EViews" r:id="rId2" imgW="4625163" imgH="2857761" progId="EViews.Workfile.2">
                  <p:embed/>
                </p:oleObj>
              </mc:Choice>
              <mc:Fallback>
                <p:oleObj name="EViews" r:id="rId2" imgW="4625163" imgH="2857761" progId="EViews.Workfile.2">
                  <p:embed/>
                  <p:pic>
                    <p:nvPicPr>
                      <p:cNvPr id="4" name="Object 3"/>
                      <p:cNvPicPr/>
                      <p:nvPr/>
                    </p:nvPicPr>
                    <p:blipFill>
                      <a:blip r:embed="rId3"/>
                      <a:stretch>
                        <a:fillRect/>
                      </a:stretch>
                    </p:blipFill>
                    <p:spPr>
                      <a:xfrm>
                        <a:off x="1323704" y="1295400"/>
                        <a:ext cx="9710056" cy="5178552"/>
                      </a:xfrm>
                      <a:prstGeom prst="rect">
                        <a:avLst/>
                      </a:prstGeom>
                    </p:spPr>
                  </p:pic>
                </p:oleObj>
              </mc:Fallback>
            </mc:AlternateContent>
          </a:graphicData>
        </a:graphic>
      </p:graphicFrame>
    </p:spTree>
    <p:extLst>
      <p:ext uri="{BB962C8B-B14F-4D97-AF65-F5344CB8AC3E}">
        <p14:creationId xmlns:p14="http://schemas.microsoft.com/office/powerpoint/2010/main" val="441483049"/>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92162"/>
          </a:xfrm>
        </p:spPr>
        <p:txBody>
          <a:bodyPr>
            <a:noAutofit/>
          </a:bodyPr>
          <a:lstStyle/>
          <a:p>
            <a:pPr algn="ctr"/>
            <a:r>
              <a:rPr lang="fa-IR" sz="2400" b="1" dirty="0">
                <a:solidFill>
                  <a:srgbClr val="FF0000"/>
                </a:solidFill>
              </a:rPr>
              <a:t>تولید ناخالص داخلی حقیقی به دلار 2021 از بانک داده فدرال رزرو سنت لو ئیس، 1402-1338</a:t>
            </a:r>
          </a:p>
        </p:txBody>
      </p:sp>
      <p:sp>
        <p:nvSpPr>
          <p:cNvPr id="3" name="Content Placeholder 2"/>
          <p:cNvSpPr>
            <a:spLocks noGrp="1"/>
          </p:cNvSpPr>
          <p:nvPr>
            <p:ph idx="1"/>
          </p:nvPr>
        </p:nvSpPr>
        <p:spPr>
          <a:xfrm>
            <a:off x="1981200" y="1143000"/>
            <a:ext cx="7696200" cy="5330952"/>
          </a:xfrm>
        </p:spPr>
        <p:txBody>
          <a:bodyPr/>
          <a:lstStyle/>
          <a:p>
            <a:pPr marL="0" indent="0">
              <a:buNone/>
            </a:pPr>
            <a:endParaRPr lang="fa-IR" dirty="0"/>
          </a:p>
        </p:txBody>
      </p:sp>
      <p:graphicFrame>
        <p:nvGraphicFramePr>
          <p:cNvPr id="6" name="Object 5"/>
          <p:cNvGraphicFramePr>
            <a:graphicFrameLocks noChangeAspect="1"/>
          </p:cNvGraphicFramePr>
          <p:nvPr/>
        </p:nvGraphicFramePr>
        <p:xfrm>
          <a:off x="1463040" y="1143000"/>
          <a:ext cx="9622971" cy="5330952"/>
        </p:xfrm>
        <a:graphic>
          <a:graphicData uri="http://schemas.openxmlformats.org/presentationml/2006/ole">
            <mc:AlternateContent xmlns:mc="http://schemas.openxmlformats.org/markup-compatibility/2006">
              <mc:Choice xmlns:v="urn:schemas-microsoft-com:vml" Requires="v">
                <p:oleObj name="EViews" r:id="rId2" imgW="4930105" imgH="2857761" progId="EViews.Workfile.2">
                  <p:embed/>
                </p:oleObj>
              </mc:Choice>
              <mc:Fallback>
                <p:oleObj name="EViews" r:id="rId2" imgW="4930105" imgH="2857761" progId="EViews.Workfile.2">
                  <p:embed/>
                  <p:pic>
                    <p:nvPicPr>
                      <p:cNvPr id="6" name="Object 5"/>
                      <p:cNvPicPr/>
                      <p:nvPr/>
                    </p:nvPicPr>
                    <p:blipFill>
                      <a:blip r:embed="rId3"/>
                      <a:stretch>
                        <a:fillRect/>
                      </a:stretch>
                    </p:blipFill>
                    <p:spPr>
                      <a:xfrm>
                        <a:off x="1463040" y="1143000"/>
                        <a:ext cx="9622971" cy="5330952"/>
                      </a:xfrm>
                      <a:prstGeom prst="rect">
                        <a:avLst/>
                      </a:prstGeom>
                    </p:spPr>
                  </p:pic>
                </p:oleObj>
              </mc:Fallback>
            </mc:AlternateContent>
          </a:graphicData>
        </a:graphic>
      </p:graphicFrame>
    </p:spTree>
    <p:extLst>
      <p:ext uri="{BB962C8B-B14F-4D97-AF65-F5344CB8AC3E}">
        <p14:creationId xmlns:p14="http://schemas.microsoft.com/office/powerpoint/2010/main" val="3685829589"/>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15962"/>
          </a:xfrm>
        </p:spPr>
        <p:txBody>
          <a:bodyPr>
            <a:normAutofit/>
          </a:bodyPr>
          <a:lstStyle/>
          <a:p>
            <a:pPr algn="ctr"/>
            <a:r>
              <a:rPr lang="fa-IR" sz="2400" b="1" dirty="0">
                <a:solidFill>
                  <a:srgbClr val="FF0000"/>
                </a:solidFill>
              </a:rPr>
              <a:t>تولید ناخالص داخلی اسمی و حقیقی در مقیاس لگاریتمی،1403-1338</a:t>
            </a:r>
          </a:p>
        </p:txBody>
      </p:sp>
      <p:sp>
        <p:nvSpPr>
          <p:cNvPr id="3" name="Content Placeholder 2"/>
          <p:cNvSpPr>
            <a:spLocks noGrp="1"/>
          </p:cNvSpPr>
          <p:nvPr>
            <p:ph idx="1"/>
          </p:nvPr>
        </p:nvSpPr>
        <p:spPr>
          <a:xfrm>
            <a:off x="1981200" y="1143000"/>
            <a:ext cx="7696200" cy="5330952"/>
          </a:xfrm>
        </p:spPr>
        <p:txBody>
          <a:bodyPr/>
          <a:lstStyle/>
          <a:p>
            <a:pPr marL="0" indent="0">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2442550568"/>
              </p:ext>
            </p:extLst>
          </p:nvPr>
        </p:nvGraphicFramePr>
        <p:xfrm>
          <a:off x="1236617" y="1143000"/>
          <a:ext cx="9649097" cy="5330952"/>
        </p:xfrm>
        <a:graphic>
          <a:graphicData uri="http://schemas.openxmlformats.org/presentationml/2006/ole">
            <mc:AlternateContent xmlns:mc="http://schemas.openxmlformats.org/markup-compatibility/2006">
              <mc:Choice xmlns:v="urn:schemas-microsoft-com:vml" Requires="v">
                <p:oleObj name="EViews" r:id="rId2" imgW="4556689" imgH="3246215" progId="EViews.Workfile.2">
                  <p:embed/>
                </p:oleObj>
              </mc:Choice>
              <mc:Fallback>
                <p:oleObj name="EViews" r:id="rId2" imgW="4556689" imgH="3246215" progId="EViews.Workfile.2">
                  <p:embed/>
                  <p:pic>
                    <p:nvPicPr>
                      <p:cNvPr id="4" name="Object 3"/>
                      <p:cNvPicPr/>
                      <p:nvPr/>
                    </p:nvPicPr>
                    <p:blipFill>
                      <a:blip r:embed="rId3"/>
                      <a:stretch>
                        <a:fillRect/>
                      </a:stretch>
                    </p:blipFill>
                    <p:spPr>
                      <a:xfrm>
                        <a:off x="1236617" y="1143000"/>
                        <a:ext cx="9649097" cy="5330952"/>
                      </a:xfrm>
                      <a:prstGeom prst="rect">
                        <a:avLst/>
                      </a:prstGeom>
                    </p:spPr>
                  </p:pic>
                </p:oleObj>
              </mc:Fallback>
            </mc:AlternateContent>
          </a:graphicData>
        </a:graphic>
      </p:graphicFrame>
    </p:spTree>
    <p:extLst>
      <p:ext uri="{BB962C8B-B14F-4D97-AF65-F5344CB8AC3E}">
        <p14:creationId xmlns:p14="http://schemas.microsoft.com/office/powerpoint/2010/main" val="2059899887"/>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88612"/>
          </a:xfrm>
        </p:spPr>
        <p:txBody>
          <a:bodyPr>
            <a:normAutofit fontScale="90000"/>
          </a:bodyPr>
          <a:lstStyle/>
          <a:p>
            <a:pPr algn="ctr"/>
            <a:r>
              <a:rPr lang="fa-IR" b="1" dirty="0">
                <a:solidFill>
                  <a:srgbClr val="FF0000"/>
                </a:solidFill>
              </a:rPr>
              <a:t> نمودارهای فوق چه می گوید؟</a:t>
            </a:r>
          </a:p>
        </p:txBody>
      </p:sp>
      <p:sp>
        <p:nvSpPr>
          <p:cNvPr id="3" name="Content Placeholder 2"/>
          <p:cNvSpPr>
            <a:spLocks noGrp="1"/>
          </p:cNvSpPr>
          <p:nvPr>
            <p:ph idx="1"/>
          </p:nvPr>
        </p:nvSpPr>
        <p:spPr>
          <a:xfrm>
            <a:off x="838200" y="1123406"/>
            <a:ext cx="10515600" cy="5053557"/>
          </a:xfrm>
        </p:spPr>
        <p:txBody>
          <a:bodyPr>
            <a:normAutofit lnSpcReduction="10000"/>
          </a:bodyPr>
          <a:lstStyle/>
          <a:p>
            <a:pPr marL="0" indent="0" algn="just" rtl="1">
              <a:lnSpc>
                <a:spcPct val="150000"/>
              </a:lnSpc>
              <a:buNone/>
            </a:pPr>
            <a:r>
              <a:rPr lang="fa-IR" sz="3200" b="1" dirty="0"/>
              <a:t>نمودار تولید ناخالص داخلی به قیمت جاری چنین تصوری ایجاد می کند که طی مدتی طولانی مقدار تولید ناخالص داخلی ثابت بوده و از شروع دهه 1380 شروع به افزایش شدید و فزاینده کرده است، اما نمودار تولید ناخالص داخلی حقیقی یا به قیمت ثابت نشان می دهد که تولید ناخالص داخلی گرچه با افت و خیزهایی در مجموع در حال افزایش بوده است اما افزایش آن قابل توجه نبوده است و شدیدترین افزایش ها هم مربوط به دهه 1340 و بخشی از دهه 1380 بوده است.</a:t>
            </a:r>
          </a:p>
        </p:txBody>
      </p:sp>
    </p:spTree>
    <p:extLst>
      <p:ext uri="{BB962C8B-B14F-4D97-AF65-F5344CB8AC3E}">
        <p14:creationId xmlns:p14="http://schemas.microsoft.com/office/powerpoint/2010/main" val="3654118168"/>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4738"/>
          </a:xfrm>
        </p:spPr>
        <p:txBody>
          <a:bodyPr>
            <a:normAutofit/>
          </a:bodyPr>
          <a:lstStyle/>
          <a:p>
            <a:pPr algn="ctr"/>
            <a:r>
              <a:rPr lang="fa-IR" b="1" dirty="0">
                <a:solidFill>
                  <a:srgbClr val="FF0000"/>
                </a:solidFill>
              </a:rPr>
              <a:t>نحوه استفاده از داده های حقیقی</a:t>
            </a:r>
          </a:p>
        </p:txBody>
      </p:sp>
      <p:sp>
        <p:nvSpPr>
          <p:cNvPr id="3" name="Content Placeholder 2"/>
          <p:cNvSpPr>
            <a:spLocks noGrp="1"/>
          </p:cNvSpPr>
          <p:nvPr>
            <p:ph idx="1"/>
          </p:nvPr>
        </p:nvSpPr>
        <p:spPr>
          <a:xfrm>
            <a:off x="838200" y="1193074"/>
            <a:ext cx="10515600" cy="4983889"/>
          </a:xfrm>
        </p:spPr>
        <p:txBody>
          <a:bodyPr>
            <a:normAutofit/>
          </a:bodyPr>
          <a:lstStyle/>
          <a:p>
            <a:pPr marL="0" indent="0" algn="just" rtl="1">
              <a:lnSpc>
                <a:spcPct val="250000"/>
              </a:lnSpc>
              <a:buNone/>
            </a:pPr>
            <a:r>
              <a:rPr lang="fa-IR" sz="3200" b="1" dirty="0"/>
              <a:t>گرچه استفاده از داده های حقیقی نسبت به داده های اسمی گمراهی ایجاد نمی کند، اما بازهم برای پی بردن به وضعیت داده های حقیقی نیز رشد این متغیرها تصویر بهتری فراهم می کند چرا که به طور معمول سایز اقتصاد در حال بزرگ شدن است در حالی که آنچه مهم است شدت بزرگ شدن آن است.</a:t>
            </a:r>
          </a:p>
        </p:txBody>
      </p:sp>
    </p:spTree>
    <p:extLst>
      <p:ext uri="{BB962C8B-B14F-4D97-AF65-F5344CB8AC3E}">
        <p14:creationId xmlns:p14="http://schemas.microsoft.com/office/powerpoint/2010/main" val="341045520"/>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620000" cy="715962"/>
          </a:xfrm>
        </p:spPr>
        <p:txBody>
          <a:bodyPr>
            <a:normAutofit/>
          </a:bodyPr>
          <a:lstStyle/>
          <a:p>
            <a:pPr algn="ctr"/>
            <a:r>
              <a:rPr lang="fa-IR" sz="2800" b="1" dirty="0">
                <a:solidFill>
                  <a:srgbClr val="FF0000"/>
                </a:solidFill>
              </a:rPr>
              <a:t>رشد تولید ناخالص داخلی حقیقی و متوسط آن،1404-1338</a:t>
            </a:r>
          </a:p>
        </p:txBody>
      </p:sp>
      <p:sp>
        <p:nvSpPr>
          <p:cNvPr id="5" name="Content Placeholder 4"/>
          <p:cNvSpPr>
            <a:spLocks noGrp="1"/>
          </p:cNvSpPr>
          <p:nvPr>
            <p:ph idx="1"/>
          </p:nvPr>
        </p:nvSpPr>
        <p:spPr>
          <a:xfrm>
            <a:off x="1981200" y="1066800"/>
            <a:ext cx="7696200" cy="5407152"/>
          </a:xfrm>
        </p:spPr>
        <p:txBody>
          <a:bodyPr/>
          <a:lstStyle/>
          <a:p>
            <a:pPr marL="0" indent="0">
              <a:buNone/>
            </a:pPr>
            <a:endParaRPr lang="fa-IR" dirty="0"/>
          </a:p>
        </p:txBody>
      </p:sp>
      <p:graphicFrame>
        <p:nvGraphicFramePr>
          <p:cNvPr id="6" name="Object 5"/>
          <p:cNvGraphicFramePr>
            <a:graphicFrameLocks noChangeAspect="1"/>
          </p:cNvGraphicFramePr>
          <p:nvPr>
            <p:extLst>
              <p:ext uri="{D42A27DB-BD31-4B8C-83A1-F6EECF244321}">
                <p14:modId xmlns:p14="http://schemas.microsoft.com/office/powerpoint/2010/main" val="321986098"/>
              </p:ext>
            </p:extLst>
          </p:nvPr>
        </p:nvGraphicFramePr>
        <p:xfrm>
          <a:off x="1166950" y="1066800"/>
          <a:ext cx="9840684" cy="5407152"/>
        </p:xfrm>
        <a:graphic>
          <a:graphicData uri="http://schemas.openxmlformats.org/presentationml/2006/ole">
            <mc:AlternateContent xmlns:mc="http://schemas.openxmlformats.org/markup-compatibility/2006">
              <mc:Choice xmlns:v="urn:schemas-microsoft-com:vml" Requires="v">
                <p:oleObj name="EViews" r:id="rId2" imgW="4564345" imgH="2857761" progId="EViews.Workfile.2">
                  <p:embed/>
                </p:oleObj>
              </mc:Choice>
              <mc:Fallback>
                <p:oleObj name="EViews" r:id="rId2" imgW="4564345" imgH="2857761" progId="EViews.Workfile.2">
                  <p:embed/>
                  <p:pic>
                    <p:nvPicPr>
                      <p:cNvPr id="6" name="Object 5"/>
                      <p:cNvPicPr/>
                      <p:nvPr/>
                    </p:nvPicPr>
                    <p:blipFill>
                      <a:blip r:embed="rId3"/>
                      <a:stretch>
                        <a:fillRect/>
                      </a:stretch>
                    </p:blipFill>
                    <p:spPr>
                      <a:xfrm>
                        <a:off x="1166950" y="1066800"/>
                        <a:ext cx="9840684" cy="5407152"/>
                      </a:xfrm>
                      <a:prstGeom prst="rect">
                        <a:avLst/>
                      </a:prstGeom>
                    </p:spPr>
                  </p:pic>
                </p:oleObj>
              </mc:Fallback>
            </mc:AlternateContent>
          </a:graphicData>
        </a:graphic>
      </p:graphicFrame>
    </p:spTree>
    <p:extLst>
      <p:ext uri="{BB962C8B-B14F-4D97-AF65-F5344CB8AC3E}">
        <p14:creationId xmlns:p14="http://schemas.microsoft.com/office/powerpoint/2010/main" val="1738443887"/>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15962"/>
          </a:xfrm>
        </p:spPr>
        <p:txBody>
          <a:bodyPr>
            <a:normAutofit/>
          </a:bodyPr>
          <a:lstStyle/>
          <a:p>
            <a:pPr algn="ctr"/>
            <a:r>
              <a:rPr lang="fa-IR" sz="3200" b="1" dirty="0">
                <a:solidFill>
                  <a:srgbClr val="FF0000"/>
                </a:solidFill>
              </a:rPr>
              <a:t>رشد تولید ناخالص داخلی و ترند آن،1403-1338 </a:t>
            </a:r>
            <a:endParaRPr lang="en-US" sz="3200" b="1" dirty="0">
              <a:solidFill>
                <a:srgbClr val="FF0000"/>
              </a:solidFill>
            </a:endParaRPr>
          </a:p>
        </p:txBody>
      </p:sp>
      <p:sp>
        <p:nvSpPr>
          <p:cNvPr id="3" name="Content Placeholder 2"/>
          <p:cNvSpPr>
            <a:spLocks noGrp="1"/>
          </p:cNvSpPr>
          <p:nvPr>
            <p:ph idx="1"/>
          </p:nvPr>
        </p:nvSpPr>
        <p:spPr>
          <a:xfrm>
            <a:off x="1981200" y="1143000"/>
            <a:ext cx="7696200" cy="5330952"/>
          </a:xfrm>
        </p:spPr>
        <p:txBody>
          <a:bodyPr/>
          <a:lstStyle/>
          <a:p>
            <a:pPr marL="0" indent="0">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1144262522"/>
              </p:ext>
            </p:extLst>
          </p:nvPr>
        </p:nvGraphicFramePr>
        <p:xfrm>
          <a:off x="1367246" y="1143000"/>
          <a:ext cx="9622971" cy="5181600"/>
        </p:xfrm>
        <a:graphic>
          <a:graphicData uri="http://schemas.openxmlformats.org/presentationml/2006/ole">
            <mc:AlternateContent xmlns:mc="http://schemas.openxmlformats.org/markup-compatibility/2006">
              <mc:Choice xmlns:v="urn:schemas-microsoft-com:vml" Requires="v">
                <p:oleObj name="EViews" r:id="rId2" imgW="4564345" imgH="2857761" progId="EViews.Workfile.2">
                  <p:embed/>
                </p:oleObj>
              </mc:Choice>
              <mc:Fallback>
                <p:oleObj name="EViews" r:id="rId2" imgW="4564345" imgH="2857761" progId="EViews.Workfile.2">
                  <p:embed/>
                  <p:pic>
                    <p:nvPicPr>
                      <p:cNvPr id="4" name="Object 3"/>
                      <p:cNvPicPr/>
                      <p:nvPr/>
                    </p:nvPicPr>
                    <p:blipFill>
                      <a:blip r:embed="rId3"/>
                      <a:stretch>
                        <a:fillRect/>
                      </a:stretch>
                    </p:blipFill>
                    <p:spPr>
                      <a:xfrm>
                        <a:off x="1367246" y="1143000"/>
                        <a:ext cx="9622971" cy="5181600"/>
                      </a:xfrm>
                      <a:prstGeom prst="rect">
                        <a:avLst/>
                      </a:prstGeom>
                    </p:spPr>
                  </p:pic>
                </p:oleObj>
              </mc:Fallback>
            </mc:AlternateContent>
          </a:graphicData>
        </a:graphic>
      </p:graphicFrame>
    </p:spTree>
    <p:extLst>
      <p:ext uri="{BB962C8B-B14F-4D97-AF65-F5344CB8AC3E}">
        <p14:creationId xmlns:p14="http://schemas.microsoft.com/office/powerpoint/2010/main" val="2868984774"/>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32155"/>
          </a:xfrm>
        </p:spPr>
        <p:txBody>
          <a:bodyPr/>
          <a:lstStyle/>
          <a:p>
            <a:pPr algn="ctr"/>
            <a:r>
              <a:rPr lang="fa-IR" b="1" dirty="0">
                <a:solidFill>
                  <a:srgbClr val="FF0000"/>
                </a:solidFill>
              </a:rPr>
              <a:t>داده ها چه می گوید؟</a:t>
            </a:r>
          </a:p>
        </p:txBody>
      </p:sp>
      <p:sp>
        <p:nvSpPr>
          <p:cNvPr id="3" name="Content Placeholder 2"/>
          <p:cNvSpPr>
            <a:spLocks noGrp="1"/>
          </p:cNvSpPr>
          <p:nvPr>
            <p:ph idx="1"/>
          </p:nvPr>
        </p:nvSpPr>
        <p:spPr>
          <a:xfrm>
            <a:off x="838200" y="1175657"/>
            <a:ext cx="10515600" cy="5001306"/>
          </a:xfrm>
        </p:spPr>
        <p:txBody>
          <a:bodyPr>
            <a:normAutofit/>
          </a:bodyPr>
          <a:lstStyle/>
          <a:p>
            <a:pPr marL="514350" indent="-514350" algn="just" rtl="1">
              <a:lnSpc>
                <a:spcPct val="150000"/>
              </a:lnSpc>
              <a:buFont typeface="+mj-lt"/>
              <a:buAutoNum type="arabicParenR"/>
            </a:pPr>
            <a:r>
              <a:rPr lang="fa-IR" sz="3200" b="1" dirty="0"/>
              <a:t>رشد اقتصادی ایران غیر از دهه 1340 واوایل دهه 1350 به طور متوسط پایین بوده است</a:t>
            </a:r>
          </a:p>
          <a:p>
            <a:pPr marL="514350" indent="-514350" algn="just" rtl="1">
              <a:lnSpc>
                <a:spcPct val="150000"/>
              </a:lnSpc>
              <a:buFont typeface="+mj-lt"/>
              <a:buAutoNum type="arabicParenR"/>
            </a:pPr>
            <a:r>
              <a:rPr lang="fa-IR" sz="3200" b="1" dirty="0"/>
              <a:t>رشد اقتصادی ایران بسیار بی ثبات بوده است</a:t>
            </a:r>
          </a:p>
          <a:p>
            <a:pPr marL="514350" indent="-514350" algn="just" rtl="1">
              <a:lnSpc>
                <a:spcPct val="150000"/>
              </a:lnSpc>
              <a:buFont typeface="+mj-lt"/>
              <a:buAutoNum type="arabicParenR"/>
            </a:pPr>
            <a:r>
              <a:rPr lang="fa-IR" sz="3200" b="1" dirty="0"/>
              <a:t>رشد اقتصادی ایران به شدت متکی به عواید منابع طبیعی و بویژه نفت بوده است و رشد بهره وری نقش چندانی در آن نداشته است</a:t>
            </a:r>
          </a:p>
          <a:p>
            <a:pPr marL="514350" indent="-514350" algn="just" rtl="1">
              <a:lnSpc>
                <a:spcPct val="150000"/>
              </a:lnSpc>
              <a:buFont typeface="+mj-lt"/>
              <a:buAutoNum type="arabicParenR"/>
            </a:pPr>
            <a:r>
              <a:rPr lang="fa-IR" sz="3200" b="1" dirty="0"/>
              <a:t>ترند رشد اقتصادی ایران در مجموع نزولی بوده است</a:t>
            </a:r>
          </a:p>
        </p:txBody>
      </p:sp>
    </p:spTree>
    <p:extLst>
      <p:ext uri="{BB962C8B-B14F-4D97-AF65-F5344CB8AC3E}">
        <p14:creationId xmlns:p14="http://schemas.microsoft.com/office/powerpoint/2010/main" val="3502495286"/>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88612"/>
          </a:xfrm>
        </p:spPr>
        <p:txBody>
          <a:bodyPr>
            <a:normAutofit fontScale="90000"/>
          </a:bodyPr>
          <a:lstStyle/>
          <a:p>
            <a:pPr algn="ctr"/>
            <a:r>
              <a:rPr lang="fa-IR" b="1" dirty="0">
                <a:solidFill>
                  <a:srgbClr val="FF0000"/>
                </a:solidFill>
              </a:rPr>
              <a:t>داده های بودجه دولت معرف چیست؟</a:t>
            </a:r>
          </a:p>
        </p:txBody>
      </p:sp>
      <p:sp>
        <p:nvSpPr>
          <p:cNvPr id="3" name="Content Placeholder 2"/>
          <p:cNvSpPr>
            <a:spLocks noGrp="1"/>
          </p:cNvSpPr>
          <p:nvPr>
            <p:ph idx="1"/>
          </p:nvPr>
        </p:nvSpPr>
        <p:spPr>
          <a:xfrm>
            <a:off x="1114696" y="1053738"/>
            <a:ext cx="10032275" cy="5123225"/>
          </a:xfrm>
        </p:spPr>
        <p:txBody>
          <a:bodyPr>
            <a:normAutofit/>
          </a:bodyPr>
          <a:lstStyle/>
          <a:p>
            <a:pPr marL="0" indent="0" algn="just" rtl="1">
              <a:lnSpc>
                <a:spcPct val="200000"/>
              </a:lnSpc>
              <a:buNone/>
            </a:pPr>
            <a:r>
              <a:rPr lang="fa-IR" sz="3200" b="1" dirty="0"/>
              <a:t>داده های بودجه دولت که شامل منابع و مصارف بودجه است، بیانگر مخارج دولت برای کالاها و خدمات و نحوه تامین مالی آن مخارج است. </a:t>
            </a:r>
            <a:r>
              <a:rPr lang="fa-IR" sz="3200" b="1" dirty="0">
                <a:solidFill>
                  <a:srgbClr val="00B0F0"/>
                </a:solidFill>
              </a:rPr>
              <a:t>به طور معمول، در تحلیل رفتار مالی دولت بر بودجه عمومی تمرکز می شود گرچه میزان دخالت دولت در ایران بسیار فراتر از بودجه عمومی است.</a:t>
            </a:r>
          </a:p>
        </p:txBody>
      </p:sp>
    </p:spTree>
    <p:extLst>
      <p:ext uri="{BB962C8B-B14F-4D97-AF65-F5344CB8AC3E}">
        <p14:creationId xmlns:p14="http://schemas.microsoft.com/office/powerpoint/2010/main" val="19771359"/>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792162"/>
          </a:xfrm>
        </p:spPr>
        <p:txBody>
          <a:bodyPr/>
          <a:lstStyle/>
          <a:p>
            <a:pPr algn="ctr"/>
            <a:r>
              <a:rPr lang="fa-IR" b="1" dirty="0">
                <a:solidFill>
                  <a:srgbClr val="FF0000"/>
                </a:solidFill>
              </a:rPr>
              <a:t>مخارج یا هزینه های دولت</a:t>
            </a:r>
          </a:p>
        </p:txBody>
      </p:sp>
      <p:sp>
        <p:nvSpPr>
          <p:cNvPr id="3" name="Content Placeholder 2"/>
          <p:cNvSpPr>
            <a:spLocks noGrp="1"/>
          </p:cNvSpPr>
          <p:nvPr>
            <p:ph idx="1"/>
          </p:nvPr>
        </p:nvSpPr>
        <p:spPr>
          <a:xfrm>
            <a:off x="1419497" y="1143001"/>
            <a:ext cx="9440092" cy="4983163"/>
          </a:xfrm>
        </p:spPr>
        <p:txBody>
          <a:bodyPr>
            <a:noAutofit/>
          </a:bodyPr>
          <a:lstStyle/>
          <a:p>
            <a:pPr marL="0" indent="0" algn="just" rtl="1">
              <a:lnSpc>
                <a:spcPct val="150000"/>
              </a:lnSpc>
              <a:buNone/>
            </a:pPr>
            <a:r>
              <a:rPr lang="fa-IR" b="1" dirty="0"/>
              <a:t>مخارج یا هزینه های دولت در سند بودجه در حالت کلی به دو دسته مخارج جاری(مخارج هزینه ای) و عمرانی(تملک دارایی سرمایه ای) دسته بندی می شود. به طور معمول، انتظار بر آن است که مخارج دولت ماهیّت تدارک کالاهای عمومی</a:t>
            </a:r>
            <a:r>
              <a:rPr lang="en-US" b="1" dirty="0">
                <a:solidFill>
                  <a:srgbClr val="0070C0"/>
                </a:solidFill>
              </a:rPr>
              <a:t>(Public Goods)</a:t>
            </a:r>
            <a:r>
              <a:rPr lang="en-US" b="1" dirty="0"/>
              <a:t> </a:t>
            </a:r>
            <a:r>
              <a:rPr lang="fa-IR" b="1" dirty="0"/>
              <a:t> را داشته باشد، اما در ایران بخش قابل توجهی از هزینه های دولت چنین ماهیّتی ندارد.</a:t>
            </a:r>
          </a:p>
        </p:txBody>
      </p:sp>
    </p:spTree>
    <p:extLst>
      <p:ext uri="{BB962C8B-B14F-4D97-AF65-F5344CB8AC3E}">
        <p14:creationId xmlns:p14="http://schemas.microsoft.com/office/powerpoint/2010/main" val="2450440288"/>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792162"/>
          </a:xfrm>
        </p:spPr>
        <p:txBody>
          <a:bodyPr/>
          <a:lstStyle/>
          <a:p>
            <a:pPr algn="ctr"/>
            <a:r>
              <a:rPr lang="fa-IR" b="1" dirty="0">
                <a:solidFill>
                  <a:srgbClr val="FF0000"/>
                </a:solidFill>
              </a:rPr>
              <a:t>درآمدها یا عواید دولت</a:t>
            </a:r>
          </a:p>
        </p:txBody>
      </p:sp>
      <p:sp>
        <p:nvSpPr>
          <p:cNvPr id="3" name="Content Placeholder 2"/>
          <p:cNvSpPr>
            <a:spLocks noGrp="1"/>
          </p:cNvSpPr>
          <p:nvPr>
            <p:ph idx="1"/>
          </p:nvPr>
        </p:nvSpPr>
        <p:spPr>
          <a:xfrm>
            <a:off x="1506583" y="1066801"/>
            <a:ext cx="9335588" cy="5059363"/>
          </a:xfrm>
        </p:spPr>
        <p:txBody>
          <a:bodyPr>
            <a:normAutofit/>
          </a:bodyPr>
          <a:lstStyle/>
          <a:p>
            <a:pPr marL="0" indent="0" algn="just" rtl="1">
              <a:lnSpc>
                <a:spcPct val="200000"/>
              </a:lnSpc>
              <a:buNone/>
            </a:pPr>
            <a:r>
              <a:rPr lang="fa-IR" b="1" dirty="0"/>
              <a:t>عواید یا درآمدهای دولت شامل درآمدهای حاصل از فروش نفت و گاز، درآمدهای مالیاتی و درآمد حاصل از فروش کالاها و خدمات است. </a:t>
            </a:r>
            <a:r>
              <a:rPr lang="fa-IR" b="1" dirty="0">
                <a:solidFill>
                  <a:srgbClr val="00B0F0"/>
                </a:solidFill>
              </a:rPr>
              <a:t>در شکل نوین تدوین سند بودجه، درآمد حاصل از فروش نفت و گاز به عنوان واگذاری دارایی سرمایه ای دسته بندی می شود.</a:t>
            </a:r>
          </a:p>
        </p:txBody>
      </p:sp>
    </p:spTree>
    <p:extLst>
      <p:ext uri="{BB962C8B-B14F-4D97-AF65-F5344CB8AC3E}">
        <p14:creationId xmlns:p14="http://schemas.microsoft.com/office/powerpoint/2010/main" val="610354199"/>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15962"/>
          </a:xfrm>
        </p:spPr>
        <p:txBody>
          <a:bodyPr>
            <a:normAutofit/>
          </a:bodyPr>
          <a:lstStyle/>
          <a:p>
            <a:pPr algn="ctr"/>
            <a:r>
              <a:rPr lang="fa-IR" b="1" dirty="0">
                <a:solidFill>
                  <a:srgbClr val="FF0000"/>
                </a:solidFill>
              </a:rPr>
              <a:t>مهم ترین کمیّت های بودجه ای</a:t>
            </a:r>
            <a:endParaRPr lang="en-US" b="1" dirty="0">
              <a:solidFill>
                <a:srgbClr val="FF0000"/>
              </a:solidFill>
            </a:endParaRPr>
          </a:p>
        </p:txBody>
      </p:sp>
      <p:sp>
        <p:nvSpPr>
          <p:cNvPr id="3" name="Content Placeholder 2"/>
          <p:cNvSpPr>
            <a:spLocks noGrp="1"/>
          </p:cNvSpPr>
          <p:nvPr>
            <p:ph idx="1"/>
          </p:nvPr>
        </p:nvSpPr>
        <p:spPr>
          <a:xfrm>
            <a:off x="1262743" y="1066800"/>
            <a:ext cx="9501051" cy="5407152"/>
          </a:xfrm>
        </p:spPr>
        <p:txBody>
          <a:bodyPr>
            <a:normAutofit fontScale="62500" lnSpcReduction="20000"/>
          </a:bodyPr>
          <a:lstStyle/>
          <a:p>
            <a:pPr marL="514350" indent="-514350" algn="just" rtl="1">
              <a:lnSpc>
                <a:spcPct val="150000"/>
              </a:lnSpc>
              <a:buFont typeface="+mj-lt"/>
              <a:buAutoNum type="arabicParenR"/>
            </a:pPr>
            <a:r>
              <a:rPr lang="fa-IR" b="1" dirty="0"/>
              <a:t>اعتبارات هزینه ای(مخارج جاری)</a:t>
            </a:r>
          </a:p>
          <a:p>
            <a:pPr marL="514350" indent="-514350" algn="just" rtl="1">
              <a:lnSpc>
                <a:spcPct val="150000"/>
              </a:lnSpc>
              <a:buFont typeface="+mj-lt"/>
              <a:buAutoNum type="arabicParenR"/>
            </a:pPr>
            <a:r>
              <a:rPr lang="fa-IR" b="1" dirty="0"/>
              <a:t>تملک دارایی های سرمایه ای(مخارج عمرانی)</a:t>
            </a:r>
          </a:p>
          <a:p>
            <a:pPr marL="514350" indent="-514350" algn="just" rtl="1">
              <a:lnSpc>
                <a:spcPct val="150000"/>
              </a:lnSpc>
              <a:buFont typeface="+mj-lt"/>
              <a:buAutoNum type="arabicParenR"/>
            </a:pPr>
            <a:r>
              <a:rPr lang="fa-IR" b="1" dirty="0"/>
              <a:t>درآمدهای عمومی(مالیاتها و سایر درآمدها)</a:t>
            </a:r>
          </a:p>
          <a:p>
            <a:pPr marL="514350" indent="-514350" algn="just" rtl="1">
              <a:lnSpc>
                <a:spcPct val="150000"/>
              </a:lnSpc>
              <a:buFont typeface="+mj-lt"/>
              <a:buAutoNum type="arabicParenR"/>
            </a:pPr>
            <a:r>
              <a:rPr lang="fa-IR" b="1" dirty="0"/>
              <a:t>واگذاری دارایی های سرمایه ای(نفت و سایر)</a:t>
            </a:r>
          </a:p>
          <a:p>
            <a:pPr marL="514350" indent="-514350" algn="just" rtl="1">
              <a:lnSpc>
                <a:spcPct val="150000"/>
              </a:lnSpc>
              <a:buFont typeface="+mj-lt"/>
              <a:buAutoNum type="arabicParenR"/>
            </a:pPr>
            <a:r>
              <a:rPr lang="fa-IR" b="1" dirty="0"/>
              <a:t>واگذاری دارایی های مالی(فروش اوراق اسلامی،استفاده از تسهیلات خارجی، فروش شرکتهای دولتی و سایر)</a:t>
            </a:r>
          </a:p>
          <a:p>
            <a:pPr marL="514350" indent="-514350" algn="just" rtl="1">
              <a:lnSpc>
                <a:spcPct val="150000"/>
              </a:lnSpc>
              <a:buFont typeface="+mj-lt"/>
              <a:buAutoNum type="arabicParenR"/>
            </a:pPr>
            <a:r>
              <a:rPr lang="fa-IR" b="1" dirty="0"/>
              <a:t>تملک دارایی های مالی(بازخرید اوراق اسلامی و سایر)</a:t>
            </a:r>
          </a:p>
          <a:p>
            <a:pPr marL="514350" indent="-514350" algn="just" rtl="1">
              <a:lnSpc>
                <a:spcPct val="150000"/>
              </a:lnSpc>
              <a:buFont typeface="+mj-lt"/>
              <a:buAutoNum type="arabicParenR"/>
            </a:pPr>
            <a:r>
              <a:rPr lang="fa-IR" b="1" dirty="0"/>
              <a:t>تراز عملیاتی(تفاوت اعتبارات هزینه ای و درآمدهای عمومی)</a:t>
            </a:r>
          </a:p>
          <a:p>
            <a:pPr marL="514350" indent="-514350" algn="just" rtl="1">
              <a:lnSpc>
                <a:spcPct val="150000"/>
              </a:lnSpc>
              <a:buFont typeface="+mj-lt"/>
              <a:buAutoNum type="arabicParenR"/>
            </a:pPr>
            <a:r>
              <a:rPr lang="fa-IR" b="1" dirty="0"/>
              <a:t>تراز سرمایه ای یا خالص واگذاری دارایی های سرمایه ای(تفاوت واگذاری دارایی های سرمایه ای و تملک دارایی های سرمایه ای)</a:t>
            </a:r>
          </a:p>
          <a:p>
            <a:pPr marL="514350" indent="-514350" algn="just" rtl="1">
              <a:lnSpc>
                <a:spcPct val="150000"/>
              </a:lnSpc>
              <a:buFont typeface="+mj-lt"/>
              <a:buAutoNum type="arabicParenR"/>
            </a:pPr>
            <a:r>
              <a:rPr lang="fa-IR" b="1" dirty="0"/>
              <a:t>تراز مالی(تفاوت واگذاری دارایی های مالی و تملک دارایی های مالی)</a:t>
            </a:r>
            <a:endParaRPr lang="en-US" b="1" dirty="0"/>
          </a:p>
        </p:txBody>
      </p:sp>
    </p:spTree>
    <p:extLst>
      <p:ext uri="{BB962C8B-B14F-4D97-AF65-F5344CB8AC3E}">
        <p14:creationId xmlns:p14="http://schemas.microsoft.com/office/powerpoint/2010/main" val="2235261993"/>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563562"/>
          </a:xfrm>
        </p:spPr>
        <p:txBody>
          <a:bodyPr>
            <a:normAutofit fontScale="90000"/>
          </a:bodyPr>
          <a:lstStyle/>
          <a:p>
            <a:pPr algn="ctr"/>
            <a:r>
              <a:rPr lang="fa-IR" b="1" dirty="0">
                <a:solidFill>
                  <a:srgbClr val="FF0000"/>
                </a:solidFill>
              </a:rPr>
              <a:t>مفهوم مازاد یا کسری بودجه</a:t>
            </a:r>
            <a:endParaRPr lang="en-US" b="1" dirty="0">
              <a:solidFill>
                <a:srgbClr val="FF0000"/>
              </a:solidFill>
            </a:endParaRPr>
          </a:p>
        </p:txBody>
      </p:sp>
      <p:sp>
        <p:nvSpPr>
          <p:cNvPr id="3" name="Content Placeholder 2"/>
          <p:cNvSpPr>
            <a:spLocks noGrp="1"/>
          </p:cNvSpPr>
          <p:nvPr>
            <p:ph idx="1"/>
          </p:nvPr>
        </p:nvSpPr>
        <p:spPr>
          <a:xfrm>
            <a:off x="1436915" y="990600"/>
            <a:ext cx="9518468" cy="5483352"/>
          </a:xfrm>
        </p:spPr>
        <p:txBody>
          <a:bodyPr>
            <a:normAutofit/>
          </a:bodyPr>
          <a:lstStyle/>
          <a:p>
            <a:pPr marL="0" indent="0" algn="just" rtl="1">
              <a:lnSpc>
                <a:spcPct val="150000"/>
              </a:lnSpc>
              <a:buNone/>
            </a:pPr>
            <a:r>
              <a:rPr lang="fa-IR" b="1" dirty="0"/>
              <a:t>در گذشته، تفاوت بین کل مخارج دولت(جاری و عمرانی) و کل درآمدهای دولت(شامل درآمدهای نفتی) را کسری بودجه می نامیدند.</a:t>
            </a:r>
          </a:p>
          <a:p>
            <a:pPr marL="0" indent="0" algn="just" rtl="1">
              <a:lnSpc>
                <a:spcPct val="150000"/>
              </a:lnSpc>
              <a:buNone/>
            </a:pPr>
            <a:r>
              <a:rPr lang="fa-IR" b="1" dirty="0"/>
              <a:t>در شیوه کنونی گزارش بودجه که از دهه 1380 مرسوم شده است، تفاوت بین اعتبارات هزینه ای و درآمدهای عمومی(غیر از نفت و گاز) </a:t>
            </a:r>
            <a:r>
              <a:rPr lang="fa-IR" b="1" dirty="0">
                <a:solidFill>
                  <a:srgbClr val="00B0F0"/>
                </a:solidFill>
              </a:rPr>
              <a:t>تراز عملیاتی </a:t>
            </a:r>
            <a:r>
              <a:rPr lang="fa-IR" b="1" dirty="0"/>
              <a:t>نامیده می شود، و تفاوت واگذاری دارایی های سرمایه ای و تملک دارایی های سرمایه ای </a:t>
            </a:r>
            <a:r>
              <a:rPr lang="fa-IR" b="1" dirty="0">
                <a:solidFill>
                  <a:srgbClr val="00B0F0"/>
                </a:solidFill>
              </a:rPr>
              <a:t>تراز سرمایه ای </a:t>
            </a:r>
            <a:r>
              <a:rPr lang="fa-IR" b="1" dirty="0"/>
              <a:t>نامیده می شود.</a:t>
            </a:r>
          </a:p>
          <a:p>
            <a:pPr marL="0" indent="0" algn="just" rtl="1">
              <a:lnSpc>
                <a:spcPct val="150000"/>
              </a:lnSpc>
              <a:buNone/>
            </a:pPr>
            <a:r>
              <a:rPr lang="fa-IR" b="1" dirty="0">
                <a:solidFill>
                  <a:srgbClr val="00B0F0"/>
                </a:solidFill>
              </a:rPr>
              <a:t>لذا، می توان تقریباً مجموع تراز عملیاتی و تراز سرمایه ای را همان مازاد یا کسری بودجه به مفهوم سنتی نامید.</a:t>
            </a:r>
            <a:endParaRPr lang="en-US" b="1" dirty="0">
              <a:solidFill>
                <a:srgbClr val="00B0F0"/>
              </a:solidFill>
            </a:endParaRPr>
          </a:p>
        </p:txBody>
      </p:sp>
    </p:spTree>
    <p:extLst>
      <p:ext uri="{BB962C8B-B14F-4D97-AF65-F5344CB8AC3E}">
        <p14:creationId xmlns:p14="http://schemas.microsoft.com/office/powerpoint/2010/main" val="1945446949"/>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15962"/>
          </a:xfrm>
        </p:spPr>
        <p:txBody>
          <a:bodyPr/>
          <a:lstStyle/>
          <a:p>
            <a:pPr algn="ctr"/>
            <a:r>
              <a:rPr lang="fa-IR" b="1" dirty="0">
                <a:solidFill>
                  <a:srgbClr val="FF0000"/>
                </a:solidFill>
              </a:rPr>
              <a:t>ویژگی داده های بودجه دولت</a:t>
            </a:r>
          </a:p>
        </p:txBody>
      </p:sp>
      <p:sp>
        <p:nvSpPr>
          <p:cNvPr id="3" name="Content Placeholder 2"/>
          <p:cNvSpPr>
            <a:spLocks noGrp="1"/>
          </p:cNvSpPr>
          <p:nvPr>
            <p:ph idx="1"/>
          </p:nvPr>
        </p:nvSpPr>
        <p:spPr>
          <a:xfrm>
            <a:off x="1654629" y="1066800"/>
            <a:ext cx="8900159" cy="5407152"/>
          </a:xfrm>
        </p:spPr>
        <p:txBody>
          <a:bodyPr>
            <a:normAutofit fontScale="85000" lnSpcReduction="10000"/>
          </a:bodyPr>
          <a:lstStyle/>
          <a:p>
            <a:pPr marL="0" indent="0" algn="just" rtl="1">
              <a:lnSpc>
                <a:spcPct val="200000"/>
              </a:lnSpc>
              <a:buNone/>
            </a:pPr>
            <a:r>
              <a:rPr lang="fa-IR" b="1" dirty="0"/>
              <a:t>داده های بودجه دولت سه مشخصه زیر را دارد:</a:t>
            </a:r>
          </a:p>
          <a:p>
            <a:pPr marL="514350" indent="-514350" algn="just" rtl="1">
              <a:lnSpc>
                <a:spcPct val="200000"/>
              </a:lnSpc>
              <a:buFont typeface="+mj-lt"/>
              <a:buAutoNum type="arabicParenR"/>
            </a:pPr>
            <a:r>
              <a:rPr lang="fa-IR" b="1" dirty="0"/>
              <a:t>ارقام بودجه دولت از نوع جریان یا روانه </a:t>
            </a:r>
            <a:r>
              <a:rPr lang="en-US" b="1" dirty="0">
                <a:solidFill>
                  <a:srgbClr val="00B0F0"/>
                </a:solidFill>
              </a:rPr>
              <a:t>(Flow)</a:t>
            </a:r>
            <a:r>
              <a:rPr lang="fa-IR" b="1" dirty="0">
                <a:solidFill>
                  <a:srgbClr val="00B0F0"/>
                </a:solidFill>
              </a:rPr>
              <a:t> </a:t>
            </a:r>
            <a:r>
              <a:rPr lang="fa-IR" b="1" dirty="0"/>
              <a:t>است و مقدار یک کمیّت را در یک فاصله زمانی اندازه گیری می کنند نه یک نقطه زمانی.</a:t>
            </a:r>
          </a:p>
          <a:p>
            <a:pPr marL="514350" indent="-514350" algn="just" rtl="1">
              <a:lnSpc>
                <a:spcPct val="200000"/>
              </a:lnSpc>
              <a:buFont typeface="+mj-lt"/>
              <a:buAutoNum type="arabicParenR"/>
            </a:pPr>
            <a:r>
              <a:rPr lang="fa-IR" b="1" dirty="0"/>
              <a:t>ارقام بودجه دولت همانند داده های کل های پولی و محاسبات ملی واحد پولی دارد.</a:t>
            </a:r>
          </a:p>
          <a:p>
            <a:pPr marL="514350" indent="-514350" algn="just" rtl="1">
              <a:lnSpc>
                <a:spcPct val="200000"/>
              </a:lnSpc>
              <a:buFont typeface="+mj-lt"/>
              <a:buAutoNum type="arabicParenR"/>
            </a:pPr>
            <a:r>
              <a:rPr lang="fa-IR" b="1" dirty="0"/>
              <a:t>داده های بودجه دولت به صورت اسمی </a:t>
            </a:r>
            <a:r>
              <a:rPr lang="en-US" b="1" dirty="0">
                <a:solidFill>
                  <a:srgbClr val="00B0F0"/>
                </a:solidFill>
              </a:rPr>
              <a:t>(Nominal)</a:t>
            </a:r>
            <a:r>
              <a:rPr lang="fa-IR" b="1" dirty="0">
                <a:solidFill>
                  <a:srgbClr val="00B0F0"/>
                </a:solidFill>
              </a:rPr>
              <a:t> </a:t>
            </a:r>
            <a:r>
              <a:rPr lang="fa-IR" b="1" dirty="0"/>
              <a:t>یا به قیمت جاری منتشر می شود و از این منظر همانند داده های کل های پولی است.</a:t>
            </a:r>
          </a:p>
          <a:p>
            <a:pPr marL="514350" indent="-514350">
              <a:buFont typeface="+mj-lt"/>
              <a:buAutoNum type="arabicParenR"/>
            </a:pPr>
            <a:endParaRPr lang="fa-IR" b="1" dirty="0"/>
          </a:p>
        </p:txBody>
      </p:sp>
    </p:spTree>
    <p:extLst>
      <p:ext uri="{BB962C8B-B14F-4D97-AF65-F5344CB8AC3E}">
        <p14:creationId xmlns:p14="http://schemas.microsoft.com/office/powerpoint/2010/main" val="1281107957"/>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92162"/>
          </a:xfrm>
        </p:spPr>
        <p:txBody>
          <a:bodyPr>
            <a:noAutofit/>
          </a:bodyPr>
          <a:lstStyle/>
          <a:p>
            <a:pPr algn="ctr"/>
            <a:r>
              <a:rPr lang="fa-IR" sz="2300" b="1" dirty="0">
                <a:solidFill>
                  <a:srgbClr val="FF0000"/>
                </a:solidFill>
              </a:rPr>
              <a:t>وضعیت تراز عملیاتی، تراز سرمایه ای، و کسری یا مازاد بودجه در 1402</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28043698"/>
              </p:ext>
            </p:extLst>
          </p:nvPr>
        </p:nvGraphicFramePr>
        <p:xfrm>
          <a:off x="1489166" y="1306286"/>
          <a:ext cx="9074330" cy="4785360"/>
        </p:xfrm>
        <a:graphic>
          <a:graphicData uri="http://schemas.openxmlformats.org/drawingml/2006/table">
            <a:tbl>
              <a:tblPr rtl="1" firstRow="1" bandRow="1">
                <a:tableStyleId>{7DF18680-E054-41AD-8BC1-D1AEF772440D}</a:tableStyleId>
              </a:tblPr>
              <a:tblGrid>
                <a:gridCol w="4537165">
                  <a:extLst>
                    <a:ext uri="{9D8B030D-6E8A-4147-A177-3AD203B41FA5}">
                      <a16:colId xmlns:a16="http://schemas.microsoft.com/office/drawing/2014/main" val="20000"/>
                    </a:ext>
                  </a:extLst>
                </a:gridCol>
                <a:gridCol w="4537165">
                  <a:extLst>
                    <a:ext uri="{9D8B030D-6E8A-4147-A177-3AD203B41FA5}">
                      <a16:colId xmlns:a16="http://schemas.microsoft.com/office/drawing/2014/main" val="20001"/>
                    </a:ext>
                  </a:extLst>
                </a:gridCol>
              </a:tblGrid>
              <a:tr h="929640">
                <a:tc>
                  <a:txBody>
                    <a:bodyPr/>
                    <a:lstStyle/>
                    <a:p>
                      <a:pPr algn="ctr" rtl="1"/>
                      <a:r>
                        <a:rPr lang="fa-IR" sz="3200" dirty="0">
                          <a:solidFill>
                            <a:srgbClr val="FFFF00"/>
                          </a:solidFill>
                        </a:rPr>
                        <a:t>نوع</a:t>
                      </a:r>
                      <a:r>
                        <a:rPr lang="fa-IR" sz="3200" baseline="0" dirty="0">
                          <a:solidFill>
                            <a:srgbClr val="FFFF00"/>
                          </a:solidFill>
                        </a:rPr>
                        <a:t> تراز</a:t>
                      </a:r>
                      <a:endParaRPr lang="fa-IR" sz="3200" dirty="0">
                        <a:solidFill>
                          <a:srgbClr val="FFFF00"/>
                        </a:solidFill>
                      </a:endParaRPr>
                    </a:p>
                  </a:txBody>
                  <a:tcPr/>
                </a:tc>
                <a:tc>
                  <a:txBody>
                    <a:bodyPr/>
                    <a:lstStyle/>
                    <a:p>
                      <a:pPr algn="ctr" rtl="1"/>
                      <a:r>
                        <a:rPr lang="fa-IR" sz="3200" dirty="0">
                          <a:solidFill>
                            <a:srgbClr val="FFFF00"/>
                          </a:solidFill>
                        </a:rPr>
                        <a:t>مقدار(هزارمیلیارد ریال)</a:t>
                      </a:r>
                    </a:p>
                  </a:txBody>
                  <a:tcPr/>
                </a:tc>
                <a:extLst>
                  <a:ext uri="{0D108BD9-81ED-4DB2-BD59-A6C34878D82A}">
                    <a16:rowId xmlns:a16="http://schemas.microsoft.com/office/drawing/2014/main" val="10000"/>
                  </a:ext>
                </a:extLst>
              </a:tr>
              <a:tr h="929640">
                <a:tc>
                  <a:txBody>
                    <a:bodyPr/>
                    <a:lstStyle/>
                    <a:p>
                      <a:pPr algn="ctr" rtl="1"/>
                      <a:r>
                        <a:rPr lang="fa-IR" sz="3200" b="1" dirty="0"/>
                        <a:t>تراز عملیاتی</a:t>
                      </a:r>
                    </a:p>
                    <a:p>
                      <a:pPr algn="ctr" rtl="1"/>
                      <a:r>
                        <a:rPr lang="fa-IR" sz="1800" b="1" dirty="0"/>
                        <a:t>(کسری</a:t>
                      </a:r>
                      <a:r>
                        <a:rPr lang="fa-IR" sz="1800" b="1" baseline="0" dirty="0"/>
                        <a:t> تراز عملیاتی)</a:t>
                      </a:r>
                      <a:endParaRPr lang="fa-IR" sz="1800" b="1" dirty="0"/>
                    </a:p>
                  </a:txBody>
                  <a:tcPr/>
                </a:tc>
                <a:tc>
                  <a:txBody>
                    <a:bodyPr/>
                    <a:lstStyle/>
                    <a:p>
                      <a:pPr algn="ctr" rtl="1"/>
                      <a:r>
                        <a:rPr lang="fa-IR" sz="3200" b="1" dirty="0"/>
                        <a:t>6198.4-</a:t>
                      </a:r>
                    </a:p>
                  </a:txBody>
                  <a:tcPr/>
                </a:tc>
                <a:extLst>
                  <a:ext uri="{0D108BD9-81ED-4DB2-BD59-A6C34878D82A}">
                    <a16:rowId xmlns:a16="http://schemas.microsoft.com/office/drawing/2014/main" val="10001"/>
                  </a:ext>
                </a:extLst>
              </a:tr>
              <a:tr h="929640">
                <a:tc>
                  <a:txBody>
                    <a:bodyPr/>
                    <a:lstStyle/>
                    <a:p>
                      <a:pPr algn="ctr" rtl="1"/>
                      <a:r>
                        <a:rPr lang="fa-IR" sz="3200" b="1" dirty="0"/>
                        <a:t>تراز سرمایه ای</a:t>
                      </a:r>
                    </a:p>
                    <a:p>
                      <a:pPr algn="ctr" rtl="1"/>
                      <a:r>
                        <a:rPr lang="fa-IR" sz="1800" b="1" dirty="0"/>
                        <a:t>(مازاد تراز سرمایه ای)</a:t>
                      </a:r>
                    </a:p>
                  </a:txBody>
                  <a:tcPr/>
                </a:tc>
                <a:tc>
                  <a:txBody>
                    <a:bodyPr/>
                    <a:lstStyle/>
                    <a:p>
                      <a:pPr algn="ctr" rtl="1"/>
                      <a:r>
                        <a:rPr lang="fa-IR" sz="3200" b="1" dirty="0"/>
                        <a:t>1880.9+</a:t>
                      </a:r>
                    </a:p>
                  </a:txBody>
                  <a:tcPr/>
                </a:tc>
                <a:extLst>
                  <a:ext uri="{0D108BD9-81ED-4DB2-BD59-A6C34878D82A}">
                    <a16:rowId xmlns:a16="http://schemas.microsoft.com/office/drawing/2014/main" val="10002"/>
                  </a:ext>
                </a:extLst>
              </a:tr>
              <a:tr h="929640">
                <a:tc>
                  <a:txBody>
                    <a:bodyPr/>
                    <a:lstStyle/>
                    <a:p>
                      <a:pPr algn="ctr" rtl="1"/>
                      <a:r>
                        <a:rPr lang="fa-IR" sz="3200" b="1" dirty="0"/>
                        <a:t>جمع تراز عملیاتی و سرمایه ای</a:t>
                      </a:r>
                      <a:r>
                        <a:rPr lang="fa-IR" sz="1800" b="1" dirty="0"/>
                        <a:t>(کسری</a:t>
                      </a:r>
                      <a:r>
                        <a:rPr lang="fa-IR" sz="1800" b="1" baseline="0" dirty="0"/>
                        <a:t> بودجه)</a:t>
                      </a:r>
                      <a:endParaRPr lang="fa-IR" sz="3200" b="1" dirty="0"/>
                    </a:p>
                  </a:txBody>
                  <a:tcPr/>
                </a:tc>
                <a:tc>
                  <a:txBody>
                    <a:bodyPr/>
                    <a:lstStyle/>
                    <a:p>
                      <a:pPr algn="ctr" rtl="1"/>
                      <a:r>
                        <a:rPr lang="fa-IR" sz="3200" b="1" dirty="0"/>
                        <a:t>4317.5-</a:t>
                      </a:r>
                    </a:p>
                  </a:txBody>
                  <a:tcPr/>
                </a:tc>
                <a:extLst>
                  <a:ext uri="{0D108BD9-81ED-4DB2-BD59-A6C34878D82A}">
                    <a16:rowId xmlns:a16="http://schemas.microsoft.com/office/drawing/2014/main" val="10003"/>
                  </a:ext>
                </a:extLst>
              </a:tr>
              <a:tr h="929640">
                <a:tc>
                  <a:txBody>
                    <a:bodyPr/>
                    <a:lstStyle/>
                    <a:p>
                      <a:pPr algn="ctr" rtl="1"/>
                      <a:r>
                        <a:rPr lang="fa-IR" sz="3200" b="1" dirty="0"/>
                        <a:t>تراز مالی</a:t>
                      </a:r>
                    </a:p>
                  </a:txBody>
                  <a:tcPr/>
                </a:tc>
                <a:tc>
                  <a:txBody>
                    <a:bodyPr/>
                    <a:lstStyle/>
                    <a:p>
                      <a:pPr algn="ctr" rtl="1"/>
                      <a:r>
                        <a:rPr lang="fa-IR" sz="3200" b="1" dirty="0"/>
                        <a:t>4317.5+</a:t>
                      </a:r>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97432581"/>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15962"/>
          </a:xfrm>
        </p:spPr>
        <p:txBody>
          <a:bodyPr>
            <a:normAutofit/>
          </a:bodyPr>
          <a:lstStyle/>
          <a:p>
            <a:pPr algn="ctr"/>
            <a:r>
              <a:rPr lang="fa-IR" sz="3200" b="1" dirty="0">
                <a:solidFill>
                  <a:srgbClr val="FF0000"/>
                </a:solidFill>
              </a:rPr>
              <a:t>اهمیت ترازهای عملیاتی و سرمایه ای و مجموع آنها</a:t>
            </a:r>
          </a:p>
        </p:txBody>
      </p:sp>
      <p:sp>
        <p:nvSpPr>
          <p:cNvPr id="3" name="Content Placeholder 2"/>
          <p:cNvSpPr>
            <a:spLocks noGrp="1"/>
          </p:cNvSpPr>
          <p:nvPr>
            <p:ph idx="1"/>
          </p:nvPr>
        </p:nvSpPr>
        <p:spPr>
          <a:xfrm>
            <a:off x="1410789" y="1066800"/>
            <a:ext cx="9074331" cy="5407152"/>
          </a:xfrm>
        </p:spPr>
        <p:txBody>
          <a:bodyPr>
            <a:normAutofit/>
          </a:bodyPr>
          <a:lstStyle/>
          <a:p>
            <a:pPr marL="0" indent="0" algn="just" rtl="1">
              <a:lnSpc>
                <a:spcPct val="150000"/>
              </a:lnSpc>
              <a:buNone/>
            </a:pPr>
            <a:r>
              <a:rPr lang="fa-IR" b="1" dirty="0"/>
              <a:t>هرچه کسری تراز عملیاتی شدیدتر باشد و مازاد تراز سرمایه ای بیشتر باشد(که در ایران غالباً چنین است)، بخش بیشتری از درآمدهای حاصل از فروش ثروت برای رفع مخارج روزمره و جاری مورد استفاده قرار می گیرد و از منظر رشد و توسعه بلندمدت و پایداری مالی دولت نگران کننده تر است.</a:t>
            </a:r>
          </a:p>
          <a:p>
            <a:pPr marL="0" indent="0" algn="just" rtl="1">
              <a:lnSpc>
                <a:spcPct val="150000"/>
              </a:lnSpc>
              <a:buNone/>
            </a:pPr>
            <a:r>
              <a:rPr lang="fa-IR" b="1" dirty="0">
                <a:solidFill>
                  <a:srgbClr val="00B0F0"/>
                </a:solidFill>
              </a:rPr>
              <a:t>از منظر کوتاه مدت و دلالت آن برای تورم و بی ثباتی اقتصاد کلان آنچه با اهمیت است مجموع تراز عملیاتی و سرمایه ای است که فشار بر نرخ بهره و رشد کل های پولی را به دنبال دارد.</a:t>
            </a:r>
          </a:p>
        </p:txBody>
      </p:sp>
    </p:spTree>
    <p:extLst>
      <p:ext uri="{BB962C8B-B14F-4D97-AF65-F5344CB8AC3E}">
        <p14:creationId xmlns:p14="http://schemas.microsoft.com/office/powerpoint/2010/main" val="2317898850"/>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15962"/>
          </a:xfrm>
        </p:spPr>
        <p:txBody>
          <a:bodyPr/>
          <a:lstStyle/>
          <a:p>
            <a:pPr algn="ctr"/>
            <a:r>
              <a:rPr lang="fa-IR" b="1" dirty="0">
                <a:solidFill>
                  <a:srgbClr val="FF0000"/>
                </a:solidFill>
              </a:rPr>
              <a:t>عملیات فرابودجه ای دولت</a:t>
            </a:r>
          </a:p>
        </p:txBody>
      </p:sp>
      <p:sp>
        <p:nvSpPr>
          <p:cNvPr id="3" name="Content Placeholder 2"/>
          <p:cNvSpPr>
            <a:spLocks noGrp="1"/>
          </p:cNvSpPr>
          <p:nvPr>
            <p:ph idx="1"/>
          </p:nvPr>
        </p:nvSpPr>
        <p:spPr>
          <a:xfrm>
            <a:off x="1741714" y="1066800"/>
            <a:ext cx="8952412" cy="5407152"/>
          </a:xfrm>
        </p:spPr>
        <p:txBody>
          <a:bodyPr>
            <a:normAutofit/>
          </a:bodyPr>
          <a:lstStyle/>
          <a:p>
            <a:pPr marL="0" indent="0" algn="just" rtl="1">
              <a:lnSpc>
                <a:spcPct val="150000"/>
              </a:lnSpc>
              <a:buNone/>
            </a:pPr>
            <a:r>
              <a:rPr lang="fa-IR" b="1" dirty="0"/>
              <a:t>گرچه تمرکز تحلیل گران و اقتصاددانان در تحلیل بودجه دولت بر بودجه عمومی قرار دارد، اما درک دقیق تر رفتار مالی دولت مستلزم توجه به </a:t>
            </a:r>
            <a:r>
              <a:rPr lang="fa-IR" b="1" dirty="0">
                <a:solidFill>
                  <a:srgbClr val="00B0F0"/>
                </a:solidFill>
              </a:rPr>
              <a:t>عملیات فرابودجه ای دولت است که بویژه در قالب تکالیف نوشته شده و نانوشته و همچنین دستورات و تضامین و تعهدات خارج از بودجه</a:t>
            </a:r>
            <a:r>
              <a:rPr lang="fa-IR" b="1" dirty="0"/>
              <a:t> خود را نمایان می سازد. به همین دلیل است که گاهی اوقات بودجه دولت کسری ندارد اما بدهی های آشکار و ضمنی دولت در حال افزایش است.</a:t>
            </a:r>
          </a:p>
        </p:txBody>
      </p:sp>
    </p:spTree>
    <p:extLst>
      <p:ext uri="{BB962C8B-B14F-4D97-AF65-F5344CB8AC3E}">
        <p14:creationId xmlns:p14="http://schemas.microsoft.com/office/powerpoint/2010/main" val="1305848311"/>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639762"/>
          </a:xfrm>
        </p:spPr>
        <p:txBody>
          <a:bodyPr>
            <a:normAutofit fontScale="90000"/>
          </a:bodyPr>
          <a:lstStyle/>
          <a:p>
            <a:pPr algn="ctr"/>
            <a:r>
              <a:rPr lang="fa-IR" b="1" dirty="0">
                <a:solidFill>
                  <a:srgbClr val="FF0000"/>
                </a:solidFill>
              </a:rPr>
              <a:t>چگونه از داده های بودجه استفاده کنیم؟</a:t>
            </a:r>
            <a:endParaRPr lang="en-US" b="1" dirty="0">
              <a:solidFill>
                <a:srgbClr val="FF0000"/>
              </a:solidFill>
            </a:endParaRPr>
          </a:p>
        </p:txBody>
      </p:sp>
      <p:sp>
        <p:nvSpPr>
          <p:cNvPr id="3" name="Content Placeholder 2"/>
          <p:cNvSpPr>
            <a:spLocks noGrp="1"/>
          </p:cNvSpPr>
          <p:nvPr>
            <p:ph idx="1"/>
          </p:nvPr>
        </p:nvSpPr>
        <p:spPr>
          <a:xfrm>
            <a:off x="1314995" y="990600"/>
            <a:ext cx="9344296" cy="5483352"/>
          </a:xfrm>
        </p:spPr>
        <p:txBody>
          <a:bodyPr>
            <a:normAutofit fontScale="92500"/>
          </a:bodyPr>
          <a:lstStyle/>
          <a:p>
            <a:pPr marL="0" indent="0" algn="just" rtl="1">
              <a:lnSpc>
                <a:spcPct val="200000"/>
              </a:lnSpc>
              <a:buNone/>
            </a:pPr>
            <a:r>
              <a:rPr lang="fa-IR" b="1" dirty="0"/>
              <a:t>با توجه به اینکه داده های بودجه به صورت ریالی منتشر می شود و در عین حال ماهیّت اسمی یا به قیمت جاری را دارد، استفاده از مقدار عدد اقلام بودجه گمراه کننده است و در آن صورت برای تحلیل داده های بودجه ای بهتر است از ارقام رشد آنها یا مقدار حقیقی آنها یا لگاریتم آنها استفاده شود. </a:t>
            </a:r>
            <a:r>
              <a:rPr lang="fa-IR" b="1" dirty="0">
                <a:solidFill>
                  <a:srgbClr val="00B0F0"/>
                </a:solidFill>
              </a:rPr>
              <a:t>گاهی اوقات برای داده ها و از جمله داده های بودجه ای نسبت آنها به تولید ناخالص داخلی اسمی مورد استفاده قرار می گیرد تا در مقایسه با سایز اقتصاد، وضعیت دولت را نشان دهد.</a:t>
            </a:r>
            <a:endParaRPr lang="en-US" b="1" dirty="0">
              <a:solidFill>
                <a:srgbClr val="00B0F0"/>
              </a:solidFill>
            </a:endParaRPr>
          </a:p>
        </p:txBody>
      </p:sp>
    </p:spTree>
    <p:extLst>
      <p:ext uri="{BB962C8B-B14F-4D97-AF65-F5344CB8AC3E}">
        <p14:creationId xmlns:p14="http://schemas.microsoft.com/office/powerpoint/2010/main" val="1579985977"/>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696200" cy="639762"/>
          </a:xfrm>
        </p:spPr>
        <p:txBody>
          <a:bodyPr>
            <a:normAutofit fontScale="90000"/>
          </a:bodyPr>
          <a:lstStyle/>
          <a:p>
            <a:pPr algn="ctr"/>
            <a:r>
              <a:rPr lang="fa-IR" b="1" dirty="0">
                <a:solidFill>
                  <a:srgbClr val="FF0000"/>
                </a:solidFill>
              </a:rPr>
              <a:t>کل مخارج دولت،1403-1344</a:t>
            </a:r>
            <a:endParaRPr lang="en-US" b="1" dirty="0">
              <a:solidFill>
                <a:srgbClr val="FF0000"/>
              </a:solidFill>
            </a:endParaRPr>
          </a:p>
        </p:txBody>
      </p:sp>
      <p:pic>
        <p:nvPicPr>
          <p:cNvPr id="8704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71451" y="1219201"/>
            <a:ext cx="9553303" cy="470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25436859"/>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639762"/>
          </a:xfrm>
        </p:spPr>
        <p:txBody>
          <a:bodyPr>
            <a:normAutofit fontScale="90000"/>
          </a:bodyPr>
          <a:lstStyle/>
          <a:p>
            <a:pPr algn="ctr"/>
            <a:r>
              <a:rPr lang="fa-IR" b="1" dirty="0">
                <a:solidFill>
                  <a:srgbClr val="FF0000"/>
                </a:solidFill>
              </a:rPr>
              <a:t>داده ها چه می گوید؟</a:t>
            </a:r>
            <a:endParaRPr lang="en-US" b="1" dirty="0">
              <a:solidFill>
                <a:srgbClr val="FF0000"/>
              </a:solidFill>
            </a:endParaRPr>
          </a:p>
        </p:txBody>
      </p:sp>
      <p:sp>
        <p:nvSpPr>
          <p:cNvPr id="3" name="Content Placeholder 2"/>
          <p:cNvSpPr>
            <a:spLocks noGrp="1"/>
          </p:cNvSpPr>
          <p:nvPr>
            <p:ph idx="1"/>
          </p:nvPr>
        </p:nvSpPr>
        <p:spPr>
          <a:xfrm>
            <a:off x="1463040" y="914400"/>
            <a:ext cx="9353006" cy="5559552"/>
          </a:xfrm>
        </p:spPr>
        <p:txBody>
          <a:bodyPr>
            <a:normAutofit/>
          </a:bodyPr>
          <a:lstStyle/>
          <a:p>
            <a:pPr marL="0" indent="0" algn="just" rtl="1">
              <a:lnSpc>
                <a:spcPct val="200000"/>
              </a:lnSpc>
              <a:buNone/>
            </a:pPr>
            <a:r>
              <a:rPr lang="fa-IR" b="1" dirty="0"/>
              <a:t>ترسیم داده های کل مخارج دولت در طول دوره 1403-1344 چنین تصوری را ایجاد می کند که گویی برای مدتی طولانی مخارج دولت تغییر چندانی نداشته است و از میانه دهه 1370 شروع به افزایش کرده است و این به دلیل ویژگی داده های بودجه ای است که از نوع ریالی و اسمی یا به قیمت جاری است.</a:t>
            </a:r>
            <a:endParaRPr lang="en-US" b="1" dirty="0"/>
          </a:p>
        </p:txBody>
      </p:sp>
    </p:spTree>
    <p:extLst>
      <p:ext uri="{BB962C8B-B14F-4D97-AF65-F5344CB8AC3E}">
        <p14:creationId xmlns:p14="http://schemas.microsoft.com/office/powerpoint/2010/main" val="2272743468"/>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15962"/>
          </a:xfrm>
        </p:spPr>
        <p:txBody>
          <a:bodyPr/>
          <a:lstStyle/>
          <a:p>
            <a:pPr algn="ctr"/>
            <a:r>
              <a:rPr lang="fa-IR" b="1" dirty="0">
                <a:solidFill>
                  <a:srgbClr val="FF0000"/>
                </a:solidFill>
              </a:rPr>
              <a:t>نرخ رشد مخارج کل دولت،1403-1344</a:t>
            </a:r>
            <a:endParaRPr lang="en-US" b="1" dirty="0">
              <a:solidFill>
                <a:srgbClr val="FF0000"/>
              </a:solidFill>
            </a:endParaRPr>
          </a:p>
        </p:txBody>
      </p:sp>
      <p:pic>
        <p:nvPicPr>
          <p:cNvPr id="8806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67246" y="1143001"/>
            <a:ext cx="9440091" cy="500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0017181"/>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639762"/>
          </a:xfrm>
        </p:spPr>
        <p:txBody>
          <a:bodyPr>
            <a:normAutofit fontScale="90000"/>
          </a:bodyPr>
          <a:lstStyle/>
          <a:p>
            <a:pPr algn="ctr"/>
            <a:r>
              <a:rPr lang="fa-IR" b="1" dirty="0">
                <a:solidFill>
                  <a:srgbClr val="FF0000"/>
                </a:solidFill>
              </a:rPr>
              <a:t>داده ها چه می گوید؟</a:t>
            </a:r>
            <a:endParaRPr lang="en-US" b="1" dirty="0">
              <a:solidFill>
                <a:srgbClr val="FF0000"/>
              </a:solidFill>
            </a:endParaRPr>
          </a:p>
        </p:txBody>
      </p:sp>
      <p:sp>
        <p:nvSpPr>
          <p:cNvPr id="3" name="Content Placeholder 2"/>
          <p:cNvSpPr>
            <a:spLocks noGrp="1"/>
          </p:cNvSpPr>
          <p:nvPr>
            <p:ph idx="1"/>
          </p:nvPr>
        </p:nvSpPr>
        <p:spPr>
          <a:xfrm>
            <a:off x="1619795" y="990600"/>
            <a:ext cx="9161416" cy="5483352"/>
          </a:xfrm>
        </p:spPr>
        <p:txBody>
          <a:bodyPr>
            <a:normAutofit/>
          </a:bodyPr>
          <a:lstStyle/>
          <a:p>
            <a:pPr marL="0" indent="0" algn="just" rtl="1">
              <a:lnSpc>
                <a:spcPct val="200000"/>
              </a:lnSpc>
              <a:buNone/>
            </a:pPr>
            <a:r>
              <a:rPr lang="fa-IR" b="1" dirty="0"/>
              <a:t>ترسیم داده های نرخ رشد مخارج کل دولت برای دوره 1403-1344 برخلاف داده های خود مخارج دولت نشان می دهد که در کل تاریخ ایران رشد مخارج دولت بالا بوده است و بالاترین رشد مخارج دولت مربوط به سال 1353 با 163 درصد رشد بوده است. لذا، استفاده از داده های رشد تصویر مناسبی از دوره های تشدید یا ملایم شدن مخارج دولت ارائه می نماید.</a:t>
            </a:r>
            <a:endParaRPr lang="en-US" b="1" dirty="0"/>
          </a:p>
        </p:txBody>
      </p:sp>
    </p:spTree>
    <p:extLst>
      <p:ext uri="{BB962C8B-B14F-4D97-AF65-F5344CB8AC3E}">
        <p14:creationId xmlns:p14="http://schemas.microsoft.com/office/powerpoint/2010/main" val="2949725070"/>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792162"/>
          </a:xfrm>
        </p:spPr>
        <p:txBody>
          <a:bodyPr>
            <a:normAutofit fontScale="90000"/>
          </a:bodyPr>
          <a:lstStyle/>
          <a:p>
            <a:pPr algn="ctr"/>
            <a:r>
              <a:rPr lang="fa-IR" sz="2800" b="1" dirty="0">
                <a:solidFill>
                  <a:srgbClr val="FF0000"/>
                </a:solidFill>
              </a:rPr>
              <a:t>کل مخارج، مخارج جاری و مخارج عمرانی دولت(لگاریتمی)، 1403-1344</a:t>
            </a:r>
          </a:p>
        </p:txBody>
      </p:sp>
      <p:pic>
        <p:nvPicPr>
          <p:cNvPr id="8909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02080" y="1219201"/>
            <a:ext cx="9501051" cy="525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02412706"/>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9618" y="457201"/>
            <a:ext cx="7467600" cy="685800"/>
          </a:xfrm>
        </p:spPr>
        <p:txBody>
          <a:bodyPr>
            <a:normAutofit/>
          </a:bodyPr>
          <a:lstStyle/>
          <a:p>
            <a:pPr algn="ctr"/>
            <a:r>
              <a:rPr lang="fa-IR" sz="2800" b="1" dirty="0">
                <a:solidFill>
                  <a:srgbClr val="FF0000"/>
                </a:solidFill>
              </a:rPr>
              <a:t>رشد کل مخارج، مخارج جاری و مخارج عمرانی، 1403-1344</a:t>
            </a:r>
          </a:p>
        </p:txBody>
      </p:sp>
      <p:pic>
        <p:nvPicPr>
          <p:cNvPr id="9011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32412" y="1143001"/>
            <a:ext cx="9562012" cy="533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37289491"/>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792162"/>
          </a:xfrm>
        </p:spPr>
        <p:txBody>
          <a:bodyPr>
            <a:normAutofit/>
          </a:bodyPr>
          <a:lstStyle/>
          <a:p>
            <a:pPr algn="ctr"/>
            <a:r>
              <a:rPr lang="fa-IR" sz="3200" b="1" dirty="0">
                <a:solidFill>
                  <a:srgbClr val="FF0000"/>
                </a:solidFill>
              </a:rPr>
              <a:t>کل درآمدهای دولت، 1403-1344</a:t>
            </a:r>
          </a:p>
        </p:txBody>
      </p:sp>
      <p:pic>
        <p:nvPicPr>
          <p:cNvPr id="9113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10491" y="1219201"/>
            <a:ext cx="9701349" cy="4952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73958560"/>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36361"/>
          </a:xfrm>
        </p:spPr>
        <p:txBody>
          <a:bodyPr>
            <a:normAutofit fontScale="90000"/>
          </a:bodyPr>
          <a:lstStyle/>
          <a:p>
            <a:pPr algn="ctr"/>
            <a:r>
              <a:rPr lang="fa-IR" b="1" dirty="0">
                <a:solidFill>
                  <a:srgbClr val="FF0000"/>
                </a:solidFill>
              </a:rPr>
              <a:t>رشد درآمدهای عمومی،1403-1344</a:t>
            </a:r>
          </a:p>
        </p:txBody>
      </p:sp>
      <p:sp>
        <p:nvSpPr>
          <p:cNvPr id="3" name="Content Placeholder 2"/>
          <p:cNvSpPr>
            <a:spLocks noGrp="1"/>
          </p:cNvSpPr>
          <p:nvPr>
            <p:ph idx="1"/>
          </p:nvPr>
        </p:nvSpPr>
        <p:spPr>
          <a:xfrm>
            <a:off x="838200" y="1071154"/>
            <a:ext cx="10515600" cy="5105809"/>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4187289484"/>
              </p:ext>
            </p:extLst>
          </p:nvPr>
        </p:nvGraphicFramePr>
        <p:xfrm>
          <a:off x="838201" y="1071154"/>
          <a:ext cx="10515600" cy="5105809"/>
        </p:xfrm>
        <a:graphic>
          <a:graphicData uri="http://schemas.openxmlformats.org/presentationml/2006/ole">
            <mc:AlternateContent xmlns:mc="http://schemas.openxmlformats.org/markup-compatibility/2006">
              <mc:Choice xmlns:v="urn:schemas-microsoft-com:vml" Requires="v">
                <p:oleObj name="EViews" r:id="rId2" imgW="4602196" imgH="2857761" progId="EViews.Workfile.2">
                  <p:embed/>
                </p:oleObj>
              </mc:Choice>
              <mc:Fallback>
                <p:oleObj name="EViews" r:id="rId2" imgW="4602196" imgH="2857761" progId="EViews.Workfile.2">
                  <p:embed/>
                  <p:pic>
                    <p:nvPicPr>
                      <p:cNvPr id="0" name=""/>
                      <p:cNvPicPr/>
                      <p:nvPr/>
                    </p:nvPicPr>
                    <p:blipFill>
                      <a:blip r:embed="rId3"/>
                      <a:stretch>
                        <a:fillRect/>
                      </a:stretch>
                    </p:blipFill>
                    <p:spPr>
                      <a:xfrm>
                        <a:off x="838201" y="1071154"/>
                        <a:ext cx="10515600" cy="5105809"/>
                      </a:xfrm>
                      <a:prstGeom prst="rect">
                        <a:avLst/>
                      </a:prstGeom>
                    </p:spPr>
                  </p:pic>
                </p:oleObj>
              </mc:Fallback>
            </mc:AlternateContent>
          </a:graphicData>
        </a:graphic>
      </p:graphicFrame>
    </p:spTree>
    <p:extLst>
      <p:ext uri="{BB962C8B-B14F-4D97-AF65-F5344CB8AC3E}">
        <p14:creationId xmlns:p14="http://schemas.microsoft.com/office/powerpoint/2010/main" val="2141502904"/>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792162"/>
          </a:xfrm>
        </p:spPr>
        <p:txBody>
          <a:bodyPr>
            <a:normAutofit/>
          </a:bodyPr>
          <a:lstStyle/>
          <a:p>
            <a:pPr algn="ctr"/>
            <a:r>
              <a:rPr lang="fa-IR" sz="2400" b="1" dirty="0">
                <a:solidFill>
                  <a:srgbClr val="FF0000"/>
                </a:solidFill>
              </a:rPr>
              <a:t>کسری بودجه دولت(به صورت نسبتی از تولید ناخالص داخلی)، 1403-1338</a:t>
            </a:r>
          </a:p>
        </p:txBody>
      </p:sp>
      <p:pic>
        <p:nvPicPr>
          <p:cNvPr id="9216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02081" y="1219201"/>
            <a:ext cx="9440090" cy="4964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66582782"/>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792162"/>
          </a:xfrm>
        </p:spPr>
        <p:txBody>
          <a:bodyPr/>
          <a:lstStyle/>
          <a:p>
            <a:pPr algn="ctr"/>
            <a:r>
              <a:rPr lang="fa-IR" b="1" dirty="0">
                <a:solidFill>
                  <a:srgbClr val="FF0000"/>
                </a:solidFill>
              </a:rPr>
              <a:t>داده های بودجه دولت چه می گوید؟</a:t>
            </a:r>
          </a:p>
        </p:txBody>
      </p:sp>
      <p:sp>
        <p:nvSpPr>
          <p:cNvPr id="3" name="Content Placeholder 2"/>
          <p:cNvSpPr>
            <a:spLocks noGrp="1"/>
          </p:cNvSpPr>
          <p:nvPr>
            <p:ph idx="1"/>
          </p:nvPr>
        </p:nvSpPr>
        <p:spPr>
          <a:xfrm>
            <a:off x="1428207" y="1066800"/>
            <a:ext cx="9318170" cy="5334000"/>
          </a:xfrm>
        </p:spPr>
        <p:txBody>
          <a:bodyPr>
            <a:normAutofit/>
          </a:bodyPr>
          <a:lstStyle/>
          <a:p>
            <a:pPr marL="0" indent="0" algn="just" rtl="1">
              <a:lnSpc>
                <a:spcPct val="150000"/>
              </a:lnSpc>
              <a:buNone/>
            </a:pPr>
            <a:r>
              <a:rPr lang="fa-IR" b="1" dirty="0"/>
              <a:t>الف) تمام انواع مخارج دولت به مرور زمان با رشدهای قابل توجه در حال افزایش بوده اند، اما به تدریج کل مخارج و مخارج جاری بسیار به هم نزدیک شده و گویی غالب مخارج دولت از نوع جاری شده است.</a:t>
            </a:r>
          </a:p>
          <a:p>
            <a:pPr marL="0" indent="0" algn="just" rtl="1">
              <a:lnSpc>
                <a:spcPct val="150000"/>
              </a:lnSpc>
              <a:buNone/>
            </a:pPr>
            <a:r>
              <a:rPr lang="fa-IR" b="1" dirty="0"/>
              <a:t>ب) رشد مخارج مصرفی از ثبات بیشتری نسبت به مخارج عمرانی برخوردار بوده است.</a:t>
            </a:r>
          </a:p>
          <a:p>
            <a:pPr marL="0" indent="0" algn="just" rtl="1">
              <a:lnSpc>
                <a:spcPct val="150000"/>
              </a:lnSpc>
              <a:buNone/>
            </a:pPr>
            <a:r>
              <a:rPr lang="fa-IR" b="1" dirty="0"/>
              <a:t>ج) درآمدهای دولت عمدتاً به دلیل نوسان درآمدهای نفتی دچار بی ثباتی بوده است و به همین دلیل کسری بودجه نیز بی ثباتی قابل توجهی دارد.</a:t>
            </a:r>
          </a:p>
          <a:p>
            <a:pPr marL="0" indent="0">
              <a:buNone/>
            </a:pPr>
            <a:endParaRPr lang="fa-IR" b="1" dirty="0"/>
          </a:p>
        </p:txBody>
      </p:sp>
    </p:spTree>
    <p:extLst>
      <p:ext uri="{BB962C8B-B14F-4D97-AF65-F5344CB8AC3E}">
        <p14:creationId xmlns:p14="http://schemas.microsoft.com/office/powerpoint/2010/main" val="1968800944"/>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639762"/>
          </a:xfrm>
        </p:spPr>
        <p:txBody>
          <a:bodyPr>
            <a:normAutofit fontScale="90000"/>
          </a:bodyPr>
          <a:lstStyle/>
          <a:p>
            <a:pPr algn="ctr"/>
            <a:r>
              <a:rPr lang="fa-IR" b="1" dirty="0">
                <a:solidFill>
                  <a:srgbClr val="FF0000"/>
                </a:solidFill>
              </a:rPr>
              <a:t>کمیّت های تراز پرداختها</a:t>
            </a:r>
          </a:p>
        </p:txBody>
      </p:sp>
      <p:sp>
        <p:nvSpPr>
          <p:cNvPr id="3" name="Content Placeholder 2"/>
          <p:cNvSpPr>
            <a:spLocks noGrp="1"/>
          </p:cNvSpPr>
          <p:nvPr>
            <p:ph idx="1"/>
          </p:nvPr>
        </p:nvSpPr>
        <p:spPr>
          <a:xfrm>
            <a:off x="1341121" y="990600"/>
            <a:ext cx="9614262" cy="5483352"/>
          </a:xfrm>
        </p:spPr>
        <p:txBody>
          <a:bodyPr>
            <a:normAutofit/>
          </a:bodyPr>
          <a:lstStyle/>
          <a:p>
            <a:pPr marL="0" indent="0" algn="just" rtl="1">
              <a:lnSpc>
                <a:spcPct val="200000"/>
              </a:lnSpc>
              <a:buNone/>
            </a:pPr>
            <a:r>
              <a:rPr lang="fa-IR" sz="3200" b="1" dirty="0"/>
              <a:t>تراز پرداختها </a:t>
            </a:r>
            <a:r>
              <a:rPr lang="en-US" sz="3200" b="1" dirty="0">
                <a:solidFill>
                  <a:srgbClr val="00B0F0"/>
                </a:solidFill>
              </a:rPr>
              <a:t>(Balance of Payments)</a:t>
            </a:r>
            <a:r>
              <a:rPr lang="fa-IR" sz="3200" b="1" dirty="0">
                <a:solidFill>
                  <a:srgbClr val="00B0F0"/>
                </a:solidFill>
              </a:rPr>
              <a:t> </a:t>
            </a:r>
            <a:r>
              <a:rPr lang="fa-IR" sz="3200" b="1" dirty="0"/>
              <a:t>حسابی است که مبادلات یا داد و ستدهای خارجی اقتصاد یا داد و ستد اشخاص داخلی با اشخاص خارجی در آن ثبت و گزارش می شود. این داد و ستدها می تواند داد و ستد کالاها و خدمات باشد یا داد و ستد دارایی ها.</a:t>
            </a:r>
          </a:p>
        </p:txBody>
      </p:sp>
    </p:spTree>
    <p:extLst>
      <p:ext uri="{BB962C8B-B14F-4D97-AF65-F5344CB8AC3E}">
        <p14:creationId xmlns:p14="http://schemas.microsoft.com/office/powerpoint/2010/main" val="3871329055"/>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88612"/>
          </a:xfrm>
        </p:spPr>
        <p:txBody>
          <a:bodyPr>
            <a:normAutofit fontScale="90000"/>
          </a:bodyPr>
          <a:lstStyle/>
          <a:p>
            <a:pPr algn="ctr" rtl="1"/>
            <a:r>
              <a:rPr lang="fa-IR" b="1" dirty="0">
                <a:solidFill>
                  <a:srgbClr val="FF0000"/>
                </a:solidFill>
              </a:rPr>
              <a:t>شکل </a:t>
            </a:r>
            <a:r>
              <a:rPr lang="en-US" b="1" dirty="0">
                <a:solidFill>
                  <a:srgbClr val="FF0000"/>
                </a:solidFill>
              </a:rPr>
              <a:t>T</a:t>
            </a:r>
            <a:r>
              <a:rPr lang="fa-IR" b="1" dirty="0">
                <a:solidFill>
                  <a:srgbClr val="FF0000"/>
                </a:solidFill>
              </a:rPr>
              <a:t> حساب ترازپرداختها</a:t>
            </a:r>
          </a:p>
        </p:txBody>
      </p:sp>
      <p:sp>
        <p:nvSpPr>
          <p:cNvPr id="3" name="Content Placeholder 2"/>
          <p:cNvSpPr>
            <a:spLocks noGrp="1"/>
          </p:cNvSpPr>
          <p:nvPr>
            <p:ph idx="1"/>
          </p:nvPr>
        </p:nvSpPr>
        <p:spPr>
          <a:xfrm>
            <a:off x="838200" y="1053738"/>
            <a:ext cx="10515600" cy="5123225"/>
          </a:xfrm>
        </p:spPr>
        <p:txBody>
          <a:bodyPr/>
          <a:lstStyle/>
          <a:p>
            <a:pPr marL="0" indent="0" algn="r" rtl="1">
              <a:buNone/>
            </a:pPr>
            <a:endParaRPr lang="fa-IR" dirty="0"/>
          </a:p>
        </p:txBody>
      </p:sp>
      <p:cxnSp>
        <p:nvCxnSpPr>
          <p:cNvPr id="5" name="Straight Connector 4"/>
          <p:cNvCxnSpPr/>
          <p:nvPr/>
        </p:nvCxnSpPr>
        <p:spPr>
          <a:xfrm>
            <a:off x="1454331" y="1785257"/>
            <a:ext cx="9666515" cy="69669"/>
          </a:xfrm>
          <a:prstGeom prst="line">
            <a:avLst/>
          </a:prstGeom>
        </p:spPr>
        <p:style>
          <a:lnRef idx="3">
            <a:schemeClr val="dk1"/>
          </a:lnRef>
          <a:fillRef idx="0">
            <a:schemeClr val="dk1"/>
          </a:fillRef>
          <a:effectRef idx="2">
            <a:schemeClr val="dk1"/>
          </a:effectRef>
          <a:fontRef idx="minor">
            <a:schemeClr val="tx1"/>
          </a:fontRef>
        </p:style>
      </p:cxnSp>
      <p:cxnSp>
        <p:nvCxnSpPr>
          <p:cNvPr id="7" name="Straight Connector 6"/>
          <p:cNvCxnSpPr/>
          <p:nvPr/>
        </p:nvCxnSpPr>
        <p:spPr>
          <a:xfrm flipH="1">
            <a:off x="6139543" y="1820091"/>
            <a:ext cx="69668" cy="3683726"/>
          </a:xfrm>
          <a:prstGeom prst="line">
            <a:avLst/>
          </a:prstGeom>
        </p:spPr>
        <p:style>
          <a:lnRef idx="3">
            <a:schemeClr val="dk1"/>
          </a:lnRef>
          <a:fillRef idx="0">
            <a:schemeClr val="dk1"/>
          </a:fillRef>
          <a:effectRef idx="2">
            <a:schemeClr val="dk1"/>
          </a:effectRef>
          <a:fontRef idx="minor">
            <a:schemeClr val="tx1"/>
          </a:fontRef>
        </p:style>
      </p:cxnSp>
      <p:sp>
        <p:nvSpPr>
          <p:cNvPr id="8" name="TextBox 7"/>
          <p:cNvSpPr txBox="1"/>
          <p:nvPr/>
        </p:nvSpPr>
        <p:spPr>
          <a:xfrm>
            <a:off x="4990011" y="1393261"/>
            <a:ext cx="2438399" cy="461665"/>
          </a:xfrm>
          <a:prstGeom prst="rect">
            <a:avLst/>
          </a:prstGeom>
          <a:noFill/>
        </p:spPr>
        <p:txBody>
          <a:bodyPr wrap="square" rtlCol="1">
            <a:spAutoFit/>
          </a:bodyPr>
          <a:lstStyle/>
          <a:p>
            <a:pPr algn="ctr"/>
            <a:r>
              <a:rPr lang="fa-IR" sz="2400" b="1" dirty="0"/>
              <a:t>حساب ترازپرداختها</a:t>
            </a:r>
          </a:p>
        </p:txBody>
      </p:sp>
      <p:sp>
        <p:nvSpPr>
          <p:cNvPr id="9" name="TextBox 8"/>
          <p:cNvSpPr txBox="1"/>
          <p:nvPr/>
        </p:nvSpPr>
        <p:spPr>
          <a:xfrm>
            <a:off x="6453051" y="2447109"/>
            <a:ext cx="4598126" cy="461665"/>
          </a:xfrm>
          <a:prstGeom prst="rect">
            <a:avLst/>
          </a:prstGeom>
          <a:noFill/>
        </p:spPr>
        <p:txBody>
          <a:bodyPr wrap="square" rtlCol="1">
            <a:spAutoFit/>
          </a:bodyPr>
          <a:lstStyle/>
          <a:p>
            <a:pPr algn="ctr"/>
            <a:r>
              <a:rPr lang="fa-IR" sz="2400" b="1" dirty="0"/>
              <a:t>پرداخت اشخاص داخلی به اشخاص خارجی</a:t>
            </a:r>
          </a:p>
        </p:txBody>
      </p:sp>
      <p:sp>
        <p:nvSpPr>
          <p:cNvPr id="11" name="TextBox 10"/>
          <p:cNvSpPr txBox="1"/>
          <p:nvPr/>
        </p:nvSpPr>
        <p:spPr>
          <a:xfrm>
            <a:off x="1541417" y="2447109"/>
            <a:ext cx="4511040" cy="461665"/>
          </a:xfrm>
          <a:prstGeom prst="rect">
            <a:avLst/>
          </a:prstGeom>
          <a:noFill/>
        </p:spPr>
        <p:txBody>
          <a:bodyPr wrap="square" rtlCol="1">
            <a:spAutoFit/>
          </a:bodyPr>
          <a:lstStyle/>
          <a:p>
            <a:pPr algn="ctr"/>
            <a:r>
              <a:rPr lang="fa-IR" sz="2400" b="1" dirty="0"/>
              <a:t>پرداخت اشخاص خارجی به اشخاص داخلی</a:t>
            </a:r>
          </a:p>
        </p:txBody>
      </p:sp>
    </p:spTree>
    <p:extLst>
      <p:ext uri="{BB962C8B-B14F-4D97-AF65-F5344CB8AC3E}">
        <p14:creationId xmlns:p14="http://schemas.microsoft.com/office/powerpoint/2010/main" val="1719151492"/>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15962"/>
          </a:xfrm>
        </p:spPr>
        <p:txBody>
          <a:bodyPr>
            <a:normAutofit/>
          </a:bodyPr>
          <a:lstStyle/>
          <a:p>
            <a:pPr algn="ctr"/>
            <a:r>
              <a:rPr lang="fa-IR" b="1" dirty="0">
                <a:solidFill>
                  <a:srgbClr val="FF0000"/>
                </a:solidFill>
              </a:rPr>
              <a:t>حساب های سه گانه ترازپرداختها</a:t>
            </a:r>
          </a:p>
        </p:txBody>
      </p:sp>
      <p:sp>
        <p:nvSpPr>
          <p:cNvPr id="3" name="Content Placeholder 2"/>
          <p:cNvSpPr>
            <a:spLocks noGrp="1"/>
          </p:cNvSpPr>
          <p:nvPr>
            <p:ph idx="1"/>
          </p:nvPr>
        </p:nvSpPr>
        <p:spPr>
          <a:xfrm>
            <a:off x="1288869" y="1066800"/>
            <a:ext cx="9588137" cy="5407152"/>
          </a:xfrm>
        </p:spPr>
        <p:txBody>
          <a:bodyPr>
            <a:normAutofit fontScale="70000" lnSpcReduction="20000"/>
          </a:bodyPr>
          <a:lstStyle/>
          <a:p>
            <a:pPr marL="0" indent="0" algn="just" rtl="1">
              <a:lnSpc>
                <a:spcPct val="150000"/>
              </a:lnSpc>
              <a:buNone/>
            </a:pPr>
            <a:r>
              <a:rPr lang="fa-IR" sz="3200" b="1" dirty="0"/>
              <a:t>در یک تقسیم بندی کلی، ترازپرداختها را به سه حساب تقسیم می کنند:</a:t>
            </a:r>
          </a:p>
          <a:p>
            <a:pPr marL="0" indent="0" algn="just" rtl="1">
              <a:lnSpc>
                <a:spcPct val="150000"/>
              </a:lnSpc>
              <a:buNone/>
            </a:pPr>
            <a:r>
              <a:rPr lang="fa-IR" sz="3200" b="1" dirty="0"/>
              <a:t>الف) </a:t>
            </a:r>
            <a:r>
              <a:rPr lang="fa-IR" sz="3200" b="1" dirty="0">
                <a:solidFill>
                  <a:srgbClr val="00B0F0"/>
                </a:solidFill>
              </a:rPr>
              <a:t>حساب جاری </a:t>
            </a:r>
            <a:r>
              <a:rPr lang="fa-IR" sz="3200" b="1" dirty="0"/>
              <a:t>که در آن داد و ستد کالاها و خدمات، دریافت و پرداخت بابت عوامل تولید، و انتقالات یک جانبه ثبت می شود.</a:t>
            </a:r>
          </a:p>
          <a:p>
            <a:pPr marL="0" indent="0" algn="just" rtl="1">
              <a:lnSpc>
                <a:spcPct val="150000"/>
              </a:lnSpc>
              <a:buNone/>
            </a:pPr>
            <a:r>
              <a:rPr lang="fa-IR" sz="3200" b="1" dirty="0"/>
              <a:t>ب) </a:t>
            </a:r>
            <a:r>
              <a:rPr lang="fa-IR" sz="3200" b="1" dirty="0">
                <a:solidFill>
                  <a:srgbClr val="00B0F0"/>
                </a:solidFill>
              </a:rPr>
              <a:t>حساب سرمایه </a:t>
            </a:r>
            <a:r>
              <a:rPr lang="fa-IR" sz="3200" b="1" dirty="0"/>
              <a:t>که در آن داد و ستد دارایی ها(سهام، اوراق قرضه، مستغلات، سپرده بانکی و...) یا ورود و خروج سرمایه ثبت می شود. لازم است تاکید شود که خرید ارز توسط اشخاص هم نوعی خروج سرمایه است گرچه آن ارز داخل کشور هم نگهداری شود.</a:t>
            </a:r>
          </a:p>
          <a:p>
            <a:pPr marL="0" indent="0" algn="just" rtl="1">
              <a:lnSpc>
                <a:spcPct val="150000"/>
              </a:lnSpc>
              <a:buNone/>
            </a:pPr>
            <a:r>
              <a:rPr lang="fa-IR" sz="3200" b="1" dirty="0"/>
              <a:t>ج) </a:t>
            </a:r>
            <a:r>
              <a:rPr lang="fa-IR" sz="3200" b="1" dirty="0">
                <a:solidFill>
                  <a:srgbClr val="00B0F0"/>
                </a:solidFill>
              </a:rPr>
              <a:t>حساب ذخایر رسمی </a:t>
            </a:r>
            <a:r>
              <a:rPr lang="fa-IR" sz="3200" b="1" dirty="0"/>
              <a:t>که در آن داد و ستد دارایی خارجی توسط بانک مرکزی ثبت می شود(مثلاً هنگامی که بانک مرکزی برای کنترل نرخ ارز اقدام به فروش ارز می نماید) و در نتیجه منجر به تغییر در ذخایر بین المللی می شود.</a:t>
            </a:r>
          </a:p>
          <a:p>
            <a:pPr marL="0" indent="0" algn="just" rtl="1">
              <a:lnSpc>
                <a:spcPct val="150000"/>
              </a:lnSpc>
              <a:buNone/>
            </a:pPr>
            <a:r>
              <a:rPr lang="fa-IR" sz="3200" b="1" dirty="0"/>
              <a:t>در حال حاضر در دسته بندی حساب ها تغییراتی صورت گرفته است گرچه از نظر بحث تئوریک همان دسته بندی قابل قبول است.</a:t>
            </a:r>
          </a:p>
        </p:txBody>
      </p:sp>
    </p:spTree>
    <p:extLst>
      <p:ext uri="{BB962C8B-B14F-4D97-AF65-F5344CB8AC3E}">
        <p14:creationId xmlns:p14="http://schemas.microsoft.com/office/powerpoint/2010/main" val="3436372842"/>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92162"/>
          </a:xfrm>
        </p:spPr>
        <p:txBody>
          <a:bodyPr/>
          <a:lstStyle/>
          <a:p>
            <a:pPr algn="ctr"/>
            <a:r>
              <a:rPr lang="fa-IR" b="1" dirty="0">
                <a:solidFill>
                  <a:srgbClr val="FF0000"/>
                </a:solidFill>
              </a:rPr>
              <a:t>تراز یا مانده حساب جاری</a:t>
            </a:r>
          </a:p>
        </p:txBody>
      </p:sp>
      <p:sp>
        <p:nvSpPr>
          <p:cNvPr id="3" name="Content Placeholder 2"/>
          <p:cNvSpPr>
            <a:spLocks noGrp="1"/>
          </p:cNvSpPr>
          <p:nvPr>
            <p:ph idx="1"/>
          </p:nvPr>
        </p:nvSpPr>
        <p:spPr>
          <a:xfrm>
            <a:off x="1306286" y="1143000"/>
            <a:ext cx="9605554" cy="5330952"/>
          </a:xfrm>
        </p:spPr>
        <p:txBody>
          <a:bodyPr>
            <a:normAutofit/>
          </a:bodyPr>
          <a:lstStyle/>
          <a:p>
            <a:pPr marL="0" indent="0" algn="just" rtl="1">
              <a:lnSpc>
                <a:spcPct val="200000"/>
              </a:lnSpc>
              <a:buNone/>
            </a:pPr>
            <a:r>
              <a:rPr lang="fa-IR" b="1" dirty="0"/>
              <a:t>مانده حساب جاری عبارت است از مجموع صادرات کالا، صادرات خدمات، دریافت درآمد عوامل تولید ایرانی در خارج و دریافت انتقالات یک جانبه از خارج منهای واردات کالا، واردات خدمات، پرداخت درآمد عوامل تولید خارجی در ایران و پرداخت انتقالات یک جانبه به خارج است. </a:t>
            </a:r>
            <a:r>
              <a:rPr lang="fa-IR" b="1" dirty="0">
                <a:solidFill>
                  <a:srgbClr val="00B0F0"/>
                </a:solidFill>
              </a:rPr>
              <a:t>مثبت بودن این مانده به معنی مازاد حساب جاری یا تقریباً مازاد تجاری است و منفی بودن آن به معنی کسری.</a:t>
            </a:r>
          </a:p>
        </p:txBody>
      </p:sp>
    </p:spTree>
    <p:extLst>
      <p:ext uri="{BB962C8B-B14F-4D97-AF65-F5344CB8AC3E}">
        <p14:creationId xmlns:p14="http://schemas.microsoft.com/office/powerpoint/2010/main" val="938042912"/>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15962"/>
          </a:xfrm>
        </p:spPr>
        <p:txBody>
          <a:bodyPr>
            <a:normAutofit/>
          </a:bodyPr>
          <a:lstStyle/>
          <a:p>
            <a:pPr algn="ctr"/>
            <a:r>
              <a:rPr lang="fa-IR" b="1" dirty="0">
                <a:solidFill>
                  <a:srgbClr val="FF0000"/>
                </a:solidFill>
              </a:rPr>
              <a:t>تراز یا مانده حساب سرمایه</a:t>
            </a:r>
          </a:p>
        </p:txBody>
      </p:sp>
      <p:sp>
        <p:nvSpPr>
          <p:cNvPr id="3" name="Content Placeholder 2"/>
          <p:cNvSpPr>
            <a:spLocks noGrp="1"/>
          </p:cNvSpPr>
          <p:nvPr>
            <p:ph idx="1"/>
          </p:nvPr>
        </p:nvSpPr>
        <p:spPr>
          <a:xfrm>
            <a:off x="1358537" y="990600"/>
            <a:ext cx="9413965" cy="5483352"/>
          </a:xfrm>
        </p:spPr>
        <p:txBody>
          <a:bodyPr>
            <a:normAutofit/>
          </a:bodyPr>
          <a:lstStyle/>
          <a:p>
            <a:pPr marL="0" indent="0" algn="just" rtl="1">
              <a:lnSpc>
                <a:spcPct val="200000"/>
              </a:lnSpc>
              <a:buNone/>
            </a:pPr>
            <a:r>
              <a:rPr lang="fa-IR" b="1" dirty="0"/>
              <a:t>مانده حساب سرمایه عبارت است از مجموع ورود سرمایه(تصاحب دارایی داخلی توسط اشخاص خارجی) کوتاه مدت و بلندمدت منهای خروج سرمایه(تصاحب دارایی خارجی توسط اشخاص داخلی) کوتاه مدت و بلندمدت. </a:t>
            </a:r>
            <a:r>
              <a:rPr lang="fa-IR" b="1" dirty="0">
                <a:solidFill>
                  <a:srgbClr val="00B0F0"/>
                </a:solidFill>
              </a:rPr>
              <a:t>مثبت بودن این مانده به معنی مازاد حساب سرمایه یا ورود خالص سرمایه به کشور و منفی بودن این مانده به معنی کسری حساب سرمایه یا خروج خالص سرمایه از کشور(نه خروج غیرقانونی) است.</a:t>
            </a:r>
          </a:p>
        </p:txBody>
      </p:sp>
    </p:spTree>
    <p:extLst>
      <p:ext uri="{BB962C8B-B14F-4D97-AF65-F5344CB8AC3E}">
        <p14:creationId xmlns:p14="http://schemas.microsoft.com/office/powerpoint/2010/main" val="395384934"/>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15962"/>
          </a:xfrm>
        </p:spPr>
        <p:txBody>
          <a:bodyPr>
            <a:normAutofit/>
          </a:bodyPr>
          <a:lstStyle/>
          <a:p>
            <a:pPr algn="ctr"/>
            <a:r>
              <a:rPr lang="fa-IR" b="1" dirty="0">
                <a:solidFill>
                  <a:srgbClr val="FF0000"/>
                </a:solidFill>
              </a:rPr>
              <a:t>تفسیر مانده حساب جاری و سرمایه</a:t>
            </a:r>
          </a:p>
        </p:txBody>
      </p:sp>
      <p:sp>
        <p:nvSpPr>
          <p:cNvPr id="3" name="Content Placeholder 2"/>
          <p:cNvSpPr>
            <a:spLocks noGrp="1"/>
          </p:cNvSpPr>
          <p:nvPr>
            <p:ph idx="1"/>
          </p:nvPr>
        </p:nvSpPr>
        <p:spPr>
          <a:xfrm>
            <a:off x="1306286" y="1066800"/>
            <a:ext cx="9544594" cy="5407152"/>
          </a:xfrm>
        </p:spPr>
        <p:txBody>
          <a:bodyPr>
            <a:normAutofit fontScale="92500" lnSpcReduction="10000"/>
          </a:bodyPr>
          <a:lstStyle/>
          <a:p>
            <a:pPr marL="0" indent="0" algn="just" rtl="1">
              <a:lnSpc>
                <a:spcPct val="200000"/>
              </a:lnSpc>
              <a:buNone/>
            </a:pPr>
            <a:r>
              <a:rPr lang="fa-IR" b="1" dirty="0"/>
              <a:t>به طور معمول، مازاد حساب جاری(بیشتر بودن صادرات از واردات) برای یک کشور بیانگر نوعی قدرت اقتصادی است، اما مازاد حساب سرمایه(بیشتر بودن ورود سرمایه نسبت به خروج سرمایه) بدان معنی است که خارجی ها به طور خالص در حال تصاحب دارایی های داخلی هستند و تداوم آن گرچه گاهی اوقات نشانه چشم انداز مثبت از وضع اقتصادی آن کشور است اما می تواند برای یک اقتصاد ریسک بی ثباتی را به همراه داشته باشد(مانند آنچه در بحران شرق آسیا در اواخر قرن گذشته رخ داد یا آنچه در برخی کشورهای آمریکای لاتین در دهه 1980 و 1990 رخ داد).</a:t>
            </a:r>
          </a:p>
        </p:txBody>
      </p:sp>
    </p:spTree>
    <p:extLst>
      <p:ext uri="{BB962C8B-B14F-4D97-AF65-F5344CB8AC3E}">
        <p14:creationId xmlns:p14="http://schemas.microsoft.com/office/powerpoint/2010/main" val="3831121383"/>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15962"/>
          </a:xfrm>
        </p:spPr>
        <p:txBody>
          <a:bodyPr>
            <a:normAutofit fontScale="90000"/>
          </a:bodyPr>
          <a:lstStyle/>
          <a:p>
            <a:pPr algn="ctr"/>
            <a:r>
              <a:rPr lang="fa-IR" b="1" dirty="0">
                <a:solidFill>
                  <a:srgbClr val="FF0000"/>
                </a:solidFill>
              </a:rPr>
              <a:t>مانده پرداختهای خارجی یا تراز پرداختها</a:t>
            </a:r>
          </a:p>
        </p:txBody>
      </p:sp>
      <p:sp>
        <p:nvSpPr>
          <p:cNvPr id="3" name="Content Placeholder 2"/>
          <p:cNvSpPr>
            <a:spLocks noGrp="1"/>
          </p:cNvSpPr>
          <p:nvPr>
            <p:ph idx="1"/>
          </p:nvPr>
        </p:nvSpPr>
        <p:spPr>
          <a:xfrm>
            <a:off x="1375955" y="1066800"/>
            <a:ext cx="9396548" cy="5407152"/>
          </a:xfrm>
        </p:spPr>
        <p:txBody>
          <a:bodyPr>
            <a:normAutofit fontScale="92500" lnSpcReduction="10000"/>
          </a:bodyPr>
          <a:lstStyle/>
          <a:p>
            <a:pPr marL="0" indent="0" algn="just" rtl="1">
              <a:lnSpc>
                <a:spcPct val="200000"/>
              </a:lnSpc>
              <a:buNone/>
            </a:pPr>
            <a:r>
              <a:rPr lang="fa-IR" b="1" dirty="0">
                <a:solidFill>
                  <a:srgbClr val="00B0F0"/>
                </a:solidFill>
              </a:rPr>
              <a:t>در تحلیل متداول، مجموع مانده حساب جاری و حساب سرمایه را مانده پرداختهای خارجی یا تراز پرداختها می نامند(در واقع مجموع این دو مانده خالص دریافتی ارز را نیز نشان می دهد)</a:t>
            </a:r>
            <a:r>
              <a:rPr lang="fa-IR" b="1" dirty="0"/>
              <a:t>. اگر مجموع این دو مانده مثبت باشد، اصطلاحاً می گویند مازاد تراز پرداختها وجود دارد و در حالت عکس می گویند کسری ترازپرداختها وجود دارد. هنگامی که مازاد تراز پرداختها وجود داشته باشد یا مجموع مانده حساب جاری و سرمایه مثبت باشد، آن گاه ذخایر رسمی یا بین المللی کشور افزوده می شود و برعکس برای کسری.</a:t>
            </a:r>
          </a:p>
        </p:txBody>
      </p:sp>
    </p:spTree>
    <p:extLst>
      <p:ext uri="{BB962C8B-B14F-4D97-AF65-F5344CB8AC3E}">
        <p14:creationId xmlns:p14="http://schemas.microsoft.com/office/powerpoint/2010/main" val="1171728591"/>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4738"/>
          </a:xfrm>
        </p:spPr>
        <p:txBody>
          <a:bodyPr/>
          <a:lstStyle/>
          <a:p>
            <a:pPr algn="ctr"/>
            <a:r>
              <a:rPr lang="fa-IR" b="1" dirty="0">
                <a:solidFill>
                  <a:srgbClr val="FF0000"/>
                </a:solidFill>
              </a:rPr>
              <a:t>خالص حساب جاری و سرمایه</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33548828"/>
              </p:ext>
            </p:extLst>
          </p:nvPr>
        </p:nvGraphicFramePr>
        <p:xfrm>
          <a:off x="838200" y="1079496"/>
          <a:ext cx="10515600" cy="4145646"/>
        </p:xfrm>
        <a:graphic>
          <a:graphicData uri="http://schemas.openxmlformats.org/drawingml/2006/table">
            <a:tbl>
              <a:tblPr rtl="1" firstRow="1" bandRow="1">
                <a:tableStyleId>{BC89EF96-8CEA-46FF-86C4-4CE0E7609802}</a:tableStyleId>
              </a:tblPr>
              <a:tblGrid>
                <a:gridCol w="3505200">
                  <a:extLst>
                    <a:ext uri="{9D8B030D-6E8A-4147-A177-3AD203B41FA5}">
                      <a16:colId xmlns:a16="http://schemas.microsoft.com/office/drawing/2014/main" val="213672791"/>
                    </a:ext>
                  </a:extLst>
                </a:gridCol>
                <a:gridCol w="3505200">
                  <a:extLst>
                    <a:ext uri="{9D8B030D-6E8A-4147-A177-3AD203B41FA5}">
                      <a16:colId xmlns:a16="http://schemas.microsoft.com/office/drawing/2014/main" val="480672772"/>
                    </a:ext>
                  </a:extLst>
                </a:gridCol>
                <a:gridCol w="3505200">
                  <a:extLst>
                    <a:ext uri="{9D8B030D-6E8A-4147-A177-3AD203B41FA5}">
                      <a16:colId xmlns:a16="http://schemas.microsoft.com/office/drawing/2014/main" val="3584482192"/>
                    </a:ext>
                  </a:extLst>
                </a:gridCol>
              </a:tblGrid>
              <a:tr h="690941">
                <a:tc>
                  <a:txBody>
                    <a:bodyPr/>
                    <a:lstStyle/>
                    <a:p>
                      <a:pPr algn="ctr" rtl="1"/>
                      <a:r>
                        <a:rPr lang="fa-IR" sz="2800" dirty="0"/>
                        <a:t>سال</a:t>
                      </a:r>
                    </a:p>
                  </a:txBody>
                  <a:tcPr/>
                </a:tc>
                <a:tc>
                  <a:txBody>
                    <a:bodyPr/>
                    <a:lstStyle/>
                    <a:p>
                      <a:pPr algn="ctr" rtl="1"/>
                      <a:r>
                        <a:rPr lang="fa-IR" sz="2800" dirty="0"/>
                        <a:t>خالص حساب جاری</a:t>
                      </a:r>
                    </a:p>
                  </a:txBody>
                  <a:tcPr/>
                </a:tc>
                <a:tc>
                  <a:txBody>
                    <a:bodyPr/>
                    <a:lstStyle/>
                    <a:p>
                      <a:pPr algn="ctr" rtl="1"/>
                      <a:r>
                        <a:rPr lang="fa-IR" sz="2800" dirty="0"/>
                        <a:t>خالص حساب سرمایه</a:t>
                      </a:r>
                    </a:p>
                  </a:txBody>
                  <a:tcPr/>
                </a:tc>
                <a:extLst>
                  <a:ext uri="{0D108BD9-81ED-4DB2-BD59-A6C34878D82A}">
                    <a16:rowId xmlns:a16="http://schemas.microsoft.com/office/drawing/2014/main" val="1639950607"/>
                  </a:ext>
                </a:extLst>
              </a:tr>
              <a:tr h="690941">
                <a:tc>
                  <a:txBody>
                    <a:bodyPr/>
                    <a:lstStyle/>
                    <a:p>
                      <a:pPr algn="ctr" rtl="1"/>
                      <a:r>
                        <a:rPr lang="fa-IR" sz="2800" b="1" dirty="0"/>
                        <a:t>1400</a:t>
                      </a:r>
                    </a:p>
                  </a:txBody>
                  <a:tcPr/>
                </a:tc>
                <a:tc>
                  <a:txBody>
                    <a:bodyPr/>
                    <a:lstStyle/>
                    <a:p>
                      <a:pPr algn="ctr" rtl="1"/>
                      <a:r>
                        <a:rPr lang="fa-IR" sz="2800" b="1" dirty="0"/>
                        <a:t>11144</a:t>
                      </a:r>
                    </a:p>
                  </a:txBody>
                  <a:tcPr/>
                </a:tc>
                <a:tc>
                  <a:txBody>
                    <a:bodyPr/>
                    <a:lstStyle/>
                    <a:p>
                      <a:pPr algn="ctr" rtl="1"/>
                      <a:r>
                        <a:rPr lang="fa-IR" sz="2800" b="1" dirty="0"/>
                        <a:t>9333-</a:t>
                      </a:r>
                    </a:p>
                  </a:txBody>
                  <a:tcPr/>
                </a:tc>
                <a:extLst>
                  <a:ext uri="{0D108BD9-81ED-4DB2-BD59-A6C34878D82A}">
                    <a16:rowId xmlns:a16="http://schemas.microsoft.com/office/drawing/2014/main" val="894248073"/>
                  </a:ext>
                </a:extLst>
              </a:tr>
              <a:tr h="690941">
                <a:tc>
                  <a:txBody>
                    <a:bodyPr/>
                    <a:lstStyle/>
                    <a:p>
                      <a:pPr algn="ctr" rtl="1"/>
                      <a:r>
                        <a:rPr lang="fa-IR" sz="2800" b="1" dirty="0"/>
                        <a:t>1401</a:t>
                      </a:r>
                    </a:p>
                  </a:txBody>
                  <a:tcPr/>
                </a:tc>
                <a:tc>
                  <a:txBody>
                    <a:bodyPr/>
                    <a:lstStyle/>
                    <a:p>
                      <a:pPr algn="ctr" rtl="1"/>
                      <a:r>
                        <a:rPr lang="fa-IR" sz="2800" b="1" dirty="0"/>
                        <a:t>14205</a:t>
                      </a:r>
                    </a:p>
                  </a:txBody>
                  <a:tcPr/>
                </a:tc>
                <a:tc>
                  <a:txBody>
                    <a:bodyPr/>
                    <a:lstStyle/>
                    <a:p>
                      <a:pPr algn="ctr" rtl="1"/>
                      <a:r>
                        <a:rPr lang="fa-IR" sz="2800" b="1" dirty="0"/>
                        <a:t>15069-</a:t>
                      </a:r>
                    </a:p>
                  </a:txBody>
                  <a:tcPr/>
                </a:tc>
                <a:extLst>
                  <a:ext uri="{0D108BD9-81ED-4DB2-BD59-A6C34878D82A}">
                    <a16:rowId xmlns:a16="http://schemas.microsoft.com/office/drawing/2014/main" val="4016801932"/>
                  </a:ext>
                </a:extLst>
              </a:tr>
              <a:tr h="690941">
                <a:tc>
                  <a:txBody>
                    <a:bodyPr/>
                    <a:lstStyle/>
                    <a:p>
                      <a:pPr algn="ctr" rtl="1"/>
                      <a:r>
                        <a:rPr lang="fa-IR" sz="2800" b="1" dirty="0"/>
                        <a:t>1402</a:t>
                      </a:r>
                    </a:p>
                  </a:txBody>
                  <a:tcPr/>
                </a:tc>
                <a:tc>
                  <a:txBody>
                    <a:bodyPr/>
                    <a:lstStyle/>
                    <a:p>
                      <a:pPr algn="ctr" rtl="1"/>
                      <a:r>
                        <a:rPr lang="fa-IR" sz="2800" b="1" dirty="0"/>
                        <a:t>8592</a:t>
                      </a:r>
                    </a:p>
                  </a:txBody>
                  <a:tcPr/>
                </a:tc>
                <a:tc>
                  <a:txBody>
                    <a:bodyPr/>
                    <a:lstStyle/>
                    <a:p>
                      <a:pPr algn="ctr" rtl="1"/>
                      <a:r>
                        <a:rPr lang="fa-IR" sz="2800" b="1" dirty="0"/>
                        <a:t>19882-</a:t>
                      </a:r>
                    </a:p>
                  </a:txBody>
                  <a:tcPr/>
                </a:tc>
                <a:extLst>
                  <a:ext uri="{0D108BD9-81ED-4DB2-BD59-A6C34878D82A}">
                    <a16:rowId xmlns:a16="http://schemas.microsoft.com/office/drawing/2014/main" val="2989882415"/>
                  </a:ext>
                </a:extLst>
              </a:tr>
              <a:tr h="690941">
                <a:tc>
                  <a:txBody>
                    <a:bodyPr/>
                    <a:lstStyle/>
                    <a:p>
                      <a:pPr algn="ctr" rtl="1"/>
                      <a:r>
                        <a:rPr lang="fa-IR" sz="2800" b="1" dirty="0"/>
                        <a:t>1403</a:t>
                      </a:r>
                    </a:p>
                  </a:txBody>
                  <a:tcPr/>
                </a:tc>
                <a:tc>
                  <a:txBody>
                    <a:bodyPr/>
                    <a:lstStyle/>
                    <a:p>
                      <a:pPr algn="ctr" rtl="1"/>
                      <a:r>
                        <a:rPr lang="fa-IR" sz="2800" b="1" dirty="0"/>
                        <a:t>13232</a:t>
                      </a:r>
                    </a:p>
                  </a:txBody>
                  <a:tcPr/>
                </a:tc>
                <a:tc>
                  <a:txBody>
                    <a:bodyPr/>
                    <a:lstStyle/>
                    <a:p>
                      <a:pPr algn="ctr" rtl="1"/>
                      <a:r>
                        <a:rPr lang="fa-IR" sz="2800" b="1" dirty="0"/>
                        <a:t>20714-</a:t>
                      </a:r>
                    </a:p>
                  </a:txBody>
                  <a:tcPr/>
                </a:tc>
                <a:extLst>
                  <a:ext uri="{0D108BD9-81ED-4DB2-BD59-A6C34878D82A}">
                    <a16:rowId xmlns:a16="http://schemas.microsoft.com/office/drawing/2014/main" val="3846601772"/>
                  </a:ext>
                </a:extLst>
              </a:tr>
              <a:tr h="690941">
                <a:tc>
                  <a:txBody>
                    <a:bodyPr/>
                    <a:lstStyle/>
                    <a:p>
                      <a:pPr algn="ctr" rtl="1"/>
                      <a:r>
                        <a:rPr lang="fa-IR" sz="3200" b="1" dirty="0"/>
                        <a:t>1404(سه ماهه اول)</a:t>
                      </a:r>
                    </a:p>
                  </a:txBody>
                  <a:tcPr/>
                </a:tc>
                <a:tc>
                  <a:txBody>
                    <a:bodyPr/>
                    <a:lstStyle/>
                    <a:p>
                      <a:pPr algn="ctr" rtl="1"/>
                      <a:r>
                        <a:rPr lang="fa-IR" sz="2800" b="1" dirty="0"/>
                        <a:t>5412</a:t>
                      </a:r>
                    </a:p>
                  </a:txBody>
                  <a:tcPr/>
                </a:tc>
                <a:tc>
                  <a:txBody>
                    <a:bodyPr/>
                    <a:lstStyle/>
                    <a:p>
                      <a:pPr algn="ctr" rtl="1"/>
                      <a:r>
                        <a:rPr lang="fa-IR" sz="2800" b="1" dirty="0"/>
                        <a:t>8930-</a:t>
                      </a:r>
                    </a:p>
                  </a:txBody>
                  <a:tcPr/>
                </a:tc>
                <a:extLst>
                  <a:ext uri="{0D108BD9-81ED-4DB2-BD59-A6C34878D82A}">
                    <a16:rowId xmlns:a16="http://schemas.microsoft.com/office/drawing/2014/main" val="3863195482"/>
                  </a:ext>
                </a:extLst>
              </a:tr>
            </a:tbl>
          </a:graphicData>
        </a:graphic>
      </p:graphicFrame>
    </p:spTree>
    <p:extLst>
      <p:ext uri="{BB962C8B-B14F-4D97-AF65-F5344CB8AC3E}">
        <p14:creationId xmlns:p14="http://schemas.microsoft.com/office/powerpoint/2010/main" val="229038889"/>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15962"/>
          </a:xfrm>
        </p:spPr>
        <p:txBody>
          <a:bodyPr>
            <a:normAutofit/>
          </a:bodyPr>
          <a:lstStyle/>
          <a:p>
            <a:pPr algn="ctr"/>
            <a:r>
              <a:rPr lang="fa-IR" b="1" dirty="0">
                <a:solidFill>
                  <a:srgbClr val="FF0000"/>
                </a:solidFill>
              </a:rPr>
              <a:t>ترازپرداختها در سال 1403</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561301165"/>
              </p:ext>
            </p:extLst>
          </p:nvPr>
        </p:nvGraphicFramePr>
        <p:xfrm>
          <a:off x="1471748" y="1066800"/>
          <a:ext cx="9387840" cy="4572000"/>
        </p:xfrm>
        <a:graphic>
          <a:graphicData uri="http://schemas.openxmlformats.org/drawingml/2006/table">
            <a:tbl>
              <a:tblPr rtl="1" firstRow="1" bandRow="1">
                <a:tableStyleId>{7DF18680-E054-41AD-8BC1-D1AEF772440D}</a:tableStyleId>
              </a:tblPr>
              <a:tblGrid>
                <a:gridCol w="4693920">
                  <a:extLst>
                    <a:ext uri="{9D8B030D-6E8A-4147-A177-3AD203B41FA5}">
                      <a16:colId xmlns:a16="http://schemas.microsoft.com/office/drawing/2014/main" val="20000"/>
                    </a:ext>
                  </a:extLst>
                </a:gridCol>
                <a:gridCol w="4693920">
                  <a:extLst>
                    <a:ext uri="{9D8B030D-6E8A-4147-A177-3AD203B41FA5}">
                      <a16:colId xmlns:a16="http://schemas.microsoft.com/office/drawing/2014/main" val="20001"/>
                    </a:ext>
                  </a:extLst>
                </a:gridCol>
              </a:tblGrid>
              <a:tr h="1143000">
                <a:tc>
                  <a:txBody>
                    <a:bodyPr/>
                    <a:lstStyle/>
                    <a:p>
                      <a:pPr algn="ctr" rtl="1"/>
                      <a:r>
                        <a:rPr lang="fa-IR" sz="3200" dirty="0">
                          <a:solidFill>
                            <a:srgbClr val="FF0000"/>
                          </a:solidFill>
                        </a:rPr>
                        <a:t> </a:t>
                      </a:r>
                      <a:r>
                        <a:rPr lang="fa-IR" sz="3200" dirty="0">
                          <a:solidFill>
                            <a:srgbClr val="FFFF00"/>
                          </a:solidFill>
                        </a:rPr>
                        <a:t>حساب</a:t>
                      </a:r>
                    </a:p>
                  </a:txBody>
                  <a:tcPr/>
                </a:tc>
                <a:tc>
                  <a:txBody>
                    <a:bodyPr/>
                    <a:lstStyle/>
                    <a:p>
                      <a:pPr algn="ctr" rtl="1"/>
                      <a:r>
                        <a:rPr lang="fa-IR" sz="3200" dirty="0">
                          <a:solidFill>
                            <a:srgbClr val="FFFF00"/>
                          </a:solidFill>
                        </a:rPr>
                        <a:t>مقدار مانده(میلیون دلار)</a:t>
                      </a:r>
                    </a:p>
                  </a:txBody>
                  <a:tcPr/>
                </a:tc>
                <a:extLst>
                  <a:ext uri="{0D108BD9-81ED-4DB2-BD59-A6C34878D82A}">
                    <a16:rowId xmlns:a16="http://schemas.microsoft.com/office/drawing/2014/main" val="10000"/>
                  </a:ext>
                </a:extLst>
              </a:tr>
              <a:tr h="1143000">
                <a:tc>
                  <a:txBody>
                    <a:bodyPr/>
                    <a:lstStyle/>
                    <a:p>
                      <a:pPr algn="ctr" rtl="1"/>
                      <a:r>
                        <a:rPr lang="fa-IR" sz="3200" b="1" dirty="0"/>
                        <a:t>حساب جاری</a:t>
                      </a:r>
                    </a:p>
                  </a:txBody>
                  <a:tcPr/>
                </a:tc>
                <a:tc>
                  <a:txBody>
                    <a:bodyPr/>
                    <a:lstStyle/>
                    <a:p>
                      <a:pPr algn="ctr" rtl="1"/>
                      <a:r>
                        <a:rPr lang="fa-IR" sz="3200" b="1" dirty="0"/>
                        <a:t>13232</a:t>
                      </a:r>
                    </a:p>
                  </a:txBody>
                  <a:tcPr/>
                </a:tc>
                <a:extLst>
                  <a:ext uri="{0D108BD9-81ED-4DB2-BD59-A6C34878D82A}">
                    <a16:rowId xmlns:a16="http://schemas.microsoft.com/office/drawing/2014/main" val="10001"/>
                  </a:ext>
                </a:extLst>
              </a:tr>
              <a:tr h="1143000">
                <a:tc>
                  <a:txBody>
                    <a:bodyPr/>
                    <a:lstStyle/>
                    <a:p>
                      <a:pPr algn="ctr" rtl="1"/>
                      <a:r>
                        <a:rPr lang="fa-IR" sz="3200" b="1" dirty="0"/>
                        <a:t>حساب سرمایه</a:t>
                      </a:r>
                    </a:p>
                  </a:txBody>
                  <a:tcPr/>
                </a:tc>
                <a:tc>
                  <a:txBody>
                    <a:bodyPr/>
                    <a:lstStyle/>
                    <a:p>
                      <a:pPr algn="ctr" rtl="1"/>
                      <a:r>
                        <a:rPr lang="fa-IR" sz="3200" b="1" dirty="0"/>
                        <a:t>20714-</a:t>
                      </a:r>
                    </a:p>
                  </a:txBody>
                  <a:tcPr/>
                </a:tc>
                <a:extLst>
                  <a:ext uri="{0D108BD9-81ED-4DB2-BD59-A6C34878D82A}">
                    <a16:rowId xmlns:a16="http://schemas.microsoft.com/office/drawing/2014/main" val="10002"/>
                  </a:ext>
                </a:extLst>
              </a:tr>
              <a:tr h="1143000">
                <a:tc>
                  <a:txBody>
                    <a:bodyPr/>
                    <a:lstStyle/>
                    <a:p>
                      <a:pPr algn="ctr" rtl="1"/>
                      <a:r>
                        <a:rPr lang="fa-IR" sz="3200" b="1" baseline="0" dirty="0"/>
                        <a:t>تغییر در ذخایر بین المللی</a:t>
                      </a:r>
                      <a:endParaRPr lang="fa-IR" sz="3200" b="1" dirty="0"/>
                    </a:p>
                  </a:txBody>
                  <a:tcPr/>
                </a:tc>
                <a:tc>
                  <a:txBody>
                    <a:bodyPr/>
                    <a:lstStyle/>
                    <a:p>
                      <a:pPr algn="ctr" rtl="1"/>
                      <a:r>
                        <a:rPr lang="fa-IR" sz="3200" b="1" dirty="0"/>
                        <a:t>804</a:t>
                      </a: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031233417"/>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15962"/>
          </a:xfrm>
        </p:spPr>
        <p:txBody>
          <a:bodyPr>
            <a:normAutofit/>
          </a:bodyPr>
          <a:lstStyle/>
          <a:p>
            <a:pPr algn="ctr"/>
            <a:r>
              <a:rPr lang="fa-IR" b="1" dirty="0">
                <a:solidFill>
                  <a:srgbClr val="FF0000"/>
                </a:solidFill>
              </a:rPr>
              <a:t>ترازپرداختها و بازار ارز</a:t>
            </a:r>
          </a:p>
        </p:txBody>
      </p:sp>
      <p:sp>
        <p:nvSpPr>
          <p:cNvPr id="3" name="Content Placeholder 2"/>
          <p:cNvSpPr>
            <a:spLocks noGrp="1"/>
          </p:cNvSpPr>
          <p:nvPr>
            <p:ph idx="1"/>
          </p:nvPr>
        </p:nvSpPr>
        <p:spPr>
          <a:xfrm>
            <a:off x="1306287" y="1143000"/>
            <a:ext cx="9474924" cy="5330952"/>
          </a:xfrm>
        </p:spPr>
        <p:txBody>
          <a:bodyPr>
            <a:normAutofit/>
          </a:bodyPr>
          <a:lstStyle/>
          <a:p>
            <a:pPr marL="0" indent="0" algn="just" rtl="1">
              <a:lnSpc>
                <a:spcPct val="150000"/>
              </a:lnSpc>
              <a:buNone/>
            </a:pPr>
            <a:r>
              <a:rPr lang="fa-IR" b="1" dirty="0"/>
              <a:t>در اصل، مجموع صادرات کالاها و خدمات و دریافت درآمد و انتقالات یک جانبه به علاوه ورود سرمایه همان عرضه ارز و مجموع واردات کالاها و خدمات و پرداخت درآمد و انتقالات یک جانبه به علاوه خروج سرمایه همان تقاضای ارز است. </a:t>
            </a:r>
            <a:r>
              <a:rPr lang="fa-IR" b="1" dirty="0">
                <a:solidFill>
                  <a:srgbClr val="00B0F0"/>
                </a:solidFill>
              </a:rPr>
              <a:t>لذا، هنگامی که ترازپرداختها تعادل دارد و مجموع مانده حساب جاری و سرمایه صفر است، بازار ارز نیز در تعادل است</a:t>
            </a:r>
            <a:r>
              <a:rPr lang="fa-IR" b="1" dirty="0"/>
              <a:t>. هنگامی که ترازپرداختها مازاد دارد یا مجموع مانده حساب جاری و سرمایه مثبت است، اضافه عرضه ارز وجود دارد و نهایتا هنگامی که کسری ترازپرداختها وجود دارد یا مجموع مانده حساب جاری و سرمایه منفی است، اضافه تقاضای ارز وجود دارد.</a:t>
            </a:r>
          </a:p>
        </p:txBody>
      </p:sp>
    </p:spTree>
    <p:extLst>
      <p:ext uri="{BB962C8B-B14F-4D97-AF65-F5344CB8AC3E}">
        <p14:creationId xmlns:p14="http://schemas.microsoft.com/office/powerpoint/2010/main" val="2712507678"/>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563562"/>
          </a:xfrm>
        </p:spPr>
        <p:txBody>
          <a:bodyPr>
            <a:normAutofit fontScale="90000"/>
          </a:bodyPr>
          <a:lstStyle/>
          <a:p>
            <a:pPr algn="ctr"/>
            <a:r>
              <a:rPr lang="fa-IR" b="1" dirty="0">
                <a:solidFill>
                  <a:srgbClr val="FF0000"/>
                </a:solidFill>
              </a:rPr>
              <a:t>عرضه و تقاضای ارز و تعادل بازار ارز</a:t>
            </a:r>
            <a:endParaRPr lang="en-US" b="1" dirty="0">
              <a:solidFill>
                <a:srgbClr val="FF0000"/>
              </a:solidFill>
            </a:endParaRPr>
          </a:p>
        </p:txBody>
      </p:sp>
      <p:sp>
        <p:nvSpPr>
          <p:cNvPr id="3" name="Content Placeholder 2"/>
          <p:cNvSpPr>
            <a:spLocks noGrp="1"/>
          </p:cNvSpPr>
          <p:nvPr>
            <p:ph idx="1"/>
          </p:nvPr>
        </p:nvSpPr>
        <p:spPr>
          <a:xfrm>
            <a:off x="1497875" y="914400"/>
            <a:ext cx="9161416" cy="5559552"/>
          </a:xfrm>
        </p:spPr>
        <p:txBody>
          <a:bodyPr/>
          <a:lstStyle/>
          <a:p>
            <a:pPr marL="0" indent="0">
              <a:buNone/>
            </a:pPr>
            <a:endParaRPr lang="en-US" dirty="0"/>
          </a:p>
        </p:txBody>
      </p:sp>
      <p:cxnSp>
        <p:nvCxnSpPr>
          <p:cNvPr id="5" name="Straight Connector 4"/>
          <p:cNvCxnSpPr/>
          <p:nvPr/>
        </p:nvCxnSpPr>
        <p:spPr>
          <a:xfrm>
            <a:off x="3124200" y="1524000"/>
            <a:ext cx="0" cy="4114800"/>
          </a:xfrm>
          <a:prstGeom prst="line">
            <a:avLst/>
          </a:prstGeom>
        </p:spPr>
        <p:style>
          <a:lnRef idx="2">
            <a:schemeClr val="dk1"/>
          </a:lnRef>
          <a:fillRef idx="0">
            <a:schemeClr val="dk1"/>
          </a:fillRef>
          <a:effectRef idx="1">
            <a:schemeClr val="dk1"/>
          </a:effectRef>
          <a:fontRef idx="minor">
            <a:schemeClr val="tx1"/>
          </a:fontRef>
        </p:style>
      </p:cxnSp>
      <p:cxnSp>
        <p:nvCxnSpPr>
          <p:cNvPr id="7" name="Straight Connector 6"/>
          <p:cNvCxnSpPr/>
          <p:nvPr/>
        </p:nvCxnSpPr>
        <p:spPr>
          <a:xfrm>
            <a:off x="3124200" y="5638800"/>
            <a:ext cx="4953000" cy="0"/>
          </a:xfrm>
          <a:prstGeom prst="line">
            <a:avLst/>
          </a:prstGeom>
        </p:spPr>
        <p:style>
          <a:lnRef idx="2">
            <a:schemeClr val="dk1"/>
          </a:lnRef>
          <a:fillRef idx="0">
            <a:schemeClr val="dk1"/>
          </a:fillRef>
          <a:effectRef idx="1">
            <a:schemeClr val="dk1"/>
          </a:effectRef>
          <a:fontRef idx="minor">
            <a:schemeClr val="tx1"/>
          </a:fontRef>
        </p:style>
      </p:cxnSp>
      <p:sp>
        <p:nvSpPr>
          <p:cNvPr id="8" name="TextBox 7"/>
          <p:cNvSpPr txBox="1"/>
          <p:nvPr/>
        </p:nvSpPr>
        <p:spPr>
          <a:xfrm>
            <a:off x="2590801" y="1508353"/>
            <a:ext cx="461665" cy="727122"/>
          </a:xfrm>
          <a:prstGeom prst="rect">
            <a:avLst/>
          </a:prstGeom>
          <a:noFill/>
        </p:spPr>
        <p:txBody>
          <a:bodyPr vert="vert270" wrap="none" rtlCol="0">
            <a:spAutoFit/>
          </a:bodyPr>
          <a:lstStyle/>
          <a:p>
            <a:r>
              <a:rPr lang="fa-IR" dirty="0"/>
              <a:t>نرخ ارز</a:t>
            </a:r>
            <a:endParaRPr lang="en-US" dirty="0"/>
          </a:p>
        </p:txBody>
      </p:sp>
      <p:sp>
        <p:nvSpPr>
          <p:cNvPr id="9" name="TextBox 8"/>
          <p:cNvSpPr txBox="1"/>
          <p:nvPr/>
        </p:nvSpPr>
        <p:spPr>
          <a:xfrm>
            <a:off x="7315201" y="5740401"/>
            <a:ext cx="906017" cy="369332"/>
          </a:xfrm>
          <a:prstGeom prst="rect">
            <a:avLst/>
          </a:prstGeom>
          <a:noFill/>
        </p:spPr>
        <p:txBody>
          <a:bodyPr wrap="none" rtlCol="0">
            <a:spAutoFit/>
          </a:bodyPr>
          <a:lstStyle/>
          <a:p>
            <a:r>
              <a:rPr lang="fa-IR" dirty="0"/>
              <a:t>مقدار ارز</a:t>
            </a:r>
            <a:endParaRPr lang="en-US" dirty="0"/>
          </a:p>
        </p:txBody>
      </p:sp>
      <p:cxnSp>
        <p:nvCxnSpPr>
          <p:cNvPr id="11" name="Straight Connector 10"/>
          <p:cNvCxnSpPr/>
          <p:nvPr/>
        </p:nvCxnSpPr>
        <p:spPr>
          <a:xfrm>
            <a:off x="3581400" y="1875120"/>
            <a:ext cx="3352800" cy="3077881"/>
          </a:xfrm>
          <a:prstGeom prst="line">
            <a:avLst/>
          </a:prstGeom>
        </p:spPr>
        <p:style>
          <a:lnRef idx="2">
            <a:schemeClr val="accent2"/>
          </a:lnRef>
          <a:fillRef idx="0">
            <a:schemeClr val="accent2"/>
          </a:fillRef>
          <a:effectRef idx="1">
            <a:schemeClr val="accent2"/>
          </a:effectRef>
          <a:fontRef idx="minor">
            <a:schemeClr val="tx1"/>
          </a:fontRef>
        </p:style>
      </p:cxnSp>
      <p:cxnSp>
        <p:nvCxnSpPr>
          <p:cNvPr id="13" name="Straight Connector 12"/>
          <p:cNvCxnSpPr/>
          <p:nvPr/>
        </p:nvCxnSpPr>
        <p:spPr>
          <a:xfrm flipV="1">
            <a:off x="3662066" y="1875119"/>
            <a:ext cx="3348335" cy="2928530"/>
          </a:xfrm>
          <a:prstGeom prst="line">
            <a:avLst/>
          </a:prstGeom>
        </p:spPr>
        <p:style>
          <a:lnRef idx="2">
            <a:schemeClr val="accent2"/>
          </a:lnRef>
          <a:fillRef idx="0">
            <a:schemeClr val="accent2"/>
          </a:fillRef>
          <a:effectRef idx="1">
            <a:schemeClr val="accent2"/>
          </a:effectRef>
          <a:fontRef idx="minor">
            <a:schemeClr val="tx1"/>
          </a:fontRef>
        </p:style>
      </p:cxnSp>
      <p:sp>
        <p:nvSpPr>
          <p:cNvPr id="14" name="TextBox 13"/>
          <p:cNvSpPr txBox="1"/>
          <p:nvPr/>
        </p:nvSpPr>
        <p:spPr>
          <a:xfrm>
            <a:off x="5542118" y="1429587"/>
            <a:ext cx="3546164" cy="369332"/>
          </a:xfrm>
          <a:prstGeom prst="rect">
            <a:avLst/>
          </a:prstGeom>
          <a:noFill/>
        </p:spPr>
        <p:txBody>
          <a:bodyPr wrap="none" rtlCol="0">
            <a:spAutoFit/>
          </a:bodyPr>
          <a:lstStyle/>
          <a:p>
            <a:r>
              <a:rPr lang="fa-IR" dirty="0"/>
              <a:t>عرضه ارز(صادرات به علاوه ورود سرمایه)</a:t>
            </a:r>
            <a:endParaRPr lang="en-US" dirty="0"/>
          </a:p>
        </p:txBody>
      </p:sp>
      <p:sp>
        <p:nvSpPr>
          <p:cNvPr id="15" name="TextBox 14"/>
          <p:cNvSpPr txBox="1"/>
          <p:nvPr/>
        </p:nvSpPr>
        <p:spPr>
          <a:xfrm>
            <a:off x="5499194" y="5029200"/>
            <a:ext cx="3568606" cy="369332"/>
          </a:xfrm>
          <a:prstGeom prst="rect">
            <a:avLst/>
          </a:prstGeom>
          <a:noFill/>
        </p:spPr>
        <p:txBody>
          <a:bodyPr wrap="none" rtlCol="0">
            <a:spAutoFit/>
          </a:bodyPr>
          <a:lstStyle/>
          <a:p>
            <a:r>
              <a:rPr lang="fa-IR" dirty="0"/>
              <a:t>تقاضای ارز(واردات به علاوه خروج سرمایه)</a:t>
            </a:r>
            <a:endParaRPr lang="en-US" dirty="0"/>
          </a:p>
        </p:txBody>
      </p:sp>
      <p:cxnSp>
        <p:nvCxnSpPr>
          <p:cNvPr id="17" name="Straight Connector 16"/>
          <p:cNvCxnSpPr/>
          <p:nvPr/>
        </p:nvCxnSpPr>
        <p:spPr>
          <a:xfrm flipH="1">
            <a:off x="3200400" y="3414059"/>
            <a:ext cx="205740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5232496" y="3414060"/>
            <a:ext cx="25305" cy="2148541"/>
          </a:xfrm>
          <a:prstGeom prst="line">
            <a:avLst/>
          </a:prstGeom>
        </p:spPr>
        <p:style>
          <a:lnRef idx="2">
            <a:schemeClr val="accent1"/>
          </a:lnRef>
          <a:fillRef idx="0">
            <a:schemeClr val="accent1"/>
          </a:fillRef>
          <a:effectRef idx="1">
            <a:schemeClr val="accent1"/>
          </a:effectRef>
          <a:fontRef idx="minor">
            <a:schemeClr val="tx1"/>
          </a:fontRef>
        </p:style>
      </p:cxnSp>
      <p:sp>
        <p:nvSpPr>
          <p:cNvPr id="21" name="TextBox 20"/>
          <p:cNvSpPr txBox="1"/>
          <p:nvPr/>
        </p:nvSpPr>
        <p:spPr>
          <a:xfrm>
            <a:off x="2507519" y="2912391"/>
            <a:ext cx="738664" cy="853985"/>
          </a:xfrm>
          <a:prstGeom prst="rect">
            <a:avLst/>
          </a:prstGeom>
          <a:noFill/>
        </p:spPr>
        <p:txBody>
          <a:bodyPr vert="vert270" wrap="square" rtlCol="0">
            <a:spAutoFit/>
          </a:bodyPr>
          <a:lstStyle/>
          <a:p>
            <a:r>
              <a:rPr lang="fa-IR" dirty="0"/>
              <a:t>نرخ ارز تعادلی</a:t>
            </a:r>
            <a:endParaRPr lang="en-US" dirty="0"/>
          </a:p>
        </p:txBody>
      </p:sp>
      <p:sp>
        <p:nvSpPr>
          <p:cNvPr id="22" name="TextBox 21"/>
          <p:cNvSpPr txBox="1"/>
          <p:nvPr/>
        </p:nvSpPr>
        <p:spPr>
          <a:xfrm>
            <a:off x="4531650" y="5740401"/>
            <a:ext cx="1426994" cy="369332"/>
          </a:xfrm>
          <a:prstGeom prst="rect">
            <a:avLst/>
          </a:prstGeom>
          <a:noFill/>
        </p:spPr>
        <p:txBody>
          <a:bodyPr wrap="none" rtlCol="0">
            <a:spAutoFit/>
          </a:bodyPr>
          <a:lstStyle/>
          <a:p>
            <a:r>
              <a:rPr lang="fa-IR" dirty="0"/>
              <a:t>مقدار تعادلی ارز</a:t>
            </a:r>
            <a:endParaRPr lang="en-US" dirty="0"/>
          </a:p>
        </p:txBody>
      </p:sp>
    </p:spTree>
    <p:extLst>
      <p:ext uri="{BB962C8B-B14F-4D97-AF65-F5344CB8AC3E}">
        <p14:creationId xmlns:p14="http://schemas.microsoft.com/office/powerpoint/2010/main" val="1368578507"/>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15962"/>
          </a:xfrm>
        </p:spPr>
        <p:txBody>
          <a:bodyPr>
            <a:normAutofit/>
          </a:bodyPr>
          <a:lstStyle/>
          <a:p>
            <a:pPr algn="ctr"/>
            <a:r>
              <a:rPr lang="fa-IR" b="1" dirty="0">
                <a:solidFill>
                  <a:srgbClr val="FF0000"/>
                </a:solidFill>
              </a:rPr>
              <a:t>نظام ارزی و ذخایر بین المللی</a:t>
            </a:r>
          </a:p>
        </p:txBody>
      </p:sp>
      <p:sp>
        <p:nvSpPr>
          <p:cNvPr id="3" name="Content Placeholder 2"/>
          <p:cNvSpPr>
            <a:spLocks noGrp="1"/>
          </p:cNvSpPr>
          <p:nvPr>
            <p:ph idx="1"/>
          </p:nvPr>
        </p:nvSpPr>
        <p:spPr>
          <a:xfrm>
            <a:off x="1288869" y="1066800"/>
            <a:ext cx="9579427" cy="5407152"/>
          </a:xfrm>
        </p:spPr>
        <p:txBody>
          <a:bodyPr>
            <a:normAutofit fontScale="92500"/>
          </a:bodyPr>
          <a:lstStyle/>
          <a:p>
            <a:pPr marL="0" indent="0" algn="just" rtl="1">
              <a:lnSpc>
                <a:spcPct val="150000"/>
              </a:lnSpc>
              <a:buNone/>
            </a:pPr>
            <a:r>
              <a:rPr lang="fa-IR" b="1" dirty="0"/>
              <a:t>اگر کشوری دارای نظام ارزی شناور باشد و بانک مرکزی هیچ مداخله ای در بازار ارز نداشته باشد، آن گاه نرخ ارز آن اندازه تغییر می کند که بازار ارز و ترازپرداختها به تعادل برسد و در نتیجه تغییری در ذخایر بین المللی کشور رخ نمی دهد. </a:t>
            </a:r>
          </a:p>
          <a:p>
            <a:pPr marL="0" indent="0" algn="just" rtl="1">
              <a:lnSpc>
                <a:spcPct val="150000"/>
              </a:lnSpc>
              <a:buNone/>
            </a:pPr>
            <a:r>
              <a:rPr lang="fa-IR" b="1" dirty="0"/>
              <a:t>اگر نظام ارزی از نوع ثابت باشد(بانک مرکزی در نرخ ارز اعلام شده حاضر به خرید یا فروش ارز به صورت نامحدود برای حفظ نرخ ارز باشد)، آن گاه مازاد ترازپرداختها سبب افزایش ذخایر رسمی بین المللی می شود و کسری ترازپرداختها سبب کاهش ذخایر رسمی بین المللی می شود.</a:t>
            </a:r>
          </a:p>
          <a:p>
            <a:pPr marL="0" indent="0" algn="just" rtl="1">
              <a:lnSpc>
                <a:spcPct val="150000"/>
              </a:lnSpc>
              <a:buNone/>
            </a:pPr>
            <a:r>
              <a:rPr lang="fa-IR" b="1" dirty="0">
                <a:solidFill>
                  <a:srgbClr val="00B0F0"/>
                </a:solidFill>
              </a:rPr>
              <a:t>نظام ارزی ایران هیچکدام از دو نوع فوق نیست و نوعی نظام کنترلی است.</a:t>
            </a:r>
          </a:p>
        </p:txBody>
      </p:sp>
    </p:spTree>
    <p:extLst>
      <p:ext uri="{BB962C8B-B14F-4D97-AF65-F5344CB8AC3E}">
        <p14:creationId xmlns:p14="http://schemas.microsoft.com/office/powerpoint/2010/main" val="2529081226"/>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715962"/>
          </a:xfrm>
        </p:spPr>
        <p:txBody>
          <a:bodyPr>
            <a:normAutofit fontScale="90000"/>
          </a:bodyPr>
          <a:lstStyle/>
          <a:p>
            <a:pPr algn="ctr"/>
            <a:r>
              <a:rPr lang="fa-IR" b="1" dirty="0">
                <a:solidFill>
                  <a:srgbClr val="FF0000"/>
                </a:solidFill>
              </a:rPr>
              <a:t>خالص حساب جاری(میلیون دلار)، 1402-1352</a:t>
            </a:r>
            <a:endParaRPr lang="en-US" b="1" dirty="0">
              <a:solidFill>
                <a:srgbClr val="FF0000"/>
              </a:solidFill>
            </a:endParaRPr>
          </a:p>
        </p:txBody>
      </p:sp>
      <p:sp>
        <p:nvSpPr>
          <p:cNvPr id="3" name="Content Placeholder 2"/>
          <p:cNvSpPr>
            <a:spLocks noGrp="1"/>
          </p:cNvSpPr>
          <p:nvPr>
            <p:ph idx="1"/>
          </p:nvPr>
        </p:nvSpPr>
        <p:spPr>
          <a:xfrm>
            <a:off x="1981200" y="990601"/>
            <a:ext cx="8229600" cy="5135563"/>
          </a:xfrm>
        </p:spPr>
        <p:txBody>
          <a:bodyPr/>
          <a:lstStyle/>
          <a:p>
            <a:pPr marL="0" indent="0">
              <a:buNone/>
            </a:pPr>
            <a:endParaRPr lang="en-US" dirty="0"/>
          </a:p>
        </p:txBody>
      </p:sp>
      <p:graphicFrame>
        <p:nvGraphicFramePr>
          <p:cNvPr id="5" name="Object 4"/>
          <p:cNvGraphicFramePr>
            <a:graphicFrameLocks noChangeAspect="1"/>
          </p:cNvGraphicFramePr>
          <p:nvPr>
            <p:extLst>
              <p:ext uri="{D42A27DB-BD31-4B8C-83A1-F6EECF244321}">
                <p14:modId xmlns:p14="http://schemas.microsoft.com/office/powerpoint/2010/main" val="1170312626"/>
              </p:ext>
            </p:extLst>
          </p:nvPr>
        </p:nvGraphicFramePr>
        <p:xfrm>
          <a:off x="1981200" y="990600"/>
          <a:ext cx="8229600" cy="5135564"/>
        </p:xfrm>
        <a:graphic>
          <a:graphicData uri="http://schemas.openxmlformats.org/presentationml/2006/ole">
            <mc:AlternateContent xmlns:mc="http://schemas.openxmlformats.org/markup-compatibility/2006">
              <mc:Choice xmlns:v="urn:schemas-microsoft-com:vml" Requires="v">
                <p:oleObj name="EViews" r:id="rId2" imgW="4800387" imgH="2857761" progId="EViews.Workfile.2">
                  <p:embed/>
                </p:oleObj>
              </mc:Choice>
              <mc:Fallback>
                <p:oleObj name="EViews" r:id="rId2" imgW="4800387" imgH="2857761" progId="EViews.Workfile.2">
                  <p:embed/>
                  <p:pic>
                    <p:nvPicPr>
                      <p:cNvPr id="0" name=""/>
                      <p:cNvPicPr/>
                      <p:nvPr/>
                    </p:nvPicPr>
                    <p:blipFill>
                      <a:blip r:embed="rId3"/>
                      <a:stretch>
                        <a:fillRect/>
                      </a:stretch>
                    </p:blipFill>
                    <p:spPr>
                      <a:xfrm>
                        <a:off x="1981200" y="990600"/>
                        <a:ext cx="8229600" cy="5135564"/>
                      </a:xfrm>
                      <a:prstGeom prst="rect">
                        <a:avLst/>
                      </a:prstGeom>
                    </p:spPr>
                  </p:pic>
                </p:oleObj>
              </mc:Fallback>
            </mc:AlternateContent>
          </a:graphicData>
        </a:graphic>
      </p:graphicFrame>
    </p:spTree>
    <p:extLst>
      <p:ext uri="{BB962C8B-B14F-4D97-AF65-F5344CB8AC3E}">
        <p14:creationId xmlns:p14="http://schemas.microsoft.com/office/powerpoint/2010/main" val="2434044818"/>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715962"/>
          </a:xfrm>
        </p:spPr>
        <p:txBody>
          <a:bodyPr>
            <a:normAutofit/>
          </a:bodyPr>
          <a:lstStyle/>
          <a:p>
            <a:r>
              <a:rPr lang="fa-IR" sz="3600" b="1" dirty="0">
                <a:solidFill>
                  <a:srgbClr val="FF0000"/>
                </a:solidFill>
              </a:rPr>
              <a:t>خالص حساب سرمایه(میلیون دلار)، 1402-1352</a:t>
            </a:r>
            <a:endParaRPr lang="en-US" sz="3600" b="1" dirty="0">
              <a:solidFill>
                <a:srgbClr val="FF0000"/>
              </a:solidFill>
            </a:endParaRPr>
          </a:p>
        </p:txBody>
      </p:sp>
      <p:sp>
        <p:nvSpPr>
          <p:cNvPr id="3" name="Content Placeholder 2"/>
          <p:cNvSpPr>
            <a:spLocks noGrp="1"/>
          </p:cNvSpPr>
          <p:nvPr>
            <p:ph idx="1"/>
          </p:nvPr>
        </p:nvSpPr>
        <p:spPr>
          <a:xfrm>
            <a:off x="1981200" y="990601"/>
            <a:ext cx="8229600" cy="5135563"/>
          </a:xfrm>
        </p:spPr>
        <p:txBody>
          <a:bodyPr/>
          <a:lstStyle/>
          <a:p>
            <a:pPr marL="0" indent="0">
              <a:buNone/>
            </a:pPr>
            <a:endParaRPr lang="en-US" dirty="0"/>
          </a:p>
        </p:txBody>
      </p:sp>
      <p:graphicFrame>
        <p:nvGraphicFramePr>
          <p:cNvPr id="5" name="Object 4"/>
          <p:cNvGraphicFramePr>
            <a:graphicFrameLocks noChangeAspect="1"/>
          </p:cNvGraphicFramePr>
          <p:nvPr>
            <p:extLst>
              <p:ext uri="{D42A27DB-BD31-4B8C-83A1-F6EECF244321}">
                <p14:modId xmlns:p14="http://schemas.microsoft.com/office/powerpoint/2010/main" val="1447986994"/>
              </p:ext>
            </p:extLst>
          </p:nvPr>
        </p:nvGraphicFramePr>
        <p:xfrm>
          <a:off x="1981200" y="990600"/>
          <a:ext cx="8229600" cy="5009605"/>
        </p:xfrm>
        <a:graphic>
          <a:graphicData uri="http://schemas.openxmlformats.org/presentationml/2006/ole">
            <mc:AlternateContent xmlns:mc="http://schemas.openxmlformats.org/markup-compatibility/2006">
              <mc:Choice xmlns:v="urn:schemas-microsoft-com:vml" Requires="v">
                <p:oleObj name="EViews" r:id="rId2" imgW="4800387" imgH="2857761" progId="EViews.Workfile.2">
                  <p:embed/>
                </p:oleObj>
              </mc:Choice>
              <mc:Fallback>
                <p:oleObj name="EViews" r:id="rId2" imgW="4800387" imgH="2857761" progId="EViews.Workfile.2">
                  <p:embed/>
                  <p:pic>
                    <p:nvPicPr>
                      <p:cNvPr id="0" name=""/>
                      <p:cNvPicPr/>
                      <p:nvPr/>
                    </p:nvPicPr>
                    <p:blipFill>
                      <a:blip r:embed="rId3"/>
                      <a:stretch>
                        <a:fillRect/>
                      </a:stretch>
                    </p:blipFill>
                    <p:spPr>
                      <a:xfrm>
                        <a:off x="1981200" y="990600"/>
                        <a:ext cx="8229600" cy="5009605"/>
                      </a:xfrm>
                      <a:prstGeom prst="rect">
                        <a:avLst/>
                      </a:prstGeom>
                    </p:spPr>
                  </p:pic>
                </p:oleObj>
              </mc:Fallback>
            </mc:AlternateContent>
          </a:graphicData>
        </a:graphic>
      </p:graphicFrame>
    </p:spTree>
    <p:extLst>
      <p:ext uri="{BB962C8B-B14F-4D97-AF65-F5344CB8AC3E}">
        <p14:creationId xmlns:p14="http://schemas.microsoft.com/office/powerpoint/2010/main" val="2127348329"/>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52400"/>
            <a:ext cx="8229600" cy="762000"/>
          </a:xfrm>
        </p:spPr>
        <p:txBody>
          <a:bodyPr>
            <a:noAutofit/>
          </a:bodyPr>
          <a:lstStyle/>
          <a:p>
            <a:pPr algn="ctr"/>
            <a:r>
              <a:rPr lang="fa-IR" sz="3200" b="1" dirty="0">
                <a:solidFill>
                  <a:srgbClr val="FF0000"/>
                </a:solidFill>
              </a:rPr>
              <a:t>تغییر در ذخایر بین المللی(میلیون دلار)، 1400-1352</a:t>
            </a:r>
            <a:endParaRPr lang="en-US" sz="3200" b="1" dirty="0">
              <a:solidFill>
                <a:srgbClr val="FF0000"/>
              </a:solidFill>
            </a:endParaRPr>
          </a:p>
        </p:txBody>
      </p:sp>
      <p:sp>
        <p:nvSpPr>
          <p:cNvPr id="3" name="Content Placeholder 2"/>
          <p:cNvSpPr>
            <a:spLocks noGrp="1"/>
          </p:cNvSpPr>
          <p:nvPr>
            <p:ph idx="1"/>
          </p:nvPr>
        </p:nvSpPr>
        <p:spPr>
          <a:xfrm>
            <a:off x="1981200" y="1066801"/>
            <a:ext cx="8229600" cy="5059363"/>
          </a:xfrm>
        </p:spPr>
        <p:txBody>
          <a:bodyPr/>
          <a:lstStyle/>
          <a:p>
            <a:pPr marL="0" indent="0">
              <a:buNone/>
            </a:pPr>
            <a:endParaRPr lang="en-US" dirty="0"/>
          </a:p>
        </p:txBody>
      </p:sp>
      <p:graphicFrame>
        <p:nvGraphicFramePr>
          <p:cNvPr id="5" name="Object 4"/>
          <p:cNvGraphicFramePr>
            <a:graphicFrameLocks noChangeAspect="1"/>
          </p:cNvGraphicFramePr>
          <p:nvPr>
            <p:extLst>
              <p:ext uri="{D42A27DB-BD31-4B8C-83A1-F6EECF244321}">
                <p14:modId xmlns:p14="http://schemas.microsoft.com/office/powerpoint/2010/main" val="2338165466"/>
              </p:ext>
            </p:extLst>
          </p:nvPr>
        </p:nvGraphicFramePr>
        <p:xfrm>
          <a:off x="1981200" y="1066800"/>
          <a:ext cx="8229600" cy="5059363"/>
        </p:xfrm>
        <a:graphic>
          <a:graphicData uri="http://schemas.openxmlformats.org/presentationml/2006/ole">
            <mc:AlternateContent xmlns:mc="http://schemas.openxmlformats.org/markup-compatibility/2006">
              <mc:Choice xmlns:v="urn:schemas-microsoft-com:vml" Requires="v">
                <p:oleObj name="EViews" r:id="rId2" imgW="4800387" imgH="2857761" progId="EViews.Workfile.2">
                  <p:embed/>
                </p:oleObj>
              </mc:Choice>
              <mc:Fallback>
                <p:oleObj name="EViews" r:id="rId2" imgW="4800387" imgH="2857761" progId="EViews.Workfile.2">
                  <p:embed/>
                  <p:pic>
                    <p:nvPicPr>
                      <p:cNvPr id="0" name=""/>
                      <p:cNvPicPr/>
                      <p:nvPr/>
                    </p:nvPicPr>
                    <p:blipFill>
                      <a:blip r:embed="rId3"/>
                      <a:stretch>
                        <a:fillRect/>
                      </a:stretch>
                    </p:blipFill>
                    <p:spPr>
                      <a:xfrm>
                        <a:off x="1981200" y="1066800"/>
                        <a:ext cx="8229600" cy="5059363"/>
                      </a:xfrm>
                      <a:prstGeom prst="rect">
                        <a:avLst/>
                      </a:prstGeom>
                    </p:spPr>
                  </p:pic>
                </p:oleObj>
              </mc:Fallback>
            </mc:AlternateContent>
          </a:graphicData>
        </a:graphic>
      </p:graphicFrame>
    </p:spTree>
    <p:extLst>
      <p:ext uri="{BB962C8B-B14F-4D97-AF65-F5344CB8AC3E}">
        <p14:creationId xmlns:p14="http://schemas.microsoft.com/office/powerpoint/2010/main" val="400754633"/>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715962"/>
          </a:xfrm>
        </p:spPr>
        <p:txBody>
          <a:bodyPr>
            <a:normAutofit/>
          </a:bodyPr>
          <a:lstStyle/>
          <a:p>
            <a:pPr algn="ctr"/>
            <a:r>
              <a:rPr lang="fa-IR" b="1" dirty="0">
                <a:solidFill>
                  <a:srgbClr val="FF0000"/>
                </a:solidFill>
              </a:rPr>
              <a:t>داده های تراز پرداختها چه می گوید؟</a:t>
            </a:r>
            <a:endParaRPr lang="en-US" b="1" dirty="0">
              <a:solidFill>
                <a:srgbClr val="FF0000"/>
              </a:solidFill>
            </a:endParaRPr>
          </a:p>
        </p:txBody>
      </p:sp>
      <p:sp>
        <p:nvSpPr>
          <p:cNvPr id="3" name="Content Placeholder 2"/>
          <p:cNvSpPr>
            <a:spLocks noGrp="1"/>
          </p:cNvSpPr>
          <p:nvPr>
            <p:ph idx="1"/>
          </p:nvPr>
        </p:nvSpPr>
        <p:spPr>
          <a:xfrm>
            <a:off x="1567543" y="990601"/>
            <a:ext cx="9248503" cy="5135563"/>
          </a:xfrm>
        </p:spPr>
        <p:txBody>
          <a:bodyPr>
            <a:normAutofit fontScale="92500" lnSpcReduction="10000"/>
          </a:bodyPr>
          <a:lstStyle/>
          <a:p>
            <a:pPr marL="0" indent="0" algn="just" rtl="1">
              <a:lnSpc>
                <a:spcPct val="160000"/>
              </a:lnSpc>
              <a:buNone/>
            </a:pPr>
            <a:r>
              <a:rPr lang="fa-IR" b="1" dirty="0"/>
              <a:t>الف) تا میانه دهه 1380 خالص حساب جاری دچار نوسانات مختصری حول صفر بوده است اما پس از آن بسیار بی ثبات شده است.</a:t>
            </a:r>
          </a:p>
          <a:p>
            <a:pPr marL="0" indent="0" algn="just" rtl="1">
              <a:lnSpc>
                <a:spcPct val="160000"/>
              </a:lnSpc>
              <a:buNone/>
            </a:pPr>
            <a:r>
              <a:rPr lang="fa-IR" b="1" dirty="0"/>
              <a:t>ب) خالص حساب سرمایه علاوه بر آنکه نسبت به حساب جاری بسیار پر نوسان تر بوده است، غالباً منفی بوده است به این معنی که اقتصاد ایران در مجموع سرمایه از دست داده است.</a:t>
            </a:r>
          </a:p>
          <a:p>
            <a:pPr marL="0" indent="0" algn="just" rtl="1">
              <a:lnSpc>
                <a:spcPct val="160000"/>
              </a:lnSpc>
              <a:buNone/>
            </a:pPr>
            <a:r>
              <a:rPr lang="fa-IR" b="1" dirty="0"/>
              <a:t>ج) تغییر در ذخایر بین المللی نیز تا اوایل دهه 1380 چندان نوسانات شدید نداشته است، اما پس از آن دچار نوسانان شدید شده است که انعکاس خروج سرمایه، تحریم ها و مداخله در بازار ارز است.</a:t>
            </a:r>
          </a:p>
          <a:p>
            <a:pPr marL="0" indent="0">
              <a:buNone/>
            </a:pPr>
            <a:endParaRPr lang="en-US" b="1" dirty="0"/>
          </a:p>
        </p:txBody>
      </p:sp>
    </p:spTree>
    <p:extLst>
      <p:ext uri="{BB962C8B-B14F-4D97-AF65-F5344CB8AC3E}">
        <p14:creationId xmlns:p14="http://schemas.microsoft.com/office/powerpoint/2010/main" val="224256821"/>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75698"/>
          </a:xfrm>
        </p:spPr>
        <p:txBody>
          <a:bodyPr/>
          <a:lstStyle/>
          <a:p>
            <a:pPr algn="ctr"/>
            <a:r>
              <a:rPr lang="fa-IR" b="1" dirty="0">
                <a:solidFill>
                  <a:srgbClr val="FF0000"/>
                </a:solidFill>
              </a:rPr>
              <a:t>داده های اشتغال و بازار کار معرف چیست؟</a:t>
            </a:r>
          </a:p>
        </p:txBody>
      </p:sp>
      <p:sp>
        <p:nvSpPr>
          <p:cNvPr id="3" name="Content Placeholder 2"/>
          <p:cNvSpPr>
            <a:spLocks noGrp="1"/>
          </p:cNvSpPr>
          <p:nvPr>
            <p:ph idx="1"/>
          </p:nvPr>
        </p:nvSpPr>
        <p:spPr>
          <a:xfrm>
            <a:off x="838200" y="1140824"/>
            <a:ext cx="10515600" cy="5036139"/>
          </a:xfrm>
        </p:spPr>
        <p:txBody>
          <a:bodyPr>
            <a:normAutofit/>
          </a:bodyPr>
          <a:lstStyle/>
          <a:p>
            <a:pPr marL="0" indent="0" algn="just" rtl="1">
              <a:lnSpc>
                <a:spcPct val="200000"/>
              </a:lnSpc>
              <a:buNone/>
            </a:pPr>
            <a:r>
              <a:rPr lang="fa-IR" sz="3200" b="1" dirty="0"/>
              <a:t>به طور معمول، داده های بازار کار از قبیل درصد مشارکت، نرخ اشتغال(یا نرخ بیکاری) و مواردی از این دست برای پی بردن به وضع سیکلی و رکود و رونق اقتصاد با اهمیت هستند، اما این داده ها در ایران به هیچ عنوان تصویر مناسبی به دست نمی دهند و لذا در تحلیل های اقتصادی و مالی اهمیت چندانی ندارند.</a:t>
            </a:r>
          </a:p>
        </p:txBody>
      </p:sp>
    </p:spTree>
    <p:extLst>
      <p:ext uri="{BB962C8B-B14F-4D97-AF65-F5344CB8AC3E}">
        <p14:creationId xmlns:p14="http://schemas.microsoft.com/office/powerpoint/2010/main" val="3864148457"/>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8918"/>
            <a:ext cx="10515600" cy="5648045"/>
          </a:xfrm>
        </p:spPr>
        <p:txBody>
          <a:bodyPr/>
          <a:lstStyle/>
          <a:p>
            <a:pPr marL="0" indent="0" algn="ctr" rtl="1">
              <a:buNone/>
            </a:pPr>
            <a:endParaRPr lang="fa-IR" dirty="0"/>
          </a:p>
          <a:p>
            <a:pPr marL="0" indent="0" algn="ctr" rtl="1">
              <a:buNone/>
            </a:pPr>
            <a:endParaRPr lang="fa-IR" dirty="0"/>
          </a:p>
          <a:p>
            <a:pPr marL="0" indent="0" algn="ctr" rtl="1">
              <a:buNone/>
            </a:pPr>
            <a:endParaRPr lang="fa-IR" dirty="0"/>
          </a:p>
          <a:p>
            <a:pPr marL="0" indent="0" algn="ctr" rtl="1">
              <a:buNone/>
            </a:pPr>
            <a:endParaRPr lang="fa-IR" dirty="0"/>
          </a:p>
          <a:p>
            <a:pPr marL="0" indent="0" algn="ctr" rtl="1">
              <a:buNone/>
            </a:pPr>
            <a:r>
              <a:rPr lang="fa-IR" sz="3600" b="1" dirty="0">
                <a:solidFill>
                  <a:srgbClr val="00B0F0"/>
                </a:solidFill>
              </a:rPr>
              <a:t>بخش دوم:سیاست های پولی و مالی ودلالت های آن</a:t>
            </a:r>
          </a:p>
        </p:txBody>
      </p:sp>
    </p:spTree>
    <p:extLst>
      <p:ext uri="{BB962C8B-B14F-4D97-AF65-F5344CB8AC3E}">
        <p14:creationId xmlns:p14="http://schemas.microsoft.com/office/powerpoint/2010/main" val="4074729681"/>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28569"/>
          </a:xfrm>
        </p:spPr>
        <p:txBody>
          <a:bodyPr/>
          <a:lstStyle/>
          <a:p>
            <a:pPr algn="ctr"/>
            <a:r>
              <a:rPr lang="fa-IR" b="1" dirty="0">
                <a:solidFill>
                  <a:srgbClr val="FF0000"/>
                </a:solidFill>
              </a:rPr>
              <a:t>چرایی سیاستگذاری در اقتصاد کلان</a:t>
            </a:r>
          </a:p>
        </p:txBody>
      </p:sp>
      <p:sp>
        <p:nvSpPr>
          <p:cNvPr id="3" name="Content Placeholder 2"/>
          <p:cNvSpPr>
            <a:spLocks noGrp="1"/>
          </p:cNvSpPr>
          <p:nvPr>
            <p:ph idx="1"/>
          </p:nvPr>
        </p:nvSpPr>
        <p:spPr>
          <a:xfrm>
            <a:off x="838200" y="1129553"/>
            <a:ext cx="10515600" cy="5047410"/>
          </a:xfrm>
        </p:spPr>
        <p:txBody>
          <a:bodyPr>
            <a:normAutofit/>
          </a:bodyPr>
          <a:lstStyle/>
          <a:p>
            <a:pPr marL="0" indent="0" algn="just" rtl="1">
              <a:lnSpc>
                <a:spcPct val="150000"/>
              </a:lnSpc>
              <a:buNone/>
            </a:pPr>
            <a:r>
              <a:rPr lang="fa-IR" sz="3200" b="1" dirty="0"/>
              <a:t>اقتصاد کلان متعارف فرض را بر آن گذاشته است که اگر فعالیت های اقتصادی در اختیار بخش خصوصی باشد و اصطلاحاً اقتصاد بازار حاکم باشد و در عین حال دولت وظایف پایه ای خود یعنی تدارک کالاهای عمومی </a:t>
            </a:r>
            <a:r>
              <a:rPr lang="en-US" sz="3200" b="1" dirty="0"/>
              <a:t>(</a:t>
            </a:r>
            <a:r>
              <a:rPr lang="en-US" sz="3200" b="1" dirty="0">
                <a:solidFill>
                  <a:srgbClr val="00B0F0"/>
                </a:solidFill>
              </a:rPr>
              <a:t>Public Goods</a:t>
            </a:r>
            <a:r>
              <a:rPr lang="en-US" sz="3200" b="1" dirty="0"/>
              <a:t>)</a:t>
            </a:r>
            <a:r>
              <a:rPr lang="fa-IR" sz="3200" b="1" dirty="0"/>
              <a:t> را انجام دهد، آن گاه اقتصاد در بلندمدت حول پتانسیل خود رشد می کند اما گاه گاه دچار نوساناتی می شود که برای جلوگیری از آسیب آن نوسانات، ضروری است با سیاست های پولی و مالی با آن مقابله شود.</a:t>
            </a:r>
          </a:p>
        </p:txBody>
      </p:sp>
    </p:spTree>
    <p:extLst>
      <p:ext uri="{BB962C8B-B14F-4D97-AF65-F5344CB8AC3E}">
        <p14:creationId xmlns:p14="http://schemas.microsoft.com/office/powerpoint/2010/main" val="1061891876"/>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23446"/>
          </a:xfrm>
        </p:spPr>
        <p:txBody>
          <a:bodyPr/>
          <a:lstStyle/>
          <a:p>
            <a:pPr algn="ctr"/>
            <a:r>
              <a:rPr lang="fa-IR" b="1" dirty="0">
                <a:solidFill>
                  <a:srgbClr val="FF0000"/>
                </a:solidFill>
              </a:rPr>
              <a:t>مسیر بلندمدت رشد اقتصادی و نوسانات اقتصاد کلان</a:t>
            </a:r>
          </a:p>
        </p:txBody>
      </p:sp>
      <p:sp>
        <p:nvSpPr>
          <p:cNvPr id="3" name="Content Placeholder 2"/>
          <p:cNvSpPr>
            <a:spLocks noGrp="1"/>
          </p:cNvSpPr>
          <p:nvPr>
            <p:ph idx="1"/>
          </p:nvPr>
        </p:nvSpPr>
        <p:spPr>
          <a:xfrm>
            <a:off x="838200" y="1088572"/>
            <a:ext cx="10515600" cy="5088391"/>
          </a:xfrm>
        </p:spPr>
        <p:txBody>
          <a:bodyPr/>
          <a:lstStyle/>
          <a:p>
            <a:pPr marL="0" indent="0" algn="r" rtl="1">
              <a:buNone/>
            </a:pPr>
            <a:endParaRPr lang="fa-IR" dirty="0"/>
          </a:p>
        </p:txBody>
      </p:sp>
      <p:cxnSp>
        <p:nvCxnSpPr>
          <p:cNvPr id="5" name="Straight Arrow Connector 4"/>
          <p:cNvCxnSpPr/>
          <p:nvPr/>
        </p:nvCxnSpPr>
        <p:spPr>
          <a:xfrm flipV="1">
            <a:off x="2342605" y="1314994"/>
            <a:ext cx="26126" cy="398852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7" name="Straight Arrow Connector 6"/>
          <p:cNvCxnSpPr/>
          <p:nvPr/>
        </p:nvCxnSpPr>
        <p:spPr>
          <a:xfrm>
            <a:off x="2351314" y="5277394"/>
            <a:ext cx="6235337" cy="870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9" name="Straight Connector 8"/>
          <p:cNvCxnSpPr/>
          <p:nvPr/>
        </p:nvCxnSpPr>
        <p:spPr>
          <a:xfrm flipV="1">
            <a:off x="2355668" y="2838994"/>
            <a:ext cx="5943601" cy="1715589"/>
          </a:xfrm>
          <a:prstGeom prst="line">
            <a:avLst/>
          </a:prstGeom>
        </p:spPr>
        <p:style>
          <a:lnRef idx="3">
            <a:schemeClr val="accent5"/>
          </a:lnRef>
          <a:fillRef idx="0">
            <a:schemeClr val="accent5"/>
          </a:fillRef>
          <a:effectRef idx="2">
            <a:schemeClr val="accent5"/>
          </a:effectRef>
          <a:fontRef idx="minor">
            <a:schemeClr val="tx1"/>
          </a:fontRef>
        </p:style>
      </p:cxnSp>
      <p:sp>
        <p:nvSpPr>
          <p:cNvPr id="12" name="Freeform 11"/>
          <p:cNvSpPr/>
          <p:nvPr/>
        </p:nvSpPr>
        <p:spPr>
          <a:xfrm>
            <a:off x="2377440" y="2821577"/>
            <a:ext cx="5773783" cy="1733006"/>
          </a:xfrm>
          <a:custGeom>
            <a:avLst/>
            <a:gdLst>
              <a:gd name="connsiteX0" fmla="*/ 0 w 5773783"/>
              <a:gd name="connsiteY0" fmla="*/ 1724297 h 1733006"/>
              <a:gd name="connsiteX1" fmla="*/ 52251 w 5773783"/>
              <a:gd name="connsiteY1" fmla="*/ 1680754 h 1733006"/>
              <a:gd name="connsiteX2" fmla="*/ 78377 w 5773783"/>
              <a:gd name="connsiteY2" fmla="*/ 1654629 h 1733006"/>
              <a:gd name="connsiteX3" fmla="*/ 130629 w 5773783"/>
              <a:gd name="connsiteY3" fmla="*/ 1628503 h 1733006"/>
              <a:gd name="connsiteX4" fmla="*/ 156754 w 5773783"/>
              <a:gd name="connsiteY4" fmla="*/ 1593669 h 1733006"/>
              <a:gd name="connsiteX5" fmla="*/ 200297 w 5773783"/>
              <a:gd name="connsiteY5" fmla="*/ 1541417 h 1733006"/>
              <a:gd name="connsiteX6" fmla="*/ 383177 w 5773783"/>
              <a:gd name="connsiteY6" fmla="*/ 1550126 h 1733006"/>
              <a:gd name="connsiteX7" fmla="*/ 435429 w 5773783"/>
              <a:gd name="connsiteY7" fmla="*/ 1602377 h 1733006"/>
              <a:gd name="connsiteX8" fmla="*/ 461554 w 5773783"/>
              <a:gd name="connsiteY8" fmla="*/ 1619794 h 1733006"/>
              <a:gd name="connsiteX9" fmla="*/ 487680 w 5773783"/>
              <a:gd name="connsiteY9" fmla="*/ 1654629 h 1733006"/>
              <a:gd name="connsiteX10" fmla="*/ 574766 w 5773783"/>
              <a:gd name="connsiteY10" fmla="*/ 1689463 h 1733006"/>
              <a:gd name="connsiteX11" fmla="*/ 592183 w 5773783"/>
              <a:gd name="connsiteY11" fmla="*/ 1715589 h 1733006"/>
              <a:gd name="connsiteX12" fmla="*/ 653143 w 5773783"/>
              <a:gd name="connsiteY12" fmla="*/ 1733006 h 1733006"/>
              <a:gd name="connsiteX13" fmla="*/ 679269 w 5773783"/>
              <a:gd name="connsiteY13" fmla="*/ 1724297 h 1733006"/>
              <a:gd name="connsiteX14" fmla="*/ 687977 w 5773783"/>
              <a:gd name="connsiteY14" fmla="*/ 1698172 h 1733006"/>
              <a:gd name="connsiteX15" fmla="*/ 696686 w 5773783"/>
              <a:gd name="connsiteY15" fmla="*/ 1645920 h 1733006"/>
              <a:gd name="connsiteX16" fmla="*/ 757646 w 5773783"/>
              <a:gd name="connsiteY16" fmla="*/ 1550126 h 1733006"/>
              <a:gd name="connsiteX17" fmla="*/ 783771 w 5773783"/>
              <a:gd name="connsiteY17" fmla="*/ 1497874 h 1733006"/>
              <a:gd name="connsiteX18" fmla="*/ 801189 w 5773783"/>
              <a:gd name="connsiteY18" fmla="*/ 1463040 h 1733006"/>
              <a:gd name="connsiteX19" fmla="*/ 827314 w 5773783"/>
              <a:gd name="connsiteY19" fmla="*/ 1454332 h 1733006"/>
              <a:gd name="connsiteX20" fmla="*/ 853440 w 5773783"/>
              <a:gd name="connsiteY20" fmla="*/ 1436914 h 1733006"/>
              <a:gd name="connsiteX21" fmla="*/ 905691 w 5773783"/>
              <a:gd name="connsiteY21" fmla="*/ 1419497 h 1733006"/>
              <a:gd name="connsiteX22" fmla="*/ 931817 w 5773783"/>
              <a:gd name="connsiteY22" fmla="*/ 1402080 h 1733006"/>
              <a:gd name="connsiteX23" fmla="*/ 984069 w 5773783"/>
              <a:gd name="connsiteY23" fmla="*/ 1384663 h 1733006"/>
              <a:gd name="connsiteX24" fmla="*/ 1149531 w 5773783"/>
              <a:gd name="connsiteY24" fmla="*/ 1428206 h 1733006"/>
              <a:gd name="connsiteX25" fmla="*/ 1166949 w 5773783"/>
              <a:gd name="connsiteY25" fmla="*/ 1454332 h 1733006"/>
              <a:gd name="connsiteX26" fmla="*/ 1262743 w 5773783"/>
              <a:gd name="connsiteY26" fmla="*/ 1515292 h 1733006"/>
              <a:gd name="connsiteX27" fmla="*/ 1297577 w 5773783"/>
              <a:gd name="connsiteY27" fmla="*/ 1497874 h 1733006"/>
              <a:gd name="connsiteX28" fmla="*/ 1306286 w 5773783"/>
              <a:gd name="connsiteY28" fmla="*/ 1463040 h 1733006"/>
              <a:gd name="connsiteX29" fmla="*/ 1341120 w 5773783"/>
              <a:gd name="connsiteY29" fmla="*/ 1375954 h 1733006"/>
              <a:gd name="connsiteX30" fmla="*/ 1367246 w 5773783"/>
              <a:gd name="connsiteY30" fmla="*/ 1349829 h 1733006"/>
              <a:gd name="connsiteX31" fmla="*/ 1384663 w 5773783"/>
              <a:gd name="connsiteY31" fmla="*/ 1314994 h 1733006"/>
              <a:gd name="connsiteX32" fmla="*/ 1402080 w 5773783"/>
              <a:gd name="connsiteY32" fmla="*/ 1288869 h 1733006"/>
              <a:gd name="connsiteX33" fmla="*/ 1419497 w 5773783"/>
              <a:gd name="connsiteY33" fmla="*/ 1245326 h 1733006"/>
              <a:gd name="connsiteX34" fmla="*/ 1445623 w 5773783"/>
              <a:gd name="connsiteY34" fmla="*/ 1219200 h 1733006"/>
              <a:gd name="connsiteX35" fmla="*/ 1480457 w 5773783"/>
              <a:gd name="connsiteY35" fmla="*/ 1175657 h 1733006"/>
              <a:gd name="connsiteX36" fmla="*/ 1541417 w 5773783"/>
              <a:gd name="connsiteY36" fmla="*/ 1158240 h 1733006"/>
              <a:gd name="connsiteX37" fmla="*/ 1602377 w 5773783"/>
              <a:gd name="connsiteY37" fmla="*/ 1175657 h 1733006"/>
              <a:gd name="connsiteX38" fmla="*/ 1637211 w 5773783"/>
              <a:gd name="connsiteY38" fmla="*/ 1184366 h 1733006"/>
              <a:gd name="connsiteX39" fmla="*/ 1689463 w 5773783"/>
              <a:gd name="connsiteY39" fmla="*/ 1201783 h 1733006"/>
              <a:gd name="connsiteX40" fmla="*/ 1733006 w 5773783"/>
              <a:gd name="connsiteY40" fmla="*/ 1236617 h 1733006"/>
              <a:gd name="connsiteX41" fmla="*/ 1915886 w 5773783"/>
              <a:gd name="connsiteY41" fmla="*/ 1227909 h 1733006"/>
              <a:gd name="connsiteX42" fmla="*/ 1942011 w 5773783"/>
              <a:gd name="connsiteY42" fmla="*/ 1201783 h 1733006"/>
              <a:gd name="connsiteX43" fmla="*/ 1968137 w 5773783"/>
              <a:gd name="connsiteY43" fmla="*/ 1193074 h 1733006"/>
              <a:gd name="connsiteX44" fmla="*/ 1985554 w 5773783"/>
              <a:gd name="connsiteY44" fmla="*/ 1166949 h 1733006"/>
              <a:gd name="connsiteX45" fmla="*/ 2020389 w 5773783"/>
              <a:gd name="connsiteY45" fmla="*/ 1105989 h 1733006"/>
              <a:gd name="connsiteX46" fmla="*/ 2029097 w 5773783"/>
              <a:gd name="connsiteY46" fmla="*/ 1071154 h 1733006"/>
              <a:gd name="connsiteX47" fmla="*/ 2063931 w 5773783"/>
              <a:gd name="connsiteY47" fmla="*/ 1062446 h 1733006"/>
              <a:gd name="connsiteX48" fmla="*/ 2211977 w 5773783"/>
              <a:gd name="connsiteY48" fmla="*/ 1071154 h 1733006"/>
              <a:gd name="connsiteX49" fmla="*/ 2281646 w 5773783"/>
              <a:gd name="connsiteY49" fmla="*/ 1114697 h 1733006"/>
              <a:gd name="connsiteX50" fmla="*/ 2429691 w 5773783"/>
              <a:gd name="connsiteY50" fmla="*/ 1045029 h 1733006"/>
              <a:gd name="connsiteX51" fmla="*/ 2490651 w 5773783"/>
              <a:gd name="connsiteY51" fmla="*/ 984069 h 1733006"/>
              <a:gd name="connsiteX52" fmla="*/ 2508069 w 5773783"/>
              <a:gd name="connsiteY52" fmla="*/ 966652 h 1733006"/>
              <a:gd name="connsiteX53" fmla="*/ 2525486 w 5773783"/>
              <a:gd name="connsiteY53" fmla="*/ 949234 h 1733006"/>
              <a:gd name="connsiteX54" fmla="*/ 2734491 w 5773783"/>
              <a:gd name="connsiteY54" fmla="*/ 940526 h 1733006"/>
              <a:gd name="connsiteX55" fmla="*/ 2795451 w 5773783"/>
              <a:gd name="connsiteY55" fmla="*/ 905692 h 1733006"/>
              <a:gd name="connsiteX56" fmla="*/ 2830286 w 5773783"/>
              <a:gd name="connsiteY56" fmla="*/ 896983 h 1733006"/>
              <a:gd name="connsiteX57" fmla="*/ 2865120 w 5773783"/>
              <a:gd name="connsiteY57" fmla="*/ 870857 h 1733006"/>
              <a:gd name="connsiteX58" fmla="*/ 2917371 w 5773783"/>
              <a:gd name="connsiteY58" fmla="*/ 853440 h 1733006"/>
              <a:gd name="connsiteX59" fmla="*/ 2943497 w 5773783"/>
              <a:gd name="connsiteY59" fmla="*/ 836023 h 1733006"/>
              <a:gd name="connsiteX60" fmla="*/ 2995749 w 5773783"/>
              <a:gd name="connsiteY60" fmla="*/ 818606 h 1733006"/>
              <a:gd name="connsiteX61" fmla="*/ 3013166 w 5773783"/>
              <a:gd name="connsiteY61" fmla="*/ 792480 h 1733006"/>
              <a:gd name="connsiteX62" fmla="*/ 3021874 w 5773783"/>
              <a:gd name="connsiteY62" fmla="*/ 757646 h 1733006"/>
              <a:gd name="connsiteX63" fmla="*/ 3074126 w 5773783"/>
              <a:gd name="connsiteY63" fmla="*/ 740229 h 1733006"/>
              <a:gd name="connsiteX64" fmla="*/ 3143794 w 5773783"/>
              <a:gd name="connsiteY64" fmla="*/ 670560 h 1733006"/>
              <a:gd name="connsiteX65" fmla="*/ 3161211 w 5773783"/>
              <a:gd name="connsiteY65" fmla="*/ 644434 h 1733006"/>
              <a:gd name="connsiteX66" fmla="*/ 3187337 w 5773783"/>
              <a:gd name="connsiteY66" fmla="*/ 635726 h 1733006"/>
              <a:gd name="connsiteX67" fmla="*/ 3283131 w 5773783"/>
              <a:gd name="connsiteY67" fmla="*/ 644434 h 1733006"/>
              <a:gd name="connsiteX68" fmla="*/ 3300549 w 5773783"/>
              <a:gd name="connsiteY68" fmla="*/ 661852 h 1733006"/>
              <a:gd name="connsiteX69" fmla="*/ 3344091 w 5773783"/>
              <a:gd name="connsiteY69" fmla="*/ 696686 h 1733006"/>
              <a:gd name="connsiteX70" fmla="*/ 3387634 w 5773783"/>
              <a:gd name="connsiteY70" fmla="*/ 740229 h 1733006"/>
              <a:gd name="connsiteX71" fmla="*/ 3413760 w 5773783"/>
              <a:gd name="connsiteY71" fmla="*/ 757646 h 1733006"/>
              <a:gd name="connsiteX72" fmla="*/ 3448594 w 5773783"/>
              <a:gd name="connsiteY72" fmla="*/ 792480 h 1733006"/>
              <a:gd name="connsiteX73" fmla="*/ 3518263 w 5773783"/>
              <a:gd name="connsiteY73" fmla="*/ 818606 h 1733006"/>
              <a:gd name="connsiteX74" fmla="*/ 3570514 w 5773783"/>
              <a:gd name="connsiteY74" fmla="*/ 862149 h 1733006"/>
              <a:gd name="connsiteX75" fmla="*/ 3596640 w 5773783"/>
              <a:gd name="connsiteY75" fmla="*/ 809897 h 1733006"/>
              <a:gd name="connsiteX76" fmla="*/ 3666309 w 5773783"/>
              <a:gd name="connsiteY76" fmla="*/ 766354 h 1733006"/>
              <a:gd name="connsiteX77" fmla="*/ 3692434 w 5773783"/>
              <a:gd name="connsiteY77" fmla="*/ 740229 h 1733006"/>
              <a:gd name="connsiteX78" fmla="*/ 3727269 w 5773783"/>
              <a:gd name="connsiteY78" fmla="*/ 714103 h 1733006"/>
              <a:gd name="connsiteX79" fmla="*/ 3753394 w 5773783"/>
              <a:gd name="connsiteY79" fmla="*/ 600892 h 1733006"/>
              <a:gd name="connsiteX80" fmla="*/ 3814354 w 5773783"/>
              <a:gd name="connsiteY80" fmla="*/ 505097 h 1733006"/>
              <a:gd name="connsiteX81" fmla="*/ 3840480 w 5773783"/>
              <a:gd name="connsiteY81" fmla="*/ 496389 h 1733006"/>
              <a:gd name="connsiteX82" fmla="*/ 3892731 w 5773783"/>
              <a:gd name="connsiteY82" fmla="*/ 470263 h 1733006"/>
              <a:gd name="connsiteX83" fmla="*/ 3918857 w 5773783"/>
              <a:gd name="connsiteY83" fmla="*/ 487680 h 1733006"/>
              <a:gd name="connsiteX84" fmla="*/ 3962400 w 5773783"/>
              <a:gd name="connsiteY84" fmla="*/ 496389 h 1733006"/>
              <a:gd name="connsiteX85" fmla="*/ 4014651 w 5773783"/>
              <a:gd name="connsiteY85" fmla="*/ 539932 h 1733006"/>
              <a:gd name="connsiteX86" fmla="*/ 4066903 w 5773783"/>
              <a:gd name="connsiteY86" fmla="*/ 583474 h 1733006"/>
              <a:gd name="connsiteX87" fmla="*/ 4110446 w 5773783"/>
              <a:gd name="connsiteY87" fmla="*/ 627017 h 1733006"/>
              <a:gd name="connsiteX88" fmla="*/ 4162697 w 5773783"/>
              <a:gd name="connsiteY88" fmla="*/ 687977 h 1733006"/>
              <a:gd name="connsiteX89" fmla="*/ 4188823 w 5773783"/>
              <a:gd name="connsiteY89" fmla="*/ 696686 h 1733006"/>
              <a:gd name="connsiteX90" fmla="*/ 4232366 w 5773783"/>
              <a:gd name="connsiteY90" fmla="*/ 635726 h 1733006"/>
              <a:gd name="connsiteX91" fmla="*/ 4284617 w 5773783"/>
              <a:gd name="connsiteY91" fmla="*/ 592183 h 1733006"/>
              <a:gd name="connsiteX92" fmla="*/ 4310743 w 5773783"/>
              <a:gd name="connsiteY92" fmla="*/ 539932 h 1733006"/>
              <a:gd name="connsiteX93" fmla="*/ 4345577 w 5773783"/>
              <a:gd name="connsiteY93" fmla="*/ 478972 h 1733006"/>
              <a:gd name="connsiteX94" fmla="*/ 4354286 w 5773783"/>
              <a:gd name="connsiteY94" fmla="*/ 426720 h 1733006"/>
              <a:gd name="connsiteX95" fmla="*/ 4362994 w 5773783"/>
              <a:gd name="connsiteY95" fmla="*/ 391886 h 1733006"/>
              <a:gd name="connsiteX96" fmla="*/ 4397829 w 5773783"/>
              <a:gd name="connsiteY96" fmla="*/ 383177 h 1733006"/>
              <a:gd name="connsiteX97" fmla="*/ 4458789 w 5773783"/>
              <a:gd name="connsiteY97" fmla="*/ 391886 h 1733006"/>
              <a:gd name="connsiteX98" fmla="*/ 4484914 w 5773783"/>
              <a:gd name="connsiteY98" fmla="*/ 418012 h 1733006"/>
              <a:gd name="connsiteX99" fmla="*/ 4563291 w 5773783"/>
              <a:gd name="connsiteY99" fmla="*/ 461554 h 1733006"/>
              <a:gd name="connsiteX100" fmla="*/ 4563291 w 5773783"/>
              <a:gd name="connsiteY100" fmla="*/ 339634 h 1733006"/>
              <a:gd name="connsiteX101" fmla="*/ 4572000 w 5773783"/>
              <a:gd name="connsiteY101" fmla="*/ 296092 h 1733006"/>
              <a:gd name="connsiteX102" fmla="*/ 4624251 w 5773783"/>
              <a:gd name="connsiteY102" fmla="*/ 261257 h 1733006"/>
              <a:gd name="connsiteX103" fmla="*/ 4781006 w 5773783"/>
              <a:gd name="connsiteY103" fmla="*/ 269966 h 1733006"/>
              <a:gd name="connsiteX104" fmla="*/ 4807131 w 5773783"/>
              <a:gd name="connsiteY104" fmla="*/ 287383 h 1733006"/>
              <a:gd name="connsiteX105" fmla="*/ 4833257 w 5773783"/>
              <a:gd name="connsiteY105" fmla="*/ 296092 h 1733006"/>
              <a:gd name="connsiteX106" fmla="*/ 4859383 w 5773783"/>
              <a:gd name="connsiteY106" fmla="*/ 313509 h 1733006"/>
              <a:gd name="connsiteX107" fmla="*/ 4929051 w 5773783"/>
              <a:gd name="connsiteY107" fmla="*/ 339634 h 1733006"/>
              <a:gd name="connsiteX108" fmla="*/ 4998720 w 5773783"/>
              <a:gd name="connsiteY108" fmla="*/ 357052 h 1733006"/>
              <a:gd name="connsiteX109" fmla="*/ 5068389 w 5773783"/>
              <a:gd name="connsiteY109" fmla="*/ 383177 h 1733006"/>
              <a:gd name="connsiteX110" fmla="*/ 5138057 w 5773783"/>
              <a:gd name="connsiteY110" fmla="*/ 409303 h 1733006"/>
              <a:gd name="connsiteX111" fmla="*/ 5207726 w 5773783"/>
              <a:gd name="connsiteY111" fmla="*/ 339634 h 1733006"/>
              <a:gd name="connsiteX112" fmla="*/ 5251269 w 5773783"/>
              <a:gd name="connsiteY112" fmla="*/ 287383 h 1733006"/>
              <a:gd name="connsiteX113" fmla="*/ 5312229 w 5773783"/>
              <a:gd name="connsiteY113" fmla="*/ 243840 h 1733006"/>
              <a:gd name="connsiteX114" fmla="*/ 5347063 w 5773783"/>
              <a:gd name="connsiteY114" fmla="*/ 174172 h 1733006"/>
              <a:gd name="connsiteX115" fmla="*/ 5355771 w 5773783"/>
              <a:gd name="connsiteY115" fmla="*/ 139337 h 1733006"/>
              <a:gd name="connsiteX116" fmla="*/ 5364480 w 5773783"/>
              <a:gd name="connsiteY116" fmla="*/ 95794 h 1733006"/>
              <a:gd name="connsiteX117" fmla="*/ 5390606 w 5773783"/>
              <a:gd name="connsiteY117" fmla="*/ 69669 h 1733006"/>
              <a:gd name="connsiteX118" fmla="*/ 5434149 w 5773783"/>
              <a:gd name="connsiteY118" fmla="*/ 17417 h 1733006"/>
              <a:gd name="connsiteX119" fmla="*/ 5477691 w 5773783"/>
              <a:gd name="connsiteY119" fmla="*/ 0 h 1733006"/>
              <a:gd name="connsiteX120" fmla="*/ 5538651 w 5773783"/>
              <a:gd name="connsiteY120" fmla="*/ 8709 h 1733006"/>
              <a:gd name="connsiteX121" fmla="*/ 5573486 w 5773783"/>
              <a:gd name="connsiteY121" fmla="*/ 17417 h 1733006"/>
              <a:gd name="connsiteX122" fmla="*/ 5599611 w 5773783"/>
              <a:gd name="connsiteY122" fmla="*/ 52252 h 1733006"/>
              <a:gd name="connsiteX123" fmla="*/ 5625737 w 5773783"/>
              <a:gd name="connsiteY123" fmla="*/ 69669 h 1733006"/>
              <a:gd name="connsiteX124" fmla="*/ 5695406 w 5773783"/>
              <a:gd name="connsiteY124" fmla="*/ 130629 h 1733006"/>
              <a:gd name="connsiteX125" fmla="*/ 5704114 w 5773783"/>
              <a:gd name="connsiteY125" fmla="*/ 156754 h 1733006"/>
              <a:gd name="connsiteX126" fmla="*/ 5721531 w 5773783"/>
              <a:gd name="connsiteY126" fmla="*/ 174172 h 1733006"/>
              <a:gd name="connsiteX127" fmla="*/ 5738949 w 5773783"/>
              <a:gd name="connsiteY127" fmla="*/ 226423 h 1733006"/>
              <a:gd name="connsiteX128" fmla="*/ 5773783 w 5773783"/>
              <a:gd name="connsiteY128" fmla="*/ 278674 h 17330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Lst>
            <a:rect l="l" t="t" r="r" b="b"/>
            <a:pathLst>
              <a:path w="5773783" h="1733006">
                <a:moveTo>
                  <a:pt x="0" y="1724297"/>
                </a:moveTo>
                <a:cubicBezTo>
                  <a:pt x="17417" y="1709783"/>
                  <a:pt x="35306" y="1695816"/>
                  <a:pt x="52251" y="1680754"/>
                </a:cubicBezTo>
                <a:cubicBezTo>
                  <a:pt x="61456" y="1672572"/>
                  <a:pt x="68130" y="1661460"/>
                  <a:pt x="78377" y="1654629"/>
                </a:cubicBezTo>
                <a:cubicBezTo>
                  <a:pt x="94580" y="1643827"/>
                  <a:pt x="113212" y="1637212"/>
                  <a:pt x="130629" y="1628503"/>
                </a:cubicBezTo>
                <a:cubicBezTo>
                  <a:pt x="139337" y="1616892"/>
                  <a:pt x="147308" y="1604689"/>
                  <a:pt x="156754" y="1593669"/>
                </a:cubicBezTo>
                <a:cubicBezTo>
                  <a:pt x="207044" y="1534996"/>
                  <a:pt x="161802" y="1599160"/>
                  <a:pt x="200297" y="1541417"/>
                </a:cubicBezTo>
                <a:lnTo>
                  <a:pt x="383177" y="1550126"/>
                </a:lnTo>
                <a:cubicBezTo>
                  <a:pt x="407020" y="1556308"/>
                  <a:pt x="414934" y="1588714"/>
                  <a:pt x="435429" y="1602377"/>
                </a:cubicBezTo>
                <a:cubicBezTo>
                  <a:pt x="444137" y="1608183"/>
                  <a:pt x="454153" y="1612393"/>
                  <a:pt x="461554" y="1619794"/>
                </a:cubicBezTo>
                <a:cubicBezTo>
                  <a:pt x="471817" y="1630057"/>
                  <a:pt x="476660" y="1645183"/>
                  <a:pt x="487680" y="1654629"/>
                </a:cubicBezTo>
                <a:cubicBezTo>
                  <a:pt x="503989" y="1668608"/>
                  <a:pt x="559621" y="1684415"/>
                  <a:pt x="574766" y="1689463"/>
                </a:cubicBezTo>
                <a:cubicBezTo>
                  <a:pt x="580572" y="1698172"/>
                  <a:pt x="584010" y="1709051"/>
                  <a:pt x="592183" y="1715589"/>
                </a:cubicBezTo>
                <a:cubicBezTo>
                  <a:pt x="597859" y="1720130"/>
                  <a:pt x="650871" y="1732438"/>
                  <a:pt x="653143" y="1733006"/>
                </a:cubicBezTo>
                <a:cubicBezTo>
                  <a:pt x="661852" y="1730103"/>
                  <a:pt x="672778" y="1730788"/>
                  <a:pt x="679269" y="1724297"/>
                </a:cubicBezTo>
                <a:cubicBezTo>
                  <a:pt x="685760" y="1717806"/>
                  <a:pt x="685986" y="1707133"/>
                  <a:pt x="687977" y="1698172"/>
                </a:cubicBezTo>
                <a:cubicBezTo>
                  <a:pt x="691807" y="1680935"/>
                  <a:pt x="689167" y="1661897"/>
                  <a:pt x="696686" y="1645920"/>
                </a:cubicBezTo>
                <a:cubicBezTo>
                  <a:pt x="712802" y="1611674"/>
                  <a:pt x="745678" y="1586033"/>
                  <a:pt x="757646" y="1550126"/>
                </a:cubicBezTo>
                <a:cubicBezTo>
                  <a:pt x="773610" y="1502230"/>
                  <a:pt x="756762" y="1545138"/>
                  <a:pt x="783771" y="1497874"/>
                </a:cubicBezTo>
                <a:cubicBezTo>
                  <a:pt x="790212" y="1486603"/>
                  <a:pt x="792009" y="1472220"/>
                  <a:pt x="801189" y="1463040"/>
                </a:cubicBezTo>
                <a:cubicBezTo>
                  <a:pt x="807680" y="1456549"/>
                  <a:pt x="818606" y="1457235"/>
                  <a:pt x="827314" y="1454332"/>
                </a:cubicBezTo>
                <a:cubicBezTo>
                  <a:pt x="836023" y="1448526"/>
                  <a:pt x="843876" y="1441165"/>
                  <a:pt x="853440" y="1436914"/>
                </a:cubicBezTo>
                <a:cubicBezTo>
                  <a:pt x="870217" y="1429458"/>
                  <a:pt x="890415" y="1429681"/>
                  <a:pt x="905691" y="1419497"/>
                </a:cubicBezTo>
                <a:cubicBezTo>
                  <a:pt x="914400" y="1413691"/>
                  <a:pt x="922253" y="1406331"/>
                  <a:pt x="931817" y="1402080"/>
                </a:cubicBezTo>
                <a:cubicBezTo>
                  <a:pt x="948594" y="1394624"/>
                  <a:pt x="984069" y="1384663"/>
                  <a:pt x="984069" y="1384663"/>
                </a:cubicBezTo>
                <a:cubicBezTo>
                  <a:pt x="1053994" y="1394652"/>
                  <a:pt x="1099133" y="1385008"/>
                  <a:pt x="1149531" y="1428206"/>
                </a:cubicBezTo>
                <a:cubicBezTo>
                  <a:pt x="1157478" y="1435018"/>
                  <a:pt x="1158374" y="1448330"/>
                  <a:pt x="1166949" y="1454332"/>
                </a:cubicBezTo>
                <a:cubicBezTo>
                  <a:pt x="1301421" y="1548462"/>
                  <a:pt x="1192743" y="1445292"/>
                  <a:pt x="1262743" y="1515292"/>
                </a:cubicBezTo>
                <a:cubicBezTo>
                  <a:pt x="1274354" y="1509486"/>
                  <a:pt x="1289266" y="1507847"/>
                  <a:pt x="1297577" y="1497874"/>
                </a:cubicBezTo>
                <a:cubicBezTo>
                  <a:pt x="1305239" y="1488679"/>
                  <a:pt x="1302847" y="1474504"/>
                  <a:pt x="1306286" y="1463040"/>
                </a:cubicBezTo>
                <a:cubicBezTo>
                  <a:pt x="1312849" y="1441163"/>
                  <a:pt x="1326071" y="1397023"/>
                  <a:pt x="1341120" y="1375954"/>
                </a:cubicBezTo>
                <a:cubicBezTo>
                  <a:pt x="1348278" y="1365932"/>
                  <a:pt x="1358537" y="1358537"/>
                  <a:pt x="1367246" y="1349829"/>
                </a:cubicBezTo>
                <a:cubicBezTo>
                  <a:pt x="1373052" y="1338217"/>
                  <a:pt x="1378222" y="1326266"/>
                  <a:pt x="1384663" y="1314994"/>
                </a:cubicBezTo>
                <a:cubicBezTo>
                  <a:pt x="1389856" y="1305907"/>
                  <a:pt x="1397399" y="1298230"/>
                  <a:pt x="1402080" y="1288869"/>
                </a:cubicBezTo>
                <a:cubicBezTo>
                  <a:pt x="1409071" y="1274887"/>
                  <a:pt x="1411212" y="1258582"/>
                  <a:pt x="1419497" y="1245326"/>
                </a:cubicBezTo>
                <a:cubicBezTo>
                  <a:pt x="1426024" y="1234882"/>
                  <a:pt x="1437513" y="1228469"/>
                  <a:pt x="1445623" y="1219200"/>
                </a:cubicBezTo>
                <a:cubicBezTo>
                  <a:pt x="1457863" y="1205212"/>
                  <a:pt x="1464776" y="1185636"/>
                  <a:pt x="1480457" y="1175657"/>
                </a:cubicBezTo>
                <a:cubicBezTo>
                  <a:pt x="1498286" y="1164311"/>
                  <a:pt x="1521097" y="1164046"/>
                  <a:pt x="1541417" y="1158240"/>
                </a:cubicBezTo>
                <a:lnTo>
                  <a:pt x="1602377" y="1175657"/>
                </a:lnTo>
                <a:cubicBezTo>
                  <a:pt x="1613924" y="1178806"/>
                  <a:pt x="1625747" y="1180927"/>
                  <a:pt x="1637211" y="1184366"/>
                </a:cubicBezTo>
                <a:cubicBezTo>
                  <a:pt x="1654796" y="1189642"/>
                  <a:pt x="1689463" y="1201783"/>
                  <a:pt x="1689463" y="1201783"/>
                </a:cubicBezTo>
                <a:cubicBezTo>
                  <a:pt x="1703977" y="1213394"/>
                  <a:pt x="1716758" y="1227590"/>
                  <a:pt x="1733006" y="1236617"/>
                </a:cubicBezTo>
                <a:cubicBezTo>
                  <a:pt x="1778357" y="1261812"/>
                  <a:pt x="1912420" y="1228317"/>
                  <a:pt x="1915886" y="1227909"/>
                </a:cubicBezTo>
                <a:cubicBezTo>
                  <a:pt x="1924594" y="1219200"/>
                  <a:pt x="1931764" y="1208615"/>
                  <a:pt x="1942011" y="1201783"/>
                </a:cubicBezTo>
                <a:cubicBezTo>
                  <a:pt x="1949649" y="1196691"/>
                  <a:pt x="1960969" y="1198809"/>
                  <a:pt x="1968137" y="1193074"/>
                </a:cubicBezTo>
                <a:cubicBezTo>
                  <a:pt x="1976310" y="1186536"/>
                  <a:pt x="1979748" y="1175657"/>
                  <a:pt x="1985554" y="1166949"/>
                </a:cubicBezTo>
                <a:cubicBezTo>
                  <a:pt x="2008457" y="1075340"/>
                  <a:pt x="1974268" y="1186701"/>
                  <a:pt x="2020389" y="1105989"/>
                </a:cubicBezTo>
                <a:cubicBezTo>
                  <a:pt x="2026327" y="1095597"/>
                  <a:pt x="2020634" y="1079617"/>
                  <a:pt x="2029097" y="1071154"/>
                </a:cubicBezTo>
                <a:cubicBezTo>
                  <a:pt x="2037560" y="1062691"/>
                  <a:pt x="2052320" y="1065349"/>
                  <a:pt x="2063931" y="1062446"/>
                </a:cubicBezTo>
                <a:cubicBezTo>
                  <a:pt x="2113280" y="1065349"/>
                  <a:pt x="2163340" y="1062311"/>
                  <a:pt x="2211977" y="1071154"/>
                </a:cubicBezTo>
                <a:cubicBezTo>
                  <a:pt x="2219196" y="1072467"/>
                  <a:pt x="2269446" y="1106564"/>
                  <a:pt x="2281646" y="1114697"/>
                </a:cubicBezTo>
                <a:cubicBezTo>
                  <a:pt x="2350926" y="1091604"/>
                  <a:pt x="2371552" y="1091541"/>
                  <a:pt x="2429691" y="1045029"/>
                </a:cubicBezTo>
                <a:cubicBezTo>
                  <a:pt x="2452131" y="1027077"/>
                  <a:pt x="2470331" y="1004389"/>
                  <a:pt x="2490651" y="984069"/>
                </a:cubicBezTo>
                <a:lnTo>
                  <a:pt x="2508069" y="966652"/>
                </a:lnTo>
                <a:cubicBezTo>
                  <a:pt x="2513875" y="960846"/>
                  <a:pt x="2517282" y="949576"/>
                  <a:pt x="2525486" y="949234"/>
                </a:cubicBezTo>
                <a:lnTo>
                  <a:pt x="2734491" y="940526"/>
                </a:lnTo>
                <a:cubicBezTo>
                  <a:pt x="2754811" y="928915"/>
                  <a:pt x="2774145" y="915376"/>
                  <a:pt x="2795451" y="905692"/>
                </a:cubicBezTo>
                <a:cubicBezTo>
                  <a:pt x="2806347" y="900739"/>
                  <a:pt x="2819581" y="902336"/>
                  <a:pt x="2830286" y="896983"/>
                </a:cubicBezTo>
                <a:cubicBezTo>
                  <a:pt x="2843268" y="890492"/>
                  <a:pt x="2852138" y="877348"/>
                  <a:pt x="2865120" y="870857"/>
                </a:cubicBezTo>
                <a:cubicBezTo>
                  <a:pt x="2881541" y="862646"/>
                  <a:pt x="2900594" y="860896"/>
                  <a:pt x="2917371" y="853440"/>
                </a:cubicBezTo>
                <a:cubicBezTo>
                  <a:pt x="2926935" y="849189"/>
                  <a:pt x="2933933" y="840274"/>
                  <a:pt x="2943497" y="836023"/>
                </a:cubicBezTo>
                <a:cubicBezTo>
                  <a:pt x="2960274" y="828567"/>
                  <a:pt x="2978332" y="824412"/>
                  <a:pt x="2995749" y="818606"/>
                </a:cubicBezTo>
                <a:cubicBezTo>
                  <a:pt x="3001555" y="809897"/>
                  <a:pt x="3009043" y="802100"/>
                  <a:pt x="3013166" y="792480"/>
                </a:cubicBezTo>
                <a:cubicBezTo>
                  <a:pt x="3017881" y="781479"/>
                  <a:pt x="3012787" y="765435"/>
                  <a:pt x="3021874" y="757646"/>
                </a:cubicBezTo>
                <a:cubicBezTo>
                  <a:pt x="3035814" y="745698"/>
                  <a:pt x="3074126" y="740229"/>
                  <a:pt x="3074126" y="740229"/>
                </a:cubicBezTo>
                <a:cubicBezTo>
                  <a:pt x="3097349" y="717006"/>
                  <a:pt x="3125577" y="697886"/>
                  <a:pt x="3143794" y="670560"/>
                </a:cubicBezTo>
                <a:cubicBezTo>
                  <a:pt x="3149600" y="661851"/>
                  <a:pt x="3153038" y="650972"/>
                  <a:pt x="3161211" y="644434"/>
                </a:cubicBezTo>
                <a:cubicBezTo>
                  <a:pt x="3168379" y="638700"/>
                  <a:pt x="3178628" y="638629"/>
                  <a:pt x="3187337" y="635726"/>
                </a:cubicBezTo>
                <a:cubicBezTo>
                  <a:pt x="3219268" y="638629"/>
                  <a:pt x="3251889" y="637224"/>
                  <a:pt x="3283131" y="644434"/>
                </a:cubicBezTo>
                <a:cubicBezTo>
                  <a:pt x="3291132" y="646280"/>
                  <a:pt x="3294315" y="656508"/>
                  <a:pt x="3300549" y="661852"/>
                </a:cubicBezTo>
                <a:cubicBezTo>
                  <a:pt x="3314661" y="673948"/>
                  <a:pt x="3330275" y="684252"/>
                  <a:pt x="3344091" y="696686"/>
                </a:cubicBezTo>
                <a:cubicBezTo>
                  <a:pt x="3359348" y="710417"/>
                  <a:pt x="3370555" y="728843"/>
                  <a:pt x="3387634" y="740229"/>
                </a:cubicBezTo>
                <a:cubicBezTo>
                  <a:pt x="3396343" y="746035"/>
                  <a:pt x="3405813" y="750835"/>
                  <a:pt x="3413760" y="757646"/>
                </a:cubicBezTo>
                <a:cubicBezTo>
                  <a:pt x="3426228" y="768333"/>
                  <a:pt x="3434931" y="783371"/>
                  <a:pt x="3448594" y="792480"/>
                </a:cubicBezTo>
                <a:cubicBezTo>
                  <a:pt x="3459005" y="799421"/>
                  <a:pt x="3501768" y="813107"/>
                  <a:pt x="3518263" y="818606"/>
                </a:cubicBezTo>
                <a:cubicBezTo>
                  <a:pt x="3520878" y="821221"/>
                  <a:pt x="3560411" y="864170"/>
                  <a:pt x="3570514" y="862149"/>
                </a:cubicBezTo>
                <a:cubicBezTo>
                  <a:pt x="3588426" y="858566"/>
                  <a:pt x="3588653" y="819481"/>
                  <a:pt x="3596640" y="809897"/>
                </a:cubicBezTo>
                <a:cubicBezTo>
                  <a:pt x="3623548" y="777608"/>
                  <a:pt x="3634872" y="788809"/>
                  <a:pt x="3666309" y="766354"/>
                </a:cubicBezTo>
                <a:cubicBezTo>
                  <a:pt x="3676330" y="759196"/>
                  <a:pt x="3683083" y="748244"/>
                  <a:pt x="3692434" y="740229"/>
                </a:cubicBezTo>
                <a:cubicBezTo>
                  <a:pt x="3703454" y="730783"/>
                  <a:pt x="3715657" y="722812"/>
                  <a:pt x="3727269" y="714103"/>
                </a:cubicBezTo>
                <a:cubicBezTo>
                  <a:pt x="3745338" y="659892"/>
                  <a:pt x="3734176" y="696981"/>
                  <a:pt x="3753394" y="600892"/>
                </a:cubicBezTo>
                <a:cubicBezTo>
                  <a:pt x="3761549" y="560118"/>
                  <a:pt x="3760598" y="523014"/>
                  <a:pt x="3814354" y="505097"/>
                </a:cubicBezTo>
                <a:lnTo>
                  <a:pt x="3840480" y="496389"/>
                </a:lnTo>
                <a:cubicBezTo>
                  <a:pt x="3849577" y="490325"/>
                  <a:pt x="3878311" y="467860"/>
                  <a:pt x="3892731" y="470263"/>
                </a:cubicBezTo>
                <a:cubicBezTo>
                  <a:pt x="3903055" y="471984"/>
                  <a:pt x="3909057" y="484005"/>
                  <a:pt x="3918857" y="487680"/>
                </a:cubicBezTo>
                <a:cubicBezTo>
                  <a:pt x="3932716" y="492877"/>
                  <a:pt x="3947886" y="493486"/>
                  <a:pt x="3962400" y="496389"/>
                </a:cubicBezTo>
                <a:cubicBezTo>
                  <a:pt x="4038727" y="572713"/>
                  <a:pt x="3941906" y="479310"/>
                  <a:pt x="4014651" y="539932"/>
                </a:cubicBezTo>
                <a:cubicBezTo>
                  <a:pt x="4081691" y="595799"/>
                  <a:pt x="4002049" y="540239"/>
                  <a:pt x="4066903" y="583474"/>
                </a:cubicBezTo>
                <a:cubicBezTo>
                  <a:pt x="4113348" y="653143"/>
                  <a:pt x="4052389" y="568960"/>
                  <a:pt x="4110446" y="627017"/>
                </a:cubicBezTo>
                <a:cubicBezTo>
                  <a:pt x="4156474" y="673045"/>
                  <a:pt x="4089864" y="635953"/>
                  <a:pt x="4162697" y="687977"/>
                </a:cubicBezTo>
                <a:cubicBezTo>
                  <a:pt x="4170167" y="693313"/>
                  <a:pt x="4180114" y="693783"/>
                  <a:pt x="4188823" y="696686"/>
                </a:cubicBezTo>
                <a:cubicBezTo>
                  <a:pt x="4256748" y="628761"/>
                  <a:pt x="4175058" y="715959"/>
                  <a:pt x="4232366" y="635726"/>
                </a:cubicBezTo>
                <a:cubicBezTo>
                  <a:pt x="4247606" y="614389"/>
                  <a:pt x="4263783" y="606072"/>
                  <a:pt x="4284617" y="592183"/>
                </a:cubicBezTo>
                <a:cubicBezTo>
                  <a:pt x="4293326" y="574766"/>
                  <a:pt x="4300724" y="556630"/>
                  <a:pt x="4310743" y="539932"/>
                </a:cubicBezTo>
                <a:cubicBezTo>
                  <a:pt x="4334967" y="499559"/>
                  <a:pt x="4336965" y="517725"/>
                  <a:pt x="4345577" y="478972"/>
                </a:cubicBezTo>
                <a:cubicBezTo>
                  <a:pt x="4349407" y="461735"/>
                  <a:pt x="4350823" y="444035"/>
                  <a:pt x="4354286" y="426720"/>
                </a:cubicBezTo>
                <a:cubicBezTo>
                  <a:pt x="4356633" y="414984"/>
                  <a:pt x="4354531" y="400349"/>
                  <a:pt x="4362994" y="391886"/>
                </a:cubicBezTo>
                <a:cubicBezTo>
                  <a:pt x="4371457" y="383423"/>
                  <a:pt x="4386217" y="386080"/>
                  <a:pt x="4397829" y="383177"/>
                </a:cubicBezTo>
                <a:cubicBezTo>
                  <a:pt x="4418149" y="386080"/>
                  <a:pt x="4439731" y="384263"/>
                  <a:pt x="4458789" y="391886"/>
                </a:cubicBezTo>
                <a:cubicBezTo>
                  <a:pt x="4470224" y="396460"/>
                  <a:pt x="4475193" y="410451"/>
                  <a:pt x="4484914" y="418012"/>
                </a:cubicBezTo>
                <a:cubicBezTo>
                  <a:pt x="4529830" y="452947"/>
                  <a:pt x="4523873" y="448415"/>
                  <a:pt x="4563291" y="461554"/>
                </a:cubicBezTo>
                <a:cubicBezTo>
                  <a:pt x="4584871" y="396818"/>
                  <a:pt x="4563291" y="473189"/>
                  <a:pt x="4563291" y="339634"/>
                </a:cubicBezTo>
                <a:cubicBezTo>
                  <a:pt x="4563291" y="324833"/>
                  <a:pt x="4562913" y="307776"/>
                  <a:pt x="4572000" y="296092"/>
                </a:cubicBezTo>
                <a:cubicBezTo>
                  <a:pt x="4584852" y="279569"/>
                  <a:pt x="4624251" y="261257"/>
                  <a:pt x="4624251" y="261257"/>
                </a:cubicBezTo>
                <a:cubicBezTo>
                  <a:pt x="4676503" y="264160"/>
                  <a:pt x="4729200" y="262565"/>
                  <a:pt x="4781006" y="269966"/>
                </a:cubicBezTo>
                <a:cubicBezTo>
                  <a:pt x="4791367" y="271446"/>
                  <a:pt x="4797770" y="282702"/>
                  <a:pt x="4807131" y="287383"/>
                </a:cubicBezTo>
                <a:cubicBezTo>
                  <a:pt x="4815342" y="291488"/>
                  <a:pt x="4825046" y="291987"/>
                  <a:pt x="4833257" y="296092"/>
                </a:cubicBezTo>
                <a:cubicBezTo>
                  <a:pt x="4842618" y="300773"/>
                  <a:pt x="4850021" y="308828"/>
                  <a:pt x="4859383" y="313509"/>
                </a:cubicBezTo>
                <a:cubicBezTo>
                  <a:pt x="4867376" y="317506"/>
                  <a:pt x="4913975" y="335865"/>
                  <a:pt x="4929051" y="339634"/>
                </a:cubicBezTo>
                <a:cubicBezTo>
                  <a:pt x="4987450" y="354234"/>
                  <a:pt x="4954921" y="341125"/>
                  <a:pt x="4998720" y="357052"/>
                </a:cubicBezTo>
                <a:cubicBezTo>
                  <a:pt x="5022029" y="365528"/>
                  <a:pt x="5045495" y="373638"/>
                  <a:pt x="5068389" y="383177"/>
                </a:cubicBezTo>
                <a:cubicBezTo>
                  <a:pt x="5136703" y="411641"/>
                  <a:pt x="5069631" y="392196"/>
                  <a:pt x="5138057" y="409303"/>
                </a:cubicBezTo>
                <a:cubicBezTo>
                  <a:pt x="5177327" y="350397"/>
                  <a:pt x="5127338" y="420021"/>
                  <a:pt x="5207726" y="339634"/>
                </a:cubicBezTo>
                <a:cubicBezTo>
                  <a:pt x="5223758" y="323603"/>
                  <a:pt x="5235238" y="303414"/>
                  <a:pt x="5251269" y="287383"/>
                </a:cubicBezTo>
                <a:cubicBezTo>
                  <a:pt x="5262074" y="276578"/>
                  <a:pt x="5297392" y="253731"/>
                  <a:pt x="5312229" y="243840"/>
                </a:cubicBezTo>
                <a:cubicBezTo>
                  <a:pt x="5336001" y="204218"/>
                  <a:pt x="5336838" y="209959"/>
                  <a:pt x="5347063" y="174172"/>
                </a:cubicBezTo>
                <a:cubicBezTo>
                  <a:pt x="5350351" y="162664"/>
                  <a:pt x="5353175" y="151021"/>
                  <a:pt x="5355771" y="139337"/>
                </a:cubicBezTo>
                <a:cubicBezTo>
                  <a:pt x="5358982" y="124888"/>
                  <a:pt x="5357860" y="109033"/>
                  <a:pt x="5364480" y="95794"/>
                </a:cubicBezTo>
                <a:cubicBezTo>
                  <a:pt x="5369988" y="84779"/>
                  <a:pt x="5382722" y="79130"/>
                  <a:pt x="5390606" y="69669"/>
                </a:cubicBezTo>
                <a:cubicBezTo>
                  <a:pt x="5408926" y="47685"/>
                  <a:pt x="5407598" y="34011"/>
                  <a:pt x="5434149" y="17417"/>
                </a:cubicBezTo>
                <a:cubicBezTo>
                  <a:pt x="5447405" y="9132"/>
                  <a:pt x="5463177" y="5806"/>
                  <a:pt x="5477691" y="0"/>
                </a:cubicBezTo>
                <a:cubicBezTo>
                  <a:pt x="5498011" y="2903"/>
                  <a:pt x="5518456" y="5037"/>
                  <a:pt x="5538651" y="8709"/>
                </a:cubicBezTo>
                <a:cubicBezTo>
                  <a:pt x="5550427" y="10850"/>
                  <a:pt x="5563746" y="10460"/>
                  <a:pt x="5573486" y="17417"/>
                </a:cubicBezTo>
                <a:cubicBezTo>
                  <a:pt x="5585297" y="25853"/>
                  <a:pt x="5589348" y="41989"/>
                  <a:pt x="5599611" y="52252"/>
                </a:cubicBezTo>
                <a:cubicBezTo>
                  <a:pt x="5607012" y="59653"/>
                  <a:pt x="5617364" y="63389"/>
                  <a:pt x="5625737" y="69669"/>
                </a:cubicBezTo>
                <a:cubicBezTo>
                  <a:pt x="5668265" y="101565"/>
                  <a:pt x="5663181" y="98404"/>
                  <a:pt x="5695406" y="130629"/>
                </a:cubicBezTo>
                <a:cubicBezTo>
                  <a:pt x="5698309" y="139337"/>
                  <a:pt x="5699391" y="148883"/>
                  <a:pt x="5704114" y="156754"/>
                </a:cubicBezTo>
                <a:cubicBezTo>
                  <a:pt x="5708338" y="163795"/>
                  <a:pt x="5717859" y="166828"/>
                  <a:pt x="5721531" y="174172"/>
                </a:cubicBezTo>
                <a:cubicBezTo>
                  <a:pt x="5729742" y="190593"/>
                  <a:pt x="5728765" y="211147"/>
                  <a:pt x="5738949" y="226423"/>
                </a:cubicBezTo>
                <a:lnTo>
                  <a:pt x="5773783" y="278674"/>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3" name="TextBox 12"/>
          <p:cNvSpPr txBox="1"/>
          <p:nvPr/>
        </p:nvSpPr>
        <p:spPr>
          <a:xfrm>
            <a:off x="8212184" y="5408023"/>
            <a:ext cx="837874" cy="369332"/>
          </a:xfrm>
          <a:prstGeom prst="rect">
            <a:avLst/>
          </a:prstGeom>
          <a:noFill/>
        </p:spPr>
        <p:txBody>
          <a:bodyPr wrap="square" rtlCol="1">
            <a:spAutoFit/>
          </a:bodyPr>
          <a:lstStyle/>
          <a:p>
            <a:pPr algn="r" rtl="1"/>
            <a:r>
              <a:rPr lang="fa-IR" b="1" dirty="0"/>
              <a:t>زمان </a:t>
            </a:r>
            <a:r>
              <a:rPr lang="en-US" b="1" dirty="0"/>
              <a:t>t</a:t>
            </a:r>
            <a:endParaRPr lang="fa-IR" b="1" dirty="0"/>
          </a:p>
        </p:txBody>
      </p:sp>
      <p:sp>
        <p:nvSpPr>
          <p:cNvPr id="14" name="TextBox 13"/>
          <p:cNvSpPr txBox="1"/>
          <p:nvPr/>
        </p:nvSpPr>
        <p:spPr>
          <a:xfrm>
            <a:off x="1114697" y="1314994"/>
            <a:ext cx="1149532" cy="369332"/>
          </a:xfrm>
          <a:prstGeom prst="rect">
            <a:avLst/>
          </a:prstGeom>
          <a:noFill/>
        </p:spPr>
        <p:txBody>
          <a:bodyPr wrap="square" rtlCol="1">
            <a:spAutoFit/>
          </a:bodyPr>
          <a:lstStyle/>
          <a:p>
            <a:r>
              <a:rPr lang="en-US" b="1" dirty="0"/>
              <a:t>Log(GDP)</a:t>
            </a:r>
            <a:endParaRPr lang="fa-IR" b="1" dirty="0"/>
          </a:p>
        </p:txBody>
      </p:sp>
      <p:cxnSp>
        <p:nvCxnSpPr>
          <p:cNvPr id="16" name="Straight Arrow Connector 15"/>
          <p:cNvCxnSpPr/>
          <p:nvPr/>
        </p:nvCxnSpPr>
        <p:spPr>
          <a:xfrm flipH="1" flipV="1">
            <a:off x="7271657" y="2281646"/>
            <a:ext cx="200297" cy="792480"/>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
        <p:nvSpPr>
          <p:cNvPr id="17" name="TextBox 16"/>
          <p:cNvSpPr txBox="1"/>
          <p:nvPr/>
        </p:nvSpPr>
        <p:spPr>
          <a:xfrm>
            <a:off x="5886994" y="1942011"/>
            <a:ext cx="1665188" cy="369332"/>
          </a:xfrm>
          <a:prstGeom prst="rect">
            <a:avLst/>
          </a:prstGeom>
          <a:noFill/>
        </p:spPr>
        <p:txBody>
          <a:bodyPr wrap="square" rtlCol="1">
            <a:spAutoFit/>
          </a:bodyPr>
          <a:lstStyle/>
          <a:p>
            <a:pPr algn="r" rtl="1"/>
            <a:r>
              <a:rPr lang="fa-IR" b="1" dirty="0"/>
              <a:t>مسیر رشد بلندمدت </a:t>
            </a:r>
          </a:p>
        </p:txBody>
      </p:sp>
      <p:cxnSp>
        <p:nvCxnSpPr>
          <p:cNvPr id="19" name="Straight Arrow Connector 18"/>
          <p:cNvCxnSpPr>
            <a:stCxn id="12" idx="110"/>
          </p:cNvCxnSpPr>
          <p:nvPr/>
        </p:nvCxnSpPr>
        <p:spPr>
          <a:xfrm>
            <a:off x="7515497" y="3230880"/>
            <a:ext cx="696687" cy="600891"/>
          </a:xfrm>
          <a:prstGeom prst="straightConnector1">
            <a:avLst/>
          </a:prstGeom>
          <a:ln>
            <a:tailEnd type="triangle"/>
          </a:ln>
        </p:spPr>
        <p:style>
          <a:lnRef idx="2">
            <a:schemeClr val="accent6"/>
          </a:lnRef>
          <a:fillRef idx="0">
            <a:schemeClr val="accent6"/>
          </a:fillRef>
          <a:effectRef idx="1">
            <a:schemeClr val="accent6"/>
          </a:effectRef>
          <a:fontRef idx="minor">
            <a:schemeClr val="tx1"/>
          </a:fontRef>
        </p:style>
      </p:cxnSp>
      <p:sp>
        <p:nvSpPr>
          <p:cNvPr id="20" name="TextBox 19"/>
          <p:cNvSpPr txBox="1"/>
          <p:nvPr/>
        </p:nvSpPr>
        <p:spPr>
          <a:xfrm>
            <a:off x="7106195" y="3877099"/>
            <a:ext cx="1579954" cy="369332"/>
          </a:xfrm>
          <a:prstGeom prst="rect">
            <a:avLst/>
          </a:prstGeom>
          <a:noFill/>
        </p:spPr>
        <p:txBody>
          <a:bodyPr wrap="square" rtlCol="1">
            <a:spAutoFit/>
          </a:bodyPr>
          <a:lstStyle/>
          <a:p>
            <a:pPr algn="r" rtl="1"/>
            <a:r>
              <a:rPr lang="fa-IR" b="1" dirty="0"/>
              <a:t>مسیر رشد واقعی</a:t>
            </a:r>
          </a:p>
        </p:txBody>
      </p:sp>
    </p:spTree>
    <p:extLst>
      <p:ext uri="{BB962C8B-B14F-4D97-AF65-F5344CB8AC3E}">
        <p14:creationId xmlns:p14="http://schemas.microsoft.com/office/powerpoint/2010/main" val="2930787309"/>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62486"/>
          </a:xfrm>
        </p:spPr>
        <p:txBody>
          <a:bodyPr>
            <a:normAutofit fontScale="90000"/>
          </a:bodyPr>
          <a:lstStyle/>
          <a:p>
            <a:pPr algn="ctr"/>
            <a:r>
              <a:rPr lang="fa-IR" b="1" dirty="0">
                <a:solidFill>
                  <a:srgbClr val="FF0000"/>
                </a:solidFill>
              </a:rPr>
              <a:t>نمودار فوق چه چیزی را به تصویر می کشد؟</a:t>
            </a:r>
          </a:p>
        </p:txBody>
      </p:sp>
      <p:sp>
        <p:nvSpPr>
          <p:cNvPr id="3" name="Content Placeholder 2"/>
          <p:cNvSpPr>
            <a:spLocks noGrp="1"/>
          </p:cNvSpPr>
          <p:nvPr>
            <p:ph idx="1"/>
          </p:nvPr>
        </p:nvSpPr>
        <p:spPr>
          <a:xfrm>
            <a:off x="838200" y="1097280"/>
            <a:ext cx="10515600" cy="5079683"/>
          </a:xfrm>
        </p:spPr>
        <p:txBody>
          <a:bodyPr>
            <a:normAutofit fontScale="77500" lnSpcReduction="20000"/>
          </a:bodyPr>
          <a:lstStyle/>
          <a:p>
            <a:pPr marL="0" indent="0" algn="just" rtl="1">
              <a:lnSpc>
                <a:spcPct val="200000"/>
              </a:lnSpc>
              <a:buNone/>
            </a:pPr>
            <a:r>
              <a:rPr lang="fa-IR" sz="3200" b="1" dirty="0"/>
              <a:t>نمودار فوق بیانگر آن است که در بلندمدت و با نادیده گرفتن نوسانات موقتی اقتصاد، سالانه تولید ناخالص داخلی با نرخ تقریباً ثابتی رشد می کند(</a:t>
            </a:r>
            <a:r>
              <a:rPr lang="fa-IR" sz="3200" b="1" dirty="0">
                <a:solidFill>
                  <a:srgbClr val="00B0F0"/>
                </a:solidFill>
              </a:rPr>
              <a:t>شیب یک نمودار لگاریتمی در مقابل زمان رشد آن متغیر را منعکس می کند</a:t>
            </a:r>
            <a:r>
              <a:rPr lang="fa-IR" sz="3200" b="1" dirty="0"/>
              <a:t>) که حاصل انواع سرمایه گذاری(فیزیکی، دانشی، انسانی، نهادی و اجتماعی) است.</a:t>
            </a:r>
          </a:p>
          <a:p>
            <a:pPr marL="0" indent="0" algn="just" rtl="1">
              <a:lnSpc>
                <a:spcPct val="200000"/>
              </a:lnSpc>
              <a:buNone/>
            </a:pPr>
            <a:r>
              <a:rPr lang="fa-IR" sz="3200" b="1" dirty="0"/>
              <a:t>در کوتاه مدت و به صورت مقطعی بر اثر شوک هایی که به اقتصاد وارد می شود رشد اقتصادی دچار نوساناتی حول مسیر بلندمدت آن می شود که سیاستگذاری به دنبال حذف یا تخفیف آن نوسانات است.</a:t>
            </a:r>
          </a:p>
        </p:txBody>
      </p:sp>
    </p:spTree>
    <p:extLst>
      <p:ext uri="{BB962C8B-B14F-4D97-AF65-F5344CB8AC3E}">
        <p14:creationId xmlns:p14="http://schemas.microsoft.com/office/powerpoint/2010/main" val="1052152191"/>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06029"/>
          </a:xfrm>
        </p:spPr>
        <p:txBody>
          <a:bodyPr>
            <a:normAutofit fontScale="90000"/>
          </a:bodyPr>
          <a:lstStyle/>
          <a:p>
            <a:pPr algn="ctr"/>
            <a:r>
              <a:rPr lang="fa-IR" b="1" dirty="0">
                <a:solidFill>
                  <a:srgbClr val="FF0000"/>
                </a:solidFill>
              </a:rPr>
              <a:t>مسیر رشد بلندمدت و تحقق یافته اقتصاد ایران،1403-1338</a:t>
            </a:r>
          </a:p>
        </p:txBody>
      </p:sp>
      <p:sp>
        <p:nvSpPr>
          <p:cNvPr id="3" name="Content Placeholder 2"/>
          <p:cNvSpPr>
            <a:spLocks noGrp="1"/>
          </p:cNvSpPr>
          <p:nvPr>
            <p:ph idx="1"/>
          </p:nvPr>
        </p:nvSpPr>
        <p:spPr>
          <a:xfrm>
            <a:off x="838200" y="1140823"/>
            <a:ext cx="10515600" cy="5036140"/>
          </a:xfrm>
        </p:spPr>
        <p:txBody>
          <a:bodyPr/>
          <a:lstStyle/>
          <a:p>
            <a:pPr marL="0" indent="0" algn="r" rtl="1">
              <a:buNone/>
            </a:pPr>
            <a:endParaRPr lang="fa-IR" dirty="0"/>
          </a:p>
        </p:txBody>
      </p:sp>
      <p:graphicFrame>
        <p:nvGraphicFramePr>
          <p:cNvPr id="5" name="Object 4"/>
          <p:cNvGraphicFramePr>
            <a:graphicFrameLocks noChangeAspect="1"/>
          </p:cNvGraphicFramePr>
          <p:nvPr>
            <p:extLst>
              <p:ext uri="{D42A27DB-BD31-4B8C-83A1-F6EECF244321}">
                <p14:modId xmlns:p14="http://schemas.microsoft.com/office/powerpoint/2010/main" val="226009181"/>
              </p:ext>
            </p:extLst>
          </p:nvPr>
        </p:nvGraphicFramePr>
        <p:xfrm>
          <a:off x="838200" y="1140823"/>
          <a:ext cx="10515600" cy="5036139"/>
        </p:xfrm>
        <a:graphic>
          <a:graphicData uri="http://schemas.openxmlformats.org/presentationml/2006/ole">
            <mc:AlternateContent xmlns:mc="http://schemas.openxmlformats.org/markup-compatibility/2006">
              <mc:Choice xmlns:v="urn:schemas-microsoft-com:vml" Requires="v">
                <p:oleObj name="EViews" r:id="rId2" imgW="4648129" imgH="3246215" progId="EViews.Workfile.2">
                  <p:embed/>
                </p:oleObj>
              </mc:Choice>
              <mc:Fallback>
                <p:oleObj name="EViews" r:id="rId2" imgW="4648129" imgH="3246215" progId="EViews.Workfile.2">
                  <p:embed/>
                  <p:pic>
                    <p:nvPicPr>
                      <p:cNvPr id="0" name=""/>
                      <p:cNvPicPr/>
                      <p:nvPr/>
                    </p:nvPicPr>
                    <p:blipFill>
                      <a:blip r:embed="rId3"/>
                      <a:stretch>
                        <a:fillRect/>
                      </a:stretch>
                    </p:blipFill>
                    <p:spPr>
                      <a:xfrm>
                        <a:off x="838200" y="1140823"/>
                        <a:ext cx="10515600" cy="5036139"/>
                      </a:xfrm>
                      <a:prstGeom prst="rect">
                        <a:avLst/>
                      </a:prstGeom>
                    </p:spPr>
                  </p:pic>
                </p:oleObj>
              </mc:Fallback>
            </mc:AlternateContent>
          </a:graphicData>
        </a:graphic>
      </p:graphicFrame>
    </p:spTree>
    <p:extLst>
      <p:ext uri="{BB962C8B-B14F-4D97-AF65-F5344CB8AC3E}">
        <p14:creationId xmlns:p14="http://schemas.microsoft.com/office/powerpoint/2010/main" val="2821749995"/>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62784"/>
          </a:xfrm>
        </p:spPr>
        <p:txBody>
          <a:bodyPr>
            <a:normAutofit fontScale="90000"/>
          </a:bodyPr>
          <a:lstStyle/>
          <a:p>
            <a:pPr algn="ctr"/>
            <a:r>
              <a:rPr lang="fa-IR" b="1" dirty="0">
                <a:solidFill>
                  <a:srgbClr val="FF0000"/>
                </a:solidFill>
              </a:rPr>
              <a:t>مسیر رشد بلندمدت و تحقق یافته اقتصاد ایران،1403-1368</a:t>
            </a:r>
          </a:p>
        </p:txBody>
      </p:sp>
      <p:sp>
        <p:nvSpPr>
          <p:cNvPr id="3" name="Content Placeholder 2"/>
          <p:cNvSpPr>
            <a:spLocks noGrp="1"/>
          </p:cNvSpPr>
          <p:nvPr>
            <p:ph idx="1"/>
          </p:nvPr>
        </p:nvSpPr>
        <p:spPr>
          <a:xfrm>
            <a:off x="838200" y="1088571"/>
            <a:ext cx="10515600" cy="5088392"/>
          </a:xfrm>
        </p:spPr>
        <p:txBody>
          <a:bodyPr/>
          <a:lstStyle/>
          <a:p>
            <a:pPr marL="0" indent="0" algn="r" rtl="1">
              <a:buNone/>
            </a:pPr>
            <a:endParaRPr lang="fa-IR" dirty="0"/>
          </a:p>
        </p:txBody>
      </p:sp>
      <p:graphicFrame>
        <p:nvGraphicFramePr>
          <p:cNvPr id="5" name="Object 4"/>
          <p:cNvGraphicFramePr>
            <a:graphicFrameLocks noChangeAspect="1"/>
          </p:cNvGraphicFramePr>
          <p:nvPr>
            <p:extLst>
              <p:ext uri="{D42A27DB-BD31-4B8C-83A1-F6EECF244321}">
                <p14:modId xmlns:p14="http://schemas.microsoft.com/office/powerpoint/2010/main" val="3598211508"/>
              </p:ext>
            </p:extLst>
          </p:nvPr>
        </p:nvGraphicFramePr>
        <p:xfrm>
          <a:off x="838200" y="1088571"/>
          <a:ext cx="10515600" cy="5088392"/>
        </p:xfrm>
        <a:graphic>
          <a:graphicData uri="http://schemas.openxmlformats.org/presentationml/2006/ole">
            <mc:AlternateContent xmlns:mc="http://schemas.openxmlformats.org/markup-compatibility/2006">
              <mc:Choice xmlns:v="urn:schemas-microsoft-com:vml" Requires="v">
                <p:oleObj name="EViews" r:id="rId2" imgW="4648129" imgH="3238539" progId="EViews.Workfile.2">
                  <p:embed/>
                </p:oleObj>
              </mc:Choice>
              <mc:Fallback>
                <p:oleObj name="EViews" r:id="rId2" imgW="4648129" imgH="3238539" progId="EViews.Workfile.2">
                  <p:embed/>
                  <p:pic>
                    <p:nvPicPr>
                      <p:cNvPr id="0" name=""/>
                      <p:cNvPicPr/>
                      <p:nvPr/>
                    </p:nvPicPr>
                    <p:blipFill>
                      <a:blip r:embed="rId3"/>
                      <a:stretch>
                        <a:fillRect/>
                      </a:stretch>
                    </p:blipFill>
                    <p:spPr>
                      <a:xfrm>
                        <a:off x="838200" y="1088571"/>
                        <a:ext cx="10515600" cy="5088392"/>
                      </a:xfrm>
                      <a:prstGeom prst="rect">
                        <a:avLst/>
                      </a:prstGeom>
                    </p:spPr>
                  </p:pic>
                </p:oleObj>
              </mc:Fallback>
            </mc:AlternateContent>
          </a:graphicData>
        </a:graphic>
      </p:graphicFrame>
    </p:spTree>
    <p:extLst>
      <p:ext uri="{BB962C8B-B14F-4D97-AF65-F5344CB8AC3E}">
        <p14:creationId xmlns:p14="http://schemas.microsoft.com/office/powerpoint/2010/main" val="1996006305"/>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58281"/>
          </a:xfrm>
        </p:spPr>
        <p:txBody>
          <a:bodyPr>
            <a:normAutofit fontScale="90000"/>
          </a:bodyPr>
          <a:lstStyle/>
          <a:p>
            <a:pPr algn="ctr"/>
            <a:r>
              <a:rPr lang="fa-IR" b="1" dirty="0">
                <a:solidFill>
                  <a:srgbClr val="FF0000"/>
                </a:solidFill>
              </a:rPr>
              <a:t>مسیر رشد بلندمدت و تحقق یافته اقتصاد ایران،1390-1368</a:t>
            </a:r>
          </a:p>
        </p:txBody>
      </p:sp>
      <p:sp>
        <p:nvSpPr>
          <p:cNvPr id="3" name="Content Placeholder 2"/>
          <p:cNvSpPr>
            <a:spLocks noGrp="1"/>
          </p:cNvSpPr>
          <p:nvPr>
            <p:ph idx="1"/>
          </p:nvPr>
        </p:nvSpPr>
        <p:spPr>
          <a:xfrm>
            <a:off x="838200" y="1036320"/>
            <a:ext cx="10515600" cy="5140643"/>
          </a:xfrm>
        </p:spPr>
        <p:txBody>
          <a:bodyPr/>
          <a:lstStyle/>
          <a:p>
            <a:pPr marL="0" indent="0" algn="r" rtl="1">
              <a:buNone/>
            </a:pPr>
            <a:endParaRPr lang="fa-IR" dirty="0"/>
          </a:p>
        </p:txBody>
      </p:sp>
      <p:graphicFrame>
        <p:nvGraphicFramePr>
          <p:cNvPr id="5" name="Object 4"/>
          <p:cNvGraphicFramePr>
            <a:graphicFrameLocks noChangeAspect="1"/>
          </p:cNvGraphicFramePr>
          <p:nvPr>
            <p:extLst>
              <p:ext uri="{D42A27DB-BD31-4B8C-83A1-F6EECF244321}">
                <p14:modId xmlns:p14="http://schemas.microsoft.com/office/powerpoint/2010/main" val="4240333797"/>
              </p:ext>
            </p:extLst>
          </p:nvPr>
        </p:nvGraphicFramePr>
        <p:xfrm>
          <a:off x="838200" y="1036321"/>
          <a:ext cx="10515600" cy="5140642"/>
        </p:xfrm>
        <a:graphic>
          <a:graphicData uri="http://schemas.openxmlformats.org/presentationml/2006/ole">
            <mc:AlternateContent xmlns:mc="http://schemas.openxmlformats.org/markup-compatibility/2006">
              <mc:Choice xmlns:v="urn:schemas-microsoft-com:vml" Requires="v">
                <p:oleObj name="EViews" r:id="rId2" imgW="4655785" imgH="3230864" progId="EViews.Workfile.2">
                  <p:embed/>
                </p:oleObj>
              </mc:Choice>
              <mc:Fallback>
                <p:oleObj name="EViews" r:id="rId2" imgW="4655785" imgH="3230864" progId="EViews.Workfile.2">
                  <p:embed/>
                  <p:pic>
                    <p:nvPicPr>
                      <p:cNvPr id="0" name=""/>
                      <p:cNvPicPr/>
                      <p:nvPr/>
                    </p:nvPicPr>
                    <p:blipFill>
                      <a:blip r:embed="rId3"/>
                      <a:stretch>
                        <a:fillRect/>
                      </a:stretch>
                    </p:blipFill>
                    <p:spPr>
                      <a:xfrm>
                        <a:off x="838200" y="1036321"/>
                        <a:ext cx="10515600" cy="5140642"/>
                      </a:xfrm>
                      <a:prstGeom prst="rect">
                        <a:avLst/>
                      </a:prstGeom>
                    </p:spPr>
                  </p:pic>
                </p:oleObj>
              </mc:Fallback>
            </mc:AlternateContent>
          </a:graphicData>
        </a:graphic>
      </p:graphicFrame>
    </p:spTree>
    <p:extLst>
      <p:ext uri="{BB962C8B-B14F-4D97-AF65-F5344CB8AC3E}">
        <p14:creationId xmlns:p14="http://schemas.microsoft.com/office/powerpoint/2010/main" val="3430775427"/>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84406"/>
          </a:xfrm>
        </p:spPr>
        <p:txBody>
          <a:bodyPr>
            <a:normAutofit fontScale="90000"/>
          </a:bodyPr>
          <a:lstStyle/>
          <a:p>
            <a:pPr algn="ctr"/>
            <a:r>
              <a:rPr lang="fa-IR" b="1" dirty="0">
                <a:solidFill>
                  <a:srgbClr val="FF0000"/>
                </a:solidFill>
              </a:rPr>
              <a:t>مسیر رشد بلندمدت و تحقق یافته اقتصاد ایران،1403-1390</a:t>
            </a:r>
          </a:p>
        </p:txBody>
      </p:sp>
      <p:sp>
        <p:nvSpPr>
          <p:cNvPr id="3" name="Content Placeholder 2"/>
          <p:cNvSpPr>
            <a:spLocks noGrp="1"/>
          </p:cNvSpPr>
          <p:nvPr>
            <p:ph idx="1"/>
          </p:nvPr>
        </p:nvSpPr>
        <p:spPr>
          <a:xfrm>
            <a:off x="838200" y="1149532"/>
            <a:ext cx="10515600" cy="5027431"/>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785884762"/>
              </p:ext>
            </p:extLst>
          </p:nvPr>
        </p:nvGraphicFramePr>
        <p:xfrm>
          <a:off x="838200" y="1149533"/>
          <a:ext cx="10515600" cy="5027430"/>
        </p:xfrm>
        <a:graphic>
          <a:graphicData uri="http://schemas.openxmlformats.org/presentationml/2006/ole">
            <mc:AlternateContent xmlns:mc="http://schemas.openxmlformats.org/markup-compatibility/2006">
              <mc:Choice xmlns:v="urn:schemas-microsoft-com:vml" Requires="v">
                <p:oleObj name="EViews" r:id="rId2" imgW="4724258" imgH="3230864" progId="EViews.Workfile.2">
                  <p:embed/>
                </p:oleObj>
              </mc:Choice>
              <mc:Fallback>
                <p:oleObj name="EViews" r:id="rId2" imgW="4724258" imgH="3230864" progId="EViews.Workfile.2">
                  <p:embed/>
                  <p:pic>
                    <p:nvPicPr>
                      <p:cNvPr id="0" name=""/>
                      <p:cNvPicPr/>
                      <p:nvPr/>
                    </p:nvPicPr>
                    <p:blipFill>
                      <a:blip r:embed="rId3"/>
                      <a:stretch>
                        <a:fillRect/>
                      </a:stretch>
                    </p:blipFill>
                    <p:spPr>
                      <a:xfrm>
                        <a:off x="838200" y="1149533"/>
                        <a:ext cx="10515600" cy="5027430"/>
                      </a:xfrm>
                      <a:prstGeom prst="rect">
                        <a:avLst/>
                      </a:prstGeom>
                    </p:spPr>
                  </p:pic>
                </p:oleObj>
              </mc:Fallback>
            </mc:AlternateContent>
          </a:graphicData>
        </a:graphic>
      </p:graphicFrame>
    </p:spTree>
    <p:extLst>
      <p:ext uri="{BB962C8B-B14F-4D97-AF65-F5344CB8AC3E}">
        <p14:creationId xmlns:p14="http://schemas.microsoft.com/office/powerpoint/2010/main" val="3740277931"/>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75698"/>
          </a:xfrm>
        </p:spPr>
        <p:txBody>
          <a:bodyPr/>
          <a:lstStyle/>
          <a:p>
            <a:pPr algn="ctr"/>
            <a:r>
              <a:rPr lang="fa-IR" b="1" dirty="0">
                <a:solidFill>
                  <a:srgbClr val="FF0000"/>
                </a:solidFill>
              </a:rPr>
              <a:t>نمودارهای فوق چه می گوید؟</a:t>
            </a:r>
          </a:p>
        </p:txBody>
      </p:sp>
      <p:sp>
        <p:nvSpPr>
          <p:cNvPr id="3" name="Content Placeholder 2"/>
          <p:cNvSpPr>
            <a:spLocks noGrp="1"/>
          </p:cNvSpPr>
          <p:nvPr>
            <p:ph idx="1"/>
          </p:nvPr>
        </p:nvSpPr>
        <p:spPr>
          <a:xfrm>
            <a:off x="838200" y="1254034"/>
            <a:ext cx="10515600" cy="4922929"/>
          </a:xfrm>
        </p:spPr>
        <p:txBody>
          <a:bodyPr>
            <a:normAutofit fontScale="92500"/>
          </a:bodyPr>
          <a:lstStyle/>
          <a:p>
            <a:pPr marL="0" indent="0" algn="just" rtl="1">
              <a:lnSpc>
                <a:spcPct val="200000"/>
              </a:lnSpc>
              <a:buNone/>
            </a:pPr>
            <a:r>
              <a:rPr lang="fa-IR" sz="3200" b="1" dirty="0"/>
              <a:t>بر اساس نمودارهای ترسیم شده می توان نتیجه گرفت که:</a:t>
            </a:r>
          </a:p>
          <a:p>
            <a:pPr marL="514350" indent="-514350" algn="just" rtl="1">
              <a:lnSpc>
                <a:spcPct val="200000"/>
              </a:lnSpc>
              <a:buFont typeface="+mj-lt"/>
              <a:buAutoNum type="arabicParenR"/>
            </a:pPr>
            <a:r>
              <a:rPr lang="fa-IR" sz="3200" b="1" dirty="0"/>
              <a:t>از اواسط دهه 1350 ایران به سمت رشدهای پایین تر تغییر مسیر داده است و متوسط رشد اقتصاد حتی با خاتمه جنگ هم نسبت به قبل کمتر شده است</a:t>
            </a:r>
          </a:p>
          <a:p>
            <a:pPr marL="514350" indent="-514350" algn="just" rtl="1">
              <a:lnSpc>
                <a:spcPct val="200000"/>
              </a:lnSpc>
              <a:buFont typeface="+mj-lt"/>
              <a:buAutoNum type="arabicParenR"/>
            </a:pPr>
            <a:r>
              <a:rPr lang="fa-IR" sz="3200" b="1" dirty="0"/>
              <a:t>از شروع دهه 1390 علاوه بر آنکه متوسط رشد اقتصادی کاهش یافته است، بی ثبات تر نیز شده است.</a:t>
            </a:r>
          </a:p>
        </p:txBody>
      </p:sp>
    </p:spTree>
    <p:extLst>
      <p:ext uri="{BB962C8B-B14F-4D97-AF65-F5344CB8AC3E}">
        <p14:creationId xmlns:p14="http://schemas.microsoft.com/office/powerpoint/2010/main" val="2916609817"/>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71195"/>
          </a:xfrm>
        </p:spPr>
        <p:txBody>
          <a:bodyPr>
            <a:normAutofit/>
          </a:bodyPr>
          <a:lstStyle/>
          <a:p>
            <a:pPr algn="ctr"/>
            <a:r>
              <a:rPr lang="fa-IR" sz="2400" b="1" dirty="0">
                <a:solidFill>
                  <a:srgbClr val="FF0000"/>
                </a:solidFill>
              </a:rPr>
              <a:t>تولید ناخالص داخلی حقیقی کانادا به دلار 2021 در مقیاس لگاریتمی،2023-1950</a:t>
            </a:r>
          </a:p>
        </p:txBody>
      </p:sp>
      <p:sp>
        <p:nvSpPr>
          <p:cNvPr id="3" name="Content Placeholder 2"/>
          <p:cNvSpPr>
            <a:spLocks noGrp="1"/>
          </p:cNvSpPr>
          <p:nvPr>
            <p:ph idx="1"/>
          </p:nvPr>
        </p:nvSpPr>
        <p:spPr>
          <a:xfrm>
            <a:off x="838200" y="1097280"/>
            <a:ext cx="10515600" cy="5079683"/>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2422411104"/>
              </p:ext>
            </p:extLst>
          </p:nvPr>
        </p:nvGraphicFramePr>
        <p:xfrm>
          <a:off x="838200" y="1097280"/>
          <a:ext cx="10515600" cy="5079683"/>
        </p:xfrm>
        <a:graphic>
          <a:graphicData uri="http://schemas.openxmlformats.org/presentationml/2006/ole">
            <mc:AlternateContent xmlns:mc="http://schemas.openxmlformats.org/markup-compatibility/2006">
              <mc:Choice xmlns:v="urn:schemas-microsoft-com:vml" Requires="v">
                <p:oleObj name="EViews" r:id="rId2" imgW="4655785" imgH="2857761" progId="EViews.Workfile.2">
                  <p:embed/>
                </p:oleObj>
              </mc:Choice>
              <mc:Fallback>
                <p:oleObj name="EViews" r:id="rId2" imgW="4655785" imgH="2857761" progId="EViews.Workfile.2">
                  <p:embed/>
                  <p:pic>
                    <p:nvPicPr>
                      <p:cNvPr id="0" name=""/>
                      <p:cNvPicPr/>
                      <p:nvPr/>
                    </p:nvPicPr>
                    <p:blipFill>
                      <a:blip r:embed="rId3"/>
                      <a:stretch>
                        <a:fillRect/>
                      </a:stretch>
                    </p:blipFill>
                    <p:spPr>
                      <a:xfrm>
                        <a:off x="838200" y="1097280"/>
                        <a:ext cx="10515600" cy="5079683"/>
                      </a:xfrm>
                      <a:prstGeom prst="rect">
                        <a:avLst/>
                      </a:prstGeom>
                    </p:spPr>
                  </p:pic>
                </p:oleObj>
              </mc:Fallback>
            </mc:AlternateContent>
          </a:graphicData>
        </a:graphic>
      </p:graphicFrame>
    </p:spTree>
    <p:extLst>
      <p:ext uri="{BB962C8B-B14F-4D97-AF65-F5344CB8AC3E}">
        <p14:creationId xmlns:p14="http://schemas.microsoft.com/office/powerpoint/2010/main" val="2937677296"/>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62486"/>
          </a:xfrm>
        </p:spPr>
        <p:txBody>
          <a:bodyPr>
            <a:normAutofit/>
          </a:bodyPr>
          <a:lstStyle/>
          <a:p>
            <a:pPr algn="ctr"/>
            <a:r>
              <a:rPr lang="fa-IR" sz="2000" b="1" dirty="0">
                <a:solidFill>
                  <a:srgbClr val="FF0000"/>
                </a:solidFill>
              </a:rPr>
              <a:t>تولید ناخالص داخلی حقیقی مصر به قیمت ثابت دلار 2021 در مقیاس لگاریتمی، 2023 -1950</a:t>
            </a:r>
          </a:p>
        </p:txBody>
      </p:sp>
      <p:sp>
        <p:nvSpPr>
          <p:cNvPr id="3" name="Content Placeholder 2"/>
          <p:cNvSpPr>
            <a:spLocks noGrp="1"/>
          </p:cNvSpPr>
          <p:nvPr>
            <p:ph idx="1"/>
          </p:nvPr>
        </p:nvSpPr>
        <p:spPr>
          <a:xfrm>
            <a:off x="838200" y="1027612"/>
            <a:ext cx="10515600" cy="5149351"/>
          </a:xfrm>
        </p:spPr>
        <p:txBody>
          <a:bodyPr/>
          <a:lstStyle/>
          <a:p>
            <a:pPr marL="0" indent="0" algn="r" rtl="1">
              <a:buNone/>
            </a:pPr>
            <a:endParaRPr lang="fa-IR" dirty="0"/>
          </a:p>
        </p:txBody>
      </p:sp>
      <p:graphicFrame>
        <p:nvGraphicFramePr>
          <p:cNvPr id="5" name="Object 4"/>
          <p:cNvGraphicFramePr>
            <a:graphicFrameLocks noChangeAspect="1"/>
          </p:cNvGraphicFramePr>
          <p:nvPr>
            <p:extLst>
              <p:ext uri="{D42A27DB-BD31-4B8C-83A1-F6EECF244321}">
                <p14:modId xmlns:p14="http://schemas.microsoft.com/office/powerpoint/2010/main" val="683788517"/>
              </p:ext>
            </p:extLst>
          </p:nvPr>
        </p:nvGraphicFramePr>
        <p:xfrm>
          <a:off x="838200" y="1027612"/>
          <a:ext cx="10515600" cy="5068387"/>
        </p:xfrm>
        <a:graphic>
          <a:graphicData uri="http://schemas.openxmlformats.org/presentationml/2006/ole">
            <mc:AlternateContent xmlns:mc="http://schemas.openxmlformats.org/markup-compatibility/2006">
              <mc:Choice xmlns:v="urn:schemas-microsoft-com:vml" Requires="v">
                <p:oleObj name="EViews" r:id="rId2" imgW="4655785" imgH="2857761" progId="EViews.Workfile.2">
                  <p:embed/>
                </p:oleObj>
              </mc:Choice>
              <mc:Fallback>
                <p:oleObj name="EViews" r:id="rId2" imgW="4655785" imgH="2857761" progId="EViews.Workfile.2">
                  <p:embed/>
                  <p:pic>
                    <p:nvPicPr>
                      <p:cNvPr id="0" name=""/>
                      <p:cNvPicPr/>
                      <p:nvPr/>
                    </p:nvPicPr>
                    <p:blipFill>
                      <a:blip r:embed="rId3"/>
                      <a:stretch>
                        <a:fillRect/>
                      </a:stretch>
                    </p:blipFill>
                    <p:spPr>
                      <a:xfrm>
                        <a:off x="838200" y="1027612"/>
                        <a:ext cx="10515600" cy="5068387"/>
                      </a:xfrm>
                      <a:prstGeom prst="rect">
                        <a:avLst/>
                      </a:prstGeom>
                    </p:spPr>
                  </p:pic>
                </p:oleObj>
              </mc:Fallback>
            </mc:AlternateContent>
          </a:graphicData>
        </a:graphic>
      </p:graphicFrame>
    </p:spTree>
    <p:extLst>
      <p:ext uri="{BB962C8B-B14F-4D97-AF65-F5344CB8AC3E}">
        <p14:creationId xmlns:p14="http://schemas.microsoft.com/office/powerpoint/2010/main" val="1342468716"/>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79904"/>
          </a:xfrm>
        </p:spPr>
        <p:txBody>
          <a:bodyPr>
            <a:noAutofit/>
          </a:bodyPr>
          <a:lstStyle/>
          <a:p>
            <a:pPr algn="ctr"/>
            <a:r>
              <a:rPr lang="fa-IR" sz="2400" b="1" dirty="0">
                <a:solidFill>
                  <a:srgbClr val="FF0000"/>
                </a:solidFill>
              </a:rPr>
              <a:t>تولید ناخالص داخلی حقیقی آرژانتین به دلار 2021 در مقیاس لگاریتمی،2023-1950</a:t>
            </a:r>
          </a:p>
        </p:txBody>
      </p:sp>
      <p:sp>
        <p:nvSpPr>
          <p:cNvPr id="3" name="Content Placeholder 2"/>
          <p:cNvSpPr>
            <a:spLocks noGrp="1"/>
          </p:cNvSpPr>
          <p:nvPr>
            <p:ph idx="1"/>
          </p:nvPr>
        </p:nvSpPr>
        <p:spPr>
          <a:xfrm>
            <a:off x="838200" y="1245326"/>
            <a:ext cx="10515600" cy="4931637"/>
          </a:xfrm>
        </p:spPr>
        <p:txBody>
          <a:bodyPr/>
          <a:lstStyle/>
          <a:p>
            <a:pPr marL="0" indent="0" algn="r" rtl="1">
              <a:buNone/>
            </a:pPr>
            <a:endParaRPr lang="fa-IR" dirty="0"/>
          </a:p>
        </p:txBody>
      </p:sp>
      <p:graphicFrame>
        <p:nvGraphicFramePr>
          <p:cNvPr id="5" name="Object 4"/>
          <p:cNvGraphicFramePr>
            <a:graphicFrameLocks noChangeAspect="1"/>
          </p:cNvGraphicFramePr>
          <p:nvPr>
            <p:extLst>
              <p:ext uri="{D42A27DB-BD31-4B8C-83A1-F6EECF244321}">
                <p14:modId xmlns:p14="http://schemas.microsoft.com/office/powerpoint/2010/main" val="3468418745"/>
              </p:ext>
            </p:extLst>
          </p:nvPr>
        </p:nvGraphicFramePr>
        <p:xfrm>
          <a:off x="838200" y="1245326"/>
          <a:ext cx="10515600" cy="4931637"/>
        </p:xfrm>
        <a:graphic>
          <a:graphicData uri="http://schemas.openxmlformats.org/presentationml/2006/ole">
            <mc:AlternateContent xmlns:mc="http://schemas.openxmlformats.org/markup-compatibility/2006">
              <mc:Choice xmlns:v="urn:schemas-microsoft-com:vml" Requires="v">
                <p:oleObj name="EViews" r:id="rId2" imgW="4655785" imgH="2857761" progId="EViews.Workfile.2">
                  <p:embed/>
                </p:oleObj>
              </mc:Choice>
              <mc:Fallback>
                <p:oleObj name="EViews" r:id="rId2" imgW="4655785" imgH="2857761" progId="EViews.Workfile.2">
                  <p:embed/>
                  <p:pic>
                    <p:nvPicPr>
                      <p:cNvPr id="0" name=""/>
                      <p:cNvPicPr/>
                      <p:nvPr/>
                    </p:nvPicPr>
                    <p:blipFill>
                      <a:blip r:embed="rId3"/>
                      <a:stretch>
                        <a:fillRect/>
                      </a:stretch>
                    </p:blipFill>
                    <p:spPr>
                      <a:xfrm>
                        <a:off x="838200" y="1245326"/>
                        <a:ext cx="10515600" cy="4931637"/>
                      </a:xfrm>
                      <a:prstGeom prst="rect">
                        <a:avLst/>
                      </a:prstGeom>
                    </p:spPr>
                  </p:pic>
                </p:oleObj>
              </mc:Fallback>
            </mc:AlternateContent>
          </a:graphicData>
        </a:graphic>
      </p:graphicFrame>
    </p:spTree>
    <p:extLst>
      <p:ext uri="{BB962C8B-B14F-4D97-AF65-F5344CB8AC3E}">
        <p14:creationId xmlns:p14="http://schemas.microsoft.com/office/powerpoint/2010/main" val="547800650"/>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46499"/>
          </a:xfrm>
        </p:spPr>
        <p:txBody>
          <a:bodyPr/>
          <a:lstStyle/>
          <a:p>
            <a:pPr algn="ctr"/>
            <a:r>
              <a:rPr lang="fa-IR" b="1" dirty="0">
                <a:solidFill>
                  <a:srgbClr val="FF0000"/>
                </a:solidFill>
              </a:rPr>
              <a:t>نمودارهای فوق چه می گوید؟</a:t>
            </a:r>
          </a:p>
        </p:txBody>
      </p:sp>
      <p:sp>
        <p:nvSpPr>
          <p:cNvPr id="3" name="Content Placeholder 2"/>
          <p:cNvSpPr>
            <a:spLocks noGrp="1"/>
          </p:cNvSpPr>
          <p:nvPr>
            <p:ph idx="1"/>
          </p:nvPr>
        </p:nvSpPr>
        <p:spPr>
          <a:xfrm>
            <a:off x="838200" y="1192306"/>
            <a:ext cx="10515600" cy="4984657"/>
          </a:xfrm>
        </p:spPr>
        <p:txBody>
          <a:bodyPr>
            <a:normAutofit fontScale="92500"/>
          </a:bodyPr>
          <a:lstStyle/>
          <a:p>
            <a:pPr marL="0" indent="0" algn="just" rtl="1">
              <a:lnSpc>
                <a:spcPct val="200000"/>
              </a:lnSpc>
              <a:buNone/>
            </a:pPr>
            <a:r>
              <a:rPr lang="fa-IR" sz="3200" b="1" dirty="0"/>
              <a:t>همانطور که نمودارها نشان می دهد یک کشور توسعه یافته با رشد نه چندان بالا(این خصلت رشد است که کشور توسعه یافته نمی تواند با نرخ بالا رشد کند) و نسبتاً با ثبات(مانند کانادا) و یک کشور در حال توسعه بدون رشد قابل توجه اما دارای رشد نسبتاً با ثبات می تواند وجود داشته باشد(مانند مصر) و یک کشور در حال توسعه بدون رشد قابل توجه و دارای رشد بسیار بی ثبات(مانند آرژانتین).</a:t>
            </a:r>
          </a:p>
        </p:txBody>
      </p:sp>
    </p:spTree>
    <p:extLst>
      <p:ext uri="{BB962C8B-B14F-4D97-AF65-F5344CB8AC3E}">
        <p14:creationId xmlns:p14="http://schemas.microsoft.com/office/powerpoint/2010/main" val="2897635527"/>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46499"/>
          </a:xfrm>
        </p:spPr>
        <p:txBody>
          <a:bodyPr/>
          <a:lstStyle/>
          <a:p>
            <a:pPr algn="ctr"/>
            <a:r>
              <a:rPr lang="fa-IR" b="1" dirty="0">
                <a:solidFill>
                  <a:srgbClr val="FF0000"/>
                </a:solidFill>
              </a:rPr>
              <a:t>کلیّت نظام سیاستگذاری و هدف آن</a:t>
            </a:r>
          </a:p>
        </p:txBody>
      </p:sp>
      <p:sp>
        <p:nvSpPr>
          <p:cNvPr id="3" name="Content Placeholder 2"/>
          <p:cNvSpPr>
            <a:spLocks noGrp="1"/>
          </p:cNvSpPr>
          <p:nvPr>
            <p:ph idx="1"/>
          </p:nvPr>
        </p:nvSpPr>
        <p:spPr>
          <a:xfrm>
            <a:off x="838200" y="1201271"/>
            <a:ext cx="10515600" cy="4975692"/>
          </a:xfrm>
        </p:spPr>
        <p:txBody>
          <a:bodyPr>
            <a:normAutofit/>
          </a:bodyPr>
          <a:lstStyle/>
          <a:p>
            <a:pPr marL="514350" indent="-514350" algn="just" rtl="1">
              <a:lnSpc>
                <a:spcPct val="150000"/>
              </a:lnSpc>
              <a:buFont typeface="+mj-lt"/>
              <a:buAutoNum type="arabicParenR"/>
            </a:pPr>
            <a:r>
              <a:rPr lang="fa-IR" sz="3200" b="1" dirty="0">
                <a:solidFill>
                  <a:srgbClr val="00B0F0"/>
                </a:solidFill>
              </a:rPr>
              <a:t>تدارک کالاهای عمومی </a:t>
            </a:r>
            <a:r>
              <a:rPr lang="fa-IR" sz="3200" b="1" dirty="0"/>
              <a:t>بسترساز رشد بلندمدت اقتصاد مانند ایجاد امنیت و نظام حقوقی و قضایی، آموزش و بهداشت عمومی، تدارک زیرساخت های اقتصادی و مواردی که بخش خصوصی انگیزه تدارک آنها را ندارد یا تدارک بهینه آنها را انجام نمی دهد.</a:t>
            </a:r>
          </a:p>
          <a:p>
            <a:pPr marL="514350" indent="-514350" algn="just" rtl="1">
              <a:lnSpc>
                <a:spcPct val="150000"/>
              </a:lnSpc>
              <a:buFont typeface="+mj-lt"/>
              <a:buAutoNum type="arabicParenR"/>
            </a:pPr>
            <a:r>
              <a:rPr lang="fa-IR" sz="3200" b="1" dirty="0">
                <a:solidFill>
                  <a:srgbClr val="00B0F0"/>
                </a:solidFill>
              </a:rPr>
              <a:t>جلوگیری از بی ثباتی اقتصاد کلان </a:t>
            </a:r>
            <a:r>
              <a:rPr lang="fa-IR" sz="3200" b="1" dirty="0"/>
              <a:t>یا حفظ ثبات رشد اقتصادی و قیمت ها برای پرهیز از ایجاد زیان اجتماعی</a:t>
            </a:r>
          </a:p>
        </p:txBody>
      </p:sp>
    </p:spTree>
    <p:extLst>
      <p:ext uri="{BB962C8B-B14F-4D97-AF65-F5344CB8AC3E}">
        <p14:creationId xmlns:p14="http://schemas.microsoft.com/office/powerpoint/2010/main" val="3142734932"/>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82357"/>
          </a:xfrm>
        </p:spPr>
        <p:txBody>
          <a:bodyPr/>
          <a:lstStyle/>
          <a:p>
            <a:pPr algn="ctr"/>
            <a:r>
              <a:rPr lang="fa-IR" b="1" dirty="0">
                <a:solidFill>
                  <a:srgbClr val="FF0000"/>
                </a:solidFill>
              </a:rPr>
              <a:t>سیاست پولی و مالی</a:t>
            </a:r>
          </a:p>
        </p:txBody>
      </p:sp>
      <p:sp>
        <p:nvSpPr>
          <p:cNvPr id="3" name="Content Placeholder 2"/>
          <p:cNvSpPr>
            <a:spLocks noGrp="1"/>
          </p:cNvSpPr>
          <p:nvPr>
            <p:ph idx="1"/>
          </p:nvPr>
        </p:nvSpPr>
        <p:spPr>
          <a:xfrm>
            <a:off x="838200" y="1228165"/>
            <a:ext cx="10515600" cy="4948798"/>
          </a:xfrm>
        </p:spPr>
        <p:txBody>
          <a:bodyPr>
            <a:normAutofit lnSpcReduction="10000"/>
          </a:bodyPr>
          <a:lstStyle/>
          <a:p>
            <a:pPr marL="0" indent="0" algn="just" rtl="1">
              <a:lnSpc>
                <a:spcPct val="200000"/>
              </a:lnSpc>
              <a:buNone/>
            </a:pPr>
            <a:r>
              <a:rPr lang="fa-IR" sz="3200" b="1" dirty="0"/>
              <a:t>با فرض آنکه درجه ای از استقلال بانک مرکزی وجود داشته باشد، </a:t>
            </a:r>
            <a:r>
              <a:rPr lang="fa-IR" sz="3200" b="1" dirty="0">
                <a:solidFill>
                  <a:srgbClr val="00B0F0"/>
                </a:solidFill>
              </a:rPr>
              <a:t>سیاست مالی </a:t>
            </a:r>
            <a:r>
              <a:rPr lang="fa-IR" sz="3200" b="1" dirty="0"/>
              <a:t>به اقداماتی گفته می شود که در بودجه و فرابودجه دولت منعکس می شود و دولت و مجلس شکل دهنده آن هستند و </a:t>
            </a:r>
            <a:r>
              <a:rPr lang="fa-IR" sz="3200" b="1" dirty="0">
                <a:solidFill>
                  <a:srgbClr val="00B0F0"/>
                </a:solidFill>
              </a:rPr>
              <a:t>سیاست پولی </a:t>
            </a:r>
            <a:r>
              <a:rPr lang="fa-IR" sz="3200" b="1" dirty="0"/>
              <a:t>به اقداماتی گفته می شود که به ابتکار بانک مرکزی در مقدار کل های پولی (یا روی دیگر سکه در نرخ بهره) منعکس می شود.</a:t>
            </a:r>
          </a:p>
        </p:txBody>
      </p:sp>
    </p:spTree>
    <p:extLst>
      <p:ext uri="{BB962C8B-B14F-4D97-AF65-F5344CB8AC3E}">
        <p14:creationId xmlns:p14="http://schemas.microsoft.com/office/powerpoint/2010/main" val="210676569"/>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55463"/>
          </a:xfrm>
        </p:spPr>
        <p:txBody>
          <a:bodyPr/>
          <a:lstStyle/>
          <a:p>
            <a:pPr algn="ctr"/>
            <a:r>
              <a:rPr lang="fa-IR" b="1" dirty="0">
                <a:solidFill>
                  <a:srgbClr val="FF0000"/>
                </a:solidFill>
              </a:rPr>
              <a:t>سیاست مالی چیست؟</a:t>
            </a:r>
          </a:p>
        </p:txBody>
      </p:sp>
      <p:sp>
        <p:nvSpPr>
          <p:cNvPr id="3" name="Content Placeholder 2"/>
          <p:cNvSpPr>
            <a:spLocks noGrp="1"/>
          </p:cNvSpPr>
          <p:nvPr>
            <p:ph idx="1"/>
          </p:nvPr>
        </p:nvSpPr>
        <p:spPr>
          <a:xfrm>
            <a:off x="838200" y="1138518"/>
            <a:ext cx="10515600" cy="5038445"/>
          </a:xfrm>
        </p:spPr>
        <p:txBody>
          <a:bodyPr>
            <a:normAutofit lnSpcReduction="10000"/>
          </a:bodyPr>
          <a:lstStyle/>
          <a:p>
            <a:pPr marL="0" indent="0" algn="just" rtl="1">
              <a:lnSpc>
                <a:spcPct val="150000"/>
              </a:lnSpc>
              <a:buNone/>
            </a:pPr>
            <a:r>
              <a:rPr lang="fa-IR" sz="3200" b="1" dirty="0"/>
              <a:t>سیاست مالی </a:t>
            </a:r>
            <a:r>
              <a:rPr lang="en-US" sz="3200" b="1" dirty="0"/>
              <a:t>(</a:t>
            </a:r>
            <a:r>
              <a:rPr lang="en-US" sz="3200" b="1" dirty="0">
                <a:solidFill>
                  <a:srgbClr val="00B0F0"/>
                </a:solidFill>
              </a:rPr>
              <a:t>Fiscal Policy</a:t>
            </a:r>
            <a:r>
              <a:rPr lang="en-US" sz="3200" b="1" dirty="0"/>
              <a:t>)</a:t>
            </a:r>
            <a:r>
              <a:rPr lang="fa-IR" sz="3200" b="1" dirty="0"/>
              <a:t> شامل مخارج یا هزینه های دولت(اعم از خرید ها و یارانه های دولت) و مالیات ها و همچنین چگونگی حل و فصل مازاد یا کسری بودجه دولت است.</a:t>
            </a:r>
          </a:p>
          <a:p>
            <a:pPr marL="0" indent="0" algn="just" rtl="1">
              <a:lnSpc>
                <a:spcPct val="150000"/>
              </a:lnSpc>
              <a:buNone/>
            </a:pPr>
            <a:r>
              <a:rPr lang="fa-IR" sz="3200" b="1" dirty="0"/>
              <a:t>به طور معمول، سیاست مالی منجر به افزایش تقاضای کالاها و خدمات(افزایش خرید ها و یارانه ها یا کاهش مالیات ها) را سیاست مالی انبساطی می نامند </a:t>
            </a:r>
            <a:r>
              <a:rPr lang="en-US" sz="3200" b="1" dirty="0"/>
              <a:t>(</a:t>
            </a:r>
            <a:r>
              <a:rPr lang="en-US" sz="3200" b="1" dirty="0">
                <a:solidFill>
                  <a:srgbClr val="00B0F0"/>
                </a:solidFill>
              </a:rPr>
              <a:t>Expansionary Fiscal Policy</a:t>
            </a:r>
            <a:r>
              <a:rPr lang="en-US" sz="3200" b="1" dirty="0"/>
              <a:t>)</a:t>
            </a:r>
            <a:r>
              <a:rPr lang="fa-IR" sz="3200" b="1" dirty="0"/>
              <a:t> و عکس آن را سیاست مالی انقباضی می نامند </a:t>
            </a:r>
            <a:r>
              <a:rPr lang="en-US" sz="3200" b="1" dirty="0"/>
              <a:t>.(</a:t>
            </a:r>
            <a:r>
              <a:rPr lang="en-US" sz="3200" b="1" dirty="0">
                <a:solidFill>
                  <a:srgbClr val="00B0F0"/>
                </a:solidFill>
              </a:rPr>
              <a:t>Contractionary Fiscal Policy</a:t>
            </a:r>
            <a:r>
              <a:rPr lang="en-US" sz="3200" b="1" dirty="0"/>
              <a:t>)</a:t>
            </a:r>
            <a:r>
              <a:rPr lang="fa-IR" sz="3200" b="1" dirty="0"/>
              <a:t> </a:t>
            </a:r>
          </a:p>
        </p:txBody>
      </p:sp>
    </p:spTree>
    <p:extLst>
      <p:ext uri="{BB962C8B-B14F-4D97-AF65-F5344CB8AC3E}">
        <p14:creationId xmlns:p14="http://schemas.microsoft.com/office/powerpoint/2010/main" val="1030625787"/>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23445"/>
          </a:xfrm>
        </p:spPr>
        <p:txBody>
          <a:bodyPr/>
          <a:lstStyle/>
          <a:p>
            <a:pPr algn="ctr"/>
            <a:r>
              <a:rPr lang="fa-IR" b="1" dirty="0">
                <a:solidFill>
                  <a:srgbClr val="FF0000"/>
                </a:solidFill>
              </a:rPr>
              <a:t>مهم ترین دلالت سیاست مالی برای بازارهای مالی</a:t>
            </a:r>
          </a:p>
        </p:txBody>
      </p:sp>
      <p:sp>
        <p:nvSpPr>
          <p:cNvPr id="3" name="Content Placeholder 2"/>
          <p:cNvSpPr>
            <a:spLocks noGrp="1"/>
          </p:cNvSpPr>
          <p:nvPr>
            <p:ph idx="1"/>
          </p:nvPr>
        </p:nvSpPr>
        <p:spPr>
          <a:xfrm>
            <a:off x="838200" y="1175657"/>
            <a:ext cx="10515600" cy="5001306"/>
          </a:xfrm>
        </p:spPr>
        <p:txBody>
          <a:bodyPr>
            <a:normAutofit/>
          </a:bodyPr>
          <a:lstStyle/>
          <a:p>
            <a:pPr marL="0" indent="0" algn="just" rtl="1">
              <a:lnSpc>
                <a:spcPct val="200000"/>
              </a:lnSpc>
              <a:buNone/>
            </a:pPr>
            <a:r>
              <a:rPr lang="fa-IR" sz="3200" b="1" dirty="0"/>
              <a:t>گرچه سیاست مالی سبب تغییراتی حداقل به صورت موقتی در تقاضای کل می شود اما در کنار آن مهم ترین دلالت سیاست مالی آن است که اگر سیاست مالی انبساطی اجرا شود و همراه آن سیاست پولی انبساطی اجرا نشود، نرخ بهره شروع به افزایش می کند و قیمت دارایی ها شروع به کاهش می کند یا رشد آن از تورم عقب می افتد. عکس این برای سیاست مالی انقباضی است.</a:t>
            </a:r>
          </a:p>
        </p:txBody>
      </p:sp>
    </p:spTree>
    <p:extLst>
      <p:ext uri="{BB962C8B-B14F-4D97-AF65-F5344CB8AC3E}">
        <p14:creationId xmlns:p14="http://schemas.microsoft.com/office/powerpoint/2010/main" val="1806318830"/>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82357"/>
          </a:xfrm>
        </p:spPr>
        <p:txBody>
          <a:bodyPr/>
          <a:lstStyle/>
          <a:p>
            <a:pPr algn="ctr"/>
            <a:r>
              <a:rPr lang="fa-IR" b="1" dirty="0">
                <a:solidFill>
                  <a:srgbClr val="FF0000"/>
                </a:solidFill>
              </a:rPr>
              <a:t>سیاست پولی چیست؟</a:t>
            </a:r>
          </a:p>
        </p:txBody>
      </p:sp>
      <p:sp>
        <p:nvSpPr>
          <p:cNvPr id="3" name="Content Placeholder 2"/>
          <p:cNvSpPr>
            <a:spLocks noGrp="1"/>
          </p:cNvSpPr>
          <p:nvPr>
            <p:ph idx="1"/>
          </p:nvPr>
        </p:nvSpPr>
        <p:spPr>
          <a:xfrm>
            <a:off x="838200" y="1138518"/>
            <a:ext cx="10515600" cy="5038445"/>
          </a:xfrm>
        </p:spPr>
        <p:txBody>
          <a:bodyPr>
            <a:normAutofit/>
          </a:bodyPr>
          <a:lstStyle/>
          <a:p>
            <a:pPr marL="0" indent="0" algn="just" rtl="1">
              <a:lnSpc>
                <a:spcPct val="200000"/>
              </a:lnSpc>
              <a:buNone/>
            </a:pPr>
            <a:r>
              <a:rPr lang="fa-IR" sz="3200" b="1" dirty="0"/>
              <a:t>هر اقدامی توسط بانک مرکزی(تاکید می شود توسط بانک مرکزی) که سبب تغییر متغیرهای پولی(مانند حجم نقدینگی) شود یا سبب تغییر نرخ بهره شود، سیاست پولی </a:t>
            </a:r>
            <a:r>
              <a:rPr lang="en-US" sz="3200" b="1" dirty="0"/>
              <a:t>(</a:t>
            </a:r>
            <a:r>
              <a:rPr lang="en-US" sz="3200" b="1" dirty="0">
                <a:solidFill>
                  <a:srgbClr val="00B0F0"/>
                </a:solidFill>
              </a:rPr>
              <a:t>Monetary Policy</a:t>
            </a:r>
            <a:r>
              <a:rPr lang="en-US" sz="3200" b="1" dirty="0"/>
              <a:t>)</a:t>
            </a:r>
            <a:r>
              <a:rPr lang="fa-IR" sz="3200" b="1" dirty="0"/>
              <a:t> نامیده می شود. آشکار است که هر تغییری در متغیرهای اشاره شده را نمی توان سیاست پولی نامید.</a:t>
            </a:r>
          </a:p>
        </p:txBody>
      </p:sp>
    </p:spTree>
    <p:extLst>
      <p:ext uri="{BB962C8B-B14F-4D97-AF65-F5344CB8AC3E}">
        <p14:creationId xmlns:p14="http://schemas.microsoft.com/office/powerpoint/2010/main" val="3609652071"/>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74781"/>
          </a:xfrm>
        </p:spPr>
        <p:txBody>
          <a:bodyPr>
            <a:normAutofit fontScale="90000"/>
          </a:bodyPr>
          <a:lstStyle/>
          <a:p>
            <a:pPr algn="ctr"/>
            <a:r>
              <a:rPr lang="fa-IR" b="1" dirty="0">
                <a:solidFill>
                  <a:srgbClr val="FF0000"/>
                </a:solidFill>
              </a:rPr>
              <a:t>سیاست پولی انبساطی و انقباضی</a:t>
            </a:r>
          </a:p>
        </p:txBody>
      </p:sp>
      <p:sp>
        <p:nvSpPr>
          <p:cNvPr id="3" name="Content Placeholder 2"/>
          <p:cNvSpPr>
            <a:spLocks noGrp="1"/>
          </p:cNvSpPr>
          <p:nvPr>
            <p:ph idx="1"/>
          </p:nvPr>
        </p:nvSpPr>
        <p:spPr>
          <a:xfrm>
            <a:off x="838200" y="1039906"/>
            <a:ext cx="10515600" cy="5137057"/>
          </a:xfrm>
        </p:spPr>
        <p:txBody>
          <a:bodyPr>
            <a:normAutofit/>
          </a:bodyPr>
          <a:lstStyle/>
          <a:p>
            <a:pPr marL="0" indent="0" algn="just" rtl="1">
              <a:lnSpc>
                <a:spcPct val="150000"/>
              </a:lnSpc>
              <a:buNone/>
            </a:pPr>
            <a:r>
              <a:rPr lang="fa-IR" sz="3200" b="1" dirty="0"/>
              <a:t>اگر بانک مرکزی با اقدامات خود سبب افزایش حجم نقدینگی(به بیان دقیق تر رشد نقدینگی) شود یا سبب کاهش نرخ بهره شود، اصطلاحاً می گویند سیاست پولی انبساطی </a:t>
            </a:r>
            <a:r>
              <a:rPr lang="en-US" sz="3200" b="1" dirty="0"/>
              <a:t>(</a:t>
            </a:r>
            <a:r>
              <a:rPr lang="en-US" sz="3200" b="1" dirty="0">
                <a:solidFill>
                  <a:srgbClr val="00B0F0"/>
                </a:solidFill>
              </a:rPr>
              <a:t>Expansionary or Easy Monetary Policy</a:t>
            </a:r>
            <a:r>
              <a:rPr lang="en-US" sz="3200" b="1" dirty="0"/>
              <a:t>)</a:t>
            </a:r>
            <a:r>
              <a:rPr lang="fa-IR" sz="3200" b="1" dirty="0"/>
              <a:t> انجام شده است. عکس آن را سیاست پولی انقباضی </a:t>
            </a:r>
            <a:r>
              <a:rPr lang="en-US" sz="3200" b="1" dirty="0"/>
              <a:t>(</a:t>
            </a:r>
            <a:r>
              <a:rPr lang="en-US" sz="3200" b="1" dirty="0">
                <a:solidFill>
                  <a:srgbClr val="00B0F0"/>
                </a:solidFill>
              </a:rPr>
              <a:t>Contractionary or Tight Monetary Policy)</a:t>
            </a:r>
            <a:r>
              <a:rPr lang="fa-IR" sz="3200" b="1" dirty="0">
                <a:solidFill>
                  <a:srgbClr val="00B0F0"/>
                </a:solidFill>
              </a:rPr>
              <a:t> </a:t>
            </a:r>
            <a:r>
              <a:rPr lang="fa-IR" sz="3200" b="1" dirty="0"/>
              <a:t>می نامند. سیاست پولی انبساطی سبب افزایش تقاضای دارایی ها و کالاها و خدمات می شود و برعکس برای سیاست پولی انقباضی. </a:t>
            </a:r>
          </a:p>
        </p:txBody>
      </p:sp>
    </p:spTree>
    <p:extLst>
      <p:ext uri="{BB962C8B-B14F-4D97-AF65-F5344CB8AC3E}">
        <p14:creationId xmlns:p14="http://schemas.microsoft.com/office/powerpoint/2010/main" val="55263818"/>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97321"/>
          </a:xfrm>
        </p:spPr>
        <p:txBody>
          <a:bodyPr>
            <a:normAutofit/>
          </a:bodyPr>
          <a:lstStyle/>
          <a:p>
            <a:pPr algn="ctr"/>
            <a:r>
              <a:rPr lang="fa-IR" sz="2800" b="1" dirty="0">
                <a:solidFill>
                  <a:srgbClr val="FF0000"/>
                </a:solidFill>
              </a:rPr>
              <a:t>دوره های سیاست پولی انبساطی و انقباضی پولی در ایران بر اساس نرخ رشد نقدینگی</a:t>
            </a:r>
          </a:p>
        </p:txBody>
      </p:sp>
      <p:sp>
        <p:nvSpPr>
          <p:cNvPr id="3" name="Content Placeholder 2"/>
          <p:cNvSpPr>
            <a:spLocks noGrp="1"/>
          </p:cNvSpPr>
          <p:nvPr>
            <p:ph idx="1"/>
          </p:nvPr>
        </p:nvSpPr>
        <p:spPr>
          <a:xfrm>
            <a:off x="838200" y="1236617"/>
            <a:ext cx="10515600" cy="4940346"/>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636872111"/>
              </p:ext>
            </p:extLst>
          </p:nvPr>
        </p:nvGraphicFramePr>
        <p:xfrm>
          <a:off x="838201" y="1236617"/>
          <a:ext cx="10515600" cy="4940346"/>
        </p:xfrm>
        <a:graphic>
          <a:graphicData uri="http://schemas.openxmlformats.org/presentationml/2006/ole">
            <mc:AlternateContent xmlns:mc="http://schemas.openxmlformats.org/markup-compatibility/2006">
              <mc:Choice xmlns:v="urn:schemas-microsoft-com:vml" Requires="v">
                <p:oleObj name="EViews" r:id="rId2" imgW="4564345" imgH="2857761" progId="EViews.Workfile.2">
                  <p:embed/>
                </p:oleObj>
              </mc:Choice>
              <mc:Fallback>
                <p:oleObj name="EViews" r:id="rId2" imgW="4564345" imgH="2857761" progId="EViews.Workfile.2">
                  <p:embed/>
                  <p:pic>
                    <p:nvPicPr>
                      <p:cNvPr id="0" name=""/>
                      <p:cNvPicPr/>
                      <p:nvPr/>
                    </p:nvPicPr>
                    <p:blipFill>
                      <a:blip r:embed="rId3"/>
                      <a:stretch>
                        <a:fillRect/>
                      </a:stretch>
                    </p:blipFill>
                    <p:spPr>
                      <a:xfrm>
                        <a:off x="838201" y="1236617"/>
                        <a:ext cx="10515600" cy="4940346"/>
                      </a:xfrm>
                      <a:prstGeom prst="rect">
                        <a:avLst/>
                      </a:prstGeom>
                    </p:spPr>
                  </p:pic>
                </p:oleObj>
              </mc:Fallback>
            </mc:AlternateContent>
          </a:graphicData>
        </a:graphic>
      </p:graphicFrame>
    </p:spTree>
    <p:extLst>
      <p:ext uri="{BB962C8B-B14F-4D97-AF65-F5344CB8AC3E}">
        <p14:creationId xmlns:p14="http://schemas.microsoft.com/office/powerpoint/2010/main" val="2116894755"/>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71195"/>
          </a:xfrm>
        </p:spPr>
        <p:txBody>
          <a:bodyPr>
            <a:normAutofit fontScale="90000"/>
          </a:bodyPr>
          <a:lstStyle/>
          <a:p>
            <a:pPr algn="ctr"/>
            <a:r>
              <a:rPr lang="fa-IR" b="1" dirty="0">
                <a:solidFill>
                  <a:srgbClr val="FF0000"/>
                </a:solidFill>
              </a:rPr>
              <a:t>نمودار فوق چه چیزی را نشان می دهد؟</a:t>
            </a:r>
          </a:p>
        </p:txBody>
      </p:sp>
      <p:sp>
        <p:nvSpPr>
          <p:cNvPr id="3" name="Content Placeholder 2"/>
          <p:cNvSpPr>
            <a:spLocks noGrp="1"/>
          </p:cNvSpPr>
          <p:nvPr>
            <p:ph idx="1"/>
          </p:nvPr>
        </p:nvSpPr>
        <p:spPr>
          <a:xfrm>
            <a:off x="838200" y="1036320"/>
            <a:ext cx="10515600" cy="5140643"/>
          </a:xfrm>
        </p:spPr>
        <p:txBody>
          <a:bodyPr>
            <a:normAutofit/>
          </a:bodyPr>
          <a:lstStyle/>
          <a:p>
            <a:pPr marL="0" indent="0" algn="just" rtl="1">
              <a:lnSpc>
                <a:spcPct val="200000"/>
              </a:lnSpc>
              <a:buNone/>
            </a:pPr>
            <a:r>
              <a:rPr lang="fa-IR" sz="3200" b="1" dirty="0"/>
              <a:t>در نمودار فوق دوره هایی که با رنگ نارنجی نشان داده شده است بیانگر دوره های سیاست پولی انبساطی(البته فقط بر اساس معیار نرخ رشد نقدینگی) و دوره هایی که با رنگ بنفش نشان داده شده است، بیانگر دوره های سیاست پولی انقباضی است.</a:t>
            </a:r>
          </a:p>
        </p:txBody>
      </p:sp>
    </p:spTree>
    <p:extLst>
      <p:ext uri="{BB962C8B-B14F-4D97-AF65-F5344CB8AC3E}">
        <p14:creationId xmlns:p14="http://schemas.microsoft.com/office/powerpoint/2010/main" val="1396814956"/>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88612"/>
          </a:xfrm>
        </p:spPr>
        <p:txBody>
          <a:bodyPr>
            <a:normAutofit/>
          </a:bodyPr>
          <a:lstStyle/>
          <a:p>
            <a:pPr algn="ctr"/>
            <a:r>
              <a:rPr lang="fa-IR" sz="3600" b="1" dirty="0">
                <a:solidFill>
                  <a:srgbClr val="FF0000"/>
                </a:solidFill>
              </a:rPr>
              <a:t>مهم ترین دلالت سیاست پولی برای فعالیت های اقتصادی و مالی</a:t>
            </a:r>
          </a:p>
        </p:txBody>
      </p:sp>
      <p:sp>
        <p:nvSpPr>
          <p:cNvPr id="3" name="Content Placeholder 2"/>
          <p:cNvSpPr>
            <a:spLocks noGrp="1"/>
          </p:cNvSpPr>
          <p:nvPr>
            <p:ph idx="1"/>
          </p:nvPr>
        </p:nvSpPr>
        <p:spPr>
          <a:xfrm>
            <a:off x="838200" y="1166949"/>
            <a:ext cx="10515600" cy="5010014"/>
          </a:xfrm>
        </p:spPr>
        <p:txBody>
          <a:bodyPr>
            <a:normAutofit fontScale="85000" lnSpcReduction="10000"/>
          </a:bodyPr>
          <a:lstStyle/>
          <a:p>
            <a:pPr marL="0" indent="0" algn="just" rtl="1">
              <a:lnSpc>
                <a:spcPct val="200000"/>
              </a:lnSpc>
              <a:buNone/>
            </a:pPr>
            <a:r>
              <a:rPr lang="fa-IR" sz="3200" b="1" dirty="0"/>
              <a:t>به طور معمول، هرگاه بانک مرکزی سیاست پولی انبساطی اجرا کند، نرخ بهره به طور موقتی شروع به کاهش می نماید(قیمت منابع مالی کاهش می یابد) و با افزایش تقاضای دارایی ها و کالاها و خدمات، قیمت دارایی ها و کالاها و خدمات شروع به افزایش می کند یا رشد آن تشدید می شود و در اصل سیاست پولی از طریق نرخ بهره سبب افزایش تقاضای کل می شود. عکس این برای سیاست پولی انقباضی است.</a:t>
            </a:r>
          </a:p>
        </p:txBody>
      </p:sp>
    </p:spTree>
    <p:extLst>
      <p:ext uri="{BB962C8B-B14F-4D97-AF65-F5344CB8AC3E}">
        <p14:creationId xmlns:p14="http://schemas.microsoft.com/office/powerpoint/2010/main" val="3461602000"/>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32155"/>
          </a:xfrm>
        </p:spPr>
        <p:txBody>
          <a:bodyPr>
            <a:normAutofit/>
          </a:bodyPr>
          <a:lstStyle/>
          <a:p>
            <a:pPr algn="ctr"/>
            <a:r>
              <a:rPr lang="fa-IR" sz="3200" b="1" dirty="0">
                <a:solidFill>
                  <a:srgbClr val="FF0000"/>
                </a:solidFill>
              </a:rPr>
              <a:t>لزوم توجه به انبساطی یا انقباضی بودن سیاست پولی بر اساس رشد نقدینگی</a:t>
            </a:r>
          </a:p>
        </p:txBody>
      </p:sp>
      <p:sp>
        <p:nvSpPr>
          <p:cNvPr id="3" name="Content Placeholder 2"/>
          <p:cNvSpPr>
            <a:spLocks noGrp="1"/>
          </p:cNvSpPr>
          <p:nvPr>
            <p:ph idx="1"/>
          </p:nvPr>
        </p:nvSpPr>
        <p:spPr>
          <a:xfrm>
            <a:off x="838200" y="1097280"/>
            <a:ext cx="10515600" cy="5079683"/>
          </a:xfrm>
        </p:spPr>
        <p:txBody>
          <a:bodyPr>
            <a:normAutofit/>
          </a:bodyPr>
          <a:lstStyle/>
          <a:p>
            <a:pPr marL="0" indent="0" algn="just" rtl="1">
              <a:lnSpc>
                <a:spcPct val="200000"/>
              </a:lnSpc>
              <a:buNone/>
            </a:pPr>
            <a:r>
              <a:rPr lang="fa-IR" sz="3200" b="1" dirty="0"/>
              <a:t>به طور معمول، عدد یکسان رشد نقدینگی در دو سال مختلف نمی تواند از منظر انبساطی یا انقباضی بودن سیاست پولی معنی یکسانی داشته باشد. در شرایطی که تورم خیلی پایین است، رشد نقدینگی 10 درصد می تواند انبساطی باشد اما در شرایطی که تورم خیلی بالا است، رشد نقدینگی 25 درصد هم می تواند انقباضی باشد.</a:t>
            </a:r>
          </a:p>
        </p:txBody>
      </p:sp>
    </p:spTree>
    <p:extLst>
      <p:ext uri="{BB962C8B-B14F-4D97-AF65-F5344CB8AC3E}">
        <p14:creationId xmlns:p14="http://schemas.microsoft.com/office/powerpoint/2010/main" val="355175487"/>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73393"/>
          </a:xfrm>
        </p:spPr>
        <p:txBody>
          <a:bodyPr/>
          <a:lstStyle/>
          <a:p>
            <a:pPr algn="ctr"/>
            <a:r>
              <a:rPr lang="fa-IR" b="1" dirty="0">
                <a:solidFill>
                  <a:srgbClr val="FF0000"/>
                </a:solidFill>
              </a:rPr>
              <a:t>سیاست پولی و مالی با انگیزه تغییر وضع اقتصاد </a:t>
            </a:r>
          </a:p>
        </p:txBody>
      </p:sp>
      <p:sp>
        <p:nvSpPr>
          <p:cNvPr id="3" name="Content Placeholder 2"/>
          <p:cNvSpPr>
            <a:spLocks noGrp="1"/>
          </p:cNvSpPr>
          <p:nvPr>
            <p:ph idx="1"/>
          </p:nvPr>
        </p:nvSpPr>
        <p:spPr>
          <a:xfrm>
            <a:off x="838200" y="1138518"/>
            <a:ext cx="10515600" cy="5038445"/>
          </a:xfrm>
        </p:spPr>
        <p:txBody>
          <a:bodyPr>
            <a:normAutofit/>
          </a:bodyPr>
          <a:lstStyle/>
          <a:p>
            <a:pPr marL="0" indent="0" algn="just" rtl="1">
              <a:lnSpc>
                <a:spcPct val="200000"/>
              </a:lnSpc>
              <a:buNone/>
            </a:pPr>
            <a:r>
              <a:rPr lang="fa-IR" sz="3200" b="1" dirty="0"/>
              <a:t>ممکن است سیاست پولی و مالی برای تغییر حال و وضع اقتصاد و نه در واکنش به شوک های وارده به اقتصاد اجرا شود. در این حالت، گویی خود سیاست پولی و مالی سبب وارد شدن شوک به اقتصاد شده است و ماهیت واکنشی ندارد(مانند آنچه در دهه 1350 یا سال های پس از جنگ یا میانه دهه 1380 در ایران رخ داد).</a:t>
            </a:r>
          </a:p>
        </p:txBody>
      </p:sp>
    </p:spTree>
    <p:extLst>
      <p:ext uri="{BB962C8B-B14F-4D97-AF65-F5344CB8AC3E}">
        <p14:creationId xmlns:p14="http://schemas.microsoft.com/office/powerpoint/2010/main" val="3738069401"/>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97321"/>
          </a:xfrm>
        </p:spPr>
        <p:txBody>
          <a:bodyPr/>
          <a:lstStyle/>
          <a:p>
            <a:pPr algn="ctr"/>
            <a:r>
              <a:rPr lang="fa-IR" b="1" dirty="0">
                <a:solidFill>
                  <a:srgbClr val="FF0000"/>
                </a:solidFill>
              </a:rPr>
              <a:t>سیاست پولی و مالی برای تثبیت اقتصاد</a:t>
            </a:r>
          </a:p>
        </p:txBody>
      </p:sp>
      <p:sp>
        <p:nvSpPr>
          <p:cNvPr id="3" name="Content Placeholder 2"/>
          <p:cNvSpPr>
            <a:spLocks noGrp="1"/>
          </p:cNvSpPr>
          <p:nvPr>
            <p:ph idx="1"/>
          </p:nvPr>
        </p:nvSpPr>
        <p:spPr>
          <a:xfrm>
            <a:off x="838200" y="1140823"/>
            <a:ext cx="10515600" cy="5036140"/>
          </a:xfrm>
        </p:spPr>
        <p:txBody>
          <a:bodyPr>
            <a:normAutofit lnSpcReduction="10000"/>
          </a:bodyPr>
          <a:lstStyle/>
          <a:p>
            <a:pPr marL="0" indent="0" algn="just" rtl="1">
              <a:lnSpc>
                <a:spcPct val="150000"/>
              </a:lnSpc>
              <a:buNone/>
            </a:pPr>
            <a:r>
              <a:rPr lang="fa-IR" sz="3200" b="1" dirty="0"/>
              <a:t>گاهی اوقات سیاست پولی و مالی در واکنش به شوک های وارده به اقتصاد اجرا می شود تا مانع بی ثباتی اقتصاد شود و در این شرایط سیاست پولی و مالی شکل واکنش را دارد که برای مقابله با رکود و تورم ناشی از شوک های برونزا به کار گرفته می شود(سیاست انبساطی اوایل دهه 1340 برای پرهیز از رکود و سیاست انقباضی سال های میانی دهه 1370 برای مهار تورم یا سیاست پولی انقباضی سال 1402 برای کنترل تورم نمونه های چنین سیاستی است).</a:t>
            </a:r>
          </a:p>
        </p:txBody>
      </p:sp>
    </p:spTree>
    <p:extLst>
      <p:ext uri="{BB962C8B-B14F-4D97-AF65-F5344CB8AC3E}">
        <p14:creationId xmlns:p14="http://schemas.microsoft.com/office/powerpoint/2010/main" val="2679582673"/>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4738"/>
          </a:xfrm>
        </p:spPr>
        <p:txBody>
          <a:bodyPr/>
          <a:lstStyle/>
          <a:p>
            <a:pPr algn="ctr"/>
            <a:r>
              <a:rPr lang="fa-IR" b="1" dirty="0">
                <a:solidFill>
                  <a:srgbClr val="FF0000"/>
                </a:solidFill>
              </a:rPr>
              <a:t>سیاست پولی و مالی برای تثبیت چگونه عمل می کند؟</a:t>
            </a:r>
          </a:p>
        </p:txBody>
      </p:sp>
      <p:sp>
        <p:nvSpPr>
          <p:cNvPr id="3" name="Content Placeholder 2"/>
          <p:cNvSpPr>
            <a:spLocks noGrp="1"/>
          </p:cNvSpPr>
          <p:nvPr>
            <p:ph idx="1"/>
          </p:nvPr>
        </p:nvSpPr>
        <p:spPr>
          <a:xfrm>
            <a:off x="838200" y="1079864"/>
            <a:ext cx="10515600" cy="5097099"/>
          </a:xfrm>
        </p:spPr>
        <p:txBody>
          <a:bodyPr>
            <a:normAutofit/>
          </a:bodyPr>
          <a:lstStyle/>
          <a:p>
            <a:pPr marL="0" indent="0" algn="just" rtl="1">
              <a:lnSpc>
                <a:spcPct val="200000"/>
              </a:lnSpc>
              <a:buNone/>
            </a:pPr>
            <a:r>
              <a:rPr lang="fa-IR" sz="3200" b="1" dirty="0"/>
              <a:t>برای آنکه سیاست پولی و مالی قادر به تثبیت اقتصاد شوند باید منجر به تغییر تقاضای کل شوند و به همین دلیل، می توان سیاست پولی و مالی را </a:t>
            </a:r>
            <a:r>
              <a:rPr lang="fa-IR" sz="3200" b="1" dirty="0">
                <a:solidFill>
                  <a:srgbClr val="00B0F0"/>
                </a:solidFill>
              </a:rPr>
              <a:t>سیاست مدیریت تقاضای کل</a:t>
            </a:r>
            <a:r>
              <a:rPr lang="fa-IR" sz="3200" b="1" dirty="0"/>
              <a:t> نیز نامید. </a:t>
            </a:r>
            <a:r>
              <a:rPr lang="fa-IR" sz="3200" b="1" dirty="0">
                <a:solidFill>
                  <a:srgbClr val="00B0F0"/>
                </a:solidFill>
              </a:rPr>
              <a:t>آن گاه که اقتصاد رونق و حرارت دارد، سیاست انقباضی سبب کاهش تقاضای کل می شود و آن گاه که اقتصاد رخوت و رکود دارد، سیاست انبساطی سبب افزایش تقاضای کل می شود.</a:t>
            </a:r>
          </a:p>
        </p:txBody>
      </p:sp>
    </p:spTree>
    <p:extLst>
      <p:ext uri="{BB962C8B-B14F-4D97-AF65-F5344CB8AC3E}">
        <p14:creationId xmlns:p14="http://schemas.microsoft.com/office/powerpoint/2010/main" val="1491526667"/>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66989"/>
          </a:xfrm>
        </p:spPr>
        <p:txBody>
          <a:bodyPr/>
          <a:lstStyle/>
          <a:p>
            <a:pPr algn="ctr"/>
            <a:r>
              <a:rPr lang="fa-IR" b="1" dirty="0">
                <a:solidFill>
                  <a:srgbClr val="FF0000"/>
                </a:solidFill>
              </a:rPr>
              <a:t>تعریف تقاضای کل</a:t>
            </a:r>
          </a:p>
        </p:txBody>
      </p:sp>
      <p:sp>
        <p:nvSpPr>
          <p:cNvPr id="3" name="Content Placeholder 2"/>
          <p:cNvSpPr>
            <a:spLocks noGrp="1"/>
          </p:cNvSpPr>
          <p:nvPr>
            <p:ph idx="1"/>
          </p:nvPr>
        </p:nvSpPr>
        <p:spPr>
          <a:xfrm>
            <a:off x="838200" y="1132114"/>
            <a:ext cx="10515600" cy="5044849"/>
          </a:xfrm>
        </p:spPr>
        <p:txBody>
          <a:bodyPr>
            <a:normAutofit lnSpcReduction="10000"/>
          </a:bodyPr>
          <a:lstStyle/>
          <a:p>
            <a:pPr marL="0" indent="0" algn="r" rtl="1">
              <a:lnSpc>
                <a:spcPct val="200000"/>
              </a:lnSpc>
              <a:buNone/>
            </a:pPr>
            <a:r>
              <a:rPr lang="fa-IR" sz="3200" b="1" dirty="0"/>
              <a:t>تعریف تقاضای کل چنین است:</a:t>
            </a:r>
          </a:p>
          <a:p>
            <a:pPr marL="0" indent="0" rtl="1">
              <a:lnSpc>
                <a:spcPct val="200000"/>
              </a:lnSpc>
              <a:buNone/>
            </a:pPr>
            <a:r>
              <a:rPr lang="en-US" sz="3200" b="1" dirty="0">
                <a:solidFill>
                  <a:srgbClr val="00B0F0"/>
                </a:solidFill>
              </a:rPr>
              <a:t>AD=C+I+G+NX</a:t>
            </a:r>
          </a:p>
          <a:p>
            <a:pPr marL="0" indent="0" algn="just" rtl="1">
              <a:lnSpc>
                <a:spcPct val="200000"/>
              </a:lnSpc>
              <a:buNone/>
            </a:pPr>
            <a:r>
              <a:rPr lang="fa-IR" sz="3200" b="1" dirty="0"/>
              <a:t>که در آن </a:t>
            </a:r>
            <a:r>
              <a:rPr lang="en-US" sz="3200" b="1" dirty="0"/>
              <a:t>C</a:t>
            </a:r>
            <a:r>
              <a:rPr lang="fa-IR" sz="3200" b="1" dirty="0"/>
              <a:t> مصرف خانوارها، </a:t>
            </a:r>
            <a:r>
              <a:rPr lang="en-US" sz="3200" b="1" dirty="0"/>
              <a:t>I</a:t>
            </a:r>
            <a:r>
              <a:rPr lang="fa-IR" sz="3200" b="1" dirty="0"/>
              <a:t> مخارج سرمایه گذاری بنگاه ها، </a:t>
            </a:r>
            <a:r>
              <a:rPr lang="en-US" sz="3200" b="1" dirty="0"/>
              <a:t>G</a:t>
            </a:r>
            <a:r>
              <a:rPr lang="fa-IR" sz="3200" b="1" dirty="0"/>
              <a:t> مخارج مصرفی و سرمایه ای دولت، و </a:t>
            </a:r>
            <a:r>
              <a:rPr lang="en-US" sz="3200" b="1" dirty="0"/>
              <a:t>NX</a:t>
            </a:r>
            <a:r>
              <a:rPr lang="fa-IR" sz="3200" b="1" dirty="0"/>
              <a:t> خالص صادرات کالاها و خدمات به جهان خارج است.</a:t>
            </a:r>
          </a:p>
        </p:txBody>
      </p:sp>
    </p:spTree>
    <p:extLst>
      <p:ext uri="{BB962C8B-B14F-4D97-AF65-F5344CB8AC3E}">
        <p14:creationId xmlns:p14="http://schemas.microsoft.com/office/powerpoint/2010/main" val="3631763442"/>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40864"/>
          </a:xfrm>
        </p:spPr>
        <p:txBody>
          <a:bodyPr/>
          <a:lstStyle/>
          <a:p>
            <a:pPr algn="ctr"/>
            <a:r>
              <a:rPr lang="fa-IR" b="1" dirty="0">
                <a:solidFill>
                  <a:srgbClr val="FF0000"/>
                </a:solidFill>
              </a:rPr>
              <a:t>چرا سیاست پولی با اهمیت تر است؟</a:t>
            </a:r>
          </a:p>
        </p:txBody>
      </p:sp>
      <p:sp>
        <p:nvSpPr>
          <p:cNvPr id="3" name="Content Placeholder 2"/>
          <p:cNvSpPr>
            <a:spLocks noGrp="1"/>
          </p:cNvSpPr>
          <p:nvPr>
            <p:ph idx="1"/>
          </p:nvPr>
        </p:nvSpPr>
        <p:spPr>
          <a:xfrm>
            <a:off x="838200" y="1105990"/>
            <a:ext cx="10515600" cy="5070973"/>
          </a:xfrm>
        </p:spPr>
        <p:txBody>
          <a:bodyPr>
            <a:normAutofit/>
          </a:bodyPr>
          <a:lstStyle/>
          <a:p>
            <a:pPr marL="0" indent="0" algn="just" rtl="1">
              <a:lnSpc>
                <a:spcPct val="200000"/>
              </a:lnSpc>
              <a:buNone/>
            </a:pPr>
            <a:r>
              <a:rPr lang="fa-IR" sz="3200" b="1" dirty="0"/>
              <a:t>گرچه سیاست پولی و مالی در بحث تئوریک هر دو می توانند به عنوان سیاست های تثبیت مورد استفاده قرار گیرند، اما از دهه 1970 به بعد علم اقتصاد کلان عملاً بر استفاده از سیاست پولی برای تثبیت اقتصاد کلان متمرکز شده است و </a:t>
            </a:r>
            <a:r>
              <a:rPr lang="fa-IR" sz="3200" b="1" dirty="0">
                <a:solidFill>
                  <a:srgbClr val="00B0F0"/>
                </a:solidFill>
              </a:rPr>
              <a:t>دلیل آن نیز توانایی اثرگذاری و سرعت اتخاذ و اجرای سیاست پولی در مقایسه با سیاست مالی است</a:t>
            </a:r>
            <a:r>
              <a:rPr lang="fa-IR" sz="3200" b="1" dirty="0"/>
              <a:t>.</a:t>
            </a:r>
          </a:p>
        </p:txBody>
      </p:sp>
    </p:spTree>
    <p:extLst>
      <p:ext uri="{BB962C8B-B14F-4D97-AF65-F5344CB8AC3E}">
        <p14:creationId xmlns:p14="http://schemas.microsoft.com/office/powerpoint/2010/main" val="2026866101"/>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23446"/>
          </a:xfrm>
        </p:spPr>
        <p:txBody>
          <a:bodyPr/>
          <a:lstStyle/>
          <a:p>
            <a:pPr algn="ctr"/>
            <a:r>
              <a:rPr lang="fa-IR" b="1" dirty="0">
                <a:solidFill>
                  <a:srgbClr val="FF0000"/>
                </a:solidFill>
              </a:rPr>
              <a:t>مفاهیم عرضه و تقاضای کل</a:t>
            </a:r>
          </a:p>
        </p:txBody>
      </p:sp>
      <p:sp>
        <p:nvSpPr>
          <p:cNvPr id="3" name="Content Placeholder 2"/>
          <p:cNvSpPr>
            <a:spLocks noGrp="1"/>
          </p:cNvSpPr>
          <p:nvPr>
            <p:ph idx="1"/>
          </p:nvPr>
        </p:nvSpPr>
        <p:spPr>
          <a:xfrm>
            <a:off x="838200" y="1088572"/>
            <a:ext cx="10515600" cy="5088391"/>
          </a:xfrm>
        </p:spPr>
        <p:txBody>
          <a:bodyPr>
            <a:normAutofit fontScale="85000" lnSpcReduction="10000"/>
          </a:bodyPr>
          <a:lstStyle/>
          <a:p>
            <a:pPr marL="0" indent="0" algn="just" rtl="1">
              <a:lnSpc>
                <a:spcPct val="200000"/>
              </a:lnSpc>
              <a:buNone/>
            </a:pPr>
            <a:r>
              <a:rPr lang="fa-IR" sz="3200" b="1" dirty="0"/>
              <a:t>تقاضای کل </a:t>
            </a:r>
            <a:r>
              <a:rPr lang="en-US" sz="3200" b="1" dirty="0"/>
              <a:t>(</a:t>
            </a:r>
            <a:r>
              <a:rPr lang="en-US" sz="3200" b="1" dirty="0">
                <a:solidFill>
                  <a:srgbClr val="00B0F0"/>
                </a:solidFill>
              </a:rPr>
              <a:t>Aggregate Demand</a:t>
            </a:r>
            <a:r>
              <a:rPr lang="en-US" sz="3200" b="1" dirty="0"/>
              <a:t>)</a:t>
            </a:r>
            <a:r>
              <a:rPr lang="fa-IR" sz="3200" b="1" dirty="0"/>
              <a:t> جمع مخارج صرف شده بر روی کالاها و خدمات نهایی است و مجموع مصرف خانوارها، مخارج یا خریدهای مصرفی و سرمایه گذاری دولت، سرمایه گذاری بنگاه ها و خالص صادرات است که متناظر با روش مخارج در محاسبات ملی است.</a:t>
            </a:r>
          </a:p>
          <a:p>
            <a:pPr marL="0" indent="0" algn="just" rtl="1">
              <a:lnSpc>
                <a:spcPct val="200000"/>
              </a:lnSpc>
              <a:buNone/>
            </a:pPr>
            <a:r>
              <a:rPr lang="fa-IR" sz="3200" b="1" dirty="0"/>
              <a:t>عرضه کل </a:t>
            </a:r>
            <a:r>
              <a:rPr lang="en-US" sz="3200" b="1" dirty="0"/>
              <a:t>(</a:t>
            </a:r>
            <a:r>
              <a:rPr lang="en-US" sz="3200" b="1" dirty="0">
                <a:solidFill>
                  <a:srgbClr val="00B0F0"/>
                </a:solidFill>
              </a:rPr>
              <a:t>Aggregate Supply</a:t>
            </a:r>
            <a:r>
              <a:rPr lang="en-US" sz="3200" b="1" dirty="0"/>
              <a:t>)</a:t>
            </a:r>
            <a:r>
              <a:rPr lang="fa-IR" sz="3200" b="1" dirty="0"/>
              <a:t> جمع ارزش کالاها و خدمات نهایی تولید شده در یک اقتصاد است که متناظر با روش ارزش افزوده یا تولید در محاسبات ملی است. </a:t>
            </a:r>
          </a:p>
        </p:txBody>
      </p:sp>
    </p:spTree>
    <p:extLst>
      <p:ext uri="{BB962C8B-B14F-4D97-AF65-F5344CB8AC3E}">
        <p14:creationId xmlns:p14="http://schemas.microsoft.com/office/powerpoint/2010/main" val="1907510826"/>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97321"/>
          </a:xfrm>
        </p:spPr>
        <p:txBody>
          <a:bodyPr/>
          <a:lstStyle/>
          <a:p>
            <a:pPr algn="ctr"/>
            <a:r>
              <a:rPr lang="fa-IR" b="1" dirty="0">
                <a:solidFill>
                  <a:srgbClr val="FF0000"/>
                </a:solidFill>
              </a:rPr>
              <a:t>منحنی تقاضای کل در تحلیل اقتصاد کلان</a:t>
            </a:r>
          </a:p>
        </p:txBody>
      </p:sp>
      <p:sp>
        <p:nvSpPr>
          <p:cNvPr id="3" name="Content Placeholder 2"/>
          <p:cNvSpPr>
            <a:spLocks noGrp="1"/>
          </p:cNvSpPr>
          <p:nvPr>
            <p:ph idx="1"/>
          </p:nvPr>
        </p:nvSpPr>
        <p:spPr>
          <a:xfrm>
            <a:off x="838200" y="1193074"/>
            <a:ext cx="10515600" cy="4983889"/>
          </a:xfrm>
        </p:spPr>
        <p:txBody>
          <a:bodyPr>
            <a:normAutofit fontScale="85000" lnSpcReduction="10000"/>
          </a:bodyPr>
          <a:lstStyle/>
          <a:p>
            <a:pPr marL="0" indent="0" algn="just" rtl="1">
              <a:lnSpc>
                <a:spcPct val="200000"/>
              </a:lnSpc>
              <a:buNone/>
            </a:pPr>
            <a:r>
              <a:rPr lang="fa-IR" sz="3200" b="1" dirty="0"/>
              <a:t>در تحلیل های اقتصاد کلان کنونی، منحنی تقاضای کل به صورت رابطه بین تورم و مقدار تقاضا برای کالاها و خدمات نهایی نشان داده می شود و یک منحنی نزولی است. نزولی بودن این منحنی از آن جهت است که با افزایش نرخ تورم، بانک های مرکزی نرخ بهره را افزایش می دهند(یا در غیر آن صورت خود افزایش می یابد) و با افزایش نرخ بهره نیز مخارج مصرفی و سرمایه گذاری کاهش یافته و تقاضای کل کاهش می یابد.</a:t>
            </a:r>
          </a:p>
        </p:txBody>
      </p:sp>
    </p:spTree>
    <p:extLst>
      <p:ext uri="{BB962C8B-B14F-4D97-AF65-F5344CB8AC3E}">
        <p14:creationId xmlns:p14="http://schemas.microsoft.com/office/powerpoint/2010/main" val="835894558"/>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62486"/>
          </a:xfrm>
        </p:spPr>
        <p:txBody>
          <a:bodyPr>
            <a:normAutofit fontScale="90000"/>
          </a:bodyPr>
          <a:lstStyle/>
          <a:p>
            <a:pPr algn="ctr"/>
            <a:r>
              <a:rPr lang="fa-IR" b="1" dirty="0">
                <a:solidFill>
                  <a:srgbClr val="FF0000"/>
                </a:solidFill>
              </a:rPr>
              <a:t>منحنی تقاضای کل</a:t>
            </a:r>
          </a:p>
        </p:txBody>
      </p:sp>
      <p:sp>
        <p:nvSpPr>
          <p:cNvPr id="3" name="Content Placeholder 2"/>
          <p:cNvSpPr>
            <a:spLocks noGrp="1"/>
          </p:cNvSpPr>
          <p:nvPr>
            <p:ph idx="1"/>
          </p:nvPr>
        </p:nvSpPr>
        <p:spPr>
          <a:xfrm>
            <a:off x="838200" y="1027612"/>
            <a:ext cx="10515600" cy="5149351"/>
          </a:xfrm>
        </p:spPr>
        <p:txBody>
          <a:bodyPr/>
          <a:lstStyle/>
          <a:p>
            <a:pPr marL="0" indent="0" algn="r" rtl="1">
              <a:buNone/>
            </a:pPr>
            <a:r>
              <a:rPr lang="fa-IR" b="1" dirty="0">
                <a:solidFill>
                  <a:srgbClr val="00B0F0"/>
                </a:solidFill>
              </a:rPr>
              <a:t>با افزایش نرخ تورم از مقدار تقاضای کل کاسته شده است.</a:t>
            </a:r>
          </a:p>
        </p:txBody>
      </p:sp>
      <p:cxnSp>
        <p:nvCxnSpPr>
          <p:cNvPr id="9" name="Straight Arrow Connector 8"/>
          <p:cNvCxnSpPr/>
          <p:nvPr/>
        </p:nvCxnSpPr>
        <p:spPr>
          <a:xfrm flipV="1">
            <a:off x="2429691" y="1393371"/>
            <a:ext cx="26126" cy="385789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1" name="Straight Arrow Connector 10"/>
          <p:cNvCxnSpPr/>
          <p:nvPr/>
        </p:nvCxnSpPr>
        <p:spPr>
          <a:xfrm>
            <a:off x="2429691" y="5259977"/>
            <a:ext cx="5712823" cy="870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3" name="Straight Connector 12"/>
          <p:cNvCxnSpPr/>
          <p:nvPr/>
        </p:nvCxnSpPr>
        <p:spPr>
          <a:xfrm>
            <a:off x="3152503" y="1820091"/>
            <a:ext cx="3727268" cy="3091543"/>
          </a:xfrm>
          <a:prstGeom prst="line">
            <a:avLst/>
          </a:prstGeom>
        </p:spPr>
        <p:style>
          <a:lnRef idx="3">
            <a:schemeClr val="accent1"/>
          </a:lnRef>
          <a:fillRef idx="0">
            <a:schemeClr val="accent1"/>
          </a:fillRef>
          <a:effectRef idx="2">
            <a:schemeClr val="accent1"/>
          </a:effectRef>
          <a:fontRef idx="minor">
            <a:schemeClr val="tx1"/>
          </a:fontRef>
        </p:style>
      </p:cxnSp>
      <p:sp>
        <p:nvSpPr>
          <p:cNvPr id="14" name="TextBox 13"/>
          <p:cNvSpPr txBox="1"/>
          <p:nvPr/>
        </p:nvSpPr>
        <p:spPr>
          <a:xfrm>
            <a:off x="6879770" y="5432363"/>
            <a:ext cx="1395223" cy="369332"/>
          </a:xfrm>
          <a:prstGeom prst="rect">
            <a:avLst/>
          </a:prstGeom>
          <a:noFill/>
        </p:spPr>
        <p:txBody>
          <a:bodyPr wrap="square" rtlCol="1">
            <a:spAutoFit/>
          </a:bodyPr>
          <a:lstStyle/>
          <a:p>
            <a:pPr algn="r" rtl="1"/>
            <a:r>
              <a:rPr lang="fa-IR" b="1" dirty="0"/>
              <a:t>تقاضای کل </a:t>
            </a:r>
            <a:r>
              <a:rPr lang="en-US" b="1" dirty="0"/>
              <a:t>Y</a:t>
            </a:r>
            <a:endParaRPr lang="fa-IR" b="1" dirty="0"/>
          </a:p>
        </p:txBody>
      </p:sp>
      <p:sp>
        <p:nvSpPr>
          <p:cNvPr id="15" name="TextBox 14"/>
          <p:cNvSpPr txBox="1"/>
          <p:nvPr/>
        </p:nvSpPr>
        <p:spPr>
          <a:xfrm>
            <a:off x="949234" y="1393371"/>
            <a:ext cx="1308137" cy="369332"/>
          </a:xfrm>
          <a:prstGeom prst="rect">
            <a:avLst/>
          </a:prstGeom>
          <a:noFill/>
        </p:spPr>
        <p:txBody>
          <a:bodyPr wrap="square" rtlCol="1">
            <a:spAutoFit/>
          </a:bodyPr>
          <a:lstStyle/>
          <a:p>
            <a:pPr algn="r" rtl="1"/>
            <a:r>
              <a:rPr lang="fa-IR" b="1" dirty="0"/>
              <a:t>نرخ تورم </a:t>
            </a:r>
            <a:r>
              <a:rPr lang="el-GR" b="1" dirty="0"/>
              <a:t>π</a:t>
            </a:r>
            <a:endParaRPr lang="fa-IR" b="1" dirty="0"/>
          </a:p>
        </p:txBody>
      </p:sp>
      <p:sp>
        <p:nvSpPr>
          <p:cNvPr id="16" name="TextBox 15"/>
          <p:cNvSpPr txBox="1"/>
          <p:nvPr/>
        </p:nvSpPr>
        <p:spPr>
          <a:xfrm>
            <a:off x="6635930" y="4624141"/>
            <a:ext cx="1715590" cy="369332"/>
          </a:xfrm>
          <a:prstGeom prst="rect">
            <a:avLst/>
          </a:prstGeom>
          <a:noFill/>
        </p:spPr>
        <p:txBody>
          <a:bodyPr wrap="square" rtlCol="1">
            <a:spAutoFit/>
          </a:bodyPr>
          <a:lstStyle/>
          <a:p>
            <a:pPr algn="r" rtl="1"/>
            <a:r>
              <a:rPr lang="fa-IR" b="1" dirty="0"/>
              <a:t>منحنی تقاضای کل</a:t>
            </a:r>
          </a:p>
        </p:txBody>
      </p:sp>
      <mc:AlternateContent xmlns:mc="http://schemas.openxmlformats.org/markup-compatibility/2006" xmlns:a14="http://schemas.microsoft.com/office/drawing/2010/main">
        <mc:Choice Requires="a14">
          <p:sp>
            <p:nvSpPr>
              <p:cNvPr id="17" name="TextBox 16"/>
              <p:cNvSpPr txBox="1"/>
              <p:nvPr/>
            </p:nvSpPr>
            <p:spPr>
              <a:xfrm>
                <a:off x="1680755" y="4075611"/>
                <a:ext cx="661852" cy="369332"/>
              </a:xfrm>
              <a:prstGeom prst="rect">
                <a:avLst/>
              </a:prstGeom>
              <a:noFill/>
            </p:spPr>
            <p:txBody>
              <a:bodyPr wrap="square" rtlCol="1">
                <a:spAutoFit/>
              </a:bodyPr>
              <a:lstStyle/>
              <a:p>
                <a:pPr/>
                <a14:m>
                  <m:oMathPara xmlns:m="http://schemas.openxmlformats.org/officeDocument/2006/math">
                    <m:oMathParaPr>
                      <m:jc m:val="centerGroup"/>
                    </m:oMathParaPr>
                    <m:oMath xmlns:m="http://schemas.openxmlformats.org/officeDocument/2006/math">
                      <m:sSub>
                        <m:sSubPr>
                          <m:ctrlPr>
                            <a:rPr lang="fa-IR" i="1" smtClean="0">
                              <a:latin typeface="Cambria Math" panose="02040503050406030204" pitchFamily="18" charset="0"/>
                            </a:rPr>
                          </m:ctrlPr>
                        </m:sSubPr>
                        <m:e>
                          <m:r>
                            <m:rPr>
                              <m:sty m:val="p"/>
                            </m:rPr>
                            <a:rPr lang="el-GR" i="1" smtClean="0">
                              <a:latin typeface="Cambria Math" panose="02040503050406030204" pitchFamily="18" charset="0"/>
                            </a:rPr>
                            <m:t>π</m:t>
                          </m:r>
                        </m:e>
                        <m:sub>
                          <m:r>
                            <a:rPr lang="en-US" b="0" i="1" smtClean="0">
                              <a:latin typeface="Cambria Math" panose="02040503050406030204" pitchFamily="18" charset="0"/>
                            </a:rPr>
                            <m:t>0</m:t>
                          </m:r>
                        </m:sub>
                      </m:sSub>
                    </m:oMath>
                  </m:oMathPara>
                </a14:m>
                <a:endParaRPr lang="fa-IR" dirty="0"/>
              </a:p>
            </p:txBody>
          </p:sp>
        </mc:Choice>
        <mc:Fallback xmlns="">
          <p:sp>
            <p:nvSpPr>
              <p:cNvPr id="17" name="TextBox 16"/>
              <p:cNvSpPr txBox="1">
                <a:spLocks noRot="1" noChangeAspect="1" noMove="1" noResize="1" noEditPoints="1" noAdjustHandles="1" noChangeArrowheads="1" noChangeShapeType="1" noTextEdit="1"/>
              </p:cNvSpPr>
              <p:nvPr/>
            </p:nvSpPr>
            <p:spPr>
              <a:xfrm>
                <a:off x="1680755" y="4075611"/>
                <a:ext cx="661852" cy="369332"/>
              </a:xfrm>
              <a:prstGeom prst="rect">
                <a:avLst/>
              </a:prstGeom>
              <a:blipFill>
                <a:blip r:embed="rId2"/>
                <a:stretch>
                  <a:fillRect b="-1667"/>
                </a:stretch>
              </a:blipFill>
            </p:spPr>
            <p:txBody>
              <a:bodyPr/>
              <a:lstStyle/>
              <a:p>
                <a:r>
                  <a:rPr lang="fa-IR">
                    <a:noFill/>
                  </a:rPr>
                  <a:t> </a:t>
                </a:r>
              </a:p>
            </p:txBody>
          </p:sp>
        </mc:Fallback>
      </mc:AlternateContent>
      <p:cxnSp>
        <p:nvCxnSpPr>
          <p:cNvPr id="19" name="Straight Connector 18"/>
          <p:cNvCxnSpPr/>
          <p:nvPr/>
        </p:nvCxnSpPr>
        <p:spPr>
          <a:xfrm>
            <a:off x="2429691" y="4267200"/>
            <a:ext cx="3735978" cy="34834"/>
          </a:xfrm>
          <a:prstGeom prst="line">
            <a:avLst/>
          </a:prstGeom>
        </p:spPr>
        <p:style>
          <a:lnRef idx="3">
            <a:schemeClr val="accent1"/>
          </a:lnRef>
          <a:fillRef idx="0">
            <a:schemeClr val="accent1"/>
          </a:fillRef>
          <a:effectRef idx="2">
            <a:schemeClr val="accent1"/>
          </a:effectRef>
          <a:fontRef idx="minor">
            <a:schemeClr val="tx1"/>
          </a:fontRef>
        </p:style>
      </p:cxnSp>
      <p:cxnSp>
        <p:nvCxnSpPr>
          <p:cNvPr id="21" name="Straight Connector 20"/>
          <p:cNvCxnSpPr/>
          <p:nvPr/>
        </p:nvCxnSpPr>
        <p:spPr>
          <a:xfrm flipH="1">
            <a:off x="6122126" y="4284617"/>
            <a:ext cx="26125" cy="984069"/>
          </a:xfrm>
          <a:prstGeom prst="line">
            <a:avLst/>
          </a:prstGeom>
        </p:spPr>
        <p:style>
          <a:lnRef idx="3">
            <a:schemeClr val="accent1"/>
          </a:lnRef>
          <a:fillRef idx="0">
            <a:schemeClr val="accent1"/>
          </a:fillRef>
          <a:effectRef idx="2">
            <a:schemeClr val="accent1"/>
          </a:effectRef>
          <a:fontRef idx="minor">
            <a:schemeClr val="tx1"/>
          </a:fontRef>
        </p:style>
      </p:cxnSp>
      <mc:AlternateContent xmlns:mc="http://schemas.openxmlformats.org/markup-compatibility/2006" xmlns:a14="http://schemas.microsoft.com/office/drawing/2010/main">
        <mc:Choice Requires="a14">
          <p:sp>
            <p:nvSpPr>
              <p:cNvPr id="22" name="TextBox 21"/>
              <p:cNvSpPr txBox="1"/>
              <p:nvPr/>
            </p:nvSpPr>
            <p:spPr>
              <a:xfrm>
                <a:off x="5834744" y="5334781"/>
                <a:ext cx="506184" cy="369332"/>
              </a:xfrm>
              <a:prstGeom prst="rect">
                <a:avLst/>
              </a:prstGeom>
              <a:noFill/>
            </p:spPr>
            <p:txBody>
              <a:bodyPr wrap="square" rtlCol="1">
                <a:spAutoFit/>
              </a:bodyPr>
              <a:lstStyle/>
              <a:p>
                <a:pPr/>
                <a14:m>
                  <m:oMathPara xmlns:m="http://schemas.openxmlformats.org/officeDocument/2006/math">
                    <m:oMathParaPr>
                      <m:jc m:val="centerGroup"/>
                    </m:oMathParaPr>
                    <m:oMath xmlns:m="http://schemas.openxmlformats.org/officeDocument/2006/math">
                      <m:sSub>
                        <m:sSubPr>
                          <m:ctrlPr>
                            <a:rPr lang="fa-IR" i="1" smtClean="0">
                              <a:latin typeface="Cambria Math" panose="02040503050406030204" pitchFamily="18" charset="0"/>
                            </a:rPr>
                          </m:ctrlPr>
                        </m:sSubPr>
                        <m:e>
                          <m:r>
                            <a:rPr lang="en-US" b="0" i="1" smtClean="0">
                              <a:latin typeface="Cambria Math" panose="02040503050406030204" pitchFamily="18" charset="0"/>
                            </a:rPr>
                            <m:t>𝑌</m:t>
                          </m:r>
                        </m:e>
                        <m:sub>
                          <m:r>
                            <a:rPr lang="en-US" b="0" i="1" smtClean="0">
                              <a:latin typeface="Cambria Math" panose="02040503050406030204" pitchFamily="18" charset="0"/>
                            </a:rPr>
                            <m:t>0</m:t>
                          </m:r>
                        </m:sub>
                      </m:sSub>
                    </m:oMath>
                  </m:oMathPara>
                </a14:m>
                <a:endParaRPr lang="fa-IR" dirty="0"/>
              </a:p>
            </p:txBody>
          </p:sp>
        </mc:Choice>
        <mc:Fallback xmlns="">
          <p:sp>
            <p:nvSpPr>
              <p:cNvPr id="22" name="TextBox 21"/>
              <p:cNvSpPr txBox="1">
                <a:spLocks noRot="1" noChangeAspect="1" noMove="1" noResize="1" noEditPoints="1" noAdjustHandles="1" noChangeArrowheads="1" noChangeShapeType="1" noTextEdit="1"/>
              </p:cNvSpPr>
              <p:nvPr/>
            </p:nvSpPr>
            <p:spPr>
              <a:xfrm>
                <a:off x="5834744" y="5334781"/>
                <a:ext cx="506184" cy="369332"/>
              </a:xfrm>
              <a:prstGeom prst="rect">
                <a:avLst/>
              </a:prstGeom>
              <a:blipFill>
                <a:blip r:embed="rId3"/>
                <a:stretch>
                  <a:fillRect/>
                </a:stretch>
              </a:blipFill>
            </p:spPr>
            <p:txBody>
              <a:bodyPr/>
              <a:lstStyle/>
              <a:p>
                <a:r>
                  <a:rPr lang="fa-IR">
                    <a:noFill/>
                  </a:rPr>
                  <a:t> </a:t>
                </a:r>
              </a:p>
            </p:txBody>
          </p:sp>
        </mc:Fallback>
      </mc:AlternateContent>
      <mc:AlternateContent xmlns:mc="http://schemas.openxmlformats.org/markup-compatibility/2006" xmlns:a14="http://schemas.microsoft.com/office/drawing/2010/main">
        <mc:Choice Requires="a14">
          <p:sp>
            <p:nvSpPr>
              <p:cNvPr id="23" name="TextBox 22"/>
              <p:cNvSpPr txBox="1"/>
              <p:nvPr/>
            </p:nvSpPr>
            <p:spPr>
              <a:xfrm>
                <a:off x="1820091" y="2786743"/>
                <a:ext cx="437280" cy="369332"/>
              </a:xfrm>
              <a:prstGeom prst="rect">
                <a:avLst/>
              </a:prstGeom>
              <a:noFill/>
            </p:spPr>
            <p:txBody>
              <a:bodyPr wrap="square" rtlCol="1">
                <a:spAutoFit/>
              </a:bodyPr>
              <a:lstStyle/>
              <a:p>
                <a:pPr/>
                <a14:m>
                  <m:oMathPara xmlns:m="http://schemas.openxmlformats.org/officeDocument/2006/math">
                    <m:oMathParaPr>
                      <m:jc m:val="centerGroup"/>
                    </m:oMathParaPr>
                    <m:oMath xmlns:m="http://schemas.openxmlformats.org/officeDocument/2006/math">
                      <m:sSub>
                        <m:sSubPr>
                          <m:ctrlPr>
                            <a:rPr lang="fa-IR" i="1" smtClean="0">
                              <a:latin typeface="Cambria Math" panose="02040503050406030204" pitchFamily="18" charset="0"/>
                            </a:rPr>
                          </m:ctrlPr>
                        </m:sSubPr>
                        <m:e>
                          <m:r>
                            <m:rPr>
                              <m:sty m:val="p"/>
                            </m:rPr>
                            <a:rPr lang="fa-IR" i="1" smtClean="0">
                              <a:latin typeface="Cambria Math" panose="02040503050406030204" pitchFamily="18" charset="0"/>
                            </a:rPr>
                            <m:t>π</m:t>
                          </m:r>
                        </m:e>
                        <m:sub>
                          <m:r>
                            <a:rPr lang="en-US" b="0" i="1" smtClean="0">
                              <a:latin typeface="Cambria Math" panose="02040503050406030204" pitchFamily="18" charset="0"/>
                            </a:rPr>
                            <m:t>1</m:t>
                          </m:r>
                        </m:sub>
                      </m:sSub>
                    </m:oMath>
                  </m:oMathPara>
                </a14:m>
                <a:endParaRPr lang="fa-IR" dirty="0"/>
              </a:p>
            </p:txBody>
          </p:sp>
        </mc:Choice>
        <mc:Fallback xmlns="">
          <p:sp>
            <p:nvSpPr>
              <p:cNvPr id="23" name="TextBox 22"/>
              <p:cNvSpPr txBox="1">
                <a:spLocks noRot="1" noChangeAspect="1" noMove="1" noResize="1" noEditPoints="1" noAdjustHandles="1" noChangeArrowheads="1" noChangeShapeType="1" noTextEdit="1"/>
              </p:cNvSpPr>
              <p:nvPr/>
            </p:nvSpPr>
            <p:spPr>
              <a:xfrm>
                <a:off x="1820091" y="2786743"/>
                <a:ext cx="437280" cy="369332"/>
              </a:xfrm>
              <a:prstGeom prst="rect">
                <a:avLst/>
              </a:prstGeom>
              <a:blipFill>
                <a:blip r:embed="rId4"/>
                <a:stretch>
                  <a:fillRect/>
                </a:stretch>
              </a:blipFill>
            </p:spPr>
            <p:txBody>
              <a:bodyPr/>
              <a:lstStyle/>
              <a:p>
                <a:r>
                  <a:rPr lang="fa-IR">
                    <a:noFill/>
                  </a:rPr>
                  <a:t> </a:t>
                </a:r>
              </a:p>
            </p:txBody>
          </p:sp>
        </mc:Fallback>
      </mc:AlternateContent>
      <p:cxnSp>
        <p:nvCxnSpPr>
          <p:cNvPr id="25" name="Straight Connector 24"/>
          <p:cNvCxnSpPr/>
          <p:nvPr/>
        </p:nvCxnSpPr>
        <p:spPr>
          <a:xfrm>
            <a:off x="2455817" y="3030583"/>
            <a:ext cx="2237014" cy="82731"/>
          </a:xfrm>
          <a:prstGeom prst="line">
            <a:avLst/>
          </a:prstGeom>
        </p:spPr>
        <p:style>
          <a:lnRef idx="3">
            <a:schemeClr val="accent5"/>
          </a:lnRef>
          <a:fillRef idx="0">
            <a:schemeClr val="accent5"/>
          </a:fillRef>
          <a:effectRef idx="2">
            <a:schemeClr val="accent5"/>
          </a:effectRef>
          <a:fontRef idx="minor">
            <a:schemeClr val="tx1"/>
          </a:fontRef>
        </p:style>
      </p:cxnSp>
      <p:cxnSp>
        <p:nvCxnSpPr>
          <p:cNvPr id="27" name="Straight Connector 26"/>
          <p:cNvCxnSpPr/>
          <p:nvPr/>
        </p:nvCxnSpPr>
        <p:spPr>
          <a:xfrm flipH="1">
            <a:off x="4671060" y="3115519"/>
            <a:ext cx="43543" cy="2103902"/>
          </a:xfrm>
          <a:prstGeom prst="line">
            <a:avLst/>
          </a:prstGeom>
        </p:spPr>
        <p:style>
          <a:lnRef idx="3">
            <a:schemeClr val="accent5"/>
          </a:lnRef>
          <a:fillRef idx="0">
            <a:schemeClr val="accent5"/>
          </a:fillRef>
          <a:effectRef idx="2">
            <a:schemeClr val="accent5"/>
          </a:effectRef>
          <a:fontRef idx="minor">
            <a:schemeClr val="tx1"/>
          </a:fontRef>
        </p:style>
      </p:cxnSp>
      <mc:AlternateContent xmlns:mc="http://schemas.openxmlformats.org/markup-compatibility/2006" xmlns:a14="http://schemas.microsoft.com/office/drawing/2010/main">
        <mc:Choice Requires="a14">
          <p:sp>
            <p:nvSpPr>
              <p:cNvPr id="28" name="TextBox 27"/>
              <p:cNvSpPr txBox="1"/>
              <p:nvPr/>
            </p:nvSpPr>
            <p:spPr>
              <a:xfrm>
                <a:off x="4500317" y="5389454"/>
                <a:ext cx="428571" cy="369332"/>
              </a:xfrm>
              <a:prstGeom prst="rect">
                <a:avLst/>
              </a:prstGeom>
              <a:noFill/>
            </p:spPr>
            <p:txBody>
              <a:bodyPr wrap="square" rtlCol="1">
                <a:spAutoFit/>
              </a:bodyPr>
              <a:lstStyle/>
              <a:p>
                <a:pPr/>
                <a14:m>
                  <m:oMathPara xmlns:m="http://schemas.openxmlformats.org/officeDocument/2006/math">
                    <m:oMathParaPr>
                      <m:jc m:val="centerGroup"/>
                    </m:oMathParaPr>
                    <m:oMath xmlns:m="http://schemas.openxmlformats.org/officeDocument/2006/math">
                      <m:sSub>
                        <m:sSubPr>
                          <m:ctrlPr>
                            <a:rPr lang="fa-IR" i="1" smtClean="0">
                              <a:latin typeface="Cambria Math" panose="02040503050406030204" pitchFamily="18" charset="0"/>
                            </a:rPr>
                          </m:ctrlPr>
                        </m:sSubPr>
                        <m:e>
                          <m:r>
                            <a:rPr lang="en-US" b="0" i="1" smtClean="0">
                              <a:latin typeface="Cambria Math" panose="02040503050406030204" pitchFamily="18" charset="0"/>
                            </a:rPr>
                            <m:t>𝑌</m:t>
                          </m:r>
                        </m:e>
                        <m:sub>
                          <m:r>
                            <a:rPr lang="en-US" b="0" i="1" smtClean="0">
                              <a:latin typeface="Cambria Math"/>
                            </a:rPr>
                            <m:t>1</m:t>
                          </m:r>
                        </m:sub>
                      </m:sSub>
                    </m:oMath>
                  </m:oMathPara>
                </a14:m>
                <a:endParaRPr lang="fa-IR" dirty="0"/>
              </a:p>
            </p:txBody>
          </p:sp>
        </mc:Choice>
        <mc:Fallback xmlns="">
          <p:sp>
            <p:nvSpPr>
              <p:cNvPr id="28" name="TextBox 27"/>
              <p:cNvSpPr txBox="1">
                <a:spLocks noRot="1" noChangeAspect="1" noMove="1" noResize="1" noEditPoints="1" noAdjustHandles="1" noChangeArrowheads="1" noChangeShapeType="1" noTextEdit="1"/>
              </p:cNvSpPr>
              <p:nvPr/>
            </p:nvSpPr>
            <p:spPr>
              <a:xfrm>
                <a:off x="4500317" y="5389454"/>
                <a:ext cx="428571" cy="369332"/>
              </a:xfrm>
              <a:prstGeom prst="rect">
                <a:avLst/>
              </a:prstGeom>
              <a:blipFill rotWithShape="1">
                <a:blip r:embed="rId5"/>
                <a:stretch>
                  <a:fillRect/>
                </a:stretch>
              </a:blipFill>
            </p:spPr>
            <p:txBody>
              <a:bodyPr/>
              <a:lstStyle/>
              <a:p>
                <a:r>
                  <a:rPr lang="fa-IR">
                    <a:noFill/>
                  </a:rPr>
                  <a:t> </a:t>
                </a:r>
              </a:p>
            </p:txBody>
          </p:sp>
        </mc:Fallback>
      </mc:AlternateContent>
      <p:cxnSp>
        <p:nvCxnSpPr>
          <p:cNvPr id="5" name="Straight Arrow Connector 4"/>
          <p:cNvCxnSpPr>
            <a:stCxn id="17" idx="0"/>
          </p:cNvCxnSpPr>
          <p:nvPr/>
        </p:nvCxnSpPr>
        <p:spPr>
          <a:xfrm flipV="1">
            <a:off x="2011681" y="3257006"/>
            <a:ext cx="17416" cy="818605"/>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cxnSp>
        <p:nvCxnSpPr>
          <p:cNvPr id="7" name="Straight Arrow Connector 6"/>
          <p:cNvCxnSpPr/>
          <p:nvPr/>
        </p:nvCxnSpPr>
        <p:spPr>
          <a:xfrm flipH="1">
            <a:off x="4928888" y="5758786"/>
            <a:ext cx="905856" cy="0"/>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139406638"/>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97321"/>
          </a:xfrm>
        </p:spPr>
        <p:txBody>
          <a:bodyPr/>
          <a:lstStyle/>
          <a:p>
            <a:pPr algn="ctr"/>
            <a:r>
              <a:rPr lang="fa-IR" b="1" dirty="0">
                <a:solidFill>
                  <a:srgbClr val="FF0000"/>
                </a:solidFill>
              </a:rPr>
              <a:t>حرکت روی منحنی و جا به جایی منحنی تقاضای کل</a:t>
            </a:r>
          </a:p>
        </p:txBody>
      </p:sp>
      <p:sp>
        <p:nvSpPr>
          <p:cNvPr id="3" name="Content Placeholder 2"/>
          <p:cNvSpPr>
            <a:spLocks noGrp="1"/>
          </p:cNvSpPr>
          <p:nvPr>
            <p:ph idx="1"/>
          </p:nvPr>
        </p:nvSpPr>
        <p:spPr>
          <a:xfrm>
            <a:off x="838200" y="1140823"/>
            <a:ext cx="10515600" cy="5036140"/>
          </a:xfrm>
        </p:spPr>
        <p:txBody>
          <a:bodyPr>
            <a:normAutofit lnSpcReduction="10000"/>
          </a:bodyPr>
          <a:lstStyle/>
          <a:p>
            <a:pPr marL="514350" indent="-514350" algn="just" rtl="1">
              <a:lnSpc>
                <a:spcPct val="200000"/>
              </a:lnSpc>
              <a:buFont typeface="+mj-lt"/>
              <a:buAutoNum type="arabicParenR"/>
            </a:pPr>
            <a:r>
              <a:rPr lang="fa-IR" sz="3200" b="1" dirty="0"/>
              <a:t>هرگاه به دنبال تغییر نرخ تورم مقدار تقاضای کل تغییر کند، حرکت بر روی منحنی تقاضای کل است.</a:t>
            </a:r>
          </a:p>
          <a:p>
            <a:pPr marL="514350" indent="-514350" algn="just" rtl="1">
              <a:lnSpc>
                <a:spcPct val="200000"/>
              </a:lnSpc>
              <a:buFont typeface="+mj-lt"/>
              <a:buAutoNum type="arabicParenR"/>
            </a:pPr>
            <a:r>
              <a:rPr lang="fa-IR" sz="3200" b="1" dirty="0"/>
              <a:t>هرگاه عاملی غیر از تورم سبب تغییر در تقاضای کل شود(از جمله سیاست های پولی و مالی) جا به جایی منحنی تقاضای کل است.</a:t>
            </a:r>
          </a:p>
          <a:p>
            <a:pPr marL="0" indent="0" algn="just" rtl="1">
              <a:lnSpc>
                <a:spcPct val="200000"/>
              </a:lnSpc>
              <a:buNone/>
            </a:pPr>
            <a:r>
              <a:rPr lang="fa-IR" sz="3200" b="1" dirty="0">
                <a:solidFill>
                  <a:srgbClr val="00B0F0"/>
                </a:solidFill>
              </a:rPr>
              <a:t>عدم تمایز بین این دو از اشکالات مهم تحلیل گران اقتصاد کلان است.</a:t>
            </a:r>
          </a:p>
        </p:txBody>
      </p:sp>
    </p:spTree>
    <p:extLst>
      <p:ext uri="{BB962C8B-B14F-4D97-AF65-F5344CB8AC3E}">
        <p14:creationId xmlns:p14="http://schemas.microsoft.com/office/powerpoint/2010/main" val="3236942743"/>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62486"/>
          </a:xfrm>
        </p:spPr>
        <p:txBody>
          <a:bodyPr>
            <a:normAutofit fontScale="90000"/>
          </a:bodyPr>
          <a:lstStyle/>
          <a:p>
            <a:pPr algn="ctr"/>
            <a:r>
              <a:rPr lang="fa-IR" b="1" dirty="0">
                <a:solidFill>
                  <a:srgbClr val="FF0000"/>
                </a:solidFill>
              </a:rPr>
              <a:t>منحنی عرضه کل در تحلیل اقتصاد کلان</a:t>
            </a:r>
          </a:p>
        </p:txBody>
      </p:sp>
      <p:sp>
        <p:nvSpPr>
          <p:cNvPr id="3" name="Content Placeholder 2"/>
          <p:cNvSpPr>
            <a:spLocks noGrp="1"/>
          </p:cNvSpPr>
          <p:nvPr>
            <p:ph idx="1"/>
          </p:nvPr>
        </p:nvSpPr>
        <p:spPr>
          <a:xfrm>
            <a:off x="838200" y="1097280"/>
            <a:ext cx="10515600" cy="5079683"/>
          </a:xfrm>
        </p:spPr>
        <p:txBody>
          <a:bodyPr>
            <a:normAutofit fontScale="92500" lnSpcReduction="20000"/>
          </a:bodyPr>
          <a:lstStyle/>
          <a:p>
            <a:pPr marL="0" indent="0" algn="just" rtl="1">
              <a:lnSpc>
                <a:spcPct val="200000"/>
              </a:lnSpc>
              <a:buNone/>
            </a:pPr>
            <a:r>
              <a:rPr lang="fa-IR" sz="3200" b="1" dirty="0"/>
              <a:t>در تحلیل اقتصاد کلان کنونی، منحنی عرضه کل(که منحنی فیلیپس هم نامیده می شود)  به صورت رابطه بین نرخ تورم و مقدار عرضه کل کالاها و خدمات نهایی نشان داده می شود و یک منحنی صعودی است. صعودی بودن این منحنی بدان معنی است که با افزایش مقدار عرضه کل و فاصله گرفتن آن از مقدار بالقوه اقتصاد، هزینه های تولید بنگاه ها افزایش یافته و در نتیجه بنگاه ها ناچار به تعیین قیمت بالاتری هستند که نتیجه آن تورم بالاتر است.</a:t>
            </a:r>
          </a:p>
        </p:txBody>
      </p:sp>
    </p:spTree>
    <p:extLst>
      <p:ext uri="{BB962C8B-B14F-4D97-AF65-F5344CB8AC3E}">
        <p14:creationId xmlns:p14="http://schemas.microsoft.com/office/powerpoint/2010/main" val="3424444470"/>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06029"/>
          </a:xfrm>
        </p:spPr>
        <p:txBody>
          <a:bodyPr/>
          <a:lstStyle/>
          <a:p>
            <a:pPr algn="ctr"/>
            <a:r>
              <a:rPr lang="fa-IR" b="1" dirty="0">
                <a:solidFill>
                  <a:srgbClr val="FF0000"/>
                </a:solidFill>
              </a:rPr>
              <a:t>منحنی عرضه کل</a:t>
            </a:r>
          </a:p>
        </p:txBody>
      </p:sp>
      <p:sp>
        <p:nvSpPr>
          <p:cNvPr id="3" name="Content Placeholder 2"/>
          <p:cNvSpPr>
            <a:spLocks noGrp="1"/>
          </p:cNvSpPr>
          <p:nvPr>
            <p:ph idx="1"/>
          </p:nvPr>
        </p:nvSpPr>
        <p:spPr>
          <a:xfrm>
            <a:off x="838200" y="1071154"/>
            <a:ext cx="10515600" cy="5105809"/>
          </a:xfrm>
        </p:spPr>
        <p:txBody>
          <a:bodyPr/>
          <a:lstStyle/>
          <a:p>
            <a:pPr marL="0" indent="0" algn="r" rtl="1">
              <a:buNone/>
            </a:pPr>
            <a:r>
              <a:rPr lang="fa-IR" b="1" dirty="0">
                <a:solidFill>
                  <a:srgbClr val="00B0F0"/>
                </a:solidFill>
              </a:rPr>
              <a:t>با افزایش مقدار عرضه کل و فراتررفتن آن از سطح بالقوه فشار تورمی ایجاد می شود</a:t>
            </a:r>
          </a:p>
        </p:txBody>
      </p:sp>
      <p:cxnSp>
        <p:nvCxnSpPr>
          <p:cNvPr id="5" name="Straight Arrow Connector 4"/>
          <p:cNvCxnSpPr/>
          <p:nvPr/>
        </p:nvCxnSpPr>
        <p:spPr>
          <a:xfrm flipV="1">
            <a:off x="2682240" y="1402080"/>
            <a:ext cx="52251" cy="3744686"/>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7" name="Straight Arrow Connector 6"/>
          <p:cNvCxnSpPr/>
          <p:nvPr/>
        </p:nvCxnSpPr>
        <p:spPr>
          <a:xfrm>
            <a:off x="2690949" y="5146766"/>
            <a:ext cx="5399314" cy="870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9" name="Straight Connector 8"/>
          <p:cNvCxnSpPr/>
          <p:nvPr/>
        </p:nvCxnSpPr>
        <p:spPr>
          <a:xfrm flipV="1">
            <a:off x="3579223" y="1985554"/>
            <a:ext cx="2952206" cy="2717075"/>
          </a:xfrm>
          <a:prstGeom prst="line">
            <a:avLst/>
          </a:prstGeom>
        </p:spPr>
        <p:style>
          <a:lnRef idx="3">
            <a:schemeClr val="accent1"/>
          </a:lnRef>
          <a:fillRef idx="0">
            <a:schemeClr val="accent1"/>
          </a:fillRef>
          <a:effectRef idx="2">
            <a:schemeClr val="accent1"/>
          </a:effectRef>
          <a:fontRef idx="minor">
            <a:schemeClr val="tx1"/>
          </a:fontRef>
        </p:style>
      </p:cxnSp>
      <p:sp>
        <p:nvSpPr>
          <p:cNvPr id="10" name="TextBox 9"/>
          <p:cNvSpPr txBox="1"/>
          <p:nvPr/>
        </p:nvSpPr>
        <p:spPr>
          <a:xfrm>
            <a:off x="7323908" y="5230279"/>
            <a:ext cx="1402080" cy="369332"/>
          </a:xfrm>
          <a:prstGeom prst="rect">
            <a:avLst/>
          </a:prstGeom>
          <a:noFill/>
        </p:spPr>
        <p:txBody>
          <a:bodyPr wrap="square" rtlCol="1">
            <a:spAutoFit/>
          </a:bodyPr>
          <a:lstStyle/>
          <a:p>
            <a:pPr algn="r" rtl="1"/>
            <a:r>
              <a:rPr lang="fa-IR" b="1" dirty="0"/>
              <a:t>عرضه کل </a:t>
            </a:r>
            <a:r>
              <a:rPr lang="en-US" b="1" dirty="0"/>
              <a:t>Y</a:t>
            </a:r>
            <a:endParaRPr lang="fa-IR" b="1" dirty="0"/>
          </a:p>
        </p:txBody>
      </p:sp>
      <p:sp>
        <p:nvSpPr>
          <p:cNvPr id="11" name="TextBox 10"/>
          <p:cNvSpPr txBox="1"/>
          <p:nvPr/>
        </p:nvSpPr>
        <p:spPr>
          <a:xfrm>
            <a:off x="1410789" y="1407851"/>
            <a:ext cx="1125257" cy="369332"/>
          </a:xfrm>
          <a:prstGeom prst="rect">
            <a:avLst/>
          </a:prstGeom>
          <a:noFill/>
        </p:spPr>
        <p:txBody>
          <a:bodyPr wrap="square" rtlCol="1">
            <a:spAutoFit/>
          </a:bodyPr>
          <a:lstStyle/>
          <a:p>
            <a:pPr algn="r" rtl="1"/>
            <a:r>
              <a:rPr lang="fa-IR" b="1" dirty="0"/>
              <a:t>نرخ تورم </a:t>
            </a:r>
            <a:r>
              <a:rPr lang="el-GR" b="1" dirty="0"/>
              <a:t>π</a:t>
            </a:r>
            <a:endParaRPr lang="fa-IR" b="1" dirty="0"/>
          </a:p>
        </p:txBody>
      </p:sp>
      <p:sp>
        <p:nvSpPr>
          <p:cNvPr id="12" name="TextBox 11"/>
          <p:cNvSpPr txBox="1"/>
          <p:nvPr/>
        </p:nvSpPr>
        <p:spPr>
          <a:xfrm>
            <a:off x="6531430" y="1910749"/>
            <a:ext cx="1558834" cy="369332"/>
          </a:xfrm>
          <a:prstGeom prst="rect">
            <a:avLst/>
          </a:prstGeom>
          <a:noFill/>
        </p:spPr>
        <p:txBody>
          <a:bodyPr wrap="square" rtlCol="1">
            <a:spAutoFit/>
          </a:bodyPr>
          <a:lstStyle/>
          <a:p>
            <a:pPr algn="r" rtl="1"/>
            <a:r>
              <a:rPr lang="fa-IR" b="1" dirty="0"/>
              <a:t>منحنی عرضه کل</a:t>
            </a:r>
          </a:p>
        </p:txBody>
      </p:sp>
      <mc:AlternateContent xmlns:mc="http://schemas.openxmlformats.org/markup-compatibility/2006" xmlns:a14="http://schemas.microsoft.com/office/drawing/2010/main">
        <mc:Choice Requires="a14">
          <p:sp>
            <p:nvSpPr>
              <p:cNvPr id="13" name="TextBox 12"/>
              <p:cNvSpPr txBox="1"/>
              <p:nvPr/>
            </p:nvSpPr>
            <p:spPr>
              <a:xfrm>
                <a:off x="1959429" y="3823063"/>
                <a:ext cx="646286" cy="369332"/>
              </a:xfrm>
              <a:prstGeom prst="rect">
                <a:avLst/>
              </a:prstGeom>
              <a:noFill/>
            </p:spPr>
            <p:txBody>
              <a:bodyPr wrap="square" rtlCol="1">
                <a:spAutoFit/>
              </a:bodyPr>
              <a:lstStyle/>
              <a:p>
                <a:pPr/>
                <a14:m>
                  <m:oMathPara xmlns:m="http://schemas.openxmlformats.org/officeDocument/2006/math">
                    <m:oMathParaPr>
                      <m:jc m:val="centerGroup"/>
                    </m:oMathParaPr>
                    <m:oMath xmlns:m="http://schemas.openxmlformats.org/officeDocument/2006/math">
                      <m:sSub>
                        <m:sSubPr>
                          <m:ctrlPr>
                            <a:rPr lang="fa-IR" i="1" smtClean="0">
                              <a:latin typeface="Cambria Math" panose="02040503050406030204" pitchFamily="18" charset="0"/>
                            </a:rPr>
                          </m:ctrlPr>
                        </m:sSubPr>
                        <m:e>
                          <m:r>
                            <m:rPr>
                              <m:sty m:val="p"/>
                            </m:rPr>
                            <a:rPr lang="el-GR" i="1" smtClean="0">
                              <a:latin typeface="Cambria Math" panose="02040503050406030204" pitchFamily="18" charset="0"/>
                            </a:rPr>
                            <m:t>π</m:t>
                          </m:r>
                        </m:e>
                        <m:sub>
                          <m:r>
                            <a:rPr lang="en-US" b="0" i="1" smtClean="0">
                              <a:latin typeface="Cambria Math" panose="02040503050406030204" pitchFamily="18" charset="0"/>
                            </a:rPr>
                            <m:t>0</m:t>
                          </m:r>
                        </m:sub>
                      </m:sSub>
                    </m:oMath>
                  </m:oMathPara>
                </a14:m>
                <a:endParaRPr lang="fa-IR" dirty="0"/>
              </a:p>
            </p:txBody>
          </p:sp>
        </mc:Choice>
        <mc:Fallback xmlns="">
          <p:sp>
            <p:nvSpPr>
              <p:cNvPr id="13" name="TextBox 12"/>
              <p:cNvSpPr txBox="1">
                <a:spLocks noRot="1" noChangeAspect="1" noMove="1" noResize="1" noEditPoints="1" noAdjustHandles="1" noChangeArrowheads="1" noChangeShapeType="1" noTextEdit="1"/>
              </p:cNvSpPr>
              <p:nvPr/>
            </p:nvSpPr>
            <p:spPr>
              <a:xfrm>
                <a:off x="1959429" y="3823063"/>
                <a:ext cx="646286" cy="369332"/>
              </a:xfrm>
              <a:prstGeom prst="rect">
                <a:avLst/>
              </a:prstGeom>
              <a:blipFill>
                <a:blip r:embed="rId2"/>
                <a:stretch>
                  <a:fillRect/>
                </a:stretch>
              </a:blipFill>
            </p:spPr>
            <p:txBody>
              <a:bodyPr/>
              <a:lstStyle/>
              <a:p>
                <a:r>
                  <a:rPr lang="fa-IR">
                    <a:noFill/>
                  </a:rPr>
                  <a:t> </a:t>
                </a:r>
              </a:p>
            </p:txBody>
          </p:sp>
        </mc:Fallback>
      </mc:AlternateContent>
      <p:cxnSp>
        <p:nvCxnSpPr>
          <p:cNvPr id="15" name="Straight Connector 14"/>
          <p:cNvCxnSpPr/>
          <p:nvPr/>
        </p:nvCxnSpPr>
        <p:spPr>
          <a:xfrm>
            <a:off x="2690949" y="4032069"/>
            <a:ext cx="1584960" cy="26125"/>
          </a:xfrm>
          <a:prstGeom prst="line">
            <a:avLst/>
          </a:prstGeom>
        </p:spPr>
        <p:style>
          <a:lnRef idx="3">
            <a:schemeClr val="accent1"/>
          </a:lnRef>
          <a:fillRef idx="0">
            <a:schemeClr val="accent1"/>
          </a:fillRef>
          <a:effectRef idx="2">
            <a:schemeClr val="accent1"/>
          </a:effectRef>
          <a:fontRef idx="minor">
            <a:schemeClr val="tx1"/>
          </a:fontRef>
        </p:style>
      </p:cxnSp>
      <p:cxnSp>
        <p:nvCxnSpPr>
          <p:cNvPr id="19" name="Straight Connector 18"/>
          <p:cNvCxnSpPr/>
          <p:nvPr/>
        </p:nvCxnSpPr>
        <p:spPr>
          <a:xfrm>
            <a:off x="4275909" y="4066903"/>
            <a:ext cx="8708" cy="1079863"/>
          </a:xfrm>
          <a:prstGeom prst="line">
            <a:avLst/>
          </a:prstGeom>
        </p:spPr>
        <p:style>
          <a:lnRef idx="3">
            <a:schemeClr val="accent1"/>
          </a:lnRef>
          <a:fillRef idx="0">
            <a:schemeClr val="accent1"/>
          </a:fillRef>
          <a:effectRef idx="2">
            <a:schemeClr val="accent1"/>
          </a:effectRef>
          <a:fontRef idx="minor">
            <a:schemeClr val="tx1"/>
          </a:fontRef>
        </p:style>
      </p:cxnSp>
      <mc:AlternateContent xmlns:mc="http://schemas.openxmlformats.org/markup-compatibility/2006" xmlns:a14="http://schemas.microsoft.com/office/drawing/2010/main">
        <mc:Choice Requires="a14">
          <p:sp>
            <p:nvSpPr>
              <p:cNvPr id="20" name="TextBox 19"/>
              <p:cNvSpPr txBox="1"/>
              <p:nvPr/>
            </p:nvSpPr>
            <p:spPr>
              <a:xfrm>
                <a:off x="3953690" y="5221571"/>
                <a:ext cx="690153" cy="369332"/>
              </a:xfrm>
              <a:prstGeom prst="rect">
                <a:avLst/>
              </a:prstGeom>
              <a:noFill/>
            </p:spPr>
            <p:txBody>
              <a:bodyPr wrap="square" rtlCol="1">
                <a:spAutoFit/>
              </a:bodyPr>
              <a:lstStyle/>
              <a:p>
                <a:pPr/>
                <a14:m>
                  <m:oMathPara xmlns:m="http://schemas.openxmlformats.org/officeDocument/2006/math">
                    <m:oMathParaPr>
                      <m:jc m:val="centerGroup"/>
                    </m:oMathParaPr>
                    <m:oMath xmlns:m="http://schemas.openxmlformats.org/officeDocument/2006/math">
                      <m:sSub>
                        <m:sSubPr>
                          <m:ctrlPr>
                            <a:rPr lang="fa-IR" i="1" smtClean="0">
                              <a:latin typeface="Cambria Math" panose="02040503050406030204" pitchFamily="18" charset="0"/>
                            </a:rPr>
                          </m:ctrlPr>
                        </m:sSubPr>
                        <m:e>
                          <m:r>
                            <a:rPr lang="en-US" b="0" i="1" smtClean="0">
                              <a:latin typeface="Cambria Math" panose="02040503050406030204" pitchFamily="18" charset="0"/>
                            </a:rPr>
                            <m:t>𝑌</m:t>
                          </m:r>
                        </m:e>
                        <m:sub>
                          <m:r>
                            <a:rPr lang="en-US" b="0" i="1" smtClean="0">
                              <a:latin typeface="Cambria Math" panose="02040503050406030204" pitchFamily="18" charset="0"/>
                            </a:rPr>
                            <m:t>0</m:t>
                          </m:r>
                        </m:sub>
                      </m:sSub>
                    </m:oMath>
                  </m:oMathPara>
                </a14:m>
                <a:endParaRPr lang="fa-IR" dirty="0"/>
              </a:p>
            </p:txBody>
          </p:sp>
        </mc:Choice>
        <mc:Fallback xmlns="">
          <p:sp>
            <p:nvSpPr>
              <p:cNvPr id="20" name="TextBox 19"/>
              <p:cNvSpPr txBox="1">
                <a:spLocks noRot="1" noChangeAspect="1" noMove="1" noResize="1" noEditPoints="1" noAdjustHandles="1" noChangeArrowheads="1" noChangeShapeType="1" noTextEdit="1"/>
              </p:cNvSpPr>
              <p:nvPr/>
            </p:nvSpPr>
            <p:spPr>
              <a:xfrm>
                <a:off x="3953690" y="5221571"/>
                <a:ext cx="690153" cy="369332"/>
              </a:xfrm>
              <a:prstGeom prst="rect">
                <a:avLst/>
              </a:prstGeom>
              <a:blipFill>
                <a:blip r:embed="rId3"/>
                <a:stretch>
                  <a:fillRect b="-1667"/>
                </a:stretch>
              </a:blipFill>
            </p:spPr>
            <p:txBody>
              <a:bodyPr/>
              <a:lstStyle/>
              <a:p>
                <a:r>
                  <a:rPr lang="fa-IR">
                    <a:noFill/>
                  </a:rPr>
                  <a:t> </a:t>
                </a:r>
              </a:p>
            </p:txBody>
          </p:sp>
        </mc:Fallback>
      </mc:AlternateContent>
      <mc:AlternateContent xmlns:mc="http://schemas.openxmlformats.org/markup-compatibility/2006" xmlns:a14="http://schemas.microsoft.com/office/drawing/2010/main">
        <mc:Choice Requires="a14">
          <p:sp>
            <p:nvSpPr>
              <p:cNvPr id="21" name="TextBox 20"/>
              <p:cNvSpPr txBox="1"/>
              <p:nvPr/>
            </p:nvSpPr>
            <p:spPr>
              <a:xfrm>
                <a:off x="2020389" y="2747702"/>
                <a:ext cx="585326" cy="369332"/>
              </a:xfrm>
              <a:prstGeom prst="rect">
                <a:avLst/>
              </a:prstGeom>
              <a:noFill/>
            </p:spPr>
            <p:txBody>
              <a:bodyPr wrap="square" rtlCol="1">
                <a:spAutoFit/>
              </a:bodyPr>
              <a:lstStyle/>
              <a:p>
                <a:pPr/>
                <a14:m>
                  <m:oMathPara xmlns:m="http://schemas.openxmlformats.org/officeDocument/2006/math">
                    <m:oMathParaPr>
                      <m:jc m:val="centerGroup"/>
                    </m:oMathParaPr>
                    <m:oMath xmlns:m="http://schemas.openxmlformats.org/officeDocument/2006/math">
                      <m:sSub>
                        <m:sSubPr>
                          <m:ctrlPr>
                            <a:rPr lang="fa-IR" i="1" smtClean="0">
                              <a:latin typeface="Cambria Math" panose="02040503050406030204" pitchFamily="18" charset="0"/>
                            </a:rPr>
                          </m:ctrlPr>
                        </m:sSubPr>
                        <m:e>
                          <m:r>
                            <m:rPr>
                              <m:sty m:val="p"/>
                            </m:rPr>
                            <a:rPr lang="fa-IR" i="1" smtClean="0">
                              <a:latin typeface="Cambria Math" panose="02040503050406030204" pitchFamily="18" charset="0"/>
                            </a:rPr>
                            <m:t>π</m:t>
                          </m:r>
                        </m:e>
                        <m:sub>
                          <m:r>
                            <a:rPr lang="en-US" b="0" i="1" smtClean="0">
                              <a:latin typeface="Cambria Math" panose="02040503050406030204" pitchFamily="18" charset="0"/>
                            </a:rPr>
                            <m:t>1</m:t>
                          </m:r>
                        </m:sub>
                      </m:sSub>
                    </m:oMath>
                  </m:oMathPara>
                </a14:m>
                <a:endParaRPr lang="fa-IR" dirty="0"/>
              </a:p>
            </p:txBody>
          </p:sp>
        </mc:Choice>
        <mc:Fallback xmlns="">
          <p:sp>
            <p:nvSpPr>
              <p:cNvPr id="21" name="TextBox 20"/>
              <p:cNvSpPr txBox="1">
                <a:spLocks noRot="1" noChangeAspect="1" noMove="1" noResize="1" noEditPoints="1" noAdjustHandles="1" noChangeArrowheads="1" noChangeShapeType="1" noTextEdit="1"/>
              </p:cNvSpPr>
              <p:nvPr/>
            </p:nvSpPr>
            <p:spPr>
              <a:xfrm>
                <a:off x="2020389" y="2747702"/>
                <a:ext cx="585326" cy="369332"/>
              </a:xfrm>
              <a:prstGeom prst="rect">
                <a:avLst/>
              </a:prstGeom>
              <a:blipFill>
                <a:blip r:embed="rId4"/>
                <a:stretch>
                  <a:fillRect b="-1667"/>
                </a:stretch>
              </a:blipFill>
            </p:spPr>
            <p:txBody>
              <a:bodyPr/>
              <a:lstStyle/>
              <a:p>
                <a:r>
                  <a:rPr lang="fa-IR">
                    <a:noFill/>
                  </a:rPr>
                  <a:t> </a:t>
                </a:r>
              </a:p>
            </p:txBody>
          </p:sp>
        </mc:Fallback>
      </mc:AlternateContent>
      <p:cxnSp>
        <p:nvCxnSpPr>
          <p:cNvPr id="23" name="Straight Connector 22"/>
          <p:cNvCxnSpPr/>
          <p:nvPr/>
        </p:nvCxnSpPr>
        <p:spPr>
          <a:xfrm>
            <a:off x="2734491" y="2932368"/>
            <a:ext cx="2656115" cy="72089"/>
          </a:xfrm>
          <a:prstGeom prst="line">
            <a:avLst/>
          </a:prstGeom>
        </p:spPr>
        <p:style>
          <a:lnRef idx="3">
            <a:schemeClr val="accent5"/>
          </a:lnRef>
          <a:fillRef idx="0">
            <a:schemeClr val="accent5"/>
          </a:fillRef>
          <a:effectRef idx="2">
            <a:schemeClr val="accent5"/>
          </a:effectRef>
          <a:fontRef idx="minor">
            <a:schemeClr val="tx1"/>
          </a:fontRef>
        </p:style>
      </p:cxnSp>
      <p:cxnSp>
        <p:nvCxnSpPr>
          <p:cNvPr id="25" name="Straight Connector 24"/>
          <p:cNvCxnSpPr/>
          <p:nvPr/>
        </p:nvCxnSpPr>
        <p:spPr>
          <a:xfrm>
            <a:off x="5390606" y="3010580"/>
            <a:ext cx="0" cy="2133190"/>
          </a:xfrm>
          <a:prstGeom prst="line">
            <a:avLst/>
          </a:prstGeom>
        </p:spPr>
        <p:style>
          <a:lnRef idx="3">
            <a:schemeClr val="accent5"/>
          </a:lnRef>
          <a:fillRef idx="0">
            <a:schemeClr val="accent5"/>
          </a:fillRef>
          <a:effectRef idx="2">
            <a:schemeClr val="accent5"/>
          </a:effectRef>
          <a:fontRef idx="minor">
            <a:schemeClr val="tx1"/>
          </a:fontRef>
        </p:style>
      </p:cxnSp>
      <mc:AlternateContent xmlns:mc="http://schemas.openxmlformats.org/markup-compatibility/2006" xmlns:a14="http://schemas.microsoft.com/office/drawing/2010/main">
        <mc:Choice Requires="a14">
          <p:sp>
            <p:nvSpPr>
              <p:cNvPr id="26" name="TextBox 25"/>
              <p:cNvSpPr txBox="1"/>
              <p:nvPr/>
            </p:nvSpPr>
            <p:spPr>
              <a:xfrm>
                <a:off x="5152207" y="5230279"/>
                <a:ext cx="566057" cy="369332"/>
              </a:xfrm>
              <a:prstGeom prst="rect">
                <a:avLst/>
              </a:prstGeom>
              <a:noFill/>
            </p:spPr>
            <p:txBody>
              <a:bodyPr wrap="square" rtlCol="1">
                <a:spAutoFit/>
              </a:bodyPr>
              <a:lstStyle/>
              <a:p>
                <a:pPr/>
                <a14:m>
                  <m:oMathPara xmlns:m="http://schemas.openxmlformats.org/officeDocument/2006/math">
                    <m:oMathParaPr>
                      <m:jc m:val="centerGroup"/>
                    </m:oMathParaPr>
                    <m:oMath xmlns:m="http://schemas.openxmlformats.org/officeDocument/2006/math">
                      <m:sSub>
                        <m:sSubPr>
                          <m:ctrlPr>
                            <a:rPr lang="fa-IR" i="1" smtClean="0">
                              <a:latin typeface="Cambria Math" panose="02040503050406030204" pitchFamily="18" charset="0"/>
                            </a:rPr>
                          </m:ctrlPr>
                        </m:sSubPr>
                        <m:e>
                          <m:r>
                            <a:rPr lang="en-US" b="0" i="1" smtClean="0">
                              <a:latin typeface="Cambria Math" panose="02040503050406030204" pitchFamily="18" charset="0"/>
                            </a:rPr>
                            <m:t>𝑌</m:t>
                          </m:r>
                        </m:e>
                        <m:sub>
                          <m:r>
                            <a:rPr lang="en-US" b="0" i="1" smtClean="0">
                              <a:latin typeface="Cambria Math" panose="02040503050406030204" pitchFamily="18" charset="0"/>
                            </a:rPr>
                            <m:t>1</m:t>
                          </m:r>
                        </m:sub>
                      </m:sSub>
                    </m:oMath>
                  </m:oMathPara>
                </a14:m>
                <a:endParaRPr lang="fa-IR" dirty="0"/>
              </a:p>
            </p:txBody>
          </p:sp>
        </mc:Choice>
        <mc:Fallback xmlns="">
          <p:sp>
            <p:nvSpPr>
              <p:cNvPr id="26" name="TextBox 25"/>
              <p:cNvSpPr txBox="1">
                <a:spLocks noRot="1" noChangeAspect="1" noMove="1" noResize="1" noEditPoints="1" noAdjustHandles="1" noChangeArrowheads="1" noChangeShapeType="1" noTextEdit="1"/>
              </p:cNvSpPr>
              <p:nvPr/>
            </p:nvSpPr>
            <p:spPr>
              <a:xfrm>
                <a:off x="5152207" y="5230279"/>
                <a:ext cx="566057" cy="369332"/>
              </a:xfrm>
              <a:prstGeom prst="rect">
                <a:avLst/>
              </a:prstGeom>
              <a:blipFill>
                <a:blip r:embed="rId5"/>
                <a:stretch>
                  <a:fillRect/>
                </a:stretch>
              </a:blipFill>
            </p:spPr>
            <p:txBody>
              <a:bodyPr/>
              <a:lstStyle/>
              <a:p>
                <a:r>
                  <a:rPr lang="fa-IR">
                    <a:noFill/>
                  </a:rPr>
                  <a:t> </a:t>
                </a:r>
              </a:p>
            </p:txBody>
          </p:sp>
        </mc:Fallback>
      </mc:AlternateContent>
      <p:cxnSp>
        <p:nvCxnSpPr>
          <p:cNvPr id="6" name="Straight Arrow Connector 5"/>
          <p:cNvCxnSpPr/>
          <p:nvPr/>
        </p:nvCxnSpPr>
        <p:spPr>
          <a:xfrm flipV="1">
            <a:off x="2447109" y="3117034"/>
            <a:ext cx="8708" cy="706029"/>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cxnSp>
        <p:nvCxnSpPr>
          <p:cNvPr id="14" name="Straight Arrow Connector 13"/>
          <p:cNvCxnSpPr/>
          <p:nvPr/>
        </p:nvCxnSpPr>
        <p:spPr>
          <a:xfrm flipV="1">
            <a:off x="4449755" y="5381897"/>
            <a:ext cx="836348" cy="17417"/>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4214161138"/>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4738"/>
          </a:xfrm>
        </p:spPr>
        <p:txBody>
          <a:bodyPr/>
          <a:lstStyle/>
          <a:p>
            <a:pPr algn="ctr"/>
            <a:r>
              <a:rPr lang="fa-IR" b="1" dirty="0">
                <a:solidFill>
                  <a:srgbClr val="FF0000"/>
                </a:solidFill>
              </a:rPr>
              <a:t>حرکت بر روی منحنی و جا به جایی منحنی عرضه کل</a:t>
            </a:r>
          </a:p>
        </p:txBody>
      </p:sp>
      <p:sp>
        <p:nvSpPr>
          <p:cNvPr id="3" name="Content Placeholder 2"/>
          <p:cNvSpPr>
            <a:spLocks noGrp="1"/>
          </p:cNvSpPr>
          <p:nvPr>
            <p:ph idx="1"/>
          </p:nvPr>
        </p:nvSpPr>
        <p:spPr>
          <a:xfrm>
            <a:off x="838200" y="1184366"/>
            <a:ext cx="10515600" cy="4992597"/>
          </a:xfrm>
        </p:spPr>
        <p:txBody>
          <a:bodyPr>
            <a:normAutofit lnSpcReduction="10000"/>
          </a:bodyPr>
          <a:lstStyle/>
          <a:p>
            <a:pPr marL="514350" indent="-514350" algn="just" rtl="1">
              <a:lnSpc>
                <a:spcPct val="200000"/>
              </a:lnSpc>
              <a:buFont typeface="+mj-lt"/>
              <a:buAutoNum type="arabicParenR"/>
            </a:pPr>
            <a:r>
              <a:rPr lang="fa-IR" sz="3200" b="1" dirty="0"/>
              <a:t>هرگاه در واکنش به تغییر نرخ تورم مقدار عرضه کل تغییر کند، حرکت بر روی منحنی عرضه کل است.</a:t>
            </a:r>
          </a:p>
          <a:p>
            <a:pPr marL="514350" indent="-514350" algn="just" rtl="1">
              <a:lnSpc>
                <a:spcPct val="200000"/>
              </a:lnSpc>
              <a:buFont typeface="+mj-lt"/>
              <a:buAutoNum type="arabicParenR"/>
            </a:pPr>
            <a:r>
              <a:rPr lang="fa-IR" sz="3200" b="1" dirty="0"/>
              <a:t>هرگاه عواملی غیر از نرخ تورم سبب تغییر مقدار عرضه کل کالاها و خدمات شوند، جا به جایی منحنی عرضه کل است.</a:t>
            </a:r>
          </a:p>
          <a:p>
            <a:pPr marL="0" indent="0" algn="just" rtl="1">
              <a:lnSpc>
                <a:spcPct val="200000"/>
              </a:lnSpc>
              <a:buNone/>
            </a:pPr>
            <a:r>
              <a:rPr lang="fa-IR" sz="3200" b="1" dirty="0">
                <a:solidFill>
                  <a:srgbClr val="00B0F0"/>
                </a:solidFill>
              </a:rPr>
              <a:t>تمایز این دو نوع تغییر برای فهم اقتصاد کلان مهم است.</a:t>
            </a:r>
          </a:p>
        </p:txBody>
      </p:sp>
    </p:spTree>
    <p:extLst>
      <p:ext uri="{BB962C8B-B14F-4D97-AF65-F5344CB8AC3E}">
        <p14:creationId xmlns:p14="http://schemas.microsoft.com/office/powerpoint/2010/main" val="920379809"/>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06029"/>
          </a:xfrm>
        </p:spPr>
        <p:txBody>
          <a:bodyPr/>
          <a:lstStyle/>
          <a:p>
            <a:pPr algn="ctr"/>
            <a:r>
              <a:rPr lang="fa-IR" b="1" dirty="0">
                <a:solidFill>
                  <a:srgbClr val="FF0000"/>
                </a:solidFill>
              </a:rPr>
              <a:t>تعادل عرضه و تقاضای کل</a:t>
            </a:r>
          </a:p>
        </p:txBody>
      </p:sp>
      <p:sp>
        <p:nvSpPr>
          <p:cNvPr id="3" name="Content Placeholder 2"/>
          <p:cNvSpPr>
            <a:spLocks noGrp="1"/>
          </p:cNvSpPr>
          <p:nvPr>
            <p:ph idx="1"/>
          </p:nvPr>
        </p:nvSpPr>
        <p:spPr>
          <a:xfrm>
            <a:off x="838200" y="1140823"/>
            <a:ext cx="10515600" cy="5036140"/>
          </a:xfrm>
        </p:spPr>
        <p:txBody>
          <a:bodyPr/>
          <a:lstStyle/>
          <a:p>
            <a:pPr marL="0" indent="0" algn="r" rtl="1">
              <a:buNone/>
            </a:pPr>
            <a:endParaRPr lang="fa-IR" dirty="0"/>
          </a:p>
        </p:txBody>
      </p:sp>
      <p:cxnSp>
        <p:nvCxnSpPr>
          <p:cNvPr id="5" name="Straight Arrow Connector 4"/>
          <p:cNvCxnSpPr/>
          <p:nvPr/>
        </p:nvCxnSpPr>
        <p:spPr>
          <a:xfrm flipV="1">
            <a:off x="2734491" y="1410789"/>
            <a:ext cx="8709" cy="366630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7" name="Straight Arrow Connector 6"/>
          <p:cNvCxnSpPr/>
          <p:nvPr/>
        </p:nvCxnSpPr>
        <p:spPr>
          <a:xfrm>
            <a:off x="2743200" y="5068389"/>
            <a:ext cx="5521234"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0" name="Straight Connector 9"/>
          <p:cNvCxnSpPr/>
          <p:nvPr/>
        </p:nvCxnSpPr>
        <p:spPr>
          <a:xfrm>
            <a:off x="3326674" y="1802674"/>
            <a:ext cx="3640183" cy="2804160"/>
          </a:xfrm>
          <a:prstGeom prst="line">
            <a:avLst/>
          </a:prstGeom>
        </p:spPr>
        <p:style>
          <a:lnRef idx="3">
            <a:schemeClr val="accent1"/>
          </a:lnRef>
          <a:fillRef idx="0">
            <a:schemeClr val="accent1"/>
          </a:fillRef>
          <a:effectRef idx="2">
            <a:schemeClr val="accent1"/>
          </a:effectRef>
          <a:fontRef idx="minor">
            <a:schemeClr val="tx1"/>
          </a:fontRef>
        </p:style>
      </p:cxnSp>
      <p:cxnSp>
        <p:nvCxnSpPr>
          <p:cNvPr id="12" name="Straight Connector 11"/>
          <p:cNvCxnSpPr/>
          <p:nvPr/>
        </p:nvCxnSpPr>
        <p:spPr>
          <a:xfrm flipV="1">
            <a:off x="3309257" y="1820091"/>
            <a:ext cx="3944983" cy="2516778"/>
          </a:xfrm>
          <a:prstGeom prst="line">
            <a:avLst/>
          </a:prstGeom>
        </p:spPr>
        <p:style>
          <a:lnRef idx="3">
            <a:schemeClr val="accent1"/>
          </a:lnRef>
          <a:fillRef idx="0">
            <a:schemeClr val="accent1"/>
          </a:fillRef>
          <a:effectRef idx="2">
            <a:schemeClr val="accent1"/>
          </a:effectRef>
          <a:fontRef idx="minor">
            <a:schemeClr val="tx1"/>
          </a:fontRef>
        </p:style>
      </p:cxnSp>
      <p:cxnSp>
        <p:nvCxnSpPr>
          <p:cNvPr id="14" name="Straight Connector 13"/>
          <p:cNvCxnSpPr/>
          <p:nvPr/>
        </p:nvCxnSpPr>
        <p:spPr>
          <a:xfrm>
            <a:off x="5111931" y="3187337"/>
            <a:ext cx="0" cy="1872345"/>
          </a:xfrm>
          <a:prstGeom prst="line">
            <a:avLst/>
          </a:prstGeom>
        </p:spPr>
        <p:style>
          <a:lnRef idx="3">
            <a:schemeClr val="accent1"/>
          </a:lnRef>
          <a:fillRef idx="0">
            <a:schemeClr val="accent1"/>
          </a:fillRef>
          <a:effectRef idx="2">
            <a:schemeClr val="accent1"/>
          </a:effectRef>
          <a:fontRef idx="minor">
            <a:schemeClr val="tx1"/>
          </a:fontRef>
        </p:style>
      </p:cxnSp>
      <p:cxnSp>
        <p:nvCxnSpPr>
          <p:cNvPr id="16" name="Straight Connector 15"/>
          <p:cNvCxnSpPr/>
          <p:nvPr/>
        </p:nvCxnSpPr>
        <p:spPr>
          <a:xfrm flipH="1">
            <a:off x="2734491" y="3178629"/>
            <a:ext cx="2386149" cy="0"/>
          </a:xfrm>
          <a:prstGeom prst="line">
            <a:avLst/>
          </a:prstGeom>
        </p:spPr>
        <p:style>
          <a:lnRef idx="3">
            <a:schemeClr val="accent1"/>
          </a:lnRef>
          <a:fillRef idx="0">
            <a:schemeClr val="accent1"/>
          </a:fillRef>
          <a:effectRef idx="2">
            <a:schemeClr val="accent1"/>
          </a:effectRef>
          <a:fontRef idx="minor">
            <a:schemeClr val="tx1"/>
          </a:fontRef>
        </p:style>
      </p:cxnSp>
      <p:sp>
        <p:nvSpPr>
          <p:cNvPr id="17" name="TextBox 16"/>
          <p:cNvSpPr txBox="1"/>
          <p:nvPr/>
        </p:nvSpPr>
        <p:spPr>
          <a:xfrm>
            <a:off x="7750629" y="5164183"/>
            <a:ext cx="2429691" cy="369332"/>
          </a:xfrm>
          <a:prstGeom prst="rect">
            <a:avLst/>
          </a:prstGeom>
          <a:noFill/>
        </p:spPr>
        <p:txBody>
          <a:bodyPr wrap="square" rtlCol="1">
            <a:spAutoFit/>
          </a:bodyPr>
          <a:lstStyle/>
          <a:p>
            <a:pPr algn="r" rtl="1"/>
            <a:r>
              <a:rPr lang="fa-IR" b="1" dirty="0"/>
              <a:t>مقدار عرضه و تقاضای کل </a:t>
            </a:r>
            <a:r>
              <a:rPr lang="en-US" b="1" dirty="0"/>
              <a:t>Y</a:t>
            </a:r>
            <a:endParaRPr lang="fa-IR" b="1" dirty="0"/>
          </a:p>
        </p:txBody>
      </p:sp>
      <p:sp>
        <p:nvSpPr>
          <p:cNvPr id="18" name="TextBox 17"/>
          <p:cNvSpPr txBox="1"/>
          <p:nvPr/>
        </p:nvSpPr>
        <p:spPr>
          <a:xfrm>
            <a:off x="1454332" y="1450759"/>
            <a:ext cx="1125256" cy="369332"/>
          </a:xfrm>
          <a:prstGeom prst="rect">
            <a:avLst/>
          </a:prstGeom>
          <a:noFill/>
        </p:spPr>
        <p:txBody>
          <a:bodyPr wrap="square" rtlCol="1">
            <a:spAutoFit/>
          </a:bodyPr>
          <a:lstStyle/>
          <a:p>
            <a:pPr algn="r" rtl="1"/>
            <a:r>
              <a:rPr lang="fa-IR" b="1" dirty="0"/>
              <a:t>نرخ تورم </a:t>
            </a:r>
            <a:r>
              <a:rPr lang="el-GR" b="1" dirty="0"/>
              <a:t>π</a:t>
            </a:r>
            <a:endParaRPr lang="fa-IR" b="1" dirty="0"/>
          </a:p>
        </p:txBody>
      </p:sp>
      <p:sp>
        <p:nvSpPr>
          <p:cNvPr id="19" name="TextBox 18"/>
          <p:cNvSpPr txBox="1"/>
          <p:nvPr/>
        </p:nvSpPr>
        <p:spPr>
          <a:xfrm>
            <a:off x="6984275" y="4336869"/>
            <a:ext cx="1698172" cy="369332"/>
          </a:xfrm>
          <a:prstGeom prst="rect">
            <a:avLst/>
          </a:prstGeom>
          <a:noFill/>
        </p:spPr>
        <p:txBody>
          <a:bodyPr wrap="square" rtlCol="1">
            <a:spAutoFit/>
          </a:bodyPr>
          <a:lstStyle/>
          <a:p>
            <a:pPr algn="r" rtl="1"/>
            <a:r>
              <a:rPr lang="fa-IR" b="1" dirty="0"/>
              <a:t>منحنی تقاضای کل</a:t>
            </a:r>
          </a:p>
        </p:txBody>
      </p:sp>
      <p:sp>
        <p:nvSpPr>
          <p:cNvPr id="20" name="TextBox 19"/>
          <p:cNvSpPr txBox="1"/>
          <p:nvPr/>
        </p:nvSpPr>
        <p:spPr>
          <a:xfrm>
            <a:off x="7271657" y="1955857"/>
            <a:ext cx="1558834" cy="369332"/>
          </a:xfrm>
          <a:prstGeom prst="rect">
            <a:avLst/>
          </a:prstGeom>
          <a:noFill/>
        </p:spPr>
        <p:txBody>
          <a:bodyPr wrap="square" rtlCol="1">
            <a:spAutoFit/>
          </a:bodyPr>
          <a:lstStyle/>
          <a:p>
            <a:pPr algn="r" rtl="1"/>
            <a:r>
              <a:rPr lang="fa-IR" b="1" dirty="0"/>
              <a:t>منحنی عرضه کل</a:t>
            </a:r>
          </a:p>
        </p:txBody>
      </p:sp>
      <p:sp>
        <p:nvSpPr>
          <p:cNvPr id="21" name="TextBox 20"/>
          <p:cNvSpPr txBox="1"/>
          <p:nvPr/>
        </p:nvSpPr>
        <p:spPr>
          <a:xfrm>
            <a:off x="4302035" y="5244636"/>
            <a:ext cx="1645920" cy="369332"/>
          </a:xfrm>
          <a:prstGeom prst="rect">
            <a:avLst/>
          </a:prstGeom>
          <a:noFill/>
        </p:spPr>
        <p:txBody>
          <a:bodyPr wrap="square" rtlCol="1">
            <a:spAutoFit/>
          </a:bodyPr>
          <a:lstStyle/>
          <a:p>
            <a:pPr algn="r" rtl="1"/>
            <a:r>
              <a:rPr lang="fa-IR" b="1" dirty="0"/>
              <a:t>مقدار تولید تعادلی</a:t>
            </a:r>
          </a:p>
        </p:txBody>
      </p:sp>
      <p:sp>
        <p:nvSpPr>
          <p:cNvPr id="22" name="TextBox 21"/>
          <p:cNvSpPr txBox="1"/>
          <p:nvPr/>
        </p:nvSpPr>
        <p:spPr>
          <a:xfrm>
            <a:off x="1071154" y="2993963"/>
            <a:ext cx="1437839" cy="369332"/>
          </a:xfrm>
          <a:prstGeom prst="rect">
            <a:avLst/>
          </a:prstGeom>
          <a:noFill/>
        </p:spPr>
        <p:txBody>
          <a:bodyPr wrap="square" rtlCol="1">
            <a:spAutoFit/>
          </a:bodyPr>
          <a:lstStyle/>
          <a:p>
            <a:pPr algn="r" rtl="1"/>
            <a:r>
              <a:rPr lang="fa-IR" b="1" dirty="0"/>
              <a:t>نرخ تورم تعادلی</a:t>
            </a:r>
          </a:p>
        </p:txBody>
      </p:sp>
    </p:spTree>
    <p:extLst>
      <p:ext uri="{BB962C8B-B14F-4D97-AF65-F5344CB8AC3E}">
        <p14:creationId xmlns:p14="http://schemas.microsoft.com/office/powerpoint/2010/main" val="489827346"/>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66989"/>
          </a:xfrm>
        </p:spPr>
        <p:txBody>
          <a:bodyPr/>
          <a:lstStyle/>
          <a:p>
            <a:pPr algn="ctr"/>
            <a:r>
              <a:rPr lang="fa-IR" b="1" dirty="0">
                <a:solidFill>
                  <a:srgbClr val="FF0000"/>
                </a:solidFill>
              </a:rPr>
              <a:t>تعادل اقتصاد کلان و دلالت آن برای قیمت ها و تولید</a:t>
            </a:r>
          </a:p>
        </p:txBody>
      </p:sp>
      <p:sp>
        <p:nvSpPr>
          <p:cNvPr id="3" name="Content Placeholder 2"/>
          <p:cNvSpPr>
            <a:spLocks noGrp="1"/>
          </p:cNvSpPr>
          <p:nvPr>
            <p:ph idx="1"/>
          </p:nvPr>
        </p:nvSpPr>
        <p:spPr>
          <a:xfrm>
            <a:off x="838200" y="1132114"/>
            <a:ext cx="10515600" cy="5044849"/>
          </a:xfrm>
        </p:spPr>
        <p:txBody>
          <a:bodyPr>
            <a:normAutofit fontScale="85000" lnSpcReduction="10000"/>
          </a:bodyPr>
          <a:lstStyle/>
          <a:p>
            <a:pPr marL="0" indent="0" algn="just" rtl="1">
              <a:lnSpc>
                <a:spcPct val="200000"/>
              </a:lnSpc>
              <a:buNone/>
            </a:pPr>
            <a:r>
              <a:rPr lang="fa-IR" sz="3200" b="1" dirty="0"/>
              <a:t>هنگامی که عرضه و تقاضای کل در تعادل باشند، انگیزه و نیرویی برای تغییر نرخ تورم و فاصله گرفتن تولید از مقدار بالقوه آن وجود ندارد و ثبات اقتصاد کلان وجود دارد. تا زمانی که منحنی های عرضه و تقاضای کل دچار جا به جایی نشوند این وضعیت دوام خواهد داشت.</a:t>
            </a:r>
          </a:p>
          <a:p>
            <a:pPr marL="0" indent="0" algn="just" rtl="1">
              <a:lnSpc>
                <a:spcPct val="200000"/>
              </a:lnSpc>
              <a:buNone/>
            </a:pPr>
            <a:r>
              <a:rPr lang="fa-IR" sz="3200" b="1" dirty="0">
                <a:solidFill>
                  <a:srgbClr val="00B0F0"/>
                </a:solidFill>
              </a:rPr>
              <a:t>نمونه بارز ثبات اقتصاد کلان در ایران دهه 1340 و نمونه بارز ثبات اقتصاد کلان در آمریکا دهه 1990 است.</a:t>
            </a:r>
          </a:p>
        </p:txBody>
      </p:sp>
    </p:spTree>
    <p:extLst>
      <p:ext uri="{BB962C8B-B14F-4D97-AF65-F5344CB8AC3E}">
        <p14:creationId xmlns:p14="http://schemas.microsoft.com/office/powerpoint/2010/main" val="3693567462"/>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53778"/>
          </a:xfrm>
        </p:spPr>
        <p:txBody>
          <a:bodyPr>
            <a:normAutofit fontScale="90000"/>
          </a:bodyPr>
          <a:lstStyle/>
          <a:p>
            <a:pPr algn="ctr"/>
            <a:r>
              <a:rPr lang="fa-IR" b="1" dirty="0">
                <a:solidFill>
                  <a:srgbClr val="FF0000"/>
                </a:solidFill>
              </a:rPr>
              <a:t>تعادل عرضه و تقاضای کل و تغییر متغیرهای اقتصاد کلان</a:t>
            </a:r>
          </a:p>
        </p:txBody>
      </p:sp>
      <p:sp>
        <p:nvSpPr>
          <p:cNvPr id="3" name="Content Placeholder 2"/>
          <p:cNvSpPr>
            <a:spLocks noGrp="1"/>
          </p:cNvSpPr>
          <p:nvPr>
            <p:ph idx="1"/>
          </p:nvPr>
        </p:nvSpPr>
        <p:spPr>
          <a:xfrm>
            <a:off x="838200" y="1114697"/>
            <a:ext cx="10515600" cy="5062266"/>
          </a:xfrm>
        </p:spPr>
        <p:txBody>
          <a:bodyPr>
            <a:normAutofit fontScale="92500"/>
          </a:bodyPr>
          <a:lstStyle/>
          <a:p>
            <a:pPr marL="0" indent="0" algn="just" rtl="1">
              <a:lnSpc>
                <a:spcPct val="200000"/>
              </a:lnSpc>
              <a:buNone/>
            </a:pPr>
            <a:r>
              <a:rPr lang="fa-IR" sz="3200" b="1" dirty="0"/>
              <a:t>به عنوان یک قاعده کلی باید در نظر داشت که تغییر متغیرهای با اهمیت اقتصاد کلان مانند نرخ تورم، تولید ناخالص داخلی، مصرف کل، سرمایه گذاری کل، مخارج دولت، خالص صادرات، ارزش افزوده بخش ها، اشتغال، نرخ ارز، نرخ بهره و مواردی از این دست انعکاس وارد شدن شوک یا ضربه ای به منحنی های عرضه و تقاضای کل است و فهم دقیق آن نیز مستلزم استفاده از این چارچوب است.</a:t>
            </a:r>
          </a:p>
        </p:txBody>
      </p:sp>
    </p:spTree>
    <p:extLst>
      <p:ext uri="{BB962C8B-B14F-4D97-AF65-F5344CB8AC3E}">
        <p14:creationId xmlns:p14="http://schemas.microsoft.com/office/powerpoint/2010/main" val="2126539419"/>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06029"/>
          </a:xfrm>
        </p:spPr>
        <p:txBody>
          <a:bodyPr/>
          <a:lstStyle/>
          <a:p>
            <a:pPr algn="ctr"/>
            <a:r>
              <a:rPr lang="fa-IR" b="1" dirty="0">
                <a:solidFill>
                  <a:srgbClr val="FF0000"/>
                </a:solidFill>
              </a:rPr>
              <a:t>اثر شوک مثبت تقاضای کل</a:t>
            </a:r>
          </a:p>
        </p:txBody>
      </p:sp>
      <p:sp>
        <p:nvSpPr>
          <p:cNvPr id="3" name="Content Placeholder 2"/>
          <p:cNvSpPr>
            <a:spLocks noGrp="1"/>
          </p:cNvSpPr>
          <p:nvPr>
            <p:ph idx="1"/>
          </p:nvPr>
        </p:nvSpPr>
        <p:spPr>
          <a:xfrm>
            <a:off x="838200" y="1071154"/>
            <a:ext cx="10515600" cy="5105809"/>
          </a:xfrm>
        </p:spPr>
        <p:txBody>
          <a:bodyPr/>
          <a:lstStyle/>
          <a:p>
            <a:pPr marL="0" indent="0" algn="r" rtl="1">
              <a:buNone/>
            </a:pPr>
            <a:endParaRPr lang="fa-IR" b="1" dirty="0"/>
          </a:p>
        </p:txBody>
      </p:sp>
      <p:cxnSp>
        <p:nvCxnSpPr>
          <p:cNvPr id="5" name="Straight Arrow Connector 4"/>
          <p:cNvCxnSpPr/>
          <p:nvPr/>
        </p:nvCxnSpPr>
        <p:spPr>
          <a:xfrm flipV="1">
            <a:off x="2629989" y="1497874"/>
            <a:ext cx="60960" cy="363147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7" name="Straight Arrow Connector 6"/>
          <p:cNvCxnSpPr/>
          <p:nvPr/>
        </p:nvCxnSpPr>
        <p:spPr>
          <a:xfrm>
            <a:off x="2621280" y="5111931"/>
            <a:ext cx="5103223" cy="1741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9" name="Straight Connector 8"/>
          <p:cNvCxnSpPr/>
          <p:nvPr/>
        </p:nvCxnSpPr>
        <p:spPr>
          <a:xfrm>
            <a:off x="3117669" y="2124891"/>
            <a:ext cx="3108960" cy="2743200"/>
          </a:xfrm>
          <a:prstGeom prst="line">
            <a:avLst/>
          </a:prstGeom>
        </p:spPr>
        <p:style>
          <a:lnRef idx="3">
            <a:schemeClr val="dk1"/>
          </a:lnRef>
          <a:fillRef idx="0">
            <a:schemeClr val="dk1"/>
          </a:fillRef>
          <a:effectRef idx="2">
            <a:schemeClr val="dk1"/>
          </a:effectRef>
          <a:fontRef idx="minor">
            <a:schemeClr val="tx1"/>
          </a:fontRef>
        </p:style>
      </p:cxnSp>
      <p:cxnSp>
        <p:nvCxnSpPr>
          <p:cNvPr id="11" name="Straight Connector 10"/>
          <p:cNvCxnSpPr/>
          <p:nvPr/>
        </p:nvCxnSpPr>
        <p:spPr>
          <a:xfrm flipV="1">
            <a:off x="3117669" y="2124891"/>
            <a:ext cx="3431177" cy="2412274"/>
          </a:xfrm>
          <a:prstGeom prst="line">
            <a:avLst/>
          </a:prstGeom>
        </p:spPr>
        <p:style>
          <a:lnRef idx="3">
            <a:schemeClr val="dk1"/>
          </a:lnRef>
          <a:fillRef idx="0">
            <a:schemeClr val="dk1"/>
          </a:fillRef>
          <a:effectRef idx="2">
            <a:schemeClr val="dk1"/>
          </a:effectRef>
          <a:fontRef idx="minor">
            <a:schemeClr val="tx1"/>
          </a:fontRef>
        </p:style>
      </p:cxnSp>
      <p:cxnSp>
        <p:nvCxnSpPr>
          <p:cNvPr id="19" name="Straight Connector 18"/>
          <p:cNvCxnSpPr/>
          <p:nvPr/>
        </p:nvCxnSpPr>
        <p:spPr>
          <a:xfrm>
            <a:off x="4602481" y="3461657"/>
            <a:ext cx="0" cy="1667692"/>
          </a:xfrm>
          <a:prstGeom prst="line">
            <a:avLst/>
          </a:prstGeom>
        </p:spPr>
        <p:style>
          <a:lnRef idx="3">
            <a:schemeClr val="accent1"/>
          </a:lnRef>
          <a:fillRef idx="0">
            <a:schemeClr val="accent1"/>
          </a:fillRef>
          <a:effectRef idx="2">
            <a:schemeClr val="accent1"/>
          </a:effectRef>
          <a:fontRef idx="minor">
            <a:schemeClr val="tx1"/>
          </a:fontRef>
        </p:style>
      </p:cxnSp>
      <p:cxnSp>
        <p:nvCxnSpPr>
          <p:cNvPr id="22" name="Straight Connector 21"/>
          <p:cNvCxnSpPr/>
          <p:nvPr/>
        </p:nvCxnSpPr>
        <p:spPr>
          <a:xfrm flipH="1">
            <a:off x="2660469" y="3496491"/>
            <a:ext cx="2011680" cy="0"/>
          </a:xfrm>
          <a:prstGeom prst="line">
            <a:avLst/>
          </a:prstGeom>
        </p:spPr>
        <p:style>
          <a:lnRef idx="3">
            <a:schemeClr val="accent1"/>
          </a:lnRef>
          <a:fillRef idx="0">
            <a:schemeClr val="accent1"/>
          </a:fillRef>
          <a:effectRef idx="2">
            <a:schemeClr val="accent1"/>
          </a:effectRef>
          <a:fontRef idx="minor">
            <a:schemeClr val="tx1"/>
          </a:fontRef>
        </p:style>
      </p:cxnSp>
      <mc:AlternateContent xmlns:mc="http://schemas.openxmlformats.org/markup-compatibility/2006" xmlns:a14="http://schemas.microsoft.com/office/drawing/2010/main">
        <mc:Choice Requires="a14">
          <p:sp>
            <p:nvSpPr>
              <p:cNvPr id="23" name="TextBox 22"/>
              <p:cNvSpPr txBox="1"/>
              <p:nvPr/>
            </p:nvSpPr>
            <p:spPr>
              <a:xfrm>
                <a:off x="4328161" y="5168537"/>
                <a:ext cx="548639" cy="369332"/>
              </a:xfrm>
              <a:prstGeom prst="rect">
                <a:avLst/>
              </a:prstGeom>
              <a:noFill/>
            </p:spPr>
            <p:txBody>
              <a:bodyPr wrap="square" rtlCol="1">
                <a:spAutoFit/>
              </a:bodyPr>
              <a:lstStyle/>
              <a:p>
                <a:pPr/>
                <a14:m>
                  <m:oMathPara xmlns:m="http://schemas.openxmlformats.org/officeDocument/2006/math">
                    <m:oMathParaPr>
                      <m:jc m:val="centerGroup"/>
                    </m:oMathParaPr>
                    <m:oMath xmlns:m="http://schemas.openxmlformats.org/officeDocument/2006/math">
                      <m:sSub>
                        <m:sSubPr>
                          <m:ctrlPr>
                            <a:rPr lang="fa-IR" i="1" smtClean="0">
                              <a:latin typeface="Cambria Math" panose="02040503050406030204" pitchFamily="18" charset="0"/>
                            </a:rPr>
                          </m:ctrlPr>
                        </m:sSubPr>
                        <m:e>
                          <m:r>
                            <a:rPr lang="en-US" b="0" i="1" smtClean="0">
                              <a:latin typeface="Cambria Math" panose="02040503050406030204" pitchFamily="18" charset="0"/>
                            </a:rPr>
                            <m:t>𝑌</m:t>
                          </m:r>
                        </m:e>
                        <m:sub>
                          <m:r>
                            <a:rPr lang="en-US" b="0" i="1" smtClean="0">
                              <a:latin typeface="Cambria Math" panose="02040503050406030204" pitchFamily="18" charset="0"/>
                            </a:rPr>
                            <m:t>0</m:t>
                          </m:r>
                        </m:sub>
                      </m:sSub>
                    </m:oMath>
                  </m:oMathPara>
                </a14:m>
                <a:endParaRPr lang="fa-IR" dirty="0"/>
              </a:p>
            </p:txBody>
          </p:sp>
        </mc:Choice>
        <mc:Fallback xmlns="">
          <p:sp>
            <p:nvSpPr>
              <p:cNvPr id="23" name="TextBox 22"/>
              <p:cNvSpPr txBox="1">
                <a:spLocks noRot="1" noChangeAspect="1" noMove="1" noResize="1" noEditPoints="1" noAdjustHandles="1" noChangeArrowheads="1" noChangeShapeType="1" noTextEdit="1"/>
              </p:cNvSpPr>
              <p:nvPr/>
            </p:nvSpPr>
            <p:spPr>
              <a:xfrm>
                <a:off x="4328161" y="5168537"/>
                <a:ext cx="548639" cy="369332"/>
              </a:xfrm>
              <a:prstGeom prst="rect">
                <a:avLst/>
              </a:prstGeom>
              <a:blipFill>
                <a:blip r:embed="rId2"/>
                <a:stretch>
                  <a:fillRect b="-1667"/>
                </a:stretch>
              </a:blipFill>
            </p:spPr>
            <p:txBody>
              <a:bodyPr/>
              <a:lstStyle/>
              <a:p>
                <a:r>
                  <a:rPr lang="fa-IR">
                    <a:noFill/>
                  </a:rPr>
                  <a:t> </a:t>
                </a:r>
              </a:p>
            </p:txBody>
          </p:sp>
        </mc:Fallback>
      </mc:AlternateContent>
      <mc:AlternateContent xmlns:mc="http://schemas.openxmlformats.org/markup-compatibility/2006" xmlns:a14="http://schemas.microsoft.com/office/drawing/2010/main">
        <mc:Choice Requires="a14">
          <p:sp>
            <p:nvSpPr>
              <p:cNvPr id="24" name="TextBox 23"/>
              <p:cNvSpPr txBox="1"/>
              <p:nvPr/>
            </p:nvSpPr>
            <p:spPr>
              <a:xfrm>
                <a:off x="2142634" y="3313611"/>
                <a:ext cx="432927" cy="369332"/>
              </a:xfrm>
              <a:prstGeom prst="rect">
                <a:avLst/>
              </a:prstGeom>
              <a:noFill/>
            </p:spPr>
            <p:txBody>
              <a:bodyPr wrap="square" rtlCol="1">
                <a:spAutoFit/>
              </a:bodyPr>
              <a:lstStyle/>
              <a:p>
                <a:pPr/>
                <a14:m>
                  <m:oMathPara xmlns:m="http://schemas.openxmlformats.org/officeDocument/2006/math">
                    <m:oMathParaPr>
                      <m:jc m:val="centerGroup"/>
                    </m:oMathParaPr>
                    <m:oMath xmlns:m="http://schemas.openxmlformats.org/officeDocument/2006/math">
                      <m:sSub>
                        <m:sSubPr>
                          <m:ctrlPr>
                            <a:rPr lang="fa-IR" i="1" smtClean="0">
                              <a:latin typeface="Cambria Math" panose="02040503050406030204" pitchFamily="18" charset="0"/>
                            </a:rPr>
                          </m:ctrlPr>
                        </m:sSubPr>
                        <m:e>
                          <m:r>
                            <m:rPr>
                              <m:sty m:val="p"/>
                            </m:rPr>
                            <a:rPr lang="fa-IR" i="1" smtClean="0">
                              <a:latin typeface="Cambria Math" panose="02040503050406030204" pitchFamily="18" charset="0"/>
                            </a:rPr>
                            <m:t>π</m:t>
                          </m:r>
                        </m:e>
                        <m:sub>
                          <m:r>
                            <a:rPr lang="en-US" b="0" i="1" smtClean="0">
                              <a:latin typeface="Cambria Math" panose="02040503050406030204" pitchFamily="18" charset="0"/>
                            </a:rPr>
                            <m:t>0</m:t>
                          </m:r>
                        </m:sub>
                      </m:sSub>
                    </m:oMath>
                  </m:oMathPara>
                </a14:m>
                <a:endParaRPr lang="fa-IR" dirty="0"/>
              </a:p>
            </p:txBody>
          </p:sp>
        </mc:Choice>
        <mc:Fallback xmlns="">
          <p:sp>
            <p:nvSpPr>
              <p:cNvPr id="24" name="TextBox 23"/>
              <p:cNvSpPr txBox="1">
                <a:spLocks noRot="1" noChangeAspect="1" noMove="1" noResize="1" noEditPoints="1" noAdjustHandles="1" noChangeArrowheads="1" noChangeShapeType="1" noTextEdit="1"/>
              </p:cNvSpPr>
              <p:nvPr/>
            </p:nvSpPr>
            <p:spPr>
              <a:xfrm>
                <a:off x="2142634" y="3313611"/>
                <a:ext cx="432927" cy="369332"/>
              </a:xfrm>
              <a:prstGeom prst="rect">
                <a:avLst/>
              </a:prstGeom>
              <a:blipFill rotWithShape="1">
                <a:blip r:embed="rId3"/>
                <a:stretch>
                  <a:fillRect b="-1667"/>
                </a:stretch>
              </a:blipFill>
            </p:spPr>
            <p:txBody>
              <a:bodyPr/>
              <a:lstStyle/>
              <a:p>
                <a:r>
                  <a:rPr lang="fa-IR">
                    <a:noFill/>
                  </a:rPr>
                  <a:t> </a:t>
                </a:r>
              </a:p>
            </p:txBody>
          </p:sp>
        </mc:Fallback>
      </mc:AlternateContent>
      <p:sp>
        <p:nvSpPr>
          <p:cNvPr id="25" name="TextBox 24"/>
          <p:cNvSpPr txBox="1"/>
          <p:nvPr/>
        </p:nvSpPr>
        <p:spPr>
          <a:xfrm>
            <a:off x="7419703" y="5283824"/>
            <a:ext cx="367611" cy="369332"/>
          </a:xfrm>
          <a:prstGeom prst="rect">
            <a:avLst/>
          </a:prstGeom>
          <a:noFill/>
        </p:spPr>
        <p:txBody>
          <a:bodyPr wrap="square" rtlCol="1">
            <a:spAutoFit/>
          </a:bodyPr>
          <a:lstStyle/>
          <a:p>
            <a:r>
              <a:rPr lang="en-US" dirty="0"/>
              <a:t>Y</a:t>
            </a:r>
            <a:endParaRPr lang="fa-IR" dirty="0"/>
          </a:p>
        </p:txBody>
      </p:sp>
      <p:sp>
        <p:nvSpPr>
          <p:cNvPr id="26" name="TextBox 25"/>
          <p:cNvSpPr txBox="1"/>
          <p:nvPr/>
        </p:nvSpPr>
        <p:spPr>
          <a:xfrm>
            <a:off x="2203269" y="1497874"/>
            <a:ext cx="311658" cy="369332"/>
          </a:xfrm>
          <a:prstGeom prst="rect">
            <a:avLst/>
          </a:prstGeom>
          <a:noFill/>
        </p:spPr>
        <p:txBody>
          <a:bodyPr wrap="square" rtlCol="1">
            <a:spAutoFit/>
          </a:bodyPr>
          <a:lstStyle/>
          <a:p>
            <a:r>
              <a:rPr lang="el-GR" dirty="0"/>
              <a:t>π</a:t>
            </a:r>
            <a:endParaRPr lang="fa-IR" dirty="0"/>
          </a:p>
        </p:txBody>
      </p:sp>
      <p:cxnSp>
        <p:nvCxnSpPr>
          <p:cNvPr id="28" name="Straight Connector 27"/>
          <p:cNvCxnSpPr/>
          <p:nvPr/>
        </p:nvCxnSpPr>
        <p:spPr>
          <a:xfrm>
            <a:off x="3831771" y="1776549"/>
            <a:ext cx="2952206" cy="2621280"/>
          </a:xfrm>
          <a:prstGeom prst="line">
            <a:avLst/>
          </a:prstGeom>
        </p:spPr>
        <p:style>
          <a:lnRef idx="3">
            <a:schemeClr val="accent2"/>
          </a:lnRef>
          <a:fillRef idx="0">
            <a:schemeClr val="accent2"/>
          </a:fillRef>
          <a:effectRef idx="2">
            <a:schemeClr val="accent2"/>
          </a:effectRef>
          <a:fontRef idx="minor">
            <a:schemeClr val="tx1"/>
          </a:fontRef>
        </p:style>
      </p:cxnSp>
      <p:cxnSp>
        <p:nvCxnSpPr>
          <p:cNvPr id="30" name="Straight Connector 29"/>
          <p:cNvCxnSpPr/>
          <p:nvPr/>
        </p:nvCxnSpPr>
        <p:spPr>
          <a:xfrm>
            <a:off x="5281750" y="3039291"/>
            <a:ext cx="34834" cy="2072640"/>
          </a:xfrm>
          <a:prstGeom prst="line">
            <a:avLst/>
          </a:prstGeom>
        </p:spPr>
        <p:style>
          <a:lnRef idx="3">
            <a:schemeClr val="accent2"/>
          </a:lnRef>
          <a:fillRef idx="0">
            <a:schemeClr val="accent2"/>
          </a:fillRef>
          <a:effectRef idx="2">
            <a:schemeClr val="accent2"/>
          </a:effectRef>
          <a:fontRef idx="minor">
            <a:schemeClr val="tx1"/>
          </a:fontRef>
        </p:style>
      </p:cxnSp>
      <p:cxnSp>
        <p:nvCxnSpPr>
          <p:cNvPr id="34" name="Straight Connector 33"/>
          <p:cNvCxnSpPr/>
          <p:nvPr/>
        </p:nvCxnSpPr>
        <p:spPr>
          <a:xfrm flipH="1" flipV="1">
            <a:off x="2660469" y="2899954"/>
            <a:ext cx="2647405" cy="104503"/>
          </a:xfrm>
          <a:prstGeom prst="line">
            <a:avLst/>
          </a:prstGeom>
        </p:spPr>
        <p:style>
          <a:lnRef idx="3">
            <a:schemeClr val="accent2"/>
          </a:lnRef>
          <a:fillRef idx="0">
            <a:schemeClr val="accent2"/>
          </a:fillRef>
          <a:effectRef idx="2">
            <a:schemeClr val="accent2"/>
          </a:effectRef>
          <a:fontRef idx="minor">
            <a:schemeClr val="tx1"/>
          </a:fontRef>
        </p:style>
      </p:cxnSp>
      <p:cxnSp>
        <p:nvCxnSpPr>
          <p:cNvPr id="36" name="Straight Arrow Connector 35"/>
          <p:cNvCxnSpPr/>
          <p:nvPr/>
        </p:nvCxnSpPr>
        <p:spPr>
          <a:xfrm flipV="1">
            <a:off x="5782491" y="4075611"/>
            <a:ext cx="513806" cy="322218"/>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mc:AlternateContent xmlns:mc="http://schemas.openxmlformats.org/markup-compatibility/2006" xmlns:a14="http://schemas.microsoft.com/office/drawing/2010/main">
        <mc:Choice Requires="a14">
          <p:sp>
            <p:nvSpPr>
              <p:cNvPr id="37" name="TextBox 36"/>
              <p:cNvSpPr txBox="1"/>
              <p:nvPr/>
            </p:nvSpPr>
            <p:spPr>
              <a:xfrm>
                <a:off x="5072744" y="5179320"/>
                <a:ext cx="487680" cy="369332"/>
              </a:xfrm>
              <a:prstGeom prst="rect">
                <a:avLst/>
              </a:prstGeom>
              <a:noFill/>
            </p:spPr>
            <p:txBody>
              <a:bodyPr wrap="square" rtlCol="1">
                <a:spAutoFit/>
              </a:bodyPr>
              <a:lstStyle/>
              <a:p>
                <a:pPr/>
                <a14:m>
                  <m:oMathPara xmlns:m="http://schemas.openxmlformats.org/officeDocument/2006/math">
                    <m:oMathParaPr>
                      <m:jc m:val="centerGroup"/>
                    </m:oMathParaPr>
                    <m:oMath xmlns:m="http://schemas.openxmlformats.org/officeDocument/2006/math">
                      <m:sSub>
                        <m:sSubPr>
                          <m:ctrlPr>
                            <a:rPr lang="fa-IR" i="1" smtClean="0">
                              <a:latin typeface="Cambria Math" panose="02040503050406030204" pitchFamily="18" charset="0"/>
                            </a:rPr>
                          </m:ctrlPr>
                        </m:sSubPr>
                        <m:e>
                          <m:r>
                            <a:rPr lang="en-US" b="0" i="1" smtClean="0">
                              <a:latin typeface="Cambria Math" panose="02040503050406030204" pitchFamily="18" charset="0"/>
                            </a:rPr>
                            <m:t>𝑌</m:t>
                          </m:r>
                        </m:e>
                        <m:sub>
                          <m:r>
                            <a:rPr lang="en-US" b="0" i="1" smtClean="0">
                              <a:latin typeface="Cambria Math" panose="02040503050406030204" pitchFamily="18" charset="0"/>
                            </a:rPr>
                            <m:t>1</m:t>
                          </m:r>
                        </m:sub>
                      </m:sSub>
                    </m:oMath>
                  </m:oMathPara>
                </a14:m>
                <a:endParaRPr lang="fa-IR" dirty="0"/>
              </a:p>
            </p:txBody>
          </p:sp>
        </mc:Choice>
        <mc:Fallback xmlns="">
          <p:sp>
            <p:nvSpPr>
              <p:cNvPr id="37" name="TextBox 36"/>
              <p:cNvSpPr txBox="1">
                <a:spLocks noRot="1" noChangeAspect="1" noMove="1" noResize="1" noEditPoints="1" noAdjustHandles="1" noChangeArrowheads="1" noChangeShapeType="1" noTextEdit="1"/>
              </p:cNvSpPr>
              <p:nvPr/>
            </p:nvSpPr>
            <p:spPr>
              <a:xfrm>
                <a:off x="5072744" y="5179320"/>
                <a:ext cx="487680" cy="369332"/>
              </a:xfrm>
              <a:prstGeom prst="rect">
                <a:avLst/>
              </a:prstGeom>
              <a:blipFill>
                <a:blip r:embed="rId4"/>
                <a:stretch>
                  <a:fillRect b="-1667"/>
                </a:stretch>
              </a:blipFill>
            </p:spPr>
            <p:txBody>
              <a:bodyPr/>
              <a:lstStyle/>
              <a:p>
                <a:r>
                  <a:rPr lang="fa-IR">
                    <a:noFill/>
                  </a:rPr>
                  <a:t> </a:t>
                </a:r>
              </a:p>
            </p:txBody>
          </p:sp>
        </mc:Fallback>
      </mc:AlternateContent>
      <mc:AlternateContent xmlns:mc="http://schemas.openxmlformats.org/markup-compatibility/2006" xmlns:a14="http://schemas.microsoft.com/office/drawing/2010/main">
        <mc:Choice Requires="a14">
          <p:sp>
            <p:nvSpPr>
              <p:cNvPr id="38" name="TextBox 37"/>
              <p:cNvSpPr txBox="1"/>
              <p:nvPr/>
            </p:nvSpPr>
            <p:spPr>
              <a:xfrm>
                <a:off x="2100345" y="2767539"/>
                <a:ext cx="414582" cy="369332"/>
              </a:xfrm>
              <a:prstGeom prst="rect">
                <a:avLst/>
              </a:prstGeom>
              <a:noFill/>
            </p:spPr>
            <p:txBody>
              <a:bodyPr wrap="square" rtlCol="1">
                <a:spAutoFit/>
              </a:bodyPr>
              <a:lstStyle/>
              <a:p>
                <a:pPr/>
                <a14:m>
                  <m:oMathPara xmlns:m="http://schemas.openxmlformats.org/officeDocument/2006/math">
                    <m:oMathParaPr>
                      <m:jc m:val="centerGroup"/>
                    </m:oMathParaPr>
                    <m:oMath xmlns:m="http://schemas.openxmlformats.org/officeDocument/2006/math">
                      <m:sSub>
                        <m:sSubPr>
                          <m:ctrlPr>
                            <a:rPr lang="fa-IR" i="1" smtClean="0">
                              <a:latin typeface="Cambria Math" panose="02040503050406030204" pitchFamily="18" charset="0"/>
                            </a:rPr>
                          </m:ctrlPr>
                        </m:sSubPr>
                        <m:e>
                          <m:r>
                            <m:rPr>
                              <m:sty m:val="p"/>
                            </m:rPr>
                            <a:rPr lang="fa-IR" i="1" smtClean="0">
                              <a:latin typeface="Cambria Math" panose="02040503050406030204" pitchFamily="18" charset="0"/>
                            </a:rPr>
                            <m:t>π</m:t>
                          </m:r>
                        </m:e>
                        <m:sub>
                          <m:r>
                            <a:rPr lang="en-US" b="0" i="1" smtClean="0">
                              <a:latin typeface="Cambria Math" panose="02040503050406030204" pitchFamily="18" charset="0"/>
                            </a:rPr>
                            <m:t>1</m:t>
                          </m:r>
                        </m:sub>
                      </m:sSub>
                    </m:oMath>
                  </m:oMathPara>
                </a14:m>
                <a:endParaRPr lang="fa-IR" dirty="0"/>
              </a:p>
            </p:txBody>
          </p:sp>
        </mc:Choice>
        <mc:Fallback xmlns="">
          <p:sp>
            <p:nvSpPr>
              <p:cNvPr id="38" name="TextBox 37"/>
              <p:cNvSpPr txBox="1">
                <a:spLocks noRot="1" noChangeAspect="1" noMove="1" noResize="1" noEditPoints="1" noAdjustHandles="1" noChangeArrowheads="1" noChangeShapeType="1" noTextEdit="1"/>
              </p:cNvSpPr>
              <p:nvPr/>
            </p:nvSpPr>
            <p:spPr>
              <a:xfrm>
                <a:off x="2100345" y="2767539"/>
                <a:ext cx="414582" cy="369332"/>
              </a:xfrm>
              <a:prstGeom prst="rect">
                <a:avLst/>
              </a:prstGeom>
              <a:blipFill>
                <a:blip r:embed="rId5"/>
                <a:stretch>
                  <a:fillRect/>
                </a:stretch>
              </a:blipFill>
            </p:spPr>
            <p:txBody>
              <a:bodyPr/>
              <a:lstStyle/>
              <a:p>
                <a:r>
                  <a:rPr lang="fa-IR">
                    <a:noFill/>
                  </a:rPr>
                  <a:t> </a:t>
                </a:r>
              </a:p>
            </p:txBody>
          </p:sp>
        </mc:Fallback>
      </mc:AlternateContent>
      <p:sp>
        <p:nvSpPr>
          <p:cNvPr id="39" name="TextBox 38"/>
          <p:cNvSpPr txBox="1"/>
          <p:nvPr/>
        </p:nvSpPr>
        <p:spPr>
          <a:xfrm>
            <a:off x="7019109" y="1314994"/>
            <a:ext cx="4241074" cy="2308324"/>
          </a:xfrm>
          <a:prstGeom prst="rect">
            <a:avLst/>
          </a:prstGeom>
          <a:noFill/>
        </p:spPr>
        <p:txBody>
          <a:bodyPr wrap="square" rtlCol="1">
            <a:spAutoFit/>
          </a:bodyPr>
          <a:lstStyle/>
          <a:p>
            <a:pPr algn="just" rtl="1"/>
            <a:r>
              <a:rPr lang="fa-IR" b="1" dirty="0"/>
              <a:t>با شوک مثبت تقاضای کل و افزایش برونزای تقاضای کل(مثلاً به دلیل سیاست پولی انبساطی)، اضافه تقاضا ایجاد شده و نهایتاً اقتصاد در سطح تولید بالاتری و نرخ تورم بالاتری قرار می گیرد. به طور معمول شوک های مثبت تقاضا فقط موقتی سبب افزایش تولید می شوند و به تدریج اثر آنها به تورم منتقل می شود. در ضمن شوک های تقاضا اثر هم جهت بر تولید و تورم دارند</a:t>
            </a:r>
          </a:p>
        </p:txBody>
      </p:sp>
      <p:cxnSp>
        <p:nvCxnSpPr>
          <p:cNvPr id="6" name="Straight Connector 5"/>
          <p:cNvCxnSpPr/>
          <p:nvPr/>
        </p:nvCxnSpPr>
        <p:spPr>
          <a:xfrm>
            <a:off x="4602481" y="3496491"/>
            <a:ext cx="118001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10" name="Straight Connector 9"/>
          <p:cNvCxnSpPr/>
          <p:nvPr/>
        </p:nvCxnSpPr>
        <p:spPr>
          <a:xfrm>
            <a:off x="5782491" y="3496491"/>
            <a:ext cx="0" cy="1624149"/>
          </a:xfrm>
          <a:prstGeom prst="line">
            <a:avLst/>
          </a:prstGeom>
        </p:spPr>
        <p:style>
          <a:lnRef idx="3">
            <a:schemeClr val="accent1"/>
          </a:lnRef>
          <a:fillRef idx="0">
            <a:schemeClr val="accent1"/>
          </a:fillRef>
          <a:effectRef idx="2">
            <a:schemeClr val="accent1"/>
          </a:effectRef>
          <a:fontRef idx="minor">
            <a:schemeClr val="tx1"/>
          </a:fontRef>
        </p:style>
      </p:cxnSp>
      <mc:AlternateContent xmlns:mc="http://schemas.openxmlformats.org/markup-compatibility/2006" xmlns:a14="http://schemas.microsoft.com/office/drawing/2010/main">
        <mc:Choice Requires="a14">
          <p:sp>
            <p:nvSpPr>
              <p:cNvPr id="12" name="TextBox 11"/>
              <p:cNvSpPr txBox="1"/>
              <p:nvPr/>
            </p:nvSpPr>
            <p:spPr>
              <a:xfrm>
                <a:off x="5560425" y="5207232"/>
                <a:ext cx="439782" cy="399276"/>
              </a:xfrm>
              <a:prstGeom prst="rect">
                <a:avLst/>
              </a:prstGeom>
              <a:noFill/>
            </p:spPr>
            <p:txBody>
              <a:bodyPr wrap="square" rtlCol="1">
                <a:spAutoFit/>
              </a:bodyPr>
              <a:lstStyle/>
              <a:p>
                <a:pPr/>
                <a14:m>
                  <m:oMathPara xmlns:m="http://schemas.openxmlformats.org/officeDocument/2006/math">
                    <m:oMathParaPr>
                      <m:jc m:val="centerGroup"/>
                    </m:oMathParaPr>
                    <m:oMath xmlns:m="http://schemas.openxmlformats.org/officeDocument/2006/math">
                      <m:sSubSup>
                        <m:sSubSupPr>
                          <m:ctrlPr>
                            <a:rPr lang="fa-IR" i="1" smtClean="0">
                              <a:latin typeface="Cambria Math" panose="02040503050406030204" pitchFamily="18" charset="0"/>
                            </a:rPr>
                          </m:ctrlPr>
                        </m:sSubSupPr>
                        <m:e>
                          <m:r>
                            <a:rPr lang="en-US" b="0" i="1" smtClean="0">
                              <a:latin typeface="Cambria Math" panose="02040503050406030204" pitchFamily="18" charset="0"/>
                            </a:rPr>
                            <m:t>𝑌</m:t>
                          </m:r>
                        </m:e>
                        <m:sub>
                          <m:r>
                            <a:rPr lang="en-US" b="0" i="1" smtClean="0">
                              <a:latin typeface="Cambria Math" panose="02040503050406030204" pitchFamily="18" charset="0"/>
                            </a:rPr>
                            <m:t>0</m:t>
                          </m:r>
                        </m:sub>
                        <m:sup>
                          <m:r>
                            <a:rPr lang="fa-IR" b="0" i="1" smtClean="0">
                              <a:latin typeface="Cambria Math" panose="02040503050406030204" pitchFamily="18" charset="0"/>
                            </a:rPr>
                            <m:t>"</m:t>
                          </m:r>
                        </m:sup>
                      </m:sSubSup>
                    </m:oMath>
                  </m:oMathPara>
                </a14:m>
                <a:endParaRPr lang="fa-IR" dirty="0"/>
              </a:p>
            </p:txBody>
          </p:sp>
        </mc:Choice>
        <mc:Fallback xmlns="">
          <p:sp>
            <p:nvSpPr>
              <p:cNvPr id="12" name="TextBox 11"/>
              <p:cNvSpPr txBox="1">
                <a:spLocks noRot="1" noChangeAspect="1" noMove="1" noResize="1" noEditPoints="1" noAdjustHandles="1" noChangeArrowheads="1" noChangeShapeType="1" noTextEdit="1"/>
              </p:cNvSpPr>
              <p:nvPr/>
            </p:nvSpPr>
            <p:spPr>
              <a:xfrm>
                <a:off x="5560425" y="5207232"/>
                <a:ext cx="439782" cy="399276"/>
              </a:xfrm>
              <a:prstGeom prst="rect">
                <a:avLst/>
              </a:prstGeom>
              <a:blipFill>
                <a:blip r:embed="rId6"/>
                <a:stretch>
                  <a:fillRect/>
                </a:stretch>
              </a:blipFill>
            </p:spPr>
            <p:txBody>
              <a:bodyPr/>
              <a:lstStyle/>
              <a:p>
                <a:r>
                  <a:rPr lang="fa-IR">
                    <a:noFill/>
                  </a:rPr>
                  <a:t> </a:t>
                </a:r>
              </a:p>
            </p:txBody>
          </p:sp>
        </mc:Fallback>
      </mc:AlternateContent>
      <p:sp>
        <p:nvSpPr>
          <p:cNvPr id="4" name="TextBox 3"/>
          <p:cNvSpPr txBox="1"/>
          <p:nvPr/>
        </p:nvSpPr>
        <p:spPr>
          <a:xfrm>
            <a:off x="6250579" y="4664716"/>
            <a:ext cx="485501" cy="369332"/>
          </a:xfrm>
          <a:prstGeom prst="rect">
            <a:avLst/>
          </a:prstGeom>
          <a:noFill/>
        </p:spPr>
        <p:txBody>
          <a:bodyPr wrap="square" rtlCol="1">
            <a:spAutoFit/>
          </a:bodyPr>
          <a:lstStyle/>
          <a:p>
            <a:r>
              <a:rPr lang="en-US" dirty="0"/>
              <a:t>AD</a:t>
            </a:r>
            <a:endParaRPr lang="fa-IR" dirty="0"/>
          </a:p>
        </p:txBody>
      </p:sp>
      <p:sp>
        <p:nvSpPr>
          <p:cNvPr id="8" name="TextBox 7"/>
          <p:cNvSpPr txBox="1"/>
          <p:nvPr/>
        </p:nvSpPr>
        <p:spPr>
          <a:xfrm>
            <a:off x="6905898" y="4275909"/>
            <a:ext cx="570408" cy="369332"/>
          </a:xfrm>
          <a:prstGeom prst="rect">
            <a:avLst/>
          </a:prstGeom>
          <a:noFill/>
        </p:spPr>
        <p:txBody>
          <a:bodyPr wrap="square" rtlCol="1">
            <a:spAutoFit/>
          </a:bodyPr>
          <a:lstStyle/>
          <a:p>
            <a:r>
              <a:rPr lang="en-US" dirty="0">
                <a:solidFill>
                  <a:schemeClr val="accent2"/>
                </a:solidFill>
              </a:rPr>
              <a:t>AD’</a:t>
            </a:r>
            <a:endParaRPr lang="fa-IR" dirty="0">
              <a:solidFill>
                <a:schemeClr val="accent2"/>
              </a:solidFill>
            </a:endParaRPr>
          </a:p>
        </p:txBody>
      </p:sp>
      <p:sp>
        <p:nvSpPr>
          <p:cNvPr id="13" name="TextBox 12"/>
          <p:cNvSpPr txBox="1"/>
          <p:nvPr/>
        </p:nvSpPr>
        <p:spPr>
          <a:xfrm>
            <a:off x="6000206" y="1867206"/>
            <a:ext cx="461555" cy="369332"/>
          </a:xfrm>
          <a:prstGeom prst="rect">
            <a:avLst/>
          </a:prstGeom>
          <a:noFill/>
        </p:spPr>
        <p:txBody>
          <a:bodyPr wrap="square" rtlCol="1">
            <a:spAutoFit/>
          </a:bodyPr>
          <a:lstStyle/>
          <a:p>
            <a:r>
              <a:rPr lang="en-US" dirty="0"/>
              <a:t>AS</a:t>
            </a:r>
            <a:endParaRPr lang="fa-IR" dirty="0"/>
          </a:p>
        </p:txBody>
      </p:sp>
    </p:spTree>
    <p:extLst>
      <p:ext uri="{BB962C8B-B14F-4D97-AF65-F5344CB8AC3E}">
        <p14:creationId xmlns:p14="http://schemas.microsoft.com/office/powerpoint/2010/main" val="3075041415"/>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4738"/>
          </a:xfrm>
        </p:spPr>
        <p:txBody>
          <a:bodyPr>
            <a:normAutofit/>
          </a:bodyPr>
          <a:lstStyle/>
          <a:p>
            <a:pPr algn="ctr"/>
            <a:r>
              <a:rPr lang="fa-IR" sz="3600" b="1" dirty="0">
                <a:solidFill>
                  <a:srgbClr val="FF0000"/>
                </a:solidFill>
              </a:rPr>
              <a:t>نمونه اثر شوک مثبت تقاضای کل در ایران بر تورم و رشد تولید</a:t>
            </a:r>
          </a:p>
        </p:txBody>
      </p:sp>
      <p:sp>
        <p:nvSpPr>
          <p:cNvPr id="3" name="Content Placeholder 2"/>
          <p:cNvSpPr>
            <a:spLocks noGrp="1"/>
          </p:cNvSpPr>
          <p:nvPr>
            <p:ph idx="1"/>
          </p:nvPr>
        </p:nvSpPr>
        <p:spPr>
          <a:xfrm>
            <a:off x="838200" y="1079864"/>
            <a:ext cx="10515600" cy="5097099"/>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2737021015"/>
              </p:ext>
            </p:extLst>
          </p:nvPr>
        </p:nvGraphicFramePr>
        <p:xfrm>
          <a:off x="838201" y="1079864"/>
          <a:ext cx="10515600" cy="5097099"/>
        </p:xfrm>
        <a:graphic>
          <a:graphicData uri="http://schemas.openxmlformats.org/presentationml/2006/ole">
            <mc:AlternateContent xmlns:mc="http://schemas.openxmlformats.org/markup-compatibility/2006">
              <mc:Choice xmlns:v="urn:schemas-microsoft-com:vml" Requires="v">
                <p:oleObj name="EViews" r:id="rId2" imgW="4549034" imgH="3230864" progId="EViews.Workfile.2">
                  <p:embed/>
                </p:oleObj>
              </mc:Choice>
              <mc:Fallback>
                <p:oleObj name="EViews" r:id="rId2" imgW="4549034" imgH="3230864" progId="EViews.Workfile.2">
                  <p:embed/>
                  <p:pic>
                    <p:nvPicPr>
                      <p:cNvPr id="0" name=""/>
                      <p:cNvPicPr/>
                      <p:nvPr/>
                    </p:nvPicPr>
                    <p:blipFill>
                      <a:blip r:embed="rId3"/>
                      <a:stretch>
                        <a:fillRect/>
                      </a:stretch>
                    </p:blipFill>
                    <p:spPr>
                      <a:xfrm>
                        <a:off x="838201" y="1079864"/>
                        <a:ext cx="10515600" cy="5097099"/>
                      </a:xfrm>
                      <a:prstGeom prst="rect">
                        <a:avLst/>
                      </a:prstGeom>
                    </p:spPr>
                  </p:pic>
                </p:oleObj>
              </mc:Fallback>
            </mc:AlternateContent>
          </a:graphicData>
        </a:graphic>
      </p:graphicFrame>
    </p:spTree>
    <p:extLst>
      <p:ext uri="{BB962C8B-B14F-4D97-AF65-F5344CB8AC3E}">
        <p14:creationId xmlns:p14="http://schemas.microsoft.com/office/powerpoint/2010/main" val="1868180890"/>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71195"/>
          </a:xfrm>
        </p:spPr>
        <p:txBody>
          <a:bodyPr>
            <a:normAutofit fontScale="90000"/>
          </a:bodyPr>
          <a:lstStyle/>
          <a:p>
            <a:pPr algn="ctr"/>
            <a:r>
              <a:rPr lang="fa-IR" b="1" dirty="0">
                <a:solidFill>
                  <a:srgbClr val="FF0000"/>
                </a:solidFill>
              </a:rPr>
              <a:t>رونق موقتی پس از جنگ</a:t>
            </a:r>
          </a:p>
        </p:txBody>
      </p:sp>
      <p:sp>
        <p:nvSpPr>
          <p:cNvPr id="3" name="Content Placeholder 2"/>
          <p:cNvSpPr>
            <a:spLocks noGrp="1"/>
          </p:cNvSpPr>
          <p:nvPr>
            <p:ph idx="1"/>
          </p:nvPr>
        </p:nvSpPr>
        <p:spPr>
          <a:xfrm>
            <a:off x="838200" y="1097280"/>
            <a:ext cx="10515600" cy="5079683"/>
          </a:xfrm>
        </p:spPr>
        <p:txBody>
          <a:bodyPr>
            <a:normAutofit/>
          </a:bodyPr>
          <a:lstStyle/>
          <a:p>
            <a:pPr marL="0" indent="0" algn="just" rtl="1">
              <a:lnSpc>
                <a:spcPct val="250000"/>
              </a:lnSpc>
              <a:buNone/>
            </a:pPr>
            <a:r>
              <a:rPr lang="fa-IR" sz="3200" b="1" dirty="0"/>
              <a:t>گرچه سال های ابتدایی پس از جنگ شاهد تحولات زیادی بوده است اما سیاست های به شدت انبساطی یک از مهم ترین آنها بود. این سیاست ها ابتدا به رونق و افزایش تولید انجامید اما به تدریج اثر آن بر تولید کاسته شد و اثر آن بر تورم تشدید شد.</a:t>
            </a:r>
          </a:p>
        </p:txBody>
      </p:sp>
    </p:spTree>
    <p:extLst>
      <p:ext uri="{BB962C8B-B14F-4D97-AF65-F5344CB8AC3E}">
        <p14:creationId xmlns:p14="http://schemas.microsoft.com/office/powerpoint/2010/main" val="3506200658"/>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23446"/>
          </a:xfrm>
        </p:spPr>
        <p:txBody>
          <a:bodyPr/>
          <a:lstStyle/>
          <a:p>
            <a:pPr algn="ctr"/>
            <a:r>
              <a:rPr lang="fa-IR" b="1" dirty="0">
                <a:solidFill>
                  <a:srgbClr val="FF0000"/>
                </a:solidFill>
              </a:rPr>
              <a:t>اثر شوک مثبت عرضه</a:t>
            </a:r>
            <a:endParaRPr lang="fa-IR" dirty="0"/>
          </a:p>
        </p:txBody>
      </p:sp>
      <p:sp>
        <p:nvSpPr>
          <p:cNvPr id="3" name="Content Placeholder 2"/>
          <p:cNvSpPr>
            <a:spLocks noGrp="1"/>
          </p:cNvSpPr>
          <p:nvPr>
            <p:ph idx="1"/>
          </p:nvPr>
        </p:nvSpPr>
        <p:spPr>
          <a:xfrm>
            <a:off x="838200" y="1088572"/>
            <a:ext cx="10515600" cy="5088391"/>
          </a:xfrm>
        </p:spPr>
        <p:txBody>
          <a:bodyPr/>
          <a:lstStyle/>
          <a:p>
            <a:pPr marL="0" indent="0" algn="r" rtl="1">
              <a:buNone/>
            </a:pPr>
            <a:endParaRPr lang="fa-IR" dirty="0"/>
          </a:p>
        </p:txBody>
      </p:sp>
      <p:cxnSp>
        <p:nvCxnSpPr>
          <p:cNvPr id="5" name="Straight Arrow Connector 4"/>
          <p:cNvCxnSpPr/>
          <p:nvPr/>
        </p:nvCxnSpPr>
        <p:spPr>
          <a:xfrm flipV="1">
            <a:off x="2272937" y="1445623"/>
            <a:ext cx="8709" cy="388402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7" name="Straight Arrow Connector 6"/>
          <p:cNvCxnSpPr/>
          <p:nvPr/>
        </p:nvCxnSpPr>
        <p:spPr>
          <a:xfrm flipV="1">
            <a:off x="2272937" y="5312229"/>
            <a:ext cx="5782492" cy="17417"/>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8" name="TextBox 7"/>
          <p:cNvSpPr txBox="1"/>
          <p:nvPr/>
        </p:nvSpPr>
        <p:spPr>
          <a:xfrm>
            <a:off x="7863840" y="5442857"/>
            <a:ext cx="576617" cy="369332"/>
          </a:xfrm>
          <a:prstGeom prst="rect">
            <a:avLst/>
          </a:prstGeom>
          <a:noFill/>
        </p:spPr>
        <p:txBody>
          <a:bodyPr wrap="square" rtlCol="1">
            <a:spAutoFit/>
          </a:bodyPr>
          <a:lstStyle/>
          <a:p>
            <a:r>
              <a:rPr lang="en-US" dirty="0"/>
              <a:t>Y</a:t>
            </a:r>
            <a:endParaRPr lang="fa-IR" dirty="0"/>
          </a:p>
        </p:txBody>
      </p:sp>
      <p:sp>
        <p:nvSpPr>
          <p:cNvPr id="9" name="TextBox 8"/>
          <p:cNvSpPr txBox="1"/>
          <p:nvPr/>
        </p:nvSpPr>
        <p:spPr>
          <a:xfrm>
            <a:off x="1837509" y="1442686"/>
            <a:ext cx="254398" cy="369332"/>
          </a:xfrm>
          <a:prstGeom prst="rect">
            <a:avLst/>
          </a:prstGeom>
          <a:noFill/>
        </p:spPr>
        <p:txBody>
          <a:bodyPr wrap="square" rtlCol="1">
            <a:spAutoFit/>
          </a:bodyPr>
          <a:lstStyle/>
          <a:p>
            <a:r>
              <a:rPr lang="el-GR" dirty="0"/>
              <a:t>π</a:t>
            </a:r>
            <a:endParaRPr lang="fa-IR" dirty="0"/>
          </a:p>
        </p:txBody>
      </p:sp>
      <p:cxnSp>
        <p:nvCxnSpPr>
          <p:cNvPr id="11" name="Straight Connector 10"/>
          <p:cNvCxnSpPr/>
          <p:nvPr/>
        </p:nvCxnSpPr>
        <p:spPr>
          <a:xfrm>
            <a:off x="2760617" y="1812018"/>
            <a:ext cx="3631474" cy="3108325"/>
          </a:xfrm>
          <a:prstGeom prst="line">
            <a:avLst/>
          </a:prstGeom>
        </p:spPr>
        <p:style>
          <a:lnRef idx="3">
            <a:schemeClr val="dk1"/>
          </a:lnRef>
          <a:fillRef idx="0">
            <a:schemeClr val="dk1"/>
          </a:fillRef>
          <a:effectRef idx="2">
            <a:schemeClr val="dk1"/>
          </a:effectRef>
          <a:fontRef idx="minor">
            <a:schemeClr val="tx1"/>
          </a:fontRef>
        </p:style>
      </p:cxnSp>
      <p:cxnSp>
        <p:nvCxnSpPr>
          <p:cNvPr id="13" name="Straight Connector 12"/>
          <p:cNvCxnSpPr/>
          <p:nvPr/>
        </p:nvCxnSpPr>
        <p:spPr>
          <a:xfrm flipV="1">
            <a:off x="2926080" y="1950720"/>
            <a:ext cx="3370217" cy="2795451"/>
          </a:xfrm>
          <a:prstGeom prst="line">
            <a:avLst/>
          </a:prstGeom>
        </p:spPr>
        <p:style>
          <a:lnRef idx="3">
            <a:schemeClr val="dk1"/>
          </a:lnRef>
          <a:fillRef idx="0">
            <a:schemeClr val="dk1"/>
          </a:fillRef>
          <a:effectRef idx="2">
            <a:schemeClr val="dk1"/>
          </a:effectRef>
          <a:fontRef idx="minor">
            <a:schemeClr val="tx1"/>
          </a:fontRef>
        </p:style>
      </p:cxnSp>
      <p:cxnSp>
        <p:nvCxnSpPr>
          <p:cNvPr id="15" name="Straight Connector 14"/>
          <p:cNvCxnSpPr/>
          <p:nvPr/>
        </p:nvCxnSpPr>
        <p:spPr>
          <a:xfrm>
            <a:off x="4576354" y="3366180"/>
            <a:ext cx="0" cy="1954757"/>
          </a:xfrm>
          <a:prstGeom prst="line">
            <a:avLst/>
          </a:prstGeom>
        </p:spPr>
        <p:style>
          <a:lnRef idx="3">
            <a:schemeClr val="dk1"/>
          </a:lnRef>
          <a:fillRef idx="0">
            <a:schemeClr val="dk1"/>
          </a:fillRef>
          <a:effectRef idx="2">
            <a:schemeClr val="dk1"/>
          </a:effectRef>
          <a:fontRef idx="minor">
            <a:schemeClr val="tx1"/>
          </a:fontRef>
        </p:style>
      </p:cxnSp>
      <p:cxnSp>
        <p:nvCxnSpPr>
          <p:cNvPr id="17" name="Straight Connector 16"/>
          <p:cNvCxnSpPr/>
          <p:nvPr/>
        </p:nvCxnSpPr>
        <p:spPr>
          <a:xfrm flipH="1" flipV="1">
            <a:off x="2281646" y="3348445"/>
            <a:ext cx="2294708" cy="17735"/>
          </a:xfrm>
          <a:prstGeom prst="line">
            <a:avLst/>
          </a:prstGeom>
        </p:spPr>
        <p:style>
          <a:lnRef idx="3">
            <a:schemeClr val="dk1"/>
          </a:lnRef>
          <a:fillRef idx="0">
            <a:schemeClr val="dk1"/>
          </a:fillRef>
          <a:effectRef idx="2">
            <a:schemeClr val="dk1"/>
          </a:effectRef>
          <a:fontRef idx="minor">
            <a:schemeClr val="tx1"/>
          </a:fontRef>
        </p:style>
      </p:cxnSp>
      <mc:AlternateContent xmlns:mc="http://schemas.openxmlformats.org/markup-compatibility/2006" xmlns:a14="http://schemas.microsoft.com/office/drawing/2010/main">
        <mc:Choice Requires="a14">
          <p:sp>
            <p:nvSpPr>
              <p:cNvPr id="18" name="TextBox 17"/>
              <p:cNvSpPr txBox="1"/>
              <p:nvPr/>
            </p:nvSpPr>
            <p:spPr>
              <a:xfrm>
                <a:off x="4359891" y="5441387"/>
                <a:ext cx="432926" cy="369332"/>
              </a:xfrm>
              <a:prstGeom prst="rect">
                <a:avLst/>
              </a:prstGeom>
              <a:noFill/>
            </p:spPr>
            <p:txBody>
              <a:bodyPr wrap="square" rtlCol="1">
                <a:spAutoFit/>
              </a:bodyPr>
              <a:lstStyle/>
              <a:p>
                <a:pPr/>
                <a14:m>
                  <m:oMathPara xmlns:m="http://schemas.openxmlformats.org/officeDocument/2006/math">
                    <m:oMathParaPr>
                      <m:jc m:val="centerGroup"/>
                    </m:oMathParaPr>
                    <m:oMath xmlns:m="http://schemas.openxmlformats.org/officeDocument/2006/math">
                      <m:sSub>
                        <m:sSubPr>
                          <m:ctrlPr>
                            <a:rPr lang="fa-IR" i="1" smtClean="0">
                              <a:latin typeface="Cambria Math" panose="02040503050406030204" pitchFamily="18" charset="0"/>
                            </a:rPr>
                          </m:ctrlPr>
                        </m:sSubPr>
                        <m:e>
                          <m:r>
                            <a:rPr lang="en-US" b="0" i="1" smtClean="0">
                              <a:latin typeface="Cambria Math" panose="02040503050406030204" pitchFamily="18" charset="0"/>
                            </a:rPr>
                            <m:t>𝑌</m:t>
                          </m:r>
                        </m:e>
                        <m:sub>
                          <m:r>
                            <a:rPr lang="en-US" b="0" i="1" smtClean="0">
                              <a:latin typeface="Cambria Math" panose="02040503050406030204" pitchFamily="18" charset="0"/>
                            </a:rPr>
                            <m:t>0</m:t>
                          </m:r>
                        </m:sub>
                      </m:sSub>
                    </m:oMath>
                  </m:oMathPara>
                </a14:m>
                <a:endParaRPr lang="fa-IR" dirty="0"/>
              </a:p>
            </p:txBody>
          </p:sp>
        </mc:Choice>
        <mc:Fallback xmlns="">
          <p:sp>
            <p:nvSpPr>
              <p:cNvPr id="18" name="TextBox 17"/>
              <p:cNvSpPr txBox="1">
                <a:spLocks noRot="1" noChangeAspect="1" noMove="1" noResize="1" noEditPoints="1" noAdjustHandles="1" noChangeArrowheads="1" noChangeShapeType="1" noTextEdit="1"/>
              </p:cNvSpPr>
              <p:nvPr/>
            </p:nvSpPr>
            <p:spPr>
              <a:xfrm>
                <a:off x="4359891" y="5441387"/>
                <a:ext cx="432926" cy="369332"/>
              </a:xfrm>
              <a:prstGeom prst="rect">
                <a:avLst/>
              </a:prstGeom>
              <a:blipFill>
                <a:blip r:embed="rId2"/>
                <a:stretch>
                  <a:fillRect b="-1667"/>
                </a:stretch>
              </a:blipFill>
            </p:spPr>
            <p:txBody>
              <a:bodyPr/>
              <a:lstStyle/>
              <a:p>
                <a:r>
                  <a:rPr lang="fa-IR">
                    <a:noFill/>
                  </a:rPr>
                  <a:t> </a:t>
                </a:r>
              </a:p>
            </p:txBody>
          </p:sp>
        </mc:Fallback>
      </mc:AlternateContent>
      <mc:AlternateContent xmlns:mc="http://schemas.openxmlformats.org/markup-compatibility/2006" xmlns:a14="http://schemas.microsoft.com/office/drawing/2010/main">
        <mc:Choice Requires="a14">
          <p:sp>
            <p:nvSpPr>
              <p:cNvPr id="19" name="TextBox 18"/>
              <p:cNvSpPr txBox="1"/>
              <p:nvPr/>
            </p:nvSpPr>
            <p:spPr>
              <a:xfrm>
                <a:off x="1837508" y="3163779"/>
                <a:ext cx="348343" cy="369332"/>
              </a:xfrm>
              <a:prstGeom prst="rect">
                <a:avLst/>
              </a:prstGeom>
              <a:noFill/>
            </p:spPr>
            <p:txBody>
              <a:bodyPr wrap="square" rtlCol="1">
                <a:spAutoFit/>
              </a:bodyPr>
              <a:lstStyle/>
              <a:p>
                <a:pPr/>
                <a14:m>
                  <m:oMathPara xmlns:m="http://schemas.openxmlformats.org/officeDocument/2006/math">
                    <m:oMathParaPr>
                      <m:jc m:val="centerGroup"/>
                    </m:oMathParaPr>
                    <m:oMath xmlns:m="http://schemas.openxmlformats.org/officeDocument/2006/math">
                      <m:sSub>
                        <m:sSubPr>
                          <m:ctrlPr>
                            <a:rPr lang="fa-IR" i="1" smtClean="0">
                              <a:latin typeface="Cambria Math" panose="02040503050406030204" pitchFamily="18" charset="0"/>
                            </a:rPr>
                          </m:ctrlPr>
                        </m:sSubPr>
                        <m:e>
                          <m:r>
                            <m:rPr>
                              <m:sty m:val="p"/>
                            </m:rPr>
                            <a:rPr lang="fa-IR" i="1" smtClean="0">
                              <a:latin typeface="Cambria Math" panose="02040503050406030204" pitchFamily="18" charset="0"/>
                            </a:rPr>
                            <m:t>π</m:t>
                          </m:r>
                        </m:e>
                        <m:sub>
                          <m:r>
                            <a:rPr lang="en-US" b="0" i="1" smtClean="0">
                              <a:latin typeface="Cambria Math" panose="02040503050406030204" pitchFamily="18" charset="0"/>
                            </a:rPr>
                            <m:t>0</m:t>
                          </m:r>
                        </m:sub>
                      </m:sSub>
                    </m:oMath>
                  </m:oMathPara>
                </a14:m>
                <a:endParaRPr lang="fa-IR" dirty="0"/>
              </a:p>
            </p:txBody>
          </p:sp>
        </mc:Choice>
        <mc:Fallback xmlns="">
          <p:sp>
            <p:nvSpPr>
              <p:cNvPr id="19" name="TextBox 18"/>
              <p:cNvSpPr txBox="1">
                <a:spLocks noRot="1" noChangeAspect="1" noMove="1" noResize="1" noEditPoints="1" noAdjustHandles="1" noChangeArrowheads="1" noChangeShapeType="1" noTextEdit="1"/>
              </p:cNvSpPr>
              <p:nvPr/>
            </p:nvSpPr>
            <p:spPr>
              <a:xfrm>
                <a:off x="1837508" y="3163779"/>
                <a:ext cx="348343" cy="369332"/>
              </a:xfrm>
              <a:prstGeom prst="rect">
                <a:avLst/>
              </a:prstGeom>
              <a:blipFill>
                <a:blip r:embed="rId3"/>
                <a:stretch>
                  <a:fillRect r="-10345"/>
                </a:stretch>
              </a:blipFill>
            </p:spPr>
            <p:txBody>
              <a:bodyPr/>
              <a:lstStyle/>
              <a:p>
                <a:r>
                  <a:rPr lang="fa-IR">
                    <a:noFill/>
                  </a:rPr>
                  <a:t> </a:t>
                </a:r>
              </a:p>
            </p:txBody>
          </p:sp>
        </mc:Fallback>
      </mc:AlternateContent>
      <p:cxnSp>
        <p:nvCxnSpPr>
          <p:cNvPr id="21" name="Straight Connector 20"/>
          <p:cNvCxnSpPr/>
          <p:nvPr/>
        </p:nvCxnSpPr>
        <p:spPr>
          <a:xfrm flipH="1">
            <a:off x="3840480" y="2464526"/>
            <a:ext cx="3048000" cy="2603863"/>
          </a:xfrm>
          <a:prstGeom prst="line">
            <a:avLst/>
          </a:prstGeom>
        </p:spPr>
        <p:style>
          <a:lnRef idx="3">
            <a:schemeClr val="accent2"/>
          </a:lnRef>
          <a:fillRef idx="0">
            <a:schemeClr val="accent2"/>
          </a:fillRef>
          <a:effectRef idx="2">
            <a:schemeClr val="accent2"/>
          </a:effectRef>
          <a:fontRef idx="minor">
            <a:schemeClr val="tx1"/>
          </a:fontRef>
        </p:style>
      </p:cxnSp>
      <p:cxnSp>
        <p:nvCxnSpPr>
          <p:cNvPr id="23" name="Straight Connector 22"/>
          <p:cNvCxnSpPr/>
          <p:nvPr/>
        </p:nvCxnSpPr>
        <p:spPr>
          <a:xfrm flipH="1">
            <a:off x="2272936" y="3892731"/>
            <a:ext cx="2943498"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25" name="Straight Connector 24"/>
          <p:cNvCxnSpPr/>
          <p:nvPr/>
        </p:nvCxnSpPr>
        <p:spPr>
          <a:xfrm>
            <a:off x="5216434" y="3892731"/>
            <a:ext cx="8709" cy="1436915"/>
          </a:xfrm>
          <a:prstGeom prst="line">
            <a:avLst/>
          </a:prstGeom>
        </p:spPr>
        <p:style>
          <a:lnRef idx="3">
            <a:schemeClr val="accent2"/>
          </a:lnRef>
          <a:fillRef idx="0">
            <a:schemeClr val="accent2"/>
          </a:fillRef>
          <a:effectRef idx="2">
            <a:schemeClr val="accent2"/>
          </a:effectRef>
          <a:fontRef idx="minor">
            <a:schemeClr val="tx1"/>
          </a:fontRef>
        </p:style>
      </p:cxnSp>
      <mc:AlternateContent xmlns:mc="http://schemas.openxmlformats.org/markup-compatibility/2006" xmlns:a14="http://schemas.microsoft.com/office/drawing/2010/main">
        <mc:Choice Requires="a14">
          <p:sp>
            <p:nvSpPr>
              <p:cNvPr id="26" name="TextBox 25"/>
              <p:cNvSpPr txBox="1"/>
              <p:nvPr/>
            </p:nvSpPr>
            <p:spPr>
              <a:xfrm>
                <a:off x="1854926" y="3702559"/>
                <a:ext cx="330925" cy="369332"/>
              </a:xfrm>
              <a:prstGeom prst="rect">
                <a:avLst/>
              </a:prstGeom>
              <a:noFill/>
            </p:spPr>
            <p:txBody>
              <a:bodyPr wrap="square" rtlCol="1">
                <a:spAutoFit/>
              </a:bodyPr>
              <a:lstStyle/>
              <a:p>
                <a:pPr/>
                <a14:m>
                  <m:oMathPara xmlns:m="http://schemas.openxmlformats.org/officeDocument/2006/math">
                    <m:oMathParaPr>
                      <m:jc m:val="centerGroup"/>
                    </m:oMathParaPr>
                    <m:oMath xmlns:m="http://schemas.openxmlformats.org/officeDocument/2006/math">
                      <m:sSub>
                        <m:sSubPr>
                          <m:ctrlPr>
                            <a:rPr lang="fa-IR" i="1" smtClean="0">
                              <a:latin typeface="Cambria Math" panose="02040503050406030204" pitchFamily="18" charset="0"/>
                            </a:rPr>
                          </m:ctrlPr>
                        </m:sSubPr>
                        <m:e>
                          <m:r>
                            <m:rPr>
                              <m:sty m:val="p"/>
                            </m:rPr>
                            <a:rPr lang="fa-IR" i="1" smtClean="0">
                              <a:latin typeface="Cambria Math" panose="02040503050406030204" pitchFamily="18" charset="0"/>
                            </a:rPr>
                            <m:t>π</m:t>
                          </m:r>
                        </m:e>
                        <m:sub>
                          <m:r>
                            <a:rPr lang="en-US" b="0" i="1" smtClean="0">
                              <a:latin typeface="Cambria Math" panose="02040503050406030204" pitchFamily="18" charset="0"/>
                            </a:rPr>
                            <m:t>1</m:t>
                          </m:r>
                        </m:sub>
                      </m:sSub>
                    </m:oMath>
                  </m:oMathPara>
                </a14:m>
                <a:endParaRPr lang="fa-IR" dirty="0"/>
              </a:p>
            </p:txBody>
          </p:sp>
        </mc:Choice>
        <mc:Fallback xmlns="">
          <p:sp>
            <p:nvSpPr>
              <p:cNvPr id="26" name="TextBox 25"/>
              <p:cNvSpPr txBox="1">
                <a:spLocks noRot="1" noChangeAspect="1" noMove="1" noResize="1" noEditPoints="1" noAdjustHandles="1" noChangeArrowheads="1" noChangeShapeType="1" noTextEdit="1"/>
              </p:cNvSpPr>
              <p:nvPr/>
            </p:nvSpPr>
            <p:spPr>
              <a:xfrm>
                <a:off x="1854926" y="3702559"/>
                <a:ext cx="330925" cy="369332"/>
              </a:xfrm>
              <a:prstGeom prst="rect">
                <a:avLst/>
              </a:prstGeom>
              <a:blipFill>
                <a:blip r:embed="rId4"/>
                <a:stretch>
                  <a:fillRect r="-14545"/>
                </a:stretch>
              </a:blipFill>
            </p:spPr>
            <p:txBody>
              <a:bodyPr/>
              <a:lstStyle/>
              <a:p>
                <a:r>
                  <a:rPr lang="fa-IR">
                    <a:noFill/>
                  </a:rPr>
                  <a:t> </a:t>
                </a:r>
              </a:p>
            </p:txBody>
          </p:sp>
        </mc:Fallback>
      </mc:AlternateContent>
      <mc:AlternateContent xmlns:mc="http://schemas.openxmlformats.org/markup-compatibility/2006" xmlns:a14="http://schemas.microsoft.com/office/drawing/2010/main">
        <mc:Choice Requires="a14">
          <p:sp>
            <p:nvSpPr>
              <p:cNvPr id="27" name="TextBox 26"/>
              <p:cNvSpPr txBox="1"/>
              <p:nvPr/>
            </p:nvSpPr>
            <p:spPr>
              <a:xfrm>
                <a:off x="4950497" y="5460906"/>
                <a:ext cx="472114" cy="369332"/>
              </a:xfrm>
              <a:prstGeom prst="rect">
                <a:avLst/>
              </a:prstGeom>
              <a:noFill/>
            </p:spPr>
            <p:txBody>
              <a:bodyPr wrap="square" rtlCol="1">
                <a:spAutoFit/>
              </a:bodyPr>
              <a:lstStyle/>
              <a:p>
                <a:pPr/>
                <a14:m>
                  <m:oMathPara xmlns:m="http://schemas.openxmlformats.org/officeDocument/2006/math">
                    <m:oMathParaPr>
                      <m:jc m:val="centerGroup"/>
                    </m:oMathParaPr>
                    <m:oMath xmlns:m="http://schemas.openxmlformats.org/officeDocument/2006/math">
                      <m:sSub>
                        <m:sSubPr>
                          <m:ctrlPr>
                            <a:rPr lang="fa-IR" i="1" smtClean="0">
                              <a:latin typeface="Cambria Math" panose="02040503050406030204" pitchFamily="18" charset="0"/>
                            </a:rPr>
                          </m:ctrlPr>
                        </m:sSubPr>
                        <m:e>
                          <m:r>
                            <a:rPr lang="en-US" b="0" i="1" smtClean="0">
                              <a:latin typeface="Cambria Math" panose="02040503050406030204" pitchFamily="18" charset="0"/>
                            </a:rPr>
                            <m:t>𝑌</m:t>
                          </m:r>
                        </m:e>
                        <m:sub>
                          <m:r>
                            <a:rPr lang="en-US" b="0" i="1" smtClean="0">
                              <a:latin typeface="Cambria Math" panose="02040503050406030204" pitchFamily="18" charset="0"/>
                            </a:rPr>
                            <m:t>1</m:t>
                          </m:r>
                        </m:sub>
                      </m:sSub>
                    </m:oMath>
                  </m:oMathPara>
                </a14:m>
                <a:endParaRPr lang="fa-IR" dirty="0"/>
              </a:p>
            </p:txBody>
          </p:sp>
        </mc:Choice>
        <mc:Fallback xmlns="">
          <p:sp>
            <p:nvSpPr>
              <p:cNvPr id="27" name="TextBox 26"/>
              <p:cNvSpPr txBox="1">
                <a:spLocks noRot="1" noChangeAspect="1" noMove="1" noResize="1" noEditPoints="1" noAdjustHandles="1" noChangeArrowheads="1" noChangeShapeType="1" noTextEdit="1"/>
              </p:cNvSpPr>
              <p:nvPr/>
            </p:nvSpPr>
            <p:spPr>
              <a:xfrm>
                <a:off x="4950497" y="5460906"/>
                <a:ext cx="472114" cy="369332"/>
              </a:xfrm>
              <a:prstGeom prst="rect">
                <a:avLst/>
              </a:prstGeom>
              <a:blipFill>
                <a:blip r:embed="rId5"/>
                <a:stretch>
                  <a:fillRect b="-1667"/>
                </a:stretch>
              </a:blipFill>
            </p:spPr>
            <p:txBody>
              <a:bodyPr/>
              <a:lstStyle/>
              <a:p>
                <a:r>
                  <a:rPr lang="fa-IR">
                    <a:noFill/>
                  </a:rPr>
                  <a:t> </a:t>
                </a:r>
              </a:p>
            </p:txBody>
          </p:sp>
        </mc:Fallback>
      </mc:AlternateContent>
      <p:sp>
        <p:nvSpPr>
          <p:cNvPr id="28" name="TextBox 27"/>
          <p:cNvSpPr txBox="1"/>
          <p:nvPr/>
        </p:nvSpPr>
        <p:spPr>
          <a:xfrm>
            <a:off x="7332619" y="1258020"/>
            <a:ext cx="3894582" cy="2308324"/>
          </a:xfrm>
          <a:prstGeom prst="rect">
            <a:avLst/>
          </a:prstGeom>
          <a:noFill/>
        </p:spPr>
        <p:txBody>
          <a:bodyPr wrap="square" rtlCol="1">
            <a:spAutoFit/>
          </a:bodyPr>
          <a:lstStyle/>
          <a:p>
            <a:pPr algn="just" rtl="1"/>
            <a:r>
              <a:rPr lang="fa-IR" b="1" dirty="0"/>
              <a:t>یک شوک مثبت عرضه(مثلاً کاهش قیمت کامودیتی ها برای یک کشور وارد کننده کامودیتی ها) سبب انتقال منحنی عرضه کل به سمت راست می شود و با ایجاد اضافه عرضه سبب کاهش نرخ تورم و افزایش مقدار تولید تعادلی کل کالاها و خدمات می شود. شوک منفی اثر عکس دارد. در ضمن در شوک عرضه، تولید و تورم در جهت عکس تغییر می کنند.</a:t>
            </a:r>
          </a:p>
        </p:txBody>
      </p:sp>
      <p:cxnSp>
        <p:nvCxnSpPr>
          <p:cNvPr id="6" name="Straight Connector 5"/>
          <p:cNvCxnSpPr/>
          <p:nvPr/>
        </p:nvCxnSpPr>
        <p:spPr>
          <a:xfrm>
            <a:off x="4576354" y="3366180"/>
            <a:ext cx="1240972" cy="0"/>
          </a:xfrm>
          <a:prstGeom prst="line">
            <a:avLst/>
          </a:prstGeom>
        </p:spPr>
        <p:style>
          <a:lnRef idx="3">
            <a:schemeClr val="dk1"/>
          </a:lnRef>
          <a:fillRef idx="0">
            <a:schemeClr val="dk1"/>
          </a:fillRef>
          <a:effectRef idx="2">
            <a:schemeClr val="dk1"/>
          </a:effectRef>
          <a:fontRef idx="minor">
            <a:schemeClr val="tx1"/>
          </a:fontRef>
        </p:style>
      </p:cxnSp>
      <p:cxnSp>
        <p:nvCxnSpPr>
          <p:cNvPr id="12" name="Straight Connector 11"/>
          <p:cNvCxnSpPr/>
          <p:nvPr/>
        </p:nvCxnSpPr>
        <p:spPr>
          <a:xfrm flipH="1">
            <a:off x="5817326" y="3366180"/>
            <a:ext cx="17417" cy="1963466"/>
          </a:xfrm>
          <a:prstGeom prst="line">
            <a:avLst/>
          </a:prstGeom>
        </p:spPr>
        <p:style>
          <a:lnRef idx="3">
            <a:schemeClr val="dk1"/>
          </a:lnRef>
          <a:fillRef idx="0">
            <a:schemeClr val="dk1"/>
          </a:fillRef>
          <a:effectRef idx="2">
            <a:schemeClr val="dk1"/>
          </a:effectRef>
          <a:fontRef idx="minor">
            <a:schemeClr val="tx1"/>
          </a:fontRef>
        </p:style>
      </p:cxnSp>
      <mc:AlternateContent xmlns:mc="http://schemas.openxmlformats.org/markup-compatibility/2006" xmlns:a14="http://schemas.microsoft.com/office/drawing/2010/main">
        <mc:Choice Requires="a14">
          <p:sp>
            <p:nvSpPr>
              <p:cNvPr id="16" name="TextBox 15"/>
              <p:cNvSpPr txBox="1"/>
              <p:nvPr/>
            </p:nvSpPr>
            <p:spPr>
              <a:xfrm>
                <a:off x="5651864" y="5425672"/>
                <a:ext cx="400594" cy="399276"/>
              </a:xfrm>
              <a:prstGeom prst="rect">
                <a:avLst/>
              </a:prstGeom>
              <a:noFill/>
            </p:spPr>
            <p:txBody>
              <a:bodyPr wrap="square" rtlCol="1">
                <a:spAutoFit/>
              </a:bodyPr>
              <a:lstStyle/>
              <a:p>
                <a:pPr/>
                <a14:m>
                  <m:oMathPara xmlns:m="http://schemas.openxmlformats.org/officeDocument/2006/math">
                    <m:oMathParaPr>
                      <m:jc m:val="centerGroup"/>
                    </m:oMathParaPr>
                    <m:oMath xmlns:m="http://schemas.openxmlformats.org/officeDocument/2006/math">
                      <m:sSubSup>
                        <m:sSubSupPr>
                          <m:ctrlPr>
                            <a:rPr lang="fa-IR" i="1" smtClean="0">
                              <a:latin typeface="Cambria Math" panose="02040503050406030204" pitchFamily="18" charset="0"/>
                            </a:rPr>
                          </m:ctrlPr>
                        </m:sSubSupPr>
                        <m:e>
                          <m:r>
                            <a:rPr lang="en-US" b="0" i="1" smtClean="0">
                              <a:latin typeface="Cambria Math" panose="02040503050406030204" pitchFamily="18" charset="0"/>
                            </a:rPr>
                            <m:t>𝑌</m:t>
                          </m:r>
                        </m:e>
                        <m:sub>
                          <m:r>
                            <a:rPr lang="en-US" b="0" i="1" smtClean="0">
                              <a:latin typeface="Cambria Math" panose="02040503050406030204" pitchFamily="18" charset="0"/>
                            </a:rPr>
                            <m:t>0</m:t>
                          </m:r>
                        </m:sub>
                        <m:sup>
                          <m:r>
                            <a:rPr lang="en-US" b="0" i="1" smtClean="0">
                              <a:latin typeface="Cambria Math" panose="02040503050406030204" pitchFamily="18" charset="0"/>
                            </a:rPr>
                            <m:t>"</m:t>
                          </m:r>
                        </m:sup>
                      </m:sSubSup>
                    </m:oMath>
                  </m:oMathPara>
                </a14:m>
                <a:endParaRPr lang="fa-IR" dirty="0"/>
              </a:p>
            </p:txBody>
          </p:sp>
        </mc:Choice>
        <mc:Fallback xmlns="">
          <p:sp>
            <p:nvSpPr>
              <p:cNvPr id="16" name="TextBox 15"/>
              <p:cNvSpPr txBox="1">
                <a:spLocks noRot="1" noChangeAspect="1" noMove="1" noResize="1" noEditPoints="1" noAdjustHandles="1" noChangeArrowheads="1" noChangeShapeType="1" noTextEdit="1"/>
              </p:cNvSpPr>
              <p:nvPr/>
            </p:nvSpPr>
            <p:spPr>
              <a:xfrm>
                <a:off x="5651864" y="5425672"/>
                <a:ext cx="400594" cy="399276"/>
              </a:xfrm>
              <a:prstGeom prst="rect">
                <a:avLst/>
              </a:prstGeom>
              <a:blipFill>
                <a:blip r:embed="rId6"/>
                <a:stretch>
                  <a:fillRect/>
                </a:stretch>
              </a:blipFill>
            </p:spPr>
            <p:txBody>
              <a:bodyPr/>
              <a:lstStyle/>
              <a:p>
                <a:r>
                  <a:rPr lang="fa-IR">
                    <a:noFill/>
                  </a:rPr>
                  <a:t> </a:t>
                </a:r>
              </a:p>
            </p:txBody>
          </p:sp>
        </mc:Fallback>
      </mc:AlternateContent>
      <p:sp>
        <p:nvSpPr>
          <p:cNvPr id="4" name="TextBox 3"/>
          <p:cNvSpPr txBox="1"/>
          <p:nvPr/>
        </p:nvSpPr>
        <p:spPr>
          <a:xfrm>
            <a:off x="6385560" y="4625034"/>
            <a:ext cx="474616" cy="369332"/>
          </a:xfrm>
          <a:prstGeom prst="rect">
            <a:avLst/>
          </a:prstGeom>
          <a:noFill/>
        </p:spPr>
        <p:txBody>
          <a:bodyPr wrap="square" rtlCol="1">
            <a:spAutoFit/>
          </a:bodyPr>
          <a:lstStyle/>
          <a:p>
            <a:r>
              <a:rPr lang="en-US" dirty="0"/>
              <a:t>AD</a:t>
            </a:r>
            <a:endParaRPr lang="fa-IR" dirty="0"/>
          </a:p>
        </p:txBody>
      </p:sp>
      <p:sp>
        <p:nvSpPr>
          <p:cNvPr id="10" name="TextBox 9"/>
          <p:cNvSpPr txBox="1"/>
          <p:nvPr/>
        </p:nvSpPr>
        <p:spPr>
          <a:xfrm>
            <a:off x="5651865" y="1627352"/>
            <a:ext cx="515656" cy="369332"/>
          </a:xfrm>
          <a:prstGeom prst="rect">
            <a:avLst/>
          </a:prstGeom>
          <a:noFill/>
        </p:spPr>
        <p:txBody>
          <a:bodyPr wrap="square" rtlCol="1">
            <a:spAutoFit/>
          </a:bodyPr>
          <a:lstStyle/>
          <a:p>
            <a:r>
              <a:rPr lang="en-US" dirty="0"/>
              <a:t>AS</a:t>
            </a:r>
            <a:endParaRPr lang="fa-IR" dirty="0"/>
          </a:p>
        </p:txBody>
      </p:sp>
      <p:sp>
        <p:nvSpPr>
          <p:cNvPr id="14" name="TextBox 13"/>
          <p:cNvSpPr txBox="1"/>
          <p:nvPr/>
        </p:nvSpPr>
        <p:spPr>
          <a:xfrm>
            <a:off x="6740436" y="1973274"/>
            <a:ext cx="496389" cy="369332"/>
          </a:xfrm>
          <a:prstGeom prst="rect">
            <a:avLst/>
          </a:prstGeom>
          <a:noFill/>
        </p:spPr>
        <p:txBody>
          <a:bodyPr wrap="square" rtlCol="1">
            <a:spAutoFit/>
          </a:bodyPr>
          <a:lstStyle/>
          <a:p>
            <a:r>
              <a:rPr lang="en-US" dirty="0"/>
              <a:t>AS’</a:t>
            </a:r>
            <a:endParaRPr lang="fa-IR" dirty="0"/>
          </a:p>
        </p:txBody>
      </p:sp>
      <p:cxnSp>
        <p:nvCxnSpPr>
          <p:cNvPr id="22" name="Straight Arrow Connector 21"/>
          <p:cNvCxnSpPr/>
          <p:nvPr/>
        </p:nvCxnSpPr>
        <p:spPr>
          <a:xfrm>
            <a:off x="5834743" y="2342606"/>
            <a:ext cx="461554" cy="54864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2090021220"/>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45069"/>
          </a:xfrm>
        </p:spPr>
        <p:txBody>
          <a:bodyPr>
            <a:normAutofit fontScale="90000"/>
          </a:bodyPr>
          <a:lstStyle/>
          <a:p>
            <a:pPr algn="ctr"/>
            <a:r>
              <a:rPr lang="fa-IR" b="1" dirty="0">
                <a:solidFill>
                  <a:srgbClr val="FF0000"/>
                </a:solidFill>
              </a:rPr>
              <a:t>نمونه اثر شوک مثبت عرضه ایران(جهش قیمت نفت)</a:t>
            </a:r>
          </a:p>
        </p:txBody>
      </p:sp>
      <p:sp>
        <p:nvSpPr>
          <p:cNvPr id="3" name="Content Placeholder 2"/>
          <p:cNvSpPr>
            <a:spLocks noGrp="1"/>
          </p:cNvSpPr>
          <p:nvPr>
            <p:ph idx="1"/>
          </p:nvPr>
        </p:nvSpPr>
        <p:spPr>
          <a:xfrm>
            <a:off x="838200" y="1010194"/>
            <a:ext cx="10515600" cy="5166769"/>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4135840547"/>
              </p:ext>
            </p:extLst>
          </p:nvPr>
        </p:nvGraphicFramePr>
        <p:xfrm>
          <a:off x="838200" y="1010195"/>
          <a:ext cx="10515600" cy="5166768"/>
        </p:xfrm>
        <a:graphic>
          <a:graphicData uri="http://schemas.openxmlformats.org/presentationml/2006/ole">
            <mc:AlternateContent xmlns:mc="http://schemas.openxmlformats.org/markup-compatibility/2006">
              <mc:Choice xmlns:v="urn:schemas-microsoft-com:vml" Requires="v">
                <p:oleObj name="EViews" r:id="rId2" imgW="4594966" imgH="3230864" progId="EViews.Workfile.2">
                  <p:embed/>
                </p:oleObj>
              </mc:Choice>
              <mc:Fallback>
                <p:oleObj name="EViews" r:id="rId2" imgW="4594966" imgH="3230864" progId="EViews.Workfile.2">
                  <p:embed/>
                  <p:pic>
                    <p:nvPicPr>
                      <p:cNvPr id="0" name=""/>
                      <p:cNvPicPr/>
                      <p:nvPr/>
                    </p:nvPicPr>
                    <p:blipFill>
                      <a:blip r:embed="rId3"/>
                      <a:stretch>
                        <a:fillRect/>
                      </a:stretch>
                    </p:blipFill>
                    <p:spPr>
                      <a:xfrm>
                        <a:off x="838200" y="1010195"/>
                        <a:ext cx="10515600" cy="5166768"/>
                      </a:xfrm>
                      <a:prstGeom prst="rect">
                        <a:avLst/>
                      </a:prstGeom>
                    </p:spPr>
                  </p:pic>
                </p:oleObj>
              </mc:Fallback>
            </mc:AlternateContent>
          </a:graphicData>
        </a:graphic>
      </p:graphicFrame>
    </p:spTree>
    <p:extLst>
      <p:ext uri="{BB962C8B-B14F-4D97-AF65-F5344CB8AC3E}">
        <p14:creationId xmlns:p14="http://schemas.microsoft.com/office/powerpoint/2010/main" val="3578670885"/>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40864"/>
          </a:xfrm>
        </p:spPr>
        <p:txBody>
          <a:bodyPr/>
          <a:lstStyle/>
          <a:p>
            <a:pPr algn="ctr"/>
            <a:r>
              <a:rPr lang="fa-IR" b="1" dirty="0">
                <a:solidFill>
                  <a:srgbClr val="FF0000"/>
                </a:solidFill>
              </a:rPr>
              <a:t>شوک مثبت عرضه سال 1361 و 1362</a:t>
            </a:r>
          </a:p>
        </p:txBody>
      </p:sp>
      <p:sp>
        <p:nvSpPr>
          <p:cNvPr id="3" name="Content Placeholder 2"/>
          <p:cNvSpPr>
            <a:spLocks noGrp="1"/>
          </p:cNvSpPr>
          <p:nvPr>
            <p:ph idx="1"/>
          </p:nvPr>
        </p:nvSpPr>
        <p:spPr>
          <a:xfrm>
            <a:off x="838200" y="1105990"/>
            <a:ext cx="10515600" cy="5070973"/>
          </a:xfrm>
        </p:spPr>
        <p:txBody>
          <a:bodyPr/>
          <a:lstStyle/>
          <a:p>
            <a:pPr marL="0" indent="0" algn="just" rtl="1">
              <a:lnSpc>
                <a:spcPct val="200000"/>
              </a:lnSpc>
              <a:buNone/>
            </a:pPr>
            <a:r>
              <a:rPr lang="fa-IR" b="1" dirty="0"/>
              <a:t>با وجود گرفتاری های فراوان و از جمله مشکلات جنگ، در سال 1361 و 1362 افزایش قابل توجه درآمدهای نفتی برای ایران مانند یک شوک مثبت عرضه عمل کرد که رشد اقتصادی را افزایش داد و تورم را تا حدی کاهش داد یا حداقل مانع افزایش آن در شرایط جنگی شد.</a:t>
            </a:r>
          </a:p>
        </p:txBody>
      </p:sp>
    </p:spTree>
    <p:extLst>
      <p:ext uri="{BB962C8B-B14F-4D97-AF65-F5344CB8AC3E}">
        <p14:creationId xmlns:p14="http://schemas.microsoft.com/office/powerpoint/2010/main" val="2212592869"/>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40864"/>
          </a:xfrm>
        </p:spPr>
        <p:txBody>
          <a:bodyPr/>
          <a:lstStyle/>
          <a:p>
            <a:pPr algn="ctr"/>
            <a:r>
              <a:rPr lang="fa-IR" b="1" dirty="0">
                <a:solidFill>
                  <a:srgbClr val="FF0000"/>
                </a:solidFill>
              </a:rPr>
              <a:t>نمونه شوک منفی عرضه در ایران(شوک تحریم اول)</a:t>
            </a:r>
          </a:p>
        </p:txBody>
      </p:sp>
      <p:sp>
        <p:nvSpPr>
          <p:cNvPr id="3" name="Content Placeholder 2"/>
          <p:cNvSpPr>
            <a:spLocks noGrp="1"/>
          </p:cNvSpPr>
          <p:nvPr>
            <p:ph idx="1"/>
          </p:nvPr>
        </p:nvSpPr>
        <p:spPr>
          <a:xfrm>
            <a:off x="838200" y="1236617"/>
            <a:ext cx="10515600" cy="4940346"/>
          </a:xfrm>
        </p:spPr>
        <p:txBody>
          <a:bodyPr/>
          <a:lstStyle/>
          <a:p>
            <a:pPr marL="0" indent="0" algn="r" rtl="1">
              <a:buNone/>
            </a:pPr>
            <a:endParaRPr lang="fa-IR" dirty="0"/>
          </a:p>
        </p:txBody>
      </p:sp>
      <p:graphicFrame>
        <p:nvGraphicFramePr>
          <p:cNvPr id="5" name="Object 4"/>
          <p:cNvGraphicFramePr>
            <a:graphicFrameLocks noChangeAspect="1"/>
          </p:cNvGraphicFramePr>
          <p:nvPr>
            <p:extLst>
              <p:ext uri="{D42A27DB-BD31-4B8C-83A1-F6EECF244321}">
                <p14:modId xmlns:p14="http://schemas.microsoft.com/office/powerpoint/2010/main" val="2649995179"/>
              </p:ext>
            </p:extLst>
          </p:nvPr>
        </p:nvGraphicFramePr>
        <p:xfrm>
          <a:off x="838200" y="1236617"/>
          <a:ext cx="10515600" cy="4940346"/>
        </p:xfrm>
        <a:graphic>
          <a:graphicData uri="http://schemas.openxmlformats.org/presentationml/2006/ole">
            <mc:AlternateContent xmlns:mc="http://schemas.openxmlformats.org/markup-compatibility/2006">
              <mc:Choice xmlns:v="urn:schemas-microsoft-com:vml" Requires="v">
                <p:oleObj name="EViews" r:id="rId2" imgW="4594966" imgH="3230864" progId="EViews.Workfile.2">
                  <p:embed/>
                </p:oleObj>
              </mc:Choice>
              <mc:Fallback>
                <p:oleObj name="EViews" r:id="rId2" imgW="4594966" imgH="3230864" progId="EViews.Workfile.2">
                  <p:embed/>
                  <p:pic>
                    <p:nvPicPr>
                      <p:cNvPr id="0" name=""/>
                      <p:cNvPicPr/>
                      <p:nvPr/>
                    </p:nvPicPr>
                    <p:blipFill>
                      <a:blip r:embed="rId3"/>
                      <a:stretch>
                        <a:fillRect/>
                      </a:stretch>
                    </p:blipFill>
                    <p:spPr>
                      <a:xfrm>
                        <a:off x="838200" y="1236617"/>
                        <a:ext cx="10515600" cy="4940346"/>
                      </a:xfrm>
                      <a:prstGeom prst="rect">
                        <a:avLst/>
                      </a:prstGeom>
                    </p:spPr>
                  </p:pic>
                </p:oleObj>
              </mc:Fallback>
            </mc:AlternateContent>
          </a:graphicData>
        </a:graphic>
      </p:graphicFrame>
    </p:spTree>
    <p:extLst>
      <p:ext uri="{BB962C8B-B14F-4D97-AF65-F5344CB8AC3E}">
        <p14:creationId xmlns:p14="http://schemas.microsoft.com/office/powerpoint/2010/main" val="349652794"/>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0640"/>
          </a:xfrm>
        </p:spPr>
        <p:txBody>
          <a:bodyPr/>
          <a:lstStyle/>
          <a:p>
            <a:pPr algn="ctr"/>
            <a:r>
              <a:rPr lang="fa-IR" b="1" dirty="0">
                <a:solidFill>
                  <a:srgbClr val="FF0000"/>
                </a:solidFill>
              </a:rPr>
              <a:t>پیامد شوک منفی تحریم های دور اول</a:t>
            </a:r>
          </a:p>
        </p:txBody>
      </p:sp>
      <p:sp>
        <p:nvSpPr>
          <p:cNvPr id="3" name="Content Placeholder 2"/>
          <p:cNvSpPr>
            <a:spLocks noGrp="1"/>
          </p:cNvSpPr>
          <p:nvPr>
            <p:ph idx="1"/>
          </p:nvPr>
        </p:nvSpPr>
        <p:spPr>
          <a:xfrm>
            <a:off x="838200" y="1066800"/>
            <a:ext cx="10515600" cy="5110163"/>
          </a:xfrm>
        </p:spPr>
        <p:txBody>
          <a:bodyPr>
            <a:normAutofit/>
          </a:bodyPr>
          <a:lstStyle/>
          <a:p>
            <a:pPr marL="0" indent="0" algn="just" rtl="1">
              <a:lnSpc>
                <a:spcPct val="200000"/>
              </a:lnSpc>
              <a:buNone/>
            </a:pPr>
            <a:r>
              <a:rPr lang="fa-IR" sz="3200" b="1" dirty="0"/>
              <a:t>همانطور که داده ها نشان می دهد و در عین حال با تحلیل نظری اشاره شده سازگار است، شوک عرضه منفی تحریم های دور اول سبب شده است تا در سال های 1391 و 1392رشد اقتصادی کاهش یابد و منفی شود و در مقابل نرخ تورم افزایش یابد و در سطح بالاتری قرار گیرد. </a:t>
            </a:r>
          </a:p>
        </p:txBody>
      </p:sp>
    </p:spTree>
    <p:extLst>
      <p:ext uri="{BB962C8B-B14F-4D97-AF65-F5344CB8AC3E}">
        <p14:creationId xmlns:p14="http://schemas.microsoft.com/office/powerpoint/2010/main" val="114521431"/>
      </p:ext>
    </p:extLst>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71195"/>
          </a:xfrm>
        </p:spPr>
        <p:txBody>
          <a:bodyPr>
            <a:normAutofit/>
          </a:bodyPr>
          <a:lstStyle/>
          <a:p>
            <a:pPr algn="ctr"/>
            <a:r>
              <a:rPr lang="fa-IR" sz="3200" b="1" dirty="0">
                <a:solidFill>
                  <a:srgbClr val="FF0000"/>
                </a:solidFill>
              </a:rPr>
              <a:t>نمونه شوک منفی عرضه اقتصاد آمریکا(افزایش قیمت نفت دهه 1970)</a:t>
            </a:r>
          </a:p>
        </p:txBody>
      </p:sp>
      <p:sp>
        <p:nvSpPr>
          <p:cNvPr id="3" name="Content Placeholder 2"/>
          <p:cNvSpPr>
            <a:spLocks noGrp="1"/>
          </p:cNvSpPr>
          <p:nvPr>
            <p:ph idx="1"/>
          </p:nvPr>
        </p:nvSpPr>
        <p:spPr>
          <a:xfrm>
            <a:off x="838200" y="1036320"/>
            <a:ext cx="10515600" cy="5140643"/>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2201817294"/>
              </p:ext>
            </p:extLst>
          </p:nvPr>
        </p:nvGraphicFramePr>
        <p:xfrm>
          <a:off x="838201" y="1036320"/>
          <a:ext cx="10515600" cy="5140643"/>
        </p:xfrm>
        <a:graphic>
          <a:graphicData uri="http://schemas.openxmlformats.org/presentationml/2006/ole">
            <mc:AlternateContent xmlns:mc="http://schemas.openxmlformats.org/markup-compatibility/2006">
              <mc:Choice xmlns:v="urn:schemas-microsoft-com:vml" Requires="v">
                <p:oleObj name="EViews" r:id="rId2" imgW="4549034" imgH="3230864" progId="EViews.Workfile.2">
                  <p:embed/>
                </p:oleObj>
              </mc:Choice>
              <mc:Fallback>
                <p:oleObj name="EViews" r:id="rId2" imgW="4549034" imgH="3230864" progId="EViews.Workfile.2">
                  <p:embed/>
                  <p:pic>
                    <p:nvPicPr>
                      <p:cNvPr id="0" name=""/>
                      <p:cNvPicPr/>
                      <p:nvPr/>
                    </p:nvPicPr>
                    <p:blipFill>
                      <a:blip r:embed="rId3"/>
                      <a:stretch>
                        <a:fillRect/>
                      </a:stretch>
                    </p:blipFill>
                    <p:spPr>
                      <a:xfrm>
                        <a:off x="838201" y="1036320"/>
                        <a:ext cx="10515600" cy="5140643"/>
                      </a:xfrm>
                      <a:prstGeom prst="rect">
                        <a:avLst/>
                      </a:prstGeom>
                    </p:spPr>
                  </p:pic>
                </p:oleObj>
              </mc:Fallback>
            </mc:AlternateContent>
          </a:graphicData>
        </a:graphic>
      </p:graphicFrame>
    </p:spTree>
    <p:extLst>
      <p:ext uri="{BB962C8B-B14F-4D97-AF65-F5344CB8AC3E}">
        <p14:creationId xmlns:p14="http://schemas.microsoft.com/office/powerpoint/2010/main" val="964402837"/>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28569"/>
          </a:xfrm>
        </p:spPr>
        <p:txBody>
          <a:bodyPr/>
          <a:lstStyle/>
          <a:p>
            <a:pPr algn="ctr"/>
            <a:r>
              <a:rPr lang="fa-IR" b="1" dirty="0">
                <a:solidFill>
                  <a:srgbClr val="FF0000"/>
                </a:solidFill>
              </a:rPr>
              <a:t>پیامد شوک منفی عرضه برای ایالات متحده</a:t>
            </a:r>
          </a:p>
        </p:txBody>
      </p:sp>
      <p:sp>
        <p:nvSpPr>
          <p:cNvPr id="3" name="Content Placeholder 2"/>
          <p:cNvSpPr>
            <a:spLocks noGrp="1"/>
          </p:cNvSpPr>
          <p:nvPr>
            <p:ph idx="1"/>
          </p:nvPr>
        </p:nvSpPr>
        <p:spPr>
          <a:xfrm>
            <a:off x="838200" y="1102659"/>
            <a:ext cx="10515600" cy="5074304"/>
          </a:xfrm>
        </p:spPr>
        <p:txBody>
          <a:bodyPr>
            <a:normAutofit/>
          </a:bodyPr>
          <a:lstStyle/>
          <a:p>
            <a:pPr marL="0" indent="0" algn="just" rtl="1">
              <a:lnSpc>
                <a:spcPct val="200000"/>
              </a:lnSpc>
              <a:buNone/>
            </a:pPr>
            <a:r>
              <a:rPr lang="fa-IR" sz="3200" b="1" dirty="0"/>
              <a:t>افزایش قیمت نفت برای کشورهای صنعتی نوعی شوک منفی عرضه است چرا که هزینه تولید را افزایش می دهد. پس از افزایش قیمت نفت در 1973، همانطور که در داده ها مشاهده می شود، نرخ رشد اقتصادی نسبت به قبل کاهش یافته است و منفی هم شده است و در عوض نرخ تورم دچار افزایش شده است. </a:t>
            </a:r>
          </a:p>
        </p:txBody>
      </p:sp>
    </p:spTree>
    <p:extLst>
      <p:ext uri="{BB962C8B-B14F-4D97-AF65-F5344CB8AC3E}">
        <p14:creationId xmlns:p14="http://schemas.microsoft.com/office/powerpoint/2010/main" val="3144542622"/>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06029"/>
          </a:xfrm>
        </p:spPr>
        <p:txBody>
          <a:bodyPr/>
          <a:lstStyle/>
          <a:p>
            <a:pPr algn="ctr"/>
            <a:r>
              <a:rPr lang="fa-IR" b="1" dirty="0">
                <a:solidFill>
                  <a:srgbClr val="FF0000"/>
                </a:solidFill>
              </a:rPr>
              <a:t>سیاست پولی چگونه اجرا می شود؟</a:t>
            </a:r>
          </a:p>
        </p:txBody>
      </p:sp>
      <p:sp>
        <p:nvSpPr>
          <p:cNvPr id="3" name="Content Placeholder 2"/>
          <p:cNvSpPr>
            <a:spLocks noGrp="1"/>
          </p:cNvSpPr>
          <p:nvPr>
            <p:ph idx="1"/>
          </p:nvPr>
        </p:nvSpPr>
        <p:spPr>
          <a:xfrm>
            <a:off x="838200" y="1071154"/>
            <a:ext cx="10515600" cy="5105809"/>
          </a:xfrm>
        </p:spPr>
        <p:txBody>
          <a:bodyPr/>
          <a:lstStyle/>
          <a:p>
            <a:pPr algn="just" rtl="1">
              <a:lnSpc>
                <a:spcPct val="150000"/>
              </a:lnSpc>
              <a:buFont typeface="Wingdings" panose="05000000000000000000" pitchFamily="2" charset="2"/>
              <a:buChar char="v"/>
            </a:pPr>
            <a:r>
              <a:rPr lang="fa-IR" b="1" dirty="0"/>
              <a:t>بانک های مرکزی ابتدا اهداف نهایی خود بویژه نرخ تورم و رشد اقتصادی مطلوب را تعیین می کنند</a:t>
            </a:r>
          </a:p>
          <a:p>
            <a:pPr algn="just" rtl="1">
              <a:lnSpc>
                <a:spcPct val="150000"/>
              </a:lnSpc>
              <a:buFont typeface="Wingdings" panose="05000000000000000000" pitchFamily="2" charset="2"/>
              <a:buChar char="v"/>
            </a:pPr>
            <a:r>
              <a:rPr lang="fa-IR" b="1" dirty="0"/>
              <a:t>سپس بر اساس آنکه آیا با کنترل کل های پولی بهتر به آن اهداف دست می یابند یا با کنترل نرخ بهره، به تعیین مقدار مطلوب کل های پولی یا نرخ بهره می پردازند</a:t>
            </a:r>
          </a:p>
          <a:p>
            <a:pPr algn="just" rtl="1">
              <a:lnSpc>
                <a:spcPct val="150000"/>
              </a:lnSpc>
              <a:buFont typeface="Wingdings" panose="05000000000000000000" pitchFamily="2" charset="2"/>
              <a:buChar char="v"/>
            </a:pPr>
            <a:r>
              <a:rPr lang="fa-IR" b="1" dirty="0"/>
              <a:t>سپس با استفاده از ابزارهای در اختیار خود مانند نرخ ذخیره قانونی، نرخ بهره سیاستی، نرخ تنزیل و عملیات بازار باز و امثالهم به مقدار مطلوب کل های پولی یا نرخ بهره برای دستیابی به اهداف نهایی می پردازند. </a:t>
            </a:r>
          </a:p>
        </p:txBody>
      </p:sp>
    </p:spTree>
    <p:extLst>
      <p:ext uri="{BB962C8B-B14F-4D97-AF65-F5344CB8AC3E}">
        <p14:creationId xmlns:p14="http://schemas.microsoft.com/office/powerpoint/2010/main" val="718445546"/>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34757"/>
          </a:xfrm>
        </p:spPr>
        <p:txBody>
          <a:bodyPr/>
          <a:lstStyle/>
          <a:p>
            <a:pPr algn="ctr"/>
            <a:r>
              <a:rPr lang="fa-IR" b="1" dirty="0">
                <a:solidFill>
                  <a:srgbClr val="FF0000"/>
                </a:solidFill>
              </a:rPr>
              <a:t>رویه سیاست پولی قبل از دهه 1990 در دنیا</a:t>
            </a:r>
          </a:p>
        </p:txBody>
      </p:sp>
      <p:sp>
        <p:nvSpPr>
          <p:cNvPr id="3" name="Content Placeholder 2"/>
          <p:cNvSpPr>
            <a:spLocks noGrp="1"/>
          </p:cNvSpPr>
          <p:nvPr>
            <p:ph idx="1"/>
          </p:nvPr>
        </p:nvSpPr>
        <p:spPr>
          <a:xfrm>
            <a:off x="838200" y="1138518"/>
            <a:ext cx="10515600" cy="5038445"/>
          </a:xfrm>
        </p:spPr>
        <p:txBody>
          <a:bodyPr>
            <a:normAutofit fontScale="92500"/>
          </a:bodyPr>
          <a:lstStyle/>
          <a:p>
            <a:pPr marL="0" indent="0" algn="just" rtl="1">
              <a:lnSpc>
                <a:spcPct val="150000"/>
              </a:lnSpc>
              <a:buNone/>
            </a:pPr>
            <a:r>
              <a:rPr lang="fa-IR" sz="3200" b="1" dirty="0"/>
              <a:t>قبل از دهه 1990 توصیه مسلط سیاستگذاری این بود که بانک مرکزی از طریق مدیریت و کنترل حجم پول یا پایه پولی(با تاکید بیشتر بر پایه پولی به عنوان آن بخش از پول که توسط بانک مرکزی خلق می شود) به تاثیر گذاشتن بر تقاضای کل و در نتیجه تثبیت اقتصاد بپردازد. لذا توصیه می شد که به هنگام رونق و تورم پایه پولی کاهش یابد یا رشد آن کاهش یابد و بر عکس برای رکود. با این حال، برخی اقتصاددانان توصیه می کردند که بانک مرکزی سالانه رشد ثابتی برای حجم پول در نظر بگیرد و همین برای ثبات اقتصاد کافی است.</a:t>
            </a:r>
          </a:p>
        </p:txBody>
      </p:sp>
    </p:spTree>
    <p:extLst>
      <p:ext uri="{BB962C8B-B14F-4D97-AF65-F5344CB8AC3E}">
        <p14:creationId xmlns:p14="http://schemas.microsoft.com/office/powerpoint/2010/main" val="1652346074"/>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73393"/>
          </a:xfrm>
        </p:spPr>
        <p:txBody>
          <a:bodyPr/>
          <a:lstStyle/>
          <a:p>
            <a:pPr algn="ctr"/>
            <a:r>
              <a:rPr lang="fa-IR" b="1" dirty="0">
                <a:solidFill>
                  <a:srgbClr val="FF0000"/>
                </a:solidFill>
              </a:rPr>
              <a:t>چرا رویه سیاست پولی تغییر کرد؟</a:t>
            </a:r>
          </a:p>
        </p:txBody>
      </p:sp>
      <p:sp>
        <p:nvSpPr>
          <p:cNvPr id="3" name="Content Placeholder 2"/>
          <p:cNvSpPr>
            <a:spLocks noGrp="1"/>
          </p:cNvSpPr>
          <p:nvPr>
            <p:ph idx="1"/>
          </p:nvPr>
        </p:nvSpPr>
        <p:spPr>
          <a:xfrm>
            <a:off x="838200" y="1183341"/>
            <a:ext cx="10515600" cy="4993622"/>
          </a:xfrm>
        </p:spPr>
        <p:txBody>
          <a:bodyPr>
            <a:normAutofit lnSpcReduction="10000"/>
          </a:bodyPr>
          <a:lstStyle/>
          <a:p>
            <a:pPr marL="0" indent="0" algn="just" rtl="1">
              <a:lnSpc>
                <a:spcPct val="150000"/>
              </a:lnSpc>
              <a:buNone/>
            </a:pPr>
            <a:r>
              <a:rPr lang="fa-IR" sz="3200" b="1" dirty="0"/>
              <a:t>از آنجا که علم اقتصاد یک علم تجربی است و در صورت عدم تطابق نتایج آن با واقعیت مورد بازنگری قرار می گیرد، عدم توفیق کنترل حجم پول و پایه پولی برای ثبات اقتصاد کلان و تضعیف رابطه تغییرات تقاضای کل و تغییرات حجم پول و پایه پولی و همچنین ضعف قدرت گفتگوی بانک مرکزی با عاملان اقتصادی </a:t>
            </a:r>
            <a:r>
              <a:rPr lang="en-US" sz="3200" b="1" dirty="0"/>
              <a:t>(</a:t>
            </a:r>
            <a:r>
              <a:rPr lang="en-US" sz="3200" b="1" dirty="0">
                <a:solidFill>
                  <a:srgbClr val="00B0F0"/>
                </a:solidFill>
              </a:rPr>
              <a:t>Communication</a:t>
            </a:r>
            <a:r>
              <a:rPr lang="en-US" sz="3200" b="1" dirty="0"/>
              <a:t>)</a:t>
            </a:r>
            <a:r>
              <a:rPr lang="fa-IR" sz="3200" b="1" dirty="0"/>
              <a:t> از طریق حجم پول و پایه پولی، سبب شد که از اوایل دهه 1990 بانک های مرکزی به جای تعیین و اعلام هدف برای حجم پول یا پایه پولی به تعیین هدف برای نرخ بهره بپردازند.</a:t>
            </a:r>
          </a:p>
        </p:txBody>
      </p:sp>
    </p:spTree>
    <p:extLst>
      <p:ext uri="{BB962C8B-B14F-4D97-AF65-F5344CB8AC3E}">
        <p14:creationId xmlns:p14="http://schemas.microsoft.com/office/powerpoint/2010/main" val="3519385645"/>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82357"/>
          </a:xfrm>
        </p:spPr>
        <p:txBody>
          <a:bodyPr/>
          <a:lstStyle/>
          <a:p>
            <a:pPr algn="ctr"/>
            <a:r>
              <a:rPr lang="fa-IR" b="1" dirty="0">
                <a:solidFill>
                  <a:srgbClr val="FF0000"/>
                </a:solidFill>
              </a:rPr>
              <a:t>چارچوب سیاست پولی مدرن چگونه است؟</a:t>
            </a:r>
          </a:p>
        </p:txBody>
      </p:sp>
      <p:sp>
        <p:nvSpPr>
          <p:cNvPr id="3" name="Content Placeholder 2"/>
          <p:cNvSpPr>
            <a:spLocks noGrp="1"/>
          </p:cNvSpPr>
          <p:nvPr>
            <p:ph idx="1"/>
          </p:nvPr>
        </p:nvSpPr>
        <p:spPr>
          <a:xfrm>
            <a:off x="838200" y="1174376"/>
            <a:ext cx="10515600" cy="5002587"/>
          </a:xfrm>
        </p:spPr>
        <p:txBody>
          <a:bodyPr>
            <a:normAutofit fontScale="85000" lnSpcReduction="10000"/>
          </a:bodyPr>
          <a:lstStyle/>
          <a:p>
            <a:pPr marL="0" indent="0" algn="just" rtl="1">
              <a:lnSpc>
                <a:spcPct val="200000"/>
              </a:lnSpc>
              <a:buNone/>
            </a:pPr>
            <a:r>
              <a:rPr lang="fa-IR" sz="3200" b="1" dirty="0"/>
              <a:t>امروزه چارچوب سیاستگذاری پولی در اصل چارچوب هدف گذاری تورمی است </a:t>
            </a:r>
            <a:r>
              <a:rPr lang="en-US" sz="3200" b="1" dirty="0"/>
              <a:t>(</a:t>
            </a:r>
            <a:r>
              <a:rPr lang="en-US" sz="3200" b="1" dirty="0">
                <a:solidFill>
                  <a:srgbClr val="00B0F0"/>
                </a:solidFill>
              </a:rPr>
              <a:t>Inflation Targeting</a:t>
            </a:r>
            <a:r>
              <a:rPr lang="en-US" sz="3200" b="1" dirty="0"/>
              <a:t>)</a:t>
            </a:r>
            <a:r>
              <a:rPr lang="fa-IR" sz="3200" b="1" dirty="0"/>
              <a:t> که در آن بانک مرکزی یک هدف آشکار یا ضمنی برای نرخ تورم تعیین می کند و به دنبال آن است که با مدیریت نرخ بهره به آن نرخ تورم دست یابد. در عین حال، بانک مرکزی در سیاست پولی خود تلاش دارد تا مانع بی ثباتی رشد اقتصادی به عنوان هدف مهم دوم بپردازد و به همین دلیل غالباً می گویند </a:t>
            </a:r>
            <a:r>
              <a:rPr lang="en-US" sz="3200" b="1" dirty="0">
                <a:solidFill>
                  <a:srgbClr val="00B0F0"/>
                </a:solidFill>
              </a:rPr>
              <a:t>Dual Mandate</a:t>
            </a:r>
            <a:r>
              <a:rPr lang="fa-IR" sz="3200" b="1" dirty="0">
                <a:solidFill>
                  <a:srgbClr val="00B0F0"/>
                </a:solidFill>
              </a:rPr>
              <a:t> </a:t>
            </a:r>
            <a:r>
              <a:rPr lang="fa-IR" sz="3200" b="1" dirty="0"/>
              <a:t>است.</a:t>
            </a:r>
          </a:p>
        </p:txBody>
      </p:sp>
    </p:spTree>
    <p:extLst>
      <p:ext uri="{BB962C8B-B14F-4D97-AF65-F5344CB8AC3E}">
        <p14:creationId xmlns:p14="http://schemas.microsoft.com/office/powerpoint/2010/main" val="3447513114"/>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72004"/>
          </a:xfrm>
        </p:spPr>
        <p:txBody>
          <a:bodyPr/>
          <a:lstStyle/>
          <a:p>
            <a:pPr algn="ctr"/>
            <a:r>
              <a:rPr lang="fa-IR" b="1" dirty="0">
                <a:solidFill>
                  <a:srgbClr val="FF0000"/>
                </a:solidFill>
              </a:rPr>
              <a:t>چارچوب سیاست پولی مدرن چگونه است؟</a:t>
            </a:r>
          </a:p>
        </p:txBody>
      </p:sp>
      <p:sp>
        <p:nvSpPr>
          <p:cNvPr id="3" name="Content Placeholder 2"/>
          <p:cNvSpPr>
            <a:spLocks noGrp="1"/>
          </p:cNvSpPr>
          <p:nvPr>
            <p:ph idx="1"/>
          </p:nvPr>
        </p:nvSpPr>
        <p:spPr>
          <a:xfrm>
            <a:off x="838200" y="1246094"/>
            <a:ext cx="10515600" cy="4930869"/>
          </a:xfrm>
        </p:spPr>
        <p:txBody>
          <a:bodyPr>
            <a:normAutofit fontScale="85000" lnSpcReduction="10000"/>
          </a:bodyPr>
          <a:lstStyle/>
          <a:p>
            <a:pPr marL="0" indent="0" algn="just" rtl="1">
              <a:lnSpc>
                <a:spcPct val="200000"/>
              </a:lnSpc>
              <a:buNone/>
            </a:pPr>
            <a:r>
              <a:rPr lang="fa-IR" sz="3200" b="1" dirty="0"/>
              <a:t>پس از آنکه بانک مرکزی طبق یک مدل اقتصاد کلان تشخیص داد چه نرخ بهره ای احتمال دستیابی به تورم هدف و مورد نظر او را فراهم می کند، آن نرخ بهره را به عنوان نرخ بهره هدف </a:t>
            </a:r>
            <a:r>
              <a:rPr lang="en-US" sz="3200" b="1" dirty="0"/>
              <a:t>(</a:t>
            </a:r>
            <a:r>
              <a:rPr lang="en-US" sz="3200" b="1" dirty="0">
                <a:solidFill>
                  <a:srgbClr val="00B0F0"/>
                </a:solidFill>
              </a:rPr>
              <a:t>Target</a:t>
            </a:r>
            <a:r>
              <a:rPr lang="en-US" sz="3200" b="1" dirty="0"/>
              <a:t>)</a:t>
            </a:r>
            <a:r>
              <a:rPr lang="fa-IR" sz="3200" b="1" dirty="0"/>
              <a:t> در نظر گرفته و تلاش می کند تا از طریق سازوکار عملیات بازار باز </a:t>
            </a:r>
            <a:r>
              <a:rPr lang="en-US" sz="3200" b="1" dirty="0"/>
              <a:t>(</a:t>
            </a:r>
            <a:r>
              <a:rPr lang="en-US" sz="3200" b="1" dirty="0">
                <a:solidFill>
                  <a:srgbClr val="00B0F0"/>
                </a:solidFill>
              </a:rPr>
              <a:t>Open Market Operations</a:t>
            </a:r>
            <a:r>
              <a:rPr lang="en-US" sz="3200" b="1" dirty="0"/>
              <a:t>)</a:t>
            </a:r>
            <a:r>
              <a:rPr lang="fa-IR" sz="3200" b="1" dirty="0"/>
              <a:t> یا عملیات دهان باز </a:t>
            </a:r>
            <a:r>
              <a:rPr lang="en-US" sz="3200" b="1" dirty="0"/>
              <a:t>(</a:t>
            </a:r>
            <a:r>
              <a:rPr lang="en-US" sz="3200" b="1" dirty="0">
                <a:solidFill>
                  <a:srgbClr val="00B0F0"/>
                </a:solidFill>
              </a:rPr>
              <a:t>Open Mouth Operations</a:t>
            </a:r>
            <a:r>
              <a:rPr lang="en-US" sz="3200" b="1" dirty="0"/>
              <a:t>)</a:t>
            </a:r>
            <a:r>
              <a:rPr lang="fa-IR" sz="3200" b="1" dirty="0"/>
              <a:t>، نرخ بهره تحقق یافته </a:t>
            </a:r>
            <a:r>
              <a:rPr lang="en-US" sz="3200" b="1" dirty="0"/>
              <a:t>(</a:t>
            </a:r>
            <a:r>
              <a:rPr lang="en-US" sz="3200" b="1" dirty="0">
                <a:solidFill>
                  <a:srgbClr val="00B0F0"/>
                </a:solidFill>
              </a:rPr>
              <a:t>Realized</a:t>
            </a:r>
            <a:r>
              <a:rPr lang="en-US" sz="3200" b="1" dirty="0"/>
              <a:t>)</a:t>
            </a:r>
            <a:r>
              <a:rPr lang="fa-IR" sz="3200" b="1" dirty="0"/>
              <a:t> را حول نرخ بهره هدف </a:t>
            </a:r>
            <a:r>
              <a:rPr lang="en-US" sz="3200" b="1" dirty="0"/>
              <a:t>(</a:t>
            </a:r>
            <a:r>
              <a:rPr lang="en-US" sz="3200" b="1" dirty="0">
                <a:solidFill>
                  <a:srgbClr val="00B0F0"/>
                </a:solidFill>
              </a:rPr>
              <a:t>Target</a:t>
            </a:r>
            <a:r>
              <a:rPr lang="en-US" sz="3200" b="1" dirty="0"/>
              <a:t>)</a:t>
            </a:r>
            <a:r>
              <a:rPr lang="fa-IR" sz="3200" b="1" dirty="0"/>
              <a:t> نگه دارد. </a:t>
            </a:r>
          </a:p>
        </p:txBody>
      </p:sp>
    </p:spTree>
    <p:extLst>
      <p:ext uri="{BB962C8B-B14F-4D97-AF65-F5344CB8AC3E}">
        <p14:creationId xmlns:p14="http://schemas.microsoft.com/office/powerpoint/2010/main" val="2872651225"/>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37534"/>
          </a:xfrm>
        </p:spPr>
        <p:txBody>
          <a:bodyPr/>
          <a:lstStyle/>
          <a:p>
            <a:pPr algn="ctr"/>
            <a:r>
              <a:rPr lang="fa-IR" b="1" dirty="0">
                <a:solidFill>
                  <a:srgbClr val="FF0000"/>
                </a:solidFill>
              </a:rPr>
              <a:t>بانک های مرکزی کدام نرخ بهره را مدیریت می کنند؟</a:t>
            </a:r>
          </a:p>
        </p:txBody>
      </p:sp>
      <p:sp>
        <p:nvSpPr>
          <p:cNvPr id="3" name="Content Placeholder 2"/>
          <p:cNvSpPr>
            <a:spLocks noGrp="1"/>
          </p:cNvSpPr>
          <p:nvPr>
            <p:ph idx="1"/>
          </p:nvPr>
        </p:nvSpPr>
        <p:spPr>
          <a:xfrm>
            <a:off x="838200" y="1147482"/>
            <a:ext cx="10515600" cy="5029481"/>
          </a:xfrm>
        </p:spPr>
        <p:txBody>
          <a:bodyPr>
            <a:normAutofit fontScale="85000" lnSpcReduction="10000"/>
          </a:bodyPr>
          <a:lstStyle/>
          <a:p>
            <a:pPr marL="0" indent="0" algn="just" rtl="1">
              <a:lnSpc>
                <a:spcPct val="200000"/>
              </a:lnSpc>
              <a:buNone/>
            </a:pPr>
            <a:r>
              <a:rPr lang="fa-IR" sz="3200" b="1" dirty="0"/>
              <a:t>از آنجا که به تعداد زیاد ابزار و قرارداد مالی وجود دارد که به دلیل فاکتور ریسک و فاکتور سررسید دارای نرخ بهره های متفاوت هستند و </a:t>
            </a:r>
            <a:r>
              <a:rPr lang="fa-IR" sz="3200" b="1" dirty="0">
                <a:solidFill>
                  <a:srgbClr val="00B0F0"/>
                </a:solidFill>
              </a:rPr>
              <a:t>برای بانک مرکزی ناممکن است که همه نرخ بهره ها را مدیریت کند، تلاش می کند که نرخ بهره ای را مدیریت کند که اولاً بانک مرکزی امکان مدیریت آن را داشته باشد و ثانیاً نرخ بهره کلیدی اقتصاد باشد به این معنی که بقیه نرخ بهره ها از آن تبعیت کنند</a:t>
            </a:r>
            <a:r>
              <a:rPr lang="fa-IR" sz="3200" b="1" dirty="0"/>
              <a:t>. این نرخ بهره همان </a:t>
            </a:r>
            <a:r>
              <a:rPr lang="fa-IR" sz="3200" b="1" dirty="0">
                <a:solidFill>
                  <a:srgbClr val="00B0F0"/>
                </a:solidFill>
              </a:rPr>
              <a:t>نرخ بهره بازار بین بانکی </a:t>
            </a:r>
            <a:r>
              <a:rPr lang="fa-IR" sz="3200" b="1" dirty="0"/>
              <a:t>است که در آن بانک ها به همدیگر قرض می دهند.</a:t>
            </a:r>
          </a:p>
        </p:txBody>
      </p:sp>
    </p:spTree>
    <p:extLst>
      <p:ext uri="{BB962C8B-B14F-4D97-AF65-F5344CB8AC3E}">
        <p14:creationId xmlns:p14="http://schemas.microsoft.com/office/powerpoint/2010/main" val="3729689369"/>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27652"/>
          </a:xfrm>
        </p:spPr>
        <p:txBody>
          <a:bodyPr>
            <a:normAutofit fontScale="90000"/>
          </a:bodyPr>
          <a:lstStyle/>
          <a:p>
            <a:pPr algn="ctr"/>
            <a:r>
              <a:rPr lang="fa-IR" b="1" dirty="0">
                <a:solidFill>
                  <a:srgbClr val="FF0000"/>
                </a:solidFill>
              </a:rPr>
              <a:t>چرا بانک ها از همدیگر قرض می گیرند؟</a:t>
            </a:r>
          </a:p>
        </p:txBody>
      </p:sp>
      <p:sp>
        <p:nvSpPr>
          <p:cNvPr id="3" name="Content Placeholder 2"/>
          <p:cNvSpPr>
            <a:spLocks noGrp="1"/>
          </p:cNvSpPr>
          <p:nvPr>
            <p:ph idx="1"/>
          </p:nvPr>
        </p:nvSpPr>
        <p:spPr>
          <a:xfrm>
            <a:off x="838200" y="1062446"/>
            <a:ext cx="10515600" cy="5114517"/>
          </a:xfrm>
        </p:spPr>
        <p:txBody>
          <a:bodyPr>
            <a:normAutofit fontScale="85000" lnSpcReduction="10000"/>
          </a:bodyPr>
          <a:lstStyle/>
          <a:p>
            <a:pPr marL="0" indent="0" algn="just" rtl="1">
              <a:lnSpc>
                <a:spcPct val="200000"/>
              </a:lnSpc>
              <a:buNone/>
            </a:pPr>
            <a:r>
              <a:rPr lang="fa-IR" sz="3200" b="1" dirty="0"/>
              <a:t>بانک ها باید معادل درصدی از سپرده های اشخاص نزد آنها، در حساب ذخیره قانونی نزد بانک مرکزی سپرده قانونی نگه دارند. همچنین، ممکن است در </a:t>
            </a:r>
            <a:r>
              <a:rPr lang="fa-IR" sz="3200" b="1" dirty="0">
                <a:solidFill>
                  <a:srgbClr val="00B0F0"/>
                </a:solidFill>
              </a:rPr>
              <a:t>نظام کلیرینگ بانک ها </a:t>
            </a:r>
            <a:r>
              <a:rPr lang="fa-IR" sz="3200" b="1" dirty="0"/>
              <a:t>با کسری حساب دیداری خود نزد بانک مرکزی رو به رو شوند. برای تودیع ذخیره قانونی و همچنین رفع کسری(مانده بدهکار) حساب دیداری خود نزد بانک مرکزی از بانک هایی که مازاد سپرده دیداری نزد بانک مرکزی دارند، قرض می کنند. </a:t>
            </a:r>
            <a:r>
              <a:rPr lang="fa-IR" sz="3200" b="1" dirty="0">
                <a:solidFill>
                  <a:srgbClr val="00B0F0"/>
                </a:solidFill>
              </a:rPr>
              <a:t>به همین خاطر، کارکرد اصلی پایه پولی در دنیای امروز رفع نیاز ذخیره قانونی و رفع نیاز در نظام کلیرینگ است</a:t>
            </a:r>
            <a:r>
              <a:rPr lang="fa-IR" sz="3200" b="1" dirty="0"/>
              <a:t>.</a:t>
            </a:r>
          </a:p>
        </p:txBody>
      </p:sp>
    </p:spTree>
    <p:extLst>
      <p:ext uri="{BB962C8B-B14F-4D97-AF65-F5344CB8AC3E}">
        <p14:creationId xmlns:p14="http://schemas.microsoft.com/office/powerpoint/2010/main" val="3910546093"/>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23446"/>
          </a:xfrm>
        </p:spPr>
        <p:txBody>
          <a:bodyPr/>
          <a:lstStyle/>
          <a:p>
            <a:pPr algn="ctr"/>
            <a:r>
              <a:rPr lang="fa-IR" b="1" dirty="0">
                <a:solidFill>
                  <a:srgbClr val="FF0000"/>
                </a:solidFill>
              </a:rPr>
              <a:t>اهمیت نرخ بهره بازار بین بانکی در چیست؟</a:t>
            </a:r>
          </a:p>
        </p:txBody>
      </p:sp>
      <p:sp>
        <p:nvSpPr>
          <p:cNvPr id="3" name="Content Placeholder 2"/>
          <p:cNvSpPr>
            <a:spLocks noGrp="1"/>
          </p:cNvSpPr>
          <p:nvPr>
            <p:ph idx="1"/>
          </p:nvPr>
        </p:nvSpPr>
        <p:spPr>
          <a:xfrm>
            <a:off x="838200" y="1175657"/>
            <a:ext cx="10515600" cy="5001306"/>
          </a:xfrm>
        </p:spPr>
        <p:txBody>
          <a:bodyPr>
            <a:normAutofit/>
          </a:bodyPr>
          <a:lstStyle/>
          <a:p>
            <a:pPr marL="0" indent="0" algn="just" rtl="1">
              <a:lnSpc>
                <a:spcPct val="150000"/>
              </a:lnSpc>
              <a:buNone/>
            </a:pPr>
            <a:r>
              <a:rPr lang="fa-IR" sz="3200" b="1" dirty="0"/>
              <a:t>از آنجا که بازار بین بانکی نوعی </a:t>
            </a:r>
            <a:r>
              <a:rPr lang="fa-IR" sz="3200" b="1" dirty="0">
                <a:solidFill>
                  <a:srgbClr val="00B0F0"/>
                </a:solidFill>
              </a:rPr>
              <a:t>بازار عمده فروشی </a:t>
            </a:r>
            <a:r>
              <a:rPr lang="fa-IR" sz="3200" b="1" dirty="0"/>
              <a:t>است و نرخ بهره تعیین شده در آن به تعیین نرخ بهره </a:t>
            </a:r>
            <a:r>
              <a:rPr lang="fa-IR" sz="3200" b="1" dirty="0">
                <a:solidFill>
                  <a:srgbClr val="00B0F0"/>
                </a:solidFill>
              </a:rPr>
              <a:t>بازار خرده فروشی </a:t>
            </a:r>
            <a:r>
              <a:rPr lang="fa-IR" sz="3200" b="1" dirty="0"/>
              <a:t>(سپرده ها و ابزارهای بانکی و مالی) می انجامد و در عین حال تنها نرخ بهره ای است که بانک مرکزی می تواند آن را تحت تاثیر قرار دهد و کنترل کند، نرخ بهره بازار بین بانکی تبدیل به یکی از مهم ترین متغیرهای اقتصاد کلان دنیای کنونی شده است.</a:t>
            </a:r>
          </a:p>
        </p:txBody>
      </p:sp>
    </p:spTree>
    <p:extLst>
      <p:ext uri="{BB962C8B-B14F-4D97-AF65-F5344CB8AC3E}">
        <p14:creationId xmlns:p14="http://schemas.microsoft.com/office/powerpoint/2010/main" val="1439344229"/>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23446"/>
          </a:xfrm>
        </p:spPr>
        <p:txBody>
          <a:bodyPr/>
          <a:lstStyle/>
          <a:p>
            <a:pPr algn="ctr"/>
            <a:r>
              <a:rPr lang="fa-IR" b="1" dirty="0">
                <a:solidFill>
                  <a:srgbClr val="FF0000"/>
                </a:solidFill>
              </a:rPr>
              <a:t>آیا بانک مرکزی در تعیین نرخ بهره قادر مطلق است؟</a:t>
            </a:r>
          </a:p>
        </p:txBody>
      </p:sp>
      <p:sp>
        <p:nvSpPr>
          <p:cNvPr id="3" name="Content Placeholder 2"/>
          <p:cNvSpPr>
            <a:spLocks noGrp="1"/>
          </p:cNvSpPr>
          <p:nvPr>
            <p:ph idx="1"/>
          </p:nvPr>
        </p:nvSpPr>
        <p:spPr>
          <a:xfrm>
            <a:off x="838200" y="1193074"/>
            <a:ext cx="10515600" cy="4983889"/>
          </a:xfrm>
        </p:spPr>
        <p:txBody>
          <a:bodyPr>
            <a:normAutofit fontScale="92500"/>
          </a:bodyPr>
          <a:lstStyle/>
          <a:p>
            <a:pPr marL="0" indent="0" algn="just" rtl="1">
              <a:lnSpc>
                <a:spcPct val="200000"/>
              </a:lnSpc>
              <a:buNone/>
            </a:pPr>
            <a:r>
              <a:rPr lang="fa-IR" sz="3200" b="1" dirty="0"/>
              <a:t>نرخ بهره یک قیمت است و مانند هر قیمت دارای عرضه و تقاضا است و لذا عوامل بسیاری از طریق اثر گذاشتن بر عرضه و تقاضای تعیین کننده نرخ بهره، بر روی نرخ بهره تاثیر می گذارند. </a:t>
            </a:r>
            <a:r>
              <a:rPr lang="fa-IR" sz="3200" b="1" dirty="0">
                <a:solidFill>
                  <a:srgbClr val="00B0F0"/>
                </a:solidFill>
              </a:rPr>
              <a:t>در کوتاه مدت، بانک مرکزی توانایی بیشتری در تعیین نرخ بهره دارد. با این حال، بانک مرکزی از طریق تغییر در عرضه و تقاضای منابع در بازار بین بانکی قادر به تغییر نرخ بهره این بازار است. </a:t>
            </a:r>
          </a:p>
        </p:txBody>
      </p:sp>
    </p:spTree>
    <p:extLst>
      <p:ext uri="{BB962C8B-B14F-4D97-AF65-F5344CB8AC3E}">
        <p14:creationId xmlns:p14="http://schemas.microsoft.com/office/powerpoint/2010/main" val="265730816"/>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71195"/>
          </a:xfrm>
        </p:spPr>
        <p:txBody>
          <a:bodyPr>
            <a:normAutofit fontScale="90000"/>
          </a:bodyPr>
          <a:lstStyle/>
          <a:p>
            <a:pPr algn="ctr"/>
            <a:r>
              <a:rPr lang="fa-IR" b="1" dirty="0">
                <a:solidFill>
                  <a:srgbClr val="FF0000"/>
                </a:solidFill>
              </a:rPr>
              <a:t>عوامل مهم اثرگذار بر نرخ بهره</a:t>
            </a:r>
          </a:p>
        </p:txBody>
      </p:sp>
      <p:sp>
        <p:nvSpPr>
          <p:cNvPr id="3" name="Content Placeholder 2"/>
          <p:cNvSpPr>
            <a:spLocks noGrp="1"/>
          </p:cNvSpPr>
          <p:nvPr>
            <p:ph idx="1"/>
          </p:nvPr>
        </p:nvSpPr>
        <p:spPr>
          <a:xfrm>
            <a:off x="838200" y="1036320"/>
            <a:ext cx="10515600" cy="5140643"/>
          </a:xfrm>
        </p:spPr>
        <p:txBody>
          <a:bodyPr>
            <a:normAutofit fontScale="70000" lnSpcReduction="20000"/>
          </a:bodyPr>
          <a:lstStyle/>
          <a:p>
            <a:pPr marL="514350" indent="-514350" algn="just" rtl="1">
              <a:lnSpc>
                <a:spcPct val="200000"/>
              </a:lnSpc>
              <a:buFont typeface="+mj-lt"/>
              <a:buAutoNum type="arabicParenR"/>
            </a:pPr>
            <a:r>
              <a:rPr lang="fa-IR" sz="3200" b="1" dirty="0"/>
              <a:t>نرخ تورم انتظاری و سابقه تورمی در اقتصاد</a:t>
            </a:r>
          </a:p>
          <a:p>
            <a:pPr marL="514350" indent="-514350" algn="just" rtl="1">
              <a:lnSpc>
                <a:spcPct val="200000"/>
              </a:lnSpc>
              <a:buFont typeface="+mj-lt"/>
              <a:buAutoNum type="arabicParenR"/>
            </a:pPr>
            <a:r>
              <a:rPr lang="fa-IR" sz="3200" b="1" dirty="0"/>
              <a:t>وضعیت ریسک در بخش مالی اقتصاد</a:t>
            </a:r>
          </a:p>
          <a:p>
            <a:pPr marL="514350" indent="-514350" algn="just" rtl="1">
              <a:lnSpc>
                <a:spcPct val="200000"/>
              </a:lnSpc>
              <a:buFont typeface="+mj-lt"/>
              <a:buAutoNum type="arabicParenR"/>
            </a:pPr>
            <a:r>
              <a:rPr lang="fa-IR" sz="3200" b="1" dirty="0"/>
              <a:t>وضعیت مالی دولت و کسری بودجه</a:t>
            </a:r>
          </a:p>
          <a:p>
            <a:pPr marL="514350" indent="-514350" algn="just" rtl="1">
              <a:lnSpc>
                <a:spcPct val="200000"/>
              </a:lnSpc>
              <a:buFont typeface="+mj-lt"/>
              <a:buAutoNum type="arabicParenR"/>
            </a:pPr>
            <a:r>
              <a:rPr lang="fa-IR" sz="3200" b="1" dirty="0"/>
              <a:t>نوع سیاست پولی و شدت انبساطی یا انقباضی بودن سیاست پولی</a:t>
            </a:r>
          </a:p>
          <a:p>
            <a:pPr marL="514350" indent="-514350" algn="just" rtl="1">
              <a:lnSpc>
                <a:spcPct val="200000"/>
              </a:lnSpc>
              <a:buFont typeface="+mj-lt"/>
              <a:buAutoNum type="arabicParenR"/>
            </a:pPr>
            <a:r>
              <a:rPr lang="fa-IR" sz="3200" b="1" dirty="0"/>
              <a:t>وضعیت رکود و رونق فعالیت های اقتصادی</a:t>
            </a:r>
          </a:p>
          <a:p>
            <a:pPr marL="0" indent="0" algn="just" rtl="1">
              <a:lnSpc>
                <a:spcPct val="200000"/>
              </a:lnSpc>
              <a:buNone/>
            </a:pPr>
            <a:r>
              <a:rPr lang="fa-IR" sz="3200" b="1" dirty="0">
                <a:solidFill>
                  <a:srgbClr val="00B0F0"/>
                </a:solidFill>
              </a:rPr>
              <a:t>لذا، بانک مرکزی نمی تواند برای مدتی طولانی نرخ بهره را متفاوت از آنچه فاندمنتال ها حکم می کند، تعیین کند.</a:t>
            </a:r>
          </a:p>
        </p:txBody>
      </p:sp>
    </p:spTree>
    <p:extLst>
      <p:ext uri="{BB962C8B-B14F-4D97-AF65-F5344CB8AC3E}">
        <p14:creationId xmlns:p14="http://schemas.microsoft.com/office/powerpoint/2010/main" val="2901551954"/>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0640"/>
          </a:xfrm>
        </p:spPr>
        <p:txBody>
          <a:bodyPr>
            <a:normAutofit/>
          </a:bodyPr>
          <a:lstStyle/>
          <a:p>
            <a:pPr algn="ctr"/>
            <a:r>
              <a:rPr lang="fa-IR" sz="3600" b="1" dirty="0">
                <a:solidFill>
                  <a:srgbClr val="FF0000"/>
                </a:solidFill>
              </a:rPr>
              <a:t>بانک مرکزی چگونه نرخ بهره بازار بین بانکی را مدیریت می کند؟</a:t>
            </a:r>
          </a:p>
        </p:txBody>
      </p:sp>
      <p:sp>
        <p:nvSpPr>
          <p:cNvPr id="3" name="Content Placeholder 2"/>
          <p:cNvSpPr>
            <a:spLocks noGrp="1"/>
          </p:cNvSpPr>
          <p:nvPr>
            <p:ph idx="1"/>
          </p:nvPr>
        </p:nvSpPr>
        <p:spPr>
          <a:xfrm>
            <a:off x="838200" y="1129553"/>
            <a:ext cx="10515600" cy="5047410"/>
          </a:xfrm>
        </p:spPr>
        <p:txBody>
          <a:bodyPr>
            <a:normAutofit fontScale="92500"/>
          </a:bodyPr>
          <a:lstStyle/>
          <a:p>
            <a:pPr marL="0" indent="0" algn="just" rtl="1">
              <a:lnSpc>
                <a:spcPct val="200000"/>
              </a:lnSpc>
              <a:buNone/>
            </a:pPr>
            <a:r>
              <a:rPr lang="fa-IR" sz="3200" b="1" dirty="0"/>
              <a:t>بانک مرکزی پس از آنکه نرخ بهره هدف خود در بازار بین بانکی را تعیین کرد، </a:t>
            </a:r>
            <a:r>
              <a:rPr lang="fa-IR" sz="3200" b="1" dirty="0">
                <a:solidFill>
                  <a:srgbClr val="00B0F0"/>
                </a:solidFill>
              </a:rPr>
              <a:t>کریدوری</a:t>
            </a:r>
            <a:r>
              <a:rPr lang="fa-IR" sz="3200" b="1" dirty="0"/>
              <a:t> حول آن تعیین می کند و از طریق </a:t>
            </a:r>
            <a:r>
              <a:rPr lang="fa-IR" sz="3200" b="1" dirty="0">
                <a:solidFill>
                  <a:srgbClr val="00B0F0"/>
                </a:solidFill>
              </a:rPr>
              <a:t>خرید و فروش اوراق بدهی دولت یا ریپوی آن</a:t>
            </a:r>
            <a:r>
              <a:rPr lang="fa-IR" sz="3200" b="1" dirty="0"/>
              <a:t> در بازار بین بانکی با بانک ها و موسسات اعتباری و تعیین کریدور برای نرخ بهره بازار بین بانکی، تلاش می کند نرخ بهره تحقق یافته </a:t>
            </a:r>
            <a:r>
              <a:rPr lang="en-US" sz="3200" b="1" dirty="0"/>
              <a:t>(</a:t>
            </a:r>
            <a:r>
              <a:rPr lang="en-US" sz="3200" b="1" dirty="0">
                <a:solidFill>
                  <a:srgbClr val="00B0F0"/>
                </a:solidFill>
              </a:rPr>
              <a:t>Realized</a:t>
            </a:r>
            <a:r>
              <a:rPr lang="en-US" sz="3200" b="1" dirty="0"/>
              <a:t>)</a:t>
            </a:r>
            <a:r>
              <a:rPr lang="fa-IR" sz="3200" b="1" dirty="0"/>
              <a:t> بازار بین بانکی را حول نرخ بهره هدف </a:t>
            </a:r>
            <a:r>
              <a:rPr lang="en-US" sz="3200" b="1" dirty="0"/>
              <a:t>(</a:t>
            </a:r>
            <a:r>
              <a:rPr lang="en-US" sz="3200" b="1" dirty="0">
                <a:solidFill>
                  <a:srgbClr val="00B0F0"/>
                </a:solidFill>
              </a:rPr>
              <a:t>Target</a:t>
            </a:r>
            <a:r>
              <a:rPr lang="en-US" sz="3200" b="1" dirty="0"/>
              <a:t>)</a:t>
            </a:r>
            <a:r>
              <a:rPr lang="fa-IR" sz="3200" b="1" dirty="0"/>
              <a:t> بازار بین بانکی نگه دارد.</a:t>
            </a:r>
          </a:p>
        </p:txBody>
      </p:sp>
    </p:spTree>
    <p:extLst>
      <p:ext uri="{BB962C8B-B14F-4D97-AF65-F5344CB8AC3E}">
        <p14:creationId xmlns:p14="http://schemas.microsoft.com/office/powerpoint/2010/main" val="364939027"/>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15962"/>
          </a:xfrm>
        </p:spPr>
        <p:txBody>
          <a:bodyPr>
            <a:normAutofit/>
          </a:bodyPr>
          <a:lstStyle/>
          <a:p>
            <a:pPr algn="ctr"/>
            <a:r>
              <a:rPr lang="fa-IR" sz="3200" b="1" dirty="0">
                <a:solidFill>
                  <a:srgbClr val="FF0000"/>
                </a:solidFill>
              </a:rPr>
              <a:t>نرخ بهره مبادلات بازار بین بانکی انعکاس چیست؟</a:t>
            </a:r>
          </a:p>
        </p:txBody>
      </p:sp>
      <p:sp>
        <p:nvSpPr>
          <p:cNvPr id="3" name="Content Placeholder 2"/>
          <p:cNvSpPr>
            <a:spLocks noGrp="1"/>
          </p:cNvSpPr>
          <p:nvPr>
            <p:ph sz="quarter" idx="1"/>
          </p:nvPr>
        </p:nvSpPr>
        <p:spPr>
          <a:xfrm>
            <a:off x="1018903" y="1066800"/>
            <a:ext cx="9936479" cy="5407152"/>
          </a:xfrm>
        </p:spPr>
        <p:txBody>
          <a:bodyPr>
            <a:normAutofit fontScale="92500"/>
          </a:bodyPr>
          <a:lstStyle/>
          <a:p>
            <a:pPr marL="0" indent="0" algn="just" rtl="1">
              <a:lnSpc>
                <a:spcPct val="200000"/>
              </a:lnSpc>
              <a:buNone/>
            </a:pPr>
            <a:r>
              <a:rPr lang="fa-IR" b="1" dirty="0"/>
              <a:t>نرخ بهره ای که بانکها برای تبادل منابع در بازار بین بانکی(قرض کردن کوتاه مدت از همدیگر برای رفع نیاز نقدینگی خود) منظور می کنند، نوعی قیمت است و به طور طبیعی قیمت نیز متاثر از شرایط عرضه و تقاضا و منحنی های عرضه و تقاضا است. گرچه بانک مرکزی به عنوان تعیین کننده نرخ بهره بازار بین بانکی در نظر گرفته می شود، اما خود بانک مرکزی پس از تعیین هدف نرخ بهره بازار بین بانکی، باید بخشی از عرضه و تقاضای بازار شود تا نرخ تحقق یافته </a:t>
            </a:r>
            <a:r>
              <a:rPr lang="en-US" b="1" dirty="0">
                <a:solidFill>
                  <a:srgbClr val="00B0F0"/>
                </a:solidFill>
              </a:rPr>
              <a:t>realized</a:t>
            </a:r>
            <a:r>
              <a:rPr lang="fa-IR" b="1" dirty="0"/>
              <a:t> را به نرخ هدف </a:t>
            </a:r>
            <a:r>
              <a:rPr lang="en-US" b="1" dirty="0">
                <a:solidFill>
                  <a:srgbClr val="00B0F0"/>
                </a:solidFill>
              </a:rPr>
              <a:t>target</a:t>
            </a:r>
            <a:r>
              <a:rPr lang="en-US" b="1" dirty="0"/>
              <a:t> </a:t>
            </a:r>
            <a:r>
              <a:rPr lang="fa-IR" b="1" dirty="0"/>
              <a:t> برساند.</a:t>
            </a:r>
          </a:p>
        </p:txBody>
      </p:sp>
    </p:spTree>
    <p:extLst>
      <p:ext uri="{BB962C8B-B14F-4D97-AF65-F5344CB8AC3E}">
        <p14:creationId xmlns:p14="http://schemas.microsoft.com/office/powerpoint/2010/main" val="928624740"/>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715962"/>
          </a:xfrm>
        </p:spPr>
        <p:txBody>
          <a:bodyPr>
            <a:normAutofit fontScale="90000"/>
          </a:bodyPr>
          <a:lstStyle/>
          <a:p>
            <a:pPr algn="ctr"/>
            <a:r>
              <a:rPr lang="fa-IR" b="1" dirty="0">
                <a:solidFill>
                  <a:srgbClr val="FF0000"/>
                </a:solidFill>
              </a:rPr>
              <a:t>عرضه و تقاضای منابع در بازار بین بانکی</a:t>
            </a:r>
          </a:p>
        </p:txBody>
      </p:sp>
      <p:sp>
        <p:nvSpPr>
          <p:cNvPr id="3" name="Content Placeholder 2"/>
          <p:cNvSpPr>
            <a:spLocks noGrp="1"/>
          </p:cNvSpPr>
          <p:nvPr>
            <p:ph sz="quarter" idx="1"/>
          </p:nvPr>
        </p:nvSpPr>
        <p:spPr>
          <a:xfrm>
            <a:off x="1981200" y="1066800"/>
            <a:ext cx="7467600" cy="5407152"/>
          </a:xfrm>
        </p:spPr>
        <p:txBody>
          <a:bodyPr>
            <a:normAutofit/>
          </a:bodyPr>
          <a:lstStyle/>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dirty="0"/>
              <a:t>        </a:t>
            </a:r>
          </a:p>
          <a:p>
            <a:pPr marL="0" indent="0">
              <a:buNone/>
            </a:pPr>
            <a:r>
              <a:rPr lang="en-US" dirty="0"/>
              <a:t>  </a:t>
            </a:r>
          </a:p>
          <a:p>
            <a:pPr marL="0" indent="0">
              <a:buNone/>
            </a:pPr>
            <a:endParaRPr lang="en-US" dirty="0"/>
          </a:p>
          <a:p>
            <a:pPr marL="0" indent="0">
              <a:buNone/>
            </a:pPr>
            <a:endParaRPr lang="en-US" dirty="0"/>
          </a:p>
          <a:p>
            <a:pPr marL="0" indent="0">
              <a:buNone/>
            </a:pPr>
            <a:endParaRPr lang="fa-IR" dirty="0"/>
          </a:p>
        </p:txBody>
      </p:sp>
      <p:cxnSp>
        <p:nvCxnSpPr>
          <p:cNvPr id="5" name="Straight Connector 4"/>
          <p:cNvCxnSpPr/>
          <p:nvPr/>
        </p:nvCxnSpPr>
        <p:spPr>
          <a:xfrm>
            <a:off x="2971800" y="1600200"/>
            <a:ext cx="0" cy="3962400"/>
          </a:xfrm>
          <a:prstGeom prst="line">
            <a:avLst/>
          </a:prstGeom>
        </p:spPr>
        <p:style>
          <a:lnRef idx="3">
            <a:schemeClr val="dk1"/>
          </a:lnRef>
          <a:fillRef idx="0">
            <a:schemeClr val="dk1"/>
          </a:fillRef>
          <a:effectRef idx="2">
            <a:schemeClr val="dk1"/>
          </a:effectRef>
          <a:fontRef idx="minor">
            <a:schemeClr val="tx1"/>
          </a:fontRef>
        </p:style>
      </p:cxnSp>
      <p:cxnSp>
        <p:nvCxnSpPr>
          <p:cNvPr id="7" name="Straight Connector 6"/>
          <p:cNvCxnSpPr/>
          <p:nvPr/>
        </p:nvCxnSpPr>
        <p:spPr>
          <a:xfrm>
            <a:off x="2971800" y="5562600"/>
            <a:ext cx="5029200" cy="0"/>
          </a:xfrm>
          <a:prstGeom prst="line">
            <a:avLst/>
          </a:prstGeom>
        </p:spPr>
        <p:style>
          <a:lnRef idx="3">
            <a:schemeClr val="dk1"/>
          </a:lnRef>
          <a:fillRef idx="0">
            <a:schemeClr val="dk1"/>
          </a:fillRef>
          <a:effectRef idx="2">
            <a:schemeClr val="dk1"/>
          </a:effectRef>
          <a:fontRef idx="minor">
            <a:schemeClr val="tx1"/>
          </a:fontRef>
        </p:style>
      </p:cxnSp>
      <p:cxnSp>
        <p:nvCxnSpPr>
          <p:cNvPr id="9" name="Straight Connector 8"/>
          <p:cNvCxnSpPr/>
          <p:nvPr/>
        </p:nvCxnSpPr>
        <p:spPr>
          <a:xfrm>
            <a:off x="3657600" y="2133600"/>
            <a:ext cx="3276600" cy="2895600"/>
          </a:xfrm>
          <a:prstGeom prst="line">
            <a:avLst/>
          </a:prstGeom>
        </p:spPr>
        <p:style>
          <a:lnRef idx="3">
            <a:schemeClr val="dk1"/>
          </a:lnRef>
          <a:fillRef idx="0">
            <a:schemeClr val="dk1"/>
          </a:fillRef>
          <a:effectRef idx="2">
            <a:schemeClr val="dk1"/>
          </a:effectRef>
          <a:fontRef idx="minor">
            <a:schemeClr val="tx1"/>
          </a:fontRef>
        </p:style>
      </p:cxnSp>
      <p:cxnSp>
        <p:nvCxnSpPr>
          <p:cNvPr id="13" name="Straight Connector 12"/>
          <p:cNvCxnSpPr/>
          <p:nvPr/>
        </p:nvCxnSpPr>
        <p:spPr>
          <a:xfrm flipV="1">
            <a:off x="3657600" y="2133600"/>
            <a:ext cx="3124200" cy="2895600"/>
          </a:xfrm>
          <a:prstGeom prst="line">
            <a:avLst/>
          </a:prstGeom>
        </p:spPr>
        <p:style>
          <a:lnRef idx="3">
            <a:schemeClr val="dk1"/>
          </a:lnRef>
          <a:fillRef idx="0">
            <a:schemeClr val="dk1"/>
          </a:fillRef>
          <a:effectRef idx="2">
            <a:schemeClr val="dk1"/>
          </a:effectRef>
          <a:fontRef idx="minor">
            <a:schemeClr val="tx1"/>
          </a:fontRef>
        </p:style>
      </p:cxnSp>
      <p:cxnSp>
        <p:nvCxnSpPr>
          <p:cNvPr id="19" name="Straight Connector 18"/>
          <p:cNvCxnSpPr/>
          <p:nvPr/>
        </p:nvCxnSpPr>
        <p:spPr>
          <a:xfrm>
            <a:off x="5219700" y="3581400"/>
            <a:ext cx="0" cy="1981200"/>
          </a:xfrm>
          <a:prstGeom prst="line">
            <a:avLst/>
          </a:prstGeom>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2971800" y="3581400"/>
            <a:ext cx="2247900" cy="0"/>
          </a:xfrm>
          <a:prstGeom prst="line">
            <a:avLst/>
          </a:prstGeom>
        </p:spPr>
        <p:style>
          <a:lnRef idx="2">
            <a:schemeClr val="accent1"/>
          </a:lnRef>
          <a:fillRef idx="0">
            <a:schemeClr val="accent1"/>
          </a:fillRef>
          <a:effectRef idx="1">
            <a:schemeClr val="accent1"/>
          </a:effectRef>
          <a:fontRef idx="minor">
            <a:schemeClr val="tx1"/>
          </a:fontRef>
        </p:style>
      </p:cxnSp>
      <p:sp>
        <p:nvSpPr>
          <p:cNvPr id="22" name="TextBox 21"/>
          <p:cNvSpPr txBox="1"/>
          <p:nvPr/>
        </p:nvSpPr>
        <p:spPr>
          <a:xfrm>
            <a:off x="2631340" y="3396734"/>
            <a:ext cx="264816" cy="369332"/>
          </a:xfrm>
          <a:prstGeom prst="rect">
            <a:avLst/>
          </a:prstGeom>
          <a:noFill/>
        </p:spPr>
        <p:txBody>
          <a:bodyPr wrap="none" rtlCol="1">
            <a:spAutoFit/>
          </a:bodyPr>
          <a:lstStyle/>
          <a:p>
            <a:r>
              <a:rPr lang="en-US" dirty="0"/>
              <a:t>r</a:t>
            </a:r>
            <a:endParaRPr lang="fa-IR" dirty="0"/>
          </a:p>
        </p:txBody>
      </p:sp>
      <p:sp>
        <p:nvSpPr>
          <p:cNvPr id="26" name="TextBox 25"/>
          <p:cNvSpPr txBox="1"/>
          <p:nvPr/>
        </p:nvSpPr>
        <p:spPr>
          <a:xfrm>
            <a:off x="5105400" y="5638800"/>
            <a:ext cx="304800" cy="369332"/>
          </a:xfrm>
          <a:prstGeom prst="rect">
            <a:avLst/>
          </a:prstGeom>
          <a:noFill/>
        </p:spPr>
        <p:txBody>
          <a:bodyPr wrap="square" rtlCol="1">
            <a:spAutoFit/>
          </a:bodyPr>
          <a:lstStyle/>
          <a:p>
            <a:r>
              <a:rPr lang="en-US" dirty="0"/>
              <a:t>R</a:t>
            </a:r>
            <a:endParaRPr lang="fa-IR" dirty="0"/>
          </a:p>
        </p:txBody>
      </p:sp>
      <p:sp>
        <p:nvSpPr>
          <p:cNvPr id="27" name="TextBox 26"/>
          <p:cNvSpPr txBox="1"/>
          <p:nvPr/>
        </p:nvSpPr>
        <p:spPr>
          <a:xfrm>
            <a:off x="6781800" y="1992477"/>
            <a:ext cx="2327366" cy="307777"/>
          </a:xfrm>
          <a:prstGeom prst="rect">
            <a:avLst/>
          </a:prstGeom>
          <a:noFill/>
        </p:spPr>
        <p:txBody>
          <a:bodyPr wrap="square" rtlCol="1">
            <a:spAutoFit/>
          </a:bodyPr>
          <a:lstStyle/>
          <a:p>
            <a:r>
              <a:rPr lang="fa-IR" sz="1400" dirty="0"/>
              <a:t>عرضه منابع در بازار بین بانکی </a:t>
            </a:r>
          </a:p>
        </p:txBody>
      </p:sp>
      <p:sp>
        <p:nvSpPr>
          <p:cNvPr id="28" name="TextBox 27"/>
          <p:cNvSpPr txBox="1"/>
          <p:nvPr/>
        </p:nvSpPr>
        <p:spPr>
          <a:xfrm>
            <a:off x="6890329" y="4844535"/>
            <a:ext cx="2139370" cy="307777"/>
          </a:xfrm>
          <a:prstGeom prst="rect">
            <a:avLst/>
          </a:prstGeom>
          <a:noFill/>
        </p:spPr>
        <p:txBody>
          <a:bodyPr wrap="square" rtlCol="1">
            <a:spAutoFit/>
          </a:bodyPr>
          <a:lstStyle/>
          <a:p>
            <a:r>
              <a:rPr lang="fa-IR" sz="1400" dirty="0"/>
              <a:t>تقاضای منابع در بازار بین بانکی</a:t>
            </a:r>
          </a:p>
        </p:txBody>
      </p:sp>
      <p:sp>
        <p:nvSpPr>
          <p:cNvPr id="4" name="TextBox 3"/>
          <p:cNvSpPr txBox="1"/>
          <p:nvPr/>
        </p:nvSpPr>
        <p:spPr>
          <a:xfrm>
            <a:off x="3621661" y="5942112"/>
            <a:ext cx="3005951" cy="307777"/>
          </a:xfrm>
          <a:prstGeom prst="rect">
            <a:avLst/>
          </a:prstGeom>
          <a:noFill/>
        </p:spPr>
        <p:txBody>
          <a:bodyPr wrap="none" rtlCol="0">
            <a:spAutoFit/>
          </a:bodyPr>
          <a:lstStyle/>
          <a:p>
            <a:r>
              <a:rPr lang="fa-IR" sz="1400" dirty="0"/>
              <a:t>مقدار تعادلی منابع مبادله شده در بازار بین بانکی</a:t>
            </a:r>
            <a:endParaRPr lang="en-US" sz="1400" dirty="0"/>
          </a:p>
        </p:txBody>
      </p:sp>
      <p:sp>
        <p:nvSpPr>
          <p:cNvPr id="6" name="TextBox 5"/>
          <p:cNvSpPr txBox="1"/>
          <p:nvPr/>
        </p:nvSpPr>
        <p:spPr>
          <a:xfrm>
            <a:off x="2330132" y="2971800"/>
            <a:ext cx="461665" cy="1524001"/>
          </a:xfrm>
          <a:prstGeom prst="rect">
            <a:avLst/>
          </a:prstGeom>
          <a:noFill/>
        </p:spPr>
        <p:txBody>
          <a:bodyPr vert="vert270" wrap="square" rtlCol="0">
            <a:spAutoFit/>
          </a:bodyPr>
          <a:lstStyle/>
          <a:p>
            <a:r>
              <a:rPr lang="fa-IR" dirty="0"/>
              <a:t>نرخ بهره تعادلی</a:t>
            </a:r>
            <a:endParaRPr lang="en-US" dirty="0"/>
          </a:p>
        </p:txBody>
      </p:sp>
    </p:spTree>
    <p:extLst>
      <p:ext uri="{BB962C8B-B14F-4D97-AF65-F5344CB8AC3E}">
        <p14:creationId xmlns:p14="http://schemas.microsoft.com/office/powerpoint/2010/main" val="3089497123"/>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27652"/>
          </a:xfrm>
        </p:spPr>
        <p:txBody>
          <a:bodyPr>
            <a:normAutofit fontScale="90000"/>
          </a:bodyPr>
          <a:lstStyle/>
          <a:p>
            <a:pPr algn="ctr"/>
            <a:r>
              <a:rPr lang="fa-IR" b="1" dirty="0">
                <a:solidFill>
                  <a:srgbClr val="FF0000"/>
                </a:solidFill>
              </a:rPr>
              <a:t>عرضه کننده و تقاضا کننده در بازار بین بانکی</a:t>
            </a:r>
          </a:p>
        </p:txBody>
      </p:sp>
      <p:sp>
        <p:nvSpPr>
          <p:cNvPr id="3" name="Content Placeholder 2"/>
          <p:cNvSpPr>
            <a:spLocks noGrp="1"/>
          </p:cNvSpPr>
          <p:nvPr>
            <p:ph idx="1"/>
          </p:nvPr>
        </p:nvSpPr>
        <p:spPr>
          <a:xfrm>
            <a:off x="838200" y="992778"/>
            <a:ext cx="10515600" cy="5184185"/>
          </a:xfrm>
        </p:spPr>
        <p:txBody>
          <a:bodyPr>
            <a:normAutofit/>
          </a:bodyPr>
          <a:lstStyle/>
          <a:p>
            <a:pPr marL="0" indent="0" algn="just" rtl="1">
              <a:lnSpc>
                <a:spcPct val="200000"/>
              </a:lnSpc>
              <a:buNone/>
            </a:pPr>
            <a:r>
              <a:rPr lang="fa-IR" sz="3200" b="1" dirty="0">
                <a:solidFill>
                  <a:srgbClr val="00B0F0"/>
                </a:solidFill>
              </a:rPr>
              <a:t>عرضه کنندگان در بازار بین بانکی </a:t>
            </a:r>
            <a:r>
              <a:rPr lang="fa-IR" sz="3200" b="1" dirty="0"/>
              <a:t>بانک هایی هستند که دارای سپرده دیداری مازاد بر نیاز نزد بانک مرکزی هستند و مایل هستند از آن درآمد کسب کنند و در عین حال نسبتاً نقد در دسترس آنها بماند.</a:t>
            </a:r>
          </a:p>
          <a:p>
            <a:pPr marL="0" indent="0" algn="just" rtl="1">
              <a:lnSpc>
                <a:spcPct val="200000"/>
              </a:lnSpc>
              <a:buNone/>
            </a:pPr>
            <a:r>
              <a:rPr lang="fa-IR" sz="3200" b="1" dirty="0">
                <a:solidFill>
                  <a:srgbClr val="00B0F0"/>
                </a:solidFill>
              </a:rPr>
              <a:t>تقاضا کنندگان در بازار بین بانکی </a:t>
            </a:r>
            <a:r>
              <a:rPr lang="fa-IR" sz="3200" b="1" dirty="0"/>
              <a:t>بانک هایی هستند که دچار کسری ذخیره قانونی یا کمبود سپرده دیداری برای رفع نیاز نقدینگی خود هستند.</a:t>
            </a:r>
          </a:p>
        </p:txBody>
      </p:sp>
    </p:spTree>
    <p:extLst>
      <p:ext uri="{BB962C8B-B14F-4D97-AF65-F5344CB8AC3E}">
        <p14:creationId xmlns:p14="http://schemas.microsoft.com/office/powerpoint/2010/main" val="3490769834"/>
      </p:ext>
    </p:extLst>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696200" cy="715962"/>
          </a:xfrm>
        </p:spPr>
        <p:txBody>
          <a:bodyPr/>
          <a:lstStyle/>
          <a:p>
            <a:pPr algn="ctr"/>
            <a:r>
              <a:rPr lang="fa-IR" b="1" dirty="0">
                <a:solidFill>
                  <a:srgbClr val="FF0000"/>
                </a:solidFill>
              </a:rPr>
              <a:t>نرخ بهره هدف چگونه تعیین می شود؟</a:t>
            </a:r>
          </a:p>
        </p:txBody>
      </p:sp>
      <p:sp>
        <p:nvSpPr>
          <p:cNvPr id="3" name="Content Placeholder 2"/>
          <p:cNvSpPr>
            <a:spLocks noGrp="1"/>
          </p:cNvSpPr>
          <p:nvPr>
            <p:ph sz="quarter" idx="1"/>
          </p:nvPr>
        </p:nvSpPr>
        <p:spPr>
          <a:xfrm>
            <a:off x="1158241" y="1143000"/>
            <a:ext cx="9823268" cy="5105400"/>
          </a:xfrm>
        </p:spPr>
        <p:txBody>
          <a:bodyPr>
            <a:normAutofit fontScale="92500" lnSpcReduction="20000"/>
          </a:bodyPr>
          <a:lstStyle/>
          <a:p>
            <a:pPr marL="0" indent="0" algn="just" rtl="1">
              <a:lnSpc>
                <a:spcPct val="150000"/>
              </a:lnSpc>
              <a:buNone/>
            </a:pPr>
            <a:r>
              <a:rPr lang="fa-IR" b="1" dirty="0"/>
              <a:t>شکل معروف قاعده نرخ بهره، قاعده تیلور است که چنین بیان می شود:</a:t>
            </a:r>
          </a:p>
          <a:p>
            <a:pPr marL="0" indent="0">
              <a:lnSpc>
                <a:spcPct val="150000"/>
              </a:lnSpc>
              <a:buNone/>
            </a:pPr>
            <a:r>
              <a:rPr lang="en-US" b="1" dirty="0"/>
              <a:t>R=</a:t>
            </a:r>
            <a:r>
              <a:rPr lang="en-US" b="1" dirty="0" err="1"/>
              <a:t>rn+a</a:t>
            </a:r>
            <a:r>
              <a:rPr lang="en-US" b="1" dirty="0"/>
              <a:t>*</a:t>
            </a:r>
            <a:r>
              <a:rPr lang="en-US" b="1" dirty="0" err="1"/>
              <a:t>INFDEV+b</a:t>
            </a:r>
            <a:r>
              <a:rPr lang="en-US" b="1" dirty="0"/>
              <a:t>*</a:t>
            </a:r>
            <a:r>
              <a:rPr lang="en-US" b="1" dirty="0" err="1"/>
              <a:t>OUTPUTDEV+e</a:t>
            </a:r>
            <a:endParaRPr lang="en-US" b="1" dirty="0"/>
          </a:p>
          <a:p>
            <a:pPr marL="0" indent="0" algn="just" rtl="1">
              <a:lnSpc>
                <a:spcPct val="150000"/>
              </a:lnSpc>
              <a:buNone/>
            </a:pPr>
            <a:r>
              <a:rPr lang="fa-IR" b="1" dirty="0"/>
              <a:t>که در آن </a:t>
            </a:r>
            <a:r>
              <a:rPr lang="en-US" b="1" dirty="0"/>
              <a:t>R</a:t>
            </a:r>
            <a:r>
              <a:rPr lang="fa-IR" b="1" dirty="0"/>
              <a:t> نرخ بهره تعیین شده توسط بانک مرکزی یا نرخ بهره هدف برای بازار بین بانکی، </a:t>
            </a:r>
            <a:r>
              <a:rPr lang="en-US" b="1" dirty="0" err="1"/>
              <a:t>rn</a:t>
            </a:r>
            <a:r>
              <a:rPr lang="fa-IR" b="1" dirty="0"/>
              <a:t> نرخ بهره طبیعی یا نرخ بهره ای که به هنگام قرارداشتن اقتصاد در سطح تولید مطلوب برقرار است، </a:t>
            </a:r>
            <a:r>
              <a:rPr lang="en-US" b="1" dirty="0"/>
              <a:t>INFDEV</a:t>
            </a:r>
            <a:r>
              <a:rPr lang="fa-IR" b="1" dirty="0"/>
              <a:t> انحراف نرخ تورم از میزان مطلوب یا هدف آن، </a:t>
            </a:r>
            <a:r>
              <a:rPr lang="en-US" b="1" dirty="0"/>
              <a:t>OUTPUTDEV</a:t>
            </a:r>
            <a:r>
              <a:rPr lang="fa-IR" b="1" dirty="0"/>
              <a:t> انحراف سطح تولید از میزان بالقوه یا طبیعی آن، و </a:t>
            </a:r>
            <a:r>
              <a:rPr lang="en-US" b="1" dirty="0"/>
              <a:t>e</a:t>
            </a:r>
            <a:r>
              <a:rPr lang="fa-IR" b="1" dirty="0"/>
              <a:t> شوک تصادفی سیاست پولی نامیده می شود. پارامترهای </a:t>
            </a:r>
            <a:r>
              <a:rPr lang="en-US" b="1" dirty="0"/>
              <a:t>a</a:t>
            </a:r>
            <a:r>
              <a:rPr lang="fa-IR" b="1" dirty="0"/>
              <a:t> و </a:t>
            </a:r>
            <a:r>
              <a:rPr lang="en-US" b="1" dirty="0"/>
              <a:t>b</a:t>
            </a:r>
            <a:r>
              <a:rPr lang="fa-IR" b="1" dirty="0"/>
              <a:t> نیز مقادیر ثابتی هستند. موقعی که </a:t>
            </a:r>
            <a:r>
              <a:rPr lang="en-US" b="1" dirty="0"/>
              <a:t>e</a:t>
            </a:r>
            <a:r>
              <a:rPr lang="fa-IR" b="1" dirty="0"/>
              <a:t> تغییر می کند گویی بدون اینکه تولید و تورم از حد مطلوب شان فاصله گرفته باشند، بانک مرکزی نرخ بهره خود را تغییر دهد.</a:t>
            </a:r>
          </a:p>
        </p:txBody>
      </p:sp>
    </p:spTree>
    <p:extLst>
      <p:ext uri="{BB962C8B-B14F-4D97-AF65-F5344CB8AC3E}">
        <p14:creationId xmlns:p14="http://schemas.microsoft.com/office/powerpoint/2010/main" val="2521831368"/>
      </p:ext>
    </p:extLst>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65816"/>
          </a:xfrm>
        </p:spPr>
        <p:txBody>
          <a:bodyPr>
            <a:normAutofit/>
          </a:bodyPr>
          <a:lstStyle/>
          <a:p>
            <a:pPr algn="ctr"/>
            <a:r>
              <a:rPr lang="fa-IR" sz="3600" b="1" dirty="0">
                <a:solidFill>
                  <a:srgbClr val="FF0000"/>
                </a:solidFill>
              </a:rPr>
              <a:t>نرخ بهره بازار بین بانکی هدف و تحقق یافته و کریدور نرخ بهره</a:t>
            </a:r>
          </a:p>
        </p:txBody>
      </p:sp>
      <p:sp>
        <p:nvSpPr>
          <p:cNvPr id="3" name="Content Placeholder 2"/>
          <p:cNvSpPr>
            <a:spLocks noGrp="1"/>
          </p:cNvSpPr>
          <p:nvPr>
            <p:ph idx="1"/>
          </p:nvPr>
        </p:nvSpPr>
        <p:spPr>
          <a:xfrm>
            <a:off x="838200" y="1066800"/>
            <a:ext cx="10515600" cy="5110163"/>
          </a:xfrm>
        </p:spPr>
        <p:txBody>
          <a:bodyPr/>
          <a:lstStyle/>
          <a:p>
            <a:pPr marL="0" indent="0" algn="r" rtl="1">
              <a:buNone/>
            </a:pPr>
            <a:endParaRPr lang="fa-IR" dirty="0"/>
          </a:p>
        </p:txBody>
      </p:sp>
      <p:cxnSp>
        <p:nvCxnSpPr>
          <p:cNvPr id="5" name="Straight Connector 4"/>
          <p:cNvCxnSpPr/>
          <p:nvPr/>
        </p:nvCxnSpPr>
        <p:spPr>
          <a:xfrm>
            <a:off x="1739153" y="3621741"/>
            <a:ext cx="6813176" cy="17930"/>
          </a:xfrm>
          <a:prstGeom prst="line">
            <a:avLst/>
          </a:prstGeom>
        </p:spPr>
        <p:style>
          <a:lnRef idx="3">
            <a:schemeClr val="dk1"/>
          </a:lnRef>
          <a:fillRef idx="0">
            <a:schemeClr val="dk1"/>
          </a:fillRef>
          <a:effectRef idx="2">
            <a:schemeClr val="dk1"/>
          </a:effectRef>
          <a:fontRef idx="minor">
            <a:schemeClr val="tx1"/>
          </a:fontRef>
        </p:style>
      </p:cxnSp>
      <p:cxnSp>
        <p:nvCxnSpPr>
          <p:cNvPr id="7" name="Straight Connector 6"/>
          <p:cNvCxnSpPr/>
          <p:nvPr/>
        </p:nvCxnSpPr>
        <p:spPr>
          <a:xfrm flipV="1">
            <a:off x="1739153" y="2617694"/>
            <a:ext cx="6813176" cy="17930"/>
          </a:xfrm>
          <a:prstGeom prst="line">
            <a:avLst/>
          </a:prstGeom>
        </p:spPr>
        <p:style>
          <a:lnRef idx="3">
            <a:schemeClr val="accent2"/>
          </a:lnRef>
          <a:fillRef idx="0">
            <a:schemeClr val="accent2"/>
          </a:fillRef>
          <a:effectRef idx="2">
            <a:schemeClr val="accent2"/>
          </a:effectRef>
          <a:fontRef idx="minor">
            <a:schemeClr val="tx1"/>
          </a:fontRef>
        </p:style>
      </p:cxnSp>
      <p:cxnSp>
        <p:nvCxnSpPr>
          <p:cNvPr id="9" name="Straight Connector 8"/>
          <p:cNvCxnSpPr/>
          <p:nvPr/>
        </p:nvCxnSpPr>
        <p:spPr>
          <a:xfrm>
            <a:off x="1810871" y="4616824"/>
            <a:ext cx="6741458" cy="8964"/>
          </a:xfrm>
          <a:prstGeom prst="line">
            <a:avLst/>
          </a:prstGeom>
        </p:spPr>
        <p:style>
          <a:lnRef idx="3">
            <a:schemeClr val="accent6"/>
          </a:lnRef>
          <a:fillRef idx="0">
            <a:schemeClr val="accent6"/>
          </a:fillRef>
          <a:effectRef idx="2">
            <a:schemeClr val="accent6"/>
          </a:effectRef>
          <a:fontRef idx="minor">
            <a:schemeClr val="tx1"/>
          </a:fontRef>
        </p:style>
      </p:cxnSp>
      <p:sp>
        <p:nvSpPr>
          <p:cNvPr id="11" name="TextBox 10"/>
          <p:cNvSpPr txBox="1"/>
          <p:nvPr/>
        </p:nvSpPr>
        <p:spPr>
          <a:xfrm>
            <a:off x="9197788" y="3455005"/>
            <a:ext cx="1792941" cy="369332"/>
          </a:xfrm>
          <a:prstGeom prst="rect">
            <a:avLst/>
          </a:prstGeom>
          <a:noFill/>
        </p:spPr>
        <p:txBody>
          <a:bodyPr wrap="square" rtlCol="1">
            <a:spAutoFit/>
          </a:bodyPr>
          <a:lstStyle/>
          <a:p>
            <a:pPr algn="r" rtl="1"/>
            <a:r>
              <a:rPr lang="fa-IR" b="1" dirty="0"/>
              <a:t>نرخ بهره هدف</a:t>
            </a:r>
          </a:p>
        </p:txBody>
      </p:sp>
      <p:sp>
        <p:nvSpPr>
          <p:cNvPr id="12" name="TextBox 11"/>
          <p:cNvSpPr txBox="1"/>
          <p:nvPr/>
        </p:nvSpPr>
        <p:spPr>
          <a:xfrm>
            <a:off x="9197787" y="2173959"/>
            <a:ext cx="1712259" cy="923330"/>
          </a:xfrm>
          <a:prstGeom prst="rect">
            <a:avLst/>
          </a:prstGeom>
          <a:noFill/>
        </p:spPr>
        <p:txBody>
          <a:bodyPr wrap="square" rtlCol="1">
            <a:spAutoFit/>
          </a:bodyPr>
          <a:lstStyle/>
          <a:p>
            <a:pPr algn="just" rtl="1"/>
            <a:r>
              <a:rPr lang="fa-IR" b="1" dirty="0"/>
              <a:t>نرخ بهره اعطای اعتبار در قبال وثیقه به بانک ها</a:t>
            </a:r>
          </a:p>
        </p:txBody>
      </p:sp>
      <p:sp>
        <p:nvSpPr>
          <p:cNvPr id="13" name="TextBox 12"/>
          <p:cNvSpPr txBox="1"/>
          <p:nvPr/>
        </p:nvSpPr>
        <p:spPr>
          <a:xfrm>
            <a:off x="9403976" y="4234934"/>
            <a:ext cx="1586753" cy="923330"/>
          </a:xfrm>
          <a:prstGeom prst="rect">
            <a:avLst/>
          </a:prstGeom>
          <a:noFill/>
        </p:spPr>
        <p:txBody>
          <a:bodyPr wrap="square" rtlCol="1">
            <a:spAutoFit/>
          </a:bodyPr>
          <a:lstStyle/>
          <a:p>
            <a:pPr algn="just" rtl="1"/>
            <a:r>
              <a:rPr lang="fa-IR" b="1" dirty="0"/>
              <a:t>نرخ بهره سپرده گذاری بانک ها نزد بانک مرکزی</a:t>
            </a:r>
          </a:p>
        </p:txBody>
      </p:sp>
      <p:sp>
        <p:nvSpPr>
          <p:cNvPr id="17" name="Freeform 16"/>
          <p:cNvSpPr/>
          <p:nvPr/>
        </p:nvSpPr>
        <p:spPr>
          <a:xfrm>
            <a:off x="1846729" y="3164541"/>
            <a:ext cx="6553200" cy="744071"/>
          </a:xfrm>
          <a:custGeom>
            <a:avLst/>
            <a:gdLst>
              <a:gd name="connsiteX0" fmla="*/ 0 w 6553200"/>
              <a:gd name="connsiteY0" fmla="*/ 690283 h 744071"/>
              <a:gd name="connsiteX1" fmla="*/ 71718 w 6553200"/>
              <a:gd name="connsiteY1" fmla="*/ 618565 h 744071"/>
              <a:gd name="connsiteX2" fmla="*/ 107577 w 6553200"/>
              <a:gd name="connsiteY2" fmla="*/ 555812 h 744071"/>
              <a:gd name="connsiteX3" fmla="*/ 125506 w 6553200"/>
              <a:gd name="connsiteY3" fmla="*/ 493059 h 744071"/>
              <a:gd name="connsiteX4" fmla="*/ 143436 w 6553200"/>
              <a:gd name="connsiteY4" fmla="*/ 466165 h 744071"/>
              <a:gd name="connsiteX5" fmla="*/ 170330 w 6553200"/>
              <a:gd name="connsiteY5" fmla="*/ 403412 h 744071"/>
              <a:gd name="connsiteX6" fmla="*/ 188259 w 6553200"/>
              <a:gd name="connsiteY6" fmla="*/ 349624 h 744071"/>
              <a:gd name="connsiteX7" fmla="*/ 206189 w 6553200"/>
              <a:gd name="connsiteY7" fmla="*/ 331694 h 744071"/>
              <a:gd name="connsiteX8" fmla="*/ 242047 w 6553200"/>
              <a:gd name="connsiteY8" fmla="*/ 277906 h 744071"/>
              <a:gd name="connsiteX9" fmla="*/ 295836 w 6553200"/>
              <a:gd name="connsiteY9" fmla="*/ 259977 h 744071"/>
              <a:gd name="connsiteX10" fmla="*/ 349624 w 6553200"/>
              <a:gd name="connsiteY10" fmla="*/ 295835 h 744071"/>
              <a:gd name="connsiteX11" fmla="*/ 376518 w 6553200"/>
              <a:gd name="connsiteY11" fmla="*/ 313765 h 744071"/>
              <a:gd name="connsiteX12" fmla="*/ 439271 w 6553200"/>
              <a:gd name="connsiteY12" fmla="*/ 349624 h 744071"/>
              <a:gd name="connsiteX13" fmla="*/ 457200 w 6553200"/>
              <a:gd name="connsiteY13" fmla="*/ 376518 h 744071"/>
              <a:gd name="connsiteX14" fmla="*/ 493059 w 6553200"/>
              <a:gd name="connsiteY14" fmla="*/ 439271 h 744071"/>
              <a:gd name="connsiteX15" fmla="*/ 546847 w 6553200"/>
              <a:gd name="connsiteY15" fmla="*/ 484094 h 744071"/>
              <a:gd name="connsiteX16" fmla="*/ 564777 w 6553200"/>
              <a:gd name="connsiteY16" fmla="*/ 519953 h 744071"/>
              <a:gd name="connsiteX17" fmla="*/ 600636 w 6553200"/>
              <a:gd name="connsiteY17" fmla="*/ 564777 h 744071"/>
              <a:gd name="connsiteX18" fmla="*/ 627530 w 6553200"/>
              <a:gd name="connsiteY18" fmla="*/ 582706 h 744071"/>
              <a:gd name="connsiteX19" fmla="*/ 699247 w 6553200"/>
              <a:gd name="connsiteY19" fmla="*/ 573741 h 744071"/>
              <a:gd name="connsiteX20" fmla="*/ 726142 w 6553200"/>
              <a:gd name="connsiteY20" fmla="*/ 564777 h 744071"/>
              <a:gd name="connsiteX21" fmla="*/ 770965 w 6553200"/>
              <a:gd name="connsiteY21" fmla="*/ 519953 h 744071"/>
              <a:gd name="connsiteX22" fmla="*/ 824753 w 6553200"/>
              <a:gd name="connsiteY22" fmla="*/ 466165 h 744071"/>
              <a:gd name="connsiteX23" fmla="*/ 842683 w 6553200"/>
              <a:gd name="connsiteY23" fmla="*/ 448235 h 744071"/>
              <a:gd name="connsiteX24" fmla="*/ 896471 w 6553200"/>
              <a:gd name="connsiteY24" fmla="*/ 367553 h 744071"/>
              <a:gd name="connsiteX25" fmla="*/ 914400 w 6553200"/>
              <a:gd name="connsiteY25" fmla="*/ 340659 h 744071"/>
              <a:gd name="connsiteX26" fmla="*/ 932330 w 6553200"/>
              <a:gd name="connsiteY26" fmla="*/ 322730 h 744071"/>
              <a:gd name="connsiteX27" fmla="*/ 968189 w 6553200"/>
              <a:gd name="connsiteY27" fmla="*/ 277906 h 744071"/>
              <a:gd name="connsiteX28" fmla="*/ 995083 w 6553200"/>
              <a:gd name="connsiteY28" fmla="*/ 268941 h 744071"/>
              <a:gd name="connsiteX29" fmla="*/ 1013012 w 6553200"/>
              <a:gd name="connsiteY29" fmla="*/ 242047 h 744071"/>
              <a:gd name="connsiteX30" fmla="*/ 1066800 w 6553200"/>
              <a:gd name="connsiteY30" fmla="*/ 206188 h 744071"/>
              <a:gd name="connsiteX31" fmla="*/ 1111624 w 6553200"/>
              <a:gd name="connsiteY31" fmla="*/ 259977 h 744071"/>
              <a:gd name="connsiteX32" fmla="*/ 1129553 w 6553200"/>
              <a:gd name="connsiteY32" fmla="*/ 313765 h 744071"/>
              <a:gd name="connsiteX33" fmla="*/ 1138518 w 6553200"/>
              <a:gd name="connsiteY33" fmla="*/ 340659 h 744071"/>
              <a:gd name="connsiteX34" fmla="*/ 1147483 w 6553200"/>
              <a:gd name="connsiteY34" fmla="*/ 457200 h 744071"/>
              <a:gd name="connsiteX35" fmla="*/ 1174377 w 6553200"/>
              <a:gd name="connsiteY35" fmla="*/ 519953 h 744071"/>
              <a:gd name="connsiteX36" fmla="*/ 1210236 w 6553200"/>
              <a:gd name="connsiteY36" fmla="*/ 600635 h 744071"/>
              <a:gd name="connsiteX37" fmla="*/ 1219200 w 6553200"/>
              <a:gd name="connsiteY37" fmla="*/ 627530 h 744071"/>
              <a:gd name="connsiteX38" fmla="*/ 1290918 w 6553200"/>
              <a:gd name="connsiteY38" fmla="*/ 627530 h 744071"/>
              <a:gd name="connsiteX39" fmla="*/ 1317812 w 6553200"/>
              <a:gd name="connsiteY39" fmla="*/ 609600 h 744071"/>
              <a:gd name="connsiteX40" fmla="*/ 1362636 w 6553200"/>
              <a:gd name="connsiteY40" fmla="*/ 573741 h 744071"/>
              <a:gd name="connsiteX41" fmla="*/ 1389530 w 6553200"/>
              <a:gd name="connsiteY41" fmla="*/ 564777 h 744071"/>
              <a:gd name="connsiteX42" fmla="*/ 1425389 w 6553200"/>
              <a:gd name="connsiteY42" fmla="*/ 528918 h 744071"/>
              <a:gd name="connsiteX43" fmla="*/ 1461247 w 6553200"/>
              <a:gd name="connsiteY43" fmla="*/ 475130 h 744071"/>
              <a:gd name="connsiteX44" fmla="*/ 1479177 w 6553200"/>
              <a:gd name="connsiteY44" fmla="*/ 457200 h 744071"/>
              <a:gd name="connsiteX45" fmla="*/ 1515036 w 6553200"/>
              <a:gd name="connsiteY45" fmla="*/ 403412 h 744071"/>
              <a:gd name="connsiteX46" fmla="*/ 1532965 w 6553200"/>
              <a:gd name="connsiteY46" fmla="*/ 376518 h 744071"/>
              <a:gd name="connsiteX47" fmla="*/ 1550895 w 6553200"/>
              <a:gd name="connsiteY47" fmla="*/ 358588 h 744071"/>
              <a:gd name="connsiteX48" fmla="*/ 1622612 w 6553200"/>
              <a:gd name="connsiteY48" fmla="*/ 268941 h 744071"/>
              <a:gd name="connsiteX49" fmla="*/ 1685365 w 6553200"/>
              <a:gd name="connsiteY49" fmla="*/ 251012 h 744071"/>
              <a:gd name="connsiteX50" fmla="*/ 1783977 w 6553200"/>
              <a:gd name="connsiteY50" fmla="*/ 242047 h 744071"/>
              <a:gd name="connsiteX51" fmla="*/ 1792942 w 6553200"/>
              <a:gd name="connsiteY51" fmla="*/ 268941 h 744071"/>
              <a:gd name="connsiteX52" fmla="*/ 1846730 w 6553200"/>
              <a:gd name="connsiteY52" fmla="*/ 331694 h 744071"/>
              <a:gd name="connsiteX53" fmla="*/ 1864659 w 6553200"/>
              <a:gd name="connsiteY53" fmla="*/ 385483 h 744071"/>
              <a:gd name="connsiteX54" fmla="*/ 1873624 w 6553200"/>
              <a:gd name="connsiteY54" fmla="*/ 412377 h 744071"/>
              <a:gd name="connsiteX55" fmla="*/ 1891553 w 6553200"/>
              <a:gd name="connsiteY55" fmla="*/ 448235 h 744071"/>
              <a:gd name="connsiteX56" fmla="*/ 1900518 w 6553200"/>
              <a:gd name="connsiteY56" fmla="*/ 519953 h 744071"/>
              <a:gd name="connsiteX57" fmla="*/ 1927412 w 6553200"/>
              <a:gd name="connsiteY57" fmla="*/ 609600 h 744071"/>
              <a:gd name="connsiteX58" fmla="*/ 1936377 w 6553200"/>
              <a:gd name="connsiteY58" fmla="*/ 645459 h 744071"/>
              <a:gd name="connsiteX59" fmla="*/ 1972236 w 6553200"/>
              <a:gd name="connsiteY59" fmla="*/ 636494 h 744071"/>
              <a:gd name="connsiteX60" fmla="*/ 2043953 w 6553200"/>
              <a:gd name="connsiteY60" fmla="*/ 564777 h 744071"/>
              <a:gd name="connsiteX61" fmla="*/ 2061883 w 6553200"/>
              <a:gd name="connsiteY61" fmla="*/ 537883 h 744071"/>
              <a:gd name="connsiteX62" fmla="*/ 2097742 w 6553200"/>
              <a:gd name="connsiteY62" fmla="*/ 510988 h 744071"/>
              <a:gd name="connsiteX63" fmla="*/ 2133600 w 6553200"/>
              <a:gd name="connsiteY63" fmla="*/ 448235 h 744071"/>
              <a:gd name="connsiteX64" fmla="*/ 2151530 w 6553200"/>
              <a:gd name="connsiteY64" fmla="*/ 421341 h 744071"/>
              <a:gd name="connsiteX65" fmla="*/ 2196353 w 6553200"/>
              <a:gd name="connsiteY65" fmla="*/ 403412 h 744071"/>
              <a:gd name="connsiteX66" fmla="*/ 2250142 w 6553200"/>
              <a:gd name="connsiteY66" fmla="*/ 358588 h 744071"/>
              <a:gd name="connsiteX67" fmla="*/ 2303930 w 6553200"/>
              <a:gd name="connsiteY67" fmla="*/ 322730 h 744071"/>
              <a:gd name="connsiteX68" fmla="*/ 2339789 w 6553200"/>
              <a:gd name="connsiteY68" fmla="*/ 286871 h 744071"/>
              <a:gd name="connsiteX69" fmla="*/ 2375647 w 6553200"/>
              <a:gd name="connsiteY69" fmla="*/ 268941 h 744071"/>
              <a:gd name="connsiteX70" fmla="*/ 2438400 w 6553200"/>
              <a:gd name="connsiteY70" fmla="*/ 224118 h 744071"/>
              <a:gd name="connsiteX71" fmla="*/ 2456330 w 6553200"/>
              <a:gd name="connsiteY71" fmla="*/ 206188 h 744071"/>
              <a:gd name="connsiteX72" fmla="*/ 2483224 w 6553200"/>
              <a:gd name="connsiteY72" fmla="*/ 242047 h 744071"/>
              <a:gd name="connsiteX73" fmla="*/ 2501153 w 6553200"/>
              <a:gd name="connsiteY73" fmla="*/ 295835 h 744071"/>
              <a:gd name="connsiteX74" fmla="*/ 2528047 w 6553200"/>
              <a:gd name="connsiteY74" fmla="*/ 367553 h 744071"/>
              <a:gd name="connsiteX75" fmla="*/ 2545977 w 6553200"/>
              <a:gd name="connsiteY75" fmla="*/ 582706 h 744071"/>
              <a:gd name="connsiteX76" fmla="*/ 2563906 w 6553200"/>
              <a:gd name="connsiteY76" fmla="*/ 636494 h 744071"/>
              <a:gd name="connsiteX77" fmla="*/ 2572871 w 6553200"/>
              <a:gd name="connsiteY77" fmla="*/ 663388 h 744071"/>
              <a:gd name="connsiteX78" fmla="*/ 2608730 w 6553200"/>
              <a:gd name="connsiteY78" fmla="*/ 645459 h 744071"/>
              <a:gd name="connsiteX79" fmla="*/ 2644589 w 6553200"/>
              <a:gd name="connsiteY79" fmla="*/ 591671 h 744071"/>
              <a:gd name="connsiteX80" fmla="*/ 2662518 w 6553200"/>
              <a:gd name="connsiteY80" fmla="*/ 573741 h 744071"/>
              <a:gd name="connsiteX81" fmla="*/ 2680447 w 6553200"/>
              <a:gd name="connsiteY81" fmla="*/ 528918 h 744071"/>
              <a:gd name="connsiteX82" fmla="*/ 2698377 w 6553200"/>
              <a:gd name="connsiteY82" fmla="*/ 493059 h 744071"/>
              <a:gd name="connsiteX83" fmla="*/ 2707342 w 6553200"/>
              <a:gd name="connsiteY83" fmla="*/ 466165 h 744071"/>
              <a:gd name="connsiteX84" fmla="*/ 2725271 w 6553200"/>
              <a:gd name="connsiteY84" fmla="*/ 421341 h 744071"/>
              <a:gd name="connsiteX85" fmla="*/ 2743200 w 6553200"/>
              <a:gd name="connsiteY85" fmla="*/ 367553 h 744071"/>
              <a:gd name="connsiteX86" fmla="*/ 2752165 w 6553200"/>
              <a:gd name="connsiteY86" fmla="*/ 340659 h 744071"/>
              <a:gd name="connsiteX87" fmla="*/ 2788024 w 6553200"/>
              <a:gd name="connsiteY87" fmla="*/ 268941 h 744071"/>
              <a:gd name="connsiteX88" fmla="*/ 2805953 w 6553200"/>
              <a:gd name="connsiteY88" fmla="*/ 206188 h 744071"/>
              <a:gd name="connsiteX89" fmla="*/ 2814918 w 6553200"/>
              <a:gd name="connsiteY89" fmla="*/ 179294 h 744071"/>
              <a:gd name="connsiteX90" fmla="*/ 2841812 w 6553200"/>
              <a:gd name="connsiteY90" fmla="*/ 161365 h 744071"/>
              <a:gd name="connsiteX91" fmla="*/ 2877671 w 6553200"/>
              <a:gd name="connsiteY91" fmla="*/ 107577 h 744071"/>
              <a:gd name="connsiteX92" fmla="*/ 2895600 w 6553200"/>
              <a:gd name="connsiteY92" fmla="*/ 89647 h 744071"/>
              <a:gd name="connsiteX93" fmla="*/ 2931459 w 6553200"/>
              <a:gd name="connsiteY93" fmla="*/ 35859 h 744071"/>
              <a:gd name="connsiteX94" fmla="*/ 2967318 w 6553200"/>
              <a:gd name="connsiteY94" fmla="*/ 0 h 744071"/>
              <a:gd name="connsiteX95" fmla="*/ 2985247 w 6553200"/>
              <a:gd name="connsiteY95" fmla="*/ 17930 h 744071"/>
              <a:gd name="connsiteX96" fmla="*/ 3012142 w 6553200"/>
              <a:gd name="connsiteY96" fmla="*/ 107577 h 744071"/>
              <a:gd name="connsiteX97" fmla="*/ 3021106 w 6553200"/>
              <a:gd name="connsiteY97" fmla="*/ 197224 h 744071"/>
              <a:gd name="connsiteX98" fmla="*/ 3048000 w 6553200"/>
              <a:gd name="connsiteY98" fmla="*/ 367553 h 744071"/>
              <a:gd name="connsiteX99" fmla="*/ 3056965 w 6553200"/>
              <a:gd name="connsiteY99" fmla="*/ 403412 h 744071"/>
              <a:gd name="connsiteX100" fmla="*/ 3065930 w 6553200"/>
              <a:gd name="connsiteY100" fmla="*/ 475130 h 744071"/>
              <a:gd name="connsiteX101" fmla="*/ 3074895 w 6553200"/>
              <a:gd name="connsiteY101" fmla="*/ 510988 h 744071"/>
              <a:gd name="connsiteX102" fmla="*/ 3083859 w 6553200"/>
              <a:gd name="connsiteY102" fmla="*/ 564777 h 744071"/>
              <a:gd name="connsiteX103" fmla="*/ 3092824 w 6553200"/>
              <a:gd name="connsiteY103" fmla="*/ 645459 h 744071"/>
              <a:gd name="connsiteX104" fmla="*/ 3119718 w 6553200"/>
              <a:gd name="connsiteY104" fmla="*/ 663388 h 744071"/>
              <a:gd name="connsiteX105" fmla="*/ 3155577 w 6553200"/>
              <a:gd name="connsiteY105" fmla="*/ 654424 h 744071"/>
              <a:gd name="connsiteX106" fmla="*/ 3218330 w 6553200"/>
              <a:gd name="connsiteY106" fmla="*/ 609600 h 744071"/>
              <a:gd name="connsiteX107" fmla="*/ 3245224 w 6553200"/>
              <a:gd name="connsiteY107" fmla="*/ 573741 h 744071"/>
              <a:gd name="connsiteX108" fmla="*/ 3263153 w 6553200"/>
              <a:gd name="connsiteY108" fmla="*/ 546847 h 744071"/>
              <a:gd name="connsiteX109" fmla="*/ 3290047 w 6553200"/>
              <a:gd name="connsiteY109" fmla="*/ 528918 h 744071"/>
              <a:gd name="connsiteX110" fmla="*/ 3299012 w 6553200"/>
              <a:gd name="connsiteY110" fmla="*/ 502024 h 744071"/>
              <a:gd name="connsiteX111" fmla="*/ 3316942 w 6553200"/>
              <a:gd name="connsiteY111" fmla="*/ 484094 h 744071"/>
              <a:gd name="connsiteX112" fmla="*/ 3334871 w 6553200"/>
              <a:gd name="connsiteY112" fmla="*/ 457200 h 744071"/>
              <a:gd name="connsiteX113" fmla="*/ 3370730 w 6553200"/>
              <a:gd name="connsiteY113" fmla="*/ 484094 h 744071"/>
              <a:gd name="connsiteX114" fmla="*/ 3379695 w 6553200"/>
              <a:gd name="connsiteY114" fmla="*/ 519953 h 744071"/>
              <a:gd name="connsiteX115" fmla="*/ 3406589 w 6553200"/>
              <a:gd name="connsiteY115" fmla="*/ 573741 h 744071"/>
              <a:gd name="connsiteX116" fmla="*/ 3424518 w 6553200"/>
              <a:gd name="connsiteY116" fmla="*/ 618565 h 744071"/>
              <a:gd name="connsiteX117" fmla="*/ 3442447 w 6553200"/>
              <a:gd name="connsiteY117" fmla="*/ 672353 h 744071"/>
              <a:gd name="connsiteX118" fmla="*/ 3469342 w 6553200"/>
              <a:gd name="connsiteY118" fmla="*/ 645459 h 744071"/>
              <a:gd name="connsiteX119" fmla="*/ 3505200 w 6553200"/>
              <a:gd name="connsiteY119" fmla="*/ 600635 h 744071"/>
              <a:gd name="connsiteX120" fmla="*/ 3523130 w 6553200"/>
              <a:gd name="connsiteY120" fmla="*/ 555812 h 744071"/>
              <a:gd name="connsiteX121" fmla="*/ 3532095 w 6553200"/>
              <a:gd name="connsiteY121" fmla="*/ 528918 h 744071"/>
              <a:gd name="connsiteX122" fmla="*/ 3550024 w 6553200"/>
              <a:gd name="connsiteY122" fmla="*/ 510988 h 744071"/>
              <a:gd name="connsiteX123" fmla="*/ 3585883 w 6553200"/>
              <a:gd name="connsiteY123" fmla="*/ 457200 h 744071"/>
              <a:gd name="connsiteX124" fmla="*/ 3603812 w 6553200"/>
              <a:gd name="connsiteY124" fmla="*/ 430306 h 744071"/>
              <a:gd name="connsiteX125" fmla="*/ 3639671 w 6553200"/>
              <a:gd name="connsiteY125" fmla="*/ 394447 h 744071"/>
              <a:gd name="connsiteX126" fmla="*/ 3693459 w 6553200"/>
              <a:gd name="connsiteY126" fmla="*/ 331694 h 744071"/>
              <a:gd name="connsiteX127" fmla="*/ 3711389 w 6553200"/>
              <a:gd name="connsiteY127" fmla="*/ 313765 h 744071"/>
              <a:gd name="connsiteX128" fmla="*/ 3738283 w 6553200"/>
              <a:gd name="connsiteY128" fmla="*/ 268941 h 744071"/>
              <a:gd name="connsiteX129" fmla="*/ 3756212 w 6553200"/>
              <a:gd name="connsiteY129" fmla="*/ 295835 h 744071"/>
              <a:gd name="connsiteX130" fmla="*/ 3765177 w 6553200"/>
              <a:gd name="connsiteY130" fmla="*/ 322730 h 744071"/>
              <a:gd name="connsiteX131" fmla="*/ 3783106 w 6553200"/>
              <a:gd name="connsiteY131" fmla="*/ 358588 h 744071"/>
              <a:gd name="connsiteX132" fmla="*/ 3801036 w 6553200"/>
              <a:gd name="connsiteY132" fmla="*/ 412377 h 744071"/>
              <a:gd name="connsiteX133" fmla="*/ 3827930 w 6553200"/>
              <a:gd name="connsiteY133" fmla="*/ 466165 h 744071"/>
              <a:gd name="connsiteX134" fmla="*/ 3836895 w 6553200"/>
              <a:gd name="connsiteY134" fmla="*/ 493059 h 744071"/>
              <a:gd name="connsiteX135" fmla="*/ 3854824 w 6553200"/>
              <a:gd name="connsiteY135" fmla="*/ 528918 h 744071"/>
              <a:gd name="connsiteX136" fmla="*/ 3899647 w 6553200"/>
              <a:gd name="connsiteY136" fmla="*/ 627530 h 744071"/>
              <a:gd name="connsiteX137" fmla="*/ 3917577 w 6553200"/>
              <a:gd name="connsiteY137" fmla="*/ 645459 h 744071"/>
              <a:gd name="connsiteX138" fmla="*/ 3953436 w 6553200"/>
              <a:gd name="connsiteY138" fmla="*/ 654424 h 744071"/>
              <a:gd name="connsiteX139" fmla="*/ 4016189 w 6553200"/>
              <a:gd name="connsiteY139" fmla="*/ 636494 h 744071"/>
              <a:gd name="connsiteX140" fmla="*/ 4087906 w 6553200"/>
              <a:gd name="connsiteY140" fmla="*/ 573741 h 744071"/>
              <a:gd name="connsiteX141" fmla="*/ 4105836 w 6553200"/>
              <a:gd name="connsiteY141" fmla="*/ 546847 h 744071"/>
              <a:gd name="connsiteX142" fmla="*/ 4150659 w 6553200"/>
              <a:gd name="connsiteY142" fmla="*/ 510988 h 744071"/>
              <a:gd name="connsiteX143" fmla="*/ 4195483 w 6553200"/>
              <a:gd name="connsiteY143" fmla="*/ 466165 h 744071"/>
              <a:gd name="connsiteX144" fmla="*/ 4213412 w 6553200"/>
              <a:gd name="connsiteY144" fmla="*/ 448235 h 744071"/>
              <a:gd name="connsiteX145" fmla="*/ 4249271 w 6553200"/>
              <a:gd name="connsiteY145" fmla="*/ 394447 h 744071"/>
              <a:gd name="connsiteX146" fmla="*/ 4267200 w 6553200"/>
              <a:gd name="connsiteY146" fmla="*/ 358588 h 744071"/>
              <a:gd name="connsiteX147" fmla="*/ 4320989 w 6553200"/>
              <a:gd name="connsiteY147" fmla="*/ 286871 h 744071"/>
              <a:gd name="connsiteX148" fmla="*/ 4347883 w 6553200"/>
              <a:gd name="connsiteY148" fmla="*/ 268941 h 744071"/>
              <a:gd name="connsiteX149" fmla="*/ 4374777 w 6553200"/>
              <a:gd name="connsiteY149" fmla="*/ 259977 h 744071"/>
              <a:gd name="connsiteX150" fmla="*/ 4419600 w 6553200"/>
              <a:gd name="connsiteY150" fmla="*/ 277906 h 744071"/>
              <a:gd name="connsiteX151" fmla="*/ 4437530 w 6553200"/>
              <a:gd name="connsiteY151" fmla="*/ 313765 h 744071"/>
              <a:gd name="connsiteX152" fmla="*/ 4455459 w 6553200"/>
              <a:gd name="connsiteY152" fmla="*/ 340659 h 744071"/>
              <a:gd name="connsiteX153" fmla="*/ 4464424 w 6553200"/>
              <a:gd name="connsiteY153" fmla="*/ 376518 h 744071"/>
              <a:gd name="connsiteX154" fmla="*/ 4482353 w 6553200"/>
              <a:gd name="connsiteY154" fmla="*/ 582706 h 744071"/>
              <a:gd name="connsiteX155" fmla="*/ 4509247 w 6553200"/>
              <a:gd name="connsiteY155" fmla="*/ 573741 h 744071"/>
              <a:gd name="connsiteX156" fmla="*/ 4536142 w 6553200"/>
              <a:gd name="connsiteY156" fmla="*/ 555812 h 744071"/>
              <a:gd name="connsiteX157" fmla="*/ 4572000 w 6553200"/>
              <a:gd name="connsiteY157" fmla="*/ 546847 h 744071"/>
              <a:gd name="connsiteX158" fmla="*/ 4643718 w 6553200"/>
              <a:gd name="connsiteY158" fmla="*/ 510988 h 744071"/>
              <a:gd name="connsiteX159" fmla="*/ 4724400 w 6553200"/>
              <a:gd name="connsiteY159" fmla="*/ 457200 h 744071"/>
              <a:gd name="connsiteX160" fmla="*/ 4778189 w 6553200"/>
              <a:gd name="connsiteY160" fmla="*/ 421341 h 744071"/>
              <a:gd name="connsiteX161" fmla="*/ 4849906 w 6553200"/>
              <a:gd name="connsiteY161" fmla="*/ 331694 h 744071"/>
              <a:gd name="connsiteX162" fmla="*/ 4858871 w 6553200"/>
              <a:gd name="connsiteY162" fmla="*/ 304800 h 744071"/>
              <a:gd name="connsiteX163" fmla="*/ 4885765 w 6553200"/>
              <a:gd name="connsiteY163" fmla="*/ 286871 h 744071"/>
              <a:gd name="connsiteX164" fmla="*/ 4957483 w 6553200"/>
              <a:gd name="connsiteY164" fmla="*/ 233083 h 744071"/>
              <a:gd name="connsiteX165" fmla="*/ 4984377 w 6553200"/>
              <a:gd name="connsiteY165" fmla="*/ 268941 h 744071"/>
              <a:gd name="connsiteX166" fmla="*/ 5020236 w 6553200"/>
              <a:gd name="connsiteY166" fmla="*/ 367553 h 744071"/>
              <a:gd name="connsiteX167" fmla="*/ 5038165 w 6553200"/>
              <a:gd name="connsiteY167" fmla="*/ 403412 h 744071"/>
              <a:gd name="connsiteX168" fmla="*/ 5047130 w 6553200"/>
              <a:gd name="connsiteY168" fmla="*/ 439271 h 744071"/>
              <a:gd name="connsiteX169" fmla="*/ 5065059 w 6553200"/>
              <a:gd name="connsiteY169" fmla="*/ 493059 h 744071"/>
              <a:gd name="connsiteX170" fmla="*/ 5074024 w 6553200"/>
              <a:gd name="connsiteY170" fmla="*/ 528918 h 744071"/>
              <a:gd name="connsiteX171" fmla="*/ 5091953 w 6553200"/>
              <a:gd name="connsiteY171" fmla="*/ 555812 h 744071"/>
              <a:gd name="connsiteX172" fmla="*/ 5100918 w 6553200"/>
              <a:gd name="connsiteY172" fmla="*/ 600635 h 744071"/>
              <a:gd name="connsiteX173" fmla="*/ 5127812 w 6553200"/>
              <a:gd name="connsiteY173" fmla="*/ 609600 h 744071"/>
              <a:gd name="connsiteX174" fmla="*/ 5181600 w 6553200"/>
              <a:gd name="connsiteY174" fmla="*/ 573741 h 744071"/>
              <a:gd name="connsiteX175" fmla="*/ 5262283 w 6553200"/>
              <a:gd name="connsiteY175" fmla="*/ 502024 h 744071"/>
              <a:gd name="connsiteX176" fmla="*/ 5280212 w 6553200"/>
              <a:gd name="connsiteY176" fmla="*/ 484094 h 744071"/>
              <a:gd name="connsiteX177" fmla="*/ 5334000 w 6553200"/>
              <a:gd name="connsiteY177" fmla="*/ 448235 h 744071"/>
              <a:gd name="connsiteX178" fmla="*/ 5351930 w 6553200"/>
              <a:gd name="connsiteY178" fmla="*/ 412377 h 744071"/>
              <a:gd name="connsiteX179" fmla="*/ 5414683 w 6553200"/>
              <a:gd name="connsiteY179" fmla="*/ 340659 h 744071"/>
              <a:gd name="connsiteX180" fmla="*/ 5441577 w 6553200"/>
              <a:gd name="connsiteY180" fmla="*/ 322730 h 744071"/>
              <a:gd name="connsiteX181" fmla="*/ 5459506 w 6553200"/>
              <a:gd name="connsiteY181" fmla="*/ 295835 h 744071"/>
              <a:gd name="connsiteX182" fmla="*/ 5504330 w 6553200"/>
              <a:gd name="connsiteY182" fmla="*/ 259977 h 744071"/>
              <a:gd name="connsiteX183" fmla="*/ 5531224 w 6553200"/>
              <a:gd name="connsiteY183" fmla="*/ 215153 h 744071"/>
              <a:gd name="connsiteX184" fmla="*/ 5558118 w 6553200"/>
              <a:gd name="connsiteY184" fmla="*/ 206188 h 744071"/>
              <a:gd name="connsiteX185" fmla="*/ 5576047 w 6553200"/>
              <a:gd name="connsiteY185" fmla="*/ 259977 h 744071"/>
              <a:gd name="connsiteX186" fmla="*/ 5593977 w 6553200"/>
              <a:gd name="connsiteY186" fmla="*/ 295835 h 744071"/>
              <a:gd name="connsiteX187" fmla="*/ 5611906 w 6553200"/>
              <a:gd name="connsiteY187" fmla="*/ 385483 h 744071"/>
              <a:gd name="connsiteX188" fmla="*/ 5629836 w 6553200"/>
              <a:gd name="connsiteY188" fmla="*/ 457200 h 744071"/>
              <a:gd name="connsiteX189" fmla="*/ 5638800 w 6553200"/>
              <a:gd name="connsiteY189" fmla="*/ 493059 h 744071"/>
              <a:gd name="connsiteX190" fmla="*/ 5656730 w 6553200"/>
              <a:gd name="connsiteY190" fmla="*/ 618565 h 744071"/>
              <a:gd name="connsiteX191" fmla="*/ 5665695 w 6553200"/>
              <a:gd name="connsiteY191" fmla="*/ 663388 h 744071"/>
              <a:gd name="connsiteX192" fmla="*/ 5674659 w 6553200"/>
              <a:gd name="connsiteY192" fmla="*/ 744071 h 744071"/>
              <a:gd name="connsiteX193" fmla="*/ 5764306 w 6553200"/>
              <a:gd name="connsiteY193" fmla="*/ 663388 h 744071"/>
              <a:gd name="connsiteX194" fmla="*/ 5782236 w 6553200"/>
              <a:gd name="connsiteY194" fmla="*/ 645459 h 744071"/>
              <a:gd name="connsiteX195" fmla="*/ 5800165 w 6553200"/>
              <a:gd name="connsiteY195" fmla="*/ 618565 h 744071"/>
              <a:gd name="connsiteX196" fmla="*/ 5818095 w 6553200"/>
              <a:gd name="connsiteY196" fmla="*/ 600635 h 744071"/>
              <a:gd name="connsiteX197" fmla="*/ 5889812 w 6553200"/>
              <a:gd name="connsiteY197" fmla="*/ 510988 h 744071"/>
              <a:gd name="connsiteX198" fmla="*/ 5907742 w 6553200"/>
              <a:gd name="connsiteY198" fmla="*/ 457200 h 744071"/>
              <a:gd name="connsiteX199" fmla="*/ 5925671 w 6553200"/>
              <a:gd name="connsiteY199" fmla="*/ 412377 h 744071"/>
              <a:gd name="connsiteX200" fmla="*/ 5952565 w 6553200"/>
              <a:gd name="connsiteY200" fmla="*/ 358588 h 744071"/>
              <a:gd name="connsiteX201" fmla="*/ 5970495 w 6553200"/>
              <a:gd name="connsiteY201" fmla="*/ 304800 h 744071"/>
              <a:gd name="connsiteX202" fmla="*/ 6015318 w 6553200"/>
              <a:gd name="connsiteY202" fmla="*/ 224118 h 744071"/>
              <a:gd name="connsiteX203" fmla="*/ 6033247 w 6553200"/>
              <a:gd name="connsiteY203" fmla="*/ 206188 h 744071"/>
              <a:gd name="connsiteX204" fmla="*/ 6060142 w 6553200"/>
              <a:gd name="connsiteY204" fmla="*/ 197224 h 744071"/>
              <a:gd name="connsiteX205" fmla="*/ 6096000 w 6553200"/>
              <a:gd name="connsiteY205" fmla="*/ 206188 h 744071"/>
              <a:gd name="connsiteX206" fmla="*/ 6104965 w 6553200"/>
              <a:gd name="connsiteY206" fmla="*/ 242047 h 744071"/>
              <a:gd name="connsiteX207" fmla="*/ 6122895 w 6553200"/>
              <a:gd name="connsiteY207" fmla="*/ 295835 h 744071"/>
              <a:gd name="connsiteX208" fmla="*/ 6131859 w 6553200"/>
              <a:gd name="connsiteY208" fmla="*/ 331694 h 744071"/>
              <a:gd name="connsiteX209" fmla="*/ 6149789 w 6553200"/>
              <a:gd name="connsiteY209" fmla="*/ 367553 h 744071"/>
              <a:gd name="connsiteX210" fmla="*/ 6158753 w 6553200"/>
              <a:gd name="connsiteY210" fmla="*/ 412377 h 744071"/>
              <a:gd name="connsiteX211" fmla="*/ 6167718 w 6553200"/>
              <a:gd name="connsiteY211" fmla="*/ 439271 h 744071"/>
              <a:gd name="connsiteX212" fmla="*/ 6176683 w 6553200"/>
              <a:gd name="connsiteY212" fmla="*/ 600635 h 744071"/>
              <a:gd name="connsiteX213" fmla="*/ 6194612 w 6553200"/>
              <a:gd name="connsiteY213" fmla="*/ 672353 h 744071"/>
              <a:gd name="connsiteX214" fmla="*/ 6212542 w 6553200"/>
              <a:gd name="connsiteY214" fmla="*/ 735106 h 744071"/>
              <a:gd name="connsiteX215" fmla="*/ 6239436 w 6553200"/>
              <a:gd name="connsiteY215" fmla="*/ 717177 h 744071"/>
              <a:gd name="connsiteX216" fmla="*/ 6275295 w 6553200"/>
              <a:gd name="connsiteY216" fmla="*/ 699247 h 744071"/>
              <a:gd name="connsiteX217" fmla="*/ 6329083 w 6553200"/>
              <a:gd name="connsiteY217" fmla="*/ 636494 h 744071"/>
              <a:gd name="connsiteX218" fmla="*/ 6355977 w 6553200"/>
              <a:gd name="connsiteY218" fmla="*/ 600635 h 744071"/>
              <a:gd name="connsiteX219" fmla="*/ 6391836 w 6553200"/>
              <a:gd name="connsiteY219" fmla="*/ 528918 h 744071"/>
              <a:gd name="connsiteX220" fmla="*/ 6427695 w 6553200"/>
              <a:gd name="connsiteY220" fmla="*/ 475130 h 744071"/>
              <a:gd name="connsiteX221" fmla="*/ 6454589 w 6553200"/>
              <a:gd name="connsiteY221" fmla="*/ 421341 h 744071"/>
              <a:gd name="connsiteX222" fmla="*/ 6481483 w 6553200"/>
              <a:gd name="connsiteY222" fmla="*/ 376518 h 744071"/>
              <a:gd name="connsiteX223" fmla="*/ 6490447 w 6553200"/>
              <a:gd name="connsiteY223" fmla="*/ 349624 h 744071"/>
              <a:gd name="connsiteX224" fmla="*/ 6508377 w 6553200"/>
              <a:gd name="connsiteY224" fmla="*/ 331694 h 744071"/>
              <a:gd name="connsiteX225" fmla="*/ 6517342 w 6553200"/>
              <a:gd name="connsiteY225" fmla="*/ 295835 h 744071"/>
              <a:gd name="connsiteX226" fmla="*/ 6535271 w 6553200"/>
              <a:gd name="connsiteY226" fmla="*/ 242047 h 744071"/>
              <a:gd name="connsiteX227" fmla="*/ 6544236 w 6553200"/>
              <a:gd name="connsiteY227" fmla="*/ 206188 h 744071"/>
              <a:gd name="connsiteX228" fmla="*/ 6553200 w 6553200"/>
              <a:gd name="connsiteY228" fmla="*/ 179294 h 744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Lst>
            <a:rect l="l" t="t" r="r" b="b"/>
            <a:pathLst>
              <a:path w="6553200" h="744071">
                <a:moveTo>
                  <a:pt x="0" y="690283"/>
                </a:moveTo>
                <a:cubicBezTo>
                  <a:pt x="23906" y="666377"/>
                  <a:pt x="63518" y="651364"/>
                  <a:pt x="71718" y="618565"/>
                </a:cubicBezTo>
                <a:cubicBezTo>
                  <a:pt x="83758" y="570407"/>
                  <a:pt x="71971" y="591418"/>
                  <a:pt x="107577" y="555812"/>
                </a:cubicBezTo>
                <a:cubicBezTo>
                  <a:pt x="110448" y="544329"/>
                  <a:pt x="119078" y="505915"/>
                  <a:pt x="125506" y="493059"/>
                </a:cubicBezTo>
                <a:cubicBezTo>
                  <a:pt x="130324" y="483422"/>
                  <a:pt x="137459" y="475130"/>
                  <a:pt x="143436" y="466165"/>
                </a:cubicBezTo>
                <a:cubicBezTo>
                  <a:pt x="167148" y="371310"/>
                  <a:pt x="134954" y="483008"/>
                  <a:pt x="170330" y="403412"/>
                </a:cubicBezTo>
                <a:cubicBezTo>
                  <a:pt x="178006" y="386142"/>
                  <a:pt x="174895" y="362988"/>
                  <a:pt x="188259" y="349624"/>
                </a:cubicBezTo>
                <a:cubicBezTo>
                  <a:pt x="194236" y="343647"/>
                  <a:pt x="201118" y="338456"/>
                  <a:pt x="206189" y="331694"/>
                </a:cubicBezTo>
                <a:cubicBezTo>
                  <a:pt x="219118" y="314455"/>
                  <a:pt x="221604" y="284720"/>
                  <a:pt x="242047" y="277906"/>
                </a:cubicBezTo>
                <a:lnTo>
                  <a:pt x="295836" y="259977"/>
                </a:lnTo>
                <a:lnTo>
                  <a:pt x="349624" y="295835"/>
                </a:lnTo>
                <a:cubicBezTo>
                  <a:pt x="358589" y="301812"/>
                  <a:pt x="367899" y="307300"/>
                  <a:pt x="376518" y="313765"/>
                </a:cubicBezTo>
                <a:cubicBezTo>
                  <a:pt x="419937" y="346329"/>
                  <a:pt x="398203" y="335934"/>
                  <a:pt x="439271" y="349624"/>
                </a:cubicBezTo>
                <a:cubicBezTo>
                  <a:pt x="445247" y="358589"/>
                  <a:pt x="451855" y="367163"/>
                  <a:pt x="457200" y="376518"/>
                </a:cubicBezTo>
                <a:cubicBezTo>
                  <a:pt x="466573" y="392921"/>
                  <a:pt x="478501" y="424713"/>
                  <a:pt x="493059" y="439271"/>
                </a:cubicBezTo>
                <a:cubicBezTo>
                  <a:pt x="532376" y="478588"/>
                  <a:pt x="510129" y="432689"/>
                  <a:pt x="546847" y="484094"/>
                </a:cubicBezTo>
                <a:cubicBezTo>
                  <a:pt x="554615" y="494969"/>
                  <a:pt x="558147" y="508350"/>
                  <a:pt x="564777" y="519953"/>
                </a:cubicBezTo>
                <a:cubicBezTo>
                  <a:pt x="574587" y="537120"/>
                  <a:pt x="585135" y="552376"/>
                  <a:pt x="600636" y="564777"/>
                </a:cubicBezTo>
                <a:cubicBezTo>
                  <a:pt x="609049" y="571508"/>
                  <a:pt x="618565" y="576730"/>
                  <a:pt x="627530" y="582706"/>
                </a:cubicBezTo>
                <a:cubicBezTo>
                  <a:pt x="651436" y="579718"/>
                  <a:pt x="675544" y="578051"/>
                  <a:pt x="699247" y="573741"/>
                </a:cubicBezTo>
                <a:cubicBezTo>
                  <a:pt x="708544" y="572051"/>
                  <a:pt x="718582" y="570447"/>
                  <a:pt x="726142" y="564777"/>
                </a:cubicBezTo>
                <a:cubicBezTo>
                  <a:pt x="743046" y="552099"/>
                  <a:pt x="756024" y="534894"/>
                  <a:pt x="770965" y="519953"/>
                </a:cubicBezTo>
                <a:lnTo>
                  <a:pt x="824753" y="466165"/>
                </a:lnTo>
                <a:cubicBezTo>
                  <a:pt x="830730" y="460188"/>
                  <a:pt x="837994" y="455268"/>
                  <a:pt x="842683" y="448235"/>
                </a:cubicBezTo>
                <a:lnTo>
                  <a:pt x="896471" y="367553"/>
                </a:lnTo>
                <a:cubicBezTo>
                  <a:pt x="902447" y="358588"/>
                  <a:pt x="906781" y="348277"/>
                  <a:pt x="914400" y="340659"/>
                </a:cubicBezTo>
                <a:cubicBezTo>
                  <a:pt x="920377" y="334683"/>
                  <a:pt x="927050" y="329330"/>
                  <a:pt x="932330" y="322730"/>
                </a:cubicBezTo>
                <a:cubicBezTo>
                  <a:pt x="943609" y="308631"/>
                  <a:pt x="951534" y="287899"/>
                  <a:pt x="968189" y="277906"/>
                </a:cubicBezTo>
                <a:cubicBezTo>
                  <a:pt x="976292" y="273044"/>
                  <a:pt x="986118" y="271929"/>
                  <a:pt x="995083" y="268941"/>
                </a:cubicBezTo>
                <a:cubicBezTo>
                  <a:pt x="1001059" y="259976"/>
                  <a:pt x="1004904" y="249142"/>
                  <a:pt x="1013012" y="242047"/>
                </a:cubicBezTo>
                <a:cubicBezTo>
                  <a:pt x="1029229" y="227857"/>
                  <a:pt x="1066800" y="206188"/>
                  <a:pt x="1066800" y="206188"/>
                </a:cubicBezTo>
                <a:cubicBezTo>
                  <a:pt x="1083240" y="222628"/>
                  <a:pt x="1100969" y="238666"/>
                  <a:pt x="1111624" y="259977"/>
                </a:cubicBezTo>
                <a:cubicBezTo>
                  <a:pt x="1120076" y="276881"/>
                  <a:pt x="1123577" y="295836"/>
                  <a:pt x="1129553" y="313765"/>
                </a:cubicBezTo>
                <a:lnTo>
                  <a:pt x="1138518" y="340659"/>
                </a:lnTo>
                <a:cubicBezTo>
                  <a:pt x="1141506" y="379506"/>
                  <a:pt x="1142931" y="418505"/>
                  <a:pt x="1147483" y="457200"/>
                </a:cubicBezTo>
                <a:cubicBezTo>
                  <a:pt x="1154123" y="513645"/>
                  <a:pt x="1153929" y="473946"/>
                  <a:pt x="1174377" y="519953"/>
                </a:cubicBezTo>
                <a:cubicBezTo>
                  <a:pt x="1217050" y="615967"/>
                  <a:pt x="1169658" y="539770"/>
                  <a:pt x="1210236" y="600635"/>
                </a:cubicBezTo>
                <a:cubicBezTo>
                  <a:pt x="1213224" y="609600"/>
                  <a:pt x="1212518" y="620848"/>
                  <a:pt x="1219200" y="627530"/>
                </a:cubicBezTo>
                <a:cubicBezTo>
                  <a:pt x="1237576" y="645906"/>
                  <a:pt x="1273871" y="630939"/>
                  <a:pt x="1290918" y="627530"/>
                </a:cubicBezTo>
                <a:cubicBezTo>
                  <a:pt x="1299883" y="621553"/>
                  <a:pt x="1309399" y="616331"/>
                  <a:pt x="1317812" y="609600"/>
                </a:cubicBezTo>
                <a:cubicBezTo>
                  <a:pt x="1345601" y="587369"/>
                  <a:pt x="1325854" y="592132"/>
                  <a:pt x="1362636" y="573741"/>
                </a:cubicBezTo>
                <a:cubicBezTo>
                  <a:pt x="1371088" y="569515"/>
                  <a:pt x="1380565" y="567765"/>
                  <a:pt x="1389530" y="564777"/>
                </a:cubicBezTo>
                <a:cubicBezTo>
                  <a:pt x="1401483" y="552824"/>
                  <a:pt x="1416012" y="542983"/>
                  <a:pt x="1425389" y="528918"/>
                </a:cubicBezTo>
                <a:cubicBezTo>
                  <a:pt x="1437342" y="510989"/>
                  <a:pt x="1446010" y="490367"/>
                  <a:pt x="1461247" y="475130"/>
                </a:cubicBezTo>
                <a:cubicBezTo>
                  <a:pt x="1467224" y="469153"/>
                  <a:pt x="1474106" y="463962"/>
                  <a:pt x="1479177" y="457200"/>
                </a:cubicBezTo>
                <a:cubicBezTo>
                  <a:pt x="1492106" y="439961"/>
                  <a:pt x="1503083" y="421341"/>
                  <a:pt x="1515036" y="403412"/>
                </a:cubicBezTo>
                <a:cubicBezTo>
                  <a:pt x="1521012" y="394447"/>
                  <a:pt x="1525347" y="384136"/>
                  <a:pt x="1532965" y="376518"/>
                </a:cubicBezTo>
                <a:cubicBezTo>
                  <a:pt x="1538942" y="370541"/>
                  <a:pt x="1545824" y="365350"/>
                  <a:pt x="1550895" y="358588"/>
                </a:cubicBezTo>
                <a:cubicBezTo>
                  <a:pt x="1557997" y="349119"/>
                  <a:pt x="1601430" y="274236"/>
                  <a:pt x="1622612" y="268941"/>
                </a:cubicBezTo>
                <a:cubicBezTo>
                  <a:pt x="1667639" y="257685"/>
                  <a:pt x="1646782" y="263873"/>
                  <a:pt x="1685365" y="251012"/>
                </a:cubicBezTo>
                <a:cubicBezTo>
                  <a:pt x="1701707" y="201988"/>
                  <a:pt x="1692352" y="200400"/>
                  <a:pt x="1783977" y="242047"/>
                </a:cubicBezTo>
                <a:cubicBezTo>
                  <a:pt x="1792580" y="245957"/>
                  <a:pt x="1787450" y="261251"/>
                  <a:pt x="1792942" y="268941"/>
                </a:cubicBezTo>
                <a:cubicBezTo>
                  <a:pt x="1819073" y="305524"/>
                  <a:pt x="1830479" y="295130"/>
                  <a:pt x="1846730" y="331694"/>
                </a:cubicBezTo>
                <a:cubicBezTo>
                  <a:pt x="1854406" y="348965"/>
                  <a:pt x="1858683" y="367553"/>
                  <a:pt x="1864659" y="385483"/>
                </a:cubicBezTo>
                <a:cubicBezTo>
                  <a:pt x="1867647" y="394448"/>
                  <a:pt x="1869398" y="403925"/>
                  <a:pt x="1873624" y="412377"/>
                </a:cubicBezTo>
                <a:lnTo>
                  <a:pt x="1891553" y="448235"/>
                </a:lnTo>
                <a:cubicBezTo>
                  <a:pt x="1894541" y="472141"/>
                  <a:pt x="1896557" y="496189"/>
                  <a:pt x="1900518" y="519953"/>
                </a:cubicBezTo>
                <a:cubicBezTo>
                  <a:pt x="1907631" y="562631"/>
                  <a:pt x="1915459" y="561787"/>
                  <a:pt x="1927412" y="609600"/>
                </a:cubicBezTo>
                <a:lnTo>
                  <a:pt x="1936377" y="645459"/>
                </a:lnTo>
                <a:cubicBezTo>
                  <a:pt x="1948330" y="642471"/>
                  <a:pt x="1961466" y="642478"/>
                  <a:pt x="1972236" y="636494"/>
                </a:cubicBezTo>
                <a:cubicBezTo>
                  <a:pt x="2008493" y="616351"/>
                  <a:pt x="2021378" y="596382"/>
                  <a:pt x="2043953" y="564777"/>
                </a:cubicBezTo>
                <a:cubicBezTo>
                  <a:pt x="2050216" y="556010"/>
                  <a:pt x="2054264" y="545502"/>
                  <a:pt x="2061883" y="537883"/>
                </a:cubicBezTo>
                <a:cubicBezTo>
                  <a:pt x="2072448" y="527318"/>
                  <a:pt x="2087177" y="521553"/>
                  <a:pt x="2097742" y="510988"/>
                </a:cubicBezTo>
                <a:cubicBezTo>
                  <a:pt x="2112303" y="496427"/>
                  <a:pt x="2124225" y="464642"/>
                  <a:pt x="2133600" y="448235"/>
                </a:cubicBezTo>
                <a:cubicBezTo>
                  <a:pt x="2138946" y="438880"/>
                  <a:pt x="2142763" y="427603"/>
                  <a:pt x="2151530" y="421341"/>
                </a:cubicBezTo>
                <a:cubicBezTo>
                  <a:pt x="2164625" y="411988"/>
                  <a:pt x="2182286" y="411227"/>
                  <a:pt x="2196353" y="403412"/>
                </a:cubicBezTo>
                <a:cubicBezTo>
                  <a:pt x="2261118" y="367431"/>
                  <a:pt x="2209120" y="389354"/>
                  <a:pt x="2250142" y="358588"/>
                </a:cubicBezTo>
                <a:cubicBezTo>
                  <a:pt x="2267381" y="345659"/>
                  <a:pt x="2288693" y="337967"/>
                  <a:pt x="2303930" y="322730"/>
                </a:cubicBezTo>
                <a:cubicBezTo>
                  <a:pt x="2315883" y="310777"/>
                  <a:pt x="2324670" y="294431"/>
                  <a:pt x="2339789" y="286871"/>
                </a:cubicBezTo>
                <a:cubicBezTo>
                  <a:pt x="2351742" y="280894"/>
                  <a:pt x="2364044" y="275571"/>
                  <a:pt x="2375647" y="268941"/>
                </a:cubicBezTo>
                <a:cubicBezTo>
                  <a:pt x="2390475" y="260468"/>
                  <a:pt x="2427895" y="232872"/>
                  <a:pt x="2438400" y="224118"/>
                </a:cubicBezTo>
                <a:cubicBezTo>
                  <a:pt x="2444893" y="218707"/>
                  <a:pt x="2450353" y="212165"/>
                  <a:pt x="2456330" y="206188"/>
                </a:cubicBezTo>
                <a:cubicBezTo>
                  <a:pt x="2465295" y="218141"/>
                  <a:pt x="2476542" y="228683"/>
                  <a:pt x="2483224" y="242047"/>
                </a:cubicBezTo>
                <a:cubicBezTo>
                  <a:pt x="2491676" y="258951"/>
                  <a:pt x="2494134" y="278288"/>
                  <a:pt x="2501153" y="295835"/>
                </a:cubicBezTo>
                <a:cubicBezTo>
                  <a:pt x="2522593" y="349433"/>
                  <a:pt x="2513994" y="325392"/>
                  <a:pt x="2528047" y="367553"/>
                </a:cubicBezTo>
                <a:cubicBezTo>
                  <a:pt x="2530475" y="411260"/>
                  <a:pt x="2530701" y="521602"/>
                  <a:pt x="2545977" y="582706"/>
                </a:cubicBezTo>
                <a:cubicBezTo>
                  <a:pt x="2550561" y="601041"/>
                  <a:pt x="2557930" y="618565"/>
                  <a:pt x="2563906" y="636494"/>
                </a:cubicBezTo>
                <a:lnTo>
                  <a:pt x="2572871" y="663388"/>
                </a:lnTo>
                <a:cubicBezTo>
                  <a:pt x="2584824" y="657412"/>
                  <a:pt x="2599280" y="654909"/>
                  <a:pt x="2608730" y="645459"/>
                </a:cubicBezTo>
                <a:cubicBezTo>
                  <a:pt x="2623967" y="630222"/>
                  <a:pt x="2631660" y="608910"/>
                  <a:pt x="2644589" y="591671"/>
                </a:cubicBezTo>
                <a:cubicBezTo>
                  <a:pt x="2649660" y="584909"/>
                  <a:pt x="2656542" y="579718"/>
                  <a:pt x="2662518" y="573741"/>
                </a:cubicBezTo>
                <a:cubicBezTo>
                  <a:pt x="2668494" y="558800"/>
                  <a:pt x="2673911" y="543623"/>
                  <a:pt x="2680447" y="528918"/>
                </a:cubicBezTo>
                <a:cubicBezTo>
                  <a:pt x="2685875" y="516706"/>
                  <a:pt x="2693113" y="505342"/>
                  <a:pt x="2698377" y="493059"/>
                </a:cubicBezTo>
                <a:cubicBezTo>
                  <a:pt x="2702099" y="484373"/>
                  <a:pt x="2704024" y="475013"/>
                  <a:pt x="2707342" y="466165"/>
                </a:cubicBezTo>
                <a:cubicBezTo>
                  <a:pt x="2712992" y="451097"/>
                  <a:pt x="2719772" y="436464"/>
                  <a:pt x="2725271" y="421341"/>
                </a:cubicBezTo>
                <a:cubicBezTo>
                  <a:pt x="2731730" y="403580"/>
                  <a:pt x="2737224" y="385482"/>
                  <a:pt x="2743200" y="367553"/>
                </a:cubicBezTo>
                <a:cubicBezTo>
                  <a:pt x="2746188" y="358588"/>
                  <a:pt x="2747939" y="349111"/>
                  <a:pt x="2752165" y="340659"/>
                </a:cubicBezTo>
                <a:cubicBezTo>
                  <a:pt x="2764118" y="316753"/>
                  <a:pt x="2779572" y="294297"/>
                  <a:pt x="2788024" y="268941"/>
                </a:cubicBezTo>
                <a:cubicBezTo>
                  <a:pt x="2809519" y="204458"/>
                  <a:pt x="2783440" y="284984"/>
                  <a:pt x="2805953" y="206188"/>
                </a:cubicBezTo>
                <a:cubicBezTo>
                  <a:pt x="2808549" y="197102"/>
                  <a:pt x="2809015" y="186673"/>
                  <a:pt x="2814918" y="179294"/>
                </a:cubicBezTo>
                <a:cubicBezTo>
                  <a:pt x="2821649" y="170881"/>
                  <a:pt x="2832847" y="167341"/>
                  <a:pt x="2841812" y="161365"/>
                </a:cubicBezTo>
                <a:cubicBezTo>
                  <a:pt x="2853765" y="143436"/>
                  <a:pt x="2862434" y="122814"/>
                  <a:pt x="2877671" y="107577"/>
                </a:cubicBezTo>
                <a:cubicBezTo>
                  <a:pt x="2883647" y="101600"/>
                  <a:pt x="2890529" y="96409"/>
                  <a:pt x="2895600" y="89647"/>
                </a:cubicBezTo>
                <a:cubicBezTo>
                  <a:pt x="2908529" y="72408"/>
                  <a:pt x="2916222" y="51096"/>
                  <a:pt x="2931459" y="35859"/>
                </a:cubicBezTo>
                <a:lnTo>
                  <a:pt x="2967318" y="0"/>
                </a:lnTo>
                <a:cubicBezTo>
                  <a:pt x="2973294" y="5977"/>
                  <a:pt x="2980559" y="10897"/>
                  <a:pt x="2985247" y="17930"/>
                </a:cubicBezTo>
                <a:cubicBezTo>
                  <a:pt x="3006777" y="50225"/>
                  <a:pt x="3007141" y="67567"/>
                  <a:pt x="3012142" y="107577"/>
                </a:cubicBezTo>
                <a:cubicBezTo>
                  <a:pt x="3015867" y="137376"/>
                  <a:pt x="3017597" y="167398"/>
                  <a:pt x="3021106" y="197224"/>
                </a:cubicBezTo>
                <a:cubicBezTo>
                  <a:pt x="3024980" y="230154"/>
                  <a:pt x="3044201" y="352359"/>
                  <a:pt x="3048000" y="367553"/>
                </a:cubicBezTo>
                <a:cubicBezTo>
                  <a:pt x="3050988" y="379506"/>
                  <a:pt x="3054939" y="391259"/>
                  <a:pt x="3056965" y="403412"/>
                </a:cubicBezTo>
                <a:cubicBezTo>
                  <a:pt x="3060926" y="427176"/>
                  <a:pt x="3061969" y="451366"/>
                  <a:pt x="3065930" y="475130"/>
                </a:cubicBezTo>
                <a:cubicBezTo>
                  <a:pt x="3067956" y="487283"/>
                  <a:pt x="3072479" y="498907"/>
                  <a:pt x="3074895" y="510988"/>
                </a:cubicBezTo>
                <a:cubicBezTo>
                  <a:pt x="3078460" y="528812"/>
                  <a:pt x="3081457" y="546760"/>
                  <a:pt x="3083859" y="564777"/>
                </a:cubicBezTo>
                <a:cubicBezTo>
                  <a:pt x="3087435" y="591599"/>
                  <a:pt x="3083576" y="620029"/>
                  <a:pt x="3092824" y="645459"/>
                </a:cubicBezTo>
                <a:cubicBezTo>
                  <a:pt x="3096506" y="655584"/>
                  <a:pt x="3110753" y="657412"/>
                  <a:pt x="3119718" y="663388"/>
                </a:cubicBezTo>
                <a:cubicBezTo>
                  <a:pt x="3131671" y="660400"/>
                  <a:pt x="3144252" y="659277"/>
                  <a:pt x="3155577" y="654424"/>
                </a:cubicBezTo>
                <a:cubicBezTo>
                  <a:pt x="3164482" y="650607"/>
                  <a:pt x="3216037" y="611893"/>
                  <a:pt x="3218330" y="609600"/>
                </a:cubicBezTo>
                <a:cubicBezTo>
                  <a:pt x="3228895" y="599035"/>
                  <a:pt x="3236540" y="585899"/>
                  <a:pt x="3245224" y="573741"/>
                </a:cubicBezTo>
                <a:cubicBezTo>
                  <a:pt x="3251486" y="564974"/>
                  <a:pt x="3255535" y="554465"/>
                  <a:pt x="3263153" y="546847"/>
                </a:cubicBezTo>
                <a:cubicBezTo>
                  <a:pt x="3270771" y="539229"/>
                  <a:pt x="3281082" y="534894"/>
                  <a:pt x="3290047" y="528918"/>
                </a:cubicBezTo>
                <a:cubicBezTo>
                  <a:pt x="3293035" y="519953"/>
                  <a:pt x="3294150" y="510127"/>
                  <a:pt x="3299012" y="502024"/>
                </a:cubicBezTo>
                <a:cubicBezTo>
                  <a:pt x="3303361" y="494776"/>
                  <a:pt x="3311662" y="490694"/>
                  <a:pt x="3316942" y="484094"/>
                </a:cubicBezTo>
                <a:cubicBezTo>
                  <a:pt x="3323673" y="475681"/>
                  <a:pt x="3328895" y="466165"/>
                  <a:pt x="3334871" y="457200"/>
                </a:cubicBezTo>
                <a:cubicBezTo>
                  <a:pt x="3346824" y="466165"/>
                  <a:pt x="3362046" y="471936"/>
                  <a:pt x="3370730" y="484094"/>
                </a:cubicBezTo>
                <a:cubicBezTo>
                  <a:pt x="3377891" y="494120"/>
                  <a:pt x="3376310" y="508106"/>
                  <a:pt x="3379695" y="519953"/>
                </a:cubicBezTo>
                <a:cubicBezTo>
                  <a:pt x="3394718" y="572536"/>
                  <a:pt x="3380393" y="521349"/>
                  <a:pt x="3406589" y="573741"/>
                </a:cubicBezTo>
                <a:cubicBezTo>
                  <a:pt x="3413786" y="588134"/>
                  <a:pt x="3419019" y="603442"/>
                  <a:pt x="3424518" y="618565"/>
                </a:cubicBezTo>
                <a:cubicBezTo>
                  <a:pt x="3430977" y="636326"/>
                  <a:pt x="3442447" y="672353"/>
                  <a:pt x="3442447" y="672353"/>
                </a:cubicBezTo>
                <a:cubicBezTo>
                  <a:pt x="3451412" y="663388"/>
                  <a:pt x="3461226" y="655199"/>
                  <a:pt x="3469342" y="645459"/>
                </a:cubicBezTo>
                <a:cubicBezTo>
                  <a:pt x="3525903" y="577587"/>
                  <a:pt x="3453025" y="652813"/>
                  <a:pt x="3505200" y="600635"/>
                </a:cubicBezTo>
                <a:cubicBezTo>
                  <a:pt x="3511177" y="585694"/>
                  <a:pt x="3517479" y="570879"/>
                  <a:pt x="3523130" y="555812"/>
                </a:cubicBezTo>
                <a:cubicBezTo>
                  <a:pt x="3526448" y="546964"/>
                  <a:pt x="3527233" y="537021"/>
                  <a:pt x="3532095" y="528918"/>
                </a:cubicBezTo>
                <a:cubicBezTo>
                  <a:pt x="3536443" y="521670"/>
                  <a:pt x="3544953" y="517750"/>
                  <a:pt x="3550024" y="510988"/>
                </a:cubicBezTo>
                <a:cubicBezTo>
                  <a:pt x="3562953" y="493749"/>
                  <a:pt x="3573930" y="475129"/>
                  <a:pt x="3585883" y="457200"/>
                </a:cubicBezTo>
                <a:cubicBezTo>
                  <a:pt x="3591859" y="448235"/>
                  <a:pt x="3596194" y="437924"/>
                  <a:pt x="3603812" y="430306"/>
                </a:cubicBezTo>
                <a:cubicBezTo>
                  <a:pt x="3615765" y="418353"/>
                  <a:pt x="3630294" y="408512"/>
                  <a:pt x="3639671" y="394447"/>
                </a:cubicBezTo>
                <a:cubicBezTo>
                  <a:pt x="3666976" y="353489"/>
                  <a:pt x="3649983" y="375169"/>
                  <a:pt x="3693459" y="331694"/>
                </a:cubicBezTo>
                <a:lnTo>
                  <a:pt x="3711389" y="313765"/>
                </a:lnTo>
                <a:cubicBezTo>
                  <a:pt x="3712444" y="310601"/>
                  <a:pt x="3723137" y="265155"/>
                  <a:pt x="3738283" y="268941"/>
                </a:cubicBezTo>
                <a:cubicBezTo>
                  <a:pt x="3748735" y="271554"/>
                  <a:pt x="3751394" y="286198"/>
                  <a:pt x="3756212" y="295835"/>
                </a:cubicBezTo>
                <a:cubicBezTo>
                  <a:pt x="3760438" y="304287"/>
                  <a:pt x="3761455" y="314044"/>
                  <a:pt x="3765177" y="322730"/>
                </a:cubicBezTo>
                <a:cubicBezTo>
                  <a:pt x="3770441" y="335013"/>
                  <a:pt x="3778143" y="346180"/>
                  <a:pt x="3783106" y="358588"/>
                </a:cubicBezTo>
                <a:cubicBezTo>
                  <a:pt x="3790125" y="376136"/>
                  <a:pt x="3793767" y="394931"/>
                  <a:pt x="3801036" y="412377"/>
                </a:cubicBezTo>
                <a:cubicBezTo>
                  <a:pt x="3808746" y="430881"/>
                  <a:pt x="3819789" y="447847"/>
                  <a:pt x="3827930" y="466165"/>
                </a:cubicBezTo>
                <a:cubicBezTo>
                  <a:pt x="3831768" y="474800"/>
                  <a:pt x="3833173" y="484373"/>
                  <a:pt x="3836895" y="493059"/>
                </a:cubicBezTo>
                <a:cubicBezTo>
                  <a:pt x="3842159" y="505342"/>
                  <a:pt x="3849560" y="516635"/>
                  <a:pt x="3854824" y="528918"/>
                </a:cubicBezTo>
                <a:cubicBezTo>
                  <a:pt x="3870318" y="565072"/>
                  <a:pt x="3865002" y="592887"/>
                  <a:pt x="3899647" y="627530"/>
                </a:cubicBezTo>
                <a:cubicBezTo>
                  <a:pt x="3905624" y="633506"/>
                  <a:pt x="3910017" y="641679"/>
                  <a:pt x="3917577" y="645459"/>
                </a:cubicBezTo>
                <a:cubicBezTo>
                  <a:pt x="3928597" y="650969"/>
                  <a:pt x="3941483" y="651436"/>
                  <a:pt x="3953436" y="654424"/>
                </a:cubicBezTo>
                <a:cubicBezTo>
                  <a:pt x="3974354" y="648447"/>
                  <a:pt x="3996731" y="646223"/>
                  <a:pt x="4016189" y="636494"/>
                </a:cubicBezTo>
                <a:cubicBezTo>
                  <a:pt x="4030028" y="629575"/>
                  <a:pt x="4074572" y="589742"/>
                  <a:pt x="4087906" y="573741"/>
                </a:cubicBezTo>
                <a:cubicBezTo>
                  <a:pt x="4094804" y="565464"/>
                  <a:pt x="4098217" y="554466"/>
                  <a:pt x="4105836" y="546847"/>
                </a:cubicBezTo>
                <a:cubicBezTo>
                  <a:pt x="4119366" y="533317"/>
                  <a:pt x="4136437" y="523788"/>
                  <a:pt x="4150659" y="510988"/>
                </a:cubicBezTo>
                <a:cubicBezTo>
                  <a:pt x="4166365" y="496853"/>
                  <a:pt x="4180542" y="481106"/>
                  <a:pt x="4195483" y="466165"/>
                </a:cubicBezTo>
                <a:cubicBezTo>
                  <a:pt x="4201460" y="460188"/>
                  <a:pt x="4208724" y="455268"/>
                  <a:pt x="4213412" y="448235"/>
                </a:cubicBezTo>
                <a:cubicBezTo>
                  <a:pt x="4225365" y="430306"/>
                  <a:pt x="4239634" y="413721"/>
                  <a:pt x="4249271" y="394447"/>
                </a:cubicBezTo>
                <a:cubicBezTo>
                  <a:pt x="4255247" y="382494"/>
                  <a:pt x="4260324" y="370047"/>
                  <a:pt x="4267200" y="358588"/>
                </a:cubicBezTo>
                <a:cubicBezTo>
                  <a:pt x="4280440" y="336521"/>
                  <a:pt x="4298532" y="304836"/>
                  <a:pt x="4320989" y="286871"/>
                </a:cubicBezTo>
                <a:cubicBezTo>
                  <a:pt x="4329402" y="280140"/>
                  <a:pt x="4338246" y="273759"/>
                  <a:pt x="4347883" y="268941"/>
                </a:cubicBezTo>
                <a:cubicBezTo>
                  <a:pt x="4356335" y="264715"/>
                  <a:pt x="4365812" y="262965"/>
                  <a:pt x="4374777" y="259977"/>
                </a:cubicBezTo>
                <a:cubicBezTo>
                  <a:pt x="4389718" y="265953"/>
                  <a:pt x="4407382" y="267434"/>
                  <a:pt x="4419600" y="277906"/>
                </a:cubicBezTo>
                <a:cubicBezTo>
                  <a:pt x="4429747" y="286603"/>
                  <a:pt x="4430900" y="302162"/>
                  <a:pt x="4437530" y="313765"/>
                </a:cubicBezTo>
                <a:cubicBezTo>
                  <a:pt x="4442875" y="323120"/>
                  <a:pt x="4449483" y="331694"/>
                  <a:pt x="4455459" y="340659"/>
                </a:cubicBezTo>
                <a:cubicBezTo>
                  <a:pt x="4458447" y="352612"/>
                  <a:pt x="4462682" y="364321"/>
                  <a:pt x="4464424" y="376518"/>
                </a:cubicBezTo>
                <a:cubicBezTo>
                  <a:pt x="4470847" y="421474"/>
                  <a:pt x="4479414" y="544499"/>
                  <a:pt x="4482353" y="582706"/>
                </a:cubicBezTo>
                <a:cubicBezTo>
                  <a:pt x="4491318" y="579718"/>
                  <a:pt x="4500795" y="577967"/>
                  <a:pt x="4509247" y="573741"/>
                </a:cubicBezTo>
                <a:cubicBezTo>
                  <a:pt x="4518884" y="568923"/>
                  <a:pt x="4526239" y="560056"/>
                  <a:pt x="4536142" y="555812"/>
                </a:cubicBezTo>
                <a:cubicBezTo>
                  <a:pt x="4547466" y="550959"/>
                  <a:pt x="4560047" y="549835"/>
                  <a:pt x="4572000" y="546847"/>
                </a:cubicBezTo>
                <a:cubicBezTo>
                  <a:pt x="4634313" y="505307"/>
                  <a:pt x="4555991" y="554852"/>
                  <a:pt x="4643718" y="510988"/>
                </a:cubicBezTo>
                <a:cubicBezTo>
                  <a:pt x="4687062" y="489316"/>
                  <a:pt x="4686857" y="483480"/>
                  <a:pt x="4724400" y="457200"/>
                </a:cubicBezTo>
                <a:cubicBezTo>
                  <a:pt x="4742053" y="444843"/>
                  <a:pt x="4762952" y="436578"/>
                  <a:pt x="4778189" y="421341"/>
                </a:cubicBezTo>
                <a:cubicBezTo>
                  <a:pt x="4802672" y="396858"/>
                  <a:pt x="4838596" y="365622"/>
                  <a:pt x="4849906" y="331694"/>
                </a:cubicBezTo>
                <a:cubicBezTo>
                  <a:pt x="4852894" y="322729"/>
                  <a:pt x="4852968" y="312179"/>
                  <a:pt x="4858871" y="304800"/>
                </a:cubicBezTo>
                <a:cubicBezTo>
                  <a:pt x="4865602" y="296387"/>
                  <a:pt x="4877657" y="293966"/>
                  <a:pt x="4885765" y="286871"/>
                </a:cubicBezTo>
                <a:cubicBezTo>
                  <a:pt x="4949157" y="231404"/>
                  <a:pt x="4905228" y="250500"/>
                  <a:pt x="4957483" y="233083"/>
                </a:cubicBezTo>
                <a:cubicBezTo>
                  <a:pt x="4966448" y="245036"/>
                  <a:pt x="4977121" y="255880"/>
                  <a:pt x="4984377" y="268941"/>
                </a:cubicBezTo>
                <a:cubicBezTo>
                  <a:pt x="5019980" y="333028"/>
                  <a:pt x="4984703" y="296484"/>
                  <a:pt x="5020236" y="367553"/>
                </a:cubicBezTo>
                <a:cubicBezTo>
                  <a:pt x="5026212" y="379506"/>
                  <a:pt x="5033473" y="390899"/>
                  <a:pt x="5038165" y="403412"/>
                </a:cubicBezTo>
                <a:cubicBezTo>
                  <a:pt x="5042491" y="414948"/>
                  <a:pt x="5043590" y="427470"/>
                  <a:pt x="5047130" y="439271"/>
                </a:cubicBezTo>
                <a:cubicBezTo>
                  <a:pt x="5052561" y="457373"/>
                  <a:pt x="5060475" y="474724"/>
                  <a:pt x="5065059" y="493059"/>
                </a:cubicBezTo>
                <a:cubicBezTo>
                  <a:pt x="5068047" y="505012"/>
                  <a:pt x="5069171" y="517593"/>
                  <a:pt x="5074024" y="528918"/>
                </a:cubicBezTo>
                <a:cubicBezTo>
                  <a:pt x="5078268" y="538821"/>
                  <a:pt x="5085977" y="546847"/>
                  <a:pt x="5091953" y="555812"/>
                </a:cubicBezTo>
                <a:cubicBezTo>
                  <a:pt x="5094941" y="570753"/>
                  <a:pt x="5092466" y="587957"/>
                  <a:pt x="5100918" y="600635"/>
                </a:cubicBezTo>
                <a:cubicBezTo>
                  <a:pt x="5106160" y="608498"/>
                  <a:pt x="5118847" y="612588"/>
                  <a:pt x="5127812" y="609600"/>
                </a:cubicBezTo>
                <a:cubicBezTo>
                  <a:pt x="5148255" y="602786"/>
                  <a:pt x="5163671" y="585694"/>
                  <a:pt x="5181600" y="573741"/>
                </a:cubicBezTo>
                <a:cubicBezTo>
                  <a:pt x="5229596" y="541744"/>
                  <a:pt x="5200869" y="563439"/>
                  <a:pt x="5262283" y="502024"/>
                </a:cubicBezTo>
                <a:cubicBezTo>
                  <a:pt x="5268259" y="496047"/>
                  <a:pt x="5273179" y="488782"/>
                  <a:pt x="5280212" y="484094"/>
                </a:cubicBezTo>
                <a:lnTo>
                  <a:pt x="5334000" y="448235"/>
                </a:lnTo>
                <a:cubicBezTo>
                  <a:pt x="5339977" y="436282"/>
                  <a:pt x="5344847" y="423709"/>
                  <a:pt x="5351930" y="412377"/>
                </a:cubicBezTo>
                <a:cubicBezTo>
                  <a:pt x="5363730" y="393497"/>
                  <a:pt x="5396810" y="352574"/>
                  <a:pt x="5414683" y="340659"/>
                </a:cubicBezTo>
                <a:lnTo>
                  <a:pt x="5441577" y="322730"/>
                </a:lnTo>
                <a:cubicBezTo>
                  <a:pt x="5447553" y="313765"/>
                  <a:pt x="5452775" y="304248"/>
                  <a:pt x="5459506" y="295835"/>
                </a:cubicBezTo>
                <a:cubicBezTo>
                  <a:pt x="5474103" y="277589"/>
                  <a:pt x="5484364" y="273287"/>
                  <a:pt x="5504330" y="259977"/>
                </a:cubicBezTo>
                <a:cubicBezTo>
                  <a:pt x="5511381" y="238824"/>
                  <a:pt x="5510716" y="227459"/>
                  <a:pt x="5531224" y="215153"/>
                </a:cubicBezTo>
                <a:cubicBezTo>
                  <a:pt x="5539327" y="210291"/>
                  <a:pt x="5549153" y="209176"/>
                  <a:pt x="5558118" y="206188"/>
                </a:cubicBezTo>
                <a:cubicBezTo>
                  <a:pt x="5564094" y="224118"/>
                  <a:pt x="5569028" y="242429"/>
                  <a:pt x="5576047" y="259977"/>
                </a:cubicBezTo>
                <a:cubicBezTo>
                  <a:pt x="5581010" y="272385"/>
                  <a:pt x="5590306" y="282986"/>
                  <a:pt x="5593977" y="295835"/>
                </a:cubicBezTo>
                <a:cubicBezTo>
                  <a:pt x="5602349" y="325137"/>
                  <a:pt x="5605295" y="355734"/>
                  <a:pt x="5611906" y="385483"/>
                </a:cubicBezTo>
                <a:cubicBezTo>
                  <a:pt x="5617251" y="409538"/>
                  <a:pt x="5623860" y="433294"/>
                  <a:pt x="5629836" y="457200"/>
                </a:cubicBezTo>
                <a:cubicBezTo>
                  <a:pt x="5632824" y="469153"/>
                  <a:pt x="5637272" y="480833"/>
                  <a:pt x="5638800" y="493059"/>
                </a:cubicBezTo>
                <a:cubicBezTo>
                  <a:pt x="5646593" y="555402"/>
                  <a:pt x="5646389" y="561694"/>
                  <a:pt x="5656730" y="618565"/>
                </a:cubicBezTo>
                <a:cubicBezTo>
                  <a:pt x="5659456" y="633556"/>
                  <a:pt x="5663540" y="648304"/>
                  <a:pt x="5665695" y="663388"/>
                </a:cubicBezTo>
                <a:cubicBezTo>
                  <a:pt x="5669522" y="690176"/>
                  <a:pt x="5671671" y="717177"/>
                  <a:pt x="5674659" y="744071"/>
                </a:cubicBezTo>
                <a:cubicBezTo>
                  <a:pt x="5726167" y="709731"/>
                  <a:pt x="5693932" y="733761"/>
                  <a:pt x="5764306" y="663388"/>
                </a:cubicBezTo>
                <a:cubicBezTo>
                  <a:pt x="5770283" y="657412"/>
                  <a:pt x="5777548" y="652492"/>
                  <a:pt x="5782236" y="645459"/>
                </a:cubicBezTo>
                <a:cubicBezTo>
                  <a:pt x="5788212" y="636494"/>
                  <a:pt x="5793434" y="626978"/>
                  <a:pt x="5800165" y="618565"/>
                </a:cubicBezTo>
                <a:cubicBezTo>
                  <a:pt x="5805445" y="611965"/>
                  <a:pt x="5813024" y="607397"/>
                  <a:pt x="5818095" y="600635"/>
                </a:cubicBezTo>
                <a:cubicBezTo>
                  <a:pt x="5885948" y="510163"/>
                  <a:pt x="5820972" y="579828"/>
                  <a:pt x="5889812" y="510988"/>
                </a:cubicBezTo>
                <a:cubicBezTo>
                  <a:pt x="5895789" y="493059"/>
                  <a:pt x="5900723" y="474748"/>
                  <a:pt x="5907742" y="457200"/>
                </a:cubicBezTo>
                <a:cubicBezTo>
                  <a:pt x="5913718" y="442259"/>
                  <a:pt x="5920582" y="427643"/>
                  <a:pt x="5925671" y="412377"/>
                </a:cubicBezTo>
                <a:cubicBezTo>
                  <a:pt x="5942193" y="362811"/>
                  <a:pt x="5922146" y="389008"/>
                  <a:pt x="5952565" y="358588"/>
                </a:cubicBezTo>
                <a:lnTo>
                  <a:pt x="5970495" y="304800"/>
                </a:lnTo>
                <a:cubicBezTo>
                  <a:pt x="5981769" y="270978"/>
                  <a:pt x="5984487" y="254950"/>
                  <a:pt x="6015318" y="224118"/>
                </a:cubicBezTo>
                <a:cubicBezTo>
                  <a:pt x="6021294" y="218141"/>
                  <a:pt x="6025999" y="210536"/>
                  <a:pt x="6033247" y="206188"/>
                </a:cubicBezTo>
                <a:cubicBezTo>
                  <a:pt x="6041350" y="201326"/>
                  <a:pt x="6051177" y="200212"/>
                  <a:pt x="6060142" y="197224"/>
                </a:cubicBezTo>
                <a:cubicBezTo>
                  <a:pt x="6072095" y="200212"/>
                  <a:pt x="6087288" y="197476"/>
                  <a:pt x="6096000" y="206188"/>
                </a:cubicBezTo>
                <a:cubicBezTo>
                  <a:pt x="6104712" y="214900"/>
                  <a:pt x="6101425" y="230246"/>
                  <a:pt x="6104965" y="242047"/>
                </a:cubicBezTo>
                <a:cubicBezTo>
                  <a:pt x="6110396" y="260149"/>
                  <a:pt x="6118312" y="277500"/>
                  <a:pt x="6122895" y="295835"/>
                </a:cubicBezTo>
                <a:cubicBezTo>
                  <a:pt x="6125883" y="307788"/>
                  <a:pt x="6127533" y="320158"/>
                  <a:pt x="6131859" y="331694"/>
                </a:cubicBezTo>
                <a:cubicBezTo>
                  <a:pt x="6136551" y="344207"/>
                  <a:pt x="6143812" y="355600"/>
                  <a:pt x="6149789" y="367553"/>
                </a:cubicBezTo>
                <a:cubicBezTo>
                  <a:pt x="6152777" y="382494"/>
                  <a:pt x="6155058" y="397595"/>
                  <a:pt x="6158753" y="412377"/>
                </a:cubicBezTo>
                <a:cubicBezTo>
                  <a:pt x="6161045" y="421544"/>
                  <a:pt x="6166822" y="429864"/>
                  <a:pt x="6167718" y="439271"/>
                </a:cubicBezTo>
                <a:cubicBezTo>
                  <a:pt x="6172826" y="492899"/>
                  <a:pt x="6172016" y="546967"/>
                  <a:pt x="6176683" y="600635"/>
                </a:cubicBezTo>
                <a:cubicBezTo>
                  <a:pt x="6180101" y="639942"/>
                  <a:pt x="6185417" y="640172"/>
                  <a:pt x="6194612" y="672353"/>
                </a:cubicBezTo>
                <a:cubicBezTo>
                  <a:pt x="6217126" y="751149"/>
                  <a:pt x="6191047" y="670624"/>
                  <a:pt x="6212542" y="735106"/>
                </a:cubicBezTo>
                <a:cubicBezTo>
                  <a:pt x="6221507" y="729130"/>
                  <a:pt x="6230081" y="722522"/>
                  <a:pt x="6239436" y="717177"/>
                </a:cubicBezTo>
                <a:cubicBezTo>
                  <a:pt x="6251039" y="710547"/>
                  <a:pt x="6264604" y="707265"/>
                  <a:pt x="6275295" y="699247"/>
                </a:cubicBezTo>
                <a:cubicBezTo>
                  <a:pt x="6308637" y="674240"/>
                  <a:pt x="6308236" y="665680"/>
                  <a:pt x="6329083" y="636494"/>
                </a:cubicBezTo>
                <a:cubicBezTo>
                  <a:pt x="6337767" y="624336"/>
                  <a:pt x="6347012" y="612588"/>
                  <a:pt x="6355977" y="600635"/>
                </a:cubicBezTo>
                <a:cubicBezTo>
                  <a:pt x="6370911" y="525968"/>
                  <a:pt x="6351270" y="581074"/>
                  <a:pt x="6391836" y="528918"/>
                </a:cubicBezTo>
                <a:cubicBezTo>
                  <a:pt x="6405066" y="511909"/>
                  <a:pt x="6427695" y="475130"/>
                  <a:pt x="6427695" y="475130"/>
                </a:cubicBezTo>
                <a:cubicBezTo>
                  <a:pt x="6450225" y="407532"/>
                  <a:pt x="6419834" y="490852"/>
                  <a:pt x="6454589" y="421341"/>
                </a:cubicBezTo>
                <a:cubicBezTo>
                  <a:pt x="6477864" y="374791"/>
                  <a:pt x="6446461" y="411538"/>
                  <a:pt x="6481483" y="376518"/>
                </a:cubicBezTo>
                <a:cubicBezTo>
                  <a:pt x="6484471" y="367553"/>
                  <a:pt x="6485585" y="357727"/>
                  <a:pt x="6490447" y="349624"/>
                </a:cubicBezTo>
                <a:cubicBezTo>
                  <a:pt x="6494796" y="342376"/>
                  <a:pt x="6504597" y="339254"/>
                  <a:pt x="6508377" y="331694"/>
                </a:cubicBezTo>
                <a:cubicBezTo>
                  <a:pt x="6513887" y="320674"/>
                  <a:pt x="6513802" y="307636"/>
                  <a:pt x="6517342" y="295835"/>
                </a:cubicBezTo>
                <a:cubicBezTo>
                  <a:pt x="6522773" y="277733"/>
                  <a:pt x="6530687" y="260382"/>
                  <a:pt x="6535271" y="242047"/>
                </a:cubicBezTo>
                <a:cubicBezTo>
                  <a:pt x="6538259" y="230094"/>
                  <a:pt x="6540851" y="218035"/>
                  <a:pt x="6544236" y="206188"/>
                </a:cubicBezTo>
                <a:cubicBezTo>
                  <a:pt x="6546832" y="197102"/>
                  <a:pt x="6553200" y="179294"/>
                  <a:pt x="6553200" y="179294"/>
                </a:cubicBezTo>
              </a:path>
            </a:pathLst>
          </a:custGeom>
        </p:spPr>
        <p:style>
          <a:lnRef idx="3">
            <a:schemeClr val="accent1"/>
          </a:lnRef>
          <a:fillRef idx="0">
            <a:schemeClr val="accent1"/>
          </a:fillRef>
          <a:effectRef idx="2">
            <a:schemeClr val="accent1"/>
          </a:effectRef>
          <a:fontRef idx="minor">
            <a:schemeClr val="tx1"/>
          </a:fontRef>
        </p:style>
        <p:txBody>
          <a:bodyPr rtlCol="1" anchor="ctr"/>
          <a:lstStyle/>
          <a:p>
            <a:pPr algn="ctr"/>
            <a:endParaRPr lang="fa-IR"/>
          </a:p>
        </p:txBody>
      </p:sp>
      <p:sp>
        <p:nvSpPr>
          <p:cNvPr id="4" name="TextBox 3"/>
          <p:cNvSpPr txBox="1"/>
          <p:nvPr/>
        </p:nvSpPr>
        <p:spPr>
          <a:xfrm>
            <a:off x="9197787" y="3044408"/>
            <a:ext cx="1724297" cy="369332"/>
          </a:xfrm>
          <a:prstGeom prst="rect">
            <a:avLst/>
          </a:prstGeom>
          <a:noFill/>
        </p:spPr>
        <p:txBody>
          <a:bodyPr wrap="square" rtlCol="1">
            <a:spAutoFit/>
          </a:bodyPr>
          <a:lstStyle/>
          <a:p>
            <a:pPr algn="r" rtl="1"/>
            <a:r>
              <a:rPr lang="fa-IR" dirty="0">
                <a:solidFill>
                  <a:srgbClr val="00B0F0"/>
                </a:solidFill>
              </a:rPr>
              <a:t>نرخ بهره تحقق یافته</a:t>
            </a:r>
          </a:p>
        </p:txBody>
      </p:sp>
      <p:cxnSp>
        <p:nvCxnSpPr>
          <p:cNvPr id="8" name="Straight Arrow Connector 7"/>
          <p:cNvCxnSpPr/>
          <p:nvPr/>
        </p:nvCxnSpPr>
        <p:spPr>
          <a:xfrm flipV="1">
            <a:off x="8399929" y="3258670"/>
            <a:ext cx="909534" cy="941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2551611" y="5294811"/>
            <a:ext cx="6852365" cy="369332"/>
          </a:xfrm>
          <a:prstGeom prst="rect">
            <a:avLst/>
          </a:prstGeom>
          <a:noFill/>
        </p:spPr>
        <p:txBody>
          <a:bodyPr wrap="square" rtlCol="1">
            <a:spAutoFit/>
          </a:bodyPr>
          <a:lstStyle/>
          <a:p>
            <a:pPr algn="ctr"/>
            <a:r>
              <a:rPr lang="fa-IR" b="1" dirty="0">
                <a:solidFill>
                  <a:srgbClr val="00B0F0"/>
                </a:solidFill>
              </a:rPr>
              <a:t>در حال حاضر کف کریدور ایران 17 درصد و سقف آن 24 درصد است</a:t>
            </a:r>
          </a:p>
        </p:txBody>
      </p:sp>
    </p:spTree>
    <p:extLst>
      <p:ext uri="{BB962C8B-B14F-4D97-AF65-F5344CB8AC3E}">
        <p14:creationId xmlns:p14="http://schemas.microsoft.com/office/powerpoint/2010/main" val="3358779670"/>
      </p:ext>
    </p:extLst>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32155"/>
          </a:xfrm>
        </p:spPr>
        <p:txBody>
          <a:bodyPr>
            <a:normAutofit/>
          </a:bodyPr>
          <a:lstStyle/>
          <a:p>
            <a:pPr algn="ctr"/>
            <a:r>
              <a:rPr lang="fa-IR" sz="3600" b="1" dirty="0">
                <a:solidFill>
                  <a:srgbClr val="FF0000"/>
                </a:solidFill>
              </a:rPr>
              <a:t>نرخ سود بازار بین بانکی تحقق یافته در ایران،(2)1405-(1)1403</a:t>
            </a:r>
          </a:p>
        </p:txBody>
      </p:sp>
      <p:sp>
        <p:nvSpPr>
          <p:cNvPr id="3" name="Content Placeholder 2"/>
          <p:cNvSpPr>
            <a:spLocks noGrp="1"/>
          </p:cNvSpPr>
          <p:nvPr>
            <p:ph idx="1"/>
          </p:nvPr>
        </p:nvSpPr>
        <p:spPr>
          <a:xfrm>
            <a:off x="838200" y="1097280"/>
            <a:ext cx="10515600" cy="5079683"/>
          </a:xfrm>
        </p:spPr>
        <p:txBody>
          <a:bodyPr/>
          <a:lstStyle/>
          <a:p>
            <a:pPr marL="0" indent="0" algn="r" rtl="1">
              <a:buNone/>
            </a:pPr>
            <a:endParaRPr lang="fa-IR" dirty="0"/>
          </a:p>
        </p:txBody>
      </p:sp>
      <p:graphicFrame>
        <p:nvGraphicFramePr>
          <p:cNvPr id="5" name="Object 4"/>
          <p:cNvGraphicFramePr>
            <a:graphicFrameLocks noChangeAspect="1"/>
          </p:cNvGraphicFramePr>
          <p:nvPr>
            <p:extLst>
              <p:ext uri="{D42A27DB-BD31-4B8C-83A1-F6EECF244321}">
                <p14:modId xmlns:p14="http://schemas.microsoft.com/office/powerpoint/2010/main" val="2421596969"/>
              </p:ext>
            </p:extLst>
          </p:nvPr>
        </p:nvGraphicFramePr>
        <p:xfrm>
          <a:off x="838200" y="1097280"/>
          <a:ext cx="10515600" cy="5079683"/>
        </p:xfrm>
        <a:graphic>
          <a:graphicData uri="http://schemas.openxmlformats.org/presentationml/2006/ole">
            <mc:AlternateContent xmlns:mc="http://schemas.openxmlformats.org/markup-compatibility/2006">
              <mc:Choice xmlns:v="urn:schemas-microsoft-com:vml" Requires="v">
                <p:oleObj name="EViews" r:id="rId2" imgW="4632818" imgH="3093562" progId="EViews.Workfile.2">
                  <p:embed/>
                </p:oleObj>
              </mc:Choice>
              <mc:Fallback>
                <p:oleObj name="EViews" r:id="rId2" imgW="4632818" imgH="3093562" progId="EViews.Workfile.2">
                  <p:embed/>
                  <p:pic>
                    <p:nvPicPr>
                      <p:cNvPr id="0" name=""/>
                      <p:cNvPicPr/>
                      <p:nvPr/>
                    </p:nvPicPr>
                    <p:blipFill>
                      <a:blip r:embed="rId3"/>
                      <a:stretch>
                        <a:fillRect/>
                      </a:stretch>
                    </p:blipFill>
                    <p:spPr>
                      <a:xfrm>
                        <a:off x="838200" y="1097280"/>
                        <a:ext cx="10515600" cy="5079683"/>
                      </a:xfrm>
                      <a:prstGeom prst="rect">
                        <a:avLst/>
                      </a:prstGeom>
                    </p:spPr>
                  </p:pic>
                </p:oleObj>
              </mc:Fallback>
            </mc:AlternateContent>
          </a:graphicData>
        </a:graphic>
      </p:graphicFrame>
    </p:spTree>
    <p:extLst>
      <p:ext uri="{BB962C8B-B14F-4D97-AF65-F5344CB8AC3E}">
        <p14:creationId xmlns:p14="http://schemas.microsoft.com/office/powerpoint/2010/main" val="3701872602"/>
      </p:ext>
    </p:extLst>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97321"/>
          </a:xfrm>
        </p:spPr>
        <p:txBody>
          <a:bodyPr/>
          <a:lstStyle/>
          <a:p>
            <a:pPr algn="ctr"/>
            <a:r>
              <a:rPr lang="fa-IR" b="1" dirty="0">
                <a:solidFill>
                  <a:srgbClr val="FF0000"/>
                </a:solidFill>
              </a:rPr>
              <a:t>نمودار فوق چه می گوید؟</a:t>
            </a:r>
          </a:p>
        </p:txBody>
      </p:sp>
      <p:sp>
        <p:nvSpPr>
          <p:cNvPr id="3" name="Content Placeholder 2"/>
          <p:cNvSpPr>
            <a:spLocks noGrp="1"/>
          </p:cNvSpPr>
          <p:nvPr>
            <p:ph idx="1"/>
          </p:nvPr>
        </p:nvSpPr>
        <p:spPr>
          <a:xfrm>
            <a:off x="838200" y="1062446"/>
            <a:ext cx="10515600" cy="5114517"/>
          </a:xfrm>
        </p:spPr>
        <p:txBody>
          <a:bodyPr>
            <a:normAutofit/>
          </a:bodyPr>
          <a:lstStyle/>
          <a:p>
            <a:pPr marL="0" indent="0" algn="just" rtl="1">
              <a:lnSpc>
                <a:spcPct val="200000"/>
              </a:lnSpc>
              <a:buNone/>
            </a:pPr>
            <a:r>
              <a:rPr lang="fa-IR" sz="3200" b="1" dirty="0"/>
              <a:t>نمودار فوق که مقدار نرخ سود تحقق یافته بازار بین بانکی را نشان می دهد، به خوبی این موضوع را روشن می کند که </a:t>
            </a:r>
            <a:r>
              <a:rPr lang="fa-IR" sz="3200" b="1" dirty="0">
                <a:solidFill>
                  <a:srgbClr val="00B0F0"/>
                </a:solidFill>
              </a:rPr>
              <a:t>بانک مرکزی حتی تعیین کننده مطلق نرخ سود بازار بین بانکی نیست </a:t>
            </a:r>
            <a:r>
              <a:rPr lang="fa-IR" sz="3200" b="1" dirty="0"/>
              <a:t>گرچه تلاش می کند آن را در درون کریدور نگه دارد. عوامل تعیین کننده عرضه و تقاضای بازار بین بانکی در تعیین نرخ بهره و نوسانات آن نقش بازی می کنند.</a:t>
            </a:r>
          </a:p>
        </p:txBody>
      </p:sp>
    </p:spTree>
    <p:extLst>
      <p:ext uri="{BB962C8B-B14F-4D97-AF65-F5344CB8AC3E}">
        <p14:creationId xmlns:p14="http://schemas.microsoft.com/office/powerpoint/2010/main" val="453480326"/>
      </p:ext>
    </p:extLst>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92710"/>
          </a:xfrm>
        </p:spPr>
        <p:txBody>
          <a:bodyPr>
            <a:normAutofit/>
          </a:bodyPr>
          <a:lstStyle/>
          <a:p>
            <a:pPr algn="ctr"/>
            <a:r>
              <a:rPr lang="fa-IR" sz="3600" b="1" dirty="0">
                <a:solidFill>
                  <a:srgbClr val="FF0000"/>
                </a:solidFill>
              </a:rPr>
              <a:t>چگونه بانک مرکزی تضمین می کند نرخ بهره حول هدف بماند؟</a:t>
            </a:r>
          </a:p>
        </p:txBody>
      </p:sp>
      <p:sp>
        <p:nvSpPr>
          <p:cNvPr id="3" name="Content Placeholder 2"/>
          <p:cNvSpPr>
            <a:spLocks noGrp="1"/>
          </p:cNvSpPr>
          <p:nvPr>
            <p:ph idx="1"/>
          </p:nvPr>
        </p:nvSpPr>
        <p:spPr>
          <a:xfrm>
            <a:off x="838200" y="1147482"/>
            <a:ext cx="10515600" cy="5029481"/>
          </a:xfrm>
        </p:spPr>
        <p:txBody>
          <a:bodyPr>
            <a:normAutofit lnSpcReduction="10000"/>
          </a:bodyPr>
          <a:lstStyle/>
          <a:p>
            <a:pPr marL="0" indent="0" algn="just" rtl="1">
              <a:lnSpc>
                <a:spcPct val="150000"/>
              </a:lnSpc>
              <a:buNone/>
            </a:pPr>
            <a:r>
              <a:rPr lang="fa-IR" sz="3200" b="1" dirty="0"/>
              <a:t>هنگامی که نرخ بهره تحقق یافته بازار بین بانکی از نرخ بهره هدف فراتر می رود، بانک مرکزی از طریق خرید اوراق بدهی دولت از بانک ها(و لذا تزریق پایه پولی) سبب کاهش نرخ بهره تحقق یافته به سمت هدف می شود و برعکس برای حالتی که نرخ بهره تحقق یافته از نرخ بهره هدف پایین تر قرار گیرد. </a:t>
            </a:r>
            <a:r>
              <a:rPr lang="fa-IR" sz="3200" b="1" dirty="0">
                <a:solidFill>
                  <a:srgbClr val="00B0F0"/>
                </a:solidFill>
              </a:rPr>
              <a:t>در عین حال بانک مرکزی با اعطای اعتبار نامحدود در قبال وثیقه در سقف کریدور و با قبول سپرده نامحدود در کف کریدور تضمین می کند که نرخ بهره بازار بین بانکی همواره داخل کریدور باقی می ماند</a:t>
            </a:r>
            <a:r>
              <a:rPr lang="fa-IR" sz="3200" b="1" dirty="0"/>
              <a:t>.</a:t>
            </a:r>
          </a:p>
        </p:txBody>
      </p:sp>
    </p:spTree>
    <p:extLst>
      <p:ext uri="{BB962C8B-B14F-4D97-AF65-F5344CB8AC3E}">
        <p14:creationId xmlns:p14="http://schemas.microsoft.com/office/powerpoint/2010/main" val="2717648090"/>
      </p:ext>
    </p:extLst>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46499"/>
          </a:xfrm>
        </p:spPr>
        <p:txBody>
          <a:bodyPr>
            <a:normAutofit/>
          </a:bodyPr>
          <a:lstStyle/>
          <a:p>
            <a:pPr algn="ctr"/>
            <a:r>
              <a:rPr lang="fa-IR" sz="3600" b="1" dirty="0">
                <a:solidFill>
                  <a:srgbClr val="FF0000"/>
                </a:solidFill>
              </a:rPr>
              <a:t>نرخ سود بازار بین بانکی و کریدور آن،(2)1405-(1)1401 </a:t>
            </a:r>
          </a:p>
        </p:txBody>
      </p:sp>
      <p:sp>
        <p:nvSpPr>
          <p:cNvPr id="3" name="Content Placeholder 2"/>
          <p:cNvSpPr>
            <a:spLocks noGrp="1"/>
          </p:cNvSpPr>
          <p:nvPr>
            <p:ph idx="1"/>
          </p:nvPr>
        </p:nvSpPr>
        <p:spPr>
          <a:xfrm>
            <a:off x="838200" y="1175657"/>
            <a:ext cx="10515600" cy="5001306"/>
          </a:xfrm>
        </p:spPr>
        <p:txBody>
          <a:bodyPr/>
          <a:lstStyle/>
          <a:p>
            <a:pPr marL="0" indent="0" algn="r" rtl="1">
              <a:buNone/>
            </a:pPr>
            <a:endParaRPr lang="fa-IR" dirty="0"/>
          </a:p>
        </p:txBody>
      </p:sp>
      <p:graphicFrame>
        <p:nvGraphicFramePr>
          <p:cNvPr id="5" name="Object 4"/>
          <p:cNvGraphicFramePr>
            <a:graphicFrameLocks noChangeAspect="1"/>
          </p:cNvGraphicFramePr>
          <p:nvPr>
            <p:extLst>
              <p:ext uri="{D42A27DB-BD31-4B8C-83A1-F6EECF244321}">
                <p14:modId xmlns:p14="http://schemas.microsoft.com/office/powerpoint/2010/main" val="1622570056"/>
              </p:ext>
            </p:extLst>
          </p:nvPr>
        </p:nvGraphicFramePr>
        <p:xfrm>
          <a:off x="838201" y="1175657"/>
          <a:ext cx="10515600" cy="5001305"/>
        </p:xfrm>
        <a:graphic>
          <a:graphicData uri="http://schemas.openxmlformats.org/presentationml/2006/ole">
            <mc:AlternateContent xmlns:mc="http://schemas.openxmlformats.org/markup-compatibility/2006">
              <mc:Choice xmlns:v="urn:schemas-microsoft-com:vml" Requires="v">
                <p:oleObj name="EViews" r:id="rId2" imgW="4587311" imgH="3093562" progId="EViews.Workfile.2">
                  <p:embed/>
                </p:oleObj>
              </mc:Choice>
              <mc:Fallback>
                <p:oleObj name="EViews" r:id="rId2" imgW="4587311" imgH="3093562" progId="EViews.Workfile.2">
                  <p:embed/>
                  <p:pic>
                    <p:nvPicPr>
                      <p:cNvPr id="0" name=""/>
                      <p:cNvPicPr/>
                      <p:nvPr/>
                    </p:nvPicPr>
                    <p:blipFill>
                      <a:blip r:embed="rId3"/>
                      <a:stretch>
                        <a:fillRect/>
                      </a:stretch>
                    </p:blipFill>
                    <p:spPr>
                      <a:xfrm>
                        <a:off x="838201" y="1175657"/>
                        <a:ext cx="10515600" cy="5001305"/>
                      </a:xfrm>
                      <a:prstGeom prst="rect">
                        <a:avLst/>
                      </a:prstGeom>
                    </p:spPr>
                  </p:pic>
                </p:oleObj>
              </mc:Fallback>
            </mc:AlternateContent>
          </a:graphicData>
        </a:graphic>
      </p:graphicFrame>
    </p:spTree>
    <p:extLst>
      <p:ext uri="{BB962C8B-B14F-4D97-AF65-F5344CB8AC3E}">
        <p14:creationId xmlns:p14="http://schemas.microsoft.com/office/powerpoint/2010/main" val="2600102385"/>
      </p:ext>
    </p:extLst>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29957"/>
          </a:xfrm>
        </p:spPr>
        <p:txBody>
          <a:bodyPr>
            <a:normAutofit fontScale="90000"/>
          </a:bodyPr>
          <a:lstStyle/>
          <a:p>
            <a:pPr algn="ctr"/>
            <a:r>
              <a:rPr lang="fa-IR" b="1" dirty="0">
                <a:solidFill>
                  <a:srgbClr val="FF0000"/>
                </a:solidFill>
              </a:rPr>
              <a:t>داده ها چه می گوید؟</a:t>
            </a:r>
          </a:p>
        </p:txBody>
      </p:sp>
      <p:sp>
        <p:nvSpPr>
          <p:cNvPr id="3" name="Content Placeholder 2"/>
          <p:cNvSpPr>
            <a:spLocks noGrp="1"/>
          </p:cNvSpPr>
          <p:nvPr>
            <p:ph idx="1"/>
          </p:nvPr>
        </p:nvSpPr>
        <p:spPr>
          <a:xfrm>
            <a:off x="838200" y="1039906"/>
            <a:ext cx="10515600" cy="5137057"/>
          </a:xfrm>
        </p:spPr>
        <p:txBody>
          <a:bodyPr>
            <a:normAutofit fontScale="92500" lnSpcReduction="20000"/>
          </a:bodyPr>
          <a:lstStyle/>
          <a:p>
            <a:pPr marL="0" indent="0" algn="just" rtl="1">
              <a:lnSpc>
                <a:spcPct val="200000"/>
              </a:lnSpc>
              <a:buNone/>
            </a:pPr>
            <a:r>
              <a:rPr lang="fa-IR" sz="3200" b="1" dirty="0"/>
              <a:t>از آنجا که بانک مرکزی ایران برخلاف بانک های مرکزی سایر کشورها مکرر هدف نرخ بهره خود را تغییر نداده است و در عین حال عملیات بازار باز به صورت فعال مورد استفاده قرار نمی گیرد و تمرکز همچنان بر کنترل پایه پولی وجود دارد، نرخ سود بازار بین بانکی عملاً به سقف کریدور چسبیده است(به این معنی که در نرخ موجود گرایش به اضافه تقاضا در این بازار وجود دارد)، گرچه عملاً نرخ موثر در بسیاری از مواقع بیش از سقف است.</a:t>
            </a:r>
          </a:p>
        </p:txBody>
      </p:sp>
    </p:spTree>
    <p:extLst>
      <p:ext uri="{BB962C8B-B14F-4D97-AF65-F5344CB8AC3E}">
        <p14:creationId xmlns:p14="http://schemas.microsoft.com/office/powerpoint/2010/main" val="2411250815"/>
      </p:ext>
    </p:extLst>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74781"/>
          </a:xfrm>
        </p:spPr>
        <p:txBody>
          <a:bodyPr>
            <a:normAutofit fontScale="90000"/>
          </a:bodyPr>
          <a:lstStyle/>
          <a:p>
            <a:pPr algn="ctr"/>
            <a:r>
              <a:rPr lang="fa-IR" b="1" dirty="0">
                <a:solidFill>
                  <a:srgbClr val="FF0000"/>
                </a:solidFill>
              </a:rPr>
              <a:t>از نرخ بهره بازار بین بانکی چه استفاده ای می توان کرد؟</a:t>
            </a:r>
          </a:p>
        </p:txBody>
      </p:sp>
      <p:sp>
        <p:nvSpPr>
          <p:cNvPr id="3" name="Content Placeholder 2"/>
          <p:cNvSpPr>
            <a:spLocks noGrp="1"/>
          </p:cNvSpPr>
          <p:nvPr>
            <p:ph idx="1"/>
          </p:nvPr>
        </p:nvSpPr>
        <p:spPr>
          <a:xfrm>
            <a:off x="838200" y="1138518"/>
            <a:ext cx="10515600" cy="5038445"/>
          </a:xfrm>
        </p:spPr>
        <p:txBody>
          <a:bodyPr>
            <a:normAutofit/>
          </a:bodyPr>
          <a:lstStyle/>
          <a:p>
            <a:pPr marL="0" indent="0" algn="just" rtl="1">
              <a:lnSpc>
                <a:spcPct val="200000"/>
              </a:lnSpc>
              <a:buNone/>
            </a:pPr>
            <a:r>
              <a:rPr lang="fa-IR" sz="3200" b="1" dirty="0"/>
              <a:t>با وجود آنکه عملیات بازار باز به صورت فعال در ایران استفاده نمی شود اما می توان انتظار داشت که هنگام نزدیک شدن نرخ سود بازار بین بانکی به حدود 24 درصد یا سقف کریدور، بانک مرکزی احتمالاً ریپو و خرید اوراق را انجام دهد و در نتیجه روی قیمت و بازدهی اوراق در بازار ثانویه اثر بگذارد. </a:t>
            </a:r>
          </a:p>
        </p:txBody>
      </p:sp>
    </p:spTree>
    <p:extLst>
      <p:ext uri="{BB962C8B-B14F-4D97-AF65-F5344CB8AC3E}">
        <p14:creationId xmlns:p14="http://schemas.microsoft.com/office/powerpoint/2010/main" val="3888188088"/>
      </p:ext>
    </p:extLst>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9604"/>
          </a:xfrm>
        </p:spPr>
        <p:txBody>
          <a:bodyPr>
            <a:normAutofit fontScale="90000"/>
          </a:bodyPr>
          <a:lstStyle/>
          <a:p>
            <a:pPr algn="ctr"/>
            <a:r>
              <a:rPr lang="fa-IR" b="1" dirty="0">
                <a:solidFill>
                  <a:srgbClr val="FF0000"/>
                </a:solidFill>
              </a:rPr>
              <a:t>نرخ بهره بازار بین بانکی ایالات متحده،(4)2026-(7)1954</a:t>
            </a:r>
          </a:p>
        </p:txBody>
      </p:sp>
      <p:sp>
        <p:nvSpPr>
          <p:cNvPr id="3" name="Content Placeholder 2"/>
          <p:cNvSpPr>
            <a:spLocks noGrp="1"/>
          </p:cNvSpPr>
          <p:nvPr>
            <p:ph idx="1"/>
          </p:nvPr>
        </p:nvSpPr>
        <p:spPr>
          <a:xfrm>
            <a:off x="838200" y="1201783"/>
            <a:ext cx="10515600" cy="4975180"/>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1562651024"/>
              </p:ext>
            </p:extLst>
          </p:nvPr>
        </p:nvGraphicFramePr>
        <p:xfrm>
          <a:off x="838201" y="1201783"/>
          <a:ext cx="10515600" cy="4975180"/>
        </p:xfrm>
        <a:graphic>
          <a:graphicData uri="http://schemas.openxmlformats.org/presentationml/2006/ole">
            <mc:AlternateContent xmlns:mc="http://schemas.openxmlformats.org/markup-compatibility/2006">
              <mc:Choice xmlns:v="urn:schemas-microsoft-com:vml" Requires="v">
                <p:oleObj name="EViews" r:id="rId2" imgW="4526067" imgH="2857761" progId="EViews.Workfile.2">
                  <p:embed/>
                </p:oleObj>
              </mc:Choice>
              <mc:Fallback>
                <p:oleObj name="EViews" r:id="rId2" imgW="4526067" imgH="2857761" progId="EViews.Workfile.2">
                  <p:embed/>
                  <p:pic>
                    <p:nvPicPr>
                      <p:cNvPr id="0" name=""/>
                      <p:cNvPicPr/>
                      <p:nvPr/>
                    </p:nvPicPr>
                    <p:blipFill>
                      <a:blip r:embed="rId3"/>
                      <a:stretch>
                        <a:fillRect/>
                      </a:stretch>
                    </p:blipFill>
                    <p:spPr>
                      <a:xfrm>
                        <a:off x="838201" y="1201783"/>
                        <a:ext cx="10515600" cy="4975180"/>
                      </a:xfrm>
                      <a:prstGeom prst="rect">
                        <a:avLst/>
                      </a:prstGeom>
                    </p:spPr>
                  </p:pic>
                </p:oleObj>
              </mc:Fallback>
            </mc:AlternateContent>
          </a:graphicData>
        </a:graphic>
      </p:graphicFrame>
    </p:spTree>
    <p:extLst>
      <p:ext uri="{BB962C8B-B14F-4D97-AF65-F5344CB8AC3E}">
        <p14:creationId xmlns:p14="http://schemas.microsoft.com/office/powerpoint/2010/main" val="3443620229"/>
      </p:ext>
    </p:extLst>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06029"/>
          </a:xfrm>
        </p:spPr>
        <p:txBody>
          <a:bodyPr>
            <a:normAutofit/>
          </a:bodyPr>
          <a:lstStyle/>
          <a:p>
            <a:pPr algn="ctr"/>
            <a:r>
              <a:rPr lang="fa-IR" sz="3600" b="1" dirty="0">
                <a:solidFill>
                  <a:srgbClr val="FF0000"/>
                </a:solidFill>
              </a:rPr>
              <a:t>رشد نقطه به نقطه پایه پولی ایالات متحده،(3)2026-(1)1959</a:t>
            </a:r>
          </a:p>
        </p:txBody>
      </p:sp>
      <p:sp>
        <p:nvSpPr>
          <p:cNvPr id="3" name="Content Placeholder 2"/>
          <p:cNvSpPr>
            <a:spLocks noGrp="1"/>
          </p:cNvSpPr>
          <p:nvPr>
            <p:ph idx="1"/>
          </p:nvPr>
        </p:nvSpPr>
        <p:spPr>
          <a:xfrm>
            <a:off x="838200" y="1071154"/>
            <a:ext cx="10515600" cy="5105809"/>
          </a:xfrm>
        </p:spPr>
        <p:txBody>
          <a:bodyPr/>
          <a:lstStyle/>
          <a:p>
            <a:pPr marL="0" indent="0" algn="r" rtl="1">
              <a:buNone/>
            </a:pPr>
            <a:endParaRPr lang="fa-IR" dirty="0"/>
          </a:p>
        </p:txBody>
      </p:sp>
      <p:graphicFrame>
        <p:nvGraphicFramePr>
          <p:cNvPr id="5" name="Object 4"/>
          <p:cNvGraphicFramePr>
            <a:graphicFrameLocks noChangeAspect="1"/>
          </p:cNvGraphicFramePr>
          <p:nvPr>
            <p:extLst>
              <p:ext uri="{D42A27DB-BD31-4B8C-83A1-F6EECF244321}">
                <p14:modId xmlns:p14="http://schemas.microsoft.com/office/powerpoint/2010/main" val="404870792"/>
              </p:ext>
            </p:extLst>
          </p:nvPr>
        </p:nvGraphicFramePr>
        <p:xfrm>
          <a:off x="838201" y="1071154"/>
          <a:ext cx="10515600" cy="5105809"/>
        </p:xfrm>
        <a:graphic>
          <a:graphicData uri="http://schemas.openxmlformats.org/presentationml/2006/ole">
            <mc:AlternateContent xmlns:mc="http://schemas.openxmlformats.org/markup-compatibility/2006">
              <mc:Choice xmlns:v="urn:schemas-microsoft-com:vml" Requires="v">
                <p:oleObj name="EViews" r:id="rId2" imgW="4602196" imgH="2857761" progId="EViews.Workfile.2">
                  <p:embed/>
                </p:oleObj>
              </mc:Choice>
              <mc:Fallback>
                <p:oleObj name="EViews" r:id="rId2" imgW="4602196" imgH="2857761" progId="EViews.Workfile.2">
                  <p:embed/>
                  <p:pic>
                    <p:nvPicPr>
                      <p:cNvPr id="0" name=""/>
                      <p:cNvPicPr/>
                      <p:nvPr/>
                    </p:nvPicPr>
                    <p:blipFill>
                      <a:blip r:embed="rId3"/>
                      <a:stretch>
                        <a:fillRect/>
                      </a:stretch>
                    </p:blipFill>
                    <p:spPr>
                      <a:xfrm>
                        <a:off x="838201" y="1071154"/>
                        <a:ext cx="10515600" cy="5105809"/>
                      </a:xfrm>
                      <a:prstGeom prst="rect">
                        <a:avLst/>
                      </a:prstGeom>
                    </p:spPr>
                  </p:pic>
                </p:oleObj>
              </mc:Fallback>
            </mc:AlternateContent>
          </a:graphicData>
        </a:graphic>
      </p:graphicFrame>
    </p:spTree>
    <p:extLst>
      <p:ext uri="{BB962C8B-B14F-4D97-AF65-F5344CB8AC3E}">
        <p14:creationId xmlns:p14="http://schemas.microsoft.com/office/powerpoint/2010/main" val="2945302718"/>
      </p:ext>
    </p:extLst>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73393"/>
          </a:xfrm>
        </p:spPr>
        <p:txBody>
          <a:bodyPr>
            <a:normAutofit fontScale="90000"/>
          </a:bodyPr>
          <a:lstStyle/>
          <a:p>
            <a:pPr algn="ctr"/>
            <a:r>
              <a:rPr lang="fa-IR" b="1" dirty="0">
                <a:solidFill>
                  <a:srgbClr val="FF0000"/>
                </a:solidFill>
              </a:rPr>
              <a:t>نرخ بهره بازار بین بانکی ایالات متحده،(4)2026-(1)1990</a:t>
            </a:r>
          </a:p>
        </p:txBody>
      </p:sp>
      <p:sp>
        <p:nvSpPr>
          <p:cNvPr id="3" name="Content Placeholder 2"/>
          <p:cNvSpPr>
            <a:spLocks noGrp="1"/>
          </p:cNvSpPr>
          <p:nvPr>
            <p:ph idx="1"/>
          </p:nvPr>
        </p:nvSpPr>
        <p:spPr>
          <a:xfrm>
            <a:off x="838200" y="1210491"/>
            <a:ext cx="10515600" cy="4966472"/>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2495557023"/>
              </p:ext>
            </p:extLst>
          </p:nvPr>
        </p:nvGraphicFramePr>
        <p:xfrm>
          <a:off x="838200" y="1210490"/>
          <a:ext cx="10515600" cy="4966473"/>
        </p:xfrm>
        <a:graphic>
          <a:graphicData uri="http://schemas.openxmlformats.org/presentationml/2006/ole">
            <mc:AlternateContent xmlns:mc="http://schemas.openxmlformats.org/markup-compatibility/2006">
              <mc:Choice xmlns:v="urn:schemas-microsoft-com:vml" Requires="v">
                <p:oleObj name="EViews" r:id="rId2" imgW="4457594" imgH="2857761" progId="EViews.Workfile.2">
                  <p:embed/>
                </p:oleObj>
              </mc:Choice>
              <mc:Fallback>
                <p:oleObj name="EViews" r:id="rId2" imgW="4457594" imgH="2857761" progId="EViews.Workfile.2">
                  <p:embed/>
                  <p:pic>
                    <p:nvPicPr>
                      <p:cNvPr id="0" name=""/>
                      <p:cNvPicPr/>
                      <p:nvPr/>
                    </p:nvPicPr>
                    <p:blipFill>
                      <a:blip r:embed="rId3"/>
                      <a:stretch>
                        <a:fillRect/>
                      </a:stretch>
                    </p:blipFill>
                    <p:spPr>
                      <a:xfrm>
                        <a:off x="838200" y="1210490"/>
                        <a:ext cx="10515600" cy="4966473"/>
                      </a:xfrm>
                      <a:prstGeom prst="rect">
                        <a:avLst/>
                      </a:prstGeom>
                    </p:spPr>
                  </p:pic>
                </p:oleObj>
              </mc:Fallback>
            </mc:AlternateContent>
          </a:graphicData>
        </a:graphic>
      </p:graphicFrame>
    </p:spTree>
    <p:extLst>
      <p:ext uri="{BB962C8B-B14F-4D97-AF65-F5344CB8AC3E}">
        <p14:creationId xmlns:p14="http://schemas.microsoft.com/office/powerpoint/2010/main" val="3894612957"/>
      </p:ext>
    </p:extLst>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45069"/>
          </a:xfrm>
        </p:spPr>
        <p:txBody>
          <a:bodyPr>
            <a:normAutofit fontScale="90000"/>
          </a:bodyPr>
          <a:lstStyle/>
          <a:p>
            <a:pPr algn="ctr"/>
            <a:r>
              <a:rPr lang="fa-IR" b="1" dirty="0">
                <a:solidFill>
                  <a:srgbClr val="FF0000"/>
                </a:solidFill>
              </a:rPr>
              <a:t>پایه پولی ایالات متحده،(3)2025-(1)2000</a:t>
            </a:r>
          </a:p>
        </p:txBody>
      </p:sp>
      <p:sp>
        <p:nvSpPr>
          <p:cNvPr id="3" name="Content Placeholder 2"/>
          <p:cNvSpPr>
            <a:spLocks noGrp="1"/>
          </p:cNvSpPr>
          <p:nvPr>
            <p:ph idx="1"/>
          </p:nvPr>
        </p:nvSpPr>
        <p:spPr>
          <a:xfrm>
            <a:off x="838200" y="1088571"/>
            <a:ext cx="10515600" cy="5088392"/>
          </a:xfrm>
        </p:spPr>
        <p:txBody>
          <a:bodyPr/>
          <a:lstStyle/>
          <a:p>
            <a:pPr marL="0" indent="0" algn="r" rtl="1">
              <a:buNone/>
            </a:pPr>
            <a:endParaRPr lang="fa-IR" dirty="0"/>
          </a:p>
        </p:txBody>
      </p:sp>
      <p:graphicFrame>
        <p:nvGraphicFramePr>
          <p:cNvPr id="5" name="Object 4"/>
          <p:cNvGraphicFramePr>
            <a:graphicFrameLocks noChangeAspect="1"/>
          </p:cNvGraphicFramePr>
          <p:nvPr>
            <p:extLst>
              <p:ext uri="{D42A27DB-BD31-4B8C-83A1-F6EECF244321}">
                <p14:modId xmlns:p14="http://schemas.microsoft.com/office/powerpoint/2010/main" val="661472555"/>
              </p:ext>
            </p:extLst>
          </p:nvPr>
        </p:nvGraphicFramePr>
        <p:xfrm>
          <a:off x="838200" y="1088571"/>
          <a:ext cx="10515600" cy="5088392"/>
        </p:xfrm>
        <a:graphic>
          <a:graphicData uri="http://schemas.openxmlformats.org/presentationml/2006/ole">
            <mc:AlternateContent xmlns:mc="http://schemas.openxmlformats.org/markup-compatibility/2006">
              <mc:Choice xmlns:v="urn:schemas-microsoft-com:vml" Requires="v">
                <p:oleObj name="EViews" r:id="rId2" imgW="4693636" imgH="2857761" progId="EViews.Workfile.2">
                  <p:embed/>
                </p:oleObj>
              </mc:Choice>
              <mc:Fallback>
                <p:oleObj name="EViews" r:id="rId2" imgW="4693636" imgH="2857761" progId="EViews.Workfile.2">
                  <p:embed/>
                  <p:pic>
                    <p:nvPicPr>
                      <p:cNvPr id="0" name=""/>
                      <p:cNvPicPr/>
                      <p:nvPr/>
                    </p:nvPicPr>
                    <p:blipFill>
                      <a:blip r:embed="rId3"/>
                      <a:stretch>
                        <a:fillRect/>
                      </a:stretch>
                    </p:blipFill>
                    <p:spPr>
                      <a:xfrm>
                        <a:off x="838200" y="1088571"/>
                        <a:ext cx="10515600" cy="5088392"/>
                      </a:xfrm>
                      <a:prstGeom prst="rect">
                        <a:avLst/>
                      </a:prstGeom>
                    </p:spPr>
                  </p:pic>
                </p:oleObj>
              </mc:Fallback>
            </mc:AlternateContent>
          </a:graphicData>
        </a:graphic>
      </p:graphicFrame>
    </p:spTree>
    <p:extLst>
      <p:ext uri="{BB962C8B-B14F-4D97-AF65-F5344CB8AC3E}">
        <p14:creationId xmlns:p14="http://schemas.microsoft.com/office/powerpoint/2010/main" val="13806712"/>
      </p:ext>
    </p:extLst>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01675"/>
          </a:xfrm>
        </p:spPr>
        <p:txBody>
          <a:bodyPr>
            <a:normAutofit/>
          </a:bodyPr>
          <a:lstStyle/>
          <a:p>
            <a:pPr algn="ctr"/>
            <a:r>
              <a:rPr lang="fa-IR" sz="2400" b="1" dirty="0">
                <a:solidFill>
                  <a:srgbClr val="FF0000"/>
                </a:solidFill>
              </a:rPr>
              <a:t>نرخ بهره بازار بین بانکی و نرخ بازده اوراق ده ساله دولت آمریکا،(4)2026-(7)1954</a:t>
            </a:r>
          </a:p>
        </p:txBody>
      </p:sp>
      <p:sp>
        <p:nvSpPr>
          <p:cNvPr id="3" name="Content Placeholder 2"/>
          <p:cNvSpPr>
            <a:spLocks noGrp="1"/>
          </p:cNvSpPr>
          <p:nvPr>
            <p:ph idx="1"/>
          </p:nvPr>
        </p:nvSpPr>
        <p:spPr>
          <a:xfrm>
            <a:off x="838200" y="992777"/>
            <a:ext cx="10515600" cy="5184186"/>
          </a:xfrm>
        </p:spPr>
        <p:txBody>
          <a:bodyPr/>
          <a:lstStyle/>
          <a:p>
            <a:pPr marL="0" indent="0" algn="r" rtl="1">
              <a:buNone/>
            </a:pPr>
            <a:endParaRPr lang="fa-IR" dirty="0"/>
          </a:p>
        </p:txBody>
      </p:sp>
      <p:graphicFrame>
        <p:nvGraphicFramePr>
          <p:cNvPr id="6" name="Object 5"/>
          <p:cNvGraphicFramePr>
            <a:graphicFrameLocks noChangeAspect="1"/>
          </p:cNvGraphicFramePr>
          <p:nvPr>
            <p:extLst>
              <p:ext uri="{D42A27DB-BD31-4B8C-83A1-F6EECF244321}">
                <p14:modId xmlns:p14="http://schemas.microsoft.com/office/powerpoint/2010/main" val="3267723845"/>
              </p:ext>
            </p:extLst>
          </p:nvPr>
        </p:nvGraphicFramePr>
        <p:xfrm>
          <a:off x="838200" y="992778"/>
          <a:ext cx="10515600" cy="5184186"/>
        </p:xfrm>
        <a:graphic>
          <a:graphicData uri="http://schemas.openxmlformats.org/presentationml/2006/ole">
            <mc:AlternateContent xmlns:mc="http://schemas.openxmlformats.org/markup-compatibility/2006">
              <mc:Choice xmlns:v="urn:schemas-microsoft-com:vml" Requires="v">
                <p:oleObj name="EViews" r:id="rId2" imgW="4556689" imgH="3246215" progId="EViews.Workfile.2">
                  <p:embed/>
                </p:oleObj>
              </mc:Choice>
              <mc:Fallback>
                <p:oleObj name="EViews" r:id="rId2" imgW="4556689" imgH="3246215" progId="EViews.Workfile.2">
                  <p:embed/>
                  <p:pic>
                    <p:nvPicPr>
                      <p:cNvPr id="0" name=""/>
                      <p:cNvPicPr/>
                      <p:nvPr/>
                    </p:nvPicPr>
                    <p:blipFill>
                      <a:blip r:embed="rId3"/>
                      <a:stretch>
                        <a:fillRect/>
                      </a:stretch>
                    </p:blipFill>
                    <p:spPr>
                      <a:xfrm>
                        <a:off x="838200" y="992778"/>
                        <a:ext cx="10515600" cy="5184186"/>
                      </a:xfrm>
                      <a:prstGeom prst="rect">
                        <a:avLst/>
                      </a:prstGeom>
                    </p:spPr>
                  </p:pic>
                </p:oleObj>
              </mc:Fallback>
            </mc:AlternateContent>
          </a:graphicData>
        </a:graphic>
      </p:graphicFrame>
    </p:spTree>
    <p:extLst>
      <p:ext uri="{BB962C8B-B14F-4D97-AF65-F5344CB8AC3E}">
        <p14:creationId xmlns:p14="http://schemas.microsoft.com/office/powerpoint/2010/main" val="2381888882"/>
      </p:ext>
    </p:extLst>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55463"/>
          </a:xfrm>
        </p:spPr>
        <p:txBody>
          <a:bodyPr/>
          <a:lstStyle/>
          <a:p>
            <a:pPr algn="ctr"/>
            <a:r>
              <a:rPr lang="fa-IR" b="1" dirty="0">
                <a:solidFill>
                  <a:srgbClr val="FF0000"/>
                </a:solidFill>
              </a:rPr>
              <a:t>داده ها چه می گوید؟</a:t>
            </a:r>
          </a:p>
        </p:txBody>
      </p:sp>
      <p:sp>
        <p:nvSpPr>
          <p:cNvPr id="3" name="Content Placeholder 2"/>
          <p:cNvSpPr>
            <a:spLocks noGrp="1"/>
          </p:cNvSpPr>
          <p:nvPr>
            <p:ph idx="1"/>
          </p:nvPr>
        </p:nvSpPr>
        <p:spPr>
          <a:xfrm>
            <a:off x="838200" y="1138518"/>
            <a:ext cx="10515600" cy="5038445"/>
          </a:xfrm>
        </p:spPr>
        <p:txBody>
          <a:bodyPr>
            <a:normAutofit fontScale="77500" lnSpcReduction="20000"/>
          </a:bodyPr>
          <a:lstStyle/>
          <a:p>
            <a:pPr marL="0" indent="0" algn="just" rtl="1">
              <a:lnSpc>
                <a:spcPct val="250000"/>
              </a:lnSpc>
              <a:buNone/>
            </a:pPr>
            <a:r>
              <a:rPr lang="fa-IR" b="1" dirty="0"/>
              <a:t>با نگاهی به داده های نرخ بهره بازار بین بانکی ایالات متحده آنچه متوجه می شویم این است که(1) از حدود 1990 به بعد تغییرات نرخ بهره بازار بین بانکی نظم بیشتری دارد و نوسانات ناگهانی چندانی تجربه نمی کند و این بیانگر مدیریت این نرخ توسط فدرال رزرو است،(2)نرخ بازده اوراق دولت کم و بیش از نرخ بهره بازار بین بانکی تبعیت می کند،(3) از زمانی که نرخ بهره بازار بین بانکی متغیر هدف میانی سیاست پولی شده است، پایه پولی دچار نوسانات بیشتری شده است، (4) نرخ بهره بازار بین بانکی در واکنش به وضعیت تورم و رکود دچار تغییر شده است.</a:t>
            </a:r>
          </a:p>
        </p:txBody>
      </p:sp>
    </p:spTree>
    <p:extLst>
      <p:ext uri="{BB962C8B-B14F-4D97-AF65-F5344CB8AC3E}">
        <p14:creationId xmlns:p14="http://schemas.microsoft.com/office/powerpoint/2010/main" val="4056868424"/>
      </p:ext>
    </p:extLst>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49572"/>
          </a:xfrm>
        </p:spPr>
        <p:txBody>
          <a:bodyPr/>
          <a:lstStyle/>
          <a:p>
            <a:pPr algn="ctr"/>
            <a:r>
              <a:rPr lang="fa-IR" b="1" dirty="0">
                <a:solidFill>
                  <a:srgbClr val="FF0000"/>
                </a:solidFill>
              </a:rPr>
              <a:t>نمونه پیامد افزایش نرخ بهره در کاهش تورم آمریکا</a:t>
            </a:r>
          </a:p>
        </p:txBody>
      </p:sp>
      <p:sp>
        <p:nvSpPr>
          <p:cNvPr id="3" name="Content Placeholder 2"/>
          <p:cNvSpPr>
            <a:spLocks noGrp="1"/>
          </p:cNvSpPr>
          <p:nvPr>
            <p:ph idx="1"/>
          </p:nvPr>
        </p:nvSpPr>
        <p:spPr>
          <a:xfrm>
            <a:off x="838200" y="1114698"/>
            <a:ext cx="10515600" cy="5062265"/>
          </a:xfrm>
        </p:spPr>
        <p:txBody>
          <a:bodyPr>
            <a:normAutofit/>
          </a:bodyPr>
          <a:lstStyle/>
          <a:p>
            <a:pPr marL="0" indent="0" algn="just" rtl="1">
              <a:lnSpc>
                <a:spcPct val="200000"/>
              </a:lnSpc>
              <a:buNone/>
            </a:pPr>
            <a:r>
              <a:rPr lang="fa-IR" sz="3200" b="1" dirty="0"/>
              <a:t>گرچه از ابتدای دهه 1970 تورم در آمریکا شروع به افزایش کرد اما افزایش شدید آن در جهش اول و دوم قیمت نفت سبب شد نرخ بهره افزایش داده شود(بویژه در شوک نفتی دوم) و همین موضوع سبب وارونه شدن تورم شد و بویژه پس از سیاست های به شدت انقباضی پل ولکر، نرخ تورم برای حدود سه دهه پایین باقی ماند.</a:t>
            </a:r>
          </a:p>
        </p:txBody>
      </p:sp>
    </p:spTree>
    <p:extLst>
      <p:ext uri="{BB962C8B-B14F-4D97-AF65-F5344CB8AC3E}">
        <p14:creationId xmlns:p14="http://schemas.microsoft.com/office/powerpoint/2010/main" val="2817390013"/>
      </p:ext>
    </p:extLst>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97320"/>
          </a:xfrm>
        </p:spPr>
        <p:txBody>
          <a:bodyPr>
            <a:normAutofit/>
          </a:bodyPr>
          <a:lstStyle/>
          <a:p>
            <a:pPr algn="ctr"/>
            <a:r>
              <a:rPr lang="fa-IR" sz="2800" b="1" dirty="0">
                <a:solidFill>
                  <a:srgbClr val="FF0000"/>
                </a:solidFill>
              </a:rPr>
              <a:t>نرخ بهره بازار بین بانکی  و نرخ تورم نقطه به نقطه آمریکا،(12)1984-(1)1970</a:t>
            </a:r>
          </a:p>
        </p:txBody>
      </p:sp>
      <p:sp>
        <p:nvSpPr>
          <p:cNvPr id="3" name="Content Placeholder 2"/>
          <p:cNvSpPr>
            <a:spLocks noGrp="1"/>
          </p:cNvSpPr>
          <p:nvPr>
            <p:ph idx="1"/>
          </p:nvPr>
        </p:nvSpPr>
        <p:spPr>
          <a:xfrm>
            <a:off x="838200" y="1062446"/>
            <a:ext cx="10515600" cy="5114517"/>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3742628222"/>
              </p:ext>
            </p:extLst>
          </p:nvPr>
        </p:nvGraphicFramePr>
        <p:xfrm>
          <a:off x="838200" y="1062446"/>
          <a:ext cx="10515600" cy="5114517"/>
        </p:xfrm>
        <a:graphic>
          <a:graphicData uri="http://schemas.openxmlformats.org/presentationml/2006/ole">
            <mc:AlternateContent xmlns:mc="http://schemas.openxmlformats.org/markup-compatibility/2006">
              <mc:Choice xmlns:v="urn:schemas-microsoft-com:vml" Requires="v">
                <p:oleObj name="EViews" r:id="rId2" imgW="4556689" imgH="3246215" progId="EViews.Workfile.2">
                  <p:embed/>
                </p:oleObj>
              </mc:Choice>
              <mc:Fallback>
                <p:oleObj name="EViews" r:id="rId2" imgW="4556689" imgH="3246215" progId="EViews.Workfile.2">
                  <p:embed/>
                  <p:pic>
                    <p:nvPicPr>
                      <p:cNvPr id="0" name=""/>
                      <p:cNvPicPr/>
                      <p:nvPr/>
                    </p:nvPicPr>
                    <p:blipFill>
                      <a:blip r:embed="rId3"/>
                      <a:stretch>
                        <a:fillRect/>
                      </a:stretch>
                    </p:blipFill>
                    <p:spPr>
                      <a:xfrm>
                        <a:off x="838200" y="1062446"/>
                        <a:ext cx="10515600" cy="5114517"/>
                      </a:xfrm>
                      <a:prstGeom prst="rect">
                        <a:avLst/>
                      </a:prstGeom>
                    </p:spPr>
                  </p:pic>
                </p:oleObj>
              </mc:Fallback>
            </mc:AlternateContent>
          </a:graphicData>
        </a:graphic>
      </p:graphicFrame>
    </p:spTree>
    <p:extLst>
      <p:ext uri="{BB962C8B-B14F-4D97-AF65-F5344CB8AC3E}">
        <p14:creationId xmlns:p14="http://schemas.microsoft.com/office/powerpoint/2010/main" val="3905114771"/>
      </p:ext>
    </p:extLst>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36361"/>
          </a:xfrm>
        </p:spPr>
        <p:txBody>
          <a:bodyPr>
            <a:normAutofit/>
          </a:bodyPr>
          <a:lstStyle/>
          <a:p>
            <a:pPr algn="ctr"/>
            <a:r>
              <a:rPr lang="fa-IR" sz="3200" b="1" dirty="0">
                <a:solidFill>
                  <a:srgbClr val="FF0000"/>
                </a:solidFill>
              </a:rPr>
              <a:t>نمونه سیاست پولی انقباضی برای مهار تورم پس از کرونا در آمریکا</a:t>
            </a:r>
          </a:p>
        </p:txBody>
      </p:sp>
      <p:sp>
        <p:nvSpPr>
          <p:cNvPr id="3" name="Content Placeholder 2"/>
          <p:cNvSpPr>
            <a:spLocks noGrp="1"/>
          </p:cNvSpPr>
          <p:nvPr>
            <p:ph idx="1"/>
          </p:nvPr>
        </p:nvSpPr>
        <p:spPr>
          <a:xfrm>
            <a:off x="838200" y="1097280"/>
            <a:ext cx="10515600" cy="5079683"/>
          </a:xfrm>
        </p:spPr>
        <p:txBody>
          <a:bodyPr>
            <a:normAutofit/>
          </a:bodyPr>
          <a:lstStyle/>
          <a:p>
            <a:pPr marL="0" indent="0" algn="just" rtl="1">
              <a:lnSpc>
                <a:spcPct val="200000"/>
              </a:lnSpc>
              <a:buNone/>
            </a:pPr>
            <a:r>
              <a:rPr lang="fa-IR" sz="3200" b="1" dirty="0"/>
              <a:t>پس از آنکه کرونا خاتمه یافت و تورم هم به دلیل سیاست های انبساطی دوره کرونا و هم اختلال زنجیره عرضه شروع به افزایش کرد و مهم تر این که بانک مرکزی آمریکا اطمینان پیدا کرد که یک شوک تورمی موقتی نبوده است، نرخ بهره را تا جایی افزایش داد که نرخ تورم حدوداً به هدف مورد نظر بانک مرکزی یعنی 2 درصد برگشت.</a:t>
            </a:r>
          </a:p>
        </p:txBody>
      </p:sp>
    </p:spTree>
    <p:extLst>
      <p:ext uri="{BB962C8B-B14F-4D97-AF65-F5344CB8AC3E}">
        <p14:creationId xmlns:p14="http://schemas.microsoft.com/office/powerpoint/2010/main" val="3054140997"/>
      </p:ext>
    </p:extLst>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28569"/>
          </a:xfrm>
        </p:spPr>
        <p:txBody>
          <a:bodyPr>
            <a:normAutofit/>
          </a:bodyPr>
          <a:lstStyle/>
          <a:p>
            <a:pPr algn="ctr"/>
            <a:r>
              <a:rPr lang="fa-IR" sz="2800" b="1" dirty="0">
                <a:solidFill>
                  <a:srgbClr val="FF0000"/>
                </a:solidFill>
              </a:rPr>
              <a:t>رفتار نرخ بهره بازار بین بانکی آمریکا برای کنترل تورم در دوران پس از کرونا</a:t>
            </a:r>
          </a:p>
        </p:txBody>
      </p:sp>
      <p:sp>
        <p:nvSpPr>
          <p:cNvPr id="3" name="Content Placeholder 2"/>
          <p:cNvSpPr>
            <a:spLocks noGrp="1"/>
          </p:cNvSpPr>
          <p:nvPr>
            <p:ph idx="1"/>
          </p:nvPr>
        </p:nvSpPr>
        <p:spPr>
          <a:xfrm>
            <a:off x="838200" y="1066800"/>
            <a:ext cx="10515600" cy="5110163"/>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3004595899"/>
              </p:ext>
            </p:extLst>
          </p:nvPr>
        </p:nvGraphicFramePr>
        <p:xfrm>
          <a:off x="838200" y="1071154"/>
          <a:ext cx="10515600" cy="5105809"/>
        </p:xfrm>
        <a:graphic>
          <a:graphicData uri="http://schemas.openxmlformats.org/presentationml/2006/ole">
            <mc:AlternateContent xmlns:mc="http://schemas.openxmlformats.org/markup-compatibility/2006">
              <mc:Choice xmlns:v="urn:schemas-microsoft-com:vml" Requires="v">
                <p:oleObj name="EViews" r:id="rId2" imgW="4572000" imgH="3238539" progId="EViews.Workfile.2">
                  <p:embed/>
                </p:oleObj>
              </mc:Choice>
              <mc:Fallback>
                <p:oleObj name="EViews" r:id="rId2" imgW="4572000" imgH="3238539" progId="EViews.Workfile.2">
                  <p:embed/>
                  <p:pic>
                    <p:nvPicPr>
                      <p:cNvPr id="0" name=""/>
                      <p:cNvPicPr/>
                      <p:nvPr/>
                    </p:nvPicPr>
                    <p:blipFill>
                      <a:blip r:embed="rId3"/>
                      <a:stretch>
                        <a:fillRect/>
                      </a:stretch>
                    </p:blipFill>
                    <p:spPr>
                      <a:xfrm>
                        <a:off x="838200" y="1071154"/>
                        <a:ext cx="10515600" cy="5105809"/>
                      </a:xfrm>
                      <a:prstGeom prst="rect">
                        <a:avLst/>
                      </a:prstGeom>
                    </p:spPr>
                  </p:pic>
                </p:oleObj>
              </mc:Fallback>
            </mc:AlternateContent>
          </a:graphicData>
        </a:graphic>
      </p:graphicFrame>
    </p:spTree>
    <p:extLst>
      <p:ext uri="{BB962C8B-B14F-4D97-AF65-F5344CB8AC3E}">
        <p14:creationId xmlns:p14="http://schemas.microsoft.com/office/powerpoint/2010/main" val="2347598856"/>
      </p:ext>
    </p:extLst>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49572"/>
          </a:xfrm>
        </p:spPr>
        <p:txBody>
          <a:bodyPr/>
          <a:lstStyle/>
          <a:p>
            <a:pPr algn="ctr"/>
            <a:r>
              <a:rPr lang="fa-IR" b="1" dirty="0">
                <a:solidFill>
                  <a:srgbClr val="FF0000"/>
                </a:solidFill>
              </a:rPr>
              <a:t>داده ها چه می گوید؟</a:t>
            </a:r>
          </a:p>
        </p:txBody>
      </p:sp>
      <p:sp>
        <p:nvSpPr>
          <p:cNvPr id="3" name="Content Placeholder 2"/>
          <p:cNvSpPr>
            <a:spLocks noGrp="1"/>
          </p:cNvSpPr>
          <p:nvPr>
            <p:ph idx="1"/>
          </p:nvPr>
        </p:nvSpPr>
        <p:spPr>
          <a:xfrm>
            <a:off x="838200" y="1114698"/>
            <a:ext cx="10515600" cy="5062265"/>
          </a:xfrm>
        </p:spPr>
        <p:txBody>
          <a:bodyPr>
            <a:normAutofit fontScale="77500" lnSpcReduction="20000"/>
          </a:bodyPr>
          <a:lstStyle/>
          <a:p>
            <a:pPr marL="0" indent="0" algn="just" rtl="1">
              <a:lnSpc>
                <a:spcPct val="200000"/>
              </a:lnSpc>
              <a:buNone/>
            </a:pPr>
            <a:r>
              <a:rPr lang="fa-IR" sz="3200" b="1" dirty="0"/>
              <a:t>داده های نرخ تورم و نرخ بهره بازار بین بانکی ایالات متحده نشان می دهد پس از آنکه نگرانی بانک مرکزی آمریکا از خطر رکود دوران کرونا خاتمه یافت و در عوض مطمئن شد که افزایش نرخ تورم موضوعی گذارا نبوده است و نرخ تورم از هدف 2 درصدی بانک مرکزی خیلی فراتر رفته است، اقدام به افزایش پی در پی نرخ بهره کرده است و نتیجه آن فروکش کردن تورم است. در جلسات اخیر فدرال رزرو نگرانی از احتمال افزایش نرخ تورم سبب شده است بانک مرکزی آمریکا کاهش قابل انتظار نرخ بهره را(با وجود داد و بیداد ترامپ) ادامه ندهد. </a:t>
            </a:r>
          </a:p>
        </p:txBody>
      </p:sp>
    </p:spTree>
    <p:extLst>
      <p:ext uri="{BB962C8B-B14F-4D97-AF65-F5344CB8AC3E}">
        <p14:creationId xmlns:p14="http://schemas.microsoft.com/office/powerpoint/2010/main" val="262168098"/>
      </p:ext>
    </p:extLst>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93115"/>
          </a:xfrm>
        </p:spPr>
        <p:txBody>
          <a:bodyPr>
            <a:normAutofit fontScale="90000"/>
          </a:bodyPr>
          <a:lstStyle/>
          <a:p>
            <a:pPr algn="ctr"/>
            <a:r>
              <a:rPr lang="fa-IR" b="1" dirty="0">
                <a:solidFill>
                  <a:srgbClr val="FF0000"/>
                </a:solidFill>
              </a:rPr>
              <a:t>نمونه سیاست انبساطی برای مقابله با کاهش رشد اقتصادی</a:t>
            </a:r>
          </a:p>
        </p:txBody>
      </p:sp>
      <p:sp>
        <p:nvSpPr>
          <p:cNvPr id="3" name="Content Placeholder 2"/>
          <p:cNvSpPr>
            <a:spLocks noGrp="1"/>
          </p:cNvSpPr>
          <p:nvPr>
            <p:ph idx="1"/>
          </p:nvPr>
        </p:nvSpPr>
        <p:spPr>
          <a:xfrm>
            <a:off x="838200" y="1158240"/>
            <a:ext cx="10515600" cy="5018723"/>
          </a:xfrm>
        </p:spPr>
        <p:txBody>
          <a:bodyPr>
            <a:normAutofit/>
          </a:bodyPr>
          <a:lstStyle/>
          <a:p>
            <a:pPr marL="0" indent="0" algn="just" rtl="1">
              <a:lnSpc>
                <a:spcPct val="200000"/>
              </a:lnSpc>
              <a:buNone/>
            </a:pPr>
            <a:r>
              <a:rPr lang="fa-IR" sz="3200" b="1" dirty="0"/>
              <a:t>پس از بحران بزرگ که در 2007  شروع شد و به تدریج عمیق تر شد، بانک مرکزی آمریکا آنقدر به پایین نگه داشتن نرخ بهره بازار بین بانکی ادامه داد تا رشد اقتصادی به وضعیت کم و بیش باثبات حدود 2 تا 3 درصد برگردد. این نمونه ای از پی گیری هدف دوگانه سیاست پولی است. </a:t>
            </a:r>
          </a:p>
        </p:txBody>
      </p:sp>
    </p:spTree>
    <p:extLst>
      <p:ext uri="{BB962C8B-B14F-4D97-AF65-F5344CB8AC3E}">
        <p14:creationId xmlns:p14="http://schemas.microsoft.com/office/powerpoint/2010/main" val="1506205604"/>
      </p:ext>
    </p:extLst>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23446"/>
          </a:xfrm>
        </p:spPr>
        <p:txBody>
          <a:bodyPr/>
          <a:lstStyle/>
          <a:p>
            <a:pPr algn="ctr"/>
            <a:r>
              <a:rPr lang="fa-IR" b="1" dirty="0">
                <a:solidFill>
                  <a:srgbClr val="FF0000"/>
                </a:solidFill>
              </a:rPr>
              <a:t>نرخ بهره بازار بین بانکی آمریکا،(12)2015-(1)2007</a:t>
            </a:r>
          </a:p>
        </p:txBody>
      </p:sp>
      <p:sp>
        <p:nvSpPr>
          <p:cNvPr id="3" name="Content Placeholder 2"/>
          <p:cNvSpPr>
            <a:spLocks noGrp="1"/>
          </p:cNvSpPr>
          <p:nvPr>
            <p:ph idx="1"/>
          </p:nvPr>
        </p:nvSpPr>
        <p:spPr>
          <a:xfrm>
            <a:off x="838200" y="1088572"/>
            <a:ext cx="10515600" cy="5088391"/>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3464481571"/>
              </p:ext>
            </p:extLst>
          </p:nvPr>
        </p:nvGraphicFramePr>
        <p:xfrm>
          <a:off x="838200" y="1088572"/>
          <a:ext cx="10515600" cy="5088391"/>
        </p:xfrm>
        <a:graphic>
          <a:graphicData uri="http://schemas.openxmlformats.org/presentationml/2006/ole">
            <mc:AlternateContent xmlns:mc="http://schemas.openxmlformats.org/markup-compatibility/2006">
              <mc:Choice xmlns:v="urn:schemas-microsoft-com:vml" Requires="v">
                <p:oleObj name="EViews" r:id="rId2" imgW="4457594" imgH="2850085" progId="EViews.Workfile.2">
                  <p:embed/>
                </p:oleObj>
              </mc:Choice>
              <mc:Fallback>
                <p:oleObj name="EViews" r:id="rId2" imgW="4457594" imgH="2850085" progId="EViews.Workfile.2">
                  <p:embed/>
                  <p:pic>
                    <p:nvPicPr>
                      <p:cNvPr id="0" name=""/>
                      <p:cNvPicPr/>
                      <p:nvPr/>
                    </p:nvPicPr>
                    <p:blipFill>
                      <a:blip r:embed="rId3"/>
                      <a:stretch>
                        <a:fillRect/>
                      </a:stretch>
                    </p:blipFill>
                    <p:spPr>
                      <a:xfrm>
                        <a:off x="838200" y="1088572"/>
                        <a:ext cx="10515600" cy="5088391"/>
                      </a:xfrm>
                      <a:prstGeom prst="rect">
                        <a:avLst/>
                      </a:prstGeom>
                    </p:spPr>
                  </p:pic>
                </p:oleObj>
              </mc:Fallback>
            </mc:AlternateContent>
          </a:graphicData>
        </a:graphic>
      </p:graphicFrame>
    </p:spTree>
    <p:extLst>
      <p:ext uri="{BB962C8B-B14F-4D97-AF65-F5344CB8AC3E}">
        <p14:creationId xmlns:p14="http://schemas.microsoft.com/office/powerpoint/2010/main" val="2237196232"/>
      </p:ext>
    </p:extLst>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40864"/>
          </a:xfrm>
        </p:spPr>
        <p:txBody>
          <a:bodyPr>
            <a:normAutofit/>
          </a:bodyPr>
          <a:lstStyle/>
          <a:p>
            <a:pPr algn="ctr"/>
            <a:r>
              <a:rPr lang="fa-IR" sz="3600" b="1" dirty="0">
                <a:solidFill>
                  <a:srgbClr val="FF0000"/>
                </a:solidFill>
              </a:rPr>
              <a:t>نرخ رشد اقتصادی نقطه به نقطه فصلی آمریکا،(4)2015-(1)2007</a:t>
            </a:r>
          </a:p>
        </p:txBody>
      </p:sp>
      <p:sp>
        <p:nvSpPr>
          <p:cNvPr id="3" name="Content Placeholder 2"/>
          <p:cNvSpPr>
            <a:spLocks noGrp="1"/>
          </p:cNvSpPr>
          <p:nvPr>
            <p:ph idx="1"/>
          </p:nvPr>
        </p:nvSpPr>
        <p:spPr>
          <a:xfrm>
            <a:off x="838200" y="1105990"/>
            <a:ext cx="10515600" cy="5070973"/>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1488885468"/>
              </p:ext>
            </p:extLst>
          </p:nvPr>
        </p:nvGraphicFramePr>
        <p:xfrm>
          <a:off x="838200" y="1105990"/>
          <a:ext cx="10515600" cy="5070973"/>
        </p:xfrm>
        <a:graphic>
          <a:graphicData uri="http://schemas.openxmlformats.org/presentationml/2006/ole">
            <mc:AlternateContent xmlns:mc="http://schemas.openxmlformats.org/markup-compatibility/2006">
              <mc:Choice xmlns:v="urn:schemas-microsoft-com:vml" Requires="v">
                <p:oleObj name="EViews" r:id="rId2" imgW="4556689" imgH="2857761" progId="EViews.Workfile.2">
                  <p:embed/>
                </p:oleObj>
              </mc:Choice>
              <mc:Fallback>
                <p:oleObj name="EViews" r:id="rId2" imgW="4556689" imgH="2857761" progId="EViews.Workfile.2">
                  <p:embed/>
                  <p:pic>
                    <p:nvPicPr>
                      <p:cNvPr id="0" name=""/>
                      <p:cNvPicPr/>
                      <p:nvPr/>
                    </p:nvPicPr>
                    <p:blipFill>
                      <a:blip r:embed="rId3"/>
                      <a:stretch>
                        <a:fillRect/>
                      </a:stretch>
                    </p:blipFill>
                    <p:spPr>
                      <a:xfrm>
                        <a:off x="838200" y="1105990"/>
                        <a:ext cx="10515600" cy="5070973"/>
                      </a:xfrm>
                      <a:prstGeom prst="rect">
                        <a:avLst/>
                      </a:prstGeom>
                    </p:spPr>
                  </p:pic>
                </p:oleObj>
              </mc:Fallback>
            </mc:AlternateContent>
          </a:graphicData>
        </a:graphic>
      </p:graphicFrame>
    </p:spTree>
    <p:extLst>
      <p:ext uri="{BB962C8B-B14F-4D97-AF65-F5344CB8AC3E}">
        <p14:creationId xmlns:p14="http://schemas.microsoft.com/office/powerpoint/2010/main" val="1513584486"/>
      </p:ext>
    </p:extLst>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40864"/>
          </a:xfrm>
        </p:spPr>
        <p:txBody>
          <a:bodyPr/>
          <a:lstStyle/>
          <a:p>
            <a:pPr algn="ctr"/>
            <a:r>
              <a:rPr lang="fa-IR" b="1" dirty="0">
                <a:solidFill>
                  <a:srgbClr val="FF0000"/>
                </a:solidFill>
              </a:rPr>
              <a:t>نمونه سیاست پولی انقباضی کاهش تورم درایران</a:t>
            </a:r>
          </a:p>
        </p:txBody>
      </p:sp>
      <p:sp>
        <p:nvSpPr>
          <p:cNvPr id="3" name="Content Placeholder 2"/>
          <p:cNvSpPr>
            <a:spLocks noGrp="1"/>
          </p:cNvSpPr>
          <p:nvPr>
            <p:ph idx="1"/>
          </p:nvPr>
        </p:nvSpPr>
        <p:spPr>
          <a:xfrm>
            <a:off x="838200" y="1105990"/>
            <a:ext cx="10515600" cy="5070973"/>
          </a:xfrm>
        </p:spPr>
        <p:txBody>
          <a:bodyPr>
            <a:normAutofit/>
          </a:bodyPr>
          <a:lstStyle/>
          <a:p>
            <a:pPr marL="0" indent="0" algn="just" rtl="1">
              <a:lnSpc>
                <a:spcPct val="150000"/>
              </a:lnSpc>
              <a:buNone/>
            </a:pPr>
            <a:r>
              <a:rPr lang="fa-IR" sz="3200" b="1" dirty="0"/>
              <a:t>اوج گرفتن تورم در نیمه اول دهه 1370 سبب شد دولت در سیاست های پولی و مالی خود تجدید نظر کند و به سیاست پولی انقباضی روی آورد که به دلیل فقدان بازار بین بانکی در آن زمان خود را در کاهش رشد نقدینگی نشان داد و همانطور که نمودار بعدی نشان می دهد، سبب کاهش محسوس تورم متعاقب آن شد.</a:t>
            </a:r>
          </a:p>
        </p:txBody>
      </p:sp>
    </p:spTree>
    <p:extLst>
      <p:ext uri="{BB962C8B-B14F-4D97-AF65-F5344CB8AC3E}">
        <p14:creationId xmlns:p14="http://schemas.microsoft.com/office/powerpoint/2010/main" val="3454489827"/>
      </p:ext>
    </p:extLst>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84406"/>
          </a:xfrm>
        </p:spPr>
        <p:txBody>
          <a:bodyPr/>
          <a:lstStyle/>
          <a:p>
            <a:pPr algn="ctr"/>
            <a:r>
              <a:rPr lang="fa-IR" b="1" dirty="0">
                <a:solidFill>
                  <a:srgbClr val="FF0000"/>
                </a:solidFill>
              </a:rPr>
              <a:t>نرخ رشد نقدینگی و نرخ تورم،1378-1374</a:t>
            </a:r>
          </a:p>
        </p:txBody>
      </p:sp>
      <p:sp>
        <p:nvSpPr>
          <p:cNvPr id="3" name="Content Placeholder 2"/>
          <p:cNvSpPr>
            <a:spLocks noGrp="1"/>
          </p:cNvSpPr>
          <p:nvPr>
            <p:ph idx="1"/>
          </p:nvPr>
        </p:nvSpPr>
        <p:spPr>
          <a:xfrm>
            <a:off x="838200" y="1149532"/>
            <a:ext cx="10515600" cy="5027431"/>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2974405020"/>
              </p:ext>
            </p:extLst>
          </p:nvPr>
        </p:nvGraphicFramePr>
        <p:xfrm>
          <a:off x="838201" y="1149533"/>
          <a:ext cx="10515600" cy="5027430"/>
        </p:xfrm>
        <a:graphic>
          <a:graphicData uri="http://schemas.openxmlformats.org/presentationml/2006/ole">
            <mc:AlternateContent xmlns:mc="http://schemas.openxmlformats.org/markup-compatibility/2006">
              <mc:Choice xmlns:v="urn:schemas-microsoft-com:vml" Requires="v">
                <p:oleObj name="EViews" r:id="rId2" imgW="4549034" imgH="3230864" progId="EViews.Workfile.2">
                  <p:embed/>
                </p:oleObj>
              </mc:Choice>
              <mc:Fallback>
                <p:oleObj name="EViews" r:id="rId2" imgW="4549034" imgH="3230864" progId="EViews.Workfile.2">
                  <p:embed/>
                  <p:pic>
                    <p:nvPicPr>
                      <p:cNvPr id="0" name=""/>
                      <p:cNvPicPr/>
                      <p:nvPr/>
                    </p:nvPicPr>
                    <p:blipFill>
                      <a:blip r:embed="rId3"/>
                      <a:stretch>
                        <a:fillRect/>
                      </a:stretch>
                    </p:blipFill>
                    <p:spPr>
                      <a:xfrm>
                        <a:off x="838201" y="1149533"/>
                        <a:ext cx="10515600" cy="5027430"/>
                      </a:xfrm>
                      <a:prstGeom prst="rect">
                        <a:avLst/>
                      </a:prstGeom>
                    </p:spPr>
                  </p:pic>
                </p:oleObj>
              </mc:Fallback>
            </mc:AlternateContent>
          </a:graphicData>
        </a:graphic>
      </p:graphicFrame>
    </p:spTree>
    <p:extLst>
      <p:ext uri="{BB962C8B-B14F-4D97-AF65-F5344CB8AC3E}">
        <p14:creationId xmlns:p14="http://schemas.microsoft.com/office/powerpoint/2010/main" val="3618643085"/>
      </p:ext>
    </p:extLst>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01824"/>
          </a:xfrm>
        </p:spPr>
        <p:txBody>
          <a:bodyPr>
            <a:normAutofit fontScale="90000"/>
          </a:bodyPr>
          <a:lstStyle/>
          <a:p>
            <a:pPr algn="ctr"/>
            <a:r>
              <a:rPr lang="fa-IR" b="1" dirty="0">
                <a:solidFill>
                  <a:srgbClr val="FF0000"/>
                </a:solidFill>
              </a:rPr>
              <a:t>نمونه دیگر سیاست پولی انقباضی برای کاهش تورم در ایران</a:t>
            </a:r>
          </a:p>
        </p:txBody>
      </p:sp>
      <p:sp>
        <p:nvSpPr>
          <p:cNvPr id="3" name="Content Placeholder 2"/>
          <p:cNvSpPr>
            <a:spLocks noGrp="1"/>
          </p:cNvSpPr>
          <p:nvPr>
            <p:ph idx="1"/>
          </p:nvPr>
        </p:nvSpPr>
        <p:spPr>
          <a:xfrm>
            <a:off x="838200" y="1166950"/>
            <a:ext cx="10515600" cy="5010013"/>
          </a:xfrm>
        </p:spPr>
        <p:txBody>
          <a:bodyPr>
            <a:normAutofit/>
          </a:bodyPr>
          <a:lstStyle/>
          <a:p>
            <a:pPr marL="0" indent="0" algn="just" rtl="1">
              <a:lnSpc>
                <a:spcPct val="200000"/>
              </a:lnSpc>
              <a:buNone/>
            </a:pPr>
            <a:r>
              <a:rPr lang="fa-IR" sz="3200" b="1" dirty="0"/>
              <a:t>گرچه از 1393 تا 1396 کاهش شدید تورم معلول عوامل مختلفی است اما سیاست پولی انقباضی نیز در آن دخیل بوده است. همانطور که در نمودار بعدی مشاهده می شود، کاهش نرخ رشد نقدینگی و کاهش نرخ تورم در این دوره رخ داده است و قصد سیاستگذار در آن دخیل بوده است.</a:t>
            </a:r>
          </a:p>
        </p:txBody>
      </p:sp>
    </p:spTree>
    <p:extLst>
      <p:ext uri="{BB962C8B-B14F-4D97-AF65-F5344CB8AC3E}">
        <p14:creationId xmlns:p14="http://schemas.microsoft.com/office/powerpoint/2010/main" val="2468047968"/>
      </p:ext>
    </p:extLst>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4738"/>
          </a:xfrm>
        </p:spPr>
        <p:txBody>
          <a:bodyPr/>
          <a:lstStyle/>
          <a:p>
            <a:pPr algn="ctr"/>
            <a:r>
              <a:rPr lang="fa-IR" b="1" dirty="0">
                <a:solidFill>
                  <a:srgbClr val="FF0000"/>
                </a:solidFill>
              </a:rPr>
              <a:t>نرخ رشد نقدینگی و نرخ تورم،1396-1392</a:t>
            </a:r>
          </a:p>
        </p:txBody>
      </p:sp>
      <p:sp>
        <p:nvSpPr>
          <p:cNvPr id="3" name="Content Placeholder 2"/>
          <p:cNvSpPr>
            <a:spLocks noGrp="1"/>
          </p:cNvSpPr>
          <p:nvPr>
            <p:ph idx="1"/>
          </p:nvPr>
        </p:nvSpPr>
        <p:spPr>
          <a:xfrm>
            <a:off x="838200" y="1079864"/>
            <a:ext cx="10515600" cy="5097099"/>
          </a:xfrm>
        </p:spPr>
        <p:txBody>
          <a:bodyPr/>
          <a:lstStyle/>
          <a:p>
            <a:pPr marL="0" indent="0" algn="r" rtl="1">
              <a:buNone/>
            </a:pPr>
            <a:endParaRPr lang="fa-IR" dirty="0"/>
          </a:p>
        </p:txBody>
      </p:sp>
      <p:graphicFrame>
        <p:nvGraphicFramePr>
          <p:cNvPr id="5" name="Object 4"/>
          <p:cNvGraphicFramePr>
            <a:graphicFrameLocks noChangeAspect="1"/>
          </p:cNvGraphicFramePr>
          <p:nvPr>
            <p:extLst>
              <p:ext uri="{D42A27DB-BD31-4B8C-83A1-F6EECF244321}">
                <p14:modId xmlns:p14="http://schemas.microsoft.com/office/powerpoint/2010/main" val="1778106984"/>
              </p:ext>
            </p:extLst>
          </p:nvPr>
        </p:nvGraphicFramePr>
        <p:xfrm>
          <a:off x="914401" y="1079865"/>
          <a:ext cx="10439400" cy="5097098"/>
        </p:xfrm>
        <a:graphic>
          <a:graphicData uri="http://schemas.openxmlformats.org/presentationml/2006/ole">
            <mc:AlternateContent xmlns:mc="http://schemas.openxmlformats.org/markup-compatibility/2006">
              <mc:Choice xmlns:v="urn:schemas-microsoft-com:vml" Requires="v">
                <p:oleObj name="EViews" r:id="rId2" imgW="4549034" imgH="3230864" progId="EViews.Workfile.2">
                  <p:embed/>
                </p:oleObj>
              </mc:Choice>
              <mc:Fallback>
                <p:oleObj name="EViews" r:id="rId2" imgW="4549034" imgH="3230864" progId="EViews.Workfile.2">
                  <p:embed/>
                  <p:pic>
                    <p:nvPicPr>
                      <p:cNvPr id="0" name=""/>
                      <p:cNvPicPr/>
                      <p:nvPr/>
                    </p:nvPicPr>
                    <p:blipFill>
                      <a:blip r:embed="rId3"/>
                      <a:stretch>
                        <a:fillRect/>
                      </a:stretch>
                    </p:blipFill>
                    <p:spPr>
                      <a:xfrm>
                        <a:off x="914401" y="1079865"/>
                        <a:ext cx="10439400" cy="5097098"/>
                      </a:xfrm>
                      <a:prstGeom prst="rect">
                        <a:avLst/>
                      </a:prstGeom>
                    </p:spPr>
                  </p:pic>
                </p:oleObj>
              </mc:Fallback>
            </mc:AlternateContent>
          </a:graphicData>
        </a:graphic>
      </p:graphicFrame>
    </p:spTree>
    <p:extLst>
      <p:ext uri="{BB962C8B-B14F-4D97-AF65-F5344CB8AC3E}">
        <p14:creationId xmlns:p14="http://schemas.microsoft.com/office/powerpoint/2010/main" val="1142384752"/>
      </p:ext>
    </p:extLst>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88612"/>
          </a:xfrm>
        </p:spPr>
        <p:txBody>
          <a:bodyPr>
            <a:normAutofit fontScale="90000"/>
          </a:bodyPr>
          <a:lstStyle/>
          <a:p>
            <a:pPr algn="ctr"/>
            <a:r>
              <a:rPr lang="fa-IR" b="1" dirty="0">
                <a:solidFill>
                  <a:srgbClr val="FF0000"/>
                </a:solidFill>
              </a:rPr>
              <a:t>نمونه کارکرد نرخ سود بازار بین بانکی در ایران</a:t>
            </a:r>
          </a:p>
        </p:txBody>
      </p:sp>
      <p:sp>
        <p:nvSpPr>
          <p:cNvPr id="3" name="Content Placeholder 2"/>
          <p:cNvSpPr>
            <a:spLocks noGrp="1"/>
          </p:cNvSpPr>
          <p:nvPr>
            <p:ph idx="1"/>
          </p:nvPr>
        </p:nvSpPr>
        <p:spPr>
          <a:xfrm>
            <a:off x="838200" y="1140823"/>
            <a:ext cx="10515600" cy="5036140"/>
          </a:xfrm>
        </p:spPr>
        <p:txBody>
          <a:bodyPr>
            <a:normAutofit fontScale="85000" lnSpcReduction="10000"/>
          </a:bodyPr>
          <a:lstStyle/>
          <a:p>
            <a:pPr marL="0" indent="0" algn="just" rtl="1">
              <a:lnSpc>
                <a:spcPct val="200000"/>
              </a:lnSpc>
              <a:buNone/>
            </a:pPr>
            <a:r>
              <a:rPr lang="fa-IR" sz="3200" b="1" dirty="0"/>
              <a:t>از اواخر سال 1401 و با نگرانی از تورم های بسیار بالا، بانک مرکزی ایران هم رسماً و هم عملاً اجازه داد نرخ سود بازار بین بانکی تا حدی افزایش یابد و از جمله عوامل موثر در کاهش نرخ تورم طی سال 1402 نیز همین موضوع بود، گرچه عوامل دیگری نیز دخیل بوده اند.</a:t>
            </a:r>
          </a:p>
          <a:p>
            <a:pPr marL="0" indent="0" algn="just" rtl="1">
              <a:lnSpc>
                <a:spcPct val="200000"/>
              </a:lnSpc>
              <a:buNone/>
            </a:pPr>
            <a:r>
              <a:rPr lang="fa-IR" sz="3200" b="1" dirty="0">
                <a:solidFill>
                  <a:srgbClr val="00B0F0"/>
                </a:solidFill>
              </a:rPr>
              <a:t>البته چون تورم ایران عمدتاً منشاء سلطه مالی دارد، به طور طبیعی سیاست پولی نمی توانسته است به صورت ماندگار تورم را کاهش دهد و همین هم رخ داده است.</a:t>
            </a:r>
          </a:p>
        </p:txBody>
      </p:sp>
    </p:spTree>
    <p:extLst>
      <p:ext uri="{BB962C8B-B14F-4D97-AF65-F5344CB8AC3E}">
        <p14:creationId xmlns:p14="http://schemas.microsoft.com/office/powerpoint/2010/main" val="2648470184"/>
      </p:ext>
    </p:extLst>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97321"/>
          </a:xfrm>
        </p:spPr>
        <p:txBody>
          <a:bodyPr>
            <a:normAutofit/>
          </a:bodyPr>
          <a:lstStyle/>
          <a:p>
            <a:pPr algn="ctr"/>
            <a:r>
              <a:rPr lang="fa-IR" sz="3200" b="1" dirty="0">
                <a:solidFill>
                  <a:srgbClr val="FF0000"/>
                </a:solidFill>
              </a:rPr>
              <a:t>نرخ سود بازار بین بانکی و نرخ تورم نقطه به نقطه،(12)1402-(11)1401</a:t>
            </a:r>
          </a:p>
        </p:txBody>
      </p:sp>
      <p:sp>
        <p:nvSpPr>
          <p:cNvPr id="3" name="Content Placeholder 2"/>
          <p:cNvSpPr>
            <a:spLocks noGrp="1"/>
          </p:cNvSpPr>
          <p:nvPr>
            <p:ph idx="1"/>
          </p:nvPr>
        </p:nvSpPr>
        <p:spPr>
          <a:xfrm>
            <a:off x="838200" y="1062446"/>
            <a:ext cx="10515600" cy="5114517"/>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3036516949"/>
              </p:ext>
            </p:extLst>
          </p:nvPr>
        </p:nvGraphicFramePr>
        <p:xfrm>
          <a:off x="838200" y="1062446"/>
          <a:ext cx="10515600" cy="5114517"/>
        </p:xfrm>
        <a:graphic>
          <a:graphicData uri="http://schemas.openxmlformats.org/presentationml/2006/ole">
            <mc:AlternateContent xmlns:mc="http://schemas.openxmlformats.org/markup-compatibility/2006">
              <mc:Choice xmlns:v="urn:schemas-microsoft-com:vml" Requires="v">
                <p:oleObj name="EViews" r:id="rId2" imgW="4884172" imgH="3474767" progId="EViews.Workfile.2">
                  <p:embed/>
                </p:oleObj>
              </mc:Choice>
              <mc:Fallback>
                <p:oleObj name="EViews" r:id="rId2" imgW="4884172" imgH="3474767" progId="EViews.Workfile.2">
                  <p:embed/>
                  <p:pic>
                    <p:nvPicPr>
                      <p:cNvPr id="0" name=""/>
                      <p:cNvPicPr/>
                      <p:nvPr/>
                    </p:nvPicPr>
                    <p:blipFill>
                      <a:blip r:embed="rId3"/>
                      <a:stretch>
                        <a:fillRect/>
                      </a:stretch>
                    </p:blipFill>
                    <p:spPr>
                      <a:xfrm>
                        <a:off x="838200" y="1062446"/>
                        <a:ext cx="10515600" cy="5114517"/>
                      </a:xfrm>
                      <a:prstGeom prst="rect">
                        <a:avLst/>
                      </a:prstGeom>
                    </p:spPr>
                  </p:pic>
                </p:oleObj>
              </mc:Fallback>
            </mc:AlternateContent>
          </a:graphicData>
        </a:graphic>
      </p:graphicFrame>
    </p:spTree>
    <p:extLst>
      <p:ext uri="{BB962C8B-B14F-4D97-AF65-F5344CB8AC3E}">
        <p14:creationId xmlns:p14="http://schemas.microsoft.com/office/powerpoint/2010/main" val="2573829445"/>
      </p:ext>
    </p:extLst>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53778"/>
          </a:xfrm>
        </p:spPr>
        <p:txBody>
          <a:bodyPr>
            <a:normAutofit fontScale="90000"/>
          </a:bodyPr>
          <a:lstStyle/>
          <a:p>
            <a:pPr algn="ctr"/>
            <a:r>
              <a:rPr lang="fa-IR" b="1" dirty="0">
                <a:solidFill>
                  <a:srgbClr val="FF0000"/>
                </a:solidFill>
              </a:rPr>
              <a:t>سیاست پولی متعارف و غیرمتعارف</a:t>
            </a:r>
          </a:p>
        </p:txBody>
      </p:sp>
      <p:sp>
        <p:nvSpPr>
          <p:cNvPr id="3" name="Content Placeholder 2"/>
          <p:cNvSpPr>
            <a:spLocks noGrp="1"/>
          </p:cNvSpPr>
          <p:nvPr>
            <p:ph idx="1"/>
          </p:nvPr>
        </p:nvSpPr>
        <p:spPr>
          <a:xfrm>
            <a:off x="838200" y="1097280"/>
            <a:ext cx="10515600" cy="5079683"/>
          </a:xfrm>
        </p:spPr>
        <p:txBody>
          <a:bodyPr>
            <a:normAutofit fontScale="92500" lnSpcReduction="20000"/>
          </a:bodyPr>
          <a:lstStyle/>
          <a:p>
            <a:pPr marL="0" indent="0" algn="just" rtl="1">
              <a:lnSpc>
                <a:spcPct val="200000"/>
              </a:lnSpc>
              <a:buNone/>
            </a:pPr>
            <a:r>
              <a:rPr lang="fa-IR" sz="3200" b="1" dirty="0"/>
              <a:t>در بانکداری مرکزی امروزه سیاست پولی متعارف مدیریت نرخ بهره از طریق عملیات بازار باز و دهان باز  برای حفظ تورم حول نرخ هدف آن و حفظ ثبات رشد اقتصادی است. با این حال، گاهی اوقات بانک های مرکزی ممکن است به اقدامات دیگری که مهم ترین آن تسهیل مقداری </a:t>
            </a:r>
            <a:r>
              <a:rPr lang="en-US" sz="3200" b="1" dirty="0"/>
              <a:t>(</a:t>
            </a:r>
            <a:r>
              <a:rPr lang="en-US" sz="3200" b="1" dirty="0">
                <a:solidFill>
                  <a:srgbClr val="00B0F0"/>
                </a:solidFill>
              </a:rPr>
              <a:t>Quantity Easing</a:t>
            </a:r>
            <a:r>
              <a:rPr lang="en-US" sz="3200" b="1" dirty="0"/>
              <a:t>)</a:t>
            </a:r>
            <a:r>
              <a:rPr lang="fa-IR" sz="3200" b="1" dirty="0"/>
              <a:t> است، روی بیاورند که در واقع انبساط ترازنامه بانک مرکزی از طریق خرید طیف گسترده تری از دارایی های مالی توسط بانک مرکزی است و وارونه کردن آن هنگام رفع ضرورت.</a:t>
            </a:r>
          </a:p>
        </p:txBody>
      </p:sp>
    </p:spTree>
    <p:extLst>
      <p:ext uri="{BB962C8B-B14F-4D97-AF65-F5344CB8AC3E}">
        <p14:creationId xmlns:p14="http://schemas.microsoft.com/office/powerpoint/2010/main" val="2545349990"/>
      </p:ext>
    </p:extLst>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70560"/>
            <a:ext cx="10515600" cy="5506403"/>
          </a:xfrm>
        </p:spPr>
        <p:txBody>
          <a:bodyPr>
            <a:normAutofit/>
          </a:bodyPr>
          <a:lstStyle/>
          <a:p>
            <a:pPr marL="0" indent="0" algn="ctr" rtl="1">
              <a:buNone/>
            </a:pPr>
            <a:endParaRPr lang="fa-IR" sz="3600" b="1" dirty="0">
              <a:solidFill>
                <a:srgbClr val="00B0F0"/>
              </a:solidFill>
            </a:endParaRPr>
          </a:p>
          <a:p>
            <a:pPr marL="0" indent="0" algn="ctr" rtl="1">
              <a:buNone/>
            </a:pPr>
            <a:endParaRPr lang="fa-IR" sz="3600" b="1" dirty="0">
              <a:solidFill>
                <a:srgbClr val="00B0F0"/>
              </a:solidFill>
            </a:endParaRPr>
          </a:p>
          <a:p>
            <a:pPr marL="0" indent="0" algn="ctr" rtl="1">
              <a:buNone/>
            </a:pPr>
            <a:endParaRPr lang="fa-IR" sz="3600" b="1" dirty="0">
              <a:solidFill>
                <a:srgbClr val="00B0F0"/>
              </a:solidFill>
            </a:endParaRPr>
          </a:p>
          <a:p>
            <a:pPr marL="0" indent="0" algn="ctr" rtl="1">
              <a:buNone/>
            </a:pPr>
            <a:endParaRPr lang="fa-IR" sz="3600" b="1" dirty="0">
              <a:solidFill>
                <a:srgbClr val="00B0F0"/>
              </a:solidFill>
            </a:endParaRPr>
          </a:p>
          <a:p>
            <a:pPr marL="0" indent="0" algn="ctr" rtl="1">
              <a:buNone/>
            </a:pPr>
            <a:r>
              <a:rPr lang="fa-IR" sz="3600" b="1" dirty="0">
                <a:solidFill>
                  <a:srgbClr val="00B0F0"/>
                </a:solidFill>
              </a:rPr>
              <a:t>بخش سوم: رشد اقتصادی، تورم و نرخ بهره</a:t>
            </a:r>
          </a:p>
        </p:txBody>
      </p:sp>
    </p:spTree>
    <p:extLst>
      <p:ext uri="{BB962C8B-B14F-4D97-AF65-F5344CB8AC3E}">
        <p14:creationId xmlns:p14="http://schemas.microsoft.com/office/powerpoint/2010/main" val="4191253829"/>
      </p:ext>
    </p:extLst>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23446"/>
          </a:xfrm>
        </p:spPr>
        <p:txBody>
          <a:bodyPr/>
          <a:lstStyle/>
          <a:p>
            <a:pPr algn="ctr"/>
            <a:r>
              <a:rPr lang="fa-IR" b="1" dirty="0">
                <a:solidFill>
                  <a:srgbClr val="FF0000"/>
                </a:solidFill>
              </a:rPr>
              <a:t>متغیرهای هدف نهایی اقتصاد</a:t>
            </a:r>
          </a:p>
        </p:txBody>
      </p:sp>
      <p:sp>
        <p:nvSpPr>
          <p:cNvPr id="3" name="Content Placeholder 2"/>
          <p:cNvSpPr>
            <a:spLocks noGrp="1"/>
          </p:cNvSpPr>
          <p:nvPr>
            <p:ph idx="1"/>
          </p:nvPr>
        </p:nvSpPr>
        <p:spPr>
          <a:xfrm>
            <a:off x="838200" y="1184366"/>
            <a:ext cx="10515600" cy="4992597"/>
          </a:xfrm>
        </p:spPr>
        <p:txBody>
          <a:bodyPr>
            <a:normAutofit/>
          </a:bodyPr>
          <a:lstStyle/>
          <a:p>
            <a:pPr marL="0" indent="0" algn="just" rtl="1">
              <a:lnSpc>
                <a:spcPct val="250000"/>
              </a:lnSpc>
              <a:buNone/>
            </a:pPr>
            <a:r>
              <a:rPr lang="fa-IR" sz="3200" b="1" dirty="0"/>
              <a:t>گرچه دولت ها در سیاستگذاری و اداره یک کشور به دنبال دستیابی به اهداف متعددی هستند، اما از منظر اقتصاد کلان دو هدف نهایی دولت ها که در عین حال توفیق و محبوبیت دولت ها را شکل می دهد</a:t>
            </a:r>
            <a:r>
              <a:rPr lang="fa-IR" sz="3200" b="1" dirty="0">
                <a:solidFill>
                  <a:srgbClr val="00B0F0"/>
                </a:solidFill>
              </a:rPr>
              <a:t>، رشد اقتصادی و تورم </a:t>
            </a:r>
            <a:r>
              <a:rPr lang="fa-IR" sz="3200" b="1" dirty="0"/>
              <a:t>است. به همین دلیل نیز تابع زیان اجتماعی بر اساس این دو متغیر تعریف می شود.</a:t>
            </a:r>
          </a:p>
        </p:txBody>
      </p:sp>
    </p:spTree>
    <p:extLst>
      <p:ext uri="{BB962C8B-B14F-4D97-AF65-F5344CB8AC3E}">
        <p14:creationId xmlns:p14="http://schemas.microsoft.com/office/powerpoint/2010/main" val="828503292"/>
      </p:ext>
    </p:extLst>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4738"/>
          </a:xfrm>
        </p:spPr>
        <p:txBody>
          <a:bodyPr>
            <a:normAutofit/>
          </a:bodyPr>
          <a:lstStyle/>
          <a:p>
            <a:pPr algn="ctr"/>
            <a:r>
              <a:rPr lang="fa-IR" sz="3600" b="1" dirty="0">
                <a:solidFill>
                  <a:srgbClr val="FF0000"/>
                </a:solidFill>
              </a:rPr>
              <a:t>مطلوب دولت ها در دنیای امروز برای دو متغیر هدف نهایی چیست؟</a:t>
            </a:r>
          </a:p>
        </p:txBody>
      </p:sp>
      <p:sp>
        <p:nvSpPr>
          <p:cNvPr id="3" name="Content Placeholder 2"/>
          <p:cNvSpPr>
            <a:spLocks noGrp="1"/>
          </p:cNvSpPr>
          <p:nvPr>
            <p:ph idx="1"/>
          </p:nvPr>
        </p:nvSpPr>
        <p:spPr>
          <a:xfrm>
            <a:off x="838200" y="1079864"/>
            <a:ext cx="10515600" cy="5097099"/>
          </a:xfrm>
        </p:spPr>
        <p:txBody>
          <a:bodyPr>
            <a:normAutofit fontScale="92500" lnSpcReduction="10000"/>
          </a:bodyPr>
          <a:lstStyle/>
          <a:p>
            <a:pPr marL="0" indent="0" algn="just" rtl="1">
              <a:lnSpc>
                <a:spcPct val="150000"/>
              </a:lnSpc>
              <a:buNone/>
            </a:pPr>
            <a:r>
              <a:rPr lang="fa-IR" sz="3200" b="1" dirty="0"/>
              <a:t>به طور معمول آنچه در سیاست گذاری اقتصادهای پیشرفته و حتی بسیاری از اقتصادهای در حال توسعه دنبال می شود، عبارت است از:</a:t>
            </a:r>
          </a:p>
          <a:p>
            <a:pPr marL="0" indent="0" algn="just" rtl="1">
              <a:lnSpc>
                <a:spcPct val="150000"/>
              </a:lnSpc>
              <a:buNone/>
            </a:pPr>
            <a:r>
              <a:rPr lang="fa-IR" sz="3200" b="1" dirty="0"/>
              <a:t>1)دستیابی به ثبات قیمت ها یا به بیان دقیق تر حفظ متوسط نرخ تورم در سطح پایین(حدود 2 درصد)</a:t>
            </a:r>
          </a:p>
          <a:p>
            <a:pPr marL="0" indent="0" algn="just" rtl="1">
              <a:lnSpc>
                <a:spcPct val="150000"/>
              </a:lnSpc>
              <a:buNone/>
            </a:pPr>
            <a:r>
              <a:rPr lang="fa-IR" sz="3200" b="1" dirty="0"/>
              <a:t>2)دستیابی به متوسط رشد اقتصادی بالا و پایدار که برای اقتصادهای توسعه یافته در حد 2 تا 3 درصد است و برای اقتصادهای در حال توسعه هم بسته به درجه توسعه در سطحی بالاتر.</a:t>
            </a:r>
          </a:p>
        </p:txBody>
      </p:sp>
    </p:spTree>
    <p:extLst>
      <p:ext uri="{BB962C8B-B14F-4D97-AF65-F5344CB8AC3E}">
        <p14:creationId xmlns:p14="http://schemas.microsoft.com/office/powerpoint/2010/main" val="726504730"/>
      </p:ext>
    </p:extLst>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97321"/>
          </a:xfrm>
        </p:spPr>
        <p:txBody>
          <a:bodyPr>
            <a:normAutofit/>
          </a:bodyPr>
          <a:lstStyle/>
          <a:p>
            <a:pPr algn="ctr"/>
            <a:r>
              <a:rPr lang="fa-IR" sz="3600" b="1" dirty="0">
                <a:solidFill>
                  <a:srgbClr val="FF0000"/>
                </a:solidFill>
              </a:rPr>
              <a:t>نمونه وقوع شرایط مطلوب متغیرهای هدف سیاستگذاری در ایران</a:t>
            </a:r>
          </a:p>
        </p:txBody>
      </p:sp>
      <p:sp>
        <p:nvSpPr>
          <p:cNvPr id="3" name="Content Placeholder 2"/>
          <p:cNvSpPr>
            <a:spLocks noGrp="1"/>
          </p:cNvSpPr>
          <p:nvPr>
            <p:ph idx="1"/>
          </p:nvPr>
        </p:nvSpPr>
        <p:spPr>
          <a:xfrm>
            <a:off x="838200" y="1158240"/>
            <a:ext cx="10515600" cy="5018723"/>
          </a:xfrm>
        </p:spPr>
        <p:txBody>
          <a:bodyPr>
            <a:normAutofit/>
          </a:bodyPr>
          <a:lstStyle/>
          <a:p>
            <a:pPr marL="0" indent="0" algn="just" rtl="1">
              <a:lnSpc>
                <a:spcPct val="200000"/>
              </a:lnSpc>
              <a:buNone/>
            </a:pPr>
            <a:r>
              <a:rPr lang="fa-IR" sz="3200" b="1" dirty="0"/>
              <a:t>اگر نرخ تورم خیلی پایین و نرخ رشد اقتصادی خیلی بالا و در عین حال پایدار را به عنوان مطلوب سیاستگذاری در نظر بگیریم، در اقتصاد ایران تنها در دهه 1340 چنین مطلوبی برآورده شده است(با تورم متوسط حدود 2 درصد و رشد اقتصادی متوسط بیش از 10 درصد) و در بقیه دوره ها غالباً تورم بالا مانع وقوع وضعیت مطلوب سیاستگذاری شده است.</a:t>
            </a:r>
          </a:p>
        </p:txBody>
      </p:sp>
    </p:spTree>
    <p:extLst>
      <p:ext uri="{BB962C8B-B14F-4D97-AF65-F5344CB8AC3E}">
        <p14:creationId xmlns:p14="http://schemas.microsoft.com/office/powerpoint/2010/main" val="3488529128"/>
      </p:ext>
    </p:extLst>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32155"/>
          </a:xfrm>
        </p:spPr>
        <p:txBody>
          <a:bodyPr/>
          <a:lstStyle/>
          <a:p>
            <a:pPr algn="ctr"/>
            <a:r>
              <a:rPr lang="fa-IR" b="1" dirty="0">
                <a:solidFill>
                  <a:srgbClr val="FF0000"/>
                </a:solidFill>
              </a:rPr>
              <a:t>متوسط رشد اقتصادی را چه چیزی تعیین می کند؟</a:t>
            </a:r>
          </a:p>
        </p:txBody>
      </p:sp>
      <p:sp>
        <p:nvSpPr>
          <p:cNvPr id="3" name="Content Placeholder 2"/>
          <p:cNvSpPr>
            <a:spLocks noGrp="1"/>
          </p:cNvSpPr>
          <p:nvPr>
            <p:ph idx="1"/>
          </p:nvPr>
        </p:nvSpPr>
        <p:spPr>
          <a:xfrm>
            <a:off x="838200" y="1097280"/>
            <a:ext cx="10515600" cy="5079683"/>
          </a:xfrm>
        </p:spPr>
        <p:txBody>
          <a:bodyPr>
            <a:normAutofit fontScale="70000" lnSpcReduction="20000"/>
          </a:bodyPr>
          <a:lstStyle/>
          <a:p>
            <a:pPr marL="0" indent="0" algn="just" rtl="1">
              <a:lnSpc>
                <a:spcPct val="200000"/>
              </a:lnSpc>
              <a:buNone/>
            </a:pPr>
            <a:r>
              <a:rPr lang="fa-IR" sz="3200" b="1" dirty="0"/>
              <a:t>انباشت انواع سرمایه:</a:t>
            </a:r>
          </a:p>
          <a:p>
            <a:pPr marL="514350" indent="-514350" algn="just" rtl="1">
              <a:lnSpc>
                <a:spcPct val="200000"/>
              </a:lnSpc>
              <a:buFont typeface="+mj-lt"/>
              <a:buAutoNum type="arabicParenR"/>
            </a:pPr>
            <a:r>
              <a:rPr lang="fa-IR" sz="3200" b="1" dirty="0"/>
              <a:t>سرمایه فیزیکی: تجهیزات، تاسیسات، ابزار تولید  ...</a:t>
            </a:r>
          </a:p>
          <a:p>
            <a:pPr marL="514350" indent="-514350" algn="just" rtl="1">
              <a:lnSpc>
                <a:spcPct val="200000"/>
              </a:lnSpc>
              <a:buFont typeface="+mj-lt"/>
              <a:buAutoNum type="arabicParenR"/>
            </a:pPr>
            <a:r>
              <a:rPr lang="fa-IR" sz="3200" b="1" dirty="0"/>
              <a:t>سرمایه انسانی: آموزش و مهارت نیروی کار</a:t>
            </a:r>
          </a:p>
          <a:p>
            <a:pPr marL="514350" indent="-514350" algn="just" rtl="1">
              <a:lnSpc>
                <a:spcPct val="200000"/>
              </a:lnSpc>
              <a:buFont typeface="+mj-lt"/>
              <a:buAutoNum type="arabicParenR"/>
            </a:pPr>
            <a:r>
              <a:rPr lang="fa-IR" sz="3200" b="1" dirty="0"/>
              <a:t>سرمایه دانشی: اختراعات، ابداعات، سازماندهی تولید، داده ...</a:t>
            </a:r>
          </a:p>
          <a:p>
            <a:pPr marL="514350" indent="-514350" algn="just" rtl="1">
              <a:lnSpc>
                <a:spcPct val="200000"/>
              </a:lnSpc>
              <a:buFont typeface="+mj-lt"/>
              <a:buAutoNum type="arabicParenR"/>
            </a:pPr>
            <a:r>
              <a:rPr lang="fa-IR" sz="3200" b="1" dirty="0"/>
              <a:t>سرمایه اجتماعی: اعتماد و تعامل اجتماعی</a:t>
            </a:r>
          </a:p>
          <a:p>
            <a:pPr marL="514350" indent="-514350" algn="just" rtl="1">
              <a:lnSpc>
                <a:spcPct val="200000"/>
              </a:lnSpc>
              <a:buFont typeface="+mj-lt"/>
              <a:buAutoNum type="arabicParenR"/>
            </a:pPr>
            <a:r>
              <a:rPr lang="fa-IR" sz="3200" b="1" dirty="0"/>
              <a:t>سرمایه نهادی:شیوه تدوین و اجرای قوانین و مقررات و تدارک کالاهای عمومی</a:t>
            </a:r>
          </a:p>
          <a:p>
            <a:pPr marL="0" indent="0" algn="just" rtl="1">
              <a:lnSpc>
                <a:spcPct val="200000"/>
              </a:lnSpc>
              <a:buNone/>
            </a:pPr>
            <a:r>
              <a:rPr lang="fa-IR" sz="3200" b="1" dirty="0">
                <a:solidFill>
                  <a:srgbClr val="00B0F0"/>
                </a:solidFill>
              </a:rPr>
              <a:t>بدون افزایش نرخ سرمایه گذاری در پنج نوع سرمایه فوق امکان افزایش رشد اقتصادی پایدار وجود ندارد.</a:t>
            </a:r>
          </a:p>
        </p:txBody>
      </p:sp>
    </p:spTree>
    <p:extLst>
      <p:ext uri="{BB962C8B-B14F-4D97-AF65-F5344CB8AC3E}">
        <p14:creationId xmlns:p14="http://schemas.microsoft.com/office/powerpoint/2010/main" val="1466245080"/>
      </p:ext>
    </p:extLst>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97321"/>
          </a:xfrm>
        </p:spPr>
        <p:txBody>
          <a:bodyPr>
            <a:normAutofit fontScale="90000"/>
          </a:bodyPr>
          <a:lstStyle/>
          <a:p>
            <a:pPr algn="ctr"/>
            <a:r>
              <a:rPr lang="fa-IR" b="1" dirty="0">
                <a:solidFill>
                  <a:srgbClr val="FF0000"/>
                </a:solidFill>
              </a:rPr>
              <a:t>دولت ها چه نقشی در انباشت سرمایه و لذا رشد بالقوه دارند؟</a:t>
            </a:r>
          </a:p>
        </p:txBody>
      </p:sp>
      <p:sp>
        <p:nvSpPr>
          <p:cNvPr id="3" name="Content Placeholder 2"/>
          <p:cNvSpPr>
            <a:spLocks noGrp="1"/>
          </p:cNvSpPr>
          <p:nvPr>
            <p:ph idx="1"/>
          </p:nvPr>
        </p:nvSpPr>
        <p:spPr>
          <a:xfrm>
            <a:off x="838200" y="1062446"/>
            <a:ext cx="10515600" cy="5114517"/>
          </a:xfrm>
        </p:spPr>
        <p:txBody>
          <a:bodyPr>
            <a:normAutofit/>
          </a:bodyPr>
          <a:lstStyle/>
          <a:p>
            <a:pPr marL="0" indent="0" algn="just" rtl="1">
              <a:lnSpc>
                <a:spcPct val="200000"/>
              </a:lnSpc>
              <a:buNone/>
            </a:pPr>
            <a:r>
              <a:rPr lang="fa-IR" sz="3200" b="1" dirty="0"/>
              <a:t>به طور معمول، دولت ها با انباشت سرمایه نهادی نقش اصلی را در مهیا کردن انباشت سایر انواع سرمایه بازی می کنند. البته در تدارک زیرساخت ها به انباشت سرمایه فیزیکی نیز کمک می کنند و با کمک به آموزش و تحقیق به انباشت سرمایه انسانی و دانشی نیز کمک می کنند.</a:t>
            </a:r>
          </a:p>
        </p:txBody>
      </p:sp>
    </p:spTree>
    <p:extLst>
      <p:ext uri="{BB962C8B-B14F-4D97-AF65-F5344CB8AC3E}">
        <p14:creationId xmlns:p14="http://schemas.microsoft.com/office/powerpoint/2010/main" val="1982176941"/>
      </p:ext>
    </p:extLst>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71195"/>
          </a:xfrm>
        </p:spPr>
        <p:txBody>
          <a:bodyPr>
            <a:normAutofit fontScale="90000"/>
          </a:bodyPr>
          <a:lstStyle/>
          <a:p>
            <a:pPr algn="ctr"/>
            <a:r>
              <a:rPr lang="fa-IR" b="1" dirty="0">
                <a:solidFill>
                  <a:srgbClr val="FF0000"/>
                </a:solidFill>
              </a:rPr>
              <a:t>آیا سیاست پولی می تواند رشد ایجاد کند؟</a:t>
            </a:r>
          </a:p>
        </p:txBody>
      </p:sp>
      <p:sp>
        <p:nvSpPr>
          <p:cNvPr id="3" name="Content Placeholder 2"/>
          <p:cNvSpPr>
            <a:spLocks noGrp="1"/>
          </p:cNvSpPr>
          <p:nvPr>
            <p:ph idx="1"/>
          </p:nvPr>
        </p:nvSpPr>
        <p:spPr>
          <a:xfrm>
            <a:off x="838200" y="1114697"/>
            <a:ext cx="10515600" cy="5062266"/>
          </a:xfrm>
        </p:spPr>
        <p:txBody>
          <a:bodyPr>
            <a:normAutofit fontScale="85000" lnSpcReduction="10000"/>
          </a:bodyPr>
          <a:lstStyle/>
          <a:p>
            <a:pPr marL="0" indent="0" algn="just" rtl="1">
              <a:lnSpc>
                <a:spcPct val="200000"/>
              </a:lnSpc>
              <a:buNone/>
            </a:pPr>
            <a:r>
              <a:rPr lang="fa-IR" sz="3200" b="1" dirty="0"/>
              <a:t>سیاست پولی در هیچ جای دنیا وظیفه اش و کارکردش ایجاد رشد اقتصادی نیست بلکه حفظ ثبات اقتصادی(حفظ رشد اقتصادی در حد بالقوه) است. در واقع، همانطور که با معالجه سطحی یک فوتبالیست می توان تا حدی او را آماده برگشت به میدان بازی کرد اما نمی توان قدرت عضلات و مهارت او را در همان بازی افزایش داد، با سیاست پولی هم می توان تا حدی به رفع رکود و برگرداندن اقتصاد از رکود کمک کرد اما نمی توان از طریق سیاست پولی رشد اقتصادی بلندمدت یک کشور را افزایش داد.</a:t>
            </a:r>
          </a:p>
        </p:txBody>
      </p:sp>
    </p:spTree>
    <p:extLst>
      <p:ext uri="{BB962C8B-B14F-4D97-AF65-F5344CB8AC3E}">
        <p14:creationId xmlns:p14="http://schemas.microsoft.com/office/powerpoint/2010/main" val="299262073"/>
      </p:ext>
    </p:extLst>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06029"/>
          </a:xfrm>
        </p:spPr>
        <p:txBody>
          <a:bodyPr/>
          <a:lstStyle/>
          <a:p>
            <a:pPr algn="ctr"/>
            <a:r>
              <a:rPr lang="fa-IR" b="1" dirty="0">
                <a:solidFill>
                  <a:srgbClr val="FF0000"/>
                </a:solidFill>
              </a:rPr>
              <a:t>تفاوت کشورها در رشد مربوط به چیست؟</a:t>
            </a:r>
          </a:p>
        </p:txBody>
      </p:sp>
      <p:sp>
        <p:nvSpPr>
          <p:cNvPr id="3" name="Content Placeholder 2"/>
          <p:cNvSpPr>
            <a:spLocks noGrp="1"/>
          </p:cNvSpPr>
          <p:nvPr>
            <p:ph idx="1"/>
          </p:nvPr>
        </p:nvSpPr>
        <p:spPr>
          <a:xfrm>
            <a:off x="838200" y="1193074"/>
            <a:ext cx="10515600" cy="4983889"/>
          </a:xfrm>
        </p:spPr>
        <p:txBody>
          <a:bodyPr>
            <a:normAutofit fontScale="92500"/>
          </a:bodyPr>
          <a:lstStyle/>
          <a:p>
            <a:pPr marL="0" indent="0" algn="just" rtl="1">
              <a:lnSpc>
                <a:spcPct val="200000"/>
              </a:lnSpc>
              <a:buNone/>
            </a:pPr>
            <a:r>
              <a:rPr lang="fa-IR" sz="3200" b="1" dirty="0"/>
              <a:t>تفاوت کشورها در متوسط رشد اقتصادی عمدتاً(نه کاملاً) مرتبط با تفاوت متوسط نرخ سرمایه گذاری در انواع سرمایه گذاری پنج گانه فوق است و در عین حال اقتصادهای توسعه یافته تر به طور متوسط رشد اقتصادی پایین تری دارند که ذیل نظریه همگرایی </a:t>
            </a:r>
            <a:r>
              <a:rPr lang="en-US" sz="3200" b="1" dirty="0"/>
              <a:t>(</a:t>
            </a:r>
            <a:r>
              <a:rPr lang="en-US" sz="3200" b="1" dirty="0">
                <a:solidFill>
                  <a:srgbClr val="00B0F0"/>
                </a:solidFill>
              </a:rPr>
              <a:t>Convergence</a:t>
            </a:r>
            <a:r>
              <a:rPr lang="en-US" sz="3200" b="1" dirty="0"/>
              <a:t>)</a:t>
            </a:r>
            <a:r>
              <a:rPr lang="fa-IR" sz="3200" b="1" dirty="0"/>
              <a:t> تبیین می شود. همچنین، کشورها پس از یک دوره رشد اقتصادی بالا به تدریج دچار کاهش رشد اقتصادی می شوند.</a:t>
            </a:r>
          </a:p>
        </p:txBody>
      </p:sp>
    </p:spTree>
    <p:extLst>
      <p:ext uri="{BB962C8B-B14F-4D97-AF65-F5344CB8AC3E}">
        <p14:creationId xmlns:p14="http://schemas.microsoft.com/office/powerpoint/2010/main" val="528401128"/>
      </p:ext>
    </p:extLst>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4738"/>
          </a:xfrm>
        </p:spPr>
        <p:txBody>
          <a:bodyPr>
            <a:normAutofit/>
          </a:bodyPr>
          <a:lstStyle/>
          <a:p>
            <a:pPr algn="ctr"/>
            <a:r>
              <a:rPr lang="fa-IR" sz="3600" b="1" dirty="0">
                <a:solidFill>
                  <a:srgbClr val="FF0000"/>
                </a:solidFill>
              </a:rPr>
              <a:t>تولید ناخالص داخلی آلمان و هند در مقیاس لگاریتمی،2023-1950</a:t>
            </a:r>
          </a:p>
        </p:txBody>
      </p:sp>
      <p:sp>
        <p:nvSpPr>
          <p:cNvPr id="3" name="Content Placeholder 2"/>
          <p:cNvSpPr>
            <a:spLocks noGrp="1"/>
          </p:cNvSpPr>
          <p:nvPr>
            <p:ph idx="1"/>
          </p:nvPr>
        </p:nvSpPr>
        <p:spPr>
          <a:xfrm>
            <a:off x="838200" y="1149531"/>
            <a:ext cx="10515600" cy="5027432"/>
          </a:xfrm>
        </p:spPr>
        <p:txBody>
          <a:bodyPr/>
          <a:lstStyle/>
          <a:p>
            <a:pPr marL="0" indent="0" algn="r" rtl="1">
              <a:buNone/>
            </a:pPr>
            <a:endParaRPr lang="fa-IR" dirty="0"/>
          </a:p>
        </p:txBody>
      </p:sp>
      <p:graphicFrame>
        <p:nvGraphicFramePr>
          <p:cNvPr id="5" name="Object 4"/>
          <p:cNvGraphicFramePr>
            <a:graphicFrameLocks noChangeAspect="1"/>
          </p:cNvGraphicFramePr>
          <p:nvPr>
            <p:extLst>
              <p:ext uri="{D42A27DB-BD31-4B8C-83A1-F6EECF244321}">
                <p14:modId xmlns:p14="http://schemas.microsoft.com/office/powerpoint/2010/main" val="1738721800"/>
              </p:ext>
            </p:extLst>
          </p:nvPr>
        </p:nvGraphicFramePr>
        <p:xfrm>
          <a:off x="838200" y="1149531"/>
          <a:ext cx="10515600" cy="5027431"/>
        </p:xfrm>
        <a:graphic>
          <a:graphicData uri="http://schemas.openxmlformats.org/presentationml/2006/ole">
            <mc:AlternateContent xmlns:mc="http://schemas.openxmlformats.org/markup-compatibility/2006">
              <mc:Choice xmlns:v="urn:schemas-microsoft-com:vml" Requires="v">
                <p:oleObj name="EViews" r:id="rId2" imgW="4648129" imgH="3246215" progId="EViews.Workfile.2">
                  <p:embed/>
                </p:oleObj>
              </mc:Choice>
              <mc:Fallback>
                <p:oleObj name="EViews" r:id="rId2" imgW="4648129" imgH="3246215" progId="EViews.Workfile.2">
                  <p:embed/>
                  <p:pic>
                    <p:nvPicPr>
                      <p:cNvPr id="0" name=""/>
                      <p:cNvPicPr/>
                      <p:nvPr/>
                    </p:nvPicPr>
                    <p:blipFill>
                      <a:blip r:embed="rId3"/>
                      <a:stretch>
                        <a:fillRect/>
                      </a:stretch>
                    </p:blipFill>
                    <p:spPr>
                      <a:xfrm>
                        <a:off x="838200" y="1149531"/>
                        <a:ext cx="10515600" cy="5027431"/>
                      </a:xfrm>
                      <a:prstGeom prst="rect">
                        <a:avLst/>
                      </a:prstGeom>
                    </p:spPr>
                  </p:pic>
                </p:oleObj>
              </mc:Fallback>
            </mc:AlternateContent>
          </a:graphicData>
        </a:graphic>
      </p:graphicFrame>
    </p:spTree>
    <p:extLst>
      <p:ext uri="{BB962C8B-B14F-4D97-AF65-F5344CB8AC3E}">
        <p14:creationId xmlns:p14="http://schemas.microsoft.com/office/powerpoint/2010/main" val="1788908004"/>
      </p:ext>
    </p:extLst>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32155"/>
          </a:xfrm>
        </p:spPr>
        <p:txBody>
          <a:bodyPr>
            <a:normAutofit/>
          </a:bodyPr>
          <a:lstStyle/>
          <a:p>
            <a:pPr algn="ctr"/>
            <a:r>
              <a:rPr lang="fa-IR" sz="3600" b="1" dirty="0">
                <a:solidFill>
                  <a:srgbClr val="FF0000"/>
                </a:solidFill>
              </a:rPr>
              <a:t>تولید ناخالص داخلی کره و چین در مقیاس لگاریتمی،2023-1952</a:t>
            </a:r>
          </a:p>
        </p:txBody>
      </p:sp>
      <p:sp>
        <p:nvSpPr>
          <p:cNvPr id="3" name="Content Placeholder 2"/>
          <p:cNvSpPr>
            <a:spLocks noGrp="1"/>
          </p:cNvSpPr>
          <p:nvPr>
            <p:ph idx="1"/>
          </p:nvPr>
        </p:nvSpPr>
        <p:spPr>
          <a:xfrm>
            <a:off x="838200" y="1097280"/>
            <a:ext cx="10515600" cy="5079683"/>
          </a:xfrm>
        </p:spPr>
        <p:txBody>
          <a:bodyPr>
            <a:normAutofit/>
          </a:bodyPr>
          <a:lstStyle/>
          <a:p>
            <a:pPr marL="0" indent="0" algn="r" rtl="1">
              <a:buNone/>
            </a:pPr>
            <a:endParaRPr lang="fa-IR" sz="3200" b="1" dirty="0"/>
          </a:p>
        </p:txBody>
      </p:sp>
      <p:graphicFrame>
        <p:nvGraphicFramePr>
          <p:cNvPr id="5" name="Object 4"/>
          <p:cNvGraphicFramePr>
            <a:graphicFrameLocks noChangeAspect="1"/>
          </p:cNvGraphicFramePr>
          <p:nvPr>
            <p:extLst>
              <p:ext uri="{D42A27DB-BD31-4B8C-83A1-F6EECF244321}">
                <p14:modId xmlns:p14="http://schemas.microsoft.com/office/powerpoint/2010/main" val="1821970784"/>
              </p:ext>
            </p:extLst>
          </p:nvPr>
        </p:nvGraphicFramePr>
        <p:xfrm>
          <a:off x="838200" y="1097280"/>
          <a:ext cx="10515600" cy="5079683"/>
        </p:xfrm>
        <a:graphic>
          <a:graphicData uri="http://schemas.openxmlformats.org/presentationml/2006/ole">
            <mc:AlternateContent xmlns:mc="http://schemas.openxmlformats.org/markup-compatibility/2006">
              <mc:Choice xmlns:v="urn:schemas-microsoft-com:vml" Requires="v">
                <p:oleObj name="EViews" r:id="rId2" imgW="4556689" imgH="3246215" progId="EViews.Workfile.2">
                  <p:embed/>
                </p:oleObj>
              </mc:Choice>
              <mc:Fallback>
                <p:oleObj name="EViews" r:id="rId2" imgW="4556689" imgH="3246215" progId="EViews.Workfile.2">
                  <p:embed/>
                  <p:pic>
                    <p:nvPicPr>
                      <p:cNvPr id="0" name=""/>
                      <p:cNvPicPr/>
                      <p:nvPr/>
                    </p:nvPicPr>
                    <p:blipFill>
                      <a:blip r:embed="rId3"/>
                      <a:stretch>
                        <a:fillRect/>
                      </a:stretch>
                    </p:blipFill>
                    <p:spPr>
                      <a:xfrm>
                        <a:off x="838200" y="1097280"/>
                        <a:ext cx="10515600" cy="5079683"/>
                      </a:xfrm>
                      <a:prstGeom prst="rect">
                        <a:avLst/>
                      </a:prstGeom>
                    </p:spPr>
                  </p:pic>
                </p:oleObj>
              </mc:Fallback>
            </mc:AlternateContent>
          </a:graphicData>
        </a:graphic>
      </p:graphicFrame>
    </p:spTree>
    <p:extLst>
      <p:ext uri="{BB962C8B-B14F-4D97-AF65-F5344CB8AC3E}">
        <p14:creationId xmlns:p14="http://schemas.microsoft.com/office/powerpoint/2010/main" val="2249857436"/>
      </p:ext>
    </p:extLst>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71195"/>
          </a:xfrm>
        </p:spPr>
        <p:txBody>
          <a:bodyPr>
            <a:normAutofit/>
          </a:bodyPr>
          <a:lstStyle/>
          <a:p>
            <a:pPr algn="ctr"/>
            <a:r>
              <a:rPr lang="fa-IR" sz="3600" b="1" dirty="0">
                <a:solidFill>
                  <a:srgbClr val="FF0000"/>
                </a:solidFill>
              </a:rPr>
              <a:t>رشد بالقوه یا متوسط کشورها انعکاس چیست؟</a:t>
            </a:r>
          </a:p>
        </p:txBody>
      </p:sp>
      <p:sp>
        <p:nvSpPr>
          <p:cNvPr id="3" name="Content Placeholder 2"/>
          <p:cNvSpPr>
            <a:spLocks noGrp="1"/>
          </p:cNvSpPr>
          <p:nvPr>
            <p:ph idx="1"/>
          </p:nvPr>
        </p:nvSpPr>
        <p:spPr>
          <a:xfrm>
            <a:off x="838200" y="1036320"/>
            <a:ext cx="10515600" cy="5140643"/>
          </a:xfrm>
        </p:spPr>
        <p:txBody>
          <a:bodyPr>
            <a:normAutofit lnSpcReduction="10000"/>
          </a:bodyPr>
          <a:lstStyle/>
          <a:p>
            <a:pPr marL="0" indent="0" algn="just" rtl="1">
              <a:lnSpc>
                <a:spcPct val="150000"/>
              </a:lnSpc>
              <a:buNone/>
            </a:pPr>
            <a:r>
              <a:rPr lang="fa-IR" sz="3200" b="1" dirty="0"/>
              <a:t>گرچه در واقعیت رشد اقتصادی کشورها متاثر از شوک های عرضه و تقاضا دچار تغییر می شود اما متوسط رشد اقتصادی یا رشد بلندمدت یک کشور انعکاس نرخ انواع سرمایه گذاری است که اشاره شد و به طور معمول به سرعت قابلیت تغییر ندارد و معمولاً سیاست های پولی و مالی که برای تثبیت اقتصاد به کار می روند، بر آن تاثیر نمی گذارند بلکه فقط می توانند کمک کنند که به صورت مقطعی رشد اقتصادی از مقدار بالقوه انحراف کمتر یا بیشتری پیدا کند.</a:t>
            </a:r>
          </a:p>
        </p:txBody>
      </p:sp>
    </p:spTree>
    <p:extLst>
      <p:ext uri="{BB962C8B-B14F-4D97-AF65-F5344CB8AC3E}">
        <p14:creationId xmlns:p14="http://schemas.microsoft.com/office/powerpoint/2010/main" val="657161177"/>
      </p:ext>
    </p:extLst>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4738"/>
          </a:xfrm>
        </p:spPr>
        <p:txBody>
          <a:bodyPr/>
          <a:lstStyle/>
          <a:p>
            <a:pPr algn="ctr"/>
            <a:r>
              <a:rPr lang="fa-IR" b="1" dirty="0">
                <a:solidFill>
                  <a:srgbClr val="FF0000"/>
                </a:solidFill>
              </a:rPr>
              <a:t>رشد بلندمدت اقتصاد ایران چگونه شکل گرفته است؟</a:t>
            </a:r>
          </a:p>
        </p:txBody>
      </p:sp>
      <p:sp>
        <p:nvSpPr>
          <p:cNvPr id="3" name="Content Placeholder 2"/>
          <p:cNvSpPr>
            <a:spLocks noGrp="1"/>
          </p:cNvSpPr>
          <p:nvPr>
            <p:ph idx="1"/>
          </p:nvPr>
        </p:nvSpPr>
        <p:spPr>
          <a:xfrm>
            <a:off x="838200" y="1079864"/>
            <a:ext cx="10515600" cy="5097099"/>
          </a:xfrm>
        </p:spPr>
        <p:txBody>
          <a:bodyPr>
            <a:normAutofit lnSpcReduction="10000"/>
          </a:bodyPr>
          <a:lstStyle/>
          <a:p>
            <a:pPr marL="0" indent="0" algn="just" rtl="1">
              <a:lnSpc>
                <a:spcPct val="150000"/>
              </a:lnSpc>
              <a:buNone/>
            </a:pPr>
            <a:r>
              <a:rPr lang="fa-IR" sz="3200" b="1" dirty="0"/>
              <a:t>از زمانی که داده وجود دارد، شواهد نشان دهنده آن است که رشد اقتصادی ایران به شدت متاثر از عواید منابع طبیعی و بویژه درآمدهای نفتی بوده است که اولاً امکان پس انداز و سرمایه گذاری فیزیکی را فراهم می کرده است و ثانیاً با گسترش روابط با جهان خارج امکان انتقال تکنولوژی و دانش را فراهم می کرده است. با گذشت زمان نرخ انواع سرمایه گذاری دچار کاهش شده است و به همین دلیل متوسط رشد اقتصادی ایران هم دچار کاهش شده است.</a:t>
            </a:r>
          </a:p>
        </p:txBody>
      </p:sp>
    </p:spTree>
    <p:extLst>
      <p:ext uri="{BB962C8B-B14F-4D97-AF65-F5344CB8AC3E}">
        <p14:creationId xmlns:p14="http://schemas.microsoft.com/office/powerpoint/2010/main" val="3872457100"/>
      </p:ext>
    </p:extLst>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79903"/>
          </a:xfrm>
        </p:spPr>
        <p:txBody>
          <a:bodyPr>
            <a:normAutofit/>
          </a:bodyPr>
          <a:lstStyle/>
          <a:p>
            <a:pPr algn="ctr"/>
            <a:r>
              <a:rPr lang="fa-IR" sz="3200" b="1" dirty="0">
                <a:solidFill>
                  <a:srgbClr val="FF0000"/>
                </a:solidFill>
              </a:rPr>
              <a:t>درآمدهای نفتی و تولید ناخالص داخلی در مقیاس لگاریتمی،1403-1338</a:t>
            </a:r>
          </a:p>
        </p:txBody>
      </p:sp>
      <p:sp>
        <p:nvSpPr>
          <p:cNvPr id="3" name="Content Placeholder 2"/>
          <p:cNvSpPr>
            <a:spLocks noGrp="1"/>
          </p:cNvSpPr>
          <p:nvPr>
            <p:ph idx="1"/>
          </p:nvPr>
        </p:nvSpPr>
        <p:spPr>
          <a:xfrm>
            <a:off x="838200" y="1045029"/>
            <a:ext cx="10515600" cy="5131934"/>
          </a:xfrm>
        </p:spPr>
        <p:txBody>
          <a:bodyPr/>
          <a:lstStyle/>
          <a:p>
            <a:pPr marL="0" indent="0" algn="r" rtl="1">
              <a:buNone/>
            </a:pPr>
            <a:endParaRPr lang="fa-IR" dirty="0"/>
          </a:p>
        </p:txBody>
      </p:sp>
      <p:graphicFrame>
        <p:nvGraphicFramePr>
          <p:cNvPr id="5" name="Object 4"/>
          <p:cNvGraphicFramePr>
            <a:graphicFrameLocks noChangeAspect="1"/>
          </p:cNvGraphicFramePr>
          <p:nvPr>
            <p:extLst>
              <p:ext uri="{D42A27DB-BD31-4B8C-83A1-F6EECF244321}">
                <p14:modId xmlns:p14="http://schemas.microsoft.com/office/powerpoint/2010/main" val="2008543585"/>
              </p:ext>
            </p:extLst>
          </p:nvPr>
        </p:nvGraphicFramePr>
        <p:xfrm>
          <a:off x="838200" y="1045030"/>
          <a:ext cx="10515600" cy="5131934"/>
        </p:xfrm>
        <a:graphic>
          <a:graphicData uri="http://schemas.openxmlformats.org/presentationml/2006/ole">
            <mc:AlternateContent xmlns:mc="http://schemas.openxmlformats.org/markup-compatibility/2006">
              <mc:Choice xmlns:v="urn:schemas-microsoft-com:vml" Requires="v">
                <p:oleObj name="EViews" r:id="rId2" imgW="4876516" imgH="3246215" progId="EViews.Workfile.2">
                  <p:embed/>
                </p:oleObj>
              </mc:Choice>
              <mc:Fallback>
                <p:oleObj name="EViews" r:id="rId2" imgW="4876516" imgH="3246215" progId="EViews.Workfile.2">
                  <p:embed/>
                  <p:pic>
                    <p:nvPicPr>
                      <p:cNvPr id="0" name=""/>
                      <p:cNvPicPr/>
                      <p:nvPr/>
                    </p:nvPicPr>
                    <p:blipFill>
                      <a:blip r:embed="rId3"/>
                      <a:stretch>
                        <a:fillRect/>
                      </a:stretch>
                    </p:blipFill>
                    <p:spPr>
                      <a:xfrm>
                        <a:off x="838200" y="1045030"/>
                        <a:ext cx="10515600" cy="5131934"/>
                      </a:xfrm>
                      <a:prstGeom prst="rect">
                        <a:avLst/>
                      </a:prstGeom>
                    </p:spPr>
                  </p:pic>
                </p:oleObj>
              </mc:Fallback>
            </mc:AlternateContent>
          </a:graphicData>
        </a:graphic>
      </p:graphicFrame>
    </p:spTree>
    <p:extLst>
      <p:ext uri="{BB962C8B-B14F-4D97-AF65-F5344CB8AC3E}">
        <p14:creationId xmlns:p14="http://schemas.microsoft.com/office/powerpoint/2010/main" val="2590307408"/>
      </p:ext>
    </p:extLst>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97321"/>
          </a:xfrm>
        </p:spPr>
        <p:txBody>
          <a:bodyPr/>
          <a:lstStyle/>
          <a:p>
            <a:pPr algn="ctr"/>
            <a:r>
              <a:rPr lang="fa-IR" b="1" dirty="0">
                <a:solidFill>
                  <a:srgbClr val="FF0000"/>
                </a:solidFill>
              </a:rPr>
              <a:t>رشد اقتصادی و ترند آن،1403-1338</a:t>
            </a:r>
          </a:p>
        </p:txBody>
      </p:sp>
      <p:sp>
        <p:nvSpPr>
          <p:cNvPr id="3" name="Content Placeholder 2"/>
          <p:cNvSpPr>
            <a:spLocks noGrp="1"/>
          </p:cNvSpPr>
          <p:nvPr>
            <p:ph idx="1"/>
          </p:nvPr>
        </p:nvSpPr>
        <p:spPr>
          <a:xfrm>
            <a:off x="838200" y="1062446"/>
            <a:ext cx="10515600" cy="5114517"/>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3618889665"/>
              </p:ext>
            </p:extLst>
          </p:nvPr>
        </p:nvGraphicFramePr>
        <p:xfrm>
          <a:off x="838201" y="1062446"/>
          <a:ext cx="10515600" cy="5114517"/>
        </p:xfrm>
        <a:graphic>
          <a:graphicData uri="http://schemas.openxmlformats.org/presentationml/2006/ole">
            <mc:AlternateContent xmlns:mc="http://schemas.openxmlformats.org/markup-compatibility/2006">
              <mc:Choice xmlns:v="urn:schemas-microsoft-com:vml" Requires="v">
                <p:oleObj name="EViews" r:id="rId2" imgW="4564345" imgH="2857761" progId="EViews.Workfile.2">
                  <p:embed/>
                </p:oleObj>
              </mc:Choice>
              <mc:Fallback>
                <p:oleObj name="EViews" r:id="rId2" imgW="4564345" imgH="2857761" progId="EViews.Workfile.2">
                  <p:embed/>
                  <p:pic>
                    <p:nvPicPr>
                      <p:cNvPr id="0" name=""/>
                      <p:cNvPicPr/>
                      <p:nvPr/>
                    </p:nvPicPr>
                    <p:blipFill>
                      <a:blip r:embed="rId3"/>
                      <a:stretch>
                        <a:fillRect/>
                      </a:stretch>
                    </p:blipFill>
                    <p:spPr>
                      <a:xfrm>
                        <a:off x="838201" y="1062446"/>
                        <a:ext cx="10515600" cy="5114517"/>
                      </a:xfrm>
                      <a:prstGeom prst="rect">
                        <a:avLst/>
                      </a:prstGeom>
                    </p:spPr>
                  </p:pic>
                </p:oleObj>
              </mc:Fallback>
            </mc:AlternateContent>
          </a:graphicData>
        </a:graphic>
      </p:graphicFrame>
    </p:spTree>
    <p:extLst>
      <p:ext uri="{BB962C8B-B14F-4D97-AF65-F5344CB8AC3E}">
        <p14:creationId xmlns:p14="http://schemas.microsoft.com/office/powerpoint/2010/main" val="2698780169"/>
      </p:ext>
    </p:extLst>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53778"/>
          </a:xfrm>
        </p:spPr>
        <p:txBody>
          <a:bodyPr>
            <a:normAutofit fontScale="90000"/>
          </a:bodyPr>
          <a:lstStyle/>
          <a:p>
            <a:pPr algn="ctr"/>
            <a:r>
              <a:rPr lang="fa-IR" b="1" dirty="0">
                <a:solidFill>
                  <a:srgbClr val="FF0000"/>
                </a:solidFill>
              </a:rPr>
              <a:t>رشد اقتصادی ایران،1403-1390</a:t>
            </a:r>
          </a:p>
        </p:txBody>
      </p:sp>
      <p:sp>
        <p:nvSpPr>
          <p:cNvPr id="3" name="Content Placeholder 2"/>
          <p:cNvSpPr>
            <a:spLocks noGrp="1"/>
          </p:cNvSpPr>
          <p:nvPr>
            <p:ph idx="1"/>
          </p:nvPr>
        </p:nvSpPr>
        <p:spPr>
          <a:xfrm>
            <a:off x="838200" y="1018904"/>
            <a:ext cx="10515600" cy="5158059"/>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906956381"/>
              </p:ext>
            </p:extLst>
          </p:nvPr>
        </p:nvGraphicFramePr>
        <p:xfrm>
          <a:off x="838201" y="1018905"/>
          <a:ext cx="10515600" cy="5158058"/>
        </p:xfrm>
        <a:graphic>
          <a:graphicData uri="http://schemas.openxmlformats.org/presentationml/2006/ole">
            <mc:AlternateContent xmlns:mc="http://schemas.openxmlformats.org/markup-compatibility/2006">
              <mc:Choice xmlns:v="urn:schemas-microsoft-com:vml" Requires="v">
                <p:oleObj name="EViews" r:id="rId2" imgW="4526067" imgH="2850085" progId="EViews.Workfile.2">
                  <p:embed/>
                </p:oleObj>
              </mc:Choice>
              <mc:Fallback>
                <p:oleObj name="EViews" r:id="rId2" imgW="4526067" imgH="2850085" progId="EViews.Workfile.2">
                  <p:embed/>
                  <p:pic>
                    <p:nvPicPr>
                      <p:cNvPr id="0" name=""/>
                      <p:cNvPicPr/>
                      <p:nvPr/>
                    </p:nvPicPr>
                    <p:blipFill>
                      <a:blip r:embed="rId3"/>
                      <a:stretch>
                        <a:fillRect/>
                      </a:stretch>
                    </p:blipFill>
                    <p:spPr>
                      <a:xfrm>
                        <a:off x="838201" y="1018905"/>
                        <a:ext cx="10515600" cy="5158058"/>
                      </a:xfrm>
                      <a:prstGeom prst="rect">
                        <a:avLst/>
                      </a:prstGeom>
                    </p:spPr>
                  </p:pic>
                </p:oleObj>
              </mc:Fallback>
            </mc:AlternateContent>
          </a:graphicData>
        </a:graphic>
      </p:graphicFrame>
    </p:spTree>
    <p:extLst>
      <p:ext uri="{BB962C8B-B14F-4D97-AF65-F5344CB8AC3E}">
        <p14:creationId xmlns:p14="http://schemas.microsoft.com/office/powerpoint/2010/main" val="1956988396"/>
      </p:ext>
    </p:extLst>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4738"/>
          </a:xfrm>
        </p:spPr>
        <p:txBody>
          <a:bodyPr/>
          <a:lstStyle/>
          <a:p>
            <a:pPr algn="ctr"/>
            <a:r>
              <a:rPr lang="fa-IR" b="1" dirty="0">
                <a:solidFill>
                  <a:srgbClr val="FF0000"/>
                </a:solidFill>
              </a:rPr>
              <a:t>داده ها چه می گوید؟</a:t>
            </a:r>
          </a:p>
        </p:txBody>
      </p:sp>
      <p:sp>
        <p:nvSpPr>
          <p:cNvPr id="3" name="Content Placeholder 2"/>
          <p:cNvSpPr>
            <a:spLocks noGrp="1"/>
          </p:cNvSpPr>
          <p:nvPr>
            <p:ph idx="1"/>
          </p:nvPr>
        </p:nvSpPr>
        <p:spPr>
          <a:xfrm>
            <a:off x="838200" y="1158240"/>
            <a:ext cx="10515600" cy="5018723"/>
          </a:xfrm>
        </p:spPr>
        <p:txBody>
          <a:bodyPr>
            <a:normAutofit fontScale="85000" lnSpcReduction="20000"/>
          </a:bodyPr>
          <a:lstStyle/>
          <a:p>
            <a:pPr marL="514350" indent="-514350" algn="just" rtl="1">
              <a:lnSpc>
                <a:spcPct val="200000"/>
              </a:lnSpc>
              <a:buFont typeface="+mj-lt"/>
              <a:buAutoNum type="arabicParenR"/>
            </a:pPr>
            <a:r>
              <a:rPr lang="fa-IR" sz="3200" b="1" dirty="0"/>
              <a:t>رشد اقتصادی ایران در بلندمدت و حتی به صورت مقطعی به شدت با درآمدهای نفتی همبسته است و دلیل روند نزولی و بی ثباتی آن هم همین موضوع است.</a:t>
            </a:r>
          </a:p>
          <a:p>
            <a:pPr marL="514350" indent="-514350" algn="just" rtl="1">
              <a:lnSpc>
                <a:spcPct val="200000"/>
              </a:lnSpc>
              <a:buFont typeface="+mj-lt"/>
              <a:buAutoNum type="arabicParenR"/>
            </a:pPr>
            <a:r>
              <a:rPr lang="fa-IR" sz="3200" b="1" dirty="0"/>
              <a:t>ترند رشد اقتصادی ایران با وجود فروکش کردن و صعود مجدد دوران پس از انقلاب و دوران پس از خاتمه جنگ، از حدود 10 درصد به حدود 4 درصد تنزل کرده است.</a:t>
            </a:r>
          </a:p>
          <a:p>
            <a:pPr marL="514350" indent="-514350" algn="just" rtl="1">
              <a:lnSpc>
                <a:spcPct val="200000"/>
              </a:lnSpc>
              <a:buFont typeface="+mj-lt"/>
              <a:buAutoNum type="arabicParenR"/>
            </a:pPr>
            <a:r>
              <a:rPr lang="fa-IR" sz="3200" b="1" dirty="0"/>
              <a:t>از شروع دهه 1390 رشد اقتصادی ایران وارد تلاطم شدید شد اما از 1399 به بعد اندکی ثبات پیدا کرد که می توان </a:t>
            </a:r>
            <a:r>
              <a:rPr lang="fa-IR" sz="3200" b="1" dirty="0">
                <a:solidFill>
                  <a:srgbClr val="00B0F0"/>
                </a:solidFill>
              </a:rPr>
              <a:t>بایدن افکت </a:t>
            </a:r>
            <a:r>
              <a:rPr lang="fa-IR" sz="3200" b="1" dirty="0"/>
              <a:t>نامید.</a:t>
            </a:r>
          </a:p>
        </p:txBody>
      </p:sp>
    </p:spTree>
    <p:extLst>
      <p:ext uri="{BB962C8B-B14F-4D97-AF65-F5344CB8AC3E}">
        <p14:creationId xmlns:p14="http://schemas.microsoft.com/office/powerpoint/2010/main" val="565164444"/>
      </p:ext>
    </p:extLst>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06029"/>
          </a:xfrm>
        </p:spPr>
        <p:txBody>
          <a:bodyPr/>
          <a:lstStyle/>
          <a:p>
            <a:pPr algn="ctr"/>
            <a:r>
              <a:rPr lang="fa-IR" b="1" dirty="0">
                <a:solidFill>
                  <a:srgbClr val="FF0000"/>
                </a:solidFill>
              </a:rPr>
              <a:t>تداوم رشد و احساس کاهش رفاه</a:t>
            </a:r>
          </a:p>
        </p:txBody>
      </p:sp>
      <p:sp>
        <p:nvSpPr>
          <p:cNvPr id="3" name="Content Placeholder 2"/>
          <p:cNvSpPr>
            <a:spLocks noGrp="1"/>
          </p:cNvSpPr>
          <p:nvPr>
            <p:ph idx="1"/>
          </p:nvPr>
        </p:nvSpPr>
        <p:spPr>
          <a:xfrm>
            <a:off x="838200" y="1193074"/>
            <a:ext cx="10515600" cy="4983889"/>
          </a:xfrm>
        </p:spPr>
        <p:txBody>
          <a:bodyPr>
            <a:normAutofit fontScale="92500"/>
          </a:bodyPr>
          <a:lstStyle/>
          <a:p>
            <a:pPr marL="0" indent="0" algn="just" rtl="1">
              <a:lnSpc>
                <a:spcPct val="150000"/>
              </a:lnSpc>
              <a:buNone/>
            </a:pPr>
            <a:r>
              <a:rPr lang="fa-IR" sz="3200" b="1" dirty="0"/>
              <a:t>گرچه گاهی اوقات به محاسبات رشد اقتصادی در سال های اخیر ایراد گرفته می شود اما تحقق رشد مثبت واقعاً قابل مناقشه نیست گرچه ممکن است به خاطر تورم بالا اشکال محاسباتی در آن ایجاد شود. تحقق رشد در سال های اخیر به این دلیل بوده است که تولید و فروش نفت افزایش یافته است(کل درآمد صادراتی در سال 1403 ظاهراً بالای 100 میلیارد دلار بوده است) اما بخشی از اثر رفاهی رشد به دلیل افزایش هزینه مبادلات خارجی در جامعه حس نمی شود و البته بخشی از هزینه های دولت هم بابت مواردی است که رفاه ایجاد نمی کند.</a:t>
            </a:r>
          </a:p>
        </p:txBody>
      </p:sp>
    </p:spTree>
    <p:extLst>
      <p:ext uri="{BB962C8B-B14F-4D97-AF65-F5344CB8AC3E}">
        <p14:creationId xmlns:p14="http://schemas.microsoft.com/office/powerpoint/2010/main" val="4088353633"/>
      </p:ext>
    </p:extLst>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88612"/>
          </a:xfrm>
        </p:spPr>
        <p:txBody>
          <a:bodyPr>
            <a:normAutofit fontScale="90000"/>
          </a:bodyPr>
          <a:lstStyle/>
          <a:p>
            <a:pPr algn="ctr"/>
            <a:r>
              <a:rPr lang="fa-IR" b="1" dirty="0">
                <a:solidFill>
                  <a:srgbClr val="FF0000"/>
                </a:solidFill>
              </a:rPr>
              <a:t>چه انتظاری برای رشد اقتصادی وجود دارد؟</a:t>
            </a:r>
          </a:p>
        </p:txBody>
      </p:sp>
      <p:sp>
        <p:nvSpPr>
          <p:cNvPr id="3" name="Content Placeholder 2"/>
          <p:cNvSpPr>
            <a:spLocks noGrp="1"/>
          </p:cNvSpPr>
          <p:nvPr>
            <p:ph idx="1"/>
          </p:nvPr>
        </p:nvSpPr>
        <p:spPr>
          <a:xfrm>
            <a:off x="838200" y="1053738"/>
            <a:ext cx="10515600" cy="5123225"/>
          </a:xfrm>
        </p:spPr>
        <p:txBody>
          <a:bodyPr>
            <a:normAutofit fontScale="85000" lnSpcReduction="10000"/>
          </a:bodyPr>
          <a:lstStyle/>
          <a:p>
            <a:pPr marL="0" indent="0" algn="just" rtl="1">
              <a:lnSpc>
                <a:spcPct val="200000"/>
              </a:lnSpc>
              <a:buNone/>
            </a:pPr>
            <a:r>
              <a:rPr lang="fa-IR" sz="3200" b="1" dirty="0"/>
              <a:t>با فرض آنکه وضع موجود روابط خارجی بدتر نشود، رشد در حال کاهش کنونی ادامه می یابد و پایین می ماند چون هیچکدام از عوامل کوتاه مدت و بلندمدت رشد اقتصادی تغییر چشم گیر تجربه نمی کنند.</a:t>
            </a:r>
          </a:p>
          <a:p>
            <a:pPr marL="0" indent="0" algn="just" rtl="1">
              <a:lnSpc>
                <a:spcPct val="200000"/>
              </a:lnSpc>
              <a:buNone/>
            </a:pPr>
            <a:r>
              <a:rPr lang="fa-IR" sz="3200" b="1" dirty="0"/>
              <a:t>در شرایطی که توافق حاصل نشود و تخاصم ادامه یابد، رشد اقتصادی نه تنها کاهش می یابد بلکه منفی می شود و بازدهی حقیقی کسب و کارها تنزل می کند. توافق هم فقط می تواند برای مقطعی کوتاه به رشد بالاتر بینجامد.</a:t>
            </a:r>
          </a:p>
        </p:txBody>
      </p:sp>
    </p:spTree>
    <p:extLst>
      <p:ext uri="{BB962C8B-B14F-4D97-AF65-F5344CB8AC3E}">
        <p14:creationId xmlns:p14="http://schemas.microsoft.com/office/powerpoint/2010/main" val="1673282147"/>
      </p:ext>
    </p:extLst>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28569"/>
          </a:xfrm>
        </p:spPr>
        <p:txBody>
          <a:bodyPr/>
          <a:lstStyle/>
          <a:p>
            <a:pPr algn="ctr"/>
            <a:r>
              <a:rPr lang="fa-IR" b="1" dirty="0">
                <a:solidFill>
                  <a:srgbClr val="FF0000"/>
                </a:solidFill>
              </a:rPr>
              <a:t>دلالت چشم انداز رشد برای کسب و کار و بازدهی بازارها</a:t>
            </a:r>
          </a:p>
        </p:txBody>
      </p:sp>
      <p:sp>
        <p:nvSpPr>
          <p:cNvPr id="3" name="Content Placeholder 2"/>
          <p:cNvSpPr>
            <a:spLocks noGrp="1"/>
          </p:cNvSpPr>
          <p:nvPr>
            <p:ph idx="1"/>
          </p:nvPr>
        </p:nvSpPr>
        <p:spPr>
          <a:xfrm>
            <a:off x="838200" y="1165412"/>
            <a:ext cx="10515600" cy="5011551"/>
          </a:xfrm>
        </p:spPr>
        <p:txBody>
          <a:bodyPr>
            <a:normAutofit/>
          </a:bodyPr>
          <a:lstStyle/>
          <a:p>
            <a:pPr marL="0" indent="0" algn="just" rtl="1">
              <a:lnSpc>
                <a:spcPct val="200000"/>
              </a:lnSpc>
              <a:buNone/>
            </a:pPr>
            <a:r>
              <a:rPr lang="fa-IR" sz="3200" b="1" dirty="0"/>
              <a:t>از آنجا که اقتصاد ایران در چشم انداز میان مدت امکان رشد چشمگیر را ندارد و از آنجا که بازدهی حقیقی دارایی ها ناشی از رشد حقیقی اقتصاد است، لذا در چشم انداز میان مدت همچنان بازدهی حقیقی(تورم زدایی شده) دارایی ها پایین می ماند و فقط اثر انتظاری و تغییر سیاست های دولت می تواند چیزی غیر از این را شکل دهد.</a:t>
            </a:r>
          </a:p>
        </p:txBody>
      </p:sp>
    </p:spTree>
    <p:extLst>
      <p:ext uri="{BB962C8B-B14F-4D97-AF65-F5344CB8AC3E}">
        <p14:creationId xmlns:p14="http://schemas.microsoft.com/office/powerpoint/2010/main" val="3651656127"/>
      </p:ext>
    </p:extLst>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4738"/>
          </a:xfrm>
        </p:spPr>
        <p:txBody>
          <a:bodyPr/>
          <a:lstStyle/>
          <a:p>
            <a:pPr algn="ctr"/>
            <a:r>
              <a:rPr lang="fa-IR" b="1" dirty="0">
                <a:solidFill>
                  <a:srgbClr val="FF0000"/>
                </a:solidFill>
              </a:rPr>
              <a:t>تورم پیامد چیست؟</a:t>
            </a:r>
          </a:p>
        </p:txBody>
      </p:sp>
      <p:sp>
        <p:nvSpPr>
          <p:cNvPr id="3" name="Content Placeholder 2"/>
          <p:cNvSpPr>
            <a:spLocks noGrp="1"/>
          </p:cNvSpPr>
          <p:nvPr>
            <p:ph idx="1"/>
          </p:nvPr>
        </p:nvSpPr>
        <p:spPr>
          <a:xfrm>
            <a:off x="838200" y="1193074"/>
            <a:ext cx="10515600" cy="4983889"/>
          </a:xfrm>
        </p:spPr>
        <p:txBody>
          <a:bodyPr>
            <a:normAutofit/>
          </a:bodyPr>
          <a:lstStyle/>
          <a:p>
            <a:pPr marL="0" indent="0" algn="just" rtl="1">
              <a:lnSpc>
                <a:spcPct val="200000"/>
              </a:lnSpc>
              <a:buNone/>
            </a:pPr>
            <a:r>
              <a:rPr lang="fa-IR" sz="3200" b="1" dirty="0"/>
              <a:t>از آنجا که تورم به معنی افزایش سطح عمومی قیمت ها است، هر شوکی که به بخش عرضه یا تقاضای اقتصاد وارد شود، به صورت مقطعی می تواند سبب افزایش سطح عمومی قیمت ها و لذا ایجاد تورم شود. </a:t>
            </a:r>
            <a:r>
              <a:rPr lang="fa-IR" sz="3200" b="1" dirty="0">
                <a:solidFill>
                  <a:srgbClr val="00B0F0"/>
                </a:solidFill>
              </a:rPr>
              <a:t>لذا، به صورت مقطعی تورم می تواند علل مختلف داشته باشد.</a:t>
            </a:r>
          </a:p>
        </p:txBody>
      </p:sp>
    </p:spTree>
    <p:extLst>
      <p:ext uri="{BB962C8B-B14F-4D97-AF65-F5344CB8AC3E}">
        <p14:creationId xmlns:p14="http://schemas.microsoft.com/office/powerpoint/2010/main" val="2006194079"/>
      </p:ext>
    </p:extLst>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4738"/>
          </a:xfrm>
        </p:spPr>
        <p:txBody>
          <a:bodyPr/>
          <a:lstStyle/>
          <a:p>
            <a:pPr algn="ctr" rtl="1"/>
            <a:r>
              <a:rPr lang="fa-IR" b="1" dirty="0">
                <a:solidFill>
                  <a:srgbClr val="FF0000"/>
                </a:solidFill>
              </a:rPr>
              <a:t>تورم فشار تقاضا </a:t>
            </a:r>
            <a:r>
              <a:rPr lang="en-US" b="1" dirty="0">
                <a:solidFill>
                  <a:srgbClr val="FF0000"/>
                </a:solidFill>
              </a:rPr>
              <a:t>(DEMAND PULL)</a:t>
            </a:r>
            <a:endParaRPr lang="fa-IR" b="1" dirty="0">
              <a:solidFill>
                <a:srgbClr val="FF0000"/>
              </a:solidFill>
            </a:endParaRPr>
          </a:p>
        </p:txBody>
      </p:sp>
      <p:sp>
        <p:nvSpPr>
          <p:cNvPr id="3" name="Content Placeholder 2"/>
          <p:cNvSpPr>
            <a:spLocks noGrp="1"/>
          </p:cNvSpPr>
          <p:nvPr>
            <p:ph idx="1"/>
          </p:nvPr>
        </p:nvSpPr>
        <p:spPr>
          <a:xfrm>
            <a:off x="838200" y="1245326"/>
            <a:ext cx="10515600" cy="4931637"/>
          </a:xfrm>
        </p:spPr>
        <p:txBody>
          <a:bodyPr/>
          <a:lstStyle/>
          <a:p>
            <a:pPr marL="0" indent="0" algn="r" rtl="1">
              <a:buNone/>
            </a:pPr>
            <a:endParaRPr lang="fa-IR" dirty="0"/>
          </a:p>
        </p:txBody>
      </p:sp>
      <p:cxnSp>
        <p:nvCxnSpPr>
          <p:cNvPr id="6" name="Straight Arrow Connector 5"/>
          <p:cNvCxnSpPr/>
          <p:nvPr/>
        </p:nvCxnSpPr>
        <p:spPr>
          <a:xfrm flipV="1">
            <a:off x="4371703" y="2046514"/>
            <a:ext cx="2029097" cy="98406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1" name="Straight Arrow Connector 10"/>
          <p:cNvCxnSpPr/>
          <p:nvPr/>
        </p:nvCxnSpPr>
        <p:spPr>
          <a:xfrm>
            <a:off x="4371703" y="3492137"/>
            <a:ext cx="2177142" cy="71800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3" name="Oval 12"/>
          <p:cNvSpPr/>
          <p:nvPr/>
        </p:nvSpPr>
        <p:spPr>
          <a:xfrm>
            <a:off x="6400800" y="1296340"/>
            <a:ext cx="3065417" cy="1373480"/>
          </a:xfrm>
          <a:prstGeom prst="ellipse">
            <a:avLst/>
          </a:prstGeom>
        </p:spPr>
        <p:style>
          <a:lnRef idx="1">
            <a:schemeClr val="accent1"/>
          </a:lnRef>
          <a:fillRef idx="2">
            <a:schemeClr val="accent1"/>
          </a:fillRef>
          <a:effectRef idx="1">
            <a:schemeClr val="accent1"/>
          </a:effectRef>
          <a:fontRef idx="minor">
            <a:schemeClr val="dk1"/>
          </a:fontRef>
        </p:style>
        <p:txBody>
          <a:bodyPr rtlCol="1" anchor="ctr"/>
          <a:lstStyle/>
          <a:p>
            <a:pPr algn="just" rtl="1">
              <a:lnSpc>
                <a:spcPct val="150000"/>
              </a:lnSpc>
            </a:pPr>
            <a:r>
              <a:rPr lang="fa-IR" sz="2000" b="1" dirty="0"/>
              <a:t>افزایش قیمت ها(تورم)</a:t>
            </a:r>
          </a:p>
        </p:txBody>
      </p:sp>
      <p:sp>
        <p:nvSpPr>
          <p:cNvPr id="14" name="Oval 13"/>
          <p:cNvSpPr/>
          <p:nvPr/>
        </p:nvSpPr>
        <p:spPr>
          <a:xfrm>
            <a:off x="6548845" y="3492137"/>
            <a:ext cx="2830286" cy="1254034"/>
          </a:xfrm>
          <a:prstGeom prst="ellipse">
            <a:avLst/>
          </a:prstGeom>
        </p:spPr>
        <p:style>
          <a:lnRef idx="1">
            <a:schemeClr val="accent1"/>
          </a:lnRef>
          <a:fillRef idx="2">
            <a:schemeClr val="accent1"/>
          </a:fillRef>
          <a:effectRef idx="1">
            <a:schemeClr val="accent1"/>
          </a:effectRef>
          <a:fontRef idx="minor">
            <a:schemeClr val="dk1"/>
          </a:fontRef>
        </p:style>
        <p:txBody>
          <a:bodyPr rtlCol="1" anchor="ctr"/>
          <a:lstStyle/>
          <a:p>
            <a:pPr algn="r" rtl="1"/>
            <a:r>
              <a:rPr lang="fa-IR" b="1"/>
              <a:t>افزایش تولید(رونق)</a:t>
            </a:r>
            <a:endParaRPr lang="fa-IR" b="1" dirty="0"/>
          </a:p>
        </p:txBody>
      </p:sp>
      <p:sp>
        <p:nvSpPr>
          <p:cNvPr id="15" name="Oval 14"/>
          <p:cNvSpPr/>
          <p:nvPr/>
        </p:nvSpPr>
        <p:spPr>
          <a:xfrm>
            <a:off x="1436914" y="2669819"/>
            <a:ext cx="2934789" cy="1370957"/>
          </a:xfrm>
          <a:prstGeom prst="ellipse">
            <a:avLst/>
          </a:prstGeom>
        </p:spPr>
        <p:style>
          <a:lnRef idx="1">
            <a:schemeClr val="accent1"/>
          </a:lnRef>
          <a:fillRef idx="2">
            <a:schemeClr val="accent1"/>
          </a:fillRef>
          <a:effectRef idx="1">
            <a:schemeClr val="accent1"/>
          </a:effectRef>
          <a:fontRef idx="minor">
            <a:schemeClr val="dk1"/>
          </a:fontRef>
        </p:style>
        <p:txBody>
          <a:bodyPr rtlCol="1" anchor="ctr"/>
          <a:lstStyle/>
          <a:p>
            <a:pPr algn="just" rtl="1">
              <a:lnSpc>
                <a:spcPct val="150000"/>
              </a:lnSpc>
            </a:pPr>
            <a:r>
              <a:rPr lang="fa-IR" b="1" dirty="0"/>
              <a:t>تورم ناشی از افزایش یا فشار تقاضا(تورم همراه با رونق)</a:t>
            </a:r>
          </a:p>
        </p:txBody>
      </p:sp>
    </p:spTree>
    <p:extLst>
      <p:ext uri="{BB962C8B-B14F-4D97-AF65-F5344CB8AC3E}">
        <p14:creationId xmlns:p14="http://schemas.microsoft.com/office/powerpoint/2010/main" val="412460639"/>
      </p:ext>
    </p:extLst>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01526"/>
          </a:xfrm>
        </p:spPr>
        <p:txBody>
          <a:bodyPr>
            <a:normAutofit fontScale="90000"/>
          </a:bodyPr>
          <a:lstStyle/>
          <a:p>
            <a:pPr algn="ctr" rtl="1"/>
            <a:r>
              <a:rPr lang="fa-IR" b="1" dirty="0">
                <a:solidFill>
                  <a:srgbClr val="FF0000"/>
                </a:solidFill>
              </a:rPr>
              <a:t>تورم ناشی از فشار هزینه </a:t>
            </a:r>
            <a:r>
              <a:rPr lang="en-US" b="1" dirty="0">
                <a:solidFill>
                  <a:srgbClr val="FF0000"/>
                </a:solidFill>
              </a:rPr>
              <a:t>(Cost Push)</a:t>
            </a:r>
            <a:endParaRPr lang="fa-IR" b="1" dirty="0">
              <a:solidFill>
                <a:srgbClr val="FF0000"/>
              </a:solidFill>
            </a:endParaRPr>
          </a:p>
        </p:txBody>
      </p:sp>
      <p:sp>
        <p:nvSpPr>
          <p:cNvPr id="3" name="Content Placeholder 2"/>
          <p:cNvSpPr>
            <a:spLocks noGrp="1"/>
          </p:cNvSpPr>
          <p:nvPr>
            <p:ph idx="1"/>
          </p:nvPr>
        </p:nvSpPr>
        <p:spPr>
          <a:xfrm>
            <a:off x="838200" y="966652"/>
            <a:ext cx="10515600" cy="5210311"/>
          </a:xfrm>
        </p:spPr>
        <p:txBody>
          <a:bodyPr/>
          <a:lstStyle/>
          <a:p>
            <a:pPr marL="0" indent="0" algn="r" rtl="1">
              <a:buNone/>
            </a:pPr>
            <a:endParaRPr lang="fa-IR" dirty="0"/>
          </a:p>
        </p:txBody>
      </p:sp>
      <p:sp>
        <p:nvSpPr>
          <p:cNvPr id="4" name="Oval 3"/>
          <p:cNvSpPr/>
          <p:nvPr/>
        </p:nvSpPr>
        <p:spPr>
          <a:xfrm>
            <a:off x="1663337" y="2516777"/>
            <a:ext cx="3352800" cy="1854926"/>
          </a:xfrm>
          <a:prstGeom prst="ellipse">
            <a:avLst/>
          </a:prstGeom>
        </p:spPr>
        <p:style>
          <a:lnRef idx="1">
            <a:schemeClr val="accent1"/>
          </a:lnRef>
          <a:fillRef idx="2">
            <a:schemeClr val="accent1"/>
          </a:fillRef>
          <a:effectRef idx="1">
            <a:schemeClr val="accent1"/>
          </a:effectRef>
          <a:fontRef idx="minor">
            <a:schemeClr val="dk1"/>
          </a:fontRef>
        </p:style>
        <p:txBody>
          <a:bodyPr rtlCol="1" anchor="ctr"/>
          <a:lstStyle/>
          <a:p>
            <a:pPr algn="just" rtl="1"/>
            <a:r>
              <a:rPr lang="fa-IR" sz="2400" b="1" dirty="0"/>
              <a:t>تورم ناشی از افزایش هزینه تولید یا کاهش عرضه(تورم همراه با رکود)</a:t>
            </a:r>
          </a:p>
        </p:txBody>
      </p:sp>
      <p:cxnSp>
        <p:nvCxnSpPr>
          <p:cNvPr id="6" name="Straight Arrow Connector 5"/>
          <p:cNvCxnSpPr/>
          <p:nvPr/>
        </p:nvCxnSpPr>
        <p:spPr>
          <a:xfrm flipV="1">
            <a:off x="5016137" y="2290354"/>
            <a:ext cx="2194560" cy="905692"/>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7" name="Oval 6"/>
          <p:cNvSpPr/>
          <p:nvPr/>
        </p:nvSpPr>
        <p:spPr>
          <a:xfrm>
            <a:off x="7210697" y="1515291"/>
            <a:ext cx="2586446" cy="1550126"/>
          </a:xfrm>
          <a:prstGeom prst="ellipse">
            <a:avLst/>
          </a:prstGeom>
        </p:spPr>
        <p:style>
          <a:lnRef idx="1">
            <a:schemeClr val="accent1"/>
          </a:lnRef>
          <a:fillRef idx="2">
            <a:schemeClr val="accent1"/>
          </a:fillRef>
          <a:effectRef idx="1">
            <a:schemeClr val="accent1"/>
          </a:effectRef>
          <a:fontRef idx="minor">
            <a:schemeClr val="dk1"/>
          </a:fontRef>
        </p:style>
        <p:txBody>
          <a:bodyPr rtlCol="1" anchor="ctr"/>
          <a:lstStyle/>
          <a:p>
            <a:pPr algn="ctr"/>
            <a:r>
              <a:rPr lang="fa-IR" sz="2400" b="1" dirty="0"/>
              <a:t>افزایش قیمت ها(تورم)</a:t>
            </a:r>
          </a:p>
        </p:txBody>
      </p:sp>
      <p:cxnSp>
        <p:nvCxnSpPr>
          <p:cNvPr id="9" name="Straight Arrow Connector 8"/>
          <p:cNvCxnSpPr>
            <a:endCxn id="10" idx="2"/>
          </p:cNvCxnSpPr>
          <p:nvPr/>
        </p:nvCxnSpPr>
        <p:spPr>
          <a:xfrm>
            <a:off x="4946469" y="3797572"/>
            <a:ext cx="2264228" cy="68628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0" name="Oval 9"/>
          <p:cNvSpPr/>
          <p:nvPr/>
        </p:nvSpPr>
        <p:spPr>
          <a:xfrm>
            <a:off x="7210697" y="3797572"/>
            <a:ext cx="2586446" cy="1372575"/>
          </a:xfrm>
          <a:prstGeom prst="ellipse">
            <a:avLst/>
          </a:prstGeom>
        </p:spPr>
        <p:style>
          <a:lnRef idx="1">
            <a:schemeClr val="accent1"/>
          </a:lnRef>
          <a:fillRef idx="2">
            <a:schemeClr val="accent1"/>
          </a:fillRef>
          <a:effectRef idx="1">
            <a:schemeClr val="accent1"/>
          </a:effectRef>
          <a:fontRef idx="minor">
            <a:schemeClr val="dk1"/>
          </a:fontRef>
        </p:style>
        <p:txBody>
          <a:bodyPr rtlCol="1" anchor="ctr"/>
          <a:lstStyle/>
          <a:p>
            <a:pPr algn="ctr"/>
            <a:r>
              <a:rPr lang="fa-IR" sz="2400" b="1" dirty="0"/>
              <a:t>کاهش تولید(رکود)</a:t>
            </a:r>
          </a:p>
        </p:txBody>
      </p:sp>
    </p:spTree>
    <p:extLst>
      <p:ext uri="{BB962C8B-B14F-4D97-AF65-F5344CB8AC3E}">
        <p14:creationId xmlns:p14="http://schemas.microsoft.com/office/powerpoint/2010/main" val="3838639917"/>
      </p:ext>
    </p:extLst>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9604"/>
          </a:xfrm>
        </p:spPr>
        <p:txBody>
          <a:bodyPr>
            <a:normAutofit/>
          </a:bodyPr>
          <a:lstStyle/>
          <a:p>
            <a:pPr algn="ctr"/>
            <a:r>
              <a:rPr lang="fa-IR" sz="3600" b="1" dirty="0">
                <a:solidFill>
                  <a:srgbClr val="FF0000"/>
                </a:solidFill>
              </a:rPr>
              <a:t>چه عاملی می تواند تداوم تورم فشار تقاضا را به همراه داشته باشد؟</a:t>
            </a:r>
          </a:p>
        </p:txBody>
      </p:sp>
      <p:sp>
        <p:nvSpPr>
          <p:cNvPr id="3" name="Content Placeholder 2"/>
          <p:cNvSpPr>
            <a:spLocks noGrp="1"/>
          </p:cNvSpPr>
          <p:nvPr>
            <p:ph idx="1"/>
          </p:nvPr>
        </p:nvSpPr>
        <p:spPr>
          <a:xfrm>
            <a:off x="838200" y="1084729"/>
            <a:ext cx="10515600" cy="5092234"/>
          </a:xfrm>
        </p:spPr>
        <p:txBody>
          <a:bodyPr>
            <a:normAutofit/>
          </a:bodyPr>
          <a:lstStyle/>
          <a:p>
            <a:pPr marL="0" indent="0" algn="just" rtl="1">
              <a:lnSpc>
                <a:spcPct val="250000"/>
              </a:lnSpc>
              <a:buNone/>
            </a:pPr>
            <a:r>
              <a:rPr lang="fa-IR" sz="3200" b="1" dirty="0"/>
              <a:t>گرچه عوامل متعددی می توانند به صورت مقطعی سبب افزایش تقاضای کل و ایجاد تورم شوند اما فقط در صورتی افزایش تقاضای کل قابل تداوم است که با افزایش حجم نقدینگی همراه باشد. </a:t>
            </a:r>
            <a:r>
              <a:rPr lang="fa-IR" sz="3200" b="1" dirty="0">
                <a:solidFill>
                  <a:srgbClr val="00B0F0"/>
                </a:solidFill>
              </a:rPr>
              <a:t>سایر عوامل پتانسیل تداوم تورم را برای مدت طولانی ندارند.</a:t>
            </a:r>
          </a:p>
        </p:txBody>
      </p:sp>
    </p:spTree>
    <p:extLst>
      <p:ext uri="{BB962C8B-B14F-4D97-AF65-F5344CB8AC3E}">
        <p14:creationId xmlns:p14="http://schemas.microsoft.com/office/powerpoint/2010/main" val="2673565156"/>
      </p:ext>
    </p:extLst>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10532"/>
          </a:xfrm>
        </p:spPr>
        <p:txBody>
          <a:bodyPr>
            <a:normAutofit fontScale="90000"/>
          </a:bodyPr>
          <a:lstStyle/>
          <a:p>
            <a:pPr algn="ctr"/>
            <a:r>
              <a:rPr lang="fa-IR" b="1" dirty="0">
                <a:solidFill>
                  <a:srgbClr val="FF0000"/>
                </a:solidFill>
              </a:rPr>
              <a:t>اجزای تقاضای کل و ناممکن بودن تدوام افزایش برونزای آنها</a:t>
            </a:r>
          </a:p>
        </p:txBody>
      </p:sp>
      <p:sp>
        <p:nvSpPr>
          <p:cNvPr id="3" name="Content Placeholder 2"/>
          <p:cNvSpPr>
            <a:spLocks noGrp="1"/>
          </p:cNvSpPr>
          <p:nvPr>
            <p:ph idx="1"/>
          </p:nvPr>
        </p:nvSpPr>
        <p:spPr>
          <a:xfrm>
            <a:off x="838200" y="1175658"/>
            <a:ext cx="10515600" cy="5001305"/>
          </a:xfrm>
        </p:spPr>
        <p:txBody>
          <a:bodyPr>
            <a:normAutofit/>
          </a:bodyPr>
          <a:lstStyle/>
          <a:p>
            <a:pPr marL="0" indent="0" algn="just" rtl="1">
              <a:lnSpc>
                <a:spcPct val="200000"/>
              </a:lnSpc>
              <a:buNone/>
            </a:pPr>
            <a:r>
              <a:rPr lang="fa-IR" sz="3200" b="1" dirty="0"/>
              <a:t>همانطور که قبلاً گفته شده است،تقاضای کل شامل مصرف خانوارها، مخارج مصرفی و سرمایه گذاری دولت، مخارج سرمایه گذاری بخش خصوصی و خالص صادرات است. گرچه هر کدام از اجزای فوق به صورت مقطعی امکان افزایش و لذا فشار تورمی را دارند، اما در ایجاد برونزای تورم و تداوم آن و بدون همراهی رشد نقدینگی ناتوان هستند.</a:t>
            </a:r>
          </a:p>
        </p:txBody>
      </p:sp>
    </p:spTree>
    <p:extLst>
      <p:ext uri="{BB962C8B-B14F-4D97-AF65-F5344CB8AC3E}">
        <p14:creationId xmlns:p14="http://schemas.microsoft.com/office/powerpoint/2010/main" val="3284438587"/>
      </p:ext>
    </p:extLst>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64428"/>
          </a:xfrm>
        </p:spPr>
        <p:txBody>
          <a:bodyPr/>
          <a:lstStyle/>
          <a:p>
            <a:pPr algn="ctr"/>
            <a:r>
              <a:rPr lang="fa-IR" b="1" dirty="0">
                <a:solidFill>
                  <a:srgbClr val="FF0000"/>
                </a:solidFill>
              </a:rPr>
              <a:t>چرا افزایش پی در پی مصرف ناممکن است؟</a:t>
            </a:r>
          </a:p>
        </p:txBody>
      </p:sp>
      <p:sp>
        <p:nvSpPr>
          <p:cNvPr id="3" name="Content Placeholder 2"/>
          <p:cNvSpPr>
            <a:spLocks noGrp="1"/>
          </p:cNvSpPr>
          <p:nvPr>
            <p:ph idx="1"/>
          </p:nvPr>
        </p:nvSpPr>
        <p:spPr>
          <a:xfrm>
            <a:off x="838200" y="1192306"/>
            <a:ext cx="10515600" cy="4984657"/>
          </a:xfrm>
        </p:spPr>
        <p:txBody>
          <a:bodyPr>
            <a:normAutofit/>
          </a:bodyPr>
          <a:lstStyle/>
          <a:p>
            <a:pPr marL="0" indent="0" algn="just" rtl="1">
              <a:lnSpc>
                <a:spcPct val="200000"/>
              </a:lnSpc>
              <a:buNone/>
            </a:pPr>
            <a:r>
              <a:rPr lang="fa-IR" sz="3200" b="1" dirty="0"/>
              <a:t>چنانچه بدون افزایش حجم نقدینگی، مصرف کل اقتصاد به صورت پیوسته افزایش یابد، با کاهش پس انداز و قرض کردن امکان پذیر است که خود همین عامل به معنی محدود شدن مصرف در دوره های آتی و لذا محدود شدن افزایش تقاضای کل از این ناحیه است که فشار تورمی از این محل را به طور پیوسته ناممکن می کند.</a:t>
            </a:r>
          </a:p>
        </p:txBody>
      </p:sp>
    </p:spTree>
    <p:extLst>
      <p:ext uri="{BB962C8B-B14F-4D97-AF65-F5344CB8AC3E}">
        <p14:creationId xmlns:p14="http://schemas.microsoft.com/office/powerpoint/2010/main" val="4234838920"/>
      </p:ext>
    </p:extLst>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9604"/>
          </a:xfrm>
        </p:spPr>
        <p:txBody>
          <a:bodyPr>
            <a:normAutofit/>
          </a:bodyPr>
          <a:lstStyle/>
          <a:p>
            <a:pPr algn="ctr"/>
            <a:r>
              <a:rPr lang="fa-IR" sz="3600" b="1" dirty="0">
                <a:solidFill>
                  <a:srgbClr val="FF0000"/>
                </a:solidFill>
              </a:rPr>
              <a:t>چرا افزایش سرمایه گذاری نمی تواند پیوسته تقاضا را افزایش دهد؟</a:t>
            </a:r>
          </a:p>
        </p:txBody>
      </p:sp>
      <p:sp>
        <p:nvSpPr>
          <p:cNvPr id="3" name="Content Placeholder 2"/>
          <p:cNvSpPr>
            <a:spLocks noGrp="1"/>
          </p:cNvSpPr>
          <p:nvPr>
            <p:ph idx="1"/>
          </p:nvPr>
        </p:nvSpPr>
        <p:spPr>
          <a:xfrm>
            <a:off x="838200" y="1075765"/>
            <a:ext cx="10515600" cy="5101198"/>
          </a:xfrm>
        </p:spPr>
        <p:txBody>
          <a:bodyPr>
            <a:normAutofit/>
          </a:bodyPr>
          <a:lstStyle/>
          <a:p>
            <a:pPr marL="0" indent="0" algn="just" rtl="1">
              <a:lnSpc>
                <a:spcPct val="200000"/>
              </a:lnSpc>
              <a:buNone/>
            </a:pPr>
            <a:r>
              <a:rPr lang="fa-IR" sz="3200" b="1" dirty="0"/>
              <a:t>اولاً سرمایه گذاری باید با افزایش بازدهی انگیزه افزایش داشته باشد که ناممکن است و ثانیاً سرمایه گذاری نیاز به منابع مالی دارد که افزایش پی در پی سرمایه گذاری سبب فشار بر قیمت منابع مالی شده و امکان افزایش پیوسته سرمایه گذاری و فشار تورمی از این ناحیه بدون تداوم رشد نقدینگی را ناممکن می کند.</a:t>
            </a:r>
          </a:p>
        </p:txBody>
      </p:sp>
    </p:spTree>
    <p:extLst>
      <p:ext uri="{BB962C8B-B14F-4D97-AF65-F5344CB8AC3E}">
        <p14:creationId xmlns:p14="http://schemas.microsoft.com/office/powerpoint/2010/main" val="173100607"/>
      </p:ext>
    </p:extLst>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82357"/>
          </a:xfrm>
        </p:spPr>
        <p:txBody>
          <a:bodyPr>
            <a:normAutofit/>
          </a:bodyPr>
          <a:lstStyle/>
          <a:p>
            <a:pPr algn="ctr"/>
            <a:r>
              <a:rPr lang="fa-IR" sz="3200" b="1" dirty="0">
                <a:solidFill>
                  <a:srgbClr val="FF0000"/>
                </a:solidFill>
              </a:rPr>
              <a:t>چرا مخارج دولت به طور پیوسته نمی تواند اسباب افزایش تقاضا باشد؟</a:t>
            </a:r>
          </a:p>
        </p:txBody>
      </p:sp>
      <p:sp>
        <p:nvSpPr>
          <p:cNvPr id="3" name="Content Placeholder 2"/>
          <p:cNvSpPr>
            <a:spLocks noGrp="1"/>
          </p:cNvSpPr>
          <p:nvPr>
            <p:ph idx="1"/>
          </p:nvPr>
        </p:nvSpPr>
        <p:spPr>
          <a:xfrm>
            <a:off x="838200" y="1102659"/>
            <a:ext cx="10515600" cy="5074304"/>
          </a:xfrm>
        </p:spPr>
        <p:txBody>
          <a:bodyPr>
            <a:normAutofit/>
          </a:bodyPr>
          <a:lstStyle/>
          <a:p>
            <a:pPr marL="0" indent="0" algn="just" rtl="1">
              <a:lnSpc>
                <a:spcPct val="200000"/>
              </a:lnSpc>
              <a:buNone/>
            </a:pPr>
            <a:r>
              <a:rPr lang="fa-IR" sz="3200" b="1" dirty="0"/>
              <a:t>چنانچه بدون آنکه حجم نقدینگی افزایش یابد، مخارج دولت به طور پیوسته افزایش یابد، دولت دچار کسری بودجه شده و استقراض دولت سبب افزایش نرخ بهره می شود و افزایش نرخ بهره سبب کاهش مخارج مصرفی و سرمایه گذاری می شود </a:t>
            </a:r>
            <a:r>
              <a:rPr lang="en-US" sz="3200" b="1" dirty="0"/>
              <a:t>(</a:t>
            </a:r>
            <a:r>
              <a:rPr lang="en-US" sz="3200" b="1" dirty="0">
                <a:solidFill>
                  <a:srgbClr val="00B0F0"/>
                </a:solidFill>
              </a:rPr>
              <a:t>Crowding Out</a:t>
            </a:r>
            <a:r>
              <a:rPr lang="en-US" sz="3200" b="1" dirty="0"/>
              <a:t>)</a:t>
            </a:r>
            <a:r>
              <a:rPr lang="fa-IR" sz="3200" b="1" dirty="0"/>
              <a:t> و مانع تداوم افزایش تقاضای کل و فشار تورمی می شود.</a:t>
            </a:r>
          </a:p>
        </p:txBody>
      </p:sp>
    </p:spTree>
    <p:extLst>
      <p:ext uri="{BB962C8B-B14F-4D97-AF65-F5344CB8AC3E}">
        <p14:creationId xmlns:p14="http://schemas.microsoft.com/office/powerpoint/2010/main" val="189490883"/>
      </p:ext>
    </p:extLst>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01675"/>
          </a:xfrm>
        </p:spPr>
        <p:txBody>
          <a:bodyPr>
            <a:normAutofit/>
          </a:bodyPr>
          <a:lstStyle/>
          <a:p>
            <a:pPr algn="ctr"/>
            <a:r>
              <a:rPr lang="fa-IR" sz="3600" b="1" dirty="0">
                <a:solidFill>
                  <a:srgbClr val="FF0000"/>
                </a:solidFill>
              </a:rPr>
              <a:t>چرا خالص صادرات نمی تواند سبب افزایش پیوسته تقاضای کل شود؟</a:t>
            </a:r>
          </a:p>
        </p:txBody>
      </p:sp>
      <p:sp>
        <p:nvSpPr>
          <p:cNvPr id="3" name="Content Placeholder 2"/>
          <p:cNvSpPr>
            <a:spLocks noGrp="1"/>
          </p:cNvSpPr>
          <p:nvPr>
            <p:ph idx="1"/>
          </p:nvPr>
        </p:nvSpPr>
        <p:spPr>
          <a:xfrm>
            <a:off x="838200" y="1120588"/>
            <a:ext cx="10515600" cy="5056375"/>
          </a:xfrm>
        </p:spPr>
        <p:txBody>
          <a:bodyPr>
            <a:normAutofit/>
          </a:bodyPr>
          <a:lstStyle/>
          <a:p>
            <a:pPr marL="0" indent="0" algn="just" rtl="1">
              <a:lnSpc>
                <a:spcPct val="200000"/>
              </a:lnSpc>
              <a:buNone/>
            </a:pPr>
            <a:r>
              <a:rPr lang="fa-IR" sz="3200" b="1" dirty="0"/>
              <a:t>چنانچه بدون آنکه حجم نقدینگی افزایش یابد، خالص صادرات یک کشور افزایش یابد، سبب مازاد ترازپرداخت ها در آن کشور شده و نرخ ارز شروع به کاهش می کند و با کاهش نرخ ارز صادرات تضعیف شده و واردات تقویت می شود و به این ترتیب امکان افزایش پیوسته خالص صادرات و ایجاد نیروی تورمی پیوسته از این طریق محدود می شود.</a:t>
            </a:r>
          </a:p>
        </p:txBody>
      </p:sp>
    </p:spTree>
    <p:extLst>
      <p:ext uri="{BB962C8B-B14F-4D97-AF65-F5344CB8AC3E}">
        <p14:creationId xmlns:p14="http://schemas.microsoft.com/office/powerpoint/2010/main" val="4169698825"/>
      </p:ext>
    </p:extLst>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73393"/>
          </a:xfrm>
        </p:spPr>
        <p:txBody>
          <a:bodyPr/>
          <a:lstStyle/>
          <a:p>
            <a:pPr algn="ctr"/>
            <a:r>
              <a:rPr lang="fa-IR" b="1" dirty="0">
                <a:solidFill>
                  <a:srgbClr val="FF0000"/>
                </a:solidFill>
              </a:rPr>
              <a:t>نتیجه گیری کلی برای تورم فشار تقاضا</a:t>
            </a:r>
          </a:p>
        </p:txBody>
      </p:sp>
      <p:sp>
        <p:nvSpPr>
          <p:cNvPr id="3" name="Content Placeholder 2"/>
          <p:cNvSpPr>
            <a:spLocks noGrp="1"/>
          </p:cNvSpPr>
          <p:nvPr>
            <p:ph idx="1"/>
          </p:nvPr>
        </p:nvSpPr>
        <p:spPr>
          <a:xfrm>
            <a:off x="838200" y="1120588"/>
            <a:ext cx="10515600" cy="5056375"/>
          </a:xfrm>
        </p:spPr>
        <p:txBody>
          <a:bodyPr>
            <a:normAutofit/>
          </a:bodyPr>
          <a:lstStyle/>
          <a:p>
            <a:pPr marL="0" indent="0" algn="just" rtl="1">
              <a:lnSpc>
                <a:spcPct val="200000"/>
              </a:lnSpc>
              <a:buNone/>
            </a:pPr>
            <a:r>
              <a:rPr lang="fa-IR" sz="3200" b="1" dirty="0"/>
              <a:t>گرچه اجزای مختلف تقاضای کل می توانند به صورت مقطعی و موردی سبب افزایش تقاضای کل و ایجاد فشار تورمی به صورت مقطعی شوند، اما </a:t>
            </a:r>
            <a:r>
              <a:rPr lang="fa-IR" sz="3200" b="1" dirty="0">
                <a:solidFill>
                  <a:srgbClr val="00B0F0"/>
                </a:solidFill>
              </a:rPr>
              <a:t>بدون همراهی رشد نقدینگی هیچ کدام از اجزای تقاضای کل نمی توانند برای مدتی طولانی سبب افزایش تقاضای کل و لذا ایجاد فشار تورمی شوند.</a:t>
            </a:r>
          </a:p>
        </p:txBody>
      </p:sp>
    </p:spTree>
    <p:extLst>
      <p:ext uri="{BB962C8B-B14F-4D97-AF65-F5344CB8AC3E}">
        <p14:creationId xmlns:p14="http://schemas.microsoft.com/office/powerpoint/2010/main" val="1477067485"/>
      </p:ext>
    </p:extLst>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00287"/>
          </a:xfrm>
        </p:spPr>
        <p:txBody>
          <a:bodyPr/>
          <a:lstStyle/>
          <a:p>
            <a:pPr algn="ctr"/>
            <a:r>
              <a:rPr lang="fa-IR" b="1" dirty="0">
                <a:solidFill>
                  <a:srgbClr val="FF0000"/>
                </a:solidFill>
              </a:rPr>
              <a:t>نتیجه گیری کلی برای تورم فشار تقاضا</a:t>
            </a:r>
          </a:p>
        </p:txBody>
      </p:sp>
      <p:sp>
        <p:nvSpPr>
          <p:cNvPr id="3" name="Content Placeholder 2"/>
          <p:cNvSpPr>
            <a:spLocks noGrp="1"/>
          </p:cNvSpPr>
          <p:nvPr>
            <p:ph idx="1"/>
          </p:nvPr>
        </p:nvSpPr>
        <p:spPr>
          <a:xfrm>
            <a:off x="838200" y="1201271"/>
            <a:ext cx="10515600" cy="4975692"/>
          </a:xfrm>
        </p:spPr>
        <p:txBody>
          <a:bodyPr>
            <a:normAutofit fontScale="92500" lnSpcReduction="10000"/>
          </a:bodyPr>
          <a:lstStyle/>
          <a:p>
            <a:pPr marL="0" indent="0" algn="just" rtl="1">
              <a:lnSpc>
                <a:spcPct val="150000"/>
              </a:lnSpc>
              <a:buNone/>
            </a:pPr>
            <a:r>
              <a:rPr lang="fa-IR" sz="3200" b="1" dirty="0"/>
              <a:t>گرچه هیچ کدام از اجزای تقاضای کل نمی توانند برای مدتی طولانی سبب افزایش تقاضای کل و ایجاد نیروی تورمی شوند، اما از آنجا که رشد نقدینگی تنها نیازمند تصمیم اعطای تسهیلات و خرید دارایی بانک ها و کنار آمدن بانک مرکزی با آن است، آن گاه امکان افزایش تقاضای کل از طریق افزایش مصرف و سرمایه گذاری و مخارج دولت متکی به رشد نقدینگی(پایین نگه داشتن نرخ بهره حقیقی) و لذا امکان تداوم ایجاد تورم از این طریق وجود دارد. به همین دلیل می توان گفت:</a:t>
            </a:r>
          </a:p>
          <a:p>
            <a:pPr marL="0" indent="0" algn="just" rtl="1">
              <a:lnSpc>
                <a:spcPct val="150000"/>
              </a:lnSpc>
              <a:buNone/>
            </a:pPr>
            <a:r>
              <a:rPr lang="fa-IR" sz="3200" b="1" dirty="0">
                <a:solidFill>
                  <a:srgbClr val="00B0F0"/>
                </a:solidFill>
              </a:rPr>
              <a:t>تورم تنها در صورتی امکان تداوم دارد که با رشد نقدینگی همراه باشد.</a:t>
            </a:r>
          </a:p>
        </p:txBody>
      </p:sp>
    </p:spTree>
    <p:extLst>
      <p:ext uri="{BB962C8B-B14F-4D97-AF65-F5344CB8AC3E}">
        <p14:creationId xmlns:p14="http://schemas.microsoft.com/office/powerpoint/2010/main" val="1579209402"/>
      </p:ext>
    </p:extLst>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0640"/>
          </a:xfrm>
        </p:spPr>
        <p:txBody>
          <a:bodyPr/>
          <a:lstStyle/>
          <a:p>
            <a:pPr algn="ctr"/>
            <a:r>
              <a:rPr lang="fa-IR" b="1" dirty="0">
                <a:solidFill>
                  <a:srgbClr val="FF0000"/>
                </a:solidFill>
              </a:rPr>
              <a:t>عدم امکان تداوم تورم فشار هزینه</a:t>
            </a:r>
          </a:p>
        </p:txBody>
      </p:sp>
      <p:sp>
        <p:nvSpPr>
          <p:cNvPr id="3" name="Content Placeholder 2"/>
          <p:cNvSpPr>
            <a:spLocks noGrp="1"/>
          </p:cNvSpPr>
          <p:nvPr>
            <p:ph idx="1"/>
          </p:nvPr>
        </p:nvSpPr>
        <p:spPr>
          <a:xfrm>
            <a:off x="838200" y="1138518"/>
            <a:ext cx="10515600" cy="5038445"/>
          </a:xfrm>
        </p:spPr>
        <p:txBody>
          <a:bodyPr>
            <a:normAutofit fontScale="85000" lnSpcReduction="10000"/>
          </a:bodyPr>
          <a:lstStyle/>
          <a:p>
            <a:pPr marL="0" indent="0" algn="just" rtl="1">
              <a:lnSpc>
                <a:spcPct val="200000"/>
              </a:lnSpc>
              <a:buNone/>
            </a:pPr>
            <a:r>
              <a:rPr lang="fa-IR" sz="3200" b="1" dirty="0"/>
              <a:t>گرچه افزایش قیمت عوامل تولید و لذا هزینه های تولید می تواند به طور مقطعی سبب ایجاد تورم ناشی از فشار هزینه شود اما افزایش قیمت عوامل تولید سبب کاهش به کار گیری آنها شده و امکان افزایش پی در پی آنها را سلب می کند و در نتیجه تورم فشار هزینه نمی تواند برای مدت طولانی تداوم یابد.</a:t>
            </a:r>
          </a:p>
          <a:p>
            <a:pPr marL="0" indent="0" algn="just" rtl="1">
              <a:lnSpc>
                <a:spcPct val="200000"/>
              </a:lnSpc>
              <a:buNone/>
            </a:pPr>
            <a:r>
              <a:rPr lang="fa-IR" sz="3200" b="1" dirty="0">
                <a:solidFill>
                  <a:srgbClr val="00B0F0"/>
                </a:solidFill>
              </a:rPr>
              <a:t>در ایران افزایش هزینه های تولید از جمله دستمزدها غالباً پیامد تورم است نه علت تورم. </a:t>
            </a:r>
          </a:p>
        </p:txBody>
      </p:sp>
    </p:spTree>
    <p:extLst>
      <p:ext uri="{BB962C8B-B14F-4D97-AF65-F5344CB8AC3E}">
        <p14:creationId xmlns:p14="http://schemas.microsoft.com/office/powerpoint/2010/main" val="3072154452"/>
      </p:ext>
    </p:extLst>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06029"/>
          </a:xfrm>
        </p:spPr>
        <p:txBody>
          <a:bodyPr/>
          <a:lstStyle/>
          <a:p>
            <a:pPr algn="ctr"/>
            <a:r>
              <a:rPr lang="fa-IR" b="1" dirty="0">
                <a:solidFill>
                  <a:srgbClr val="FF0000"/>
                </a:solidFill>
              </a:rPr>
              <a:t>خلاصه کلام</a:t>
            </a:r>
          </a:p>
        </p:txBody>
      </p:sp>
      <p:sp>
        <p:nvSpPr>
          <p:cNvPr id="3" name="Content Placeholder 2"/>
          <p:cNvSpPr>
            <a:spLocks noGrp="1"/>
          </p:cNvSpPr>
          <p:nvPr>
            <p:ph idx="1"/>
          </p:nvPr>
        </p:nvSpPr>
        <p:spPr>
          <a:xfrm>
            <a:off x="838200" y="1071154"/>
            <a:ext cx="10515600" cy="5105809"/>
          </a:xfrm>
        </p:spPr>
        <p:txBody>
          <a:bodyPr>
            <a:normAutofit/>
          </a:bodyPr>
          <a:lstStyle/>
          <a:p>
            <a:pPr marL="0" indent="0" algn="just" rtl="1">
              <a:lnSpc>
                <a:spcPct val="200000"/>
              </a:lnSpc>
              <a:buNone/>
            </a:pPr>
            <a:r>
              <a:rPr lang="fa-IR" sz="3200" b="1" dirty="0"/>
              <a:t>تورم می تواند به دلایل متعددی به صورت مقطعی بروز کند اما فقط در صورتی امکان تداوم دارد که در کنار سایر موارد ایجاد کننده مقطعی تورم، حجم نقدینگی نیز رشد کند. </a:t>
            </a:r>
            <a:r>
              <a:rPr lang="fa-IR" sz="3200" b="1" dirty="0">
                <a:solidFill>
                  <a:srgbClr val="00B0F0"/>
                </a:solidFill>
              </a:rPr>
              <a:t>لذا، بدون رشد نقدینگی تورم ماندگار رخ نمی دهد</a:t>
            </a:r>
            <a:r>
              <a:rPr lang="fa-IR" sz="3200" b="1" dirty="0"/>
              <a:t>.</a:t>
            </a:r>
          </a:p>
          <a:p>
            <a:pPr marL="0" indent="0" algn="just" rtl="1">
              <a:lnSpc>
                <a:spcPct val="200000"/>
              </a:lnSpc>
              <a:buNone/>
            </a:pPr>
            <a:r>
              <a:rPr lang="fa-IR" sz="3200" b="1" dirty="0">
                <a:solidFill>
                  <a:srgbClr val="00B0F0"/>
                </a:solidFill>
              </a:rPr>
              <a:t>حدود 53 سال تورم بالا را نمی توان به هیچ چیز جز صدور دستور خرج دولت و تفویض صدور دستور خرج دولت متکی به خلق نقدینگی نسبت داد. </a:t>
            </a:r>
          </a:p>
        </p:txBody>
      </p:sp>
    </p:spTree>
    <p:extLst>
      <p:ext uri="{BB962C8B-B14F-4D97-AF65-F5344CB8AC3E}">
        <p14:creationId xmlns:p14="http://schemas.microsoft.com/office/powerpoint/2010/main" val="3326808679"/>
      </p:ext>
    </p:extLst>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75698"/>
          </a:xfrm>
        </p:spPr>
        <p:txBody>
          <a:bodyPr/>
          <a:lstStyle/>
          <a:p>
            <a:pPr algn="ctr"/>
            <a:r>
              <a:rPr lang="fa-IR" b="1" dirty="0">
                <a:solidFill>
                  <a:srgbClr val="FF0000"/>
                </a:solidFill>
              </a:rPr>
              <a:t>توضیح تورم از منظر قیمت گذاری دارایی</a:t>
            </a:r>
          </a:p>
        </p:txBody>
      </p:sp>
      <p:sp>
        <p:nvSpPr>
          <p:cNvPr id="3" name="Content Placeholder 2"/>
          <p:cNvSpPr>
            <a:spLocks noGrp="1"/>
          </p:cNvSpPr>
          <p:nvPr>
            <p:ph idx="1"/>
          </p:nvPr>
        </p:nvSpPr>
        <p:spPr>
          <a:xfrm>
            <a:off x="838200" y="1140824"/>
            <a:ext cx="10515600" cy="5036139"/>
          </a:xfrm>
        </p:spPr>
        <p:txBody>
          <a:bodyPr>
            <a:normAutofit fontScale="92500" lnSpcReduction="20000"/>
          </a:bodyPr>
          <a:lstStyle/>
          <a:p>
            <a:pPr marL="0" indent="0" algn="just" rtl="1">
              <a:lnSpc>
                <a:spcPct val="200000"/>
              </a:lnSpc>
              <a:buNone/>
            </a:pPr>
            <a:r>
              <a:rPr lang="fa-IR" sz="3200" b="1" dirty="0"/>
              <a:t>دولت برای تامین کسری بودجه آشکار و پنهان خود نوعی اوراق بدهی(پول و اوراق قرضه) منتشر می کند که قاعدتاً باید با مالیات های حقیقی بازپرداخت شود. هنگامی که کسری بودجه آشکار و پنهان شدید و بالا است، مقدار بیشتری از این اوراق بدهی منتشر می کند و چون قدرت مالیات گیری حقیقی نمی تواند همپای آن افزایش یابد، پس بازار ارزش کمتری برای آن اوراق قائل خواهد بود و کاهش ارزش اوراق دولت نسبت به سایر کالاها و دارایی ها همان تورم است. </a:t>
            </a:r>
          </a:p>
        </p:txBody>
      </p:sp>
    </p:spTree>
    <p:extLst>
      <p:ext uri="{BB962C8B-B14F-4D97-AF65-F5344CB8AC3E}">
        <p14:creationId xmlns:p14="http://schemas.microsoft.com/office/powerpoint/2010/main" val="1012647916"/>
      </p:ext>
    </p:extLst>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27181"/>
          </a:xfrm>
        </p:spPr>
        <p:txBody>
          <a:bodyPr/>
          <a:lstStyle/>
          <a:p>
            <a:pPr algn="ctr"/>
            <a:r>
              <a:rPr lang="fa-IR" b="1" dirty="0">
                <a:solidFill>
                  <a:srgbClr val="FF0000"/>
                </a:solidFill>
              </a:rPr>
              <a:t>رشد نقدینگی و نرخ تورم،1403-1338</a:t>
            </a:r>
          </a:p>
        </p:txBody>
      </p:sp>
      <p:pic>
        <p:nvPicPr>
          <p:cNvPr id="3584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55059" y="1182688"/>
            <a:ext cx="9117105" cy="499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29291811"/>
      </p:ext>
    </p:extLst>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58281"/>
          </a:xfrm>
        </p:spPr>
        <p:txBody>
          <a:bodyPr/>
          <a:lstStyle/>
          <a:p>
            <a:pPr algn="ctr"/>
            <a:r>
              <a:rPr lang="fa-IR" b="1" dirty="0">
                <a:solidFill>
                  <a:srgbClr val="FF0000"/>
                </a:solidFill>
              </a:rPr>
              <a:t>نمودار فوق به طور خلاصه چه می گوید؟</a:t>
            </a:r>
          </a:p>
        </p:txBody>
      </p:sp>
      <p:sp>
        <p:nvSpPr>
          <p:cNvPr id="3" name="Content Placeholder 2"/>
          <p:cNvSpPr>
            <a:spLocks noGrp="1"/>
          </p:cNvSpPr>
          <p:nvPr>
            <p:ph idx="1"/>
          </p:nvPr>
        </p:nvSpPr>
        <p:spPr>
          <a:xfrm>
            <a:off x="838200" y="1123406"/>
            <a:ext cx="10515600" cy="5053557"/>
          </a:xfrm>
        </p:spPr>
        <p:txBody>
          <a:bodyPr>
            <a:normAutofit fontScale="85000" lnSpcReduction="10000"/>
          </a:bodyPr>
          <a:lstStyle/>
          <a:p>
            <a:pPr marL="0" indent="0" algn="just" rtl="1">
              <a:lnSpc>
                <a:spcPct val="200000"/>
              </a:lnSpc>
              <a:buNone/>
            </a:pPr>
            <a:r>
              <a:rPr lang="fa-IR" sz="3200" b="1" dirty="0"/>
              <a:t>این نمودار که کل تاریخ رشد نقدینگی و تورم از زمان وجود داده را به تصویر می کشد، نشان می دهد که اولاً رشد بالای نقدینگی(نه به عنوان علتی که از کره مریخ می آید بلکه به عنوان انعکاس سلطه مالی دولت) در غیاب رشد بالای اقتصادی پایدار(که اساساً نمی تواند خیلی بالا باشد) سبب تورم بالا می شود، ثانیاً استفاده از درآمدهای نفتی برای مهار تورم می تواند برای مدتی دلخوشی کنترل تورم فراهم کند، و ثالثاً با وجود سلطه مالی، افزایش نرخ بهره هم فقط می تواند مدتی تورم را حبس کند.</a:t>
            </a:r>
          </a:p>
        </p:txBody>
      </p:sp>
    </p:spTree>
    <p:extLst>
      <p:ext uri="{BB962C8B-B14F-4D97-AF65-F5344CB8AC3E}">
        <p14:creationId xmlns:p14="http://schemas.microsoft.com/office/powerpoint/2010/main" val="374274419"/>
      </p:ext>
    </p:extLst>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82357"/>
          </a:xfrm>
        </p:spPr>
        <p:txBody>
          <a:bodyPr>
            <a:normAutofit/>
          </a:bodyPr>
          <a:lstStyle/>
          <a:p>
            <a:pPr algn="ctr"/>
            <a:r>
              <a:rPr lang="fa-IR" sz="3600" b="1" dirty="0">
                <a:solidFill>
                  <a:srgbClr val="FF0000"/>
                </a:solidFill>
              </a:rPr>
              <a:t>رابطه رشد نقدینگی و نرخ تورم در داده های خام،1403-1338</a:t>
            </a:r>
          </a:p>
        </p:txBody>
      </p:sp>
      <p:pic>
        <p:nvPicPr>
          <p:cNvPr id="3686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34353" y="1174750"/>
            <a:ext cx="9278471" cy="500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2503074"/>
      </p:ext>
    </p:extLst>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91322"/>
          </a:xfrm>
        </p:spPr>
        <p:txBody>
          <a:bodyPr>
            <a:normAutofit/>
          </a:bodyPr>
          <a:lstStyle/>
          <a:p>
            <a:pPr algn="ctr"/>
            <a:r>
              <a:rPr lang="fa-IR" b="1" dirty="0">
                <a:solidFill>
                  <a:srgbClr val="FF0000"/>
                </a:solidFill>
              </a:rPr>
              <a:t>رابطه ترند رشد نقدینگی و ترند نرخ تورم،1403-1338</a:t>
            </a:r>
          </a:p>
        </p:txBody>
      </p:sp>
      <p:pic>
        <p:nvPicPr>
          <p:cNvPr id="3789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25388" y="1182688"/>
            <a:ext cx="9332259" cy="499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05818791"/>
      </p:ext>
    </p:extLst>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27181"/>
          </a:xfrm>
        </p:spPr>
        <p:txBody>
          <a:bodyPr/>
          <a:lstStyle/>
          <a:p>
            <a:pPr algn="ctr"/>
            <a:r>
              <a:rPr lang="fa-IR" b="1" dirty="0">
                <a:solidFill>
                  <a:srgbClr val="FF0000"/>
                </a:solidFill>
              </a:rPr>
              <a:t>داده ها چه می گوید؟</a:t>
            </a:r>
          </a:p>
        </p:txBody>
      </p:sp>
      <p:sp>
        <p:nvSpPr>
          <p:cNvPr id="3" name="Content Placeholder 2"/>
          <p:cNvSpPr>
            <a:spLocks noGrp="1"/>
          </p:cNvSpPr>
          <p:nvPr>
            <p:ph idx="1"/>
          </p:nvPr>
        </p:nvSpPr>
        <p:spPr>
          <a:xfrm>
            <a:off x="838200" y="1156447"/>
            <a:ext cx="10515600" cy="5020516"/>
          </a:xfrm>
        </p:spPr>
        <p:txBody>
          <a:bodyPr>
            <a:normAutofit/>
          </a:bodyPr>
          <a:lstStyle/>
          <a:p>
            <a:pPr marL="0" indent="0" algn="just" rtl="1">
              <a:lnSpc>
                <a:spcPct val="200000"/>
              </a:lnSpc>
              <a:buNone/>
            </a:pPr>
            <a:r>
              <a:rPr lang="fa-IR" sz="3200" b="1" dirty="0"/>
              <a:t>داده های یک دوره طولانی حکایت از آن دارد که اولاً بین رشد نقدینگی و نرخ تورم رابطه مستقیم وجود دارد، ثانیاً رابطه ترند نرخ تورم و ترند رشد نقدینگی بسیار شدید است که حکایت از رابطه شدید رشد نقدینگی و تورم در بلندمدت دارد و ثالثاً در مقاطعی درآمدهای نفت کمک کرده است نیروی تورمی ناشی از رشد نقدینگی به طور کامل بروز نکند و به تاخیر بیفتد.</a:t>
            </a:r>
          </a:p>
        </p:txBody>
      </p:sp>
    </p:spTree>
    <p:extLst>
      <p:ext uri="{BB962C8B-B14F-4D97-AF65-F5344CB8AC3E}">
        <p14:creationId xmlns:p14="http://schemas.microsoft.com/office/powerpoint/2010/main" val="2591563564"/>
      </p:ext>
    </p:extLst>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18944"/>
          </a:xfrm>
        </p:spPr>
        <p:txBody>
          <a:bodyPr>
            <a:normAutofit/>
          </a:bodyPr>
          <a:lstStyle/>
          <a:p>
            <a:pPr algn="ctr"/>
            <a:r>
              <a:rPr lang="fa-IR" sz="3600" b="1" dirty="0">
                <a:solidFill>
                  <a:srgbClr val="FF0000"/>
                </a:solidFill>
              </a:rPr>
              <a:t>چرا در سال های اخیر نرخ تورم از رشد نقدینگی فراتر رفته است؟</a:t>
            </a:r>
          </a:p>
        </p:txBody>
      </p:sp>
      <p:sp>
        <p:nvSpPr>
          <p:cNvPr id="3" name="Content Placeholder 2"/>
          <p:cNvSpPr>
            <a:spLocks noGrp="1"/>
          </p:cNvSpPr>
          <p:nvPr>
            <p:ph idx="1"/>
          </p:nvPr>
        </p:nvSpPr>
        <p:spPr>
          <a:xfrm>
            <a:off x="838200" y="984070"/>
            <a:ext cx="10515600" cy="5192893"/>
          </a:xfrm>
        </p:spPr>
        <p:txBody>
          <a:bodyPr>
            <a:normAutofit fontScale="85000" lnSpcReduction="10000"/>
          </a:bodyPr>
          <a:lstStyle/>
          <a:p>
            <a:pPr marL="0" indent="0" algn="just" rtl="1">
              <a:lnSpc>
                <a:spcPct val="200000"/>
              </a:lnSpc>
              <a:buNone/>
            </a:pPr>
            <a:r>
              <a:rPr lang="fa-IR" sz="3200" b="1" dirty="0"/>
              <a:t>بر اساس تئوری اقتصاد کلان هنگامی که متوسط رشد اقتصادی مثبت است، باید متوسط نرخ تورم از متوسط رشد نقدینگی کمتر باشد. در ایران نیز چنین است. اما در سال های اخیر نرخ تورم از نرخ رشد نقدینگی فراتر رفته است و سبب پرسش هایی در این زمینه شده است. اما اصل موضوع آن است که بخشی از جلو زدن تورم محصول عقب ماندن شدید آن قبل از تحریم های دور جدید است و بخشی هم معرف آن است که امکان استفاده از منابع طبیعی و عواید منابع طبیعی برای مهار تورم از بین رفته است.</a:t>
            </a:r>
          </a:p>
        </p:txBody>
      </p:sp>
    </p:spTree>
    <p:extLst>
      <p:ext uri="{BB962C8B-B14F-4D97-AF65-F5344CB8AC3E}">
        <p14:creationId xmlns:p14="http://schemas.microsoft.com/office/powerpoint/2010/main" val="1426680612"/>
      </p:ext>
    </p:extLst>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4738"/>
          </a:xfrm>
        </p:spPr>
        <p:txBody>
          <a:bodyPr>
            <a:normAutofit/>
          </a:bodyPr>
          <a:lstStyle/>
          <a:p>
            <a:pPr algn="ctr"/>
            <a:r>
              <a:rPr lang="fa-IR" sz="3600" b="1" dirty="0">
                <a:solidFill>
                  <a:srgbClr val="FF0000"/>
                </a:solidFill>
              </a:rPr>
              <a:t>حجم نقدینگی و شاخص قیمت در مقیاس لگاریتمی،1403-1338</a:t>
            </a:r>
          </a:p>
        </p:txBody>
      </p:sp>
      <p:sp>
        <p:nvSpPr>
          <p:cNvPr id="3" name="Content Placeholder 2"/>
          <p:cNvSpPr>
            <a:spLocks noGrp="1"/>
          </p:cNvSpPr>
          <p:nvPr>
            <p:ph idx="1"/>
          </p:nvPr>
        </p:nvSpPr>
        <p:spPr>
          <a:xfrm>
            <a:off x="838200" y="1201783"/>
            <a:ext cx="10515600" cy="4975180"/>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3668174259"/>
              </p:ext>
            </p:extLst>
          </p:nvPr>
        </p:nvGraphicFramePr>
        <p:xfrm>
          <a:off x="838200" y="1201784"/>
          <a:ext cx="10515600" cy="4975180"/>
        </p:xfrm>
        <a:graphic>
          <a:graphicData uri="http://schemas.openxmlformats.org/presentationml/2006/ole">
            <mc:AlternateContent xmlns:mc="http://schemas.openxmlformats.org/markup-compatibility/2006">
              <mc:Choice xmlns:v="urn:schemas-microsoft-com:vml" Requires="v">
                <p:oleObj name="EViews" r:id="rId2" imgW="4556689" imgH="3246215" progId="EViews.Workfile.2">
                  <p:embed/>
                </p:oleObj>
              </mc:Choice>
              <mc:Fallback>
                <p:oleObj name="EViews" r:id="rId2" imgW="4556689" imgH="3246215" progId="EViews.Workfile.2">
                  <p:embed/>
                  <p:pic>
                    <p:nvPicPr>
                      <p:cNvPr id="0" name=""/>
                      <p:cNvPicPr/>
                      <p:nvPr/>
                    </p:nvPicPr>
                    <p:blipFill>
                      <a:blip r:embed="rId3"/>
                      <a:stretch>
                        <a:fillRect/>
                      </a:stretch>
                    </p:blipFill>
                    <p:spPr>
                      <a:xfrm>
                        <a:off x="838200" y="1201784"/>
                        <a:ext cx="10515600" cy="4975180"/>
                      </a:xfrm>
                      <a:prstGeom prst="rect">
                        <a:avLst/>
                      </a:prstGeom>
                    </p:spPr>
                  </p:pic>
                </p:oleObj>
              </mc:Fallback>
            </mc:AlternateContent>
          </a:graphicData>
        </a:graphic>
      </p:graphicFrame>
    </p:spTree>
    <p:extLst>
      <p:ext uri="{BB962C8B-B14F-4D97-AF65-F5344CB8AC3E}">
        <p14:creationId xmlns:p14="http://schemas.microsoft.com/office/powerpoint/2010/main" val="1032832152"/>
      </p:ext>
    </p:extLst>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58281"/>
          </a:xfrm>
        </p:spPr>
        <p:txBody>
          <a:bodyPr/>
          <a:lstStyle/>
          <a:p>
            <a:pPr algn="ctr"/>
            <a:r>
              <a:rPr lang="fa-IR" b="1" dirty="0">
                <a:solidFill>
                  <a:srgbClr val="FF0000"/>
                </a:solidFill>
              </a:rPr>
              <a:t>نمودار فوق چه می گوید؟</a:t>
            </a:r>
          </a:p>
        </p:txBody>
      </p:sp>
      <p:sp>
        <p:nvSpPr>
          <p:cNvPr id="3" name="Content Placeholder 2"/>
          <p:cNvSpPr>
            <a:spLocks noGrp="1"/>
          </p:cNvSpPr>
          <p:nvPr>
            <p:ph idx="1"/>
          </p:nvPr>
        </p:nvSpPr>
        <p:spPr>
          <a:xfrm>
            <a:off x="838200" y="1123406"/>
            <a:ext cx="10515600" cy="5053557"/>
          </a:xfrm>
        </p:spPr>
        <p:txBody>
          <a:bodyPr>
            <a:normAutofit fontScale="85000" lnSpcReduction="10000"/>
          </a:bodyPr>
          <a:lstStyle/>
          <a:p>
            <a:pPr marL="0" indent="0" algn="just" rtl="1">
              <a:lnSpc>
                <a:spcPct val="250000"/>
              </a:lnSpc>
              <a:buNone/>
            </a:pPr>
            <a:r>
              <a:rPr lang="fa-IR" sz="3200" b="1" dirty="0"/>
              <a:t>نمودار فوق نشان می دهد که شیب منحنی لگاریتم حجم نقدینگی(آبی رنگ) که انعکاس متوسط رشد نقدینگی است تا حدی بیش از شیب منحنی شاخص قیمت(قرمز رنگ) که انعکاس متوسط نرخ تورم است، می باشد، گرچه موقتاً ممکن است شیب آنها نسبت به هم افزایش یا کاهش یابد. این با تحلیل نظری کاملاً سازگار است.</a:t>
            </a:r>
          </a:p>
        </p:txBody>
      </p:sp>
    </p:spTree>
    <p:extLst>
      <p:ext uri="{BB962C8B-B14F-4D97-AF65-F5344CB8AC3E}">
        <p14:creationId xmlns:p14="http://schemas.microsoft.com/office/powerpoint/2010/main" val="3738144250"/>
      </p:ext>
    </p:extLst>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92710"/>
          </a:xfrm>
        </p:spPr>
        <p:txBody>
          <a:bodyPr>
            <a:normAutofit fontScale="90000"/>
          </a:bodyPr>
          <a:lstStyle/>
          <a:p>
            <a:pPr algn="ctr"/>
            <a:r>
              <a:rPr lang="fa-IR" b="1" dirty="0">
                <a:solidFill>
                  <a:srgbClr val="FF0000"/>
                </a:solidFill>
              </a:rPr>
              <a:t>رشد بالای نقدینگی انعکاس چیست؟</a:t>
            </a:r>
          </a:p>
        </p:txBody>
      </p:sp>
      <p:sp>
        <p:nvSpPr>
          <p:cNvPr id="3" name="Content Placeholder 2"/>
          <p:cNvSpPr>
            <a:spLocks noGrp="1"/>
          </p:cNvSpPr>
          <p:nvPr>
            <p:ph idx="1"/>
          </p:nvPr>
        </p:nvSpPr>
        <p:spPr>
          <a:xfrm>
            <a:off x="838200" y="1039906"/>
            <a:ext cx="10515600" cy="5137057"/>
          </a:xfrm>
        </p:spPr>
        <p:txBody>
          <a:bodyPr>
            <a:normAutofit/>
          </a:bodyPr>
          <a:lstStyle/>
          <a:p>
            <a:pPr marL="0" indent="0" algn="just" rtl="1">
              <a:lnSpc>
                <a:spcPct val="200000"/>
              </a:lnSpc>
              <a:buNone/>
            </a:pPr>
            <a:r>
              <a:rPr lang="fa-IR" sz="3200" b="1" dirty="0"/>
              <a:t>رشد بالای نقدینگی انعکاس کسری بودجه آشکار(بیشتر بودن مخارج دولت از درآمدهای دولت در بودجه عمومی) یا کسری بودجه پنهان(مانند تکالیف به نظام بانکی و کنار آمدن با بانکها در خلق نقدینگی برای تصاحب دارایی و اعطای تسهیلات ورای سلامت ترازنامه آنها) است. </a:t>
            </a:r>
            <a:r>
              <a:rPr lang="fa-IR" sz="3200" b="1" dirty="0">
                <a:solidFill>
                  <a:srgbClr val="00B0F0"/>
                </a:solidFill>
              </a:rPr>
              <a:t>تداوم کسری بودجه آشکار و پنهان به طور قطع به رشد نقدینگی منجر خواهد شد</a:t>
            </a:r>
            <a:r>
              <a:rPr lang="fa-IR" sz="3200" b="1" dirty="0"/>
              <a:t>.</a:t>
            </a:r>
          </a:p>
        </p:txBody>
      </p:sp>
    </p:spTree>
    <p:extLst>
      <p:ext uri="{BB962C8B-B14F-4D97-AF65-F5344CB8AC3E}">
        <p14:creationId xmlns:p14="http://schemas.microsoft.com/office/powerpoint/2010/main" val="3409212712"/>
      </p:ext>
    </p:extLst>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84406"/>
          </a:xfrm>
        </p:spPr>
        <p:txBody>
          <a:bodyPr/>
          <a:lstStyle/>
          <a:p>
            <a:pPr algn="ctr"/>
            <a:r>
              <a:rPr lang="fa-IR" b="1" dirty="0">
                <a:solidFill>
                  <a:srgbClr val="FF0000"/>
                </a:solidFill>
              </a:rPr>
              <a:t>ترند رشد نقدینگی و ترند نرخ تورم،1403-1338</a:t>
            </a:r>
          </a:p>
        </p:txBody>
      </p:sp>
      <p:sp>
        <p:nvSpPr>
          <p:cNvPr id="3" name="Content Placeholder 2"/>
          <p:cNvSpPr>
            <a:spLocks noGrp="1"/>
          </p:cNvSpPr>
          <p:nvPr>
            <p:ph idx="1"/>
          </p:nvPr>
        </p:nvSpPr>
        <p:spPr>
          <a:xfrm>
            <a:off x="838200" y="1149532"/>
            <a:ext cx="10515600" cy="5027431"/>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803490964"/>
              </p:ext>
            </p:extLst>
          </p:nvPr>
        </p:nvGraphicFramePr>
        <p:xfrm>
          <a:off x="838200" y="1149532"/>
          <a:ext cx="10515600" cy="5027431"/>
        </p:xfrm>
        <a:graphic>
          <a:graphicData uri="http://schemas.openxmlformats.org/presentationml/2006/ole">
            <mc:AlternateContent xmlns:mc="http://schemas.openxmlformats.org/markup-compatibility/2006">
              <mc:Choice xmlns:v="urn:schemas-microsoft-com:vml" Requires="v">
                <p:oleObj name="EViews" r:id="rId2" imgW="4556689" imgH="3246215" progId="EViews.Workfile.2">
                  <p:embed/>
                </p:oleObj>
              </mc:Choice>
              <mc:Fallback>
                <p:oleObj name="EViews" r:id="rId2" imgW="4556689" imgH="3246215" progId="EViews.Workfile.2">
                  <p:embed/>
                  <p:pic>
                    <p:nvPicPr>
                      <p:cNvPr id="0" name=""/>
                      <p:cNvPicPr/>
                      <p:nvPr/>
                    </p:nvPicPr>
                    <p:blipFill>
                      <a:blip r:embed="rId3"/>
                      <a:stretch>
                        <a:fillRect/>
                      </a:stretch>
                    </p:blipFill>
                    <p:spPr>
                      <a:xfrm>
                        <a:off x="838200" y="1149532"/>
                        <a:ext cx="10515600" cy="5027431"/>
                      </a:xfrm>
                      <a:prstGeom prst="rect">
                        <a:avLst/>
                      </a:prstGeom>
                    </p:spPr>
                  </p:pic>
                </p:oleObj>
              </mc:Fallback>
            </mc:AlternateContent>
          </a:graphicData>
        </a:graphic>
      </p:graphicFrame>
    </p:spTree>
    <p:extLst>
      <p:ext uri="{BB962C8B-B14F-4D97-AF65-F5344CB8AC3E}">
        <p14:creationId xmlns:p14="http://schemas.microsoft.com/office/powerpoint/2010/main" val="867370950"/>
      </p:ext>
    </p:extLst>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18944"/>
          </a:xfrm>
        </p:spPr>
        <p:txBody>
          <a:bodyPr>
            <a:normAutofit fontScale="90000"/>
          </a:bodyPr>
          <a:lstStyle/>
          <a:p>
            <a:pPr algn="ctr"/>
            <a:r>
              <a:rPr lang="fa-IR" b="1" dirty="0">
                <a:solidFill>
                  <a:srgbClr val="FF0000"/>
                </a:solidFill>
              </a:rPr>
              <a:t>نمودار چه حقیقتی را آشکار می کند؟</a:t>
            </a:r>
          </a:p>
        </p:txBody>
      </p:sp>
      <p:sp>
        <p:nvSpPr>
          <p:cNvPr id="3" name="Content Placeholder 2"/>
          <p:cNvSpPr>
            <a:spLocks noGrp="1"/>
          </p:cNvSpPr>
          <p:nvPr>
            <p:ph idx="1"/>
          </p:nvPr>
        </p:nvSpPr>
        <p:spPr>
          <a:xfrm>
            <a:off x="838200" y="984070"/>
            <a:ext cx="10515600" cy="5192893"/>
          </a:xfrm>
        </p:spPr>
        <p:txBody>
          <a:bodyPr/>
          <a:lstStyle/>
          <a:p>
            <a:pPr marL="0" indent="0" algn="just" rtl="1">
              <a:lnSpc>
                <a:spcPct val="250000"/>
              </a:lnSpc>
              <a:buNone/>
            </a:pPr>
            <a:r>
              <a:rPr lang="fa-IR" b="1" dirty="0"/>
              <a:t>نمودار روشن می کند که فقط با رشد نقدینگی نه چندان بالا و رشد اقتصادی بالا می توان از شکل گیری نیروی تورمی جلوگیری کرد. مهار تورم با توسل به واردات و سرکوب نرخ ارز نمی تواند برای مدتی طولانی تداوم یابد، ضمن آنکه اثرات زیانبار دیگری هم به همراه دارد.</a:t>
            </a:r>
          </a:p>
        </p:txBody>
      </p:sp>
    </p:spTree>
    <p:extLst>
      <p:ext uri="{BB962C8B-B14F-4D97-AF65-F5344CB8AC3E}">
        <p14:creationId xmlns:p14="http://schemas.microsoft.com/office/powerpoint/2010/main" val="1271344650"/>
      </p:ext>
    </p:extLst>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45069"/>
          </a:xfrm>
        </p:spPr>
        <p:txBody>
          <a:bodyPr>
            <a:normAutofit/>
          </a:bodyPr>
          <a:lstStyle/>
          <a:p>
            <a:pPr algn="ctr"/>
            <a:r>
              <a:rPr lang="fa-IR" sz="3600" b="1" dirty="0">
                <a:solidFill>
                  <a:srgbClr val="FF0000"/>
                </a:solidFill>
              </a:rPr>
              <a:t>ترند رشد نقدینگی و ترند تورم با فیلتر نزدیک به خطی،1403-1338</a:t>
            </a:r>
          </a:p>
        </p:txBody>
      </p:sp>
      <p:sp>
        <p:nvSpPr>
          <p:cNvPr id="3" name="Content Placeholder 2"/>
          <p:cNvSpPr>
            <a:spLocks noGrp="1"/>
          </p:cNvSpPr>
          <p:nvPr>
            <p:ph idx="1"/>
          </p:nvPr>
        </p:nvSpPr>
        <p:spPr>
          <a:xfrm>
            <a:off x="838200" y="1010194"/>
            <a:ext cx="10515600" cy="5166769"/>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3990574890"/>
              </p:ext>
            </p:extLst>
          </p:nvPr>
        </p:nvGraphicFramePr>
        <p:xfrm>
          <a:off x="838201" y="1010194"/>
          <a:ext cx="10515600" cy="5166769"/>
        </p:xfrm>
        <a:graphic>
          <a:graphicData uri="http://schemas.openxmlformats.org/presentationml/2006/ole">
            <mc:AlternateContent xmlns:mc="http://schemas.openxmlformats.org/markup-compatibility/2006">
              <mc:Choice xmlns:v="urn:schemas-microsoft-com:vml" Requires="v">
                <p:oleObj name="EViews" r:id="rId2" imgW="4777846" imgH="3246215" progId="EViews.Workfile.2">
                  <p:embed/>
                </p:oleObj>
              </mc:Choice>
              <mc:Fallback>
                <p:oleObj name="EViews" r:id="rId2" imgW="4777846" imgH="3246215" progId="EViews.Workfile.2">
                  <p:embed/>
                  <p:pic>
                    <p:nvPicPr>
                      <p:cNvPr id="0" name=""/>
                      <p:cNvPicPr/>
                      <p:nvPr/>
                    </p:nvPicPr>
                    <p:blipFill>
                      <a:blip r:embed="rId3"/>
                      <a:stretch>
                        <a:fillRect/>
                      </a:stretch>
                    </p:blipFill>
                    <p:spPr>
                      <a:xfrm>
                        <a:off x="838201" y="1010194"/>
                        <a:ext cx="10515600" cy="5166769"/>
                      </a:xfrm>
                      <a:prstGeom prst="rect">
                        <a:avLst/>
                      </a:prstGeom>
                    </p:spPr>
                  </p:pic>
                </p:oleObj>
              </mc:Fallback>
            </mc:AlternateContent>
          </a:graphicData>
        </a:graphic>
      </p:graphicFrame>
    </p:spTree>
    <p:extLst>
      <p:ext uri="{BB962C8B-B14F-4D97-AF65-F5344CB8AC3E}">
        <p14:creationId xmlns:p14="http://schemas.microsoft.com/office/powerpoint/2010/main" val="2816368947"/>
      </p:ext>
    </p:extLst>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73393"/>
          </a:xfrm>
        </p:spPr>
        <p:txBody>
          <a:bodyPr/>
          <a:lstStyle/>
          <a:p>
            <a:pPr algn="ctr"/>
            <a:r>
              <a:rPr lang="fa-IR" b="1" dirty="0">
                <a:solidFill>
                  <a:srgbClr val="FF0000"/>
                </a:solidFill>
              </a:rPr>
              <a:t>چرا ترند رشد نقدینگی و نرخ تورم صعودی است؟</a:t>
            </a:r>
          </a:p>
        </p:txBody>
      </p:sp>
      <p:sp>
        <p:nvSpPr>
          <p:cNvPr id="3" name="Content Placeholder 2"/>
          <p:cNvSpPr>
            <a:spLocks noGrp="1"/>
          </p:cNvSpPr>
          <p:nvPr>
            <p:ph idx="1"/>
          </p:nvPr>
        </p:nvSpPr>
        <p:spPr>
          <a:xfrm>
            <a:off x="838200" y="1120588"/>
            <a:ext cx="10515600" cy="5056375"/>
          </a:xfrm>
        </p:spPr>
        <p:txBody>
          <a:bodyPr>
            <a:normAutofit fontScale="92500" lnSpcReduction="20000"/>
          </a:bodyPr>
          <a:lstStyle/>
          <a:p>
            <a:pPr marL="0" indent="0" algn="just" rtl="1">
              <a:lnSpc>
                <a:spcPct val="200000"/>
              </a:lnSpc>
              <a:buNone/>
            </a:pPr>
            <a:r>
              <a:rPr lang="fa-IR" sz="3200" b="1" dirty="0"/>
              <a:t>آنچه تحت عنوان ناترازی ها از آن یاد می شود و همان کسری بودجه آشکار و پنهان دولت است(عدم کارایی دولت هم جزیی از این است)، در طول زمان در حال افزایش است(ناترازی ناشی از آب و برق، بنزین و سایر حامل های انرژی، نان، روغن و ... با قیمت پایین تر از آنچه قانون عرضه و تقاضا حکم می کند، در حال افزوده شدن طبق یک سازوکار طبیعی است) و همه آنها ایجاد نیروی تورمی می کنند و همه آنها نهایتاً سر از تداوم رشد نقدینگی در می آورند.</a:t>
            </a:r>
          </a:p>
        </p:txBody>
      </p:sp>
    </p:spTree>
    <p:extLst>
      <p:ext uri="{BB962C8B-B14F-4D97-AF65-F5344CB8AC3E}">
        <p14:creationId xmlns:p14="http://schemas.microsoft.com/office/powerpoint/2010/main" val="1024369931"/>
      </p:ext>
    </p:extLst>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71195"/>
          </a:xfrm>
        </p:spPr>
        <p:txBody>
          <a:bodyPr>
            <a:normAutofit/>
          </a:bodyPr>
          <a:lstStyle/>
          <a:p>
            <a:pPr algn="ctr"/>
            <a:r>
              <a:rPr lang="fa-IR" sz="3200" b="1" dirty="0">
                <a:solidFill>
                  <a:srgbClr val="FF0000"/>
                </a:solidFill>
              </a:rPr>
              <a:t>ناممکنی کاهش محسوس و پایدار رشد نقدینگی از طریق سیاست پولی</a:t>
            </a:r>
          </a:p>
        </p:txBody>
      </p:sp>
      <p:sp>
        <p:nvSpPr>
          <p:cNvPr id="3" name="Content Placeholder 2"/>
          <p:cNvSpPr>
            <a:spLocks noGrp="1"/>
          </p:cNvSpPr>
          <p:nvPr>
            <p:ph idx="1"/>
          </p:nvPr>
        </p:nvSpPr>
        <p:spPr>
          <a:xfrm>
            <a:off x="838200" y="1114697"/>
            <a:ext cx="10515600" cy="5062266"/>
          </a:xfrm>
        </p:spPr>
        <p:txBody>
          <a:bodyPr>
            <a:normAutofit/>
          </a:bodyPr>
          <a:lstStyle/>
          <a:p>
            <a:pPr marL="0" indent="0" algn="just" rtl="1">
              <a:lnSpc>
                <a:spcPct val="250000"/>
              </a:lnSpc>
              <a:buNone/>
            </a:pPr>
            <a:r>
              <a:rPr lang="fa-IR" sz="3200" b="1" dirty="0"/>
              <a:t>گرچه سیاست پولی می تواند در ایران برای مقطعی به کاهش رشد نقدینگی بینجامد اما بدون کاهش کسری بودجه آشکار و پنهان دولت امکان کاهش پایدار رشد نقدینگی وجود ندارد(سال 1402 و 1403 گواه این موضوع است).</a:t>
            </a:r>
          </a:p>
        </p:txBody>
      </p:sp>
    </p:spTree>
    <p:extLst>
      <p:ext uri="{BB962C8B-B14F-4D97-AF65-F5344CB8AC3E}">
        <p14:creationId xmlns:p14="http://schemas.microsoft.com/office/powerpoint/2010/main" val="3313831589"/>
      </p:ext>
    </p:extLst>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84406"/>
          </a:xfrm>
        </p:spPr>
        <p:txBody>
          <a:bodyPr/>
          <a:lstStyle/>
          <a:p>
            <a:pPr algn="ctr"/>
            <a:r>
              <a:rPr lang="fa-IR" b="1" dirty="0">
                <a:solidFill>
                  <a:srgbClr val="FF0000"/>
                </a:solidFill>
              </a:rPr>
              <a:t>نرخ رشد نقدینگی نقطه به نقطه،(9)1404-(1)1402</a:t>
            </a:r>
          </a:p>
        </p:txBody>
      </p:sp>
      <p:sp>
        <p:nvSpPr>
          <p:cNvPr id="3" name="Content Placeholder 2"/>
          <p:cNvSpPr>
            <a:spLocks noGrp="1"/>
          </p:cNvSpPr>
          <p:nvPr>
            <p:ph idx="1"/>
          </p:nvPr>
        </p:nvSpPr>
        <p:spPr>
          <a:xfrm>
            <a:off x="838200" y="1149532"/>
            <a:ext cx="10515600" cy="5027431"/>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3469411497"/>
              </p:ext>
            </p:extLst>
          </p:nvPr>
        </p:nvGraphicFramePr>
        <p:xfrm>
          <a:off x="838200" y="1149532"/>
          <a:ext cx="10515600" cy="5027431"/>
        </p:xfrm>
        <a:graphic>
          <a:graphicData uri="http://schemas.openxmlformats.org/presentationml/2006/ole">
            <mc:AlternateContent xmlns:mc="http://schemas.openxmlformats.org/markup-compatibility/2006">
              <mc:Choice xmlns:v="urn:schemas-microsoft-com:vml" Requires="v">
                <p:oleObj name="EViews" r:id="rId2" imgW="4541378" imgH="3093562" progId="EViews.Workfile.2">
                  <p:embed/>
                </p:oleObj>
              </mc:Choice>
              <mc:Fallback>
                <p:oleObj name="EViews" r:id="rId2" imgW="4541378" imgH="3093562" progId="EViews.Workfile.2">
                  <p:embed/>
                  <p:pic>
                    <p:nvPicPr>
                      <p:cNvPr id="0" name=""/>
                      <p:cNvPicPr/>
                      <p:nvPr/>
                    </p:nvPicPr>
                    <p:blipFill>
                      <a:blip r:embed="rId3"/>
                      <a:stretch>
                        <a:fillRect/>
                      </a:stretch>
                    </p:blipFill>
                    <p:spPr>
                      <a:xfrm>
                        <a:off x="838200" y="1149532"/>
                        <a:ext cx="10515600" cy="5027431"/>
                      </a:xfrm>
                      <a:prstGeom prst="rect">
                        <a:avLst/>
                      </a:prstGeom>
                    </p:spPr>
                  </p:pic>
                </p:oleObj>
              </mc:Fallback>
            </mc:AlternateContent>
          </a:graphicData>
        </a:graphic>
      </p:graphicFrame>
    </p:spTree>
    <p:extLst>
      <p:ext uri="{BB962C8B-B14F-4D97-AF65-F5344CB8AC3E}">
        <p14:creationId xmlns:p14="http://schemas.microsoft.com/office/powerpoint/2010/main" val="1859438906"/>
      </p:ext>
    </p:extLst>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32155"/>
          </a:xfrm>
        </p:spPr>
        <p:txBody>
          <a:bodyPr/>
          <a:lstStyle/>
          <a:p>
            <a:pPr algn="ctr"/>
            <a:r>
              <a:rPr lang="fa-IR" b="1" dirty="0">
                <a:solidFill>
                  <a:srgbClr val="FF0000"/>
                </a:solidFill>
              </a:rPr>
              <a:t>آیا افزایش نرخ ارز علت تورم است؟</a:t>
            </a:r>
          </a:p>
        </p:txBody>
      </p:sp>
      <p:sp>
        <p:nvSpPr>
          <p:cNvPr id="3" name="Content Placeholder 2"/>
          <p:cNvSpPr>
            <a:spLocks noGrp="1"/>
          </p:cNvSpPr>
          <p:nvPr>
            <p:ph idx="1"/>
          </p:nvPr>
        </p:nvSpPr>
        <p:spPr>
          <a:xfrm>
            <a:off x="838200" y="1097280"/>
            <a:ext cx="10515600" cy="5079683"/>
          </a:xfrm>
        </p:spPr>
        <p:txBody>
          <a:bodyPr>
            <a:normAutofit fontScale="85000" lnSpcReduction="10000"/>
          </a:bodyPr>
          <a:lstStyle/>
          <a:p>
            <a:pPr marL="0" indent="0" algn="just" rtl="1">
              <a:lnSpc>
                <a:spcPct val="150000"/>
              </a:lnSpc>
              <a:buNone/>
            </a:pPr>
            <a:r>
              <a:rPr lang="fa-IR" sz="3200" b="1" dirty="0"/>
              <a:t>در میان اقتصاددانان ایران ادعایی وجود دارد مبنی بر اینکه تورم در بلندمدت از رشد نقدینگی سرچشمه می گیرد اما در کوتاه مدت، جهش های نرخ ارز نقش اصلی را در ایجاد تورم دارند(گرچه برخی علت تورم را کاملاً به افزایش نرخ ارز نسبت می دهند). این ادعا که جهش های نرخ ارز از عوامل مهم جهش تورمی در کوتاه مدت هستند از نظر آماری درست است اما از آنجا که خود جهش های نرخ ارز معلول عوامل بنیادی و از جمله رشد نقدینگی است که با مداخله در بازار ارز موقتاً از رشد نرخ ارز جلوگیری می شود و در نتیجه نیرو برای افزایش نرخ ارز انباشته می شود، پس </a:t>
            </a:r>
            <a:r>
              <a:rPr lang="fa-IR" sz="3200" b="1" dirty="0">
                <a:solidFill>
                  <a:srgbClr val="00B0F0"/>
                </a:solidFill>
              </a:rPr>
              <a:t>جهش های نرخ ارز عامل اصلی ایجاد تورم نیستند بلکه فقط نوعی پیش نگر غیرعلّی آن هستند.</a:t>
            </a:r>
          </a:p>
        </p:txBody>
      </p:sp>
    </p:spTree>
    <p:extLst>
      <p:ext uri="{BB962C8B-B14F-4D97-AF65-F5344CB8AC3E}">
        <p14:creationId xmlns:p14="http://schemas.microsoft.com/office/powerpoint/2010/main" val="4150448414"/>
      </p:ext>
    </p:extLst>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49572"/>
          </a:xfrm>
        </p:spPr>
        <p:txBody>
          <a:bodyPr/>
          <a:lstStyle/>
          <a:p>
            <a:pPr algn="ctr"/>
            <a:r>
              <a:rPr lang="fa-IR" b="1" dirty="0">
                <a:solidFill>
                  <a:srgbClr val="FF0000"/>
                </a:solidFill>
              </a:rPr>
              <a:t>نشانه های جهش تورم نامرتبط با تغییر نرخ ارز</a:t>
            </a:r>
          </a:p>
        </p:txBody>
      </p:sp>
      <p:sp>
        <p:nvSpPr>
          <p:cNvPr id="3" name="Content Placeholder 2"/>
          <p:cNvSpPr>
            <a:spLocks noGrp="1"/>
          </p:cNvSpPr>
          <p:nvPr>
            <p:ph idx="1"/>
          </p:nvPr>
        </p:nvSpPr>
        <p:spPr>
          <a:xfrm>
            <a:off x="838200" y="1114698"/>
            <a:ext cx="10515600" cy="5062265"/>
          </a:xfrm>
        </p:spPr>
        <p:txBody>
          <a:bodyPr>
            <a:normAutofit fontScale="92500" lnSpcReduction="20000"/>
          </a:bodyPr>
          <a:lstStyle/>
          <a:p>
            <a:pPr marL="0" indent="0" algn="just" rtl="1">
              <a:lnSpc>
                <a:spcPct val="200000"/>
              </a:lnSpc>
              <a:buNone/>
            </a:pPr>
            <a:r>
              <a:rPr lang="fa-IR" sz="3200" b="1" dirty="0"/>
              <a:t>در سال های منتهی به 1356 و 1387 بدون آنکه نرخ ارز تغییری کرده باشد، نرخ تورم مسیر صعودی را پیمود و به 25 درصد رسید. در سال های منتهی به 1374 نیز بدون آنکه شوک برونزایی مانند تحریم سبب فشار بر نرخ ارز شود، سیاست های انبساطی به تدریج فشار بر تورم و نرخ ارز را ایجاد کرد. لذا، نقض ادعای جهش برونزای نرخ ارز به عنوان عامل جهش تورم، سبب عدم پذیرش آن می شود. </a:t>
            </a:r>
          </a:p>
        </p:txBody>
      </p:sp>
    </p:spTree>
    <p:extLst>
      <p:ext uri="{BB962C8B-B14F-4D97-AF65-F5344CB8AC3E}">
        <p14:creationId xmlns:p14="http://schemas.microsoft.com/office/powerpoint/2010/main" val="4241990364"/>
      </p:ext>
    </p:extLst>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62486"/>
          </a:xfrm>
        </p:spPr>
        <p:txBody>
          <a:bodyPr>
            <a:normAutofit fontScale="90000"/>
          </a:bodyPr>
          <a:lstStyle/>
          <a:p>
            <a:pPr algn="ctr"/>
            <a:r>
              <a:rPr lang="fa-IR" b="1" dirty="0">
                <a:solidFill>
                  <a:srgbClr val="FF0000"/>
                </a:solidFill>
              </a:rPr>
              <a:t>نرخ تورم،1356-1350</a:t>
            </a:r>
          </a:p>
        </p:txBody>
      </p:sp>
      <p:sp>
        <p:nvSpPr>
          <p:cNvPr id="3" name="Content Placeholder 2"/>
          <p:cNvSpPr>
            <a:spLocks noGrp="1"/>
          </p:cNvSpPr>
          <p:nvPr>
            <p:ph idx="1"/>
          </p:nvPr>
        </p:nvSpPr>
        <p:spPr>
          <a:xfrm>
            <a:off x="838200" y="1140823"/>
            <a:ext cx="10515600" cy="5036140"/>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932970825"/>
              </p:ext>
            </p:extLst>
          </p:nvPr>
        </p:nvGraphicFramePr>
        <p:xfrm>
          <a:off x="838200" y="1140823"/>
          <a:ext cx="10515600" cy="5036140"/>
        </p:xfrm>
        <a:graphic>
          <a:graphicData uri="http://schemas.openxmlformats.org/presentationml/2006/ole">
            <mc:AlternateContent xmlns:mc="http://schemas.openxmlformats.org/markup-compatibility/2006">
              <mc:Choice xmlns:v="urn:schemas-microsoft-com:vml" Requires="v">
                <p:oleObj name="EViews" r:id="rId2" imgW="4632818" imgH="2850085" progId="EViews.Workfile.2">
                  <p:embed/>
                </p:oleObj>
              </mc:Choice>
              <mc:Fallback>
                <p:oleObj name="EViews" r:id="rId2" imgW="4632818" imgH="2850085" progId="EViews.Workfile.2">
                  <p:embed/>
                  <p:pic>
                    <p:nvPicPr>
                      <p:cNvPr id="0" name=""/>
                      <p:cNvPicPr/>
                      <p:nvPr/>
                    </p:nvPicPr>
                    <p:blipFill>
                      <a:blip r:embed="rId3"/>
                      <a:stretch>
                        <a:fillRect/>
                      </a:stretch>
                    </p:blipFill>
                    <p:spPr>
                      <a:xfrm>
                        <a:off x="838200" y="1140823"/>
                        <a:ext cx="10515600" cy="5036140"/>
                      </a:xfrm>
                      <a:prstGeom prst="rect">
                        <a:avLst/>
                      </a:prstGeom>
                    </p:spPr>
                  </p:pic>
                </p:oleObj>
              </mc:Fallback>
            </mc:AlternateContent>
          </a:graphicData>
        </a:graphic>
      </p:graphicFrame>
    </p:spTree>
    <p:extLst>
      <p:ext uri="{BB962C8B-B14F-4D97-AF65-F5344CB8AC3E}">
        <p14:creationId xmlns:p14="http://schemas.microsoft.com/office/powerpoint/2010/main" val="1954435509"/>
      </p:ext>
    </p:extLst>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32155"/>
          </a:xfrm>
        </p:spPr>
        <p:txBody>
          <a:bodyPr/>
          <a:lstStyle/>
          <a:p>
            <a:pPr algn="ctr"/>
            <a:r>
              <a:rPr lang="fa-IR" b="1" dirty="0">
                <a:solidFill>
                  <a:srgbClr val="FF0000"/>
                </a:solidFill>
              </a:rPr>
              <a:t>نرخ تورم،1387-1380</a:t>
            </a:r>
          </a:p>
        </p:txBody>
      </p:sp>
      <p:sp>
        <p:nvSpPr>
          <p:cNvPr id="3" name="Content Placeholder 2"/>
          <p:cNvSpPr>
            <a:spLocks noGrp="1"/>
          </p:cNvSpPr>
          <p:nvPr>
            <p:ph idx="1"/>
          </p:nvPr>
        </p:nvSpPr>
        <p:spPr>
          <a:xfrm>
            <a:off x="838200" y="1097280"/>
            <a:ext cx="10515600" cy="5079683"/>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576360207"/>
              </p:ext>
            </p:extLst>
          </p:nvPr>
        </p:nvGraphicFramePr>
        <p:xfrm>
          <a:off x="838201" y="1097280"/>
          <a:ext cx="10515600" cy="5079683"/>
        </p:xfrm>
        <a:graphic>
          <a:graphicData uri="http://schemas.openxmlformats.org/presentationml/2006/ole">
            <mc:AlternateContent xmlns:mc="http://schemas.openxmlformats.org/markup-compatibility/2006">
              <mc:Choice xmlns:v="urn:schemas-microsoft-com:vml" Requires="v">
                <p:oleObj name="EViews" r:id="rId2" imgW="4526067" imgH="2850085" progId="EViews.Workfile.2">
                  <p:embed/>
                </p:oleObj>
              </mc:Choice>
              <mc:Fallback>
                <p:oleObj name="EViews" r:id="rId2" imgW="4526067" imgH="2850085" progId="EViews.Workfile.2">
                  <p:embed/>
                  <p:pic>
                    <p:nvPicPr>
                      <p:cNvPr id="0" name=""/>
                      <p:cNvPicPr/>
                      <p:nvPr/>
                    </p:nvPicPr>
                    <p:blipFill>
                      <a:blip r:embed="rId3"/>
                      <a:stretch>
                        <a:fillRect/>
                      </a:stretch>
                    </p:blipFill>
                    <p:spPr>
                      <a:xfrm>
                        <a:off x="838201" y="1097280"/>
                        <a:ext cx="10515600" cy="5079683"/>
                      </a:xfrm>
                      <a:prstGeom prst="rect">
                        <a:avLst/>
                      </a:prstGeom>
                    </p:spPr>
                  </p:pic>
                </p:oleObj>
              </mc:Fallback>
            </mc:AlternateContent>
          </a:graphicData>
        </a:graphic>
      </p:graphicFrame>
    </p:spTree>
    <p:extLst>
      <p:ext uri="{BB962C8B-B14F-4D97-AF65-F5344CB8AC3E}">
        <p14:creationId xmlns:p14="http://schemas.microsoft.com/office/powerpoint/2010/main" val="3271576891"/>
      </p:ext>
    </p:extLst>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18216"/>
          </a:xfrm>
        </p:spPr>
        <p:txBody>
          <a:bodyPr/>
          <a:lstStyle/>
          <a:p>
            <a:pPr algn="ctr"/>
            <a:r>
              <a:rPr lang="fa-IR" b="1" dirty="0">
                <a:solidFill>
                  <a:srgbClr val="FF0000"/>
                </a:solidFill>
              </a:rPr>
              <a:t>چی در پیش است؟</a:t>
            </a:r>
          </a:p>
        </p:txBody>
      </p:sp>
      <p:sp>
        <p:nvSpPr>
          <p:cNvPr id="3" name="Content Placeholder 2"/>
          <p:cNvSpPr>
            <a:spLocks noGrp="1"/>
          </p:cNvSpPr>
          <p:nvPr>
            <p:ph idx="1"/>
          </p:nvPr>
        </p:nvSpPr>
        <p:spPr>
          <a:xfrm>
            <a:off x="838200" y="1192306"/>
            <a:ext cx="10515600" cy="4984657"/>
          </a:xfrm>
        </p:spPr>
        <p:txBody>
          <a:bodyPr>
            <a:normAutofit fontScale="85000" lnSpcReduction="10000"/>
          </a:bodyPr>
          <a:lstStyle/>
          <a:p>
            <a:pPr marL="0" indent="0" algn="just" rtl="1">
              <a:lnSpc>
                <a:spcPct val="200000"/>
              </a:lnSpc>
              <a:buNone/>
            </a:pPr>
            <a:r>
              <a:rPr lang="fa-IR" sz="3200" b="1" dirty="0"/>
              <a:t>دقت در داده های اخیر نرخ تورم حکایت از آن دارد که در مقایسه با گذشته کاهش تورم دشوارتر شده است چون کاهش ناترازی ها دشوارتر شده است(مثال بنزین را در نظر بگیرید که با وجود تمایل به افزایش قیمت، دولت مرتب آن را به تاخیر می اندازد و این در مورد خیلی از موارد دیگر هم صدق می کند). لذا، فقط یک توافق بسیار موثر می تواند به ایران فرصت دهد برای مدتی کوتاه اندکی از تورم بکاهد و به تدریج دنبال رفع ناترازی ها باشد که در آینده خود را تحمیل می کند. در غیر آن صورت فشار بر نرخ تورم برقرار باقی می ماند.</a:t>
            </a:r>
          </a:p>
        </p:txBody>
      </p:sp>
    </p:spTree>
    <p:extLst>
      <p:ext uri="{BB962C8B-B14F-4D97-AF65-F5344CB8AC3E}">
        <p14:creationId xmlns:p14="http://schemas.microsoft.com/office/powerpoint/2010/main" val="3975464250"/>
      </p:ext>
    </p:extLst>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46499"/>
          </a:xfrm>
        </p:spPr>
        <p:txBody>
          <a:bodyPr/>
          <a:lstStyle/>
          <a:p>
            <a:pPr algn="ctr"/>
            <a:r>
              <a:rPr lang="fa-IR" b="1" dirty="0">
                <a:solidFill>
                  <a:srgbClr val="FF0000"/>
                </a:solidFill>
              </a:rPr>
              <a:t>نرخ تورم نقطه به نقطه،(1)1405-(1)1390</a:t>
            </a:r>
          </a:p>
        </p:txBody>
      </p:sp>
      <p:sp>
        <p:nvSpPr>
          <p:cNvPr id="3" name="Content Placeholder 2"/>
          <p:cNvSpPr>
            <a:spLocks noGrp="1"/>
          </p:cNvSpPr>
          <p:nvPr>
            <p:ph idx="1"/>
          </p:nvPr>
        </p:nvSpPr>
        <p:spPr>
          <a:xfrm>
            <a:off x="838200" y="1045029"/>
            <a:ext cx="10515600" cy="5131934"/>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3782386299"/>
              </p:ext>
            </p:extLst>
          </p:nvPr>
        </p:nvGraphicFramePr>
        <p:xfrm>
          <a:off x="838200" y="1045029"/>
          <a:ext cx="10515600" cy="5131934"/>
        </p:xfrm>
        <a:graphic>
          <a:graphicData uri="http://schemas.openxmlformats.org/presentationml/2006/ole">
            <mc:AlternateContent xmlns:mc="http://schemas.openxmlformats.org/markup-compatibility/2006">
              <mc:Choice xmlns:v="urn:schemas-microsoft-com:vml" Requires="v">
                <p:oleObj name="EViews" r:id="rId2" imgW="4533723" imgH="2857761" progId="EViews.Workfile.2">
                  <p:embed/>
                </p:oleObj>
              </mc:Choice>
              <mc:Fallback>
                <p:oleObj name="EViews" r:id="rId2" imgW="4533723" imgH="2857761" progId="EViews.Workfile.2">
                  <p:embed/>
                  <p:pic>
                    <p:nvPicPr>
                      <p:cNvPr id="0" name=""/>
                      <p:cNvPicPr/>
                      <p:nvPr/>
                    </p:nvPicPr>
                    <p:blipFill>
                      <a:blip r:embed="rId3"/>
                      <a:stretch>
                        <a:fillRect/>
                      </a:stretch>
                    </p:blipFill>
                    <p:spPr>
                      <a:xfrm>
                        <a:off x="838200" y="1045029"/>
                        <a:ext cx="10515600" cy="5131934"/>
                      </a:xfrm>
                      <a:prstGeom prst="rect">
                        <a:avLst/>
                      </a:prstGeom>
                    </p:spPr>
                  </p:pic>
                </p:oleObj>
              </mc:Fallback>
            </mc:AlternateContent>
          </a:graphicData>
        </a:graphic>
      </p:graphicFrame>
    </p:spTree>
    <p:extLst>
      <p:ext uri="{BB962C8B-B14F-4D97-AF65-F5344CB8AC3E}">
        <p14:creationId xmlns:p14="http://schemas.microsoft.com/office/powerpoint/2010/main" val="1703905711"/>
      </p:ext>
    </p:extLst>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45110"/>
          </a:xfrm>
        </p:spPr>
        <p:txBody>
          <a:bodyPr/>
          <a:lstStyle/>
          <a:p>
            <a:pPr algn="ctr"/>
            <a:r>
              <a:rPr lang="fa-IR" b="1" dirty="0">
                <a:solidFill>
                  <a:srgbClr val="FF0000"/>
                </a:solidFill>
              </a:rPr>
              <a:t>نرخ تورم ماهانه،(1)1405-(1401)</a:t>
            </a:r>
          </a:p>
        </p:txBody>
      </p:sp>
      <p:sp>
        <p:nvSpPr>
          <p:cNvPr id="3" name="Content Placeholder 2"/>
          <p:cNvSpPr>
            <a:spLocks noGrp="1"/>
          </p:cNvSpPr>
          <p:nvPr>
            <p:ph idx="1"/>
          </p:nvPr>
        </p:nvSpPr>
        <p:spPr>
          <a:xfrm>
            <a:off x="838200" y="1210236"/>
            <a:ext cx="10515600" cy="4966727"/>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3537674444"/>
              </p:ext>
            </p:extLst>
          </p:nvPr>
        </p:nvGraphicFramePr>
        <p:xfrm>
          <a:off x="838201" y="1210236"/>
          <a:ext cx="10515600" cy="4966727"/>
        </p:xfrm>
        <a:graphic>
          <a:graphicData uri="http://schemas.openxmlformats.org/presentationml/2006/ole">
            <mc:AlternateContent xmlns:mc="http://schemas.openxmlformats.org/markup-compatibility/2006">
              <mc:Choice xmlns:v="urn:schemas-microsoft-com:vml" Requires="v">
                <p:oleObj name="EViews" r:id="rId2" imgW="4625163" imgH="3093562" progId="EViews.Workfile.2">
                  <p:embed/>
                </p:oleObj>
              </mc:Choice>
              <mc:Fallback>
                <p:oleObj name="EViews" r:id="rId2" imgW="4625163" imgH="3093562" progId="EViews.Workfile.2">
                  <p:embed/>
                  <p:pic>
                    <p:nvPicPr>
                      <p:cNvPr id="0" name=""/>
                      <p:cNvPicPr/>
                      <p:nvPr/>
                    </p:nvPicPr>
                    <p:blipFill>
                      <a:blip r:embed="rId3"/>
                      <a:stretch>
                        <a:fillRect/>
                      </a:stretch>
                    </p:blipFill>
                    <p:spPr>
                      <a:xfrm>
                        <a:off x="838201" y="1210236"/>
                        <a:ext cx="10515600" cy="4966727"/>
                      </a:xfrm>
                      <a:prstGeom prst="rect">
                        <a:avLst/>
                      </a:prstGeom>
                    </p:spPr>
                  </p:pic>
                </p:oleObj>
              </mc:Fallback>
            </mc:AlternateContent>
          </a:graphicData>
        </a:graphic>
      </p:graphicFrame>
    </p:spTree>
    <p:extLst>
      <p:ext uri="{BB962C8B-B14F-4D97-AF65-F5344CB8AC3E}">
        <p14:creationId xmlns:p14="http://schemas.microsoft.com/office/powerpoint/2010/main" val="4154128548"/>
      </p:ext>
    </p:extLst>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82357"/>
          </a:xfrm>
        </p:spPr>
        <p:txBody>
          <a:bodyPr/>
          <a:lstStyle/>
          <a:p>
            <a:pPr algn="ctr"/>
            <a:r>
              <a:rPr lang="fa-IR" b="1" dirty="0">
                <a:solidFill>
                  <a:srgbClr val="FF0000"/>
                </a:solidFill>
              </a:rPr>
              <a:t>خلاصه کلام پیش بینی تورم</a:t>
            </a:r>
          </a:p>
        </p:txBody>
      </p:sp>
      <p:sp>
        <p:nvSpPr>
          <p:cNvPr id="3" name="Content Placeholder 2"/>
          <p:cNvSpPr>
            <a:spLocks noGrp="1"/>
          </p:cNvSpPr>
          <p:nvPr>
            <p:ph idx="1"/>
          </p:nvPr>
        </p:nvSpPr>
        <p:spPr>
          <a:xfrm>
            <a:off x="838200" y="1120588"/>
            <a:ext cx="10515600" cy="5056375"/>
          </a:xfrm>
        </p:spPr>
        <p:txBody>
          <a:bodyPr>
            <a:normAutofit fontScale="92500"/>
          </a:bodyPr>
          <a:lstStyle/>
          <a:p>
            <a:pPr marL="0" indent="0" algn="just" rtl="1">
              <a:lnSpc>
                <a:spcPct val="200000"/>
              </a:lnSpc>
              <a:buNone/>
            </a:pPr>
            <a:r>
              <a:rPr lang="fa-IR" sz="3200" b="1" dirty="0"/>
              <a:t>از آنجا که کسری بودجه آشکار و پنهان دولت امکان کاهش رشد نقدینگی را نمی دهد و رشد نقدینگی صعودی هم شده است، پس امکان اینکه بانک مرکزی حتی با استقلال کامل بتواند تورم را به طور محسوس کاهش دهد وجود ندارد و انتظار غالب این است که تورم در سطوح بالای کنونی بماند و حتی شرایط افزایش آن فراهم شده است و صرفاً با رفع جدی تحریم ها نزولی شود.</a:t>
            </a:r>
          </a:p>
        </p:txBody>
      </p:sp>
    </p:spTree>
    <p:extLst>
      <p:ext uri="{BB962C8B-B14F-4D97-AF65-F5344CB8AC3E}">
        <p14:creationId xmlns:p14="http://schemas.microsoft.com/office/powerpoint/2010/main" val="4294186269"/>
      </p:ext>
    </p:extLst>
  </p:cSld>
  <p:clrMapOvr>
    <a:masterClrMapping/>
  </p:clrMapOvr>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0640"/>
          </a:xfrm>
        </p:spPr>
        <p:txBody>
          <a:bodyPr>
            <a:normAutofit fontScale="90000"/>
          </a:bodyPr>
          <a:lstStyle/>
          <a:p>
            <a:pPr algn="ctr"/>
            <a:r>
              <a:rPr lang="fa-IR" b="1" dirty="0">
                <a:solidFill>
                  <a:srgbClr val="FF0000"/>
                </a:solidFill>
              </a:rPr>
              <a:t>دلالت تداوم تورم بالا برای کسب و کار و بازدهی دارایی ها</a:t>
            </a:r>
          </a:p>
        </p:txBody>
      </p:sp>
      <p:sp>
        <p:nvSpPr>
          <p:cNvPr id="3" name="Content Placeholder 2"/>
          <p:cNvSpPr>
            <a:spLocks noGrp="1"/>
          </p:cNvSpPr>
          <p:nvPr>
            <p:ph idx="1"/>
          </p:nvPr>
        </p:nvSpPr>
        <p:spPr>
          <a:xfrm>
            <a:off x="838200" y="1066800"/>
            <a:ext cx="10515600" cy="5110163"/>
          </a:xfrm>
        </p:spPr>
        <p:txBody>
          <a:bodyPr>
            <a:normAutofit/>
          </a:bodyPr>
          <a:lstStyle/>
          <a:p>
            <a:pPr marL="0" indent="0" algn="just" rtl="1">
              <a:lnSpc>
                <a:spcPct val="200000"/>
              </a:lnSpc>
              <a:buNone/>
            </a:pPr>
            <a:r>
              <a:rPr lang="fa-IR" sz="3200" b="1" dirty="0"/>
              <a:t>از آنجا که تورم هم درآمد اسمی حاصل از دارایی ها را افزایش می دهد و هم ارزش جایگزینی آنها را بالا می برد، به طور طبیعی برای دارایی ها بازدهی اسمی ایجاد می کند و در بلندمدت دارایی های حقیقی از قبیل مسکن و سهام از تورم متضرر نمی شوند، گرچه به زبان عدم النفع می توانند متضرر شوند. </a:t>
            </a:r>
          </a:p>
        </p:txBody>
      </p:sp>
    </p:spTree>
    <p:extLst>
      <p:ext uri="{BB962C8B-B14F-4D97-AF65-F5344CB8AC3E}">
        <p14:creationId xmlns:p14="http://schemas.microsoft.com/office/powerpoint/2010/main" val="3041062451"/>
      </p:ext>
    </p:extLst>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46499"/>
          </a:xfrm>
        </p:spPr>
        <p:txBody>
          <a:bodyPr/>
          <a:lstStyle/>
          <a:p>
            <a:pPr algn="ctr"/>
            <a:r>
              <a:rPr lang="fa-IR" b="1" dirty="0">
                <a:solidFill>
                  <a:srgbClr val="FF0000"/>
                </a:solidFill>
              </a:rPr>
              <a:t>وضعیت نرخ بهره در ایران</a:t>
            </a:r>
          </a:p>
        </p:txBody>
      </p:sp>
      <p:sp>
        <p:nvSpPr>
          <p:cNvPr id="3" name="Content Placeholder 2"/>
          <p:cNvSpPr>
            <a:spLocks noGrp="1"/>
          </p:cNvSpPr>
          <p:nvPr>
            <p:ph idx="1"/>
          </p:nvPr>
        </p:nvSpPr>
        <p:spPr>
          <a:xfrm>
            <a:off x="838200" y="1129553"/>
            <a:ext cx="10515600" cy="5047410"/>
          </a:xfrm>
        </p:spPr>
        <p:txBody>
          <a:bodyPr>
            <a:normAutofit fontScale="85000" lnSpcReduction="10000"/>
          </a:bodyPr>
          <a:lstStyle/>
          <a:p>
            <a:pPr marL="0" indent="0" algn="just" rtl="1">
              <a:lnSpc>
                <a:spcPct val="200000"/>
              </a:lnSpc>
              <a:buNone/>
            </a:pPr>
            <a:r>
              <a:rPr lang="fa-IR" sz="3200" b="1" dirty="0"/>
              <a:t>نرخ بهره اسمی در ایران به طور غالب کمتر از نرخ تورم بوده و در نتیجه نرخ بهره حقیقی غیر از مقاطعی کوتاه منفی بوده است. تلاش برای پایین نگه داشتن نرخ بهره گرچه در عمل در کوتاه مدت چنین نتیجه ای داشته است اما در بلندمدت به تدریج سبب فشار بر نرخ بهره در جهت افزایش شده است.</a:t>
            </a:r>
          </a:p>
          <a:p>
            <a:pPr marL="0" indent="0" algn="just" rtl="1">
              <a:lnSpc>
                <a:spcPct val="200000"/>
              </a:lnSpc>
              <a:buNone/>
            </a:pPr>
            <a:r>
              <a:rPr lang="fa-IR" sz="3200" b="1" dirty="0">
                <a:solidFill>
                  <a:srgbClr val="00B0F0"/>
                </a:solidFill>
              </a:rPr>
              <a:t>این واقعیتی تایید شده با داده است که تلاش برای پایین نگه داشتن نرخ بهره نامبتنی بر فاندمنتال ها سبب افزایش تدریجی نرخ بهره می شود. </a:t>
            </a:r>
          </a:p>
        </p:txBody>
      </p:sp>
    </p:spTree>
    <p:extLst>
      <p:ext uri="{BB962C8B-B14F-4D97-AF65-F5344CB8AC3E}">
        <p14:creationId xmlns:p14="http://schemas.microsoft.com/office/powerpoint/2010/main" val="3981449180"/>
      </p:ext>
    </p:extLst>
  </p:cSld>
  <p:clrMapOvr>
    <a:masterClrMapping/>
  </p:clrMapOvr>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01675"/>
          </a:xfrm>
        </p:spPr>
        <p:txBody>
          <a:bodyPr/>
          <a:lstStyle/>
          <a:p>
            <a:pPr algn="ctr"/>
            <a:r>
              <a:rPr lang="fa-IR" b="1" dirty="0">
                <a:solidFill>
                  <a:srgbClr val="FF0000"/>
                </a:solidFill>
              </a:rPr>
              <a:t>نرخ بهره حقیقی چگونه تعیین می شود؟</a:t>
            </a:r>
          </a:p>
        </p:txBody>
      </p:sp>
      <p:sp>
        <p:nvSpPr>
          <p:cNvPr id="3" name="Content Placeholder 2"/>
          <p:cNvSpPr>
            <a:spLocks noGrp="1"/>
          </p:cNvSpPr>
          <p:nvPr>
            <p:ph idx="1"/>
          </p:nvPr>
        </p:nvSpPr>
        <p:spPr>
          <a:xfrm>
            <a:off x="838200" y="1066800"/>
            <a:ext cx="10515600" cy="5110163"/>
          </a:xfrm>
        </p:spPr>
        <p:txBody>
          <a:bodyPr>
            <a:normAutofit/>
          </a:bodyPr>
          <a:lstStyle/>
          <a:p>
            <a:pPr marL="0" indent="0" algn="just" rtl="1">
              <a:lnSpc>
                <a:spcPct val="150000"/>
              </a:lnSpc>
              <a:buNone/>
            </a:pPr>
            <a:r>
              <a:rPr lang="fa-IR" sz="3200" b="1" dirty="0"/>
              <a:t>نرخ بهره حقیقی در اصل انعکاس </a:t>
            </a:r>
            <a:r>
              <a:rPr lang="fa-IR" sz="3200" b="1" dirty="0">
                <a:solidFill>
                  <a:srgbClr val="00B0F0"/>
                </a:solidFill>
              </a:rPr>
              <a:t>نرخ ترجیح زمانی </a:t>
            </a:r>
            <a:r>
              <a:rPr lang="fa-IR" sz="3200" b="1" dirty="0"/>
              <a:t>صاحبان منابع مالی یا پس انداز کنندگان است که فاکتورهای اصطکاک بخش مالی، ریسک ابزارها و قراردادهای مالی و مدت سررسید ابزارها و قراردادهای مالی نیز در شکل دادن آن نقش بازی می کند و آن گاه می توان نوشت:</a:t>
            </a:r>
          </a:p>
          <a:p>
            <a:pPr marL="0" indent="0" rtl="1">
              <a:lnSpc>
                <a:spcPct val="150000"/>
              </a:lnSpc>
              <a:buNone/>
            </a:pPr>
            <a:r>
              <a:rPr lang="fa-IR" b="1" dirty="0">
                <a:solidFill>
                  <a:srgbClr val="00B0F0"/>
                </a:solidFill>
              </a:rPr>
              <a:t>فاکتور سررسید+فاکتورریسک+فاکتور اصطکاک+نرخ ترجیح زمانی=نرخ بهره حقیقی</a:t>
            </a:r>
          </a:p>
          <a:p>
            <a:pPr marL="0" indent="0" algn="r" rtl="1">
              <a:lnSpc>
                <a:spcPct val="150000"/>
              </a:lnSpc>
              <a:buNone/>
            </a:pPr>
            <a:r>
              <a:rPr lang="fa-IR" b="1" dirty="0">
                <a:solidFill>
                  <a:srgbClr val="002060"/>
                </a:solidFill>
              </a:rPr>
              <a:t>نرخ ترجیح زمانی نرخ بهره ای است که پس انداز کننده را مایل به پس انداز می کند.</a:t>
            </a:r>
          </a:p>
        </p:txBody>
      </p:sp>
    </p:spTree>
    <p:extLst>
      <p:ext uri="{BB962C8B-B14F-4D97-AF65-F5344CB8AC3E}">
        <p14:creationId xmlns:p14="http://schemas.microsoft.com/office/powerpoint/2010/main" val="1496352046"/>
      </p:ext>
    </p:extLst>
  </p:cSld>
  <p:clrMapOvr>
    <a:masterClrMapping/>
  </p:clrMapOvr>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27181"/>
          </a:xfrm>
        </p:spPr>
        <p:txBody>
          <a:bodyPr/>
          <a:lstStyle/>
          <a:p>
            <a:pPr algn="ctr"/>
            <a:r>
              <a:rPr lang="fa-IR" b="1" dirty="0">
                <a:solidFill>
                  <a:srgbClr val="FF0000"/>
                </a:solidFill>
              </a:rPr>
              <a:t>نرخ بهره اسمی چگونه تعیین می شود؟</a:t>
            </a:r>
          </a:p>
        </p:txBody>
      </p:sp>
      <p:sp>
        <p:nvSpPr>
          <p:cNvPr id="3" name="Content Placeholder 2"/>
          <p:cNvSpPr>
            <a:spLocks noGrp="1"/>
          </p:cNvSpPr>
          <p:nvPr>
            <p:ph idx="1"/>
          </p:nvPr>
        </p:nvSpPr>
        <p:spPr>
          <a:xfrm>
            <a:off x="838200" y="1219200"/>
            <a:ext cx="10515600" cy="4957763"/>
          </a:xfrm>
        </p:spPr>
        <p:txBody>
          <a:bodyPr>
            <a:normAutofit fontScale="92500" lnSpcReduction="20000"/>
          </a:bodyPr>
          <a:lstStyle/>
          <a:p>
            <a:pPr marL="0" indent="0" algn="r" rtl="1">
              <a:buNone/>
            </a:pPr>
            <a:r>
              <a:rPr lang="fa-IR" sz="3200" b="1" dirty="0"/>
              <a:t>مطابق اصل یا قاعده فیشر، نرخ بهره اسمی در حالت رایج چنین است:</a:t>
            </a:r>
          </a:p>
          <a:p>
            <a:pPr marL="0" indent="0" algn="r" rtl="1">
              <a:buNone/>
            </a:pPr>
            <a:endParaRPr lang="fa-IR" sz="3200" b="1" dirty="0"/>
          </a:p>
          <a:p>
            <a:pPr marL="0" indent="0" rtl="1">
              <a:buNone/>
            </a:pPr>
            <a:r>
              <a:rPr lang="fa-IR" sz="3200" b="1" dirty="0">
                <a:solidFill>
                  <a:srgbClr val="00B0F0"/>
                </a:solidFill>
              </a:rPr>
              <a:t>نرخ تورم انتظاری+نرخ بهره حقیقی=نرخ بهره اسمی</a:t>
            </a:r>
          </a:p>
          <a:p>
            <a:pPr marL="0" indent="0" algn="just" rtl="1">
              <a:lnSpc>
                <a:spcPct val="200000"/>
              </a:lnSpc>
              <a:buNone/>
            </a:pPr>
            <a:r>
              <a:rPr lang="fa-IR" sz="3200" b="1" dirty="0"/>
              <a:t>در واقع، </a:t>
            </a:r>
            <a:r>
              <a:rPr lang="fa-IR" sz="3200" b="1" dirty="0">
                <a:solidFill>
                  <a:srgbClr val="00B0F0"/>
                </a:solidFill>
              </a:rPr>
              <a:t>اصل فیشر </a:t>
            </a:r>
            <a:r>
              <a:rPr lang="fa-IR" sz="3200" b="1" dirty="0"/>
              <a:t>بیانگر آن است که صاحب منابع مالی برای جبران کاهش ارزش یا قدرت خرید منابع مالی بر اثر تورم، معادل نرخ تورمی که پیش بینی می کند درخواست نرخ بهره بالاتر دارد. </a:t>
            </a:r>
            <a:r>
              <a:rPr lang="fa-IR" sz="3200" b="1" dirty="0">
                <a:solidFill>
                  <a:srgbClr val="00B0F0"/>
                </a:solidFill>
              </a:rPr>
              <a:t>از آنجا که نرخ بهره حقیقی عدد قابل توجهی نیست، در بلندمدت نرخ بهره اسمی را عمدتاً تورم انتظاری تعیین می کند</a:t>
            </a:r>
            <a:r>
              <a:rPr lang="fa-IR" sz="3200" b="1" dirty="0"/>
              <a:t>.</a:t>
            </a:r>
          </a:p>
        </p:txBody>
      </p:sp>
    </p:spTree>
    <p:extLst>
      <p:ext uri="{BB962C8B-B14F-4D97-AF65-F5344CB8AC3E}">
        <p14:creationId xmlns:p14="http://schemas.microsoft.com/office/powerpoint/2010/main" val="1753652645"/>
      </p:ext>
    </p:extLst>
  </p:cSld>
  <p:clrMapOvr>
    <a:masterClrMapping/>
  </p:clrMapOvr>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37534"/>
          </a:xfrm>
        </p:spPr>
        <p:txBody>
          <a:bodyPr/>
          <a:lstStyle/>
          <a:p>
            <a:pPr algn="ctr"/>
            <a:r>
              <a:rPr lang="fa-IR" b="1" dirty="0">
                <a:solidFill>
                  <a:srgbClr val="FF0000"/>
                </a:solidFill>
              </a:rPr>
              <a:t>سیاستگذار پولی چه کاره است؟</a:t>
            </a:r>
          </a:p>
        </p:txBody>
      </p:sp>
      <p:sp>
        <p:nvSpPr>
          <p:cNvPr id="3" name="Content Placeholder 2"/>
          <p:cNvSpPr>
            <a:spLocks noGrp="1"/>
          </p:cNvSpPr>
          <p:nvPr>
            <p:ph idx="1"/>
          </p:nvPr>
        </p:nvSpPr>
        <p:spPr>
          <a:xfrm>
            <a:off x="838200" y="1120588"/>
            <a:ext cx="10515600" cy="5056375"/>
          </a:xfrm>
        </p:spPr>
        <p:txBody>
          <a:bodyPr>
            <a:normAutofit/>
          </a:bodyPr>
          <a:lstStyle/>
          <a:p>
            <a:pPr marL="0" indent="0" algn="just" rtl="1">
              <a:lnSpc>
                <a:spcPct val="200000"/>
              </a:lnSpc>
              <a:buNone/>
            </a:pPr>
            <a:r>
              <a:rPr lang="fa-IR" sz="3200" b="1" dirty="0"/>
              <a:t>گرچه امروزه به طور رایج این بانک های مرکزی هستند که از طریق سیاست پولی مسیر عمومی نرخ بهره ها را مشخص می کنند، اما بانک های مرکزی نمی توانند برای مدت طولانی نرخ بهره را متفاوت از آنچه شکل دهند که در تحلیل تئوریک اشاره شده بیان شد.</a:t>
            </a:r>
          </a:p>
        </p:txBody>
      </p:sp>
    </p:spTree>
    <p:extLst>
      <p:ext uri="{BB962C8B-B14F-4D97-AF65-F5344CB8AC3E}">
        <p14:creationId xmlns:p14="http://schemas.microsoft.com/office/powerpoint/2010/main" val="3641474490"/>
      </p:ext>
    </p:extLst>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46499"/>
          </a:xfrm>
        </p:spPr>
        <p:txBody>
          <a:bodyPr>
            <a:normAutofit fontScale="90000"/>
          </a:bodyPr>
          <a:lstStyle/>
          <a:p>
            <a:pPr algn="ctr"/>
            <a:r>
              <a:rPr lang="fa-IR" b="1" dirty="0">
                <a:solidFill>
                  <a:srgbClr val="FF0000"/>
                </a:solidFill>
              </a:rPr>
              <a:t>چگونه بانک های مرکزی بر نرخ بهره اسمی اثر می گذارند؟</a:t>
            </a:r>
          </a:p>
        </p:txBody>
      </p:sp>
      <p:sp>
        <p:nvSpPr>
          <p:cNvPr id="3" name="Content Placeholder 2"/>
          <p:cNvSpPr>
            <a:spLocks noGrp="1"/>
          </p:cNvSpPr>
          <p:nvPr>
            <p:ph idx="1"/>
          </p:nvPr>
        </p:nvSpPr>
        <p:spPr>
          <a:xfrm>
            <a:off x="838200" y="1093694"/>
            <a:ext cx="10515600" cy="5083269"/>
          </a:xfrm>
        </p:spPr>
        <p:txBody>
          <a:bodyPr>
            <a:normAutofit fontScale="77500" lnSpcReduction="20000"/>
          </a:bodyPr>
          <a:lstStyle/>
          <a:p>
            <a:pPr marL="0" indent="0" algn="just" rtl="1">
              <a:lnSpc>
                <a:spcPct val="200000"/>
              </a:lnSpc>
              <a:buNone/>
            </a:pPr>
            <a:r>
              <a:rPr lang="fa-IR" b="1" dirty="0"/>
              <a:t>فرض کنید بانک مرکزی سیاست پولی انبساطی اجرا کند. در آن صورت، بانک مرکزی از یک طرف سبب کاهش نرخ بهره حقیقی می شود(گویی نرخ ترجیح زمانی صاحبان منابع مالی کاهش یافته است) و از این طریق سبب کاهش نرخ بهره اسمی می شود که این را اثر نقدینگی </a:t>
            </a:r>
            <a:r>
              <a:rPr lang="en-US" b="1" dirty="0"/>
              <a:t>(</a:t>
            </a:r>
            <a:r>
              <a:rPr lang="en-US" b="1" dirty="0">
                <a:solidFill>
                  <a:srgbClr val="00B0F0"/>
                </a:solidFill>
              </a:rPr>
              <a:t>Liquidity Effect</a:t>
            </a:r>
            <a:r>
              <a:rPr lang="en-US" b="1" dirty="0"/>
              <a:t>) </a:t>
            </a:r>
            <a:r>
              <a:rPr lang="fa-IR" b="1" dirty="0"/>
              <a:t> می نامند. اما از طرف دیگر، سیاست پولی انبساطی سبب افزایش نرخ تورم انتظاری و لذا افزایش نرخ بهره اسمی می شود. در کوتاه مدت، اثر اول مسلط است و نرخ بهره اسمی کاهش می یابد. اما در بلندمدت اثر دوم مسلط می شود و نرخ بهره اسمی افزایش می یابد. سیاست پولی انقباضی نتیجه عکس دارد.</a:t>
            </a:r>
          </a:p>
          <a:p>
            <a:pPr marL="0" indent="0" algn="just" rtl="1">
              <a:lnSpc>
                <a:spcPct val="200000"/>
              </a:lnSpc>
              <a:buNone/>
            </a:pPr>
            <a:r>
              <a:rPr lang="fa-IR" b="1" dirty="0">
                <a:solidFill>
                  <a:srgbClr val="00B0F0"/>
                </a:solidFill>
              </a:rPr>
              <a:t>یکی از دلایلی که بانک های مرکزی تلاش دارند نرخ تورم را هدف گذاری کنند آن است که امکان اثر گذاشتن بر نرخ بهره اسمی در کوتاه مدت را داشته باشند.</a:t>
            </a:r>
          </a:p>
        </p:txBody>
      </p:sp>
    </p:spTree>
    <p:extLst>
      <p:ext uri="{BB962C8B-B14F-4D97-AF65-F5344CB8AC3E}">
        <p14:creationId xmlns:p14="http://schemas.microsoft.com/office/powerpoint/2010/main" val="4134530108"/>
      </p:ext>
    </p:extLst>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4738"/>
          </a:xfrm>
        </p:spPr>
        <p:txBody>
          <a:bodyPr>
            <a:normAutofit fontScale="90000"/>
          </a:bodyPr>
          <a:lstStyle/>
          <a:p>
            <a:pPr algn="ctr"/>
            <a:r>
              <a:rPr lang="fa-IR" b="1" dirty="0">
                <a:solidFill>
                  <a:srgbClr val="FF0000"/>
                </a:solidFill>
              </a:rPr>
              <a:t>آیا سیاست پولی همواره اثر مشابهی بر نرخ بهره اسمی دارد؟</a:t>
            </a:r>
          </a:p>
        </p:txBody>
      </p:sp>
      <p:sp>
        <p:nvSpPr>
          <p:cNvPr id="3" name="Content Placeholder 2"/>
          <p:cNvSpPr>
            <a:spLocks noGrp="1"/>
          </p:cNvSpPr>
          <p:nvPr>
            <p:ph idx="1"/>
          </p:nvPr>
        </p:nvSpPr>
        <p:spPr>
          <a:xfrm>
            <a:off x="838200" y="1166949"/>
            <a:ext cx="10515600" cy="5010014"/>
          </a:xfrm>
        </p:spPr>
        <p:txBody>
          <a:bodyPr>
            <a:normAutofit fontScale="85000" lnSpcReduction="10000"/>
          </a:bodyPr>
          <a:lstStyle/>
          <a:p>
            <a:pPr marL="0" indent="0" algn="just" rtl="1">
              <a:lnSpc>
                <a:spcPct val="200000"/>
              </a:lnSpc>
              <a:buNone/>
            </a:pPr>
            <a:r>
              <a:rPr lang="fa-IR" sz="3200" b="1" dirty="0"/>
              <a:t>هنگامی که انتظارات تورمی بالا و در حال افزایش است، سیاست انبساطی پولی اثر نقدینگی یا </a:t>
            </a:r>
            <a:r>
              <a:rPr lang="en-US" sz="3200" b="1" dirty="0">
                <a:solidFill>
                  <a:srgbClr val="00B0F0"/>
                </a:solidFill>
              </a:rPr>
              <a:t>Liquidity Effect</a:t>
            </a:r>
            <a:r>
              <a:rPr lang="fa-IR" sz="3200" b="1" dirty="0">
                <a:solidFill>
                  <a:srgbClr val="00B0F0"/>
                </a:solidFill>
              </a:rPr>
              <a:t> </a:t>
            </a:r>
            <a:r>
              <a:rPr lang="fa-IR" sz="3200" b="1" dirty="0"/>
              <a:t>گذرایی دارد و به سرعت اثر سیاست پولی انبساطی بر نرخ بهره اسمی وارونه می شود. اواخر سال 1398 و اوایل 1399 مصداق آن است. همچنین، در تیرماه 1404 ظاهراً تزریق قابل توجه نقدینگی و پایه پولی رخ داده است اما فقط مدت کوتاهی اندکی از نرخ بهره اسمی کاسته است. مجدداً در جنگ رمضان همین موضوع مشاهده شد.</a:t>
            </a:r>
            <a:endParaRPr lang="fa-IR" sz="3200" b="1" dirty="0">
              <a:solidFill>
                <a:srgbClr val="00B0F0"/>
              </a:solidFill>
            </a:endParaRPr>
          </a:p>
        </p:txBody>
      </p:sp>
    </p:spTree>
    <p:extLst>
      <p:ext uri="{BB962C8B-B14F-4D97-AF65-F5344CB8AC3E}">
        <p14:creationId xmlns:p14="http://schemas.microsoft.com/office/powerpoint/2010/main" val="1763914074"/>
      </p:ext>
    </p:extLst>
  </p:cSld>
  <p:clrMapOvr>
    <a:masterClrMapping/>
  </p:clrMapOvr>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365127"/>
            <a:ext cx="7886700" cy="706029"/>
          </a:xfrm>
        </p:spPr>
        <p:txBody>
          <a:bodyPr>
            <a:noAutofit/>
          </a:bodyPr>
          <a:lstStyle/>
          <a:p>
            <a:pPr algn="ctr"/>
            <a:r>
              <a:rPr lang="fa-IR" sz="2400" b="1" dirty="0">
                <a:solidFill>
                  <a:srgbClr val="FF0000"/>
                </a:solidFill>
              </a:rPr>
              <a:t>نرخ سود بازار بین بانکی،هفته اول 1404 تا هفته آخر اردیبهشت 1405</a:t>
            </a:r>
          </a:p>
        </p:txBody>
      </p:sp>
      <p:sp>
        <p:nvSpPr>
          <p:cNvPr id="3" name="Content Placeholder 2"/>
          <p:cNvSpPr>
            <a:spLocks noGrp="1"/>
          </p:cNvSpPr>
          <p:nvPr>
            <p:ph idx="1"/>
          </p:nvPr>
        </p:nvSpPr>
        <p:spPr>
          <a:xfrm>
            <a:off x="1497874" y="1001488"/>
            <a:ext cx="9204960" cy="5175477"/>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3564605920"/>
              </p:ext>
            </p:extLst>
          </p:nvPr>
        </p:nvGraphicFramePr>
        <p:xfrm>
          <a:off x="1497874" y="1001488"/>
          <a:ext cx="9204960" cy="5175477"/>
        </p:xfrm>
        <a:graphic>
          <a:graphicData uri="http://schemas.openxmlformats.org/presentationml/2006/ole">
            <mc:AlternateContent xmlns:mc="http://schemas.openxmlformats.org/markup-compatibility/2006">
              <mc:Choice xmlns:v="urn:schemas-microsoft-com:vml" Requires="v">
                <p:oleObj name="EViews" r:id="rId2" imgW="4632818" imgH="3093562" progId="EViews.Workfile.2">
                  <p:embed/>
                </p:oleObj>
              </mc:Choice>
              <mc:Fallback>
                <p:oleObj name="EViews" r:id="rId2" imgW="4632818" imgH="3093562" progId="EViews.Workfile.2">
                  <p:embed/>
                  <p:pic>
                    <p:nvPicPr>
                      <p:cNvPr id="0" name=""/>
                      <p:cNvPicPr/>
                      <p:nvPr/>
                    </p:nvPicPr>
                    <p:blipFill>
                      <a:blip r:embed="rId3"/>
                      <a:stretch>
                        <a:fillRect/>
                      </a:stretch>
                    </p:blipFill>
                    <p:spPr>
                      <a:xfrm>
                        <a:off x="1497874" y="1001488"/>
                        <a:ext cx="9204960" cy="5175477"/>
                      </a:xfrm>
                      <a:prstGeom prst="rect">
                        <a:avLst/>
                      </a:prstGeom>
                    </p:spPr>
                  </p:pic>
                </p:oleObj>
              </mc:Fallback>
            </mc:AlternateContent>
          </a:graphicData>
        </a:graphic>
      </p:graphicFrame>
    </p:spTree>
    <p:extLst>
      <p:ext uri="{BB962C8B-B14F-4D97-AF65-F5344CB8AC3E}">
        <p14:creationId xmlns:p14="http://schemas.microsoft.com/office/powerpoint/2010/main" val="1770428314"/>
      </p:ext>
    </p:extLst>
  </p:cSld>
  <p:clrMapOvr>
    <a:masterClrMapping/>
  </p:clrMapOvr>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09250"/>
          </a:xfrm>
        </p:spPr>
        <p:txBody>
          <a:bodyPr/>
          <a:lstStyle/>
          <a:p>
            <a:pPr algn="ctr"/>
            <a:r>
              <a:rPr lang="fa-IR" b="1" dirty="0">
                <a:solidFill>
                  <a:srgbClr val="FF0000"/>
                </a:solidFill>
              </a:rPr>
              <a:t>داده نرخ بهره در ایران</a:t>
            </a:r>
          </a:p>
        </p:txBody>
      </p:sp>
      <p:sp>
        <p:nvSpPr>
          <p:cNvPr id="3" name="Content Placeholder 2"/>
          <p:cNvSpPr>
            <a:spLocks noGrp="1"/>
          </p:cNvSpPr>
          <p:nvPr>
            <p:ph idx="1"/>
          </p:nvPr>
        </p:nvSpPr>
        <p:spPr>
          <a:xfrm>
            <a:off x="838200" y="1264024"/>
            <a:ext cx="10515600" cy="4912939"/>
          </a:xfrm>
        </p:spPr>
        <p:txBody>
          <a:bodyPr>
            <a:normAutofit lnSpcReduction="10000"/>
          </a:bodyPr>
          <a:lstStyle/>
          <a:p>
            <a:pPr marL="0" indent="0" algn="just" rtl="1">
              <a:lnSpc>
                <a:spcPct val="150000"/>
              </a:lnSpc>
              <a:buNone/>
            </a:pPr>
            <a:r>
              <a:rPr lang="fa-IR" sz="3200" b="1" dirty="0"/>
              <a:t>از آنجا که در بخش بزرگی از تاریخ ایران سرکوب مالی وجود داشته است، نرخ بهره رسمی سپرده ها و تسهیلات تصویر صحیح از وضعیت نرخ بهره فراهم نمی کند. نرخ بهره ای که بتواند مبنای تحلیل قرار گیرد، باید تا حدی انعکاس نیروهای بازار باشد. نرخ بهره تحقق یافته بازار بین بانکی و بهتر از آن، نرخ بازده اوراق دولت در بازار ثانویه تا حدی تصویر درست از وضعیت نرخ بهره منعکس می کنند  و برای این دو از سال 1394 داده منتشر شده وجود دارد.</a:t>
            </a:r>
          </a:p>
        </p:txBody>
      </p:sp>
    </p:spTree>
    <p:extLst>
      <p:ext uri="{BB962C8B-B14F-4D97-AF65-F5344CB8AC3E}">
        <p14:creationId xmlns:p14="http://schemas.microsoft.com/office/powerpoint/2010/main" val="1242523111"/>
      </p:ext>
    </p:extLst>
  </p:cSld>
  <p:clrMapOvr>
    <a:masterClrMapping/>
  </p:clrMapOvr>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91322"/>
          </a:xfrm>
        </p:spPr>
        <p:txBody>
          <a:bodyPr>
            <a:normAutofit/>
          </a:bodyPr>
          <a:lstStyle/>
          <a:p>
            <a:pPr algn="ctr"/>
            <a:r>
              <a:rPr lang="fa-IR" b="1" dirty="0">
                <a:solidFill>
                  <a:srgbClr val="FF0000"/>
                </a:solidFill>
              </a:rPr>
              <a:t>نرخ سود بازار بین بانکی،(1)1405-(8)1394</a:t>
            </a:r>
          </a:p>
        </p:txBody>
      </p:sp>
      <p:sp>
        <p:nvSpPr>
          <p:cNvPr id="3" name="Content Placeholder 2"/>
          <p:cNvSpPr>
            <a:spLocks noGrp="1"/>
          </p:cNvSpPr>
          <p:nvPr>
            <p:ph idx="1"/>
          </p:nvPr>
        </p:nvSpPr>
        <p:spPr>
          <a:xfrm>
            <a:off x="838200" y="1156448"/>
            <a:ext cx="10515600" cy="5020515"/>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1173966442"/>
              </p:ext>
            </p:extLst>
          </p:nvPr>
        </p:nvGraphicFramePr>
        <p:xfrm>
          <a:off x="838200" y="1156448"/>
          <a:ext cx="10515600" cy="5020515"/>
        </p:xfrm>
        <a:graphic>
          <a:graphicData uri="http://schemas.openxmlformats.org/presentationml/2006/ole">
            <mc:AlternateContent xmlns:mc="http://schemas.openxmlformats.org/markup-compatibility/2006">
              <mc:Choice xmlns:v="urn:schemas-microsoft-com:vml" Requires="v">
                <p:oleObj name="EViews" r:id="rId2" imgW="4572000" imgH="2857761" progId="EViews.Workfile.2">
                  <p:embed/>
                </p:oleObj>
              </mc:Choice>
              <mc:Fallback>
                <p:oleObj name="EViews" r:id="rId2" imgW="4572000" imgH="2857761" progId="EViews.Workfile.2">
                  <p:embed/>
                  <p:pic>
                    <p:nvPicPr>
                      <p:cNvPr id="0" name=""/>
                      <p:cNvPicPr/>
                      <p:nvPr/>
                    </p:nvPicPr>
                    <p:blipFill>
                      <a:blip r:embed="rId3"/>
                      <a:stretch>
                        <a:fillRect/>
                      </a:stretch>
                    </p:blipFill>
                    <p:spPr>
                      <a:xfrm>
                        <a:off x="838200" y="1156448"/>
                        <a:ext cx="10515600" cy="5020515"/>
                      </a:xfrm>
                      <a:prstGeom prst="rect">
                        <a:avLst/>
                      </a:prstGeom>
                    </p:spPr>
                  </p:pic>
                </p:oleObj>
              </mc:Fallback>
            </mc:AlternateContent>
          </a:graphicData>
        </a:graphic>
      </p:graphicFrame>
    </p:spTree>
    <p:extLst>
      <p:ext uri="{BB962C8B-B14F-4D97-AF65-F5344CB8AC3E}">
        <p14:creationId xmlns:p14="http://schemas.microsoft.com/office/powerpoint/2010/main" val="4109620173"/>
      </p:ext>
    </p:extLst>
  </p:cSld>
  <p:clrMapOvr>
    <a:masterClrMapping/>
  </p:clrMapOvr>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4738"/>
          </a:xfrm>
        </p:spPr>
        <p:txBody>
          <a:bodyPr>
            <a:normAutofit/>
          </a:bodyPr>
          <a:lstStyle/>
          <a:p>
            <a:pPr algn="ctr"/>
            <a:r>
              <a:rPr lang="fa-IR" sz="3600" b="1" dirty="0">
                <a:solidFill>
                  <a:srgbClr val="FF0000"/>
                </a:solidFill>
              </a:rPr>
              <a:t>متوسط نرخ بازده اوراق دولت در بازار ثانویه،(1)1405-(8)1394</a:t>
            </a:r>
          </a:p>
        </p:txBody>
      </p:sp>
      <p:sp>
        <p:nvSpPr>
          <p:cNvPr id="3" name="Content Placeholder 2"/>
          <p:cNvSpPr>
            <a:spLocks noGrp="1"/>
          </p:cNvSpPr>
          <p:nvPr>
            <p:ph idx="1"/>
          </p:nvPr>
        </p:nvSpPr>
        <p:spPr>
          <a:xfrm>
            <a:off x="838200" y="1175657"/>
            <a:ext cx="10515600" cy="5001306"/>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2845581334"/>
              </p:ext>
            </p:extLst>
          </p:nvPr>
        </p:nvGraphicFramePr>
        <p:xfrm>
          <a:off x="838200" y="1175657"/>
          <a:ext cx="10515600" cy="5001306"/>
        </p:xfrm>
        <a:graphic>
          <a:graphicData uri="http://schemas.openxmlformats.org/presentationml/2006/ole">
            <mc:AlternateContent xmlns:mc="http://schemas.openxmlformats.org/markup-compatibility/2006">
              <mc:Choice xmlns:v="urn:schemas-microsoft-com:vml" Requires="v">
                <p:oleObj name="EViews" r:id="rId2" imgW="4572000" imgH="2857761" progId="EViews.Workfile.2">
                  <p:embed/>
                </p:oleObj>
              </mc:Choice>
              <mc:Fallback>
                <p:oleObj name="EViews" r:id="rId2" imgW="4572000" imgH="2857761" progId="EViews.Workfile.2">
                  <p:embed/>
                  <p:pic>
                    <p:nvPicPr>
                      <p:cNvPr id="0" name=""/>
                      <p:cNvPicPr/>
                      <p:nvPr/>
                    </p:nvPicPr>
                    <p:blipFill>
                      <a:blip r:embed="rId3"/>
                      <a:stretch>
                        <a:fillRect/>
                      </a:stretch>
                    </p:blipFill>
                    <p:spPr>
                      <a:xfrm>
                        <a:off x="838200" y="1175657"/>
                        <a:ext cx="10515600" cy="5001306"/>
                      </a:xfrm>
                      <a:prstGeom prst="rect">
                        <a:avLst/>
                      </a:prstGeom>
                    </p:spPr>
                  </p:pic>
                </p:oleObj>
              </mc:Fallback>
            </mc:AlternateContent>
          </a:graphicData>
        </a:graphic>
      </p:graphicFrame>
    </p:spTree>
    <p:extLst>
      <p:ext uri="{BB962C8B-B14F-4D97-AF65-F5344CB8AC3E}">
        <p14:creationId xmlns:p14="http://schemas.microsoft.com/office/powerpoint/2010/main" val="315683673"/>
      </p:ext>
    </p:extLst>
  </p:cSld>
  <p:clrMapOvr>
    <a:masterClrMapping/>
  </p:clrMapOvr>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73393"/>
          </a:xfrm>
        </p:spPr>
        <p:txBody>
          <a:bodyPr/>
          <a:lstStyle/>
          <a:p>
            <a:pPr algn="ctr"/>
            <a:r>
              <a:rPr lang="fa-IR" b="1" dirty="0">
                <a:solidFill>
                  <a:srgbClr val="FF0000"/>
                </a:solidFill>
              </a:rPr>
              <a:t>در یک دهه اخیر نرخ بهره چه تغییری کرده است؟</a:t>
            </a:r>
          </a:p>
        </p:txBody>
      </p:sp>
      <p:sp>
        <p:nvSpPr>
          <p:cNvPr id="3" name="Content Placeholder 2"/>
          <p:cNvSpPr>
            <a:spLocks noGrp="1"/>
          </p:cNvSpPr>
          <p:nvPr>
            <p:ph idx="1"/>
          </p:nvPr>
        </p:nvSpPr>
        <p:spPr>
          <a:xfrm>
            <a:off x="838200" y="1192306"/>
            <a:ext cx="10515600" cy="4984657"/>
          </a:xfrm>
        </p:spPr>
        <p:txBody>
          <a:bodyPr>
            <a:normAutofit/>
          </a:bodyPr>
          <a:lstStyle/>
          <a:p>
            <a:pPr marL="0" indent="0" algn="just" rtl="1">
              <a:lnSpc>
                <a:spcPct val="150000"/>
              </a:lnSpc>
              <a:buNone/>
            </a:pPr>
            <a:r>
              <a:rPr lang="fa-IR" sz="3200" b="1" dirty="0"/>
              <a:t>بحران بانکی که ریشه در بیماری هلندی دهه 1380 داشت، سبب پیدایش دارایی های موهومی و منجمد در ترازنامه بانک ها و موسسات اعتباری شد و آن ها را به جنگ قیمتی کشاند که از دلایل بالا بودن نرخ بهره از اوایل دهه 1390 بود و همچنان از عوامل بالا بودن نرخ بهره است. مجموعه عواملی در طول سال های اخیر سبب افزایش نرخ بهره شده است و به نظر می رسد برای مدتی کم و بیش این وضعیت برقرار باشد.</a:t>
            </a:r>
          </a:p>
        </p:txBody>
      </p:sp>
    </p:spTree>
    <p:extLst>
      <p:ext uri="{BB962C8B-B14F-4D97-AF65-F5344CB8AC3E}">
        <p14:creationId xmlns:p14="http://schemas.microsoft.com/office/powerpoint/2010/main" val="2933538395"/>
      </p:ext>
    </p:extLst>
  </p:cSld>
  <p:clrMapOvr>
    <a:masterClrMapping/>
  </p:clrMapOvr>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28569"/>
          </a:xfrm>
        </p:spPr>
        <p:txBody>
          <a:bodyPr>
            <a:normAutofit/>
          </a:bodyPr>
          <a:lstStyle/>
          <a:p>
            <a:pPr algn="ctr"/>
            <a:r>
              <a:rPr lang="fa-IR" sz="3600" b="1" dirty="0">
                <a:solidFill>
                  <a:srgbClr val="FF0000"/>
                </a:solidFill>
              </a:rPr>
              <a:t>تفاوت شرایط کنونی و سال های میانی دهه 1390 در مورد نرخ بهره</a:t>
            </a:r>
          </a:p>
        </p:txBody>
      </p:sp>
      <p:sp>
        <p:nvSpPr>
          <p:cNvPr id="3" name="Content Placeholder 2"/>
          <p:cNvSpPr>
            <a:spLocks noGrp="1"/>
          </p:cNvSpPr>
          <p:nvPr>
            <p:ph idx="1"/>
          </p:nvPr>
        </p:nvSpPr>
        <p:spPr>
          <a:xfrm>
            <a:off x="838200" y="1111624"/>
            <a:ext cx="10515600" cy="5065339"/>
          </a:xfrm>
        </p:spPr>
        <p:txBody>
          <a:bodyPr>
            <a:normAutofit/>
          </a:bodyPr>
          <a:lstStyle/>
          <a:p>
            <a:pPr marL="0" indent="0" algn="just" rtl="1">
              <a:lnSpc>
                <a:spcPct val="200000"/>
              </a:lnSpc>
              <a:buNone/>
            </a:pPr>
            <a:r>
              <a:rPr lang="fa-IR" sz="3200" b="1" dirty="0"/>
              <a:t>گرچه در حال حاضر همانند سال های 1393 تا 1396 نرخ بهره های اسمی بالا است، اما اولاً نرخ بهره حقیقی در حال حاضر بالا نیست و ثانیاً نقش عوامل تعیین کننده نرخ بهره تا حدی تغییر کرده است. این موضوعی است که غالب تحلیل گران به آن توجه ندارند.</a:t>
            </a:r>
          </a:p>
        </p:txBody>
      </p:sp>
    </p:spTree>
    <p:extLst>
      <p:ext uri="{BB962C8B-B14F-4D97-AF65-F5344CB8AC3E}">
        <p14:creationId xmlns:p14="http://schemas.microsoft.com/office/powerpoint/2010/main" val="2911578537"/>
      </p:ext>
    </p:extLst>
  </p:cSld>
  <p:clrMapOvr>
    <a:masterClrMapping/>
  </p:clrMapOvr>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46499"/>
          </a:xfrm>
        </p:spPr>
        <p:txBody>
          <a:bodyPr/>
          <a:lstStyle/>
          <a:p>
            <a:pPr algn="ctr"/>
            <a:r>
              <a:rPr lang="fa-IR" b="1" dirty="0">
                <a:solidFill>
                  <a:srgbClr val="FF0000"/>
                </a:solidFill>
              </a:rPr>
              <a:t>نقش تداوم تورم در نرخ بهره سال های اخیر</a:t>
            </a:r>
          </a:p>
        </p:txBody>
      </p:sp>
      <p:sp>
        <p:nvSpPr>
          <p:cNvPr id="3" name="Content Placeholder 2"/>
          <p:cNvSpPr>
            <a:spLocks noGrp="1"/>
          </p:cNvSpPr>
          <p:nvPr>
            <p:ph idx="1"/>
          </p:nvPr>
        </p:nvSpPr>
        <p:spPr>
          <a:xfrm>
            <a:off x="838200" y="1219200"/>
            <a:ext cx="10515600" cy="4957763"/>
          </a:xfrm>
        </p:spPr>
        <p:txBody>
          <a:bodyPr>
            <a:normAutofit fontScale="85000" lnSpcReduction="10000"/>
          </a:bodyPr>
          <a:lstStyle/>
          <a:p>
            <a:pPr marL="0" indent="0" algn="just" rtl="1">
              <a:lnSpc>
                <a:spcPct val="200000"/>
              </a:lnSpc>
              <a:buNone/>
            </a:pPr>
            <a:r>
              <a:rPr lang="fa-IR" sz="3200" b="1" dirty="0"/>
              <a:t>از سال 1397 اقتصاد ایران وارد دوره تورم های خیلی بالا شده است و تداوم این تورم های بالا اصطلاحاً سبب افزایش نرخ تورم انتظاری بلندمدت شده است(گویی تصور عمومی آن است که قرار نیست تورم کاهش یابد) و طبق اصل فیشر سبب فشار برای افزایش نرخ بهره اسمی شده است. به عبارت دیگر، صاحبان منابع مالی با انتظار تداوم تورم بالا خواهان نرخ بهره بالاتر هستند تا مانع کاهش قدرت خرید خود شوند. بخش مهمی از بالا بودن نرخ بهره(نه همه آن) مربوط با این عامل است.</a:t>
            </a:r>
          </a:p>
        </p:txBody>
      </p:sp>
    </p:spTree>
    <p:extLst>
      <p:ext uri="{BB962C8B-B14F-4D97-AF65-F5344CB8AC3E}">
        <p14:creationId xmlns:p14="http://schemas.microsoft.com/office/powerpoint/2010/main" val="1511391098"/>
      </p:ext>
    </p:extLst>
  </p:cSld>
  <p:clrMapOvr>
    <a:masterClrMapping/>
  </p:clrMapOvr>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09251"/>
          </a:xfrm>
        </p:spPr>
        <p:txBody>
          <a:bodyPr/>
          <a:lstStyle/>
          <a:p>
            <a:pPr algn="ctr"/>
            <a:r>
              <a:rPr lang="fa-IR" b="1" dirty="0">
                <a:solidFill>
                  <a:srgbClr val="FF0000"/>
                </a:solidFill>
              </a:rPr>
              <a:t>ترند نرخ تورم نقطه به نقطه،(1)1405-(1)1396</a:t>
            </a:r>
          </a:p>
        </p:txBody>
      </p:sp>
      <p:sp>
        <p:nvSpPr>
          <p:cNvPr id="3" name="Content Placeholder 2"/>
          <p:cNvSpPr>
            <a:spLocks noGrp="1"/>
          </p:cNvSpPr>
          <p:nvPr>
            <p:ph idx="1"/>
          </p:nvPr>
        </p:nvSpPr>
        <p:spPr>
          <a:xfrm>
            <a:off x="838200" y="1174376"/>
            <a:ext cx="10515600" cy="5002587"/>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728913002"/>
              </p:ext>
            </p:extLst>
          </p:nvPr>
        </p:nvGraphicFramePr>
        <p:xfrm>
          <a:off x="838201" y="1174376"/>
          <a:ext cx="10515600" cy="5002587"/>
        </p:xfrm>
        <a:graphic>
          <a:graphicData uri="http://schemas.openxmlformats.org/presentationml/2006/ole">
            <mc:AlternateContent xmlns:mc="http://schemas.openxmlformats.org/markup-compatibility/2006">
              <mc:Choice xmlns:v="urn:schemas-microsoft-com:vml" Requires="v">
                <p:oleObj name="EViews" r:id="rId2" imgW="4526067" imgH="2850085" progId="EViews.Workfile.2">
                  <p:embed/>
                </p:oleObj>
              </mc:Choice>
              <mc:Fallback>
                <p:oleObj name="EViews" r:id="rId2" imgW="4526067" imgH="2850085" progId="EViews.Workfile.2">
                  <p:embed/>
                  <p:pic>
                    <p:nvPicPr>
                      <p:cNvPr id="0" name=""/>
                      <p:cNvPicPr/>
                      <p:nvPr/>
                    </p:nvPicPr>
                    <p:blipFill>
                      <a:blip r:embed="rId3"/>
                      <a:stretch>
                        <a:fillRect/>
                      </a:stretch>
                    </p:blipFill>
                    <p:spPr>
                      <a:xfrm>
                        <a:off x="838201" y="1174376"/>
                        <a:ext cx="10515600" cy="5002587"/>
                      </a:xfrm>
                      <a:prstGeom prst="rect">
                        <a:avLst/>
                      </a:prstGeom>
                    </p:spPr>
                  </p:pic>
                </p:oleObj>
              </mc:Fallback>
            </mc:AlternateContent>
          </a:graphicData>
        </a:graphic>
      </p:graphicFrame>
    </p:spTree>
    <p:extLst>
      <p:ext uri="{BB962C8B-B14F-4D97-AF65-F5344CB8AC3E}">
        <p14:creationId xmlns:p14="http://schemas.microsoft.com/office/powerpoint/2010/main" val="3197316545"/>
      </p:ext>
    </p:extLst>
  </p:cSld>
  <p:clrMapOvr>
    <a:masterClrMapping/>
  </p:clrMapOvr>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54075"/>
          </a:xfrm>
        </p:spPr>
        <p:txBody>
          <a:bodyPr/>
          <a:lstStyle/>
          <a:p>
            <a:pPr algn="ctr"/>
            <a:r>
              <a:rPr lang="fa-IR" b="1" dirty="0">
                <a:solidFill>
                  <a:srgbClr val="FF0000"/>
                </a:solidFill>
              </a:rPr>
              <a:t>نمودار چه می گوید؟</a:t>
            </a:r>
          </a:p>
        </p:txBody>
      </p:sp>
      <p:sp>
        <p:nvSpPr>
          <p:cNvPr id="3" name="Content Placeholder 2"/>
          <p:cNvSpPr>
            <a:spLocks noGrp="1"/>
          </p:cNvSpPr>
          <p:nvPr>
            <p:ph idx="1"/>
          </p:nvPr>
        </p:nvSpPr>
        <p:spPr>
          <a:xfrm>
            <a:off x="838200" y="1183341"/>
            <a:ext cx="10515600" cy="4993622"/>
          </a:xfrm>
        </p:spPr>
        <p:txBody>
          <a:bodyPr>
            <a:normAutofit/>
          </a:bodyPr>
          <a:lstStyle/>
          <a:p>
            <a:pPr marL="0" indent="0" algn="just" rtl="1">
              <a:lnSpc>
                <a:spcPct val="200000"/>
              </a:lnSpc>
              <a:buNone/>
            </a:pPr>
            <a:r>
              <a:rPr lang="fa-IR" sz="3200" b="1" dirty="0"/>
              <a:t>با وجود آنکه ترند نرخ تورم در سال 1402 مختصری نزولی بوده است اما اولاً ترند مجدداً صعودی شده است و در نقطه خاتمه ترند، نرخ تورم بسیار بالاتر از نقطه شروع است و این نشانه ای از بالا بودن متوسط تورم در ذهن عاملان اقتصادی نسبت به سال 1396 است و از جمله عوامل شکل دهنده افزایش نرخ بهره در حال حاضر.</a:t>
            </a:r>
          </a:p>
        </p:txBody>
      </p:sp>
    </p:spTree>
    <p:extLst>
      <p:ext uri="{BB962C8B-B14F-4D97-AF65-F5344CB8AC3E}">
        <p14:creationId xmlns:p14="http://schemas.microsoft.com/office/powerpoint/2010/main" val="2618885219"/>
      </p:ext>
    </p:extLst>
  </p:cSld>
  <p:clrMapOvr>
    <a:masterClrMapping/>
  </p:clrMapOvr>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4738"/>
          </a:xfrm>
        </p:spPr>
        <p:txBody>
          <a:bodyPr/>
          <a:lstStyle/>
          <a:p>
            <a:pPr algn="ctr"/>
            <a:r>
              <a:rPr lang="fa-IR" b="1" dirty="0">
                <a:solidFill>
                  <a:srgbClr val="FF0000"/>
                </a:solidFill>
              </a:rPr>
              <a:t>آیا اثر تداوم تورم بالا بر نرخ بهره مختص ایران است؟</a:t>
            </a:r>
          </a:p>
        </p:txBody>
      </p:sp>
      <p:sp>
        <p:nvSpPr>
          <p:cNvPr id="3" name="Content Placeholder 2"/>
          <p:cNvSpPr>
            <a:spLocks noGrp="1"/>
          </p:cNvSpPr>
          <p:nvPr>
            <p:ph idx="1"/>
          </p:nvPr>
        </p:nvSpPr>
        <p:spPr>
          <a:xfrm>
            <a:off x="838200" y="1193074"/>
            <a:ext cx="10515600" cy="4983889"/>
          </a:xfrm>
        </p:spPr>
        <p:txBody>
          <a:bodyPr>
            <a:normAutofit/>
          </a:bodyPr>
          <a:lstStyle/>
          <a:p>
            <a:pPr marL="0" indent="0" algn="just" rtl="1">
              <a:lnSpc>
                <a:spcPct val="200000"/>
              </a:lnSpc>
              <a:buNone/>
            </a:pPr>
            <a:r>
              <a:rPr lang="fa-IR" sz="3200" b="1" dirty="0"/>
              <a:t>هر کشوری که برای مدتی با تورم بالا دست و پنجه نرم کند، دچار افزایش نرخ بهره خواهد شد زیرا انتظارات تورمی عاملان اقتصادی را افزایش می دهد. این موضوعی است که در ایالات متحده در طول دهه 1970 و بسیار قبل از سیاست های پولی پل ولکر هم رخ داده است، به این معنی که تداوم تورم بالا سبب شد نرخ بهره به تدریج افزایش یابد. </a:t>
            </a:r>
          </a:p>
        </p:txBody>
      </p:sp>
    </p:spTree>
    <p:extLst>
      <p:ext uri="{BB962C8B-B14F-4D97-AF65-F5344CB8AC3E}">
        <p14:creationId xmlns:p14="http://schemas.microsoft.com/office/powerpoint/2010/main" val="1871662319"/>
      </p:ext>
    </p:extLst>
  </p:cSld>
  <p:clrMapOvr>
    <a:masterClrMapping/>
  </p:clrMapOvr>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58281"/>
          </a:xfrm>
        </p:spPr>
        <p:txBody>
          <a:bodyPr>
            <a:normAutofit fontScale="90000"/>
          </a:bodyPr>
          <a:lstStyle/>
          <a:p>
            <a:pPr algn="ctr"/>
            <a:r>
              <a:rPr lang="fa-IR" b="1" dirty="0">
                <a:solidFill>
                  <a:srgbClr val="FF0000"/>
                </a:solidFill>
              </a:rPr>
              <a:t>ترند نرخ تورم نقطه به نقطه آمریکا،(6)1979-(1)1971</a:t>
            </a:r>
          </a:p>
        </p:txBody>
      </p:sp>
      <p:sp>
        <p:nvSpPr>
          <p:cNvPr id="3" name="Content Placeholder 2"/>
          <p:cNvSpPr>
            <a:spLocks noGrp="1"/>
          </p:cNvSpPr>
          <p:nvPr>
            <p:ph idx="1"/>
          </p:nvPr>
        </p:nvSpPr>
        <p:spPr>
          <a:xfrm>
            <a:off x="838200" y="1123406"/>
            <a:ext cx="10515600" cy="5053557"/>
          </a:xfrm>
        </p:spPr>
        <p:txBody>
          <a:bodyPr/>
          <a:lstStyle/>
          <a:p>
            <a:pPr marL="0" indent="0" algn="r" rtl="1">
              <a:buNone/>
            </a:pPr>
            <a:endParaRPr lang="fa-IR" dirty="0"/>
          </a:p>
        </p:txBody>
      </p:sp>
      <p:graphicFrame>
        <p:nvGraphicFramePr>
          <p:cNvPr id="5" name="Object 4"/>
          <p:cNvGraphicFramePr>
            <a:graphicFrameLocks noChangeAspect="1"/>
          </p:cNvGraphicFramePr>
          <p:nvPr>
            <p:extLst>
              <p:ext uri="{D42A27DB-BD31-4B8C-83A1-F6EECF244321}">
                <p14:modId xmlns:p14="http://schemas.microsoft.com/office/powerpoint/2010/main" val="3175316125"/>
              </p:ext>
            </p:extLst>
          </p:nvPr>
        </p:nvGraphicFramePr>
        <p:xfrm>
          <a:off x="838201" y="1184366"/>
          <a:ext cx="10515600" cy="4992597"/>
        </p:xfrm>
        <a:graphic>
          <a:graphicData uri="http://schemas.openxmlformats.org/presentationml/2006/ole">
            <mc:AlternateContent xmlns:mc="http://schemas.openxmlformats.org/markup-compatibility/2006">
              <mc:Choice xmlns:v="urn:schemas-microsoft-com:vml" Requires="v">
                <p:oleObj name="EViews" r:id="rId2" imgW="4602196" imgH="2850085" progId="EViews.Workfile.2">
                  <p:embed/>
                </p:oleObj>
              </mc:Choice>
              <mc:Fallback>
                <p:oleObj name="EViews" r:id="rId2" imgW="4602196" imgH="2850085" progId="EViews.Workfile.2">
                  <p:embed/>
                  <p:pic>
                    <p:nvPicPr>
                      <p:cNvPr id="0" name=""/>
                      <p:cNvPicPr/>
                      <p:nvPr/>
                    </p:nvPicPr>
                    <p:blipFill>
                      <a:blip r:embed="rId3"/>
                      <a:stretch>
                        <a:fillRect/>
                      </a:stretch>
                    </p:blipFill>
                    <p:spPr>
                      <a:xfrm>
                        <a:off x="838201" y="1184366"/>
                        <a:ext cx="10515600" cy="4992597"/>
                      </a:xfrm>
                      <a:prstGeom prst="rect">
                        <a:avLst/>
                      </a:prstGeom>
                    </p:spPr>
                  </p:pic>
                </p:oleObj>
              </mc:Fallback>
            </mc:AlternateContent>
          </a:graphicData>
        </a:graphic>
      </p:graphicFrame>
    </p:spTree>
    <p:extLst>
      <p:ext uri="{BB962C8B-B14F-4D97-AF65-F5344CB8AC3E}">
        <p14:creationId xmlns:p14="http://schemas.microsoft.com/office/powerpoint/2010/main" val="337979416"/>
      </p:ext>
    </p:extLst>
  </p:cSld>
  <p:clrMapOvr>
    <a:masterClrMapping/>
  </p:clrMapOvr>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4738"/>
          </a:xfrm>
        </p:spPr>
        <p:txBody>
          <a:bodyPr>
            <a:noAutofit/>
          </a:bodyPr>
          <a:lstStyle/>
          <a:p>
            <a:pPr algn="ctr"/>
            <a:r>
              <a:rPr lang="fa-IR" sz="3200" b="1" dirty="0">
                <a:solidFill>
                  <a:srgbClr val="FF0000"/>
                </a:solidFill>
              </a:rPr>
              <a:t>نرخ بازده اوراق ده ساله دولت آمریکا،(6)1979-(1)1971</a:t>
            </a:r>
          </a:p>
        </p:txBody>
      </p:sp>
      <p:sp>
        <p:nvSpPr>
          <p:cNvPr id="3" name="Content Placeholder 2"/>
          <p:cNvSpPr>
            <a:spLocks noGrp="1"/>
          </p:cNvSpPr>
          <p:nvPr>
            <p:ph idx="1"/>
          </p:nvPr>
        </p:nvSpPr>
        <p:spPr>
          <a:xfrm>
            <a:off x="838200" y="1079864"/>
            <a:ext cx="10515600" cy="5097099"/>
          </a:xfrm>
        </p:spPr>
        <p:txBody>
          <a:bodyPr/>
          <a:lstStyle/>
          <a:p>
            <a:pPr marL="0" indent="0" algn="r" rtl="1">
              <a:buNone/>
            </a:pPr>
            <a:endParaRPr lang="fa-IR" dirty="0"/>
          </a:p>
        </p:txBody>
      </p:sp>
      <p:graphicFrame>
        <p:nvGraphicFramePr>
          <p:cNvPr id="5" name="Object 4"/>
          <p:cNvGraphicFramePr>
            <a:graphicFrameLocks noChangeAspect="1"/>
          </p:cNvGraphicFramePr>
          <p:nvPr>
            <p:extLst>
              <p:ext uri="{D42A27DB-BD31-4B8C-83A1-F6EECF244321}">
                <p14:modId xmlns:p14="http://schemas.microsoft.com/office/powerpoint/2010/main" val="1741192290"/>
              </p:ext>
            </p:extLst>
          </p:nvPr>
        </p:nvGraphicFramePr>
        <p:xfrm>
          <a:off x="838201" y="1079864"/>
          <a:ext cx="10515600" cy="5097099"/>
        </p:xfrm>
        <a:graphic>
          <a:graphicData uri="http://schemas.openxmlformats.org/presentationml/2006/ole">
            <mc:AlternateContent xmlns:mc="http://schemas.openxmlformats.org/markup-compatibility/2006">
              <mc:Choice xmlns:v="urn:schemas-microsoft-com:vml" Requires="v">
                <p:oleObj name="EViews" r:id="rId2" imgW="4602196" imgH="2850085" progId="EViews.Workfile.2">
                  <p:embed/>
                </p:oleObj>
              </mc:Choice>
              <mc:Fallback>
                <p:oleObj name="EViews" r:id="rId2" imgW="4602196" imgH="2850085" progId="EViews.Workfile.2">
                  <p:embed/>
                  <p:pic>
                    <p:nvPicPr>
                      <p:cNvPr id="0" name=""/>
                      <p:cNvPicPr/>
                      <p:nvPr/>
                    </p:nvPicPr>
                    <p:blipFill>
                      <a:blip r:embed="rId3"/>
                      <a:stretch>
                        <a:fillRect/>
                      </a:stretch>
                    </p:blipFill>
                    <p:spPr>
                      <a:xfrm>
                        <a:off x="838201" y="1079864"/>
                        <a:ext cx="10515600" cy="5097099"/>
                      </a:xfrm>
                      <a:prstGeom prst="rect">
                        <a:avLst/>
                      </a:prstGeom>
                    </p:spPr>
                  </p:pic>
                </p:oleObj>
              </mc:Fallback>
            </mc:AlternateContent>
          </a:graphicData>
        </a:graphic>
      </p:graphicFrame>
    </p:spTree>
    <p:extLst>
      <p:ext uri="{BB962C8B-B14F-4D97-AF65-F5344CB8AC3E}">
        <p14:creationId xmlns:p14="http://schemas.microsoft.com/office/powerpoint/2010/main" val="423719581"/>
      </p:ext>
    </p:extLst>
  </p:cSld>
  <p:clrMapOvr>
    <a:masterClrMapping/>
  </p:clrMapOvr>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46499"/>
          </a:xfrm>
        </p:spPr>
        <p:txBody>
          <a:bodyPr>
            <a:normAutofit fontScale="90000"/>
          </a:bodyPr>
          <a:lstStyle/>
          <a:p>
            <a:pPr algn="ctr"/>
            <a:r>
              <a:rPr lang="fa-IR" b="1" dirty="0">
                <a:solidFill>
                  <a:srgbClr val="FF0000"/>
                </a:solidFill>
              </a:rPr>
              <a:t>نقش بالا بودن ریسک و عدم اطمینان در بالا بودن نرخ بهره</a:t>
            </a:r>
          </a:p>
        </p:txBody>
      </p:sp>
      <p:sp>
        <p:nvSpPr>
          <p:cNvPr id="3" name="Content Placeholder 2"/>
          <p:cNvSpPr>
            <a:spLocks noGrp="1"/>
          </p:cNvSpPr>
          <p:nvPr>
            <p:ph idx="1"/>
          </p:nvPr>
        </p:nvSpPr>
        <p:spPr>
          <a:xfrm>
            <a:off x="838200" y="1120588"/>
            <a:ext cx="10515600" cy="5056375"/>
          </a:xfrm>
        </p:spPr>
        <p:txBody>
          <a:bodyPr>
            <a:normAutofit fontScale="85000" lnSpcReduction="10000"/>
          </a:bodyPr>
          <a:lstStyle/>
          <a:p>
            <a:pPr marL="0" indent="0" algn="just" rtl="1">
              <a:lnSpc>
                <a:spcPct val="200000"/>
              </a:lnSpc>
              <a:buNone/>
            </a:pPr>
            <a:r>
              <a:rPr lang="fa-IR" sz="3200" b="1" dirty="0"/>
              <a:t>از </a:t>
            </a:r>
            <a:r>
              <a:rPr lang="fa-IR" sz="3200" b="1" dirty="0">
                <a:solidFill>
                  <a:srgbClr val="00B0F0"/>
                </a:solidFill>
              </a:rPr>
              <a:t>نظریه ساختار ریسک نرخ بهره </a:t>
            </a:r>
            <a:r>
              <a:rPr lang="fa-IR" sz="3200" b="1" dirty="0"/>
              <a:t>می دانیم که بالاتر بودن ریسک یک ابزار یا قرارداد مالی سبب بالاتر بودن نرخ بهره آن می شود. در حال حاضر ریسک عمومی افزایش یافته است و از عوامل بالا بودن نرخ بهره و مقاومت در مقابل کاهش است. مشابه این اما به دلیلی متفاوت متعاقب بحران 2008 در ایالات متحده رخ داد که بانک مرکزی ناتوان از کاهش قابل توجه نرخ بهره های بلندمدت به دلیل وجود ریسک بالا در بخش مالی بود(کتاب برنانکه رئیس وقت بانک مرکزی آمریکا را ببینید).</a:t>
            </a:r>
          </a:p>
        </p:txBody>
      </p:sp>
    </p:spTree>
    <p:extLst>
      <p:ext uri="{BB962C8B-B14F-4D97-AF65-F5344CB8AC3E}">
        <p14:creationId xmlns:p14="http://schemas.microsoft.com/office/powerpoint/2010/main" val="1764442627"/>
      </p:ext>
    </p:extLst>
  </p:cSld>
  <p:clrMapOvr>
    <a:masterClrMapping/>
  </p:clrMapOvr>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745640"/>
          </a:xfrm>
        </p:spPr>
        <p:txBody>
          <a:bodyPr>
            <a:noAutofit/>
          </a:bodyPr>
          <a:lstStyle/>
          <a:p>
            <a:pPr algn="ctr"/>
            <a:r>
              <a:rPr lang="fa-IR" sz="2800" b="1" dirty="0">
                <a:solidFill>
                  <a:srgbClr val="FF0000"/>
                </a:solidFill>
              </a:rPr>
              <a:t>نرخ وجوه فدرال و نرخ بازده اوراق ده ساله دولت آمریکا،(12)2014-(1)2008</a:t>
            </a:r>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32412" y="1146175"/>
            <a:ext cx="9771018" cy="4979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7698120"/>
      </p:ext>
    </p:extLst>
  </p:cSld>
  <p:clrMapOvr>
    <a:masterClrMapping/>
  </p:clrMapOvr>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46499"/>
          </a:xfrm>
        </p:spPr>
        <p:txBody>
          <a:bodyPr>
            <a:normAutofit/>
          </a:bodyPr>
          <a:lstStyle/>
          <a:p>
            <a:pPr algn="ctr"/>
            <a:r>
              <a:rPr lang="fa-IR" sz="3200" b="1" dirty="0">
                <a:solidFill>
                  <a:srgbClr val="FF0000"/>
                </a:solidFill>
              </a:rPr>
              <a:t>نمودار فوق چه می گوید؟</a:t>
            </a:r>
          </a:p>
        </p:txBody>
      </p:sp>
      <p:sp>
        <p:nvSpPr>
          <p:cNvPr id="3" name="Content Placeholder 2"/>
          <p:cNvSpPr>
            <a:spLocks noGrp="1"/>
          </p:cNvSpPr>
          <p:nvPr>
            <p:ph idx="1"/>
          </p:nvPr>
        </p:nvSpPr>
        <p:spPr>
          <a:xfrm>
            <a:off x="838200" y="1027611"/>
            <a:ext cx="10515600" cy="5149352"/>
          </a:xfrm>
        </p:spPr>
        <p:txBody>
          <a:bodyPr>
            <a:normAutofit/>
          </a:bodyPr>
          <a:lstStyle/>
          <a:p>
            <a:pPr marL="0" indent="0" algn="just" rtl="1">
              <a:lnSpc>
                <a:spcPct val="200000"/>
              </a:lnSpc>
              <a:buNone/>
            </a:pPr>
            <a:r>
              <a:rPr lang="fa-IR" sz="3200" b="1" dirty="0"/>
              <a:t>با وجود آنکه بانک مرکزی آمریکا پس از بحران 2008 خیلی تلاش کرد نرخ بهره های بلندمدت را کاهش دهد و برای این منظور علاوه بر نزدیک صفر نگه داشتن نرخ بهره بازار بین بانکی، به تسهیل مقداری گسترده روی آورد اما به دلیل ریسکی که بانک ها و نهادهای مالی می دیدند، نرخ بهره های بلندمدت به سختی نشانه های کاهش را به نمایش می گذاشت.</a:t>
            </a:r>
          </a:p>
        </p:txBody>
      </p:sp>
    </p:spTree>
    <p:extLst>
      <p:ext uri="{BB962C8B-B14F-4D97-AF65-F5344CB8AC3E}">
        <p14:creationId xmlns:p14="http://schemas.microsoft.com/office/powerpoint/2010/main" val="1508078143"/>
      </p:ext>
    </p:extLst>
  </p:cSld>
  <p:clrMapOvr>
    <a:masterClrMapping/>
  </p:clrMapOvr>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45366"/>
          </a:xfrm>
        </p:spPr>
        <p:txBody>
          <a:bodyPr>
            <a:noAutofit/>
          </a:bodyPr>
          <a:lstStyle/>
          <a:p>
            <a:pPr algn="ctr"/>
            <a:r>
              <a:rPr lang="fa-IR" sz="3200" b="1" dirty="0">
                <a:solidFill>
                  <a:srgbClr val="FF0000"/>
                </a:solidFill>
              </a:rPr>
              <a:t>رشد ماهانه نرخ ارز به عنوان معیاری ساده از ریسک و عدم اطمینان،(1)1405-(1)1393</a:t>
            </a:r>
          </a:p>
        </p:txBody>
      </p:sp>
      <p:sp>
        <p:nvSpPr>
          <p:cNvPr id="3" name="Content Placeholder 2"/>
          <p:cNvSpPr>
            <a:spLocks noGrp="1"/>
          </p:cNvSpPr>
          <p:nvPr>
            <p:ph idx="1"/>
          </p:nvPr>
        </p:nvSpPr>
        <p:spPr>
          <a:xfrm>
            <a:off x="838200" y="1297577"/>
            <a:ext cx="10515600" cy="4879386"/>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2371964360"/>
              </p:ext>
            </p:extLst>
          </p:nvPr>
        </p:nvGraphicFramePr>
        <p:xfrm>
          <a:off x="838200" y="1297577"/>
          <a:ext cx="10515600" cy="4879386"/>
        </p:xfrm>
        <a:graphic>
          <a:graphicData uri="http://schemas.openxmlformats.org/presentationml/2006/ole">
            <mc:AlternateContent xmlns:mc="http://schemas.openxmlformats.org/markup-compatibility/2006">
              <mc:Choice xmlns:v="urn:schemas-microsoft-com:vml" Requires="v">
                <p:oleObj name="EViews" r:id="rId2" imgW="4609852" imgH="2857761" progId="EViews.Workfile.2">
                  <p:embed/>
                </p:oleObj>
              </mc:Choice>
              <mc:Fallback>
                <p:oleObj name="EViews" r:id="rId2" imgW="4609852" imgH="2857761" progId="EViews.Workfile.2">
                  <p:embed/>
                  <p:pic>
                    <p:nvPicPr>
                      <p:cNvPr id="0" name=""/>
                      <p:cNvPicPr/>
                      <p:nvPr/>
                    </p:nvPicPr>
                    <p:blipFill>
                      <a:blip r:embed="rId3"/>
                      <a:stretch>
                        <a:fillRect/>
                      </a:stretch>
                    </p:blipFill>
                    <p:spPr>
                      <a:xfrm>
                        <a:off x="838200" y="1297577"/>
                        <a:ext cx="10515600" cy="4879386"/>
                      </a:xfrm>
                      <a:prstGeom prst="rect">
                        <a:avLst/>
                      </a:prstGeom>
                    </p:spPr>
                  </p:pic>
                </p:oleObj>
              </mc:Fallback>
            </mc:AlternateContent>
          </a:graphicData>
        </a:graphic>
      </p:graphicFrame>
    </p:spTree>
    <p:extLst>
      <p:ext uri="{BB962C8B-B14F-4D97-AF65-F5344CB8AC3E}">
        <p14:creationId xmlns:p14="http://schemas.microsoft.com/office/powerpoint/2010/main" val="3002812850"/>
      </p:ext>
    </p:extLst>
  </p:cSld>
  <p:clrMapOvr>
    <a:masterClrMapping/>
  </p:clrMapOvr>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88612"/>
          </a:xfrm>
        </p:spPr>
        <p:txBody>
          <a:bodyPr>
            <a:normAutofit fontScale="90000"/>
          </a:bodyPr>
          <a:lstStyle/>
          <a:p>
            <a:pPr algn="ctr"/>
            <a:r>
              <a:rPr lang="fa-IR" b="1" dirty="0">
                <a:solidFill>
                  <a:srgbClr val="FF0000"/>
                </a:solidFill>
              </a:rPr>
              <a:t>نمودار فوق چه می گوید؟</a:t>
            </a:r>
          </a:p>
        </p:txBody>
      </p:sp>
      <p:sp>
        <p:nvSpPr>
          <p:cNvPr id="3" name="Content Placeholder 2"/>
          <p:cNvSpPr>
            <a:spLocks noGrp="1"/>
          </p:cNvSpPr>
          <p:nvPr>
            <p:ph idx="1"/>
          </p:nvPr>
        </p:nvSpPr>
        <p:spPr>
          <a:xfrm>
            <a:off x="838200" y="1123406"/>
            <a:ext cx="10515600" cy="5053557"/>
          </a:xfrm>
        </p:spPr>
        <p:txBody>
          <a:bodyPr>
            <a:normAutofit/>
          </a:bodyPr>
          <a:lstStyle/>
          <a:p>
            <a:pPr marL="0" indent="0" algn="just" rtl="1">
              <a:lnSpc>
                <a:spcPct val="200000"/>
              </a:lnSpc>
              <a:buNone/>
            </a:pPr>
            <a:r>
              <a:rPr lang="fa-IR" sz="3200" b="1" dirty="0"/>
              <a:t>نمودار نشان می دهد که نوسانات نرخ ارز(چه افزایش و چه کاهش) به عنوان معیاری ساده از ریسک و عدم اطمینان از 1397 به بعد نسبت به قبل از آن بیشتر شده است. تداوم این وضعیت سبب ایجاد نوعی عدم اطمینان و ریسک در اقتصاد شده است و همین موضوع می تواند بخشی از فشار بر نرخ بهره را توضیح دهد.</a:t>
            </a:r>
          </a:p>
        </p:txBody>
      </p:sp>
    </p:spTree>
    <p:extLst>
      <p:ext uri="{BB962C8B-B14F-4D97-AF65-F5344CB8AC3E}">
        <p14:creationId xmlns:p14="http://schemas.microsoft.com/office/powerpoint/2010/main" val="1203747734"/>
      </p:ext>
    </p:extLst>
  </p:cSld>
  <p:clrMapOvr>
    <a:masterClrMapping/>
  </p:clrMapOvr>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82357"/>
          </a:xfrm>
        </p:spPr>
        <p:txBody>
          <a:bodyPr/>
          <a:lstStyle/>
          <a:p>
            <a:pPr algn="ctr"/>
            <a:r>
              <a:rPr lang="fa-IR" b="1" dirty="0">
                <a:solidFill>
                  <a:srgbClr val="FF0000"/>
                </a:solidFill>
              </a:rPr>
              <a:t>نیاز مالی دولت و نرخ بهره</a:t>
            </a:r>
          </a:p>
        </p:txBody>
      </p:sp>
      <p:sp>
        <p:nvSpPr>
          <p:cNvPr id="3" name="Content Placeholder 2"/>
          <p:cNvSpPr>
            <a:spLocks noGrp="1"/>
          </p:cNvSpPr>
          <p:nvPr>
            <p:ph idx="1"/>
          </p:nvPr>
        </p:nvSpPr>
        <p:spPr>
          <a:xfrm>
            <a:off x="838200" y="1183341"/>
            <a:ext cx="10515600" cy="4993622"/>
          </a:xfrm>
        </p:spPr>
        <p:txBody>
          <a:bodyPr>
            <a:normAutofit/>
          </a:bodyPr>
          <a:lstStyle/>
          <a:p>
            <a:pPr marL="0" indent="0" algn="just" rtl="1">
              <a:lnSpc>
                <a:spcPct val="150000"/>
              </a:lnSpc>
              <a:buNone/>
            </a:pPr>
            <a:r>
              <a:rPr lang="fa-IR" sz="3200" b="1" dirty="0"/>
              <a:t>مطابق تحلیل های اقتصاد کلان هرگاه نیاز مالی دولت از بازار اوراق و از بانک ها تامین شود، سبب فشار بر نرخ بهره در جهت افزایش می شود. از جمله عوامل افزایش نرخ بهره در سال های اخیر افزایش اتکای دولت به منابع نظام بانکی و تکالیف به نظام بانکی است که بویژه در شرایط سیاست کنترل ترازنامه سبب ایجاد فشار بر قیمت منابع مالی و لذا نرخ بهره شده است.</a:t>
            </a:r>
          </a:p>
        </p:txBody>
      </p:sp>
    </p:spTree>
    <p:extLst>
      <p:ext uri="{BB962C8B-B14F-4D97-AF65-F5344CB8AC3E}">
        <p14:creationId xmlns:p14="http://schemas.microsoft.com/office/powerpoint/2010/main" val="3073717242"/>
      </p:ext>
    </p:extLst>
  </p:cSld>
  <p:clrMapOvr>
    <a:masterClrMapping/>
  </p:clrMapOvr>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9"/>
            <a:ext cx="8229600" cy="803391"/>
          </a:xfrm>
        </p:spPr>
        <p:txBody>
          <a:bodyPr/>
          <a:lstStyle/>
          <a:p>
            <a:pPr algn="ctr"/>
            <a:r>
              <a:rPr lang="fa-IR" b="1" dirty="0">
                <a:solidFill>
                  <a:srgbClr val="FF0000"/>
                </a:solidFill>
              </a:rPr>
              <a:t>نیاز مالی دولت و نرخ بهره</a:t>
            </a:r>
          </a:p>
        </p:txBody>
      </p:sp>
      <p:sp>
        <p:nvSpPr>
          <p:cNvPr id="3" name="Content Placeholder 2"/>
          <p:cNvSpPr>
            <a:spLocks noGrp="1"/>
          </p:cNvSpPr>
          <p:nvPr>
            <p:ph idx="1"/>
          </p:nvPr>
        </p:nvSpPr>
        <p:spPr>
          <a:xfrm>
            <a:off x="1158241" y="1106906"/>
            <a:ext cx="9805850" cy="5019258"/>
          </a:xfrm>
        </p:spPr>
        <p:txBody>
          <a:bodyPr>
            <a:normAutofit/>
          </a:bodyPr>
          <a:lstStyle/>
          <a:p>
            <a:pPr marL="0" indent="0" algn="just" rtl="1">
              <a:lnSpc>
                <a:spcPct val="200000"/>
              </a:lnSpc>
              <a:buNone/>
            </a:pPr>
            <a:r>
              <a:rPr lang="fa-IR" b="1" dirty="0"/>
              <a:t>مطابق تحلیل استاندارد اقتصاد کلان افزایش نیاز مالی دولت از عوامل افزایش نرخ بهره است(تشدید نیاز مالی دولت و تامین آن توسط بانک مرکزی هم فقط در کوتاه مدت می تواند نرخ بهره کاهش دهد). در سال های اخیر نشانه های تشدید نیاز مالی دولت و تامین آن با انتشار اوراق و استقراض از بانک ها وجود دارد. تشدید تکالیف نیز از همین جنس است. </a:t>
            </a:r>
          </a:p>
        </p:txBody>
      </p:sp>
    </p:spTree>
    <p:extLst>
      <p:ext uri="{BB962C8B-B14F-4D97-AF65-F5344CB8AC3E}">
        <p14:creationId xmlns:p14="http://schemas.microsoft.com/office/powerpoint/2010/main" val="3384773308"/>
      </p:ext>
    </p:extLst>
  </p:cSld>
  <p:clrMapOvr>
    <a:masterClrMapping/>
  </p:clrMapOvr>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365127"/>
            <a:ext cx="7886700" cy="732155"/>
          </a:xfrm>
        </p:spPr>
        <p:txBody>
          <a:bodyPr>
            <a:normAutofit/>
          </a:bodyPr>
          <a:lstStyle/>
          <a:p>
            <a:pPr algn="ctr"/>
            <a:r>
              <a:rPr lang="fa-IR" sz="3200" b="1" dirty="0">
                <a:solidFill>
                  <a:srgbClr val="FF0000"/>
                </a:solidFill>
              </a:rPr>
              <a:t>رشد بدهی بخش دولتی و بخش غیردولتی به نظام بانکی</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987383769"/>
              </p:ext>
            </p:extLst>
          </p:nvPr>
        </p:nvGraphicFramePr>
        <p:xfrm>
          <a:off x="838200" y="1279525"/>
          <a:ext cx="10515600" cy="4102371"/>
        </p:xfrm>
        <a:graphic>
          <a:graphicData uri="http://schemas.openxmlformats.org/drawingml/2006/table">
            <a:tbl>
              <a:tblPr rtl="1" firstRow="1" bandRow="1">
                <a:tableStyleId>{BC89EF96-8CEA-46FF-86C4-4CE0E7609802}</a:tableStyleId>
              </a:tblPr>
              <a:tblGrid>
                <a:gridCol w="3505200">
                  <a:extLst>
                    <a:ext uri="{9D8B030D-6E8A-4147-A177-3AD203B41FA5}">
                      <a16:colId xmlns:a16="http://schemas.microsoft.com/office/drawing/2014/main" val="1169356267"/>
                    </a:ext>
                  </a:extLst>
                </a:gridCol>
                <a:gridCol w="3505200">
                  <a:extLst>
                    <a:ext uri="{9D8B030D-6E8A-4147-A177-3AD203B41FA5}">
                      <a16:colId xmlns:a16="http://schemas.microsoft.com/office/drawing/2014/main" val="4157364047"/>
                    </a:ext>
                  </a:extLst>
                </a:gridCol>
                <a:gridCol w="3505200">
                  <a:extLst>
                    <a:ext uri="{9D8B030D-6E8A-4147-A177-3AD203B41FA5}">
                      <a16:colId xmlns:a16="http://schemas.microsoft.com/office/drawing/2014/main" val="2499507396"/>
                    </a:ext>
                  </a:extLst>
                </a:gridCol>
              </a:tblGrid>
              <a:tr h="1367457">
                <a:tc>
                  <a:txBody>
                    <a:bodyPr/>
                    <a:lstStyle/>
                    <a:p>
                      <a:pPr algn="ctr" rtl="1"/>
                      <a:r>
                        <a:rPr lang="fa-IR" sz="2800" dirty="0"/>
                        <a:t>رشد</a:t>
                      </a:r>
                      <a:r>
                        <a:rPr lang="fa-IR" sz="2800" baseline="0" dirty="0"/>
                        <a:t> نقطه به نقطه در انتهای</a:t>
                      </a:r>
                      <a:endParaRPr lang="fa-IR" sz="2800" dirty="0"/>
                    </a:p>
                  </a:txBody>
                  <a:tcPr/>
                </a:tc>
                <a:tc>
                  <a:txBody>
                    <a:bodyPr/>
                    <a:lstStyle/>
                    <a:p>
                      <a:pPr algn="ctr" rtl="1"/>
                      <a:r>
                        <a:rPr lang="fa-IR" sz="2800" dirty="0"/>
                        <a:t>بدهی بخش</a:t>
                      </a:r>
                      <a:r>
                        <a:rPr lang="fa-IR" sz="2800" baseline="0" dirty="0"/>
                        <a:t> دولتی</a:t>
                      </a:r>
                      <a:endParaRPr lang="fa-IR" sz="2800" dirty="0"/>
                    </a:p>
                  </a:txBody>
                  <a:tcPr/>
                </a:tc>
                <a:tc>
                  <a:txBody>
                    <a:bodyPr/>
                    <a:lstStyle/>
                    <a:p>
                      <a:pPr algn="ctr" rtl="1"/>
                      <a:r>
                        <a:rPr lang="fa-IR" sz="2800" dirty="0"/>
                        <a:t>بدهی بخش غیردولتی</a:t>
                      </a:r>
                    </a:p>
                  </a:txBody>
                  <a:tcPr/>
                </a:tc>
                <a:extLst>
                  <a:ext uri="{0D108BD9-81ED-4DB2-BD59-A6C34878D82A}">
                    <a16:rowId xmlns:a16="http://schemas.microsoft.com/office/drawing/2014/main" val="2556222300"/>
                  </a:ext>
                </a:extLst>
              </a:tr>
              <a:tr h="1367457">
                <a:tc>
                  <a:txBody>
                    <a:bodyPr/>
                    <a:lstStyle/>
                    <a:p>
                      <a:pPr algn="ctr" rtl="1"/>
                      <a:r>
                        <a:rPr lang="fa-IR" sz="2800" b="1" dirty="0"/>
                        <a:t>آذر 1402</a:t>
                      </a:r>
                    </a:p>
                  </a:txBody>
                  <a:tcPr/>
                </a:tc>
                <a:tc>
                  <a:txBody>
                    <a:bodyPr/>
                    <a:lstStyle/>
                    <a:p>
                      <a:pPr algn="ctr" rtl="1"/>
                      <a:r>
                        <a:rPr lang="fa-IR" sz="2800" b="1" dirty="0"/>
                        <a:t>52.7</a:t>
                      </a:r>
                    </a:p>
                  </a:txBody>
                  <a:tcPr/>
                </a:tc>
                <a:tc>
                  <a:txBody>
                    <a:bodyPr/>
                    <a:lstStyle/>
                    <a:p>
                      <a:pPr algn="ctr" rtl="1"/>
                      <a:r>
                        <a:rPr lang="fa-IR" sz="2800" b="1" dirty="0"/>
                        <a:t>28.7</a:t>
                      </a:r>
                    </a:p>
                  </a:txBody>
                  <a:tcPr/>
                </a:tc>
                <a:extLst>
                  <a:ext uri="{0D108BD9-81ED-4DB2-BD59-A6C34878D82A}">
                    <a16:rowId xmlns:a16="http://schemas.microsoft.com/office/drawing/2014/main" val="2197943323"/>
                  </a:ext>
                </a:extLst>
              </a:tr>
              <a:tr h="1367457">
                <a:tc>
                  <a:txBody>
                    <a:bodyPr/>
                    <a:lstStyle/>
                    <a:p>
                      <a:pPr algn="ctr" rtl="1"/>
                      <a:r>
                        <a:rPr lang="fa-IR" sz="2800" b="1" dirty="0"/>
                        <a:t>آذر 1404</a:t>
                      </a:r>
                    </a:p>
                  </a:txBody>
                  <a:tcPr/>
                </a:tc>
                <a:tc>
                  <a:txBody>
                    <a:bodyPr/>
                    <a:lstStyle/>
                    <a:p>
                      <a:pPr algn="ctr" rtl="1"/>
                      <a:r>
                        <a:rPr lang="fa-IR" sz="2800" b="1" dirty="0"/>
                        <a:t>43.8</a:t>
                      </a:r>
                    </a:p>
                  </a:txBody>
                  <a:tcPr/>
                </a:tc>
                <a:tc>
                  <a:txBody>
                    <a:bodyPr/>
                    <a:lstStyle/>
                    <a:p>
                      <a:pPr algn="ctr" rtl="1"/>
                      <a:r>
                        <a:rPr lang="fa-IR" sz="2800" b="1" dirty="0"/>
                        <a:t>41.1</a:t>
                      </a:r>
                    </a:p>
                  </a:txBody>
                  <a:tcPr/>
                </a:tc>
                <a:extLst>
                  <a:ext uri="{0D108BD9-81ED-4DB2-BD59-A6C34878D82A}">
                    <a16:rowId xmlns:a16="http://schemas.microsoft.com/office/drawing/2014/main" val="3297496848"/>
                  </a:ext>
                </a:extLst>
              </a:tr>
            </a:tbl>
          </a:graphicData>
        </a:graphic>
      </p:graphicFrame>
    </p:spTree>
    <p:extLst>
      <p:ext uri="{BB962C8B-B14F-4D97-AF65-F5344CB8AC3E}">
        <p14:creationId xmlns:p14="http://schemas.microsoft.com/office/powerpoint/2010/main" val="1979891120"/>
      </p:ext>
    </p:extLst>
  </p:cSld>
  <p:clrMapOvr>
    <a:masterClrMapping/>
  </p:clrMapOvr>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75698"/>
          </a:xfrm>
        </p:spPr>
        <p:txBody>
          <a:bodyPr/>
          <a:lstStyle/>
          <a:p>
            <a:pPr algn="ctr"/>
            <a:r>
              <a:rPr lang="fa-IR" b="1" dirty="0">
                <a:solidFill>
                  <a:srgbClr val="FF0000"/>
                </a:solidFill>
              </a:rPr>
              <a:t>داده ها چه می گوید؟</a:t>
            </a:r>
          </a:p>
        </p:txBody>
      </p:sp>
      <p:sp>
        <p:nvSpPr>
          <p:cNvPr id="3" name="Content Placeholder 2"/>
          <p:cNvSpPr>
            <a:spLocks noGrp="1"/>
          </p:cNvSpPr>
          <p:nvPr>
            <p:ph idx="1"/>
          </p:nvPr>
        </p:nvSpPr>
        <p:spPr>
          <a:xfrm>
            <a:off x="838200" y="1227909"/>
            <a:ext cx="10515600" cy="4949054"/>
          </a:xfrm>
        </p:spPr>
        <p:txBody>
          <a:bodyPr>
            <a:normAutofit lnSpcReduction="10000"/>
          </a:bodyPr>
          <a:lstStyle/>
          <a:p>
            <a:pPr marL="0" indent="0" algn="just" rtl="1">
              <a:lnSpc>
                <a:spcPct val="150000"/>
              </a:lnSpc>
              <a:buNone/>
            </a:pPr>
            <a:r>
              <a:rPr lang="fa-IR" sz="3200" b="1" dirty="0"/>
              <a:t>بر اساس داده ها در طول سال های 1400 به بعد که سیاست کنترل ترازنامه در پیش گرفته شده است، با وجود آنکه رشد نقدینگی کاهش یافته است، رشد بدهی بخش دولتی هم در سطحی بالاتر از قبل است و هم بسیار بیش از رشد نقدینگی است و هم از تورم عمومی بالاتر است. از آنجا که این ارقام شامل تکالیف نمی شود، آن گاه معلوم است که چه اندازه مراجعه دولت و دستور دولت به نظام بانکی سبب تنگنای مالی در اقتصاد و فشار بر نرخ بهره شده است.</a:t>
            </a:r>
          </a:p>
        </p:txBody>
      </p:sp>
    </p:spTree>
    <p:extLst>
      <p:ext uri="{BB962C8B-B14F-4D97-AF65-F5344CB8AC3E}">
        <p14:creationId xmlns:p14="http://schemas.microsoft.com/office/powerpoint/2010/main" val="2319894843"/>
      </p:ext>
    </p:extLst>
  </p:cSld>
  <p:clrMapOvr>
    <a:masterClrMapping/>
  </p:clrMapOvr>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36361"/>
          </a:xfrm>
        </p:spPr>
        <p:txBody>
          <a:bodyPr>
            <a:normAutofit/>
          </a:bodyPr>
          <a:lstStyle/>
          <a:p>
            <a:pPr algn="ctr"/>
            <a:r>
              <a:rPr lang="fa-IR" sz="3600" b="1" dirty="0">
                <a:solidFill>
                  <a:srgbClr val="FF0000"/>
                </a:solidFill>
              </a:rPr>
              <a:t>روند نسبت انتشار اوراق دولت به حجم نقدینگی،(3)1404-(4)1394</a:t>
            </a:r>
          </a:p>
        </p:txBody>
      </p:sp>
      <p:sp>
        <p:nvSpPr>
          <p:cNvPr id="3" name="Content Placeholder 2"/>
          <p:cNvSpPr>
            <a:spLocks noGrp="1"/>
          </p:cNvSpPr>
          <p:nvPr>
            <p:ph idx="1"/>
          </p:nvPr>
        </p:nvSpPr>
        <p:spPr>
          <a:xfrm>
            <a:off x="838200" y="1001486"/>
            <a:ext cx="10515600" cy="5175477"/>
          </a:xfrm>
        </p:spPr>
        <p:txBody>
          <a:bodyPr/>
          <a:lstStyle/>
          <a:p>
            <a:pPr marL="0" indent="0" algn="r" rtl="1">
              <a:buNone/>
            </a:pPr>
            <a:endParaRPr lang="fa-IR" dirty="0"/>
          </a:p>
        </p:txBody>
      </p:sp>
      <p:graphicFrame>
        <p:nvGraphicFramePr>
          <p:cNvPr id="4" name="Object 3"/>
          <p:cNvGraphicFramePr>
            <a:graphicFrameLocks noChangeAspect="1"/>
          </p:cNvGraphicFramePr>
          <p:nvPr/>
        </p:nvGraphicFramePr>
        <p:xfrm>
          <a:off x="838200" y="1001487"/>
          <a:ext cx="10515600" cy="5175476"/>
        </p:xfrm>
        <a:graphic>
          <a:graphicData uri="http://schemas.openxmlformats.org/presentationml/2006/ole">
            <mc:AlternateContent xmlns:mc="http://schemas.openxmlformats.org/markup-compatibility/2006">
              <mc:Choice xmlns:v="urn:schemas-microsoft-com:vml" Requires="v">
                <p:oleObj name="EViews" r:id="rId2" imgW="4556689" imgH="2850085" progId="EViews.Workfile.2">
                  <p:embed/>
                </p:oleObj>
              </mc:Choice>
              <mc:Fallback>
                <p:oleObj name="EViews" r:id="rId2" imgW="4556689" imgH="2850085" progId="EViews.Workfile.2">
                  <p:embed/>
                  <p:pic>
                    <p:nvPicPr>
                      <p:cNvPr id="4" name="Object 3"/>
                      <p:cNvPicPr/>
                      <p:nvPr/>
                    </p:nvPicPr>
                    <p:blipFill>
                      <a:blip r:embed="rId3"/>
                      <a:stretch>
                        <a:fillRect/>
                      </a:stretch>
                    </p:blipFill>
                    <p:spPr>
                      <a:xfrm>
                        <a:off x="838200" y="1001487"/>
                        <a:ext cx="10515600" cy="5175476"/>
                      </a:xfrm>
                      <a:prstGeom prst="rect">
                        <a:avLst/>
                      </a:prstGeom>
                    </p:spPr>
                  </p:pic>
                </p:oleObj>
              </mc:Fallback>
            </mc:AlternateContent>
          </a:graphicData>
        </a:graphic>
      </p:graphicFrame>
    </p:spTree>
    <p:extLst>
      <p:ext uri="{BB962C8B-B14F-4D97-AF65-F5344CB8AC3E}">
        <p14:creationId xmlns:p14="http://schemas.microsoft.com/office/powerpoint/2010/main" val="329848640"/>
      </p:ext>
    </p:extLst>
  </p:cSld>
  <p:clrMapOvr>
    <a:masterClrMapping/>
  </p:clrMapOvr>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23446"/>
          </a:xfrm>
        </p:spPr>
        <p:txBody>
          <a:bodyPr/>
          <a:lstStyle/>
          <a:p>
            <a:pPr algn="ctr"/>
            <a:r>
              <a:rPr lang="fa-IR" b="1" dirty="0">
                <a:solidFill>
                  <a:srgbClr val="FF0000"/>
                </a:solidFill>
              </a:rPr>
              <a:t>داده ها چه می گوید؟</a:t>
            </a:r>
          </a:p>
        </p:txBody>
      </p:sp>
      <p:sp>
        <p:nvSpPr>
          <p:cNvPr id="3" name="Content Placeholder 2"/>
          <p:cNvSpPr>
            <a:spLocks noGrp="1"/>
          </p:cNvSpPr>
          <p:nvPr>
            <p:ph idx="1"/>
          </p:nvPr>
        </p:nvSpPr>
        <p:spPr>
          <a:xfrm>
            <a:off x="838200" y="1227909"/>
            <a:ext cx="10515600" cy="4949054"/>
          </a:xfrm>
        </p:spPr>
        <p:txBody>
          <a:bodyPr>
            <a:normAutofit/>
          </a:bodyPr>
          <a:lstStyle/>
          <a:p>
            <a:pPr marL="0" indent="0" algn="just" rtl="1">
              <a:lnSpc>
                <a:spcPct val="200000"/>
              </a:lnSpc>
              <a:buNone/>
            </a:pPr>
            <a:r>
              <a:rPr lang="fa-IR" sz="3200" b="1" dirty="0"/>
              <a:t>روند نسبت اوراق منتشره دولت به حجم نقدینگی(حتماً باید انتشار اوراق نسبت به یک متغیر معرف سایز اسمی اقتصاد سنجیده شود) نشان می دهد که نیاز مالی دولت در طول حدود 10 سال گذشته تشدید شده است و بخشی از فشار بر نرخ بهره را توضیح می دهد.</a:t>
            </a:r>
          </a:p>
        </p:txBody>
      </p:sp>
    </p:spTree>
    <p:extLst>
      <p:ext uri="{BB962C8B-B14F-4D97-AF65-F5344CB8AC3E}">
        <p14:creationId xmlns:p14="http://schemas.microsoft.com/office/powerpoint/2010/main" val="3201688019"/>
      </p:ext>
    </p:extLst>
  </p:cSld>
  <p:clrMapOvr>
    <a:masterClrMapping/>
  </p:clrMapOvr>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06029"/>
          </a:xfrm>
        </p:spPr>
        <p:txBody>
          <a:bodyPr/>
          <a:lstStyle/>
          <a:p>
            <a:pPr algn="ctr"/>
            <a:r>
              <a:rPr lang="fa-IR" b="1" dirty="0">
                <a:solidFill>
                  <a:srgbClr val="FF0000"/>
                </a:solidFill>
              </a:rPr>
              <a:t>کمبود ذخایر و نرخ بهره</a:t>
            </a:r>
          </a:p>
        </p:txBody>
      </p:sp>
      <p:sp>
        <p:nvSpPr>
          <p:cNvPr id="3" name="Content Placeholder 2"/>
          <p:cNvSpPr>
            <a:spLocks noGrp="1"/>
          </p:cNvSpPr>
          <p:nvPr>
            <p:ph idx="1"/>
          </p:nvPr>
        </p:nvSpPr>
        <p:spPr>
          <a:xfrm>
            <a:off x="838200" y="1071154"/>
            <a:ext cx="10515600" cy="5105809"/>
          </a:xfrm>
        </p:spPr>
        <p:txBody>
          <a:bodyPr>
            <a:normAutofit fontScale="92500" lnSpcReduction="20000"/>
          </a:bodyPr>
          <a:lstStyle/>
          <a:p>
            <a:pPr marL="0" indent="0" algn="just" rtl="1">
              <a:lnSpc>
                <a:spcPct val="200000"/>
              </a:lnSpc>
              <a:buNone/>
            </a:pPr>
            <a:r>
              <a:rPr lang="fa-IR" sz="3200" b="1" dirty="0"/>
              <a:t>از آنجا که هنوز توصیه رایج اقتصاددانان در ایران به جای کنترل نقدینگی کنترل پایه پولی توسط بانک مرکزی است، بانک مرکزی ناچار بوده است در این راستا تلاش کند. اما در شرایطی که نقدینگی رشد می کند نیاز به پایه پولی وجود دارد و خودداری بانک مرکزی از افزایش پایه پولی سبب افزایش رقابت در بازار سپرده و بازار بین بانکی و همچنین اضافه برداشت می شود که همگی عامل فشار بر نرخ بهره هستند.</a:t>
            </a:r>
          </a:p>
        </p:txBody>
      </p:sp>
    </p:spTree>
    <p:extLst>
      <p:ext uri="{BB962C8B-B14F-4D97-AF65-F5344CB8AC3E}">
        <p14:creationId xmlns:p14="http://schemas.microsoft.com/office/powerpoint/2010/main" val="4246341973"/>
      </p:ext>
    </p:extLst>
  </p:cSld>
  <p:clrMapOvr>
    <a:masterClrMapping/>
  </p:clrMapOvr>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40864"/>
          </a:xfrm>
        </p:spPr>
        <p:txBody>
          <a:bodyPr>
            <a:normAutofit/>
          </a:bodyPr>
          <a:lstStyle/>
          <a:p>
            <a:pPr algn="ctr"/>
            <a:r>
              <a:rPr lang="fa-IR" b="1" dirty="0">
                <a:solidFill>
                  <a:srgbClr val="FF0000"/>
                </a:solidFill>
              </a:rPr>
              <a:t>نسبت بدهی بانک ها به پایه پولی،(9)1404-(1)1400</a:t>
            </a:r>
          </a:p>
        </p:txBody>
      </p:sp>
      <p:sp>
        <p:nvSpPr>
          <p:cNvPr id="3" name="Content Placeholder 2"/>
          <p:cNvSpPr>
            <a:spLocks noGrp="1"/>
          </p:cNvSpPr>
          <p:nvPr>
            <p:ph idx="1"/>
          </p:nvPr>
        </p:nvSpPr>
        <p:spPr>
          <a:xfrm>
            <a:off x="838200" y="1105990"/>
            <a:ext cx="10515600" cy="5070973"/>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2581970533"/>
              </p:ext>
            </p:extLst>
          </p:nvPr>
        </p:nvGraphicFramePr>
        <p:xfrm>
          <a:off x="838200" y="1105990"/>
          <a:ext cx="10515600" cy="5070973"/>
        </p:xfrm>
        <a:graphic>
          <a:graphicData uri="http://schemas.openxmlformats.org/presentationml/2006/ole">
            <mc:AlternateContent xmlns:mc="http://schemas.openxmlformats.org/markup-compatibility/2006">
              <mc:Choice xmlns:v="urn:schemas-microsoft-com:vml" Requires="v">
                <p:oleObj name="EViews" r:id="rId2" imgW="4503101" imgH="3093562" progId="EViews.Workfile.2">
                  <p:embed/>
                </p:oleObj>
              </mc:Choice>
              <mc:Fallback>
                <p:oleObj name="EViews" r:id="rId2" imgW="4503101" imgH="3093562" progId="EViews.Workfile.2">
                  <p:embed/>
                  <p:pic>
                    <p:nvPicPr>
                      <p:cNvPr id="0" name=""/>
                      <p:cNvPicPr/>
                      <p:nvPr/>
                    </p:nvPicPr>
                    <p:blipFill>
                      <a:blip r:embed="rId3"/>
                      <a:stretch>
                        <a:fillRect/>
                      </a:stretch>
                    </p:blipFill>
                    <p:spPr>
                      <a:xfrm>
                        <a:off x="838200" y="1105990"/>
                        <a:ext cx="10515600" cy="5070973"/>
                      </a:xfrm>
                      <a:prstGeom prst="rect">
                        <a:avLst/>
                      </a:prstGeom>
                    </p:spPr>
                  </p:pic>
                </p:oleObj>
              </mc:Fallback>
            </mc:AlternateContent>
          </a:graphicData>
        </a:graphic>
      </p:graphicFrame>
    </p:spTree>
    <p:extLst>
      <p:ext uri="{BB962C8B-B14F-4D97-AF65-F5344CB8AC3E}">
        <p14:creationId xmlns:p14="http://schemas.microsoft.com/office/powerpoint/2010/main" val="2361559625"/>
      </p:ext>
    </p:extLst>
  </p:cSld>
  <p:clrMapOvr>
    <a:masterClrMapping/>
  </p:clrMapOvr>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06029"/>
          </a:xfrm>
        </p:spPr>
        <p:txBody>
          <a:bodyPr/>
          <a:lstStyle/>
          <a:p>
            <a:pPr algn="ctr"/>
            <a:r>
              <a:rPr lang="fa-IR" b="1" dirty="0">
                <a:solidFill>
                  <a:srgbClr val="FF0000"/>
                </a:solidFill>
              </a:rPr>
              <a:t>نمودار چه می گوید؟</a:t>
            </a:r>
          </a:p>
        </p:txBody>
      </p:sp>
      <p:sp>
        <p:nvSpPr>
          <p:cNvPr id="3" name="Content Placeholder 2"/>
          <p:cNvSpPr>
            <a:spLocks noGrp="1"/>
          </p:cNvSpPr>
          <p:nvPr>
            <p:ph idx="1"/>
          </p:nvPr>
        </p:nvSpPr>
        <p:spPr>
          <a:xfrm>
            <a:off x="838200" y="1071154"/>
            <a:ext cx="10515600" cy="5105809"/>
          </a:xfrm>
        </p:spPr>
        <p:txBody>
          <a:bodyPr>
            <a:normAutofit/>
          </a:bodyPr>
          <a:lstStyle/>
          <a:p>
            <a:pPr marL="0" indent="0" algn="just" rtl="1">
              <a:lnSpc>
                <a:spcPct val="250000"/>
              </a:lnSpc>
              <a:buNone/>
            </a:pPr>
            <a:r>
              <a:rPr lang="fa-IR" sz="3200" b="1" dirty="0"/>
              <a:t>نمودار نشان می دهد که از سال 1400 به بعد در کنار سیاست کنترل ترازنامه سهم بدهی بانکها به بانک مرکزی از پایه پولی افزایش قابل توجهی یافته است و همانطور که اشاره شد این انعکاسی از نیاز به ذخایر برای بانکها و لذا فشار بر نرخ بهره است.</a:t>
            </a:r>
          </a:p>
        </p:txBody>
      </p:sp>
    </p:spTree>
    <p:extLst>
      <p:ext uri="{BB962C8B-B14F-4D97-AF65-F5344CB8AC3E}">
        <p14:creationId xmlns:p14="http://schemas.microsoft.com/office/powerpoint/2010/main" val="2590454193"/>
      </p:ext>
    </p:extLst>
  </p:cSld>
  <p:clrMapOvr>
    <a:masterClrMapping/>
  </p:clrMapOvr>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66989"/>
          </a:xfrm>
        </p:spPr>
        <p:txBody>
          <a:bodyPr/>
          <a:lstStyle/>
          <a:p>
            <a:pPr algn="ctr"/>
            <a:r>
              <a:rPr lang="fa-IR" b="1" dirty="0">
                <a:solidFill>
                  <a:srgbClr val="FF0000"/>
                </a:solidFill>
              </a:rPr>
              <a:t>سیاست کنترل ترازنامه، رشد نقدینگی و نرخ بهره</a:t>
            </a:r>
          </a:p>
        </p:txBody>
      </p:sp>
      <p:sp>
        <p:nvSpPr>
          <p:cNvPr id="3" name="Content Placeholder 2"/>
          <p:cNvSpPr>
            <a:spLocks noGrp="1"/>
          </p:cNvSpPr>
          <p:nvPr>
            <p:ph idx="1"/>
          </p:nvPr>
        </p:nvSpPr>
        <p:spPr>
          <a:xfrm>
            <a:off x="838200" y="1132114"/>
            <a:ext cx="10515600" cy="5044849"/>
          </a:xfrm>
        </p:spPr>
        <p:txBody>
          <a:bodyPr>
            <a:normAutofit fontScale="85000" lnSpcReduction="10000"/>
          </a:bodyPr>
          <a:lstStyle/>
          <a:p>
            <a:pPr marL="0" indent="0" algn="just" rtl="1">
              <a:lnSpc>
                <a:spcPct val="200000"/>
              </a:lnSpc>
              <a:buNone/>
            </a:pPr>
            <a:r>
              <a:rPr lang="fa-IR" sz="3200" b="1" dirty="0"/>
              <a:t>از آنجا که سیاست کنترل ترازنامه بانک ها و موسسات اعتباری از سال 1400 اجرا شده و به تدریج سخت گیرانه تر شد و در سال 1402 به اوج شدت آن رسید، این اقدام به دلیل نوع اجرای آن نوعی سیاست پولی انقباضی است زیرا سبب کاهش رشد نقدینگی و کاهش حجم حقیقی نقدینگی شده است و طبق تئوری باید سبب فشار بر نرخ بهره باشد.</a:t>
            </a:r>
          </a:p>
          <a:p>
            <a:pPr marL="0" indent="0" algn="just" rtl="1">
              <a:lnSpc>
                <a:spcPct val="200000"/>
              </a:lnSpc>
              <a:buNone/>
            </a:pPr>
            <a:r>
              <a:rPr lang="fa-IR" sz="3200" b="1" dirty="0">
                <a:solidFill>
                  <a:srgbClr val="00B0F0"/>
                </a:solidFill>
              </a:rPr>
              <a:t>در واقع، فقط این بخش از فشار بر نرخ بهره نوعی سیاست تعمدی با پیامد افزایش نرخ بهره بوده است.</a:t>
            </a:r>
          </a:p>
        </p:txBody>
      </p:sp>
    </p:spTree>
    <p:extLst>
      <p:ext uri="{BB962C8B-B14F-4D97-AF65-F5344CB8AC3E}">
        <p14:creationId xmlns:p14="http://schemas.microsoft.com/office/powerpoint/2010/main" val="3082544212"/>
      </p:ext>
    </p:extLst>
  </p:cSld>
  <p:clrMapOvr>
    <a:masterClrMapping/>
  </p:clrMapOvr>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49572"/>
          </a:xfrm>
        </p:spPr>
        <p:txBody>
          <a:bodyPr/>
          <a:lstStyle/>
          <a:p>
            <a:pPr algn="ctr"/>
            <a:r>
              <a:rPr lang="fa-IR" b="1" dirty="0">
                <a:solidFill>
                  <a:srgbClr val="FF0000"/>
                </a:solidFill>
              </a:rPr>
              <a:t>رشد نقدینگی،(9)1404-(1)1397</a:t>
            </a:r>
          </a:p>
        </p:txBody>
      </p:sp>
      <p:sp>
        <p:nvSpPr>
          <p:cNvPr id="3" name="Content Placeholder 2"/>
          <p:cNvSpPr>
            <a:spLocks noGrp="1"/>
          </p:cNvSpPr>
          <p:nvPr>
            <p:ph idx="1"/>
          </p:nvPr>
        </p:nvSpPr>
        <p:spPr>
          <a:xfrm>
            <a:off x="838200" y="1114698"/>
            <a:ext cx="10515600" cy="5062265"/>
          </a:xfrm>
        </p:spPr>
        <p:txBody>
          <a:bodyPr/>
          <a:lstStyle/>
          <a:p>
            <a:pPr marL="0" indent="0" algn="r" rtl="1">
              <a:buNone/>
            </a:pPr>
            <a:endParaRPr lang="fa-IR" dirty="0"/>
          </a:p>
        </p:txBody>
      </p:sp>
      <p:graphicFrame>
        <p:nvGraphicFramePr>
          <p:cNvPr id="5" name="Object 4"/>
          <p:cNvGraphicFramePr>
            <a:graphicFrameLocks noChangeAspect="1"/>
          </p:cNvGraphicFramePr>
          <p:nvPr>
            <p:extLst>
              <p:ext uri="{D42A27DB-BD31-4B8C-83A1-F6EECF244321}">
                <p14:modId xmlns:p14="http://schemas.microsoft.com/office/powerpoint/2010/main" val="1651904494"/>
              </p:ext>
            </p:extLst>
          </p:nvPr>
        </p:nvGraphicFramePr>
        <p:xfrm>
          <a:off x="838201" y="1114699"/>
          <a:ext cx="10515600" cy="4990010"/>
        </p:xfrm>
        <a:graphic>
          <a:graphicData uri="http://schemas.openxmlformats.org/presentationml/2006/ole">
            <mc:AlternateContent xmlns:mc="http://schemas.openxmlformats.org/markup-compatibility/2006">
              <mc:Choice xmlns:v="urn:schemas-microsoft-com:vml" Requires="v">
                <p:oleObj name="EViews" r:id="rId2" imgW="4526067" imgH="2850085" progId="EViews.Workfile.2">
                  <p:embed/>
                </p:oleObj>
              </mc:Choice>
              <mc:Fallback>
                <p:oleObj name="EViews" r:id="rId2" imgW="4526067" imgH="2850085" progId="EViews.Workfile.2">
                  <p:embed/>
                  <p:pic>
                    <p:nvPicPr>
                      <p:cNvPr id="0" name=""/>
                      <p:cNvPicPr/>
                      <p:nvPr/>
                    </p:nvPicPr>
                    <p:blipFill>
                      <a:blip r:embed="rId3"/>
                      <a:stretch>
                        <a:fillRect/>
                      </a:stretch>
                    </p:blipFill>
                    <p:spPr>
                      <a:xfrm>
                        <a:off x="838201" y="1114699"/>
                        <a:ext cx="10515600" cy="4990010"/>
                      </a:xfrm>
                      <a:prstGeom prst="rect">
                        <a:avLst/>
                      </a:prstGeom>
                    </p:spPr>
                  </p:pic>
                </p:oleObj>
              </mc:Fallback>
            </mc:AlternateContent>
          </a:graphicData>
        </a:graphic>
      </p:graphicFrame>
    </p:spTree>
    <p:extLst>
      <p:ext uri="{BB962C8B-B14F-4D97-AF65-F5344CB8AC3E}">
        <p14:creationId xmlns:p14="http://schemas.microsoft.com/office/powerpoint/2010/main" val="2997911873"/>
      </p:ext>
    </p:extLst>
  </p:cSld>
  <p:clrMapOvr>
    <a:masterClrMapping/>
  </p:clrMapOvr>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19241"/>
          </a:xfrm>
        </p:spPr>
        <p:txBody>
          <a:bodyPr>
            <a:normAutofit/>
          </a:bodyPr>
          <a:lstStyle/>
          <a:p>
            <a:pPr algn="ctr"/>
            <a:r>
              <a:rPr lang="fa-IR" sz="3200" b="1" dirty="0">
                <a:solidFill>
                  <a:srgbClr val="FF0000"/>
                </a:solidFill>
              </a:rPr>
              <a:t>حجم حقیقی نقدینگی(نسبت نقدینگی به شاخص قیمت)،(9)1404-(1)1397</a:t>
            </a:r>
          </a:p>
        </p:txBody>
      </p:sp>
      <p:sp>
        <p:nvSpPr>
          <p:cNvPr id="3" name="Content Placeholder 2"/>
          <p:cNvSpPr>
            <a:spLocks noGrp="1"/>
          </p:cNvSpPr>
          <p:nvPr>
            <p:ph idx="1"/>
          </p:nvPr>
        </p:nvSpPr>
        <p:spPr>
          <a:xfrm>
            <a:off x="838200" y="1123406"/>
            <a:ext cx="10515600" cy="5053557"/>
          </a:xfrm>
        </p:spPr>
        <p:txBody>
          <a:bodyPr/>
          <a:lstStyle/>
          <a:p>
            <a:pPr marL="0" indent="0" algn="r" rtl="1">
              <a:buNone/>
            </a:pPr>
            <a:endParaRPr lang="fa-IR" dirty="0"/>
          </a:p>
        </p:txBody>
      </p:sp>
      <p:graphicFrame>
        <p:nvGraphicFramePr>
          <p:cNvPr id="5" name="Object 4"/>
          <p:cNvGraphicFramePr>
            <a:graphicFrameLocks noChangeAspect="1"/>
          </p:cNvGraphicFramePr>
          <p:nvPr>
            <p:extLst>
              <p:ext uri="{D42A27DB-BD31-4B8C-83A1-F6EECF244321}">
                <p14:modId xmlns:p14="http://schemas.microsoft.com/office/powerpoint/2010/main" val="1474200126"/>
              </p:ext>
            </p:extLst>
          </p:nvPr>
        </p:nvGraphicFramePr>
        <p:xfrm>
          <a:off x="838201" y="1123406"/>
          <a:ext cx="10515600" cy="5053557"/>
        </p:xfrm>
        <a:graphic>
          <a:graphicData uri="http://schemas.openxmlformats.org/presentationml/2006/ole">
            <mc:AlternateContent xmlns:mc="http://schemas.openxmlformats.org/markup-compatibility/2006">
              <mc:Choice xmlns:v="urn:schemas-microsoft-com:vml" Requires="v">
                <p:oleObj name="EViews" r:id="rId2" imgW="4602196" imgH="2850085" progId="EViews.Workfile.2">
                  <p:embed/>
                </p:oleObj>
              </mc:Choice>
              <mc:Fallback>
                <p:oleObj name="EViews" r:id="rId2" imgW="4602196" imgH="2850085" progId="EViews.Workfile.2">
                  <p:embed/>
                  <p:pic>
                    <p:nvPicPr>
                      <p:cNvPr id="0" name=""/>
                      <p:cNvPicPr/>
                      <p:nvPr/>
                    </p:nvPicPr>
                    <p:blipFill>
                      <a:blip r:embed="rId3"/>
                      <a:stretch>
                        <a:fillRect/>
                      </a:stretch>
                    </p:blipFill>
                    <p:spPr>
                      <a:xfrm>
                        <a:off x="838201" y="1123406"/>
                        <a:ext cx="10515600" cy="5053557"/>
                      </a:xfrm>
                      <a:prstGeom prst="rect">
                        <a:avLst/>
                      </a:prstGeom>
                    </p:spPr>
                  </p:pic>
                </p:oleObj>
              </mc:Fallback>
            </mc:AlternateContent>
          </a:graphicData>
        </a:graphic>
      </p:graphicFrame>
    </p:spTree>
    <p:extLst>
      <p:ext uri="{BB962C8B-B14F-4D97-AF65-F5344CB8AC3E}">
        <p14:creationId xmlns:p14="http://schemas.microsoft.com/office/powerpoint/2010/main" val="3910790529"/>
      </p:ext>
    </p:extLst>
  </p:cSld>
  <p:clrMapOvr>
    <a:masterClrMapping/>
  </p:clrMapOvr>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36361"/>
          </a:xfrm>
        </p:spPr>
        <p:txBody>
          <a:bodyPr>
            <a:normAutofit fontScale="90000"/>
          </a:bodyPr>
          <a:lstStyle/>
          <a:p>
            <a:pPr algn="ctr"/>
            <a:r>
              <a:rPr lang="fa-IR" b="1" dirty="0">
                <a:solidFill>
                  <a:srgbClr val="FF0000"/>
                </a:solidFill>
              </a:rPr>
              <a:t>نسبت حجم نقدینگی به شاخص قیمت،1403-1338</a:t>
            </a:r>
          </a:p>
        </p:txBody>
      </p:sp>
      <p:sp>
        <p:nvSpPr>
          <p:cNvPr id="3" name="Content Placeholder 2"/>
          <p:cNvSpPr>
            <a:spLocks noGrp="1"/>
          </p:cNvSpPr>
          <p:nvPr>
            <p:ph idx="1"/>
          </p:nvPr>
        </p:nvSpPr>
        <p:spPr>
          <a:xfrm>
            <a:off x="838200" y="1062446"/>
            <a:ext cx="10515600" cy="5114517"/>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2173184423"/>
              </p:ext>
            </p:extLst>
          </p:nvPr>
        </p:nvGraphicFramePr>
        <p:xfrm>
          <a:off x="838200" y="1062446"/>
          <a:ext cx="10515600" cy="5033553"/>
        </p:xfrm>
        <a:graphic>
          <a:graphicData uri="http://schemas.openxmlformats.org/presentationml/2006/ole">
            <mc:AlternateContent xmlns:mc="http://schemas.openxmlformats.org/markup-compatibility/2006">
              <mc:Choice xmlns:v="urn:schemas-microsoft-com:vml" Requires="v">
                <p:oleObj name="EViews" r:id="rId2" imgW="4693636" imgH="2857761" progId="EViews.Workfile.2">
                  <p:embed/>
                </p:oleObj>
              </mc:Choice>
              <mc:Fallback>
                <p:oleObj name="EViews" r:id="rId2" imgW="4693636" imgH="2857761" progId="EViews.Workfile.2">
                  <p:embed/>
                  <p:pic>
                    <p:nvPicPr>
                      <p:cNvPr id="0" name=""/>
                      <p:cNvPicPr/>
                      <p:nvPr/>
                    </p:nvPicPr>
                    <p:blipFill>
                      <a:blip r:embed="rId3"/>
                      <a:stretch>
                        <a:fillRect/>
                      </a:stretch>
                    </p:blipFill>
                    <p:spPr>
                      <a:xfrm>
                        <a:off x="838200" y="1062446"/>
                        <a:ext cx="10515600" cy="5033553"/>
                      </a:xfrm>
                      <a:prstGeom prst="rect">
                        <a:avLst/>
                      </a:prstGeom>
                    </p:spPr>
                  </p:pic>
                </p:oleObj>
              </mc:Fallback>
            </mc:AlternateContent>
          </a:graphicData>
        </a:graphic>
      </p:graphicFrame>
    </p:spTree>
    <p:extLst>
      <p:ext uri="{BB962C8B-B14F-4D97-AF65-F5344CB8AC3E}">
        <p14:creationId xmlns:p14="http://schemas.microsoft.com/office/powerpoint/2010/main" val="1454042795"/>
      </p:ext>
    </p:extLst>
  </p:cSld>
  <p:clrMapOvr>
    <a:masterClrMapping/>
  </p:clrMapOvr>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79904"/>
          </a:xfrm>
        </p:spPr>
        <p:txBody>
          <a:bodyPr>
            <a:normAutofit fontScale="90000"/>
          </a:bodyPr>
          <a:lstStyle/>
          <a:p>
            <a:pPr algn="ctr"/>
            <a:r>
              <a:rPr lang="fa-IR" b="1" dirty="0">
                <a:solidFill>
                  <a:srgbClr val="FF0000"/>
                </a:solidFill>
              </a:rPr>
              <a:t>داده ها چه می گوید؟</a:t>
            </a:r>
          </a:p>
        </p:txBody>
      </p:sp>
      <p:sp>
        <p:nvSpPr>
          <p:cNvPr id="3" name="Content Placeholder 2"/>
          <p:cNvSpPr>
            <a:spLocks noGrp="1"/>
          </p:cNvSpPr>
          <p:nvPr>
            <p:ph idx="1"/>
          </p:nvPr>
        </p:nvSpPr>
        <p:spPr>
          <a:xfrm>
            <a:off x="838200" y="1045030"/>
            <a:ext cx="10515600" cy="5131933"/>
          </a:xfrm>
        </p:spPr>
        <p:txBody>
          <a:bodyPr>
            <a:normAutofit fontScale="92500" lnSpcReduction="20000"/>
          </a:bodyPr>
          <a:lstStyle/>
          <a:p>
            <a:pPr marL="0" indent="0" algn="just" rtl="1">
              <a:lnSpc>
                <a:spcPct val="200000"/>
              </a:lnSpc>
              <a:buNone/>
            </a:pPr>
            <a:r>
              <a:rPr lang="fa-IR" sz="3200" b="1" dirty="0"/>
              <a:t>گرچه داده ها نشان دهنده آن است که حجم حقیقی نقدینگی(نسبت حجم نقدینگی به شاخص قیمت ها) در سال های اخیر به طور محسوسی کاهش یافته است اما از آنجا که افزایش این نسبت در دهه 1380 و در سال های 1393 تا 1396 نامتناسب با رشد حقیقی اقتصاد بوده است، نمی توان در حال حاضر با قاطعیت اظهار کرد که کاهش حجم حقیقی نقدینگی غیرعادی است و عامل اصلی در افزایش نرخ بهره است. با این حال، بخشی از افزایش نرخ بهره مرتبط با این عامل است.</a:t>
            </a:r>
          </a:p>
        </p:txBody>
      </p:sp>
    </p:spTree>
    <p:extLst>
      <p:ext uri="{BB962C8B-B14F-4D97-AF65-F5344CB8AC3E}">
        <p14:creationId xmlns:p14="http://schemas.microsoft.com/office/powerpoint/2010/main" val="2718043440"/>
      </p:ext>
    </p:extLst>
  </p:cSld>
  <p:clrMapOvr>
    <a:masterClrMapping/>
  </p:clrMapOvr>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49572"/>
          </a:xfrm>
        </p:spPr>
        <p:txBody>
          <a:bodyPr/>
          <a:lstStyle/>
          <a:p>
            <a:pPr algn="ctr"/>
            <a:r>
              <a:rPr lang="fa-IR" b="1" dirty="0">
                <a:solidFill>
                  <a:srgbClr val="FF0000"/>
                </a:solidFill>
              </a:rPr>
              <a:t>خلاصه عوامل افزایش نرخ بهره</a:t>
            </a:r>
          </a:p>
        </p:txBody>
      </p:sp>
      <p:sp>
        <p:nvSpPr>
          <p:cNvPr id="3" name="Content Placeholder 2"/>
          <p:cNvSpPr>
            <a:spLocks noGrp="1"/>
          </p:cNvSpPr>
          <p:nvPr>
            <p:ph idx="1"/>
          </p:nvPr>
        </p:nvSpPr>
        <p:spPr>
          <a:xfrm>
            <a:off x="838200" y="1114698"/>
            <a:ext cx="10515600" cy="5062265"/>
          </a:xfrm>
        </p:spPr>
        <p:txBody>
          <a:bodyPr>
            <a:normAutofit fontScale="77500" lnSpcReduction="20000"/>
          </a:bodyPr>
          <a:lstStyle/>
          <a:p>
            <a:pPr marL="0" indent="0" algn="just" rtl="1">
              <a:lnSpc>
                <a:spcPct val="200000"/>
              </a:lnSpc>
              <a:buNone/>
            </a:pPr>
            <a:r>
              <a:rPr lang="fa-IR" sz="3200" b="1" dirty="0"/>
              <a:t>در تصویری خلاصه، در طول سال های اخیر و بویژه از 1399 به بعد ترکیب نرخ تورم بالا و لذا انتظارات تورمی بالا، افزایش ریسک عمومی اقتصاد، افزایش نیاز مالی دولت و تکالیف به نظام بانکی، پیروی از توصیه اقتصاددانان برای کنترل پایه پولی، و سیاست کنترل ترازنامه به عنوان روشی اجتناب ناپذیر برای مهار تورم های شدید سبب افزایش و بالا ماندن نرخ بهره اسمی شده است(تداوم تورم های بالا سبب افزایش نرخ بهره شده است و تلاش برای کاهش نرخ بهره از طریق افزایش رشد نقدینگی با وقفه ای سبب فشار مجدد بر نرخ بهره می شود).</a:t>
            </a:r>
          </a:p>
        </p:txBody>
      </p:sp>
    </p:spTree>
    <p:extLst>
      <p:ext uri="{BB962C8B-B14F-4D97-AF65-F5344CB8AC3E}">
        <p14:creationId xmlns:p14="http://schemas.microsoft.com/office/powerpoint/2010/main" val="1977741548"/>
      </p:ext>
    </p:extLst>
  </p:cSld>
  <p:clrMapOvr>
    <a:masterClrMapping/>
  </p:clrMapOvr>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75698"/>
          </a:xfrm>
        </p:spPr>
        <p:txBody>
          <a:bodyPr/>
          <a:lstStyle/>
          <a:p>
            <a:pPr algn="ctr"/>
            <a:r>
              <a:rPr lang="fa-IR" b="1" dirty="0">
                <a:solidFill>
                  <a:srgbClr val="FF0000"/>
                </a:solidFill>
              </a:rPr>
              <a:t>چی در پیش است؟</a:t>
            </a:r>
          </a:p>
        </p:txBody>
      </p:sp>
      <p:sp>
        <p:nvSpPr>
          <p:cNvPr id="3" name="Content Placeholder 2"/>
          <p:cNvSpPr>
            <a:spLocks noGrp="1"/>
          </p:cNvSpPr>
          <p:nvPr>
            <p:ph idx="1"/>
          </p:nvPr>
        </p:nvSpPr>
        <p:spPr>
          <a:xfrm>
            <a:off x="838200" y="1140824"/>
            <a:ext cx="10515600" cy="5036139"/>
          </a:xfrm>
        </p:spPr>
        <p:txBody>
          <a:bodyPr>
            <a:normAutofit fontScale="77500" lnSpcReduction="20000"/>
          </a:bodyPr>
          <a:lstStyle/>
          <a:p>
            <a:pPr marL="0" indent="0" algn="just" rtl="1">
              <a:lnSpc>
                <a:spcPct val="200000"/>
              </a:lnSpc>
              <a:buNone/>
            </a:pPr>
            <a:r>
              <a:rPr lang="fa-IR" sz="3200" b="1" dirty="0"/>
              <a:t>به نظر نمی رسد که نرخ تورم انتظاری به سرعت دچار کاهش شود و تاثیر آن برای کاهش نرخ بهره زمان بر است، ریسک عمومی اقتصاد و ناترازی نظام بانکی به سرعت قابل حل نیست، نیاز مالی دولت کماکان رو به افزایش است، توصیه کنترل پایه پولی توسط اقتصاددانان به بانک مرکزی برداوم است و کنار گذاشتن سیاست کنترل ترازنامه نیز احتمال جهش تورم را فراهم می کند. در آن صورت، انتظار بر آن نیست که نرخ بهره چندان امکان کاهش داشته باشد و امکان تداوم افزایش بیشتر است. با این حال، جنگ و کسری بودجه دولت و مراجعه دولت به بانک مرکزی سبب رشد شدید پایه پولی و کاهش موقتی نرخ بهره شده است.</a:t>
            </a:r>
          </a:p>
        </p:txBody>
      </p:sp>
    </p:spTree>
    <p:extLst>
      <p:ext uri="{BB962C8B-B14F-4D97-AF65-F5344CB8AC3E}">
        <p14:creationId xmlns:p14="http://schemas.microsoft.com/office/powerpoint/2010/main" val="3519933357"/>
      </p:ext>
    </p:extLst>
  </p:cSld>
  <p:clrMapOvr>
    <a:masterClrMapping/>
  </p:clrMapOvr>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30306"/>
            <a:ext cx="10515600" cy="5746657"/>
          </a:xfrm>
        </p:spPr>
        <p:txBody>
          <a:bodyPr/>
          <a:lstStyle/>
          <a:p>
            <a:pPr marL="0" indent="0" algn="ctr" rtl="1">
              <a:buNone/>
            </a:pPr>
            <a:endParaRPr lang="fa-IR" b="1" dirty="0"/>
          </a:p>
          <a:p>
            <a:pPr marL="0" indent="0" algn="ctr" rtl="1">
              <a:buNone/>
            </a:pPr>
            <a:endParaRPr lang="fa-IR" b="1" dirty="0"/>
          </a:p>
          <a:p>
            <a:pPr marL="0" indent="0" algn="ctr" rtl="1">
              <a:buNone/>
            </a:pPr>
            <a:endParaRPr lang="fa-IR" b="1" dirty="0"/>
          </a:p>
          <a:p>
            <a:pPr marL="0" indent="0" algn="ctr" rtl="1">
              <a:buNone/>
            </a:pPr>
            <a:endParaRPr lang="fa-IR" b="1" dirty="0"/>
          </a:p>
          <a:p>
            <a:pPr marL="0" indent="0" algn="ctr" rtl="1">
              <a:buNone/>
            </a:pPr>
            <a:r>
              <a:rPr lang="fa-IR" sz="3200" b="1" dirty="0">
                <a:solidFill>
                  <a:srgbClr val="00B0F0"/>
                </a:solidFill>
              </a:rPr>
              <a:t>بخش چهارم: تحلیل اقتصاد کلان بازارها</a:t>
            </a:r>
          </a:p>
        </p:txBody>
      </p:sp>
    </p:spTree>
    <p:extLst>
      <p:ext uri="{BB962C8B-B14F-4D97-AF65-F5344CB8AC3E}">
        <p14:creationId xmlns:p14="http://schemas.microsoft.com/office/powerpoint/2010/main" val="2752668913"/>
      </p:ext>
    </p:extLst>
  </p:cSld>
  <p:clrMapOvr>
    <a:masterClrMapping/>
  </p:clrMapOvr>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9604"/>
          </a:xfrm>
        </p:spPr>
        <p:txBody>
          <a:bodyPr/>
          <a:lstStyle/>
          <a:p>
            <a:pPr algn="ctr"/>
            <a:r>
              <a:rPr lang="fa-IR" b="1" dirty="0">
                <a:solidFill>
                  <a:srgbClr val="FF0000"/>
                </a:solidFill>
              </a:rPr>
              <a:t>نظریه بازارهای کارا و واقعیت بازارها</a:t>
            </a:r>
          </a:p>
        </p:txBody>
      </p:sp>
      <p:sp>
        <p:nvSpPr>
          <p:cNvPr id="3" name="Content Placeholder 2"/>
          <p:cNvSpPr>
            <a:spLocks noGrp="1"/>
          </p:cNvSpPr>
          <p:nvPr>
            <p:ph idx="1"/>
          </p:nvPr>
        </p:nvSpPr>
        <p:spPr>
          <a:xfrm>
            <a:off x="838200" y="1120588"/>
            <a:ext cx="10515600" cy="5056375"/>
          </a:xfrm>
        </p:spPr>
        <p:txBody>
          <a:bodyPr>
            <a:normAutofit/>
          </a:bodyPr>
          <a:lstStyle/>
          <a:p>
            <a:pPr marL="0" indent="0" algn="just" rtl="1">
              <a:lnSpc>
                <a:spcPct val="150000"/>
              </a:lnSpc>
              <a:buNone/>
            </a:pPr>
            <a:r>
              <a:rPr lang="fa-IR" sz="3200" b="1" dirty="0"/>
              <a:t>در تحلیل های اقتصادی و مالی، نظریه پایه برای تعیین قیمت دارایی ها </a:t>
            </a:r>
            <a:r>
              <a:rPr lang="fa-IR" sz="3200" b="1" dirty="0">
                <a:solidFill>
                  <a:srgbClr val="00B0F0"/>
                </a:solidFill>
              </a:rPr>
              <a:t>نظریه بازارهای کارا</a:t>
            </a:r>
            <a:r>
              <a:rPr lang="fa-IR" sz="3200" b="1" dirty="0"/>
              <a:t> است که با فرض اطلاعات کامل و رقابتی بودن بازار دارایی ها، قیمت دارایی را معادل ارزش فعلی یا ارزش تنزیل شده عواید آتی حاصل از دارایی می داند. واضح است که در واقعیت موضوع به این سادگی نیست اما روند کلی قیمت دارایی ها خیلی متفاوت از آنچه این نظریه به دست می دهد، نیست.</a:t>
            </a:r>
          </a:p>
        </p:txBody>
      </p:sp>
    </p:spTree>
    <p:extLst>
      <p:ext uri="{BB962C8B-B14F-4D97-AF65-F5344CB8AC3E}">
        <p14:creationId xmlns:p14="http://schemas.microsoft.com/office/powerpoint/2010/main" val="1515101569"/>
      </p:ext>
    </p:extLst>
  </p:cSld>
  <p:clrMapOvr>
    <a:masterClrMapping/>
  </p:clrMapOvr>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19604"/>
          </a:xfrm>
        </p:spPr>
        <p:txBody>
          <a:bodyPr>
            <a:normAutofit/>
          </a:bodyPr>
          <a:lstStyle/>
          <a:p>
            <a:pPr algn="ctr"/>
            <a:r>
              <a:rPr lang="fa-IR" b="1" dirty="0">
                <a:solidFill>
                  <a:srgbClr val="FF0000"/>
                </a:solidFill>
              </a:rPr>
              <a:t>تحولات اقتصاد کلان و قیمت دارایی ها</a:t>
            </a:r>
          </a:p>
        </p:txBody>
      </p:sp>
      <p:sp>
        <p:nvSpPr>
          <p:cNvPr id="3" name="Content Placeholder 2"/>
          <p:cNvSpPr>
            <a:spLocks noGrp="1"/>
          </p:cNvSpPr>
          <p:nvPr>
            <p:ph idx="1"/>
          </p:nvPr>
        </p:nvSpPr>
        <p:spPr>
          <a:xfrm>
            <a:off x="838200" y="1075765"/>
            <a:ext cx="10515600" cy="5101198"/>
          </a:xfrm>
        </p:spPr>
        <p:txBody>
          <a:bodyPr>
            <a:normAutofit fontScale="85000" lnSpcReduction="10000"/>
          </a:bodyPr>
          <a:lstStyle/>
          <a:p>
            <a:pPr marL="0" indent="0" algn="just" rtl="1">
              <a:lnSpc>
                <a:spcPct val="200000"/>
              </a:lnSpc>
              <a:buNone/>
            </a:pPr>
            <a:r>
              <a:rPr lang="fa-IR" sz="3200" b="1" dirty="0"/>
              <a:t>از آنجا که عواید اسمی دارایی ها را رشد اقتصادی و تورم شکل می دهد و از آنجا که نرخ بهره مقدار ارزش تنزیل شده آن عواید را مشخص می کند، پس تقریباً کل تحولات اقتصاد کلان خود را از طریق این سه متغیر در قیمت دارایی ها منعکس می کنند.</a:t>
            </a:r>
          </a:p>
          <a:p>
            <a:pPr marL="0" indent="0" algn="just" rtl="1">
              <a:lnSpc>
                <a:spcPct val="200000"/>
              </a:lnSpc>
              <a:buNone/>
            </a:pPr>
            <a:r>
              <a:rPr lang="fa-IR" sz="3200" b="1" dirty="0"/>
              <a:t>در عین حال چون نرخ بهره حقیقی در بلندمدت عدد کوچک و کم و بیش ثابتی است و نرخ بهره اسمی نیز عمدتاً انعکاس نرخ تورم است، پس </a:t>
            </a:r>
            <a:r>
              <a:rPr lang="fa-IR" sz="3200" b="1" dirty="0">
                <a:solidFill>
                  <a:srgbClr val="00B0F0"/>
                </a:solidFill>
              </a:rPr>
              <a:t>در بلندمدت رشد اقتصادی و تورم هستند که روند قیمت دارایی ها را شکل می دهند</a:t>
            </a:r>
            <a:r>
              <a:rPr lang="fa-IR" sz="3200" b="1" dirty="0"/>
              <a:t>.</a:t>
            </a:r>
          </a:p>
        </p:txBody>
      </p:sp>
    </p:spTree>
    <p:extLst>
      <p:ext uri="{BB962C8B-B14F-4D97-AF65-F5344CB8AC3E}">
        <p14:creationId xmlns:p14="http://schemas.microsoft.com/office/powerpoint/2010/main" val="1877587056"/>
      </p:ext>
    </p:extLst>
  </p:cSld>
  <p:clrMapOvr>
    <a:masterClrMapping/>
  </p:clrMapOvr>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00287"/>
          </a:xfrm>
        </p:spPr>
        <p:txBody>
          <a:bodyPr/>
          <a:lstStyle/>
          <a:p>
            <a:pPr algn="ctr"/>
            <a:r>
              <a:rPr lang="fa-IR" b="1" dirty="0">
                <a:solidFill>
                  <a:srgbClr val="FF0000"/>
                </a:solidFill>
              </a:rPr>
              <a:t>قیمت اسمی و قیمت حقیقی دارایی ها</a:t>
            </a:r>
          </a:p>
        </p:txBody>
      </p:sp>
      <p:sp>
        <p:nvSpPr>
          <p:cNvPr id="3" name="Content Placeholder 2"/>
          <p:cNvSpPr>
            <a:spLocks noGrp="1"/>
          </p:cNvSpPr>
          <p:nvPr>
            <p:ph idx="1"/>
          </p:nvPr>
        </p:nvSpPr>
        <p:spPr>
          <a:xfrm>
            <a:off x="838200" y="1174376"/>
            <a:ext cx="10515600" cy="5002587"/>
          </a:xfrm>
        </p:spPr>
        <p:txBody>
          <a:bodyPr>
            <a:normAutofit/>
          </a:bodyPr>
          <a:lstStyle/>
          <a:p>
            <a:pPr marL="0" indent="0" algn="just" rtl="1">
              <a:lnSpc>
                <a:spcPct val="200000"/>
              </a:lnSpc>
              <a:buNone/>
            </a:pPr>
            <a:r>
              <a:rPr lang="fa-IR" sz="3200" b="1" dirty="0"/>
              <a:t>به طور معمول، </a:t>
            </a:r>
            <a:r>
              <a:rPr lang="fa-IR" sz="3200" b="1" dirty="0">
                <a:solidFill>
                  <a:srgbClr val="00B0F0"/>
                </a:solidFill>
              </a:rPr>
              <a:t>قیمت اسمی یا مطلق دارایی ها </a:t>
            </a:r>
            <a:r>
              <a:rPr lang="fa-IR" sz="3200" b="1" dirty="0"/>
              <a:t>به طور عمده متاثر از تغییرات سطح عمومی قیمت ها و لذا متاثر از تورم است، اما </a:t>
            </a:r>
            <a:r>
              <a:rPr lang="fa-IR" sz="3200" b="1" dirty="0">
                <a:solidFill>
                  <a:srgbClr val="00B0F0"/>
                </a:solidFill>
              </a:rPr>
              <a:t>قیمت حقیقی دارایی ها(قیمت دارایی ها نسبت به قیمت کالاها و خدمات یا حتی قیمت سایر دارایی ها) </a:t>
            </a:r>
            <a:r>
              <a:rPr lang="fa-IR" sz="3200" b="1" dirty="0"/>
              <a:t>هم متاثر از وضعیت رشد اقتصادی است و هم متاثر از مختصات بازار دارایی مورد نظر. </a:t>
            </a:r>
          </a:p>
        </p:txBody>
      </p:sp>
    </p:spTree>
    <p:extLst>
      <p:ext uri="{BB962C8B-B14F-4D97-AF65-F5344CB8AC3E}">
        <p14:creationId xmlns:p14="http://schemas.microsoft.com/office/powerpoint/2010/main" val="3322346434"/>
      </p:ext>
    </p:extLst>
  </p:cSld>
  <p:clrMapOvr>
    <a:masterClrMapping/>
  </p:clrMapOvr>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74781"/>
          </a:xfrm>
        </p:spPr>
        <p:txBody>
          <a:bodyPr>
            <a:normAutofit fontScale="90000"/>
          </a:bodyPr>
          <a:lstStyle/>
          <a:p>
            <a:pPr algn="ctr"/>
            <a:r>
              <a:rPr lang="fa-IR" b="1" dirty="0">
                <a:solidFill>
                  <a:srgbClr val="FF0000"/>
                </a:solidFill>
              </a:rPr>
              <a:t>قیمت دارایی ها و رشد نقدینگی</a:t>
            </a:r>
          </a:p>
        </p:txBody>
      </p:sp>
      <p:sp>
        <p:nvSpPr>
          <p:cNvPr id="3" name="Content Placeholder 2"/>
          <p:cNvSpPr>
            <a:spLocks noGrp="1"/>
          </p:cNvSpPr>
          <p:nvPr>
            <p:ph idx="1"/>
          </p:nvPr>
        </p:nvSpPr>
        <p:spPr>
          <a:xfrm>
            <a:off x="847164" y="1057835"/>
            <a:ext cx="10515600" cy="5110164"/>
          </a:xfrm>
        </p:spPr>
        <p:txBody>
          <a:bodyPr>
            <a:normAutofit/>
          </a:bodyPr>
          <a:lstStyle/>
          <a:p>
            <a:pPr marL="0" indent="0" algn="just" rtl="1">
              <a:lnSpc>
                <a:spcPct val="200000"/>
              </a:lnSpc>
              <a:buNone/>
            </a:pPr>
            <a:r>
              <a:rPr lang="fa-IR" sz="3200" b="1" dirty="0"/>
              <a:t>از آنجا که در بلندمدت تغییرات قیمت های اسمی یا سطح عمومی قیمت ها و تورم را رشد نقدینگی(یا به بیان دقیق تر عوامل شکل دهنده رشد نقدینگی) تعیین می کند، پس در بلندمدت رشد نقدینگی است که نقش محوری در شکل دادن رشد قیمت دارایی ها دارد. این موضوع برای کشوری با تورم بالا مانند ایران بیشتر خود را نمایان می کند.</a:t>
            </a:r>
          </a:p>
        </p:txBody>
      </p:sp>
    </p:spTree>
    <p:extLst>
      <p:ext uri="{BB962C8B-B14F-4D97-AF65-F5344CB8AC3E}">
        <p14:creationId xmlns:p14="http://schemas.microsoft.com/office/powerpoint/2010/main" val="2035520667"/>
      </p:ext>
    </p:extLst>
  </p:cSld>
  <p:clrMapOvr>
    <a:masterClrMapping/>
  </p:clrMapOvr>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0640"/>
          </a:xfrm>
        </p:spPr>
        <p:txBody>
          <a:bodyPr>
            <a:normAutofit fontScale="90000"/>
          </a:bodyPr>
          <a:lstStyle/>
          <a:p>
            <a:pPr algn="ctr"/>
            <a:r>
              <a:rPr lang="fa-IR" sz="2400" b="1" dirty="0">
                <a:solidFill>
                  <a:srgbClr val="FF0000"/>
                </a:solidFill>
              </a:rPr>
              <a:t>حجم نقدینگی، شاخص قیمت، شاخص کل، قیمت مسکن و نرخ ارز بازار آزاد در مقیاس لگاریتمی، 1403-1370</a:t>
            </a:r>
          </a:p>
        </p:txBody>
      </p:sp>
      <p:pic>
        <p:nvPicPr>
          <p:cNvPr id="3891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88571" y="1022350"/>
            <a:ext cx="10023566" cy="5154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45400770"/>
      </p:ext>
    </p:extLst>
  </p:cSld>
  <p:clrMapOvr>
    <a:masterClrMapping/>
  </p:clrMapOvr>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58281"/>
          </a:xfrm>
        </p:spPr>
        <p:txBody>
          <a:bodyPr>
            <a:normAutofit/>
          </a:bodyPr>
          <a:lstStyle/>
          <a:p>
            <a:pPr algn="ctr"/>
            <a:r>
              <a:rPr lang="fa-IR" sz="3200" b="1" dirty="0">
                <a:solidFill>
                  <a:srgbClr val="FF0000"/>
                </a:solidFill>
              </a:rPr>
              <a:t>حجم نقدینگی و تولید ناخالص داخلی در مقیاس لگاریتمی،1403-1338</a:t>
            </a:r>
          </a:p>
        </p:txBody>
      </p:sp>
      <p:sp>
        <p:nvSpPr>
          <p:cNvPr id="3" name="Content Placeholder 2"/>
          <p:cNvSpPr>
            <a:spLocks noGrp="1"/>
          </p:cNvSpPr>
          <p:nvPr>
            <p:ph idx="1"/>
          </p:nvPr>
        </p:nvSpPr>
        <p:spPr>
          <a:xfrm>
            <a:off x="838200" y="1123406"/>
            <a:ext cx="10515600" cy="5053557"/>
          </a:xfrm>
        </p:spPr>
        <p:txBody>
          <a:bodyPr/>
          <a:lstStyle/>
          <a:p>
            <a:pPr marL="0" indent="0" algn="r" rtl="1">
              <a:buNone/>
            </a:pPr>
            <a:endParaRPr lang="fa-IR" b="1" dirty="0"/>
          </a:p>
        </p:txBody>
      </p:sp>
      <p:graphicFrame>
        <p:nvGraphicFramePr>
          <p:cNvPr id="5" name="Object 4"/>
          <p:cNvGraphicFramePr>
            <a:graphicFrameLocks noChangeAspect="1"/>
          </p:cNvGraphicFramePr>
          <p:nvPr>
            <p:extLst>
              <p:ext uri="{D42A27DB-BD31-4B8C-83A1-F6EECF244321}">
                <p14:modId xmlns:p14="http://schemas.microsoft.com/office/powerpoint/2010/main" val="1972901438"/>
              </p:ext>
            </p:extLst>
          </p:nvPr>
        </p:nvGraphicFramePr>
        <p:xfrm>
          <a:off x="838200" y="1123406"/>
          <a:ext cx="10515600" cy="5053557"/>
        </p:xfrm>
        <a:graphic>
          <a:graphicData uri="http://schemas.openxmlformats.org/presentationml/2006/ole">
            <mc:AlternateContent xmlns:mc="http://schemas.openxmlformats.org/markup-compatibility/2006">
              <mc:Choice xmlns:v="urn:schemas-microsoft-com:vml" Requires="v">
                <p:oleObj name="EViews" r:id="rId2" imgW="4556689" imgH="3246215" progId="EViews.Workfile.2">
                  <p:embed/>
                </p:oleObj>
              </mc:Choice>
              <mc:Fallback>
                <p:oleObj name="EViews" r:id="rId2" imgW="4556689" imgH="3246215" progId="EViews.Workfile.2">
                  <p:embed/>
                  <p:pic>
                    <p:nvPicPr>
                      <p:cNvPr id="0" name=""/>
                      <p:cNvPicPr/>
                      <p:nvPr/>
                    </p:nvPicPr>
                    <p:blipFill>
                      <a:blip r:embed="rId3"/>
                      <a:stretch>
                        <a:fillRect/>
                      </a:stretch>
                    </p:blipFill>
                    <p:spPr>
                      <a:xfrm>
                        <a:off x="838200" y="1123406"/>
                        <a:ext cx="10515600" cy="5053557"/>
                      </a:xfrm>
                      <a:prstGeom prst="rect">
                        <a:avLst/>
                      </a:prstGeom>
                    </p:spPr>
                  </p:pic>
                </p:oleObj>
              </mc:Fallback>
            </mc:AlternateContent>
          </a:graphicData>
        </a:graphic>
      </p:graphicFrame>
    </p:spTree>
    <p:extLst>
      <p:ext uri="{BB962C8B-B14F-4D97-AF65-F5344CB8AC3E}">
        <p14:creationId xmlns:p14="http://schemas.microsoft.com/office/powerpoint/2010/main" val="76067293"/>
      </p:ext>
    </p:extLst>
  </p:cSld>
  <p:clrMapOvr>
    <a:masterClrMapping/>
  </p:clrMapOvr>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79904"/>
          </a:xfrm>
        </p:spPr>
        <p:txBody>
          <a:bodyPr>
            <a:normAutofit fontScale="90000"/>
          </a:bodyPr>
          <a:lstStyle/>
          <a:p>
            <a:pPr algn="ctr"/>
            <a:r>
              <a:rPr lang="fa-IR" b="1" dirty="0">
                <a:solidFill>
                  <a:srgbClr val="FF0000"/>
                </a:solidFill>
              </a:rPr>
              <a:t>داده ها چه می گوید؟</a:t>
            </a:r>
          </a:p>
        </p:txBody>
      </p:sp>
      <p:sp>
        <p:nvSpPr>
          <p:cNvPr id="3" name="Content Placeholder 2"/>
          <p:cNvSpPr>
            <a:spLocks noGrp="1"/>
          </p:cNvSpPr>
          <p:nvPr>
            <p:ph idx="1"/>
          </p:nvPr>
        </p:nvSpPr>
        <p:spPr>
          <a:xfrm>
            <a:off x="838200" y="1045030"/>
            <a:ext cx="10515600" cy="5131933"/>
          </a:xfrm>
        </p:spPr>
        <p:txBody>
          <a:bodyPr>
            <a:normAutofit/>
          </a:bodyPr>
          <a:lstStyle/>
          <a:p>
            <a:pPr marL="0" indent="0" algn="just" rtl="1">
              <a:lnSpc>
                <a:spcPct val="200000"/>
              </a:lnSpc>
              <a:buNone/>
            </a:pPr>
            <a:r>
              <a:rPr lang="fa-IR" sz="3200" b="1" dirty="0"/>
              <a:t>داده ها نشان می دهد که همه قیمت ها در یک دوره طولانی مسیری مشابه حجم نقدینگی را دنبال می کنند و لذا رشد نقدینگی می تواند در توضیح رفتار آنها نقش داشته باشد در حالی که متغیرهای حقیقی مانند تولید ناخالص داخلی مسیری متفاوت دنبال می کنند و مسیر آنها ربط چندانی به رشد نقدینگی ندارد. </a:t>
            </a:r>
          </a:p>
        </p:txBody>
      </p:sp>
    </p:spTree>
    <p:extLst>
      <p:ext uri="{BB962C8B-B14F-4D97-AF65-F5344CB8AC3E}">
        <p14:creationId xmlns:p14="http://schemas.microsoft.com/office/powerpoint/2010/main" val="3054998875"/>
      </p:ext>
    </p:extLst>
  </p:cSld>
  <p:clrMapOvr>
    <a:masterClrMapping/>
  </p:clrMapOvr>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55463"/>
          </a:xfrm>
        </p:spPr>
        <p:txBody>
          <a:bodyPr/>
          <a:lstStyle/>
          <a:p>
            <a:pPr algn="ctr"/>
            <a:r>
              <a:rPr lang="fa-IR" b="1" dirty="0">
                <a:solidFill>
                  <a:srgbClr val="FF0000"/>
                </a:solidFill>
              </a:rPr>
              <a:t>بازار ارز و نرخ ارز در بلندمدت</a:t>
            </a:r>
          </a:p>
        </p:txBody>
      </p:sp>
      <p:sp>
        <p:nvSpPr>
          <p:cNvPr id="3" name="Content Placeholder 2"/>
          <p:cNvSpPr>
            <a:spLocks noGrp="1"/>
          </p:cNvSpPr>
          <p:nvPr>
            <p:ph idx="1"/>
          </p:nvPr>
        </p:nvSpPr>
        <p:spPr>
          <a:xfrm>
            <a:off x="838200" y="1138518"/>
            <a:ext cx="10515600" cy="5038445"/>
          </a:xfrm>
        </p:spPr>
        <p:txBody>
          <a:bodyPr>
            <a:normAutofit fontScale="92500" lnSpcReduction="20000"/>
          </a:bodyPr>
          <a:lstStyle/>
          <a:p>
            <a:pPr marL="0" indent="0" algn="just" rtl="1">
              <a:lnSpc>
                <a:spcPct val="200000"/>
              </a:lnSpc>
              <a:buNone/>
            </a:pPr>
            <a:r>
              <a:rPr lang="fa-IR" sz="3200" b="1" dirty="0"/>
              <a:t>تحلیل های اقتصاد کلان ادعا دارد که در غیاب اصطکاکات تجاری و در غیاب موانع ورود و خروج سرمایه بین اقتصاد داخلی و جهان خارج، در بلندمدت درصد تغییر نرخ ارز را تفاوت رشد حجم نقدینگی به ازای تولید داخلی و رشد حجم نقدینگی به ازای تولید جهان خارج تعیین می کند که شکلی کامل تر از آنچه است که تحت عنوان نظریه برابری قدرت خرید </a:t>
            </a:r>
            <a:r>
              <a:rPr lang="en-US" sz="3200" b="1" dirty="0"/>
              <a:t>PPP</a:t>
            </a:r>
            <a:r>
              <a:rPr lang="fa-IR" sz="3200" b="1" dirty="0"/>
              <a:t> در اقتصاد مطرح بوده است که ادعا می کند تفاوت تورم داخلی و خارجی، درصد تغییر نرخ ارز را تعیین می کند.</a:t>
            </a:r>
          </a:p>
        </p:txBody>
      </p:sp>
    </p:spTree>
    <p:extLst>
      <p:ext uri="{BB962C8B-B14F-4D97-AF65-F5344CB8AC3E}">
        <p14:creationId xmlns:p14="http://schemas.microsoft.com/office/powerpoint/2010/main" val="3522201370"/>
      </p:ext>
    </p:extLst>
  </p:cSld>
  <p:clrMapOvr>
    <a:masterClrMapping/>
  </p:clrMapOvr>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a:extLst>
              <a:ext uri="{FF2B5EF4-FFF2-40B4-BE49-F238E27FC236}">
                <a16:creationId xmlns:a16="http://schemas.microsoft.com/office/drawing/2014/main" id="{D69FD0D7-8FD8-440B-9D63-7261E7EBF699}"/>
              </a:ext>
            </a:extLst>
          </p:cNvPr>
          <p:cNvGraphicFramePr/>
          <p:nvPr/>
        </p:nvGraphicFramePr>
        <p:xfrm>
          <a:off x="2209800" y="440220"/>
          <a:ext cx="7772400" cy="5029200"/>
        </p:xfrm>
        <a:graphic>
          <a:graphicData uri="http://schemas.openxmlformats.org/drawingml/2006/chart">
            <c:chart xmlns:c="http://schemas.openxmlformats.org/drawingml/2006/chart" xmlns:r="http://schemas.openxmlformats.org/officeDocument/2006/relationships" r:id="rId2"/>
          </a:graphicData>
        </a:graphic>
      </p:graphicFrame>
      <p:sp>
        <p:nvSpPr>
          <p:cNvPr id="3" name="Rectangle 2"/>
          <p:cNvSpPr/>
          <p:nvPr/>
        </p:nvSpPr>
        <p:spPr>
          <a:xfrm>
            <a:off x="1958109" y="5577485"/>
            <a:ext cx="8275782" cy="369332"/>
          </a:xfrm>
          <a:prstGeom prst="rect">
            <a:avLst/>
          </a:prstGeom>
        </p:spPr>
        <p:txBody>
          <a:bodyPr wrap="square">
            <a:spAutoFit/>
          </a:bodyPr>
          <a:lstStyle/>
          <a:p>
            <a:pPr algn="ctr" rtl="1"/>
            <a:r>
              <a:rPr lang="fa-IR" b="1" dirty="0">
                <a:ea typeface="Calibri" panose="020F0502020204030204" pitchFamily="34" charset="0"/>
              </a:rPr>
              <a:t>رابطه بین متوسط سالانه رشد نرخ ارز و رشد نرخ ارز مدل پولی در بازه 1980-2021 برای 153 کشور</a:t>
            </a:r>
            <a:endParaRPr lang="en-US" b="1" dirty="0"/>
          </a:p>
        </p:txBody>
      </p:sp>
    </p:spTree>
    <p:extLst>
      <p:ext uri="{BB962C8B-B14F-4D97-AF65-F5344CB8AC3E}">
        <p14:creationId xmlns:p14="http://schemas.microsoft.com/office/powerpoint/2010/main" val="25798506"/>
      </p:ext>
    </p:extLst>
  </p:cSld>
  <p:clrMapOvr>
    <a:masterClrMapping/>
  </p:clrMapOvr>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55463"/>
          </a:xfrm>
        </p:spPr>
        <p:txBody>
          <a:bodyPr/>
          <a:lstStyle/>
          <a:p>
            <a:pPr algn="ctr"/>
            <a:r>
              <a:rPr lang="fa-IR" b="1" dirty="0">
                <a:solidFill>
                  <a:srgbClr val="FF0000"/>
                </a:solidFill>
              </a:rPr>
              <a:t>نمودار چه می گوید؟</a:t>
            </a:r>
          </a:p>
        </p:txBody>
      </p:sp>
      <p:sp>
        <p:nvSpPr>
          <p:cNvPr id="3" name="Content Placeholder 2"/>
          <p:cNvSpPr>
            <a:spLocks noGrp="1"/>
          </p:cNvSpPr>
          <p:nvPr>
            <p:ph idx="1"/>
          </p:nvPr>
        </p:nvSpPr>
        <p:spPr>
          <a:xfrm>
            <a:off x="838200" y="1138518"/>
            <a:ext cx="10515600" cy="5038445"/>
          </a:xfrm>
        </p:spPr>
        <p:txBody>
          <a:bodyPr>
            <a:normAutofit/>
          </a:bodyPr>
          <a:lstStyle/>
          <a:p>
            <a:pPr marL="0" indent="0" algn="just" rtl="1">
              <a:lnSpc>
                <a:spcPct val="200000"/>
              </a:lnSpc>
              <a:buNone/>
            </a:pPr>
            <a:r>
              <a:rPr lang="fa-IR" sz="3200" b="1" dirty="0"/>
              <a:t>بر اساس داده های 153 کشور، بین رشد نرخ ارزی که در عمل تحقق یافته است و رشد نرخ ارزی که از تحلیل نظری مدل پولی نتیجه می شود، رابطه ای بسیار تنگاتنگ وجود دارد و عملاً برازش رابطه آنها به یک خط 45 درجه نزدیک است که گویای توضیح قابل قبول مدل پولی برای دوره طولانی است.</a:t>
            </a:r>
          </a:p>
        </p:txBody>
      </p:sp>
    </p:spTree>
    <p:extLst>
      <p:ext uri="{BB962C8B-B14F-4D97-AF65-F5344CB8AC3E}">
        <p14:creationId xmlns:p14="http://schemas.microsoft.com/office/powerpoint/2010/main" val="2497259552"/>
      </p:ext>
    </p:extLst>
  </p:cSld>
  <p:clrMapOvr>
    <a:masterClrMapping/>
  </p:clrMapOvr>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a:extLst>
              <a:ext uri="{FF2B5EF4-FFF2-40B4-BE49-F238E27FC236}">
                <a16:creationId xmlns:a16="http://schemas.microsoft.com/office/drawing/2014/main" id="{421202DA-CD58-407A-8BED-DC8164913815}"/>
              </a:ext>
            </a:extLst>
          </p:cNvPr>
          <p:cNvGraphicFramePr/>
          <p:nvPr>
            <p:extLst>
              <p:ext uri="{D42A27DB-BD31-4B8C-83A1-F6EECF244321}">
                <p14:modId xmlns:p14="http://schemas.microsoft.com/office/powerpoint/2010/main" val="3546025298"/>
              </p:ext>
            </p:extLst>
          </p:nvPr>
        </p:nvGraphicFramePr>
        <p:xfrm>
          <a:off x="2209799" y="294582"/>
          <a:ext cx="7772400" cy="5029200"/>
        </p:xfrm>
        <a:graphic>
          <a:graphicData uri="http://schemas.openxmlformats.org/drawingml/2006/chart">
            <c:chart xmlns:c="http://schemas.openxmlformats.org/drawingml/2006/chart" xmlns:r="http://schemas.openxmlformats.org/officeDocument/2006/relationships" r:id="rId2"/>
          </a:graphicData>
        </a:graphic>
      </p:graphicFrame>
      <p:sp>
        <p:nvSpPr>
          <p:cNvPr id="3" name="Rectangle 2"/>
          <p:cNvSpPr/>
          <p:nvPr/>
        </p:nvSpPr>
        <p:spPr>
          <a:xfrm>
            <a:off x="1787236" y="5445408"/>
            <a:ext cx="8617527" cy="369332"/>
          </a:xfrm>
          <a:prstGeom prst="rect">
            <a:avLst/>
          </a:prstGeom>
        </p:spPr>
        <p:txBody>
          <a:bodyPr wrap="square">
            <a:spAutoFit/>
          </a:bodyPr>
          <a:lstStyle/>
          <a:p>
            <a:pPr algn="ctr" rtl="1"/>
            <a:r>
              <a:rPr lang="fa-IR" b="1" dirty="0"/>
              <a:t>روند سالانه نرخ غیررسمی ارز، نرخ ارز مدل پولی، نرخ ارز </a:t>
            </a:r>
            <a:r>
              <a:rPr lang="en-US" b="1" dirty="0"/>
              <a:t>PPP </a:t>
            </a:r>
            <a:r>
              <a:rPr lang="fa-IR" b="1" dirty="0"/>
              <a:t> و ارزش حقیقی صادرات نفتی در ایران</a:t>
            </a:r>
            <a:endParaRPr lang="en-US" b="1" dirty="0"/>
          </a:p>
        </p:txBody>
      </p:sp>
    </p:spTree>
    <p:extLst>
      <p:ext uri="{BB962C8B-B14F-4D97-AF65-F5344CB8AC3E}">
        <p14:creationId xmlns:p14="http://schemas.microsoft.com/office/powerpoint/2010/main" val="3050611768"/>
      </p:ext>
    </p:extLst>
  </p:cSld>
  <p:clrMapOvr>
    <a:masterClrMapping/>
  </p:clrMapOvr>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55463"/>
          </a:xfrm>
        </p:spPr>
        <p:txBody>
          <a:bodyPr/>
          <a:lstStyle/>
          <a:p>
            <a:pPr algn="ctr"/>
            <a:r>
              <a:rPr lang="fa-IR" b="1" dirty="0">
                <a:solidFill>
                  <a:srgbClr val="FF0000"/>
                </a:solidFill>
              </a:rPr>
              <a:t>نمودار چه می گوید؟</a:t>
            </a:r>
          </a:p>
        </p:txBody>
      </p:sp>
      <p:sp>
        <p:nvSpPr>
          <p:cNvPr id="3" name="Content Placeholder 2"/>
          <p:cNvSpPr>
            <a:spLocks noGrp="1"/>
          </p:cNvSpPr>
          <p:nvPr>
            <p:ph idx="1"/>
          </p:nvPr>
        </p:nvSpPr>
        <p:spPr>
          <a:xfrm>
            <a:off x="838200" y="1138518"/>
            <a:ext cx="10515600" cy="5038445"/>
          </a:xfrm>
        </p:spPr>
        <p:txBody>
          <a:bodyPr>
            <a:normAutofit/>
          </a:bodyPr>
          <a:lstStyle/>
          <a:p>
            <a:pPr marL="0" indent="0" algn="just" rtl="1">
              <a:lnSpc>
                <a:spcPct val="200000"/>
              </a:lnSpc>
              <a:buNone/>
            </a:pPr>
            <a:r>
              <a:rPr lang="fa-IR" sz="3200" b="1" dirty="0"/>
              <a:t>بر اساس آنچه برای دوره طولانی اقتصاد ایران ترسیم شده است، در یک دوره طولانی نرخ ارزی که عملاً رخ داده است و نرخ ارزی که مدل پولی ادعا دارد رخ می دهد، رفتار مشابه داشته اند و بویژه در دوره هایی که درآمدهای نفتی چشمگیر نبوده است، این نرخ ها به هم نزدیک شده اند.</a:t>
            </a:r>
          </a:p>
        </p:txBody>
      </p:sp>
    </p:spTree>
    <p:extLst>
      <p:ext uri="{BB962C8B-B14F-4D97-AF65-F5344CB8AC3E}">
        <p14:creationId xmlns:p14="http://schemas.microsoft.com/office/powerpoint/2010/main" val="2131845421"/>
      </p:ext>
    </p:extLst>
  </p:cSld>
  <p:clrMapOvr>
    <a:masterClrMapping/>
  </p:clrMapOvr>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28569"/>
          </a:xfrm>
        </p:spPr>
        <p:txBody>
          <a:bodyPr>
            <a:normAutofit fontScale="90000"/>
          </a:bodyPr>
          <a:lstStyle/>
          <a:p>
            <a:pPr algn="ctr"/>
            <a:r>
              <a:rPr lang="fa-IR" b="1" dirty="0">
                <a:solidFill>
                  <a:srgbClr val="FF0000"/>
                </a:solidFill>
              </a:rPr>
              <a:t>حجم نقدینگی و نرخ ارز در مقیاس لگاریتمی، 1403-1370</a:t>
            </a:r>
          </a:p>
        </p:txBody>
      </p:sp>
      <p:pic>
        <p:nvPicPr>
          <p:cNvPr id="3993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55058" y="1120775"/>
            <a:ext cx="9825317" cy="5056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66901769"/>
      </p:ext>
    </p:extLst>
  </p:cSld>
  <p:clrMapOvr>
    <a:masterClrMapping/>
  </p:clrMapOvr>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82357"/>
          </a:xfrm>
        </p:spPr>
        <p:txBody>
          <a:bodyPr/>
          <a:lstStyle/>
          <a:p>
            <a:pPr algn="ctr"/>
            <a:r>
              <a:rPr lang="fa-IR" b="1" dirty="0">
                <a:solidFill>
                  <a:srgbClr val="FF0000"/>
                </a:solidFill>
              </a:rPr>
              <a:t>داده ها چه می گوید؟</a:t>
            </a:r>
          </a:p>
        </p:txBody>
      </p:sp>
      <p:sp>
        <p:nvSpPr>
          <p:cNvPr id="3" name="Content Placeholder 2"/>
          <p:cNvSpPr>
            <a:spLocks noGrp="1"/>
          </p:cNvSpPr>
          <p:nvPr>
            <p:ph idx="1"/>
          </p:nvPr>
        </p:nvSpPr>
        <p:spPr>
          <a:xfrm>
            <a:off x="838200" y="1138518"/>
            <a:ext cx="10515600" cy="5038445"/>
          </a:xfrm>
        </p:spPr>
        <p:txBody>
          <a:bodyPr>
            <a:normAutofit/>
          </a:bodyPr>
          <a:lstStyle/>
          <a:p>
            <a:pPr marL="0" indent="0" algn="just" rtl="1">
              <a:lnSpc>
                <a:spcPct val="200000"/>
              </a:lnSpc>
              <a:buNone/>
            </a:pPr>
            <a:r>
              <a:rPr lang="fa-IR" sz="3200" b="1" dirty="0"/>
              <a:t>داده ها حکایت از آن دارد که در دو مقطع 1389-1379 و 1396-1393 نرخ ارز با رشد نقدینگی همراهی نکرده است که دوره اول با وفور درآمدهای ارزی و مداخله بالا در بازار ارز و دومی با بهبود درآمدهای ارزی و مداخله و همچنین بحران بانکی و در نتیجه نرخ بهره بالا برای مدتی امکان پذیر شده است.</a:t>
            </a:r>
          </a:p>
        </p:txBody>
      </p:sp>
    </p:spTree>
    <p:extLst>
      <p:ext uri="{BB962C8B-B14F-4D97-AF65-F5344CB8AC3E}">
        <p14:creationId xmlns:p14="http://schemas.microsoft.com/office/powerpoint/2010/main" val="3638961346"/>
      </p:ext>
    </p:extLst>
  </p:cSld>
  <p:clrMapOvr>
    <a:masterClrMapping/>
  </p:clrMapOvr>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00287"/>
          </a:xfrm>
        </p:spPr>
        <p:txBody>
          <a:bodyPr/>
          <a:lstStyle/>
          <a:p>
            <a:pPr algn="ctr"/>
            <a:r>
              <a:rPr lang="fa-IR" b="1" dirty="0">
                <a:solidFill>
                  <a:srgbClr val="FF0000"/>
                </a:solidFill>
              </a:rPr>
              <a:t>نسبت حجم نقدینگی به نرخ ارز،1403-1370</a:t>
            </a:r>
          </a:p>
        </p:txBody>
      </p:sp>
      <p:pic>
        <p:nvPicPr>
          <p:cNvPr id="40963"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79176" y="1314450"/>
            <a:ext cx="9287436" cy="47498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9535852"/>
      </p:ext>
    </p:extLst>
  </p:cSld>
  <p:clrMapOvr>
    <a:masterClrMapping/>
  </p:clrMapOvr>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82357"/>
          </a:xfrm>
        </p:spPr>
        <p:txBody>
          <a:bodyPr/>
          <a:lstStyle/>
          <a:p>
            <a:pPr algn="ctr"/>
            <a:r>
              <a:rPr lang="fa-IR" b="1" dirty="0">
                <a:solidFill>
                  <a:srgbClr val="FF0000"/>
                </a:solidFill>
              </a:rPr>
              <a:t>داده ها چه می گوید؟</a:t>
            </a:r>
          </a:p>
        </p:txBody>
      </p:sp>
      <p:sp>
        <p:nvSpPr>
          <p:cNvPr id="3" name="Content Placeholder 2"/>
          <p:cNvSpPr>
            <a:spLocks noGrp="1"/>
          </p:cNvSpPr>
          <p:nvPr>
            <p:ph idx="1"/>
          </p:nvPr>
        </p:nvSpPr>
        <p:spPr>
          <a:xfrm>
            <a:off x="856129" y="1165412"/>
            <a:ext cx="10515600" cy="5011552"/>
          </a:xfrm>
        </p:spPr>
        <p:txBody>
          <a:bodyPr>
            <a:normAutofit fontScale="92500"/>
          </a:bodyPr>
          <a:lstStyle/>
          <a:p>
            <a:pPr marL="0" indent="0" algn="just" rtl="1">
              <a:lnSpc>
                <a:spcPct val="200000"/>
              </a:lnSpc>
              <a:buNone/>
            </a:pPr>
            <a:r>
              <a:rPr lang="fa-IR" sz="3200" b="1" dirty="0"/>
              <a:t>داده ها حکایت از آن دارد که در دو مقطع 1389-1379 و 1396-1393 نسبت حجم نقدینگی به نرخ ارز و لذا فشار بنیادی برای نرخ ارز افزایش یافته است و مداخله گسترده در بازار ارز و همچنین نرخ بهره حقیقی خیلی بالا در دوره دوم موقتاً چنین چیزی را امکان پذیر کرده است و به همین دلیل ناممکنی مداخله سبب جهش نرخ ارز و کاهش قابل توجه این نسبت شده است.</a:t>
            </a:r>
          </a:p>
        </p:txBody>
      </p:sp>
    </p:spTree>
    <p:extLst>
      <p:ext uri="{BB962C8B-B14F-4D97-AF65-F5344CB8AC3E}">
        <p14:creationId xmlns:p14="http://schemas.microsoft.com/office/powerpoint/2010/main" val="3677109250"/>
      </p:ext>
    </p:extLst>
  </p:cSld>
  <p:clrMapOvr>
    <a:masterClrMapping/>
  </p:clrMapOvr>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09251"/>
          </a:xfrm>
        </p:spPr>
        <p:txBody>
          <a:bodyPr/>
          <a:lstStyle/>
          <a:p>
            <a:pPr algn="ctr"/>
            <a:r>
              <a:rPr lang="fa-IR" b="1" dirty="0">
                <a:solidFill>
                  <a:srgbClr val="FF0000"/>
                </a:solidFill>
              </a:rPr>
              <a:t>نسبت نرخ ارز به شاخص قیمت ها،1403-1370</a:t>
            </a:r>
          </a:p>
        </p:txBody>
      </p:sp>
      <p:pic>
        <p:nvPicPr>
          <p:cNvPr id="4198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52282" y="1265237"/>
            <a:ext cx="9108142" cy="47498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6000782"/>
      </p:ext>
    </p:extLst>
  </p:cSld>
  <p:clrMapOvr>
    <a:masterClrMapping/>
  </p:clrMapOvr>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65816"/>
          </a:xfrm>
        </p:spPr>
        <p:txBody>
          <a:bodyPr>
            <a:normAutofit fontScale="90000"/>
          </a:bodyPr>
          <a:lstStyle/>
          <a:p>
            <a:pPr algn="ctr"/>
            <a:r>
              <a:rPr lang="fa-IR" b="1" dirty="0">
                <a:solidFill>
                  <a:srgbClr val="FF0000"/>
                </a:solidFill>
              </a:rPr>
              <a:t>داده ها چه می گوید؟</a:t>
            </a:r>
          </a:p>
        </p:txBody>
      </p:sp>
      <p:sp>
        <p:nvSpPr>
          <p:cNvPr id="3" name="Content Placeholder 2"/>
          <p:cNvSpPr>
            <a:spLocks noGrp="1"/>
          </p:cNvSpPr>
          <p:nvPr>
            <p:ph idx="1"/>
          </p:nvPr>
        </p:nvSpPr>
        <p:spPr>
          <a:xfrm>
            <a:off x="838200" y="1075765"/>
            <a:ext cx="10515600" cy="5101198"/>
          </a:xfrm>
        </p:spPr>
        <p:txBody>
          <a:bodyPr>
            <a:normAutofit fontScale="85000" lnSpcReduction="10000"/>
          </a:bodyPr>
          <a:lstStyle/>
          <a:p>
            <a:pPr marL="0" indent="0" algn="just" rtl="1">
              <a:lnSpc>
                <a:spcPct val="200000"/>
              </a:lnSpc>
              <a:buNone/>
            </a:pPr>
            <a:r>
              <a:rPr lang="fa-IR" sz="3200" b="1" dirty="0"/>
              <a:t>داده ها حکایت از آن دارد که نسبت نرخ ارز به شاخص قیمت ها در دو مقطع 1389-1379 و 1396-1393 در حال تنزل بوده است و در نتیجه نرخ ارز بر اثر مداخله و در دوره دوم همچنین بر اثر نرخ بهره حقیقی بالا از تعدیل با قیمت ها عقب مانده است و همین نیز توضیح می دهد که نیروی بنیادی برای افزایش نرخ ارز فراهم شده است و جهش های ارزی را شکل داده است. ناتوانی مداخله گسترده توضیح می دهد چرا در سال های اخیر نرخ ارز در فواصل کوتاه تری جهش می کند.</a:t>
            </a:r>
          </a:p>
        </p:txBody>
      </p:sp>
    </p:spTree>
    <p:extLst>
      <p:ext uri="{BB962C8B-B14F-4D97-AF65-F5344CB8AC3E}">
        <p14:creationId xmlns:p14="http://schemas.microsoft.com/office/powerpoint/2010/main" val="265560220"/>
      </p:ext>
    </p:extLst>
  </p:cSld>
  <p:clrMapOvr>
    <a:masterClrMapping/>
  </p:clrMapOvr>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45110"/>
          </a:xfrm>
        </p:spPr>
        <p:txBody>
          <a:bodyPr/>
          <a:lstStyle/>
          <a:p>
            <a:pPr algn="ctr"/>
            <a:r>
              <a:rPr lang="fa-IR" b="1" dirty="0">
                <a:solidFill>
                  <a:srgbClr val="FF0000"/>
                </a:solidFill>
              </a:rPr>
              <a:t>رشد نرخ ارز، 1403-1370</a:t>
            </a:r>
          </a:p>
        </p:txBody>
      </p:sp>
      <p:pic>
        <p:nvPicPr>
          <p:cNvPr id="4301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70212" y="1291431"/>
            <a:ext cx="9403975" cy="47498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08924908"/>
      </p:ext>
    </p:extLst>
  </p:cSld>
  <p:clrMapOvr>
    <a:masterClrMapping/>
  </p:clrMapOvr>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73393"/>
          </a:xfrm>
        </p:spPr>
        <p:txBody>
          <a:bodyPr/>
          <a:lstStyle/>
          <a:p>
            <a:pPr algn="ctr"/>
            <a:r>
              <a:rPr lang="fa-IR" b="1" dirty="0">
                <a:solidFill>
                  <a:srgbClr val="FF0000"/>
                </a:solidFill>
              </a:rPr>
              <a:t>داده ها چه می گوید؟</a:t>
            </a:r>
          </a:p>
        </p:txBody>
      </p:sp>
      <p:sp>
        <p:nvSpPr>
          <p:cNvPr id="3" name="Content Placeholder 2"/>
          <p:cNvSpPr>
            <a:spLocks noGrp="1"/>
          </p:cNvSpPr>
          <p:nvPr>
            <p:ph idx="1"/>
          </p:nvPr>
        </p:nvSpPr>
        <p:spPr>
          <a:xfrm>
            <a:off x="838200" y="1192306"/>
            <a:ext cx="10515600" cy="4984657"/>
          </a:xfrm>
        </p:spPr>
        <p:txBody>
          <a:bodyPr>
            <a:normAutofit/>
          </a:bodyPr>
          <a:lstStyle/>
          <a:p>
            <a:pPr marL="0" indent="0" algn="just" rtl="1">
              <a:lnSpc>
                <a:spcPct val="200000"/>
              </a:lnSpc>
              <a:buNone/>
            </a:pPr>
            <a:r>
              <a:rPr lang="fa-IR" sz="3200" b="1" dirty="0"/>
              <a:t>داده های رشد نرخ ارز نیز نشان می دهد که در دو مقطع 1389-1379 و 1396-1393 به دلیل مداخله در بازار ارز و در دوره دوم به دلیل نرخ بهره بالا نیز، رشد نرخ ارز بسیار ناچیز بوده است و به محض سلب شدن امکان مداخله گسترده در بازار ارز، نرخ ارز دچار جهش شده است و گویی خود را به نرخ بنیادی نزدیک کرده است.</a:t>
            </a:r>
          </a:p>
        </p:txBody>
      </p:sp>
    </p:spTree>
    <p:extLst>
      <p:ext uri="{BB962C8B-B14F-4D97-AF65-F5344CB8AC3E}">
        <p14:creationId xmlns:p14="http://schemas.microsoft.com/office/powerpoint/2010/main" val="714130397"/>
      </p:ext>
    </p:extLst>
  </p:cSld>
  <p:clrMapOvr>
    <a:masterClrMapping/>
  </p:clrMapOvr>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93115"/>
          </a:xfrm>
        </p:spPr>
        <p:txBody>
          <a:bodyPr/>
          <a:lstStyle/>
          <a:p>
            <a:pPr algn="ctr"/>
            <a:r>
              <a:rPr lang="fa-IR" b="1" dirty="0">
                <a:solidFill>
                  <a:srgbClr val="FF0000"/>
                </a:solidFill>
              </a:rPr>
              <a:t>رشد نقطه به نقطه نرخ ارز،(1)1405-(1)1397</a:t>
            </a:r>
          </a:p>
        </p:txBody>
      </p:sp>
      <p:sp>
        <p:nvSpPr>
          <p:cNvPr id="3" name="Content Placeholder 2"/>
          <p:cNvSpPr>
            <a:spLocks noGrp="1"/>
          </p:cNvSpPr>
          <p:nvPr>
            <p:ph idx="1"/>
          </p:nvPr>
        </p:nvSpPr>
        <p:spPr>
          <a:xfrm>
            <a:off x="838200" y="1158240"/>
            <a:ext cx="10515600" cy="5018723"/>
          </a:xfrm>
        </p:spPr>
        <p:txBody>
          <a:bodyPr/>
          <a:lstStyle/>
          <a:p>
            <a:pPr marL="0" indent="0" algn="r" rtl="1">
              <a:buNone/>
            </a:pPr>
            <a:endParaRPr lang="fa-IR" dirty="0"/>
          </a:p>
        </p:txBody>
      </p:sp>
      <p:graphicFrame>
        <p:nvGraphicFramePr>
          <p:cNvPr id="5" name="Object 4"/>
          <p:cNvGraphicFramePr>
            <a:graphicFrameLocks noChangeAspect="1"/>
          </p:cNvGraphicFramePr>
          <p:nvPr>
            <p:extLst>
              <p:ext uri="{D42A27DB-BD31-4B8C-83A1-F6EECF244321}">
                <p14:modId xmlns:p14="http://schemas.microsoft.com/office/powerpoint/2010/main" val="1966042292"/>
              </p:ext>
            </p:extLst>
          </p:nvPr>
        </p:nvGraphicFramePr>
        <p:xfrm>
          <a:off x="838200" y="1158241"/>
          <a:ext cx="10515600" cy="5018722"/>
        </p:xfrm>
        <a:graphic>
          <a:graphicData uri="http://schemas.openxmlformats.org/presentationml/2006/ole">
            <mc:AlternateContent xmlns:mc="http://schemas.openxmlformats.org/markup-compatibility/2006">
              <mc:Choice xmlns:v="urn:schemas-microsoft-com:vml" Requires="v">
                <p:oleObj name="EViews" r:id="rId2" imgW="4632818" imgH="2850085" progId="EViews.Workfile.2">
                  <p:embed/>
                </p:oleObj>
              </mc:Choice>
              <mc:Fallback>
                <p:oleObj name="EViews" r:id="rId2" imgW="4632818" imgH="2850085" progId="EViews.Workfile.2">
                  <p:embed/>
                  <p:pic>
                    <p:nvPicPr>
                      <p:cNvPr id="0" name=""/>
                      <p:cNvPicPr/>
                      <p:nvPr/>
                    </p:nvPicPr>
                    <p:blipFill>
                      <a:blip r:embed="rId3"/>
                      <a:stretch>
                        <a:fillRect/>
                      </a:stretch>
                    </p:blipFill>
                    <p:spPr>
                      <a:xfrm>
                        <a:off x="838200" y="1158241"/>
                        <a:ext cx="10515600" cy="5018722"/>
                      </a:xfrm>
                      <a:prstGeom prst="rect">
                        <a:avLst/>
                      </a:prstGeom>
                    </p:spPr>
                  </p:pic>
                </p:oleObj>
              </mc:Fallback>
            </mc:AlternateContent>
          </a:graphicData>
        </a:graphic>
      </p:graphicFrame>
    </p:spTree>
    <p:extLst>
      <p:ext uri="{BB962C8B-B14F-4D97-AF65-F5344CB8AC3E}">
        <p14:creationId xmlns:p14="http://schemas.microsoft.com/office/powerpoint/2010/main" val="1526226330"/>
      </p:ext>
    </p:extLst>
  </p:cSld>
  <p:clrMapOvr>
    <a:masterClrMapping/>
  </p:clrMapOvr>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9604"/>
          </a:xfrm>
        </p:spPr>
        <p:txBody>
          <a:bodyPr/>
          <a:lstStyle/>
          <a:p>
            <a:pPr algn="ctr"/>
            <a:r>
              <a:rPr lang="fa-IR" b="1" dirty="0">
                <a:solidFill>
                  <a:srgbClr val="FF0000"/>
                </a:solidFill>
              </a:rPr>
              <a:t>داده ها چه می گوید؟</a:t>
            </a:r>
          </a:p>
        </p:txBody>
      </p:sp>
      <p:sp>
        <p:nvSpPr>
          <p:cNvPr id="3" name="Content Placeholder 2"/>
          <p:cNvSpPr>
            <a:spLocks noGrp="1"/>
          </p:cNvSpPr>
          <p:nvPr>
            <p:ph idx="1"/>
          </p:nvPr>
        </p:nvSpPr>
        <p:spPr>
          <a:xfrm>
            <a:off x="838200" y="1111624"/>
            <a:ext cx="10515600" cy="5065339"/>
          </a:xfrm>
        </p:spPr>
        <p:txBody>
          <a:bodyPr>
            <a:normAutofit fontScale="70000" lnSpcReduction="20000"/>
          </a:bodyPr>
          <a:lstStyle/>
          <a:p>
            <a:pPr marL="0" indent="0" algn="just" rtl="1">
              <a:lnSpc>
                <a:spcPct val="250000"/>
              </a:lnSpc>
              <a:buNone/>
            </a:pPr>
            <a:r>
              <a:rPr lang="fa-IR" sz="3200" b="1" dirty="0"/>
              <a:t>داده ها حکایت از آن دارد که در سال 1397 شدیدترین جهش نرخ ارز رخ داده است و حال آنکه در سال 1397 بسیاری از تنش های سیاسی و امنیتی دو سال اخیر وجود نداشته است و توان مداخله بیشتر از شرایط کنونی بوده است. </a:t>
            </a:r>
            <a:r>
              <a:rPr lang="fa-IR" sz="3200" b="1" dirty="0">
                <a:solidFill>
                  <a:srgbClr val="00B0F0"/>
                </a:solidFill>
              </a:rPr>
              <a:t>لذا، داده ها تاییدی بر نقش عامل بنیادی اصلی در افزایش نرخ ارز ایران است، به این معنی که کاهش رشد نقدینگی در سال های 1400 تا 1402 توانسته است تا حدی از شدت جهش های ارزی بکاهد. افزایش رشد نقدینگی در طول سال 1404 زمینه جهش نرخ ارز را مجدداً فراهم کرده است.</a:t>
            </a:r>
          </a:p>
        </p:txBody>
      </p:sp>
    </p:spTree>
    <p:extLst>
      <p:ext uri="{BB962C8B-B14F-4D97-AF65-F5344CB8AC3E}">
        <p14:creationId xmlns:p14="http://schemas.microsoft.com/office/powerpoint/2010/main" val="3640402807"/>
      </p:ext>
    </p:extLst>
  </p:cSld>
  <p:clrMapOvr>
    <a:masterClrMapping/>
  </p:clrMapOvr>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73393"/>
          </a:xfrm>
        </p:spPr>
        <p:txBody>
          <a:bodyPr>
            <a:normAutofit/>
          </a:bodyPr>
          <a:lstStyle/>
          <a:p>
            <a:pPr algn="ctr"/>
            <a:r>
              <a:rPr lang="fa-IR" sz="2800" b="1" dirty="0">
                <a:solidFill>
                  <a:srgbClr val="FF0000"/>
                </a:solidFill>
              </a:rPr>
              <a:t>چرا مداخله نمی تواند برای مدت طولانی مانع تعدیل نرخ ارز به سمت مقدار بنیادی شود؟</a:t>
            </a:r>
          </a:p>
        </p:txBody>
      </p:sp>
      <p:sp>
        <p:nvSpPr>
          <p:cNvPr id="3" name="Content Placeholder 2"/>
          <p:cNvSpPr>
            <a:spLocks noGrp="1"/>
          </p:cNvSpPr>
          <p:nvPr>
            <p:ph idx="1"/>
          </p:nvPr>
        </p:nvSpPr>
        <p:spPr>
          <a:xfrm>
            <a:off x="838200" y="1111624"/>
            <a:ext cx="10515600" cy="5065339"/>
          </a:xfrm>
        </p:spPr>
        <p:txBody>
          <a:bodyPr>
            <a:normAutofit lnSpcReduction="10000"/>
          </a:bodyPr>
          <a:lstStyle/>
          <a:p>
            <a:pPr marL="514350" indent="-514350" algn="just" rtl="1">
              <a:lnSpc>
                <a:spcPct val="200000"/>
              </a:lnSpc>
              <a:buFont typeface="+mj-lt"/>
              <a:buAutoNum type="arabicParenR"/>
            </a:pPr>
            <a:r>
              <a:rPr lang="fa-IR" sz="3200" b="1" dirty="0"/>
              <a:t>بیماری هلندی و تضعیف توان تولید داخلی(سوق دادن حساب جاری به سمت کسری(واردات کالای چینی با برچسب ایرانی را در نظر بگیرید) </a:t>
            </a:r>
          </a:p>
          <a:p>
            <a:pPr marL="514350" indent="-514350" algn="just" rtl="1">
              <a:lnSpc>
                <a:spcPct val="200000"/>
              </a:lnSpc>
              <a:buFont typeface="+mj-lt"/>
              <a:buAutoNum type="arabicParenR"/>
            </a:pPr>
            <a:r>
              <a:rPr lang="fa-IR" sz="3200" b="1" dirty="0"/>
              <a:t>ترغیب خروج خالص سرمایه(سوق دادن حساب سرمایه به سمت کسری( خرید به صرفه تر ملک در کانادا نسبت به تهران را در دهه 1380 در نظر بگیرید).</a:t>
            </a:r>
          </a:p>
        </p:txBody>
      </p:sp>
    </p:spTree>
    <p:extLst>
      <p:ext uri="{BB962C8B-B14F-4D97-AF65-F5344CB8AC3E}">
        <p14:creationId xmlns:p14="http://schemas.microsoft.com/office/powerpoint/2010/main" val="1017955991"/>
      </p:ext>
    </p:extLst>
  </p:cSld>
  <p:clrMapOvr>
    <a:masterClrMapping/>
  </p:clrMapOvr>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01675"/>
          </a:xfrm>
        </p:spPr>
        <p:txBody>
          <a:bodyPr/>
          <a:lstStyle/>
          <a:p>
            <a:pPr algn="ctr"/>
            <a:r>
              <a:rPr lang="fa-IR" b="1" dirty="0">
                <a:solidFill>
                  <a:srgbClr val="FF0000"/>
                </a:solidFill>
              </a:rPr>
              <a:t>چی در پیش است؟</a:t>
            </a:r>
          </a:p>
        </p:txBody>
      </p:sp>
      <p:sp>
        <p:nvSpPr>
          <p:cNvPr id="3" name="Content Placeholder 2"/>
          <p:cNvSpPr>
            <a:spLocks noGrp="1"/>
          </p:cNvSpPr>
          <p:nvPr>
            <p:ph idx="1"/>
          </p:nvPr>
        </p:nvSpPr>
        <p:spPr>
          <a:xfrm>
            <a:off x="838200" y="1129553"/>
            <a:ext cx="10515600" cy="5047410"/>
          </a:xfrm>
        </p:spPr>
        <p:txBody>
          <a:bodyPr>
            <a:normAutofit/>
          </a:bodyPr>
          <a:lstStyle/>
          <a:p>
            <a:pPr marL="0" indent="0" algn="just" rtl="1">
              <a:lnSpc>
                <a:spcPct val="150000"/>
              </a:lnSpc>
              <a:buNone/>
            </a:pPr>
            <a:r>
              <a:rPr lang="fa-IR" sz="3200" b="1" dirty="0"/>
              <a:t>با فرض تداوم سرکوب تجاری(گرچه بعید است با حصول توافق تداوم یابد) و با فرض اینکه مذاکرات به توافقی منجر شود، دسترسی به عواید ارزی حاصل از صادرات و کاهش هزینه مبادلات خارجی و همچنین کاهش انتظارات تورمی این امکان را می دهد که نرخ ارز در محدوده هایی که در حال حاضر نوسان می کند، تا حدی تثبیت شود. در غیاب توافق، سازوکار تورم های فزاینده امکان تصور نرخ قابل تداوم برای ارز را ناممکن می کند.</a:t>
            </a:r>
          </a:p>
        </p:txBody>
      </p:sp>
    </p:spTree>
    <p:extLst>
      <p:ext uri="{BB962C8B-B14F-4D97-AF65-F5344CB8AC3E}">
        <p14:creationId xmlns:p14="http://schemas.microsoft.com/office/powerpoint/2010/main" val="917391088"/>
      </p:ext>
    </p:extLst>
  </p:cSld>
  <p:clrMapOvr>
    <a:masterClrMapping/>
  </p:clrMapOvr>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92710"/>
          </a:xfrm>
        </p:spPr>
        <p:txBody>
          <a:bodyPr>
            <a:normAutofit fontScale="90000"/>
          </a:bodyPr>
          <a:lstStyle/>
          <a:p>
            <a:pPr algn="ctr"/>
            <a:r>
              <a:rPr lang="fa-IR" b="1" dirty="0">
                <a:solidFill>
                  <a:srgbClr val="FF0000"/>
                </a:solidFill>
              </a:rPr>
              <a:t>دلالت ثبات نرخ ارز با فرض توافق برای بازار سهام</a:t>
            </a:r>
          </a:p>
        </p:txBody>
      </p:sp>
      <p:sp>
        <p:nvSpPr>
          <p:cNvPr id="3" name="Content Placeholder 2"/>
          <p:cNvSpPr>
            <a:spLocks noGrp="1"/>
          </p:cNvSpPr>
          <p:nvPr>
            <p:ph idx="1"/>
          </p:nvPr>
        </p:nvSpPr>
        <p:spPr>
          <a:xfrm>
            <a:off x="838200" y="1066800"/>
            <a:ext cx="10515600" cy="5110163"/>
          </a:xfrm>
        </p:spPr>
        <p:txBody>
          <a:bodyPr>
            <a:normAutofit fontScale="92500" lnSpcReduction="20000"/>
          </a:bodyPr>
          <a:lstStyle/>
          <a:p>
            <a:pPr marL="0" indent="0" algn="just" rtl="1">
              <a:lnSpc>
                <a:spcPct val="200000"/>
              </a:lnSpc>
              <a:buNone/>
            </a:pPr>
            <a:r>
              <a:rPr lang="fa-IR" sz="3200" b="1" dirty="0"/>
              <a:t>حصول توافق و ثبات نرخ ارز برای مدتی نه چندان طولانی به جهت کامودیتی محور بودن بازار سرمایه ایران اثر منفی بر روند شاخص می گذارد اما در عوض گسترش فعالیت کسب و کارهایی که رفع تحریم ها امکان آن را فراهم می کند و همچنین رفع تهدیدات امنیتی، بر بازار سهام اثر مثبت می گذارد. به نظر می رسد پس از تخلیه اثر توافق، همچنان وضعیت نرخ بهره و ضعف زیرساخت ها و قیمت گذاری ها از موانع بهبود بازدهی بازار سهام باشند.</a:t>
            </a:r>
          </a:p>
        </p:txBody>
      </p:sp>
    </p:spTree>
    <p:extLst>
      <p:ext uri="{BB962C8B-B14F-4D97-AF65-F5344CB8AC3E}">
        <p14:creationId xmlns:p14="http://schemas.microsoft.com/office/powerpoint/2010/main" val="49417944"/>
      </p:ext>
    </p:extLst>
  </p:cSld>
  <p:clrMapOvr>
    <a:masterClrMapping/>
  </p:clrMapOvr>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73393"/>
          </a:xfrm>
        </p:spPr>
        <p:txBody>
          <a:bodyPr/>
          <a:lstStyle/>
          <a:p>
            <a:pPr algn="ctr"/>
            <a:r>
              <a:rPr lang="fa-IR" b="1" dirty="0">
                <a:solidFill>
                  <a:srgbClr val="FF0000"/>
                </a:solidFill>
              </a:rPr>
              <a:t>بازار سهام و بازدهی سهام در ایران</a:t>
            </a:r>
          </a:p>
        </p:txBody>
      </p:sp>
      <p:sp>
        <p:nvSpPr>
          <p:cNvPr id="3" name="Content Placeholder 2"/>
          <p:cNvSpPr>
            <a:spLocks noGrp="1"/>
          </p:cNvSpPr>
          <p:nvPr>
            <p:ph idx="1"/>
          </p:nvPr>
        </p:nvSpPr>
        <p:spPr>
          <a:xfrm>
            <a:off x="838200" y="1111624"/>
            <a:ext cx="10515600" cy="5065339"/>
          </a:xfrm>
        </p:spPr>
        <p:txBody>
          <a:bodyPr>
            <a:normAutofit fontScale="92500" lnSpcReduction="20000"/>
          </a:bodyPr>
          <a:lstStyle/>
          <a:p>
            <a:pPr marL="0" indent="0" algn="just" rtl="1">
              <a:lnSpc>
                <a:spcPct val="200000"/>
              </a:lnSpc>
              <a:buNone/>
            </a:pPr>
            <a:r>
              <a:rPr lang="fa-IR" sz="3200" b="1" dirty="0"/>
              <a:t>از آنجا که از دوران شروع مجدد فعالیت بازار سهام در ابتدای دهه 1370 رشد اقتصادی ایران چندان خیره کننده نبوده است، روند تورم و نرخ ارز(بویژه به دلیل کامودیتی محور بودن بازار سهام) در بلندمدت و سیاستگذاری های مالی و قیمت گذاری و همچنین تغییرات نرخ بهره در کوتاه مدت در تعیین بازدهی بازار سهام نقش داشته اند. از آنجا که نرخ تورم و رشد نرخ ارز را در بلندمدت رشد نقدینگی شکل داده است، پس عملاً رشد قیمت سهام را نیز همان عامل شکل داده است.</a:t>
            </a:r>
          </a:p>
        </p:txBody>
      </p:sp>
    </p:spTree>
    <p:extLst>
      <p:ext uri="{BB962C8B-B14F-4D97-AF65-F5344CB8AC3E}">
        <p14:creationId xmlns:p14="http://schemas.microsoft.com/office/powerpoint/2010/main" val="2272236255"/>
      </p:ext>
    </p:extLst>
  </p:cSld>
  <p:clrMapOvr>
    <a:masterClrMapping/>
  </p:clrMapOvr>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55463"/>
          </a:xfrm>
        </p:spPr>
        <p:txBody>
          <a:bodyPr>
            <a:normAutofit/>
          </a:bodyPr>
          <a:lstStyle/>
          <a:p>
            <a:pPr algn="ctr"/>
            <a:r>
              <a:rPr lang="fa-IR" sz="3600" b="1" dirty="0">
                <a:solidFill>
                  <a:srgbClr val="FF0000"/>
                </a:solidFill>
              </a:rPr>
              <a:t>حجم نقدینگی و شاخص کل در مقیاس لگاریتمی،1403-1370</a:t>
            </a:r>
          </a:p>
        </p:txBody>
      </p:sp>
      <p:pic>
        <p:nvPicPr>
          <p:cNvPr id="4505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64025" y="1111250"/>
            <a:ext cx="9520516" cy="5056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1201559"/>
      </p:ext>
    </p:extLst>
  </p:cSld>
  <p:clrMapOvr>
    <a:masterClrMapping/>
  </p:clrMapOvr>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73393"/>
          </a:xfrm>
        </p:spPr>
        <p:txBody>
          <a:bodyPr/>
          <a:lstStyle/>
          <a:p>
            <a:pPr algn="ctr"/>
            <a:r>
              <a:rPr lang="fa-IR" b="1" dirty="0">
                <a:solidFill>
                  <a:srgbClr val="FF0000"/>
                </a:solidFill>
              </a:rPr>
              <a:t>داده ها چه می گوید؟</a:t>
            </a:r>
          </a:p>
        </p:txBody>
      </p:sp>
      <p:sp>
        <p:nvSpPr>
          <p:cNvPr id="3" name="Content Placeholder 2"/>
          <p:cNvSpPr>
            <a:spLocks noGrp="1"/>
          </p:cNvSpPr>
          <p:nvPr>
            <p:ph idx="1"/>
          </p:nvPr>
        </p:nvSpPr>
        <p:spPr>
          <a:xfrm>
            <a:off x="838200" y="1111624"/>
            <a:ext cx="10515600" cy="5065339"/>
          </a:xfrm>
        </p:spPr>
        <p:txBody>
          <a:bodyPr>
            <a:normAutofit/>
          </a:bodyPr>
          <a:lstStyle/>
          <a:p>
            <a:pPr marL="0" indent="0" algn="just" rtl="1">
              <a:lnSpc>
                <a:spcPct val="200000"/>
              </a:lnSpc>
              <a:buNone/>
            </a:pPr>
            <a:r>
              <a:rPr lang="fa-IR" sz="3200" b="1" dirty="0"/>
              <a:t>از آنجا که برخلاف بازار ارز که در مقاطعی دولت امکان مداخله گسترده در آن را داشته است، بازار سهام با درجه کمتری تحت مداخله دولت بوده است، هیچ گاه برای مدتی خیلی طولانی هم حرکتی خود با رشد نقدینگی را از دست نداده است و در یک دوره حدود 34 ساله کم و بیش رشد نقدینگی اثر خود را در رشد شاخص کل نمایان کرده است. </a:t>
            </a:r>
          </a:p>
        </p:txBody>
      </p:sp>
    </p:spTree>
    <p:extLst>
      <p:ext uri="{BB962C8B-B14F-4D97-AF65-F5344CB8AC3E}">
        <p14:creationId xmlns:p14="http://schemas.microsoft.com/office/powerpoint/2010/main" val="2811708758"/>
      </p:ext>
    </p:extLst>
  </p:cSld>
  <p:clrMapOvr>
    <a:masterClrMapping/>
  </p:clrMapOvr>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97321"/>
          </a:xfrm>
        </p:spPr>
        <p:txBody>
          <a:bodyPr>
            <a:normAutofit fontScale="90000"/>
          </a:bodyPr>
          <a:lstStyle/>
          <a:p>
            <a:pPr algn="ctr"/>
            <a:r>
              <a:rPr lang="fa-IR" b="1" dirty="0">
                <a:solidFill>
                  <a:srgbClr val="FF0000"/>
                </a:solidFill>
              </a:rPr>
              <a:t>رکودهای عمده بازار سهام ایران بر اساس رشد قیمت سهام</a:t>
            </a:r>
          </a:p>
        </p:txBody>
      </p:sp>
      <p:sp>
        <p:nvSpPr>
          <p:cNvPr id="3" name="Content Placeholder 2"/>
          <p:cNvSpPr>
            <a:spLocks noGrp="1"/>
          </p:cNvSpPr>
          <p:nvPr>
            <p:ph idx="1"/>
          </p:nvPr>
        </p:nvSpPr>
        <p:spPr>
          <a:xfrm>
            <a:off x="838200" y="1062446"/>
            <a:ext cx="10515600" cy="5114517"/>
          </a:xfrm>
        </p:spPr>
        <p:txBody>
          <a:bodyPr/>
          <a:lstStyle/>
          <a:p>
            <a:pPr marL="0" indent="0" algn="r" rtl="1">
              <a:buNone/>
            </a:pPr>
            <a:endParaRPr lang="fa-IR" dirty="0"/>
          </a:p>
        </p:txBody>
      </p:sp>
      <p:graphicFrame>
        <p:nvGraphicFramePr>
          <p:cNvPr id="4" name="Object 3"/>
          <p:cNvGraphicFramePr>
            <a:graphicFrameLocks noChangeAspect="1"/>
          </p:cNvGraphicFramePr>
          <p:nvPr/>
        </p:nvGraphicFramePr>
        <p:xfrm>
          <a:off x="838200" y="1062446"/>
          <a:ext cx="10515600" cy="5114517"/>
        </p:xfrm>
        <a:graphic>
          <a:graphicData uri="http://schemas.openxmlformats.org/presentationml/2006/ole">
            <mc:AlternateContent xmlns:mc="http://schemas.openxmlformats.org/markup-compatibility/2006">
              <mc:Choice xmlns:v="urn:schemas-microsoft-com:vml" Requires="v">
                <p:oleObj name="EViews" r:id="rId2" imgW="4594541" imgH="2857761" progId="EViews.Workfile.2">
                  <p:embed/>
                </p:oleObj>
              </mc:Choice>
              <mc:Fallback>
                <p:oleObj name="EViews" r:id="rId2" imgW="4594541" imgH="2857761" progId="EViews.Workfile.2">
                  <p:embed/>
                  <p:pic>
                    <p:nvPicPr>
                      <p:cNvPr id="4" name="Object 3"/>
                      <p:cNvPicPr/>
                      <p:nvPr/>
                    </p:nvPicPr>
                    <p:blipFill>
                      <a:blip r:embed="rId3"/>
                      <a:stretch>
                        <a:fillRect/>
                      </a:stretch>
                    </p:blipFill>
                    <p:spPr>
                      <a:xfrm>
                        <a:off x="838200" y="1062446"/>
                        <a:ext cx="10515600" cy="5114517"/>
                      </a:xfrm>
                      <a:prstGeom prst="rect">
                        <a:avLst/>
                      </a:prstGeom>
                    </p:spPr>
                  </p:pic>
                </p:oleObj>
              </mc:Fallback>
            </mc:AlternateContent>
          </a:graphicData>
        </a:graphic>
      </p:graphicFrame>
    </p:spTree>
    <p:extLst>
      <p:ext uri="{BB962C8B-B14F-4D97-AF65-F5344CB8AC3E}">
        <p14:creationId xmlns:p14="http://schemas.microsoft.com/office/powerpoint/2010/main" val="3660227550"/>
      </p:ext>
    </p:extLst>
  </p:cSld>
  <p:clrMapOvr>
    <a:masterClrMapping/>
  </p:clrMapOvr>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62486"/>
          </a:xfrm>
        </p:spPr>
        <p:txBody>
          <a:bodyPr>
            <a:normAutofit fontScale="90000"/>
          </a:bodyPr>
          <a:lstStyle/>
          <a:p>
            <a:pPr algn="ctr"/>
            <a:r>
              <a:rPr lang="fa-IR" b="1" dirty="0">
                <a:solidFill>
                  <a:srgbClr val="FF0000"/>
                </a:solidFill>
              </a:rPr>
              <a:t>دلیل اقتصاد کلان رکودهای عمده بازار سهام</a:t>
            </a:r>
          </a:p>
        </p:txBody>
      </p:sp>
      <p:sp>
        <p:nvSpPr>
          <p:cNvPr id="3" name="Content Placeholder 2"/>
          <p:cNvSpPr>
            <a:spLocks noGrp="1"/>
          </p:cNvSpPr>
          <p:nvPr>
            <p:ph idx="1"/>
          </p:nvPr>
        </p:nvSpPr>
        <p:spPr>
          <a:xfrm>
            <a:off x="838200" y="1027612"/>
            <a:ext cx="10515600" cy="5149351"/>
          </a:xfrm>
        </p:spPr>
        <p:txBody>
          <a:bodyPr>
            <a:normAutofit fontScale="85000" lnSpcReduction="10000"/>
          </a:bodyPr>
          <a:lstStyle/>
          <a:p>
            <a:pPr marL="0" indent="0" algn="just" rtl="1">
              <a:lnSpc>
                <a:spcPct val="200000"/>
              </a:lnSpc>
              <a:buNone/>
            </a:pPr>
            <a:r>
              <a:rPr lang="fa-IR" sz="3200" b="1" dirty="0"/>
              <a:t>دوره 1377-1375: سیاست های پولی و مالی انقباضی و تثبیت متعاقب تورم 1374</a:t>
            </a:r>
          </a:p>
          <a:p>
            <a:pPr marL="0" indent="0" algn="just" rtl="1">
              <a:lnSpc>
                <a:spcPct val="200000"/>
              </a:lnSpc>
              <a:buNone/>
            </a:pPr>
            <a:r>
              <a:rPr lang="fa-IR" sz="3200" b="1" dirty="0"/>
              <a:t>دوره 1387-1383: سرکوب نرخ ارز و بیماری هلندی</a:t>
            </a:r>
          </a:p>
          <a:p>
            <a:pPr marL="0" indent="0" algn="just" rtl="1">
              <a:lnSpc>
                <a:spcPct val="200000"/>
              </a:lnSpc>
              <a:buNone/>
            </a:pPr>
            <a:r>
              <a:rPr lang="fa-IR" sz="3200" b="1" dirty="0"/>
              <a:t>دوره 1396-1393: بحران بانکی و نرخ بهره بالا و تا حدی نیز سرکوب نرخ ارز</a:t>
            </a:r>
          </a:p>
          <a:p>
            <a:pPr marL="0" indent="0" algn="just" rtl="1">
              <a:lnSpc>
                <a:spcPct val="200000"/>
              </a:lnSpc>
              <a:buNone/>
            </a:pPr>
            <a:r>
              <a:rPr lang="fa-IR" sz="3200" b="1" dirty="0"/>
              <a:t>دوره 1403-1400: تخلیه حباب، ضعف زیر ساخت ها، ریسک سیاسی و تا حدی نیز نرخ بهره بالا</a:t>
            </a:r>
          </a:p>
        </p:txBody>
      </p:sp>
    </p:spTree>
    <p:extLst>
      <p:ext uri="{BB962C8B-B14F-4D97-AF65-F5344CB8AC3E}">
        <p14:creationId xmlns:p14="http://schemas.microsoft.com/office/powerpoint/2010/main" val="3782775147"/>
      </p:ext>
    </p:extLst>
  </p:cSld>
  <p:clrMapOvr>
    <a:masterClrMapping/>
  </p:clrMapOvr>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01675"/>
          </a:xfrm>
        </p:spPr>
        <p:txBody>
          <a:bodyPr/>
          <a:lstStyle/>
          <a:p>
            <a:pPr algn="ctr"/>
            <a:r>
              <a:rPr lang="fa-IR" b="1" dirty="0">
                <a:solidFill>
                  <a:srgbClr val="FF0000"/>
                </a:solidFill>
              </a:rPr>
              <a:t>رشد نقدینگی و رشد شاخص کل،1403-1370</a:t>
            </a:r>
          </a:p>
        </p:txBody>
      </p:sp>
      <p:pic>
        <p:nvPicPr>
          <p:cNvPr id="4608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93695" y="1084263"/>
            <a:ext cx="9708776" cy="5092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62321626"/>
      </p:ext>
    </p:extLst>
  </p:cSld>
  <p:clrMapOvr>
    <a:masterClrMapping/>
  </p:clrMapOvr>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28569"/>
          </a:xfrm>
        </p:spPr>
        <p:txBody>
          <a:bodyPr/>
          <a:lstStyle/>
          <a:p>
            <a:pPr algn="ctr"/>
            <a:r>
              <a:rPr lang="fa-IR" b="1" dirty="0">
                <a:solidFill>
                  <a:srgbClr val="FF0000"/>
                </a:solidFill>
              </a:rPr>
              <a:t>داده ها چه می گوید؟</a:t>
            </a:r>
          </a:p>
        </p:txBody>
      </p:sp>
      <p:sp>
        <p:nvSpPr>
          <p:cNvPr id="3" name="Content Placeholder 2"/>
          <p:cNvSpPr>
            <a:spLocks noGrp="1"/>
          </p:cNvSpPr>
          <p:nvPr>
            <p:ph idx="1"/>
          </p:nvPr>
        </p:nvSpPr>
        <p:spPr>
          <a:xfrm>
            <a:off x="838200" y="1138518"/>
            <a:ext cx="10515600" cy="5038445"/>
          </a:xfrm>
        </p:spPr>
        <p:txBody>
          <a:bodyPr>
            <a:normAutofit fontScale="92500"/>
          </a:bodyPr>
          <a:lstStyle/>
          <a:p>
            <a:pPr marL="0" indent="0" algn="just" rtl="1">
              <a:lnSpc>
                <a:spcPct val="200000"/>
              </a:lnSpc>
              <a:buNone/>
            </a:pPr>
            <a:r>
              <a:rPr lang="fa-IR" sz="3200" b="1" dirty="0"/>
              <a:t>داده ها حکایت از آن دارد که با وجود شباهت روند کلی رشد نقدینگی و رشد قیمت سهام، به دلیل امکان سفته بازی در بازار سهام به عنوان یک دارایی نقد شونده و خارج از کنترل کامل دولت، رشد قیمت سهام دارای نوسانات بسیار قابل توجهی است و این موضوعی است که در همه جای دنیا صدق می کند. لذا، ضرورت ندارد رشد های نقدینگی بلافاصله به رشد قیمت سهام منجر شود.</a:t>
            </a:r>
          </a:p>
        </p:txBody>
      </p:sp>
    </p:spTree>
    <p:extLst>
      <p:ext uri="{BB962C8B-B14F-4D97-AF65-F5344CB8AC3E}">
        <p14:creationId xmlns:p14="http://schemas.microsoft.com/office/powerpoint/2010/main" val="2761089147"/>
      </p:ext>
    </p:extLst>
  </p:cSld>
  <p:clrMapOvr>
    <a:masterClrMapping/>
  </p:clrMapOvr>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46499"/>
          </a:xfrm>
        </p:spPr>
        <p:txBody>
          <a:bodyPr/>
          <a:lstStyle/>
          <a:p>
            <a:pPr algn="ctr"/>
            <a:r>
              <a:rPr lang="fa-IR" b="1" dirty="0">
                <a:solidFill>
                  <a:srgbClr val="FF0000"/>
                </a:solidFill>
              </a:rPr>
              <a:t>نسبت نقدینگی به شاخص کل، 1403-1370</a:t>
            </a:r>
          </a:p>
        </p:txBody>
      </p:sp>
      <p:pic>
        <p:nvPicPr>
          <p:cNvPr id="4710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53672" y="1278731"/>
            <a:ext cx="9287434" cy="47498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27176313"/>
      </p:ext>
    </p:extLst>
  </p:cSld>
  <p:clrMapOvr>
    <a:masterClrMapping/>
  </p:clrMapOvr>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9604"/>
          </a:xfrm>
        </p:spPr>
        <p:txBody>
          <a:bodyPr/>
          <a:lstStyle/>
          <a:p>
            <a:pPr algn="ctr"/>
            <a:r>
              <a:rPr lang="fa-IR" b="1" dirty="0">
                <a:solidFill>
                  <a:srgbClr val="FF0000"/>
                </a:solidFill>
              </a:rPr>
              <a:t>داده ها چه می گوید؟</a:t>
            </a:r>
          </a:p>
        </p:txBody>
      </p:sp>
      <p:sp>
        <p:nvSpPr>
          <p:cNvPr id="3" name="Content Placeholder 2"/>
          <p:cNvSpPr>
            <a:spLocks noGrp="1"/>
          </p:cNvSpPr>
          <p:nvPr>
            <p:ph idx="1"/>
          </p:nvPr>
        </p:nvSpPr>
        <p:spPr>
          <a:xfrm>
            <a:off x="838200" y="1147482"/>
            <a:ext cx="10515600" cy="5029481"/>
          </a:xfrm>
        </p:spPr>
        <p:txBody>
          <a:bodyPr>
            <a:normAutofit fontScale="77500" lnSpcReduction="20000"/>
          </a:bodyPr>
          <a:lstStyle/>
          <a:p>
            <a:pPr marL="0" indent="0" algn="just" rtl="1">
              <a:lnSpc>
                <a:spcPct val="200000"/>
              </a:lnSpc>
              <a:buNone/>
            </a:pPr>
            <a:r>
              <a:rPr lang="fa-IR" sz="3200" b="1" dirty="0"/>
              <a:t>به طور طبیعی انتظار بر آن است که نسبت نقدینگی به شاخص کل حول روند ثابتی نوسان کند یا اندکی نزولی باشد اما آشکار است که پس از دو مقطع افزایش قابل توجه در سال های میانی دهه 1380 و سال های 1396-1393، این نسبت متاثر از جهش شدید قیمت سهام در سال 1398 و 1399 برای مدتی قابل توجه پایین باقی مانده است و به نظر می رسد در سال های اخیر قیمت سهام به طور متوسط مشابه نقدینگی رشد کرده است. لذا، ضمن آنکه از ناحیه رشد نقدینگی فشار محسوسی برای جهش قیمت سهام وجود ندارد و عوامل سیاسی تبدیل به عامل مسلط شده اند، با رفع تنش سیاسی در حد تورم عمومی انتظار افزایش قیمت سهام امری عادی محسوب می شود.</a:t>
            </a:r>
          </a:p>
        </p:txBody>
      </p:sp>
    </p:spTree>
    <p:extLst>
      <p:ext uri="{BB962C8B-B14F-4D97-AF65-F5344CB8AC3E}">
        <p14:creationId xmlns:p14="http://schemas.microsoft.com/office/powerpoint/2010/main" val="3019337671"/>
      </p:ext>
    </p:extLst>
  </p:cSld>
  <p:clrMapOvr>
    <a:masterClrMapping/>
  </p:clrMapOvr>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88612"/>
          </a:xfrm>
        </p:spPr>
        <p:txBody>
          <a:bodyPr>
            <a:normAutofit/>
          </a:bodyPr>
          <a:lstStyle/>
          <a:p>
            <a:pPr algn="ctr"/>
            <a:r>
              <a:rPr lang="fa-IR" sz="2400" b="1" dirty="0">
                <a:solidFill>
                  <a:srgbClr val="FF0000"/>
                </a:solidFill>
              </a:rPr>
              <a:t>نسبت کل قیمت سهام ایالات متحده(2015=100) به تولید ناخالص داخلی اسمی،فصلی،2024-1957 </a:t>
            </a:r>
          </a:p>
        </p:txBody>
      </p:sp>
      <p:sp>
        <p:nvSpPr>
          <p:cNvPr id="3" name="Content Placeholder 2"/>
          <p:cNvSpPr>
            <a:spLocks noGrp="1"/>
          </p:cNvSpPr>
          <p:nvPr>
            <p:ph idx="1"/>
          </p:nvPr>
        </p:nvSpPr>
        <p:spPr>
          <a:xfrm>
            <a:off x="838200" y="992777"/>
            <a:ext cx="10515600" cy="5184186"/>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40476393"/>
              </p:ext>
            </p:extLst>
          </p:nvPr>
        </p:nvGraphicFramePr>
        <p:xfrm>
          <a:off x="838200" y="992777"/>
          <a:ext cx="10515600" cy="5184186"/>
        </p:xfrm>
        <a:graphic>
          <a:graphicData uri="http://schemas.openxmlformats.org/presentationml/2006/ole">
            <mc:AlternateContent xmlns:mc="http://schemas.openxmlformats.org/markup-compatibility/2006">
              <mc:Choice xmlns:v="urn:schemas-microsoft-com:vml" Requires="v">
                <p:oleObj name="EViews" r:id="rId2" imgW="4838665" imgH="2857761" progId="EViews.Workfile.2">
                  <p:embed/>
                </p:oleObj>
              </mc:Choice>
              <mc:Fallback>
                <p:oleObj name="EViews" r:id="rId2" imgW="4838665" imgH="2857761" progId="EViews.Workfile.2">
                  <p:embed/>
                  <p:pic>
                    <p:nvPicPr>
                      <p:cNvPr id="0" name=""/>
                      <p:cNvPicPr/>
                      <p:nvPr/>
                    </p:nvPicPr>
                    <p:blipFill>
                      <a:blip r:embed="rId3"/>
                      <a:stretch>
                        <a:fillRect/>
                      </a:stretch>
                    </p:blipFill>
                    <p:spPr>
                      <a:xfrm>
                        <a:off x="838200" y="992777"/>
                        <a:ext cx="10515600" cy="5184186"/>
                      </a:xfrm>
                      <a:prstGeom prst="rect">
                        <a:avLst/>
                      </a:prstGeom>
                    </p:spPr>
                  </p:pic>
                </p:oleObj>
              </mc:Fallback>
            </mc:AlternateContent>
          </a:graphicData>
        </a:graphic>
      </p:graphicFrame>
    </p:spTree>
    <p:extLst>
      <p:ext uri="{BB962C8B-B14F-4D97-AF65-F5344CB8AC3E}">
        <p14:creationId xmlns:p14="http://schemas.microsoft.com/office/powerpoint/2010/main" val="3439440468"/>
      </p:ext>
    </p:extLst>
  </p:cSld>
  <p:clrMapOvr>
    <a:masterClrMapping/>
  </p:clrMapOvr>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45069"/>
          </a:xfrm>
        </p:spPr>
        <p:txBody>
          <a:bodyPr>
            <a:normAutofit fontScale="90000"/>
          </a:bodyPr>
          <a:lstStyle/>
          <a:p>
            <a:pPr algn="ctr"/>
            <a:r>
              <a:rPr lang="fa-IR" b="1" dirty="0">
                <a:solidFill>
                  <a:srgbClr val="FF0000"/>
                </a:solidFill>
              </a:rPr>
              <a:t>نسبت شاخص کل به تولید ناخالص داخلی اسمی،1403-1370</a:t>
            </a:r>
          </a:p>
        </p:txBody>
      </p:sp>
      <p:sp>
        <p:nvSpPr>
          <p:cNvPr id="3" name="Content Placeholder 2"/>
          <p:cNvSpPr>
            <a:spLocks noGrp="1"/>
          </p:cNvSpPr>
          <p:nvPr>
            <p:ph idx="1"/>
          </p:nvPr>
        </p:nvSpPr>
        <p:spPr>
          <a:xfrm>
            <a:off x="838200" y="1010194"/>
            <a:ext cx="10515600" cy="5166769"/>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207820149"/>
              </p:ext>
            </p:extLst>
          </p:nvPr>
        </p:nvGraphicFramePr>
        <p:xfrm>
          <a:off x="838201" y="1010194"/>
          <a:ext cx="10515600" cy="5166769"/>
        </p:xfrm>
        <a:graphic>
          <a:graphicData uri="http://schemas.openxmlformats.org/presentationml/2006/ole">
            <mc:AlternateContent xmlns:mc="http://schemas.openxmlformats.org/markup-compatibility/2006">
              <mc:Choice xmlns:v="urn:schemas-microsoft-com:vml" Requires="v">
                <p:oleObj name="EViews" r:id="rId2" imgW="4907138" imgH="2857761" progId="EViews.Workfile.2">
                  <p:embed/>
                </p:oleObj>
              </mc:Choice>
              <mc:Fallback>
                <p:oleObj name="EViews" r:id="rId2" imgW="4907138" imgH="2857761" progId="EViews.Workfile.2">
                  <p:embed/>
                  <p:pic>
                    <p:nvPicPr>
                      <p:cNvPr id="0" name=""/>
                      <p:cNvPicPr/>
                      <p:nvPr/>
                    </p:nvPicPr>
                    <p:blipFill>
                      <a:blip r:embed="rId3"/>
                      <a:stretch>
                        <a:fillRect/>
                      </a:stretch>
                    </p:blipFill>
                    <p:spPr>
                      <a:xfrm>
                        <a:off x="838201" y="1010194"/>
                        <a:ext cx="10515600" cy="5166769"/>
                      </a:xfrm>
                      <a:prstGeom prst="rect">
                        <a:avLst/>
                      </a:prstGeom>
                    </p:spPr>
                  </p:pic>
                </p:oleObj>
              </mc:Fallback>
            </mc:AlternateContent>
          </a:graphicData>
        </a:graphic>
      </p:graphicFrame>
    </p:spTree>
    <p:extLst>
      <p:ext uri="{BB962C8B-B14F-4D97-AF65-F5344CB8AC3E}">
        <p14:creationId xmlns:p14="http://schemas.microsoft.com/office/powerpoint/2010/main" val="2008972252"/>
      </p:ext>
    </p:extLst>
  </p:cSld>
  <p:clrMapOvr>
    <a:masterClrMapping/>
  </p:clrMapOvr>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71195"/>
          </a:xfrm>
        </p:spPr>
        <p:txBody>
          <a:bodyPr>
            <a:normAutofit fontScale="90000"/>
          </a:bodyPr>
          <a:lstStyle/>
          <a:p>
            <a:pPr algn="ctr"/>
            <a:r>
              <a:rPr lang="fa-IR" b="1" dirty="0">
                <a:solidFill>
                  <a:srgbClr val="FF0000"/>
                </a:solidFill>
              </a:rPr>
              <a:t>داده ها چه می گوید؟</a:t>
            </a:r>
          </a:p>
        </p:txBody>
      </p:sp>
      <p:sp>
        <p:nvSpPr>
          <p:cNvPr id="3" name="Content Placeholder 2"/>
          <p:cNvSpPr>
            <a:spLocks noGrp="1"/>
          </p:cNvSpPr>
          <p:nvPr>
            <p:ph idx="1"/>
          </p:nvPr>
        </p:nvSpPr>
        <p:spPr>
          <a:xfrm>
            <a:off x="838200" y="1140823"/>
            <a:ext cx="10515600" cy="5036140"/>
          </a:xfrm>
        </p:spPr>
        <p:txBody>
          <a:bodyPr>
            <a:normAutofit fontScale="92500" lnSpcReduction="20000"/>
          </a:bodyPr>
          <a:lstStyle/>
          <a:p>
            <a:pPr marL="0" indent="0" algn="just" rtl="1">
              <a:lnSpc>
                <a:spcPct val="200000"/>
              </a:lnSpc>
              <a:buNone/>
            </a:pPr>
            <a:r>
              <a:rPr lang="fa-IR" sz="3200" b="1" dirty="0"/>
              <a:t>داده های نسبت شاخص قیمت سهام به تولید ناخالص داخلی اسمی برای ایالات متحده حکایت از آن دارد که این نسبت روند صعودی یا نزولی ندارد. داده های اقتصاد ایران نیز حکایت از آن دارد که تا قبل از 1398 نسبت شاخص کل به تولید ناخالص داخلی اسمی روندی صعودی یا نزولی ندارد. افزایش شدید آن در 1398 و 1399 توضیح می دهد چرا پس از آن روند نزولی داشته است و روند نزولی رفتاری طبیعی به نظر می رسد.</a:t>
            </a:r>
          </a:p>
        </p:txBody>
      </p:sp>
    </p:spTree>
    <p:extLst>
      <p:ext uri="{BB962C8B-B14F-4D97-AF65-F5344CB8AC3E}">
        <p14:creationId xmlns:p14="http://schemas.microsoft.com/office/powerpoint/2010/main" val="4199039430"/>
      </p:ext>
    </p:extLst>
  </p:cSld>
  <p:clrMapOvr>
    <a:masterClrMapping/>
  </p:clrMapOvr>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32155"/>
          </a:xfrm>
        </p:spPr>
        <p:txBody>
          <a:bodyPr/>
          <a:lstStyle/>
          <a:p>
            <a:pPr algn="ctr"/>
            <a:r>
              <a:rPr lang="fa-IR" b="1" dirty="0">
                <a:solidFill>
                  <a:srgbClr val="FF0000"/>
                </a:solidFill>
              </a:rPr>
              <a:t>رشد نقطه به نقطه شاخص کل،(11)1404-(1)1390</a:t>
            </a:r>
          </a:p>
        </p:txBody>
      </p:sp>
      <p:sp>
        <p:nvSpPr>
          <p:cNvPr id="3" name="Content Placeholder 2"/>
          <p:cNvSpPr>
            <a:spLocks noGrp="1"/>
          </p:cNvSpPr>
          <p:nvPr>
            <p:ph idx="1"/>
          </p:nvPr>
        </p:nvSpPr>
        <p:spPr>
          <a:xfrm>
            <a:off x="838200" y="1097280"/>
            <a:ext cx="10515600" cy="5079683"/>
          </a:xfrm>
        </p:spPr>
        <p:txBody>
          <a:bodyPr/>
          <a:lstStyle/>
          <a:p>
            <a:pPr marL="0" indent="0" algn="r" rtl="1">
              <a:buNone/>
            </a:pPr>
            <a:endParaRPr lang="fa-IR" dirty="0"/>
          </a:p>
        </p:txBody>
      </p:sp>
      <p:graphicFrame>
        <p:nvGraphicFramePr>
          <p:cNvPr id="5" name="Object 4"/>
          <p:cNvGraphicFramePr>
            <a:graphicFrameLocks noChangeAspect="1"/>
          </p:cNvGraphicFramePr>
          <p:nvPr>
            <p:extLst>
              <p:ext uri="{D42A27DB-BD31-4B8C-83A1-F6EECF244321}">
                <p14:modId xmlns:p14="http://schemas.microsoft.com/office/powerpoint/2010/main" val="3702026548"/>
              </p:ext>
            </p:extLst>
          </p:nvPr>
        </p:nvGraphicFramePr>
        <p:xfrm>
          <a:off x="838200" y="1097281"/>
          <a:ext cx="10515600" cy="5079682"/>
        </p:xfrm>
        <a:graphic>
          <a:graphicData uri="http://schemas.openxmlformats.org/presentationml/2006/ole">
            <mc:AlternateContent xmlns:mc="http://schemas.openxmlformats.org/markup-compatibility/2006">
              <mc:Choice xmlns:v="urn:schemas-microsoft-com:vml" Requires="v">
                <p:oleObj name="EViews" r:id="rId2" imgW="4632818" imgH="2850085" progId="EViews.Workfile.2">
                  <p:embed/>
                </p:oleObj>
              </mc:Choice>
              <mc:Fallback>
                <p:oleObj name="EViews" r:id="rId2" imgW="4632818" imgH="2850085" progId="EViews.Workfile.2">
                  <p:embed/>
                  <p:pic>
                    <p:nvPicPr>
                      <p:cNvPr id="0" name=""/>
                      <p:cNvPicPr/>
                      <p:nvPr/>
                    </p:nvPicPr>
                    <p:blipFill>
                      <a:blip r:embed="rId3"/>
                      <a:stretch>
                        <a:fillRect/>
                      </a:stretch>
                    </p:blipFill>
                    <p:spPr>
                      <a:xfrm>
                        <a:off x="838200" y="1097281"/>
                        <a:ext cx="10515600" cy="5079682"/>
                      </a:xfrm>
                      <a:prstGeom prst="rect">
                        <a:avLst/>
                      </a:prstGeom>
                    </p:spPr>
                  </p:pic>
                </p:oleObj>
              </mc:Fallback>
            </mc:AlternateContent>
          </a:graphicData>
        </a:graphic>
      </p:graphicFrame>
    </p:spTree>
    <p:extLst>
      <p:ext uri="{BB962C8B-B14F-4D97-AF65-F5344CB8AC3E}">
        <p14:creationId xmlns:p14="http://schemas.microsoft.com/office/powerpoint/2010/main" val="106250712"/>
      </p:ext>
    </p:extLst>
  </p:cSld>
  <p:clrMapOvr>
    <a:masterClrMapping/>
  </p:clrMapOvr>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40863"/>
          </a:xfrm>
        </p:spPr>
        <p:txBody>
          <a:bodyPr>
            <a:normAutofit/>
          </a:bodyPr>
          <a:lstStyle/>
          <a:p>
            <a:pPr algn="ctr"/>
            <a:r>
              <a:rPr lang="fa-IR" b="1" dirty="0">
                <a:solidFill>
                  <a:srgbClr val="FF0000"/>
                </a:solidFill>
              </a:rPr>
              <a:t>داده ها چه می گوید؟</a:t>
            </a:r>
          </a:p>
        </p:txBody>
      </p:sp>
      <p:sp>
        <p:nvSpPr>
          <p:cNvPr id="3" name="Content Placeholder 2"/>
          <p:cNvSpPr>
            <a:spLocks noGrp="1"/>
          </p:cNvSpPr>
          <p:nvPr>
            <p:ph idx="1"/>
          </p:nvPr>
        </p:nvSpPr>
        <p:spPr>
          <a:xfrm>
            <a:off x="838200" y="1105988"/>
            <a:ext cx="10515600" cy="5070975"/>
          </a:xfrm>
        </p:spPr>
        <p:txBody>
          <a:bodyPr>
            <a:normAutofit fontScale="85000" lnSpcReduction="10000"/>
          </a:bodyPr>
          <a:lstStyle/>
          <a:p>
            <a:pPr marL="0" indent="0" algn="just" rtl="1">
              <a:lnSpc>
                <a:spcPct val="200000"/>
              </a:lnSpc>
              <a:buNone/>
            </a:pPr>
            <a:r>
              <a:rPr lang="fa-IR" sz="3200" b="1" dirty="0"/>
              <a:t>بر اساس داده ها، با توجه به اینکه نیروی انباشته تداوم رشد نقدینگی طی سال های 1393 تا 1396 بر قیمت کالاها و خدمات و قیمت دارایی ها تخلیه نشده بود، افزایش قیمت سهام در سال 1397 و بخش زیادی از 1398 رفتاری طبیعی بوده است. اما بخشی از سال 1398 و 1399 حبابی شکل گرفت که فقط تورم های سه رقمی می توانست مانع ترکیدن آن شود. به نظر می رسد در کنار ترکیدن حباب، ضعف های زیر ساختی و ریسک های سیاسی بخشی از رخوت سال های اخیر بازار سهام را توضیح می دهد.</a:t>
            </a:r>
          </a:p>
        </p:txBody>
      </p:sp>
    </p:spTree>
    <p:extLst>
      <p:ext uri="{BB962C8B-B14F-4D97-AF65-F5344CB8AC3E}">
        <p14:creationId xmlns:p14="http://schemas.microsoft.com/office/powerpoint/2010/main" val="3947555257"/>
      </p:ext>
    </p:extLst>
  </p:cSld>
  <p:clrMapOvr>
    <a:masterClrMapping/>
  </p:clrMapOvr>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71195"/>
          </a:xfrm>
        </p:spPr>
        <p:txBody>
          <a:bodyPr>
            <a:normAutofit fontScale="90000"/>
          </a:bodyPr>
          <a:lstStyle/>
          <a:p>
            <a:pPr algn="ctr"/>
            <a:r>
              <a:rPr lang="fa-IR" b="1" dirty="0">
                <a:solidFill>
                  <a:srgbClr val="FF0000"/>
                </a:solidFill>
              </a:rPr>
              <a:t>چی در پیش است؟</a:t>
            </a:r>
          </a:p>
        </p:txBody>
      </p:sp>
      <p:sp>
        <p:nvSpPr>
          <p:cNvPr id="3" name="Content Placeholder 2"/>
          <p:cNvSpPr>
            <a:spLocks noGrp="1"/>
          </p:cNvSpPr>
          <p:nvPr>
            <p:ph idx="1"/>
          </p:nvPr>
        </p:nvSpPr>
        <p:spPr>
          <a:xfrm>
            <a:off x="838200" y="1158240"/>
            <a:ext cx="10515600" cy="5018723"/>
          </a:xfrm>
        </p:spPr>
        <p:txBody>
          <a:bodyPr>
            <a:normAutofit fontScale="92500"/>
          </a:bodyPr>
          <a:lstStyle/>
          <a:p>
            <a:pPr marL="0" indent="0" algn="just" rtl="1">
              <a:lnSpc>
                <a:spcPct val="200000"/>
              </a:lnSpc>
              <a:buNone/>
            </a:pPr>
            <a:r>
              <a:rPr lang="fa-IR" sz="3200" b="1" dirty="0"/>
              <a:t>حدس غالب آن است که به شرط توافق پس از تعدیل منفی موقتی، شاخص سهام به تدریج رو به بهبود بگذارد. ضعف های زیرساختی و تنگنای مالی و احتمال تداوم مداخله دولت در قیمت گذاری ها  و از جمله تمایل به سرکوب نرخ ارز از جمله عوامل جلوگیری از رشد قابل توجه قیمت سهام باقی می مانند. با تداوم وضع موجود، ریسک سیاسی بقیه عوامل را تحت الشعاع قرار داده است.</a:t>
            </a:r>
          </a:p>
        </p:txBody>
      </p:sp>
    </p:spTree>
    <p:extLst>
      <p:ext uri="{BB962C8B-B14F-4D97-AF65-F5344CB8AC3E}">
        <p14:creationId xmlns:p14="http://schemas.microsoft.com/office/powerpoint/2010/main" val="2830807568"/>
      </p:ext>
    </p:extLst>
  </p:cSld>
  <p:clrMapOvr>
    <a:masterClrMapping/>
  </p:clrMapOvr>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97321"/>
          </a:xfrm>
        </p:spPr>
        <p:txBody>
          <a:bodyPr/>
          <a:lstStyle/>
          <a:p>
            <a:pPr algn="ctr"/>
            <a:r>
              <a:rPr lang="fa-IR" b="1" dirty="0">
                <a:solidFill>
                  <a:srgbClr val="FF0000"/>
                </a:solidFill>
              </a:rPr>
              <a:t>بازار مسکن و قیمت مسکن چه مسیری طی کرده است؟</a:t>
            </a:r>
          </a:p>
        </p:txBody>
      </p:sp>
      <p:sp>
        <p:nvSpPr>
          <p:cNvPr id="3" name="Content Placeholder 2"/>
          <p:cNvSpPr>
            <a:spLocks noGrp="1"/>
          </p:cNvSpPr>
          <p:nvPr>
            <p:ph idx="1"/>
          </p:nvPr>
        </p:nvSpPr>
        <p:spPr>
          <a:xfrm>
            <a:off x="838200" y="1149531"/>
            <a:ext cx="10515600" cy="5027432"/>
          </a:xfrm>
        </p:spPr>
        <p:txBody>
          <a:bodyPr>
            <a:normAutofit/>
          </a:bodyPr>
          <a:lstStyle/>
          <a:p>
            <a:pPr marL="0" indent="0" algn="just" rtl="1">
              <a:lnSpc>
                <a:spcPct val="200000"/>
              </a:lnSpc>
              <a:buNone/>
            </a:pPr>
            <a:r>
              <a:rPr lang="fa-IR" sz="3200" b="1" dirty="0"/>
              <a:t>مسکن به عنوان بهترین حفاظ سنتی در برابر تورم، دارایی محبوب ایرانیان بوده است و تا حد زیادی محفوظ از دستکاری دولت، توانسته است با گذشت زمان نیروی بنیادی رشد نقدینگی به عنوان بالابر قیمت ها را در خود منعکس نماید، هرچند بنا به خصلت دارایی ها رفتار همواری در رشد قیمتی نداشته و دچار سیکل های رکود و رونق قیمتی و همچنین ساخت و ساز بوده است.</a:t>
            </a:r>
          </a:p>
        </p:txBody>
      </p:sp>
    </p:spTree>
    <p:extLst>
      <p:ext uri="{BB962C8B-B14F-4D97-AF65-F5344CB8AC3E}">
        <p14:creationId xmlns:p14="http://schemas.microsoft.com/office/powerpoint/2010/main" val="1974424212"/>
      </p:ext>
    </p:extLst>
  </p:cSld>
  <p:clrMapOvr>
    <a:masterClrMapping/>
  </p:clrMapOvr>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71195"/>
          </a:xfrm>
        </p:spPr>
        <p:txBody>
          <a:bodyPr>
            <a:normAutofit/>
          </a:bodyPr>
          <a:lstStyle/>
          <a:p>
            <a:pPr algn="ctr"/>
            <a:r>
              <a:rPr lang="fa-IR" sz="3600" b="1" dirty="0">
                <a:solidFill>
                  <a:srgbClr val="FF0000"/>
                </a:solidFill>
              </a:rPr>
              <a:t>حجم نقدینگی و قیمت مسکن در مقیاس لگاریتمی(5)1403-1370</a:t>
            </a:r>
          </a:p>
        </p:txBody>
      </p:sp>
      <p:sp>
        <p:nvSpPr>
          <p:cNvPr id="3" name="Content Placeholder 2"/>
          <p:cNvSpPr>
            <a:spLocks noGrp="1"/>
          </p:cNvSpPr>
          <p:nvPr>
            <p:ph idx="1"/>
          </p:nvPr>
        </p:nvSpPr>
        <p:spPr>
          <a:xfrm>
            <a:off x="838200" y="957943"/>
            <a:ext cx="10515600" cy="5219020"/>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1497245337"/>
              </p:ext>
            </p:extLst>
          </p:nvPr>
        </p:nvGraphicFramePr>
        <p:xfrm>
          <a:off x="838201" y="957943"/>
          <a:ext cx="10515600" cy="5219020"/>
        </p:xfrm>
        <a:graphic>
          <a:graphicData uri="http://schemas.openxmlformats.org/presentationml/2006/ole">
            <mc:AlternateContent xmlns:mc="http://schemas.openxmlformats.org/markup-compatibility/2006">
              <mc:Choice xmlns:v="urn:schemas-microsoft-com:vml" Requires="v">
                <p:oleObj name="EViews" r:id="rId2" imgW="4549034" imgH="3238539" progId="EViews.Workfile.2">
                  <p:embed/>
                </p:oleObj>
              </mc:Choice>
              <mc:Fallback>
                <p:oleObj name="EViews" r:id="rId2" imgW="4549034" imgH="3238539" progId="EViews.Workfile.2">
                  <p:embed/>
                  <p:pic>
                    <p:nvPicPr>
                      <p:cNvPr id="0" name=""/>
                      <p:cNvPicPr/>
                      <p:nvPr/>
                    </p:nvPicPr>
                    <p:blipFill>
                      <a:blip r:embed="rId3"/>
                      <a:stretch>
                        <a:fillRect/>
                      </a:stretch>
                    </p:blipFill>
                    <p:spPr>
                      <a:xfrm>
                        <a:off x="838201" y="957943"/>
                        <a:ext cx="10515600" cy="5219020"/>
                      </a:xfrm>
                      <a:prstGeom prst="rect">
                        <a:avLst/>
                      </a:prstGeom>
                    </p:spPr>
                  </p:pic>
                </p:oleObj>
              </mc:Fallback>
            </mc:AlternateContent>
          </a:graphicData>
        </a:graphic>
      </p:graphicFrame>
    </p:spTree>
    <p:extLst>
      <p:ext uri="{BB962C8B-B14F-4D97-AF65-F5344CB8AC3E}">
        <p14:creationId xmlns:p14="http://schemas.microsoft.com/office/powerpoint/2010/main" val="2030259136"/>
      </p:ext>
    </p:extLst>
  </p:cSld>
  <p:clrMapOvr>
    <a:masterClrMapping/>
  </p:clrMapOvr>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79904"/>
          </a:xfrm>
        </p:spPr>
        <p:txBody>
          <a:bodyPr>
            <a:normAutofit fontScale="90000"/>
          </a:bodyPr>
          <a:lstStyle/>
          <a:p>
            <a:pPr algn="ctr"/>
            <a:r>
              <a:rPr lang="fa-IR" b="1" dirty="0">
                <a:solidFill>
                  <a:srgbClr val="FF0000"/>
                </a:solidFill>
              </a:rPr>
              <a:t>داده ها چه می گوید؟</a:t>
            </a:r>
          </a:p>
        </p:txBody>
      </p:sp>
      <p:sp>
        <p:nvSpPr>
          <p:cNvPr id="3" name="Content Placeholder 2"/>
          <p:cNvSpPr>
            <a:spLocks noGrp="1"/>
          </p:cNvSpPr>
          <p:nvPr>
            <p:ph idx="1"/>
          </p:nvPr>
        </p:nvSpPr>
        <p:spPr>
          <a:xfrm>
            <a:off x="838200" y="1045030"/>
            <a:ext cx="10515600" cy="5131933"/>
          </a:xfrm>
        </p:spPr>
        <p:txBody>
          <a:bodyPr>
            <a:normAutofit/>
          </a:bodyPr>
          <a:lstStyle/>
          <a:p>
            <a:pPr marL="0" indent="0" algn="just" rtl="1">
              <a:lnSpc>
                <a:spcPct val="200000"/>
              </a:lnSpc>
              <a:buNone/>
            </a:pPr>
            <a:r>
              <a:rPr lang="fa-IR" sz="3200" b="1" dirty="0"/>
              <a:t>بر اساس داده ها طی یک دوره طولانی، قیمت مسکن همان مسیر حجم نقدینگی را دنبال کرده است و نیروهای شکل دهنده رشد نقدینگی خود را در رشد قیمت مسکن منعکس کرده اند، با این حال رشد قیمت مسکن هموار نبوده است و رفتار سیکلی از خود به نمایش گذاشته است که رفتاری مطابق انتظار است.</a:t>
            </a:r>
          </a:p>
        </p:txBody>
      </p:sp>
    </p:spTree>
    <p:extLst>
      <p:ext uri="{BB962C8B-B14F-4D97-AF65-F5344CB8AC3E}">
        <p14:creationId xmlns:p14="http://schemas.microsoft.com/office/powerpoint/2010/main" val="1871515603"/>
      </p:ext>
    </p:extLst>
  </p:cSld>
  <p:clrMapOvr>
    <a:masterClrMapping/>
  </p:clrMapOvr>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88612"/>
          </a:xfrm>
        </p:spPr>
        <p:txBody>
          <a:bodyPr>
            <a:normAutofit fontScale="90000"/>
          </a:bodyPr>
          <a:lstStyle/>
          <a:p>
            <a:pPr algn="ctr"/>
            <a:r>
              <a:rPr lang="fa-IR" b="1" dirty="0">
                <a:solidFill>
                  <a:srgbClr val="FF0000"/>
                </a:solidFill>
              </a:rPr>
              <a:t>نسبت حجم نقدینگی به قیمت مسکن،1403-1370</a:t>
            </a:r>
          </a:p>
        </p:txBody>
      </p:sp>
      <p:sp>
        <p:nvSpPr>
          <p:cNvPr id="3" name="Content Placeholder 2"/>
          <p:cNvSpPr>
            <a:spLocks noGrp="1"/>
          </p:cNvSpPr>
          <p:nvPr>
            <p:ph idx="1"/>
          </p:nvPr>
        </p:nvSpPr>
        <p:spPr>
          <a:xfrm>
            <a:off x="838200" y="1132114"/>
            <a:ext cx="10515600" cy="5044849"/>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2112227665"/>
              </p:ext>
            </p:extLst>
          </p:nvPr>
        </p:nvGraphicFramePr>
        <p:xfrm>
          <a:off x="838200" y="1132114"/>
          <a:ext cx="10515600" cy="5044849"/>
        </p:xfrm>
        <a:graphic>
          <a:graphicData uri="http://schemas.openxmlformats.org/presentationml/2006/ole">
            <mc:AlternateContent xmlns:mc="http://schemas.openxmlformats.org/markup-compatibility/2006">
              <mc:Choice xmlns:v="urn:schemas-microsoft-com:vml" Requires="v">
                <p:oleObj name="EViews" r:id="rId2" imgW="4594541" imgH="2857761" progId="EViews.Workfile.2">
                  <p:embed/>
                </p:oleObj>
              </mc:Choice>
              <mc:Fallback>
                <p:oleObj name="EViews" r:id="rId2" imgW="4594541" imgH="2857761" progId="EViews.Workfile.2">
                  <p:embed/>
                  <p:pic>
                    <p:nvPicPr>
                      <p:cNvPr id="0" name=""/>
                      <p:cNvPicPr/>
                      <p:nvPr/>
                    </p:nvPicPr>
                    <p:blipFill>
                      <a:blip r:embed="rId3"/>
                      <a:stretch>
                        <a:fillRect/>
                      </a:stretch>
                    </p:blipFill>
                    <p:spPr>
                      <a:xfrm>
                        <a:off x="838200" y="1132114"/>
                        <a:ext cx="10515600" cy="5044849"/>
                      </a:xfrm>
                      <a:prstGeom prst="rect">
                        <a:avLst/>
                      </a:prstGeom>
                    </p:spPr>
                  </p:pic>
                </p:oleObj>
              </mc:Fallback>
            </mc:AlternateContent>
          </a:graphicData>
        </a:graphic>
      </p:graphicFrame>
    </p:spTree>
    <p:extLst>
      <p:ext uri="{BB962C8B-B14F-4D97-AF65-F5344CB8AC3E}">
        <p14:creationId xmlns:p14="http://schemas.microsoft.com/office/powerpoint/2010/main" val="4128991613"/>
      </p:ext>
    </p:extLst>
  </p:cSld>
  <p:clrMapOvr>
    <a:masterClrMapping/>
  </p:clrMapOvr>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23446"/>
          </a:xfrm>
        </p:spPr>
        <p:txBody>
          <a:bodyPr/>
          <a:lstStyle/>
          <a:p>
            <a:pPr algn="ctr"/>
            <a:r>
              <a:rPr lang="fa-IR" b="1" dirty="0">
                <a:solidFill>
                  <a:srgbClr val="FF0000"/>
                </a:solidFill>
              </a:rPr>
              <a:t>داده ها چه می گوید؟</a:t>
            </a:r>
          </a:p>
        </p:txBody>
      </p:sp>
      <p:sp>
        <p:nvSpPr>
          <p:cNvPr id="3" name="Content Placeholder 2"/>
          <p:cNvSpPr>
            <a:spLocks noGrp="1"/>
          </p:cNvSpPr>
          <p:nvPr>
            <p:ph idx="1"/>
          </p:nvPr>
        </p:nvSpPr>
        <p:spPr>
          <a:xfrm>
            <a:off x="838200" y="1088572"/>
            <a:ext cx="10515600" cy="5088391"/>
          </a:xfrm>
        </p:spPr>
        <p:txBody>
          <a:bodyPr>
            <a:normAutofit fontScale="85000" lnSpcReduction="10000"/>
          </a:bodyPr>
          <a:lstStyle/>
          <a:p>
            <a:pPr marL="0" indent="0" algn="just" rtl="1">
              <a:lnSpc>
                <a:spcPct val="200000"/>
              </a:lnSpc>
              <a:buNone/>
            </a:pPr>
            <a:r>
              <a:rPr lang="fa-IR" sz="3200" b="1" dirty="0"/>
              <a:t>بر اساس داده ها، نسبت حجم نقدینگی به قیمت مسکن تا قبل از 1393 ترندی صعودی اما بسیار ملایم همراه با سیکل منظم داشته است اما از آن به بعد بر اثر بحران بانکی و نرخ سودهای حقیقی خیلی بالا و در ادامه به دلیل جهش های شدید تورمی این ترند و رفتار سیکلی منظم به هم ریخته است و به نظر می رسد که در شرایط کنونی و با اوج گیری تورم، با وجود عدم تحرک حجم معاملات و ساخت و ساز، قیمت مسکن نیز در جهت افزایش باشد(این اسلاید در تابستان 1404 نوشته شده است). </a:t>
            </a:r>
          </a:p>
        </p:txBody>
      </p:sp>
    </p:spTree>
    <p:extLst>
      <p:ext uri="{BB962C8B-B14F-4D97-AF65-F5344CB8AC3E}">
        <p14:creationId xmlns:p14="http://schemas.microsoft.com/office/powerpoint/2010/main" val="1377585831"/>
      </p:ext>
    </p:extLst>
  </p:cSld>
  <p:clrMapOvr>
    <a:masterClrMapping/>
  </p:clrMapOvr>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88612"/>
          </a:xfrm>
        </p:spPr>
        <p:txBody>
          <a:bodyPr>
            <a:normAutofit fontScale="90000"/>
          </a:bodyPr>
          <a:lstStyle/>
          <a:p>
            <a:pPr algn="ctr"/>
            <a:r>
              <a:rPr lang="fa-IR" b="1" dirty="0">
                <a:solidFill>
                  <a:srgbClr val="FF0000"/>
                </a:solidFill>
              </a:rPr>
              <a:t>رشد قیمت مسکن،1403-1370</a:t>
            </a:r>
          </a:p>
        </p:txBody>
      </p:sp>
      <p:sp>
        <p:nvSpPr>
          <p:cNvPr id="3" name="Content Placeholder 2"/>
          <p:cNvSpPr>
            <a:spLocks noGrp="1"/>
          </p:cNvSpPr>
          <p:nvPr>
            <p:ph idx="1"/>
          </p:nvPr>
        </p:nvSpPr>
        <p:spPr>
          <a:xfrm>
            <a:off x="838200" y="1053738"/>
            <a:ext cx="10515600" cy="5123225"/>
          </a:xfrm>
        </p:spPr>
        <p:txBody>
          <a:bodyPr/>
          <a:lstStyle/>
          <a:p>
            <a:pPr marL="0" indent="0" algn="r" rtl="1">
              <a:buNone/>
            </a:pPr>
            <a:endParaRPr lang="fa-IR" dirty="0"/>
          </a:p>
        </p:txBody>
      </p:sp>
      <p:graphicFrame>
        <p:nvGraphicFramePr>
          <p:cNvPr id="4" name="Object 3"/>
          <p:cNvGraphicFramePr>
            <a:graphicFrameLocks noChangeAspect="1"/>
          </p:cNvGraphicFramePr>
          <p:nvPr>
            <p:extLst>
              <p:ext uri="{D42A27DB-BD31-4B8C-83A1-F6EECF244321}">
                <p14:modId xmlns:p14="http://schemas.microsoft.com/office/powerpoint/2010/main" val="1846210334"/>
              </p:ext>
            </p:extLst>
          </p:nvPr>
        </p:nvGraphicFramePr>
        <p:xfrm>
          <a:off x="838200" y="1053738"/>
          <a:ext cx="10515600" cy="5123225"/>
        </p:xfrm>
        <a:graphic>
          <a:graphicData uri="http://schemas.openxmlformats.org/presentationml/2006/ole">
            <mc:AlternateContent xmlns:mc="http://schemas.openxmlformats.org/markup-compatibility/2006">
              <mc:Choice xmlns:v="urn:schemas-microsoft-com:vml" Requires="v">
                <p:oleObj name="EViews" r:id="rId2" imgW="4594541" imgH="2857761" progId="EViews.Workfile.2">
                  <p:embed/>
                </p:oleObj>
              </mc:Choice>
              <mc:Fallback>
                <p:oleObj name="EViews" r:id="rId2" imgW="4594541" imgH="2857761" progId="EViews.Workfile.2">
                  <p:embed/>
                  <p:pic>
                    <p:nvPicPr>
                      <p:cNvPr id="0" name=""/>
                      <p:cNvPicPr/>
                      <p:nvPr/>
                    </p:nvPicPr>
                    <p:blipFill>
                      <a:blip r:embed="rId3"/>
                      <a:stretch>
                        <a:fillRect/>
                      </a:stretch>
                    </p:blipFill>
                    <p:spPr>
                      <a:xfrm>
                        <a:off x="838200" y="1053738"/>
                        <a:ext cx="10515600" cy="5123225"/>
                      </a:xfrm>
                      <a:prstGeom prst="rect">
                        <a:avLst/>
                      </a:prstGeom>
                    </p:spPr>
                  </p:pic>
                </p:oleObj>
              </mc:Fallback>
            </mc:AlternateContent>
          </a:graphicData>
        </a:graphic>
      </p:graphicFrame>
    </p:spTree>
    <p:extLst>
      <p:ext uri="{BB962C8B-B14F-4D97-AF65-F5344CB8AC3E}">
        <p14:creationId xmlns:p14="http://schemas.microsoft.com/office/powerpoint/2010/main" val="800914430"/>
      </p:ext>
    </p:extLst>
  </p:cSld>
  <p:clrMapOvr>
    <a:masterClrMapping/>
  </p:clrMapOvr>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36361"/>
          </a:xfrm>
        </p:spPr>
        <p:txBody>
          <a:bodyPr>
            <a:normAutofit fontScale="90000"/>
          </a:bodyPr>
          <a:lstStyle/>
          <a:p>
            <a:pPr algn="ctr"/>
            <a:r>
              <a:rPr lang="fa-IR" b="1" dirty="0">
                <a:solidFill>
                  <a:srgbClr val="FF0000"/>
                </a:solidFill>
              </a:rPr>
              <a:t>داده ها چه می گوید؟</a:t>
            </a:r>
          </a:p>
        </p:txBody>
      </p:sp>
      <p:sp>
        <p:nvSpPr>
          <p:cNvPr id="3" name="Content Placeholder 2"/>
          <p:cNvSpPr>
            <a:spLocks noGrp="1"/>
          </p:cNvSpPr>
          <p:nvPr>
            <p:ph idx="1"/>
          </p:nvPr>
        </p:nvSpPr>
        <p:spPr>
          <a:xfrm>
            <a:off x="838200" y="1001486"/>
            <a:ext cx="10515600" cy="5175477"/>
          </a:xfrm>
        </p:spPr>
        <p:txBody>
          <a:bodyPr>
            <a:normAutofit/>
          </a:bodyPr>
          <a:lstStyle/>
          <a:p>
            <a:pPr marL="0" indent="0" algn="just" rtl="1">
              <a:lnSpc>
                <a:spcPct val="200000"/>
              </a:lnSpc>
              <a:buNone/>
            </a:pPr>
            <a:r>
              <a:rPr lang="fa-IR" sz="3200" b="1" dirty="0"/>
              <a:t>در حالی که رشد قیمت مسکن تا قبل از 1397 نظم قابل توجهی داشته است و رفتاری کاملاً طبیعی داشته است، جهش های مکرر و شدید پس از آن هم نظم خود را از دست داده است و در فواصل کوتاه تر دچار جهش شده است و هم نقش انتظارات تورمی در جهش های قیمت مسکن پررنگ تر شده است. </a:t>
            </a:r>
          </a:p>
        </p:txBody>
      </p:sp>
    </p:spTree>
    <p:extLst>
      <p:ext uri="{BB962C8B-B14F-4D97-AF65-F5344CB8AC3E}">
        <p14:creationId xmlns:p14="http://schemas.microsoft.com/office/powerpoint/2010/main" val="3391206833"/>
      </p:ext>
    </p:extLst>
  </p:cSld>
  <p:clrMapOvr>
    <a:masterClrMapping/>
  </p:clrMapOvr>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79904"/>
          </a:xfrm>
        </p:spPr>
        <p:txBody>
          <a:bodyPr>
            <a:normAutofit fontScale="90000"/>
          </a:bodyPr>
          <a:lstStyle/>
          <a:p>
            <a:pPr algn="ctr"/>
            <a:r>
              <a:rPr lang="fa-IR" b="1" dirty="0">
                <a:solidFill>
                  <a:srgbClr val="FF0000"/>
                </a:solidFill>
              </a:rPr>
              <a:t>رشد نقطه به نقطه قیمت مسکن،(9)1404-(1)1390</a:t>
            </a:r>
          </a:p>
        </p:txBody>
      </p:sp>
      <p:sp>
        <p:nvSpPr>
          <p:cNvPr id="3" name="Content Placeholder 2"/>
          <p:cNvSpPr>
            <a:spLocks noGrp="1"/>
          </p:cNvSpPr>
          <p:nvPr>
            <p:ph idx="1"/>
          </p:nvPr>
        </p:nvSpPr>
        <p:spPr>
          <a:xfrm>
            <a:off x="838200" y="1123406"/>
            <a:ext cx="10515600" cy="5053557"/>
          </a:xfrm>
        </p:spPr>
        <p:txBody>
          <a:bodyPr/>
          <a:lstStyle/>
          <a:p>
            <a:pPr marL="0" indent="0" algn="r" rtl="1">
              <a:buNone/>
            </a:pPr>
            <a:endParaRPr lang="fa-IR" dirty="0"/>
          </a:p>
        </p:txBody>
      </p:sp>
      <p:graphicFrame>
        <p:nvGraphicFramePr>
          <p:cNvPr id="5" name="Object 4"/>
          <p:cNvGraphicFramePr>
            <a:graphicFrameLocks noChangeAspect="1"/>
          </p:cNvGraphicFramePr>
          <p:nvPr>
            <p:extLst>
              <p:ext uri="{D42A27DB-BD31-4B8C-83A1-F6EECF244321}">
                <p14:modId xmlns:p14="http://schemas.microsoft.com/office/powerpoint/2010/main" val="699110740"/>
              </p:ext>
            </p:extLst>
          </p:nvPr>
        </p:nvGraphicFramePr>
        <p:xfrm>
          <a:off x="838200" y="1123406"/>
          <a:ext cx="10515600" cy="5053557"/>
        </p:xfrm>
        <a:graphic>
          <a:graphicData uri="http://schemas.openxmlformats.org/presentationml/2006/ole">
            <mc:AlternateContent xmlns:mc="http://schemas.openxmlformats.org/markup-compatibility/2006">
              <mc:Choice xmlns:v="urn:schemas-microsoft-com:vml" Requires="v">
                <p:oleObj name="EViews" r:id="rId2" imgW="4594966" imgH="2857761" progId="EViews.Workfile.2">
                  <p:embed/>
                </p:oleObj>
              </mc:Choice>
              <mc:Fallback>
                <p:oleObj name="EViews" r:id="rId2" imgW="4594966" imgH="2857761" progId="EViews.Workfile.2">
                  <p:embed/>
                  <p:pic>
                    <p:nvPicPr>
                      <p:cNvPr id="0" name=""/>
                      <p:cNvPicPr/>
                      <p:nvPr/>
                    </p:nvPicPr>
                    <p:blipFill>
                      <a:blip r:embed="rId3"/>
                      <a:stretch>
                        <a:fillRect/>
                      </a:stretch>
                    </p:blipFill>
                    <p:spPr>
                      <a:xfrm>
                        <a:off x="838200" y="1123406"/>
                        <a:ext cx="10515600" cy="5053557"/>
                      </a:xfrm>
                      <a:prstGeom prst="rect">
                        <a:avLst/>
                      </a:prstGeom>
                    </p:spPr>
                  </p:pic>
                </p:oleObj>
              </mc:Fallback>
            </mc:AlternateContent>
          </a:graphicData>
        </a:graphic>
      </p:graphicFrame>
    </p:spTree>
    <p:extLst>
      <p:ext uri="{BB962C8B-B14F-4D97-AF65-F5344CB8AC3E}">
        <p14:creationId xmlns:p14="http://schemas.microsoft.com/office/powerpoint/2010/main" val="1024553658"/>
      </p:ext>
    </p:extLst>
  </p:cSld>
  <p:clrMapOvr>
    <a:masterClrMapping/>
  </p:clrMapOvr>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88612"/>
          </a:xfrm>
        </p:spPr>
        <p:txBody>
          <a:bodyPr>
            <a:normAutofit fontScale="90000"/>
          </a:bodyPr>
          <a:lstStyle/>
          <a:p>
            <a:pPr algn="ctr"/>
            <a:r>
              <a:rPr lang="fa-IR" b="1" dirty="0">
                <a:solidFill>
                  <a:srgbClr val="FF0000"/>
                </a:solidFill>
              </a:rPr>
              <a:t>داده ها چه می گوید؟</a:t>
            </a:r>
          </a:p>
        </p:txBody>
      </p:sp>
      <p:sp>
        <p:nvSpPr>
          <p:cNvPr id="3" name="Content Placeholder 2"/>
          <p:cNvSpPr>
            <a:spLocks noGrp="1"/>
          </p:cNvSpPr>
          <p:nvPr>
            <p:ph idx="1"/>
          </p:nvPr>
        </p:nvSpPr>
        <p:spPr>
          <a:xfrm>
            <a:off x="838200" y="1053738"/>
            <a:ext cx="10515600" cy="5123225"/>
          </a:xfrm>
        </p:spPr>
        <p:txBody>
          <a:bodyPr>
            <a:normAutofit/>
          </a:bodyPr>
          <a:lstStyle/>
          <a:p>
            <a:pPr marL="0" indent="0" algn="just" rtl="1">
              <a:lnSpc>
                <a:spcPct val="200000"/>
              </a:lnSpc>
              <a:buNone/>
            </a:pPr>
            <a:r>
              <a:rPr lang="fa-IR" sz="3200" b="1" dirty="0"/>
              <a:t>داده ها حکایت از آن دارد که با وجود جهش شدید قیمت مسکن در اوایل دهه 1390، جهش های قیمت مسکن از سال 1397 هم شدید تر بوده است و هم در فواصل کوتاه تر اتفاق افتاده است و این انعکاس قرار داشتن اقتصاد ایران در محیط تورمی بالا و پیامد آن برای قیمت مسکن بوده است.</a:t>
            </a:r>
          </a:p>
        </p:txBody>
      </p:sp>
    </p:spTree>
    <p:extLst>
      <p:ext uri="{BB962C8B-B14F-4D97-AF65-F5344CB8AC3E}">
        <p14:creationId xmlns:p14="http://schemas.microsoft.com/office/powerpoint/2010/main" val="3849567897"/>
      </p:ext>
    </p:extLst>
  </p:cSld>
  <p:clrMapOvr>
    <a:masterClrMapping/>
  </p:clrMapOvr>
</p:sld>
</file>

<file path=ppt/slides/slide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92818"/>
          </a:xfrm>
        </p:spPr>
        <p:txBody>
          <a:bodyPr>
            <a:normAutofit/>
          </a:bodyPr>
          <a:lstStyle/>
          <a:p>
            <a:pPr algn="ctr"/>
            <a:r>
              <a:rPr lang="fa-IR" sz="2800" b="1" dirty="0">
                <a:solidFill>
                  <a:srgbClr val="FF0000"/>
                </a:solidFill>
              </a:rPr>
              <a:t>واحدهای مسکونی تکمیل شده بخش خصوصی در مناطق شهری،1402-1370</a:t>
            </a:r>
            <a:endParaRPr lang="en-US" sz="2800" b="1" dirty="0">
              <a:solidFill>
                <a:srgbClr val="FF0000"/>
              </a:solidFill>
            </a:endParaRPr>
          </a:p>
        </p:txBody>
      </p:sp>
      <p:sp>
        <p:nvSpPr>
          <p:cNvPr id="3" name="Content Placeholder 2"/>
          <p:cNvSpPr>
            <a:spLocks noGrp="1"/>
          </p:cNvSpPr>
          <p:nvPr>
            <p:ph idx="1"/>
          </p:nvPr>
        </p:nvSpPr>
        <p:spPr>
          <a:xfrm>
            <a:off x="838200" y="957944"/>
            <a:ext cx="10515600" cy="5219019"/>
          </a:xfrm>
        </p:spPr>
        <p:txBody>
          <a:bodyPr/>
          <a:lstStyle/>
          <a:p>
            <a:pPr marL="0" indent="0" algn="r" rtl="1">
              <a:buNone/>
            </a:pPr>
            <a:endParaRPr lang="en-US" dirty="0"/>
          </a:p>
        </p:txBody>
      </p:sp>
      <p:graphicFrame>
        <p:nvGraphicFramePr>
          <p:cNvPr id="4" name="Object 3"/>
          <p:cNvGraphicFramePr>
            <a:graphicFrameLocks noChangeAspect="1"/>
          </p:cNvGraphicFramePr>
          <p:nvPr/>
        </p:nvGraphicFramePr>
        <p:xfrm>
          <a:off x="838201" y="957945"/>
          <a:ext cx="10515600" cy="5219018"/>
        </p:xfrm>
        <a:graphic>
          <a:graphicData uri="http://schemas.openxmlformats.org/presentationml/2006/ole">
            <mc:AlternateContent xmlns:mc="http://schemas.openxmlformats.org/markup-compatibility/2006">
              <mc:Choice xmlns:v="urn:schemas-microsoft-com:vml" Requires="v">
                <p:oleObj name="EViews" r:id="rId2" imgW="4831009" imgH="2850085" progId="EViews.Workfile.2">
                  <p:embed/>
                </p:oleObj>
              </mc:Choice>
              <mc:Fallback>
                <p:oleObj name="EViews" r:id="rId2" imgW="4831009" imgH="2850085" progId="EViews.Workfile.2">
                  <p:embed/>
                  <p:pic>
                    <p:nvPicPr>
                      <p:cNvPr id="4" name="Object 3"/>
                      <p:cNvPicPr/>
                      <p:nvPr/>
                    </p:nvPicPr>
                    <p:blipFill>
                      <a:blip r:embed="rId3"/>
                      <a:stretch>
                        <a:fillRect/>
                      </a:stretch>
                    </p:blipFill>
                    <p:spPr>
                      <a:xfrm>
                        <a:off x="838201" y="957945"/>
                        <a:ext cx="10515600" cy="5219018"/>
                      </a:xfrm>
                      <a:prstGeom prst="rect">
                        <a:avLst/>
                      </a:prstGeom>
                    </p:spPr>
                  </p:pic>
                </p:oleObj>
              </mc:Fallback>
            </mc:AlternateContent>
          </a:graphicData>
        </a:graphic>
      </p:graphicFrame>
    </p:spTree>
    <p:extLst>
      <p:ext uri="{BB962C8B-B14F-4D97-AF65-F5344CB8AC3E}">
        <p14:creationId xmlns:p14="http://schemas.microsoft.com/office/powerpoint/2010/main" val="3021688357"/>
      </p:ext>
    </p:extLst>
  </p:cSld>
  <p:clrMapOvr>
    <a:masterClrMapping/>
  </p:clrMapOvr>
</p:sld>
</file>

<file path=ppt/slides/slide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23446"/>
          </a:xfrm>
        </p:spPr>
        <p:txBody>
          <a:bodyPr>
            <a:normAutofit/>
          </a:bodyPr>
          <a:lstStyle/>
          <a:p>
            <a:pPr algn="ctr"/>
            <a:r>
              <a:rPr lang="fa-IR" sz="3600" b="1" dirty="0">
                <a:solidFill>
                  <a:srgbClr val="FF0000"/>
                </a:solidFill>
              </a:rPr>
              <a:t>تعداد پروانه های ساختمانی صادره مناطق شهری،1402-1370</a:t>
            </a:r>
            <a:endParaRPr lang="en-US" sz="3600" b="1" dirty="0">
              <a:solidFill>
                <a:srgbClr val="FF0000"/>
              </a:solidFill>
            </a:endParaRPr>
          </a:p>
        </p:txBody>
      </p:sp>
      <p:sp>
        <p:nvSpPr>
          <p:cNvPr id="3" name="Content Placeholder 2"/>
          <p:cNvSpPr>
            <a:spLocks noGrp="1"/>
          </p:cNvSpPr>
          <p:nvPr>
            <p:ph idx="1"/>
          </p:nvPr>
        </p:nvSpPr>
        <p:spPr>
          <a:xfrm>
            <a:off x="838200" y="1088572"/>
            <a:ext cx="10515600" cy="5088391"/>
          </a:xfrm>
        </p:spPr>
        <p:txBody>
          <a:bodyPr/>
          <a:lstStyle/>
          <a:p>
            <a:pPr marL="0" indent="0" algn="r" rtl="1">
              <a:buNone/>
            </a:pPr>
            <a:endParaRPr lang="en-US" dirty="0"/>
          </a:p>
        </p:txBody>
      </p:sp>
      <p:graphicFrame>
        <p:nvGraphicFramePr>
          <p:cNvPr id="4" name="Object 3"/>
          <p:cNvGraphicFramePr>
            <a:graphicFrameLocks noChangeAspect="1"/>
          </p:cNvGraphicFramePr>
          <p:nvPr/>
        </p:nvGraphicFramePr>
        <p:xfrm>
          <a:off x="838201" y="1088572"/>
          <a:ext cx="10515600" cy="5088391"/>
        </p:xfrm>
        <a:graphic>
          <a:graphicData uri="http://schemas.openxmlformats.org/presentationml/2006/ole">
            <mc:AlternateContent xmlns:mc="http://schemas.openxmlformats.org/markup-compatibility/2006">
              <mc:Choice xmlns:v="urn:schemas-microsoft-com:vml" Requires="v">
                <p:oleObj name="EViews" r:id="rId2" imgW="4831009" imgH="2850085" progId="EViews.Workfile.2">
                  <p:embed/>
                </p:oleObj>
              </mc:Choice>
              <mc:Fallback>
                <p:oleObj name="EViews" r:id="rId2" imgW="4831009" imgH="2850085" progId="EViews.Workfile.2">
                  <p:embed/>
                  <p:pic>
                    <p:nvPicPr>
                      <p:cNvPr id="4" name="Object 3"/>
                      <p:cNvPicPr/>
                      <p:nvPr/>
                    </p:nvPicPr>
                    <p:blipFill>
                      <a:blip r:embed="rId3"/>
                      <a:stretch>
                        <a:fillRect/>
                      </a:stretch>
                    </p:blipFill>
                    <p:spPr>
                      <a:xfrm>
                        <a:off x="838201" y="1088572"/>
                        <a:ext cx="10515600" cy="5088391"/>
                      </a:xfrm>
                      <a:prstGeom prst="rect">
                        <a:avLst/>
                      </a:prstGeom>
                    </p:spPr>
                  </p:pic>
                </p:oleObj>
              </mc:Fallback>
            </mc:AlternateContent>
          </a:graphicData>
        </a:graphic>
      </p:graphicFrame>
    </p:spTree>
    <p:extLst>
      <p:ext uri="{BB962C8B-B14F-4D97-AF65-F5344CB8AC3E}">
        <p14:creationId xmlns:p14="http://schemas.microsoft.com/office/powerpoint/2010/main" val="2490791074"/>
      </p:ext>
    </p:extLst>
  </p:cSld>
  <p:clrMapOvr>
    <a:masterClrMapping/>
  </p:clrMapOvr>
</p:sld>
</file>

<file path=ppt/slides/slide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45069"/>
          </a:xfrm>
        </p:spPr>
        <p:txBody>
          <a:bodyPr>
            <a:normAutofit fontScale="90000"/>
          </a:bodyPr>
          <a:lstStyle/>
          <a:p>
            <a:pPr algn="ctr"/>
            <a:r>
              <a:rPr lang="fa-IR" b="1" dirty="0">
                <a:solidFill>
                  <a:srgbClr val="FF0000"/>
                </a:solidFill>
              </a:rPr>
              <a:t>تغییر رفتار بخش حقیقی مسکن در سال های اخیر</a:t>
            </a:r>
          </a:p>
        </p:txBody>
      </p:sp>
      <p:sp>
        <p:nvSpPr>
          <p:cNvPr id="3" name="Content Placeholder 2"/>
          <p:cNvSpPr>
            <a:spLocks noGrp="1"/>
          </p:cNvSpPr>
          <p:nvPr>
            <p:ph idx="1"/>
          </p:nvPr>
        </p:nvSpPr>
        <p:spPr>
          <a:xfrm>
            <a:off x="838200" y="1010194"/>
            <a:ext cx="10515600" cy="5166769"/>
          </a:xfrm>
        </p:spPr>
        <p:txBody>
          <a:bodyPr>
            <a:normAutofit/>
          </a:bodyPr>
          <a:lstStyle/>
          <a:p>
            <a:pPr marL="0" indent="0" algn="just" rtl="1">
              <a:lnSpc>
                <a:spcPct val="200000"/>
              </a:lnSpc>
              <a:buNone/>
            </a:pPr>
            <a:r>
              <a:rPr lang="fa-IR" sz="3200" b="1" dirty="0"/>
              <a:t>با وجود جهش های شدید قیمت مسکن، در طول سال های اخیر بخش حقیقی مسکن واکنشی به آن نشان نداده است و فعالیت حقیقی یا ساخت و ساز مانند رفتار کلی سرمایه گذاری نوعی روند نزولی را نشان می دهد و این روند نزولی خود تا حدی فشار بر قیمت مسکن را توضیح می دهد.</a:t>
            </a:r>
          </a:p>
        </p:txBody>
      </p:sp>
    </p:spTree>
    <p:extLst>
      <p:ext uri="{BB962C8B-B14F-4D97-AF65-F5344CB8AC3E}">
        <p14:creationId xmlns:p14="http://schemas.microsoft.com/office/powerpoint/2010/main" val="891165814"/>
      </p:ext>
    </p:extLst>
  </p:cSld>
  <p:clrMapOvr>
    <a:masterClrMapping/>
  </p:clrMapOvr>
</p:sld>
</file>

<file path=ppt/slides/slide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97321"/>
          </a:xfrm>
        </p:spPr>
        <p:txBody>
          <a:bodyPr/>
          <a:lstStyle/>
          <a:p>
            <a:pPr algn="ctr"/>
            <a:r>
              <a:rPr lang="fa-IR" b="1" dirty="0">
                <a:solidFill>
                  <a:srgbClr val="FF0000"/>
                </a:solidFill>
              </a:rPr>
              <a:t>چی در پیش است؟</a:t>
            </a:r>
          </a:p>
        </p:txBody>
      </p:sp>
      <p:sp>
        <p:nvSpPr>
          <p:cNvPr id="3" name="Content Placeholder 2"/>
          <p:cNvSpPr>
            <a:spLocks noGrp="1"/>
          </p:cNvSpPr>
          <p:nvPr>
            <p:ph idx="1"/>
          </p:nvPr>
        </p:nvSpPr>
        <p:spPr>
          <a:xfrm>
            <a:off x="838200" y="1166949"/>
            <a:ext cx="10515600" cy="5010014"/>
          </a:xfrm>
        </p:spPr>
        <p:txBody>
          <a:bodyPr>
            <a:normAutofit fontScale="85000" lnSpcReduction="10000"/>
          </a:bodyPr>
          <a:lstStyle/>
          <a:p>
            <a:pPr marL="0" indent="0" algn="just" rtl="1">
              <a:lnSpc>
                <a:spcPct val="200000"/>
              </a:lnSpc>
              <a:buNone/>
            </a:pPr>
            <a:r>
              <a:rPr lang="fa-IR" sz="3200" b="1" dirty="0"/>
              <a:t>حدود دو سال است که قیمت حقیقی مسکن در حال تنزل است و رکود قیمتی در این بازار وجود دارد. یکی از عوامل مهم، سیاست کنترل ترازنامه بانک مرکزی بوده است. اما با توجه به اینکه رشد نقدینگی مجدداً نشانه های افزایش را نمایان ساخته است، انتظار بر آن است که قیمت مسکن به رشد قیمت ادامه دهد گرچه همچنان احتمال رایج عقب ماندن از تورم عمومی است(تا این لحظه جهش اخیر مسکن هم این ویژگی را منعکس کرده است).</a:t>
            </a:r>
          </a:p>
        </p:txBody>
      </p:sp>
    </p:spTree>
    <p:extLst>
      <p:ext uri="{BB962C8B-B14F-4D97-AF65-F5344CB8AC3E}">
        <p14:creationId xmlns:p14="http://schemas.microsoft.com/office/powerpoint/2010/main" val="789821584"/>
      </p:ext>
    </p:extLst>
  </p:cSld>
  <p:clrMapOvr>
    <a:masterClrMapping/>
  </p:clrMapOvr>
</p:sld>
</file>

<file path=ppt/slides/slide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66354"/>
            <a:ext cx="10515600" cy="5410609"/>
          </a:xfrm>
        </p:spPr>
        <p:txBody>
          <a:bodyPr/>
          <a:lstStyle/>
          <a:p>
            <a:pPr marL="0" indent="0" algn="ctr" rtl="1">
              <a:buNone/>
            </a:pPr>
            <a:endParaRPr lang="fa-IR" dirty="0"/>
          </a:p>
          <a:p>
            <a:pPr marL="0" indent="0" algn="ctr" rtl="1">
              <a:buNone/>
            </a:pPr>
            <a:endParaRPr lang="fa-IR" dirty="0"/>
          </a:p>
          <a:p>
            <a:pPr marL="0" indent="0" algn="ctr" rtl="1">
              <a:buNone/>
            </a:pPr>
            <a:endParaRPr lang="fa-IR" dirty="0"/>
          </a:p>
          <a:p>
            <a:pPr marL="0" indent="0" algn="ctr" rtl="1">
              <a:buNone/>
            </a:pPr>
            <a:endParaRPr lang="fa-IR" dirty="0"/>
          </a:p>
          <a:p>
            <a:pPr marL="0" indent="0" algn="ctr" rtl="1">
              <a:buNone/>
            </a:pPr>
            <a:r>
              <a:rPr lang="fa-IR" sz="4400" b="1">
                <a:solidFill>
                  <a:srgbClr val="FF0000"/>
                </a:solidFill>
              </a:rPr>
              <a:t>با آرزوی دانستن بیشتر</a:t>
            </a:r>
          </a:p>
        </p:txBody>
      </p:sp>
    </p:spTree>
    <p:extLst>
      <p:ext uri="{BB962C8B-B14F-4D97-AF65-F5344CB8AC3E}">
        <p14:creationId xmlns:p14="http://schemas.microsoft.com/office/powerpoint/2010/main" val="22795730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5980</TotalTime>
  <Words>23992</Words>
  <Application>Microsoft Office PowerPoint</Application>
  <PresentationFormat>Widescreen</PresentationFormat>
  <Paragraphs>1086</Paragraphs>
  <Slides>384</Slides>
  <Notes>0</Notes>
  <HiddenSlides>1</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384</vt:i4>
      </vt:variant>
    </vt:vector>
  </HeadingPairs>
  <TitlesOfParts>
    <vt:vector size="391" baseType="lpstr">
      <vt:lpstr>Arial</vt:lpstr>
      <vt:lpstr>Calibri</vt:lpstr>
      <vt:lpstr>Calibri Light</vt:lpstr>
      <vt:lpstr>Cambria Math</vt:lpstr>
      <vt:lpstr>Wingdings</vt:lpstr>
      <vt:lpstr>Office Theme</vt:lpstr>
      <vt:lpstr>EViews</vt:lpstr>
      <vt:lpstr>PowerPoint Presentation</vt:lpstr>
      <vt:lpstr>PowerPoint Presentation</vt:lpstr>
      <vt:lpstr>نظریه و داده در علم اقتصاد</vt:lpstr>
      <vt:lpstr>چگونگی اطمینان از تحلیل علم اقتصاد کلان</vt:lpstr>
      <vt:lpstr>مبنای مدل سازی در علم اقتصاد چیست؟</vt:lpstr>
      <vt:lpstr>مدل اقتصادی انعکاس چیست؟</vt:lpstr>
      <vt:lpstr>نمونه ای از دلالت یک مدل بر اساس محدودیت منابع و خواسته های نامحدود</vt:lpstr>
      <vt:lpstr>اقتصاددانان چگونه مدل می سازند؟</vt:lpstr>
      <vt:lpstr>واقعیت و مدل اقتصاد کلان</vt:lpstr>
      <vt:lpstr>مفهوم محوری و کلیدی تعادل در تحلیل اقتصاد کلان</vt:lpstr>
      <vt:lpstr>اقتصاددانان از تعادل مدل به چه چیزی می رسند؟</vt:lpstr>
      <vt:lpstr>واقعیت، مدل و فرضیه</vt:lpstr>
      <vt:lpstr>بکارگیری داده در تحلیل اقتصاد کلان</vt:lpstr>
      <vt:lpstr>تحلیل اقتصادی، متغیرها و داده ها</vt:lpstr>
      <vt:lpstr>داده های با اهمیت اقتصاد کلان</vt:lpstr>
      <vt:lpstr>داده های پولی معرف چه چیزی هستند؟</vt:lpstr>
      <vt:lpstr>PowerPoint Presentation</vt:lpstr>
      <vt:lpstr>ترازنامه فوق چه چیزی را روشن می کند؟</vt:lpstr>
      <vt:lpstr>PowerPoint Presentation</vt:lpstr>
      <vt:lpstr>از ترازنامه فوق چه داده ای استخراج می شود؟</vt:lpstr>
      <vt:lpstr>چهار کل پولی با اهمیت در اقتصاد ایران</vt:lpstr>
      <vt:lpstr>مقدار کل های پولی در تاریخ 30 آذر 1404</vt:lpstr>
      <vt:lpstr>رشد کل های پولی مهم</vt:lpstr>
      <vt:lpstr>پایه پولی چگونه خلق می شود؟</vt:lpstr>
      <vt:lpstr>پایه پولی چگونه محاسبه می شود؟</vt:lpstr>
      <vt:lpstr>ریزه کاری استخراج پایه پولی از ترازنامه بانک مرکزی</vt:lpstr>
      <vt:lpstr>ترازنامه تعدیل شده و پایه پولی در آخر آذر 1404 به هزار میلیارد ریال</vt:lpstr>
      <vt:lpstr>کاربرد اصلی پایه پولی چیست؟</vt:lpstr>
      <vt:lpstr>سهم اسکناس از پایه پولی و حجم پول</vt:lpstr>
      <vt:lpstr>آیا نوع پشتوانه خلق پول بانک مرکزی مهم است؟</vt:lpstr>
      <vt:lpstr>نسبت خالص دارایی خارجی بانک مرکزی به پایه پولی،1403-1340</vt:lpstr>
      <vt:lpstr>نسبت خالص بدهی دولت به بانک مرکزی به کل پایه پولی،1403-1340</vt:lpstr>
      <vt:lpstr>نمودارهای فوق چه می گوید؟</vt:lpstr>
      <vt:lpstr>نقدینگی(پول و شبه پول) چگونه خلق می شود؟</vt:lpstr>
      <vt:lpstr>رابطه پایه پولی و نقدینگی</vt:lpstr>
      <vt:lpstr>ضریب فزاینده خلق پول و نقدینگی</vt:lpstr>
      <vt:lpstr>ضریب فزاینده خلق نقدینگی در بردارنده چه مفهومی است؟</vt:lpstr>
      <vt:lpstr>مهم ترین دلالت مقدار کل های پولی</vt:lpstr>
      <vt:lpstr>کدام کل پولی معرف بهتری از وسیله مبادله است</vt:lpstr>
      <vt:lpstr>دلالت ترکیب نقدینگی</vt:lpstr>
      <vt:lpstr>سهم پول از نقدینگی یا معیار سیّالیت نقدینگی،(9)1404-(1)1396</vt:lpstr>
      <vt:lpstr>سیّالیت نقدینگی و تورم انتظاری</vt:lpstr>
      <vt:lpstr>چگونه در استفاده از داده های پولی گمراه نشویم؟</vt:lpstr>
      <vt:lpstr>حجم نقدینگی، 1403-1338</vt:lpstr>
      <vt:lpstr>رشد نقدینگی و ترند آن، 1403-1338</vt:lpstr>
      <vt:lpstr>حجم نقدینگی در مقیاس لگاریتمی،1403-1338</vt:lpstr>
      <vt:lpstr> نمودارهای فوق چه می گوید؟</vt:lpstr>
      <vt:lpstr>داده های رشد نقدینگی چه می گوید؟</vt:lpstr>
      <vt:lpstr>در واقعیت امروز نقدینگی چگونه خلق می شود؟</vt:lpstr>
      <vt:lpstr>عوامل ورای رشد نقدینگی در تاریخ ایران</vt:lpstr>
      <vt:lpstr>آیا داده های رشد نقدینگی همواره دلالت یکسانی دارد؟</vt:lpstr>
      <vt:lpstr>وضعیت ضریب فزاینده خلق نقدینگی و رشد نقدینگی چگونه بوده است؟</vt:lpstr>
      <vt:lpstr>ضریب فزاینده خلق نقدینگی،1403-1340</vt:lpstr>
      <vt:lpstr>نمودار فوق چه می گوید؟</vt:lpstr>
      <vt:lpstr>نسبت حجم پول به نقدینگی،1403-1338</vt:lpstr>
      <vt:lpstr>نمودار فوق چه می گوید؟</vt:lpstr>
      <vt:lpstr>ویژگی انباره بودن کل های پولی</vt:lpstr>
      <vt:lpstr>داده های حساب های ملی معرف چیست؟</vt:lpstr>
      <vt:lpstr>مفهوم تولید ناخالص داخلی</vt:lpstr>
      <vt:lpstr>نکات با اهمیت در تعریف تولید ناخالص داخلی</vt:lpstr>
      <vt:lpstr>ویژگی روانه بودن کمیّت های محاسبات ملی</vt:lpstr>
      <vt:lpstr>محاسبه تولید از روش ارزش افزوده</vt:lpstr>
      <vt:lpstr>تولید ناخالص داخلی به قیمت جاری در سال 1403(هزار میلیارد ریال)</vt:lpstr>
      <vt:lpstr>داده های روش ارزش افزوده چه کاربردی دارند؟</vt:lpstr>
      <vt:lpstr>محاسبه تولید از روش مخارج</vt:lpstr>
      <vt:lpstr>تولید ناخالص داخلی به قیمت جاری در سال 1403(هزار میلیارد ریال)</vt:lpstr>
      <vt:lpstr>داده های روش مخارج چه کاربردی دارد؟</vt:lpstr>
      <vt:lpstr>چگونه از داده های حسابداری ملی استفاده کنیم؟</vt:lpstr>
      <vt:lpstr>تولید ناخالص داخلی اسمی، 1403-1338</vt:lpstr>
      <vt:lpstr>رشد تولید ناخالص داخلی به قیمت جاری،1403-1338</vt:lpstr>
      <vt:lpstr>دو نمودار فوق چه می گوید؟</vt:lpstr>
      <vt:lpstr>داده های شاخص قیمت معرف چیست؟</vt:lpstr>
      <vt:lpstr>فرمول عمومی شاخص قیمت</vt:lpstr>
      <vt:lpstr>تفسیر شاخص قیمت</vt:lpstr>
      <vt:lpstr>شاخص های معروف قیمت</vt:lpstr>
      <vt:lpstr>شاخص های قیمت در پایان سال 1403بر مبنای سال پایه 1400</vt:lpstr>
      <vt:lpstr>چگونگی استفاده از شاخص قیمت</vt:lpstr>
      <vt:lpstr>شاخص قیمت مصرف کننده بر مبنای سال پایه 1400</vt:lpstr>
      <vt:lpstr>شاخص قیمتی مصرف کننده در ایران، 1404-1338</vt:lpstr>
      <vt:lpstr>نمودار فوق چه می گوید؟</vt:lpstr>
      <vt:lpstr>محاسبه نرخ تورم</vt:lpstr>
      <vt:lpstr>نحوه محاسبه نرخ تورم</vt:lpstr>
      <vt:lpstr>انواع مفاهیم پرکاربرد نرخ تورم</vt:lpstr>
      <vt:lpstr>مقدار نرخ تورم شاخص قیمتی مصرف کننده در انتهای فروردین 1405</vt:lpstr>
      <vt:lpstr>سه نوع نرخ تورم چه کاربردی دارند؟</vt:lpstr>
      <vt:lpstr>نرخ تورم شاخص قیمتی مصرف کننده،1404-1338</vt:lpstr>
      <vt:lpstr>نرخ تورم واقعی و ترند نرخ تورم، 1404-1338</vt:lpstr>
      <vt:lpstr>داده های تورم چه می گوید؟</vt:lpstr>
      <vt:lpstr>تمایز بین وجود تورم و افزایش تورم</vt:lpstr>
      <vt:lpstr>نرخ تورم خانوارهای شهری مرکز آمار(البته ظاهراً در ویرایش های بعدی اعداد تغییر کرده اند)، 1403-1394</vt:lpstr>
      <vt:lpstr>متغیر اسمی(به قیمت جاری) و حقیقی(به قیمت ثابت)</vt:lpstr>
      <vt:lpstr>استفاده از شاخص قیمت برای تبدیل متغیر اسمی به حقیقی</vt:lpstr>
      <vt:lpstr>گمراهی در استفاده از داده های اسمی</vt:lpstr>
      <vt:lpstr>تصویر قابل قبول با داده های حقیقی</vt:lpstr>
      <vt:lpstr>دو جدول فوق چه می گوید؟</vt:lpstr>
      <vt:lpstr>تولید ناخالص داخلی اسمی، 1403-1338</vt:lpstr>
      <vt:lpstr>تولید ناخالص داخلی حقیقی،1403-1338</vt:lpstr>
      <vt:lpstr>روند تولید ناخالص داخلی(مقیاس لگاریتمی) به قیمت ثابت 1383، 1403-1338</vt:lpstr>
      <vt:lpstr>تولید ناخالص داخلی حقیقی به دلار 2021 از بانک داده فدرال رزرو سنت لو ئیس، 1402-1338</vt:lpstr>
      <vt:lpstr>تولید ناخالص داخلی اسمی و حقیقی در مقیاس لگاریتمی،1403-1338</vt:lpstr>
      <vt:lpstr> نمودارهای فوق چه می گوید؟</vt:lpstr>
      <vt:lpstr>نحوه استفاده از داده های حقیقی</vt:lpstr>
      <vt:lpstr>رشد تولید ناخالص داخلی حقیقی و متوسط آن،1404-1338</vt:lpstr>
      <vt:lpstr>رشد تولید ناخالص داخلی و ترند آن،1403-1338 </vt:lpstr>
      <vt:lpstr>داده ها چه می گوید؟</vt:lpstr>
      <vt:lpstr>داده های بودجه دولت معرف چیست؟</vt:lpstr>
      <vt:lpstr>مخارج یا هزینه های دولت</vt:lpstr>
      <vt:lpstr>درآمدها یا عواید دولت</vt:lpstr>
      <vt:lpstr>مهم ترین کمیّت های بودجه ای</vt:lpstr>
      <vt:lpstr>مفهوم مازاد یا کسری بودجه</vt:lpstr>
      <vt:lpstr>ویژگی داده های بودجه دولت</vt:lpstr>
      <vt:lpstr>وضعیت تراز عملیاتی، تراز سرمایه ای، و کسری یا مازاد بودجه در 1402</vt:lpstr>
      <vt:lpstr>اهمیت ترازهای عملیاتی و سرمایه ای و مجموع آنها</vt:lpstr>
      <vt:lpstr>عملیات فرابودجه ای دولت</vt:lpstr>
      <vt:lpstr>چگونه از داده های بودجه استفاده کنیم؟</vt:lpstr>
      <vt:lpstr>کل مخارج دولت،1403-1344</vt:lpstr>
      <vt:lpstr>داده ها چه می گوید؟</vt:lpstr>
      <vt:lpstr>نرخ رشد مخارج کل دولت،1403-1344</vt:lpstr>
      <vt:lpstr>داده ها چه می گوید؟</vt:lpstr>
      <vt:lpstr>کل مخارج، مخارج جاری و مخارج عمرانی دولت(لگاریتمی)، 1403-1344</vt:lpstr>
      <vt:lpstr>رشد کل مخارج، مخارج جاری و مخارج عمرانی، 1403-1344</vt:lpstr>
      <vt:lpstr>کل درآمدهای دولت، 1403-1344</vt:lpstr>
      <vt:lpstr>رشد درآمدهای عمومی،1403-1344</vt:lpstr>
      <vt:lpstr>کسری بودجه دولت(به صورت نسبتی از تولید ناخالص داخلی)، 1403-1338</vt:lpstr>
      <vt:lpstr>داده های بودجه دولت چه می گوید؟</vt:lpstr>
      <vt:lpstr>کمیّت های تراز پرداختها</vt:lpstr>
      <vt:lpstr>شکل T حساب ترازپرداختها</vt:lpstr>
      <vt:lpstr>حساب های سه گانه ترازپرداختها</vt:lpstr>
      <vt:lpstr>تراز یا مانده حساب جاری</vt:lpstr>
      <vt:lpstr>تراز یا مانده حساب سرمایه</vt:lpstr>
      <vt:lpstr>تفسیر مانده حساب جاری و سرمایه</vt:lpstr>
      <vt:lpstr>مانده پرداختهای خارجی یا تراز پرداختها</vt:lpstr>
      <vt:lpstr>خالص حساب جاری و سرمایه</vt:lpstr>
      <vt:lpstr>ترازپرداختها در سال 1403</vt:lpstr>
      <vt:lpstr>ترازپرداختها و بازار ارز</vt:lpstr>
      <vt:lpstr>عرضه و تقاضای ارز و تعادل بازار ارز</vt:lpstr>
      <vt:lpstr>نظام ارزی و ذخایر بین المللی</vt:lpstr>
      <vt:lpstr>خالص حساب جاری(میلیون دلار)، 1402-1352</vt:lpstr>
      <vt:lpstr>خالص حساب سرمایه(میلیون دلار)، 1402-1352</vt:lpstr>
      <vt:lpstr>تغییر در ذخایر بین المللی(میلیون دلار)، 1400-1352</vt:lpstr>
      <vt:lpstr>داده های تراز پرداختها چه می گوید؟</vt:lpstr>
      <vt:lpstr>داده های اشتغال و بازار کار معرف چیست؟</vt:lpstr>
      <vt:lpstr>PowerPoint Presentation</vt:lpstr>
      <vt:lpstr>چرایی سیاستگذاری در اقتصاد کلان</vt:lpstr>
      <vt:lpstr>مسیر بلندمدت رشد اقتصادی و نوسانات اقتصاد کلان</vt:lpstr>
      <vt:lpstr>نمودار فوق چه چیزی را به تصویر می کشد؟</vt:lpstr>
      <vt:lpstr>مسیر رشد بلندمدت و تحقق یافته اقتصاد ایران،1403-1338</vt:lpstr>
      <vt:lpstr>مسیر رشد بلندمدت و تحقق یافته اقتصاد ایران،1403-1368</vt:lpstr>
      <vt:lpstr>مسیر رشد بلندمدت و تحقق یافته اقتصاد ایران،1390-1368</vt:lpstr>
      <vt:lpstr>مسیر رشد بلندمدت و تحقق یافته اقتصاد ایران،1403-1390</vt:lpstr>
      <vt:lpstr>نمودارهای فوق چه می گوید؟</vt:lpstr>
      <vt:lpstr>تولید ناخالص داخلی حقیقی کانادا به دلار 2021 در مقیاس لگاریتمی،2023-1950</vt:lpstr>
      <vt:lpstr>تولید ناخالص داخلی حقیقی مصر به قیمت ثابت دلار 2021 در مقیاس لگاریتمی، 2023 -1950</vt:lpstr>
      <vt:lpstr>تولید ناخالص داخلی حقیقی آرژانتین به دلار 2021 در مقیاس لگاریتمی،2023-1950</vt:lpstr>
      <vt:lpstr>نمودارهای فوق چه می گوید؟</vt:lpstr>
      <vt:lpstr>کلیّت نظام سیاستگذاری و هدف آن</vt:lpstr>
      <vt:lpstr>سیاست پولی و مالی</vt:lpstr>
      <vt:lpstr>سیاست مالی چیست؟</vt:lpstr>
      <vt:lpstr>مهم ترین دلالت سیاست مالی برای بازارهای مالی</vt:lpstr>
      <vt:lpstr>سیاست پولی چیست؟</vt:lpstr>
      <vt:lpstr>سیاست پولی انبساطی و انقباضی</vt:lpstr>
      <vt:lpstr>دوره های سیاست پولی انبساطی و انقباضی پولی در ایران بر اساس نرخ رشد نقدینگی</vt:lpstr>
      <vt:lpstr>نمودار فوق چه چیزی را نشان می دهد؟</vt:lpstr>
      <vt:lpstr>مهم ترین دلالت سیاست پولی برای فعالیت های اقتصادی و مالی</vt:lpstr>
      <vt:lpstr>لزوم توجه به انبساطی یا انقباضی بودن سیاست پولی بر اساس رشد نقدینگی</vt:lpstr>
      <vt:lpstr>سیاست پولی و مالی با انگیزه تغییر وضع اقتصاد </vt:lpstr>
      <vt:lpstr>سیاست پولی و مالی برای تثبیت اقتصاد</vt:lpstr>
      <vt:lpstr>سیاست پولی و مالی برای تثبیت چگونه عمل می کند؟</vt:lpstr>
      <vt:lpstr>تعریف تقاضای کل</vt:lpstr>
      <vt:lpstr>چرا سیاست پولی با اهمیت تر است؟</vt:lpstr>
      <vt:lpstr>مفاهیم عرضه و تقاضای کل</vt:lpstr>
      <vt:lpstr>منحنی تقاضای کل در تحلیل اقتصاد کلان</vt:lpstr>
      <vt:lpstr>منحنی تقاضای کل</vt:lpstr>
      <vt:lpstr>حرکت روی منحنی و جا به جایی منحنی تقاضای کل</vt:lpstr>
      <vt:lpstr>منحنی عرضه کل در تحلیل اقتصاد کلان</vt:lpstr>
      <vt:lpstr>منحنی عرضه کل</vt:lpstr>
      <vt:lpstr>حرکت بر روی منحنی و جا به جایی منحنی عرضه کل</vt:lpstr>
      <vt:lpstr>تعادل عرضه و تقاضای کل</vt:lpstr>
      <vt:lpstr>تعادل اقتصاد کلان و دلالت آن برای قیمت ها و تولید</vt:lpstr>
      <vt:lpstr>تعادل عرضه و تقاضای کل و تغییر متغیرهای اقتصاد کلان</vt:lpstr>
      <vt:lpstr>اثر شوک مثبت تقاضای کل</vt:lpstr>
      <vt:lpstr>نمونه اثر شوک مثبت تقاضای کل در ایران بر تورم و رشد تولید</vt:lpstr>
      <vt:lpstr>رونق موقتی پس از جنگ</vt:lpstr>
      <vt:lpstr>اثر شوک مثبت عرضه</vt:lpstr>
      <vt:lpstr>نمونه اثر شوک مثبت عرضه ایران(جهش قیمت نفت)</vt:lpstr>
      <vt:lpstr>شوک مثبت عرضه سال 1361 و 1362</vt:lpstr>
      <vt:lpstr>نمونه شوک منفی عرضه در ایران(شوک تحریم اول)</vt:lpstr>
      <vt:lpstr>پیامد شوک منفی تحریم های دور اول</vt:lpstr>
      <vt:lpstr>نمونه شوک منفی عرضه اقتصاد آمریکا(افزایش قیمت نفت دهه 1970)</vt:lpstr>
      <vt:lpstr>پیامد شوک منفی عرضه برای ایالات متحده</vt:lpstr>
      <vt:lpstr>سیاست پولی چگونه اجرا می شود؟</vt:lpstr>
      <vt:lpstr>رویه سیاست پولی قبل از دهه 1990 در دنیا</vt:lpstr>
      <vt:lpstr>چرا رویه سیاست پولی تغییر کرد؟</vt:lpstr>
      <vt:lpstr>چارچوب سیاست پولی مدرن چگونه است؟</vt:lpstr>
      <vt:lpstr>چارچوب سیاست پولی مدرن چگونه است؟</vt:lpstr>
      <vt:lpstr>بانک های مرکزی کدام نرخ بهره را مدیریت می کنند؟</vt:lpstr>
      <vt:lpstr>چرا بانک ها از همدیگر قرض می گیرند؟</vt:lpstr>
      <vt:lpstr>اهمیت نرخ بهره بازار بین بانکی در چیست؟</vt:lpstr>
      <vt:lpstr>آیا بانک مرکزی در تعیین نرخ بهره قادر مطلق است؟</vt:lpstr>
      <vt:lpstr>عوامل مهم اثرگذار بر نرخ بهره</vt:lpstr>
      <vt:lpstr>بانک مرکزی چگونه نرخ بهره بازار بین بانکی را مدیریت می کند؟</vt:lpstr>
      <vt:lpstr>نرخ بهره مبادلات بازار بین بانکی انعکاس چیست؟</vt:lpstr>
      <vt:lpstr>عرضه و تقاضای منابع در بازار بین بانکی</vt:lpstr>
      <vt:lpstr>عرضه کننده و تقاضا کننده در بازار بین بانکی</vt:lpstr>
      <vt:lpstr>نرخ بهره هدف چگونه تعیین می شود؟</vt:lpstr>
      <vt:lpstr>نرخ بهره بازار بین بانکی هدف و تحقق یافته و کریدور نرخ بهره</vt:lpstr>
      <vt:lpstr>نرخ سود بازار بین بانکی تحقق یافته در ایران،(2)1405-(1)1403</vt:lpstr>
      <vt:lpstr>نمودار فوق چه می گوید؟</vt:lpstr>
      <vt:lpstr>چگونه بانک مرکزی تضمین می کند نرخ بهره حول هدف بماند؟</vt:lpstr>
      <vt:lpstr>نرخ سود بازار بین بانکی و کریدور آن،(2)1405-(1)1401 </vt:lpstr>
      <vt:lpstr>داده ها چه می گوید؟</vt:lpstr>
      <vt:lpstr>از نرخ بهره بازار بین بانکی چه استفاده ای می توان کرد؟</vt:lpstr>
      <vt:lpstr>نرخ بهره بازار بین بانکی ایالات متحده،(4)2026-(7)1954</vt:lpstr>
      <vt:lpstr>رشد نقطه به نقطه پایه پولی ایالات متحده،(3)2026-(1)1959</vt:lpstr>
      <vt:lpstr>نرخ بهره بازار بین بانکی ایالات متحده،(4)2026-(1)1990</vt:lpstr>
      <vt:lpstr>پایه پولی ایالات متحده،(3)2025-(1)2000</vt:lpstr>
      <vt:lpstr>نرخ بهره بازار بین بانکی و نرخ بازده اوراق ده ساله دولت آمریکا،(4)2026-(7)1954</vt:lpstr>
      <vt:lpstr>داده ها چه می گوید؟</vt:lpstr>
      <vt:lpstr>نمونه پیامد افزایش نرخ بهره در کاهش تورم آمریکا</vt:lpstr>
      <vt:lpstr>نرخ بهره بازار بین بانکی  و نرخ تورم نقطه به نقطه آمریکا،(12)1984-(1)1970</vt:lpstr>
      <vt:lpstr>نمونه سیاست پولی انقباضی برای مهار تورم پس از کرونا در آمریکا</vt:lpstr>
      <vt:lpstr>رفتار نرخ بهره بازار بین بانکی آمریکا برای کنترل تورم در دوران پس از کرونا</vt:lpstr>
      <vt:lpstr>داده ها چه می گوید؟</vt:lpstr>
      <vt:lpstr>نمونه سیاست انبساطی برای مقابله با کاهش رشد اقتصادی</vt:lpstr>
      <vt:lpstr>نرخ بهره بازار بین بانکی آمریکا،(12)2015-(1)2007</vt:lpstr>
      <vt:lpstr>نرخ رشد اقتصادی نقطه به نقطه فصلی آمریکا،(4)2015-(1)2007</vt:lpstr>
      <vt:lpstr>نمونه سیاست پولی انقباضی کاهش تورم درایران</vt:lpstr>
      <vt:lpstr>نرخ رشد نقدینگی و نرخ تورم،1378-1374</vt:lpstr>
      <vt:lpstr>نمونه دیگر سیاست پولی انقباضی برای کاهش تورم در ایران</vt:lpstr>
      <vt:lpstr>نرخ رشد نقدینگی و نرخ تورم،1396-1392</vt:lpstr>
      <vt:lpstr>نمونه کارکرد نرخ سود بازار بین بانکی در ایران</vt:lpstr>
      <vt:lpstr>نرخ سود بازار بین بانکی و نرخ تورم نقطه به نقطه،(12)1402-(11)1401</vt:lpstr>
      <vt:lpstr>سیاست پولی متعارف و غیرمتعارف</vt:lpstr>
      <vt:lpstr>PowerPoint Presentation</vt:lpstr>
      <vt:lpstr>متغیرهای هدف نهایی اقتصاد</vt:lpstr>
      <vt:lpstr>مطلوب دولت ها در دنیای امروز برای دو متغیر هدف نهایی چیست؟</vt:lpstr>
      <vt:lpstr>نمونه وقوع شرایط مطلوب متغیرهای هدف سیاستگذاری در ایران</vt:lpstr>
      <vt:lpstr>متوسط رشد اقتصادی را چه چیزی تعیین می کند؟</vt:lpstr>
      <vt:lpstr>دولت ها چه نقشی در انباشت سرمایه و لذا رشد بالقوه دارند؟</vt:lpstr>
      <vt:lpstr>آیا سیاست پولی می تواند رشد ایجاد کند؟</vt:lpstr>
      <vt:lpstr>تفاوت کشورها در رشد مربوط به چیست؟</vt:lpstr>
      <vt:lpstr>تولید ناخالص داخلی آلمان و هند در مقیاس لگاریتمی،2023-1950</vt:lpstr>
      <vt:lpstr>تولید ناخالص داخلی کره و چین در مقیاس لگاریتمی،2023-1952</vt:lpstr>
      <vt:lpstr>رشد بالقوه یا متوسط کشورها انعکاس چیست؟</vt:lpstr>
      <vt:lpstr>رشد بلندمدت اقتصاد ایران چگونه شکل گرفته است؟</vt:lpstr>
      <vt:lpstr>درآمدهای نفتی و تولید ناخالص داخلی در مقیاس لگاریتمی،1403-1338</vt:lpstr>
      <vt:lpstr>رشد اقتصادی و ترند آن،1403-1338</vt:lpstr>
      <vt:lpstr>رشد اقتصادی ایران،1403-1390</vt:lpstr>
      <vt:lpstr>داده ها چه می گوید؟</vt:lpstr>
      <vt:lpstr>تداوم رشد و احساس کاهش رفاه</vt:lpstr>
      <vt:lpstr>چه انتظاری برای رشد اقتصادی وجود دارد؟</vt:lpstr>
      <vt:lpstr>دلالت چشم انداز رشد برای کسب و کار و بازدهی بازارها</vt:lpstr>
      <vt:lpstr>تورم پیامد چیست؟</vt:lpstr>
      <vt:lpstr>تورم فشار تقاضا (DEMAND PULL)</vt:lpstr>
      <vt:lpstr>تورم ناشی از فشار هزینه (Cost Push)</vt:lpstr>
      <vt:lpstr>چه عاملی می تواند تداوم تورم فشار تقاضا را به همراه داشته باشد؟</vt:lpstr>
      <vt:lpstr>اجزای تقاضای کل و ناممکن بودن تدوام افزایش برونزای آنها</vt:lpstr>
      <vt:lpstr>چرا افزایش پی در پی مصرف ناممکن است؟</vt:lpstr>
      <vt:lpstr>چرا افزایش سرمایه گذاری نمی تواند پیوسته تقاضا را افزایش دهد؟</vt:lpstr>
      <vt:lpstr>چرا مخارج دولت به طور پیوسته نمی تواند اسباب افزایش تقاضا باشد؟</vt:lpstr>
      <vt:lpstr>چرا خالص صادرات نمی تواند سبب افزایش پیوسته تقاضای کل شود؟</vt:lpstr>
      <vt:lpstr>نتیجه گیری کلی برای تورم فشار تقاضا</vt:lpstr>
      <vt:lpstr>نتیجه گیری کلی برای تورم فشار تقاضا</vt:lpstr>
      <vt:lpstr>عدم امکان تداوم تورم فشار هزینه</vt:lpstr>
      <vt:lpstr>خلاصه کلام</vt:lpstr>
      <vt:lpstr>توضیح تورم از منظر قیمت گذاری دارایی</vt:lpstr>
      <vt:lpstr>رشد نقدینگی و نرخ تورم،1403-1338</vt:lpstr>
      <vt:lpstr>نمودار فوق به طور خلاصه چه می گوید؟</vt:lpstr>
      <vt:lpstr>رابطه رشد نقدینگی و نرخ تورم در داده های خام،1403-1338</vt:lpstr>
      <vt:lpstr>رابطه ترند رشد نقدینگی و ترند نرخ تورم،1403-1338</vt:lpstr>
      <vt:lpstr>داده ها چه می گوید؟</vt:lpstr>
      <vt:lpstr>چرا در سال های اخیر نرخ تورم از رشد نقدینگی فراتر رفته است؟</vt:lpstr>
      <vt:lpstr>حجم نقدینگی و شاخص قیمت در مقیاس لگاریتمی،1403-1338</vt:lpstr>
      <vt:lpstr>نمودار فوق چه می گوید؟</vt:lpstr>
      <vt:lpstr>رشد بالای نقدینگی انعکاس چیست؟</vt:lpstr>
      <vt:lpstr>ترند رشد نقدینگی و ترند نرخ تورم،1403-1338</vt:lpstr>
      <vt:lpstr>نمودار چه حقیقتی را آشکار می کند؟</vt:lpstr>
      <vt:lpstr>ترند رشد نقدینگی و ترند تورم با فیلتر نزدیک به خطی،1403-1338</vt:lpstr>
      <vt:lpstr>چرا ترند رشد نقدینگی و نرخ تورم صعودی است؟</vt:lpstr>
      <vt:lpstr>ناممکنی کاهش محسوس و پایدار رشد نقدینگی از طریق سیاست پولی</vt:lpstr>
      <vt:lpstr>نرخ رشد نقدینگی نقطه به نقطه،(9)1404-(1)1402</vt:lpstr>
      <vt:lpstr>آیا افزایش نرخ ارز علت تورم است؟</vt:lpstr>
      <vt:lpstr>نشانه های جهش تورم نامرتبط با تغییر نرخ ارز</vt:lpstr>
      <vt:lpstr>نرخ تورم،1356-1350</vt:lpstr>
      <vt:lpstr>نرخ تورم،1387-1380</vt:lpstr>
      <vt:lpstr>چی در پیش است؟</vt:lpstr>
      <vt:lpstr>نرخ تورم نقطه به نقطه،(1)1405-(1)1390</vt:lpstr>
      <vt:lpstr>نرخ تورم ماهانه،(1)1405-(1401)</vt:lpstr>
      <vt:lpstr>خلاصه کلام پیش بینی تورم</vt:lpstr>
      <vt:lpstr>دلالت تداوم تورم بالا برای کسب و کار و بازدهی دارایی ها</vt:lpstr>
      <vt:lpstr>وضعیت نرخ بهره در ایران</vt:lpstr>
      <vt:lpstr>نرخ بهره حقیقی چگونه تعیین می شود؟</vt:lpstr>
      <vt:lpstr>نرخ بهره اسمی چگونه تعیین می شود؟</vt:lpstr>
      <vt:lpstr>سیاستگذار پولی چه کاره است؟</vt:lpstr>
      <vt:lpstr>چگونه بانک های مرکزی بر نرخ بهره اسمی اثر می گذارند؟</vt:lpstr>
      <vt:lpstr>آیا سیاست پولی همواره اثر مشابهی بر نرخ بهره اسمی دارد؟</vt:lpstr>
      <vt:lpstr>نرخ سود بازار بین بانکی،هفته اول 1404 تا هفته آخر اردیبهشت 1405</vt:lpstr>
      <vt:lpstr>داده نرخ بهره در ایران</vt:lpstr>
      <vt:lpstr>نرخ سود بازار بین بانکی،(1)1405-(8)1394</vt:lpstr>
      <vt:lpstr>متوسط نرخ بازده اوراق دولت در بازار ثانویه،(1)1405-(8)1394</vt:lpstr>
      <vt:lpstr>در یک دهه اخیر نرخ بهره چه تغییری کرده است؟</vt:lpstr>
      <vt:lpstr>تفاوت شرایط کنونی و سال های میانی دهه 1390 در مورد نرخ بهره</vt:lpstr>
      <vt:lpstr>نقش تداوم تورم در نرخ بهره سال های اخیر</vt:lpstr>
      <vt:lpstr>ترند نرخ تورم نقطه به نقطه،(1)1405-(1)1396</vt:lpstr>
      <vt:lpstr>نمودار چه می گوید؟</vt:lpstr>
      <vt:lpstr>آیا اثر تداوم تورم بالا بر نرخ بهره مختص ایران است؟</vt:lpstr>
      <vt:lpstr>ترند نرخ تورم نقطه به نقطه آمریکا،(6)1979-(1)1971</vt:lpstr>
      <vt:lpstr>نرخ بازده اوراق ده ساله دولت آمریکا،(6)1979-(1)1971</vt:lpstr>
      <vt:lpstr>نقش بالا بودن ریسک و عدم اطمینان در بالا بودن نرخ بهره</vt:lpstr>
      <vt:lpstr>نرخ وجوه فدرال و نرخ بازده اوراق ده ساله دولت آمریکا،(12)2014-(1)2008</vt:lpstr>
      <vt:lpstr>نمودار فوق چه می گوید؟</vt:lpstr>
      <vt:lpstr>رشد ماهانه نرخ ارز به عنوان معیاری ساده از ریسک و عدم اطمینان،(1)1405-(1)1393</vt:lpstr>
      <vt:lpstr>نمودار فوق چه می گوید؟</vt:lpstr>
      <vt:lpstr>نیاز مالی دولت و نرخ بهره</vt:lpstr>
      <vt:lpstr>نیاز مالی دولت و نرخ بهره</vt:lpstr>
      <vt:lpstr>رشد بدهی بخش دولتی و بخش غیردولتی به نظام بانکی</vt:lpstr>
      <vt:lpstr>داده ها چه می گوید؟</vt:lpstr>
      <vt:lpstr>روند نسبت انتشار اوراق دولت به حجم نقدینگی،(3)1404-(4)1394</vt:lpstr>
      <vt:lpstr>داده ها چه می گوید؟</vt:lpstr>
      <vt:lpstr>کمبود ذخایر و نرخ بهره</vt:lpstr>
      <vt:lpstr>نسبت بدهی بانک ها به پایه پولی،(9)1404-(1)1400</vt:lpstr>
      <vt:lpstr>نمودار چه می گوید؟</vt:lpstr>
      <vt:lpstr>سیاست کنترل ترازنامه، رشد نقدینگی و نرخ بهره</vt:lpstr>
      <vt:lpstr>رشد نقدینگی،(9)1404-(1)1397</vt:lpstr>
      <vt:lpstr>حجم حقیقی نقدینگی(نسبت نقدینگی به شاخص قیمت)،(9)1404-(1)1397</vt:lpstr>
      <vt:lpstr>نسبت حجم نقدینگی به شاخص قیمت،1403-1338</vt:lpstr>
      <vt:lpstr>داده ها چه می گوید؟</vt:lpstr>
      <vt:lpstr>خلاصه عوامل افزایش نرخ بهره</vt:lpstr>
      <vt:lpstr>چی در پیش است؟</vt:lpstr>
      <vt:lpstr>PowerPoint Presentation</vt:lpstr>
      <vt:lpstr>نظریه بازارهای کارا و واقعیت بازارها</vt:lpstr>
      <vt:lpstr>تحولات اقتصاد کلان و قیمت دارایی ها</vt:lpstr>
      <vt:lpstr>قیمت اسمی و قیمت حقیقی دارایی ها</vt:lpstr>
      <vt:lpstr>قیمت دارایی ها و رشد نقدینگی</vt:lpstr>
      <vt:lpstr>حجم نقدینگی، شاخص قیمت، شاخص کل، قیمت مسکن و نرخ ارز بازار آزاد در مقیاس لگاریتمی، 1403-1370</vt:lpstr>
      <vt:lpstr>حجم نقدینگی و تولید ناخالص داخلی در مقیاس لگاریتمی،1403-1338</vt:lpstr>
      <vt:lpstr>داده ها چه می گوید؟</vt:lpstr>
      <vt:lpstr>بازار ارز و نرخ ارز در بلندمدت</vt:lpstr>
      <vt:lpstr>PowerPoint Presentation</vt:lpstr>
      <vt:lpstr>نمودار چه می گوید؟</vt:lpstr>
      <vt:lpstr>PowerPoint Presentation</vt:lpstr>
      <vt:lpstr>نمودار چه می گوید؟</vt:lpstr>
      <vt:lpstr>حجم نقدینگی و نرخ ارز در مقیاس لگاریتمی، 1403-1370</vt:lpstr>
      <vt:lpstr>داده ها چه می گوید؟</vt:lpstr>
      <vt:lpstr>نسبت حجم نقدینگی به نرخ ارز،1403-1370</vt:lpstr>
      <vt:lpstr>داده ها چه می گوید؟</vt:lpstr>
      <vt:lpstr>نسبت نرخ ارز به شاخص قیمت ها،1403-1370</vt:lpstr>
      <vt:lpstr>داده ها چه می گوید؟</vt:lpstr>
      <vt:lpstr>رشد نرخ ارز، 1403-1370</vt:lpstr>
      <vt:lpstr>داده ها چه می گوید؟</vt:lpstr>
      <vt:lpstr>رشد نقطه به نقطه نرخ ارز،(1)1405-(1)1397</vt:lpstr>
      <vt:lpstr>داده ها چه می گوید؟</vt:lpstr>
      <vt:lpstr>چرا مداخله نمی تواند برای مدت طولانی مانع تعدیل نرخ ارز به سمت مقدار بنیادی شود؟</vt:lpstr>
      <vt:lpstr>چی در پیش است؟</vt:lpstr>
      <vt:lpstr>دلالت ثبات نرخ ارز با فرض توافق برای بازار سهام</vt:lpstr>
      <vt:lpstr>بازار سهام و بازدهی سهام در ایران</vt:lpstr>
      <vt:lpstr>حجم نقدینگی و شاخص کل در مقیاس لگاریتمی،1403-1370</vt:lpstr>
      <vt:lpstr>داده ها چه می گوید؟</vt:lpstr>
      <vt:lpstr>رکودهای عمده بازار سهام ایران بر اساس رشد قیمت سهام</vt:lpstr>
      <vt:lpstr>دلیل اقتصاد کلان رکودهای عمده بازار سهام</vt:lpstr>
      <vt:lpstr>رشد نقدینگی و رشد شاخص کل،1403-1370</vt:lpstr>
      <vt:lpstr>داده ها چه می گوید؟</vt:lpstr>
      <vt:lpstr>نسبت نقدینگی به شاخص کل، 1403-1370</vt:lpstr>
      <vt:lpstr>داده ها چه می گوید؟</vt:lpstr>
      <vt:lpstr>نسبت کل قیمت سهام ایالات متحده(2015=100) به تولید ناخالص داخلی اسمی،فصلی،2024-1957 </vt:lpstr>
      <vt:lpstr>نسبت شاخص کل به تولید ناخالص داخلی اسمی،1403-1370</vt:lpstr>
      <vt:lpstr>داده ها چه می گوید؟</vt:lpstr>
      <vt:lpstr>رشد نقطه به نقطه شاخص کل،(11)1404-(1)1390</vt:lpstr>
      <vt:lpstr>داده ها چه می گوید؟</vt:lpstr>
      <vt:lpstr>چی در پیش است؟</vt:lpstr>
      <vt:lpstr>بازار مسکن و قیمت مسکن چه مسیری طی کرده است؟</vt:lpstr>
      <vt:lpstr>حجم نقدینگی و قیمت مسکن در مقیاس لگاریتمی(5)1403-1370</vt:lpstr>
      <vt:lpstr>داده ها چه می گوید؟</vt:lpstr>
      <vt:lpstr>نسبت حجم نقدینگی به قیمت مسکن،1403-1370</vt:lpstr>
      <vt:lpstr>داده ها چه می گوید؟</vt:lpstr>
      <vt:lpstr>رشد قیمت مسکن،1403-1370</vt:lpstr>
      <vt:lpstr>داده ها چه می گوید؟</vt:lpstr>
      <vt:lpstr>رشد نقطه به نقطه قیمت مسکن،(9)1404-(1)1390</vt:lpstr>
      <vt:lpstr>داده ها چه می گوید؟</vt:lpstr>
      <vt:lpstr>واحدهای مسکونی تکمیل شده بخش خصوصی در مناطق شهری،1402-1370</vt:lpstr>
      <vt:lpstr>تعداد پروانه های ساختمانی صادره مناطق شهری،1402-1370</vt:lpstr>
      <vt:lpstr>تغییر رفتار بخش حقیقی مسکن در سال های اخیر</vt:lpstr>
      <vt:lpstr>چی در پیش است؟</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asus</dc:creator>
  <cp:lastModifiedBy>Teymur Rahmani</cp:lastModifiedBy>
  <cp:revision>381</cp:revision>
  <dcterms:created xsi:type="dcterms:W3CDTF">2025-05-03T07:20:24Z</dcterms:created>
  <dcterms:modified xsi:type="dcterms:W3CDTF">2026-07-26T05:03:16Z</dcterms:modified>
</cp:coreProperties>
</file>